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1" r:id="rId3"/>
    <p:sldId id="283" r:id="rId4"/>
    <p:sldId id="321" r:id="rId5"/>
    <p:sldId id="322" r:id="rId6"/>
    <p:sldId id="318" r:id="rId7"/>
    <p:sldId id="315" r:id="rId8"/>
    <p:sldId id="256" r:id="rId9"/>
    <p:sldId id="267" r:id="rId10"/>
    <p:sldId id="326" r:id="rId11"/>
    <p:sldId id="325" r:id="rId12"/>
    <p:sldId id="316" r:id="rId13"/>
    <p:sldId id="317" r:id="rId14"/>
    <p:sldId id="307" r:id="rId15"/>
    <p:sldId id="311" r:id="rId16"/>
    <p:sldId id="308" r:id="rId17"/>
    <p:sldId id="309" r:id="rId18"/>
    <p:sldId id="301" r:id="rId19"/>
  </p:sldIdLst>
  <p:sldSz cx="9144000" cy="6858000" type="screen4x3"/>
  <p:notesSz cx="7010400" cy="9296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ğan AKDOĞAN" initials="K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0" autoAdjust="0"/>
    <p:restoredTop sz="86323" autoAdjust="0"/>
  </p:normalViewPr>
  <p:slideViewPr>
    <p:cSldViewPr>
      <p:cViewPr>
        <p:scale>
          <a:sx n="80" d="100"/>
          <a:sy n="80" d="100"/>
        </p:scale>
        <p:origin x="-106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32" y="-90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okur\Desktop\DPT\Working%20Groups\Ticaret\5th\Politika%20Sorular&#305;%20Cevaplar\&#220;LKE%20&#214;ZETLER&#30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okur\Desktop\DPT\Working%20Groups\Ticaret\5th\Politika%20Sorular&#305;%20Cevaplar\&#220;LKE%20&#214;ZETLER&#30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2"/>
              <c:layout>
                <c:manualLayout>
                  <c:x val="-0.15762678415848533"/>
                  <c:y val="-0.131371489546941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7310561984340922"/>
                  <c:y val="7.27373327990425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grafikler!$A$1:$A$7</c:f>
              <c:strCache>
                <c:ptCount val="7"/>
                <c:pt idx="0">
                  <c:v>Buyers’ credit</c:v>
                </c:pt>
                <c:pt idx="1">
                  <c:v>Suppliers’ credit</c:v>
                </c:pt>
                <c:pt idx="2">
                  <c:v>Working Capital Loans/Guarantees</c:v>
                </c:pt>
                <c:pt idx="3">
                  <c:v> Credit Insurance </c:v>
                </c:pt>
                <c:pt idx="4">
                  <c:v> Investment Insurance  </c:v>
                </c:pt>
                <c:pt idx="5">
                  <c:v>Bonds and Guarantees</c:v>
                </c:pt>
                <c:pt idx="6">
                  <c:v>Project Financing</c:v>
                </c:pt>
              </c:strCache>
            </c:strRef>
          </c:cat>
          <c:val>
            <c:numRef>
              <c:f>grafikler!$B$1:$B$7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grafikler!$A$25:$A$27</c:f>
              <c:strCache>
                <c:ptCount val="3"/>
                <c:pt idx="0">
                  <c:v>Existing Multilateral Cooperation </c:v>
                </c:pt>
                <c:pt idx="1">
                  <c:v>Joint Financing</c:v>
                </c:pt>
                <c:pt idx="2">
                  <c:v>Open for Cooperation and Joint Financing</c:v>
                </c:pt>
              </c:strCache>
            </c:strRef>
          </c:cat>
          <c:val>
            <c:numRef>
              <c:f>grafikler!$B$25:$B$27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79862784"/>
        <c:axId val="79921920"/>
      </c:barChart>
      <c:catAx>
        <c:axId val="798627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500" b="1">
                <a:latin typeface="Cambria" panose="02040503050406030204" pitchFamily="18" charset="0"/>
              </a:defRPr>
            </a:pPr>
            <a:endParaRPr lang="en-US"/>
          </a:p>
        </c:txPr>
        <c:crossAx val="79921920"/>
        <c:crosses val="autoZero"/>
        <c:auto val="1"/>
        <c:lblAlgn val="ctr"/>
        <c:lblOffset val="100"/>
        <c:noMultiLvlLbl val="0"/>
      </c:catAx>
      <c:valAx>
        <c:axId val="79921920"/>
        <c:scaling>
          <c:orientation val="minMax"/>
          <c:max val="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986278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970941" y="1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3755192-662A-4DDA-8E5A-F1686F831377}" type="datetimeFigureOut">
              <a:rPr lang="tr-TR" smtClean="0"/>
              <a:t>25.03.2015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4" y="8829973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970941" y="8829973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0C87DE5-92C5-49CD-A890-6878272D597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709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A0B3759-684D-4812-AD3F-9EBEBBC5183D}" type="datetimeFigureOut">
              <a:rPr lang="tr-TR" smtClean="0"/>
              <a:pPr/>
              <a:t>25.03.2015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C9E4C19-D6CF-4E87-88AC-48184B8FD60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44914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3792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Indonesia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Qatar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financing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long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ending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product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will</a:t>
            </a:r>
            <a:r>
              <a:rPr lang="tr-TR" baseline="0" dirty="0" smtClean="0"/>
              <a:t> be re-</a:t>
            </a:r>
            <a:r>
              <a:rPr lang="tr-TR" baseline="0" dirty="0" err="1" smtClean="0"/>
              <a:t>exported</a:t>
            </a:r>
            <a:r>
              <a:rPr lang="tr-TR" baseline="0" dirty="0" smtClean="0"/>
              <a:t>.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1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Indonesia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Qatar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financing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long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ending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product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will</a:t>
            </a:r>
            <a:r>
              <a:rPr lang="tr-TR" baseline="0" dirty="0" smtClean="0"/>
              <a:t> be re-</a:t>
            </a:r>
            <a:r>
              <a:rPr lang="tr-TR" baseline="0" dirty="0" err="1" smtClean="0"/>
              <a:t>exported</a:t>
            </a:r>
            <a:r>
              <a:rPr lang="tr-TR" baseline="0" dirty="0" smtClean="0"/>
              <a:t>.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1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Indonesia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Qatar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financing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long</a:t>
            </a:r>
            <a:r>
              <a:rPr lang="tr-TR" baseline="0" dirty="0" smtClean="0"/>
              <a:t> as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ending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product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will</a:t>
            </a:r>
            <a:r>
              <a:rPr lang="tr-TR" baseline="0" dirty="0" smtClean="0"/>
              <a:t> be re-</a:t>
            </a:r>
            <a:r>
              <a:rPr lang="tr-TR" baseline="0" dirty="0" err="1" smtClean="0"/>
              <a:t>exported</a:t>
            </a:r>
            <a:r>
              <a:rPr lang="tr-TR" baseline="0" dirty="0" smtClean="0"/>
              <a:t>.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1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Oman,</a:t>
            </a:r>
            <a:r>
              <a:rPr lang="tr-TR" baseline="0" dirty="0" smtClean="0"/>
              <a:t> Iran, </a:t>
            </a:r>
            <a:r>
              <a:rPr lang="tr-TR" baseline="0" dirty="0" err="1" smtClean="0"/>
              <a:t>Turkey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Indonesia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existing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cooperation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other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ECAs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IFIs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Multilateral</a:t>
            </a:r>
            <a:r>
              <a:rPr lang="tr-TR" baseline="0" dirty="0" smtClean="0"/>
              <a:t> </a:t>
            </a:r>
            <a:r>
              <a:rPr lang="tr-TR" baseline="0" dirty="0" err="1" smtClean="0"/>
              <a:t>Institutions</a:t>
            </a:r>
            <a:r>
              <a:rPr lang="tr-TR" baseline="0" dirty="0" smtClean="0"/>
              <a:t>. </a:t>
            </a:r>
          </a:p>
          <a:p>
            <a:r>
              <a:rPr lang="tr-TR" baseline="0" dirty="0" err="1" smtClean="0"/>
              <a:t>Saudi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Arabia</a:t>
            </a:r>
            <a:r>
              <a:rPr lang="tr-TR" baseline="0" dirty="0" smtClean="0"/>
              <a:t>, Iran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Turkey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financed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transactions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jointly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with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other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ECAs</a:t>
            </a:r>
            <a:endParaRPr lang="tr-TR" baseline="0" dirty="0" smtClean="0"/>
          </a:p>
          <a:p>
            <a:r>
              <a:rPr lang="tr-TR" baseline="0" dirty="0" err="1" smtClean="0"/>
              <a:t>Saudi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Arabia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Indonesia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and</a:t>
            </a:r>
            <a:r>
              <a:rPr lang="tr-TR" baseline="0" dirty="0" smtClean="0"/>
              <a:t> Pakistan </a:t>
            </a:r>
            <a:r>
              <a:rPr lang="tr-TR" baseline="0" dirty="0" err="1" smtClean="0"/>
              <a:t>open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for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cooperation</a:t>
            </a:r>
            <a:r>
              <a:rPr lang="tr-TR" baseline="0" dirty="0" smtClean="0"/>
              <a:t> in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areas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they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have</a:t>
            </a:r>
            <a:r>
              <a:rPr lang="tr-TR" baseline="0" dirty="0" smtClean="0"/>
              <a:t> not yet </a:t>
            </a:r>
            <a:r>
              <a:rPr lang="tr-TR" baseline="0" dirty="0" err="1" smtClean="0"/>
              <a:t>actively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operate</a:t>
            </a:r>
            <a:r>
              <a:rPr lang="tr-TR" baseline="0" dirty="0" smtClean="0"/>
              <a:t>  </a:t>
            </a:r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991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Turkish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 established under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Turkish Commercial code are eligible for financing.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ubsidiaries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Turkish firms established overseas (at least 50% owned by the mother company in Turkey) can benefit from our insurance products. Sales of the subsidiary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its exports to third countries can be covered.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510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9202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brief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Room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questionnaire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mendations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analytical study, a room document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document will be finalized after the discussions in this Session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be submitted to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Thirtyfirst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COMCEC Ministerial Meeting in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23-26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November 2015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Exporters need a variety of financing and risk management products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daily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better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derstanding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assessing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needs of exporters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matching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of the nature of international trade, ECAs are naturally driven towards collaboration with each other.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cooperation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between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MC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tr-T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Soundness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an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credit system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the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well managed and is working with the existing sources of finance and insurance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balance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and developmental objectives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Dialogue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private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since 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ECA can be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influencial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existing commercial banks to fund export transactions and to share risks.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523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Group may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extensively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entioned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policy areas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additional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 Countries can utilize the COMCEC Project Funding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activities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mentioned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areas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seminars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visits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Building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Programs can be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implemented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either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COMCEC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Country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resources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As CCO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cooperation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61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797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83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8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8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468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Yemen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Kyrgzstan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Yemen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requirements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document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establishment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a global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practice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technical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assistance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especially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contribution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capital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ICIEC.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833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 MC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ECAs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main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……….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……….  </a:t>
            </a:r>
            <a:endParaRPr lang="tr-T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942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responding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MCs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interested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introducing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products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Oman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Iran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Qatar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specifically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tr-T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second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Turkey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Iran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Indonesia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combination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Pakistan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Qatar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house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consultancy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Moreover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Indonesia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 established internship with other ECA, such as Malaysian ECA, Australian ECA, Korean ECA.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Iran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prefers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outsource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a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project research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products</a:t>
            </a:r>
            <a:r>
              <a:rPr lang="tr-T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4C19-D6CF-4E87-88AC-48184B8FD60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382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7462-DF20-43AF-A073-FA64DEEA6282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457950" y="6165305"/>
            <a:ext cx="2290514" cy="556172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E733E1E3-DFDF-47FD-A158-75CC29D99164}" type="slidenum">
              <a:rPr lang="tr-TR" smtClean="0"/>
              <a:pPr/>
              <a:t>‹#›</a:t>
            </a:fld>
            <a:endParaRPr lang="tr-TR" dirty="0"/>
          </a:p>
        </p:txBody>
      </p:sp>
      <p:pic>
        <p:nvPicPr>
          <p:cNvPr id="7" name="Picture 3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1024"/>
            <a:ext cx="219573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20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B82F-2EFF-472B-BE70-A4F9B1BCDADE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81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B348-9CCF-41A4-991D-38ACBA36DF9E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523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C6D2-27FA-4A00-856A-F12368635D3D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smtClean="0"/>
              <a:t>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D0B4B-D4FC-4AD7-AE07-2CFA316C35B6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478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B7C6-6082-40E3-8E7F-992ADB2182CC}" type="datetime1">
              <a:rPr lang="tr-TR" smtClean="0"/>
              <a:t>25.03.2015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74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387D9-975C-4E5D-81F7-AE00C50CB621}" type="datetime1">
              <a:rPr lang="tr-TR" smtClean="0"/>
              <a:t>25.03.2015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4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A99C-FE9F-4BD1-BC58-43D8977721F1}" type="datetime1">
              <a:rPr lang="tr-TR" smtClean="0"/>
              <a:t>25.03.2015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52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E699-2D76-482B-A47E-0BC6DD2D746A}" type="datetime1">
              <a:rPr lang="tr-TR" smtClean="0"/>
              <a:t>25.03.2015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288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1CEF3-E2AB-406C-A837-5C7E7E3E2A3E}" type="datetime1">
              <a:rPr lang="tr-TR" smtClean="0"/>
              <a:t>25.03.2015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60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1D47B-A94C-41CD-A608-83E21051BD60}" type="datetime1">
              <a:rPr lang="tr-TR" smtClean="0"/>
              <a:t>25.03.2015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82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78978-0D88-4B8E-909B-A19F8937C35E}" type="datetime1">
              <a:rPr lang="tr-TR" smtClean="0"/>
              <a:t>25.03.2015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İSEDAK KOORDİNASYON OFİSİ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E1E3-DFDF-47FD-A158-75CC29D991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641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cec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764704"/>
            <a:ext cx="8049055" cy="5021750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COUNTRY RESPONSES T</a:t>
            </a:r>
            <a:r>
              <a:rPr lang="tr-TR" sz="3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tr-TR" sz="3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QUESTIONS</a:t>
            </a:r>
            <a:endParaRPr lang="tr-T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30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3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Ahmet OKUR</a:t>
            </a:r>
            <a:endParaRPr lang="tr-TR" sz="3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6" name="15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Dikdörtgen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>
          <a:xfrm>
            <a:off x="6872318" y="6173788"/>
            <a:ext cx="2057400" cy="365125"/>
          </a:xfrm>
        </p:spPr>
        <p:txBody>
          <a:bodyPr/>
          <a:lstStyle/>
          <a:p>
            <a:fld id="{E733E1E3-DFDF-47FD-A158-75CC29D99164}" type="slidenum">
              <a:rPr lang="tr-TR" sz="1600" smtClean="0"/>
              <a:pPr/>
              <a:t>1</a:t>
            </a:fld>
            <a:endParaRPr lang="tr-TR" sz="1600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307" y="2276872"/>
            <a:ext cx="5472608" cy="2304256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728461" y="5830681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COMCEC </a:t>
            </a:r>
            <a:r>
              <a:rPr lang="tr-TR" b="1" dirty="0" err="1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Coordination</a:t>
            </a:r>
            <a:r>
              <a:rPr lang="tr-TR" b="1" dirty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 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Office</a:t>
            </a:r>
          </a:p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26 </a:t>
            </a:r>
            <a:r>
              <a:rPr lang="tr-TR" b="1" dirty="0" err="1" smtClean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March</a:t>
            </a:r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HelveticaNeueLT Pro 57 Cn" pitchFamily="34" charset="-94"/>
              </a:rPr>
              <a:t> 2015</a:t>
            </a:r>
            <a:endParaRPr lang="tr-TR" b="1" dirty="0">
              <a:solidFill>
                <a:schemeClr val="accent5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pic>
        <p:nvPicPr>
          <p:cNvPr id="12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337" y="764704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290328" y="6302519"/>
            <a:ext cx="2057400" cy="365125"/>
          </a:xfrm>
        </p:spPr>
        <p:txBody>
          <a:bodyPr/>
          <a:lstStyle/>
          <a:p>
            <a:fld id="{5499E699-2D76-482B-A47E-0BC6DD2D746A}" type="datetime1">
              <a:rPr lang="tr-TR" smtClean="0">
                <a:solidFill>
                  <a:srgbClr val="0070C0"/>
                </a:solidFill>
                <a:latin typeface="HelveticaNeueLT Pro 57 Cn"/>
              </a:rPr>
              <a:t>25.03.2015</a:t>
            </a:fld>
            <a:endParaRPr lang="tr-TR" dirty="0">
              <a:solidFill>
                <a:srgbClr val="0070C0"/>
              </a:solidFill>
              <a:latin typeface="HelveticaNeueLT Pro 57 Cn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7 Oval"/>
          <p:cNvSpPr/>
          <p:nvPr/>
        </p:nvSpPr>
        <p:spPr>
          <a:xfrm>
            <a:off x="8172400" y="6215082"/>
            <a:ext cx="697918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10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15 Düz Bağlayıcı"/>
          <p:cNvCxnSpPr>
            <a:endCxn id="12" idx="1"/>
          </p:cNvCxnSpPr>
          <p:nvPr/>
        </p:nvCxnSpPr>
        <p:spPr>
          <a:xfrm>
            <a:off x="0" y="6286520"/>
            <a:ext cx="8274608" cy="7643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2 Alt Başlık"/>
          <p:cNvSpPr txBox="1">
            <a:spLocks/>
          </p:cNvSpPr>
          <p:nvPr/>
        </p:nvSpPr>
        <p:spPr>
          <a:xfrm>
            <a:off x="395536" y="695754"/>
            <a:ext cx="8424936" cy="570528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13"/>
              </a:spcBef>
              <a:buSzPct val="100000"/>
              <a:buNone/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Q3/2.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yes, how do you intent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expand the scope of your products?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pPr algn="just"/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o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57105"/>
              </p:ext>
            </p:extLst>
          </p:nvPr>
        </p:nvGraphicFramePr>
        <p:xfrm>
          <a:off x="292486" y="2492896"/>
          <a:ext cx="8546299" cy="2736303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5431642"/>
                <a:gridCol w="3114657"/>
              </a:tblGrid>
              <a:tr h="42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In-house studies 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27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the job training at other ECAs that have similar programs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1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Consultancy</a:t>
                      </a: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0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</a:t>
                      </a: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specify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Internships</a:t>
                      </a: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tr-TR" sz="1800" b="1" i="1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utsourced</a:t>
                      </a:r>
                      <a:r>
                        <a:rPr lang="tr-TR" sz="1800" b="1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r>
                        <a:rPr lang="tr-TR" sz="1800" b="1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Researches</a:t>
                      </a:r>
                      <a:r>
                        <a:rPr lang="tr-TR" sz="1800" b="1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8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2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290328" y="6302519"/>
            <a:ext cx="2057400" cy="365125"/>
          </a:xfrm>
        </p:spPr>
        <p:txBody>
          <a:bodyPr/>
          <a:lstStyle/>
          <a:p>
            <a:fld id="{5499E699-2D76-482B-A47E-0BC6DD2D746A}" type="datetime1">
              <a:rPr lang="tr-TR" smtClean="0">
                <a:solidFill>
                  <a:srgbClr val="0070C0"/>
                </a:solidFill>
                <a:latin typeface="HelveticaNeueLT Pro 57 Cn"/>
              </a:rPr>
              <a:t>25.03.2015</a:t>
            </a:fld>
            <a:endParaRPr lang="tr-TR" dirty="0">
              <a:solidFill>
                <a:srgbClr val="0070C0"/>
              </a:solidFill>
              <a:latin typeface="HelveticaNeueLT Pro 57 Cn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7 Oval"/>
          <p:cNvSpPr/>
          <p:nvPr/>
        </p:nvSpPr>
        <p:spPr>
          <a:xfrm>
            <a:off x="8172400" y="6215082"/>
            <a:ext cx="697918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11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15 Düz Bağlayıcı"/>
          <p:cNvCxnSpPr>
            <a:endCxn id="12" idx="1"/>
          </p:cNvCxnSpPr>
          <p:nvPr/>
        </p:nvCxnSpPr>
        <p:spPr>
          <a:xfrm>
            <a:off x="0" y="6286520"/>
            <a:ext cx="8274608" cy="7643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2 Alt Başlık"/>
          <p:cNvSpPr txBox="1">
            <a:spLocks/>
          </p:cNvSpPr>
          <p:nvPr/>
        </p:nvSpPr>
        <p:spPr>
          <a:xfrm>
            <a:off x="248169" y="628328"/>
            <a:ext cx="8352149" cy="5864394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13"/>
              </a:spcBef>
              <a:buSzPct val="100000"/>
              <a:buNone/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613"/>
              </a:spcBef>
              <a:buSzPct val="100000"/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Q4.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total amount of support by your Agency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both in terms of volume and as a percentage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national exports?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sz="18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13774"/>
              </p:ext>
            </p:extLst>
          </p:nvPr>
        </p:nvGraphicFramePr>
        <p:xfrm>
          <a:off x="509499" y="1981132"/>
          <a:ext cx="7776863" cy="42339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0320"/>
                <a:gridCol w="2952328"/>
                <a:gridCol w="1944215"/>
              </a:tblGrid>
              <a:tr h="636227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VOLUME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 of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EXPORTS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350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TURKEY (2014)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 31,1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350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INDONESIA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4,2 </a:t>
                      </a:r>
                      <a:r>
                        <a:rPr lang="tr-TR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Billion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350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SAUDI ARABIA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 2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350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IRAN (2011)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 1,6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Billion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6227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OMAN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(2013)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276,4 </a:t>
                      </a:r>
                      <a:r>
                        <a:rPr lang="tr-TR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Million</a:t>
                      </a:r>
                      <a:endParaRPr lang="tr-TR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9758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 (2015-2018)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USD</a:t>
                      </a:r>
                      <a:r>
                        <a:rPr lang="tr-TR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250 </a:t>
                      </a:r>
                      <a:r>
                        <a:rPr lang="tr-TR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Million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2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290328" y="6302519"/>
            <a:ext cx="2057400" cy="365125"/>
          </a:xfrm>
        </p:spPr>
        <p:txBody>
          <a:bodyPr/>
          <a:lstStyle/>
          <a:p>
            <a:fld id="{5499E699-2D76-482B-A47E-0BC6DD2D746A}" type="datetime1">
              <a:rPr lang="tr-TR" smtClean="0">
                <a:solidFill>
                  <a:srgbClr val="0070C0"/>
                </a:solidFill>
                <a:latin typeface="HelveticaNeueLT Pro 57 Cn"/>
              </a:rPr>
              <a:t>25.03.2015</a:t>
            </a:fld>
            <a:endParaRPr lang="tr-TR" dirty="0">
              <a:solidFill>
                <a:srgbClr val="0070C0"/>
              </a:solidFill>
              <a:latin typeface="HelveticaNeueLT Pro 57 Cn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210298" y="692696"/>
            <a:ext cx="8515513" cy="509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50000"/>
              </a:lnSpc>
              <a:buSzPct val="100000"/>
            </a:pPr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Q5</a:t>
            </a:r>
            <a:r>
              <a:rPr lang="tr-T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your Agency provide financing for imports? </a:t>
            </a: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	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Yes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: Iran, Pakistan, 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Indonesia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, 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Qatar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 </a:t>
            </a:r>
            <a:endParaRPr lang="tr-TR" altLang="tr-TR" sz="2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	No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: Oman, 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Saudi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Arabia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, </a:t>
            </a:r>
            <a:r>
              <a:rPr lang="tr-TR" altLang="tr-TR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Turkey</a:t>
            </a:r>
            <a:r>
              <a:rPr lang="tr-TR" altLang="tr-TR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Lucida Grande" charset="0"/>
              </a:rPr>
              <a:t>, </a:t>
            </a: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12" name="17 Oval"/>
          <p:cNvSpPr/>
          <p:nvPr/>
        </p:nvSpPr>
        <p:spPr>
          <a:xfrm>
            <a:off x="8172400" y="6215082"/>
            <a:ext cx="697918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12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15 Düz Bağlayıcı"/>
          <p:cNvCxnSpPr>
            <a:endCxn id="12" idx="1"/>
          </p:cNvCxnSpPr>
          <p:nvPr/>
        </p:nvCxnSpPr>
        <p:spPr>
          <a:xfrm>
            <a:off x="0" y="6286520"/>
            <a:ext cx="8274608" cy="7643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290328" y="6302519"/>
            <a:ext cx="2057400" cy="365125"/>
          </a:xfrm>
        </p:spPr>
        <p:txBody>
          <a:bodyPr/>
          <a:lstStyle/>
          <a:p>
            <a:fld id="{5499E699-2D76-482B-A47E-0BC6DD2D746A}" type="datetime1">
              <a:rPr lang="tr-TR" smtClean="0">
                <a:solidFill>
                  <a:srgbClr val="0070C0"/>
                </a:solidFill>
                <a:latin typeface="HelveticaNeueLT Pro 57 Cn"/>
              </a:rPr>
              <a:t>25.03.2015</a:t>
            </a:fld>
            <a:endParaRPr lang="tr-TR" dirty="0">
              <a:solidFill>
                <a:srgbClr val="0070C0"/>
              </a:solidFill>
              <a:latin typeface="HelveticaNeueLT Pro 57 Cn"/>
            </a:endParaRPr>
          </a:p>
        </p:txBody>
      </p:sp>
      <p:sp>
        <p:nvSpPr>
          <p:cNvPr id="5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210298" y="692696"/>
            <a:ext cx="8515513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685800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Q6-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towards cooperating with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tr-T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ECAs/IFIs/Multilateral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Institutions?  Have you ever provided joint financing under parallel/co-financing schemes? </a:t>
            </a:r>
            <a:endParaRPr lang="tr-TR" altLang="tr-T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  <a:p>
            <a:pPr lvl="0" defTabSz="685800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altLang="tr-TR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12" name="17 Oval"/>
          <p:cNvSpPr/>
          <p:nvPr/>
        </p:nvSpPr>
        <p:spPr>
          <a:xfrm>
            <a:off x="8344135" y="6216237"/>
            <a:ext cx="605264" cy="5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13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3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4" name="15 Düz Bağlayıcı"/>
          <p:cNvCxnSpPr>
            <a:endCxn id="12" idx="1"/>
          </p:cNvCxnSpPr>
          <p:nvPr/>
        </p:nvCxnSpPr>
        <p:spPr>
          <a:xfrm>
            <a:off x="79081" y="6287675"/>
            <a:ext cx="8353693" cy="7643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35" y="404664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Grafik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324335"/>
              </p:ext>
            </p:extLst>
          </p:nvPr>
        </p:nvGraphicFramePr>
        <p:xfrm>
          <a:off x="1475656" y="2348880"/>
          <a:ext cx="5904656" cy="384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336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1361" y="520039"/>
            <a:ext cx="9144000" cy="500066"/>
          </a:xfrm>
        </p:spPr>
        <p:txBody>
          <a:bodyPr>
            <a:noAutofit/>
          </a:bodyPr>
          <a:lstStyle/>
          <a:p>
            <a:pPr algn="l"/>
            <a:r>
              <a:rPr lang="tr-TR" sz="2500" u="sng" dirty="0" smtClean="0">
                <a:solidFill>
                  <a:srgbClr val="FF0000"/>
                </a:solidFill>
                <a:latin typeface="HelveticaNeueLT Pro 57 Cn" pitchFamily="34" charset="-94"/>
              </a:rPr>
              <a:t>       </a:t>
            </a:r>
            <a:endParaRPr lang="tr-TR" sz="2500" u="sng" dirty="0">
              <a:solidFill>
                <a:srgbClr val="FF0000"/>
              </a:solidFill>
              <a:latin typeface="HelveticaNeueLT Pro 57 Cn" pitchFamily="34" charset="-94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5242" y="692697"/>
            <a:ext cx="8769246" cy="5387468"/>
          </a:xfrm>
        </p:spPr>
        <p:txBody>
          <a:bodyPr>
            <a:normAutofit/>
          </a:bodyPr>
          <a:lstStyle/>
          <a:p>
            <a:pPr algn="l"/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4200"/>
              </a:spcBef>
              <a:spcAft>
                <a:spcPts val="600"/>
              </a:spcAft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Q7.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type of requirements do exporters need to benefit from support provided by your Agency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700"/>
              </a:spcBef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atica"/>
            </a:endParaRPr>
          </a:p>
          <a:p>
            <a:pPr algn="l">
              <a:lnSpc>
                <a:spcPct val="140000"/>
              </a:lnSpc>
              <a:spcBef>
                <a:spcPts val="600"/>
              </a:spcBef>
            </a:pPr>
            <a:endParaRPr lang="tr-TR" altLang="tr-TR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D695F34B-B910-4CD4-81AF-CF29C51EB70A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834055"/>
              </p:ext>
            </p:extLst>
          </p:nvPr>
        </p:nvGraphicFramePr>
        <p:xfrm>
          <a:off x="971599" y="2276872"/>
          <a:ext cx="6984776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529002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Requirements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Countries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614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Legal entities established under national laws/regulations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Oman, </a:t>
                      </a:r>
                      <a:r>
                        <a:rPr lang="tr-TR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Saudi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Arabia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r-TR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Qatar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547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Legal entities established</a:t>
                      </a:r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national laws/regulations and their subsidiaries/affiliates located abroad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Iran,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Pakistan, </a:t>
                      </a:r>
                      <a:r>
                        <a:rPr lang="tr-TR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Indonesia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978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 Other, please specify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Turkey</a:t>
                      </a:r>
                      <a:r>
                        <a:rPr lang="tr-T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1361" y="520039"/>
            <a:ext cx="9144000" cy="500066"/>
          </a:xfrm>
        </p:spPr>
        <p:txBody>
          <a:bodyPr>
            <a:noAutofit/>
          </a:bodyPr>
          <a:lstStyle/>
          <a:p>
            <a:pPr algn="l"/>
            <a:r>
              <a:rPr lang="tr-TR" sz="2500" u="sng" dirty="0" smtClean="0">
                <a:solidFill>
                  <a:srgbClr val="FF0000"/>
                </a:solidFill>
                <a:latin typeface="HelveticaNeueLT Pro 57 Cn" pitchFamily="34" charset="-94"/>
              </a:rPr>
              <a:t>       </a:t>
            </a:r>
            <a:endParaRPr lang="tr-TR" sz="2500" u="sng" dirty="0">
              <a:solidFill>
                <a:srgbClr val="FF0000"/>
              </a:solidFill>
              <a:latin typeface="HelveticaNeueLT Pro 57 Cn" pitchFamily="34" charset="-94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5242" y="692697"/>
            <a:ext cx="8769246" cy="5387468"/>
          </a:xfrm>
        </p:spPr>
        <p:txBody>
          <a:bodyPr>
            <a:normAutofit/>
          </a:bodyPr>
          <a:lstStyle/>
          <a:p>
            <a:pPr algn="l">
              <a:lnSpc>
                <a:spcPct val="50000"/>
              </a:lnSpc>
              <a:spcBef>
                <a:spcPts val="600"/>
              </a:spcBef>
            </a:pPr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40000"/>
              </a:lnSpc>
              <a:spcBef>
                <a:spcPts val="600"/>
              </a:spcBef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40000"/>
              </a:lnSpc>
              <a:spcBef>
                <a:spcPts val="600"/>
              </a:spcBef>
            </a:pPr>
            <a:r>
              <a:rPr lang="tr-TR" altLang="tr-TR" sz="2000" b="1" dirty="0" smtClean="0">
                <a:latin typeface="Arial" pitchFamily="34" charset="0"/>
                <a:cs typeface="Arial" pitchFamily="34" charset="0"/>
                <a:sym typeface="Lucida Grande" charset="0"/>
              </a:rPr>
              <a:t>Q8.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the main challenges facing the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Eximbank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/ECA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country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tr-TR" altLang="tr-TR" sz="2000" i="1" dirty="0" smtClean="0"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Underwriting </a:t>
            </a: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/ mitigating risks  </a:t>
            </a: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Limited  type of export products </a:t>
            </a: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Narrow capital base and investment options</a:t>
            </a: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Developing </a:t>
            </a: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new products, especially customized ones</a:t>
            </a: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Cooperation with</a:t>
            </a:r>
            <a:r>
              <a:rPr lang="tr-TR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 </a:t>
            </a:r>
            <a:r>
              <a:rPr lang="en-US" altLang="tr-TR" sz="2000" i="1" dirty="0" smtClean="0">
                <a:latin typeface="Times New Roman" panose="02020603050405020304" pitchFamily="18" charset="0"/>
                <a:ea typeface="Lucida Grande" charset="0"/>
                <a:cs typeface="Times New Roman" panose="02020603050405020304" pitchFamily="18" charset="0"/>
                <a:sym typeface="Lucida Grande" charset="0"/>
              </a:rPr>
              <a:t>other ECAs for transactions with high investment costs</a:t>
            </a: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r-TR" altLang="tr-TR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 marL="285750" indent="-285750" algn="l">
              <a:lnSpc>
                <a:spcPct val="14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tr-TR" altLang="tr-TR" b="1" i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D695F34B-B910-4CD4-81AF-CF29C51EB70A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8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1361" y="520039"/>
            <a:ext cx="9144000" cy="500066"/>
          </a:xfrm>
        </p:spPr>
        <p:txBody>
          <a:bodyPr>
            <a:noAutofit/>
          </a:bodyPr>
          <a:lstStyle/>
          <a:p>
            <a:pPr algn="l"/>
            <a:r>
              <a:rPr lang="tr-TR" sz="2500" u="sng" dirty="0" smtClean="0">
                <a:solidFill>
                  <a:srgbClr val="FF0000"/>
                </a:solidFill>
                <a:latin typeface="HelveticaNeueLT Pro 57 Cn" pitchFamily="34" charset="-94"/>
              </a:rPr>
              <a:t>       </a:t>
            </a:r>
            <a:endParaRPr lang="tr-TR" sz="2500" u="sng" dirty="0">
              <a:solidFill>
                <a:srgbClr val="FF0000"/>
              </a:solidFill>
              <a:latin typeface="HelveticaNeueLT Pro 57 Cn" pitchFamily="34" charset="-94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5242" y="693019"/>
            <a:ext cx="8405076" cy="5704960"/>
          </a:xfrm>
        </p:spPr>
        <p:txBody>
          <a:bodyPr>
            <a:normAutofit lnSpcReduction="10000"/>
          </a:bodyPr>
          <a:lstStyle/>
          <a:p>
            <a:pPr algn="l"/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0"/>
              </a:lnSpc>
              <a:spcBef>
                <a:spcPts val="0"/>
              </a:spcBef>
            </a:pP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tr-T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POLICY ADVICES</a:t>
            </a:r>
            <a:endParaRPr lang="tr-TR" sz="24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tr-TR" i="1" dirty="0">
              <a:solidFill>
                <a:schemeClr val="tx2">
                  <a:lumMod val="50000"/>
                </a:schemeClr>
              </a:solidFill>
              <a:latin typeface="Helvatica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Member States are encouraged to examine and assess the financing needs of their </a:t>
            </a:r>
            <a:r>
              <a:rPr lang="en-US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exporters</a:t>
            </a:r>
            <a:endParaRPr lang="tr-TR" sz="2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Member States are invited to enhance transactional cooperation among their ECAs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III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Member States are encouraged to review the soundness of their ECAs with the aim of improving the overall performance of the </a:t>
            </a:r>
            <a:r>
              <a:rPr lang="en-US" sz="2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ECA</a:t>
            </a:r>
            <a:endParaRPr lang="tr-TR" sz="2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IV</a:t>
            </a:r>
            <a:r>
              <a:rPr lang="en-US" sz="2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Member states are called on to promote public-private dialogue within the ECA context</a:t>
            </a:r>
          </a:p>
          <a:p>
            <a:pPr algn="just"/>
            <a:r>
              <a:rPr lang="en-US" sz="2000" b="1" dirty="0" smtClean="0"/>
              <a:t>  </a:t>
            </a:r>
            <a:endParaRPr lang="tr-TR" sz="2000" b="1" dirty="0" smtClean="0"/>
          </a:p>
          <a:p>
            <a:pPr algn="l"/>
            <a:endParaRPr lang="tr-TR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tr-TR" altLang="tr-TR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D695F34B-B910-4CD4-81AF-CF29C51EB70A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17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678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1361" y="520039"/>
            <a:ext cx="9144000" cy="500066"/>
          </a:xfrm>
        </p:spPr>
        <p:txBody>
          <a:bodyPr>
            <a:noAutofit/>
          </a:bodyPr>
          <a:lstStyle/>
          <a:p>
            <a:pPr algn="l"/>
            <a:r>
              <a:rPr lang="tr-TR" sz="2500" u="sng" dirty="0" smtClean="0">
                <a:solidFill>
                  <a:srgbClr val="FF0000"/>
                </a:solidFill>
                <a:latin typeface="HelveticaNeueLT Pro 57 Cn" pitchFamily="34" charset="-94"/>
              </a:rPr>
              <a:t>       </a:t>
            </a:r>
            <a:endParaRPr lang="tr-TR" sz="2500" u="sng" dirty="0">
              <a:solidFill>
                <a:srgbClr val="FF0000"/>
              </a:solidFill>
              <a:latin typeface="HelveticaNeueLT Pro 57 Cn" pitchFamily="34" charset="-94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769246" cy="5387468"/>
          </a:xfrm>
        </p:spPr>
        <p:txBody>
          <a:bodyPr>
            <a:normAutofit/>
          </a:bodyPr>
          <a:lstStyle/>
          <a:p>
            <a:pPr marL="0" lvl="1" algn="l">
              <a:spcBef>
                <a:spcPts val="750"/>
              </a:spcBef>
            </a:pPr>
            <a:r>
              <a:rPr lang="tr-T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algn="l">
              <a:spcBef>
                <a:spcPts val="750"/>
              </a:spcBef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Instruments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to Realize Policy Advices </a:t>
            </a:r>
            <a:endParaRPr lang="tr-TR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1" algn="l">
              <a:spcBef>
                <a:spcPts val="750"/>
              </a:spcBef>
            </a:pPr>
            <a:endParaRPr lang="en-US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COMCEC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 Working Group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COMCEC Project Funding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Building Activities </a:t>
            </a:r>
            <a:endParaRPr lang="en-US" altLang="tr-TR" sz="2400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Lucida Grande" charset="0"/>
              <a:cs typeface="Times New Roman" panose="02020603050405020304" pitchFamily="18" charset="0"/>
              <a:sym typeface="Lucida Grande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D695F34B-B910-4CD4-81AF-CF29C51EB70A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7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79594" y="1285861"/>
            <a:ext cx="8864406" cy="5000659"/>
          </a:xfrm>
        </p:spPr>
        <p:txBody>
          <a:bodyPr>
            <a:normAutofit/>
          </a:bodyPr>
          <a:lstStyle/>
          <a:p>
            <a:pPr algn="l"/>
            <a:endParaRPr lang="tr-TR" altLang="tr-TR" sz="1900" b="1" u="sng" dirty="0" smtClean="0">
              <a:solidFill>
                <a:schemeClr val="tx1"/>
              </a:solidFill>
            </a:endParaRPr>
          </a:p>
          <a:p>
            <a:endParaRPr lang="tr-TR" altLang="tr-TR" sz="20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endParaRPr lang="tr-TR" altLang="tr-TR" sz="20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r>
              <a:rPr lang="tr-TR" altLang="tr-TR" sz="2900" b="1" dirty="0" smtClean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Lucida Grande" charset="0"/>
              </a:rPr>
              <a:t> THANK </a:t>
            </a:r>
            <a:r>
              <a:rPr lang="tr-TR" altLang="tr-TR" sz="2900" b="1" dirty="0">
                <a:latin typeface="Arial" panose="020B0604020202020204" pitchFamily="34" charset="0"/>
                <a:ea typeface="ヒラギノ角ゴ ProN W3" charset="0"/>
                <a:cs typeface="Arial" panose="020B0604020202020204" pitchFamily="34" charset="0"/>
                <a:sym typeface="Lucida Grande" charset="0"/>
              </a:rPr>
              <a:t>YOU </a:t>
            </a:r>
          </a:p>
          <a:p>
            <a:endParaRPr lang="tr-TR" altLang="tr-TR" sz="20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endParaRPr lang="tr-TR" altLang="tr-TR" sz="20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r>
              <a:rPr lang="tr-TR" altLang="tr-TR" b="1" i="1" dirty="0" smtClean="0">
                <a:latin typeface="Arial" pitchFamily="34" charset="0"/>
                <a:ea typeface="Lucida Grande" charset="0"/>
                <a:cs typeface="Arial" pitchFamily="34" charset="0"/>
                <a:sym typeface="Optima" charset="0"/>
              </a:rPr>
              <a:t>COMCEC </a:t>
            </a:r>
            <a:r>
              <a:rPr lang="tr-TR" altLang="tr-TR" b="1" i="1" dirty="0" err="1">
                <a:latin typeface="Arial" pitchFamily="34" charset="0"/>
                <a:ea typeface="Lucida Grande" charset="0"/>
                <a:cs typeface="Arial" pitchFamily="34" charset="0"/>
                <a:sym typeface="Optima" charset="0"/>
              </a:rPr>
              <a:t>Coordination</a:t>
            </a:r>
            <a:r>
              <a:rPr lang="tr-TR" altLang="tr-TR" b="1" i="1" dirty="0">
                <a:latin typeface="Arial" pitchFamily="34" charset="0"/>
                <a:ea typeface="Lucida Grande" charset="0"/>
                <a:cs typeface="Arial" pitchFamily="34" charset="0"/>
                <a:sym typeface="Optima" charset="0"/>
              </a:rPr>
              <a:t> </a:t>
            </a:r>
            <a:r>
              <a:rPr lang="tr-TR" altLang="tr-TR" b="1" i="1" dirty="0" smtClean="0">
                <a:latin typeface="Arial" pitchFamily="34" charset="0"/>
                <a:ea typeface="Lucida Grande" charset="0"/>
                <a:cs typeface="Arial" pitchFamily="34" charset="0"/>
                <a:sym typeface="Optima" charset="0"/>
              </a:rPr>
              <a:t>Office</a:t>
            </a:r>
          </a:p>
          <a:p>
            <a:r>
              <a:rPr lang="tr-TR" altLang="tr-TR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Necatibey</a:t>
            </a:r>
            <a:r>
              <a:rPr lang="tr-TR" alt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Cad. No:110/A</a:t>
            </a:r>
            <a:b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06580 Ankara-TURKEY</a:t>
            </a:r>
            <a:b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Phone : (90) (312) 294 57 10 – 294 57 30</a:t>
            </a:r>
            <a:b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tr-TR" altLang="tr-TR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Facsimile</a:t>
            </a: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: (90)(312) 294 57 77 - (90)(312) 294 57 </a:t>
            </a:r>
            <a:r>
              <a:rPr lang="tr-TR" alt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tr-TR" altLang="tr-TR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E-mail </a:t>
            </a:r>
            <a:r>
              <a:rPr lang="tr-TR" alt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altLang="tr-TR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b="1" i="1" dirty="0" smtClean="0">
                <a:solidFill>
                  <a:srgbClr val="0070C0"/>
                </a:solidFill>
                <a:latin typeface="Arial" pitchFamily="34" charset="0"/>
                <a:ea typeface="Lucida Grande" charset="0"/>
                <a:cs typeface="Arial" pitchFamily="34" charset="0"/>
              </a:rPr>
              <a:t>comcec@comcec.org</a:t>
            </a:r>
            <a:endParaRPr lang="tr-TR" altLang="tr-TR" b="1" i="1" dirty="0">
              <a:solidFill>
                <a:srgbClr val="0070C0"/>
              </a:solidFill>
              <a:latin typeface="Arial" pitchFamily="34" charset="0"/>
              <a:ea typeface="Lucida Grande" charset="0"/>
              <a:cs typeface="Arial" pitchFamily="34" charset="0"/>
            </a:endParaRPr>
          </a:p>
          <a:p>
            <a:r>
              <a:rPr lang="tr-TR" altLang="tr-TR" b="1" i="1" dirty="0" smtClean="0">
                <a:solidFill>
                  <a:srgbClr val="0070C0"/>
                </a:solidFill>
                <a:latin typeface="Arial" pitchFamily="34" charset="0"/>
                <a:ea typeface="Lucida Grande" charset="0"/>
                <a:cs typeface="Arial" pitchFamily="34" charset="0"/>
              </a:rPr>
              <a:t>              aokur@comcec.org</a:t>
            </a:r>
          </a:p>
          <a:p>
            <a:r>
              <a:rPr lang="tr-TR" altLang="tr-TR" b="1" i="1" dirty="0" smtClean="0">
                <a:solidFill>
                  <a:srgbClr val="0070C0"/>
                </a:solidFill>
                <a:latin typeface="Arial" pitchFamily="34" charset="0"/>
                <a:ea typeface="Lucida Grande" charset="0"/>
                <a:cs typeface="Arial" pitchFamily="34" charset="0"/>
              </a:rPr>
              <a:t>         kakdogan@comcec.org</a:t>
            </a:r>
            <a:endParaRPr lang="tr-TR" altLang="tr-TR" b="1" i="1" dirty="0">
              <a:solidFill>
                <a:srgbClr val="0070C0"/>
              </a:solidFill>
              <a:latin typeface="Arial" pitchFamily="34" charset="0"/>
              <a:ea typeface="Lucida Grande" charset="0"/>
              <a:cs typeface="Arial" pitchFamily="34" charset="0"/>
            </a:endParaRPr>
          </a:p>
          <a:p>
            <a:endParaRPr lang="tr-TR" altLang="tr-TR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</a:endParaRPr>
          </a:p>
          <a:p>
            <a:pPr algn="l"/>
            <a:endParaRPr lang="tr-TR" altLang="tr-TR" sz="20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  <a:p>
            <a:pPr>
              <a:spcBef>
                <a:spcPts val="600"/>
              </a:spcBef>
            </a:pPr>
            <a:endParaRPr lang="tr-TR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tr-TR" altLang="tr-TR" sz="2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ea typeface="Lucida Grande" charset="0"/>
              <a:cs typeface="Arial" pitchFamily="34" charset="0"/>
              <a:sym typeface="Lucida Grande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1174D7C1-A4CA-4D28-95BF-E588461A1F04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279594" y="1947198"/>
            <a:ext cx="8180838" cy="48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defTabSz="914400" eaLnBrk="1" fontAlgn="auto" latinLnBrk="0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13 Metin kutusu"/>
          <p:cNvSpPr txBox="1">
            <a:spLocks noChangeArrowheads="1"/>
          </p:cNvSpPr>
          <p:nvPr/>
        </p:nvSpPr>
        <p:spPr bwMode="auto">
          <a:xfrm>
            <a:off x="2915816" y="2924944"/>
            <a:ext cx="3816350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1pPr>
            <a:lvl2pPr marL="742950" indent="-285750" eaLnBrk="0" hangingPunct="0">
              <a:buChar char="–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2pPr>
            <a:lvl3pPr marL="1143000" indent="-228600" eaLnBrk="0" hangingPunct="0">
              <a:buChar char="•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3pPr>
            <a:lvl4pPr marL="1600200" indent="-228600" eaLnBrk="0" hangingPunct="0">
              <a:buChar char="–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4pPr>
            <a:lvl5pPr marL="2057400" indent="-228600" eaLnBrk="0" hangingPunct="0">
              <a:buChar char="»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3800">
                <a:solidFill>
                  <a:schemeClr val="tx1"/>
                </a:solidFill>
                <a:latin typeface="Gill Sans Light" charset="0"/>
                <a:ea typeface="ヒラギノ角ゴ ProN W3" charset="0"/>
                <a:cs typeface="ヒラギノ角ゴ ProN W3" charset="0"/>
                <a:sym typeface="Gill Sans Light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tr-TR" altLang="tr-TR" sz="26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www.comcec.org</a:t>
            </a:r>
            <a:endParaRPr lang="tr-TR" altLang="tr-T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tr-TR" altLang="tr-T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745" y="764704"/>
            <a:ext cx="1101725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6912768" cy="4409138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Policy</a:t>
            </a: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Questions</a:t>
            </a:r>
            <a:endParaRPr lang="tr-TR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lnSpc>
                <a:spcPct val="150000"/>
              </a:lnSpc>
              <a:buFont typeface="+mj-lt"/>
              <a:buAutoNum type="arabicPeriod"/>
            </a:pP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Room</a:t>
            </a:r>
            <a:r>
              <a:rPr lang="tr-TR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Document</a:t>
            </a:r>
            <a:endParaRPr lang="tr-TR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</a:pPr>
            <a:endParaRPr lang="tr-TR" sz="1800" dirty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300" dirty="0" smtClean="0">
              <a:solidFill>
                <a:schemeClr val="tx1"/>
              </a:solidFill>
              <a:latin typeface="HelveticaNeueLT Pro 57 Cn"/>
              <a:cs typeface="Arial" pitchFamily="34" charset="0"/>
            </a:endParaRPr>
          </a:p>
          <a:p>
            <a:pPr algn="just"/>
            <a:endParaRPr lang="tr-TR" sz="33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3BA3A89E-0864-4B88-BDF9-9A22F3127DA2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677918" y="6266875"/>
            <a:ext cx="2057400" cy="365125"/>
          </a:xfrm>
        </p:spPr>
        <p:txBody>
          <a:bodyPr/>
          <a:lstStyle/>
          <a:p>
            <a:fld id="{E733E1E3-DFDF-47FD-A158-75CC29D99164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323528" y="134076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9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0966" y="908720"/>
            <a:ext cx="8764373" cy="6120000"/>
          </a:xfrm>
        </p:spPr>
        <p:txBody>
          <a:bodyPr>
            <a:normAutofit/>
          </a:bodyPr>
          <a:lstStyle/>
          <a:p>
            <a:pPr lvl="0" algn="just">
              <a:lnSpc>
                <a:spcPct val="100000"/>
              </a:lnSpc>
              <a:spcBef>
                <a:spcPts val="600"/>
              </a:spcBef>
            </a:pP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1.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your country have any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Eximbank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/Export Credit Agency (ECA)?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  )      No ( ) 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no, is there any intention in the near feature to establish a national ECA? If so,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would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you seek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assistance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identify the main products offered by your Agency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activation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policy/programme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the poor in your country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Buyers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credit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Suppliers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 credit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Capital Loans/Guarantees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Credit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Insurance 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Insurance  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Bonds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Guarantees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Financing</a:t>
            </a: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please specify </a:t>
            </a: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endParaRPr lang="tr-TR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0000"/>
              </a:lnSpc>
              <a:spcBef>
                <a:spcPts val="600"/>
              </a:spcBef>
            </a:pPr>
            <a:endParaRPr lang="en-US" sz="15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2822FEE4-0228-47F0-98DA-9866DA9858B6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3</a:t>
            </a:fld>
            <a:endParaRPr lang="tr-TR" dirty="0"/>
          </a:p>
        </p:txBody>
      </p:sp>
      <p:pic>
        <p:nvPicPr>
          <p:cNvPr id="10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35" y="476672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43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3F29-7B7F-472C-8EA0-F5B62FE0EAB8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372200" y="6370533"/>
            <a:ext cx="2057400" cy="365125"/>
          </a:xfrm>
        </p:spPr>
        <p:txBody>
          <a:bodyPr/>
          <a:lstStyle/>
          <a:p>
            <a:fld id="{E733E1E3-DFDF-47FD-A158-75CC29D99164}" type="slidenum">
              <a:rPr lang="tr-TR" sz="1600">
                <a:solidFill>
                  <a:schemeClr val="tx1"/>
                </a:solidFill>
              </a:rPr>
              <a:pPr/>
              <a:t>4</a:t>
            </a:fld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777" y="549475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2 Alt Başlık"/>
          <p:cNvSpPr txBox="1">
            <a:spLocks/>
          </p:cNvSpPr>
          <p:nvPr/>
        </p:nvSpPr>
        <p:spPr>
          <a:xfrm>
            <a:off x="189813" y="1413571"/>
            <a:ext cx="8764373" cy="61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180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your Agency have any plans for expanding the scope of your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by introducing new products/programs? If yes, how do you intent to expand the scope of your products?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180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In-house studies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job training at other ECAs that have similar programs.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iii.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Consultancy services </a:t>
            </a:r>
          </a:p>
          <a:p>
            <a:pPr marL="685800" lvl="2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iv.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Other, please specify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total amount of support by your Agency both in terms of volume and as a percentage of national exports?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your Agency provide financing for imports? 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tr-T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tr-TR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500" dirty="0">
              <a:latin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3F29-7B7F-472C-8EA0-F5B62FE0EAB8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372200" y="6370533"/>
            <a:ext cx="2057400" cy="365125"/>
          </a:xfrm>
        </p:spPr>
        <p:txBody>
          <a:bodyPr/>
          <a:lstStyle/>
          <a:p>
            <a:fld id="{E733E1E3-DFDF-47FD-A158-75CC29D99164}" type="slidenum">
              <a:rPr lang="tr-TR" sz="1600">
                <a:solidFill>
                  <a:schemeClr val="tx1"/>
                </a:solidFill>
              </a:rPr>
              <a:pPr/>
              <a:t>5</a:t>
            </a:fld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135" y="476672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2 Alt Başlık"/>
          <p:cNvSpPr txBox="1">
            <a:spLocks/>
          </p:cNvSpPr>
          <p:nvPr/>
        </p:nvSpPr>
        <p:spPr>
          <a:xfrm>
            <a:off x="431540" y="1014492"/>
            <a:ext cx="8280920" cy="55108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tr-TR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your policy towards cooperating with other ECAs/IFIs/Multilateral Institutions?  Have you ever provided joint financing under parallel/co-financing schemes?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requirements do exporters need to benefit from support provided by your Agency? Please check the applicable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Legal entities established under national laws/regulations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Legal entities established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under national laws/regulations and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their subsidiaries/affiliates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located abroad 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Other, please specify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main challenges facing the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Eximbank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/ECA in your country?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tr-TR" sz="2000" dirty="0" smtClean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en-US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83F29-7B7F-472C-8EA0-F5B62FE0EAB8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372200" y="6370533"/>
            <a:ext cx="2057400" cy="365125"/>
          </a:xfrm>
        </p:spPr>
        <p:txBody>
          <a:bodyPr/>
          <a:lstStyle/>
          <a:p>
            <a:fld id="{E733E1E3-DFDF-47FD-A158-75CC29D99164}" type="slidenum">
              <a:rPr lang="tr-TR" sz="1600">
                <a:solidFill>
                  <a:schemeClr val="tx1"/>
                </a:solidFill>
              </a:rPr>
              <a:pPr/>
              <a:t>6</a:t>
            </a:fld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539553" y="1052736"/>
            <a:ext cx="7560840" cy="5328592"/>
          </a:xfrm>
        </p:spPr>
        <p:txBody>
          <a:bodyPr numCol="2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Respondent MCs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Oman</a:t>
            </a:r>
            <a:endParaRPr lang="en-US" sz="2000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latin typeface="Arial" panose="020B0604020202020204" pitchFamily="34" charset="0"/>
                <a:cs typeface="Arial" pitchFamily="34" charset="0"/>
              </a:rPr>
              <a:t>Pakistan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Yemen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latin typeface="Arial" panose="020B0604020202020204" pitchFamily="34" charset="0"/>
                <a:cs typeface="Arial" pitchFamily="34" charset="0"/>
              </a:rPr>
              <a:t>Saudi Arabia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Iran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latin typeface="Arial" panose="020B0604020202020204" pitchFamily="34" charset="0"/>
                <a:cs typeface="Arial" pitchFamily="34" charset="0"/>
              </a:rPr>
              <a:t>Turkey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Indonesia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baseline="0" dirty="0" smtClean="0">
                <a:latin typeface="Arial" panose="020B0604020202020204" pitchFamily="34" charset="0"/>
                <a:cs typeface="Arial" pitchFamily="34" charset="0"/>
              </a:rPr>
              <a:t>Bangladesh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Kyrgyzstan</a:t>
            </a:r>
          </a:p>
          <a:p>
            <a:pPr marL="285750" indent="-285750"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itchFamily="34" charset="0"/>
              </a:rPr>
              <a:t>Qatar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latin typeface="Arial" panose="020B0604020202020204" pitchFamily="34" charset="0"/>
              <a:cs typeface="Arial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b="0" i="0" baseline="0" dirty="0" smtClean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b="0" i="0" baseline="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777" y="549475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81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280920" cy="554461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50000"/>
              </a:lnSpc>
            </a:pPr>
            <a:r>
              <a:rPr 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tr-TR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Q1-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your country have any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Eximbank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/Export Credit Agency (ECA)?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8</a:t>
            </a: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No: 2</a:t>
            </a: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no, is there any intention in the near feature to establish a national ECA? If so, would you seek any assistance?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endParaRPr lang="tr-TR" sz="2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drafting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Receiving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</a:t>
            </a: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  <a:spcBef>
                <a:spcPts val="1800"/>
              </a:spcBef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2822FEE4-0228-47F0-98DA-9866DA9858B6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7</a:t>
            </a:fld>
            <a:endParaRPr lang="tr-TR" dirty="0"/>
          </a:p>
        </p:txBody>
      </p:sp>
      <p:pic>
        <p:nvPicPr>
          <p:cNvPr id="10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8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1520" y="692697"/>
            <a:ext cx="8640960" cy="5400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00000"/>
              </a:lnSpc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Q2-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the main products offered by your Agency</a:t>
            </a:r>
            <a:endParaRPr lang="tr-TR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4B297658-AFC8-4F3E-BAB4-2D9181B600D8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10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Grafik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0815615"/>
              </p:ext>
            </p:extLst>
          </p:nvPr>
        </p:nvGraphicFramePr>
        <p:xfrm>
          <a:off x="683568" y="1628800"/>
          <a:ext cx="6840760" cy="485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11361" y="520039"/>
            <a:ext cx="9144000" cy="500066"/>
          </a:xfrm>
        </p:spPr>
        <p:txBody>
          <a:bodyPr>
            <a:noAutofit/>
          </a:bodyPr>
          <a:lstStyle/>
          <a:p>
            <a:pPr algn="l"/>
            <a:r>
              <a:rPr lang="tr-TR" sz="2500" u="sng" dirty="0" smtClean="0">
                <a:solidFill>
                  <a:srgbClr val="FF0000"/>
                </a:solidFill>
                <a:latin typeface="HelveticaNeueLT Pro 57 Cn" pitchFamily="34" charset="-94"/>
              </a:rPr>
              <a:t>       </a:t>
            </a:r>
            <a:endParaRPr lang="tr-TR" sz="2500" u="sng" dirty="0">
              <a:solidFill>
                <a:srgbClr val="FF0000"/>
              </a:solidFill>
              <a:latin typeface="HelveticaNeueLT Pro 57 Cn" pitchFamily="34" charset="-94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95536" y="695754"/>
            <a:ext cx="8424936" cy="5705282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613"/>
              </a:spcBef>
              <a:buSzPct val="100000"/>
            </a:pPr>
            <a:endParaRPr lang="tr-TR" sz="22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spcBef>
                <a:spcPts val="613"/>
              </a:spcBef>
              <a:buSzPct val="100000"/>
            </a:pPr>
            <a:r>
              <a:rPr lang="tr-TR" sz="2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Responses</a:t>
            </a:r>
            <a:r>
              <a:rPr lang="tr-TR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Member</a:t>
            </a:r>
            <a:r>
              <a:rPr lang="tr-TR" sz="2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2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Countries</a:t>
            </a:r>
            <a:endParaRPr lang="tr-TR" sz="22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Q3.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Agency have any plans for expanding the scope of your business by introducing new products/programs?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Oman</a:t>
            </a:r>
            <a:r>
              <a:rPr lang="tr-TR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Documented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Guarantees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Supplier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tr-TR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Iran: </a:t>
            </a:r>
            <a:r>
              <a:rPr lang="tr-TR" sz="2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Sukuk</a:t>
            </a:r>
            <a:endParaRPr lang="tr-TR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tr-TR" sz="21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Qatar</a:t>
            </a:r>
            <a:r>
              <a:rPr lang="tr-TR" sz="2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turnover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tr-TR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Islamic 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and Islamic </a:t>
            </a:r>
            <a:r>
              <a:rPr lang="en-US" sz="2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endParaRPr lang="tr-TR" sz="21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195242" y="6286520"/>
            <a:ext cx="1733552" cy="365125"/>
          </a:xfrm>
        </p:spPr>
        <p:txBody>
          <a:bodyPr/>
          <a:lstStyle/>
          <a:p>
            <a:fld id="{D695F34B-B910-4CD4-81AF-CF29C51EB70A}" type="datetime1">
              <a:rPr lang="tr-TR" smtClean="0">
                <a:solidFill>
                  <a:schemeClr val="accent1">
                    <a:lumMod val="75000"/>
                  </a:schemeClr>
                </a:solidFill>
                <a:latin typeface="HelveticaNeueLT Pro 57 Cn" pitchFamily="34" charset="-94"/>
              </a:rPr>
              <a:t>25.03.2015</a:t>
            </a:fld>
            <a:endParaRPr lang="tr-TR" dirty="0">
              <a:solidFill>
                <a:schemeClr val="accent1">
                  <a:lumMod val="75000"/>
                </a:schemeClr>
              </a:solidFill>
              <a:latin typeface="HelveticaNeueLT Pro 57 Cn" pitchFamily="34" charset="-94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5" name="14 Düz Bağlayıcı"/>
          <p:cNvCxnSpPr/>
          <p:nvPr/>
        </p:nvCxnSpPr>
        <p:spPr>
          <a:xfrm>
            <a:off x="0" y="500042"/>
            <a:ext cx="9144000" cy="0"/>
          </a:xfrm>
          <a:prstGeom prst="line">
            <a:avLst/>
          </a:prstGeom>
          <a:ln w="444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Düz Bağlayıcı"/>
          <p:cNvCxnSpPr/>
          <p:nvPr/>
        </p:nvCxnSpPr>
        <p:spPr>
          <a:xfrm>
            <a:off x="0" y="6286520"/>
            <a:ext cx="8643966" cy="0"/>
          </a:xfrm>
          <a:prstGeom prst="line">
            <a:avLst/>
          </a:prstGeom>
          <a:ln w="19050"/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3E1E3-DFDF-47FD-A158-75CC29D99164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11" name="Resim 1" descr="D:\TÜM LOGOLAR\isedak\COMCEC ALT BİLGİLİ\comcec logo-0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623" y="620688"/>
            <a:ext cx="8363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50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Words>1284</Words>
  <Application>Microsoft Office PowerPoint</Application>
  <PresentationFormat>Ekran Gösterisi (4:3)</PresentationFormat>
  <Paragraphs>274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</vt:lpstr>
      <vt:lpstr>PowerPoint Sunusu</vt:lpstr>
      <vt:lpstr>PowerPoint Sunusu</vt:lpstr>
      <vt:lpstr>PowerPoint Sunusu</vt:lpstr>
      <vt:lpstr>PowerPoint Sunusu</vt:lpstr>
      <vt:lpstr>       </vt:lpstr>
      <vt:lpstr>       </vt:lpstr>
      <vt:lpstr>       </vt:lpstr>
      <vt:lpstr>       </vt:lpstr>
      <vt:lpstr>PowerPoint Sunusu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Your User Name</dc:creator>
  <cp:lastModifiedBy>Ahmet OKUR</cp:lastModifiedBy>
  <cp:revision>388</cp:revision>
  <cp:lastPrinted>2015-02-04T15:03:04Z</cp:lastPrinted>
  <dcterms:created xsi:type="dcterms:W3CDTF">2011-12-19T13:34:13Z</dcterms:created>
  <dcterms:modified xsi:type="dcterms:W3CDTF">2015-03-25T20:56:47Z</dcterms:modified>
</cp:coreProperties>
</file>