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302" r:id="rId5"/>
    <p:sldId id="261" r:id="rId6"/>
    <p:sldId id="262" r:id="rId7"/>
    <p:sldId id="298" r:id="rId8"/>
    <p:sldId id="299" r:id="rId9"/>
    <p:sldId id="297" r:id="rId10"/>
    <p:sldId id="300" r:id="rId11"/>
    <p:sldId id="301" r:id="rId12"/>
    <p:sldId id="287" r:id="rId13"/>
    <p:sldId id="303" r:id="rId14"/>
    <p:sldId id="305" r:id="rId15"/>
    <p:sldId id="304" r:id="rId16"/>
    <p:sldId id="307" r:id="rId17"/>
    <p:sldId id="308" r:id="rId18"/>
    <p:sldId id="306" r:id="rId19"/>
    <p:sldId id="283" r:id="rId20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51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595D"/>
    <a:srgbClr val="D5A893"/>
    <a:srgbClr val="73C480"/>
    <a:srgbClr val="007BA8"/>
    <a:srgbClr val="7FB7BB"/>
    <a:srgbClr val="A1CDB9"/>
    <a:srgbClr val="569FD3"/>
    <a:srgbClr val="C58182"/>
    <a:srgbClr val="90B3CA"/>
    <a:srgbClr val="73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4" autoAdjust="0"/>
    <p:restoredTop sz="94550" autoAdjust="0"/>
  </p:normalViewPr>
  <p:slideViewPr>
    <p:cSldViewPr snapToGrid="0" snapToObjects="1">
      <p:cViewPr varScale="1">
        <p:scale>
          <a:sx n="61" d="100"/>
          <a:sy n="61" d="100"/>
        </p:scale>
        <p:origin x="20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52"/>
    </p:cViewPr>
  </p:sorterViewPr>
  <p:notesViewPr>
    <p:cSldViewPr snapToGrid="0" snapToObjects="1">
      <p:cViewPr varScale="1">
        <p:scale>
          <a:sx n="62" d="100"/>
          <a:sy n="62" d="100"/>
        </p:scale>
        <p:origin x="-3240" y="-82"/>
      </p:cViewPr>
      <p:guideLst>
        <p:guide orient="horz" pos="3079"/>
        <p:guide pos="2101"/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995821359062433E-2"/>
          <c:y val="9.7945333333333315E-2"/>
          <c:w val="0.77731612074648126"/>
          <c:h val="0.83875422222222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Sheet1!$B$2:$K$2</c:f>
              <c:numCache>
                <c:formatCode>#,###,</c:formatCode>
                <c:ptCount val="10"/>
                <c:pt idx="0">
                  <c:v>843719</c:v>
                </c:pt>
                <c:pt idx="1">
                  <c:v>975262.2</c:v>
                </c:pt>
                <c:pt idx="2">
                  <c:v>1126720.7</c:v>
                </c:pt>
                <c:pt idx="3">
                  <c:v>1296878.2</c:v>
                </c:pt>
                <c:pt idx="4">
                  <c:v>1122608.3</c:v>
                </c:pt>
                <c:pt idx="5">
                  <c:v>1257794.1000000001</c:v>
                </c:pt>
                <c:pt idx="6">
                  <c:v>1495227.4</c:v>
                </c:pt>
                <c:pt idx="7">
                  <c:v>1538608.9</c:v>
                </c:pt>
                <c:pt idx="8">
                  <c:v>1641432.9</c:v>
                </c:pt>
                <c:pt idx="9">
                  <c:v>1664105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MLT 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Sheet1!$B$3:$K$3</c:f>
              <c:numCache>
                <c:formatCode>#,###,</c:formatCode>
                <c:ptCount val="10"/>
                <c:pt idx="0">
                  <c:v>104240.59999999999</c:v>
                </c:pt>
                <c:pt idx="1">
                  <c:v>126891.20000000001</c:v>
                </c:pt>
                <c:pt idx="2">
                  <c:v>142120.40000000002</c:v>
                </c:pt>
                <c:pt idx="3">
                  <c:v>153590.70000000001</c:v>
                </c:pt>
                <c:pt idx="4">
                  <c:v>190589.3</c:v>
                </c:pt>
                <c:pt idx="5">
                  <c:v>173392.90000000002</c:v>
                </c:pt>
                <c:pt idx="6">
                  <c:v>191427.8</c:v>
                </c:pt>
                <c:pt idx="7">
                  <c:v>181808</c:v>
                </c:pt>
                <c:pt idx="8">
                  <c:v>160901.20000000001</c:v>
                </c:pt>
                <c:pt idx="9">
                  <c:v>163835.70000000001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INV </c:v>
                </c:pt>
              </c:strCache>
            </c:strRef>
          </c:tx>
          <c:spPr>
            <a:solidFill>
              <a:srgbClr val="C58182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Sheet1!$B$4:$K$4</c:f>
              <c:numCache>
                <c:formatCode>#,###,</c:formatCode>
                <c:ptCount val="10"/>
                <c:pt idx="0">
                  <c:v>31996.1</c:v>
                </c:pt>
                <c:pt idx="1">
                  <c:v>39914.9</c:v>
                </c:pt>
                <c:pt idx="2">
                  <c:v>52956.9</c:v>
                </c:pt>
                <c:pt idx="3">
                  <c:v>58529.5</c:v>
                </c:pt>
                <c:pt idx="4">
                  <c:v>49336.600000000006</c:v>
                </c:pt>
                <c:pt idx="5">
                  <c:v>66472.200000000012</c:v>
                </c:pt>
                <c:pt idx="6">
                  <c:v>75327.499999999985</c:v>
                </c:pt>
                <c:pt idx="7">
                  <c:v>99972.3</c:v>
                </c:pt>
                <c:pt idx="8">
                  <c:v>99744.799999999988</c:v>
                </c:pt>
                <c:pt idx="9">
                  <c:v>99077.89999999998</c:v>
                </c:pt>
              </c:numCache>
            </c:numRef>
          </c:val>
        </c:ser>
        <c:ser>
          <c:idx val="2"/>
          <c:order val="3"/>
          <c:tx>
            <c:v>Total</c:v>
          </c:tx>
          <c:spPr>
            <a:noFill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Sheet1!$B$7:$K$7</c:f>
              <c:numCache>
                <c:formatCode>#,###,</c:formatCode>
                <c:ptCount val="10"/>
                <c:pt idx="0">
                  <c:v>979955.7</c:v>
                </c:pt>
                <c:pt idx="1">
                  <c:v>1142068.2999999998</c:v>
                </c:pt>
                <c:pt idx="2">
                  <c:v>1321798</c:v>
                </c:pt>
                <c:pt idx="3">
                  <c:v>1508998.4</c:v>
                </c:pt>
                <c:pt idx="4">
                  <c:v>1362534.2000000002</c:v>
                </c:pt>
                <c:pt idx="5">
                  <c:v>1497659.2</c:v>
                </c:pt>
                <c:pt idx="6">
                  <c:v>1761982.7</c:v>
                </c:pt>
                <c:pt idx="7">
                  <c:v>1820389.2</c:v>
                </c:pt>
                <c:pt idx="8">
                  <c:v>1902078.9</c:v>
                </c:pt>
                <c:pt idx="9">
                  <c:v>1927018.5999999999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665536"/>
        <c:axId val="273648688"/>
      </c:barChart>
      <c:catAx>
        <c:axId val="22066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648688"/>
        <c:crosses val="autoZero"/>
        <c:auto val="1"/>
        <c:lblAlgn val="ctr"/>
        <c:lblOffset val="100"/>
        <c:noMultiLvlLbl val="0"/>
      </c:catAx>
      <c:valAx>
        <c:axId val="273648688"/>
        <c:scaling>
          <c:orientation val="minMax"/>
          <c:max val="20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GB" sz="1200" b="1"/>
                  <a:t>USD Billion</a:t>
                </a:r>
              </a:p>
            </c:rich>
          </c:tx>
          <c:layout>
            <c:manualLayout>
              <c:xMode val="edge"/>
              <c:yMode val="edge"/>
              <c:x val="1.4544148482340455E-3"/>
              <c:y val="1.3002222222222221E-3"/>
            </c:manualLayout>
          </c:layout>
          <c:overlay val="0"/>
        </c:title>
        <c:numFmt formatCode="#,###,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20665536"/>
        <c:crosses val="autoZero"/>
        <c:crossBetween val="between"/>
        <c:majorUnit val="500000"/>
      </c:valAx>
    </c:plotArea>
    <c:legend>
      <c:legendPos val="tr"/>
      <c:legendEntry>
        <c:idx val="0"/>
        <c:delete val="1"/>
      </c:legendEntry>
      <c:legendEntry>
        <c:idx val="1"/>
        <c:txPr>
          <a:bodyPr/>
          <a:lstStyle/>
          <a:p>
            <a:pPr algn="just">
              <a:defRPr sz="1200" b="1"/>
            </a:pPr>
            <a:endParaRPr lang="en-US"/>
          </a:p>
        </c:txPr>
      </c:legendEntry>
      <c:legendEntry>
        <c:idx val="2"/>
        <c:txPr>
          <a:bodyPr/>
          <a:lstStyle/>
          <a:p>
            <a:pPr algn="just">
              <a:defRPr sz="1200" b="1"/>
            </a:pPr>
            <a:endParaRPr lang="en-US"/>
          </a:p>
        </c:txPr>
      </c:legendEntry>
      <c:legendEntry>
        <c:idx val="3"/>
        <c:txPr>
          <a:bodyPr/>
          <a:lstStyle/>
          <a:p>
            <a:pPr algn="just"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84956010280041705"/>
          <c:y val="0.11288888888888889"/>
          <c:w val="6.920135186996533E-2"/>
          <c:h val="0.21760355555555552"/>
        </c:manualLayout>
      </c:layout>
      <c:overlay val="0"/>
      <c:txPr>
        <a:bodyPr/>
        <a:lstStyle/>
        <a:p>
          <a:pPr algn="just"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59890479997881E-2"/>
          <c:y val="8.0531306031963124E-2"/>
          <c:w val="0.82571065027231438"/>
          <c:h val="0.84264565392233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Sheet1!$B$2:$K$2</c:f>
              <c:numCache>
                <c:formatCode>_-* #,##0_-;\-* #,##0_-;_-* "-"??_-;_-@_-</c:formatCode>
                <c:ptCount val="10"/>
                <c:pt idx="0">
                  <c:v>701.79999999999984</c:v>
                </c:pt>
                <c:pt idx="1">
                  <c:v>782.5999999999998</c:v>
                </c:pt>
                <c:pt idx="2">
                  <c:v>1006.5999999999997</c:v>
                </c:pt>
                <c:pt idx="3">
                  <c:v>1127.7999999999997</c:v>
                </c:pt>
                <c:pt idx="4">
                  <c:v>2417.6</c:v>
                </c:pt>
                <c:pt idx="5">
                  <c:v>1507.8999999999996</c:v>
                </c:pt>
                <c:pt idx="6">
                  <c:v>1322.7999999999997</c:v>
                </c:pt>
                <c:pt idx="7">
                  <c:v>1827.2999999999993</c:v>
                </c:pt>
                <c:pt idx="8">
                  <c:v>1913.1000000000006</c:v>
                </c:pt>
                <c:pt idx="9">
                  <c:v>2004.7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MLT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Sheet1!$B$3:$K$3</c:f>
              <c:numCache>
                <c:formatCode>_-* #,##0_-;\-* #,##0_-;_-* "-"??_-;_-@_-</c:formatCode>
                <c:ptCount val="10"/>
                <c:pt idx="0">
                  <c:v>2115.1000000000004</c:v>
                </c:pt>
                <c:pt idx="1">
                  <c:v>1913.3000000000002</c:v>
                </c:pt>
                <c:pt idx="2">
                  <c:v>1244.5</c:v>
                </c:pt>
                <c:pt idx="3">
                  <c:v>1128.2</c:v>
                </c:pt>
                <c:pt idx="4">
                  <c:v>3004.3</c:v>
                </c:pt>
                <c:pt idx="5">
                  <c:v>1835.6</c:v>
                </c:pt>
                <c:pt idx="6">
                  <c:v>2456.8000000000002</c:v>
                </c:pt>
                <c:pt idx="7">
                  <c:v>2607.5999999999995</c:v>
                </c:pt>
                <c:pt idx="8">
                  <c:v>2440</c:v>
                </c:pt>
                <c:pt idx="9">
                  <c:v>2412.6000000000004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INV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Sheet1!$B$4:$K$4</c:f>
              <c:numCache>
                <c:formatCode>_-* #,##0_-;\-* #,##0_-;_-* "-"??_-;_-@_-</c:formatCode>
                <c:ptCount val="10"/>
                <c:pt idx="0">
                  <c:v>112.6</c:v>
                </c:pt>
                <c:pt idx="1">
                  <c:v>85.5</c:v>
                </c:pt>
                <c:pt idx="2">
                  <c:v>11.7</c:v>
                </c:pt>
                <c:pt idx="3">
                  <c:v>81</c:v>
                </c:pt>
                <c:pt idx="4">
                  <c:v>24.2</c:v>
                </c:pt>
                <c:pt idx="5">
                  <c:v>312</c:v>
                </c:pt>
                <c:pt idx="6">
                  <c:v>178.9</c:v>
                </c:pt>
                <c:pt idx="7">
                  <c:v>125.2</c:v>
                </c:pt>
                <c:pt idx="8">
                  <c:v>146.6</c:v>
                </c:pt>
                <c:pt idx="9">
                  <c:v>226.39999999999998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3649472"/>
        <c:axId val="273649864"/>
      </c:bar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Sheet1!$B$5:$K$5</c:f>
              <c:numCache>
                <c:formatCode>#,###.0,</c:formatCode>
                <c:ptCount val="10"/>
                <c:pt idx="0">
                  <c:v>2929.5</c:v>
                </c:pt>
                <c:pt idx="1">
                  <c:v>2781.4</c:v>
                </c:pt>
                <c:pt idx="2">
                  <c:v>2262.7999999999993</c:v>
                </c:pt>
                <c:pt idx="3">
                  <c:v>2337</c:v>
                </c:pt>
                <c:pt idx="4">
                  <c:v>5446.0999999999995</c:v>
                </c:pt>
                <c:pt idx="5">
                  <c:v>3655.4999999999995</c:v>
                </c:pt>
                <c:pt idx="6">
                  <c:v>3958.5</c:v>
                </c:pt>
                <c:pt idx="7">
                  <c:v>4560.0999999999985</c:v>
                </c:pt>
                <c:pt idx="8">
                  <c:v>4499.7000000000007</c:v>
                </c:pt>
                <c:pt idx="9">
                  <c:v>4643.7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3650648"/>
        <c:axId val="273650256"/>
      </c:lineChart>
      <c:catAx>
        <c:axId val="27364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649864"/>
        <c:crosses val="autoZero"/>
        <c:auto val="1"/>
        <c:lblAlgn val="ctr"/>
        <c:lblOffset val="100"/>
        <c:noMultiLvlLbl val="0"/>
      </c:catAx>
      <c:valAx>
        <c:axId val="273649864"/>
        <c:scaling>
          <c:orientation val="minMax"/>
          <c:max val="6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GB" sz="1200" b="1" dirty="0" smtClean="0"/>
                  <a:t>USD Billion</a:t>
                </a:r>
                <a:endParaRPr lang="en-GB" sz="1200" b="1" dirty="0"/>
              </a:p>
            </c:rich>
          </c:tx>
          <c:layout>
            <c:manualLayout>
              <c:xMode val="edge"/>
              <c:yMode val="edge"/>
              <c:x val="1.4513108079230142E-2"/>
              <c:y val="9.1390606611159409E-4"/>
            </c:manualLayout>
          </c:layout>
          <c:overlay val="0"/>
        </c:title>
        <c:numFmt formatCode="#,###,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649472"/>
        <c:crosses val="autoZero"/>
        <c:crossBetween val="between"/>
        <c:majorUnit val="1000"/>
        <c:minorUnit val="200"/>
      </c:valAx>
      <c:valAx>
        <c:axId val="273650256"/>
        <c:scaling>
          <c:orientation val="minMax"/>
        </c:scaling>
        <c:delete val="1"/>
        <c:axPos val="r"/>
        <c:numFmt formatCode="#,###.0," sourceLinked="1"/>
        <c:majorTickMark val="out"/>
        <c:minorTickMark val="none"/>
        <c:tickLblPos val="nextTo"/>
        <c:crossAx val="273650648"/>
        <c:crosses val="max"/>
        <c:crossBetween val="between"/>
      </c:valAx>
      <c:catAx>
        <c:axId val="273650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365025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9401545703148644"/>
          <c:y val="0.16016200351609797"/>
          <c:w val="9.1283386655990714E-2"/>
          <c:h val="0.18658263216848647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995821359062433E-2"/>
          <c:y val="0.11770088888888888"/>
          <c:w val="0.73224274697251257"/>
          <c:h val="0.818998666666666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Insured Export &amp; Investment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Sheet1!$B$7:$K$7</c:f>
              <c:numCache>
                <c:formatCode>#,###,</c:formatCode>
                <c:ptCount val="10"/>
                <c:pt idx="0">
                  <c:v>979955.7</c:v>
                </c:pt>
                <c:pt idx="1">
                  <c:v>1142068.2999999998</c:v>
                </c:pt>
                <c:pt idx="2">
                  <c:v>1321797.9999999998</c:v>
                </c:pt>
                <c:pt idx="3">
                  <c:v>1508998.4</c:v>
                </c:pt>
                <c:pt idx="4">
                  <c:v>1362534.2000000002</c:v>
                </c:pt>
                <c:pt idx="5">
                  <c:v>1497659.2</c:v>
                </c:pt>
                <c:pt idx="6">
                  <c:v>1761982.7</c:v>
                </c:pt>
                <c:pt idx="7">
                  <c:v>1820389.2</c:v>
                </c:pt>
                <c:pt idx="8">
                  <c:v>1902078.9</c:v>
                </c:pt>
                <c:pt idx="9">
                  <c:v>1927018.5999999999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3651432"/>
        <c:axId val="273651824"/>
      </c:barChart>
      <c:lineChart>
        <c:grouping val="standard"/>
        <c:varyColors val="0"/>
        <c:ser>
          <c:idx val="2"/>
          <c:order val="1"/>
          <c:tx>
            <c:strRef>
              <c:f>Sheet1!$A$5</c:f>
              <c:strCache>
                <c:ptCount val="1"/>
                <c:pt idx="0">
                  <c:v>World exports (right axis)</c:v>
                </c:pt>
              </c:strCache>
            </c:strRef>
          </c:tx>
          <c:spPr>
            <a:ln w="50800" cmpd="sng">
              <a:solidFill>
                <a:srgbClr val="569FD3"/>
              </a:solidFill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Sheet1!$B$5:$K$5</c:f>
              <c:numCache>
                <c:formatCode>_-* #,##0_-;\-* #,##0_-;_-* "-"??_-;_-@_-</c:formatCode>
                <c:ptCount val="10"/>
                <c:pt idx="0">
                  <c:v>10508000</c:v>
                </c:pt>
                <c:pt idx="1">
                  <c:v>12130000</c:v>
                </c:pt>
                <c:pt idx="2">
                  <c:v>14022000</c:v>
                </c:pt>
                <c:pt idx="3">
                  <c:v>16159000</c:v>
                </c:pt>
                <c:pt idx="4">
                  <c:v>12554000</c:v>
                </c:pt>
                <c:pt idx="5">
                  <c:v>15300000</c:v>
                </c:pt>
                <c:pt idx="6">
                  <c:v>18328000</c:v>
                </c:pt>
                <c:pt idx="7">
                  <c:v>18404000</c:v>
                </c:pt>
                <c:pt idx="8">
                  <c:v>18816000</c:v>
                </c:pt>
                <c:pt idx="9">
                  <c:v>19399296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3308344"/>
        <c:axId val="273652216"/>
      </c:lineChart>
      <c:catAx>
        <c:axId val="27365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651824"/>
        <c:crosses val="autoZero"/>
        <c:auto val="1"/>
        <c:lblAlgn val="ctr"/>
        <c:lblOffset val="100"/>
        <c:noMultiLvlLbl val="0"/>
      </c:catAx>
      <c:valAx>
        <c:axId val="273651824"/>
        <c:scaling>
          <c:orientation val="minMax"/>
          <c:max val="20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GB" sz="1200" b="1" dirty="0"/>
                  <a:t>USD Billion</a:t>
                </a:r>
              </a:p>
            </c:rich>
          </c:tx>
          <c:layout>
            <c:manualLayout>
              <c:xMode val="edge"/>
              <c:yMode val="edge"/>
              <c:x val="1.4544148482340455E-3"/>
              <c:y val="1.3002222222222221E-3"/>
            </c:manualLayout>
          </c:layout>
          <c:overlay val="0"/>
        </c:title>
        <c:numFmt formatCode="#,###,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651432"/>
        <c:crosses val="autoZero"/>
        <c:crossBetween val="between"/>
        <c:majorUnit val="500000"/>
      </c:valAx>
      <c:valAx>
        <c:axId val="273652216"/>
        <c:scaling>
          <c:orientation val="minMax"/>
          <c:max val="20000000"/>
        </c:scaling>
        <c:delete val="0"/>
        <c:axPos val="r"/>
        <c:numFmt formatCode="#,###,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308344"/>
        <c:crosses val="max"/>
        <c:crossBetween val="between"/>
        <c:majorUnit val="5000000"/>
      </c:valAx>
      <c:catAx>
        <c:axId val="273308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3652216"/>
        <c:crosses val="autoZero"/>
        <c:auto val="1"/>
        <c:lblAlgn val="ctr"/>
        <c:lblOffset val="100"/>
        <c:noMultiLvlLbl val="0"/>
      </c:catAx>
    </c:plotArea>
    <c:legend>
      <c:legendPos val="tr"/>
      <c:legendEntry>
        <c:idx val="0"/>
        <c:txPr>
          <a:bodyPr/>
          <a:lstStyle/>
          <a:p>
            <a:pPr algn="just">
              <a:defRPr sz="1000" b="1"/>
            </a:pPr>
            <a:endParaRPr lang="en-US"/>
          </a:p>
        </c:txPr>
      </c:legendEntry>
      <c:legendEntry>
        <c:idx val="1"/>
        <c:txPr>
          <a:bodyPr/>
          <a:lstStyle/>
          <a:p>
            <a:pPr algn="just">
              <a:defRPr sz="1000" b="1"/>
            </a:pPr>
            <a:endParaRPr lang="en-US"/>
          </a:p>
        </c:txPr>
      </c:legendEntry>
      <c:layout>
        <c:manualLayout>
          <c:xMode val="edge"/>
          <c:yMode val="edge"/>
          <c:x val="0.84956010280041705"/>
          <c:y val="0.11288888888888889"/>
          <c:w val="0.14893745140711739"/>
          <c:h val="0.26318044444444444"/>
        </c:manualLayout>
      </c:layout>
      <c:overlay val="0"/>
      <c:txPr>
        <a:bodyPr/>
        <a:lstStyle/>
        <a:p>
          <a:pPr algn="just"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771118939593786E-2"/>
          <c:y val="0.17356527610145037"/>
          <c:w val="0.80117152000927527"/>
          <c:h val="0.767854060646825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private insurers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Sheet1!$B$3:$K$3</c:f>
              <c:numCache>
                <c:formatCode>#,###,</c:formatCode>
                <c:ptCount val="10"/>
                <c:pt idx="0">
                  <c:v>575623.10000000009</c:v>
                </c:pt>
                <c:pt idx="1">
                  <c:v>669871.19999999995</c:v>
                </c:pt>
                <c:pt idx="2">
                  <c:v>837411.50000000012</c:v>
                </c:pt>
                <c:pt idx="3">
                  <c:v>983804.49999999988</c:v>
                </c:pt>
                <c:pt idx="4">
                  <c:v>764548.79999999993</c:v>
                </c:pt>
                <c:pt idx="5">
                  <c:v>769295.9</c:v>
                </c:pt>
                <c:pt idx="6">
                  <c:v>915082.9</c:v>
                </c:pt>
                <c:pt idx="7">
                  <c:v>870028.10000000009</c:v>
                </c:pt>
                <c:pt idx="8">
                  <c:v>944268.60000000021</c:v>
                </c:pt>
                <c:pt idx="9">
                  <c:v>956732.67661954858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ECAs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(est)</c:v>
                </c:pt>
              </c:strCache>
            </c:strRef>
          </c:cat>
          <c:val>
            <c:numRef>
              <c:f>Sheet1!$B$2:$K$2</c:f>
              <c:numCache>
                <c:formatCode>#,###,</c:formatCode>
                <c:ptCount val="10"/>
                <c:pt idx="0">
                  <c:v>404332.6</c:v>
                </c:pt>
                <c:pt idx="1">
                  <c:v>472197.1</c:v>
                </c:pt>
                <c:pt idx="2">
                  <c:v>484386.49999999988</c:v>
                </c:pt>
                <c:pt idx="3">
                  <c:v>525193.9</c:v>
                </c:pt>
                <c:pt idx="4">
                  <c:v>597985.39999999991</c:v>
                </c:pt>
                <c:pt idx="5">
                  <c:v>728363.29999999993</c:v>
                </c:pt>
                <c:pt idx="6">
                  <c:v>846899.7999999997</c:v>
                </c:pt>
                <c:pt idx="7">
                  <c:v>950361.09999999986</c:v>
                </c:pt>
                <c:pt idx="8">
                  <c:v>957491.5</c:v>
                </c:pt>
                <c:pt idx="9">
                  <c:v>970753.16124643094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3309128"/>
        <c:axId val="273309520"/>
      </c:barChart>
      <c:lineChart>
        <c:grouping val="standard"/>
        <c:varyColors val="0"/>
        <c:ser>
          <c:idx val="3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Sheet1!$B$4:$I$4</c:f>
              <c:numCache>
                <c:formatCode>#,###,</c:formatCode>
                <c:ptCount val="8"/>
                <c:pt idx="0">
                  <c:v>979955.70000000007</c:v>
                </c:pt>
                <c:pt idx="1">
                  <c:v>1142068.2999999998</c:v>
                </c:pt>
                <c:pt idx="2">
                  <c:v>1321798</c:v>
                </c:pt>
                <c:pt idx="3">
                  <c:v>1508998.4</c:v>
                </c:pt>
                <c:pt idx="4">
                  <c:v>1362534.1999999997</c:v>
                </c:pt>
                <c:pt idx="5">
                  <c:v>1497659.2</c:v>
                </c:pt>
                <c:pt idx="6">
                  <c:v>1761982.6999999997</c:v>
                </c:pt>
                <c:pt idx="7">
                  <c:v>1820389.2</c:v>
                </c:pt>
              </c:numCache>
            </c:numRef>
          </c:cat>
          <c:val>
            <c:numRef>
              <c:f>Sheet1!$B$4:$K$4</c:f>
              <c:numCache>
                <c:formatCode>#,###,</c:formatCode>
                <c:ptCount val="10"/>
                <c:pt idx="0">
                  <c:v>979955.70000000007</c:v>
                </c:pt>
                <c:pt idx="1">
                  <c:v>1142068.2999999998</c:v>
                </c:pt>
                <c:pt idx="2">
                  <c:v>1321798</c:v>
                </c:pt>
                <c:pt idx="3">
                  <c:v>1508998.4</c:v>
                </c:pt>
                <c:pt idx="4">
                  <c:v>1362534.1999999997</c:v>
                </c:pt>
                <c:pt idx="5">
                  <c:v>1497659.2</c:v>
                </c:pt>
                <c:pt idx="6">
                  <c:v>1761982.6999999997</c:v>
                </c:pt>
                <c:pt idx="7">
                  <c:v>1820389.2</c:v>
                </c:pt>
                <c:pt idx="8">
                  <c:v>1901760.1</c:v>
                </c:pt>
                <c:pt idx="9">
                  <c:v>1927485.8378659794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3309128"/>
        <c:axId val="273309520"/>
      </c:lineChart>
      <c:catAx>
        <c:axId val="273309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309520"/>
        <c:crosses val="autoZero"/>
        <c:auto val="1"/>
        <c:lblAlgn val="ctr"/>
        <c:lblOffset val="100"/>
        <c:noMultiLvlLbl val="0"/>
      </c:catAx>
      <c:valAx>
        <c:axId val="273309520"/>
        <c:scaling>
          <c:orientation val="minMax"/>
          <c:max val="200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GB" sz="1200" b="1" dirty="0" smtClean="0"/>
                  <a:t>USD Billion</a:t>
                </a:r>
                <a:endParaRPr lang="en-GB" sz="1200" b="1" dirty="0"/>
              </a:p>
            </c:rich>
          </c:tx>
          <c:layout>
            <c:manualLayout>
              <c:xMode val="edge"/>
              <c:yMode val="edge"/>
              <c:x val="1.2514854996479132E-3"/>
              <c:y val="6.0204409465294678E-2"/>
            </c:manualLayout>
          </c:layout>
          <c:overlay val="0"/>
        </c:title>
        <c:numFmt formatCode="#,###,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3309128"/>
        <c:crosses val="autoZero"/>
        <c:crossBetween val="between"/>
        <c:majorUnit val="500000"/>
      </c:valAx>
    </c:plotArea>
    <c:legend>
      <c:legendPos val="tr"/>
      <c:legendEntry>
        <c:idx val="0"/>
        <c:txPr>
          <a:bodyPr/>
          <a:lstStyle/>
          <a:p>
            <a:pPr>
              <a:defRPr sz="10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 b="1"/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8622085966677554"/>
          <c:y val="0.18558612324926294"/>
          <c:w val="0.13779140333224454"/>
          <c:h val="0.14558143859212921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70358084947327E-2"/>
          <c:y val="8.1896358897640742E-2"/>
          <c:w val="0.9180363113374701"/>
          <c:h val="0.836444412654314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Turnover</c:v>
                </c:pt>
              </c:strCache>
            </c:strRef>
          </c:tx>
          <c:spPr>
            <a:solidFill>
              <a:srgbClr val="00427A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00427A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00427A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00427A"/>
              </a:solidFill>
              <a:ln w="28575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00427A"/>
              </a:solidFill>
              <a:ln w="28575">
                <a:solidFill>
                  <a:schemeClr val="bg1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00427A"/>
              </a:solidFill>
              <a:ln w="38100">
                <a:noFill/>
              </a:ln>
            </c:spPr>
          </c:dPt>
          <c:dPt>
            <c:idx val="22"/>
            <c:invertIfNegative val="0"/>
            <c:bubble3D val="0"/>
            <c:spPr>
              <a:solidFill>
                <a:srgbClr val="00427A"/>
              </a:solidFill>
              <a:ln w="28575">
                <a:solidFill>
                  <a:schemeClr val="bg1"/>
                </a:solidFill>
              </a:ln>
            </c:spPr>
          </c:dPt>
          <c:dPt>
            <c:idx val="23"/>
            <c:invertIfNegative val="0"/>
            <c:bubble3D val="0"/>
          </c:dPt>
          <c:dPt>
            <c:idx val="26"/>
            <c:invertIfNegative val="0"/>
            <c:bubble3D val="0"/>
            <c:spPr>
              <a:solidFill>
                <a:srgbClr val="00427A"/>
              </a:solidFill>
              <a:ln w="28575">
                <a:noFill/>
              </a:ln>
            </c:spPr>
          </c:dPt>
          <c:dPt>
            <c:idx val="27"/>
            <c:invertIfNegative val="0"/>
            <c:bubble3D val="0"/>
            <c:spPr>
              <a:solidFill>
                <a:srgbClr val="00427A"/>
              </a:solidFill>
              <a:ln w="38100" cmpd="sng">
                <a:solidFill>
                  <a:srgbClr val="FF0000"/>
                </a:solidFill>
              </a:ln>
            </c:spPr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2"/>
            <c:invertIfNegative val="0"/>
            <c:bubble3D val="0"/>
            <c:spPr>
              <a:solidFill>
                <a:srgbClr val="00427A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cat>
            <c:strRef>
              <c:f>Sheet1!$I$1:$AH$1</c:f>
              <c:strCach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 Est</c:v>
                </c:pt>
              </c:strCache>
            </c:strRef>
          </c:cat>
          <c:val>
            <c:numRef>
              <c:f>Sheet1!$I$2:$AH$2</c:f>
              <c:numCache>
                <c:formatCode>#,##0</c:formatCode>
                <c:ptCount val="26"/>
                <c:pt idx="0">
                  <c:v>251150</c:v>
                </c:pt>
                <c:pt idx="1">
                  <c:v>264230</c:v>
                </c:pt>
                <c:pt idx="2">
                  <c:v>288880</c:v>
                </c:pt>
                <c:pt idx="3">
                  <c:v>277180</c:v>
                </c:pt>
                <c:pt idx="4">
                  <c:v>222370</c:v>
                </c:pt>
                <c:pt idx="5">
                  <c:v>281000</c:v>
                </c:pt>
                <c:pt idx="6">
                  <c:v>311230</c:v>
                </c:pt>
                <c:pt idx="7">
                  <c:v>328100</c:v>
                </c:pt>
                <c:pt idx="8">
                  <c:v>342000</c:v>
                </c:pt>
                <c:pt idx="9">
                  <c:v>312000</c:v>
                </c:pt>
                <c:pt idx="10">
                  <c:v>403100</c:v>
                </c:pt>
                <c:pt idx="11">
                  <c:v>409820</c:v>
                </c:pt>
                <c:pt idx="12">
                  <c:v>395100</c:v>
                </c:pt>
                <c:pt idx="13">
                  <c:v>429210</c:v>
                </c:pt>
                <c:pt idx="14">
                  <c:v>583070</c:v>
                </c:pt>
                <c:pt idx="15">
                  <c:v>710020</c:v>
                </c:pt>
                <c:pt idx="16" formatCode="_-* #,##0_-;\-* #,##0_-;_-* &quot;-&quot;??_-;_-@_-">
                  <c:v>843719.00000000012</c:v>
                </c:pt>
                <c:pt idx="17" formatCode="_-* #,##0_-;\-* #,##0_-;_-* &quot;-&quot;??_-;_-@_-">
                  <c:v>975262.2</c:v>
                </c:pt>
                <c:pt idx="18" formatCode="_-* #,##0_-;\-* #,##0_-;_-* &quot;-&quot;??_-;_-@_-">
                  <c:v>1126720.7</c:v>
                </c:pt>
                <c:pt idx="19" formatCode="_-* #,##0_-;\-* #,##0_-;_-* &quot;-&quot;??_-;_-@_-">
                  <c:v>1296878.2</c:v>
                </c:pt>
                <c:pt idx="20" formatCode="_-* #,##0_-;\-* #,##0_-;_-* &quot;-&quot;??_-;_-@_-">
                  <c:v>1122608.2999999998</c:v>
                </c:pt>
                <c:pt idx="21" formatCode="_-* #,##0_-;\-* #,##0_-;_-* &quot;-&quot;??_-;_-@_-">
                  <c:v>1257794.0999999999</c:v>
                </c:pt>
                <c:pt idx="22" formatCode="_-* #,##0_-;\-* #,##0_-;_-* &quot;-&quot;??_-;_-@_-">
                  <c:v>1495227.3999999997</c:v>
                </c:pt>
                <c:pt idx="23" formatCode="_-* #,##0_-;\-* #,##0_-;_-* &quot;-&quot;??_-;_-@_-">
                  <c:v>1538608.9</c:v>
                </c:pt>
                <c:pt idx="24" formatCode="_-* #,##0_-;\-* #,##0_-;_-* &quot;-&quot;??_-;_-@_-">
                  <c:v>1641432.9</c:v>
                </c:pt>
                <c:pt idx="25" formatCode="_-* #,##0_-;\-* #,##0_-;_-* &quot;-&quot;??_-;_-@_-">
                  <c:v>1664104.8144617896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73578840"/>
        <c:axId val="273579232"/>
      </c:barChart>
      <c:catAx>
        <c:axId val="27357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 anchor="ctr" anchorCtr="0"/>
          <a:lstStyle/>
          <a:p>
            <a:pPr>
              <a:defRPr sz="1100" b="1" u="none"/>
            </a:pPr>
            <a:endParaRPr lang="en-US"/>
          </a:p>
        </c:txPr>
        <c:crossAx val="273579232"/>
        <c:crosses val="autoZero"/>
        <c:auto val="1"/>
        <c:lblAlgn val="ctr"/>
        <c:lblOffset val="100"/>
        <c:tickLblSkip val="5"/>
        <c:noMultiLvlLbl val="0"/>
      </c:catAx>
      <c:valAx>
        <c:axId val="273579232"/>
        <c:scaling>
          <c:orientation val="minMax"/>
          <c:max val="18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#,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273578840"/>
        <c:crosses val="autoZero"/>
        <c:crossBetween val="between"/>
        <c:majorUnit val="500000"/>
        <c:minorUnit val="4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EUROPE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.</c:v>
                </c:pt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2013Q4</c:v>
                </c:pt>
                <c:pt idx="39">
                  <c:v>2014Q4</c:v>
                </c:pt>
              </c:strCache>
            </c:strRef>
          </c:cat>
          <c:val>
            <c:numRef>
              <c:f>Sheet1!$B$5:$AO$5</c:f>
              <c:numCache>
                <c:formatCode>#,###,</c:formatCode>
                <c:ptCount val="40"/>
                <c:pt idx="0">
                  <c:v>322009.5</c:v>
                </c:pt>
                <c:pt idx="1">
                  <c:v>320674.7</c:v>
                </c:pt>
                <c:pt idx="2">
                  <c:v>335638.7</c:v>
                </c:pt>
                <c:pt idx="3">
                  <c:v>342305.90000000008</c:v>
                </c:pt>
                <c:pt idx="4">
                  <c:v>360473.19999999995</c:v>
                </c:pt>
                <c:pt idx="5">
                  <c:v>388384.29999999993</c:v>
                </c:pt>
                <c:pt idx="6">
                  <c:v>422624.1</c:v>
                </c:pt>
                <c:pt idx="7">
                  <c:v>440954.50000000017</c:v>
                </c:pt>
                <c:pt idx="8">
                  <c:v>458580.3</c:v>
                </c:pt>
                <c:pt idx="9">
                  <c:v>484246.30000000005</c:v>
                </c:pt>
                <c:pt idx="10">
                  <c:v>529905.69999999995</c:v>
                </c:pt>
                <c:pt idx="11">
                  <c:v>552313.40000000014</c:v>
                </c:pt>
                <c:pt idx="12">
                  <c:v>599614.9</c:v>
                </c:pt>
                <c:pt idx="13">
                  <c:v>625919.39999999991</c:v>
                </c:pt>
                <c:pt idx="14">
                  <c:v>594402</c:v>
                </c:pt>
                <c:pt idx="15">
                  <c:v>537253.89999999991</c:v>
                </c:pt>
                <c:pt idx="16">
                  <c:v>476363.10000000015</c:v>
                </c:pt>
                <c:pt idx="17">
                  <c:v>466628.3</c:v>
                </c:pt>
                <c:pt idx="18">
                  <c:v>463133.30000000005</c:v>
                </c:pt>
                <c:pt idx="19">
                  <c:v>449078.10000000003</c:v>
                </c:pt>
                <c:pt idx="20">
                  <c:v>412914.19999999995</c:v>
                </c:pt>
                <c:pt idx="21">
                  <c:v>398093.39999999997</c:v>
                </c:pt>
                <c:pt idx="22">
                  <c:v>453645.30000000005</c:v>
                </c:pt>
                <c:pt idx="23">
                  <c:v>459186.09999999986</c:v>
                </c:pt>
                <c:pt idx="24">
                  <c:v>484687.5</c:v>
                </c:pt>
                <c:pt idx="25">
                  <c:v>520587.7</c:v>
                </c:pt>
                <c:pt idx="26">
                  <c:v>508567.89999999985</c:v>
                </c:pt>
                <c:pt idx="27">
                  <c:v>492166.3000000001</c:v>
                </c:pt>
                <c:pt idx="28">
                  <c:v>500163.09999999992</c:v>
                </c:pt>
                <c:pt idx="29">
                  <c:v>488005.1</c:v>
                </c:pt>
                <c:pt idx="30">
                  <c:v>502841.39999999991</c:v>
                </c:pt>
                <c:pt idx="31">
                  <c:v>518393.29999999993</c:v>
                </c:pt>
                <c:pt idx="32">
                  <c:v>502815.3</c:v>
                </c:pt>
                <c:pt idx="33">
                  <c:v>511962.6</c:v>
                </c:pt>
                <c:pt idx="34">
                  <c:v>535768.20000000007</c:v>
                </c:pt>
                <c:pt idx="35">
                  <c:v>554463.5</c:v>
                </c:pt>
                <c:pt idx="36">
                  <c:v>548054.19999999995</c:v>
                </c:pt>
                <c:pt idx="37">
                  <c:v>567422.6</c:v>
                </c:pt>
                <c:pt idx="38">
                  <c:v>541948.09999999974</c:v>
                </c:pt>
                <c:pt idx="39">
                  <c:v>519620.4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ASIA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.</c:v>
                </c:pt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2013Q4</c:v>
                </c:pt>
                <c:pt idx="39">
                  <c:v>2014Q4</c:v>
                </c:pt>
              </c:strCache>
            </c:strRef>
          </c:cat>
          <c:val>
            <c:numRef>
              <c:f>Sheet1!$B$4:$AO$4</c:f>
              <c:numCache>
                <c:formatCode>#,###,</c:formatCode>
                <c:ptCount val="40"/>
                <c:pt idx="0">
                  <c:v>83322</c:v>
                </c:pt>
                <c:pt idx="1">
                  <c:v>85330.300000000017</c:v>
                </c:pt>
                <c:pt idx="2">
                  <c:v>93787.9</c:v>
                </c:pt>
                <c:pt idx="3">
                  <c:v>96283.500000000015</c:v>
                </c:pt>
                <c:pt idx="4">
                  <c:v>102077.40000000001</c:v>
                </c:pt>
                <c:pt idx="5">
                  <c:v>106403</c:v>
                </c:pt>
                <c:pt idx="6">
                  <c:v>118099.09999999999</c:v>
                </c:pt>
                <c:pt idx="7">
                  <c:v>127002.59999999999</c:v>
                </c:pt>
                <c:pt idx="8">
                  <c:v>135412.60000000003</c:v>
                </c:pt>
                <c:pt idx="9">
                  <c:v>148982.9</c:v>
                </c:pt>
                <c:pt idx="10">
                  <c:v>170822.00000000003</c:v>
                </c:pt>
                <c:pt idx="11">
                  <c:v>174983.8</c:v>
                </c:pt>
                <c:pt idx="12">
                  <c:v>187703.30000000002</c:v>
                </c:pt>
                <c:pt idx="13">
                  <c:v>201030.6</c:v>
                </c:pt>
                <c:pt idx="14">
                  <c:v>201857.40000000008</c:v>
                </c:pt>
                <c:pt idx="15">
                  <c:v>192116.9</c:v>
                </c:pt>
                <c:pt idx="16">
                  <c:v>164039</c:v>
                </c:pt>
                <c:pt idx="17">
                  <c:v>165949.5</c:v>
                </c:pt>
                <c:pt idx="18">
                  <c:v>164938.70000000001</c:v>
                </c:pt>
                <c:pt idx="19">
                  <c:v>160227.50000000006</c:v>
                </c:pt>
                <c:pt idx="20">
                  <c:v>164170.50000000006</c:v>
                </c:pt>
                <c:pt idx="21">
                  <c:v>176207.50000000003</c:v>
                </c:pt>
                <c:pt idx="22">
                  <c:v>191906.69999999995</c:v>
                </c:pt>
                <c:pt idx="23">
                  <c:v>190121.30000000008</c:v>
                </c:pt>
                <c:pt idx="24">
                  <c:v>189507.69999999998</c:v>
                </c:pt>
                <c:pt idx="25">
                  <c:v>204297.00000000006</c:v>
                </c:pt>
                <c:pt idx="26">
                  <c:v>197150.00000000003</c:v>
                </c:pt>
                <c:pt idx="27">
                  <c:v>200213.09999999998</c:v>
                </c:pt>
                <c:pt idx="28">
                  <c:v>203718.59999999995</c:v>
                </c:pt>
                <c:pt idx="29">
                  <c:v>210098.19999999998</c:v>
                </c:pt>
                <c:pt idx="30">
                  <c:v>228660.10000000003</c:v>
                </c:pt>
                <c:pt idx="31">
                  <c:v>232526.90000000002</c:v>
                </c:pt>
                <c:pt idx="32">
                  <c:v>235064.5</c:v>
                </c:pt>
                <c:pt idx="33">
                  <c:v>236900.1</c:v>
                </c:pt>
                <c:pt idx="34">
                  <c:v>248340.30000000008</c:v>
                </c:pt>
                <c:pt idx="35">
                  <c:v>245154.69999999998</c:v>
                </c:pt>
                <c:pt idx="36">
                  <c:v>242040.1</c:v>
                </c:pt>
                <c:pt idx="37">
                  <c:v>258495.59999999995</c:v>
                </c:pt>
                <c:pt idx="38">
                  <c:v>251205.79999999996</c:v>
                </c:pt>
                <c:pt idx="39">
                  <c:v>230976.49999999997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AMERICAS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.</c:v>
                </c:pt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2013Q4</c:v>
                </c:pt>
                <c:pt idx="39">
                  <c:v>2014Q4</c:v>
                </c:pt>
              </c:strCache>
            </c:strRef>
          </c:cat>
          <c:val>
            <c:numRef>
              <c:f>Sheet1!$B$3:$AO$3</c:f>
              <c:numCache>
                <c:formatCode>#,###,</c:formatCode>
                <c:ptCount val="40"/>
                <c:pt idx="0">
                  <c:v>69879.999999999985</c:v>
                </c:pt>
                <c:pt idx="1">
                  <c:v>73373</c:v>
                </c:pt>
                <c:pt idx="2">
                  <c:v>79136.299999999959</c:v>
                </c:pt>
                <c:pt idx="3">
                  <c:v>82235.400000000009</c:v>
                </c:pt>
                <c:pt idx="4">
                  <c:v>87369.400000000009</c:v>
                </c:pt>
                <c:pt idx="5">
                  <c:v>90130.800000000017</c:v>
                </c:pt>
                <c:pt idx="6">
                  <c:v>96384.000000000015</c:v>
                </c:pt>
                <c:pt idx="7">
                  <c:v>103859.1</c:v>
                </c:pt>
                <c:pt idx="8">
                  <c:v>108092.5</c:v>
                </c:pt>
                <c:pt idx="9">
                  <c:v>113170.9</c:v>
                </c:pt>
                <c:pt idx="10">
                  <c:v>127682.1</c:v>
                </c:pt>
                <c:pt idx="11">
                  <c:v>129297.09999999998</c:v>
                </c:pt>
                <c:pt idx="12">
                  <c:v>137598.80000000002</c:v>
                </c:pt>
                <c:pt idx="13">
                  <c:v>140454.30000000005</c:v>
                </c:pt>
                <c:pt idx="14">
                  <c:v>142131.59999999995</c:v>
                </c:pt>
                <c:pt idx="15">
                  <c:v>131321.10000000003</c:v>
                </c:pt>
                <c:pt idx="16">
                  <c:v>120740.89999999997</c:v>
                </c:pt>
                <c:pt idx="17">
                  <c:v>118284.2</c:v>
                </c:pt>
                <c:pt idx="18">
                  <c:v>117111.8</c:v>
                </c:pt>
                <c:pt idx="19">
                  <c:v>112726.8</c:v>
                </c:pt>
                <c:pt idx="20">
                  <c:v>113474.70000000004</c:v>
                </c:pt>
                <c:pt idx="21">
                  <c:v>124450.50000000001</c:v>
                </c:pt>
                <c:pt idx="22">
                  <c:v>136899.70000000004</c:v>
                </c:pt>
                <c:pt idx="23">
                  <c:v>134880.39999999997</c:v>
                </c:pt>
                <c:pt idx="24">
                  <c:v>136636.80000000002</c:v>
                </c:pt>
                <c:pt idx="25">
                  <c:v>147036.1</c:v>
                </c:pt>
                <c:pt idx="26">
                  <c:v>140850.9</c:v>
                </c:pt>
                <c:pt idx="27">
                  <c:v>144219.50000000003</c:v>
                </c:pt>
                <c:pt idx="28">
                  <c:v>153001.50000000003</c:v>
                </c:pt>
                <c:pt idx="29">
                  <c:v>158448.90000000002</c:v>
                </c:pt>
                <c:pt idx="30">
                  <c:v>168858.69999999992</c:v>
                </c:pt>
                <c:pt idx="31">
                  <c:v>164893.70000000001</c:v>
                </c:pt>
                <c:pt idx="32">
                  <c:v>168690.30000000008</c:v>
                </c:pt>
                <c:pt idx="33">
                  <c:v>170933.39999999997</c:v>
                </c:pt>
                <c:pt idx="34">
                  <c:v>180221.5</c:v>
                </c:pt>
                <c:pt idx="35">
                  <c:v>177016.30000000005</c:v>
                </c:pt>
                <c:pt idx="36">
                  <c:v>177496.89999999997</c:v>
                </c:pt>
                <c:pt idx="37">
                  <c:v>194519.09999999995</c:v>
                </c:pt>
                <c:pt idx="38">
                  <c:v>184145.5</c:v>
                </c:pt>
                <c:pt idx="39">
                  <c:v>180854.09999999998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Sheet1!$A$2</c:f>
              <c:strCache>
                <c:ptCount val="1"/>
                <c:pt idx="0">
                  <c:v>AFRICA</c:v>
                </c:pt>
              </c:strCache>
            </c:strRef>
          </c:tx>
          <c:spPr>
            <a:ln w="50800">
              <a:solidFill>
                <a:srgbClr val="A8595D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.</c:v>
                </c:pt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2013Q4</c:v>
                </c:pt>
                <c:pt idx="39">
                  <c:v>2014Q4</c:v>
                </c:pt>
              </c:strCache>
            </c:strRef>
          </c:cat>
          <c:val>
            <c:numRef>
              <c:f>Sheet1!$B$2:$AO$2</c:f>
              <c:numCache>
                <c:formatCode>#,###,</c:formatCode>
                <c:ptCount val="40"/>
                <c:pt idx="0">
                  <c:v>15941.6</c:v>
                </c:pt>
                <c:pt idx="1">
                  <c:v>15019</c:v>
                </c:pt>
                <c:pt idx="2">
                  <c:v>15748.400000000001</c:v>
                </c:pt>
                <c:pt idx="3">
                  <c:v>15890.999999999998</c:v>
                </c:pt>
                <c:pt idx="4">
                  <c:v>16947.999999999996</c:v>
                </c:pt>
                <c:pt idx="5">
                  <c:v>18819.899999999994</c:v>
                </c:pt>
                <c:pt idx="6">
                  <c:v>19816.599999999995</c:v>
                </c:pt>
                <c:pt idx="7">
                  <c:v>21450</c:v>
                </c:pt>
                <c:pt idx="8">
                  <c:v>22394.3</c:v>
                </c:pt>
                <c:pt idx="9">
                  <c:v>26405.599999999995</c:v>
                </c:pt>
                <c:pt idx="10">
                  <c:v>26873.799999999996</c:v>
                </c:pt>
                <c:pt idx="11">
                  <c:v>29348.6</c:v>
                </c:pt>
                <c:pt idx="12">
                  <c:v>30160.600000000002</c:v>
                </c:pt>
                <c:pt idx="13">
                  <c:v>32412.500000000004</c:v>
                </c:pt>
                <c:pt idx="14">
                  <c:v>32812.799999999996</c:v>
                </c:pt>
                <c:pt idx="15">
                  <c:v>31409.300000000003</c:v>
                </c:pt>
                <c:pt idx="16">
                  <c:v>28227.399999999998</c:v>
                </c:pt>
                <c:pt idx="17">
                  <c:v>28232.600000000006</c:v>
                </c:pt>
                <c:pt idx="18">
                  <c:v>28426.099999999991</c:v>
                </c:pt>
                <c:pt idx="19">
                  <c:v>27419.1</c:v>
                </c:pt>
                <c:pt idx="20">
                  <c:v>26474.1</c:v>
                </c:pt>
                <c:pt idx="21">
                  <c:v>26812.500000000007</c:v>
                </c:pt>
                <c:pt idx="22">
                  <c:v>29687.099999999995</c:v>
                </c:pt>
                <c:pt idx="23">
                  <c:v>29399.700000000004</c:v>
                </c:pt>
                <c:pt idx="24">
                  <c:v>29707.099999999995</c:v>
                </c:pt>
                <c:pt idx="25">
                  <c:v>31754.600000000002</c:v>
                </c:pt>
                <c:pt idx="26">
                  <c:v>31147.899999999994</c:v>
                </c:pt>
                <c:pt idx="27">
                  <c:v>29986.3</c:v>
                </c:pt>
                <c:pt idx="28">
                  <c:v>30218.400000000009</c:v>
                </c:pt>
                <c:pt idx="29">
                  <c:v>30301.999999999996</c:v>
                </c:pt>
                <c:pt idx="30">
                  <c:v>31978.500000000015</c:v>
                </c:pt>
                <c:pt idx="31">
                  <c:v>30664.9</c:v>
                </c:pt>
                <c:pt idx="32">
                  <c:v>29928.599999999995</c:v>
                </c:pt>
                <c:pt idx="33">
                  <c:v>27213.400000000009</c:v>
                </c:pt>
                <c:pt idx="34">
                  <c:v>33183.1</c:v>
                </c:pt>
                <c:pt idx="35">
                  <c:v>35959.099999999984</c:v>
                </c:pt>
                <c:pt idx="36">
                  <c:v>36102.9</c:v>
                </c:pt>
                <c:pt idx="37">
                  <c:v>39861.699999999975</c:v>
                </c:pt>
                <c:pt idx="38">
                  <c:v>44241.899999999987</c:v>
                </c:pt>
                <c:pt idx="39">
                  <c:v>35665.4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OCEANIA</c:v>
                </c:pt>
              </c:strCache>
            </c:strRef>
          </c:tx>
          <c:spPr>
            <a:ln w="38100"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.</c:v>
                </c:pt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2013Q4</c:v>
                </c:pt>
                <c:pt idx="39">
                  <c:v>2014Q4</c:v>
                </c:pt>
              </c:strCache>
            </c:strRef>
          </c:cat>
          <c:val>
            <c:numRef>
              <c:f>Sheet1!$B$7:$AO$7</c:f>
              <c:numCache>
                <c:formatCode>#,###,</c:formatCode>
                <c:ptCount val="40"/>
                <c:pt idx="0">
                  <c:v>6651.7</c:v>
                </c:pt>
                <c:pt idx="1">
                  <c:v>6835.5999999999985</c:v>
                </c:pt>
                <c:pt idx="2">
                  <c:v>7220.2000000000007</c:v>
                </c:pt>
                <c:pt idx="3">
                  <c:v>7547.4999999999991</c:v>
                </c:pt>
                <c:pt idx="4">
                  <c:v>8081.0999999999995</c:v>
                </c:pt>
                <c:pt idx="5">
                  <c:v>8204.3000000000011</c:v>
                </c:pt>
                <c:pt idx="6">
                  <c:v>8942.7999999999956</c:v>
                </c:pt>
                <c:pt idx="7">
                  <c:v>9888.5</c:v>
                </c:pt>
                <c:pt idx="8">
                  <c:v>10158.800000000001</c:v>
                </c:pt>
                <c:pt idx="9">
                  <c:v>10659</c:v>
                </c:pt>
                <c:pt idx="10">
                  <c:v>11507.200000000003</c:v>
                </c:pt>
                <c:pt idx="11">
                  <c:v>12134.7</c:v>
                </c:pt>
                <c:pt idx="12">
                  <c:v>12461.199999999999</c:v>
                </c:pt>
                <c:pt idx="13">
                  <c:v>13056.4</c:v>
                </c:pt>
                <c:pt idx="14">
                  <c:v>12758.599999999997</c:v>
                </c:pt>
                <c:pt idx="15">
                  <c:v>12059.2</c:v>
                </c:pt>
                <c:pt idx="16">
                  <c:v>10771.9</c:v>
                </c:pt>
                <c:pt idx="17">
                  <c:v>10736.699999999999</c:v>
                </c:pt>
                <c:pt idx="18">
                  <c:v>10782.9</c:v>
                </c:pt>
                <c:pt idx="19">
                  <c:v>10785.199999999999</c:v>
                </c:pt>
                <c:pt idx="20">
                  <c:v>10504.299999999996</c:v>
                </c:pt>
                <c:pt idx="21">
                  <c:v>11000.999999999998</c:v>
                </c:pt>
                <c:pt idx="22">
                  <c:v>12559.4</c:v>
                </c:pt>
                <c:pt idx="23">
                  <c:v>12672.600000000002</c:v>
                </c:pt>
                <c:pt idx="24">
                  <c:v>12646.000000000004</c:v>
                </c:pt>
                <c:pt idx="25">
                  <c:v>13316.999999999993</c:v>
                </c:pt>
                <c:pt idx="26">
                  <c:v>13091.799999999997</c:v>
                </c:pt>
                <c:pt idx="27">
                  <c:v>13489.5</c:v>
                </c:pt>
                <c:pt idx="28">
                  <c:v>13557.299999999996</c:v>
                </c:pt>
                <c:pt idx="29">
                  <c:v>14106.699999999999</c:v>
                </c:pt>
                <c:pt idx="30">
                  <c:v>15339.100000000004</c:v>
                </c:pt>
                <c:pt idx="31">
                  <c:v>15471.099999999997</c:v>
                </c:pt>
                <c:pt idx="32">
                  <c:v>15579.300000000001</c:v>
                </c:pt>
                <c:pt idx="33">
                  <c:v>15317.199999999999</c:v>
                </c:pt>
                <c:pt idx="34">
                  <c:v>16125.899999999996</c:v>
                </c:pt>
                <c:pt idx="35">
                  <c:v>16498.800000000003</c:v>
                </c:pt>
                <c:pt idx="36">
                  <c:v>16491.3</c:v>
                </c:pt>
                <c:pt idx="37">
                  <c:v>17678.799999999992</c:v>
                </c:pt>
                <c:pt idx="38">
                  <c:v>16458.599999999999</c:v>
                </c:pt>
                <c:pt idx="39">
                  <c:v>15159.500000000002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580016"/>
        <c:axId val="273580408"/>
      </c:lineChart>
      <c:catAx>
        <c:axId val="2735800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/>
            </a:pPr>
            <a:endParaRPr lang="en-US"/>
          </a:p>
        </c:txPr>
        <c:crossAx val="273580408"/>
        <c:crosses val="autoZero"/>
        <c:auto val="0"/>
        <c:lblAlgn val="ctr"/>
        <c:lblOffset val="100"/>
        <c:tickLblSkip val="1"/>
        <c:tickMarkSkip val="4"/>
        <c:noMultiLvlLbl val="0"/>
      </c:catAx>
      <c:valAx>
        <c:axId val="273580408"/>
        <c:scaling>
          <c:orientation val="minMax"/>
          <c:max val="7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="0" dirty="0" smtClean="0"/>
                  <a:t>USD Billion</a:t>
                </a:r>
                <a:endParaRPr lang="en-GB" sz="1200" b="0" dirty="0"/>
              </a:p>
            </c:rich>
          </c:tx>
          <c:overlay val="0"/>
        </c:title>
        <c:numFmt formatCode="#,###,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3580016"/>
        <c:crosses val="autoZero"/>
        <c:crossBetween val="between"/>
        <c:majorUnit val="200000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469063237524338E-2"/>
          <c:y val="6.5451430075232742E-2"/>
          <c:w val="0.88524804747675101"/>
          <c:h val="0.741671829955682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TURKEY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31"/>
            <c:bubble3D val="0"/>
          </c:dPt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Sheet1!$B$2:$AO$2</c:f>
              <c:numCache>
                <c:formatCode>#,##0.0</c:formatCode>
                <c:ptCount val="40"/>
                <c:pt idx="0">
                  <c:v>6928.8</c:v>
                </c:pt>
                <c:pt idx="1">
                  <c:v>6917</c:v>
                </c:pt>
                <c:pt idx="2">
                  <c:v>7744.0999999999985</c:v>
                </c:pt>
                <c:pt idx="3">
                  <c:v>8000</c:v>
                </c:pt>
                <c:pt idx="4">
                  <c:v>8415</c:v>
                </c:pt>
                <c:pt idx="5">
                  <c:v>9222</c:v>
                </c:pt>
                <c:pt idx="6">
                  <c:v>9654.6</c:v>
                </c:pt>
                <c:pt idx="7">
                  <c:v>10390.9</c:v>
                </c:pt>
                <c:pt idx="8">
                  <c:v>11158.699999999999</c:v>
                </c:pt>
                <c:pt idx="9">
                  <c:v>11895.4</c:v>
                </c:pt>
                <c:pt idx="10">
                  <c:v>12985.299999999997</c:v>
                </c:pt>
                <c:pt idx="11">
                  <c:v>13047.5</c:v>
                </c:pt>
                <c:pt idx="12">
                  <c:v>14170.999999999998</c:v>
                </c:pt>
                <c:pt idx="13">
                  <c:v>15118.199999999997</c:v>
                </c:pt>
                <c:pt idx="14">
                  <c:v>14540.5</c:v>
                </c:pt>
                <c:pt idx="15">
                  <c:v>12762.499999999998</c:v>
                </c:pt>
                <c:pt idx="16">
                  <c:v>10788.1</c:v>
                </c:pt>
                <c:pt idx="17">
                  <c:v>10619.2</c:v>
                </c:pt>
                <c:pt idx="18">
                  <c:v>10598.300000000001</c:v>
                </c:pt>
                <c:pt idx="19">
                  <c:v>10312.700000000001</c:v>
                </c:pt>
                <c:pt idx="20">
                  <c:v>9052.5</c:v>
                </c:pt>
                <c:pt idx="21">
                  <c:v>9264.6999999999971</c:v>
                </c:pt>
                <c:pt idx="22">
                  <c:v>10585.1</c:v>
                </c:pt>
                <c:pt idx="23">
                  <c:v>10851.699999999999</c:v>
                </c:pt>
                <c:pt idx="24">
                  <c:v>11954.499999999998</c:v>
                </c:pt>
                <c:pt idx="25">
                  <c:v>13153.900000000003</c:v>
                </c:pt>
                <c:pt idx="26">
                  <c:v>13123.400000000003</c:v>
                </c:pt>
                <c:pt idx="27">
                  <c:v>12585</c:v>
                </c:pt>
                <c:pt idx="28">
                  <c:v>13106.399999999998</c:v>
                </c:pt>
                <c:pt idx="29">
                  <c:v>13503.199999999999</c:v>
                </c:pt>
                <c:pt idx="30">
                  <c:v>14112.100000000002</c:v>
                </c:pt>
                <c:pt idx="31">
                  <c:v>14253.9</c:v>
                </c:pt>
                <c:pt idx="32">
                  <c:v>14307.499999999998</c:v>
                </c:pt>
                <c:pt idx="33">
                  <c:v>14062.3</c:v>
                </c:pt>
                <c:pt idx="34">
                  <c:v>14726.2</c:v>
                </c:pt>
                <c:pt idx="35">
                  <c:v>16114.7</c:v>
                </c:pt>
                <c:pt idx="36">
                  <c:v>16048.800000000003</c:v>
                </c:pt>
                <c:pt idx="37">
                  <c:v>16641.599999999999</c:v>
                </c:pt>
                <c:pt idx="38">
                  <c:v>15956.099999999995</c:v>
                </c:pt>
                <c:pt idx="39">
                  <c:v>15164.500000000002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UNITED ARAB EMIRATES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Sheet1!$B$3:$AO$3</c:f>
              <c:numCache>
                <c:formatCode>#,##0.0</c:formatCode>
                <c:ptCount val="40"/>
                <c:pt idx="0">
                  <c:v>3602.4000000000005</c:v>
                </c:pt>
                <c:pt idx="1">
                  <c:v>3857.4000000000005</c:v>
                </c:pt>
                <c:pt idx="2">
                  <c:v>5503.7999999999993</c:v>
                </c:pt>
                <c:pt idx="3">
                  <c:v>5488.1999999999989</c:v>
                </c:pt>
                <c:pt idx="4">
                  <c:v>5954.0000000000009</c:v>
                </c:pt>
                <c:pt idx="5">
                  <c:v>6303</c:v>
                </c:pt>
                <c:pt idx="6">
                  <c:v>7447.6</c:v>
                </c:pt>
                <c:pt idx="7">
                  <c:v>8927.8000000000011</c:v>
                </c:pt>
                <c:pt idx="8">
                  <c:v>9329.6</c:v>
                </c:pt>
                <c:pt idx="9">
                  <c:v>10225.200000000001</c:v>
                </c:pt>
                <c:pt idx="10">
                  <c:v>10894.499999999998</c:v>
                </c:pt>
                <c:pt idx="11">
                  <c:v>10548.699999999999</c:v>
                </c:pt>
                <c:pt idx="12">
                  <c:v>11616.6</c:v>
                </c:pt>
                <c:pt idx="13">
                  <c:v>12713.000000000002</c:v>
                </c:pt>
                <c:pt idx="14">
                  <c:v>13070.6</c:v>
                </c:pt>
                <c:pt idx="15">
                  <c:v>13104.600000000002</c:v>
                </c:pt>
                <c:pt idx="16">
                  <c:v>10609</c:v>
                </c:pt>
                <c:pt idx="17">
                  <c:v>9842.7000000000007</c:v>
                </c:pt>
                <c:pt idx="18">
                  <c:v>9573.9</c:v>
                </c:pt>
                <c:pt idx="19">
                  <c:v>8947.5</c:v>
                </c:pt>
                <c:pt idx="20">
                  <c:v>8988.4000000000015</c:v>
                </c:pt>
                <c:pt idx="21">
                  <c:v>9409.6999999999971</c:v>
                </c:pt>
                <c:pt idx="22">
                  <c:v>9948.6000000000022</c:v>
                </c:pt>
                <c:pt idx="23">
                  <c:v>10395.1</c:v>
                </c:pt>
                <c:pt idx="24">
                  <c:v>10776.100000000002</c:v>
                </c:pt>
                <c:pt idx="25">
                  <c:v>11712.400000000003</c:v>
                </c:pt>
                <c:pt idx="26">
                  <c:v>11300.6</c:v>
                </c:pt>
                <c:pt idx="27">
                  <c:v>10823.5</c:v>
                </c:pt>
                <c:pt idx="28">
                  <c:v>11619</c:v>
                </c:pt>
                <c:pt idx="29">
                  <c:v>12229.400000000001</c:v>
                </c:pt>
                <c:pt idx="30">
                  <c:v>13184.600000000002</c:v>
                </c:pt>
                <c:pt idx="31">
                  <c:v>13228</c:v>
                </c:pt>
                <c:pt idx="32">
                  <c:v>13239</c:v>
                </c:pt>
                <c:pt idx="33">
                  <c:v>14430.599999999999</c:v>
                </c:pt>
                <c:pt idx="34">
                  <c:v>14762.8</c:v>
                </c:pt>
                <c:pt idx="35">
                  <c:v>15348.9</c:v>
                </c:pt>
                <c:pt idx="36">
                  <c:v>15755.100000000002</c:v>
                </c:pt>
                <c:pt idx="37">
                  <c:v>17788.399999999998</c:v>
                </c:pt>
                <c:pt idx="38">
                  <c:v>16188.100000000002</c:v>
                </c:pt>
                <c:pt idx="39">
                  <c:v>14402.899999999998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SAUDI ARABIA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Sheet1!$B$4:$AO$4</c:f>
              <c:numCache>
                <c:formatCode>#,##0.0</c:formatCode>
                <c:ptCount val="40"/>
                <c:pt idx="0">
                  <c:v>4503.8</c:v>
                </c:pt>
                <c:pt idx="1">
                  <c:v>4397.6000000000004</c:v>
                </c:pt>
                <c:pt idx="2">
                  <c:v>4751.7</c:v>
                </c:pt>
                <c:pt idx="3">
                  <c:v>4560.7999999999993</c:v>
                </c:pt>
                <c:pt idx="4">
                  <c:v>4773.8999999999996</c:v>
                </c:pt>
                <c:pt idx="5">
                  <c:v>5442.6</c:v>
                </c:pt>
                <c:pt idx="6">
                  <c:v>6329.6</c:v>
                </c:pt>
                <c:pt idx="7">
                  <c:v>6818.2000000000007</c:v>
                </c:pt>
                <c:pt idx="8">
                  <c:v>7071</c:v>
                </c:pt>
                <c:pt idx="9">
                  <c:v>7429.5</c:v>
                </c:pt>
                <c:pt idx="10">
                  <c:v>8676.0999999999985</c:v>
                </c:pt>
                <c:pt idx="11">
                  <c:v>8251.2999999999993</c:v>
                </c:pt>
                <c:pt idx="12">
                  <c:v>9048.7000000000007</c:v>
                </c:pt>
                <c:pt idx="13">
                  <c:v>10367.500000000002</c:v>
                </c:pt>
                <c:pt idx="14">
                  <c:v>9828.1</c:v>
                </c:pt>
                <c:pt idx="15">
                  <c:v>9316.6</c:v>
                </c:pt>
                <c:pt idx="16">
                  <c:v>8249.0999999999985</c:v>
                </c:pt>
                <c:pt idx="17">
                  <c:v>8042.9000000000005</c:v>
                </c:pt>
                <c:pt idx="18">
                  <c:v>7888.7999999999993</c:v>
                </c:pt>
                <c:pt idx="19">
                  <c:v>7913.4999999999991</c:v>
                </c:pt>
                <c:pt idx="20">
                  <c:v>8071.4999999999991</c:v>
                </c:pt>
                <c:pt idx="21">
                  <c:v>8072.7999999999993</c:v>
                </c:pt>
                <c:pt idx="22">
                  <c:v>8646.9000000000015</c:v>
                </c:pt>
                <c:pt idx="23">
                  <c:v>8607.2999999999975</c:v>
                </c:pt>
                <c:pt idx="24">
                  <c:v>8844.1999999999989</c:v>
                </c:pt>
                <c:pt idx="25">
                  <c:v>9817.100000000004</c:v>
                </c:pt>
                <c:pt idx="26">
                  <c:v>9686.6000000000022</c:v>
                </c:pt>
                <c:pt idx="27">
                  <c:v>9546</c:v>
                </c:pt>
                <c:pt idx="28">
                  <c:v>9585.2999999999993</c:v>
                </c:pt>
                <c:pt idx="29">
                  <c:v>10220.800000000001</c:v>
                </c:pt>
                <c:pt idx="30">
                  <c:v>11264.900000000001</c:v>
                </c:pt>
                <c:pt idx="31">
                  <c:v>11464.4</c:v>
                </c:pt>
                <c:pt idx="32">
                  <c:v>11021.900000000001</c:v>
                </c:pt>
                <c:pt idx="33">
                  <c:v>11652.7</c:v>
                </c:pt>
                <c:pt idx="34">
                  <c:v>12322.4</c:v>
                </c:pt>
                <c:pt idx="35">
                  <c:v>12120.499999999998</c:v>
                </c:pt>
                <c:pt idx="36">
                  <c:v>12335.999999999998</c:v>
                </c:pt>
                <c:pt idx="37">
                  <c:v>13761.499999999998</c:v>
                </c:pt>
                <c:pt idx="38">
                  <c:v>13289.000000000004</c:v>
                </c:pt>
                <c:pt idx="39">
                  <c:v>12379.999999999998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INDONESIA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Sheet1!$B$5:$AO$5</c:f>
              <c:numCache>
                <c:formatCode>#,##0.0</c:formatCode>
                <c:ptCount val="40"/>
                <c:pt idx="0">
                  <c:v>1889.1</c:v>
                </c:pt>
                <c:pt idx="1">
                  <c:v>1906.8999999999996</c:v>
                </c:pt>
                <c:pt idx="2">
                  <c:v>1958.3999999999999</c:v>
                </c:pt>
                <c:pt idx="3">
                  <c:v>1866.4999999999995</c:v>
                </c:pt>
                <c:pt idx="4">
                  <c:v>2063.5</c:v>
                </c:pt>
                <c:pt idx="5">
                  <c:v>2028.9</c:v>
                </c:pt>
                <c:pt idx="6">
                  <c:v>2278.6999999999998</c:v>
                </c:pt>
                <c:pt idx="7">
                  <c:v>2355.7000000000003</c:v>
                </c:pt>
                <c:pt idx="8">
                  <c:v>2449.6</c:v>
                </c:pt>
                <c:pt idx="9">
                  <c:v>2895</c:v>
                </c:pt>
                <c:pt idx="10">
                  <c:v>3382.7</c:v>
                </c:pt>
                <c:pt idx="11">
                  <c:v>3833.6</c:v>
                </c:pt>
                <c:pt idx="12">
                  <c:v>4418.2000000000007</c:v>
                </c:pt>
                <c:pt idx="13">
                  <c:v>4974.6999999999989</c:v>
                </c:pt>
                <c:pt idx="14">
                  <c:v>4953.8</c:v>
                </c:pt>
                <c:pt idx="15">
                  <c:v>4871.3999999999996</c:v>
                </c:pt>
                <c:pt idx="16">
                  <c:v>4021.7000000000003</c:v>
                </c:pt>
                <c:pt idx="17">
                  <c:v>3987.6</c:v>
                </c:pt>
                <c:pt idx="18">
                  <c:v>3719.7999999999997</c:v>
                </c:pt>
                <c:pt idx="19">
                  <c:v>3790.6</c:v>
                </c:pt>
                <c:pt idx="20">
                  <c:v>4319.6000000000004</c:v>
                </c:pt>
                <c:pt idx="21">
                  <c:v>4970.3000000000011</c:v>
                </c:pt>
                <c:pt idx="22">
                  <c:v>5931.4000000000005</c:v>
                </c:pt>
                <c:pt idx="23">
                  <c:v>5838.3</c:v>
                </c:pt>
                <c:pt idx="24">
                  <c:v>6344.7000000000016</c:v>
                </c:pt>
                <c:pt idx="25">
                  <c:v>6858.9</c:v>
                </c:pt>
                <c:pt idx="26">
                  <c:v>6629.6</c:v>
                </c:pt>
                <c:pt idx="27">
                  <c:v>7031</c:v>
                </c:pt>
                <c:pt idx="28">
                  <c:v>7634.2999999999993</c:v>
                </c:pt>
                <c:pt idx="29">
                  <c:v>8247.9</c:v>
                </c:pt>
                <c:pt idx="30">
                  <c:v>8616.3000000000011</c:v>
                </c:pt>
                <c:pt idx="31">
                  <c:v>8473</c:v>
                </c:pt>
                <c:pt idx="32">
                  <c:v>8653.3999999999978</c:v>
                </c:pt>
                <c:pt idx="33">
                  <c:v>9126.2999999999993</c:v>
                </c:pt>
                <c:pt idx="34">
                  <c:v>10315.700000000001</c:v>
                </c:pt>
                <c:pt idx="35">
                  <c:v>9250.4</c:v>
                </c:pt>
                <c:pt idx="36">
                  <c:v>9283.6</c:v>
                </c:pt>
                <c:pt idx="37">
                  <c:v>10179.599999999999</c:v>
                </c:pt>
                <c:pt idx="38">
                  <c:v>9962.1999999999989</c:v>
                </c:pt>
                <c:pt idx="39">
                  <c:v>8996.2999999999975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EGYPT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Sheet1!$B$7:$AO$7</c:f>
              <c:numCache>
                <c:formatCode>#,##0.0</c:formatCode>
                <c:ptCount val="40"/>
                <c:pt idx="0">
                  <c:v>1816.6999999999998</c:v>
                </c:pt>
                <c:pt idx="1">
                  <c:v>1678.3</c:v>
                </c:pt>
                <c:pt idx="2">
                  <c:v>1841.7</c:v>
                </c:pt>
                <c:pt idx="3">
                  <c:v>1700.2</c:v>
                </c:pt>
                <c:pt idx="4">
                  <c:v>1797.9999999999998</c:v>
                </c:pt>
                <c:pt idx="5">
                  <c:v>2083.1</c:v>
                </c:pt>
                <c:pt idx="6">
                  <c:v>2277.6999999999998</c:v>
                </c:pt>
                <c:pt idx="7">
                  <c:v>2375.6</c:v>
                </c:pt>
                <c:pt idx="8">
                  <c:v>2500.3000000000002</c:v>
                </c:pt>
                <c:pt idx="9">
                  <c:v>4778.1000000000004</c:v>
                </c:pt>
                <c:pt idx="10">
                  <c:v>3249.8999999999996</c:v>
                </c:pt>
                <c:pt idx="11">
                  <c:v>4801.1000000000004</c:v>
                </c:pt>
                <c:pt idx="12">
                  <c:v>3508.4</c:v>
                </c:pt>
                <c:pt idx="13">
                  <c:v>3840.2999999999993</c:v>
                </c:pt>
                <c:pt idx="14">
                  <c:v>3930.5999999999995</c:v>
                </c:pt>
                <c:pt idx="15">
                  <c:v>3687.0000000000005</c:v>
                </c:pt>
                <c:pt idx="16">
                  <c:v>3263.3999999999996</c:v>
                </c:pt>
                <c:pt idx="17">
                  <c:v>3099.5</c:v>
                </c:pt>
                <c:pt idx="18">
                  <c:v>3153.5</c:v>
                </c:pt>
                <c:pt idx="19">
                  <c:v>3029.6</c:v>
                </c:pt>
                <c:pt idx="20">
                  <c:v>3130.8000000000011</c:v>
                </c:pt>
                <c:pt idx="21">
                  <c:v>3192.8999999999992</c:v>
                </c:pt>
                <c:pt idx="22">
                  <c:v>3489.1</c:v>
                </c:pt>
                <c:pt idx="23">
                  <c:v>3554.5</c:v>
                </c:pt>
                <c:pt idx="24">
                  <c:v>3251.7000000000003</c:v>
                </c:pt>
                <c:pt idx="25">
                  <c:v>3381.3999999999996</c:v>
                </c:pt>
                <c:pt idx="26">
                  <c:v>3366.6000000000004</c:v>
                </c:pt>
                <c:pt idx="27">
                  <c:v>3135.7999999999997</c:v>
                </c:pt>
                <c:pt idx="28">
                  <c:v>2500.7000000000003</c:v>
                </c:pt>
                <c:pt idx="29">
                  <c:v>2539.1000000000004</c:v>
                </c:pt>
                <c:pt idx="30">
                  <c:v>2612.1999999999998</c:v>
                </c:pt>
                <c:pt idx="31">
                  <c:v>2493.9000000000005</c:v>
                </c:pt>
                <c:pt idx="32">
                  <c:v>2576.3999999999996</c:v>
                </c:pt>
                <c:pt idx="33">
                  <c:v>2346</c:v>
                </c:pt>
                <c:pt idx="34">
                  <c:v>2579.0000000000009</c:v>
                </c:pt>
                <c:pt idx="35">
                  <c:v>2371.1999999999994</c:v>
                </c:pt>
                <c:pt idx="36">
                  <c:v>2176</c:v>
                </c:pt>
                <c:pt idx="37">
                  <c:v>2534.5000000000005</c:v>
                </c:pt>
                <c:pt idx="38">
                  <c:v>2596.7999999999997</c:v>
                </c:pt>
                <c:pt idx="39">
                  <c:v>2303.3000000000002</c:v>
                </c:pt>
              </c:numCache>
            </c:numRef>
          </c:val>
          <c:smooth val="1"/>
        </c:ser>
        <c:ser>
          <c:idx val="10"/>
          <c:order val="5"/>
          <c:tx>
            <c:strRef>
              <c:f>Sheet1!$A$12</c:f>
              <c:strCache>
                <c:ptCount val="1"/>
                <c:pt idx="0">
                  <c:v>IRAN</c:v>
                </c:pt>
              </c:strCache>
            </c:strRef>
          </c:tx>
          <c:spPr>
            <a:ln w="44450">
              <a:solidFill>
                <a:srgbClr val="D5A893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3">
                  <c:v>2005 Q4</c:v>
                </c:pt>
                <c:pt idx="7">
                  <c:v>2006 Q4</c:v>
                </c:pt>
                <c:pt idx="11">
                  <c:v>2007 Q4</c:v>
                </c:pt>
                <c:pt idx="15">
                  <c:v>2008 Q4</c:v>
                </c:pt>
                <c:pt idx="19">
                  <c:v>2009 Q4</c:v>
                </c:pt>
                <c:pt idx="23">
                  <c:v>2010 Q4</c:v>
                </c:pt>
                <c:pt idx="27">
                  <c:v>2011 Q4</c:v>
                </c:pt>
                <c:pt idx="31">
                  <c:v>2012 Q4</c:v>
                </c:pt>
                <c:pt idx="35">
                  <c:v>2013 Q4</c:v>
                </c:pt>
                <c:pt idx="39">
                  <c:v>2014 Q4</c:v>
                </c:pt>
              </c:strCache>
            </c:strRef>
          </c:cat>
          <c:val>
            <c:numRef>
              <c:f>Sheet1!$B$12:$AO$12</c:f>
              <c:numCache>
                <c:formatCode>#,##0.0</c:formatCode>
                <c:ptCount val="40"/>
                <c:pt idx="0">
                  <c:v>3149.6</c:v>
                </c:pt>
                <c:pt idx="1">
                  <c:v>3126</c:v>
                </c:pt>
                <c:pt idx="2">
                  <c:v>3421.8999999999996</c:v>
                </c:pt>
                <c:pt idx="3">
                  <c:v>3202.1</c:v>
                </c:pt>
                <c:pt idx="4">
                  <c:v>3363.4000000000005</c:v>
                </c:pt>
                <c:pt idx="5">
                  <c:v>3066.4</c:v>
                </c:pt>
                <c:pt idx="6">
                  <c:v>3086.8999999999996</c:v>
                </c:pt>
                <c:pt idx="7">
                  <c:v>3019.9000000000005</c:v>
                </c:pt>
                <c:pt idx="8">
                  <c:v>2883.7</c:v>
                </c:pt>
                <c:pt idx="9">
                  <c:v>2788.5000000000005</c:v>
                </c:pt>
                <c:pt idx="10">
                  <c:v>3553.4</c:v>
                </c:pt>
                <c:pt idx="11">
                  <c:v>2812.8</c:v>
                </c:pt>
                <c:pt idx="12">
                  <c:v>3043</c:v>
                </c:pt>
                <c:pt idx="13">
                  <c:v>2908.6</c:v>
                </c:pt>
                <c:pt idx="14">
                  <c:v>2839.9</c:v>
                </c:pt>
                <c:pt idx="15">
                  <c:v>2901.9</c:v>
                </c:pt>
                <c:pt idx="16">
                  <c:v>2566.3000000000002</c:v>
                </c:pt>
                <c:pt idx="17">
                  <c:v>2516.6</c:v>
                </c:pt>
                <c:pt idx="18">
                  <c:v>2367</c:v>
                </c:pt>
                <c:pt idx="19">
                  <c:v>2438.6999999999998</c:v>
                </c:pt>
                <c:pt idx="20">
                  <c:v>2790.2</c:v>
                </c:pt>
                <c:pt idx="21">
                  <c:v>2772.0999999999995</c:v>
                </c:pt>
                <c:pt idx="22">
                  <c:v>2586.4</c:v>
                </c:pt>
                <c:pt idx="23">
                  <c:v>2679.2000000000003</c:v>
                </c:pt>
                <c:pt idx="24">
                  <c:v>2739.8</c:v>
                </c:pt>
                <c:pt idx="25">
                  <c:v>3084.7</c:v>
                </c:pt>
                <c:pt idx="26">
                  <c:v>2962.9000000000005</c:v>
                </c:pt>
                <c:pt idx="27">
                  <c:v>3504.5</c:v>
                </c:pt>
                <c:pt idx="28">
                  <c:v>3027.2000000000003</c:v>
                </c:pt>
                <c:pt idx="29">
                  <c:v>1427.3000000000002</c:v>
                </c:pt>
                <c:pt idx="30">
                  <c:v>1477.3</c:v>
                </c:pt>
                <c:pt idx="31">
                  <c:v>1091</c:v>
                </c:pt>
                <c:pt idx="32">
                  <c:v>822.9</c:v>
                </c:pt>
                <c:pt idx="33">
                  <c:v>699.8</c:v>
                </c:pt>
                <c:pt idx="34">
                  <c:v>617.1</c:v>
                </c:pt>
                <c:pt idx="35">
                  <c:v>384.80000000000007</c:v>
                </c:pt>
                <c:pt idx="36">
                  <c:v>455.7</c:v>
                </c:pt>
                <c:pt idx="37">
                  <c:v>442.3</c:v>
                </c:pt>
                <c:pt idx="38">
                  <c:v>488.9</c:v>
                </c:pt>
                <c:pt idx="39">
                  <c:v>387.8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581192"/>
        <c:axId val="273581584"/>
      </c:lineChart>
      <c:catAx>
        <c:axId val="27358119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0"/>
          <a:lstStyle/>
          <a:p>
            <a:pPr>
              <a:defRPr sz="1200" b="0"/>
            </a:pPr>
            <a:endParaRPr lang="en-US"/>
          </a:p>
        </c:txPr>
        <c:crossAx val="273581584"/>
        <c:crosses val="autoZero"/>
        <c:auto val="1"/>
        <c:lblAlgn val="ctr"/>
        <c:lblOffset val="100"/>
        <c:tickLblSkip val="1"/>
        <c:tickMarkSkip val="4"/>
        <c:noMultiLvlLbl val="0"/>
      </c:catAx>
      <c:valAx>
        <c:axId val="2735815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="0" dirty="0" smtClean="0"/>
                  <a:t>USD Billion</a:t>
                </a:r>
                <a:endParaRPr lang="en-GB" sz="1200" b="0" dirty="0"/>
              </a:p>
            </c:rich>
          </c:tx>
          <c:layout/>
          <c:overlay val="0"/>
        </c:title>
        <c:numFmt formatCode="#,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3581192"/>
        <c:crosses val="autoZero"/>
        <c:crossBetween val="between"/>
        <c:majorUnit val="5000"/>
      </c:valAx>
    </c:plotArea>
    <c:legend>
      <c:legendPos val="b"/>
      <c:layout>
        <c:manualLayout>
          <c:xMode val="edge"/>
          <c:yMode val="edge"/>
          <c:x val="0.1048484794098908"/>
          <c:y val="0.86981133706439584"/>
          <c:w val="0.85034114940878402"/>
          <c:h val="0.1301886629356041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9274777078828E-2"/>
          <c:y val="1.83197630694188E-2"/>
          <c:w val="0.89263386487432395"/>
          <c:h val="0.86834387504840604"/>
        </c:manualLayout>
      </c:layout>
      <c:lineChart>
        <c:grouping val="standard"/>
        <c:varyColors val="0"/>
        <c:ser>
          <c:idx val="3"/>
          <c:order val="0"/>
          <c:tx>
            <c:strRef>
              <c:f>Sheet1!$A$5</c:f>
              <c:strCache>
                <c:ptCount val="1"/>
                <c:pt idx="0">
                  <c:v>EUROPE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Sheet1!$B$5:$K$5</c:f>
              <c:numCache>
                <c:formatCode>#,##0.0</c:formatCode>
                <c:ptCount val="10"/>
                <c:pt idx="0">
                  <c:v>371.20000000000027</c:v>
                </c:pt>
                <c:pt idx="1">
                  <c:v>430.7000000000009</c:v>
                </c:pt>
                <c:pt idx="2">
                  <c:v>500.30000000000138</c:v>
                </c:pt>
                <c:pt idx="3">
                  <c:v>644.40000000000123</c:v>
                </c:pt>
                <c:pt idx="4">
                  <c:v>1393.8000000000006</c:v>
                </c:pt>
                <c:pt idx="5">
                  <c:v>827.20000000000493</c:v>
                </c:pt>
                <c:pt idx="6">
                  <c:v>639.90000000000293</c:v>
                </c:pt>
                <c:pt idx="7">
                  <c:v>914.90000000000236</c:v>
                </c:pt>
                <c:pt idx="8">
                  <c:v>823.20000000000209</c:v>
                </c:pt>
                <c:pt idx="9">
                  <c:v>763.60000000000377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ASIA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Sheet1!$B$4:$K$4</c:f>
              <c:numCache>
                <c:formatCode>#,##0.0</c:formatCode>
                <c:ptCount val="10"/>
                <c:pt idx="0">
                  <c:v>81.400000000000006</c:v>
                </c:pt>
                <c:pt idx="1">
                  <c:v>110.10000000000008</c:v>
                </c:pt>
                <c:pt idx="2">
                  <c:v>172.2</c:v>
                </c:pt>
                <c:pt idx="3">
                  <c:v>100.10000000000005</c:v>
                </c:pt>
                <c:pt idx="4">
                  <c:v>361.99999999999966</c:v>
                </c:pt>
                <c:pt idx="5">
                  <c:v>241.99999999999966</c:v>
                </c:pt>
                <c:pt idx="6">
                  <c:v>143.49999999999991</c:v>
                </c:pt>
                <c:pt idx="7">
                  <c:v>339.29999999999978</c:v>
                </c:pt>
                <c:pt idx="8">
                  <c:v>484.20000000000056</c:v>
                </c:pt>
                <c:pt idx="9">
                  <c:v>362.7999999999999</c:v>
                </c:pt>
              </c:numCache>
            </c:numRef>
          </c:val>
          <c:smooth val="1"/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AMERICAS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Sheet1!$B$3:$K$3</c:f>
              <c:numCache>
                <c:formatCode>#,##0.0</c:formatCode>
                <c:ptCount val="10"/>
                <c:pt idx="0">
                  <c:v>167.40000000000003</c:v>
                </c:pt>
                <c:pt idx="1">
                  <c:v>192.50000000000011</c:v>
                </c:pt>
                <c:pt idx="2">
                  <c:v>215.7999999999999</c:v>
                </c:pt>
                <c:pt idx="3">
                  <c:v>305.39999999999986</c:v>
                </c:pt>
                <c:pt idx="4">
                  <c:v>530.49999999999989</c:v>
                </c:pt>
                <c:pt idx="5">
                  <c:v>346.7</c:v>
                </c:pt>
                <c:pt idx="6">
                  <c:v>302.39999999999998</c:v>
                </c:pt>
                <c:pt idx="7">
                  <c:v>367.19999999999982</c:v>
                </c:pt>
                <c:pt idx="8">
                  <c:v>397.80000000000052</c:v>
                </c:pt>
                <c:pt idx="9">
                  <c:v>578.30000000000098</c:v>
                </c:pt>
              </c:numCache>
            </c:numRef>
          </c:val>
          <c:smooth val="1"/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AFRICA</c:v>
                </c:pt>
              </c:strCache>
            </c:strRef>
          </c:tx>
          <c:spPr>
            <a:ln w="50800">
              <a:solidFill>
                <a:srgbClr val="A8595D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Sheet1!$B$2:$K$2</c:f>
              <c:numCache>
                <c:formatCode>#,##0.0</c:formatCode>
                <c:ptCount val="10"/>
                <c:pt idx="0">
                  <c:v>19.999999999999993</c:v>
                </c:pt>
                <c:pt idx="1">
                  <c:v>26.199999999999992</c:v>
                </c:pt>
                <c:pt idx="2">
                  <c:v>51.300000000000018</c:v>
                </c:pt>
                <c:pt idx="3">
                  <c:v>34.500000000000007</c:v>
                </c:pt>
                <c:pt idx="4">
                  <c:v>57.200000000000017</c:v>
                </c:pt>
                <c:pt idx="5">
                  <c:v>51.900000000000084</c:v>
                </c:pt>
                <c:pt idx="6">
                  <c:v>199.9999999999998</c:v>
                </c:pt>
                <c:pt idx="7">
                  <c:v>74.400000000000034</c:v>
                </c:pt>
                <c:pt idx="8">
                  <c:v>111.79999999999995</c:v>
                </c:pt>
                <c:pt idx="9">
                  <c:v>175.89999999999981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OCEANIA</c:v>
                </c:pt>
              </c:strCache>
            </c:strRef>
          </c:tx>
          <c:spPr>
            <a:ln w="508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Sheet1!$B$7:$K$7</c:f>
              <c:numCache>
                <c:formatCode>#,##0.0</c:formatCode>
                <c:ptCount val="10"/>
                <c:pt idx="0">
                  <c:v>9.3999999999999968</c:v>
                </c:pt>
                <c:pt idx="1">
                  <c:v>4.7000000000000011</c:v>
                </c:pt>
                <c:pt idx="2">
                  <c:v>12.299999999999997</c:v>
                </c:pt>
                <c:pt idx="3">
                  <c:v>8.9</c:v>
                </c:pt>
                <c:pt idx="4">
                  <c:v>20.299999999999997</c:v>
                </c:pt>
                <c:pt idx="5">
                  <c:v>14.699999999999996</c:v>
                </c:pt>
                <c:pt idx="6">
                  <c:v>14.299999999999999</c:v>
                </c:pt>
                <c:pt idx="7">
                  <c:v>23.5</c:v>
                </c:pt>
                <c:pt idx="8">
                  <c:v>15.500000000000002</c:v>
                </c:pt>
                <c:pt idx="9">
                  <c:v>19.3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949424"/>
        <c:axId val="219954008"/>
      </c:lineChart>
      <c:dateAx>
        <c:axId val="21994942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219954008"/>
        <c:crosses val="autoZero"/>
        <c:auto val="1"/>
        <c:lblOffset val="100"/>
        <c:baseTimeUnit val="years"/>
        <c:majorUnit val="1"/>
        <c:minorUnit val="1"/>
      </c:dateAx>
      <c:valAx>
        <c:axId val="219954008"/>
        <c:scaling>
          <c:orientation val="minMax"/>
          <c:max val="15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="0" dirty="0" smtClean="0"/>
                  <a:t>USD Million</a:t>
                </a:r>
                <a:endParaRPr lang="en-GB" sz="1200" b="0" dirty="0"/>
              </a:p>
            </c:rich>
          </c:tx>
          <c:layout/>
          <c:overlay val="0"/>
        </c:title>
        <c:numFmt formatCode="#,###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9949424"/>
        <c:crosses val="autoZero"/>
        <c:crossBetween val="midCat"/>
        <c:majorUnit val="500"/>
      </c:valAx>
    </c:plotArea>
    <c:legend>
      <c:legendPos val="b"/>
      <c:layout>
        <c:manualLayout>
          <c:xMode val="edge"/>
          <c:yMode val="edge"/>
          <c:x val="8.6962869984747462E-2"/>
          <c:y val="0.936453170378308"/>
          <c:w val="0.87853453517395053"/>
          <c:h val="3.962421752738654E-2"/>
        </c:manualLayout>
      </c:layout>
      <c:overlay val="0"/>
      <c:txPr>
        <a:bodyPr/>
        <a:lstStyle/>
        <a:p>
          <a:pPr>
            <a:defRPr sz="900" b="1"/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9274777078828E-2"/>
          <c:y val="1.83197630694188E-2"/>
          <c:w val="0.89263386487432395"/>
          <c:h val="0.868343875048406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TURKEY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Sheet1!$B$2:$K$2</c:f>
              <c:numCache>
                <c:formatCode>#,##0.0</c:formatCode>
                <c:ptCount val="10"/>
                <c:pt idx="0">
                  <c:v>7.8000000000000007</c:v>
                </c:pt>
                <c:pt idx="1">
                  <c:v>16.899999999999999</c:v>
                </c:pt>
                <c:pt idx="2">
                  <c:v>15.2</c:v>
                </c:pt>
                <c:pt idx="3">
                  <c:v>32.4</c:v>
                </c:pt>
                <c:pt idx="4">
                  <c:v>94.9</c:v>
                </c:pt>
                <c:pt idx="5">
                  <c:v>49.500000000000007</c:v>
                </c:pt>
                <c:pt idx="6">
                  <c:v>16.2</c:v>
                </c:pt>
                <c:pt idx="7">
                  <c:v>18.899999999999999</c:v>
                </c:pt>
                <c:pt idx="8">
                  <c:v>22.5</c:v>
                </c:pt>
                <c:pt idx="9">
                  <c:v>49.2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UNITED ARAB EMIRATES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Sheet1!$B$3:$K$3</c:f>
              <c:numCache>
                <c:formatCode>#,##0.0</c:formatCode>
                <c:ptCount val="10"/>
                <c:pt idx="0">
                  <c:v>3.1</c:v>
                </c:pt>
                <c:pt idx="1">
                  <c:v>5.1000000000000005</c:v>
                </c:pt>
                <c:pt idx="2">
                  <c:v>3.6000000000000005</c:v>
                </c:pt>
                <c:pt idx="3">
                  <c:v>10.199999999999999</c:v>
                </c:pt>
                <c:pt idx="4">
                  <c:v>38.700000000000003</c:v>
                </c:pt>
                <c:pt idx="5">
                  <c:v>28.000000000000007</c:v>
                </c:pt>
                <c:pt idx="6">
                  <c:v>14.2</c:v>
                </c:pt>
                <c:pt idx="7">
                  <c:v>18.699999999999996</c:v>
                </c:pt>
                <c:pt idx="8">
                  <c:v>27.7</c:v>
                </c:pt>
                <c:pt idx="9">
                  <c:v>42.800000000000004</c:v>
                </c:pt>
              </c:numCache>
            </c:numRef>
          </c:val>
          <c:smooth val="1"/>
        </c:ser>
        <c:ser>
          <c:idx val="5"/>
          <c:order val="2"/>
          <c:tx>
            <c:strRef>
              <c:f>Sheet1!$A$7</c:f>
              <c:strCache>
                <c:ptCount val="1"/>
                <c:pt idx="0">
                  <c:v>SAUDI ARABIA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Sheet1!$B$7:$K$7</c:f>
              <c:numCache>
                <c:formatCode>#,##0.0</c:formatCode>
                <c:ptCount val="10"/>
                <c:pt idx="0">
                  <c:v>2.7000000000000006</c:v>
                </c:pt>
                <c:pt idx="1">
                  <c:v>6</c:v>
                </c:pt>
                <c:pt idx="2">
                  <c:v>9.4999999999999964</c:v>
                </c:pt>
                <c:pt idx="3">
                  <c:v>6.0000000000000009</c:v>
                </c:pt>
                <c:pt idx="4">
                  <c:v>7.4</c:v>
                </c:pt>
                <c:pt idx="5">
                  <c:v>5</c:v>
                </c:pt>
                <c:pt idx="6">
                  <c:v>4.0999999999999996</c:v>
                </c:pt>
                <c:pt idx="7">
                  <c:v>9.8999999999999986</c:v>
                </c:pt>
                <c:pt idx="8">
                  <c:v>8.8999999999999986</c:v>
                </c:pt>
                <c:pt idx="9">
                  <c:v>10.5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Sheet1!$A$4</c:f>
              <c:strCache>
                <c:ptCount val="1"/>
                <c:pt idx="0">
                  <c:v>INDONESIA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Sheet1!$B$4:$K$4</c:f>
              <c:numCache>
                <c:formatCode>#,##0.0</c:formatCode>
                <c:ptCount val="10"/>
                <c:pt idx="0">
                  <c:v>1.6</c:v>
                </c:pt>
                <c:pt idx="1">
                  <c:v>2.1</c:v>
                </c:pt>
                <c:pt idx="2">
                  <c:v>2.2999999999999998</c:v>
                </c:pt>
                <c:pt idx="3">
                  <c:v>3.9</c:v>
                </c:pt>
                <c:pt idx="4">
                  <c:v>2.7</c:v>
                </c:pt>
                <c:pt idx="5">
                  <c:v>3.3000000000000003</c:v>
                </c:pt>
                <c:pt idx="6">
                  <c:v>26</c:v>
                </c:pt>
                <c:pt idx="7">
                  <c:v>44.3</c:v>
                </c:pt>
                <c:pt idx="8">
                  <c:v>32.700000000000003</c:v>
                </c:pt>
                <c:pt idx="9">
                  <c:v>22.9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EGYPT</c:v>
                </c:pt>
              </c:strCache>
            </c:strRef>
          </c:tx>
          <c:spPr>
            <a:ln w="508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Sheet1!$B$6:$K$6</c:f>
              <c:numCache>
                <c:formatCode>#,##0.0</c:formatCode>
                <c:ptCount val="10"/>
                <c:pt idx="0">
                  <c:v>3.9000000000000008</c:v>
                </c:pt>
                <c:pt idx="1">
                  <c:v>0.90000000000000013</c:v>
                </c:pt>
                <c:pt idx="2">
                  <c:v>1.7</c:v>
                </c:pt>
                <c:pt idx="3">
                  <c:v>2.5</c:v>
                </c:pt>
                <c:pt idx="4">
                  <c:v>8.1999999999999993</c:v>
                </c:pt>
                <c:pt idx="5">
                  <c:v>8.9</c:v>
                </c:pt>
                <c:pt idx="6">
                  <c:v>5.4</c:v>
                </c:pt>
                <c:pt idx="7">
                  <c:v>9.3000000000000007</c:v>
                </c:pt>
                <c:pt idx="8">
                  <c:v>23.100000000000005</c:v>
                </c:pt>
                <c:pt idx="9">
                  <c:v>11.099999999999998</c:v>
                </c:pt>
              </c:numCache>
            </c:numRef>
          </c:val>
          <c:smooth val="1"/>
        </c:ser>
        <c:ser>
          <c:idx val="3"/>
          <c:order val="5"/>
          <c:tx>
            <c:strRef>
              <c:f>Sheet1!$A$5</c:f>
              <c:strCache>
                <c:ptCount val="1"/>
                <c:pt idx="0">
                  <c:v>IRAN</c:v>
                </c:pt>
              </c:strCache>
            </c:strRef>
          </c:tx>
          <c:spPr>
            <a:ln w="50800">
              <a:solidFill>
                <a:srgbClr val="D5A893"/>
              </a:solidFill>
            </a:ln>
          </c:spPr>
          <c:marker>
            <c:symbol val="none"/>
          </c:marker>
          <c:cat>
            <c:numRef>
              <c:f>Sheet1!$B$1:$K$1</c:f>
              <c:numCache>
                <c:formatCode>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Sheet1!$B$5:$K$5</c:f>
              <c:numCache>
                <c:formatCode>#,##0.0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74.499999999999986</c:v>
                </c:pt>
                <c:pt idx="3">
                  <c:v>2.8000000000000003</c:v>
                </c:pt>
                <c:pt idx="4">
                  <c:v>0.7</c:v>
                </c:pt>
                <c:pt idx="5">
                  <c:v>5.1000000000000005</c:v>
                </c:pt>
                <c:pt idx="6">
                  <c:v>10.1</c:v>
                </c:pt>
                <c:pt idx="7">
                  <c:v>105.60000000000001</c:v>
                </c:pt>
                <c:pt idx="8">
                  <c:v>190.8</c:v>
                </c:pt>
                <c:pt idx="9">
                  <c:v>20.399999999999999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582368"/>
        <c:axId val="273538024"/>
      </c:lineChart>
      <c:dateAx>
        <c:axId val="27358236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273538024"/>
        <c:crosses val="autoZero"/>
        <c:auto val="1"/>
        <c:lblOffset val="100"/>
        <c:baseTimeUnit val="years"/>
        <c:majorUnit val="1"/>
        <c:minorUnit val="1"/>
      </c:dateAx>
      <c:valAx>
        <c:axId val="273538024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="0" dirty="0" smtClean="0"/>
                  <a:t>USD Million</a:t>
                </a:r>
                <a:endParaRPr lang="en-GB" sz="1200" b="0" dirty="0"/>
              </a:p>
            </c:rich>
          </c:tx>
          <c:layout/>
          <c:overlay val="0"/>
        </c:title>
        <c:numFmt formatCode="#,###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3582368"/>
        <c:crosses val="autoZero"/>
        <c:crossBetween val="midCat"/>
        <c:majorUnit val="50"/>
      </c:valAx>
    </c:plotArea>
    <c:legend>
      <c:legendPos val="b"/>
      <c:layout>
        <c:manualLayout>
          <c:xMode val="edge"/>
          <c:yMode val="edge"/>
          <c:x val="8.6962869984747462E-2"/>
          <c:y val="0.936453170378308"/>
          <c:w val="0.87853453517395053"/>
          <c:h val="3.962421752738654E-2"/>
        </c:manualLayout>
      </c:layout>
      <c:overlay val="0"/>
      <c:txPr>
        <a:bodyPr/>
        <a:lstStyle/>
        <a:p>
          <a:pPr>
            <a:defRPr sz="900" b="1"/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00962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2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r">
              <a:defRPr sz="1200"/>
            </a:lvl1pPr>
          </a:lstStyle>
          <a:p>
            <a:fld id="{0479C826-1C32-FF4D-AA9A-40C31B858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853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4999037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3" tIns="46491" rIns="92983" bIns="464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8"/>
          </a:xfrm>
          <a:prstGeom prst="rect">
            <a:avLst/>
          </a:prstGeom>
        </p:spPr>
        <p:txBody>
          <a:bodyPr vert="horz" lIns="92983" tIns="46491" rIns="92983" bIns="46491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00962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2"/>
            <a:ext cx="2982119" cy="500143"/>
          </a:xfrm>
          <a:prstGeom prst="rect">
            <a:avLst/>
          </a:prstGeom>
        </p:spPr>
        <p:txBody>
          <a:bodyPr vert="horz" lIns="92983" tIns="46491" rIns="92983" bIns="46491" rtlCol="0" anchor="b"/>
          <a:lstStyle>
            <a:lvl1pPr algn="r">
              <a:defRPr sz="1200"/>
            </a:lvl1pPr>
          </a:lstStyle>
          <a:p>
            <a:fld id="{38C7E4B8-0CCF-814A-948D-31591FB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91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71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7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50888"/>
            <a:ext cx="2498725" cy="1874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5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6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8C7E4B8-0CCF-814A-948D-31591FBB088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9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569FD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15042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5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88"/>
            <a:ext cx="9144000" cy="432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29" y="40821"/>
            <a:ext cx="2068816" cy="3316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rgbClr val="569FD3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3" Type="http://schemas.openxmlformats.org/officeDocument/2006/relationships/image" Target="../media/image4.jpe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0.png"/><Relationship Id="rId18" Type="http://schemas.openxmlformats.org/officeDocument/2006/relationships/image" Target="../media/image63.png"/><Relationship Id="rId26" Type="http://schemas.openxmlformats.org/officeDocument/2006/relationships/image" Target="../media/image69.png"/><Relationship Id="rId3" Type="http://schemas.openxmlformats.org/officeDocument/2006/relationships/image" Target="../media/image7.png"/><Relationship Id="rId21" Type="http://schemas.openxmlformats.org/officeDocument/2006/relationships/image" Target="../media/image65.png"/><Relationship Id="rId34" Type="http://schemas.openxmlformats.org/officeDocument/2006/relationships/image" Target="../media/image76.png"/><Relationship Id="rId7" Type="http://schemas.openxmlformats.org/officeDocument/2006/relationships/image" Target="../media/image56.png"/><Relationship Id="rId12" Type="http://schemas.openxmlformats.org/officeDocument/2006/relationships/image" Target="../media/image16.png"/><Relationship Id="rId17" Type="http://schemas.openxmlformats.org/officeDocument/2006/relationships/image" Target="../media/image62.png"/><Relationship Id="rId25" Type="http://schemas.openxmlformats.org/officeDocument/2006/relationships/image" Target="../media/image29.png"/><Relationship Id="rId33" Type="http://schemas.openxmlformats.org/officeDocument/2006/relationships/image" Target="../media/image75.png"/><Relationship Id="rId2" Type="http://schemas.openxmlformats.org/officeDocument/2006/relationships/image" Target="../media/image52.png"/><Relationship Id="rId16" Type="http://schemas.openxmlformats.org/officeDocument/2006/relationships/image" Target="../media/image21.png"/><Relationship Id="rId20" Type="http://schemas.openxmlformats.org/officeDocument/2006/relationships/image" Target="../media/image27.png"/><Relationship Id="rId29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9.png"/><Relationship Id="rId24" Type="http://schemas.openxmlformats.org/officeDocument/2006/relationships/image" Target="../media/image68.png"/><Relationship Id="rId32" Type="http://schemas.openxmlformats.org/officeDocument/2006/relationships/image" Target="../media/image40.png"/><Relationship Id="rId37" Type="http://schemas.openxmlformats.org/officeDocument/2006/relationships/image" Target="../media/image78.png"/><Relationship Id="rId5" Type="http://schemas.openxmlformats.org/officeDocument/2006/relationships/image" Target="../media/image54.png"/><Relationship Id="rId15" Type="http://schemas.openxmlformats.org/officeDocument/2006/relationships/image" Target="../media/image3.png"/><Relationship Id="rId23" Type="http://schemas.openxmlformats.org/officeDocument/2006/relationships/image" Target="../media/image67.png"/><Relationship Id="rId28" Type="http://schemas.openxmlformats.org/officeDocument/2006/relationships/image" Target="../media/image71.png"/><Relationship Id="rId36" Type="http://schemas.openxmlformats.org/officeDocument/2006/relationships/image" Target="../media/image77.png"/><Relationship Id="rId10" Type="http://schemas.openxmlformats.org/officeDocument/2006/relationships/image" Target="../media/image58.png"/><Relationship Id="rId19" Type="http://schemas.openxmlformats.org/officeDocument/2006/relationships/image" Target="../media/image64.png"/><Relationship Id="rId31" Type="http://schemas.openxmlformats.org/officeDocument/2006/relationships/image" Target="../media/image74.png"/><Relationship Id="rId4" Type="http://schemas.openxmlformats.org/officeDocument/2006/relationships/image" Target="../media/image53.png"/><Relationship Id="rId9" Type="http://schemas.openxmlformats.org/officeDocument/2006/relationships/image" Target="../media/image13.png"/><Relationship Id="rId14" Type="http://schemas.openxmlformats.org/officeDocument/2006/relationships/image" Target="../media/image61.png"/><Relationship Id="rId22" Type="http://schemas.openxmlformats.org/officeDocument/2006/relationships/image" Target="../media/image66.png"/><Relationship Id="rId27" Type="http://schemas.openxmlformats.org/officeDocument/2006/relationships/image" Target="../media/image70.png"/><Relationship Id="rId30" Type="http://schemas.openxmlformats.org/officeDocument/2006/relationships/image" Target="../media/image73.png"/><Relationship Id="rId35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200" dirty="0" smtClean="0"/>
              <a:t>PROTECTING EXPORTERS</a:t>
            </a:r>
            <a:endParaRPr lang="en-GB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848601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The role of Berne Union members in international trade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569FD3"/>
                </a:solidFill>
              </a:defRPr>
            </a:lvl1pPr>
          </a:lstStyle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199" y="533400"/>
            <a:ext cx="8829676" cy="990600"/>
          </a:xfrm>
        </p:spPr>
        <p:txBody>
          <a:bodyPr>
            <a:normAutofit/>
          </a:bodyPr>
          <a:lstStyle/>
          <a:p>
            <a:r>
              <a:rPr lang="en-GB" dirty="0"/>
              <a:t>ECAs and Private insurers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</p:spPr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35242"/>
              </p:ext>
            </p:extLst>
          </p:nvPr>
        </p:nvGraphicFramePr>
        <p:xfrm>
          <a:off x="506590" y="1397538"/>
          <a:ext cx="8211042" cy="4721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504825"/>
            <a:ext cx="7370365" cy="920271"/>
          </a:xfrm>
        </p:spPr>
        <p:txBody>
          <a:bodyPr>
            <a:normAutofit/>
          </a:bodyPr>
          <a:lstStyle/>
          <a:p>
            <a:r>
              <a:rPr lang="en-GB" dirty="0" smtClean="0"/>
              <a:t>Short Term business and world events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51498"/>
              </p:ext>
            </p:extLst>
          </p:nvPr>
        </p:nvGraphicFramePr>
        <p:xfrm>
          <a:off x="297824" y="1660007"/>
          <a:ext cx="8624866" cy="438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4" y="6436507"/>
            <a:ext cx="3670147" cy="329184"/>
          </a:xfrm>
        </p:spPr>
        <p:txBody>
          <a:bodyPr/>
          <a:lstStyle/>
          <a:p>
            <a:r>
              <a:rPr lang="en-US" smtClean="0"/>
              <a:t>Ankara | 26 March 2015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7809" y="6427255"/>
            <a:ext cx="5257800" cy="329184"/>
          </a:xfrm>
        </p:spPr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324745" y="3922663"/>
            <a:ext cx="1247254" cy="872327"/>
            <a:chOff x="4480683" y="1645288"/>
            <a:chExt cx="962026" cy="872327"/>
          </a:xfrm>
        </p:grpSpPr>
        <p:sp>
          <p:nvSpPr>
            <p:cNvPr id="21" name="Oval Callout 20"/>
            <p:cNvSpPr/>
            <p:nvPr/>
          </p:nvSpPr>
          <p:spPr>
            <a:xfrm>
              <a:off x="4480684" y="1645288"/>
              <a:ext cx="962025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80683" y="1665408"/>
              <a:ext cx="96202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1997 / 1998: </a:t>
              </a:r>
            </a:p>
            <a:p>
              <a:pPr algn="ctr">
                <a:spcBef>
                  <a:spcPts val="600"/>
                </a:spcBef>
              </a:pPr>
              <a:r>
                <a:rPr lang="en-GB" sz="1000" b="1" dirty="0" smtClean="0"/>
                <a:t>Asian Crisis / Russian Crisis</a:t>
              </a:r>
              <a:endParaRPr lang="en-GB" sz="10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43743" y="2061165"/>
            <a:ext cx="1298093" cy="988639"/>
            <a:chOff x="6591855" y="1716108"/>
            <a:chExt cx="1403684" cy="988639"/>
          </a:xfrm>
        </p:grpSpPr>
        <p:sp>
          <p:nvSpPr>
            <p:cNvPr id="27" name="Oval Callout 26"/>
            <p:cNvSpPr/>
            <p:nvPr/>
          </p:nvSpPr>
          <p:spPr>
            <a:xfrm>
              <a:off x="6591855" y="1716108"/>
              <a:ext cx="1403684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46051" y="1766028"/>
              <a:ext cx="1147542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2008 / 2009: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Global Financial Crisis</a:t>
              </a:r>
              <a:endParaRPr lang="en-GB" sz="10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8125" y="1438470"/>
            <a:ext cx="1065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2">
                    <a:lumMod val="50000"/>
                  </a:schemeClr>
                </a:solidFill>
              </a:rPr>
              <a:t>[USD, Billions]</a:t>
            </a:r>
            <a:endParaRPr lang="en-US" sz="1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6275" y="4076876"/>
            <a:ext cx="1077994" cy="872327"/>
            <a:chOff x="636761" y="4025117"/>
            <a:chExt cx="1211026" cy="872327"/>
          </a:xfrm>
        </p:grpSpPr>
        <p:sp>
          <p:nvSpPr>
            <p:cNvPr id="26" name="Oval Callout 25"/>
            <p:cNvSpPr/>
            <p:nvPr/>
          </p:nvSpPr>
          <p:spPr>
            <a:xfrm>
              <a:off x="636761" y="4025117"/>
              <a:ext cx="1211026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9793" y="4075037"/>
              <a:ext cx="86778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1989: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Fall of the Berlin Wall</a:t>
              </a:r>
              <a:endParaRPr lang="en-GB" sz="10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21959" y="4076878"/>
            <a:ext cx="965602" cy="872327"/>
            <a:chOff x="2208224" y="4094131"/>
            <a:chExt cx="965602" cy="872327"/>
          </a:xfrm>
        </p:grpSpPr>
        <p:sp>
          <p:nvSpPr>
            <p:cNvPr id="36" name="Oval Callout 35"/>
            <p:cNvSpPr/>
            <p:nvPr/>
          </p:nvSpPr>
          <p:spPr>
            <a:xfrm>
              <a:off x="2208224" y="4094131"/>
              <a:ext cx="965602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97044" y="4144051"/>
              <a:ext cx="7894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1994: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Tequila Crisis</a:t>
              </a:r>
              <a:endParaRPr lang="en-GB" sz="10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69300" y="3608183"/>
            <a:ext cx="1134350" cy="711299"/>
            <a:chOff x="5844238" y="1624100"/>
            <a:chExt cx="1403684" cy="872327"/>
          </a:xfrm>
        </p:grpSpPr>
        <p:sp>
          <p:nvSpPr>
            <p:cNvPr id="41" name="Oval Callout 40"/>
            <p:cNvSpPr/>
            <p:nvPr/>
          </p:nvSpPr>
          <p:spPr>
            <a:xfrm>
              <a:off x="5844238" y="1624100"/>
              <a:ext cx="1403684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98434" y="1674020"/>
              <a:ext cx="114754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2001: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9/11 Attacks</a:t>
              </a:r>
              <a:endParaRPr lang="en-GB" sz="10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504981" y="1471695"/>
            <a:ext cx="1058604" cy="661570"/>
            <a:chOff x="6591855" y="1716108"/>
            <a:chExt cx="1403684" cy="872327"/>
          </a:xfrm>
        </p:grpSpPr>
        <p:sp>
          <p:nvSpPr>
            <p:cNvPr id="45" name="Oval Callout 44"/>
            <p:cNvSpPr/>
            <p:nvPr/>
          </p:nvSpPr>
          <p:spPr>
            <a:xfrm>
              <a:off x="6591855" y="1716108"/>
              <a:ext cx="1403684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46051" y="1766028"/>
              <a:ext cx="114754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2011: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Arab Spring</a:t>
              </a:r>
              <a:endParaRPr lang="en-GB" sz="10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608490" y="626305"/>
            <a:ext cx="1763664" cy="834750"/>
            <a:chOff x="6591855" y="1716108"/>
            <a:chExt cx="1403684" cy="872327"/>
          </a:xfrm>
        </p:grpSpPr>
        <p:sp>
          <p:nvSpPr>
            <p:cNvPr id="38" name="Oval Callout 37"/>
            <p:cNvSpPr/>
            <p:nvPr/>
          </p:nvSpPr>
          <p:spPr>
            <a:xfrm>
              <a:off x="6591855" y="1716108"/>
              <a:ext cx="1403684" cy="872327"/>
            </a:xfrm>
            <a:prstGeom prst="wedgeEllipseCallou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46051" y="1766028"/>
              <a:ext cx="114754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003560"/>
                  </a:solidFill>
                </a:rPr>
                <a:t>2013: </a:t>
              </a:r>
              <a:endParaRPr lang="en-GB" sz="1000" b="1" dirty="0">
                <a:solidFill>
                  <a:srgbClr val="00356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000" b="1" dirty="0" smtClean="0"/>
                <a:t>Ukraine war</a:t>
              </a:r>
              <a:r>
                <a:rPr lang="en-GB" sz="1000" b="1" dirty="0"/>
                <a:t> </a:t>
              </a:r>
              <a:r>
                <a:rPr lang="en-GB" sz="1000" b="1" dirty="0" smtClean="0"/>
                <a:t>/ Russia sanctions</a:t>
              </a:r>
              <a:endParaRPr lang="en-US" sz="10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5143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Credit limits by destination region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7771"/>
              </p:ext>
            </p:extLst>
          </p:nvPr>
        </p:nvGraphicFramePr>
        <p:xfrm>
          <a:off x="278225" y="1498600"/>
          <a:ext cx="835777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Credit limits by destination country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0001"/>
              </p:ext>
            </p:extLst>
          </p:nvPr>
        </p:nvGraphicFramePr>
        <p:xfrm>
          <a:off x="329025" y="1090862"/>
          <a:ext cx="8357775" cy="520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676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Short Term Claims paid by region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996420"/>
              </p:ext>
            </p:extLst>
          </p:nvPr>
        </p:nvGraphicFramePr>
        <p:xfrm>
          <a:off x="457200" y="1212270"/>
          <a:ext cx="7965227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676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Short Term Claims paid by country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61141"/>
              </p:ext>
            </p:extLst>
          </p:nvPr>
        </p:nvGraphicFramePr>
        <p:xfrm>
          <a:off x="457200" y="1212270"/>
          <a:ext cx="7965227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Berne Union Objectives </a:t>
            </a:r>
            <a:r>
              <a:rPr lang="en-GB" dirty="0" smtClean="0"/>
              <a:t>and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905286" cy="4659923"/>
          </a:xfrm>
        </p:spPr>
        <p:txBody>
          <a:bodyPr>
            <a:normAutofit/>
          </a:bodyPr>
          <a:lstStyle/>
          <a:p>
            <a:pPr marL="898525" lvl="0" indent="-2714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898525" lvl="0" indent="-2714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Enable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/>
              <a:t>professional exchange and information </a:t>
            </a:r>
            <a:r>
              <a:rPr lang="en-GB" sz="2200" dirty="0" smtClean="0"/>
              <a:t>sharing</a:t>
            </a:r>
          </a:p>
          <a:p>
            <a:pPr marL="1187132" lvl="1" indent="-285750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Meetings, </a:t>
            </a:r>
          </a:p>
          <a:p>
            <a:pPr marL="1187132" lvl="1" indent="-285750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Dedicated intranet, </a:t>
            </a:r>
          </a:p>
          <a:p>
            <a:pPr marL="1187132" lvl="1" indent="-285750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W</a:t>
            </a:r>
            <a:r>
              <a:rPr lang="en-GB" sz="1600" dirty="0" smtClean="0"/>
              <a:t>ebinars, </a:t>
            </a:r>
          </a:p>
          <a:p>
            <a:pPr marL="1187132" lvl="1" indent="-285750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Working groups </a:t>
            </a:r>
          </a:p>
          <a:p>
            <a:pPr marL="1187132" lvl="1" indent="-285750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Specialist meetings</a:t>
            </a:r>
            <a:endParaRPr lang="en-GB" sz="1600" dirty="0"/>
          </a:p>
          <a:p>
            <a:pPr marL="898525" lvl="0" indent="-2714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</a:rPr>
              <a:t>Create</a:t>
            </a:r>
            <a:r>
              <a:rPr lang="en-GB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200" dirty="0"/>
              <a:t>networking opportunities</a:t>
            </a:r>
          </a:p>
          <a:p>
            <a:pPr marL="898525" indent="-271463">
              <a:spcBef>
                <a:spcPts val="0"/>
              </a:spcBef>
              <a:spcAft>
                <a:spcPts val="1800"/>
              </a:spcAft>
              <a:buFont typeface="+mj-lt"/>
              <a:buAutoNum type="arabicPeriod" startAt="3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Promote</a:t>
            </a:r>
            <a:r>
              <a:rPr lang="en-GB" sz="2200" dirty="0"/>
              <a:t> </a:t>
            </a:r>
            <a:r>
              <a:rPr lang="en-GB" sz="2200" dirty="0" smtClean="0"/>
              <a:t>the </a:t>
            </a:r>
            <a:r>
              <a:rPr lang="en-GB" sz="2200" dirty="0"/>
              <a:t>industry </a:t>
            </a:r>
          </a:p>
          <a:p>
            <a:pPr marL="0" lvl="0" indent="0">
              <a:spcAft>
                <a:spcPts val="1200"/>
              </a:spcAft>
              <a:buNone/>
            </a:pP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Prague Club</a:t>
            </a:r>
            <a:r>
              <a:rPr lang="en-GB" dirty="0" smtClean="0"/>
              <a:t> </a:t>
            </a:r>
            <a:r>
              <a:rPr lang="en-GB" dirty="0" smtClean="0"/>
              <a:t>Objectives and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905286" cy="4659923"/>
          </a:xfrm>
        </p:spPr>
        <p:txBody>
          <a:bodyPr>
            <a:normAutofit/>
          </a:bodyPr>
          <a:lstStyle/>
          <a:p>
            <a:pPr marL="622300" lvl="1" indent="276225">
              <a:spcAft>
                <a:spcPts val="1200"/>
              </a:spcAft>
            </a:pPr>
            <a:endParaRPr lang="en-US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2300" lvl="1" indent="276225">
              <a:spcAft>
                <a:spcPts val="1200"/>
              </a:spcAft>
            </a:pP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Support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emerging </a:t>
            </a:r>
            <a:r>
              <a:rPr lang="en-US" sz="2200" dirty="0"/>
              <a:t>public and private credit insurers</a:t>
            </a:r>
          </a:p>
          <a:p>
            <a:pPr marL="622300" lvl="1" indent="276225">
              <a:spcAft>
                <a:spcPts val="1200"/>
              </a:spcAft>
            </a:pPr>
            <a:r>
              <a:rPr lang="en-GB" sz="2200" dirty="0"/>
              <a:t>Develop </a:t>
            </a: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</a:rPr>
              <a:t>training</a:t>
            </a:r>
            <a:r>
              <a:rPr lang="en-GB" sz="2200" dirty="0"/>
              <a:t> and </a:t>
            </a: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r>
              <a:rPr lang="en-GB" sz="2200" dirty="0"/>
              <a:t> programs</a:t>
            </a:r>
          </a:p>
          <a:p>
            <a:pPr marL="622300" lvl="1" indent="276225">
              <a:spcAft>
                <a:spcPts val="1200"/>
              </a:spcAft>
            </a:pPr>
            <a:r>
              <a:rPr lang="en-US" sz="2200" dirty="0" smtClean="0"/>
              <a:t>Underwriting </a:t>
            </a:r>
            <a:r>
              <a:rPr lang="en-US" sz="2200" dirty="0"/>
              <a:t>and Risk Management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best practice</a:t>
            </a:r>
            <a:endParaRPr lang="en-US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22300" indent="0">
              <a:spcAft>
                <a:spcPts val="1200"/>
              </a:spcAft>
              <a:buNone/>
              <a:tabLst>
                <a:tab pos="898525" algn="l"/>
              </a:tabLst>
            </a:pPr>
            <a:endParaRPr lang="en-GB" sz="17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27062" indent="0">
              <a:spcBef>
                <a:spcPts val="0"/>
              </a:spcBef>
              <a:spcAft>
                <a:spcPts val="1800"/>
              </a:spcAft>
              <a:buNone/>
            </a:pPr>
            <a:endParaRPr lang="en-GB" sz="1700" dirty="0"/>
          </a:p>
          <a:p>
            <a:pPr marL="0" lvl="0" indent="0">
              <a:spcAft>
                <a:spcPts val="1200"/>
              </a:spcAft>
              <a:buNone/>
            </a:pPr>
            <a:endParaRPr lang="en-GB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Berne Union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1054708" y="1563988"/>
            <a:ext cx="6993516" cy="3960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sz="3600" dirty="0" smtClean="0"/>
              <a:t>The stable force in world trade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01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Thank you</a:t>
            </a:r>
            <a:endParaRPr lang="en-GB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pic>
        <p:nvPicPr>
          <p:cNvPr id="6" name="Content Placeholder 5" descr="W:\Berne Union Server\Berne Union admin\Office admin\BU document templates\BU &amp; PC Logos\2011 - Berne Union - Logos\BU_logo_print\BU_po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704" y="2846105"/>
            <a:ext cx="6253250" cy="100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33196" y="5412688"/>
            <a:ext cx="2218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en-GB" altLang="en-GB" sz="1400" b="1" dirty="0">
                <a:solidFill>
                  <a:srgbClr val="569FD3"/>
                </a:solidFill>
              </a:rPr>
              <a:t>fmorel@berneunion.org</a:t>
            </a:r>
          </a:p>
          <a:p>
            <a:pPr eaLnBrk="1" hangingPunct="1"/>
            <a:r>
              <a:rPr kumimoji="1" lang="en-GB" altLang="en-GB" sz="1400" b="1" dirty="0">
                <a:solidFill>
                  <a:srgbClr val="569FD3"/>
                </a:solidFill>
              </a:rPr>
              <a:t>+44 20 7841 </a:t>
            </a:r>
            <a:r>
              <a:rPr kumimoji="1" lang="en-GB" altLang="en-GB" sz="1400" b="1" dirty="0" smtClean="0">
                <a:solidFill>
                  <a:srgbClr val="569FD3"/>
                </a:solidFill>
              </a:rPr>
              <a:t>1114</a:t>
            </a:r>
            <a:endParaRPr kumimoji="1" lang="en-GB" altLang="en-GB" sz="1400" b="1" dirty="0">
              <a:solidFill>
                <a:srgbClr val="569FD3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Credit and investment insurance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1054708" y="1563988"/>
            <a:ext cx="6993516" cy="3960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sz="2800" dirty="0"/>
              <a:t>Berne Union members provide risk mitigation products to exporters and investors, facilitating international trade and foreign direct investment throughout the world.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Berne Union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022"/>
            <a:ext cx="8229600" cy="46599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Credit </a:t>
            </a:r>
            <a:r>
              <a:rPr lang="en-GB" dirty="0"/>
              <a:t>&amp; Investment Insurers – private and public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 smtClean="0"/>
              <a:t>1934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Founded in Berne, Switzerland.</a:t>
            </a: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Today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76 </a:t>
            </a:r>
            <a:r>
              <a:rPr lang="en-GB" dirty="0"/>
              <a:t>members (including the Berne Union Prague </a:t>
            </a:r>
            <a:r>
              <a:rPr lang="en-GB" dirty="0" smtClean="0"/>
              <a:t>Club)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over </a:t>
            </a:r>
            <a:r>
              <a:rPr lang="en-GB" dirty="0"/>
              <a:t>60 </a:t>
            </a:r>
            <a:r>
              <a:rPr lang="en-GB" dirty="0" smtClean="0"/>
              <a:t>countries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USD 1.9 </a:t>
            </a:r>
            <a:r>
              <a:rPr lang="en-GB" dirty="0"/>
              <a:t>trillion </a:t>
            </a:r>
            <a:r>
              <a:rPr lang="en-GB" dirty="0" smtClean="0"/>
              <a:t>export and investment insured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 smtClean="0"/>
              <a:t>10</a:t>
            </a:r>
            <a:r>
              <a:rPr lang="en-GB" b="1" dirty="0"/>
              <a:t>% of world </a:t>
            </a:r>
            <a:r>
              <a:rPr lang="en-GB" b="1" dirty="0" smtClean="0"/>
              <a:t>exports insured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238" y="2936559"/>
            <a:ext cx="898848" cy="395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Berne Union members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7" name="Picture 6" descr="AI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1" y="1746257"/>
            <a:ext cx="883382" cy="395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750" y="1746257"/>
            <a:ext cx="911421" cy="3959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1818" y="1746257"/>
            <a:ext cx="911421" cy="3959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0886" y="1746257"/>
            <a:ext cx="911421" cy="3959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9954" y="1746257"/>
            <a:ext cx="911421" cy="3959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9022" y="1746257"/>
            <a:ext cx="917702" cy="3959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14372" y="1746257"/>
            <a:ext cx="917702" cy="3959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401" y="2375927"/>
            <a:ext cx="917702" cy="3959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67196" y="2296269"/>
            <a:ext cx="911421" cy="3959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42890" y="2296269"/>
            <a:ext cx="911421" cy="3959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18584" y="2296269"/>
            <a:ext cx="917702" cy="3959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00559" y="2296269"/>
            <a:ext cx="898848" cy="395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6476" y="2913892"/>
            <a:ext cx="911421" cy="3959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06832" y="2936559"/>
            <a:ext cx="911421" cy="39599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01881" y="2936559"/>
            <a:ext cx="911421" cy="39599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96930" y="2936559"/>
            <a:ext cx="737680" cy="28799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400714" y="2936559"/>
            <a:ext cx="917702" cy="39599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02044" y="2936559"/>
            <a:ext cx="917702" cy="39599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74528" y="3673399"/>
            <a:ext cx="903369" cy="39599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712288" y="3606702"/>
            <a:ext cx="917702" cy="39599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899389" y="3606702"/>
            <a:ext cx="898848" cy="39599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067636" y="3606702"/>
            <a:ext cx="911421" cy="39599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248456" y="3606702"/>
            <a:ext cx="917702" cy="39599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35557" y="3606702"/>
            <a:ext cx="911421" cy="39599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616377" y="3606702"/>
            <a:ext cx="911421" cy="39599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78365" y="4193389"/>
            <a:ext cx="911421" cy="39599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85221" y="4125888"/>
            <a:ext cx="917702" cy="39599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974610" y="4125888"/>
            <a:ext cx="911421" cy="39599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157718" y="4125888"/>
            <a:ext cx="917702" cy="39599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347107" y="4125888"/>
            <a:ext cx="898848" cy="39599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517642" y="4125888"/>
            <a:ext cx="917702" cy="3959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610096" y="4147316"/>
            <a:ext cx="917702" cy="3959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513682" y="4832547"/>
            <a:ext cx="911421" cy="39599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696122" y="4832547"/>
            <a:ext cx="911421" cy="39599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878562" y="4832547"/>
            <a:ext cx="911421" cy="3959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061002" y="4832547"/>
            <a:ext cx="917702" cy="39599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5249723" y="4832547"/>
            <a:ext cx="911421" cy="3959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6432163" y="4832547"/>
            <a:ext cx="898855" cy="39599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7602037" y="4832547"/>
            <a:ext cx="917709" cy="39599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571360" y="5490497"/>
            <a:ext cx="917709" cy="39599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734450" y="5490497"/>
            <a:ext cx="917709" cy="39599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2897540" y="5490497"/>
            <a:ext cx="911425" cy="39599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4054346" y="5490497"/>
            <a:ext cx="917709" cy="3959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5217436" y="5490497"/>
            <a:ext cx="911425" cy="39599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6374241" y="5490497"/>
            <a:ext cx="917709" cy="39599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7537329" y="5490497"/>
            <a:ext cx="917709" cy="395998"/>
          </a:xfrm>
          <a:prstGeom prst="rect">
            <a:avLst/>
          </a:prstGeom>
        </p:spPr>
      </p:pic>
      <p:pic>
        <p:nvPicPr>
          <p:cNvPr id="1026" name="Picture 2" descr="http://www.berneunion.org/images/credendo.png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97" y="2317332"/>
            <a:ext cx="138112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FIC logo 45"/>
          <p:cNvPicPr>
            <a:picLocks noChangeAspect="1" noChangeArrowheads="1"/>
          </p:cNvPicPr>
          <p:nvPr/>
        </p:nvPicPr>
        <p:blipFill>
          <a:blip r:embed="rId5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392" y="2317332"/>
            <a:ext cx="1191573" cy="40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Prague Club members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03" y="1770672"/>
            <a:ext cx="869995" cy="3959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070" y="1770672"/>
            <a:ext cx="911425" cy="395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8367" y="1770672"/>
            <a:ext cx="911425" cy="395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664" y="1770672"/>
            <a:ext cx="911425" cy="3959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0961" y="1770672"/>
            <a:ext cx="911425" cy="3959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7258" y="1770672"/>
            <a:ext cx="911425" cy="3959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7203" y="2355401"/>
            <a:ext cx="911425" cy="3959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42704" y="2355401"/>
            <a:ext cx="911425" cy="3959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8205" y="2355401"/>
            <a:ext cx="917709" cy="395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59990" y="2355401"/>
            <a:ext cx="917709" cy="3959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71775" y="2355401"/>
            <a:ext cx="911409" cy="3959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77258" y="2355401"/>
            <a:ext cx="911425" cy="3959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37203" y="3016501"/>
            <a:ext cx="911425" cy="3959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34113" y="3016501"/>
            <a:ext cx="898855" cy="3959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18453" y="3016501"/>
            <a:ext cx="917709" cy="39599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21647" y="3016501"/>
            <a:ext cx="911425" cy="3959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18557" y="3016501"/>
            <a:ext cx="911425" cy="39599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15468" y="3016501"/>
            <a:ext cx="973215" cy="39599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37203" y="3781820"/>
            <a:ext cx="911425" cy="39599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44845" y="3781820"/>
            <a:ext cx="911425" cy="3959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795524" y="3781820"/>
            <a:ext cx="911425" cy="39599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946203" y="3781820"/>
            <a:ext cx="691803" cy="395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77258" y="3781820"/>
            <a:ext cx="911425" cy="3959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37203" y="4502412"/>
            <a:ext cx="911425" cy="39599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689" y="4502412"/>
            <a:ext cx="365730" cy="3959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554481" y="4502412"/>
            <a:ext cx="917709" cy="39599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666262" y="4502412"/>
            <a:ext cx="911425" cy="39599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771759" y="4502412"/>
            <a:ext cx="911425" cy="39599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877258" y="4502412"/>
            <a:ext cx="911425" cy="39599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337203" y="5224464"/>
            <a:ext cx="911425" cy="39599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447728" y="5224464"/>
            <a:ext cx="911425" cy="39599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558253" y="5224464"/>
            <a:ext cx="911425" cy="39599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668778" y="5224464"/>
            <a:ext cx="898855" cy="39599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5766733" y="5224464"/>
            <a:ext cx="911425" cy="39599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877258" y="5224464"/>
            <a:ext cx="911425" cy="39599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400289" y="3812528"/>
            <a:ext cx="911425" cy="395998"/>
          </a:xfrm>
          <a:prstGeom prst="rect">
            <a:avLst/>
          </a:prstGeom>
        </p:spPr>
      </p:pic>
      <p:sp>
        <p:nvSpPr>
          <p:cNvPr id="42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Areas of business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8" y="1631373"/>
            <a:ext cx="8229600" cy="4659923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000" b="1" dirty="0"/>
              <a:t>Short Term Export Credit Insurance (ST) </a:t>
            </a:r>
          </a:p>
          <a:p>
            <a:pPr marL="0" indent="0">
              <a:buNone/>
            </a:pPr>
            <a:r>
              <a:rPr lang="en-GB" sz="2000" dirty="0"/>
              <a:t>– credit terms of 1 year or less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Medium / Long Term Export Credit Insurance (MLT) </a:t>
            </a:r>
          </a:p>
          <a:p>
            <a:pPr marL="0" indent="0">
              <a:buNone/>
            </a:pPr>
            <a:r>
              <a:rPr lang="en-GB" sz="2000" dirty="0"/>
              <a:t>– credit terms over 1 year up to 15 </a:t>
            </a:r>
            <a:r>
              <a:rPr lang="en-GB" sz="2000" dirty="0" smtClean="0"/>
              <a:t>years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kumimoji="1" lang="en-GB" altLang="en-GB" sz="2000" b="1" dirty="0"/>
              <a:t>Investment Insurance (INV) </a:t>
            </a:r>
          </a:p>
          <a:p>
            <a:pPr marL="0" indent="0">
              <a:buNone/>
            </a:pPr>
            <a:r>
              <a:rPr kumimoji="1" lang="en-GB" altLang="en-GB" sz="2000" dirty="0"/>
              <a:t>– coverage of political risks, up to 20 years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569FD3"/>
                </a:solidFill>
              </a:defRPr>
            </a:lvl1pPr>
          </a:lstStyle>
          <a:p>
            <a:r>
              <a:rPr lang="en-US" smtClean="0"/>
              <a:t>Ankara | 26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Insured exports and Investments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19575"/>
              </p:ext>
            </p:extLst>
          </p:nvPr>
        </p:nvGraphicFramePr>
        <p:xfrm>
          <a:off x="457200" y="1589560"/>
          <a:ext cx="8452884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</p:spPr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Claims paid globally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67495"/>
              </p:ext>
            </p:extLst>
          </p:nvPr>
        </p:nvGraphicFramePr>
        <p:xfrm>
          <a:off x="537430" y="1605516"/>
          <a:ext cx="7875639" cy="4516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</p:spPr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Insured exports and Investments – World exports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227580"/>
              </p:ext>
            </p:extLst>
          </p:nvPr>
        </p:nvGraphicFramePr>
        <p:xfrm>
          <a:off x="457200" y="1589560"/>
          <a:ext cx="8452884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278225" y="6436507"/>
            <a:ext cx="2895600" cy="329184"/>
          </a:xfrm>
        </p:spPr>
        <p:txBody>
          <a:bodyPr/>
          <a:lstStyle/>
          <a:p>
            <a:r>
              <a:rPr lang="en-US" smtClean="0"/>
              <a:t>Ankara | 26 March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COMCEC Trade Working Group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30858" y="6101989"/>
            <a:ext cx="19062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GB" sz="1000" b="1" dirty="0" smtClean="0"/>
              <a:t>Source World Exports: WTO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4590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ysClr val="windowText" lastClr="000000"/>
      </a:dk1>
      <a:lt1>
        <a:sysClr val="window" lastClr="FFFFFF"/>
      </a:lt1>
      <a:dk2>
        <a:srgbClr val="569FD3"/>
      </a:dk2>
      <a:lt2>
        <a:srgbClr val="EEECE1"/>
      </a:lt2>
      <a:accent1>
        <a:srgbClr val="569FD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3963</TotalTime>
  <Words>505</Words>
  <Application>Microsoft Office PowerPoint</Application>
  <PresentationFormat>On-screen Show (4:3)</PresentationFormat>
  <Paragraphs>125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Clarity</vt:lpstr>
      <vt:lpstr>PROTECTING EXPORTERS</vt:lpstr>
      <vt:lpstr>Credit and investment insurance</vt:lpstr>
      <vt:lpstr>Berne Union</vt:lpstr>
      <vt:lpstr>Berne Union members</vt:lpstr>
      <vt:lpstr>Prague Club members</vt:lpstr>
      <vt:lpstr>Areas of business</vt:lpstr>
      <vt:lpstr>Insured exports and Investments</vt:lpstr>
      <vt:lpstr>Claims paid globally</vt:lpstr>
      <vt:lpstr>Insured exports and Investments – World exports</vt:lpstr>
      <vt:lpstr>ECAs and Private insurers</vt:lpstr>
      <vt:lpstr>Short Term business and world events</vt:lpstr>
      <vt:lpstr>Short Term Credit limits by destination region</vt:lpstr>
      <vt:lpstr>Short Term Credit limits by destination country</vt:lpstr>
      <vt:lpstr>Short Term Claims paid by region</vt:lpstr>
      <vt:lpstr>Short Term Claims paid by country</vt:lpstr>
      <vt:lpstr>Berne Union Objectives and Activities</vt:lpstr>
      <vt:lpstr>Prague Club Objectives and Activities</vt:lpstr>
      <vt:lpstr>Berne Union</vt:lpstr>
      <vt:lpstr>Thank you</vt:lpstr>
    </vt:vector>
  </TitlesOfParts>
  <Company>Berne Union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</dc:title>
  <dc:creator>Andrew Hall</dc:creator>
  <cp:lastModifiedBy>Fabrice Morel</cp:lastModifiedBy>
  <cp:revision>279</cp:revision>
  <cp:lastPrinted>2015-03-24T10:38:41Z</cp:lastPrinted>
  <dcterms:created xsi:type="dcterms:W3CDTF">2013-07-30T14:25:26Z</dcterms:created>
  <dcterms:modified xsi:type="dcterms:W3CDTF">2015-03-24T18:06:07Z</dcterms:modified>
</cp:coreProperties>
</file>