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Lst>
  <p:notesMasterIdLst>
    <p:notesMasterId r:id="rId28"/>
  </p:notesMasterIdLst>
  <p:sldIdLst>
    <p:sldId id="257" r:id="rId3"/>
    <p:sldId id="258" r:id="rId4"/>
    <p:sldId id="277" r:id="rId5"/>
    <p:sldId id="259" r:id="rId6"/>
    <p:sldId id="283" r:id="rId7"/>
    <p:sldId id="260" r:id="rId8"/>
    <p:sldId id="261" r:id="rId9"/>
    <p:sldId id="264" r:id="rId10"/>
    <p:sldId id="278" r:id="rId11"/>
    <p:sldId id="279" r:id="rId12"/>
    <p:sldId id="262" r:id="rId13"/>
    <p:sldId id="263" r:id="rId14"/>
    <p:sldId id="280" r:id="rId15"/>
    <p:sldId id="281" r:id="rId16"/>
    <p:sldId id="265" r:id="rId17"/>
    <p:sldId id="268" r:id="rId18"/>
    <p:sldId id="286" r:id="rId19"/>
    <p:sldId id="266" r:id="rId20"/>
    <p:sldId id="282" r:id="rId21"/>
    <p:sldId id="267" r:id="rId22"/>
    <p:sldId id="285" r:id="rId23"/>
    <p:sldId id="269" r:id="rId24"/>
    <p:sldId id="270" r:id="rId25"/>
    <p:sldId id="276" r:id="rId26"/>
    <p:sldId id="284" r:id="rId27"/>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64" d="100"/>
          <a:sy n="64" d="100"/>
        </p:scale>
        <p:origin x="-12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603165B0-3583-45AE-A022-3A2FD142B9D6}" type="datetimeFigureOut">
              <a:rPr lang="en-GB" smtClean="0"/>
              <a:pPr/>
              <a:t>23/02/2015</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fld id="{61BC1A90-6C49-4292-988A-53D86C6F2F3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1BC1A90-6C49-4292-988A-53D86C6F2F37}" type="slidenum">
              <a:rPr lang="en-GB" smtClean="0"/>
              <a:pPr/>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51276" y="9378406"/>
            <a:ext cx="2944813" cy="494265"/>
          </a:xfrm>
          <a:prstGeom prst="rect">
            <a:avLst/>
          </a:prstGeom>
          <a:noFill/>
          <a:ln w="9525">
            <a:noFill/>
            <a:miter lim="800000"/>
            <a:headEnd/>
            <a:tailEnd/>
          </a:ln>
        </p:spPr>
        <p:txBody>
          <a:bodyPr lIns="92135" tIns="46067" rIns="92135" bIns="46067" anchor="b"/>
          <a:lstStyle/>
          <a:p>
            <a:pPr algn="r"/>
            <a:fld id="{844135E3-719A-471E-A00D-C6DD568B4045}" type="slidenum">
              <a:rPr lang="en-GB" sz="1200"/>
              <a:pPr algn="r"/>
              <a:t>11</a:t>
            </a:fld>
            <a:endParaRPr lang="en-GB" sz="120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xfrm>
            <a:off x="679450" y="4689993"/>
            <a:ext cx="5438775" cy="4443649"/>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Job search</a:t>
            </a:r>
            <a:r>
              <a:rPr lang="en-GB" baseline="0" dirty="0" smtClean="0"/>
              <a:t> support programmes in Saudi Arabia include:</a:t>
            </a:r>
          </a:p>
          <a:p>
            <a:pPr>
              <a:buFont typeface="Arial" pitchFamily="34" charset="0"/>
              <a:buChar char="•"/>
            </a:pPr>
            <a:r>
              <a:rPr lang="en-GB" dirty="0" smtClean="0"/>
              <a:t>Job Placement</a:t>
            </a:r>
            <a:r>
              <a:rPr lang="en-GB" baseline="0" dirty="0" smtClean="0"/>
              <a:t> Centre</a:t>
            </a:r>
          </a:p>
          <a:p>
            <a:pPr>
              <a:buFont typeface="Arial" pitchFamily="34" charset="0"/>
              <a:buChar char="•"/>
            </a:pPr>
            <a:r>
              <a:rPr lang="en-GB" baseline="0" dirty="0" smtClean="0"/>
              <a:t>Recruitment Offices</a:t>
            </a:r>
          </a:p>
          <a:p>
            <a:pPr>
              <a:buFont typeface="Arial" pitchFamily="34" charset="0"/>
              <a:buChar char="•"/>
            </a:pPr>
            <a:r>
              <a:rPr lang="en-GB" baseline="0" dirty="0" smtClean="0"/>
              <a:t>Online Jobs Portal</a:t>
            </a:r>
          </a:p>
          <a:p>
            <a:pPr>
              <a:buFont typeface="Arial" pitchFamily="34" charset="0"/>
              <a:buChar char="•"/>
            </a:pPr>
            <a:r>
              <a:rPr lang="en-GB" baseline="0" dirty="0" smtClean="0"/>
              <a:t>Jobs Fairs</a:t>
            </a:r>
          </a:p>
          <a:p>
            <a:pPr>
              <a:buFont typeface="Arial" pitchFamily="34" charset="0"/>
              <a:buChar char="•"/>
            </a:pPr>
            <a:r>
              <a:rPr lang="en-GB" baseline="0" dirty="0" smtClean="0"/>
              <a:t>Virtual Jobs Fairs</a:t>
            </a:r>
          </a:p>
          <a:p>
            <a:pPr>
              <a:buFont typeface="Arial" pitchFamily="34" charset="0"/>
              <a:buChar char="•"/>
            </a:pPr>
            <a:r>
              <a:rPr lang="en-GB" baseline="0" dirty="0" smtClean="0"/>
              <a:t>Tele-Job Placement Centres</a:t>
            </a:r>
          </a:p>
          <a:p>
            <a:pPr>
              <a:buFont typeface="Arial" pitchFamily="34" charset="0"/>
              <a:buChar char="•"/>
            </a:pPr>
            <a:r>
              <a:rPr lang="en-GB" baseline="0" dirty="0" smtClean="0"/>
              <a:t>Graduate Jobs Portal</a:t>
            </a:r>
          </a:p>
          <a:p>
            <a:pPr>
              <a:buFont typeface="Arial" pitchFamily="34" charset="0"/>
              <a:buChar char="•"/>
            </a:pPr>
            <a:r>
              <a:rPr lang="en-GB" baseline="0" dirty="0" err="1" smtClean="0"/>
              <a:t>Tawafuq</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61BC1A90-6C49-4292-988A-53D86C6F2F37}"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Date Placeholder 3"/>
          <p:cNvSpPr>
            <a:spLocks noGrp="1"/>
          </p:cNvSpPr>
          <p:nvPr>
            <p:ph type="dt" sz="half" idx="10"/>
          </p:nvPr>
        </p:nvSpPr>
        <p:spPr>
          <a:xfrm>
            <a:off x="928688" y="6356350"/>
            <a:ext cx="1662112" cy="365125"/>
          </a:xfrm>
        </p:spPr>
        <p:txBody>
          <a:bodyPr/>
          <a:lstStyle>
            <a:lvl1pPr>
              <a:defRPr/>
            </a:lvl1pPr>
          </a:lstStyle>
          <a:p>
            <a:pPr>
              <a:defRPr/>
            </a:pPr>
            <a:fld id="{8F64B5FC-8F77-46AE-9289-95715DCEC1A1}" type="datetimeFigureOut">
              <a:rPr lang="en-US"/>
              <a:pPr>
                <a:defRPr/>
              </a:pPr>
              <a:t>2/23/2015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8FF41A7-2B3D-447C-9555-1561375BD14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928688" y="6356350"/>
            <a:ext cx="1662112" cy="365125"/>
          </a:xfrm>
        </p:spPr>
        <p:txBody>
          <a:bodyPr/>
          <a:lstStyle>
            <a:lvl1pPr>
              <a:defRPr/>
            </a:lvl1pPr>
          </a:lstStyle>
          <a:p>
            <a:pPr>
              <a:defRPr/>
            </a:pPr>
            <a:fld id="{1976DFB9-AA37-48EC-AF0C-A09C9FB04AD4}" type="datetimeFigureOut">
              <a:rPr lang="en-US"/>
              <a:pPr>
                <a:defRPr/>
              </a:pPr>
              <a:t>2/23/2015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2092516-A5CD-438E-906F-88089640D9C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28670"/>
            <a:ext cx="2057400" cy="519749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928670"/>
            <a:ext cx="6019800" cy="51974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8107835E-2ADE-4960-AE55-70BAC6576989}" type="datetimeFigureOut">
              <a:rPr lang="en-US"/>
              <a:pPr>
                <a:defRPr/>
              </a:pPr>
              <a:t>2/23/2015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F652D7-CB0F-4C90-A767-677F685E3044}"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Date Placeholder 3"/>
          <p:cNvSpPr>
            <a:spLocks noGrp="1"/>
          </p:cNvSpPr>
          <p:nvPr>
            <p:ph type="dt" sz="half" idx="10"/>
          </p:nvPr>
        </p:nvSpPr>
        <p:spPr>
          <a:xfrm>
            <a:off x="928688" y="6356350"/>
            <a:ext cx="1662112" cy="365125"/>
          </a:xfrm>
        </p:spPr>
        <p:txBody>
          <a:bodyPr/>
          <a:lstStyle>
            <a:lvl1pPr>
              <a:defRPr/>
            </a:lvl1pPr>
          </a:lstStyle>
          <a:p>
            <a:pPr>
              <a:defRPr/>
            </a:pPr>
            <a:fld id="{8F64B5FC-8F77-46AE-9289-95715DCEC1A1}" type="datetimeFigureOut">
              <a:rPr lang="en-US"/>
              <a:pPr>
                <a:defRPr/>
              </a:pPr>
              <a:t>2/23/2015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8FF41A7-2B3D-447C-9555-1561375BD142}"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1CC07546-DB33-44DF-A2F0-D9A287601D24}" type="datetimeFigureOut">
              <a:rPr lang="en-US"/>
              <a:pPr>
                <a:defRPr/>
              </a:pPr>
              <a:t>2/23/2015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0D038D8-008A-47D2-9561-8FF320D36480}"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none" baseline="0"/>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BC194C-58BA-432B-AB19-B163EC716F47}" type="datetimeFigureOut">
              <a:rPr lang="en-US"/>
              <a:pPr>
                <a:defRPr/>
              </a:pPr>
              <a:t>2/23/2015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D028C25-B1CD-451B-8156-F2C822C067AE}"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85720" y="1500174"/>
            <a:ext cx="8229600" cy="642942"/>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2357430"/>
            <a:ext cx="4038600" cy="37687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2357430"/>
            <a:ext cx="4038600" cy="37687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3"/>
          <p:cNvSpPr>
            <a:spLocks noGrp="1"/>
          </p:cNvSpPr>
          <p:nvPr>
            <p:ph type="dt" sz="half" idx="10"/>
          </p:nvPr>
        </p:nvSpPr>
        <p:spPr/>
        <p:txBody>
          <a:bodyPr/>
          <a:lstStyle>
            <a:lvl1pPr>
              <a:defRPr/>
            </a:lvl1pPr>
          </a:lstStyle>
          <a:p>
            <a:pPr>
              <a:defRPr/>
            </a:pPr>
            <a:fld id="{4DAD7A62-76D1-4BCC-938F-073D005F4F22}" type="datetimeFigureOut">
              <a:rPr lang="en-US"/>
              <a:pPr>
                <a:defRPr/>
              </a:pPr>
              <a:t>2/23/2015</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3F906DE-3D1B-4E9C-9E57-96E704CFB7C9}"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5720" y="1214422"/>
            <a:ext cx="8229600" cy="642942"/>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285720" y="2000240"/>
            <a:ext cx="4040188" cy="639762"/>
          </a:xfrm>
        </p:spPr>
        <p:txBody>
          <a:bodyPr anchor="b">
            <a:noAutofit/>
          </a:bodyPr>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714619"/>
            <a:ext cx="4040188" cy="34115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3438" y="2000240"/>
            <a:ext cx="4041775"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14619"/>
            <a:ext cx="4041775" cy="34115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3"/>
          <p:cNvSpPr>
            <a:spLocks noGrp="1"/>
          </p:cNvSpPr>
          <p:nvPr>
            <p:ph type="dt" sz="half" idx="10"/>
          </p:nvPr>
        </p:nvSpPr>
        <p:spPr/>
        <p:txBody>
          <a:bodyPr/>
          <a:lstStyle>
            <a:lvl1pPr>
              <a:defRPr/>
            </a:lvl1pPr>
          </a:lstStyle>
          <a:p>
            <a:pPr>
              <a:defRPr/>
            </a:pPr>
            <a:fld id="{B460E5DF-95B5-49D3-9C39-24BAA9363D69}" type="datetimeFigureOut">
              <a:rPr lang="en-US"/>
              <a:pPr>
                <a:defRPr/>
              </a:pPr>
              <a:t>2/23/2015</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E4DB391-828E-4C90-AB57-417FC3236731}"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5382FC3-6FF8-48A7-A256-148E663651AD}" type="datetimeFigureOut">
              <a:rPr lang="en-US"/>
              <a:pPr>
                <a:defRPr/>
              </a:pPr>
              <a:t>2/23/2015</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DB5C1659-4941-47C1-A00B-D245FB84FFBA}"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85813" y="6356350"/>
            <a:ext cx="1804987" cy="365125"/>
          </a:xfrm>
        </p:spPr>
        <p:txBody>
          <a:bodyPr/>
          <a:lstStyle>
            <a:lvl1pPr>
              <a:defRPr/>
            </a:lvl1pPr>
          </a:lstStyle>
          <a:p>
            <a:pPr>
              <a:defRPr/>
            </a:pPr>
            <a:fld id="{C81489F0-594C-4360-AD14-32E14BC08350}" type="datetimeFigureOut">
              <a:rPr lang="en-US"/>
              <a:pPr>
                <a:defRPr/>
              </a:pPr>
              <a:t>2/23/2015</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3"/>
          <p:cNvSpPr>
            <a:spLocks noGrp="1"/>
          </p:cNvSpPr>
          <p:nvPr>
            <p:ph type="sldNum" sz="quarter" idx="12"/>
          </p:nvPr>
        </p:nvSpPr>
        <p:spPr/>
        <p:txBody>
          <a:bodyPr/>
          <a:lstStyle>
            <a:lvl1pPr>
              <a:defRPr/>
            </a:lvl1pPr>
          </a:lstStyle>
          <a:p>
            <a:pPr>
              <a:defRPr/>
            </a:pPr>
            <a:fld id="{11BEC151-1B10-417E-B790-8B29AEFBF8BE}"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8596" y="1285860"/>
            <a:ext cx="3008313" cy="1155686"/>
          </a:xfrm>
        </p:spPr>
        <p:txBody>
          <a:bodyPr anchor="b"/>
          <a:lstStyle>
            <a:lvl1pPr algn="l">
              <a:defRPr sz="2000" b="1"/>
            </a:lvl1pPr>
          </a:lstStyle>
          <a:p>
            <a:r>
              <a:rPr lang="en-US" smtClean="0"/>
              <a:t>Click to edit Master title style</a:t>
            </a:r>
            <a:endParaRPr lang="en-GB" dirty="0"/>
          </a:p>
        </p:txBody>
      </p:sp>
      <p:sp>
        <p:nvSpPr>
          <p:cNvPr id="3" name="Content Placeholder 2"/>
          <p:cNvSpPr>
            <a:spLocks noGrp="1"/>
          </p:cNvSpPr>
          <p:nvPr>
            <p:ph idx="1"/>
          </p:nvPr>
        </p:nvSpPr>
        <p:spPr>
          <a:xfrm>
            <a:off x="4000496" y="1071546"/>
            <a:ext cx="4686304" cy="505461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2571744"/>
            <a:ext cx="3008313" cy="35544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28688" y="6356350"/>
            <a:ext cx="1662112" cy="365125"/>
          </a:xfrm>
        </p:spPr>
        <p:txBody>
          <a:bodyPr/>
          <a:lstStyle>
            <a:lvl1pPr>
              <a:defRPr/>
            </a:lvl1pPr>
          </a:lstStyle>
          <a:p>
            <a:pPr>
              <a:defRPr/>
            </a:pPr>
            <a:fld id="{B0954F2C-3D67-4467-BE87-64626F125003}" type="datetimeFigureOut">
              <a:rPr lang="en-US"/>
              <a:pPr>
                <a:defRPr/>
              </a:pPr>
              <a:t>2/23/2015</a:t>
            </a:fld>
            <a:endParaRPr lang="en-GB" dirty="0"/>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752FCA41-1638-4E51-91D0-8C01AD8EF91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1CC07546-DB33-44DF-A2F0-D9A287601D24}" type="datetimeFigureOut">
              <a:rPr lang="en-US"/>
              <a:pPr>
                <a:defRPr/>
              </a:pPr>
              <a:t>2/23/2015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0D038D8-008A-47D2-9561-8FF320D36480}"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1428735"/>
            <a:ext cx="548640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28688" y="6356350"/>
            <a:ext cx="1662112" cy="365125"/>
          </a:xfrm>
        </p:spPr>
        <p:txBody>
          <a:bodyPr/>
          <a:lstStyle>
            <a:lvl1pPr>
              <a:defRPr/>
            </a:lvl1pPr>
          </a:lstStyle>
          <a:p>
            <a:pPr>
              <a:defRPr/>
            </a:pPr>
            <a:fld id="{55B31867-6381-473B-9B25-A8C4BA310F7A}" type="datetimeFigureOut">
              <a:rPr lang="en-US"/>
              <a:pPr>
                <a:defRPr/>
              </a:pPr>
              <a:t>2/23/2015</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41CD7FE6-968D-4C87-A689-3FCE032F2CF4}"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928688" y="6356350"/>
            <a:ext cx="1662112" cy="365125"/>
          </a:xfrm>
        </p:spPr>
        <p:txBody>
          <a:bodyPr/>
          <a:lstStyle>
            <a:lvl1pPr>
              <a:defRPr/>
            </a:lvl1pPr>
          </a:lstStyle>
          <a:p>
            <a:pPr>
              <a:defRPr/>
            </a:pPr>
            <a:fld id="{1976DFB9-AA37-48EC-AF0C-A09C9FB04AD4}" type="datetimeFigureOut">
              <a:rPr lang="en-US"/>
              <a:pPr>
                <a:defRPr/>
              </a:pPr>
              <a:t>2/23/2015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2092516-A5CD-438E-906F-88089640D9CF}"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28670"/>
            <a:ext cx="2057400" cy="519749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928670"/>
            <a:ext cx="6019800" cy="51974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8107835E-2ADE-4960-AE55-70BAC6576989}" type="datetimeFigureOut">
              <a:rPr lang="en-US"/>
              <a:pPr>
                <a:defRPr/>
              </a:pPr>
              <a:t>2/23/2015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F652D7-CB0F-4C90-A767-677F685E304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none" baseline="0"/>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BC194C-58BA-432B-AB19-B163EC716F47}" type="datetimeFigureOut">
              <a:rPr lang="en-US"/>
              <a:pPr>
                <a:defRPr/>
              </a:pPr>
              <a:t>2/23/2015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D028C25-B1CD-451B-8156-F2C822C067A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85720" y="1500174"/>
            <a:ext cx="8229600" cy="642942"/>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2357430"/>
            <a:ext cx="4038600" cy="37687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2357430"/>
            <a:ext cx="4038600" cy="37687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3"/>
          <p:cNvSpPr>
            <a:spLocks noGrp="1"/>
          </p:cNvSpPr>
          <p:nvPr>
            <p:ph type="dt" sz="half" idx="10"/>
          </p:nvPr>
        </p:nvSpPr>
        <p:spPr/>
        <p:txBody>
          <a:bodyPr/>
          <a:lstStyle>
            <a:lvl1pPr>
              <a:defRPr/>
            </a:lvl1pPr>
          </a:lstStyle>
          <a:p>
            <a:pPr>
              <a:defRPr/>
            </a:pPr>
            <a:fld id="{4DAD7A62-76D1-4BCC-938F-073D005F4F22}" type="datetimeFigureOut">
              <a:rPr lang="en-US"/>
              <a:pPr>
                <a:defRPr/>
              </a:pPr>
              <a:t>2/23/2015</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3F906DE-3D1B-4E9C-9E57-96E704CFB7C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5720" y="1214422"/>
            <a:ext cx="8229600" cy="642942"/>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285720" y="2000240"/>
            <a:ext cx="4040188" cy="639762"/>
          </a:xfrm>
        </p:spPr>
        <p:txBody>
          <a:bodyPr anchor="b">
            <a:noAutofit/>
          </a:bodyPr>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714619"/>
            <a:ext cx="4040188" cy="34115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3438" y="2000240"/>
            <a:ext cx="4041775"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14619"/>
            <a:ext cx="4041775" cy="34115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3"/>
          <p:cNvSpPr>
            <a:spLocks noGrp="1"/>
          </p:cNvSpPr>
          <p:nvPr>
            <p:ph type="dt" sz="half" idx="10"/>
          </p:nvPr>
        </p:nvSpPr>
        <p:spPr/>
        <p:txBody>
          <a:bodyPr/>
          <a:lstStyle>
            <a:lvl1pPr>
              <a:defRPr/>
            </a:lvl1pPr>
          </a:lstStyle>
          <a:p>
            <a:pPr>
              <a:defRPr/>
            </a:pPr>
            <a:fld id="{B460E5DF-95B5-49D3-9C39-24BAA9363D69}" type="datetimeFigureOut">
              <a:rPr lang="en-US"/>
              <a:pPr>
                <a:defRPr/>
              </a:pPr>
              <a:t>2/23/2015</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E4DB391-828E-4C90-AB57-417FC323673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5382FC3-6FF8-48A7-A256-148E663651AD}" type="datetimeFigureOut">
              <a:rPr lang="en-US"/>
              <a:pPr>
                <a:defRPr/>
              </a:pPr>
              <a:t>2/23/2015</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DB5C1659-4941-47C1-A00B-D245FB84FFB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85813" y="6356350"/>
            <a:ext cx="1804987" cy="365125"/>
          </a:xfrm>
        </p:spPr>
        <p:txBody>
          <a:bodyPr/>
          <a:lstStyle>
            <a:lvl1pPr>
              <a:defRPr/>
            </a:lvl1pPr>
          </a:lstStyle>
          <a:p>
            <a:pPr>
              <a:defRPr/>
            </a:pPr>
            <a:fld id="{C81489F0-594C-4360-AD14-32E14BC08350}" type="datetimeFigureOut">
              <a:rPr lang="en-US"/>
              <a:pPr>
                <a:defRPr/>
              </a:pPr>
              <a:t>2/23/2015</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3"/>
          <p:cNvSpPr>
            <a:spLocks noGrp="1"/>
          </p:cNvSpPr>
          <p:nvPr>
            <p:ph type="sldNum" sz="quarter" idx="12"/>
          </p:nvPr>
        </p:nvSpPr>
        <p:spPr/>
        <p:txBody>
          <a:bodyPr/>
          <a:lstStyle>
            <a:lvl1pPr>
              <a:defRPr/>
            </a:lvl1pPr>
          </a:lstStyle>
          <a:p>
            <a:pPr>
              <a:defRPr/>
            </a:pPr>
            <a:fld id="{11BEC151-1B10-417E-B790-8B29AEFBF8B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8596" y="1285860"/>
            <a:ext cx="3008313" cy="1155686"/>
          </a:xfrm>
        </p:spPr>
        <p:txBody>
          <a:bodyPr anchor="b"/>
          <a:lstStyle>
            <a:lvl1pPr algn="l">
              <a:defRPr sz="2000" b="1"/>
            </a:lvl1pPr>
          </a:lstStyle>
          <a:p>
            <a:r>
              <a:rPr lang="en-US" smtClean="0"/>
              <a:t>Click to edit Master title style</a:t>
            </a:r>
            <a:endParaRPr lang="en-GB" dirty="0"/>
          </a:p>
        </p:txBody>
      </p:sp>
      <p:sp>
        <p:nvSpPr>
          <p:cNvPr id="3" name="Content Placeholder 2"/>
          <p:cNvSpPr>
            <a:spLocks noGrp="1"/>
          </p:cNvSpPr>
          <p:nvPr>
            <p:ph idx="1"/>
          </p:nvPr>
        </p:nvSpPr>
        <p:spPr>
          <a:xfrm>
            <a:off x="4000496" y="1071546"/>
            <a:ext cx="4686304" cy="505461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2571744"/>
            <a:ext cx="3008313" cy="35544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28688" y="6356350"/>
            <a:ext cx="1662112" cy="365125"/>
          </a:xfrm>
        </p:spPr>
        <p:txBody>
          <a:bodyPr/>
          <a:lstStyle>
            <a:lvl1pPr>
              <a:defRPr/>
            </a:lvl1pPr>
          </a:lstStyle>
          <a:p>
            <a:pPr>
              <a:defRPr/>
            </a:pPr>
            <a:fld id="{B0954F2C-3D67-4467-BE87-64626F125003}" type="datetimeFigureOut">
              <a:rPr lang="en-US"/>
              <a:pPr>
                <a:defRPr/>
              </a:pPr>
              <a:t>2/23/2015</a:t>
            </a:fld>
            <a:endParaRPr lang="en-GB" dirty="0"/>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752FCA41-1638-4E51-91D0-8C01AD8EF91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1428735"/>
            <a:ext cx="548640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28688" y="6356350"/>
            <a:ext cx="1662112" cy="365125"/>
          </a:xfrm>
        </p:spPr>
        <p:txBody>
          <a:bodyPr/>
          <a:lstStyle>
            <a:lvl1pPr>
              <a:defRPr/>
            </a:lvl1pPr>
          </a:lstStyle>
          <a:p>
            <a:pPr>
              <a:defRPr/>
            </a:pPr>
            <a:fld id="{55B31867-6381-473B-9B25-A8C4BA310F7A}" type="datetimeFigureOut">
              <a:rPr lang="en-US"/>
              <a:pPr>
                <a:defRPr/>
              </a:pPr>
              <a:t>2/23/2015</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41CD7FE6-968D-4C87-A689-3FCE032F2CF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red-corner.jpg"/>
          <p:cNvPicPr>
            <a:picLocks noChangeAspect="1"/>
          </p:cNvPicPr>
          <p:nvPr/>
        </p:nvPicPr>
        <p:blipFill>
          <a:blip r:embed="rId13" cstate="print"/>
          <a:srcRect/>
          <a:stretch>
            <a:fillRect/>
          </a:stretch>
        </p:blipFill>
        <p:spPr bwMode="auto">
          <a:xfrm>
            <a:off x="7429500" y="0"/>
            <a:ext cx="1714500" cy="1152525"/>
          </a:xfrm>
          <a:prstGeom prst="rect">
            <a:avLst/>
          </a:prstGeom>
          <a:noFill/>
          <a:ln w="9525">
            <a:noFill/>
            <a:miter lim="800000"/>
            <a:headEnd/>
            <a:tailEnd/>
          </a:ln>
        </p:spPr>
      </p:pic>
      <p:pic>
        <p:nvPicPr>
          <p:cNvPr id="1027" name="Picture 9" descr="Inclusion full colour logo.jpg"/>
          <p:cNvPicPr>
            <a:picLocks noChangeAspect="1"/>
          </p:cNvPicPr>
          <p:nvPr/>
        </p:nvPicPr>
        <p:blipFill>
          <a:blip r:embed="rId14" cstate="print"/>
          <a:srcRect/>
          <a:stretch>
            <a:fillRect/>
          </a:stretch>
        </p:blipFill>
        <p:spPr bwMode="auto">
          <a:xfrm>
            <a:off x="5786438" y="214313"/>
            <a:ext cx="2214562" cy="527050"/>
          </a:xfrm>
          <a:prstGeom prst="rect">
            <a:avLst/>
          </a:prstGeom>
          <a:noFill/>
          <a:ln w="9525">
            <a:noFill/>
            <a:miter lim="800000"/>
            <a:headEnd/>
            <a:tailEnd/>
          </a:ln>
        </p:spPr>
      </p:pic>
      <p:pic>
        <p:nvPicPr>
          <p:cNvPr id="1028" name="Picture 7" descr="blue-corner.jpg"/>
          <p:cNvPicPr>
            <a:picLocks noChangeAspect="1"/>
          </p:cNvPicPr>
          <p:nvPr/>
        </p:nvPicPr>
        <p:blipFill>
          <a:blip r:embed="rId15" cstate="print"/>
          <a:srcRect/>
          <a:stretch>
            <a:fillRect/>
          </a:stretch>
        </p:blipFill>
        <p:spPr bwMode="auto">
          <a:xfrm>
            <a:off x="0" y="5715000"/>
            <a:ext cx="1698625" cy="1143000"/>
          </a:xfrm>
          <a:prstGeom prst="rect">
            <a:avLst/>
          </a:prstGeom>
          <a:noFill/>
          <a:ln w="9525">
            <a:noFill/>
            <a:miter lim="800000"/>
            <a:headEnd/>
            <a:tailEnd/>
          </a:ln>
        </p:spPr>
      </p:pic>
      <p:sp>
        <p:nvSpPr>
          <p:cNvPr id="1029" name="Title Placeholder 1"/>
          <p:cNvSpPr>
            <a:spLocks noGrp="1"/>
          </p:cNvSpPr>
          <p:nvPr>
            <p:ph type="title"/>
          </p:nvPr>
        </p:nvSpPr>
        <p:spPr bwMode="auto">
          <a:xfrm>
            <a:off x="285750" y="1714500"/>
            <a:ext cx="8229600" cy="6429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30" name="Text Placeholder 2"/>
          <p:cNvSpPr>
            <a:spLocks noGrp="1"/>
          </p:cNvSpPr>
          <p:nvPr>
            <p:ph type="body" idx="1"/>
          </p:nvPr>
        </p:nvSpPr>
        <p:spPr bwMode="auto">
          <a:xfrm>
            <a:off x="457200" y="2714625"/>
            <a:ext cx="8229600" cy="34115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857250" y="6356350"/>
            <a:ext cx="173355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FA21AF4-4903-40BD-A48E-10E3DA6085ED}" type="datetimeFigureOut">
              <a:rPr lang="en-US"/>
              <a:pPr>
                <a:defRPr/>
              </a:pPr>
              <a:t>2/23/2015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74C905E-70C5-4E01-B4EF-4FE4ECE4CDC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1" r:id="rId1"/>
    <p:sldLayoutId id="2147483665" r:id="rId2"/>
    <p:sldLayoutId id="2147483666" r:id="rId3"/>
    <p:sldLayoutId id="2147483667" r:id="rId4"/>
    <p:sldLayoutId id="2147483668" r:id="rId5"/>
    <p:sldLayoutId id="2147483669" r:id="rId6"/>
    <p:sldLayoutId id="2147483672" r:id="rId7"/>
    <p:sldLayoutId id="2147483673" r:id="rId8"/>
    <p:sldLayoutId id="2147483674" r:id="rId9"/>
    <p:sldLayoutId id="2147483675" r:id="rId10"/>
    <p:sldLayoutId id="2147483670" r:id="rId11"/>
  </p:sldLayoutIdLst>
  <p:txStyles>
    <p:titleStyle>
      <a:lvl1pPr algn="ctr" rtl="0" eaLnBrk="1" fontAlgn="base" hangingPunct="1">
        <a:spcBef>
          <a:spcPct val="0"/>
        </a:spcBef>
        <a:spcAft>
          <a:spcPct val="0"/>
        </a:spcAft>
        <a:defRPr sz="4000" b="1" kern="1200">
          <a:solidFill>
            <a:srgbClr val="C00000"/>
          </a:solidFill>
          <a:latin typeface="Tahoma" pitchFamily="34" charset="0"/>
          <a:ea typeface="+mj-ea"/>
          <a:cs typeface="Tahoma" pitchFamily="34" charset="0"/>
        </a:defRPr>
      </a:lvl1pPr>
      <a:lvl2pPr algn="ctr" rtl="0" eaLnBrk="1" fontAlgn="base" hangingPunct="1">
        <a:spcBef>
          <a:spcPct val="0"/>
        </a:spcBef>
        <a:spcAft>
          <a:spcPct val="0"/>
        </a:spcAft>
        <a:defRPr sz="4000" b="1">
          <a:solidFill>
            <a:srgbClr val="C00000"/>
          </a:solidFill>
          <a:latin typeface="Tahoma" pitchFamily="34" charset="0"/>
          <a:cs typeface="Tahoma" pitchFamily="34" charset="0"/>
        </a:defRPr>
      </a:lvl2pPr>
      <a:lvl3pPr algn="ctr" rtl="0" eaLnBrk="1" fontAlgn="base" hangingPunct="1">
        <a:spcBef>
          <a:spcPct val="0"/>
        </a:spcBef>
        <a:spcAft>
          <a:spcPct val="0"/>
        </a:spcAft>
        <a:defRPr sz="4000" b="1">
          <a:solidFill>
            <a:srgbClr val="C00000"/>
          </a:solidFill>
          <a:latin typeface="Tahoma" pitchFamily="34" charset="0"/>
          <a:cs typeface="Tahoma" pitchFamily="34" charset="0"/>
        </a:defRPr>
      </a:lvl3pPr>
      <a:lvl4pPr algn="ctr" rtl="0" eaLnBrk="1" fontAlgn="base" hangingPunct="1">
        <a:spcBef>
          <a:spcPct val="0"/>
        </a:spcBef>
        <a:spcAft>
          <a:spcPct val="0"/>
        </a:spcAft>
        <a:defRPr sz="4000" b="1">
          <a:solidFill>
            <a:srgbClr val="C00000"/>
          </a:solidFill>
          <a:latin typeface="Tahoma" pitchFamily="34" charset="0"/>
          <a:cs typeface="Tahoma" pitchFamily="34" charset="0"/>
        </a:defRPr>
      </a:lvl4pPr>
      <a:lvl5pPr algn="ctr" rtl="0" eaLnBrk="1" fontAlgn="base" hangingPunct="1">
        <a:spcBef>
          <a:spcPct val="0"/>
        </a:spcBef>
        <a:spcAft>
          <a:spcPct val="0"/>
        </a:spcAft>
        <a:defRPr sz="4000" b="1">
          <a:solidFill>
            <a:srgbClr val="C00000"/>
          </a:solidFill>
          <a:latin typeface="Tahoma" pitchFamily="34" charset="0"/>
          <a:cs typeface="Tahoma" pitchFamily="34" charset="0"/>
        </a:defRPr>
      </a:lvl5pPr>
      <a:lvl6pPr marL="457200" algn="ctr" rtl="0" eaLnBrk="1" fontAlgn="base" hangingPunct="1">
        <a:spcBef>
          <a:spcPct val="0"/>
        </a:spcBef>
        <a:spcAft>
          <a:spcPct val="0"/>
        </a:spcAft>
        <a:defRPr sz="4000" b="1">
          <a:solidFill>
            <a:srgbClr val="C00000"/>
          </a:solidFill>
          <a:latin typeface="Tahoma" pitchFamily="34" charset="0"/>
          <a:cs typeface="Tahoma" pitchFamily="34" charset="0"/>
        </a:defRPr>
      </a:lvl6pPr>
      <a:lvl7pPr marL="914400" algn="ctr" rtl="0" eaLnBrk="1" fontAlgn="base" hangingPunct="1">
        <a:spcBef>
          <a:spcPct val="0"/>
        </a:spcBef>
        <a:spcAft>
          <a:spcPct val="0"/>
        </a:spcAft>
        <a:defRPr sz="4000" b="1">
          <a:solidFill>
            <a:srgbClr val="C00000"/>
          </a:solidFill>
          <a:latin typeface="Tahoma" pitchFamily="34" charset="0"/>
          <a:cs typeface="Tahoma" pitchFamily="34" charset="0"/>
        </a:defRPr>
      </a:lvl7pPr>
      <a:lvl8pPr marL="1371600" algn="ctr" rtl="0" eaLnBrk="1" fontAlgn="base" hangingPunct="1">
        <a:spcBef>
          <a:spcPct val="0"/>
        </a:spcBef>
        <a:spcAft>
          <a:spcPct val="0"/>
        </a:spcAft>
        <a:defRPr sz="4000" b="1">
          <a:solidFill>
            <a:srgbClr val="C00000"/>
          </a:solidFill>
          <a:latin typeface="Tahoma" pitchFamily="34" charset="0"/>
          <a:cs typeface="Tahoma" pitchFamily="34" charset="0"/>
        </a:defRPr>
      </a:lvl8pPr>
      <a:lvl9pPr marL="1828800" algn="ctr" rtl="0" eaLnBrk="1" fontAlgn="base" hangingPunct="1">
        <a:spcBef>
          <a:spcPct val="0"/>
        </a:spcBef>
        <a:spcAft>
          <a:spcPct val="0"/>
        </a:spcAft>
        <a:defRPr sz="4000" b="1">
          <a:solidFill>
            <a:srgbClr val="C00000"/>
          </a:solidFill>
          <a:latin typeface="Tahoma" pitchFamily="34" charset="0"/>
          <a:cs typeface="Tahoma" pitchFamily="34"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
        <a:defRPr sz="3200" kern="1200">
          <a:solidFill>
            <a:schemeClr val="tx1"/>
          </a:solidFill>
          <a:latin typeface="Tahoma" pitchFamily="34" charset="0"/>
          <a:ea typeface="+mn-ea"/>
          <a:cs typeface="Tahoma" pitchFamily="34" charset="0"/>
        </a:defRPr>
      </a:lvl1pPr>
      <a:lvl2pPr marL="742950" indent="-285750" algn="l" rtl="0" eaLnBrk="1" fontAlgn="base" hangingPunct="1">
        <a:spcBef>
          <a:spcPct val="20000"/>
        </a:spcBef>
        <a:spcAft>
          <a:spcPct val="0"/>
        </a:spcAft>
        <a:buClr>
          <a:srgbClr val="C00000"/>
        </a:buClr>
        <a:buFont typeface="Arial" charset="0"/>
        <a:buChar char="–"/>
        <a:defRPr sz="2800" kern="1200">
          <a:solidFill>
            <a:schemeClr val="tx1"/>
          </a:solidFill>
          <a:latin typeface="Tahoma" pitchFamily="34" charset="0"/>
          <a:ea typeface="+mn-ea"/>
          <a:cs typeface="Tahoma" pitchFamily="34" charset="0"/>
        </a:defRPr>
      </a:lvl2pPr>
      <a:lvl3pPr marL="1143000" indent="-228600" algn="l" rtl="0" eaLnBrk="1" fontAlgn="base" hangingPunct="1">
        <a:spcBef>
          <a:spcPct val="20000"/>
        </a:spcBef>
        <a:spcAft>
          <a:spcPct val="0"/>
        </a:spcAft>
        <a:buClr>
          <a:srgbClr val="C00000"/>
        </a:buClr>
        <a:buFont typeface="Arial" charset="0"/>
        <a:buChar char="•"/>
        <a:defRPr sz="2400" kern="1200">
          <a:solidFill>
            <a:schemeClr val="tx1"/>
          </a:solidFill>
          <a:latin typeface="Tahoma" pitchFamily="34" charset="0"/>
          <a:ea typeface="+mn-ea"/>
          <a:cs typeface="Tahoma" pitchFamily="34" charset="0"/>
        </a:defRPr>
      </a:lvl3pPr>
      <a:lvl4pPr marL="1600200" indent="-228600" algn="l" rtl="0" eaLnBrk="1" fontAlgn="base" hangingPunct="1">
        <a:spcBef>
          <a:spcPct val="20000"/>
        </a:spcBef>
        <a:spcAft>
          <a:spcPct val="0"/>
        </a:spcAft>
        <a:buClr>
          <a:srgbClr val="C00000"/>
        </a:buClr>
        <a:buFont typeface="Arial" charset="0"/>
        <a:buChar char="–"/>
        <a:defRPr sz="2000" kern="1200">
          <a:solidFill>
            <a:schemeClr val="tx1"/>
          </a:solidFill>
          <a:latin typeface="Tahoma" pitchFamily="34" charset="0"/>
          <a:ea typeface="+mn-ea"/>
          <a:cs typeface="Tahoma" pitchFamily="34" charset="0"/>
        </a:defRPr>
      </a:lvl4pPr>
      <a:lvl5pPr marL="2057400" indent="-228600" algn="l" rtl="0" eaLnBrk="1" fontAlgn="base" hangingPunct="1">
        <a:spcBef>
          <a:spcPct val="20000"/>
        </a:spcBef>
        <a:spcAft>
          <a:spcPct val="0"/>
        </a:spcAft>
        <a:buClr>
          <a:srgbClr val="C00000"/>
        </a:buClr>
        <a:buFont typeface="Arial"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8" descr="red-corner.jpg"/>
          <p:cNvPicPr>
            <a:picLocks noChangeAspect="1"/>
          </p:cNvPicPr>
          <p:nvPr/>
        </p:nvPicPr>
        <p:blipFill>
          <a:blip r:embed="rId13" cstate="print"/>
          <a:srcRect/>
          <a:stretch>
            <a:fillRect/>
          </a:stretch>
        </p:blipFill>
        <p:spPr bwMode="auto">
          <a:xfrm>
            <a:off x="7429500" y="0"/>
            <a:ext cx="1714500" cy="1152525"/>
          </a:xfrm>
          <a:prstGeom prst="rect">
            <a:avLst/>
          </a:prstGeom>
          <a:noFill/>
          <a:ln w="9525">
            <a:noFill/>
            <a:miter lim="800000"/>
            <a:headEnd/>
            <a:tailEnd/>
          </a:ln>
        </p:spPr>
      </p:pic>
      <p:pic>
        <p:nvPicPr>
          <p:cNvPr id="1027" name="Picture 9" descr="Inclusion full colour logo.jpg"/>
          <p:cNvPicPr>
            <a:picLocks noChangeAspect="1"/>
          </p:cNvPicPr>
          <p:nvPr/>
        </p:nvPicPr>
        <p:blipFill>
          <a:blip r:embed="rId14" cstate="print"/>
          <a:srcRect/>
          <a:stretch>
            <a:fillRect/>
          </a:stretch>
        </p:blipFill>
        <p:spPr bwMode="auto">
          <a:xfrm>
            <a:off x="5786438" y="214313"/>
            <a:ext cx="2214562" cy="527050"/>
          </a:xfrm>
          <a:prstGeom prst="rect">
            <a:avLst/>
          </a:prstGeom>
          <a:noFill/>
          <a:ln w="9525">
            <a:noFill/>
            <a:miter lim="800000"/>
            <a:headEnd/>
            <a:tailEnd/>
          </a:ln>
        </p:spPr>
      </p:pic>
      <p:pic>
        <p:nvPicPr>
          <p:cNvPr id="1028" name="Picture 7" descr="blue-corner.jpg"/>
          <p:cNvPicPr>
            <a:picLocks noChangeAspect="1"/>
          </p:cNvPicPr>
          <p:nvPr/>
        </p:nvPicPr>
        <p:blipFill>
          <a:blip r:embed="rId15" cstate="print"/>
          <a:srcRect/>
          <a:stretch>
            <a:fillRect/>
          </a:stretch>
        </p:blipFill>
        <p:spPr bwMode="auto">
          <a:xfrm>
            <a:off x="0" y="5715000"/>
            <a:ext cx="1698625" cy="1143000"/>
          </a:xfrm>
          <a:prstGeom prst="rect">
            <a:avLst/>
          </a:prstGeom>
          <a:noFill/>
          <a:ln w="9525">
            <a:noFill/>
            <a:miter lim="800000"/>
            <a:headEnd/>
            <a:tailEnd/>
          </a:ln>
        </p:spPr>
      </p:pic>
      <p:sp>
        <p:nvSpPr>
          <p:cNvPr id="1029" name="Title Placeholder 1"/>
          <p:cNvSpPr>
            <a:spLocks noGrp="1"/>
          </p:cNvSpPr>
          <p:nvPr>
            <p:ph type="title"/>
          </p:nvPr>
        </p:nvSpPr>
        <p:spPr bwMode="auto">
          <a:xfrm>
            <a:off x="285750" y="1714500"/>
            <a:ext cx="8229600" cy="6429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30" name="Text Placeholder 2"/>
          <p:cNvSpPr>
            <a:spLocks noGrp="1"/>
          </p:cNvSpPr>
          <p:nvPr>
            <p:ph type="body" idx="1"/>
          </p:nvPr>
        </p:nvSpPr>
        <p:spPr bwMode="auto">
          <a:xfrm>
            <a:off x="457200" y="2714625"/>
            <a:ext cx="8229600" cy="34115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857250" y="6356350"/>
            <a:ext cx="173355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FA21AF4-4903-40BD-A48E-10E3DA6085ED}" type="datetimeFigureOut">
              <a:rPr lang="en-US"/>
              <a:pPr>
                <a:defRPr/>
              </a:pPr>
              <a:t>2/23/2015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74C905E-70C5-4E01-B4EF-4FE4ECE4CDC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rtl="0" fontAlgn="base">
        <a:spcBef>
          <a:spcPct val="0"/>
        </a:spcBef>
        <a:spcAft>
          <a:spcPct val="0"/>
        </a:spcAft>
        <a:defRPr sz="4000" b="1" kern="1200">
          <a:solidFill>
            <a:srgbClr val="C00000"/>
          </a:solidFill>
          <a:latin typeface="Tahoma" pitchFamily="34" charset="0"/>
          <a:ea typeface="+mj-ea"/>
          <a:cs typeface="Tahoma" pitchFamily="34" charset="0"/>
        </a:defRPr>
      </a:lvl1pPr>
      <a:lvl2pPr algn="ctr" rtl="0" fontAlgn="base">
        <a:spcBef>
          <a:spcPct val="0"/>
        </a:spcBef>
        <a:spcAft>
          <a:spcPct val="0"/>
        </a:spcAft>
        <a:defRPr sz="4000" b="1">
          <a:solidFill>
            <a:srgbClr val="C00000"/>
          </a:solidFill>
          <a:latin typeface="Tahoma" pitchFamily="34" charset="0"/>
          <a:cs typeface="Tahoma" pitchFamily="34" charset="0"/>
        </a:defRPr>
      </a:lvl2pPr>
      <a:lvl3pPr algn="ctr" rtl="0" fontAlgn="base">
        <a:spcBef>
          <a:spcPct val="0"/>
        </a:spcBef>
        <a:spcAft>
          <a:spcPct val="0"/>
        </a:spcAft>
        <a:defRPr sz="4000" b="1">
          <a:solidFill>
            <a:srgbClr val="C00000"/>
          </a:solidFill>
          <a:latin typeface="Tahoma" pitchFamily="34" charset="0"/>
          <a:cs typeface="Tahoma" pitchFamily="34" charset="0"/>
        </a:defRPr>
      </a:lvl3pPr>
      <a:lvl4pPr algn="ctr" rtl="0" fontAlgn="base">
        <a:spcBef>
          <a:spcPct val="0"/>
        </a:spcBef>
        <a:spcAft>
          <a:spcPct val="0"/>
        </a:spcAft>
        <a:defRPr sz="4000" b="1">
          <a:solidFill>
            <a:srgbClr val="C00000"/>
          </a:solidFill>
          <a:latin typeface="Tahoma" pitchFamily="34" charset="0"/>
          <a:cs typeface="Tahoma" pitchFamily="34" charset="0"/>
        </a:defRPr>
      </a:lvl4pPr>
      <a:lvl5pPr algn="ctr" rtl="0" fontAlgn="base">
        <a:spcBef>
          <a:spcPct val="0"/>
        </a:spcBef>
        <a:spcAft>
          <a:spcPct val="0"/>
        </a:spcAft>
        <a:defRPr sz="4000" b="1">
          <a:solidFill>
            <a:srgbClr val="C00000"/>
          </a:solidFill>
          <a:latin typeface="Tahoma" pitchFamily="34" charset="0"/>
          <a:cs typeface="Tahoma" pitchFamily="34" charset="0"/>
        </a:defRPr>
      </a:lvl5pPr>
      <a:lvl6pPr marL="457200" algn="ctr" rtl="0" fontAlgn="base">
        <a:spcBef>
          <a:spcPct val="0"/>
        </a:spcBef>
        <a:spcAft>
          <a:spcPct val="0"/>
        </a:spcAft>
        <a:defRPr sz="4000" b="1">
          <a:solidFill>
            <a:srgbClr val="C00000"/>
          </a:solidFill>
          <a:latin typeface="Tahoma" pitchFamily="34" charset="0"/>
          <a:cs typeface="Tahoma" pitchFamily="34" charset="0"/>
        </a:defRPr>
      </a:lvl6pPr>
      <a:lvl7pPr marL="914400" algn="ctr" rtl="0" fontAlgn="base">
        <a:spcBef>
          <a:spcPct val="0"/>
        </a:spcBef>
        <a:spcAft>
          <a:spcPct val="0"/>
        </a:spcAft>
        <a:defRPr sz="4000" b="1">
          <a:solidFill>
            <a:srgbClr val="C00000"/>
          </a:solidFill>
          <a:latin typeface="Tahoma" pitchFamily="34" charset="0"/>
          <a:cs typeface="Tahoma" pitchFamily="34" charset="0"/>
        </a:defRPr>
      </a:lvl7pPr>
      <a:lvl8pPr marL="1371600" algn="ctr" rtl="0" fontAlgn="base">
        <a:spcBef>
          <a:spcPct val="0"/>
        </a:spcBef>
        <a:spcAft>
          <a:spcPct val="0"/>
        </a:spcAft>
        <a:defRPr sz="4000" b="1">
          <a:solidFill>
            <a:srgbClr val="C00000"/>
          </a:solidFill>
          <a:latin typeface="Tahoma" pitchFamily="34" charset="0"/>
          <a:cs typeface="Tahoma" pitchFamily="34" charset="0"/>
        </a:defRPr>
      </a:lvl8pPr>
      <a:lvl9pPr marL="1828800" algn="ctr" rtl="0" fontAlgn="base">
        <a:spcBef>
          <a:spcPct val="0"/>
        </a:spcBef>
        <a:spcAft>
          <a:spcPct val="0"/>
        </a:spcAft>
        <a:defRPr sz="4000" b="1">
          <a:solidFill>
            <a:srgbClr val="C00000"/>
          </a:solidFill>
          <a:latin typeface="Tahoma" pitchFamily="34" charset="0"/>
          <a:cs typeface="Tahoma" pitchFamily="34" charset="0"/>
        </a:defRPr>
      </a:lvl9pPr>
    </p:titleStyle>
    <p:bodyStyle>
      <a:lvl1pPr marL="342900" indent="-342900" algn="l" rtl="0" fontAlgn="base">
        <a:spcBef>
          <a:spcPct val="20000"/>
        </a:spcBef>
        <a:spcAft>
          <a:spcPct val="0"/>
        </a:spcAft>
        <a:buClr>
          <a:schemeClr val="accent2"/>
        </a:buClr>
        <a:buFont typeface="Wingdings" pitchFamily="2" charset="2"/>
        <a:buChar char=""/>
        <a:defRPr sz="3200" kern="1200">
          <a:solidFill>
            <a:schemeClr val="tx1"/>
          </a:solidFill>
          <a:latin typeface="Tahoma" pitchFamily="34" charset="0"/>
          <a:ea typeface="+mn-ea"/>
          <a:cs typeface="Tahoma" pitchFamily="34" charset="0"/>
        </a:defRPr>
      </a:lvl1pPr>
      <a:lvl2pPr marL="742950" indent="-285750" algn="l" rtl="0" fontAlgn="base">
        <a:spcBef>
          <a:spcPct val="20000"/>
        </a:spcBef>
        <a:spcAft>
          <a:spcPct val="0"/>
        </a:spcAft>
        <a:buClr>
          <a:srgbClr val="C00000"/>
        </a:buClr>
        <a:buFont typeface="Arial" charset="0"/>
        <a:buChar char="–"/>
        <a:defRPr sz="2800" kern="1200">
          <a:solidFill>
            <a:schemeClr val="tx1"/>
          </a:solidFill>
          <a:latin typeface="Tahoma" pitchFamily="34" charset="0"/>
          <a:ea typeface="+mn-ea"/>
          <a:cs typeface="Tahoma" pitchFamily="34" charset="0"/>
        </a:defRPr>
      </a:lvl2pPr>
      <a:lvl3pPr marL="1143000" indent="-228600" algn="l" rtl="0" fontAlgn="base">
        <a:spcBef>
          <a:spcPct val="20000"/>
        </a:spcBef>
        <a:spcAft>
          <a:spcPct val="0"/>
        </a:spcAft>
        <a:buClr>
          <a:srgbClr val="C00000"/>
        </a:buClr>
        <a:buFont typeface="Arial" charset="0"/>
        <a:buChar char="•"/>
        <a:defRPr sz="2400" kern="1200">
          <a:solidFill>
            <a:schemeClr val="tx1"/>
          </a:solidFill>
          <a:latin typeface="Tahoma" pitchFamily="34" charset="0"/>
          <a:ea typeface="+mn-ea"/>
          <a:cs typeface="Tahoma" pitchFamily="34" charset="0"/>
        </a:defRPr>
      </a:lvl3pPr>
      <a:lvl4pPr marL="1600200" indent="-228600" algn="l" rtl="0" fontAlgn="base">
        <a:spcBef>
          <a:spcPct val="20000"/>
        </a:spcBef>
        <a:spcAft>
          <a:spcPct val="0"/>
        </a:spcAft>
        <a:buClr>
          <a:srgbClr val="C00000"/>
        </a:buClr>
        <a:buFont typeface="Arial" charset="0"/>
        <a:buChar char="–"/>
        <a:defRPr sz="2000" kern="1200">
          <a:solidFill>
            <a:schemeClr val="tx1"/>
          </a:solidFill>
          <a:latin typeface="Tahoma" pitchFamily="34" charset="0"/>
          <a:ea typeface="+mn-ea"/>
          <a:cs typeface="Tahoma" pitchFamily="34" charset="0"/>
        </a:defRPr>
      </a:lvl4pPr>
      <a:lvl5pPr marL="2057400" indent="-228600" algn="l" rtl="0" fontAlgn="base">
        <a:spcBef>
          <a:spcPct val="20000"/>
        </a:spcBef>
        <a:spcAft>
          <a:spcPct val="0"/>
        </a:spcAft>
        <a:buClr>
          <a:srgbClr val="C00000"/>
        </a:buClr>
        <a:buFont typeface="Arial"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1340768"/>
            <a:ext cx="7884000" cy="1470025"/>
          </a:xfrm>
        </p:spPr>
        <p:txBody>
          <a:bodyPr/>
          <a:lstStyle/>
          <a:p>
            <a:r>
              <a:rPr lang="en-GB" dirty="0" smtClean="0"/>
              <a:t>Activation Programmes &amp; Policies in OIC Member States</a:t>
            </a:r>
            <a:endParaRPr lang="en-GB" dirty="0"/>
          </a:p>
        </p:txBody>
      </p:sp>
      <p:sp>
        <p:nvSpPr>
          <p:cNvPr id="5" name="Subtitle 4"/>
          <p:cNvSpPr>
            <a:spLocks noGrp="1"/>
          </p:cNvSpPr>
          <p:nvPr>
            <p:ph type="subTitle" idx="1"/>
          </p:nvPr>
        </p:nvSpPr>
        <p:spPr/>
        <p:txBody>
          <a:bodyPr/>
          <a:lstStyle/>
          <a:p>
            <a:r>
              <a:rPr lang="en-GB" dirty="0" smtClean="0"/>
              <a:t>Chris Melvin</a:t>
            </a:r>
          </a:p>
          <a:p>
            <a:r>
              <a:rPr lang="en-GB" dirty="0" smtClean="0"/>
              <a:t>Inclusion</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51520" y="1484784"/>
          <a:ext cx="8500760" cy="4253096"/>
        </p:xfrm>
        <a:graphic>
          <a:graphicData uri="http://schemas.openxmlformats.org/drawingml/2006/table">
            <a:tbl>
              <a:tblPr firstRow="1" bandRow="1">
                <a:tableStyleId>{5C22544A-7EE6-4342-B048-85BDC9FD1C3A}</a:tableStyleId>
              </a:tblPr>
              <a:tblGrid>
                <a:gridCol w="1480760"/>
                <a:gridCol w="2340000"/>
                <a:gridCol w="2340000"/>
                <a:gridCol w="2340000"/>
              </a:tblGrid>
              <a:tr h="504056">
                <a:tc>
                  <a:txBody>
                    <a:bodyPr/>
                    <a:lstStyle/>
                    <a:p>
                      <a:r>
                        <a:rPr lang="en-GB" sz="2000" dirty="0" smtClean="0"/>
                        <a:t>Income</a:t>
                      </a:r>
                      <a:endParaRPr lang="en-GB" sz="2000" dirty="0"/>
                    </a:p>
                  </a:txBody>
                  <a:tcPr>
                    <a:solidFill>
                      <a:srgbClr val="002060"/>
                    </a:solidFill>
                  </a:tcPr>
                </a:tc>
                <a:tc>
                  <a:txBody>
                    <a:bodyPr/>
                    <a:lstStyle/>
                    <a:p>
                      <a:r>
                        <a:rPr lang="en-GB" sz="2000" dirty="0" smtClean="0"/>
                        <a:t>Job search support</a:t>
                      </a:r>
                      <a:endParaRPr lang="en-GB" sz="2000" dirty="0"/>
                    </a:p>
                  </a:txBody>
                  <a:tcPr>
                    <a:solidFill>
                      <a:srgbClr val="002060"/>
                    </a:solidFill>
                  </a:tcPr>
                </a:tc>
                <a:tc>
                  <a:txBody>
                    <a:bodyPr/>
                    <a:lstStyle/>
                    <a:p>
                      <a:r>
                        <a:rPr lang="en-GB" sz="2000" dirty="0" smtClean="0"/>
                        <a:t>Skills training</a:t>
                      </a:r>
                      <a:endParaRPr lang="en-GB" sz="2000" dirty="0"/>
                    </a:p>
                  </a:txBody>
                  <a:tcPr>
                    <a:solidFill>
                      <a:srgbClr val="002060"/>
                    </a:solidFill>
                  </a:tcPr>
                </a:tc>
                <a:tc>
                  <a:txBody>
                    <a:bodyPr/>
                    <a:lstStyle/>
                    <a:p>
                      <a:r>
                        <a:rPr lang="en-GB" sz="2000" dirty="0" smtClean="0"/>
                        <a:t>Job creation</a:t>
                      </a:r>
                      <a:endParaRPr lang="en-GB" sz="2000" dirty="0"/>
                    </a:p>
                  </a:txBody>
                  <a:tcPr>
                    <a:solidFill>
                      <a:srgbClr val="002060"/>
                    </a:solidFill>
                  </a:tcPr>
                </a:tc>
              </a:tr>
              <a:tr h="816091">
                <a:tc>
                  <a:txBody>
                    <a:bodyPr/>
                    <a:lstStyle/>
                    <a:p>
                      <a:r>
                        <a:rPr lang="en-GB" dirty="0" smtClean="0"/>
                        <a:t>Upper-middle</a:t>
                      </a:r>
                      <a:endParaRPr lang="en-GB" dirty="0"/>
                    </a:p>
                  </a:txBody>
                  <a:tcPr/>
                </a:tc>
                <a:tc>
                  <a:txBody>
                    <a:bodyPr/>
                    <a:lstStyle/>
                    <a:p>
                      <a:r>
                        <a:rPr lang="en-GB" sz="1800" kern="1200" dirty="0" smtClean="0">
                          <a:solidFill>
                            <a:schemeClr val="dk1"/>
                          </a:solidFill>
                          <a:latin typeface="+mn-lt"/>
                          <a:ea typeface="+mn-ea"/>
                          <a:cs typeface="+mn-cs"/>
                        </a:rPr>
                        <a:t>PES collects job vacancy information, provides counselling and holds job fairs. Access can be improved using partner organisations.</a:t>
                      </a:r>
                      <a:endParaRPr lang="en-GB" dirty="0"/>
                    </a:p>
                  </a:txBody>
                  <a:tcPr/>
                </a:tc>
                <a:tc>
                  <a:txBody>
                    <a:bodyPr/>
                    <a:lstStyle/>
                    <a:p>
                      <a:r>
                        <a:rPr lang="en-GB" sz="1800" kern="1200" dirty="0" smtClean="0">
                          <a:solidFill>
                            <a:schemeClr val="dk1"/>
                          </a:solidFill>
                          <a:latin typeface="+mn-lt"/>
                          <a:ea typeface="+mn-ea"/>
                          <a:cs typeface="+mn-cs"/>
                        </a:rPr>
                        <a:t>Focus on developing a skilled workforce in order to meet needs associated with growing high skill industries.</a:t>
                      </a:r>
                      <a:endParaRPr lang="en-GB" dirty="0"/>
                    </a:p>
                  </a:txBody>
                  <a:tcPr/>
                </a:tc>
                <a:tc>
                  <a:txBody>
                    <a:bodyPr/>
                    <a:lstStyle/>
                    <a:p>
                      <a:r>
                        <a:rPr lang="en-GB" sz="1800" kern="1200" dirty="0" smtClean="0">
                          <a:solidFill>
                            <a:schemeClr val="dk1"/>
                          </a:solidFill>
                          <a:latin typeface="+mn-lt"/>
                          <a:ea typeface="+mn-ea"/>
                          <a:cs typeface="+mn-cs"/>
                        </a:rPr>
                        <a:t>Longer term focus on job creation through economic diversification and the promotion of skilled industries. </a:t>
                      </a:r>
                      <a:endParaRPr lang="en-GB" dirty="0"/>
                    </a:p>
                  </a:txBody>
                  <a:tcPr/>
                </a:tc>
              </a:tr>
              <a:tr h="816091">
                <a:tc>
                  <a:txBody>
                    <a:bodyPr/>
                    <a:lstStyle/>
                    <a:p>
                      <a:r>
                        <a:rPr lang="en-GB" dirty="0" smtClean="0"/>
                        <a:t>High</a:t>
                      </a:r>
                      <a:endParaRPr lang="en-GB" dirty="0"/>
                    </a:p>
                  </a:txBody>
                  <a:tcPr/>
                </a:tc>
                <a:tc>
                  <a:txBody>
                    <a:bodyPr/>
                    <a:lstStyle/>
                    <a:p>
                      <a:r>
                        <a:rPr lang="en-GB" sz="1800" kern="1200" dirty="0" smtClean="0">
                          <a:solidFill>
                            <a:schemeClr val="dk1"/>
                          </a:solidFill>
                          <a:latin typeface="+mn-lt"/>
                          <a:ea typeface="+mn-ea"/>
                          <a:cs typeface="+mn-cs"/>
                        </a:rPr>
                        <a:t>Extensive investment in services</a:t>
                      </a:r>
                      <a:r>
                        <a:rPr lang="en-GB" sz="1800" kern="1200" baseline="0" dirty="0" smtClean="0">
                          <a:solidFill>
                            <a:schemeClr val="dk1"/>
                          </a:solidFill>
                          <a:latin typeface="+mn-lt"/>
                          <a:ea typeface="+mn-ea"/>
                          <a:cs typeface="+mn-cs"/>
                        </a:rPr>
                        <a:t> and a </a:t>
                      </a:r>
                      <a:r>
                        <a:rPr lang="en-GB" sz="1800" kern="1200" dirty="0" smtClean="0">
                          <a:solidFill>
                            <a:schemeClr val="dk1"/>
                          </a:solidFill>
                          <a:latin typeface="+mn-lt"/>
                          <a:ea typeface="+mn-ea"/>
                          <a:cs typeface="+mn-cs"/>
                        </a:rPr>
                        <a:t>focus on different types of jobseekers and their needs, e.g. people with disabilities.</a:t>
                      </a:r>
                      <a:endParaRPr lang="en-GB" dirty="0"/>
                    </a:p>
                  </a:txBody>
                  <a:tcPr/>
                </a:tc>
                <a:tc>
                  <a:txBody>
                    <a:bodyPr/>
                    <a:lstStyle/>
                    <a:p>
                      <a:r>
                        <a:rPr lang="en-GB" sz="1800" kern="1200" dirty="0" smtClean="0">
                          <a:solidFill>
                            <a:schemeClr val="dk1"/>
                          </a:solidFill>
                          <a:latin typeface="+mn-lt"/>
                          <a:ea typeface="+mn-ea"/>
                          <a:cs typeface="+mn-cs"/>
                        </a:rPr>
                        <a:t>Focus on developing</a:t>
                      </a:r>
                      <a:r>
                        <a:rPr lang="en-GB" sz="1800" kern="1200" baseline="0" dirty="0" smtClean="0">
                          <a:solidFill>
                            <a:schemeClr val="dk1"/>
                          </a:solidFill>
                          <a:latin typeface="+mn-lt"/>
                          <a:ea typeface="+mn-ea"/>
                          <a:cs typeface="+mn-cs"/>
                        </a:rPr>
                        <a:t> </a:t>
                      </a:r>
                      <a:r>
                        <a:rPr lang="en-GB" sz="1800" kern="1200" dirty="0" smtClean="0">
                          <a:solidFill>
                            <a:schemeClr val="dk1"/>
                          </a:solidFill>
                          <a:latin typeface="+mn-lt"/>
                          <a:ea typeface="+mn-ea"/>
                          <a:cs typeface="+mn-cs"/>
                        </a:rPr>
                        <a:t>skills required by the private sector to increase the attractiveness of the national workforce. </a:t>
                      </a:r>
                      <a:endParaRPr lang="en-GB" dirty="0"/>
                    </a:p>
                  </a:txBody>
                  <a:tcPr/>
                </a:tc>
                <a:tc>
                  <a:txBody>
                    <a:bodyPr/>
                    <a:lstStyle/>
                    <a:p>
                      <a:r>
                        <a:rPr lang="en-GB" sz="1800" kern="1200" dirty="0" smtClean="0">
                          <a:solidFill>
                            <a:schemeClr val="dk1"/>
                          </a:solidFill>
                          <a:latin typeface="+mn-lt"/>
                          <a:ea typeface="+mn-ea"/>
                          <a:cs typeface="+mn-cs"/>
                        </a:rPr>
                        <a:t>Job creation is targeted at promoting the private sector to workers.</a:t>
                      </a:r>
                      <a:endParaRPr lang="en-GB"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395288" y="765175"/>
            <a:ext cx="8451850" cy="1143000"/>
          </a:xfrm>
        </p:spPr>
        <p:txBody>
          <a:bodyPr/>
          <a:lstStyle/>
          <a:p>
            <a:pPr eaLnBrk="1" hangingPunct="1"/>
            <a:r>
              <a:rPr lang="en-GB" dirty="0" smtClean="0"/>
              <a:t>Case studies</a:t>
            </a:r>
          </a:p>
        </p:txBody>
      </p:sp>
      <p:sp>
        <p:nvSpPr>
          <p:cNvPr id="5" name="Content Placeholder 5"/>
          <p:cNvSpPr txBox="1">
            <a:spLocks/>
          </p:cNvSpPr>
          <p:nvPr/>
        </p:nvSpPr>
        <p:spPr>
          <a:xfrm>
            <a:off x="457200" y="1916832"/>
            <a:ext cx="8229600" cy="3411538"/>
          </a:xfrm>
          <a:prstGeom prst="rect">
            <a:avLst/>
          </a:prstGeom>
        </p:spPr>
        <p:txBody>
          <a:bodyPr/>
          <a:lstStyle/>
          <a:p>
            <a:pPr>
              <a:spcBef>
                <a:spcPct val="20000"/>
              </a:spcBef>
              <a:buClr>
                <a:schemeClr val="accent2"/>
              </a:buClr>
            </a:pPr>
            <a:r>
              <a:rPr kumimoji="0" lang="en-GB" sz="20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5 case studies were carried out</a:t>
            </a:r>
            <a:r>
              <a:rPr kumimoji="0" lang="en-GB" sz="2000" b="0" i="0" u="none" strike="noStrike" kern="1200" cap="none" spc="0" normalizeH="0" noProof="0" dirty="0" smtClean="0">
                <a:ln>
                  <a:noFill/>
                </a:ln>
                <a:solidFill>
                  <a:schemeClr val="tx1"/>
                </a:solidFill>
                <a:effectLst/>
                <a:uLnTx/>
                <a:uFillTx/>
                <a:latin typeface="Tahoma" pitchFamily="34" charset="0"/>
                <a:ea typeface="Tahoma" pitchFamily="34" charset="0"/>
                <a:cs typeface="Tahoma" pitchFamily="34" charset="0"/>
              </a:rPr>
              <a:t> </a:t>
            </a:r>
            <a:r>
              <a:rPr lang="en-GB" sz="2000" dirty="0" smtClean="0">
                <a:latin typeface="Tahoma" pitchFamily="34" charset="0"/>
                <a:ea typeface="Tahoma" pitchFamily="34" charset="0"/>
                <a:cs typeface="Tahoma" pitchFamily="34" charset="0"/>
              </a:rPr>
              <a:t>to determine in detail the activation measures used in these Member States, with the aim of informing best practice. The case study countries are:</a:t>
            </a: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Saudi Arabia – high income</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Malaysia – upper-middle income</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Iran – upper-middle income</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Cameroon – lower-middle income</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Uganda – low income</a:t>
            </a:r>
          </a:p>
          <a:p>
            <a:pPr marR="0" lvl="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endParaRPr kumimoji="0" lang="en-GB" sz="2000" b="0"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750" y="1052736"/>
            <a:ext cx="8229600" cy="642938"/>
          </a:xfrm>
        </p:spPr>
        <p:txBody>
          <a:bodyPr/>
          <a:lstStyle/>
          <a:p>
            <a:r>
              <a:rPr lang="en-GB" dirty="0" smtClean="0"/>
              <a:t>Case study – Saudi Arabia</a:t>
            </a:r>
            <a:endParaRPr lang="en-GB" dirty="0"/>
          </a:p>
        </p:txBody>
      </p:sp>
      <p:sp>
        <p:nvSpPr>
          <p:cNvPr id="5" name="Content Placeholder 5"/>
          <p:cNvSpPr txBox="1">
            <a:spLocks/>
          </p:cNvSpPr>
          <p:nvPr/>
        </p:nvSpPr>
        <p:spPr>
          <a:xfrm>
            <a:off x="457200" y="1916832"/>
            <a:ext cx="8229600" cy="3411538"/>
          </a:xfrm>
          <a:prstGeom prst="rect">
            <a:avLst/>
          </a:prstGeom>
        </p:spPr>
        <p:txBody>
          <a:bodyPr/>
          <a:lstStyle/>
          <a:p>
            <a:pPr marR="0" lvl="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endParaRPr kumimoji="0" lang="en-GB" sz="2000" b="0" i="0" u="none" strike="noStrike" kern="1200" cap="none" spc="0" normalizeH="0" baseline="0" noProof="0" dirty="0">
              <a:ln>
                <a:noFill/>
              </a:ln>
              <a:solidFill>
                <a:schemeClr val="tx1"/>
              </a:solidFill>
              <a:effectLst/>
              <a:uLnTx/>
              <a:uFillTx/>
              <a:latin typeface="Tahoma" pitchFamily="34" charset="0"/>
              <a:ea typeface="+mn-ea"/>
              <a:cs typeface="Tahoma" pitchFamily="34" charset="0"/>
            </a:endParaRPr>
          </a:p>
        </p:txBody>
      </p:sp>
      <p:sp>
        <p:nvSpPr>
          <p:cNvPr id="6" name="Content Placeholder 5"/>
          <p:cNvSpPr txBox="1">
            <a:spLocks/>
          </p:cNvSpPr>
          <p:nvPr/>
        </p:nvSpPr>
        <p:spPr>
          <a:xfrm>
            <a:off x="609600" y="2069232"/>
            <a:ext cx="8229600" cy="3411538"/>
          </a:xfrm>
          <a:prstGeom prst="rect">
            <a:avLst/>
          </a:prstGeom>
        </p:spPr>
        <p:txBody>
          <a:bodyPr/>
          <a:lstStyle/>
          <a:p>
            <a:pPr>
              <a:spcBef>
                <a:spcPct val="20000"/>
              </a:spcBef>
              <a:buClr>
                <a:schemeClr val="accent2"/>
              </a:buClr>
            </a:pPr>
            <a:r>
              <a:rPr lang="en-GB" sz="2000" dirty="0" smtClean="0">
                <a:latin typeface="Tahoma" pitchFamily="34" charset="0"/>
                <a:ea typeface="Tahoma" pitchFamily="34" charset="0"/>
                <a:cs typeface="Tahoma" pitchFamily="34" charset="0"/>
              </a:rPr>
              <a:t>Saudi Arabia is investing heavily in employment programmes and supporting infrastructure. This investment aims to achieve a large increase in the national population participating in private sector employment and to help diversify the nation’s economy away from oil.</a:t>
            </a: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r>
              <a:rPr lang="en-GB" sz="2000" dirty="0" smtClean="0">
                <a:latin typeface="Tahoma" pitchFamily="34" charset="0"/>
                <a:ea typeface="Tahoma" pitchFamily="34" charset="0"/>
                <a:cs typeface="Tahoma" pitchFamily="34" charset="0"/>
              </a:rPr>
              <a:t>Key labour market characteristics include:</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High youth unemployment (approx. 41%) </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Low female participation rate (approx. 19%)</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High reliance on migrant labour in the private sector </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Skills mismatch </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Regional disparities</a:t>
            </a:r>
          </a:p>
          <a:p>
            <a:pPr>
              <a:spcBef>
                <a:spcPct val="20000"/>
              </a:spcBef>
              <a:buClr>
                <a:schemeClr val="accent2"/>
              </a:buClr>
              <a:buFont typeface="Wingdings" pitchFamily="2" charset="2"/>
              <a:buChar cha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611560" y="1916832"/>
            <a:ext cx="8229600" cy="3411538"/>
          </a:xfrm>
          <a:prstGeom prst="rect">
            <a:avLst/>
          </a:prstGeom>
        </p:spPr>
        <p:txBody>
          <a:bodyPr/>
          <a:lstStyle/>
          <a:p>
            <a:pPr>
              <a:spcBef>
                <a:spcPct val="20000"/>
              </a:spcBef>
              <a:buClr>
                <a:schemeClr val="accent2"/>
              </a:buClr>
            </a:pPr>
            <a:r>
              <a:rPr lang="en-GB" sz="2000" dirty="0" smtClean="0">
                <a:latin typeface="Tahoma" pitchFamily="34" charset="0"/>
                <a:ea typeface="Tahoma" pitchFamily="34" charset="0"/>
                <a:cs typeface="Tahoma" pitchFamily="34" charset="0"/>
              </a:rPr>
              <a:t>Activation measures implemented in Saudi Arabia include:</a:t>
            </a: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r>
              <a:rPr lang="en-GB" sz="2000" dirty="0" smtClean="0">
                <a:latin typeface="Tahoma" pitchFamily="34" charset="0"/>
                <a:ea typeface="Tahoma" pitchFamily="34" charset="0"/>
                <a:cs typeface="Tahoma" pitchFamily="34" charset="0"/>
              </a:rPr>
              <a:t>Activation in Saudi Arabia is characterised by the use of private providers contracted to deliver programmes. Contracts include a payment by results element. There is also a heavy focus on innovation and the use of online services to enable access to services. </a:t>
            </a:r>
          </a:p>
          <a:p>
            <a:pPr>
              <a:spcBef>
                <a:spcPct val="20000"/>
              </a:spcBef>
              <a:buClr>
                <a:schemeClr val="accent2"/>
              </a:buClr>
              <a:buFont typeface="Wingdings" pitchFamily="2" charset="2"/>
              <a:buChar cha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p:txBody>
      </p:sp>
      <p:sp>
        <p:nvSpPr>
          <p:cNvPr id="3" name="Title 3"/>
          <p:cNvSpPr>
            <a:spLocks noGrp="1"/>
          </p:cNvSpPr>
          <p:nvPr>
            <p:ph type="title"/>
          </p:nvPr>
        </p:nvSpPr>
        <p:spPr>
          <a:xfrm>
            <a:off x="285750" y="1052736"/>
            <a:ext cx="8229600" cy="642938"/>
          </a:xfrm>
        </p:spPr>
        <p:txBody>
          <a:bodyPr/>
          <a:lstStyle/>
          <a:p>
            <a:r>
              <a:rPr lang="en-GB" dirty="0" smtClean="0"/>
              <a:t>Case study – Saudi Arabia</a:t>
            </a:r>
            <a:endParaRPr lang="en-GB" dirty="0"/>
          </a:p>
        </p:txBody>
      </p:sp>
      <p:graphicFrame>
        <p:nvGraphicFramePr>
          <p:cNvPr id="4" name="Table 3"/>
          <p:cNvGraphicFramePr>
            <a:graphicFrameLocks noGrp="1"/>
          </p:cNvGraphicFramePr>
          <p:nvPr/>
        </p:nvGraphicFramePr>
        <p:xfrm>
          <a:off x="251519" y="2420888"/>
          <a:ext cx="8712969" cy="2667640"/>
        </p:xfrm>
        <a:graphic>
          <a:graphicData uri="http://schemas.openxmlformats.org/drawingml/2006/table">
            <a:tbl>
              <a:tblPr firstRow="1" bandRow="1">
                <a:tableStyleId>{5C22544A-7EE6-4342-B048-85BDC9FD1C3A}</a:tableStyleId>
              </a:tblPr>
              <a:tblGrid>
                <a:gridCol w="2904323"/>
                <a:gridCol w="2904323"/>
                <a:gridCol w="2904323"/>
              </a:tblGrid>
              <a:tr h="381640">
                <a:tc>
                  <a:txBody>
                    <a:bodyPr/>
                    <a:lstStyle/>
                    <a:p>
                      <a:r>
                        <a:rPr lang="en-GB" sz="1800" dirty="0" smtClean="0">
                          <a:latin typeface="+mn-lt"/>
                          <a:ea typeface="Tahoma" pitchFamily="34" charset="0"/>
                          <a:cs typeface="Tahoma" pitchFamily="34" charset="0"/>
                        </a:rPr>
                        <a:t>Job search support</a:t>
                      </a:r>
                      <a:endParaRPr lang="en-GB" sz="1800" dirty="0">
                        <a:latin typeface="+mn-lt"/>
                        <a:ea typeface="Tahoma" pitchFamily="34" charset="0"/>
                        <a:cs typeface="Tahoma" pitchFamily="34" charset="0"/>
                      </a:endParaRPr>
                    </a:p>
                  </a:txBody>
                  <a:tcPr>
                    <a:solidFill>
                      <a:srgbClr val="002060"/>
                    </a:solidFill>
                  </a:tcPr>
                </a:tc>
                <a:tc>
                  <a:txBody>
                    <a:bodyPr/>
                    <a:lstStyle/>
                    <a:p>
                      <a:r>
                        <a:rPr lang="en-GB" sz="1800" dirty="0" smtClean="0">
                          <a:latin typeface="+mn-lt"/>
                          <a:ea typeface="Tahoma" pitchFamily="34" charset="0"/>
                          <a:cs typeface="Tahoma" pitchFamily="34" charset="0"/>
                        </a:rPr>
                        <a:t>Skills training</a:t>
                      </a:r>
                      <a:endParaRPr lang="en-GB" sz="1800" dirty="0">
                        <a:latin typeface="+mn-lt"/>
                        <a:ea typeface="Tahoma" pitchFamily="34" charset="0"/>
                        <a:cs typeface="Tahoma" pitchFamily="34" charset="0"/>
                      </a:endParaRPr>
                    </a:p>
                  </a:txBody>
                  <a:tcPr>
                    <a:solidFill>
                      <a:srgbClr val="002060"/>
                    </a:solidFill>
                  </a:tcPr>
                </a:tc>
                <a:tc>
                  <a:txBody>
                    <a:bodyPr/>
                    <a:lstStyle/>
                    <a:p>
                      <a:r>
                        <a:rPr lang="en-GB" sz="1800" dirty="0" smtClean="0">
                          <a:latin typeface="+mn-lt"/>
                          <a:ea typeface="Tahoma" pitchFamily="34" charset="0"/>
                          <a:cs typeface="Tahoma" pitchFamily="34" charset="0"/>
                        </a:rPr>
                        <a:t>Job creation</a:t>
                      </a:r>
                      <a:endParaRPr lang="en-GB" sz="1800" dirty="0">
                        <a:latin typeface="+mn-lt"/>
                        <a:ea typeface="Tahoma" pitchFamily="34" charset="0"/>
                        <a:cs typeface="Tahoma" pitchFamily="34" charset="0"/>
                      </a:endParaRPr>
                    </a:p>
                  </a:txBody>
                  <a:tcPr>
                    <a:solidFill>
                      <a:srgbClr val="002060"/>
                    </a:solidFill>
                  </a:tcPr>
                </a:tc>
              </a:tr>
              <a:tr h="370840">
                <a:tc>
                  <a:txBody>
                    <a:bodyPr/>
                    <a:lstStyle/>
                    <a:p>
                      <a:r>
                        <a:rPr lang="en-GB" sz="1800" dirty="0" smtClean="0">
                          <a:latin typeface="+mn-lt"/>
                          <a:ea typeface="Tahoma" pitchFamily="34" charset="0"/>
                          <a:cs typeface="Tahoma" pitchFamily="34" charset="0"/>
                        </a:rPr>
                        <a:t>Wide range of programmes</a:t>
                      </a:r>
                      <a:r>
                        <a:rPr lang="en-GB" sz="1800" baseline="0" dirty="0" smtClean="0">
                          <a:latin typeface="+mn-lt"/>
                          <a:ea typeface="Tahoma" pitchFamily="34" charset="0"/>
                          <a:cs typeface="Tahoma" pitchFamily="34" charset="0"/>
                        </a:rPr>
                        <a:t>. Extensive use of online tools to overcome geographical barriers. Different programmes also target different customer groups, e.g. People with disabilities. </a:t>
                      </a:r>
                      <a:endParaRPr lang="en-GB" sz="1800" dirty="0" smtClean="0">
                        <a:latin typeface="+mn-lt"/>
                        <a:ea typeface="Tahoma" pitchFamily="34" charset="0"/>
                        <a:cs typeface="Tahoma" pitchFamily="34" charset="0"/>
                      </a:endParaRPr>
                    </a:p>
                  </a:txBody>
                  <a:tcPr/>
                </a:tc>
                <a:tc>
                  <a:txBody>
                    <a:bodyPr/>
                    <a:lstStyle/>
                    <a:p>
                      <a:r>
                        <a:rPr lang="en-GB" sz="1800" dirty="0" smtClean="0">
                          <a:latin typeface="+mn-lt"/>
                          <a:ea typeface="Tahoma" pitchFamily="34" charset="0"/>
                          <a:cs typeface="Tahoma" pitchFamily="34" charset="0"/>
                        </a:rPr>
                        <a:t>Increasing investment</a:t>
                      </a:r>
                      <a:r>
                        <a:rPr lang="en-GB" sz="1800" baseline="0" dirty="0" smtClean="0">
                          <a:latin typeface="+mn-lt"/>
                          <a:ea typeface="Tahoma" pitchFamily="34" charset="0"/>
                          <a:cs typeface="Tahoma" pitchFamily="34" charset="0"/>
                        </a:rPr>
                        <a:t> being made e.g. The </a:t>
                      </a:r>
                      <a:r>
                        <a:rPr lang="en-GB" sz="1800" dirty="0" smtClean="0">
                          <a:latin typeface="+mn-lt"/>
                          <a:ea typeface="Tahoma" pitchFamily="34" charset="0"/>
                          <a:cs typeface="Tahoma" pitchFamily="34" charset="0"/>
                        </a:rPr>
                        <a:t>Colleges of Excellence programme to build 100 new</a:t>
                      </a:r>
                      <a:r>
                        <a:rPr lang="en-GB" sz="1800" baseline="0" dirty="0" smtClean="0">
                          <a:latin typeface="+mn-lt"/>
                          <a:ea typeface="Tahoma" pitchFamily="34" charset="0"/>
                          <a:cs typeface="Tahoma" pitchFamily="34" charset="0"/>
                        </a:rPr>
                        <a:t> colleges over 10 years. </a:t>
                      </a:r>
                      <a:r>
                        <a:rPr lang="en-GB" sz="1800" dirty="0" smtClean="0">
                          <a:latin typeface="+mn-lt"/>
                          <a:ea typeface="Tahoma" pitchFamily="34" charset="0"/>
                          <a:cs typeface="Tahoma" pitchFamily="34" charset="0"/>
                        </a:rPr>
                        <a:t>Job Schools are also being used to improve</a:t>
                      </a:r>
                      <a:r>
                        <a:rPr lang="en-GB" sz="1800" baseline="0" dirty="0" smtClean="0">
                          <a:latin typeface="+mn-lt"/>
                          <a:ea typeface="Tahoma" pitchFamily="34" charset="0"/>
                          <a:cs typeface="Tahoma" pitchFamily="34" charset="0"/>
                        </a:rPr>
                        <a:t> the employability of people far from the labour market.</a:t>
                      </a:r>
                      <a:endParaRPr lang="en-GB" sz="1800" dirty="0">
                        <a:latin typeface="+mn-lt"/>
                        <a:ea typeface="Tahoma" pitchFamily="34" charset="0"/>
                        <a:cs typeface="Tahoma" pitchFamily="34" charset="0"/>
                      </a:endParaRPr>
                    </a:p>
                  </a:txBody>
                  <a:tcPr/>
                </a:tc>
                <a:tc>
                  <a:txBody>
                    <a:bodyPr/>
                    <a:lstStyle/>
                    <a:p>
                      <a:r>
                        <a:rPr lang="en-GB" sz="1800" dirty="0" smtClean="0">
                          <a:latin typeface="+mn-lt"/>
                          <a:ea typeface="Tahoma" pitchFamily="34" charset="0"/>
                          <a:cs typeface="Tahoma" pitchFamily="34" charset="0"/>
                        </a:rPr>
                        <a:t>Focus is on increasing</a:t>
                      </a:r>
                      <a:r>
                        <a:rPr lang="en-GB" sz="1800" baseline="0" dirty="0" smtClean="0">
                          <a:latin typeface="+mn-lt"/>
                          <a:ea typeface="Tahoma" pitchFamily="34" charset="0"/>
                          <a:cs typeface="Tahoma" pitchFamily="34" charset="0"/>
                        </a:rPr>
                        <a:t> the number of Saudi workers in the private sector through schemes such as </a:t>
                      </a:r>
                      <a:r>
                        <a:rPr lang="en-GB" sz="1800" dirty="0" err="1" smtClean="0">
                          <a:latin typeface="+mn-lt"/>
                          <a:ea typeface="Tahoma" pitchFamily="34" charset="0"/>
                          <a:cs typeface="Tahoma" pitchFamily="34" charset="0"/>
                        </a:rPr>
                        <a:t>Nitaqat</a:t>
                      </a:r>
                      <a:r>
                        <a:rPr lang="en-GB" sz="1800" dirty="0" smtClean="0">
                          <a:latin typeface="+mn-lt"/>
                          <a:ea typeface="Tahoma" pitchFamily="34" charset="0"/>
                          <a:cs typeface="Tahoma" pitchFamily="34" charset="0"/>
                        </a:rPr>
                        <a:t> and</a:t>
                      </a:r>
                    </a:p>
                    <a:p>
                      <a:r>
                        <a:rPr lang="en-GB" sz="1800" dirty="0" err="1" smtClean="0">
                          <a:latin typeface="+mn-lt"/>
                          <a:ea typeface="Tahoma" pitchFamily="34" charset="0"/>
                          <a:cs typeface="Tahoma" pitchFamily="34" charset="0"/>
                        </a:rPr>
                        <a:t>Mazaya</a:t>
                      </a:r>
                      <a:r>
                        <a:rPr lang="en-GB" sz="1800" dirty="0" smtClean="0">
                          <a:latin typeface="+mn-lt"/>
                          <a:ea typeface="Tahoma" pitchFamily="34" charset="0"/>
                          <a:cs typeface="Tahoma" pitchFamily="34" charset="0"/>
                        </a:rPr>
                        <a:t>.</a:t>
                      </a:r>
                      <a:endParaRPr lang="en-GB" sz="1800" dirty="0">
                        <a:latin typeface="+mn-lt"/>
                        <a:ea typeface="Tahoma" pitchFamily="34" charset="0"/>
                        <a:cs typeface="Tahoma" pitchFamily="34" charset="0"/>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4213" y="980728"/>
            <a:ext cx="7772400" cy="1362075"/>
          </a:xfrm>
        </p:spPr>
        <p:txBody>
          <a:bodyPr/>
          <a:lstStyle/>
          <a:p>
            <a:pPr algn="ctr"/>
            <a:r>
              <a:rPr lang="en-GB" dirty="0" smtClean="0"/>
              <a:t>Case study – Malaysia </a:t>
            </a:r>
          </a:p>
        </p:txBody>
      </p:sp>
      <p:sp>
        <p:nvSpPr>
          <p:cNvPr id="5" name="Content Placeholder 5"/>
          <p:cNvSpPr txBox="1">
            <a:spLocks/>
          </p:cNvSpPr>
          <p:nvPr/>
        </p:nvSpPr>
        <p:spPr>
          <a:xfrm>
            <a:off x="609600" y="2069232"/>
            <a:ext cx="8229600" cy="3411538"/>
          </a:xfrm>
          <a:prstGeom prst="rect">
            <a:avLst/>
          </a:prstGeom>
        </p:spPr>
        <p:txBody>
          <a:bodyPr/>
          <a:lstStyle/>
          <a:p>
            <a:pPr>
              <a:spcBef>
                <a:spcPct val="20000"/>
              </a:spcBef>
              <a:buClr>
                <a:schemeClr val="accent2"/>
              </a:buClr>
            </a:pPr>
            <a:r>
              <a:rPr lang="en-GB" sz="2000" dirty="0" smtClean="0">
                <a:latin typeface="Tahoma" pitchFamily="34" charset="0"/>
                <a:ea typeface="Tahoma" pitchFamily="34" charset="0"/>
                <a:cs typeface="Tahoma" pitchFamily="34" charset="0"/>
              </a:rPr>
              <a:t>Malaysia’s continued economic growth has provided significant employment opportunities and the country has developed a highly skilled workforce. Activation programmes are now being used as a tool to target the most disadvantaged and hardest to help communities. </a:t>
            </a: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r>
              <a:rPr lang="en-GB" sz="2000" dirty="0" smtClean="0">
                <a:latin typeface="Tahoma" pitchFamily="34" charset="0"/>
                <a:ea typeface="Tahoma" pitchFamily="34" charset="0"/>
                <a:cs typeface="Tahoma" pitchFamily="34" charset="0"/>
              </a:rPr>
              <a:t>Key labour market characteristics include:</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Low unemployment rate (under 4% 1995-2009)</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Large reduction in poverty rates (from 49.3% in 1970 to 3.6% in 2007)</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Target to become high income country by 2020</a:t>
            </a: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buFont typeface="Wingdings" pitchFamily="2" charset="2"/>
              <a:buChar cha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4213" y="980728"/>
            <a:ext cx="7772400" cy="1362075"/>
          </a:xfrm>
        </p:spPr>
        <p:txBody>
          <a:bodyPr/>
          <a:lstStyle/>
          <a:p>
            <a:pPr algn="ctr"/>
            <a:r>
              <a:rPr lang="en-GB" dirty="0" smtClean="0"/>
              <a:t>Case study – Malaysia </a:t>
            </a:r>
          </a:p>
        </p:txBody>
      </p:sp>
      <p:sp>
        <p:nvSpPr>
          <p:cNvPr id="3" name="Content Placeholder 5"/>
          <p:cNvSpPr txBox="1">
            <a:spLocks/>
          </p:cNvSpPr>
          <p:nvPr/>
        </p:nvSpPr>
        <p:spPr>
          <a:xfrm>
            <a:off x="609600" y="1916832"/>
            <a:ext cx="8229600" cy="3411538"/>
          </a:xfrm>
          <a:prstGeom prst="rect">
            <a:avLst/>
          </a:prstGeom>
        </p:spPr>
        <p:txBody>
          <a:bodyPr/>
          <a:lstStyle/>
          <a:p>
            <a:pPr>
              <a:spcBef>
                <a:spcPct val="20000"/>
              </a:spcBef>
              <a:buClr>
                <a:schemeClr val="accent2"/>
              </a:buClr>
            </a:pPr>
            <a:r>
              <a:rPr lang="en-GB" sz="2000" dirty="0" smtClean="0">
                <a:latin typeface="Tahoma" pitchFamily="34" charset="0"/>
                <a:ea typeface="Tahoma" pitchFamily="34" charset="0"/>
                <a:cs typeface="Tahoma" pitchFamily="34" charset="0"/>
              </a:rPr>
              <a:t>Activation measures implemented in Malaysia include:</a:t>
            </a: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r>
              <a:rPr lang="en-GB" sz="2000" dirty="0" smtClean="0">
                <a:latin typeface="Tahoma" pitchFamily="34" charset="0"/>
                <a:ea typeface="Tahoma" pitchFamily="34" charset="0"/>
                <a:cs typeface="Tahoma" pitchFamily="34" charset="0"/>
              </a:rPr>
              <a:t>Activation in Malaysia centres around government aims to diversify the skills base to ensure there is labour market opportunity for all skill levels. </a:t>
            </a: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buFont typeface="Wingdings" pitchFamily="2" charset="2"/>
              <a:buChar cha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p:txBody>
      </p:sp>
      <p:graphicFrame>
        <p:nvGraphicFramePr>
          <p:cNvPr id="5" name="Table 4"/>
          <p:cNvGraphicFramePr>
            <a:graphicFrameLocks noGrp="1"/>
          </p:cNvGraphicFramePr>
          <p:nvPr/>
        </p:nvGraphicFramePr>
        <p:xfrm>
          <a:off x="251519" y="2420888"/>
          <a:ext cx="8712969" cy="2667640"/>
        </p:xfrm>
        <a:graphic>
          <a:graphicData uri="http://schemas.openxmlformats.org/drawingml/2006/table">
            <a:tbl>
              <a:tblPr firstRow="1" bandRow="1">
                <a:tableStyleId>{5C22544A-7EE6-4342-B048-85BDC9FD1C3A}</a:tableStyleId>
              </a:tblPr>
              <a:tblGrid>
                <a:gridCol w="2904323"/>
                <a:gridCol w="2904323"/>
                <a:gridCol w="2904323"/>
              </a:tblGrid>
              <a:tr h="381640">
                <a:tc>
                  <a:txBody>
                    <a:bodyPr/>
                    <a:lstStyle/>
                    <a:p>
                      <a:r>
                        <a:rPr lang="en-GB" sz="1800" dirty="0" smtClean="0">
                          <a:latin typeface="+mn-lt"/>
                          <a:ea typeface="Tahoma" pitchFamily="34" charset="0"/>
                          <a:cs typeface="Tahoma" pitchFamily="34" charset="0"/>
                        </a:rPr>
                        <a:t>Job search support</a:t>
                      </a:r>
                      <a:endParaRPr lang="en-GB" sz="1800" dirty="0">
                        <a:latin typeface="+mn-lt"/>
                        <a:ea typeface="Tahoma" pitchFamily="34" charset="0"/>
                        <a:cs typeface="Tahoma" pitchFamily="34" charset="0"/>
                      </a:endParaRPr>
                    </a:p>
                  </a:txBody>
                  <a:tcPr>
                    <a:solidFill>
                      <a:srgbClr val="002060"/>
                    </a:solidFill>
                  </a:tcPr>
                </a:tc>
                <a:tc>
                  <a:txBody>
                    <a:bodyPr/>
                    <a:lstStyle/>
                    <a:p>
                      <a:r>
                        <a:rPr lang="en-GB" sz="1800" dirty="0" smtClean="0">
                          <a:latin typeface="+mn-lt"/>
                          <a:ea typeface="Tahoma" pitchFamily="34" charset="0"/>
                          <a:cs typeface="Tahoma" pitchFamily="34" charset="0"/>
                        </a:rPr>
                        <a:t>Skills training</a:t>
                      </a:r>
                      <a:endParaRPr lang="en-GB" sz="1800" dirty="0">
                        <a:latin typeface="+mn-lt"/>
                        <a:ea typeface="Tahoma" pitchFamily="34" charset="0"/>
                        <a:cs typeface="Tahoma" pitchFamily="34" charset="0"/>
                      </a:endParaRPr>
                    </a:p>
                  </a:txBody>
                  <a:tcPr>
                    <a:solidFill>
                      <a:srgbClr val="002060"/>
                    </a:solidFill>
                  </a:tcPr>
                </a:tc>
                <a:tc>
                  <a:txBody>
                    <a:bodyPr/>
                    <a:lstStyle/>
                    <a:p>
                      <a:r>
                        <a:rPr lang="en-GB" sz="1800" dirty="0" smtClean="0">
                          <a:latin typeface="+mn-lt"/>
                          <a:ea typeface="Tahoma" pitchFamily="34" charset="0"/>
                          <a:cs typeface="Tahoma" pitchFamily="34" charset="0"/>
                        </a:rPr>
                        <a:t>Job creation</a:t>
                      </a:r>
                      <a:endParaRPr lang="en-GB" sz="1800" dirty="0">
                        <a:latin typeface="+mn-lt"/>
                        <a:ea typeface="Tahoma" pitchFamily="34" charset="0"/>
                        <a:cs typeface="Tahoma" pitchFamily="34" charset="0"/>
                      </a:endParaRPr>
                    </a:p>
                  </a:txBody>
                  <a:tcPr>
                    <a:solidFill>
                      <a:srgbClr val="002060"/>
                    </a:solidFill>
                  </a:tcPr>
                </a:tc>
              </a:tr>
              <a:tr h="370840">
                <a:tc>
                  <a:txBody>
                    <a:bodyPr/>
                    <a:lstStyle/>
                    <a:p>
                      <a:r>
                        <a:rPr lang="en-GB" sz="1800" baseline="0" dirty="0" smtClean="0">
                          <a:latin typeface="+mn-lt"/>
                          <a:ea typeface="Tahoma" pitchFamily="34" charset="0"/>
                          <a:cs typeface="Tahoma" pitchFamily="34" charset="0"/>
                        </a:rPr>
                        <a:t>Core service is delivered through an online job matching portal by </a:t>
                      </a:r>
                      <a:r>
                        <a:rPr lang="en-GB" sz="1800" baseline="0" dirty="0" err="1" smtClean="0">
                          <a:latin typeface="+mn-lt"/>
                          <a:ea typeface="Tahoma" pitchFamily="34" charset="0"/>
                          <a:cs typeface="Tahoma" pitchFamily="34" charset="0"/>
                        </a:rPr>
                        <a:t>JobsMalaysia</a:t>
                      </a:r>
                      <a:r>
                        <a:rPr lang="en-GB" sz="1800" baseline="0" dirty="0" smtClean="0">
                          <a:latin typeface="+mn-lt"/>
                          <a:ea typeface="Tahoma" pitchFamily="34" charset="0"/>
                          <a:cs typeface="Tahoma" pitchFamily="34" charset="0"/>
                        </a:rPr>
                        <a:t>. Additional services include jobs carnivals. </a:t>
                      </a:r>
                    </a:p>
                    <a:p>
                      <a:endParaRPr lang="en-GB" sz="1800" baseline="0" dirty="0" smtClean="0">
                        <a:latin typeface="+mn-lt"/>
                        <a:ea typeface="Tahoma" pitchFamily="34" charset="0"/>
                        <a:cs typeface="Tahoma" pitchFamily="34" charset="0"/>
                      </a:endParaRPr>
                    </a:p>
                  </a:txBody>
                  <a:tcPr/>
                </a:tc>
                <a:tc>
                  <a:txBody>
                    <a:bodyPr/>
                    <a:lstStyle/>
                    <a:p>
                      <a:r>
                        <a:rPr lang="en-GB" sz="1800" dirty="0" smtClean="0">
                          <a:latin typeface="+mn-lt"/>
                          <a:ea typeface="Tahoma" pitchFamily="34" charset="0"/>
                          <a:cs typeface="Tahoma" pitchFamily="34" charset="0"/>
                        </a:rPr>
                        <a:t>An</a:t>
                      </a:r>
                      <a:r>
                        <a:rPr lang="en-GB" sz="1800" baseline="0" dirty="0" smtClean="0">
                          <a:latin typeface="+mn-lt"/>
                          <a:ea typeface="Tahoma" pitchFamily="34" charset="0"/>
                          <a:cs typeface="Tahoma" pitchFamily="34" charset="0"/>
                        </a:rPr>
                        <a:t> alternative, vocational education route is available for students: the National Dual Training System. Training to improve employability is also delivered by providers and NGOs. </a:t>
                      </a:r>
                      <a:endParaRPr lang="en-GB" sz="1800" dirty="0" smtClean="0">
                        <a:latin typeface="+mn-lt"/>
                        <a:ea typeface="Tahoma" pitchFamily="34" charset="0"/>
                        <a:cs typeface="Tahoma" pitchFamily="34" charset="0"/>
                      </a:endParaRPr>
                    </a:p>
                  </a:txBody>
                  <a:tcPr/>
                </a:tc>
                <a:tc>
                  <a:txBody>
                    <a:bodyPr/>
                    <a:lstStyle/>
                    <a:p>
                      <a:r>
                        <a:rPr lang="en-GB" sz="1800" dirty="0" smtClean="0">
                          <a:latin typeface="+mn-lt"/>
                          <a:ea typeface="Tahoma" pitchFamily="34" charset="0"/>
                          <a:cs typeface="Tahoma" pitchFamily="34" charset="0"/>
                        </a:rPr>
                        <a:t>Little focus on</a:t>
                      </a:r>
                      <a:r>
                        <a:rPr lang="en-GB" sz="1800" baseline="0" dirty="0" smtClean="0">
                          <a:latin typeface="+mn-lt"/>
                          <a:ea typeface="Tahoma" pitchFamily="34" charset="0"/>
                          <a:cs typeface="Tahoma" pitchFamily="34" charset="0"/>
                        </a:rPr>
                        <a:t> job creation due to strong economic growth. Micro finance programmes are available to support would be entrepreneurs.</a:t>
                      </a:r>
                      <a:endParaRPr lang="en-GB" sz="1800" dirty="0">
                        <a:latin typeface="+mn-lt"/>
                        <a:ea typeface="Tahoma" pitchFamily="34" charset="0"/>
                        <a:cs typeface="Tahoma" pitchFamily="34" charset="0"/>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273895"/>
            <a:ext cx="8229600" cy="642937"/>
          </a:xfrm>
        </p:spPr>
        <p:txBody>
          <a:bodyPr/>
          <a:lstStyle/>
          <a:p>
            <a:r>
              <a:rPr lang="en-GB" dirty="0" smtClean="0"/>
              <a:t>Case study – Iran </a:t>
            </a:r>
            <a:br>
              <a:rPr lang="en-GB" dirty="0" smtClean="0"/>
            </a:br>
            <a:endParaRPr lang="en-GB" dirty="0" smtClean="0"/>
          </a:p>
        </p:txBody>
      </p:sp>
      <p:sp>
        <p:nvSpPr>
          <p:cNvPr id="6" name="Content Placeholder 5"/>
          <p:cNvSpPr txBox="1">
            <a:spLocks/>
          </p:cNvSpPr>
          <p:nvPr/>
        </p:nvSpPr>
        <p:spPr>
          <a:xfrm>
            <a:off x="609600" y="2069232"/>
            <a:ext cx="8229600" cy="3411538"/>
          </a:xfrm>
          <a:prstGeom prst="rect">
            <a:avLst/>
          </a:prstGeom>
        </p:spPr>
        <p:txBody>
          <a:bodyPr/>
          <a:lstStyle/>
          <a:p>
            <a:pPr>
              <a:spcBef>
                <a:spcPct val="20000"/>
              </a:spcBef>
              <a:buClr>
                <a:schemeClr val="accent2"/>
              </a:buClr>
            </a:pPr>
            <a:r>
              <a:rPr lang="en-GB" sz="2000" dirty="0" smtClean="0"/>
              <a:t>Iran has implemented a number of activation measures with a particular focus on job creation and skills training. This is due to the growing young population, meaning jobs must keep pace with the growing population. </a:t>
            </a:r>
          </a:p>
          <a:p>
            <a:pPr>
              <a:spcBef>
                <a:spcPct val="20000"/>
              </a:spcBef>
              <a:buClr>
                <a:schemeClr val="accent2"/>
              </a:buClr>
            </a:pPr>
            <a:endParaRPr lang="en-GB" sz="2000" dirty="0" smtClean="0"/>
          </a:p>
          <a:p>
            <a:pPr>
              <a:spcBef>
                <a:spcPct val="20000"/>
              </a:spcBef>
              <a:buClr>
                <a:schemeClr val="accent2"/>
              </a:buClr>
            </a:pPr>
            <a:r>
              <a:rPr lang="en-GB" sz="2000" dirty="0" smtClean="0">
                <a:latin typeface="Tahoma" pitchFamily="34" charset="0"/>
                <a:ea typeface="Tahoma" pitchFamily="34" charset="0"/>
                <a:cs typeface="Tahoma" pitchFamily="34" charset="0"/>
              </a:rPr>
              <a:t>Key labour market characteristics include:</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High unemployment for young people and women (46% unemployment rate for women aged 15-24)</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Low economic participation rate (37.9% of working age population)</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Key economic role played by government e.g. State ownership of large companies</a:t>
            </a:r>
          </a:p>
          <a:p>
            <a:pPr>
              <a:spcBef>
                <a:spcPct val="20000"/>
              </a:spcBef>
              <a:buClr>
                <a:schemeClr val="accent2"/>
              </a:buClr>
              <a:buFont typeface="Wingdings" pitchFamily="2" charset="2"/>
              <a:buChar char="§"/>
            </a:pPr>
            <a:endParaRPr lang="en-GB" sz="2000" dirty="0" smtClean="0"/>
          </a:p>
          <a:p>
            <a:pPr>
              <a:spcBef>
                <a:spcPct val="20000"/>
              </a:spcBef>
              <a:buClr>
                <a:schemeClr val="accent2"/>
              </a:buClr>
            </a:pPr>
            <a:endParaRPr lang="en-GB" sz="2000" dirty="0" smtClean="0"/>
          </a:p>
          <a:p>
            <a:pPr>
              <a:spcBef>
                <a:spcPct val="20000"/>
              </a:spcBef>
              <a:buClr>
                <a:schemeClr val="accent2"/>
              </a:buClr>
              <a:buFont typeface="Wingdings" pitchFamily="2" charset="2"/>
              <a:buChar char="§"/>
            </a:pPr>
            <a:endParaRPr lang="en-GB" sz="2000" dirty="0" smtClean="0"/>
          </a:p>
          <a:p>
            <a:pPr>
              <a:spcBef>
                <a:spcPct val="20000"/>
              </a:spcBef>
              <a:buClr>
                <a:schemeClr val="accent2"/>
              </a:buClr>
            </a:pPr>
            <a:endParaRPr lang="en-GB" sz="2000" dirty="0" smtClean="0"/>
          </a:p>
          <a:p>
            <a:pPr>
              <a:spcBef>
                <a:spcPct val="20000"/>
              </a:spcBef>
              <a:buClr>
                <a:schemeClr val="accent2"/>
              </a:buClr>
            </a:pPr>
            <a:endParaRPr lang="en-GB" sz="2000" dirty="0" smtClean="0"/>
          </a:p>
          <a:p>
            <a:pPr>
              <a:spcBef>
                <a:spcPct val="20000"/>
              </a:spcBef>
              <a:buClr>
                <a:schemeClr val="accent2"/>
              </a:buClr>
            </a:pPr>
            <a:endParaRPr lang="en-GB" sz="2000" dirty="0" smtClean="0"/>
          </a:p>
          <a:p>
            <a:pPr>
              <a:spcBef>
                <a:spcPct val="20000"/>
              </a:spcBef>
              <a:buClr>
                <a:schemeClr val="accent2"/>
              </a:buClr>
            </a:pPr>
            <a:endParaRPr lang="en-GB"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4213" y="626765"/>
            <a:ext cx="7772400" cy="1362075"/>
          </a:xfrm>
        </p:spPr>
        <p:txBody>
          <a:bodyPr/>
          <a:lstStyle/>
          <a:p>
            <a:pPr algn="ctr"/>
            <a:r>
              <a:rPr lang="en-GB" dirty="0" smtClean="0"/>
              <a:t>Case study – Iran</a:t>
            </a:r>
          </a:p>
        </p:txBody>
      </p:sp>
      <p:sp>
        <p:nvSpPr>
          <p:cNvPr id="5" name="Content Placeholder 5"/>
          <p:cNvSpPr txBox="1">
            <a:spLocks/>
          </p:cNvSpPr>
          <p:nvPr/>
        </p:nvSpPr>
        <p:spPr>
          <a:xfrm>
            <a:off x="609600" y="1916832"/>
            <a:ext cx="8229600" cy="3411538"/>
          </a:xfrm>
          <a:prstGeom prst="rect">
            <a:avLst/>
          </a:prstGeom>
        </p:spPr>
        <p:txBody>
          <a:bodyPr/>
          <a:lstStyle/>
          <a:p>
            <a:pPr>
              <a:spcBef>
                <a:spcPct val="20000"/>
              </a:spcBef>
              <a:buClr>
                <a:schemeClr val="accent2"/>
              </a:buClr>
            </a:pPr>
            <a:r>
              <a:rPr lang="en-GB" sz="2000" dirty="0" smtClean="0">
                <a:latin typeface="Tahoma" pitchFamily="34" charset="0"/>
                <a:ea typeface="Tahoma" pitchFamily="34" charset="0"/>
                <a:cs typeface="Tahoma" pitchFamily="34" charset="0"/>
              </a:rPr>
              <a:t>Activation measures implemented in Iran </a:t>
            </a:r>
            <a:r>
              <a:rPr lang="en-GB" sz="2000" dirty="0" smtClean="0">
                <a:latin typeface="Tahoma" pitchFamily="34" charset="0"/>
                <a:ea typeface="Tahoma" pitchFamily="34" charset="0"/>
                <a:cs typeface="Tahoma" pitchFamily="34" charset="0"/>
              </a:rPr>
              <a:t>include:</a:t>
            </a: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r>
              <a:rPr lang="en-GB" sz="2000" dirty="0" smtClean="0">
                <a:latin typeface="Tahoma" pitchFamily="34" charset="0"/>
                <a:ea typeface="Tahoma" pitchFamily="34" charset="0"/>
                <a:cs typeface="Tahoma" pitchFamily="34" charset="0"/>
              </a:rPr>
              <a:t>Activation in Iran is recognised as a valuable tool but measures such as cash transfer payments and food donation programmes are also prioritised as poverty alleviation tools. </a:t>
            </a: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buFont typeface="Wingdings" pitchFamily="2" charset="2"/>
              <a:buChar cha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p:txBody>
      </p:sp>
      <p:graphicFrame>
        <p:nvGraphicFramePr>
          <p:cNvPr id="6" name="Table 5"/>
          <p:cNvGraphicFramePr>
            <a:graphicFrameLocks noGrp="1"/>
          </p:cNvGraphicFramePr>
          <p:nvPr/>
        </p:nvGraphicFramePr>
        <p:xfrm>
          <a:off x="251519" y="2420888"/>
          <a:ext cx="8712969" cy="2667640"/>
        </p:xfrm>
        <a:graphic>
          <a:graphicData uri="http://schemas.openxmlformats.org/drawingml/2006/table">
            <a:tbl>
              <a:tblPr firstRow="1" bandRow="1">
                <a:tableStyleId>{5C22544A-7EE6-4342-B048-85BDC9FD1C3A}</a:tableStyleId>
              </a:tblPr>
              <a:tblGrid>
                <a:gridCol w="2904323"/>
                <a:gridCol w="2904323"/>
                <a:gridCol w="2904323"/>
              </a:tblGrid>
              <a:tr h="381640">
                <a:tc>
                  <a:txBody>
                    <a:bodyPr/>
                    <a:lstStyle/>
                    <a:p>
                      <a:r>
                        <a:rPr lang="en-GB" sz="1800" dirty="0" smtClean="0">
                          <a:latin typeface="+mn-lt"/>
                          <a:ea typeface="Tahoma" pitchFamily="34" charset="0"/>
                          <a:cs typeface="Tahoma" pitchFamily="34" charset="0"/>
                        </a:rPr>
                        <a:t>Job search support</a:t>
                      </a:r>
                      <a:endParaRPr lang="en-GB" sz="1800" dirty="0">
                        <a:latin typeface="+mn-lt"/>
                        <a:ea typeface="Tahoma" pitchFamily="34" charset="0"/>
                        <a:cs typeface="Tahoma" pitchFamily="34" charset="0"/>
                      </a:endParaRPr>
                    </a:p>
                  </a:txBody>
                  <a:tcPr>
                    <a:solidFill>
                      <a:srgbClr val="002060"/>
                    </a:solidFill>
                  </a:tcPr>
                </a:tc>
                <a:tc>
                  <a:txBody>
                    <a:bodyPr/>
                    <a:lstStyle/>
                    <a:p>
                      <a:r>
                        <a:rPr lang="en-GB" sz="1800" dirty="0" smtClean="0">
                          <a:latin typeface="+mn-lt"/>
                          <a:ea typeface="Tahoma" pitchFamily="34" charset="0"/>
                          <a:cs typeface="Tahoma" pitchFamily="34" charset="0"/>
                        </a:rPr>
                        <a:t>Skills training</a:t>
                      </a:r>
                      <a:endParaRPr lang="en-GB" sz="1800" dirty="0">
                        <a:latin typeface="+mn-lt"/>
                        <a:ea typeface="Tahoma" pitchFamily="34" charset="0"/>
                        <a:cs typeface="Tahoma" pitchFamily="34" charset="0"/>
                      </a:endParaRPr>
                    </a:p>
                  </a:txBody>
                  <a:tcPr>
                    <a:solidFill>
                      <a:srgbClr val="002060"/>
                    </a:solidFill>
                  </a:tcPr>
                </a:tc>
                <a:tc>
                  <a:txBody>
                    <a:bodyPr/>
                    <a:lstStyle/>
                    <a:p>
                      <a:r>
                        <a:rPr lang="en-GB" sz="1800" dirty="0" smtClean="0">
                          <a:latin typeface="+mn-lt"/>
                          <a:ea typeface="Tahoma" pitchFamily="34" charset="0"/>
                          <a:cs typeface="Tahoma" pitchFamily="34" charset="0"/>
                        </a:rPr>
                        <a:t>Job creation</a:t>
                      </a:r>
                      <a:endParaRPr lang="en-GB" sz="1800" dirty="0">
                        <a:latin typeface="+mn-lt"/>
                        <a:ea typeface="Tahoma" pitchFamily="34" charset="0"/>
                        <a:cs typeface="Tahoma" pitchFamily="34" charset="0"/>
                      </a:endParaRPr>
                    </a:p>
                  </a:txBody>
                  <a:tcPr>
                    <a:solidFill>
                      <a:srgbClr val="002060"/>
                    </a:solidFill>
                  </a:tcPr>
                </a:tc>
              </a:tr>
              <a:tr h="370840">
                <a:tc>
                  <a:txBody>
                    <a:bodyPr/>
                    <a:lstStyle/>
                    <a:p>
                      <a:r>
                        <a:rPr lang="en-GB" sz="1800" baseline="0" dirty="0" smtClean="0">
                          <a:latin typeface="+mn-lt"/>
                          <a:ea typeface="Tahoma" pitchFamily="34" charset="0"/>
                          <a:cs typeface="Tahoma" pitchFamily="34" charset="0"/>
                        </a:rPr>
                        <a:t>PES delivers support through provincial branches to ensure a localised approach. The centres also deliver training and job creation initiatives. </a:t>
                      </a:r>
                    </a:p>
                  </a:txBody>
                  <a:tcPr/>
                </a:tc>
                <a:tc>
                  <a:txBody>
                    <a:bodyPr/>
                    <a:lstStyle/>
                    <a:p>
                      <a:r>
                        <a:rPr lang="en-GB" sz="1800" dirty="0" smtClean="0">
                          <a:latin typeface="+mn-lt"/>
                          <a:ea typeface="Tahoma" pitchFamily="34" charset="0"/>
                          <a:cs typeface="Tahoma" pitchFamily="34" charset="0"/>
                        </a:rPr>
                        <a:t>Large number</a:t>
                      </a:r>
                      <a:r>
                        <a:rPr lang="en-GB" sz="1800" baseline="0" dirty="0" smtClean="0">
                          <a:latin typeface="+mn-lt"/>
                          <a:ea typeface="Tahoma" pitchFamily="34" charset="0"/>
                          <a:cs typeface="Tahoma" pitchFamily="34" charset="0"/>
                        </a:rPr>
                        <a:t> of training opportunities available but these tend to be concentrated in urban areas. There is cooperation between government departments to coordinate skills training opportunities. </a:t>
                      </a:r>
                      <a:endParaRPr lang="en-GB" sz="1800" dirty="0" smtClean="0">
                        <a:latin typeface="+mn-lt"/>
                        <a:ea typeface="Tahoma" pitchFamily="34" charset="0"/>
                        <a:cs typeface="Tahoma" pitchFamily="34" charset="0"/>
                      </a:endParaRPr>
                    </a:p>
                  </a:txBody>
                  <a:tcPr/>
                </a:tc>
                <a:tc>
                  <a:txBody>
                    <a:bodyPr/>
                    <a:lstStyle/>
                    <a:p>
                      <a:r>
                        <a:rPr lang="en-GB" sz="1800" dirty="0" smtClean="0">
                          <a:latin typeface="+mn-lt"/>
                          <a:ea typeface="Tahoma" pitchFamily="34" charset="0"/>
                          <a:cs typeface="Tahoma" pitchFamily="34" charset="0"/>
                        </a:rPr>
                        <a:t>The</a:t>
                      </a:r>
                      <a:r>
                        <a:rPr lang="en-GB" sz="1800" baseline="0" dirty="0" smtClean="0">
                          <a:latin typeface="+mn-lt"/>
                          <a:ea typeface="Tahoma" pitchFamily="34" charset="0"/>
                          <a:cs typeface="Tahoma" pitchFamily="34" charset="0"/>
                        </a:rPr>
                        <a:t> promotion of entrepreneurship and credit facilities are largely used as tools for job creation. Several projects are sector specific, e.g. Focused on agricultural sector. </a:t>
                      </a:r>
                      <a:endParaRPr lang="en-GB" sz="1800" dirty="0">
                        <a:latin typeface="+mn-lt"/>
                        <a:ea typeface="Tahoma" pitchFamily="34" charset="0"/>
                        <a:cs typeface="Tahoma" pitchFamily="34" charset="0"/>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95288" y="548680"/>
            <a:ext cx="8229600" cy="1511300"/>
          </a:xfrm>
        </p:spPr>
        <p:txBody>
          <a:bodyPr/>
          <a:lstStyle/>
          <a:p>
            <a:pPr eaLnBrk="1" hangingPunct="1"/>
            <a:r>
              <a:rPr lang="en-GB" dirty="0" smtClean="0"/>
              <a:t>Case study – Cameroon </a:t>
            </a:r>
          </a:p>
        </p:txBody>
      </p:sp>
      <p:sp>
        <p:nvSpPr>
          <p:cNvPr id="4" name="Content Placeholder 5"/>
          <p:cNvSpPr txBox="1">
            <a:spLocks/>
          </p:cNvSpPr>
          <p:nvPr/>
        </p:nvSpPr>
        <p:spPr>
          <a:xfrm>
            <a:off x="609600" y="2069232"/>
            <a:ext cx="8229600" cy="3411538"/>
          </a:xfrm>
          <a:prstGeom prst="rect">
            <a:avLst/>
          </a:prstGeom>
        </p:spPr>
        <p:txBody>
          <a:bodyPr/>
          <a:lstStyle/>
          <a:p>
            <a:pPr>
              <a:spcBef>
                <a:spcPct val="20000"/>
              </a:spcBef>
              <a:buClr>
                <a:schemeClr val="accent2"/>
              </a:buClr>
            </a:pPr>
            <a:r>
              <a:rPr lang="en-GB" sz="2000" dirty="0" smtClean="0">
                <a:latin typeface="Tahoma" pitchFamily="34" charset="0"/>
                <a:ea typeface="Tahoma" pitchFamily="34" charset="0"/>
                <a:cs typeface="Tahoma" pitchFamily="34" charset="0"/>
              </a:rPr>
              <a:t>Cameroon has made the use of activation a key tool in its poverty reduction strategy. Each ministry now plays a role in employment promotion and a large number of activation policies and projects have been implemented. These are supplemented by projects delivered by NGOs and international agencies.  </a:t>
            </a: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r>
              <a:rPr lang="en-GB" sz="2000" dirty="0" smtClean="0">
                <a:latin typeface="Tahoma" pitchFamily="34" charset="0"/>
                <a:ea typeface="Tahoma" pitchFamily="34" charset="0"/>
                <a:cs typeface="Tahoma" pitchFamily="34" charset="0"/>
              </a:rPr>
              <a:t>Key labour market characteristics include:</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Low unemployment, but high underemployment (70.6%)</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Large informal sector employs over 90% of workers</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Need to provide quality jobs (tackle working poverty)</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Rural/urban divide</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Preference among workers for public sector employment</a:t>
            </a: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buFont typeface="Wingdings" pitchFamily="2" charset="2"/>
              <a:buChar cha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684213" y="626765"/>
            <a:ext cx="7772400" cy="1362075"/>
          </a:xfrm>
        </p:spPr>
        <p:txBody>
          <a:bodyPr/>
          <a:lstStyle/>
          <a:p>
            <a:pPr algn="ctr"/>
            <a:r>
              <a:rPr lang="en-GB" dirty="0" smtClean="0"/>
              <a:t>Case study – Cameroon</a:t>
            </a:r>
          </a:p>
        </p:txBody>
      </p:sp>
      <p:sp>
        <p:nvSpPr>
          <p:cNvPr id="4" name="Content Placeholder 5"/>
          <p:cNvSpPr txBox="1">
            <a:spLocks/>
          </p:cNvSpPr>
          <p:nvPr/>
        </p:nvSpPr>
        <p:spPr>
          <a:xfrm>
            <a:off x="609600" y="1916832"/>
            <a:ext cx="8229600" cy="3411538"/>
          </a:xfrm>
          <a:prstGeom prst="rect">
            <a:avLst/>
          </a:prstGeom>
        </p:spPr>
        <p:txBody>
          <a:bodyPr/>
          <a:lstStyle/>
          <a:p>
            <a:pPr>
              <a:spcBef>
                <a:spcPct val="20000"/>
              </a:spcBef>
              <a:buClr>
                <a:schemeClr val="accent2"/>
              </a:buClr>
            </a:pPr>
            <a:r>
              <a:rPr lang="en-GB" sz="2000" dirty="0" smtClean="0">
                <a:latin typeface="Tahoma" pitchFamily="34" charset="0"/>
                <a:ea typeface="Tahoma" pitchFamily="34" charset="0"/>
                <a:cs typeface="Tahoma" pitchFamily="34" charset="0"/>
              </a:rPr>
              <a:t>Activation measures implemented in Cameroon </a:t>
            </a:r>
            <a:r>
              <a:rPr lang="en-GB" sz="2000" dirty="0" smtClean="0">
                <a:latin typeface="Tahoma" pitchFamily="34" charset="0"/>
                <a:ea typeface="Tahoma" pitchFamily="34" charset="0"/>
                <a:cs typeface="Tahoma" pitchFamily="34" charset="0"/>
              </a:rPr>
              <a:t>include:</a:t>
            </a: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r>
              <a:rPr lang="en-GB" sz="2000" dirty="0" smtClean="0">
                <a:latin typeface="Tahoma" pitchFamily="34" charset="0"/>
                <a:ea typeface="Tahoma" pitchFamily="34" charset="0"/>
                <a:cs typeface="Tahoma" pitchFamily="34" charset="0"/>
              </a:rPr>
              <a:t>Activation in Cameroon can be characterised by scale in terms of the number of programmes implemented. This means that extensive coordination is required to ensure efficient use of resources. </a:t>
            </a: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buFont typeface="Wingdings" pitchFamily="2" charset="2"/>
              <a:buChar cha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p:txBody>
      </p:sp>
      <p:graphicFrame>
        <p:nvGraphicFramePr>
          <p:cNvPr id="5" name="Table 4"/>
          <p:cNvGraphicFramePr>
            <a:graphicFrameLocks noGrp="1"/>
          </p:cNvGraphicFramePr>
          <p:nvPr/>
        </p:nvGraphicFramePr>
        <p:xfrm>
          <a:off x="251519" y="2420888"/>
          <a:ext cx="8712969" cy="2941960"/>
        </p:xfrm>
        <a:graphic>
          <a:graphicData uri="http://schemas.openxmlformats.org/drawingml/2006/table">
            <a:tbl>
              <a:tblPr firstRow="1" bandRow="1">
                <a:tableStyleId>{5C22544A-7EE6-4342-B048-85BDC9FD1C3A}</a:tableStyleId>
              </a:tblPr>
              <a:tblGrid>
                <a:gridCol w="2904323"/>
                <a:gridCol w="2904323"/>
                <a:gridCol w="2904323"/>
              </a:tblGrid>
              <a:tr h="381640">
                <a:tc>
                  <a:txBody>
                    <a:bodyPr/>
                    <a:lstStyle/>
                    <a:p>
                      <a:r>
                        <a:rPr lang="en-GB" sz="1800" dirty="0" smtClean="0">
                          <a:latin typeface="+mn-lt"/>
                          <a:ea typeface="Tahoma" pitchFamily="34" charset="0"/>
                          <a:cs typeface="Tahoma" pitchFamily="34" charset="0"/>
                        </a:rPr>
                        <a:t>Job search support</a:t>
                      </a:r>
                      <a:endParaRPr lang="en-GB" sz="1800" dirty="0">
                        <a:latin typeface="+mn-lt"/>
                        <a:ea typeface="Tahoma" pitchFamily="34" charset="0"/>
                        <a:cs typeface="Tahoma" pitchFamily="34" charset="0"/>
                      </a:endParaRPr>
                    </a:p>
                  </a:txBody>
                  <a:tcPr>
                    <a:solidFill>
                      <a:srgbClr val="002060"/>
                    </a:solidFill>
                  </a:tcPr>
                </a:tc>
                <a:tc>
                  <a:txBody>
                    <a:bodyPr/>
                    <a:lstStyle/>
                    <a:p>
                      <a:r>
                        <a:rPr lang="en-GB" sz="1800" dirty="0" smtClean="0">
                          <a:latin typeface="+mn-lt"/>
                          <a:ea typeface="Tahoma" pitchFamily="34" charset="0"/>
                          <a:cs typeface="Tahoma" pitchFamily="34" charset="0"/>
                        </a:rPr>
                        <a:t>Skills training</a:t>
                      </a:r>
                      <a:endParaRPr lang="en-GB" sz="1800" dirty="0">
                        <a:latin typeface="+mn-lt"/>
                        <a:ea typeface="Tahoma" pitchFamily="34" charset="0"/>
                        <a:cs typeface="Tahoma" pitchFamily="34" charset="0"/>
                      </a:endParaRPr>
                    </a:p>
                  </a:txBody>
                  <a:tcPr>
                    <a:solidFill>
                      <a:srgbClr val="002060"/>
                    </a:solidFill>
                  </a:tcPr>
                </a:tc>
                <a:tc>
                  <a:txBody>
                    <a:bodyPr/>
                    <a:lstStyle/>
                    <a:p>
                      <a:r>
                        <a:rPr lang="en-GB" sz="1800" dirty="0" smtClean="0">
                          <a:latin typeface="+mn-lt"/>
                          <a:ea typeface="Tahoma" pitchFamily="34" charset="0"/>
                          <a:cs typeface="Tahoma" pitchFamily="34" charset="0"/>
                        </a:rPr>
                        <a:t>Job creation</a:t>
                      </a:r>
                      <a:endParaRPr lang="en-GB" sz="1800" dirty="0">
                        <a:latin typeface="+mn-lt"/>
                        <a:ea typeface="Tahoma" pitchFamily="34" charset="0"/>
                        <a:cs typeface="Tahoma" pitchFamily="34" charset="0"/>
                      </a:endParaRPr>
                    </a:p>
                  </a:txBody>
                  <a:tcPr>
                    <a:solidFill>
                      <a:srgbClr val="002060"/>
                    </a:solidFill>
                  </a:tcPr>
                </a:tc>
              </a:tr>
              <a:tr h="370840">
                <a:tc>
                  <a:txBody>
                    <a:bodyPr/>
                    <a:lstStyle/>
                    <a:p>
                      <a:r>
                        <a:rPr lang="en-GB" sz="1800" baseline="0" dirty="0" smtClean="0">
                          <a:latin typeface="+mn-lt"/>
                          <a:ea typeface="Tahoma" pitchFamily="34" charset="0"/>
                          <a:cs typeface="Tahoma" pitchFamily="34" charset="0"/>
                        </a:rPr>
                        <a:t>PES delivers job search support through job centres and targets employers as well as jobseekers. Customer journeys are adapted to each customer’s needs. Informal networks continue to be heavily utilised by jobseekers however.</a:t>
                      </a:r>
                    </a:p>
                  </a:txBody>
                  <a:tcPr/>
                </a:tc>
                <a:tc>
                  <a:txBody>
                    <a:bodyPr/>
                    <a:lstStyle/>
                    <a:p>
                      <a:r>
                        <a:rPr lang="en-GB" sz="1800" dirty="0" smtClean="0">
                          <a:latin typeface="+mn-lt"/>
                          <a:ea typeface="Tahoma" pitchFamily="34" charset="0"/>
                          <a:cs typeface="Tahoma" pitchFamily="34" charset="0"/>
                        </a:rPr>
                        <a:t>Focus by the government</a:t>
                      </a:r>
                      <a:r>
                        <a:rPr lang="en-GB" sz="1800" baseline="0" dirty="0" smtClean="0">
                          <a:latin typeface="+mn-lt"/>
                          <a:ea typeface="Tahoma" pitchFamily="34" charset="0"/>
                          <a:cs typeface="Tahoma" pitchFamily="34" charset="0"/>
                        </a:rPr>
                        <a:t> and NGOs to deliver skills training to agricultural workers to increase productivity. </a:t>
                      </a:r>
                      <a:endParaRPr lang="en-GB" sz="1800" dirty="0" smtClean="0">
                        <a:latin typeface="+mn-lt"/>
                        <a:ea typeface="Tahoma" pitchFamily="34" charset="0"/>
                        <a:cs typeface="Tahoma" pitchFamily="34" charset="0"/>
                      </a:endParaRPr>
                    </a:p>
                  </a:txBody>
                  <a:tcPr/>
                </a:tc>
                <a:tc>
                  <a:txBody>
                    <a:bodyPr/>
                    <a:lstStyle/>
                    <a:p>
                      <a:r>
                        <a:rPr lang="en-GB" sz="1800" dirty="0" smtClean="0">
                          <a:latin typeface="+mn-lt"/>
                          <a:ea typeface="Tahoma" pitchFamily="34" charset="0"/>
                          <a:cs typeface="Tahoma" pitchFamily="34" charset="0"/>
                        </a:rPr>
                        <a:t>Government is encouraging entrepreneurship as are other</a:t>
                      </a:r>
                      <a:r>
                        <a:rPr lang="en-GB" sz="1800" baseline="0" dirty="0" smtClean="0">
                          <a:latin typeface="+mn-lt"/>
                          <a:ea typeface="Tahoma" pitchFamily="34" charset="0"/>
                          <a:cs typeface="Tahoma" pitchFamily="34" charset="0"/>
                        </a:rPr>
                        <a:t> aid agencies. Preference for labour intensive techniques in the development of infrastructure also leads to job creation.</a:t>
                      </a:r>
                      <a:endParaRPr lang="en-GB" sz="1800" dirty="0">
                        <a:latin typeface="+mn-lt"/>
                        <a:ea typeface="Tahoma" pitchFamily="34" charset="0"/>
                        <a:cs typeface="Tahoma" pitchFamily="34" charset="0"/>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9878"/>
            <a:ext cx="8229600" cy="642938"/>
          </a:xfrm>
        </p:spPr>
        <p:txBody>
          <a:bodyPr/>
          <a:lstStyle/>
          <a:p>
            <a:r>
              <a:rPr lang="en-GB" dirty="0" smtClean="0"/>
              <a:t>About Inclusion</a:t>
            </a:r>
            <a:endParaRPr lang="en-GB" dirty="0"/>
          </a:p>
        </p:txBody>
      </p:sp>
      <p:sp>
        <p:nvSpPr>
          <p:cNvPr id="4" name="Content Placeholder 3"/>
          <p:cNvSpPr>
            <a:spLocks noGrp="1"/>
          </p:cNvSpPr>
          <p:nvPr>
            <p:ph idx="1"/>
          </p:nvPr>
        </p:nvSpPr>
        <p:spPr>
          <a:xfrm>
            <a:off x="457200" y="2033686"/>
            <a:ext cx="8229600" cy="3411538"/>
          </a:xfrm>
        </p:spPr>
        <p:txBody>
          <a:bodyPr/>
          <a:lstStyle/>
          <a:p>
            <a:pPr marL="0" indent="0">
              <a:buNone/>
            </a:pPr>
            <a:r>
              <a:rPr lang="en-GB" sz="2000" dirty="0" smtClean="0"/>
              <a:t>The Centre for Economic and Social Inclusion is the United Kingdom’s leading not-for-profit company dedicated to tackling disadvantage and promoting social inclusion in the labour market.</a:t>
            </a:r>
          </a:p>
          <a:p>
            <a:pPr marL="0" indent="0">
              <a:buNone/>
            </a:pPr>
            <a:endParaRPr lang="en-GB" sz="2000" dirty="0" smtClean="0"/>
          </a:p>
          <a:p>
            <a:pPr marL="0" indent="0">
              <a:buNone/>
            </a:pPr>
            <a:r>
              <a:rPr lang="en-GB" sz="2000" dirty="0" smtClean="0"/>
              <a:t>Chris Melvin is the CEO of Inclusion’s sister company, PublicCo. Chris is an experienced chief executive with a strong track record of building and delivering high performing public services across the welfare to work, skills and business support sectors. Chris founded PublicCo after a decade of leading Reed in Partnership, an international provider of activation programmes. </a:t>
            </a:r>
            <a:endParaRPr lang="en-GB"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95288" y="1057870"/>
            <a:ext cx="8229600" cy="642938"/>
          </a:xfrm>
        </p:spPr>
        <p:txBody>
          <a:bodyPr/>
          <a:lstStyle/>
          <a:p>
            <a:r>
              <a:rPr lang="en-GB" dirty="0" smtClean="0"/>
              <a:t>Case study – Uganda </a:t>
            </a:r>
            <a:endParaRPr lang="en-GB" sz="3600" dirty="0" smtClean="0"/>
          </a:p>
        </p:txBody>
      </p:sp>
      <p:sp>
        <p:nvSpPr>
          <p:cNvPr id="8" name="Content Placeholder 5"/>
          <p:cNvSpPr txBox="1">
            <a:spLocks/>
          </p:cNvSpPr>
          <p:nvPr/>
        </p:nvSpPr>
        <p:spPr>
          <a:xfrm>
            <a:off x="609600" y="2069232"/>
            <a:ext cx="8229600" cy="3411538"/>
          </a:xfrm>
          <a:prstGeom prst="rect">
            <a:avLst/>
          </a:prstGeom>
        </p:spPr>
        <p:txBody>
          <a:bodyPr/>
          <a:lstStyle/>
          <a:p>
            <a:pPr>
              <a:spcBef>
                <a:spcPct val="20000"/>
              </a:spcBef>
              <a:buClr>
                <a:schemeClr val="accent2"/>
              </a:buClr>
            </a:pPr>
            <a:r>
              <a:rPr lang="en-GB" sz="2000" dirty="0" smtClean="0">
                <a:latin typeface="Tahoma" pitchFamily="34" charset="0"/>
                <a:ea typeface="Tahoma" pitchFamily="34" charset="0"/>
                <a:cs typeface="Tahoma" pitchFamily="34" charset="0"/>
              </a:rPr>
              <a:t>The need to prioritise activation has been recognised by the Ugandan government. Comprehensive activation strategies are in place, but actually implementing them is a challenge. Improved targeting is also required to ensure it is those most in need that benefit from activation measures.</a:t>
            </a:r>
          </a:p>
          <a:p>
            <a:pPr>
              <a:spcBef>
                <a:spcPct val="20000"/>
              </a:spcBef>
              <a:buClr>
                <a:schemeClr val="accent2"/>
              </a:buClr>
            </a:pPr>
            <a:endParaRPr lang="en-GB" sz="2000" dirty="0" smtClean="0"/>
          </a:p>
          <a:p>
            <a:pPr>
              <a:spcBef>
                <a:spcPct val="20000"/>
              </a:spcBef>
              <a:buClr>
                <a:schemeClr val="accent2"/>
              </a:buClr>
            </a:pPr>
            <a:r>
              <a:rPr lang="en-GB" sz="2000" dirty="0" smtClean="0">
                <a:latin typeface="Tahoma" pitchFamily="34" charset="0"/>
                <a:ea typeface="Tahoma" pitchFamily="34" charset="0"/>
                <a:cs typeface="Tahoma" pitchFamily="34" charset="0"/>
              </a:rPr>
              <a:t>Key labour market characteristics include:</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Extremely young and growing population </a:t>
            </a:r>
          </a:p>
          <a:p>
            <a:pPr>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Large informal sector (employs 58% of non agricultural workers</a:t>
            </a:r>
            <a:r>
              <a:rPr lang="en-GB" sz="2000" dirty="0" smtClean="0"/>
              <a:t>)</a:t>
            </a:r>
          </a:p>
          <a:p>
            <a:pPr>
              <a:spcBef>
                <a:spcPct val="20000"/>
              </a:spcBef>
              <a:buClr>
                <a:schemeClr val="accent2"/>
              </a:buClr>
              <a:buFont typeface="Wingdings" pitchFamily="2" charset="2"/>
              <a:buChar char="§"/>
            </a:pPr>
            <a:r>
              <a:rPr lang="en-GB" sz="2000" dirty="0" smtClean="0"/>
              <a:t>72% of working population engaged in agricultural and fishing activities</a:t>
            </a:r>
          </a:p>
          <a:p>
            <a:pPr>
              <a:spcBef>
                <a:spcPct val="20000"/>
              </a:spcBef>
              <a:buClr>
                <a:schemeClr val="accent2"/>
              </a:buClr>
              <a:buFont typeface="Wingdings" pitchFamily="2" charset="2"/>
              <a:buChar char="§"/>
            </a:pPr>
            <a:r>
              <a:rPr lang="en-GB" sz="2000" dirty="0" smtClean="0"/>
              <a:t>Skills mismatch</a:t>
            </a:r>
          </a:p>
          <a:p>
            <a:pPr>
              <a:spcBef>
                <a:spcPct val="20000"/>
              </a:spcBef>
              <a:buClr>
                <a:schemeClr val="accent2"/>
              </a:buClr>
              <a:buFont typeface="Wingdings" pitchFamily="2" charset="2"/>
              <a:buChar char="§"/>
            </a:pPr>
            <a:endParaRPr lang="en-GB" sz="2000" dirty="0" smtClean="0"/>
          </a:p>
          <a:p>
            <a:pPr>
              <a:spcBef>
                <a:spcPct val="20000"/>
              </a:spcBef>
              <a:buClr>
                <a:schemeClr val="accent2"/>
              </a:buClr>
            </a:pPr>
            <a:endParaRPr lang="en-GB" sz="2000" dirty="0" smtClean="0"/>
          </a:p>
          <a:p>
            <a:pPr>
              <a:spcBef>
                <a:spcPct val="20000"/>
              </a:spcBef>
              <a:buClr>
                <a:schemeClr val="accent2"/>
              </a:buClr>
              <a:buFont typeface="Wingdings" pitchFamily="2" charset="2"/>
              <a:buChar char="§"/>
            </a:pPr>
            <a:endParaRPr lang="en-GB" sz="2000" dirty="0" smtClean="0"/>
          </a:p>
          <a:p>
            <a:pPr>
              <a:spcBef>
                <a:spcPct val="20000"/>
              </a:spcBef>
              <a:buClr>
                <a:schemeClr val="accent2"/>
              </a:buClr>
            </a:pPr>
            <a:endParaRPr lang="en-GB" sz="2000" dirty="0" smtClean="0"/>
          </a:p>
          <a:p>
            <a:pPr>
              <a:spcBef>
                <a:spcPct val="20000"/>
              </a:spcBef>
              <a:buClr>
                <a:schemeClr val="accent2"/>
              </a:buClr>
            </a:pPr>
            <a:endParaRPr lang="en-GB" sz="2000" dirty="0" smtClean="0"/>
          </a:p>
          <a:p>
            <a:pPr>
              <a:spcBef>
                <a:spcPct val="20000"/>
              </a:spcBef>
              <a:buClr>
                <a:schemeClr val="accent2"/>
              </a:buClr>
            </a:pPr>
            <a:endParaRPr lang="en-GB" sz="2000" dirty="0" smtClean="0"/>
          </a:p>
          <a:p>
            <a:pPr>
              <a:spcBef>
                <a:spcPct val="20000"/>
              </a:spcBef>
              <a:buClr>
                <a:schemeClr val="accent2"/>
              </a:buClr>
            </a:pPr>
            <a:endParaRPr lang="en-GB" sz="2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684213" y="626765"/>
            <a:ext cx="7772400" cy="1362075"/>
          </a:xfrm>
        </p:spPr>
        <p:txBody>
          <a:bodyPr/>
          <a:lstStyle/>
          <a:p>
            <a:pPr algn="ctr"/>
            <a:r>
              <a:rPr lang="en-GB" dirty="0" smtClean="0"/>
              <a:t>Case study – Uganda</a:t>
            </a:r>
          </a:p>
        </p:txBody>
      </p:sp>
      <p:sp>
        <p:nvSpPr>
          <p:cNvPr id="4" name="Content Placeholder 5"/>
          <p:cNvSpPr txBox="1">
            <a:spLocks/>
          </p:cNvSpPr>
          <p:nvPr/>
        </p:nvSpPr>
        <p:spPr>
          <a:xfrm>
            <a:off x="609600" y="1916832"/>
            <a:ext cx="8229600" cy="3411538"/>
          </a:xfrm>
          <a:prstGeom prst="rect">
            <a:avLst/>
          </a:prstGeom>
        </p:spPr>
        <p:txBody>
          <a:bodyPr/>
          <a:lstStyle/>
          <a:p>
            <a:pPr>
              <a:spcBef>
                <a:spcPct val="20000"/>
              </a:spcBef>
              <a:buClr>
                <a:schemeClr val="accent2"/>
              </a:buClr>
            </a:pPr>
            <a:r>
              <a:rPr lang="en-GB" sz="2000" dirty="0" smtClean="0">
                <a:latin typeface="Tahoma" pitchFamily="34" charset="0"/>
                <a:ea typeface="Tahoma" pitchFamily="34" charset="0"/>
                <a:cs typeface="Tahoma" pitchFamily="34" charset="0"/>
              </a:rPr>
              <a:t>Activation measures implemented in Uganda </a:t>
            </a:r>
            <a:r>
              <a:rPr lang="en-GB" sz="2000" dirty="0" smtClean="0">
                <a:latin typeface="Tahoma" pitchFamily="34" charset="0"/>
                <a:ea typeface="Tahoma" pitchFamily="34" charset="0"/>
                <a:cs typeface="Tahoma" pitchFamily="34" charset="0"/>
              </a:rPr>
              <a:t>include:</a:t>
            </a: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r>
              <a:rPr lang="en-GB" sz="2000" dirty="0" smtClean="0">
                <a:latin typeface="Tahoma" pitchFamily="34" charset="0"/>
                <a:ea typeface="Tahoma" pitchFamily="34" charset="0"/>
                <a:cs typeface="Tahoma" pitchFamily="34" charset="0"/>
              </a:rPr>
              <a:t>Activation in Uganda can be characterised by the development of comprehensive strategies whose implementation is constrained due to lack of resources.  </a:t>
            </a: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buFont typeface="Wingdings" pitchFamily="2" charset="2"/>
              <a:buChar cha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a:p>
            <a:pPr>
              <a:spcBef>
                <a:spcPct val="20000"/>
              </a:spcBef>
              <a:buClr>
                <a:schemeClr val="accent2"/>
              </a:buClr>
            </a:pPr>
            <a:endParaRPr lang="en-GB" sz="2000" dirty="0" smtClean="0">
              <a:latin typeface="Tahoma" pitchFamily="34" charset="0"/>
              <a:ea typeface="Tahoma" pitchFamily="34" charset="0"/>
              <a:cs typeface="Tahoma" pitchFamily="34" charset="0"/>
            </a:endParaRPr>
          </a:p>
        </p:txBody>
      </p:sp>
      <p:graphicFrame>
        <p:nvGraphicFramePr>
          <p:cNvPr id="5" name="Table 4"/>
          <p:cNvGraphicFramePr>
            <a:graphicFrameLocks noGrp="1"/>
          </p:cNvGraphicFramePr>
          <p:nvPr/>
        </p:nvGraphicFramePr>
        <p:xfrm>
          <a:off x="251519" y="2420888"/>
          <a:ext cx="8712969" cy="2941960"/>
        </p:xfrm>
        <a:graphic>
          <a:graphicData uri="http://schemas.openxmlformats.org/drawingml/2006/table">
            <a:tbl>
              <a:tblPr firstRow="1" bandRow="1">
                <a:tableStyleId>{5C22544A-7EE6-4342-B048-85BDC9FD1C3A}</a:tableStyleId>
              </a:tblPr>
              <a:tblGrid>
                <a:gridCol w="2904323"/>
                <a:gridCol w="2904323"/>
                <a:gridCol w="2904323"/>
              </a:tblGrid>
              <a:tr h="381640">
                <a:tc>
                  <a:txBody>
                    <a:bodyPr/>
                    <a:lstStyle/>
                    <a:p>
                      <a:r>
                        <a:rPr lang="en-GB" sz="1800" dirty="0" smtClean="0">
                          <a:latin typeface="+mn-lt"/>
                          <a:ea typeface="Tahoma" pitchFamily="34" charset="0"/>
                          <a:cs typeface="Tahoma" pitchFamily="34" charset="0"/>
                        </a:rPr>
                        <a:t>Job search support</a:t>
                      </a:r>
                      <a:endParaRPr lang="en-GB" sz="1800" dirty="0">
                        <a:latin typeface="+mn-lt"/>
                        <a:ea typeface="Tahoma" pitchFamily="34" charset="0"/>
                        <a:cs typeface="Tahoma" pitchFamily="34" charset="0"/>
                      </a:endParaRPr>
                    </a:p>
                  </a:txBody>
                  <a:tcPr>
                    <a:solidFill>
                      <a:srgbClr val="002060"/>
                    </a:solidFill>
                  </a:tcPr>
                </a:tc>
                <a:tc>
                  <a:txBody>
                    <a:bodyPr/>
                    <a:lstStyle/>
                    <a:p>
                      <a:r>
                        <a:rPr lang="en-GB" sz="1800" dirty="0" smtClean="0">
                          <a:latin typeface="+mn-lt"/>
                          <a:ea typeface="Tahoma" pitchFamily="34" charset="0"/>
                          <a:cs typeface="Tahoma" pitchFamily="34" charset="0"/>
                        </a:rPr>
                        <a:t>Skills training</a:t>
                      </a:r>
                      <a:endParaRPr lang="en-GB" sz="1800" dirty="0">
                        <a:latin typeface="+mn-lt"/>
                        <a:ea typeface="Tahoma" pitchFamily="34" charset="0"/>
                        <a:cs typeface="Tahoma" pitchFamily="34" charset="0"/>
                      </a:endParaRPr>
                    </a:p>
                  </a:txBody>
                  <a:tcPr>
                    <a:solidFill>
                      <a:srgbClr val="002060"/>
                    </a:solidFill>
                  </a:tcPr>
                </a:tc>
                <a:tc>
                  <a:txBody>
                    <a:bodyPr/>
                    <a:lstStyle/>
                    <a:p>
                      <a:r>
                        <a:rPr lang="en-GB" sz="1800" dirty="0" smtClean="0">
                          <a:latin typeface="+mn-lt"/>
                          <a:ea typeface="Tahoma" pitchFamily="34" charset="0"/>
                          <a:cs typeface="Tahoma" pitchFamily="34" charset="0"/>
                        </a:rPr>
                        <a:t>Job creation</a:t>
                      </a:r>
                      <a:endParaRPr lang="en-GB" sz="1800" dirty="0">
                        <a:latin typeface="+mn-lt"/>
                        <a:ea typeface="Tahoma" pitchFamily="34" charset="0"/>
                        <a:cs typeface="Tahoma" pitchFamily="34" charset="0"/>
                      </a:endParaRPr>
                    </a:p>
                  </a:txBody>
                  <a:tcPr>
                    <a:solidFill>
                      <a:srgbClr val="002060"/>
                    </a:solidFill>
                  </a:tcPr>
                </a:tc>
              </a:tr>
              <a:tr h="370840">
                <a:tc>
                  <a:txBody>
                    <a:bodyPr/>
                    <a:lstStyle/>
                    <a:p>
                      <a:r>
                        <a:rPr lang="en-GB" sz="1800" baseline="0" dirty="0" smtClean="0">
                          <a:latin typeface="+mn-lt"/>
                          <a:ea typeface="Tahoma" pitchFamily="34" charset="0"/>
                          <a:cs typeface="Tahoma" pitchFamily="34" charset="0"/>
                        </a:rPr>
                        <a:t>Lack of funding means there is little job search support available and jobseekers and employers tend to use informal recruitment networks. </a:t>
                      </a:r>
                    </a:p>
                  </a:txBody>
                  <a:tcPr/>
                </a:tc>
                <a:tc>
                  <a:txBody>
                    <a:bodyPr/>
                    <a:lstStyle/>
                    <a:p>
                      <a:r>
                        <a:rPr lang="en-GB" sz="1800" dirty="0" smtClean="0">
                          <a:latin typeface="+mn-lt"/>
                          <a:ea typeface="Tahoma" pitchFamily="34" charset="0"/>
                          <a:cs typeface="Tahoma" pitchFamily="34" charset="0"/>
                        </a:rPr>
                        <a:t>Training aims to address skills mismatch and vocational training is being encouraged.</a:t>
                      </a:r>
                      <a:r>
                        <a:rPr lang="en-GB" sz="1800" baseline="0" dirty="0" smtClean="0">
                          <a:latin typeface="+mn-lt"/>
                          <a:ea typeface="Tahoma" pitchFamily="34" charset="0"/>
                          <a:cs typeface="Tahoma" pitchFamily="34" charset="0"/>
                        </a:rPr>
                        <a:t>  However, the training available does not always deliver the skills employers need. Training is also used to encourage entrepreneurship.</a:t>
                      </a:r>
                      <a:endParaRPr lang="en-GB" sz="1800" dirty="0" smtClean="0">
                        <a:latin typeface="+mn-lt"/>
                        <a:ea typeface="Tahoma" pitchFamily="34" charset="0"/>
                        <a:cs typeface="Tahoma" pitchFamily="34" charset="0"/>
                      </a:endParaRPr>
                    </a:p>
                  </a:txBody>
                  <a:tcPr/>
                </a:tc>
                <a:tc>
                  <a:txBody>
                    <a:bodyPr/>
                    <a:lstStyle/>
                    <a:p>
                      <a:r>
                        <a:rPr lang="en-GB" sz="1800" dirty="0" smtClean="0">
                          <a:latin typeface="+mn-lt"/>
                          <a:ea typeface="Tahoma" pitchFamily="34" charset="0"/>
                          <a:cs typeface="Tahoma" pitchFamily="34" charset="0"/>
                        </a:rPr>
                        <a:t>Several</a:t>
                      </a:r>
                      <a:r>
                        <a:rPr lang="en-GB" sz="1800" baseline="0" dirty="0" smtClean="0">
                          <a:latin typeface="+mn-lt"/>
                          <a:ea typeface="Tahoma" pitchFamily="34" charset="0"/>
                          <a:cs typeface="Tahoma" pitchFamily="34" charset="0"/>
                        </a:rPr>
                        <a:t> entrepreneurship schemes are in place. Projects particularly target young people because this group is most affected by unemployment. </a:t>
                      </a:r>
                      <a:endParaRPr lang="en-GB" sz="1800" dirty="0">
                        <a:latin typeface="+mn-lt"/>
                        <a:ea typeface="Tahoma" pitchFamily="34" charset="0"/>
                        <a:cs typeface="Tahoma" pitchFamily="34" charset="0"/>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a:xfrm>
            <a:off x="457200" y="981075"/>
            <a:ext cx="8229600" cy="642938"/>
          </a:xfrm>
        </p:spPr>
        <p:txBody>
          <a:bodyPr/>
          <a:lstStyle/>
          <a:p>
            <a:r>
              <a:rPr lang="en-GB" dirty="0" smtClean="0"/>
              <a:t>Best practice</a:t>
            </a:r>
          </a:p>
        </p:txBody>
      </p:sp>
      <p:sp>
        <p:nvSpPr>
          <p:cNvPr id="8" name="Content Placeholder 4"/>
          <p:cNvSpPr>
            <a:spLocks noGrp="1"/>
          </p:cNvSpPr>
          <p:nvPr>
            <p:ph idx="1"/>
          </p:nvPr>
        </p:nvSpPr>
        <p:spPr>
          <a:xfrm>
            <a:off x="467544" y="1844824"/>
            <a:ext cx="8229600" cy="3411538"/>
          </a:xfrm>
        </p:spPr>
        <p:txBody>
          <a:bodyPr/>
          <a:lstStyle/>
          <a:p>
            <a:pPr marL="0" indent="0">
              <a:buNone/>
            </a:pPr>
            <a:r>
              <a:rPr lang="en-GB" sz="2000" dirty="0" smtClean="0"/>
              <a:t>Based on our research, best practice according to the three key elements of the framework was identified.</a:t>
            </a:r>
          </a:p>
          <a:p>
            <a:pPr marL="0" indent="0">
              <a:buNone/>
            </a:pPr>
            <a:endParaRPr lang="en-GB" sz="2000" dirty="0" smtClean="0"/>
          </a:p>
          <a:p>
            <a:pPr marL="0" indent="0">
              <a:buNone/>
            </a:pPr>
            <a:r>
              <a:rPr lang="en-GB" sz="2000" b="1" dirty="0" smtClean="0"/>
              <a:t>National policy objectives and delivery:</a:t>
            </a:r>
          </a:p>
          <a:p>
            <a:pPr marL="0" indent="0">
              <a:buFont typeface="Wingdings" pitchFamily="2" charset="2"/>
              <a:buChar char="§"/>
            </a:pPr>
            <a:r>
              <a:rPr lang="en-GB" sz="2000" dirty="0" smtClean="0"/>
              <a:t>The value of a policy focus on activation measures is recognised.</a:t>
            </a:r>
          </a:p>
          <a:p>
            <a:pPr marL="0" indent="0">
              <a:buFont typeface="Wingdings" pitchFamily="2" charset="2"/>
              <a:buChar char="§"/>
            </a:pPr>
            <a:r>
              <a:rPr lang="en-GB" sz="2000" dirty="0" smtClean="0"/>
              <a:t>To ensure efficient use of resources and knowledge sharing, it is best practice for the design and delivery of activation measures to be overseen and coordinated by a lead organisation. </a:t>
            </a:r>
          </a:p>
          <a:p>
            <a:pPr marL="0" indent="0">
              <a:buFont typeface="Wingdings" pitchFamily="2" charset="2"/>
              <a:buChar char="§"/>
            </a:pPr>
            <a:endParaRPr lang="en-GB"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985862"/>
            <a:ext cx="8229600" cy="642938"/>
          </a:xfrm>
        </p:spPr>
        <p:txBody>
          <a:bodyPr/>
          <a:lstStyle/>
          <a:p>
            <a:pPr eaLnBrk="1" hangingPunct="1"/>
            <a:r>
              <a:rPr lang="en-GB" dirty="0" smtClean="0"/>
              <a:t>Best practice</a:t>
            </a:r>
            <a:endParaRPr lang="en-GB" sz="2400" dirty="0" smtClean="0"/>
          </a:p>
        </p:txBody>
      </p:sp>
      <p:sp>
        <p:nvSpPr>
          <p:cNvPr id="5" name="Content Placeholder 4"/>
          <p:cNvSpPr txBox="1">
            <a:spLocks/>
          </p:cNvSpPr>
          <p:nvPr/>
        </p:nvSpPr>
        <p:spPr>
          <a:xfrm>
            <a:off x="467544" y="1889670"/>
            <a:ext cx="8229600" cy="3411538"/>
          </a:xfrm>
          <a:prstGeom prst="rect">
            <a:avLst/>
          </a:prstGeom>
        </p:spPr>
        <p: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GB" sz="2000" b="1"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Individual programme design and performance:</a:t>
            </a:r>
          </a:p>
          <a:p>
            <a:pPr lvl="0">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A PES is often best placed to lead the delivery of activation.</a:t>
            </a:r>
          </a:p>
          <a:p>
            <a:pPr lvl="0">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The PES should engage with employers in designing and delivering activation programmes. </a:t>
            </a:r>
          </a:p>
          <a:p>
            <a:pPr lvl="0">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Characteristics other than poverty, related to the likelihood of an individual being poor or vulnerable can be used to identity activation programmes’ target groups.</a:t>
            </a:r>
          </a:p>
          <a:p>
            <a:pPr lvl="0">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The use of loans for beneficiaries, rather than grants, can improve projects’ sustainability. </a:t>
            </a:r>
          </a:p>
          <a:p>
            <a:pPr lvl="0">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Programmes’ impact improves when programmes contain an element of continuous improvement. </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Char char="§"/>
              <a:tabLst/>
              <a:defRPr/>
            </a:pPr>
            <a:endParaRPr kumimoji="0" lang="en-GB" sz="2000" b="0" i="0" u="none" strike="noStrike" kern="1200" cap="none" spc="0" normalizeH="0" baseline="0" noProof="0" dirty="0">
              <a:ln>
                <a:noFill/>
              </a:ln>
              <a:solidFill>
                <a:schemeClr val="tx1"/>
              </a:solidFill>
              <a:effectLst/>
              <a:uLnTx/>
              <a:uFillTx/>
              <a:latin typeface="Tahoma" pitchFamily="34" charset="0"/>
              <a:ea typeface="+mn-ea"/>
              <a:cs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7870"/>
            <a:ext cx="8229600" cy="642938"/>
          </a:xfrm>
        </p:spPr>
        <p:txBody>
          <a:bodyPr/>
          <a:lstStyle/>
          <a:p>
            <a:r>
              <a:rPr lang="en-GB" dirty="0" smtClean="0"/>
              <a:t>Best practice</a:t>
            </a:r>
            <a:endParaRPr lang="en-GB" dirty="0"/>
          </a:p>
        </p:txBody>
      </p:sp>
      <p:sp>
        <p:nvSpPr>
          <p:cNvPr id="4" name="Content Placeholder 4"/>
          <p:cNvSpPr txBox="1">
            <a:spLocks/>
          </p:cNvSpPr>
          <p:nvPr/>
        </p:nvSpPr>
        <p:spPr>
          <a:xfrm>
            <a:off x="467544" y="2033686"/>
            <a:ext cx="8229600" cy="3411538"/>
          </a:xfrm>
          <a:prstGeom prst="rect">
            <a:avLst/>
          </a:prstGeom>
        </p:spPr>
        <p: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GB" sz="2000" b="1"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Supporting infrastructure:</a:t>
            </a:r>
          </a:p>
          <a:p>
            <a:pPr lvl="0">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An over arching monitoring of national activation strategies can improve the effectiveness of activation measures. </a:t>
            </a:r>
          </a:p>
          <a:p>
            <a:pPr lvl="0">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External organisations can provide support for platforms to exchange information and best practice between practitioners and policy makers.</a:t>
            </a:r>
          </a:p>
          <a:p>
            <a:pPr lvl="0">
              <a:spcBef>
                <a:spcPct val="20000"/>
              </a:spcBef>
              <a:buClr>
                <a:schemeClr val="accent2"/>
              </a:buClr>
              <a:buFont typeface="Wingdings" pitchFamily="2" charset="2"/>
              <a:buChar char="§"/>
            </a:pPr>
            <a:r>
              <a:rPr lang="en-GB" sz="2000" dirty="0" smtClean="0">
                <a:latin typeface="Tahoma" pitchFamily="34" charset="0"/>
                <a:ea typeface="Tahoma" pitchFamily="34" charset="0"/>
                <a:cs typeface="Tahoma" pitchFamily="34" charset="0"/>
              </a:rPr>
              <a:t>A long term commitment to activation policies and ongoing evaluation improves the performance of programmes.  </a:t>
            </a:r>
          </a:p>
          <a:p>
            <a:pPr lvl="0">
              <a:spcBef>
                <a:spcPct val="20000"/>
              </a:spcBef>
              <a:buClr>
                <a:schemeClr val="accent2"/>
              </a:buClr>
              <a:buFont typeface="Wingdings" pitchFamily="2" charset="2"/>
              <a:buChar char="§"/>
            </a:pPr>
            <a:endParaRPr kumimoji="0" lang="en-GB" sz="2000" b="0" i="0" strike="noStrike" kern="1200" cap="none" spc="0" normalizeH="0" baseline="0" noProof="0" dirty="0" smtClean="0">
              <a:ln>
                <a:noFill/>
              </a:ln>
              <a:solidFill>
                <a:schemeClr val="tx1"/>
              </a:solidFill>
              <a:effectLst/>
              <a:uLnTx/>
              <a:uFillTx/>
              <a:latin typeface="Tahoma" pitchFamily="34" charset="0"/>
              <a:ea typeface="+mn-ea"/>
              <a:cs typeface="Tahoma"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Char char="§"/>
              <a:tabLst/>
              <a:defRPr/>
            </a:pPr>
            <a:endParaRPr kumimoji="0" lang="en-GB" sz="2000" b="0" i="0" u="none" strike="noStrike" kern="1200" cap="none" spc="0" normalizeH="0" baseline="0" noProof="0" dirty="0">
              <a:ln>
                <a:noFill/>
              </a:ln>
              <a:solidFill>
                <a:schemeClr val="tx1"/>
              </a:solidFill>
              <a:effectLst/>
              <a:uLnTx/>
              <a:uFillTx/>
              <a:latin typeface="Tahoma" pitchFamily="34" charset="0"/>
              <a:ea typeface="+mn-ea"/>
              <a:cs typeface="Tahom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1196752"/>
            <a:ext cx="8229600" cy="642938"/>
          </a:xfrm>
        </p:spPr>
        <p:txBody>
          <a:bodyPr/>
          <a:lstStyle/>
          <a:p>
            <a:r>
              <a:rPr lang="en-GB" dirty="0" smtClean="0"/>
              <a:t>Contact</a:t>
            </a:r>
            <a:endParaRPr lang="en-GB" dirty="0"/>
          </a:p>
        </p:txBody>
      </p:sp>
      <p:sp>
        <p:nvSpPr>
          <p:cNvPr id="3" name="Content Placeholder 2"/>
          <p:cNvSpPr>
            <a:spLocks noGrp="1"/>
          </p:cNvSpPr>
          <p:nvPr>
            <p:ph idx="1"/>
          </p:nvPr>
        </p:nvSpPr>
        <p:spPr/>
        <p:txBody>
          <a:bodyPr/>
          <a:lstStyle/>
          <a:p>
            <a:pPr>
              <a:buNone/>
            </a:pPr>
            <a:r>
              <a:rPr lang="en-GB" sz="2000" dirty="0" smtClean="0"/>
              <a:t>Inclusion</a:t>
            </a:r>
          </a:p>
          <a:p>
            <a:pPr>
              <a:buNone/>
            </a:pPr>
            <a:r>
              <a:rPr lang="en-GB" sz="2000" dirty="0" smtClean="0"/>
              <a:t>Third Floor</a:t>
            </a:r>
          </a:p>
          <a:p>
            <a:pPr>
              <a:buNone/>
            </a:pPr>
            <a:r>
              <a:rPr lang="en-GB" sz="2000" dirty="0" smtClean="0"/>
              <a:t>89 Albert Embankment</a:t>
            </a:r>
          </a:p>
          <a:p>
            <a:pPr>
              <a:buNone/>
            </a:pPr>
            <a:r>
              <a:rPr lang="en-GB" sz="2000" dirty="0" smtClean="0"/>
              <a:t>London</a:t>
            </a:r>
          </a:p>
          <a:p>
            <a:pPr>
              <a:buNone/>
            </a:pPr>
            <a:r>
              <a:rPr lang="en-GB" sz="2000" dirty="0" smtClean="0"/>
              <a:t>SE1 7TP</a:t>
            </a:r>
          </a:p>
          <a:p>
            <a:pPr>
              <a:buNone/>
            </a:pPr>
            <a:r>
              <a:rPr lang="en-GB" sz="2000" dirty="0" smtClean="0"/>
              <a:t>Tel: +44 (0)20 7582 7221</a:t>
            </a:r>
          </a:p>
          <a:p>
            <a:pPr>
              <a:buNone/>
            </a:pPr>
            <a:r>
              <a:rPr lang="en-GB" sz="2000" dirty="0" smtClean="0"/>
              <a:t>Email: info@cesi.org.uk</a:t>
            </a:r>
            <a:br>
              <a:rPr lang="en-GB" sz="2000" dirty="0" smtClean="0"/>
            </a:b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1124744"/>
            <a:ext cx="8229600" cy="642938"/>
          </a:xfrm>
        </p:spPr>
        <p:txBody>
          <a:bodyPr/>
          <a:lstStyle/>
          <a:p>
            <a:r>
              <a:rPr lang="en-GB" dirty="0" smtClean="0"/>
              <a:t>Our research for COMCEC</a:t>
            </a:r>
            <a:endParaRPr lang="en-GB" dirty="0"/>
          </a:p>
        </p:txBody>
      </p:sp>
      <p:sp>
        <p:nvSpPr>
          <p:cNvPr id="3" name="Content Placeholder 2"/>
          <p:cNvSpPr>
            <a:spLocks noGrp="1"/>
          </p:cNvSpPr>
          <p:nvPr>
            <p:ph idx="1"/>
          </p:nvPr>
        </p:nvSpPr>
        <p:spPr>
          <a:xfrm>
            <a:off x="457200" y="1988840"/>
            <a:ext cx="8229600" cy="3411538"/>
          </a:xfrm>
        </p:spPr>
        <p:txBody>
          <a:bodyPr/>
          <a:lstStyle/>
          <a:p>
            <a:pPr marL="0" indent="0">
              <a:buNone/>
            </a:pPr>
            <a:r>
              <a:rPr lang="en-GB" sz="2000" dirty="0" smtClean="0"/>
              <a:t>In September 2014, COMCEC commissioned Inclusion to carry out a study of activation policies for the poor in OIC Member States. </a:t>
            </a:r>
          </a:p>
          <a:p>
            <a:pPr marL="0" indent="0">
              <a:buNone/>
            </a:pPr>
            <a:endParaRPr lang="en-GB" sz="2000" dirty="0" smtClean="0"/>
          </a:p>
          <a:p>
            <a:pPr marL="0" indent="0">
              <a:buNone/>
            </a:pPr>
            <a:r>
              <a:rPr lang="en-GB" sz="2000" dirty="0" smtClean="0"/>
              <a:t>Three activation tools were considered as part of the study:</a:t>
            </a:r>
          </a:p>
          <a:p>
            <a:pPr marL="0" indent="0">
              <a:buNone/>
            </a:pPr>
            <a:endParaRPr lang="en-GB" sz="2000" dirty="0" smtClean="0"/>
          </a:p>
          <a:p>
            <a:pPr marL="457200" indent="-457200">
              <a:buFont typeface="+mj-lt"/>
              <a:buAutoNum type="arabicParenR"/>
            </a:pPr>
            <a:r>
              <a:rPr lang="en-GB" sz="2000" dirty="0" smtClean="0"/>
              <a:t>Job search support</a:t>
            </a:r>
          </a:p>
          <a:p>
            <a:pPr marL="457200" indent="-457200">
              <a:buFont typeface="+mj-lt"/>
              <a:buAutoNum type="arabicParenR"/>
            </a:pPr>
            <a:r>
              <a:rPr lang="en-GB" sz="2000" dirty="0" smtClean="0"/>
              <a:t>Skills training</a:t>
            </a:r>
          </a:p>
          <a:p>
            <a:pPr marL="457200" indent="-457200">
              <a:buFont typeface="+mj-lt"/>
              <a:buAutoNum type="arabicParenR"/>
            </a:pPr>
            <a:r>
              <a:rPr lang="en-GB" sz="2000" dirty="0" smtClean="0"/>
              <a:t>Job creation</a:t>
            </a:r>
          </a:p>
          <a:p>
            <a:pPr marL="0" indent="0">
              <a:buNone/>
            </a:pPr>
            <a:endParaRPr lang="en-GB"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7870"/>
            <a:ext cx="8229600" cy="642938"/>
          </a:xfrm>
        </p:spPr>
        <p:txBody>
          <a:bodyPr/>
          <a:lstStyle/>
          <a:p>
            <a:r>
              <a:rPr lang="en-GB" dirty="0" smtClean="0"/>
              <a:t>Our research for COMCEC</a:t>
            </a:r>
            <a:endParaRPr lang="en-GB" dirty="0"/>
          </a:p>
        </p:txBody>
      </p:sp>
      <p:sp>
        <p:nvSpPr>
          <p:cNvPr id="4" name="Content Placeholder 3"/>
          <p:cNvSpPr>
            <a:spLocks noGrp="1"/>
          </p:cNvSpPr>
          <p:nvPr>
            <p:ph idx="1"/>
          </p:nvPr>
        </p:nvSpPr>
        <p:spPr>
          <a:xfrm>
            <a:off x="457200" y="1916832"/>
            <a:ext cx="8229600" cy="3411538"/>
          </a:xfrm>
        </p:spPr>
        <p:txBody>
          <a:bodyPr/>
          <a:lstStyle/>
          <a:p>
            <a:pPr marL="0" indent="0">
              <a:buNone/>
            </a:pPr>
            <a:r>
              <a:rPr lang="en-GB" sz="2000" dirty="0" smtClean="0"/>
              <a:t>The study included:</a:t>
            </a:r>
          </a:p>
          <a:p>
            <a:pPr marL="0" indent="0">
              <a:buNone/>
            </a:pPr>
            <a:endParaRPr lang="en-GB" sz="2000" dirty="0" smtClean="0"/>
          </a:p>
          <a:p>
            <a:pPr marL="0" indent="0">
              <a:buFont typeface="Wingdings" pitchFamily="2" charset="2"/>
              <a:buChar char="§"/>
            </a:pPr>
            <a:r>
              <a:rPr lang="en-GB" sz="2000" b="1" dirty="0" smtClean="0"/>
              <a:t>Scope: </a:t>
            </a:r>
            <a:r>
              <a:rPr lang="en-GB" sz="2000" dirty="0" smtClean="0"/>
              <a:t>defining key concepts within the study</a:t>
            </a:r>
          </a:p>
          <a:p>
            <a:pPr marL="0" indent="0">
              <a:buFont typeface="Wingdings" pitchFamily="2" charset="2"/>
              <a:buChar char="§"/>
            </a:pPr>
            <a:r>
              <a:rPr lang="en-GB" sz="2000" b="1" dirty="0" smtClean="0"/>
              <a:t>Literature review: </a:t>
            </a:r>
            <a:r>
              <a:rPr lang="en-GB" sz="2000" dirty="0" smtClean="0"/>
              <a:t>capturing the current picture of activation policies and programmes across the OIC in a global context</a:t>
            </a:r>
          </a:p>
          <a:p>
            <a:pPr marL="0" indent="0">
              <a:buFont typeface="Wingdings" pitchFamily="2" charset="2"/>
              <a:buChar char="§"/>
            </a:pPr>
            <a:r>
              <a:rPr lang="en-GB" sz="2000" b="1" dirty="0" smtClean="0"/>
              <a:t>Case studies: </a:t>
            </a:r>
            <a:r>
              <a:rPr lang="en-GB" sz="2000" dirty="0" smtClean="0"/>
              <a:t>focusing research on 5 Member States and carrying out country visits</a:t>
            </a:r>
          </a:p>
          <a:p>
            <a:pPr marL="0" indent="0">
              <a:buFont typeface="Wingdings" pitchFamily="2" charset="2"/>
              <a:buChar char="§"/>
            </a:pPr>
            <a:r>
              <a:rPr lang="en-GB" sz="2000" b="1" dirty="0" smtClean="0"/>
              <a:t>Recommendations: </a:t>
            </a:r>
            <a:r>
              <a:rPr lang="en-GB" sz="2000" dirty="0" smtClean="0"/>
              <a:t>developing evidence based recommendations to improve the employability of the poor in Member States </a:t>
            </a:r>
          </a:p>
          <a:p>
            <a:pPr marL="0" indent="0">
              <a:buFont typeface="Wingdings" pitchFamily="2" charset="2"/>
              <a:buChar char="§"/>
            </a:pPr>
            <a:endParaRPr lang="en-GB" sz="2000" dirty="0" smtClean="0"/>
          </a:p>
          <a:p>
            <a:pPr marL="0" indent="0">
              <a:buNone/>
            </a:pPr>
            <a:r>
              <a:rPr lang="en-GB" sz="2000" dirty="0" smtClean="0"/>
              <a:t>This presentation will focus on our findings from the literature review and case studies. </a:t>
            </a:r>
          </a:p>
          <a:p>
            <a:pPr>
              <a:buNone/>
            </a:pPr>
            <a:endParaRPr lang="en-GB" sz="2000" dirty="0" smtClean="0"/>
          </a:p>
          <a:p>
            <a:pPr>
              <a:buNone/>
            </a:pPr>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1057870"/>
            <a:ext cx="8229600" cy="642938"/>
          </a:xfrm>
        </p:spPr>
        <p:txBody>
          <a:bodyPr/>
          <a:lstStyle/>
          <a:p>
            <a:r>
              <a:rPr lang="en-GB" dirty="0" smtClean="0"/>
              <a:t>Methodology</a:t>
            </a:r>
            <a:endParaRPr lang="en-GB" dirty="0"/>
          </a:p>
        </p:txBody>
      </p:sp>
      <p:sp>
        <p:nvSpPr>
          <p:cNvPr id="5" name="Content Placeholder 3"/>
          <p:cNvSpPr>
            <a:spLocks noGrp="1"/>
          </p:cNvSpPr>
          <p:nvPr>
            <p:ph idx="1"/>
          </p:nvPr>
        </p:nvSpPr>
        <p:spPr>
          <a:xfrm>
            <a:off x="457200" y="1916832"/>
            <a:ext cx="8229600" cy="3411538"/>
          </a:xfrm>
        </p:spPr>
        <p:txBody>
          <a:bodyPr/>
          <a:lstStyle/>
          <a:p>
            <a:pPr marL="0" indent="0">
              <a:buNone/>
            </a:pPr>
            <a:r>
              <a:rPr lang="en-GB" sz="2000" dirty="0" smtClean="0"/>
              <a:t>The research studied features of activation programmes and policies according to a framework incorporating three key elements:</a:t>
            </a:r>
          </a:p>
          <a:p>
            <a:pPr marL="0" indent="0">
              <a:buNone/>
            </a:pPr>
            <a:endParaRPr lang="en-GB" sz="2000" dirty="0" smtClean="0"/>
          </a:p>
          <a:p>
            <a:pPr marL="0" indent="0"/>
            <a:r>
              <a:rPr lang="en-GB" sz="2000" b="1" dirty="0" smtClean="0"/>
              <a:t>National policy objectives and delivery: </a:t>
            </a:r>
            <a:r>
              <a:rPr lang="en-GB" sz="2000" dirty="0" smtClean="0"/>
              <a:t>how the programme fits with national government policy and priorities</a:t>
            </a:r>
          </a:p>
          <a:p>
            <a:pPr marL="0" indent="0"/>
            <a:r>
              <a:rPr lang="en-GB" sz="2000" b="1" dirty="0" smtClean="0"/>
              <a:t>Individual programme design and performance: </a:t>
            </a:r>
            <a:r>
              <a:rPr lang="en-GB" sz="2000" dirty="0" smtClean="0"/>
              <a:t>how well the programme is operating </a:t>
            </a:r>
          </a:p>
          <a:p>
            <a:pPr marL="0" indent="0"/>
            <a:r>
              <a:rPr lang="en-GB" sz="2000" b="1" dirty="0" smtClean="0"/>
              <a:t>Supporting infrastructure: </a:t>
            </a:r>
            <a:r>
              <a:rPr lang="en-GB" sz="2000" dirty="0" smtClean="0"/>
              <a:t>how the programme is supported by the wider labour market context</a:t>
            </a:r>
          </a:p>
          <a:p>
            <a:pPr marL="0" indent="0"/>
            <a:endParaRPr lang="en-GB" sz="2000" dirty="0" smtClean="0"/>
          </a:p>
          <a:p>
            <a:pPr>
              <a:buNone/>
            </a:pPr>
            <a:endParaRPr lang="en-GB" sz="2000" dirty="0" smtClean="0"/>
          </a:p>
          <a:p>
            <a:pPr>
              <a:buNone/>
            </a:pPr>
            <a:endParaRPr lang="en-GB"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96752"/>
            <a:ext cx="8229600" cy="642938"/>
          </a:xfrm>
        </p:spPr>
        <p:txBody>
          <a:bodyPr/>
          <a:lstStyle/>
          <a:p>
            <a:r>
              <a:rPr lang="en-GB" dirty="0" smtClean="0"/>
              <a:t>Overview of activation in OIC Member States</a:t>
            </a:r>
            <a:endParaRPr lang="en-GB" dirty="0"/>
          </a:p>
        </p:txBody>
      </p:sp>
      <p:sp>
        <p:nvSpPr>
          <p:cNvPr id="6" name="Content Placeholder 5"/>
          <p:cNvSpPr>
            <a:spLocks noGrp="1"/>
          </p:cNvSpPr>
          <p:nvPr>
            <p:ph idx="1"/>
          </p:nvPr>
        </p:nvSpPr>
        <p:spPr/>
        <p:txBody>
          <a:bodyPr/>
          <a:lstStyle/>
          <a:p>
            <a:pPr>
              <a:buNone/>
            </a:pPr>
            <a:r>
              <a:rPr lang="en-GB" sz="2000" dirty="0" smtClean="0"/>
              <a:t>Why activation in the OIC?</a:t>
            </a:r>
          </a:p>
          <a:p>
            <a:pPr>
              <a:buNone/>
            </a:pPr>
            <a:endParaRPr lang="en-GB" sz="2000" dirty="0" smtClean="0"/>
          </a:p>
          <a:p>
            <a:pPr marL="0" indent="0">
              <a:buFont typeface="Wingdings" pitchFamily="2" charset="2"/>
              <a:buChar char="§"/>
            </a:pPr>
            <a:r>
              <a:rPr lang="en-GB" sz="2000" dirty="0" smtClean="0"/>
              <a:t>Many OIC Member States do not have developed social assistance systems, making employment a pre-requisite for many people to move out of poverty. </a:t>
            </a:r>
          </a:p>
          <a:p>
            <a:pPr marL="0" indent="0">
              <a:buFont typeface="Wingdings" pitchFamily="2" charset="2"/>
              <a:buChar char="§"/>
            </a:pPr>
            <a:r>
              <a:rPr lang="en-GB" sz="2000" dirty="0" smtClean="0"/>
              <a:t>In Member States that do have comprehensive social assistance systems, activation can counteract possible negative incentives, by encouraging jobseekers to find work. In this respect, activation also improves the affordability of social assistance. </a:t>
            </a:r>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80728"/>
            <a:ext cx="8229600" cy="1152128"/>
          </a:xfrm>
        </p:spPr>
        <p:txBody>
          <a:bodyPr/>
          <a:lstStyle/>
          <a:p>
            <a:r>
              <a:rPr lang="en-GB" dirty="0" smtClean="0"/>
              <a:t>Overview of activation in OIC Member States</a:t>
            </a:r>
            <a:endParaRPr lang="en-GB" dirty="0"/>
          </a:p>
        </p:txBody>
      </p:sp>
      <p:sp>
        <p:nvSpPr>
          <p:cNvPr id="6" name="Content Placeholder 5"/>
          <p:cNvSpPr>
            <a:spLocks noGrp="1"/>
          </p:cNvSpPr>
          <p:nvPr>
            <p:ph idx="1"/>
          </p:nvPr>
        </p:nvSpPr>
        <p:spPr>
          <a:xfrm>
            <a:off x="457200" y="2714625"/>
            <a:ext cx="8229600" cy="3411538"/>
          </a:xfrm>
        </p:spPr>
        <p:txBody>
          <a:bodyPr/>
          <a:lstStyle/>
          <a:p>
            <a:pPr>
              <a:buNone/>
            </a:pPr>
            <a:r>
              <a:rPr lang="en-GB" sz="2000" dirty="0" smtClean="0"/>
              <a:t>Some employment trends in OIC Member States:</a:t>
            </a:r>
          </a:p>
          <a:p>
            <a:pPr>
              <a:buNone/>
            </a:pPr>
            <a:endParaRPr lang="en-GB" sz="2000" dirty="0" smtClean="0"/>
          </a:p>
          <a:p>
            <a:r>
              <a:rPr lang="en-GB" sz="2000" dirty="0" smtClean="0"/>
              <a:t>Jobless growth </a:t>
            </a:r>
          </a:p>
          <a:p>
            <a:r>
              <a:rPr lang="en-GB" sz="2000" dirty="0" smtClean="0"/>
              <a:t>The need to provide quality jobs</a:t>
            </a:r>
          </a:p>
          <a:p>
            <a:r>
              <a:rPr lang="en-GB" sz="2000" dirty="0" smtClean="0"/>
              <a:t>Youth unemployment</a:t>
            </a:r>
          </a:p>
          <a:p>
            <a:r>
              <a:rPr lang="en-GB" sz="2000" dirty="0" smtClean="0"/>
              <a:t>Skills mismatch</a:t>
            </a:r>
          </a:p>
          <a:p>
            <a:r>
              <a:rPr lang="en-GB" sz="2000" dirty="0" smtClean="0"/>
              <a:t>The need to promote employment in the private sector</a:t>
            </a:r>
            <a:endParaRPr lang="en-GB"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250825" y="1273894"/>
            <a:ext cx="8229600" cy="642938"/>
          </a:xfrm>
        </p:spPr>
        <p:txBody>
          <a:bodyPr/>
          <a:lstStyle/>
          <a:p>
            <a:pPr eaLnBrk="1" hangingPunct="1"/>
            <a:r>
              <a:rPr lang="en-GB" dirty="0" smtClean="0"/>
              <a:t>Overview of activation in OIC Member States</a:t>
            </a:r>
          </a:p>
        </p:txBody>
      </p:sp>
      <p:sp>
        <p:nvSpPr>
          <p:cNvPr id="4" name="Content Placeholder 5"/>
          <p:cNvSpPr txBox="1">
            <a:spLocks/>
          </p:cNvSpPr>
          <p:nvPr/>
        </p:nvSpPr>
        <p:spPr>
          <a:xfrm>
            <a:off x="457200" y="2714625"/>
            <a:ext cx="8229600" cy="3411538"/>
          </a:xfrm>
          <a:prstGeom prst="rect">
            <a:avLst/>
          </a:prstGeom>
        </p:spPr>
        <p:txBody>
          <a:bodyPr/>
          <a:lstStyle/>
          <a:p>
            <a:pPr marR="0" lvl="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GB"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There</a:t>
            </a:r>
            <a:r>
              <a:rPr kumimoji="0" lang="en-GB" sz="2000" b="0" i="0" u="none" strike="noStrike" kern="1200" cap="none" spc="0" normalizeH="0" noProof="0" dirty="0" smtClean="0">
                <a:ln>
                  <a:noFill/>
                </a:ln>
                <a:solidFill>
                  <a:schemeClr val="tx1"/>
                </a:solidFill>
                <a:effectLst/>
                <a:uLnTx/>
                <a:uFillTx/>
                <a:latin typeface="Tahoma" pitchFamily="34" charset="0"/>
                <a:ea typeface="+mn-ea"/>
                <a:cs typeface="Tahoma" pitchFamily="34" charset="0"/>
              </a:rPr>
              <a:t> are many forms of job search support, skills training, and job creation. The programmes and policies implemented are linked to a country’s socio-economic context. For OIC Member States, their income grouping </a:t>
            </a:r>
            <a:r>
              <a:rPr lang="en-GB" sz="2000" dirty="0" smtClean="0">
                <a:latin typeface="Tahoma" pitchFamily="34" charset="0"/>
                <a:cs typeface="Tahoma" pitchFamily="34" charset="0"/>
              </a:rPr>
              <a:t>can be linked to the type of activation measures used. </a:t>
            </a:r>
          </a:p>
          <a:p>
            <a:pPr marR="0" lvl="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endParaRPr kumimoji="0" lang="en-GB"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endParaRPr>
          </a:p>
          <a:p>
            <a:pPr marR="0" lvl="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lang="en-GB" sz="2000" dirty="0" smtClean="0">
                <a:latin typeface="Tahoma" pitchFamily="34" charset="0"/>
                <a:cs typeface="Tahoma" pitchFamily="34" charset="0"/>
              </a:rPr>
              <a:t>What measures tend to be used according to income grouping?</a:t>
            </a:r>
            <a:endParaRPr kumimoji="0" lang="en-GB" sz="2000" b="0" i="0" u="none" strike="noStrike" kern="1200" cap="none" spc="0" normalizeH="0" baseline="0" noProof="0" dirty="0">
              <a:ln>
                <a:noFill/>
              </a:ln>
              <a:solidFill>
                <a:schemeClr val="tx1"/>
              </a:solidFill>
              <a:effectLst/>
              <a:uLnTx/>
              <a:uFillTx/>
              <a:latin typeface="Tahoma" pitchFamily="34" charset="0"/>
              <a:ea typeface="+mn-ea"/>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51520" y="1484784"/>
          <a:ext cx="8500760" cy="4527416"/>
        </p:xfrm>
        <a:graphic>
          <a:graphicData uri="http://schemas.openxmlformats.org/drawingml/2006/table">
            <a:tbl>
              <a:tblPr firstRow="1" bandRow="1">
                <a:tableStyleId>{5C22544A-7EE6-4342-B048-85BDC9FD1C3A}</a:tableStyleId>
              </a:tblPr>
              <a:tblGrid>
                <a:gridCol w="1480760"/>
                <a:gridCol w="2340000"/>
                <a:gridCol w="2340000"/>
                <a:gridCol w="2340000"/>
              </a:tblGrid>
              <a:tr h="504056">
                <a:tc>
                  <a:txBody>
                    <a:bodyPr/>
                    <a:lstStyle/>
                    <a:p>
                      <a:r>
                        <a:rPr lang="en-GB" sz="2000" dirty="0" smtClean="0"/>
                        <a:t>Income</a:t>
                      </a:r>
                      <a:endParaRPr lang="en-GB" sz="2000" dirty="0"/>
                    </a:p>
                  </a:txBody>
                  <a:tcPr>
                    <a:solidFill>
                      <a:srgbClr val="002060"/>
                    </a:solidFill>
                  </a:tcPr>
                </a:tc>
                <a:tc>
                  <a:txBody>
                    <a:bodyPr/>
                    <a:lstStyle/>
                    <a:p>
                      <a:r>
                        <a:rPr lang="en-GB" sz="2000" dirty="0" smtClean="0"/>
                        <a:t>Job search support</a:t>
                      </a:r>
                      <a:endParaRPr lang="en-GB" sz="2000" dirty="0"/>
                    </a:p>
                  </a:txBody>
                  <a:tcPr>
                    <a:solidFill>
                      <a:srgbClr val="002060"/>
                    </a:solidFill>
                  </a:tcPr>
                </a:tc>
                <a:tc>
                  <a:txBody>
                    <a:bodyPr/>
                    <a:lstStyle/>
                    <a:p>
                      <a:r>
                        <a:rPr lang="en-GB" sz="2000" dirty="0" smtClean="0"/>
                        <a:t>Skills training</a:t>
                      </a:r>
                      <a:endParaRPr lang="en-GB" sz="2000" dirty="0"/>
                    </a:p>
                  </a:txBody>
                  <a:tcPr>
                    <a:solidFill>
                      <a:srgbClr val="002060"/>
                    </a:solidFill>
                  </a:tcPr>
                </a:tc>
                <a:tc>
                  <a:txBody>
                    <a:bodyPr/>
                    <a:lstStyle/>
                    <a:p>
                      <a:r>
                        <a:rPr lang="en-GB" sz="2000" dirty="0" smtClean="0"/>
                        <a:t>Job creation</a:t>
                      </a:r>
                      <a:endParaRPr lang="en-GB" sz="2000" dirty="0"/>
                    </a:p>
                  </a:txBody>
                  <a:tcPr>
                    <a:solidFill>
                      <a:srgbClr val="002060"/>
                    </a:solidFill>
                  </a:tcPr>
                </a:tc>
              </a:tr>
              <a:tr h="816091">
                <a:tc>
                  <a:txBody>
                    <a:bodyPr/>
                    <a:lstStyle/>
                    <a:p>
                      <a:r>
                        <a:rPr lang="en-GB" dirty="0" smtClean="0"/>
                        <a:t>Low</a:t>
                      </a:r>
                      <a:endParaRPr lang="en-GB" dirty="0"/>
                    </a:p>
                  </a:txBody>
                  <a:tcPr/>
                </a:tc>
                <a:tc>
                  <a:txBody>
                    <a:bodyPr/>
                    <a:lstStyle/>
                    <a:p>
                      <a:r>
                        <a:rPr lang="en-GB" sz="1800" kern="1200" dirty="0" smtClean="0">
                          <a:solidFill>
                            <a:schemeClr val="dk1"/>
                          </a:solidFill>
                          <a:latin typeface="+mn-lt"/>
                          <a:ea typeface="+mn-ea"/>
                          <a:cs typeface="+mn-cs"/>
                        </a:rPr>
                        <a:t>Lack of data and poor access to services can typify job search support. Jobseekers often use informal networks to find employment. </a:t>
                      </a:r>
                      <a:endParaRPr lang="en-GB" dirty="0"/>
                    </a:p>
                  </a:txBody>
                  <a:tcPr/>
                </a:tc>
                <a:tc>
                  <a:txBody>
                    <a:bodyPr/>
                    <a:lstStyle/>
                    <a:p>
                      <a:r>
                        <a:rPr lang="en-GB" sz="1800" kern="1200" dirty="0" smtClean="0">
                          <a:solidFill>
                            <a:schemeClr val="dk1"/>
                          </a:solidFill>
                          <a:latin typeface="+mn-lt"/>
                          <a:ea typeface="+mn-ea"/>
                          <a:cs typeface="+mn-cs"/>
                        </a:rPr>
                        <a:t>Expand access to education to improve literacy rates. Countries with higher education levels focus on vocational skills training.</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Address immediate or chronic need, e.g. public works programmes.</a:t>
                      </a:r>
                      <a:endParaRPr lang="en-GB" dirty="0" smtClean="0"/>
                    </a:p>
                    <a:p>
                      <a:endParaRPr lang="en-GB" dirty="0"/>
                    </a:p>
                  </a:txBody>
                  <a:tcPr/>
                </a:tc>
              </a:tr>
              <a:tr h="816091">
                <a:tc>
                  <a:txBody>
                    <a:bodyPr/>
                    <a:lstStyle/>
                    <a:p>
                      <a:r>
                        <a:rPr lang="en-GB" dirty="0" smtClean="0"/>
                        <a:t>Lower-middle</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Presence of a Public Employment Service (PES), but lack of funding can limit access. Lack of conditionality also limits impact.</a:t>
                      </a:r>
                      <a:endParaRPr lang="en-GB" dirty="0" smtClean="0"/>
                    </a:p>
                  </a:txBody>
                  <a:tcPr/>
                </a:tc>
                <a:tc>
                  <a:txBody>
                    <a:bodyPr/>
                    <a:lstStyle/>
                    <a:p>
                      <a:r>
                        <a:rPr lang="en-GB" sz="1800" kern="1200" dirty="0" smtClean="0">
                          <a:solidFill>
                            <a:schemeClr val="dk1"/>
                          </a:solidFill>
                          <a:latin typeface="+mn-lt"/>
                          <a:ea typeface="+mn-ea"/>
                          <a:cs typeface="+mn-cs"/>
                        </a:rPr>
                        <a:t>Target training at young people due to youth unemployment</a:t>
                      </a:r>
                      <a:r>
                        <a:rPr lang="en-GB" sz="1800" kern="1200" baseline="0" dirty="0" smtClean="0">
                          <a:solidFill>
                            <a:schemeClr val="dk1"/>
                          </a:solidFill>
                          <a:latin typeface="+mn-lt"/>
                          <a:ea typeface="+mn-ea"/>
                          <a:cs typeface="+mn-cs"/>
                        </a:rPr>
                        <a:t> </a:t>
                      </a:r>
                      <a:r>
                        <a:rPr lang="en-GB" sz="1800" kern="1200" dirty="0" smtClean="0">
                          <a:solidFill>
                            <a:schemeClr val="dk1"/>
                          </a:solidFill>
                          <a:latin typeface="+mn-lt"/>
                          <a:ea typeface="+mn-ea"/>
                          <a:cs typeface="+mn-cs"/>
                        </a:rPr>
                        <a:t> (in many cases,</a:t>
                      </a:r>
                      <a:r>
                        <a:rPr lang="en-GB" sz="1800" kern="1200" baseline="0" dirty="0" smtClean="0">
                          <a:solidFill>
                            <a:schemeClr val="dk1"/>
                          </a:solidFill>
                          <a:latin typeface="+mn-lt"/>
                          <a:ea typeface="+mn-ea"/>
                          <a:cs typeface="+mn-cs"/>
                        </a:rPr>
                        <a:t> </a:t>
                      </a:r>
                      <a:r>
                        <a:rPr lang="en-GB" sz="1800" kern="1200" dirty="0" smtClean="0">
                          <a:solidFill>
                            <a:schemeClr val="dk1"/>
                          </a:solidFill>
                          <a:latin typeface="+mn-lt"/>
                          <a:ea typeface="+mn-ea"/>
                          <a:cs typeface="+mn-cs"/>
                        </a:rPr>
                        <a:t>skills mismatch is a factor).</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Combine short-term measures with longer term promotion of the private sector.</a:t>
                      </a:r>
                    </a:p>
                    <a:p>
                      <a:endParaRPr lang="en-GB" dirty="0"/>
                    </a:p>
                  </a:txBody>
                  <a:tcPr/>
                </a:tc>
              </a:tr>
            </a:tbl>
          </a:graphicData>
        </a:graphic>
      </p:graphicFrame>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365</TotalTime>
  <Words>2105</Words>
  <Application>Microsoft Office PowerPoint</Application>
  <PresentationFormat>On-screen Show (4:3)</PresentationFormat>
  <Paragraphs>347</Paragraphs>
  <Slides>25</Slides>
  <Notes>3</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blank</vt:lpstr>
      <vt:lpstr>1_blank</vt:lpstr>
      <vt:lpstr>Activation Programmes &amp; Policies in OIC Member States</vt:lpstr>
      <vt:lpstr>About Inclusion</vt:lpstr>
      <vt:lpstr>Our research for COMCEC</vt:lpstr>
      <vt:lpstr>Our research for COMCEC</vt:lpstr>
      <vt:lpstr>Methodology</vt:lpstr>
      <vt:lpstr>Overview of activation in OIC Member States</vt:lpstr>
      <vt:lpstr>Overview of activation in OIC Member States</vt:lpstr>
      <vt:lpstr>Overview of activation in OIC Member States</vt:lpstr>
      <vt:lpstr>Slide 9</vt:lpstr>
      <vt:lpstr>Slide 10</vt:lpstr>
      <vt:lpstr>Case studies</vt:lpstr>
      <vt:lpstr>Case study – Saudi Arabia</vt:lpstr>
      <vt:lpstr>Case study – Saudi Arabia</vt:lpstr>
      <vt:lpstr>Case study – Malaysia </vt:lpstr>
      <vt:lpstr>Case study – Malaysia </vt:lpstr>
      <vt:lpstr>Case study – Iran  </vt:lpstr>
      <vt:lpstr>Case study – Iran</vt:lpstr>
      <vt:lpstr>Case study – Cameroon </vt:lpstr>
      <vt:lpstr>Case study – Cameroon</vt:lpstr>
      <vt:lpstr>Case study – Uganda </vt:lpstr>
      <vt:lpstr>Case study – Uganda</vt:lpstr>
      <vt:lpstr>Best practice</vt:lpstr>
      <vt:lpstr>Best practice</vt:lpstr>
      <vt:lpstr>Best practice</vt:lpstr>
      <vt:lpstr>Contact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will London’s economy and labour market and look like in 2014-2020?</dc:title>
  <dc:creator>Paul Bivand</dc:creator>
  <cp:lastModifiedBy>Jeanie Watson</cp:lastModifiedBy>
  <cp:revision>49</cp:revision>
  <dcterms:created xsi:type="dcterms:W3CDTF">2013-07-23T17:43:57Z</dcterms:created>
  <dcterms:modified xsi:type="dcterms:W3CDTF">2015-02-23T12:11:05Z</dcterms:modified>
</cp:coreProperties>
</file>