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4"/>
    <p:sldMasterId id="2147483654" r:id="rId5"/>
    <p:sldMasterId id="2147483672" r:id="rId6"/>
    <p:sldMasterId id="2147483681" r:id="rId7"/>
  </p:sldMasterIdLst>
  <p:notesMasterIdLst>
    <p:notesMasterId r:id="rId18"/>
  </p:notesMasterIdLst>
  <p:handoutMasterIdLst>
    <p:handoutMasterId r:id="rId19"/>
  </p:handoutMasterIdLst>
  <p:sldIdLst>
    <p:sldId id="382" r:id="rId8"/>
    <p:sldId id="381" r:id="rId9"/>
    <p:sldId id="429" r:id="rId10"/>
    <p:sldId id="430" r:id="rId11"/>
    <p:sldId id="431" r:id="rId12"/>
    <p:sldId id="432" r:id="rId13"/>
    <p:sldId id="433" r:id="rId14"/>
    <p:sldId id="435" r:id="rId15"/>
    <p:sldId id="436" r:id="rId16"/>
    <p:sldId id="407" r:id="rId17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ND-WEINER Ian" initials="IBW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3"/>
    <a:srgbClr val="D9D9D9"/>
    <a:srgbClr val="007DC3"/>
    <a:srgbClr val="A7B9E3"/>
    <a:srgbClr val="4BBC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2686" autoAdjust="0"/>
  </p:normalViewPr>
  <p:slideViewPr>
    <p:cSldViewPr>
      <p:cViewPr>
        <p:scale>
          <a:sx n="90" d="100"/>
          <a:sy n="90" d="100"/>
        </p:scale>
        <p:origin x="-1210" y="40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294" y="-7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4E46347F-6BC9-4E81-ACEC-A4D63C825214}" type="datetimeFigureOut">
              <a:rPr lang="en-US" smtClean="0"/>
              <a:pPr/>
              <a:t>24-Feb-2015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68D8B0DB-40F4-442D-A61F-55CFA4243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8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F9D70A19-F8B0-43BA-A26E-AA9E3A138A0D}" type="datetimeFigureOut">
              <a:rPr lang="en-US" smtClean="0"/>
              <a:pPr/>
              <a:t>24-Feb-2015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4588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166" tIns="45583" rIns="91166" bIns="45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F67BE4CE-AA4D-4E0B-B6D9-33523B6AB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95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2950"/>
            <a:ext cx="4954588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D14A4FE-7B54-4867-8634-1626055FE782}" type="datetime2">
              <a:rPr lang="fr-FR" smtClean="0">
                <a:solidFill>
                  <a:prstClr val="black"/>
                </a:solidFill>
              </a:rPr>
              <a:pPr>
                <a:defRPr/>
              </a:pPr>
              <a:t>mardi 24 février 2015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1E0745-08DD-48F7-A690-3BDEF6395898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BE4CE-AA4D-4E0B-B6D9-33523B6ABC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97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BE4CE-AA4D-4E0B-B6D9-33523B6ABC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97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BE4CE-AA4D-4E0B-B6D9-33523B6ABC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97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22F3D8-FB3E-43D9-975A-BDB7A94C1EA9}" type="slidenum">
              <a:rPr lang="en-GB"/>
              <a:pPr/>
              <a:t>5</a:t>
            </a:fld>
            <a:endParaRPr lang="en-GB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2950"/>
            <a:ext cx="4954588" cy="3716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774" y="4705826"/>
            <a:ext cx="5433335" cy="44586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4069B3-E2F1-4554-92BD-29FB67E0A003}" type="slidenum">
              <a:rPr lang="en-GB"/>
              <a:pPr/>
              <a:t>6</a:t>
            </a:fld>
            <a:endParaRPr lang="en-GB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2950"/>
            <a:ext cx="4954588" cy="3716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774" y="4705826"/>
            <a:ext cx="5433335" cy="44586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BE4CE-AA4D-4E0B-B6D9-33523B6ABC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97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BE4CE-AA4D-4E0B-B6D9-33523B6ABC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97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BE4CE-AA4D-4E0B-B6D9-33523B6ABC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9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4608512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683567" y="0"/>
            <a:ext cx="8209607" cy="2348880"/>
          </a:xfrm>
          <a:prstGeom prst="rect">
            <a:avLst/>
          </a:prstGeom>
        </p:spPr>
        <p:txBody>
          <a:bodyPr anchor="t">
            <a:normAutofit/>
          </a:bodyPr>
          <a:lstStyle>
            <a:lvl1pPr indent="0" algn="r">
              <a:spcBef>
                <a:spcPts val="0"/>
              </a:spcBef>
              <a:buNone/>
              <a:defRPr sz="4800">
                <a:solidFill>
                  <a:srgbClr val="007DC3"/>
                </a:solidFill>
              </a:defRPr>
            </a:lvl1pPr>
            <a:lvl2pPr indent="0" algn="r">
              <a:spcBef>
                <a:spcPts val="0"/>
              </a:spcBef>
              <a:buNone/>
              <a:defRPr sz="4000">
                <a:solidFill>
                  <a:srgbClr val="007DC3"/>
                </a:solidFill>
              </a:defRPr>
            </a:lvl2pPr>
            <a:lvl3pPr indent="0" algn="r">
              <a:spcBef>
                <a:spcPts val="0"/>
              </a:spcBef>
              <a:buNone/>
              <a:defRPr sz="3600">
                <a:solidFill>
                  <a:schemeClr val="bg1">
                    <a:lumMod val="50000"/>
                  </a:schemeClr>
                </a:solidFill>
              </a:defRPr>
            </a:lvl3pPr>
            <a:lvl4pPr indent="0" algn="r">
              <a:buNone/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Unit/Publication</a:t>
            </a:r>
          </a:p>
          <a:p>
            <a:pPr lvl="1"/>
            <a:r>
              <a:rPr lang="en-US" dirty="0" smtClean="0"/>
              <a:t>Title</a:t>
            </a:r>
          </a:p>
          <a:p>
            <a:pPr lvl="2"/>
            <a:r>
              <a:rPr lang="en-US" dirty="0" smtClean="0"/>
              <a:t>The OECD Development Centre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88CDAC-84FE-4237-BBF1-F9937D06A7F0}" type="datetimeFigureOut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24/02/2015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2B486E-2F6D-4E22-8B10-5E9C87B88DBD}" type="slidenum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983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88CDAC-84FE-4237-BBF1-F9937D06A7F0}" type="datetimeFigureOut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24/02/2015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2B486E-2F6D-4E22-8B10-5E9C87B88DBD}" type="slidenum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75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88CDAC-84FE-4237-BBF1-F9937D06A7F0}" type="datetimeFigureOut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24/02/2015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2B486E-2F6D-4E22-8B10-5E9C87B88DBD}" type="slidenum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823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88CDAC-84FE-4237-BBF1-F9937D06A7F0}" type="datetimeFigureOut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24/02/2015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2B486E-2F6D-4E22-8B10-5E9C87B88DBD}" type="slidenum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8671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88CDAC-84FE-4237-BBF1-F9937D06A7F0}" type="datetimeFigureOut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24/02/2015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2B486E-2F6D-4E22-8B10-5E9C87B88DBD}" type="slidenum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2997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88CDAC-84FE-4237-BBF1-F9937D06A7F0}" type="datetimeFigureOut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24/02/2015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2B486E-2F6D-4E22-8B10-5E9C87B88DBD}" type="slidenum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7558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21259934">
            <a:off x="30778" y="6267450"/>
            <a:ext cx="606669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79BC"/>
              </a:solidFill>
              <a:latin typeface="HelveticaNeue MediumCond"/>
              <a:ea typeface="MS PGothic" pitchFamily="34" charset="-128"/>
            </a:endParaRPr>
          </a:p>
        </p:txBody>
      </p:sp>
      <p:pic>
        <p:nvPicPr>
          <p:cNvPr id="8" name="Picture 9" descr="projectionpolaire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074" y="2674938"/>
            <a:ext cx="5099538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new-dev-oecd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2466" y="6440488"/>
            <a:ext cx="1033096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3846" y="468000"/>
            <a:ext cx="7643077" cy="46067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913851" y="1000802"/>
            <a:ext cx="7187739" cy="570811"/>
          </a:xfrm>
          <a:prstGeom prst="rect">
            <a:avLst/>
          </a:prstGeom>
        </p:spPr>
        <p:txBody>
          <a:bodyPr/>
          <a:lstStyle>
            <a:lvl1pPr>
              <a:buNone/>
              <a:defRPr sz="2400" b="1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943758" y="2786409"/>
            <a:ext cx="5407269" cy="714375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Arial Narrow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>
          <a:xfrm>
            <a:off x="913847" y="5144400"/>
            <a:ext cx="3494942" cy="357188"/>
          </a:xfrm>
          <a:prstGeom prst="rect">
            <a:avLst/>
          </a:prstGeom>
        </p:spPr>
        <p:txBody>
          <a:bodyPr/>
          <a:lstStyle>
            <a:lvl1pPr>
              <a:buNone/>
              <a:defRPr sz="1400" baseline="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913850" y="5428800"/>
            <a:ext cx="3560885" cy="285750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044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rot="21259934">
            <a:off x="30778" y="6267450"/>
            <a:ext cx="606669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79BC"/>
              </a:solidFill>
              <a:latin typeface="HelveticaNeue MediumCond"/>
              <a:ea typeface="MS PGothic" pitchFamily="34" charset="-128"/>
            </a:endParaRPr>
          </a:p>
        </p:txBody>
      </p:sp>
      <p:pic>
        <p:nvPicPr>
          <p:cNvPr id="5" name="Picture 9" descr="projectionpolaire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074" y="2674938"/>
            <a:ext cx="5099538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943758" y="2357439"/>
            <a:ext cx="5407269" cy="714375"/>
          </a:xfrm>
          <a:prstGeom prst="rect">
            <a:avLst/>
          </a:prstGeom>
        </p:spPr>
        <p:txBody>
          <a:bodyPr/>
          <a:lstStyle>
            <a:lvl1pPr>
              <a:buNone/>
              <a:defRPr sz="2400" b="1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945148" y="3214686"/>
            <a:ext cx="3890596" cy="3286148"/>
          </a:xfrm>
          <a:prstGeom prst="rect">
            <a:avLst/>
          </a:prstGeom>
        </p:spPr>
        <p:txBody>
          <a:bodyPr/>
          <a:lstStyle>
            <a:lvl1pPr>
              <a:buNone/>
              <a:defRPr lang="en-US" sz="120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435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21259934">
            <a:off x="30778" y="6267450"/>
            <a:ext cx="606669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79BC"/>
              </a:solidFill>
              <a:latin typeface="HelveticaNeue MediumCond"/>
              <a:ea typeface="MS PGothic" pitchFamily="34" charset="-128"/>
            </a:endParaRPr>
          </a:p>
        </p:txBody>
      </p:sp>
      <p:pic>
        <p:nvPicPr>
          <p:cNvPr id="8" name="Picture 9" descr="projectionpolaire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074" y="2674938"/>
            <a:ext cx="5099538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new-dev-oecd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2466" y="6440488"/>
            <a:ext cx="1033096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3846" y="468000"/>
            <a:ext cx="7643077" cy="46067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913851" y="1000802"/>
            <a:ext cx="7187739" cy="570811"/>
          </a:xfrm>
          <a:prstGeom prst="rect">
            <a:avLst/>
          </a:prstGeom>
        </p:spPr>
        <p:txBody>
          <a:bodyPr/>
          <a:lstStyle>
            <a:lvl1pPr>
              <a:buNone/>
              <a:defRPr sz="2400" b="1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943758" y="2786409"/>
            <a:ext cx="5407269" cy="714375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Arial Narrow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>
          <a:xfrm>
            <a:off x="913847" y="5144400"/>
            <a:ext cx="3494942" cy="357188"/>
          </a:xfrm>
          <a:prstGeom prst="rect">
            <a:avLst/>
          </a:prstGeom>
        </p:spPr>
        <p:txBody>
          <a:bodyPr/>
          <a:lstStyle>
            <a:lvl1pPr>
              <a:buNone/>
              <a:defRPr sz="1400" baseline="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913850" y="5428800"/>
            <a:ext cx="3560885" cy="285750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7818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1A3F99-F647-C54D-B5CC-CC56D45F72D3}" type="datetimeFigureOut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24/02/2015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7F2264-836B-B64A-BFA3-04146123FCC1}" type="slidenum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381113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100000"/>
              <a:buFont typeface="Wingdings" pitchFamily="2" charset="2"/>
              <a:buChar char="§"/>
              <a:defRPr sz="3200">
                <a:solidFill>
                  <a:srgbClr val="007DC3"/>
                </a:solidFill>
                <a:effectLst/>
              </a:defRPr>
            </a:lvl1pPr>
            <a:lvl2pPr>
              <a:buFont typeface="Arial Unicode MS" pitchFamily="34" charset="-128"/>
              <a:buNone/>
              <a:defRPr>
                <a:solidFill>
                  <a:srgbClr val="007DC3"/>
                </a:solidFill>
                <a:effectLst/>
              </a:defRPr>
            </a:lvl2pPr>
            <a:lvl3pPr>
              <a:buNone/>
              <a:defRPr>
                <a:solidFill>
                  <a:srgbClr val="007DC3"/>
                </a:solidFill>
                <a:effectLst/>
              </a:defRPr>
            </a:lvl3pPr>
            <a:lvl4pPr>
              <a:buNone/>
              <a:defRPr>
                <a:solidFill>
                  <a:srgbClr val="007DC3"/>
                </a:solidFill>
                <a:effectLst/>
              </a:defRPr>
            </a:lvl4pPr>
            <a:lvl5pPr>
              <a:buNone/>
              <a:defRPr>
                <a:solidFill>
                  <a:srgbClr val="007DC3"/>
                </a:soli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2000-95B7-4E0D-9739-43F9CF77B9FD}" type="datetime1">
              <a:rPr lang="en-US" smtClean="0"/>
              <a:pPr/>
              <a:t>24-Feb-2015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2D66-1968-49BB-B44F-FE45B4495E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90872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4400" spc="-1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1A3F99-F647-C54D-B5CC-CC56D45F72D3}" type="datetimeFigureOut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24/02/2015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7F2264-836B-B64A-BFA3-04146123FCC1}" type="slidenum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4576872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3F99-F647-C54D-B5CC-CC56D45F72D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2264-836B-B64A-BFA3-04146123FCC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04367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 rot="21259934">
            <a:off x="30779" y="6267450"/>
            <a:ext cx="606669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79BC"/>
              </a:solidFill>
              <a:latin typeface="HelveticaNeue MediumCond"/>
              <a:ea typeface="MS PGothic" pitchFamily="34" charset="-128"/>
            </a:endParaRPr>
          </a:p>
        </p:txBody>
      </p:sp>
      <p:pic>
        <p:nvPicPr>
          <p:cNvPr id="8" name="Picture 9" descr="projectionpolaire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074" y="2674938"/>
            <a:ext cx="5099538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logo_final_DEVC-OECD-purpl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2471" y="6429386"/>
            <a:ext cx="92465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3846" y="468000"/>
            <a:ext cx="7643077" cy="46067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913855" y="1000802"/>
            <a:ext cx="7187739" cy="570811"/>
          </a:xfrm>
          <a:prstGeom prst="rect">
            <a:avLst/>
          </a:prstGeom>
        </p:spPr>
        <p:txBody>
          <a:bodyPr/>
          <a:lstStyle>
            <a:lvl1pPr>
              <a:buNone/>
              <a:defRPr sz="2400" b="1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943762" y="2786417"/>
            <a:ext cx="5407269" cy="714375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Arial Narrow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>
          <a:xfrm>
            <a:off x="913847" y="5144400"/>
            <a:ext cx="3494942" cy="357188"/>
          </a:xfrm>
          <a:prstGeom prst="rect">
            <a:avLst/>
          </a:prstGeom>
        </p:spPr>
        <p:txBody>
          <a:bodyPr/>
          <a:lstStyle>
            <a:lvl1pPr>
              <a:buNone/>
              <a:defRPr sz="1400" baseline="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913854" y="5428800"/>
            <a:ext cx="3560885" cy="285750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6990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46" y="468000"/>
            <a:ext cx="8229600" cy="53210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1041209" y="2071678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1604574" y="2071678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1041209" y="2643182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1604575" y="2643182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1041209" y="3214686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1604575" y="3214686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6"/>
          </p:nvPr>
        </p:nvSpPr>
        <p:spPr>
          <a:xfrm>
            <a:off x="1041209" y="3786190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 b="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604575" y="3786190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marL="358775" marR="0" indent="-358775" algn="l" defTabSz="9572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19"/>
          <p:cNvSpPr>
            <a:spLocks noGrp="1"/>
          </p:cNvSpPr>
          <p:nvPr>
            <p:ph type="body" sz="quarter" idx="18"/>
          </p:nvPr>
        </p:nvSpPr>
        <p:spPr>
          <a:xfrm>
            <a:off x="1041209" y="4357694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1604575" y="4357694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82181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 rot="21259934">
            <a:off x="30779" y="6267450"/>
            <a:ext cx="606669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79BC"/>
              </a:solidFill>
              <a:latin typeface="HelveticaNeue MediumCond"/>
              <a:ea typeface="MS PGothic" pitchFamily="34" charset="-128"/>
            </a:endParaRPr>
          </a:p>
        </p:txBody>
      </p:sp>
      <p:pic>
        <p:nvPicPr>
          <p:cNvPr id="8" name="Picture 9" descr="projectionpolaire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074" y="2674938"/>
            <a:ext cx="5099538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logo_final_DEVC-OECD-purpl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2471" y="6429386"/>
            <a:ext cx="92465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3846" y="468000"/>
            <a:ext cx="7643077" cy="46067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913853" y="1000802"/>
            <a:ext cx="7187739" cy="570811"/>
          </a:xfrm>
          <a:prstGeom prst="rect">
            <a:avLst/>
          </a:prstGeom>
        </p:spPr>
        <p:txBody>
          <a:bodyPr/>
          <a:lstStyle>
            <a:lvl1pPr>
              <a:buNone/>
              <a:defRPr sz="2400" b="1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943760" y="2786413"/>
            <a:ext cx="5407269" cy="714375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Arial Narrow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>
          <a:xfrm>
            <a:off x="913847" y="5144400"/>
            <a:ext cx="3494942" cy="357188"/>
          </a:xfrm>
          <a:prstGeom prst="rect">
            <a:avLst/>
          </a:prstGeom>
        </p:spPr>
        <p:txBody>
          <a:bodyPr/>
          <a:lstStyle>
            <a:lvl1pPr>
              <a:buNone/>
              <a:defRPr sz="1400" baseline="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913852" y="5428800"/>
            <a:ext cx="3560885" cy="285750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56260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46" y="468000"/>
            <a:ext cx="8229600" cy="53210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1041209" y="2071678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1604574" y="2071678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1041209" y="2643182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1604575" y="2643182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1041209" y="3214686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1604575" y="3214686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6"/>
          </p:nvPr>
        </p:nvSpPr>
        <p:spPr>
          <a:xfrm>
            <a:off x="1041209" y="3786190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 b="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604575" y="3786190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marL="358775" marR="0" indent="-358775" algn="l" defTabSz="9572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19"/>
          <p:cNvSpPr>
            <a:spLocks noGrp="1"/>
          </p:cNvSpPr>
          <p:nvPr>
            <p:ph type="body" sz="quarter" idx="18"/>
          </p:nvPr>
        </p:nvSpPr>
        <p:spPr>
          <a:xfrm>
            <a:off x="1041209" y="4357694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1604575" y="4357694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4558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541A3F99-F647-C54D-B5CC-CC56D45F72D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127F2264-836B-B64A-BFA3-04146123FCC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908509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43B095D-546A-40C8-B661-346828CFE8A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688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3F99-F647-C54D-B5CC-CC56D45F72D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2264-836B-B64A-BFA3-04146123FCC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553979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 rot="21259934">
            <a:off x="30779" y="6267450"/>
            <a:ext cx="606669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79BC"/>
              </a:solidFill>
              <a:latin typeface="HelveticaNeue MediumCond"/>
              <a:ea typeface="MS PGothic" pitchFamily="34" charset="-128"/>
            </a:endParaRPr>
          </a:p>
        </p:txBody>
      </p:sp>
      <p:pic>
        <p:nvPicPr>
          <p:cNvPr id="8" name="Picture 9" descr="projectionpolaire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074" y="2674938"/>
            <a:ext cx="5099538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logo_final_DEVC-OECD-purpl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2471" y="6429386"/>
            <a:ext cx="92465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3846" y="468000"/>
            <a:ext cx="7643077" cy="46067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913855" y="1000802"/>
            <a:ext cx="7187739" cy="570811"/>
          </a:xfrm>
          <a:prstGeom prst="rect">
            <a:avLst/>
          </a:prstGeom>
        </p:spPr>
        <p:txBody>
          <a:bodyPr/>
          <a:lstStyle>
            <a:lvl1pPr>
              <a:buNone/>
              <a:defRPr sz="2400" b="1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943762" y="2786417"/>
            <a:ext cx="5407269" cy="714375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Arial Narrow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>
          <a:xfrm>
            <a:off x="913847" y="5144400"/>
            <a:ext cx="3494942" cy="357188"/>
          </a:xfrm>
          <a:prstGeom prst="rect">
            <a:avLst/>
          </a:prstGeom>
        </p:spPr>
        <p:txBody>
          <a:bodyPr/>
          <a:lstStyle>
            <a:lvl1pPr>
              <a:buNone/>
              <a:defRPr sz="1400" baseline="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913854" y="5428800"/>
            <a:ext cx="3560885" cy="285750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14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90872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4400" spc="-1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15FD-2412-46D0-B584-BA20AA058127}" type="datetime1">
              <a:rPr lang="en-US" smtClean="0"/>
              <a:pPr/>
              <a:t>24-Feb-2015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92D66-1968-49BB-B44F-FE45B4495E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4104456" cy="48574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Wingdings" pitchFamily="2" charset="2"/>
              <a:buChar char="§"/>
              <a:defRPr sz="3200">
                <a:solidFill>
                  <a:srgbClr val="007DC3"/>
                </a:solidFill>
                <a:effectLst/>
              </a:defRPr>
            </a:lvl1pPr>
            <a:lvl2pPr>
              <a:buNone/>
              <a:defRPr>
                <a:solidFill>
                  <a:srgbClr val="007DC3"/>
                </a:solidFill>
                <a:effectLst/>
              </a:defRPr>
            </a:lvl2pPr>
            <a:lvl3pPr>
              <a:buNone/>
              <a:defRPr>
                <a:solidFill>
                  <a:srgbClr val="007DC3"/>
                </a:solidFill>
                <a:effectLst/>
              </a:defRPr>
            </a:lvl3pPr>
            <a:lvl4pPr>
              <a:buNone/>
              <a:defRPr>
                <a:solidFill>
                  <a:srgbClr val="007DC3"/>
                </a:solidFill>
                <a:effectLst/>
              </a:defRPr>
            </a:lvl4pPr>
            <a:lvl5pPr>
              <a:buNone/>
              <a:defRPr>
                <a:solidFill>
                  <a:srgbClr val="007DC3"/>
                </a:soli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88024" y="1268760"/>
            <a:ext cx="4104456" cy="48574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Wingdings" pitchFamily="2" charset="2"/>
              <a:buChar char="§"/>
              <a:defRPr sz="3200">
                <a:solidFill>
                  <a:srgbClr val="007DC3"/>
                </a:solidFill>
                <a:effectLst/>
              </a:defRPr>
            </a:lvl1pPr>
            <a:lvl2pPr>
              <a:buNone/>
              <a:defRPr>
                <a:solidFill>
                  <a:srgbClr val="007DC3"/>
                </a:solidFill>
                <a:effectLst/>
              </a:defRPr>
            </a:lvl2pPr>
            <a:lvl3pPr>
              <a:buNone/>
              <a:defRPr>
                <a:solidFill>
                  <a:srgbClr val="007DC3"/>
                </a:solidFill>
                <a:effectLst/>
              </a:defRPr>
            </a:lvl3pPr>
            <a:lvl4pPr>
              <a:buNone/>
              <a:defRPr>
                <a:solidFill>
                  <a:srgbClr val="007DC3"/>
                </a:solidFill>
                <a:effectLst/>
              </a:defRPr>
            </a:lvl4pPr>
            <a:lvl5pPr>
              <a:buNone/>
              <a:defRPr>
                <a:solidFill>
                  <a:srgbClr val="007DC3"/>
                </a:soli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46" y="468000"/>
            <a:ext cx="8229600" cy="53210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1041209" y="2071678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1604574" y="2071678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1041209" y="2643182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1604575" y="2643182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1041209" y="3214686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1604575" y="3214686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6"/>
          </p:nvPr>
        </p:nvSpPr>
        <p:spPr>
          <a:xfrm>
            <a:off x="1041209" y="3786190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 b="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604575" y="3786190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marL="358775" marR="0" indent="-358775" algn="l" defTabSz="9572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19"/>
          <p:cNvSpPr>
            <a:spLocks noGrp="1"/>
          </p:cNvSpPr>
          <p:nvPr>
            <p:ph type="body" sz="quarter" idx="18"/>
          </p:nvPr>
        </p:nvSpPr>
        <p:spPr>
          <a:xfrm>
            <a:off x="1041209" y="4357694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1604575" y="4357694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8372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 rot="21259934">
            <a:off x="30779" y="6267450"/>
            <a:ext cx="606669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79BC"/>
              </a:solidFill>
              <a:latin typeface="HelveticaNeue MediumCond"/>
              <a:ea typeface="MS PGothic" pitchFamily="34" charset="-128"/>
            </a:endParaRPr>
          </a:p>
        </p:txBody>
      </p:sp>
      <p:pic>
        <p:nvPicPr>
          <p:cNvPr id="8" name="Picture 9" descr="projectionpolaire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074" y="2674938"/>
            <a:ext cx="5099538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logo_final_DEVC-OECD-purpl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2471" y="6429386"/>
            <a:ext cx="92465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3846" y="468000"/>
            <a:ext cx="7643077" cy="46067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913853" y="1000802"/>
            <a:ext cx="7187739" cy="570811"/>
          </a:xfrm>
          <a:prstGeom prst="rect">
            <a:avLst/>
          </a:prstGeom>
        </p:spPr>
        <p:txBody>
          <a:bodyPr/>
          <a:lstStyle>
            <a:lvl1pPr>
              <a:buNone/>
              <a:defRPr sz="2400" b="1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943760" y="2786413"/>
            <a:ext cx="5407269" cy="714375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Arial Narrow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>
          <a:xfrm>
            <a:off x="913847" y="5144400"/>
            <a:ext cx="3494942" cy="357188"/>
          </a:xfrm>
          <a:prstGeom prst="rect">
            <a:avLst/>
          </a:prstGeom>
        </p:spPr>
        <p:txBody>
          <a:bodyPr/>
          <a:lstStyle>
            <a:lvl1pPr>
              <a:buNone/>
              <a:defRPr sz="1400" baseline="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913852" y="5428800"/>
            <a:ext cx="3560885" cy="285750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4517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46" y="468000"/>
            <a:ext cx="8229600" cy="53210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1041209" y="2071678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1604574" y="2071678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1041209" y="2643182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1604575" y="2643182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1041209" y="3214686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1604575" y="3214686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6"/>
          </p:nvPr>
        </p:nvSpPr>
        <p:spPr>
          <a:xfrm>
            <a:off x="1041209" y="3786190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 b="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604575" y="3786190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marL="358775" marR="0" indent="-358775" algn="l" defTabSz="9572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19"/>
          <p:cNvSpPr>
            <a:spLocks noGrp="1"/>
          </p:cNvSpPr>
          <p:nvPr>
            <p:ph type="body" sz="quarter" idx="18"/>
          </p:nvPr>
        </p:nvSpPr>
        <p:spPr>
          <a:xfrm>
            <a:off x="1041209" y="4357694"/>
            <a:ext cx="365538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algn="ctr">
              <a:buNone/>
              <a:defRPr sz="2000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1604575" y="4357694"/>
            <a:ext cx="6646154" cy="39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>
              <a:buNone/>
              <a:defRPr sz="20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8679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541A3F99-F647-C54D-B5CC-CC56D45F72D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127F2264-836B-B64A-BFA3-04146123FCC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77334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43B095D-546A-40C8-B661-346828CFE8A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1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6063" y="784225"/>
            <a:ext cx="7770812" cy="14335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2147888"/>
            <a:ext cx="7770813" cy="452437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C8E4E-6E8D-447F-A928-0F30B8D43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88CDAC-84FE-4237-BBF1-F9937D06A7F0}" type="datetimeFigureOut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24/02/2015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2B486E-2F6D-4E22-8B10-5E9C87B88DBD}" type="slidenum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228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88CDAC-84FE-4237-BBF1-F9937D06A7F0}" type="datetimeFigureOut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24/02/2015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2B486E-2F6D-4E22-8B10-5E9C87B88DBD}" type="slidenum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805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88CDAC-84FE-4237-BBF1-F9937D06A7F0}" type="datetimeFigureOut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24/02/2015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2B486E-2F6D-4E22-8B10-5E9C87B88DBD}" type="slidenum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722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88CDAC-84FE-4237-BBF1-F9937D06A7F0}" type="datetimeFigureOut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24/02/2015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2B486E-2F6D-4E22-8B10-5E9C87B88DBD}" type="slidenum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581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88CDAC-84FE-4237-BBF1-F9937D06A7F0}" type="datetimeFigureOut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24/02/2015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2B486E-2F6D-4E22-8B10-5E9C87B88DBD}" type="slidenum">
              <a:rPr lang="fr-FR" sz="2400" smtClean="0">
                <a:solidFill>
                  <a:prstClr val="black"/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2400">
              <a:solidFill>
                <a:prstClr val="black"/>
              </a:solidFill>
              <a:latin typeface="Times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154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95E23-0CDC-4E22-ABD6-8BA49D3C283F}" type="datetime1">
              <a:rPr lang="en-US" smtClean="0"/>
              <a:pPr/>
              <a:t>24-Feb-2015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92D66-1968-49BB-B44F-FE45B4495E4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90" r:id="rId4"/>
  </p:sldLayoutIdLst>
  <p:hf hdr="0"/>
  <p:txStyles>
    <p:titleStyle>
      <a:lvl1pPr algn="r" defTabSz="914400" rtl="0" eaLnBrk="1" latinLnBrk="0" hangingPunct="1">
        <a:spcBef>
          <a:spcPct val="0"/>
        </a:spcBef>
        <a:buNone/>
        <a:defRPr sz="4400" kern="1200" spc="-150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5DA3"/>
        </a:buClr>
        <a:buFont typeface="Wingdings" pitchFamily="2" charset="2"/>
        <a:buChar char="§"/>
        <a:defRPr sz="3200" kern="1200" spc="-30" baseline="0">
          <a:solidFill>
            <a:srgbClr val="007DC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5DA3"/>
        </a:buClr>
        <a:buFont typeface="Wingdings" pitchFamily="2" charset="2"/>
        <a:buNone/>
        <a:defRPr sz="2800" kern="1200" spc="-30" baseline="0">
          <a:solidFill>
            <a:srgbClr val="007DC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None/>
        <a:defRPr sz="2400" kern="1200" spc="-30" baseline="0">
          <a:solidFill>
            <a:srgbClr val="007DC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 spc="-30" baseline="0">
          <a:solidFill>
            <a:srgbClr val="007DC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None/>
        <a:defRPr sz="2000" kern="1200" spc="-30" baseline="0">
          <a:solidFill>
            <a:srgbClr val="007DC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5"/>
            <a:ext cx="9144000" cy="685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05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1A3F99-F647-C54D-B5CC-CC56D45F72D3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24/02/2015</a:t>
            </a:fld>
            <a:endParaRPr lang="fr-FR" dirty="0">
              <a:solidFill>
                <a:prstClr val="black">
                  <a:tint val="75000"/>
                </a:prstClr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>
                  <a:tint val="75000"/>
                </a:prstClr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7F2264-836B-B64A-BFA3-04146123FCC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22716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37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Courier New"/>
        <a:buChar char="o"/>
        <a:defRPr sz="2800" kern="1200">
          <a:solidFill>
            <a:srgbClr val="005DA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Tx/>
        <a:buNone/>
        <a:defRPr sz="2400" kern="1200">
          <a:solidFill>
            <a:srgbClr val="005DA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Courier New"/>
        <a:buChar char="o"/>
        <a:defRPr sz="2000" b="0" i="0" kern="1200">
          <a:solidFill>
            <a:srgbClr val="005DA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Courier New"/>
        <a:buChar char="o"/>
        <a:defRPr sz="2000" b="0" i="1" kern="1200">
          <a:solidFill>
            <a:srgbClr val="005DA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1A3F99-F647-C54D-B5CC-CC56D45F72D3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24/02/2015</a:t>
            </a:fld>
            <a:endParaRPr lang="fr-FR" dirty="0">
              <a:solidFill>
                <a:prstClr val="black">
                  <a:tint val="75000"/>
                </a:prstClr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>
                  <a:tint val="75000"/>
                </a:prstClr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7F2264-836B-B64A-BFA3-04146123FCC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Times" pitchFamily="18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  <a:latin typeface="Times" pitchFamily="18" charset="0"/>
              <a:ea typeface="MS PGothic" pitchFamily="34" charset="-128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22716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7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Courier New"/>
        <a:buChar char="o"/>
        <a:defRPr sz="2800" kern="1200">
          <a:solidFill>
            <a:srgbClr val="005DA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Tx/>
        <a:buNone/>
        <a:defRPr sz="2400" kern="1200">
          <a:solidFill>
            <a:srgbClr val="005DA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Courier New"/>
        <a:buChar char="o"/>
        <a:defRPr sz="2000" b="0" i="0" kern="1200">
          <a:solidFill>
            <a:srgbClr val="005DA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Courier New"/>
        <a:buChar char="o"/>
        <a:defRPr sz="2000" b="0" i="1" kern="1200">
          <a:solidFill>
            <a:srgbClr val="005DA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an.brand-weiner@oecd.or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2"/>
          <p:cNvSpPr txBox="1">
            <a:spLocks/>
          </p:cNvSpPr>
          <p:nvPr/>
        </p:nvSpPr>
        <p:spPr>
          <a:xfrm>
            <a:off x="685801" y="2425510"/>
            <a:ext cx="7786717" cy="1363530"/>
          </a:xfrm>
          <a:prstGeom prst="rect">
            <a:avLst/>
          </a:prstGeom>
        </p:spPr>
        <p:txBody>
          <a:bodyPr/>
          <a:lstStyle>
            <a:lvl1pPr>
              <a:buNone/>
              <a:defRPr sz="2400" b="1">
                <a:solidFill>
                  <a:srgbClr val="11608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b="0" dirty="0" smtClean="0">
                <a:solidFill>
                  <a:prstClr val="white"/>
                </a:solidFill>
                <a:ea typeface="MS PGothic" pitchFamily="34" charset="-128"/>
              </a:rPr>
              <a:t>5</a:t>
            </a:r>
            <a:r>
              <a:rPr lang="en-US" b="0" baseline="30000" dirty="0" smtClean="0">
                <a:solidFill>
                  <a:prstClr val="white"/>
                </a:solidFill>
                <a:ea typeface="MS PGothic" pitchFamily="34" charset="-128"/>
              </a:rPr>
              <a:t>th</a:t>
            </a:r>
            <a:r>
              <a:rPr lang="en-US" b="0" dirty="0" smtClean="0">
                <a:solidFill>
                  <a:prstClr val="white"/>
                </a:solidFill>
                <a:ea typeface="MS PGothic" pitchFamily="34" charset="-128"/>
              </a:rPr>
              <a:t> Meeting of the COMCEC Poverty </a:t>
            </a:r>
            <a:r>
              <a:rPr lang="en-US" b="0" dirty="0" smtClean="0">
                <a:solidFill>
                  <a:prstClr val="white"/>
                </a:solidFill>
                <a:ea typeface="MS PGothic" pitchFamily="34" charset="-128"/>
              </a:rPr>
              <a:t>Alleviation Working </a:t>
            </a:r>
            <a:r>
              <a:rPr lang="en-US" b="0" dirty="0" smtClean="0">
                <a:solidFill>
                  <a:prstClr val="white"/>
                </a:solidFill>
                <a:ea typeface="MS PGothic" pitchFamily="34" charset="-128"/>
              </a:rPr>
              <a:t>Group </a:t>
            </a:r>
            <a:endParaRPr lang="en-US" b="0" dirty="0">
              <a:solidFill>
                <a:prstClr val="white"/>
              </a:solidFill>
              <a:ea typeface="MS PGothic" pitchFamily="34" charset="-128"/>
            </a:endParaRPr>
          </a:p>
          <a:p>
            <a:r>
              <a:rPr lang="en-US" b="0" dirty="0" smtClean="0">
                <a:solidFill>
                  <a:prstClr val="white"/>
                </a:solidFill>
                <a:ea typeface="MS PGothic" pitchFamily="34" charset="-128"/>
              </a:rPr>
              <a:t>February </a:t>
            </a:r>
            <a:r>
              <a:rPr lang="en-US" b="0" dirty="0">
                <a:solidFill>
                  <a:prstClr val="white"/>
                </a:solidFill>
                <a:ea typeface="MS PGothic" pitchFamily="34" charset="-128"/>
              </a:rPr>
              <a:t>26th, 2015, Ankara, </a:t>
            </a:r>
            <a:r>
              <a:rPr lang="en-US" b="0" dirty="0" smtClean="0">
                <a:solidFill>
                  <a:prstClr val="white"/>
                </a:solidFill>
                <a:ea typeface="MS PGothic" pitchFamily="34" charset="-128"/>
              </a:rPr>
              <a:t>Turkey</a:t>
            </a:r>
            <a:endParaRPr lang="fr-FR" b="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355" y="1600200"/>
            <a:ext cx="78075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FF66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125415" y="228600"/>
            <a:ext cx="7244862" cy="67793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endParaRPr lang="en-GB" sz="3000" dirty="0" smtClean="0">
              <a:solidFill>
                <a:prstClr val="white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2" y="764704"/>
            <a:ext cx="84295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Activation </a:t>
            </a:r>
            <a:r>
              <a:rPr lang="en-US" sz="3600" dirty="0">
                <a:solidFill>
                  <a:srgbClr val="FFFF00"/>
                </a:solidFill>
              </a:rPr>
              <a:t>Policies for the </a:t>
            </a:r>
            <a:r>
              <a:rPr lang="en-US" sz="3600" dirty="0" smtClean="0">
                <a:solidFill>
                  <a:srgbClr val="FFFF00"/>
                </a:solidFill>
              </a:rPr>
              <a:t>Poor: Lessons from OECD Countries</a:t>
            </a:r>
          </a:p>
        </p:txBody>
      </p:sp>
      <p:sp>
        <p:nvSpPr>
          <p:cNvPr id="11" name="Sous-titre 4"/>
          <p:cNvSpPr txBox="1">
            <a:spLocks/>
          </p:cNvSpPr>
          <p:nvPr/>
        </p:nvSpPr>
        <p:spPr>
          <a:xfrm>
            <a:off x="351692" y="5562600"/>
            <a:ext cx="5275385" cy="9144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fr-FR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2" y="5353422"/>
            <a:ext cx="39853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solidFill>
                  <a:prstClr val="white"/>
                </a:solidFill>
                <a:latin typeface="Arial "/>
              </a:rPr>
              <a:t>Alexandre Kolev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solidFill>
                  <a:prstClr val="white"/>
                </a:solidFill>
                <a:latin typeface="Arial "/>
                <a:ea typeface="MS PGothic" pitchFamily="34" charset="-128"/>
                <a:cs typeface="Arial" pitchFamily="34" charset="0"/>
              </a:rPr>
              <a:t>OECD Development Centre</a:t>
            </a:r>
            <a:endParaRPr lang="en-GB" sz="2400" dirty="0" smtClean="0">
              <a:solidFill>
                <a:prstClr val="white"/>
              </a:solidFill>
              <a:latin typeface="Arial "/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965" y="2564904"/>
            <a:ext cx="2329962" cy="1476375"/>
          </a:xfrm>
        </p:spPr>
      </p:pic>
      <p:sp>
        <p:nvSpPr>
          <p:cNvPr id="3" name="TextBox 2"/>
          <p:cNvSpPr txBox="1"/>
          <p:nvPr/>
        </p:nvSpPr>
        <p:spPr>
          <a:xfrm>
            <a:off x="3131840" y="4566179"/>
            <a:ext cx="293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prstClr val="black"/>
                </a:solidFill>
                <a:hlinkClick r:id="rId3"/>
              </a:rPr>
              <a:t>alexandre.kolev@oecd.org</a:t>
            </a:r>
            <a:endParaRPr lang="en-GB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0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64BAA-EBF8-412A-A9C8-13703AED554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884368" cy="288032"/>
          </a:xfrm>
        </p:spPr>
        <p:txBody>
          <a:bodyPr>
            <a:normAutofit fontScale="90000"/>
          </a:bodyPr>
          <a:lstStyle/>
          <a:p>
            <a:r>
              <a:rPr lang="en-GB" sz="2700" b="1" spc="-30" dirty="0" smtClean="0">
                <a:effectLst/>
              </a:rPr>
              <a:t/>
            </a:r>
            <a:br>
              <a:rPr lang="en-GB" sz="2700" b="1" spc="-30" dirty="0" smtClean="0">
                <a:effectLst/>
              </a:rPr>
            </a:br>
            <a:r>
              <a:rPr lang="en-GB" sz="2700" b="1" spc="-30" dirty="0">
                <a:effectLst/>
              </a:rPr>
              <a:t/>
            </a:r>
            <a:br>
              <a:rPr lang="en-GB" sz="2700" b="1" spc="-30" dirty="0">
                <a:effectLst/>
              </a:rPr>
            </a:br>
            <a:r>
              <a:rPr lang="en-GB" sz="2700" b="1" spc="-30" dirty="0" smtClean="0">
                <a:effectLst/>
              </a:rPr>
              <a:t>What is Activation?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980728"/>
            <a:ext cx="8640960" cy="5544616"/>
          </a:xfrm>
          <a:prstGeom prst="rect">
            <a:avLst/>
          </a:prstGeom>
        </p:spPr>
        <p:txBody>
          <a:bodyPr/>
          <a:lstStyle/>
          <a:p>
            <a:pPr lvl="0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GB" altLang="en-US" sz="20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No agreed definition of the concept but increasingly used by the OECD to refer to a combination of policy tools that provide support and incentives for:</a:t>
            </a:r>
          </a:p>
          <a:p>
            <a:pPr marL="800100" lvl="1" indent="-342900" defTabSz="4572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Job search and job finding</a:t>
            </a:r>
          </a:p>
          <a:p>
            <a:pPr marL="800100" lvl="1" indent="-342900" defTabSz="4572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Productive participation in society</a:t>
            </a:r>
          </a:p>
          <a:p>
            <a:pPr marL="800100" lvl="1" indent="-342900" defTabSz="4572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Self-sufficiency and independence from public support</a:t>
            </a:r>
          </a:p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endParaRPr lang="en-GB" sz="20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Activation measures often include policies that target recipients of public support and encourage them to find work (‘welfare to work’)</a:t>
            </a:r>
          </a:p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endParaRPr lang="en-GB" sz="20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But also include measures that strengthen the employability and earnings capacities of low-income families (like CCTs)</a:t>
            </a:r>
          </a:p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endParaRPr lang="en-GB" sz="20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Entail a mix of rights and responsibilities: while the possibility of benefit sanction is an important design element, the objective shall not be to curtail benefit provision but improve LM attachment and earnings prospects </a:t>
            </a:r>
            <a:endParaRPr lang="en-GB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60363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64BAA-EBF8-412A-A9C8-13703AED554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884368" cy="288032"/>
          </a:xfrm>
        </p:spPr>
        <p:txBody>
          <a:bodyPr>
            <a:normAutofit fontScale="90000"/>
          </a:bodyPr>
          <a:lstStyle/>
          <a:p>
            <a:r>
              <a:rPr lang="en-GB" sz="2700" b="1" spc="-30" dirty="0" smtClean="0">
                <a:effectLst/>
              </a:rPr>
              <a:t/>
            </a:r>
            <a:br>
              <a:rPr lang="en-GB" sz="2700" b="1" spc="-30" dirty="0" smtClean="0">
                <a:effectLst/>
              </a:rPr>
            </a:br>
            <a:r>
              <a:rPr lang="en-GB" sz="2700" b="1" spc="-30" dirty="0" smtClean="0">
                <a:effectLst/>
              </a:rPr>
              <a:t>Activation Measure in G20 countries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980728"/>
            <a:ext cx="8640960" cy="5544616"/>
          </a:xfrm>
          <a:prstGeom prst="rect">
            <a:avLst/>
          </a:prstGeom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rgbClr val="005DA3"/>
              </a:buClr>
              <a:defRPr/>
            </a:pPr>
            <a:endParaRPr lang="en-GB" sz="2200" dirty="0" smtClean="0">
              <a:solidFill>
                <a:srgbClr val="FF0000"/>
              </a:solidFill>
            </a:endParaRPr>
          </a:p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Activation has a long tradition in the OECD area</a:t>
            </a:r>
          </a:p>
          <a:p>
            <a:pPr marL="800100" lvl="1" indent="-3429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Early activation measures focused on the unemployed (ALMPs) and were implemented in a context of relatively strong overall LM performance</a:t>
            </a:r>
          </a:p>
          <a:p>
            <a:pPr marL="800100" lvl="1" indent="-3429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More recent ALMPs implemented in the context of the job crisis and rising unemployment </a:t>
            </a:r>
          </a:p>
          <a:p>
            <a:pPr marL="800100" lvl="1" indent="-3429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Activation measures recently extended to other working-age welfare recipients (disability and sole-parent benefits)   </a:t>
            </a:r>
          </a:p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endParaRPr lang="en-GB" sz="22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Activation principles have been applied more broadly to a range of different population groups in emerging and </a:t>
            </a: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developing </a:t>
            </a: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countries</a:t>
            </a:r>
          </a:p>
          <a:p>
            <a:pPr marL="800100" lvl="1" indent="-3429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CCTs in Latin America </a:t>
            </a:r>
            <a:endParaRPr lang="en-GB" sz="22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GB" sz="2200" dirty="0" smtClean="0"/>
          </a:p>
          <a:p>
            <a:endParaRPr lang="en-GB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8520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64BAA-EBF8-412A-A9C8-13703AED554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884368" cy="288032"/>
          </a:xfrm>
        </p:spPr>
        <p:txBody>
          <a:bodyPr>
            <a:normAutofit fontScale="90000"/>
          </a:bodyPr>
          <a:lstStyle/>
          <a:p>
            <a:r>
              <a:rPr lang="en-GB" sz="2700" b="1" spc="-30" dirty="0" smtClean="0">
                <a:effectLst/>
              </a:rPr>
              <a:t/>
            </a:r>
            <a:br>
              <a:rPr lang="en-GB" sz="2700" b="1" spc="-30" dirty="0" smtClean="0">
                <a:effectLst/>
              </a:rPr>
            </a:br>
            <a:r>
              <a:rPr lang="en-GB" sz="2700" b="1" spc="-30" dirty="0" smtClean="0">
                <a:effectLst/>
              </a:rPr>
              <a:t>Impact of Activation: What is the Evidence Base? 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980728"/>
            <a:ext cx="8640960" cy="5544616"/>
          </a:xfrm>
          <a:prstGeom prst="rect">
            <a:avLst/>
          </a:prstGeom>
        </p:spPr>
        <p:txBody>
          <a:bodyPr/>
          <a:lstStyle/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endParaRPr lang="en-GB" sz="22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Growing evidence on the impact of CCTs </a:t>
            </a:r>
          </a:p>
          <a:p>
            <a:pPr marL="800100" lvl="1" indent="-342900" defTabSz="4572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Usually positive effects on education and health behaviour </a:t>
            </a: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endParaRPr lang="en-GB" sz="24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  <a:p>
            <a:pPr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There is also some evidence on the macroeconomic impact of ALMPs, again with a focus on employment/unemployment</a:t>
            </a:r>
          </a:p>
          <a:p>
            <a:pPr marL="800100" lvl="1" indent="-3429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Results show that ALMP spending and activation can help cut unemployment even in period of economic downturn </a:t>
            </a: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endParaRPr lang="en-GB" sz="24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Large literature on the microeconomic impact of ALMPs. </a:t>
            </a: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Most of these evaluations studies have looked at short-term employment effects</a:t>
            </a: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endParaRPr lang="en-GB" sz="22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endParaRPr lang="en-GB" sz="22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00166" y="0"/>
            <a:ext cx="7186634" cy="1092200"/>
          </a:xfrm>
          <a:ln/>
        </p:spPr>
        <p:txBody>
          <a:bodyPr>
            <a:norm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pc="-30" dirty="0" smtClean="0">
                <a:effectLst/>
              </a:rPr>
              <a:t>Impact of ALMPs – by Types</a:t>
            </a:r>
            <a:endParaRPr lang="en-US" sz="2400" b="1" spc="-30" dirty="0">
              <a:effectLst/>
            </a:endParaRPr>
          </a:p>
        </p:txBody>
      </p:sp>
      <p:graphicFrame>
        <p:nvGraphicFramePr>
          <p:cNvPr id="2560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345802"/>
              </p:ext>
            </p:extLst>
          </p:nvPr>
        </p:nvGraphicFramePr>
        <p:xfrm>
          <a:off x="403225" y="1312863"/>
          <a:ext cx="8423275" cy="4752977"/>
        </p:xfrm>
        <a:graphic>
          <a:graphicData uri="http://schemas.openxmlformats.org/drawingml/2006/table">
            <a:tbl>
              <a:tblPr/>
              <a:tblGrid>
                <a:gridCol w="2362200"/>
                <a:gridCol w="3254375"/>
                <a:gridCol w="2806700"/>
              </a:tblGrid>
              <a:tr h="5937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Intervention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Summary of impact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Comments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Employment services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Generally positive, with low costs, in developed and transition countries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Best when economy good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Little evidence for developing countries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00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Training for unemployed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Positive impacts on employment (but not earnings) in developed countries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Positive on both in transition countries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Links to workplace helps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Women benefit more than men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Benefits appear to increase over time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Training for mass layoffs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Usually no positive impacts (though some exceptions)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Little evidence for transition and developing countries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23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Training for youth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Little impacts in developed countries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Positive impacts in Latin America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Earlier interventions more effective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Success requires comprehensive and costly packages of services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85852" y="0"/>
            <a:ext cx="7400948" cy="1092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pc="-30" dirty="0" smtClean="0">
                <a:effectLst/>
              </a:rPr>
              <a:t>Impact of ALMPs – by Types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2662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94798"/>
              </p:ext>
            </p:extLst>
          </p:nvPr>
        </p:nvGraphicFramePr>
        <p:xfrm>
          <a:off x="344488" y="1385888"/>
          <a:ext cx="8423275" cy="4573588"/>
        </p:xfrm>
        <a:graphic>
          <a:graphicData uri="http://schemas.openxmlformats.org/drawingml/2006/table">
            <a:tbl>
              <a:tblPr/>
              <a:tblGrid>
                <a:gridCol w="2362200"/>
                <a:gridCol w="3254375"/>
                <a:gridCol w="2806700"/>
              </a:tblGrid>
              <a:tr h="5921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Intervention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Summary of impact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Comments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89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Wage/employment subsidies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Overall negative effects in developed and transition countries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Recent welfare-to-work programs in North America have positive impacts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Little evidence for developing countries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Results more effective when combined with training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 deadweight and substitution effects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Public works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Overall negative effects in developed and transition countries on long-term employment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 be effective as short-term safety net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Little evidence for developing countries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Important risks of displacement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DA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Self-employment assistance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Few evaluations of employment impacts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Very low take-up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 have positive effects for older, well educated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3"/>
                          </a:solidFill>
                          <a:effectLst/>
                          <a:latin typeface="Arial" charset="0"/>
                          <a:cs typeface="Arial" charset="0"/>
                        </a:rPr>
                        <a:t>Technical services help</a:t>
                      </a:r>
                    </a:p>
                  </a:txBody>
                  <a:tcPr marL="90000" marR="90000" marT="6003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64BAA-EBF8-412A-A9C8-13703AED554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884368" cy="288032"/>
          </a:xfrm>
        </p:spPr>
        <p:txBody>
          <a:bodyPr>
            <a:normAutofit fontScale="90000"/>
          </a:bodyPr>
          <a:lstStyle/>
          <a:p>
            <a:r>
              <a:rPr lang="en-GB" sz="2700" b="1" spc="-30" dirty="0" smtClean="0">
                <a:effectLst/>
              </a:rPr>
              <a:t/>
            </a:r>
            <a:br>
              <a:rPr lang="en-GB" sz="2700" b="1" spc="-30" dirty="0" smtClean="0">
                <a:effectLst/>
              </a:rPr>
            </a:br>
            <a:r>
              <a:rPr lang="en-GB" sz="2700" b="1" spc="-30" dirty="0" smtClean="0">
                <a:effectLst/>
              </a:rPr>
              <a:t>Impact of Activation: What is the Evidence Base? 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980728"/>
            <a:ext cx="8640960" cy="5544616"/>
          </a:xfrm>
          <a:prstGeom prst="rect">
            <a:avLst/>
          </a:prstGeom>
        </p:spPr>
        <p:txBody>
          <a:bodyPr/>
          <a:lstStyle/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endParaRPr lang="en-GB" sz="6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Some </a:t>
            </a:r>
            <a:r>
              <a:rPr lang="en-GB" sz="24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new lessons from OECD activation policy reviews</a:t>
            </a:r>
          </a:p>
          <a:p>
            <a:pPr marL="342900" indent="-342900" defTabSz="457200" fontAlgn="base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Results show that effective activation strategies can help get UI recipients off benefit and into work - even when labour demand is depressed - and work best for those benefit recipients who are close to the LM (typically the UI benefit recipients)</a:t>
            </a:r>
          </a:p>
          <a:p>
            <a:pPr marL="342900" indent="-342900" defTabSz="457200" fontAlgn="base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The role of caseworkers and physical meetings seems to matter for successful action – limits of e-services </a:t>
            </a:r>
          </a:p>
          <a:p>
            <a:pPr marL="342900" indent="-342900" defTabSz="457200" fontAlgn="base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Initial results show activation can work for lone parents with young children so long as recipients can get support for child care, while mixed results for long-term sickness/disability benefits</a:t>
            </a:r>
          </a:p>
          <a:p>
            <a:pPr marL="342900" indent="-342900" defTabSz="457200" fontAlgn="base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Extending welfare to work programmes for recipients of UA, disability/long-term sickness and lone parents benefits, and for older workers is more challenging</a:t>
            </a:r>
          </a:p>
          <a:p>
            <a:pPr marL="342900" indent="-342900" defTabSz="457200" fontAlgn="base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A matter of concern is that many benefits recipients are activated to take low-wage jobs which may not lift them out of poverty -&gt; this is why OECD countries have increasingly introduced make-work pay policies – accentuate financial work incentives while maintaining adequate support for low paid workers through in-work benefits or tax </a:t>
            </a:r>
            <a:r>
              <a:rPr lang="en-GB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credits</a:t>
            </a:r>
            <a:endParaRPr lang="en-GB" sz="22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64BAA-EBF8-412A-A9C8-13703AED554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884368" cy="288032"/>
          </a:xfrm>
        </p:spPr>
        <p:txBody>
          <a:bodyPr>
            <a:normAutofit fontScale="90000"/>
          </a:bodyPr>
          <a:lstStyle/>
          <a:p>
            <a:r>
              <a:rPr lang="en-GB" sz="2700" b="1" spc="-30" dirty="0" smtClean="0">
                <a:effectLst/>
              </a:rPr>
              <a:t/>
            </a:r>
            <a:br>
              <a:rPr lang="en-GB" sz="2700" b="1" spc="-30" dirty="0" smtClean="0">
                <a:effectLst/>
              </a:rPr>
            </a:br>
            <a:r>
              <a:rPr lang="en-GB" sz="2700" b="1" spc="-30" dirty="0" smtClean="0">
                <a:effectLst/>
              </a:rPr>
              <a:t>Selected References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980728"/>
            <a:ext cx="8640960" cy="5544616"/>
          </a:xfrm>
          <a:prstGeom prst="rect">
            <a:avLst/>
          </a:prstGeom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rgbClr val="005DA3"/>
              </a:buClr>
              <a:defRPr/>
            </a:pPr>
            <a:endParaRPr lang="en-GB" sz="2200" dirty="0" smtClean="0">
              <a:solidFill>
                <a:srgbClr val="FF0000"/>
              </a:solidFill>
            </a:endParaRP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OECD (2013) G20 Task Force on Employment: Activation Strategies for Stronger and More Inclusive Labour Markets in G20 countries: Keu policy Challenges and Good Practices</a:t>
            </a: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endParaRPr lang="en-GB" sz="22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OECD Employment Outlooks</a:t>
            </a: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endParaRPr lang="en-GB" sz="22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Martin, J. (2014): Activation and ALMPs in OECD </a:t>
            </a: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Countries: </a:t>
            </a:r>
            <a:r>
              <a:rPr lang="en-GB" sz="22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Stylized Facts and Evidence on their Effectiveness. IZA Policy Paper N°84</a:t>
            </a: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endParaRPr lang="en-GB" sz="22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64BAA-EBF8-412A-A9C8-13703AED554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884368" cy="288032"/>
          </a:xfrm>
        </p:spPr>
        <p:txBody>
          <a:bodyPr>
            <a:normAutofit fontScale="90000"/>
          </a:bodyPr>
          <a:lstStyle/>
          <a:p>
            <a:r>
              <a:rPr lang="en-GB" sz="2700" b="1" spc="-30" dirty="0" smtClean="0">
                <a:effectLst/>
              </a:rPr>
              <a:t/>
            </a:r>
            <a:br>
              <a:rPr lang="en-GB" sz="2700" b="1" spc="-30" dirty="0" smtClean="0">
                <a:effectLst/>
              </a:rPr>
            </a:b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980728"/>
            <a:ext cx="8640960" cy="5544616"/>
          </a:xfrm>
          <a:prstGeom prst="rect">
            <a:avLst/>
          </a:prstGeom>
        </p:spPr>
        <p:txBody>
          <a:bodyPr/>
          <a:lstStyle/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endParaRPr lang="en-GB" sz="60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endParaRPr lang="en-GB" sz="6000" dirty="0">
              <a:solidFill>
                <a:srgbClr val="005DA3"/>
              </a:solidFill>
              <a:latin typeface="Arial" charset="0"/>
              <a:cs typeface="Arial" charset="0"/>
            </a:endParaRPr>
          </a:p>
          <a:p>
            <a:pPr marL="342900" indent="-342900"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GB" sz="6600" dirty="0" smtClean="0">
                <a:solidFill>
                  <a:srgbClr val="005DA3"/>
                </a:solidFill>
                <a:latin typeface="Arial" charset="0"/>
                <a:cs typeface="Arial" charset="0"/>
              </a:rPr>
              <a:t>Thank You!</a:t>
            </a: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</a:pPr>
            <a:endParaRPr lang="en-GB" sz="2200" dirty="0" smtClean="0">
              <a:solidFill>
                <a:srgbClr val="005DA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velopment Centre activities as of 18 March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V50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5400">
          <a:solidFill>
            <a:schemeClr val="accent2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DEV50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5400">
          <a:solidFill>
            <a:schemeClr val="accent2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6F8B986F107049B2A749064B935B80" ma:contentTypeVersion="0" ma:contentTypeDescription="Create a new document." ma:contentTypeScope="" ma:versionID="e86b58af7724ec4d2170003de6c4c00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88FBC6-2D75-4391-A03E-8B20F17DEE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4C2A7A6-45BC-4ED0-9454-8B5D32ACEF9A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6549CE3-8909-4520-9167-1F0692A02B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Development Centre activities as of 18 March 2013</Template>
  <TotalTime>15163</TotalTime>
  <Words>772</Words>
  <Application>Microsoft Office PowerPoint</Application>
  <PresentationFormat>On-screen Show (4:3)</PresentationFormat>
  <Paragraphs>115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Development Centre activities as of 18 March 2013</vt:lpstr>
      <vt:lpstr>Conception personnalisée</vt:lpstr>
      <vt:lpstr>1_DEV50</vt:lpstr>
      <vt:lpstr>2_DEV50</vt:lpstr>
      <vt:lpstr>PowerPoint Presentation</vt:lpstr>
      <vt:lpstr>  What is Activation? </vt:lpstr>
      <vt:lpstr> Activation Measure in G20 countries</vt:lpstr>
      <vt:lpstr> Impact of Activation: What is the Evidence Base? </vt:lpstr>
      <vt:lpstr>Impact of ALMPs – by Types</vt:lpstr>
      <vt:lpstr>Impact of ALMPs – by Types</vt:lpstr>
      <vt:lpstr> Impact of Activation: What is the Evidence Base? </vt:lpstr>
      <vt:lpstr> Selected References</vt:lpstr>
      <vt:lpstr> 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leprince_s</dc:creator>
  <cp:lastModifiedBy>RICO DE LA VIESCA Virginia</cp:lastModifiedBy>
  <cp:revision>499</cp:revision>
  <cp:lastPrinted>2014-10-16T12:46:10Z</cp:lastPrinted>
  <dcterms:created xsi:type="dcterms:W3CDTF">2013-03-20T09:35:03Z</dcterms:created>
  <dcterms:modified xsi:type="dcterms:W3CDTF">2015-02-24T10:39:35Z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0x010100486F8B986F107049B2A749064B935B80</vt:lpwstr>
  </property>
</Properties>
</file>