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373" r:id="rId2"/>
    <p:sldId id="261" r:id="rId3"/>
    <p:sldId id="305" r:id="rId4"/>
    <p:sldId id="304" r:id="rId5"/>
    <p:sldId id="332" r:id="rId6"/>
    <p:sldId id="376" r:id="rId7"/>
    <p:sldId id="377" r:id="rId8"/>
    <p:sldId id="327" r:id="rId9"/>
    <p:sldId id="375" r:id="rId10"/>
    <p:sldId id="364" r:id="rId11"/>
    <p:sldId id="365" r:id="rId12"/>
    <p:sldId id="366" r:id="rId13"/>
    <p:sldId id="350" r:id="rId14"/>
    <p:sldId id="351" r:id="rId15"/>
    <p:sldId id="352" r:id="rId16"/>
    <p:sldId id="353" r:id="rId17"/>
    <p:sldId id="336" r:id="rId18"/>
    <p:sldId id="354" r:id="rId19"/>
    <p:sldId id="338" r:id="rId20"/>
    <p:sldId id="356" r:id="rId21"/>
    <p:sldId id="340" r:id="rId22"/>
    <p:sldId id="358" r:id="rId23"/>
    <p:sldId id="337" r:id="rId24"/>
    <p:sldId id="339" r:id="rId25"/>
    <p:sldId id="343" r:id="rId26"/>
    <p:sldId id="344" r:id="rId27"/>
    <p:sldId id="347" r:id="rId28"/>
    <p:sldId id="362" r:id="rId29"/>
    <p:sldId id="348" r:id="rId30"/>
    <p:sldId id="363" r:id="rId31"/>
    <p:sldId id="372" r:id="rId32"/>
    <p:sldId id="369" r:id="rId33"/>
    <p:sldId id="371" r:id="rId34"/>
    <p:sldId id="346" r:id="rId35"/>
    <p:sldId id="280" r:id="rId3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B8574"/>
    <a:srgbClr val="AF0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4" autoAdjust="0"/>
    <p:restoredTop sz="94715"/>
  </p:normalViewPr>
  <p:slideViewPr>
    <p:cSldViewPr snapToGrid="0" snapToObjects="1">
      <p:cViewPr varScale="1">
        <p:scale>
          <a:sx n="95" d="100"/>
          <a:sy n="95" d="100"/>
        </p:scale>
        <p:origin x="7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75387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aşlık ve İçerik">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Karşılaştırma">
    <p:spTree>
      <p:nvGrpSpPr>
        <p:cNvPr id="1" name=""/>
        <p:cNvGrpSpPr/>
        <p:nvPr/>
      </p:nvGrpSpPr>
      <p:grpSpPr>
        <a:xfrm>
          <a:off x="0" y="0"/>
          <a:ext cx="0" cy="0"/>
          <a:chOff x="0" y="0"/>
          <a:chExt cx="0" cy="0"/>
        </a:xfrm>
      </p:grpSpPr>
      <p:sp>
        <p:nvSpPr>
          <p:cNvPr id="47" name="Title Text"/>
          <p:cNvSpPr>
            <a:spLocks noGrp="1"/>
          </p:cNvSpPr>
          <p:nvPr>
            <p:ph type="title"/>
          </p:nvPr>
        </p:nvSpPr>
        <p:spPr>
          <a:xfrm>
            <a:off x="629842" y="273844"/>
            <a:ext cx="7886701" cy="994173"/>
          </a:xfrm>
          <a:prstGeom prst="rect">
            <a:avLst/>
          </a:prstGeom>
        </p:spPr>
        <p:txBody>
          <a:bodyPr/>
          <a:lstStyle/>
          <a:p>
            <a:r>
              <a:t>Title Text</a:t>
            </a:r>
          </a:p>
        </p:txBody>
      </p:sp>
      <p:sp>
        <p:nvSpPr>
          <p:cNvPr id="48" name="Body Level One…"/>
          <p:cNvSpPr>
            <a:spLocks noGrp="1"/>
          </p:cNvSpPr>
          <p:nvPr>
            <p:ph type="body" sz="quarter" idx="1"/>
          </p:nvPr>
        </p:nvSpPr>
        <p:spPr>
          <a:xfrm>
            <a:off x="629842" y="1260873"/>
            <a:ext cx="3868341" cy="617935"/>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29150" y="1260873"/>
            <a:ext cx="3887393" cy="617935"/>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57" name="Title Text"/>
          <p:cNvSpPr>
            <a:spLocks noGrp="1"/>
          </p:cNvSpPr>
          <p:nvPr>
            <p:ph type="title"/>
          </p:nvPr>
        </p:nvSpPr>
        <p:spPr>
          <a:prstGeom prst="rect">
            <a:avLst/>
          </a:prstGeom>
        </p:spPr>
        <p:txBody>
          <a:bodyPr/>
          <a:lstStyle/>
          <a:p>
            <a:r>
              <a:t>Title Text</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lı İçerik">
    <p:spTree>
      <p:nvGrpSpPr>
        <p:cNvPr id="1" name=""/>
        <p:cNvGrpSpPr/>
        <p:nvPr/>
      </p:nvGrpSpPr>
      <p:grpSpPr>
        <a:xfrm>
          <a:off x="0" y="0"/>
          <a:ext cx="0" cy="0"/>
          <a:chOff x="0" y="0"/>
          <a:chExt cx="0" cy="0"/>
        </a:xfrm>
      </p:grpSpPr>
      <p:sp>
        <p:nvSpPr>
          <p:cNvPr id="72" name="Title Text"/>
          <p:cNvSpPr>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73" name="Body Level One…"/>
          <p:cNvSpPr>
            <a:spLocks noGrp="1"/>
          </p:cNvSpPr>
          <p:nvPr>
            <p:ph type="body" sz="half" idx="1"/>
          </p:nvPr>
        </p:nvSpPr>
        <p:spPr>
          <a:xfrm>
            <a:off x="3887392" y="740569"/>
            <a:ext cx="4629151" cy="3655220"/>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629840" y="1543050"/>
            <a:ext cx="2949180" cy="2858691"/>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lı Resim">
    <p:spTree>
      <p:nvGrpSpPr>
        <p:cNvPr id="1" name=""/>
        <p:cNvGrpSpPr/>
        <p:nvPr/>
      </p:nvGrpSpPr>
      <p:grpSpPr>
        <a:xfrm>
          <a:off x="0" y="0"/>
          <a:ext cx="0" cy="0"/>
          <a:chOff x="0" y="0"/>
          <a:chExt cx="0" cy="0"/>
        </a:xfrm>
      </p:grpSpPr>
      <p:sp>
        <p:nvSpPr>
          <p:cNvPr id="82" name="Title Text"/>
          <p:cNvSpPr>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83" name="Picture Placeholder 2"/>
          <p:cNvSpPr>
            <a:spLocks noGrp="1"/>
          </p:cNvSpPr>
          <p:nvPr>
            <p:ph type="pic" sz="half" idx="13"/>
          </p:nvPr>
        </p:nvSpPr>
        <p:spPr>
          <a:xfrm>
            <a:off x="3887392" y="740569"/>
            <a:ext cx="4629151" cy="3655220"/>
          </a:xfrm>
          <a:prstGeom prst="rect">
            <a:avLst/>
          </a:prstGeom>
        </p:spPr>
        <p:txBody>
          <a:bodyPr lIns="91439" rIns="91439">
            <a:noAutofit/>
          </a:bodyPr>
          <a:lstStyle/>
          <a:p>
            <a:endParaRPr/>
          </a:p>
        </p:txBody>
      </p:sp>
      <p:sp>
        <p:nvSpPr>
          <p:cNvPr id="84" name="Body Level One…"/>
          <p:cNvSpPr>
            <a:spLocks noGrp="1"/>
          </p:cNvSpPr>
          <p:nvPr>
            <p:ph type="body" sz="quarter" idx="1"/>
          </p:nvPr>
        </p:nvSpPr>
        <p:spPr>
          <a:xfrm>
            <a:off x="629841" y="1543050"/>
            <a:ext cx="2949178" cy="2858691"/>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şlık ve Dikey Metin">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ikey Başlık ve Metin">
    <p:spTree>
      <p:nvGrpSpPr>
        <p:cNvPr id="1" name=""/>
        <p:cNvGrpSpPr/>
        <p:nvPr/>
      </p:nvGrpSpPr>
      <p:grpSpPr>
        <a:xfrm>
          <a:off x="0" y="0"/>
          <a:ext cx="0" cy="0"/>
          <a:chOff x="0" y="0"/>
          <a:chExt cx="0" cy="0"/>
        </a:xfrm>
      </p:grpSpPr>
      <p:sp>
        <p:nvSpPr>
          <p:cNvPr id="101" name="Title Text"/>
          <p:cNvSpPr>
            <a:spLocks noGrp="1"/>
          </p:cNvSpPr>
          <p:nvPr>
            <p:ph type="title"/>
          </p:nvPr>
        </p:nvSpPr>
        <p:spPr>
          <a:xfrm>
            <a:off x="6543676" y="273844"/>
            <a:ext cx="1971675" cy="4358879"/>
          </a:xfrm>
          <a:prstGeom prst="rect">
            <a:avLst/>
          </a:prstGeom>
        </p:spPr>
        <p:txBody>
          <a:bodyPr/>
          <a:lstStyle/>
          <a:p>
            <a:r>
              <a:t>Title Text</a:t>
            </a:r>
          </a:p>
        </p:txBody>
      </p:sp>
      <p:sp>
        <p:nvSpPr>
          <p:cNvPr id="102" name="Body Level One…"/>
          <p:cNvSpPr>
            <a:spLocks noGrp="1"/>
          </p:cNvSpPr>
          <p:nvPr>
            <p:ph type="body" idx="1"/>
          </p:nvPr>
        </p:nvSpPr>
        <p:spPr>
          <a:xfrm>
            <a:off x="628651" y="273844"/>
            <a:ext cx="5800725" cy="43588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628650" y="273844"/>
            <a:ext cx="7886700" cy="99417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a:spLocks noGrp="1"/>
          </p:cNvSpPr>
          <p:nvPr>
            <p:ph type="body" idx="1"/>
          </p:nvPr>
        </p:nvSpPr>
        <p:spPr>
          <a:xfrm>
            <a:off x="628650" y="1369219"/>
            <a:ext cx="7886700" cy="326350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288368" y="4788770"/>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Lst>
  <p:transition spd="med"/>
  <p:hf hdr="0" ftr="0" dt="0"/>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9pPr>
    </p:bodyStyle>
    <p:otherStyle>
      <a:lvl1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1pPr>
      <a:lvl2pPr marL="0" marR="0" indent="3429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2pPr>
      <a:lvl3pPr marL="0" marR="0" indent="6858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3pPr>
      <a:lvl4pPr marL="0" marR="0" indent="10287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4pPr>
      <a:lvl5pPr marL="0" marR="0" indent="13716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5pPr>
      <a:lvl6pPr marL="0" marR="0" indent="17145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6pPr>
      <a:lvl7pPr marL="0" marR="0" indent="20574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7pPr>
      <a:lvl8pPr marL="0" marR="0" indent="24003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8pPr>
      <a:lvl9pPr marL="0" marR="0" indent="27432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kalkinma.com.tr/"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hyperlink" Target="mailto:bankcpf@kalkinma.com.tr" TargetMode="Externa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laceholder 4"/>
          <p:cNvSpPr>
            <a:spLocks noGrp="1"/>
          </p:cNvSpPr>
          <p:nvPr>
            <p:ph type="sldNum" sz="quarter" idx="2"/>
          </p:nvPr>
        </p:nvSpPr>
        <p:spPr>
          <a:xfrm>
            <a:off x="7382679" y="4788770"/>
            <a:ext cx="146834" cy="230832"/>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dirty="0"/>
          </a:p>
        </p:txBody>
      </p:sp>
      <p:sp>
        <p:nvSpPr>
          <p:cNvPr id="149" name="Unvan 1"/>
          <p:cNvSpPr/>
          <p:nvPr/>
        </p:nvSpPr>
        <p:spPr>
          <a:xfrm>
            <a:off x="1170485" y="3085018"/>
            <a:ext cx="7112000" cy="60683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822959">
              <a:lnSpc>
                <a:spcPct val="90000"/>
              </a:lnSpc>
              <a:defRPr sz="3600" b="1">
                <a:solidFill>
                  <a:srgbClr val="3C8575"/>
                </a:solidFill>
              </a:defRPr>
            </a:lvl1pPr>
          </a:lstStyle>
          <a:p>
            <a:endParaRPr sz="2700" dirty="0">
              <a:latin typeface="Avenir Next Demi Bold" charset="0"/>
              <a:ea typeface="Avenir Next Demi Bold" charset="0"/>
              <a:cs typeface="Avenir Next Demi Bold" charset="0"/>
            </a:endParaRPr>
          </a:p>
        </p:txBody>
      </p:sp>
      <p:sp>
        <p:nvSpPr>
          <p:cNvPr id="150" name="Unvan 1"/>
          <p:cNvSpPr/>
          <p:nvPr/>
        </p:nvSpPr>
        <p:spPr>
          <a:xfrm>
            <a:off x="911749" y="1635780"/>
            <a:ext cx="7629471" cy="813660"/>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Autofit/>
          </a:bodyPr>
          <a:lstStyle>
            <a:lvl1pPr algn="ctr" defTabSz="914400">
              <a:lnSpc>
                <a:spcPct val="90000"/>
              </a:lnSpc>
              <a:defRPr sz="3300" b="1"/>
            </a:lvl1pPr>
          </a:lstStyle>
          <a:p>
            <a:pPr>
              <a:tabLst>
                <a:tab pos="361950" algn="l"/>
              </a:tabLst>
            </a:pPr>
            <a:r>
              <a:rPr lang="en-US" sz="1800" dirty="0" smtClean="0">
                <a:latin typeface="Avenir Next Medium" charset="0"/>
                <a:ea typeface="Avenir Next Medium" charset="0"/>
                <a:cs typeface="Avenir Next Medium" charset="0"/>
              </a:rPr>
              <a:t>Monitoring</a:t>
            </a:r>
            <a:r>
              <a:rPr lang="tr-TR" sz="1800" dirty="0" smtClean="0">
                <a:latin typeface="Avenir Next Medium" charset="0"/>
                <a:ea typeface="Avenir Next Medium" charset="0"/>
                <a:cs typeface="Avenir Next Medium" charset="0"/>
              </a:rPr>
              <a:t> &amp; </a:t>
            </a:r>
            <a:r>
              <a:rPr lang="tr-TR" sz="1800" dirty="0" err="1" smtClean="0">
                <a:latin typeface="Avenir Next Medium" charset="0"/>
                <a:ea typeface="Avenir Next Medium" charset="0"/>
                <a:cs typeface="Avenir Next Medium" charset="0"/>
              </a:rPr>
              <a:t>Reporting</a:t>
            </a:r>
            <a:r>
              <a:rPr lang="tr-TR" sz="1800" dirty="0" smtClean="0">
                <a:latin typeface="Avenir Next Medium" charset="0"/>
                <a:ea typeface="Avenir Next Medium" charset="0"/>
                <a:cs typeface="Avenir Next Medium" charset="0"/>
              </a:rPr>
              <a:t>: Financial </a:t>
            </a:r>
            <a:r>
              <a:rPr lang="tr-TR" sz="1800" dirty="0" err="1" smtClean="0">
                <a:latin typeface="Avenir Next Medium" charset="0"/>
                <a:ea typeface="Avenir Next Medium" charset="0"/>
                <a:cs typeface="Avenir Next Medium" charset="0"/>
              </a:rPr>
              <a:t>Progress</a:t>
            </a:r>
            <a:r>
              <a:rPr lang="tr-TR" sz="1800" dirty="0" smtClean="0">
                <a:latin typeface="Avenir Next Medium" charset="0"/>
                <a:ea typeface="Avenir Next Medium" charset="0"/>
                <a:cs typeface="Avenir Next Medium" charset="0"/>
              </a:rPr>
              <a:t> Report </a:t>
            </a:r>
            <a:r>
              <a:rPr lang="tr-TR" sz="1800" dirty="0" err="1" smtClean="0">
                <a:latin typeface="Avenir Next Medium" charset="0"/>
                <a:ea typeface="Avenir Next Medium" charset="0"/>
                <a:cs typeface="Avenir Next Medium" charset="0"/>
              </a:rPr>
              <a:t>and</a:t>
            </a:r>
            <a:r>
              <a:rPr lang="tr-TR" sz="1800" dirty="0" smtClean="0">
                <a:latin typeface="Avenir Next Medium" charset="0"/>
                <a:ea typeface="Avenir Next Medium" charset="0"/>
                <a:cs typeface="Avenir Next Medium" charset="0"/>
              </a:rPr>
              <a:t> </a:t>
            </a:r>
            <a:r>
              <a:rPr lang="tr-TR" sz="1800" dirty="0" err="1" smtClean="0">
                <a:latin typeface="Avenir Next Medium" charset="0"/>
                <a:ea typeface="Avenir Next Medium" charset="0"/>
                <a:cs typeface="Avenir Next Medium" charset="0"/>
              </a:rPr>
              <a:t>Timesheet</a:t>
            </a:r>
            <a:endParaRPr sz="1800" b="0" dirty="0">
              <a:latin typeface="Avenir Next Medium" charset="0"/>
              <a:ea typeface="Avenir Next Medium" charset="0"/>
              <a:cs typeface="Avenir Next Medium" charset="0"/>
            </a:endParaRPr>
          </a:p>
        </p:txBody>
      </p:sp>
      <p:sp>
        <p:nvSpPr>
          <p:cNvPr id="152"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0"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3890812" y="347112"/>
            <a:ext cx="1449154" cy="1334986"/>
          </a:xfrm>
          <a:prstGeom prst="rect">
            <a:avLst/>
          </a:prstGeom>
          <a:noFill/>
        </p:spPr>
      </p:pic>
      <p:pic>
        <p:nvPicPr>
          <p:cNvPr id="13"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5" name="Rectangle 14"/>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6" name="Rectangle 15"/>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sp>
        <p:nvSpPr>
          <p:cNvPr id="3" name="Dikdörtgen 2"/>
          <p:cNvSpPr/>
          <p:nvPr/>
        </p:nvSpPr>
        <p:spPr>
          <a:xfrm>
            <a:off x="1544234" y="2252941"/>
            <a:ext cx="6142310" cy="2062103"/>
          </a:xfrm>
          <a:prstGeom prst="rect">
            <a:avLst/>
          </a:prstGeom>
        </p:spPr>
        <p:txBody>
          <a:bodyPr wrap="square">
            <a:spAutoFit/>
          </a:bodyPr>
          <a:lstStyle/>
          <a:p>
            <a:pPr lvl="0" algn="ctr" defTabSz="914400" hangingPunct="1"/>
            <a:endParaRPr lang="tr-TR" sz="1600" b="1" kern="1200" dirty="0" smtClean="0">
              <a:solidFill>
                <a:prstClr val="black"/>
              </a:solidFill>
              <a:latin typeface="Calibri"/>
              <a:ea typeface="+mn-ea"/>
              <a:cs typeface="+mn-cs"/>
            </a:endParaRPr>
          </a:p>
          <a:p>
            <a:pPr lvl="0" algn="ctr" defTabSz="914400" hangingPunct="1"/>
            <a:endParaRPr lang="tr-TR" sz="1600" b="1" kern="1200" dirty="0">
              <a:solidFill>
                <a:prstClr val="black"/>
              </a:solidFill>
              <a:latin typeface="Calibri"/>
              <a:ea typeface="+mn-ea"/>
              <a:cs typeface="+mn-cs"/>
            </a:endParaRPr>
          </a:p>
          <a:p>
            <a:pPr lvl="0" algn="ctr" defTabSz="914400" hangingPunct="1"/>
            <a:r>
              <a:rPr lang="tr-TR" sz="1600" b="1" kern="1200" dirty="0" smtClean="0">
                <a:solidFill>
                  <a:schemeClr val="tx1"/>
                </a:solidFill>
                <a:latin typeface="Calibri"/>
                <a:ea typeface="+mn-ea"/>
                <a:cs typeface="+mn-cs"/>
              </a:rPr>
              <a:t>Ayşegül </a:t>
            </a:r>
            <a:r>
              <a:rPr lang="tr-TR" sz="1600" b="1" kern="1200" dirty="0">
                <a:solidFill>
                  <a:schemeClr val="tx1"/>
                </a:solidFill>
                <a:latin typeface="Calibri"/>
                <a:ea typeface="+mn-ea"/>
                <a:cs typeface="+mn-cs"/>
              </a:rPr>
              <a:t>ÇERÇİ</a:t>
            </a:r>
          </a:p>
          <a:p>
            <a:pPr algn="ctr" defTabSz="914400" hangingPunct="1"/>
            <a:r>
              <a:rPr lang="en-US" sz="1600" b="1" dirty="0" smtClean="0">
                <a:latin typeface="Avenir Next Demi Bold" charset="0"/>
                <a:ea typeface="Avenir Next Demi Bold" charset="0"/>
                <a:cs typeface="Avenir Next Demi Bold" charset="0"/>
              </a:rPr>
              <a:t>Development </a:t>
            </a:r>
            <a:r>
              <a:rPr lang="en-US" sz="1600" b="1" dirty="0">
                <a:latin typeface="Avenir Next Demi Bold" charset="0"/>
                <a:ea typeface="Avenir Next Demi Bold" charset="0"/>
                <a:cs typeface="Avenir Next Demi Bold" charset="0"/>
              </a:rPr>
              <a:t>and Investment Bank of Turkey</a:t>
            </a:r>
          </a:p>
          <a:p>
            <a:pPr algn="ctr" defTabSz="914400" hangingPunct="1"/>
            <a:endParaRPr lang="tr-TR" sz="1600" b="1" kern="1200" dirty="0" smtClean="0">
              <a:solidFill>
                <a:prstClr val="black"/>
              </a:solidFill>
              <a:latin typeface="Calibri"/>
            </a:endParaRPr>
          </a:p>
          <a:p>
            <a:pPr algn="ctr" defTabSz="914400" hangingPunct="1"/>
            <a:r>
              <a:rPr lang="tr-TR" sz="1600" b="1" kern="1200" dirty="0" err="1" smtClean="0">
                <a:solidFill>
                  <a:prstClr val="black"/>
                </a:solidFill>
                <a:latin typeface="Calibri"/>
              </a:rPr>
              <a:t>Senior</a:t>
            </a:r>
            <a:r>
              <a:rPr lang="tr-TR" sz="1600" b="1" kern="1200" dirty="0" smtClean="0">
                <a:solidFill>
                  <a:prstClr val="black"/>
                </a:solidFill>
                <a:latin typeface="Calibri"/>
              </a:rPr>
              <a:t> </a:t>
            </a:r>
            <a:r>
              <a:rPr lang="tr-TR" sz="1600" b="1" kern="1200" dirty="0" err="1">
                <a:solidFill>
                  <a:prstClr val="black"/>
                </a:solidFill>
                <a:latin typeface="Calibri"/>
              </a:rPr>
              <a:t>Vice</a:t>
            </a:r>
            <a:r>
              <a:rPr lang="tr-TR" sz="1600" b="1" kern="1200" dirty="0">
                <a:solidFill>
                  <a:prstClr val="black"/>
                </a:solidFill>
                <a:latin typeface="Calibri"/>
              </a:rPr>
              <a:t> </a:t>
            </a:r>
            <a:r>
              <a:rPr lang="tr-TR" sz="1600" b="1" kern="1200" dirty="0" err="1">
                <a:solidFill>
                  <a:prstClr val="black"/>
                </a:solidFill>
                <a:latin typeface="Calibri"/>
              </a:rPr>
              <a:t>President</a:t>
            </a:r>
            <a:endParaRPr lang="tr-TR" sz="1600" b="1" kern="1200" dirty="0">
              <a:solidFill>
                <a:prstClr val="black"/>
              </a:solidFill>
              <a:latin typeface="Calibri"/>
            </a:endParaRPr>
          </a:p>
          <a:p>
            <a:pPr algn="ctr" defTabSz="914400" hangingPunct="1"/>
            <a:r>
              <a:rPr lang="tr-TR" sz="1600" kern="1200" dirty="0" err="1" smtClean="0">
                <a:solidFill>
                  <a:prstClr val="black"/>
                </a:solidFill>
                <a:latin typeface="Calibri"/>
              </a:rPr>
              <a:t>Customer</a:t>
            </a:r>
            <a:r>
              <a:rPr lang="tr-TR" sz="1600" kern="1200" dirty="0" smtClean="0">
                <a:solidFill>
                  <a:prstClr val="black"/>
                </a:solidFill>
                <a:latin typeface="Calibri"/>
              </a:rPr>
              <a:t> </a:t>
            </a:r>
            <a:r>
              <a:rPr lang="tr-TR" sz="1600" kern="1200" dirty="0">
                <a:solidFill>
                  <a:prstClr val="black"/>
                </a:solidFill>
                <a:latin typeface="Calibri"/>
              </a:rPr>
              <a:t>Value Management &amp; Business Development  </a:t>
            </a:r>
            <a:r>
              <a:rPr lang="tr-TR" sz="1600" kern="1200" dirty="0" err="1">
                <a:solidFill>
                  <a:prstClr val="black"/>
                </a:solidFill>
                <a:latin typeface="Calibri"/>
              </a:rPr>
              <a:t>Department</a:t>
            </a:r>
            <a:endParaRPr lang="tr-TR" sz="1600" kern="1200" dirty="0">
              <a:solidFill>
                <a:prstClr val="black"/>
              </a:solidFill>
              <a:latin typeface="Calibri"/>
            </a:endParaRPr>
          </a:p>
          <a:p>
            <a:pPr lvl="1" indent="0" algn="ctr" defTabSz="914400" hangingPunct="1"/>
            <a:r>
              <a:rPr lang="tr-TR" sz="1400" kern="1200" dirty="0">
                <a:solidFill>
                  <a:prstClr val="black"/>
                </a:solidFill>
                <a:latin typeface="Calibri"/>
                <a:hlinkClick r:id="rId5"/>
              </a:rPr>
              <a:t>www.kalkinma.com.tr</a:t>
            </a:r>
            <a:endParaRPr lang="tr-TR" sz="1400" kern="1200" dirty="0">
              <a:solidFill>
                <a:prstClr val="black"/>
              </a:solidFill>
              <a:latin typeface="Calibri"/>
              <a:ea typeface="+mn-ea"/>
              <a:cs typeface="+mn-cs"/>
            </a:endParaRPr>
          </a:p>
        </p:txBody>
      </p:sp>
    </p:spTree>
    <p:extLst>
      <p:ext uri="{BB962C8B-B14F-4D97-AF65-F5344CB8AC3E}">
        <p14:creationId xmlns:p14="http://schemas.microsoft.com/office/powerpoint/2010/main" val="167762697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381718" y="4771457"/>
            <a:ext cx="147795"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6</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sp>
        <p:nvSpPr>
          <p:cNvPr id="19" name="İçerik Yer Tutucusu 2"/>
          <p:cNvSpPr txBox="1">
            <a:spLocks noGrp="1"/>
          </p:cNvSpPr>
          <p:nvPr>
            <p:ph type="body" idx="1"/>
          </p:nvPr>
        </p:nvSpPr>
        <p:spPr>
          <a:xfrm>
            <a:off x="1442121" y="637409"/>
            <a:ext cx="6979860" cy="41926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itchFamily="34" charset="0"/>
              <a:buNone/>
            </a:pPr>
            <a:r>
              <a:rPr lang="tr-TR" sz="1400" b="1" u="sng" dirty="0">
                <a:latin typeface="+mj-lt"/>
              </a:rPr>
              <a:t>Activity-</a:t>
            </a:r>
            <a:r>
              <a:rPr lang="tr-TR" sz="1400" b="1" u="sng" dirty="0" err="1">
                <a:latin typeface="+mj-lt"/>
              </a:rPr>
              <a:t>Based</a:t>
            </a:r>
            <a:r>
              <a:rPr lang="tr-TR" sz="1400" b="1" u="sng" dirty="0">
                <a:latin typeface="+mj-lt"/>
              </a:rPr>
              <a:t> </a:t>
            </a:r>
            <a:r>
              <a:rPr lang="tr-TR" sz="1400" b="1" u="sng" dirty="0" err="1" smtClean="0">
                <a:latin typeface="+mj-lt"/>
              </a:rPr>
              <a:t>Projects</a:t>
            </a:r>
            <a:endParaRPr lang="tr-TR" sz="1400" b="1" u="sng" dirty="0">
              <a:latin typeface="+mj-lt"/>
            </a:endParaRPr>
          </a:p>
          <a:p>
            <a:pPr algn="just">
              <a:lnSpc>
                <a:spcPct val="100000"/>
              </a:lnSpc>
              <a:spcBef>
                <a:spcPts val="300"/>
              </a:spcBef>
              <a:spcAft>
                <a:spcPts val="300"/>
              </a:spcAft>
              <a:buFont typeface="+mj-lt"/>
              <a:buAutoNum type="arabicPeriod"/>
            </a:pPr>
            <a:r>
              <a:rPr lang="en-US" sz="1400" dirty="0" smtClean="0">
                <a:latin typeface="+mj-lt"/>
              </a:rPr>
              <a:t>Project Fiche</a:t>
            </a:r>
            <a:r>
              <a:rPr lang="tr-TR" sz="1400" dirty="0" smtClean="0">
                <a:latin typeface="+mj-lt"/>
              </a:rPr>
              <a:t> (</a:t>
            </a:r>
            <a:r>
              <a:rPr lang="tr-TR" sz="1400" dirty="0" err="1" smtClean="0">
                <a:latin typeface="+mj-lt"/>
              </a:rPr>
              <a:t>Annex</a:t>
            </a:r>
            <a:r>
              <a:rPr lang="tr-TR" sz="1400" dirty="0" smtClean="0">
                <a:latin typeface="+mj-lt"/>
              </a:rPr>
              <a:t> 1)</a:t>
            </a:r>
            <a:endParaRPr lang="tr-TR" sz="1400" dirty="0">
              <a:latin typeface="+mj-lt"/>
            </a:endParaRPr>
          </a:p>
          <a:p>
            <a:pPr algn="just">
              <a:lnSpc>
                <a:spcPct val="100000"/>
              </a:lnSpc>
              <a:spcBef>
                <a:spcPts val="300"/>
              </a:spcBef>
              <a:spcAft>
                <a:spcPts val="300"/>
              </a:spcAft>
              <a:buFont typeface="+mj-lt"/>
              <a:buAutoNum type="arabicPeriod"/>
            </a:pPr>
            <a:r>
              <a:rPr lang="en-US" sz="1400" dirty="0" smtClean="0">
                <a:latin typeface="+mj-lt"/>
              </a:rPr>
              <a:t>Template </a:t>
            </a:r>
            <a:r>
              <a:rPr lang="en-US" sz="1400" dirty="0">
                <a:latin typeface="+mj-lt"/>
              </a:rPr>
              <a:t>for Declaration of the Responsible Authority of the Project Owner </a:t>
            </a:r>
            <a:r>
              <a:rPr lang="tr-TR" sz="1400" dirty="0" smtClean="0">
                <a:latin typeface="+mj-lt"/>
              </a:rPr>
              <a:t>(</a:t>
            </a:r>
            <a:r>
              <a:rPr lang="tr-TR" sz="1400" dirty="0" err="1" smtClean="0">
                <a:latin typeface="+mj-lt"/>
              </a:rPr>
              <a:t>Annex</a:t>
            </a:r>
            <a:r>
              <a:rPr lang="tr-TR" sz="1400" dirty="0" smtClean="0">
                <a:latin typeface="+mj-lt"/>
              </a:rPr>
              <a:t> 2)</a:t>
            </a:r>
            <a:r>
              <a:rPr lang="en-US" sz="1400" dirty="0" smtClean="0">
                <a:latin typeface="+mj-lt"/>
              </a:rPr>
              <a:t>                        </a:t>
            </a:r>
            <a:endParaRPr lang="tr-TR" sz="1400" dirty="0">
              <a:latin typeface="+mj-lt"/>
            </a:endParaRPr>
          </a:p>
          <a:p>
            <a:pPr algn="just">
              <a:lnSpc>
                <a:spcPct val="100000"/>
              </a:lnSpc>
              <a:spcBef>
                <a:spcPts val="300"/>
              </a:spcBef>
              <a:spcAft>
                <a:spcPts val="300"/>
              </a:spcAft>
              <a:buFont typeface="+mj-lt"/>
              <a:buAutoNum type="arabicPeriod"/>
            </a:pPr>
            <a:r>
              <a:rPr lang="en-US" sz="1400" dirty="0" smtClean="0">
                <a:latin typeface="+mj-lt"/>
              </a:rPr>
              <a:t>Monthly </a:t>
            </a:r>
            <a:r>
              <a:rPr lang="en-US" sz="1400" dirty="0">
                <a:latin typeface="+mj-lt"/>
              </a:rPr>
              <a:t>Progress Report Template </a:t>
            </a:r>
            <a:r>
              <a:rPr lang="en-US" sz="1400" dirty="0">
                <a:solidFill>
                  <a:prstClr val="black"/>
                </a:solidFill>
                <a:latin typeface="Calibri"/>
              </a:rPr>
              <a:t>(Annex 3</a:t>
            </a:r>
            <a:r>
              <a:rPr lang="en-US" sz="1400" dirty="0" smtClean="0">
                <a:solidFill>
                  <a:prstClr val="black"/>
                </a:solidFill>
                <a:latin typeface="Calibri"/>
              </a:rPr>
              <a:t>)</a:t>
            </a:r>
            <a:endParaRPr lang="tr-TR" sz="1400" dirty="0">
              <a:latin typeface="+mj-lt"/>
            </a:endParaRPr>
          </a:p>
          <a:p>
            <a:pPr algn="just">
              <a:lnSpc>
                <a:spcPct val="100000"/>
              </a:lnSpc>
              <a:spcBef>
                <a:spcPts val="300"/>
              </a:spcBef>
              <a:spcAft>
                <a:spcPts val="300"/>
              </a:spcAft>
              <a:buFont typeface="+mj-lt"/>
              <a:buAutoNum type="arabicPeriod"/>
            </a:pPr>
            <a:r>
              <a:rPr lang="en-US" sz="1400" dirty="0" smtClean="0">
                <a:latin typeface="+mj-lt"/>
              </a:rPr>
              <a:t>Irregularity </a:t>
            </a:r>
            <a:r>
              <a:rPr lang="en-US" sz="1400" dirty="0">
                <a:latin typeface="+mj-lt"/>
              </a:rPr>
              <a:t>Report </a:t>
            </a:r>
            <a:r>
              <a:rPr lang="en-US" sz="1400" dirty="0" smtClean="0">
                <a:latin typeface="+mj-lt"/>
              </a:rPr>
              <a:t>Template</a:t>
            </a:r>
            <a:r>
              <a:rPr lang="tr-TR" sz="1400" dirty="0" smtClean="0">
                <a:latin typeface="+mj-lt"/>
              </a:rPr>
              <a:t> (</a:t>
            </a:r>
            <a:r>
              <a:rPr lang="tr-TR" sz="1400" dirty="0" err="1" smtClean="0">
                <a:latin typeface="+mj-lt"/>
              </a:rPr>
              <a:t>Annex</a:t>
            </a:r>
            <a:r>
              <a:rPr lang="tr-TR" sz="1400" dirty="0" smtClean="0">
                <a:latin typeface="+mj-lt"/>
              </a:rPr>
              <a:t> 4)</a:t>
            </a:r>
            <a:endParaRPr lang="tr-TR" sz="1400" dirty="0">
              <a:latin typeface="+mj-lt"/>
            </a:endParaRPr>
          </a:p>
          <a:p>
            <a:pPr algn="just">
              <a:lnSpc>
                <a:spcPct val="100000"/>
              </a:lnSpc>
              <a:spcBef>
                <a:spcPts val="300"/>
              </a:spcBef>
              <a:spcAft>
                <a:spcPts val="300"/>
              </a:spcAft>
              <a:buFont typeface="+mj-lt"/>
              <a:buAutoNum type="arabicPeriod"/>
            </a:pPr>
            <a:r>
              <a:rPr lang="en-US" sz="1400" b="1" dirty="0" smtClean="0">
                <a:latin typeface="+mj-lt"/>
              </a:rPr>
              <a:t>Financial </a:t>
            </a:r>
            <a:r>
              <a:rPr lang="en-US" sz="1400" b="1" dirty="0">
                <a:latin typeface="+mj-lt"/>
              </a:rPr>
              <a:t>Progress Report Template </a:t>
            </a:r>
            <a:r>
              <a:rPr lang="en-US" sz="1400" b="1" dirty="0">
                <a:solidFill>
                  <a:prstClr val="black"/>
                </a:solidFill>
                <a:latin typeface="Calibri"/>
              </a:rPr>
              <a:t>(Annex 5) </a:t>
            </a:r>
            <a:endParaRPr lang="tr-TR" sz="1400" b="1" dirty="0">
              <a:latin typeface="+mj-lt"/>
            </a:endParaRPr>
          </a:p>
          <a:p>
            <a:pPr algn="just">
              <a:lnSpc>
                <a:spcPct val="100000"/>
              </a:lnSpc>
              <a:spcBef>
                <a:spcPts val="300"/>
              </a:spcBef>
              <a:spcAft>
                <a:spcPts val="300"/>
              </a:spcAft>
              <a:buFont typeface="+mj-lt"/>
              <a:buAutoNum type="arabicPeriod"/>
            </a:pPr>
            <a:r>
              <a:rPr lang="en-US" sz="1400" b="1" dirty="0" smtClean="0">
                <a:latin typeface="+mj-lt"/>
              </a:rPr>
              <a:t>Timesheet </a:t>
            </a:r>
            <a:r>
              <a:rPr lang="en-US" sz="1400" b="1" dirty="0">
                <a:latin typeface="+mj-lt"/>
              </a:rPr>
              <a:t>Template for Project Coordinator and Trainer(s) </a:t>
            </a:r>
            <a:r>
              <a:rPr lang="tr-TR" sz="1400" b="1" dirty="0" smtClean="0">
                <a:latin typeface="+mj-lt"/>
              </a:rPr>
              <a:t>(</a:t>
            </a:r>
            <a:r>
              <a:rPr lang="tr-TR" sz="1400" b="1" dirty="0" err="1" smtClean="0">
                <a:latin typeface="+mj-lt"/>
              </a:rPr>
              <a:t>Annex</a:t>
            </a:r>
            <a:r>
              <a:rPr lang="tr-TR" sz="1400" b="1" dirty="0" smtClean="0">
                <a:latin typeface="+mj-lt"/>
              </a:rPr>
              <a:t> 6)</a:t>
            </a:r>
            <a:endParaRPr lang="tr-TR" sz="1400" b="1" dirty="0">
              <a:latin typeface="+mj-lt"/>
            </a:endParaRPr>
          </a:p>
          <a:p>
            <a:pPr algn="just">
              <a:lnSpc>
                <a:spcPct val="100000"/>
              </a:lnSpc>
              <a:spcBef>
                <a:spcPts val="300"/>
              </a:spcBef>
              <a:spcAft>
                <a:spcPts val="300"/>
              </a:spcAft>
              <a:buFont typeface="+mj-lt"/>
              <a:buAutoNum type="arabicPeriod"/>
            </a:pPr>
            <a:r>
              <a:rPr lang="en-US" sz="1400" dirty="0" smtClean="0">
                <a:latin typeface="+mj-lt"/>
              </a:rPr>
              <a:t>Detailed </a:t>
            </a:r>
            <a:r>
              <a:rPr lang="en-US" sz="1400" dirty="0">
                <a:latin typeface="+mj-lt"/>
              </a:rPr>
              <a:t>Work Plan Template </a:t>
            </a:r>
            <a:r>
              <a:rPr lang="tr-TR" sz="1400" dirty="0" smtClean="0">
                <a:latin typeface="+mj-lt"/>
              </a:rPr>
              <a:t>(</a:t>
            </a:r>
            <a:r>
              <a:rPr lang="tr-TR" sz="1400" dirty="0" err="1" smtClean="0">
                <a:latin typeface="+mj-lt"/>
              </a:rPr>
              <a:t>Annex</a:t>
            </a:r>
            <a:r>
              <a:rPr lang="tr-TR" sz="1400" dirty="0" smtClean="0">
                <a:latin typeface="+mj-lt"/>
              </a:rPr>
              <a:t> 7)</a:t>
            </a:r>
            <a:endParaRPr lang="tr-TR" sz="1400" dirty="0">
              <a:latin typeface="+mj-lt"/>
            </a:endParaRPr>
          </a:p>
          <a:p>
            <a:pPr algn="just">
              <a:lnSpc>
                <a:spcPct val="100000"/>
              </a:lnSpc>
              <a:spcBef>
                <a:spcPts val="300"/>
              </a:spcBef>
              <a:spcAft>
                <a:spcPts val="300"/>
              </a:spcAft>
              <a:buFont typeface="+mj-lt"/>
              <a:buAutoNum type="arabicPeriod"/>
            </a:pPr>
            <a:r>
              <a:rPr lang="en-US" sz="1400" b="1" dirty="0" smtClean="0">
                <a:latin typeface="+mj-lt"/>
              </a:rPr>
              <a:t>Addendum </a:t>
            </a:r>
            <a:r>
              <a:rPr lang="en-US" sz="1400" b="1" dirty="0">
                <a:latin typeface="+mj-lt"/>
              </a:rPr>
              <a:t>Form </a:t>
            </a:r>
            <a:r>
              <a:rPr lang="tr-TR" sz="1400" b="1" dirty="0" smtClean="0">
                <a:latin typeface="+mj-lt"/>
              </a:rPr>
              <a:t>(</a:t>
            </a:r>
            <a:r>
              <a:rPr lang="tr-TR" sz="1400" b="1" dirty="0" err="1" smtClean="0">
                <a:latin typeface="+mj-lt"/>
              </a:rPr>
              <a:t>Annex</a:t>
            </a:r>
            <a:r>
              <a:rPr lang="tr-TR" sz="1400" b="1" dirty="0" smtClean="0">
                <a:latin typeface="+mj-lt"/>
              </a:rPr>
              <a:t> 8)</a:t>
            </a:r>
            <a:endParaRPr lang="tr-TR" sz="1400" b="1" dirty="0">
              <a:latin typeface="+mj-lt"/>
            </a:endParaRPr>
          </a:p>
          <a:p>
            <a:pPr algn="just">
              <a:lnSpc>
                <a:spcPct val="100000"/>
              </a:lnSpc>
              <a:spcBef>
                <a:spcPts val="300"/>
              </a:spcBef>
              <a:spcAft>
                <a:spcPts val="300"/>
              </a:spcAft>
              <a:buFont typeface="+mj-lt"/>
              <a:buAutoNum type="arabicPeriod"/>
            </a:pPr>
            <a:r>
              <a:rPr lang="tr-TR" sz="1400" b="1" dirty="0" smtClean="0">
                <a:latin typeface="+mj-lt"/>
              </a:rPr>
              <a:t>Notification Form (</a:t>
            </a:r>
            <a:r>
              <a:rPr lang="tr-TR" sz="1400" b="1" dirty="0" err="1" smtClean="0">
                <a:latin typeface="+mj-lt"/>
              </a:rPr>
              <a:t>Annex</a:t>
            </a:r>
            <a:r>
              <a:rPr lang="tr-TR" sz="1400" b="1" dirty="0" smtClean="0">
                <a:latin typeface="+mj-lt"/>
              </a:rPr>
              <a:t> 9)</a:t>
            </a:r>
          </a:p>
          <a:p>
            <a:pPr algn="just">
              <a:lnSpc>
                <a:spcPct val="100000"/>
              </a:lnSpc>
              <a:spcBef>
                <a:spcPts val="300"/>
              </a:spcBef>
              <a:spcAft>
                <a:spcPts val="300"/>
              </a:spcAft>
              <a:buFont typeface="+mj-lt"/>
              <a:buAutoNum type="arabicPeriod"/>
            </a:pPr>
            <a:r>
              <a:rPr lang="en-US" sz="1400" dirty="0" smtClean="0">
                <a:latin typeface="+mj-lt"/>
              </a:rPr>
              <a:t>Service </a:t>
            </a:r>
            <a:r>
              <a:rPr lang="en-US" sz="1400" dirty="0">
                <a:latin typeface="+mj-lt"/>
              </a:rPr>
              <a:t>Contract Template for Project Coordinator and Trainer(s</a:t>
            </a:r>
            <a:r>
              <a:rPr lang="en-US" sz="1400" dirty="0" smtClean="0">
                <a:latin typeface="+mj-lt"/>
              </a:rPr>
              <a:t>)</a:t>
            </a:r>
            <a:r>
              <a:rPr lang="tr-TR" sz="1400" dirty="0" smtClean="0">
                <a:latin typeface="+mj-lt"/>
              </a:rPr>
              <a:t> (</a:t>
            </a:r>
            <a:r>
              <a:rPr lang="tr-TR" sz="1400" dirty="0" err="1" smtClean="0">
                <a:latin typeface="+mj-lt"/>
              </a:rPr>
              <a:t>Annex</a:t>
            </a:r>
            <a:r>
              <a:rPr lang="tr-TR" sz="1400" dirty="0" smtClean="0">
                <a:latin typeface="+mj-lt"/>
              </a:rPr>
              <a:t> 10)</a:t>
            </a:r>
            <a:endParaRPr lang="tr-TR" sz="1400" dirty="0">
              <a:latin typeface="+mj-lt"/>
            </a:endParaRPr>
          </a:p>
          <a:p>
            <a:pPr algn="just">
              <a:lnSpc>
                <a:spcPct val="100000"/>
              </a:lnSpc>
              <a:spcBef>
                <a:spcPts val="300"/>
              </a:spcBef>
              <a:spcAft>
                <a:spcPts val="300"/>
              </a:spcAft>
              <a:buFont typeface="+mj-lt"/>
              <a:buAutoNum type="arabicPeriod"/>
            </a:pPr>
            <a:r>
              <a:rPr lang="en-US" sz="1400" dirty="0" smtClean="0">
                <a:latin typeface="+mj-lt"/>
              </a:rPr>
              <a:t>Template </a:t>
            </a:r>
            <a:r>
              <a:rPr lang="en-US" sz="1400" dirty="0">
                <a:latin typeface="+mj-lt"/>
              </a:rPr>
              <a:t>for Project Completion </a:t>
            </a:r>
            <a:r>
              <a:rPr lang="en-US" sz="1400" dirty="0" smtClean="0">
                <a:latin typeface="+mj-lt"/>
              </a:rPr>
              <a:t>Report</a:t>
            </a:r>
            <a:r>
              <a:rPr lang="tr-TR" sz="1400" dirty="0" smtClean="0">
                <a:latin typeface="+mj-lt"/>
              </a:rPr>
              <a:t> (</a:t>
            </a:r>
            <a:r>
              <a:rPr lang="tr-TR" sz="1400" dirty="0" err="1" smtClean="0">
                <a:latin typeface="+mj-lt"/>
              </a:rPr>
              <a:t>Annex</a:t>
            </a:r>
            <a:r>
              <a:rPr lang="tr-TR" sz="1400" dirty="0" smtClean="0">
                <a:latin typeface="+mj-lt"/>
              </a:rPr>
              <a:t> 11)</a:t>
            </a:r>
            <a:endParaRPr lang="tr-TR" sz="1400" dirty="0">
              <a:latin typeface="+mj-lt"/>
            </a:endParaRPr>
          </a:p>
          <a:p>
            <a:pPr algn="just">
              <a:lnSpc>
                <a:spcPct val="100000"/>
              </a:lnSpc>
              <a:spcBef>
                <a:spcPts val="300"/>
              </a:spcBef>
              <a:spcAft>
                <a:spcPts val="300"/>
              </a:spcAft>
              <a:buFont typeface="+mj-lt"/>
              <a:buAutoNum type="arabicPeriod"/>
            </a:pPr>
            <a:r>
              <a:rPr lang="en-US" sz="1400" dirty="0" smtClean="0">
                <a:latin typeface="+mj-lt"/>
              </a:rPr>
              <a:t>Activity </a:t>
            </a:r>
            <a:r>
              <a:rPr lang="en-US" sz="1400" dirty="0">
                <a:latin typeface="+mj-lt"/>
              </a:rPr>
              <a:t>Report </a:t>
            </a:r>
            <a:r>
              <a:rPr lang="en-US" sz="1400" dirty="0" smtClean="0">
                <a:latin typeface="+mj-lt"/>
              </a:rPr>
              <a:t>Template</a:t>
            </a:r>
            <a:r>
              <a:rPr lang="tr-TR" sz="1400" dirty="0" smtClean="0">
                <a:latin typeface="+mj-lt"/>
              </a:rPr>
              <a:t> </a:t>
            </a:r>
            <a:r>
              <a:rPr lang="en-US" sz="1400" dirty="0" smtClean="0">
                <a:solidFill>
                  <a:prstClr val="black"/>
                </a:solidFill>
                <a:latin typeface="Calibri"/>
              </a:rPr>
              <a:t>(</a:t>
            </a:r>
            <a:r>
              <a:rPr lang="en-US" sz="1400" dirty="0">
                <a:solidFill>
                  <a:prstClr val="black"/>
                </a:solidFill>
                <a:latin typeface="Calibri"/>
              </a:rPr>
              <a:t>Annex </a:t>
            </a:r>
            <a:r>
              <a:rPr lang="en-US" sz="1400" dirty="0" smtClean="0">
                <a:solidFill>
                  <a:prstClr val="black"/>
                </a:solidFill>
                <a:latin typeface="Calibri"/>
              </a:rPr>
              <a:t>1</a:t>
            </a:r>
            <a:r>
              <a:rPr lang="tr-TR" sz="1400" dirty="0" smtClean="0">
                <a:solidFill>
                  <a:prstClr val="black"/>
                </a:solidFill>
                <a:latin typeface="Calibri"/>
              </a:rPr>
              <a:t>2</a:t>
            </a:r>
            <a:r>
              <a:rPr lang="en-US" sz="1400" dirty="0" smtClean="0">
                <a:solidFill>
                  <a:prstClr val="black"/>
                </a:solidFill>
                <a:latin typeface="Calibri"/>
              </a:rPr>
              <a:t>)</a:t>
            </a:r>
            <a:endParaRPr lang="tr-TR" sz="1400" dirty="0" smtClean="0">
              <a:solidFill>
                <a:prstClr val="black"/>
              </a:solidFill>
              <a:latin typeface="Calibri"/>
            </a:endParaRPr>
          </a:p>
          <a:p>
            <a:pPr algn="just">
              <a:lnSpc>
                <a:spcPct val="100000"/>
              </a:lnSpc>
              <a:spcBef>
                <a:spcPts val="300"/>
              </a:spcBef>
              <a:spcAft>
                <a:spcPts val="300"/>
              </a:spcAft>
              <a:buFont typeface="Wingdings" panose="05000000000000000000" pitchFamily="2" charset="2"/>
              <a:buChar char="v"/>
            </a:pPr>
            <a:r>
              <a:rPr lang="tr-TR" sz="1400" b="1" dirty="0" err="1" smtClean="0">
                <a:solidFill>
                  <a:prstClr val="black"/>
                </a:solidFill>
                <a:latin typeface="Calibri"/>
              </a:rPr>
              <a:t>Payment</a:t>
            </a:r>
            <a:r>
              <a:rPr lang="tr-TR" sz="1400" b="1" dirty="0" smtClean="0">
                <a:solidFill>
                  <a:prstClr val="black"/>
                </a:solidFill>
                <a:latin typeface="Calibri"/>
              </a:rPr>
              <a:t> Control Form-</a:t>
            </a:r>
            <a:r>
              <a:rPr lang="tr-TR" sz="1400" b="1" dirty="0" err="1" smtClean="0">
                <a:solidFill>
                  <a:prstClr val="black"/>
                </a:solidFill>
                <a:latin typeface="Calibri"/>
              </a:rPr>
              <a:t>Checklist</a:t>
            </a:r>
            <a:r>
              <a:rPr lang="tr-TR" sz="1400" b="1" dirty="0" smtClean="0">
                <a:solidFill>
                  <a:prstClr val="black"/>
                </a:solidFill>
                <a:latin typeface="Calibri"/>
              </a:rPr>
              <a:t> </a:t>
            </a:r>
            <a:r>
              <a:rPr lang="tr-TR" sz="1400" b="1" dirty="0" err="1" smtClean="0">
                <a:solidFill>
                  <a:prstClr val="black"/>
                </a:solidFill>
                <a:latin typeface="Calibri"/>
              </a:rPr>
              <a:t>tool</a:t>
            </a:r>
            <a:r>
              <a:rPr lang="tr-TR" sz="1400" b="1" dirty="0" smtClean="0">
                <a:solidFill>
                  <a:prstClr val="black"/>
                </a:solidFill>
                <a:latin typeface="Calibri"/>
              </a:rPr>
              <a:t> </a:t>
            </a:r>
            <a:r>
              <a:rPr lang="tr-TR" sz="1400" b="1" dirty="0" err="1" smtClean="0">
                <a:solidFill>
                  <a:prstClr val="black"/>
                </a:solidFill>
                <a:latin typeface="Calibri"/>
              </a:rPr>
              <a:t>for</a:t>
            </a:r>
            <a:r>
              <a:rPr lang="tr-TR" sz="1400" b="1" dirty="0" smtClean="0">
                <a:solidFill>
                  <a:prstClr val="black"/>
                </a:solidFill>
                <a:latin typeface="Calibri"/>
              </a:rPr>
              <a:t> Financial </a:t>
            </a:r>
            <a:r>
              <a:rPr lang="tr-TR" sz="1400" b="1" dirty="0" err="1" smtClean="0">
                <a:solidFill>
                  <a:prstClr val="black"/>
                </a:solidFill>
                <a:latin typeface="Calibri"/>
              </a:rPr>
              <a:t>Progress</a:t>
            </a:r>
            <a:r>
              <a:rPr lang="tr-TR" sz="1400" b="1" dirty="0" smtClean="0">
                <a:solidFill>
                  <a:prstClr val="black"/>
                </a:solidFill>
                <a:latin typeface="Calibri"/>
              </a:rPr>
              <a:t> Report</a:t>
            </a:r>
            <a:endParaRPr lang="en-US" sz="1400" dirty="0">
              <a:latin typeface="Avenir Next"/>
            </a:endParaRPr>
          </a:p>
        </p:txBody>
      </p:sp>
      <p:pic>
        <p:nvPicPr>
          <p:cNvPr id="2" name="Resim 1"/>
          <p:cNvPicPr>
            <a:picLocks noChangeAspect="1"/>
          </p:cNvPicPr>
          <p:nvPr/>
        </p:nvPicPr>
        <p:blipFill>
          <a:blip r:embed="rId4"/>
          <a:stretch>
            <a:fillRect/>
          </a:stretch>
        </p:blipFill>
        <p:spPr>
          <a:xfrm>
            <a:off x="358777" y="541212"/>
            <a:ext cx="8327858" cy="96197"/>
          </a:xfrm>
          <a:prstGeom prst="rect">
            <a:avLst/>
          </a:prstGeom>
        </p:spPr>
      </p:pic>
      <p:sp>
        <p:nvSpPr>
          <p:cNvPr id="20" name="Dikdörtgen 19"/>
          <p:cNvSpPr/>
          <p:nvPr/>
        </p:nvSpPr>
        <p:spPr>
          <a:xfrm>
            <a:off x="410599" y="179383"/>
            <a:ext cx="3892605"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anchor="b">
            <a:spAutoFit/>
          </a:bodyPr>
          <a:lstStyle/>
          <a:p>
            <a:pPr defTabSz="914400" hangingPunct="1"/>
            <a:r>
              <a:rPr lang="tr-TR" b="1" kern="1200" dirty="0" smtClean="0">
                <a:solidFill>
                  <a:prstClr val="black"/>
                </a:solidFill>
                <a:latin typeface="Calibri"/>
                <a:ea typeface="+mn-ea"/>
                <a:cs typeface="+mn-cs"/>
              </a:rPr>
              <a:t>THE CONTRACT ANNEXES</a:t>
            </a:r>
            <a:endParaRPr lang="tr-TR" b="1" kern="1200" dirty="0">
              <a:solidFill>
                <a:prstClr val="black"/>
              </a:solidFill>
              <a:latin typeface="Calibri"/>
              <a:ea typeface="+mn-ea"/>
              <a:cs typeface="+mn-cs"/>
            </a:endParaRPr>
          </a:p>
        </p:txBody>
      </p:sp>
      <p:sp>
        <p:nvSpPr>
          <p:cNvPr id="12" name="Slide Number Placeholder 1"/>
          <p:cNvSpPr txBox="1">
            <a:spLocks/>
          </p:cNvSpPr>
          <p:nvPr/>
        </p:nvSpPr>
        <p:spPr>
          <a:xfrm flipH="1">
            <a:off x="8525277" y="4729137"/>
            <a:ext cx="32271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10</a:t>
            </a:r>
            <a:endParaRPr lang="uk-UA" sz="1125" dirty="0">
              <a:solidFill>
                <a:schemeClr val="bg1"/>
              </a:solidFill>
            </a:endParaRPr>
          </a:p>
        </p:txBody>
      </p:sp>
      <p:sp>
        <p:nvSpPr>
          <p:cNvPr id="3" name="Metin kutusu 2"/>
          <p:cNvSpPr txBox="1"/>
          <p:nvPr/>
        </p:nvSpPr>
        <p:spPr>
          <a:xfrm>
            <a:off x="7368155" y="4788770"/>
            <a:ext cx="322716" cy="369330"/>
          </a:xfrm>
          <a:prstGeom prst="rect">
            <a:avLst/>
          </a:prstGeom>
          <a:solidFill>
            <a:srgbClr val="3B857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onstantia"/>
              <a:ea typeface="Constantia"/>
              <a:cs typeface="Constantia"/>
              <a:sym typeface="Constantia"/>
            </a:endParaRPr>
          </a:p>
        </p:txBody>
      </p:sp>
    </p:spTree>
    <p:extLst>
      <p:ext uri="{BB962C8B-B14F-4D97-AF65-F5344CB8AC3E}">
        <p14:creationId xmlns:p14="http://schemas.microsoft.com/office/powerpoint/2010/main" val="341758858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438421" y="4749483"/>
            <a:ext cx="181458"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11</a:t>
            </a:r>
            <a:endParaRPr lang="uk-UA"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10903"/>
            <a:ext cx="706698" cy="6086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smtClean="0">
                <a:solidFill>
                  <a:schemeClr val="tx1"/>
                </a:solidFill>
                <a:latin typeface="Calibri"/>
                <a:ea typeface="+mn-ea"/>
                <a:cs typeface="+mn-cs"/>
              </a:rPr>
              <a:t>ANNEX- 6 T</a:t>
            </a:r>
            <a:r>
              <a:rPr lang="tr-TR" sz="1600" b="1" kern="1200" dirty="0">
                <a:solidFill>
                  <a:schemeClr val="tx1"/>
                </a:solidFill>
                <a:latin typeface="Calibri"/>
                <a:ea typeface="+mn-ea"/>
                <a:cs typeface="+mn-cs"/>
              </a:rPr>
              <a:t>I</a:t>
            </a: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MESHEETS</a:t>
            </a: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TIMESHEETS</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0" name="Resim 9"/>
          <p:cNvPicPr>
            <a:picLocks noChangeAspect="1"/>
          </p:cNvPicPr>
          <p:nvPr/>
        </p:nvPicPr>
        <p:blipFill>
          <a:blip r:embed="rId4"/>
          <a:stretch>
            <a:fillRect/>
          </a:stretch>
        </p:blipFill>
        <p:spPr>
          <a:xfrm>
            <a:off x="2667000" y="942510"/>
            <a:ext cx="3855720" cy="3808073"/>
          </a:xfrm>
          <a:prstGeom prst="rect">
            <a:avLst/>
          </a:prstGeom>
        </p:spPr>
      </p:pic>
    </p:spTree>
    <p:extLst>
      <p:ext uri="{BB962C8B-B14F-4D97-AF65-F5344CB8AC3E}">
        <p14:creationId xmlns:p14="http://schemas.microsoft.com/office/powerpoint/2010/main" val="396150543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56505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dirty="0"/>
          </a:p>
        </p:txBody>
      </p:sp>
      <p:sp>
        <p:nvSpPr>
          <p:cNvPr id="11" name="Slide Number Placeholder 1"/>
          <p:cNvSpPr txBox="1">
            <a:spLocks/>
          </p:cNvSpPr>
          <p:nvPr/>
        </p:nvSpPr>
        <p:spPr>
          <a:xfrm>
            <a:off x="8360595" y="4708696"/>
            <a:ext cx="211915"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12</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smtClean="0">
                <a:solidFill>
                  <a:schemeClr val="tx1"/>
                </a:solidFill>
                <a:latin typeface="Calibri"/>
                <a:ea typeface="+mn-ea"/>
                <a:cs typeface="+mn-cs"/>
              </a:rPr>
              <a:t>ANNEX- 6 T</a:t>
            </a:r>
            <a:r>
              <a:rPr lang="tr-TR" sz="1600" b="1" kern="1200" dirty="0">
                <a:solidFill>
                  <a:schemeClr val="tx1"/>
                </a:solidFill>
                <a:latin typeface="Calibri"/>
                <a:ea typeface="+mn-ea"/>
                <a:cs typeface="+mn-cs"/>
              </a:rPr>
              <a:t>I</a:t>
            </a: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MESHEETS</a:t>
            </a: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TIMESHEETS</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229" y="942510"/>
            <a:ext cx="3381828" cy="3681336"/>
          </a:xfrm>
          <a:prstGeom prst="rect">
            <a:avLst/>
          </a:prstGeom>
        </p:spPr>
      </p:pic>
    </p:spTree>
    <p:extLst>
      <p:ext uri="{BB962C8B-B14F-4D97-AF65-F5344CB8AC3E}">
        <p14:creationId xmlns:p14="http://schemas.microsoft.com/office/powerpoint/2010/main" val="217411839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260459" y="4756120"/>
            <a:ext cx="289984"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13</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351565"/>
            <a:ext cx="706698" cy="668038"/>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393193"/>
            <a:ext cx="383823" cy="38648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ANNEX-</a:t>
            </a:r>
            <a:r>
              <a:rPr kumimoji="0" lang="tr-TR" sz="1600" b="1" i="0" u="none" strike="noStrike" kern="1200" cap="none" spc="0" normalizeH="0" noProof="0" dirty="0" smtClean="0">
                <a:ln>
                  <a:noFill/>
                </a:ln>
                <a:solidFill>
                  <a:schemeClr val="tx1"/>
                </a:solidFill>
                <a:effectLst/>
                <a:uLnTx/>
                <a:uFillTx/>
                <a:latin typeface="Calibri"/>
                <a:ea typeface="+mn-ea"/>
                <a:cs typeface="+mn-cs"/>
              </a:rPr>
              <a:t>5</a:t>
            </a:r>
            <a:r>
              <a:rPr lang="tr-TR" sz="1600" b="1" kern="1200" dirty="0" smtClean="0">
                <a:solidFill>
                  <a:schemeClr val="tx1"/>
                </a:solidFill>
                <a:latin typeface="Calibri"/>
                <a:ea typeface="+mn-ea"/>
                <a:cs typeface="+mn-cs"/>
              </a:rPr>
              <a:t> </a:t>
            </a:r>
            <a:r>
              <a:rPr kumimoji="0" lang="tr-TR" sz="1600" b="1" i="0" u="none" strike="noStrike" kern="1200" cap="none" spc="0" normalizeH="0" noProof="0" dirty="0" smtClean="0">
                <a:ln>
                  <a:noFill/>
                </a:ln>
                <a:solidFill>
                  <a:schemeClr val="tx1"/>
                </a:solidFill>
                <a:effectLst/>
                <a:uLnTx/>
                <a:uFillTx/>
                <a:latin typeface="Calibri"/>
                <a:ea typeface="+mn-ea"/>
                <a:cs typeface="+mn-cs"/>
              </a:rPr>
              <a:t> </a:t>
            </a: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DISBURSEMENT REQUEST FORM</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767" y="857662"/>
            <a:ext cx="4403592" cy="3684638"/>
          </a:xfrm>
          <a:prstGeom prst="rect">
            <a:avLst/>
          </a:prstGeom>
        </p:spPr>
      </p:pic>
    </p:spTree>
    <p:extLst>
      <p:ext uri="{BB962C8B-B14F-4D97-AF65-F5344CB8AC3E}">
        <p14:creationId xmlns:p14="http://schemas.microsoft.com/office/powerpoint/2010/main" val="237648098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579753"/>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780421" y="4774538"/>
            <a:ext cx="561474"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14</a:t>
            </a:r>
            <a:endParaRPr lang="uk-UA" sz="1400"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DISBURSEMENT</a:t>
            </a:r>
            <a:r>
              <a:rPr kumimoji="0" lang="tr-TR" sz="1600" b="1" i="0" u="none" strike="noStrike" kern="1200" cap="none" spc="0" normalizeH="0" noProof="0" dirty="0" smtClean="0">
                <a:ln>
                  <a:noFill/>
                </a:ln>
                <a:solidFill>
                  <a:schemeClr val="tx1"/>
                </a:solidFill>
                <a:effectLst/>
                <a:uLnTx/>
                <a:uFillTx/>
                <a:latin typeface="Calibri"/>
                <a:ea typeface="+mn-ea"/>
                <a:cs typeface="+mn-cs"/>
              </a:rPr>
              <a:t> REQUEST FORM SAMPLE</a:t>
            </a:r>
            <a:endParaRPr kumimoji="0" lang="tr-TR" sz="1600" b="1" i="0" u="none" strike="noStrike" kern="1200" cap="none" spc="0" normalizeH="0" baseline="0" noProof="0" dirty="0" smtClean="0">
              <a:ln>
                <a:noFill/>
              </a:ln>
              <a:solidFill>
                <a:schemeClr val="tx1"/>
              </a:solidFill>
              <a:effectLst/>
              <a:uLnTx/>
              <a:uFillTx/>
              <a:latin typeface="Calibri"/>
              <a:ea typeface="+mn-ea"/>
              <a:cs typeface="+mn-cs"/>
            </a:endParaRP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43" name="Resim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8292" y="828850"/>
            <a:ext cx="3827653" cy="3988252"/>
          </a:xfrm>
          <a:prstGeom prst="rect">
            <a:avLst/>
          </a:prstGeom>
        </p:spPr>
      </p:pic>
    </p:spTree>
    <p:extLst>
      <p:ext uri="{BB962C8B-B14F-4D97-AF65-F5344CB8AC3E}">
        <p14:creationId xmlns:p14="http://schemas.microsoft.com/office/powerpoint/2010/main" val="2964084441"/>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36532"/>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280212" y="4779673"/>
            <a:ext cx="446693"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15</a:t>
            </a:r>
            <a:endParaRPr lang="uk-UA" sz="1400"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DISBURSEMENT REQUEST FORM-PART I</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802518"/>
            <a:ext cx="5882640" cy="3942816"/>
          </a:xfrm>
          <a:prstGeom prst="rect">
            <a:avLst/>
          </a:prstGeom>
        </p:spPr>
      </p:pic>
    </p:spTree>
    <p:extLst>
      <p:ext uri="{BB962C8B-B14F-4D97-AF65-F5344CB8AC3E}">
        <p14:creationId xmlns:p14="http://schemas.microsoft.com/office/powerpoint/2010/main" val="96142775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007661" y="4785851"/>
            <a:ext cx="223137"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16</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DISBURSEMENT REQUEST FORM-PART II</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1" name="Resim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969" y="868024"/>
            <a:ext cx="5703122" cy="3723589"/>
          </a:xfrm>
          <a:prstGeom prst="rect">
            <a:avLst/>
          </a:prstGeom>
        </p:spPr>
      </p:pic>
    </p:spTree>
    <p:extLst>
      <p:ext uri="{BB962C8B-B14F-4D97-AF65-F5344CB8AC3E}">
        <p14:creationId xmlns:p14="http://schemas.microsoft.com/office/powerpoint/2010/main" val="220100927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979151" y="4736060"/>
            <a:ext cx="211915"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17</a:t>
            </a:r>
            <a:endParaRPr lang="uk-UA" sz="1400"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HUMAN RESOURCES</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1" name="Resim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623" y="1113114"/>
            <a:ext cx="7931435" cy="3046024"/>
          </a:xfrm>
          <a:prstGeom prst="rect">
            <a:avLst/>
          </a:prstGeom>
        </p:spPr>
      </p:pic>
    </p:spTree>
    <p:extLst>
      <p:ext uri="{BB962C8B-B14F-4D97-AF65-F5344CB8AC3E}">
        <p14:creationId xmlns:p14="http://schemas.microsoft.com/office/powerpoint/2010/main" val="125271859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905792" y="4766268"/>
            <a:ext cx="221533"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18</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HUMAN RESOURCES</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966" y="811646"/>
            <a:ext cx="7409359" cy="3546279"/>
          </a:xfrm>
          <a:prstGeom prst="rect">
            <a:avLst/>
          </a:prstGeom>
        </p:spPr>
      </p:pic>
    </p:spTree>
    <p:extLst>
      <p:ext uri="{BB962C8B-B14F-4D97-AF65-F5344CB8AC3E}">
        <p14:creationId xmlns:p14="http://schemas.microsoft.com/office/powerpoint/2010/main" val="392746090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0893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959070" y="4761886"/>
            <a:ext cx="223136"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19</a:t>
            </a:r>
            <a:endParaRPr lang="uk-UA" sz="1400"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WORKSHOP</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206" y="869731"/>
            <a:ext cx="8185736" cy="3490136"/>
          </a:xfrm>
          <a:prstGeom prst="rect">
            <a:avLst/>
          </a:prstGeom>
        </p:spPr>
      </p:pic>
    </p:spTree>
    <p:extLst>
      <p:ext uri="{BB962C8B-B14F-4D97-AF65-F5344CB8AC3E}">
        <p14:creationId xmlns:p14="http://schemas.microsoft.com/office/powerpoint/2010/main" val="253632899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62" name="Unvan 1"/>
          <p:cNvSpPr/>
          <p:nvPr/>
        </p:nvSpPr>
        <p:spPr>
          <a:xfrm>
            <a:off x="3566660" y="82607"/>
            <a:ext cx="5915026" cy="490118"/>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rmAutofit/>
          </a:bodyPr>
          <a:lstStyle>
            <a:lvl1pPr algn="ctr" defTabSz="914400">
              <a:lnSpc>
                <a:spcPct val="90000"/>
              </a:lnSpc>
              <a:defRPr sz="2700" b="1">
                <a:solidFill>
                  <a:srgbClr val="3C8575"/>
                </a:solidFill>
              </a:defRPr>
            </a:lvl1pPr>
          </a:lstStyle>
          <a:p>
            <a:endParaRPr sz="2000" b="0" dirty="0">
              <a:latin typeface="Avenir Next Medium" charset="0"/>
              <a:ea typeface="Avenir Next Medium" charset="0"/>
              <a:cs typeface="Avenir Next Medium" charset="0"/>
            </a:endParaRPr>
          </a:p>
        </p:txBody>
      </p:sp>
      <p:sp>
        <p:nvSpPr>
          <p:cNvPr id="11" name="Slide Number Placeholder 1"/>
          <p:cNvSpPr txBox="1">
            <a:spLocks/>
          </p:cNvSpPr>
          <p:nvPr/>
        </p:nvSpPr>
        <p:spPr>
          <a:xfrm>
            <a:off x="8434762" y="4775797"/>
            <a:ext cx="20849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2</a:t>
            </a:r>
            <a:endParaRPr lang="uk-UA"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sp>
        <p:nvSpPr>
          <p:cNvPr id="21" name="Metin kutusu 20"/>
          <p:cNvSpPr txBox="1"/>
          <p:nvPr/>
        </p:nvSpPr>
        <p:spPr>
          <a:xfrm>
            <a:off x="688623" y="816758"/>
            <a:ext cx="7583033" cy="3754874"/>
          </a:xfrm>
          <a:prstGeom prst="rect">
            <a:avLst/>
          </a:prstGeom>
          <a:noFill/>
        </p:spPr>
        <p:txBody>
          <a:bodyPr wrap="square" rtlCol="0">
            <a:spAutoFit/>
          </a:bodyPr>
          <a:lstStyle/>
          <a:p>
            <a:pPr marL="342900" indent="-342900" algn="just" defTabSz="914400" hangingPunct="1">
              <a:buFont typeface="Arial" panose="020B0604020202020204" pitchFamily="34" charset="0"/>
              <a:buChar char="•"/>
            </a:pPr>
            <a:r>
              <a:rPr lang="en-GB" sz="1400" b="1" u="sng" kern="1200" dirty="0">
                <a:solidFill>
                  <a:prstClr val="black"/>
                </a:solidFill>
                <a:latin typeface="+mj-lt"/>
                <a:ea typeface="+mn-ea"/>
                <a:cs typeface="+mn-cs"/>
              </a:rPr>
              <a:t>LEGAL BASIS</a:t>
            </a:r>
          </a:p>
          <a:p>
            <a:pPr marL="623888" algn="just" defTabSz="328613" hangingPunct="1">
              <a:tabLst>
                <a:tab pos="623888" algn="l"/>
              </a:tabLst>
            </a:pPr>
            <a:endParaRPr lang="tr-TR" sz="1400" kern="1200" dirty="0" smtClean="0">
              <a:solidFill>
                <a:prstClr val="black"/>
              </a:solidFill>
              <a:latin typeface="+mj-lt"/>
              <a:ea typeface="+mn-ea"/>
              <a:cs typeface="+mn-cs"/>
            </a:endParaRPr>
          </a:p>
          <a:p>
            <a:pPr marL="623888" algn="just" defTabSz="328613" hangingPunct="1">
              <a:tabLst>
                <a:tab pos="623888" algn="l"/>
              </a:tabLst>
            </a:pPr>
            <a:r>
              <a:rPr lang="en-GB" sz="1400" kern="1200" dirty="0" smtClean="0">
                <a:solidFill>
                  <a:prstClr val="black"/>
                </a:solidFill>
                <a:latin typeface="+mj-lt"/>
                <a:ea typeface="+mn-ea"/>
                <a:cs typeface="+mn-cs"/>
              </a:rPr>
              <a:t>“</a:t>
            </a:r>
            <a:r>
              <a:rPr lang="en-GB" sz="1400" b="1" kern="1200" dirty="0">
                <a:solidFill>
                  <a:prstClr val="black"/>
                </a:solidFill>
                <a:latin typeface="+mj-lt"/>
                <a:ea typeface="+mn-ea"/>
                <a:cs typeface="+mn-cs"/>
              </a:rPr>
              <a:t>The COMCEC Strategy</a:t>
            </a:r>
            <a:r>
              <a:rPr lang="en-GB" sz="1400" kern="1200" dirty="0">
                <a:solidFill>
                  <a:prstClr val="black"/>
                </a:solidFill>
                <a:latin typeface="+mj-lt"/>
                <a:ea typeface="+mn-ea"/>
                <a:cs typeface="+mn-cs"/>
              </a:rPr>
              <a:t>” and “</a:t>
            </a:r>
            <a:r>
              <a:rPr lang="en-GB" sz="1400" b="1" kern="1200" dirty="0">
                <a:solidFill>
                  <a:prstClr val="black"/>
                </a:solidFill>
                <a:latin typeface="+mj-lt"/>
                <a:ea typeface="+mn-ea"/>
                <a:cs typeface="+mn-cs"/>
              </a:rPr>
              <a:t>Statute and Rules </a:t>
            </a:r>
            <a:r>
              <a:rPr lang="tr-TR" sz="1400" b="1" kern="1200" dirty="0" smtClean="0">
                <a:solidFill>
                  <a:prstClr val="black"/>
                </a:solidFill>
                <a:latin typeface="+mj-lt"/>
                <a:ea typeface="+mn-ea"/>
                <a:cs typeface="+mn-cs"/>
              </a:rPr>
              <a:t>o</a:t>
            </a:r>
            <a:r>
              <a:rPr lang="en-GB" sz="1400" b="1" kern="1200" dirty="0" smtClean="0">
                <a:solidFill>
                  <a:prstClr val="black"/>
                </a:solidFill>
                <a:latin typeface="+mj-lt"/>
                <a:ea typeface="+mn-ea"/>
                <a:cs typeface="+mn-cs"/>
              </a:rPr>
              <a:t>f </a:t>
            </a:r>
            <a:r>
              <a:rPr lang="en-GB" sz="1400" b="1" kern="1200" dirty="0">
                <a:solidFill>
                  <a:prstClr val="black"/>
                </a:solidFill>
                <a:latin typeface="+mj-lt"/>
                <a:ea typeface="+mn-ea"/>
                <a:cs typeface="+mn-cs"/>
              </a:rPr>
              <a:t>Procedures of COMCEC</a:t>
            </a:r>
            <a:r>
              <a:rPr lang="en-GB" sz="1400" kern="1200" dirty="0">
                <a:solidFill>
                  <a:prstClr val="black"/>
                </a:solidFill>
                <a:latin typeface="+mj-lt"/>
                <a:ea typeface="+mn-ea"/>
                <a:cs typeface="+mn-cs"/>
              </a:rPr>
              <a:t>” </a:t>
            </a:r>
            <a:r>
              <a:rPr lang="en-GB" sz="1400" kern="1200" dirty="0" smtClean="0">
                <a:solidFill>
                  <a:prstClr val="black"/>
                </a:solidFill>
                <a:latin typeface="+mj-lt"/>
                <a:ea typeface="+mn-ea"/>
                <a:cs typeface="+mn-cs"/>
              </a:rPr>
              <a:t>which </a:t>
            </a:r>
            <a:r>
              <a:rPr lang="en-GB" sz="1400" kern="1200" dirty="0">
                <a:solidFill>
                  <a:prstClr val="black"/>
                </a:solidFill>
                <a:latin typeface="+mj-lt"/>
                <a:ea typeface="+mn-ea"/>
                <a:cs typeface="+mn-cs"/>
              </a:rPr>
              <a:t>were adopted by the 4th Extraordinary Session of the Islamic Summit 	held on 14-15 August 2012 in Mecca, Saudi Arabia</a:t>
            </a:r>
            <a:r>
              <a:rPr lang="tr-TR" sz="1400" kern="1200" dirty="0">
                <a:solidFill>
                  <a:prstClr val="black"/>
                </a:solidFill>
                <a:latin typeface="+mj-lt"/>
                <a:ea typeface="+mn-ea"/>
                <a:cs typeface="+mn-cs"/>
              </a:rPr>
              <a:t>.</a:t>
            </a:r>
            <a:endParaRPr lang="en-GB" sz="1400" kern="1200" dirty="0">
              <a:solidFill>
                <a:prstClr val="black"/>
              </a:solidFill>
              <a:latin typeface="+mj-lt"/>
              <a:ea typeface="+mn-ea"/>
              <a:cs typeface="+mn-cs"/>
            </a:endParaRPr>
          </a:p>
          <a:p>
            <a:pPr marL="623888" algn="just" defTabSz="328613" hangingPunct="1">
              <a:tabLst>
                <a:tab pos="623888" algn="l"/>
              </a:tabLst>
            </a:pPr>
            <a:r>
              <a:rPr lang="en-GB" sz="1400" kern="1200" dirty="0">
                <a:solidFill>
                  <a:prstClr val="black"/>
                </a:solidFill>
                <a:latin typeface="+mj-lt"/>
                <a:ea typeface="+mn-ea"/>
                <a:cs typeface="+mn-cs"/>
              </a:rPr>
              <a:t>	</a:t>
            </a:r>
          </a:p>
          <a:p>
            <a:pPr marL="623888" algn="just" defTabSz="328613" hangingPunct="1">
              <a:tabLst>
                <a:tab pos="623888" algn="l"/>
              </a:tabLst>
            </a:pPr>
            <a:r>
              <a:rPr lang="en-GB" sz="1400" b="1" kern="1200" dirty="0" smtClean="0">
                <a:solidFill>
                  <a:prstClr val="black"/>
                </a:solidFill>
                <a:latin typeface="+mj-lt"/>
                <a:ea typeface="+mn-ea"/>
                <a:cs typeface="+mn-cs"/>
              </a:rPr>
              <a:t>Cooperation </a:t>
            </a:r>
            <a:r>
              <a:rPr lang="en-GB" sz="1400" b="1" kern="1200" dirty="0">
                <a:solidFill>
                  <a:prstClr val="black"/>
                </a:solidFill>
                <a:latin typeface="+mj-lt"/>
                <a:ea typeface="+mn-ea"/>
                <a:cs typeface="+mn-cs"/>
              </a:rPr>
              <a:t>Protocol</a:t>
            </a:r>
            <a:r>
              <a:rPr lang="en-GB" sz="1400" kern="1200" dirty="0">
                <a:solidFill>
                  <a:prstClr val="black"/>
                </a:solidFill>
                <a:latin typeface="+mj-lt"/>
                <a:ea typeface="+mn-ea"/>
                <a:cs typeface="+mn-cs"/>
              </a:rPr>
              <a:t> Between the COMCEC Coordination Office and the </a:t>
            </a:r>
            <a:r>
              <a:rPr lang="en-GB" sz="1400" kern="1200" dirty="0" smtClean="0">
                <a:solidFill>
                  <a:prstClr val="black"/>
                </a:solidFill>
                <a:latin typeface="+mj-lt"/>
                <a:ea typeface="+mn-ea"/>
                <a:cs typeface="+mn-cs"/>
              </a:rPr>
              <a:t>Development </a:t>
            </a:r>
            <a:r>
              <a:rPr lang="tr-TR" sz="1400" kern="1200" dirty="0" err="1" smtClean="0">
                <a:solidFill>
                  <a:prstClr val="black"/>
                </a:solidFill>
                <a:latin typeface="+mj-lt"/>
                <a:ea typeface="+mn-ea"/>
                <a:cs typeface="+mn-cs"/>
              </a:rPr>
              <a:t>and</a:t>
            </a:r>
            <a:r>
              <a:rPr lang="tr-TR" sz="1400" kern="1200" dirty="0" smtClean="0">
                <a:solidFill>
                  <a:prstClr val="black"/>
                </a:solidFill>
                <a:latin typeface="+mj-lt"/>
                <a:ea typeface="+mn-ea"/>
                <a:cs typeface="+mn-cs"/>
              </a:rPr>
              <a:t> </a:t>
            </a:r>
            <a:r>
              <a:rPr lang="tr-TR" sz="1400" kern="1200" dirty="0" err="1" smtClean="0">
                <a:solidFill>
                  <a:prstClr val="black"/>
                </a:solidFill>
                <a:latin typeface="+mj-lt"/>
                <a:ea typeface="+mn-ea"/>
                <a:cs typeface="+mn-cs"/>
              </a:rPr>
              <a:t>Investment</a:t>
            </a:r>
            <a:r>
              <a:rPr lang="tr-TR" sz="1400" kern="1200" dirty="0" smtClean="0">
                <a:solidFill>
                  <a:prstClr val="black"/>
                </a:solidFill>
                <a:latin typeface="+mj-lt"/>
                <a:ea typeface="+mn-ea"/>
                <a:cs typeface="+mn-cs"/>
              </a:rPr>
              <a:t> </a:t>
            </a:r>
            <a:r>
              <a:rPr lang="en-GB" sz="1400" kern="1200" dirty="0" smtClean="0">
                <a:solidFill>
                  <a:prstClr val="black"/>
                </a:solidFill>
                <a:latin typeface="+mj-lt"/>
                <a:ea typeface="+mn-ea"/>
                <a:cs typeface="+mn-cs"/>
              </a:rPr>
              <a:t>Bank </a:t>
            </a:r>
            <a:r>
              <a:rPr lang="en-GB" sz="1400" kern="1200" dirty="0">
                <a:solidFill>
                  <a:prstClr val="black"/>
                </a:solidFill>
                <a:latin typeface="+mj-lt"/>
                <a:ea typeface="+mn-ea"/>
                <a:cs typeface="+mn-cs"/>
              </a:rPr>
              <a:t>of Turkey </a:t>
            </a:r>
            <a:r>
              <a:rPr lang="tr-TR" sz="1400" kern="1200" dirty="0" smtClean="0">
                <a:solidFill>
                  <a:prstClr val="black"/>
                </a:solidFill>
                <a:latin typeface="+mj-lt"/>
                <a:ea typeface="+mn-ea"/>
                <a:cs typeface="+mn-cs"/>
              </a:rPr>
              <a:t>w</a:t>
            </a:r>
            <a:r>
              <a:rPr lang="en-GB" sz="1400" kern="1200" dirty="0" err="1" smtClean="0">
                <a:solidFill>
                  <a:prstClr val="black"/>
                </a:solidFill>
                <a:latin typeface="+mj-lt"/>
                <a:ea typeface="+mn-ea"/>
                <a:cs typeface="+mn-cs"/>
              </a:rPr>
              <a:t>ithin</a:t>
            </a:r>
            <a:r>
              <a:rPr lang="en-GB" sz="1400" kern="1200" dirty="0" smtClean="0">
                <a:solidFill>
                  <a:prstClr val="black"/>
                </a:solidFill>
                <a:latin typeface="+mj-lt"/>
                <a:ea typeface="+mn-ea"/>
                <a:cs typeface="+mn-cs"/>
              </a:rPr>
              <a:t> </a:t>
            </a:r>
            <a:r>
              <a:rPr lang="en-GB" sz="1400" kern="1200" dirty="0">
                <a:solidFill>
                  <a:prstClr val="black"/>
                </a:solidFill>
                <a:latin typeface="+mj-lt"/>
                <a:ea typeface="+mn-ea"/>
                <a:cs typeface="+mn-cs"/>
              </a:rPr>
              <a:t>the Framework of </a:t>
            </a:r>
            <a:r>
              <a:rPr lang="en-GB" sz="1400" kern="1200" dirty="0" err="1">
                <a:solidFill>
                  <a:prstClr val="black"/>
                </a:solidFill>
                <a:latin typeface="+mj-lt"/>
                <a:ea typeface="+mn-ea"/>
                <a:cs typeface="+mn-cs"/>
              </a:rPr>
              <a:t>Financi</a:t>
            </a:r>
            <a:r>
              <a:rPr lang="tr-TR" sz="1400" kern="1200" dirty="0" err="1" smtClean="0">
                <a:solidFill>
                  <a:prstClr val="black"/>
                </a:solidFill>
                <a:latin typeface="+mj-lt"/>
                <a:ea typeface="+mn-ea"/>
                <a:cs typeface="+mn-cs"/>
              </a:rPr>
              <a:t>ng</a:t>
            </a:r>
            <a:r>
              <a:rPr lang="tr-TR" sz="1400" kern="1200" dirty="0" smtClean="0">
                <a:solidFill>
                  <a:prstClr val="black"/>
                </a:solidFill>
                <a:latin typeface="+mj-lt"/>
                <a:ea typeface="+mn-ea"/>
                <a:cs typeface="+mn-cs"/>
              </a:rPr>
              <a:t> </a:t>
            </a:r>
            <a:r>
              <a:rPr lang="tr-TR" sz="1400" kern="1200" dirty="0" err="1" smtClean="0">
                <a:solidFill>
                  <a:prstClr val="black"/>
                </a:solidFill>
                <a:latin typeface="+mj-lt"/>
                <a:ea typeface="+mn-ea"/>
                <a:cs typeface="+mn-cs"/>
              </a:rPr>
              <a:t>and</a:t>
            </a:r>
            <a:r>
              <a:rPr lang="tr-TR" sz="1400" kern="1200" dirty="0" smtClean="0">
                <a:solidFill>
                  <a:prstClr val="black"/>
                </a:solidFill>
                <a:latin typeface="+mj-lt"/>
                <a:ea typeface="+mn-ea"/>
                <a:cs typeface="+mn-cs"/>
              </a:rPr>
              <a:t> </a:t>
            </a:r>
            <a:r>
              <a:rPr lang="tr-TR" sz="1400" kern="1200" dirty="0" err="1" smtClean="0">
                <a:solidFill>
                  <a:prstClr val="black"/>
                </a:solidFill>
                <a:latin typeface="+mj-lt"/>
                <a:ea typeface="+mn-ea"/>
                <a:cs typeface="+mn-cs"/>
              </a:rPr>
              <a:t>Monitoring</a:t>
            </a:r>
            <a:r>
              <a:rPr lang="tr-TR" sz="1400" kern="1200" dirty="0" smtClean="0">
                <a:solidFill>
                  <a:prstClr val="black"/>
                </a:solidFill>
                <a:latin typeface="+mj-lt"/>
                <a:ea typeface="+mn-ea"/>
                <a:cs typeface="+mn-cs"/>
              </a:rPr>
              <a:t> p</a:t>
            </a:r>
            <a:r>
              <a:rPr lang="en-GB" sz="1400" kern="1200" dirty="0" err="1">
                <a:solidFill>
                  <a:prstClr val="black"/>
                </a:solidFill>
                <a:latin typeface="+mj-lt"/>
                <a:ea typeface="+mn-ea"/>
                <a:cs typeface="+mn-cs"/>
              </a:rPr>
              <a:t>rovided</a:t>
            </a:r>
            <a:r>
              <a:rPr lang="en-GB" sz="1400" kern="1200" dirty="0">
                <a:solidFill>
                  <a:prstClr val="black"/>
                </a:solidFill>
                <a:latin typeface="+mj-lt"/>
                <a:ea typeface="+mn-ea"/>
                <a:cs typeface="+mn-cs"/>
              </a:rPr>
              <a:t> under the COMCEC Project Funding</a:t>
            </a:r>
            <a:r>
              <a:rPr lang="tr-TR" sz="1400" kern="1200" dirty="0">
                <a:solidFill>
                  <a:prstClr val="black"/>
                </a:solidFill>
                <a:latin typeface="+mj-lt"/>
                <a:ea typeface="+mn-ea"/>
                <a:cs typeface="+mn-cs"/>
              </a:rPr>
              <a:t>.</a:t>
            </a:r>
            <a:endParaRPr lang="en-GB" sz="1400" kern="1200" dirty="0">
              <a:solidFill>
                <a:prstClr val="black"/>
              </a:solidFill>
              <a:latin typeface="+mj-lt"/>
              <a:ea typeface="+mn-ea"/>
              <a:cs typeface="+mn-cs"/>
            </a:endParaRPr>
          </a:p>
          <a:p>
            <a:pPr algn="just" defTabSz="914400" hangingPunct="1"/>
            <a:endParaRPr lang="en-GB" sz="1400" kern="1200" dirty="0">
              <a:solidFill>
                <a:prstClr val="black"/>
              </a:solidFill>
              <a:latin typeface="+mj-lt"/>
              <a:ea typeface="+mn-ea"/>
              <a:cs typeface="+mn-cs"/>
            </a:endParaRPr>
          </a:p>
          <a:p>
            <a:pPr marL="285750" indent="-285750" algn="just" defTabSz="914400" hangingPunct="1">
              <a:buFont typeface="Arial" panose="020B0604020202020204" pitchFamily="34" charset="0"/>
              <a:buChar char="•"/>
            </a:pPr>
            <a:r>
              <a:rPr lang="en-GB" sz="1400" b="1" u="sng" kern="1200" dirty="0">
                <a:solidFill>
                  <a:prstClr val="black"/>
                </a:solidFill>
                <a:latin typeface="+mj-lt"/>
                <a:ea typeface="+mn-ea"/>
                <a:cs typeface="+mn-cs"/>
              </a:rPr>
              <a:t>PURPOSE and SCOPE</a:t>
            </a:r>
          </a:p>
          <a:p>
            <a:pPr marL="623888" algn="just" defTabSz="312738" hangingPunct="1"/>
            <a:r>
              <a:rPr lang="en-GB" sz="1400" kern="1200" dirty="0">
                <a:solidFill>
                  <a:prstClr val="black"/>
                </a:solidFill>
                <a:latin typeface="+mj-lt"/>
                <a:ea typeface="+mn-ea"/>
                <a:cs typeface="+mn-cs"/>
              </a:rPr>
              <a:t>	</a:t>
            </a:r>
            <a:endParaRPr lang="tr-TR" sz="1400" kern="1200" dirty="0" smtClean="0">
              <a:solidFill>
                <a:prstClr val="black"/>
              </a:solidFill>
              <a:latin typeface="+mj-lt"/>
              <a:ea typeface="+mn-ea"/>
              <a:cs typeface="+mn-cs"/>
            </a:endParaRPr>
          </a:p>
          <a:p>
            <a:pPr marL="623888" algn="just" defTabSz="312738" hangingPunct="1"/>
            <a:r>
              <a:rPr lang="en-GB" sz="1400" kern="1200" dirty="0" smtClean="0">
                <a:solidFill>
                  <a:prstClr val="black"/>
                </a:solidFill>
                <a:latin typeface="+mj-lt"/>
                <a:ea typeface="+mn-ea"/>
                <a:cs typeface="+mn-cs"/>
              </a:rPr>
              <a:t>The </a:t>
            </a:r>
            <a:r>
              <a:rPr lang="en-GB" sz="1400" kern="1200" dirty="0">
                <a:solidFill>
                  <a:prstClr val="black"/>
                </a:solidFill>
                <a:latin typeface="+mj-lt"/>
                <a:ea typeface="+mn-ea"/>
                <a:cs typeface="+mn-cs"/>
              </a:rPr>
              <a:t>purpose of the Contract is </a:t>
            </a:r>
            <a:r>
              <a:rPr lang="en-GB" sz="1400" b="1" kern="1200" dirty="0">
                <a:solidFill>
                  <a:prstClr val="black"/>
                </a:solidFill>
                <a:latin typeface="+mj-lt"/>
                <a:ea typeface="+mn-ea"/>
                <a:cs typeface="+mn-cs"/>
              </a:rPr>
              <a:t>to define the rights, obligations </a:t>
            </a:r>
            <a:r>
              <a:rPr lang="en-GB" sz="1400" b="1" kern="1200" dirty="0" smtClean="0">
                <a:solidFill>
                  <a:prstClr val="black"/>
                </a:solidFill>
                <a:latin typeface="+mj-lt"/>
                <a:ea typeface="+mn-ea"/>
                <a:cs typeface="+mn-cs"/>
              </a:rPr>
              <a:t>and</a:t>
            </a:r>
            <a:r>
              <a:rPr lang="tr-TR" sz="1400" b="1" kern="1200" dirty="0" smtClean="0">
                <a:solidFill>
                  <a:prstClr val="black"/>
                </a:solidFill>
                <a:latin typeface="+mj-lt"/>
                <a:ea typeface="+mn-ea"/>
                <a:cs typeface="+mn-cs"/>
              </a:rPr>
              <a:t> </a:t>
            </a:r>
            <a:r>
              <a:rPr lang="en-GB" sz="1400" b="1" kern="1200" dirty="0" smtClean="0">
                <a:solidFill>
                  <a:prstClr val="black"/>
                </a:solidFill>
                <a:latin typeface="+mj-lt"/>
                <a:ea typeface="+mn-ea"/>
                <a:cs typeface="+mn-cs"/>
              </a:rPr>
              <a:t>responsibilities </a:t>
            </a:r>
            <a:r>
              <a:rPr lang="en-GB" sz="1400" b="1" kern="1200" dirty="0">
                <a:solidFill>
                  <a:prstClr val="black"/>
                </a:solidFill>
                <a:latin typeface="+mj-lt"/>
                <a:ea typeface="+mn-ea"/>
                <a:cs typeface="+mn-cs"/>
              </a:rPr>
              <a:t>of the Bank and Project Owner</a:t>
            </a:r>
            <a:r>
              <a:rPr lang="en-GB" sz="1400" kern="1200" dirty="0">
                <a:solidFill>
                  <a:prstClr val="black"/>
                </a:solidFill>
                <a:latin typeface="+mj-lt"/>
                <a:ea typeface="+mn-ea"/>
                <a:cs typeface="+mn-cs"/>
              </a:rPr>
              <a:t> in the efficient and timely 	implementation process of the projects</a:t>
            </a:r>
            <a:r>
              <a:rPr lang="tr-TR" sz="1400" kern="1200" dirty="0">
                <a:solidFill>
                  <a:prstClr val="black"/>
                </a:solidFill>
                <a:latin typeface="+mj-lt"/>
                <a:ea typeface="+mn-ea"/>
                <a:cs typeface="+mn-cs"/>
              </a:rPr>
              <a:t>.</a:t>
            </a:r>
          </a:p>
          <a:p>
            <a:pPr marL="623888" algn="just" defTabSz="312738" hangingPunct="1"/>
            <a:r>
              <a:rPr lang="tr-TR" sz="1400" kern="1200" dirty="0">
                <a:solidFill>
                  <a:prstClr val="black"/>
                </a:solidFill>
                <a:latin typeface="+mj-lt"/>
                <a:ea typeface="+mn-ea"/>
                <a:cs typeface="+mn-cs"/>
              </a:rPr>
              <a:t>	</a:t>
            </a:r>
          </a:p>
          <a:p>
            <a:pPr marL="623888" algn="just" defTabSz="312738" hangingPunct="1">
              <a:tabLst>
                <a:tab pos="90488" algn="l"/>
              </a:tabLst>
            </a:pPr>
            <a:r>
              <a:rPr lang="tr-TR" sz="1400" kern="1200" dirty="0">
                <a:solidFill>
                  <a:prstClr val="black"/>
                </a:solidFill>
                <a:latin typeface="+mj-lt"/>
                <a:ea typeface="+mn-ea"/>
                <a:cs typeface="+mn-cs"/>
              </a:rPr>
              <a:t>	</a:t>
            </a:r>
            <a:r>
              <a:rPr lang="en-US" sz="1400" kern="1200" dirty="0">
                <a:solidFill>
                  <a:prstClr val="black"/>
                </a:solidFill>
                <a:latin typeface="+mj-lt"/>
                <a:ea typeface="+mn-ea"/>
                <a:cs typeface="+mn-cs"/>
              </a:rPr>
              <a:t>The Project Owner will be awarded the grant on the terms and conditions </a:t>
            </a:r>
            <a:r>
              <a:rPr lang="en-US" sz="1400" kern="1200" dirty="0" smtClean="0">
                <a:solidFill>
                  <a:prstClr val="black"/>
                </a:solidFill>
                <a:latin typeface="+mj-lt"/>
                <a:ea typeface="+mn-ea"/>
                <a:cs typeface="+mn-cs"/>
              </a:rPr>
              <a:t>set </a:t>
            </a:r>
            <a:r>
              <a:rPr lang="en-US" sz="1400" kern="1200" dirty="0">
                <a:solidFill>
                  <a:prstClr val="black"/>
                </a:solidFill>
                <a:latin typeface="+mj-lt"/>
                <a:ea typeface="+mn-ea"/>
                <a:cs typeface="+mn-cs"/>
              </a:rPr>
              <a:t>out in the Contract</a:t>
            </a:r>
            <a:r>
              <a:rPr lang="tr-TR" sz="1400" kern="1200" dirty="0">
                <a:solidFill>
                  <a:prstClr val="black"/>
                </a:solidFill>
                <a:latin typeface="+mj-lt"/>
                <a:ea typeface="+mn-ea"/>
                <a:cs typeface="+mn-cs"/>
              </a:rPr>
              <a:t>.</a:t>
            </a:r>
            <a:endParaRPr lang="en-GB" sz="1400" kern="1200" dirty="0">
              <a:solidFill>
                <a:prstClr val="black"/>
              </a:solidFill>
              <a:latin typeface="+mj-lt"/>
              <a:ea typeface="+mn-ea"/>
              <a:cs typeface="+mn-cs"/>
            </a:endParaRPr>
          </a:p>
        </p:txBody>
      </p:sp>
      <p:sp>
        <p:nvSpPr>
          <p:cNvPr id="19" name="Dikdörtgen 18">
            <a:extLst>
              <a:ext uri="{FF2B5EF4-FFF2-40B4-BE49-F238E27FC236}">
                <a16:creationId xmlns:a16="http://schemas.microsoft.com/office/drawing/2014/main" id="{E32F5D5A-743E-4F3D-B3DF-04BF3ECEA04E}"/>
              </a:ext>
            </a:extLst>
          </p:cNvPr>
          <p:cNvSpPr/>
          <p:nvPr/>
        </p:nvSpPr>
        <p:spPr>
          <a:xfrm>
            <a:off x="213634" y="189949"/>
            <a:ext cx="8692564" cy="461665"/>
          </a:xfrm>
          <a:prstGeom prst="rect">
            <a:avLst/>
          </a:prstGeom>
        </p:spPr>
        <p:txBody>
          <a:bodyPr wrap="square">
            <a:spAutoFit/>
          </a:bodyPr>
          <a:lstStyle/>
          <a:p>
            <a:pPr lvl="1" indent="0" defTabSz="914400" hangingPunct="1">
              <a:lnSpc>
                <a:spcPct val="150000"/>
              </a:lnSpc>
              <a:buClr>
                <a:srgbClr val="4F81BD">
                  <a:lumMod val="75000"/>
                </a:srgbClr>
              </a:buClr>
            </a:pPr>
            <a:r>
              <a:rPr lang="tr-TR" sz="1600" b="1" kern="1200" dirty="0">
                <a:solidFill>
                  <a:prstClr val="black"/>
                </a:solidFill>
                <a:latin typeface="Calibri"/>
                <a:ea typeface="+mn-ea"/>
                <a:cs typeface="+mn-cs"/>
              </a:rPr>
              <a:t>     </a:t>
            </a:r>
            <a:r>
              <a:rPr lang="tr-TR" sz="1600" b="1" kern="1200" dirty="0" smtClean="0">
                <a:solidFill>
                  <a:prstClr val="black"/>
                </a:solidFill>
                <a:effectLst>
                  <a:outerShdw blurRad="38100" dist="38100" dir="2700000" algn="tl">
                    <a:srgbClr val="000000">
                      <a:alpha val="43137"/>
                    </a:srgbClr>
                  </a:outerShdw>
                </a:effectLst>
                <a:latin typeface="+mj-lt"/>
                <a:ea typeface="+mn-ea"/>
                <a:cs typeface="+mn-cs"/>
              </a:rPr>
              <a:t>FUNDAMENTAL DOCUMENT: THE CONTRACT BETWEEN THE BANK AND THE PROJECT OWNERS</a:t>
            </a:r>
            <a:endParaRPr lang="en-US" sz="1600" b="1" kern="1200" dirty="0">
              <a:solidFill>
                <a:prstClr val="black"/>
              </a:solidFill>
              <a:effectLst>
                <a:outerShdw blurRad="38100" dist="38100" dir="2700000" algn="tl">
                  <a:srgbClr val="000000">
                    <a:alpha val="43137"/>
                  </a:srgbClr>
                </a:outerShdw>
              </a:effectLst>
              <a:latin typeface="+mj-lt"/>
              <a:ea typeface="+mn-ea"/>
              <a:cs typeface="+mn-cs"/>
            </a:endParaRPr>
          </a:p>
        </p:txBody>
      </p:sp>
      <p:cxnSp>
        <p:nvCxnSpPr>
          <p:cNvPr id="22" name="AutoShape 3"/>
          <p:cNvCxnSpPr>
            <a:cxnSpLocks noChangeShapeType="1"/>
          </p:cNvCxnSpPr>
          <p:nvPr/>
        </p:nvCxnSpPr>
        <p:spPr bwMode="auto">
          <a:xfrm>
            <a:off x="162745" y="685481"/>
            <a:ext cx="8480513" cy="0"/>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923804" y="4762027"/>
            <a:ext cx="251990"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20</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WORKSHOP</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1" name="Resim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54361"/>
            <a:ext cx="8623998" cy="3505505"/>
          </a:xfrm>
          <a:prstGeom prst="rect">
            <a:avLst/>
          </a:prstGeom>
        </p:spPr>
      </p:pic>
    </p:spTree>
    <p:extLst>
      <p:ext uri="{BB962C8B-B14F-4D97-AF65-F5344CB8AC3E}">
        <p14:creationId xmlns:p14="http://schemas.microsoft.com/office/powerpoint/2010/main" val="156420692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018884" y="4750297"/>
            <a:ext cx="211914"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21</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TRAINING</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1" name="Resim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057" y="877056"/>
            <a:ext cx="8093107" cy="3413158"/>
          </a:xfrm>
          <a:prstGeom prst="rect">
            <a:avLst/>
          </a:prstGeom>
        </p:spPr>
      </p:pic>
    </p:spTree>
    <p:extLst>
      <p:ext uri="{BB962C8B-B14F-4D97-AF65-F5344CB8AC3E}">
        <p14:creationId xmlns:p14="http://schemas.microsoft.com/office/powerpoint/2010/main" val="219077143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034626" y="4785851"/>
            <a:ext cx="242372"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22</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TRAINING</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17708"/>
            <a:ext cx="8581655" cy="3593195"/>
          </a:xfrm>
          <a:prstGeom prst="rect">
            <a:avLst/>
          </a:prstGeom>
        </p:spPr>
      </p:pic>
    </p:spTree>
    <p:extLst>
      <p:ext uri="{BB962C8B-B14F-4D97-AF65-F5344CB8AC3E}">
        <p14:creationId xmlns:p14="http://schemas.microsoft.com/office/powerpoint/2010/main" val="107406169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879778" y="4752335"/>
            <a:ext cx="237564"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23</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STUDY VISIT</a:t>
            </a:r>
          </a:p>
        </p:txBody>
      </p:sp>
      <p:sp>
        <p:nvSpPr>
          <p:cNvPr id="14" name="Dikdörtgen 13"/>
          <p:cNvSpPr/>
          <p:nvPr/>
        </p:nvSpPr>
        <p:spPr>
          <a:xfrm>
            <a:off x="1523834" y="-98673"/>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FINANCIAL PROGRESS REPORT</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711" y="1113114"/>
            <a:ext cx="8185736" cy="3075888"/>
          </a:xfrm>
          <a:prstGeom prst="rect">
            <a:avLst/>
          </a:prstGeom>
        </p:spPr>
      </p:pic>
    </p:spTree>
    <p:extLst>
      <p:ext uri="{BB962C8B-B14F-4D97-AF65-F5344CB8AC3E}">
        <p14:creationId xmlns:p14="http://schemas.microsoft.com/office/powerpoint/2010/main" val="203994673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960373" y="4791500"/>
            <a:ext cx="250388"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24</a:t>
            </a:r>
            <a:endParaRPr lang="uk-UA" sz="1125" dirty="0">
              <a:solidFill>
                <a:schemeClr val="bg1"/>
              </a:solidFill>
            </a:endParaRPr>
          </a:p>
        </p:txBody>
      </p:sp>
      <p:pic>
        <p:nvPicPr>
          <p:cNvPr id="15"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CONFERENCE AND SEMINAR</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19" name="Resim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519" y="820124"/>
            <a:ext cx="8181109" cy="3521490"/>
          </a:xfrm>
          <a:prstGeom prst="rect">
            <a:avLst/>
          </a:prstGeom>
        </p:spPr>
      </p:pic>
    </p:spTree>
    <p:extLst>
      <p:ext uri="{BB962C8B-B14F-4D97-AF65-F5344CB8AC3E}">
        <p14:creationId xmlns:p14="http://schemas.microsoft.com/office/powerpoint/2010/main" val="188723397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990029" y="4750297"/>
            <a:ext cx="240769"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25</a:t>
            </a:r>
            <a:endParaRPr lang="uk-UA" sz="1400"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ASSOCIATED INVESTMENT</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025236"/>
            <a:ext cx="8541327" cy="3237428"/>
          </a:xfrm>
          <a:prstGeom prst="rect">
            <a:avLst/>
          </a:prstGeom>
        </p:spPr>
      </p:pic>
    </p:spTree>
    <p:extLst>
      <p:ext uri="{BB962C8B-B14F-4D97-AF65-F5344CB8AC3E}">
        <p14:creationId xmlns:p14="http://schemas.microsoft.com/office/powerpoint/2010/main" val="390008540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961977" y="4779673"/>
            <a:ext cx="253593"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26</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93162" y="395498"/>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04800" y="440129"/>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INCIDENTALS</a:t>
            </a:r>
          </a:p>
        </p:txBody>
      </p:sp>
      <p:sp>
        <p:nvSpPr>
          <p:cNvPr id="14" name="Dikdörtgen 13"/>
          <p:cNvSpPr/>
          <p:nvPr/>
        </p:nvSpPr>
        <p:spPr>
          <a:xfrm>
            <a:off x="1523834" y="-98673"/>
            <a:ext cx="5797624" cy="880369"/>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rPr>
              <a:t>FINANCIAL PROGRESS REPORT</a:t>
            </a:r>
            <a:endParaRPr lang="en-US" b="1" kern="1200" dirty="0">
              <a:solidFill>
                <a:prstClr val="black"/>
              </a:solidFill>
              <a:effectLst>
                <a:outerShdw blurRad="38100" dist="38100" dir="2700000" algn="tl">
                  <a:srgbClr val="000000">
                    <a:alpha val="43137"/>
                  </a:srgbClr>
                </a:outerShdw>
              </a:effectLst>
              <a:latin typeface="Calibri"/>
            </a:endParaRPr>
          </a:p>
          <a:p>
            <a:pPr lvl="1" indent="0" algn="ctr" defTabSz="914400" hangingPunct="1">
              <a:lnSpc>
                <a:spcPct val="150000"/>
              </a:lnSpc>
              <a:buClr>
                <a:srgbClr val="4F81BD">
                  <a:lumMod val="75000"/>
                </a:srgbClr>
              </a:buClr>
            </a:pP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1" name="Resim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15" y="1676400"/>
            <a:ext cx="8286717" cy="1863436"/>
          </a:xfrm>
          <a:prstGeom prst="rect">
            <a:avLst/>
          </a:prstGeom>
        </p:spPr>
      </p:pic>
    </p:spTree>
    <p:extLst>
      <p:ext uri="{BB962C8B-B14F-4D97-AF65-F5344CB8AC3E}">
        <p14:creationId xmlns:p14="http://schemas.microsoft.com/office/powerpoint/2010/main" val="297861703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881257" y="4755998"/>
            <a:ext cx="257856"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27</a:t>
            </a:r>
            <a:endParaRPr lang="uk-UA" sz="1400"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smtClean="0">
                <a:solidFill>
                  <a:schemeClr val="tx1"/>
                </a:solidFill>
                <a:latin typeface="Calibri"/>
                <a:ea typeface="+mn-ea"/>
                <a:cs typeface="+mn-cs"/>
              </a:rPr>
              <a:t>ANNEX- 8 ADDENDUM FORM</a:t>
            </a:r>
            <a:endParaRPr kumimoji="0" lang="tr-TR" sz="1600" b="1" i="0" u="none" strike="noStrike" kern="1200" cap="none" spc="0" normalizeH="0" baseline="0" noProof="0" dirty="0" smtClean="0">
              <a:ln>
                <a:noFill/>
              </a:ln>
              <a:solidFill>
                <a:schemeClr val="tx1"/>
              </a:solidFill>
              <a:effectLst/>
              <a:uLnTx/>
              <a:uFillTx/>
              <a:latin typeface="Calibri"/>
              <a:ea typeface="+mn-ea"/>
              <a:cs typeface="+mn-cs"/>
            </a:endParaRP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ADDENDUM FORM</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 name="Resim 1"/>
          <p:cNvPicPr>
            <a:picLocks noChangeAspect="1"/>
          </p:cNvPicPr>
          <p:nvPr/>
        </p:nvPicPr>
        <p:blipFill>
          <a:blip r:embed="rId4"/>
          <a:stretch>
            <a:fillRect/>
          </a:stretch>
        </p:blipFill>
        <p:spPr>
          <a:xfrm>
            <a:off x="2526328" y="1055503"/>
            <a:ext cx="4066406" cy="3715954"/>
          </a:xfrm>
          <a:prstGeom prst="rect">
            <a:avLst/>
          </a:prstGeom>
          <a:ln>
            <a:solidFill>
              <a:schemeClr val="tx1"/>
            </a:solidFill>
          </a:ln>
        </p:spPr>
      </p:pic>
    </p:spTree>
    <p:extLst>
      <p:ext uri="{BB962C8B-B14F-4D97-AF65-F5344CB8AC3E}">
        <p14:creationId xmlns:p14="http://schemas.microsoft.com/office/powerpoint/2010/main" val="389621668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894380" y="4736060"/>
            <a:ext cx="251990"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28</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smtClean="0">
                <a:solidFill>
                  <a:schemeClr val="tx1"/>
                </a:solidFill>
                <a:latin typeface="Calibri"/>
                <a:ea typeface="+mn-ea"/>
                <a:cs typeface="+mn-cs"/>
              </a:rPr>
              <a:t>ANNEX- 8 ADDENDUM FORM</a:t>
            </a:r>
            <a:endParaRPr kumimoji="0" lang="tr-TR" sz="1600" b="1" i="0" u="none" strike="noStrike" kern="1200" cap="none" spc="0" normalizeH="0" baseline="0" noProof="0" dirty="0" smtClean="0">
              <a:ln>
                <a:noFill/>
              </a:ln>
              <a:solidFill>
                <a:schemeClr val="tx1"/>
              </a:solidFill>
              <a:effectLst/>
              <a:uLnTx/>
              <a:uFillTx/>
              <a:latin typeface="Calibri"/>
              <a:ea typeface="+mn-ea"/>
              <a:cs typeface="+mn-cs"/>
            </a:endParaRP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ADDENDUM FORM</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8292" y="981093"/>
            <a:ext cx="3583455" cy="3481210"/>
          </a:xfrm>
          <a:prstGeom prst="rect">
            <a:avLst/>
          </a:prstGeom>
          <a:ln>
            <a:solidFill>
              <a:schemeClr val="tx1"/>
            </a:solidFill>
          </a:ln>
        </p:spPr>
      </p:pic>
    </p:spTree>
    <p:extLst>
      <p:ext uri="{BB962C8B-B14F-4D97-AF65-F5344CB8AC3E}">
        <p14:creationId xmlns:p14="http://schemas.microsoft.com/office/powerpoint/2010/main" val="168882442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961976" y="4735291"/>
            <a:ext cx="253594"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29</a:t>
            </a:r>
            <a:endParaRPr lang="uk-UA" sz="1400"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smtClean="0">
                <a:solidFill>
                  <a:schemeClr val="tx1"/>
                </a:solidFill>
                <a:latin typeface="Calibri"/>
                <a:ea typeface="+mn-ea"/>
                <a:cs typeface="+mn-cs"/>
              </a:rPr>
              <a:t>ANNEX- 9 NOTIFICATION FORM</a:t>
            </a:r>
            <a:endParaRPr kumimoji="0" lang="tr-TR" sz="1600" b="1" i="0" u="none" strike="noStrike" kern="1200" cap="none" spc="0" normalizeH="0" baseline="0" noProof="0" dirty="0" smtClean="0">
              <a:ln>
                <a:noFill/>
              </a:ln>
              <a:solidFill>
                <a:schemeClr val="tx1"/>
              </a:solidFill>
              <a:effectLst/>
              <a:uLnTx/>
              <a:uFillTx/>
              <a:latin typeface="Calibri"/>
              <a:ea typeface="+mn-ea"/>
              <a:cs typeface="+mn-cs"/>
            </a:endParaRP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NOTOFICATION FORM</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 name="Resim 1"/>
          <p:cNvPicPr>
            <a:picLocks noChangeAspect="1"/>
          </p:cNvPicPr>
          <p:nvPr/>
        </p:nvPicPr>
        <p:blipFill>
          <a:blip r:embed="rId4"/>
          <a:stretch>
            <a:fillRect/>
          </a:stretch>
        </p:blipFill>
        <p:spPr>
          <a:xfrm>
            <a:off x="2744686" y="1055503"/>
            <a:ext cx="3629690" cy="3644722"/>
          </a:xfrm>
          <a:prstGeom prst="rect">
            <a:avLst/>
          </a:prstGeom>
          <a:ln>
            <a:solidFill>
              <a:schemeClr val="tx1"/>
            </a:solidFill>
          </a:ln>
        </p:spPr>
      </p:pic>
    </p:spTree>
    <p:extLst>
      <p:ext uri="{BB962C8B-B14F-4D97-AF65-F5344CB8AC3E}">
        <p14:creationId xmlns:p14="http://schemas.microsoft.com/office/powerpoint/2010/main" val="404550679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985612" y="4595288"/>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flipH="1">
            <a:off x="8241432" y="4750297"/>
            <a:ext cx="317032"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a:solidFill>
                  <a:schemeClr val="bg1"/>
                </a:solidFill>
              </a:rPr>
              <a:t>3</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04742" y="676431"/>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pic>
        <p:nvPicPr>
          <p:cNvPr id="2" name="Resim 1"/>
          <p:cNvPicPr>
            <a:picLocks noChangeAspect="1"/>
          </p:cNvPicPr>
          <p:nvPr/>
        </p:nvPicPr>
        <p:blipFill>
          <a:blip r:embed="rId4"/>
          <a:stretch>
            <a:fillRect/>
          </a:stretch>
        </p:blipFill>
        <p:spPr>
          <a:xfrm>
            <a:off x="1787421" y="740229"/>
            <a:ext cx="5594297" cy="3017382"/>
          </a:xfrm>
          <a:prstGeom prst="rect">
            <a:avLst/>
          </a:prstGeom>
        </p:spPr>
      </p:pic>
      <p:sp>
        <p:nvSpPr>
          <p:cNvPr id="19" name="Dikdörtgen 18"/>
          <p:cNvSpPr/>
          <p:nvPr/>
        </p:nvSpPr>
        <p:spPr>
          <a:xfrm>
            <a:off x="1403648" y="122907"/>
            <a:ext cx="5797624"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GENERAL STRUCTURE &amp; PROCESS FLOW</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21" name="Metin kutusu 20">
            <a:extLst>
              <a:ext uri="{FF2B5EF4-FFF2-40B4-BE49-F238E27FC236}">
                <a16:creationId xmlns:a16="http://schemas.microsoft.com/office/drawing/2014/main" id="{5A90AC1C-F835-436B-8B69-D9105D111E23}"/>
              </a:ext>
            </a:extLst>
          </p:cNvPr>
          <p:cNvSpPr txBox="1"/>
          <p:nvPr/>
        </p:nvSpPr>
        <p:spPr>
          <a:xfrm>
            <a:off x="546067" y="3853816"/>
            <a:ext cx="8077004" cy="523220"/>
          </a:xfrm>
          <a:prstGeom prst="rect">
            <a:avLst/>
          </a:prstGeom>
          <a:noFill/>
          <a:ln>
            <a:solidFill>
              <a:srgbClr val="4F81BD"/>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smtClean="0">
                <a:ln>
                  <a:noFill/>
                </a:ln>
                <a:solidFill>
                  <a:prstClr val="black"/>
                </a:solidFill>
                <a:effectLst/>
                <a:uLnTx/>
                <a:uFillTx/>
                <a:latin typeface="Calibri"/>
                <a:ea typeface="+mn-ea"/>
                <a:cs typeface="+mn-cs"/>
              </a:rPr>
              <a:t>The Bank and CCO are not responsible for the implementation of project activities. Responsibility for the implementation of the project activities rests only with the PO.</a:t>
            </a:r>
          </a:p>
        </p:txBody>
      </p:sp>
    </p:spTree>
    <p:extLst>
      <p:ext uri="{BB962C8B-B14F-4D97-AF65-F5344CB8AC3E}">
        <p14:creationId xmlns:p14="http://schemas.microsoft.com/office/powerpoint/2010/main" val="1052857141"/>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7994014" y="4791500"/>
            <a:ext cx="247182"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30</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301404" y="47763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3" name="Dikdörtgen 12"/>
          <p:cNvSpPr/>
          <p:nvPr/>
        </p:nvSpPr>
        <p:spPr>
          <a:xfrm>
            <a:off x="316438" y="556956"/>
            <a:ext cx="8486186"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b="1" kern="1200" dirty="0" smtClean="0">
                <a:solidFill>
                  <a:schemeClr val="tx1"/>
                </a:solidFill>
                <a:latin typeface="Calibri"/>
                <a:ea typeface="+mn-ea"/>
                <a:cs typeface="+mn-cs"/>
              </a:rPr>
              <a:t>ANNEX- 9 NOTIFICATION FORM</a:t>
            </a:r>
            <a:endParaRPr kumimoji="0" lang="tr-TR" sz="1600" b="1" i="0" u="none" strike="noStrike" kern="1200" cap="none" spc="0" normalizeH="0" baseline="0" noProof="0" dirty="0" smtClean="0">
              <a:ln>
                <a:noFill/>
              </a:ln>
              <a:solidFill>
                <a:schemeClr val="tx1"/>
              </a:solidFill>
              <a:effectLst/>
              <a:uLnTx/>
              <a:uFillTx/>
              <a:latin typeface="Calibri"/>
              <a:ea typeface="+mn-ea"/>
              <a:cs typeface="+mn-cs"/>
            </a:endParaRPr>
          </a:p>
        </p:txBody>
      </p:sp>
      <p:sp>
        <p:nvSpPr>
          <p:cNvPr id="19" name="Dikdörtgen 18"/>
          <p:cNvSpPr/>
          <p:nvPr/>
        </p:nvSpPr>
        <p:spPr>
          <a:xfrm>
            <a:off x="1584094" y="92085"/>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NOTOFICATION FORM</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9454" y="961550"/>
            <a:ext cx="4361724" cy="3449353"/>
          </a:xfrm>
          <a:prstGeom prst="rect">
            <a:avLst/>
          </a:prstGeom>
        </p:spPr>
      </p:pic>
    </p:spTree>
    <p:extLst>
      <p:ext uri="{BB962C8B-B14F-4D97-AF65-F5344CB8AC3E}">
        <p14:creationId xmlns:p14="http://schemas.microsoft.com/office/powerpoint/2010/main" val="7941465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08193"/>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176112" y="4767610"/>
            <a:ext cx="314424"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31</a:t>
            </a:r>
            <a:endParaRPr lang="uk-UA" sz="1400"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6" name="Resim 5"/>
          <p:cNvPicPr>
            <a:picLocks noChangeAspect="1"/>
          </p:cNvPicPr>
          <p:nvPr/>
        </p:nvPicPr>
        <p:blipFill>
          <a:blip r:embed="rId4"/>
          <a:stretch>
            <a:fillRect/>
          </a:stretch>
        </p:blipFill>
        <p:spPr>
          <a:xfrm>
            <a:off x="162678" y="450473"/>
            <a:ext cx="8327858" cy="97544"/>
          </a:xfrm>
          <a:prstGeom prst="rect">
            <a:avLst/>
          </a:prstGeom>
        </p:spPr>
      </p:pic>
      <p:sp>
        <p:nvSpPr>
          <p:cNvPr id="12" name="Dikdörtgen 11"/>
          <p:cNvSpPr/>
          <p:nvPr/>
        </p:nvSpPr>
        <p:spPr>
          <a:xfrm>
            <a:off x="304800" y="98689"/>
            <a:ext cx="3541486"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914400" hangingPunct="1"/>
            <a:r>
              <a:rPr lang="tr-TR" b="1" kern="1200" dirty="0" smtClean="0">
                <a:solidFill>
                  <a:prstClr val="black"/>
                </a:solidFill>
                <a:latin typeface="Calibri"/>
                <a:ea typeface="+mn-ea"/>
                <a:cs typeface="+mn-cs"/>
              </a:rPr>
              <a:t>PAYMENT CONTROL </a:t>
            </a:r>
            <a:r>
              <a:rPr lang="en-US" b="1" kern="1200" dirty="0" smtClean="0">
                <a:solidFill>
                  <a:prstClr val="black"/>
                </a:solidFill>
                <a:latin typeface="Calibri"/>
                <a:ea typeface="+mn-ea"/>
                <a:cs typeface="+mn-cs"/>
              </a:rPr>
              <a:t>FORM</a:t>
            </a:r>
            <a:endParaRPr lang="tr-TR" kern="1200" dirty="0">
              <a:solidFill>
                <a:prstClr val="black"/>
              </a:solidFill>
              <a:latin typeface="Calibri"/>
              <a:ea typeface="+mn-ea"/>
              <a:cs typeface="+mn-cs"/>
            </a:endParaRPr>
          </a:p>
        </p:txBody>
      </p:sp>
      <p:pic>
        <p:nvPicPr>
          <p:cNvPr id="2" name="Resim 1"/>
          <p:cNvPicPr>
            <a:picLocks noChangeAspect="1"/>
          </p:cNvPicPr>
          <p:nvPr/>
        </p:nvPicPr>
        <p:blipFill>
          <a:blip r:embed="rId5"/>
          <a:stretch>
            <a:fillRect/>
          </a:stretch>
        </p:blipFill>
        <p:spPr>
          <a:xfrm>
            <a:off x="1523834" y="612285"/>
            <a:ext cx="6279709" cy="4068781"/>
          </a:xfrm>
          <a:prstGeom prst="rect">
            <a:avLst/>
          </a:prstGeom>
          <a:ln>
            <a:solidFill>
              <a:schemeClr val="tx1"/>
            </a:solidFill>
          </a:ln>
        </p:spPr>
      </p:pic>
    </p:spTree>
    <p:extLst>
      <p:ext uri="{BB962C8B-B14F-4D97-AF65-F5344CB8AC3E}">
        <p14:creationId xmlns:p14="http://schemas.microsoft.com/office/powerpoint/2010/main" val="212125725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08193"/>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176112" y="4767610"/>
            <a:ext cx="314424"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32</a:t>
            </a:r>
            <a:endParaRPr lang="uk-UA" sz="1400"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6" name="Resim 5"/>
          <p:cNvPicPr>
            <a:picLocks noChangeAspect="1"/>
          </p:cNvPicPr>
          <p:nvPr/>
        </p:nvPicPr>
        <p:blipFill>
          <a:blip r:embed="rId4"/>
          <a:stretch>
            <a:fillRect/>
          </a:stretch>
        </p:blipFill>
        <p:spPr>
          <a:xfrm>
            <a:off x="162678" y="450473"/>
            <a:ext cx="8327858" cy="97544"/>
          </a:xfrm>
          <a:prstGeom prst="rect">
            <a:avLst/>
          </a:prstGeom>
        </p:spPr>
      </p:pic>
      <p:sp>
        <p:nvSpPr>
          <p:cNvPr id="12" name="Dikdörtgen 11"/>
          <p:cNvSpPr/>
          <p:nvPr/>
        </p:nvSpPr>
        <p:spPr>
          <a:xfrm>
            <a:off x="304800" y="98689"/>
            <a:ext cx="3541486"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914400" hangingPunct="1"/>
            <a:r>
              <a:rPr lang="tr-TR" b="1" kern="1200" dirty="0" smtClean="0">
                <a:solidFill>
                  <a:prstClr val="black"/>
                </a:solidFill>
                <a:latin typeface="Calibri"/>
                <a:ea typeface="+mn-ea"/>
                <a:cs typeface="+mn-cs"/>
              </a:rPr>
              <a:t>ADDENDUM FORM</a:t>
            </a:r>
            <a:endParaRPr lang="tr-TR" kern="1200" dirty="0">
              <a:solidFill>
                <a:prstClr val="black"/>
              </a:solidFill>
              <a:latin typeface="Calibri"/>
              <a:ea typeface="+mn-ea"/>
              <a:cs typeface="+mn-cs"/>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3081" y="638983"/>
            <a:ext cx="2719759" cy="3986496"/>
          </a:xfrm>
          <a:prstGeom prst="rect">
            <a:avLst/>
          </a:prstGeom>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8463" y="638983"/>
            <a:ext cx="2609791" cy="3926114"/>
          </a:xfrm>
          <a:prstGeom prst="rect">
            <a:avLst/>
          </a:prstGeom>
        </p:spPr>
      </p:pic>
    </p:spTree>
    <p:extLst>
      <p:ext uri="{BB962C8B-B14F-4D97-AF65-F5344CB8AC3E}">
        <p14:creationId xmlns:p14="http://schemas.microsoft.com/office/powerpoint/2010/main" val="291739602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57770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dirty="0"/>
          </a:p>
        </p:txBody>
      </p:sp>
      <p:sp>
        <p:nvSpPr>
          <p:cNvPr id="11" name="Slide Number Placeholder 1"/>
          <p:cNvSpPr txBox="1">
            <a:spLocks/>
          </p:cNvSpPr>
          <p:nvPr/>
        </p:nvSpPr>
        <p:spPr>
          <a:xfrm>
            <a:off x="8176112" y="4767610"/>
            <a:ext cx="314424"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33</a:t>
            </a:r>
            <a:endParaRPr lang="uk-UA" sz="1400"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6" name="Resim 5"/>
          <p:cNvPicPr>
            <a:picLocks noChangeAspect="1"/>
          </p:cNvPicPr>
          <p:nvPr/>
        </p:nvPicPr>
        <p:blipFill>
          <a:blip r:embed="rId4"/>
          <a:stretch>
            <a:fillRect/>
          </a:stretch>
        </p:blipFill>
        <p:spPr>
          <a:xfrm>
            <a:off x="162678" y="450473"/>
            <a:ext cx="8327858" cy="97544"/>
          </a:xfrm>
          <a:prstGeom prst="rect">
            <a:avLst/>
          </a:prstGeom>
        </p:spPr>
      </p:pic>
      <p:sp>
        <p:nvSpPr>
          <p:cNvPr id="12" name="Dikdörtgen 11"/>
          <p:cNvSpPr/>
          <p:nvPr/>
        </p:nvSpPr>
        <p:spPr>
          <a:xfrm>
            <a:off x="304800" y="98689"/>
            <a:ext cx="3541486"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914400" hangingPunct="1"/>
            <a:r>
              <a:rPr lang="tr-TR" b="1" kern="1200" dirty="0" smtClean="0">
                <a:solidFill>
                  <a:prstClr val="black"/>
                </a:solidFill>
                <a:latin typeface="Calibri"/>
                <a:ea typeface="+mn-ea"/>
                <a:cs typeface="+mn-cs"/>
              </a:rPr>
              <a:t>REVISED BUDGET</a:t>
            </a:r>
            <a:endParaRPr lang="tr-TR" kern="1200" dirty="0">
              <a:solidFill>
                <a:prstClr val="black"/>
              </a:solidFill>
              <a:latin typeface="Calibri"/>
              <a:ea typeface="+mn-ea"/>
              <a:cs typeface="+mn-cs"/>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352" y="723186"/>
            <a:ext cx="7796379" cy="3546565"/>
          </a:xfrm>
          <a:prstGeom prst="rect">
            <a:avLst/>
          </a:prstGeom>
        </p:spPr>
      </p:pic>
    </p:spTree>
    <p:extLst>
      <p:ext uri="{BB962C8B-B14F-4D97-AF65-F5344CB8AC3E}">
        <p14:creationId xmlns:p14="http://schemas.microsoft.com/office/powerpoint/2010/main" val="405098611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9" y="461053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dirty="0"/>
          </a:p>
        </p:txBody>
      </p:sp>
      <p:sp>
        <p:nvSpPr>
          <p:cNvPr id="11" name="Slide Number Placeholder 1"/>
          <p:cNvSpPr txBox="1">
            <a:spLocks/>
          </p:cNvSpPr>
          <p:nvPr/>
        </p:nvSpPr>
        <p:spPr>
          <a:xfrm>
            <a:off x="7964381" y="4711825"/>
            <a:ext cx="245578"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34</a:t>
            </a:r>
            <a:endParaRPr lang="uk-UA" sz="1400"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301403" y="736691"/>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4" name="Metin kutusu 13">
            <a:extLst>
              <a:ext uri="{FF2B5EF4-FFF2-40B4-BE49-F238E27FC236}">
                <a16:creationId xmlns:a16="http://schemas.microsoft.com/office/drawing/2014/main" id="{21DAF9C2-FCFB-4CD0-A88D-33FE0CFB3707}"/>
              </a:ext>
            </a:extLst>
          </p:cNvPr>
          <p:cNvSpPr txBox="1"/>
          <p:nvPr/>
        </p:nvSpPr>
        <p:spPr>
          <a:xfrm>
            <a:off x="1300063" y="982284"/>
            <a:ext cx="6793519" cy="3093154"/>
          </a:xfrm>
          <a:prstGeom prst="rect">
            <a:avLst/>
          </a:prstGeom>
          <a:noFill/>
          <a:ln>
            <a:no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Documents</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that</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form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basis</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for</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the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payments</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make</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significant</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changes</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in the Project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are</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required</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to</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be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delievered</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to</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the Bank in hard </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copy</a:t>
            </a:r>
            <a:r>
              <a:rPr kumimoji="0" lang="tr-TR" sz="1400" b="0" i="0" u="sng" strike="noStrike" kern="1200" cap="none" spc="0" normalizeH="0" baseline="0" noProof="0" dirty="0" smtClean="0">
                <a:ln>
                  <a:noFill/>
                </a:ln>
                <a:solidFill>
                  <a:prstClr val="black"/>
                </a:solidFill>
                <a:effectLst/>
                <a:uLnTx/>
                <a:uFillTx/>
                <a:latin typeface="Calibri"/>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defTabSz="914400" eaLnBrk="1" fontAlgn="auto" latinLnBrk="0" hangingPunct="1">
              <a:lnSpc>
                <a:spcPct val="100000"/>
              </a:lnSpc>
              <a:spcBef>
                <a:spcPts val="600"/>
              </a:spcBef>
              <a:spcAft>
                <a:spcPts val="600"/>
              </a:spcAft>
              <a:buClrTx/>
              <a:buSzTx/>
              <a:buFontTx/>
              <a:buAutoNum type="arabicPeriod"/>
              <a:tabLst/>
              <a:defRPr/>
            </a:pP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The</a:t>
            </a:r>
            <a:r>
              <a:rPr kumimoji="0" lang="tr-TR" sz="14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Contract</a:t>
            </a:r>
            <a:endParaRPr kumimoji="0" lang="tr-TR" sz="14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defTabSz="914400" eaLnBrk="1" fontAlgn="auto" latinLnBrk="0" hangingPunct="1">
              <a:lnSpc>
                <a:spcPct val="100000"/>
              </a:lnSpc>
              <a:spcBef>
                <a:spcPts val="600"/>
              </a:spcBef>
              <a:spcAft>
                <a:spcPts val="600"/>
              </a:spcAft>
              <a:buClrTx/>
              <a:buSzTx/>
              <a:buFontTx/>
              <a:buAutoNum type="arabicPeriod"/>
              <a:tabLst/>
              <a:defRPr/>
            </a:pPr>
            <a:r>
              <a:rPr kumimoji="0" lang="tr-TR" sz="1400" b="1" i="0" u="none" strike="noStrike" kern="1200" cap="none" spc="0" normalizeH="0" baseline="0" noProof="0" dirty="0" smtClean="0">
                <a:ln>
                  <a:noFill/>
                </a:ln>
                <a:solidFill>
                  <a:prstClr val="black"/>
                </a:solidFill>
                <a:effectLst/>
                <a:uLnTx/>
                <a:uFillTx/>
                <a:latin typeface="Calibri"/>
                <a:ea typeface="+mn-ea"/>
                <a:cs typeface="+mn-cs"/>
              </a:rPr>
              <a:t>Financial </a:t>
            </a: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Progress</a:t>
            </a:r>
            <a:r>
              <a:rPr kumimoji="0" lang="tr-TR" sz="14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Reports</a:t>
            </a:r>
            <a:endParaRPr kumimoji="0" lang="tr-TR" sz="1400" b="1" i="0" u="none" strike="noStrike" kern="1200" cap="none" spc="0" normalizeH="0" baseline="0" noProof="0" dirty="0" smtClean="0">
              <a:ln>
                <a:noFill/>
              </a:ln>
              <a:solidFill>
                <a:prstClr val="black"/>
              </a:solidFill>
              <a:effectLst/>
              <a:uLnTx/>
              <a:uFillTx/>
              <a:latin typeface="Calibri"/>
              <a:ea typeface="+mn-ea"/>
              <a:cs typeface="+mn-cs"/>
            </a:endParaRPr>
          </a:p>
          <a:p>
            <a:pPr marL="541338" marR="0" lvl="1" indent="-84138"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Financial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Progress</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Report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and</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it’s</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annexes</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Report+Annexes+verifying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expenditure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documents-invoices</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airfare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tickest</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etc</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a:t>
            </a:r>
          </a:p>
          <a:p>
            <a:pPr marL="342900" marR="0" lvl="0" indent="-342900" defTabSz="914400" eaLnBrk="1" fontAlgn="auto" latinLnBrk="0" hangingPunct="1">
              <a:lnSpc>
                <a:spcPct val="100000"/>
              </a:lnSpc>
              <a:spcBef>
                <a:spcPts val="600"/>
              </a:spcBef>
              <a:spcAft>
                <a:spcPts val="600"/>
              </a:spcAft>
              <a:buClrTx/>
              <a:buSzTx/>
              <a:buFont typeface="+mj-lt"/>
              <a:buAutoNum type="arabicPeriod"/>
              <a:tabLst/>
              <a:defRPr/>
            </a:pP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Timesheets</a:t>
            </a:r>
            <a:endParaRPr kumimoji="0" lang="tr-TR" sz="1400" b="1"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defTabSz="914400" eaLnBrk="1" fontAlgn="auto" latinLnBrk="0" hangingPunct="1">
              <a:lnSpc>
                <a:spcPct val="100000"/>
              </a:lnSpc>
              <a:spcBef>
                <a:spcPts val="600"/>
              </a:spcBef>
              <a:spcAft>
                <a:spcPts val="600"/>
              </a:spcAft>
              <a:buClrTx/>
              <a:buSzTx/>
              <a:buFontTx/>
              <a:buAutoNum type="arabicPeriod"/>
              <a:tabLst/>
              <a:defRPr/>
            </a:pP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Addendum</a:t>
            </a:r>
            <a:r>
              <a:rPr kumimoji="0" lang="tr-TR" sz="1400" b="1" i="0" u="none" strike="noStrike" kern="1200" cap="none" spc="0" normalizeH="0" baseline="0" noProof="0" dirty="0" smtClean="0">
                <a:ln>
                  <a:noFill/>
                </a:ln>
                <a:solidFill>
                  <a:prstClr val="black"/>
                </a:solidFill>
                <a:effectLst/>
                <a:uLnTx/>
                <a:uFillTx/>
                <a:latin typeface="Calibri"/>
                <a:ea typeface="+mn-ea"/>
                <a:cs typeface="+mn-cs"/>
              </a:rPr>
              <a:t> Form (</a:t>
            </a: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if</a:t>
            </a:r>
            <a:r>
              <a:rPr kumimoji="0" lang="tr-TR" sz="14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applicable</a:t>
            </a:r>
            <a:r>
              <a:rPr kumimoji="0" lang="tr-TR" sz="1400" b="1" i="0" u="none" strike="noStrike" kern="1200" cap="none" spc="0" normalizeH="0" baseline="0" noProof="0" dirty="0" smtClean="0">
                <a:ln>
                  <a:noFill/>
                </a:ln>
                <a:solidFill>
                  <a:prstClr val="black"/>
                </a:solidFill>
                <a:effectLst/>
                <a:uLnTx/>
                <a:uFillTx/>
                <a:latin typeface="Calibri"/>
                <a:ea typeface="+mn-ea"/>
                <a:cs typeface="+mn-cs"/>
              </a:rPr>
              <a:t>)</a:t>
            </a:r>
          </a:p>
          <a:p>
            <a:pPr marL="342900" marR="0" lvl="0" indent="-342900" defTabSz="914400" eaLnBrk="1" fontAlgn="auto" latinLnBrk="0" hangingPunct="1">
              <a:lnSpc>
                <a:spcPct val="100000"/>
              </a:lnSpc>
              <a:spcBef>
                <a:spcPts val="600"/>
              </a:spcBef>
              <a:spcAft>
                <a:spcPts val="600"/>
              </a:spcAft>
              <a:buClrTx/>
              <a:buSzTx/>
              <a:buFontTx/>
              <a:buAutoNum type="arabicPeriod"/>
              <a:tabLst/>
              <a:defRPr/>
            </a:pPr>
            <a:r>
              <a:rPr lang="tr-TR" sz="1400" b="1" kern="1200" dirty="0" smtClean="0">
                <a:solidFill>
                  <a:prstClr val="black"/>
                </a:solidFill>
                <a:latin typeface="Calibri"/>
                <a:ea typeface="+mn-ea"/>
                <a:cs typeface="+mn-cs"/>
              </a:rPr>
              <a:t>Notification Form (</a:t>
            </a:r>
            <a:r>
              <a:rPr lang="tr-TR" sz="1400" b="1" kern="1200" dirty="0" err="1" smtClean="0">
                <a:solidFill>
                  <a:prstClr val="black"/>
                </a:solidFill>
                <a:latin typeface="Calibri"/>
                <a:ea typeface="+mn-ea"/>
                <a:cs typeface="+mn-cs"/>
              </a:rPr>
              <a:t>if</a:t>
            </a:r>
            <a:r>
              <a:rPr lang="tr-TR" sz="1400" b="1" kern="1200" dirty="0" smtClean="0">
                <a:solidFill>
                  <a:prstClr val="black"/>
                </a:solidFill>
                <a:latin typeface="Calibri"/>
                <a:ea typeface="+mn-ea"/>
                <a:cs typeface="+mn-cs"/>
              </a:rPr>
              <a:t> </a:t>
            </a:r>
            <a:r>
              <a:rPr lang="tr-TR" sz="1400" b="1" kern="1200" dirty="0" err="1" smtClean="0">
                <a:solidFill>
                  <a:prstClr val="black"/>
                </a:solidFill>
                <a:latin typeface="Calibri"/>
                <a:ea typeface="+mn-ea"/>
                <a:cs typeface="+mn-cs"/>
              </a:rPr>
              <a:t>applicable</a:t>
            </a:r>
            <a:r>
              <a:rPr lang="tr-TR" sz="1400" b="1" kern="1200" dirty="0" smtClean="0">
                <a:solidFill>
                  <a:prstClr val="black"/>
                </a:solidFill>
                <a:latin typeface="Calibri"/>
                <a:ea typeface="+mn-ea"/>
                <a:cs typeface="+mn-cs"/>
              </a:rPr>
              <a:t>)</a:t>
            </a:r>
            <a:endParaRPr kumimoji="0" lang="tr-TR" sz="1400" b="1"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22" name="Dikdörtgen 21"/>
          <p:cNvSpPr/>
          <p:nvPr/>
        </p:nvSpPr>
        <p:spPr>
          <a:xfrm>
            <a:off x="301403" y="249242"/>
            <a:ext cx="8396730"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smtClean="0">
                <a:ln>
                  <a:noFill/>
                </a:ln>
                <a:solidFill>
                  <a:schemeClr val="tx1"/>
                </a:solidFill>
                <a:effectLst/>
                <a:uLnTx/>
                <a:uFillTx/>
                <a:latin typeface="Calibri"/>
                <a:ea typeface="+mn-ea"/>
                <a:cs typeface="+mn-cs"/>
              </a:rPr>
              <a:t>REPORTS/DOCUMENTS REQUIRED TO BE DELIVERED IN HARD COPY</a:t>
            </a:r>
          </a:p>
        </p:txBody>
      </p:sp>
    </p:spTree>
    <p:extLst>
      <p:ext uri="{BB962C8B-B14F-4D97-AF65-F5344CB8AC3E}">
        <p14:creationId xmlns:p14="http://schemas.microsoft.com/office/powerpoint/2010/main" val="139776835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Alt Başlık 1"/>
          <p:cNvSpPr/>
          <p:nvPr/>
        </p:nvSpPr>
        <p:spPr>
          <a:xfrm>
            <a:off x="1186487" y="2324628"/>
            <a:ext cx="6774180" cy="415498"/>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a:defRPr sz="2800" cap="all">
                <a:solidFill>
                  <a:srgbClr val="3C8575"/>
                </a:solidFill>
                <a:latin typeface="Avenir Next Demi Bold"/>
                <a:ea typeface="Avenir Next Demi Bold"/>
                <a:cs typeface="Avenir Next Demi Bold"/>
                <a:sym typeface="Avenir Next Demi Bold"/>
              </a:defRPr>
            </a:pPr>
            <a:r>
              <a:rPr sz="2100" dirty="0" smtClean="0"/>
              <a:t>THANK</a:t>
            </a:r>
            <a:r>
              <a:rPr lang="tr-TR" sz="2100" dirty="0" smtClean="0"/>
              <a:t> </a:t>
            </a:r>
            <a:r>
              <a:rPr sz="2100" dirty="0" err="1" smtClean="0">
                <a:solidFill>
                  <a:schemeClr val="tx1"/>
                </a:solidFill>
              </a:rPr>
              <a:t>YOu</a:t>
            </a:r>
            <a:endParaRPr dirty="0"/>
          </a:p>
        </p:txBody>
      </p:sp>
      <p:pic>
        <p:nvPicPr>
          <p:cNvPr id="376" name="Picture 3" descr="Picture 3"/>
          <p:cNvPicPr>
            <a:picLocks noChangeAspect="1"/>
          </p:cNvPicPr>
          <p:nvPr/>
        </p:nvPicPr>
        <p:blipFill>
          <a:blip r:embed="rId2">
            <a:extLst/>
          </a:blip>
          <a:stretch>
            <a:fillRect/>
          </a:stretch>
        </p:blipFill>
        <p:spPr>
          <a:xfrm>
            <a:off x="2754302" y="867270"/>
            <a:ext cx="3638550" cy="1244353"/>
          </a:xfrm>
          <a:prstGeom prst="rect">
            <a:avLst/>
          </a:prstGeom>
          <a:ln w="12700">
            <a:miter lim="400000"/>
          </a:ln>
        </p:spPr>
      </p:pic>
      <p:sp>
        <p:nvSpPr>
          <p:cNvPr id="377" name="Triangle"/>
          <p:cNvSpPr/>
          <p:nvPr/>
        </p:nvSpPr>
        <p:spPr>
          <a:xfrm rot="10800000" flipH="1">
            <a:off x="0" y="-4948"/>
            <a:ext cx="9248274"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378" name="Triangle"/>
          <p:cNvSpPr/>
          <p:nvPr/>
        </p:nvSpPr>
        <p:spPr>
          <a:xfrm flipH="1">
            <a:off x="-208547" y="4608194"/>
            <a:ext cx="9352546"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1" name="Resim 1"/>
          <p:cNvPicPr/>
          <p:nvPr/>
        </p:nvPicPr>
        <p:blipFill>
          <a:blip r:embed="rId3" cstate="print">
            <a:extLst>
              <a:ext uri="{28A0092B-C50C-407E-A947-70E740481C1C}">
                <a14:useLocalDpi xmlns:a14="http://schemas.microsoft.com/office/drawing/2010/main" val="0"/>
              </a:ext>
            </a:extLst>
          </a:blip>
          <a:stretch>
            <a:fillRect/>
          </a:stretch>
        </p:blipFill>
        <p:spPr bwMode="auto">
          <a:xfrm>
            <a:off x="920104" y="4008636"/>
            <a:ext cx="1165860" cy="969010"/>
          </a:xfrm>
          <a:prstGeom prst="rect">
            <a:avLst/>
          </a:prstGeom>
          <a:noFill/>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3" name="Rectangle 12"/>
          <p:cNvSpPr/>
          <p:nvPr/>
        </p:nvSpPr>
        <p:spPr>
          <a:xfrm>
            <a:off x="140059" y="4534925"/>
            <a:ext cx="814647" cy="261610"/>
          </a:xfrm>
          <a:prstGeom prst="rect">
            <a:avLst/>
          </a:prstGeom>
        </p:spPr>
        <p:txBody>
          <a:bodyPr wrap="none">
            <a:spAutoFit/>
          </a:bodyPr>
          <a:lstStyle/>
          <a:p>
            <a:r>
              <a:rPr lang="en-US" sz="1100" b="1" dirty="0">
                <a:latin typeface="Avenir Next Demi Bold" charset="0"/>
                <a:ea typeface="Avenir Next Demi Bold" charset="0"/>
                <a:cs typeface="Avenir Next Demi Bold" charset="0"/>
              </a:rPr>
              <a:t>COMCEC</a:t>
            </a:r>
          </a:p>
        </p:txBody>
      </p:sp>
      <p:sp>
        <p:nvSpPr>
          <p:cNvPr id="14" name="Rectangle 13"/>
          <p:cNvSpPr/>
          <p:nvPr/>
        </p:nvSpPr>
        <p:spPr>
          <a:xfrm>
            <a:off x="47172" y="4687325"/>
            <a:ext cx="997388" cy="338554"/>
          </a:xfrm>
          <a:prstGeom prst="rect">
            <a:avLst/>
          </a:prstGeom>
        </p:spPr>
        <p:txBody>
          <a:bodyPr wrap="none">
            <a:spAutoFit/>
          </a:bodyPr>
          <a:lstStyle/>
          <a:p>
            <a:pPr algn="ctr"/>
            <a:r>
              <a:rPr lang="en-US" sz="800" dirty="0" smtClean="0">
                <a:latin typeface="Avenir Next" charset="0"/>
                <a:ea typeface="Avenir Next" charset="0"/>
                <a:cs typeface="Avenir Next" charset="0"/>
              </a:rPr>
              <a:t>COORDINATION</a:t>
            </a:r>
          </a:p>
          <a:p>
            <a:pPr algn="ctr"/>
            <a:r>
              <a:rPr lang="en-US" sz="800" dirty="0" smtClean="0">
                <a:latin typeface="Avenir Next" charset="0"/>
                <a:ea typeface="Avenir Next" charset="0"/>
                <a:cs typeface="Avenir Next" charset="0"/>
              </a:rPr>
              <a:t>OFFICE</a:t>
            </a:r>
            <a:endParaRPr lang="en-US" sz="800" dirty="0">
              <a:latin typeface="Avenir Next" charset="0"/>
              <a:ea typeface="Avenir Next" charset="0"/>
              <a:cs typeface="Avenir Next" charset="0"/>
            </a:endParaRPr>
          </a:p>
        </p:txBody>
      </p:sp>
      <p:sp>
        <p:nvSpPr>
          <p:cNvPr id="15" name="Rectangle 5"/>
          <p:cNvSpPr/>
          <p:nvPr/>
        </p:nvSpPr>
        <p:spPr>
          <a:xfrm>
            <a:off x="3130777" y="2953131"/>
            <a:ext cx="2885599" cy="1492716"/>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lgn="ctr">
              <a:defRPr sz="2200">
                <a:latin typeface="Baskerville Old Face"/>
                <a:ea typeface="Baskerville Old Face"/>
                <a:cs typeface="Baskerville Old Face"/>
                <a:sym typeface="Baskerville Old Face"/>
              </a:defRPr>
            </a:lvl1pPr>
          </a:lstStyle>
          <a:p>
            <a:r>
              <a:rPr lang="tr-TR" sz="1300" u="sng" dirty="0">
                <a:latin typeface="+mj-lt"/>
                <a:hlinkClick r:id="rId5"/>
              </a:rPr>
              <a:t>a</a:t>
            </a:r>
            <a:r>
              <a:rPr lang="tr-TR" sz="1300" u="sng" dirty="0" smtClean="0">
                <a:latin typeface="+mj-lt"/>
                <a:hlinkClick r:id="rId5"/>
              </a:rPr>
              <a:t>ysegul.cerci@kalkinma.com.tr</a:t>
            </a:r>
          </a:p>
          <a:p>
            <a:r>
              <a:rPr lang="tr-TR" sz="1300" u="sng" dirty="0">
                <a:latin typeface="+mj-lt"/>
                <a:hlinkClick r:id="rId5"/>
              </a:rPr>
              <a:t>c</a:t>
            </a:r>
            <a:r>
              <a:rPr lang="tr-TR" sz="1300" u="sng" dirty="0" smtClean="0">
                <a:latin typeface="+mj-lt"/>
                <a:hlinkClick r:id="rId5"/>
              </a:rPr>
              <a:t>aner.kar@kalkinma.com.tr</a:t>
            </a:r>
          </a:p>
          <a:p>
            <a:r>
              <a:rPr lang="tr-TR" sz="1300" u="sng" dirty="0">
                <a:latin typeface="+mj-lt"/>
                <a:hlinkClick r:id="rId5"/>
              </a:rPr>
              <a:t>s</a:t>
            </a:r>
            <a:r>
              <a:rPr lang="tr-TR" sz="1300" u="sng" dirty="0" smtClean="0">
                <a:latin typeface="+mj-lt"/>
                <a:hlinkClick r:id="rId5"/>
              </a:rPr>
              <a:t>elma.demirci@kalkinma.com.tr</a:t>
            </a:r>
          </a:p>
          <a:p>
            <a:r>
              <a:rPr lang="tr-TR" sz="1300" u="sng" dirty="0" smtClean="0">
                <a:latin typeface="+mj-lt"/>
                <a:hlinkClick r:id="rId5"/>
              </a:rPr>
              <a:t>naz.karabagli@kalkinma.com.tr</a:t>
            </a:r>
          </a:p>
          <a:p>
            <a:endParaRPr lang="tr-TR" sz="1300" u="sng" dirty="0" smtClean="0">
              <a:latin typeface="+mj-lt"/>
              <a:hlinkClick r:id="rId5"/>
            </a:endParaRPr>
          </a:p>
          <a:p>
            <a:r>
              <a:rPr lang="tr-TR" sz="1300" b="1" u="sng" dirty="0" smtClean="0">
                <a:solidFill>
                  <a:schemeClr val="tx1"/>
                </a:solidFill>
                <a:latin typeface="+mj-lt"/>
              </a:rPr>
              <a:t>bankcpf@kalkinma.com.tr</a:t>
            </a:r>
            <a:endParaRPr lang="tr-TR" sz="1300" b="1" dirty="0" smtClean="0">
              <a:latin typeface="+mj-lt"/>
              <a:ea typeface="Avenir Next" charset="0"/>
              <a:cs typeface="Avenir Next" charset="0"/>
            </a:endParaRPr>
          </a:p>
          <a:p>
            <a:r>
              <a:rPr lang="tr-TR" sz="1300" b="1" dirty="0" err="1" smtClean="0">
                <a:latin typeface="+mj-lt"/>
                <a:ea typeface="Avenir Next" charset="0"/>
                <a:cs typeface="Avenir Next" charset="0"/>
              </a:rPr>
              <a:t>cpf@comcec.org</a:t>
            </a:r>
            <a:endParaRPr sz="1300" b="1" dirty="0">
              <a:latin typeface="+mj-lt"/>
              <a:ea typeface="Avenir Next" charset="0"/>
              <a:cs typeface="Avenir Next" charset="0"/>
            </a:endParaRPr>
          </a:p>
        </p:txBody>
      </p:sp>
      <p:sp>
        <p:nvSpPr>
          <p:cNvPr id="16" name="Slide Number Placeholder 1"/>
          <p:cNvSpPr txBox="1">
            <a:spLocks/>
          </p:cNvSpPr>
          <p:nvPr/>
        </p:nvSpPr>
        <p:spPr>
          <a:xfrm>
            <a:off x="7973998" y="4711825"/>
            <a:ext cx="235961"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35</a:t>
            </a:r>
            <a:endParaRPr lang="uk-UA" sz="1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407894" y="4727601"/>
            <a:ext cx="163825" cy="30777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4</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04742" y="676431"/>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14" name="Dikdörtgen 13"/>
          <p:cNvSpPr/>
          <p:nvPr/>
        </p:nvSpPr>
        <p:spPr>
          <a:xfrm>
            <a:off x="1064476" y="1338574"/>
            <a:ext cx="7343418" cy="2462213"/>
          </a:xfrm>
          <a:prstGeom prst="rect">
            <a:avLst/>
          </a:prstGeom>
        </p:spPr>
        <p:txBody>
          <a:bodyPr wrap="square">
            <a:spAutoFit/>
          </a:bodyPr>
          <a:lstStyle/>
          <a:p>
            <a:pPr marL="285750" indent="-285750" algn="just" defTabSz="914400" hangingPunct="1">
              <a:buFont typeface="Wingdings" panose="05000000000000000000" pitchFamily="2" charset="2"/>
              <a:buChar char="§"/>
            </a:pPr>
            <a:r>
              <a:rPr lang="en-US" altLang="en-US" sz="1400" kern="1200" dirty="0" smtClean="0">
                <a:solidFill>
                  <a:prstClr val="black"/>
                </a:solidFill>
                <a:latin typeface="Calibri"/>
                <a:ea typeface="+mn-ea"/>
                <a:cs typeface="+mn-cs"/>
              </a:rPr>
              <a:t>The </a:t>
            </a:r>
            <a:r>
              <a:rPr lang="en-US" altLang="en-US" sz="1400" kern="1200" dirty="0">
                <a:solidFill>
                  <a:prstClr val="black"/>
                </a:solidFill>
                <a:latin typeface="Calibri"/>
                <a:ea typeface="+mn-ea"/>
                <a:cs typeface="+mn-cs"/>
              </a:rPr>
              <a:t>CCO and the Bank monitors the implementation of the Project</a:t>
            </a:r>
            <a:r>
              <a:rPr lang="tr-TR" altLang="en-US" sz="1400" kern="1200" dirty="0">
                <a:solidFill>
                  <a:prstClr val="black"/>
                </a:solidFill>
                <a:latin typeface="Calibri"/>
                <a:ea typeface="+mn-ea"/>
                <a:cs typeface="+mn-cs"/>
              </a:rPr>
              <a:t> in </a:t>
            </a:r>
            <a:r>
              <a:rPr lang="tr-TR" altLang="en-US" sz="1400" kern="1200" dirty="0" err="1">
                <a:solidFill>
                  <a:prstClr val="black"/>
                </a:solidFill>
                <a:latin typeface="Calibri"/>
                <a:ea typeface="+mn-ea"/>
                <a:cs typeface="+mn-cs"/>
              </a:rPr>
              <a:t>line</a:t>
            </a:r>
            <a:r>
              <a:rPr lang="tr-TR" altLang="en-US" sz="1400" kern="1200" dirty="0">
                <a:solidFill>
                  <a:prstClr val="black"/>
                </a:solidFill>
                <a:latin typeface="Calibri"/>
                <a:ea typeface="+mn-ea"/>
                <a:cs typeface="+mn-cs"/>
              </a:rPr>
              <a:t> </a:t>
            </a:r>
            <a:r>
              <a:rPr lang="tr-TR" altLang="en-US" sz="1400" kern="1200" dirty="0" err="1">
                <a:solidFill>
                  <a:prstClr val="black"/>
                </a:solidFill>
                <a:latin typeface="Calibri"/>
                <a:ea typeface="+mn-ea"/>
                <a:cs typeface="+mn-cs"/>
              </a:rPr>
              <a:t>with</a:t>
            </a:r>
            <a:r>
              <a:rPr lang="tr-TR" altLang="en-US" sz="1400" kern="1200" dirty="0">
                <a:solidFill>
                  <a:prstClr val="black"/>
                </a:solidFill>
                <a:latin typeface="Calibri"/>
                <a:ea typeface="+mn-ea"/>
                <a:cs typeface="+mn-cs"/>
              </a:rPr>
              <a:t> the </a:t>
            </a:r>
            <a:r>
              <a:rPr lang="tr-TR" altLang="en-US" sz="1400" kern="1200" dirty="0" err="1">
                <a:solidFill>
                  <a:prstClr val="black"/>
                </a:solidFill>
                <a:latin typeface="Calibri"/>
                <a:ea typeface="+mn-ea"/>
                <a:cs typeface="+mn-cs"/>
              </a:rPr>
              <a:t>Contract</a:t>
            </a:r>
            <a:r>
              <a:rPr lang="tr-TR" altLang="en-US" sz="1400" kern="1200" dirty="0">
                <a:solidFill>
                  <a:prstClr val="black"/>
                </a:solidFill>
                <a:latin typeface="Calibri"/>
                <a:ea typeface="+mn-ea"/>
                <a:cs typeface="+mn-cs"/>
              </a:rPr>
              <a:t> and the </a:t>
            </a:r>
            <a:r>
              <a:rPr lang="tr-TR" altLang="en-US" sz="1400" kern="1200" dirty="0" err="1">
                <a:solidFill>
                  <a:prstClr val="black"/>
                </a:solidFill>
                <a:latin typeface="Calibri"/>
                <a:ea typeface="+mn-ea"/>
                <a:cs typeface="+mn-cs"/>
              </a:rPr>
              <a:t>Guidelines</a:t>
            </a:r>
            <a:r>
              <a:rPr lang="tr-TR" altLang="en-US" sz="1400" kern="1200" dirty="0">
                <a:solidFill>
                  <a:prstClr val="black"/>
                </a:solidFill>
                <a:latin typeface="Calibri"/>
                <a:ea typeface="+mn-ea"/>
                <a:cs typeface="+mn-cs"/>
              </a:rPr>
              <a:t>.</a:t>
            </a:r>
          </a:p>
          <a:p>
            <a:pPr marL="285750" indent="-285750" algn="just" defTabSz="914400" hangingPunct="1">
              <a:buFont typeface="Wingdings" panose="05000000000000000000" pitchFamily="2" charset="2"/>
              <a:buChar char="§"/>
            </a:pPr>
            <a:endParaRPr lang="tr-TR" altLang="en-US"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tr-TR" sz="1400" kern="1200" dirty="0">
                <a:solidFill>
                  <a:prstClr val="black"/>
                </a:solidFill>
                <a:latin typeface="Calibri"/>
                <a:ea typeface="+mn-ea"/>
                <a:cs typeface="+mn-cs"/>
              </a:rPr>
              <a:t>The </a:t>
            </a:r>
            <a:r>
              <a:rPr lang="en-US" sz="1400" kern="1200" dirty="0">
                <a:solidFill>
                  <a:prstClr val="black"/>
                </a:solidFill>
                <a:latin typeface="Calibri"/>
                <a:ea typeface="+mn-ea"/>
                <a:cs typeface="+mn-cs"/>
              </a:rPr>
              <a:t>Bank performs efficient monitoring via document reviews, monitoring visits and on the spot checks in cooperation with the CCO.</a:t>
            </a: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The Bank also monitors project activities in terms of risks related to project implementation and informs the CCO accordingly if any problem occurs during project implementation.</a:t>
            </a: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The Bank provides information to the Coordination Committee about technical and financial progress of the Project</a:t>
            </a:r>
            <a:r>
              <a:rPr lang="tr-TR" sz="1400" kern="1200" dirty="0">
                <a:solidFill>
                  <a:prstClr val="black"/>
                </a:solidFill>
                <a:latin typeface="Calibri"/>
                <a:ea typeface="+mn-ea"/>
                <a:cs typeface="+mn-cs"/>
              </a:rPr>
              <a:t>.</a:t>
            </a:r>
          </a:p>
        </p:txBody>
      </p:sp>
      <p:sp>
        <p:nvSpPr>
          <p:cNvPr id="19" name="Dikdörtgen 18"/>
          <p:cNvSpPr/>
          <p:nvPr/>
        </p:nvSpPr>
        <p:spPr>
          <a:xfrm>
            <a:off x="1403648" y="122907"/>
            <a:ext cx="5797624" cy="46487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schemeClr val="tx1"/>
                </a:solidFill>
                <a:effectLst>
                  <a:outerShdw blurRad="38100" dist="38100" dir="2700000" algn="tl">
                    <a:srgbClr val="000000">
                      <a:alpha val="43137"/>
                    </a:srgbClr>
                  </a:outerShdw>
                </a:effectLst>
                <a:latin typeface="Calibri"/>
                <a:ea typeface="+mn-ea"/>
                <a:cs typeface="+mn-cs"/>
              </a:rPr>
              <a:t>MONITORING &amp; REPORTING</a:t>
            </a:r>
          </a:p>
        </p:txBody>
      </p:sp>
      <p:sp>
        <p:nvSpPr>
          <p:cNvPr id="12" name="Dikdörtgen 11"/>
          <p:cNvSpPr/>
          <p:nvPr/>
        </p:nvSpPr>
        <p:spPr>
          <a:xfrm>
            <a:off x="224068" y="845771"/>
            <a:ext cx="8546829" cy="338554"/>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 </a:t>
            </a:r>
            <a:r>
              <a:rPr kumimoji="0" lang="en-US" sz="1600" b="1" i="0" u="none" strike="noStrike" kern="1200" cap="none" spc="0" normalizeH="0" baseline="0" noProof="0" dirty="0" smtClean="0">
                <a:ln>
                  <a:noFill/>
                </a:ln>
                <a:solidFill>
                  <a:schemeClr val="tx1"/>
                </a:solidFill>
                <a:effectLst/>
                <a:uLnTx/>
                <a:uFillTx/>
                <a:latin typeface="Calibri"/>
                <a:ea typeface="+mn-ea"/>
                <a:cs typeface="+mn-cs"/>
              </a:rPr>
              <a:t>RIGHTS, OBLIGATIONS AND RESPONSIBILITIES OF </a:t>
            </a:r>
            <a:r>
              <a:rPr kumimoji="0" lang="tr-TR" sz="1600" b="1" i="0" u="none" strike="noStrike" kern="1200" cap="none" spc="0" normalizeH="0" baseline="0" noProof="0" dirty="0" smtClean="0">
                <a:ln>
                  <a:noFill/>
                </a:ln>
                <a:solidFill>
                  <a:schemeClr val="tx1"/>
                </a:solidFill>
                <a:effectLst/>
                <a:uLnTx/>
                <a:uFillTx/>
                <a:latin typeface="Calibri"/>
                <a:ea typeface="+mn-ea"/>
                <a:cs typeface="+mn-cs"/>
              </a:rPr>
              <a:t>THE BANK</a:t>
            </a:r>
            <a:endParaRPr kumimoji="0" lang="tr-TR" sz="1600" b="0" i="0" u="none" strike="noStrike" kern="1200" cap="none" spc="0" normalizeH="0" baseline="0" noProof="0" dirty="0" smtClean="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64087580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243721" y="4789692"/>
            <a:ext cx="24224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5</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8" name="Dikdörtgen 27"/>
          <p:cNvSpPr/>
          <p:nvPr/>
        </p:nvSpPr>
        <p:spPr>
          <a:xfrm>
            <a:off x="1403648" y="-2859"/>
            <a:ext cx="5797624"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FINANCING THE </a:t>
            </a: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PROJECT: THE ACCOUNT INFORMATION</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21" name="Dikdörtgen 20"/>
          <p:cNvSpPr/>
          <p:nvPr/>
        </p:nvSpPr>
        <p:spPr>
          <a:xfrm>
            <a:off x="688623" y="593610"/>
            <a:ext cx="7627066" cy="3970318"/>
          </a:xfrm>
          <a:prstGeom prst="rect">
            <a:avLst/>
          </a:prstGeom>
        </p:spPr>
        <p:txBody>
          <a:bodyPr wrap="square">
            <a:spAutoFit/>
          </a:bodyPr>
          <a:lstStyle/>
          <a:p>
            <a:pPr marL="285750" indent="-285750" defTabSz="914400" hangingPunct="1">
              <a:buFont typeface="Arial" panose="020B0604020202020204" pitchFamily="34" charset="0"/>
              <a:buChar char="•"/>
            </a:pPr>
            <a:endParaRPr lang="tr-TR" sz="1400" kern="1200" dirty="0" smtClean="0">
              <a:solidFill>
                <a:prstClr val="black"/>
              </a:solidFill>
              <a:latin typeface="Calibri"/>
              <a:ea typeface="+mn-ea"/>
              <a:cs typeface="+mn-cs"/>
            </a:endParaRPr>
          </a:p>
          <a:p>
            <a:pPr marL="285750" indent="-285750" defTabSz="914400" hangingPunct="1">
              <a:buFont typeface="Arial" panose="020B0604020202020204" pitchFamily="34" charset="0"/>
              <a:buChar char="•"/>
            </a:pPr>
            <a:r>
              <a:rPr lang="en-US" sz="1400" kern="1200" dirty="0" smtClean="0">
                <a:solidFill>
                  <a:prstClr val="black"/>
                </a:solidFill>
                <a:latin typeface="Calibri"/>
                <a:ea typeface="+mn-ea"/>
                <a:cs typeface="+mn-cs"/>
              </a:rPr>
              <a:t>If </a:t>
            </a:r>
            <a:r>
              <a:rPr lang="en-US" sz="1400" kern="1200" dirty="0">
                <a:solidFill>
                  <a:prstClr val="black"/>
                </a:solidFill>
                <a:latin typeface="Calibri"/>
                <a:ea typeface="+mn-ea"/>
                <a:cs typeface="+mn-cs"/>
              </a:rPr>
              <a:t>the aforementioned account is not opened before the signature of the Contract, Project Owner is obliged to inform the bank account number </a:t>
            </a:r>
            <a:r>
              <a:rPr lang="en-US" sz="1400" b="1" kern="1200" dirty="0">
                <a:solidFill>
                  <a:prstClr val="black"/>
                </a:solidFill>
                <a:latin typeface="Calibri"/>
                <a:ea typeface="+mn-ea"/>
                <a:cs typeface="+mn-cs"/>
              </a:rPr>
              <a:t>within 30 days after the signature date. </a:t>
            </a:r>
            <a:endParaRPr lang="tr-TR" sz="1400" b="1" kern="1200" dirty="0">
              <a:solidFill>
                <a:prstClr val="black"/>
              </a:solidFill>
              <a:latin typeface="Calibri"/>
              <a:ea typeface="+mn-ea"/>
              <a:cs typeface="+mn-cs"/>
            </a:endParaRPr>
          </a:p>
          <a:p>
            <a:pPr marL="285750" indent="-285750" defTabSz="914400" hangingPunct="1">
              <a:buFont typeface="Arial" panose="020B0604020202020204" pitchFamily="34" charset="0"/>
              <a:buChar char="•"/>
            </a:pPr>
            <a:endParaRPr lang="tr-TR" sz="1400" kern="1200" dirty="0" smtClean="0">
              <a:solidFill>
                <a:prstClr val="black"/>
              </a:solidFill>
              <a:latin typeface="Calibri"/>
              <a:ea typeface="+mn-ea"/>
              <a:cs typeface="+mn-cs"/>
            </a:endParaRPr>
          </a:p>
          <a:p>
            <a:pPr marL="285750" indent="-285750" defTabSz="914400" hangingPunct="1">
              <a:buFont typeface="Arial" panose="020B0604020202020204" pitchFamily="34" charset="0"/>
              <a:buChar char="•"/>
            </a:pPr>
            <a:r>
              <a:rPr lang="en-US" sz="1400" kern="1200" dirty="0" smtClean="0">
                <a:solidFill>
                  <a:prstClr val="black"/>
                </a:solidFill>
                <a:latin typeface="Calibri"/>
                <a:ea typeface="+mn-ea"/>
                <a:cs typeface="+mn-cs"/>
              </a:rPr>
              <a:t>In </a:t>
            </a:r>
            <a:r>
              <a:rPr lang="en-US" sz="1400" kern="1200" dirty="0">
                <a:solidFill>
                  <a:prstClr val="black"/>
                </a:solidFill>
                <a:latin typeface="Calibri"/>
                <a:ea typeface="+mn-ea"/>
                <a:cs typeface="+mn-cs"/>
              </a:rPr>
              <a:t>case the Project Owner institution is not authorized to open/have a bank account regarding the relevant country legislation, an acceptable account number for the payments shall be informed to the Bank within 30 days after the signature date.</a:t>
            </a: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altLang="en-US"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altLang="en-US" sz="1400" kern="1200" dirty="0" smtClean="0">
                <a:solidFill>
                  <a:prstClr val="black"/>
                </a:solidFill>
                <a:latin typeface="Calibri"/>
                <a:ea typeface="+mn-ea"/>
                <a:cs typeface="+mn-cs"/>
              </a:rPr>
              <a:t>The </a:t>
            </a:r>
            <a:r>
              <a:rPr lang="en-US" altLang="en-US" sz="1400" kern="1200" dirty="0">
                <a:solidFill>
                  <a:prstClr val="black"/>
                </a:solidFill>
                <a:latin typeface="Calibri"/>
                <a:ea typeface="+mn-ea"/>
                <a:cs typeface="+mn-cs"/>
              </a:rPr>
              <a:t>Bank cannot be claimed for the payments, </a:t>
            </a:r>
            <a:r>
              <a:rPr lang="en-US" altLang="en-US" sz="1400" b="1" kern="1200" dirty="0">
                <a:solidFill>
                  <a:prstClr val="black"/>
                </a:solidFill>
                <a:latin typeface="Calibri"/>
                <a:ea typeface="+mn-ea"/>
                <a:cs typeface="+mn-cs"/>
              </a:rPr>
              <a:t>if the relevant account number is not stated in the Service Contract or it is not informed officially </a:t>
            </a:r>
            <a:r>
              <a:rPr lang="en-US" altLang="en-US" sz="1400" kern="1200" dirty="0">
                <a:solidFill>
                  <a:prstClr val="black"/>
                </a:solidFill>
                <a:latin typeface="Calibri"/>
                <a:ea typeface="+mn-ea"/>
                <a:cs typeface="+mn-cs"/>
              </a:rPr>
              <a:t>within the given time periods. </a:t>
            </a:r>
            <a:endParaRPr lang="tr-TR" altLang="en-US"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altLang="en-US"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altLang="en-US" sz="1400" kern="1200" dirty="0" smtClean="0">
                <a:solidFill>
                  <a:prstClr val="black"/>
                </a:solidFill>
                <a:latin typeface="Calibri"/>
                <a:ea typeface="+mn-ea"/>
                <a:cs typeface="+mn-cs"/>
              </a:rPr>
              <a:t>The </a:t>
            </a:r>
            <a:r>
              <a:rPr lang="en-US" altLang="en-US" sz="1400" kern="1200" dirty="0">
                <a:solidFill>
                  <a:prstClr val="black"/>
                </a:solidFill>
                <a:latin typeface="Calibri"/>
                <a:ea typeface="+mn-ea"/>
                <a:cs typeface="+mn-cs"/>
              </a:rPr>
              <a:t>Bank </a:t>
            </a:r>
            <a:r>
              <a:rPr lang="en-US" altLang="en-US" sz="1400" b="1" kern="1200" dirty="0">
                <a:solidFill>
                  <a:prstClr val="black"/>
                </a:solidFill>
                <a:latin typeface="Calibri"/>
                <a:ea typeface="+mn-ea"/>
                <a:cs typeface="+mn-cs"/>
              </a:rPr>
              <a:t>cannot be claimed for any additional cost which would arise due to incorrect bank account information provided by </a:t>
            </a:r>
            <a:r>
              <a:rPr lang="en-US" altLang="en-US" sz="1400" kern="1200" dirty="0">
                <a:solidFill>
                  <a:prstClr val="black"/>
                </a:solidFill>
                <a:latin typeface="Calibri"/>
                <a:ea typeface="+mn-ea"/>
                <a:cs typeface="+mn-cs"/>
              </a:rPr>
              <a:t>the Lead Project Owner, Project Coordinator or Trainers Researcher. Any additional cost would be offset from the payment in question.</a:t>
            </a:r>
            <a:endParaRPr lang="tr-TR" altLang="en-US"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b="1"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a:solidFill>
                  <a:prstClr val="black"/>
                </a:solidFill>
                <a:latin typeface="Calibri"/>
                <a:ea typeface="+mn-ea"/>
                <a:cs typeface="+mn-cs"/>
              </a:rPr>
              <a:t>The Project Owner, in any case, can</a:t>
            </a:r>
            <a:r>
              <a:rPr lang="tr-TR" sz="1400" b="1" kern="1200" dirty="0">
                <a:solidFill>
                  <a:prstClr val="black"/>
                </a:solidFill>
                <a:latin typeface="Calibri"/>
                <a:ea typeface="+mn-ea"/>
                <a:cs typeface="+mn-cs"/>
              </a:rPr>
              <a:t> </a:t>
            </a:r>
            <a:r>
              <a:rPr lang="en-US" sz="1400" b="1" kern="1200" dirty="0">
                <a:solidFill>
                  <a:prstClr val="black"/>
                </a:solidFill>
                <a:latin typeface="Calibri"/>
                <a:ea typeface="+mn-ea"/>
                <a:cs typeface="+mn-cs"/>
              </a:rPr>
              <a:t>not request additional financing that is not stated in the budget section of the project fiche. </a:t>
            </a:r>
            <a:endParaRPr lang="tr-TR" sz="1400" b="1"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en-US" altLang="en-US" sz="1400" b="1" kern="1200" dirty="0">
              <a:solidFill>
                <a:prstClr val="black"/>
              </a:solidFill>
              <a:latin typeface="Calibri"/>
              <a:ea typeface="+mn-ea"/>
              <a:cs typeface="+mn-cs"/>
            </a:endParaRPr>
          </a:p>
        </p:txBody>
      </p:sp>
    </p:spTree>
    <p:extLst>
      <p:ext uri="{BB962C8B-B14F-4D97-AF65-F5344CB8AC3E}">
        <p14:creationId xmlns:p14="http://schemas.microsoft.com/office/powerpoint/2010/main" val="32217116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243721" y="4789692"/>
            <a:ext cx="24224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6</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8" name="Dikdörtgen 27"/>
          <p:cNvSpPr/>
          <p:nvPr/>
        </p:nvSpPr>
        <p:spPr>
          <a:xfrm>
            <a:off x="1403648" y="-2859"/>
            <a:ext cx="5797624"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FINANCING THE PROJECT: TIMESHEETS</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21" name="Dikdörtgen 20"/>
          <p:cNvSpPr/>
          <p:nvPr/>
        </p:nvSpPr>
        <p:spPr>
          <a:xfrm>
            <a:off x="688623" y="593610"/>
            <a:ext cx="7627066" cy="3970318"/>
          </a:xfrm>
          <a:prstGeom prst="rect">
            <a:avLst/>
          </a:prstGeom>
        </p:spPr>
        <p:txBody>
          <a:bodyPr wrap="square">
            <a:spAutoFit/>
          </a:bodyPr>
          <a:lstStyle/>
          <a:p>
            <a:pPr marL="285750" indent="-285750" defTabSz="914400" hangingPunct="1">
              <a:buFont typeface="Arial" panose="020B0604020202020204" pitchFamily="34" charset="0"/>
              <a:buChar char="•"/>
            </a:pPr>
            <a:endParaRPr lang="tr-TR"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a:solidFill>
                  <a:prstClr val="black"/>
                </a:solidFill>
                <a:latin typeface="Calibri"/>
                <a:ea typeface="+mn-ea"/>
                <a:cs typeface="+mn-cs"/>
              </a:rPr>
              <a:t>PO submits Timesheet(s) of the Project Coordinator and the Trainer(s</a:t>
            </a:r>
            <a:r>
              <a:rPr lang="en-US" sz="1400" kern="1200" dirty="0">
                <a:solidFill>
                  <a:prstClr val="black"/>
                </a:solidFill>
                <a:latin typeface="Calibri"/>
                <a:ea typeface="+mn-ea"/>
                <a:cs typeface="+mn-cs"/>
              </a:rPr>
              <a:t>) (if a training program is conducted in the respective month) within one week after the last day of each month during the project implementation period. </a:t>
            </a:r>
            <a:endParaRPr lang="tr-TR"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kern="1200" dirty="0" smtClean="0">
                <a:solidFill>
                  <a:prstClr val="black"/>
                </a:solidFill>
                <a:latin typeface="Calibri"/>
                <a:ea typeface="+mn-ea"/>
                <a:cs typeface="+mn-cs"/>
              </a:rPr>
              <a:t>The </a:t>
            </a:r>
            <a:r>
              <a:rPr lang="en-US" sz="1400" kern="1200" dirty="0">
                <a:solidFill>
                  <a:prstClr val="black"/>
                </a:solidFill>
                <a:latin typeface="Calibri"/>
                <a:ea typeface="+mn-ea"/>
                <a:cs typeface="+mn-cs"/>
              </a:rPr>
              <a:t>Project Coordinator and the Trainer(s) shall prepare  their own Timesheets which must be approved (checked and signed) by the Responsible Authority. </a:t>
            </a:r>
            <a:endParaRPr lang="tr-TR"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smtClean="0">
                <a:solidFill>
                  <a:prstClr val="black"/>
                </a:solidFill>
                <a:latin typeface="Calibri"/>
                <a:ea typeface="+mn-ea"/>
                <a:cs typeface="+mn-cs"/>
              </a:rPr>
              <a:t>Timesheets </a:t>
            </a:r>
            <a:r>
              <a:rPr lang="en-US" sz="1400" b="1" kern="1200" dirty="0">
                <a:solidFill>
                  <a:prstClr val="black"/>
                </a:solidFill>
                <a:latin typeface="Calibri"/>
                <a:ea typeface="+mn-ea"/>
                <a:cs typeface="+mn-cs"/>
              </a:rPr>
              <a:t>provide a basis for payments to project personnel and show the weekly tasks performed by each project personnel in the relevant month. </a:t>
            </a:r>
            <a:r>
              <a:rPr lang="en-US" sz="1400" kern="1200" dirty="0">
                <a:solidFill>
                  <a:prstClr val="black"/>
                </a:solidFill>
                <a:latin typeface="Calibri"/>
                <a:ea typeface="+mn-ea"/>
                <a:cs typeface="+mn-cs"/>
              </a:rPr>
              <a:t>The number of days worked, location, detailed description of tasks, linkage with the activities and per diems of the project personnel must be stated in timesheets by considering the relevant budget items. </a:t>
            </a:r>
            <a:endParaRPr lang="tr-TR"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smtClean="0">
                <a:solidFill>
                  <a:prstClr val="black"/>
                </a:solidFill>
                <a:latin typeface="Calibri"/>
                <a:ea typeface="+mn-ea"/>
                <a:cs typeface="+mn-cs"/>
              </a:rPr>
              <a:t>Timesheets </a:t>
            </a:r>
            <a:r>
              <a:rPr lang="en-US" sz="1400" b="1" kern="1200" dirty="0">
                <a:solidFill>
                  <a:prstClr val="black"/>
                </a:solidFill>
                <a:latin typeface="Calibri"/>
                <a:ea typeface="+mn-ea"/>
                <a:cs typeface="+mn-cs"/>
              </a:rPr>
              <a:t>should be prepared in accordance with the relevant Monthly Progress Report and Activity Report (if available). </a:t>
            </a:r>
          </a:p>
          <a:p>
            <a:pPr marL="285750" indent="-285750" algn="just" defTabSz="914400" hangingPunct="1">
              <a:buFont typeface="Arial" panose="020B0604020202020204" pitchFamily="34" charset="0"/>
              <a:buChar char="•"/>
            </a:pPr>
            <a:endParaRPr lang="tr-TR" sz="1400" kern="1200" dirty="0" smtClean="0">
              <a:solidFill>
                <a:prstClr val="black"/>
              </a:solidFill>
              <a:latin typeface="Calibri"/>
              <a:ea typeface="+mn-ea"/>
              <a:cs typeface="+mn-cs"/>
            </a:endParaRPr>
          </a:p>
          <a:p>
            <a:pPr algn="just" defTabSz="914400" hangingPunct="1"/>
            <a:endParaRPr lang="tr-TR" sz="1400" kern="1200" dirty="0" smtClean="0">
              <a:solidFill>
                <a:prstClr val="black"/>
              </a:solidFill>
              <a:latin typeface="Calibri"/>
              <a:ea typeface="+mn-ea"/>
              <a:cs typeface="+mn-cs"/>
            </a:endParaRPr>
          </a:p>
          <a:p>
            <a:pPr algn="just" defTabSz="914400" hangingPunct="1"/>
            <a:endParaRPr lang="en-US" altLang="en-US" sz="1400" b="1" kern="1200" dirty="0">
              <a:solidFill>
                <a:prstClr val="black"/>
              </a:solidFill>
              <a:latin typeface="Calibri"/>
              <a:ea typeface="+mn-ea"/>
              <a:cs typeface="+mn-cs"/>
            </a:endParaRPr>
          </a:p>
        </p:txBody>
      </p:sp>
    </p:spTree>
    <p:extLst>
      <p:ext uri="{BB962C8B-B14F-4D97-AF65-F5344CB8AC3E}">
        <p14:creationId xmlns:p14="http://schemas.microsoft.com/office/powerpoint/2010/main" val="2886429971"/>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 name="Slide Number Placeholder 1"/>
          <p:cNvSpPr txBox="1">
            <a:spLocks/>
          </p:cNvSpPr>
          <p:nvPr/>
        </p:nvSpPr>
        <p:spPr>
          <a:xfrm>
            <a:off x="8243721" y="4789692"/>
            <a:ext cx="242240" cy="30777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400" dirty="0" smtClean="0">
                <a:solidFill>
                  <a:schemeClr val="bg1"/>
                </a:solidFill>
              </a:rPr>
              <a:t>7</a:t>
            </a:r>
            <a:endParaRPr lang="uk-UA" sz="1125" dirty="0">
              <a:solidFill>
                <a:schemeClr val="bg1"/>
              </a:solidFill>
            </a:endParaRPr>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8" name="Dikdörtgen 27"/>
          <p:cNvSpPr/>
          <p:nvPr/>
        </p:nvSpPr>
        <p:spPr>
          <a:xfrm>
            <a:off x="1403648" y="-2859"/>
            <a:ext cx="5797624"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a:solidFill>
                  <a:prstClr val="black"/>
                </a:solidFill>
                <a:effectLst>
                  <a:outerShdw blurRad="38100" dist="38100" dir="2700000" algn="tl">
                    <a:srgbClr val="000000">
                      <a:alpha val="43137"/>
                    </a:srgbClr>
                  </a:outerShdw>
                </a:effectLst>
                <a:latin typeface="Calibri"/>
                <a:ea typeface="+mn-ea"/>
                <a:cs typeface="+mn-cs"/>
              </a:rPr>
              <a:t>FINANCING THE </a:t>
            </a: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PROJECT: FINANCIAL PROGRESS REPORTS</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
        <p:nvSpPr>
          <p:cNvPr id="21" name="Dikdörtgen 20"/>
          <p:cNvSpPr/>
          <p:nvPr/>
        </p:nvSpPr>
        <p:spPr>
          <a:xfrm>
            <a:off x="616655" y="695236"/>
            <a:ext cx="7627066" cy="3754874"/>
          </a:xfrm>
          <a:prstGeom prst="rect">
            <a:avLst/>
          </a:prstGeom>
        </p:spPr>
        <p:txBody>
          <a:bodyPr wrap="square">
            <a:spAutoFit/>
          </a:bodyPr>
          <a:lstStyle/>
          <a:p>
            <a:pPr marL="285750" indent="-285750" defTabSz="914400" hangingPunct="1">
              <a:buFont typeface="Arial" panose="020B0604020202020204" pitchFamily="34" charset="0"/>
              <a:buChar char="•"/>
            </a:pPr>
            <a:endParaRPr lang="tr-TR"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a:solidFill>
                  <a:prstClr val="black"/>
                </a:solidFill>
                <a:latin typeface="Calibri"/>
                <a:ea typeface="+mn-ea"/>
                <a:cs typeface="+mn-cs"/>
              </a:rPr>
              <a:t>Financial Progress Report is the document that shows details about expenditures made during respective period</a:t>
            </a:r>
            <a:r>
              <a:rPr lang="en-US" sz="1400" kern="1200" dirty="0">
                <a:solidFill>
                  <a:prstClr val="black"/>
                </a:solidFill>
                <a:latin typeface="Calibri"/>
                <a:ea typeface="+mn-ea"/>
                <a:cs typeface="+mn-cs"/>
              </a:rPr>
              <a:t>. Financial Progress Report includes separate sheets for providing information regarding different expenditures in line with the project budget. </a:t>
            </a:r>
            <a:endParaRPr lang="tr-TR"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smtClean="0">
                <a:solidFill>
                  <a:prstClr val="black"/>
                </a:solidFill>
                <a:latin typeface="Calibri"/>
                <a:ea typeface="+mn-ea"/>
                <a:cs typeface="+mn-cs"/>
              </a:rPr>
              <a:t>All </a:t>
            </a:r>
            <a:r>
              <a:rPr lang="en-US" sz="1400" b="1" kern="1200" dirty="0">
                <a:solidFill>
                  <a:prstClr val="black"/>
                </a:solidFill>
                <a:latin typeface="Calibri"/>
                <a:ea typeface="+mn-ea"/>
                <a:cs typeface="+mn-cs"/>
              </a:rPr>
              <a:t>expenditures should be stated in the relevant sheet using the USD/Local Currency exchange rate at the date of transaction</a:t>
            </a:r>
            <a:r>
              <a:rPr lang="en-US" sz="1400" kern="1200" dirty="0">
                <a:solidFill>
                  <a:prstClr val="black"/>
                </a:solidFill>
                <a:latin typeface="Calibri"/>
                <a:ea typeface="+mn-ea"/>
                <a:cs typeface="+mn-cs"/>
              </a:rPr>
              <a:t>. Necessary documents (invoices, etc.) that verify the expenditures will be attached to Financial Progress Report. </a:t>
            </a:r>
            <a:endParaRPr lang="tr-TR" sz="1400"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kern="1200" dirty="0" smtClean="0">
                <a:solidFill>
                  <a:prstClr val="black"/>
                </a:solidFill>
                <a:latin typeface="Calibri"/>
                <a:ea typeface="+mn-ea"/>
                <a:cs typeface="+mn-cs"/>
              </a:rPr>
              <a:t>PO </a:t>
            </a:r>
            <a:r>
              <a:rPr lang="en-US" sz="1400" kern="1200" dirty="0">
                <a:solidFill>
                  <a:prstClr val="black"/>
                </a:solidFill>
                <a:latin typeface="Calibri"/>
                <a:ea typeface="+mn-ea"/>
                <a:cs typeface="+mn-cs"/>
              </a:rPr>
              <a:t>submits a Financial Progress Report within two weeks after the last day of the month if a main activity is undertaken in the respective month. </a:t>
            </a:r>
            <a:endParaRPr lang="tr-TR"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r>
              <a:rPr lang="en-US" sz="1400" b="1" kern="1200" dirty="0" smtClean="0">
                <a:solidFill>
                  <a:prstClr val="black"/>
                </a:solidFill>
                <a:latin typeface="Calibri"/>
                <a:ea typeface="+mn-ea"/>
                <a:cs typeface="+mn-cs"/>
              </a:rPr>
              <a:t>Financial </a:t>
            </a:r>
            <a:r>
              <a:rPr lang="en-US" sz="1400" b="1" kern="1200" dirty="0">
                <a:solidFill>
                  <a:prstClr val="black"/>
                </a:solidFill>
                <a:latin typeface="Calibri"/>
                <a:ea typeface="+mn-ea"/>
                <a:cs typeface="+mn-cs"/>
              </a:rPr>
              <a:t>Progress Report shall be prepared by Project Coordinator and approved (checked and signed) by Responsible Authority. </a:t>
            </a:r>
            <a:endParaRPr lang="tr-TR" sz="1400" b="1" kern="1200" dirty="0" smtClean="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b="1" kern="1200" dirty="0">
              <a:solidFill>
                <a:prstClr val="black"/>
              </a:solidFill>
              <a:latin typeface="Calibri"/>
              <a:ea typeface="+mn-ea"/>
              <a:cs typeface="+mn-cs"/>
            </a:endParaRPr>
          </a:p>
          <a:p>
            <a:pPr marL="285750" indent="-285750" algn="just" defTabSz="914400" hangingPunct="1">
              <a:buFont typeface="Arial" panose="020B0604020202020204" pitchFamily="34" charset="0"/>
              <a:buChar char="•"/>
            </a:pPr>
            <a:endParaRPr lang="tr-TR" sz="1400" kern="1200" dirty="0" smtClean="0">
              <a:solidFill>
                <a:prstClr val="black"/>
              </a:solidFill>
              <a:latin typeface="Calibri"/>
              <a:ea typeface="+mn-ea"/>
              <a:cs typeface="+mn-cs"/>
            </a:endParaRPr>
          </a:p>
          <a:p>
            <a:pPr algn="just" defTabSz="914400" hangingPunct="1"/>
            <a:endParaRPr lang="en-US" altLang="en-US" sz="1400" b="1" kern="1200" dirty="0">
              <a:solidFill>
                <a:prstClr val="black"/>
              </a:solidFill>
              <a:latin typeface="Calibri"/>
              <a:ea typeface="+mn-ea"/>
              <a:cs typeface="+mn-cs"/>
            </a:endParaRPr>
          </a:p>
        </p:txBody>
      </p:sp>
    </p:spTree>
    <p:extLst>
      <p:ext uri="{BB962C8B-B14F-4D97-AF65-F5344CB8AC3E}">
        <p14:creationId xmlns:p14="http://schemas.microsoft.com/office/powerpoint/2010/main" val="197662147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6551" y="4608193"/>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5" name="Dikdörtgen 24"/>
          <p:cNvSpPr/>
          <p:nvPr/>
        </p:nvSpPr>
        <p:spPr>
          <a:xfrm>
            <a:off x="790647" y="797056"/>
            <a:ext cx="7302109" cy="4185761"/>
          </a:xfrm>
          <a:prstGeom prst="rect">
            <a:avLst/>
          </a:prstGeom>
        </p:spPr>
        <p:txBody>
          <a:bodyPr wrap="square">
            <a:spAutoFit/>
          </a:bodyPr>
          <a:lstStyle/>
          <a:p>
            <a:pPr algn="just" defTabSz="914400" hangingPunct="1"/>
            <a:r>
              <a:rPr lang="en-US" sz="1400" b="1" u="sng" kern="1200" dirty="0">
                <a:solidFill>
                  <a:prstClr val="black"/>
                </a:solidFill>
                <a:latin typeface="Calibri"/>
              </a:rPr>
              <a:t>Addendum </a:t>
            </a:r>
            <a:r>
              <a:rPr lang="en-US" sz="1400" b="1" u="sng" kern="1200" dirty="0" smtClean="0">
                <a:solidFill>
                  <a:prstClr val="black"/>
                </a:solidFill>
                <a:latin typeface="Calibri"/>
              </a:rPr>
              <a:t>Form</a:t>
            </a:r>
            <a:r>
              <a:rPr lang="tr-TR" sz="1400" b="1" u="sng" kern="1200" dirty="0" smtClean="0">
                <a:solidFill>
                  <a:prstClr val="black"/>
                </a:solidFill>
                <a:latin typeface="Calibri"/>
              </a:rPr>
              <a:t> (</a:t>
            </a:r>
            <a:r>
              <a:rPr lang="tr-TR" sz="1400" b="1" u="sng" kern="1200" dirty="0" err="1" smtClean="0">
                <a:solidFill>
                  <a:prstClr val="black"/>
                </a:solidFill>
                <a:latin typeface="Calibri"/>
              </a:rPr>
              <a:t>Annex</a:t>
            </a:r>
            <a:r>
              <a:rPr lang="tr-TR" sz="1400" b="1" u="sng" kern="1200" dirty="0" smtClean="0">
                <a:solidFill>
                  <a:prstClr val="black"/>
                </a:solidFill>
                <a:latin typeface="Calibri"/>
              </a:rPr>
              <a:t> 8)</a:t>
            </a:r>
            <a:endParaRPr lang="tr-TR" sz="1400" b="1" u="sng" kern="1200" dirty="0" smtClean="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smtClean="0">
                <a:solidFill>
                  <a:prstClr val="black"/>
                </a:solidFill>
                <a:latin typeface="Calibri"/>
                <a:ea typeface="+mn-ea"/>
                <a:cs typeface="+mn-cs"/>
              </a:rPr>
              <a:t>PO </a:t>
            </a:r>
            <a:r>
              <a:rPr lang="en-US" sz="1400" kern="1200" dirty="0">
                <a:solidFill>
                  <a:prstClr val="black"/>
                </a:solidFill>
                <a:latin typeface="Calibri"/>
                <a:ea typeface="+mn-ea"/>
                <a:cs typeface="+mn-cs"/>
              </a:rPr>
              <a:t>submits an Addendum Form (Annex 8) to request a change on the basics (work plan, activities, and transfer among budget items over 1.000 USD etc.) of the project. </a:t>
            </a:r>
            <a:endParaRPr lang="tr-TR" sz="1400" kern="1200" dirty="0" smtClean="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smtClean="0">
                <a:solidFill>
                  <a:prstClr val="black"/>
                </a:solidFill>
                <a:latin typeface="Calibri"/>
                <a:ea typeface="+mn-ea"/>
                <a:cs typeface="+mn-cs"/>
              </a:rPr>
              <a:t>However</a:t>
            </a:r>
            <a:r>
              <a:rPr lang="en-US" sz="1400" kern="1200" dirty="0">
                <a:solidFill>
                  <a:prstClr val="black"/>
                </a:solidFill>
                <a:latin typeface="Calibri"/>
                <a:ea typeface="+mn-ea"/>
                <a:cs typeface="+mn-cs"/>
              </a:rPr>
              <a:t>, the PO cannot make a transfer from other budget items to human resources item under any circumstances. </a:t>
            </a:r>
            <a:endParaRPr lang="tr-TR" sz="1400" kern="1200" dirty="0" smtClean="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smtClean="0">
                <a:solidFill>
                  <a:prstClr val="black"/>
                </a:solidFill>
                <a:latin typeface="Calibri"/>
                <a:ea typeface="+mn-ea"/>
                <a:cs typeface="+mn-cs"/>
              </a:rPr>
              <a:t>The </a:t>
            </a:r>
            <a:r>
              <a:rPr lang="en-US" sz="1400" kern="1200" dirty="0">
                <a:solidFill>
                  <a:prstClr val="black"/>
                </a:solidFill>
                <a:latin typeface="Calibri"/>
                <a:ea typeface="+mn-ea"/>
                <a:cs typeface="+mn-cs"/>
              </a:rPr>
              <a:t>Addendum Form, must be submitted at least one month before the respective activity is implemented. </a:t>
            </a:r>
            <a:endParaRPr lang="tr-TR" sz="1400" kern="1200" dirty="0" smtClean="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smtClean="0">
                <a:solidFill>
                  <a:prstClr val="black"/>
                </a:solidFill>
                <a:latin typeface="Calibri"/>
                <a:ea typeface="+mn-ea"/>
                <a:cs typeface="+mn-cs"/>
              </a:rPr>
              <a:t>Addendum </a:t>
            </a:r>
            <a:r>
              <a:rPr lang="en-US" sz="1400" kern="1200" dirty="0">
                <a:solidFill>
                  <a:prstClr val="black"/>
                </a:solidFill>
                <a:latin typeface="Calibri"/>
                <a:ea typeface="+mn-ea"/>
                <a:cs typeface="+mn-cs"/>
              </a:rPr>
              <a:t>Form is subject to approval of the CCO. </a:t>
            </a:r>
            <a:endParaRPr lang="tr-TR" sz="1400" kern="1200" dirty="0" smtClean="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algn="just" defTabSz="914400" hangingPunct="1"/>
            <a:r>
              <a:rPr lang="en-US" sz="1400" b="1" u="sng" kern="1200" dirty="0" smtClean="0">
                <a:solidFill>
                  <a:prstClr val="black"/>
                </a:solidFill>
                <a:latin typeface="Calibri"/>
                <a:ea typeface="+mn-ea"/>
                <a:cs typeface="+mn-cs"/>
              </a:rPr>
              <a:t>Notification Form</a:t>
            </a:r>
            <a:r>
              <a:rPr lang="tr-TR" sz="1400" b="1" u="sng" kern="1200" dirty="0" smtClean="0">
                <a:solidFill>
                  <a:prstClr val="black"/>
                </a:solidFill>
                <a:latin typeface="Calibri"/>
                <a:ea typeface="+mn-ea"/>
                <a:cs typeface="+mn-cs"/>
              </a:rPr>
              <a:t> (</a:t>
            </a:r>
            <a:r>
              <a:rPr lang="tr-TR" sz="1400" b="1" u="sng" kern="1200" dirty="0" err="1" smtClean="0">
                <a:solidFill>
                  <a:prstClr val="black"/>
                </a:solidFill>
                <a:latin typeface="Calibri"/>
                <a:ea typeface="+mn-ea"/>
                <a:cs typeface="+mn-cs"/>
              </a:rPr>
              <a:t>Annex</a:t>
            </a:r>
            <a:r>
              <a:rPr lang="tr-TR" sz="1400" b="1" u="sng" kern="1200" dirty="0" smtClean="0">
                <a:solidFill>
                  <a:prstClr val="black"/>
                </a:solidFill>
                <a:latin typeface="Calibri"/>
                <a:ea typeface="+mn-ea"/>
                <a:cs typeface="+mn-cs"/>
              </a:rPr>
              <a:t> 9)</a:t>
            </a:r>
          </a:p>
          <a:p>
            <a:pPr marL="285750" indent="-285750" algn="just" defTabSz="914400" hangingPunct="1">
              <a:buFont typeface="Wingdings" panose="05000000000000000000" pitchFamily="2" charset="2"/>
              <a:buChar char="§"/>
            </a:pPr>
            <a:r>
              <a:rPr lang="en-US" sz="1400" kern="1200" dirty="0" smtClean="0">
                <a:solidFill>
                  <a:prstClr val="black"/>
                </a:solidFill>
                <a:latin typeface="Calibri"/>
                <a:ea typeface="+mn-ea"/>
                <a:cs typeface="+mn-cs"/>
              </a:rPr>
              <a:t>PO </a:t>
            </a:r>
            <a:r>
              <a:rPr lang="en-US" sz="1400" kern="1200" dirty="0">
                <a:solidFill>
                  <a:prstClr val="black"/>
                </a:solidFill>
                <a:latin typeface="Calibri"/>
                <a:ea typeface="+mn-ea"/>
                <a:cs typeface="+mn-cs"/>
              </a:rPr>
              <a:t>submits a Notification Form </a:t>
            </a:r>
            <a:r>
              <a:rPr lang="en-US" sz="1400" kern="1200" dirty="0" smtClean="0">
                <a:solidFill>
                  <a:prstClr val="black"/>
                </a:solidFill>
                <a:latin typeface="Calibri"/>
                <a:ea typeface="+mn-ea"/>
                <a:cs typeface="+mn-cs"/>
              </a:rPr>
              <a:t>for </a:t>
            </a:r>
            <a:r>
              <a:rPr lang="en-US" sz="1400" kern="1200" dirty="0">
                <a:solidFill>
                  <a:prstClr val="black"/>
                </a:solidFill>
                <a:latin typeface="Calibri"/>
                <a:ea typeface="+mn-ea"/>
                <a:cs typeface="+mn-cs"/>
              </a:rPr>
              <a:t>transfers between budget items up to 1.000 USD. The Form must be signed by the Contact Person and sent to the Bank.</a:t>
            </a:r>
            <a:endParaRPr lang="tr-TR" sz="1400" kern="1200" dirty="0">
              <a:solidFill>
                <a:prstClr val="black"/>
              </a:solidFill>
              <a:latin typeface="Calibri"/>
              <a:ea typeface="+mn-ea"/>
              <a:cs typeface="+mn-cs"/>
            </a:endParaRPr>
          </a:p>
          <a:p>
            <a:pPr algn="just" defTabSz="914400" hangingPunct="1"/>
            <a:endParaRPr lang="tr-TR" sz="1400" kern="1200" dirty="0">
              <a:solidFill>
                <a:prstClr val="black"/>
              </a:solidFill>
              <a:latin typeface="Calibri"/>
              <a:ea typeface="+mn-ea"/>
              <a:cs typeface="+mn-cs"/>
            </a:endParaRPr>
          </a:p>
          <a:p>
            <a:pPr algn="just" defTabSz="914400" hangingPunct="1"/>
            <a:endParaRPr lang="tr-TR" sz="1400" kern="1200" dirty="0" smtClean="0">
              <a:solidFill>
                <a:prstClr val="black"/>
              </a:solidFill>
              <a:latin typeface="Calibri"/>
              <a:ea typeface="+mn-ea"/>
              <a:cs typeface="+mn-cs"/>
            </a:endParaRPr>
          </a:p>
          <a:p>
            <a:pPr algn="just" defTabSz="914400" hangingPunct="1"/>
            <a:endParaRPr lang="tr-TR" sz="1400" kern="1200" dirty="0">
              <a:solidFill>
                <a:prstClr val="black"/>
              </a:solidFill>
              <a:latin typeface="Calibri"/>
              <a:ea typeface="+mn-ea"/>
              <a:cs typeface="+mn-cs"/>
            </a:endParaRPr>
          </a:p>
          <a:p>
            <a:pPr algn="just" defTabSz="914400" hangingPunct="1"/>
            <a:endParaRPr lang="tr-TR" sz="1400" kern="1200" dirty="0">
              <a:solidFill>
                <a:prstClr val="black"/>
              </a:solidFill>
              <a:latin typeface="Calibri"/>
              <a:ea typeface="+mn-ea"/>
              <a:cs typeface="+mn-cs"/>
            </a:endParaRPr>
          </a:p>
        </p:txBody>
      </p:sp>
      <p:sp>
        <p:nvSpPr>
          <p:cNvPr id="12" name="Slide Number Placeholder 1"/>
          <p:cNvSpPr txBox="1">
            <a:spLocks/>
          </p:cNvSpPr>
          <p:nvPr/>
        </p:nvSpPr>
        <p:spPr>
          <a:xfrm>
            <a:off x="8127081" y="4762112"/>
            <a:ext cx="367214" cy="26545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8</a:t>
            </a:r>
            <a:endParaRPr lang="uk-UA" sz="1125" dirty="0">
              <a:solidFill>
                <a:schemeClr val="bg1"/>
              </a:solidFill>
            </a:endParaRPr>
          </a:p>
        </p:txBody>
      </p:sp>
      <p:sp>
        <p:nvSpPr>
          <p:cNvPr id="13" name="Dikdörtgen 12"/>
          <p:cNvSpPr/>
          <p:nvPr/>
        </p:nvSpPr>
        <p:spPr>
          <a:xfrm>
            <a:off x="688623" y="31281"/>
            <a:ext cx="7644063"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ADDENDUM PROCEDURE AND </a:t>
            </a: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NOTIFICATION PROCESS</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Tree>
    <p:extLst>
      <p:ext uri="{BB962C8B-B14F-4D97-AF65-F5344CB8AC3E}">
        <p14:creationId xmlns:p14="http://schemas.microsoft.com/office/powerpoint/2010/main" val="326160347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riangle"/>
          <p:cNvSpPr/>
          <p:nvPr/>
        </p:nvSpPr>
        <p:spPr>
          <a:xfrm flipH="1">
            <a:off x="1026551" y="4608193"/>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5" name="Resim 1"/>
          <p:cNvPicPr/>
          <p:nvPr/>
        </p:nvPicPr>
        <p:blipFill>
          <a:blip r:embed="rId2" cstate="print">
            <a:extLst>
              <a:ext uri="{28A0092B-C50C-407E-A947-70E740481C1C}">
                <a14:useLocalDpi xmlns:a14="http://schemas.microsoft.com/office/drawing/2010/main" val="0"/>
              </a:ext>
            </a:extLst>
          </a:blip>
          <a:stretch>
            <a:fillRect/>
          </a:stretch>
        </p:blipFill>
        <p:spPr bwMode="auto">
          <a:xfrm>
            <a:off x="817136" y="4462303"/>
            <a:ext cx="706698" cy="557299"/>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7" name="Rectangle 16"/>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8" name="Rectangle 17"/>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cxnSp>
        <p:nvCxnSpPr>
          <p:cNvPr id="20" name="AutoShape 3"/>
          <p:cNvCxnSpPr>
            <a:cxnSpLocks noChangeShapeType="1"/>
          </p:cNvCxnSpPr>
          <p:nvPr/>
        </p:nvCxnSpPr>
        <p:spPr bwMode="auto">
          <a:xfrm flipV="1">
            <a:off x="255698" y="504199"/>
            <a:ext cx="8497824" cy="31044"/>
          </a:xfrm>
          <a:prstGeom prst="straightConnector1">
            <a:avLst/>
          </a:prstGeom>
          <a:noFill/>
          <a:ln w="15875" cmpd="dbl" algn="ctr">
            <a:solidFill>
              <a:srgbClr val="C00000"/>
            </a:solidFill>
            <a:round/>
            <a:headEnd/>
            <a:tailEnd/>
          </a:ln>
          <a:effectLst>
            <a:outerShdw blurRad="50800" dist="38100" dir="13500000" algn="br" rotWithShape="0">
              <a:prstClr val="black">
                <a:alpha val="60000"/>
              </a:prstClr>
            </a:outerShdw>
          </a:effectLst>
          <a:extLst>
            <a:ext uri="{909E8E84-426E-40DD-AFC4-6F175D3DCCD1}">
              <a14:hiddenFill xmlns:a14="http://schemas.microsoft.com/office/drawing/2010/main">
                <a:noFill/>
              </a14:hiddenFill>
            </a:ext>
          </a:extLst>
        </p:spPr>
      </p:cxnSp>
      <p:sp>
        <p:nvSpPr>
          <p:cNvPr id="25" name="Dikdörtgen 24"/>
          <p:cNvSpPr/>
          <p:nvPr/>
        </p:nvSpPr>
        <p:spPr>
          <a:xfrm>
            <a:off x="853555" y="845448"/>
            <a:ext cx="7302109" cy="3140860"/>
          </a:xfrm>
          <a:prstGeom prst="rect">
            <a:avLst/>
          </a:prstGeom>
        </p:spPr>
        <p:txBody>
          <a:bodyPr wrap="square">
            <a:spAutoFit/>
          </a:bodyPr>
          <a:lstStyle/>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Responsible Authority shall initiate the addendum procedure if it wants to change the basics (work plan, activities, transfer between budget items etc.) of the project. </a:t>
            </a:r>
            <a:endParaRPr lang="tr-TR" sz="1400" kern="1200" dirty="0" smtClean="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smtClean="0">
                <a:solidFill>
                  <a:prstClr val="black"/>
                </a:solidFill>
                <a:latin typeface="Calibri"/>
                <a:ea typeface="+mn-ea"/>
                <a:cs typeface="+mn-cs"/>
              </a:rPr>
              <a:t>He/she </a:t>
            </a:r>
            <a:r>
              <a:rPr lang="en-US" sz="1400" kern="1200" dirty="0">
                <a:solidFill>
                  <a:prstClr val="black"/>
                </a:solidFill>
                <a:latin typeface="Calibri"/>
                <a:ea typeface="+mn-ea"/>
                <a:cs typeface="+mn-cs"/>
              </a:rPr>
              <a:t>must fill the Addendum Form </a:t>
            </a:r>
            <a:r>
              <a:rPr lang="tr-TR" sz="1400" kern="1200" dirty="0" smtClean="0">
                <a:solidFill>
                  <a:prstClr val="black"/>
                </a:solidFill>
                <a:latin typeface="Calibri"/>
                <a:ea typeface="+mn-ea"/>
                <a:cs typeface="+mn-cs"/>
              </a:rPr>
              <a:t>(</a:t>
            </a:r>
            <a:r>
              <a:rPr lang="tr-TR" sz="1400" kern="1200" dirty="0" err="1" smtClean="0">
                <a:solidFill>
                  <a:prstClr val="black"/>
                </a:solidFill>
                <a:latin typeface="Calibri"/>
                <a:ea typeface="+mn-ea"/>
                <a:cs typeface="+mn-cs"/>
              </a:rPr>
              <a:t>given</a:t>
            </a:r>
            <a:r>
              <a:rPr lang="tr-TR" sz="1400" kern="1200" dirty="0" smtClean="0">
                <a:solidFill>
                  <a:prstClr val="black"/>
                </a:solidFill>
                <a:latin typeface="Calibri"/>
                <a:ea typeface="+mn-ea"/>
                <a:cs typeface="+mn-cs"/>
              </a:rPr>
              <a:t> in </a:t>
            </a:r>
            <a:r>
              <a:rPr lang="tr-TR" sz="1400" kern="1200" dirty="0" err="1">
                <a:solidFill>
                  <a:prstClr val="black"/>
                </a:solidFill>
                <a:latin typeface="Calibri"/>
                <a:ea typeface="+mn-ea"/>
                <a:cs typeface="+mn-cs"/>
              </a:rPr>
              <a:t>Annex</a:t>
            </a:r>
            <a:r>
              <a:rPr lang="tr-TR" sz="1400" kern="1200" dirty="0">
                <a:solidFill>
                  <a:prstClr val="black"/>
                </a:solidFill>
                <a:latin typeface="Calibri"/>
                <a:ea typeface="+mn-ea"/>
                <a:cs typeface="+mn-cs"/>
              </a:rPr>
              <a:t> </a:t>
            </a:r>
            <a:r>
              <a:rPr lang="tr-TR" sz="1400" kern="1200" dirty="0" err="1">
                <a:solidFill>
                  <a:prstClr val="black"/>
                </a:solidFill>
                <a:latin typeface="Calibri"/>
                <a:ea typeface="+mn-ea"/>
                <a:cs typeface="+mn-cs"/>
              </a:rPr>
              <a:t>Section</a:t>
            </a:r>
            <a:r>
              <a:rPr lang="tr-TR" sz="1400" kern="1200" dirty="0">
                <a:solidFill>
                  <a:prstClr val="black"/>
                </a:solidFill>
                <a:latin typeface="Calibri"/>
                <a:ea typeface="+mn-ea"/>
                <a:cs typeface="+mn-cs"/>
              </a:rPr>
              <a:t>) </a:t>
            </a:r>
            <a:r>
              <a:rPr lang="en-US" sz="1400" kern="1200" dirty="0">
                <a:solidFill>
                  <a:prstClr val="black"/>
                </a:solidFill>
                <a:latin typeface="Calibri"/>
                <a:ea typeface="+mn-ea"/>
                <a:cs typeface="+mn-cs"/>
              </a:rPr>
              <a:t>and convey it to </a:t>
            </a:r>
            <a:r>
              <a:rPr lang="tr-TR" sz="1400" kern="1200" dirty="0" smtClean="0">
                <a:solidFill>
                  <a:prstClr val="black"/>
                </a:solidFill>
                <a:latin typeface="Calibri"/>
                <a:ea typeface="+mn-ea"/>
                <a:cs typeface="+mn-cs"/>
              </a:rPr>
              <a:t>CCO </a:t>
            </a:r>
            <a:r>
              <a:rPr lang="tr-TR" sz="1400" kern="1200" dirty="0" err="1" smtClean="0">
                <a:solidFill>
                  <a:prstClr val="black"/>
                </a:solidFill>
                <a:latin typeface="Calibri"/>
                <a:ea typeface="+mn-ea"/>
                <a:cs typeface="+mn-cs"/>
              </a:rPr>
              <a:t>and</a:t>
            </a:r>
            <a:r>
              <a:rPr lang="tr-TR" sz="1400" kern="1200" dirty="0" smtClean="0">
                <a:solidFill>
                  <a:prstClr val="black"/>
                </a:solidFill>
                <a:latin typeface="Calibri"/>
                <a:ea typeface="+mn-ea"/>
                <a:cs typeface="+mn-cs"/>
              </a:rPr>
              <a:t> </a:t>
            </a:r>
            <a:r>
              <a:rPr lang="en-US" sz="1400" kern="1200" dirty="0" smtClean="0">
                <a:solidFill>
                  <a:prstClr val="black"/>
                </a:solidFill>
                <a:latin typeface="Calibri"/>
                <a:ea typeface="+mn-ea"/>
                <a:cs typeface="+mn-cs"/>
              </a:rPr>
              <a:t>the </a:t>
            </a:r>
            <a:r>
              <a:rPr lang="en-US" sz="1400" kern="1200" dirty="0">
                <a:solidFill>
                  <a:prstClr val="black"/>
                </a:solidFill>
                <a:latin typeface="Calibri"/>
                <a:ea typeface="+mn-ea"/>
                <a:cs typeface="+mn-cs"/>
              </a:rPr>
              <a:t>Bank for evaluation of the request. </a:t>
            </a: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b="1" kern="1200" dirty="0">
                <a:solidFill>
                  <a:prstClr val="black"/>
                </a:solidFill>
                <a:latin typeface="Calibri"/>
                <a:ea typeface="+mn-ea"/>
                <a:cs typeface="+mn-cs"/>
              </a:rPr>
              <a:t>The PO cannot transfer funds from other budget items to human resources budget item.</a:t>
            </a:r>
            <a:endParaRPr lang="tr-TR" sz="1400" b="1"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b="1"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b="1" kern="1200" dirty="0">
                <a:solidFill>
                  <a:prstClr val="black"/>
                </a:solidFill>
                <a:latin typeface="Calibri"/>
                <a:ea typeface="+mn-ea"/>
                <a:cs typeface="+mn-cs"/>
              </a:rPr>
              <a:t>The Incidentals</a:t>
            </a:r>
            <a:r>
              <a:rPr lang="tr-TR" sz="1400" b="1" kern="1200" dirty="0">
                <a:solidFill>
                  <a:prstClr val="black"/>
                </a:solidFill>
                <a:latin typeface="Calibri"/>
                <a:ea typeface="+mn-ea"/>
                <a:cs typeface="+mn-cs"/>
              </a:rPr>
              <a:t> </a:t>
            </a:r>
            <a:r>
              <a:rPr lang="en-US" sz="1400" b="1" kern="1200" dirty="0" smtClean="0">
                <a:solidFill>
                  <a:prstClr val="black"/>
                </a:solidFill>
                <a:latin typeface="Calibri"/>
                <a:ea typeface="+mn-ea"/>
                <a:cs typeface="+mn-cs"/>
              </a:rPr>
              <a:t>budget </a:t>
            </a:r>
            <a:r>
              <a:rPr lang="en-US" sz="1400" b="1" kern="1200" dirty="0">
                <a:solidFill>
                  <a:prstClr val="black"/>
                </a:solidFill>
                <a:latin typeface="Calibri"/>
                <a:ea typeface="+mn-ea"/>
                <a:cs typeface="+mn-cs"/>
              </a:rPr>
              <a:t>item can only be used upon the approval of the </a:t>
            </a:r>
            <a:r>
              <a:rPr lang="tr-TR" sz="1400" b="1" kern="1200" dirty="0" smtClean="0">
                <a:solidFill>
                  <a:prstClr val="black"/>
                </a:solidFill>
                <a:latin typeface="Calibri"/>
                <a:ea typeface="+mn-ea"/>
                <a:cs typeface="+mn-cs"/>
              </a:rPr>
              <a:t>CCO </a:t>
            </a:r>
            <a:r>
              <a:rPr lang="tr-TR" sz="1400" b="1" kern="1200" dirty="0" err="1" smtClean="0">
                <a:solidFill>
                  <a:prstClr val="black"/>
                </a:solidFill>
                <a:latin typeface="Calibri"/>
                <a:ea typeface="+mn-ea"/>
                <a:cs typeface="+mn-cs"/>
              </a:rPr>
              <a:t>and</a:t>
            </a:r>
            <a:r>
              <a:rPr lang="tr-TR" sz="1400" b="1" kern="1200" dirty="0" smtClean="0">
                <a:solidFill>
                  <a:prstClr val="black"/>
                </a:solidFill>
                <a:latin typeface="Calibri"/>
                <a:ea typeface="+mn-ea"/>
                <a:cs typeface="+mn-cs"/>
              </a:rPr>
              <a:t> </a:t>
            </a:r>
            <a:r>
              <a:rPr lang="tr-TR" sz="1400" b="1" kern="1200" dirty="0" err="1" smtClean="0">
                <a:solidFill>
                  <a:prstClr val="black"/>
                </a:solidFill>
                <a:latin typeface="Calibri"/>
                <a:ea typeface="+mn-ea"/>
                <a:cs typeface="+mn-cs"/>
              </a:rPr>
              <a:t>the</a:t>
            </a:r>
            <a:r>
              <a:rPr lang="tr-TR" sz="1400" b="1" kern="1200" dirty="0" smtClean="0">
                <a:solidFill>
                  <a:prstClr val="black"/>
                </a:solidFill>
                <a:latin typeface="Calibri"/>
                <a:ea typeface="+mn-ea"/>
                <a:cs typeface="+mn-cs"/>
              </a:rPr>
              <a:t> </a:t>
            </a:r>
            <a:r>
              <a:rPr lang="en-US" sz="1400" b="1" kern="1200" dirty="0" smtClean="0">
                <a:solidFill>
                  <a:prstClr val="black"/>
                </a:solidFill>
                <a:latin typeface="Calibri"/>
                <a:ea typeface="+mn-ea"/>
                <a:cs typeface="+mn-cs"/>
              </a:rPr>
              <a:t>Bank via </a:t>
            </a:r>
            <a:r>
              <a:rPr lang="en-US" sz="1400" b="1" kern="1200" dirty="0">
                <a:solidFill>
                  <a:prstClr val="black"/>
                </a:solidFill>
                <a:latin typeface="Calibri"/>
                <a:ea typeface="+mn-ea"/>
                <a:cs typeface="+mn-cs"/>
              </a:rPr>
              <a:t>addendum procedure.</a:t>
            </a:r>
            <a:endParaRPr lang="tr-TR" sz="1400" b="1"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endParaRPr lang="tr-TR" sz="1400" kern="1200" dirty="0">
              <a:solidFill>
                <a:prstClr val="black"/>
              </a:solidFill>
              <a:latin typeface="Calibri"/>
              <a:ea typeface="+mn-ea"/>
              <a:cs typeface="+mn-cs"/>
            </a:endParaRPr>
          </a:p>
          <a:p>
            <a:pPr marL="285750" indent="-285750" algn="just" defTabSz="914400" hangingPunct="1">
              <a:buFont typeface="Wingdings" panose="05000000000000000000" pitchFamily="2" charset="2"/>
              <a:buChar char="§"/>
            </a:pPr>
            <a:r>
              <a:rPr lang="en-US" sz="1400" kern="1200" dirty="0">
                <a:solidFill>
                  <a:prstClr val="black"/>
                </a:solidFill>
                <a:latin typeface="Calibri"/>
                <a:ea typeface="+mn-ea"/>
                <a:cs typeface="+mn-cs"/>
              </a:rPr>
              <a:t>The addendum request must be justified by rational explanations in order to be </a:t>
            </a:r>
            <a:r>
              <a:rPr lang="en-US" sz="1400" kern="1200" dirty="0" smtClean="0">
                <a:solidFill>
                  <a:prstClr val="black"/>
                </a:solidFill>
                <a:latin typeface="Calibri"/>
                <a:ea typeface="+mn-ea"/>
                <a:cs typeface="+mn-cs"/>
              </a:rPr>
              <a:t>approved</a:t>
            </a:r>
            <a:r>
              <a:rPr lang="tr-TR" sz="1400" kern="1200" dirty="0" smtClean="0">
                <a:solidFill>
                  <a:prstClr val="black"/>
                </a:solidFill>
                <a:latin typeface="Calibri"/>
                <a:ea typeface="+mn-ea"/>
                <a:cs typeface="+mn-cs"/>
              </a:rPr>
              <a:t> </a:t>
            </a:r>
            <a:r>
              <a:rPr lang="tr-TR" sz="1400" kern="1200" dirty="0" err="1" smtClean="0">
                <a:solidFill>
                  <a:prstClr val="black"/>
                </a:solidFill>
                <a:latin typeface="Calibri"/>
                <a:ea typeface="+mn-ea"/>
                <a:cs typeface="+mn-cs"/>
              </a:rPr>
              <a:t>and</a:t>
            </a:r>
            <a:r>
              <a:rPr lang="tr-TR" sz="1400" kern="1200" dirty="0" smtClean="0">
                <a:solidFill>
                  <a:prstClr val="black"/>
                </a:solidFill>
                <a:latin typeface="Calibri"/>
                <a:ea typeface="+mn-ea"/>
                <a:cs typeface="+mn-cs"/>
              </a:rPr>
              <a:t> i</a:t>
            </a:r>
            <a:r>
              <a:rPr lang="en-US" sz="1400" kern="1200" dirty="0" smtClean="0">
                <a:solidFill>
                  <a:prstClr val="black"/>
                </a:solidFill>
                <a:latin typeface="Calibri"/>
                <a:ea typeface="+mn-ea"/>
                <a:cs typeface="+mn-cs"/>
              </a:rPr>
              <a:t>t </a:t>
            </a:r>
            <a:r>
              <a:rPr lang="en-US" sz="1400" kern="1200" dirty="0">
                <a:solidFill>
                  <a:prstClr val="black"/>
                </a:solidFill>
                <a:latin typeface="Calibri"/>
                <a:ea typeface="+mn-ea"/>
                <a:cs typeface="+mn-cs"/>
              </a:rPr>
              <a:t>must be submitted to the </a:t>
            </a:r>
            <a:r>
              <a:rPr lang="tr-TR" sz="1400" kern="1200" dirty="0" smtClean="0">
                <a:solidFill>
                  <a:prstClr val="black"/>
                </a:solidFill>
                <a:latin typeface="Calibri"/>
                <a:ea typeface="+mn-ea"/>
                <a:cs typeface="+mn-cs"/>
              </a:rPr>
              <a:t>CCO </a:t>
            </a:r>
            <a:r>
              <a:rPr lang="tr-TR" sz="1400" kern="1200" dirty="0" err="1" smtClean="0">
                <a:solidFill>
                  <a:prstClr val="black"/>
                </a:solidFill>
                <a:latin typeface="Calibri"/>
                <a:ea typeface="+mn-ea"/>
                <a:cs typeface="+mn-cs"/>
              </a:rPr>
              <a:t>and</a:t>
            </a:r>
            <a:r>
              <a:rPr lang="tr-TR" sz="1400" kern="1200" dirty="0" smtClean="0">
                <a:solidFill>
                  <a:prstClr val="black"/>
                </a:solidFill>
                <a:latin typeface="Calibri"/>
                <a:ea typeface="+mn-ea"/>
                <a:cs typeface="+mn-cs"/>
              </a:rPr>
              <a:t> </a:t>
            </a:r>
            <a:r>
              <a:rPr lang="tr-TR" sz="1400" kern="1200" dirty="0" err="1" smtClean="0">
                <a:solidFill>
                  <a:prstClr val="black"/>
                </a:solidFill>
                <a:latin typeface="Calibri"/>
                <a:ea typeface="+mn-ea"/>
                <a:cs typeface="+mn-cs"/>
              </a:rPr>
              <a:t>the</a:t>
            </a:r>
            <a:r>
              <a:rPr lang="tr-TR" sz="1400" kern="1200" dirty="0" smtClean="0">
                <a:solidFill>
                  <a:prstClr val="black"/>
                </a:solidFill>
                <a:latin typeface="Calibri"/>
                <a:ea typeface="+mn-ea"/>
                <a:cs typeface="+mn-cs"/>
              </a:rPr>
              <a:t> Bank</a:t>
            </a:r>
            <a:r>
              <a:rPr lang="en-US" sz="1400" kern="1200" dirty="0" smtClean="0">
                <a:solidFill>
                  <a:prstClr val="black"/>
                </a:solidFill>
                <a:latin typeface="Calibri"/>
                <a:ea typeface="+mn-ea"/>
                <a:cs typeface="+mn-cs"/>
              </a:rPr>
              <a:t> </a:t>
            </a:r>
            <a:r>
              <a:rPr lang="en-US" sz="1400" kern="1200" dirty="0">
                <a:solidFill>
                  <a:prstClr val="black"/>
                </a:solidFill>
                <a:latin typeface="Calibri"/>
                <a:ea typeface="+mn-ea"/>
                <a:cs typeface="+mn-cs"/>
              </a:rPr>
              <a:t>at least a month before the respective activity. </a:t>
            </a:r>
            <a:endParaRPr lang="tr-TR" sz="1400" kern="1200" dirty="0">
              <a:solidFill>
                <a:prstClr val="black"/>
              </a:solidFill>
              <a:latin typeface="Calibri"/>
              <a:ea typeface="+mn-ea"/>
              <a:cs typeface="+mn-cs"/>
            </a:endParaRPr>
          </a:p>
          <a:p>
            <a:pPr marL="285750" indent="-285750" algn="just" defTabSz="914400" hangingPunct="1">
              <a:lnSpc>
                <a:spcPct val="115000"/>
              </a:lnSpc>
              <a:buFont typeface="Wingdings" panose="05000000000000000000" pitchFamily="2" charset="2"/>
              <a:buChar char="§"/>
            </a:pPr>
            <a:endParaRPr lang="tr-TR" sz="1400" kern="1200" dirty="0">
              <a:latin typeface="Calibri"/>
              <a:ea typeface="Times New Roman" panose="02020603050405020304" pitchFamily="18" charset="0"/>
              <a:cs typeface="Times New Roman" panose="02020603050405020304" pitchFamily="18" charset="0"/>
            </a:endParaRPr>
          </a:p>
        </p:txBody>
      </p:sp>
      <p:sp>
        <p:nvSpPr>
          <p:cNvPr id="12" name="Slide Number Placeholder 1"/>
          <p:cNvSpPr txBox="1">
            <a:spLocks/>
          </p:cNvSpPr>
          <p:nvPr/>
        </p:nvSpPr>
        <p:spPr>
          <a:xfrm>
            <a:off x="8127081" y="4762112"/>
            <a:ext cx="367214" cy="265457"/>
          </a:xfrm>
          <a:prstGeom prst="rect">
            <a:avLst/>
          </a:prstGeom>
          <a:ln w="12700">
            <a:miter lim="400000"/>
          </a:ln>
        </p:spPr>
        <p:txBody>
          <a:bodyPr wrap="squar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9</a:t>
            </a:r>
            <a:endParaRPr lang="uk-UA" sz="1125" dirty="0">
              <a:solidFill>
                <a:schemeClr val="bg1"/>
              </a:solidFill>
            </a:endParaRPr>
          </a:p>
        </p:txBody>
      </p:sp>
      <p:sp>
        <p:nvSpPr>
          <p:cNvPr id="13" name="Dikdörtgen 12"/>
          <p:cNvSpPr/>
          <p:nvPr/>
        </p:nvSpPr>
        <p:spPr>
          <a:xfrm>
            <a:off x="688623" y="31281"/>
            <a:ext cx="7644063" cy="507831"/>
          </a:xfrm>
          <a:prstGeom prst="rect">
            <a:avLst/>
          </a:prstGeom>
        </p:spPr>
        <p:txBody>
          <a:bodyPr wrap="square">
            <a:spAutoFit/>
          </a:bodyPr>
          <a:lstStyle/>
          <a:p>
            <a:pPr lvl="1" indent="0" algn="ctr" defTabSz="914400" hangingPunct="1">
              <a:lnSpc>
                <a:spcPct val="150000"/>
              </a:lnSpc>
              <a:buClr>
                <a:srgbClr val="4F81BD">
                  <a:lumMod val="75000"/>
                </a:srgbClr>
              </a:buClr>
            </a:pPr>
            <a:r>
              <a:rPr lang="tr-TR" b="1" kern="1200" dirty="0" smtClean="0">
                <a:solidFill>
                  <a:prstClr val="black"/>
                </a:solidFill>
                <a:effectLst>
                  <a:outerShdw blurRad="38100" dist="38100" dir="2700000" algn="tl">
                    <a:srgbClr val="000000">
                      <a:alpha val="43137"/>
                    </a:srgbClr>
                  </a:outerShdw>
                </a:effectLst>
                <a:latin typeface="Calibri"/>
                <a:ea typeface="+mn-ea"/>
                <a:cs typeface="+mn-cs"/>
              </a:rPr>
              <a:t>ADDENDUM PROCEDURE AND THE USE OF INCIDENTIALS BUDGET ITEM</a:t>
            </a:r>
            <a:endParaRPr lang="en-US" b="1" kern="1200" dirty="0">
              <a:solidFill>
                <a:prstClr val="black"/>
              </a:solidFill>
              <a:effectLst>
                <a:outerShdw blurRad="38100" dist="38100" dir="2700000" algn="tl">
                  <a:srgbClr val="000000">
                    <a:alpha val="43137"/>
                  </a:srgbClr>
                </a:outerShdw>
              </a:effectLst>
              <a:latin typeface="Calibri"/>
              <a:ea typeface="+mn-ea"/>
              <a:cs typeface="+mn-cs"/>
            </a:endParaRPr>
          </a:p>
        </p:txBody>
      </p:sp>
    </p:spTree>
    <p:extLst>
      <p:ext uri="{BB962C8B-B14F-4D97-AF65-F5344CB8AC3E}">
        <p14:creationId xmlns:p14="http://schemas.microsoft.com/office/powerpoint/2010/main" val="200964594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1962</TotalTime>
  <Words>1479</Words>
  <Application>Microsoft Office PowerPoint</Application>
  <PresentationFormat>Ekran Gösterisi (16:9)</PresentationFormat>
  <Paragraphs>303</Paragraphs>
  <Slides>35</Slides>
  <Notes>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35</vt:i4>
      </vt:variant>
    </vt:vector>
  </HeadingPairs>
  <TitlesOfParts>
    <vt:vector size="46" baseType="lpstr">
      <vt:lpstr>Arial</vt:lpstr>
      <vt:lpstr>Avenir Next</vt:lpstr>
      <vt:lpstr>Avenir Next Demi Bold</vt:lpstr>
      <vt:lpstr>Avenir Next Medium</vt:lpstr>
      <vt:lpstr>Baskerville Old Face</vt:lpstr>
      <vt:lpstr>Calibri</vt:lpstr>
      <vt:lpstr>Constantia</vt:lpstr>
      <vt:lpstr>Helvetica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Selma Demirci</dc:creator>
  <cp:lastModifiedBy>Ayşegül Çerçi (Strateji,Organizasyon ve Süreç Yönetimi)</cp:lastModifiedBy>
  <cp:revision>193</cp:revision>
  <dcterms:modified xsi:type="dcterms:W3CDTF">2020-06-24T06:42:11Z</dcterms:modified>
</cp:coreProperties>
</file>