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331" r:id="rId4"/>
    <p:sldId id="267" r:id="rId5"/>
    <p:sldId id="327" r:id="rId6"/>
    <p:sldId id="329" r:id="rId7"/>
    <p:sldId id="264" r:id="rId8"/>
    <p:sldId id="315" r:id="rId9"/>
    <p:sldId id="268" r:id="rId10"/>
    <p:sldId id="270" r:id="rId11"/>
    <p:sldId id="271" r:id="rId12"/>
    <p:sldId id="272" r:id="rId13"/>
    <p:sldId id="273" r:id="rId14"/>
    <p:sldId id="330" r:id="rId15"/>
    <p:sldId id="303" r:id="rId16"/>
    <p:sldId id="274" r:id="rId17"/>
    <p:sldId id="275" r:id="rId18"/>
    <p:sldId id="276" r:id="rId19"/>
    <p:sldId id="332" r:id="rId20"/>
    <p:sldId id="277" r:id="rId21"/>
    <p:sldId id="285" r:id="rId22"/>
    <p:sldId id="297" r:id="rId23"/>
    <p:sldId id="307" r:id="rId24"/>
    <p:sldId id="338" r:id="rId25"/>
    <p:sldId id="334" r:id="rId26"/>
    <p:sldId id="337" r:id="rId27"/>
    <p:sldId id="345" r:id="rId28"/>
    <p:sldId id="339" r:id="rId29"/>
    <p:sldId id="348" r:id="rId30"/>
    <p:sldId id="340" r:id="rId31"/>
    <p:sldId id="347" r:id="rId32"/>
    <p:sldId id="344" r:id="rId33"/>
    <p:sldId id="341" r:id="rId34"/>
    <p:sldId id="259" r:id="rId35"/>
  </p:sldIdLst>
  <p:sldSz cx="13004800" cy="9753600"/>
  <p:notesSz cx="6797675" cy="9874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5pPr>
    <a:lvl6pPr marL="2286000" algn="l" defTabSz="914400" rtl="0" eaLnBrk="1" latinLnBrk="0" hangingPunct="1"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6pPr>
    <a:lvl7pPr marL="2743200" algn="l" defTabSz="914400" rtl="0" eaLnBrk="1" latinLnBrk="0" hangingPunct="1"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7pPr>
    <a:lvl8pPr marL="3200400" algn="l" defTabSz="914400" rtl="0" eaLnBrk="1" latinLnBrk="0" hangingPunct="1"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8pPr>
    <a:lvl9pPr marL="3657600" algn="l" defTabSz="914400" rtl="0" eaLnBrk="1" latinLnBrk="0" hangingPunct="1"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B0D7"/>
    <a:srgbClr val="77A2D7"/>
    <a:srgbClr val="247EBC"/>
    <a:srgbClr val="2518C8"/>
    <a:srgbClr val="006666"/>
    <a:srgbClr val="990033"/>
    <a:srgbClr val="006600"/>
    <a:srgbClr val="FF3F3F"/>
    <a:srgbClr val="E3E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85616" autoAdjust="0"/>
  </p:normalViewPr>
  <p:slideViewPr>
    <p:cSldViewPr>
      <p:cViewPr varScale="1">
        <p:scale>
          <a:sx n="70" d="100"/>
          <a:sy n="70" d="100"/>
        </p:scale>
        <p:origin x="1956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3570" y="-546"/>
      </p:cViewPr>
      <p:guideLst>
        <p:guide orient="horz" pos="3111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5659" cy="493712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50443" y="4"/>
            <a:ext cx="2945659" cy="493712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4978A189-AE54-4737-BEA5-C540A137E944}" type="datetimeFigureOut">
              <a:rPr lang="tr-TR" smtClean="0"/>
              <a:pPr/>
              <a:t>30.03.2015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378827"/>
            <a:ext cx="2945659" cy="493712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50443" y="9378827"/>
            <a:ext cx="2945659" cy="493712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6EA56DB2-14F1-4E2A-B2D2-0E5D0B448D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5898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5659" cy="493712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4"/>
            <a:ext cx="2945659" cy="493712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 smtClean="0"/>
            </a:lvl1pPr>
          </a:lstStyle>
          <a:p>
            <a:pPr>
              <a:defRPr/>
            </a:pPr>
            <a:fld id="{DF92DF99-6F1B-4330-B6E7-629D19D2EB96}" type="datetimeFigureOut">
              <a:rPr lang="tr-TR"/>
              <a:pPr>
                <a:defRPr/>
              </a:pPr>
              <a:t>30.03.2015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pPr lvl="0"/>
            <a:endParaRPr lang="tr-TR" noProof="0" smtClean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1"/>
          </a:xfrm>
          <a:prstGeom prst="rect">
            <a:avLst/>
          </a:prstGeom>
        </p:spPr>
        <p:txBody>
          <a:bodyPr vert="horz" lIns="92153" tIns="46077" rIns="92153" bIns="46077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378827"/>
            <a:ext cx="2945659" cy="493712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378827"/>
            <a:ext cx="2945659" cy="493712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500BD36-474D-41FC-B12A-385C170A769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545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9667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tr-T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2417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tr-TR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232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21532">
              <a:defRPr/>
            </a:pPr>
            <a:endParaRPr lang="tr-T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3248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21532">
              <a:defRPr/>
            </a:pPr>
            <a:endParaRPr lang="tr-TR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7811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tr-T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015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21532">
              <a:defRPr/>
            </a:pPr>
            <a:endParaRPr lang="tr-T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7811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tr-T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5139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21532">
              <a:defRPr/>
            </a:pPr>
            <a:endParaRPr lang="tr-T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4868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tr-T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2396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tr-TR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7346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3655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tr-TR" sz="1600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44192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>
              <a:defRPr/>
            </a:pPr>
            <a:endParaRPr lang="tr-TR" sz="1600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30452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9774" y="4617282"/>
            <a:ext cx="5438140" cy="959534"/>
          </a:xfrm>
        </p:spPr>
        <p:txBody>
          <a:bodyPr/>
          <a:lstStyle/>
          <a:p>
            <a:endParaRPr lang="tr-TR" sz="16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44192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3171" y="4649048"/>
            <a:ext cx="5438140" cy="4443411"/>
          </a:xfrm>
        </p:spPr>
        <p:txBody>
          <a:bodyPr/>
          <a:lstStyle/>
          <a:p>
            <a:endParaRPr lang="tr-T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79151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3171" y="4649048"/>
            <a:ext cx="5438140" cy="4443411"/>
          </a:xfrm>
        </p:spPr>
        <p:txBody>
          <a:bodyPr/>
          <a:lstStyle/>
          <a:p>
            <a:endParaRPr lang="tr-T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53914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3171" y="4649048"/>
            <a:ext cx="5438140" cy="4443411"/>
          </a:xfrm>
        </p:spPr>
        <p:txBody>
          <a:bodyPr/>
          <a:lstStyle/>
          <a:p>
            <a:pPr algn="just"/>
            <a:endParaRPr lang="tr-T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04560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3171" y="4649048"/>
            <a:ext cx="5438140" cy="4443411"/>
          </a:xfrm>
        </p:spPr>
        <p:txBody>
          <a:bodyPr/>
          <a:lstStyle/>
          <a:p>
            <a:endParaRPr lang="tr-T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37245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3171" y="4649048"/>
            <a:ext cx="5438140" cy="4443411"/>
          </a:xfrm>
        </p:spPr>
        <p:txBody>
          <a:bodyPr/>
          <a:lstStyle/>
          <a:p>
            <a:pPr defTabSz="921532">
              <a:defRPr/>
            </a:pPr>
            <a:endParaRPr lang="tr-T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02260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3171" y="4649048"/>
            <a:ext cx="5438140" cy="4443411"/>
          </a:xfrm>
        </p:spPr>
        <p:txBody>
          <a:bodyPr/>
          <a:lstStyle/>
          <a:p>
            <a:pPr defTabSz="921532">
              <a:defRPr/>
            </a:pPr>
            <a:endParaRPr lang="tr-T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93297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3171" y="4649048"/>
            <a:ext cx="5438140" cy="4443411"/>
          </a:xfrm>
        </p:spPr>
        <p:txBody>
          <a:bodyPr/>
          <a:lstStyle/>
          <a:p>
            <a:pPr defTabSz="921532">
              <a:defRPr/>
            </a:pPr>
            <a:endParaRPr lang="tr-T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8313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23512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3171" y="4649048"/>
            <a:ext cx="5438140" cy="4443411"/>
          </a:xfrm>
        </p:spPr>
        <p:txBody>
          <a:bodyPr/>
          <a:lstStyle/>
          <a:p>
            <a:endParaRPr lang="tr-T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59655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3171" y="4649048"/>
            <a:ext cx="5438140" cy="4443411"/>
          </a:xfrm>
        </p:spPr>
        <p:txBody>
          <a:bodyPr/>
          <a:lstStyle/>
          <a:p>
            <a:endParaRPr lang="tr-T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49093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3171" y="4649048"/>
            <a:ext cx="5438140" cy="4443411"/>
          </a:xfrm>
        </p:spPr>
        <p:txBody>
          <a:bodyPr/>
          <a:lstStyle/>
          <a:p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40675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3171" y="4649048"/>
            <a:ext cx="5438140" cy="4443411"/>
          </a:xfrm>
        </p:spPr>
        <p:txBody>
          <a:bodyPr/>
          <a:lstStyle/>
          <a:p>
            <a:endParaRPr lang="tr-T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94270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9411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0318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9589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5217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9774" y="4649048"/>
            <a:ext cx="5438140" cy="4443411"/>
          </a:xfrm>
        </p:spPr>
        <p:txBody>
          <a:bodyPr/>
          <a:lstStyle/>
          <a:p>
            <a:pPr defTabSz="921532">
              <a:defRPr/>
            </a:pPr>
            <a:endParaRPr 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819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0318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0BD36-474D-41FC-B12A-385C170A7692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023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575800" y="2044700"/>
            <a:ext cx="3073400" cy="4521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355600" y="2044700"/>
            <a:ext cx="9067800" cy="4521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55600" y="5270500"/>
            <a:ext cx="6070600" cy="129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578600" y="5270500"/>
            <a:ext cx="6070600" cy="129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>
              <a:sym typeface="Gill Sans Light" charset="0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044700"/>
            <a:ext cx="12293600" cy="323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5270500"/>
            <a:ext cx="12293600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 Light" charset="0"/>
              </a:rPr>
              <a:t>Second level</a:t>
            </a:r>
          </a:p>
          <a:p>
            <a:pPr lvl="2"/>
            <a:r>
              <a:rPr lang="en-US" smtClean="0">
                <a:sym typeface="Gill Sans Light" charset="0"/>
              </a:rPr>
              <a:t>Third level</a:t>
            </a:r>
          </a:p>
          <a:p>
            <a:pPr lvl="3"/>
            <a:r>
              <a:rPr lang="en-US" smtClean="0">
                <a:sym typeface="Gill Sans Light" charset="0"/>
              </a:rPr>
              <a:t>Fourth level</a:t>
            </a:r>
          </a:p>
          <a:p>
            <a:pPr lvl="4"/>
            <a:r>
              <a:rPr lang="en-US" smtClean="0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/>
          </p:cNvSpPr>
          <p:nvPr/>
        </p:nvSpPr>
        <p:spPr bwMode="auto">
          <a:xfrm>
            <a:off x="-25400" y="965200"/>
            <a:ext cx="13042900" cy="1536700"/>
          </a:xfrm>
          <a:prstGeom prst="rect">
            <a:avLst/>
          </a:prstGeom>
          <a:gradFill rotWithShape="0">
            <a:gsLst>
              <a:gs pos="0">
                <a:srgbClr val="D7DCE1"/>
              </a:gs>
              <a:gs pos="100000">
                <a:srgbClr val="26534A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4013" y="7314106"/>
            <a:ext cx="1211262" cy="1168400"/>
          </a:xfrm>
          <a:prstGeom prst="rect">
            <a:avLst/>
          </a:prstGeom>
          <a:noFill/>
          <a:ln>
            <a:noFill/>
          </a:ln>
          <a:effectLst>
            <a:outerShdw blurRad="127000" dist="76199" dir="19080006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/>
          </p:cNvSpPr>
          <p:nvPr/>
        </p:nvSpPr>
        <p:spPr bwMode="auto">
          <a:xfrm>
            <a:off x="4558184" y="8501826"/>
            <a:ext cx="5040312" cy="4699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8B8B8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defRPr/>
            </a:pPr>
            <a:r>
              <a:rPr lang="en-US" sz="2500" dirty="0" smtClean="0">
                <a:solidFill>
                  <a:schemeClr val="tx1"/>
                </a:solidFill>
                <a:ea typeface="Gill Sans Light" charset="0"/>
                <a:cs typeface="Gill Sans Light" charset="0"/>
              </a:rPr>
              <a:t>T</a:t>
            </a:r>
            <a:r>
              <a:rPr lang="tr-TR" sz="2500" dirty="0" smtClean="0">
                <a:solidFill>
                  <a:schemeClr val="tx1"/>
                </a:solidFill>
                <a:ea typeface="Gill Sans Light" charset="0"/>
                <a:cs typeface="Gill Sans Light" charset="0"/>
              </a:rPr>
              <a:t>rade </a:t>
            </a:r>
            <a:r>
              <a:rPr lang="en-US" sz="2500" dirty="0" smtClean="0">
                <a:solidFill>
                  <a:schemeClr val="tx1"/>
                </a:solidFill>
                <a:ea typeface="Gill Sans Light" charset="0"/>
                <a:cs typeface="Gill Sans Light" charset="0"/>
              </a:rPr>
              <a:t>Working </a:t>
            </a:r>
            <a:r>
              <a:rPr lang="en-US" sz="2500" dirty="0">
                <a:solidFill>
                  <a:schemeClr val="tx1"/>
                </a:solidFill>
                <a:ea typeface="Gill Sans Light" charset="0"/>
                <a:cs typeface="Gill Sans Light" charset="0"/>
              </a:rPr>
              <a:t>Group </a:t>
            </a:r>
            <a:r>
              <a:rPr lang="tr-TR" sz="2500" dirty="0" smtClean="0">
                <a:solidFill>
                  <a:schemeClr val="tx1"/>
                </a:solidFill>
                <a:ea typeface="Gill Sans Light" charset="0"/>
                <a:cs typeface="Gill Sans Light" charset="0"/>
              </a:rPr>
              <a:t>5</a:t>
            </a:r>
            <a:r>
              <a:rPr lang="tr-TR" sz="2500" baseline="30000" dirty="0" smtClean="0">
                <a:solidFill>
                  <a:schemeClr val="tx1"/>
                </a:solidFill>
                <a:ea typeface="Gill Sans Light" charset="0"/>
                <a:cs typeface="Gill Sans Light" charset="0"/>
              </a:rPr>
              <a:t>th</a:t>
            </a:r>
            <a:r>
              <a:rPr lang="en-US" sz="2500" dirty="0" smtClean="0">
                <a:solidFill>
                  <a:schemeClr val="tx1"/>
                </a:solidFill>
                <a:ea typeface="Gill Sans Light" charset="0"/>
                <a:cs typeface="Gill Sans Light" charset="0"/>
              </a:rPr>
              <a:t>Meeting</a:t>
            </a:r>
            <a:endParaRPr lang="en-US" sz="2500" dirty="0">
              <a:solidFill>
                <a:schemeClr val="tx1"/>
              </a:solidFill>
              <a:ea typeface="Gill Sans Light" charset="0"/>
              <a:cs typeface="Gill Sans Light" charset="0"/>
            </a:endParaRP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2280344" y="5868640"/>
            <a:ext cx="9118600" cy="116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8B8B8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 sz="3200" dirty="0" smtClean="0">
              <a:solidFill>
                <a:schemeClr val="tx1"/>
              </a:solidFill>
              <a:ea typeface="Gill Sans Light" charset="0"/>
              <a:cs typeface="Gill Sans Light" charset="0"/>
            </a:endParaRPr>
          </a:p>
        </p:txBody>
      </p:sp>
      <p:sp>
        <p:nvSpPr>
          <p:cNvPr id="2054" name="Rectangle 5"/>
          <p:cNvSpPr>
            <a:spLocks/>
          </p:cNvSpPr>
          <p:nvPr/>
        </p:nvSpPr>
        <p:spPr bwMode="auto">
          <a:xfrm>
            <a:off x="772779" y="8985381"/>
            <a:ext cx="12293600" cy="7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tr-TR" sz="2000" dirty="0" smtClean="0">
                <a:solidFill>
                  <a:schemeClr val="tx1"/>
                </a:solidFill>
                <a:ea typeface="Gill Sans Light" charset="0"/>
                <a:cs typeface="Gill Sans Light" charset="0"/>
              </a:rPr>
              <a:t>March 26</a:t>
            </a:r>
            <a:r>
              <a:rPr lang="en-US" sz="2000" dirty="0" smtClean="0">
                <a:solidFill>
                  <a:schemeClr val="tx1"/>
                </a:solidFill>
                <a:ea typeface="Gill Sans Light" charset="0"/>
                <a:cs typeface="Gill Sans Light" charset="0"/>
              </a:rPr>
              <a:t>, 20</a:t>
            </a:r>
            <a:r>
              <a:rPr lang="tr-TR" sz="2000" dirty="0" smtClean="0">
                <a:solidFill>
                  <a:schemeClr val="tx1"/>
                </a:solidFill>
                <a:ea typeface="Gill Sans Light" charset="0"/>
                <a:cs typeface="Gill Sans Light" charset="0"/>
              </a:rPr>
              <a:t>15</a:t>
            </a:r>
            <a:endParaRPr lang="en-US" sz="2000" dirty="0">
              <a:solidFill>
                <a:schemeClr val="tx1"/>
              </a:solidFill>
              <a:ea typeface="Gill Sans Light" charset="0"/>
              <a:cs typeface="Gill Sans Light" charset="0"/>
            </a:endParaRPr>
          </a:p>
          <a:p>
            <a:r>
              <a:rPr lang="en-US" sz="2000" dirty="0">
                <a:solidFill>
                  <a:schemeClr val="tx1"/>
                </a:solidFill>
                <a:ea typeface="Gill Sans Light" charset="0"/>
                <a:cs typeface="Gill Sans Light" charset="0"/>
              </a:rPr>
              <a:t>Ankara, Turkey</a:t>
            </a:r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7000" y="-760413"/>
            <a:ext cx="3657600" cy="5476876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212121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7"/>
          <p:cNvSpPr>
            <a:spLocks/>
          </p:cNvSpPr>
          <p:nvPr/>
        </p:nvSpPr>
        <p:spPr bwMode="auto">
          <a:xfrm>
            <a:off x="-1327150" y="1093788"/>
            <a:ext cx="122936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 Light" charset="0"/>
                <a:cs typeface="Gill Sans Light" charset="0"/>
              </a:rPr>
              <a:t>Making Cooperation Work </a:t>
            </a:r>
          </a:p>
        </p:txBody>
      </p:sp>
      <p:sp>
        <p:nvSpPr>
          <p:cNvPr id="2056" name="Rectangle 8"/>
          <p:cNvSpPr>
            <a:spLocks/>
          </p:cNvSpPr>
          <p:nvPr/>
        </p:nvSpPr>
        <p:spPr bwMode="auto">
          <a:xfrm>
            <a:off x="165100" y="2068513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 Light" charset="0"/>
                <a:cs typeface="Gill Sans Light" charset="0"/>
              </a:rPr>
              <a:t>For Building an Interdependent Islamic World</a:t>
            </a:r>
          </a:p>
        </p:txBody>
      </p:sp>
      <p:sp>
        <p:nvSpPr>
          <p:cNvPr id="2058" name="Rectangle 10"/>
          <p:cNvSpPr>
            <a:spLocks/>
          </p:cNvSpPr>
          <p:nvPr/>
        </p:nvSpPr>
        <p:spPr bwMode="auto">
          <a:xfrm>
            <a:off x="3082021" y="2582272"/>
            <a:ext cx="7200800" cy="1731078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8B8B8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i="1" dirty="0" smtClean="0">
                <a:solidFill>
                  <a:srgbClr val="4495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 Light" charset="0"/>
                <a:cs typeface="Gill Sans Light" charset="0"/>
              </a:rPr>
              <a:t>COMCEC </a:t>
            </a:r>
            <a:endParaRPr lang="tr-TR" i="1" dirty="0" smtClean="0">
              <a:solidFill>
                <a:srgbClr val="4495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ill Sans Light" charset="0"/>
              <a:cs typeface="Gill Sans Light" charset="0"/>
            </a:endParaRPr>
          </a:p>
          <a:p>
            <a:pPr>
              <a:defRPr/>
            </a:pPr>
            <a:r>
              <a:rPr lang="en-US" i="1" dirty="0" smtClean="0">
                <a:solidFill>
                  <a:srgbClr val="4495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 Light" charset="0"/>
                <a:cs typeface="Gill Sans Light" charset="0"/>
              </a:rPr>
              <a:t>T</a:t>
            </a:r>
            <a:r>
              <a:rPr lang="tr-TR" i="1" dirty="0" smtClean="0">
                <a:solidFill>
                  <a:srgbClr val="4495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 Light" charset="0"/>
                <a:cs typeface="Gill Sans Light" charset="0"/>
              </a:rPr>
              <a:t>rade</a:t>
            </a:r>
            <a:r>
              <a:rPr lang="en-US" i="1" dirty="0" smtClean="0">
                <a:solidFill>
                  <a:srgbClr val="4495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 Light" charset="0"/>
                <a:cs typeface="Gill Sans Light" charset="0"/>
              </a:rPr>
              <a:t> </a:t>
            </a:r>
            <a:r>
              <a:rPr lang="en-US" i="1" dirty="0">
                <a:solidFill>
                  <a:srgbClr val="4495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 Light" charset="0"/>
                <a:cs typeface="Gill Sans Light" charset="0"/>
              </a:rPr>
              <a:t>OUTLOOK</a:t>
            </a:r>
            <a:br>
              <a:rPr lang="en-US" i="1" dirty="0">
                <a:solidFill>
                  <a:srgbClr val="4495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 Light" charset="0"/>
                <a:cs typeface="Gill Sans Light" charset="0"/>
              </a:rPr>
            </a:br>
            <a:r>
              <a:rPr lang="en-US" i="1" dirty="0" smtClean="0">
                <a:solidFill>
                  <a:srgbClr val="4495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 Light" charset="0"/>
                <a:cs typeface="Gill Sans Light" charset="0"/>
              </a:rPr>
              <a:t>201</a:t>
            </a:r>
            <a:r>
              <a:rPr lang="tr-TR" i="1" dirty="0" smtClean="0">
                <a:solidFill>
                  <a:srgbClr val="4495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 Light" charset="0"/>
                <a:cs typeface="Gill Sans Light" charset="0"/>
              </a:rPr>
              <a:t>4</a:t>
            </a:r>
            <a:endParaRPr lang="en-US" i="1" dirty="0">
              <a:solidFill>
                <a:srgbClr val="4495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ill Sans Light" charset="0"/>
              <a:cs typeface="Gill Sans Light" charset="0"/>
            </a:endParaRP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1265238" y="-1025525"/>
            <a:ext cx="12293600" cy="32385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6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207" y="4586038"/>
            <a:ext cx="7848873" cy="2451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207" y="4605371"/>
            <a:ext cx="994905" cy="6231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5" name="Rectangle 2"/>
          <p:cNvSpPr>
            <a:spLocks/>
          </p:cNvSpPr>
          <p:nvPr/>
        </p:nvSpPr>
        <p:spPr bwMode="auto">
          <a:xfrm>
            <a:off x="-91649" y="-32320"/>
            <a:ext cx="12808496" cy="12200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/>
            <a:r>
              <a:rPr lang="tr-TR" sz="4000" b="1" dirty="0">
                <a:solidFill>
                  <a:srgbClr val="002060"/>
                </a:solidFill>
              </a:rPr>
              <a:t>Share of OIC countries in global trade increased in value terms </a:t>
            </a:r>
            <a:r>
              <a:rPr lang="tr-TR" sz="4000" b="1" dirty="0" smtClean="0">
                <a:solidFill>
                  <a:srgbClr val="002060"/>
                </a:solidFill>
              </a:rPr>
              <a:t>but </a:t>
            </a:r>
            <a:r>
              <a:rPr lang="tr-TR" sz="4000" b="1" dirty="0">
                <a:solidFill>
                  <a:srgbClr val="002060"/>
                </a:solidFill>
              </a:rPr>
              <a:t>not in volume terms </a:t>
            </a:r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 flipV="1">
            <a:off x="-102568" y="1604079"/>
            <a:ext cx="13145468" cy="6049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8243724"/>
            <a:ext cx="23339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Source: 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UNCTADSTAT, IMF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25" y="1604079"/>
            <a:ext cx="12702579" cy="66396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5" name="Rectangle 2"/>
          <p:cNvSpPr>
            <a:spLocks/>
          </p:cNvSpPr>
          <p:nvPr/>
        </p:nvSpPr>
        <p:spPr bwMode="auto">
          <a:xfrm>
            <a:off x="156939" y="517302"/>
            <a:ext cx="12293600" cy="8311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/>
            <a:r>
              <a:rPr lang="tr-TR" sz="4000" b="1" dirty="0" smtClean="0">
                <a:solidFill>
                  <a:srgbClr val="002060"/>
                </a:solidFill>
              </a:rPr>
              <a:t>Top </a:t>
            </a:r>
            <a:r>
              <a:rPr lang="tr-TR" sz="4000" b="1" dirty="0">
                <a:solidFill>
                  <a:srgbClr val="002060"/>
                </a:solidFill>
              </a:rPr>
              <a:t>performers in total OIC </a:t>
            </a:r>
            <a:r>
              <a:rPr lang="tr-TR" sz="4000" b="1" dirty="0" smtClean="0">
                <a:solidFill>
                  <a:srgbClr val="002060"/>
                </a:solidFill>
              </a:rPr>
              <a:t>exports in 2013</a:t>
            </a:r>
            <a:endParaRPr lang="tr-TR" sz="4000" b="1" dirty="0">
              <a:solidFill>
                <a:srgbClr val="002060"/>
              </a:solidFill>
            </a:endParaRPr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-152400" y="1996479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714625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4" name="TextBox 3"/>
          <p:cNvSpPr txBox="1"/>
          <p:nvPr/>
        </p:nvSpPr>
        <p:spPr>
          <a:xfrm>
            <a:off x="813768" y="8173199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 smtClean="0"/>
              <a:t>Source: SESRIC</a:t>
            </a:r>
            <a:endParaRPr lang="tr-TR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40" y="1996479"/>
            <a:ext cx="12293600" cy="60521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-152400" y="1132385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268288"/>
            <a:ext cx="129831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tr-TR" sz="3600" b="1" dirty="0" smtClean="0"/>
              <a:t>  </a:t>
            </a:r>
            <a:r>
              <a:rPr lang="tr-TR" sz="3600" b="1" dirty="0" smtClean="0">
                <a:solidFill>
                  <a:srgbClr val="002060"/>
                </a:solidFill>
              </a:rPr>
              <a:t>High </a:t>
            </a:r>
            <a:r>
              <a:rPr lang="tr-TR" sz="3600" b="1" dirty="0">
                <a:solidFill>
                  <a:srgbClr val="002060"/>
                </a:solidFill>
              </a:rPr>
              <a:t>country concentration in </a:t>
            </a:r>
            <a:r>
              <a:rPr lang="tr-TR" sz="3600" b="1" dirty="0" smtClean="0">
                <a:solidFill>
                  <a:srgbClr val="002060"/>
                </a:solidFill>
              </a:rPr>
              <a:t>total OIC exports</a:t>
            </a:r>
            <a:endParaRPr lang="tr-TR" sz="36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36525" y="8064922"/>
            <a:ext cx="2765475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rPr>
              <a:t>Source: UNCTADSTAT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288" y="1490881"/>
            <a:ext cx="10872712" cy="62187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 flipV="1">
            <a:off x="136524" y="1281112"/>
            <a:ext cx="12906375" cy="1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36524" y="415062"/>
            <a:ext cx="12702579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tr-TR" sz="3700" b="1" dirty="0" smtClean="0">
                <a:solidFill>
                  <a:srgbClr val="002060"/>
                </a:solidFill>
              </a:rPr>
              <a:t>Dominance </a:t>
            </a:r>
            <a:r>
              <a:rPr lang="tr-TR" sz="3700" b="1" dirty="0">
                <a:solidFill>
                  <a:srgbClr val="002060"/>
                </a:solidFill>
              </a:rPr>
              <a:t>of mineral fuels and oils in total OIC </a:t>
            </a:r>
            <a:r>
              <a:rPr lang="tr-TR" sz="3700" b="1" dirty="0" smtClean="0">
                <a:solidFill>
                  <a:srgbClr val="002060"/>
                </a:solidFill>
              </a:rPr>
              <a:t>exports</a:t>
            </a:r>
            <a:endParaRPr lang="tr-TR" sz="37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695575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9240924" y="6677000"/>
            <a:ext cx="23906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237705" y="7821053"/>
            <a:ext cx="3096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Source:ITC Trademap</a:t>
            </a:r>
            <a:endParaRPr lang="tr-TR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53728" y="1281084"/>
            <a:ext cx="12097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OIC Exports to World - Top 10 Items (2013, Billion </a:t>
            </a:r>
            <a:r>
              <a:rPr lang="en-US" sz="2800" b="1" dirty="0" smtClean="0">
                <a:solidFill>
                  <a:srgbClr val="C00000"/>
                </a:solidFill>
              </a:rPr>
              <a:t>$)</a:t>
            </a:r>
            <a:endParaRPr lang="tr-TR" sz="2800" b="1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968" y="1907492"/>
            <a:ext cx="10958040" cy="58626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 flipV="1">
            <a:off x="136524" y="1281112"/>
            <a:ext cx="12906375" cy="1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37705" y="391980"/>
            <a:ext cx="127670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tr-TR" sz="4000" b="1" dirty="0" smtClean="0">
                <a:solidFill>
                  <a:srgbClr val="002060"/>
                </a:solidFill>
              </a:rPr>
              <a:t>Share of Petroleum in Total Exports, 2013 (%)</a:t>
            </a:r>
            <a:endParaRPr lang="tr-TR" sz="40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695575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4" name="TextBox 3"/>
          <p:cNvSpPr txBox="1"/>
          <p:nvPr/>
        </p:nvSpPr>
        <p:spPr>
          <a:xfrm>
            <a:off x="255937" y="8101191"/>
            <a:ext cx="3398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Source: UN Comtrade</a:t>
            </a:r>
            <a:endParaRPr lang="tr-TR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28" y="1457328"/>
            <a:ext cx="12169352" cy="648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 flipV="1">
            <a:off x="136524" y="1281112"/>
            <a:ext cx="12906375" cy="1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06163" y="391980"/>
            <a:ext cx="127670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/>
            <a:r>
              <a:rPr lang="tr-TR" sz="4000" b="1" dirty="0" smtClean="0">
                <a:solidFill>
                  <a:srgbClr val="002060"/>
                </a:solidFill>
              </a:rPr>
              <a:t>Share of Commodities in Total Exports, 2013  (%)</a:t>
            </a:r>
            <a:endParaRPr lang="tr-TR" sz="40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695575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102287" y="8162102"/>
            <a:ext cx="3078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Source: UN Comtrade</a:t>
            </a:r>
            <a:endParaRPr lang="tr-TR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88" y="1099866"/>
            <a:ext cx="12870972" cy="710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22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3303" y="175955"/>
            <a:ext cx="1294149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tr-TR" sz="3400" b="1" dirty="0">
                <a:solidFill>
                  <a:srgbClr val="002060"/>
                </a:solidFill>
              </a:rPr>
              <a:t>The total OIC imports dominated by the leading </a:t>
            </a:r>
            <a:r>
              <a:rPr lang="tr-TR" sz="3400" b="1" dirty="0" smtClean="0">
                <a:solidFill>
                  <a:srgbClr val="002060"/>
                </a:solidFill>
              </a:rPr>
              <a:t>exporters in 2013</a:t>
            </a:r>
            <a:endParaRPr lang="tr-TR" sz="34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886075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4" name="TextBox 3"/>
          <p:cNvSpPr txBox="1"/>
          <p:nvPr/>
        </p:nvSpPr>
        <p:spPr>
          <a:xfrm>
            <a:off x="-208434" y="8143051"/>
            <a:ext cx="2477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Source:SESRIC</a:t>
            </a:r>
            <a:endParaRPr lang="tr-TR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20" y="1457328"/>
            <a:ext cx="12169352" cy="65063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36525" y="-49360"/>
            <a:ext cx="1286827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tr-TR" sz="4400" b="1" dirty="0">
                <a:solidFill>
                  <a:srgbClr val="002060"/>
                </a:solidFill>
              </a:rPr>
              <a:t>Total OIC imports originated mainly from developed </a:t>
            </a:r>
            <a:r>
              <a:rPr lang="tr-TR" sz="4400" b="1" dirty="0" smtClean="0">
                <a:solidFill>
                  <a:srgbClr val="002060"/>
                </a:solidFill>
              </a:rPr>
              <a:t>countries</a:t>
            </a:r>
            <a:endParaRPr lang="tr-TR" sz="4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524" y="8166974"/>
            <a:ext cx="3197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dirty="0" smtClean="0"/>
              <a:t>Source: UNCTADSTAT</a:t>
            </a:r>
            <a:endParaRPr lang="tr-T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04" y="1457328"/>
            <a:ext cx="12529392" cy="66706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-152400" y="1564431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494763"/>
            <a:ext cx="12705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tr-TR" sz="3600" b="1" dirty="0" smtClean="0">
                <a:solidFill>
                  <a:srgbClr val="002060"/>
                </a:solidFill>
              </a:rPr>
              <a:t>Product diversification of total OIC imports was higher</a:t>
            </a:r>
            <a:endParaRPr lang="tr-TR" sz="3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676" y="8205716"/>
            <a:ext cx="4694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400" dirty="0" smtClean="0"/>
              <a:t>Source: ITC</a:t>
            </a:r>
            <a:endParaRPr lang="tr-TR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05" y="1637457"/>
            <a:ext cx="12097344" cy="64203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36" y="178045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/>
              <a:t>(2013, Billion $)</a:t>
            </a:r>
            <a:endParaRPr lang="tr-T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-152400" y="31466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2758" y="2392606"/>
            <a:ext cx="124573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>
              <a:lnSpc>
                <a:spcPct val="200000"/>
              </a:lnSpc>
              <a:buClr>
                <a:srgbClr val="414141"/>
              </a:buClr>
              <a:buSzPct val="101000"/>
            </a:pPr>
            <a:r>
              <a:rPr lang="tr-TR" sz="4400" b="1" dirty="0" smtClean="0">
                <a:solidFill>
                  <a:srgbClr val="006666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INTRA-OIC TRADE</a:t>
            </a:r>
            <a:endParaRPr lang="tr-TR" sz="4400" b="1" dirty="0">
              <a:solidFill>
                <a:srgbClr val="006666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58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/>
          </p:cNvSpPr>
          <p:nvPr/>
        </p:nvSpPr>
        <p:spPr bwMode="auto">
          <a:xfrm>
            <a:off x="711200" y="484312"/>
            <a:ext cx="122936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tr-TR" sz="4000" b="1" dirty="0" smtClean="0">
                <a:solidFill>
                  <a:srgbClr val="002060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OUTLINE</a:t>
            </a:r>
            <a:endParaRPr lang="en-US" sz="4000" b="1" dirty="0">
              <a:solidFill>
                <a:srgbClr val="002060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3077" name="Rectangle 4"/>
          <p:cNvSpPr>
            <a:spLocks/>
          </p:cNvSpPr>
          <p:nvPr/>
        </p:nvSpPr>
        <p:spPr bwMode="auto">
          <a:xfrm>
            <a:off x="761528" y="1898724"/>
            <a:ext cx="12293600" cy="679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730500" lvl="0" indent="-571500" algn="l">
              <a:lnSpc>
                <a:spcPct val="200000"/>
              </a:lnSpc>
              <a:buClr>
                <a:srgbClr val="006666"/>
              </a:buClr>
              <a:buSzPct val="140000"/>
              <a:buFont typeface="Arial" panose="020B0604020202020204" pitchFamily="34" charset="0"/>
              <a:buChar char="•"/>
            </a:pPr>
            <a:r>
              <a:rPr lang="tr-TR" sz="4000" b="1" dirty="0" smtClean="0">
                <a:solidFill>
                  <a:srgbClr val="002060"/>
                </a:solidFill>
                <a:latin typeface="Optima" charset="0"/>
                <a:ea typeface="Optima" charset="0"/>
                <a:cs typeface="Optima" charset="0"/>
              </a:rPr>
              <a:t>Recent Trends in Trade Between </a:t>
            </a:r>
            <a:r>
              <a:rPr lang="en-US" sz="4000" b="1" dirty="0" smtClean="0">
                <a:solidFill>
                  <a:srgbClr val="002060"/>
                </a:solidFill>
                <a:latin typeface="Optima" charset="0"/>
                <a:ea typeface="Optima" charset="0"/>
                <a:cs typeface="Optima" charset="0"/>
              </a:rPr>
              <a:t>OIC </a:t>
            </a:r>
            <a:r>
              <a:rPr lang="tr-TR" sz="4000" b="1" dirty="0" smtClean="0">
                <a:solidFill>
                  <a:srgbClr val="002060"/>
                </a:solidFill>
                <a:latin typeface="Optima" charset="0"/>
                <a:ea typeface="Optima" charset="0"/>
                <a:cs typeface="Optima" charset="0"/>
              </a:rPr>
              <a:t>Member States and </a:t>
            </a:r>
            <a:r>
              <a:rPr lang="en-US" sz="4000" b="1" dirty="0" smtClean="0">
                <a:solidFill>
                  <a:srgbClr val="002060"/>
                </a:solidFill>
                <a:latin typeface="Optima" charset="0"/>
                <a:ea typeface="Optima" charset="0"/>
                <a:cs typeface="Optima" charset="0"/>
              </a:rPr>
              <a:t>the </a:t>
            </a:r>
            <a:r>
              <a:rPr lang="en-US" sz="4000" b="1" dirty="0">
                <a:solidFill>
                  <a:srgbClr val="002060"/>
                </a:solidFill>
                <a:latin typeface="Optima" charset="0"/>
                <a:ea typeface="Optima" charset="0"/>
                <a:cs typeface="Optima" charset="0"/>
              </a:rPr>
              <a:t>World</a:t>
            </a:r>
            <a:endParaRPr lang="tr-TR" sz="4000" b="1" dirty="0">
              <a:solidFill>
                <a:srgbClr val="002060"/>
              </a:solidFill>
              <a:latin typeface="Optima" charset="0"/>
              <a:ea typeface="Optima" charset="0"/>
              <a:cs typeface="Optima" charset="0"/>
            </a:endParaRPr>
          </a:p>
          <a:p>
            <a:pPr marL="730500" indent="-571500" algn="l">
              <a:lnSpc>
                <a:spcPct val="200000"/>
              </a:lnSpc>
              <a:buClr>
                <a:srgbClr val="006666"/>
              </a:buClr>
              <a:buSzPct val="140000"/>
              <a:buFont typeface="Arial" panose="020B0604020202020204" pitchFamily="34" charset="0"/>
              <a:buChar char="•"/>
            </a:pPr>
            <a:r>
              <a:rPr lang="tr-TR" sz="4000" b="1" dirty="0" smtClean="0">
                <a:solidFill>
                  <a:srgbClr val="002060"/>
                </a:solidFill>
                <a:latin typeface="Optima" charset="0"/>
                <a:ea typeface="Optima" charset="0"/>
                <a:cs typeface="Optima" charset="0"/>
              </a:rPr>
              <a:t>Recent </a:t>
            </a:r>
            <a:r>
              <a:rPr lang="tr-TR" sz="4000" b="1" dirty="0">
                <a:solidFill>
                  <a:srgbClr val="002060"/>
                </a:solidFill>
                <a:latin typeface="Optima" charset="0"/>
                <a:ea typeface="Optima" charset="0"/>
                <a:cs typeface="Optima" charset="0"/>
              </a:rPr>
              <a:t>Trends </a:t>
            </a:r>
            <a:r>
              <a:rPr lang="en-US" sz="4000" b="1" dirty="0" smtClean="0">
                <a:solidFill>
                  <a:srgbClr val="002060"/>
                </a:solidFill>
                <a:latin typeface="Optima" charset="0"/>
                <a:ea typeface="Optima" charset="0"/>
                <a:cs typeface="Optima" charset="0"/>
              </a:rPr>
              <a:t>in  </a:t>
            </a:r>
            <a:r>
              <a:rPr lang="en-US" sz="4000" b="1" dirty="0">
                <a:solidFill>
                  <a:srgbClr val="002060"/>
                </a:solidFill>
                <a:latin typeface="Optima" charset="0"/>
                <a:ea typeface="Optima" charset="0"/>
                <a:cs typeface="Optima" charset="0"/>
              </a:rPr>
              <a:t>Intra-OIC </a:t>
            </a:r>
            <a:r>
              <a:rPr lang="en-US" sz="4000" b="1" dirty="0" smtClean="0">
                <a:solidFill>
                  <a:srgbClr val="002060"/>
                </a:solidFill>
                <a:latin typeface="Optima" charset="0"/>
                <a:ea typeface="Optima" charset="0"/>
                <a:cs typeface="Optima" charset="0"/>
              </a:rPr>
              <a:t>Trade</a:t>
            </a:r>
            <a:endParaRPr lang="tr-TR" sz="4000" b="1" dirty="0" smtClean="0">
              <a:solidFill>
                <a:srgbClr val="002060"/>
              </a:solidFill>
              <a:latin typeface="Optima" charset="0"/>
              <a:ea typeface="Optima" charset="0"/>
              <a:cs typeface="Optima" charset="0"/>
            </a:endParaRPr>
          </a:p>
          <a:p>
            <a:pPr marL="730500" indent="-571500" algn="l">
              <a:lnSpc>
                <a:spcPct val="200000"/>
              </a:lnSpc>
              <a:buClr>
                <a:srgbClr val="006666"/>
              </a:buClr>
              <a:buSzPct val="140000"/>
              <a:buFont typeface="Arial" panose="020B0604020202020204" pitchFamily="34" charset="0"/>
              <a:buChar char="•"/>
            </a:pPr>
            <a:r>
              <a:rPr lang="tr-TR" sz="4000" b="1" dirty="0" smtClean="0">
                <a:solidFill>
                  <a:srgbClr val="002060"/>
                </a:solidFill>
                <a:latin typeface="Optima" charset="0"/>
                <a:ea typeface="Optima" charset="0"/>
                <a:cs typeface="Optima" charset="0"/>
              </a:rPr>
              <a:t>Effects of Steep Fall in Oil Prices on OIC Countries(MENAP Region)</a:t>
            </a:r>
            <a:endParaRPr lang="tr-TR" sz="4000" b="1" dirty="0">
              <a:solidFill>
                <a:srgbClr val="002060"/>
              </a:solidFill>
              <a:latin typeface="Optima" charset="0"/>
              <a:ea typeface="Optima" charset="0"/>
              <a:cs typeface="Optima" charset="0"/>
            </a:endParaRPr>
          </a:p>
          <a:p>
            <a:pPr marL="444500" indent="-381000" algn="l">
              <a:lnSpc>
                <a:spcPct val="200000"/>
              </a:lnSpc>
              <a:buClr>
                <a:srgbClr val="414141"/>
              </a:buClr>
              <a:buSzPct val="101000"/>
              <a:buFont typeface="Lucida Grande" charset="0"/>
              <a:buChar char="‣"/>
            </a:pPr>
            <a:endParaRPr lang="tr-TR" sz="4000" dirty="0" smtClean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  <a:p>
            <a:pPr marL="444500" indent="-381000" algn="l">
              <a:lnSpc>
                <a:spcPct val="200000"/>
              </a:lnSpc>
              <a:buClr>
                <a:srgbClr val="414141"/>
              </a:buClr>
              <a:buSzPct val="101000"/>
              <a:buFont typeface="Lucida Grande" charset="0"/>
              <a:buChar char="‣"/>
            </a:pPr>
            <a:endParaRPr lang="tr-TR" sz="4000" dirty="0" smtClean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  <a:p>
            <a:pPr marL="444500" indent="-381000" algn="l">
              <a:lnSpc>
                <a:spcPct val="200000"/>
              </a:lnSpc>
            </a:pPr>
            <a:endParaRPr lang="en-US" sz="40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  <a:p>
            <a:pPr marL="444500" indent="-381000" algn="l">
              <a:lnSpc>
                <a:spcPct val="200000"/>
              </a:lnSpc>
            </a:pPr>
            <a:endParaRPr lang="en-US" sz="40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  <a:p>
            <a:pPr marL="444500" indent="-381000" algn="l">
              <a:lnSpc>
                <a:spcPct val="200000"/>
              </a:lnSpc>
            </a:pPr>
            <a:endParaRPr lang="en-US" sz="40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0" y="9753600"/>
            <a:ext cx="597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1</a:t>
            </a:r>
            <a:endParaRPr lang="tr-TR" sz="2400" dirty="0"/>
          </a:p>
        </p:txBody>
      </p:sp>
      <p:sp>
        <p:nvSpPr>
          <p:cNvPr id="11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1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13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14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-145840" y="1016910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etin kutusu"/>
          <p:cNvSpPr txBox="1"/>
          <p:nvPr/>
        </p:nvSpPr>
        <p:spPr>
          <a:xfrm>
            <a:off x="19050" y="-29334"/>
            <a:ext cx="130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3600" b="1" dirty="0" smtClean="0">
                <a:solidFill>
                  <a:srgbClr val="002060"/>
                </a:solidFill>
              </a:rPr>
              <a:t>Share </a:t>
            </a:r>
            <a:r>
              <a:rPr lang="tr-TR" sz="3600" b="1" dirty="0">
                <a:solidFill>
                  <a:srgbClr val="002060"/>
                </a:solidFill>
              </a:rPr>
              <a:t>of </a:t>
            </a:r>
            <a:r>
              <a:rPr lang="tr-TR" sz="3600" b="1" dirty="0" smtClean="0">
                <a:solidFill>
                  <a:srgbClr val="002060"/>
                </a:solidFill>
              </a:rPr>
              <a:t>intra-OIC </a:t>
            </a:r>
            <a:r>
              <a:rPr lang="tr-TR" sz="3600" b="1" dirty="0">
                <a:solidFill>
                  <a:srgbClr val="002060"/>
                </a:solidFill>
              </a:rPr>
              <a:t>trade </a:t>
            </a:r>
            <a:r>
              <a:rPr lang="tr-TR" sz="3600" b="1" dirty="0" smtClean="0">
                <a:solidFill>
                  <a:srgbClr val="002060"/>
                </a:solidFill>
              </a:rPr>
              <a:t>peaked at 18.7 per cent in </a:t>
            </a:r>
            <a:r>
              <a:rPr lang="tr-TR" sz="3600" b="1" dirty="0">
                <a:solidFill>
                  <a:srgbClr val="002060"/>
                </a:solidFill>
              </a:rPr>
              <a:t>2013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314575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4" name="TextBox 3"/>
          <p:cNvSpPr txBox="1"/>
          <p:nvPr/>
        </p:nvSpPr>
        <p:spPr>
          <a:xfrm>
            <a:off x="307975" y="8261175"/>
            <a:ext cx="3946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 smtClean="0"/>
              <a:t>Source: SESRIC</a:t>
            </a:r>
            <a:endParaRPr lang="tr-TR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" y="1193123"/>
            <a:ext cx="12243097" cy="69348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-1" y="1200293"/>
            <a:ext cx="130048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Metin kutusu"/>
          <p:cNvSpPr txBox="1"/>
          <p:nvPr/>
        </p:nvSpPr>
        <p:spPr>
          <a:xfrm>
            <a:off x="549664" y="91129"/>
            <a:ext cx="115496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4000" b="1" dirty="0" smtClean="0">
                <a:solidFill>
                  <a:srgbClr val="002060"/>
                </a:solidFill>
              </a:rPr>
              <a:t>Major players in intra </a:t>
            </a:r>
            <a:r>
              <a:rPr lang="tr-TR" sz="4000" b="1" dirty="0">
                <a:solidFill>
                  <a:srgbClr val="002060"/>
                </a:solidFill>
              </a:rPr>
              <a:t>OIC </a:t>
            </a:r>
            <a:r>
              <a:rPr lang="tr-TR" sz="4000" b="1" dirty="0" smtClean="0">
                <a:solidFill>
                  <a:srgbClr val="002060"/>
                </a:solidFill>
              </a:rPr>
              <a:t>trade in 2013</a:t>
            </a:r>
            <a:endParaRPr lang="tr-TR" sz="4000" b="1" dirty="0">
              <a:solidFill>
                <a:srgbClr val="002060"/>
              </a:solidFill>
            </a:endParaRPr>
          </a:p>
          <a:p>
            <a:endParaRPr lang="tr-TR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9712" y="802007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dirty="0" smtClean="0"/>
              <a:t>Source:SESRIC</a:t>
            </a:r>
            <a:endParaRPr lang="tr-T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09712" y="1273564"/>
            <a:ext cx="2189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b="1" dirty="0" smtClean="0"/>
              <a:t>(Billion $)</a:t>
            </a:r>
            <a:endParaRPr lang="tr-TR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12" y="1673674"/>
            <a:ext cx="12385375" cy="63464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-152400" y="84435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etin kutusu"/>
          <p:cNvSpPr txBox="1"/>
          <p:nvPr/>
        </p:nvSpPr>
        <p:spPr>
          <a:xfrm>
            <a:off x="136525" y="245410"/>
            <a:ext cx="12054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2060"/>
                </a:solidFill>
              </a:rPr>
              <a:t>Intra-OIC </a:t>
            </a:r>
            <a:r>
              <a:rPr lang="tr-TR" sz="3200" b="1" dirty="0" smtClean="0">
                <a:solidFill>
                  <a:srgbClr val="002060"/>
                </a:solidFill>
              </a:rPr>
              <a:t>exports </a:t>
            </a:r>
            <a:r>
              <a:rPr lang="tr-TR" sz="3200" b="1" dirty="0">
                <a:solidFill>
                  <a:srgbClr val="002060"/>
                </a:solidFill>
              </a:rPr>
              <a:t>concentrated on a few </a:t>
            </a:r>
            <a:r>
              <a:rPr lang="tr-TR" sz="3200" b="1" dirty="0" smtClean="0">
                <a:solidFill>
                  <a:srgbClr val="002060"/>
                </a:solidFill>
              </a:rPr>
              <a:t>commoditites</a:t>
            </a:r>
            <a:endParaRPr lang="tr-TR" sz="32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314575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4" name="TextBox 3"/>
          <p:cNvSpPr txBox="1"/>
          <p:nvPr/>
        </p:nvSpPr>
        <p:spPr>
          <a:xfrm>
            <a:off x="136525" y="8098859"/>
            <a:ext cx="3038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dirty="0" smtClean="0"/>
              <a:t>Source: ITC Trademap</a:t>
            </a:r>
            <a:endParaRPr lang="tr-TR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36" y="1654182"/>
            <a:ext cx="12097344" cy="626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08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/>
          </p:cNvSpPr>
          <p:nvPr/>
        </p:nvSpPr>
        <p:spPr bwMode="auto">
          <a:xfrm>
            <a:off x="337178" y="124272"/>
            <a:ext cx="12860784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endParaRPr lang="tr-TR" sz="4000" dirty="0"/>
          </a:p>
        </p:txBody>
      </p:sp>
      <p:sp>
        <p:nvSpPr>
          <p:cNvPr id="4" name="Rectangle 3"/>
          <p:cNvSpPr/>
          <p:nvPr/>
        </p:nvSpPr>
        <p:spPr>
          <a:xfrm>
            <a:off x="136526" y="0"/>
            <a:ext cx="124145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>
                <a:solidFill>
                  <a:srgbClr val="002060"/>
                </a:solidFill>
              </a:rPr>
              <a:t>20 per cent intra-OIC trade target was surpassed by </a:t>
            </a:r>
            <a:r>
              <a:rPr lang="tr-TR" sz="4000" b="1" dirty="0" smtClean="0">
                <a:solidFill>
                  <a:srgbClr val="002060"/>
                </a:solidFill>
              </a:rPr>
              <a:t>30 </a:t>
            </a:r>
            <a:r>
              <a:rPr lang="tr-TR" sz="4000" b="1" dirty="0">
                <a:solidFill>
                  <a:srgbClr val="002060"/>
                </a:solidFill>
              </a:rPr>
              <a:t>Member States by 2013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210" y="8139509"/>
            <a:ext cx="3706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dirty="0" smtClean="0"/>
              <a:t>Source:SESRIC</a:t>
            </a:r>
            <a:endParaRPr lang="tr-T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96094" y="1566988"/>
            <a:ext cx="5214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Member</a:t>
            </a:r>
            <a:r>
              <a:rPr lang="tr-TR" sz="2400" b="1" dirty="0" smtClean="0"/>
              <a:t> States</a:t>
            </a:r>
            <a:r>
              <a:rPr lang="en-US" sz="2400" b="1" dirty="0" smtClean="0"/>
              <a:t> Having </a:t>
            </a:r>
            <a:r>
              <a:rPr lang="en-US" sz="2400" b="1" dirty="0"/>
              <a:t>the Biggest </a:t>
            </a:r>
            <a:r>
              <a:rPr lang="en-US" sz="2400" b="1" dirty="0" smtClean="0"/>
              <a:t>Intra-OIC </a:t>
            </a:r>
            <a:r>
              <a:rPr lang="en-US" sz="2400" b="1" dirty="0"/>
              <a:t>Trade </a:t>
            </a:r>
            <a:r>
              <a:rPr lang="tr-TR" sz="2400" b="1" dirty="0" smtClean="0"/>
              <a:t>Share (%)</a:t>
            </a:r>
            <a:endParaRPr lang="tr-T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934448" y="1534011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Member</a:t>
            </a:r>
            <a:r>
              <a:rPr lang="tr-TR" sz="2400" b="1" dirty="0" smtClean="0"/>
              <a:t> States</a:t>
            </a:r>
            <a:r>
              <a:rPr lang="en-US" sz="2400" b="1" dirty="0" smtClean="0"/>
              <a:t> Having </a:t>
            </a:r>
            <a:r>
              <a:rPr lang="en-US" sz="2400" b="1" dirty="0"/>
              <a:t>the </a:t>
            </a:r>
            <a:r>
              <a:rPr lang="tr-TR" sz="2400" b="1" dirty="0" smtClean="0"/>
              <a:t>Lowest </a:t>
            </a:r>
            <a:r>
              <a:rPr lang="en-US" sz="2400" b="1" dirty="0" smtClean="0"/>
              <a:t>Intra-OIC </a:t>
            </a:r>
            <a:r>
              <a:rPr lang="en-US" sz="2400" b="1" dirty="0"/>
              <a:t>Trade </a:t>
            </a:r>
            <a:r>
              <a:rPr lang="tr-TR" sz="2400" b="1" dirty="0" smtClean="0"/>
              <a:t>Share (%)</a:t>
            </a:r>
            <a:endParaRPr lang="tr-TR" sz="2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25" y="2471010"/>
            <a:ext cx="6293867" cy="55776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7570" y="2541221"/>
            <a:ext cx="5927518" cy="548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82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/>
          </p:cNvSpPr>
          <p:nvPr/>
        </p:nvSpPr>
        <p:spPr bwMode="auto">
          <a:xfrm>
            <a:off x="144016" y="124272"/>
            <a:ext cx="12860784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tr-TR" sz="4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445" y="8189168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dirty="0" smtClean="0"/>
              <a:t>Source:SESRIC</a:t>
            </a:r>
            <a:endParaRPr lang="tr-TR" sz="2000" dirty="0"/>
          </a:p>
        </p:txBody>
      </p:sp>
      <p:sp>
        <p:nvSpPr>
          <p:cNvPr id="5" name="Rectangle 4"/>
          <p:cNvSpPr/>
          <p:nvPr/>
        </p:nvSpPr>
        <p:spPr>
          <a:xfrm>
            <a:off x="1065796" y="1813521"/>
            <a:ext cx="110172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algn="just">
              <a:lnSpc>
                <a:spcPct val="200000"/>
              </a:lnSpc>
              <a:buClr>
                <a:srgbClr val="414141"/>
              </a:buClr>
              <a:buSzPct val="101000"/>
            </a:pPr>
            <a:r>
              <a:rPr lang="tr-TR" sz="4400" b="1" dirty="0" smtClean="0">
                <a:solidFill>
                  <a:srgbClr val="006666"/>
                </a:solidFill>
                <a:latin typeface="Optima" charset="0"/>
                <a:ea typeface="Optima" charset="0"/>
                <a:cs typeface="Optima" charset="0"/>
              </a:rPr>
              <a:t>EFFECTS OF STEEP FALL in OIL </a:t>
            </a:r>
            <a:r>
              <a:rPr lang="tr-TR" sz="4400" b="1" dirty="0">
                <a:solidFill>
                  <a:srgbClr val="006666"/>
                </a:solidFill>
                <a:latin typeface="Optima" charset="0"/>
                <a:ea typeface="Optima" charset="0"/>
                <a:cs typeface="Optima" charset="0"/>
              </a:rPr>
              <a:t>PRICES </a:t>
            </a:r>
            <a:r>
              <a:rPr lang="tr-TR" sz="4400" b="1" dirty="0" smtClean="0">
                <a:solidFill>
                  <a:srgbClr val="006666"/>
                </a:solidFill>
                <a:latin typeface="Optima" charset="0"/>
                <a:ea typeface="Optima" charset="0"/>
                <a:cs typeface="Optima" charset="0"/>
              </a:rPr>
              <a:t>on </a:t>
            </a:r>
            <a:r>
              <a:rPr lang="tr-TR" sz="4400" b="1" dirty="0">
                <a:solidFill>
                  <a:srgbClr val="006666"/>
                </a:solidFill>
                <a:latin typeface="Optima" charset="0"/>
                <a:ea typeface="Optima" charset="0"/>
                <a:cs typeface="Optima" charset="0"/>
              </a:rPr>
              <a:t>OIC MEMBER </a:t>
            </a:r>
            <a:r>
              <a:rPr lang="tr-TR" sz="4400" b="1" dirty="0" smtClean="0">
                <a:solidFill>
                  <a:srgbClr val="006666"/>
                </a:solidFill>
                <a:latin typeface="Optima" charset="0"/>
                <a:ea typeface="Optima" charset="0"/>
                <a:cs typeface="Optima" charset="0"/>
              </a:rPr>
              <a:t>STATES (MENAP REGION)</a:t>
            </a:r>
          </a:p>
        </p:txBody>
      </p:sp>
    </p:spTree>
    <p:extLst>
      <p:ext uri="{BB962C8B-B14F-4D97-AF65-F5344CB8AC3E}">
        <p14:creationId xmlns:p14="http://schemas.microsoft.com/office/powerpoint/2010/main" val="3634578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/>
          </p:cNvSpPr>
          <p:nvPr/>
        </p:nvSpPr>
        <p:spPr bwMode="auto">
          <a:xfrm>
            <a:off x="144016" y="124272"/>
            <a:ext cx="12860784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/>
            <a:r>
              <a:rPr lang="tr-TR" sz="4000" b="1" dirty="0" smtClean="0">
                <a:solidFill>
                  <a:srgbClr val="002060"/>
                </a:solidFill>
              </a:rPr>
              <a:t>Oil prices </a:t>
            </a:r>
            <a:r>
              <a:rPr lang="tr-TR" sz="4000" b="1" dirty="0">
                <a:solidFill>
                  <a:srgbClr val="002060"/>
                </a:solidFill>
              </a:rPr>
              <a:t>fell from </a:t>
            </a:r>
            <a:r>
              <a:rPr lang="tr-TR" sz="4000" b="1" dirty="0" smtClean="0">
                <a:solidFill>
                  <a:srgbClr val="002060"/>
                </a:solidFill>
              </a:rPr>
              <a:t>an average of 110 </a:t>
            </a:r>
            <a:r>
              <a:rPr lang="tr-TR" sz="4000" b="1" dirty="0">
                <a:solidFill>
                  <a:srgbClr val="002060"/>
                </a:solidFill>
              </a:rPr>
              <a:t>($/pb) in the last three years to </a:t>
            </a:r>
            <a:r>
              <a:rPr lang="tr-TR" sz="4000" b="1" dirty="0" smtClean="0">
                <a:solidFill>
                  <a:srgbClr val="002060"/>
                </a:solidFill>
              </a:rPr>
              <a:t>48($/pb) </a:t>
            </a:r>
            <a:r>
              <a:rPr lang="tr-TR" sz="4000" b="1" dirty="0">
                <a:solidFill>
                  <a:srgbClr val="002060"/>
                </a:solidFill>
              </a:rPr>
              <a:t>in </a:t>
            </a:r>
            <a:r>
              <a:rPr lang="tr-TR" sz="4000" b="1" dirty="0" smtClean="0">
                <a:solidFill>
                  <a:srgbClr val="002060"/>
                </a:solidFill>
              </a:rPr>
              <a:t>January 2015 </a:t>
            </a:r>
            <a:endParaRPr lang="tr-TR" sz="4000" b="1" dirty="0">
              <a:solidFill>
                <a:srgbClr val="002060"/>
              </a:solidFill>
            </a:endParaRPr>
          </a:p>
          <a:p>
            <a:endParaRPr lang="tr-TR" sz="4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444" y="8189168"/>
            <a:ext cx="5208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dirty="0" smtClean="0"/>
              <a:t>Source: IMF Commodity Prices Database</a:t>
            </a:r>
            <a:endParaRPr lang="tr-TR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57327"/>
            <a:ext cx="13004800" cy="668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2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/>
          </p:cNvSpPr>
          <p:nvPr/>
        </p:nvSpPr>
        <p:spPr bwMode="auto">
          <a:xfrm>
            <a:off x="144016" y="124272"/>
            <a:ext cx="12860784" cy="11568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 algn="just"/>
            <a:r>
              <a:rPr lang="en-US" sz="3200" b="1" dirty="0" smtClean="0">
                <a:solidFill>
                  <a:srgbClr val="002060"/>
                </a:solidFill>
              </a:rPr>
              <a:t>The </a:t>
            </a:r>
            <a:r>
              <a:rPr lang="tr-TR" sz="3200" b="1" dirty="0" smtClean="0">
                <a:solidFill>
                  <a:srgbClr val="002060"/>
                </a:solidFill>
              </a:rPr>
              <a:t>steep decline </a:t>
            </a:r>
            <a:r>
              <a:rPr lang="en-US" sz="3200" b="1" dirty="0" smtClean="0">
                <a:solidFill>
                  <a:srgbClr val="002060"/>
                </a:solidFill>
              </a:rPr>
              <a:t>in </a:t>
            </a:r>
            <a:r>
              <a:rPr lang="en-US" sz="3200" b="1" dirty="0">
                <a:solidFill>
                  <a:srgbClr val="002060"/>
                </a:solidFill>
              </a:rPr>
              <a:t>oil prices have been</a:t>
            </a:r>
            <a:r>
              <a:rPr lang="tr-TR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driven </a:t>
            </a:r>
            <a:r>
              <a:rPr lang="tr-TR" sz="3200" b="1" dirty="0">
                <a:solidFill>
                  <a:srgbClr val="002060"/>
                </a:solidFill>
              </a:rPr>
              <a:t>by both supply and demand factors along with the effects of monetary policies </a:t>
            </a:r>
            <a:br>
              <a:rPr lang="tr-TR" sz="3200" b="1" dirty="0">
                <a:solidFill>
                  <a:srgbClr val="002060"/>
                </a:solidFill>
              </a:rPr>
            </a:br>
            <a:r>
              <a:rPr lang="tr-T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r-T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tr-TR" sz="3200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/>
            <a:r>
              <a:rPr lang="tr-T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r-T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tr-T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0" y="3305839"/>
            <a:ext cx="12512675" cy="2487207"/>
          </a:xfrm>
          <a:prstGeom prst="roundRect">
            <a:avLst/>
          </a:prstGeom>
          <a:solidFill>
            <a:srgbClr val="77B0D7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tr-T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THE SUPPLY SIDE</a:t>
            </a:r>
            <a:br>
              <a:rPr lang="tr-T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tr-TR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tr-T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-H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igher</a:t>
            </a:r>
            <a:r>
              <a:rPr lang="tr-T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than-expected supply, particularly from the United</a:t>
            </a:r>
            <a:r>
              <a:rPr lang="tr-T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States</a:t>
            </a:r>
            <a:endParaRPr lang="tr-TR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tr-T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-OPEC’s </a:t>
            </a:r>
            <a:r>
              <a:rPr lang="tr-T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policy shift to maintain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production </a:t>
            </a:r>
            <a:r>
              <a:rPr lang="tr-T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thus the market </a:t>
            </a:r>
            <a:r>
              <a:rPr lang="tr-T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share</a:t>
            </a:r>
            <a:endParaRPr lang="tr-TR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8931" y="1523561"/>
            <a:ext cx="12512675" cy="1467567"/>
          </a:xfrm>
          <a:prstGeom prst="roundRect">
            <a:avLst/>
          </a:prstGeom>
          <a:solidFill>
            <a:srgbClr val="77B0D7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 algn="l"/>
            <a:r>
              <a:rPr lang="tr-T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THE DEMAND SIDE : </a:t>
            </a:r>
          </a:p>
          <a:p>
            <a:pPr algn="l"/>
            <a:endParaRPr lang="tr-TR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tr-T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Weakening </a:t>
            </a:r>
            <a:r>
              <a:rPr lang="tr-T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Oil Demand Especially from China, Japan and the Euro Area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rgbClr val="414141"/>
              </a:solidFill>
              <a:effectLst/>
              <a:sym typeface="Gill Sans Light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93682" y="6405821"/>
            <a:ext cx="12551072" cy="1940868"/>
          </a:xfrm>
          <a:prstGeom prst="roundRect">
            <a:avLst/>
          </a:prstGeom>
          <a:solidFill>
            <a:srgbClr val="77B0D7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 algn="l"/>
            <a:r>
              <a:rPr lang="tr-T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EFFECTS OF THE MONETARY POLICIES</a:t>
            </a:r>
          </a:p>
          <a:p>
            <a:pPr algn="l"/>
            <a:r>
              <a:rPr lang="tr-T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 interest rates </a:t>
            </a:r>
          </a:p>
          <a:p>
            <a:pPr algn="l"/>
            <a:r>
              <a:rPr lang="tr-T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U.S. dollar appreciation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8424" y="7402835"/>
            <a:ext cx="5794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579270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/>
          </p:cNvSpPr>
          <p:nvPr/>
        </p:nvSpPr>
        <p:spPr bwMode="auto">
          <a:xfrm>
            <a:off x="144016" y="124271"/>
            <a:ext cx="12860784" cy="9774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tr-TR" sz="3200" b="1" dirty="0" smtClean="0">
                <a:solidFill>
                  <a:srgbClr val="002060"/>
                </a:solidFill>
              </a:rPr>
              <a:t>Growth is expected to weaken in most countries except U.S in 2015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lvl="0"/>
            <a:r>
              <a:rPr lang="tr-TR" sz="4000" b="1" dirty="0" smtClean="0">
                <a:solidFill>
                  <a:srgbClr val="002060"/>
                </a:solidFill>
              </a:rPr>
              <a:t> </a:t>
            </a:r>
            <a:endParaRPr lang="tr-TR" sz="4000" b="1" dirty="0">
              <a:solidFill>
                <a:srgbClr val="002060"/>
              </a:solidFill>
            </a:endParaRPr>
          </a:p>
          <a:p>
            <a:endParaRPr lang="tr-TR" sz="40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25" y="1457327"/>
            <a:ext cx="12702579" cy="683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2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/>
          </p:cNvSpPr>
          <p:nvPr/>
        </p:nvSpPr>
        <p:spPr bwMode="auto">
          <a:xfrm>
            <a:off x="144016" y="124271"/>
            <a:ext cx="12860784" cy="9774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tr-TR" sz="3200" b="1" dirty="0" smtClean="0">
                <a:solidFill>
                  <a:srgbClr val="002060"/>
                </a:solidFill>
              </a:rPr>
              <a:t>There is an inverse relation between US dollar effective exchange rate and the oil prices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lvl="0"/>
            <a:r>
              <a:rPr lang="tr-TR" sz="4000" b="1" dirty="0" smtClean="0">
                <a:solidFill>
                  <a:srgbClr val="002060"/>
                </a:solidFill>
              </a:rPr>
              <a:t> </a:t>
            </a:r>
            <a:endParaRPr lang="tr-TR" sz="4000" b="1" dirty="0">
              <a:solidFill>
                <a:srgbClr val="002060"/>
              </a:solidFill>
            </a:endParaRPr>
          </a:p>
          <a:p>
            <a:endParaRPr lang="tr-TR" sz="4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445" y="8189168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dirty="0" smtClean="0"/>
              <a:t>Source:FED,IMF</a:t>
            </a:r>
            <a:endParaRPr lang="tr-TR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-3362696" y="1256674"/>
            <a:ext cx="14869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b="1" dirty="0" smtClean="0">
                <a:solidFill>
                  <a:srgbClr val="002060"/>
                </a:solidFill>
              </a:rPr>
              <a:t>Figure</a:t>
            </a:r>
            <a:r>
              <a:rPr lang="tr-TR" sz="1800" b="1" dirty="0" smtClean="0">
                <a:solidFill>
                  <a:srgbClr val="002060"/>
                </a:solidFill>
              </a:rPr>
              <a:t>: US Dollar Effective Exchange Rates versus Brent Oil Prices</a:t>
            </a:r>
            <a:endParaRPr lang="en-US" sz="1800" b="1" dirty="0">
              <a:solidFill>
                <a:srgbClr val="002060"/>
              </a:solidFill>
            </a:endParaRPr>
          </a:p>
          <a:p>
            <a:endParaRPr lang="tr-T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3728" y="1854199"/>
            <a:ext cx="12169352" cy="569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4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/>
          </p:cNvSpPr>
          <p:nvPr/>
        </p:nvSpPr>
        <p:spPr bwMode="auto">
          <a:xfrm>
            <a:off x="144016" y="124271"/>
            <a:ext cx="12860784" cy="6885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tr-TR" sz="3200" b="1" dirty="0">
                <a:solidFill>
                  <a:srgbClr val="002060"/>
                </a:solidFill>
              </a:rPr>
              <a:t>K</a:t>
            </a:r>
            <a:r>
              <a:rPr lang="en-US" sz="3200" b="1" dirty="0" err="1">
                <a:solidFill>
                  <a:srgbClr val="002060"/>
                </a:solidFill>
              </a:rPr>
              <a:t>uwait</a:t>
            </a:r>
            <a:r>
              <a:rPr lang="en-US" sz="3200" b="1" dirty="0">
                <a:solidFill>
                  <a:srgbClr val="002060"/>
                </a:solidFill>
              </a:rPr>
              <a:t>,</a:t>
            </a:r>
            <a:r>
              <a:rPr lang="tr-TR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Qatar, Iraq, Oman, Libya, and Saudi Arabia</a:t>
            </a:r>
            <a:r>
              <a:rPr lang="tr-TR" sz="3200" b="1" dirty="0">
                <a:solidFill>
                  <a:srgbClr val="002060"/>
                </a:solidFill>
              </a:rPr>
              <a:t> are expected to be the most affected countries from the steep decline in oil prices</a:t>
            </a:r>
            <a:endParaRPr lang="en-US" sz="2000" b="1" dirty="0">
              <a:solidFill>
                <a:srgbClr val="002060"/>
              </a:solidFill>
            </a:endParaRPr>
          </a:p>
          <a:p>
            <a:pPr lvl="0"/>
            <a:r>
              <a:rPr lang="tr-TR" sz="4000" b="1" dirty="0" smtClean="0">
                <a:solidFill>
                  <a:srgbClr val="002060"/>
                </a:solidFill>
              </a:rPr>
              <a:t> </a:t>
            </a:r>
            <a:endParaRPr lang="tr-TR" sz="4000" b="1" dirty="0">
              <a:solidFill>
                <a:srgbClr val="002060"/>
              </a:solidFill>
            </a:endParaRPr>
          </a:p>
          <a:p>
            <a:endParaRPr lang="tr-TR" sz="4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444" y="8189168"/>
            <a:ext cx="9169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dirty="0" smtClean="0"/>
              <a:t>Source:</a:t>
            </a:r>
            <a:r>
              <a:rPr lang="tr-TR" sz="2000" b="1" dirty="0" smtClean="0"/>
              <a:t>IMF </a:t>
            </a:r>
            <a:r>
              <a:rPr lang="tr-TR" sz="2000" b="1" dirty="0"/>
              <a:t>Regional Economic Outlook 2015 January Update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324373"/>
            <a:ext cx="7719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1800" b="1" dirty="0" smtClean="0">
                <a:solidFill>
                  <a:srgbClr val="002060"/>
                </a:solidFill>
              </a:rPr>
              <a:t>Figu</a:t>
            </a:r>
            <a:r>
              <a:rPr lang="en-US" sz="1800" b="1" dirty="0" smtClean="0">
                <a:solidFill>
                  <a:srgbClr val="002060"/>
                </a:solidFill>
              </a:rPr>
              <a:t>re</a:t>
            </a:r>
            <a:r>
              <a:rPr lang="tr-TR" sz="1800" b="1" dirty="0" smtClean="0">
                <a:solidFill>
                  <a:srgbClr val="002060"/>
                </a:solidFill>
              </a:rPr>
              <a:t>:</a:t>
            </a:r>
            <a:r>
              <a:rPr lang="en-US" sz="1800" b="1" dirty="0" smtClean="0">
                <a:solidFill>
                  <a:srgbClr val="002060"/>
                </a:solidFill>
              </a:rPr>
              <a:t> External Loss</a:t>
            </a:r>
            <a:r>
              <a:rPr lang="tr-TR" sz="1800" b="1" dirty="0" smtClean="0">
                <a:solidFill>
                  <a:srgbClr val="002060"/>
                </a:solidFill>
              </a:rPr>
              <a:t> Estimates </a:t>
            </a:r>
            <a:r>
              <a:rPr lang="en-US" sz="1800" b="1" dirty="0" smtClean="0">
                <a:solidFill>
                  <a:srgbClr val="002060"/>
                </a:solidFill>
              </a:rPr>
              <a:t>from Lower </a:t>
            </a:r>
            <a:r>
              <a:rPr lang="en-US" sz="1800" b="1" dirty="0">
                <a:solidFill>
                  <a:srgbClr val="002060"/>
                </a:solidFill>
              </a:rPr>
              <a:t>Oil Prices, 2015</a:t>
            </a:r>
          </a:p>
          <a:p>
            <a:endParaRPr lang="tr-T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41" y="2119705"/>
            <a:ext cx="6211143" cy="54566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4408" y="2119705"/>
            <a:ext cx="6264696" cy="546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81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/>
          </p:cNvSpPr>
          <p:nvPr/>
        </p:nvSpPr>
        <p:spPr bwMode="auto">
          <a:xfrm>
            <a:off x="711200" y="484312"/>
            <a:ext cx="122936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4000" b="1" dirty="0">
              <a:solidFill>
                <a:srgbClr val="002060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 flipV="1">
            <a:off x="0" y="16000"/>
            <a:ext cx="13004800" cy="1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3077" name="Rectangle 4"/>
          <p:cNvSpPr>
            <a:spLocks/>
          </p:cNvSpPr>
          <p:nvPr/>
        </p:nvSpPr>
        <p:spPr bwMode="auto">
          <a:xfrm>
            <a:off x="761528" y="192215"/>
            <a:ext cx="12293600" cy="85010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63500" algn="l">
              <a:lnSpc>
                <a:spcPct val="200000"/>
              </a:lnSpc>
              <a:buClr>
                <a:srgbClr val="414141"/>
              </a:buClr>
              <a:buSzPct val="101000"/>
            </a:pPr>
            <a:endParaRPr lang="tr-TR" sz="4800" b="1" dirty="0" smtClean="0">
              <a:solidFill>
                <a:srgbClr val="006666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  <a:p>
            <a:pPr marL="63500" algn="l">
              <a:lnSpc>
                <a:spcPct val="200000"/>
              </a:lnSpc>
              <a:buClr>
                <a:srgbClr val="414141"/>
              </a:buClr>
              <a:buSzPct val="101000"/>
            </a:pPr>
            <a:endParaRPr lang="tr-TR" sz="4800" b="1" dirty="0" smtClean="0">
              <a:solidFill>
                <a:srgbClr val="006666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  <a:p>
            <a:pPr marL="63500" algn="l">
              <a:lnSpc>
                <a:spcPct val="200000"/>
              </a:lnSpc>
              <a:buClr>
                <a:srgbClr val="414141"/>
              </a:buClr>
              <a:buSzPct val="101000"/>
            </a:pPr>
            <a:r>
              <a:rPr lang="tr-TR" sz="4800" b="1" dirty="0" smtClean="0">
                <a:solidFill>
                  <a:srgbClr val="006666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TRADE BETWEEN OIC and the WORLD</a:t>
            </a:r>
          </a:p>
          <a:p>
            <a:pPr marL="444500" indent="-381000" algn="l">
              <a:lnSpc>
                <a:spcPct val="200000"/>
              </a:lnSpc>
              <a:buClr>
                <a:srgbClr val="414141"/>
              </a:buClr>
              <a:buSzPct val="101000"/>
              <a:buFont typeface="Lucida Grande" charset="0"/>
              <a:buChar char="‣"/>
            </a:pPr>
            <a:endParaRPr lang="tr-TR" sz="4000" dirty="0" smtClean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  <a:p>
            <a:pPr marL="444500" indent="-381000" algn="l">
              <a:lnSpc>
                <a:spcPct val="200000"/>
              </a:lnSpc>
            </a:pPr>
            <a:endParaRPr lang="en-US" sz="40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  <a:p>
            <a:pPr marL="444500" indent="-381000" algn="l">
              <a:lnSpc>
                <a:spcPct val="200000"/>
              </a:lnSpc>
            </a:pPr>
            <a:endParaRPr lang="en-US" sz="40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  <a:p>
            <a:pPr marL="444500" indent="-381000" algn="l">
              <a:lnSpc>
                <a:spcPct val="200000"/>
              </a:lnSpc>
            </a:pPr>
            <a:endParaRPr lang="en-US" sz="40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0" y="9753600"/>
            <a:ext cx="597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1</a:t>
            </a:r>
            <a:endParaRPr lang="tr-TR" sz="2400" dirty="0"/>
          </a:p>
        </p:txBody>
      </p:sp>
      <p:sp>
        <p:nvSpPr>
          <p:cNvPr id="11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1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13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14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646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/>
          </p:cNvSpPr>
          <p:nvPr/>
        </p:nvSpPr>
        <p:spPr bwMode="auto">
          <a:xfrm>
            <a:off x="144016" y="124271"/>
            <a:ext cx="12860784" cy="9774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tr-TR" sz="3200" b="1" dirty="0" smtClean="0">
                <a:solidFill>
                  <a:srgbClr val="002060"/>
                </a:solidFill>
              </a:rPr>
              <a:t>Most Oil Exporters need oil prices well above 57 dollars to balance their budgets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lvl="0"/>
            <a:r>
              <a:rPr lang="tr-TR" sz="4000" b="1" dirty="0" smtClean="0">
                <a:solidFill>
                  <a:srgbClr val="002060"/>
                </a:solidFill>
              </a:rPr>
              <a:t> </a:t>
            </a:r>
            <a:endParaRPr lang="tr-TR" sz="4000" b="1" dirty="0">
              <a:solidFill>
                <a:srgbClr val="002060"/>
              </a:solidFill>
            </a:endParaRPr>
          </a:p>
          <a:p>
            <a:endParaRPr lang="tr-TR" sz="4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444" y="8189168"/>
            <a:ext cx="8953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b="1" dirty="0" smtClean="0"/>
              <a:t>Source: IMF Regional Economic Outlook, 2015 January Update</a:t>
            </a:r>
            <a:endParaRPr lang="tr-TR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-770408" y="1346777"/>
            <a:ext cx="972108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solidFill>
                  <a:srgbClr val="002060"/>
                </a:solidFill>
              </a:rPr>
              <a:t>Figure</a:t>
            </a:r>
            <a:r>
              <a:rPr lang="tr-TR" sz="2000" b="1" dirty="0" smtClean="0">
                <a:solidFill>
                  <a:srgbClr val="002060"/>
                </a:solidFill>
              </a:rPr>
              <a:t>: Fiscal Breakeven Oil Prices (U.S. Dollars per barrel)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  <a:p>
            <a:endParaRPr lang="tr-TR" dirty="0"/>
          </a:p>
        </p:txBody>
      </p:sp>
      <p:cxnSp>
        <p:nvCxnSpPr>
          <p:cNvPr id="12" name="Elbow Connector 11"/>
          <p:cNvCxnSpPr/>
          <p:nvPr/>
        </p:nvCxnSpPr>
        <p:spPr bwMode="auto">
          <a:xfrm rot="5400000">
            <a:off x="1903470" y="4670358"/>
            <a:ext cx="124852" cy="12700"/>
          </a:xfrm>
          <a:prstGeom prst="bentConnector3">
            <a:avLst>
              <a:gd name="adj1" fmla="val 243868"/>
            </a:avLst>
          </a:prstGeom>
          <a:solidFill>
            <a:srgbClr val="6C7472"/>
          </a:solidFill>
          <a:ln>
            <a:noFill/>
            <a:tailEnd type="triangle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20" y="1854199"/>
            <a:ext cx="12313368" cy="615558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45816" y="4012704"/>
            <a:ext cx="1008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C00000"/>
                </a:solidFill>
              </a:rPr>
              <a:t>2015 oil price estimate </a:t>
            </a:r>
            <a:endParaRPr lang="tr-TR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618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/>
          </p:cNvSpPr>
          <p:nvPr/>
        </p:nvSpPr>
        <p:spPr bwMode="auto">
          <a:xfrm>
            <a:off x="144016" y="124271"/>
            <a:ext cx="12860784" cy="11568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tr-TR" sz="2800" b="1" dirty="0" smtClean="0">
                <a:solidFill>
                  <a:srgbClr val="002060"/>
                </a:solidFill>
              </a:rPr>
              <a:t>Sharp falls in </a:t>
            </a:r>
            <a:r>
              <a:rPr lang="en-US" sz="2800" b="1" dirty="0" smtClean="0">
                <a:solidFill>
                  <a:srgbClr val="002060"/>
                </a:solidFill>
              </a:rPr>
              <a:t>oil </a:t>
            </a:r>
            <a:r>
              <a:rPr lang="en-US" sz="2800" b="1" dirty="0">
                <a:solidFill>
                  <a:srgbClr val="002060"/>
                </a:solidFill>
              </a:rPr>
              <a:t>prices are expected to lead to significant </a:t>
            </a:r>
            <a:r>
              <a:rPr lang="en-US" sz="2800" b="1" dirty="0" smtClean="0">
                <a:solidFill>
                  <a:srgbClr val="002060"/>
                </a:solidFill>
              </a:rPr>
              <a:t>declines</a:t>
            </a:r>
            <a:r>
              <a:rPr lang="tr-TR" sz="2800" b="1" dirty="0" smtClean="0">
                <a:solidFill>
                  <a:srgbClr val="002060"/>
                </a:solidFill>
              </a:rPr>
              <a:t> both </a:t>
            </a:r>
            <a:r>
              <a:rPr lang="en-US" sz="2800" b="1" dirty="0" smtClean="0">
                <a:solidFill>
                  <a:srgbClr val="002060"/>
                </a:solidFill>
              </a:rPr>
              <a:t>in </a:t>
            </a:r>
            <a:r>
              <a:rPr lang="en-US" sz="2800" b="1" dirty="0">
                <a:solidFill>
                  <a:srgbClr val="002060"/>
                </a:solidFill>
              </a:rPr>
              <a:t>the fiscal balances </a:t>
            </a:r>
            <a:r>
              <a:rPr lang="tr-TR" sz="2800" b="1" dirty="0" smtClean="0">
                <a:solidFill>
                  <a:srgbClr val="002060"/>
                </a:solidFill>
              </a:rPr>
              <a:t>and external balances </a:t>
            </a:r>
            <a:r>
              <a:rPr lang="en-US" sz="2800" b="1" dirty="0" smtClean="0">
                <a:solidFill>
                  <a:srgbClr val="002060"/>
                </a:solidFill>
              </a:rPr>
              <a:t>in </a:t>
            </a:r>
            <a:r>
              <a:rPr lang="en-US" sz="2800" b="1" dirty="0">
                <a:solidFill>
                  <a:srgbClr val="002060"/>
                </a:solidFill>
              </a:rPr>
              <a:t>the </a:t>
            </a:r>
            <a:r>
              <a:rPr lang="en-US" sz="2800" b="1" dirty="0" smtClean="0">
                <a:solidFill>
                  <a:srgbClr val="002060"/>
                </a:solidFill>
              </a:rPr>
              <a:t>MENAP</a:t>
            </a:r>
            <a:r>
              <a:rPr lang="tr-TR" sz="2800" b="1" dirty="0" smtClean="0">
                <a:solidFill>
                  <a:srgbClr val="002060"/>
                </a:solidFill>
              </a:rPr>
              <a:t> region</a:t>
            </a:r>
            <a:endParaRPr lang="tr-TR" sz="2800" b="1" dirty="0">
              <a:solidFill>
                <a:srgbClr val="002060"/>
              </a:solidFill>
            </a:endParaRPr>
          </a:p>
          <a:p>
            <a:endParaRPr lang="tr-TR" sz="4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341" y="6998594"/>
            <a:ext cx="1219361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IMF Regional Economic Outlook, 2015 January Update</a:t>
            </a:r>
          </a:p>
          <a:p>
            <a:pPr algn="l"/>
            <a:r>
              <a:rPr lang="tr-T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 Figures for 2015 and 2016 are estimates.</a:t>
            </a:r>
          </a:p>
          <a:p>
            <a:pPr algn="l"/>
            <a:r>
              <a:rPr lang="tr-T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 MENAP </a:t>
            </a: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Oil Exporters include :Algeria, Bahrain, Iran, Iraq, Kuwait, Libya, Oman, Qatar, Saudi Arabia, UAE and </a:t>
            </a:r>
            <a:r>
              <a:rPr lang="tr-T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Yemen </a:t>
            </a:r>
          </a:p>
          <a:p>
            <a:pPr algn="l"/>
            <a:r>
              <a:rPr lang="tr-T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MENAP </a:t>
            </a: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Oil Importers  include :Afghanistan, Djibouti, Egypt, Jordan, Lebanon, Mauitania, Morocco, Pakistan, Sudan, Syria and Tunisia.</a:t>
            </a:r>
            <a:r>
              <a:rPr lang="tr-TR" sz="1400" b="1" dirty="0"/>
              <a:t>	</a:t>
            </a:r>
            <a:r>
              <a:rPr lang="tr-TR" sz="2000" b="1" dirty="0"/>
              <a:t>					</a:t>
            </a:r>
          </a:p>
          <a:p>
            <a:pPr algn="l"/>
            <a:endParaRPr lang="tr-TR" sz="2000" b="1" dirty="0"/>
          </a:p>
          <a:p>
            <a:pPr algn="l"/>
            <a:endParaRPr lang="tr-TR" sz="2000" b="1" dirty="0" smtClean="0"/>
          </a:p>
          <a:p>
            <a:pPr algn="l"/>
            <a:endParaRPr lang="tr-TR" sz="2000" b="1" dirty="0"/>
          </a:p>
        </p:txBody>
      </p:sp>
      <p:cxnSp>
        <p:nvCxnSpPr>
          <p:cNvPr id="12" name="Elbow Connector 11"/>
          <p:cNvCxnSpPr/>
          <p:nvPr/>
        </p:nvCxnSpPr>
        <p:spPr bwMode="auto">
          <a:xfrm rot="5400000">
            <a:off x="1903470" y="4670358"/>
            <a:ext cx="124852" cy="12700"/>
          </a:xfrm>
          <a:prstGeom prst="bentConnector3">
            <a:avLst>
              <a:gd name="adj1" fmla="val 243868"/>
            </a:avLst>
          </a:prstGeom>
          <a:solidFill>
            <a:srgbClr val="6C7472"/>
          </a:solidFill>
          <a:ln>
            <a:noFill/>
            <a:tailEnd type="triangle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16" y="1511179"/>
            <a:ext cx="6419644" cy="53098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8424" y="1511179"/>
            <a:ext cx="6061695" cy="530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43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/>
          </p:cNvSpPr>
          <p:nvPr/>
        </p:nvSpPr>
        <p:spPr bwMode="auto">
          <a:xfrm>
            <a:off x="144016" y="124271"/>
            <a:ext cx="12860784" cy="11568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tr-TR" sz="2800" b="1" dirty="0" smtClean="0">
                <a:solidFill>
                  <a:schemeClr val="tx1"/>
                </a:solidFill>
              </a:rPr>
              <a:t>While </a:t>
            </a:r>
            <a:r>
              <a:rPr lang="en-US" sz="2800" b="1" dirty="0" smtClean="0">
                <a:solidFill>
                  <a:schemeClr val="tx1"/>
                </a:solidFill>
              </a:rPr>
              <a:t>Saudi </a:t>
            </a:r>
            <a:r>
              <a:rPr lang="en-US" sz="2800" b="1" dirty="0">
                <a:solidFill>
                  <a:schemeClr val="tx1"/>
                </a:solidFill>
              </a:rPr>
              <a:t>Arabia and the Gulf states </a:t>
            </a:r>
            <a:r>
              <a:rPr lang="en-US" sz="2800" b="1" dirty="0" err="1" smtClean="0">
                <a:solidFill>
                  <a:schemeClr val="tx1"/>
                </a:solidFill>
              </a:rPr>
              <a:t>hav</a:t>
            </a:r>
            <a:r>
              <a:rPr lang="tr-TR" sz="2800" b="1" dirty="0" smtClean="0">
                <a:solidFill>
                  <a:schemeClr val="tx1"/>
                </a:solidFill>
              </a:rPr>
              <a:t>ing </a:t>
            </a:r>
            <a:r>
              <a:rPr lang="en-US" sz="2800" b="1" dirty="0" smtClean="0">
                <a:solidFill>
                  <a:schemeClr val="tx1"/>
                </a:solidFill>
              </a:rPr>
              <a:t>significant </a:t>
            </a:r>
            <a:r>
              <a:rPr lang="tr-TR" sz="2800" b="1" dirty="0" smtClean="0">
                <a:solidFill>
                  <a:schemeClr val="tx1"/>
                </a:solidFill>
              </a:rPr>
              <a:t>reserves can  </a:t>
            </a:r>
            <a:r>
              <a:rPr lang="en-US" sz="2800" b="1" dirty="0" smtClean="0">
                <a:solidFill>
                  <a:schemeClr val="tx1"/>
                </a:solidFill>
              </a:rPr>
              <a:t>sustain </a:t>
            </a:r>
            <a:r>
              <a:rPr lang="en-US" sz="2800" b="1" dirty="0">
                <a:solidFill>
                  <a:schemeClr val="tx1"/>
                </a:solidFill>
              </a:rPr>
              <a:t>a lower oil </a:t>
            </a:r>
            <a:r>
              <a:rPr lang="en-US" sz="2800" b="1" dirty="0" smtClean="0">
                <a:solidFill>
                  <a:schemeClr val="tx1"/>
                </a:solidFill>
              </a:rPr>
              <a:t>price</a:t>
            </a:r>
            <a:r>
              <a:rPr lang="tr-TR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smtClean="0">
                <a:solidFill>
                  <a:schemeClr val="tx1"/>
                </a:solidFill>
              </a:rPr>
              <a:t>Algeria</a:t>
            </a:r>
            <a:r>
              <a:rPr lang="en-US" sz="2800" b="1" dirty="0">
                <a:solidFill>
                  <a:schemeClr val="tx1"/>
                </a:solidFill>
              </a:rPr>
              <a:t>, Iran, Iraq and </a:t>
            </a:r>
            <a:r>
              <a:rPr lang="en-US" sz="2800" b="1" dirty="0" smtClean="0">
                <a:solidFill>
                  <a:schemeClr val="tx1"/>
                </a:solidFill>
              </a:rPr>
              <a:t>Yemen</a:t>
            </a:r>
            <a:r>
              <a:rPr lang="tr-TR" sz="2800" b="1" dirty="0" smtClean="0">
                <a:solidFill>
                  <a:schemeClr val="tx1"/>
                </a:solidFill>
              </a:rPr>
              <a:t> are more vulnerable</a:t>
            </a:r>
            <a:endParaRPr lang="tr-TR" sz="2800" b="1" dirty="0">
              <a:solidFill>
                <a:srgbClr val="002060"/>
              </a:solidFill>
            </a:endParaRPr>
          </a:p>
          <a:p>
            <a:endParaRPr lang="tr-TR" sz="4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3406" y="8190310"/>
            <a:ext cx="12121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 smtClean="0"/>
              <a:t>Source: IMF Regional Economic Outlook, 2015 January Update</a:t>
            </a:r>
            <a:endParaRPr lang="tr-TR" sz="1600" dirty="0"/>
          </a:p>
        </p:txBody>
      </p:sp>
      <p:cxnSp>
        <p:nvCxnSpPr>
          <p:cNvPr id="12" name="Elbow Connector 11"/>
          <p:cNvCxnSpPr/>
          <p:nvPr/>
        </p:nvCxnSpPr>
        <p:spPr bwMode="auto">
          <a:xfrm rot="5400000">
            <a:off x="1903470" y="4670358"/>
            <a:ext cx="124852" cy="12700"/>
          </a:xfrm>
          <a:prstGeom prst="bentConnector3">
            <a:avLst>
              <a:gd name="adj1" fmla="val 243868"/>
            </a:avLst>
          </a:prstGeom>
          <a:solidFill>
            <a:srgbClr val="6C7472"/>
          </a:solidFill>
          <a:ln>
            <a:noFill/>
            <a:tailEnd type="triangle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29" y="1636440"/>
            <a:ext cx="12025336" cy="640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96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/>
          </p:cNvSpPr>
          <p:nvPr/>
        </p:nvSpPr>
        <p:spPr bwMode="auto">
          <a:xfrm>
            <a:off x="144016" y="124271"/>
            <a:ext cx="12860784" cy="9774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tr-TR" sz="3200" b="1" dirty="0">
                <a:solidFill>
                  <a:srgbClr val="002060"/>
                </a:solidFill>
              </a:rPr>
              <a:t>Oil </a:t>
            </a:r>
            <a:r>
              <a:rPr lang="tr-TR" sz="3200" b="1" dirty="0" smtClean="0">
                <a:solidFill>
                  <a:srgbClr val="002060"/>
                </a:solidFill>
              </a:rPr>
              <a:t>exporters need to diversify exports to reduce vulnerabilities due to oil price swings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lvl="0"/>
            <a:r>
              <a:rPr lang="tr-TR" sz="4000" b="1" dirty="0" smtClean="0">
                <a:solidFill>
                  <a:srgbClr val="002060"/>
                </a:solidFill>
              </a:rPr>
              <a:t> </a:t>
            </a:r>
            <a:endParaRPr lang="tr-TR" sz="4000" b="1" dirty="0">
              <a:solidFill>
                <a:srgbClr val="002060"/>
              </a:solidFill>
            </a:endParaRPr>
          </a:p>
          <a:p>
            <a:endParaRPr lang="tr-TR" sz="4000" b="1" dirty="0">
              <a:solidFill>
                <a:srgbClr val="002060"/>
              </a:solidFill>
            </a:endParaRPr>
          </a:p>
        </p:txBody>
      </p:sp>
      <p:cxnSp>
        <p:nvCxnSpPr>
          <p:cNvPr id="12" name="Elbow Connector 11"/>
          <p:cNvCxnSpPr/>
          <p:nvPr/>
        </p:nvCxnSpPr>
        <p:spPr bwMode="auto">
          <a:xfrm rot="5400000">
            <a:off x="1903470" y="4670358"/>
            <a:ext cx="124852" cy="12700"/>
          </a:xfrm>
          <a:prstGeom prst="bentConnector3">
            <a:avLst>
              <a:gd name="adj1" fmla="val 243868"/>
            </a:avLst>
          </a:prstGeom>
          <a:solidFill>
            <a:srgbClr val="6C7472"/>
          </a:solidFill>
          <a:ln>
            <a:noFill/>
            <a:tailEnd type="triangle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Rectangle 3"/>
          <p:cNvSpPr/>
          <p:nvPr/>
        </p:nvSpPr>
        <p:spPr>
          <a:xfrm>
            <a:off x="144016" y="1256662"/>
            <a:ext cx="12860784" cy="7201972"/>
          </a:xfrm>
          <a:prstGeom prst="rect">
            <a:avLst/>
          </a:prstGeom>
          <a:solidFill>
            <a:srgbClr val="77B0D7"/>
          </a:solidFill>
          <a:ln>
            <a:solidFill>
              <a:srgbClr val="FFC000"/>
            </a:solidFill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tr-TR" dirty="0"/>
              <a:t>Oil prices is expected to be volatile on the short </a:t>
            </a:r>
            <a:r>
              <a:rPr lang="tr-TR" dirty="0" smtClean="0"/>
              <a:t>term </a:t>
            </a:r>
            <a:endParaRPr lang="tr-TR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tr-TR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tr-TR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tr-TR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tr-TR" dirty="0" smtClean="0"/>
              <a:t>Given </a:t>
            </a:r>
            <a:r>
              <a:rPr lang="tr-TR" dirty="0"/>
              <a:t>the negative effects of oil price swings, Oil exporters </a:t>
            </a:r>
            <a:r>
              <a:rPr lang="en-US" dirty="0"/>
              <a:t>will need to further diversify their economies</a:t>
            </a: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12" y="2788568"/>
            <a:ext cx="1231336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31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/>
          </p:cNvSpPr>
          <p:nvPr/>
        </p:nvSpPr>
        <p:spPr bwMode="auto">
          <a:xfrm>
            <a:off x="-25400" y="965200"/>
            <a:ext cx="13042900" cy="1536700"/>
          </a:xfrm>
          <a:prstGeom prst="rect">
            <a:avLst/>
          </a:prstGeom>
          <a:gradFill rotWithShape="0">
            <a:gsLst>
              <a:gs pos="0">
                <a:srgbClr val="D7DCE1"/>
              </a:gs>
              <a:gs pos="100000">
                <a:srgbClr val="26534A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713" y="7085013"/>
            <a:ext cx="1211262" cy="1168400"/>
          </a:xfrm>
          <a:prstGeom prst="rect">
            <a:avLst/>
          </a:prstGeom>
          <a:noFill/>
          <a:ln>
            <a:noFill/>
          </a:ln>
          <a:effectLst>
            <a:outerShdw blurRad="127000" dist="76199" dir="19080006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/>
          </p:cNvSpPr>
          <p:nvPr/>
        </p:nvSpPr>
        <p:spPr bwMode="auto">
          <a:xfrm>
            <a:off x="4557713" y="8343900"/>
            <a:ext cx="5040312" cy="4699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8B8B8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defRPr/>
            </a:pPr>
            <a:r>
              <a:rPr lang="en-US" sz="2500" dirty="0" smtClean="0">
                <a:solidFill>
                  <a:schemeClr val="tx1"/>
                </a:solidFill>
                <a:ea typeface="Gill Sans Light" charset="0"/>
                <a:cs typeface="Gill Sans Light" charset="0"/>
              </a:rPr>
              <a:t>T</a:t>
            </a:r>
            <a:r>
              <a:rPr lang="tr-TR" sz="2500" dirty="0" smtClean="0">
                <a:solidFill>
                  <a:schemeClr val="tx1"/>
                </a:solidFill>
                <a:ea typeface="Gill Sans Light" charset="0"/>
                <a:cs typeface="Gill Sans Light" charset="0"/>
              </a:rPr>
              <a:t>rade </a:t>
            </a:r>
            <a:r>
              <a:rPr lang="en-US" sz="2500" dirty="0" smtClean="0">
                <a:solidFill>
                  <a:schemeClr val="tx1"/>
                </a:solidFill>
                <a:ea typeface="Gill Sans Light" charset="0"/>
                <a:cs typeface="Gill Sans Light" charset="0"/>
              </a:rPr>
              <a:t>Working </a:t>
            </a:r>
            <a:r>
              <a:rPr lang="en-US" sz="2500" dirty="0">
                <a:solidFill>
                  <a:schemeClr val="tx1"/>
                </a:solidFill>
                <a:ea typeface="Gill Sans Light" charset="0"/>
                <a:cs typeface="Gill Sans Light" charset="0"/>
              </a:rPr>
              <a:t>Group Meeting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2382044" y="4845483"/>
            <a:ext cx="9118600" cy="116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8B8B8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tr-TR" sz="5000" dirty="0" smtClean="0">
                <a:solidFill>
                  <a:srgbClr val="006666"/>
                </a:solidFill>
                <a:ea typeface="Gill Sans Light" charset="0"/>
                <a:cs typeface="Gill Sans Light" charset="0"/>
              </a:rPr>
              <a:t>Thank You</a:t>
            </a:r>
            <a:endParaRPr lang="en-US" sz="5000" dirty="0">
              <a:solidFill>
                <a:srgbClr val="006666"/>
              </a:solidFill>
              <a:ea typeface="Gill Sans Light" charset="0"/>
              <a:cs typeface="Gill Sans Light" charset="0"/>
            </a:endParaRPr>
          </a:p>
        </p:txBody>
      </p:sp>
      <p:sp>
        <p:nvSpPr>
          <p:cNvPr id="4102" name="Rectangle 5"/>
          <p:cNvSpPr>
            <a:spLocks/>
          </p:cNvSpPr>
          <p:nvPr/>
        </p:nvSpPr>
        <p:spPr bwMode="auto">
          <a:xfrm>
            <a:off x="800100" y="8737600"/>
            <a:ext cx="12293600" cy="7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tr-TR" sz="2000" dirty="0" smtClean="0">
                <a:solidFill>
                  <a:schemeClr val="tx1"/>
                </a:solidFill>
                <a:ea typeface="Gill Sans Light" charset="0"/>
                <a:cs typeface="Gill Sans Light" charset="0"/>
              </a:rPr>
              <a:t>March 26 th</a:t>
            </a:r>
            <a:r>
              <a:rPr lang="en-US" sz="2000" dirty="0" smtClean="0">
                <a:solidFill>
                  <a:schemeClr val="tx1"/>
                </a:solidFill>
                <a:ea typeface="Gill Sans Light" charset="0"/>
                <a:cs typeface="Gill Sans Light" charset="0"/>
              </a:rPr>
              <a:t>, 201</a:t>
            </a:r>
            <a:r>
              <a:rPr lang="tr-TR" sz="2000" dirty="0" smtClean="0">
                <a:solidFill>
                  <a:schemeClr val="tx1"/>
                </a:solidFill>
                <a:ea typeface="Gill Sans Light" charset="0"/>
                <a:cs typeface="Gill Sans Light" charset="0"/>
              </a:rPr>
              <a:t>5</a:t>
            </a:r>
            <a:endParaRPr lang="en-US" sz="2000" dirty="0">
              <a:solidFill>
                <a:schemeClr val="tx1"/>
              </a:solidFill>
              <a:ea typeface="Gill Sans Light" charset="0"/>
              <a:cs typeface="Gill Sans Light" charset="0"/>
            </a:endParaRPr>
          </a:p>
          <a:p>
            <a:r>
              <a:rPr lang="en-US" sz="2000" dirty="0">
                <a:solidFill>
                  <a:schemeClr val="tx1"/>
                </a:solidFill>
                <a:ea typeface="Gill Sans Light" charset="0"/>
                <a:cs typeface="Gill Sans Light" charset="0"/>
              </a:rPr>
              <a:t>Ankara, Turkey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5007" y="-448235"/>
            <a:ext cx="3657600" cy="5476876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212121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7"/>
          <p:cNvSpPr>
            <a:spLocks/>
          </p:cNvSpPr>
          <p:nvPr/>
        </p:nvSpPr>
        <p:spPr bwMode="auto">
          <a:xfrm>
            <a:off x="-1327150" y="1093788"/>
            <a:ext cx="122936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 Light" charset="0"/>
                <a:cs typeface="Gill Sans Light" charset="0"/>
              </a:rPr>
              <a:t>Making Cooperation Work </a:t>
            </a:r>
          </a:p>
        </p:txBody>
      </p:sp>
      <p:sp>
        <p:nvSpPr>
          <p:cNvPr id="2056" name="Rectangle 8"/>
          <p:cNvSpPr>
            <a:spLocks/>
          </p:cNvSpPr>
          <p:nvPr/>
        </p:nvSpPr>
        <p:spPr bwMode="auto">
          <a:xfrm>
            <a:off x="165100" y="2068513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 Light" charset="0"/>
                <a:cs typeface="Gill Sans Light" charset="0"/>
              </a:rPr>
              <a:t>For Building an Interdependent Islamic World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1265238" y="-1025525"/>
            <a:ext cx="12293600" cy="32385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6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5" name="Rectangle 2"/>
          <p:cNvSpPr>
            <a:spLocks/>
          </p:cNvSpPr>
          <p:nvPr/>
        </p:nvSpPr>
        <p:spPr bwMode="auto">
          <a:xfrm>
            <a:off x="-30560" y="533400"/>
            <a:ext cx="122936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/>
            <a:r>
              <a:rPr lang="tr-TR" sz="4000" b="1" dirty="0" smtClean="0">
                <a:solidFill>
                  <a:srgbClr val="002060"/>
                </a:solidFill>
              </a:rPr>
              <a:t>Total </a:t>
            </a:r>
            <a:r>
              <a:rPr lang="tr-TR" sz="4000" b="1" dirty="0">
                <a:solidFill>
                  <a:srgbClr val="002060"/>
                </a:solidFill>
              </a:rPr>
              <a:t>OIC </a:t>
            </a:r>
            <a:r>
              <a:rPr lang="tr-TR" sz="4000" b="1" dirty="0" smtClean="0">
                <a:solidFill>
                  <a:srgbClr val="002060"/>
                </a:solidFill>
              </a:rPr>
              <a:t>exports fell by 3.1 per cent in 2013</a:t>
            </a:r>
            <a:endParaRPr lang="tr-TR" sz="4000" b="1" dirty="0">
              <a:solidFill>
                <a:srgbClr val="002060"/>
              </a:solidFill>
            </a:endParaRPr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-152400" y="1214061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88083" y="8252495"/>
            <a:ext cx="1415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Source: 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SESRIC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638425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25" y="1331912"/>
            <a:ext cx="12868275" cy="68502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/>
          </p:cNvSpPr>
          <p:nvPr/>
        </p:nvSpPr>
        <p:spPr bwMode="auto">
          <a:xfrm>
            <a:off x="638829" y="283135"/>
            <a:ext cx="12293600" cy="12700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tr-TR" sz="4000" b="1" dirty="0" smtClean="0">
                <a:solidFill>
                  <a:srgbClr val="002060"/>
                </a:solidFill>
              </a:rPr>
              <a:t>Main Factors Accounting For The Weakness Of Total OIC Exports In 2013</a:t>
            </a:r>
            <a:endParaRPr lang="en-US" sz="4000" b="1" dirty="0">
              <a:solidFill>
                <a:srgbClr val="002060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-55418" y="1725832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3077" name="Rectangle 4"/>
          <p:cNvSpPr>
            <a:spLocks/>
          </p:cNvSpPr>
          <p:nvPr/>
        </p:nvSpPr>
        <p:spPr bwMode="auto">
          <a:xfrm>
            <a:off x="761528" y="1898724"/>
            <a:ext cx="12293600" cy="679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tr-TR" sz="4000" dirty="0" smtClean="0"/>
              <a:t>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tr-TR" sz="4400" b="1" dirty="0" smtClean="0">
                <a:solidFill>
                  <a:srgbClr val="002060"/>
                </a:solidFill>
              </a:rPr>
              <a:t>T</a:t>
            </a:r>
            <a:r>
              <a:rPr lang="en-US" sz="4400" b="1" dirty="0" smtClean="0">
                <a:solidFill>
                  <a:srgbClr val="002060"/>
                </a:solidFill>
              </a:rPr>
              <a:t>he </a:t>
            </a:r>
            <a:r>
              <a:rPr lang="tr-TR" sz="4400" b="1" dirty="0" smtClean="0">
                <a:solidFill>
                  <a:srgbClr val="002060"/>
                </a:solidFill>
              </a:rPr>
              <a:t>slow </a:t>
            </a:r>
            <a:r>
              <a:rPr lang="en-US" sz="4400" b="1" dirty="0" smtClean="0">
                <a:solidFill>
                  <a:srgbClr val="002060"/>
                </a:solidFill>
              </a:rPr>
              <a:t>pace </a:t>
            </a:r>
            <a:r>
              <a:rPr lang="en-US" sz="4400" b="1" dirty="0">
                <a:solidFill>
                  <a:srgbClr val="002060"/>
                </a:solidFill>
              </a:rPr>
              <a:t>of world demand growth</a:t>
            </a:r>
            <a:endParaRPr lang="tr-TR" sz="4400" b="1" dirty="0">
              <a:solidFill>
                <a:srgbClr val="002060"/>
              </a:solidFill>
            </a:endParaRPr>
          </a:p>
          <a:p>
            <a:pPr algn="l"/>
            <a:endParaRPr lang="tr-TR" sz="440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tr-TR" sz="4400" b="1" dirty="0" smtClean="0">
                <a:solidFill>
                  <a:srgbClr val="002060"/>
                </a:solidFill>
              </a:rPr>
              <a:t>F</a:t>
            </a:r>
            <a:r>
              <a:rPr lang="en-US" sz="4400" b="1" dirty="0" err="1">
                <a:solidFill>
                  <a:srgbClr val="002060"/>
                </a:solidFill>
              </a:rPr>
              <a:t>alling</a:t>
            </a:r>
            <a:r>
              <a:rPr lang="en-US" sz="4400" b="1" dirty="0">
                <a:solidFill>
                  <a:srgbClr val="002060"/>
                </a:solidFill>
              </a:rPr>
              <a:t> commodity prices </a:t>
            </a:r>
            <a:endParaRPr lang="tr-TR" sz="4400" b="1" dirty="0">
              <a:solidFill>
                <a:srgbClr val="00206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tr-TR" sz="4400" b="1" dirty="0">
              <a:solidFill>
                <a:srgbClr val="00206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tr-TR" sz="4400" b="1" dirty="0" smtClean="0">
                <a:solidFill>
                  <a:srgbClr val="002060"/>
                </a:solidFill>
              </a:rPr>
              <a:t>Ongoing political instability in the Middle East and oil </a:t>
            </a:r>
            <a:r>
              <a:rPr lang="en-US" sz="4400" b="1" dirty="0">
                <a:solidFill>
                  <a:srgbClr val="002060"/>
                </a:solidFill>
              </a:rPr>
              <a:t>supply </a:t>
            </a:r>
            <a:r>
              <a:rPr lang="en-US" sz="4400" b="1" dirty="0" smtClean="0">
                <a:solidFill>
                  <a:srgbClr val="002060"/>
                </a:solidFill>
              </a:rPr>
              <a:t>disruptions</a:t>
            </a:r>
            <a:endParaRPr lang="tr-TR" sz="4400" b="1" dirty="0">
              <a:solidFill>
                <a:srgbClr val="002060"/>
              </a:solidFill>
            </a:endParaRPr>
          </a:p>
          <a:p>
            <a:pPr algn="l"/>
            <a:endParaRPr lang="tr-TR" sz="4400" b="1" dirty="0" smtClean="0">
              <a:solidFill>
                <a:srgbClr val="002060"/>
              </a:solidFill>
            </a:endParaRPr>
          </a:p>
          <a:p>
            <a:pPr algn="l"/>
            <a:endParaRPr lang="tr-TR" sz="4000" dirty="0" smtClean="0"/>
          </a:p>
          <a:p>
            <a:r>
              <a:rPr lang="en-US" sz="4000" dirty="0"/>
              <a:t> </a:t>
            </a:r>
            <a:endParaRPr lang="tr-TR" sz="4000" dirty="0"/>
          </a:p>
          <a:p>
            <a:pPr marL="540000" lvl="0" indent="-381000" algn="l">
              <a:lnSpc>
                <a:spcPct val="200000"/>
              </a:lnSpc>
              <a:buClr>
                <a:srgbClr val="414141"/>
              </a:buClr>
              <a:buSzPct val="101000"/>
              <a:buFont typeface="Lucida Grande" charset="0"/>
              <a:buChar char="‣"/>
            </a:pPr>
            <a:endParaRPr lang="tr-TR" sz="4000" dirty="0" smtClean="0">
              <a:solidFill>
                <a:schemeClr val="tx1"/>
              </a:solidFill>
              <a:latin typeface="Optima" charset="0"/>
              <a:ea typeface="Optima" charset="0"/>
              <a:cs typeface="Optima" charset="0"/>
            </a:endParaRPr>
          </a:p>
          <a:p>
            <a:pPr marL="63500" algn="l">
              <a:lnSpc>
                <a:spcPct val="200000"/>
              </a:lnSpc>
              <a:buClr>
                <a:srgbClr val="414141"/>
              </a:buClr>
              <a:buSzPct val="101000"/>
            </a:pPr>
            <a:endParaRPr lang="tr-TR" sz="4000" dirty="0" smtClean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  <a:p>
            <a:pPr marL="444500" indent="-381000" algn="l">
              <a:lnSpc>
                <a:spcPct val="200000"/>
              </a:lnSpc>
              <a:buClr>
                <a:srgbClr val="414141"/>
              </a:buClr>
              <a:buSzPct val="101000"/>
              <a:buFont typeface="Lucida Grande" charset="0"/>
              <a:buChar char="‣"/>
            </a:pPr>
            <a:endParaRPr lang="tr-TR" sz="4000" dirty="0" smtClean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  <a:p>
            <a:pPr marL="444500" indent="-381000" algn="l">
              <a:lnSpc>
                <a:spcPct val="200000"/>
              </a:lnSpc>
            </a:pPr>
            <a:endParaRPr lang="en-US" sz="40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  <a:p>
            <a:pPr marL="444500" indent="-381000" algn="l">
              <a:lnSpc>
                <a:spcPct val="200000"/>
              </a:lnSpc>
            </a:pPr>
            <a:endParaRPr lang="en-US" sz="40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  <a:p>
            <a:pPr marL="444500" indent="-381000" algn="l">
              <a:lnSpc>
                <a:spcPct val="200000"/>
              </a:lnSpc>
            </a:pPr>
            <a:endParaRPr lang="en-US" sz="40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0" y="9753600"/>
            <a:ext cx="597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1</a:t>
            </a:r>
            <a:endParaRPr lang="tr-TR" sz="2400" dirty="0"/>
          </a:p>
        </p:txBody>
      </p:sp>
      <p:sp>
        <p:nvSpPr>
          <p:cNvPr id="11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1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13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14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284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/>
          </p:cNvSpPr>
          <p:nvPr/>
        </p:nvSpPr>
        <p:spPr bwMode="auto">
          <a:xfrm>
            <a:off x="711200" y="484311"/>
            <a:ext cx="12127904" cy="822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tr-TR" sz="3600" b="1" dirty="0" smtClean="0">
                <a:solidFill>
                  <a:srgbClr val="002060"/>
                </a:solidFill>
                <a:latin typeface="Optima" charset="0"/>
                <a:ea typeface="Optima" charset="0"/>
                <a:cs typeface="Optima" charset="0"/>
                <a:sym typeface="Optima" charset="0"/>
              </a:rPr>
              <a:t>World trade growth remained sluggish in 2013</a:t>
            </a:r>
            <a:endParaRPr lang="en-US" sz="3600" b="1" dirty="0">
              <a:solidFill>
                <a:srgbClr val="002060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-152400" y="1281113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3077" name="Rectangle 4"/>
          <p:cNvSpPr>
            <a:spLocks/>
          </p:cNvSpPr>
          <p:nvPr/>
        </p:nvSpPr>
        <p:spPr bwMode="auto">
          <a:xfrm>
            <a:off x="761528" y="1898724"/>
            <a:ext cx="12293600" cy="679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63500" algn="l">
              <a:lnSpc>
                <a:spcPct val="200000"/>
              </a:lnSpc>
              <a:buClr>
                <a:srgbClr val="414141"/>
              </a:buClr>
              <a:buSzPct val="101000"/>
            </a:pPr>
            <a:endParaRPr lang="tr-TR" sz="4000" dirty="0" smtClean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  <a:p>
            <a:pPr marL="444500" indent="-381000" algn="l">
              <a:lnSpc>
                <a:spcPct val="200000"/>
              </a:lnSpc>
            </a:pPr>
            <a:endParaRPr lang="en-US" sz="40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  <a:p>
            <a:pPr marL="444500" indent="-381000" algn="l">
              <a:lnSpc>
                <a:spcPct val="200000"/>
              </a:lnSpc>
            </a:pPr>
            <a:endParaRPr lang="en-US" sz="40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  <a:p>
            <a:pPr marL="444500" indent="-381000" algn="l">
              <a:lnSpc>
                <a:spcPct val="200000"/>
              </a:lnSpc>
            </a:pPr>
            <a:endParaRPr lang="en-US" sz="40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  <a:sym typeface="Optima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0" y="9753600"/>
            <a:ext cx="597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1</a:t>
            </a:r>
            <a:endParaRPr lang="tr-TR" sz="2400" dirty="0"/>
          </a:p>
        </p:txBody>
      </p:sp>
      <p:sp>
        <p:nvSpPr>
          <p:cNvPr id="11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1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13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14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25" y="1425502"/>
            <a:ext cx="12702579" cy="66182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692" y="808678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Source: WTO Database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509423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-152400" y="1636439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/>
          </p:cNvSpPr>
          <p:nvPr/>
        </p:nvSpPr>
        <p:spPr bwMode="auto">
          <a:xfrm>
            <a:off x="237704" y="176215"/>
            <a:ext cx="12385376" cy="15332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/>
            <a:r>
              <a:rPr lang="tr-TR" sz="4000" b="1" dirty="0" smtClean="0">
                <a:solidFill>
                  <a:srgbClr val="002060"/>
                </a:solidFill>
              </a:rPr>
              <a:t>Falling Commodity Prices in 2013</a:t>
            </a:r>
            <a:endParaRPr lang="tr-TR" sz="4000" b="1" dirty="0">
              <a:solidFill>
                <a:srgbClr val="002060"/>
              </a:solidFill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586258" y="820257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800" dirty="0" smtClean="0"/>
              <a:t>Source: </a:t>
            </a:r>
            <a:r>
              <a:rPr lang="tr-TR" sz="1800" dirty="0" smtClean="0"/>
              <a:t>IMF Database</a:t>
            </a:r>
            <a:endParaRPr lang="tr-TR" sz="18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667000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04" y="1709464"/>
            <a:ext cx="12529392" cy="64836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5" name="Rectangle 2"/>
          <p:cNvSpPr>
            <a:spLocks/>
          </p:cNvSpPr>
          <p:nvPr/>
        </p:nvSpPr>
        <p:spPr bwMode="auto">
          <a:xfrm>
            <a:off x="-30560" y="260349"/>
            <a:ext cx="12293600" cy="12253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/>
            <a:r>
              <a:rPr lang="tr-TR" sz="4000" b="1" dirty="0" smtClean="0">
                <a:solidFill>
                  <a:srgbClr val="002060"/>
                </a:solidFill>
              </a:rPr>
              <a:t>Prices of Selected </a:t>
            </a:r>
            <a:r>
              <a:rPr lang="en-US" sz="4000" b="1" dirty="0" smtClean="0">
                <a:solidFill>
                  <a:srgbClr val="002060"/>
                </a:solidFill>
              </a:rPr>
              <a:t>Commodities Exported </a:t>
            </a:r>
            <a:r>
              <a:rPr lang="en-US" sz="4000" b="1" dirty="0">
                <a:solidFill>
                  <a:srgbClr val="002060"/>
                </a:solidFill>
              </a:rPr>
              <a:t>by </a:t>
            </a:r>
            <a:r>
              <a:rPr lang="tr-TR" sz="4000" b="1" dirty="0" smtClean="0">
                <a:solidFill>
                  <a:srgbClr val="002060"/>
                </a:solidFill>
              </a:rPr>
              <a:t>the </a:t>
            </a:r>
            <a:r>
              <a:rPr lang="en-US" sz="4000" b="1" dirty="0" smtClean="0">
                <a:solidFill>
                  <a:srgbClr val="002060"/>
                </a:solidFill>
              </a:rPr>
              <a:t>OIC </a:t>
            </a:r>
            <a:r>
              <a:rPr lang="en-US" sz="4000" b="1" dirty="0">
                <a:solidFill>
                  <a:srgbClr val="002060"/>
                </a:solidFill>
              </a:rPr>
              <a:t>Members </a:t>
            </a:r>
            <a:endParaRPr lang="tr-TR" sz="4000" b="1" dirty="0">
              <a:solidFill>
                <a:srgbClr val="002060"/>
              </a:solidFill>
            </a:endParaRPr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-152400" y="1636439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1559" y="8085222"/>
            <a:ext cx="24548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Source: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IMF Database</a:t>
            </a:r>
            <a:endParaRPr kumimoji="0" lang="en-GB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638425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709465"/>
            <a:ext cx="12702579" cy="631534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0732" y="5465247"/>
            <a:ext cx="152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 smtClean="0"/>
              <a:t>(2005=100)</a:t>
            </a:r>
            <a:endParaRPr lang="tr-TR" sz="1800" b="1" dirty="0"/>
          </a:p>
        </p:txBody>
      </p:sp>
    </p:spTree>
    <p:extLst>
      <p:ext uri="{BB962C8B-B14F-4D97-AF65-F5344CB8AC3E}">
        <p14:creationId xmlns:p14="http://schemas.microsoft.com/office/powerpoint/2010/main" val="3624483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8661400"/>
            <a:ext cx="13042900" cy="1435100"/>
          </a:xfrm>
          <a:prstGeom prst="rect">
            <a:avLst/>
          </a:prstGeom>
          <a:gradFill rotWithShape="0">
            <a:gsLst>
              <a:gs pos="0">
                <a:srgbClr val="9AFFC9"/>
              </a:gs>
              <a:gs pos="100000">
                <a:srgbClr val="060D09"/>
              </a:gs>
            </a:gsLst>
            <a:lin ang="0" scaled="1"/>
          </a:gradFill>
          <a:ln>
            <a:noFill/>
          </a:ln>
          <a:effectLst>
            <a:outerShdw blurRad="127000" dist="76199" dir="19080006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rot="10800000" flipH="1">
            <a:off x="-152400" y="1780455"/>
            <a:ext cx="131953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2" name="Rectangle 5"/>
          <p:cNvSpPr>
            <a:spLocks/>
          </p:cNvSpPr>
          <p:nvPr/>
        </p:nvSpPr>
        <p:spPr bwMode="auto">
          <a:xfrm>
            <a:off x="4289425" y="9413875"/>
            <a:ext cx="1229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For Building an Interdependent Islamic World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4637088" y="8837613"/>
            <a:ext cx="12090400" cy="622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1B1B1B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>
              <a:defRPr/>
            </a:pPr>
            <a:r>
              <a:rPr lang="en-US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" charset="0"/>
                <a:ea typeface="Gill Sans" charset="0"/>
                <a:cs typeface="Gill Sans" charset="0"/>
                <a:sym typeface="Gill Sans" charset="0"/>
              </a:rPr>
              <a:t>COMCEC STRATEGY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5710238" y="8764588"/>
            <a:ext cx="782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  <a:sym typeface="Optima" charset="0"/>
              </a:rPr>
              <a:t>Making Cooperation Work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8764588"/>
            <a:ext cx="893763" cy="863600"/>
          </a:xfrm>
          <a:prstGeom prst="rect">
            <a:avLst/>
          </a:prstGeom>
          <a:noFill/>
          <a:ln>
            <a:noFill/>
          </a:ln>
          <a:effectLst>
            <a:outerShdw blurRad="127000" dist="76199" dir="2999997" algn="ctr" rotWithShape="0">
              <a:srgbClr val="949494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/>
          </p:cNvSpPr>
          <p:nvPr/>
        </p:nvSpPr>
        <p:spPr bwMode="auto">
          <a:xfrm>
            <a:off x="41448" y="124272"/>
            <a:ext cx="12293600" cy="12961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/>
            <a:r>
              <a:rPr lang="tr-TR" sz="4000" b="1" dirty="0">
                <a:solidFill>
                  <a:srgbClr val="002060"/>
                </a:solidFill>
              </a:rPr>
              <a:t>The share of OIC countries in global </a:t>
            </a:r>
            <a:r>
              <a:rPr lang="tr-TR" sz="4000" b="1" dirty="0" smtClean="0">
                <a:solidFill>
                  <a:srgbClr val="002060"/>
                </a:solidFill>
              </a:rPr>
              <a:t>exports declined to 11.8 </a:t>
            </a:r>
            <a:r>
              <a:rPr lang="en-US" sz="4000" b="1" dirty="0" smtClean="0">
                <a:solidFill>
                  <a:srgbClr val="002060"/>
                </a:solidFill>
              </a:rPr>
              <a:t>per </a:t>
            </a:r>
            <a:r>
              <a:rPr lang="en-US" sz="4000" b="1" dirty="0">
                <a:solidFill>
                  <a:srgbClr val="002060"/>
                </a:solidFill>
              </a:rPr>
              <a:t>cent in </a:t>
            </a:r>
            <a:r>
              <a:rPr lang="en-US" sz="4000" b="1" dirty="0" smtClean="0">
                <a:solidFill>
                  <a:srgbClr val="002060"/>
                </a:solidFill>
              </a:rPr>
              <a:t>201</a:t>
            </a:r>
            <a:r>
              <a:rPr lang="tr-TR" sz="4000" b="1" dirty="0" smtClean="0">
                <a:solidFill>
                  <a:srgbClr val="002060"/>
                </a:solidFill>
              </a:rPr>
              <a:t>3</a:t>
            </a:r>
            <a:endParaRPr lang="tr-TR" sz="4000" b="1" dirty="0">
              <a:solidFill>
                <a:srgbClr val="002060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75345" y="8246973"/>
            <a:ext cx="23580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Source: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SESRIC, WTO</a:t>
            </a:r>
            <a:endParaRPr kumimoji="0" lang="en-GB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638425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45" y="1831583"/>
            <a:ext cx="12447735" cy="629641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414141"/>
      </a:dk1>
      <a:lt1>
        <a:srgbClr val="FFFFFF"/>
      </a:lt1>
      <a:dk2>
        <a:srgbClr val="000000"/>
      </a:dk2>
      <a:lt2>
        <a:srgbClr val="00000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2991586</TotalTime>
  <Pages>0</Pages>
  <Words>1208</Words>
  <Characters>0</Characters>
  <Application>Microsoft Office PowerPoint</Application>
  <PresentationFormat>Custom</PresentationFormat>
  <Lines>0</Lines>
  <Paragraphs>268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Calibri</vt:lpstr>
      <vt:lpstr>Cambria</vt:lpstr>
      <vt:lpstr>Gill Sans</vt:lpstr>
      <vt:lpstr>Gill Sans Light</vt:lpstr>
      <vt:lpstr>Lucida Grande</vt:lpstr>
      <vt:lpstr>Optima</vt:lpstr>
      <vt:lpstr>Tahoma</vt:lpstr>
      <vt:lpstr>Times New Roman</vt:lpstr>
      <vt:lpstr>ヒラギノ角ゴ ProN W3</vt:lpstr>
      <vt:lpstr>Title &amp; Subtitle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FUJITSU-SIEMENS</dc:creator>
  <cp:lastModifiedBy>Vildan BARAN</cp:lastModifiedBy>
  <cp:revision>534</cp:revision>
  <cp:lastPrinted>2015-03-25T14:54:58Z</cp:lastPrinted>
  <dcterms:modified xsi:type="dcterms:W3CDTF">2015-03-30T07:32:12Z</dcterms:modified>
</cp:coreProperties>
</file>