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6" r:id="rId11"/>
    <p:sldId id="263" r:id="rId12"/>
    <p:sldId id="264" r:id="rId13"/>
    <p:sldId id="269" r:id="rId14"/>
    <p:sldId id="265" r:id="rId15"/>
    <p:sldId id="278" r:id="rId16"/>
    <p:sldId id="273" r:id="rId17"/>
    <p:sldId id="274" r:id="rId18"/>
    <p:sldId id="277" r:id="rId19"/>
    <p:sldId id="276" r:id="rId20"/>
    <p:sldId id="279" r:id="rId21"/>
    <p:sldId id="275" r:id="rId22"/>
    <p:sldId id="281" r:id="rId23"/>
    <p:sldId id="282" r:id="rId24"/>
    <p:sldId id="283" r:id="rId25"/>
    <p:sldId id="288" r:id="rId26"/>
    <p:sldId id="289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5010\Desktop\UTSS\eval_tat_med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5010\Desktop\UTSS\eval_tat_med_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N5010\Desktop\UTSS\eval_tat_med_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N5010\Desktop\UTSS\eval_tat_med_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N5010\Desktop\UTSS\eval_tat_med_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u="none" strike="noStrike" baseline="0" dirty="0" err="1" smtClean="0"/>
              <a:t>Level</a:t>
            </a:r>
            <a:r>
              <a:rPr lang="fr-FR" sz="1800" b="1" i="0" u="none" strike="noStrike" baseline="0" dirty="0" smtClean="0"/>
              <a:t> of </a:t>
            </a:r>
            <a:r>
              <a:rPr lang="fr-FR" sz="1800" b="1" i="0" u="none" strike="noStrike" baseline="0" dirty="0" err="1" smtClean="0"/>
              <a:t>education</a:t>
            </a:r>
            <a:endParaRPr lang="en-US" dirty="0"/>
          </a:p>
        </c:rich>
      </c:tx>
      <c:layout>
        <c:manualLayout>
          <c:xMode val="edge"/>
          <c:yMode val="edge"/>
          <c:x val="0.2623615102906948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Feuil1!$B$15:$B$16</c:f>
              <c:strCache>
                <c:ptCount val="1"/>
                <c:pt idx="0">
                  <c:v>4 - Niveau academique Valid Percent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Feuil1!$A$17:$A$21</c:f>
              <c:strCache>
                <c:ptCount val="5"/>
                <c:pt idx="0">
                  <c:v>Analphabète</c:v>
                </c:pt>
                <c:pt idx="1">
                  <c:v>Enseignement de base</c:v>
                </c:pt>
                <c:pt idx="2">
                  <c:v>Niveau secondaire</c:v>
                </c:pt>
                <c:pt idx="3">
                  <c:v>Formation professionnelle</c:v>
                </c:pt>
                <c:pt idx="4">
                  <c:v>études supérieures</c:v>
                </c:pt>
              </c:strCache>
            </c:strRef>
          </c:cat>
          <c:val>
            <c:numRef>
              <c:f>Feuil1!$B$17:$B$21</c:f>
              <c:numCache>
                <c:formatCode>0%</c:formatCode>
                <c:ptCount val="5"/>
                <c:pt idx="0">
                  <c:v>8.1967213114754103E-3</c:v>
                </c:pt>
                <c:pt idx="1">
                  <c:v>0.41803278688524842</c:v>
                </c:pt>
                <c:pt idx="2">
                  <c:v>0.49180327868852458</c:v>
                </c:pt>
                <c:pt idx="3">
                  <c:v>1.6393442622950821E-2</c:v>
                </c:pt>
                <c:pt idx="4">
                  <c:v>7.0000000000000034E-2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42016"/>
        <c:axId val="81943552"/>
      </c:barChart>
      <c:catAx>
        <c:axId val="81942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81943552"/>
        <c:crosses val="autoZero"/>
        <c:auto val="1"/>
        <c:lblAlgn val="ctr"/>
        <c:lblOffset val="100"/>
        <c:noMultiLvlLbl val="0"/>
      </c:catAx>
      <c:valAx>
        <c:axId val="81943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194201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r-FR" sz="1800" b="1" i="0" u="none" strike="noStrike" baseline="0" dirty="0" smtClean="0"/>
              <a:t>Age </a:t>
            </a:r>
            <a:r>
              <a:rPr lang="fr-FR" sz="1800" b="1" i="0" u="none" strike="noStrike" baseline="0" dirty="0" err="1" smtClean="0"/>
              <a:t>brackets</a:t>
            </a:r>
            <a:endParaRPr lang="en-US" dirty="0"/>
          </a:p>
        </c:rich>
      </c:tx>
      <c:layout>
        <c:manualLayout>
          <c:xMode val="edge"/>
          <c:yMode val="edge"/>
          <c:x val="0.30705122370450166"/>
          <c:y val="3.4071142799344575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Feuil1!$B$34</c:f>
              <c:strCache>
                <c:ptCount val="1"/>
                <c:pt idx="0">
                  <c:v>Valid Percent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Feuil1!$A$35:$A$38</c:f>
              <c:strCache>
                <c:ptCount val="4"/>
                <c:pt idx="0">
                  <c:v>moins de 25 ans</c:v>
                </c:pt>
                <c:pt idx="1">
                  <c:v>entre 26 et 32 ans</c:v>
                </c:pt>
                <c:pt idx="2">
                  <c:v>entre 33 et 39 ans</c:v>
                </c:pt>
                <c:pt idx="3">
                  <c:v>plus de 40 ans</c:v>
                </c:pt>
              </c:strCache>
            </c:strRef>
          </c:cat>
          <c:val>
            <c:numRef>
              <c:f>Feuil1!$B$35:$B$38</c:f>
              <c:numCache>
                <c:formatCode>0%</c:formatCode>
                <c:ptCount val="4"/>
                <c:pt idx="0">
                  <c:v>0.4</c:v>
                </c:pt>
                <c:pt idx="1">
                  <c:v>0.34</c:v>
                </c:pt>
                <c:pt idx="2">
                  <c:v>0.15000000000000024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056157409853974"/>
          <c:y val="0.22944715620954656"/>
          <c:w val="0.35259278831757246"/>
          <c:h val="0.72798375316207664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471474833418691"/>
          <c:y val="5.5555555555555455E-2"/>
          <c:w val="0.62739676497783758"/>
          <c:h val="0.8330941965587711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Feuil1!$A$50:$A$55</c:f>
              <c:strCache>
                <c:ptCount val="6"/>
                <c:pt idx="0">
                  <c:v>Développer vos competences techniques</c:v>
                </c:pt>
                <c:pt idx="1">
                  <c:v>Développer les compétences clés pour rechercher un emploi</c:v>
                </c:pt>
                <c:pt idx="2">
                  <c:v>Développer votre capacité de communication</c:v>
                </c:pt>
                <c:pt idx="3">
                  <c:v>Acquerir une experience</c:v>
                </c:pt>
                <c:pt idx="4">
                  <c:v>trouver une occasion d'emploi</c:v>
                </c:pt>
                <c:pt idx="5">
                  <c:v>Penser à réaliser votre propre projet</c:v>
                </c:pt>
              </c:strCache>
            </c:strRef>
          </c:cat>
          <c:val>
            <c:numRef>
              <c:f>Feuil1!$B$50:$B$55</c:f>
              <c:numCache>
                <c:formatCode>0%</c:formatCode>
                <c:ptCount val="6"/>
                <c:pt idx="0">
                  <c:v>0.31000000000000238</c:v>
                </c:pt>
                <c:pt idx="1">
                  <c:v>0.32000000000000312</c:v>
                </c:pt>
                <c:pt idx="2">
                  <c:v>0.48000000000000032</c:v>
                </c:pt>
                <c:pt idx="3">
                  <c:v>0.66000000000000714</c:v>
                </c:pt>
                <c:pt idx="4">
                  <c:v>0.43000000000000038</c:v>
                </c:pt>
                <c:pt idx="5">
                  <c:v>0.3300000000000034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32512"/>
        <c:axId val="82034048"/>
      </c:barChart>
      <c:catAx>
        <c:axId val="820325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82034048"/>
        <c:crosses val="autoZero"/>
        <c:auto val="1"/>
        <c:lblAlgn val="ctr"/>
        <c:lblOffset val="100"/>
        <c:noMultiLvlLbl val="0"/>
      </c:catAx>
      <c:valAx>
        <c:axId val="820340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203251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49426886155678"/>
          <c:y val="5.0925925925925923E-2"/>
          <c:w val="0.54351593147630739"/>
          <c:h val="0.833094196558771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Feuil1!$B$15:$B$16</c:f>
            </c:strRef>
          </c:tx>
          <c:invertIfNegative val="0"/>
          <c:cat>
            <c:multiLvlStrRef>
              <c:f>Feuil1!$A$17:$A$21</c:f>
            </c:multiLvlStrRef>
          </c:cat>
          <c:val>
            <c:numRef>
              <c:f>Feuil1!$B$17:$B$21</c:f>
            </c:numRef>
          </c:val>
        </c:ser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Feuil1!$A$42:$A$46</c:f>
              <c:strCache>
                <c:ptCount val="5"/>
                <c:pt idx="0">
                  <c:v>Renforcer votre sens de responsabilité envers les autres composantes de la société</c:v>
                </c:pt>
                <c:pt idx="1">
                  <c:v>Satisfaire les besoins fondamentaux des groupes vulnerables</c:v>
                </c:pt>
                <c:pt idx="2">
                  <c:v>Faciliter l'accés aux services de base dans les domaines de la santé, l'éducation et les services sociales</c:v>
                </c:pt>
                <c:pt idx="3">
                  <c:v>Diffusion des informations sur les services gratuits disponibles</c:v>
                </c:pt>
                <c:pt idx="4">
                  <c:v>La participation à une activité sociale</c:v>
                </c:pt>
              </c:strCache>
            </c:strRef>
          </c:cat>
          <c:val>
            <c:numRef>
              <c:f>Feuil1!$B$42:$B$46</c:f>
              <c:numCache>
                <c:formatCode>0%</c:formatCode>
                <c:ptCount val="5"/>
                <c:pt idx="0">
                  <c:v>0.51</c:v>
                </c:pt>
                <c:pt idx="1">
                  <c:v>0.49000000000000032</c:v>
                </c:pt>
                <c:pt idx="2">
                  <c:v>0.25</c:v>
                </c:pt>
                <c:pt idx="3">
                  <c:v>0.46</c:v>
                </c:pt>
                <c:pt idx="4">
                  <c:v>0.73000000000000065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58368"/>
        <c:axId val="83260160"/>
      </c:barChart>
      <c:catAx>
        <c:axId val="83258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83260160"/>
        <c:crosses val="autoZero"/>
        <c:auto val="1"/>
        <c:lblAlgn val="ctr"/>
        <c:lblOffset val="100"/>
        <c:noMultiLvlLbl val="0"/>
      </c:catAx>
      <c:valAx>
        <c:axId val="832601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325836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2"/>
          <c:order val="2"/>
          <c:tx>
            <c:strRef>
              <c:f>Feuil1!$B$15:$B$16</c:f>
            </c:strRef>
          </c:tx>
          <c:invertIfNegative val="0"/>
          <c:cat>
            <c:multiLvlStrRef>
              <c:f>Feuil1!$A$17:$A$21</c:f>
            </c:multiLvlStrRef>
          </c:cat>
          <c:val>
            <c:numRef>
              <c:f>Feuil1!$B$17:$B$21</c:f>
            </c:numRef>
          </c:val>
        </c:ser>
        <c:ser>
          <c:idx val="3"/>
          <c:order val="3"/>
          <c:invertIfNegative val="0"/>
          <c:cat>
            <c:multiLvlStrRef>
              <c:f>Feuil1!$A$42:$A$46</c:f>
            </c:multiLvlStrRef>
          </c:cat>
          <c:val>
            <c:numRef>
              <c:f>Feuil1!$B$42:$B$46</c:f>
            </c:numRef>
          </c:val>
        </c:ser>
        <c:ser>
          <c:idx val="4"/>
          <c:order val="4"/>
          <c:tx>
            <c:strRef>
              <c:f>Feuil2!$B$1</c:f>
            </c:strRef>
          </c:tx>
          <c:invertIfNegative val="0"/>
          <c:cat>
            <c:multiLvlStrRef>
              <c:f>Feuil2!$A$2:$A$7</c:f>
            </c:multiLvlStrRef>
          </c:cat>
          <c:val>
            <c:numRef>
              <c:f>Feuil2!$B$2:$B$7</c:f>
            </c:numRef>
          </c:val>
        </c:ser>
        <c:ser>
          <c:idx val="5"/>
          <c:order val="5"/>
          <c:tx>
            <c:strRef>
              <c:f>Feuil2!$C$1</c:f>
            </c:strRef>
          </c:tx>
          <c:invertIfNegative val="0"/>
          <c:cat>
            <c:multiLvlStrRef>
              <c:f>Feuil2!$A$2:$A$7</c:f>
            </c:multiLvlStrRef>
          </c:cat>
          <c:val>
            <c:numRef>
              <c:f>Feuil2!$C$2:$C$7</c:f>
            </c:numRef>
          </c:val>
        </c:ser>
        <c:ser>
          <c:idx val="6"/>
          <c:order val="6"/>
          <c:tx>
            <c:strRef>
              <c:f>Feuil1!$B$15:$B$16</c:f>
            </c:strRef>
          </c:tx>
          <c:invertIfNegative val="0"/>
          <c:cat>
            <c:multiLvlStrRef>
              <c:f>Feuil1!$A$17:$A$21</c:f>
            </c:multiLvlStrRef>
          </c:cat>
          <c:val>
            <c:numRef>
              <c:f>Feuil1!$B$17:$B$21</c:f>
            </c:numRef>
          </c:val>
        </c:ser>
        <c:ser>
          <c:idx val="7"/>
          <c:order val="7"/>
          <c:invertIfNegative val="0"/>
          <c:cat>
            <c:multiLvlStrRef>
              <c:f>Feuil1!$A$42:$A$46</c:f>
            </c:multiLvlStrRef>
          </c:cat>
          <c:val>
            <c:numRef>
              <c:f>Feuil1!$B$42:$B$46</c:f>
            </c:numRef>
          </c:val>
        </c:ser>
        <c:ser>
          <c:idx val="8"/>
          <c:order val="8"/>
          <c:tx>
            <c:strRef>
              <c:f>Feuil2!$B$1</c:f>
            </c:strRef>
          </c:tx>
          <c:invertIfNegative val="0"/>
          <c:cat>
            <c:multiLvlStrRef>
              <c:f>Feuil2!$A$2:$A$7</c:f>
            </c:multiLvlStrRef>
          </c:cat>
          <c:val>
            <c:numRef>
              <c:f>Feuil2!$B$2:$B$7</c:f>
            </c:numRef>
          </c:val>
        </c:ser>
        <c:ser>
          <c:idx val="9"/>
          <c:order val="9"/>
          <c:tx>
            <c:strRef>
              <c:f>Feuil2!$C$1</c:f>
            </c:strRef>
          </c:tx>
          <c:invertIfNegative val="0"/>
          <c:cat>
            <c:multiLvlStrRef>
              <c:f>Feuil2!$A$2:$A$7</c:f>
            </c:multiLvlStrRef>
          </c:cat>
          <c:val>
            <c:numRef>
              <c:f>Feuil2!$C$2:$C$7</c:f>
            </c:numRef>
          </c:val>
        </c:ser>
        <c:ser>
          <c:idx val="0"/>
          <c:order val="0"/>
          <c:tx>
            <c:strRef>
              <c:f>Feuil3!$C$17</c:f>
              <c:strCache>
                <c:ptCount val="1"/>
                <c:pt idx="0">
                  <c:v>Ne pense pas à réaliser son propre projet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Feuil3!$A$18:$B$19</c:f>
              <c:multiLvlStrCache>
                <c:ptCount val="2"/>
                <c:lvl>
                  <c:pt idx="0">
                    <c:v>un homme</c:v>
                  </c:pt>
                  <c:pt idx="1">
                    <c:v>une femme</c:v>
                  </c:pt>
                </c:lvl>
                <c:lvl>
                  <c:pt idx="0">
                    <c:v>Genre</c:v>
                  </c:pt>
                </c:lvl>
              </c:multiLvlStrCache>
            </c:multiLvlStrRef>
          </c:cat>
          <c:val>
            <c:numRef>
              <c:f>Feuil3!$C$18:$C$19</c:f>
              <c:numCache>
                <c:formatCode>0%</c:formatCode>
                <c:ptCount val="2"/>
                <c:pt idx="0">
                  <c:v>0.66666666666666663</c:v>
                </c:pt>
                <c:pt idx="1">
                  <c:v>0.79683972911963896</c:v>
                </c:pt>
              </c:numCache>
            </c:numRef>
          </c:val>
        </c:ser>
        <c:ser>
          <c:idx val="1"/>
          <c:order val="1"/>
          <c:tx>
            <c:strRef>
              <c:f>Feuil3!$D$17</c:f>
              <c:strCache>
                <c:ptCount val="1"/>
                <c:pt idx="0">
                  <c:v>Pense à réaliser son propre projet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Feuil3!$A$18:$B$19</c:f>
              <c:multiLvlStrCache>
                <c:ptCount val="2"/>
                <c:lvl>
                  <c:pt idx="0">
                    <c:v>un homme</c:v>
                  </c:pt>
                  <c:pt idx="1">
                    <c:v>une femme</c:v>
                  </c:pt>
                </c:lvl>
                <c:lvl>
                  <c:pt idx="0">
                    <c:v>Genre</c:v>
                  </c:pt>
                </c:lvl>
              </c:multiLvlStrCache>
            </c:multiLvlStrRef>
          </c:cat>
          <c:val>
            <c:numRef>
              <c:f>Feuil3!$D$18:$D$19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0.20316027088036295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315328"/>
        <c:axId val="83333504"/>
      </c:barChart>
      <c:catAx>
        <c:axId val="83315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83333504"/>
        <c:crosses val="autoZero"/>
        <c:auto val="1"/>
        <c:lblAlgn val="ctr"/>
        <c:lblOffset val="100"/>
        <c:noMultiLvlLbl val="0"/>
      </c:catAx>
      <c:valAx>
        <c:axId val="83333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315328"/>
        <c:crosses val="autoZero"/>
        <c:crossBetween val="between"/>
        <c:majorUnit val="0.2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8292517254787621"/>
          <c:y val="0.44925864396151716"/>
          <c:w val="0.30781556819286493"/>
          <c:h val="0.1014824911295120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Tataouine</c:v>
                </c:pt>
              </c:strCache>
            </c:strRef>
          </c:tx>
          <c:invertIfNegative val="0"/>
          <c:cat>
            <c:strRef>
              <c:f>Feuil1!$B$3:$E$3</c:f>
              <c:strCache>
                <c:ptCount val="4"/>
                <c:pt idx="0">
                  <c:v>total emploi</c:v>
                </c:pt>
                <c:pt idx="1">
                  <c:v>emploi en relation avec formation</c:v>
                </c:pt>
                <c:pt idx="2">
                  <c:v>autoemploi</c:v>
                </c:pt>
                <c:pt idx="3">
                  <c:v>emploi salarié</c:v>
                </c:pt>
              </c:strCache>
            </c:strRef>
          </c:cat>
          <c:val>
            <c:numRef>
              <c:f>Feuil1!$B$4:$E$4</c:f>
              <c:numCache>
                <c:formatCode>General</c:formatCode>
                <c:ptCount val="4"/>
                <c:pt idx="0">
                  <c:v>29</c:v>
                </c:pt>
                <c:pt idx="1">
                  <c:v>5</c:v>
                </c:pt>
                <c:pt idx="2">
                  <c:v>20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Feuil1!$A$5</c:f>
              <c:strCache>
                <c:ptCount val="1"/>
                <c:pt idx="0">
                  <c:v>Médenine</c:v>
                </c:pt>
              </c:strCache>
            </c:strRef>
          </c:tx>
          <c:invertIfNegative val="0"/>
          <c:cat>
            <c:strRef>
              <c:f>Feuil1!$B$3:$E$3</c:f>
              <c:strCache>
                <c:ptCount val="4"/>
                <c:pt idx="0">
                  <c:v>total emploi</c:v>
                </c:pt>
                <c:pt idx="1">
                  <c:v>emploi en relation avec formation</c:v>
                </c:pt>
                <c:pt idx="2">
                  <c:v>autoemploi</c:v>
                </c:pt>
                <c:pt idx="3">
                  <c:v>emploi salarié</c:v>
                </c:pt>
              </c:strCache>
            </c:strRef>
          </c:cat>
          <c:val>
            <c:numRef>
              <c:f>Feuil1!$B$5:$E$5</c:f>
              <c:numCache>
                <c:formatCode>General</c:formatCode>
                <c:ptCount val="4"/>
                <c:pt idx="0">
                  <c:v>143</c:v>
                </c:pt>
                <c:pt idx="1">
                  <c:v>107</c:v>
                </c:pt>
                <c:pt idx="2">
                  <c:v>142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85344"/>
        <c:axId val="83387136"/>
      </c:barChart>
      <c:catAx>
        <c:axId val="8338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83387136"/>
        <c:crosses val="autoZero"/>
        <c:auto val="1"/>
        <c:lblAlgn val="ctr"/>
        <c:lblOffset val="100"/>
        <c:noMultiLvlLbl val="0"/>
      </c:catAx>
      <c:valAx>
        <c:axId val="8338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85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tr-T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0.10937</cdr:x>
      <cdr:y>0.93183</cdr:y>
    </cdr:from>
    <cdr:to>
      <cdr:x>0.20486</cdr:x>
      <cdr:y>0.99111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00090" y="4643470"/>
          <a:ext cx="785845" cy="295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 err="1" smtClean="0"/>
            <a:t>illiterate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0.63021</cdr:x>
      <cdr:y>0.94616</cdr:y>
    </cdr:from>
    <cdr:to>
      <cdr:x>0.79514</cdr:x>
      <cdr:y>0.9993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186370" y="4714908"/>
          <a:ext cx="1357322" cy="264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 err="1" smtClean="0"/>
            <a:t>vocational</a:t>
          </a:r>
          <a:r>
            <a:rPr lang="fr-FR" dirty="0" smtClean="0"/>
            <a:t> training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0.53472</cdr:x>
      <cdr:y>0.16731</cdr:y>
    </cdr:from>
    <cdr:to>
      <cdr:x>0.5434</cdr:x>
      <cdr:y>0.23044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400552" y="757230"/>
          <a:ext cx="7143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0.47396</cdr:x>
      <cdr:y>0.94616</cdr:y>
    </cdr:from>
    <cdr:to>
      <cdr:x>0.57812</cdr:x>
      <cdr:y>1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3900486" y="4714907"/>
          <a:ext cx="857195" cy="26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 err="1" smtClean="0"/>
            <a:t>high</a:t>
          </a:r>
          <a:r>
            <a:rPr lang="fr-FR" dirty="0" smtClean="0"/>
            <a:t> </a:t>
          </a:r>
          <a:r>
            <a:rPr lang="fr-FR" dirty="0" err="1" smtClean="0"/>
            <a:t>school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0.84722</cdr:x>
      <cdr:y>0.94616</cdr:y>
    </cdr:from>
    <cdr:to>
      <cdr:x>0.93403</cdr:x>
      <cdr:y>0.99351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6972320" y="4714908"/>
          <a:ext cx="714411" cy="235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 err="1" smtClean="0"/>
            <a:t>graduate</a:t>
          </a:r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0.06944</cdr:x>
      <cdr:y>0.0947</cdr:y>
    </cdr:from>
    <cdr:to>
      <cdr:x>0.32117</cdr:x>
      <cdr:y>0.14205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1504" y="428628"/>
          <a:ext cx="2071637" cy="21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Think to realize its own project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0.10417</cdr:x>
      <cdr:y>0.22098</cdr:y>
    </cdr:from>
    <cdr:to>
      <cdr:x>0.29514</cdr:x>
      <cdr:y>0.28411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857256" y="1000132"/>
          <a:ext cx="1571607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 err="1" smtClean="0"/>
            <a:t>Find</a:t>
          </a:r>
          <a:r>
            <a:rPr lang="fr-FR" dirty="0" smtClean="0"/>
            <a:t> a job </a:t>
          </a:r>
          <a:r>
            <a:rPr lang="fr-FR" dirty="0" err="1" smtClean="0"/>
            <a:t>opportunity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0.14757</cdr:x>
      <cdr:y>0.36303</cdr:y>
    </cdr:from>
    <cdr:to>
      <cdr:x>0.28646</cdr:x>
      <cdr:y>0.41039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214446" y="1643074"/>
          <a:ext cx="1143009" cy="214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 smtClean="0"/>
            <a:t>Gain experience 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0.02604</cdr:x>
      <cdr:y>0.50509</cdr:y>
    </cdr:from>
    <cdr:to>
      <cdr:x>0.32986</cdr:x>
      <cdr:y>0.55244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14314" y="2286016"/>
          <a:ext cx="2500317" cy="214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 err="1" smtClean="0"/>
            <a:t>Developing</a:t>
          </a:r>
          <a:r>
            <a:rPr lang="fr-FR" dirty="0" smtClean="0"/>
            <a:t> </a:t>
          </a:r>
          <a:r>
            <a:rPr lang="fr-FR" dirty="0" err="1" smtClean="0"/>
            <a:t>its</a:t>
          </a:r>
          <a:r>
            <a:rPr lang="fr-FR" dirty="0" smtClean="0"/>
            <a:t> communication </a:t>
          </a:r>
          <a:r>
            <a:rPr lang="fr-FR" dirty="0" err="1" smtClean="0"/>
            <a:t>capacity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0.05208</cdr:x>
      <cdr:y>0.64715</cdr:y>
    </cdr:from>
    <cdr:to>
      <cdr:x>0.32118</cdr:x>
      <cdr:y>0.69451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428628" y="2928958"/>
          <a:ext cx="2214585" cy="2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Develop key skills for job search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0.06076</cdr:x>
      <cdr:y>0.7892</cdr:y>
    </cdr:from>
    <cdr:to>
      <cdr:x>0.30381</cdr:x>
      <cdr:y>0.83655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500066" y="3571900"/>
          <a:ext cx="2000204" cy="214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 err="1" smtClean="0"/>
            <a:t>Develop</a:t>
          </a:r>
          <a:r>
            <a:rPr lang="fr-FR" dirty="0" smtClean="0"/>
            <a:t> </a:t>
          </a:r>
          <a:r>
            <a:rPr lang="fr-FR" dirty="0" err="1" smtClean="0"/>
            <a:t>technical</a:t>
          </a:r>
          <a:r>
            <a:rPr lang="fr-FR" dirty="0" smtClean="0"/>
            <a:t> </a:t>
          </a:r>
          <a:r>
            <a:rPr lang="fr-FR" dirty="0" err="1" smtClean="0"/>
            <a:t>skills</a:t>
          </a:r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0.14757</cdr:x>
      <cdr:y>0.11049</cdr:y>
    </cdr:from>
    <cdr:to>
      <cdr:x>0.39063</cdr:x>
      <cdr:y>0.15784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14446" y="500066"/>
          <a:ext cx="200026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/>
            <a:t>P</a:t>
          </a:r>
          <a:r>
            <a:rPr lang="fr-FR" sz="1100" dirty="0" smtClean="0"/>
            <a:t>articipation in social </a:t>
          </a:r>
          <a:r>
            <a:rPr lang="fr-FR" sz="1100" dirty="0" err="1" smtClean="0"/>
            <a:t>activity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0.00868</cdr:x>
      <cdr:y>0.26833</cdr:y>
    </cdr:from>
    <cdr:to>
      <cdr:x>0.40799</cdr:x>
      <cdr:y>0.31568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71438" y="1214446"/>
          <a:ext cx="328614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 err="1" smtClean="0"/>
            <a:t>Dissemination</a:t>
          </a:r>
          <a:r>
            <a:rPr lang="fr-FR" dirty="0" smtClean="0"/>
            <a:t> </a:t>
          </a:r>
          <a:r>
            <a:rPr lang="fr-FR" dirty="0"/>
            <a:t>of </a:t>
          </a:r>
          <a:r>
            <a:rPr lang="fr-FR" dirty="0" smtClean="0"/>
            <a:t>informations </a:t>
          </a:r>
          <a:r>
            <a:rPr lang="fr-FR" dirty="0"/>
            <a:t>on </a:t>
          </a:r>
          <a:r>
            <a:rPr lang="fr-FR" dirty="0" err="1"/>
            <a:t>available</a:t>
          </a:r>
          <a:r>
            <a:rPr lang="fr-FR" dirty="0"/>
            <a:t> services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0.02604</cdr:x>
      <cdr:y>0.42617</cdr:y>
    </cdr:from>
    <cdr:to>
      <cdr:x>0.40799</cdr:x>
      <cdr:y>0.50509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14314" y="1928826"/>
          <a:ext cx="314327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Facilitating </a:t>
          </a:r>
          <a:r>
            <a:rPr lang="en-US" dirty="0"/>
            <a:t>access to services in the health, welfare and education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</cdr:x>
      <cdr:y>0.58401</cdr:y>
    </cdr:from>
    <cdr:to>
      <cdr:x>0.41667</cdr:x>
      <cdr:y>0.66293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0" y="2643206"/>
          <a:ext cx="342902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dirty="0"/>
            <a:t>Contribution to meeting the needs of vulnerable groups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0.00868</cdr:x>
      <cdr:y>0.74185</cdr:y>
    </cdr:from>
    <cdr:to>
      <cdr:x>0.40799</cdr:x>
      <cdr:y>0.83655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71438" y="3357586"/>
          <a:ext cx="328614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dirty="0"/>
            <a:t>Strengthen your sense of </a:t>
          </a:r>
          <a:r>
            <a:rPr lang="en-US" dirty="0" err="1"/>
            <a:t>responsablity</a:t>
          </a:r>
          <a:r>
            <a:rPr lang="en-US" dirty="0"/>
            <a:t> towards </a:t>
          </a:r>
          <a:r>
            <a:rPr lang="en-US" dirty="0" smtClean="0"/>
            <a:t>others components of society </a:t>
          </a:r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0.47396</cdr:x>
      <cdr:y>0.86181</cdr:y>
    </cdr:from>
    <cdr:to>
      <cdr:x>0.59549</cdr:x>
      <cdr:y>0.94073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900486" y="3900502"/>
          <a:ext cx="1000143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400" dirty="0" err="1"/>
            <a:t>W</a:t>
          </a:r>
          <a:r>
            <a:rPr lang="fr-FR" sz="1400" dirty="0" err="1" smtClean="0"/>
            <a:t>oman</a:t>
          </a:r>
          <a:endParaRPr lang="fr-FR" sz="1400" dirty="0"/>
        </a:p>
      </cdr:txBody>
    </cdr:sp>
  </cdr:relSizeAnchor>
  <cdr:relSizeAnchor xmlns:cdr="http://schemas.openxmlformats.org/drawingml/2006/chartDrawing">
    <cdr:from>
      <cdr:x>0.71702</cdr:x>
      <cdr:y>0.49877</cdr:y>
    </cdr:from>
    <cdr:to>
      <cdr:x>0.9948</cdr:x>
      <cdr:y>0.57769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900750" y="2257428"/>
          <a:ext cx="2286016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dirty="0"/>
            <a:t>D</a:t>
          </a:r>
          <a:r>
            <a:rPr lang="en-US" sz="1100" dirty="0" smtClean="0"/>
            <a:t>o not think realize its micro project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0.71702</cdr:x>
      <cdr:y>0.45142</cdr:y>
    </cdr:from>
    <cdr:to>
      <cdr:x>1</cdr:x>
      <cdr:y>0.51456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900750" y="2043114"/>
          <a:ext cx="232885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Think to </a:t>
          </a:r>
          <a:r>
            <a:rPr lang="en-US" dirty="0"/>
            <a:t>realize its micro project</a:t>
          </a:r>
          <a:endParaRPr lang="fr-F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0.10069</cdr:x>
      <cdr:y>0.89337</cdr:y>
    </cdr:from>
    <cdr:to>
      <cdr:x>0.24826</cdr:x>
      <cdr:y>0.95265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28652" y="4043378"/>
          <a:ext cx="1214446" cy="268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dirty="0"/>
            <a:t>total </a:t>
          </a:r>
          <a:r>
            <a:rPr lang="fr-FR" dirty="0" err="1"/>
            <a:t>employment</a:t>
          </a:r>
          <a:endParaRPr lang="fr-F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60CE-7CB2-4D94-97C1-7D11FB7D3972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FC8E-9F29-4E00-B532-20F154BAECD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/>
              <a:t>Tunisia Union for Social Solidarity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fr-FR" b="1" dirty="0" smtClean="0"/>
              <a:t>The main NGO </a:t>
            </a:r>
          </a:p>
          <a:p>
            <a:pPr>
              <a:buFontTx/>
              <a:buChar char="-"/>
            </a:pPr>
            <a:r>
              <a:rPr lang="fr-FR" b="1" dirty="0" err="1" smtClean="0"/>
              <a:t>Founded</a:t>
            </a:r>
            <a:r>
              <a:rPr lang="fr-FR" b="1" dirty="0" smtClean="0"/>
              <a:t> </a:t>
            </a:r>
            <a:r>
              <a:rPr lang="fr-FR" b="1" dirty="0" err="1" smtClean="0"/>
              <a:t>since</a:t>
            </a:r>
            <a:r>
              <a:rPr lang="fr-FR" b="1" dirty="0" smtClean="0"/>
              <a:t> 1964</a:t>
            </a:r>
          </a:p>
          <a:p>
            <a:pPr>
              <a:buFontTx/>
              <a:buChar char="-"/>
            </a:pPr>
            <a:r>
              <a:rPr lang="fr-FR" b="1" dirty="0" err="1" smtClean="0"/>
              <a:t>Rassembled</a:t>
            </a:r>
            <a:r>
              <a:rPr lang="fr-FR" b="1" dirty="0" smtClean="0"/>
              <a:t> 24 </a:t>
            </a:r>
            <a:r>
              <a:rPr lang="fr-FR" b="1" dirty="0" err="1" smtClean="0"/>
              <a:t>regional</a:t>
            </a:r>
            <a:r>
              <a:rPr lang="fr-FR" b="1" dirty="0" smtClean="0"/>
              <a:t> associations of social solidarity, 264 local </a:t>
            </a:r>
            <a:r>
              <a:rPr lang="fr-FR" b="1" dirty="0" err="1" smtClean="0"/>
              <a:t>commitees</a:t>
            </a:r>
            <a:r>
              <a:rPr lang="fr-FR" b="1" dirty="0" smtClean="0"/>
              <a:t> of social solidarity, 23 associations for the protection of elderly people</a:t>
            </a:r>
          </a:p>
          <a:p>
            <a:pPr>
              <a:buFontTx/>
              <a:buChar char="-"/>
            </a:pPr>
            <a:r>
              <a:rPr lang="fr-FR" b="1" dirty="0" smtClean="0"/>
              <a:t>Programs : </a:t>
            </a:r>
          </a:p>
          <a:p>
            <a:pPr>
              <a:buNone/>
            </a:pPr>
            <a:r>
              <a:rPr lang="fr-FR" b="1" dirty="0" smtClean="0"/>
              <a:t>	* Program of direct assistance to  needy </a:t>
            </a:r>
            <a:r>
              <a:rPr lang="fr-FR" b="1" dirty="0" err="1" smtClean="0"/>
              <a:t>families</a:t>
            </a:r>
            <a:r>
              <a:rPr lang="fr-FR" b="1" dirty="0" smtClean="0"/>
              <a:t> an </a:t>
            </a:r>
            <a:r>
              <a:rPr lang="fr-FR" b="1" dirty="0" err="1" smtClean="0"/>
              <a:t>during</a:t>
            </a:r>
            <a:r>
              <a:rPr lang="fr-FR" b="1" dirty="0" smtClean="0"/>
              <a:t> </a:t>
            </a:r>
            <a:r>
              <a:rPr lang="fr-FR" b="1" dirty="0" err="1" smtClean="0"/>
              <a:t>natural</a:t>
            </a:r>
            <a:r>
              <a:rPr lang="fr-FR" b="1" dirty="0" smtClean="0"/>
              <a:t> 	</a:t>
            </a:r>
            <a:r>
              <a:rPr lang="fr-FR" b="1" dirty="0" err="1" smtClean="0"/>
              <a:t>desasters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smtClean="0"/>
              <a:t>	* Promotion of preschool children issued from needy family : 264 	</a:t>
            </a:r>
            <a:r>
              <a:rPr lang="fr-FR" b="1" dirty="0" err="1" smtClean="0"/>
              <a:t>centers</a:t>
            </a:r>
            <a:r>
              <a:rPr lang="fr-FR" b="1" dirty="0" smtClean="0"/>
              <a:t> and </a:t>
            </a:r>
            <a:r>
              <a:rPr lang="fr-FR" b="1" dirty="0" err="1" smtClean="0"/>
              <a:t>above</a:t>
            </a:r>
            <a:r>
              <a:rPr lang="fr-FR" b="1" dirty="0" smtClean="0"/>
              <a:t> 11000 children </a:t>
            </a:r>
            <a:r>
              <a:rPr lang="en-US" b="1" dirty="0" smtClean="0"/>
              <a:t>annually benefit from its 	services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	* Protection of population with special needs : elderly  persons 	and mentaly handicaped without support (13 </a:t>
            </a:r>
            <a:r>
              <a:rPr lang="fr-FR" b="1" dirty="0" err="1" smtClean="0"/>
              <a:t>centers</a:t>
            </a:r>
            <a:r>
              <a:rPr lang="fr-FR" b="1" dirty="0" smtClean="0"/>
              <a:t>)</a:t>
            </a:r>
          </a:p>
          <a:p>
            <a:pPr>
              <a:buNone/>
            </a:pPr>
            <a:r>
              <a:rPr lang="fr-FR" b="1" dirty="0" smtClean="0"/>
              <a:t>	* </a:t>
            </a:r>
            <a:r>
              <a:rPr lang="fr-FR" b="1" dirty="0" err="1" smtClean="0"/>
              <a:t>Charity</a:t>
            </a:r>
            <a:r>
              <a:rPr lang="fr-FR" b="1" dirty="0" smtClean="0"/>
              <a:t> </a:t>
            </a:r>
            <a:r>
              <a:rPr lang="fr-FR" b="1" dirty="0" err="1" smtClean="0"/>
              <a:t>bank</a:t>
            </a:r>
            <a:r>
              <a:rPr lang="fr-FR" b="1" dirty="0" smtClean="0"/>
              <a:t> of </a:t>
            </a:r>
            <a:r>
              <a:rPr lang="fr-FR" b="1" dirty="0" err="1" smtClean="0"/>
              <a:t>medecines</a:t>
            </a:r>
            <a:r>
              <a:rPr lang="fr-FR" b="1" dirty="0" smtClean="0"/>
              <a:t> : </a:t>
            </a:r>
            <a:r>
              <a:rPr lang="fr-FR" b="1" dirty="0" err="1" smtClean="0"/>
              <a:t>collecting</a:t>
            </a:r>
            <a:r>
              <a:rPr lang="fr-FR" b="1" dirty="0" smtClean="0"/>
              <a:t> </a:t>
            </a:r>
            <a:r>
              <a:rPr lang="fr-FR" b="1" dirty="0" err="1" smtClean="0"/>
              <a:t>ant</a:t>
            </a:r>
            <a:r>
              <a:rPr lang="fr-FR" b="1" dirty="0" smtClean="0"/>
              <a:t> distribution  </a:t>
            </a:r>
          </a:p>
          <a:p>
            <a:pPr>
              <a:buNone/>
            </a:pPr>
            <a:r>
              <a:rPr lang="fr-FR" b="1" dirty="0" smtClean="0"/>
              <a:t>	* Program of local </a:t>
            </a:r>
            <a:r>
              <a:rPr lang="fr-FR" b="1" dirty="0" err="1" smtClean="0"/>
              <a:t>development</a:t>
            </a:r>
            <a:r>
              <a:rPr lang="fr-FR" b="1" dirty="0" smtClean="0"/>
              <a:t> : 84 areas and 4500 </a:t>
            </a:r>
            <a:r>
              <a:rPr lang="fr-FR" b="1" dirty="0" err="1" smtClean="0"/>
              <a:t>families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	* Program of self </a:t>
            </a:r>
            <a:r>
              <a:rPr lang="fr-FR" b="1" dirty="0" err="1" smtClean="0"/>
              <a:t>employment</a:t>
            </a:r>
            <a:r>
              <a:rPr lang="fr-FR" b="1" dirty="0" smtClean="0"/>
              <a:t> and </a:t>
            </a:r>
            <a:r>
              <a:rPr lang="fr-FR" b="1" dirty="0" err="1" smtClean="0"/>
              <a:t>microcredit</a:t>
            </a:r>
            <a:r>
              <a:rPr lang="fr-FR" b="1" dirty="0" smtClean="0"/>
              <a:t>   </a:t>
            </a:r>
            <a:endParaRPr lang="fr-FR" b="1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6858016" y="214290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Motivation of the DB of their participation in the project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DB opinions in relation to the implementation of a micro-project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857356" y="550070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Employability</a:t>
            </a:r>
            <a:r>
              <a:rPr lang="fr-FR" sz="3200" dirty="0" smtClean="0"/>
              <a:t> : </a:t>
            </a:r>
            <a:r>
              <a:rPr lang="da-DK" sz="3200" dirty="0" smtClean="0"/>
              <a:t>statistics at December 31, 2014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43438" y="5643578"/>
            <a:ext cx="128588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Self-</a:t>
            </a:r>
            <a:r>
              <a:rPr lang="fr-FR" sz="1200" dirty="0" err="1" smtClean="0"/>
              <a:t>employment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6357950" y="564357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employment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2714612" y="5643578"/>
            <a:ext cx="1971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employment</a:t>
            </a:r>
            <a:r>
              <a:rPr lang="fr-FR" sz="1200" dirty="0" smtClean="0"/>
              <a:t> </a:t>
            </a:r>
            <a:r>
              <a:rPr lang="fr-FR" sz="1200" dirty="0" err="1" smtClean="0"/>
              <a:t>related</a:t>
            </a:r>
            <a:r>
              <a:rPr lang="fr-FR" sz="1200" dirty="0" smtClean="0"/>
              <a:t> training</a:t>
            </a:r>
            <a:endParaRPr lang="fr-FR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 smtClean="0"/>
              <a:t>The project provided capacity building opportunity for young people excluded from the formal vocational training system in order to improve their chances of getting a decent job and well paid</a:t>
            </a:r>
          </a:p>
          <a:p>
            <a:pPr>
              <a:defRPr/>
            </a:pPr>
            <a:r>
              <a:rPr lang="en-US" sz="2200" b="1" dirty="0" smtClean="0"/>
              <a:t>The courses offered are integrated and into the production process and services at local and regional level</a:t>
            </a:r>
          </a:p>
          <a:p>
            <a:pPr>
              <a:defRPr/>
            </a:pPr>
            <a:r>
              <a:rPr lang="en-US" sz="2200" b="1" dirty="0" smtClean="0"/>
              <a:t>The project has enabled young people especially disadvantaged to have expertise to facilitate access to employment</a:t>
            </a:r>
          </a:p>
          <a:p>
            <a:pPr>
              <a:defRPr/>
            </a:pPr>
            <a:r>
              <a:rPr lang="en-US" sz="2200" b="1" dirty="0" smtClean="0"/>
              <a:t>The allocation provides allowed to bear the costs more time to the young so that he learns slowly</a:t>
            </a:r>
          </a:p>
          <a:p>
            <a:pPr>
              <a:defRPr/>
            </a:pPr>
            <a:r>
              <a:rPr lang="en-US" sz="2200" b="1" dirty="0" smtClean="0"/>
              <a:t>The skills are adapted to labor market needs and the needs of local communities</a:t>
            </a:r>
          </a:p>
          <a:p>
            <a:pPr>
              <a:defRPr/>
            </a:pPr>
            <a:r>
              <a:rPr lang="en-US" sz="2200" b="1" dirty="0" smtClean="0"/>
              <a:t>Young people have benefited from a network that enables them to more easily find employment or start their own business.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err="1" smtClean="0"/>
              <a:t>Recommendations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Improve linkages with the formal system of vocational training</a:t>
            </a:r>
          </a:p>
          <a:p>
            <a:r>
              <a:rPr lang="en-US" dirty="0" smtClean="0"/>
              <a:t>Ensure access to skills validation mechanisms</a:t>
            </a:r>
          </a:p>
          <a:p>
            <a:r>
              <a:rPr lang="en-US" dirty="0" smtClean="0"/>
              <a:t>Diversify the skills provided to young people (</a:t>
            </a:r>
            <a:r>
              <a:rPr lang="en-US" dirty="0" err="1" smtClean="0"/>
              <a:t>eg</a:t>
            </a:r>
            <a:r>
              <a:rPr lang="en-US" dirty="0" smtClean="0"/>
              <a:t>. Management, marketing, life skills, entrepreneurship,)</a:t>
            </a:r>
          </a:p>
          <a:p>
            <a:r>
              <a:rPr lang="en-US" dirty="0" smtClean="0"/>
              <a:t>Provide funding for the development of micro and small enterprises whose ideas come from training undertaken in the framework of the project</a:t>
            </a:r>
          </a:p>
          <a:p>
            <a:r>
              <a:rPr lang="en-US" dirty="0" smtClean="0"/>
              <a:t>Consider the anchoring of the project through the establishment of a national program with a stable public funding.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Carers</a:t>
            </a:r>
            <a:r>
              <a:rPr lang="fr-FR" dirty="0" smtClean="0"/>
              <a:t> training for the elderly</a:t>
            </a:r>
            <a:endParaRPr lang="fr-FR" dirty="0"/>
          </a:p>
        </p:txBody>
      </p:sp>
      <p:pic>
        <p:nvPicPr>
          <p:cNvPr id="5" name="Picture 2" descr="C:\Users\LATIFA\Desktop\Nouveau dossier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Training in </a:t>
            </a:r>
            <a:r>
              <a:rPr lang="fr-FR" dirty="0" err="1" smtClean="0"/>
              <a:t>tailoring</a:t>
            </a:r>
            <a:endParaRPr lang="fr-FR" dirty="0"/>
          </a:p>
        </p:txBody>
      </p:sp>
      <p:pic>
        <p:nvPicPr>
          <p:cNvPr id="2050" name="Picture 2" descr="C:\Users\LATIFA\Desktop\Nouveau dossier\DSCN8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0"/>
            <a:ext cx="821536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Training forgery: recycling of discarded tables of schools</a:t>
            </a:r>
            <a:endParaRPr lang="fr-FR" sz="2800" dirty="0"/>
          </a:p>
        </p:txBody>
      </p:sp>
      <p:pic>
        <p:nvPicPr>
          <p:cNvPr id="3074" name="Picture 2" descr="C:\Users\LATIFA\Desktop\Nouveau dossier\DSCN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00200"/>
            <a:ext cx="807249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Financial </a:t>
            </a:r>
            <a:r>
              <a:rPr lang="fr-FR" sz="3600" dirty="0" err="1" smtClean="0"/>
              <a:t>literacy</a:t>
            </a:r>
            <a:r>
              <a:rPr lang="fr-FR" sz="3600" dirty="0" smtClean="0"/>
              <a:t> for </a:t>
            </a:r>
            <a:r>
              <a:rPr lang="fr-FR" sz="3600" dirty="0" err="1" smtClean="0"/>
              <a:t>mentally</a:t>
            </a:r>
            <a:r>
              <a:rPr lang="fr-FR" sz="3600" dirty="0" smtClean="0"/>
              <a:t> handicaped</a:t>
            </a:r>
            <a:endParaRPr lang="fr-FR" sz="3600" dirty="0"/>
          </a:p>
        </p:txBody>
      </p:sp>
      <p:pic>
        <p:nvPicPr>
          <p:cNvPr id="6146" name="Picture 2" descr="C:\Users\LATIFA\Desktop\Nouveau dossier\cc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81439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Oasis development training and biological waste treatment</a:t>
            </a:r>
            <a:endParaRPr lang="fr-FR" sz="2400" dirty="0"/>
          </a:p>
        </p:txBody>
      </p:sp>
      <p:pic>
        <p:nvPicPr>
          <p:cNvPr id="5125" name="Picture 5" descr="H:\images\ap1,2,3\DSC0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00200"/>
            <a:ext cx="757242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428596" y="3500438"/>
            <a:ext cx="8143932" cy="1571635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400" dirty="0" smtClean="0"/>
              <a:t>Participatory project delivery services </a:t>
            </a:r>
          </a:p>
          <a:p>
            <a:pPr algn="ctr">
              <a:buNone/>
            </a:pPr>
            <a:r>
              <a:rPr lang="en-US" sz="4400" dirty="0" smtClean="0"/>
              <a:t>for reintegration </a:t>
            </a:r>
          </a:p>
          <a:p>
            <a:pPr algn="ctr">
              <a:buNone/>
            </a:pPr>
            <a:r>
              <a:rPr lang="en-US" sz="4400" dirty="0" smtClean="0"/>
              <a:t>in Medenine and Tataouine</a:t>
            </a:r>
          </a:p>
          <a:p>
            <a:pPr algn="ctr">
              <a:buNone/>
            </a:pPr>
            <a:endParaRPr lang="en-US" sz="3600" dirty="0" smtClean="0"/>
          </a:p>
        </p:txBody>
      </p:sp>
      <p:pic>
        <p:nvPicPr>
          <p:cNvPr id="5" name="Image 4" descr="http://www.africanmanager.com/images/images_article/9-11-2013-10-35-34the-world-ban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Building Capacities 573x17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8926" y="428604"/>
            <a:ext cx="2643206" cy="1143008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lum bright="14000"/>
          </a:blip>
          <a:srcRect/>
          <a:stretch>
            <a:fillRect/>
          </a:stretch>
        </p:blipFill>
        <p:spPr bwMode="auto">
          <a:xfrm>
            <a:off x="6715140" y="285728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28596" y="5286388"/>
            <a:ext cx="814393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/>
              <a:t>Realized by : Tunisian Union of Social Solidarity</a:t>
            </a:r>
          </a:p>
          <a:p>
            <a:pPr algn="ctr">
              <a:buNone/>
            </a:pPr>
            <a:r>
              <a:rPr lang="en-US" sz="2800" dirty="0" smtClean="0"/>
              <a:t>Financed By : Word Bank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28596" y="1857364"/>
            <a:ext cx="814393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An experience from Tunisia</a:t>
            </a:r>
            <a:endParaRPr lang="fr-FR" sz="3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8596" y="2714620"/>
            <a:ext cx="814393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Activation program based on the training </a:t>
            </a:r>
            <a:endParaRPr lang="fr-F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Rural </a:t>
            </a:r>
            <a:r>
              <a:rPr lang="fr-FR" dirty="0" err="1" smtClean="0"/>
              <a:t>sanitation</a:t>
            </a:r>
            <a:r>
              <a:rPr lang="fr-FR" dirty="0" smtClean="0"/>
              <a:t> training</a:t>
            </a:r>
            <a:endParaRPr lang="fr-FR" dirty="0"/>
          </a:p>
        </p:txBody>
      </p:sp>
      <p:pic>
        <p:nvPicPr>
          <p:cNvPr id="7170" name="Picture 2" descr="H:\images\ap1,2,3\DSCN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500330" cy="4525963"/>
          </a:xfrm>
          <a:prstGeom prst="rect">
            <a:avLst/>
          </a:prstGeom>
          <a:noFill/>
        </p:spPr>
      </p:pic>
      <p:pic>
        <p:nvPicPr>
          <p:cNvPr id="7171" name="Picture 3" descr="C:\Users\LATIFA\Desktop\Nouveau dossier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14488"/>
            <a:ext cx="2714644" cy="3643338"/>
          </a:xfrm>
          <a:prstGeom prst="rect">
            <a:avLst/>
          </a:prstGeom>
          <a:noFill/>
        </p:spPr>
      </p:pic>
      <p:pic>
        <p:nvPicPr>
          <p:cNvPr id="6" name="Espace réservé du contenu 3" descr="10422010_499855530147684_404271059413548577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714752"/>
            <a:ext cx="3143272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Fishing</a:t>
            </a:r>
            <a:r>
              <a:rPr lang="fr-FR" dirty="0" smtClean="0"/>
              <a:t> net </a:t>
            </a:r>
            <a:r>
              <a:rPr lang="fr-FR" dirty="0" err="1" smtClean="0"/>
              <a:t>mending</a:t>
            </a:r>
            <a:r>
              <a:rPr lang="fr-FR" dirty="0" smtClean="0"/>
              <a:t> training</a:t>
            </a:r>
            <a:endParaRPr lang="fr-FR" dirty="0"/>
          </a:p>
        </p:txBody>
      </p:sp>
      <p:pic>
        <p:nvPicPr>
          <p:cNvPr id="4098" name="Picture 2" descr="C:\Users\LATIFA\Desktop\Nouveau dossier\10869785_595039837295919_9137264414076927621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925" y="1600200"/>
            <a:ext cx="3672885" cy="4525963"/>
          </a:xfrm>
          <a:prstGeom prst="rect">
            <a:avLst/>
          </a:prstGeom>
          <a:noFill/>
        </p:spPr>
      </p:pic>
      <p:pic>
        <p:nvPicPr>
          <p:cNvPr id="6" name="Espace réservé du contenu 3" descr="10361025_499115440221693_63979361555496241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600200"/>
            <a:ext cx="35719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Marble</a:t>
            </a:r>
            <a:r>
              <a:rPr lang="fr-FR" dirty="0" smtClean="0"/>
              <a:t> </a:t>
            </a:r>
            <a:r>
              <a:rPr lang="fr-FR" dirty="0" err="1" smtClean="0"/>
              <a:t>mosaic</a:t>
            </a:r>
            <a:r>
              <a:rPr lang="fr-FR" dirty="0" smtClean="0"/>
              <a:t> training</a:t>
            </a:r>
            <a:endParaRPr lang="fr-FR" dirty="0"/>
          </a:p>
        </p:txBody>
      </p:sp>
      <p:pic>
        <p:nvPicPr>
          <p:cNvPr id="10242" name="Picture 2" descr="H:\images\ap4\phot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357298"/>
            <a:ext cx="3571900" cy="4768865"/>
          </a:xfrm>
          <a:prstGeom prst="rect">
            <a:avLst/>
          </a:prstGeom>
          <a:noFill/>
        </p:spPr>
      </p:pic>
      <p:pic>
        <p:nvPicPr>
          <p:cNvPr id="5" name="Espace réservé du contenu 3" descr="10943064_615932718539964_569177696504906596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8"/>
            <a:ext cx="3786214" cy="47688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</a:t>
            </a:r>
            <a:r>
              <a:rPr lang="fr-FR" dirty="0" err="1" smtClean="0"/>
              <a:t>aid</a:t>
            </a:r>
            <a:r>
              <a:rPr lang="fr-FR" dirty="0" smtClean="0"/>
              <a:t> training</a:t>
            </a:r>
            <a:endParaRPr lang="fr-FR" dirty="0"/>
          </a:p>
        </p:txBody>
      </p:sp>
      <p:pic>
        <p:nvPicPr>
          <p:cNvPr id="9218" name="Picture 2" descr="H:\images\ap4\10920957_609654129167823_79006293886637008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57242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collection and storage clam</a:t>
            </a:r>
            <a:endParaRPr lang="fr-FR" dirty="0"/>
          </a:p>
        </p:txBody>
      </p:sp>
      <p:pic>
        <p:nvPicPr>
          <p:cNvPr id="4" name="Espace réservé du contenu 3" descr="10407471_619904764809426_889043242701894859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3500462" cy="4525963"/>
          </a:xfrm>
        </p:spPr>
      </p:pic>
      <p:pic>
        <p:nvPicPr>
          <p:cNvPr id="5" name="Espace réservé du contenu 3" descr="10653782_619904778142758_501023846687001467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450" y="1600200"/>
            <a:ext cx="383588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Start up</a:t>
            </a:r>
            <a:endParaRPr lang="fr-FR" dirty="0"/>
          </a:p>
        </p:txBody>
      </p:sp>
      <p:pic>
        <p:nvPicPr>
          <p:cNvPr id="4" name="Espace réservé du contenu 3" descr="10473138_499828200150417_834195825961669451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500174"/>
            <a:ext cx="4000528" cy="4525963"/>
          </a:xfrm>
        </p:spPr>
      </p:pic>
      <p:pic>
        <p:nvPicPr>
          <p:cNvPr id="6" name="Espace réservé du contenu 3" descr="10501853_499111280222109_18047482426432077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71612"/>
            <a:ext cx="4071966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sz="7200" dirty="0" smtClean="0"/>
          </a:p>
          <a:p>
            <a:pPr algn="ctr">
              <a:buNone/>
            </a:pPr>
            <a:r>
              <a:rPr lang="fr-FR" sz="7200" dirty="0" err="1" smtClean="0"/>
              <a:t>Thank</a:t>
            </a:r>
            <a:r>
              <a:rPr lang="fr-FR" sz="7200" dirty="0" smtClean="0"/>
              <a:t> </a:t>
            </a:r>
            <a:r>
              <a:rPr lang="fr-FR" sz="7200" dirty="0" err="1" smtClean="0"/>
              <a:t>you</a:t>
            </a:r>
            <a:endParaRPr lang="fr-FR" sz="72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7786742" cy="78581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algn="l"/>
            <a:r>
              <a:rPr lang="fr-FR" b="1" u="sng" dirty="0" err="1" smtClean="0">
                <a:solidFill>
                  <a:schemeClr val="tx1"/>
                </a:solidFill>
              </a:rPr>
              <a:t>Implementation</a:t>
            </a:r>
            <a:r>
              <a:rPr lang="fr-FR" b="1" u="sng" dirty="0" smtClean="0">
                <a:solidFill>
                  <a:schemeClr val="tx1"/>
                </a:solidFill>
              </a:rPr>
              <a:t> time</a:t>
            </a:r>
            <a:r>
              <a:rPr lang="en-US" b="1" u="sng" dirty="0" smtClean="0">
                <a:solidFill>
                  <a:schemeClr val="tx1"/>
                </a:solidFill>
              </a:rPr>
              <a:t> : </a:t>
            </a:r>
            <a:r>
              <a:rPr lang="en-US" dirty="0" smtClean="0">
                <a:solidFill>
                  <a:schemeClr val="tx1"/>
                </a:solidFill>
              </a:rPr>
              <a:t>30 months (3 October 2012 - 31 March 2015 ) </a:t>
            </a:r>
          </a:p>
          <a:p>
            <a:pPr algn="l"/>
            <a:r>
              <a:rPr lang="en-US" b="1" u="sng" dirty="0" smtClean="0">
                <a:solidFill>
                  <a:schemeClr val="tx1"/>
                </a:solidFill>
              </a:rPr>
              <a:t>Cost and Financing:</a:t>
            </a:r>
            <a:r>
              <a:rPr lang="en-US" dirty="0" smtClean="0">
                <a:solidFill>
                  <a:schemeClr val="tx1"/>
                </a:solidFill>
              </a:rPr>
              <a:t> 5 million dollars donation from the World Bank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472" y="3214686"/>
            <a:ext cx="778674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u="sng" dirty="0" smtClean="0"/>
              <a:t>Main components: </a:t>
            </a:r>
          </a:p>
          <a:p>
            <a:pPr>
              <a:buFontTx/>
              <a:buChar char="-"/>
            </a:pPr>
            <a:r>
              <a:rPr lang="en-US" dirty="0" smtClean="0"/>
              <a:t>Pilot Subprojects local services delivery : 4,30 </a:t>
            </a:r>
          </a:p>
          <a:p>
            <a:pPr>
              <a:buFontTx/>
              <a:buChar char="-"/>
            </a:pPr>
            <a:r>
              <a:rPr lang="en-US" dirty="0" smtClean="0"/>
              <a:t> Training to subprojects : 0.43 </a:t>
            </a:r>
          </a:p>
          <a:p>
            <a:pPr>
              <a:buFontTx/>
              <a:buChar char="-"/>
            </a:pPr>
            <a:r>
              <a:rPr lang="en-US" dirty="0" smtClean="0"/>
              <a:t> Project management , monitoring and evaluation : 0.27</a:t>
            </a:r>
            <a:endParaRPr lang="fr-FR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71472" y="4572008"/>
            <a:ext cx="778674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The project development objective : managing participatory approaches to job creation through a payment program cash for basic social services for vulnerable Tunisian households in the governorates of Tataouine and Medenine affected by Libyan conflict .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571472" y="5929330"/>
            <a:ext cx="778674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Areas of intervention subprojects : social care , Education, health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1472" y="2428868"/>
            <a:ext cx="778674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Beneficiaries  :</a:t>
            </a:r>
            <a:r>
              <a:rPr lang="en-US" dirty="0" smtClean="0"/>
              <a:t> Young people undereducated and unskilled from needy families and at least 30% of women who meet the eligibility criteria.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1729" y="294968"/>
            <a:ext cx="876054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2- </a:t>
            </a:r>
            <a:r>
              <a:rPr lang="fr-FR" sz="2400" dirty="0" err="1" smtClean="0"/>
              <a:t>Specific</a:t>
            </a:r>
            <a:r>
              <a:rPr lang="fr-FR" sz="2400" dirty="0" smtClean="0"/>
              <a:t> objectives:</a:t>
            </a:r>
            <a:endParaRPr lang="fr-FR" sz="2400" b="1" dirty="0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91729" y="1002890"/>
          <a:ext cx="8760542" cy="5087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084"/>
                <a:gridCol w="7241458"/>
              </a:tblGrid>
              <a:tr h="22012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Integration</a:t>
                      </a:r>
                      <a:r>
                        <a:rPr lang="fr-FR" dirty="0" smtClean="0"/>
                        <a:t> and </a:t>
                      </a:r>
                      <a:r>
                        <a:rPr lang="fr-FR" dirty="0" err="1" smtClean="0"/>
                        <a:t>Employment</a:t>
                      </a:r>
                      <a:endParaRPr lang="fr-F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+mj-lt"/>
                        <a:buAutoNum type="arabicPeriod"/>
                      </a:pPr>
                      <a:r>
                        <a:rPr lang="en-US" dirty="0" smtClean="0"/>
                        <a:t>Facilitating the socio -economic reintegration of workers employed through employment opportunities in the provision of social services nearby. </a:t>
                      </a:r>
                    </a:p>
                    <a:p>
                      <a:pPr lvl="0">
                        <a:buFont typeface="+mj-lt"/>
                        <a:buAutoNum type="arabicPeriod"/>
                      </a:pPr>
                      <a:endParaRPr lang="en-US" dirty="0" smtClean="0"/>
                    </a:p>
                    <a:p>
                      <a:pPr lvl="0">
                        <a:buFont typeface="+mj-lt"/>
                        <a:buAutoNum type="arabicPeriod"/>
                      </a:pPr>
                      <a:r>
                        <a:rPr lang="en-US" dirty="0" smtClean="0"/>
                        <a:t>Improving the skills of workers employed through specific training for the provision of community-based social services in the initial phase of the project and through learning in the workplace later</a:t>
                      </a:r>
                      <a:endParaRPr lang="en-US" sz="1800" dirty="0" smtClean="0">
                        <a:ea typeface="Cambria"/>
                        <a:cs typeface="Arial"/>
                      </a:endParaRPr>
                    </a:p>
                  </a:txBody>
                  <a:tcPr/>
                </a:tc>
              </a:tr>
              <a:tr h="10106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Social Protection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Improving access to basic services for Tunisian vulnerable families </a:t>
                      </a:r>
                      <a:endParaRPr lang="fr-FR" sz="1800" dirty="0" smtClean="0">
                        <a:ea typeface="Cambria"/>
                        <a:cs typeface="Arial"/>
                      </a:endParaRPr>
                    </a:p>
                    <a:p>
                      <a:pPr lvl="0">
                        <a:buFont typeface="+mj-lt"/>
                        <a:buAutoNum type="arabicPeriod"/>
                      </a:pPr>
                      <a:r>
                        <a:rPr lang="fr-FR" sz="1800" dirty="0" smtClean="0">
                          <a:ea typeface="Cambria"/>
                          <a:cs typeface="Arial"/>
                        </a:rPr>
                        <a:t> </a:t>
                      </a:r>
                      <a:r>
                        <a:rPr lang="en-US" dirty="0" smtClean="0"/>
                        <a:t>Improving the relevance of social services nearby in agreement with the perceived needs locally.</a:t>
                      </a:r>
                      <a:endParaRPr lang="fr-FR" sz="1800" dirty="0" smtClean="0"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18752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Local </a:t>
                      </a:r>
                      <a:r>
                        <a:rPr lang="fr-FR" dirty="0" err="1" smtClean="0"/>
                        <a:t>Governance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+mj-lt"/>
                        <a:buAutoNum type="arabicPeriod"/>
                      </a:pPr>
                      <a:r>
                        <a:rPr lang="en-US" dirty="0" smtClean="0"/>
                        <a:t>Encouraging awareness and mobilization of local communities through local committee meetings around the implementation and evaluation of subprojects. </a:t>
                      </a:r>
                    </a:p>
                    <a:p>
                      <a:pPr lvl="0">
                        <a:buFont typeface="+mj-lt"/>
                        <a:buAutoNum type="arabicPeriod"/>
                      </a:pPr>
                      <a:r>
                        <a:rPr lang="en-US" dirty="0" smtClean="0"/>
                        <a:t>Rebuilding a relationship of trust and responsibility between communities and local governments through participatory management methods, monitoring and evaluation of subprojects. </a:t>
                      </a:r>
                      <a:endParaRPr lang="fr-FR" sz="1800" dirty="0" smtClean="0">
                        <a:ea typeface="Cambri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err="1" smtClean="0"/>
              <a:t>Mechanisms</a:t>
            </a:r>
            <a:r>
              <a:rPr lang="fr-FR" dirty="0" smtClean="0"/>
              <a:t> for </a:t>
            </a:r>
            <a:r>
              <a:rPr lang="fr-FR" dirty="0" err="1" smtClean="0"/>
              <a:t>implementation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3429024" cy="428628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1- </a:t>
            </a:r>
            <a:r>
              <a:rPr lang="fr-FR" dirty="0" err="1" smtClean="0"/>
              <a:t>Targeting</a:t>
            </a:r>
            <a:r>
              <a:rPr lang="fr-FR" dirty="0" smtClean="0"/>
              <a:t> </a:t>
            </a:r>
            <a:r>
              <a:rPr lang="fr-FR" dirty="0" err="1" smtClean="0"/>
              <a:t>mechanism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250030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28596" y="1643050"/>
          <a:ext cx="8229600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6729402"/>
              </a:tblGrid>
              <a:tr h="764807">
                <a:tc>
                  <a:txBody>
                    <a:bodyPr/>
                    <a:lstStyle/>
                    <a:p>
                      <a:r>
                        <a:rPr lang="fr-FR" dirty="0" smtClean="0"/>
                        <a:t>Direct </a:t>
                      </a:r>
                      <a:r>
                        <a:rPr lang="fr-FR" dirty="0" err="1" smtClean="0"/>
                        <a:t>beneficiaries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 Social criteria (poverty, </a:t>
                      </a:r>
                      <a:r>
                        <a:rPr lang="fr-FR" dirty="0" err="1" smtClean="0"/>
                        <a:t>unemployment</a:t>
                      </a:r>
                      <a:r>
                        <a:rPr lang="fr-FR" dirty="0" smtClean="0"/>
                        <a:t> </a:t>
                      </a:r>
                      <a:r>
                        <a:rPr lang="en-US" dirty="0" smtClean="0"/>
                        <a:t>)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 Technical criteria (depend of the sub project)</a:t>
                      </a:r>
                      <a:endParaRPr lang="fr-FR" dirty="0"/>
                    </a:p>
                  </a:txBody>
                  <a:tcPr/>
                </a:tc>
              </a:tr>
              <a:tr h="1092581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Subproject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 Selection by a regional committee : 1 </a:t>
                      </a:r>
                      <a:r>
                        <a:rPr lang="en-US" dirty="0" err="1" smtClean="0"/>
                        <a:t>st</a:t>
                      </a:r>
                      <a:r>
                        <a:rPr lang="en-US" dirty="0" smtClean="0"/>
                        <a:t> sub-projects list  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 Selection by a central committee : scoring system : final list  5 criteria - 10 pts / criterion - in project accepted if score </a:t>
                      </a:r>
                      <a:r>
                        <a:rPr lang="fr-FR" dirty="0" err="1" smtClean="0"/>
                        <a:t>above</a:t>
                      </a:r>
                      <a:r>
                        <a:rPr lang="en-US" dirty="0" smtClean="0"/>
                        <a:t> 40 pts</a:t>
                      </a:r>
                      <a:endParaRPr lang="fr-FR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00034" y="450057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8596" y="3571876"/>
            <a:ext cx="3465871" cy="48669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</a:t>
            </a:r>
            <a:r>
              <a:rPr lang="fr-FR" sz="2400" dirty="0" smtClean="0"/>
              <a:t>intervention </a:t>
            </a:r>
            <a:r>
              <a:rPr lang="fr-FR" sz="2400" dirty="0" err="1" smtClean="0"/>
              <a:t>approach</a:t>
            </a: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6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4143380"/>
            <a:ext cx="8215370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Project partnership with associations  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Associations in partnership with stakeholders in the public and private sectors and CSOs  </a:t>
            </a:r>
          </a:p>
          <a:p>
            <a:pPr>
              <a:buFontTx/>
              <a:buChar char="-"/>
            </a:pPr>
            <a:r>
              <a:rPr lang="en-US" dirty="0" smtClean="0"/>
              <a:t> Participation of local communities in identifying needs , implementation , financing of certain actions , assessment and evaluation of sub-projects  </a:t>
            </a:r>
          </a:p>
          <a:p>
            <a:pPr>
              <a:buFontTx/>
              <a:buChar char="-"/>
            </a:pPr>
            <a:r>
              <a:rPr lang="en-US" dirty="0" smtClean="0"/>
              <a:t> Informal vocational training with payment of an allowance for the cost of cover </a:t>
            </a:r>
          </a:p>
          <a:p>
            <a:pPr>
              <a:buFontTx/>
              <a:buChar char="-"/>
            </a:pPr>
            <a:r>
              <a:rPr lang="en-US" dirty="0" smtClean="0"/>
              <a:t> Adaptation skills to the needs of the labor market and the needs of local communities 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Community Service Delivery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Indicators and achievements </a:t>
            </a:r>
            <a:br>
              <a:rPr lang="en-US" dirty="0" smtClean="0"/>
            </a:b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1357298"/>
          <a:ext cx="821537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1500198"/>
                <a:gridCol w="2357455"/>
              </a:tblGrid>
              <a:tr h="301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err="1" smtClean="0"/>
                        <a:t>Indicator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Target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Achievements</a:t>
                      </a:r>
                      <a:endParaRPr lang="fr-FR" sz="2800" dirty="0"/>
                    </a:p>
                  </a:txBody>
                  <a:tcPr/>
                </a:tc>
              </a:tr>
              <a:tr h="3011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 of subprojects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40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92</a:t>
                      </a:r>
                      <a:endParaRPr lang="fr-FR" sz="2800" dirty="0"/>
                    </a:p>
                  </a:txBody>
                  <a:tcPr/>
                </a:tc>
              </a:tr>
              <a:tr h="4114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 of partner associations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-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67 </a:t>
                      </a:r>
                      <a:endParaRPr lang="fr-FR" sz="28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 of direct beneficiaries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4000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6182</a:t>
                      </a:r>
                      <a:endParaRPr lang="fr-FR" sz="2800" dirty="0"/>
                    </a:p>
                  </a:txBody>
                  <a:tcPr/>
                </a:tc>
              </a:tr>
              <a:tr h="4914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 of beneficiaries of services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12000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above 100000</a:t>
                      </a:r>
                      <a:endParaRPr lang="fr-FR" sz="2800" dirty="0"/>
                    </a:p>
                  </a:txBody>
                  <a:tcPr/>
                </a:tc>
              </a:tr>
              <a:tr h="3011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Percentage of women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30%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70%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3. Preliminary results about the direct beneficiaries</a:t>
            </a:r>
            <a:endParaRPr lang="fr-FR" sz="28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98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643174" y="5857892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basic </a:t>
            </a:r>
            <a:r>
              <a:rPr lang="fr-FR" sz="1100" dirty="0" err="1" smtClean="0"/>
              <a:t>education</a:t>
            </a:r>
            <a:endParaRPr lang="fr-FR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Preliminary results about the direct beneficiaries</a:t>
            </a:r>
            <a:endParaRPr lang="fr-FR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Aspiration of the </a:t>
            </a:r>
            <a:r>
              <a:rPr lang="en-US" sz="2800" smtClean="0"/>
              <a:t>beneficiaries from </a:t>
            </a:r>
            <a:r>
              <a:rPr lang="en-US" sz="2800" dirty="0" smtClean="0"/>
              <a:t>their participation in the project</a:t>
            </a:r>
            <a:endParaRPr lang="fr-FR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795</Words>
  <Application>Microsoft Office PowerPoint</Application>
  <PresentationFormat>Ekran Gösterisi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Thème Office</vt:lpstr>
      <vt:lpstr>Tunisia Union for Social Solidarity </vt:lpstr>
      <vt:lpstr>PowerPoint Sunusu</vt:lpstr>
      <vt:lpstr>PowerPoint Sunusu</vt:lpstr>
      <vt:lpstr>PowerPoint Sunusu</vt:lpstr>
      <vt:lpstr>Mechanisms for implementation</vt:lpstr>
      <vt:lpstr> Indicators and achievements  </vt:lpstr>
      <vt:lpstr>3. Preliminary results about the direct beneficiaries</vt:lpstr>
      <vt:lpstr>Preliminary results about the direct beneficiaries</vt:lpstr>
      <vt:lpstr>Aspiration of the beneficiaries from their participation in the project</vt:lpstr>
      <vt:lpstr>Motivation of the DB of their participation in the project</vt:lpstr>
      <vt:lpstr>DB opinions in relation to the implementation of a micro-project</vt:lpstr>
      <vt:lpstr>Employability : statistics at December 31, 2014 </vt:lpstr>
      <vt:lpstr>Conclusions</vt:lpstr>
      <vt:lpstr>Recommendations </vt:lpstr>
      <vt:lpstr>Carers training for the elderly</vt:lpstr>
      <vt:lpstr>Training in tailoring</vt:lpstr>
      <vt:lpstr>Training forgery: recycling of discarded tables of schools</vt:lpstr>
      <vt:lpstr>Financial literacy for mentally handicaped</vt:lpstr>
      <vt:lpstr>Oasis development training and biological waste treatment</vt:lpstr>
      <vt:lpstr>Rural sanitation training</vt:lpstr>
      <vt:lpstr>Fishing net mending training</vt:lpstr>
      <vt:lpstr>Marble mosaic training</vt:lpstr>
      <vt:lpstr>First aid training</vt:lpstr>
      <vt:lpstr>Training collection and storage clam</vt:lpstr>
      <vt:lpstr>Start up</vt:lpstr>
      <vt:lpstr>PowerPoint Sunusu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project delivery services for reintegration in Medenine and Tataouine</dc:title>
  <dc:creator>LATIFA</dc:creator>
  <cp:lastModifiedBy>DMK</cp:lastModifiedBy>
  <cp:revision>82</cp:revision>
  <dcterms:created xsi:type="dcterms:W3CDTF">2015-02-22T21:52:41Z</dcterms:created>
  <dcterms:modified xsi:type="dcterms:W3CDTF">2015-02-26T13:50:55Z</dcterms:modified>
</cp:coreProperties>
</file>