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367" r:id="rId2"/>
    <p:sldId id="393" r:id="rId3"/>
    <p:sldId id="392" r:id="rId4"/>
    <p:sldId id="368" r:id="rId5"/>
    <p:sldId id="369" r:id="rId6"/>
    <p:sldId id="375" r:id="rId7"/>
    <p:sldId id="371" r:id="rId8"/>
    <p:sldId id="383" r:id="rId9"/>
    <p:sldId id="396" r:id="rId10"/>
    <p:sldId id="395" r:id="rId11"/>
    <p:sldId id="388" r:id="rId12"/>
    <p:sldId id="390" r:id="rId13"/>
    <p:sldId id="391" r:id="rId14"/>
    <p:sldId id="376" r:id="rId15"/>
    <p:sldId id="382" r:id="rId16"/>
  </p:sldIdLst>
  <p:sldSz cx="9144000" cy="6858000" type="screen4x3"/>
  <p:notesSz cx="6985000" cy="92837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  <a:srgbClr val="404040"/>
    <a:srgbClr val="606060"/>
    <a:srgbClr val="A6A6A6"/>
    <a:srgbClr val="808080"/>
    <a:srgbClr val="FFCC00"/>
    <a:srgbClr val="003366"/>
    <a:srgbClr val="003399"/>
    <a:srgbClr val="6699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6190F2-73DE-45C5-8D0F-C7B533B1EA10}" type="doc">
      <dgm:prSet loTypeId="urn:microsoft.com/office/officeart/2005/8/layout/radial6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72870F4F-F692-4B2E-B493-E308BB4BAF1B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Targeted people</a:t>
          </a:r>
          <a:endParaRPr lang="en-US" dirty="0">
            <a:solidFill>
              <a:schemeClr val="bg1"/>
            </a:solidFill>
          </a:endParaRPr>
        </a:p>
      </dgm:t>
    </dgm:pt>
    <dgm:pt modelId="{DD993E04-23E8-4D12-8194-C56AEB45072B}" type="parTrans" cxnId="{EFE083CE-4C3F-47AA-9401-0057D9262CBE}">
      <dgm:prSet/>
      <dgm:spPr/>
      <dgm:t>
        <a:bodyPr/>
        <a:lstStyle/>
        <a:p>
          <a:endParaRPr lang="en-US"/>
        </a:p>
      </dgm:t>
    </dgm:pt>
    <dgm:pt modelId="{D0ACB977-CBFF-4CEF-998F-0EB43C016048}" type="sibTrans" cxnId="{EFE083CE-4C3F-47AA-9401-0057D9262CBE}">
      <dgm:prSet/>
      <dgm:spPr/>
      <dgm:t>
        <a:bodyPr/>
        <a:lstStyle/>
        <a:p>
          <a:endParaRPr lang="en-US"/>
        </a:p>
      </dgm:t>
    </dgm:pt>
    <dgm:pt modelId="{870425EA-C242-4CCC-A275-207D6C58C522}">
      <dgm:prSet phldrT="[Text]"/>
      <dgm:spPr/>
      <dgm:t>
        <a:bodyPr/>
        <a:lstStyle/>
        <a:p>
          <a:r>
            <a:rPr lang="en-US" b="1" dirty="0" smtClean="0"/>
            <a:t>POVERTY REDUCTION</a:t>
          </a:r>
        </a:p>
        <a:p>
          <a:r>
            <a:rPr lang="en-US" dirty="0" smtClean="0"/>
            <a:t>MF, Enterprises, Agriculture, </a:t>
          </a:r>
        </a:p>
        <a:p>
          <a:r>
            <a:rPr lang="en-US" dirty="0" smtClean="0"/>
            <a:t>Ultra Poor</a:t>
          </a:r>
          <a:endParaRPr lang="en-US" dirty="0"/>
        </a:p>
      </dgm:t>
    </dgm:pt>
    <dgm:pt modelId="{D7FFDF3F-876A-42C8-B0F6-311826A473B7}" type="parTrans" cxnId="{C8064DCB-1F3E-4F5C-A83F-F396E3F3F7DC}">
      <dgm:prSet/>
      <dgm:spPr/>
      <dgm:t>
        <a:bodyPr/>
        <a:lstStyle/>
        <a:p>
          <a:endParaRPr lang="en-US"/>
        </a:p>
      </dgm:t>
    </dgm:pt>
    <dgm:pt modelId="{BF6EE8DC-6D31-4CDA-A4CF-26B7D684C186}" type="sibTrans" cxnId="{C8064DCB-1F3E-4F5C-A83F-F396E3F3F7DC}">
      <dgm:prSet/>
      <dgm:spPr/>
      <dgm:t>
        <a:bodyPr/>
        <a:lstStyle/>
        <a:p>
          <a:endParaRPr lang="en-US"/>
        </a:p>
      </dgm:t>
    </dgm:pt>
    <dgm:pt modelId="{A53539DA-BC0B-4E3D-86BD-063F0807B5F2}">
      <dgm:prSet phldrT="[Text]"/>
      <dgm:spPr/>
      <dgm:t>
        <a:bodyPr/>
        <a:lstStyle/>
        <a:p>
          <a:r>
            <a:rPr lang="en-US" b="1" dirty="0" smtClean="0"/>
            <a:t>COMMUNITY MOBILISATION</a:t>
          </a:r>
        </a:p>
        <a:p>
          <a:r>
            <a:rPr lang="en-US" dirty="0" smtClean="0"/>
            <a:t>Human Rights, Community Empowerment, Gender, Advocacy</a:t>
          </a:r>
          <a:endParaRPr lang="en-US" dirty="0"/>
        </a:p>
      </dgm:t>
    </dgm:pt>
    <dgm:pt modelId="{E8E19355-348A-4D95-8843-1BAB9E0B1336}" type="parTrans" cxnId="{9243B777-0366-40B0-91BD-A581A15CC51D}">
      <dgm:prSet/>
      <dgm:spPr/>
      <dgm:t>
        <a:bodyPr/>
        <a:lstStyle/>
        <a:p>
          <a:endParaRPr lang="en-US"/>
        </a:p>
      </dgm:t>
    </dgm:pt>
    <dgm:pt modelId="{7A75A294-D532-4540-8867-4186B1F6AFDD}" type="sibTrans" cxnId="{9243B777-0366-40B0-91BD-A581A15CC51D}">
      <dgm:prSet/>
      <dgm:spPr/>
      <dgm:t>
        <a:bodyPr/>
        <a:lstStyle/>
        <a:p>
          <a:endParaRPr lang="en-US"/>
        </a:p>
      </dgm:t>
    </dgm:pt>
    <dgm:pt modelId="{C4D60B57-5342-4970-A58B-77DD04502667}">
      <dgm:prSet phldrT="[Text]"/>
      <dgm:spPr/>
      <dgm:t>
        <a:bodyPr/>
        <a:lstStyle/>
        <a:p>
          <a:r>
            <a:rPr lang="en-US" b="1" dirty="0" smtClean="0">
              <a:solidFill>
                <a:schemeClr val="bg1"/>
              </a:solidFill>
            </a:rPr>
            <a:t>CAPACITY</a:t>
          </a:r>
          <a:r>
            <a:rPr lang="en-US" b="1" baseline="0" dirty="0" smtClean="0">
              <a:solidFill>
                <a:schemeClr val="bg1"/>
              </a:solidFill>
            </a:rPr>
            <a:t> DEVELOPMENT</a:t>
          </a:r>
        </a:p>
        <a:p>
          <a:r>
            <a:rPr lang="en-US" b="0" dirty="0" smtClean="0">
              <a:solidFill>
                <a:schemeClr val="bg1"/>
              </a:solidFill>
            </a:rPr>
            <a:t>Education, Health, Water and Sanitation, Disaster Management</a:t>
          </a:r>
          <a:endParaRPr lang="en-US" b="0" dirty="0">
            <a:solidFill>
              <a:schemeClr val="bg1"/>
            </a:solidFill>
          </a:endParaRPr>
        </a:p>
      </dgm:t>
    </dgm:pt>
    <dgm:pt modelId="{78C60057-79BD-49A3-A088-C474AF91F697}" type="parTrans" cxnId="{4555CAA5-AB64-4EC5-BCD8-1AF02552645F}">
      <dgm:prSet/>
      <dgm:spPr/>
      <dgm:t>
        <a:bodyPr/>
        <a:lstStyle/>
        <a:p>
          <a:endParaRPr lang="en-US"/>
        </a:p>
      </dgm:t>
    </dgm:pt>
    <dgm:pt modelId="{4DC704C1-25E7-4914-902D-5EAD4169B61C}" type="sibTrans" cxnId="{4555CAA5-AB64-4EC5-BCD8-1AF02552645F}">
      <dgm:prSet/>
      <dgm:spPr/>
      <dgm:t>
        <a:bodyPr/>
        <a:lstStyle/>
        <a:p>
          <a:endParaRPr lang="en-US"/>
        </a:p>
      </dgm:t>
    </dgm:pt>
    <dgm:pt modelId="{AB3E07B5-D56B-4D88-BB9E-B0A2F672EA0B}" type="pres">
      <dgm:prSet presAssocID="{516190F2-73DE-45C5-8D0F-C7B533B1EA10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B0A6345-A5DA-4AD0-A79E-E19231A04324}" type="pres">
      <dgm:prSet presAssocID="{72870F4F-F692-4B2E-B493-E308BB4BAF1B}" presName="centerShape" presStyleLbl="node0" presStyleIdx="0" presStyleCnt="1"/>
      <dgm:spPr/>
      <dgm:t>
        <a:bodyPr/>
        <a:lstStyle/>
        <a:p>
          <a:endParaRPr lang="en-US"/>
        </a:p>
      </dgm:t>
    </dgm:pt>
    <dgm:pt modelId="{A6AA75CF-AC74-477A-BF69-35B2F34A1C75}" type="pres">
      <dgm:prSet presAssocID="{870425EA-C242-4CCC-A275-207D6C58C52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63D043-DA35-418E-B1F8-B281CCE2582D}" type="pres">
      <dgm:prSet presAssocID="{870425EA-C242-4CCC-A275-207D6C58C522}" presName="dummy" presStyleCnt="0"/>
      <dgm:spPr/>
    </dgm:pt>
    <dgm:pt modelId="{37E82104-3C59-4447-9AFC-33C58D080B95}" type="pres">
      <dgm:prSet presAssocID="{BF6EE8DC-6D31-4CDA-A4CF-26B7D684C186}" presName="sibTrans" presStyleLbl="sibTrans2D1" presStyleIdx="0" presStyleCnt="3" custLinFactNeighborY="-4352"/>
      <dgm:spPr/>
      <dgm:t>
        <a:bodyPr/>
        <a:lstStyle/>
        <a:p>
          <a:endParaRPr lang="en-US"/>
        </a:p>
      </dgm:t>
    </dgm:pt>
    <dgm:pt modelId="{669C8AC5-DD73-4570-9872-BD23FBF0597D}" type="pres">
      <dgm:prSet presAssocID="{A53539DA-BC0B-4E3D-86BD-063F0807B5F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01D7C7-6FE0-4A93-817B-E59C5D1A374B}" type="pres">
      <dgm:prSet presAssocID="{A53539DA-BC0B-4E3D-86BD-063F0807B5F2}" presName="dummy" presStyleCnt="0"/>
      <dgm:spPr/>
    </dgm:pt>
    <dgm:pt modelId="{30CE6CA5-3E98-48D0-B459-00D3460FAA34}" type="pres">
      <dgm:prSet presAssocID="{7A75A294-D532-4540-8867-4186B1F6AFDD}" presName="sibTrans" presStyleLbl="sibTrans2D1" presStyleIdx="1" presStyleCnt="3"/>
      <dgm:spPr/>
      <dgm:t>
        <a:bodyPr/>
        <a:lstStyle/>
        <a:p>
          <a:endParaRPr lang="en-US"/>
        </a:p>
      </dgm:t>
    </dgm:pt>
    <dgm:pt modelId="{7473F3B7-8953-49A4-A9D2-2CE5FA5E545E}" type="pres">
      <dgm:prSet presAssocID="{C4D60B57-5342-4970-A58B-77DD0450266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F16F9C-41FA-4DF1-905A-BDB6F58C42B6}" type="pres">
      <dgm:prSet presAssocID="{C4D60B57-5342-4970-A58B-77DD04502667}" presName="dummy" presStyleCnt="0"/>
      <dgm:spPr/>
    </dgm:pt>
    <dgm:pt modelId="{1AB2EA77-9AF9-4029-8D36-D10FD483B81B}" type="pres">
      <dgm:prSet presAssocID="{4DC704C1-25E7-4914-902D-5EAD4169B61C}" presName="sibTrans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EFE083CE-4C3F-47AA-9401-0057D9262CBE}" srcId="{516190F2-73DE-45C5-8D0F-C7B533B1EA10}" destId="{72870F4F-F692-4B2E-B493-E308BB4BAF1B}" srcOrd="0" destOrd="0" parTransId="{DD993E04-23E8-4D12-8194-C56AEB45072B}" sibTransId="{D0ACB977-CBFF-4CEF-998F-0EB43C016048}"/>
    <dgm:cxn modelId="{BC05ECA1-2006-48CD-BB1A-0957F14BA3F0}" type="presOf" srcId="{870425EA-C242-4CCC-A275-207D6C58C522}" destId="{A6AA75CF-AC74-477A-BF69-35B2F34A1C75}" srcOrd="0" destOrd="0" presId="urn:microsoft.com/office/officeart/2005/8/layout/radial6"/>
    <dgm:cxn modelId="{9243B777-0366-40B0-91BD-A581A15CC51D}" srcId="{72870F4F-F692-4B2E-B493-E308BB4BAF1B}" destId="{A53539DA-BC0B-4E3D-86BD-063F0807B5F2}" srcOrd="1" destOrd="0" parTransId="{E8E19355-348A-4D95-8843-1BAB9E0B1336}" sibTransId="{7A75A294-D532-4540-8867-4186B1F6AFDD}"/>
    <dgm:cxn modelId="{AF60C3B1-E4B0-4CE2-B2E3-BF37CB20A214}" type="presOf" srcId="{BF6EE8DC-6D31-4CDA-A4CF-26B7D684C186}" destId="{37E82104-3C59-4447-9AFC-33C58D080B95}" srcOrd="0" destOrd="0" presId="urn:microsoft.com/office/officeart/2005/8/layout/radial6"/>
    <dgm:cxn modelId="{926069C4-EFE1-43A6-BF62-7EAB46F3E72D}" type="presOf" srcId="{A53539DA-BC0B-4E3D-86BD-063F0807B5F2}" destId="{669C8AC5-DD73-4570-9872-BD23FBF0597D}" srcOrd="0" destOrd="0" presId="urn:microsoft.com/office/officeart/2005/8/layout/radial6"/>
    <dgm:cxn modelId="{C8064DCB-1F3E-4F5C-A83F-F396E3F3F7DC}" srcId="{72870F4F-F692-4B2E-B493-E308BB4BAF1B}" destId="{870425EA-C242-4CCC-A275-207D6C58C522}" srcOrd="0" destOrd="0" parTransId="{D7FFDF3F-876A-42C8-B0F6-311826A473B7}" sibTransId="{BF6EE8DC-6D31-4CDA-A4CF-26B7D684C186}"/>
    <dgm:cxn modelId="{4555CAA5-AB64-4EC5-BCD8-1AF02552645F}" srcId="{72870F4F-F692-4B2E-B493-E308BB4BAF1B}" destId="{C4D60B57-5342-4970-A58B-77DD04502667}" srcOrd="2" destOrd="0" parTransId="{78C60057-79BD-49A3-A088-C474AF91F697}" sibTransId="{4DC704C1-25E7-4914-902D-5EAD4169B61C}"/>
    <dgm:cxn modelId="{257563E1-B1A7-43CA-81F4-7BB8CE008D12}" type="presOf" srcId="{C4D60B57-5342-4970-A58B-77DD04502667}" destId="{7473F3B7-8953-49A4-A9D2-2CE5FA5E545E}" srcOrd="0" destOrd="0" presId="urn:microsoft.com/office/officeart/2005/8/layout/radial6"/>
    <dgm:cxn modelId="{71DB9636-5747-477C-9AE9-22089C857763}" type="presOf" srcId="{72870F4F-F692-4B2E-B493-E308BB4BAF1B}" destId="{CB0A6345-A5DA-4AD0-A79E-E19231A04324}" srcOrd="0" destOrd="0" presId="urn:microsoft.com/office/officeart/2005/8/layout/radial6"/>
    <dgm:cxn modelId="{C457A9A7-6645-4AD9-8F1A-BFE8056BAB24}" type="presOf" srcId="{4DC704C1-25E7-4914-902D-5EAD4169B61C}" destId="{1AB2EA77-9AF9-4029-8D36-D10FD483B81B}" srcOrd="0" destOrd="0" presId="urn:microsoft.com/office/officeart/2005/8/layout/radial6"/>
    <dgm:cxn modelId="{F72CBA10-5D02-49D3-A4AC-DC0CE30EB86C}" type="presOf" srcId="{516190F2-73DE-45C5-8D0F-C7B533B1EA10}" destId="{AB3E07B5-D56B-4D88-BB9E-B0A2F672EA0B}" srcOrd="0" destOrd="0" presId="urn:microsoft.com/office/officeart/2005/8/layout/radial6"/>
    <dgm:cxn modelId="{1F563509-F339-41EF-8C90-63841FCAB5A9}" type="presOf" srcId="{7A75A294-D532-4540-8867-4186B1F6AFDD}" destId="{30CE6CA5-3E98-48D0-B459-00D3460FAA34}" srcOrd="0" destOrd="0" presId="urn:microsoft.com/office/officeart/2005/8/layout/radial6"/>
    <dgm:cxn modelId="{602AC5EF-9D48-4858-8FF0-A608B340D5DE}" type="presParOf" srcId="{AB3E07B5-D56B-4D88-BB9E-B0A2F672EA0B}" destId="{CB0A6345-A5DA-4AD0-A79E-E19231A04324}" srcOrd="0" destOrd="0" presId="urn:microsoft.com/office/officeart/2005/8/layout/radial6"/>
    <dgm:cxn modelId="{F4A42145-7EE4-4CBE-B557-ECB6BCDD06C5}" type="presParOf" srcId="{AB3E07B5-D56B-4D88-BB9E-B0A2F672EA0B}" destId="{A6AA75CF-AC74-477A-BF69-35B2F34A1C75}" srcOrd="1" destOrd="0" presId="urn:microsoft.com/office/officeart/2005/8/layout/radial6"/>
    <dgm:cxn modelId="{6E7BC193-B9B5-4093-89B5-0F5F5B65BE37}" type="presParOf" srcId="{AB3E07B5-D56B-4D88-BB9E-B0A2F672EA0B}" destId="{2463D043-DA35-418E-B1F8-B281CCE2582D}" srcOrd="2" destOrd="0" presId="urn:microsoft.com/office/officeart/2005/8/layout/radial6"/>
    <dgm:cxn modelId="{1EE7AC72-31CC-449F-9489-62B41AD74051}" type="presParOf" srcId="{AB3E07B5-D56B-4D88-BB9E-B0A2F672EA0B}" destId="{37E82104-3C59-4447-9AFC-33C58D080B95}" srcOrd="3" destOrd="0" presId="urn:microsoft.com/office/officeart/2005/8/layout/radial6"/>
    <dgm:cxn modelId="{A8E0DF37-AA30-49FF-959C-C22FF5EEE2CB}" type="presParOf" srcId="{AB3E07B5-D56B-4D88-BB9E-B0A2F672EA0B}" destId="{669C8AC5-DD73-4570-9872-BD23FBF0597D}" srcOrd="4" destOrd="0" presId="urn:microsoft.com/office/officeart/2005/8/layout/radial6"/>
    <dgm:cxn modelId="{F2AA287F-4E5F-4BC5-9EF8-D428D3B88F63}" type="presParOf" srcId="{AB3E07B5-D56B-4D88-BB9E-B0A2F672EA0B}" destId="{4501D7C7-6FE0-4A93-817B-E59C5D1A374B}" srcOrd="5" destOrd="0" presId="urn:microsoft.com/office/officeart/2005/8/layout/radial6"/>
    <dgm:cxn modelId="{46857BF6-457C-4FF8-ADAB-15512D4AFAA2}" type="presParOf" srcId="{AB3E07B5-D56B-4D88-BB9E-B0A2F672EA0B}" destId="{30CE6CA5-3E98-48D0-B459-00D3460FAA34}" srcOrd="6" destOrd="0" presId="urn:microsoft.com/office/officeart/2005/8/layout/radial6"/>
    <dgm:cxn modelId="{05CB6F03-C771-4AC8-8189-1577048BC448}" type="presParOf" srcId="{AB3E07B5-D56B-4D88-BB9E-B0A2F672EA0B}" destId="{7473F3B7-8953-49A4-A9D2-2CE5FA5E545E}" srcOrd="7" destOrd="0" presId="urn:microsoft.com/office/officeart/2005/8/layout/radial6"/>
    <dgm:cxn modelId="{2F8A108F-404A-4BE2-8DFC-DB19F41AD9CB}" type="presParOf" srcId="{AB3E07B5-D56B-4D88-BB9E-B0A2F672EA0B}" destId="{B7F16F9C-41FA-4DF1-905A-BDB6F58C42B6}" srcOrd="8" destOrd="0" presId="urn:microsoft.com/office/officeart/2005/8/layout/radial6"/>
    <dgm:cxn modelId="{310D0792-D1CF-4033-BDE2-E748B20CD704}" type="presParOf" srcId="{AB3E07B5-D56B-4D88-BB9E-B0A2F672EA0B}" destId="{1AB2EA77-9AF9-4029-8D36-D10FD483B81B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B2EA77-9AF9-4029-8D36-D10FD483B81B}">
      <dsp:nvSpPr>
        <dsp:cNvPr id="0" name=""/>
        <dsp:cNvSpPr/>
      </dsp:nvSpPr>
      <dsp:spPr>
        <a:xfrm>
          <a:off x="800775" y="639737"/>
          <a:ext cx="4265848" cy="4265848"/>
        </a:xfrm>
        <a:prstGeom prst="blockArc">
          <a:avLst>
            <a:gd name="adj1" fmla="val 9000000"/>
            <a:gd name="adj2" fmla="val 16200000"/>
            <a:gd name="adj3" fmla="val 4644"/>
          </a:avLst>
        </a:prstGeom>
        <a:solidFill>
          <a:schemeClr val="accent4">
            <a:hueOff val="11142974"/>
            <a:satOff val="39624"/>
            <a:lumOff val="8960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CE6CA5-3E98-48D0-B459-00D3460FAA34}">
      <dsp:nvSpPr>
        <dsp:cNvPr id="0" name=""/>
        <dsp:cNvSpPr/>
      </dsp:nvSpPr>
      <dsp:spPr>
        <a:xfrm>
          <a:off x="800775" y="639737"/>
          <a:ext cx="4265848" cy="4265848"/>
        </a:xfrm>
        <a:prstGeom prst="blockArc">
          <a:avLst>
            <a:gd name="adj1" fmla="val 1800000"/>
            <a:gd name="adj2" fmla="val 9000000"/>
            <a:gd name="adj3" fmla="val 4644"/>
          </a:avLst>
        </a:prstGeom>
        <a:solidFill>
          <a:schemeClr val="accent4">
            <a:hueOff val="5571487"/>
            <a:satOff val="19812"/>
            <a:lumOff val="4480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E82104-3C59-4447-9AFC-33C58D080B95}">
      <dsp:nvSpPr>
        <dsp:cNvPr id="0" name=""/>
        <dsp:cNvSpPr/>
      </dsp:nvSpPr>
      <dsp:spPr>
        <a:xfrm>
          <a:off x="800775" y="454087"/>
          <a:ext cx="4265848" cy="4265848"/>
        </a:xfrm>
        <a:prstGeom prst="blockArc">
          <a:avLst>
            <a:gd name="adj1" fmla="val 16200000"/>
            <a:gd name="adj2" fmla="val 1800000"/>
            <a:gd name="adj3" fmla="val 4644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0A6345-A5DA-4AD0-A79E-E19231A04324}">
      <dsp:nvSpPr>
        <dsp:cNvPr id="0" name=""/>
        <dsp:cNvSpPr/>
      </dsp:nvSpPr>
      <dsp:spPr>
        <a:xfrm>
          <a:off x="1951025" y="1789986"/>
          <a:ext cx="1965349" cy="196534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>
              <a:solidFill>
                <a:schemeClr val="bg1"/>
              </a:solidFill>
            </a:rPr>
            <a:t>Targeted people</a:t>
          </a:r>
          <a:endParaRPr lang="en-US" sz="2600" kern="1200" dirty="0">
            <a:solidFill>
              <a:schemeClr val="bg1"/>
            </a:solidFill>
          </a:endParaRPr>
        </a:p>
      </dsp:txBody>
      <dsp:txXfrm>
        <a:off x="2238844" y="2077805"/>
        <a:ext cx="1389711" cy="1389711"/>
      </dsp:txXfrm>
    </dsp:sp>
    <dsp:sp modelId="{A6AA75CF-AC74-477A-BF69-35B2F34A1C75}">
      <dsp:nvSpPr>
        <dsp:cNvPr id="0" name=""/>
        <dsp:cNvSpPr/>
      </dsp:nvSpPr>
      <dsp:spPr>
        <a:xfrm>
          <a:off x="2245827" y="1391"/>
          <a:ext cx="1375744" cy="137574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/>
            <a:t>POVERTY REDUCTION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MF, Enterprises, Agriculture, 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Ultra Poor</a:t>
          </a:r>
          <a:endParaRPr lang="en-US" sz="900" kern="1200" dirty="0"/>
        </a:p>
      </dsp:txBody>
      <dsp:txXfrm>
        <a:off x="2447300" y="202864"/>
        <a:ext cx="972798" cy="972798"/>
      </dsp:txXfrm>
    </dsp:sp>
    <dsp:sp modelId="{669C8AC5-DD73-4570-9872-BD23FBF0597D}">
      <dsp:nvSpPr>
        <dsp:cNvPr id="0" name=""/>
        <dsp:cNvSpPr/>
      </dsp:nvSpPr>
      <dsp:spPr>
        <a:xfrm>
          <a:off x="4050102" y="3126487"/>
          <a:ext cx="1375744" cy="1375744"/>
        </a:xfrm>
        <a:prstGeom prst="ellipse">
          <a:avLst/>
        </a:prstGeom>
        <a:solidFill>
          <a:schemeClr val="accent4">
            <a:hueOff val="5571487"/>
            <a:satOff val="19812"/>
            <a:lumOff val="4480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/>
            <a:t>COMMUNITY MOBILISATION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Human Rights, Community Empowerment, Gender, Advocacy</a:t>
          </a:r>
          <a:endParaRPr lang="en-US" sz="900" kern="1200" dirty="0"/>
        </a:p>
      </dsp:txBody>
      <dsp:txXfrm>
        <a:off x="4251575" y="3327960"/>
        <a:ext cx="972798" cy="972798"/>
      </dsp:txXfrm>
    </dsp:sp>
    <dsp:sp modelId="{7473F3B7-8953-49A4-A9D2-2CE5FA5E545E}">
      <dsp:nvSpPr>
        <dsp:cNvPr id="0" name=""/>
        <dsp:cNvSpPr/>
      </dsp:nvSpPr>
      <dsp:spPr>
        <a:xfrm>
          <a:off x="441552" y="3126487"/>
          <a:ext cx="1375744" cy="1375744"/>
        </a:xfrm>
        <a:prstGeom prst="ellipse">
          <a:avLst/>
        </a:prstGeom>
        <a:solidFill>
          <a:schemeClr val="accent4">
            <a:hueOff val="11142974"/>
            <a:satOff val="39624"/>
            <a:lumOff val="8960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>
              <a:solidFill>
                <a:schemeClr val="bg1"/>
              </a:solidFill>
            </a:rPr>
            <a:t>CAPACITY</a:t>
          </a:r>
          <a:r>
            <a:rPr lang="en-US" sz="900" b="1" kern="1200" baseline="0" dirty="0" smtClean="0">
              <a:solidFill>
                <a:schemeClr val="bg1"/>
              </a:solidFill>
            </a:rPr>
            <a:t> DEVELOPMENT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kern="1200" dirty="0" smtClean="0">
              <a:solidFill>
                <a:schemeClr val="bg1"/>
              </a:solidFill>
            </a:rPr>
            <a:t>Education, Health, Water and Sanitation, Disaster Management</a:t>
          </a:r>
          <a:endParaRPr lang="en-US" sz="900" b="0" kern="1200" dirty="0">
            <a:solidFill>
              <a:schemeClr val="bg1"/>
            </a:solidFill>
          </a:endParaRPr>
        </a:p>
      </dsp:txBody>
      <dsp:txXfrm>
        <a:off x="643025" y="3327960"/>
        <a:ext cx="972798" cy="9727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84EE687-6699-42B9-99B7-3C395B531E70}" type="datetimeFigureOut">
              <a:rPr lang="en-US"/>
              <a:pPr>
                <a:defRPr/>
              </a:pPr>
              <a:t>2/26/2015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0480888-78EC-4ADF-82B5-B8D75EE8DA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60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530492B-C301-40C7-BA54-1E62C327012E}" type="datetimeFigureOut">
              <a:rPr lang="en-US"/>
              <a:pPr>
                <a:defRPr/>
              </a:pPr>
              <a:t>2/26/2015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5C46F00-2B92-4350-9015-CD7B1C43D2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9230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Content direction/question:</a:t>
            </a:r>
            <a:r>
              <a:rPr lang="en-US" baseline="0" dirty="0" smtClean="0"/>
              <a:t> Are both social protection and agricultural interventions implemented at the same time? Or there is sequencing? What seasons are they implemented?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68E28-8734-4CE3-B79E-F72AEF2C0ED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48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6A0BD79-DC6E-47AC-B86F-F52EE9137AA1}" type="slidenum">
              <a:rPr lang="en-US"/>
              <a:pPr/>
              <a:t>12</a:t>
            </a:fld>
            <a:endParaRPr lang="en-US"/>
          </a:p>
        </p:txBody>
      </p:sp>
      <p:sp>
        <p:nvSpPr>
          <p:cNvPr id="81921" name="Text Box 1"/>
          <p:cNvSpPr txBox="1">
            <a:spLocks noChangeArrowheads="1"/>
          </p:cNvSpPr>
          <p:nvPr/>
        </p:nvSpPr>
        <p:spPr bwMode="auto">
          <a:xfrm>
            <a:off x="1209675" y="693738"/>
            <a:ext cx="4437063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22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1813"/>
            <a:ext cx="5484813" cy="41989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791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343400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3076" name="Picture 7" descr="BRAC-logo-magenta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57200" y="6276975"/>
            <a:ext cx="12954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Line 8"/>
          <p:cNvSpPr>
            <a:spLocks noChangeShapeType="1"/>
          </p:cNvSpPr>
          <p:nvPr userDrawn="1"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25400">
            <a:solidFill>
              <a:srgbClr val="80808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800"/>
          </a:p>
        </p:txBody>
      </p:sp>
      <p:sp>
        <p:nvSpPr>
          <p:cNvPr id="1033" name="Text Box 9"/>
          <p:cNvSpPr txBox="1">
            <a:spLocks noChangeArrowheads="1"/>
          </p:cNvSpPr>
          <p:nvPr userDrawn="1"/>
        </p:nvSpPr>
        <p:spPr bwMode="auto">
          <a:xfrm>
            <a:off x="7696200" y="6232525"/>
            <a:ext cx="11049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defRPr/>
            </a:pPr>
            <a:r>
              <a:rPr lang="en-GB" sz="1000">
                <a:solidFill>
                  <a:schemeClr val="bg2"/>
                </a:solidFill>
              </a:rPr>
              <a:t>www.brac.net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hyperlink" Target="http://www.brac.net/" TargetMode="Externa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/>
          <a:srcRect t="31598" r="23077" b="16621"/>
          <a:stretch>
            <a:fillRect/>
          </a:stretch>
        </p:blipFill>
        <p:spPr bwMode="auto">
          <a:xfrm rot="10800000">
            <a:off x="0" y="-2"/>
            <a:ext cx="9143999" cy="5867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791200" y="3429000"/>
            <a:ext cx="3429000" cy="235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n-US" sz="4400" b="1" dirty="0" smtClean="0"/>
              <a:t>Creating opportunity for the world’s poor</a:t>
            </a:r>
            <a:endParaRPr lang="en-US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600696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12700">
            <a:solidFill>
              <a:srgbClr val="FFC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49142" y="5830680"/>
            <a:ext cx="124680" cy="217242"/>
          </a:xfrm>
          <a:custGeom>
            <a:avLst/>
            <a:gdLst/>
            <a:ahLst/>
            <a:cxnLst/>
            <a:rect l="l" t="t" r="r" b="b"/>
            <a:pathLst>
              <a:path w="124680" h="217242">
                <a:moveTo>
                  <a:pt x="0" y="0"/>
                </a:moveTo>
                <a:lnTo>
                  <a:pt x="709" y="110787"/>
                </a:lnTo>
                <a:lnTo>
                  <a:pt x="12129" y="155282"/>
                </a:lnTo>
                <a:lnTo>
                  <a:pt x="35683" y="187677"/>
                </a:lnTo>
                <a:lnTo>
                  <a:pt x="69031" y="208155"/>
                </a:lnTo>
                <a:lnTo>
                  <a:pt x="109829" y="216902"/>
                </a:lnTo>
                <a:lnTo>
                  <a:pt x="124680" y="217242"/>
                </a:lnTo>
                <a:lnTo>
                  <a:pt x="111360" y="212727"/>
                </a:lnTo>
                <a:lnTo>
                  <a:pt x="99595" y="205457"/>
                </a:lnTo>
                <a:lnTo>
                  <a:pt x="77498" y="171006"/>
                </a:lnTo>
                <a:lnTo>
                  <a:pt x="75818" y="66730"/>
                </a:lnTo>
                <a:lnTo>
                  <a:pt x="75612" y="44704"/>
                </a:lnTo>
                <a:lnTo>
                  <a:pt x="56741" y="3519"/>
                </a:lnTo>
                <a:lnTo>
                  <a:pt x="24658" y="13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26390" y="5849475"/>
            <a:ext cx="217242" cy="124680"/>
          </a:xfrm>
          <a:custGeom>
            <a:avLst/>
            <a:gdLst/>
            <a:ahLst/>
            <a:cxnLst/>
            <a:rect l="l" t="t" r="r" b="b"/>
            <a:pathLst>
              <a:path w="217242" h="124680">
                <a:moveTo>
                  <a:pt x="217242" y="0"/>
                </a:moveTo>
                <a:lnTo>
                  <a:pt x="106453" y="709"/>
                </a:lnTo>
                <a:lnTo>
                  <a:pt x="61959" y="12129"/>
                </a:lnTo>
                <a:lnTo>
                  <a:pt x="29564" y="35684"/>
                </a:lnTo>
                <a:lnTo>
                  <a:pt x="9086" y="69031"/>
                </a:lnTo>
                <a:lnTo>
                  <a:pt x="340" y="109829"/>
                </a:lnTo>
                <a:lnTo>
                  <a:pt x="0" y="124680"/>
                </a:lnTo>
                <a:lnTo>
                  <a:pt x="4516" y="111360"/>
                </a:lnTo>
                <a:lnTo>
                  <a:pt x="11788" y="99595"/>
                </a:lnTo>
                <a:lnTo>
                  <a:pt x="46239" y="77498"/>
                </a:lnTo>
                <a:lnTo>
                  <a:pt x="172537" y="75612"/>
                </a:lnTo>
                <a:lnTo>
                  <a:pt x="189089" y="74445"/>
                </a:lnTo>
                <a:lnTo>
                  <a:pt x="216199" y="43291"/>
                </a:lnTo>
                <a:lnTo>
                  <a:pt x="217111" y="24658"/>
                </a:lnTo>
                <a:lnTo>
                  <a:pt x="2172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00160" y="5926722"/>
            <a:ext cx="124680" cy="217242"/>
          </a:xfrm>
          <a:custGeom>
            <a:avLst/>
            <a:gdLst/>
            <a:ahLst/>
            <a:cxnLst/>
            <a:rect l="l" t="t" r="r" b="b"/>
            <a:pathLst>
              <a:path w="124680" h="217242">
                <a:moveTo>
                  <a:pt x="0" y="0"/>
                </a:moveTo>
                <a:lnTo>
                  <a:pt x="34909" y="21424"/>
                </a:lnTo>
                <a:lnTo>
                  <a:pt x="48861" y="60638"/>
                </a:lnTo>
                <a:lnTo>
                  <a:pt x="48861" y="150511"/>
                </a:lnTo>
                <a:lnTo>
                  <a:pt x="49067" y="172538"/>
                </a:lnTo>
                <a:lnTo>
                  <a:pt x="67938" y="213723"/>
                </a:lnTo>
                <a:lnTo>
                  <a:pt x="124680" y="217242"/>
                </a:lnTo>
                <a:lnTo>
                  <a:pt x="123970" y="106454"/>
                </a:lnTo>
                <a:lnTo>
                  <a:pt x="112550" y="61959"/>
                </a:lnTo>
                <a:lnTo>
                  <a:pt x="88996" y="29565"/>
                </a:lnTo>
                <a:lnTo>
                  <a:pt x="55648" y="9086"/>
                </a:lnTo>
                <a:lnTo>
                  <a:pt x="14850" y="34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30350" y="6000493"/>
            <a:ext cx="217242" cy="124680"/>
          </a:xfrm>
          <a:custGeom>
            <a:avLst/>
            <a:gdLst/>
            <a:ahLst/>
            <a:cxnLst/>
            <a:rect l="l" t="t" r="r" b="b"/>
            <a:pathLst>
              <a:path w="217242" h="124680">
                <a:moveTo>
                  <a:pt x="217242" y="0"/>
                </a:moveTo>
                <a:lnTo>
                  <a:pt x="195816" y="34907"/>
                </a:lnTo>
                <a:lnTo>
                  <a:pt x="156603" y="48861"/>
                </a:lnTo>
                <a:lnTo>
                  <a:pt x="44704" y="49067"/>
                </a:lnTo>
                <a:lnTo>
                  <a:pt x="28152" y="50234"/>
                </a:lnTo>
                <a:lnTo>
                  <a:pt x="1042" y="81388"/>
                </a:lnTo>
                <a:lnTo>
                  <a:pt x="0" y="124680"/>
                </a:lnTo>
                <a:lnTo>
                  <a:pt x="110788" y="123970"/>
                </a:lnTo>
                <a:lnTo>
                  <a:pt x="155283" y="112550"/>
                </a:lnTo>
                <a:lnTo>
                  <a:pt x="187677" y="88995"/>
                </a:lnTo>
                <a:lnTo>
                  <a:pt x="208155" y="55648"/>
                </a:lnTo>
                <a:lnTo>
                  <a:pt x="216901" y="14850"/>
                </a:lnTo>
                <a:lnTo>
                  <a:pt x="2172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60672" y="5907976"/>
            <a:ext cx="158292" cy="173391"/>
          </a:xfrm>
          <a:custGeom>
            <a:avLst/>
            <a:gdLst/>
            <a:ahLst/>
            <a:cxnLst/>
            <a:rect l="l" t="t" r="r" b="b"/>
            <a:pathLst>
              <a:path w="158292" h="173391">
                <a:moveTo>
                  <a:pt x="141813" y="29089"/>
                </a:moveTo>
                <a:lnTo>
                  <a:pt x="69363" y="29089"/>
                </a:lnTo>
                <a:lnTo>
                  <a:pt x="86616" y="29689"/>
                </a:lnTo>
                <a:lnTo>
                  <a:pt x="100592" y="33167"/>
                </a:lnTo>
                <a:lnTo>
                  <a:pt x="109619" y="40734"/>
                </a:lnTo>
                <a:lnTo>
                  <a:pt x="108324" y="55559"/>
                </a:lnTo>
                <a:lnTo>
                  <a:pt x="102148" y="64399"/>
                </a:lnTo>
                <a:lnTo>
                  <a:pt x="92116" y="69133"/>
                </a:lnTo>
                <a:lnTo>
                  <a:pt x="79253" y="71638"/>
                </a:lnTo>
                <a:lnTo>
                  <a:pt x="49827" y="75855"/>
                </a:lnTo>
                <a:lnTo>
                  <a:pt x="35722" y="78993"/>
                </a:lnTo>
                <a:lnTo>
                  <a:pt x="22978" y="83877"/>
                </a:lnTo>
                <a:lnTo>
                  <a:pt x="12304" y="91179"/>
                </a:lnTo>
                <a:lnTo>
                  <a:pt x="4409" y="101573"/>
                </a:lnTo>
                <a:lnTo>
                  <a:pt x="0" y="115732"/>
                </a:lnTo>
                <a:lnTo>
                  <a:pt x="1597" y="133513"/>
                </a:lnTo>
                <a:lnTo>
                  <a:pt x="24891" y="166327"/>
                </a:lnTo>
                <a:lnTo>
                  <a:pt x="50213" y="173391"/>
                </a:lnTo>
                <a:lnTo>
                  <a:pt x="64432" y="172788"/>
                </a:lnTo>
                <a:lnTo>
                  <a:pt x="77958" y="170714"/>
                </a:lnTo>
                <a:lnTo>
                  <a:pt x="90481" y="167094"/>
                </a:lnTo>
                <a:lnTo>
                  <a:pt x="101688" y="161856"/>
                </a:lnTo>
                <a:lnTo>
                  <a:pt x="111270" y="154927"/>
                </a:lnTo>
                <a:lnTo>
                  <a:pt x="146788" y="154927"/>
                </a:lnTo>
                <a:lnTo>
                  <a:pt x="146486" y="144875"/>
                </a:lnTo>
                <a:lnTo>
                  <a:pt x="69676" y="144875"/>
                </a:lnTo>
                <a:lnTo>
                  <a:pt x="55665" y="143218"/>
                </a:lnTo>
                <a:lnTo>
                  <a:pt x="42567" y="137385"/>
                </a:lnTo>
                <a:lnTo>
                  <a:pt x="35789" y="126087"/>
                </a:lnTo>
                <a:lnTo>
                  <a:pt x="39197" y="110658"/>
                </a:lnTo>
                <a:lnTo>
                  <a:pt x="48284" y="101728"/>
                </a:lnTo>
                <a:lnTo>
                  <a:pt x="60967" y="97239"/>
                </a:lnTo>
                <a:lnTo>
                  <a:pt x="75752" y="95028"/>
                </a:lnTo>
                <a:lnTo>
                  <a:pt x="89133" y="93224"/>
                </a:lnTo>
                <a:lnTo>
                  <a:pt x="100762" y="90694"/>
                </a:lnTo>
                <a:lnTo>
                  <a:pt x="146270" y="90694"/>
                </a:lnTo>
                <a:lnTo>
                  <a:pt x="146269" y="47659"/>
                </a:lnTo>
                <a:lnTo>
                  <a:pt x="143941" y="32961"/>
                </a:lnTo>
                <a:lnTo>
                  <a:pt x="141813" y="29089"/>
                </a:lnTo>
                <a:close/>
              </a:path>
              <a:path w="158292" h="173391">
                <a:moveTo>
                  <a:pt x="146788" y="154927"/>
                </a:moveTo>
                <a:lnTo>
                  <a:pt x="111270" y="154927"/>
                </a:lnTo>
                <a:lnTo>
                  <a:pt x="118393" y="166507"/>
                </a:lnTo>
                <a:lnTo>
                  <a:pt x="129787" y="172365"/>
                </a:lnTo>
                <a:lnTo>
                  <a:pt x="146402" y="172491"/>
                </a:lnTo>
                <a:lnTo>
                  <a:pt x="158292" y="170935"/>
                </a:lnTo>
                <a:lnTo>
                  <a:pt x="150134" y="166603"/>
                </a:lnTo>
                <a:lnTo>
                  <a:pt x="146878" y="157934"/>
                </a:lnTo>
                <a:lnTo>
                  <a:pt x="146788" y="154927"/>
                </a:lnTo>
                <a:close/>
              </a:path>
              <a:path w="158292" h="173391">
                <a:moveTo>
                  <a:pt x="146270" y="90694"/>
                </a:moveTo>
                <a:lnTo>
                  <a:pt x="100762" y="90694"/>
                </a:lnTo>
                <a:lnTo>
                  <a:pt x="109934" y="113649"/>
                </a:lnTo>
                <a:lnTo>
                  <a:pt x="105887" y="128073"/>
                </a:lnTo>
                <a:lnTo>
                  <a:pt x="95787" y="137700"/>
                </a:lnTo>
                <a:lnTo>
                  <a:pt x="82697" y="143107"/>
                </a:lnTo>
                <a:lnTo>
                  <a:pt x="69676" y="144875"/>
                </a:lnTo>
                <a:lnTo>
                  <a:pt x="146486" y="144875"/>
                </a:lnTo>
                <a:lnTo>
                  <a:pt x="146271" y="137713"/>
                </a:lnTo>
                <a:lnTo>
                  <a:pt x="146270" y="90694"/>
                </a:lnTo>
                <a:close/>
              </a:path>
              <a:path w="158292" h="173391">
                <a:moveTo>
                  <a:pt x="86570" y="0"/>
                </a:moveTo>
                <a:lnTo>
                  <a:pt x="41459" y="6531"/>
                </a:lnTo>
                <a:lnTo>
                  <a:pt x="11779" y="30582"/>
                </a:lnTo>
                <a:lnTo>
                  <a:pt x="6947" y="43546"/>
                </a:lnTo>
                <a:lnTo>
                  <a:pt x="41710" y="54670"/>
                </a:lnTo>
                <a:lnTo>
                  <a:pt x="45994" y="41761"/>
                </a:lnTo>
                <a:lnTo>
                  <a:pt x="55516" y="33292"/>
                </a:lnTo>
                <a:lnTo>
                  <a:pt x="69363" y="29089"/>
                </a:lnTo>
                <a:lnTo>
                  <a:pt x="141813" y="29089"/>
                </a:lnTo>
                <a:lnTo>
                  <a:pt x="137492" y="21225"/>
                </a:lnTo>
                <a:lnTo>
                  <a:pt x="127728" y="12256"/>
                </a:lnTo>
                <a:lnTo>
                  <a:pt x="115450" y="5858"/>
                </a:lnTo>
                <a:lnTo>
                  <a:pt x="101463" y="1838"/>
                </a:lnTo>
                <a:lnTo>
                  <a:pt x="865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91683" y="5849481"/>
            <a:ext cx="163002" cy="231369"/>
          </a:xfrm>
          <a:custGeom>
            <a:avLst/>
            <a:gdLst/>
            <a:ahLst/>
            <a:cxnLst/>
            <a:rect l="l" t="t" r="r" b="b"/>
            <a:pathLst>
              <a:path w="163002" h="231369">
                <a:moveTo>
                  <a:pt x="144544" y="204972"/>
                </a:moveTo>
                <a:lnTo>
                  <a:pt x="35064" y="204972"/>
                </a:lnTo>
                <a:lnTo>
                  <a:pt x="43065" y="216164"/>
                </a:lnTo>
                <a:lnTo>
                  <a:pt x="53522" y="223942"/>
                </a:lnTo>
                <a:lnTo>
                  <a:pt x="65720" y="228835"/>
                </a:lnTo>
                <a:lnTo>
                  <a:pt x="78943" y="231369"/>
                </a:lnTo>
                <a:lnTo>
                  <a:pt x="97169" y="230232"/>
                </a:lnTo>
                <a:lnTo>
                  <a:pt x="112892" y="226564"/>
                </a:lnTo>
                <a:lnTo>
                  <a:pt x="126233" y="220640"/>
                </a:lnTo>
                <a:lnTo>
                  <a:pt x="137313" y="212740"/>
                </a:lnTo>
                <a:lnTo>
                  <a:pt x="144544" y="204972"/>
                </a:lnTo>
                <a:close/>
              </a:path>
              <a:path w="163002" h="231369">
                <a:moveTo>
                  <a:pt x="273" y="0"/>
                </a:moveTo>
                <a:lnTo>
                  <a:pt x="0" y="227604"/>
                </a:lnTo>
                <a:lnTo>
                  <a:pt x="34429" y="227604"/>
                </a:lnTo>
                <a:lnTo>
                  <a:pt x="34429" y="204972"/>
                </a:lnTo>
                <a:lnTo>
                  <a:pt x="144544" y="204972"/>
                </a:lnTo>
                <a:lnTo>
                  <a:pt x="146251" y="203139"/>
                </a:lnTo>
                <a:lnTo>
                  <a:pt x="147126" y="201744"/>
                </a:lnTo>
                <a:lnTo>
                  <a:pt x="93961" y="201744"/>
                </a:lnTo>
                <a:lnTo>
                  <a:pt x="76569" y="200723"/>
                </a:lnTo>
                <a:lnTo>
                  <a:pt x="43431" y="179564"/>
                </a:lnTo>
                <a:lnTo>
                  <a:pt x="35489" y="154181"/>
                </a:lnTo>
                <a:lnTo>
                  <a:pt x="36449" y="135232"/>
                </a:lnTo>
                <a:lnTo>
                  <a:pt x="53023" y="96893"/>
                </a:lnTo>
                <a:lnTo>
                  <a:pt x="75245" y="87349"/>
                </a:lnTo>
                <a:lnTo>
                  <a:pt x="145445" y="87349"/>
                </a:lnTo>
                <a:lnTo>
                  <a:pt x="143301" y="84157"/>
                </a:lnTo>
                <a:lnTo>
                  <a:pt x="36334" y="84157"/>
                </a:lnTo>
                <a:lnTo>
                  <a:pt x="36334" y="39301"/>
                </a:lnTo>
                <a:lnTo>
                  <a:pt x="31169" y="17436"/>
                </a:lnTo>
                <a:lnTo>
                  <a:pt x="19554" y="5698"/>
                </a:lnTo>
                <a:lnTo>
                  <a:pt x="7315" y="935"/>
                </a:lnTo>
                <a:lnTo>
                  <a:pt x="273" y="0"/>
                </a:lnTo>
                <a:close/>
              </a:path>
              <a:path w="163002" h="231369">
                <a:moveTo>
                  <a:pt x="145445" y="87349"/>
                </a:moveTo>
                <a:lnTo>
                  <a:pt x="75245" y="87349"/>
                </a:lnTo>
                <a:lnTo>
                  <a:pt x="91206" y="89350"/>
                </a:lnTo>
                <a:lnTo>
                  <a:pt x="104060" y="95200"/>
                </a:lnTo>
                <a:lnTo>
                  <a:pt x="125196" y="128866"/>
                </a:lnTo>
                <a:lnTo>
                  <a:pt x="126873" y="145358"/>
                </a:lnTo>
                <a:lnTo>
                  <a:pt x="125725" y="160076"/>
                </a:lnTo>
                <a:lnTo>
                  <a:pt x="122114" y="173990"/>
                </a:lnTo>
                <a:lnTo>
                  <a:pt x="115785" y="186184"/>
                </a:lnTo>
                <a:lnTo>
                  <a:pt x="106486" y="195741"/>
                </a:lnTo>
                <a:lnTo>
                  <a:pt x="93961" y="201744"/>
                </a:lnTo>
                <a:lnTo>
                  <a:pt x="147126" y="201744"/>
                </a:lnTo>
                <a:lnTo>
                  <a:pt x="153168" y="192117"/>
                </a:lnTo>
                <a:lnTo>
                  <a:pt x="158185" y="179949"/>
                </a:lnTo>
                <a:lnTo>
                  <a:pt x="161423" y="166914"/>
                </a:lnTo>
                <a:lnTo>
                  <a:pt x="163002" y="153288"/>
                </a:lnTo>
                <a:lnTo>
                  <a:pt x="162245" y="136584"/>
                </a:lnTo>
                <a:lnTo>
                  <a:pt x="159841" y="121064"/>
                </a:lnTo>
                <a:lnTo>
                  <a:pt x="155780" y="106886"/>
                </a:lnTo>
                <a:lnTo>
                  <a:pt x="150053" y="94208"/>
                </a:lnTo>
                <a:lnTo>
                  <a:pt x="145445" y="87349"/>
                </a:lnTo>
                <a:close/>
              </a:path>
              <a:path w="163002" h="231369">
                <a:moveTo>
                  <a:pt x="96103" y="58858"/>
                </a:moveTo>
                <a:lnTo>
                  <a:pt x="54464" y="67866"/>
                </a:lnTo>
                <a:lnTo>
                  <a:pt x="37554" y="83260"/>
                </a:lnTo>
                <a:lnTo>
                  <a:pt x="36334" y="84157"/>
                </a:lnTo>
                <a:lnTo>
                  <a:pt x="143301" y="84157"/>
                </a:lnTo>
                <a:lnTo>
                  <a:pt x="142650" y="83189"/>
                </a:lnTo>
                <a:lnTo>
                  <a:pt x="133563" y="73987"/>
                </a:lnTo>
                <a:lnTo>
                  <a:pt x="122783" y="66759"/>
                </a:lnTo>
                <a:lnTo>
                  <a:pt x="110299" y="61663"/>
                </a:lnTo>
                <a:lnTo>
                  <a:pt x="96103" y="5885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66341" y="5907819"/>
            <a:ext cx="96596" cy="169265"/>
          </a:xfrm>
          <a:custGeom>
            <a:avLst/>
            <a:gdLst/>
            <a:ahLst/>
            <a:cxnLst/>
            <a:rect l="l" t="t" r="r" b="b"/>
            <a:pathLst>
              <a:path w="96596" h="169265">
                <a:moveTo>
                  <a:pt x="34112" y="4457"/>
                </a:moveTo>
                <a:lnTo>
                  <a:pt x="0" y="4457"/>
                </a:lnTo>
                <a:lnTo>
                  <a:pt x="0" y="169265"/>
                </a:lnTo>
                <a:lnTo>
                  <a:pt x="36334" y="169265"/>
                </a:lnTo>
                <a:lnTo>
                  <a:pt x="36334" y="90843"/>
                </a:lnTo>
                <a:lnTo>
                  <a:pt x="38102" y="73141"/>
                </a:lnTo>
                <a:lnTo>
                  <a:pt x="43081" y="58604"/>
                </a:lnTo>
                <a:lnTo>
                  <a:pt x="50789" y="47356"/>
                </a:lnTo>
                <a:lnTo>
                  <a:pt x="60739" y="39527"/>
                </a:lnTo>
                <a:lnTo>
                  <a:pt x="69463" y="36334"/>
                </a:lnTo>
                <a:lnTo>
                  <a:pt x="34112" y="36334"/>
                </a:lnTo>
                <a:lnTo>
                  <a:pt x="34112" y="4457"/>
                </a:lnTo>
                <a:close/>
              </a:path>
              <a:path w="96596" h="169265">
                <a:moveTo>
                  <a:pt x="91173" y="0"/>
                </a:moveTo>
                <a:lnTo>
                  <a:pt x="82880" y="0"/>
                </a:lnTo>
                <a:lnTo>
                  <a:pt x="69025" y="2314"/>
                </a:lnTo>
                <a:lnTo>
                  <a:pt x="56286" y="8508"/>
                </a:lnTo>
                <a:lnTo>
                  <a:pt x="45611" y="17454"/>
                </a:lnTo>
                <a:lnTo>
                  <a:pt x="37946" y="28028"/>
                </a:lnTo>
                <a:lnTo>
                  <a:pt x="34112" y="36334"/>
                </a:lnTo>
                <a:lnTo>
                  <a:pt x="69463" y="36334"/>
                </a:lnTo>
                <a:lnTo>
                  <a:pt x="72449" y="35241"/>
                </a:lnTo>
                <a:lnTo>
                  <a:pt x="86067" y="34417"/>
                </a:lnTo>
                <a:lnTo>
                  <a:pt x="96596" y="34417"/>
                </a:lnTo>
                <a:lnTo>
                  <a:pt x="96596" y="952"/>
                </a:lnTo>
                <a:lnTo>
                  <a:pt x="93395" y="635"/>
                </a:lnTo>
                <a:lnTo>
                  <a:pt x="91173" y="0"/>
                </a:lnTo>
                <a:close/>
              </a:path>
              <a:path w="96596" h="169265">
                <a:moveTo>
                  <a:pt x="96596" y="34417"/>
                </a:moveTo>
                <a:lnTo>
                  <a:pt x="86067" y="34417"/>
                </a:lnTo>
                <a:lnTo>
                  <a:pt x="91490" y="35382"/>
                </a:lnTo>
                <a:lnTo>
                  <a:pt x="96596" y="36017"/>
                </a:lnTo>
                <a:lnTo>
                  <a:pt x="96596" y="344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18597" y="5908071"/>
            <a:ext cx="154891" cy="173480"/>
          </a:xfrm>
          <a:custGeom>
            <a:avLst/>
            <a:gdLst/>
            <a:ahLst/>
            <a:cxnLst/>
            <a:rect l="l" t="t" r="r" b="b"/>
            <a:pathLst>
              <a:path w="154891" h="173480">
                <a:moveTo>
                  <a:pt x="88173" y="0"/>
                </a:moveTo>
                <a:lnTo>
                  <a:pt x="41352" y="9773"/>
                </a:lnTo>
                <a:lnTo>
                  <a:pt x="12383" y="36402"/>
                </a:lnTo>
                <a:lnTo>
                  <a:pt x="0" y="75156"/>
                </a:lnTo>
                <a:lnTo>
                  <a:pt x="661" y="92867"/>
                </a:lnTo>
                <a:lnTo>
                  <a:pt x="12723" y="136332"/>
                </a:lnTo>
                <a:lnTo>
                  <a:pt x="39181" y="163830"/>
                </a:lnTo>
                <a:lnTo>
                  <a:pt x="79109" y="173480"/>
                </a:lnTo>
                <a:lnTo>
                  <a:pt x="94462" y="172363"/>
                </a:lnTo>
                <a:lnTo>
                  <a:pt x="130822" y="156039"/>
                </a:lnTo>
                <a:lnTo>
                  <a:pt x="140676" y="144614"/>
                </a:lnTo>
                <a:lnTo>
                  <a:pt x="83362" y="144614"/>
                </a:lnTo>
                <a:lnTo>
                  <a:pt x="67062" y="142283"/>
                </a:lnTo>
                <a:lnTo>
                  <a:pt x="54563" y="135730"/>
                </a:lnTo>
                <a:lnTo>
                  <a:pt x="45520" y="125888"/>
                </a:lnTo>
                <a:lnTo>
                  <a:pt x="39591" y="113688"/>
                </a:lnTo>
                <a:lnTo>
                  <a:pt x="36430" y="100064"/>
                </a:lnTo>
                <a:lnTo>
                  <a:pt x="37789" y="75757"/>
                </a:lnTo>
                <a:lnTo>
                  <a:pt x="56728" y="36014"/>
                </a:lnTo>
                <a:lnTo>
                  <a:pt x="74794" y="28810"/>
                </a:lnTo>
                <a:lnTo>
                  <a:pt x="144300" y="28810"/>
                </a:lnTo>
                <a:lnTo>
                  <a:pt x="138249" y="20882"/>
                </a:lnTo>
                <a:lnTo>
                  <a:pt x="128056" y="12466"/>
                </a:lnTo>
                <a:lnTo>
                  <a:pt x="116092" y="6201"/>
                </a:lnTo>
                <a:lnTo>
                  <a:pt x="102687" y="2056"/>
                </a:lnTo>
                <a:lnTo>
                  <a:pt x="88173" y="0"/>
                </a:lnTo>
                <a:close/>
              </a:path>
              <a:path w="154891" h="173480">
                <a:moveTo>
                  <a:pt x="118544" y="107173"/>
                </a:moveTo>
                <a:lnTo>
                  <a:pt x="114319" y="122089"/>
                </a:lnTo>
                <a:lnTo>
                  <a:pt x="106804" y="133529"/>
                </a:lnTo>
                <a:lnTo>
                  <a:pt x="96363" y="141152"/>
                </a:lnTo>
                <a:lnTo>
                  <a:pt x="83362" y="144614"/>
                </a:lnTo>
                <a:lnTo>
                  <a:pt x="140676" y="144614"/>
                </a:lnTo>
                <a:lnTo>
                  <a:pt x="146550" y="134885"/>
                </a:lnTo>
                <a:lnTo>
                  <a:pt x="151732" y="121388"/>
                </a:lnTo>
                <a:lnTo>
                  <a:pt x="118544" y="107173"/>
                </a:lnTo>
                <a:close/>
              </a:path>
              <a:path w="154891" h="173480">
                <a:moveTo>
                  <a:pt x="144300" y="28810"/>
                </a:moveTo>
                <a:lnTo>
                  <a:pt x="74794" y="28810"/>
                </a:lnTo>
                <a:lnTo>
                  <a:pt x="91430" y="30394"/>
                </a:lnTo>
                <a:lnTo>
                  <a:pt x="104180" y="35573"/>
                </a:lnTo>
                <a:lnTo>
                  <a:pt x="113028" y="44191"/>
                </a:lnTo>
                <a:lnTo>
                  <a:pt x="117955" y="56092"/>
                </a:lnTo>
                <a:lnTo>
                  <a:pt x="154891" y="59358"/>
                </a:lnTo>
                <a:lnTo>
                  <a:pt x="152049" y="44568"/>
                </a:lnTo>
                <a:lnTo>
                  <a:pt x="151951" y="44191"/>
                </a:lnTo>
                <a:lnTo>
                  <a:pt x="146339" y="31481"/>
                </a:lnTo>
                <a:lnTo>
                  <a:pt x="144300" y="288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33400" y="2133600"/>
            <a:ext cx="4876800" cy="184023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lvl="1"/>
            <a:r>
              <a:rPr lang="en-US" dirty="0">
                <a:latin typeface="Arial" pitchFamily="34" charset="0"/>
                <a:cs typeface="Arial" pitchFamily="34" charset="0"/>
              </a:rPr>
              <a:t>Agriculture is built into the social protection intervention and is  implemented simultaneously: </a:t>
            </a:r>
          </a:p>
          <a:p>
            <a:pPr marL="331788" lvl="2" indent="-331788">
              <a:buFontTx/>
              <a:buChar char="-"/>
            </a:pPr>
            <a:r>
              <a:rPr lang="en-US" dirty="0">
                <a:latin typeface="Arial" pitchFamily="34" charset="0"/>
                <a:cs typeface="Arial" pitchFamily="34" charset="0"/>
              </a:rPr>
              <a:t>At the time of transferring asset</a:t>
            </a:r>
          </a:p>
          <a:p>
            <a:pPr marL="331788" lvl="2" indent="-331788">
              <a:buFontTx/>
              <a:buChar char="-"/>
            </a:pPr>
            <a:r>
              <a:rPr lang="en-US" dirty="0">
                <a:latin typeface="Arial" pitchFamily="34" charset="0"/>
                <a:cs typeface="Arial" pitchFamily="34" charset="0"/>
              </a:rPr>
              <a:t>When diversifying clients’ means of incomes at later stages</a:t>
            </a:r>
          </a:p>
          <a:p>
            <a:pPr marL="331788" lvl="2" indent="-331788">
              <a:buFontTx/>
              <a:buChar char="-"/>
            </a:pPr>
            <a:r>
              <a:rPr lang="en-US" dirty="0">
                <a:latin typeface="Arial" pitchFamily="34" charset="0"/>
                <a:cs typeface="Arial" pitchFamily="34" charset="0"/>
              </a:rPr>
              <a:t>When selecting an ‘interim’ income generation stream</a:t>
            </a:r>
          </a:p>
          <a:p>
            <a:pPr marL="331788" lvl="2" indent="-331788">
              <a:buFontTx/>
              <a:buChar char="-"/>
            </a:pPr>
            <a:r>
              <a:rPr lang="en-US" dirty="0">
                <a:latin typeface="Arial" pitchFamily="34" charset="0"/>
                <a:cs typeface="Arial" pitchFamily="34" charset="0"/>
              </a:rPr>
              <a:t>When ensuring basic nutrition and minerals in-take</a:t>
            </a:r>
          </a:p>
          <a:p>
            <a:pPr marL="0" lvl="2"/>
            <a:endParaRPr lang="en-US" dirty="0">
              <a:latin typeface="Arial" pitchFamily="34" charset="0"/>
              <a:cs typeface="Arial" pitchFamily="34" charset="0"/>
            </a:endParaRPr>
          </a:p>
          <a:p>
            <a:pPr marL="0" lvl="2"/>
            <a:r>
              <a:rPr lang="en-US" dirty="0">
                <a:latin typeface="Arial" pitchFamily="34" charset="0"/>
                <a:cs typeface="Arial" pitchFamily="34" charset="0"/>
              </a:rPr>
              <a:t>Stakeholders:</a:t>
            </a:r>
          </a:p>
          <a:p>
            <a:pPr marL="331788" lvl="2" indent="-331788">
              <a:buFontTx/>
              <a:buChar char="-"/>
            </a:pPr>
            <a:r>
              <a:rPr lang="en-US" dirty="0">
                <a:latin typeface="Arial" pitchFamily="34" charset="0"/>
                <a:cs typeface="Arial" pitchFamily="34" charset="0"/>
              </a:rPr>
              <a:t>Village poverty reduction committees: helps clients to get acquire/lease farming lands, emergency fund-raising, free tuition services for clients’ children, ensure social inclusion</a:t>
            </a:r>
          </a:p>
          <a:p>
            <a:pPr marL="331788" lvl="2" indent="-331788">
              <a:buFontTx/>
              <a:buChar char="-"/>
            </a:pPr>
            <a:r>
              <a:rPr lang="en-US" dirty="0">
                <a:latin typeface="Arial" pitchFamily="34" charset="0"/>
                <a:cs typeface="Arial" pitchFamily="34" charset="0"/>
              </a:rPr>
              <a:t> Donors (fund programme</a:t>
            </a:r>
            <a:r>
              <a:rPr lang="en-US" dirty="0">
                <a:latin typeface="Arial" pitchFamily="34" charset="0"/>
                <a:cs typeface="Arial" pitchFamily="34" charset="0"/>
              </a:rPr>
              <a:t>), government (fund allocation in national budget and advocacy)</a:t>
            </a:r>
            <a:endParaRPr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object 12"/>
          <p:cNvSpPr/>
          <p:nvPr/>
        </p:nvSpPr>
        <p:spPr>
          <a:xfrm>
            <a:off x="6339584" y="5867401"/>
            <a:ext cx="1070731" cy="1171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13"/>
          <p:cNvSpPr/>
          <p:nvPr/>
        </p:nvSpPr>
        <p:spPr>
          <a:xfrm>
            <a:off x="7855916" y="5867400"/>
            <a:ext cx="1004883" cy="1157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14"/>
          <p:cNvSpPr/>
          <p:nvPr/>
        </p:nvSpPr>
        <p:spPr>
          <a:xfrm>
            <a:off x="5112523" y="5836541"/>
            <a:ext cx="136202" cy="136751"/>
          </a:xfrm>
          <a:custGeom>
            <a:avLst/>
            <a:gdLst/>
            <a:ahLst/>
            <a:cxnLst/>
            <a:rect l="l" t="t" r="r" b="b"/>
            <a:pathLst>
              <a:path w="136202" h="136751">
                <a:moveTo>
                  <a:pt x="68275" y="0"/>
                </a:moveTo>
                <a:lnTo>
                  <a:pt x="28230" y="12726"/>
                </a:lnTo>
                <a:lnTo>
                  <a:pt x="3409" y="45234"/>
                </a:lnTo>
                <a:lnTo>
                  <a:pt x="0" y="58996"/>
                </a:lnTo>
                <a:lnTo>
                  <a:pt x="1061" y="74618"/>
                </a:lnTo>
                <a:lnTo>
                  <a:pt x="18639" y="114504"/>
                </a:lnTo>
                <a:lnTo>
                  <a:pt x="51891" y="134840"/>
                </a:lnTo>
                <a:lnTo>
                  <a:pt x="65244" y="136751"/>
                </a:lnTo>
                <a:lnTo>
                  <a:pt x="80462" y="135320"/>
                </a:lnTo>
                <a:lnTo>
                  <a:pt x="94418" y="131173"/>
                </a:lnTo>
                <a:lnTo>
                  <a:pt x="106767" y="124650"/>
                </a:lnTo>
                <a:lnTo>
                  <a:pt x="55575" y="124650"/>
                </a:lnTo>
                <a:lnTo>
                  <a:pt x="43184" y="120394"/>
                </a:lnTo>
                <a:lnTo>
                  <a:pt x="32249" y="113618"/>
                </a:lnTo>
                <a:lnTo>
                  <a:pt x="23122" y="104671"/>
                </a:lnTo>
                <a:lnTo>
                  <a:pt x="22999" y="104520"/>
                </a:lnTo>
                <a:lnTo>
                  <a:pt x="126578" y="104520"/>
                </a:lnTo>
                <a:lnTo>
                  <a:pt x="129234" y="99453"/>
                </a:lnTo>
                <a:lnTo>
                  <a:pt x="19354" y="99453"/>
                </a:lnTo>
                <a:lnTo>
                  <a:pt x="13726" y="88163"/>
                </a:lnTo>
                <a:lnTo>
                  <a:pt x="10694" y="75633"/>
                </a:lnTo>
                <a:lnTo>
                  <a:pt x="36817" y="70942"/>
                </a:lnTo>
                <a:lnTo>
                  <a:pt x="135681" y="70942"/>
                </a:lnTo>
                <a:lnTo>
                  <a:pt x="135391" y="65862"/>
                </a:lnTo>
                <a:lnTo>
                  <a:pt x="10299" y="65862"/>
                </a:lnTo>
                <a:lnTo>
                  <a:pt x="12339" y="52970"/>
                </a:lnTo>
                <a:lnTo>
                  <a:pt x="17079" y="41202"/>
                </a:lnTo>
                <a:lnTo>
                  <a:pt x="19354" y="37350"/>
                </a:lnTo>
                <a:lnTo>
                  <a:pt x="127260" y="37350"/>
                </a:lnTo>
                <a:lnTo>
                  <a:pt x="126126" y="34689"/>
                </a:lnTo>
                <a:lnTo>
                  <a:pt x="124505" y="32283"/>
                </a:lnTo>
                <a:lnTo>
                  <a:pt x="23012" y="32283"/>
                </a:lnTo>
                <a:lnTo>
                  <a:pt x="32107" y="23309"/>
                </a:lnTo>
                <a:lnTo>
                  <a:pt x="43020" y="16499"/>
                </a:lnTo>
                <a:lnTo>
                  <a:pt x="55393" y="12204"/>
                </a:lnTo>
                <a:lnTo>
                  <a:pt x="55562" y="12166"/>
                </a:lnTo>
                <a:lnTo>
                  <a:pt x="106123" y="12166"/>
                </a:lnTo>
                <a:lnTo>
                  <a:pt x="98303" y="7092"/>
                </a:lnTo>
                <a:lnTo>
                  <a:pt x="86262" y="2405"/>
                </a:lnTo>
                <a:lnTo>
                  <a:pt x="73259" y="177"/>
                </a:lnTo>
                <a:lnTo>
                  <a:pt x="68275" y="0"/>
                </a:lnTo>
                <a:close/>
              </a:path>
              <a:path w="136202" h="136751">
                <a:moveTo>
                  <a:pt x="65722" y="104520"/>
                </a:moveTo>
                <a:lnTo>
                  <a:pt x="42633" y="104520"/>
                </a:lnTo>
                <a:lnTo>
                  <a:pt x="45884" y="113398"/>
                </a:lnTo>
                <a:lnTo>
                  <a:pt x="50368" y="120256"/>
                </a:lnTo>
                <a:lnTo>
                  <a:pt x="55575" y="124650"/>
                </a:lnTo>
                <a:lnTo>
                  <a:pt x="80975" y="124650"/>
                </a:lnTo>
                <a:lnTo>
                  <a:pt x="81441" y="124256"/>
                </a:lnTo>
                <a:lnTo>
                  <a:pt x="65722" y="124256"/>
                </a:lnTo>
                <a:lnTo>
                  <a:pt x="56434" y="118185"/>
                </a:lnTo>
                <a:lnTo>
                  <a:pt x="48895" y="105493"/>
                </a:lnTo>
                <a:lnTo>
                  <a:pt x="65722" y="104520"/>
                </a:lnTo>
                <a:close/>
              </a:path>
              <a:path w="136202" h="136751">
                <a:moveTo>
                  <a:pt x="126578" y="104520"/>
                </a:moveTo>
                <a:lnTo>
                  <a:pt x="113537" y="104520"/>
                </a:lnTo>
                <a:lnTo>
                  <a:pt x="104443" y="113500"/>
                </a:lnTo>
                <a:lnTo>
                  <a:pt x="93531" y="120312"/>
                </a:lnTo>
                <a:lnTo>
                  <a:pt x="81161" y="124608"/>
                </a:lnTo>
                <a:lnTo>
                  <a:pt x="80975" y="124650"/>
                </a:lnTo>
                <a:lnTo>
                  <a:pt x="106767" y="124650"/>
                </a:lnTo>
                <a:lnTo>
                  <a:pt x="117506" y="115913"/>
                </a:lnTo>
                <a:lnTo>
                  <a:pt x="126122" y="105391"/>
                </a:lnTo>
                <a:lnTo>
                  <a:pt x="126578" y="104520"/>
                </a:lnTo>
                <a:close/>
              </a:path>
              <a:path w="136202" h="136751">
                <a:moveTo>
                  <a:pt x="70815" y="104520"/>
                </a:moveTo>
                <a:lnTo>
                  <a:pt x="65722" y="104520"/>
                </a:lnTo>
                <a:lnTo>
                  <a:pt x="65722" y="124256"/>
                </a:lnTo>
                <a:lnTo>
                  <a:pt x="70815" y="124256"/>
                </a:lnTo>
                <a:lnTo>
                  <a:pt x="70815" y="104520"/>
                </a:lnTo>
                <a:close/>
              </a:path>
              <a:path w="136202" h="136751">
                <a:moveTo>
                  <a:pt x="93903" y="104520"/>
                </a:moveTo>
                <a:lnTo>
                  <a:pt x="88048" y="104520"/>
                </a:lnTo>
                <a:lnTo>
                  <a:pt x="80641" y="117565"/>
                </a:lnTo>
                <a:lnTo>
                  <a:pt x="71438" y="124102"/>
                </a:lnTo>
                <a:lnTo>
                  <a:pt x="70815" y="124256"/>
                </a:lnTo>
                <a:lnTo>
                  <a:pt x="81441" y="124256"/>
                </a:lnTo>
                <a:lnTo>
                  <a:pt x="86182" y="120256"/>
                </a:lnTo>
                <a:lnTo>
                  <a:pt x="90665" y="113398"/>
                </a:lnTo>
                <a:lnTo>
                  <a:pt x="93903" y="104520"/>
                </a:lnTo>
                <a:close/>
              </a:path>
              <a:path w="136202" h="136751">
                <a:moveTo>
                  <a:pt x="65722" y="70942"/>
                </a:moveTo>
                <a:lnTo>
                  <a:pt x="36817" y="70942"/>
                </a:lnTo>
                <a:lnTo>
                  <a:pt x="37810" y="84268"/>
                </a:lnTo>
                <a:lnTo>
                  <a:pt x="40144" y="96416"/>
                </a:lnTo>
                <a:lnTo>
                  <a:pt x="19354" y="99453"/>
                </a:lnTo>
                <a:lnTo>
                  <a:pt x="46697" y="99453"/>
                </a:lnTo>
                <a:lnTo>
                  <a:pt x="43846" y="87649"/>
                </a:lnTo>
                <a:lnTo>
                  <a:pt x="42369" y="74663"/>
                </a:lnTo>
                <a:lnTo>
                  <a:pt x="65722" y="70942"/>
                </a:lnTo>
                <a:close/>
              </a:path>
              <a:path w="136202" h="136751">
                <a:moveTo>
                  <a:pt x="70815" y="70942"/>
                </a:moveTo>
                <a:lnTo>
                  <a:pt x="65722" y="70942"/>
                </a:lnTo>
                <a:lnTo>
                  <a:pt x="65722" y="99453"/>
                </a:lnTo>
                <a:lnTo>
                  <a:pt x="70815" y="99453"/>
                </a:lnTo>
                <a:lnTo>
                  <a:pt x="70815" y="70942"/>
                </a:lnTo>
                <a:close/>
              </a:path>
              <a:path w="136202" h="136751">
                <a:moveTo>
                  <a:pt x="126250" y="70942"/>
                </a:moveTo>
                <a:lnTo>
                  <a:pt x="94322" y="70942"/>
                </a:lnTo>
                <a:lnTo>
                  <a:pt x="93243" y="84268"/>
                </a:lnTo>
                <a:lnTo>
                  <a:pt x="90749" y="96411"/>
                </a:lnTo>
                <a:lnTo>
                  <a:pt x="70815" y="99453"/>
                </a:lnTo>
                <a:lnTo>
                  <a:pt x="95567" y="99453"/>
                </a:lnTo>
                <a:lnTo>
                  <a:pt x="98234" y="87649"/>
                </a:lnTo>
                <a:lnTo>
                  <a:pt x="99595" y="74618"/>
                </a:lnTo>
                <a:lnTo>
                  <a:pt x="126250" y="70942"/>
                </a:lnTo>
                <a:close/>
              </a:path>
              <a:path w="136202" h="136751">
                <a:moveTo>
                  <a:pt x="135681" y="70942"/>
                </a:moveTo>
                <a:lnTo>
                  <a:pt x="126250" y="70942"/>
                </a:lnTo>
                <a:lnTo>
                  <a:pt x="124214" y="83832"/>
                </a:lnTo>
                <a:lnTo>
                  <a:pt x="119468" y="95599"/>
                </a:lnTo>
                <a:lnTo>
                  <a:pt x="117182" y="99453"/>
                </a:lnTo>
                <a:lnTo>
                  <a:pt x="129234" y="99453"/>
                </a:lnTo>
                <a:lnTo>
                  <a:pt x="132440" y="93336"/>
                </a:lnTo>
                <a:lnTo>
                  <a:pt x="136202" y="80042"/>
                </a:lnTo>
                <a:lnTo>
                  <a:pt x="135681" y="70942"/>
                </a:lnTo>
                <a:close/>
              </a:path>
              <a:path w="136202" h="136751">
                <a:moveTo>
                  <a:pt x="65722" y="37350"/>
                </a:moveTo>
                <a:lnTo>
                  <a:pt x="40982" y="37350"/>
                </a:lnTo>
                <a:lnTo>
                  <a:pt x="38310" y="49157"/>
                </a:lnTo>
                <a:lnTo>
                  <a:pt x="36942" y="62187"/>
                </a:lnTo>
                <a:lnTo>
                  <a:pt x="10299" y="65862"/>
                </a:lnTo>
                <a:lnTo>
                  <a:pt x="42227" y="65862"/>
                </a:lnTo>
                <a:lnTo>
                  <a:pt x="43306" y="52539"/>
                </a:lnTo>
                <a:lnTo>
                  <a:pt x="45800" y="40396"/>
                </a:lnTo>
                <a:lnTo>
                  <a:pt x="65722" y="37350"/>
                </a:lnTo>
                <a:close/>
              </a:path>
              <a:path w="136202" h="136751">
                <a:moveTo>
                  <a:pt x="70815" y="37350"/>
                </a:moveTo>
                <a:lnTo>
                  <a:pt x="65722" y="37350"/>
                </a:lnTo>
                <a:lnTo>
                  <a:pt x="65722" y="65862"/>
                </a:lnTo>
                <a:lnTo>
                  <a:pt x="70815" y="65862"/>
                </a:lnTo>
                <a:lnTo>
                  <a:pt x="70815" y="37350"/>
                </a:lnTo>
                <a:close/>
              </a:path>
              <a:path w="136202" h="136751">
                <a:moveTo>
                  <a:pt x="117182" y="37350"/>
                </a:moveTo>
                <a:lnTo>
                  <a:pt x="89852" y="37350"/>
                </a:lnTo>
                <a:lnTo>
                  <a:pt x="92703" y="49157"/>
                </a:lnTo>
                <a:lnTo>
                  <a:pt x="94180" y="62141"/>
                </a:lnTo>
                <a:lnTo>
                  <a:pt x="70815" y="65862"/>
                </a:lnTo>
                <a:lnTo>
                  <a:pt x="99720" y="65862"/>
                </a:lnTo>
                <a:lnTo>
                  <a:pt x="98731" y="52539"/>
                </a:lnTo>
                <a:lnTo>
                  <a:pt x="96404" y="40386"/>
                </a:lnTo>
                <a:lnTo>
                  <a:pt x="117182" y="37350"/>
                </a:lnTo>
                <a:close/>
              </a:path>
              <a:path w="136202" h="136751">
                <a:moveTo>
                  <a:pt x="127260" y="37350"/>
                </a:moveTo>
                <a:lnTo>
                  <a:pt x="117182" y="37350"/>
                </a:lnTo>
                <a:lnTo>
                  <a:pt x="122815" y="48639"/>
                </a:lnTo>
                <a:lnTo>
                  <a:pt x="125854" y="61167"/>
                </a:lnTo>
                <a:lnTo>
                  <a:pt x="126250" y="65862"/>
                </a:lnTo>
                <a:lnTo>
                  <a:pt x="135391" y="65862"/>
                </a:lnTo>
                <a:lnTo>
                  <a:pt x="135236" y="63154"/>
                </a:lnTo>
                <a:lnTo>
                  <a:pt x="131793" y="47996"/>
                </a:lnTo>
                <a:lnTo>
                  <a:pt x="127260" y="37350"/>
                </a:lnTo>
                <a:close/>
              </a:path>
              <a:path w="136202" h="136751">
                <a:moveTo>
                  <a:pt x="80975" y="12166"/>
                </a:moveTo>
                <a:lnTo>
                  <a:pt x="55562" y="12166"/>
                </a:lnTo>
                <a:lnTo>
                  <a:pt x="50368" y="16548"/>
                </a:lnTo>
                <a:lnTo>
                  <a:pt x="45884" y="23431"/>
                </a:lnTo>
                <a:lnTo>
                  <a:pt x="42633" y="32283"/>
                </a:lnTo>
                <a:lnTo>
                  <a:pt x="48501" y="32283"/>
                </a:lnTo>
                <a:lnTo>
                  <a:pt x="55904" y="19236"/>
                </a:lnTo>
                <a:lnTo>
                  <a:pt x="65105" y="12699"/>
                </a:lnTo>
                <a:lnTo>
                  <a:pt x="70815" y="12699"/>
                </a:lnTo>
                <a:lnTo>
                  <a:pt x="70815" y="12547"/>
                </a:lnTo>
                <a:lnTo>
                  <a:pt x="81427" y="12547"/>
                </a:lnTo>
                <a:lnTo>
                  <a:pt x="80975" y="12166"/>
                </a:lnTo>
                <a:close/>
              </a:path>
              <a:path w="136202" h="136751">
                <a:moveTo>
                  <a:pt x="70815" y="12699"/>
                </a:moveTo>
                <a:lnTo>
                  <a:pt x="65105" y="12699"/>
                </a:lnTo>
                <a:lnTo>
                  <a:pt x="65722" y="32283"/>
                </a:lnTo>
                <a:lnTo>
                  <a:pt x="70815" y="32283"/>
                </a:lnTo>
                <a:lnTo>
                  <a:pt x="70815" y="12699"/>
                </a:lnTo>
                <a:close/>
              </a:path>
              <a:path w="136202" h="136751">
                <a:moveTo>
                  <a:pt x="81427" y="12547"/>
                </a:moveTo>
                <a:lnTo>
                  <a:pt x="70815" y="12547"/>
                </a:lnTo>
                <a:lnTo>
                  <a:pt x="80106" y="18616"/>
                </a:lnTo>
                <a:lnTo>
                  <a:pt x="87648" y="31301"/>
                </a:lnTo>
                <a:lnTo>
                  <a:pt x="70815" y="32283"/>
                </a:lnTo>
                <a:lnTo>
                  <a:pt x="93903" y="32283"/>
                </a:lnTo>
                <a:lnTo>
                  <a:pt x="90665" y="23431"/>
                </a:lnTo>
                <a:lnTo>
                  <a:pt x="86182" y="16548"/>
                </a:lnTo>
                <a:lnTo>
                  <a:pt x="81427" y="12547"/>
                </a:lnTo>
                <a:close/>
              </a:path>
              <a:path w="136202" h="136751">
                <a:moveTo>
                  <a:pt x="106123" y="12166"/>
                </a:moveTo>
                <a:lnTo>
                  <a:pt x="80975" y="12166"/>
                </a:lnTo>
                <a:lnTo>
                  <a:pt x="93362" y="16422"/>
                </a:lnTo>
                <a:lnTo>
                  <a:pt x="104297" y="23196"/>
                </a:lnTo>
                <a:lnTo>
                  <a:pt x="113425" y="32146"/>
                </a:lnTo>
                <a:lnTo>
                  <a:pt x="113537" y="32283"/>
                </a:lnTo>
                <a:lnTo>
                  <a:pt x="124505" y="32283"/>
                </a:lnTo>
                <a:lnTo>
                  <a:pt x="118538" y="23431"/>
                </a:lnTo>
                <a:lnTo>
                  <a:pt x="118326" y="23196"/>
                </a:lnTo>
                <a:lnTo>
                  <a:pt x="109129" y="14116"/>
                </a:lnTo>
                <a:lnTo>
                  <a:pt x="106123" y="121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15"/>
          <p:cNvSpPr/>
          <p:nvPr/>
        </p:nvSpPr>
        <p:spPr>
          <a:xfrm>
            <a:off x="5102350" y="5826613"/>
            <a:ext cx="157873" cy="156679"/>
          </a:xfrm>
          <a:custGeom>
            <a:avLst/>
            <a:gdLst/>
            <a:ahLst/>
            <a:cxnLst/>
            <a:rect l="l" t="t" r="r" b="b"/>
            <a:pathLst>
              <a:path w="157873" h="156679">
                <a:moveTo>
                  <a:pt x="151726" y="0"/>
                </a:moveTo>
                <a:lnTo>
                  <a:pt x="6134" y="0"/>
                </a:lnTo>
                <a:lnTo>
                  <a:pt x="0" y="6108"/>
                </a:lnTo>
                <a:lnTo>
                  <a:pt x="0" y="150621"/>
                </a:lnTo>
                <a:lnTo>
                  <a:pt x="6134" y="156679"/>
                </a:lnTo>
                <a:lnTo>
                  <a:pt x="151726" y="156679"/>
                </a:lnTo>
                <a:lnTo>
                  <a:pt x="157873" y="150621"/>
                </a:lnTo>
                <a:lnTo>
                  <a:pt x="157873" y="149758"/>
                </a:lnTo>
                <a:lnTo>
                  <a:pt x="78943" y="149758"/>
                </a:lnTo>
                <a:lnTo>
                  <a:pt x="64427" y="148298"/>
                </a:lnTo>
                <a:lnTo>
                  <a:pt x="27999" y="128733"/>
                </a:lnTo>
                <a:lnTo>
                  <a:pt x="8407" y="92505"/>
                </a:lnTo>
                <a:lnTo>
                  <a:pt x="9171" y="75240"/>
                </a:lnTo>
                <a:lnTo>
                  <a:pt x="24604" y="34181"/>
                </a:lnTo>
                <a:lnTo>
                  <a:pt x="55012" y="11117"/>
                </a:lnTo>
                <a:lnTo>
                  <a:pt x="67425" y="7848"/>
                </a:lnTo>
                <a:lnTo>
                  <a:pt x="157873" y="7848"/>
                </a:lnTo>
                <a:lnTo>
                  <a:pt x="157873" y="6108"/>
                </a:lnTo>
                <a:lnTo>
                  <a:pt x="151726" y="0"/>
                </a:lnTo>
                <a:close/>
              </a:path>
              <a:path w="157873" h="156679">
                <a:moveTo>
                  <a:pt x="157873" y="7848"/>
                </a:moveTo>
                <a:lnTo>
                  <a:pt x="67425" y="7848"/>
                </a:lnTo>
                <a:lnTo>
                  <a:pt x="84312" y="8797"/>
                </a:lnTo>
                <a:lnTo>
                  <a:pt x="99578" y="12125"/>
                </a:lnTo>
                <a:lnTo>
                  <a:pt x="134424" y="34059"/>
                </a:lnTo>
                <a:lnTo>
                  <a:pt x="150285" y="69012"/>
                </a:lnTo>
                <a:lnTo>
                  <a:pt x="149191" y="85395"/>
                </a:lnTo>
                <a:lnTo>
                  <a:pt x="132154" y="124860"/>
                </a:lnTo>
                <a:lnTo>
                  <a:pt x="99625" y="146695"/>
                </a:lnTo>
                <a:lnTo>
                  <a:pt x="78943" y="149758"/>
                </a:lnTo>
                <a:lnTo>
                  <a:pt x="157873" y="149758"/>
                </a:lnTo>
                <a:lnTo>
                  <a:pt x="157873" y="78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18"/>
          <p:cNvSpPr txBox="1">
            <a:spLocks noGrp="1"/>
          </p:cNvSpPr>
          <p:nvPr>
            <p:ph type="ftr" sz="quarter" idx="4294967295"/>
          </p:nvPr>
        </p:nvSpPr>
        <p:spPr>
          <a:xfrm>
            <a:off x="5285249" y="5822288"/>
            <a:ext cx="790007" cy="1630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/>
            <a:r>
              <a:rPr sz="1000" spc="25" dirty="0">
                <a:solidFill>
                  <a:srgbClr val="FFFFFF"/>
                </a:solidFill>
                <a:latin typeface="HelveticaNeue LT 45 Light"/>
                <a:cs typeface="HelveticaNeue LT 45 Light"/>
                <a:hlinkClick r:id="rId5"/>
              </a:rPr>
              <a:t>ww</a:t>
            </a:r>
            <a:r>
              <a:rPr sz="1000" spc="-60" dirty="0">
                <a:solidFill>
                  <a:srgbClr val="FFFFFF"/>
                </a:solidFill>
                <a:latin typeface="HelveticaNeue LT 45 Light"/>
                <a:cs typeface="HelveticaNeue LT 45 Light"/>
                <a:hlinkClick r:id="rId5"/>
              </a:rPr>
              <a:t>w</a:t>
            </a:r>
            <a:r>
              <a:rPr sz="1000" spc="-25" dirty="0">
                <a:solidFill>
                  <a:srgbClr val="FFFFFF"/>
                </a:solidFill>
                <a:latin typeface="HelveticaNeue LT 45 Light"/>
                <a:cs typeface="HelveticaNeue LT 45 Light"/>
                <a:hlinkClick r:id="rId5"/>
              </a:rPr>
              <a:t>.</a:t>
            </a:r>
            <a:r>
              <a:rPr sz="1000" dirty="0">
                <a:solidFill>
                  <a:srgbClr val="FFFFFF"/>
                </a:solidFill>
                <a:latin typeface="HelveticaNeue LT 45 Light"/>
                <a:cs typeface="HelveticaNeue LT 45 Light"/>
                <a:hlinkClick r:id="rId5"/>
              </a:rPr>
              <a:t>b</a:t>
            </a:r>
            <a:r>
              <a:rPr sz="1000" spc="-5" dirty="0">
                <a:solidFill>
                  <a:srgbClr val="FFFFFF"/>
                </a:solidFill>
                <a:latin typeface="HelveticaNeue LT 45 Light"/>
                <a:cs typeface="HelveticaNeue LT 45 Light"/>
                <a:hlinkClick r:id="rId5"/>
              </a:rPr>
              <a:t>ra</a:t>
            </a:r>
            <a:r>
              <a:rPr sz="1000" spc="-25" dirty="0">
                <a:solidFill>
                  <a:srgbClr val="FFFFFF"/>
                </a:solidFill>
                <a:latin typeface="HelveticaNeue LT 45 Light"/>
                <a:cs typeface="HelveticaNeue LT 45 Light"/>
                <a:hlinkClick r:id="rId5"/>
              </a:rPr>
              <a:t>c.</a:t>
            </a:r>
            <a:r>
              <a:rPr sz="1000" dirty="0">
                <a:solidFill>
                  <a:srgbClr val="FFFFFF"/>
                </a:solidFill>
                <a:latin typeface="HelveticaNeue LT 45 Light"/>
                <a:cs typeface="HelveticaNeue LT 45 Light"/>
                <a:hlinkClick r:id="rId5"/>
              </a:rPr>
              <a:t>n</a:t>
            </a:r>
            <a:r>
              <a:rPr sz="1000" spc="-10" dirty="0">
                <a:solidFill>
                  <a:srgbClr val="FFFFFF"/>
                </a:solidFill>
                <a:latin typeface="HelveticaNeue LT 45 Light"/>
                <a:cs typeface="HelveticaNeue LT 45 Light"/>
                <a:hlinkClick r:id="rId5"/>
              </a:rPr>
              <a:t>e</a:t>
            </a:r>
            <a:r>
              <a:rPr sz="1000" dirty="0">
                <a:solidFill>
                  <a:srgbClr val="FFFFFF"/>
                </a:solidFill>
                <a:latin typeface="HelveticaNeue LT 45 Light"/>
                <a:cs typeface="HelveticaNeue LT 45 Light"/>
                <a:hlinkClick r:id="rId5"/>
              </a:rPr>
              <a:t>t</a:t>
            </a:r>
            <a:endParaRPr sz="1000">
              <a:latin typeface="HelveticaNeue LT 45 Light"/>
              <a:cs typeface="HelveticaNeue LT 45 Light"/>
            </a:endParaRPr>
          </a:p>
        </p:txBody>
      </p:sp>
      <p:sp>
        <p:nvSpPr>
          <p:cNvPr id="26" name="object 11"/>
          <p:cNvSpPr txBox="1">
            <a:spLocks noGrp="1"/>
          </p:cNvSpPr>
          <p:nvPr>
            <p:ph type="title"/>
          </p:nvPr>
        </p:nvSpPr>
        <p:spPr>
          <a:xfrm>
            <a:off x="217657" y="234557"/>
            <a:ext cx="8140700" cy="950201"/>
          </a:xfrm>
          <a:prstGeom prst="rect">
            <a:avLst/>
          </a:prstGeo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3710"/>
              </a:lnSpc>
            </a:pPr>
            <a:r>
              <a:rPr lang="en-US" sz="3650" b="1" spc="-55" dirty="0" smtClean="0">
                <a:solidFill>
                  <a:srgbClr val="FFFFFF"/>
                </a:solidFill>
                <a:latin typeface="HelveticaNeueLT-HeavyCond"/>
                <a:cs typeface="HelveticaNeueLT-HeavyCond"/>
              </a:rPr>
              <a:t>Targeting Extreme Poverty</a:t>
            </a:r>
            <a:endParaRPr sz="3650" dirty="0">
              <a:latin typeface="HelveticaNeueLT-HeavyCond"/>
              <a:cs typeface="HelveticaNeueLT-HeavyCond"/>
            </a:endParaRPr>
          </a:p>
        </p:txBody>
      </p:sp>
      <p:pic>
        <p:nvPicPr>
          <p:cNvPr id="27" name="Picture 26" descr="Building blocks.png"/>
          <p:cNvPicPr>
            <a:picLocks noChangeAspect="1"/>
          </p:cNvPicPr>
          <p:nvPr/>
        </p:nvPicPr>
        <p:blipFill>
          <a:blip r:embed="rId6"/>
          <a:srcRect t="18889" b="4506"/>
          <a:stretch>
            <a:fillRect/>
          </a:stretch>
        </p:blipFill>
        <p:spPr>
          <a:xfrm>
            <a:off x="5102350" y="555845"/>
            <a:ext cx="3758449" cy="499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47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57200" y="381000"/>
            <a:ext cx="82296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800" dirty="0" smtClean="0"/>
          </a:p>
          <a:p>
            <a:endParaRPr lang="en-US" sz="1800" dirty="0" smtClean="0"/>
          </a:p>
          <a:p>
            <a:endParaRPr lang="en-US" sz="16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533400" y="418531"/>
            <a:ext cx="8077200" cy="381000"/>
          </a:xfrm>
          <a:prstGeom prst="rect">
            <a:avLst/>
          </a:prstGeom>
          <a:solidFill>
            <a:schemeClr val="accent4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/>
              <a:t>BRAC’S Social Enterprises</a:t>
            </a:r>
            <a:endParaRPr lang="en-US" sz="1600" b="1" dirty="0" smtClean="0"/>
          </a:p>
        </p:txBody>
      </p:sp>
      <p:pic>
        <p:nvPicPr>
          <p:cNvPr id="6" name="Picture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292886"/>
            <a:ext cx="7086599" cy="4422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0121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951"/>
            <a:ext cx="9142413" cy="484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006" y="5019841"/>
            <a:ext cx="7772400" cy="12414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2"/>
                </a:solidFill>
                <a:latin typeface="Arial" charset="0"/>
              </a:defRPr>
            </a:lvl9pPr>
          </a:lstStyle>
          <a:p>
            <a:r>
              <a:rPr lang="en-US" b="1" kern="0" dirty="0" smtClean="0">
                <a:solidFill>
                  <a:schemeClr val="tx1"/>
                </a:solidFill>
              </a:rPr>
              <a:t>Creating para professionals</a:t>
            </a:r>
            <a:endParaRPr lang="en-US" b="1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185598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191000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 smtClean="0"/>
              <a:t>Skills Development in </a:t>
            </a:r>
            <a:r>
              <a:rPr lang="en-US" b="1" dirty="0" smtClean="0">
                <a:solidFill>
                  <a:schemeClr val="tx1"/>
                </a:solidFill>
              </a:rPr>
              <a:t>Apprenticeship </a:t>
            </a:r>
            <a:r>
              <a:rPr lang="en-US" b="1" dirty="0" err="1" smtClean="0">
                <a:solidFill>
                  <a:schemeClr val="tx1"/>
                </a:solidFill>
              </a:rPr>
              <a:t>model</a:t>
            </a:r>
            <a:r>
              <a:rPr lang="en-US" b="1" dirty="0" err="1" smtClean="0"/>
              <a:t>BRAC</a:t>
            </a:r>
            <a:endParaRPr lang="en-US" b="1" dirty="0"/>
          </a:p>
        </p:txBody>
      </p:sp>
      <p:pic>
        <p:nvPicPr>
          <p:cNvPr id="4" name="Picture 2" descr="E:\Ict_backup\Desktop\edu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472" y="0"/>
            <a:ext cx="9144000" cy="39188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6036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228600"/>
            <a:ext cx="822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going global</a:t>
            </a:r>
            <a:endParaRPr lang="en-US" sz="1800" dirty="0"/>
          </a:p>
        </p:txBody>
      </p:sp>
      <p:pic>
        <p:nvPicPr>
          <p:cNvPr id="4" name="Picture 3" descr="World ma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7567"/>
            <a:ext cx="9144000" cy="45860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5745"/>
          <a:stretch>
            <a:fillRect/>
          </a:stretch>
        </p:blipFill>
        <p:spPr bwMode="auto">
          <a:xfrm>
            <a:off x="0" y="76200"/>
            <a:ext cx="9144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0" y="1828800"/>
            <a:ext cx="5943600" cy="1143000"/>
          </a:xfrm>
          <a:prstGeom prst="rect">
            <a:avLst/>
          </a:prstGeom>
          <a:solidFill>
            <a:srgbClr val="404040">
              <a:alpha val="8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" y="2033864"/>
            <a:ext cx="5943600" cy="785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2000" b="1" dirty="0" smtClean="0"/>
              <a:t>BRAC’s microfinance </a:t>
            </a:r>
            <a:r>
              <a:rPr lang="en-US" sz="2000" b="1" dirty="0" err="1" smtClean="0"/>
              <a:t>programme</a:t>
            </a:r>
            <a:r>
              <a:rPr lang="en-US" sz="2000" b="1" dirty="0" smtClean="0"/>
              <a:t> is a critical component of its holistic approach to support livelihoods.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31" y="1037891"/>
            <a:ext cx="7792537" cy="478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77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cdn.static-economist.com/sites/default/files/imagecache/290-width/images/print-edition/20121103_FBC368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84" y="2133600"/>
            <a:ext cx="3048000" cy="281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http://cdn.static-economist.com/sites/default/files/imagecache/290-width/images/print-edition/20121103_FBC369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52600"/>
            <a:ext cx="3429000" cy="49073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533400" y="0"/>
            <a:ext cx="845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Bangladesh story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0783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609600"/>
            <a:ext cx="845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solutions at </a:t>
            </a:r>
            <a:r>
              <a:rPr lang="en-US" sz="6000" b="1" dirty="0" smtClean="0"/>
              <a:t>scale </a:t>
            </a:r>
          </a:p>
          <a:p>
            <a:r>
              <a:rPr lang="en-US" sz="1800" i="1" dirty="0" smtClean="0"/>
              <a:t>With over 100,000 employees reaching an estimated 135 million people, BRAC is the world’s largest non-governmental </a:t>
            </a:r>
            <a:r>
              <a:rPr lang="en-US" sz="1800" i="1" dirty="0" err="1" smtClean="0"/>
              <a:t>organisation</a:t>
            </a:r>
            <a:r>
              <a:rPr lang="en-US" sz="1800" i="1" dirty="0" smtClean="0"/>
              <a:t> </a:t>
            </a:r>
            <a:endParaRPr lang="en-US" sz="1800" dirty="0"/>
          </a:p>
        </p:txBody>
      </p:sp>
      <p:sp>
        <p:nvSpPr>
          <p:cNvPr id="7" name="Rectangle 6"/>
          <p:cNvSpPr/>
          <p:nvPr/>
        </p:nvSpPr>
        <p:spPr>
          <a:xfrm>
            <a:off x="457200" y="2921675"/>
            <a:ext cx="8229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800" dirty="0" smtClean="0"/>
          </a:p>
          <a:p>
            <a:r>
              <a:rPr lang="en-US" sz="1800" dirty="0" smtClean="0"/>
              <a:t>Of the world’s top development and humanitarian relief </a:t>
            </a:r>
            <a:r>
              <a:rPr lang="en-US" sz="1800" dirty="0" err="1" smtClean="0"/>
              <a:t>organisations</a:t>
            </a:r>
            <a:r>
              <a:rPr lang="en-US" sz="1800" dirty="0" smtClean="0"/>
              <a:t>, BRAC is one of the few based in the global South, spreading antipoverty solutions born in Bangladesh to 10 other developing countries in Asia, Africa and the Caribbean. </a:t>
            </a:r>
          </a:p>
          <a:p>
            <a:endParaRPr lang="en-US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609600"/>
            <a:ext cx="822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guiding principles</a:t>
            </a:r>
            <a:r>
              <a:rPr lang="en-US" sz="6000" b="1" dirty="0" smtClean="0"/>
              <a:t> </a:t>
            </a:r>
            <a:r>
              <a:rPr lang="en-US" sz="1800" i="1" dirty="0" smtClean="0"/>
              <a:t>  </a:t>
            </a:r>
            <a:endParaRPr lang="en-US" sz="1800" dirty="0"/>
          </a:p>
        </p:txBody>
      </p:sp>
      <p:sp>
        <p:nvSpPr>
          <p:cNvPr id="7" name="Rectangle 6"/>
          <p:cNvSpPr/>
          <p:nvPr/>
        </p:nvSpPr>
        <p:spPr>
          <a:xfrm>
            <a:off x="457200" y="2133601"/>
            <a:ext cx="3505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BRAC </a:t>
            </a:r>
            <a:r>
              <a:rPr lang="en-US" sz="1600" b="1" dirty="0" smtClean="0"/>
              <a:t>focuses on women</a:t>
            </a:r>
            <a:r>
              <a:rPr lang="en-US" sz="1600" dirty="0" smtClean="0"/>
              <a:t>, who are worst affected by poverty</a:t>
            </a:r>
          </a:p>
          <a:p>
            <a:endParaRPr lang="en-US" sz="1600" dirty="0" smtClean="0"/>
          </a:p>
          <a:p>
            <a:r>
              <a:rPr lang="en-US" sz="1600" b="1" dirty="0" err="1" smtClean="0"/>
              <a:t>Organising</a:t>
            </a:r>
            <a:r>
              <a:rPr lang="en-US" sz="1600" b="1" dirty="0" smtClean="0"/>
              <a:t> the poor </a:t>
            </a:r>
            <a:r>
              <a:rPr lang="en-US" sz="1600" dirty="0" smtClean="0"/>
              <a:t>is at the heart of its work</a:t>
            </a:r>
          </a:p>
          <a:p>
            <a:endParaRPr lang="en-US" sz="1600" dirty="0" smtClean="0"/>
          </a:p>
          <a:p>
            <a:r>
              <a:rPr lang="en-US" sz="1600" dirty="0" smtClean="0"/>
              <a:t>BRAC </a:t>
            </a:r>
            <a:r>
              <a:rPr lang="en-US" sz="1600" b="1" dirty="0" smtClean="0"/>
              <a:t>acts as catalysts</a:t>
            </a:r>
            <a:r>
              <a:rPr lang="en-US" sz="1600" dirty="0" smtClean="0"/>
              <a:t>, creating an ecosystem where the poor can seize control of their lives</a:t>
            </a:r>
          </a:p>
          <a:p>
            <a:endParaRPr lang="en-US" sz="1600" dirty="0" smtClean="0"/>
          </a:p>
          <a:p>
            <a:r>
              <a:rPr lang="en-US" sz="1600" dirty="0" smtClean="0"/>
              <a:t>BRAC believes that many of the </a:t>
            </a:r>
            <a:r>
              <a:rPr lang="en-US" sz="1600" b="1" dirty="0" smtClean="0"/>
              <a:t>underlying causes of poverty are interlinked</a:t>
            </a:r>
            <a:r>
              <a:rPr lang="en-US" sz="1600" dirty="0" smtClean="0"/>
              <a:t>, and takes a comprehensive approach to address them. 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5848" y="1143000"/>
            <a:ext cx="3784751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483159648"/>
              </p:ext>
            </p:extLst>
          </p:nvPr>
        </p:nvGraphicFramePr>
        <p:xfrm>
          <a:off x="1752600" y="228600"/>
          <a:ext cx="5867400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981200" y="5262182"/>
            <a:ext cx="822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a holistic approach</a:t>
            </a:r>
            <a:r>
              <a:rPr lang="en-US" sz="6000" b="1" dirty="0" smtClean="0"/>
              <a:t> </a:t>
            </a:r>
          </a:p>
          <a:p>
            <a:r>
              <a:rPr lang="en-US" sz="1800" i="1" dirty="0" smtClean="0"/>
              <a:t>There is no single cause of poverty. </a:t>
            </a:r>
          </a:p>
          <a:p>
            <a:r>
              <a:rPr lang="en-US" sz="1800" i="1" dirty="0" smtClean="0"/>
              <a:t>Development must be tackled on multiple fronts.  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09600" y="0"/>
            <a:ext cx="8229600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800" dirty="0" smtClean="0"/>
          </a:p>
          <a:p>
            <a:endParaRPr lang="en-US" sz="2800" dirty="0" smtClean="0"/>
          </a:p>
          <a:p>
            <a:endParaRPr lang="en-US" sz="2800" dirty="0"/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Lack of access to economic systems keeps people trapped in </a:t>
            </a:r>
            <a:r>
              <a:rPr lang="en-US" sz="2800" dirty="0" smtClean="0"/>
              <a:t>poverty. </a:t>
            </a:r>
            <a:r>
              <a:rPr lang="en-US" sz="2800" dirty="0" smtClean="0"/>
              <a:t>BRAC </a:t>
            </a:r>
            <a:r>
              <a:rPr lang="en-US" sz="2800" dirty="0" smtClean="0"/>
              <a:t>intervenes by disbursing over a billion dollars in microloans annually, augmenting </a:t>
            </a:r>
            <a:r>
              <a:rPr lang="en-US" sz="2800" b="1" dirty="0" smtClean="0"/>
              <a:t>microfinance </a:t>
            </a:r>
            <a:r>
              <a:rPr lang="en-US" sz="2800" dirty="0" smtClean="0"/>
              <a:t>with additional services like livelihood and financial literacy training. </a:t>
            </a:r>
            <a:endParaRPr lang="en-US" sz="28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2800" dirty="0" smtClean="0"/>
              <a:t>Creating Social Enterprises to create the supply chain for the local producers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 smtClean="0"/>
              <a:t>Creating new kinds of jobs and training and capacity building in the rural economy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 smtClean="0"/>
              <a:t>Tapping into apprenticeship model of the informal economy</a:t>
            </a:r>
            <a:endParaRPr lang="en-US" sz="2800" dirty="0"/>
          </a:p>
          <a:p>
            <a:endParaRPr lang="en-US" sz="16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609600" y="381000"/>
            <a:ext cx="8077200" cy="381000"/>
          </a:xfrm>
          <a:prstGeom prst="rect">
            <a:avLst/>
          </a:prstGeom>
          <a:solidFill>
            <a:schemeClr val="accent4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/>
              <a:t>BRAC’S ACTIVATION INTERVENTION</a:t>
            </a:r>
            <a:endParaRPr lang="en-US" sz="32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7200" y="914400"/>
            <a:ext cx="3276600" cy="1247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en-US" sz="2000" dirty="0" smtClean="0"/>
              <a:t>Over the course of the last four decades, we became one of the world’s largest providers of financial services to the poor.</a:t>
            </a:r>
            <a:endParaRPr lang="en-US" sz="20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8512" y="533400"/>
            <a:ext cx="4420075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5486400" y="4191000"/>
            <a:ext cx="3276600" cy="1143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en-US" sz="2000" dirty="0" smtClean="0"/>
              <a:t>In </a:t>
            </a:r>
            <a:r>
              <a:rPr lang="en-US" sz="2000" dirty="0" smtClean="0"/>
              <a:t>2014, </a:t>
            </a:r>
            <a:r>
              <a:rPr lang="en-US" sz="2000" dirty="0" smtClean="0"/>
              <a:t>more than</a:t>
            </a:r>
          </a:p>
          <a:p>
            <a:pPr>
              <a:lnSpc>
                <a:spcPts val="1000"/>
              </a:lnSpc>
            </a:pPr>
            <a:endParaRPr lang="en-US" sz="400" dirty="0" smtClean="0"/>
          </a:p>
          <a:p>
            <a:pPr>
              <a:lnSpc>
                <a:spcPts val="1800"/>
              </a:lnSpc>
            </a:pPr>
            <a:r>
              <a:rPr lang="en-US" sz="2800" dirty="0" smtClean="0"/>
              <a:t>USD </a:t>
            </a:r>
            <a:r>
              <a:rPr lang="en-US" sz="2800" dirty="0" smtClean="0"/>
              <a:t>1.8 </a:t>
            </a:r>
            <a:r>
              <a:rPr lang="en-US" sz="2800" dirty="0" smtClean="0"/>
              <a:t>billion</a:t>
            </a:r>
            <a:r>
              <a:rPr lang="en-US" sz="2000" dirty="0" smtClean="0"/>
              <a:t> disbursed  to nearly </a:t>
            </a:r>
          </a:p>
          <a:p>
            <a:pPr>
              <a:lnSpc>
                <a:spcPts val="1800"/>
              </a:lnSpc>
            </a:pPr>
            <a:r>
              <a:rPr lang="en-US" sz="2000" b="1" dirty="0" smtClean="0"/>
              <a:t>five </a:t>
            </a:r>
            <a:r>
              <a:rPr lang="en-US" sz="2000" b="1" dirty="0" smtClean="0"/>
              <a:t>million borrowers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t="16878" b="11496"/>
          <a:stretch>
            <a:fillRect/>
          </a:stretch>
        </p:blipFill>
        <p:spPr bwMode="auto">
          <a:xfrm>
            <a:off x="0" y="0"/>
            <a:ext cx="9144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1981200" y="4191000"/>
            <a:ext cx="6858000" cy="1371600"/>
          </a:xfrm>
          <a:prstGeom prst="rect">
            <a:avLst/>
          </a:prstGeom>
          <a:solidFill>
            <a:srgbClr val="404040">
              <a:alpha val="8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209800" y="4419600"/>
            <a:ext cx="6553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en-US" sz="2000" b="1" dirty="0" smtClean="0"/>
              <a:t>Bringing collateral-free </a:t>
            </a:r>
            <a:r>
              <a:rPr lang="en-US" sz="2000" b="1" dirty="0" smtClean="0"/>
              <a:t>credit and savings services to their doorsteps through our village </a:t>
            </a:r>
            <a:r>
              <a:rPr lang="en-US" sz="2000" b="1" dirty="0" err="1" smtClean="0"/>
              <a:t>organisations</a:t>
            </a:r>
            <a:r>
              <a:rPr lang="en-US" sz="2000" b="1" dirty="0" smtClean="0"/>
              <a:t> made up of around 30 to 40 women from the local community.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232470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6641</TotalTime>
  <Words>474</Words>
  <Application>Microsoft Office PowerPoint</Application>
  <PresentationFormat>On-screen Show (4:3)</PresentationFormat>
  <Paragraphs>59</Paragraphs>
  <Slides>15</Slides>
  <Notes>2</Notes>
  <HiddenSlides>2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HelveticaNeue LT 45 Light</vt:lpstr>
      <vt:lpstr>HelveticaNeueLT-HeavyCond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Targeting Extreme Poverty</vt:lpstr>
      <vt:lpstr>PowerPoint Presentation</vt:lpstr>
      <vt:lpstr>PowerPoint Presentation</vt:lpstr>
      <vt:lpstr>Skills Development in Apprenticeship modelBRAC</vt:lpstr>
      <vt:lpstr>PowerPoint Presentation</vt:lpstr>
      <vt:lpstr>PowerPoint Presentation</vt:lpstr>
    </vt:vector>
  </TitlesOfParts>
  <Company>Global Brand Pvt.Ltd.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Brand Implementation</dc:title>
  <dc:creator>Ishraq Dhaly</dc:creator>
  <cp:lastModifiedBy>Asif Saleh</cp:lastModifiedBy>
  <cp:revision>862</cp:revision>
  <dcterms:created xsi:type="dcterms:W3CDTF">2010-02-04T08:40:38Z</dcterms:created>
  <dcterms:modified xsi:type="dcterms:W3CDTF">2015-02-26T11:25:40Z</dcterms:modified>
</cp:coreProperties>
</file>