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4" r:id="rId1"/>
    <p:sldMasterId id="2147483683" r:id="rId2"/>
  </p:sldMasterIdLst>
  <p:notesMasterIdLst>
    <p:notesMasterId r:id="rId65"/>
  </p:notesMasterIdLst>
  <p:handoutMasterIdLst>
    <p:handoutMasterId r:id="rId66"/>
  </p:handoutMasterIdLst>
  <p:sldIdLst>
    <p:sldId id="292" r:id="rId3"/>
    <p:sldId id="288" r:id="rId4"/>
    <p:sldId id="295" r:id="rId5"/>
    <p:sldId id="320" r:id="rId6"/>
    <p:sldId id="293" r:id="rId7"/>
    <p:sldId id="322" r:id="rId8"/>
    <p:sldId id="321" r:id="rId9"/>
    <p:sldId id="315" r:id="rId10"/>
    <p:sldId id="323" r:id="rId11"/>
    <p:sldId id="296" r:id="rId12"/>
    <p:sldId id="324" r:id="rId13"/>
    <p:sldId id="325" r:id="rId14"/>
    <p:sldId id="301" r:id="rId15"/>
    <p:sldId id="304" r:id="rId16"/>
    <p:sldId id="327" r:id="rId17"/>
    <p:sldId id="302" r:id="rId18"/>
    <p:sldId id="384" r:id="rId19"/>
    <p:sldId id="385" r:id="rId20"/>
    <p:sldId id="351" r:id="rId21"/>
    <p:sldId id="314" r:id="rId22"/>
    <p:sldId id="352" r:id="rId23"/>
    <p:sldId id="313" r:id="rId24"/>
    <p:sldId id="306" r:id="rId25"/>
    <p:sldId id="386" r:id="rId26"/>
    <p:sldId id="353" r:id="rId27"/>
    <p:sldId id="338" r:id="rId28"/>
    <p:sldId id="354" r:id="rId29"/>
    <p:sldId id="332" r:id="rId30"/>
    <p:sldId id="339" r:id="rId31"/>
    <p:sldId id="357" r:id="rId32"/>
    <p:sldId id="358" r:id="rId33"/>
    <p:sldId id="359" r:id="rId34"/>
    <p:sldId id="360" r:id="rId35"/>
    <p:sldId id="343" r:id="rId36"/>
    <p:sldId id="346" r:id="rId37"/>
    <p:sldId id="298" r:id="rId38"/>
    <p:sldId id="347" r:id="rId39"/>
    <p:sldId id="345" r:id="rId40"/>
    <p:sldId id="334" r:id="rId41"/>
    <p:sldId id="300" r:id="rId42"/>
    <p:sldId id="370" r:id="rId43"/>
    <p:sldId id="335" r:id="rId44"/>
    <p:sldId id="361" r:id="rId45"/>
    <p:sldId id="362" r:id="rId46"/>
    <p:sldId id="364" r:id="rId47"/>
    <p:sldId id="367" r:id="rId48"/>
    <p:sldId id="366" r:id="rId49"/>
    <p:sldId id="365" r:id="rId50"/>
    <p:sldId id="363" r:id="rId51"/>
    <p:sldId id="368" r:id="rId52"/>
    <p:sldId id="371" r:id="rId53"/>
    <p:sldId id="373" r:id="rId54"/>
    <p:sldId id="376" r:id="rId55"/>
    <p:sldId id="378" r:id="rId56"/>
    <p:sldId id="303" r:id="rId57"/>
    <p:sldId id="317" r:id="rId58"/>
    <p:sldId id="318" r:id="rId59"/>
    <p:sldId id="382" r:id="rId60"/>
    <p:sldId id="319" r:id="rId61"/>
    <p:sldId id="311" r:id="rId62"/>
    <p:sldId id="369" r:id="rId63"/>
    <p:sldId id="388" r:id="rId64"/>
  </p:sldIdLst>
  <p:sldSz cx="9144000" cy="6858000" type="screen4x3"/>
  <p:notesSz cx="6858000" cy="910748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e Ann Lommers-Johnson" initials="" lastIdx="10" clrIdx="0"/>
  <p:cmAuthor id="1" name="v-debuye" initials="" lastIdx="16" clrIdx="1"/>
  <p:cmAuthor id="2" name="a-ellenc" initials="" lastIdx="9" clrIdx="2"/>
  <p:cmAuthor id="3" name="a-bumont" initials="" lastIdx="1" clrIdx="3"/>
  <p:cmAuthor id="4" name="Yosabeth Weldemedhin" initials="YW" lastIdx="8" clrIdx="4"/>
  <p:cmAuthor id="5" name="Diana Smallridge" initials="D" lastIdx="31" clrIdx="5">
    <p:extLst/>
  </p:cmAuthor>
  <p:cmAuthor id="6" name="PaT" initials="PC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6EBB"/>
    <a:srgbClr val="80B4CE"/>
    <a:srgbClr val="3C7D9E"/>
    <a:srgbClr val="30628C"/>
    <a:srgbClr val="2F6EB6"/>
    <a:srgbClr val="488AC0"/>
    <a:srgbClr val="5098BC"/>
    <a:srgbClr val="C0C0C0"/>
    <a:srgbClr val="5F5F5F"/>
    <a:srgbClr val="356E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408" autoAdjust="0"/>
  </p:normalViewPr>
  <p:slideViewPr>
    <p:cSldViewPr snapToGrid="0">
      <p:cViewPr varScale="1">
        <p:scale>
          <a:sx n="44" d="100"/>
          <a:sy n="44" d="100"/>
        </p:scale>
        <p:origin x="76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606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commentAuthors" Target="commentAuthor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Categorization of ECAs</c:v>
                </c:pt>
              </c:strCache>
            </c:strRef>
          </c:tx>
          <c:dPt>
            <c:idx val="0"/>
            <c:bubble3D val="0"/>
            <c:spPr>
              <a:solidFill>
                <a:srgbClr val="2F6EBB"/>
              </a:solidFill>
            </c:spPr>
          </c:dPt>
          <c:dPt>
            <c:idx val="3"/>
            <c:bubble3D val="0"/>
            <c:spPr>
              <a:solidFill>
                <a:srgbClr val="5098BC"/>
              </a:solidFill>
            </c:spPr>
          </c:dPt>
          <c:dPt>
            <c:idx val="4"/>
            <c:bubble3D val="0"/>
            <c:spPr>
              <a:solidFill>
                <a:srgbClr val="80B4CE"/>
              </a:solidFill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8464075565340193E-2"/>
                  <c:y val="-6.98779337039983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>
                      <a:solidFill>
                        <a:srgbClr val="2F6EBB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16666839320199"/>
                      <c:h val="0.19565821437119488"/>
                    </c:manualLayout>
                  </c15:layout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>
                      <a:solidFill>
                        <a:srgbClr val="2F6EBB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>
                      <a:solidFill>
                        <a:srgbClr val="2F6EBB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rgbClr val="2F6EBB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State-owned</c:v>
                </c:pt>
                <c:pt idx="1">
                  <c:v>Mixed state/private ownership (majority public sector)</c:v>
                </c:pt>
                <c:pt idx="2">
                  <c:v>Mixed state/private ownership (majority private sector)</c:v>
                </c:pt>
                <c:pt idx="3">
                  <c:v>Privately-owned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</c:v>
                </c:pt>
                <c:pt idx="1">
                  <c:v>3</c:v>
                </c:pt>
                <c:pt idx="2">
                  <c:v>6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b="0" dirty="0" smtClean="0">
                <a:solidFill>
                  <a:srgbClr val="2F6EBB"/>
                </a:solidFill>
              </a:rPr>
              <a:t>Distribution of </a:t>
            </a:r>
            <a:r>
              <a:rPr lang="en-US" sz="1600" b="0" baseline="0" dirty="0" smtClean="0">
                <a:solidFill>
                  <a:srgbClr val="2F6EBB"/>
                </a:solidFill>
              </a:rPr>
              <a:t>OIC </a:t>
            </a:r>
            <a:r>
              <a:rPr lang="en-US" sz="1600" b="0" dirty="0" smtClean="0">
                <a:solidFill>
                  <a:srgbClr val="2F6EBB"/>
                </a:solidFill>
              </a:rPr>
              <a:t>ECAs by Business </a:t>
            </a:r>
            <a:r>
              <a:rPr lang="en-US" sz="1600" b="0" dirty="0">
                <a:solidFill>
                  <a:srgbClr val="2F6EBB"/>
                </a:solidFill>
              </a:rPr>
              <a:t>Volume (USD Millions)</a:t>
            </a:r>
          </a:p>
        </c:rich>
      </c:tx>
      <c:layout>
        <c:manualLayout>
          <c:xMode val="edge"/>
          <c:yMode val="edge"/>
          <c:x val="0.14015391418463991"/>
          <c:y val="5.864197530864196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Respondents by Business Volume (USD Millions)</c:v>
                </c:pt>
              </c:strCache>
            </c:strRef>
          </c:tx>
          <c:spPr>
            <a:solidFill>
              <a:srgbClr val="2F6EBB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&lt; $100m</c:v>
                </c:pt>
                <c:pt idx="1">
                  <c:v>$100 - $500m</c:v>
                </c:pt>
                <c:pt idx="2">
                  <c:v>$500 - $1,000m</c:v>
                </c:pt>
                <c:pt idx="3">
                  <c:v>$1,000 - $2,000m</c:v>
                </c:pt>
                <c:pt idx="4">
                  <c:v>$2,000 - $3,000m</c:v>
                </c:pt>
                <c:pt idx="5">
                  <c:v>&gt; $3,000 m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6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4275576"/>
        <c:axId val="304275968"/>
        <c:axId val="0"/>
      </c:bar3DChart>
      <c:catAx>
        <c:axId val="304275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rgbClr val="2F6EBB"/>
                </a:solidFill>
              </a:defRPr>
            </a:pPr>
            <a:endParaRPr lang="en-US"/>
          </a:p>
        </c:txPr>
        <c:crossAx val="304275968"/>
        <c:crosses val="autoZero"/>
        <c:auto val="1"/>
        <c:lblAlgn val="ctr"/>
        <c:lblOffset val="100"/>
        <c:noMultiLvlLbl val="0"/>
      </c:catAx>
      <c:valAx>
        <c:axId val="304275968"/>
        <c:scaling>
          <c:orientation val="minMax"/>
          <c:max val="8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6350"/>
        </c:spPr>
        <c:txPr>
          <a:bodyPr/>
          <a:lstStyle/>
          <a:p>
            <a:pPr>
              <a:defRPr sz="1400">
                <a:solidFill>
                  <a:srgbClr val="2F6EBB"/>
                </a:solidFill>
              </a:defRPr>
            </a:pPr>
            <a:endParaRPr lang="en-US"/>
          </a:p>
        </c:txPr>
        <c:crossAx val="304275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 b="0" dirty="0" smtClean="0">
                <a:solidFill>
                  <a:srgbClr val="2F6EBB"/>
                </a:solidFill>
              </a:rPr>
              <a:t>Distribution of OIC ECAs by “Business </a:t>
            </a:r>
            <a:r>
              <a:rPr lang="en-US" sz="1400" b="0" dirty="0">
                <a:solidFill>
                  <a:srgbClr val="2F6EBB"/>
                </a:solidFill>
              </a:rPr>
              <a:t>Volume as % of </a:t>
            </a:r>
            <a:r>
              <a:rPr lang="en-US" sz="1400" b="0" dirty="0" smtClean="0">
                <a:solidFill>
                  <a:srgbClr val="2F6EBB"/>
                </a:solidFill>
              </a:rPr>
              <a:t>Exports” </a:t>
            </a:r>
            <a:r>
              <a:rPr lang="en-US" sz="1400" b="0" dirty="0">
                <a:solidFill>
                  <a:srgbClr val="2F6EBB"/>
                </a:solidFill>
              </a:rPr>
              <a:t>(%)</a:t>
            </a:r>
          </a:p>
        </c:rich>
      </c:tx>
      <c:layout>
        <c:manualLayout>
          <c:xMode val="edge"/>
          <c:yMode val="edge"/>
          <c:x val="0.17240900655855451"/>
          <c:y val="5.646796379952539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Respondents by "Business Volume as % of Exports (%)</c:v>
                </c:pt>
              </c:strCache>
            </c:strRef>
          </c:tx>
          <c:spPr>
            <a:solidFill>
              <a:srgbClr val="2F6EBB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&lt; 1%</c:v>
                </c:pt>
                <c:pt idx="1">
                  <c:v>1 - 5%</c:v>
                </c:pt>
                <c:pt idx="2">
                  <c:v>5 - 10%</c:v>
                </c:pt>
                <c:pt idx="3">
                  <c:v>&gt; 10%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4276360"/>
        <c:axId val="304276752"/>
        <c:axId val="0"/>
      </c:bar3DChart>
      <c:catAx>
        <c:axId val="304276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rgbClr val="2F6EBB"/>
                </a:solidFill>
              </a:defRPr>
            </a:pPr>
            <a:endParaRPr lang="en-US"/>
          </a:p>
        </c:txPr>
        <c:crossAx val="304276752"/>
        <c:crosses val="autoZero"/>
        <c:auto val="1"/>
        <c:lblAlgn val="ctr"/>
        <c:lblOffset val="100"/>
        <c:noMultiLvlLbl val="0"/>
      </c:catAx>
      <c:valAx>
        <c:axId val="304276752"/>
        <c:scaling>
          <c:orientation val="minMax"/>
          <c:max val="8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6350"/>
        </c:spPr>
        <c:txPr>
          <a:bodyPr/>
          <a:lstStyle/>
          <a:p>
            <a:pPr>
              <a:defRPr sz="1200">
                <a:solidFill>
                  <a:srgbClr val="2F6EBB"/>
                </a:solidFill>
              </a:defRPr>
            </a:pPr>
            <a:endParaRPr lang="en-US"/>
          </a:p>
        </c:txPr>
        <c:crossAx val="304276360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9902B5-D3CB-410B-983C-6A97B3A1A402}" type="doc">
      <dgm:prSet loTypeId="urn:microsoft.com/office/officeart/2011/layout/HexagonRadial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30119E8-D979-4185-AF19-FF826EF59D61}">
      <dgm:prSet phldrT="[Text]" custT="1"/>
      <dgm:spPr>
        <a:solidFill>
          <a:srgbClr val="80B4CE"/>
        </a:solidFill>
      </dgm:spPr>
      <dgm:t>
        <a:bodyPr/>
        <a:lstStyle/>
        <a:p>
          <a:r>
            <a:rPr lang="en-CA" sz="2400" b="0" dirty="0" smtClean="0">
              <a:solidFill>
                <a:schemeClr val="tx2"/>
              </a:solidFill>
            </a:rPr>
            <a:t>Full-service ECA</a:t>
          </a:r>
          <a:endParaRPr lang="en-CA" sz="2400" b="0" dirty="0">
            <a:solidFill>
              <a:schemeClr val="tx2"/>
            </a:solidFill>
          </a:endParaRPr>
        </a:p>
      </dgm:t>
    </dgm:pt>
    <dgm:pt modelId="{4123C27C-5819-469C-BE6A-F61F552D7EC5}" type="parTrans" cxnId="{65FAA8E3-EA26-49CC-95CE-48EDEB386270}">
      <dgm:prSet/>
      <dgm:spPr/>
      <dgm:t>
        <a:bodyPr/>
        <a:lstStyle/>
        <a:p>
          <a:endParaRPr lang="en-CA">
            <a:solidFill>
              <a:srgbClr val="30628C"/>
            </a:solidFill>
          </a:endParaRPr>
        </a:p>
      </dgm:t>
    </dgm:pt>
    <dgm:pt modelId="{ADDAA667-26D6-4341-9AA7-7B17089068FF}" type="sibTrans" cxnId="{65FAA8E3-EA26-49CC-95CE-48EDEB386270}">
      <dgm:prSet/>
      <dgm:spPr/>
      <dgm:t>
        <a:bodyPr/>
        <a:lstStyle/>
        <a:p>
          <a:endParaRPr lang="en-CA">
            <a:solidFill>
              <a:srgbClr val="30628C"/>
            </a:solidFill>
          </a:endParaRPr>
        </a:p>
      </dgm:t>
    </dgm:pt>
    <dgm:pt modelId="{3B1D46FF-2C57-4881-BB83-DF9B801B16A6}">
      <dgm:prSet phldrT="[Text]"/>
      <dgm:spPr>
        <a:solidFill>
          <a:srgbClr val="80B4CE"/>
        </a:solidFill>
      </dgm:spPr>
      <dgm:t>
        <a:bodyPr/>
        <a:lstStyle/>
        <a:p>
          <a:r>
            <a:rPr lang="en-CA" b="0" dirty="0" smtClean="0">
              <a:solidFill>
                <a:schemeClr val="tx2"/>
              </a:solidFill>
            </a:rPr>
            <a:t>Insurance Only ECA</a:t>
          </a:r>
          <a:endParaRPr lang="en-CA" b="0" dirty="0">
            <a:solidFill>
              <a:schemeClr val="tx2"/>
            </a:solidFill>
          </a:endParaRPr>
        </a:p>
      </dgm:t>
    </dgm:pt>
    <dgm:pt modelId="{ECC7ED87-5017-4620-B9F7-B09DB8FF8702}" type="parTrans" cxnId="{A8EBC4C0-B447-4BBA-838A-8743A55BDEA6}">
      <dgm:prSet/>
      <dgm:spPr/>
      <dgm:t>
        <a:bodyPr/>
        <a:lstStyle/>
        <a:p>
          <a:endParaRPr lang="en-CA">
            <a:solidFill>
              <a:srgbClr val="30628C"/>
            </a:solidFill>
          </a:endParaRPr>
        </a:p>
      </dgm:t>
    </dgm:pt>
    <dgm:pt modelId="{BA786804-DD29-418E-8597-EAFAB357C7DB}" type="sibTrans" cxnId="{A8EBC4C0-B447-4BBA-838A-8743A55BDEA6}">
      <dgm:prSet/>
      <dgm:spPr/>
      <dgm:t>
        <a:bodyPr/>
        <a:lstStyle/>
        <a:p>
          <a:endParaRPr lang="en-CA">
            <a:solidFill>
              <a:srgbClr val="30628C"/>
            </a:solidFill>
          </a:endParaRPr>
        </a:p>
      </dgm:t>
    </dgm:pt>
    <dgm:pt modelId="{2DE4FABE-FBC6-4C1A-88D4-6617B63F8384}">
      <dgm:prSet phldrT="[Text]"/>
      <dgm:spPr/>
      <dgm:t>
        <a:bodyPr/>
        <a:lstStyle/>
        <a:p>
          <a:endParaRPr lang="en-CA" dirty="0">
            <a:solidFill>
              <a:srgbClr val="30628C"/>
            </a:solidFill>
          </a:endParaRPr>
        </a:p>
      </dgm:t>
    </dgm:pt>
    <dgm:pt modelId="{DCD52A48-4DD6-48EB-9033-C0704FE78B80}" type="parTrans" cxnId="{A7639D83-A88D-48A4-A800-C8444D930B53}">
      <dgm:prSet/>
      <dgm:spPr/>
      <dgm:t>
        <a:bodyPr/>
        <a:lstStyle/>
        <a:p>
          <a:endParaRPr lang="en-CA">
            <a:solidFill>
              <a:srgbClr val="30628C"/>
            </a:solidFill>
          </a:endParaRPr>
        </a:p>
      </dgm:t>
    </dgm:pt>
    <dgm:pt modelId="{BFF9D796-0C11-4DDC-A526-1E3779584453}" type="sibTrans" cxnId="{A7639D83-A88D-48A4-A800-C8444D930B53}">
      <dgm:prSet/>
      <dgm:spPr/>
      <dgm:t>
        <a:bodyPr/>
        <a:lstStyle/>
        <a:p>
          <a:endParaRPr lang="en-CA">
            <a:solidFill>
              <a:srgbClr val="30628C"/>
            </a:solidFill>
          </a:endParaRPr>
        </a:p>
      </dgm:t>
    </dgm:pt>
    <dgm:pt modelId="{AFA69185-E3D2-4B0F-A7CA-A9C344622298}">
      <dgm:prSet phldrT="[Text]"/>
      <dgm:spPr>
        <a:solidFill>
          <a:srgbClr val="80B4CE"/>
        </a:solidFill>
      </dgm:spPr>
      <dgm:t>
        <a:bodyPr/>
        <a:lstStyle/>
        <a:p>
          <a:r>
            <a:rPr lang="en-CA" b="0" dirty="0" smtClean="0">
              <a:solidFill>
                <a:schemeClr val="tx2"/>
              </a:solidFill>
            </a:rPr>
            <a:t>Lending only ECA</a:t>
          </a:r>
          <a:endParaRPr lang="en-CA" b="0" dirty="0">
            <a:solidFill>
              <a:schemeClr val="tx2"/>
            </a:solidFill>
          </a:endParaRPr>
        </a:p>
      </dgm:t>
    </dgm:pt>
    <dgm:pt modelId="{88C86DC9-BAD4-44BE-A6C0-8CA021C4C21A}" type="parTrans" cxnId="{7C8818B8-2C46-4D98-A201-352DABC7C41B}">
      <dgm:prSet/>
      <dgm:spPr/>
      <dgm:t>
        <a:bodyPr/>
        <a:lstStyle/>
        <a:p>
          <a:endParaRPr lang="en-CA">
            <a:solidFill>
              <a:srgbClr val="30628C"/>
            </a:solidFill>
          </a:endParaRPr>
        </a:p>
      </dgm:t>
    </dgm:pt>
    <dgm:pt modelId="{3560306E-CDCA-4118-8DF4-3FAD230992DA}" type="sibTrans" cxnId="{7C8818B8-2C46-4D98-A201-352DABC7C41B}">
      <dgm:prSet/>
      <dgm:spPr/>
      <dgm:t>
        <a:bodyPr/>
        <a:lstStyle/>
        <a:p>
          <a:endParaRPr lang="en-CA">
            <a:solidFill>
              <a:srgbClr val="30628C"/>
            </a:solidFill>
          </a:endParaRPr>
        </a:p>
      </dgm:t>
    </dgm:pt>
    <dgm:pt modelId="{8A99B461-F0D2-4FFA-80A0-23214D9302CD}" type="pres">
      <dgm:prSet presAssocID="{8B9902B5-D3CB-410B-983C-6A97B3A1A40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D4DB57E-13D8-4CF8-879C-668E6F7C7276}" type="pres">
      <dgm:prSet presAssocID="{430119E8-D979-4185-AF19-FF826EF59D61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0C8ECFC3-A4B2-4BD9-B94B-4C77C505981F}" type="pres">
      <dgm:prSet presAssocID="{3B1D46FF-2C57-4881-BB83-DF9B801B16A6}" presName="Accent1" presStyleCnt="0"/>
      <dgm:spPr/>
    </dgm:pt>
    <dgm:pt modelId="{ED5E77C6-A6D4-463F-AB9E-201D72475E62}" type="pres">
      <dgm:prSet presAssocID="{3B1D46FF-2C57-4881-BB83-DF9B801B16A6}" presName="Accent" presStyleLbl="bgShp" presStyleIdx="0" presStyleCnt="2"/>
      <dgm:spPr/>
    </dgm:pt>
    <dgm:pt modelId="{9BC94D8B-3E48-44DC-B9E0-56B8656DF2A4}" type="pres">
      <dgm:prSet presAssocID="{3B1D46FF-2C57-4881-BB83-DF9B801B16A6}" presName="Child1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15456-37BA-40A3-B135-38A88B4A0C53}" type="pres">
      <dgm:prSet presAssocID="{AFA69185-E3D2-4B0F-A7CA-A9C344622298}" presName="Accent2" presStyleCnt="0"/>
      <dgm:spPr/>
    </dgm:pt>
    <dgm:pt modelId="{47C05D0B-87E5-406A-AB42-4F211BB1F3C4}" type="pres">
      <dgm:prSet presAssocID="{AFA69185-E3D2-4B0F-A7CA-A9C344622298}" presName="Accent" presStyleLbl="bgShp" presStyleIdx="1" presStyleCnt="2"/>
      <dgm:spPr>
        <a:noFill/>
      </dgm:spPr>
    </dgm:pt>
    <dgm:pt modelId="{766D9315-2782-46B4-8ED0-51C736745FDE}" type="pres">
      <dgm:prSet presAssocID="{AFA69185-E3D2-4B0F-A7CA-A9C344622298}" presName="Child2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F9931169-E281-460A-B059-C136F7E33502}" type="presOf" srcId="{430119E8-D979-4185-AF19-FF826EF59D61}" destId="{9D4DB57E-13D8-4CF8-879C-668E6F7C7276}" srcOrd="0" destOrd="0" presId="urn:microsoft.com/office/officeart/2011/layout/HexagonRadial"/>
    <dgm:cxn modelId="{00877ADD-18E0-4254-BB97-38DABBC52B1C}" type="presOf" srcId="{8B9902B5-D3CB-410B-983C-6A97B3A1A402}" destId="{8A99B461-F0D2-4FFA-80A0-23214D9302CD}" srcOrd="0" destOrd="0" presId="urn:microsoft.com/office/officeart/2011/layout/HexagonRadial"/>
    <dgm:cxn modelId="{37818DDF-6CA9-4454-9A17-C97BF5E9A103}" type="presOf" srcId="{AFA69185-E3D2-4B0F-A7CA-A9C344622298}" destId="{766D9315-2782-46B4-8ED0-51C736745FDE}" srcOrd="0" destOrd="0" presId="urn:microsoft.com/office/officeart/2011/layout/HexagonRadial"/>
    <dgm:cxn modelId="{7C8818B8-2C46-4D98-A201-352DABC7C41B}" srcId="{430119E8-D979-4185-AF19-FF826EF59D61}" destId="{AFA69185-E3D2-4B0F-A7CA-A9C344622298}" srcOrd="1" destOrd="0" parTransId="{88C86DC9-BAD4-44BE-A6C0-8CA021C4C21A}" sibTransId="{3560306E-CDCA-4118-8DF4-3FAD230992DA}"/>
    <dgm:cxn modelId="{A7639D83-A88D-48A4-A800-C8444D930B53}" srcId="{8B9902B5-D3CB-410B-983C-6A97B3A1A402}" destId="{2DE4FABE-FBC6-4C1A-88D4-6617B63F8384}" srcOrd="1" destOrd="0" parTransId="{DCD52A48-4DD6-48EB-9033-C0704FE78B80}" sibTransId="{BFF9D796-0C11-4DDC-A526-1E3779584453}"/>
    <dgm:cxn modelId="{65FAA8E3-EA26-49CC-95CE-48EDEB386270}" srcId="{8B9902B5-D3CB-410B-983C-6A97B3A1A402}" destId="{430119E8-D979-4185-AF19-FF826EF59D61}" srcOrd="0" destOrd="0" parTransId="{4123C27C-5819-469C-BE6A-F61F552D7EC5}" sibTransId="{ADDAA667-26D6-4341-9AA7-7B17089068FF}"/>
    <dgm:cxn modelId="{6222B466-A3CA-4E99-9C18-42FA3934D1FE}" type="presOf" srcId="{3B1D46FF-2C57-4881-BB83-DF9B801B16A6}" destId="{9BC94D8B-3E48-44DC-B9E0-56B8656DF2A4}" srcOrd="0" destOrd="0" presId="urn:microsoft.com/office/officeart/2011/layout/HexagonRadial"/>
    <dgm:cxn modelId="{A8EBC4C0-B447-4BBA-838A-8743A55BDEA6}" srcId="{430119E8-D979-4185-AF19-FF826EF59D61}" destId="{3B1D46FF-2C57-4881-BB83-DF9B801B16A6}" srcOrd="0" destOrd="0" parTransId="{ECC7ED87-5017-4620-B9F7-B09DB8FF8702}" sibTransId="{BA786804-DD29-418E-8597-EAFAB357C7DB}"/>
    <dgm:cxn modelId="{AB451B22-B791-44B3-BDF0-3E5F26E865A4}" type="presParOf" srcId="{8A99B461-F0D2-4FFA-80A0-23214D9302CD}" destId="{9D4DB57E-13D8-4CF8-879C-668E6F7C7276}" srcOrd="0" destOrd="0" presId="urn:microsoft.com/office/officeart/2011/layout/HexagonRadial"/>
    <dgm:cxn modelId="{0BF544B9-AB9E-40B9-B70C-0AC1B875B13E}" type="presParOf" srcId="{8A99B461-F0D2-4FFA-80A0-23214D9302CD}" destId="{0C8ECFC3-A4B2-4BD9-B94B-4C77C505981F}" srcOrd="1" destOrd="0" presId="urn:microsoft.com/office/officeart/2011/layout/HexagonRadial"/>
    <dgm:cxn modelId="{6F8C62AF-BF0D-4AC7-84AF-9C282CC38C58}" type="presParOf" srcId="{0C8ECFC3-A4B2-4BD9-B94B-4C77C505981F}" destId="{ED5E77C6-A6D4-463F-AB9E-201D72475E62}" srcOrd="0" destOrd="0" presId="urn:microsoft.com/office/officeart/2011/layout/HexagonRadial"/>
    <dgm:cxn modelId="{48110393-6FDB-4341-AAE9-E31B75463EF0}" type="presParOf" srcId="{8A99B461-F0D2-4FFA-80A0-23214D9302CD}" destId="{9BC94D8B-3E48-44DC-B9E0-56B8656DF2A4}" srcOrd="2" destOrd="0" presId="urn:microsoft.com/office/officeart/2011/layout/HexagonRadial"/>
    <dgm:cxn modelId="{6DDA5144-5C4C-4739-A46F-397A22622452}" type="presParOf" srcId="{8A99B461-F0D2-4FFA-80A0-23214D9302CD}" destId="{09E15456-37BA-40A3-B135-38A88B4A0C53}" srcOrd="3" destOrd="0" presId="urn:microsoft.com/office/officeart/2011/layout/HexagonRadial"/>
    <dgm:cxn modelId="{F0EE2593-0483-49E6-8713-49E680740182}" type="presParOf" srcId="{09E15456-37BA-40A3-B135-38A88B4A0C53}" destId="{47C05D0B-87E5-406A-AB42-4F211BB1F3C4}" srcOrd="0" destOrd="0" presId="urn:microsoft.com/office/officeart/2011/layout/HexagonRadial"/>
    <dgm:cxn modelId="{3E50AEF9-3F1E-4E1A-9853-F26E66653C61}" type="presParOf" srcId="{8A99B461-F0D2-4FFA-80A0-23214D9302CD}" destId="{766D9315-2782-46B4-8ED0-51C736745FDE}" srcOrd="4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97FA02-49D4-C941-B2EE-1288D869883C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78AFD5-5DA2-6C41-B7DE-68F1B133471D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 w="139700" h="139700"/>
        </a:sp3d>
      </dgm:spPr>
      <dgm:t>
        <a:bodyPr/>
        <a:lstStyle/>
        <a:p>
          <a:pPr rtl="0"/>
          <a:r>
            <a:rPr lang="en-US" sz="2000" b="0" dirty="0" smtClean="0">
              <a:solidFill>
                <a:schemeClr val="tx2"/>
              </a:solidFill>
            </a:rPr>
            <a:t>Domestic credit guarantees</a:t>
          </a:r>
          <a:endParaRPr lang="en-US" sz="2000" b="0" dirty="0">
            <a:solidFill>
              <a:schemeClr val="tx2"/>
            </a:solidFill>
          </a:endParaRPr>
        </a:p>
      </dgm:t>
    </dgm:pt>
    <dgm:pt modelId="{531F8AAC-3F73-5147-8420-03C039EB690A}" type="parTrans" cxnId="{D816F082-D21E-A243-BFE5-92BA522FB1DC}">
      <dgm:prSet/>
      <dgm:spPr>
        <a:solidFill>
          <a:srgbClr val="80B4CE"/>
        </a:solidFill>
      </dgm:spPr>
      <dgm:t>
        <a:bodyPr/>
        <a:lstStyle/>
        <a:p>
          <a:endParaRPr lang="en-US" sz="2000" b="1">
            <a:solidFill>
              <a:srgbClr val="000000"/>
            </a:solidFill>
          </a:endParaRPr>
        </a:p>
      </dgm:t>
    </dgm:pt>
    <dgm:pt modelId="{EBD598C6-99DD-7E41-AE01-295C1412273A}" type="sibTrans" cxnId="{D816F082-D21E-A243-BFE5-92BA522FB1DC}">
      <dgm:prSet/>
      <dgm:spPr/>
      <dgm:t>
        <a:bodyPr/>
        <a:lstStyle/>
        <a:p>
          <a:endParaRPr lang="en-US" sz="2000" b="1">
            <a:solidFill>
              <a:srgbClr val="000000"/>
            </a:solidFill>
          </a:endParaRPr>
        </a:p>
      </dgm:t>
    </dgm:pt>
    <dgm:pt modelId="{3F5D5574-4198-034D-9A38-5CB4A803C3AE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 w="139700" h="139700"/>
        </a:sp3d>
      </dgm:spPr>
      <dgm:t>
        <a:bodyPr/>
        <a:lstStyle/>
        <a:p>
          <a:pPr rtl="0"/>
          <a:r>
            <a:rPr lang="en-US" sz="2000" b="0" dirty="0" smtClean="0">
              <a:solidFill>
                <a:schemeClr val="tx2"/>
              </a:solidFill>
            </a:rPr>
            <a:t>International guarantees to foreign/local banks</a:t>
          </a:r>
          <a:endParaRPr lang="en-US" sz="2000" b="0" dirty="0">
            <a:solidFill>
              <a:schemeClr val="tx2"/>
            </a:solidFill>
          </a:endParaRPr>
        </a:p>
      </dgm:t>
    </dgm:pt>
    <dgm:pt modelId="{A354AE67-E553-8745-86E4-365DFC6BB5B0}" type="parTrans" cxnId="{223E77B4-4532-4543-B995-2F448AF3136F}">
      <dgm:prSet/>
      <dgm:spPr>
        <a:solidFill>
          <a:srgbClr val="80B4CE"/>
        </a:solidFill>
      </dgm:spPr>
      <dgm:t>
        <a:bodyPr/>
        <a:lstStyle/>
        <a:p>
          <a:endParaRPr lang="en-US" sz="2000" b="1">
            <a:solidFill>
              <a:srgbClr val="000000"/>
            </a:solidFill>
          </a:endParaRPr>
        </a:p>
      </dgm:t>
    </dgm:pt>
    <dgm:pt modelId="{703C9DE6-3A3F-984E-A633-8402246065DA}" type="sibTrans" cxnId="{223E77B4-4532-4543-B995-2F448AF3136F}">
      <dgm:prSet/>
      <dgm:spPr/>
      <dgm:t>
        <a:bodyPr/>
        <a:lstStyle/>
        <a:p>
          <a:endParaRPr lang="en-US" sz="2000" b="1">
            <a:solidFill>
              <a:srgbClr val="000000"/>
            </a:solidFill>
          </a:endParaRPr>
        </a:p>
      </dgm:t>
    </dgm:pt>
    <dgm:pt modelId="{E2E9D732-4336-4CF2-9E1B-1C405CA6D520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NEXIM</a:t>
          </a:r>
          <a:endParaRPr lang="en-CA" dirty="0">
            <a:solidFill>
              <a:srgbClr val="2F6EBB"/>
            </a:solidFill>
          </a:endParaRPr>
        </a:p>
      </dgm:t>
    </dgm:pt>
    <dgm:pt modelId="{F21F08F0-A4EE-4DDF-9E6B-44F2172D37C8}" type="parTrans" cxnId="{9AF4CA6F-7702-45AF-92A0-2B9D2CC08B07}">
      <dgm:prSet/>
      <dgm:spPr/>
      <dgm:t>
        <a:bodyPr/>
        <a:lstStyle/>
        <a:p>
          <a:endParaRPr lang="en-US"/>
        </a:p>
      </dgm:t>
    </dgm:pt>
    <dgm:pt modelId="{4D25F669-4EEC-49E6-B4D8-EFB164608672}" type="sibTrans" cxnId="{9AF4CA6F-7702-45AF-92A0-2B9D2CC08B07}">
      <dgm:prSet/>
      <dgm:spPr/>
      <dgm:t>
        <a:bodyPr/>
        <a:lstStyle/>
        <a:p>
          <a:endParaRPr lang="en-US"/>
        </a:p>
      </dgm:t>
    </dgm:pt>
    <dgm:pt modelId="{21702A64-BC46-4B4B-A50B-57965E66FD23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JLGC</a:t>
          </a:r>
          <a:endParaRPr lang="en-CA" dirty="0">
            <a:solidFill>
              <a:srgbClr val="2F6EBB"/>
            </a:solidFill>
          </a:endParaRPr>
        </a:p>
      </dgm:t>
    </dgm:pt>
    <dgm:pt modelId="{BD8DE4F7-5178-40ED-8CA8-FD55BC606EC3}" type="parTrans" cxnId="{FAD5D6EE-DDE9-4AC8-8D44-D0729785CC58}">
      <dgm:prSet/>
      <dgm:spPr/>
      <dgm:t>
        <a:bodyPr/>
        <a:lstStyle/>
        <a:p>
          <a:endParaRPr lang="en-US"/>
        </a:p>
      </dgm:t>
    </dgm:pt>
    <dgm:pt modelId="{F41FC56E-5470-4DA8-B8ED-1208E17B24CA}" type="sibTrans" cxnId="{FAD5D6EE-DDE9-4AC8-8D44-D0729785CC58}">
      <dgm:prSet/>
      <dgm:spPr/>
      <dgm:t>
        <a:bodyPr/>
        <a:lstStyle/>
        <a:p>
          <a:endParaRPr lang="en-US"/>
        </a:p>
      </dgm:t>
    </dgm:pt>
    <dgm:pt modelId="{10AE0F73-1FDA-4D59-963D-1A27FF3C3C91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SEP</a:t>
          </a:r>
          <a:endParaRPr lang="en-CA" dirty="0">
            <a:solidFill>
              <a:srgbClr val="2F6EBB"/>
            </a:solidFill>
          </a:endParaRPr>
        </a:p>
      </dgm:t>
    </dgm:pt>
    <dgm:pt modelId="{78E6998A-43AC-4B46-B058-FC5C2FDE676A}" type="parTrans" cxnId="{48C5F122-0995-47D0-8FD7-9EC55A01211E}">
      <dgm:prSet/>
      <dgm:spPr/>
      <dgm:t>
        <a:bodyPr/>
        <a:lstStyle/>
        <a:p>
          <a:endParaRPr lang="en-US"/>
        </a:p>
      </dgm:t>
    </dgm:pt>
    <dgm:pt modelId="{2E3A1273-97FF-417C-8976-40FA79572476}" type="sibTrans" cxnId="{48C5F122-0995-47D0-8FD7-9EC55A01211E}">
      <dgm:prSet/>
      <dgm:spPr/>
      <dgm:t>
        <a:bodyPr/>
        <a:lstStyle/>
        <a:p>
          <a:endParaRPr lang="en-US"/>
        </a:p>
      </dgm:t>
    </dgm:pt>
    <dgm:pt modelId="{2997DB61-D7C9-474D-A36E-51E0A63E7D7E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NAIFE</a:t>
          </a:r>
          <a:endParaRPr lang="en-CA" dirty="0">
            <a:solidFill>
              <a:srgbClr val="2F6EBB"/>
            </a:solidFill>
          </a:endParaRPr>
        </a:p>
      </dgm:t>
    </dgm:pt>
    <dgm:pt modelId="{C47D7687-E0D1-4873-A55C-0BEDEAD83D87}" type="parTrans" cxnId="{096291AC-23CF-4E05-B3F1-ACB5F0E74FCB}">
      <dgm:prSet/>
      <dgm:spPr/>
      <dgm:t>
        <a:bodyPr/>
        <a:lstStyle/>
        <a:p>
          <a:endParaRPr lang="en-US"/>
        </a:p>
      </dgm:t>
    </dgm:pt>
    <dgm:pt modelId="{D21F1399-C6E1-4171-A58C-579360EAD1EE}" type="sibTrans" cxnId="{096291AC-23CF-4E05-B3F1-ACB5F0E74FCB}">
      <dgm:prSet/>
      <dgm:spPr/>
      <dgm:t>
        <a:bodyPr/>
        <a:lstStyle/>
        <a:p>
          <a:endParaRPr lang="en-US"/>
        </a:p>
      </dgm:t>
    </dgm:pt>
    <dgm:pt modelId="{F8BA3DD6-7348-42B6-B7DE-B47902636856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ECGF</a:t>
          </a:r>
          <a:endParaRPr lang="en-CA" dirty="0">
            <a:solidFill>
              <a:srgbClr val="2F6EBB"/>
            </a:solidFill>
          </a:endParaRPr>
        </a:p>
      </dgm:t>
    </dgm:pt>
    <dgm:pt modelId="{91AF599F-459D-4F63-ABC5-B9B4A6F4299B}" type="parTrans" cxnId="{417A0F82-D404-4599-A1DB-2B7C488EB7BB}">
      <dgm:prSet/>
      <dgm:spPr/>
      <dgm:t>
        <a:bodyPr/>
        <a:lstStyle/>
        <a:p>
          <a:endParaRPr lang="en-US"/>
        </a:p>
      </dgm:t>
    </dgm:pt>
    <dgm:pt modelId="{3B9297D7-3A14-4E44-98F2-40D528248079}" type="sibTrans" cxnId="{417A0F82-D404-4599-A1DB-2B7C488EB7BB}">
      <dgm:prSet/>
      <dgm:spPr/>
      <dgm:t>
        <a:bodyPr/>
        <a:lstStyle/>
        <a:p>
          <a:endParaRPr lang="en-US"/>
        </a:p>
      </dgm:t>
    </dgm:pt>
    <dgm:pt modelId="{6920A83B-3A86-4FCA-A70F-E9C8F442690C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Indonesia EXIM</a:t>
          </a:r>
          <a:endParaRPr lang="en-CA" dirty="0">
            <a:solidFill>
              <a:srgbClr val="2F6EBB"/>
            </a:solidFill>
          </a:endParaRPr>
        </a:p>
      </dgm:t>
    </dgm:pt>
    <dgm:pt modelId="{75EC9A1E-A440-4364-8C21-67DAA9D5DD1C}" type="parTrans" cxnId="{3730D159-BF56-4E2C-BC19-D1EBDCDEF57C}">
      <dgm:prSet/>
      <dgm:spPr/>
      <dgm:t>
        <a:bodyPr/>
        <a:lstStyle/>
        <a:p>
          <a:endParaRPr lang="en-US"/>
        </a:p>
      </dgm:t>
    </dgm:pt>
    <dgm:pt modelId="{DEDA6688-DD6F-4EBD-A539-C66F96CDA511}" type="sibTrans" cxnId="{3730D159-BF56-4E2C-BC19-D1EBDCDEF57C}">
      <dgm:prSet/>
      <dgm:spPr/>
      <dgm:t>
        <a:bodyPr/>
        <a:lstStyle/>
        <a:p>
          <a:endParaRPr lang="en-US"/>
        </a:p>
      </dgm:t>
    </dgm:pt>
    <dgm:pt modelId="{6C489A9A-17AD-4865-849A-EB3D3F97334F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EDBI</a:t>
          </a:r>
          <a:endParaRPr lang="en-CA" dirty="0">
            <a:solidFill>
              <a:srgbClr val="2F6EBB"/>
            </a:solidFill>
          </a:endParaRPr>
        </a:p>
      </dgm:t>
    </dgm:pt>
    <dgm:pt modelId="{A45DF059-F29F-45F9-BDE2-B70537A6F8B8}" type="parTrans" cxnId="{778C0C0C-4661-4E13-AB74-8AA8E334C2AF}">
      <dgm:prSet/>
      <dgm:spPr/>
      <dgm:t>
        <a:bodyPr/>
        <a:lstStyle/>
        <a:p>
          <a:endParaRPr lang="en-US"/>
        </a:p>
      </dgm:t>
    </dgm:pt>
    <dgm:pt modelId="{AC399441-E8CB-4D37-AD88-AF515E57D94F}" type="sibTrans" cxnId="{778C0C0C-4661-4E13-AB74-8AA8E334C2AF}">
      <dgm:prSet/>
      <dgm:spPr/>
      <dgm:t>
        <a:bodyPr/>
        <a:lstStyle/>
        <a:p>
          <a:endParaRPr lang="en-US"/>
        </a:p>
      </dgm:t>
    </dgm:pt>
    <dgm:pt modelId="{9CD8DF37-4CF1-439D-BF47-39CC8DB9FC6D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MEXIM</a:t>
          </a:r>
          <a:endParaRPr lang="en-CA" dirty="0">
            <a:solidFill>
              <a:srgbClr val="2F6EBB"/>
            </a:solidFill>
          </a:endParaRPr>
        </a:p>
      </dgm:t>
    </dgm:pt>
    <dgm:pt modelId="{99776919-3D8B-4ECE-831A-D086E3B72080}" type="parTrans" cxnId="{6D4E6ED0-0BEC-4B2E-96E3-A046C0481AB3}">
      <dgm:prSet/>
      <dgm:spPr/>
      <dgm:t>
        <a:bodyPr/>
        <a:lstStyle/>
        <a:p>
          <a:endParaRPr lang="en-US"/>
        </a:p>
      </dgm:t>
    </dgm:pt>
    <dgm:pt modelId="{CC13307B-2CB5-4C23-8C88-9C94A286C59B}" type="sibTrans" cxnId="{6D4E6ED0-0BEC-4B2E-96E3-A046C0481AB3}">
      <dgm:prSet/>
      <dgm:spPr/>
      <dgm:t>
        <a:bodyPr/>
        <a:lstStyle/>
        <a:p>
          <a:endParaRPr lang="en-US"/>
        </a:p>
      </dgm:t>
    </dgm:pt>
    <dgm:pt modelId="{00AF86DC-861C-4A90-8DC5-16F74B0A9BD9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PEFG</a:t>
          </a:r>
          <a:endParaRPr lang="en-CA" dirty="0">
            <a:solidFill>
              <a:srgbClr val="2F6EBB"/>
            </a:solidFill>
          </a:endParaRPr>
        </a:p>
      </dgm:t>
    </dgm:pt>
    <dgm:pt modelId="{CB75F4F3-6D65-40A6-8FDA-5ECE4FA6E547}" type="parTrans" cxnId="{163EB1B8-C63B-4730-A235-2BC30B4EA30E}">
      <dgm:prSet/>
      <dgm:spPr/>
      <dgm:t>
        <a:bodyPr/>
        <a:lstStyle/>
        <a:p>
          <a:endParaRPr lang="en-US"/>
        </a:p>
      </dgm:t>
    </dgm:pt>
    <dgm:pt modelId="{9D35D3E7-0430-4471-AC2E-7926DB0B2944}" type="sibTrans" cxnId="{163EB1B8-C63B-4730-A235-2BC30B4EA30E}">
      <dgm:prSet/>
      <dgm:spPr/>
      <dgm:t>
        <a:bodyPr/>
        <a:lstStyle/>
        <a:p>
          <a:endParaRPr lang="en-US"/>
        </a:p>
      </dgm:t>
    </dgm:pt>
    <dgm:pt modelId="{A9261A65-4C77-4145-BA03-F4ADE57D6B05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Turk EXIM </a:t>
          </a:r>
          <a:endParaRPr lang="en-CA" dirty="0">
            <a:solidFill>
              <a:srgbClr val="2F6EBB"/>
            </a:solidFill>
          </a:endParaRPr>
        </a:p>
      </dgm:t>
    </dgm:pt>
    <dgm:pt modelId="{F289042C-5809-4AD9-BB48-CD2F31CCC973}" type="parTrans" cxnId="{BB03F4FB-A556-4984-90C2-988F27560C93}">
      <dgm:prSet/>
      <dgm:spPr/>
      <dgm:t>
        <a:bodyPr/>
        <a:lstStyle/>
        <a:p>
          <a:endParaRPr lang="en-US"/>
        </a:p>
      </dgm:t>
    </dgm:pt>
    <dgm:pt modelId="{3F72D5A6-9C7D-4689-A02C-1C054F8F0141}" type="sibTrans" cxnId="{BB03F4FB-A556-4984-90C2-988F27560C93}">
      <dgm:prSet/>
      <dgm:spPr/>
      <dgm:t>
        <a:bodyPr/>
        <a:lstStyle/>
        <a:p>
          <a:endParaRPr lang="en-US"/>
        </a:p>
      </dgm:t>
    </dgm:pt>
    <dgm:pt modelId="{BAEA2F82-6750-409A-8B96-75B21D7DA164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MEXIM</a:t>
          </a:r>
          <a:endParaRPr lang="en-CA" dirty="0">
            <a:solidFill>
              <a:srgbClr val="2F6EBB"/>
            </a:solidFill>
          </a:endParaRPr>
        </a:p>
      </dgm:t>
    </dgm:pt>
    <dgm:pt modelId="{308E7B36-3C52-467D-844C-4B4F2838C9EF}" type="parTrans" cxnId="{6CC6B03C-EC31-4E51-BC75-F42755BA8AD1}">
      <dgm:prSet/>
      <dgm:spPr/>
      <dgm:t>
        <a:bodyPr/>
        <a:lstStyle/>
        <a:p>
          <a:endParaRPr lang="en-US"/>
        </a:p>
      </dgm:t>
    </dgm:pt>
    <dgm:pt modelId="{11523110-4476-4DA4-AFFC-348B74BC1ED4}" type="sibTrans" cxnId="{6CC6B03C-EC31-4E51-BC75-F42755BA8AD1}">
      <dgm:prSet/>
      <dgm:spPr/>
      <dgm:t>
        <a:bodyPr/>
        <a:lstStyle/>
        <a:p>
          <a:endParaRPr lang="en-US"/>
        </a:p>
      </dgm:t>
    </dgm:pt>
    <dgm:pt modelId="{BA3F347E-63F4-4738-97B9-26645C4585B5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Turk EXIM</a:t>
          </a:r>
          <a:endParaRPr lang="en-CA" dirty="0">
            <a:solidFill>
              <a:srgbClr val="2F6EBB"/>
            </a:solidFill>
          </a:endParaRPr>
        </a:p>
      </dgm:t>
    </dgm:pt>
    <dgm:pt modelId="{87CA1FCB-8C2A-4DFF-AFF3-7380E8721FFC}" type="parTrans" cxnId="{F6BB0B29-3AD8-4FEC-9371-B0E91C8FB94B}">
      <dgm:prSet/>
      <dgm:spPr/>
      <dgm:t>
        <a:bodyPr/>
        <a:lstStyle/>
        <a:p>
          <a:endParaRPr lang="en-US"/>
        </a:p>
      </dgm:t>
    </dgm:pt>
    <dgm:pt modelId="{494EDCEC-5785-4FF2-9FAD-C555273D4812}" type="sibTrans" cxnId="{F6BB0B29-3AD8-4FEC-9371-B0E91C8FB94B}">
      <dgm:prSet/>
      <dgm:spPr/>
      <dgm:t>
        <a:bodyPr/>
        <a:lstStyle/>
        <a:p>
          <a:endParaRPr lang="en-US"/>
        </a:p>
      </dgm:t>
    </dgm:pt>
    <dgm:pt modelId="{2A9D122C-668C-41ED-9551-BE04E6C572AB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SEP</a:t>
          </a:r>
          <a:endParaRPr lang="en-CA" dirty="0">
            <a:solidFill>
              <a:srgbClr val="2F6EBB"/>
            </a:solidFill>
          </a:endParaRPr>
        </a:p>
      </dgm:t>
    </dgm:pt>
    <dgm:pt modelId="{0FBAFAEA-0F5C-47C7-94EE-42857BE80BB3}" type="parTrans" cxnId="{ABE959D8-11F1-4BEC-91C2-74E4FCA039CD}">
      <dgm:prSet/>
      <dgm:spPr/>
      <dgm:t>
        <a:bodyPr/>
        <a:lstStyle/>
        <a:p>
          <a:endParaRPr lang="en-US"/>
        </a:p>
      </dgm:t>
    </dgm:pt>
    <dgm:pt modelId="{C788BE05-D40D-45D1-A0E6-A7D6F885A4D5}" type="sibTrans" cxnId="{ABE959D8-11F1-4BEC-91C2-74E4FCA039CD}">
      <dgm:prSet/>
      <dgm:spPr/>
      <dgm:t>
        <a:bodyPr/>
        <a:lstStyle/>
        <a:p>
          <a:endParaRPr lang="en-US"/>
        </a:p>
      </dgm:t>
    </dgm:pt>
    <dgm:pt modelId="{98A22C2B-121B-40CA-8E55-9F065BF0A3E9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Indonesia EXIM</a:t>
          </a:r>
          <a:endParaRPr lang="en-CA" dirty="0">
            <a:solidFill>
              <a:srgbClr val="2F6EBB"/>
            </a:solidFill>
          </a:endParaRPr>
        </a:p>
      </dgm:t>
    </dgm:pt>
    <dgm:pt modelId="{AB5FE5B6-6F03-41E5-BD6D-67FC6A9607EA}" type="parTrans" cxnId="{545C7FD9-A958-4BBB-9D03-E7E57FFA2C7F}">
      <dgm:prSet/>
      <dgm:spPr/>
      <dgm:t>
        <a:bodyPr/>
        <a:lstStyle/>
        <a:p>
          <a:endParaRPr lang="en-US"/>
        </a:p>
      </dgm:t>
    </dgm:pt>
    <dgm:pt modelId="{DDBEC98D-6382-4752-A88E-03EAB6967E14}" type="sibTrans" cxnId="{545C7FD9-A958-4BBB-9D03-E7E57FFA2C7F}">
      <dgm:prSet/>
      <dgm:spPr/>
      <dgm:t>
        <a:bodyPr/>
        <a:lstStyle/>
        <a:p>
          <a:endParaRPr lang="en-US"/>
        </a:p>
      </dgm:t>
    </dgm:pt>
    <dgm:pt modelId="{ABCECBC5-707E-490C-BDCD-29057B67102F}">
      <dgm:prSet/>
      <dgm:spPr/>
      <dgm:t>
        <a:bodyPr/>
        <a:lstStyle/>
        <a:p>
          <a:r>
            <a:rPr lang="en-CA" dirty="0" smtClean="0">
              <a:solidFill>
                <a:srgbClr val="2F6EBB"/>
              </a:solidFill>
            </a:rPr>
            <a:t>EDBI</a:t>
          </a:r>
          <a:endParaRPr lang="en-CA" dirty="0">
            <a:solidFill>
              <a:srgbClr val="2F6EBB"/>
            </a:solidFill>
          </a:endParaRPr>
        </a:p>
      </dgm:t>
    </dgm:pt>
    <dgm:pt modelId="{B82381F6-09EE-4F2B-B95F-65407A1EEDE1}" type="parTrans" cxnId="{0381BB06-B118-45F4-A758-4F23EA2F75CD}">
      <dgm:prSet/>
      <dgm:spPr/>
      <dgm:t>
        <a:bodyPr/>
        <a:lstStyle/>
        <a:p>
          <a:endParaRPr lang="en-US"/>
        </a:p>
      </dgm:t>
    </dgm:pt>
    <dgm:pt modelId="{BE346A5A-235B-4296-9354-B277B9312B1E}" type="sibTrans" cxnId="{0381BB06-B118-45F4-A758-4F23EA2F75CD}">
      <dgm:prSet/>
      <dgm:spPr/>
      <dgm:t>
        <a:bodyPr/>
        <a:lstStyle/>
        <a:p>
          <a:endParaRPr lang="en-US"/>
        </a:p>
      </dgm:t>
    </dgm:pt>
    <dgm:pt modelId="{02B8A66D-69A1-475A-8D87-06104846D563}" type="pres">
      <dgm:prSet presAssocID="{7B97FA02-49D4-C941-B2EE-1288D86988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E9FCC7EA-70A4-4CAC-B974-CD043731312F}" type="pres">
      <dgm:prSet presAssocID="{F478AFD5-5DA2-6C41-B7DE-68F1B133471D}" presName="composite" presStyleCnt="0"/>
      <dgm:spPr/>
    </dgm:pt>
    <dgm:pt modelId="{E7507205-7EA4-4834-B3BD-62AF544F24FD}" type="pres">
      <dgm:prSet presAssocID="{F478AFD5-5DA2-6C41-B7DE-68F1B133471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875812A-C5C0-4940-84CA-25390DBBC760}" type="pres">
      <dgm:prSet presAssocID="{F478AFD5-5DA2-6C41-B7DE-68F1B133471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F0E0459-BDA3-44E4-BD1E-185A8A09F5EE}" type="pres">
      <dgm:prSet presAssocID="{EBD598C6-99DD-7E41-AE01-295C1412273A}" presName="space" presStyleCnt="0"/>
      <dgm:spPr/>
    </dgm:pt>
    <dgm:pt modelId="{74C451B2-A353-4397-93E4-0C544854A9D9}" type="pres">
      <dgm:prSet presAssocID="{3F5D5574-4198-034D-9A38-5CB4A803C3AE}" presName="composite" presStyleCnt="0"/>
      <dgm:spPr/>
    </dgm:pt>
    <dgm:pt modelId="{0EF6C1ED-8C66-49E6-A761-0508B983E9A0}" type="pres">
      <dgm:prSet presAssocID="{3F5D5574-4198-034D-9A38-5CB4A803C3A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8C738DA-63E4-4F70-A7C5-495C9A2A8EF7}" type="pres">
      <dgm:prSet presAssocID="{3F5D5574-4198-034D-9A38-5CB4A803C3AE}" presName="desTx" presStyleLbl="alignAccFollowNode1" presStyleIdx="1" presStyleCnt="2" custLinFactNeighborX="-473" custLinFactNeighborY="32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B4D7DF28-DCE2-4103-8179-FBA37537BA04}" type="presOf" srcId="{00AF86DC-861C-4A90-8DC5-16F74B0A9BD9}" destId="{E875812A-C5C0-4940-84CA-25390DBBC760}" srcOrd="0" destOrd="8" presId="urn:microsoft.com/office/officeart/2005/8/layout/hList1"/>
    <dgm:cxn modelId="{F6BB0B29-3AD8-4FEC-9371-B0E91C8FB94B}" srcId="{3F5D5574-4198-034D-9A38-5CB4A803C3AE}" destId="{BA3F347E-63F4-4738-97B9-26645C4585B5}" srcOrd="1" destOrd="0" parTransId="{87CA1FCB-8C2A-4DFF-AFF3-7380E8721FFC}" sibTransId="{494EDCEC-5785-4FF2-9FAD-C555273D4812}"/>
    <dgm:cxn modelId="{545C7FD9-A958-4BBB-9D03-E7E57FFA2C7F}" srcId="{3F5D5574-4198-034D-9A38-5CB4A803C3AE}" destId="{98A22C2B-121B-40CA-8E55-9F065BF0A3E9}" srcOrd="3" destOrd="0" parTransId="{AB5FE5B6-6F03-41E5-BD6D-67FC6A9607EA}" sibTransId="{DDBEC98D-6382-4752-A88E-03EAB6967E14}"/>
    <dgm:cxn modelId="{223E77B4-4532-4543-B995-2F448AF3136F}" srcId="{7B97FA02-49D4-C941-B2EE-1288D869883C}" destId="{3F5D5574-4198-034D-9A38-5CB4A803C3AE}" srcOrd="1" destOrd="0" parTransId="{A354AE67-E553-8745-86E4-365DFC6BB5B0}" sibTransId="{703C9DE6-3A3F-984E-A633-8402246065DA}"/>
    <dgm:cxn modelId="{F1FEA5D8-D4C3-4047-B4DA-C71876B92A6B}" type="presOf" srcId="{F478AFD5-5DA2-6C41-B7DE-68F1B133471D}" destId="{E7507205-7EA4-4834-B3BD-62AF544F24FD}" srcOrd="0" destOrd="0" presId="urn:microsoft.com/office/officeart/2005/8/layout/hList1"/>
    <dgm:cxn modelId="{9AF4CA6F-7702-45AF-92A0-2B9D2CC08B07}" srcId="{F478AFD5-5DA2-6C41-B7DE-68F1B133471D}" destId="{E2E9D732-4336-4CF2-9E1B-1C405CA6D520}" srcOrd="0" destOrd="0" parTransId="{F21F08F0-A4EE-4DDF-9E6B-44F2172D37C8}" sibTransId="{4D25F669-4EEC-49E6-B4D8-EFB164608672}"/>
    <dgm:cxn modelId="{633458D6-E655-4CC6-8562-021D796F73F0}" type="presOf" srcId="{21702A64-BC46-4B4B-A50B-57965E66FD23}" destId="{E875812A-C5C0-4940-84CA-25390DBBC760}" srcOrd="0" destOrd="1" presId="urn:microsoft.com/office/officeart/2005/8/layout/hList1"/>
    <dgm:cxn modelId="{9BA5279C-AF64-4210-9C10-F55C8D916500}" type="presOf" srcId="{7B97FA02-49D4-C941-B2EE-1288D869883C}" destId="{02B8A66D-69A1-475A-8D87-06104846D563}" srcOrd="0" destOrd="0" presId="urn:microsoft.com/office/officeart/2005/8/layout/hList1"/>
    <dgm:cxn modelId="{5AEAE908-3A6B-494C-BC66-4258A1814966}" type="presOf" srcId="{98A22C2B-121B-40CA-8E55-9F065BF0A3E9}" destId="{58C738DA-63E4-4F70-A7C5-495C9A2A8EF7}" srcOrd="0" destOrd="3" presId="urn:microsoft.com/office/officeart/2005/8/layout/hList1"/>
    <dgm:cxn modelId="{E1CD657C-C1CC-4021-970C-450F9CC459FD}" type="presOf" srcId="{A9261A65-4C77-4145-BA03-F4ADE57D6B05}" destId="{E875812A-C5C0-4940-84CA-25390DBBC760}" srcOrd="0" destOrd="9" presId="urn:microsoft.com/office/officeart/2005/8/layout/hList1"/>
    <dgm:cxn modelId="{515299D8-F6D8-4F3D-B360-7C685FDCFC08}" type="presOf" srcId="{BA3F347E-63F4-4738-97B9-26645C4585B5}" destId="{58C738DA-63E4-4F70-A7C5-495C9A2A8EF7}" srcOrd="0" destOrd="1" presId="urn:microsoft.com/office/officeart/2005/8/layout/hList1"/>
    <dgm:cxn modelId="{48C5F122-0995-47D0-8FD7-9EC55A01211E}" srcId="{F478AFD5-5DA2-6C41-B7DE-68F1B133471D}" destId="{10AE0F73-1FDA-4D59-963D-1A27FF3C3C91}" srcOrd="2" destOrd="0" parTransId="{78E6998A-43AC-4B46-B058-FC5C2FDE676A}" sibTransId="{2E3A1273-97FF-417C-8976-40FA79572476}"/>
    <dgm:cxn modelId="{6CC6B03C-EC31-4E51-BC75-F42755BA8AD1}" srcId="{3F5D5574-4198-034D-9A38-5CB4A803C3AE}" destId="{BAEA2F82-6750-409A-8B96-75B21D7DA164}" srcOrd="0" destOrd="0" parTransId="{308E7B36-3C52-467D-844C-4B4F2838C9EF}" sibTransId="{11523110-4476-4DA4-AFFC-348B74BC1ED4}"/>
    <dgm:cxn modelId="{3730D159-BF56-4E2C-BC19-D1EBDCDEF57C}" srcId="{F478AFD5-5DA2-6C41-B7DE-68F1B133471D}" destId="{6920A83B-3A86-4FCA-A70F-E9C8F442690C}" srcOrd="5" destOrd="0" parTransId="{75EC9A1E-A440-4364-8C21-67DAA9D5DD1C}" sibTransId="{DEDA6688-DD6F-4EBD-A539-C66F96CDA511}"/>
    <dgm:cxn modelId="{417A0F82-D404-4599-A1DB-2B7C488EB7BB}" srcId="{F478AFD5-5DA2-6C41-B7DE-68F1B133471D}" destId="{F8BA3DD6-7348-42B6-B7DE-B47902636856}" srcOrd="4" destOrd="0" parTransId="{91AF599F-459D-4F63-ABC5-B9B4A6F4299B}" sibTransId="{3B9297D7-3A14-4E44-98F2-40D528248079}"/>
    <dgm:cxn modelId="{778C0C0C-4661-4E13-AB74-8AA8E334C2AF}" srcId="{F478AFD5-5DA2-6C41-B7DE-68F1B133471D}" destId="{6C489A9A-17AD-4865-849A-EB3D3F97334F}" srcOrd="6" destOrd="0" parTransId="{A45DF059-F29F-45F9-BDE2-B70537A6F8B8}" sibTransId="{AC399441-E8CB-4D37-AD88-AF515E57D94F}"/>
    <dgm:cxn modelId="{9E790A35-299D-4418-B65D-075736B277FB}" type="presOf" srcId="{6920A83B-3A86-4FCA-A70F-E9C8F442690C}" destId="{E875812A-C5C0-4940-84CA-25390DBBC760}" srcOrd="0" destOrd="5" presId="urn:microsoft.com/office/officeart/2005/8/layout/hList1"/>
    <dgm:cxn modelId="{9AD53452-6F4F-4F8E-9BC1-B63D45225661}" type="presOf" srcId="{BAEA2F82-6750-409A-8B96-75B21D7DA164}" destId="{58C738DA-63E4-4F70-A7C5-495C9A2A8EF7}" srcOrd="0" destOrd="0" presId="urn:microsoft.com/office/officeart/2005/8/layout/hList1"/>
    <dgm:cxn modelId="{FC0ADE29-AA80-49BA-ACE1-0F1B85506EDB}" type="presOf" srcId="{6C489A9A-17AD-4865-849A-EB3D3F97334F}" destId="{E875812A-C5C0-4940-84CA-25390DBBC760}" srcOrd="0" destOrd="6" presId="urn:microsoft.com/office/officeart/2005/8/layout/hList1"/>
    <dgm:cxn modelId="{CD9524F3-8A3D-4498-8188-05596F90841F}" type="presOf" srcId="{9CD8DF37-4CF1-439D-BF47-39CC8DB9FC6D}" destId="{E875812A-C5C0-4940-84CA-25390DBBC760}" srcOrd="0" destOrd="7" presId="urn:microsoft.com/office/officeart/2005/8/layout/hList1"/>
    <dgm:cxn modelId="{6D4E6ED0-0BEC-4B2E-96E3-A046C0481AB3}" srcId="{F478AFD5-5DA2-6C41-B7DE-68F1B133471D}" destId="{9CD8DF37-4CF1-439D-BF47-39CC8DB9FC6D}" srcOrd="7" destOrd="0" parTransId="{99776919-3D8B-4ECE-831A-D086E3B72080}" sibTransId="{CC13307B-2CB5-4C23-8C88-9C94A286C59B}"/>
    <dgm:cxn modelId="{096291AC-23CF-4E05-B3F1-ACB5F0E74FCB}" srcId="{F478AFD5-5DA2-6C41-B7DE-68F1B133471D}" destId="{2997DB61-D7C9-474D-A36E-51E0A63E7D7E}" srcOrd="3" destOrd="0" parTransId="{C47D7687-E0D1-4873-A55C-0BEDEAD83D87}" sibTransId="{D21F1399-C6E1-4171-A58C-579360EAD1EE}"/>
    <dgm:cxn modelId="{163EB1B8-C63B-4730-A235-2BC30B4EA30E}" srcId="{F478AFD5-5DA2-6C41-B7DE-68F1B133471D}" destId="{00AF86DC-861C-4A90-8DC5-16F74B0A9BD9}" srcOrd="8" destOrd="0" parTransId="{CB75F4F3-6D65-40A6-8FDA-5ECE4FA6E547}" sibTransId="{9D35D3E7-0430-4471-AC2E-7926DB0B2944}"/>
    <dgm:cxn modelId="{D816F082-D21E-A243-BFE5-92BA522FB1DC}" srcId="{7B97FA02-49D4-C941-B2EE-1288D869883C}" destId="{F478AFD5-5DA2-6C41-B7DE-68F1B133471D}" srcOrd="0" destOrd="0" parTransId="{531F8AAC-3F73-5147-8420-03C039EB690A}" sibTransId="{EBD598C6-99DD-7E41-AE01-295C1412273A}"/>
    <dgm:cxn modelId="{ABE959D8-11F1-4BEC-91C2-74E4FCA039CD}" srcId="{3F5D5574-4198-034D-9A38-5CB4A803C3AE}" destId="{2A9D122C-668C-41ED-9551-BE04E6C572AB}" srcOrd="2" destOrd="0" parTransId="{0FBAFAEA-0F5C-47C7-94EE-42857BE80BB3}" sibTransId="{C788BE05-D40D-45D1-A0E6-A7D6F885A4D5}"/>
    <dgm:cxn modelId="{4DE18437-1F2A-4360-B166-A759B49852BC}" type="presOf" srcId="{E2E9D732-4336-4CF2-9E1B-1C405CA6D520}" destId="{E875812A-C5C0-4940-84CA-25390DBBC760}" srcOrd="0" destOrd="0" presId="urn:microsoft.com/office/officeart/2005/8/layout/hList1"/>
    <dgm:cxn modelId="{5BE463B1-0C27-453A-8FCE-4C16376616A7}" type="presOf" srcId="{10AE0F73-1FDA-4D59-963D-1A27FF3C3C91}" destId="{E875812A-C5C0-4940-84CA-25390DBBC760}" srcOrd="0" destOrd="2" presId="urn:microsoft.com/office/officeart/2005/8/layout/hList1"/>
    <dgm:cxn modelId="{2DD48D2F-F5CA-45E9-BDC0-5D5B6B824FCC}" type="presOf" srcId="{2997DB61-D7C9-474D-A36E-51E0A63E7D7E}" destId="{E875812A-C5C0-4940-84CA-25390DBBC760}" srcOrd="0" destOrd="3" presId="urn:microsoft.com/office/officeart/2005/8/layout/hList1"/>
    <dgm:cxn modelId="{0381BB06-B118-45F4-A758-4F23EA2F75CD}" srcId="{3F5D5574-4198-034D-9A38-5CB4A803C3AE}" destId="{ABCECBC5-707E-490C-BDCD-29057B67102F}" srcOrd="4" destOrd="0" parTransId="{B82381F6-09EE-4F2B-B95F-65407A1EEDE1}" sibTransId="{BE346A5A-235B-4296-9354-B277B9312B1E}"/>
    <dgm:cxn modelId="{FAD5D6EE-DDE9-4AC8-8D44-D0729785CC58}" srcId="{F478AFD5-5DA2-6C41-B7DE-68F1B133471D}" destId="{21702A64-BC46-4B4B-A50B-57965E66FD23}" srcOrd="1" destOrd="0" parTransId="{BD8DE4F7-5178-40ED-8CA8-FD55BC606EC3}" sibTransId="{F41FC56E-5470-4DA8-B8ED-1208E17B24CA}"/>
    <dgm:cxn modelId="{1A332677-1290-4459-90F2-CE40D5002BC0}" type="presOf" srcId="{3F5D5574-4198-034D-9A38-5CB4A803C3AE}" destId="{0EF6C1ED-8C66-49E6-A761-0508B983E9A0}" srcOrd="0" destOrd="0" presId="urn:microsoft.com/office/officeart/2005/8/layout/hList1"/>
    <dgm:cxn modelId="{FE2AA528-B5E6-4FAA-9BC1-AED4D8518A42}" type="presOf" srcId="{2A9D122C-668C-41ED-9551-BE04E6C572AB}" destId="{58C738DA-63E4-4F70-A7C5-495C9A2A8EF7}" srcOrd="0" destOrd="2" presId="urn:microsoft.com/office/officeart/2005/8/layout/hList1"/>
    <dgm:cxn modelId="{0893531A-239A-4324-9B5E-3D7998FAB15A}" type="presOf" srcId="{ABCECBC5-707E-490C-BDCD-29057B67102F}" destId="{58C738DA-63E4-4F70-A7C5-495C9A2A8EF7}" srcOrd="0" destOrd="4" presId="urn:microsoft.com/office/officeart/2005/8/layout/hList1"/>
    <dgm:cxn modelId="{20495503-E290-41CF-9E43-2E903E1F516A}" type="presOf" srcId="{F8BA3DD6-7348-42B6-B7DE-B47902636856}" destId="{E875812A-C5C0-4940-84CA-25390DBBC760}" srcOrd="0" destOrd="4" presId="urn:microsoft.com/office/officeart/2005/8/layout/hList1"/>
    <dgm:cxn modelId="{BB03F4FB-A556-4984-90C2-988F27560C93}" srcId="{F478AFD5-5DA2-6C41-B7DE-68F1B133471D}" destId="{A9261A65-4C77-4145-BA03-F4ADE57D6B05}" srcOrd="9" destOrd="0" parTransId="{F289042C-5809-4AD9-BB48-CD2F31CCC973}" sibTransId="{3F72D5A6-9C7D-4689-A02C-1C054F8F0141}"/>
    <dgm:cxn modelId="{0296A0D1-85B3-41BB-AE9B-6239405B9E18}" type="presParOf" srcId="{02B8A66D-69A1-475A-8D87-06104846D563}" destId="{E9FCC7EA-70A4-4CAC-B974-CD043731312F}" srcOrd="0" destOrd="0" presId="urn:microsoft.com/office/officeart/2005/8/layout/hList1"/>
    <dgm:cxn modelId="{296DE1AE-77BB-4F81-AE4E-09BDE163C1C5}" type="presParOf" srcId="{E9FCC7EA-70A4-4CAC-B974-CD043731312F}" destId="{E7507205-7EA4-4834-B3BD-62AF544F24FD}" srcOrd="0" destOrd="0" presId="urn:microsoft.com/office/officeart/2005/8/layout/hList1"/>
    <dgm:cxn modelId="{3C99EF81-9102-41D5-B3B7-78D5357614DD}" type="presParOf" srcId="{E9FCC7EA-70A4-4CAC-B974-CD043731312F}" destId="{E875812A-C5C0-4940-84CA-25390DBBC760}" srcOrd="1" destOrd="0" presId="urn:microsoft.com/office/officeart/2005/8/layout/hList1"/>
    <dgm:cxn modelId="{9834F5C7-BE38-4B6E-8CF5-DCF75AFCE06D}" type="presParOf" srcId="{02B8A66D-69A1-475A-8D87-06104846D563}" destId="{5F0E0459-BDA3-44E4-BD1E-185A8A09F5EE}" srcOrd="1" destOrd="0" presId="urn:microsoft.com/office/officeart/2005/8/layout/hList1"/>
    <dgm:cxn modelId="{D74B8F86-CB0F-4ED8-BE9F-1F91F1D8885C}" type="presParOf" srcId="{02B8A66D-69A1-475A-8D87-06104846D563}" destId="{74C451B2-A353-4397-93E4-0C544854A9D9}" srcOrd="2" destOrd="0" presId="urn:microsoft.com/office/officeart/2005/8/layout/hList1"/>
    <dgm:cxn modelId="{D855891B-27C7-4C85-B44C-322E9D37C04A}" type="presParOf" srcId="{74C451B2-A353-4397-93E4-0C544854A9D9}" destId="{0EF6C1ED-8C66-49E6-A761-0508B983E9A0}" srcOrd="0" destOrd="0" presId="urn:microsoft.com/office/officeart/2005/8/layout/hList1"/>
    <dgm:cxn modelId="{A29DB73A-1526-4808-8CEE-CFDBBCEB58CC}" type="presParOf" srcId="{74C451B2-A353-4397-93E4-0C544854A9D9}" destId="{58C738DA-63E4-4F70-A7C5-495C9A2A8EF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97FA02-49D4-C941-B2EE-1288D869883C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904FFF-9F93-6443-95F1-0E652247BAE4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en-US" sz="1700" b="1" dirty="0" smtClean="0">
              <a:solidFill>
                <a:srgbClr val="000000"/>
              </a:solidFill>
            </a:rPr>
            <a:t>Bonding Facilities</a:t>
          </a:r>
          <a:endParaRPr lang="en-US" sz="1700" b="1" dirty="0">
            <a:solidFill>
              <a:srgbClr val="000000"/>
            </a:solidFill>
          </a:endParaRPr>
        </a:p>
      </dgm:t>
    </dgm:pt>
    <dgm:pt modelId="{1C81B8B2-342A-2949-91DC-5E80E2D1AF50}" type="parTrans" cxnId="{440EF922-8C56-8645-BFEC-D1E92FA65855}">
      <dgm:prSet/>
      <dgm:spPr/>
      <dgm:t>
        <a:bodyPr/>
        <a:lstStyle/>
        <a:p>
          <a:endParaRPr lang="en-US" sz="1500"/>
        </a:p>
      </dgm:t>
    </dgm:pt>
    <dgm:pt modelId="{A9123F96-8908-BA4C-B295-7A031EF12C07}" type="sibTrans" cxnId="{440EF922-8C56-8645-BFEC-D1E92FA65855}">
      <dgm:prSet/>
      <dgm:spPr/>
      <dgm:t>
        <a:bodyPr/>
        <a:lstStyle/>
        <a:p>
          <a:endParaRPr lang="en-US" sz="1500"/>
        </a:p>
      </dgm:t>
    </dgm:pt>
    <dgm:pt modelId="{720950F0-22B5-F547-A8F1-5D733FEBA995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en-US" sz="1500" dirty="0" smtClean="0">
              <a:solidFill>
                <a:srgbClr val="000000"/>
              </a:solidFill>
            </a:rPr>
            <a:t>Insurance against unfair or wrongful calling of bonds (covers political risks)</a:t>
          </a:r>
          <a:endParaRPr lang="en-US" sz="1500" dirty="0"/>
        </a:p>
      </dgm:t>
    </dgm:pt>
    <dgm:pt modelId="{EF21B6B5-EA64-4742-9105-E0DFD9797846}" type="parTrans" cxnId="{87EBC3A5-E742-794D-A649-4947F34EB668}">
      <dgm:prSet/>
      <dgm:spPr>
        <a:solidFill>
          <a:srgbClr val="80B4CE"/>
        </a:solidFill>
      </dgm:spPr>
      <dgm:t>
        <a:bodyPr/>
        <a:lstStyle/>
        <a:p>
          <a:endParaRPr lang="en-US" sz="1500"/>
        </a:p>
      </dgm:t>
    </dgm:pt>
    <dgm:pt modelId="{72D7F6E1-187E-4849-A8B4-CB2FA62A6E2B}" type="sibTrans" cxnId="{87EBC3A5-E742-794D-A649-4947F34EB668}">
      <dgm:prSet/>
      <dgm:spPr/>
      <dgm:t>
        <a:bodyPr/>
        <a:lstStyle/>
        <a:p>
          <a:endParaRPr lang="en-US" sz="1500"/>
        </a:p>
      </dgm:t>
    </dgm:pt>
    <dgm:pt modelId="{F8C5F685-D05C-3F45-A96C-0B8AFE04B10D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en-US" sz="1500" dirty="0" smtClean="0">
              <a:solidFill>
                <a:srgbClr val="000000"/>
              </a:solidFill>
            </a:rPr>
            <a:t>Guarantees against any calling of the bond, wrongful or rightful</a:t>
          </a:r>
          <a:endParaRPr lang="en-US" sz="1500" dirty="0">
            <a:solidFill>
              <a:srgbClr val="000000"/>
            </a:solidFill>
          </a:endParaRPr>
        </a:p>
      </dgm:t>
    </dgm:pt>
    <dgm:pt modelId="{3584C669-3B63-C941-9369-A045E783BC22}" type="parTrans" cxnId="{C86BE755-68B3-7F4D-B297-DA6F46E086B5}">
      <dgm:prSet/>
      <dgm:spPr>
        <a:solidFill>
          <a:srgbClr val="80B4CE"/>
        </a:solidFill>
      </dgm:spPr>
      <dgm:t>
        <a:bodyPr/>
        <a:lstStyle/>
        <a:p>
          <a:endParaRPr lang="en-US"/>
        </a:p>
      </dgm:t>
    </dgm:pt>
    <dgm:pt modelId="{708C47F5-9407-3040-A297-D2013208C624}" type="sibTrans" cxnId="{C86BE755-68B3-7F4D-B297-DA6F46E086B5}">
      <dgm:prSet/>
      <dgm:spPr/>
      <dgm:t>
        <a:bodyPr/>
        <a:lstStyle/>
        <a:p>
          <a:endParaRPr lang="en-US"/>
        </a:p>
      </dgm:t>
    </dgm:pt>
    <dgm:pt modelId="{619639AB-F981-3541-AD0B-959271E20DF0}" type="pres">
      <dgm:prSet presAssocID="{7B97FA02-49D4-C941-B2EE-1288D869883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B140E77B-F3BC-B242-9579-7537BFDE04D9}" type="pres">
      <dgm:prSet presAssocID="{00904FFF-9F93-6443-95F1-0E652247BAE4}" presName="centerShape" presStyleLbl="node0" presStyleIdx="0" presStyleCnt="1" custScaleX="80411" custScaleY="77053"/>
      <dgm:spPr/>
      <dgm:t>
        <a:bodyPr/>
        <a:lstStyle/>
        <a:p>
          <a:endParaRPr lang="en-CA"/>
        </a:p>
      </dgm:t>
    </dgm:pt>
    <dgm:pt modelId="{E54EA66D-F305-4246-8EB9-794730646113}" type="pres">
      <dgm:prSet presAssocID="{EF21B6B5-EA64-4742-9105-E0DFD9797846}" presName="parTrans" presStyleLbl="bgSibTrans2D1" presStyleIdx="0" presStyleCnt="2"/>
      <dgm:spPr/>
      <dgm:t>
        <a:bodyPr/>
        <a:lstStyle/>
        <a:p>
          <a:endParaRPr lang="en-CA"/>
        </a:p>
      </dgm:t>
    </dgm:pt>
    <dgm:pt modelId="{D0D496B3-D2A8-CA4D-8029-DEECA1028606}" type="pres">
      <dgm:prSet presAssocID="{720950F0-22B5-F547-A8F1-5D733FEBA995}" presName="node" presStyleLbl="node1" presStyleIdx="0" presStyleCnt="2" custScaleX="100952" custScaleY="83458" custRadScaleRad="90818" custRadScaleInc="-104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C8B004-1BD3-634F-BAE2-FC8DEC84C131}" type="pres">
      <dgm:prSet presAssocID="{3584C669-3B63-C941-9369-A045E783BC22}" presName="parTrans" presStyleLbl="bgSibTrans2D1" presStyleIdx="1" presStyleCnt="2"/>
      <dgm:spPr/>
      <dgm:t>
        <a:bodyPr/>
        <a:lstStyle/>
        <a:p>
          <a:endParaRPr lang="en-CA"/>
        </a:p>
      </dgm:t>
    </dgm:pt>
    <dgm:pt modelId="{4A35EF57-6136-9B47-A424-9C2E5C815EAE}" type="pres">
      <dgm:prSet presAssocID="{F8C5F685-D05C-3F45-A96C-0B8AFE04B10D}" presName="node" presStyleLbl="node1" presStyleIdx="1" presStyleCnt="2" custRadScaleRad="90507" custRadScaleInc="1421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58ADE39E-58E6-AC45-A296-2F1CC25A98C7}" type="presOf" srcId="{00904FFF-9F93-6443-95F1-0E652247BAE4}" destId="{B140E77B-F3BC-B242-9579-7537BFDE04D9}" srcOrd="0" destOrd="0" presId="urn:microsoft.com/office/officeart/2005/8/layout/radial4"/>
    <dgm:cxn modelId="{57AC5893-1B2E-474D-9C51-CFADDAE5696C}" type="presOf" srcId="{EF21B6B5-EA64-4742-9105-E0DFD9797846}" destId="{E54EA66D-F305-4246-8EB9-794730646113}" srcOrd="0" destOrd="0" presId="urn:microsoft.com/office/officeart/2005/8/layout/radial4"/>
    <dgm:cxn modelId="{440EF922-8C56-8645-BFEC-D1E92FA65855}" srcId="{7B97FA02-49D4-C941-B2EE-1288D869883C}" destId="{00904FFF-9F93-6443-95F1-0E652247BAE4}" srcOrd="0" destOrd="0" parTransId="{1C81B8B2-342A-2949-91DC-5E80E2D1AF50}" sibTransId="{A9123F96-8908-BA4C-B295-7A031EF12C07}"/>
    <dgm:cxn modelId="{C86BE755-68B3-7F4D-B297-DA6F46E086B5}" srcId="{00904FFF-9F93-6443-95F1-0E652247BAE4}" destId="{F8C5F685-D05C-3F45-A96C-0B8AFE04B10D}" srcOrd="1" destOrd="0" parTransId="{3584C669-3B63-C941-9369-A045E783BC22}" sibTransId="{708C47F5-9407-3040-A297-D2013208C624}"/>
    <dgm:cxn modelId="{44D28AF1-F4EC-FC40-9558-B98D92BE7F09}" type="presOf" srcId="{7B97FA02-49D4-C941-B2EE-1288D869883C}" destId="{619639AB-F981-3541-AD0B-959271E20DF0}" srcOrd="0" destOrd="0" presId="urn:microsoft.com/office/officeart/2005/8/layout/radial4"/>
    <dgm:cxn modelId="{77275E56-69B4-564F-9379-84069760F184}" type="presOf" srcId="{F8C5F685-D05C-3F45-A96C-0B8AFE04B10D}" destId="{4A35EF57-6136-9B47-A424-9C2E5C815EAE}" srcOrd="0" destOrd="0" presId="urn:microsoft.com/office/officeart/2005/8/layout/radial4"/>
    <dgm:cxn modelId="{13265685-609B-7046-8273-EC2C0BD1F9E9}" type="presOf" srcId="{720950F0-22B5-F547-A8F1-5D733FEBA995}" destId="{D0D496B3-D2A8-CA4D-8029-DEECA1028606}" srcOrd="0" destOrd="0" presId="urn:microsoft.com/office/officeart/2005/8/layout/radial4"/>
    <dgm:cxn modelId="{87EBC3A5-E742-794D-A649-4947F34EB668}" srcId="{00904FFF-9F93-6443-95F1-0E652247BAE4}" destId="{720950F0-22B5-F547-A8F1-5D733FEBA995}" srcOrd="0" destOrd="0" parTransId="{EF21B6B5-EA64-4742-9105-E0DFD9797846}" sibTransId="{72D7F6E1-187E-4849-A8B4-CB2FA62A6E2B}"/>
    <dgm:cxn modelId="{8328AE5A-013B-E549-A9D7-E640CE1D0A61}" type="presOf" srcId="{3584C669-3B63-C941-9369-A045E783BC22}" destId="{6DC8B004-1BD3-634F-BAE2-FC8DEC84C131}" srcOrd="0" destOrd="0" presId="urn:microsoft.com/office/officeart/2005/8/layout/radial4"/>
    <dgm:cxn modelId="{BF2DE773-2AA5-4443-87B4-974290D98A32}" type="presParOf" srcId="{619639AB-F981-3541-AD0B-959271E20DF0}" destId="{B140E77B-F3BC-B242-9579-7537BFDE04D9}" srcOrd="0" destOrd="0" presId="urn:microsoft.com/office/officeart/2005/8/layout/radial4"/>
    <dgm:cxn modelId="{81289BC6-0551-E945-9156-51EF620435FD}" type="presParOf" srcId="{619639AB-F981-3541-AD0B-959271E20DF0}" destId="{E54EA66D-F305-4246-8EB9-794730646113}" srcOrd="1" destOrd="0" presId="urn:microsoft.com/office/officeart/2005/8/layout/radial4"/>
    <dgm:cxn modelId="{7D485300-F54E-3843-ACCD-7D84335D88F9}" type="presParOf" srcId="{619639AB-F981-3541-AD0B-959271E20DF0}" destId="{D0D496B3-D2A8-CA4D-8029-DEECA1028606}" srcOrd="2" destOrd="0" presId="urn:microsoft.com/office/officeart/2005/8/layout/radial4"/>
    <dgm:cxn modelId="{6DA41406-BDFF-444B-8003-79FAD58630A3}" type="presParOf" srcId="{619639AB-F981-3541-AD0B-959271E20DF0}" destId="{6DC8B004-1BD3-634F-BAE2-FC8DEC84C131}" srcOrd="3" destOrd="0" presId="urn:microsoft.com/office/officeart/2005/8/layout/radial4"/>
    <dgm:cxn modelId="{9027A017-CFB2-EF4B-BCCB-205C9718615C}" type="presParOf" srcId="{619639AB-F981-3541-AD0B-959271E20DF0}" destId="{4A35EF57-6136-9B47-A424-9C2E5C815EAE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97FA02-49D4-C941-B2EE-1288D869883C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904FFF-9F93-6443-95F1-0E652247BAE4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 w="139700" h="139700"/>
        </a:sp3d>
      </dgm:spPr>
      <dgm:t>
        <a:bodyPr/>
        <a:lstStyle/>
        <a:p>
          <a:pPr rtl="0"/>
          <a:r>
            <a:rPr lang="en-US" sz="1700" b="1" dirty="0" smtClean="0">
              <a:solidFill>
                <a:srgbClr val="000000"/>
              </a:solidFill>
            </a:rPr>
            <a:t>Islamic Finance and Insurance Facilities</a:t>
          </a:r>
          <a:endParaRPr lang="en-US" sz="1700" b="1" dirty="0">
            <a:solidFill>
              <a:srgbClr val="000000"/>
            </a:solidFill>
          </a:endParaRPr>
        </a:p>
      </dgm:t>
    </dgm:pt>
    <dgm:pt modelId="{1C81B8B2-342A-2949-91DC-5E80E2D1AF50}" type="parTrans" cxnId="{440EF922-8C56-8645-BFEC-D1E92FA65855}">
      <dgm:prSet/>
      <dgm:spPr/>
      <dgm:t>
        <a:bodyPr/>
        <a:lstStyle/>
        <a:p>
          <a:endParaRPr lang="en-US" sz="1500"/>
        </a:p>
      </dgm:t>
    </dgm:pt>
    <dgm:pt modelId="{A9123F96-8908-BA4C-B295-7A031EF12C07}" type="sibTrans" cxnId="{440EF922-8C56-8645-BFEC-D1E92FA65855}">
      <dgm:prSet/>
      <dgm:spPr/>
      <dgm:t>
        <a:bodyPr/>
        <a:lstStyle/>
        <a:p>
          <a:endParaRPr lang="en-US" sz="1500"/>
        </a:p>
      </dgm:t>
    </dgm:pt>
    <dgm:pt modelId="{720950F0-22B5-F547-A8F1-5D733FEBA995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 w="139700" h="139700"/>
        </a:sp3d>
      </dgm:spPr>
      <dgm:t>
        <a:bodyPr/>
        <a:lstStyle/>
        <a:p>
          <a:pPr algn="ctr" rtl="0"/>
          <a:r>
            <a:rPr lang="en-US" sz="1500" dirty="0" smtClean="0">
              <a:solidFill>
                <a:srgbClr val="000000"/>
              </a:solidFill>
            </a:rPr>
            <a:t>Islamic versions of conventional financing </a:t>
          </a:r>
          <a:endParaRPr lang="en-US" sz="1500" dirty="0">
            <a:solidFill>
              <a:srgbClr val="000000"/>
            </a:solidFill>
          </a:endParaRPr>
        </a:p>
      </dgm:t>
    </dgm:pt>
    <dgm:pt modelId="{EF21B6B5-EA64-4742-9105-E0DFD9797846}" type="parTrans" cxnId="{87EBC3A5-E742-794D-A649-4947F34EB668}">
      <dgm:prSet/>
      <dgm:spPr>
        <a:solidFill>
          <a:srgbClr val="80B4CE"/>
        </a:solidFill>
      </dgm:spPr>
      <dgm:t>
        <a:bodyPr/>
        <a:lstStyle/>
        <a:p>
          <a:endParaRPr lang="en-US" sz="1500"/>
        </a:p>
      </dgm:t>
    </dgm:pt>
    <dgm:pt modelId="{72D7F6E1-187E-4849-A8B4-CB2FA62A6E2B}" type="sibTrans" cxnId="{87EBC3A5-E742-794D-A649-4947F34EB668}">
      <dgm:prSet/>
      <dgm:spPr/>
      <dgm:t>
        <a:bodyPr/>
        <a:lstStyle/>
        <a:p>
          <a:endParaRPr lang="en-US" sz="1500"/>
        </a:p>
      </dgm:t>
    </dgm:pt>
    <dgm:pt modelId="{A6588DC3-0B0F-694F-9CE1-F1F3DF460469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 w="139700" h="139700"/>
        </a:sp3d>
      </dgm:spPr>
      <dgm:t>
        <a:bodyPr/>
        <a:lstStyle/>
        <a:p>
          <a:pPr algn="ctr" rtl="0"/>
          <a:r>
            <a:rPr lang="en-US" sz="1500" dirty="0" err="1" smtClean="0">
              <a:solidFill>
                <a:srgbClr val="000000"/>
              </a:solidFill>
            </a:rPr>
            <a:t>Shariah</a:t>
          </a:r>
          <a:r>
            <a:rPr lang="en-US" sz="1500" dirty="0" smtClean="0">
              <a:solidFill>
                <a:srgbClr val="000000"/>
              </a:solidFill>
            </a:rPr>
            <a:t>-compliant credit insurance</a:t>
          </a:r>
          <a:endParaRPr lang="en-US" sz="1500" dirty="0">
            <a:solidFill>
              <a:srgbClr val="000000"/>
            </a:solidFill>
          </a:endParaRPr>
        </a:p>
      </dgm:t>
    </dgm:pt>
    <dgm:pt modelId="{44DEB646-02E7-B04D-800F-543133DEB624}" type="parTrans" cxnId="{561FC55D-FC60-2540-8F6D-F1EAD8AAC2D6}">
      <dgm:prSet/>
      <dgm:spPr>
        <a:solidFill>
          <a:srgbClr val="80B4CE"/>
        </a:solidFill>
      </dgm:spPr>
      <dgm:t>
        <a:bodyPr/>
        <a:lstStyle/>
        <a:p>
          <a:endParaRPr lang="en-US" sz="1500"/>
        </a:p>
      </dgm:t>
    </dgm:pt>
    <dgm:pt modelId="{609B16CF-C837-BB4F-BF11-4612A8EE967F}" type="sibTrans" cxnId="{561FC55D-FC60-2540-8F6D-F1EAD8AAC2D6}">
      <dgm:prSet/>
      <dgm:spPr/>
      <dgm:t>
        <a:bodyPr/>
        <a:lstStyle/>
        <a:p>
          <a:endParaRPr lang="en-US" sz="1500"/>
        </a:p>
      </dgm:t>
    </dgm:pt>
    <dgm:pt modelId="{3F5D5574-4198-034D-9A38-5CB4A803C3AE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 w="139700" h="139700"/>
        </a:sp3d>
      </dgm:spPr>
      <dgm:t>
        <a:bodyPr/>
        <a:lstStyle/>
        <a:p>
          <a:pPr algn="ctr" rtl="0"/>
          <a:r>
            <a:rPr lang="en-US" sz="1500" dirty="0" err="1" smtClean="0">
              <a:solidFill>
                <a:srgbClr val="000000"/>
              </a:solidFill>
            </a:rPr>
            <a:t>Shariah</a:t>
          </a:r>
          <a:r>
            <a:rPr lang="en-US" sz="1500" dirty="0" smtClean="0">
              <a:solidFill>
                <a:srgbClr val="000000"/>
              </a:solidFill>
            </a:rPr>
            <a:t>-compliant general insurance</a:t>
          </a:r>
          <a:endParaRPr lang="en-US" sz="1500" dirty="0">
            <a:solidFill>
              <a:srgbClr val="000000"/>
            </a:solidFill>
          </a:endParaRPr>
        </a:p>
      </dgm:t>
    </dgm:pt>
    <dgm:pt modelId="{A354AE67-E553-8745-86E4-365DFC6BB5B0}" type="parTrans" cxnId="{223E77B4-4532-4543-B995-2F448AF3136F}">
      <dgm:prSet/>
      <dgm:spPr>
        <a:solidFill>
          <a:srgbClr val="80B4CE"/>
        </a:solidFill>
      </dgm:spPr>
      <dgm:t>
        <a:bodyPr/>
        <a:lstStyle/>
        <a:p>
          <a:endParaRPr lang="en-US" sz="1500"/>
        </a:p>
      </dgm:t>
    </dgm:pt>
    <dgm:pt modelId="{703C9DE6-3A3F-984E-A633-8402246065DA}" type="sibTrans" cxnId="{223E77B4-4532-4543-B995-2F448AF3136F}">
      <dgm:prSet/>
      <dgm:spPr/>
      <dgm:t>
        <a:bodyPr/>
        <a:lstStyle/>
        <a:p>
          <a:endParaRPr lang="en-US" sz="1500"/>
        </a:p>
      </dgm:t>
    </dgm:pt>
    <dgm:pt modelId="{55399238-4100-AC4A-B738-B97C97BD18C7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 w="139700" h="139700"/>
        </a:sp3d>
      </dgm:spPr>
      <dgm:t>
        <a:bodyPr/>
        <a:lstStyle/>
        <a:p>
          <a:pPr algn="ctr" rtl="0"/>
          <a:r>
            <a:rPr lang="en-US" sz="1300" dirty="0" smtClean="0">
              <a:solidFill>
                <a:srgbClr val="000000"/>
              </a:solidFill>
            </a:rPr>
            <a:t>Indonesia (Exim)</a:t>
          </a:r>
          <a:endParaRPr lang="en-US" sz="1300" dirty="0">
            <a:solidFill>
              <a:srgbClr val="000000"/>
            </a:solidFill>
          </a:endParaRPr>
        </a:p>
      </dgm:t>
    </dgm:pt>
    <dgm:pt modelId="{18E9CE52-C908-5D44-9A85-CDD472C033E5}" type="parTrans" cxnId="{CE1E7896-5BF3-7944-AD6B-2DAFA54E2EFC}">
      <dgm:prSet/>
      <dgm:spPr/>
      <dgm:t>
        <a:bodyPr/>
        <a:lstStyle/>
        <a:p>
          <a:endParaRPr lang="en-US"/>
        </a:p>
      </dgm:t>
    </dgm:pt>
    <dgm:pt modelId="{A90BBD25-DE97-2E41-869F-E70D1F758B47}" type="sibTrans" cxnId="{CE1E7896-5BF3-7944-AD6B-2DAFA54E2EFC}">
      <dgm:prSet/>
      <dgm:spPr/>
      <dgm:t>
        <a:bodyPr/>
        <a:lstStyle/>
        <a:p>
          <a:endParaRPr lang="en-US"/>
        </a:p>
      </dgm:t>
    </dgm:pt>
    <dgm:pt modelId="{C0A56069-FF57-C44E-9A13-A32384F8ACDE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 w="139700" h="139700"/>
        </a:sp3d>
      </dgm:spPr>
      <dgm:t>
        <a:bodyPr/>
        <a:lstStyle/>
        <a:p>
          <a:pPr algn="ctr" rtl="0"/>
          <a:r>
            <a:rPr lang="en-US" sz="1300" dirty="0" smtClean="0">
              <a:solidFill>
                <a:srgbClr val="000000"/>
              </a:solidFill>
            </a:rPr>
            <a:t>Qatar</a:t>
          </a:r>
          <a:endParaRPr lang="en-US" sz="1300" dirty="0">
            <a:solidFill>
              <a:srgbClr val="000000"/>
            </a:solidFill>
          </a:endParaRPr>
        </a:p>
      </dgm:t>
    </dgm:pt>
    <dgm:pt modelId="{F0325ECA-AE72-7045-AE8D-80ADBE3DC64F}" type="parTrans" cxnId="{69744AFC-6676-9C48-947D-10EC612DA7AE}">
      <dgm:prSet/>
      <dgm:spPr/>
      <dgm:t>
        <a:bodyPr/>
        <a:lstStyle/>
        <a:p>
          <a:endParaRPr lang="en-US"/>
        </a:p>
      </dgm:t>
    </dgm:pt>
    <dgm:pt modelId="{D333DB87-D3E3-4942-9D45-57257C473D99}" type="sibTrans" cxnId="{69744AFC-6676-9C48-947D-10EC612DA7AE}">
      <dgm:prSet/>
      <dgm:spPr/>
      <dgm:t>
        <a:bodyPr/>
        <a:lstStyle/>
        <a:p>
          <a:endParaRPr lang="en-US"/>
        </a:p>
      </dgm:t>
    </dgm:pt>
    <dgm:pt modelId="{3E6FFB3C-F241-A44F-8EF2-4BCBD9B51C9E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 w="139700" h="139700"/>
        </a:sp3d>
      </dgm:spPr>
      <dgm:t>
        <a:bodyPr/>
        <a:lstStyle/>
        <a:p>
          <a:pPr algn="ctr" rtl="0"/>
          <a:r>
            <a:rPr lang="en-US" sz="1300" dirty="0" smtClean="0">
              <a:solidFill>
                <a:srgbClr val="000000"/>
              </a:solidFill>
            </a:rPr>
            <a:t>Malaysia</a:t>
          </a:r>
          <a:endParaRPr lang="en-US" sz="1300" dirty="0">
            <a:solidFill>
              <a:srgbClr val="000000"/>
            </a:solidFill>
          </a:endParaRPr>
        </a:p>
      </dgm:t>
    </dgm:pt>
    <dgm:pt modelId="{CB4F5BA8-D354-DC41-BE55-6148A004BA6C}" type="parTrans" cxnId="{926CDA96-ECB1-CB48-AFF0-E6F0030A5905}">
      <dgm:prSet/>
      <dgm:spPr/>
      <dgm:t>
        <a:bodyPr/>
        <a:lstStyle/>
        <a:p>
          <a:endParaRPr lang="en-US"/>
        </a:p>
      </dgm:t>
    </dgm:pt>
    <dgm:pt modelId="{E44B77DA-892B-8C40-B932-A8304D0E9833}" type="sibTrans" cxnId="{926CDA96-ECB1-CB48-AFF0-E6F0030A5905}">
      <dgm:prSet/>
      <dgm:spPr/>
      <dgm:t>
        <a:bodyPr/>
        <a:lstStyle/>
        <a:p>
          <a:endParaRPr lang="en-US"/>
        </a:p>
      </dgm:t>
    </dgm:pt>
    <dgm:pt modelId="{80F2B2CC-4947-6B4C-B4D1-7991AE542197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 w="139700" h="139700"/>
        </a:sp3d>
      </dgm:spPr>
      <dgm:t>
        <a:bodyPr/>
        <a:lstStyle/>
        <a:p>
          <a:pPr algn="ctr" rtl="0"/>
          <a:r>
            <a:rPr lang="en-US" sz="1300" dirty="0" smtClean="0">
              <a:solidFill>
                <a:srgbClr val="000000"/>
              </a:solidFill>
            </a:rPr>
            <a:t>Indonesia</a:t>
          </a:r>
          <a:endParaRPr lang="en-US" sz="1300" dirty="0">
            <a:solidFill>
              <a:srgbClr val="000000"/>
            </a:solidFill>
          </a:endParaRPr>
        </a:p>
      </dgm:t>
    </dgm:pt>
    <dgm:pt modelId="{1EF315D1-B726-0343-9160-BE72B2792113}" type="parTrans" cxnId="{F1EA1A1E-D6CA-3142-B4DD-ACD05113FC63}">
      <dgm:prSet/>
      <dgm:spPr/>
      <dgm:t>
        <a:bodyPr/>
        <a:lstStyle/>
        <a:p>
          <a:endParaRPr lang="en-US"/>
        </a:p>
      </dgm:t>
    </dgm:pt>
    <dgm:pt modelId="{1F71BC2A-8052-704D-96DC-D39D4E6C27A4}" type="sibTrans" cxnId="{F1EA1A1E-D6CA-3142-B4DD-ACD05113FC63}">
      <dgm:prSet/>
      <dgm:spPr/>
      <dgm:t>
        <a:bodyPr/>
        <a:lstStyle/>
        <a:p>
          <a:endParaRPr lang="en-US"/>
        </a:p>
      </dgm:t>
    </dgm:pt>
    <dgm:pt modelId="{A82FF87C-F5D4-A947-ACB8-710E116FFB0F}">
      <dgm:prSet custT="1"/>
      <dgm:spPr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 w="139700" h="139700"/>
        </a:sp3d>
      </dgm:spPr>
      <dgm:t>
        <a:bodyPr/>
        <a:lstStyle/>
        <a:p>
          <a:pPr algn="ctr" rtl="0"/>
          <a:r>
            <a:rPr lang="en-US" sz="1300" dirty="0" smtClean="0">
              <a:solidFill>
                <a:srgbClr val="000000"/>
              </a:solidFill>
            </a:rPr>
            <a:t>Malaysia</a:t>
          </a:r>
          <a:endParaRPr lang="en-US" sz="1300" dirty="0">
            <a:solidFill>
              <a:srgbClr val="000000"/>
            </a:solidFill>
          </a:endParaRPr>
        </a:p>
      </dgm:t>
    </dgm:pt>
    <dgm:pt modelId="{34366BE1-DCD5-F440-9C0C-89850BB1729C}" type="parTrans" cxnId="{2920C661-FE7D-4C4F-A006-FE395B151A67}">
      <dgm:prSet/>
      <dgm:spPr/>
      <dgm:t>
        <a:bodyPr/>
        <a:lstStyle/>
        <a:p>
          <a:endParaRPr lang="en-US"/>
        </a:p>
      </dgm:t>
    </dgm:pt>
    <dgm:pt modelId="{4A988A96-C4A4-014E-BAC7-5A05DFBC7991}" type="sibTrans" cxnId="{2920C661-FE7D-4C4F-A006-FE395B151A67}">
      <dgm:prSet/>
      <dgm:spPr/>
      <dgm:t>
        <a:bodyPr/>
        <a:lstStyle/>
        <a:p>
          <a:endParaRPr lang="en-US"/>
        </a:p>
      </dgm:t>
    </dgm:pt>
    <dgm:pt modelId="{619639AB-F981-3541-AD0B-959271E20DF0}" type="pres">
      <dgm:prSet presAssocID="{7B97FA02-49D4-C941-B2EE-1288D869883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B140E77B-F3BC-B242-9579-7537BFDE04D9}" type="pres">
      <dgm:prSet presAssocID="{00904FFF-9F93-6443-95F1-0E652247BAE4}" presName="centerShape" presStyleLbl="node0" presStyleIdx="0" presStyleCnt="1" custScaleX="112001" custScaleY="107630"/>
      <dgm:spPr/>
      <dgm:t>
        <a:bodyPr/>
        <a:lstStyle/>
        <a:p>
          <a:endParaRPr lang="en-US"/>
        </a:p>
      </dgm:t>
    </dgm:pt>
    <dgm:pt modelId="{E54EA66D-F305-4246-8EB9-794730646113}" type="pres">
      <dgm:prSet presAssocID="{EF21B6B5-EA64-4742-9105-E0DFD9797846}" presName="parTrans" presStyleLbl="bgSibTrans2D1" presStyleIdx="0" presStyleCnt="3"/>
      <dgm:spPr/>
      <dgm:t>
        <a:bodyPr/>
        <a:lstStyle/>
        <a:p>
          <a:endParaRPr lang="en-CA"/>
        </a:p>
      </dgm:t>
    </dgm:pt>
    <dgm:pt modelId="{D0D496B3-D2A8-CA4D-8029-DEECA1028606}" type="pres">
      <dgm:prSet presAssocID="{720950F0-22B5-F547-A8F1-5D733FEBA995}" presName="node" presStyleLbl="node1" presStyleIdx="0" presStyleCnt="3" custScaleX="91900" custScaleY="86116" custRadScaleRad="106199" custRadScaleInc="-264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D61C7-E020-6E4D-8DAA-494F8EBAFE79}" type="pres">
      <dgm:prSet presAssocID="{44DEB646-02E7-B04D-800F-543133DEB624}" presName="parTrans" presStyleLbl="bgSibTrans2D1" presStyleIdx="1" presStyleCnt="3" custLinFactNeighborX="-1227" custLinFactNeighborY="13647"/>
      <dgm:spPr/>
      <dgm:t>
        <a:bodyPr/>
        <a:lstStyle/>
        <a:p>
          <a:endParaRPr lang="en-CA"/>
        </a:p>
      </dgm:t>
    </dgm:pt>
    <dgm:pt modelId="{4719084D-0675-AA45-A422-6D1BF108B50D}" type="pres">
      <dgm:prSet presAssocID="{A6588DC3-0B0F-694F-9CE1-F1F3DF460469}" presName="node" presStyleLbl="node1" presStyleIdx="1" presStyleCnt="3" custScaleX="91798" custScaleY="91990" custRadScaleRad="105298" custRadScaleInc="1243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F46AA-708E-954A-AB01-61A7EB6F2BF1}" type="pres">
      <dgm:prSet presAssocID="{A354AE67-E553-8745-86E4-365DFC6BB5B0}" presName="parTrans" presStyleLbl="bgSibTrans2D1" presStyleIdx="2" presStyleCnt="3"/>
      <dgm:spPr/>
      <dgm:t>
        <a:bodyPr/>
        <a:lstStyle/>
        <a:p>
          <a:endParaRPr lang="en-CA"/>
        </a:p>
      </dgm:t>
    </dgm:pt>
    <dgm:pt modelId="{40B16B70-97EB-2D44-80EF-0CF0D89E4564}" type="pres">
      <dgm:prSet presAssocID="{3F5D5574-4198-034D-9A38-5CB4A803C3AE}" presName="node" presStyleLbl="node1" presStyleIdx="2" presStyleCnt="3" custScaleX="91917" custScaleY="76235" custRadScaleRad="95490" custRadScaleInc="-90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955236-F26C-0D4B-BFE1-EC9D8DF075CF}" type="presOf" srcId="{80F2B2CC-4947-6B4C-B4D1-7991AE542197}" destId="{40B16B70-97EB-2D44-80EF-0CF0D89E4564}" srcOrd="0" destOrd="1" presId="urn:microsoft.com/office/officeart/2005/8/layout/radial4"/>
    <dgm:cxn modelId="{223E77B4-4532-4543-B995-2F448AF3136F}" srcId="{00904FFF-9F93-6443-95F1-0E652247BAE4}" destId="{3F5D5574-4198-034D-9A38-5CB4A803C3AE}" srcOrd="2" destOrd="0" parTransId="{A354AE67-E553-8745-86E4-365DFC6BB5B0}" sibTransId="{703C9DE6-3A3F-984E-A633-8402246065DA}"/>
    <dgm:cxn modelId="{185A20CB-BE17-E64F-9F32-B13B2730D9A0}" type="presOf" srcId="{EF21B6B5-EA64-4742-9105-E0DFD9797846}" destId="{E54EA66D-F305-4246-8EB9-794730646113}" srcOrd="0" destOrd="0" presId="urn:microsoft.com/office/officeart/2005/8/layout/radial4"/>
    <dgm:cxn modelId="{FD79F5BD-4AED-C742-8263-05B44CB8E3F7}" type="presOf" srcId="{3F5D5574-4198-034D-9A38-5CB4A803C3AE}" destId="{40B16B70-97EB-2D44-80EF-0CF0D89E4564}" srcOrd="0" destOrd="0" presId="urn:microsoft.com/office/officeart/2005/8/layout/radial4"/>
    <dgm:cxn modelId="{926CDA96-ECB1-CB48-AFF0-E6F0030A5905}" srcId="{A6588DC3-0B0F-694F-9CE1-F1F3DF460469}" destId="{3E6FFB3C-F241-A44F-8EF2-4BCBD9B51C9E}" srcOrd="1" destOrd="0" parTransId="{CB4F5BA8-D354-DC41-BE55-6148A004BA6C}" sibTransId="{E44B77DA-892B-8C40-B932-A8304D0E9833}"/>
    <dgm:cxn modelId="{8309DAD5-7FC0-CA45-A1D1-2C30AB9DBAD3}" type="presOf" srcId="{3E6FFB3C-F241-A44F-8EF2-4BCBD9B51C9E}" destId="{4719084D-0675-AA45-A422-6D1BF108B50D}" srcOrd="0" destOrd="2" presId="urn:microsoft.com/office/officeart/2005/8/layout/radial4"/>
    <dgm:cxn modelId="{0346AB90-4D8C-654D-A3BC-D01F77D4DCEC}" type="presOf" srcId="{A354AE67-E553-8745-86E4-365DFC6BB5B0}" destId="{10EF46AA-708E-954A-AB01-61A7EB6F2BF1}" srcOrd="0" destOrd="0" presId="urn:microsoft.com/office/officeart/2005/8/layout/radial4"/>
    <dgm:cxn modelId="{CE1E7896-5BF3-7944-AD6B-2DAFA54E2EFC}" srcId="{720950F0-22B5-F547-A8F1-5D733FEBA995}" destId="{55399238-4100-AC4A-B738-B97C97BD18C7}" srcOrd="0" destOrd="0" parTransId="{18E9CE52-C908-5D44-9A85-CDD472C033E5}" sibTransId="{A90BBD25-DE97-2E41-869F-E70D1F758B47}"/>
    <dgm:cxn modelId="{2920C661-FE7D-4C4F-A006-FE395B151A67}" srcId="{720950F0-22B5-F547-A8F1-5D733FEBA995}" destId="{A82FF87C-F5D4-A947-ACB8-710E116FFB0F}" srcOrd="1" destOrd="0" parTransId="{34366BE1-DCD5-F440-9C0C-89850BB1729C}" sibTransId="{4A988A96-C4A4-014E-BAC7-5A05DFBC7991}"/>
    <dgm:cxn modelId="{F1EA1A1E-D6CA-3142-B4DD-ACD05113FC63}" srcId="{3F5D5574-4198-034D-9A38-5CB4A803C3AE}" destId="{80F2B2CC-4947-6B4C-B4D1-7991AE542197}" srcOrd="0" destOrd="0" parTransId="{1EF315D1-B726-0343-9160-BE72B2792113}" sibTransId="{1F71BC2A-8052-704D-96DC-D39D4E6C27A4}"/>
    <dgm:cxn modelId="{2C352311-6CE9-9945-BFD5-274639093DAF}" type="presOf" srcId="{55399238-4100-AC4A-B738-B97C97BD18C7}" destId="{D0D496B3-D2A8-CA4D-8029-DEECA1028606}" srcOrd="0" destOrd="1" presId="urn:microsoft.com/office/officeart/2005/8/layout/radial4"/>
    <dgm:cxn modelId="{87EBC3A5-E742-794D-A649-4947F34EB668}" srcId="{00904FFF-9F93-6443-95F1-0E652247BAE4}" destId="{720950F0-22B5-F547-A8F1-5D733FEBA995}" srcOrd="0" destOrd="0" parTransId="{EF21B6B5-EA64-4742-9105-E0DFD9797846}" sibTransId="{72D7F6E1-187E-4849-A8B4-CB2FA62A6E2B}"/>
    <dgm:cxn modelId="{5A8EC560-3730-514E-AA89-51332D5904B0}" type="presOf" srcId="{7B97FA02-49D4-C941-B2EE-1288D869883C}" destId="{619639AB-F981-3541-AD0B-959271E20DF0}" srcOrd="0" destOrd="0" presId="urn:microsoft.com/office/officeart/2005/8/layout/radial4"/>
    <dgm:cxn modelId="{E10DB546-D34A-8F40-8C7F-D7C16BEEAE57}" type="presOf" srcId="{00904FFF-9F93-6443-95F1-0E652247BAE4}" destId="{B140E77B-F3BC-B242-9579-7537BFDE04D9}" srcOrd="0" destOrd="0" presId="urn:microsoft.com/office/officeart/2005/8/layout/radial4"/>
    <dgm:cxn modelId="{8B09AA17-DA2E-A24A-9B88-61C95C70E0E4}" type="presOf" srcId="{44DEB646-02E7-B04D-800F-543133DEB624}" destId="{99ED61C7-E020-6E4D-8DAA-494F8EBAFE79}" srcOrd="0" destOrd="0" presId="urn:microsoft.com/office/officeart/2005/8/layout/radial4"/>
    <dgm:cxn modelId="{69744AFC-6676-9C48-947D-10EC612DA7AE}" srcId="{A6588DC3-0B0F-694F-9CE1-F1F3DF460469}" destId="{C0A56069-FF57-C44E-9A13-A32384F8ACDE}" srcOrd="0" destOrd="0" parTransId="{F0325ECA-AE72-7045-AE8D-80ADBE3DC64F}" sibTransId="{D333DB87-D3E3-4942-9D45-57257C473D99}"/>
    <dgm:cxn modelId="{4E4775B2-C288-C347-8F57-CE95422BF9F5}" type="presOf" srcId="{A6588DC3-0B0F-694F-9CE1-F1F3DF460469}" destId="{4719084D-0675-AA45-A422-6D1BF108B50D}" srcOrd="0" destOrd="0" presId="urn:microsoft.com/office/officeart/2005/8/layout/radial4"/>
    <dgm:cxn modelId="{440EF922-8C56-8645-BFEC-D1E92FA65855}" srcId="{7B97FA02-49D4-C941-B2EE-1288D869883C}" destId="{00904FFF-9F93-6443-95F1-0E652247BAE4}" srcOrd="0" destOrd="0" parTransId="{1C81B8B2-342A-2949-91DC-5E80E2D1AF50}" sibTransId="{A9123F96-8908-BA4C-B295-7A031EF12C07}"/>
    <dgm:cxn modelId="{0A4AC47F-C3B1-FA4B-8D63-26BA1E4AA186}" type="presOf" srcId="{720950F0-22B5-F547-A8F1-5D733FEBA995}" destId="{D0D496B3-D2A8-CA4D-8029-DEECA1028606}" srcOrd="0" destOrd="0" presId="urn:microsoft.com/office/officeart/2005/8/layout/radial4"/>
    <dgm:cxn modelId="{561FC55D-FC60-2540-8F6D-F1EAD8AAC2D6}" srcId="{00904FFF-9F93-6443-95F1-0E652247BAE4}" destId="{A6588DC3-0B0F-694F-9CE1-F1F3DF460469}" srcOrd="1" destOrd="0" parTransId="{44DEB646-02E7-B04D-800F-543133DEB624}" sibTransId="{609B16CF-C837-BB4F-BF11-4612A8EE967F}"/>
    <dgm:cxn modelId="{AB312F3C-5FD8-7543-9A6E-7A90DA38E38E}" type="presOf" srcId="{A82FF87C-F5D4-A947-ACB8-710E116FFB0F}" destId="{D0D496B3-D2A8-CA4D-8029-DEECA1028606}" srcOrd="0" destOrd="2" presId="urn:microsoft.com/office/officeart/2005/8/layout/radial4"/>
    <dgm:cxn modelId="{A276ED32-32AA-394B-BE62-219F9777C164}" type="presOf" srcId="{C0A56069-FF57-C44E-9A13-A32384F8ACDE}" destId="{4719084D-0675-AA45-A422-6D1BF108B50D}" srcOrd="0" destOrd="1" presId="urn:microsoft.com/office/officeart/2005/8/layout/radial4"/>
    <dgm:cxn modelId="{D9C84903-D4AC-934C-AC9C-06B31EAE5DAC}" type="presParOf" srcId="{619639AB-F981-3541-AD0B-959271E20DF0}" destId="{B140E77B-F3BC-B242-9579-7537BFDE04D9}" srcOrd="0" destOrd="0" presId="urn:microsoft.com/office/officeart/2005/8/layout/radial4"/>
    <dgm:cxn modelId="{1C9EF1DE-0EF5-104F-89DF-B5ACA431E84C}" type="presParOf" srcId="{619639AB-F981-3541-AD0B-959271E20DF0}" destId="{E54EA66D-F305-4246-8EB9-794730646113}" srcOrd="1" destOrd="0" presId="urn:microsoft.com/office/officeart/2005/8/layout/radial4"/>
    <dgm:cxn modelId="{C0DFF48F-787F-E747-A953-8305265E5A08}" type="presParOf" srcId="{619639AB-F981-3541-AD0B-959271E20DF0}" destId="{D0D496B3-D2A8-CA4D-8029-DEECA1028606}" srcOrd="2" destOrd="0" presId="urn:microsoft.com/office/officeart/2005/8/layout/radial4"/>
    <dgm:cxn modelId="{09F8033D-9845-004A-A33B-5FE275D0994B}" type="presParOf" srcId="{619639AB-F981-3541-AD0B-959271E20DF0}" destId="{99ED61C7-E020-6E4D-8DAA-494F8EBAFE79}" srcOrd="3" destOrd="0" presId="urn:microsoft.com/office/officeart/2005/8/layout/radial4"/>
    <dgm:cxn modelId="{DD7BAF71-0B69-9943-B9C4-2CB1439046E8}" type="presParOf" srcId="{619639AB-F981-3541-AD0B-959271E20DF0}" destId="{4719084D-0675-AA45-A422-6D1BF108B50D}" srcOrd="4" destOrd="0" presId="urn:microsoft.com/office/officeart/2005/8/layout/radial4"/>
    <dgm:cxn modelId="{C671D63C-A1F3-FE40-963B-89BF3AA549CD}" type="presParOf" srcId="{619639AB-F981-3541-AD0B-959271E20DF0}" destId="{10EF46AA-708E-954A-AB01-61A7EB6F2BF1}" srcOrd="5" destOrd="0" presId="urn:microsoft.com/office/officeart/2005/8/layout/radial4"/>
    <dgm:cxn modelId="{FE6C2768-6DDF-0941-B1FF-3A36ECAAC109}" type="presParOf" srcId="{619639AB-F981-3541-AD0B-959271E20DF0}" destId="{40B16B70-97EB-2D44-80EF-0CF0D89E456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76CDAA-5BD3-4201-BCA5-F6EE95C7B33D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C1FEFCCF-9498-40C1-8EE0-656C3E12BCEF}">
      <dgm:prSet phldrT="[Text]" custT="1"/>
      <dgm:spPr>
        <a:solidFill>
          <a:srgbClr val="3C7D9E"/>
        </a:solidFill>
      </dgm:spPr>
      <dgm:t>
        <a:bodyPr/>
        <a:lstStyle/>
        <a:p>
          <a:r>
            <a:rPr lang="en-CA" sz="2000" dirty="0" smtClean="0"/>
            <a:t>National ECA</a:t>
          </a:r>
          <a:endParaRPr lang="en-CA" sz="2000" dirty="0"/>
        </a:p>
      </dgm:t>
    </dgm:pt>
    <dgm:pt modelId="{20CB4021-7A19-411C-A1EA-96FD0EC1352F}" type="parTrans" cxnId="{5E6C08FB-AA55-4916-99CF-C144DE6D2E4C}">
      <dgm:prSet/>
      <dgm:spPr/>
      <dgm:t>
        <a:bodyPr/>
        <a:lstStyle/>
        <a:p>
          <a:endParaRPr lang="en-CA" sz="5400"/>
        </a:p>
      </dgm:t>
    </dgm:pt>
    <dgm:pt modelId="{B37AD9BD-E43B-4753-8EEA-166126B4968C}" type="sibTrans" cxnId="{5E6C08FB-AA55-4916-99CF-C144DE6D2E4C}">
      <dgm:prSet/>
      <dgm:spPr/>
      <dgm:t>
        <a:bodyPr/>
        <a:lstStyle/>
        <a:p>
          <a:endParaRPr lang="en-CA" sz="5400"/>
        </a:p>
      </dgm:t>
    </dgm:pt>
    <dgm:pt modelId="{2443BE02-B046-4A93-A771-498D1798BC28}">
      <dgm:prSet phldrT="[Text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CA" sz="1400" dirty="0" err="1" smtClean="0"/>
            <a:t>Internat’l</a:t>
          </a:r>
          <a:r>
            <a:rPr lang="en-CA" sz="1400" dirty="0" smtClean="0"/>
            <a:t> Banks</a:t>
          </a:r>
          <a:endParaRPr lang="en-CA" sz="1400" dirty="0"/>
        </a:p>
      </dgm:t>
    </dgm:pt>
    <dgm:pt modelId="{65C63F62-63BC-417F-AACA-7B9636B4E1B6}" type="parTrans" cxnId="{990FB866-6876-4895-9AB9-A0B8B55AA6B3}">
      <dgm:prSet/>
      <dgm:spPr/>
      <dgm:t>
        <a:bodyPr/>
        <a:lstStyle/>
        <a:p>
          <a:endParaRPr lang="en-CA" sz="5400"/>
        </a:p>
      </dgm:t>
    </dgm:pt>
    <dgm:pt modelId="{C41A0A89-EDBF-4F7C-8F05-3A9961CF4005}" type="sibTrans" cxnId="{990FB866-6876-4895-9AB9-A0B8B55AA6B3}">
      <dgm:prSet/>
      <dgm:spPr/>
      <dgm:t>
        <a:bodyPr/>
        <a:lstStyle/>
        <a:p>
          <a:endParaRPr lang="en-CA" sz="5400"/>
        </a:p>
      </dgm:t>
    </dgm:pt>
    <dgm:pt modelId="{D5D61FB9-F681-4657-BFC7-21CF6B072237}">
      <dgm:prSet phldrT="[Text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CA" sz="1400" dirty="0" smtClean="0"/>
            <a:t>Private Insurers</a:t>
          </a:r>
          <a:endParaRPr lang="en-CA" sz="1400" dirty="0"/>
        </a:p>
      </dgm:t>
    </dgm:pt>
    <dgm:pt modelId="{047382AA-C9D5-44BE-AF71-573EC001FA5C}" type="parTrans" cxnId="{CAE62940-3D0D-4B66-B6A6-A7276CEA7547}">
      <dgm:prSet/>
      <dgm:spPr/>
      <dgm:t>
        <a:bodyPr/>
        <a:lstStyle/>
        <a:p>
          <a:endParaRPr lang="en-CA" sz="5400"/>
        </a:p>
      </dgm:t>
    </dgm:pt>
    <dgm:pt modelId="{70367402-FB49-4812-ADE7-46C0CBC4A97A}" type="sibTrans" cxnId="{CAE62940-3D0D-4B66-B6A6-A7276CEA7547}">
      <dgm:prSet/>
      <dgm:spPr/>
      <dgm:t>
        <a:bodyPr/>
        <a:lstStyle/>
        <a:p>
          <a:endParaRPr lang="en-CA" sz="5400"/>
        </a:p>
      </dgm:t>
    </dgm:pt>
    <dgm:pt modelId="{8BFD782B-EC4A-4820-9485-E23B3D3FD3D2}">
      <dgm:prSet phldrT="[Text]"/>
      <dgm:spPr/>
      <dgm:t>
        <a:bodyPr/>
        <a:lstStyle/>
        <a:p>
          <a:endParaRPr lang="en-CA" sz="5400" dirty="0"/>
        </a:p>
      </dgm:t>
    </dgm:pt>
    <dgm:pt modelId="{B1B9C4DA-1F76-40EF-BF19-B4DA941AB7ED}" type="parTrans" cxnId="{6137568D-627A-4C9D-A8E5-08EDC70BF8B4}">
      <dgm:prSet/>
      <dgm:spPr/>
      <dgm:t>
        <a:bodyPr/>
        <a:lstStyle/>
        <a:p>
          <a:endParaRPr lang="en-CA" sz="5400"/>
        </a:p>
      </dgm:t>
    </dgm:pt>
    <dgm:pt modelId="{BC853A14-3A46-4D54-8D38-94D3BC92DCC7}" type="sibTrans" cxnId="{6137568D-627A-4C9D-A8E5-08EDC70BF8B4}">
      <dgm:prSet/>
      <dgm:spPr/>
      <dgm:t>
        <a:bodyPr/>
        <a:lstStyle/>
        <a:p>
          <a:endParaRPr lang="en-CA" sz="5400"/>
        </a:p>
      </dgm:t>
    </dgm:pt>
    <dgm:pt modelId="{6BE7AA2F-2067-4DC4-9AF1-C1F10A47DB63}">
      <dgm:prSet phldrT="[Text]" custT="1"/>
      <dgm:spPr>
        <a:solidFill>
          <a:srgbClr val="2F6EBB"/>
        </a:solidFill>
      </dgm:spPr>
      <dgm:t>
        <a:bodyPr/>
        <a:lstStyle/>
        <a:p>
          <a:r>
            <a:rPr lang="en-CA" sz="1200" dirty="0" smtClean="0"/>
            <a:t>Gov’t agencies</a:t>
          </a:r>
          <a:endParaRPr lang="en-CA" sz="1200" dirty="0"/>
        </a:p>
      </dgm:t>
    </dgm:pt>
    <dgm:pt modelId="{0508D3B8-8A57-4FD3-AAA4-CCB9F1DEE4CA}" type="parTrans" cxnId="{9F53D596-BFB4-453B-A243-B51DAD9521B8}">
      <dgm:prSet/>
      <dgm:spPr/>
      <dgm:t>
        <a:bodyPr/>
        <a:lstStyle/>
        <a:p>
          <a:endParaRPr lang="en-CA" sz="5400"/>
        </a:p>
      </dgm:t>
    </dgm:pt>
    <dgm:pt modelId="{EB02CEF7-0268-4FFE-823B-75E89AD2EF7A}" type="sibTrans" cxnId="{9F53D596-BFB4-453B-A243-B51DAD9521B8}">
      <dgm:prSet/>
      <dgm:spPr/>
      <dgm:t>
        <a:bodyPr/>
        <a:lstStyle/>
        <a:p>
          <a:endParaRPr lang="en-CA" sz="5400"/>
        </a:p>
      </dgm:t>
    </dgm:pt>
    <dgm:pt modelId="{24B83A81-D899-4972-95E3-7C903043D050}">
      <dgm:prSet phldrT="[Text]" custT="1"/>
      <dgm:spPr>
        <a:solidFill>
          <a:srgbClr val="2F6EBB"/>
        </a:solidFill>
      </dgm:spPr>
      <dgm:t>
        <a:bodyPr/>
        <a:lstStyle/>
        <a:p>
          <a:r>
            <a:rPr lang="en-CA" sz="1400" dirty="0" smtClean="0"/>
            <a:t>National </a:t>
          </a:r>
          <a:r>
            <a:rPr lang="en-CA" sz="1400" dirty="0" err="1" smtClean="0"/>
            <a:t>dev’t</a:t>
          </a:r>
          <a:r>
            <a:rPr lang="en-CA" sz="1400" dirty="0" smtClean="0"/>
            <a:t> banks</a:t>
          </a:r>
          <a:endParaRPr lang="en-CA" sz="1400" dirty="0"/>
        </a:p>
      </dgm:t>
    </dgm:pt>
    <dgm:pt modelId="{01108654-2C28-461F-9812-007305A4814F}" type="parTrans" cxnId="{0BD4F055-9E06-4950-BB76-F2B7282A3296}">
      <dgm:prSet/>
      <dgm:spPr/>
      <dgm:t>
        <a:bodyPr/>
        <a:lstStyle/>
        <a:p>
          <a:endParaRPr lang="en-CA" sz="5400"/>
        </a:p>
      </dgm:t>
    </dgm:pt>
    <dgm:pt modelId="{9B8A4E1B-ECDB-4EB8-B7DC-A57C2BFA10BE}" type="sibTrans" cxnId="{0BD4F055-9E06-4950-BB76-F2B7282A3296}">
      <dgm:prSet/>
      <dgm:spPr/>
      <dgm:t>
        <a:bodyPr/>
        <a:lstStyle/>
        <a:p>
          <a:endParaRPr lang="en-CA" sz="5400"/>
        </a:p>
      </dgm:t>
    </dgm:pt>
    <dgm:pt modelId="{A09690CD-30D4-4F53-872D-0EA3B70D4679}">
      <dgm:prSet phldrT="[Text]" custT="1"/>
      <dgm:spPr>
        <a:solidFill>
          <a:srgbClr val="2F6EBB"/>
        </a:solidFill>
      </dgm:spPr>
      <dgm:t>
        <a:bodyPr/>
        <a:lstStyle/>
        <a:p>
          <a:r>
            <a:rPr lang="en-CA" sz="1200" dirty="0" smtClean="0"/>
            <a:t>Domestic banks </a:t>
          </a:r>
          <a:endParaRPr lang="en-CA" sz="1200" dirty="0"/>
        </a:p>
      </dgm:t>
    </dgm:pt>
    <dgm:pt modelId="{291589D3-EB13-4D53-81D9-DCCACBDC5FD0}" type="parTrans" cxnId="{82CB815B-230A-466D-A96B-60AB83CB6CC4}">
      <dgm:prSet/>
      <dgm:spPr/>
      <dgm:t>
        <a:bodyPr/>
        <a:lstStyle/>
        <a:p>
          <a:endParaRPr lang="en-CA" sz="5400"/>
        </a:p>
      </dgm:t>
    </dgm:pt>
    <dgm:pt modelId="{1FE03A1F-68CE-44F2-98CA-72AD2BD414FE}" type="sibTrans" cxnId="{82CB815B-230A-466D-A96B-60AB83CB6CC4}">
      <dgm:prSet/>
      <dgm:spPr/>
      <dgm:t>
        <a:bodyPr/>
        <a:lstStyle/>
        <a:p>
          <a:endParaRPr lang="en-CA" sz="5400"/>
        </a:p>
      </dgm:t>
    </dgm:pt>
    <dgm:pt modelId="{138CF41B-3C45-435F-A1DF-F1735FEC1B34}">
      <dgm:prSet phldrT="[Text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CA" sz="1200" dirty="0" err="1" smtClean="0"/>
            <a:t>Assoc’ns</a:t>
          </a:r>
          <a:endParaRPr lang="en-CA" sz="1200" dirty="0"/>
        </a:p>
      </dgm:t>
    </dgm:pt>
    <dgm:pt modelId="{54B781B2-4D69-4E9F-80AF-66BB5C469C9B}" type="parTrans" cxnId="{E7A2C433-DD84-448B-AEA4-9286B6D6502E}">
      <dgm:prSet/>
      <dgm:spPr/>
      <dgm:t>
        <a:bodyPr/>
        <a:lstStyle/>
        <a:p>
          <a:endParaRPr lang="en-CA" sz="5400"/>
        </a:p>
      </dgm:t>
    </dgm:pt>
    <dgm:pt modelId="{89D76C86-E9D7-4550-B121-9B095F2262BD}" type="sibTrans" cxnId="{E7A2C433-DD84-448B-AEA4-9286B6D6502E}">
      <dgm:prSet/>
      <dgm:spPr/>
      <dgm:t>
        <a:bodyPr/>
        <a:lstStyle/>
        <a:p>
          <a:endParaRPr lang="en-CA" sz="5400"/>
        </a:p>
      </dgm:t>
    </dgm:pt>
    <dgm:pt modelId="{7BF0ECB7-F470-47FA-94EE-B28AFEEB2E46}">
      <dgm:prSet phldrT="[Text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CA" sz="1400" dirty="0" smtClean="0"/>
            <a:t>Other ECAs</a:t>
          </a:r>
          <a:endParaRPr lang="en-CA" sz="1400" dirty="0"/>
        </a:p>
      </dgm:t>
    </dgm:pt>
    <dgm:pt modelId="{C72C1723-F175-446C-AB19-80B56C171341}" type="parTrans" cxnId="{F32DF855-0441-4E96-9614-340FA01B2513}">
      <dgm:prSet/>
      <dgm:spPr/>
      <dgm:t>
        <a:bodyPr/>
        <a:lstStyle/>
        <a:p>
          <a:endParaRPr lang="en-CA" sz="5400"/>
        </a:p>
      </dgm:t>
    </dgm:pt>
    <dgm:pt modelId="{7BBA7467-8D02-43C0-AA06-EF3B1982D561}" type="sibTrans" cxnId="{F32DF855-0441-4E96-9614-340FA01B2513}">
      <dgm:prSet/>
      <dgm:spPr/>
      <dgm:t>
        <a:bodyPr/>
        <a:lstStyle/>
        <a:p>
          <a:endParaRPr lang="en-CA" sz="5400"/>
        </a:p>
      </dgm:t>
    </dgm:pt>
    <dgm:pt modelId="{BEAF8E72-4764-4850-A1D0-1D268F989D2A}" type="pres">
      <dgm:prSet presAssocID="{BF76CDAA-5BD3-4201-BCA5-F6EE95C7B33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D4AEC2-17F3-46AB-956B-665E0F877501}" type="pres">
      <dgm:prSet presAssocID="{C1FEFCCF-9498-40C1-8EE0-656C3E12BCEF}" presName="centerShape" presStyleLbl="node0" presStyleIdx="0" presStyleCnt="1"/>
      <dgm:spPr/>
      <dgm:t>
        <a:bodyPr/>
        <a:lstStyle/>
        <a:p>
          <a:endParaRPr lang="en-US"/>
        </a:p>
      </dgm:t>
    </dgm:pt>
    <dgm:pt modelId="{D2726BBC-2A47-49E7-B3E3-4704467E10D4}" type="pres">
      <dgm:prSet presAssocID="{2443BE02-B046-4A93-A771-498D1798BC2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FC2AF56-FE9A-4C7D-A1DB-085BE2DD1A11}" type="pres">
      <dgm:prSet presAssocID="{2443BE02-B046-4A93-A771-498D1798BC28}" presName="dummy" presStyleCnt="0"/>
      <dgm:spPr/>
    </dgm:pt>
    <dgm:pt modelId="{A30A1506-3718-497B-A007-8FFAB6AA79EF}" type="pres">
      <dgm:prSet presAssocID="{C41A0A89-EDBF-4F7C-8F05-3A9961CF4005}" presName="sibTrans" presStyleLbl="sibTrans2D1" presStyleIdx="0" presStyleCnt="7"/>
      <dgm:spPr/>
      <dgm:t>
        <a:bodyPr/>
        <a:lstStyle/>
        <a:p>
          <a:endParaRPr lang="en-US"/>
        </a:p>
      </dgm:t>
    </dgm:pt>
    <dgm:pt modelId="{86D198D4-8C32-4B32-AD2A-97FA6342B8CE}" type="pres">
      <dgm:prSet presAssocID="{D5D61FB9-F681-4657-BFC7-21CF6B072237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6A6B27-7DFA-42C3-BB52-C8E3F9893A1A}" type="pres">
      <dgm:prSet presAssocID="{D5D61FB9-F681-4657-BFC7-21CF6B072237}" presName="dummy" presStyleCnt="0"/>
      <dgm:spPr/>
    </dgm:pt>
    <dgm:pt modelId="{E0B4D839-9119-4592-80E6-C702350B859E}" type="pres">
      <dgm:prSet presAssocID="{70367402-FB49-4812-ADE7-46C0CBC4A97A}" presName="sibTrans" presStyleLbl="sibTrans2D1" presStyleIdx="1" presStyleCnt="7"/>
      <dgm:spPr/>
      <dgm:t>
        <a:bodyPr/>
        <a:lstStyle/>
        <a:p>
          <a:endParaRPr lang="en-US"/>
        </a:p>
      </dgm:t>
    </dgm:pt>
    <dgm:pt modelId="{2E4D5784-2161-4D81-A867-520C0D7BBFA8}" type="pres">
      <dgm:prSet presAssocID="{7BF0ECB7-F470-47FA-94EE-B28AFEEB2E4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1A760-4316-48CB-91C2-D43BCB82C51B}" type="pres">
      <dgm:prSet presAssocID="{7BF0ECB7-F470-47FA-94EE-B28AFEEB2E46}" presName="dummy" presStyleCnt="0"/>
      <dgm:spPr/>
    </dgm:pt>
    <dgm:pt modelId="{401FCAA3-9C72-4CB5-B112-EE3D92499540}" type="pres">
      <dgm:prSet presAssocID="{7BBA7467-8D02-43C0-AA06-EF3B1982D561}" presName="sibTrans" presStyleLbl="sibTrans2D1" presStyleIdx="2" presStyleCnt="7"/>
      <dgm:spPr/>
      <dgm:t>
        <a:bodyPr/>
        <a:lstStyle/>
        <a:p>
          <a:endParaRPr lang="en-US"/>
        </a:p>
      </dgm:t>
    </dgm:pt>
    <dgm:pt modelId="{838C0F6A-34FF-461A-8A0A-E12745EFE9CA}" type="pres">
      <dgm:prSet presAssocID="{138CF41B-3C45-435F-A1DF-F1735FEC1B3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7906E8B-230D-467F-ABB1-97971620E0E2}" type="pres">
      <dgm:prSet presAssocID="{138CF41B-3C45-435F-A1DF-F1735FEC1B34}" presName="dummy" presStyleCnt="0"/>
      <dgm:spPr/>
    </dgm:pt>
    <dgm:pt modelId="{9D9ECCB4-0659-44C4-BC6D-B95716D1D686}" type="pres">
      <dgm:prSet presAssocID="{89D76C86-E9D7-4550-B121-9B095F2262BD}" presName="sibTrans" presStyleLbl="sibTrans2D1" presStyleIdx="3" presStyleCnt="7"/>
      <dgm:spPr/>
      <dgm:t>
        <a:bodyPr/>
        <a:lstStyle/>
        <a:p>
          <a:endParaRPr lang="en-US"/>
        </a:p>
      </dgm:t>
    </dgm:pt>
    <dgm:pt modelId="{6BCF714D-1E48-48F0-A7E7-60CAB27B0F12}" type="pres">
      <dgm:prSet presAssocID="{6BE7AA2F-2067-4DC4-9AF1-C1F10A47DB6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6C5AE91-532E-4140-97D4-E83CF0AF68EF}" type="pres">
      <dgm:prSet presAssocID="{6BE7AA2F-2067-4DC4-9AF1-C1F10A47DB63}" presName="dummy" presStyleCnt="0"/>
      <dgm:spPr/>
    </dgm:pt>
    <dgm:pt modelId="{E031D724-F61B-4727-BF5F-720081CFEF3F}" type="pres">
      <dgm:prSet presAssocID="{EB02CEF7-0268-4FFE-823B-75E89AD2EF7A}" presName="sibTrans" presStyleLbl="sibTrans2D1" presStyleIdx="4" presStyleCnt="7"/>
      <dgm:spPr/>
      <dgm:t>
        <a:bodyPr/>
        <a:lstStyle/>
        <a:p>
          <a:endParaRPr lang="en-US"/>
        </a:p>
      </dgm:t>
    </dgm:pt>
    <dgm:pt modelId="{3E861DEF-1282-465D-B03E-285E87F2B57C}" type="pres">
      <dgm:prSet presAssocID="{24B83A81-D899-4972-95E3-7C903043D050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A115EB7-4B66-46D1-A4F6-4FE174554D75}" type="pres">
      <dgm:prSet presAssocID="{24B83A81-D899-4972-95E3-7C903043D050}" presName="dummy" presStyleCnt="0"/>
      <dgm:spPr/>
    </dgm:pt>
    <dgm:pt modelId="{40940CFA-0C12-4418-8B0E-83AD24C8D335}" type="pres">
      <dgm:prSet presAssocID="{9B8A4E1B-ECDB-4EB8-B7DC-A57C2BFA10BE}" presName="sibTrans" presStyleLbl="sibTrans2D1" presStyleIdx="5" presStyleCnt="7"/>
      <dgm:spPr/>
      <dgm:t>
        <a:bodyPr/>
        <a:lstStyle/>
        <a:p>
          <a:endParaRPr lang="en-US"/>
        </a:p>
      </dgm:t>
    </dgm:pt>
    <dgm:pt modelId="{34AC6DE2-BA7E-4AF6-9894-56665BF8EEF9}" type="pres">
      <dgm:prSet presAssocID="{A09690CD-30D4-4F53-872D-0EA3B70D467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81CBEA1-2287-44DD-AAB4-A42E146C75DC}" type="pres">
      <dgm:prSet presAssocID="{A09690CD-30D4-4F53-872D-0EA3B70D4679}" presName="dummy" presStyleCnt="0"/>
      <dgm:spPr/>
    </dgm:pt>
    <dgm:pt modelId="{2AE0D95A-C32D-4D39-A182-B8B341C441BD}" type="pres">
      <dgm:prSet presAssocID="{1FE03A1F-68CE-44F2-98CA-72AD2BD414FE}" presName="sibTrans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CAF15E99-425C-4DE0-9F83-EAD6B749A095}" type="presOf" srcId="{24B83A81-D899-4972-95E3-7C903043D050}" destId="{3E861DEF-1282-465D-B03E-285E87F2B57C}" srcOrd="0" destOrd="0" presId="urn:microsoft.com/office/officeart/2005/8/layout/radial6"/>
    <dgm:cxn modelId="{5E6C08FB-AA55-4916-99CF-C144DE6D2E4C}" srcId="{BF76CDAA-5BD3-4201-BCA5-F6EE95C7B33D}" destId="{C1FEFCCF-9498-40C1-8EE0-656C3E12BCEF}" srcOrd="0" destOrd="0" parTransId="{20CB4021-7A19-411C-A1EA-96FD0EC1352F}" sibTransId="{B37AD9BD-E43B-4753-8EEA-166126B4968C}"/>
    <dgm:cxn modelId="{29961095-FF01-4948-B53A-19F967BB2C8E}" type="presOf" srcId="{89D76C86-E9D7-4550-B121-9B095F2262BD}" destId="{9D9ECCB4-0659-44C4-BC6D-B95716D1D686}" srcOrd="0" destOrd="0" presId="urn:microsoft.com/office/officeart/2005/8/layout/radial6"/>
    <dgm:cxn modelId="{FE1FDA72-F481-4572-8AF0-6C60C5C87F64}" type="presOf" srcId="{9B8A4E1B-ECDB-4EB8-B7DC-A57C2BFA10BE}" destId="{40940CFA-0C12-4418-8B0E-83AD24C8D335}" srcOrd="0" destOrd="0" presId="urn:microsoft.com/office/officeart/2005/8/layout/radial6"/>
    <dgm:cxn modelId="{76AE26C9-AAF6-404F-B17B-80C517C8A149}" type="presOf" srcId="{7BF0ECB7-F470-47FA-94EE-B28AFEEB2E46}" destId="{2E4D5784-2161-4D81-A867-520C0D7BBFA8}" srcOrd="0" destOrd="0" presId="urn:microsoft.com/office/officeart/2005/8/layout/radial6"/>
    <dgm:cxn modelId="{E7A2C433-DD84-448B-AEA4-9286B6D6502E}" srcId="{C1FEFCCF-9498-40C1-8EE0-656C3E12BCEF}" destId="{138CF41B-3C45-435F-A1DF-F1735FEC1B34}" srcOrd="3" destOrd="0" parTransId="{54B781B2-4D69-4E9F-80AF-66BB5C469C9B}" sibTransId="{89D76C86-E9D7-4550-B121-9B095F2262BD}"/>
    <dgm:cxn modelId="{06413C83-A085-4A85-8160-FDF2B589D639}" type="presOf" srcId="{D5D61FB9-F681-4657-BFC7-21CF6B072237}" destId="{86D198D4-8C32-4B32-AD2A-97FA6342B8CE}" srcOrd="0" destOrd="0" presId="urn:microsoft.com/office/officeart/2005/8/layout/radial6"/>
    <dgm:cxn modelId="{DB16EACD-BE97-4462-9872-8FDEF0E13DAF}" type="presOf" srcId="{70367402-FB49-4812-ADE7-46C0CBC4A97A}" destId="{E0B4D839-9119-4592-80E6-C702350B859E}" srcOrd="0" destOrd="0" presId="urn:microsoft.com/office/officeart/2005/8/layout/radial6"/>
    <dgm:cxn modelId="{B4250413-BA3C-4A4E-A353-F40BD4D71F8A}" type="presOf" srcId="{A09690CD-30D4-4F53-872D-0EA3B70D4679}" destId="{34AC6DE2-BA7E-4AF6-9894-56665BF8EEF9}" srcOrd="0" destOrd="0" presId="urn:microsoft.com/office/officeart/2005/8/layout/radial6"/>
    <dgm:cxn modelId="{DFD02861-CC90-48EA-9B65-B96CE84B0D60}" type="presOf" srcId="{7BBA7467-8D02-43C0-AA06-EF3B1982D561}" destId="{401FCAA3-9C72-4CB5-B112-EE3D92499540}" srcOrd="0" destOrd="0" presId="urn:microsoft.com/office/officeart/2005/8/layout/radial6"/>
    <dgm:cxn modelId="{6137568D-627A-4C9D-A8E5-08EDC70BF8B4}" srcId="{BF76CDAA-5BD3-4201-BCA5-F6EE95C7B33D}" destId="{8BFD782B-EC4A-4820-9485-E23B3D3FD3D2}" srcOrd="1" destOrd="0" parTransId="{B1B9C4DA-1F76-40EF-BF19-B4DA941AB7ED}" sibTransId="{BC853A14-3A46-4D54-8D38-94D3BC92DCC7}"/>
    <dgm:cxn modelId="{CAE62940-3D0D-4B66-B6A6-A7276CEA7547}" srcId="{C1FEFCCF-9498-40C1-8EE0-656C3E12BCEF}" destId="{D5D61FB9-F681-4657-BFC7-21CF6B072237}" srcOrd="1" destOrd="0" parTransId="{047382AA-C9D5-44BE-AF71-573EC001FA5C}" sibTransId="{70367402-FB49-4812-ADE7-46C0CBC4A97A}"/>
    <dgm:cxn modelId="{F32DF855-0441-4E96-9614-340FA01B2513}" srcId="{C1FEFCCF-9498-40C1-8EE0-656C3E12BCEF}" destId="{7BF0ECB7-F470-47FA-94EE-B28AFEEB2E46}" srcOrd="2" destOrd="0" parTransId="{C72C1723-F175-446C-AB19-80B56C171341}" sibTransId="{7BBA7467-8D02-43C0-AA06-EF3B1982D561}"/>
    <dgm:cxn modelId="{0BD4F055-9E06-4950-BB76-F2B7282A3296}" srcId="{C1FEFCCF-9498-40C1-8EE0-656C3E12BCEF}" destId="{24B83A81-D899-4972-95E3-7C903043D050}" srcOrd="5" destOrd="0" parTransId="{01108654-2C28-461F-9812-007305A4814F}" sibTransId="{9B8A4E1B-ECDB-4EB8-B7DC-A57C2BFA10BE}"/>
    <dgm:cxn modelId="{D8802F2B-DE55-405D-A4A0-77F819D983B5}" type="presOf" srcId="{1FE03A1F-68CE-44F2-98CA-72AD2BD414FE}" destId="{2AE0D95A-C32D-4D39-A182-B8B341C441BD}" srcOrd="0" destOrd="0" presId="urn:microsoft.com/office/officeart/2005/8/layout/radial6"/>
    <dgm:cxn modelId="{66FCDF96-FB98-478C-96B2-00C1184E4D60}" type="presOf" srcId="{EB02CEF7-0268-4FFE-823B-75E89AD2EF7A}" destId="{E031D724-F61B-4727-BF5F-720081CFEF3F}" srcOrd="0" destOrd="0" presId="urn:microsoft.com/office/officeart/2005/8/layout/radial6"/>
    <dgm:cxn modelId="{A1DB1FA0-8C63-4824-83BA-64150756EFBD}" type="presOf" srcId="{2443BE02-B046-4A93-A771-498D1798BC28}" destId="{D2726BBC-2A47-49E7-B3E3-4704467E10D4}" srcOrd="0" destOrd="0" presId="urn:microsoft.com/office/officeart/2005/8/layout/radial6"/>
    <dgm:cxn modelId="{0BDDE071-42EE-4162-A7CF-963652FD137E}" type="presOf" srcId="{6BE7AA2F-2067-4DC4-9AF1-C1F10A47DB63}" destId="{6BCF714D-1E48-48F0-A7E7-60CAB27B0F12}" srcOrd="0" destOrd="0" presId="urn:microsoft.com/office/officeart/2005/8/layout/radial6"/>
    <dgm:cxn modelId="{9F53D596-BFB4-453B-A243-B51DAD9521B8}" srcId="{C1FEFCCF-9498-40C1-8EE0-656C3E12BCEF}" destId="{6BE7AA2F-2067-4DC4-9AF1-C1F10A47DB63}" srcOrd="4" destOrd="0" parTransId="{0508D3B8-8A57-4FD3-AAA4-CCB9F1DEE4CA}" sibTransId="{EB02CEF7-0268-4FFE-823B-75E89AD2EF7A}"/>
    <dgm:cxn modelId="{990FB866-6876-4895-9AB9-A0B8B55AA6B3}" srcId="{C1FEFCCF-9498-40C1-8EE0-656C3E12BCEF}" destId="{2443BE02-B046-4A93-A771-498D1798BC28}" srcOrd="0" destOrd="0" parTransId="{65C63F62-63BC-417F-AACA-7B9636B4E1B6}" sibTransId="{C41A0A89-EDBF-4F7C-8F05-3A9961CF4005}"/>
    <dgm:cxn modelId="{82CB815B-230A-466D-A96B-60AB83CB6CC4}" srcId="{C1FEFCCF-9498-40C1-8EE0-656C3E12BCEF}" destId="{A09690CD-30D4-4F53-872D-0EA3B70D4679}" srcOrd="6" destOrd="0" parTransId="{291589D3-EB13-4D53-81D9-DCCACBDC5FD0}" sibTransId="{1FE03A1F-68CE-44F2-98CA-72AD2BD414FE}"/>
    <dgm:cxn modelId="{7AAF8844-463C-48C7-8846-D9E90DF67688}" type="presOf" srcId="{138CF41B-3C45-435F-A1DF-F1735FEC1B34}" destId="{838C0F6A-34FF-461A-8A0A-E12745EFE9CA}" srcOrd="0" destOrd="0" presId="urn:microsoft.com/office/officeart/2005/8/layout/radial6"/>
    <dgm:cxn modelId="{B73ECD9E-4AA1-46F5-B203-BADF9EC67582}" type="presOf" srcId="{C1FEFCCF-9498-40C1-8EE0-656C3E12BCEF}" destId="{75D4AEC2-17F3-46AB-956B-665E0F877501}" srcOrd="0" destOrd="0" presId="urn:microsoft.com/office/officeart/2005/8/layout/radial6"/>
    <dgm:cxn modelId="{8C9FC8C2-DF62-450F-AC8F-E9AF11052979}" type="presOf" srcId="{C41A0A89-EDBF-4F7C-8F05-3A9961CF4005}" destId="{A30A1506-3718-497B-A007-8FFAB6AA79EF}" srcOrd="0" destOrd="0" presId="urn:microsoft.com/office/officeart/2005/8/layout/radial6"/>
    <dgm:cxn modelId="{1F70F9FE-7E10-4C68-A66C-1522343B141F}" type="presOf" srcId="{BF76CDAA-5BD3-4201-BCA5-F6EE95C7B33D}" destId="{BEAF8E72-4764-4850-A1D0-1D268F989D2A}" srcOrd="0" destOrd="0" presId="urn:microsoft.com/office/officeart/2005/8/layout/radial6"/>
    <dgm:cxn modelId="{F225D8E1-4FDE-4646-AE05-14CD73CAC0F7}" type="presParOf" srcId="{BEAF8E72-4764-4850-A1D0-1D268F989D2A}" destId="{75D4AEC2-17F3-46AB-956B-665E0F877501}" srcOrd="0" destOrd="0" presId="urn:microsoft.com/office/officeart/2005/8/layout/radial6"/>
    <dgm:cxn modelId="{66C019F7-DF38-42A0-AF47-D5E1ABDAEA62}" type="presParOf" srcId="{BEAF8E72-4764-4850-A1D0-1D268F989D2A}" destId="{D2726BBC-2A47-49E7-B3E3-4704467E10D4}" srcOrd="1" destOrd="0" presId="urn:microsoft.com/office/officeart/2005/8/layout/radial6"/>
    <dgm:cxn modelId="{450DE278-7EA5-4189-BC8B-F8868847E619}" type="presParOf" srcId="{BEAF8E72-4764-4850-A1D0-1D268F989D2A}" destId="{DFC2AF56-FE9A-4C7D-A1DB-085BE2DD1A11}" srcOrd="2" destOrd="0" presId="urn:microsoft.com/office/officeart/2005/8/layout/radial6"/>
    <dgm:cxn modelId="{8FED9F50-7AE2-4324-88AD-67AF9C518307}" type="presParOf" srcId="{BEAF8E72-4764-4850-A1D0-1D268F989D2A}" destId="{A30A1506-3718-497B-A007-8FFAB6AA79EF}" srcOrd="3" destOrd="0" presId="urn:microsoft.com/office/officeart/2005/8/layout/radial6"/>
    <dgm:cxn modelId="{06BB2534-F35C-46DD-80ED-F83130B6A1A0}" type="presParOf" srcId="{BEAF8E72-4764-4850-A1D0-1D268F989D2A}" destId="{86D198D4-8C32-4B32-AD2A-97FA6342B8CE}" srcOrd="4" destOrd="0" presId="urn:microsoft.com/office/officeart/2005/8/layout/radial6"/>
    <dgm:cxn modelId="{2E080523-7F9D-432A-856D-40F52A48D139}" type="presParOf" srcId="{BEAF8E72-4764-4850-A1D0-1D268F989D2A}" destId="{E56A6B27-7DFA-42C3-BB52-C8E3F9893A1A}" srcOrd="5" destOrd="0" presId="urn:microsoft.com/office/officeart/2005/8/layout/radial6"/>
    <dgm:cxn modelId="{12EAA335-2A1E-4B48-929A-B490FB33DF91}" type="presParOf" srcId="{BEAF8E72-4764-4850-A1D0-1D268F989D2A}" destId="{E0B4D839-9119-4592-80E6-C702350B859E}" srcOrd="6" destOrd="0" presId="urn:microsoft.com/office/officeart/2005/8/layout/radial6"/>
    <dgm:cxn modelId="{D2ABF8D0-DA87-4FB5-BE6C-00F07CDDD574}" type="presParOf" srcId="{BEAF8E72-4764-4850-A1D0-1D268F989D2A}" destId="{2E4D5784-2161-4D81-A867-520C0D7BBFA8}" srcOrd="7" destOrd="0" presId="urn:microsoft.com/office/officeart/2005/8/layout/radial6"/>
    <dgm:cxn modelId="{E7101C99-04B2-4476-A4EA-13FAAF8D751B}" type="presParOf" srcId="{BEAF8E72-4764-4850-A1D0-1D268F989D2A}" destId="{B061A760-4316-48CB-91C2-D43BCB82C51B}" srcOrd="8" destOrd="0" presId="urn:microsoft.com/office/officeart/2005/8/layout/radial6"/>
    <dgm:cxn modelId="{9D638FC7-7EFB-4C67-B1C9-36A3E3074149}" type="presParOf" srcId="{BEAF8E72-4764-4850-A1D0-1D268F989D2A}" destId="{401FCAA3-9C72-4CB5-B112-EE3D92499540}" srcOrd="9" destOrd="0" presId="urn:microsoft.com/office/officeart/2005/8/layout/radial6"/>
    <dgm:cxn modelId="{31935011-FAF7-496A-92D9-51302A9B1308}" type="presParOf" srcId="{BEAF8E72-4764-4850-A1D0-1D268F989D2A}" destId="{838C0F6A-34FF-461A-8A0A-E12745EFE9CA}" srcOrd="10" destOrd="0" presId="urn:microsoft.com/office/officeart/2005/8/layout/radial6"/>
    <dgm:cxn modelId="{3A9DC6CB-FDAE-4150-AE35-FF423725ED39}" type="presParOf" srcId="{BEAF8E72-4764-4850-A1D0-1D268F989D2A}" destId="{87906E8B-230D-467F-ABB1-97971620E0E2}" srcOrd="11" destOrd="0" presId="urn:microsoft.com/office/officeart/2005/8/layout/radial6"/>
    <dgm:cxn modelId="{CADDB2F7-82F5-414B-A7E1-BA802E6AA1C4}" type="presParOf" srcId="{BEAF8E72-4764-4850-A1D0-1D268F989D2A}" destId="{9D9ECCB4-0659-44C4-BC6D-B95716D1D686}" srcOrd="12" destOrd="0" presId="urn:microsoft.com/office/officeart/2005/8/layout/radial6"/>
    <dgm:cxn modelId="{A8228847-B07D-44AE-B27B-7151B68799EB}" type="presParOf" srcId="{BEAF8E72-4764-4850-A1D0-1D268F989D2A}" destId="{6BCF714D-1E48-48F0-A7E7-60CAB27B0F12}" srcOrd="13" destOrd="0" presId="urn:microsoft.com/office/officeart/2005/8/layout/radial6"/>
    <dgm:cxn modelId="{843399CD-2666-4957-A9CC-B7C39243ABB4}" type="presParOf" srcId="{BEAF8E72-4764-4850-A1D0-1D268F989D2A}" destId="{16C5AE91-532E-4140-97D4-E83CF0AF68EF}" srcOrd="14" destOrd="0" presId="urn:microsoft.com/office/officeart/2005/8/layout/radial6"/>
    <dgm:cxn modelId="{3984678B-A53C-49DD-B117-A4B71CF8CE58}" type="presParOf" srcId="{BEAF8E72-4764-4850-A1D0-1D268F989D2A}" destId="{E031D724-F61B-4727-BF5F-720081CFEF3F}" srcOrd="15" destOrd="0" presId="urn:microsoft.com/office/officeart/2005/8/layout/radial6"/>
    <dgm:cxn modelId="{C2159FA8-3074-4A1F-8512-A21BDBE9D286}" type="presParOf" srcId="{BEAF8E72-4764-4850-A1D0-1D268F989D2A}" destId="{3E861DEF-1282-465D-B03E-285E87F2B57C}" srcOrd="16" destOrd="0" presId="urn:microsoft.com/office/officeart/2005/8/layout/radial6"/>
    <dgm:cxn modelId="{BCF1ED0C-F686-4111-AA85-BDFBC3CC5823}" type="presParOf" srcId="{BEAF8E72-4764-4850-A1D0-1D268F989D2A}" destId="{4A115EB7-4B66-46D1-A4F6-4FE174554D75}" srcOrd="17" destOrd="0" presId="urn:microsoft.com/office/officeart/2005/8/layout/radial6"/>
    <dgm:cxn modelId="{DB27CB44-C9FC-4C4D-837A-B91E682FBA44}" type="presParOf" srcId="{BEAF8E72-4764-4850-A1D0-1D268F989D2A}" destId="{40940CFA-0C12-4418-8B0E-83AD24C8D335}" srcOrd="18" destOrd="0" presId="urn:microsoft.com/office/officeart/2005/8/layout/radial6"/>
    <dgm:cxn modelId="{05A7F33C-6567-4DA3-A63F-C7CF34CD7723}" type="presParOf" srcId="{BEAF8E72-4764-4850-A1D0-1D268F989D2A}" destId="{34AC6DE2-BA7E-4AF6-9894-56665BF8EEF9}" srcOrd="19" destOrd="0" presId="urn:microsoft.com/office/officeart/2005/8/layout/radial6"/>
    <dgm:cxn modelId="{65ED2150-9696-4B16-854E-449FDBE056B6}" type="presParOf" srcId="{BEAF8E72-4764-4850-A1D0-1D268F989D2A}" destId="{A81CBEA1-2287-44DD-AAB4-A42E146C75DC}" srcOrd="20" destOrd="0" presId="urn:microsoft.com/office/officeart/2005/8/layout/radial6"/>
    <dgm:cxn modelId="{7B58F2F2-1F99-44C4-A18B-7FD41BD57DB8}" type="presParOf" srcId="{BEAF8E72-4764-4850-A1D0-1D268F989D2A}" destId="{2AE0D95A-C32D-4D39-A182-B8B341C441BD}" srcOrd="21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DB57E-13D8-4CF8-879C-668E6F7C7276}">
      <dsp:nvSpPr>
        <dsp:cNvPr id="0" name=""/>
        <dsp:cNvSpPr/>
      </dsp:nvSpPr>
      <dsp:spPr>
        <a:xfrm>
          <a:off x="890219" y="909929"/>
          <a:ext cx="2594947" cy="2244547"/>
        </a:xfrm>
        <a:prstGeom prst="hexagon">
          <a:avLst>
            <a:gd name="adj" fmla="val 28570"/>
            <a:gd name="vf" fmla="val 115470"/>
          </a:avLst>
        </a:prstGeom>
        <a:solidFill>
          <a:srgbClr val="80B4C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400" b="0" kern="1200" dirty="0" smtClean="0">
              <a:solidFill>
                <a:schemeClr val="tx2"/>
              </a:solidFill>
            </a:rPr>
            <a:t>Full-service ECA</a:t>
          </a:r>
          <a:endParaRPr lang="en-CA" sz="2400" b="0" kern="1200" dirty="0">
            <a:solidFill>
              <a:schemeClr val="tx2"/>
            </a:solidFill>
          </a:endParaRPr>
        </a:p>
      </dsp:txBody>
      <dsp:txXfrm>
        <a:off x="1320220" y="1281866"/>
        <a:ext cx="1734945" cy="1500673"/>
      </dsp:txXfrm>
    </dsp:sp>
    <dsp:sp modelId="{47C05D0B-87E5-406A-AB42-4F211BB1F3C4}">
      <dsp:nvSpPr>
        <dsp:cNvPr id="0" name=""/>
        <dsp:cNvSpPr/>
      </dsp:nvSpPr>
      <dsp:spPr>
        <a:xfrm>
          <a:off x="3657788" y="1413052"/>
          <a:ext cx="979200" cy="843686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C94D8B-3E48-44DC-B9E0-56B8656DF2A4}">
      <dsp:nvSpPr>
        <dsp:cNvPr id="0" name=""/>
        <dsp:cNvSpPr/>
      </dsp:nvSpPr>
      <dsp:spPr>
        <a:xfrm>
          <a:off x="3079503" y="0"/>
          <a:ext cx="2126277" cy="1839772"/>
        </a:xfrm>
        <a:prstGeom prst="hexagon">
          <a:avLst>
            <a:gd name="adj" fmla="val 28570"/>
            <a:gd name="vf" fmla="val 115470"/>
          </a:avLst>
        </a:prstGeom>
        <a:solidFill>
          <a:srgbClr val="80B4C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400" b="0" kern="1200" dirty="0" smtClean="0">
              <a:solidFill>
                <a:schemeClr val="tx2"/>
              </a:solidFill>
            </a:rPr>
            <a:t>Insurance Only ECA</a:t>
          </a:r>
          <a:endParaRPr lang="en-CA" sz="2400" b="0" kern="1200" dirty="0">
            <a:solidFill>
              <a:schemeClr val="tx2"/>
            </a:solidFill>
          </a:endParaRPr>
        </a:p>
      </dsp:txBody>
      <dsp:txXfrm>
        <a:off x="3431900" y="304914"/>
        <a:ext cx="1421483" cy="1229944"/>
      </dsp:txXfrm>
    </dsp:sp>
    <dsp:sp modelId="{766D9315-2782-46B4-8ED0-51C736745FDE}">
      <dsp:nvSpPr>
        <dsp:cNvPr id="0" name=""/>
        <dsp:cNvSpPr/>
      </dsp:nvSpPr>
      <dsp:spPr>
        <a:xfrm>
          <a:off x="3079503" y="2224227"/>
          <a:ext cx="2126277" cy="1839772"/>
        </a:xfrm>
        <a:prstGeom prst="hexagon">
          <a:avLst>
            <a:gd name="adj" fmla="val 28570"/>
            <a:gd name="vf" fmla="val 115470"/>
          </a:avLst>
        </a:prstGeom>
        <a:solidFill>
          <a:srgbClr val="80B4C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400" b="0" kern="1200" dirty="0" smtClean="0">
              <a:solidFill>
                <a:schemeClr val="tx2"/>
              </a:solidFill>
            </a:rPr>
            <a:t>Lending only ECA</a:t>
          </a:r>
          <a:endParaRPr lang="en-CA" sz="2400" b="0" kern="1200" dirty="0">
            <a:solidFill>
              <a:schemeClr val="tx2"/>
            </a:solidFill>
          </a:endParaRPr>
        </a:p>
      </dsp:txBody>
      <dsp:txXfrm>
        <a:off x="3431900" y="2529141"/>
        <a:ext cx="1421483" cy="12299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07205-7EA4-4834-B3BD-62AF544F24FD}">
      <dsp:nvSpPr>
        <dsp:cNvPr id="0" name=""/>
        <dsp:cNvSpPr/>
      </dsp:nvSpPr>
      <dsp:spPr>
        <a:xfrm>
          <a:off x="34" y="9169"/>
          <a:ext cx="3313416" cy="698541"/>
        </a:xfrm>
        <a:prstGeom prst="rect">
          <a:avLst/>
        </a:prstGeom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39700" h="139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2"/>
              </a:solidFill>
            </a:rPr>
            <a:t>Domestic credit guarantees</a:t>
          </a:r>
          <a:endParaRPr lang="en-US" sz="2000" b="0" kern="1200" dirty="0">
            <a:solidFill>
              <a:schemeClr val="tx2"/>
            </a:solidFill>
          </a:endParaRPr>
        </a:p>
      </dsp:txBody>
      <dsp:txXfrm>
        <a:off x="34" y="9169"/>
        <a:ext cx="3313416" cy="698541"/>
      </dsp:txXfrm>
    </dsp:sp>
    <dsp:sp modelId="{E875812A-C5C0-4940-84CA-25390DBBC760}">
      <dsp:nvSpPr>
        <dsp:cNvPr id="0" name=""/>
        <dsp:cNvSpPr/>
      </dsp:nvSpPr>
      <dsp:spPr>
        <a:xfrm>
          <a:off x="34" y="707710"/>
          <a:ext cx="3313416" cy="27999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NEXIM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JLGC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SEP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NAIFE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ECGF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Indonesia EXIM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EDBI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MEXIM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PEFG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Turk EXIM </a:t>
          </a:r>
          <a:endParaRPr lang="en-CA" sz="1700" kern="1200" dirty="0">
            <a:solidFill>
              <a:srgbClr val="2F6EBB"/>
            </a:solidFill>
          </a:endParaRPr>
        </a:p>
      </dsp:txBody>
      <dsp:txXfrm>
        <a:off x="34" y="707710"/>
        <a:ext cx="3313416" cy="2799900"/>
      </dsp:txXfrm>
    </dsp:sp>
    <dsp:sp modelId="{0EF6C1ED-8C66-49E6-A761-0508B983E9A0}">
      <dsp:nvSpPr>
        <dsp:cNvPr id="0" name=""/>
        <dsp:cNvSpPr/>
      </dsp:nvSpPr>
      <dsp:spPr>
        <a:xfrm>
          <a:off x="3777329" y="9169"/>
          <a:ext cx="3313416" cy="698541"/>
        </a:xfrm>
        <a:prstGeom prst="rect">
          <a:avLst/>
        </a:prstGeom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39700" h="139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2"/>
              </a:solidFill>
            </a:rPr>
            <a:t>International guarantees to foreign/local banks</a:t>
          </a:r>
          <a:endParaRPr lang="en-US" sz="2000" b="0" kern="1200" dirty="0">
            <a:solidFill>
              <a:schemeClr val="tx2"/>
            </a:solidFill>
          </a:endParaRPr>
        </a:p>
      </dsp:txBody>
      <dsp:txXfrm>
        <a:off x="3777329" y="9169"/>
        <a:ext cx="3313416" cy="698541"/>
      </dsp:txXfrm>
    </dsp:sp>
    <dsp:sp modelId="{58C738DA-63E4-4F70-A7C5-495C9A2A8EF7}">
      <dsp:nvSpPr>
        <dsp:cNvPr id="0" name=""/>
        <dsp:cNvSpPr/>
      </dsp:nvSpPr>
      <dsp:spPr>
        <a:xfrm>
          <a:off x="3761656" y="716866"/>
          <a:ext cx="3313416" cy="27999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MEXIM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Turk EXIM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SEP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Indonesia EXIM</a:t>
          </a:r>
          <a:endParaRPr lang="en-CA" sz="1700" kern="1200" dirty="0">
            <a:solidFill>
              <a:srgbClr val="2F6EBB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700" kern="1200" dirty="0" smtClean="0">
              <a:solidFill>
                <a:srgbClr val="2F6EBB"/>
              </a:solidFill>
            </a:rPr>
            <a:t>EDBI</a:t>
          </a:r>
          <a:endParaRPr lang="en-CA" sz="1700" kern="1200" dirty="0">
            <a:solidFill>
              <a:srgbClr val="2F6EBB"/>
            </a:solidFill>
          </a:endParaRPr>
        </a:p>
      </dsp:txBody>
      <dsp:txXfrm>
        <a:off x="3761656" y="716866"/>
        <a:ext cx="3313416" cy="27999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40E77B-F3BC-B242-9579-7537BFDE04D9}">
      <dsp:nvSpPr>
        <dsp:cNvPr id="0" name=""/>
        <dsp:cNvSpPr/>
      </dsp:nvSpPr>
      <dsp:spPr>
        <a:xfrm>
          <a:off x="2715310" y="1796724"/>
          <a:ext cx="1669548" cy="1599827"/>
        </a:xfrm>
        <a:prstGeom prst="ellipse">
          <a:avLst/>
        </a:prstGeom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000000"/>
              </a:solidFill>
            </a:rPr>
            <a:t>Bonding Facilities</a:t>
          </a:r>
          <a:endParaRPr lang="en-US" sz="1700" b="1" kern="1200" dirty="0">
            <a:solidFill>
              <a:srgbClr val="000000"/>
            </a:solidFill>
          </a:endParaRPr>
        </a:p>
      </dsp:txBody>
      <dsp:txXfrm>
        <a:off x="2959810" y="2031013"/>
        <a:ext cx="1180548" cy="1131249"/>
      </dsp:txXfrm>
    </dsp:sp>
    <dsp:sp modelId="{E54EA66D-F305-4246-8EB9-794730646113}">
      <dsp:nvSpPr>
        <dsp:cNvPr id="0" name=""/>
        <dsp:cNvSpPr/>
      </dsp:nvSpPr>
      <dsp:spPr>
        <a:xfrm rot="12334944">
          <a:off x="1054792" y="1523265"/>
          <a:ext cx="1742469" cy="591736"/>
        </a:xfrm>
        <a:prstGeom prst="leftArrow">
          <a:avLst>
            <a:gd name="adj1" fmla="val 60000"/>
            <a:gd name="adj2" fmla="val 50000"/>
          </a:avLst>
        </a:prstGeom>
        <a:solidFill>
          <a:srgbClr val="80B4C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D496B3-D2A8-CA4D-8029-DEECA1028606}">
      <dsp:nvSpPr>
        <dsp:cNvPr id="0" name=""/>
        <dsp:cNvSpPr/>
      </dsp:nvSpPr>
      <dsp:spPr>
        <a:xfrm>
          <a:off x="144586" y="784457"/>
          <a:ext cx="1991233" cy="131693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0000"/>
              </a:solidFill>
            </a:rPr>
            <a:t>Insurance against unfair or wrongful calling of bonds (covers political risks)</a:t>
          </a:r>
          <a:endParaRPr lang="en-US" sz="1500" kern="1200" dirty="0"/>
        </a:p>
      </dsp:txBody>
      <dsp:txXfrm>
        <a:off x="183158" y="823029"/>
        <a:ext cx="1914089" cy="1239793"/>
      </dsp:txXfrm>
    </dsp:sp>
    <dsp:sp modelId="{6DC8B004-1BD3-634F-BAE2-FC8DEC84C131}">
      <dsp:nvSpPr>
        <dsp:cNvPr id="0" name=""/>
        <dsp:cNvSpPr/>
      </dsp:nvSpPr>
      <dsp:spPr>
        <a:xfrm rot="20267448">
          <a:off x="4347138" y="1621711"/>
          <a:ext cx="1732325" cy="591736"/>
        </a:xfrm>
        <a:prstGeom prst="leftArrow">
          <a:avLst>
            <a:gd name="adj1" fmla="val 60000"/>
            <a:gd name="adj2" fmla="val 50000"/>
          </a:avLst>
        </a:prstGeom>
        <a:solidFill>
          <a:srgbClr val="80B4C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35EF57-6136-9B47-A424-9C2E5C815EAE}">
      <dsp:nvSpPr>
        <dsp:cNvPr id="0" name=""/>
        <dsp:cNvSpPr/>
      </dsp:nvSpPr>
      <dsp:spPr>
        <a:xfrm>
          <a:off x="5028975" y="801197"/>
          <a:ext cx="1972455" cy="157796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0000"/>
              </a:solidFill>
            </a:rPr>
            <a:t>Guarantees against any calling of the bond, wrongful or rightful</a:t>
          </a:r>
          <a:endParaRPr lang="en-US" sz="1500" kern="1200" dirty="0">
            <a:solidFill>
              <a:srgbClr val="000000"/>
            </a:solidFill>
          </a:endParaRPr>
        </a:p>
      </dsp:txBody>
      <dsp:txXfrm>
        <a:off x="5075192" y="847414"/>
        <a:ext cx="1880021" cy="14855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40E77B-F3BC-B242-9579-7537BFDE04D9}">
      <dsp:nvSpPr>
        <dsp:cNvPr id="0" name=""/>
        <dsp:cNvSpPr/>
      </dsp:nvSpPr>
      <dsp:spPr>
        <a:xfrm>
          <a:off x="2454458" y="2101944"/>
          <a:ext cx="2101331" cy="2019323"/>
        </a:xfrm>
        <a:prstGeom prst="ellipse">
          <a:avLst/>
        </a:prstGeom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39700" h="139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000000"/>
              </a:solidFill>
            </a:rPr>
            <a:t>Islamic Finance and Insurance Facilities</a:t>
          </a:r>
          <a:endParaRPr lang="en-US" sz="1700" b="1" kern="1200" dirty="0">
            <a:solidFill>
              <a:srgbClr val="000000"/>
            </a:solidFill>
          </a:endParaRPr>
        </a:p>
      </dsp:txBody>
      <dsp:txXfrm>
        <a:off x="2762191" y="2397667"/>
        <a:ext cx="1485865" cy="1427877"/>
      </dsp:txXfrm>
    </dsp:sp>
    <dsp:sp modelId="{E54EA66D-F305-4246-8EB9-794730646113}">
      <dsp:nvSpPr>
        <dsp:cNvPr id="0" name=""/>
        <dsp:cNvSpPr/>
      </dsp:nvSpPr>
      <dsp:spPr>
        <a:xfrm rot="11949384">
          <a:off x="994000" y="2229439"/>
          <a:ext cx="1482574" cy="534709"/>
        </a:xfrm>
        <a:prstGeom prst="leftArrow">
          <a:avLst>
            <a:gd name="adj1" fmla="val 60000"/>
            <a:gd name="adj2" fmla="val 50000"/>
          </a:avLst>
        </a:prstGeom>
        <a:solidFill>
          <a:srgbClr val="80B4C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D496B3-D2A8-CA4D-8029-DEECA1028606}">
      <dsp:nvSpPr>
        <dsp:cNvPr id="0" name=""/>
        <dsp:cNvSpPr/>
      </dsp:nvSpPr>
      <dsp:spPr>
        <a:xfrm>
          <a:off x="216051" y="1639582"/>
          <a:ext cx="1637991" cy="122792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39700" h="139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0000"/>
              </a:solidFill>
            </a:rPr>
            <a:t>Islamic versions of conventional financing </a:t>
          </a:r>
          <a:endParaRPr lang="en-US" sz="1500" kern="1200" dirty="0">
            <a:solidFill>
              <a:srgbClr val="000000"/>
            </a:solidFill>
          </a:endParaRPr>
        </a:p>
        <a:p>
          <a:pPr marL="114300" lvl="1" indent="-114300" algn="ctr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rgbClr val="000000"/>
              </a:solidFill>
            </a:rPr>
            <a:t>Indonesia (Exim)</a:t>
          </a:r>
          <a:endParaRPr lang="en-US" sz="1300" kern="1200" dirty="0">
            <a:solidFill>
              <a:srgbClr val="000000"/>
            </a:solidFill>
          </a:endParaRPr>
        </a:p>
        <a:p>
          <a:pPr marL="114300" lvl="1" indent="-114300" algn="ctr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rgbClr val="000000"/>
              </a:solidFill>
            </a:rPr>
            <a:t>Malaysia</a:t>
          </a:r>
          <a:endParaRPr lang="en-US" sz="1300" kern="1200" dirty="0">
            <a:solidFill>
              <a:srgbClr val="000000"/>
            </a:solidFill>
          </a:endParaRPr>
        </a:p>
      </dsp:txBody>
      <dsp:txXfrm>
        <a:off x="252016" y="1675547"/>
        <a:ext cx="1566061" cy="1155990"/>
      </dsp:txXfrm>
    </dsp:sp>
    <dsp:sp modelId="{99ED61C7-E020-6E4D-8DAA-494F8EBAFE79}">
      <dsp:nvSpPr>
        <dsp:cNvPr id="0" name=""/>
        <dsp:cNvSpPr/>
      </dsp:nvSpPr>
      <dsp:spPr>
        <a:xfrm rot="20677536">
          <a:off x="4553149" y="2423390"/>
          <a:ext cx="1460088" cy="534709"/>
        </a:xfrm>
        <a:prstGeom prst="leftArrow">
          <a:avLst>
            <a:gd name="adj1" fmla="val 60000"/>
            <a:gd name="adj2" fmla="val 50000"/>
          </a:avLst>
        </a:prstGeom>
        <a:solidFill>
          <a:srgbClr val="80B4C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19084D-0675-AA45-A422-6D1BF108B50D}">
      <dsp:nvSpPr>
        <dsp:cNvPr id="0" name=""/>
        <dsp:cNvSpPr/>
      </dsp:nvSpPr>
      <dsp:spPr>
        <a:xfrm>
          <a:off x="5186941" y="1768381"/>
          <a:ext cx="1636173" cy="131167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39700" h="139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solidFill>
                <a:srgbClr val="000000"/>
              </a:solidFill>
            </a:rPr>
            <a:t>Shariah</a:t>
          </a:r>
          <a:r>
            <a:rPr lang="en-US" sz="1500" kern="1200" dirty="0" smtClean="0">
              <a:solidFill>
                <a:srgbClr val="000000"/>
              </a:solidFill>
            </a:rPr>
            <a:t>-compliant credit insurance</a:t>
          </a:r>
          <a:endParaRPr lang="en-US" sz="1500" kern="1200" dirty="0">
            <a:solidFill>
              <a:srgbClr val="000000"/>
            </a:solidFill>
          </a:endParaRPr>
        </a:p>
        <a:p>
          <a:pPr marL="114300" lvl="1" indent="-114300" algn="ctr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rgbClr val="000000"/>
              </a:solidFill>
            </a:rPr>
            <a:t>Qatar</a:t>
          </a:r>
          <a:endParaRPr lang="en-US" sz="1300" kern="1200" dirty="0">
            <a:solidFill>
              <a:srgbClr val="000000"/>
            </a:solidFill>
          </a:endParaRPr>
        </a:p>
        <a:p>
          <a:pPr marL="114300" lvl="1" indent="-114300" algn="ctr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rgbClr val="000000"/>
              </a:solidFill>
            </a:rPr>
            <a:t>Malaysia</a:t>
          </a:r>
          <a:endParaRPr lang="en-US" sz="1300" kern="1200" dirty="0">
            <a:solidFill>
              <a:srgbClr val="000000"/>
            </a:solidFill>
          </a:endParaRPr>
        </a:p>
      </dsp:txBody>
      <dsp:txXfrm>
        <a:off x="5225359" y="1806799"/>
        <a:ext cx="1559337" cy="1234840"/>
      </dsp:txXfrm>
    </dsp:sp>
    <dsp:sp modelId="{10EF46AA-708E-954A-AB01-61A7EB6F2BF1}">
      <dsp:nvSpPr>
        <dsp:cNvPr id="0" name=""/>
        <dsp:cNvSpPr/>
      </dsp:nvSpPr>
      <dsp:spPr>
        <a:xfrm rot="16258164">
          <a:off x="2900311" y="1127174"/>
          <a:ext cx="1267733" cy="534709"/>
        </a:xfrm>
        <a:prstGeom prst="leftArrow">
          <a:avLst>
            <a:gd name="adj1" fmla="val 60000"/>
            <a:gd name="adj2" fmla="val 50000"/>
          </a:avLst>
        </a:prstGeom>
        <a:solidFill>
          <a:srgbClr val="80B4C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B16B70-97EB-2D44-80EF-0CF0D89E4564}">
      <dsp:nvSpPr>
        <dsp:cNvPr id="0" name=""/>
        <dsp:cNvSpPr/>
      </dsp:nvSpPr>
      <dsp:spPr>
        <a:xfrm>
          <a:off x="2725755" y="217239"/>
          <a:ext cx="1638294" cy="108702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B4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39700" h="139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solidFill>
                <a:srgbClr val="000000"/>
              </a:solidFill>
            </a:rPr>
            <a:t>Shariah</a:t>
          </a:r>
          <a:r>
            <a:rPr lang="en-US" sz="1500" kern="1200" dirty="0" smtClean="0">
              <a:solidFill>
                <a:srgbClr val="000000"/>
              </a:solidFill>
            </a:rPr>
            <a:t>-compliant general insurance</a:t>
          </a:r>
          <a:endParaRPr lang="en-US" sz="1500" kern="1200" dirty="0">
            <a:solidFill>
              <a:srgbClr val="000000"/>
            </a:solidFill>
          </a:endParaRPr>
        </a:p>
        <a:p>
          <a:pPr marL="114300" lvl="1" indent="-114300" algn="ctr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rgbClr val="000000"/>
              </a:solidFill>
            </a:rPr>
            <a:t>Indonesia</a:t>
          </a:r>
          <a:endParaRPr lang="en-US" sz="1300" kern="1200" dirty="0">
            <a:solidFill>
              <a:srgbClr val="000000"/>
            </a:solidFill>
          </a:endParaRPr>
        </a:p>
      </dsp:txBody>
      <dsp:txXfrm>
        <a:off x="2757593" y="249077"/>
        <a:ext cx="1574618" cy="10233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0D95A-C32D-4D39-A182-B8B341C441BD}">
      <dsp:nvSpPr>
        <dsp:cNvPr id="0" name=""/>
        <dsp:cNvSpPr/>
      </dsp:nvSpPr>
      <dsp:spPr>
        <a:xfrm>
          <a:off x="1407284" y="478334"/>
          <a:ext cx="3801383" cy="3801383"/>
        </a:xfrm>
        <a:prstGeom prst="blockArc">
          <a:avLst>
            <a:gd name="adj1" fmla="val 13114286"/>
            <a:gd name="adj2" fmla="val 16200000"/>
            <a:gd name="adj3" fmla="val 38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40CFA-0C12-4418-8B0E-83AD24C8D335}">
      <dsp:nvSpPr>
        <dsp:cNvPr id="0" name=""/>
        <dsp:cNvSpPr/>
      </dsp:nvSpPr>
      <dsp:spPr>
        <a:xfrm>
          <a:off x="1407284" y="478334"/>
          <a:ext cx="3801383" cy="3801383"/>
        </a:xfrm>
        <a:prstGeom prst="blockArc">
          <a:avLst>
            <a:gd name="adj1" fmla="val 10028571"/>
            <a:gd name="adj2" fmla="val 13114286"/>
            <a:gd name="adj3" fmla="val 38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1D724-F61B-4727-BF5F-720081CFEF3F}">
      <dsp:nvSpPr>
        <dsp:cNvPr id="0" name=""/>
        <dsp:cNvSpPr/>
      </dsp:nvSpPr>
      <dsp:spPr>
        <a:xfrm>
          <a:off x="1407284" y="478334"/>
          <a:ext cx="3801383" cy="3801383"/>
        </a:xfrm>
        <a:prstGeom prst="blockArc">
          <a:avLst>
            <a:gd name="adj1" fmla="val 6942857"/>
            <a:gd name="adj2" fmla="val 10028571"/>
            <a:gd name="adj3" fmla="val 38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ECCB4-0659-44C4-BC6D-B95716D1D686}">
      <dsp:nvSpPr>
        <dsp:cNvPr id="0" name=""/>
        <dsp:cNvSpPr/>
      </dsp:nvSpPr>
      <dsp:spPr>
        <a:xfrm>
          <a:off x="1407284" y="478334"/>
          <a:ext cx="3801383" cy="3801383"/>
        </a:xfrm>
        <a:prstGeom prst="blockArc">
          <a:avLst>
            <a:gd name="adj1" fmla="val 3857143"/>
            <a:gd name="adj2" fmla="val 6942857"/>
            <a:gd name="adj3" fmla="val 38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1FCAA3-9C72-4CB5-B112-EE3D92499540}">
      <dsp:nvSpPr>
        <dsp:cNvPr id="0" name=""/>
        <dsp:cNvSpPr/>
      </dsp:nvSpPr>
      <dsp:spPr>
        <a:xfrm>
          <a:off x="1407284" y="478334"/>
          <a:ext cx="3801383" cy="3801383"/>
        </a:xfrm>
        <a:prstGeom prst="blockArc">
          <a:avLst>
            <a:gd name="adj1" fmla="val 771429"/>
            <a:gd name="adj2" fmla="val 3857143"/>
            <a:gd name="adj3" fmla="val 38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4D839-9119-4592-80E6-C702350B859E}">
      <dsp:nvSpPr>
        <dsp:cNvPr id="0" name=""/>
        <dsp:cNvSpPr/>
      </dsp:nvSpPr>
      <dsp:spPr>
        <a:xfrm>
          <a:off x="1407284" y="478334"/>
          <a:ext cx="3801383" cy="3801383"/>
        </a:xfrm>
        <a:prstGeom prst="blockArc">
          <a:avLst>
            <a:gd name="adj1" fmla="val 19285714"/>
            <a:gd name="adj2" fmla="val 771429"/>
            <a:gd name="adj3" fmla="val 38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1506-3718-497B-A007-8FFAB6AA79EF}">
      <dsp:nvSpPr>
        <dsp:cNvPr id="0" name=""/>
        <dsp:cNvSpPr/>
      </dsp:nvSpPr>
      <dsp:spPr>
        <a:xfrm>
          <a:off x="1407284" y="478334"/>
          <a:ext cx="3801383" cy="3801383"/>
        </a:xfrm>
        <a:prstGeom prst="blockArc">
          <a:avLst>
            <a:gd name="adj1" fmla="val 16200000"/>
            <a:gd name="adj2" fmla="val 19285714"/>
            <a:gd name="adj3" fmla="val 38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D4AEC2-17F3-46AB-956B-665E0F877501}">
      <dsp:nvSpPr>
        <dsp:cNvPr id="0" name=""/>
        <dsp:cNvSpPr/>
      </dsp:nvSpPr>
      <dsp:spPr>
        <a:xfrm>
          <a:off x="2573050" y="1644100"/>
          <a:ext cx="1469852" cy="1469852"/>
        </a:xfrm>
        <a:prstGeom prst="ellipse">
          <a:avLst/>
        </a:prstGeom>
        <a:solidFill>
          <a:srgbClr val="3C7D9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National ECA</a:t>
          </a:r>
          <a:endParaRPr lang="en-CA" sz="2000" kern="1200" dirty="0"/>
        </a:p>
      </dsp:txBody>
      <dsp:txXfrm>
        <a:off x="2788305" y="1859355"/>
        <a:ext cx="1039342" cy="1039342"/>
      </dsp:txXfrm>
    </dsp:sp>
    <dsp:sp modelId="{D2726BBC-2A47-49E7-B3E3-4704467E10D4}">
      <dsp:nvSpPr>
        <dsp:cNvPr id="0" name=""/>
        <dsp:cNvSpPr/>
      </dsp:nvSpPr>
      <dsp:spPr>
        <a:xfrm>
          <a:off x="2793528" y="926"/>
          <a:ext cx="1028896" cy="1028896"/>
        </a:xfrm>
        <a:prstGeom prst="ellipse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err="1" smtClean="0"/>
            <a:t>Internat’l</a:t>
          </a:r>
          <a:r>
            <a:rPr lang="en-CA" sz="1400" kern="1200" dirty="0" smtClean="0"/>
            <a:t> Banks</a:t>
          </a:r>
          <a:endParaRPr lang="en-CA" sz="1400" kern="1200" dirty="0"/>
        </a:p>
      </dsp:txBody>
      <dsp:txXfrm>
        <a:off x="2944206" y="151604"/>
        <a:ext cx="727540" cy="727540"/>
      </dsp:txXfrm>
    </dsp:sp>
    <dsp:sp modelId="{86D198D4-8C32-4B32-AD2A-97FA6342B8CE}">
      <dsp:nvSpPr>
        <dsp:cNvPr id="0" name=""/>
        <dsp:cNvSpPr/>
      </dsp:nvSpPr>
      <dsp:spPr>
        <a:xfrm>
          <a:off x="4250589" y="702610"/>
          <a:ext cx="1028896" cy="1028896"/>
        </a:xfrm>
        <a:prstGeom prst="ellipse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Private Insurers</a:t>
          </a:r>
          <a:endParaRPr lang="en-CA" sz="1400" kern="1200" dirty="0"/>
        </a:p>
      </dsp:txBody>
      <dsp:txXfrm>
        <a:off x="4401267" y="853288"/>
        <a:ext cx="727540" cy="727540"/>
      </dsp:txXfrm>
    </dsp:sp>
    <dsp:sp modelId="{2E4D5784-2161-4D81-A867-520C0D7BBFA8}">
      <dsp:nvSpPr>
        <dsp:cNvPr id="0" name=""/>
        <dsp:cNvSpPr/>
      </dsp:nvSpPr>
      <dsp:spPr>
        <a:xfrm>
          <a:off x="4610454" y="2279279"/>
          <a:ext cx="1028896" cy="1028896"/>
        </a:xfrm>
        <a:prstGeom prst="ellipse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Other ECAs</a:t>
          </a:r>
          <a:endParaRPr lang="en-CA" sz="1400" kern="1200" dirty="0"/>
        </a:p>
      </dsp:txBody>
      <dsp:txXfrm>
        <a:off x="4761132" y="2429957"/>
        <a:ext cx="727540" cy="727540"/>
      </dsp:txXfrm>
    </dsp:sp>
    <dsp:sp modelId="{838C0F6A-34FF-461A-8A0A-E12745EFE9CA}">
      <dsp:nvSpPr>
        <dsp:cNvPr id="0" name=""/>
        <dsp:cNvSpPr/>
      </dsp:nvSpPr>
      <dsp:spPr>
        <a:xfrm>
          <a:off x="3602136" y="3543670"/>
          <a:ext cx="1028896" cy="1028896"/>
        </a:xfrm>
        <a:prstGeom prst="ellipse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err="1" smtClean="0"/>
            <a:t>Assoc’ns</a:t>
          </a:r>
          <a:endParaRPr lang="en-CA" sz="1200" kern="1200" dirty="0"/>
        </a:p>
      </dsp:txBody>
      <dsp:txXfrm>
        <a:off x="3752814" y="3694348"/>
        <a:ext cx="727540" cy="727540"/>
      </dsp:txXfrm>
    </dsp:sp>
    <dsp:sp modelId="{6BCF714D-1E48-48F0-A7E7-60CAB27B0F12}">
      <dsp:nvSpPr>
        <dsp:cNvPr id="0" name=""/>
        <dsp:cNvSpPr/>
      </dsp:nvSpPr>
      <dsp:spPr>
        <a:xfrm>
          <a:off x="1984919" y="3543670"/>
          <a:ext cx="1028896" cy="1028896"/>
        </a:xfrm>
        <a:prstGeom prst="ellipse">
          <a:avLst/>
        </a:prstGeom>
        <a:solidFill>
          <a:srgbClr val="2F6E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Gov’t agencies</a:t>
          </a:r>
          <a:endParaRPr lang="en-CA" sz="1200" kern="1200" dirty="0"/>
        </a:p>
      </dsp:txBody>
      <dsp:txXfrm>
        <a:off x="2135597" y="3694348"/>
        <a:ext cx="727540" cy="727540"/>
      </dsp:txXfrm>
    </dsp:sp>
    <dsp:sp modelId="{3E861DEF-1282-465D-B03E-285E87F2B57C}">
      <dsp:nvSpPr>
        <dsp:cNvPr id="0" name=""/>
        <dsp:cNvSpPr/>
      </dsp:nvSpPr>
      <dsp:spPr>
        <a:xfrm>
          <a:off x="976601" y="2279279"/>
          <a:ext cx="1028896" cy="1028896"/>
        </a:xfrm>
        <a:prstGeom prst="ellipse">
          <a:avLst/>
        </a:prstGeom>
        <a:solidFill>
          <a:srgbClr val="2F6E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National </a:t>
          </a:r>
          <a:r>
            <a:rPr lang="en-CA" sz="1400" kern="1200" dirty="0" err="1" smtClean="0"/>
            <a:t>dev’t</a:t>
          </a:r>
          <a:r>
            <a:rPr lang="en-CA" sz="1400" kern="1200" dirty="0" smtClean="0"/>
            <a:t> banks</a:t>
          </a:r>
          <a:endParaRPr lang="en-CA" sz="1400" kern="1200" dirty="0"/>
        </a:p>
      </dsp:txBody>
      <dsp:txXfrm>
        <a:off x="1127279" y="2429957"/>
        <a:ext cx="727540" cy="727540"/>
      </dsp:txXfrm>
    </dsp:sp>
    <dsp:sp modelId="{34AC6DE2-BA7E-4AF6-9894-56665BF8EEF9}">
      <dsp:nvSpPr>
        <dsp:cNvPr id="0" name=""/>
        <dsp:cNvSpPr/>
      </dsp:nvSpPr>
      <dsp:spPr>
        <a:xfrm>
          <a:off x="1336466" y="702610"/>
          <a:ext cx="1028896" cy="1028896"/>
        </a:xfrm>
        <a:prstGeom prst="ellipse">
          <a:avLst/>
        </a:prstGeom>
        <a:solidFill>
          <a:srgbClr val="2F6E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Domestic banks </a:t>
          </a:r>
          <a:endParaRPr lang="en-CA" sz="1200" kern="1200" dirty="0"/>
        </a:p>
      </dsp:txBody>
      <dsp:txXfrm>
        <a:off x="1487144" y="853288"/>
        <a:ext cx="727540" cy="727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0.77841</cdr:x>
      <cdr:y>0.27343</cdr:y>
    </cdr:from>
    <cdr:to>
      <cdr:x>0.90471</cdr:x>
      <cdr:y>0.50212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35626" y="10932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CA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02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02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1E74A2-D287-46D5-BAB0-C4D2BF96F9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83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2625"/>
            <a:ext cx="4556125" cy="3416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25938"/>
            <a:ext cx="5486400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02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02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1F0991-79C4-4DB0-B747-83355808C0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98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F0991-79C4-4DB0-B747-83355808C0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35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F0991-79C4-4DB0-B747-83355808C082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01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F0991-79C4-4DB0-B747-83355808C08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05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F0991-79C4-4DB0-B747-83355808C08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35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F0991-79C4-4DB0-B747-83355808C08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90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F0991-79C4-4DB0-B747-83355808C08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09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F0991-79C4-4DB0-B747-83355808C08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26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F0991-79C4-4DB0-B747-83355808C08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94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F0991-79C4-4DB0-B747-83355808C08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45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F0991-79C4-4DB0-B747-83355808C08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3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00" name="Rectangle 12"/>
          <p:cNvSpPr>
            <a:spLocks noChangeArrowheads="1"/>
          </p:cNvSpPr>
          <p:nvPr/>
        </p:nvSpPr>
        <p:spPr bwMode="auto">
          <a:xfrm>
            <a:off x="0" y="1244758"/>
            <a:ext cx="9140825" cy="5630333"/>
          </a:xfrm>
          <a:prstGeom prst="rect">
            <a:avLst/>
          </a:prstGeom>
          <a:solidFill>
            <a:srgbClr val="3062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546100" y="1676400"/>
            <a:ext cx="1309688" cy="315913"/>
            <a:chOff x="546100" y="1676400"/>
            <a:chExt cx="1309688" cy="315913"/>
          </a:xfrm>
        </p:grpSpPr>
        <p:sp>
          <p:nvSpPr>
            <p:cNvPr id="114690" name="Oval 2"/>
            <p:cNvSpPr>
              <a:spLocks noChangeArrowheads="1"/>
            </p:cNvSpPr>
            <p:nvPr/>
          </p:nvSpPr>
          <p:spPr bwMode="auto">
            <a:xfrm>
              <a:off x="546100" y="1676400"/>
              <a:ext cx="314325" cy="314325"/>
            </a:xfrm>
            <a:prstGeom prst="ellipse">
              <a:avLst/>
            </a:prstGeom>
            <a:solidFill>
              <a:srgbClr val="2F6EB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4691" name="Oval 3"/>
            <p:cNvSpPr>
              <a:spLocks noChangeArrowheads="1"/>
            </p:cNvSpPr>
            <p:nvPr/>
          </p:nvSpPr>
          <p:spPr bwMode="auto">
            <a:xfrm>
              <a:off x="1042988" y="1677988"/>
              <a:ext cx="315912" cy="314325"/>
            </a:xfrm>
            <a:prstGeom prst="ellipse">
              <a:avLst/>
            </a:prstGeom>
            <a:solidFill>
              <a:srgbClr val="80B4C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4692" name="Oval 4"/>
            <p:cNvSpPr>
              <a:spLocks noChangeArrowheads="1"/>
            </p:cNvSpPr>
            <p:nvPr/>
          </p:nvSpPr>
          <p:spPr bwMode="auto">
            <a:xfrm>
              <a:off x="1541463" y="1677988"/>
              <a:ext cx="314325" cy="314325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146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197100" y="1371599"/>
            <a:ext cx="6375400" cy="1913467"/>
          </a:xfrm>
        </p:spPr>
        <p:txBody>
          <a:bodyPr wrap="square">
            <a:normAutofit/>
          </a:bodyPr>
          <a:lstStyle>
            <a:lvl1pPr>
              <a:defRPr sz="44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230967" y="3733800"/>
            <a:ext cx="6341533" cy="1866900"/>
          </a:xfrm>
          <a:noFill/>
        </p:spPr>
        <p:txBody>
          <a:bodyPr wrap="square">
            <a:normAutofit/>
          </a:bodyPr>
          <a:lstStyle>
            <a:lvl1pPr marL="0" indent="0">
              <a:buFont typeface="Wingdings 3" pitchFamily="18" charset="2"/>
              <a:buNone/>
              <a:defRPr>
                <a:solidFill>
                  <a:srgbClr val="80B4CE"/>
                </a:solidFill>
              </a:defRPr>
            </a:lvl1pPr>
          </a:lstStyle>
          <a:p>
            <a:r>
              <a:rPr lang="en-US" dirty="0" smtClean="0"/>
              <a:t>Click </a:t>
            </a:r>
            <a:r>
              <a:rPr lang="en-US" dirty="0"/>
              <a:t>to edit Master subtitle style</a:t>
            </a:r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>
            <a:off x="2133600" y="1228724"/>
            <a:ext cx="0" cy="20478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8"/>
          <p:cNvSpPr txBox="1">
            <a:spLocks noChangeArrowheads="1"/>
          </p:cNvSpPr>
          <p:nvPr userDrawn="1"/>
        </p:nvSpPr>
        <p:spPr bwMode="auto">
          <a:xfrm>
            <a:off x="5486421" y="6087527"/>
            <a:ext cx="3174979" cy="58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tel.: +1.613.742.7829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fax: +1.613.742.7099 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www.i-financialconsulting.com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info@i-financialconsulting.com</a:t>
            </a: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4703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870" y="210081"/>
            <a:ext cx="1916109" cy="68738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3" name="Oval 2"/>
          <p:cNvSpPr>
            <a:spLocks noChangeArrowheads="1"/>
          </p:cNvSpPr>
          <p:nvPr userDrawn="1"/>
        </p:nvSpPr>
        <p:spPr bwMode="auto">
          <a:xfrm>
            <a:off x="8709025" y="5581650"/>
            <a:ext cx="314325" cy="314325"/>
          </a:xfrm>
          <a:prstGeom prst="ellipse">
            <a:avLst/>
          </a:prstGeom>
          <a:solidFill>
            <a:srgbClr val="2F6EB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5" name="Oval 3"/>
          <p:cNvSpPr>
            <a:spLocks noChangeArrowheads="1"/>
          </p:cNvSpPr>
          <p:nvPr userDrawn="1"/>
        </p:nvSpPr>
        <p:spPr bwMode="auto">
          <a:xfrm>
            <a:off x="8709025" y="6015037"/>
            <a:ext cx="315912" cy="314325"/>
          </a:xfrm>
          <a:prstGeom prst="ellipse">
            <a:avLst/>
          </a:prstGeom>
          <a:solidFill>
            <a:srgbClr val="80B4C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6" name="Oval 4"/>
          <p:cNvSpPr>
            <a:spLocks noChangeArrowheads="1"/>
          </p:cNvSpPr>
          <p:nvPr userDrawn="1"/>
        </p:nvSpPr>
        <p:spPr bwMode="auto">
          <a:xfrm>
            <a:off x="8709025" y="6448425"/>
            <a:ext cx="314325" cy="314325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7" name="Line 10"/>
          <p:cNvSpPr>
            <a:spLocks noChangeShapeType="1"/>
          </p:cNvSpPr>
          <p:nvPr userDrawn="1"/>
        </p:nvSpPr>
        <p:spPr bwMode="auto">
          <a:xfrm>
            <a:off x="8658225" y="5591175"/>
            <a:ext cx="0" cy="128587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8"/>
          <p:cNvSpPr txBox="1">
            <a:spLocks noChangeArrowheads="1"/>
          </p:cNvSpPr>
          <p:nvPr userDrawn="1"/>
        </p:nvSpPr>
        <p:spPr bwMode="auto">
          <a:xfrm>
            <a:off x="2209821" y="6068477"/>
            <a:ext cx="3174979" cy="58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0">
                <a:solidFill>
                  <a:schemeClr val="bg1"/>
                </a:solidFill>
                <a:latin typeface="+mn-lt"/>
              </a:defRPr>
            </a:lvl1pPr>
          </a:lstStyle>
          <a:p>
            <a:pPr eaLnBrk="0" hangingPunct="0">
              <a:tabLst>
                <a:tab pos="2743200" algn="ctr"/>
                <a:tab pos="5486400" algn="r"/>
              </a:tabLst>
              <a:defRPr/>
            </a:pPr>
            <a:r>
              <a:rPr lang="en-US" dirty="0" smtClean="0">
                <a:cs typeface="Arial" charset="0"/>
              </a:rPr>
              <a:t>World Exchange Plaza</a:t>
            </a:r>
          </a:p>
          <a:p>
            <a:pPr eaLnBrk="0" hangingPunct="0">
              <a:tabLst>
                <a:tab pos="2743200" algn="ctr"/>
                <a:tab pos="5486400" algn="r"/>
              </a:tabLst>
              <a:defRPr/>
            </a:pPr>
            <a:r>
              <a:rPr lang="en-US" dirty="0" smtClean="0">
                <a:cs typeface="Arial" charset="0"/>
              </a:rPr>
              <a:t>PO Box 81119</a:t>
            </a:r>
          </a:p>
          <a:p>
            <a:pPr eaLnBrk="0" hangingPunct="0">
              <a:tabLst>
                <a:tab pos="2743200" algn="ctr"/>
                <a:tab pos="5486400" algn="r"/>
              </a:tabLst>
              <a:defRPr/>
            </a:pPr>
            <a:r>
              <a:rPr lang="en-US" dirty="0" smtClean="0">
                <a:cs typeface="Arial" charset="0"/>
              </a:rPr>
              <a:t>Ottawa, Ontario, Canada</a:t>
            </a:r>
          </a:p>
          <a:p>
            <a:pPr eaLnBrk="0" hangingPunct="0">
              <a:tabLst>
                <a:tab pos="2743200" algn="ctr"/>
                <a:tab pos="5486400" algn="r"/>
              </a:tabLst>
              <a:defRPr/>
            </a:pPr>
            <a:r>
              <a:rPr lang="en-US" dirty="0" smtClean="0">
                <a:cs typeface="Arial" charset="0"/>
              </a:rPr>
              <a:t>K1P 1B1</a:t>
            </a:r>
            <a:endParaRPr lang="en-US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256EB6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219825"/>
            <a:ext cx="628650" cy="457200"/>
          </a:xfrm>
          <a:prstGeom prst="rect">
            <a:avLst/>
          </a:prstGeom>
        </p:spPr>
        <p:txBody>
          <a:bodyPr/>
          <a:lstStyle>
            <a:lvl1pPr>
              <a:defRPr sz="2200" b="0">
                <a:solidFill>
                  <a:srgbClr val="2F6EBB"/>
                </a:solidFill>
                <a:effectLst/>
              </a:defRPr>
            </a:lvl1pPr>
          </a:lstStyle>
          <a:p>
            <a:fld id="{34F9E23A-068B-4AD2-9217-1F6D1C0F83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219825"/>
            <a:ext cx="628650" cy="457200"/>
          </a:xfrm>
          <a:prstGeom prst="rect">
            <a:avLst/>
          </a:prstGeom>
        </p:spPr>
        <p:txBody>
          <a:bodyPr/>
          <a:lstStyle>
            <a:lvl1pPr>
              <a:defRPr sz="2200" b="0">
                <a:solidFill>
                  <a:srgbClr val="2F6EBB"/>
                </a:solidFill>
                <a:effectLst/>
              </a:defRPr>
            </a:lvl1pPr>
          </a:lstStyle>
          <a:p>
            <a:fld id="{34F9E23A-068B-4AD2-9217-1F6D1C0F83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219825"/>
            <a:ext cx="628650" cy="457200"/>
          </a:xfrm>
          <a:prstGeom prst="rect">
            <a:avLst/>
          </a:prstGeom>
        </p:spPr>
        <p:txBody>
          <a:bodyPr/>
          <a:lstStyle>
            <a:lvl1pPr>
              <a:defRPr sz="2200" b="0">
                <a:solidFill>
                  <a:srgbClr val="2F6EBB"/>
                </a:solidFill>
                <a:effectLst/>
              </a:defRPr>
            </a:lvl1pPr>
          </a:lstStyle>
          <a:p>
            <a:fld id="{34F9E23A-068B-4AD2-9217-1F6D1C0F83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219825"/>
            <a:ext cx="628650" cy="457200"/>
          </a:xfrm>
          <a:prstGeom prst="rect">
            <a:avLst/>
          </a:prstGeom>
        </p:spPr>
        <p:txBody>
          <a:bodyPr/>
          <a:lstStyle>
            <a:lvl1pPr>
              <a:defRPr sz="2200" b="0">
                <a:solidFill>
                  <a:srgbClr val="2F6EBB"/>
                </a:solidFill>
                <a:effectLst/>
              </a:defRPr>
            </a:lvl1pPr>
          </a:lstStyle>
          <a:p>
            <a:fld id="{34F9E23A-068B-4AD2-9217-1F6D1C0F8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0" y="1905000"/>
            <a:ext cx="7010400" cy="4114800"/>
          </a:xfrm>
        </p:spPr>
        <p:txBody>
          <a:bodyPr/>
          <a:lstStyle>
            <a:lvl1pPr>
              <a:buClr>
                <a:srgbClr val="256EB6"/>
              </a:buClr>
              <a:defRPr/>
            </a:lvl1pPr>
          </a:lstStyle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219825"/>
            <a:ext cx="628650" cy="457200"/>
          </a:xfrm>
          <a:prstGeom prst="rect">
            <a:avLst/>
          </a:prstGeom>
        </p:spPr>
        <p:txBody>
          <a:bodyPr/>
          <a:lstStyle>
            <a:lvl1pPr>
              <a:defRPr sz="2200" b="0">
                <a:solidFill>
                  <a:srgbClr val="2F6EBB"/>
                </a:solidFill>
                <a:effectLst/>
              </a:defRPr>
            </a:lvl1pPr>
          </a:lstStyle>
          <a:p>
            <a:fld id="{34F9E23A-068B-4AD2-9217-1F6D1C0F83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95288" y="1268413"/>
            <a:ext cx="8424862" cy="43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24944"/>
            <a:ext cx="7772400" cy="100203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48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3672" name="Group 8"/>
          <p:cNvGrpSpPr>
            <a:grpSpLocks/>
          </p:cNvGrpSpPr>
          <p:nvPr/>
        </p:nvGrpSpPr>
        <p:grpSpPr bwMode="auto">
          <a:xfrm>
            <a:off x="177800" y="838200"/>
            <a:ext cx="1003300" cy="228600"/>
            <a:chOff x="96" y="528"/>
            <a:chExt cx="632" cy="144"/>
          </a:xfrm>
        </p:grpSpPr>
        <p:sp>
          <p:nvSpPr>
            <p:cNvPr id="113673" name="Oval 9"/>
            <p:cNvSpPr>
              <a:spLocks noChangeArrowheads="1"/>
            </p:cNvSpPr>
            <p:nvPr/>
          </p:nvSpPr>
          <p:spPr bwMode="auto">
            <a:xfrm>
              <a:off x="96" y="528"/>
              <a:ext cx="144" cy="144"/>
            </a:xfrm>
            <a:prstGeom prst="ellipse">
              <a:avLst/>
            </a:prstGeom>
            <a:solidFill>
              <a:srgbClr val="2F6EBB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3674" name="Oval 10"/>
            <p:cNvSpPr>
              <a:spLocks noChangeArrowheads="1"/>
            </p:cNvSpPr>
            <p:nvPr/>
          </p:nvSpPr>
          <p:spPr bwMode="auto">
            <a:xfrm>
              <a:off x="340" y="528"/>
              <a:ext cx="144" cy="144"/>
            </a:xfrm>
            <a:prstGeom prst="ellipse">
              <a:avLst/>
            </a:prstGeom>
            <a:solidFill>
              <a:srgbClr val="5098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3675" name="Oval 11"/>
            <p:cNvSpPr>
              <a:spLocks noChangeArrowheads="1"/>
            </p:cNvSpPr>
            <p:nvPr/>
          </p:nvSpPr>
          <p:spPr bwMode="auto">
            <a:xfrm>
              <a:off x="584" y="528"/>
              <a:ext cx="144" cy="144"/>
            </a:xfrm>
            <a:prstGeom prst="ellipse">
              <a:avLst/>
            </a:prstGeom>
            <a:solidFill>
              <a:srgbClr val="C0C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pic>
        <p:nvPicPr>
          <p:cNvPr id="12" name="Picture 15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34757" y="6101824"/>
            <a:ext cx="1431397" cy="51350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cxnSp>
        <p:nvCxnSpPr>
          <p:cNvPr id="21" name="Straight Connector 20"/>
          <p:cNvCxnSpPr>
            <a:endCxn id="23" idx="6"/>
          </p:cNvCxnSpPr>
          <p:nvPr userDrawn="1"/>
        </p:nvCxnSpPr>
        <p:spPr bwMode="auto">
          <a:xfrm>
            <a:off x="3742661" y="6376307"/>
            <a:ext cx="2517201" cy="0"/>
          </a:xfrm>
          <a:prstGeom prst="line">
            <a:avLst/>
          </a:prstGeom>
          <a:solidFill>
            <a:schemeClr val="bg1">
              <a:alpha val="45000"/>
            </a:schemeClr>
          </a:solidFill>
          <a:ln w="19050" cap="rnd" cmpd="sng" algn="ctr">
            <a:solidFill>
              <a:srgbClr val="C0C0C0"/>
            </a:solidFill>
            <a:prstDash val="sysDash"/>
            <a:bevel/>
            <a:headEnd type="none" w="med" len="med"/>
            <a:tailEnd type="none" w="med" len="med"/>
          </a:ln>
          <a:effectLst>
            <a:outerShdw blurRad="50800" dist="38100" dir="2700000" algn="tl" rotWithShape="0">
              <a:schemeClr val="bg1">
                <a:lumMod val="75000"/>
                <a:alpha val="40000"/>
              </a:schemeClr>
            </a:outerShdw>
          </a:effectLst>
        </p:spPr>
      </p:cxnSp>
      <p:sp>
        <p:nvSpPr>
          <p:cNvPr id="22" name="Oval 8"/>
          <p:cNvSpPr>
            <a:spLocks noChangeArrowheads="1"/>
          </p:cNvSpPr>
          <p:nvPr userDrawn="1"/>
        </p:nvSpPr>
        <p:spPr bwMode="auto">
          <a:xfrm>
            <a:off x="3671668" y="6287558"/>
            <a:ext cx="143935" cy="143934"/>
          </a:xfrm>
          <a:prstGeom prst="ellipse">
            <a:avLst/>
          </a:prstGeom>
          <a:solidFill>
            <a:srgbClr val="2F6EB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23" name="Oval 8"/>
          <p:cNvSpPr>
            <a:spLocks noChangeArrowheads="1"/>
          </p:cNvSpPr>
          <p:nvPr userDrawn="1"/>
        </p:nvSpPr>
        <p:spPr bwMode="auto">
          <a:xfrm>
            <a:off x="6115927" y="6304340"/>
            <a:ext cx="143935" cy="143934"/>
          </a:xfrm>
          <a:prstGeom prst="ellipse">
            <a:avLst/>
          </a:prstGeom>
          <a:solidFill>
            <a:srgbClr val="2F6EB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3826157" y="6134696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  <a:latin typeface="Trajan Pro" pitchFamily="18" charset="0"/>
                <a:ea typeface="Adobe Myungjo Std M" pitchFamily="18" charset="-128"/>
              </a:rPr>
              <a:t>1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chemeClr val="bg1"/>
              </a:solidFill>
              <a:effectLst/>
              <a:latin typeface="Trajan Pro" pitchFamily="18" charset="0"/>
              <a:ea typeface="Adobe Myungjo Std M" pitchFamily="18" charset="-128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4154246" y="6134696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  <a:latin typeface="Trajan Pro" pitchFamily="18" charset="0"/>
                <a:ea typeface="Adobe Myungjo Std M" pitchFamily="18" charset="-128"/>
              </a:rPr>
              <a:t>2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chemeClr val="bg1"/>
              </a:solidFill>
              <a:effectLst/>
              <a:latin typeface="Trajan Pro" pitchFamily="18" charset="0"/>
              <a:ea typeface="Adobe Myungjo Std M" pitchFamily="18" charset="-128"/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4535776" y="6134696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  <a:latin typeface="Trajan Pro" pitchFamily="18" charset="0"/>
                <a:ea typeface="Adobe Myungjo Std M" pitchFamily="18" charset="-128"/>
              </a:rPr>
              <a:t>3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chemeClr val="bg1"/>
              </a:solidFill>
              <a:effectLst/>
              <a:latin typeface="Trajan Pro" pitchFamily="18" charset="0"/>
              <a:ea typeface="Adobe Myungjo Std M" pitchFamily="18" charset="-128"/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4918885" y="6134696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  <a:latin typeface="Trajan Pro" pitchFamily="18" charset="0"/>
                <a:ea typeface="Adobe Myungjo Std M" pitchFamily="18" charset="-128"/>
              </a:rPr>
              <a:t>4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chemeClr val="bg1"/>
              </a:solidFill>
              <a:effectLst/>
              <a:latin typeface="Trajan Pro" pitchFamily="18" charset="0"/>
              <a:ea typeface="Adobe Myungjo Std M" pitchFamily="18" charset="-128"/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5251740" y="6134696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  <a:latin typeface="Trajan Pro" pitchFamily="18" charset="0"/>
                <a:ea typeface="Adobe Myungjo Std M" pitchFamily="18" charset="-128"/>
              </a:rPr>
              <a:t>5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chemeClr val="bg1"/>
              </a:solidFill>
              <a:effectLst/>
              <a:latin typeface="Trajan Pro" pitchFamily="18" charset="0"/>
              <a:ea typeface="Adobe Myungjo Std M" pitchFamily="18" charset="-128"/>
            </a:endParaRPr>
          </a:p>
        </p:txBody>
      </p:sp>
      <p:sp>
        <p:nvSpPr>
          <p:cNvPr id="37" name="Rectangle 36"/>
          <p:cNvSpPr/>
          <p:nvPr userDrawn="1"/>
        </p:nvSpPr>
        <p:spPr>
          <a:xfrm>
            <a:off x="5658675" y="6134696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  <a:latin typeface="Trajan Pro" pitchFamily="18" charset="0"/>
                <a:ea typeface="Adobe Myungjo Std M" pitchFamily="18" charset="-128"/>
              </a:rPr>
              <a:t>6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chemeClr val="bg1"/>
              </a:solidFill>
              <a:effectLst/>
              <a:latin typeface="Trajan Pro" pitchFamily="18" charset="0"/>
              <a:ea typeface="Adobe Myungjo Std M" pitchFamily="18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6" r:id="rId2"/>
    <p:sldLayoutId id="2147483682" r:id="rId3"/>
    <p:sldLayoutId id="2147483677" r:id="rId4"/>
    <p:sldLayoutId id="2147483680" r:id="rId5"/>
    <p:sldLayoutId id="2147483681" r:id="rId6"/>
    <p:sldLayoutId id="2147483696" r:id="rId7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2F6EB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01638" indent="-401638" algn="l" rtl="0" fontAlgn="base">
        <a:spcBef>
          <a:spcPts val="0"/>
        </a:spcBef>
        <a:spcAft>
          <a:spcPts val="300"/>
        </a:spcAft>
        <a:buClr>
          <a:srgbClr val="2F6EB6"/>
        </a:buClr>
        <a:buSzPct val="75000"/>
        <a:buFont typeface="Wingdings 3" pitchFamily="18" charset="2"/>
        <a:buChar char=""/>
        <a:defRPr sz="2600">
          <a:solidFill>
            <a:schemeClr val="tx2"/>
          </a:solidFill>
          <a:latin typeface="Calibri" pitchFamily="34" charset="0"/>
          <a:ea typeface="+mn-ea"/>
          <a:cs typeface="+mn-cs"/>
        </a:defRPr>
      </a:lvl1pPr>
      <a:lvl2pPr marL="801688" indent="-228600" algn="l" rtl="0" fontAlgn="base">
        <a:spcBef>
          <a:spcPts val="0"/>
        </a:spcBef>
        <a:spcAft>
          <a:spcPts val="300"/>
        </a:spcAft>
        <a:buClr>
          <a:srgbClr val="5098BC"/>
        </a:buClr>
        <a:buSzPct val="70000"/>
        <a:buFont typeface="Wingdings" pitchFamily="2" charset="2"/>
        <a:buChar char="§"/>
        <a:defRPr sz="2500">
          <a:solidFill>
            <a:schemeClr val="tx2"/>
          </a:solidFill>
          <a:latin typeface="Calibri" pitchFamily="34" charset="0"/>
        </a:defRPr>
      </a:lvl2pPr>
      <a:lvl3pPr marL="1144588" indent="-228600" algn="l" rtl="0" fontAlgn="base">
        <a:spcBef>
          <a:spcPts val="0"/>
        </a:spcBef>
        <a:spcAft>
          <a:spcPts val="300"/>
        </a:spcAft>
        <a:buClr>
          <a:schemeClr val="folHlink"/>
        </a:buClr>
        <a:buChar char="•"/>
        <a:defRPr sz="2400">
          <a:solidFill>
            <a:schemeClr val="tx2"/>
          </a:solidFill>
          <a:latin typeface="Calibri" pitchFamily="34" charset="0"/>
        </a:defRPr>
      </a:lvl3pPr>
      <a:lvl4pPr marL="1600200" indent="-228600" algn="l" rtl="0" fontAlgn="base">
        <a:spcBef>
          <a:spcPts val="0"/>
        </a:spcBef>
        <a:spcAft>
          <a:spcPts val="300"/>
        </a:spcAft>
        <a:buClr>
          <a:srgbClr val="5F5F5F"/>
        </a:buClr>
        <a:buChar char="•"/>
        <a:defRPr sz="2000">
          <a:solidFill>
            <a:schemeClr val="tx2"/>
          </a:solidFill>
          <a:latin typeface="Calibri" pitchFamily="34" charset="0"/>
        </a:defRPr>
      </a:lvl4pPr>
      <a:lvl5pPr marL="2057400" indent="-228600" algn="l" rtl="0" fontAlgn="base">
        <a:spcBef>
          <a:spcPts val="0"/>
        </a:spcBef>
        <a:spcAft>
          <a:spcPts val="300"/>
        </a:spcAft>
        <a:buChar char="•"/>
        <a:defRPr sz="1600">
          <a:solidFill>
            <a:schemeClr val="tx2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0082-9A26-4273-A5F4-0D61346430C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CD8-5A09-4B89-B3A5-DC4C9329F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IMPROVING THE ROLE OF EXIMBANKS AND ECAs IN THE OIC MEMBER STATES FOR INCREASING THEIR EXPORTS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0967" y="3641558"/>
            <a:ext cx="6341533" cy="236019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Meeting of the COMCEC Trade Working Group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3300" b="1" dirty="0" smtClean="0">
                <a:solidFill>
                  <a:schemeClr val="bg1"/>
                </a:solidFill>
              </a:rPr>
              <a:t>ECAs and Their Role in International Trade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Diana Smallridge, President</a:t>
            </a:r>
          </a:p>
          <a:p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26 March 2015</a:t>
            </a:r>
          </a:p>
        </p:txBody>
      </p:sp>
      <p:pic>
        <p:nvPicPr>
          <p:cNvPr id="1026" name="Picture 2" descr="C:\Users\Greg\Dropbox\IFCL Corporate\Projects\Active Project (3) - COMCEC - OIC (270)\Presentation\COMCEC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292" y="1355431"/>
            <a:ext cx="1645204" cy="18888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Eca</a:t>
            </a:r>
            <a:r>
              <a:rPr lang="en-US" dirty="0" smtClean="0"/>
              <a:t> facilities and features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52219" y="6125170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rPr>
              <a:t>2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rgbClr val="2F6EB6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rajan Pro" pitchFamily="18" charset="0"/>
              <a:ea typeface="Adobe Myungjo Std M" pitchFamily="18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ECA provide facilities along the Export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 descr="C:\Users\WB459596\AppData\Local\Microsoft\Windows\Temporary Internet Files\Content.Word\Bangladesh ADB Pr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91815" y="2110843"/>
            <a:ext cx="7243659" cy="37208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4152219" y="6125170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rPr>
              <a:t>2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rgbClr val="2F6EB6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rajan Pro" pitchFamily="18" charset="0"/>
              <a:ea typeface="Adobe Myungjo Std M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21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five main types of facilities offered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Financing facilities</a:t>
            </a:r>
          </a:p>
          <a:p>
            <a:pPr lvl="1"/>
            <a:r>
              <a:rPr lang="en-US" sz="2200" dirty="0" smtClean="0"/>
              <a:t>Short-, medium- and long-term domestic and foreign loans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Guarantee facilities</a:t>
            </a:r>
          </a:p>
          <a:p>
            <a:pPr lvl="1"/>
            <a:r>
              <a:rPr lang="en-US" sz="2200" dirty="0" smtClean="0"/>
              <a:t>Domestic and foreign risks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Insurance facilities</a:t>
            </a:r>
          </a:p>
          <a:p>
            <a:pPr lvl="1"/>
            <a:r>
              <a:rPr lang="en-US" sz="2200" dirty="0" smtClean="0"/>
              <a:t>Credit insurance and investment insurance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Bonding facilities</a:t>
            </a:r>
          </a:p>
          <a:p>
            <a:pPr marL="808038" lvl="1" indent="-274638"/>
            <a:r>
              <a:rPr lang="en-US" sz="2200" dirty="0"/>
              <a:t>Support for both wrongful and rightful calls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Advisory and other services</a:t>
            </a:r>
          </a:p>
          <a:p>
            <a:pPr lvl="1"/>
            <a:r>
              <a:rPr lang="en-US" sz="2200" dirty="0" smtClean="0"/>
              <a:t>Overseas market information, country/buyer risk assessment, general export-readiness guidelines for SMEs, consultancy services, buyer credit information on their local companies to other credit insurers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52219" y="6125170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rPr>
              <a:t>2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rgbClr val="2F6EB6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rajan Pro" pitchFamily="18" charset="0"/>
              <a:ea typeface="Adobe Myungjo Std M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1264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</a:t>
            </a:r>
            <a:r>
              <a:rPr lang="en-US" dirty="0" err="1" smtClean="0"/>
              <a:t>Eca</a:t>
            </a:r>
            <a:r>
              <a:rPr lang="en-US" cap="none" dirty="0" err="1" smtClean="0"/>
              <a:t>s</a:t>
            </a:r>
            <a:r>
              <a:rPr lang="en-US" dirty="0" smtClean="0"/>
              <a:t> in </a:t>
            </a:r>
            <a:r>
              <a:rPr lang="en-US" dirty="0" err="1" smtClean="0"/>
              <a:t>oic</a:t>
            </a:r>
            <a:r>
              <a:rPr lang="en-US" dirty="0" smtClean="0"/>
              <a:t> countries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‘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69266" y="6135752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7112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8" y="190500"/>
            <a:ext cx="7620001" cy="1634126"/>
          </a:xfrm>
        </p:spPr>
        <p:txBody>
          <a:bodyPr>
            <a:noAutofit/>
          </a:bodyPr>
          <a:lstStyle/>
          <a:p>
            <a:r>
              <a:rPr lang="en-US" dirty="0" smtClean="0"/>
              <a:t>23 of 57 OIC Member States have ECAs, EXIMS or programs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43683"/>
              </p:ext>
            </p:extLst>
          </p:nvPr>
        </p:nvGraphicFramePr>
        <p:xfrm>
          <a:off x="1584252" y="1663258"/>
          <a:ext cx="6950148" cy="431527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552674"/>
                <a:gridCol w="5397474"/>
              </a:tblGrid>
              <a:tr h="25783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Country </a:t>
                      </a:r>
                      <a:endParaRPr lang="en-US"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6E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Entity Providing Facilities</a:t>
                      </a:r>
                      <a:endParaRPr lang="en-US"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6EBB"/>
                    </a:solidFill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Nigeria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Nigerian Export-Import Bank  (NEXIM)</a:t>
                      </a:r>
                      <a:endParaRPr lang="en-US" sz="900" b="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205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Senegal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Societe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Nationale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d’Assurance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du Credit et du 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Cautionnement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 (SONAC)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Algeria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Compagnie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Algérienne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Assurance et de 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Garantie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des Exportations (CAGEX)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Bahrain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Export Credit Guarantee 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Programme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under Bahrain Development Bank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Egypt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Export Development Bank of Egypt (EDBE) 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Export Credit Guarantee Company of Egypt (ECGE)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Jordan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Jordan Loan Guarantee Corporation (JLGC)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Lebanon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The Lebanese Credit Insurer (LCI)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Morocco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dirty="0" err="1">
                          <a:solidFill>
                            <a:srgbClr val="2F6EBB"/>
                          </a:solidFill>
                          <a:effectLst/>
                        </a:rPr>
                        <a:t>Société</a:t>
                      </a:r>
                      <a:r>
                        <a:rPr lang="pt-BR" sz="900" dirty="0">
                          <a:solidFill>
                            <a:srgbClr val="2F6EBB"/>
                          </a:solidFill>
                          <a:effectLst/>
                        </a:rPr>
                        <a:t> </a:t>
                      </a:r>
                      <a:r>
                        <a:rPr lang="pt-BR" sz="900" dirty="0" err="1">
                          <a:solidFill>
                            <a:srgbClr val="2F6EBB"/>
                          </a:solidFill>
                          <a:effectLst/>
                        </a:rPr>
                        <a:t>Marocaine</a:t>
                      </a:r>
                      <a:r>
                        <a:rPr lang="pt-BR" sz="900" dirty="0">
                          <a:solidFill>
                            <a:srgbClr val="2F6EBB"/>
                          </a:solidFill>
                          <a:effectLst/>
                        </a:rPr>
                        <a:t> d'</a:t>
                      </a:r>
                      <a:r>
                        <a:rPr lang="pt-BR" sz="900" dirty="0" err="1">
                          <a:solidFill>
                            <a:srgbClr val="2F6EBB"/>
                          </a:solidFill>
                          <a:effectLst/>
                        </a:rPr>
                        <a:t>Assurance</a:t>
                      </a:r>
                      <a:r>
                        <a:rPr lang="pt-BR" sz="900" dirty="0">
                          <a:solidFill>
                            <a:srgbClr val="2F6EBB"/>
                          </a:solidFill>
                          <a:effectLst/>
                        </a:rPr>
                        <a:t> à </a:t>
                      </a:r>
                      <a:r>
                        <a:rPr lang="pt-BR" sz="900" dirty="0" err="1">
                          <a:solidFill>
                            <a:srgbClr val="2F6EBB"/>
                          </a:solidFill>
                          <a:effectLst/>
                        </a:rPr>
                        <a:t>l'Exportation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Oman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Export Credit Guarantee Agency of Oman (ECGA)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Qatar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Qatar Export Development Agency (TASDEER/QDB)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Saudi Arabia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Saudi Export Program (SEP) under the Saudi Fund for Development (SFD)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Sudan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National Agency for Insurance and Finance of Exports (NAIFE) 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Tunisia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Compagnie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Tunisienne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pour 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l'assurance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du commerce 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extérieur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(COTUNACE)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United Arab Emirates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Export Credit Insurance Company of the Emirates (ECIE) 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Albania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Export Credit Guarantee Fund under Albania Investment Development Agency (AIDA)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Bangladesh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Sadharan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Bima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Corporation's Export Credit Guarantee Department (ECGD)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Indonesia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Asuransi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Ekspor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 Indonesia (ASEI) 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91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Indonesia 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Eximbank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Iran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Export Development Bank of Iran 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Export Guarantee Fund of Iran (EGFI)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Kazakhstan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Export Credit Insurance Corporation (</a:t>
                      </a:r>
                      <a:r>
                        <a:rPr lang="en-US" sz="900" dirty="0" err="1">
                          <a:solidFill>
                            <a:srgbClr val="2F6EBB"/>
                          </a:solidFill>
                          <a:effectLst/>
                        </a:rPr>
                        <a:t>KazExportGarant</a:t>
                      </a: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Malaysia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EXIM Bank of Malaysia (MEXIM) 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Pakistan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Pakistan Export Finance Guarantee Agency Ltd 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Turkey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Export Credit Bank of Turkey (Turk EXIM bank) 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Uzbekistan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2F6EBB"/>
                          </a:solidFill>
                          <a:effectLst/>
                        </a:rPr>
                        <a:t>National Export-Import Insurance Company (UZBEKINVEST)</a:t>
                      </a:r>
                      <a:endParaRPr lang="en-US" sz="900" dirty="0">
                        <a:solidFill>
                          <a:srgbClr val="2F6EBB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6E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69266" y="6135752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9057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tha</a:t>
            </a:r>
            <a:r>
              <a:rPr lang="en-US" dirty="0" smtClean="0"/>
              <a:t>n </a:t>
            </a:r>
            <a:r>
              <a:rPr lang="en-US" dirty="0" smtClean="0"/>
              <a:t>50</a:t>
            </a:r>
            <a:r>
              <a:rPr lang="en-US" dirty="0" smtClean="0"/>
              <a:t>% of OIC Member Countries do not have ECAs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830569"/>
            <a:ext cx="7010400" cy="4114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300" b="1" dirty="0" smtClean="0"/>
              <a:t>There may a range of reasons why: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There </a:t>
            </a:r>
            <a:r>
              <a:rPr lang="en-US" sz="2800" dirty="0"/>
              <a:t>may not be a need for ECA facilities or there is lack of </a:t>
            </a:r>
            <a:r>
              <a:rPr lang="en-US" sz="2800" dirty="0" smtClean="0"/>
              <a:t>demand.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needs of exporters are being met by other national entities.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There are needs, but there is lack of awareness on the part of exporters, banks and the government.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There is lack of financial resources from the government to set up a new institution/facility.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There may have been an ECA facility in place in the past, but it expired or failed.</a:t>
            </a:r>
          </a:p>
          <a:p>
            <a:pPr lvl="1"/>
            <a:endParaRPr lang="en-US" sz="2600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69266" y="6135752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729342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</a:t>
            </a:r>
            <a:r>
              <a:rPr lang="en-US" dirty="0" err="1" smtClean="0"/>
              <a:t>eca</a:t>
            </a:r>
            <a:r>
              <a:rPr lang="en-US" cap="none" dirty="0" err="1" smtClean="0"/>
              <a:t>s</a:t>
            </a:r>
            <a:r>
              <a:rPr lang="en-US" dirty="0" smtClean="0"/>
              <a:t> in </a:t>
            </a:r>
            <a:r>
              <a:rPr lang="en-US" dirty="0" err="1" smtClean="0"/>
              <a:t>oic</a:t>
            </a:r>
            <a:r>
              <a:rPr lang="en-US" dirty="0" smtClean="0"/>
              <a:t> countries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69732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26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no single perfect model for an ECA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ECA objectives vary based on unique country context </a:t>
            </a:r>
          </a:p>
          <a:p>
            <a:r>
              <a:rPr lang="en-US" sz="2600" dirty="0" smtClean="0"/>
              <a:t>ECA effectiveness </a:t>
            </a:r>
            <a:r>
              <a:rPr lang="en-US" dirty="0" smtClean="0"/>
              <a:t>cannot be </a:t>
            </a:r>
            <a:r>
              <a:rPr lang="en-US" sz="2600" dirty="0" smtClean="0"/>
              <a:t>measured only by its operational </a:t>
            </a:r>
            <a:r>
              <a:rPr lang="en-US" dirty="0" smtClean="0"/>
              <a:t>and financial success</a:t>
            </a:r>
            <a:r>
              <a:rPr lang="en-US" sz="2600" dirty="0" smtClean="0"/>
              <a:t> </a:t>
            </a:r>
          </a:p>
          <a:p>
            <a:r>
              <a:rPr lang="en-US" dirty="0" smtClean="0"/>
              <a:t>Rather, what is important is whether the </a:t>
            </a:r>
            <a:r>
              <a:rPr lang="en-US" dirty="0"/>
              <a:t>needs of all stakeholders involved </a:t>
            </a:r>
            <a:r>
              <a:rPr lang="en-US" dirty="0" smtClean="0"/>
              <a:t>are being met</a:t>
            </a:r>
          </a:p>
          <a:p>
            <a:pPr lvl="1"/>
            <a:r>
              <a:rPr lang="en-US" sz="2400" dirty="0" smtClean="0"/>
              <a:t>Exporters</a:t>
            </a:r>
          </a:p>
          <a:p>
            <a:pPr lvl="1"/>
            <a:r>
              <a:rPr lang="en-US" sz="2400" dirty="0" smtClean="0"/>
              <a:t>Government</a:t>
            </a:r>
          </a:p>
          <a:p>
            <a:pPr lvl="1"/>
            <a:r>
              <a:rPr lang="en-US" sz="2400" dirty="0" smtClean="0"/>
              <a:t>Private sector providers of lending and insurance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34756" y="6134695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rPr>
              <a:t>1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rgbClr val="2F6EB6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rajan Pro" pitchFamily="18" charset="0"/>
              <a:ea typeface="Adobe Myungjo Std M" pitchFamily="18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69732" y="6135752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862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however ‘a Healthy Export Credit System’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1523999" y="1643529"/>
            <a:ext cx="7336119" cy="4376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00" dirty="0" smtClean="0"/>
              <a:t>.</a:t>
            </a:r>
            <a:endParaRPr lang="en-US" sz="1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57869" y="1442991"/>
            <a:ext cx="7463082" cy="457503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34756" y="6134695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rPr>
              <a:t>1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rgbClr val="2F6EB6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rajan Pro" pitchFamily="18" charset="0"/>
              <a:ea typeface="Adobe Myungjo Std M" pitchFamily="18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613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5031" y="-123821"/>
            <a:ext cx="7045569" cy="1176444"/>
          </a:xfrm>
        </p:spPr>
        <p:txBody>
          <a:bodyPr>
            <a:normAutofit/>
          </a:bodyPr>
          <a:lstStyle/>
          <a:p>
            <a:r>
              <a:rPr lang="en-US" dirty="0"/>
              <a:t>OIC ECAs </a:t>
            </a:r>
            <a:r>
              <a:rPr lang="en-US" dirty="0" smtClean="0"/>
              <a:t>vary by 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40" name="Rectangle 139"/>
          <p:cNvSpPr/>
          <p:nvPr/>
        </p:nvSpPr>
        <p:spPr bwMode="auto">
          <a:xfrm>
            <a:off x="1201479" y="6113721"/>
            <a:ext cx="5826642" cy="74427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1360967" y="677450"/>
            <a:ext cx="8849171" cy="6180549"/>
            <a:chOff x="366871" y="123571"/>
            <a:chExt cx="6087437" cy="9105031"/>
          </a:xfrm>
        </p:grpSpPr>
        <p:cxnSp>
          <p:nvCxnSpPr>
            <p:cNvPr id="75" name="Straight Connector 74"/>
            <p:cNvCxnSpPr/>
            <p:nvPr/>
          </p:nvCxnSpPr>
          <p:spPr bwMode="auto">
            <a:xfrm rot="5400000">
              <a:off x="862524" y="7263074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368417" y="384603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1978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83605" y="1274291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1985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90298" y="1756205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1987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87466" y="2213403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1991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94159" y="2695320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1992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76140" y="3164874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1994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82831" y="3646788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1995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80001" y="4116344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1996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77169" y="4585902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1997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83863" y="5055458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1999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78199" y="5537372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2000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84892" y="6006928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2001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66871" y="6414700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2003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85923" y="6871899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2005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383091" y="7724523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2008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373564" y="8169366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2009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998378" y="385775"/>
              <a:ext cx="5273743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err="1" smtClean="0">
                  <a:solidFill>
                    <a:schemeClr val="tx2"/>
                  </a:solidFill>
                </a:rPr>
                <a:t>Sadharan</a:t>
              </a:r>
              <a:r>
                <a:rPr lang="en-US" sz="1000" dirty="0" smtClean="0">
                  <a:solidFill>
                    <a:schemeClr val="tx2"/>
                  </a:solidFill>
                </a:rPr>
                <a:t> </a:t>
              </a:r>
              <a:r>
                <a:rPr lang="en-US" sz="1000" dirty="0" err="1" smtClean="0">
                  <a:solidFill>
                    <a:schemeClr val="tx2"/>
                  </a:solidFill>
                </a:rPr>
                <a:t>Bima</a:t>
              </a:r>
              <a:r>
                <a:rPr lang="en-US" sz="1000" dirty="0" smtClean="0">
                  <a:solidFill>
                    <a:schemeClr val="tx2"/>
                  </a:solidFill>
                </a:rPr>
                <a:t> Corporation's Export Credit Guarantee Department (ECGD) - Bangladesh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998378" y="1196969"/>
              <a:ext cx="4198355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err="1" smtClean="0">
                  <a:solidFill>
                    <a:schemeClr val="tx2"/>
                  </a:solidFill>
                </a:rPr>
                <a:t>Asuransi</a:t>
              </a:r>
              <a:r>
                <a:rPr lang="en-US" sz="1000" dirty="0" smtClean="0">
                  <a:solidFill>
                    <a:schemeClr val="tx2"/>
                  </a:solidFill>
                </a:rPr>
                <a:t> </a:t>
              </a:r>
              <a:r>
                <a:rPr lang="en-US" sz="1000" dirty="0" err="1" smtClean="0">
                  <a:solidFill>
                    <a:schemeClr val="tx2"/>
                  </a:solidFill>
                </a:rPr>
                <a:t>Ekspor</a:t>
              </a:r>
              <a:r>
                <a:rPr lang="en-US" sz="1000" dirty="0" smtClean="0">
                  <a:solidFill>
                    <a:schemeClr val="tx2"/>
                  </a:solidFill>
                </a:rPr>
                <a:t> Indonesia (ASEI) - Indonesia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998378" y="1767612"/>
              <a:ext cx="3570571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Export Credit Bank of Turkey (Turk EXIM bank) - Turkey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998378" y="6017470"/>
              <a:ext cx="2767820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The Lebanese Credit Insurer (LCI) - Lebanon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998378" y="2013410"/>
              <a:ext cx="3697513" cy="328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Export Credit Guarantee Agency of Oman (ECGA) - Oman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998378" y="2227097"/>
              <a:ext cx="3276498" cy="328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Nigerian Export-Import Bank  (NEXIM) - Nigeria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998378" y="2611009"/>
              <a:ext cx="3606966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r-FR" sz="1000" dirty="0" smtClean="0">
                  <a:solidFill>
                    <a:schemeClr val="tx2"/>
                  </a:solidFill>
                </a:rPr>
                <a:t>Société Marocaine d'Assurance à l'Exportation - </a:t>
              </a:r>
              <a:r>
                <a:rPr lang="fr-FR" sz="1000" dirty="0" err="1" smtClean="0">
                  <a:solidFill>
                    <a:schemeClr val="tx2"/>
                  </a:solidFill>
                </a:rPr>
                <a:t>Morocco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998378" y="5545242"/>
              <a:ext cx="4345214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Pakistan Export Finance Guarantee Agency Ltd - Pakistan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998378" y="3025797"/>
              <a:ext cx="3880495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Jordan Loan Guarantee Corporation (JLGC) - Jordan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998378" y="3181364"/>
              <a:ext cx="4430080" cy="328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National Export-Import Insurance Company (UZBEKINVEST) - Uzbekistan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998378" y="3666428"/>
              <a:ext cx="2689690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EXIM Bank of Malaysia (MEXIM) - Malaysia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998378" y="4120662"/>
              <a:ext cx="5189339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r-FR" sz="1000" dirty="0" smtClean="0">
                  <a:solidFill>
                    <a:schemeClr val="tx2"/>
                  </a:solidFill>
                </a:rPr>
                <a:t>Compagnie Algérienne Assurance et de Garantie des Exportations (CAGEX) - </a:t>
              </a:r>
              <a:r>
                <a:rPr lang="fr-FR" sz="1000" dirty="0" err="1" smtClean="0">
                  <a:solidFill>
                    <a:schemeClr val="tx2"/>
                  </a:solidFill>
                </a:rPr>
                <a:t>Algeria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998378" y="4586121"/>
              <a:ext cx="4060235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National Co. for Credit Insurance and Guarantee (SONAC) - Senegal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998378" y="5072632"/>
              <a:ext cx="4685680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Saudi Export Program (SEP) under the Saudi Fund for Development (SFD)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998378" y="6862181"/>
              <a:ext cx="4211059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National Agency for Insurance and Finance of Exports (NAIFE) - Sudan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998378" y="6445126"/>
              <a:ext cx="4345214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Export Credit Insurance Corporation (</a:t>
              </a:r>
              <a:r>
                <a:rPr lang="en-US" sz="1000" dirty="0" err="1" smtClean="0">
                  <a:solidFill>
                    <a:schemeClr val="tx2"/>
                  </a:solidFill>
                </a:rPr>
                <a:t>KazExportGarant</a:t>
              </a:r>
              <a:r>
                <a:rPr lang="en-US" sz="1000" dirty="0" smtClean="0">
                  <a:solidFill>
                    <a:schemeClr val="tx2"/>
                  </a:solidFill>
                </a:rPr>
                <a:t>) - Kazakhstan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998378" y="8541191"/>
              <a:ext cx="4897766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Export Credit Guarantee </a:t>
              </a:r>
              <a:r>
                <a:rPr lang="en-US" sz="1000" dirty="0" err="1" smtClean="0">
                  <a:solidFill>
                    <a:schemeClr val="tx2"/>
                  </a:solidFill>
                </a:rPr>
                <a:t>Programme</a:t>
              </a:r>
              <a:r>
                <a:rPr lang="en-US" sz="1000" dirty="0" smtClean="0">
                  <a:solidFill>
                    <a:schemeClr val="tx2"/>
                  </a:solidFill>
                </a:rPr>
                <a:t> under Bahrain Development Bank - Bahrain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998378" y="7739715"/>
              <a:ext cx="4942903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Export Credit Insurance Company of the Emirates (ECIE) – United Arab Emirates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998378" y="8741339"/>
              <a:ext cx="4897766" cy="328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Qatar Export Development Agency (TASDEER/QDB) - Qatar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91587" y="8614209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2011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998378" y="8176525"/>
              <a:ext cx="4411365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Indonesia </a:t>
              </a:r>
              <a:r>
                <a:rPr lang="en-US" sz="1000" dirty="0" err="1" smtClean="0">
                  <a:solidFill>
                    <a:schemeClr val="tx2"/>
                  </a:solidFill>
                </a:rPr>
                <a:t>Eximbank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998378" y="2785252"/>
              <a:ext cx="5455930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Export Credit Guarantee Company of Egypt (ECGE) - Egypt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71247" y="829448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1984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998378" y="845549"/>
              <a:ext cx="5150238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r-FR" sz="1000" dirty="0" smtClean="0">
                  <a:solidFill>
                    <a:schemeClr val="tx2"/>
                  </a:solidFill>
                </a:rPr>
                <a:t>Compagnie Tunisienne pour l'assurance du commerce extérieur (COTUNACE) - </a:t>
              </a:r>
              <a:r>
                <a:rPr lang="fr-FR" sz="1000" dirty="0" err="1" smtClean="0">
                  <a:solidFill>
                    <a:schemeClr val="tx2"/>
                  </a:solidFill>
                </a:rPr>
                <a:t>Tunisia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cxnSp>
          <p:nvCxnSpPr>
            <p:cNvPr id="116" name="Straight Connector 115"/>
            <p:cNvCxnSpPr/>
            <p:nvPr/>
          </p:nvCxnSpPr>
          <p:spPr bwMode="auto">
            <a:xfrm rot="5400000">
              <a:off x="858408" y="380615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858408" y="828290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 rot="5400000">
              <a:off x="858408" y="1275965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Straight Connector 118"/>
            <p:cNvCxnSpPr/>
            <p:nvPr/>
          </p:nvCxnSpPr>
          <p:spPr bwMode="auto">
            <a:xfrm rot="5400000">
              <a:off x="867933" y="1761740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 bwMode="auto">
            <a:xfrm rot="5400000">
              <a:off x="867933" y="2228465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67933" y="2695190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8408" y="3171440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58408" y="3647690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4" name="Straight Connector 123"/>
            <p:cNvCxnSpPr/>
            <p:nvPr/>
          </p:nvCxnSpPr>
          <p:spPr bwMode="auto">
            <a:xfrm rot="5400000">
              <a:off x="858408" y="4114415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 bwMode="auto">
            <a:xfrm rot="5400000">
              <a:off x="867933" y="4581140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>
              <a:off x="867933" y="5057390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 rot="5400000">
              <a:off x="867933" y="5533640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 rot="5400000">
              <a:off x="858408" y="6009890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>
              <a:off x="858408" y="6421523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>
              <a:off x="858408" y="6863534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 bwMode="auto">
            <a:xfrm rot="5400000">
              <a:off x="867933" y="7725683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/>
            <p:nvPr/>
          </p:nvCxnSpPr>
          <p:spPr bwMode="auto">
            <a:xfrm rot="5400000">
              <a:off x="867933" y="8173358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>
              <a:off x="858408" y="8621033"/>
              <a:ext cx="0" cy="266700"/>
            </a:xfrm>
            <a:prstGeom prst="line">
              <a:avLst/>
            </a:prstGeom>
            <a:solidFill>
              <a:schemeClr val="bg1">
                <a:alpha val="4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4" name="Right Arrow 133"/>
            <p:cNvSpPr/>
            <p:nvPr/>
          </p:nvSpPr>
          <p:spPr bwMode="auto">
            <a:xfrm rot="5400000">
              <a:off x="-3664887" y="4514162"/>
              <a:ext cx="9105031" cy="323849"/>
            </a:xfrm>
            <a:prstGeom prst="rightArrow">
              <a:avLst/>
            </a:prstGeom>
            <a:solidFill>
              <a:srgbClr val="2F6EB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998378" y="1430458"/>
              <a:ext cx="4198355" cy="328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Export Development Bank of Egypt (EDBE)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998378" y="2434481"/>
              <a:ext cx="3276498" cy="328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Export Development Bank - Iran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998378" y="3360129"/>
              <a:ext cx="3276498" cy="328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Export Guarantee Fund of Iran (EGFI) - Iran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90039" y="7271439"/>
              <a:ext cx="374141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F6EB6"/>
                  </a:solidFill>
                </a:rPr>
                <a:t>2007</a:t>
              </a:r>
              <a:endParaRPr lang="en-US" sz="1100" dirty="0">
                <a:solidFill>
                  <a:srgbClr val="2F6EB6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998378" y="7261721"/>
              <a:ext cx="5157802" cy="328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tx2"/>
                  </a:solidFill>
                </a:rPr>
                <a:t>Credit Guarantee Fund under Albania Investment Development Export Agency (AIDA) - Albania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2715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ECAs in a general context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ECA facilities and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ECAs in OIC countries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Features of ECAs in OIC countries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Best practices of ECAs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Recommendations and Conclusions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172200"/>
            <a:ext cx="628650" cy="457200"/>
          </a:xfrm>
        </p:spPr>
        <p:txBody>
          <a:bodyPr/>
          <a:lstStyle/>
          <a:p>
            <a:fld id="{34F9E23A-068B-4AD2-9217-1F6D1C0F8360}" type="slidenum">
              <a:rPr lang="en-US" sz="2200" smtClean="0"/>
              <a:pPr/>
              <a:t>2</a:t>
            </a:fld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500"/>
            <a:ext cx="7347246" cy="1580461"/>
          </a:xfrm>
        </p:spPr>
        <p:txBody>
          <a:bodyPr>
            <a:noAutofit/>
          </a:bodyPr>
          <a:lstStyle/>
          <a:p>
            <a:r>
              <a:rPr lang="en-US" dirty="0" smtClean="0"/>
              <a:t>OIC ECAs’ mandates vary based on export development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900" dirty="0" smtClean="0"/>
              <a:t>Diversify into non-oil sectors </a:t>
            </a:r>
            <a:r>
              <a:rPr lang="en-US" sz="2900" dirty="0"/>
              <a:t>(</a:t>
            </a:r>
            <a:r>
              <a:rPr lang="en-US" sz="2900" dirty="0" smtClean="0"/>
              <a:t>Oman, Qatar, Iran and Saudi Arabia)</a:t>
            </a:r>
          </a:p>
          <a:p>
            <a:r>
              <a:rPr lang="en-US" sz="2900" dirty="0" smtClean="0"/>
              <a:t>Increase national exports and promote new trade relations </a:t>
            </a:r>
            <a:r>
              <a:rPr lang="en-US" sz="2900" dirty="0"/>
              <a:t>(</a:t>
            </a:r>
            <a:r>
              <a:rPr lang="en-US" sz="2900" dirty="0" smtClean="0"/>
              <a:t>Algeria, Jordan, Lebanon, Nigeria and Senegal)</a:t>
            </a:r>
          </a:p>
          <a:p>
            <a:r>
              <a:rPr lang="en-US" sz="2900" dirty="0" smtClean="0"/>
              <a:t>Grow exports in specific sectors such coffee, rubber</a:t>
            </a:r>
            <a:r>
              <a:rPr lang="en-US" sz="2900" dirty="0"/>
              <a:t> </a:t>
            </a:r>
            <a:r>
              <a:rPr lang="en-US" sz="2900" dirty="0" smtClean="0"/>
              <a:t>and manufacturing (Indonesia, Kazakhstan, Turkey and Malaysia)</a:t>
            </a:r>
          </a:p>
          <a:p>
            <a:r>
              <a:rPr lang="en-US" sz="2900" dirty="0" smtClean="0"/>
              <a:t>Support SMEs as instruments for export growth </a:t>
            </a:r>
            <a:r>
              <a:rPr lang="en-US" sz="2900" dirty="0"/>
              <a:t>(</a:t>
            </a:r>
            <a:r>
              <a:rPr lang="en-US" sz="2900" dirty="0" smtClean="0"/>
              <a:t>Pakistan and Albania)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240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OIC ECAs share some common operating </a:t>
            </a:r>
            <a:r>
              <a:rPr lang="en-US" dirty="0"/>
              <a:t>p</a:t>
            </a:r>
            <a:r>
              <a:rPr lang="en-US" dirty="0" smtClean="0"/>
              <a:t>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514350"/>
            <a:r>
              <a:rPr lang="en-US" sz="2800" dirty="0" smtClean="0"/>
              <a:t>Non-competition </a:t>
            </a:r>
            <a:r>
              <a:rPr lang="en-US" sz="2800" dirty="0"/>
              <a:t>with private sector sources of finance and </a:t>
            </a:r>
            <a:r>
              <a:rPr lang="en-US" sz="2800" dirty="0" smtClean="0"/>
              <a:t>insurance </a:t>
            </a:r>
          </a:p>
          <a:p>
            <a:pPr marL="914400" lvl="1" indent="-514350"/>
            <a:endParaRPr lang="en-US" sz="2800" dirty="0" smtClean="0"/>
          </a:p>
          <a:p>
            <a:pPr marL="914400" lvl="1" indent="-514350"/>
            <a:r>
              <a:rPr lang="en-US" sz="2800" dirty="0" smtClean="0"/>
              <a:t>Maximum response times to clients</a:t>
            </a:r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8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500"/>
            <a:ext cx="7311475" cy="1723568"/>
          </a:xfrm>
        </p:spPr>
        <p:txBody>
          <a:bodyPr>
            <a:noAutofit/>
          </a:bodyPr>
          <a:lstStyle/>
          <a:p>
            <a:r>
              <a:rPr lang="en-US" dirty="0" smtClean="0"/>
              <a:t>OIC ECAs have varying corporate forms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901918"/>
              </p:ext>
            </p:extLst>
          </p:nvPr>
        </p:nvGraphicFramePr>
        <p:xfrm>
          <a:off x="1514474" y="1840424"/>
          <a:ext cx="7239933" cy="399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56400" y="2510135"/>
            <a:ext cx="2387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2F6EBB"/>
                </a:solidFill>
              </a:rPr>
              <a:t>Nigeria, Oman, UAE, Bangladesh, Indonesia, Iran, Kazakhstan, Malaysia, Turkey and Uzbekistan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86180" y="5613400"/>
            <a:ext cx="1451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2F6EBB"/>
                </a:solidFill>
              </a:rPr>
              <a:t>Egypt, Jordan</a:t>
            </a:r>
            <a:endParaRPr lang="en-CA" sz="1600" dirty="0">
              <a:solidFill>
                <a:srgbClr val="2F6EBB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2999" y="3604061"/>
            <a:ext cx="15494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2F6EBB"/>
                </a:solidFill>
              </a:rPr>
              <a:t>Senegal Algeria Morocco</a:t>
            </a:r>
          </a:p>
          <a:p>
            <a:pPr algn="l"/>
            <a:r>
              <a:rPr lang="en-US" sz="1600" dirty="0" smtClean="0">
                <a:solidFill>
                  <a:srgbClr val="2F6EBB"/>
                </a:solidFill>
              </a:rPr>
              <a:t>Tunisia</a:t>
            </a:r>
          </a:p>
          <a:p>
            <a:pPr algn="l"/>
            <a:r>
              <a:rPr lang="en-US" sz="1600" dirty="0" smtClean="0">
                <a:solidFill>
                  <a:srgbClr val="2F6EBB"/>
                </a:solidFill>
              </a:rPr>
              <a:t>Sudan</a:t>
            </a:r>
          </a:p>
          <a:p>
            <a:pPr algn="l"/>
            <a:r>
              <a:rPr lang="en-US" sz="1600" dirty="0" smtClean="0">
                <a:solidFill>
                  <a:srgbClr val="2F6EBB"/>
                </a:solidFill>
              </a:rPr>
              <a:t>Pakistan</a:t>
            </a:r>
            <a:endParaRPr lang="en-CA" sz="1600" dirty="0">
              <a:solidFill>
                <a:srgbClr val="2F6EBB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68318" y="2540000"/>
            <a:ext cx="9813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2F6EBB"/>
                </a:solidFill>
              </a:rPr>
              <a:t>Lebanon</a:t>
            </a:r>
          </a:p>
          <a:p>
            <a:endParaRPr lang="en-CA" sz="1600" dirty="0">
              <a:solidFill>
                <a:srgbClr val="2F6EBB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70441" y="1513537"/>
            <a:ext cx="17635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solidFill>
                  <a:srgbClr val="2F6EBB"/>
                </a:solidFill>
              </a:rPr>
              <a:t>Bahrain, </a:t>
            </a:r>
            <a:endParaRPr lang="en-US" sz="1600" dirty="0" smtClean="0">
              <a:solidFill>
                <a:srgbClr val="2F6EBB"/>
              </a:solidFill>
            </a:endParaRPr>
          </a:p>
          <a:p>
            <a:pPr algn="l"/>
            <a:r>
              <a:rPr lang="en-US" sz="1600" dirty="0" smtClean="0">
                <a:solidFill>
                  <a:srgbClr val="2F6EBB"/>
                </a:solidFill>
              </a:rPr>
              <a:t>Qatar</a:t>
            </a:r>
          </a:p>
          <a:p>
            <a:pPr algn="l"/>
            <a:r>
              <a:rPr lang="en-US" sz="1600" dirty="0" smtClean="0">
                <a:solidFill>
                  <a:srgbClr val="2F6EBB"/>
                </a:solidFill>
              </a:rPr>
              <a:t>Saudi Arabia </a:t>
            </a:r>
          </a:p>
          <a:p>
            <a:pPr algn="l"/>
            <a:r>
              <a:rPr lang="en-US" sz="1600" dirty="0" smtClean="0">
                <a:solidFill>
                  <a:srgbClr val="2F6EBB"/>
                </a:solidFill>
              </a:rPr>
              <a:t>Albania</a:t>
            </a:r>
            <a:endParaRPr lang="en-US" sz="1600" dirty="0">
              <a:solidFill>
                <a:srgbClr val="2F6EBB"/>
              </a:solidFill>
            </a:endParaRPr>
          </a:p>
          <a:p>
            <a:pPr algn="l"/>
            <a:r>
              <a:rPr lang="en-CA" sz="1600" dirty="0" smtClean="0">
                <a:solidFill>
                  <a:srgbClr val="2F6EBB"/>
                </a:solidFill>
              </a:rPr>
              <a:t>`</a:t>
            </a:r>
            <a:endParaRPr lang="en-CA" sz="1600" dirty="0">
              <a:solidFill>
                <a:srgbClr val="2F6EB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643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500"/>
            <a:ext cx="7296151" cy="1705680"/>
          </a:xfrm>
        </p:spPr>
        <p:txBody>
          <a:bodyPr>
            <a:noAutofit/>
          </a:bodyPr>
          <a:lstStyle/>
          <a:p>
            <a:r>
              <a:rPr lang="en-US" dirty="0" smtClean="0"/>
              <a:t>OIC ECAs have 3 levels of “touchpoints” with Government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0" y="2075064"/>
            <a:ext cx="7010400" cy="3944735"/>
          </a:xfrm>
        </p:spPr>
        <p:txBody>
          <a:bodyPr>
            <a:normAutofit/>
          </a:bodyPr>
          <a:lstStyle/>
          <a:p>
            <a:r>
              <a:rPr lang="en-US" dirty="0" smtClean="0"/>
              <a:t>Financial</a:t>
            </a:r>
          </a:p>
          <a:p>
            <a:r>
              <a:rPr lang="en-US" sz="2600" dirty="0" smtClean="0"/>
              <a:t>Governance</a:t>
            </a:r>
          </a:p>
          <a:p>
            <a:r>
              <a:rPr lang="en-US" sz="2600" dirty="0" smtClean="0"/>
              <a:t>Policy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6070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500"/>
            <a:ext cx="7296151" cy="1705680"/>
          </a:xfrm>
        </p:spPr>
        <p:txBody>
          <a:bodyPr>
            <a:noAutofit/>
          </a:bodyPr>
          <a:lstStyle/>
          <a:p>
            <a:r>
              <a:rPr lang="en-US" dirty="0" smtClean="0"/>
              <a:t>Government’s financial support for an ECA can take different forms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0" y="2075064"/>
            <a:ext cx="7010400" cy="3944735"/>
          </a:xfrm>
        </p:spPr>
        <p:txBody>
          <a:bodyPr>
            <a:normAutofit/>
          </a:bodyPr>
          <a:lstStyle/>
          <a:p>
            <a:r>
              <a:rPr lang="en-US" dirty="0" smtClean="0"/>
              <a:t>O</a:t>
            </a:r>
            <a:r>
              <a:rPr lang="en-US" sz="2600" dirty="0" smtClean="0"/>
              <a:t>ne-time or multiple capital injections</a:t>
            </a:r>
            <a:endParaRPr lang="en-US" dirty="0"/>
          </a:p>
          <a:p>
            <a:r>
              <a:rPr lang="en-US" sz="2600" dirty="0" smtClean="0"/>
              <a:t>Fund</a:t>
            </a:r>
            <a:r>
              <a:rPr lang="en-US" dirty="0" smtClean="0"/>
              <a:t>, </a:t>
            </a:r>
            <a:r>
              <a:rPr lang="en-US" sz="2600" dirty="0" smtClean="0"/>
              <a:t>guarantee</a:t>
            </a:r>
            <a:r>
              <a:rPr lang="en-US" dirty="0" smtClean="0"/>
              <a:t>, re</a:t>
            </a:r>
            <a:r>
              <a:rPr lang="en-US" sz="2600" dirty="0" smtClean="0"/>
              <a:t>insure transactions</a:t>
            </a:r>
          </a:p>
          <a:p>
            <a:r>
              <a:rPr lang="en-US" dirty="0"/>
              <a:t>F</a:t>
            </a:r>
            <a:r>
              <a:rPr lang="en-US" sz="2600" dirty="0" smtClean="0"/>
              <a:t>acilitate borrowing of an ECA by lending to it </a:t>
            </a:r>
          </a:p>
          <a:p>
            <a:r>
              <a:rPr lang="en-US" dirty="0" smtClean="0"/>
              <a:t>Serve a</a:t>
            </a:r>
            <a:r>
              <a:rPr lang="en-US" sz="2600" dirty="0" smtClean="0"/>
              <a:t>s a backer/guarantor of </a:t>
            </a:r>
            <a:r>
              <a:rPr lang="en-US" dirty="0" smtClean="0"/>
              <a:t>ECA</a:t>
            </a:r>
            <a:r>
              <a:rPr lang="en-US" sz="2600" dirty="0" smtClean="0"/>
              <a:t> borrowings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507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239932" cy="1687791"/>
          </a:xfrm>
        </p:spPr>
        <p:txBody>
          <a:bodyPr>
            <a:noAutofit/>
          </a:bodyPr>
          <a:lstStyle/>
          <a:p>
            <a:r>
              <a:rPr lang="en-US" dirty="0"/>
              <a:t>Government participation in governance is determined by level of ownership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0" y="2164506"/>
            <a:ext cx="7010400" cy="3855293"/>
          </a:xfrm>
        </p:spPr>
        <p:txBody>
          <a:bodyPr>
            <a:normAutofit/>
          </a:bodyPr>
          <a:lstStyle/>
          <a:p>
            <a:r>
              <a:rPr lang="en-US" dirty="0" smtClean="0"/>
              <a:t>Based on shareholding status, government is allotted a certain number of representatives on  ECA Boards</a:t>
            </a:r>
          </a:p>
          <a:p>
            <a:endParaRPr lang="en-US" dirty="0" smtClean="0"/>
          </a:p>
          <a:p>
            <a:r>
              <a:rPr lang="en-US" dirty="0" smtClean="0"/>
              <a:t>Nature of participation includes general governance and, in some instances, management of the entity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092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500"/>
            <a:ext cx="7293589" cy="1634126"/>
          </a:xfrm>
        </p:spPr>
        <p:txBody>
          <a:bodyPr>
            <a:noAutofit/>
          </a:bodyPr>
          <a:lstStyle/>
          <a:p>
            <a:r>
              <a:rPr lang="en-US" dirty="0" smtClean="0"/>
              <a:t>As an instrument of public policy, the government’s influence varies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0" y="2146618"/>
            <a:ext cx="7010400" cy="387318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is a spectrum of policy influence exercised by governments over their ECAs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ECA’s </a:t>
            </a:r>
            <a:r>
              <a:rPr lang="en-US" dirty="0"/>
              <a:t>direct adoption of government policy as an institutional mandate signals a strong relationship between the two.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604963" y="3142803"/>
            <a:ext cx="6848474" cy="1374577"/>
            <a:chOff x="1009651" y="2819400"/>
            <a:chExt cx="6848474" cy="1374577"/>
          </a:xfrm>
        </p:grpSpPr>
        <p:sp>
          <p:nvSpPr>
            <p:cNvPr id="9" name="Rectangle 8"/>
            <p:cNvSpPr/>
            <p:nvPr/>
          </p:nvSpPr>
          <p:spPr bwMode="auto">
            <a:xfrm>
              <a:off x="1209675" y="2952750"/>
              <a:ext cx="6334125" cy="247650"/>
            </a:xfrm>
            <a:prstGeom prst="rect">
              <a:avLst/>
            </a:prstGeom>
            <a:solidFill>
              <a:srgbClr val="80B4CE">
                <a:alpha val="4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chemeClr val="bg1">
                  <a:lumMod val="65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70251" y="2819400"/>
              <a:ext cx="1801599" cy="523220"/>
            </a:xfrm>
            <a:prstGeom prst="rect">
              <a:avLst/>
            </a:prstGeom>
            <a:solidFill>
              <a:srgbClr val="2F6EB6"/>
            </a:solidFill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</a:rPr>
                <a:t>Adoption of government policy</a:t>
              </a:r>
              <a:endParaRPr lang="en-US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99035" y="3867150"/>
              <a:ext cx="15406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sz="1400" dirty="0" smtClean="0">
                  <a:solidFill>
                    <a:srgbClr val="000000"/>
                  </a:solidFill>
                  <a:latin typeface="Calibri" pitchFamily="34" charset="0"/>
                </a:rPr>
                <a:t>Weak Relationship</a:t>
              </a:r>
              <a:endParaRPr lang="en-US" sz="14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28146" y="3886200"/>
              <a:ext cx="16052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sz="1400" dirty="0" smtClean="0">
                  <a:solidFill>
                    <a:srgbClr val="000000"/>
                  </a:solidFill>
                  <a:latin typeface="Calibri" pitchFamily="34" charset="0"/>
                </a:rPr>
                <a:t>Strong Relationship</a:t>
              </a:r>
              <a:endParaRPr lang="en-US" sz="14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1009651" y="2933701"/>
              <a:ext cx="266700" cy="266700"/>
            </a:xfrm>
            <a:prstGeom prst="ellipse">
              <a:avLst/>
            </a:prstGeom>
            <a:solidFill>
              <a:srgbClr val="80B4C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7439026" y="2933701"/>
              <a:ext cx="276224" cy="276224"/>
            </a:xfrm>
            <a:prstGeom prst="ellipse">
              <a:avLst/>
            </a:prstGeom>
            <a:solidFill>
              <a:srgbClr val="80B4C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ight Arrow 14"/>
            <p:cNvSpPr/>
            <p:nvPr/>
          </p:nvSpPr>
          <p:spPr bwMode="auto">
            <a:xfrm>
              <a:off x="1171575" y="3667125"/>
              <a:ext cx="6686550" cy="190095"/>
            </a:xfrm>
            <a:prstGeom prst="rightArrow">
              <a:avLst/>
            </a:prstGeom>
            <a:solidFill>
              <a:srgbClr val="2F6EB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504076" y="2819400"/>
              <a:ext cx="1801599" cy="523220"/>
            </a:xfrm>
            <a:prstGeom prst="rect">
              <a:avLst/>
            </a:prstGeom>
            <a:solidFill>
              <a:srgbClr val="2F6EB6"/>
            </a:solidFill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</a:rPr>
                <a:t>Independent of government policy</a:t>
              </a:r>
              <a:endParaRPr lang="en-US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32401" y="2819400"/>
              <a:ext cx="1801599" cy="523220"/>
            </a:xfrm>
            <a:prstGeom prst="rect">
              <a:avLst/>
            </a:prstGeom>
            <a:solidFill>
              <a:srgbClr val="2F6EB6"/>
            </a:solidFill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</a:rPr>
                <a:t>Influenced by government policy</a:t>
              </a:r>
              <a:endParaRPr lang="en-US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cxnSp>
        <p:nvCxnSpPr>
          <p:cNvPr id="5" name="Straight Connector 4"/>
          <p:cNvCxnSpPr/>
          <p:nvPr/>
        </p:nvCxnSpPr>
        <p:spPr bwMode="auto">
          <a:xfrm>
            <a:off x="9355015" y="5451231"/>
            <a:ext cx="914400" cy="914400"/>
          </a:xfrm>
          <a:prstGeom prst="line">
            <a:avLst/>
          </a:prstGeom>
          <a:solidFill>
            <a:schemeClr val="bg1"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741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OIC ECAs </a:t>
            </a:r>
            <a:r>
              <a:rPr lang="en-US" dirty="0" smtClean="0"/>
              <a:t>have adopted various business </a:t>
            </a:r>
            <a:r>
              <a:rPr lang="en-US" dirty="0"/>
              <a:t>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4141916266"/>
              </p:ext>
            </p:extLst>
          </p:nvPr>
        </p:nvGraphicFramePr>
        <p:xfrm>
          <a:off x="1570036" y="194212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82998" y="1838011"/>
            <a:ext cx="409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CA" b="1" dirty="0" smtClean="0">
                <a:solidFill>
                  <a:srgbClr val="2F6EBB"/>
                </a:solidFill>
              </a:rPr>
              <a:t>The model based on the unique national needs and circumstances </a:t>
            </a:r>
            <a:endParaRPr lang="en-CA" b="1" dirty="0">
              <a:solidFill>
                <a:srgbClr val="2F6EBB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655" y="3735094"/>
            <a:ext cx="233269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Turkey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Indonesia </a:t>
            </a:r>
            <a:r>
              <a:rPr lang="en-US" dirty="0">
                <a:solidFill>
                  <a:srgbClr val="2F6EBB"/>
                </a:solidFill>
              </a:rPr>
              <a:t>(Exim), </a:t>
            </a:r>
            <a:endParaRPr lang="en-US" dirty="0" smtClean="0">
              <a:solidFill>
                <a:srgbClr val="2F6EBB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Saudi </a:t>
            </a:r>
            <a:r>
              <a:rPr lang="en-US" dirty="0">
                <a:solidFill>
                  <a:srgbClr val="2F6EBB"/>
                </a:solidFill>
              </a:rPr>
              <a:t>Arabia, </a:t>
            </a:r>
            <a:endParaRPr lang="en-US" dirty="0" smtClean="0">
              <a:solidFill>
                <a:srgbClr val="2F6EBB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Sudan</a:t>
            </a:r>
            <a:r>
              <a:rPr lang="en-US" dirty="0">
                <a:solidFill>
                  <a:srgbClr val="2F6EBB"/>
                </a:solidFill>
              </a:rPr>
              <a:t>, </a:t>
            </a:r>
            <a:endParaRPr lang="en-US" dirty="0" smtClean="0">
              <a:solidFill>
                <a:srgbClr val="2F6EBB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Nigeria</a:t>
            </a:r>
            <a:endParaRPr lang="en-US" dirty="0">
              <a:solidFill>
                <a:srgbClr val="2F6EBB"/>
              </a:solidFill>
            </a:endParaRPr>
          </a:p>
          <a:p>
            <a:pPr algn="l"/>
            <a:endParaRPr lang="en-CA" dirty="0">
              <a:solidFill>
                <a:srgbClr val="2F6EBB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94658" y="1337035"/>
            <a:ext cx="274414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Oman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Senegal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Morocco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Tunisia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Algeria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Jordan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Kazakhstan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UAE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Qatar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Bangladesh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Indonesia </a:t>
            </a:r>
            <a:r>
              <a:rPr lang="en-US" dirty="0">
                <a:solidFill>
                  <a:srgbClr val="2F6EBB"/>
                </a:solidFill>
              </a:rPr>
              <a:t>(ASEI) </a:t>
            </a:r>
          </a:p>
          <a:p>
            <a:pPr algn="l"/>
            <a:endParaRPr lang="en-CA" dirty="0">
              <a:solidFill>
                <a:srgbClr val="2F6EBB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94658" y="5345723"/>
            <a:ext cx="10631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Egypt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Iran </a:t>
            </a:r>
            <a:endParaRPr lang="en-CA" dirty="0">
              <a:solidFill>
                <a:srgbClr val="2F6EBB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69732" y="6135752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859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OIC ECAs offer 6 types of facilities and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Financing facilities</a:t>
            </a:r>
          </a:p>
          <a:p>
            <a:r>
              <a:rPr lang="en-US" dirty="0" smtClean="0"/>
              <a:t>Guarantee facilities</a:t>
            </a:r>
          </a:p>
          <a:p>
            <a:r>
              <a:rPr lang="en-US" dirty="0" smtClean="0"/>
              <a:t>Insurance facilities</a:t>
            </a:r>
          </a:p>
          <a:p>
            <a:r>
              <a:rPr lang="en-US" dirty="0" smtClean="0"/>
              <a:t>Bonding facilities</a:t>
            </a:r>
          </a:p>
          <a:p>
            <a:r>
              <a:rPr lang="en-US" dirty="0" smtClean="0"/>
              <a:t>Islamic finance and insurance instruments</a:t>
            </a:r>
          </a:p>
          <a:p>
            <a:r>
              <a:rPr lang="en-US" dirty="0" smtClean="0"/>
              <a:t>Advisory or other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69732" y="6135752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05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500"/>
            <a:ext cx="7274858" cy="1652015"/>
          </a:xfrm>
        </p:spPr>
        <p:txBody>
          <a:bodyPr>
            <a:noAutofit/>
          </a:bodyPr>
          <a:lstStyle/>
          <a:p>
            <a:r>
              <a:rPr lang="en-US" dirty="0"/>
              <a:t>F</a:t>
            </a:r>
            <a:r>
              <a:rPr lang="en-US" dirty="0" smtClean="0"/>
              <a:t>acilities cater to exporters’ needs across the Export Chain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 descr="C:\Users\WB459596\AppData\Local\Microsoft\Windows\Temporary Internet Files\Content.Word\Bangladesh ADB Pr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91815" y="2110843"/>
            <a:ext cx="7243659" cy="372080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8698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ECA</a:t>
            </a:r>
            <a:r>
              <a:rPr lang="en-US" cap="none" dirty="0" smtClean="0"/>
              <a:t>s</a:t>
            </a:r>
            <a:r>
              <a:rPr lang="en-US" dirty="0" smtClean="0"/>
              <a:t> in a general context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31223" y="6134695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rPr>
              <a:t>1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rgbClr val="2F6EB6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rajan Pro" pitchFamily="18" charset="0"/>
              <a:ea typeface="Adobe Myungjo Std M" pitchFamily="18" charset="-128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500"/>
            <a:ext cx="7182819" cy="1760384"/>
          </a:xfrm>
        </p:spPr>
        <p:txBody>
          <a:bodyPr>
            <a:noAutofit/>
          </a:bodyPr>
          <a:lstStyle/>
          <a:p>
            <a:r>
              <a:rPr lang="en-US" dirty="0" smtClean="0"/>
              <a:t>OIC ECAs offering various kinds of Financing products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157290"/>
              </p:ext>
            </p:extLst>
          </p:nvPr>
        </p:nvGraphicFramePr>
        <p:xfrm>
          <a:off x="457200" y="2096119"/>
          <a:ext cx="8190543" cy="3559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4943"/>
                <a:gridCol w="2885600"/>
              </a:tblGrid>
              <a:tr h="267356">
                <a:tc>
                  <a:txBody>
                    <a:bodyPr/>
                    <a:lstStyle/>
                    <a:p>
                      <a:pPr marL="0" indent="0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Financing Facilities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F6E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ECA in OIC Member Country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F6EBB"/>
                    </a:solidFill>
                  </a:tcPr>
                </a:tc>
              </a:tr>
              <a:tr h="34711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Foreign input facility and local current facility 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Nigeria, Turkey, Indonesia (Exim)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11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Financing for purchase of raw materials and inputs 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Nigeria, Indonesia (Exim) Sudan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367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</a:t>
                      </a:r>
                      <a:r>
                        <a:rPr lang="en-US" sz="140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facilities financing for SME exporters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Turkey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5612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Classic trade finance products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Nigeria,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Indonesia (Exim), Iran (EBDI), Turkey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367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Receivable </a:t>
                      </a:r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finance</a:t>
                      </a:r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existing export sales 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Nigeria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367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Factoring or receivables discounting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Egypt (ECGE), Lebanon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367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Upstream financing for future exports/exporters 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NIgeria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5966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Classic buyer’s credit facilities to overseas buyers of their country’s exports 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Saudi Arabia, Malaysia,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Turkey, Indonesia (Exim), Iran (EBDI)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367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finance facilities 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Turkey,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Malaysia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6E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94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311672" cy="1527175"/>
          </a:xfrm>
        </p:spPr>
        <p:txBody>
          <a:bodyPr>
            <a:normAutofit/>
          </a:bodyPr>
          <a:lstStyle/>
          <a:p>
            <a:r>
              <a:rPr lang="en-US" dirty="0" smtClean="0"/>
              <a:t>OIC ECAs offer </a:t>
            </a:r>
            <a:r>
              <a:rPr lang="en-US" dirty="0" smtClean="0"/>
              <a:t>two main </a:t>
            </a:r>
            <a:r>
              <a:rPr lang="en-US" dirty="0" smtClean="0"/>
              <a:t>kinds of Guarantee facilities to banks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324832"/>
              </p:ext>
            </p:extLst>
          </p:nvPr>
        </p:nvGraphicFramePr>
        <p:xfrm>
          <a:off x="1362076" y="2350620"/>
          <a:ext cx="7090780" cy="3516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907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82924"/>
            <a:ext cx="7010400" cy="1527175"/>
          </a:xfrm>
        </p:spPr>
        <p:txBody>
          <a:bodyPr/>
          <a:lstStyle/>
          <a:p>
            <a:r>
              <a:rPr lang="en-US" dirty="0" smtClean="0"/>
              <a:t>Almost all OIC ECAs </a:t>
            </a:r>
            <a:r>
              <a:rPr lang="en-US" dirty="0" smtClean="0"/>
              <a:t>offer </a:t>
            </a:r>
            <a:r>
              <a:rPr lang="en-US" dirty="0" smtClean="0"/>
              <a:t>Insurance facilities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524000" y="1905000"/>
            <a:ext cx="7010400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but </a:t>
            </a:r>
            <a:r>
              <a:rPr lang="en-US" dirty="0" err="1" smtClean="0"/>
              <a:t>Uzbekinvest</a:t>
            </a:r>
            <a:r>
              <a:rPr lang="en-US" dirty="0" smtClean="0"/>
              <a:t>, EDBE, Albania and EDBI offer export credit insurance</a:t>
            </a:r>
          </a:p>
          <a:p>
            <a:pPr lvl="1"/>
            <a:r>
              <a:rPr lang="en-US" dirty="0"/>
              <a:t>Whole turnover basis</a:t>
            </a:r>
          </a:p>
          <a:p>
            <a:pPr lvl="2"/>
            <a:r>
              <a:rPr lang="en-US" dirty="0"/>
              <a:t>Insurance on domestic sales (Senegal, Egypt (ECGE), Jordan, LCI, Oman)</a:t>
            </a:r>
          </a:p>
          <a:p>
            <a:pPr lvl="1"/>
            <a:r>
              <a:rPr lang="en-US" dirty="0"/>
              <a:t>Special transaction basis</a:t>
            </a:r>
          </a:p>
          <a:p>
            <a:pPr lvl="1"/>
            <a:r>
              <a:rPr lang="en-US" dirty="0"/>
              <a:t>Credit insurance to cover documentary credits for banks (Saudi Arabia, Kazakhstan, Malaysia)</a:t>
            </a:r>
          </a:p>
          <a:p>
            <a:r>
              <a:rPr lang="en-US" dirty="0" smtClean="0"/>
              <a:t>A few offer foreign </a:t>
            </a:r>
            <a:r>
              <a:rPr lang="en-US" dirty="0"/>
              <a:t>investment insurance (Indonesia, Kazakhstan, Malaysia)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5681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311672" cy="1527175"/>
          </a:xfrm>
        </p:spPr>
        <p:txBody>
          <a:bodyPr>
            <a:normAutofit/>
          </a:bodyPr>
          <a:lstStyle/>
          <a:p>
            <a:r>
              <a:rPr lang="en-US" dirty="0" smtClean="0"/>
              <a:t>OIC ECAs offer two types of bonding facilities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509205"/>
              </p:ext>
            </p:extLst>
          </p:nvPr>
        </p:nvGraphicFramePr>
        <p:xfrm>
          <a:off x="1428751" y="2036295"/>
          <a:ext cx="7090780" cy="3516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7836" y="1693221"/>
            <a:ext cx="7013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2F6EBB"/>
                </a:solidFill>
              </a:rPr>
              <a:t>These facilities are offered by ECAs </a:t>
            </a:r>
            <a:r>
              <a:rPr lang="en-US" dirty="0">
                <a:solidFill>
                  <a:srgbClr val="2F6EBB"/>
                </a:solidFill>
              </a:rPr>
              <a:t>Senegal, Algeria, Bahrain, Iran, Malaysia, Turkey and Uzbekistan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996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330080" cy="17051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small number of OIC ECAs offer </a:t>
            </a:r>
            <a:r>
              <a:rPr lang="en-US" dirty="0"/>
              <a:t>I</a:t>
            </a:r>
            <a:r>
              <a:rPr lang="en-US" dirty="0" smtClean="0"/>
              <a:t>slamic finance and insurance instruments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476435"/>
              </p:ext>
            </p:extLst>
          </p:nvPr>
        </p:nvGraphicFramePr>
        <p:xfrm>
          <a:off x="1524000" y="1905000"/>
          <a:ext cx="7010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01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on Business Volumes supported by OIC ECAs has limitations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is available for only 18 institutions</a:t>
            </a:r>
          </a:p>
          <a:p>
            <a:r>
              <a:rPr lang="en-US" dirty="0" smtClean="0"/>
              <a:t>About a third of these institutions do not have updated data </a:t>
            </a:r>
          </a:p>
          <a:p>
            <a:r>
              <a:rPr lang="en-US" dirty="0" smtClean="0"/>
              <a:t>Inconsistencies in the type of data reported (some entities in the </a:t>
            </a:r>
            <a:r>
              <a:rPr lang="en-US" dirty="0" err="1" smtClean="0"/>
              <a:t>Aman</a:t>
            </a:r>
            <a:r>
              <a:rPr lang="en-US" dirty="0" smtClean="0"/>
              <a:t> Union report lending numbers while others include domestic credit insurance in their data)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22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Business Volume of OIC ECAs varies significantly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017984"/>
              </p:ext>
            </p:extLst>
          </p:nvPr>
        </p:nvGraphicFramePr>
        <p:xfrm>
          <a:off x="1495425" y="1695450"/>
          <a:ext cx="7010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499"/>
            <a:ext cx="7918939" cy="1944429"/>
          </a:xfrm>
        </p:spPr>
        <p:txBody>
          <a:bodyPr>
            <a:normAutofit/>
          </a:bodyPr>
          <a:lstStyle/>
          <a:p>
            <a:r>
              <a:rPr lang="en-US" dirty="0" smtClean="0"/>
              <a:t>ECA’s BV/Exports indicates its importance to the national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300570"/>
            <a:ext cx="7010400" cy="3719230"/>
          </a:xfrm>
        </p:spPr>
        <p:txBody>
          <a:bodyPr>
            <a:normAutofit/>
          </a:bodyPr>
          <a:lstStyle/>
          <a:p>
            <a:r>
              <a:rPr lang="en-US" dirty="0" smtClean="0"/>
              <a:t>This share of exports indicates the level of ECA involvement in supporting exports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212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620000" cy="179719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OIC ECAs’ average BV/Exports appears consistent with OECD ECAs but is actually much lower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077245"/>
              </p:ext>
            </p:extLst>
          </p:nvPr>
        </p:nvGraphicFramePr>
        <p:xfrm>
          <a:off x="1344706" y="2871112"/>
          <a:ext cx="7189694" cy="3148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06182" y="2091965"/>
            <a:ext cx="744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Average business volumes to exports for OIC ECAs is 5.48%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 smtClean="0">
                <a:solidFill>
                  <a:srgbClr val="2F6EBB"/>
                </a:solidFill>
              </a:rPr>
              <a:t>Note: OIC Average falls to 1.84% when excluding Turk Exim and LCI</a:t>
            </a:r>
            <a:endParaRPr lang="en-US" dirty="0">
              <a:solidFill>
                <a:srgbClr val="2F6EBB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08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OIC ECAs partner with various private and public sector entities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9099" y="6125119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38732363"/>
              </p:ext>
            </p:extLst>
          </p:nvPr>
        </p:nvGraphicFramePr>
        <p:xfrm>
          <a:off x="1523999" y="1397000"/>
          <a:ext cx="6615953" cy="45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66753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132618" cy="1705680"/>
          </a:xfrm>
        </p:spPr>
        <p:txBody>
          <a:bodyPr>
            <a:noAutofit/>
          </a:bodyPr>
          <a:lstStyle/>
          <a:p>
            <a:r>
              <a:rPr lang="en-US" dirty="0" smtClean="0"/>
              <a:t>There are different kinds of institutions that can be called Export Credit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06004"/>
            <a:ext cx="7010400" cy="399228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Export Credit Insurance Agencies </a:t>
            </a:r>
            <a:r>
              <a:rPr lang="en-US" sz="2400" dirty="0" smtClean="0"/>
              <a:t>(ECIAs) </a:t>
            </a:r>
            <a:r>
              <a:rPr lang="en-US" sz="2400" dirty="0"/>
              <a:t>insure commercial or political risks in countries to where their companies are </a:t>
            </a:r>
            <a:r>
              <a:rPr lang="en-US" sz="2400" dirty="0" smtClean="0"/>
              <a:t>exporting. </a:t>
            </a:r>
          </a:p>
          <a:p>
            <a:r>
              <a:rPr lang="en-US" sz="2400" b="1" dirty="0" smtClean="0"/>
              <a:t>Export-Import Banks </a:t>
            </a:r>
            <a:r>
              <a:rPr lang="en-US" sz="2400" dirty="0" smtClean="0"/>
              <a:t>(Eximbanks) provide lending and other facilities in support of exports, either directly to exporters or to foreign buyers to purchase national goods and services. </a:t>
            </a:r>
          </a:p>
          <a:p>
            <a:r>
              <a:rPr lang="en-US" sz="2400" b="1" dirty="0" smtClean="0"/>
              <a:t>Export Development Banks</a:t>
            </a:r>
            <a:r>
              <a:rPr lang="en-US" sz="2400" dirty="0" smtClean="0"/>
              <a:t> are specialized development banks that are focused on international trade and investment and are similar to Eximbanks in terms of facilities offered.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31223" y="6134695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rPr>
              <a:t>1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rgbClr val="2F6EB6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rajan Pro" pitchFamily="18" charset="0"/>
              <a:ea typeface="Adobe Myungjo Std M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686013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of </a:t>
            </a:r>
            <a:r>
              <a:rPr lang="en-US" dirty="0" err="1" smtClean="0"/>
              <a:t>ecas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08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Eight case studies of OIC and Non-OIC ECAs are showcased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76400"/>
            <a:ext cx="7010400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OIC</a:t>
            </a:r>
          </a:p>
          <a:p>
            <a:pPr marL="1030288" lvl="1" indent="-457200">
              <a:buFont typeface="+mj-lt"/>
              <a:buAutoNum type="arabicPeriod"/>
            </a:pPr>
            <a:r>
              <a:rPr lang="en-US" dirty="0" smtClean="0"/>
              <a:t>Nigeria</a:t>
            </a:r>
          </a:p>
          <a:p>
            <a:pPr marL="1030288" lvl="1" indent="-457200">
              <a:buFont typeface="+mj-lt"/>
              <a:buAutoNum type="arabicPeriod"/>
            </a:pPr>
            <a:r>
              <a:rPr lang="en-US" dirty="0" smtClean="0"/>
              <a:t>Malaysia</a:t>
            </a:r>
          </a:p>
          <a:p>
            <a:pPr marL="1030288" lvl="1" indent="-457200">
              <a:buFont typeface="+mj-lt"/>
              <a:buAutoNum type="arabicPeriod"/>
            </a:pPr>
            <a:r>
              <a:rPr lang="en-US" dirty="0" smtClean="0"/>
              <a:t>Turkey</a:t>
            </a:r>
          </a:p>
          <a:p>
            <a:pPr marL="1030288" lvl="1" indent="-457200">
              <a:buFont typeface="+mj-lt"/>
              <a:buAutoNum type="arabicPeriod"/>
            </a:pPr>
            <a:r>
              <a:rPr lang="en-US" dirty="0" smtClean="0"/>
              <a:t>Indonesia</a:t>
            </a:r>
          </a:p>
          <a:p>
            <a:pPr marL="1030288" lvl="1" indent="-457200">
              <a:buFont typeface="+mj-lt"/>
              <a:buAutoNum type="arabicPeriod"/>
            </a:pPr>
            <a:r>
              <a:rPr lang="en-US" dirty="0" smtClean="0"/>
              <a:t>Lebanon</a:t>
            </a:r>
          </a:p>
          <a:p>
            <a:r>
              <a:rPr lang="en-US" dirty="0" smtClean="0"/>
              <a:t>Non-OIC</a:t>
            </a:r>
          </a:p>
          <a:p>
            <a:pPr marL="1030288" lvl="1" indent="-457200">
              <a:buFont typeface="+mj-lt"/>
              <a:buAutoNum type="arabicPeriod"/>
            </a:pPr>
            <a:r>
              <a:rPr lang="en-US" dirty="0" smtClean="0"/>
              <a:t>New Zealand</a:t>
            </a:r>
          </a:p>
          <a:p>
            <a:pPr marL="1030288" lvl="1" indent="-457200">
              <a:buFont typeface="+mj-lt"/>
              <a:buAutoNum type="arabicPeriod"/>
            </a:pPr>
            <a:r>
              <a:rPr lang="en-US" dirty="0" smtClean="0"/>
              <a:t>Finland</a:t>
            </a:r>
          </a:p>
          <a:p>
            <a:pPr marL="1030288" lvl="1" indent="-457200">
              <a:buFont typeface="+mj-lt"/>
              <a:buAutoNum type="arabicPeriod"/>
            </a:pPr>
            <a:r>
              <a:rPr lang="en-US" dirty="0" smtClean="0"/>
              <a:t>Canada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05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Nigeria: Sharp focus on specific SME export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NEXIM focuses on non-oil exports and virgin segments of the market which commercial banks are not structured to service</a:t>
            </a:r>
          </a:p>
          <a:p>
            <a:r>
              <a:rPr lang="en-US" dirty="0" smtClean="0"/>
              <a:t>Lessons learned:</a:t>
            </a:r>
          </a:p>
          <a:p>
            <a:pPr lvl="1"/>
            <a:r>
              <a:rPr lang="en-US" dirty="0" smtClean="0"/>
              <a:t>Identify comparative advantage and build knowledge</a:t>
            </a:r>
          </a:p>
          <a:p>
            <a:pPr lvl="1"/>
            <a:r>
              <a:rPr lang="en-US" dirty="0" smtClean="0"/>
              <a:t>Establish a clear vision and mission to define a market space in which to focus</a:t>
            </a:r>
          </a:p>
          <a:p>
            <a:pPr lvl="1"/>
            <a:r>
              <a:rPr lang="en-US" dirty="0" smtClean="0"/>
              <a:t>Ensure good, up-to-date and reliable product information is available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966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499"/>
            <a:ext cx="7366895" cy="174197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Malaysia: Linking local businesses to global markets with a full product offering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MEXIM supports export oriented businesses, especially those in non-traditional sector, in their expansion to new regional and global markets</a:t>
            </a:r>
            <a:endParaRPr lang="en-US" dirty="0"/>
          </a:p>
          <a:p>
            <a:r>
              <a:rPr lang="en-US" dirty="0" smtClean="0"/>
              <a:t>Lessons learned:</a:t>
            </a:r>
          </a:p>
          <a:p>
            <a:pPr lvl="1"/>
            <a:r>
              <a:rPr lang="en-US" dirty="0" smtClean="0"/>
              <a:t>Have a defined mandate, design niche products and invest in staff</a:t>
            </a:r>
          </a:p>
          <a:p>
            <a:pPr lvl="1"/>
            <a:r>
              <a:rPr lang="en-US" dirty="0" smtClean="0"/>
              <a:t>Establish a Client Charter</a:t>
            </a:r>
          </a:p>
          <a:p>
            <a:pPr lvl="1"/>
            <a:r>
              <a:rPr lang="en-US" dirty="0" smtClean="0"/>
              <a:t>Form smart partnerships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782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Turkey: ECA with government back-stop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Loss incurred under </a:t>
            </a:r>
            <a:r>
              <a:rPr lang="en-US" dirty="0" err="1" smtClean="0"/>
              <a:t>TurkExim’s</a:t>
            </a:r>
            <a:r>
              <a:rPr lang="en-US" dirty="0" smtClean="0"/>
              <a:t> programs due to political risks are covered by the Turkish Treasury and compensated appropriately</a:t>
            </a:r>
          </a:p>
          <a:p>
            <a:r>
              <a:rPr lang="en-US" dirty="0" smtClean="0"/>
              <a:t>Lessons learned:</a:t>
            </a:r>
          </a:p>
          <a:p>
            <a:pPr lvl="1"/>
            <a:r>
              <a:rPr lang="en-US" dirty="0" smtClean="0"/>
              <a:t>Nature of government support</a:t>
            </a:r>
          </a:p>
          <a:p>
            <a:pPr lvl="1"/>
            <a:r>
              <a:rPr lang="en-US" dirty="0" smtClean="0"/>
              <a:t>Partnerships to benefit clients</a:t>
            </a:r>
          </a:p>
          <a:p>
            <a:pPr lvl="1"/>
            <a:r>
              <a:rPr lang="en-US" dirty="0" smtClean="0"/>
              <a:t>By participating in international groups, monitor and follow other ECAs to diversify its products and to develop new ones with an innovative approach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4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Indonesia: A flexible business model for today’s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05000"/>
            <a:ext cx="7256449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Indonesia’s twin ECAs both offer Shariah-compliant products</a:t>
            </a:r>
          </a:p>
          <a:p>
            <a:r>
              <a:rPr lang="en-US" dirty="0" smtClean="0"/>
              <a:t>Lessons learned:</a:t>
            </a:r>
          </a:p>
          <a:p>
            <a:pPr lvl="1"/>
            <a:r>
              <a:rPr lang="en-US" dirty="0" smtClean="0"/>
              <a:t>Give the ECA a clear mandate</a:t>
            </a:r>
          </a:p>
          <a:p>
            <a:pPr lvl="1"/>
            <a:r>
              <a:rPr lang="en-US" dirty="0" smtClean="0"/>
              <a:t>Flexible business model and innovative new products for new/existing clientele</a:t>
            </a:r>
          </a:p>
          <a:p>
            <a:pPr lvl="1"/>
            <a:r>
              <a:rPr lang="en-US" dirty="0" smtClean="0"/>
              <a:t>Strong government backing</a:t>
            </a:r>
          </a:p>
          <a:p>
            <a:pPr lvl="1"/>
            <a:r>
              <a:rPr lang="en-US" dirty="0" smtClean="0"/>
              <a:t>Sound underwriting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16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500"/>
            <a:ext cx="7293265" cy="16867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Lebanon: Export credit services delivered exclusively by the private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Lebanon’s LCI is the only entity addressing the export market and supports SMEs in engaging in domestic and cross-border trade</a:t>
            </a:r>
          </a:p>
          <a:p>
            <a:r>
              <a:rPr lang="en-US" dirty="0" smtClean="0"/>
              <a:t>Lessons learned:	</a:t>
            </a:r>
          </a:p>
          <a:p>
            <a:pPr lvl="1"/>
            <a:r>
              <a:rPr lang="en-US" dirty="0" smtClean="0"/>
              <a:t>Private sector has significant capacity to insure exports but cannot meet all the needs</a:t>
            </a:r>
          </a:p>
          <a:p>
            <a:pPr lvl="1"/>
            <a:r>
              <a:rPr lang="en-US" dirty="0" smtClean="0"/>
              <a:t>Holistic support to clients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67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Zealand: The pragmatic go-slow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Zealand’s NZECO adopted a slow and careful approach in identifying and addressing the needs of exporters and relied on outsourcing its technical management</a:t>
            </a:r>
          </a:p>
          <a:p>
            <a:r>
              <a:rPr lang="en-US" dirty="0" smtClean="0"/>
              <a:t>Lessons learned:</a:t>
            </a:r>
          </a:p>
          <a:p>
            <a:pPr lvl="1"/>
            <a:r>
              <a:rPr lang="en-US" dirty="0" smtClean="0"/>
              <a:t>Start slow</a:t>
            </a:r>
          </a:p>
          <a:p>
            <a:pPr lvl="1"/>
            <a:r>
              <a:rPr lang="en-US" dirty="0" smtClean="0"/>
              <a:t>Listen to the exporters</a:t>
            </a:r>
          </a:p>
          <a:p>
            <a:pPr lvl="1"/>
            <a:r>
              <a:rPr lang="en-US" dirty="0" smtClean="0"/>
              <a:t>Outsource to the experts</a:t>
            </a:r>
          </a:p>
          <a:p>
            <a:pPr lvl="1"/>
            <a:r>
              <a:rPr lang="en-US" dirty="0" smtClean="0"/>
              <a:t>Create synergies with other parts of government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56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Finland: A key player when the market is disrupted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During the global financial crisis, Finland’s </a:t>
            </a:r>
            <a:r>
              <a:rPr lang="en-US" dirty="0" err="1" smtClean="0"/>
              <a:t>Finnvera</a:t>
            </a:r>
            <a:r>
              <a:rPr lang="en-US" dirty="0" smtClean="0"/>
              <a:t> was able to offer exporters they cover they needed to continue exporting to markets that had been prohibited but that are major export markets for Finnish exporters</a:t>
            </a:r>
          </a:p>
          <a:p>
            <a:r>
              <a:rPr lang="en-US" dirty="0" smtClean="0"/>
              <a:t>Lessons learned:</a:t>
            </a:r>
          </a:p>
          <a:p>
            <a:pPr lvl="1"/>
            <a:r>
              <a:rPr lang="en-US" dirty="0" smtClean="0"/>
              <a:t>Understand not only the nature of the market gap but why it is there</a:t>
            </a:r>
          </a:p>
          <a:p>
            <a:pPr lvl="1"/>
            <a:r>
              <a:rPr lang="en-US" dirty="0" smtClean="0"/>
              <a:t>Price to risk, but consider exporter competitiveness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89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Canada: An ECA that makes exports happen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Canada’s EDC offers the range of export credit and financing products including equity in order to support “integrative trade”</a:t>
            </a:r>
          </a:p>
          <a:p>
            <a:r>
              <a:rPr lang="en-US" sz="2800" dirty="0" smtClean="0"/>
              <a:t>Lessons learned:</a:t>
            </a:r>
          </a:p>
          <a:p>
            <a:pPr lvl="1"/>
            <a:r>
              <a:rPr lang="en-US" sz="2700" dirty="0" smtClean="0"/>
              <a:t>Benefits of a commercially oriented ECA</a:t>
            </a:r>
          </a:p>
          <a:p>
            <a:pPr lvl="1"/>
            <a:r>
              <a:rPr lang="en-US" sz="2700" dirty="0" smtClean="0"/>
              <a:t>Competition with the private sector is not necessarily a bad thing</a:t>
            </a:r>
          </a:p>
          <a:p>
            <a:pPr lvl="1"/>
            <a:r>
              <a:rPr lang="en-US" sz="2700" dirty="0" smtClean="0"/>
              <a:t>The role of government should be carefully circumscribed and defined</a:t>
            </a:r>
          </a:p>
          <a:p>
            <a:pPr lvl="1"/>
            <a:r>
              <a:rPr lang="en-US" sz="2700" dirty="0" smtClean="0"/>
              <a:t>Innovations in product offering and approach come from thinking about global supply chains and how national companies fit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813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Their mandates are the same but facilities can be different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71424"/>
            <a:ext cx="7010400" cy="4248376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common ECA mandate is to support and encourage exports and outward investment by providing financial services in support of international trade and investment transactions</a:t>
            </a:r>
          </a:p>
          <a:p>
            <a:r>
              <a:rPr lang="en-US" sz="2400" dirty="0" smtClean="0"/>
              <a:t>Types of ECA facilities: </a:t>
            </a:r>
          </a:p>
          <a:p>
            <a:pPr lvl="1"/>
            <a:r>
              <a:rPr lang="en-US" sz="2000" dirty="0" smtClean="0"/>
              <a:t>Financing directly to exporters </a:t>
            </a:r>
            <a:r>
              <a:rPr lang="en-US" sz="2000" smtClean="0"/>
              <a:t>and buyers</a:t>
            </a:r>
            <a:endParaRPr lang="en-US" sz="2000" dirty="0" smtClean="0"/>
          </a:p>
          <a:p>
            <a:pPr lvl="1"/>
            <a:r>
              <a:rPr lang="en-US" sz="2000" dirty="0" smtClean="0"/>
              <a:t>Financing indirectly through guarantees issued to commercial banks who lend to exporters </a:t>
            </a:r>
          </a:p>
          <a:p>
            <a:pPr lvl="1"/>
            <a:r>
              <a:rPr lang="en-US" sz="2000" dirty="0" smtClean="0"/>
              <a:t>Credit insurance to exporters and banks</a:t>
            </a:r>
          </a:p>
          <a:p>
            <a:pPr lvl="1"/>
            <a:r>
              <a:rPr lang="en-US" sz="2000" dirty="0" smtClean="0"/>
              <a:t>Support to importers to facilitate their payment obligations to exporters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31223" y="6134695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rPr>
              <a:t>1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rgbClr val="2F6EB6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rajan Pro" pitchFamily="18" charset="0"/>
              <a:ea typeface="Adobe Myungjo Std M" pitchFamily="18" charset="-128"/>
            </a:endParaRP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Best practices models should not be “cut and pasted” but lessons can be adapted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study examples indicate what makes an ECA effective:</a:t>
            </a:r>
          </a:p>
          <a:p>
            <a:pPr marL="1030288" lvl="1" indent="-457200">
              <a:buFont typeface="Arial" pitchFamily="34" charset="0"/>
              <a:buChar char="•"/>
            </a:pPr>
            <a:r>
              <a:rPr lang="en-US" dirty="0" smtClean="0"/>
              <a:t>Minimize risk position of the government through sound governance</a:t>
            </a:r>
          </a:p>
          <a:p>
            <a:pPr marL="1030288" lvl="1" indent="-457200">
              <a:buFont typeface="Arial" pitchFamily="34" charset="0"/>
              <a:buChar char="•"/>
            </a:pPr>
            <a:r>
              <a:rPr lang="en-US" dirty="0" smtClean="0"/>
              <a:t>Optimize the involvement of commercial banks and private financiers</a:t>
            </a:r>
          </a:p>
          <a:p>
            <a:pPr marL="1030288" lvl="1" indent="-457200">
              <a:buFont typeface="Arial" pitchFamily="34" charset="0"/>
              <a:buChar char="•"/>
            </a:pPr>
            <a:r>
              <a:rPr lang="en-US" dirty="0" smtClean="0"/>
              <a:t>Meet the needs of exporting companies by first understanding these needs and subsequently providing business solutions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80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Lessons can also be drawn from unsuccessful ECAs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52600"/>
            <a:ext cx="7010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Some features that make an ECA ineffective include:</a:t>
            </a:r>
          </a:p>
          <a:p>
            <a:pPr marL="1030288" lvl="1" indent="-457200">
              <a:buFont typeface="Arial" pitchFamily="34" charset="0"/>
              <a:buChar char="•"/>
            </a:pPr>
            <a:r>
              <a:rPr lang="en-US" dirty="0" smtClean="0"/>
              <a:t>Governance structure and business model that allows political interference leads to unsound decisions</a:t>
            </a:r>
          </a:p>
          <a:p>
            <a:pPr marL="1030288" lvl="1" indent="-457200">
              <a:buFont typeface="Arial" pitchFamily="34" charset="0"/>
              <a:buChar char="•"/>
            </a:pPr>
            <a:r>
              <a:rPr lang="en-US" dirty="0" smtClean="0"/>
              <a:t>Absence of detailed market knowledge and customer feedback leads to unsustainable products offerings</a:t>
            </a:r>
          </a:p>
          <a:p>
            <a:pPr marL="1030288" lvl="1" indent="-457200">
              <a:buFont typeface="Arial" pitchFamily="34" charset="0"/>
              <a:buChar char="•"/>
            </a:pPr>
            <a:r>
              <a:rPr lang="en-US" dirty="0" smtClean="0"/>
              <a:t>Inability or reluctance of shareholders to provide necessary financial backing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902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ECAs encounter some common obstacles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708" y="1636065"/>
            <a:ext cx="7620000" cy="4114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balance </a:t>
            </a:r>
            <a:r>
              <a:rPr lang="en-US" sz="2400" dirty="0"/>
              <a:t>operating within the “market gap” </a:t>
            </a:r>
            <a:r>
              <a:rPr lang="en-US" sz="2400" b="1" i="1" dirty="0"/>
              <a:t>while</a:t>
            </a:r>
            <a:r>
              <a:rPr lang="en-US" sz="2400" dirty="0"/>
              <a:t> </a:t>
            </a:r>
            <a:r>
              <a:rPr lang="en-US" sz="2400" dirty="0" smtClean="0"/>
              <a:t>promoting </a:t>
            </a:r>
            <a:r>
              <a:rPr lang="en-US" sz="2400" dirty="0"/>
              <a:t>the involvement of the private </a:t>
            </a:r>
            <a:r>
              <a:rPr lang="en-US" sz="2400" dirty="0" smtClean="0"/>
              <a:t>sector </a:t>
            </a:r>
          </a:p>
          <a:p>
            <a:r>
              <a:rPr lang="en-US" sz="2400" dirty="0" smtClean="0"/>
              <a:t>maintain </a:t>
            </a:r>
            <a:r>
              <a:rPr lang="en-US" sz="2400" dirty="0"/>
              <a:t>a flexible organizational structure </a:t>
            </a:r>
            <a:r>
              <a:rPr lang="en-US" sz="2400" dirty="0" smtClean="0"/>
              <a:t>to step </a:t>
            </a:r>
            <a:r>
              <a:rPr lang="en-US" sz="2400" dirty="0"/>
              <a:t>into or out of a particular market segment </a:t>
            </a:r>
            <a:r>
              <a:rPr lang="en-US" sz="2400" b="1" i="1" dirty="0"/>
              <a:t>while</a:t>
            </a:r>
            <a:r>
              <a:rPr lang="en-US" sz="2400" dirty="0"/>
              <a:t> </a:t>
            </a:r>
            <a:r>
              <a:rPr lang="en-US" sz="2400" dirty="0" smtClean="0"/>
              <a:t>keeping </a:t>
            </a:r>
            <a:r>
              <a:rPr lang="en-US" sz="2400" dirty="0"/>
              <a:t>current with modern banking </a:t>
            </a:r>
            <a:r>
              <a:rPr lang="en-US" sz="2400" dirty="0" smtClean="0"/>
              <a:t>and insurance practices </a:t>
            </a:r>
            <a:endParaRPr lang="en-US" sz="2400" dirty="0"/>
          </a:p>
          <a:p>
            <a:pPr hangingPunct="0"/>
            <a:r>
              <a:rPr lang="en-US" sz="2400" dirty="0" smtClean="0"/>
              <a:t>be </a:t>
            </a:r>
            <a:r>
              <a:rPr lang="en-US" sz="2400" dirty="0"/>
              <a:t>financially self-sustaining </a:t>
            </a:r>
            <a:r>
              <a:rPr lang="en-US" sz="2400" b="1" i="1" dirty="0"/>
              <a:t>while</a:t>
            </a:r>
            <a:r>
              <a:rPr lang="en-US" sz="2400" dirty="0"/>
              <a:t> </a:t>
            </a:r>
            <a:r>
              <a:rPr lang="en-US" sz="2400" dirty="0" smtClean="0"/>
              <a:t>only </a:t>
            </a:r>
            <a:r>
              <a:rPr lang="en-US" sz="2400" dirty="0"/>
              <a:t>serving areas of the market that the private providers deem too risky or where costs cannot be fully recovered from the client </a:t>
            </a:r>
          </a:p>
          <a:p>
            <a:r>
              <a:rPr lang="en-US" sz="2400" dirty="0"/>
              <a:t>h</a:t>
            </a:r>
            <a:r>
              <a:rPr lang="en-US" sz="2400" dirty="0" smtClean="0"/>
              <a:t>ave staff who have the requisite expertise </a:t>
            </a:r>
            <a:r>
              <a:rPr lang="en-US" sz="2400" b="1" i="1" dirty="0" smtClean="0"/>
              <a:t>while</a:t>
            </a:r>
            <a:r>
              <a:rPr lang="en-US" sz="2400" dirty="0" smtClean="0"/>
              <a:t> following civil service hiring requirements restrictions</a:t>
            </a:r>
          </a:p>
          <a:p>
            <a:pPr lvl="0" hangingPunct="0"/>
            <a:r>
              <a:rPr lang="en-US" sz="2400" dirty="0"/>
              <a:t>o</a:t>
            </a:r>
            <a:r>
              <a:rPr lang="en-US" sz="2400" dirty="0" smtClean="0"/>
              <a:t>perate independently from the government </a:t>
            </a:r>
            <a:r>
              <a:rPr lang="en-US" sz="2400" b="1" i="1" dirty="0" smtClean="0"/>
              <a:t>while </a:t>
            </a:r>
            <a:r>
              <a:rPr lang="en-US" sz="2400" dirty="0" smtClean="0"/>
              <a:t>still being subject to various forms of guidance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421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500"/>
            <a:ext cx="7620001" cy="1527175"/>
          </a:xfrm>
        </p:spPr>
        <p:txBody>
          <a:bodyPr>
            <a:noAutofit/>
          </a:bodyPr>
          <a:lstStyle/>
          <a:p>
            <a:r>
              <a:rPr lang="en-US" dirty="0"/>
              <a:t>C</a:t>
            </a:r>
            <a:r>
              <a:rPr lang="en-US" dirty="0" smtClean="0"/>
              <a:t>ommon success factors ensure an ECA is on the right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705" y="2020952"/>
            <a:ext cx="7530357" cy="4114800"/>
          </a:xfrm>
        </p:spPr>
        <p:txBody>
          <a:bodyPr>
            <a:noAutofit/>
          </a:bodyPr>
          <a:lstStyle/>
          <a:p>
            <a:pPr lvl="0" hangingPunct="0"/>
            <a:r>
              <a:rPr lang="en-US" sz="2400" b="1" dirty="0" smtClean="0"/>
              <a:t>Sensitivity </a:t>
            </a:r>
            <a:r>
              <a:rPr lang="en-US" sz="2400" b="1" dirty="0"/>
              <a:t>to the capacity and evolving needs</a:t>
            </a:r>
            <a:r>
              <a:rPr lang="en-US" sz="2400" dirty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exporters and market players (banks, insurers, etc.) combined with awareness of government priorities </a:t>
            </a:r>
            <a:endParaRPr lang="en-US" sz="2400" dirty="0" smtClean="0"/>
          </a:p>
          <a:p>
            <a:pPr lvl="0" hangingPunct="0"/>
            <a:r>
              <a:rPr lang="en-US" sz="2400" b="1" dirty="0" smtClean="0"/>
              <a:t>Effective </a:t>
            </a:r>
            <a:r>
              <a:rPr lang="en-US" sz="2400" b="1" dirty="0"/>
              <a:t>management of internal operations </a:t>
            </a:r>
            <a:r>
              <a:rPr lang="en-US" sz="2400" dirty="0" smtClean="0"/>
              <a:t>relies on sound </a:t>
            </a:r>
            <a:r>
              <a:rPr lang="en-US" sz="2400" dirty="0"/>
              <a:t>systems, </a:t>
            </a:r>
            <a:r>
              <a:rPr lang="en-US" sz="2400" dirty="0" smtClean="0"/>
              <a:t>trained management </a:t>
            </a:r>
            <a:r>
              <a:rPr lang="en-US" sz="2400" dirty="0"/>
              <a:t>and staff and the ability of an ECA to exercise autonomy </a:t>
            </a:r>
            <a:endParaRPr lang="en-US" sz="2400" dirty="0" smtClean="0"/>
          </a:p>
          <a:p>
            <a:pPr lvl="0" hangingPunct="0"/>
            <a:r>
              <a:rPr lang="en-US" sz="2400" b="1" dirty="0" smtClean="0"/>
              <a:t>Relations with the government</a:t>
            </a:r>
            <a:r>
              <a:rPr lang="en-US" sz="2400" dirty="0" smtClean="0"/>
              <a:t>. When an ECA is unduly influenced in the area of policy-making, the institution is unable to serve its clients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81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</a:t>
            </a:r>
            <a:r>
              <a:rPr lang="en-US" dirty="0" smtClean="0"/>
              <a:t>ommon success factors ensure an ECA is on the right path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105025"/>
            <a:ext cx="7010400" cy="4114800"/>
          </a:xfrm>
        </p:spPr>
        <p:txBody>
          <a:bodyPr>
            <a:normAutofit fontScale="92500"/>
          </a:bodyPr>
          <a:lstStyle/>
          <a:p>
            <a:pPr marL="401638" marR="0" indent="-401638" algn="l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256EB6"/>
              </a:buClr>
              <a:buSzPct val="75000"/>
              <a:buFont typeface="Wingdings 3" pitchFamily="18" charset="2"/>
              <a:buChar char=""/>
              <a:tabLst/>
              <a:defRPr/>
            </a:pPr>
            <a:r>
              <a:rPr lang="en-US" sz="2600" dirty="0" smtClean="0">
                <a:solidFill>
                  <a:schemeClr val="tx2"/>
                </a:solidFill>
                <a:effectLst/>
                <a:latin typeface="Calibri" pitchFamily="34" charset="0"/>
                <a:ea typeface="+mn-ea"/>
                <a:cs typeface="+mn-cs"/>
              </a:rPr>
              <a:t>The financial instrument used by ECAs, namely the explicit or implicit guarantees of the national government, is reliant upon </a:t>
            </a:r>
            <a:r>
              <a:rPr lang="en-US" sz="2600" b="1" dirty="0" smtClean="0">
                <a:solidFill>
                  <a:schemeClr val="tx2"/>
                </a:solidFill>
                <a:effectLst/>
                <a:latin typeface="Calibri" pitchFamily="34" charset="0"/>
                <a:ea typeface="+mn-ea"/>
                <a:cs typeface="+mn-cs"/>
              </a:rPr>
              <a:t>the acceptance of the ECA’s credit rating</a:t>
            </a:r>
            <a:r>
              <a:rPr lang="en-US" sz="2600" dirty="0" smtClean="0">
                <a:solidFill>
                  <a:schemeClr val="tx2"/>
                </a:solidFill>
                <a:effectLst/>
                <a:latin typeface="Calibri" pitchFamily="34" charset="0"/>
                <a:ea typeface="+mn-ea"/>
                <a:cs typeface="+mn-cs"/>
              </a:rPr>
              <a:t> in the market. </a:t>
            </a:r>
            <a:endParaRPr lang="en-CA" sz="2600" dirty="0" smtClean="0">
              <a:effectLst/>
            </a:endParaRPr>
          </a:p>
          <a:p>
            <a:pPr hangingPunct="0"/>
            <a:r>
              <a:rPr lang="en-US" dirty="0" smtClean="0"/>
              <a:t>The </a:t>
            </a:r>
            <a:r>
              <a:rPr lang="en-US" dirty="0"/>
              <a:t>raison d’être of ECAs is to </a:t>
            </a:r>
            <a:r>
              <a:rPr lang="en-US" b="1" dirty="0"/>
              <a:t>identify and address market gaps and needs</a:t>
            </a:r>
            <a:r>
              <a:rPr lang="en-US" dirty="0"/>
              <a:t>. Thus, a disconnect with market conditions which is manifested in the nature of an ECA’s approach and product offerings compromise the institution’s ability to exercise its mandate and achieve its objectives.</a:t>
            </a:r>
          </a:p>
          <a:p>
            <a:pPr lvl="0" hangingPunc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99766" y="613266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232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&amp; 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92102" y="613337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210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for the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700" dirty="0"/>
              <a:t>Give the ECA a clear mandate, statutory functions and a sound governance structure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700" dirty="0"/>
              <a:t>Define the nature and extent of government financial support, and properly plan for this in the national budgeting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700" dirty="0"/>
              <a:t>Constantly monitor and review the ECA’s activities and portfolio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700" dirty="0"/>
              <a:t>Circumscribe the role of the government in the ECA’s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700" dirty="0"/>
              <a:t>Undertake regular, external independent evaluations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92102" y="613337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75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522464" cy="1527175"/>
          </a:xfrm>
        </p:spPr>
        <p:txBody>
          <a:bodyPr/>
          <a:lstStyle/>
          <a:p>
            <a:r>
              <a:rPr lang="en-US" dirty="0" smtClean="0"/>
              <a:t>Recommendations for improving existing ECAs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 smtClean="0"/>
              <a:t>Establish </a:t>
            </a:r>
            <a:r>
              <a:rPr lang="en-US" sz="2500" dirty="0"/>
              <a:t>a clear vision and mission to define a market space in which to </a:t>
            </a:r>
            <a:r>
              <a:rPr lang="en-US" sz="2500" dirty="0" smtClean="0"/>
              <a:t>focus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 smtClean="0"/>
              <a:t>Understand </a:t>
            </a:r>
            <a:r>
              <a:rPr lang="en-US" sz="2500" dirty="0"/>
              <a:t>not only the nature of the market gaps but why they </a:t>
            </a:r>
            <a:r>
              <a:rPr lang="en-US" sz="2500" dirty="0" smtClean="0"/>
              <a:t>exist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 smtClean="0"/>
              <a:t>Understand </a:t>
            </a:r>
            <a:r>
              <a:rPr lang="en-US" sz="2500" dirty="0"/>
              <a:t>the export market and exporters’ contribution to global supply </a:t>
            </a:r>
            <a:r>
              <a:rPr lang="en-US" sz="2500" dirty="0" smtClean="0"/>
              <a:t>chains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 smtClean="0"/>
              <a:t>Conduct </a:t>
            </a:r>
            <a:r>
              <a:rPr lang="en-US" sz="2500" dirty="0"/>
              <a:t>extensive research to ensure up-to-date knowledge about the needs of national industries and evolving trade flows, in order to design the products and facilities that best suit the export </a:t>
            </a:r>
            <a:r>
              <a:rPr lang="en-US" sz="2500" dirty="0" smtClean="0"/>
              <a:t>landscape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92102" y="613337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323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>
            <a:noAutofit/>
          </a:bodyPr>
          <a:lstStyle/>
          <a:p>
            <a:r>
              <a:rPr lang="en-US" dirty="0"/>
              <a:t>Recommendations for improving existing </a:t>
            </a:r>
            <a:r>
              <a:rPr lang="en-US" dirty="0" smtClean="0"/>
              <a:t>ECAs (cont’d)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2500" dirty="0"/>
              <a:t>Consult with the private sector sources of finance and insurance with a view to maximizing their contribution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500" dirty="0"/>
              <a:t>Create links to international partners and players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500" dirty="0"/>
              <a:t>Seek client input and feedback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500" dirty="0"/>
              <a:t>Continuously review and improve internal technical and management systems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500" dirty="0"/>
              <a:t>As a financial institution, ensure financial sustainability through robust planning and risk management </a:t>
            </a:r>
            <a:endParaRPr lang="en-CA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92102" y="613337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914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for new ECAs, prior to establishment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500" dirty="0"/>
              <a:t>Conduct research and undertake consultations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/>
              <a:t>Define and analyze the market gap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/>
              <a:t>Validate analysis and identify policy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/>
              <a:t>Consider a variety of business models and the fiscal and financial implications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/>
              <a:t>Consider options for the preferred corporate form and related governance arrangements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/>
              <a:t>Develop a business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/>
              <a:t>Establish a detailed implementation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92102" y="613337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60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ECAs are established to serve two main purposes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To </a:t>
            </a:r>
            <a:r>
              <a:rPr lang="en-US" sz="2600" dirty="0"/>
              <a:t>diversify a country’s export base and export </a:t>
            </a:r>
            <a:r>
              <a:rPr lang="en-US" sz="2600" dirty="0" smtClean="0"/>
              <a:t>markets</a:t>
            </a:r>
          </a:p>
          <a:p>
            <a:pPr marL="914400" lvl="1" indent="-514350"/>
            <a:r>
              <a:rPr lang="en-US" sz="2000" dirty="0" smtClean="0"/>
              <a:t>By taking risks on new buyers, in new markets for new exporters </a:t>
            </a:r>
          </a:p>
          <a:p>
            <a:pPr marL="914400" lvl="1" indent="-514350"/>
            <a:r>
              <a:rPr lang="en-US" sz="2000" dirty="0" smtClean="0"/>
              <a:t>By financing exporters and export transactions 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To </a:t>
            </a:r>
            <a:r>
              <a:rPr lang="en-US" sz="2600" dirty="0"/>
              <a:t>fill market gaps and address market </a:t>
            </a:r>
            <a:r>
              <a:rPr lang="en-US" sz="2600" dirty="0" smtClean="0"/>
              <a:t>disruptions</a:t>
            </a:r>
          </a:p>
          <a:p>
            <a:pPr marL="914400" lvl="1" indent="-514350"/>
            <a:r>
              <a:rPr lang="en-US" sz="2000" dirty="0" smtClean="0"/>
              <a:t>By identifying parts of the market that the private sector course of finance and insurance are unable to address, such as SMEs, or foreign buyer risks 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27892" y="6134695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rPr>
              <a:t>1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rgbClr val="2F6EB6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rajan Pro" pitchFamily="18" charset="0"/>
              <a:ea typeface="Adobe Myungjo Std M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2517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20914"/>
            <a:ext cx="7010400" cy="4344985"/>
          </a:xfrm>
        </p:spPr>
        <p:txBody>
          <a:bodyPr>
            <a:noAutofit/>
          </a:bodyPr>
          <a:lstStyle/>
          <a:p>
            <a:r>
              <a:rPr lang="en-US" dirty="0" smtClean="0"/>
              <a:t>ECAs are important public policy tools that will enable OIC countries to:</a:t>
            </a:r>
          </a:p>
          <a:p>
            <a:pPr lvl="1"/>
            <a:r>
              <a:rPr lang="en-US" sz="2400" dirty="0" smtClean="0"/>
              <a:t>Achieve the organization’s shared goal of expanding intra-OIC trade </a:t>
            </a:r>
            <a:endParaRPr lang="en-US" sz="2400" dirty="0"/>
          </a:p>
          <a:p>
            <a:pPr lvl="1"/>
            <a:r>
              <a:rPr lang="en-US" sz="2400" dirty="0" smtClean="0"/>
              <a:t>Increase OIC export growth, ultimately increasing OIC’s share of global trade</a:t>
            </a:r>
          </a:p>
          <a:p>
            <a:r>
              <a:rPr lang="en-US" dirty="0" smtClean="0"/>
              <a:t>Current state of OIC ECAs</a:t>
            </a:r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ontribution to national exports is below international standards</a:t>
            </a:r>
          </a:p>
          <a:p>
            <a:pPr lvl="1"/>
            <a:r>
              <a:rPr lang="en-US" sz="2400" dirty="0" smtClean="0"/>
              <a:t>There is </a:t>
            </a:r>
            <a:r>
              <a:rPr lang="en-US" sz="2400" dirty="0"/>
              <a:t>also a wide range of disparity in capacity, experience and </a:t>
            </a:r>
            <a:r>
              <a:rPr lang="en-US" sz="2400" dirty="0" smtClean="0"/>
              <a:t>practices</a:t>
            </a:r>
          </a:p>
          <a:p>
            <a:pPr marL="573088" lvl="1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92102" y="613337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205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60569"/>
            <a:ext cx="7010400" cy="4114800"/>
          </a:xfrm>
        </p:spPr>
        <p:txBody>
          <a:bodyPr>
            <a:noAutofit/>
          </a:bodyPr>
          <a:lstStyle/>
          <a:p>
            <a:r>
              <a:rPr lang="en-US" dirty="0" smtClean="0"/>
              <a:t>Possible ways forward:</a:t>
            </a:r>
          </a:p>
          <a:p>
            <a:pPr lvl="1"/>
            <a:r>
              <a:rPr lang="en-US" dirty="0" smtClean="0"/>
              <a:t>Engage in capacity building and institutional strengthening both for those OIC countries with and without ECAs</a:t>
            </a:r>
          </a:p>
          <a:p>
            <a:pPr lvl="1"/>
            <a:r>
              <a:rPr lang="en-US" dirty="0" smtClean="0"/>
              <a:t>Establish tailored technical cooperation partnerships between new ECAs and more advanced ones</a:t>
            </a:r>
          </a:p>
          <a:p>
            <a:pPr lvl="1"/>
            <a:r>
              <a:rPr lang="en-US" dirty="0" smtClean="0"/>
              <a:t>Promote existing initiatives such as Aman Union’s training and information exchange for OIC insurers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92102" y="6133371"/>
            <a:ext cx="375597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>
              <a:defRPr sz="2600" b="1" spc="5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defRPr>
            </a:lvl1pPr>
          </a:lstStyle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541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204864"/>
            <a:ext cx="7772400" cy="1002035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Thank You</a:t>
            </a:r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611560" y="3657600"/>
            <a:ext cx="7772400" cy="22922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C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World Exchange Plaza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C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P.O. Box 81119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C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Ottawa, Ontario K1P 1B1, Canada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C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Tel.: +1-613-742-7829 ext. 20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C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Fax: +1-613-742-7099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C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 Email: info@i-financialconsulting.com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C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 Email: dsmallridge@i-financialconsulting.com</a:t>
            </a:r>
          </a:p>
        </p:txBody>
      </p:sp>
    </p:spTree>
    <p:extLst>
      <p:ext uri="{BB962C8B-B14F-4D97-AF65-F5344CB8AC3E}">
        <p14:creationId xmlns:p14="http://schemas.microsoft.com/office/powerpoint/2010/main" val="113820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616238"/>
          </a:xfrm>
        </p:spPr>
        <p:txBody>
          <a:bodyPr>
            <a:noAutofit/>
          </a:bodyPr>
          <a:lstStyle/>
          <a:p>
            <a:r>
              <a:rPr lang="en-US" dirty="0" smtClean="0"/>
              <a:t>OIC ECAs’ contributions to trade are relatively 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31223" y="6134695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rPr>
              <a:t>1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rgbClr val="2F6EB6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rajan Pro" pitchFamily="18" charset="0"/>
              <a:ea typeface="Adobe Myungjo Std M" pitchFamily="18" charset="-12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543974"/>
              </p:ext>
            </p:extLst>
          </p:nvPr>
        </p:nvGraphicFramePr>
        <p:xfrm>
          <a:off x="1666161" y="1806738"/>
          <a:ext cx="6359058" cy="33809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88519"/>
                <a:gridCol w="868680"/>
                <a:gridCol w="822330"/>
                <a:gridCol w="1059843"/>
                <a:gridCol w="1059843"/>
                <a:gridCol w="1059843"/>
              </a:tblGrid>
              <a:tr h="482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r>
                        <a:rPr lang="pt-BR" sz="1400" kern="5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Total Exports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 (USD bn)</a:t>
                      </a:r>
                      <a:endParaRPr lang="en-US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>
                    <a:solidFill>
                      <a:srgbClr val="2F6E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2009</a:t>
                      </a:r>
                      <a:endParaRPr lang="en-US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>
                    <a:solidFill>
                      <a:srgbClr val="2F6E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2010</a:t>
                      </a:r>
                      <a:endParaRPr lang="en-US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>
                    <a:solidFill>
                      <a:srgbClr val="2F6E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2011</a:t>
                      </a:r>
                      <a:endParaRPr lang="en-US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>
                    <a:solidFill>
                      <a:srgbClr val="2F6E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2012</a:t>
                      </a:r>
                      <a:endParaRPr lang="en-US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>
                    <a:solidFill>
                      <a:srgbClr val="2F6E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2013</a:t>
                      </a:r>
                      <a:endParaRPr lang="en-US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>
                    <a:solidFill>
                      <a:srgbClr val="2F6EBB"/>
                    </a:solidFill>
                  </a:tcPr>
                </a:tc>
              </a:tr>
              <a:tr h="482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kern="50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World</a:t>
                      </a:r>
                      <a:endParaRPr lang="en-US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16,092.07</a:t>
                      </a:r>
                      <a:endParaRPr lang="en-US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18,032.63</a:t>
                      </a:r>
                      <a:endParaRPr lang="en-US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19,147.48</a:t>
                      </a:r>
                      <a:endParaRPr lang="en-US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19,726.98</a:t>
                      </a:r>
                      <a:endParaRPr lang="en-US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20,357.48</a:t>
                      </a:r>
                      <a:endParaRPr lang="en-US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</a:tr>
              <a:tr h="482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kern="5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OIC Countries</a:t>
                      </a:r>
                      <a:endParaRPr lang="en-US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1,329.35</a:t>
                      </a:r>
                      <a:endParaRPr lang="en-US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1,680.77</a:t>
                      </a:r>
                      <a:endParaRPr lang="en-US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2,122.48</a:t>
                      </a:r>
                      <a:endParaRPr lang="en-US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2,261.77</a:t>
                      </a:r>
                      <a:endParaRPr lang="en-US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5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2,215.79</a:t>
                      </a:r>
                      <a:endParaRPr lang="en-US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</a:tr>
              <a:tr h="482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kern="5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r>
                        <a:rPr lang="pt-BR" sz="1400" b="1" kern="5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Total Business Volumes (USD bn)</a:t>
                      </a:r>
                      <a:endParaRPr lang="en-US" sz="1400" b="1" kern="50" dirty="0">
                        <a:solidFill>
                          <a:srgbClr val="FFFFFF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>
                    <a:solidFill>
                      <a:srgbClr val="2F6E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kern="5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2009</a:t>
                      </a:r>
                      <a:endParaRPr lang="en-US" sz="1400" b="1" kern="50" dirty="0">
                        <a:solidFill>
                          <a:srgbClr val="FFFFFF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>
                    <a:solidFill>
                      <a:srgbClr val="2F6E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kern="5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2010</a:t>
                      </a:r>
                      <a:endParaRPr lang="en-US" sz="1400" b="1" kern="50" dirty="0">
                        <a:solidFill>
                          <a:srgbClr val="FFFFFF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>
                    <a:solidFill>
                      <a:srgbClr val="2F6E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kern="5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2011</a:t>
                      </a:r>
                      <a:endParaRPr lang="en-US" sz="1400" b="1" kern="50" dirty="0">
                        <a:solidFill>
                          <a:srgbClr val="FFFFFF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>
                    <a:solidFill>
                      <a:srgbClr val="2F6E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kern="5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2012</a:t>
                      </a:r>
                      <a:endParaRPr lang="en-US" sz="1400" b="1" kern="50" dirty="0">
                        <a:solidFill>
                          <a:srgbClr val="FFFFFF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>
                    <a:solidFill>
                      <a:srgbClr val="2F6E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kern="5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2013</a:t>
                      </a:r>
                      <a:endParaRPr lang="en-US" sz="1400" b="1" kern="50" dirty="0">
                        <a:solidFill>
                          <a:srgbClr val="FFFFFF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>
                    <a:solidFill>
                      <a:srgbClr val="2F6EBB"/>
                    </a:solidFill>
                  </a:tcPr>
                </a:tc>
              </a:tr>
              <a:tr h="482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 smtClean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Berne Union</a:t>
                      </a:r>
                      <a:endParaRPr lang="en-US" sz="1400" b="1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 dirty="0" smtClean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1,314</a:t>
                      </a:r>
                      <a:endParaRPr lang="en-US" sz="1400" b="0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 dirty="0" smtClean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1,689</a:t>
                      </a:r>
                      <a:endParaRPr lang="en-US" sz="1400" b="0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 dirty="0" smtClean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1,686</a:t>
                      </a:r>
                      <a:endParaRPr lang="en-US" sz="1400" b="0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 dirty="0" smtClean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1,721</a:t>
                      </a:r>
                      <a:endParaRPr lang="en-US" sz="1400" b="0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 dirty="0" smtClean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1,801</a:t>
                      </a:r>
                      <a:endParaRPr lang="en-US" sz="1400" b="0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</a:tr>
              <a:tr h="482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 smtClean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OIC ECAs (Aman Union)</a:t>
                      </a:r>
                      <a:endParaRPr lang="en-US" sz="1400" b="1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5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5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50" dirty="0" smtClean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21.9</a:t>
                      </a:r>
                      <a:endParaRPr lang="en-US" sz="1400" b="0" i="0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</a:tr>
              <a:tr h="482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 smtClean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OIC</a:t>
                      </a:r>
                      <a:r>
                        <a:rPr lang="en-US" sz="1400" b="1" kern="50" baseline="0" dirty="0" smtClean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 ECAs/OIC exports </a:t>
                      </a:r>
                      <a:endParaRPr lang="en-US" sz="1400" b="1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 dirty="0" smtClean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SimSun"/>
                          <a:cs typeface="Mangal"/>
                        </a:rPr>
                        <a:t>&lt;1%</a:t>
                      </a:r>
                      <a:endParaRPr lang="en-US" sz="1400" b="0" kern="50" dirty="0">
                        <a:solidFill>
                          <a:srgbClr val="365F91"/>
                        </a:solidFill>
                        <a:effectLst/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225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8489" y="190500"/>
            <a:ext cx="7831015" cy="1527175"/>
          </a:xfrm>
        </p:spPr>
        <p:txBody>
          <a:bodyPr>
            <a:noAutofit/>
          </a:bodyPr>
          <a:lstStyle/>
          <a:p>
            <a:r>
              <a:rPr lang="en-US" dirty="0"/>
              <a:t>Competition </a:t>
            </a:r>
            <a:r>
              <a:rPr lang="en-US" dirty="0" smtClean="0"/>
              <a:t>is not between </a:t>
            </a:r>
            <a:r>
              <a:rPr lang="en-US" dirty="0"/>
              <a:t>ECAs per se but between exporters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Competition between exporters must be on price and quality of exporter product and service, rather than on the price of their financing</a:t>
            </a:r>
          </a:p>
          <a:p>
            <a:r>
              <a:rPr lang="en-US" dirty="0" smtClean="0"/>
              <a:t>Subsidized financing packages can create an unleveled playing field</a:t>
            </a:r>
          </a:p>
          <a:p>
            <a:r>
              <a:rPr lang="en-US" dirty="0" smtClean="0"/>
              <a:t>Two agreements reflect this understanding:</a:t>
            </a:r>
            <a:endParaRPr lang="en-US" dirty="0"/>
          </a:p>
          <a:p>
            <a:pPr lvl="1"/>
            <a:r>
              <a:rPr lang="en-US" sz="2200" dirty="0" smtClean="0"/>
              <a:t>The WTO and the OECD Arrangement on Export Credits</a:t>
            </a:r>
          </a:p>
          <a:p>
            <a:pPr lvl="1"/>
            <a:r>
              <a:rPr lang="en-US" sz="2200" dirty="0" smtClean="0"/>
              <a:t>The OECD Arrangement and the “safe haven”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31223" y="6134695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rPr>
              <a:t>1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rgbClr val="2F6EB6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rajan Pro" pitchFamily="18" charset="0"/>
              <a:ea typeface="Adobe Myungjo Std M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1388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ECAs benefit from bilaterally and multilateral cooperation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Strategic Co-operation</a:t>
            </a:r>
          </a:p>
          <a:p>
            <a:pPr lvl="1"/>
            <a:r>
              <a:rPr lang="en-US" dirty="0" smtClean="0"/>
              <a:t>Berne </a:t>
            </a:r>
            <a:r>
              <a:rPr lang="en-US" dirty="0"/>
              <a:t>Union, Prague Club, </a:t>
            </a:r>
            <a:r>
              <a:rPr lang="en-US" dirty="0" err="1"/>
              <a:t>Aman</a:t>
            </a:r>
            <a:r>
              <a:rPr lang="en-US" dirty="0"/>
              <a:t> Union, G-NEXID, Asian EXIM Banks Forum, COFACE Partner </a:t>
            </a:r>
            <a:r>
              <a:rPr lang="en-US" dirty="0" smtClean="0"/>
              <a:t>Network</a:t>
            </a:r>
          </a:p>
          <a:p>
            <a:r>
              <a:rPr lang="en-US" dirty="0" smtClean="0"/>
              <a:t>Transactional Co-operation</a:t>
            </a:r>
          </a:p>
          <a:p>
            <a:pPr lvl="1"/>
            <a:r>
              <a:rPr lang="en-US" dirty="0" smtClean="0"/>
              <a:t>Debt collection and buyer information</a:t>
            </a:r>
          </a:p>
          <a:p>
            <a:pPr lvl="1"/>
            <a:r>
              <a:rPr lang="en-US" dirty="0" smtClean="0"/>
              <a:t>Reinsurance/coinsurance on multi-sourced transactions 	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E23A-068B-4AD2-9217-1F6D1C0F836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31223" y="6134695"/>
            <a:ext cx="446619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600" b="1" spc="50" dirty="0" smtClean="0">
                <a:ln w="13500">
                  <a:solidFill>
                    <a:srgbClr val="5F5F5F">
                      <a:alpha val="6500"/>
                    </a:srgbClr>
                  </a:solidFill>
                  <a:prstDash val="solid"/>
                </a:ln>
                <a:solidFill>
                  <a:srgbClr val="2F6EB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rajan Pro" pitchFamily="18" charset="0"/>
                <a:ea typeface="Adobe Myungjo Std M" pitchFamily="18" charset="-128"/>
              </a:rPr>
              <a:t>1</a:t>
            </a:r>
            <a:endParaRPr lang="en-US" sz="2600" b="1" spc="50" dirty="0">
              <a:ln w="13500">
                <a:solidFill>
                  <a:srgbClr val="5F5F5F">
                    <a:alpha val="6500"/>
                  </a:srgbClr>
                </a:solidFill>
                <a:prstDash val="solid"/>
              </a:ln>
              <a:solidFill>
                <a:srgbClr val="2F6EB6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rajan Pro" pitchFamily="18" charset="0"/>
              <a:ea typeface="Adobe Myungjo Std M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6769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cho">
  <a:themeElements>
    <a:clrScheme name="1_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1_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45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45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Echo 7">
    <a:dk1>
      <a:srgbClr val="336666"/>
    </a:dk1>
    <a:lt1>
      <a:srgbClr val="FFFFFF"/>
    </a:lt1>
    <a:dk2>
      <a:srgbClr val="000000"/>
    </a:dk2>
    <a:lt2>
      <a:srgbClr val="666699"/>
    </a:lt2>
    <a:accent1>
      <a:srgbClr val="99CCCC"/>
    </a:accent1>
    <a:accent2>
      <a:srgbClr val="CCCCCC"/>
    </a:accent2>
    <a:accent3>
      <a:srgbClr val="FFFFFF"/>
    </a:accent3>
    <a:accent4>
      <a:srgbClr val="2A5656"/>
    </a:accent4>
    <a:accent5>
      <a:srgbClr val="CAE2E2"/>
    </a:accent5>
    <a:accent6>
      <a:srgbClr val="B9B9B9"/>
    </a:accent6>
    <a:hlink>
      <a:srgbClr val="006666"/>
    </a:hlink>
    <a:folHlink>
      <a:srgbClr val="B2B2B2"/>
    </a:folHlink>
  </a:clrScheme>
  <a:fontScheme name="1_Echo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Return on investment of the recruiting process presentation</Template>
  <TotalTime>2075</TotalTime>
  <Words>3547</Words>
  <Application>Microsoft Office PowerPoint</Application>
  <PresentationFormat>On-screen Show (4:3)</PresentationFormat>
  <Paragraphs>638</Paragraphs>
  <Slides>62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62</vt:i4>
      </vt:variant>
    </vt:vector>
  </HeadingPairs>
  <TitlesOfParts>
    <vt:vector size="74" baseType="lpstr">
      <vt:lpstr>MS Mincho</vt:lpstr>
      <vt:lpstr>SimSun</vt:lpstr>
      <vt:lpstr>Adobe Myungjo Std M</vt:lpstr>
      <vt:lpstr>Arial</vt:lpstr>
      <vt:lpstr>Calibri</vt:lpstr>
      <vt:lpstr>Mangal</vt:lpstr>
      <vt:lpstr>Times New Roman</vt:lpstr>
      <vt:lpstr>Trajan Pro</vt:lpstr>
      <vt:lpstr>Wingdings</vt:lpstr>
      <vt:lpstr>Wingdings 3</vt:lpstr>
      <vt:lpstr>1_Echo</vt:lpstr>
      <vt:lpstr>Custom Design</vt:lpstr>
      <vt:lpstr>IMPROVING THE ROLE OF EXIMBANKS AND ECAs IN THE OIC MEMBER STATES FOR INCREASING THEIR EXPORTS</vt:lpstr>
      <vt:lpstr>Introduction</vt:lpstr>
      <vt:lpstr>ECAs in a general context</vt:lpstr>
      <vt:lpstr>There are different kinds of institutions that can be called Export Credit Agencies</vt:lpstr>
      <vt:lpstr>Their mandates are the same but facilities can be different </vt:lpstr>
      <vt:lpstr>ECAs are established to serve two main purposes</vt:lpstr>
      <vt:lpstr>OIC ECAs’ contributions to trade are relatively low</vt:lpstr>
      <vt:lpstr>Competition is not between ECAs per se but between exporters</vt:lpstr>
      <vt:lpstr>ECAs benefit from bilaterally and multilateral cooperation</vt:lpstr>
      <vt:lpstr>Eca facilities and features</vt:lpstr>
      <vt:lpstr>ECA provide facilities along the Export Chain</vt:lpstr>
      <vt:lpstr>There are five main types of facilities offered</vt:lpstr>
      <vt:lpstr>Overview of Ecas in oic countries</vt:lpstr>
      <vt:lpstr>23 of 57 OIC Member States have ECAs, EXIMS or programs</vt:lpstr>
      <vt:lpstr>More than 50% of OIC Member Countries do not have ECAs</vt:lpstr>
      <vt:lpstr>Features of ecas in oic countries</vt:lpstr>
      <vt:lpstr>There is no single perfect model for an ECA</vt:lpstr>
      <vt:lpstr>There is however ‘a Healthy Export Credit System’</vt:lpstr>
      <vt:lpstr>OIC ECAs vary by age</vt:lpstr>
      <vt:lpstr>OIC ECAs’ mandates vary based on export development strategies</vt:lpstr>
      <vt:lpstr>OIC ECAs share some common operating principles</vt:lpstr>
      <vt:lpstr>OIC ECAs have varying corporate forms</vt:lpstr>
      <vt:lpstr>OIC ECAs have 3 levels of “touchpoints” with Government</vt:lpstr>
      <vt:lpstr>Government’s financial support for an ECA can take different forms</vt:lpstr>
      <vt:lpstr>Government participation in governance is determined by level of ownership </vt:lpstr>
      <vt:lpstr>As an instrument of public policy, the government’s influence varies </vt:lpstr>
      <vt:lpstr>OIC ECAs have adopted various business models</vt:lpstr>
      <vt:lpstr>OIC ECAs offer 6 types of facilities and products</vt:lpstr>
      <vt:lpstr>Facilities cater to exporters’ needs across the Export Chain</vt:lpstr>
      <vt:lpstr>OIC ECAs offering various kinds of Financing products</vt:lpstr>
      <vt:lpstr>OIC ECAs offer two main kinds of Guarantee facilities to banks</vt:lpstr>
      <vt:lpstr>Almost all OIC ECAs offer Insurance facilities</vt:lpstr>
      <vt:lpstr>OIC ECAs offer two types of bonding facilities</vt:lpstr>
      <vt:lpstr>A small number of OIC ECAs offer Islamic finance and insurance instruments</vt:lpstr>
      <vt:lpstr>Data on Business Volumes supported by OIC ECAs has limitations </vt:lpstr>
      <vt:lpstr>Business Volume of OIC ECAs varies significantly</vt:lpstr>
      <vt:lpstr>ECA’s BV/Exports indicates its importance to the national economy</vt:lpstr>
      <vt:lpstr>OIC ECAs’ average BV/Exports appears consistent with OECD ECAs but is actually much lower</vt:lpstr>
      <vt:lpstr>OIC ECAs partner with various private and public sector entities </vt:lpstr>
      <vt:lpstr>Best practices of ecas</vt:lpstr>
      <vt:lpstr>Eight case studies of OIC and Non-OIC ECAs are showcased </vt:lpstr>
      <vt:lpstr>Nigeria: Sharp focus on specific SME export market</vt:lpstr>
      <vt:lpstr>Malaysia: Linking local businesses to global markets with a full product offering</vt:lpstr>
      <vt:lpstr>Turkey: ECA with government back-stop</vt:lpstr>
      <vt:lpstr>Indonesia: A flexible business model for today’s markets</vt:lpstr>
      <vt:lpstr>Lebanon: Export credit services delivered exclusively by the private sector</vt:lpstr>
      <vt:lpstr>New Zealand: The pragmatic go-slow approach</vt:lpstr>
      <vt:lpstr>Finland: A key player when the market is disrupted</vt:lpstr>
      <vt:lpstr>Canada: An ECA that makes exports happen</vt:lpstr>
      <vt:lpstr>Best practices models should not be “cut and pasted” but lessons can be adapted </vt:lpstr>
      <vt:lpstr>Lessons can also be drawn from unsuccessful ECAs</vt:lpstr>
      <vt:lpstr>All ECAs encounter some common obstacles</vt:lpstr>
      <vt:lpstr>Common success factors ensure an ECA is on the right path</vt:lpstr>
      <vt:lpstr>Common success factors ensure an ECA is on the right path (Cont’d)</vt:lpstr>
      <vt:lpstr>Recommendations &amp; conclusions</vt:lpstr>
      <vt:lpstr>Recommendations for the government</vt:lpstr>
      <vt:lpstr>Recommendations for improving existing ECAs</vt:lpstr>
      <vt:lpstr>Recommendations for improving existing ECAs (cont’d)</vt:lpstr>
      <vt:lpstr>Recommendations for new ECAs, prior to establishment </vt:lpstr>
      <vt:lpstr>Conclusions</vt:lpstr>
      <vt:lpstr>Conclusions (Cont’d)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 on Investment of the Recruiting Process</dc:title>
  <dc:creator>PaT</dc:creator>
  <cp:lastModifiedBy>Diana Smallridge</cp:lastModifiedBy>
  <cp:revision>244</cp:revision>
  <dcterms:created xsi:type="dcterms:W3CDTF">2014-10-02T17:38:06Z</dcterms:created>
  <dcterms:modified xsi:type="dcterms:W3CDTF">2015-03-27T17:21:36Z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TC012304801033</vt:lpwstr>
  </property>
</Properties>
</file>