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2.xml" ContentType="application/vnd.openxmlformats-officedocument.presentationml.notesSlide+xml"/>
  <Override PartName="/ppt/charts/chart2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316" r:id="rId2"/>
    <p:sldId id="257" r:id="rId3"/>
    <p:sldId id="290" r:id="rId4"/>
    <p:sldId id="378" r:id="rId5"/>
    <p:sldId id="379" r:id="rId6"/>
    <p:sldId id="380" r:id="rId7"/>
    <p:sldId id="335" r:id="rId8"/>
    <p:sldId id="381" r:id="rId9"/>
    <p:sldId id="384" r:id="rId10"/>
    <p:sldId id="336" r:id="rId11"/>
    <p:sldId id="386" r:id="rId12"/>
    <p:sldId id="398" r:id="rId13"/>
    <p:sldId id="387" r:id="rId14"/>
    <p:sldId id="388" r:id="rId15"/>
    <p:sldId id="389" r:id="rId16"/>
    <p:sldId id="392" r:id="rId17"/>
    <p:sldId id="337" r:id="rId18"/>
    <p:sldId id="377" r:id="rId19"/>
    <p:sldId id="391" r:id="rId20"/>
    <p:sldId id="347" r:id="rId21"/>
    <p:sldId id="346" r:id="rId22"/>
    <p:sldId id="349" r:id="rId23"/>
    <p:sldId id="308" r:id="rId24"/>
    <p:sldId id="309" r:id="rId25"/>
    <p:sldId id="393" r:id="rId26"/>
    <p:sldId id="310" r:id="rId27"/>
    <p:sldId id="395" r:id="rId28"/>
    <p:sldId id="396" r:id="rId29"/>
    <p:sldId id="327" r:id="rId30"/>
    <p:sldId id="394" r:id="rId31"/>
    <p:sldId id="397" r:id="rId32"/>
    <p:sldId id="314" r:id="rId33"/>
    <p:sldId id="311" r:id="rId34"/>
    <p:sldId id="376" r:id="rId35"/>
    <p:sldId id="259" r:id="rId36"/>
    <p:sldId id="399" r:id="rId37"/>
  </p:sldIdLst>
  <p:sldSz cx="13004800" cy="9753600"/>
  <p:notesSz cx="6797675" cy="987425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002E00"/>
    <a:srgbClr val="004F8A"/>
    <a:srgbClr val="001322"/>
    <a:srgbClr val="F5092B"/>
    <a:srgbClr val="542A00"/>
    <a:srgbClr val="77A9F9"/>
    <a:srgbClr val="A2CC0A"/>
    <a:srgbClr val="FF3333"/>
    <a:srgbClr val="003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58960" autoAdjust="0"/>
  </p:normalViewPr>
  <p:slideViewPr>
    <p:cSldViewPr>
      <p:cViewPr>
        <p:scale>
          <a:sx n="40" d="100"/>
          <a:sy n="40" d="100"/>
        </p:scale>
        <p:origin x="-998" y="8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alancioglu\AppData\Local\Microsoft\Windows\Temporary%20Internet%20Files\Content.IE5\DLSH94GH\si.pov.dday_Indicator_en_excel_v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palancioglu\AppData\Local\Microsoft\Windows\Temporary%20Internet%20Files\Content.IE5\CKLJ7PRO\ny.gdp.mktp.cd_Indicator_en_excel_v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ESK&#304;-D\ISEDAK\Outlook\Outlook_5\HDR14_statisticaltable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ESK&#304;-D\ISEDAK\Outlook\Outlook_5\MPI_yeni.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ESK&#304;-D\ISEDAK\Outlook\Outlook_5\GDP_percapitaPPP_WB_23feb015.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ESK&#304;-D\ISEDAK\Outlook\Outlook_5\GDP_percapitaPPP_WB_23feb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275651187165959E-2"/>
          <c:y val="0.12066846176250684"/>
          <c:w val="0.89024648527844907"/>
          <c:h val="0.67548575683782885"/>
        </c:manualLayout>
      </c:layout>
      <c:lineChart>
        <c:grouping val="standard"/>
        <c:varyColors val="0"/>
        <c:ser>
          <c:idx val="0"/>
          <c:order val="0"/>
          <c:tx>
            <c:strRef>
              <c:f>[si.pov.dday_Indicator_en_excel_v2.xls]Data!$A$255</c:f>
              <c:strCache>
                <c:ptCount val="1"/>
                <c:pt idx="0">
                  <c:v>Low income</c:v>
                </c:pt>
              </c:strCache>
            </c:strRef>
          </c:tx>
          <c:spPr>
            <a:ln w="53975">
              <a:solidFill>
                <a:srgbClr val="FFC000"/>
              </a:solidFill>
            </a:ln>
          </c:spPr>
          <c:marker>
            <c:spPr>
              <a:solidFill>
                <a:srgbClr val="FFFF00"/>
              </a:solidFill>
              <a:ln>
                <a:noFill/>
              </a:ln>
            </c:spPr>
          </c:marker>
          <c:cat>
            <c:strRef>
              <c:f>[si.pov.dday_Indicator_en_excel_v2.xls]Data!$B$254:$J$254</c:f>
              <c:strCache>
                <c:ptCount val="9"/>
                <c:pt idx="0">
                  <c:v>1990</c:v>
                </c:pt>
                <c:pt idx="1">
                  <c:v>1993</c:v>
                </c:pt>
                <c:pt idx="2">
                  <c:v>1996</c:v>
                </c:pt>
                <c:pt idx="3">
                  <c:v>1999</c:v>
                </c:pt>
                <c:pt idx="4">
                  <c:v>2002</c:v>
                </c:pt>
                <c:pt idx="5">
                  <c:v>2005</c:v>
                </c:pt>
                <c:pt idx="6">
                  <c:v>2008</c:v>
                </c:pt>
                <c:pt idx="7">
                  <c:v>2010</c:v>
                </c:pt>
                <c:pt idx="8">
                  <c:v>2011</c:v>
                </c:pt>
              </c:strCache>
            </c:strRef>
          </c:cat>
          <c:val>
            <c:numRef>
              <c:f>[si.pov.dday_Indicator_en_excel_v2.xls]Data!$B$255:$J$255</c:f>
              <c:numCache>
                <c:formatCode>General</c:formatCode>
                <c:ptCount val="9"/>
                <c:pt idx="0">
                  <c:v>65.97</c:v>
                </c:pt>
                <c:pt idx="1">
                  <c:v>67.09</c:v>
                </c:pt>
                <c:pt idx="2">
                  <c:v>65.2</c:v>
                </c:pt>
                <c:pt idx="3">
                  <c:v>64.239999999999995</c:v>
                </c:pt>
                <c:pt idx="4">
                  <c:v>61.14</c:v>
                </c:pt>
                <c:pt idx="5">
                  <c:v>55.84</c:v>
                </c:pt>
                <c:pt idx="6">
                  <c:v>51.49</c:v>
                </c:pt>
                <c:pt idx="7">
                  <c:v>48.6</c:v>
                </c:pt>
                <c:pt idx="8">
                  <c:v>46.83</c:v>
                </c:pt>
              </c:numCache>
            </c:numRef>
          </c:val>
          <c:smooth val="0"/>
        </c:ser>
        <c:ser>
          <c:idx val="1"/>
          <c:order val="1"/>
          <c:tx>
            <c:strRef>
              <c:f>[si.pov.dday_Indicator_en_excel_v2.xls]Data!$A$256</c:f>
              <c:strCache>
                <c:ptCount val="1"/>
                <c:pt idx="0">
                  <c:v>Lower middle income</c:v>
                </c:pt>
              </c:strCache>
            </c:strRef>
          </c:tx>
          <c:spPr>
            <a:ln w="53975"/>
          </c:spPr>
          <c:cat>
            <c:strRef>
              <c:f>[si.pov.dday_Indicator_en_excel_v2.xls]Data!$B$254:$J$254</c:f>
              <c:strCache>
                <c:ptCount val="9"/>
                <c:pt idx="0">
                  <c:v>1990</c:v>
                </c:pt>
                <c:pt idx="1">
                  <c:v>1993</c:v>
                </c:pt>
                <c:pt idx="2">
                  <c:v>1996</c:v>
                </c:pt>
                <c:pt idx="3">
                  <c:v>1999</c:v>
                </c:pt>
                <c:pt idx="4">
                  <c:v>2002</c:v>
                </c:pt>
                <c:pt idx="5">
                  <c:v>2005</c:v>
                </c:pt>
                <c:pt idx="6">
                  <c:v>2008</c:v>
                </c:pt>
                <c:pt idx="7">
                  <c:v>2010</c:v>
                </c:pt>
                <c:pt idx="8">
                  <c:v>2011</c:v>
                </c:pt>
              </c:strCache>
            </c:strRef>
          </c:cat>
          <c:val>
            <c:numRef>
              <c:f>[si.pov.dday_Indicator_en_excel_v2.xls]Data!$B$256:$J$256</c:f>
              <c:numCache>
                <c:formatCode>General</c:formatCode>
                <c:ptCount val="9"/>
                <c:pt idx="0">
                  <c:v>47.11</c:v>
                </c:pt>
                <c:pt idx="1">
                  <c:v>45.81</c:v>
                </c:pt>
                <c:pt idx="2">
                  <c:v>43.63</c:v>
                </c:pt>
                <c:pt idx="3">
                  <c:v>40.200000000000003</c:v>
                </c:pt>
                <c:pt idx="4">
                  <c:v>37.31</c:v>
                </c:pt>
                <c:pt idx="5">
                  <c:v>32.72</c:v>
                </c:pt>
                <c:pt idx="6">
                  <c:v>29.05</c:v>
                </c:pt>
                <c:pt idx="7">
                  <c:v>25.15</c:v>
                </c:pt>
                <c:pt idx="8">
                  <c:v>22.05</c:v>
                </c:pt>
              </c:numCache>
            </c:numRef>
          </c:val>
          <c:smooth val="0"/>
        </c:ser>
        <c:ser>
          <c:idx val="2"/>
          <c:order val="2"/>
          <c:tx>
            <c:strRef>
              <c:f>[si.pov.dday_Indicator_en_excel_v2.xls]Data!$A$257</c:f>
              <c:strCache>
                <c:ptCount val="1"/>
                <c:pt idx="0">
                  <c:v>Upper middle income</c:v>
                </c:pt>
              </c:strCache>
            </c:strRef>
          </c:tx>
          <c:spPr>
            <a:ln w="53975">
              <a:solidFill>
                <a:srgbClr val="02780D"/>
              </a:solidFill>
            </a:ln>
          </c:spPr>
          <c:marker>
            <c:spPr>
              <a:solidFill>
                <a:srgbClr val="02780D"/>
              </a:solidFill>
              <a:ln>
                <a:noFill/>
              </a:ln>
            </c:spPr>
          </c:marker>
          <c:cat>
            <c:strRef>
              <c:f>[si.pov.dday_Indicator_en_excel_v2.xls]Data!$B$254:$J$254</c:f>
              <c:strCache>
                <c:ptCount val="9"/>
                <c:pt idx="0">
                  <c:v>1990</c:v>
                </c:pt>
                <c:pt idx="1">
                  <c:v>1993</c:v>
                </c:pt>
                <c:pt idx="2">
                  <c:v>1996</c:v>
                </c:pt>
                <c:pt idx="3">
                  <c:v>1999</c:v>
                </c:pt>
                <c:pt idx="4">
                  <c:v>2002</c:v>
                </c:pt>
                <c:pt idx="5">
                  <c:v>2005</c:v>
                </c:pt>
                <c:pt idx="6">
                  <c:v>2008</c:v>
                </c:pt>
                <c:pt idx="7">
                  <c:v>2010</c:v>
                </c:pt>
                <c:pt idx="8">
                  <c:v>2011</c:v>
                </c:pt>
              </c:strCache>
            </c:strRef>
          </c:cat>
          <c:val>
            <c:numRef>
              <c:f>[si.pov.dday_Indicator_en_excel_v2.xls]Data!$B$257:$J$257</c:f>
              <c:numCache>
                <c:formatCode>General</c:formatCode>
                <c:ptCount val="9"/>
                <c:pt idx="0">
                  <c:v>40.21</c:v>
                </c:pt>
                <c:pt idx="1">
                  <c:v>36.409999999999997</c:v>
                </c:pt>
                <c:pt idx="2">
                  <c:v>25.63</c:v>
                </c:pt>
                <c:pt idx="3">
                  <c:v>24.83</c:v>
                </c:pt>
                <c:pt idx="4">
                  <c:v>20.010000000000002</c:v>
                </c:pt>
                <c:pt idx="5">
                  <c:v>11.88</c:v>
                </c:pt>
                <c:pt idx="6">
                  <c:v>8.83</c:v>
                </c:pt>
                <c:pt idx="7">
                  <c:v>6.78</c:v>
                </c:pt>
                <c:pt idx="8">
                  <c:v>5.04</c:v>
                </c:pt>
              </c:numCache>
            </c:numRef>
          </c:val>
          <c:smooth val="0"/>
        </c:ser>
        <c:dLbls>
          <c:showLegendKey val="0"/>
          <c:showVal val="0"/>
          <c:showCatName val="0"/>
          <c:showSerName val="0"/>
          <c:showPercent val="0"/>
          <c:showBubbleSize val="0"/>
        </c:dLbls>
        <c:marker val="1"/>
        <c:smooth val="0"/>
        <c:axId val="79181312"/>
        <c:axId val="79183232"/>
      </c:lineChart>
      <c:catAx>
        <c:axId val="79181312"/>
        <c:scaling>
          <c:orientation val="minMax"/>
        </c:scaling>
        <c:delete val="0"/>
        <c:axPos val="b"/>
        <c:majorTickMark val="out"/>
        <c:minorTickMark val="none"/>
        <c:tickLblPos val="nextTo"/>
        <c:txPr>
          <a:bodyPr/>
          <a:lstStyle/>
          <a:p>
            <a:pPr>
              <a:defRPr sz="1800" b="1"/>
            </a:pPr>
            <a:endParaRPr lang="en-US"/>
          </a:p>
        </c:txPr>
        <c:crossAx val="79183232"/>
        <c:crosses val="autoZero"/>
        <c:auto val="1"/>
        <c:lblAlgn val="ctr"/>
        <c:lblOffset val="100"/>
        <c:noMultiLvlLbl val="0"/>
      </c:catAx>
      <c:valAx>
        <c:axId val="79183232"/>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79181312"/>
        <c:crosses val="autoZero"/>
        <c:crossBetween val="between"/>
      </c:valAx>
    </c:plotArea>
    <c:legend>
      <c:legendPos val="r"/>
      <c:layout>
        <c:manualLayout>
          <c:xMode val="edge"/>
          <c:yMode val="edge"/>
          <c:x val="2.3678349570133522E-2"/>
          <c:y val="0.87861700551790545"/>
          <c:w val="0.94881889763779526"/>
          <c:h val="0.11446194416836568"/>
        </c:manualLayout>
      </c:layout>
      <c:overlay val="0"/>
      <c:txPr>
        <a:bodyPr/>
        <a:lstStyle/>
        <a:p>
          <a:pPr>
            <a:defRPr sz="2000" b="1"/>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3975">
              <a:solidFill>
                <a:srgbClr val="FFC000"/>
              </a:solidFill>
            </a:ln>
          </c:spPr>
          <c:marker>
            <c:spPr>
              <a:solidFill>
                <a:srgbClr val="FFC000"/>
              </a:solidFill>
              <a:ln>
                <a:noFill/>
              </a:ln>
            </c:spPr>
          </c:marker>
          <c:cat>
            <c:strRef>
              <c:f>[ny.gdp.mktp.cd_Indicator_en_excel_v2.xls]Data!$M$338:$AJ$338</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[ny.gdp.mktp.cd_Indicator_en_excel_v2.xls]Data!$M$339:$AJ$339</c:f>
              <c:numCache>
                <c:formatCode>#,#00</c:formatCode>
                <c:ptCount val="24"/>
                <c:pt idx="0">
                  <c:v>4.6273748362380553</c:v>
                </c:pt>
                <c:pt idx="1">
                  <c:v>5.9778493419466905</c:v>
                </c:pt>
                <c:pt idx="2">
                  <c:v>5.4887149390366012</c:v>
                </c:pt>
                <c:pt idx="3">
                  <c:v>5.049944393611292</c:v>
                </c:pt>
                <c:pt idx="4">
                  <c:v>4.9991237653648071</c:v>
                </c:pt>
                <c:pt idx="5">
                  <c:v>5.0380032125764771</c:v>
                </c:pt>
                <c:pt idx="6">
                  <c:v>4.8979923751890846</c:v>
                </c:pt>
                <c:pt idx="7">
                  <c:v>4.9133161563986585</c:v>
                </c:pt>
                <c:pt idx="8">
                  <c:v>5.5253929577269938</c:v>
                </c:pt>
                <c:pt idx="9">
                  <c:v>5.2639260784822648</c:v>
                </c:pt>
                <c:pt idx="10">
                  <c:v>4.7030549108090405</c:v>
                </c:pt>
                <c:pt idx="11">
                  <c:v>5.1364813427168814</c:v>
                </c:pt>
                <c:pt idx="12">
                  <c:v>5.0814301940634872</c:v>
                </c:pt>
                <c:pt idx="13">
                  <c:v>4.9104404988654871</c:v>
                </c:pt>
                <c:pt idx="14">
                  <c:v>4.6144511140480562</c:v>
                </c:pt>
                <c:pt idx="15">
                  <c:v>4.2330579231770846</c:v>
                </c:pt>
                <c:pt idx="16">
                  <c:v>4.0821188347605393</c:v>
                </c:pt>
                <c:pt idx="17">
                  <c:v>4.0042881090710676</c:v>
                </c:pt>
                <c:pt idx="18">
                  <c:v>3.8711888756410064</c:v>
                </c:pt>
                <c:pt idx="19">
                  <c:v>4.5519227448609945</c:v>
                </c:pt>
                <c:pt idx="20">
                  <c:v>4.1085127803799759</c:v>
                </c:pt>
                <c:pt idx="21">
                  <c:v>3.9274196014828657</c:v>
                </c:pt>
                <c:pt idx="22">
                  <c:v>3.9519179202067196</c:v>
                </c:pt>
                <c:pt idx="23">
                  <c:v>4.2362424861653478</c:v>
                </c:pt>
              </c:numCache>
            </c:numRef>
          </c:val>
          <c:smooth val="0"/>
        </c:ser>
        <c:dLbls>
          <c:showLegendKey val="0"/>
          <c:showVal val="0"/>
          <c:showCatName val="0"/>
          <c:showSerName val="0"/>
          <c:showPercent val="0"/>
          <c:showBubbleSize val="0"/>
        </c:dLbls>
        <c:marker val="1"/>
        <c:smooth val="0"/>
        <c:axId val="98839552"/>
        <c:axId val="98862208"/>
      </c:lineChart>
      <c:catAx>
        <c:axId val="98839552"/>
        <c:scaling>
          <c:orientation val="minMax"/>
        </c:scaling>
        <c:delete val="0"/>
        <c:axPos val="b"/>
        <c:majorTickMark val="out"/>
        <c:minorTickMark val="none"/>
        <c:tickLblPos val="nextTo"/>
        <c:crossAx val="98862208"/>
        <c:crosses val="autoZero"/>
        <c:auto val="1"/>
        <c:lblAlgn val="ctr"/>
        <c:lblOffset val="100"/>
        <c:tickLblSkip val="5"/>
        <c:noMultiLvlLbl val="0"/>
      </c:catAx>
      <c:valAx>
        <c:axId val="98862208"/>
        <c:scaling>
          <c:orientation val="minMax"/>
        </c:scaling>
        <c:delete val="0"/>
        <c:axPos val="l"/>
        <c:majorGridlines/>
        <c:numFmt formatCode="#,#00" sourceLinked="1"/>
        <c:majorTickMark val="out"/>
        <c:minorTickMark val="none"/>
        <c:tickLblPos val="nextTo"/>
        <c:crossAx val="98839552"/>
        <c:crosses val="autoZero"/>
        <c:crossBetween val="between"/>
      </c:valAx>
    </c:plotArea>
    <c:plotVisOnly val="1"/>
    <c:dispBlanksAs val="gap"/>
    <c:showDLblsOverMax val="0"/>
  </c:chart>
  <c:txPr>
    <a:bodyPr/>
    <a:lstStyle/>
    <a:p>
      <a:pPr>
        <a:defRPr sz="2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2098462986682302E-2"/>
          <c:y val="5.9172146491060743E-2"/>
          <c:w val="0.82110422678662365"/>
          <c:h val="0.80179036710805718"/>
        </c:manualLayout>
      </c:layout>
      <c:pie3DChart>
        <c:varyColors val="1"/>
        <c:ser>
          <c:idx val="0"/>
          <c:order val="0"/>
          <c:tx>
            <c:strRef>
              <c:f>'Table 1'!$F$450</c:f>
              <c:strCache>
                <c:ptCount val="1"/>
                <c:pt idx="0">
                  <c:v>high income</c:v>
                </c:pt>
              </c:strCache>
            </c:strRef>
          </c:tx>
          <c:spPr>
            <a:solidFill>
              <a:srgbClr val="03C115"/>
            </a:solidFill>
          </c:spPr>
          <c:dLbls>
            <c:dLbl>
              <c:idx val="0"/>
              <c:layout>
                <c:manualLayout>
                  <c:x val="-0.36095201475611727"/>
                  <c:y val="-1.2871678711392906E-3"/>
                </c:manualLayout>
              </c:layout>
              <c:showLegendKey val="0"/>
              <c:showVal val="0"/>
              <c:showCatName val="0"/>
              <c:showSerName val="1"/>
              <c:showPercent val="0"/>
              <c:showBubbleSize val="0"/>
            </c:dLbl>
            <c:txPr>
              <a:bodyPr/>
              <a:lstStyle/>
              <a:p>
                <a:pPr>
                  <a:defRPr sz="2000" b="1"/>
                </a:pPr>
                <a:endParaRPr lang="en-US"/>
              </a:p>
            </c:txPr>
            <c:showLegendKey val="0"/>
            <c:showVal val="0"/>
            <c:showCatName val="0"/>
            <c:showSerName val="1"/>
            <c:showPercent val="0"/>
            <c:showBubbleSize val="0"/>
            <c:showLeaderLines val="1"/>
          </c:dLbls>
          <c:val>
            <c:numRef>
              <c:f>'Table 1'!$G$450</c:f>
              <c:numCache>
                <c:formatCode>General</c:formatCode>
                <c:ptCount val="1"/>
                <c:pt idx="0">
                  <c:v>100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3C115"/>
              </a:solidFill>
            </c:spPr>
          </c:dPt>
          <c:dPt>
            <c:idx val="1"/>
            <c:bubble3D val="0"/>
            <c:spPr>
              <a:solidFill>
                <a:srgbClr val="A2CC0A"/>
              </a:solidFill>
            </c:spPr>
          </c:dPt>
          <c:dLbls>
            <c:dLbl>
              <c:idx val="0"/>
              <c:layout>
                <c:manualLayout>
                  <c:x val="8.0297462817147863E-2"/>
                  <c:y val="1.3108778069407991E-2"/>
                </c:manualLayout>
              </c:layout>
              <c:dLblPos val="bestFit"/>
              <c:showLegendKey val="0"/>
              <c:showVal val="1"/>
              <c:showCatName val="1"/>
              <c:showSerName val="0"/>
              <c:showPercent val="0"/>
              <c:showBubbleSize val="0"/>
              <c:separator> </c:separator>
            </c:dLbl>
            <c:dLbl>
              <c:idx val="1"/>
              <c:layout>
                <c:manualLayout>
                  <c:x val="-0.18609407506201964"/>
                  <c:y val="-3.5295433443903061E-2"/>
                </c:manualLayout>
              </c:layout>
              <c:dLblPos val="bestFit"/>
              <c:showLegendKey val="0"/>
              <c:showVal val="1"/>
              <c:showCatName val="1"/>
              <c:showSerName val="0"/>
              <c:showPercent val="0"/>
              <c:showBubbleSize val="0"/>
              <c:separator> </c:separator>
            </c:dLbl>
            <c:numFmt formatCode="0%" sourceLinked="0"/>
            <c:txPr>
              <a:bodyPr/>
              <a:lstStyle/>
              <a:p>
                <a:pPr>
                  <a:defRPr sz="1800" b="1"/>
                </a:pPr>
                <a:endParaRPr lang="en-US"/>
              </a:p>
            </c:txPr>
            <c:showLegendKey val="0"/>
            <c:showVal val="1"/>
            <c:showCatName val="1"/>
            <c:showSerName val="0"/>
            <c:showPercent val="0"/>
            <c:showBubbleSize val="0"/>
            <c:separator> </c:separator>
            <c:showLeaderLines val="1"/>
          </c:dLbls>
          <c:cat>
            <c:strRef>
              <c:f>'Table 1'!$F$453:$F$454</c:f>
              <c:strCache>
                <c:ptCount val="2"/>
                <c:pt idx="0">
                  <c:v>high income</c:v>
                </c:pt>
                <c:pt idx="1">
                  <c:v>upper-middle income</c:v>
                </c:pt>
              </c:strCache>
            </c:strRef>
          </c:cat>
          <c:val>
            <c:numRef>
              <c:f>'Table 1'!$G$453:$G$454</c:f>
              <c:numCache>
                <c:formatCode>General</c:formatCode>
                <c:ptCount val="2"/>
                <c:pt idx="0">
                  <c:v>7.6923076923076927E-2</c:v>
                </c:pt>
                <c:pt idx="1">
                  <c:v>0.92307692307692313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chemeClr val="bg2">
                  <a:lumMod val="75000"/>
                  <a:lumOff val="25000"/>
                </a:schemeClr>
              </a:solidFill>
            </c:spPr>
          </c:dPt>
          <c:dPt>
            <c:idx val="1"/>
            <c:bubble3D val="0"/>
            <c:spPr>
              <a:solidFill>
                <a:srgbClr val="004F8A"/>
              </a:solidFill>
            </c:spPr>
          </c:dPt>
          <c:dPt>
            <c:idx val="2"/>
            <c:bubble3D val="0"/>
            <c:spPr>
              <a:solidFill>
                <a:srgbClr val="A2CC0A"/>
              </a:solidFill>
            </c:spPr>
          </c:dPt>
          <c:dLbls>
            <c:dLbl>
              <c:idx val="1"/>
              <c:layout>
                <c:manualLayout>
                  <c:x val="3.7420960647239022E-2"/>
                  <c:y val="0"/>
                </c:manualLayout>
              </c:layout>
              <c:showLegendKey val="0"/>
              <c:showVal val="1"/>
              <c:showCatName val="1"/>
              <c:showSerName val="0"/>
              <c:showPercent val="0"/>
              <c:showBubbleSize val="0"/>
            </c:dLbl>
            <c:dLbl>
              <c:idx val="2"/>
              <c:layout/>
              <c:showLegendKey val="0"/>
              <c:showVal val="1"/>
              <c:showCatName val="1"/>
              <c:showSerName val="0"/>
              <c:showPercent val="0"/>
              <c:showBubbleSize val="0"/>
              <c:separator> </c:separator>
            </c:dLbl>
            <c:numFmt formatCode="0%" sourceLinked="0"/>
            <c:txPr>
              <a:bodyPr/>
              <a:lstStyle/>
              <a:p>
                <a:pPr>
                  <a:defRPr sz="2000" b="1"/>
                </a:pPr>
                <a:endParaRPr lang="en-US"/>
              </a:p>
            </c:txPr>
            <c:showLegendKey val="0"/>
            <c:showVal val="1"/>
            <c:showCatName val="1"/>
            <c:showSerName val="0"/>
            <c:showPercent val="0"/>
            <c:showBubbleSize val="0"/>
            <c:showLeaderLines val="1"/>
          </c:dLbls>
          <c:cat>
            <c:strRef>
              <c:f>'Table 1'!$F$468:$F$470</c:f>
              <c:strCache>
                <c:ptCount val="3"/>
                <c:pt idx="0">
                  <c:v>low income</c:v>
                </c:pt>
                <c:pt idx="1">
                  <c:v>lower-middle income</c:v>
                </c:pt>
                <c:pt idx="2">
                  <c:v>upper-middle income</c:v>
                </c:pt>
              </c:strCache>
            </c:strRef>
          </c:cat>
          <c:val>
            <c:numRef>
              <c:f>'Table 1'!$G$468:$G$470</c:f>
              <c:numCache>
                <c:formatCode>General</c:formatCode>
                <c:ptCount val="3"/>
                <c:pt idx="0">
                  <c:v>0.14285714285714285</c:v>
                </c:pt>
                <c:pt idx="1">
                  <c:v>0.5714285714285714</c:v>
                </c:pt>
                <c:pt idx="2">
                  <c:v>0.2857142857142857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chemeClr val="bg2">
                  <a:lumMod val="75000"/>
                  <a:lumOff val="25000"/>
                </a:schemeClr>
              </a:solidFill>
            </c:spPr>
          </c:dPt>
          <c:dPt>
            <c:idx val="1"/>
            <c:bubble3D val="0"/>
            <c:spPr>
              <a:solidFill>
                <a:srgbClr val="004F8A"/>
              </a:solidFill>
            </c:spPr>
          </c:dPt>
          <c:dLbls>
            <c:dLbl>
              <c:idx val="0"/>
              <c:layout>
                <c:manualLayout>
                  <c:x val="-1.0656454838351294E-2"/>
                  <c:y val="0.2592272733585157"/>
                </c:manualLayout>
              </c:layout>
              <c:showLegendKey val="0"/>
              <c:showVal val="1"/>
              <c:showCatName val="1"/>
              <c:showSerName val="0"/>
              <c:showPercent val="0"/>
              <c:showBubbleSize val="0"/>
              <c:separator> </c:separator>
            </c:dLbl>
            <c:dLbl>
              <c:idx val="1"/>
              <c:layout>
                <c:manualLayout>
                  <c:x val="4.1039016498166873E-2"/>
                  <c:y val="-0.14331263540162203"/>
                </c:manualLayout>
              </c:layout>
              <c:showLegendKey val="0"/>
              <c:showVal val="1"/>
              <c:showCatName val="1"/>
              <c:showSerName val="0"/>
              <c:showPercent val="0"/>
              <c:showBubbleSize val="0"/>
              <c:separator> </c:separator>
            </c:dLbl>
            <c:numFmt formatCode="0%" sourceLinked="0"/>
            <c:txPr>
              <a:bodyPr/>
              <a:lstStyle/>
              <a:p>
                <a:pPr>
                  <a:defRPr sz="2000" b="1"/>
                </a:pPr>
                <a:endParaRPr lang="en-US"/>
              </a:p>
            </c:txPr>
            <c:showLegendKey val="0"/>
            <c:showVal val="1"/>
            <c:showCatName val="1"/>
            <c:showSerName val="0"/>
            <c:showPercent val="0"/>
            <c:showBubbleSize val="0"/>
            <c:separator> </c:separator>
            <c:showLeaderLines val="1"/>
          </c:dLbls>
          <c:cat>
            <c:strRef>
              <c:f>'Table 1'!$E$486:$E$487</c:f>
              <c:strCache>
                <c:ptCount val="2"/>
                <c:pt idx="0">
                  <c:v>low income</c:v>
                </c:pt>
                <c:pt idx="1">
                  <c:v>lower-middle income</c:v>
                </c:pt>
              </c:strCache>
            </c:strRef>
          </c:cat>
          <c:val>
            <c:numRef>
              <c:f>'Table 1'!$F$486:$F$487</c:f>
              <c:numCache>
                <c:formatCode>General</c:formatCode>
                <c:ptCount val="2"/>
                <c:pt idx="0">
                  <c:v>0.60869565217391308</c:v>
                </c:pt>
                <c:pt idx="1">
                  <c:v>0.39130434782608697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C000"/>
            </a:solidFill>
          </c:spPr>
          <c:invertIfNegative val="0"/>
          <c:cat>
            <c:multiLvlStrRef>
              <c:f>'Table 1'!$A$512:$B$519</c:f>
              <c:multiLvlStrCache>
                <c:ptCount val="8"/>
                <c:lvl>
                  <c:pt idx="0">
                    <c:v>Brunei Darussalam</c:v>
                  </c:pt>
                  <c:pt idx="1">
                    <c:v>Oman</c:v>
                  </c:pt>
                  <c:pt idx="2">
                    <c:v>Libya</c:v>
                  </c:pt>
                  <c:pt idx="3">
                    <c:v>Iraq</c:v>
                  </c:pt>
                  <c:pt idx="4">
                    <c:v>Palestine, State of</c:v>
                  </c:pt>
                  <c:pt idx="5">
                    <c:v>Côte d'Ivoire</c:v>
                  </c:pt>
                  <c:pt idx="6">
                    <c:v>Tajikistan</c:v>
                  </c:pt>
                  <c:pt idx="7">
                    <c:v>Niger</c:v>
                  </c:pt>
                </c:lvl>
                <c:lvl>
                  <c:pt idx="0">
                    <c:v>High income</c:v>
                  </c:pt>
                  <c:pt idx="2">
                    <c:v>Upper-middle income</c:v>
                  </c:pt>
                  <c:pt idx="4">
                    <c:v>Lower-middle income</c:v>
                  </c:pt>
                  <c:pt idx="6">
                    <c:v>Low income</c:v>
                  </c:pt>
                </c:lvl>
              </c:multiLvlStrCache>
            </c:multiLvlStrRef>
          </c:cat>
          <c:val>
            <c:numRef>
              <c:f>'Table 1'!$C$512:$C$519</c:f>
              <c:numCache>
                <c:formatCode>#.###.##0000</c:formatCode>
                <c:ptCount val="8"/>
                <c:pt idx="0">
                  <c:v>0.85199999999999998</c:v>
                </c:pt>
                <c:pt idx="1">
                  <c:v>0.78300000000000003</c:v>
                </c:pt>
                <c:pt idx="2">
                  <c:v>0.78400000000000003</c:v>
                </c:pt>
                <c:pt idx="3">
                  <c:v>0.64200000000000002</c:v>
                </c:pt>
                <c:pt idx="4">
                  <c:v>0.68600000000000005</c:v>
                </c:pt>
                <c:pt idx="5">
                  <c:v>0.45200000000000001</c:v>
                </c:pt>
                <c:pt idx="6">
                  <c:v>0.60699999999999998</c:v>
                </c:pt>
                <c:pt idx="7">
                  <c:v>0.33700000000000002</c:v>
                </c:pt>
              </c:numCache>
            </c:numRef>
          </c:val>
        </c:ser>
        <c:dLbls>
          <c:showLegendKey val="0"/>
          <c:showVal val="0"/>
          <c:showCatName val="0"/>
          <c:showSerName val="0"/>
          <c:showPercent val="0"/>
          <c:showBubbleSize val="0"/>
        </c:dLbls>
        <c:gapWidth val="150"/>
        <c:shape val="box"/>
        <c:axId val="103270272"/>
        <c:axId val="103271808"/>
        <c:axId val="0"/>
      </c:bar3DChart>
      <c:catAx>
        <c:axId val="103270272"/>
        <c:scaling>
          <c:orientation val="minMax"/>
        </c:scaling>
        <c:delete val="0"/>
        <c:axPos val="b"/>
        <c:majorTickMark val="out"/>
        <c:minorTickMark val="none"/>
        <c:tickLblPos val="nextTo"/>
        <c:txPr>
          <a:bodyPr/>
          <a:lstStyle/>
          <a:p>
            <a:pPr>
              <a:defRPr sz="1800" b="1"/>
            </a:pPr>
            <a:endParaRPr lang="en-US"/>
          </a:p>
        </c:txPr>
        <c:crossAx val="103271808"/>
        <c:crosses val="autoZero"/>
        <c:auto val="1"/>
        <c:lblAlgn val="ctr"/>
        <c:lblOffset val="100"/>
        <c:noMultiLvlLbl val="0"/>
      </c:catAx>
      <c:valAx>
        <c:axId val="103271808"/>
        <c:scaling>
          <c:orientation val="minMax"/>
        </c:scaling>
        <c:delete val="0"/>
        <c:axPos val="l"/>
        <c:majorGridlines/>
        <c:numFmt formatCode="#,##0.000" sourceLinked="0"/>
        <c:majorTickMark val="out"/>
        <c:minorTickMark val="none"/>
        <c:tickLblPos val="nextTo"/>
        <c:txPr>
          <a:bodyPr/>
          <a:lstStyle/>
          <a:p>
            <a:pPr>
              <a:defRPr sz="2000" b="1"/>
            </a:pPr>
            <a:endParaRPr lang="en-US"/>
          </a:p>
        </c:txPr>
        <c:crossAx val="10327027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chemeClr val="bg2">
                  <a:lumMod val="75000"/>
                  <a:lumOff val="25000"/>
                </a:schemeClr>
              </a:solidFill>
            </c:spPr>
          </c:dPt>
          <c:dPt>
            <c:idx val="1"/>
            <c:bubble3D val="0"/>
            <c:spPr>
              <a:solidFill>
                <a:srgbClr val="004F8A"/>
              </a:solidFill>
            </c:spPr>
          </c:dPt>
          <c:dPt>
            <c:idx val="2"/>
            <c:bubble3D val="0"/>
            <c:spPr>
              <a:solidFill>
                <a:srgbClr val="A2CC0A"/>
              </a:solidFill>
            </c:spPr>
          </c:dPt>
          <c:dLbls>
            <c:dLbl>
              <c:idx val="0"/>
              <c:layout>
                <c:manualLayout>
                  <c:x val="4.5193905766913907E-2"/>
                  <c:y val="5.3589838057209356E-2"/>
                </c:manualLayout>
              </c:layout>
              <c:showLegendKey val="0"/>
              <c:showVal val="1"/>
              <c:showCatName val="1"/>
              <c:showSerName val="0"/>
              <c:showPercent val="0"/>
              <c:showBubbleSize val="0"/>
              <c:separator> </c:separator>
            </c:dLbl>
            <c:dLbl>
              <c:idx val="1"/>
              <c:layout>
                <c:manualLayout>
                  <c:x val="-9.3736369294044428E-2"/>
                  <c:y val="-1.6003539330310984E-2"/>
                </c:manualLayout>
              </c:layout>
              <c:showLegendKey val="0"/>
              <c:showVal val="1"/>
              <c:showCatName val="1"/>
              <c:showSerName val="0"/>
              <c:showPercent val="0"/>
              <c:showBubbleSize val="0"/>
              <c:separator> </c:separator>
            </c:dLbl>
            <c:dLbl>
              <c:idx val="2"/>
              <c:layout>
                <c:manualLayout>
                  <c:x val="-6.9034147793381503E-2"/>
                  <c:y val="2.8526902887139109E-2"/>
                </c:manualLayout>
              </c:layout>
              <c:showLegendKey val="0"/>
              <c:showVal val="1"/>
              <c:showCatName val="1"/>
              <c:showSerName val="0"/>
              <c:showPercent val="0"/>
              <c:showBubbleSize val="0"/>
              <c:separator> </c:separator>
            </c:dLbl>
            <c:numFmt formatCode="0%" sourceLinked="0"/>
            <c:txPr>
              <a:bodyPr/>
              <a:lstStyle/>
              <a:p>
                <a:pPr>
                  <a:defRPr sz="2400" b="1"/>
                </a:pPr>
                <a:endParaRPr lang="en-US"/>
              </a:p>
            </c:txPr>
            <c:showLegendKey val="0"/>
            <c:showVal val="1"/>
            <c:showCatName val="1"/>
            <c:showSerName val="0"/>
            <c:showPercent val="0"/>
            <c:showBubbleSize val="0"/>
            <c:separator> </c:separator>
            <c:showLeaderLines val="1"/>
          </c:dLbls>
          <c:cat>
            <c:strRef>
              <c:f>Sayfa1!$F$274:$F$276</c:f>
              <c:strCache>
                <c:ptCount val="3"/>
                <c:pt idx="0">
                  <c:v>low income</c:v>
                </c:pt>
                <c:pt idx="1">
                  <c:v>lower-middle income</c:v>
                </c:pt>
                <c:pt idx="2">
                  <c:v>upper-middle income</c:v>
                </c:pt>
              </c:strCache>
            </c:strRef>
          </c:cat>
          <c:val>
            <c:numRef>
              <c:f>Sayfa1!$G$274:$G$276</c:f>
              <c:numCache>
                <c:formatCode>General</c:formatCode>
                <c:ptCount val="3"/>
                <c:pt idx="0">
                  <c:v>0.36842105263157893</c:v>
                </c:pt>
                <c:pt idx="1">
                  <c:v>0.39473684210526316</c:v>
                </c:pt>
                <c:pt idx="2">
                  <c:v>0.23684210526315788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Sayfa1!$B$388:$B$425</c:f>
              <c:strCache>
                <c:ptCount val="38"/>
                <c:pt idx="0">
                  <c:v>Kazakhstan</c:v>
                </c:pt>
                <c:pt idx="1">
                  <c:v>Tunisia</c:v>
                </c:pt>
                <c:pt idx="2">
                  <c:v>Albania</c:v>
                </c:pt>
                <c:pt idx="3">
                  <c:v>Jordan</c:v>
                </c:pt>
                <c:pt idx="4">
                  <c:v>Palestine</c:v>
                </c:pt>
                <c:pt idx="5">
                  <c:v>Kyrgyzstan</c:v>
                </c:pt>
                <c:pt idx="6">
                  <c:v>Uzbekistan</c:v>
                </c:pt>
                <c:pt idx="7">
                  <c:v>Maldives</c:v>
                </c:pt>
                <c:pt idx="8">
                  <c:v>Syria</c:v>
                </c:pt>
                <c:pt idx="9">
                  <c:v>Azerbaijan</c:v>
                </c:pt>
                <c:pt idx="10">
                  <c:v>Suriname</c:v>
                </c:pt>
                <c:pt idx="11">
                  <c:v>Egypt</c:v>
                </c:pt>
                <c:pt idx="12">
                  <c:v>Guyana</c:v>
                </c:pt>
                <c:pt idx="13">
                  <c:v>Iraq</c:v>
                </c:pt>
                <c:pt idx="14">
                  <c:v>Tajikistan</c:v>
                </c:pt>
                <c:pt idx="15">
                  <c:v>Indonesia</c:v>
                </c:pt>
                <c:pt idx="16">
                  <c:v>Gabon</c:v>
                </c:pt>
                <c:pt idx="17">
                  <c:v>Djibouti</c:v>
                </c:pt>
                <c:pt idx="18">
                  <c:v>Pakistan</c:v>
                </c:pt>
                <c:pt idx="19">
                  <c:v>Cameroon</c:v>
                </c:pt>
                <c:pt idx="20">
                  <c:v>Bangladesh</c:v>
                </c:pt>
                <c:pt idx="21">
                  <c:v>Yemen</c:v>
                </c:pt>
                <c:pt idx="22">
                  <c:v>Nigeria</c:v>
                </c:pt>
                <c:pt idx="23">
                  <c:v>Benin</c:v>
                </c:pt>
                <c:pt idx="24">
                  <c:v>Cote d'Ivoire</c:v>
                </c:pt>
                <c:pt idx="25">
                  <c:v>Gambia</c:v>
                </c:pt>
                <c:pt idx="26">
                  <c:v>Senegal</c:v>
                </c:pt>
                <c:pt idx="27">
                  <c:v>Mauritania</c:v>
                </c:pt>
                <c:pt idx="28">
                  <c:v>Afghanistan</c:v>
                </c:pt>
                <c:pt idx="29">
                  <c:v>Uganda</c:v>
                </c:pt>
                <c:pt idx="30">
                  <c:v>Mozambique</c:v>
                </c:pt>
                <c:pt idx="31">
                  <c:v>Mali</c:v>
                </c:pt>
                <c:pt idx="32">
                  <c:v>Guinea</c:v>
                </c:pt>
                <c:pt idx="33">
                  <c:v>Guinea-Bissau</c:v>
                </c:pt>
                <c:pt idx="34">
                  <c:v>Sierra Leone</c:v>
                </c:pt>
                <c:pt idx="35">
                  <c:v>Somalia</c:v>
                </c:pt>
                <c:pt idx="36">
                  <c:v>Burkina Faso</c:v>
                </c:pt>
                <c:pt idx="37">
                  <c:v>Niger</c:v>
                </c:pt>
              </c:strCache>
            </c:strRef>
          </c:cat>
          <c:val>
            <c:numRef>
              <c:f>Sayfa1!$C$388:$C$425</c:f>
              <c:numCache>
                <c:formatCode>0,000</c:formatCode>
                <c:ptCount val="38"/>
                <c:pt idx="0">
                  <c:v>6.3409999999999996E-4</c:v>
                </c:pt>
                <c:pt idx="1">
                  <c:v>4.4691000000000002E-3</c:v>
                </c:pt>
                <c:pt idx="2">
                  <c:v>5.1465E-3</c:v>
                </c:pt>
                <c:pt idx="3">
                  <c:v>5.9315000000000001E-3</c:v>
                </c:pt>
                <c:pt idx="4">
                  <c:v>6.2405000000000004E-3</c:v>
                </c:pt>
                <c:pt idx="5">
                  <c:v>7.4048999999999999E-3</c:v>
                </c:pt>
                <c:pt idx="6">
                  <c:v>8.4110999999999995E-3</c:v>
                </c:pt>
                <c:pt idx="7">
                  <c:v>1.8355199999999999E-2</c:v>
                </c:pt>
                <c:pt idx="8">
                  <c:v>2.0746400000000002E-2</c:v>
                </c:pt>
                <c:pt idx="9">
                  <c:v>2.0959999999999999E-2</c:v>
                </c:pt>
                <c:pt idx="10">
                  <c:v>2.3993500000000001E-2</c:v>
                </c:pt>
                <c:pt idx="11">
                  <c:v>2.4232699999999999E-2</c:v>
                </c:pt>
                <c:pt idx="12">
                  <c:v>3.0186000000000001E-2</c:v>
                </c:pt>
                <c:pt idx="13">
                  <c:v>4.4771900000000003E-2</c:v>
                </c:pt>
                <c:pt idx="14">
                  <c:v>5.3851400000000001E-2</c:v>
                </c:pt>
                <c:pt idx="15">
                  <c:v>6.63715E-2</c:v>
                </c:pt>
                <c:pt idx="16">
                  <c:v>7.0148699999999994E-2</c:v>
                </c:pt>
                <c:pt idx="17">
                  <c:v>0.13853799999999999</c:v>
                </c:pt>
                <c:pt idx="18">
                  <c:v>0.23031950000000001</c:v>
                </c:pt>
                <c:pt idx="19">
                  <c:v>0.24779950000000001</c:v>
                </c:pt>
                <c:pt idx="20">
                  <c:v>0.25319229999999998</c:v>
                </c:pt>
                <c:pt idx="21">
                  <c:v>0.28324909999999998</c:v>
                </c:pt>
                <c:pt idx="22">
                  <c:v>0.30267090000000002</c:v>
                </c:pt>
                <c:pt idx="23">
                  <c:v>0.3066625</c:v>
                </c:pt>
                <c:pt idx="24">
                  <c:v>0.31015209999999999</c:v>
                </c:pt>
                <c:pt idx="25">
                  <c:v>0.32360820000000001</c:v>
                </c:pt>
                <c:pt idx="26">
                  <c:v>0.33216000000000001</c:v>
                </c:pt>
                <c:pt idx="27">
                  <c:v>0.35201749999999998</c:v>
                </c:pt>
                <c:pt idx="28">
                  <c:v>0.35319600000000001</c:v>
                </c:pt>
                <c:pt idx="29">
                  <c:v>0.36694969999999999</c:v>
                </c:pt>
                <c:pt idx="30">
                  <c:v>0.38887830000000001</c:v>
                </c:pt>
                <c:pt idx="31">
                  <c:v>0.45710709999999999</c:v>
                </c:pt>
                <c:pt idx="32">
                  <c:v>0.4589898</c:v>
                </c:pt>
                <c:pt idx="33">
                  <c:v>0.46238190000000001</c:v>
                </c:pt>
                <c:pt idx="34">
                  <c:v>0.46448119999999998</c:v>
                </c:pt>
                <c:pt idx="35">
                  <c:v>0.51374129999999996</c:v>
                </c:pt>
                <c:pt idx="36">
                  <c:v>0.53516220000000003</c:v>
                </c:pt>
                <c:pt idx="37">
                  <c:v>0.60462660000000001</c:v>
                </c:pt>
              </c:numCache>
            </c:numRef>
          </c:val>
        </c:ser>
        <c:dLbls>
          <c:showLegendKey val="0"/>
          <c:showVal val="0"/>
          <c:showCatName val="0"/>
          <c:showSerName val="0"/>
          <c:showPercent val="0"/>
          <c:showBubbleSize val="0"/>
        </c:dLbls>
        <c:gapWidth val="150"/>
        <c:shape val="box"/>
        <c:axId val="117704576"/>
        <c:axId val="117706112"/>
        <c:axId val="0"/>
      </c:bar3DChart>
      <c:catAx>
        <c:axId val="117704576"/>
        <c:scaling>
          <c:orientation val="minMax"/>
        </c:scaling>
        <c:delete val="0"/>
        <c:axPos val="b"/>
        <c:majorTickMark val="out"/>
        <c:minorTickMark val="none"/>
        <c:tickLblPos val="nextTo"/>
        <c:txPr>
          <a:bodyPr/>
          <a:lstStyle/>
          <a:p>
            <a:pPr>
              <a:defRPr sz="1400"/>
            </a:pPr>
            <a:endParaRPr lang="en-US"/>
          </a:p>
        </c:txPr>
        <c:crossAx val="117706112"/>
        <c:crosses val="autoZero"/>
        <c:auto val="1"/>
        <c:lblAlgn val="ctr"/>
        <c:lblOffset val="100"/>
        <c:noMultiLvlLbl val="0"/>
      </c:catAx>
      <c:valAx>
        <c:axId val="117706112"/>
        <c:scaling>
          <c:orientation val="minMax"/>
        </c:scaling>
        <c:delete val="0"/>
        <c:axPos val="l"/>
        <c:majorGridlines/>
        <c:numFmt formatCode="#,##0.000" sourceLinked="0"/>
        <c:majorTickMark val="out"/>
        <c:minorTickMark val="none"/>
        <c:tickLblPos val="nextTo"/>
        <c:txPr>
          <a:bodyPr/>
          <a:lstStyle/>
          <a:p>
            <a:pPr>
              <a:defRPr sz="1500" b="1"/>
            </a:pPr>
            <a:endParaRPr lang="en-US"/>
          </a:p>
        </c:txPr>
        <c:crossAx val="11770457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3132192701625031E-2"/>
          <c:y val="6.7044200996614553E-2"/>
          <c:w val="0.90110119899163765"/>
          <c:h val="0.78176287748253126"/>
        </c:manualLayout>
      </c:layout>
      <c:bar3DChart>
        <c:barDir val="col"/>
        <c:grouping val="clustered"/>
        <c:varyColors val="0"/>
        <c:ser>
          <c:idx val="0"/>
          <c:order val="0"/>
          <c:spPr>
            <a:solidFill>
              <a:srgbClr val="004F8A"/>
            </a:solidFill>
          </c:spPr>
          <c:invertIfNegative val="0"/>
          <c:cat>
            <c:multiLvlStrRef>
              <c:f>Sayfa1!$E$388:$F$393</c:f>
              <c:multiLvlStrCache>
                <c:ptCount val="6"/>
                <c:lvl>
                  <c:pt idx="0">
                    <c:v>Tajikistan</c:v>
                  </c:pt>
                  <c:pt idx="1">
                    <c:v>Niger</c:v>
                  </c:pt>
                  <c:pt idx="2">
                    <c:v>Mauritania</c:v>
                  </c:pt>
                  <c:pt idx="3">
                    <c:v>Palestine</c:v>
                  </c:pt>
                  <c:pt idx="4">
                    <c:v>Kazakhstan</c:v>
                  </c:pt>
                  <c:pt idx="5">
                    <c:v>Gabon</c:v>
                  </c:pt>
                </c:lvl>
                <c:lvl>
                  <c:pt idx="0">
                    <c:v>low income</c:v>
                  </c:pt>
                  <c:pt idx="2">
                    <c:v>lower-middle income</c:v>
                  </c:pt>
                  <c:pt idx="4">
                    <c:v>upper-middle income</c:v>
                  </c:pt>
                </c:lvl>
              </c:multiLvlStrCache>
            </c:multiLvlStrRef>
          </c:cat>
          <c:val>
            <c:numRef>
              <c:f>Sayfa1!$G$388:$G$393</c:f>
              <c:numCache>
                <c:formatCode>0,000</c:formatCode>
                <c:ptCount val="6"/>
                <c:pt idx="0">
                  <c:v>5.3851400000000001E-2</c:v>
                </c:pt>
                <c:pt idx="1">
                  <c:v>0.60462660000000001</c:v>
                </c:pt>
                <c:pt idx="2">
                  <c:v>6.2405000000000004E-3</c:v>
                </c:pt>
                <c:pt idx="3">
                  <c:v>0.35201749999999998</c:v>
                </c:pt>
                <c:pt idx="4">
                  <c:v>6.3409999999999996E-4</c:v>
                </c:pt>
                <c:pt idx="5">
                  <c:v>7.0148699999999994E-2</c:v>
                </c:pt>
              </c:numCache>
            </c:numRef>
          </c:val>
        </c:ser>
        <c:dLbls>
          <c:showLegendKey val="0"/>
          <c:showVal val="0"/>
          <c:showCatName val="0"/>
          <c:showSerName val="0"/>
          <c:showPercent val="0"/>
          <c:showBubbleSize val="0"/>
        </c:dLbls>
        <c:gapWidth val="150"/>
        <c:shape val="box"/>
        <c:axId val="107857024"/>
        <c:axId val="107858560"/>
        <c:axId val="0"/>
      </c:bar3DChart>
      <c:catAx>
        <c:axId val="107857024"/>
        <c:scaling>
          <c:orientation val="minMax"/>
        </c:scaling>
        <c:delete val="0"/>
        <c:axPos val="b"/>
        <c:majorTickMark val="out"/>
        <c:minorTickMark val="none"/>
        <c:tickLblPos val="nextTo"/>
        <c:txPr>
          <a:bodyPr/>
          <a:lstStyle/>
          <a:p>
            <a:pPr>
              <a:defRPr sz="1800" b="1"/>
            </a:pPr>
            <a:endParaRPr lang="en-US"/>
          </a:p>
        </c:txPr>
        <c:crossAx val="107858560"/>
        <c:crosses val="autoZero"/>
        <c:auto val="1"/>
        <c:lblAlgn val="ctr"/>
        <c:lblOffset val="100"/>
        <c:noMultiLvlLbl val="0"/>
      </c:catAx>
      <c:valAx>
        <c:axId val="107858560"/>
        <c:scaling>
          <c:orientation val="minMax"/>
        </c:scaling>
        <c:delete val="0"/>
        <c:axPos val="l"/>
        <c:majorGridlines/>
        <c:numFmt formatCode="#,##0.000" sourceLinked="0"/>
        <c:majorTickMark val="out"/>
        <c:minorTickMark val="none"/>
        <c:tickLblPos val="nextTo"/>
        <c:txPr>
          <a:bodyPr/>
          <a:lstStyle/>
          <a:p>
            <a:pPr>
              <a:defRPr sz="1800" b="1"/>
            </a:pPr>
            <a:endParaRPr lang="en-US"/>
          </a:p>
        </c:txPr>
        <c:crossAx val="107857024"/>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deprivations!$C$64</c:f>
              <c:strCache>
                <c:ptCount val="1"/>
                <c:pt idx="0">
                  <c:v>Population deprived in years of schoolling* (%)</c:v>
                </c:pt>
              </c:strCache>
            </c:strRef>
          </c:tx>
          <c:spPr>
            <a:solidFill>
              <a:srgbClr val="001322"/>
            </a:solidFill>
          </c:spPr>
          <c:invertIfNegative val="0"/>
          <c:cat>
            <c:multiLvlStrRef>
              <c:f>deprivations!$A$65:$B$70</c:f>
              <c:multiLvlStrCache>
                <c:ptCount val="6"/>
                <c:lvl>
                  <c:pt idx="0">
                    <c:v>Tajikistan</c:v>
                  </c:pt>
                  <c:pt idx="1">
                    <c:v>Somalia</c:v>
                  </c:pt>
                  <c:pt idx="2">
                    <c:v>Uzbekistan</c:v>
                  </c:pt>
                  <c:pt idx="3">
                    <c:v>Mauritania</c:v>
                  </c:pt>
                  <c:pt idx="4">
                    <c:v>Kazakhstan</c:v>
                  </c:pt>
                  <c:pt idx="5">
                    <c:v>Iraq</c:v>
                  </c:pt>
                </c:lvl>
                <c:lvl>
                  <c:pt idx="0">
                    <c:v>low income</c:v>
                  </c:pt>
                  <c:pt idx="2">
                    <c:v>lower-middle income</c:v>
                  </c:pt>
                  <c:pt idx="4">
                    <c:v>upper-middle income</c:v>
                  </c:pt>
                </c:lvl>
              </c:multiLvlStrCache>
            </c:multiLvlStrRef>
          </c:cat>
          <c:val>
            <c:numRef>
              <c:f>deprivations!$C$65:$C$70</c:f>
              <c:numCache>
                <c:formatCode>#,#00</c:formatCode>
                <c:ptCount val="6"/>
                <c:pt idx="0">
                  <c:v>0.2632951</c:v>
                </c:pt>
                <c:pt idx="1">
                  <c:v>61.776470000000003</c:v>
                </c:pt>
                <c:pt idx="2">
                  <c:v>0</c:v>
                </c:pt>
                <c:pt idx="3">
                  <c:v>35.972020000000001</c:v>
                </c:pt>
                <c:pt idx="4">
                  <c:v>3.3102899999999998E-2</c:v>
                </c:pt>
                <c:pt idx="5">
                  <c:v>4.0495580000000002</c:v>
                </c:pt>
              </c:numCache>
            </c:numRef>
          </c:val>
        </c:ser>
        <c:dLbls>
          <c:showLegendKey val="0"/>
          <c:showVal val="0"/>
          <c:showCatName val="0"/>
          <c:showSerName val="0"/>
          <c:showPercent val="0"/>
          <c:showBubbleSize val="0"/>
        </c:dLbls>
        <c:gapWidth val="150"/>
        <c:shape val="cylinder"/>
        <c:axId val="107908480"/>
        <c:axId val="107918464"/>
        <c:axId val="0"/>
      </c:bar3DChart>
      <c:catAx>
        <c:axId val="107908480"/>
        <c:scaling>
          <c:orientation val="minMax"/>
        </c:scaling>
        <c:delete val="0"/>
        <c:axPos val="b"/>
        <c:majorTickMark val="out"/>
        <c:minorTickMark val="none"/>
        <c:tickLblPos val="nextTo"/>
        <c:txPr>
          <a:bodyPr/>
          <a:lstStyle/>
          <a:p>
            <a:pPr>
              <a:defRPr sz="1500" b="1"/>
            </a:pPr>
            <a:endParaRPr lang="en-US"/>
          </a:p>
        </c:txPr>
        <c:crossAx val="107918464"/>
        <c:crosses val="autoZero"/>
        <c:auto val="1"/>
        <c:lblAlgn val="ctr"/>
        <c:lblOffset val="100"/>
        <c:noMultiLvlLbl val="0"/>
      </c:catAx>
      <c:valAx>
        <c:axId val="107918464"/>
        <c:scaling>
          <c:orientation val="minMax"/>
        </c:scaling>
        <c:delete val="0"/>
        <c:axPos val="l"/>
        <c:majorGridlines/>
        <c:numFmt formatCode="#,#00" sourceLinked="1"/>
        <c:majorTickMark val="out"/>
        <c:minorTickMark val="none"/>
        <c:tickLblPos val="nextTo"/>
        <c:txPr>
          <a:bodyPr/>
          <a:lstStyle/>
          <a:p>
            <a:pPr>
              <a:defRPr sz="1500"/>
            </a:pPr>
            <a:endParaRPr lang="en-US"/>
          </a:p>
        </c:txPr>
        <c:crossAx val="1079084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2246603970741899E-2"/>
          <c:y val="7.6389265996922792E-2"/>
          <c:w val="0.86520376175548586"/>
          <c:h val="0.8469823815126557"/>
        </c:manualLayout>
      </c:layout>
      <c:pie3DChart>
        <c:varyColors val="1"/>
        <c:ser>
          <c:idx val="0"/>
          <c:order val="0"/>
          <c:tx>
            <c:strRef>
              <c:f>'Table 1'!$E$277</c:f>
              <c:strCache>
                <c:ptCount val="1"/>
              </c:strCache>
            </c:strRef>
          </c:tx>
          <c:spPr>
            <a:solidFill>
              <a:srgbClr val="02780D"/>
            </a:solidFill>
          </c:spPr>
          <c:dPt>
            <c:idx val="0"/>
            <c:bubble3D val="0"/>
            <c:spPr>
              <a:solidFill>
                <a:srgbClr val="03C115"/>
              </a:solidFill>
            </c:spPr>
          </c:dPt>
          <c:dPt>
            <c:idx val="1"/>
            <c:bubble3D val="0"/>
            <c:spPr>
              <a:solidFill>
                <a:srgbClr val="A2CC0A"/>
              </a:solidFill>
            </c:spPr>
          </c:dPt>
          <c:dLbls>
            <c:dLbl>
              <c:idx val="0"/>
              <c:layout>
                <c:manualLayout>
                  <c:x val="0.21075597330061999"/>
                  <c:y val="-2.8860429649230895E-2"/>
                </c:manualLayout>
              </c:layout>
              <c:showLegendKey val="0"/>
              <c:showVal val="1"/>
              <c:showCatName val="1"/>
              <c:showSerName val="0"/>
              <c:showPercent val="0"/>
              <c:showBubbleSize val="0"/>
              <c:separator> </c:separator>
            </c:dLbl>
            <c:dLbl>
              <c:idx val="1"/>
              <c:layout>
                <c:manualLayout>
                  <c:x val="-0.18349914841003714"/>
                  <c:y val="0"/>
                </c:manualLayout>
              </c:layout>
              <c:showLegendKey val="0"/>
              <c:showVal val="1"/>
              <c:showCatName val="1"/>
              <c:showSerName val="0"/>
              <c:showPercent val="0"/>
              <c:showBubbleSize val="0"/>
              <c:separator> </c:separator>
            </c:dLbl>
            <c:txPr>
              <a:bodyPr/>
              <a:lstStyle/>
              <a:p>
                <a:pPr>
                  <a:defRPr sz="1800" b="1"/>
                </a:pPr>
                <a:endParaRPr lang="en-US"/>
              </a:p>
            </c:txPr>
            <c:showLegendKey val="0"/>
            <c:showVal val="1"/>
            <c:showCatName val="1"/>
            <c:showSerName val="0"/>
            <c:showPercent val="0"/>
            <c:showBubbleSize val="0"/>
            <c:separator> </c:separator>
            <c:showLeaderLines val="1"/>
          </c:dLbls>
          <c:cat>
            <c:strRef>
              <c:f>'Table 1'!$D$278:$D$279</c:f>
              <c:strCache>
                <c:ptCount val="2"/>
                <c:pt idx="0">
                  <c:v>High income</c:v>
                </c:pt>
                <c:pt idx="1">
                  <c:v>Upper-middle income</c:v>
                </c:pt>
              </c:strCache>
            </c:strRef>
          </c:cat>
          <c:val>
            <c:numRef>
              <c:f>'Table 1'!$E$278:$E$279</c:f>
              <c:numCache>
                <c:formatCode>0%</c:formatCode>
                <c:ptCount val="2"/>
                <c:pt idx="0">
                  <c:v>0.93877551020408168</c:v>
                </c:pt>
                <c:pt idx="1">
                  <c:v>6.1224489795918366E-2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deprivations!$G$64</c:f>
              <c:strCache>
                <c:ptCount val="1"/>
                <c:pt idx="0">
                  <c:v>Population deprived in child school attendance* (%)</c:v>
                </c:pt>
              </c:strCache>
            </c:strRef>
          </c:tx>
          <c:spPr>
            <a:solidFill>
              <a:srgbClr val="004F8A"/>
            </a:solidFill>
          </c:spPr>
          <c:invertIfNegative val="0"/>
          <c:cat>
            <c:multiLvlStrRef>
              <c:f>deprivations!$E$65:$F$70</c:f>
              <c:multiLvlStrCache>
                <c:ptCount val="6"/>
                <c:lvl>
                  <c:pt idx="0">
                    <c:v>Tajikistan</c:v>
                  </c:pt>
                  <c:pt idx="1">
                    <c:v>Burkina Faso</c:v>
                  </c:pt>
                  <c:pt idx="2">
                    <c:v>Palestine</c:v>
                  </c:pt>
                  <c:pt idx="3">
                    <c:v>Yemen</c:v>
                  </c:pt>
                  <c:pt idx="4">
                    <c:v>Kazakhstan</c:v>
                  </c:pt>
                  <c:pt idx="5">
                    <c:v>Iraq</c:v>
                  </c:pt>
                </c:lvl>
                <c:lvl>
                  <c:pt idx="0">
                    <c:v>low income</c:v>
                  </c:pt>
                  <c:pt idx="2">
                    <c:v>lower-middle income</c:v>
                  </c:pt>
                  <c:pt idx="4">
                    <c:v>upper-middle income</c:v>
                  </c:pt>
                </c:lvl>
              </c:multiLvlStrCache>
            </c:multiLvlStrRef>
          </c:cat>
          <c:val>
            <c:numRef>
              <c:f>deprivations!$G$65:$G$70</c:f>
              <c:numCache>
                <c:formatCode>#,#00</c:formatCode>
                <c:ptCount val="6"/>
                <c:pt idx="0">
                  <c:v>6.603923</c:v>
                </c:pt>
                <c:pt idx="1">
                  <c:v>58.504100000000001</c:v>
                </c:pt>
                <c:pt idx="2">
                  <c:v>0.91702689999999998</c:v>
                </c:pt>
                <c:pt idx="3">
                  <c:v>49.053100000000001</c:v>
                </c:pt>
                <c:pt idx="4">
                  <c:v>9.6597299999999997E-2</c:v>
                </c:pt>
                <c:pt idx="5">
                  <c:v>9.7270869999999992</c:v>
                </c:pt>
              </c:numCache>
            </c:numRef>
          </c:val>
        </c:ser>
        <c:dLbls>
          <c:showLegendKey val="0"/>
          <c:showVal val="0"/>
          <c:showCatName val="0"/>
          <c:showSerName val="0"/>
          <c:showPercent val="0"/>
          <c:showBubbleSize val="0"/>
        </c:dLbls>
        <c:gapWidth val="150"/>
        <c:shape val="box"/>
        <c:axId val="107943040"/>
        <c:axId val="107944576"/>
        <c:axId val="0"/>
      </c:bar3DChart>
      <c:catAx>
        <c:axId val="107943040"/>
        <c:scaling>
          <c:orientation val="minMax"/>
        </c:scaling>
        <c:delete val="0"/>
        <c:axPos val="b"/>
        <c:majorTickMark val="out"/>
        <c:minorTickMark val="none"/>
        <c:tickLblPos val="nextTo"/>
        <c:txPr>
          <a:bodyPr/>
          <a:lstStyle/>
          <a:p>
            <a:pPr>
              <a:defRPr sz="1500" b="1"/>
            </a:pPr>
            <a:endParaRPr lang="en-US"/>
          </a:p>
        </c:txPr>
        <c:crossAx val="107944576"/>
        <c:crosses val="autoZero"/>
        <c:auto val="1"/>
        <c:lblAlgn val="ctr"/>
        <c:lblOffset val="100"/>
        <c:noMultiLvlLbl val="0"/>
      </c:catAx>
      <c:valAx>
        <c:axId val="107944576"/>
        <c:scaling>
          <c:orientation val="minMax"/>
        </c:scaling>
        <c:delete val="0"/>
        <c:axPos val="l"/>
        <c:majorGridlines/>
        <c:numFmt formatCode="#,#00" sourceLinked="1"/>
        <c:majorTickMark val="out"/>
        <c:minorTickMark val="none"/>
        <c:tickLblPos val="nextTo"/>
        <c:txPr>
          <a:bodyPr/>
          <a:lstStyle/>
          <a:p>
            <a:pPr>
              <a:defRPr sz="1500" b="1"/>
            </a:pPr>
            <a:endParaRPr lang="en-US"/>
          </a:p>
        </c:txPr>
        <c:crossAx val="10794304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b="1"/>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deprivations!$L$64</c:f>
              <c:strCache>
                <c:ptCount val="1"/>
                <c:pt idx="0">
                  <c:v>Population deprived in child mortality* (%)</c:v>
                </c:pt>
              </c:strCache>
            </c:strRef>
          </c:tx>
          <c:spPr>
            <a:solidFill>
              <a:srgbClr val="002E00"/>
            </a:solidFill>
          </c:spPr>
          <c:invertIfNegative val="0"/>
          <c:cat>
            <c:multiLvlStrRef>
              <c:f>deprivations!$J$65:$K$70</c:f>
              <c:multiLvlStrCache>
                <c:ptCount val="6"/>
                <c:lvl>
                  <c:pt idx="0">
                    <c:v>Tajikistan</c:v>
                  </c:pt>
                  <c:pt idx="1">
                    <c:v>Niger</c:v>
                  </c:pt>
                  <c:pt idx="2">
                    <c:v>Palestine</c:v>
                  </c:pt>
                  <c:pt idx="3">
                    <c:v>Cote d'Ivoire</c:v>
                  </c:pt>
                  <c:pt idx="4">
                    <c:v>Kazakhstan</c:v>
                  </c:pt>
                  <c:pt idx="5">
                    <c:v>Gabon</c:v>
                  </c:pt>
                </c:lvl>
                <c:lvl>
                  <c:pt idx="0">
                    <c:v>low income</c:v>
                  </c:pt>
                  <c:pt idx="2">
                    <c:v>lower-middle income</c:v>
                  </c:pt>
                  <c:pt idx="4">
                    <c:v>upper-middle income</c:v>
                  </c:pt>
                </c:lvl>
              </c:multiLvlStrCache>
            </c:multiLvlStrRef>
          </c:cat>
          <c:val>
            <c:numRef>
              <c:f>deprivations!$L$65:$L$70</c:f>
              <c:numCache>
                <c:formatCode>#,#00</c:formatCode>
                <c:ptCount val="6"/>
                <c:pt idx="0">
                  <c:v>8.0507659999999994</c:v>
                </c:pt>
                <c:pt idx="1">
                  <c:v>53.979190000000003</c:v>
                </c:pt>
                <c:pt idx="2">
                  <c:v>1.336301</c:v>
                </c:pt>
                <c:pt idx="3">
                  <c:v>36.707419999999999</c:v>
                </c:pt>
                <c:pt idx="4">
                  <c:v>0.1221568</c:v>
                </c:pt>
                <c:pt idx="5">
                  <c:v>11.233180000000001</c:v>
                </c:pt>
              </c:numCache>
            </c:numRef>
          </c:val>
        </c:ser>
        <c:dLbls>
          <c:showLegendKey val="0"/>
          <c:showVal val="0"/>
          <c:showCatName val="0"/>
          <c:showSerName val="0"/>
          <c:showPercent val="0"/>
          <c:showBubbleSize val="0"/>
        </c:dLbls>
        <c:gapWidth val="150"/>
        <c:shape val="box"/>
        <c:axId val="107986304"/>
        <c:axId val="108024960"/>
        <c:axId val="0"/>
      </c:bar3DChart>
      <c:catAx>
        <c:axId val="107986304"/>
        <c:scaling>
          <c:orientation val="minMax"/>
        </c:scaling>
        <c:delete val="0"/>
        <c:axPos val="b"/>
        <c:majorTickMark val="out"/>
        <c:minorTickMark val="none"/>
        <c:tickLblPos val="nextTo"/>
        <c:txPr>
          <a:bodyPr/>
          <a:lstStyle/>
          <a:p>
            <a:pPr>
              <a:defRPr sz="1500" b="1"/>
            </a:pPr>
            <a:endParaRPr lang="en-US"/>
          </a:p>
        </c:txPr>
        <c:crossAx val="108024960"/>
        <c:crosses val="autoZero"/>
        <c:auto val="1"/>
        <c:lblAlgn val="ctr"/>
        <c:lblOffset val="100"/>
        <c:noMultiLvlLbl val="0"/>
      </c:catAx>
      <c:valAx>
        <c:axId val="108024960"/>
        <c:scaling>
          <c:orientation val="minMax"/>
        </c:scaling>
        <c:delete val="0"/>
        <c:axPos val="l"/>
        <c:majorGridlines/>
        <c:numFmt formatCode="#,#00" sourceLinked="1"/>
        <c:majorTickMark val="out"/>
        <c:minorTickMark val="none"/>
        <c:tickLblPos val="nextTo"/>
        <c:txPr>
          <a:bodyPr/>
          <a:lstStyle/>
          <a:p>
            <a:pPr>
              <a:defRPr sz="1500" b="1"/>
            </a:pPr>
            <a:endParaRPr lang="en-US"/>
          </a:p>
        </c:txPr>
        <c:crossAx val="107986304"/>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b="1"/>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deprivations!$Q$64</c:f>
              <c:strCache>
                <c:ptCount val="1"/>
                <c:pt idx="0">
                  <c:v>Population deprived in nutrition* (%)</c:v>
                </c:pt>
              </c:strCache>
            </c:strRef>
          </c:tx>
          <c:spPr>
            <a:solidFill>
              <a:srgbClr val="008A00"/>
            </a:solidFill>
          </c:spPr>
          <c:invertIfNegative val="0"/>
          <c:cat>
            <c:multiLvlStrRef>
              <c:f>deprivations!$O$65:$P$70</c:f>
              <c:multiLvlStrCache>
                <c:ptCount val="6"/>
                <c:lvl>
                  <c:pt idx="0">
                    <c:v>Benin</c:v>
                  </c:pt>
                  <c:pt idx="1">
                    <c:v>Niger</c:v>
                  </c:pt>
                  <c:pt idx="2">
                    <c:v>Palestine</c:v>
                  </c:pt>
                  <c:pt idx="3">
                    <c:v>Nigeria</c:v>
                  </c:pt>
                  <c:pt idx="4">
                    <c:v>Kazakhstan</c:v>
                  </c:pt>
                  <c:pt idx="5">
                    <c:v>Gabon</c:v>
                  </c:pt>
                </c:lvl>
                <c:lvl>
                  <c:pt idx="0">
                    <c:v>low income</c:v>
                  </c:pt>
                  <c:pt idx="2">
                    <c:v>lower-middle income</c:v>
                  </c:pt>
                  <c:pt idx="4">
                    <c:v>upper-middle income</c:v>
                  </c:pt>
                </c:lvl>
              </c:multiLvlStrCache>
            </c:multiLvlStrRef>
          </c:cat>
          <c:val>
            <c:numRef>
              <c:f>deprivations!$Q$65:$Q$70</c:f>
              <c:numCache>
                <c:formatCode>#,#00</c:formatCode>
                <c:ptCount val="6"/>
                <c:pt idx="0">
                  <c:v>5.5247919999999997</c:v>
                </c:pt>
                <c:pt idx="1">
                  <c:v>46.629260000000002</c:v>
                </c:pt>
                <c:pt idx="2">
                  <c:v>0.67877909999999997</c:v>
                </c:pt>
                <c:pt idx="3">
                  <c:v>29.1938</c:v>
                </c:pt>
                <c:pt idx="4">
                  <c:v>0.1221568</c:v>
                </c:pt>
                <c:pt idx="5">
                  <c:v>11.233180000000001</c:v>
                </c:pt>
              </c:numCache>
            </c:numRef>
          </c:val>
        </c:ser>
        <c:dLbls>
          <c:showLegendKey val="0"/>
          <c:showVal val="0"/>
          <c:showCatName val="0"/>
          <c:showSerName val="0"/>
          <c:showPercent val="0"/>
          <c:showBubbleSize val="0"/>
        </c:dLbls>
        <c:gapWidth val="150"/>
        <c:shape val="box"/>
        <c:axId val="108049536"/>
        <c:axId val="108051072"/>
        <c:axId val="0"/>
      </c:bar3DChart>
      <c:catAx>
        <c:axId val="108049536"/>
        <c:scaling>
          <c:orientation val="minMax"/>
        </c:scaling>
        <c:delete val="0"/>
        <c:axPos val="b"/>
        <c:majorTickMark val="out"/>
        <c:minorTickMark val="none"/>
        <c:tickLblPos val="nextTo"/>
        <c:txPr>
          <a:bodyPr/>
          <a:lstStyle/>
          <a:p>
            <a:pPr>
              <a:defRPr sz="1500" b="1"/>
            </a:pPr>
            <a:endParaRPr lang="en-US"/>
          </a:p>
        </c:txPr>
        <c:crossAx val="108051072"/>
        <c:crosses val="autoZero"/>
        <c:auto val="1"/>
        <c:lblAlgn val="ctr"/>
        <c:lblOffset val="100"/>
        <c:noMultiLvlLbl val="0"/>
      </c:catAx>
      <c:valAx>
        <c:axId val="108051072"/>
        <c:scaling>
          <c:orientation val="minMax"/>
        </c:scaling>
        <c:delete val="0"/>
        <c:axPos val="l"/>
        <c:majorGridlines/>
        <c:numFmt formatCode="#,#00" sourceLinked="1"/>
        <c:majorTickMark val="out"/>
        <c:minorTickMark val="none"/>
        <c:tickLblPos val="nextTo"/>
        <c:txPr>
          <a:bodyPr/>
          <a:lstStyle/>
          <a:p>
            <a:pPr>
              <a:defRPr sz="1500" b="1"/>
            </a:pPr>
            <a:endParaRPr lang="en-US"/>
          </a:p>
        </c:txPr>
        <c:crossAx val="108049536"/>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deprivations!$A$118</c:f>
              <c:strCache>
                <c:ptCount val="1"/>
                <c:pt idx="0">
                  <c:v>Electricity</c:v>
                </c:pt>
              </c:strCache>
            </c:strRef>
          </c:tx>
          <c:spPr>
            <a:solidFill>
              <a:srgbClr val="004F8A"/>
            </a:solidFill>
          </c:spPr>
          <c:invertIfNegative val="0"/>
          <c:cat>
            <c:strRef>
              <c:f>deprivations!$B$117:$G$117</c:f>
              <c:strCache>
                <c:ptCount val="5"/>
                <c:pt idx="0">
                  <c:v>Upper-middle</c:v>
                </c:pt>
                <c:pt idx="2">
                  <c:v>lower-middle</c:v>
                </c:pt>
                <c:pt idx="4">
                  <c:v>low </c:v>
                </c:pt>
              </c:strCache>
            </c:strRef>
          </c:cat>
          <c:val>
            <c:numRef>
              <c:f>deprivations!$B$118:$G$118</c:f>
              <c:numCache>
                <c:formatCode>#,#00</c:formatCode>
                <c:ptCount val="6"/>
                <c:pt idx="0">
                  <c:v>9.5025000000000005E-3</c:v>
                </c:pt>
                <c:pt idx="1">
                  <c:v>6.5574669999999999</c:v>
                </c:pt>
                <c:pt idx="2">
                  <c:v>4.1832000000000001E-2</c:v>
                </c:pt>
                <c:pt idx="3">
                  <c:v>53.037660000000002</c:v>
                </c:pt>
                <c:pt idx="4">
                  <c:v>0.60723910000000003</c:v>
                </c:pt>
                <c:pt idx="5">
                  <c:v>81.501369999999994</c:v>
                </c:pt>
              </c:numCache>
            </c:numRef>
          </c:val>
        </c:ser>
        <c:ser>
          <c:idx val="1"/>
          <c:order val="1"/>
          <c:tx>
            <c:strRef>
              <c:f>deprivations!$A$119</c:f>
              <c:strCache>
                <c:ptCount val="1"/>
                <c:pt idx="0">
                  <c:v>Sanitation</c:v>
                </c:pt>
              </c:strCache>
            </c:strRef>
          </c:tx>
          <c:spPr>
            <a:solidFill>
              <a:srgbClr val="00B050"/>
            </a:solidFill>
          </c:spPr>
          <c:invertIfNegative val="0"/>
          <c:cat>
            <c:strRef>
              <c:f>deprivations!$B$117:$G$117</c:f>
              <c:strCache>
                <c:ptCount val="5"/>
                <c:pt idx="0">
                  <c:v>Upper-middle</c:v>
                </c:pt>
                <c:pt idx="2">
                  <c:v>lower-middle</c:v>
                </c:pt>
                <c:pt idx="4">
                  <c:v>low </c:v>
                </c:pt>
              </c:strCache>
            </c:strRef>
          </c:cat>
          <c:val>
            <c:numRef>
              <c:f>deprivations!$B$119:$G$119</c:f>
              <c:numCache>
                <c:formatCode>#,#00</c:formatCode>
                <c:ptCount val="6"/>
                <c:pt idx="0">
                  <c:v>5.3701E-3</c:v>
                </c:pt>
                <c:pt idx="1">
                  <c:v>14.202909999999999</c:v>
                </c:pt>
                <c:pt idx="2">
                  <c:v>5.1031800000000002E-2</c:v>
                </c:pt>
                <c:pt idx="3">
                  <c:v>54.534579999999998</c:v>
                </c:pt>
                <c:pt idx="4">
                  <c:v>1.301199</c:v>
                </c:pt>
                <c:pt idx="5">
                  <c:v>83.1</c:v>
                </c:pt>
              </c:numCache>
            </c:numRef>
          </c:val>
        </c:ser>
        <c:ser>
          <c:idx val="2"/>
          <c:order val="2"/>
          <c:tx>
            <c:strRef>
              <c:f>deprivations!$A$120</c:f>
              <c:strCache>
                <c:ptCount val="1"/>
                <c:pt idx="0">
                  <c:v>Drinking water</c:v>
                </c:pt>
              </c:strCache>
            </c:strRef>
          </c:tx>
          <c:spPr>
            <a:solidFill>
              <a:srgbClr val="77A9F9"/>
            </a:solidFill>
          </c:spPr>
          <c:invertIfNegative val="0"/>
          <c:cat>
            <c:strRef>
              <c:f>deprivations!$B$117:$G$117</c:f>
              <c:strCache>
                <c:ptCount val="5"/>
                <c:pt idx="0">
                  <c:v>Upper-middle</c:v>
                </c:pt>
                <c:pt idx="2">
                  <c:v>lower-middle</c:v>
                </c:pt>
                <c:pt idx="4">
                  <c:v>low </c:v>
                </c:pt>
              </c:strCache>
            </c:strRef>
          </c:cat>
          <c:val>
            <c:numRef>
              <c:f>deprivations!$B$120:$G$120</c:f>
              <c:numCache>
                <c:formatCode>#,#00</c:formatCode>
                <c:ptCount val="6"/>
                <c:pt idx="0">
                  <c:v>5.9106100000000002E-2</c:v>
                </c:pt>
                <c:pt idx="1">
                  <c:v>6.5982719999999997</c:v>
                </c:pt>
                <c:pt idx="2">
                  <c:v>0.29589460000000001</c:v>
                </c:pt>
                <c:pt idx="3">
                  <c:v>45.350160000000002</c:v>
                </c:pt>
                <c:pt idx="4">
                  <c:v>1.9202399999999999</c:v>
                </c:pt>
                <c:pt idx="5">
                  <c:v>70.031729999999996</c:v>
                </c:pt>
              </c:numCache>
            </c:numRef>
          </c:val>
        </c:ser>
        <c:ser>
          <c:idx val="3"/>
          <c:order val="3"/>
          <c:tx>
            <c:strRef>
              <c:f>deprivations!$A$121</c:f>
              <c:strCache>
                <c:ptCount val="1"/>
                <c:pt idx="0">
                  <c:v>Flooring</c:v>
                </c:pt>
              </c:strCache>
            </c:strRef>
          </c:tx>
          <c:spPr>
            <a:solidFill>
              <a:srgbClr val="542A00"/>
            </a:solidFill>
          </c:spPr>
          <c:invertIfNegative val="0"/>
          <c:cat>
            <c:strRef>
              <c:f>deprivations!$B$117:$G$117</c:f>
              <c:strCache>
                <c:ptCount val="5"/>
                <c:pt idx="0">
                  <c:v>Upper-middle</c:v>
                </c:pt>
                <c:pt idx="2">
                  <c:v>lower-middle</c:v>
                </c:pt>
                <c:pt idx="4">
                  <c:v>low </c:v>
                </c:pt>
              </c:strCache>
            </c:strRef>
          </c:cat>
          <c:val>
            <c:numRef>
              <c:f>deprivations!$B$121:$G$121</c:f>
              <c:numCache>
                <c:formatCode>#,#00</c:formatCode>
                <c:ptCount val="6"/>
                <c:pt idx="0">
                  <c:v>2.2574199999999999E-2</c:v>
                </c:pt>
                <c:pt idx="1">
                  <c:v>7.7033250000000004</c:v>
                </c:pt>
                <c:pt idx="2">
                  <c:v>0.1126683</c:v>
                </c:pt>
                <c:pt idx="3">
                  <c:v>44.875979999999998</c:v>
                </c:pt>
                <c:pt idx="4">
                  <c:v>2.396188</c:v>
                </c:pt>
                <c:pt idx="5">
                  <c:v>79.831429999999997</c:v>
                </c:pt>
              </c:numCache>
            </c:numRef>
          </c:val>
        </c:ser>
        <c:ser>
          <c:idx val="4"/>
          <c:order val="4"/>
          <c:tx>
            <c:strRef>
              <c:f>deprivations!$A$122</c:f>
              <c:strCache>
                <c:ptCount val="1"/>
                <c:pt idx="0">
                  <c:v>Cooking Fuel</c:v>
                </c:pt>
              </c:strCache>
            </c:strRef>
          </c:tx>
          <c:invertIfNegative val="0"/>
          <c:cat>
            <c:strRef>
              <c:f>deprivations!$B$117:$G$117</c:f>
              <c:strCache>
                <c:ptCount val="5"/>
                <c:pt idx="0">
                  <c:v>Upper-middle</c:v>
                </c:pt>
                <c:pt idx="2">
                  <c:v>lower-middle</c:v>
                </c:pt>
                <c:pt idx="4">
                  <c:v>low </c:v>
                </c:pt>
              </c:strCache>
            </c:strRef>
          </c:cat>
          <c:val>
            <c:numRef>
              <c:f>deprivations!$B$122:$G$122</c:f>
              <c:numCache>
                <c:formatCode>#,#00</c:formatCode>
                <c:ptCount val="6"/>
                <c:pt idx="0">
                  <c:v>3.3535000000000001E-3</c:v>
                </c:pt>
                <c:pt idx="1">
                  <c:v>8.8644700000000007</c:v>
                </c:pt>
                <c:pt idx="2">
                  <c:v>0.13880870000000001</c:v>
                </c:pt>
                <c:pt idx="3">
                  <c:v>56.404310000000002</c:v>
                </c:pt>
                <c:pt idx="4">
                  <c:v>7.3824100000000001</c:v>
                </c:pt>
                <c:pt idx="5">
                  <c:v>89.169880000000006</c:v>
                </c:pt>
              </c:numCache>
            </c:numRef>
          </c:val>
        </c:ser>
        <c:ser>
          <c:idx val="5"/>
          <c:order val="5"/>
          <c:tx>
            <c:strRef>
              <c:f>deprivations!$A$123</c:f>
              <c:strCache>
                <c:ptCount val="1"/>
                <c:pt idx="0">
                  <c:v>Asset Ownership</c:v>
                </c:pt>
              </c:strCache>
            </c:strRef>
          </c:tx>
          <c:spPr>
            <a:solidFill>
              <a:srgbClr val="F5092B"/>
            </a:solidFill>
          </c:spPr>
          <c:invertIfNegative val="0"/>
          <c:cat>
            <c:strRef>
              <c:f>deprivations!$B$117:$G$117</c:f>
              <c:strCache>
                <c:ptCount val="5"/>
                <c:pt idx="0">
                  <c:v>Upper-middle</c:v>
                </c:pt>
                <c:pt idx="2">
                  <c:v>lower-middle</c:v>
                </c:pt>
                <c:pt idx="4">
                  <c:v>low </c:v>
                </c:pt>
              </c:strCache>
            </c:strRef>
          </c:cat>
          <c:val>
            <c:numRef>
              <c:f>deprivations!$B$123:$G$123</c:f>
              <c:numCache>
                <c:formatCode>#,#00</c:formatCode>
                <c:ptCount val="6"/>
                <c:pt idx="0">
                  <c:v>1.44967E-2</c:v>
                </c:pt>
                <c:pt idx="1">
                  <c:v>6.0818339999999997</c:v>
                </c:pt>
                <c:pt idx="2">
                  <c:v>1.44967E-2</c:v>
                </c:pt>
                <c:pt idx="3">
                  <c:v>43.159889999999997</c:v>
                </c:pt>
                <c:pt idx="4">
                  <c:v>1.8579030000000001</c:v>
                </c:pt>
                <c:pt idx="5">
                  <c:v>76.226879999999994</c:v>
                </c:pt>
              </c:numCache>
            </c:numRef>
          </c:val>
        </c:ser>
        <c:dLbls>
          <c:showLegendKey val="0"/>
          <c:showVal val="0"/>
          <c:showCatName val="0"/>
          <c:showSerName val="0"/>
          <c:showPercent val="0"/>
          <c:showBubbleSize val="0"/>
        </c:dLbls>
        <c:gapWidth val="150"/>
        <c:shape val="box"/>
        <c:axId val="118104064"/>
        <c:axId val="118105600"/>
        <c:axId val="0"/>
      </c:bar3DChart>
      <c:catAx>
        <c:axId val="118104064"/>
        <c:scaling>
          <c:orientation val="minMax"/>
        </c:scaling>
        <c:delete val="0"/>
        <c:axPos val="b"/>
        <c:majorTickMark val="out"/>
        <c:minorTickMark val="none"/>
        <c:tickLblPos val="nextTo"/>
        <c:txPr>
          <a:bodyPr/>
          <a:lstStyle/>
          <a:p>
            <a:pPr>
              <a:defRPr sz="1500" b="1"/>
            </a:pPr>
            <a:endParaRPr lang="en-US"/>
          </a:p>
        </c:txPr>
        <c:crossAx val="118105600"/>
        <c:crosses val="autoZero"/>
        <c:auto val="1"/>
        <c:lblAlgn val="ctr"/>
        <c:lblOffset val="100"/>
        <c:noMultiLvlLbl val="0"/>
      </c:catAx>
      <c:valAx>
        <c:axId val="118105600"/>
        <c:scaling>
          <c:orientation val="minMax"/>
        </c:scaling>
        <c:delete val="0"/>
        <c:axPos val="l"/>
        <c:majorGridlines/>
        <c:numFmt formatCode="#,#00" sourceLinked="1"/>
        <c:majorTickMark val="out"/>
        <c:minorTickMark val="none"/>
        <c:tickLblPos val="nextTo"/>
        <c:txPr>
          <a:bodyPr/>
          <a:lstStyle/>
          <a:p>
            <a:pPr>
              <a:defRPr sz="1500" b="1"/>
            </a:pPr>
            <a:endParaRPr lang="en-US"/>
          </a:p>
        </c:txPr>
        <c:crossAx val="118104064"/>
        <c:crosses val="autoZero"/>
        <c:crossBetween val="between"/>
      </c:valAx>
    </c:plotArea>
    <c:legend>
      <c:legendPos val="r"/>
      <c:layout/>
      <c:overlay val="0"/>
      <c:txPr>
        <a:bodyPr/>
        <a:lstStyle/>
        <a:p>
          <a:pPr>
            <a:defRPr sz="15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967213114754092E-2"/>
          <c:y val="0.15323508081226689"/>
          <c:w val="0.87623754477498828"/>
          <c:h val="0.61449707899415806"/>
        </c:manualLayout>
      </c:layout>
      <c:pie3DChart>
        <c:varyColors val="1"/>
        <c:ser>
          <c:idx val="0"/>
          <c:order val="0"/>
          <c:tx>
            <c:strRef>
              <c:f>'Table 1'!$E$328</c:f>
              <c:strCache>
                <c:ptCount val="1"/>
              </c:strCache>
            </c:strRef>
          </c:tx>
          <c:dPt>
            <c:idx val="0"/>
            <c:bubble3D val="0"/>
            <c:spPr>
              <a:solidFill>
                <a:srgbClr val="03C115"/>
              </a:solidFill>
            </c:spPr>
          </c:dPt>
          <c:dPt>
            <c:idx val="1"/>
            <c:bubble3D val="0"/>
            <c:spPr>
              <a:solidFill>
                <a:srgbClr val="A2CC0A"/>
              </a:solidFill>
            </c:spPr>
          </c:dPt>
          <c:dPt>
            <c:idx val="2"/>
            <c:bubble3D val="0"/>
            <c:spPr>
              <a:solidFill>
                <a:srgbClr val="004F8A"/>
              </a:solidFill>
            </c:spPr>
          </c:dPt>
          <c:dLbls>
            <c:dLbl>
              <c:idx val="0"/>
              <c:layout>
                <c:manualLayout>
                  <c:x val="4.3673294750002659E-2"/>
                  <c:y val="-2.6516318975310985E-2"/>
                </c:manualLayout>
              </c:layout>
              <c:showLegendKey val="0"/>
              <c:showVal val="1"/>
              <c:showCatName val="1"/>
              <c:showSerName val="0"/>
              <c:showPercent val="0"/>
              <c:showBubbleSize val="0"/>
              <c:separator> </c:separator>
            </c:dLbl>
            <c:dLbl>
              <c:idx val="1"/>
              <c:layout>
                <c:manualLayout>
                  <c:x val="-8.4380835991768113E-2"/>
                  <c:y val="-1.7499259941620729E-2"/>
                </c:manualLayout>
              </c:layout>
              <c:showLegendKey val="0"/>
              <c:showVal val="1"/>
              <c:showCatName val="1"/>
              <c:showSerName val="0"/>
              <c:showPercent val="0"/>
              <c:showBubbleSize val="0"/>
              <c:separator> </c:separator>
            </c:dLbl>
            <c:dLbl>
              <c:idx val="2"/>
              <c:layout>
                <c:manualLayout>
                  <c:x val="-0.1560540528065838"/>
                  <c:y val="3.2879411248212566E-3"/>
                </c:manualLayout>
              </c:layout>
              <c:showLegendKey val="0"/>
              <c:showVal val="1"/>
              <c:showCatName val="1"/>
              <c:showSerName val="0"/>
              <c:showPercent val="0"/>
              <c:showBubbleSize val="0"/>
              <c:separator> </c:separator>
            </c:dLbl>
            <c:numFmt formatCode="0%" sourceLinked="0"/>
            <c:showLegendKey val="0"/>
            <c:showVal val="1"/>
            <c:showCatName val="1"/>
            <c:showSerName val="0"/>
            <c:showPercent val="0"/>
            <c:showBubbleSize val="0"/>
            <c:separator> </c:separator>
            <c:showLeaderLines val="1"/>
          </c:dLbls>
          <c:cat>
            <c:strRef>
              <c:f>'Table 1'!$D$329:$D$331</c:f>
              <c:strCache>
                <c:ptCount val="3"/>
                <c:pt idx="0">
                  <c:v>High</c:v>
                </c:pt>
                <c:pt idx="1">
                  <c:v>Upper-middle</c:v>
                </c:pt>
                <c:pt idx="2">
                  <c:v>Lower-middle</c:v>
                </c:pt>
              </c:strCache>
            </c:strRef>
          </c:cat>
          <c:val>
            <c:numRef>
              <c:f>'Table 1'!$E$329:$E$331</c:f>
              <c:numCache>
                <c:formatCode>General</c:formatCode>
                <c:ptCount val="3"/>
                <c:pt idx="0">
                  <c:v>0.13207547169811321</c:v>
                </c:pt>
                <c:pt idx="1">
                  <c:v>0.79245283018867929</c:v>
                </c:pt>
                <c:pt idx="2">
                  <c:v>7.5471698113207544E-2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486639610577312E-2"/>
          <c:y val="0.16100797033398348"/>
          <c:w val="0.92272422444991731"/>
          <c:h val="0.64646438238188975"/>
        </c:manualLayout>
      </c:layout>
      <c:pie3DChart>
        <c:varyColors val="1"/>
        <c:ser>
          <c:idx val="0"/>
          <c:order val="0"/>
          <c:tx>
            <c:strRef>
              <c:f>'Table 1'!$E$383</c:f>
              <c:strCache>
                <c:ptCount val="1"/>
              </c:strCache>
            </c:strRef>
          </c:tx>
          <c:dPt>
            <c:idx val="0"/>
            <c:bubble3D val="0"/>
            <c:spPr>
              <a:solidFill>
                <a:srgbClr val="03C115"/>
              </a:solidFill>
            </c:spPr>
          </c:dPt>
          <c:dPt>
            <c:idx val="1"/>
            <c:bubble3D val="0"/>
            <c:spPr>
              <a:solidFill>
                <a:schemeClr val="bg2">
                  <a:lumMod val="75000"/>
                  <a:lumOff val="25000"/>
                </a:schemeClr>
              </a:solidFill>
            </c:spPr>
          </c:dPt>
          <c:dPt>
            <c:idx val="2"/>
            <c:bubble3D val="0"/>
            <c:spPr>
              <a:solidFill>
                <a:srgbClr val="004F8A"/>
              </a:solidFill>
            </c:spPr>
          </c:dPt>
          <c:dPt>
            <c:idx val="3"/>
            <c:bubble3D val="0"/>
            <c:spPr>
              <a:solidFill>
                <a:srgbClr val="A2CC0A"/>
              </a:solidFill>
            </c:spPr>
          </c:dPt>
          <c:dLbls>
            <c:dLbl>
              <c:idx val="0"/>
              <c:layout>
                <c:manualLayout>
                  <c:x val="6.6977399428814449E-2"/>
                  <c:y val="-8.1252909456341393E-2"/>
                </c:manualLayout>
              </c:layout>
              <c:showLegendKey val="0"/>
              <c:showVal val="1"/>
              <c:showCatName val="1"/>
              <c:showSerName val="0"/>
              <c:showPercent val="0"/>
              <c:showBubbleSize val="0"/>
              <c:separator> </c:separator>
            </c:dLbl>
            <c:dLbl>
              <c:idx val="1"/>
              <c:layout>
                <c:manualLayout>
                  <c:x val="0.15451480020873981"/>
                  <c:y val="4.8300418410810184E-3"/>
                </c:manualLayout>
              </c:layout>
              <c:showLegendKey val="0"/>
              <c:showVal val="1"/>
              <c:showCatName val="1"/>
              <c:showSerName val="0"/>
              <c:showPercent val="0"/>
              <c:showBubbleSize val="0"/>
              <c:separator> </c:separator>
            </c:dLbl>
            <c:dLbl>
              <c:idx val="2"/>
              <c:layout>
                <c:manualLayout>
                  <c:x val="-0.54568605812199333"/>
                  <c:y val="-4.8811151378037883E-2"/>
                </c:manualLayout>
              </c:layout>
              <c:showLegendKey val="0"/>
              <c:showVal val="1"/>
              <c:showCatName val="1"/>
              <c:showSerName val="0"/>
              <c:showPercent val="0"/>
              <c:showBubbleSize val="0"/>
              <c:separator> </c:separator>
            </c:dLbl>
            <c:dLbl>
              <c:idx val="3"/>
              <c:layout>
                <c:manualLayout>
                  <c:x val="-0.11558438190855674"/>
                  <c:y val="3.0661882380378307E-2"/>
                </c:manualLayout>
              </c:layout>
              <c:showLegendKey val="0"/>
              <c:showVal val="1"/>
              <c:showCatName val="1"/>
              <c:showSerName val="0"/>
              <c:showPercent val="0"/>
              <c:showBubbleSize val="0"/>
              <c:separator> </c:separator>
            </c:dLbl>
            <c:numFmt formatCode="0%" sourceLinked="0"/>
            <c:showLegendKey val="0"/>
            <c:showVal val="1"/>
            <c:showCatName val="1"/>
            <c:showSerName val="0"/>
            <c:showPercent val="0"/>
            <c:showBubbleSize val="0"/>
            <c:separator> </c:separator>
            <c:showLeaderLines val="1"/>
          </c:dLbls>
          <c:cat>
            <c:strRef>
              <c:f>'Table 1'!$D$384:$D$387</c:f>
              <c:strCache>
                <c:ptCount val="4"/>
                <c:pt idx="0">
                  <c:v>High</c:v>
                </c:pt>
                <c:pt idx="1">
                  <c:v>Low</c:v>
                </c:pt>
                <c:pt idx="2">
                  <c:v>Lower-middle</c:v>
                </c:pt>
                <c:pt idx="3">
                  <c:v>Upper-middle</c:v>
                </c:pt>
              </c:strCache>
            </c:strRef>
          </c:cat>
          <c:val>
            <c:numRef>
              <c:f>'Table 1'!$E$384:$E$387</c:f>
              <c:numCache>
                <c:formatCode>General</c:formatCode>
                <c:ptCount val="4"/>
                <c:pt idx="0">
                  <c:v>2.3809523809523808E-2</c:v>
                </c:pt>
                <c:pt idx="1">
                  <c:v>7.1428571428571425E-2</c:v>
                </c:pt>
                <c:pt idx="2">
                  <c:v>0.73809523809523814</c:v>
                </c:pt>
                <c:pt idx="3">
                  <c:v>0.16666666666666666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8337976692048463E-2"/>
          <c:y val="0.18894548115343507"/>
          <c:w val="0.90523473582300384"/>
          <c:h val="0.81036829241195429"/>
        </c:manualLayout>
      </c:layout>
      <c:pie3DChart>
        <c:varyColors val="1"/>
        <c:ser>
          <c:idx val="0"/>
          <c:order val="0"/>
          <c:tx>
            <c:strRef>
              <c:f>'Table 1'!$E$427</c:f>
              <c:strCache>
                <c:ptCount val="1"/>
              </c:strCache>
            </c:strRef>
          </c:tx>
          <c:dPt>
            <c:idx val="0"/>
            <c:bubble3D val="0"/>
            <c:spPr>
              <a:solidFill>
                <a:schemeClr val="bg2">
                  <a:lumMod val="75000"/>
                  <a:lumOff val="25000"/>
                </a:schemeClr>
              </a:solidFill>
            </c:spPr>
          </c:dPt>
          <c:dPt>
            <c:idx val="1"/>
            <c:bubble3D val="0"/>
            <c:spPr>
              <a:solidFill>
                <a:srgbClr val="004F8A"/>
              </a:solidFill>
            </c:spPr>
          </c:dPt>
          <c:dPt>
            <c:idx val="2"/>
            <c:bubble3D val="0"/>
            <c:spPr>
              <a:solidFill>
                <a:srgbClr val="A2CC0A"/>
              </a:solidFill>
            </c:spPr>
          </c:dPt>
          <c:dLbls>
            <c:dLbl>
              <c:idx val="0"/>
              <c:layout>
                <c:manualLayout>
                  <c:x val="-7.5174873731978495E-2"/>
                  <c:y val="0.16671567143880564"/>
                </c:manualLayout>
              </c:layout>
              <c:showLegendKey val="0"/>
              <c:showVal val="1"/>
              <c:showCatName val="1"/>
              <c:showSerName val="0"/>
              <c:showPercent val="0"/>
              <c:showBubbleSize val="0"/>
              <c:separator> </c:separator>
            </c:dLbl>
            <c:dLbl>
              <c:idx val="1"/>
              <c:layout>
                <c:manualLayout>
                  <c:x val="4.296175068866992E-2"/>
                  <c:y val="-0.10698667580996747"/>
                </c:manualLayout>
              </c:layout>
              <c:showLegendKey val="0"/>
              <c:showVal val="1"/>
              <c:showCatName val="1"/>
              <c:showSerName val="0"/>
              <c:showPercent val="0"/>
              <c:showBubbleSize val="0"/>
              <c:separator> </c:separator>
            </c:dLbl>
            <c:dLbl>
              <c:idx val="2"/>
              <c:layout>
                <c:manualLayout>
                  <c:x val="0.11380768945900598"/>
                  <c:y val="-1.5204249336280643E-2"/>
                </c:manualLayout>
              </c:layout>
              <c:showLegendKey val="0"/>
              <c:showVal val="1"/>
              <c:showCatName val="1"/>
              <c:showSerName val="0"/>
              <c:showPercent val="0"/>
              <c:showBubbleSize val="0"/>
              <c:separator> </c:separator>
            </c:dLbl>
            <c:numFmt formatCode="0%" sourceLinked="0"/>
            <c:txPr>
              <a:bodyPr/>
              <a:lstStyle/>
              <a:p>
                <a:pPr>
                  <a:defRPr sz="1800" b="1"/>
                </a:pPr>
                <a:endParaRPr lang="en-US"/>
              </a:p>
            </c:txPr>
            <c:showLegendKey val="0"/>
            <c:showVal val="1"/>
            <c:showCatName val="1"/>
            <c:showSerName val="0"/>
            <c:showPercent val="0"/>
            <c:showBubbleSize val="0"/>
            <c:separator> </c:separator>
            <c:showLeaderLines val="1"/>
          </c:dLbls>
          <c:cat>
            <c:strRef>
              <c:f>'Table 1'!$D$428:$D$430</c:f>
              <c:strCache>
                <c:ptCount val="3"/>
                <c:pt idx="0">
                  <c:v>Low income</c:v>
                </c:pt>
                <c:pt idx="1">
                  <c:v>Lower-middle</c:v>
                </c:pt>
                <c:pt idx="2">
                  <c:v>Upper-middle</c:v>
                </c:pt>
              </c:strCache>
            </c:strRef>
          </c:cat>
          <c:val>
            <c:numRef>
              <c:f>'Table 1'!$E$428:$E$430</c:f>
              <c:numCache>
                <c:formatCode>General</c:formatCode>
                <c:ptCount val="3"/>
                <c:pt idx="0">
                  <c:v>0.67441860465116277</c:v>
                </c:pt>
                <c:pt idx="1">
                  <c:v>0.30232558139534882</c:v>
                </c:pt>
                <c:pt idx="2">
                  <c:v>2.3255813953488372E-2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5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Sayfa1!$C$192</c:f>
              <c:strCache>
                <c:ptCount val="1"/>
                <c:pt idx="0">
                  <c:v>Multidimensional Poverty Index</c:v>
                </c:pt>
              </c:strCache>
            </c:strRef>
          </c:tx>
          <c:spPr>
            <a:solidFill>
              <a:srgbClr val="004F8A"/>
            </a:solidFill>
          </c:spPr>
          <c:invertIfNegative val="0"/>
          <c:cat>
            <c:strRef>
              <c:f>Sayfa1!$B$193:$B$283</c:f>
              <c:strCache>
                <c:ptCount val="91"/>
                <c:pt idx="0">
                  <c:v>BLR</c:v>
                </c:pt>
                <c:pt idx="1">
                  <c:v>SRB</c:v>
                </c:pt>
                <c:pt idx="2">
                  <c:v>KAZ</c:v>
                </c:pt>
                <c:pt idx="3">
                  <c:v>ARM</c:v>
                </c:pt>
                <c:pt idx="4">
                  <c:v>BIH</c:v>
                </c:pt>
                <c:pt idx="5">
                  <c:v>MKD</c:v>
                </c:pt>
                <c:pt idx="6">
                  <c:v>GEO</c:v>
                </c:pt>
                <c:pt idx="7">
                  <c:v>UKR</c:v>
                </c:pt>
                <c:pt idx="8">
                  <c:v>TUN</c:v>
                </c:pt>
                <c:pt idx="9">
                  <c:v>ALB</c:v>
                </c:pt>
                <c:pt idx="10">
                  <c:v>JOR</c:v>
                </c:pt>
                <c:pt idx="11">
                  <c:v>PSE</c:v>
                </c:pt>
                <c:pt idx="12">
                  <c:v>THA</c:v>
                </c:pt>
                <c:pt idx="13">
                  <c:v>MNE</c:v>
                </c:pt>
                <c:pt idx="14">
                  <c:v>MDA</c:v>
                </c:pt>
                <c:pt idx="15">
                  <c:v>KGZ</c:v>
                </c:pt>
                <c:pt idx="16">
                  <c:v>UZB</c:v>
                </c:pt>
                <c:pt idx="17">
                  <c:v>BRA</c:v>
                </c:pt>
                <c:pt idx="18">
                  <c:v>ARG</c:v>
                </c:pt>
                <c:pt idx="19">
                  <c:v>MEX</c:v>
                </c:pt>
                <c:pt idx="20">
                  <c:v>VNM</c:v>
                </c:pt>
                <c:pt idx="21">
                  <c:v>DOM</c:v>
                </c:pt>
                <c:pt idx="22">
                  <c:v>BLZ</c:v>
                </c:pt>
                <c:pt idx="23">
                  <c:v>MDV</c:v>
                </c:pt>
                <c:pt idx="24">
                  <c:v>TTO</c:v>
                </c:pt>
                <c:pt idx="25">
                  <c:v>SYR</c:v>
                </c:pt>
                <c:pt idx="26">
                  <c:v>AZE</c:v>
                </c:pt>
                <c:pt idx="27">
                  <c:v>COL</c:v>
                </c:pt>
                <c:pt idx="28">
                  <c:v>SUR</c:v>
                </c:pt>
                <c:pt idx="29">
                  <c:v>EGY</c:v>
                </c:pt>
                <c:pt idx="30">
                  <c:v>GUY</c:v>
                </c:pt>
                <c:pt idx="31">
                  <c:v>MNG</c:v>
                </c:pt>
                <c:pt idx="32">
                  <c:v>PER</c:v>
                </c:pt>
                <c:pt idx="33">
                  <c:v>ZAF</c:v>
                </c:pt>
                <c:pt idx="34">
                  <c:v>IRQ</c:v>
                </c:pt>
                <c:pt idx="35">
                  <c:v>PHL</c:v>
                </c:pt>
                <c:pt idx="36">
                  <c:v>TJK</c:v>
                </c:pt>
                <c:pt idx="37">
                  <c:v>CHN</c:v>
                </c:pt>
                <c:pt idx="38">
                  <c:v>IDN</c:v>
                </c:pt>
                <c:pt idx="39">
                  <c:v>GAB</c:v>
                </c:pt>
                <c:pt idx="40">
                  <c:v>NIC</c:v>
                </c:pt>
                <c:pt idx="41">
                  <c:v>HND</c:v>
                </c:pt>
                <c:pt idx="42">
                  <c:v>SWZ</c:v>
                </c:pt>
                <c:pt idx="43">
                  <c:v>BOL</c:v>
                </c:pt>
                <c:pt idx="44">
                  <c:v>BTN</c:v>
                </c:pt>
                <c:pt idx="45">
                  <c:v>VUT</c:v>
                </c:pt>
                <c:pt idx="46">
                  <c:v>DJI</c:v>
                </c:pt>
                <c:pt idx="47">
                  <c:v>GHA</c:v>
                </c:pt>
                <c:pt idx="48">
                  <c:v>STP</c:v>
                </c:pt>
                <c:pt idx="49">
                  <c:v>LSO</c:v>
                </c:pt>
                <c:pt idx="50">
                  <c:v>ZWE</c:v>
                </c:pt>
                <c:pt idx="51">
                  <c:v>LAO</c:v>
                </c:pt>
                <c:pt idx="52">
                  <c:v>COG</c:v>
                </c:pt>
                <c:pt idx="53">
                  <c:v>NAM</c:v>
                </c:pt>
                <c:pt idx="54">
                  <c:v>KHM</c:v>
                </c:pt>
                <c:pt idx="55">
                  <c:v>NPL</c:v>
                </c:pt>
                <c:pt idx="56">
                  <c:v>KEN</c:v>
                </c:pt>
                <c:pt idx="57">
                  <c:v>PAK</c:v>
                </c:pt>
                <c:pt idx="58">
                  <c:v>CMR</c:v>
                </c:pt>
                <c:pt idx="59">
                  <c:v>HTI</c:v>
                </c:pt>
                <c:pt idx="60">
                  <c:v>TGO</c:v>
                </c:pt>
                <c:pt idx="61">
                  <c:v>BGD</c:v>
                </c:pt>
                <c:pt idx="62">
                  <c:v>YEM</c:v>
                </c:pt>
                <c:pt idx="63">
                  <c:v>IND</c:v>
                </c:pt>
                <c:pt idx="64">
                  <c:v>NGA</c:v>
                </c:pt>
                <c:pt idx="65">
                  <c:v>BEN</c:v>
                </c:pt>
                <c:pt idx="66">
                  <c:v>CIV</c:v>
                </c:pt>
                <c:pt idx="67">
                  <c:v>GMB</c:v>
                </c:pt>
                <c:pt idx="68">
                  <c:v>ZMB</c:v>
                </c:pt>
                <c:pt idx="69">
                  <c:v>SEN</c:v>
                </c:pt>
                <c:pt idx="70">
                  <c:v>TZA</c:v>
                </c:pt>
                <c:pt idx="71">
                  <c:v>MWI</c:v>
                </c:pt>
                <c:pt idx="72">
                  <c:v>RWA</c:v>
                </c:pt>
                <c:pt idx="73">
                  <c:v>MRT</c:v>
                </c:pt>
                <c:pt idx="74">
                  <c:v>AFG</c:v>
                </c:pt>
                <c:pt idx="75">
                  <c:v>MDG</c:v>
                </c:pt>
                <c:pt idx="76">
                  <c:v>TLS</c:v>
                </c:pt>
                <c:pt idx="77">
                  <c:v>UGA</c:v>
                </c:pt>
                <c:pt idx="78">
                  <c:v>LBR</c:v>
                </c:pt>
                <c:pt idx="79">
                  <c:v>MOZ</c:v>
                </c:pt>
                <c:pt idx="80">
                  <c:v>COD</c:v>
                </c:pt>
                <c:pt idx="81">
                  <c:v>CAF</c:v>
                </c:pt>
                <c:pt idx="82">
                  <c:v>BDI</c:v>
                </c:pt>
                <c:pt idx="83">
                  <c:v>MLI</c:v>
                </c:pt>
                <c:pt idx="84">
                  <c:v>GIN</c:v>
                </c:pt>
                <c:pt idx="85">
                  <c:v>GNB</c:v>
                </c:pt>
                <c:pt idx="86">
                  <c:v>SLE</c:v>
                </c:pt>
                <c:pt idx="87">
                  <c:v>SOM</c:v>
                </c:pt>
                <c:pt idx="88">
                  <c:v>BFA</c:v>
                </c:pt>
                <c:pt idx="89">
                  <c:v>ETH</c:v>
                </c:pt>
                <c:pt idx="90">
                  <c:v>NER</c:v>
                </c:pt>
              </c:strCache>
            </c:strRef>
          </c:cat>
          <c:val>
            <c:numRef>
              <c:f>Sayfa1!$C$193:$C$283</c:f>
              <c:numCache>
                <c:formatCode>0,000</c:formatCode>
                <c:ptCount val="91"/>
                <c:pt idx="0">
                  <c:v>8.0400000000000003E-5</c:v>
                </c:pt>
                <c:pt idx="1">
                  <c:v>4.0000000000000002E-4</c:v>
                </c:pt>
                <c:pt idx="2">
                  <c:v>6.3409999999999996E-4</c:v>
                </c:pt>
                <c:pt idx="3">
                  <c:v>1.0165E-3</c:v>
                </c:pt>
                <c:pt idx="4">
                  <c:v>1.9170999999999999E-3</c:v>
                </c:pt>
                <c:pt idx="5">
                  <c:v>2.4071000000000001E-3</c:v>
                </c:pt>
                <c:pt idx="6">
                  <c:v>2.8181999999999999E-3</c:v>
                </c:pt>
                <c:pt idx="7">
                  <c:v>4.2357999999999996E-3</c:v>
                </c:pt>
                <c:pt idx="8">
                  <c:v>4.4691000000000002E-3</c:v>
                </c:pt>
                <c:pt idx="9">
                  <c:v>5.1465E-3</c:v>
                </c:pt>
                <c:pt idx="10">
                  <c:v>5.9315000000000001E-3</c:v>
                </c:pt>
                <c:pt idx="11">
                  <c:v>6.2405000000000004E-3</c:v>
                </c:pt>
                <c:pt idx="12">
                  <c:v>6.3473999999999996E-3</c:v>
                </c:pt>
                <c:pt idx="13">
                  <c:v>6.3739000000000001E-3</c:v>
                </c:pt>
                <c:pt idx="14">
                  <c:v>6.9468000000000004E-3</c:v>
                </c:pt>
                <c:pt idx="15">
                  <c:v>7.4048999999999999E-3</c:v>
                </c:pt>
                <c:pt idx="16">
                  <c:v>8.4110999999999995E-3</c:v>
                </c:pt>
                <c:pt idx="17">
                  <c:v>1.05673E-2</c:v>
                </c:pt>
                <c:pt idx="18">
                  <c:v>1.07627E-2</c:v>
                </c:pt>
                <c:pt idx="19">
                  <c:v>1.08763E-2</c:v>
                </c:pt>
                <c:pt idx="20">
                  <c:v>1.6726499999999998E-2</c:v>
                </c:pt>
                <c:pt idx="21">
                  <c:v>1.8104200000000001E-2</c:v>
                </c:pt>
                <c:pt idx="22">
                  <c:v>1.8282400000000001E-2</c:v>
                </c:pt>
                <c:pt idx="23">
                  <c:v>1.8355199999999999E-2</c:v>
                </c:pt>
                <c:pt idx="24">
                  <c:v>1.9740199999999999E-2</c:v>
                </c:pt>
                <c:pt idx="25">
                  <c:v>2.0746400000000002E-2</c:v>
                </c:pt>
                <c:pt idx="26">
                  <c:v>2.0959999999999999E-2</c:v>
                </c:pt>
                <c:pt idx="27">
                  <c:v>2.2003100000000001E-2</c:v>
                </c:pt>
                <c:pt idx="28">
                  <c:v>2.3993500000000001E-2</c:v>
                </c:pt>
                <c:pt idx="29">
                  <c:v>2.4232699999999999E-2</c:v>
                </c:pt>
                <c:pt idx="30">
                  <c:v>3.0186000000000001E-2</c:v>
                </c:pt>
                <c:pt idx="31">
                  <c:v>3.7341399999999997E-2</c:v>
                </c:pt>
                <c:pt idx="32">
                  <c:v>4.30952E-2</c:v>
                </c:pt>
                <c:pt idx="33">
                  <c:v>4.3794199999999998E-2</c:v>
                </c:pt>
                <c:pt idx="34">
                  <c:v>4.4771900000000003E-2</c:v>
                </c:pt>
                <c:pt idx="35">
                  <c:v>5.2127699999999999E-2</c:v>
                </c:pt>
                <c:pt idx="36">
                  <c:v>5.3851400000000001E-2</c:v>
                </c:pt>
                <c:pt idx="37">
                  <c:v>5.5993500000000002E-2</c:v>
                </c:pt>
                <c:pt idx="38">
                  <c:v>6.63715E-2</c:v>
                </c:pt>
                <c:pt idx="39">
                  <c:v>7.0148699999999994E-2</c:v>
                </c:pt>
                <c:pt idx="40">
                  <c:v>7.2400900000000004E-2</c:v>
                </c:pt>
                <c:pt idx="41">
                  <c:v>7.2425699999999996E-2</c:v>
                </c:pt>
                <c:pt idx="42">
                  <c:v>8.5648600000000005E-2</c:v>
                </c:pt>
                <c:pt idx="43">
                  <c:v>8.9344800000000002E-2</c:v>
                </c:pt>
                <c:pt idx="44">
                  <c:v>0.1192783</c:v>
                </c:pt>
                <c:pt idx="45">
                  <c:v>0.1286399</c:v>
                </c:pt>
                <c:pt idx="46">
                  <c:v>0.13853799999999999</c:v>
                </c:pt>
                <c:pt idx="47">
                  <c:v>0.13930010000000001</c:v>
                </c:pt>
                <c:pt idx="48">
                  <c:v>0.15400430000000001</c:v>
                </c:pt>
                <c:pt idx="49">
                  <c:v>0.15565590000000001</c:v>
                </c:pt>
                <c:pt idx="50">
                  <c:v>0.17184099999999999</c:v>
                </c:pt>
                <c:pt idx="51">
                  <c:v>0.17378099999999999</c:v>
                </c:pt>
                <c:pt idx="52">
                  <c:v>0.1813401</c:v>
                </c:pt>
                <c:pt idx="53">
                  <c:v>0.18656349999999999</c:v>
                </c:pt>
                <c:pt idx="54">
                  <c:v>0.21163580000000001</c:v>
                </c:pt>
                <c:pt idx="55">
                  <c:v>0.21665110000000001</c:v>
                </c:pt>
                <c:pt idx="56">
                  <c:v>0.2293761</c:v>
                </c:pt>
                <c:pt idx="57">
                  <c:v>0.23031950000000001</c:v>
                </c:pt>
                <c:pt idx="58">
                  <c:v>0.24779950000000001</c:v>
                </c:pt>
                <c:pt idx="59">
                  <c:v>0.24828990000000001</c:v>
                </c:pt>
                <c:pt idx="60">
                  <c:v>0.25034000000000001</c:v>
                </c:pt>
                <c:pt idx="61">
                  <c:v>0.25319229999999998</c:v>
                </c:pt>
                <c:pt idx="62">
                  <c:v>0.28324909999999998</c:v>
                </c:pt>
                <c:pt idx="63">
                  <c:v>0.28339249999999999</c:v>
                </c:pt>
                <c:pt idx="64">
                  <c:v>0.30267090000000002</c:v>
                </c:pt>
                <c:pt idx="65">
                  <c:v>0.3066625</c:v>
                </c:pt>
                <c:pt idx="66">
                  <c:v>0.31015209999999999</c:v>
                </c:pt>
                <c:pt idx="67">
                  <c:v>0.32360820000000001</c:v>
                </c:pt>
                <c:pt idx="68">
                  <c:v>0.32843070000000002</c:v>
                </c:pt>
                <c:pt idx="69">
                  <c:v>0.33216000000000001</c:v>
                </c:pt>
                <c:pt idx="70">
                  <c:v>0.3324358</c:v>
                </c:pt>
                <c:pt idx="71">
                  <c:v>0.3339995</c:v>
                </c:pt>
                <c:pt idx="72">
                  <c:v>0.35022350000000002</c:v>
                </c:pt>
                <c:pt idx="73">
                  <c:v>0.35201749999999998</c:v>
                </c:pt>
                <c:pt idx="74">
                  <c:v>0.35319600000000001</c:v>
                </c:pt>
                <c:pt idx="75">
                  <c:v>0.35657119999999998</c:v>
                </c:pt>
                <c:pt idx="76">
                  <c:v>0.36022710000000002</c:v>
                </c:pt>
                <c:pt idx="77">
                  <c:v>0.36694969999999999</c:v>
                </c:pt>
                <c:pt idx="78">
                  <c:v>0.37425599999999998</c:v>
                </c:pt>
                <c:pt idx="79">
                  <c:v>0.38887830000000001</c:v>
                </c:pt>
                <c:pt idx="80">
                  <c:v>0.40085120000000002</c:v>
                </c:pt>
                <c:pt idx="81">
                  <c:v>0.43019059999999998</c:v>
                </c:pt>
                <c:pt idx="82">
                  <c:v>0.4536924</c:v>
                </c:pt>
                <c:pt idx="83">
                  <c:v>0.45710709999999999</c:v>
                </c:pt>
                <c:pt idx="84">
                  <c:v>0.4589898</c:v>
                </c:pt>
                <c:pt idx="85">
                  <c:v>0.46238190000000001</c:v>
                </c:pt>
                <c:pt idx="86">
                  <c:v>0.46448119999999998</c:v>
                </c:pt>
                <c:pt idx="87">
                  <c:v>0.51374129999999996</c:v>
                </c:pt>
                <c:pt idx="88">
                  <c:v>0.53516220000000003</c:v>
                </c:pt>
                <c:pt idx="89">
                  <c:v>0.564137</c:v>
                </c:pt>
                <c:pt idx="90">
                  <c:v>0.60462660000000001</c:v>
                </c:pt>
              </c:numCache>
            </c:numRef>
          </c:val>
        </c:ser>
        <c:dLbls>
          <c:showLegendKey val="0"/>
          <c:showVal val="0"/>
          <c:showCatName val="0"/>
          <c:showSerName val="0"/>
          <c:showPercent val="0"/>
          <c:showBubbleSize val="0"/>
        </c:dLbls>
        <c:gapWidth val="150"/>
        <c:shape val="box"/>
        <c:axId val="86037248"/>
        <c:axId val="86038784"/>
        <c:axId val="0"/>
      </c:bar3DChart>
      <c:catAx>
        <c:axId val="86037248"/>
        <c:scaling>
          <c:orientation val="minMax"/>
        </c:scaling>
        <c:delete val="0"/>
        <c:axPos val="b"/>
        <c:majorTickMark val="out"/>
        <c:minorTickMark val="none"/>
        <c:tickLblPos val="nextTo"/>
        <c:txPr>
          <a:bodyPr/>
          <a:lstStyle/>
          <a:p>
            <a:pPr>
              <a:defRPr sz="1400"/>
            </a:pPr>
            <a:endParaRPr lang="en-US"/>
          </a:p>
        </c:txPr>
        <c:crossAx val="86038784"/>
        <c:crosses val="autoZero"/>
        <c:auto val="1"/>
        <c:lblAlgn val="ctr"/>
        <c:lblOffset val="100"/>
        <c:noMultiLvlLbl val="0"/>
      </c:catAx>
      <c:valAx>
        <c:axId val="86038784"/>
        <c:scaling>
          <c:orientation val="minMax"/>
        </c:scaling>
        <c:delete val="0"/>
        <c:axPos val="l"/>
        <c:majorGridlines/>
        <c:numFmt formatCode="#,##0.000" sourceLinked="0"/>
        <c:majorTickMark val="out"/>
        <c:minorTickMark val="none"/>
        <c:tickLblPos val="nextTo"/>
        <c:txPr>
          <a:bodyPr/>
          <a:lstStyle/>
          <a:p>
            <a:pPr>
              <a:defRPr sz="1400" b="0"/>
            </a:pPr>
            <a:endParaRPr lang="en-US"/>
          </a:p>
        </c:txPr>
        <c:crossAx val="860372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chemeClr val="bg2">
                  <a:lumMod val="75000"/>
                  <a:lumOff val="25000"/>
                </a:schemeClr>
              </a:solidFill>
            </c:spPr>
          </c:dPt>
          <c:dPt>
            <c:idx val="2"/>
            <c:bubble3D val="0"/>
            <c:spPr>
              <a:solidFill>
                <a:srgbClr val="004F8A"/>
              </a:solidFill>
            </c:spPr>
          </c:dPt>
          <c:dPt>
            <c:idx val="3"/>
            <c:bubble3D val="0"/>
            <c:spPr>
              <a:solidFill>
                <a:srgbClr val="A2CC0A"/>
              </a:solidFill>
            </c:spPr>
          </c:dPt>
          <c:dLbls>
            <c:dLbl>
              <c:idx val="1"/>
              <c:layout>
                <c:manualLayout>
                  <c:x val="8.6298758742809123E-2"/>
                  <c:y val="0.27609857865255116"/>
                </c:manualLayout>
              </c:layout>
              <c:showLegendKey val="0"/>
              <c:showVal val="1"/>
              <c:showCatName val="1"/>
              <c:showSerName val="0"/>
              <c:showPercent val="0"/>
              <c:showBubbleSize val="0"/>
              <c:separator> </c:separator>
            </c:dLbl>
            <c:dLbl>
              <c:idx val="2"/>
              <c:layout>
                <c:manualLayout>
                  <c:x val="-0.27167993140956398"/>
                  <c:y val="-6.4275564363816207E-2"/>
                </c:manualLayout>
              </c:layout>
              <c:showLegendKey val="0"/>
              <c:showVal val="1"/>
              <c:showCatName val="1"/>
              <c:showSerName val="0"/>
              <c:showPercent val="0"/>
              <c:showBubbleSize val="0"/>
              <c:separator> </c:separator>
            </c:dLbl>
            <c:dLbl>
              <c:idx val="3"/>
              <c:layout>
                <c:manualLayout>
                  <c:x val="-6.6443168651350359E-2"/>
                  <c:y val="7.4307603814629919E-2"/>
                </c:manualLayout>
              </c:layout>
              <c:showLegendKey val="0"/>
              <c:showVal val="1"/>
              <c:showCatName val="1"/>
              <c:showSerName val="0"/>
              <c:showPercent val="0"/>
              <c:showBubbleSize val="0"/>
              <c:separator> </c:separator>
            </c:dLbl>
            <c:numFmt formatCode="0%" sourceLinked="0"/>
            <c:txPr>
              <a:bodyPr/>
              <a:lstStyle/>
              <a:p>
                <a:pPr>
                  <a:defRPr sz="2400" b="1"/>
                </a:pPr>
                <a:endParaRPr lang="en-US"/>
              </a:p>
            </c:txPr>
            <c:showLegendKey val="0"/>
            <c:showVal val="1"/>
            <c:showCatName val="1"/>
            <c:showSerName val="0"/>
            <c:showPercent val="0"/>
            <c:showBubbleSize val="0"/>
            <c:separator> </c:separator>
            <c:showLeaderLines val="1"/>
          </c:dLbls>
          <c:cat>
            <c:strRef>
              <c:f>Sayfa1!$D$100:$D$103</c:f>
              <c:strCache>
                <c:ptCount val="4"/>
                <c:pt idx="0">
                  <c:v>high income</c:v>
                </c:pt>
                <c:pt idx="1">
                  <c:v>low income</c:v>
                </c:pt>
                <c:pt idx="2">
                  <c:v>lower-middle income</c:v>
                </c:pt>
                <c:pt idx="3">
                  <c:v>upper-middle income</c:v>
                </c:pt>
              </c:strCache>
            </c:strRef>
          </c:cat>
          <c:val>
            <c:numRef>
              <c:f>Sayfa1!$E$100:$E$103</c:f>
              <c:numCache>
                <c:formatCode>General</c:formatCode>
                <c:ptCount val="4"/>
                <c:pt idx="0">
                  <c:v>1.098901098901099E-2</c:v>
                </c:pt>
                <c:pt idx="1">
                  <c:v>0.30769230769230771</c:v>
                </c:pt>
                <c:pt idx="2">
                  <c:v>0.39560439560439559</c:v>
                </c:pt>
                <c:pt idx="3">
                  <c:v>0.2857142857142857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2058036224008661E-2"/>
          <c:y val="0.13055908650842546"/>
          <c:w val="0.93612666139474698"/>
          <c:h val="0.78728788431876973"/>
        </c:manualLayout>
      </c:layout>
      <c:bar3DChart>
        <c:barDir val="col"/>
        <c:grouping val="clustered"/>
        <c:varyColors val="0"/>
        <c:ser>
          <c:idx val="0"/>
          <c:order val="0"/>
          <c:spPr>
            <a:solidFill>
              <a:srgbClr val="C00000"/>
            </a:solidFill>
          </c:spPr>
          <c:invertIfNegative val="0"/>
          <c:cat>
            <c:strRef>
              <c:f>Data!$B$315:$B$365</c:f>
              <c:strCache>
                <c:ptCount val="51"/>
                <c:pt idx="0">
                  <c:v>NER</c:v>
                </c:pt>
                <c:pt idx="1">
                  <c:v>MOZ</c:v>
                </c:pt>
                <c:pt idx="2">
                  <c:v>GIN</c:v>
                </c:pt>
                <c:pt idx="3">
                  <c:v>TGO</c:v>
                </c:pt>
                <c:pt idx="4">
                  <c:v>GNB</c:v>
                </c:pt>
                <c:pt idx="5">
                  <c:v>UGA</c:v>
                </c:pt>
                <c:pt idx="6">
                  <c:v>COM</c:v>
                </c:pt>
                <c:pt idx="7">
                  <c:v>BFA</c:v>
                </c:pt>
                <c:pt idx="8">
                  <c:v>SLE</c:v>
                </c:pt>
                <c:pt idx="9">
                  <c:v>MLI</c:v>
                </c:pt>
                <c:pt idx="10">
                  <c:v>GMB</c:v>
                </c:pt>
                <c:pt idx="11">
                  <c:v>BEN</c:v>
                </c:pt>
                <c:pt idx="12">
                  <c:v>AFG</c:v>
                </c:pt>
                <c:pt idx="13">
                  <c:v>TCD</c:v>
                </c:pt>
                <c:pt idx="14">
                  <c:v>SEN</c:v>
                </c:pt>
                <c:pt idx="15">
                  <c:v>TJK</c:v>
                </c:pt>
                <c:pt idx="16">
                  <c:v>CMR</c:v>
                </c:pt>
                <c:pt idx="17">
                  <c:v>BGD</c:v>
                </c:pt>
                <c:pt idx="18">
                  <c:v>DJI</c:v>
                </c:pt>
                <c:pt idx="19">
                  <c:v>MRT</c:v>
                </c:pt>
                <c:pt idx="20">
                  <c:v>CIV</c:v>
                </c:pt>
                <c:pt idx="21">
                  <c:v>KGZ</c:v>
                </c:pt>
                <c:pt idx="22">
                  <c:v>SDN</c:v>
                </c:pt>
                <c:pt idx="23">
                  <c:v>YEM</c:v>
                </c:pt>
                <c:pt idx="24">
                  <c:v>PAK</c:v>
                </c:pt>
                <c:pt idx="25">
                  <c:v>UZB</c:v>
                </c:pt>
                <c:pt idx="26">
                  <c:v>NGA</c:v>
                </c:pt>
                <c:pt idx="27">
                  <c:v>GUY</c:v>
                </c:pt>
                <c:pt idx="28">
                  <c:v>MAR</c:v>
                </c:pt>
                <c:pt idx="29">
                  <c:v>IDN</c:v>
                </c:pt>
                <c:pt idx="30">
                  <c:v>ALB</c:v>
                </c:pt>
                <c:pt idx="31">
                  <c:v>EGY</c:v>
                </c:pt>
                <c:pt idx="32">
                  <c:v>TUN</c:v>
                </c:pt>
                <c:pt idx="33">
                  <c:v>MDV</c:v>
                </c:pt>
                <c:pt idx="34">
                  <c:v>JOR</c:v>
                </c:pt>
                <c:pt idx="35">
                  <c:v>DZA</c:v>
                </c:pt>
                <c:pt idx="36">
                  <c:v>TKM</c:v>
                </c:pt>
                <c:pt idx="37">
                  <c:v>IRQ</c:v>
                </c:pt>
                <c:pt idx="38">
                  <c:v>IRN</c:v>
                </c:pt>
                <c:pt idx="39">
                  <c:v>SUR</c:v>
                </c:pt>
                <c:pt idx="40">
                  <c:v>AZE</c:v>
                </c:pt>
                <c:pt idx="41">
                  <c:v>LBN</c:v>
                </c:pt>
                <c:pt idx="42">
                  <c:v>TUR</c:v>
                </c:pt>
                <c:pt idx="43">
                  <c:v>GAB</c:v>
                </c:pt>
                <c:pt idx="44">
                  <c:v>LBY</c:v>
                </c:pt>
                <c:pt idx="45">
                  <c:v>KAZ</c:v>
                </c:pt>
                <c:pt idx="46">
                  <c:v>MYS</c:v>
                </c:pt>
                <c:pt idx="47">
                  <c:v>BHR</c:v>
                </c:pt>
                <c:pt idx="48">
                  <c:v>SAU</c:v>
                </c:pt>
                <c:pt idx="49">
                  <c:v>BRN</c:v>
                </c:pt>
                <c:pt idx="50">
                  <c:v>QAT</c:v>
                </c:pt>
              </c:strCache>
            </c:strRef>
          </c:cat>
          <c:val>
            <c:numRef>
              <c:f>Data!$C$315:$C$365</c:f>
              <c:numCache>
                <c:formatCode>0</c:formatCode>
                <c:ptCount val="51"/>
                <c:pt idx="0">
                  <c:v>916.19969122984423</c:v>
                </c:pt>
                <c:pt idx="1">
                  <c:v>1105.0734976373567</c:v>
                </c:pt>
                <c:pt idx="2">
                  <c:v>1253.0848996802329</c:v>
                </c:pt>
                <c:pt idx="3">
                  <c:v>1390.5197109531805</c:v>
                </c:pt>
                <c:pt idx="4">
                  <c:v>1407.026772245576</c:v>
                </c:pt>
                <c:pt idx="5">
                  <c:v>1413.1546301328167</c:v>
                </c:pt>
                <c:pt idx="6">
                  <c:v>1446.1714947596383</c:v>
                </c:pt>
                <c:pt idx="7">
                  <c:v>1514.1862214110215</c:v>
                </c:pt>
                <c:pt idx="8">
                  <c:v>1544.1832396181746</c:v>
                </c:pt>
                <c:pt idx="9">
                  <c:v>1641.8345212844906</c:v>
                </c:pt>
                <c:pt idx="10">
                  <c:v>1661.4235539936885</c:v>
                </c:pt>
                <c:pt idx="11">
                  <c:v>1790.7536367299058</c:v>
                </c:pt>
                <c:pt idx="12">
                  <c:v>1946.1938060318387</c:v>
                </c:pt>
                <c:pt idx="13">
                  <c:v>2088.5918355192985</c:v>
                </c:pt>
                <c:pt idx="14">
                  <c:v>2241.9965251601652</c:v>
                </c:pt>
                <c:pt idx="15">
                  <c:v>2512.2475663500018</c:v>
                </c:pt>
                <c:pt idx="16">
                  <c:v>2830.1295390216906</c:v>
                </c:pt>
                <c:pt idx="17">
                  <c:v>2948.0148897688741</c:v>
                </c:pt>
                <c:pt idx="18">
                  <c:v>2998.7405857090116</c:v>
                </c:pt>
                <c:pt idx="19">
                  <c:v>3042.8384941054787</c:v>
                </c:pt>
                <c:pt idx="20">
                  <c:v>3210.4546443859376</c:v>
                </c:pt>
                <c:pt idx="21">
                  <c:v>3212.9324411976427</c:v>
                </c:pt>
                <c:pt idx="22">
                  <c:v>3372.9720069006098</c:v>
                </c:pt>
                <c:pt idx="23">
                  <c:v>3959.2918826328109</c:v>
                </c:pt>
                <c:pt idx="24">
                  <c:v>4601.6889430344736</c:v>
                </c:pt>
                <c:pt idx="25">
                  <c:v>5168.2860345727586</c:v>
                </c:pt>
                <c:pt idx="26">
                  <c:v>5602.4087955244158</c:v>
                </c:pt>
                <c:pt idx="27">
                  <c:v>6545.9322303786412</c:v>
                </c:pt>
                <c:pt idx="28">
                  <c:v>7198.1637191678801</c:v>
                </c:pt>
                <c:pt idx="29">
                  <c:v>9561.1263518309388</c:v>
                </c:pt>
                <c:pt idx="30">
                  <c:v>10374.015637353981</c:v>
                </c:pt>
                <c:pt idx="31">
                  <c:v>11089.21117731509</c:v>
                </c:pt>
                <c:pt idx="32">
                  <c:v>11124.496008761404</c:v>
                </c:pt>
                <c:pt idx="33">
                  <c:v>11656.742836024825</c:v>
                </c:pt>
                <c:pt idx="34">
                  <c:v>11784.531689926422</c:v>
                </c:pt>
                <c:pt idx="35">
                  <c:v>13320.232190128483</c:v>
                </c:pt>
                <c:pt idx="36">
                  <c:v>14004.160056657984</c:v>
                </c:pt>
                <c:pt idx="37">
                  <c:v>14951.077679426613</c:v>
                </c:pt>
                <c:pt idx="38">
                  <c:v>15590.151964608842</c:v>
                </c:pt>
                <c:pt idx="39">
                  <c:v>16071.384631432595</c:v>
                </c:pt>
                <c:pt idx="40">
                  <c:v>17143.479230847646</c:v>
                </c:pt>
                <c:pt idx="41">
                  <c:v>17173.842236236233</c:v>
                </c:pt>
                <c:pt idx="42">
                  <c:v>19020.065063294853</c:v>
                </c:pt>
                <c:pt idx="43">
                  <c:v>19264.335939821558</c:v>
                </c:pt>
                <c:pt idx="44">
                  <c:v>21046.347337878931</c:v>
                </c:pt>
                <c:pt idx="45">
                  <c:v>23211.312265250988</c:v>
                </c:pt>
                <c:pt idx="46">
                  <c:v>23338.014024433152</c:v>
                </c:pt>
                <c:pt idx="47">
                  <c:v>43714.953243016884</c:v>
                </c:pt>
                <c:pt idx="48">
                  <c:v>53644.126925009819</c:v>
                </c:pt>
                <c:pt idx="49">
                  <c:v>71776.648012307778</c:v>
                </c:pt>
                <c:pt idx="50">
                  <c:v>136727.25361016707</c:v>
                </c:pt>
              </c:numCache>
            </c:numRef>
          </c:val>
        </c:ser>
        <c:dLbls>
          <c:showLegendKey val="0"/>
          <c:showVal val="0"/>
          <c:showCatName val="0"/>
          <c:showSerName val="0"/>
          <c:showPercent val="0"/>
          <c:showBubbleSize val="0"/>
        </c:dLbls>
        <c:gapWidth val="150"/>
        <c:shape val="box"/>
        <c:axId val="98928512"/>
        <c:axId val="98930048"/>
        <c:axId val="0"/>
      </c:bar3DChart>
      <c:catAx>
        <c:axId val="98928512"/>
        <c:scaling>
          <c:orientation val="minMax"/>
        </c:scaling>
        <c:delete val="0"/>
        <c:axPos val="b"/>
        <c:majorTickMark val="out"/>
        <c:minorTickMark val="none"/>
        <c:tickLblPos val="nextTo"/>
        <c:txPr>
          <a:bodyPr/>
          <a:lstStyle/>
          <a:p>
            <a:pPr>
              <a:defRPr b="1"/>
            </a:pPr>
            <a:endParaRPr lang="en-US"/>
          </a:p>
        </c:txPr>
        <c:crossAx val="98930048"/>
        <c:crosses val="autoZero"/>
        <c:auto val="1"/>
        <c:lblAlgn val="ctr"/>
        <c:lblOffset val="100"/>
        <c:noMultiLvlLbl val="0"/>
      </c:catAx>
      <c:valAx>
        <c:axId val="98930048"/>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98928512"/>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00"/>
            </a:pPr>
            <a:r>
              <a:rPr lang="it-IT" sz="2500" dirty="0"/>
              <a:t>GDP Per Capita PPP </a:t>
            </a:r>
            <a:r>
              <a:rPr lang="it-IT" sz="2500" dirty="0" smtClean="0"/>
              <a:t>(</a:t>
            </a:r>
            <a:r>
              <a:rPr lang="tr-TR" sz="2500" dirty="0" smtClean="0"/>
              <a:t>2013</a:t>
            </a:r>
            <a:r>
              <a:rPr lang="it-IT" sz="2500" dirty="0" smtClean="0"/>
              <a:t>)</a:t>
            </a:r>
            <a:endParaRPr lang="it-IT" sz="25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7203735449928912E-2"/>
          <c:y val="0.18397141696899577"/>
          <c:w val="0.93051738976963183"/>
          <c:h val="0.73306717516699937"/>
        </c:manualLayout>
      </c:layout>
      <c:bar3DChart>
        <c:barDir val="col"/>
        <c:grouping val="clustered"/>
        <c:varyColors val="0"/>
        <c:ser>
          <c:idx val="0"/>
          <c:order val="0"/>
          <c:tx>
            <c:strRef>
              <c:f>Data!$C$452</c:f>
              <c:strCache>
                <c:ptCount val="1"/>
                <c:pt idx="0">
                  <c:v>GDP Per Capita PPP (Current Int $)</c:v>
                </c:pt>
              </c:strCache>
            </c:strRef>
          </c:tx>
          <c:spPr>
            <a:solidFill>
              <a:srgbClr val="FF3333"/>
            </a:solidFill>
          </c:spPr>
          <c:invertIfNegative val="0"/>
          <c:cat>
            <c:multiLvlStrRef>
              <c:f>Data!$A$453:$B$460</c:f>
              <c:multiLvlStrCache>
                <c:ptCount val="8"/>
                <c:lvl>
                  <c:pt idx="0">
                    <c:v>Qatar</c:v>
                  </c:pt>
                  <c:pt idx="1">
                    <c:v>Bahrain</c:v>
                  </c:pt>
                  <c:pt idx="2">
                    <c:v>Malaysia</c:v>
                  </c:pt>
                  <c:pt idx="3">
                    <c:v>Albania</c:v>
                  </c:pt>
                  <c:pt idx="4">
                    <c:v>Egypt</c:v>
                  </c:pt>
                  <c:pt idx="5">
                    <c:v>Senegal</c:v>
                  </c:pt>
                  <c:pt idx="6">
                    <c:v>Bangladesh</c:v>
                  </c:pt>
                  <c:pt idx="7">
                    <c:v>Niger</c:v>
                  </c:pt>
                </c:lvl>
                <c:lvl>
                  <c:pt idx="0">
                    <c:v>High income</c:v>
                  </c:pt>
                  <c:pt idx="2">
                    <c:v>Upper-middle income</c:v>
                  </c:pt>
                  <c:pt idx="4">
                    <c:v>Lower-middle income</c:v>
                  </c:pt>
                  <c:pt idx="6">
                    <c:v>Low income</c:v>
                  </c:pt>
                </c:lvl>
              </c:multiLvlStrCache>
            </c:multiLvlStrRef>
          </c:cat>
          <c:val>
            <c:numRef>
              <c:f>Data!$C$453:$C$460</c:f>
              <c:numCache>
                <c:formatCode>#,##0</c:formatCode>
                <c:ptCount val="8"/>
                <c:pt idx="0">
                  <c:v>136727.25361016707</c:v>
                </c:pt>
                <c:pt idx="1">
                  <c:v>40933.274835264478</c:v>
                </c:pt>
                <c:pt idx="2">
                  <c:v>23338.014024433152</c:v>
                </c:pt>
                <c:pt idx="3">
                  <c:v>10374.015637353981</c:v>
                </c:pt>
                <c:pt idx="4">
                  <c:v>11089.21117731509</c:v>
                </c:pt>
                <c:pt idx="5">
                  <c:v>2241.9965251601652</c:v>
                </c:pt>
                <c:pt idx="6">
                  <c:v>2948.0148897688741</c:v>
                </c:pt>
                <c:pt idx="7">
                  <c:v>916.19969122984423</c:v>
                </c:pt>
              </c:numCache>
            </c:numRef>
          </c:val>
        </c:ser>
        <c:dLbls>
          <c:showLegendKey val="0"/>
          <c:showVal val="0"/>
          <c:showCatName val="0"/>
          <c:showSerName val="0"/>
          <c:showPercent val="0"/>
          <c:showBubbleSize val="0"/>
        </c:dLbls>
        <c:gapWidth val="150"/>
        <c:shape val="box"/>
        <c:axId val="98697984"/>
        <c:axId val="98699520"/>
        <c:axId val="0"/>
      </c:bar3DChart>
      <c:catAx>
        <c:axId val="98697984"/>
        <c:scaling>
          <c:orientation val="minMax"/>
        </c:scaling>
        <c:delete val="0"/>
        <c:axPos val="b"/>
        <c:majorTickMark val="out"/>
        <c:minorTickMark val="none"/>
        <c:tickLblPos val="nextTo"/>
        <c:txPr>
          <a:bodyPr/>
          <a:lstStyle/>
          <a:p>
            <a:pPr>
              <a:defRPr sz="1500" b="1"/>
            </a:pPr>
            <a:endParaRPr lang="en-US"/>
          </a:p>
        </c:txPr>
        <c:crossAx val="98699520"/>
        <c:crosses val="autoZero"/>
        <c:auto val="1"/>
        <c:lblAlgn val="ctr"/>
        <c:lblOffset val="100"/>
        <c:noMultiLvlLbl val="0"/>
      </c:catAx>
      <c:valAx>
        <c:axId val="98699520"/>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98697984"/>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F2D02-920F-4DFB-9DFC-1647ADFEE05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837F5BC-857B-4EC5-9C2B-B565E4F4AD61}" type="pres">
      <dgm:prSet presAssocID="{12EF2D02-920F-4DFB-9DFC-1647ADFEE050}" presName="linear" presStyleCnt="0">
        <dgm:presLayoutVars>
          <dgm:dir/>
          <dgm:resizeHandles val="exact"/>
        </dgm:presLayoutVars>
      </dgm:prSet>
      <dgm:spPr/>
      <dgm:t>
        <a:bodyPr/>
        <a:lstStyle/>
        <a:p>
          <a:endParaRPr lang="en-GB"/>
        </a:p>
      </dgm:t>
    </dgm:pt>
  </dgm:ptLst>
  <dgm:cxnLst>
    <dgm:cxn modelId="{5DA19351-8FF9-4A22-BDE9-AF94532FB867}" type="presOf" srcId="{12EF2D02-920F-4DFB-9DFC-1647ADFEE050}" destId="{0837F5BC-857B-4EC5-9C2B-B565E4F4AD61}"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F2D02-920F-4DFB-9DFC-1647ADFEE05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837F5BC-857B-4EC5-9C2B-B565E4F4AD61}" type="pres">
      <dgm:prSet presAssocID="{12EF2D02-920F-4DFB-9DFC-1647ADFEE050}" presName="linear" presStyleCnt="0">
        <dgm:presLayoutVars>
          <dgm:dir/>
          <dgm:resizeHandles val="exact"/>
        </dgm:presLayoutVars>
      </dgm:prSet>
      <dgm:spPr/>
      <dgm:t>
        <a:bodyPr/>
        <a:lstStyle/>
        <a:p>
          <a:endParaRPr lang="en-GB"/>
        </a:p>
      </dgm:t>
    </dgm:pt>
  </dgm:ptLst>
  <dgm:cxnLst>
    <dgm:cxn modelId="{A7FD0443-3096-425C-B065-1D9BB50A113C}" type="presOf" srcId="{12EF2D02-920F-4DFB-9DFC-1647ADFEE050}" destId="{0837F5BC-857B-4EC5-9C2B-B565E4F4AD61}"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EF2D02-920F-4DFB-9DFC-1647ADFEE05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837F5BC-857B-4EC5-9C2B-B565E4F4AD61}" type="pres">
      <dgm:prSet presAssocID="{12EF2D02-920F-4DFB-9DFC-1647ADFEE050}" presName="linear" presStyleCnt="0">
        <dgm:presLayoutVars>
          <dgm:dir/>
          <dgm:resizeHandles val="exact"/>
        </dgm:presLayoutVars>
      </dgm:prSet>
      <dgm:spPr/>
      <dgm:t>
        <a:bodyPr/>
        <a:lstStyle/>
        <a:p>
          <a:endParaRPr lang="en-GB"/>
        </a:p>
      </dgm:t>
    </dgm:pt>
  </dgm:ptLst>
  <dgm:cxnLst>
    <dgm:cxn modelId="{25AF5098-0936-44B9-82D3-0F5DC45EBAD1}" type="presOf" srcId="{12EF2D02-920F-4DFB-9DFC-1647ADFEE050}" destId="{0837F5BC-857B-4EC5-9C2B-B565E4F4AD61}"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F2D02-920F-4DFB-9DFC-1647ADFEE05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837F5BC-857B-4EC5-9C2B-B565E4F4AD61}" type="pres">
      <dgm:prSet presAssocID="{12EF2D02-920F-4DFB-9DFC-1647ADFEE050}" presName="linear" presStyleCnt="0">
        <dgm:presLayoutVars>
          <dgm:dir/>
          <dgm:resizeHandles val="exact"/>
        </dgm:presLayoutVars>
      </dgm:prSet>
      <dgm:spPr/>
      <dgm:t>
        <a:bodyPr/>
        <a:lstStyle/>
        <a:p>
          <a:endParaRPr lang="en-GB"/>
        </a:p>
      </dgm:t>
    </dgm:pt>
  </dgm:ptLst>
  <dgm:cxnLst>
    <dgm:cxn modelId="{49D521D1-EAD0-41DF-BBF2-B396F0E4ACD3}" type="presOf" srcId="{12EF2D02-920F-4DFB-9DFC-1647ADFEE050}" destId="{0837F5BC-857B-4EC5-9C2B-B565E4F4AD61}"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B98C2E-2571-4F75-B479-34DF9290002F}" type="doc">
      <dgm:prSet loTypeId="urn:microsoft.com/office/officeart/2005/8/layout/hList6" loCatId="list" qsTypeId="urn:microsoft.com/office/officeart/2005/8/quickstyle/3d1" qsCatId="3D" csTypeId="urn:microsoft.com/office/officeart/2005/8/colors/accent2_2" csCatId="accent2" phldr="1"/>
      <dgm:spPr/>
      <dgm:t>
        <a:bodyPr/>
        <a:lstStyle/>
        <a:p>
          <a:endParaRPr lang="en-GB"/>
        </a:p>
      </dgm:t>
    </dgm:pt>
    <dgm:pt modelId="{EFCA2397-4484-4CB6-8374-7C8975479308}">
      <dgm:prSet phldrT="[Metin]" custT="1"/>
      <dgm:spPr>
        <a:solidFill>
          <a:srgbClr val="02780D"/>
        </a:solidFill>
      </dgm:spPr>
      <dgm:t>
        <a:bodyPr/>
        <a:lstStyle/>
        <a:p>
          <a:r>
            <a:rPr lang="tr-TR" sz="3500" b="1" dirty="0" err="1" smtClean="0"/>
            <a:t>Islamic</a:t>
          </a:r>
          <a:r>
            <a:rPr lang="tr-TR" sz="3500" b="1" dirty="0" smtClean="0"/>
            <a:t> </a:t>
          </a:r>
          <a:r>
            <a:rPr lang="tr-TR" sz="3500" b="1" dirty="0" err="1" smtClean="0"/>
            <a:t>Solidarity</a:t>
          </a:r>
          <a:r>
            <a:rPr lang="tr-TR" sz="3500" b="1" dirty="0" smtClean="0"/>
            <a:t> </a:t>
          </a:r>
          <a:r>
            <a:rPr lang="tr-TR" sz="3500" b="1" dirty="0" err="1" smtClean="0"/>
            <a:t>Fund</a:t>
          </a:r>
          <a:r>
            <a:rPr lang="tr-TR" sz="3500" b="1" dirty="0" smtClean="0"/>
            <a:t> </a:t>
          </a:r>
          <a:r>
            <a:rPr lang="tr-TR" sz="3500" b="1" dirty="0" err="1" smtClean="0"/>
            <a:t>for</a:t>
          </a:r>
          <a:r>
            <a:rPr lang="tr-TR" sz="3500" b="1" dirty="0" smtClean="0"/>
            <a:t> Development (2005)</a:t>
          </a:r>
          <a:endParaRPr lang="en-GB" sz="3500" b="1" dirty="0" smtClean="0"/>
        </a:p>
      </dgm:t>
    </dgm:pt>
    <dgm:pt modelId="{8EF9E19B-DA0A-4A7E-8B05-5E4D43F57A54}" type="parTrans" cxnId="{D31C5829-8B06-4F9F-AA10-E7EB9345C2B6}">
      <dgm:prSet/>
      <dgm:spPr/>
      <dgm:t>
        <a:bodyPr/>
        <a:lstStyle/>
        <a:p>
          <a:endParaRPr lang="en-GB" sz="1800"/>
        </a:p>
      </dgm:t>
    </dgm:pt>
    <dgm:pt modelId="{341DF1AE-3C14-44D9-A2EE-C3F5B31C248A}" type="sibTrans" cxnId="{D31C5829-8B06-4F9F-AA10-E7EB9345C2B6}">
      <dgm:prSet/>
      <dgm:spPr/>
      <dgm:t>
        <a:bodyPr/>
        <a:lstStyle/>
        <a:p>
          <a:endParaRPr lang="en-GB" sz="1800"/>
        </a:p>
      </dgm:t>
    </dgm:pt>
    <dgm:pt modelId="{E98A1F21-D12A-47A5-AC61-D04771A504C7}">
      <dgm:prSet phldrT="[Metin]" custT="1"/>
      <dgm:spPr>
        <a:solidFill>
          <a:srgbClr val="02780D"/>
        </a:solidFill>
      </dgm:spPr>
      <dgm:t>
        <a:bodyPr/>
        <a:lstStyle/>
        <a:p>
          <a:r>
            <a:rPr lang="tr-TR" sz="3500" b="1" dirty="0" smtClean="0"/>
            <a:t>OIC </a:t>
          </a:r>
          <a:r>
            <a:rPr lang="tr-TR" sz="3500" b="1" dirty="0" err="1" smtClean="0"/>
            <a:t>Cotton</a:t>
          </a:r>
          <a:r>
            <a:rPr lang="tr-TR" sz="3500" b="1" dirty="0" smtClean="0"/>
            <a:t> </a:t>
          </a:r>
          <a:r>
            <a:rPr lang="tr-TR" sz="3500" b="1" dirty="0" err="1" smtClean="0"/>
            <a:t>Programme</a:t>
          </a:r>
          <a:r>
            <a:rPr lang="tr-TR" sz="3500" b="1" dirty="0" smtClean="0"/>
            <a:t> (2005)</a:t>
          </a:r>
          <a:endParaRPr lang="en-GB" sz="3500" b="1" dirty="0"/>
        </a:p>
      </dgm:t>
    </dgm:pt>
    <dgm:pt modelId="{50F6323B-601E-4F11-B3AF-3E5DD61CB53E}" type="parTrans" cxnId="{C171E28E-4BB7-45D3-8A8A-D658F0ED2528}">
      <dgm:prSet/>
      <dgm:spPr/>
      <dgm:t>
        <a:bodyPr/>
        <a:lstStyle/>
        <a:p>
          <a:endParaRPr lang="en-GB" sz="1800"/>
        </a:p>
      </dgm:t>
    </dgm:pt>
    <dgm:pt modelId="{7BDB213B-0D2B-42D2-81AC-4F2B5852142B}" type="sibTrans" cxnId="{C171E28E-4BB7-45D3-8A8A-D658F0ED2528}">
      <dgm:prSet/>
      <dgm:spPr/>
      <dgm:t>
        <a:bodyPr/>
        <a:lstStyle/>
        <a:p>
          <a:endParaRPr lang="en-GB" sz="1800"/>
        </a:p>
      </dgm:t>
    </dgm:pt>
    <dgm:pt modelId="{790DF5A0-3F49-4B11-8578-7B7CE1FB2E67}">
      <dgm:prSet phldrT="[Metin]" custT="1"/>
      <dgm:spPr>
        <a:solidFill>
          <a:srgbClr val="02780D"/>
        </a:solidFill>
      </dgm:spPr>
      <dgm:t>
        <a:bodyPr/>
        <a:lstStyle/>
        <a:p>
          <a:r>
            <a:rPr lang="en-GB" sz="3500" b="1" dirty="0" smtClean="0"/>
            <a:t>Special Program for Development of Africa</a:t>
          </a:r>
          <a:r>
            <a:rPr lang="tr-TR" sz="3500" b="1" dirty="0" smtClean="0"/>
            <a:t> (</a:t>
          </a:r>
          <a:r>
            <a:rPr lang="tr-TR" sz="3500" b="1" dirty="0" smtClean="0"/>
            <a:t>2008)</a:t>
          </a:r>
          <a:endParaRPr lang="tr-TR" sz="3500" b="1" dirty="0" smtClean="0"/>
        </a:p>
      </dgm:t>
    </dgm:pt>
    <dgm:pt modelId="{D6EFEA57-C038-464E-ACD0-D5B99BDD41FF}" type="parTrans" cxnId="{71D80CDF-312B-4B9A-B40D-837B19169D9A}">
      <dgm:prSet/>
      <dgm:spPr/>
      <dgm:t>
        <a:bodyPr/>
        <a:lstStyle/>
        <a:p>
          <a:endParaRPr lang="en-GB" sz="1800"/>
        </a:p>
      </dgm:t>
    </dgm:pt>
    <dgm:pt modelId="{61056A72-B44B-4709-8EBE-AA3ACE31F4DB}" type="sibTrans" cxnId="{71D80CDF-312B-4B9A-B40D-837B19169D9A}">
      <dgm:prSet/>
      <dgm:spPr/>
      <dgm:t>
        <a:bodyPr/>
        <a:lstStyle/>
        <a:p>
          <a:endParaRPr lang="en-GB" sz="1800"/>
        </a:p>
      </dgm:t>
    </dgm:pt>
    <dgm:pt modelId="{68E2DDCB-DB39-40D2-B858-2A29A827323C}" type="pres">
      <dgm:prSet presAssocID="{75B98C2E-2571-4F75-B479-34DF9290002F}" presName="Name0" presStyleCnt="0">
        <dgm:presLayoutVars>
          <dgm:dir/>
          <dgm:resizeHandles val="exact"/>
        </dgm:presLayoutVars>
      </dgm:prSet>
      <dgm:spPr/>
      <dgm:t>
        <a:bodyPr/>
        <a:lstStyle/>
        <a:p>
          <a:endParaRPr lang="en-GB"/>
        </a:p>
      </dgm:t>
    </dgm:pt>
    <dgm:pt modelId="{111EF479-DE01-4F26-B91A-7C597ADA9558}" type="pres">
      <dgm:prSet presAssocID="{EFCA2397-4484-4CB6-8374-7C8975479308}" presName="node" presStyleLbl="node1" presStyleIdx="0" presStyleCnt="3">
        <dgm:presLayoutVars>
          <dgm:bulletEnabled val="1"/>
        </dgm:presLayoutVars>
      </dgm:prSet>
      <dgm:spPr/>
      <dgm:t>
        <a:bodyPr/>
        <a:lstStyle/>
        <a:p>
          <a:endParaRPr lang="en-GB"/>
        </a:p>
      </dgm:t>
    </dgm:pt>
    <dgm:pt modelId="{DBA6F168-3D1E-45E5-9830-14D48134374F}" type="pres">
      <dgm:prSet presAssocID="{341DF1AE-3C14-44D9-A2EE-C3F5B31C248A}" presName="sibTrans" presStyleCnt="0"/>
      <dgm:spPr/>
    </dgm:pt>
    <dgm:pt modelId="{136B7658-2E08-4C51-9194-92F62FDB93C7}" type="pres">
      <dgm:prSet presAssocID="{E98A1F21-D12A-47A5-AC61-D04771A504C7}" presName="node" presStyleLbl="node1" presStyleIdx="1" presStyleCnt="3" custLinFactNeighborX="13441">
        <dgm:presLayoutVars>
          <dgm:bulletEnabled val="1"/>
        </dgm:presLayoutVars>
      </dgm:prSet>
      <dgm:spPr/>
      <dgm:t>
        <a:bodyPr/>
        <a:lstStyle/>
        <a:p>
          <a:endParaRPr lang="en-GB"/>
        </a:p>
      </dgm:t>
    </dgm:pt>
    <dgm:pt modelId="{68FFD725-6648-458E-BC7E-409FA9300E63}" type="pres">
      <dgm:prSet presAssocID="{7BDB213B-0D2B-42D2-81AC-4F2B5852142B}" presName="sibTrans" presStyleCnt="0"/>
      <dgm:spPr/>
    </dgm:pt>
    <dgm:pt modelId="{4DFE4452-CC6C-4F55-BA86-92DD4296FFD1}" type="pres">
      <dgm:prSet presAssocID="{790DF5A0-3F49-4B11-8578-7B7CE1FB2E67}" presName="node" presStyleLbl="node1" presStyleIdx="2" presStyleCnt="3">
        <dgm:presLayoutVars>
          <dgm:bulletEnabled val="1"/>
        </dgm:presLayoutVars>
      </dgm:prSet>
      <dgm:spPr/>
      <dgm:t>
        <a:bodyPr/>
        <a:lstStyle/>
        <a:p>
          <a:endParaRPr lang="en-GB"/>
        </a:p>
      </dgm:t>
    </dgm:pt>
  </dgm:ptLst>
  <dgm:cxnLst>
    <dgm:cxn modelId="{C171E28E-4BB7-45D3-8A8A-D658F0ED2528}" srcId="{75B98C2E-2571-4F75-B479-34DF9290002F}" destId="{E98A1F21-D12A-47A5-AC61-D04771A504C7}" srcOrd="1" destOrd="0" parTransId="{50F6323B-601E-4F11-B3AF-3E5DD61CB53E}" sibTransId="{7BDB213B-0D2B-42D2-81AC-4F2B5852142B}"/>
    <dgm:cxn modelId="{629322E8-3405-4817-AE3C-DF05C4D5A37A}" type="presOf" srcId="{75B98C2E-2571-4F75-B479-34DF9290002F}" destId="{68E2DDCB-DB39-40D2-B858-2A29A827323C}" srcOrd="0" destOrd="0" presId="urn:microsoft.com/office/officeart/2005/8/layout/hList6"/>
    <dgm:cxn modelId="{F1781F99-854F-4224-9FE1-252F6226B28F}" type="presOf" srcId="{E98A1F21-D12A-47A5-AC61-D04771A504C7}" destId="{136B7658-2E08-4C51-9194-92F62FDB93C7}" srcOrd="0" destOrd="0" presId="urn:microsoft.com/office/officeart/2005/8/layout/hList6"/>
    <dgm:cxn modelId="{9E169B63-68B2-466F-917A-264CB0348081}" type="presOf" srcId="{790DF5A0-3F49-4B11-8578-7B7CE1FB2E67}" destId="{4DFE4452-CC6C-4F55-BA86-92DD4296FFD1}" srcOrd="0" destOrd="0" presId="urn:microsoft.com/office/officeart/2005/8/layout/hList6"/>
    <dgm:cxn modelId="{F75BD40C-A013-4378-B99C-C73E340323DE}" type="presOf" srcId="{EFCA2397-4484-4CB6-8374-7C8975479308}" destId="{111EF479-DE01-4F26-B91A-7C597ADA9558}" srcOrd="0" destOrd="0" presId="urn:microsoft.com/office/officeart/2005/8/layout/hList6"/>
    <dgm:cxn modelId="{71D80CDF-312B-4B9A-B40D-837B19169D9A}" srcId="{75B98C2E-2571-4F75-B479-34DF9290002F}" destId="{790DF5A0-3F49-4B11-8578-7B7CE1FB2E67}" srcOrd="2" destOrd="0" parTransId="{D6EFEA57-C038-464E-ACD0-D5B99BDD41FF}" sibTransId="{61056A72-B44B-4709-8EBE-AA3ACE31F4DB}"/>
    <dgm:cxn modelId="{D31C5829-8B06-4F9F-AA10-E7EB9345C2B6}" srcId="{75B98C2E-2571-4F75-B479-34DF9290002F}" destId="{EFCA2397-4484-4CB6-8374-7C8975479308}" srcOrd="0" destOrd="0" parTransId="{8EF9E19B-DA0A-4A7E-8B05-5E4D43F57A54}" sibTransId="{341DF1AE-3C14-44D9-A2EE-C3F5B31C248A}"/>
    <dgm:cxn modelId="{D6FE6769-5FD0-4612-9BC0-EE18040B9E0D}" type="presParOf" srcId="{68E2DDCB-DB39-40D2-B858-2A29A827323C}" destId="{111EF479-DE01-4F26-B91A-7C597ADA9558}" srcOrd="0" destOrd="0" presId="urn:microsoft.com/office/officeart/2005/8/layout/hList6"/>
    <dgm:cxn modelId="{05B9363B-F539-43B3-B35D-1A34465653D2}" type="presParOf" srcId="{68E2DDCB-DB39-40D2-B858-2A29A827323C}" destId="{DBA6F168-3D1E-45E5-9830-14D48134374F}" srcOrd="1" destOrd="0" presId="urn:microsoft.com/office/officeart/2005/8/layout/hList6"/>
    <dgm:cxn modelId="{B4BA747D-78C5-41BE-B85E-A1BEC7AAE7D3}" type="presParOf" srcId="{68E2DDCB-DB39-40D2-B858-2A29A827323C}" destId="{136B7658-2E08-4C51-9194-92F62FDB93C7}" srcOrd="2" destOrd="0" presId="urn:microsoft.com/office/officeart/2005/8/layout/hList6"/>
    <dgm:cxn modelId="{6802C26E-B2FE-4DAB-B3E7-F4C22D17DAB2}" type="presParOf" srcId="{68E2DDCB-DB39-40D2-B858-2A29A827323C}" destId="{68FFD725-6648-458E-BC7E-409FA9300E63}" srcOrd="3" destOrd="0" presId="urn:microsoft.com/office/officeart/2005/8/layout/hList6"/>
    <dgm:cxn modelId="{B7CFD668-1CFC-42A5-B70D-26D184069265}" type="presParOf" srcId="{68E2DDCB-DB39-40D2-B858-2A29A827323C}" destId="{4DFE4452-CC6C-4F55-BA86-92DD4296FFD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5B98C2E-2571-4F75-B479-34DF9290002F}"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GB"/>
        </a:p>
      </dgm:t>
    </dgm:pt>
    <dgm:pt modelId="{EFCA2397-4484-4CB6-8374-7C8975479308}">
      <dgm:prSet phldrT="[Metin]" custT="1"/>
      <dgm:spPr>
        <a:solidFill>
          <a:srgbClr val="02780D"/>
        </a:solidFill>
      </dgm:spPr>
      <dgm:t>
        <a:bodyPr/>
        <a:lstStyle/>
        <a:p>
          <a:r>
            <a:rPr lang="tr-TR" sz="3500" b="1" dirty="0" err="1" smtClean="0"/>
            <a:t>Vocational</a:t>
          </a:r>
          <a:r>
            <a:rPr lang="tr-TR" sz="3500" b="1" dirty="0" smtClean="0"/>
            <a:t> </a:t>
          </a:r>
          <a:r>
            <a:rPr lang="tr-TR" sz="3500" b="1" dirty="0" err="1" smtClean="0"/>
            <a:t>Literacy</a:t>
          </a:r>
          <a:r>
            <a:rPr lang="tr-TR" sz="3500" b="1" dirty="0" smtClean="0"/>
            <a:t> </a:t>
          </a:r>
          <a:r>
            <a:rPr lang="tr-TR" sz="3500" b="1" dirty="0" err="1" smtClean="0"/>
            <a:t>Programme</a:t>
          </a:r>
          <a:r>
            <a:rPr lang="tr-TR" sz="3500" b="1" dirty="0" smtClean="0"/>
            <a:t> (2008) </a:t>
          </a:r>
          <a:endParaRPr lang="en-GB" sz="3500" b="1" dirty="0"/>
        </a:p>
      </dgm:t>
    </dgm:pt>
    <dgm:pt modelId="{8EF9E19B-DA0A-4A7E-8B05-5E4D43F57A54}" type="parTrans" cxnId="{D31C5829-8B06-4F9F-AA10-E7EB9345C2B6}">
      <dgm:prSet/>
      <dgm:spPr/>
      <dgm:t>
        <a:bodyPr/>
        <a:lstStyle/>
        <a:p>
          <a:endParaRPr lang="en-GB" sz="1800"/>
        </a:p>
      </dgm:t>
    </dgm:pt>
    <dgm:pt modelId="{341DF1AE-3C14-44D9-A2EE-C3F5B31C248A}" type="sibTrans" cxnId="{D31C5829-8B06-4F9F-AA10-E7EB9345C2B6}">
      <dgm:prSet/>
      <dgm:spPr/>
      <dgm:t>
        <a:bodyPr/>
        <a:lstStyle/>
        <a:p>
          <a:endParaRPr lang="en-GB" sz="1800"/>
        </a:p>
      </dgm:t>
    </dgm:pt>
    <dgm:pt modelId="{E98A1F21-D12A-47A5-AC61-D04771A504C7}">
      <dgm:prSet phldrT="[Metin]" custT="1"/>
      <dgm:spPr>
        <a:solidFill>
          <a:srgbClr val="02780D"/>
        </a:solidFill>
      </dgm:spPr>
      <dgm:t>
        <a:bodyPr/>
        <a:lstStyle/>
        <a:p>
          <a:r>
            <a:rPr lang="tr-TR" sz="3500" b="1" dirty="0" err="1" smtClean="0"/>
            <a:t>Vocational</a:t>
          </a:r>
          <a:r>
            <a:rPr lang="tr-TR" sz="3500" b="1" dirty="0" smtClean="0"/>
            <a:t> </a:t>
          </a:r>
          <a:r>
            <a:rPr lang="tr-TR" sz="3500" b="1" dirty="0" err="1" smtClean="0"/>
            <a:t>Education</a:t>
          </a:r>
          <a:r>
            <a:rPr lang="tr-TR" sz="3500" b="1" dirty="0" smtClean="0"/>
            <a:t> </a:t>
          </a:r>
          <a:r>
            <a:rPr lang="tr-TR" sz="3500" b="1" dirty="0" err="1" smtClean="0"/>
            <a:t>and</a:t>
          </a:r>
          <a:r>
            <a:rPr lang="tr-TR" sz="3500" b="1" dirty="0" smtClean="0"/>
            <a:t> Training </a:t>
          </a:r>
          <a:r>
            <a:rPr lang="tr-TR" sz="3500" b="1" dirty="0" err="1" smtClean="0"/>
            <a:t>Programme</a:t>
          </a:r>
          <a:r>
            <a:rPr lang="tr-TR" sz="3500" b="1" dirty="0" smtClean="0"/>
            <a:t> (2009)</a:t>
          </a:r>
          <a:endParaRPr lang="en-GB" sz="3500" b="1" dirty="0"/>
        </a:p>
      </dgm:t>
    </dgm:pt>
    <dgm:pt modelId="{50F6323B-601E-4F11-B3AF-3E5DD61CB53E}" type="parTrans" cxnId="{C171E28E-4BB7-45D3-8A8A-D658F0ED2528}">
      <dgm:prSet/>
      <dgm:spPr/>
      <dgm:t>
        <a:bodyPr/>
        <a:lstStyle/>
        <a:p>
          <a:endParaRPr lang="en-GB" sz="1800"/>
        </a:p>
      </dgm:t>
    </dgm:pt>
    <dgm:pt modelId="{7BDB213B-0D2B-42D2-81AC-4F2B5852142B}" type="sibTrans" cxnId="{C171E28E-4BB7-45D3-8A8A-D658F0ED2528}">
      <dgm:prSet/>
      <dgm:spPr/>
      <dgm:t>
        <a:bodyPr/>
        <a:lstStyle/>
        <a:p>
          <a:endParaRPr lang="en-GB" sz="1800"/>
        </a:p>
      </dgm:t>
    </dgm:pt>
    <dgm:pt modelId="{332ED9F3-B488-4A29-85D7-4549601F1478}">
      <dgm:prSet/>
      <dgm:spPr>
        <a:solidFill>
          <a:srgbClr val="02780D"/>
        </a:solidFill>
      </dgm:spPr>
      <dgm:t>
        <a:bodyPr/>
        <a:lstStyle/>
        <a:p>
          <a:r>
            <a:rPr lang="tr-TR" b="1" dirty="0" err="1" smtClean="0"/>
            <a:t>Microfinance</a:t>
          </a:r>
          <a:r>
            <a:rPr lang="tr-TR" b="1" dirty="0" smtClean="0"/>
            <a:t> </a:t>
          </a:r>
          <a:r>
            <a:rPr lang="tr-TR" b="1" dirty="0" err="1" smtClean="0"/>
            <a:t>Support</a:t>
          </a:r>
          <a:r>
            <a:rPr lang="tr-TR" b="1" dirty="0" smtClean="0"/>
            <a:t> </a:t>
          </a:r>
          <a:r>
            <a:rPr lang="tr-TR" b="1" dirty="0" err="1" smtClean="0"/>
            <a:t>Programme</a:t>
          </a:r>
          <a:r>
            <a:rPr lang="tr-TR" b="1" dirty="0" smtClean="0"/>
            <a:t> (2008)</a:t>
          </a:r>
          <a:endParaRPr lang="en-GB" b="1" dirty="0"/>
        </a:p>
      </dgm:t>
    </dgm:pt>
    <dgm:pt modelId="{4448B46B-EF5B-4E4C-B876-667CDFA5AB78}" type="parTrans" cxnId="{D07B23D4-23E3-4DF3-AA43-CC4552876ED1}">
      <dgm:prSet/>
      <dgm:spPr/>
      <dgm:t>
        <a:bodyPr/>
        <a:lstStyle/>
        <a:p>
          <a:endParaRPr lang="en-GB"/>
        </a:p>
      </dgm:t>
    </dgm:pt>
    <dgm:pt modelId="{0CC4D457-AB4D-4929-920C-71069EC3C016}" type="sibTrans" cxnId="{D07B23D4-23E3-4DF3-AA43-CC4552876ED1}">
      <dgm:prSet/>
      <dgm:spPr/>
      <dgm:t>
        <a:bodyPr/>
        <a:lstStyle/>
        <a:p>
          <a:endParaRPr lang="en-GB"/>
        </a:p>
      </dgm:t>
    </dgm:pt>
    <dgm:pt modelId="{68E2DDCB-DB39-40D2-B858-2A29A827323C}" type="pres">
      <dgm:prSet presAssocID="{75B98C2E-2571-4F75-B479-34DF9290002F}" presName="Name0" presStyleCnt="0">
        <dgm:presLayoutVars>
          <dgm:dir/>
          <dgm:resizeHandles val="exact"/>
        </dgm:presLayoutVars>
      </dgm:prSet>
      <dgm:spPr/>
      <dgm:t>
        <a:bodyPr/>
        <a:lstStyle/>
        <a:p>
          <a:endParaRPr lang="en-GB"/>
        </a:p>
      </dgm:t>
    </dgm:pt>
    <dgm:pt modelId="{111EF479-DE01-4F26-B91A-7C597ADA9558}" type="pres">
      <dgm:prSet presAssocID="{EFCA2397-4484-4CB6-8374-7C8975479308}" presName="node" presStyleLbl="node1" presStyleIdx="0" presStyleCnt="3">
        <dgm:presLayoutVars>
          <dgm:bulletEnabled val="1"/>
        </dgm:presLayoutVars>
      </dgm:prSet>
      <dgm:spPr/>
      <dgm:t>
        <a:bodyPr/>
        <a:lstStyle/>
        <a:p>
          <a:endParaRPr lang="en-GB"/>
        </a:p>
      </dgm:t>
    </dgm:pt>
    <dgm:pt modelId="{DBA6F168-3D1E-45E5-9830-14D48134374F}" type="pres">
      <dgm:prSet presAssocID="{341DF1AE-3C14-44D9-A2EE-C3F5B31C248A}" presName="sibTrans" presStyleCnt="0"/>
      <dgm:spPr/>
    </dgm:pt>
    <dgm:pt modelId="{394B8AE0-BBD6-4D2B-A290-B68671E629CC}" type="pres">
      <dgm:prSet presAssocID="{332ED9F3-B488-4A29-85D7-4549601F1478}" presName="node" presStyleLbl="node1" presStyleIdx="1" presStyleCnt="3">
        <dgm:presLayoutVars>
          <dgm:bulletEnabled val="1"/>
        </dgm:presLayoutVars>
      </dgm:prSet>
      <dgm:spPr/>
      <dgm:t>
        <a:bodyPr/>
        <a:lstStyle/>
        <a:p>
          <a:endParaRPr lang="en-GB"/>
        </a:p>
      </dgm:t>
    </dgm:pt>
    <dgm:pt modelId="{E94B9C6D-97C9-4867-B312-B5516D560119}" type="pres">
      <dgm:prSet presAssocID="{0CC4D457-AB4D-4929-920C-71069EC3C016}" presName="sibTrans" presStyleCnt="0"/>
      <dgm:spPr/>
    </dgm:pt>
    <dgm:pt modelId="{136B7658-2E08-4C51-9194-92F62FDB93C7}" type="pres">
      <dgm:prSet presAssocID="{E98A1F21-D12A-47A5-AC61-D04771A504C7}" presName="node" presStyleLbl="node1" presStyleIdx="2" presStyleCnt="3" custLinFactNeighborX="13441">
        <dgm:presLayoutVars>
          <dgm:bulletEnabled val="1"/>
        </dgm:presLayoutVars>
      </dgm:prSet>
      <dgm:spPr/>
      <dgm:t>
        <a:bodyPr/>
        <a:lstStyle/>
        <a:p>
          <a:endParaRPr lang="en-GB"/>
        </a:p>
      </dgm:t>
    </dgm:pt>
  </dgm:ptLst>
  <dgm:cxnLst>
    <dgm:cxn modelId="{E8C63D1C-13B2-4868-8A23-97245F2ECBE2}" type="presOf" srcId="{EFCA2397-4484-4CB6-8374-7C8975479308}" destId="{111EF479-DE01-4F26-B91A-7C597ADA9558}" srcOrd="0" destOrd="0" presId="urn:microsoft.com/office/officeart/2005/8/layout/hList6"/>
    <dgm:cxn modelId="{C171E28E-4BB7-45D3-8A8A-D658F0ED2528}" srcId="{75B98C2E-2571-4F75-B479-34DF9290002F}" destId="{E98A1F21-D12A-47A5-AC61-D04771A504C7}" srcOrd="2" destOrd="0" parTransId="{50F6323B-601E-4F11-B3AF-3E5DD61CB53E}" sibTransId="{7BDB213B-0D2B-42D2-81AC-4F2B5852142B}"/>
    <dgm:cxn modelId="{67739C5F-65DF-4006-AD5F-01EF8756842A}" type="presOf" srcId="{75B98C2E-2571-4F75-B479-34DF9290002F}" destId="{68E2DDCB-DB39-40D2-B858-2A29A827323C}" srcOrd="0" destOrd="0" presId="urn:microsoft.com/office/officeart/2005/8/layout/hList6"/>
    <dgm:cxn modelId="{25424915-B6D4-4559-9EEB-7EBA43913C3D}" type="presOf" srcId="{332ED9F3-B488-4A29-85D7-4549601F1478}" destId="{394B8AE0-BBD6-4D2B-A290-B68671E629CC}" srcOrd="0" destOrd="0" presId="urn:microsoft.com/office/officeart/2005/8/layout/hList6"/>
    <dgm:cxn modelId="{D07B23D4-23E3-4DF3-AA43-CC4552876ED1}" srcId="{75B98C2E-2571-4F75-B479-34DF9290002F}" destId="{332ED9F3-B488-4A29-85D7-4549601F1478}" srcOrd="1" destOrd="0" parTransId="{4448B46B-EF5B-4E4C-B876-667CDFA5AB78}" sibTransId="{0CC4D457-AB4D-4929-920C-71069EC3C016}"/>
    <dgm:cxn modelId="{D31C5829-8B06-4F9F-AA10-E7EB9345C2B6}" srcId="{75B98C2E-2571-4F75-B479-34DF9290002F}" destId="{EFCA2397-4484-4CB6-8374-7C8975479308}" srcOrd="0" destOrd="0" parTransId="{8EF9E19B-DA0A-4A7E-8B05-5E4D43F57A54}" sibTransId="{341DF1AE-3C14-44D9-A2EE-C3F5B31C248A}"/>
    <dgm:cxn modelId="{25EA0FD2-9D82-465F-BCB0-EDED455F4A48}" type="presOf" srcId="{E98A1F21-D12A-47A5-AC61-D04771A504C7}" destId="{136B7658-2E08-4C51-9194-92F62FDB93C7}" srcOrd="0" destOrd="0" presId="urn:microsoft.com/office/officeart/2005/8/layout/hList6"/>
    <dgm:cxn modelId="{A330B458-A325-4FD8-92CF-3D7A56B04945}" type="presParOf" srcId="{68E2DDCB-DB39-40D2-B858-2A29A827323C}" destId="{111EF479-DE01-4F26-B91A-7C597ADA9558}" srcOrd="0" destOrd="0" presId="urn:microsoft.com/office/officeart/2005/8/layout/hList6"/>
    <dgm:cxn modelId="{0AD57E92-7BCF-4B44-ACDA-133DB82DCEA3}" type="presParOf" srcId="{68E2DDCB-DB39-40D2-B858-2A29A827323C}" destId="{DBA6F168-3D1E-45E5-9830-14D48134374F}" srcOrd="1" destOrd="0" presId="urn:microsoft.com/office/officeart/2005/8/layout/hList6"/>
    <dgm:cxn modelId="{4B9B3D41-D7C1-4B56-9221-6118F61307F8}" type="presParOf" srcId="{68E2DDCB-DB39-40D2-B858-2A29A827323C}" destId="{394B8AE0-BBD6-4D2B-A290-B68671E629CC}" srcOrd="2" destOrd="0" presId="urn:microsoft.com/office/officeart/2005/8/layout/hList6"/>
    <dgm:cxn modelId="{438F7FF7-5513-4AF7-B14B-39754A950682}" type="presParOf" srcId="{68E2DDCB-DB39-40D2-B858-2A29A827323C}" destId="{E94B9C6D-97C9-4867-B312-B5516D560119}" srcOrd="3" destOrd="0" presId="urn:microsoft.com/office/officeart/2005/8/layout/hList6"/>
    <dgm:cxn modelId="{D2B52A37-A504-49CD-84F5-1B38DD3E05FE}" type="presParOf" srcId="{68E2DDCB-DB39-40D2-B858-2A29A827323C}" destId="{136B7658-2E08-4C51-9194-92F62FDB93C7}"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B98C2E-2571-4F75-B479-34DF9290002F}"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GB"/>
        </a:p>
      </dgm:t>
    </dgm:pt>
    <dgm:pt modelId="{EFCA2397-4484-4CB6-8374-7C8975479308}">
      <dgm:prSet phldrT="[Metin]" custT="1"/>
      <dgm:spPr>
        <a:solidFill>
          <a:srgbClr val="02780D"/>
        </a:solidFill>
      </dgm:spPr>
      <dgm:t>
        <a:bodyPr/>
        <a:lstStyle/>
        <a:p>
          <a:r>
            <a:rPr lang="tr-TR" sz="3500" b="1" dirty="0" err="1" smtClean="0"/>
            <a:t>Youth</a:t>
          </a:r>
          <a:r>
            <a:rPr lang="tr-TR" sz="3500" b="1" dirty="0" smtClean="0"/>
            <a:t> </a:t>
          </a:r>
          <a:r>
            <a:rPr lang="tr-TR" sz="3500" b="1" dirty="0" err="1" smtClean="0"/>
            <a:t>Employment</a:t>
          </a:r>
          <a:r>
            <a:rPr lang="tr-TR" sz="3500" b="1" dirty="0" smtClean="0"/>
            <a:t> </a:t>
          </a:r>
          <a:r>
            <a:rPr lang="tr-TR" sz="3500" b="1" dirty="0" err="1" smtClean="0"/>
            <a:t>Programme</a:t>
          </a:r>
          <a:r>
            <a:rPr lang="tr-TR" sz="3500" b="1" dirty="0" smtClean="0"/>
            <a:t> (2011)</a:t>
          </a:r>
          <a:endParaRPr lang="en-GB" sz="3500" b="1" dirty="0"/>
        </a:p>
      </dgm:t>
    </dgm:pt>
    <dgm:pt modelId="{8EF9E19B-DA0A-4A7E-8B05-5E4D43F57A54}" type="parTrans" cxnId="{D31C5829-8B06-4F9F-AA10-E7EB9345C2B6}">
      <dgm:prSet/>
      <dgm:spPr/>
      <dgm:t>
        <a:bodyPr/>
        <a:lstStyle/>
        <a:p>
          <a:endParaRPr lang="en-GB" sz="1800"/>
        </a:p>
      </dgm:t>
    </dgm:pt>
    <dgm:pt modelId="{341DF1AE-3C14-44D9-A2EE-C3F5B31C248A}" type="sibTrans" cxnId="{D31C5829-8B06-4F9F-AA10-E7EB9345C2B6}">
      <dgm:prSet/>
      <dgm:spPr/>
      <dgm:t>
        <a:bodyPr/>
        <a:lstStyle/>
        <a:p>
          <a:endParaRPr lang="en-GB" sz="1800"/>
        </a:p>
      </dgm:t>
    </dgm:pt>
    <dgm:pt modelId="{E98A1F21-D12A-47A5-AC61-D04771A504C7}">
      <dgm:prSet phldrT="[Metin]" custT="1"/>
      <dgm:spPr>
        <a:solidFill>
          <a:srgbClr val="02780D"/>
        </a:solidFill>
      </dgm:spPr>
      <dgm:t>
        <a:bodyPr/>
        <a:lstStyle/>
        <a:p>
          <a:r>
            <a:rPr lang="tr-TR" sz="4000" b="1" dirty="0" smtClean="0"/>
            <a:t>COMCEC </a:t>
          </a:r>
          <a:r>
            <a:rPr lang="tr-TR" sz="4000" b="1" dirty="0" err="1" smtClean="0"/>
            <a:t>Strategy</a:t>
          </a:r>
          <a:r>
            <a:rPr lang="tr-TR" sz="4000" b="1" dirty="0" smtClean="0"/>
            <a:t> (2012)</a:t>
          </a:r>
          <a:endParaRPr lang="en-GB" sz="4000" b="1" dirty="0"/>
        </a:p>
      </dgm:t>
    </dgm:pt>
    <dgm:pt modelId="{50F6323B-601E-4F11-B3AF-3E5DD61CB53E}" type="parTrans" cxnId="{C171E28E-4BB7-45D3-8A8A-D658F0ED2528}">
      <dgm:prSet/>
      <dgm:spPr/>
      <dgm:t>
        <a:bodyPr/>
        <a:lstStyle/>
        <a:p>
          <a:endParaRPr lang="en-GB" sz="1800"/>
        </a:p>
      </dgm:t>
    </dgm:pt>
    <dgm:pt modelId="{7BDB213B-0D2B-42D2-81AC-4F2B5852142B}" type="sibTrans" cxnId="{C171E28E-4BB7-45D3-8A8A-D658F0ED2528}">
      <dgm:prSet/>
      <dgm:spPr/>
      <dgm:t>
        <a:bodyPr/>
        <a:lstStyle/>
        <a:p>
          <a:endParaRPr lang="en-GB" sz="1800"/>
        </a:p>
      </dgm:t>
    </dgm:pt>
    <dgm:pt modelId="{332ED9F3-B488-4A29-85D7-4549601F1478}">
      <dgm:prSet/>
      <dgm:spPr>
        <a:solidFill>
          <a:srgbClr val="02780D"/>
        </a:solidFill>
      </dgm:spPr>
      <dgm:t>
        <a:bodyPr/>
        <a:lstStyle/>
        <a:p>
          <a:r>
            <a:rPr lang="tr-TR" b="1" dirty="0" smtClean="0"/>
            <a:t>OIC Framework </a:t>
          </a:r>
          <a:r>
            <a:rPr lang="tr-TR" b="1" dirty="0" err="1" smtClean="0"/>
            <a:t>for</a:t>
          </a:r>
          <a:r>
            <a:rPr lang="tr-TR" b="1" dirty="0" smtClean="0"/>
            <a:t> </a:t>
          </a:r>
          <a:r>
            <a:rPr lang="tr-TR" b="1" dirty="0" err="1" smtClean="0"/>
            <a:t>Cooperation</a:t>
          </a:r>
          <a:r>
            <a:rPr lang="tr-TR" b="1" dirty="0" smtClean="0"/>
            <a:t> on </a:t>
          </a:r>
          <a:r>
            <a:rPr lang="tr-TR" b="1" dirty="0" err="1" smtClean="0"/>
            <a:t>Labour</a:t>
          </a:r>
          <a:r>
            <a:rPr lang="tr-TR" b="1" dirty="0" smtClean="0"/>
            <a:t>, </a:t>
          </a:r>
          <a:r>
            <a:rPr lang="tr-TR" b="1" dirty="0" err="1" smtClean="0"/>
            <a:t>Employment</a:t>
          </a:r>
          <a:r>
            <a:rPr lang="tr-TR" b="1" dirty="0" smtClean="0"/>
            <a:t> </a:t>
          </a:r>
          <a:r>
            <a:rPr lang="tr-TR" b="1" dirty="0" err="1" smtClean="0"/>
            <a:t>and</a:t>
          </a:r>
          <a:r>
            <a:rPr lang="tr-TR" b="1" dirty="0" smtClean="0"/>
            <a:t> </a:t>
          </a:r>
          <a:r>
            <a:rPr lang="tr-TR" b="1" dirty="0" err="1" smtClean="0"/>
            <a:t>Social</a:t>
          </a:r>
          <a:r>
            <a:rPr lang="tr-TR" b="1" dirty="0" smtClean="0"/>
            <a:t> </a:t>
          </a:r>
          <a:r>
            <a:rPr lang="tr-TR" b="1" dirty="0" err="1" smtClean="0"/>
            <a:t>Protection</a:t>
          </a:r>
          <a:r>
            <a:rPr lang="tr-TR" b="1" dirty="0" smtClean="0"/>
            <a:t> (2013)</a:t>
          </a:r>
          <a:endParaRPr lang="en-GB" b="1" dirty="0"/>
        </a:p>
      </dgm:t>
    </dgm:pt>
    <dgm:pt modelId="{4448B46B-EF5B-4E4C-B876-667CDFA5AB78}" type="parTrans" cxnId="{D07B23D4-23E3-4DF3-AA43-CC4552876ED1}">
      <dgm:prSet/>
      <dgm:spPr/>
      <dgm:t>
        <a:bodyPr/>
        <a:lstStyle/>
        <a:p>
          <a:endParaRPr lang="en-GB"/>
        </a:p>
      </dgm:t>
    </dgm:pt>
    <dgm:pt modelId="{0CC4D457-AB4D-4929-920C-71069EC3C016}" type="sibTrans" cxnId="{D07B23D4-23E3-4DF3-AA43-CC4552876ED1}">
      <dgm:prSet/>
      <dgm:spPr/>
      <dgm:t>
        <a:bodyPr/>
        <a:lstStyle/>
        <a:p>
          <a:endParaRPr lang="en-GB"/>
        </a:p>
      </dgm:t>
    </dgm:pt>
    <dgm:pt modelId="{68E2DDCB-DB39-40D2-B858-2A29A827323C}" type="pres">
      <dgm:prSet presAssocID="{75B98C2E-2571-4F75-B479-34DF9290002F}" presName="Name0" presStyleCnt="0">
        <dgm:presLayoutVars>
          <dgm:dir/>
          <dgm:resizeHandles val="exact"/>
        </dgm:presLayoutVars>
      </dgm:prSet>
      <dgm:spPr/>
      <dgm:t>
        <a:bodyPr/>
        <a:lstStyle/>
        <a:p>
          <a:endParaRPr lang="en-GB"/>
        </a:p>
      </dgm:t>
    </dgm:pt>
    <dgm:pt modelId="{111EF479-DE01-4F26-B91A-7C597ADA9558}" type="pres">
      <dgm:prSet presAssocID="{EFCA2397-4484-4CB6-8374-7C8975479308}" presName="node" presStyleLbl="node1" presStyleIdx="0" presStyleCnt="3">
        <dgm:presLayoutVars>
          <dgm:bulletEnabled val="1"/>
        </dgm:presLayoutVars>
      </dgm:prSet>
      <dgm:spPr/>
      <dgm:t>
        <a:bodyPr/>
        <a:lstStyle/>
        <a:p>
          <a:endParaRPr lang="en-GB"/>
        </a:p>
      </dgm:t>
    </dgm:pt>
    <dgm:pt modelId="{DBA6F168-3D1E-45E5-9830-14D48134374F}" type="pres">
      <dgm:prSet presAssocID="{341DF1AE-3C14-44D9-A2EE-C3F5B31C248A}" presName="sibTrans" presStyleCnt="0"/>
      <dgm:spPr/>
    </dgm:pt>
    <dgm:pt modelId="{136B7658-2E08-4C51-9194-92F62FDB93C7}" type="pres">
      <dgm:prSet presAssocID="{E98A1F21-D12A-47A5-AC61-D04771A504C7}" presName="node" presStyleLbl="node1" presStyleIdx="1" presStyleCnt="3" custLinFactNeighborX="13441">
        <dgm:presLayoutVars>
          <dgm:bulletEnabled val="1"/>
        </dgm:presLayoutVars>
      </dgm:prSet>
      <dgm:spPr/>
      <dgm:t>
        <a:bodyPr/>
        <a:lstStyle/>
        <a:p>
          <a:endParaRPr lang="en-GB"/>
        </a:p>
      </dgm:t>
    </dgm:pt>
    <dgm:pt modelId="{68FFD725-6648-458E-BC7E-409FA9300E63}" type="pres">
      <dgm:prSet presAssocID="{7BDB213B-0D2B-42D2-81AC-4F2B5852142B}" presName="sibTrans" presStyleCnt="0"/>
      <dgm:spPr/>
    </dgm:pt>
    <dgm:pt modelId="{394B8AE0-BBD6-4D2B-A290-B68671E629CC}" type="pres">
      <dgm:prSet presAssocID="{332ED9F3-B488-4A29-85D7-4549601F1478}" presName="node" presStyleLbl="node1" presStyleIdx="2" presStyleCnt="3">
        <dgm:presLayoutVars>
          <dgm:bulletEnabled val="1"/>
        </dgm:presLayoutVars>
      </dgm:prSet>
      <dgm:spPr/>
      <dgm:t>
        <a:bodyPr/>
        <a:lstStyle/>
        <a:p>
          <a:endParaRPr lang="en-GB"/>
        </a:p>
      </dgm:t>
    </dgm:pt>
  </dgm:ptLst>
  <dgm:cxnLst>
    <dgm:cxn modelId="{90EF790E-9409-43AD-B140-C346253B748C}" type="presOf" srcId="{75B98C2E-2571-4F75-B479-34DF9290002F}" destId="{68E2DDCB-DB39-40D2-B858-2A29A827323C}" srcOrd="0" destOrd="0" presId="urn:microsoft.com/office/officeart/2005/8/layout/hList6"/>
    <dgm:cxn modelId="{D07B23D4-23E3-4DF3-AA43-CC4552876ED1}" srcId="{75B98C2E-2571-4F75-B479-34DF9290002F}" destId="{332ED9F3-B488-4A29-85D7-4549601F1478}" srcOrd="2" destOrd="0" parTransId="{4448B46B-EF5B-4E4C-B876-667CDFA5AB78}" sibTransId="{0CC4D457-AB4D-4929-920C-71069EC3C016}"/>
    <dgm:cxn modelId="{C171E28E-4BB7-45D3-8A8A-D658F0ED2528}" srcId="{75B98C2E-2571-4F75-B479-34DF9290002F}" destId="{E98A1F21-D12A-47A5-AC61-D04771A504C7}" srcOrd="1" destOrd="0" parTransId="{50F6323B-601E-4F11-B3AF-3E5DD61CB53E}" sibTransId="{7BDB213B-0D2B-42D2-81AC-4F2B5852142B}"/>
    <dgm:cxn modelId="{D31C5829-8B06-4F9F-AA10-E7EB9345C2B6}" srcId="{75B98C2E-2571-4F75-B479-34DF9290002F}" destId="{EFCA2397-4484-4CB6-8374-7C8975479308}" srcOrd="0" destOrd="0" parTransId="{8EF9E19B-DA0A-4A7E-8B05-5E4D43F57A54}" sibTransId="{341DF1AE-3C14-44D9-A2EE-C3F5B31C248A}"/>
    <dgm:cxn modelId="{81655536-52FD-4A81-B985-88C299BF3281}" type="presOf" srcId="{332ED9F3-B488-4A29-85D7-4549601F1478}" destId="{394B8AE0-BBD6-4D2B-A290-B68671E629CC}" srcOrd="0" destOrd="0" presId="urn:microsoft.com/office/officeart/2005/8/layout/hList6"/>
    <dgm:cxn modelId="{39B4FCBE-D8A1-4137-B5F9-BE4E60448B10}" type="presOf" srcId="{EFCA2397-4484-4CB6-8374-7C8975479308}" destId="{111EF479-DE01-4F26-B91A-7C597ADA9558}" srcOrd="0" destOrd="0" presId="urn:microsoft.com/office/officeart/2005/8/layout/hList6"/>
    <dgm:cxn modelId="{BD3715CB-594E-4AAE-AA34-F5E9D8746212}" type="presOf" srcId="{E98A1F21-D12A-47A5-AC61-D04771A504C7}" destId="{136B7658-2E08-4C51-9194-92F62FDB93C7}" srcOrd="0" destOrd="0" presId="urn:microsoft.com/office/officeart/2005/8/layout/hList6"/>
    <dgm:cxn modelId="{4765539D-AB99-4322-BA6A-CE297AD6BE05}" type="presParOf" srcId="{68E2DDCB-DB39-40D2-B858-2A29A827323C}" destId="{111EF479-DE01-4F26-B91A-7C597ADA9558}" srcOrd="0" destOrd="0" presId="urn:microsoft.com/office/officeart/2005/8/layout/hList6"/>
    <dgm:cxn modelId="{21AB1B08-68E6-47C3-B71F-065477A34FE6}" type="presParOf" srcId="{68E2DDCB-DB39-40D2-B858-2A29A827323C}" destId="{DBA6F168-3D1E-45E5-9830-14D48134374F}" srcOrd="1" destOrd="0" presId="urn:microsoft.com/office/officeart/2005/8/layout/hList6"/>
    <dgm:cxn modelId="{E3F3E0D9-8961-4166-AA48-462246B27CE1}" type="presParOf" srcId="{68E2DDCB-DB39-40D2-B858-2A29A827323C}" destId="{136B7658-2E08-4C51-9194-92F62FDB93C7}" srcOrd="2" destOrd="0" presId="urn:microsoft.com/office/officeart/2005/8/layout/hList6"/>
    <dgm:cxn modelId="{E2F2AC0D-EEEC-4AF5-A8ED-EF2EE554A416}" type="presParOf" srcId="{68E2DDCB-DB39-40D2-B858-2A29A827323C}" destId="{68FFD725-6648-458E-BC7E-409FA9300E63}" srcOrd="3" destOrd="0" presId="urn:microsoft.com/office/officeart/2005/8/layout/hList6"/>
    <dgm:cxn modelId="{F2331381-C32C-4E1A-AD45-4D0D919F237C}" type="presParOf" srcId="{68E2DDCB-DB39-40D2-B858-2A29A827323C}" destId="{394B8AE0-BBD6-4D2B-A290-B68671E629CC}"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EF479-DE01-4F26-B91A-7C597ADA9558}">
      <dsp:nvSpPr>
        <dsp:cNvPr id="0" name=""/>
        <dsp:cNvSpPr/>
      </dsp:nvSpPr>
      <dsp:spPr>
        <a:xfrm rot="16200000">
          <a:off x="-1340189"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tr-TR" sz="3500" b="1" kern="1200" dirty="0" err="1" smtClean="0"/>
            <a:t>Islamic</a:t>
          </a:r>
          <a:r>
            <a:rPr lang="tr-TR" sz="3500" b="1" kern="1200" dirty="0" smtClean="0"/>
            <a:t> </a:t>
          </a:r>
          <a:r>
            <a:rPr lang="tr-TR" sz="3500" b="1" kern="1200" dirty="0" err="1" smtClean="0"/>
            <a:t>Solidarity</a:t>
          </a:r>
          <a:r>
            <a:rPr lang="tr-TR" sz="3500" b="1" kern="1200" dirty="0" smtClean="0"/>
            <a:t> </a:t>
          </a:r>
          <a:r>
            <a:rPr lang="tr-TR" sz="3500" b="1" kern="1200" dirty="0" err="1" smtClean="0"/>
            <a:t>Fund</a:t>
          </a:r>
          <a:r>
            <a:rPr lang="tr-TR" sz="3500" b="1" kern="1200" dirty="0" smtClean="0"/>
            <a:t> </a:t>
          </a:r>
          <a:r>
            <a:rPr lang="tr-TR" sz="3500" b="1" kern="1200" dirty="0" err="1" smtClean="0"/>
            <a:t>for</a:t>
          </a:r>
          <a:r>
            <a:rPr lang="tr-TR" sz="3500" b="1" kern="1200" dirty="0" smtClean="0"/>
            <a:t> Development (2005)</a:t>
          </a:r>
          <a:endParaRPr lang="en-GB" sz="3500" b="1" kern="1200" dirty="0" smtClean="0"/>
        </a:p>
      </dsp:txBody>
      <dsp:txXfrm rot="5400000">
        <a:off x="1326" y="1226062"/>
        <a:ext cx="3447285" cy="3678189"/>
      </dsp:txXfrm>
    </dsp:sp>
    <dsp:sp modelId="{136B7658-2E08-4C51-9194-92F62FDB93C7}">
      <dsp:nvSpPr>
        <dsp:cNvPr id="0" name=""/>
        <dsp:cNvSpPr/>
      </dsp:nvSpPr>
      <dsp:spPr>
        <a:xfrm rot="16200000">
          <a:off x="2400393"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tr-TR" sz="3500" b="1" kern="1200" dirty="0" smtClean="0"/>
            <a:t>OIC </a:t>
          </a:r>
          <a:r>
            <a:rPr lang="tr-TR" sz="3500" b="1" kern="1200" dirty="0" err="1" smtClean="0"/>
            <a:t>Cotton</a:t>
          </a:r>
          <a:r>
            <a:rPr lang="tr-TR" sz="3500" b="1" kern="1200" dirty="0" smtClean="0"/>
            <a:t> </a:t>
          </a:r>
          <a:r>
            <a:rPr lang="tr-TR" sz="3500" b="1" kern="1200" dirty="0" err="1" smtClean="0"/>
            <a:t>Programme</a:t>
          </a:r>
          <a:r>
            <a:rPr lang="tr-TR" sz="3500" b="1" kern="1200" dirty="0" smtClean="0"/>
            <a:t> (2005)</a:t>
          </a:r>
          <a:endParaRPr lang="en-GB" sz="3500" b="1" kern="1200" dirty="0"/>
        </a:p>
      </dsp:txBody>
      <dsp:txXfrm rot="5400000">
        <a:off x="3741908" y="1226062"/>
        <a:ext cx="3447285" cy="3678189"/>
      </dsp:txXfrm>
    </dsp:sp>
    <dsp:sp modelId="{4DFE4452-CC6C-4F55-BA86-92DD4296FFD1}">
      <dsp:nvSpPr>
        <dsp:cNvPr id="0" name=""/>
        <dsp:cNvSpPr/>
      </dsp:nvSpPr>
      <dsp:spPr>
        <a:xfrm rot="16200000">
          <a:off x="6071474"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en-GB" sz="3500" b="1" kern="1200" dirty="0" smtClean="0"/>
            <a:t>Special Program for Development of Africa</a:t>
          </a:r>
          <a:r>
            <a:rPr lang="tr-TR" sz="3500" b="1" kern="1200" dirty="0" smtClean="0"/>
            <a:t> (</a:t>
          </a:r>
          <a:r>
            <a:rPr lang="tr-TR" sz="3500" b="1" kern="1200" dirty="0" smtClean="0"/>
            <a:t>2008)</a:t>
          </a:r>
          <a:endParaRPr lang="tr-TR" sz="3500" b="1" kern="1200" dirty="0" smtClean="0"/>
        </a:p>
      </dsp:txBody>
      <dsp:txXfrm rot="5400000">
        <a:off x="7412989" y="1226062"/>
        <a:ext cx="3447285" cy="3678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EF479-DE01-4F26-B91A-7C597ADA9558}">
      <dsp:nvSpPr>
        <dsp:cNvPr id="0" name=""/>
        <dsp:cNvSpPr/>
      </dsp:nvSpPr>
      <dsp:spPr>
        <a:xfrm rot="16200000">
          <a:off x="-1340189"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tr-TR" sz="3500" b="1" kern="1200" dirty="0" err="1" smtClean="0"/>
            <a:t>Vocational</a:t>
          </a:r>
          <a:r>
            <a:rPr lang="tr-TR" sz="3500" b="1" kern="1200" dirty="0" smtClean="0"/>
            <a:t> </a:t>
          </a:r>
          <a:r>
            <a:rPr lang="tr-TR" sz="3500" b="1" kern="1200" dirty="0" err="1" smtClean="0"/>
            <a:t>Literacy</a:t>
          </a:r>
          <a:r>
            <a:rPr lang="tr-TR" sz="3500" b="1" kern="1200" dirty="0" smtClean="0"/>
            <a:t> </a:t>
          </a:r>
          <a:r>
            <a:rPr lang="tr-TR" sz="3500" b="1" kern="1200" dirty="0" err="1" smtClean="0"/>
            <a:t>Programme</a:t>
          </a:r>
          <a:r>
            <a:rPr lang="tr-TR" sz="3500" b="1" kern="1200" dirty="0" smtClean="0"/>
            <a:t> (2008) </a:t>
          </a:r>
          <a:endParaRPr lang="en-GB" sz="3500" b="1" kern="1200" dirty="0"/>
        </a:p>
      </dsp:txBody>
      <dsp:txXfrm rot="5400000">
        <a:off x="1326" y="1226062"/>
        <a:ext cx="3447285" cy="3678189"/>
      </dsp:txXfrm>
    </dsp:sp>
    <dsp:sp modelId="{394B8AE0-BBD6-4D2B-A290-B68671E629CC}">
      <dsp:nvSpPr>
        <dsp:cNvPr id="0" name=""/>
        <dsp:cNvSpPr/>
      </dsp:nvSpPr>
      <dsp:spPr>
        <a:xfrm rot="16200000">
          <a:off x="2365642"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tr-TR" sz="3700" b="1" kern="1200" dirty="0" err="1" smtClean="0"/>
            <a:t>Microfinance</a:t>
          </a:r>
          <a:r>
            <a:rPr lang="tr-TR" sz="3700" b="1" kern="1200" dirty="0" smtClean="0"/>
            <a:t> </a:t>
          </a:r>
          <a:r>
            <a:rPr lang="tr-TR" sz="3700" b="1" kern="1200" dirty="0" err="1" smtClean="0"/>
            <a:t>Support</a:t>
          </a:r>
          <a:r>
            <a:rPr lang="tr-TR" sz="3700" b="1" kern="1200" dirty="0" smtClean="0"/>
            <a:t> </a:t>
          </a:r>
          <a:r>
            <a:rPr lang="tr-TR" sz="3700" b="1" kern="1200" dirty="0" err="1" smtClean="0"/>
            <a:t>Programme</a:t>
          </a:r>
          <a:r>
            <a:rPr lang="tr-TR" sz="3700" b="1" kern="1200" dirty="0" smtClean="0"/>
            <a:t> (2008)</a:t>
          </a:r>
          <a:endParaRPr lang="en-GB" sz="3700" b="1" kern="1200" dirty="0"/>
        </a:p>
      </dsp:txBody>
      <dsp:txXfrm rot="5400000">
        <a:off x="3707157" y="1226062"/>
        <a:ext cx="3447285" cy="3678189"/>
      </dsp:txXfrm>
    </dsp:sp>
    <dsp:sp modelId="{136B7658-2E08-4C51-9194-92F62FDB93C7}">
      <dsp:nvSpPr>
        <dsp:cNvPr id="0" name=""/>
        <dsp:cNvSpPr/>
      </dsp:nvSpPr>
      <dsp:spPr>
        <a:xfrm rot="16200000">
          <a:off x="6072799"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tr-TR" sz="3500" b="1" kern="1200" dirty="0" err="1" smtClean="0"/>
            <a:t>Vocational</a:t>
          </a:r>
          <a:r>
            <a:rPr lang="tr-TR" sz="3500" b="1" kern="1200" dirty="0" smtClean="0"/>
            <a:t> </a:t>
          </a:r>
          <a:r>
            <a:rPr lang="tr-TR" sz="3500" b="1" kern="1200" dirty="0" err="1" smtClean="0"/>
            <a:t>Education</a:t>
          </a:r>
          <a:r>
            <a:rPr lang="tr-TR" sz="3500" b="1" kern="1200" dirty="0" smtClean="0"/>
            <a:t> </a:t>
          </a:r>
          <a:r>
            <a:rPr lang="tr-TR" sz="3500" b="1" kern="1200" dirty="0" err="1" smtClean="0"/>
            <a:t>and</a:t>
          </a:r>
          <a:r>
            <a:rPr lang="tr-TR" sz="3500" b="1" kern="1200" dirty="0" smtClean="0"/>
            <a:t> Training </a:t>
          </a:r>
          <a:r>
            <a:rPr lang="tr-TR" sz="3500" b="1" kern="1200" dirty="0" err="1" smtClean="0"/>
            <a:t>Programme</a:t>
          </a:r>
          <a:r>
            <a:rPr lang="tr-TR" sz="3500" b="1" kern="1200" dirty="0" smtClean="0"/>
            <a:t> (2009)</a:t>
          </a:r>
          <a:endParaRPr lang="en-GB" sz="3500" b="1" kern="1200" dirty="0"/>
        </a:p>
      </dsp:txBody>
      <dsp:txXfrm rot="5400000">
        <a:off x="7414314" y="1226062"/>
        <a:ext cx="3447285" cy="3678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EF479-DE01-4F26-B91A-7C597ADA9558}">
      <dsp:nvSpPr>
        <dsp:cNvPr id="0" name=""/>
        <dsp:cNvSpPr/>
      </dsp:nvSpPr>
      <dsp:spPr>
        <a:xfrm rot="16200000">
          <a:off x="-1340189"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tr-TR" sz="3500" b="1" kern="1200" dirty="0" err="1" smtClean="0"/>
            <a:t>Youth</a:t>
          </a:r>
          <a:r>
            <a:rPr lang="tr-TR" sz="3500" b="1" kern="1200" dirty="0" smtClean="0"/>
            <a:t> </a:t>
          </a:r>
          <a:r>
            <a:rPr lang="tr-TR" sz="3500" b="1" kern="1200" dirty="0" err="1" smtClean="0"/>
            <a:t>Employment</a:t>
          </a:r>
          <a:r>
            <a:rPr lang="tr-TR" sz="3500" b="1" kern="1200" dirty="0" smtClean="0"/>
            <a:t> </a:t>
          </a:r>
          <a:r>
            <a:rPr lang="tr-TR" sz="3500" b="1" kern="1200" dirty="0" err="1" smtClean="0"/>
            <a:t>Programme</a:t>
          </a:r>
          <a:r>
            <a:rPr lang="tr-TR" sz="3500" b="1" kern="1200" dirty="0" smtClean="0"/>
            <a:t> (2011)</a:t>
          </a:r>
          <a:endParaRPr lang="en-GB" sz="3500" b="1" kern="1200" dirty="0"/>
        </a:p>
      </dsp:txBody>
      <dsp:txXfrm rot="5400000">
        <a:off x="1326" y="1226062"/>
        <a:ext cx="3447285" cy="3678189"/>
      </dsp:txXfrm>
    </dsp:sp>
    <dsp:sp modelId="{136B7658-2E08-4C51-9194-92F62FDB93C7}">
      <dsp:nvSpPr>
        <dsp:cNvPr id="0" name=""/>
        <dsp:cNvSpPr/>
      </dsp:nvSpPr>
      <dsp:spPr>
        <a:xfrm rot="16200000">
          <a:off x="2400393"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tr-TR" sz="4000" b="1" kern="1200" dirty="0" smtClean="0"/>
            <a:t>COMCEC </a:t>
          </a:r>
          <a:r>
            <a:rPr lang="tr-TR" sz="4000" b="1" kern="1200" dirty="0" err="1" smtClean="0"/>
            <a:t>Strategy</a:t>
          </a:r>
          <a:r>
            <a:rPr lang="tr-TR" sz="4000" b="1" kern="1200" dirty="0" smtClean="0"/>
            <a:t> (2012)</a:t>
          </a:r>
          <a:endParaRPr lang="en-GB" sz="4000" b="1" kern="1200" dirty="0"/>
        </a:p>
      </dsp:txBody>
      <dsp:txXfrm rot="5400000">
        <a:off x="3741908" y="1226062"/>
        <a:ext cx="3447285" cy="3678189"/>
      </dsp:txXfrm>
    </dsp:sp>
    <dsp:sp modelId="{394B8AE0-BBD6-4D2B-A290-B68671E629CC}">
      <dsp:nvSpPr>
        <dsp:cNvPr id="0" name=""/>
        <dsp:cNvSpPr/>
      </dsp:nvSpPr>
      <dsp:spPr>
        <a:xfrm rot="16200000">
          <a:off x="6071474" y="1341514"/>
          <a:ext cx="6130315" cy="3447285"/>
        </a:xfrm>
        <a:prstGeom prst="flowChartManualOperation">
          <a:avLst/>
        </a:prstGeom>
        <a:solidFill>
          <a:srgbClr val="02780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0" tIns="0" rIns="216297" bIns="0" numCol="1" spcCol="1270" anchor="ctr" anchorCtr="0">
          <a:noAutofit/>
        </a:bodyPr>
        <a:lstStyle/>
        <a:p>
          <a:pPr lvl="0" algn="ctr" defTabSz="1511300">
            <a:lnSpc>
              <a:spcPct val="90000"/>
            </a:lnSpc>
            <a:spcBef>
              <a:spcPct val="0"/>
            </a:spcBef>
            <a:spcAft>
              <a:spcPct val="35000"/>
            </a:spcAft>
          </a:pPr>
          <a:r>
            <a:rPr lang="tr-TR" sz="3400" b="1" kern="1200" dirty="0" smtClean="0"/>
            <a:t>OIC Framework </a:t>
          </a:r>
          <a:r>
            <a:rPr lang="tr-TR" sz="3400" b="1" kern="1200" dirty="0" err="1" smtClean="0"/>
            <a:t>for</a:t>
          </a:r>
          <a:r>
            <a:rPr lang="tr-TR" sz="3400" b="1" kern="1200" dirty="0" smtClean="0"/>
            <a:t> </a:t>
          </a:r>
          <a:r>
            <a:rPr lang="tr-TR" sz="3400" b="1" kern="1200" dirty="0" err="1" smtClean="0"/>
            <a:t>Cooperation</a:t>
          </a:r>
          <a:r>
            <a:rPr lang="tr-TR" sz="3400" b="1" kern="1200" dirty="0" smtClean="0"/>
            <a:t> on </a:t>
          </a:r>
          <a:r>
            <a:rPr lang="tr-TR" sz="3400" b="1" kern="1200" dirty="0" err="1" smtClean="0"/>
            <a:t>Labour</a:t>
          </a:r>
          <a:r>
            <a:rPr lang="tr-TR" sz="3400" b="1" kern="1200" dirty="0" smtClean="0"/>
            <a:t>, </a:t>
          </a:r>
          <a:r>
            <a:rPr lang="tr-TR" sz="3400" b="1" kern="1200" dirty="0" err="1" smtClean="0"/>
            <a:t>Employment</a:t>
          </a:r>
          <a:r>
            <a:rPr lang="tr-TR" sz="3400" b="1" kern="1200" dirty="0" smtClean="0"/>
            <a:t> </a:t>
          </a:r>
          <a:r>
            <a:rPr lang="tr-TR" sz="3400" b="1" kern="1200" dirty="0" err="1" smtClean="0"/>
            <a:t>and</a:t>
          </a:r>
          <a:r>
            <a:rPr lang="tr-TR" sz="3400" b="1" kern="1200" dirty="0" smtClean="0"/>
            <a:t> </a:t>
          </a:r>
          <a:r>
            <a:rPr lang="tr-TR" sz="3400" b="1" kern="1200" dirty="0" err="1" smtClean="0"/>
            <a:t>Social</a:t>
          </a:r>
          <a:r>
            <a:rPr lang="tr-TR" sz="3400" b="1" kern="1200" dirty="0" smtClean="0"/>
            <a:t> </a:t>
          </a:r>
          <a:r>
            <a:rPr lang="tr-TR" sz="3400" b="1" kern="1200" dirty="0" err="1" smtClean="0"/>
            <a:t>Protection</a:t>
          </a:r>
          <a:r>
            <a:rPr lang="tr-TR" sz="3400" b="1" kern="1200" dirty="0" smtClean="0"/>
            <a:t> (2013)</a:t>
          </a:r>
          <a:endParaRPr lang="en-GB" sz="3400" b="1" kern="1200" dirty="0"/>
        </a:p>
      </dsp:txBody>
      <dsp:txXfrm rot="5400000">
        <a:off x="7412989" y="1226062"/>
        <a:ext cx="3447285" cy="367818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0.03613</cdr:x>
      <cdr:y>0.02597</cdr:y>
    </cdr:from>
    <cdr:to>
      <cdr:x>0.24315</cdr:x>
      <cdr:y>0.09091</cdr:y>
    </cdr:to>
    <cdr:sp macro="" textlink="">
      <cdr:nvSpPr>
        <cdr:cNvPr id="2" name="Metin kutusu 1"/>
        <cdr:cNvSpPr txBox="1"/>
      </cdr:nvSpPr>
      <cdr:spPr>
        <a:xfrm xmlns:a="http://schemas.openxmlformats.org/drawingml/2006/main">
          <a:off x="427169" y="144016"/>
          <a:ext cx="244777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b="1" dirty="0" err="1" smtClean="0"/>
            <a:t>Current</a:t>
          </a:r>
          <a:r>
            <a:rPr lang="tr-TR" sz="1600" b="1" dirty="0" smtClean="0"/>
            <a:t> International $</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0.03267</cdr:x>
      <cdr:y>0.11494</cdr:y>
    </cdr:from>
    <cdr:to>
      <cdr:x>0.22254</cdr:x>
      <cdr:y>0.17241</cdr:y>
    </cdr:to>
    <cdr:sp macro="" textlink="">
      <cdr:nvSpPr>
        <cdr:cNvPr id="2" name="Metin kutusu 1"/>
        <cdr:cNvSpPr txBox="1"/>
      </cdr:nvSpPr>
      <cdr:spPr>
        <a:xfrm xmlns:a="http://schemas.openxmlformats.org/drawingml/2006/main">
          <a:off x="371648" y="720080"/>
          <a:ext cx="216024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b="1" dirty="0" err="1" smtClean="0"/>
            <a:t>Current</a:t>
          </a:r>
          <a:r>
            <a:rPr lang="tr-TR" sz="1800" b="1" dirty="0" smtClean="0"/>
            <a:t> </a:t>
          </a:r>
          <a:r>
            <a:rPr lang="tr-TR" sz="1800" b="1" dirty="0" err="1" smtClean="0"/>
            <a:t>Int</a:t>
          </a:r>
          <a:r>
            <a:rPr lang="tr-TR" sz="1800" b="1" dirty="0" smtClean="0"/>
            <a:t>.$</a:t>
          </a:r>
          <a:endParaRPr lang="en-GB"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4978A189-AE54-4737-BEA5-C540A137E944}" type="datetimeFigureOut">
              <a:rPr lang="tr-TR" smtClean="0"/>
              <a:pPr/>
              <a:t>26.02.2015</a:t>
            </a:fld>
            <a:endParaRPr lang="tr-TR"/>
          </a:p>
        </p:txBody>
      </p:sp>
      <p:sp>
        <p:nvSpPr>
          <p:cNvPr id="4" name="3 Altbilgi Yer Tutucusu"/>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6EA56DB2-14F1-4E2A-B2D2-0E5D0B448D64}" type="slidenum">
              <a:rPr lang="tr-TR" smtClean="0"/>
              <a:pPr/>
              <a:t>‹#›</a:t>
            </a:fld>
            <a:endParaRPr lang="tr-TR"/>
          </a:p>
        </p:txBody>
      </p:sp>
    </p:spTree>
    <p:extLst>
      <p:ext uri="{BB962C8B-B14F-4D97-AF65-F5344CB8AC3E}">
        <p14:creationId xmlns:p14="http://schemas.microsoft.com/office/powerpoint/2010/main" val="919360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smtClean="0"/>
            </a:lvl1pPr>
          </a:lstStyle>
          <a:p>
            <a:pPr>
              <a:defRPr/>
            </a:pPr>
            <a:endParaRPr lang="tr-TR"/>
          </a:p>
        </p:txBody>
      </p:sp>
      <p:sp>
        <p:nvSpPr>
          <p:cNvPr id="3" name="Veri Yer Tutucusu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smtClean="0"/>
            </a:lvl1pPr>
          </a:lstStyle>
          <a:p>
            <a:pPr>
              <a:defRPr/>
            </a:pPr>
            <a:fld id="{DF92DF99-6F1B-4330-B6E7-629D19D2EB96}" type="datetimeFigureOut">
              <a:rPr lang="tr-TR"/>
              <a:pPr>
                <a:defRPr/>
              </a:pPr>
              <a:t>26.02.2015</a:t>
            </a:fld>
            <a:endParaRPr lang="tr-TR"/>
          </a:p>
        </p:txBody>
      </p:sp>
      <p:sp>
        <p:nvSpPr>
          <p:cNvPr id="4" name="Slayt Görüntüsü Yer Tutucus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smtClean="0"/>
            </a:lvl1pPr>
          </a:lstStyle>
          <a:p>
            <a:pPr>
              <a:defRPr/>
            </a:pPr>
            <a:endParaRPr lang="tr-TR"/>
          </a:p>
        </p:txBody>
      </p:sp>
      <p:sp>
        <p:nvSpPr>
          <p:cNvPr id="7" name="Slayt Numarası Yer Tutucus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smtClean="0"/>
            </a:lvl1pPr>
          </a:lstStyle>
          <a:p>
            <a:pPr>
              <a:defRPr/>
            </a:pPr>
            <a:fld id="{C500BD36-474D-41FC-B12A-385C170A7692}" type="slidenum">
              <a:rPr lang="tr-TR"/>
              <a:pPr>
                <a:defRPr/>
              </a:pPr>
              <a:t>‹#›</a:t>
            </a:fld>
            <a:endParaRPr lang="tr-TR"/>
          </a:p>
        </p:txBody>
      </p:sp>
    </p:spTree>
    <p:extLst>
      <p:ext uri="{BB962C8B-B14F-4D97-AF65-F5344CB8AC3E}">
        <p14:creationId xmlns:p14="http://schemas.microsoft.com/office/powerpoint/2010/main" val="402395427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atahelpdesk.worldbank.org/knowledgebase/articles/378832-what-is-the-world-bank-atlas-metho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358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65729089-2E44-43B9-9ED6-785DCF80B39C}" type="slidenum">
              <a:rPr lang="tr-TR" sz="1200" smtClean="0"/>
              <a:pPr eaLnBrk="1" hangingPunct="1"/>
              <a:t>1</a:t>
            </a:fld>
            <a:endParaRPr lang="tr-T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10</a:t>
            </a:fld>
            <a:endParaRPr lang="tr-TR"/>
          </a:p>
        </p:txBody>
      </p:sp>
    </p:spTree>
    <p:extLst>
      <p:ext uri="{BB962C8B-B14F-4D97-AF65-F5344CB8AC3E}">
        <p14:creationId xmlns:p14="http://schemas.microsoft.com/office/powerpoint/2010/main" val="159662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latin typeface="+mn-lt"/>
                <a:ea typeface="+mn-ea"/>
                <a:cs typeface="+mn-cs"/>
              </a:rPr>
              <a:t>According</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lack</a:t>
            </a:r>
            <a:r>
              <a:rPr lang="tr-TR" sz="1200" kern="1200" dirty="0" smtClean="0">
                <a:solidFill>
                  <a:schemeClr val="tx1"/>
                </a:solidFill>
                <a:latin typeface="+mn-lt"/>
                <a:ea typeface="+mn-ea"/>
                <a:cs typeface="+mn-cs"/>
              </a:rPr>
              <a:t> of data it is not </a:t>
            </a:r>
            <a:r>
              <a:rPr lang="tr-TR" sz="1200" kern="1200" dirty="0" err="1" smtClean="0">
                <a:solidFill>
                  <a:schemeClr val="tx1"/>
                </a:solidFill>
                <a:latin typeface="+mn-lt"/>
                <a:ea typeface="+mn-ea"/>
                <a:cs typeface="+mn-cs"/>
              </a:rPr>
              <a:t>easy</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demonstrate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1.25 $ a </a:t>
            </a:r>
            <a:r>
              <a:rPr lang="tr-TR" sz="1200" kern="1200" dirty="0" err="1" smtClean="0">
                <a:solidFill>
                  <a:schemeClr val="tx1"/>
                </a:solidFill>
                <a:latin typeface="+mn-lt"/>
                <a:ea typeface="+mn-ea"/>
                <a:cs typeface="+mn-cs"/>
              </a:rPr>
              <a:t>day</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poverty</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levels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most</a:t>
            </a:r>
            <a:r>
              <a:rPr lang="tr-TR" sz="1200" kern="1200" dirty="0" smtClean="0">
                <a:solidFill>
                  <a:schemeClr val="tx1"/>
                </a:solidFill>
                <a:latin typeface="+mn-lt"/>
                <a:ea typeface="+mn-ea"/>
                <a:cs typeface="+mn-cs"/>
              </a:rPr>
              <a:t> of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OIC </a:t>
            </a:r>
            <a:r>
              <a:rPr lang="tr-TR" sz="1200" kern="1200" dirty="0" err="1" smtClean="0">
                <a:solidFill>
                  <a:schemeClr val="tx1"/>
                </a:solidFill>
                <a:latin typeface="+mn-lt"/>
                <a:ea typeface="+mn-ea"/>
                <a:cs typeface="+mn-cs"/>
              </a:rPr>
              <a:t>member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countries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same</a:t>
            </a:r>
            <a:r>
              <a:rPr lang="tr-TR" sz="1200" kern="1200" dirty="0" smtClean="0">
                <a:solidFill>
                  <a:schemeClr val="tx1"/>
                </a:solidFill>
                <a:latin typeface="+mn-lt"/>
                <a:ea typeface="+mn-ea"/>
                <a:cs typeface="+mn-cs"/>
              </a:rPr>
              <a:t> time </a:t>
            </a:r>
            <a:r>
              <a:rPr lang="tr-TR" sz="1200" kern="1200" dirty="0" err="1" smtClean="0">
                <a:solidFill>
                  <a:schemeClr val="tx1"/>
                </a:solidFill>
                <a:latin typeface="+mn-lt"/>
                <a:ea typeface="+mn-ea"/>
                <a:cs typeface="+mn-cs"/>
              </a:rPr>
              <a:t>point</a:t>
            </a:r>
            <a:r>
              <a:rPr lang="tr-TR" sz="1200" kern="1200" dirty="0" smtClean="0">
                <a:solidFill>
                  <a:schemeClr val="tx1"/>
                </a:solidFill>
                <a:latin typeface="+mn-lt"/>
                <a:ea typeface="+mn-ea"/>
                <a:cs typeface="+mn-cs"/>
              </a:rPr>
              <a:t>. On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other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hand</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by</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demonstrating</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level</a:t>
            </a:r>
            <a:r>
              <a:rPr lang="tr-TR" sz="1200" kern="1200" dirty="0" smtClean="0">
                <a:solidFill>
                  <a:schemeClr val="tx1"/>
                </a:solidFill>
                <a:latin typeface="+mn-lt"/>
                <a:ea typeface="+mn-ea"/>
                <a:cs typeface="+mn-cs"/>
              </a:rPr>
              <a:t> of </a:t>
            </a:r>
            <a:r>
              <a:rPr lang="tr-TR" sz="1200" kern="1200" dirty="0" err="1" smtClean="0">
                <a:solidFill>
                  <a:schemeClr val="tx1"/>
                </a:solidFill>
                <a:latin typeface="+mn-lt"/>
                <a:ea typeface="+mn-ea"/>
                <a:cs typeface="+mn-cs"/>
              </a:rPr>
              <a:t>GDPs</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the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monetary</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poverty</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situation</a:t>
            </a:r>
            <a:r>
              <a:rPr lang="tr-TR" sz="1200" kern="1200" baseline="0" dirty="0" smtClean="0">
                <a:solidFill>
                  <a:schemeClr val="tx1"/>
                </a:solidFill>
                <a:latin typeface="+mn-lt"/>
                <a:ea typeface="+mn-ea"/>
                <a:cs typeface="+mn-cs"/>
              </a:rPr>
              <a:t> in </a:t>
            </a:r>
            <a:r>
              <a:rPr lang="tr-TR" sz="1200" kern="1200" baseline="0" dirty="0" err="1" smtClean="0">
                <a:solidFill>
                  <a:schemeClr val="tx1"/>
                </a:solidFill>
                <a:latin typeface="+mn-lt"/>
                <a:ea typeface="+mn-ea"/>
                <a:cs typeface="+mn-cs"/>
              </a:rPr>
              <a:t>the</a:t>
            </a:r>
            <a:r>
              <a:rPr lang="tr-TR" sz="1200" kern="1200" baseline="0" dirty="0" smtClean="0">
                <a:solidFill>
                  <a:schemeClr val="tx1"/>
                </a:solidFill>
                <a:latin typeface="+mn-lt"/>
                <a:ea typeface="+mn-ea"/>
                <a:cs typeface="+mn-cs"/>
              </a:rPr>
              <a:t> OIC </a:t>
            </a:r>
            <a:r>
              <a:rPr lang="tr-TR" sz="1200" kern="1200" baseline="0" dirty="0" err="1" smtClean="0">
                <a:solidFill>
                  <a:schemeClr val="tx1"/>
                </a:solidFill>
                <a:latin typeface="+mn-lt"/>
                <a:ea typeface="+mn-ea"/>
                <a:cs typeface="+mn-cs"/>
              </a:rPr>
              <a:t>region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might</a:t>
            </a:r>
            <a:r>
              <a:rPr lang="tr-TR" sz="1200" kern="1200" baseline="0" dirty="0" smtClean="0">
                <a:solidFill>
                  <a:schemeClr val="tx1"/>
                </a:solidFill>
                <a:latin typeface="+mn-lt"/>
                <a:ea typeface="+mn-ea"/>
                <a:cs typeface="+mn-cs"/>
              </a:rPr>
              <a:t> be </a:t>
            </a:r>
            <a:r>
              <a:rPr lang="tr-TR" sz="1200" kern="1200" baseline="0" dirty="0" err="1" smtClean="0">
                <a:solidFill>
                  <a:schemeClr val="tx1"/>
                </a:solidFill>
                <a:latin typeface="+mn-lt"/>
                <a:ea typeface="+mn-ea"/>
                <a:cs typeface="+mn-cs"/>
              </a:rPr>
              <a:t>understood</a:t>
            </a:r>
            <a:r>
              <a:rPr lang="tr-TR" sz="1200" kern="1200" baseline="0" dirty="0" smtClean="0">
                <a:solidFill>
                  <a:schemeClr val="tx1"/>
                </a:solidFill>
                <a:latin typeface="+mn-lt"/>
                <a:ea typeface="+mn-ea"/>
                <a:cs typeface="+mn-cs"/>
              </a:rPr>
              <a:t>.</a:t>
            </a:r>
            <a:r>
              <a:rPr lang="tr-TR" sz="1200" kern="1200" dirty="0" smtClean="0">
                <a:solidFill>
                  <a:schemeClr val="tx1"/>
                </a:solidFill>
                <a:latin typeface="+mn-lt"/>
                <a:ea typeface="+mn-ea"/>
                <a:cs typeface="+mn-cs"/>
              </a:rPr>
              <a:t> </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OIC </a:t>
            </a:r>
            <a:r>
              <a:rPr lang="en-GB" sz="1200" kern="1200" dirty="0" smtClean="0">
                <a:solidFill>
                  <a:schemeClr val="tx1"/>
                </a:solidFill>
                <a:effectLst/>
                <a:latin typeface="+mn-lt"/>
                <a:ea typeface="+mn-ea"/>
                <a:cs typeface="+mn-cs"/>
              </a:rPr>
              <a:t>ha</a:t>
            </a:r>
            <a:r>
              <a:rPr lang="tr-TR"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57 member countries which are dispersed over four continents. Although the total population of the member countries accounts for more than the one-fifth of the world’s total population, the total GDP of these countries accounts for the 7 </a:t>
            </a:r>
            <a:r>
              <a:rPr lang="tr-TR"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of the World's total GDP</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OIC</a:t>
            </a:r>
            <a:r>
              <a:rPr lang="en-GB" sz="1200" kern="1200" dirty="0" smtClean="0">
                <a:solidFill>
                  <a:schemeClr val="tx1"/>
                </a:solidFill>
                <a:effectLst/>
                <a:latin typeface="+mn-lt"/>
                <a:ea typeface="+mn-ea"/>
                <a:cs typeface="+mn-cs"/>
              </a:rPr>
              <a:t> member countries do not form a homogeneous group. Besides the geographical disparities, they have extremely different economic and social development levels. </a:t>
            </a:r>
            <a:r>
              <a:rPr lang="tr-TR" sz="1200" kern="1200" dirty="0" smtClean="0">
                <a:solidFill>
                  <a:schemeClr val="tx1"/>
                </a:solidFill>
                <a:effectLst/>
                <a:latin typeface="+mn-lt"/>
                <a:ea typeface="+mn-ea"/>
                <a:cs typeface="+mn-cs"/>
              </a:rPr>
              <a:t>As </a:t>
            </a:r>
            <a:r>
              <a:rPr lang="tr-TR" sz="1200" kern="1200" dirty="0" err="1" smtClean="0">
                <a:solidFill>
                  <a:schemeClr val="tx1"/>
                </a:solidFill>
                <a:effectLst/>
                <a:latin typeface="+mn-lt"/>
                <a:ea typeface="+mn-ea"/>
                <a:cs typeface="+mn-cs"/>
              </a:rPr>
              <a:t>seen</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graph</a:t>
            </a:r>
            <a:r>
              <a:rPr lang="en-GB" sz="1200" kern="1200" dirty="0" smtClean="0">
                <a:solidFill>
                  <a:schemeClr val="tx1"/>
                </a:solidFill>
                <a:effectLst/>
                <a:latin typeface="+mn-lt"/>
                <a:ea typeface="+mn-ea"/>
                <a:cs typeface="+mn-cs"/>
              </a:rPr>
              <a:t>, GDP per capita levels of the </a:t>
            </a:r>
            <a:r>
              <a:rPr lang="tr-TR" sz="1200" kern="1200" dirty="0" smtClean="0">
                <a:solidFill>
                  <a:schemeClr val="tx1"/>
                </a:solidFill>
                <a:effectLst/>
                <a:latin typeface="+mn-lt"/>
                <a:ea typeface="+mn-ea"/>
                <a:cs typeface="+mn-cs"/>
              </a:rPr>
              <a:t>OIC</a:t>
            </a:r>
            <a:r>
              <a:rPr lang="en-GB" sz="1200" kern="1200" dirty="0" smtClean="0">
                <a:solidFill>
                  <a:schemeClr val="tx1"/>
                </a:solidFill>
                <a:effectLst/>
                <a:latin typeface="+mn-lt"/>
                <a:ea typeface="+mn-ea"/>
                <a:cs typeface="+mn-cs"/>
              </a:rPr>
              <a:t> countries display a highly dispersed composition; vary</a:t>
            </a:r>
            <a:r>
              <a:rPr lang="tr-TR" sz="1200" kern="1200" dirty="0" err="1" smtClean="0">
                <a:solidFill>
                  <a:schemeClr val="tx1"/>
                </a:solidFill>
                <a:effectLst/>
                <a:latin typeface="+mn-lt"/>
                <a:ea typeface="+mn-ea"/>
                <a:cs typeface="+mn-cs"/>
              </a:rPr>
              <a:t>ing</a:t>
            </a:r>
            <a:r>
              <a:rPr lang="en-GB" sz="1200" kern="1200" dirty="0" smtClean="0">
                <a:solidFill>
                  <a:schemeClr val="tx1"/>
                </a:solidFill>
                <a:effectLst/>
                <a:latin typeface="+mn-lt"/>
                <a:ea typeface="+mn-ea"/>
                <a:cs typeface="+mn-cs"/>
              </a:rPr>
              <a:t> from</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916$ (</a:t>
            </a:r>
            <a:r>
              <a:rPr lang="tr-TR" sz="1200" kern="1200" dirty="0" err="1" smtClean="0">
                <a:solidFill>
                  <a:schemeClr val="tx1"/>
                </a:solidFill>
                <a:effectLst/>
                <a:latin typeface="+mn-lt"/>
                <a:ea typeface="+mn-ea"/>
                <a:cs typeface="+mn-cs"/>
              </a:rPr>
              <a:t>Niger</a:t>
            </a:r>
            <a:r>
              <a:rPr lang="tr-TR"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to </a:t>
            </a:r>
            <a:r>
              <a:rPr lang="tr-TR" sz="1200" kern="1200" dirty="0" smtClean="0">
                <a:solidFill>
                  <a:schemeClr val="tx1"/>
                </a:solidFill>
                <a:effectLst/>
                <a:latin typeface="+mn-lt"/>
                <a:ea typeface="+mn-ea"/>
                <a:cs typeface="+mn-cs"/>
              </a:rPr>
              <a:t>137thousand</a:t>
            </a:r>
            <a:r>
              <a:rPr lang="tr-TR" sz="1200" kern="1200" baseline="0" dirty="0" smtClean="0">
                <a:solidFill>
                  <a:schemeClr val="tx1"/>
                </a:solidFill>
                <a:effectLst/>
                <a:latin typeface="+mn-lt"/>
                <a:ea typeface="+mn-ea"/>
                <a:cs typeface="+mn-cs"/>
              </a:rPr>
              <a:t> $ (</a:t>
            </a:r>
            <a:r>
              <a:rPr lang="tr-TR" sz="1200" kern="1200" baseline="0" dirty="0" err="1" smtClean="0">
                <a:solidFill>
                  <a:schemeClr val="tx1"/>
                </a:solidFill>
                <a:effectLst/>
                <a:latin typeface="+mn-lt"/>
                <a:ea typeface="+mn-ea"/>
                <a:cs typeface="+mn-cs"/>
              </a:rPr>
              <a:t>Qatar</a:t>
            </a:r>
            <a:r>
              <a:rPr lang="tr-TR"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11</a:t>
            </a:fld>
            <a:endParaRPr lang="tr-TR"/>
          </a:p>
        </p:txBody>
      </p:sp>
    </p:spTree>
    <p:extLst>
      <p:ext uri="{BB962C8B-B14F-4D97-AF65-F5344CB8AC3E}">
        <p14:creationId xmlns:p14="http://schemas.microsoft.com/office/powerpoint/2010/main" val="266886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Tx/>
              <a:buNone/>
            </a:pPr>
            <a:r>
              <a:rPr lang="tr-TR" sz="1200" kern="1200" dirty="0" err="1" smtClean="0">
                <a:solidFill>
                  <a:schemeClr val="tx1"/>
                </a:solidFill>
                <a:effectLst/>
                <a:latin typeface="+mn-lt"/>
                <a:ea typeface="+mn-ea"/>
                <a:cs typeface="+mn-cs"/>
              </a:rPr>
              <a:t>In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lowest</a:t>
            </a:r>
            <a:r>
              <a:rPr lang="tr-TR" sz="1200" kern="1200" baseline="0" dirty="0" smtClean="0">
                <a:solidFill>
                  <a:schemeClr val="tx1"/>
                </a:solidFill>
                <a:effectLst/>
                <a:latin typeface="+mn-lt"/>
                <a:ea typeface="+mn-ea"/>
                <a:cs typeface="+mn-cs"/>
              </a:rPr>
              <a:t> GDP </a:t>
            </a:r>
            <a:r>
              <a:rPr lang="tr-TR" sz="1200" kern="1200" baseline="0" dirty="0" err="1" smtClean="0">
                <a:solidFill>
                  <a:schemeClr val="tx1"/>
                </a:solidFill>
                <a:effectLst/>
                <a:latin typeface="+mn-lt"/>
                <a:ea typeface="+mn-ea"/>
                <a:cs typeface="+mn-cs"/>
              </a:rPr>
              <a:t>per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capita</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higher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than</a:t>
            </a:r>
            <a:r>
              <a:rPr lang="tr-TR" sz="1200" kern="1200" baseline="0" dirty="0" smtClean="0">
                <a:solidFill>
                  <a:schemeClr val="tx1"/>
                </a:solidFill>
                <a:effectLst/>
                <a:latin typeface="+mn-lt"/>
                <a:ea typeface="+mn-ea"/>
                <a:cs typeface="+mn-cs"/>
              </a:rPr>
              <a:t> 43.000 US$. </a:t>
            </a:r>
            <a:r>
              <a:rPr lang="tr-TR" sz="1200" kern="1200" baseline="0" dirty="0" err="1" smtClean="0">
                <a:solidFill>
                  <a:schemeClr val="tx1"/>
                </a:solidFill>
                <a:effectLst/>
                <a:latin typeface="+mn-lt"/>
                <a:ea typeface="+mn-ea"/>
                <a:cs typeface="+mn-cs"/>
              </a:rPr>
              <a:t>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member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it </a:t>
            </a:r>
            <a:r>
              <a:rPr lang="tr-TR" sz="1200" kern="1200" baseline="0" dirty="0" err="1" smtClean="0">
                <a:solidFill>
                  <a:schemeClr val="tx1"/>
                </a:solidFill>
                <a:effectLst/>
                <a:latin typeface="+mn-lt"/>
                <a:ea typeface="+mn-ea"/>
                <a:cs typeface="+mn-cs"/>
              </a:rPr>
              <a:t>changes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between</a:t>
            </a:r>
            <a:r>
              <a:rPr lang="tr-TR" sz="1200" kern="1200" baseline="0" dirty="0" smtClean="0">
                <a:solidFill>
                  <a:schemeClr val="tx1"/>
                </a:solidFill>
                <a:effectLst/>
                <a:latin typeface="+mn-lt"/>
                <a:ea typeface="+mn-ea"/>
                <a:cs typeface="+mn-cs"/>
              </a:rPr>
              <a:t> 23.000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10.000 US$. </a:t>
            </a:r>
            <a:r>
              <a:rPr lang="tr-TR" sz="1200" kern="1200" baseline="0" dirty="0" err="1" smtClean="0">
                <a:solidFill>
                  <a:schemeClr val="tx1"/>
                </a:solidFill>
                <a:effectLst/>
                <a:latin typeface="+mn-lt"/>
                <a:ea typeface="+mn-ea"/>
                <a:cs typeface="+mn-cs"/>
              </a:rPr>
              <a:t>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it is </a:t>
            </a:r>
            <a:r>
              <a:rPr lang="tr-TR" sz="1200" kern="1200" baseline="0" dirty="0" err="1" smtClean="0">
                <a:solidFill>
                  <a:schemeClr val="tx1"/>
                </a:solidFill>
                <a:effectLst/>
                <a:latin typeface="+mn-lt"/>
                <a:ea typeface="+mn-ea"/>
                <a:cs typeface="+mn-cs"/>
              </a:rPr>
              <a:t>between</a:t>
            </a:r>
            <a:r>
              <a:rPr lang="tr-TR" sz="1200" kern="1200" baseline="0" dirty="0" smtClean="0">
                <a:solidFill>
                  <a:schemeClr val="tx1"/>
                </a:solidFill>
                <a:effectLst/>
                <a:latin typeface="+mn-lt"/>
                <a:ea typeface="+mn-ea"/>
                <a:cs typeface="+mn-cs"/>
              </a:rPr>
              <a:t> 11.000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2.200.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it </a:t>
            </a:r>
            <a:r>
              <a:rPr lang="tr-TR" sz="1200" kern="1200" baseline="0" dirty="0" err="1" smtClean="0">
                <a:solidFill>
                  <a:schemeClr val="tx1"/>
                </a:solidFill>
                <a:effectLst/>
                <a:latin typeface="+mn-lt"/>
                <a:ea typeface="+mn-ea"/>
                <a:cs typeface="+mn-cs"/>
              </a:rPr>
              <a:t>changes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between</a:t>
            </a:r>
            <a:r>
              <a:rPr lang="tr-TR" sz="1200" kern="1200" baseline="0" dirty="0" smtClean="0">
                <a:solidFill>
                  <a:schemeClr val="tx1"/>
                </a:solidFill>
                <a:effectLst/>
                <a:latin typeface="+mn-lt"/>
                <a:ea typeface="+mn-ea"/>
                <a:cs typeface="+mn-cs"/>
              </a:rPr>
              <a:t> 2.900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900US$. </a:t>
            </a:r>
            <a:r>
              <a:rPr lang="tr-TR" sz="1200" kern="1200" baseline="0" dirty="0" err="1" smtClean="0">
                <a:solidFill>
                  <a:schemeClr val="tx1"/>
                </a:solidFill>
                <a:effectLst/>
                <a:latin typeface="+mn-lt"/>
                <a:ea typeface="+mn-ea"/>
                <a:cs typeface="+mn-cs"/>
              </a:rPr>
              <a:t>It</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seen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average</a:t>
            </a:r>
            <a:r>
              <a:rPr lang="tr-TR" sz="1200" kern="1200" baseline="0" dirty="0" smtClean="0">
                <a:solidFill>
                  <a:schemeClr val="tx1"/>
                </a:solidFill>
                <a:effectLst/>
                <a:latin typeface="+mn-lt"/>
                <a:ea typeface="+mn-ea"/>
                <a:cs typeface="+mn-cs"/>
              </a:rPr>
              <a:t> GDP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close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due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very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population</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some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Indeed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while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total </a:t>
            </a:r>
            <a:r>
              <a:rPr lang="tr-TR" sz="1200" kern="1200" baseline="0" dirty="0" err="1" smtClean="0">
                <a:solidFill>
                  <a:schemeClr val="tx1"/>
                </a:solidFill>
                <a:effectLst/>
                <a:latin typeface="+mn-lt"/>
                <a:ea typeface="+mn-ea"/>
                <a:cs typeface="+mn-cs"/>
              </a:rPr>
              <a:t>population</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less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than</a:t>
            </a:r>
            <a:r>
              <a:rPr lang="tr-TR" sz="1200" kern="1200" baseline="0" dirty="0" smtClean="0">
                <a:solidFill>
                  <a:schemeClr val="tx1"/>
                </a:solidFill>
                <a:effectLst/>
                <a:latin typeface="+mn-lt"/>
                <a:ea typeface="+mn-ea"/>
                <a:cs typeface="+mn-cs"/>
              </a:rPr>
              <a:t> 320 </a:t>
            </a:r>
            <a:r>
              <a:rPr lang="tr-TR" sz="1200" kern="1200" baseline="0" dirty="0" err="1" smtClean="0">
                <a:solidFill>
                  <a:schemeClr val="tx1"/>
                </a:solidFill>
                <a:effectLst/>
                <a:latin typeface="+mn-lt"/>
                <a:ea typeface="+mn-ea"/>
                <a:cs typeface="+mn-cs"/>
              </a:rPr>
              <a:t>million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total </a:t>
            </a:r>
            <a:r>
              <a:rPr lang="tr-TR" sz="1200" kern="1200" baseline="0" dirty="0" err="1" smtClean="0">
                <a:solidFill>
                  <a:schemeClr val="tx1"/>
                </a:solidFill>
                <a:effectLst/>
                <a:latin typeface="+mn-lt"/>
                <a:ea typeface="+mn-ea"/>
                <a:cs typeface="+mn-cs"/>
              </a:rPr>
              <a:t>population</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more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than</a:t>
            </a:r>
            <a:r>
              <a:rPr lang="tr-TR" sz="1200" kern="1200" baseline="0" dirty="0" smtClean="0">
                <a:solidFill>
                  <a:schemeClr val="tx1"/>
                </a:solidFill>
                <a:effectLst/>
                <a:latin typeface="+mn-lt"/>
                <a:ea typeface="+mn-ea"/>
                <a:cs typeface="+mn-cs"/>
              </a:rPr>
              <a:t> 900 </a:t>
            </a:r>
            <a:r>
              <a:rPr lang="tr-TR" sz="1200" kern="1200" baseline="0" dirty="0" err="1" smtClean="0">
                <a:solidFill>
                  <a:schemeClr val="tx1"/>
                </a:solidFill>
                <a:effectLst/>
                <a:latin typeface="+mn-lt"/>
                <a:ea typeface="+mn-ea"/>
                <a:cs typeface="+mn-cs"/>
              </a:rPr>
              <a:t>million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regard</a:t>
            </a:r>
            <a:r>
              <a:rPr lang="tr-TR" sz="1200" kern="1200" baseline="0" dirty="0" smtClean="0">
                <a:solidFill>
                  <a:schemeClr val="tx1"/>
                </a:solidFill>
                <a:effectLst/>
                <a:latin typeface="+mn-lt"/>
                <a:ea typeface="+mn-ea"/>
                <a:cs typeface="+mn-cs"/>
              </a:rPr>
              <a:t>, it </a:t>
            </a:r>
            <a:r>
              <a:rPr lang="tr-TR" sz="1200" kern="1200" baseline="0" dirty="0" err="1" smtClean="0">
                <a:solidFill>
                  <a:schemeClr val="tx1"/>
                </a:solidFill>
                <a:effectLst/>
                <a:latin typeface="+mn-lt"/>
                <a:ea typeface="+mn-ea"/>
                <a:cs typeface="+mn-cs"/>
              </a:rPr>
              <a:t>might</a:t>
            </a:r>
            <a:r>
              <a:rPr lang="tr-TR" sz="1200" kern="1200" baseline="0" dirty="0" smtClean="0">
                <a:solidFill>
                  <a:schemeClr val="tx1"/>
                </a:solidFill>
                <a:effectLst/>
                <a:latin typeface="+mn-lt"/>
                <a:ea typeface="+mn-ea"/>
                <a:cs typeface="+mn-cs"/>
              </a:rPr>
              <a:t> be </a:t>
            </a:r>
            <a:r>
              <a:rPr lang="tr-TR" sz="1200" kern="1200" baseline="0" dirty="0" err="1" smtClean="0">
                <a:solidFill>
                  <a:schemeClr val="tx1"/>
                </a:solidFill>
                <a:effectLst/>
                <a:latin typeface="+mn-lt"/>
                <a:ea typeface="+mn-ea"/>
                <a:cs typeface="+mn-cs"/>
              </a:rPr>
              <a:t>helpful</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have</a:t>
            </a:r>
            <a:r>
              <a:rPr lang="tr-TR" sz="1200" kern="1200" baseline="0" dirty="0" smtClean="0">
                <a:solidFill>
                  <a:schemeClr val="tx1"/>
                </a:solidFill>
                <a:effectLst/>
                <a:latin typeface="+mn-lt"/>
                <a:ea typeface="+mn-ea"/>
                <a:cs typeface="+mn-cs"/>
              </a:rPr>
              <a:t> a </a:t>
            </a:r>
            <a:r>
              <a:rPr lang="tr-TR" sz="1200" kern="1200" baseline="0" dirty="0" err="1" smtClean="0">
                <a:solidFill>
                  <a:schemeClr val="tx1"/>
                </a:solidFill>
                <a:effectLst/>
                <a:latin typeface="+mn-lt"/>
                <a:ea typeface="+mn-ea"/>
                <a:cs typeface="+mn-cs"/>
              </a:rPr>
              <a:t>look</a:t>
            </a:r>
            <a:r>
              <a:rPr lang="tr-TR" sz="1200" kern="1200" baseline="0" dirty="0" smtClean="0">
                <a:solidFill>
                  <a:schemeClr val="tx1"/>
                </a:solidFill>
                <a:effectLst/>
                <a:latin typeface="+mn-lt"/>
                <a:ea typeface="+mn-ea"/>
                <a:cs typeface="+mn-cs"/>
              </a:rPr>
              <a:t>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GDP </a:t>
            </a:r>
            <a:r>
              <a:rPr lang="tr-TR" sz="1200" kern="1200" baseline="0" dirty="0" err="1" smtClean="0">
                <a:solidFill>
                  <a:schemeClr val="tx1"/>
                </a:solidFill>
                <a:effectLst/>
                <a:latin typeface="+mn-lt"/>
                <a:ea typeface="+mn-ea"/>
                <a:cs typeface="+mn-cs"/>
              </a:rPr>
              <a:t>per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capita</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regarding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classification</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a:t>
            </a:r>
            <a:endParaRPr lang="tr-TR" sz="1200" kern="1200" dirty="0" smtClean="0">
              <a:solidFill>
                <a:schemeClr val="tx1"/>
              </a:solidFill>
              <a:latin typeface="+mn-lt"/>
              <a:ea typeface="+mn-ea"/>
              <a:cs typeface="+mn-cs"/>
            </a:endParaRPr>
          </a:p>
          <a:p>
            <a:pPr>
              <a:buFontTx/>
              <a:buNone/>
            </a:pPr>
            <a:endParaRPr lang="tr-TR" sz="1200" kern="1200" baseline="0" dirty="0" smtClean="0">
              <a:solidFill>
                <a:schemeClr val="tx1"/>
              </a:solidFill>
              <a:effectLst/>
              <a:latin typeface="+mn-lt"/>
              <a:ea typeface="+mn-ea"/>
              <a:cs typeface="+mn-cs"/>
            </a:endParaRPr>
          </a:p>
          <a:p>
            <a:pPr>
              <a:buFontTx/>
              <a:buNone/>
            </a:pPr>
            <a:r>
              <a:rPr lang="tr-TR" sz="1200" kern="1200" baseline="0" dirty="0" smtClean="0">
                <a:solidFill>
                  <a:schemeClr val="tx1"/>
                </a:solidFill>
                <a:effectLst/>
                <a:latin typeface="+mn-lt"/>
                <a:ea typeface="+mn-ea"/>
                <a:cs typeface="+mn-cs"/>
              </a:rPr>
              <a:t>a </a:t>
            </a:r>
            <a:r>
              <a:rPr lang="tr-TR" sz="1200" kern="1200" baseline="0" dirty="0" err="1" smtClean="0">
                <a:solidFill>
                  <a:schemeClr val="tx1"/>
                </a:solidFill>
                <a:effectLst/>
                <a:latin typeface="+mn-lt"/>
                <a:ea typeface="+mn-ea"/>
                <a:cs typeface="+mn-cs"/>
              </a:rPr>
              <a:t>similar</a:t>
            </a:r>
            <a:r>
              <a:rPr lang="tr-TR" sz="1200" kern="1200" baseline="0" dirty="0" smtClean="0">
                <a:solidFill>
                  <a:schemeClr val="tx1"/>
                </a:solidFill>
                <a:effectLst/>
                <a:latin typeface="+mn-lt"/>
                <a:ea typeface="+mn-ea"/>
                <a:cs typeface="+mn-cs"/>
              </a:rPr>
              <a:t> trend is </a:t>
            </a:r>
            <a:r>
              <a:rPr lang="tr-TR" sz="1200" kern="1200" baseline="0" dirty="0" err="1" smtClean="0">
                <a:solidFill>
                  <a:schemeClr val="tx1"/>
                </a:solidFill>
                <a:effectLst/>
                <a:latin typeface="+mn-lt"/>
                <a:ea typeface="+mn-ea"/>
                <a:cs typeface="+mn-cs"/>
              </a:rPr>
              <a:t>seen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when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make</a:t>
            </a:r>
            <a:r>
              <a:rPr lang="tr-TR" sz="1200" kern="1200" baseline="0" dirty="0" smtClean="0">
                <a:solidFill>
                  <a:schemeClr val="tx1"/>
                </a:solidFill>
                <a:effectLst/>
                <a:latin typeface="+mn-lt"/>
                <a:ea typeface="+mn-ea"/>
                <a:cs typeface="+mn-cs"/>
              </a:rPr>
              <a:t> a </a:t>
            </a:r>
            <a:r>
              <a:rPr lang="tr-TR" sz="1200" kern="1200" baseline="0" dirty="0" err="1" smtClean="0">
                <a:solidFill>
                  <a:schemeClr val="tx1"/>
                </a:solidFill>
                <a:effectLst/>
                <a:latin typeface="+mn-lt"/>
                <a:ea typeface="+mn-ea"/>
                <a:cs typeface="+mn-cs"/>
              </a:rPr>
              <a:t>rough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calculation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dividing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total GDP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same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their</a:t>
            </a:r>
            <a:r>
              <a:rPr lang="tr-TR" sz="1200" kern="1200" baseline="0" dirty="0" smtClean="0">
                <a:solidFill>
                  <a:schemeClr val="tx1"/>
                </a:solidFill>
                <a:effectLst/>
                <a:latin typeface="+mn-lt"/>
                <a:ea typeface="+mn-ea"/>
                <a:cs typeface="+mn-cs"/>
              </a:rPr>
              <a:t> total </a:t>
            </a:r>
            <a:r>
              <a:rPr lang="tr-TR" sz="1200" kern="1200" baseline="0" dirty="0" err="1" smtClean="0">
                <a:solidFill>
                  <a:schemeClr val="tx1"/>
                </a:solidFill>
                <a:effectLst/>
                <a:latin typeface="+mn-lt"/>
                <a:ea typeface="+mn-ea"/>
                <a:cs typeface="+mn-cs"/>
              </a:rPr>
              <a:t>population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case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average</a:t>
            </a:r>
            <a:r>
              <a:rPr lang="tr-TR" sz="1200" kern="1200" baseline="0" dirty="0" smtClean="0">
                <a:solidFill>
                  <a:schemeClr val="tx1"/>
                </a:solidFill>
                <a:effectLst/>
                <a:latin typeface="+mn-lt"/>
                <a:ea typeface="+mn-ea"/>
                <a:cs typeface="+mn-cs"/>
              </a:rPr>
              <a:t> GDP </a:t>
            </a:r>
            <a:r>
              <a:rPr lang="tr-TR" sz="1200" kern="1200" baseline="0" dirty="0" err="1" smtClean="0">
                <a:solidFill>
                  <a:schemeClr val="tx1"/>
                </a:solidFill>
                <a:effectLst/>
                <a:latin typeface="+mn-lt"/>
                <a:ea typeface="+mn-ea"/>
                <a:cs typeface="+mn-cs"/>
              </a:rPr>
              <a:t>per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capita</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found</a:t>
            </a:r>
            <a:r>
              <a:rPr lang="tr-TR" sz="1200" kern="1200" baseline="0" dirty="0" smtClean="0">
                <a:solidFill>
                  <a:schemeClr val="tx1"/>
                </a:solidFill>
                <a:effectLst/>
                <a:latin typeface="+mn-lt"/>
                <a:ea typeface="+mn-ea"/>
                <a:cs typeface="+mn-cs"/>
              </a:rPr>
              <a:t> 33,8 </a:t>
            </a:r>
            <a:r>
              <a:rPr lang="tr-TR" sz="1200" kern="1200" baseline="0" dirty="0" err="1" smtClean="0">
                <a:solidFill>
                  <a:schemeClr val="tx1"/>
                </a:solidFill>
                <a:effectLst/>
                <a:latin typeface="+mn-lt"/>
                <a:ea typeface="+mn-ea"/>
                <a:cs typeface="+mn-cs"/>
              </a:rPr>
              <a:t>thousand</a:t>
            </a:r>
            <a:r>
              <a:rPr lang="tr-TR" sz="1200" kern="1200" baseline="0" dirty="0" smtClean="0">
                <a:solidFill>
                  <a:schemeClr val="tx1"/>
                </a:solidFill>
                <a:effectLst/>
                <a:latin typeface="+mn-lt"/>
                <a:ea typeface="+mn-ea"/>
                <a:cs typeface="+mn-cs"/>
              </a:rPr>
              <a:t> US $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is 7,9 </a:t>
            </a:r>
            <a:r>
              <a:rPr lang="tr-TR" sz="1200" kern="1200" baseline="0" dirty="0" err="1" smtClean="0">
                <a:solidFill>
                  <a:schemeClr val="tx1"/>
                </a:solidFill>
                <a:effectLst/>
                <a:latin typeface="+mn-lt"/>
                <a:ea typeface="+mn-ea"/>
                <a:cs typeface="+mn-cs"/>
              </a:rPr>
              <a:t>thousand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while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is 2,5 </a:t>
            </a:r>
            <a:r>
              <a:rPr lang="tr-TR" sz="1200" kern="1200" baseline="0" dirty="0" err="1" smtClean="0">
                <a:solidFill>
                  <a:schemeClr val="tx1"/>
                </a:solidFill>
                <a:effectLst/>
                <a:latin typeface="+mn-lt"/>
                <a:ea typeface="+mn-ea"/>
                <a:cs typeface="+mn-cs"/>
              </a:rPr>
              <a:t>thousan</a:t>
            </a:r>
            <a:r>
              <a:rPr lang="tr-TR" sz="1200" kern="1200" baseline="0" dirty="0" smtClean="0">
                <a:solidFill>
                  <a:schemeClr val="tx1"/>
                </a:solidFill>
                <a:effectLst/>
                <a:latin typeface="+mn-lt"/>
                <a:ea typeface="+mn-ea"/>
                <a:cs typeface="+mn-cs"/>
              </a:rPr>
              <a:t> $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is 789$</a:t>
            </a: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19 of the COMCEC countries are in the Low-Income Country Group, and the total population of the low income COMCEC countries is nearly the one-fourth of the COMCEC region. On the other hand, the total GDP of these countries is only 4.</a:t>
            </a:r>
            <a:r>
              <a:rPr lang="tr-TR" sz="1200"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of the total GDP of the COMCEC region. Examining a period of t</a:t>
            </a:r>
            <a:r>
              <a:rPr lang="tr-TR" sz="1200" kern="1200" dirty="0" err="1" smtClean="0">
                <a:solidFill>
                  <a:schemeClr val="tx1"/>
                </a:solidFill>
                <a:effectLst/>
                <a:latin typeface="+mn-lt"/>
                <a:ea typeface="+mn-ea"/>
                <a:cs typeface="+mn-cs"/>
              </a:rPr>
              <a:t>wo</a:t>
            </a:r>
            <a:r>
              <a:rPr lang="en-GB" sz="1200" kern="1200" dirty="0" smtClean="0">
                <a:solidFill>
                  <a:schemeClr val="tx1"/>
                </a:solidFill>
                <a:effectLst/>
                <a:latin typeface="+mn-lt"/>
                <a:ea typeface="+mn-ea"/>
                <a:cs typeface="+mn-cs"/>
              </a:rPr>
              <a:t> decades, </a:t>
            </a:r>
            <a:r>
              <a:rPr lang="tr-TR" sz="1200" kern="1200" dirty="0" smtClean="0">
                <a:solidFill>
                  <a:schemeClr val="tx1"/>
                </a:solidFill>
                <a:effectLst/>
                <a:latin typeface="+mn-lt"/>
                <a:ea typeface="+mn-ea"/>
                <a:cs typeface="+mn-cs"/>
              </a:rPr>
              <a:t>it is </a:t>
            </a:r>
            <a:r>
              <a:rPr lang="tr-TR" sz="1200" kern="1200" dirty="0" err="1" smtClean="0">
                <a:solidFill>
                  <a:schemeClr val="tx1"/>
                </a:solidFill>
                <a:effectLst/>
                <a:latin typeface="+mn-lt"/>
                <a:ea typeface="+mn-ea"/>
                <a:cs typeface="+mn-cs"/>
              </a:rPr>
              <a:t>seen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ratio </a:t>
            </a:r>
            <a:r>
              <a:rPr lang="tr-TR" sz="1200" kern="1200" dirty="0" err="1" smtClean="0">
                <a:solidFill>
                  <a:schemeClr val="tx1"/>
                </a:solidFill>
                <a:effectLst/>
                <a:latin typeface="+mn-lt"/>
                <a:ea typeface="+mn-ea"/>
                <a:cs typeface="+mn-cs"/>
              </a:rPr>
              <a:t>fluctuates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between</a:t>
            </a:r>
            <a:r>
              <a:rPr lang="tr-TR" sz="1200" kern="1200" dirty="0" smtClean="0">
                <a:solidFill>
                  <a:schemeClr val="tx1"/>
                </a:solidFill>
                <a:effectLst/>
                <a:latin typeface="+mn-lt"/>
                <a:ea typeface="+mn-ea"/>
                <a:cs typeface="+mn-cs"/>
              </a:rPr>
              <a:t> 3.9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6</a:t>
            </a:r>
            <a:r>
              <a:rPr lang="en-GB" sz="1200" kern="1200" dirty="0" smtClean="0">
                <a:solidFill>
                  <a:schemeClr val="tx1"/>
                </a:solidFill>
                <a:effectLst/>
                <a:latin typeface="+mn-lt"/>
                <a:ea typeface="+mn-ea"/>
                <a:cs typeface="+mn-cs"/>
              </a:rPr>
              <a:t>.</a:t>
            </a:r>
            <a:r>
              <a:rPr lang="tr-TR"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tr-TR"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shares of the poor population in the low income COMCEC countries account nearly for the half of their total populations.</a:t>
            </a:r>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13</a:t>
            </a:fld>
            <a:endParaRPr lang="tr-TR"/>
          </a:p>
        </p:txBody>
      </p:sp>
    </p:spTree>
    <p:extLst>
      <p:ext uri="{BB962C8B-B14F-4D97-AF65-F5344CB8AC3E}">
        <p14:creationId xmlns:p14="http://schemas.microsoft.com/office/powerpoint/2010/main" val="357123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mn-lt"/>
                <a:ea typeface="+mn-ea"/>
                <a:cs typeface="+mn-cs"/>
              </a:rPr>
              <a:t>When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state</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poverty</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non-monetary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terms</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OIC </a:t>
            </a:r>
            <a:r>
              <a:rPr lang="tr-TR" sz="1200" kern="1200" baseline="0" dirty="0" err="1" smtClean="0">
                <a:solidFill>
                  <a:schemeClr val="tx1"/>
                </a:solidFill>
                <a:effectLst/>
                <a:latin typeface="+mn-lt"/>
                <a:ea typeface="+mn-ea"/>
                <a:cs typeface="+mn-cs"/>
              </a:rPr>
              <a:t>region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see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might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demonstrate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slight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differences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from</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their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economic</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situations</a:t>
            </a:r>
            <a:r>
              <a:rPr lang="tr-TR" sz="1200" kern="1200" baseline="0" dirty="0" smtClean="0">
                <a:solidFill>
                  <a:schemeClr val="tx1"/>
                </a:solidFill>
                <a:effectLst/>
                <a:latin typeface="+mn-lt"/>
                <a:ea typeface="+mn-ea"/>
                <a:cs typeface="+mn-cs"/>
              </a:rPr>
              <a:t>, but in general it is </a:t>
            </a:r>
            <a:r>
              <a:rPr lang="tr-TR" sz="1200" kern="1200" baseline="0" dirty="0" err="1" smtClean="0">
                <a:solidFill>
                  <a:schemeClr val="tx1"/>
                </a:solidFill>
                <a:effectLst/>
                <a:latin typeface="+mn-lt"/>
                <a:ea typeface="+mn-ea"/>
                <a:cs typeface="+mn-cs"/>
              </a:rPr>
              <a:t>mostly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affected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country</a:t>
            </a:r>
            <a:r>
              <a:rPr lang="tr-TR" sz="1200" kern="1200" baseline="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As </a:t>
            </a:r>
            <a:r>
              <a:rPr lang="tr-TR" sz="1200" kern="1200" dirty="0" err="1" smtClean="0">
                <a:solidFill>
                  <a:schemeClr val="tx1"/>
                </a:solidFill>
                <a:effectLst/>
                <a:latin typeface="+mn-lt"/>
                <a:ea typeface="+mn-ea"/>
                <a:cs typeface="+mn-cs"/>
              </a:rPr>
              <a:t>seen</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slide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OIC </a:t>
            </a:r>
            <a:r>
              <a:rPr lang="tr-TR" sz="1200" kern="1200" dirty="0" err="1" smtClean="0">
                <a:solidFill>
                  <a:schemeClr val="tx1"/>
                </a:solidFill>
                <a:effectLst/>
                <a:latin typeface="+mn-lt"/>
                <a:ea typeface="+mn-ea"/>
                <a:cs typeface="+mn-cs"/>
              </a:rPr>
              <a:t>countries</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very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high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Only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one</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a:t>
            </a:r>
            <a:r>
              <a:rPr lang="tr-TR" sz="1200" kern="1200" baseline="0" dirty="0" smtClean="0">
                <a:solidFill>
                  <a:schemeClr val="tx1"/>
                </a:solidFill>
                <a:effectLst/>
                <a:latin typeface="+mn-lt"/>
                <a:ea typeface="+mn-ea"/>
                <a:cs typeface="+mn-cs"/>
              </a:rPr>
              <a:t> OIC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is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refers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8 </a:t>
            </a:r>
            <a:r>
              <a:rPr lang="tr-TR" sz="1200" kern="1200" baseline="0" dirty="0" err="1" smtClean="0">
                <a:solidFill>
                  <a:schemeClr val="tx1"/>
                </a:solidFill>
                <a:effectLst/>
                <a:latin typeface="+mn-lt"/>
                <a:ea typeface="+mn-ea"/>
                <a:cs typeface="+mn-cs"/>
              </a:rPr>
              <a:t>percent</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second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pie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chart</a:t>
            </a:r>
            <a:r>
              <a:rPr lang="tr-TR" sz="1200" kern="1200" baseline="0" dirty="0" smtClean="0">
                <a:solidFill>
                  <a:schemeClr val="tx1"/>
                </a:solidFill>
                <a:effectLst/>
                <a:latin typeface="+mn-lt"/>
                <a:ea typeface="+mn-ea"/>
                <a:cs typeface="+mn-cs"/>
              </a:rPr>
              <a:t>)</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14</a:t>
            </a:fld>
            <a:endParaRPr lang="tr-TR"/>
          </a:p>
        </p:txBody>
      </p:sp>
    </p:spTree>
    <p:extLst>
      <p:ext uri="{BB962C8B-B14F-4D97-AF65-F5344CB8AC3E}">
        <p14:creationId xmlns:p14="http://schemas.microsoft.com/office/powerpoint/2010/main" val="74715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mn-lt"/>
                <a:ea typeface="+mn-ea"/>
                <a:cs typeface="+mn-cs"/>
              </a:rPr>
              <a:t>Similarly</a:t>
            </a:r>
            <a:r>
              <a:rPr lang="tr-TR" sz="1200" kern="1200" dirty="0" smtClean="0">
                <a:solidFill>
                  <a:schemeClr val="tx1"/>
                </a:solidFill>
                <a:effectLst/>
                <a:latin typeface="+mn-lt"/>
                <a:ea typeface="+mn-ea"/>
                <a:cs typeface="+mn-cs"/>
              </a:rPr>
              <a: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most</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exist</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However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situation</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more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complicated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because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more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half</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these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take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part</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baseline="0" dirty="0" smtClean="0">
                <a:solidFill>
                  <a:schemeClr val="tx1"/>
                </a:solidFill>
                <a:effectLst/>
                <a:latin typeface="+mn-lt"/>
                <a:ea typeface="+mn-ea"/>
                <a:cs typeface="+mn-cs"/>
              </a:rPr>
              <a:t>On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other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most</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exist</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while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only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two</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them</a:t>
            </a:r>
            <a:r>
              <a:rPr lang="tr-TR" sz="1200" kern="1200" baseline="0" dirty="0" smtClean="0">
                <a:solidFill>
                  <a:schemeClr val="tx1"/>
                </a:solidFill>
                <a:effectLst/>
                <a:latin typeface="+mn-lt"/>
                <a:ea typeface="+mn-ea"/>
                <a:cs typeface="+mn-cs"/>
              </a:rPr>
              <a:t> is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medium</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category</a:t>
            </a:r>
            <a:r>
              <a:rPr lang="tr-TR" sz="1200" kern="1200" baseline="0" dirty="0" smtClean="0">
                <a:solidFill>
                  <a:schemeClr val="tx1"/>
                </a:solidFill>
                <a:effectLst/>
                <a:latin typeface="+mn-lt"/>
                <a:ea typeface="+mn-ea"/>
                <a:cs typeface="+mn-cs"/>
              </a:rPr>
              <a:t>.</a:t>
            </a: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15</a:t>
            </a:fld>
            <a:endParaRPr lang="tr-TR"/>
          </a:p>
        </p:txBody>
      </p:sp>
    </p:spTree>
    <p:extLst>
      <p:ext uri="{BB962C8B-B14F-4D97-AF65-F5344CB8AC3E}">
        <p14:creationId xmlns:p14="http://schemas.microsoft.com/office/powerpoint/2010/main" val="74715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chart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demonstrates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various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human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development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levels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within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also</a:t>
            </a:r>
            <a:r>
              <a:rPr lang="tr-TR" sz="1200" kern="1200" baseline="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implies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human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more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less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coherent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with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their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Looking at the state of multidimensional poverty in the COMCEC Region, it is </a:t>
            </a:r>
            <a:r>
              <a:rPr lang="tr-TR" sz="1200" kern="1200" dirty="0" err="1" smtClean="0">
                <a:solidFill>
                  <a:schemeClr val="tx1"/>
                </a:solidFill>
                <a:effectLst/>
                <a:latin typeface="+mn-lt"/>
                <a:ea typeface="+mn-ea"/>
                <a:cs typeface="+mn-cs"/>
              </a:rPr>
              <a:t>seen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while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no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OIC </a:t>
            </a:r>
            <a:r>
              <a:rPr lang="tr-TR" sz="1200" kern="1200" baseline="0" dirty="0" err="1" smtClean="0">
                <a:solidFill>
                  <a:schemeClr val="tx1"/>
                </a:solidFill>
                <a:effectLst/>
                <a:latin typeface="+mn-lt"/>
                <a:ea typeface="+mn-ea"/>
                <a:cs typeface="+mn-cs"/>
              </a:rPr>
              <a:t>country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exist</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MPI </a:t>
            </a:r>
            <a:r>
              <a:rPr lang="tr-TR" sz="1200" kern="1200" baseline="0" dirty="0" err="1" smtClean="0">
                <a:solidFill>
                  <a:schemeClr val="tx1"/>
                </a:solidFill>
                <a:effectLst/>
                <a:latin typeface="+mn-lt"/>
                <a:ea typeface="+mn-ea"/>
                <a:cs typeface="+mn-cs"/>
              </a:rPr>
              <a:t>poor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24 %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39 % is </a:t>
            </a:r>
            <a:r>
              <a:rPr lang="tr-TR" sz="1200" kern="1200" baseline="0" dirty="0" err="1" smtClean="0">
                <a:solidFill>
                  <a:schemeClr val="tx1"/>
                </a:solidFill>
                <a:effectLst/>
                <a:latin typeface="+mn-lt"/>
                <a:ea typeface="+mn-ea"/>
                <a:cs typeface="+mn-cs"/>
              </a:rPr>
              <a:t>lower-middle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37 % is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r>
              <a:rPr lang="tr-TR"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share of deprived population in the</a:t>
            </a:r>
            <a:r>
              <a:rPr lang="tr-TR" sz="1200" kern="1200" baseline="0" dirty="0" smtClean="0">
                <a:solidFill>
                  <a:schemeClr val="tx1"/>
                </a:solidFill>
                <a:effectLst/>
                <a:latin typeface="+mn-lt"/>
                <a:ea typeface="+mn-ea"/>
                <a:cs typeface="+mn-cs"/>
              </a:rPr>
              <a:t> OIC</a:t>
            </a:r>
            <a:r>
              <a:rPr lang="en-GB" sz="1200" kern="1200" dirty="0" smtClean="0">
                <a:solidFill>
                  <a:schemeClr val="tx1"/>
                </a:solidFill>
                <a:effectLst/>
                <a:latin typeface="+mn-lt"/>
                <a:ea typeface="+mn-ea"/>
                <a:cs typeface="+mn-cs"/>
              </a:rPr>
              <a:t> countries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take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part</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MPI </a:t>
            </a:r>
            <a:r>
              <a:rPr lang="tr-TR" sz="1200" kern="1200" dirty="0" err="1" smtClean="0">
                <a:solidFill>
                  <a:schemeClr val="tx1"/>
                </a:solidFill>
                <a:effectLst/>
                <a:latin typeface="+mn-lt"/>
                <a:ea typeface="+mn-ea"/>
                <a:cs typeface="+mn-cs"/>
              </a:rPr>
              <a:t>poor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group</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changes to a great extent. For instance, while in Kazakhstan people who live under multidimensional poverty is only 0.</a:t>
            </a:r>
            <a:r>
              <a:rPr lang="tr-TR" sz="1200"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percent of the population, in Niger this ratio reaches to </a:t>
            </a:r>
            <a:r>
              <a:rPr lang="tr-TR" sz="1200" kern="1200" dirty="0" smtClean="0">
                <a:solidFill>
                  <a:schemeClr val="tx1"/>
                </a:solidFill>
                <a:effectLst/>
                <a:latin typeface="+mn-lt"/>
                <a:ea typeface="+mn-ea"/>
                <a:cs typeface="+mn-cs"/>
              </a:rPr>
              <a:t>89</a:t>
            </a:r>
            <a:r>
              <a:rPr lang="en-GB" sz="1200" kern="1200" dirty="0" smtClean="0">
                <a:solidFill>
                  <a:schemeClr val="tx1"/>
                </a:solidFill>
                <a:effectLst/>
                <a:latin typeface="+mn-lt"/>
                <a:ea typeface="+mn-ea"/>
                <a:cs typeface="+mn-cs"/>
              </a:rPr>
              <a:t> percent. Totally, almost 32 percent of the COMCEC population live under multidimensional poverty and almost 22 percent live under severe multidimensional poverty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dirty="0" smtClean="0">
                <a:latin typeface="+mj-lt"/>
              </a:rPr>
              <a:t>20 of </a:t>
            </a:r>
            <a:r>
              <a:rPr lang="tr-TR" sz="1200" dirty="0" err="1" smtClean="0">
                <a:latin typeface="+mj-lt"/>
              </a:rPr>
              <a:t>these</a:t>
            </a:r>
            <a:r>
              <a:rPr lang="tr-TR" sz="1200" dirty="0" smtClean="0">
                <a:latin typeface="+mj-lt"/>
              </a:rPr>
              <a:t> </a:t>
            </a:r>
            <a:r>
              <a:rPr lang="tr-TR" sz="1200" dirty="0" err="1" smtClean="0">
                <a:latin typeface="+mj-lt"/>
              </a:rPr>
              <a:t>countries</a:t>
            </a:r>
            <a:r>
              <a:rPr lang="tr-TR" sz="1200" dirty="0" smtClean="0">
                <a:latin typeface="+mj-lt"/>
              </a:rPr>
              <a:t> </a:t>
            </a:r>
            <a:r>
              <a:rPr lang="tr-TR" sz="1200" baseline="0" dirty="0" err="1" smtClean="0">
                <a:latin typeface="+mj-lt"/>
              </a:rPr>
              <a:t>experience</a:t>
            </a:r>
            <a:r>
              <a:rPr lang="tr-TR" sz="1200" baseline="0" dirty="0" smtClean="0">
                <a:latin typeface="+mj-lt"/>
              </a:rPr>
              <a:t> severe </a:t>
            </a:r>
            <a:r>
              <a:rPr lang="tr-TR" sz="1200" baseline="0" dirty="0" err="1" smtClean="0">
                <a:latin typeface="+mj-lt"/>
              </a:rPr>
              <a:t>multidimensional</a:t>
            </a:r>
            <a:r>
              <a:rPr lang="tr-TR" sz="1200" baseline="0" dirty="0" smtClean="0">
                <a:latin typeface="+mj-lt"/>
              </a:rPr>
              <a:t> </a:t>
            </a:r>
            <a:r>
              <a:rPr lang="tr-TR" sz="1200" baseline="0" dirty="0" err="1" smtClean="0">
                <a:latin typeface="+mj-lt"/>
              </a:rPr>
              <a:t>poverty</a:t>
            </a:r>
            <a:r>
              <a:rPr lang="tr-TR" sz="1200" baseline="0" dirty="0" smtClean="0">
                <a:latin typeface="+mj-lt"/>
              </a:rPr>
              <a:t> </a:t>
            </a:r>
            <a:r>
              <a:rPr lang="tr-TR" sz="1200" baseline="0" dirty="0" err="1" smtClean="0">
                <a:latin typeface="+mj-lt"/>
              </a:rPr>
              <a:t>with</a:t>
            </a:r>
            <a:r>
              <a:rPr lang="tr-TR" sz="1200" baseline="0" dirty="0" smtClean="0">
                <a:latin typeface="+mj-lt"/>
              </a:rPr>
              <a:t> </a:t>
            </a:r>
            <a:r>
              <a:rPr lang="tr-TR" sz="1200" baseline="0" dirty="0" err="1" smtClean="0">
                <a:latin typeface="+mj-lt"/>
              </a:rPr>
              <a:t>more</a:t>
            </a:r>
            <a:r>
              <a:rPr lang="tr-TR" sz="1200" baseline="0" dirty="0" smtClean="0">
                <a:latin typeface="+mj-lt"/>
              </a:rPr>
              <a:t> </a:t>
            </a:r>
            <a:r>
              <a:rPr lang="tr-TR" sz="1200" baseline="0" dirty="0" err="1" smtClean="0">
                <a:latin typeface="+mj-lt"/>
              </a:rPr>
              <a:t>than</a:t>
            </a:r>
            <a:r>
              <a:rPr lang="tr-TR" sz="1200" baseline="0" dirty="0" smtClean="0">
                <a:latin typeface="+mj-lt"/>
              </a:rPr>
              <a:t> 20 </a:t>
            </a:r>
            <a:r>
              <a:rPr lang="tr-TR" sz="1200" baseline="0" dirty="0" err="1" smtClean="0">
                <a:latin typeface="+mj-lt"/>
              </a:rPr>
              <a:t>percent</a:t>
            </a:r>
            <a:r>
              <a:rPr lang="tr-TR" sz="1200" baseline="0" dirty="0" smtClean="0">
                <a:latin typeface="+mj-lt"/>
              </a:rPr>
              <a:t> of </a:t>
            </a:r>
            <a:r>
              <a:rPr lang="tr-TR" sz="1200" baseline="0" dirty="0" err="1" smtClean="0">
                <a:latin typeface="+mj-lt"/>
              </a:rPr>
              <a:t>their</a:t>
            </a:r>
            <a:r>
              <a:rPr lang="tr-TR" sz="1200" baseline="0" dirty="0" smtClean="0">
                <a:latin typeface="+mj-lt"/>
              </a:rPr>
              <a:t> total </a:t>
            </a:r>
            <a:r>
              <a:rPr lang="tr-TR" sz="1200" baseline="0" dirty="0" err="1" smtClean="0">
                <a:latin typeface="+mj-lt"/>
              </a:rPr>
              <a:t>population</a:t>
            </a:r>
            <a:r>
              <a:rPr lang="tr-TR" sz="1200" baseline="0" dirty="0" smtClean="0">
                <a:latin typeface="+mj-lt"/>
              </a:rPr>
              <a:t>. </a:t>
            </a:r>
          </a:p>
          <a:p>
            <a:pPr marL="977900" lvl="4" indent="0" algn="l">
              <a:lnSpc>
                <a:spcPct val="150000"/>
              </a:lnSpc>
              <a:buClr>
                <a:srgbClr val="414141"/>
              </a:buClr>
              <a:buSzPct val="101000"/>
              <a:buFont typeface="Arial" panose="020B0604020202020204" pitchFamily="34" charset="0"/>
              <a:buNone/>
            </a:pPr>
            <a:endParaRPr lang="tr-TR" sz="1200" dirty="0" smtClean="0">
              <a:latin typeface="+mj-lt"/>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chart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demonstrates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various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multidimensional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poverty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index</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values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among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within</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Similarly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deprivation</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dimensions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multidimensional</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poverty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varies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significantly</a:t>
            </a:r>
            <a:r>
              <a:rPr lang="tr-TR"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In</a:t>
            </a:r>
            <a:r>
              <a:rPr lang="tr-TR" dirty="0" smtClean="0"/>
              <a:t> </a:t>
            </a:r>
            <a:r>
              <a:rPr lang="tr-TR" dirty="0" err="1" smtClean="0"/>
              <a:t>the</a:t>
            </a:r>
            <a:r>
              <a:rPr lang="tr-TR" dirty="0" smtClean="0"/>
              <a:t> </a:t>
            </a:r>
            <a:r>
              <a:rPr lang="tr-TR" dirty="0" err="1" smtClean="0"/>
              <a:t>first</a:t>
            </a:r>
            <a:r>
              <a:rPr lang="tr-TR" dirty="0" smtClean="0"/>
              <a:t> </a:t>
            </a:r>
            <a:r>
              <a:rPr lang="tr-TR" dirty="0" err="1" smtClean="0"/>
              <a:t>part</a:t>
            </a:r>
            <a:r>
              <a:rPr lang="tr-TR" dirty="0" smtClean="0"/>
              <a:t> of </a:t>
            </a:r>
            <a:r>
              <a:rPr lang="tr-TR" dirty="0" err="1" smtClean="0"/>
              <a:t>the</a:t>
            </a:r>
            <a:r>
              <a:rPr lang="tr-TR" dirty="0" smtClean="0"/>
              <a:t> </a:t>
            </a:r>
            <a:r>
              <a:rPr lang="tr-TR" dirty="0" err="1" smtClean="0"/>
              <a:t>presentation</a:t>
            </a:r>
            <a:r>
              <a:rPr lang="tr-TR" dirty="0" smtClean="0"/>
              <a:t> I </a:t>
            </a:r>
            <a:r>
              <a:rPr lang="tr-TR" dirty="0" err="1" smtClean="0"/>
              <a:t>will</a:t>
            </a:r>
            <a:r>
              <a:rPr lang="tr-TR" dirty="0" smtClean="0"/>
              <a:t> </a:t>
            </a:r>
            <a:r>
              <a:rPr lang="tr-TR" dirty="0" err="1" smtClean="0"/>
              <a:t>explain</a:t>
            </a:r>
            <a:r>
              <a:rPr lang="tr-TR" dirty="0" smtClean="0"/>
              <a:t> </a:t>
            </a:r>
            <a:r>
              <a:rPr lang="tr-TR" dirty="0" err="1" smtClean="0"/>
              <a:t>the</a:t>
            </a:r>
            <a:r>
              <a:rPr lang="tr-TR" dirty="0" smtClean="0"/>
              <a:t> </a:t>
            </a:r>
            <a:r>
              <a:rPr lang="tr-TR" dirty="0" err="1" smtClean="0"/>
              <a:t>state</a:t>
            </a:r>
            <a:r>
              <a:rPr lang="tr-TR" dirty="0" smtClean="0"/>
              <a:t> of </a:t>
            </a:r>
            <a:r>
              <a:rPr lang="tr-TR" dirty="0" err="1" smtClean="0"/>
              <a:t>monetary</a:t>
            </a:r>
            <a:r>
              <a:rPr lang="tr-TR" dirty="0" smtClean="0"/>
              <a:t> </a:t>
            </a:r>
            <a:r>
              <a:rPr lang="tr-TR" dirty="0" err="1" smtClean="0"/>
              <a:t>and</a:t>
            </a:r>
            <a:r>
              <a:rPr lang="tr-TR" dirty="0" smtClean="0"/>
              <a:t> </a:t>
            </a:r>
            <a:r>
              <a:rPr lang="tr-TR" dirty="0" err="1" smtClean="0"/>
              <a:t>non-monetary</a:t>
            </a:r>
            <a:r>
              <a:rPr lang="tr-TR" dirty="0" smtClean="0"/>
              <a:t> </a:t>
            </a:r>
            <a:r>
              <a:rPr lang="tr-TR" dirty="0" err="1" smtClean="0"/>
              <a:t>poverty</a:t>
            </a:r>
            <a:r>
              <a:rPr lang="tr-TR" dirty="0" smtClean="0"/>
              <a:t> in </a:t>
            </a:r>
            <a:r>
              <a:rPr lang="tr-TR" dirty="0" err="1" smtClean="0"/>
              <a:t>the</a:t>
            </a:r>
            <a:r>
              <a:rPr lang="tr-TR" dirty="0" smtClean="0"/>
              <a:t> </a:t>
            </a:r>
            <a:r>
              <a:rPr lang="tr-TR" dirty="0" err="1" smtClean="0"/>
              <a:t>world</a:t>
            </a:r>
            <a:r>
              <a:rPr lang="tr-TR" dirty="0" smtClean="0"/>
              <a:t> </a:t>
            </a:r>
            <a:r>
              <a:rPr lang="tr-TR" dirty="0" err="1" smtClean="0"/>
              <a:t>very</a:t>
            </a:r>
            <a:r>
              <a:rPr lang="tr-TR" dirty="0" smtClean="0"/>
              <a:t> </a:t>
            </a:r>
            <a:r>
              <a:rPr lang="tr-TR" dirty="0" err="1" smtClean="0"/>
              <a:t>briefly</a:t>
            </a:r>
            <a:r>
              <a:rPr lang="tr-TR" dirty="0" smtClean="0"/>
              <a:t>. </a:t>
            </a:r>
            <a:r>
              <a:rPr lang="tr-TR" dirty="0" err="1" smtClean="0"/>
              <a:t>In</a:t>
            </a:r>
            <a:r>
              <a:rPr lang="tr-TR" dirty="0" smtClean="0"/>
              <a:t> </a:t>
            </a:r>
            <a:r>
              <a:rPr lang="tr-TR" dirty="0" err="1" smtClean="0"/>
              <a:t>second</a:t>
            </a:r>
            <a:r>
              <a:rPr lang="tr-TR" baseline="0" dirty="0" smtClean="0"/>
              <a:t> </a:t>
            </a:r>
            <a:r>
              <a:rPr lang="tr-TR" dirty="0" err="1" smtClean="0"/>
              <a:t>part</a:t>
            </a:r>
            <a:r>
              <a:rPr lang="tr-TR" dirty="0" smtClean="0"/>
              <a:t> I </a:t>
            </a:r>
            <a:r>
              <a:rPr lang="tr-TR" dirty="0" err="1" smtClean="0"/>
              <a:t>will</a:t>
            </a:r>
            <a:r>
              <a:rPr lang="tr-TR" dirty="0" smtClean="0"/>
              <a:t> </a:t>
            </a:r>
            <a:r>
              <a:rPr lang="tr-TR" dirty="0" err="1" smtClean="0"/>
              <a:t>focus</a:t>
            </a:r>
            <a:r>
              <a:rPr lang="tr-TR" dirty="0" smtClean="0"/>
              <a:t> on </a:t>
            </a:r>
            <a:r>
              <a:rPr lang="tr-TR" dirty="0" err="1" smtClean="0"/>
              <a:t>the</a:t>
            </a:r>
            <a:r>
              <a:rPr lang="tr-TR" dirty="0" smtClean="0"/>
              <a:t> </a:t>
            </a:r>
            <a:r>
              <a:rPr lang="tr-TR" dirty="0" err="1" smtClean="0"/>
              <a:t>state</a:t>
            </a:r>
            <a:r>
              <a:rPr lang="tr-TR" dirty="0" smtClean="0"/>
              <a:t> of </a:t>
            </a:r>
            <a:r>
              <a:rPr lang="tr-TR" dirty="0" err="1" smtClean="0"/>
              <a:t>poverty</a:t>
            </a:r>
            <a:r>
              <a:rPr lang="tr-TR" dirty="0" smtClean="0"/>
              <a:t> in </a:t>
            </a:r>
            <a:r>
              <a:rPr lang="tr-TR" dirty="0" err="1" smtClean="0"/>
              <a:t>the</a:t>
            </a:r>
            <a:r>
              <a:rPr lang="tr-TR" dirty="0" smtClean="0"/>
              <a:t> OIC </a:t>
            </a:r>
            <a:r>
              <a:rPr lang="tr-TR" dirty="0" err="1" smtClean="0"/>
              <a:t>member</a:t>
            </a:r>
            <a:r>
              <a:rPr lang="tr-TR" dirty="0" smtClean="0"/>
              <a:t> </a:t>
            </a:r>
            <a:r>
              <a:rPr lang="tr-TR" dirty="0" err="1" smtClean="0"/>
              <a:t>countries</a:t>
            </a:r>
            <a:r>
              <a:rPr lang="tr-TR" dirty="0" smtClean="0"/>
              <a:t> </a:t>
            </a:r>
            <a:r>
              <a:rPr lang="tr-TR" dirty="0" err="1" smtClean="0"/>
              <a:t>with</a:t>
            </a:r>
            <a:r>
              <a:rPr lang="tr-TR" dirty="0" smtClean="0"/>
              <a:t> </a:t>
            </a:r>
            <a:r>
              <a:rPr lang="tr-TR" dirty="0" err="1" smtClean="0"/>
              <a:t>much</a:t>
            </a:r>
            <a:r>
              <a:rPr lang="tr-TR" dirty="0" smtClean="0"/>
              <a:t> </a:t>
            </a:r>
            <a:r>
              <a:rPr lang="tr-TR" dirty="0" err="1" smtClean="0"/>
              <a:t>detail</a:t>
            </a:r>
            <a:r>
              <a:rPr lang="tr-TR" dirty="0" smtClean="0"/>
              <a:t>.</a:t>
            </a:r>
          </a:p>
          <a:p>
            <a:r>
              <a:rPr lang="tr-TR" dirty="0" err="1" smtClean="0"/>
              <a:t>In</a:t>
            </a:r>
            <a:r>
              <a:rPr lang="tr-TR" dirty="0" smtClean="0"/>
              <a:t> </a:t>
            </a:r>
            <a:r>
              <a:rPr lang="tr-TR" dirty="0" err="1" smtClean="0"/>
              <a:t>the</a:t>
            </a:r>
            <a:r>
              <a:rPr lang="tr-TR" dirty="0" smtClean="0"/>
              <a:t> </a:t>
            </a:r>
            <a:r>
              <a:rPr lang="tr-TR" dirty="0" err="1" smtClean="0"/>
              <a:t>third</a:t>
            </a:r>
            <a:r>
              <a:rPr lang="tr-TR" dirty="0" smtClean="0"/>
              <a:t> </a:t>
            </a:r>
            <a:r>
              <a:rPr lang="tr-TR" dirty="0" err="1" smtClean="0"/>
              <a:t>part</a:t>
            </a:r>
            <a:r>
              <a:rPr lang="tr-TR" dirty="0" smtClean="0"/>
              <a:t> ….</a:t>
            </a:r>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2</a:t>
            </a:fld>
            <a:endParaRPr lang="tr-TR"/>
          </a:p>
        </p:txBody>
      </p:sp>
    </p:spTree>
    <p:extLst>
      <p:ext uri="{BB962C8B-B14F-4D97-AF65-F5344CB8AC3E}">
        <p14:creationId xmlns:p14="http://schemas.microsoft.com/office/powerpoint/2010/main" val="1131169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4"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latin typeface="+mn-lt"/>
                <a:ea typeface="+mn-ea"/>
                <a:cs typeface="+mn-cs"/>
              </a:rPr>
              <a:t>D</a:t>
            </a:r>
            <a:r>
              <a:rPr lang="en-GB" sz="1200" kern="1200" dirty="0" err="1" smtClean="0">
                <a:solidFill>
                  <a:schemeClr val="tx1"/>
                </a:solidFill>
                <a:latin typeface="+mn-lt"/>
                <a:ea typeface="+mn-ea"/>
                <a:cs typeface="+mn-cs"/>
              </a:rPr>
              <a:t>eprivation</a:t>
            </a:r>
            <a:r>
              <a:rPr lang="en-GB" sz="1200" kern="1200" dirty="0" smtClean="0">
                <a:solidFill>
                  <a:schemeClr val="tx1"/>
                </a:solidFill>
                <a:latin typeface="+mn-lt"/>
                <a:ea typeface="+mn-ea"/>
                <a:cs typeface="+mn-cs"/>
              </a:rPr>
              <a:t> in schooling is between zero percent </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kazakhstan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Kygyzsstan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Uzbekistan</a:t>
            </a:r>
            <a:r>
              <a:rPr lang="tr-T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6</a:t>
            </a:r>
            <a:r>
              <a:rPr lang="tr-TR" sz="1200" kern="1200" dirty="0" smtClean="0">
                <a:solidFill>
                  <a:schemeClr val="tx1"/>
                </a:solidFill>
                <a:latin typeface="+mn-lt"/>
                <a:ea typeface="+mn-ea"/>
                <a:cs typeface="+mn-cs"/>
              </a:rPr>
              <a:t>1</a:t>
            </a:r>
            <a:r>
              <a:rPr lang="en-GB" sz="1200" kern="1200" dirty="0" smtClean="0">
                <a:solidFill>
                  <a:schemeClr val="tx1"/>
                </a:solidFill>
                <a:latin typeface="+mn-lt"/>
                <a:ea typeface="+mn-ea"/>
                <a:cs typeface="+mn-cs"/>
              </a:rPr>
              <a:t>.</a:t>
            </a:r>
            <a:r>
              <a:rPr lang="tr-TR" sz="1200" kern="1200" dirty="0" smtClean="0">
                <a:solidFill>
                  <a:schemeClr val="tx1"/>
                </a:solidFill>
                <a:latin typeface="+mn-lt"/>
                <a:ea typeface="+mn-ea"/>
                <a:cs typeface="+mn-cs"/>
              </a:rPr>
              <a:t>8 (</a:t>
            </a:r>
            <a:r>
              <a:rPr lang="tr-TR" sz="1200" kern="1200" dirty="0" err="1" smtClean="0">
                <a:solidFill>
                  <a:schemeClr val="tx1"/>
                </a:solidFill>
                <a:latin typeface="+mn-lt"/>
                <a:ea typeface="+mn-ea"/>
                <a:cs typeface="+mn-cs"/>
              </a:rPr>
              <a:t>Somalia</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percent</a:t>
            </a:r>
            <a:endParaRPr lang="tr-TR" sz="1200" kern="1200" dirty="0" smtClean="0">
              <a:solidFill>
                <a:schemeClr val="tx1"/>
              </a:solidFill>
              <a:latin typeface="+mn-lt"/>
              <a:ea typeface="+mn-ea"/>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tr-TR" sz="1200" kern="1200" dirty="0" err="1" smtClean="0">
                <a:solidFill>
                  <a:schemeClr val="tx1"/>
                </a:solidFill>
                <a:latin typeface="+mn-lt"/>
                <a:ea typeface="+mn-ea"/>
                <a:cs typeface="+mn-cs"/>
              </a:rPr>
              <a:t>school</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attendance</a:t>
            </a:r>
            <a:r>
              <a:rPr lang="tr-T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is between 0.</a:t>
            </a:r>
            <a:r>
              <a:rPr lang="tr-TR" sz="1200" kern="1200" dirty="0" smtClean="0">
                <a:solidFill>
                  <a:schemeClr val="tx1"/>
                </a:solidFill>
                <a:latin typeface="+mn-lt"/>
                <a:ea typeface="+mn-ea"/>
                <a:cs typeface="+mn-cs"/>
              </a:rPr>
              <a:t>1</a:t>
            </a:r>
            <a:r>
              <a:rPr lang="en-GB" sz="1200" kern="1200" dirty="0" smtClean="0">
                <a:solidFill>
                  <a:schemeClr val="tx1"/>
                </a:solidFill>
                <a:latin typeface="+mn-lt"/>
                <a:ea typeface="+mn-ea"/>
                <a:cs typeface="+mn-cs"/>
              </a:rPr>
              <a:t> percent </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Kazakhsatn</a:t>
            </a:r>
            <a:r>
              <a:rPr lang="tr-TR" sz="1200" kern="1200" dirty="0" smtClean="0">
                <a:solidFill>
                  <a:schemeClr val="tx1"/>
                </a:solidFill>
                <a:latin typeface="+mn-lt"/>
                <a:ea typeface="+mn-ea"/>
                <a:cs typeface="+mn-cs"/>
              </a:rPr>
              <a:t>)</a:t>
            </a:r>
            <a:r>
              <a:rPr lang="tr-T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a:t>
            </a:r>
            <a:r>
              <a:rPr lang="tr-TR" sz="1200" kern="1200" dirty="0" smtClean="0">
                <a:solidFill>
                  <a:schemeClr val="tx1"/>
                </a:solidFill>
                <a:latin typeface="+mn-lt"/>
                <a:ea typeface="+mn-ea"/>
                <a:cs typeface="+mn-cs"/>
              </a:rPr>
              <a:t>58</a:t>
            </a:r>
            <a:r>
              <a:rPr lang="en-GB" sz="1200" kern="1200" dirty="0" smtClean="0">
                <a:solidFill>
                  <a:schemeClr val="tx1"/>
                </a:solidFill>
                <a:latin typeface="+mn-lt"/>
                <a:ea typeface="+mn-ea"/>
                <a:cs typeface="+mn-cs"/>
              </a:rPr>
              <a:t>.</a:t>
            </a:r>
            <a:r>
              <a:rPr lang="tr-TR" sz="1200" kern="1200" dirty="0" smtClean="0">
                <a:solidFill>
                  <a:schemeClr val="tx1"/>
                </a:solidFill>
                <a:latin typeface="+mn-lt"/>
                <a:ea typeface="+mn-ea"/>
                <a:cs typeface="+mn-cs"/>
              </a:rPr>
              <a:t>5 (Burkina </a:t>
            </a:r>
            <a:r>
              <a:rPr lang="tr-TR" sz="1200" kern="1200" dirty="0" err="1" smtClean="0">
                <a:solidFill>
                  <a:schemeClr val="tx1"/>
                </a:solidFill>
                <a:latin typeface="+mn-lt"/>
                <a:ea typeface="+mn-ea"/>
                <a:cs typeface="+mn-cs"/>
              </a:rPr>
              <a:t>faso</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percent</a:t>
            </a:r>
            <a:endParaRPr lang="tr-TR" sz="1200" kern="1200" dirty="0" smtClean="0">
              <a:solidFill>
                <a:schemeClr val="tx1"/>
              </a:solidFill>
              <a:latin typeface="+mn-lt"/>
              <a:ea typeface="+mn-ea"/>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435100" lvl="4" indent="-457200" algn="l">
              <a:lnSpc>
                <a:spcPct val="150000"/>
              </a:lnSpc>
              <a:buClr>
                <a:srgbClr val="414141"/>
              </a:buClr>
              <a:buSzPct val="101000"/>
              <a:buFont typeface="Arial" panose="020B0604020202020204" pitchFamily="34" charset="0"/>
              <a:buChar char="•"/>
            </a:pP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child mortality</a:t>
            </a:r>
            <a:r>
              <a:rPr lang="tr-TR" sz="1200" kern="1200" dirty="0" smtClean="0">
                <a:solidFill>
                  <a:schemeClr val="tx1"/>
                </a:solidFill>
                <a:latin typeface="+mn-lt"/>
                <a:ea typeface="+mn-ea"/>
                <a:cs typeface="+mn-cs"/>
              </a:rPr>
              <a:t> is </a:t>
            </a:r>
            <a:r>
              <a:rPr lang="tr-TR" sz="1200" kern="1200" dirty="0" err="1" smtClean="0">
                <a:solidFill>
                  <a:schemeClr val="tx1"/>
                </a:solidFill>
                <a:latin typeface="+mn-lt"/>
                <a:ea typeface="+mn-ea"/>
                <a:cs typeface="+mn-cs"/>
              </a:rPr>
              <a:t>between</a:t>
            </a:r>
            <a:r>
              <a:rPr lang="tr-TR" sz="1200" kern="1200" dirty="0" smtClean="0">
                <a:solidFill>
                  <a:schemeClr val="tx1"/>
                </a:solidFill>
                <a:latin typeface="+mn-lt"/>
                <a:ea typeface="+mn-ea"/>
                <a:cs typeface="+mn-cs"/>
              </a:rPr>
              <a:t> 0.1 (</a:t>
            </a:r>
            <a:r>
              <a:rPr lang="tr-TR" sz="1200" kern="1200" dirty="0" err="1" smtClean="0">
                <a:solidFill>
                  <a:schemeClr val="tx1"/>
                </a:solidFill>
                <a:latin typeface="+mn-lt"/>
                <a:ea typeface="+mn-ea"/>
                <a:cs typeface="+mn-cs"/>
              </a:rPr>
              <a:t>Kazakhstan</a:t>
            </a:r>
            <a:r>
              <a:rPr lang="tr-TR" sz="1200" kern="1200" baseline="0" dirty="0" smtClean="0">
                <a:solidFill>
                  <a:schemeClr val="tx1"/>
                </a:solidFill>
                <a:latin typeface="+mn-lt"/>
                <a:ea typeface="+mn-ea"/>
                <a:cs typeface="+mn-cs"/>
              </a:rPr>
              <a:t>)</a:t>
            </a:r>
            <a:r>
              <a:rPr lang="en-GB" sz="1200" kern="1200" dirty="0" smtClean="0">
                <a:solidFill>
                  <a:schemeClr val="tx1"/>
                </a:solidFill>
                <a:latin typeface="+mn-lt"/>
                <a:ea typeface="+mn-ea"/>
                <a:cs typeface="+mn-cs"/>
              </a:rPr>
              <a:t> and 57.8 percent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Niger</a:t>
            </a:r>
            <a:r>
              <a:rPr lang="tr-TR" sz="1200" kern="1200" dirty="0" smtClean="0">
                <a:solidFill>
                  <a:schemeClr val="tx1"/>
                </a:solidFill>
                <a:latin typeface="+mn-lt"/>
                <a:ea typeface="+mn-ea"/>
                <a:cs typeface="+mn-cs"/>
              </a:rPr>
              <a:t>)</a:t>
            </a:r>
          </a:p>
          <a:p>
            <a:pPr marL="1435100" lvl="4" indent="-457200" algn="l">
              <a:lnSpc>
                <a:spcPct val="150000"/>
              </a:lnSpc>
              <a:buClr>
                <a:srgbClr val="414141"/>
              </a:buClr>
              <a:buSzPct val="101000"/>
              <a:buFont typeface="Arial" panose="020B0604020202020204" pitchFamily="34" charset="0"/>
              <a:buChar char="•"/>
            </a:pP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nutrition</a:t>
            </a:r>
            <a:r>
              <a:rPr lang="tr-TR" sz="1200" kern="1200" dirty="0" smtClean="0">
                <a:solidFill>
                  <a:schemeClr val="tx1"/>
                </a:solidFill>
                <a:latin typeface="+mn-lt"/>
                <a:ea typeface="+mn-ea"/>
                <a:cs typeface="+mn-cs"/>
              </a:rPr>
              <a:t> is </a:t>
            </a:r>
            <a:r>
              <a:rPr lang="tr-TR" sz="1200" kern="1200" dirty="0" err="1" smtClean="0">
                <a:solidFill>
                  <a:schemeClr val="tx1"/>
                </a:solidFill>
                <a:latin typeface="+mn-lt"/>
                <a:ea typeface="+mn-ea"/>
                <a:cs typeface="+mn-cs"/>
              </a:rPr>
              <a:t>between</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0.05</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Kazakhstan</a:t>
            </a:r>
            <a:r>
              <a:rPr lang="tr-TR" sz="1200" kern="1200" baseline="0" dirty="0" smtClean="0">
                <a:solidFill>
                  <a:schemeClr val="tx1"/>
                </a:solidFill>
                <a:latin typeface="+mn-lt"/>
                <a:ea typeface="+mn-ea"/>
                <a:cs typeface="+mn-cs"/>
              </a:rPr>
              <a:t>)</a:t>
            </a:r>
            <a:r>
              <a:rPr lang="tr-T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a:t>
            </a:r>
            <a:r>
              <a:rPr lang="tr-TR" sz="1200" kern="1200" dirty="0" smtClean="0">
                <a:solidFill>
                  <a:schemeClr val="tx1"/>
                </a:solidFill>
                <a:latin typeface="+mn-lt"/>
                <a:ea typeface="+mn-ea"/>
                <a:cs typeface="+mn-cs"/>
              </a:rPr>
              <a:t>46</a:t>
            </a:r>
            <a:r>
              <a:rPr lang="en-GB" sz="1200" kern="1200" dirty="0" smtClean="0">
                <a:solidFill>
                  <a:schemeClr val="tx1"/>
                </a:solidFill>
                <a:latin typeface="+mn-lt"/>
                <a:ea typeface="+mn-ea"/>
                <a:cs typeface="+mn-cs"/>
              </a:rPr>
              <a:t>.</a:t>
            </a:r>
            <a:r>
              <a:rPr lang="tr-TR" sz="1200" kern="1200" dirty="0" smtClean="0">
                <a:solidFill>
                  <a:schemeClr val="tx1"/>
                </a:solidFill>
                <a:latin typeface="+mn-lt"/>
                <a:ea typeface="+mn-ea"/>
                <a:cs typeface="+mn-cs"/>
              </a:rPr>
              <a:t>6 (</a:t>
            </a:r>
            <a:r>
              <a:rPr lang="tr-TR" sz="1200" kern="1200" dirty="0" err="1" smtClean="0">
                <a:solidFill>
                  <a:schemeClr val="tx1"/>
                </a:solidFill>
                <a:latin typeface="+mn-lt"/>
                <a:ea typeface="+mn-ea"/>
                <a:cs typeface="+mn-cs"/>
              </a:rPr>
              <a:t>Niger</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percent</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435100" lvl="4" indent="-457200" algn="l">
              <a:lnSpc>
                <a:spcPct val="150000"/>
              </a:lnSpc>
              <a:buClr>
                <a:srgbClr val="414141"/>
              </a:buClr>
              <a:buSzPct val="101000"/>
              <a:buFont typeface="Arial" panose="020B0604020202020204" pitchFamily="34" charset="0"/>
              <a:buChar char="•"/>
            </a:pPr>
            <a:r>
              <a:rPr lang="tr-TR" sz="1200" kern="1200" dirty="0" err="1" smtClean="0">
                <a:solidFill>
                  <a:schemeClr val="tx1"/>
                </a:solidFill>
                <a:latin typeface="+mn-lt"/>
                <a:ea typeface="+mn-ea"/>
                <a:cs typeface="+mn-cs"/>
              </a:rPr>
              <a:t>The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and</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min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percentages</a:t>
            </a:r>
            <a:r>
              <a:rPr lang="tr-TR" sz="1200" kern="1200" dirty="0" smtClean="0">
                <a:solidFill>
                  <a:schemeClr val="tx1"/>
                </a:solidFill>
                <a:latin typeface="+mn-lt"/>
                <a:ea typeface="+mn-ea"/>
                <a:cs typeface="+mn-cs"/>
              </a:rPr>
              <a:t> in </a:t>
            </a:r>
            <a:r>
              <a:rPr lang="tr-TR" sz="1200" kern="1200" dirty="0" err="1" smtClean="0">
                <a:solidFill>
                  <a:schemeClr val="tx1"/>
                </a:solidFill>
                <a:latin typeface="+mn-lt"/>
                <a:ea typeface="+mn-ea"/>
                <a:cs typeface="+mn-cs"/>
              </a:rPr>
              <a:t>living</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condition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indicators</a:t>
            </a:r>
            <a:r>
              <a:rPr lang="tr-TR" sz="1200" kern="1200" dirty="0" smtClean="0">
                <a:solidFill>
                  <a:schemeClr val="tx1"/>
                </a:solidFill>
                <a:latin typeface="+mn-lt"/>
                <a:ea typeface="+mn-ea"/>
                <a:cs typeface="+mn-cs"/>
              </a:rPr>
              <a:t>:</a:t>
            </a:r>
          </a:p>
          <a:p>
            <a:pPr marL="2349500" lvl="6" indent="-457200">
              <a:lnSpc>
                <a:spcPct val="150000"/>
              </a:lnSpc>
              <a:buClr>
                <a:srgbClr val="414141"/>
              </a:buClr>
              <a:buSzPct val="101000"/>
              <a:buFont typeface="Courier New" panose="02070309020205020404" pitchFamily="49" charset="0"/>
              <a:buChar char="o"/>
            </a:pPr>
            <a:r>
              <a:rPr lang="tr-TR" sz="1200" kern="1200" dirty="0" err="1" smtClean="0">
                <a:solidFill>
                  <a:schemeClr val="tx1"/>
                </a:solidFill>
                <a:latin typeface="+mn-lt"/>
                <a:ea typeface="+mn-ea"/>
                <a:cs typeface="+mn-cs"/>
              </a:rPr>
              <a:t>zero</a:t>
            </a:r>
            <a:r>
              <a:rPr lang="tr-TR" sz="1200" kern="1200" dirty="0" smtClean="0">
                <a:solidFill>
                  <a:schemeClr val="tx1"/>
                </a:solidFill>
                <a:latin typeface="+mn-lt"/>
                <a:ea typeface="+mn-ea"/>
                <a:cs typeface="+mn-cs"/>
              </a:rPr>
              <a:t> (Albania) &lt;=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electricity</a:t>
            </a:r>
            <a:r>
              <a:rPr lang="tr-TR" sz="1200" kern="1200" dirty="0" smtClean="0">
                <a:solidFill>
                  <a:schemeClr val="tx1"/>
                </a:solidFill>
                <a:latin typeface="+mn-lt"/>
                <a:ea typeface="+mn-ea"/>
                <a:cs typeface="+mn-cs"/>
              </a:rPr>
              <a:t> &lt;= 81.5 (</a:t>
            </a:r>
            <a:r>
              <a:rPr lang="tr-TR" sz="1200" kern="1200" dirty="0" err="1" smtClean="0">
                <a:solidFill>
                  <a:schemeClr val="tx1"/>
                </a:solidFill>
                <a:latin typeface="+mn-lt"/>
                <a:ea typeface="+mn-ea"/>
                <a:cs typeface="+mn-cs"/>
              </a:rPr>
              <a:t>Niger</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pPr marL="2349500" lvl="6" indent="-457200">
              <a:lnSpc>
                <a:spcPct val="150000"/>
              </a:lnSpc>
              <a:buClr>
                <a:srgbClr val="414141"/>
              </a:buClr>
              <a:buSzPct val="101000"/>
              <a:buFont typeface="Courier New" panose="02070309020205020404" pitchFamily="49" charset="0"/>
              <a:buChar char="o"/>
            </a:pPr>
            <a:r>
              <a:rPr lang="tr-TR" sz="1200" kern="1200" dirty="0" smtClean="0">
                <a:solidFill>
                  <a:schemeClr val="tx1"/>
                </a:solidFill>
                <a:latin typeface="+mn-lt"/>
                <a:ea typeface="+mn-ea"/>
                <a:cs typeface="+mn-cs"/>
              </a:rPr>
              <a:t>0.005</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kazakhstan</a:t>
            </a:r>
            <a:r>
              <a:rPr lang="tr-TR" sz="1200" kern="1200" dirty="0" smtClean="0">
                <a:solidFill>
                  <a:schemeClr val="tx1"/>
                </a:solidFill>
                <a:latin typeface="+mn-lt"/>
                <a:ea typeface="+mn-ea"/>
                <a:cs typeface="+mn-cs"/>
              </a:rPr>
              <a:t>) &lt;=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improved sanitation</a:t>
            </a:r>
            <a:r>
              <a:rPr lang="tr-TR" sz="1200" kern="1200" dirty="0" smtClean="0">
                <a:solidFill>
                  <a:schemeClr val="tx1"/>
                </a:solidFill>
                <a:latin typeface="+mn-lt"/>
                <a:ea typeface="+mn-ea"/>
                <a:cs typeface="+mn-cs"/>
              </a:rPr>
              <a:t> &lt;= 83.1 (</a:t>
            </a:r>
            <a:r>
              <a:rPr lang="tr-TR" sz="1200" kern="1200" dirty="0" err="1" smtClean="0">
                <a:solidFill>
                  <a:schemeClr val="tx1"/>
                </a:solidFill>
                <a:latin typeface="+mn-lt"/>
                <a:ea typeface="+mn-ea"/>
                <a:cs typeface="+mn-cs"/>
              </a:rPr>
              <a:t>Niger</a:t>
            </a:r>
            <a:r>
              <a:rPr lang="tr-TR" sz="1200" kern="1200" dirty="0" smtClean="0">
                <a:solidFill>
                  <a:schemeClr val="tx1"/>
                </a:solidFill>
                <a:latin typeface="+mn-lt"/>
                <a:ea typeface="+mn-ea"/>
                <a:cs typeface="+mn-cs"/>
              </a:rPr>
              <a:t>)</a:t>
            </a:r>
          </a:p>
          <a:p>
            <a:pPr marL="2349500" lvl="6" indent="-457200">
              <a:lnSpc>
                <a:spcPct val="150000"/>
              </a:lnSpc>
              <a:buClr>
                <a:srgbClr val="414141"/>
              </a:buClr>
              <a:buSzPct val="101000"/>
              <a:buFont typeface="Courier New" panose="02070309020205020404" pitchFamily="49" charset="0"/>
              <a:buChar char="o"/>
            </a:pPr>
            <a:r>
              <a:rPr lang="tr-TR" sz="1200" kern="1200" dirty="0" smtClean="0">
                <a:solidFill>
                  <a:schemeClr val="tx1"/>
                </a:solidFill>
                <a:latin typeface="+mn-lt"/>
                <a:ea typeface="+mn-ea"/>
                <a:cs typeface="+mn-cs"/>
              </a:rPr>
              <a:t>0.06 (</a:t>
            </a:r>
            <a:r>
              <a:rPr lang="tr-TR" sz="1200" kern="1200" dirty="0" err="1" smtClean="0">
                <a:solidFill>
                  <a:schemeClr val="tx1"/>
                </a:solidFill>
                <a:latin typeface="+mn-lt"/>
                <a:ea typeface="+mn-ea"/>
                <a:cs typeface="+mn-cs"/>
              </a:rPr>
              <a:t>kazakhstan</a:t>
            </a:r>
            <a:r>
              <a:rPr lang="tr-TR" sz="1200" kern="1200" dirty="0" smtClean="0">
                <a:solidFill>
                  <a:schemeClr val="tx1"/>
                </a:solidFill>
                <a:latin typeface="+mn-lt"/>
                <a:ea typeface="+mn-ea"/>
                <a:cs typeface="+mn-cs"/>
              </a:rPr>
              <a:t>) &lt;=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drinking water</a:t>
            </a:r>
            <a:r>
              <a:rPr lang="tr-TR" sz="1200" kern="1200" dirty="0" smtClean="0">
                <a:solidFill>
                  <a:schemeClr val="tx1"/>
                </a:solidFill>
                <a:latin typeface="+mn-lt"/>
                <a:ea typeface="+mn-ea"/>
                <a:cs typeface="+mn-cs"/>
              </a:rPr>
              <a:t> &lt;= 70 (</a:t>
            </a:r>
            <a:r>
              <a:rPr lang="tr-TR" sz="1200" kern="1200" dirty="0" err="1" smtClean="0">
                <a:solidFill>
                  <a:schemeClr val="tx1"/>
                </a:solidFill>
                <a:latin typeface="+mn-lt"/>
                <a:ea typeface="+mn-ea"/>
                <a:cs typeface="+mn-cs"/>
              </a:rPr>
              <a:t>Somalia</a:t>
            </a:r>
            <a:r>
              <a:rPr lang="tr-TR" sz="1200" kern="1200" dirty="0" smtClean="0">
                <a:solidFill>
                  <a:schemeClr val="tx1"/>
                </a:solidFill>
                <a:latin typeface="+mn-lt"/>
                <a:ea typeface="+mn-ea"/>
                <a:cs typeface="+mn-cs"/>
              </a:rPr>
              <a:t>)</a:t>
            </a:r>
          </a:p>
          <a:p>
            <a:pPr marL="2349500" lvl="6" indent="-457200">
              <a:lnSpc>
                <a:spcPct val="150000"/>
              </a:lnSpc>
              <a:buClr>
                <a:srgbClr val="414141"/>
              </a:buClr>
              <a:buSzPct val="101000"/>
              <a:buFont typeface="Courier New" panose="02070309020205020404" pitchFamily="49" charset="0"/>
              <a:buChar char="o"/>
            </a:pPr>
            <a:r>
              <a:rPr lang="tr-TR" sz="1200" kern="1200" dirty="0" smtClean="0">
                <a:solidFill>
                  <a:schemeClr val="tx1"/>
                </a:solidFill>
                <a:latin typeface="+mn-lt"/>
                <a:ea typeface="+mn-ea"/>
                <a:cs typeface="+mn-cs"/>
              </a:rPr>
              <a:t>0.02</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kazakhstan</a:t>
            </a:r>
            <a:r>
              <a:rPr lang="tr-TR" sz="1200" kern="1200" dirty="0" smtClean="0">
                <a:solidFill>
                  <a:schemeClr val="tx1"/>
                </a:solidFill>
                <a:latin typeface="+mn-lt"/>
                <a:ea typeface="+mn-ea"/>
                <a:cs typeface="+mn-cs"/>
              </a:rPr>
              <a:t>) &lt;=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flooring</a:t>
            </a:r>
            <a:r>
              <a:rPr lang="tr-TR" sz="1200" kern="1200" dirty="0" smtClean="0">
                <a:solidFill>
                  <a:schemeClr val="tx1"/>
                </a:solidFill>
                <a:latin typeface="+mn-lt"/>
                <a:ea typeface="+mn-ea"/>
                <a:cs typeface="+mn-cs"/>
              </a:rPr>
              <a:t> &lt;= 79.8</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Niger</a:t>
            </a:r>
            <a:r>
              <a:rPr lang="tr-TR" sz="1200" kern="1200" baseline="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pPr marL="2349500" lvl="6" indent="-457200">
              <a:lnSpc>
                <a:spcPct val="150000"/>
              </a:lnSpc>
              <a:buClr>
                <a:srgbClr val="414141"/>
              </a:buClr>
              <a:buSzPct val="101000"/>
              <a:buFont typeface="Courier New" panose="02070309020205020404" pitchFamily="49" charset="0"/>
              <a:buChar char="o"/>
            </a:pPr>
            <a:r>
              <a:rPr lang="tr-TR" sz="1200" kern="1200" dirty="0" smtClean="0">
                <a:solidFill>
                  <a:schemeClr val="tx1"/>
                </a:solidFill>
                <a:latin typeface="+mn-lt"/>
                <a:ea typeface="+mn-ea"/>
                <a:cs typeface="+mn-cs"/>
              </a:rPr>
              <a:t>0.003</a:t>
            </a:r>
            <a:r>
              <a:rPr lang="tr-TR" sz="1200" kern="1200" baseline="0" dirty="0" smtClean="0">
                <a:solidFill>
                  <a:schemeClr val="tx1"/>
                </a:solidFill>
                <a:latin typeface="+mn-lt"/>
                <a:ea typeface="+mn-ea"/>
                <a:cs typeface="+mn-cs"/>
              </a:rPr>
              <a:t> (Jordan) </a:t>
            </a:r>
            <a:r>
              <a:rPr lang="tr-TR" sz="1200" kern="1200" dirty="0" smtClean="0">
                <a:solidFill>
                  <a:schemeClr val="tx1"/>
                </a:solidFill>
                <a:latin typeface="+mn-lt"/>
                <a:ea typeface="+mn-ea"/>
                <a:cs typeface="+mn-cs"/>
              </a:rPr>
              <a:t>&lt;=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t>
            </a:r>
            <a:r>
              <a:rPr lang="en-GB" sz="1200" kern="1200" dirty="0" smtClean="0">
                <a:solidFill>
                  <a:schemeClr val="tx1"/>
                </a:solidFill>
                <a:latin typeface="+mn-lt"/>
                <a:ea typeface="+mn-ea"/>
                <a:cs typeface="+mn-cs"/>
              </a:rPr>
              <a:t>cooking fuel </a:t>
            </a:r>
            <a:r>
              <a:rPr lang="tr-TR" sz="1200" kern="1200" dirty="0" smtClean="0">
                <a:solidFill>
                  <a:schemeClr val="tx1"/>
                </a:solidFill>
                <a:latin typeface="+mn-lt"/>
                <a:ea typeface="+mn-ea"/>
                <a:cs typeface="+mn-cs"/>
              </a:rPr>
              <a:t>&lt;= 89.2 (</a:t>
            </a:r>
            <a:r>
              <a:rPr lang="tr-TR" sz="1200" kern="1200" dirty="0" err="1" smtClean="0">
                <a:solidFill>
                  <a:schemeClr val="tx1"/>
                </a:solidFill>
                <a:latin typeface="+mn-lt"/>
                <a:ea typeface="+mn-ea"/>
                <a:cs typeface="+mn-cs"/>
              </a:rPr>
              <a:t>Niger</a:t>
            </a:r>
            <a:r>
              <a:rPr lang="tr-TR" sz="1200" kern="1200" dirty="0" smtClean="0">
                <a:solidFill>
                  <a:schemeClr val="tx1"/>
                </a:solidFill>
                <a:latin typeface="+mn-lt"/>
                <a:ea typeface="+mn-ea"/>
                <a:cs typeface="+mn-cs"/>
              </a:rPr>
              <a:t>) </a:t>
            </a:r>
          </a:p>
          <a:p>
            <a:pPr marL="2349500" lvl="6" indent="-457200">
              <a:lnSpc>
                <a:spcPct val="150000"/>
              </a:lnSpc>
              <a:buClr>
                <a:srgbClr val="414141"/>
              </a:buClr>
              <a:buSzPct val="101000"/>
              <a:buFont typeface="Courier New" panose="02070309020205020404" pitchFamily="49" charset="0"/>
              <a:buChar char="o"/>
            </a:pPr>
            <a:r>
              <a:rPr lang="tr-TR" sz="1200" kern="1200" dirty="0" smtClean="0">
                <a:solidFill>
                  <a:schemeClr val="tx1"/>
                </a:solidFill>
                <a:latin typeface="+mn-lt"/>
                <a:ea typeface="+mn-ea"/>
                <a:cs typeface="+mn-cs"/>
              </a:rPr>
              <a:t>0.01 (Jordan) &lt;= </a:t>
            </a:r>
            <a:r>
              <a:rPr lang="tr-TR" sz="1200" kern="1200" dirty="0" err="1" smtClean="0">
                <a:solidFill>
                  <a:schemeClr val="tx1"/>
                </a:solidFill>
                <a:latin typeface="+mn-lt"/>
                <a:ea typeface="+mn-ea"/>
                <a:cs typeface="+mn-cs"/>
              </a:rPr>
              <a:t>Deprivation</a:t>
            </a:r>
            <a:r>
              <a:rPr lang="tr-TR" sz="1200" kern="1200" dirty="0" smtClean="0">
                <a:solidFill>
                  <a:schemeClr val="tx1"/>
                </a:solidFill>
                <a:latin typeface="+mn-lt"/>
                <a:ea typeface="+mn-ea"/>
                <a:cs typeface="+mn-cs"/>
              </a:rPr>
              <a:t> in a</a:t>
            </a:r>
            <a:r>
              <a:rPr lang="en-GB" sz="1200" kern="1200" dirty="0" err="1" smtClean="0">
                <a:solidFill>
                  <a:schemeClr val="tx1"/>
                </a:solidFill>
                <a:latin typeface="+mn-lt"/>
                <a:ea typeface="+mn-ea"/>
                <a:cs typeface="+mn-cs"/>
              </a:rPr>
              <a:t>sset</a:t>
            </a:r>
            <a:r>
              <a:rPr lang="en-GB" sz="1200" kern="1200" dirty="0" smtClean="0">
                <a:solidFill>
                  <a:schemeClr val="tx1"/>
                </a:solidFill>
                <a:latin typeface="+mn-lt"/>
                <a:ea typeface="+mn-ea"/>
                <a:cs typeface="+mn-cs"/>
              </a:rPr>
              <a:t> ownership</a:t>
            </a:r>
            <a:r>
              <a:rPr lang="tr-TR" sz="1200" kern="1200" dirty="0" smtClean="0">
                <a:solidFill>
                  <a:schemeClr val="tx1"/>
                </a:solidFill>
                <a:latin typeface="+mn-lt"/>
                <a:ea typeface="+mn-ea"/>
                <a:cs typeface="+mn-cs"/>
              </a:rPr>
              <a:t> &lt;= 76.2 (</a:t>
            </a:r>
            <a:r>
              <a:rPr lang="tr-TR" sz="1200" kern="1200" dirty="0" err="1" smtClean="0">
                <a:solidFill>
                  <a:schemeClr val="tx1"/>
                </a:solidFill>
                <a:latin typeface="+mn-lt"/>
                <a:ea typeface="+mn-ea"/>
                <a:cs typeface="+mn-cs"/>
              </a:rPr>
              <a:t>Somalia</a:t>
            </a:r>
            <a:r>
              <a:rPr lang="tr-TR" sz="1200" kern="1200" dirty="0" smtClean="0">
                <a:solidFill>
                  <a:schemeClr val="tx1"/>
                </a:solidFill>
                <a:latin typeface="+mn-lt"/>
                <a:ea typeface="+mn-ea"/>
                <a:cs typeface="+mn-cs"/>
              </a:rPr>
              <a:t>)</a:t>
            </a:r>
          </a:p>
          <a:p>
            <a:pPr marL="444500" indent="-381000" algn="l">
              <a:lnSpc>
                <a:spcPct val="150000"/>
              </a:lnSpc>
            </a:pPr>
            <a:endParaRPr lang="en-US" sz="1200" kern="1200" dirty="0" smtClean="0">
              <a:solidFill>
                <a:schemeClr val="tx1"/>
              </a:solidFill>
              <a:latin typeface="+mn-lt"/>
              <a:ea typeface="Optima" charset="0"/>
              <a:cs typeface="Optima" charset="0"/>
              <a:sym typeface="Optima" charset="0"/>
            </a:endParaRPr>
          </a:p>
          <a:p>
            <a:r>
              <a:rPr lang="en-GB" sz="1200" b="0" i="0" u="none" strike="noStrike" kern="1200" baseline="0" dirty="0" smtClean="0">
                <a:solidFill>
                  <a:schemeClr val="tx1"/>
                </a:solidFill>
                <a:latin typeface="+mn-lt"/>
                <a:ea typeface="+mn-ea"/>
                <a:cs typeface="+mn-cs"/>
              </a:rPr>
              <a:t>• Electricity: not having access to electricity.</a:t>
            </a:r>
          </a:p>
          <a:p>
            <a:r>
              <a:rPr lang="en-GB" sz="1200" b="0" i="0" u="none" strike="noStrike" kern="1200" baseline="0" dirty="0" smtClean="0">
                <a:solidFill>
                  <a:schemeClr val="tx1"/>
                </a:solidFill>
                <a:latin typeface="+mn-lt"/>
                <a:ea typeface="+mn-ea"/>
                <a:cs typeface="+mn-cs"/>
              </a:rPr>
              <a:t>• Drinking water: not having access to clean drinking water or</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if the source of clean drinking water is located more than 30</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minutes away by walking.</a:t>
            </a:r>
          </a:p>
          <a:p>
            <a:r>
              <a:rPr lang="en-GB" sz="1200" b="0" i="0" u="none" strike="noStrike" kern="1200" baseline="0" dirty="0" smtClean="0">
                <a:solidFill>
                  <a:schemeClr val="tx1"/>
                </a:solidFill>
                <a:latin typeface="+mn-lt"/>
                <a:ea typeface="+mn-ea"/>
                <a:cs typeface="+mn-cs"/>
              </a:rPr>
              <a:t>• Sanitation: not having access to improved sanitation or if</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improved, it is shared.6</a:t>
            </a:r>
          </a:p>
          <a:p>
            <a:r>
              <a:rPr lang="en-GB" sz="1200" b="0" i="0" u="none" strike="noStrike" kern="1200" baseline="0" dirty="0" smtClean="0">
                <a:solidFill>
                  <a:schemeClr val="tx1"/>
                </a:solidFill>
                <a:latin typeface="+mn-lt"/>
                <a:ea typeface="+mn-ea"/>
                <a:cs typeface="+mn-cs"/>
              </a:rPr>
              <a:t>• Cooking fuel: using ‘dirty’ cooking fuel (dung, wood or</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charcoal).</a:t>
            </a:r>
          </a:p>
          <a:p>
            <a:r>
              <a:rPr lang="en-GB" sz="1200" b="0" i="0" u="none" strike="noStrike" kern="1200" baseline="0" dirty="0" smtClean="0">
                <a:solidFill>
                  <a:schemeClr val="tx1"/>
                </a:solidFill>
                <a:latin typeface="+mn-lt"/>
                <a:ea typeface="+mn-ea"/>
                <a:cs typeface="+mn-cs"/>
              </a:rPr>
              <a:t>• Having a home with a dirt, sand or dung floor.</a:t>
            </a:r>
          </a:p>
          <a:p>
            <a:r>
              <a:rPr lang="en-GB" sz="1200" b="0" i="0" u="none" strike="noStrike" kern="1200" baseline="0" dirty="0" smtClean="0">
                <a:solidFill>
                  <a:schemeClr val="tx1"/>
                </a:solidFill>
                <a:latin typeface="+mn-lt"/>
                <a:ea typeface="+mn-ea"/>
                <a:cs typeface="+mn-cs"/>
              </a:rPr>
              <a:t>• Assets: not having at least one asset related to access to information</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(radio, TV, telephone7) and not having at least one</a:t>
            </a:r>
          </a:p>
          <a:p>
            <a:r>
              <a:rPr lang="en-GB" sz="1200" b="0" i="0" u="none" strike="noStrike" kern="1200" baseline="0" dirty="0" smtClean="0">
                <a:solidFill>
                  <a:schemeClr val="tx1"/>
                </a:solidFill>
                <a:latin typeface="+mn-lt"/>
                <a:ea typeface="+mn-ea"/>
                <a:cs typeface="+mn-cs"/>
              </a:rPr>
              <a:t>asset related to mobility (bike, motorbike, car, truck, animal</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cart, motorboat) or at least one asset related to livelihood</a:t>
            </a:r>
          </a:p>
          <a:p>
            <a:r>
              <a:rPr lang="en-GB" sz="1200" b="0" i="0" u="none" strike="noStrike" kern="1200" baseline="0" dirty="0" smtClean="0">
                <a:solidFill>
                  <a:schemeClr val="tx1"/>
                </a:solidFill>
                <a:latin typeface="+mn-lt"/>
                <a:ea typeface="+mn-ea"/>
                <a:cs typeface="+mn-cs"/>
              </a:rPr>
              <a:t>(refrigerator, arable land,8 livestock9).</a:t>
            </a: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23</a:t>
            </a:fld>
            <a:endParaRPr lang="tr-TR"/>
          </a:p>
        </p:txBody>
      </p:sp>
    </p:spTree>
    <p:extLst>
      <p:ext uri="{BB962C8B-B14F-4D97-AF65-F5344CB8AC3E}">
        <p14:creationId xmlns:p14="http://schemas.microsoft.com/office/powerpoint/2010/main" val="3944894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Calibri (Gövde)"/>
                <a:ea typeface="+mn-ea"/>
                <a:cs typeface="+mn-cs"/>
              </a:rPr>
              <a:t>The outcome document of the 2010 Millennium Development Goals Summit requested the Secretary-General to work on the global development agenda beyond 2015. </a:t>
            </a:r>
            <a:endParaRPr lang="tr-TR" sz="1200" kern="1200" dirty="0" smtClean="0">
              <a:solidFill>
                <a:schemeClr val="tx1"/>
              </a:solidFill>
              <a:effectLst/>
              <a:latin typeface="Calibri (Gövde)"/>
              <a:ea typeface="+mn-ea"/>
              <a:cs typeface="+mn-cs"/>
            </a:endParaRPr>
          </a:p>
          <a:p>
            <a:r>
              <a:rPr lang="en-US" sz="1200" kern="1200" dirty="0" smtClean="0">
                <a:solidFill>
                  <a:schemeClr val="tx1"/>
                </a:solidFill>
                <a:effectLst/>
                <a:latin typeface="Calibri (Gövde)"/>
                <a:ea typeface="+mn-ea"/>
                <a:cs typeface="+mn-cs"/>
              </a:rPr>
              <a:t>The outcome document of the 2012 Rio+20 Conference on Sustainable Development envisaged an inclusive process for developing a set of sustainable development goals (SDGs). </a:t>
            </a:r>
            <a:endParaRPr lang="tr-TR" sz="1200" kern="1200" dirty="0" smtClean="0">
              <a:solidFill>
                <a:schemeClr val="tx1"/>
              </a:solidFill>
              <a:effectLst/>
              <a:latin typeface="Calibri (Gövde)"/>
              <a:ea typeface="+mn-ea"/>
              <a:cs typeface="+mn-cs"/>
            </a:endParaRPr>
          </a:p>
          <a:p>
            <a:r>
              <a:rPr lang="en-US" sz="1200" kern="1200" dirty="0" smtClean="0">
                <a:solidFill>
                  <a:schemeClr val="tx1"/>
                </a:solidFill>
                <a:effectLst/>
                <a:latin typeface="Calibri (Gövde)"/>
                <a:ea typeface="+mn-ea"/>
                <a:cs typeface="+mn-cs"/>
              </a:rPr>
              <a:t>A 30-member Open Working Group (OWG) of the General Assembly was assigned to prepare a proposal on the SDGs. OWG has conducted 13 sessions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between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March</a:t>
            </a:r>
            <a:r>
              <a:rPr lang="tr-TR" sz="1200" kern="1200" baseline="0" dirty="0" smtClean="0">
                <a:solidFill>
                  <a:schemeClr val="tx1"/>
                </a:solidFill>
                <a:effectLst/>
                <a:latin typeface="Calibri (Gövde)"/>
                <a:ea typeface="+mn-ea"/>
                <a:cs typeface="+mn-cs"/>
              </a:rPr>
              <a:t> 2013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July</a:t>
            </a:r>
            <a:r>
              <a:rPr lang="tr-TR" sz="1200" kern="1200" baseline="0" dirty="0" smtClean="0">
                <a:solidFill>
                  <a:schemeClr val="tx1"/>
                </a:solidFill>
                <a:effectLst/>
                <a:latin typeface="Calibri (Gövde)"/>
                <a:ea typeface="+mn-ea"/>
                <a:cs typeface="+mn-cs"/>
              </a:rPr>
              <a:t> 2014,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en-US" sz="1200" kern="1200" dirty="0" smtClean="0">
                <a:solidFill>
                  <a:schemeClr val="tx1"/>
                </a:solidFill>
                <a:effectLst/>
                <a:latin typeface="Calibri (Gövde)"/>
                <a:ea typeface="+mn-ea"/>
                <a:cs typeface="+mn-cs"/>
              </a:rPr>
              <a:t>more than 20 thematic areas and several subjects have been covered. At the end of 13th session of OWG, the group adopted a document with 17 goals and 169 targets.</a:t>
            </a:r>
            <a:endParaRPr lang="tr-TR" sz="1200" kern="1200" dirty="0" smtClean="0">
              <a:solidFill>
                <a:schemeClr val="tx1"/>
              </a:solidFill>
              <a:effectLst/>
              <a:latin typeface="Calibri (Gövde)"/>
              <a:ea typeface="+mn-ea"/>
              <a:cs typeface="+mn-cs"/>
            </a:endParaRPr>
          </a:p>
          <a:p>
            <a:r>
              <a:rPr lang="tr-TR" sz="1200" kern="1200" dirty="0" smtClean="0">
                <a:solidFill>
                  <a:schemeClr val="tx1"/>
                </a:solidFill>
                <a:effectLst/>
                <a:latin typeface="Calibri (Gövde)"/>
                <a:ea typeface="+mn-ea"/>
                <a:cs typeface="+mn-cs"/>
              </a:rPr>
              <a:t>First of </a:t>
            </a:r>
            <a:r>
              <a:rPr lang="tr-TR" sz="1200" kern="1200" dirty="0" err="1" smtClean="0">
                <a:solidFill>
                  <a:schemeClr val="tx1"/>
                </a:solidFill>
                <a:effectLst/>
                <a:latin typeface="Calibri (Gövde)"/>
                <a:ea typeface="+mn-ea"/>
                <a:cs typeface="+mn-cs"/>
              </a:rPr>
              <a:t>all</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SDGs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aim</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reinforce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commitment</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unfinished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MDGs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they</a:t>
            </a:r>
            <a:r>
              <a:rPr lang="en-US" sz="1200" kern="1200" dirty="0" smtClean="0">
                <a:solidFill>
                  <a:schemeClr val="tx1"/>
                </a:solidFill>
                <a:effectLst/>
                <a:latin typeface="Calibri (Gövde)"/>
                <a:ea typeface="+mn-ea"/>
                <a:cs typeface="+mn-cs"/>
              </a:rPr>
              <a:t> break new ground with goals on inequalities, economic growth, decent jobs, cities and human settlements, industrialization, energy, climate change, sustainable consumption and production, peace, justice and institutions. The SDGs also contain a goal on global partnerships for the means of implementation</a:t>
            </a:r>
            <a:r>
              <a:rPr lang="tr-TR" sz="1200" kern="1200" dirty="0" smtClean="0">
                <a:solidFill>
                  <a:schemeClr val="tx1"/>
                </a:solidFill>
                <a:effectLst/>
                <a:latin typeface="Calibri (Gövde)"/>
                <a:ea typeface="+mn-ea"/>
                <a:cs typeface="+mn-cs"/>
              </a:rPr>
              <a:t>.</a:t>
            </a:r>
          </a:p>
          <a:p>
            <a:r>
              <a:rPr lang="tr-TR" sz="1200" kern="1200" dirty="0" err="1" smtClean="0">
                <a:solidFill>
                  <a:schemeClr val="tx1"/>
                </a:solidFill>
                <a:effectLst/>
                <a:latin typeface="Calibri (Gövde)"/>
                <a:ea typeface="+mn-ea"/>
                <a:cs typeface="+mn-cs"/>
              </a:rPr>
              <a:t>Moreover</a:t>
            </a:r>
            <a:r>
              <a:rPr lang="tr-TR" sz="1200" kern="1200" dirty="0" smtClean="0">
                <a:solidFill>
                  <a:schemeClr val="tx1"/>
                </a:solidFill>
                <a:effectLst/>
                <a:latin typeface="Calibri (Gövde)"/>
                <a:ea typeface="+mn-ea"/>
                <a:cs typeface="+mn-cs"/>
              </a:rPr>
              <a:t>,</a:t>
            </a:r>
            <a:r>
              <a:rPr lang="tr-TR" sz="1200" kern="1200" baseline="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SDGs</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involve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idea of</a:t>
            </a:r>
            <a:r>
              <a:rPr lang="en-US" sz="1200" kern="1200" dirty="0" smtClean="0">
                <a:solidFill>
                  <a:schemeClr val="tx1"/>
                </a:solidFill>
                <a:effectLst/>
                <a:latin typeface="Calibri (Gövde)"/>
                <a:ea typeface="+mn-ea"/>
                <a:cs typeface="+mn-cs"/>
              </a:rPr>
              <a:t> data revolution and </a:t>
            </a:r>
            <a:r>
              <a:rPr lang="tr-TR" sz="1200" kern="1200" dirty="0" err="1" smtClean="0">
                <a:solidFill>
                  <a:schemeClr val="tx1"/>
                </a:solidFill>
                <a:effectLst/>
                <a:latin typeface="Calibri (Gövde)"/>
                <a:ea typeface="+mn-ea"/>
                <a:cs typeface="+mn-cs"/>
              </a:rPr>
              <a:t>improvement</a:t>
            </a:r>
            <a:r>
              <a:rPr lang="tr-TR" sz="1200" kern="1200" dirty="0" smtClean="0">
                <a:solidFill>
                  <a:schemeClr val="tx1"/>
                </a:solidFill>
                <a:effectLst/>
                <a:latin typeface="Calibri (Gövde)"/>
                <a:ea typeface="+mn-ea"/>
                <a:cs typeface="+mn-cs"/>
              </a:rPr>
              <a:t> of </a:t>
            </a:r>
            <a:r>
              <a:rPr lang="en-US" sz="1200" kern="1200" dirty="0" err="1" smtClean="0">
                <a:solidFill>
                  <a:schemeClr val="tx1"/>
                </a:solidFill>
                <a:effectLst/>
                <a:latin typeface="Calibri (Gövde)"/>
                <a:ea typeface="+mn-ea"/>
                <a:cs typeface="+mn-cs"/>
              </a:rPr>
              <a:t>availab</a:t>
            </a:r>
            <a:r>
              <a:rPr lang="tr-TR" sz="1200" kern="1200" dirty="0" smtClean="0">
                <a:solidFill>
                  <a:schemeClr val="tx1"/>
                </a:solidFill>
                <a:effectLst/>
                <a:latin typeface="Calibri (Gövde)"/>
                <a:ea typeface="+mn-ea"/>
                <a:cs typeface="+mn-cs"/>
              </a:rPr>
              <a:t>le</a:t>
            </a:r>
            <a:r>
              <a:rPr lang="en-US" sz="1200" kern="1200" dirty="0" smtClean="0">
                <a:solidFill>
                  <a:schemeClr val="tx1"/>
                </a:solidFill>
                <a:effectLst/>
                <a:latin typeface="Calibri (Gövde)"/>
                <a:ea typeface="+mn-ea"/>
                <a:cs typeface="+mn-cs"/>
              </a:rPr>
              <a:t> data in country level. Countries will need to collect disaggregated data by gender, age, race, ethnicity, migratory status, disability, geographic location, and other characteristics relevant to national contexts.</a:t>
            </a:r>
            <a:endParaRPr lang="tr-TR" sz="1200" kern="1200" dirty="0" smtClean="0">
              <a:solidFill>
                <a:schemeClr val="tx1"/>
              </a:solidFill>
              <a:effectLst/>
              <a:latin typeface="Calibri (Gövde)"/>
              <a:ea typeface="+mn-ea"/>
              <a:cs typeface="+mn-cs"/>
            </a:endParaRPr>
          </a:p>
          <a:p>
            <a:endParaRPr lang="tr-TR" sz="1200" kern="1200" dirty="0" smtClean="0">
              <a:solidFill>
                <a:schemeClr val="tx1"/>
              </a:solidFill>
              <a:effectLst/>
              <a:latin typeface="Calibri (Gövde)"/>
              <a:ea typeface="+mn-ea"/>
              <a:cs typeface="+mn-cs"/>
            </a:endParaRPr>
          </a:p>
          <a:p>
            <a:r>
              <a:rPr lang="en-US" sz="1200" kern="1200" dirty="0" smtClean="0">
                <a:solidFill>
                  <a:schemeClr val="tx1"/>
                </a:solidFill>
                <a:effectLst/>
                <a:latin typeface="Calibri (Gövde)"/>
                <a:ea typeface="+mn-ea"/>
                <a:cs typeface="+mn-cs"/>
              </a:rPr>
              <a:t>In parallel with the OWG process, </a:t>
            </a:r>
            <a:r>
              <a:rPr lang="tr-TR" sz="1200" kern="1200" dirty="0" smtClean="0">
                <a:solidFill>
                  <a:schemeClr val="tx1"/>
                </a:solidFill>
                <a:effectLst/>
                <a:latin typeface="Calibri (Gövde)"/>
                <a:ea typeface="+mn-ea"/>
                <a:cs typeface="+mn-cs"/>
              </a:rPr>
              <a:t>a </a:t>
            </a:r>
            <a:r>
              <a:rPr lang="tr-TR" sz="1200" kern="1200" dirty="0" err="1" smtClean="0">
                <a:solidFill>
                  <a:schemeClr val="tx1"/>
                </a:solidFill>
                <a:effectLst/>
                <a:latin typeface="Calibri (Gövde)"/>
                <a:ea typeface="+mn-ea"/>
                <a:cs typeface="+mn-cs"/>
              </a:rPr>
              <a:t>process</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related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to</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finance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part</a:t>
            </a:r>
            <a:r>
              <a:rPr lang="tr-TR" sz="1200" kern="1200" dirty="0" smtClean="0">
                <a:solidFill>
                  <a:schemeClr val="tx1"/>
                </a:solidFill>
                <a:effectLst/>
                <a:latin typeface="Calibri (Gövde)"/>
                <a:ea typeface="+mn-ea"/>
                <a:cs typeface="+mn-cs"/>
              </a:rPr>
              <a:t> of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development</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aganda</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have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been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taking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place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en-US" sz="1200" kern="1200" dirty="0" smtClean="0">
                <a:solidFill>
                  <a:schemeClr val="tx1"/>
                </a:solidFill>
                <a:effectLst/>
                <a:latin typeface="Calibri (Gövde)"/>
                <a:ea typeface="+mn-ea"/>
                <a:cs typeface="+mn-cs"/>
              </a:rPr>
              <a:t>Intergovernmental Committee of Experts on Sustainable Development Financing worked with the task of delivering a report on the options for an effective sustainable development financing strategy. In August 2014 the Committee aired its report</a:t>
            </a:r>
            <a:r>
              <a:rPr lang="tr-TR" sz="1200" kern="1200" dirty="0" smtClean="0">
                <a:solidFill>
                  <a:schemeClr val="tx1"/>
                </a:solidFill>
                <a:effectLst/>
                <a:latin typeface="Calibri (Gövde)"/>
                <a:ea typeface="+mn-ea"/>
                <a:cs typeface="+mn-cs"/>
              </a:rPr>
              <a:t>. </a:t>
            </a:r>
            <a:r>
              <a:rPr lang="en-US" sz="1200" kern="1200" dirty="0" smtClean="0">
                <a:solidFill>
                  <a:schemeClr val="tx1"/>
                </a:solidFill>
                <a:effectLst/>
                <a:latin typeface="Calibri (Gövde)"/>
                <a:ea typeface="+mn-ea"/>
                <a:cs typeface="+mn-cs"/>
              </a:rPr>
              <a:t>The finance part of the development agenda is expected to be finalized in July 2015 in Addis Ababa.</a:t>
            </a:r>
            <a:endParaRPr lang="tr-TR" sz="1200" kern="1200" dirty="0" smtClean="0">
              <a:solidFill>
                <a:schemeClr val="tx1"/>
              </a:solidFill>
              <a:effectLst/>
              <a:latin typeface="Calibri (Gövde)"/>
              <a:ea typeface="+mn-ea"/>
              <a:cs typeface="+mn-cs"/>
            </a:endParaRPr>
          </a:p>
          <a:p>
            <a:endParaRPr lang="tr-TR" sz="1200" kern="1200" dirty="0" smtClean="0">
              <a:solidFill>
                <a:schemeClr val="tx1"/>
              </a:solidFill>
              <a:effectLst/>
              <a:latin typeface="Calibri (Gövde)"/>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synthesis</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report</a:t>
            </a:r>
            <a:r>
              <a:rPr lang="tr-TR" sz="1200" kern="1200" dirty="0" smtClean="0">
                <a:solidFill>
                  <a:schemeClr val="tx1"/>
                </a:solidFill>
                <a:effectLst/>
                <a:latin typeface="Calibri (Gövde)"/>
                <a:ea typeface="+mn-ea"/>
                <a:cs typeface="+mn-cs"/>
              </a:rPr>
              <a:t> of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en-US" sz="1200" kern="1200" dirty="0" smtClean="0">
                <a:solidFill>
                  <a:schemeClr val="tx1"/>
                </a:solidFill>
                <a:effectLst/>
                <a:latin typeface="Calibri (Gövde)"/>
                <a:ea typeface="+mn-ea"/>
                <a:cs typeface="+mn-cs"/>
              </a:rPr>
              <a:t>Secretary-General </a:t>
            </a:r>
            <a:r>
              <a:rPr lang="tr-TR" sz="1200" kern="1200" dirty="0" smtClean="0">
                <a:solidFill>
                  <a:schemeClr val="tx1"/>
                </a:solidFill>
                <a:effectLst/>
                <a:latin typeface="Calibri (Gövde)"/>
                <a:ea typeface="+mn-ea"/>
                <a:cs typeface="+mn-cs"/>
              </a:rPr>
              <a:t>of UN </a:t>
            </a:r>
            <a:r>
              <a:rPr lang="en-US" sz="1200" kern="1200" dirty="0" smtClean="0">
                <a:solidFill>
                  <a:schemeClr val="tx1"/>
                </a:solidFill>
                <a:effectLst/>
                <a:latin typeface="Calibri (Gövde)"/>
                <a:ea typeface="+mn-ea"/>
                <a:cs typeface="+mn-cs"/>
              </a:rPr>
              <a:t>was issued on December 4</a:t>
            </a:r>
            <a:r>
              <a:rPr lang="en-US" sz="1200" kern="1200" baseline="30000" dirty="0" smtClean="0">
                <a:solidFill>
                  <a:schemeClr val="tx1"/>
                </a:solidFill>
                <a:effectLst/>
                <a:latin typeface="Calibri (Gövde)"/>
                <a:ea typeface="+mn-ea"/>
                <a:cs typeface="+mn-cs"/>
              </a:rPr>
              <a:t>th</a:t>
            </a:r>
            <a:r>
              <a:rPr lang="en-US" sz="1200" kern="1200" dirty="0" smtClean="0">
                <a:solidFill>
                  <a:schemeClr val="tx1"/>
                </a:solidFill>
                <a:effectLst/>
                <a:latin typeface="Calibri (Gövde)"/>
                <a:ea typeface="+mn-ea"/>
                <a:cs typeface="+mn-cs"/>
              </a:rPr>
              <a:t> 2014.</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In</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this</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report</a:t>
            </a:r>
            <a:r>
              <a:rPr lang="tr-TR" sz="1200" kern="1200" dirty="0" smtClean="0">
                <a:solidFill>
                  <a:schemeClr val="tx1"/>
                </a:solidFill>
                <a:effectLst/>
                <a:latin typeface="Calibri (Gövde)"/>
                <a:ea typeface="+mn-ea"/>
                <a:cs typeface="+mn-cs"/>
              </a:rPr>
              <a:t> siz </a:t>
            </a:r>
            <a:r>
              <a:rPr lang="tr-TR" sz="1200" kern="1200" dirty="0" err="1" smtClean="0">
                <a:solidFill>
                  <a:schemeClr val="tx1"/>
                </a:solidFill>
                <a:effectLst/>
                <a:latin typeface="Calibri (Gövde)"/>
                <a:ea typeface="+mn-ea"/>
                <a:cs typeface="+mn-cs"/>
              </a:rPr>
              <a:t>essential</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elements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for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delivering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SDGs</a:t>
            </a:r>
            <a:r>
              <a:rPr lang="tr-TR" sz="1200" kern="1200" baseline="0" dirty="0" smtClean="0">
                <a:solidFill>
                  <a:schemeClr val="tx1"/>
                </a:solidFill>
                <a:effectLst/>
                <a:latin typeface="Calibri (Gövde)"/>
                <a:ea typeface="+mn-ea"/>
                <a:cs typeface="+mn-cs"/>
              </a:rPr>
              <a:t> has </a:t>
            </a:r>
            <a:r>
              <a:rPr lang="tr-TR" sz="1200" kern="1200" baseline="0" dirty="0" err="1" smtClean="0">
                <a:solidFill>
                  <a:schemeClr val="tx1"/>
                </a:solidFill>
                <a:effectLst/>
                <a:latin typeface="Calibri (Gövde)"/>
                <a:ea typeface="+mn-ea"/>
                <a:cs typeface="+mn-cs"/>
              </a:rPr>
              <a:t>been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identified</a:t>
            </a:r>
            <a:r>
              <a:rPr lang="tr-TR" sz="1200" kern="1200" baseline="0" dirty="0" smtClean="0">
                <a:solidFill>
                  <a:schemeClr val="tx1"/>
                </a:solidFill>
                <a:effectLst/>
                <a:latin typeface="Calibri (Gövde)"/>
                <a:ea typeface="+mn-ea"/>
                <a:cs typeface="+mn-cs"/>
              </a:rPr>
              <a:t> as </a:t>
            </a:r>
            <a:r>
              <a:rPr lang="tr-TR" sz="1200" kern="1200" baseline="0" dirty="0" err="1" smtClean="0">
                <a:solidFill>
                  <a:schemeClr val="tx1"/>
                </a:solidFill>
                <a:effectLst/>
                <a:latin typeface="Calibri (Gövde)"/>
                <a:ea typeface="+mn-ea"/>
                <a:cs typeface="+mn-cs"/>
              </a:rPr>
              <a:t>dignity</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poverty</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fight</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inequalities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people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ensure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healthy</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lives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knowledge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inclusion</a:t>
            </a:r>
            <a:r>
              <a:rPr lang="tr-TR" sz="1200" kern="1200" baseline="0" dirty="0" smtClean="0">
                <a:solidFill>
                  <a:schemeClr val="tx1"/>
                </a:solidFill>
                <a:effectLst/>
                <a:latin typeface="Calibri (Gövde)"/>
                <a:ea typeface="+mn-ea"/>
                <a:cs typeface="+mn-cs"/>
              </a:rPr>
              <a:t> of </a:t>
            </a:r>
            <a:r>
              <a:rPr lang="tr-TR" sz="1200" kern="1200" baseline="0" dirty="0" err="1" smtClean="0">
                <a:solidFill>
                  <a:schemeClr val="tx1"/>
                </a:solidFill>
                <a:effectLst/>
                <a:latin typeface="Calibri (Gövde)"/>
                <a:ea typeface="+mn-ea"/>
                <a:cs typeface="+mn-cs"/>
              </a:rPr>
              <a:t>women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children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propserity</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grow</a:t>
            </a:r>
            <a:r>
              <a:rPr lang="tr-TR" sz="1200" kern="1200" baseline="0" dirty="0" smtClean="0">
                <a:solidFill>
                  <a:schemeClr val="tx1"/>
                </a:solidFill>
                <a:effectLst/>
                <a:latin typeface="Calibri (Gövde)"/>
                <a:ea typeface="+mn-ea"/>
                <a:cs typeface="+mn-cs"/>
              </a:rPr>
              <a:t> a </a:t>
            </a:r>
            <a:r>
              <a:rPr lang="tr-TR" sz="1200" kern="1200" baseline="0" dirty="0" err="1" smtClean="0">
                <a:solidFill>
                  <a:schemeClr val="tx1"/>
                </a:solidFill>
                <a:effectLst/>
                <a:latin typeface="Calibri (Gövde)"/>
                <a:ea typeface="+mn-ea"/>
                <a:cs typeface="+mn-cs"/>
              </a:rPr>
              <a:t>strong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inclusive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transformative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economy</a:t>
            </a:r>
            <a:r>
              <a:rPr lang="tr-TR" sz="1200" kern="1200" baseline="0" dirty="0" smtClean="0">
                <a:solidFill>
                  <a:schemeClr val="tx1"/>
                </a:solidFill>
                <a:effectLst/>
                <a:latin typeface="Calibri (Gövde)"/>
                <a:ea typeface="+mn-ea"/>
                <a:cs typeface="+mn-cs"/>
              </a:rPr>
              <a:t>), planet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protect</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our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ecosystems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for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all</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societies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our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children</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justice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promote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safe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peaceful</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societies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strong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institutions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and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partnershio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to</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catalyse</a:t>
            </a:r>
            <a:r>
              <a:rPr lang="tr-TR" sz="1200" kern="1200" baseline="0" dirty="0" smtClean="0">
                <a:solidFill>
                  <a:schemeClr val="tx1"/>
                </a:solidFill>
                <a:effectLst/>
                <a:latin typeface="Calibri (Gövde)"/>
                <a:ea typeface="+mn-ea"/>
                <a:cs typeface="+mn-cs"/>
              </a:rPr>
              <a:t> global </a:t>
            </a:r>
            <a:r>
              <a:rPr lang="tr-TR" sz="1200" kern="1200" baseline="0" dirty="0" err="1" smtClean="0">
                <a:solidFill>
                  <a:schemeClr val="tx1"/>
                </a:solidFill>
                <a:effectLst/>
                <a:latin typeface="Calibri (Gövde)"/>
                <a:ea typeface="+mn-ea"/>
                <a:cs typeface="+mn-cs"/>
              </a:rPr>
              <a:t>solidarity</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for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sustainable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development</a:t>
            </a:r>
            <a:r>
              <a:rPr lang="tr-TR" sz="1200" kern="1200" baseline="0" dirty="0" smtClean="0">
                <a:solidFill>
                  <a:schemeClr val="tx1"/>
                </a:solidFill>
                <a:effectLst/>
                <a:latin typeface="Calibri (Gövde)"/>
                <a:ea typeface="+mn-ea"/>
                <a:cs typeface="+mn-cs"/>
              </a:rPr>
              <a:t>)</a:t>
            </a:r>
            <a:r>
              <a:rPr lang="tr-TR" sz="1200" kern="1200" dirty="0" smtClean="0">
                <a:solidFill>
                  <a:schemeClr val="tx1"/>
                </a:solidFill>
                <a:effectLst/>
                <a:latin typeface="Calibri (Gövde)"/>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Calibri (Gövde)"/>
                <a:ea typeface="+mn-ea"/>
                <a:cs typeface="+mn-cs"/>
              </a:rPr>
              <a:t>The environmental dimension of the agenda is articulated across the whole agenda. </a:t>
            </a:r>
            <a:endParaRPr lang="tr-TR" sz="1200" kern="1200" dirty="0" smtClean="0">
              <a:solidFill>
                <a:schemeClr val="tx1"/>
              </a:solidFill>
              <a:effectLst/>
              <a:latin typeface="Calibri (Gövde)"/>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Calibri (Gövde)"/>
              <a:ea typeface="+mn-ea"/>
              <a:cs typeface="+mn-cs"/>
            </a:endParaRPr>
          </a:p>
          <a:p>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three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international</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meetings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which</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will</a:t>
            </a:r>
            <a:r>
              <a:rPr lang="tr-TR" sz="1200" kern="1200" baseline="0" dirty="0" smtClean="0">
                <a:solidFill>
                  <a:schemeClr val="tx1"/>
                </a:solidFill>
                <a:effectLst/>
                <a:latin typeface="Calibri (Gövde)"/>
                <a:ea typeface="+mn-ea"/>
                <a:cs typeface="+mn-cs"/>
              </a:rPr>
              <a:t> be </a:t>
            </a:r>
            <a:r>
              <a:rPr lang="tr-TR" sz="1200" kern="1200" baseline="0" dirty="0" err="1" smtClean="0">
                <a:solidFill>
                  <a:schemeClr val="tx1"/>
                </a:solidFill>
                <a:effectLst/>
                <a:latin typeface="Calibri (Gövde)"/>
                <a:ea typeface="+mn-ea"/>
                <a:cs typeface="+mn-cs"/>
              </a:rPr>
              <a:t>held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this</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year</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will</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shape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new</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era</a:t>
            </a:r>
            <a:r>
              <a:rPr lang="tr-TR" sz="1200" kern="1200" baseline="0" dirty="0" smtClean="0">
                <a:solidFill>
                  <a:schemeClr val="tx1"/>
                </a:solidFill>
                <a:effectLst/>
                <a:latin typeface="Calibri (Gövde)"/>
                <a:ea typeface="+mn-ea"/>
                <a:cs typeface="+mn-cs"/>
              </a:rPr>
              <a:t> of </a:t>
            </a:r>
            <a:r>
              <a:rPr lang="tr-TR" sz="1200" kern="1200" baseline="0" dirty="0" err="1" smtClean="0">
                <a:solidFill>
                  <a:schemeClr val="tx1"/>
                </a:solidFill>
                <a:effectLst/>
                <a:latin typeface="Calibri (Gövde)"/>
                <a:ea typeface="+mn-ea"/>
                <a:cs typeface="+mn-cs"/>
              </a:rPr>
              <a:t>sustainable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development</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first</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meeting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will</a:t>
            </a:r>
            <a:r>
              <a:rPr lang="tr-TR" sz="1200" kern="1200" baseline="0" dirty="0" smtClean="0">
                <a:solidFill>
                  <a:schemeClr val="tx1"/>
                </a:solidFill>
                <a:effectLst/>
                <a:latin typeface="Calibri (Gövde)"/>
                <a:ea typeface="+mn-ea"/>
                <a:cs typeface="+mn-cs"/>
              </a:rPr>
              <a:t> be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International Conference on </a:t>
            </a:r>
            <a:r>
              <a:rPr lang="tr-TR" sz="1200" kern="1200" baseline="0" dirty="0" err="1" smtClean="0">
                <a:solidFill>
                  <a:schemeClr val="tx1"/>
                </a:solidFill>
                <a:effectLst/>
                <a:latin typeface="Calibri (Gövde)"/>
                <a:ea typeface="+mn-ea"/>
                <a:cs typeface="+mn-cs"/>
              </a:rPr>
              <a:t>Financing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for</a:t>
            </a:r>
            <a:r>
              <a:rPr lang="tr-TR" sz="1200" kern="1200" baseline="0" dirty="0" smtClean="0">
                <a:solidFill>
                  <a:schemeClr val="tx1"/>
                </a:solidFill>
                <a:effectLst/>
                <a:latin typeface="Calibri (Gövde)"/>
                <a:ea typeface="+mn-ea"/>
                <a:cs typeface="+mn-cs"/>
              </a:rPr>
              <a:t> Development </a:t>
            </a:r>
            <a:r>
              <a:rPr lang="en-US" sz="1200" kern="1200" dirty="0" smtClean="0">
                <a:solidFill>
                  <a:schemeClr val="tx1"/>
                </a:solidFill>
                <a:effectLst/>
                <a:latin typeface="Calibri (Gövde)"/>
                <a:ea typeface="+mn-ea"/>
                <a:cs typeface="+mn-cs"/>
              </a:rPr>
              <a:t>in Addis Ababa</a:t>
            </a:r>
            <a:r>
              <a:rPr lang="tr-TR" sz="1200" kern="1200" dirty="0" smtClean="0">
                <a:solidFill>
                  <a:schemeClr val="tx1"/>
                </a:solidFill>
                <a:effectLst/>
                <a:latin typeface="Calibri (Gövde)"/>
                <a:ea typeface="+mn-ea"/>
                <a:cs typeface="+mn-cs"/>
              </a:rPr>
              <a:t> </a:t>
            </a:r>
            <a:r>
              <a:rPr lang="en-US" sz="1200" kern="1200" dirty="0" smtClean="0">
                <a:solidFill>
                  <a:schemeClr val="tx1"/>
                </a:solidFill>
                <a:effectLst/>
                <a:latin typeface="Calibri (Gövde)"/>
                <a:ea typeface="+mn-ea"/>
                <a:cs typeface="+mn-cs"/>
              </a:rPr>
              <a:t>in July 2015 </a:t>
            </a:r>
            <a:r>
              <a:rPr lang="tr-TR" sz="1200" kern="1200" dirty="0" err="1" smtClean="0">
                <a:solidFill>
                  <a:schemeClr val="tx1"/>
                </a:solidFill>
                <a:effectLst/>
                <a:latin typeface="Calibri (Gövde)"/>
                <a:ea typeface="+mn-ea"/>
                <a:cs typeface="+mn-cs"/>
              </a:rPr>
              <a:t>and</a:t>
            </a:r>
            <a:r>
              <a:rPr lang="tr-TR" sz="1200" kern="1200" dirty="0" smtClean="0">
                <a:solidFill>
                  <a:schemeClr val="tx1"/>
                </a:solidFill>
                <a:effectLst/>
                <a:latin typeface="Calibri (Gövde)"/>
                <a:ea typeface="+mn-ea"/>
                <a:cs typeface="+mn-cs"/>
              </a:rPr>
              <a:t> t</a:t>
            </a:r>
            <a:r>
              <a:rPr lang="en-US" sz="1200" kern="1200" dirty="0" smtClean="0">
                <a:solidFill>
                  <a:schemeClr val="tx1"/>
                </a:solidFill>
                <a:effectLst/>
                <a:latin typeface="Calibri (Gövde)"/>
                <a:ea typeface="+mn-ea"/>
                <a:cs typeface="+mn-cs"/>
              </a:rPr>
              <a:t>he finance </a:t>
            </a:r>
            <a:r>
              <a:rPr lang="tr-TR" sz="1200" kern="1200" dirty="0" err="1" smtClean="0">
                <a:solidFill>
                  <a:schemeClr val="tx1"/>
                </a:solidFill>
                <a:effectLst/>
                <a:latin typeface="Calibri (Gövde)"/>
                <a:ea typeface="+mn-ea"/>
                <a:cs typeface="+mn-cs"/>
              </a:rPr>
              <a:t>dimension</a:t>
            </a:r>
            <a:r>
              <a:rPr lang="en-US" sz="1200" kern="1200" dirty="0" smtClean="0">
                <a:solidFill>
                  <a:schemeClr val="tx1"/>
                </a:solidFill>
                <a:effectLst/>
                <a:latin typeface="Calibri (Gövde)"/>
                <a:ea typeface="+mn-ea"/>
                <a:cs typeface="+mn-cs"/>
              </a:rPr>
              <a:t> of the development agenda </a:t>
            </a:r>
            <a:r>
              <a:rPr lang="tr-TR" sz="1200" kern="1200" dirty="0" err="1" smtClean="0">
                <a:solidFill>
                  <a:schemeClr val="tx1"/>
                </a:solidFill>
                <a:effectLst/>
                <a:latin typeface="Calibri (Gövde)"/>
                <a:ea typeface="+mn-ea"/>
                <a:cs typeface="+mn-cs"/>
              </a:rPr>
              <a:t>will</a:t>
            </a:r>
            <a:r>
              <a:rPr lang="en-US" sz="1200" kern="1200" dirty="0" smtClean="0">
                <a:solidFill>
                  <a:schemeClr val="tx1"/>
                </a:solidFill>
                <a:effectLst/>
                <a:latin typeface="Calibri (Gövde)"/>
                <a:ea typeface="+mn-ea"/>
                <a:cs typeface="+mn-cs"/>
              </a:rPr>
              <a:t> be finalized.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second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meeting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will</a:t>
            </a:r>
            <a:r>
              <a:rPr lang="tr-TR" sz="1200" kern="1200" baseline="0" dirty="0" smtClean="0">
                <a:solidFill>
                  <a:schemeClr val="tx1"/>
                </a:solidFill>
                <a:effectLst/>
                <a:latin typeface="Calibri (Gövde)"/>
                <a:ea typeface="+mn-ea"/>
                <a:cs typeface="+mn-cs"/>
              </a:rPr>
              <a:t> be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dirty="0" smtClean="0">
                <a:solidFill>
                  <a:schemeClr val="tx1"/>
                </a:solidFill>
                <a:effectLst/>
                <a:latin typeface="Calibri (Gövde)"/>
                <a:ea typeface="+mn-ea"/>
                <a:cs typeface="+mn-cs"/>
              </a:rPr>
              <a:t>Special </a:t>
            </a:r>
            <a:r>
              <a:rPr lang="tr-TR" sz="1200" kern="1200" dirty="0" err="1" smtClean="0">
                <a:solidFill>
                  <a:schemeClr val="tx1"/>
                </a:solidFill>
                <a:effectLst/>
                <a:latin typeface="Calibri (Gövde)"/>
                <a:ea typeface="+mn-ea"/>
                <a:cs typeface="+mn-cs"/>
              </a:rPr>
              <a:t>Summit</a:t>
            </a:r>
            <a:r>
              <a:rPr lang="tr-TR" sz="1200" kern="1200" dirty="0" smtClean="0">
                <a:solidFill>
                  <a:schemeClr val="tx1"/>
                </a:solidFill>
                <a:effectLst/>
                <a:latin typeface="Calibri (Gövde)"/>
                <a:ea typeface="+mn-ea"/>
                <a:cs typeface="+mn-cs"/>
              </a:rPr>
              <a:t> on </a:t>
            </a:r>
            <a:r>
              <a:rPr lang="tr-TR" sz="1200" kern="1200" dirty="0" err="1" smtClean="0">
                <a:solidFill>
                  <a:schemeClr val="tx1"/>
                </a:solidFill>
                <a:effectLst/>
                <a:latin typeface="Calibri (Gövde)"/>
                <a:ea typeface="+mn-ea"/>
                <a:cs typeface="+mn-cs"/>
              </a:rPr>
              <a:t>sustainable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development</a:t>
            </a:r>
            <a:r>
              <a:rPr lang="tr-TR" sz="1200" kern="1200" dirty="0" smtClean="0">
                <a:solidFill>
                  <a:schemeClr val="tx1"/>
                </a:solidFill>
                <a:effectLst/>
                <a:latin typeface="Calibri (Gövde)"/>
                <a:ea typeface="+mn-ea"/>
                <a:cs typeface="+mn-cs"/>
              </a:rPr>
              <a:t>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United Nations in New</a:t>
            </a:r>
            <a:r>
              <a:rPr lang="tr-TR" sz="1200" kern="1200" baseline="0" dirty="0" smtClean="0">
                <a:solidFill>
                  <a:schemeClr val="tx1"/>
                </a:solidFill>
                <a:effectLst/>
                <a:latin typeface="Calibri (Gövde)"/>
                <a:ea typeface="+mn-ea"/>
                <a:cs typeface="+mn-cs"/>
              </a:rPr>
              <a:t> York in </a:t>
            </a:r>
            <a:r>
              <a:rPr lang="en-US" sz="1200" kern="1200" dirty="0" smtClean="0">
                <a:solidFill>
                  <a:schemeClr val="tx1"/>
                </a:solidFill>
                <a:effectLst/>
                <a:latin typeface="Calibri (Gövde)"/>
                <a:ea typeface="+mn-ea"/>
                <a:cs typeface="+mn-cs"/>
              </a:rPr>
              <a:t>September 2015</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and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final </a:t>
            </a:r>
            <a:r>
              <a:rPr lang="tr-TR" sz="1200" kern="1200" dirty="0" err="1" smtClean="0">
                <a:solidFill>
                  <a:schemeClr val="tx1"/>
                </a:solidFill>
                <a:effectLst/>
                <a:latin typeface="Calibri (Gövde)"/>
                <a:ea typeface="+mn-ea"/>
                <a:cs typeface="+mn-cs"/>
              </a:rPr>
              <a:t>design</a:t>
            </a:r>
            <a:r>
              <a:rPr lang="tr-TR" sz="1200" kern="1200" dirty="0" smtClean="0">
                <a:solidFill>
                  <a:schemeClr val="tx1"/>
                </a:solidFill>
                <a:effectLst/>
                <a:latin typeface="Calibri (Gövde)"/>
                <a:ea typeface="+mn-ea"/>
                <a:cs typeface="+mn-cs"/>
              </a:rPr>
              <a:t> of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sustainable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development</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goals</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will</a:t>
            </a:r>
            <a:r>
              <a:rPr lang="tr-TR" sz="1200" kern="1200" dirty="0" smtClean="0">
                <a:solidFill>
                  <a:schemeClr val="tx1"/>
                </a:solidFill>
                <a:effectLst/>
                <a:latin typeface="Calibri (Gövde)"/>
                <a:ea typeface="+mn-ea"/>
                <a:cs typeface="+mn-cs"/>
              </a:rPr>
              <a:t> be </a:t>
            </a:r>
            <a:r>
              <a:rPr lang="tr-TR" sz="1200" kern="1200" dirty="0" err="1" smtClean="0">
                <a:solidFill>
                  <a:schemeClr val="tx1"/>
                </a:solidFill>
                <a:effectLst/>
                <a:latin typeface="Calibri (Gövde)"/>
                <a:ea typeface="+mn-ea"/>
                <a:cs typeface="+mn-cs"/>
              </a:rPr>
              <a:t>announced</a:t>
            </a:r>
            <a:r>
              <a:rPr lang="en-US" sz="1200" kern="1200" dirty="0" smtClean="0">
                <a:solidFill>
                  <a:schemeClr val="tx1"/>
                </a:solidFill>
                <a:effectLst/>
                <a:latin typeface="Calibri (Gövde)"/>
                <a:ea typeface="+mn-ea"/>
                <a:cs typeface="+mn-cs"/>
              </a:rPr>
              <a:t>.</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And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the</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third</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meeting</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will</a:t>
            </a:r>
            <a:r>
              <a:rPr lang="tr-TR" sz="1200" kern="1200" baseline="0" dirty="0" smtClean="0">
                <a:solidFill>
                  <a:schemeClr val="tx1"/>
                </a:solidFill>
                <a:effectLst/>
                <a:latin typeface="Calibri (Gövde)"/>
                <a:ea typeface="+mn-ea"/>
                <a:cs typeface="+mn-cs"/>
              </a:rPr>
              <a:t> be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21st Conference of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Parties</a:t>
            </a:r>
            <a:r>
              <a:rPr lang="tr-TR" sz="1200" kern="1200" baseline="0" dirty="0" smtClean="0">
                <a:solidFill>
                  <a:schemeClr val="tx1"/>
                </a:solidFill>
                <a:effectLst/>
                <a:latin typeface="Calibri (Gövde)"/>
                <a:ea typeface="+mn-ea"/>
                <a:cs typeface="+mn-cs"/>
              </a:rPr>
              <a:t> of </a:t>
            </a:r>
            <a:r>
              <a:rPr lang="tr-TR" sz="1200" kern="1200" baseline="0" dirty="0" err="1" smtClean="0">
                <a:solidFill>
                  <a:schemeClr val="tx1"/>
                </a:solidFill>
                <a:effectLst/>
                <a:latin typeface="Calibri (Gövde)"/>
                <a:ea typeface="+mn-ea"/>
                <a:cs typeface="+mn-cs"/>
              </a:rPr>
              <a:t>the</a:t>
            </a:r>
            <a:r>
              <a:rPr lang="tr-TR" sz="1200" kern="1200" baseline="0" dirty="0" smtClean="0">
                <a:solidFill>
                  <a:schemeClr val="tx1"/>
                </a:solidFill>
                <a:effectLst/>
                <a:latin typeface="Calibri (Gövde)"/>
                <a:ea typeface="+mn-ea"/>
                <a:cs typeface="+mn-cs"/>
              </a:rPr>
              <a:t> UN Framework </a:t>
            </a:r>
            <a:r>
              <a:rPr lang="tr-TR" sz="1200" kern="1200" baseline="0" dirty="0" err="1" smtClean="0">
                <a:solidFill>
                  <a:schemeClr val="tx1"/>
                </a:solidFill>
                <a:effectLst/>
                <a:latin typeface="Calibri (Gövde)"/>
                <a:ea typeface="+mn-ea"/>
                <a:cs typeface="+mn-cs"/>
              </a:rPr>
              <a:t>Convention</a:t>
            </a:r>
            <a:r>
              <a:rPr lang="tr-TR" sz="1200" kern="1200" baseline="0" dirty="0" smtClean="0">
                <a:solidFill>
                  <a:schemeClr val="tx1"/>
                </a:solidFill>
                <a:effectLst/>
                <a:latin typeface="Calibri (Gövde)"/>
                <a:ea typeface="+mn-ea"/>
                <a:cs typeface="+mn-cs"/>
              </a:rPr>
              <a:t> on </a:t>
            </a:r>
            <a:r>
              <a:rPr lang="tr-TR" sz="1200" kern="1200" baseline="0" dirty="0" err="1" smtClean="0">
                <a:solidFill>
                  <a:schemeClr val="tx1"/>
                </a:solidFill>
                <a:effectLst/>
                <a:latin typeface="Calibri (Gövde)"/>
                <a:ea typeface="+mn-ea"/>
                <a:cs typeface="+mn-cs"/>
              </a:rPr>
              <a:t>Climate</a:t>
            </a:r>
            <a:r>
              <a:rPr lang="tr-TR" sz="1200" kern="1200" baseline="0" dirty="0" smtClean="0">
                <a:solidFill>
                  <a:schemeClr val="tx1"/>
                </a:solidFill>
                <a:effectLst/>
                <a:latin typeface="Calibri (Gövde)"/>
                <a:ea typeface="+mn-ea"/>
                <a:cs typeface="+mn-cs"/>
              </a:rPr>
              <a:t> </a:t>
            </a:r>
            <a:r>
              <a:rPr lang="tr-TR" sz="1200" kern="1200" baseline="0" dirty="0" err="1" smtClean="0">
                <a:solidFill>
                  <a:schemeClr val="tx1"/>
                </a:solidFill>
                <a:effectLst/>
                <a:latin typeface="Calibri (Gövde)"/>
                <a:ea typeface="+mn-ea"/>
                <a:cs typeface="+mn-cs"/>
              </a:rPr>
              <a:t>Change</a:t>
            </a:r>
            <a:r>
              <a:rPr lang="tr-TR" sz="1200" kern="1200" baseline="0" dirty="0" smtClean="0">
                <a:solidFill>
                  <a:schemeClr val="tx1"/>
                </a:solidFill>
                <a:effectLst/>
                <a:latin typeface="Calibri (Gövde)"/>
                <a:ea typeface="+mn-ea"/>
                <a:cs typeface="+mn-cs"/>
              </a:rPr>
              <a:t> in Paris in </a:t>
            </a:r>
            <a:r>
              <a:rPr lang="tr-TR" sz="1200" kern="1200" baseline="0" dirty="0" err="1" smtClean="0">
                <a:solidFill>
                  <a:schemeClr val="tx1"/>
                </a:solidFill>
                <a:effectLst/>
                <a:latin typeface="Calibri (Gövde)"/>
                <a:ea typeface="+mn-ea"/>
                <a:cs typeface="+mn-cs"/>
              </a:rPr>
              <a:t>December</a:t>
            </a:r>
            <a:r>
              <a:rPr lang="tr-TR" sz="1200" kern="1200" baseline="0" dirty="0" smtClean="0">
                <a:solidFill>
                  <a:schemeClr val="tx1"/>
                </a:solidFill>
                <a:effectLst/>
                <a:latin typeface="Calibri (Gövde)"/>
                <a:ea typeface="+mn-ea"/>
                <a:cs typeface="+mn-cs"/>
              </a:rPr>
              <a:t> 2015.</a:t>
            </a:r>
            <a:r>
              <a:rPr lang="en-US" sz="1200" kern="1200" dirty="0" smtClean="0">
                <a:solidFill>
                  <a:schemeClr val="tx1"/>
                </a:solidFill>
                <a:effectLst/>
                <a:latin typeface="Calibri (Gövde)"/>
                <a:ea typeface="+mn-ea"/>
                <a:cs typeface="+mn-cs"/>
              </a:rPr>
              <a:t> </a:t>
            </a:r>
            <a:endParaRPr lang="tr-TR" sz="1200" kern="1200" dirty="0" smtClean="0">
              <a:solidFill>
                <a:schemeClr val="tx1"/>
              </a:solidFill>
              <a:effectLst/>
              <a:latin typeface="Calibri (Gövde)"/>
              <a:ea typeface="+mn-ea"/>
              <a:cs typeface="+mn-cs"/>
            </a:endParaRPr>
          </a:p>
          <a:p>
            <a:endParaRPr lang="tr-TR" sz="1200" kern="1200" dirty="0" smtClean="0">
              <a:solidFill>
                <a:schemeClr val="tx1"/>
              </a:solidFill>
              <a:effectLst/>
              <a:latin typeface="Calibri (Gövde)"/>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effectLst/>
                <a:latin typeface="Calibri (Gövde)"/>
                <a:ea typeface="+mn-ea"/>
                <a:cs typeface="+mn-cs"/>
              </a:rPr>
              <a:t>T</a:t>
            </a:r>
            <a:r>
              <a:rPr lang="en-US" sz="1200" kern="1200" dirty="0" smtClean="0">
                <a:solidFill>
                  <a:schemeClr val="tx1"/>
                </a:solidFill>
                <a:effectLst/>
                <a:latin typeface="Calibri (Gövde)"/>
                <a:ea typeface="+mn-ea"/>
                <a:cs typeface="+mn-cs"/>
              </a:rPr>
              <a:t>he post-2015 agenda and the new development framework </a:t>
            </a:r>
            <a:r>
              <a:rPr lang="tr-TR" sz="1200" kern="1200" dirty="0" smtClean="0">
                <a:solidFill>
                  <a:schemeClr val="tx1"/>
                </a:solidFill>
                <a:effectLst/>
                <a:latin typeface="Calibri (Gövde)"/>
                <a:ea typeface="+mn-ea"/>
                <a:cs typeface="+mn-cs"/>
              </a:rPr>
              <a:t>is </a:t>
            </a:r>
            <a:r>
              <a:rPr lang="tr-TR" sz="1200" kern="1200" dirty="0" err="1" smtClean="0">
                <a:solidFill>
                  <a:schemeClr val="tx1"/>
                </a:solidFill>
                <a:effectLst/>
                <a:latin typeface="Calibri (Gövde)"/>
                <a:ea typeface="+mn-ea"/>
                <a:cs typeface="+mn-cs"/>
              </a:rPr>
              <a:t>expected</a:t>
            </a:r>
            <a:r>
              <a:rPr lang="tr-TR" sz="1200" kern="1200" dirty="0" smtClean="0">
                <a:solidFill>
                  <a:schemeClr val="tx1"/>
                </a:solidFill>
                <a:effectLst/>
                <a:latin typeface="Calibri (Gövde)"/>
                <a:ea typeface="+mn-ea"/>
                <a:cs typeface="+mn-cs"/>
              </a:rPr>
              <a:t> </a:t>
            </a:r>
            <a:r>
              <a:rPr lang="tr-TR" sz="1200" kern="1200" dirty="0" err="1" smtClean="0">
                <a:solidFill>
                  <a:schemeClr val="tx1"/>
                </a:solidFill>
                <a:effectLst/>
                <a:latin typeface="Calibri (Gövde)"/>
                <a:ea typeface="+mn-ea"/>
                <a:cs typeface="+mn-cs"/>
              </a:rPr>
              <a:t>to</a:t>
            </a:r>
            <a:r>
              <a:rPr lang="en-US" sz="1200" kern="1200" dirty="0" smtClean="0">
                <a:solidFill>
                  <a:schemeClr val="tx1"/>
                </a:solidFill>
                <a:effectLst/>
                <a:latin typeface="Calibri (Gövde)"/>
                <a:ea typeface="+mn-ea"/>
                <a:cs typeface="+mn-cs"/>
              </a:rPr>
              <a:t> bring a shared responsibility to countries and organizations to follow up the process.  This includes to work together at national, regional and international levels to achieve sustainable development for all and embrace the next development agenda through 2030.</a:t>
            </a:r>
            <a:endParaRPr lang="tr-TR" sz="1200" kern="1200" dirty="0" smtClean="0">
              <a:solidFill>
                <a:schemeClr val="tx1"/>
              </a:solidFill>
              <a:effectLst/>
              <a:latin typeface="Calibri (Gövde)"/>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r>
              <a:rPr lang="tr-TR" sz="1200" b="0" i="0" u="none" strike="noStrike" kern="1200" baseline="0" dirty="0" smtClean="0">
                <a:solidFill>
                  <a:schemeClr val="tx1"/>
                </a:solidFill>
                <a:latin typeface="+mn-lt"/>
                <a:ea typeface="+mn-ea"/>
                <a:cs typeface="+mn-cs"/>
              </a:rPr>
              <a:t>F</a:t>
            </a:r>
            <a:r>
              <a:rPr lang="en-GB" sz="1200" b="0" i="0" u="none" strike="noStrike" kern="1200" baseline="0" dirty="0" err="1" smtClean="0">
                <a:solidFill>
                  <a:schemeClr val="tx1"/>
                </a:solidFill>
                <a:latin typeface="+mn-lt"/>
                <a:ea typeface="+mn-ea"/>
                <a:cs typeface="+mn-cs"/>
              </a:rPr>
              <a:t>ollowing</a:t>
            </a:r>
            <a:r>
              <a:rPr lang="en-GB" sz="1200" b="0" i="0" u="none" strike="noStrike" kern="1200" baseline="0" dirty="0" smtClean="0">
                <a:solidFill>
                  <a:schemeClr val="tx1"/>
                </a:solidFill>
                <a:latin typeface="+mn-lt"/>
                <a:ea typeface="+mn-ea"/>
                <a:cs typeface="+mn-cs"/>
              </a:rPr>
              <a:t> a decision of the Extraordinary Islamic Summit Conference held in Makkah, Saudi Arabia, in December 2005</a:t>
            </a:r>
            <a:r>
              <a:rPr lang="tr-TR" sz="1200" b="0" i="0" u="none" strike="noStrike" kern="1200" baseline="0" dirty="0" smtClean="0">
                <a:solidFill>
                  <a:schemeClr val="tx1"/>
                </a:solidFill>
                <a:latin typeface="+mn-lt"/>
                <a:ea typeface="+mn-ea"/>
                <a:cs typeface="+mn-cs"/>
              </a:rPr>
              <a:t>, t</a:t>
            </a:r>
            <a:r>
              <a:rPr lang="en-GB" sz="1200" b="0" i="0" u="none" strike="noStrike" kern="1200" baseline="0" dirty="0" smtClean="0">
                <a:solidFill>
                  <a:schemeClr val="tx1"/>
                </a:solidFill>
                <a:latin typeface="+mn-lt"/>
                <a:ea typeface="+mn-ea"/>
                <a:cs typeface="+mn-cs"/>
              </a:rPr>
              <a:t>he ISFD was established as a Special Fund within the IDB</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and</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was officially launched during </a:t>
            </a:r>
            <a:r>
              <a:rPr lang="tr-TR" sz="1200" b="0" i="0" u="none" strike="noStrike" kern="1200" baseline="0" dirty="0" smtClean="0">
                <a:solidFill>
                  <a:schemeClr val="tx1"/>
                </a:solidFill>
                <a:latin typeface="+mn-lt"/>
                <a:ea typeface="+mn-ea"/>
                <a:cs typeface="+mn-cs"/>
              </a:rPr>
              <a:t>in </a:t>
            </a:r>
            <a:r>
              <a:rPr lang="en-GB" sz="1200" b="0" i="0" u="none" strike="noStrike" kern="1200" baseline="0" dirty="0" smtClean="0">
                <a:solidFill>
                  <a:schemeClr val="tx1"/>
                </a:solidFill>
                <a:latin typeface="+mn-lt"/>
                <a:ea typeface="+mn-ea"/>
                <a:cs typeface="+mn-cs"/>
              </a:rPr>
              <a:t>2007 in.</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The Fund is dedicated to reducing poverty in the OIC member countries by promoting pro-poor growth, emphasizing human development, and providing financial support to enhance the productive capacity and sustainable means of income for the poor</a:t>
            </a:r>
            <a:r>
              <a:rPr lang="tr-TR" sz="1200" b="0" i="0" u="none" strike="noStrike" kern="1200" baseline="0" dirty="0" smtClean="0">
                <a:solidFill>
                  <a:schemeClr val="tx1"/>
                </a:solidFill>
                <a:latin typeface="+mn-lt"/>
                <a:ea typeface="+mn-ea"/>
                <a:cs typeface="+mn-cs"/>
              </a:rPr>
              <a:t>.</a:t>
            </a:r>
            <a:r>
              <a:rPr lang="tr-TR" sz="1200" kern="120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principle target capital of the fund is US$10 billion.</a:t>
            </a:r>
            <a:endParaRPr lang="en-GB" sz="1200" b="0" i="0" u="none" strike="noStrike" kern="1200" baseline="0" dirty="0" smtClean="0">
              <a:solidFill>
                <a:schemeClr val="tx1"/>
              </a:solidFill>
              <a:latin typeface="+mn-lt"/>
              <a:ea typeface="+mn-ea"/>
              <a:cs typeface="+mn-cs"/>
            </a:endParaRPr>
          </a:p>
          <a:p>
            <a:endParaRPr lang="tr-TR"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The OIC Cotton Programme has been initiated in 2005. Accordingly, the OIC Five-Year Cotton Action Plan (2007-2011) was prepared and it was endorsed by the 22nd Session of the COMCEC. The period of the Plan was extended for a further five years (2011-2016) by the 26th Session of the COMCEC. </a:t>
            </a:r>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The SPDA is another Special Program within the IDB, which was initiated in 2008 with a view to</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spurring economic growth,</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reinvigorating agricultural production and creating employment</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opportunities in the African Member Countries. The funding</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for the SPDA was set as USD 12</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billion for a five‐year period.</a:t>
            </a:r>
            <a:endParaRPr lang="tr-TR" sz="1200" b="0" i="0" u="none" strike="noStrike" kern="1200" baseline="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ISFD ha</a:t>
            </a:r>
            <a:r>
              <a:rPr lang="tr-TR" sz="1200" kern="1200" dirty="0" smtClean="0">
                <a:solidFill>
                  <a:schemeClr val="tx1"/>
                </a:solidFill>
                <a:effectLst/>
                <a:latin typeface="+mn-lt"/>
                <a:ea typeface="+mn-ea"/>
                <a:cs typeface="+mn-cs"/>
              </a:rPr>
              <a:t>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implemented</a:t>
            </a:r>
            <a:r>
              <a:rPr lang="en-GB"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thematic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programmes</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since 2008</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namely</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Vocational Literacy Programmes for Poverty Reduction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Microfinance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Support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Programme</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aim of Vocational Literacy Programme</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to improve literacy and skills of the poor, particularly women and youth, and provide them with financial resources that can help them start their own businesses.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Microfinance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Support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Programme</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aims to extend lines of financing and equity capital to banks and microfinance </a:t>
            </a:r>
            <a:r>
              <a:rPr lang="en-GB" sz="1200" kern="1200" dirty="0" err="1" smtClean="0">
                <a:solidFill>
                  <a:schemeClr val="tx1"/>
                </a:solidFill>
                <a:effectLst/>
                <a:latin typeface="+mn-lt"/>
                <a:ea typeface="+mn-ea"/>
                <a:cs typeface="+mn-cs"/>
              </a:rPr>
              <a:t>insitutions</a:t>
            </a:r>
            <a:r>
              <a:rPr lang="en-GB" sz="1200" kern="1200" dirty="0" smtClean="0">
                <a:solidFill>
                  <a:schemeClr val="tx1"/>
                </a:solidFill>
                <a:effectLst/>
                <a:latin typeface="+mn-lt"/>
                <a:ea typeface="+mn-ea"/>
                <a:cs typeface="+mn-cs"/>
              </a:rPr>
              <a:t> in OIC member states. </a:t>
            </a:r>
            <a:r>
              <a:rPr lang="en-GB" sz="1200" b="0" i="0" u="none" strike="noStrike" kern="1200" baseline="0" dirty="0" smtClean="0">
                <a:solidFill>
                  <a:schemeClr val="tx1"/>
                </a:solidFill>
                <a:latin typeface="+mn-lt"/>
                <a:ea typeface="+mn-ea"/>
                <a:cs typeface="+mn-cs"/>
              </a:rPr>
              <a:t>The total cost of each of these two programs is estimated at US$500 million. ISFD plays the role of a catalyst by providing US$ 20.0 million for each program annually as seed money from its own resources and mobilizing the remaining amounts from other partners, including MDBs, private sector, Islamic banks/institutions, and charitable and civil society organizations.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total value of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projects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that</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have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been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approved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under</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these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two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programmes</a:t>
            </a:r>
            <a:r>
              <a:rPr lang="tr-TR" sz="1200" b="0" i="0" u="none" strike="noStrike" kern="1200" baseline="0" dirty="0" smtClean="0">
                <a:solidFill>
                  <a:schemeClr val="tx1"/>
                </a:solidFill>
                <a:latin typeface="+mn-lt"/>
                <a:ea typeface="+mn-ea"/>
                <a:cs typeface="+mn-cs"/>
              </a:rPr>
              <a:t> is </a:t>
            </a:r>
            <a:r>
              <a:rPr lang="en-GB" sz="1200" b="0" i="0" u="none" strike="noStrike" kern="1200" baseline="0" dirty="0" smtClean="0">
                <a:solidFill>
                  <a:schemeClr val="tx1"/>
                </a:solidFill>
                <a:latin typeface="+mn-lt"/>
                <a:ea typeface="+mn-ea"/>
                <a:cs typeface="+mn-cs"/>
              </a:rPr>
              <a:t>US$247.52 million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and</a:t>
            </a:r>
            <a:r>
              <a:rPr lang="tr-TR" sz="1200" b="0" i="0" u="none" strike="noStrike" kern="1200" baseline="0" dirty="0" smtClean="0">
                <a:solidFill>
                  <a:schemeClr val="tx1"/>
                </a:solidFill>
                <a:latin typeface="+mn-lt"/>
                <a:ea typeface="+mn-ea"/>
                <a:cs typeface="+mn-cs"/>
              </a:rPr>
              <a:t> t</a:t>
            </a:r>
            <a:r>
              <a:rPr lang="en-GB" sz="1200" b="0" i="0" u="none" strike="noStrike" kern="1200" baseline="0" dirty="0" smtClean="0">
                <a:solidFill>
                  <a:schemeClr val="tx1"/>
                </a:solidFill>
                <a:latin typeface="+mn-lt"/>
                <a:ea typeface="+mn-ea"/>
                <a:cs typeface="+mn-cs"/>
              </a:rPr>
              <a:t>he bulk of the approvals have been allocated to African countries. </a:t>
            </a:r>
          </a:p>
          <a:p>
            <a:endParaRPr lang="tr-TR"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Vocational Education and Training Program for the OIC Member Countries was</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initiated by the SESRIC in 2009 with a view to improving the quality of vocational education and</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training in the Member Countries. Three capacity building programmes have been initiated</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within the framework of the OIC‐VET Programme namely, </a:t>
            </a:r>
            <a:r>
              <a:rPr lang="en-GB" sz="1200" b="0" i="1" u="none" strike="noStrike" kern="1200" baseline="0" dirty="0" smtClean="0">
                <a:solidFill>
                  <a:schemeClr val="tx1"/>
                </a:solidFill>
                <a:latin typeface="+mn-lt"/>
                <a:ea typeface="+mn-ea"/>
                <a:cs typeface="+mn-cs"/>
              </a:rPr>
              <a:t>Agriculture Capacity Building</a:t>
            </a:r>
            <a:r>
              <a:rPr lang="tr-TR" sz="1200" b="0" i="1" u="none" strike="noStrike" kern="1200" baseline="0" dirty="0" smtClean="0">
                <a:solidFill>
                  <a:schemeClr val="tx1"/>
                </a:solidFill>
                <a:latin typeface="+mn-lt"/>
                <a:ea typeface="+mn-ea"/>
                <a:cs typeface="+mn-cs"/>
              </a:rPr>
              <a:t> </a:t>
            </a:r>
            <a:r>
              <a:rPr lang="en-GB" sz="1200" b="0" i="1" u="none" strike="noStrike" kern="1200" baseline="0" dirty="0" smtClean="0">
                <a:solidFill>
                  <a:schemeClr val="tx1"/>
                </a:solidFill>
                <a:latin typeface="+mn-lt"/>
                <a:ea typeface="+mn-ea"/>
                <a:cs typeface="+mn-cs"/>
              </a:rPr>
              <a:t>Programme</a:t>
            </a:r>
            <a:r>
              <a:rPr lang="en-GB" sz="1200" b="0" i="0" u="none" strike="noStrike" kern="1200" baseline="0" dirty="0" smtClean="0">
                <a:solidFill>
                  <a:schemeClr val="tx1"/>
                </a:solidFill>
                <a:latin typeface="+mn-lt"/>
                <a:ea typeface="+mn-ea"/>
                <a:cs typeface="+mn-cs"/>
              </a:rPr>
              <a:t>, </a:t>
            </a:r>
            <a:r>
              <a:rPr lang="en-GB" sz="1200" b="0" i="1" u="none" strike="noStrike" kern="1200" baseline="0" dirty="0" smtClean="0">
                <a:solidFill>
                  <a:schemeClr val="tx1"/>
                </a:solidFill>
                <a:latin typeface="+mn-lt"/>
                <a:ea typeface="+mn-ea"/>
                <a:cs typeface="+mn-cs"/>
              </a:rPr>
              <a:t>Information and Communications Technology Capacity Building Programme</a:t>
            </a:r>
            <a:r>
              <a:rPr lang="en-GB" sz="1200" b="0" i="0" u="none" strike="noStrike" kern="1200" baseline="0" dirty="0" smtClean="0">
                <a:solidFill>
                  <a:schemeClr val="tx1"/>
                </a:solidFill>
                <a:latin typeface="+mn-lt"/>
                <a:ea typeface="+mn-ea"/>
                <a:cs typeface="+mn-cs"/>
              </a:rPr>
              <a:t> and</a:t>
            </a:r>
            <a:r>
              <a:rPr lang="tr-TR" sz="1200" b="0" i="0" u="none" strike="noStrike" kern="1200" baseline="0" dirty="0" smtClean="0">
                <a:solidFill>
                  <a:schemeClr val="tx1"/>
                </a:solidFill>
                <a:latin typeface="+mn-lt"/>
                <a:ea typeface="+mn-ea"/>
                <a:cs typeface="+mn-cs"/>
              </a:rPr>
              <a:t> </a:t>
            </a:r>
            <a:r>
              <a:rPr lang="en-GB" sz="1200" b="0" i="1" u="none" strike="noStrike" kern="1200" baseline="0" dirty="0" smtClean="0">
                <a:solidFill>
                  <a:schemeClr val="tx1"/>
                </a:solidFill>
                <a:latin typeface="+mn-lt"/>
                <a:ea typeface="+mn-ea"/>
                <a:cs typeface="+mn-cs"/>
              </a:rPr>
              <a:t>Capacity Building Programme on Poverty Alleviation</a:t>
            </a:r>
            <a:r>
              <a:rPr lang="en-GB" sz="1200" b="0" i="0" u="none" strike="noStrike" kern="1200" baseline="0" dirty="0" smtClean="0">
                <a:solidFill>
                  <a:schemeClr val="tx1"/>
                </a:solidFill>
                <a:latin typeface="+mn-lt"/>
                <a:ea typeface="+mn-ea"/>
                <a:cs typeface="+mn-cs"/>
              </a:rPr>
              <a:t>.</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February 2011, </a:t>
            </a:r>
            <a:r>
              <a:rPr lang="en-GB" sz="1200" kern="1200" dirty="0" err="1" smtClean="0">
                <a:solidFill>
                  <a:schemeClr val="tx1"/>
                </a:solidFill>
                <a:effectLst/>
                <a:latin typeface="+mn-lt"/>
                <a:ea typeface="+mn-ea"/>
                <a:cs typeface="+mn-cs"/>
              </a:rPr>
              <a:t>IsDB</a:t>
            </a:r>
            <a:r>
              <a:rPr lang="en-GB" sz="1200" kern="1200" dirty="0" smtClean="0">
                <a:solidFill>
                  <a:schemeClr val="tx1"/>
                </a:solidFill>
                <a:effectLst/>
                <a:latin typeface="+mn-lt"/>
                <a:ea typeface="+mn-ea"/>
                <a:cs typeface="+mn-cs"/>
              </a:rPr>
              <a:t> approved a Y</a:t>
            </a:r>
            <a:r>
              <a:rPr lang="tr-TR" sz="1200" kern="1200" dirty="0" err="1" smtClean="0">
                <a:solidFill>
                  <a:schemeClr val="tx1"/>
                </a:solidFill>
                <a:effectLst/>
                <a:latin typeface="+mn-lt"/>
                <a:ea typeface="+mn-ea"/>
                <a:cs typeface="+mn-cs"/>
              </a:rPr>
              <a:t>outh</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a:t>
            </a:r>
            <a:r>
              <a:rPr lang="tr-TR" sz="1200" kern="1200" dirty="0" err="1" smtClean="0">
                <a:solidFill>
                  <a:schemeClr val="tx1"/>
                </a:solidFill>
                <a:effectLst/>
                <a:latin typeface="+mn-lt"/>
                <a:ea typeface="+mn-ea"/>
                <a:cs typeface="+mn-cs"/>
              </a:rPr>
              <a:t>mployment</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t>
            </a:r>
            <a:r>
              <a:rPr lang="tr-TR" sz="1200" kern="1200" dirty="0" err="1" smtClean="0">
                <a:solidFill>
                  <a:schemeClr val="tx1"/>
                </a:solidFill>
                <a:effectLst/>
                <a:latin typeface="+mn-lt"/>
                <a:ea typeface="+mn-ea"/>
                <a:cs typeface="+mn-cs"/>
              </a:rPr>
              <a:t>upport</a:t>
            </a:r>
            <a:r>
              <a:rPr lang="en-GB" sz="1200" kern="1200" dirty="0" smtClean="0">
                <a:solidFill>
                  <a:schemeClr val="tx1"/>
                </a:solidFill>
                <a:effectLst/>
                <a:latin typeface="+mn-lt"/>
                <a:ea typeface="+mn-ea"/>
                <a:cs typeface="+mn-cs"/>
              </a:rPr>
              <a:t> Program with an additional allocation of US$250 million over and above the 2012 Operations Plan to support efforts to generate youth employment growth. The YES Program will support Operations that will lead to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employment generation, (ii) building capacity for skills adjustment for jobs market, and (iii) designed within the </a:t>
            </a:r>
            <a:r>
              <a:rPr lang="tr-TR" sz="1200" kern="1200" dirty="0" smtClean="0">
                <a:solidFill>
                  <a:schemeClr val="tx1"/>
                </a:solidFill>
                <a:effectLst/>
                <a:latin typeface="+mn-lt"/>
                <a:ea typeface="+mn-ea"/>
                <a:cs typeface="+mn-cs"/>
              </a:rPr>
              <a:t>e</a:t>
            </a:r>
            <a:r>
              <a:rPr lang="en-GB" sz="1200" kern="1200" dirty="0" err="1" smtClean="0">
                <a:solidFill>
                  <a:schemeClr val="tx1"/>
                </a:solidFill>
                <a:effectLst/>
                <a:latin typeface="+mn-lt"/>
                <a:ea typeface="+mn-ea"/>
                <a:cs typeface="+mn-cs"/>
              </a:rPr>
              <a:t>ducation</a:t>
            </a:r>
            <a:r>
              <a:rPr lang="en-GB" sz="1200" kern="1200" dirty="0" smtClean="0">
                <a:solidFill>
                  <a:schemeClr val="tx1"/>
                </a:solidFill>
                <a:effectLst/>
                <a:latin typeface="+mn-lt"/>
                <a:ea typeface="+mn-ea"/>
                <a:cs typeface="+mn-cs"/>
              </a:rPr>
              <a:t> for Employment </a:t>
            </a:r>
            <a:r>
              <a:rPr lang="tr-TR" sz="1200" kern="1200" dirty="0" smtClean="0">
                <a:solidFill>
                  <a:schemeClr val="tx1"/>
                </a:solidFill>
                <a:effectLst/>
                <a:latin typeface="+mn-lt"/>
                <a:ea typeface="+mn-ea"/>
                <a:cs typeface="+mn-cs"/>
              </a:rPr>
              <a:t>p</a:t>
            </a:r>
            <a:r>
              <a:rPr lang="en-GB" sz="1200" kern="1200" dirty="0" err="1" smtClean="0">
                <a:solidFill>
                  <a:schemeClr val="tx1"/>
                </a:solidFill>
                <a:effectLst/>
                <a:latin typeface="+mn-lt"/>
                <a:ea typeface="+mn-ea"/>
                <a:cs typeface="+mn-cs"/>
              </a:rPr>
              <a:t>rogram</a:t>
            </a:r>
            <a:r>
              <a:rPr lang="en-GB" sz="1200" kern="1200" dirty="0" smtClean="0">
                <a:solidFill>
                  <a:schemeClr val="tx1"/>
                </a:solidFill>
                <a:effectLst/>
                <a:latin typeface="+mn-lt"/>
                <a:ea typeface="+mn-ea"/>
                <a:cs typeface="+mn-cs"/>
              </a:rPr>
              <a:t>, which is being coordinated by the </a:t>
            </a:r>
            <a:r>
              <a:rPr lang="en-GB" sz="1200" kern="1200" dirty="0" err="1" smtClean="0">
                <a:solidFill>
                  <a:schemeClr val="tx1"/>
                </a:solidFill>
                <a:effectLst/>
                <a:latin typeface="+mn-lt"/>
                <a:ea typeface="+mn-ea"/>
                <a:cs typeface="+mn-cs"/>
              </a:rPr>
              <a:t>IsDB</a:t>
            </a:r>
            <a:r>
              <a:rPr lang="en-GB" sz="1200" kern="1200" dirty="0" smtClean="0">
                <a:solidFill>
                  <a:schemeClr val="tx1"/>
                </a:solidFill>
                <a:effectLst/>
                <a:latin typeface="+mn-lt"/>
                <a:ea typeface="+mn-ea"/>
                <a:cs typeface="+mn-cs"/>
              </a:rPr>
              <a:t> and the IFC of the World Bank. </a:t>
            </a:r>
            <a:r>
              <a:rPr lang="tr-TR" sz="1200" kern="1200" dirty="0" smtClean="0">
                <a:solidFill>
                  <a:schemeClr val="tx1"/>
                </a:solidFill>
                <a:effectLst/>
                <a:latin typeface="+mn-lt"/>
                <a:ea typeface="+mn-ea"/>
                <a:cs typeface="+mn-cs"/>
              </a:rPr>
              <a:t>U</a:t>
            </a:r>
            <a:r>
              <a:rPr lang="en-GB" sz="1200" kern="1200" dirty="0" err="1" smtClean="0">
                <a:solidFill>
                  <a:schemeClr val="tx1"/>
                </a:solidFill>
                <a:effectLst/>
                <a:latin typeface="+mn-lt"/>
                <a:ea typeface="+mn-ea"/>
                <a:cs typeface="+mn-cs"/>
              </a:rPr>
              <a:t>nder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a:t>
            </a:r>
            <a:r>
              <a:rPr lang="tr-TR" sz="1200" kern="1200" dirty="0" smtClean="0">
                <a:solidFill>
                  <a:schemeClr val="tx1"/>
                </a:solidFill>
                <a:effectLst/>
                <a:latin typeface="+mn-lt"/>
                <a:ea typeface="+mn-ea"/>
                <a:cs typeface="+mn-cs"/>
              </a:rPr>
              <a:t>is</a:t>
            </a:r>
            <a:r>
              <a:rPr lang="en-GB" sz="1200" kern="1200" dirty="0" smtClean="0">
                <a:solidFill>
                  <a:schemeClr val="tx1"/>
                </a:solidFill>
                <a:effectLst/>
                <a:latin typeface="+mn-lt"/>
                <a:ea typeface="+mn-ea"/>
                <a:cs typeface="+mn-cs"/>
              </a:rPr>
              <a:t> Program, several programmes have been approved, such as in Tunisia, Egypt, Morocco, Libya, Mauritania</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As it is </a:t>
            </a:r>
            <a:r>
              <a:rPr lang="tr-TR" sz="1200" kern="1200" dirty="0" err="1" smtClean="0">
                <a:solidFill>
                  <a:schemeClr val="tx1"/>
                </a:solidFill>
                <a:effectLst/>
                <a:latin typeface="+mn-lt"/>
                <a:ea typeface="+mn-ea"/>
                <a:cs typeface="+mn-cs"/>
              </a:rPr>
              <a:t>well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known</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COMCEC Strategy adopted by the 4th Extra-ordinary Islamic Summit Conference held in Makkah on 14-15 August 2012, has identified poverty alleviation as one of its six cooperation areas. Furthermore, “eradicating extreme poverty and hunger in the OIC Region” has been determined as a strategic objective.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OIC Framework for Cooperation on labour, Employment and Social Protection adopted by the Second Islamic Conference of Labour Ministers, held in Baku, on 23-26 April 2013. The framework envisages activities towards improving employment and productivity responding the new requirements of the labour market in OIC member states and aims to provide for long-term partnership between the member-countries of the Organization in those sectors.</a:t>
            </a:r>
          </a:p>
          <a:p>
            <a:r>
              <a:rPr lang="en-GB" sz="1200" kern="1200" dirty="0" smtClean="0">
                <a:solidFill>
                  <a:schemeClr val="tx1"/>
                </a:solidFill>
                <a:effectLst/>
                <a:latin typeface="+mn-lt"/>
                <a:ea typeface="+mn-ea"/>
                <a:cs typeface="+mn-cs"/>
              </a:rPr>
              <a:t>The action plan reflects the directions of technical cooperation for </a:t>
            </a:r>
            <a:r>
              <a:rPr lang="en-GB" sz="1200" kern="1200" dirty="0" err="1" smtClean="0">
                <a:solidFill>
                  <a:schemeClr val="tx1"/>
                </a:solidFill>
                <a:effectLst/>
                <a:latin typeface="+mn-lt"/>
                <a:ea typeface="+mn-ea"/>
                <a:cs typeface="+mn-cs"/>
              </a:rPr>
              <a:t>labor</a:t>
            </a:r>
            <a:r>
              <a:rPr lang="en-GB" sz="1200" kern="1200" dirty="0" smtClean="0">
                <a:solidFill>
                  <a:schemeClr val="tx1"/>
                </a:solidFill>
                <a:effectLst/>
                <a:latin typeface="+mn-lt"/>
                <a:ea typeface="+mn-ea"/>
                <a:cs typeface="+mn-cs"/>
              </a:rPr>
              <a:t> safety among the OIC member-states (2014-2016), the coordination of organizational activity on collecting statistics information on </a:t>
            </a:r>
            <a:r>
              <a:rPr lang="en-GB" sz="1200" kern="1200" dirty="0" err="1" smtClean="0">
                <a:solidFill>
                  <a:schemeClr val="tx1"/>
                </a:solidFill>
                <a:effectLst/>
                <a:latin typeface="+mn-lt"/>
                <a:ea typeface="+mn-ea"/>
                <a:cs typeface="+mn-cs"/>
              </a:rPr>
              <a:t>labor</a:t>
            </a:r>
            <a:r>
              <a:rPr lang="en-GB" sz="1200" kern="1200" dirty="0" smtClean="0">
                <a:solidFill>
                  <a:schemeClr val="tx1"/>
                </a:solidFill>
                <a:effectLst/>
                <a:latin typeface="+mn-lt"/>
                <a:ea typeface="+mn-ea"/>
                <a:cs typeface="+mn-cs"/>
              </a:rPr>
              <a:t> markets (2014-2015), the creation of a common information base about migrant workers (2014 - 2016).</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Within the context of the Strategy, poverty alleviation is determined as one of the six cooperation areas that would be promoted by COMCEC. Under the poverty alleviation area, four output areas have been identified to be strengthened in the member countries.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b="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b="1" kern="1200" dirty="0" err="1" smtClean="0">
                <a:solidFill>
                  <a:schemeClr val="tx1"/>
                </a:solidFill>
                <a:effectLst/>
                <a:latin typeface="+mn-lt"/>
                <a:ea typeface="+mn-ea"/>
                <a:cs typeface="+mn-cs"/>
              </a:rPr>
              <a:t>E</a:t>
            </a:r>
            <a:r>
              <a:rPr lang="tr-TR" sz="1200" b="1" dirty="0" err="1" smtClean="0">
                <a:solidFill>
                  <a:schemeClr val="tx1"/>
                </a:solidFill>
              </a:rPr>
              <a:t>xpected</a:t>
            </a:r>
            <a:r>
              <a:rPr lang="tr-TR" sz="1200" b="1" dirty="0" smtClean="0">
                <a:solidFill>
                  <a:schemeClr val="tx1"/>
                </a:solidFill>
              </a:rPr>
              <a:t> </a:t>
            </a:r>
            <a:r>
              <a:rPr lang="tr-TR" sz="1200" b="1" dirty="0" err="1" smtClean="0">
                <a:solidFill>
                  <a:schemeClr val="tx1"/>
                </a:solidFill>
              </a:rPr>
              <a:t>Outcomes</a:t>
            </a:r>
            <a:r>
              <a:rPr lang="tr-TR" sz="1200" b="1"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dirty="0" smtClean="0">
                <a:solidFill>
                  <a:schemeClr val="tx1"/>
                </a:solidFill>
              </a:rPr>
              <a:t>I</a:t>
            </a:r>
            <a:r>
              <a:rPr lang="en-US" sz="1200" dirty="0" err="1" smtClean="0">
                <a:solidFill>
                  <a:schemeClr val="tx1"/>
                </a:solidFill>
              </a:rPr>
              <a:t>mproved</a:t>
            </a:r>
            <a:r>
              <a:rPr lang="en-US" sz="1200" dirty="0" smtClean="0">
                <a:solidFill>
                  <a:schemeClr val="tx1"/>
                </a:solidFill>
              </a:rPr>
              <a:t> collection of accurate and reliable data</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Enhanced capacity of the member states in monitoring poverty</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Streamlined and more efficient allocation of poverty</a:t>
            </a:r>
            <a:r>
              <a:rPr lang="tr-TR" sz="1200" dirty="0" smtClean="0">
                <a:solidFill>
                  <a:schemeClr val="tx1"/>
                </a:solidFill>
              </a:rPr>
              <a:t> </a:t>
            </a:r>
            <a:r>
              <a:rPr lang="en-US" sz="1200" dirty="0" smtClean="0">
                <a:solidFill>
                  <a:schemeClr val="tx1"/>
                </a:solidFill>
              </a:rPr>
              <a:t>related</a:t>
            </a:r>
            <a:r>
              <a:rPr lang="tr-TR" sz="1200" dirty="0" smtClean="0">
                <a:solidFill>
                  <a:schemeClr val="tx1"/>
                </a:solidFill>
              </a:rPr>
              <a:t> </a:t>
            </a:r>
            <a:r>
              <a:rPr lang="en-US" sz="1200" dirty="0" smtClean="0">
                <a:solidFill>
                  <a:schemeClr val="tx1"/>
                </a:solidFill>
              </a:rPr>
              <a:t>funds in the COMCEC region</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Cooperation of concerned member states in increasing</a:t>
            </a:r>
            <a:r>
              <a:rPr lang="tr-TR" sz="1200" dirty="0" smtClean="0">
                <a:solidFill>
                  <a:schemeClr val="tx1"/>
                </a:solidFill>
              </a:rPr>
              <a:t> </a:t>
            </a:r>
            <a:r>
              <a:rPr lang="en-US" sz="1200" dirty="0" smtClean="0">
                <a:solidFill>
                  <a:schemeClr val="tx1"/>
                </a:solidFill>
              </a:rPr>
              <a:t>absorption capacity of aid recipient member states</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Development of vocational education programs for the poor</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Development of effective aid strategies and policies</a:t>
            </a:r>
            <a:endParaRPr lang="tr-TR"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Enhanced civil society engagement in poverty alleviation</a:t>
            </a:r>
            <a:r>
              <a:rPr lang="tr-TR" sz="1200" dirty="0" smtClean="0">
                <a:solidFill>
                  <a:schemeClr val="tx1"/>
                </a:solidFill>
              </a:rPr>
              <a:t> </a:t>
            </a:r>
            <a:r>
              <a:rPr lang="en-US" sz="1200" dirty="0" smtClean="0">
                <a:solidFill>
                  <a:schemeClr val="tx1"/>
                </a:solidFill>
              </a:rPr>
              <a:t>efforts</a:t>
            </a: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Strategy envisages establishment of a working group on poverty alleviation, which will work on the issues related to poverty alleviation and share the member country experiences and good practices.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Strategy also envisages a well defined project cycle management related to poverty alleviation issues. In this respect, poverty alleviation is going to be an outstanding issue on the COMCEC’s agenda that will be worked on in the days ahead.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3</a:t>
            </a:fld>
            <a:endParaRPr lang="tr-TR"/>
          </a:p>
        </p:txBody>
      </p:sp>
    </p:spTree>
    <p:extLst>
      <p:ext uri="{BB962C8B-B14F-4D97-AF65-F5344CB8AC3E}">
        <p14:creationId xmlns:p14="http://schemas.microsoft.com/office/powerpoint/2010/main" val="1596621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a:t>
            </a:r>
            <a:r>
              <a:rPr lang="tr-TR" sz="1200" kern="1200" dirty="0" smtClean="0">
                <a:solidFill>
                  <a:schemeClr val="tx1"/>
                </a:solidFill>
                <a:effectLst/>
                <a:latin typeface="+mn-lt"/>
                <a:ea typeface="+mn-ea"/>
                <a:cs typeface="+mn-cs"/>
              </a:rPr>
              <a:t>COMCEC </a:t>
            </a:r>
            <a:r>
              <a:rPr lang="en-GB" sz="1200" kern="1200" dirty="0" smtClean="0">
                <a:solidFill>
                  <a:schemeClr val="tx1"/>
                </a:solidFill>
                <a:effectLst/>
                <a:latin typeface="+mn-lt"/>
                <a:ea typeface="+mn-ea"/>
                <a:cs typeface="+mn-cs"/>
              </a:rPr>
              <a:t>Strategy also envisages a well defined project cycle management related to poverty alleviation issues. In this respect, poverty alleviation is going to be an outstanding issue on the COMCEC’s agenda that will be worked on in the days ahead.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objective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project</a:t>
            </a:r>
            <a:r>
              <a:rPr lang="tr-TR" sz="1200" b="0" i="0" u="none" strike="noStrike" kern="1200" baseline="0" dirty="0" smtClean="0">
                <a:solidFill>
                  <a:schemeClr val="tx1"/>
                </a:solidFill>
                <a:latin typeface="+mn-lt"/>
                <a:ea typeface="+mn-ea"/>
                <a:cs typeface="+mn-cs"/>
              </a:rPr>
              <a:t> is </a:t>
            </a:r>
            <a:r>
              <a:rPr lang="tr-TR" sz="1200" b="0" i="0" u="none" strike="noStrike" kern="1200" baseline="0" dirty="0" err="1" smtClean="0">
                <a:solidFill>
                  <a:schemeClr val="tx1"/>
                </a:solidFill>
                <a:latin typeface="+mn-lt"/>
                <a:ea typeface="+mn-ea"/>
                <a:cs typeface="+mn-cs"/>
              </a:rPr>
              <a:t>to</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highlight the nature and causes of poverty and to formulate strategies for strengthening capacities in the compilation, production and</a:t>
            </a:r>
          </a:p>
          <a:p>
            <a:r>
              <a:rPr lang="en-GB" sz="1200" b="0" i="0" u="none" strike="noStrike" kern="1200" baseline="0" dirty="0" smtClean="0">
                <a:solidFill>
                  <a:schemeClr val="tx1"/>
                </a:solidFill>
                <a:latin typeface="+mn-lt"/>
                <a:ea typeface="+mn-ea"/>
                <a:cs typeface="+mn-cs"/>
              </a:rPr>
              <a:t>dissemination of poverty statistics, and overall, contributing to the national statistical systems of the OIC countries in terms of poverty</a:t>
            </a:r>
          </a:p>
          <a:p>
            <a:r>
              <a:rPr lang="en-GB" sz="1200" b="0" i="0" u="none" strike="noStrike" kern="1200" baseline="0" dirty="0" smtClean="0">
                <a:solidFill>
                  <a:schemeClr val="tx1"/>
                </a:solidFill>
                <a:latin typeface="+mn-lt"/>
                <a:ea typeface="+mn-ea"/>
                <a:cs typeface="+mn-cs"/>
              </a:rPr>
              <a:t>alleviation, monitoring poverty and aid effectiveness</a:t>
            </a:r>
            <a:r>
              <a:rPr lang="tr-TR" sz="1200" b="0" i="0" u="none" strike="noStrike" kern="1200" baseline="0" dirty="0" smtClean="0">
                <a:solidFill>
                  <a:schemeClr val="tx1"/>
                </a:solidFill>
                <a:latin typeface="+mn-lt"/>
                <a:ea typeface="+mn-ea"/>
                <a:cs typeface="+mn-cs"/>
              </a:rPr>
              <a:t>. </a:t>
            </a:r>
            <a:r>
              <a:rPr lang="tr-TR" sz="1200" b="1" i="0" u="none" strike="noStrike" kern="1200" baseline="0" dirty="0" err="1" smtClean="0">
                <a:solidFill>
                  <a:schemeClr val="tx1"/>
                </a:solidFill>
                <a:latin typeface="+mn-lt"/>
                <a:ea typeface="+mn-ea"/>
                <a:cs typeface="+mn-cs"/>
              </a:rPr>
              <a:t>The</a:t>
            </a:r>
            <a:r>
              <a:rPr lang="tr-TR" sz="1200" b="1" i="0" u="none" strike="noStrike" kern="1200" baseline="0" dirty="0" smtClean="0">
                <a:solidFill>
                  <a:schemeClr val="tx1"/>
                </a:solidFill>
                <a:latin typeface="+mn-lt"/>
                <a:ea typeface="+mn-ea"/>
                <a:cs typeface="+mn-cs"/>
              </a:rPr>
              <a:t> </a:t>
            </a:r>
            <a:r>
              <a:rPr lang="tr-TR" sz="1200" b="1" i="0" u="none" strike="noStrike" kern="1200" baseline="0" dirty="0" err="1" smtClean="0">
                <a:solidFill>
                  <a:schemeClr val="tx1"/>
                </a:solidFill>
                <a:latin typeface="+mn-lt"/>
                <a:ea typeface="+mn-ea"/>
                <a:cs typeface="+mn-cs"/>
              </a:rPr>
              <a:t>expected</a:t>
            </a:r>
            <a:r>
              <a:rPr lang="tr-TR" sz="1200" b="1" i="0" u="none" strike="noStrike" kern="1200" baseline="0" dirty="0" smtClean="0">
                <a:solidFill>
                  <a:schemeClr val="tx1"/>
                </a:solidFill>
                <a:latin typeface="+mn-lt"/>
                <a:ea typeface="+mn-ea"/>
                <a:cs typeface="+mn-cs"/>
              </a:rPr>
              <a:t> c</a:t>
            </a:r>
            <a:r>
              <a:rPr lang="en-GB" sz="1200" b="1" i="0" u="none" strike="noStrike" kern="1200" baseline="0" dirty="0" err="1" smtClean="0">
                <a:solidFill>
                  <a:schemeClr val="tx1"/>
                </a:solidFill>
                <a:latin typeface="+mn-lt"/>
                <a:ea typeface="+mn-ea"/>
                <a:cs typeface="+mn-cs"/>
              </a:rPr>
              <a:t>ontribution</a:t>
            </a:r>
            <a:r>
              <a:rPr lang="en-GB" sz="1200" b="1" i="0" u="none" strike="noStrike" kern="1200" baseline="0" dirty="0" smtClean="0">
                <a:solidFill>
                  <a:schemeClr val="tx1"/>
                </a:solidFill>
                <a:latin typeface="+mn-lt"/>
                <a:ea typeface="+mn-ea"/>
                <a:cs typeface="+mn-cs"/>
              </a:rPr>
              <a:t> to the COMCEC Multilateral Cooperation</a:t>
            </a:r>
            <a:r>
              <a:rPr lang="tr-TR" sz="1200" b="1" i="0" u="none" strike="noStrike" kern="1200" baseline="0" dirty="0" smtClean="0">
                <a:solidFill>
                  <a:schemeClr val="tx1"/>
                </a:solidFill>
                <a:latin typeface="+mn-lt"/>
                <a:ea typeface="+mn-ea"/>
                <a:cs typeface="+mn-cs"/>
              </a:rPr>
              <a:t> is </a:t>
            </a:r>
            <a:r>
              <a:rPr lang="tr-TR" sz="1200" b="1" i="0" u="none" strike="noStrike" kern="1200" baseline="0" dirty="0" err="1" smtClean="0">
                <a:solidFill>
                  <a:schemeClr val="tx1"/>
                </a:solidFill>
                <a:latin typeface="+mn-lt"/>
                <a:ea typeface="+mn-ea"/>
                <a:cs typeface="+mn-cs"/>
              </a:rPr>
              <a:t>to</a:t>
            </a:r>
            <a:r>
              <a:rPr lang="tr-TR"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serve to finding effective ways and methods for monitoring poverty in all the LDMCs in the COMCEC Region.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project</a:t>
            </a:r>
            <a:r>
              <a:rPr lang="tr-TR" sz="1200" b="0" i="0" u="none" strike="noStrike" kern="1200" baseline="0" dirty="0" smtClean="0">
                <a:solidFill>
                  <a:schemeClr val="tx1"/>
                </a:solidFill>
                <a:latin typeface="+mn-lt"/>
                <a:ea typeface="+mn-ea"/>
                <a:cs typeface="+mn-cs"/>
              </a:rPr>
              <a:t> is in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finalization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phase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activities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involve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design</a:t>
            </a:r>
            <a:r>
              <a:rPr lang="tr-TR" sz="1200" b="0" i="0" u="none" strike="noStrike" kern="1200" baseline="0" dirty="0" smtClean="0">
                <a:solidFill>
                  <a:schemeClr val="tx1"/>
                </a:solidFill>
                <a:latin typeface="+mn-lt"/>
                <a:ea typeface="+mn-ea"/>
                <a:cs typeface="+mn-cs"/>
              </a:rPr>
              <a:t> a </a:t>
            </a:r>
            <a:r>
              <a:rPr lang="en-GB" sz="1200" b="0" i="0" u="none" strike="noStrike" kern="1200" baseline="0" dirty="0" smtClean="0">
                <a:solidFill>
                  <a:schemeClr val="tx1"/>
                </a:solidFill>
                <a:latin typeface="+mn-lt"/>
                <a:ea typeface="+mn-ea"/>
                <a:cs typeface="+mn-cs"/>
              </a:rPr>
              <a:t>questionnaire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circulate</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to the countries in order to identify their needs and capacities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organizing</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two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meetings</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with the participation of selected NSOs to</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draw a concrete roadmap for OIC countries in the form a research study</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and</a:t>
            </a:r>
            <a:r>
              <a:rPr lang="tr-TR" sz="1200" b="0" i="0" u="none" strike="noStrike" kern="1200" baseline="0" dirty="0" smtClean="0">
                <a:solidFill>
                  <a:schemeClr val="tx1"/>
                </a:solidFill>
                <a:latin typeface="+mn-lt"/>
                <a:ea typeface="+mn-ea"/>
                <a:cs typeface="+mn-cs"/>
              </a:rPr>
              <a:t> in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light</a:t>
            </a:r>
            <a:r>
              <a:rPr lang="tr-TR" sz="1200" b="0" i="0" u="none" strike="noStrike" kern="1200" baseline="0" dirty="0" smtClean="0">
                <a:solidFill>
                  <a:schemeClr val="tx1"/>
                </a:solidFill>
                <a:latin typeface="+mn-lt"/>
                <a:ea typeface="+mn-ea"/>
                <a:cs typeface="+mn-cs"/>
              </a:rPr>
              <a:t> of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answers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questionnaire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findings</a:t>
            </a:r>
            <a:r>
              <a:rPr lang="tr-TR" sz="1200" b="0" i="0" u="none" strike="noStrike" kern="1200" baseline="0" dirty="0" smtClean="0">
                <a:solidFill>
                  <a:schemeClr val="tx1"/>
                </a:solidFill>
                <a:latin typeface="+mn-lt"/>
                <a:ea typeface="+mn-ea"/>
                <a:cs typeface="+mn-cs"/>
              </a:rPr>
              <a:t> of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two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meetingsto</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prepare</a:t>
            </a:r>
            <a:r>
              <a:rPr lang="tr-TR" sz="1200" b="0" i="0" u="none" strike="noStrike" kern="1200" baseline="0" dirty="0" smtClean="0">
                <a:solidFill>
                  <a:schemeClr val="tx1"/>
                </a:solidFill>
                <a:latin typeface="+mn-lt"/>
                <a:ea typeface="+mn-ea"/>
                <a:cs typeface="+mn-cs"/>
              </a:rPr>
              <a:t> a </a:t>
            </a:r>
            <a:r>
              <a:rPr lang="tr-TR" sz="1200" b="0" i="0" u="none" strike="noStrike" kern="1200" baseline="0" dirty="0" err="1" smtClean="0">
                <a:solidFill>
                  <a:schemeClr val="tx1"/>
                </a:solidFill>
                <a:latin typeface="+mn-lt"/>
                <a:ea typeface="+mn-ea"/>
                <a:cs typeface="+mn-cs"/>
              </a:rPr>
              <a:t>research</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report</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Now</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project</a:t>
            </a:r>
            <a:r>
              <a:rPr lang="tr-TR" sz="1200" b="0" i="0" u="none" strike="noStrike" kern="1200" baseline="0" dirty="0" smtClean="0">
                <a:solidFill>
                  <a:schemeClr val="tx1"/>
                </a:solidFill>
                <a:latin typeface="+mn-lt"/>
                <a:ea typeface="+mn-ea"/>
                <a:cs typeface="+mn-cs"/>
              </a:rPr>
              <a:t> is in </a:t>
            </a:r>
            <a:r>
              <a:rPr lang="tr-TR" sz="1200" b="0" i="0" u="none" strike="noStrike" kern="1200" baseline="0" dirty="0" err="1" smtClean="0">
                <a:solidFill>
                  <a:schemeClr val="tx1"/>
                </a:solidFill>
                <a:latin typeface="+mn-lt"/>
                <a:ea typeface="+mn-ea"/>
                <a:cs typeface="+mn-cs"/>
              </a:rPr>
              <a:t>its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finalization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phase</a:t>
            </a:r>
            <a:r>
              <a:rPr lang="tr-TR" sz="1200" b="0" i="0" u="none" strike="noStrike" kern="1200" baseline="0" dirty="0" smtClean="0">
                <a:solidFill>
                  <a:schemeClr val="tx1"/>
                </a:solidFill>
                <a:latin typeface="+mn-lt"/>
                <a:ea typeface="+mn-ea"/>
                <a:cs typeface="+mn-cs"/>
              </a:rPr>
              <a:t>.</a:t>
            </a:r>
          </a:p>
          <a:p>
            <a:endParaRPr lang="tr-TR" sz="1200" b="0" i="0" u="none" strike="noStrike"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partner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Nigeria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Benin. </a:t>
            </a:r>
            <a:r>
              <a:rPr lang="tr-TR" sz="1200" b="0" i="0" u="none" strike="noStrike" kern="1200" baseline="0" dirty="0" err="1" smtClean="0">
                <a:solidFill>
                  <a:schemeClr val="tx1"/>
                </a:solidFill>
                <a:effectLst/>
                <a:latin typeface="+mn-lt"/>
                <a:ea typeface="+mn-ea"/>
                <a:cs typeface="+mn-cs"/>
              </a:rPr>
              <a:t>Overall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objective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Cameroon</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alleviating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thesae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through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improvement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productive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capacities</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this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regard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related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second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expected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output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COMCEC </a:t>
            </a:r>
            <a:r>
              <a:rPr lang="tr-TR" sz="1200" b="0" i="0" u="none" strike="noStrike" kern="1200" baseline="0" dirty="0" err="1" smtClean="0">
                <a:solidFill>
                  <a:schemeClr val="tx1"/>
                </a:solidFill>
                <a:effectLst/>
                <a:latin typeface="+mn-lt"/>
                <a:ea typeface="+mn-ea"/>
                <a:cs typeface="+mn-cs"/>
              </a:rPr>
              <a:t>strategy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which</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promoting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poor-oriented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increase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their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productivity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purpose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train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coffee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cocoa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producers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sensitize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other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chain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stakeholders</a:t>
            </a:r>
            <a:r>
              <a:rPr lang="tr-TR" sz="1200" b="0" i="0" u="none" strike="noStrike" kern="1200" baseline="0" dirty="0" smtClean="0">
                <a:solidFill>
                  <a:schemeClr val="tx1"/>
                </a:solidFill>
                <a:effectLst/>
                <a:latin typeface="+mn-lt"/>
                <a:ea typeface="+mn-ea"/>
                <a:cs typeface="+mn-cs"/>
              </a:rPr>
              <a:t> as </a:t>
            </a:r>
            <a:r>
              <a:rPr lang="tr-TR" sz="1200" b="0" i="0" u="none" strike="noStrike" kern="1200" baseline="0" dirty="0" err="1" smtClean="0">
                <a:solidFill>
                  <a:schemeClr val="tx1"/>
                </a:solidFill>
                <a:effectLst/>
                <a:latin typeface="+mn-lt"/>
                <a:ea typeface="+mn-ea"/>
                <a:cs typeface="+mn-cs"/>
              </a:rPr>
              <a:t>well</a:t>
            </a:r>
            <a:r>
              <a:rPr lang="tr-TR" sz="1200" b="0" i="0" u="none" strike="noStrike" kern="1200" baseline="0" dirty="0" smtClean="0">
                <a:solidFill>
                  <a:schemeClr val="tx1"/>
                </a:solidFill>
                <a:effectLst/>
                <a:latin typeface="+mn-lt"/>
                <a:ea typeface="+mn-ea"/>
                <a:cs typeface="+mn-cs"/>
              </a:rPr>
              <a:t> as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train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farm</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input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distributors</a:t>
            </a:r>
            <a:r>
              <a:rPr lang="tr-TR" sz="1200" b="0" i="0" u="none" strike="noStrike" kern="1200" baseline="0" dirty="0" smtClean="0">
                <a:solidFill>
                  <a:schemeClr val="tx1"/>
                </a:solidFill>
                <a:effectLst/>
                <a:latin typeface="+mn-lt"/>
                <a:ea typeface="+mn-ea"/>
                <a:cs typeface="+mn-cs"/>
              </a:rPr>
              <a:t> on </a:t>
            </a:r>
            <a:r>
              <a:rPr lang="tr-TR" sz="1200" b="0" i="0" u="none" strike="noStrike" kern="1200" baseline="0" dirty="0" err="1" smtClean="0">
                <a:solidFill>
                  <a:schemeClr val="tx1"/>
                </a:solidFill>
                <a:effectLst/>
                <a:latin typeface="+mn-lt"/>
                <a:ea typeface="+mn-ea"/>
                <a:cs typeface="+mn-cs"/>
              </a:rPr>
              <a:t>good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phytosanitaru</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practices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three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b="0" i="0" u="none" strike="noStrike" kern="1200" baseline="0" dirty="0" err="1" smtClean="0">
                <a:solidFill>
                  <a:schemeClr val="tx1"/>
                </a:solidFill>
                <a:effectLst/>
                <a:latin typeface="+mn-lt"/>
                <a:ea typeface="+mn-ea"/>
                <a:cs typeface="+mn-cs"/>
              </a:rPr>
              <a:t>Overall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objective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of SESRIC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build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capacity</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complilation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production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dissemination</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overall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contribute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national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systems</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OIC </a:t>
            </a:r>
            <a:r>
              <a:rPr lang="tr-TR" sz="1200" b="0" i="0" u="none" strike="noStrike" kern="1200" baseline="0" dirty="0" err="1" smtClean="0">
                <a:solidFill>
                  <a:schemeClr val="tx1"/>
                </a:solidFill>
                <a:effectLst/>
                <a:latin typeface="+mn-lt"/>
                <a:ea typeface="+mn-ea"/>
                <a:cs typeface="+mn-cs"/>
              </a:rPr>
              <a:t>countreis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terms</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capacity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building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this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regard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serves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third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output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COMCEC </a:t>
            </a:r>
            <a:r>
              <a:rPr lang="tr-TR" sz="1200" b="0" i="0" u="none" strike="noStrike" kern="1200" baseline="0" dirty="0" err="1" smtClean="0">
                <a:solidFill>
                  <a:schemeClr val="tx1"/>
                </a:solidFill>
                <a:effectLst/>
                <a:latin typeface="+mn-lt"/>
                <a:ea typeface="+mn-ea"/>
                <a:cs typeface="+mn-cs"/>
              </a:rPr>
              <a:t>strategy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Monitoring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which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envisages</a:t>
            </a:r>
            <a:r>
              <a:rPr lang="tr-TR" sz="1200" b="0" i="0" u="none" strike="noStrike" kern="1200" baseline="0" dirty="0" smtClean="0">
                <a:solidFill>
                  <a:schemeClr val="tx1"/>
                </a:solidFill>
                <a:effectLst/>
                <a:latin typeface="+mn-lt"/>
                <a:ea typeface="+mn-ea"/>
                <a:cs typeface="+mn-cs"/>
              </a:rPr>
              <a:t> an </a:t>
            </a:r>
            <a:r>
              <a:rPr lang="tr-TR" sz="1200" b="0" i="0" u="none" strike="noStrike" kern="1200" baseline="0" dirty="0" err="1" smtClean="0">
                <a:solidFill>
                  <a:schemeClr val="tx1"/>
                </a:solidFill>
                <a:effectLst/>
                <a:latin typeface="+mn-lt"/>
                <a:ea typeface="+mn-ea"/>
                <a:cs typeface="+mn-cs"/>
              </a:rPr>
              <a:t>expected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outcome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related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improvement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collection</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accurate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reliable</a:t>
            </a:r>
            <a:r>
              <a:rPr lang="tr-TR" sz="1200" b="0" i="0" u="none" strike="noStrike" kern="1200" baseline="0" dirty="0" smtClean="0">
                <a:solidFill>
                  <a:schemeClr val="tx1"/>
                </a:solidFill>
                <a:effectLst/>
                <a:latin typeface="+mn-lt"/>
                <a:ea typeface="+mn-ea"/>
                <a:cs typeface="+mn-cs"/>
              </a:rPr>
              <a:t> data.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purpose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conduct</a:t>
            </a:r>
            <a:r>
              <a:rPr lang="tr-TR" sz="1200" b="0" i="0" u="none" strike="noStrike" kern="1200" baseline="0" dirty="0" smtClean="0">
                <a:solidFill>
                  <a:schemeClr val="tx1"/>
                </a:solidFill>
                <a:effectLst/>
                <a:latin typeface="+mn-lt"/>
                <a:ea typeface="+mn-ea"/>
                <a:cs typeface="+mn-cs"/>
              </a:rPr>
              <a:t> a </a:t>
            </a:r>
            <a:r>
              <a:rPr lang="tr-TR" sz="1200" b="0" i="0" u="none" strike="noStrike" kern="1200" baseline="0" dirty="0" err="1" smtClean="0">
                <a:solidFill>
                  <a:schemeClr val="tx1"/>
                </a:solidFill>
                <a:effectLst/>
                <a:latin typeface="+mn-lt"/>
                <a:ea typeface="+mn-ea"/>
                <a:cs typeface="+mn-cs"/>
              </a:rPr>
              <a:t>series</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short-term</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building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training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based</a:t>
            </a:r>
            <a:r>
              <a:rPr lang="tr-TR" sz="1200" b="0" i="0" u="none" strike="noStrike" kern="1200" baseline="0" dirty="0" smtClean="0">
                <a:solidFill>
                  <a:schemeClr val="tx1"/>
                </a:solidFill>
                <a:effectLst/>
                <a:latin typeface="+mn-lt"/>
                <a:ea typeface="+mn-ea"/>
                <a:cs typeface="+mn-cs"/>
              </a:rPr>
              <a:t> on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needs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needs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were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identified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through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questionnaire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which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was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circulated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under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previous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of SESRIC)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organising</a:t>
            </a:r>
            <a:r>
              <a:rPr lang="tr-TR" sz="1200" b="0" i="0" u="none" strike="noStrike" kern="1200" baseline="0" dirty="0" smtClean="0">
                <a:solidFill>
                  <a:schemeClr val="tx1"/>
                </a:solidFill>
                <a:effectLst/>
                <a:latin typeface="+mn-lt"/>
                <a:ea typeface="+mn-ea"/>
                <a:cs typeface="+mn-cs"/>
              </a:rPr>
              <a:t> a workshop on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statistics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with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particapiton</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national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international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experts</a:t>
            </a:r>
            <a:r>
              <a:rPr lang="tr-TR" sz="1200" b="0" i="0" u="none" strike="noStrike" kern="1200" baseline="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b="0" i="0" u="none" strike="noStrike"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b="0" i="0" u="none" strike="noStrike" kern="1200" baseline="0" dirty="0" err="1" smtClean="0">
                <a:solidFill>
                  <a:schemeClr val="tx1"/>
                </a:solidFill>
                <a:effectLst/>
                <a:latin typeface="+mn-lt"/>
                <a:ea typeface="+mn-ea"/>
                <a:cs typeface="+mn-cs"/>
              </a:rPr>
              <a:t>Overall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objective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Suriname</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contribute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eradication</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creating</a:t>
            </a:r>
            <a:r>
              <a:rPr lang="tr-TR" sz="1200" b="0" i="0" u="none" strike="noStrike" kern="1200" baseline="0" dirty="0" smtClean="0">
                <a:solidFill>
                  <a:schemeClr val="tx1"/>
                </a:solidFill>
                <a:effectLst/>
                <a:latin typeface="+mn-lt"/>
                <a:ea typeface="+mn-ea"/>
                <a:cs typeface="+mn-cs"/>
              </a:rPr>
              <a:t> a SSN </a:t>
            </a:r>
            <a:r>
              <a:rPr lang="tr-TR" sz="1200" b="0" i="0" u="none" strike="noStrike" kern="1200" baseline="0" dirty="0" err="1" smtClean="0">
                <a:solidFill>
                  <a:schemeClr val="tx1"/>
                </a:solidFill>
                <a:effectLst/>
                <a:latin typeface="+mn-lt"/>
                <a:ea typeface="+mn-ea"/>
                <a:cs typeface="+mn-cs"/>
              </a:rPr>
              <a:t>monitoring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evaluation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mechanism</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this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regard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serves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third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output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COMCEC </a:t>
            </a:r>
            <a:r>
              <a:rPr lang="tr-TR" sz="1200" b="0" i="0" u="none" strike="noStrike" kern="1200" baseline="0" dirty="0" err="1" smtClean="0">
                <a:solidFill>
                  <a:schemeClr val="tx1"/>
                </a:solidFill>
                <a:effectLst/>
                <a:latin typeface="+mn-lt"/>
                <a:ea typeface="+mn-ea"/>
                <a:cs typeface="+mn-cs"/>
              </a:rPr>
              <a:t>strategy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Monitoring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which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envisages</a:t>
            </a:r>
            <a:r>
              <a:rPr lang="tr-TR" sz="1200" b="0" i="0" u="none" strike="noStrike" kern="1200" baseline="0" dirty="0" smtClean="0">
                <a:solidFill>
                  <a:schemeClr val="tx1"/>
                </a:solidFill>
                <a:effectLst/>
                <a:latin typeface="+mn-lt"/>
                <a:ea typeface="+mn-ea"/>
                <a:cs typeface="+mn-cs"/>
              </a:rPr>
              <a:t> an </a:t>
            </a:r>
            <a:r>
              <a:rPr lang="tr-TR" sz="1200" b="0" i="0" u="none" strike="noStrike" kern="1200" baseline="0" dirty="0" err="1" smtClean="0">
                <a:solidFill>
                  <a:schemeClr val="tx1"/>
                </a:solidFill>
                <a:effectLst/>
                <a:latin typeface="+mn-lt"/>
                <a:ea typeface="+mn-ea"/>
                <a:cs typeface="+mn-cs"/>
              </a:rPr>
              <a:t>expected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outcome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related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enhanced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capacity</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member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states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monitoring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has </a:t>
            </a:r>
            <a:r>
              <a:rPr lang="tr-TR" sz="1200" b="0" i="0" u="none" strike="noStrike" kern="1200" baseline="0" dirty="0" err="1" smtClean="0">
                <a:solidFill>
                  <a:schemeClr val="tx1"/>
                </a:solidFill>
                <a:effectLst/>
                <a:latin typeface="+mn-lt"/>
                <a:ea typeface="+mn-ea"/>
                <a:cs typeface="+mn-cs"/>
              </a:rPr>
              <a:t>two</a:t>
            </a:r>
            <a:r>
              <a:rPr lang="tr-TR" sz="1200" b="0" i="0" u="none" strike="noStrike" kern="1200" baseline="0" dirty="0" smtClean="0">
                <a:solidFill>
                  <a:schemeClr val="tx1"/>
                </a:solidFill>
                <a:effectLst/>
                <a:latin typeface="+mn-lt"/>
                <a:ea typeface="+mn-ea"/>
                <a:cs typeface="+mn-cs"/>
              </a:rPr>
              <a:t> partner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Guyana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Turkey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purpose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build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capacity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simplify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administrations</a:t>
            </a:r>
            <a:r>
              <a:rPr lang="tr-TR" sz="1200" b="0" i="0" u="none" strike="noStrike" kern="1200" baseline="0" dirty="0" smtClean="0">
                <a:solidFill>
                  <a:schemeClr val="tx1"/>
                </a:solidFill>
                <a:effectLst/>
                <a:latin typeface="+mn-lt"/>
                <a:ea typeface="+mn-ea"/>
                <a:cs typeface="+mn-cs"/>
              </a:rPr>
              <a:t> / data </a:t>
            </a:r>
            <a:r>
              <a:rPr lang="tr-TR" sz="1200" b="0" i="0" u="none" strike="noStrike" kern="1200" baseline="0" dirty="0" err="1" smtClean="0">
                <a:solidFill>
                  <a:schemeClr val="tx1"/>
                </a:solidFill>
                <a:effectLst/>
                <a:latin typeface="+mn-lt"/>
                <a:ea typeface="+mn-ea"/>
                <a:cs typeface="+mn-cs"/>
              </a:rPr>
              <a:t>among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poorest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designing</a:t>
            </a:r>
            <a:r>
              <a:rPr lang="tr-TR" sz="1200" b="0" i="0" u="none" strike="noStrike" kern="1200" baseline="0" dirty="0" smtClean="0">
                <a:solidFill>
                  <a:schemeClr val="tx1"/>
                </a:solidFill>
                <a:effectLst/>
                <a:latin typeface="+mn-lt"/>
                <a:ea typeface="+mn-ea"/>
                <a:cs typeface="+mn-cs"/>
              </a:rPr>
              <a:t> a MIS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SSN’s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which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being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provided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government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Suriname</a:t>
            </a:r>
            <a:r>
              <a:rPr lang="tr-TR" sz="1200" b="0" i="0" u="none" strike="noStrike" kern="1200" baseline="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tr-TR" sz="1200" b="0" i="0" u="none" strike="noStrike"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overall</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objective</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of Iran is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promote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people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with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disabilities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increase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productivity</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people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project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aims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identify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best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practices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reducing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within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community-based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rehabilitation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creating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database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raising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awareness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policy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makers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OIC </a:t>
            </a:r>
            <a:r>
              <a:rPr lang="tr-TR" sz="1200" b="0" i="0" u="none" strike="noStrike" kern="1200" baseline="0" dirty="0" err="1" smtClean="0">
                <a:solidFill>
                  <a:schemeClr val="tx1"/>
                </a:solidFill>
                <a:effectLst/>
                <a:latin typeface="+mn-lt"/>
                <a:ea typeface="+mn-ea"/>
                <a:cs typeface="+mn-cs"/>
              </a:rPr>
              <a:t>member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enhancing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understanding</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community-based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rehabilitation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managers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workers</a:t>
            </a:r>
            <a:r>
              <a:rPr lang="tr-TR" sz="1200" b="0" i="0" u="none" strike="noStrike" kern="1200" baseline="0" dirty="0" smtClean="0">
                <a:solidFill>
                  <a:schemeClr val="tx1"/>
                </a:solidFill>
                <a:effectLst/>
                <a:latin typeface="+mn-lt"/>
                <a:ea typeface="+mn-ea"/>
                <a:cs typeface="+mn-cs"/>
              </a:rPr>
              <a:t>. Partner </a:t>
            </a:r>
            <a:r>
              <a:rPr lang="tr-TR" sz="1200" b="0" i="0" u="none" strike="noStrike" kern="1200" baseline="0" dirty="0" err="1" smtClean="0">
                <a:solidFill>
                  <a:schemeClr val="tx1"/>
                </a:solidFill>
                <a:effectLst/>
                <a:latin typeface="+mn-lt"/>
                <a:ea typeface="+mn-ea"/>
                <a:cs typeface="+mn-cs"/>
              </a:rPr>
              <a:t>countries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are</a:t>
            </a:r>
            <a:r>
              <a:rPr lang="tr-TR" sz="1200" b="0" i="0" u="none" strike="noStrike" kern="1200" baseline="0" dirty="0" smtClean="0">
                <a:solidFill>
                  <a:schemeClr val="tx1"/>
                </a:solidFill>
                <a:effectLst/>
                <a:latin typeface="+mn-lt"/>
                <a:ea typeface="+mn-ea"/>
                <a:cs typeface="+mn-cs"/>
              </a:rPr>
              <a:t> Iran, </a:t>
            </a:r>
            <a:r>
              <a:rPr lang="tr-TR" sz="1200" b="0" i="0" u="none" strike="noStrike" kern="1200" baseline="0" dirty="0" err="1" smtClean="0">
                <a:solidFill>
                  <a:schemeClr val="tx1"/>
                </a:solidFill>
                <a:effectLst/>
                <a:latin typeface="+mn-lt"/>
                <a:ea typeface="+mn-ea"/>
                <a:cs typeface="+mn-cs"/>
              </a:rPr>
              <a:t>Indonesia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Malaysia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activities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involve</a:t>
            </a:r>
            <a:r>
              <a:rPr lang="tr-TR" sz="1200" b="0" i="0" u="none" strike="noStrike" kern="1200" baseline="0" dirty="0" smtClean="0">
                <a:solidFill>
                  <a:schemeClr val="tx1"/>
                </a:solidFill>
                <a:effectLst/>
                <a:latin typeface="+mn-lt"/>
                <a:ea typeface="+mn-ea"/>
                <a:cs typeface="+mn-cs"/>
              </a:rPr>
              <a:t> data </a:t>
            </a:r>
            <a:r>
              <a:rPr lang="tr-TR" sz="1200" b="0" i="0" u="none" strike="noStrike" kern="1200" baseline="0" dirty="0" err="1" smtClean="0">
                <a:solidFill>
                  <a:schemeClr val="tx1"/>
                </a:solidFill>
                <a:effectLst/>
                <a:latin typeface="+mn-lt"/>
                <a:ea typeface="+mn-ea"/>
                <a:cs typeface="+mn-cs"/>
              </a:rPr>
              <a:t>collection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via</a:t>
            </a:r>
            <a:r>
              <a:rPr lang="tr-TR" sz="1200" b="0" i="0" u="none" strike="noStrike" kern="1200" baseline="0" dirty="0" smtClean="0">
                <a:solidFill>
                  <a:schemeClr val="tx1"/>
                </a:solidFill>
                <a:effectLst/>
                <a:latin typeface="+mn-lt"/>
                <a:ea typeface="+mn-ea"/>
                <a:cs typeface="+mn-cs"/>
              </a:rPr>
              <a:t> semi-</a:t>
            </a:r>
            <a:r>
              <a:rPr lang="tr-TR" sz="1200" b="0" i="0" u="none" strike="noStrike" kern="1200" baseline="0" dirty="0" err="1" smtClean="0">
                <a:solidFill>
                  <a:schemeClr val="tx1"/>
                </a:solidFill>
                <a:effectLst/>
                <a:latin typeface="+mn-lt"/>
                <a:ea typeface="+mn-ea"/>
                <a:cs typeface="+mn-cs"/>
              </a:rPr>
              <a:t>structured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interviews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with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some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community-based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rehabilitation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in Iran, </a:t>
            </a:r>
            <a:r>
              <a:rPr lang="tr-TR" sz="1200" b="0" i="0" u="none" strike="noStrike" kern="1200" baseline="0" dirty="0" err="1" smtClean="0">
                <a:solidFill>
                  <a:schemeClr val="tx1"/>
                </a:solidFill>
                <a:effectLst/>
                <a:latin typeface="+mn-lt"/>
                <a:ea typeface="+mn-ea"/>
                <a:cs typeface="+mn-cs"/>
              </a:rPr>
              <a:t>Indonesia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Malaysia</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organizing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seminar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and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workshops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discuss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about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best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practices</a:t>
            </a:r>
            <a:r>
              <a:rPr lang="tr-TR" sz="1200" b="0" i="0" u="none" strike="noStrike" kern="1200" baseline="0" dirty="0" smtClean="0">
                <a:solidFill>
                  <a:schemeClr val="tx1"/>
                </a:solidFill>
                <a:effectLst/>
                <a:latin typeface="+mn-lt"/>
                <a:ea typeface="+mn-ea"/>
                <a:cs typeface="+mn-cs"/>
              </a:rPr>
              <a:t> in </a:t>
            </a:r>
            <a:r>
              <a:rPr lang="tr-TR" sz="1200" b="0" i="0" u="none" strike="noStrike" kern="1200" baseline="0" dirty="0" err="1" smtClean="0">
                <a:solidFill>
                  <a:schemeClr val="tx1"/>
                </a:solidFill>
                <a:effectLst/>
                <a:latin typeface="+mn-lt"/>
                <a:ea typeface="+mn-ea"/>
                <a:cs typeface="+mn-cs"/>
              </a:rPr>
              <a:t>community-based</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rehabilitation</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programmes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for</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alleviating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poverty</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among</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people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with</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disabilities</a:t>
            </a:r>
            <a:r>
              <a:rPr lang="tr-TR" sz="1200" b="0" i="0" u="none" strike="noStrike" kern="1200" baseline="0" dirty="0" smtClean="0">
                <a:solidFill>
                  <a:schemeClr val="tx1"/>
                </a:solidFill>
                <a:effectLst/>
                <a:latin typeface="+mn-lt"/>
                <a:ea typeface="+mn-ea"/>
                <a:cs typeface="+mn-cs"/>
              </a:rPr>
              <a:t>, as </a:t>
            </a:r>
            <a:r>
              <a:rPr lang="tr-TR" sz="1200" b="0" i="0" u="none" strike="noStrike" kern="1200" baseline="0" dirty="0" err="1" smtClean="0">
                <a:solidFill>
                  <a:schemeClr val="tx1"/>
                </a:solidFill>
                <a:effectLst/>
                <a:latin typeface="+mn-lt"/>
                <a:ea typeface="+mn-ea"/>
                <a:cs typeface="+mn-cs"/>
              </a:rPr>
              <a:t>well</a:t>
            </a:r>
            <a:r>
              <a:rPr lang="tr-TR" sz="1200" b="0" i="0" u="none" strike="noStrike" kern="1200" baseline="0" dirty="0" smtClean="0">
                <a:solidFill>
                  <a:schemeClr val="tx1"/>
                </a:solidFill>
                <a:effectLst/>
                <a:latin typeface="+mn-lt"/>
                <a:ea typeface="+mn-ea"/>
                <a:cs typeface="+mn-cs"/>
              </a:rPr>
              <a:t> as in </a:t>
            </a:r>
            <a:r>
              <a:rPr lang="tr-TR" sz="1200" b="0" i="0" u="none" strike="noStrike" kern="1200" baseline="0" dirty="0" err="1" smtClean="0">
                <a:solidFill>
                  <a:schemeClr val="tx1"/>
                </a:solidFill>
                <a:effectLst/>
                <a:latin typeface="+mn-lt"/>
                <a:ea typeface="+mn-ea"/>
                <a:cs typeface="+mn-cs"/>
              </a:rPr>
              <a:t>the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light</a:t>
            </a:r>
            <a:r>
              <a:rPr lang="tr-TR" sz="1200" b="0" i="0" u="none" strike="noStrike" kern="1200" baseline="0" dirty="0" smtClean="0">
                <a:solidFill>
                  <a:schemeClr val="tx1"/>
                </a:solidFill>
                <a:effectLst/>
                <a:latin typeface="+mn-lt"/>
                <a:ea typeface="+mn-ea"/>
                <a:cs typeface="+mn-cs"/>
              </a:rPr>
              <a:t> of </a:t>
            </a:r>
            <a:r>
              <a:rPr lang="tr-TR" sz="1200" b="0" i="0" u="none" strike="noStrike" kern="1200" baseline="0" dirty="0" err="1" smtClean="0">
                <a:solidFill>
                  <a:schemeClr val="tx1"/>
                </a:solidFill>
                <a:effectLst/>
                <a:latin typeface="+mn-lt"/>
                <a:ea typeface="+mn-ea"/>
                <a:cs typeface="+mn-cs"/>
              </a:rPr>
              <a:t>these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studies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to</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submit</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some</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publications</a:t>
            </a:r>
            <a:r>
              <a:rPr lang="tr-TR" sz="1200" b="0" i="0" u="none" strike="noStrike" kern="1200" baseline="0" dirty="0" smtClean="0">
                <a:solidFill>
                  <a:schemeClr val="tx1"/>
                </a:solidFill>
                <a:effectLst/>
                <a:latin typeface="+mn-lt"/>
                <a:ea typeface="+mn-ea"/>
                <a:cs typeface="+mn-cs"/>
              </a:rPr>
              <a:t> on </a:t>
            </a:r>
            <a:r>
              <a:rPr lang="tr-TR" sz="1200" b="0" i="0" u="none" strike="noStrike" kern="1200" baseline="0" dirty="0" err="1" smtClean="0">
                <a:solidFill>
                  <a:schemeClr val="tx1"/>
                </a:solidFill>
                <a:effectLst/>
                <a:latin typeface="+mn-lt"/>
                <a:ea typeface="+mn-ea"/>
                <a:cs typeface="+mn-cs"/>
              </a:rPr>
              <a:t>this</a:t>
            </a:r>
            <a:r>
              <a:rPr lang="tr-TR" sz="1200" b="0" i="0" u="none" strike="noStrike" kern="1200" baseline="0" dirty="0" smtClean="0">
                <a:solidFill>
                  <a:schemeClr val="tx1"/>
                </a:solidFill>
                <a:effectLst/>
                <a:latin typeface="+mn-lt"/>
                <a:ea typeface="+mn-ea"/>
                <a:cs typeface="+mn-cs"/>
              </a:rPr>
              <a:t> </a:t>
            </a:r>
            <a:r>
              <a:rPr lang="tr-TR" sz="1200" b="0" i="0" u="none" strike="noStrike" kern="1200" baseline="0" dirty="0" err="1" smtClean="0">
                <a:solidFill>
                  <a:schemeClr val="tx1"/>
                </a:solidFill>
                <a:effectLst/>
                <a:latin typeface="+mn-lt"/>
                <a:ea typeface="+mn-ea"/>
                <a:cs typeface="+mn-cs"/>
              </a:rPr>
              <a:t>issue</a:t>
            </a:r>
            <a:r>
              <a:rPr lang="tr-TR" sz="1200" b="0" i="0" u="none" strike="noStrike" kern="1200" baseline="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pPr marL="63500" lvl="2" algn="l">
              <a:lnSpc>
                <a:spcPct val="150000"/>
              </a:lnSpc>
              <a:buClr>
                <a:srgbClr val="414141"/>
              </a:buClr>
              <a:buSzPct val="101000"/>
            </a:pPr>
            <a:endParaRPr lang="tr-TR" sz="1200" b="0" dirty="0" smtClean="0"/>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32</a:t>
            </a:fld>
            <a:endParaRPr lang="tr-TR"/>
          </a:p>
        </p:txBody>
      </p:sp>
    </p:spTree>
    <p:extLst>
      <p:ext uri="{BB962C8B-B14F-4D97-AF65-F5344CB8AC3E}">
        <p14:creationId xmlns:p14="http://schemas.microsoft.com/office/powerpoint/2010/main" val="3944894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63500" lvl="2" indent="0" algn="l">
              <a:lnSpc>
                <a:spcPct val="150000"/>
              </a:lnSpc>
              <a:buClr>
                <a:srgbClr val="414141"/>
              </a:buClr>
              <a:buSzPct val="101000"/>
              <a:buFont typeface="Lucida Grande" charset="0"/>
              <a:buNone/>
            </a:pPr>
            <a:endParaRPr lang="tr-TR" sz="1200"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tr-TR" sz="1200" dirty="0" err="1" smtClean="0"/>
              <a:t>Monetary</a:t>
            </a:r>
            <a:r>
              <a:rPr lang="tr-TR" sz="1200" dirty="0" smtClean="0"/>
              <a:t> </a:t>
            </a:r>
            <a:r>
              <a:rPr lang="en-GB" sz="1200" dirty="0" smtClean="0"/>
              <a:t>poverty is </a:t>
            </a:r>
            <a:r>
              <a:rPr lang="tr-TR" sz="1200" dirty="0" err="1" smtClean="0"/>
              <a:t>decreasing</a:t>
            </a:r>
            <a:r>
              <a:rPr lang="tr-TR" sz="1200" dirty="0" smtClean="0"/>
              <a:t> but </a:t>
            </a:r>
            <a:r>
              <a:rPr lang="tr-TR" sz="1200" dirty="0" err="1" smtClean="0"/>
              <a:t>still</a:t>
            </a:r>
            <a:r>
              <a:rPr lang="tr-TR" sz="1200" dirty="0" smtClean="0"/>
              <a:t> </a:t>
            </a:r>
            <a:r>
              <a:rPr lang="tr-TR" sz="1200" dirty="0" err="1" smtClean="0"/>
              <a:t>relevant</a:t>
            </a:r>
            <a:r>
              <a:rPr lang="tr-TR" sz="1200" dirty="0" smtClean="0"/>
              <a:t> </a:t>
            </a:r>
            <a:r>
              <a:rPr lang="tr-TR" sz="1200" dirty="0" err="1" smtClean="0"/>
              <a:t>and</a:t>
            </a:r>
            <a:r>
              <a:rPr lang="tr-TR" sz="1200" baseline="0" dirty="0" smtClean="0"/>
              <a:t> </a:t>
            </a:r>
            <a:r>
              <a:rPr lang="en-GB" sz="1200" dirty="0" smtClean="0"/>
              <a:t>devastating for a significant number of </a:t>
            </a:r>
            <a:r>
              <a:rPr lang="tr-TR" sz="1200" dirty="0" err="1" smtClean="0"/>
              <a:t>the</a:t>
            </a:r>
            <a:r>
              <a:rPr lang="tr-TR" sz="1200" dirty="0" smtClean="0"/>
              <a:t> </a:t>
            </a:r>
            <a:r>
              <a:rPr lang="en-GB" sz="1200" dirty="0" smtClean="0"/>
              <a:t>COMCEC countries</a:t>
            </a:r>
            <a:endParaRPr lang="tr-TR"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mn-lt"/>
                <a:ea typeface="+mn-ea"/>
                <a:cs typeface="+mn-cs"/>
              </a:rPr>
              <a:t>Non-monetary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poverty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indicators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points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significant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deprivations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for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who</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better</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monetary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poverty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indicators</a:t>
            </a:r>
            <a:r>
              <a:rPr lang="tr-TR" sz="120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Totally, almost 32 percent of the COMCEC population live under multidimensional poverty and almost 22 percent live under severe multidimensional poverty</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mn-lt"/>
                <a:ea typeface="+mn-ea"/>
                <a:cs typeface="+mn-cs"/>
              </a:rPr>
              <a:t>Particularly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deprivations</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living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conditions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demonstrtaes</a:t>
            </a:r>
            <a:r>
              <a:rPr lang="tr-TR" sz="1200" kern="1200" dirty="0" smtClean="0">
                <a:solidFill>
                  <a:schemeClr val="tx1"/>
                </a:solidFill>
                <a:effectLst/>
                <a:latin typeface="+mn-lt"/>
                <a:ea typeface="+mn-ea"/>
                <a:cs typeface="+mn-cs"/>
              </a:rPr>
              <a:t> a </a:t>
            </a:r>
            <a:r>
              <a:rPr lang="tr-TR" sz="1200" kern="1200" dirty="0" err="1" smtClean="0">
                <a:solidFill>
                  <a:schemeClr val="tx1"/>
                </a:solidFill>
                <a:effectLst/>
                <a:latin typeface="+mn-lt"/>
                <a:ea typeface="+mn-ea"/>
                <a:cs typeface="+mn-cs"/>
              </a:rPr>
              <a:t>serious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picture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which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request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urgent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support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for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low</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tr-TR" sz="1200" dirty="0" err="1" smtClean="0"/>
              <a:t>However</a:t>
            </a:r>
            <a:r>
              <a:rPr lang="tr-TR" sz="1200" dirty="0" smtClean="0"/>
              <a:t>, </a:t>
            </a:r>
            <a:r>
              <a:rPr lang="tr-TR" sz="1200" dirty="0" err="1" smtClean="0"/>
              <a:t>lack</a:t>
            </a:r>
            <a:r>
              <a:rPr lang="tr-TR" sz="1200" dirty="0" smtClean="0"/>
              <a:t> of data is a</a:t>
            </a:r>
            <a:r>
              <a:rPr lang="tr-TR" sz="1200" baseline="0" dirty="0" smtClean="0"/>
              <a:t>n </a:t>
            </a:r>
            <a:r>
              <a:rPr lang="tr-TR" sz="1200" baseline="0" dirty="0" err="1" smtClean="0"/>
              <a:t>onbstacle</a:t>
            </a:r>
            <a:r>
              <a:rPr lang="tr-TR" sz="1200" baseline="0" dirty="0" smtClean="0"/>
              <a:t> on </a:t>
            </a:r>
            <a:r>
              <a:rPr lang="tr-TR" sz="1200" dirty="0" err="1" smtClean="0"/>
              <a:t>realising</a:t>
            </a:r>
            <a:r>
              <a:rPr lang="tr-TR" sz="1200" dirty="0" smtClean="0"/>
              <a:t> </a:t>
            </a:r>
            <a:r>
              <a:rPr lang="tr-TR" sz="1200" dirty="0" err="1" smtClean="0"/>
              <a:t>the</a:t>
            </a:r>
            <a:r>
              <a:rPr lang="tr-TR" sz="1200" dirty="0" smtClean="0"/>
              <a:t> </a:t>
            </a:r>
            <a:r>
              <a:rPr lang="tr-TR" sz="1200" dirty="0" err="1" smtClean="0"/>
              <a:t>exact</a:t>
            </a:r>
            <a:r>
              <a:rPr lang="tr-TR" sz="1200" dirty="0" smtClean="0"/>
              <a:t> </a:t>
            </a:r>
            <a:r>
              <a:rPr lang="tr-TR" sz="1200" dirty="0" err="1" smtClean="0"/>
              <a:t>picture</a:t>
            </a:r>
            <a:r>
              <a:rPr lang="tr-TR" sz="1200" baseline="0" smtClean="0"/>
              <a:t>.</a:t>
            </a:r>
          </a:p>
          <a:p>
            <a:pPr marL="0" marR="0" lvl="2" indent="0" algn="l" defTabSz="914400" rtl="0" eaLnBrk="1" fontAlgn="base" latinLnBrk="0" hangingPunct="1">
              <a:lnSpc>
                <a:spcPct val="100000"/>
              </a:lnSpc>
              <a:spcBef>
                <a:spcPct val="30000"/>
              </a:spcBef>
              <a:spcAft>
                <a:spcPct val="0"/>
              </a:spcAft>
              <a:buClrTx/>
              <a:buSzTx/>
              <a:buFontTx/>
              <a:buNone/>
              <a:tabLst/>
              <a:defRPr/>
            </a:pPr>
            <a:r>
              <a:rPr lang="tr-TR" sz="1200" baseline="0" dirty="0" smtClean="0"/>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tr-TR" sz="1200" baseline="0" dirty="0" err="1" smtClean="0"/>
              <a:t>In</a:t>
            </a:r>
            <a:r>
              <a:rPr lang="tr-TR" sz="1200" baseline="0" dirty="0" smtClean="0"/>
              <a:t> </a:t>
            </a:r>
            <a:r>
              <a:rPr lang="tr-TR" sz="1200" baseline="0" dirty="0" err="1" smtClean="0"/>
              <a:t>the</a:t>
            </a:r>
            <a:r>
              <a:rPr lang="tr-TR" sz="1200" baseline="0" dirty="0" smtClean="0"/>
              <a:t> eve of a </a:t>
            </a:r>
            <a:r>
              <a:rPr lang="tr-TR" sz="1200" baseline="0" dirty="0" err="1" smtClean="0"/>
              <a:t>new</a:t>
            </a:r>
            <a:r>
              <a:rPr lang="tr-TR" sz="1200" baseline="0" dirty="0" smtClean="0"/>
              <a:t> global </a:t>
            </a:r>
            <a:r>
              <a:rPr lang="tr-TR" sz="1200" baseline="0" dirty="0" err="1" smtClean="0"/>
              <a:t>development</a:t>
            </a:r>
            <a:r>
              <a:rPr lang="tr-TR" sz="1200" baseline="0" dirty="0" smtClean="0"/>
              <a:t> </a:t>
            </a:r>
            <a:r>
              <a:rPr lang="tr-TR" sz="1200" baseline="0" dirty="0" err="1" smtClean="0"/>
              <a:t>agenda</a:t>
            </a:r>
            <a:r>
              <a:rPr lang="tr-TR" sz="1200" baseline="0" dirty="0" smtClean="0"/>
              <a:t> of </a:t>
            </a:r>
            <a:r>
              <a:rPr lang="tr-TR" sz="1200" baseline="0" dirty="0" err="1" smtClean="0"/>
              <a:t>the</a:t>
            </a:r>
            <a:r>
              <a:rPr lang="tr-TR" sz="1200" baseline="0" dirty="0" smtClean="0"/>
              <a:t> </a:t>
            </a:r>
            <a:r>
              <a:rPr lang="tr-TR" sz="1200" baseline="0" dirty="0" err="1" smtClean="0"/>
              <a:t>international</a:t>
            </a:r>
            <a:r>
              <a:rPr lang="tr-TR" sz="1200" baseline="0" dirty="0" smtClean="0"/>
              <a:t> platform, </a:t>
            </a:r>
            <a:r>
              <a:rPr lang="tr-TR" sz="1200" baseline="0" dirty="0" err="1" smtClean="0"/>
              <a:t>finance</a:t>
            </a:r>
            <a:r>
              <a:rPr lang="tr-TR" sz="1200" baseline="0" dirty="0" smtClean="0"/>
              <a:t> of </a:t>
            </a:r>
            <a:r>
              <a:rPr lang="tr-TR" sz="1200" baseline="0" dirty="0" err="1" smtClean="0"/>
              <a:t>the</a:t>
            </a:r>
            <a:r>
              <a:rPr lang="tr-TR" sz="1200" baseline="0" dirty="0" smtClean="0"/>
              <a:t> </a:t>
            </a:r>
            <a:r>
              <a:rPr lang="tr-TR" sz="1200" baseline="0" dirty="0" err="1" smtClean="0"/>
              <a:t>poverty</a:t>
            </a:r>
            <a:r>
              <a:rPr lang="tr-TR" sz="1200" baseline="0" dirty="0" smtClean="0"/>
              <a:t> </a:t>
            </a:r>
            <a:r>
              <a:rPr lang="tr-TR" sz="1200" baseline="0" dirty="0" err="1" smtClean="0"/>
              <a:t>alleviation</a:t>
            </a:r>
            <a:r>
              <a:rPr lang="tr-TR" sz="1200" baseline="0" dirty="0" smtClean="0"/>
              <a:t> </a:t>
            </a:r>
            <a:r>
              <a:rPr lang="tr-TR" sz="1200" baseline="0" dirty="0" err="1" smtClean="0"/>
              <a:t>efforts</a:t>
            </a:r>
            <a:r>
              <a:rPr lang="tr-TR" sz="1200" baseline="0" dirty="0" smtClean="0"/>
              <a:t>, </a:t>
            </a:r>
            <a:r>
              <a:rPr lang="tr-TR" sz="1200" baseline="0" dirty="0" err="1" smtClean="0"/>
              <a:t>and</a:t>
            </a:r>
            <a:r>
              <a:rPr lang="tr-TR" sz="1200" baseline="0" dirty="0" smtClean="0"/>
              <a:t> </a:t>
            </a:r>
            <a:r>
              <a:rPr lang="tr-TR" sz="1200" baseline="0" dirty="0" err="1" smtClean="0"/>
              <a:t>monitoring</a:t>
            </a:r>
            <a:r>
              <a:rPr lang="tr-TR" sz="1200" baseline="0" dirty="0" smtClean="0"/>
              <a:t> of </a:t>
            </a:r>
            <a:r>
              <a:rPr lang="tr-TR" sz="1200" baseline="0" dirty="0" err="1" smtClean="0"/>
              <a:t>these</a:t>
            </a:r>
            <a:r>
              <a:rPr lang="tr-TR" sz="1200" baseline="0" dirty="0" smtClean="0"/>
              <a:t> </a:t>
            </a:r>
            <a:r>
              <a:rPr lang="tr-TR" sz="1200" baseline="0" dirty="0" err="1" smtClean="0"/>
              <a:t>efforts</a:t>
            </a:r>
            <a:r>
              <a:rPr lang="tr-TR" sz="1200" baseline="0" dirty="0" smtClean="0"/>
              <a:t> </a:t>
            </a:r>
            <a:r>
              <a:rPr lang="tr-TR" sz="1200" baseline="0" dirty="0" err="1" smtClean="0"/>
              <a:t>via</a:t>
            </a:r>
            <a:r>
              <a:rPr lang="tr-TR" sz="1200" baseline="0" dirty="0" smtClean="0"/>
              <a:t> </a:t>
            </a:r>
            <a:r>
              <a:rPr lang="tr-TR" sz="1200" baseline="0" dirty="0" err="1" smtClean="0"/>
              <a:t>accurate</a:t>
            </a:r>
            <a:r>
              <a:rPr lang="tr-TR" sz="1200" baseline="0" dirty="0" smtClean="0"/>
              <a:t> </a:t>
            </a:r>
            <a:r>
              <a:rPr lang="tr-TR" sz="1200" baseline="0" dirty="0" err="1" smtClean="0"/>
              <a:t>and</a:t>
            </a:r>
            <a:r>
              <a:rPr lang="tr-TR" sz="1200" baseline="0" dirty="0" smtClean="0"/>
              <a:t> </a:t>
            </a:r>
            <a:r>
              <a:rPr lang="tr-TR" sz="1200" baseline="0" dirty="0" err="1" smtClean="0"/>
              <a:t>reliable</a:t>
            </a:r>
            <a:r>
              <a:rPr lang="tr-TR" sz="1200" baseline="0" dirty="0" smtClean="0"/>
              <a:t> data </a:t>
            </a:r>
            <a:r>
              <a:rPr lang="tr-TR" sz="1200" baseline="0" dirty="0" err="1" smtClean="0"/>
              <a:t>gain</a:t>
            </a:r>
            <a:r>
              <a:rPr lang="tr-TR" sz="1200" baseline="0" dirty="0" smtClean="0"/>
              <a:t> </a:t>
            </a:r>
            <a:r>
              <a:rPr lang="tr-TR" sz="1200" baseline="0" dirty="0" err="1" smtClean="0"/>
              <a:t>the</a:t>
            </a:r>
            <a:r>
              <a:rPr lang="tr-TR" sz="1200" baseline="0" dirty="0" smtClean="0"/>
              <a:t> </a:t>
            </a:r>
            <a:r>
              <a:rPr lang="tr-TR" sz="1200" baseline="0" dirty="0" err="1" smtClean="0"/>
              <a:t>highest</a:t>
            </a:r>
            <a:r>
              <a:rPr lang="tr-TR" sz="1200" baseline="0" dirty="0" smtClean="0"/>
              <a:t> </a:t>
            </a:r>
            <a:r>
              <a:rPr lang="tr-TR" sz="1200" baseline="0" dirty="0" err="1" smtClean="0"/>
              <a:t>importance</a:t>
            </a:r>
            <a:r>
              <a:rPr lang="tr-TR" sz="1200" baseline="0" dirty="0" smtClean="0"/>
              <a:t>. </a:t>
            </a:r>
            <a:r>
              <a:rPr lang="tr-TR" sz="1200" baseline="0" dirty="0" err="1" smtClean="0"/>
              <a:t>Another</a:t>
            </a:r>
            <a:r>
              <a:rPr lang="tr-TR" sz="1200" baseline="0" dirty="0" smtClean="0"/>
              <a:t> </a:t>
            </a:r>
            <a:r>
              <a:rPr lang="tr-TR" sz="1200" baseline="0" dirty="0" err="1" smtClean="0"/>
              <a:t>significant</a:t>
            </a:r>
            <a:r>
              <a:rPr lang="tr-TR" sz="1200" baseline="0" dirty="0" smtClean="0"/>
              <a:t> </a:t>
            </a:r>
            <a:r>
              <a:rPr lang="tr-TR" sz="1200" baseline="0" dirty="0" err="1" smtClean="0"/>
              <a:t>issue</a:t>
            </a:r>
            <a:r>
              <a:rPr lang="tr-TR" sz="1200" baseline="0" dirty="0" smtClean="0"/>
              <a:t> of </a:t>
            </a:r>
            <a:r>
              <a:rPr lang="tr-TR" sz="1200" baseline="0" dirty="0" err="1" smtClean="0"/>
              <a:t>the</a:t>
            </a:r>
            <a:r>
              <a:rPr lang="tr-TR" sz="1200" baseline="0" dirty="0" smtClean="0"/>
              <a:t> </a:t>
            </a:r>
            <a:r>
              <a:rPr lang="tr-TR" sz="1200" baseline="0" dirty="0" err="1" smtClean="0"/>
              <a:t>new</a:t>
            </a:r>
            <a:r>
              <a:rPr lang="tr-TR" sz="1200" baseline="0" dirty="0" smtClean="0"/>
              <a:t> </a:t>
            </a:r>
            <a:r>
              <a:rPr lang="tr-TR" sz="1200" baseline="0" dirty="0" err="1" smtClean="0"/>
              <a:t>development</a:t>
            </a:r>
            <a:r>
              <a:rPr lang="tr-TR" sz="1200" baseline="0" dirty="0" smtClean="0"/>
              <a:t> </a:t>
            </a:r>
            <a:r>
              <a:rPr lang="tr-TR" sz="1200" baseline="0" dirty="0" err="1" smtClean="0"/>
              <a:t>agenda</a:t>
            </a:r>
            <a:r>
              <a:rPr lang="tr-TR" sz="1200" baseline="0" dirty="0" smtClean="0"/>
              <a:t> is </a:t>
            </a:r>
            <a:r>
              <a:rPr lang="tr-TR" sz="1200" baseline="0" dirty="0" err="1" smtClean="0"/>
              <a:t>the</a:t>
            </a:r>
            <a:r>
              <a:rPr lang="tr-TR" sz="1200" baseline="0" dirty="0" smtClean="0"/>
              <a:t> </a:t>
            </a:r>
            <a:r>
              <a:rPr lang="tr-TR" sz="1200" baseline="0" dirty="0" err="1" smtClean="0"/>
              <a:t>partnerships</a:t>
            </a:r>
            <a:r>
              <a:rPr lang="tr-TR" sz="1200" baseline="0" dirty="0" smtClean="0"/>
              <a:t> </a:t>
            </a:r>
            <a:r>
              <a:rPr lang="tr-TR" sz="1200" baseline="0" dirty="0" err="1" smtClean="0"/>
              <a:t>between</a:t>
            </a:r>
            <a:r>
              <a:rPr lang="tr-TR" sz="1200" baseline="0" dirty="0" smtClean="0"/>
              <a:t> </a:t>
            </a:r>
            <a:r>
              <a:rPr lang="tr-TR" sz="1200" baseline="0" dirty="0" err="1" smtClean="0"/>
              <a:t>nations</a:t>
            </a:r>
            <a:r>
              <a:rPr lang="tr-TR" sz="1200" baseline="0" dirty="0" smtClean="0"/>
              <a:t> as </a:t>
            </a:r>
            <a:r>
              <a:rPr lang="tr-TR" sz="1200" baseline="0" dirty="0" err="1" smtClean="0"/>
              <a:t>well</a:t>
            </a:r>
            <a:r>
              <a:rPr lang="tr-TR" sz="1200" baseline="0" dirty="0" smtClean="0"/>
              <a:t> </a:t>
            </a:r>
            <a:r>
              <a:rPr lang="tr-TR" sz="1200" baseline="0" dirty="0" err="1" smtClean="0"/>
              <a:t>nations</a:t>
            </a:r>
            <a:r>
              <a:rPr lang="tr-TR" sz="1200" baseline="0" dirty="0" smtClean="0"/>
              <a:t> </a:t>
            </a:r>
            <a:r>
              <a:rPr lang="tr-TR" sz="1200" baseline="0" dirty="0" err="1" smtClean="0"/>
              <a:t>and</a:t>
            </a:r>
            <a:r>
              <a:rPr lang="tr-TR" sz="1200" baseline="0" dirty="0" smtClean="0"/>
              <a:t> </a:t>
            </a:r>
            <a:r>
              <a:rPr lang="tr-TR" sz="1200" baseline="0" dirty="0" err="1" smtClean="0"/>
              <a:t>international</a:t>
            </a:r>
            <a:r>
              <a:rPr lang="tr-TR" sz="1200" baseline="0" dirty="0" smtClean="0"/>
              <a:t> </a:t>
            </a:r>
            <a:r>
              <a:rPr lang="tr-TR" sz="1200" baseline="0" dirty="0" err="1" smtClean="0"/>
              <a:t>organisations</a:t>
            </a:r>
            <a:r>
              <a:rPr lang="tr-TR" sz="1200" baseline="0" dirty="0" smtClean="0"/>
              <a:t> in </a:t>
            </a:r>
            <a:r>
              <a:rPr lang="tr-TR" sz="1200" baseline="0" dirty="0" err="1" smtClean="0"/>
              <a:t>order</a:t>
            </a:r>
            <a:r>
              <a:rPr lang="tr-TR" sz="1200" baseline="0" dirty="0" smtClean="0"/>
              <a:t> </a:t>
            </a:r>
            <a:r>
              <a:rPr lang="tr-TR" sz="1200" baseline="0" dirty="0" err="1" smtClean="0"/>
              <a:t>to</a:t>
            </a:r>
            <a:r>
              <a:rPr lang="tr-TR" sz="1200" baseline="0" dirty="0" smtClean="0"/>
              <a:t> </a:t>
            </a:r>
            <a:r>
              <a:rPr lang="tr-TR" sz="1200" baseline="0" dirty="0" err="1" smtClean="0"/>
              <a:t>to</a:t>
            </a:r>
            <a:r>
              <a:rPr lang="tr-TR" sz="1200" baseline="0" dirty="0" smtClean="0"/>
              <a:t> </a:t>
            </a:r>
            <a:r>
              <a:rPr lang="tr-TR" sz="1200" baseline="0" dirty="0" err="1" smtClean="0"/>
              <a:t>support</a:t>
            </a:r>
            <a:r>
              <a:rPr lang="tr-TR" sz="1200" baseline="0" dirty="0" smtClean="0"/>
              <a:t> </a:t>
            </a:r>
            <a:r>
              <a:rPr lang="tr-TR" sz="1200" baseline="0" dirty="0" err="1" smtClean="0"/>
              <a:t>the</a:t>
            </a:r>
            <a:r>
              <a:rPr lang="tr-TR" sz="1200" baseline="0" dirty="0" smtClean="0"/>
              <a:t> </a:t>
            </a:r>
            <a:r>
              <a:rPr lang="tr-TR" sz="1200" baseline="0" dirty="0" err="1" smtClean="0"/>
              <a:t>nations</a:t>
            </a:r>
            <a:r>
              <a:rPr lang="tr-TR" sz="1200" baseline="0" dirty="0" smtClean="0"/>
              <a:t> on </a:t>
            </a:r>
            <a:r>
              <a:rPr lang="tr-TR" sz="1200" baseline="0" dirty="0" err="1" smtClean="0"/>
              <a:t>their</a:t>
            </a:r>
            <a:r>
              <a:rPr lang="tr-TR" sz="1200" baseline="0" dirty="0" smtClean="0"/>
              <a:t> </a:t>
            </a:r>
            <a:r>
              <a:rPr lang="tr-TR" sz="1200" baseline="0" dirty="0" err="1" smtClean="0"/>
              <a:t>development</a:t>
            </a:r>
            <a:r>
              <a:rPr lang="tr-TR" sz="1200" baseline="0" dirty="0" smtClean="0"/>
              <a:t> </a:t>
            </a:r>
            <a:r>
              <a:rPr lang="tr-TR" sz="1200" baseline="0" dirty="0" err="1" smtClean="0"/>
              <a:t>efforts</a:t>
            </a:r>
            <a:r>
              <a:rPr lang="tr-TR" sz="1200" baseline="0" dirty="0" smtClean="0"/>
              <a:t>. </a:t>
            </a:r>
            <a:r>
              <a:rPr lang="tr-TR" sz="1200" baseline="0" dirty="0" err="1" smtClean="0"/>
              <a:t>In</a:t>
            </a:r>
            <a:r>
              <a:rPr lang="tr-TR" sz="1200" baseline="0" dirty="0" smtClean="0"/>
              <a:t> </a:t>
            </a:r>
            <a:r>
              <a:rPr lang="tr-TR" sz="1200" baseline="0" dirty="0" err="1" smtClean="0"/>
              <a:t>this</a:t>
            </a:r>
            <a:r>
              <a:rPr lang="tr-TR" sz="1200" baseline="0" dirty="0" smtClean="0"/>
              <a:t> </a:t>
            </a:r>
            <a:r>
              <a:rPr lang="tr-TR" sz="1200" baseline="0" dirty="0" err="1" smtClean="0"/>
              <a:t>point</a:t>
            </a:r>
            <a:r>
              <a:rPr lang="tr-TR" sz="1200" baseline="0" dirty="0" smtClean="0"/>
              <a:t>, </a:t>
            </a:r>
            <a:r>
              <a:rPr lang="tr-TR" sz="1200" baseline="0" dirty="0" err="1" smtClean="0"/>
              <a:t>we</a:t>
            </a:r>
            <a:r>
              <a:rPr lang="tr-TR" sz="1200" baseline="0" dirty="0" smtClean="0"/>
              <a:t> </a:t>
            </a:r>
            <a:r>
              <a:rPr lang="tr-TR" sz="1200" baseline="0" dirty="0" err="1" smtClean="0"/>
              <a:t>see</a:t>
            </a:r>
            <a:r>
              <a:rPr lang="tr-TR" sz="1200" baseline="0" dirty="0" smtClean="0"/>
              <a:t> </a:t>
            </a:r>
            <a:r>
              <a:rPr lang="tr-TR" sz="1200" baseline="0" dirty="0" err="1" smtClean="0"/>
              <a:t>that</a:t>
            </a:r>
            <a:r>
              <a:rPr lang="tr-TR" sz="1200" baseline="0" dirty="0" smtClean="0"/>
              <a:t> </a:t>
            </a:r>
            <a:r>
              <a:rPr lang="tr-TR" sz="1200" baseline="0" dirty="0" err="1" smtClean="0"/>
              <a:t>the</a:t>
            </a:r>
            <a:r>
              <a:rPr lang="tr-TR" sz="1200" baseline="0" dirty="0" smtClean="0"/>
              <a:t> COMCEC </a:t>
            </a:r>
            <a:r>
              <a:rPr lang="tr-TR" sz="1200" baseline="0" dirty="0" err="1" smtClean="0"/>
              <a:t>strategy</a:t>
            </a:r>
            <a:r>
              <a:rPr lang="tr-TR" sz="1200" baseline="0" dirty="0" smtClean="0"/>
              <a:t> </a:t>
            </a:r>
            <a:r>
              <a:rPr lang="tr-TR" sz="1200" baseline="0" dirty="0" err="1" smtClean="0"/>
              <a:t>and</a:t>
            </a:r>
            <a:r>
              <a:rPr lang="tr-TR" sz="1200" baseline="0" dirty="0" smtClean="0"/>
              <a:t> </a:t>
            </a:r>
            <a:r>
              <a:rPr lang="tr-TR" sz="1200" baseline="0" dirty="0" err="1" smtClean="0"/>
              <a:t>its</a:t>
            </a:r>
            <a:r>
              <a:rPr lang="tr-TR" sz="1200" baseline="0" dirty="0" smtClean="0"/>
              <a:t> PCM </a:t>
            </a:r>
            <a:r>
              <a:rPr lang="tr-TR" sz="1200" baseline="0" dirty="0" err="1" smtClean="0"/>
              <a:t>tool</a:t>
            </a:r>
            <a:r>
              <a:rPr lang="tr-TR" sz="1200" baseline="0" dirty="0" smtClean="0"/>
              <a:t> </a:t>
            </a:r>
            <a:r>
              <a:rPr lang="tr-TR" sz="1200" baseline="0" dirty="0" err="1" smtClean="0"/>
              <a:t>might</a:t>
            </a:r>
            <a:r>
              <a:rPr lang="tr-TR" sz="1200" baseline="0" dirty="0" smtClean="0"/>
              <a:t> </a:t>
            </a:r>
            <a:r>
              <a:rPr lang="tr-TR" sz="1200" baseline="0" dirty="0" err="1" smtClean="0"/>
              <a:t>provide</a:t>
            </a:r>
            <a:r>
              <a:rPr lang="tr-TR" sz="1200" baseline="0" dirty="0" smtClean="0"/>
              <a:t> a </a:t>
            </a:r>
            <a:r>
              <a:rPr lang="tr-TR" sz="1200" baseline="0" dirty="0" err="1" smtClean="0"/>
              <a:t>valuable</a:t>
            </a:r>
            <a:r>
              <a:rPr lang="tr-TR" sz="1200" baseline="0" dirty="0" smtClean="0"/>
              <a:t> </a:t>
            </a:r>
            <a:r>
              <a:rPr lang="tr-TR" sz="1200" baseline="0" dirty="0" err="1" smtClean="0"/>
              <a:t>support</a:t>
            </a:r>
            <a:r>
              <a:rPr lang="tr-TR" sz="1200" baseline="0" dirty="0" smtClean="0"/>
              <a:t> </a:t>
            </a:r>
            <a:r>
              <a:rPr lang="tr-TR" sz="1200" baseline="0" dirty="0" err="1" smtClean="0"/>
              <a:t>for</a:t>
            </a:r>
            <a:r>
              <a:rPr lang="tr-TR" sz="1200" baseline="0" dirty="0" smtClean="0"/>
              <a:t> </a:t>
            </a:r>
            <a:r>
              <a:rPr lang="tr-TR" sz="1200" baseline="0" dirty="0" err="1" smtClean="0"/>
              <a:t>the</a:t>
            </a:r>
            <a:r>
              <a:rPr lang="tr-TR" sz="1200" baseline="0" dirty="0" smtClean="0"/>
              <a:t> OIC </a:t>
            </a:r>
            <a:r>
              <a:rPr lang="tr-TR" sz="1200" baseline="0" dirty="0" err="1" smtClean="0"/>
              <a:t>member</a:t>
            </a:r>
            <a:r>
              <a:rPr lang="tr-TR" sz="1200" baseline="0" dirty="0" smtClean="0"/>
              <a:t> </a:t>
            </a:r>
            <a:r>
              <a:rPr lang="tr-TR" sz="1200" baseline="0" dirty="0" err="1" smtClean="0"/>
              <a:t>countries</a:t>
            </a:r>
            <a:r>
              <a:rPr lang="tr-TR" sz="1200" baseline="0" dirty="0" smtClean="0"/>
              <a:t>.</a:t>
            </a:r>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35</a:t>
            </a:fld>
            <a:endParaRPr lang="tr-TR"/>
          </a:p>
        </p:txBody>
      </p:sp>
    </p:spTree>
    <p:extLst>
      <p:ext uri="{BB962C8B-B14F-4D97-AF65-F5344CB8AC3E}">
        <p14:creationId xmlns:p14="http://schemas.microsoft.com/office/powerpoint/2010/main" val="3603705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smtClean="0"/>
              <a:t>For the current 2015 fiscal year, low-income economies are defined as those with a GNI per capita, calculated using the </a:t>
            </a:r>
            <a:r>
              <a:rPr lang="en-GB" i="1" dirty="0" smtClean="0">
                <a:hlinkClick r:id="rId3"/>
              </a:rPr>
              <a:t>World Bank Atlas</a:t>
            </a:r>
            <a:r>
              <a:rPr lang="en-GB" dirty="0" smtClean="0">
                <a:hlinkClick r:id="rId3"/>
              </a:rPr>
              <a:t> method</a:t>
            </a:r>
            <a:r>
              <a:rPr lang="en-GB" dirty="0" smtClean="0"/>
              <a:t>, of $1,045 or less in 2013; middle-income economies are those with a GNI per capita of more than $1,045 but less than $12,746; high-income economies are those with a GNI per capita of $12,746 or more. Lower-middle-income and upper-middle-income economies are separated at a GNI per capita of $4,125.</a:t>
            </a:r>
            <a:endParaRPr lang="en-GB"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36</a:t>
            </a:fld>
            <a:endParaRPr lang="tr-TR"/>
          </a:p>
        </p:txBody>
      </p:sp>
    </p:spTree>
    <p:extLst>
      <p:ext uri="{BB962C8B-B14F-4D97-AF65-F5344CB8AC3E}">
        <p14:creationId xmlns:p14="http://schemas.microsoft.com/office/powerpoint/2010/main" val="101616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u="none" strike="noStrike" kern="1200" baseline="0" dirty="0" smtClean="0">
                <a:solidFill>
                  <a:schemeClr val="tx1"/>
                </a:solidFill>
                <a:latin typeface="+mn-lt"/>
                <a:ea typeface="+mn-ea"/>
                <a:cs typeface="+mn-cs"/>
              </a:rPr>
              <a:t>P</a:t>
            </a:r>
            <a:r>
              <a:rPr lang="en-GB" sz="1200" b="0" i="0" u="none" strike="noStrike" kern="1200" baseline="0" dirty="0" err="1" smtClean="0">
                <a:solidFill>
                  <a:schemeClr val="tx1"/>
                </a:solidFill>
                <a:latin typeface="+mn-lt"/>
                <a:ea typeface="+mn-ea"/>
                <a:cs typeface="+mn-cs"/>
              </a:rPr>
              <a:t>overty</a:t>
            </a:r>
            <a:r>
              <a:rPr lang="en-GB" sz="1200" b="0" i="0" u="none" strike="noStrike" kern="1200" baseline="0" dirty="0" smtClean="0">
                <a:solidFill>
                  <a:schemeClr val="tx1"/>
                </a:solidFill>
                <a:latin typeface="+mn-lt"/>
                <a:ea typeface="+mn-ea"/>
                <a:cs typeface="+mn-cs"/>
              </a:rPr>
              <a:t> alleviation is an important component within economic and social development. most of the developing countries have experienced significant progress on poverty alleviation in recent years</a:t>
            </a:r>
            <a:r>
              <a:rPr lang="tr-TR" sz="1200" b="0" i="0" u="none" strike="noStrike" kern="1200" baseline="0" dirty="0" smtClean="0">
                <a:solidFill>
                  <a:schemeClr val="tx1"/>
                </a:solidFill>
                <a:latin typeface="+mn-lt"/>
                <a:ea typeface="+mn-ea"/>
                <a:cs typeface="+mn-cs"/>
              </a:rPr>
              <a:t>. As </a:t>
            </a:r>
            <a:r>
              <a:rPr lang="tr-TR" sz="1200" b="0" i="0" u="none" strike="noStrike" kern="1200" baseline="0" dirty="0" err="1" smtClean="0">
                <a:solidFill>
                  <a:schemeClr val="tx1"/>
                </a:solidFill>
                <a:latin typeface="+mn-lt"/>
                <a:ea typeface="+mn-ea"/>
                <a:cs typeface="+mn-cs"/>
              </a:rPr>
              <a:t>seen</a:t>
            </a:r>
            <a:r>
              <a:rPr lang="tr-TR" sz="1200" b="0" i="0" u="none" strike="noStrike" kern="1200" baseline="0" dirty="0" smtClean="0">
                <a:solidFill>
                  <a:schemeClr val="tx1"/>
                </a:solidFill>
                <a:latin typeface="+mn-lt"/>
                <a:ea typeface="+mn-ea"/>
                <a:cs typeface="+mn-cs"/>
              </a:rPr>
              <a:t> in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graph</a:t>
            </a:r>
            <a:r>
              <a:rPr lang="tr-TR" sz="1200" b="0" i="0" u="none" strike="noStrike"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poverty levels decreased in monetary terms </a:t>
            </a:r>
            <a:r>
              <a:rPr lang="tr-TR" sz="1200" kern="1200" dirty="0" smtClean="0">
                <a:solidFill>
                  <a:schemeClr val="tx1"/>
                </a:solidFill>
                <a:latin typeface="+mn-lt"/>
                <a:ea typeface="+mn-ea"/>
                <a:cs typeface="+mn-cs"/>
              </a:rPr>
              <a:t>in</a:t>
            </a:r>
            <a:r>
              <a:rPr lang="en-GB" sz="1200" kern="1200" dirty="0" smtClean="0">
                <a:solidFill>
                  <a:schemeClr val="tx1"/>
                </a:solidFill>
                <a:latin typeface="+mn-lt"/>
                <a:ea typeface="+mn-ea"/>
                <a:cs typeface="+mn-cs"/>
              </a:rPr>
              <a:t> the last t</a:t>
            </a:r>
            <a:r>
              <a:rPr lang="tr-TR" sz="1200" kern="1200" dirty="0" err="1" smtClean="0">
                <a:solidFill>
                  <a:schemeClr val="tx1"/>
                </a:solidFill>
                <a:latin typeface="+mn-lt"/>
                <a:ea typeface="+mn-ea"/>
                <a:cs typeface="+mn-cs"/>
              </a:rPr>
              <a:t>wo</a:t>
            </a:r>
            <a:r>
              <a:rPr lang="en-GB" sz="1200" kern="1200" dirty="0" smtClean="0">
                <a:solidFill>
                  <a:schemeClr val="tx1"/>
                </a:solidFill>
                <a:latin typeface="+mn-lt"/>
                <a:ea typeface="+mn-ea"/>
                <a:cs typeface="+mn-cs"/>
              </a:rPr>
              <a:t> decades. </a:t>
            </a:r>
            <a:endParaRPr lang="tr-TR" sz="1200" kern="1200" dirty="0" smtClean="0">
              <a:solidFill>
                <a:schemeClr val="tx1"/>
              </a:solidFill>
              <a:latin typeface="+mn-lt"/>
              <a:ea typeface="+mn-ea"/>
              <a:cs typeface="+mn-cs"/>
            </a:endParaRPr>
          </a:p>
          <a:p>
            <a:pPr>
              <a:buFontTx/>
              <a:buChar char="-"/>
            </a:pPr>
            <a:r>
              <a:rPr lang="tr-TR" sz="1200" kern="1200" dirty="0" smtClean="0">
                <a:solidFill>
                  <a:schemeClr val="tx1"/>
                </a:solidFill>
                <a:latin typeface="+mn-lt"/>
                <a:ea typeface="+mn-ea"/>
                <a:cs typeface="+mn-cs"/>
              </a:rPr>
              <a:t>W</a:t>
            </a:r>
            <a:r>
              <a:rPr lang="en-GB" sz="1200" kern="1200" dirty="0" err="1" smtClean="0">
                <a:solidFill>
                  <a:schemeClr val="tx1"/>
                </a:solidFill>
                <a:latin typeface="+mn-lt"/>
                <a:ea typeface="+mn-ea"/>
                <a:cs typeface="+mn-cs"/>
              </a:rPr>
              <a:t>hile</a:t>
            </a:r>
            <a:r>
              <a:rPr lang="en-GB" sz="1200" kern="1200" dirty="0" smtClean="0">
                <a:solidFill>
                  <a:schemeClr val="tx1"/>
                </a:solidFill>
                <a:latin typeface="+mn-lt"/>
                <a:ea typeface="+mn-ea"/>
                <a:cs typeface="+mn-cs"/>
              </a:rPr>
              <a:t> the ratio of people who live under US$1.25 was </a:t>
            </a:r>
            <a:r>
              <a:rPr lang="tr-TR" sz="1200" kern="1200" dirty="0" smtClean="0">
                <a:solidFill>
                  <a:schemeClr val="tx1"/>
                </a:solidFill>
                <a:latin typeface="+mn-lt"/>
                <a:ea typeface="+mn-ea"/>
                <a:cs typeface="+mn-cs"/>
              </a:rPr>
              <a:t>40</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in the upper-middle income countries, 4</a:t>
            </a:r>
            <a:r>
              <a:rPr lang="tr-TR" sz="1200" kern="1200" dirty="0" smtClean="0">
                <a:solidFill>
                  <a:schemeClr val="tx1"/>
                </a:solidFill>
                <a:latin typeface="+mn-lt"/>
                <a:ea typeface="+mn-ea"/>
                <a:cs typeface="+mn-cs"/>
              </a:rPr>
              <a:t>7</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in the lower-middle income countries and 6</a:t>
            </a:r>
            <a:r>
              <a:rPr lang="tr-TR" sz="1200" kern="1200" dirty="0" smtClean="0">
                <a:solidFill>
                  <a:schemeClr val="tx1"/>
                </a:solidFill>
                <a:latin typeface="+mn-lt"/>
                <a:ea typeface="+mn-ea"/>
                <a:cs typeface="+mn-cs"/>
              </a:rPr>
              <a:t>6</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in the low income countries </a:t>
            </a:r>
            <a:r>
              <a:rPr lang="tr-TR" sz="1200" kern="1200" dirty="0" smtClean="0">
                <a:solidFill>
                  <a:schemeClr val="tx1"/>
                </a:solidFill>
                <a:latin typeface="+mn-lt"/>
                <a:ea typeface="+mn-ea"/>
                <a:cs typeface="+mn-cs"/>
              </a:rPr>
              <a:t>i</a:t>
            </a:r>
            <a:r>
              <a:rPr lang="en-GB" sz="1200" kern="1200" dirty="0" smtClean="0">
                <a:solidFill>
                  <a:schemeClr val="tx1"/>
                </a:solidFill>
                <a:latin typeface="+mn-lt"/>
                <a:ea typeface="+mn-ea"/>
                <a:cs typeface="+mn-cs"/>
              </a:rPr>
              <a:t>n 1990, </a:t>
            </a:r>
            <a:endParaRPr lang="tr-TR" sz="1200" kern="1200" dirty="0" smtClean="0">
              <a:solidFill>
                <a:schemeClr val="tx1"/>
              </a:solidFill>
              <a:latin typeface="+mn-lt"/>
              <a:ea typeface="+mn-ea"/>
              <a:cs typeface="+mn-cs"/>
            </a:endParaRPr>
          </a:p>
          <a:p>
            <a:pPr>
              <a:buFontTx/>
              <a:buChar char="-"/>
            </a:pPr>
            <a:r>
              <a:rPr lang="tr-TR" sz="1200" kern="1200" dirty="0" smtClean="0">
                <a:solidFill>
                  <a:schemeClr val="tx1"/>
                </a:solidFill>
                <a:latin typeface="+mn-lt"/>
                <a:ea typeface="+mn-ea"/>
                <a:cs typeface="+mn-cs"/>
              </a:rPr>
              <a:t> i</a:t>
            </a:r>
            <a:r>
              <a:rPr lang="en-GB" sz="1200" kern="1200" dirty="0" smtClean="0">
                <a:solidFill>
                  <a:schemeClr val="tx1"/>
                </a:solidFill>
                <a:latin typeface="+mn-lt"/>
                <a:ea typeface="+mn-ea"/>
                <a:cs typeface="+mn-cs"/>
              </a:rPr>
              <a:t>n 20</a:t>
            </a:r>
            <a:r>
              <a:rPr lang="tr-TR" sz="1200" kern="1200" dirty="0" smtClean="0">
                <a:solidFill>
                  <a:schemeClr val="tx1"/>
                </a:solidFill>
                <a:latin typeface="+mn-lt"/>
                <a:ea typeface="+mn-ea"/>
                <a:cs typeface="+mn-cs"/>
              </a:rPr>
              <a:t>11 </a:t>
            </a:r>
            <a:r>
              <a:rPr lang="en-GB" sz="1200" kern="1200" dirty="0" smtClean="0">
                <a:solidFill>
                  <a:schemeClr val="tx1"/>
                </a:solidFill>
                <a:latin typeface="+mn-lt"/>
                <a:ea typeface="+mn-ea"/>
                <a:cs typeface="+mn-cs"/>
              </a:rPr>
              <a:t>these ratios fall to </a:t>
            </a:r>
            <a:r>
              <a:rPr lang="tr-TR" sz="1200" kern="1200" dirty="0" smtClean="0">
                <a:solidFill>
                  <a:schemeClr val="tx1"/>
                </a:solidFill>
                <a:latin typeface="+mn-lt"/>
                <a:ea typeface="+mn-ea"/>
                <a:cs typeface="+mn-cs"/>
              </a:rPr>
              <a:t>5</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22</a:t>
            </a:r>
            <a:r>
              <a:rPr lang="en-GB" sz="1200" kern="1200" dirty="0" smtClean="0">
                <a:solidFill>
                  <a:schemeClr val="tx1"/>
                </a:solidFill>
                <a:latin typeface="+mn-lt"/>
                <a:ea typeface="+mn-ea"/>
                <a:cs typeface="+mn-cs"/>
              </a:rPr>
              <a:t> </a:t>
            </a:r>
            <a:r>
              <a:rPr lang="tr-T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a:t>
            </a:r>
            <a:r>
              <a:rPr lang="tr-TR" sz="1200" kern="1200" dirty="0" smtClean="0">
                <a:solidFill>
                  <a:schemeClr val="tx1"/>
                </a:solidFill>
                <a:latin typeface="+mn-lt"/>
                <a:ea typeface="+mn-ea"/>
                <a:cs typeface="+mn-cs"/>
              </a:rPr>
              <a:t>47%</a:t>
            </a:r>
            <a:r>
              <a:rPr lang="en-GB" sz="1200" kern="1200" dirty="0" smtClean="0">
                <a:solidFill>
                  <a:schemeClr val="tx1"/>
                </a:solidFill>
                <a:latin typeface="+mn-lt"/>
                <a:ea typeface="+mn-ea"/>
                <a:cs typeface="+mn-cs"/>
              </a:rPr>
              <a:t> respectively.</a:t>
            </a:r>
            <a:endParaRPr lang="tr-TR" sz="1200" kern="1200" dirty="0" smtClean="0">
              <a:solidFill>
                <a:schemeClr val="tx1"/>
              </a:solidFill>
              <a:latin typeface="+mn-lt"/>
              <a:ea typeface="+mn-ea"/>
              <a:cs typeface="+mn-cs"/>
            </a:endParaRPr>
          </a:p>
          <a:p>
            <a:pPr>
              <a:buFontTx/>
              <a:buNone/>
            </a:pPr>
            <a:endParaRPr lang="tr-TR" sz="1200" kern="1200" dirty="0" smtClean="0">
              <a:solidFill>
                <a:schemeClr val="tx1"/>
              </a:solidFill>
              <a:latin typeface="+mn-lt"/>
              <a:ea typeface="+mn-ea"/>
              <a:cs typeface="+mn-cs"/>
            </a:endParaRPr>
          </a:p>
          <a:p>
            <a:pPr>
              <a:buFontTx/>
              <a:buNone/>
            </a:pPr>
            <a:r>
              <a:rPr lang="tr-TR" sz="1200" b="0" i="0" u="none" strike="noStrike" kern="1200" baseline="0" dirty="0" smtClean="0">
                <a:solidFill>
                  <a:schemeClr val="tx1"/>
                </a:solidFill>
                <a:latin typeface="+mn-lt"/>
                <a:ea typeface="+mn-ea"/>
                <a:cs typeface="+mn-cs"/>
              </a:rPr>
              <a:t>On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other</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hand</a:t>
            </a:r>
            <a:r>
              <a:rPr lang="tr-TR"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poverty levels are still high for a considerable number of countries. To understand the extent of this disparity, non-monetary indicators of poverty can be examined. </a:t>
            </a: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err="1" smtClean="0">
                <a:solidFill>
                  <a:schemeClr val="tx1"/>
                </a:solidFill>
                <a:effectLst/>
                <a:latin typeface="+mn-lt"/>
                <a:ea typeface="+mn-ea"/>
                <a:cs typeface="+mn-cs"/>
              </a:rPr>
              <a:t>Various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measures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used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examine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poverty</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non-monetary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terms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presentation</a:t>
            </a:r>
            <a:r>
              <a:rPr lang="tr-TR" sz="1200" kern="1200" dirty="0" smtClean="0">
                <a:solidFill>
                  <a:schemeClr val="tx1"/>
                </a:solidFill>
                <a:effectLst/>
                <a:latin typeface="+mn-lt"/>
                <a:ea typeface="+mn-ea"/>
                <a:cs typeface="+mn-cs"/>
              </a:rPr>
              <a:t> I </a:t>
            </a:r>
            <a:r>
              <a:rPr lang="tr-TR" sz="1200" kern="1200" dirty="0" err="1" smtClean="0">
                <a:solidFill>
                  <a:schemeClr val="tx1"/>
                </a:solidFill>
                <a:effectLst/>
                <a:latin typeface="+mn-lt"/>
                <a:ea typeface="+mn-ea"/>
                <a:cs typeface="+mn-cs"/>
              </a:rPr>
              <a:t>will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focus</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two</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these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measures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that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widely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used</a:t>
            </a:r>
            <a:r>
              <a:rPr lang="tr-TR" sz="1200" kern="1200" baseline="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first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one</a:t>
            </a:r>
            <a:r>
              <a:rPr lang="tr-TR" sz="1200" kern="1200" baseline="0" dirty="0" smtClean="0">
                <a:solidFill>
                  <a:schemeClr val="tx1"/>
                </a:solidFill>
                <a:effectLst/>
                <a:latin typeface="+mn-lt"/>
                <a:ea typeface="+mn-ea"/>
                <a:cs typeface="+mn-cs"/>
              </a:rPr>
              <a:t> is HDI </a:t>
            </a:r>
            <a:r>
              <a:rPr lang="tr-TR" sz="1200" kern="1200" baseline="0" dirty="0" err="1" smtClean="0">
                <a:solidFill>
                  <a:schemeClr val="tx1"/>
                </a:solidFill>
                <a:effectLst/>
                <a:latin typeface="+mn-lt"/>
                <a:ea typeface="+mn-ea"/>
                <a:cs typeface="+mn-cs"/>
              </a:rPr>
              <a:t>which</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calculated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by</a:t>
            </a:r>
            <a:r>
              <a:rPr lang="tr-TR" sz="1200" kern="1200" baseline="0" dirty="0" smtClean="0">
                <a:solidFill>
                  <a:schemeClr val="tx1"/>
                </a:solidFill>
                <a:effectLst/>
                <a:latin typeface="+mn-lt"/>
                <a:ea typeface="+mn-ea"/>
                <a:cs typeface="+mn-cs"/>
              </a:rPr>
              <a:t> UNDP. </a:t>
            </a:r>
            <a:r>
              <a:rPr lang="en-GB" sz="1200" kern="1200" dirty="0" smtClean="0">
                <a:solidFill>
                  <a:schemeClr val="tx1"/>
                </a:solidFill>
                <a:effectLst/>
                <a:latin typeface="+mn-lt"/>
                <a:ea typeface="+mn-ea"/>
                <a:cs typeface="+mn-cs"/>
              </a:rPr>
              <a:t>UNDP calculates Human Development Index accepting development phenomenon as ‘widening of human choices and level of their well-being’, as well as ‘concentrates on how human lives are going’. </a:t>
            </a:r>
            <a:endParaRPr lang="tr-T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HDI </a:t>
            </a:r>
            <a:r>
              <a:rPr lang="tr-TR" sz="1200" kern="1200" dirty="0" err="1" smtClean="0">
                <a:solidFill>
                  <a:schemeClr val="tx1"/>
                </a:solidFill>
                <a:effectLst/>
                <a:latin typeface="+mn-lt"/>
                <a:ea typeface="+mn-ea"/>
                <a:cs typeface="+mn-cs"/>
              </a:rPr>
              <a:t>reveals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human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development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levels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by</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utilizing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four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indicators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under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three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dimensions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dimensions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are:long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healthy</a:t>
            </a:r>
            <a:r>
              <a:rPr lang="tr-TR" sz="1200" kern="1200" baseline="0" dirty="0" smtClean="0">
                <a:solidFill>
                  <a:schemeClr val="tx1"/>
                </a:solidFill>
                <a:effectLst/>
                <a:latin typeface="+mn-lt"/>
                <a:ea typeface="+mn-ea"/>
                <a:cs typeface="+mn-cs"/>
              </a:rPr>
              <a:t> life, </a:t>
            </a:r>
            <a:r>
              <a:rPr lang="tr-TR" sz="1200" kern="1200" baseline="0" dirty="0" err="1" smtClean="0">
                <a:solidFill>
                  <a:schemeClr val="tx1"/>
                </a:solidFill>
                <a:effectLst/>
                <a:latin typeface="+mn-lt"/>
                <a:ea typeface="+mn-ea"/>
                <a:cs typeface="+mn-cs"/>
              </a:rPr>
              <a:t>knowledge</a:t>
            </a:r>
            <a:r>
              <a:rPr lang="tr-TR" sz="1200" kern="1200" baseline="0" dirty="0" smtClean="0">
                <a:solidFill>
                  <a:schemeClr val="tx1"/>
                </a:solidFill>
                <a:effectLst/>
                <a:latin typeface="+mn-lt"/>
                <a:ea typeface="+mn-ea"/>
                <a:cs typeface="+mn-cs"/>
              </a:rPr>
              <a:t>, a </a:t>
            </a:r>
            <a:r>
              <a:rPr lang="tr-TR" sz="1200" kern="1200" baseline="0" dirty="0" err="1" smtClean="0">
                <a:solidFill>
                  <a:schemeClr val="tx1"/>
                </a:solidFill>
                <a:effectLst/>
                <a:latin typeface="+mn-lt"/>
                <a:ea typeface="+mn-ea"/>
                <a:cs typeface="+mn-cs"/>
              </a:rPr>
              <a:t>decent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standard</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living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the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indicators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are</a:t>
            </a:r>
            <a:r>
              <a:rPr lang="tr-TR" sz="1200" kern="1200" baseline="0" dirty="0" smtClean="0">
                <a:solidFill>
                  <a:schemeClr val="tx1"/>
                </a:solidFill>
                <a:effectLst/>
                <a:latin typeface="+mn-lt"/>
                <a:ea typeface="+mn-ea"/>
                <a:cs typeface="+mn-cs"/>
              </a:rPr>
              <a:t>: life </a:t>
            </a:r>
            <a:r>
              <a:rPr lang="tr-TR" sz="1200" kern="1200" baseline="0" dirty="0" err="1" smtClean="0">
                <a:solidFill>
                  <a:schemeClr val="tx1"/>
                </a:solidFill>
                <a:effectLst/>
                <a:latin typeface="+mn-lt"/>
                <a:ea typeface="+mn-ea"/>
                <a:cs typeface="+mn-cs"/>
              </a:rPr>
              <a:t>expectancy</a:t>
            </a:r>
            <a:r>
              <a:rPr lang="tr-TR" sz="1200" kern="1200" baseline="0" dirty="0" smtClean="0">
                <a:solidFill>
                  <a:schemeClr val="tx1"/>
                </a:solidFill>
                <a:effectLst/>
                <a:latin typeface="+mn-lt"/>
                <a:ea typeface="+mn-ea"/>
                <a:cs typeface="+mn-cs"/>
              </a:rPr>
              <a:t> at </a:t>
            </a:r>
            <a:r>
              <a:rPr lang="tr-TR" sz="1200" kern="1200" baseline="0" dirty="0" err="1" smtClean="0">
                <a:solidFill>
                  <a:schemeClr val="tx1"/>
                </a:solidFill>
                <a:effectLst/>
                <a:latin typeface="+mn-lt"/>
                <a:ea typeface="+mn-ea"/>
                <a:cs typeface="+mn-cs"/>
              </a:rPr>
              <a:t>birth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means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years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schooling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expected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years</a:t>
            </a:r>
            <a:r>
              <a:rPr lang="tr-TR" sz="1200" kern="1200" baseline="0" dirty="0" smtClean="0">
                <a:solidFill>
                  <a:schemeClr val="tx1"/>
                </a:solidFill>
                <a:effectLst/>
                <a:latin typeface="+mn-lt"/>
                <a:ea typeface="+mn-ea"/>
                <a:cs typeface="+mn-cs"/>
              </a:rPr>
              <a:t> of </a:t>
            </a:r>
            <a:r>
              <a:rPr lang="tr-TR" sz="1200" kern="1200" baseline="0" dirty="0" err="1" smtClean="0">
                <a:solidFill>
                  <a:schemeClr val="tx1"/>
                </a:solidFill>
                <a:effectLst/>
                <a:latin typeface="+mn-lt"/>
                <a:ea typeface="+mn-ea"/>
                <a:cs typeface="+mn-cs"/>
              </a:rPr>
              <a:t>schooling</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and</a:t>
            </a:r>
            <a:r>
              <a:rPr lang="tr-TR" sz="1200" kern="1200" baseline="0" dirty="0" smtClean="0">
                <a:solidFill>
                  <a:schemeClr val="tx1"/>
                </a:solidFill>
                <a:effectLst/>
                <a:latin typeface="+mn-lt"/>
                <a:ea typeface="+mn-ea"/>
                <a:cs typeface="+mn-cs"/>
              </a:rPr>
              <a:t> GNI </a:t>
            </a:r>
            <a:r>
              <a:rPr lang="tr-TR" sz="1200" kern="1200" baseline="0" dirty="0" err="1" smtClean="0">
                <a:solidFill>
                  <a:schemeClr val="tx1"/>
                </a:solidFill>
                <a:effectLst/>
                <a:latin typeface="+mn-lt"/>
                <a:ea typeface="+mn-ea"/>
                <a:cs typeface="+mn-cs"/>
              </a:rPr>
              <a:t>per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capita</a:t>
            </a:r>
            <a:r>
              <a:rPr lang="tr-TR" sz="1200" kern="1200" baseline="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endParaRPr lang="tr-TR" dirty="0" smtClean="0"/>
          </a:p>
          <a:p>
            <a:r>
              <a:rPr lang="tr-TR" dirty="0" err="1" smtClean="0"/>
              <a:t>More</a:t>
            </a:r>
            <a:r>
              <a:rPr lang="tr-TR" dirty="0" smtClean="0"/>
              <a:t> </a:t>
            </a:r>
            <a:r>
              <a:rPr lang="tr-TR" dirty="0" err="1" smtClean="0"/>
              <a:t>or</a:t>
            </a:r>
            <a:r>
              <a:rPr lang="tr-TR" dirty="0" smtClean="0"/>
              <a:t> </a:t>
            </a:r>
            <a:r>
              <a:rPr lang="tr-TR" dirty="0" err="1" smtClean="0"/>
              <a:t>less</a:t>
            </a:r>
            <a:r>
              <a:rPr lang="tr-TR" dirty="0" smtClean="0"/>
              <a:t> </a:t>
            </a:r>
            <a:r>
              <a:rPr lang="tr-TR" dirty="0" err="1" smtClean="0"/>
              <a:t>income</a:t>
            </a:r>
            <a:r>
              <a:rPr lang="tr-TR" dirty="0" smtClean="0"/>
              <a:t> </a:t>
            </a:r>
            <a:r>
              <a:rPr lang="tr-TR" dirty="0" err="1" smtClean="0"/>
              <a:t>levels</a:t>
            </a:r>
            <a:r>
              <a:rPr lang="tr-TR" dirty="0" smtClean="0"/>
              <a:t> </a:t>
            </a:r>
            <a:r>
              <a:rPr lang="tr-TR" dirty="0" err="1" smtClean="0"/>
              <a:t>effects</a:t>
            </a:r>
            <a:r>
              <a:rPr lang="tr-TR" dirty="0" smtClean="0"/>
              <a:t> </a:t>
            </a:r>
            <a:r>
              <a:rPr lang="tr-TR" dirty="0" err="1" smtClean="0"/>
              <a:t>the</a:t>
            </a:r>
            <a:r>
              <a:rPr lang="tr-TR" dirty="0" smtClean="0"/>
              <a:t> </a:t>
            </a:r>
            <a:r>
              <a:rPr lang="tr-TR" dirty="0" err="1" smtClean="0"/>
              <a:t>other</a:t>
            </a:r>
            <a:r>
              <a:rPr lang="tr-TR" dirty="0" smtClean="0"/>
              <a:t> </a:t>
            </a:r>
            <a:r>
              <a:rPr lang="tr-TR" dirty="0" err="1" smtClean="0"/>
              <a:t>dimensions</a:t>
            </a:r>
            <a:r>
              <a:rPr lang="tr-TR" baseline="0" dirty="0" smtClean="0"/>
              <a:t> of </a:t>
            </a:r>
            <a:r>
              <a:rPr lang="tr-TR" baseline="0" dirty="0" err="1" smtClean="0"/>
              <a:t>human-develeopment</a:t>
            </a:r>
            <a:r>
              <a:rPr lang="tr-TR" baseline="0" dirty="0" smtClean="0"/>
              <a:t>. </a:t>
            </a:r>
            <a:r>
              <a:rPr lang="tr-TR" baseline="0" dirty="0" err="1" smtClean="0"/>
              <a:t>However</a:t>
            </a:r>
            <a:r>
              <a:rPr lang="tr-TR" baseline="0" dirty="0" smtClean="0"/>
              <a:t>, </a:t>
            </a:r>
            <a:r>
              <a:rPr lang="tr-TR" baseline="0" dirty="0" err="1" smtClean="0"/>
              <a:t>for</a:t>
            </a:r>
            <a:r>
              <a:rPr lang="tr-TR" baseline="0" dirty="0" smtClean="0"/>
              <a:t> </a:t>
            </a:r>
            <a:r>
              <a:rPr lang="tr-TR" baseline="0" dirty="0" err="1" smtClean="0"/>
              <a:t>some</a:t>
            </a:r>
            <a:r>
              <a:rPr lang="tr-TR" baseline="0" dirty="0" smtClean="0"/>
              <a:t> </a:t>
            </a:r>
            <a:r>
              <a:rPr lang="tr-TR" baseline="0" dirty="0" err="1" smtClean="0"/>
              <a:t>countries</a:t>
            </a:r>
            <a:r>
              <a:rPr lang="tr-TR" baseline="0" dirty="0" smtClean="0"/>
              <a:t> </a:t>
            </a:r>
            <a:r>
              <a:rPr lang="tr-TR" baseline="0" dirty="0" err="1" smtClean="0"/>
              <a:t>this</a:t>
            </a:r>
            <a:r>
              <a:rPr lang="tr-TR" baseline="0" dirty="0" smtClean="0"/>
              <a:t> is not </a:t>
            </a:r>
            <a:r>
              <a:rPr lang="tr-TR" baseline="0" dirty="0" err="1" smtClean="0"/>
              <a:t>the</a:t>
            </a:r>
            <a:r>
              <a:rPr lang="tr-TR" baseline="0" dirty="0" smtClean="0"/>
              <a:t> </a:t>
            </a:r>
            <a:r>
              <a:rPr lang="tr-TR" baseline="0" dirty="0" err="1" smtClean="0"/>
              <a:t>case</a:t>
            </a:r>
            <a:r>
              <a:rPr lang="tr-TR" baseline="0" dirty="0" smtClean="0"/>
              <a:t>.</a:t>
            </a:r>
          </a:p>
          <a:p>
            <a:endParaRPr lang="tr-TR" dirty="0" smtClean="0"/>
          </a:p>
          <a:p>
            <a:r>
              <a:rPr lang="tr-TR" dirty="0" err="1" smtClean="0"/>
              <a:t>We</a:t>
            </a:r>
            <a:r>
              <a:rPr lang="tr-TR" dirty="0" smtClean="0"/>
              <a:t> </a:t>
            </a:r>
            <a:r>
              <a:rPr lang="tr-TR" dirty="0" err="1" smtClean="0"/>
              <a:t>observe</a:t>
            </a:r>
            <a:r>
              <a:rPr lang="tr-TR" dirty="0" smtClean="0"/>
              <a:t> </a:t>
            </a:r>
            <a:r>
              <a:rPr lang="tr-TR" dirty="0" err="1" smtClean="0"/>
              <a:t>this</a:t>
            </a:r>
            <a:r>
              <a:rPr lang="tr-TR" dirty="0" smtClean="0"/>
              <a:t> </a:t>
            </a:r>
            <a:r>
              <a:rPr lang="tr-TR" dirty="0" err="1" smtClean="0"/>
              <a:t>situation</a:t>
            </a:r>
            <a:r>
              <a:rPr lang="tr-TR" dirty="0" smtClean="0"/>
              <a:t> </a:t>
            </a:r>
            <a:r>
              <a:rPr lang="tr-TR" dirty="0" err="1" smtClean="0"/>
              <a:t>by</a:t>
            </a:r>
            <a:r>
              <a:rPr lang="tr-TR" dirty="0" smtClean="0"/>
              <a:t> </a:t>
            </a:r>
            <a:r>
              <a:rPr lang="tr-TR" dirty="0" err="1" smtClean="0"/>
              <a:t>looking</a:t>
            </a:r>
            <a:r>
              <a:rPr lang="tr-TR" dirty="0" smtClean="0"/>
              <a:t> at</a:t>
            </a:r>
            <a:r>
              <a:rPr lang="tr-TR" baseline="0" dirty="0" smtClean="0"/>
              <a:t> </a:t>
            </a:r>
            <a:r>
              <a:rPr lang="tr-TR" baseline="0" dirty="0" err="1" smtClean="0"/>
              <a:t>the</a:t>
            </a:r>
            <a:r>
              <a:rPr lang="tr-TR" baseline="0" dirty="0" smtClean="0"/>
              <a:t> </a:t>
            </a:r>
            <a:r>
              <a:rPr lang="tr-TR" baseline="0" dirty="0" err="1" smtClean="0"/>
              <a:t>human</a:t>
            </a:r>
            <a:r>
              <a:rPr lang="tr-TR" baseline="0" dirty="0" smtClean="0"/>
              <a:t> </a:t>
            </a:r>
            <a:r>
              <a:rPr lang="tr-TR" baseline="0" dirty="0" err="1" smtClean="0"/>
              <a:t>development</a:t>
            </a:r>
            <a:r>
              <a:rPr lang="tr-TR" baseline="0" dirty="0" smtClean="0"/>
              <a:t> </a:t>
            </a:r>
            <a:r>
              <a:rPr lang="tr-TR" baseline="0" dirty="0" err="1" smtClean="0"/>
              <a:t>categories</a:t>
            </a:r>
            <a:r>
              <a:rPr lang="tr-TR" baseline="0" dirty="0" smtClean="0"/>
              <a:t> </a:t>
            </a:r>
            <a:r>
              <a:rPr lang="tr-TR" baseline="0" dirty="0" err="1" smtClean="0"/>
              <a:t>that</a:t>
            </a:r>
            <a:r>
              <a:rPr lang="tr-TR" baseline="0" dirty="0" smtClean="0"/>
              <a:t> </a:t>
            </a:r>
            <a:r>
              <a:rPr lang="tr-TR" baseline="0" dirty="0" err="1" smtClean="0"/>
              <a:t>countries</a:t>
            </a:r>
            <a:r>
              <a:rPr lang="tr-TR" baseline="0" dirty="0" smtClean="0"/>
              <a:t> </a:t>
            </a:r>
            <a:r>
              <a:rPr lang="tr-TR" baseline="0" dirty="0" err="1" smtClean="0"/>
              <a:t>with</a:t>
            </a:r>
            <a:r>
              <a:rPr lang="tr-TR" baseline="0" dirty="0" smtClean="0"/>
              <a:t> </a:t>
            </a:r>
            <a:r>
              <a:rPr lang="tr-TR" baseline="0" dirty="0" err="1" smtClean="0"/>
              <a:t>different</a:t>
            </a:r>
            <a:r>
              <a:rPr lang="tr-TR" baseline="0" dirty="0" smtClean="0"/>
              <a:t> </a:t>
            </a:r>
            <a:r>
              <a:rPr lang="tr-TR" baseline="0" dirty="0" err="1" smtClean="0"/>
              <a:t>income</a:t>
            </a:r>
            <a:r>
              <a:rPr lang="tr-TR" baseline="0" dirty="0" smtClean="0"/>
              <a:t> </a:t>
            </a:r>
            <a:r>
              <a:rPr lang="tr-TR" baseline="0" dirty="0" err="1" smtClean="0"/>
              <a:t>levels</a:t>
            </a:r>
            <a:r>
              <a:rPr lang="tr-TR" baseline="0" dirty="0" smtClean="0"/>
              <a:t> </a:t>
            </a:r>
            <a:r>
              <a:rPr lang="tr-TR" baseline="0" dirty="0" err="1" smtClean="0"/>
              <a:t>take</a:t>
            </a:r>
            <a:r>
              <a:rPr lang="tr-TR" baseline="0" dirty="0" smtClean="0"/>
              <a:t> </a:t>
            </a:r>
            <a:r>
              <a:rPr lang="tr-TR" baseline="0" dirty="0" err="1" smtClean="0"/>
              <a:t>part</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5</a:t>
            </a:fld>
            <a:endParaRPr lang="tr-TR"/>
          </a:p>
        </p:txBody>
      </p:sp>
    </p:spTree>
    <p:extLst>
      <p:ext uri="{BB962C8B-B14F-4D97-AF65-F5344CB8AC3E}">
        <p14:creationId xmlns:p14="http://schemas.microsoft.com/office/powerpoint/2010/main" val="74715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pPr>
              <a:defRPr/>
            </a:pPr>
            <a:fld id="{C500BD36-474D-41FC-B12A-385C170A7692}" type="slidenum">
              <a:rPr lang="tr-TR" smtClean="0"/>
              <a:pPr>
                <a:defRPr/>
              </a:pPr>
              <a:t>6</a:t>
            </a:fld>
            <a:endParaRPr lang="tr-TR"/>
          </a:p>
        </p:txBody>
      </p:sp>
    </p:spTree>
    <p:extLst>
      <p:ext uri="{BB962C8B-B14F-4D97-AF65-F5344CB8AC3E}">
        <p14:creationId xmlns:p14="http://schemas.microsoft.com/office/powerpoint/2010/main" val="74715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Within the context of human development thinking, in addition to HDI, the UNDP have started to calculate MPI, in order to measure poverty in a much broader context, since 2010. The MPI considers multiple deprivations of the population and their overlap by utilizing the dimensions of health, education and standard of living (Figure 2)</a:t>
            </a:r>
            <a:endParaRPr lang="tr-TR" sz="1400" dirty="0"/>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r>
              <a:rPr lang="en-GB" sz="1200" kern="1200" dirty="0" smtClean="0">
                <a:solidFill>
                  <a:schemeClr val="tx1"/>
                </a:solidFill>
                <a:effectLst/>
                <a:latin typeface="+mn-lt"/>
                <a:ea typeface="+mn-ea"/>
                <a:cs typeface="+mn-cs"/>
              </a:rPr>
              <a:t>MPI reveals non-monetary poverty more clearly by running in six more non-monetary poverty indicators, namely living condition indicators, in its calculations in addition to the education and health indicators.</a:t>
            </a:r>
            <a:endParaRPr lang="tr-TR" sz="1200" kern="1200" dirty="0" smtClean="0">
              <a:solidFill>
                <a:schemeClr val="tx1"/>
              </a:solidFill>
              <a:effectLst/>
              <a:latin typeface="+mn-lt"/>
              <a:ea typeface="+mn-ea"/>
              <a:cs typeface="+mn-cs"/>
            </a:endParaRPr>
          </a:p>
          <a:p>
            <a:pPr>
              <a:buFontTx/>
              <a:buChar char="-"/>
            </a:pPr>
            <a:endParaRPr lang="tr-TR" sz="1200" kern="1200" dirty="0" smtClean="0">
              <a:solidFill>
                <a:schemeClr val="tx1"/>
              </a:solidFill>
              <a:latin typeface="+mn-lt"/>
              <a:ea typeface="+mn-ea"/>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r>
              <a:rPr lang="tr-TR" sz="1200" dirty="0" err="1" smtClean="0"/>
              <a:t>Among</a:t>
            </a:r>
            <a:r>
              <a:rPr lang="tr-TR" sz="1200" dirty="0" smtClean="0"/>
              <a:t> </a:t>
            </a:r>
            <a:r>
              <a:rPr lang="tr-TR" sz="1200" dirty="0" err="1" smtClean="0"/>
              <a:t>the</a:t>
            </a:r>
            <a:r>
              <a:rPr lang="tr-TR" sz="1200" dirty="0" smtClean="0"/>
              <a:t> 91 </a:t>
            </a:r>
            <a:r>
              <a:rPr lang="tr-TR" sz="1200" dirty="0" err="1" smtClean="0"/>
              <a:t>countries</a:t>
            </a:r>
            <a:r>
              <a:rPr lang="tr-TR" sz="1200" dirty="0" smtClean="0"/>
              <a:t> in </a:t>
            </a:r>
            <a:r>
              <a:rPr lang="tr-TR" sz="1200" dirty="0" err="1" smtClean="0"/>
              <a:t>the</a:t>
            </a:r>
            <a:r>
              <a:rPr lang="tr-TR" sz="1200" dirty="0" smtClean="0"/>
              <a:t> MPI </a:t>
            </a:r>
            <a:r>
              <a:rPr lang="tr-TR" sz="1200" dirty="0" err="1" smtClean="0"/>
              <a:t>poor</a:t>
            </a:r>
            <a:r>
              <a:rPr lang="tr-TR" sz="1200" dirty="0" smtClean="0"/>
              <a:t> </a:t>
            </a:r>
            <a:r>
              <a:rPr lang="tr-TR" sz="1200" dirty="0" err="1" smtClean="0"/>
              <a:t>group</a:t>
            </a:r>
            <a:r>
              <a:rPr lang="tr-TR" sz="1200" dirty="0" smtClean="0"/>
              <a:t>, 34 of </a:t>
            </a:r>
            <a:r>
              <a:rPr lang="tr-TR" sz="1200" dirty="0" err="1" smtClean="0"/>
              <a:t>them</a:t>
            </a:r>
            <a:r>
              <a:rPr lang="tr-TR" sz="1200" dirty="0" smtClean="0"/>
              <a:t> </a:t>
            </a:r>
            <a:r>
              <a:rPr lang="tr-TR" sz="1200" baseline="0" dirty="0" err="1" smtClean="0"/>
              <a:t>experience</a:t>
            </a:r>
            <a:r>
              <a:rPr lang="tr-TR" sz="1200" baseline="0" dirty="0" smtClean="0"/>
              <a:t> severe </a:t>
            </a:r>
            <a:r>
              <a:rPr lang="tr-TR" sz="1200" baseline="0" dirty="0" err="1" smtClean="0"/>
              <a:t>multidimensional</a:t>
            </a:r>
            <a:r>
              <a:rPr lang="tr-TR" sz="1200" baseline="0" dirty="0" smtClean="0"/>
              <a:t> </a:t>
            </a:r>
            <a:r>
              <a:rPr lang="tr-TR" sz="1200" baseline="0" dirty="0" err="1" smtClean="0"/>
              <a:t>poverty</a:t>
            </a:r>
            <a:r>
              <a:rPr lang="tr-TR" sz="1200" baseline="0" dirty="0" smtClean="0"/>
              <a:t> </a:t>
            </a:r>
            <a:r>
              <a:rPr lang="tr-TR" sz="1200" baseline="0" dirty="0" err="1" smtClean="0"/>
              <a:t>which</a:t>
            </a:r>
            <a:r>
              <a:rPr lang="tr-TR" sz="1200" baseline="0" dirty="0" smtClean="0"/>
              <a:t> is </a:t>
            </a:r>
            <a:r>
              <a:rPr lang="tr-TR" sz="1200" baseline="0" dirty="0" err="1" smtClean="0"/>
              <a:t>more</a:t>
            </a:r>
            <a:r>
              <a:rPr lang="tr-TR" sz="1200" baseline="0" dirty="0" smtClean="0"/>
              <a:t> </a:t>
            </a:r>
            <a:r>
              <a:rPr lang="tr-TR" sz="1200" baseline="0" dirty="0" err="1" smtClean="0"/>
              <a:t>than</a:t>
            </a:r>
            <a:r>
              <a:rPr lang="tr-TR" sz="1200" baseline="0" dirty="0" smtClean="0"/>
              <a:t> 20 </a:t>
            </a:r>
            <a:r>
              <a:rPr lang="tr-TR" sz="1200" baseline="0" dirty="0" err="1" smtClean="0"/>
              <a:t>percent</a:t>
            </a:r>
            <a:r>
              <a:rPr lang="tr-TR" sz="1200" baseline="0" dirty="0" smtClean="0"/>
              <a:t> of </a:t>
            </a:r>
            <a:r>
              <a:rPr lang="tr-TR" sz="1200" baseline="0" dirty="0" err="1" smtClean="0"/>
              <a:t>their</a:t>
            </a:r>
            <a:r>
              <a:rPr lang="tr-TR" sz="1200" baseline="0" dirty="0" smtClean="0"/>
              <a:t> total </a:t>
            </a:r>
            <a:r>
              <a:rPr lang="tr-TR" sz="1200" baseline="0" dirty="0" err="1" smtClean="0"/>
              <a:t>population</a:t>
            </a:r>
            <a:r>
              <a:rPr lang="tr-TR" sz="1200" baseline="0" dirty="0" smtClean="0"/>
              <a:t>. Severe </a:t>
            </a:r>
            <a:r>
              <a:rPr lang="tr-TR" sz="1200" baseline="0" dirty="0" err="1" smtClean="0"/>
              <a:t>multidimensional</a:t>
            </a:r>
            <a:r>
              <a:rPr lang="tr-TR" sz="1200" baseline="0" dirty="0" smtClean="0"/>
              <a:t> </a:t>
            </a:r>
            <a:r>
              <a:rPr lang="tr-TR" sz="1200" baseline="0" dirty="0" err="1" smtClean="0"/>
              <a:t>poverty</a:t>
            </a:r>
            <a:r>
              <a:rPr lang="tr-TR" sz="1200" baseline="0" dirty="0" smtClean="0"/>
              <a:t> </a:t>
            </a:r>
            <a:r>
              <a:rPr lang="tr-TR" sz="1200" baseline="0" dirty="0" err="1" smtClean="0"/>
              <a:t>means</a:t>
            </a:r>
            <a:r>
              <a:rPr lang="tr-TR" sz="1200" baseline="0" dirty="0" smtClean="0"/>
              <a:t> </a:t>
            </a:r>
            <a:r>
              <a:rPr lang="tr-TR" sz="1200" baseline="0" dirty="0" err="1" smtClean="0"/>
              <a:t>that</a:t>
            </a:r>
            <a:r>
              <a:rPr lang="tr-TR" sz="1200" baseline="0" dirty="0" smtClean="0"/>
              <a:t> </a:t>
            </a:r>
            <a:r>
              <a:rPr lang="tr-TR" sz="1200" baseline="0" dirty="0" err="1" smtClean="0"/>
              <a:t>the</a:t>
            </a:r>
            <a:r>
              <a:rPr lang="tr-TR" sz="1200" baseline="0" dirty="0" smtClean="0"/>
              <a:t> </a:t>
            </a:r>
            <a:r>
              <a:rPr lang="tr-TR" sz="1200" baseline="0" dirty="0" err="1" smtClean="0"/>
              <a:t>intensity</a:t>
            </a:r>
            <a:r>
              <a:rPr lang="tr-TR" sz="1200" baseline="0" dirty="0" smtClean="0"/>
              <a:t> of </a:t>
            </a:r>
            <a:r>
              <a:rPr lang="tr-TR" sz="1200" baseline="0" dirty="0" err="1" smtClean="0"/>
              <a:t>multidimensional</a:t>
            </a:r>
            <a:r>
              <a:rPr lang="tr-TR" sz="1200" baseline="0" dirty="0" smtClean="0"/>
              <a:t> </a:t>
            </a:r>
            <a:r>
              <a:rPr lang="tr-TR" sz="1200" baseline="0" dirty="0" err="1" smtClean="0"/>
              <a:t>poverty</a:t>
            </a:r>
            <a:r>
              <a:rPr lang="tr-TR" sz="1200" baseline="0" dirty="0" smtClean="0"/>
              <a:t> is </a:t>
            </a:r>
            <a:r>
              <a:rPr lang="tr-TR" sz="1200" baseline="0" dirty="0" err="1" smtClean="0"/>
              <a:t>higher</a:t>
            </a:r>
            <a:r>
              <a:rPr lang="tr-TR" sz="1200" baseline="0" dirty="0" smtClean="0"/>
              <a:t> </a:t>
            </a:r>
            <a:r>
              <a:rPr lang="tr-TR" sz="1200" baseline="0" dirty="0" err="1" smtClean="0"/>
              <a:t>than</a:t>
            </a:r>
            <a:r>
              <a:rPr lang="tr-TR" sz="1200" baseline="0" dirty="0" smtClean="0"/>
              <a:t> 50 </a:t>
            </a:r>
            <a:r>
              <a:rPr lang="tr-TR" sz="1200" baseline="0" dirty="0" err="1" smtClean="0"/>
              <a:t>percent</a:t>
            </a:r>
            <a:r>
              <a:rPr lang="tr-TR" sz="1200" baseline="0" dirty="0" smtClean="0"/>
              <a:t>.</a:t>
            </a:r>
            <a:endParaRPr lang="tr-TR" sz="1200" kern="1200" baseline="0" dirty="0" smtClean="0">
              <a:solidFill>
                <a:schemeClr val="tx1"/>
              </a:solidFill>
              <a:latin typeface="+mn-lt"/>
              <a:ea typeface="+mn-ea"/>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endParaRPr lang="tr-TR" sz="1200" baseline="0" dirty="0" smtClean="0"/>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Examining the MPI values, </a:t>
            </a:r>
            <a:r>
              <a:rPr lang="tr-TR" sz="1200" kern="1200" dirty="0" smtClean="0">
                <a:solidFill>
                  <a:schemeClr val="tx1"/>
                </a:solidFill>
                <a:effectLst/>
                <a:latin typeface="+mn-lt"/>
                <a:ea typeface="+mn-ea"/>
                <a:cs typeface="+mn-cs"/>
              </a:rPr>
              <a:t>it is </a:t>
            </a:r>
            <a:r>
              <a:rPr lang="tr-TR" sz="1200" kern="1200" dirty="0" err="1" smtClean="0">
                <a:solidFill>
                  <a:schemeClr val="tx1"/>
                </a:solidFill>
                <a:effectLst/>
                <a:latin typeface="+mn-lt"/>
                <a:ea typeface="+mn-ea"/>
                <a:cs typeface="+mn-cs"/>
              </a:rPr>
              <a:t>observed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while</a:t>
            </a:r>
            <a:r>
              <a:rPr lang="tr-TR" sz="1200" kern="1200" dirty="0" smtClean="0">
                <a:solidFill>
                  <a:schemeClr val="tx1"/>
                </a:solidFill>
                <a:effectLst/>
                <a:latin typeface="+mn-lt"/>
                <a:ea typeface="+mn-ea"/>
                <a:cs typeface="+mn-cs"/>
              </a:rPr>
              <a:t> 1 </a:t>
            </a:r>
            <a:r>
              <a:rPr lang="tr-TR" sz="1200" kern="1200" dirty="0" err="1" smtClean="0">
                <a:solidFill>
                  <a:schemeClr val="tx1"/>
                </a:solidFill>
                <a:effectLst/>
                <a:latin typeface="+mn-lt"/>
                <a:ea typeface="+mn-ea"/>
                <a:cs typeface="+mn-cs"/>
              </a:rPr>
              <a:t>percent</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MPI</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poor</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from</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high</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en-GB" sz="1200" kern="1200" dirty="0" smtClean="0">
                <a:solidFill>
                  <a:schemeClr val="tx1"/>
                </a:solidFill>
                <a:effectLst/>
                <a:latin typeface="+mn-lt"/>
                <a:ea typeface="+mn-ea"/>
                <a:cs typeface="+mn-cs"/>
              </a:rPr>
              <a:t>, this ratio is </a:t>
            </a:r>
            <a:r>
              <a:rPr lang="tr-TR" sz="1200" kern="1200" dirty="0" smtClean="0">
                <a:solidFill>
                  <a:schemeClr val="tx1"/>
                </a:solidFill>
                <a:effectLst/>
                <a:latin typeface="+mn-lt"/>
                <a:ea typeface="+mn-ea"/>
                <a:cs typeface="+mn-cs"/>
              </a:rPr>
              <a:t>29 </a:t>
            </a:r>
            <a:r>
              <a:rPr lang="tr-TR" sz="1200" kern="1200" dirty="0" err="1" smtClean="0">
                <a:solidFill>
                  <a:schemeClr val="tx1"/>
                </a:solidFill>
                <a:effectLst/>
                <a:latin typeface="+mn-lt"/>
                <a:ea typeface="+mn-ea"/>
                <a:cs typeface="+mn-cs"/>
              </a:rPr>
              <a:t>percent</a:t>
            </a:r>
            <a:r>
              <a:rPr lang="tr-TR" sz="1200" kern="1200" dirty="0" smtClean="0">
                <a:solidFill>
                  <a:schemeClr val="tx1"/>
                </a:solidFill>
                <a:effectLst/>
                <a:latin typeface="+mn-lt"/>
                <a:ea typeface="+mn-ea"/>
                <a:cs typeface="+mn-cs"/>
              </a:rPr>
              <a:t> is </a:t>
            </a:r>
            <a:r>
              <a:rPr lang="tr-TR" sz="1200" kern="1200" dirty="0" err="1" smtClean="0">
                <a:solidFill>
                  <a:schemeClr val="tx1"/>
                </a:solidFill>
                <a:effectLst/>
                <a:latin typeface="+mn-lt"/>
                <a:ea typeface="+mn-ea"/>
                <a:cs typeface="+mn-cs"/>
              </a:rPr>
              <a:t>from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upper-middle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income</a:t>
            </a:r>
            <a:r>
              <a:rPr lang="tr-TR" sz="1200" kern="1200" dirty="0" smtClean="0">
                <a:solidFill>
                  <a:schemeClr val="tx1"/>
                </a:solidFill>
                <a:effectLst/>
                <a:latin typeface="+mn-lt"/>
                <a:ea typeface="+mn-ea"/>
                <a:cs typeface="+mn-cs"/>
              </a:rPr>
              <a:t>,</a:t>
            </a:r>
            <a:r>
              <a:rPr lang="tr-TR" sz="1200" kern="1200" baseline="0" dirty="0" smtClean="0">
                <a:solidFill>
                  <a:schemeClr val="tx1"/>
                </a:solidFill>
                <a:effectLst/>
                <a:latin typeface="+mn-lt"/>
                <a:ea typeface="+mn-ea"/>
                <a:cs typeface="+mn-cs"/>
              </a:rPr>
              <a:t> 40 </a:t>
            </a:r>
            <a:r>
              <a:rPr lang="tr-TR" sz="1200" kern="1200" baseline="0" dirty="0" err="1" smtClean="0">
                <a:solidFill>
                  <a:schemeClr val="tx1"/>
                </a:solidFill>
                <a:effectLst/>
                <a:latin typeface="+mn-lt"/>
                <a:ea typeface="+mn-ea"/>
                <a:cs typeface="+mn-cs"/>
              </a:rPr>
              <a:t>percent</a:t>
            </a:r>
            <a:r>
              <a:rPr lang="tr-TR" sz="1200" kern="1200" baseline="0" dirty="0" smtClean="0">
                <a:solidFill>
                  <a:schemeClr val="tx1"/>
                </a:solidFill>
                <a:effectLst/>
                <a:latin typeface="+mn-lt"/>
                <a:ea typeface="+mn-ea"/>
                <a:cs typeface="+mn-cs"/>
              </a:rPr>
              <a:t> is </a:t>
            </a:r>
            <a:r>
              <a:rPr lang="tr-TR" sz="1200" kern="1200" baseline="0" dirty="0" err="1" smtClean="0">
                <a:solidFill>
                  <a:schemeClr val="tx1"/>
                </a:solidFill>
                <a:effectLst/>
                <a:latin typeface="+mn-lt"/>
                <a:ea typeface="+mn-ea"/>
                <a:cs typeface="+mn-cs"/>
              </a:rPr>
              <a:t>from</a:t>
            </a:r>
            <a:r>
              <a:rPr lang="tr-TR"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lower-middle and </a:t>
            </a:r>
            <a:r>
              <a:rPr lang="tr-TR" sz="1200" kern="1200" dirty="0" smtClean="0">
                <a:solidFill>
                  <a:schemeClr val="tx1"/>
                </a:solidFill>
                <a:effectLst/>
                <a:latin typeface="+mn-lt"/>
                <a:ea typeface="+mn-ea"/>
                <a:cs typeface="+mn-cs"/>
              </a:rPr>
              <a:t>31</a:t>
            </a:r>
            <a:r>
              <a:rPr lang="en-GB" sz="1200" kern="1200" dirty="0" smtClean="0">
                <a:solidFill>
                  <a:schemeClr val="tx1"/>
                </a:solidFill>
                <a:effectLst/>
                <a:latin typeface="+mn-lt"/>
                <a:ea typeface="+mn-ea"/>
                <a:cs typeface="+mn-cs"/>
              </a:rPr>
              <a:t> percent </a:t>
            </a:r>
            <a:r>
              <a:rPr lang="tr-TR" sz="1200" kern="1200" dirty="0" smtClean="0">
                <a:solidFill>
                  <a:schemeClr val="tx1"/>
                </a:solidFill>
                <a:effectLst/>
                <a:latin typeface="+mn-lt"/>
                <a:ea typeface="+mn-ea"/>
                <a:cs typeface="+mn-cs"/>
              </a:rPr>
              <a:t>is </a:t>
            </a:r>
            <a:r>
              <a:rPr lang="tr-TR" sz="1200" kern="1200" dirty="0" err="1" smtClean="0">
                <a:solidFill>
                  <a:schemeClr val="tx1"/>
                </a:solidFill>
                <a:effectLst/>
                <a:latin typeface="+mn-lt"/>
                <a:ea typeface="+mn-ea"/>
                <a:cs typeface="+mn-cs"/>
              </a:rPr>
              <a:t>from</a:t>
            </a:r>
            <a:r>
              <a:rPr lang="tr-T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low income countries. </a:t>
            </a:r>
            <a:r>
              <a:rPr lang="tr-TR" sz="1200" kern="1200" dirty="0" err="1" smtClean="0">
                <a:solidFill>
                  <a:schemeClr val="tx1"/>
                </a:solidFill>
                <a:effectLst/>
                <a:latin typeface="+mn-lt"/>
                <a:ea typeface="+mn-ea"/>
                <a:cs typeface="+mn-cs"/>
              </a:rPr>
              <a:t>Existence</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too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many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upper-middle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income</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countries</a:t>
            </a:r>
            <a:r>
              <a:rPr lang="tr-TR" sz="1200" kern="1200" baseline="0" dirty="0" smtClean="0">
                <a:solidFill>
                  <a:schemeClr val="tx1"/>
                </a:solidFill>
                <a:effectLst/>
                <a:latin typeface="+mn-lt"/>
                <a:ea typeface="+mn-ea"/>
                <a:cs typeface="+mn-cs"/>
              </a:rPr>
              <a:t> in </a:t>
            </a:r>
            <a:r>
              <a:rPr lang="tr-TR" sz="1200" kern="1200" baseline="0" dirty="0" err="1" smtClean="0">
                <a:solidFill>
                  <a:schemeClr val="tx1"/>
                </a:solidFill>
                <a:effectLst/>
                <a:latin typeface="+mn-lt"/>
                <a:ea typeface="+mn-ea"/>
                <a:cs typeface="+mn-cs"/>
              </a:rPr>
              <a:t>this</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group</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might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point</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to</a:t>
            </a:r>
            <a:r>
              <a:rPr lang="tr-TR" sz="1200" kern="1200" baseline="0" dirty="0" smtClean="0">
                <a:solidFill>
                  <a:schemeClr val="tx1"/>
                </a:solidFill>
                <a:effectLst/>
                <a:latin typeface="+mn-lt"/>
                <a:ea typeface="+mn-ea"/>
                <a:cs typeface="+mn-cs"/>
              </a:rPr>
              <a:t> a </a:t>
            </a:r>
            <a:r>
              <a:rPr lang="tr-TR" sz="1200" kern="1200" baseline="0" dirty="0" err="1" smtClean="0">
                <a:solidFill>
                  <a:schemeClr val="tx1"/>
                </a:solidFill>
                <a:effectLst/>
                <a:latin typeface="+mn-lt"/>
                <a:ea typeface="+mn-ea"/>
                <a:cs typeface="+mn-cs"/>
              </a:rPr>
              <a:t>fact</a:t>
            </a:r>
            <a:r>
              <a:rPr lang="tr-TR" sz="1200" kern="1200" baseline="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that</a:t>
            </a:r>
            <a:r>
              <a:rPr lang="en-GB" sz="1200" kern="1200" dirty="0" smtClean="0">
                <a:solidFill>
                  <a:schemeClr val="tx1"/>
                </a:solidFill>
                <a:effectLst/>
                <a:latin typeface="+mn-lt"/>
                <a:ea typeface="+mn-ea"/>
                <a:cs typeface="+mn-cs"/>
              </a:rPr>
              <a:t>, income level cannot be </a:t>
            </a:r>
            <a:r>
              <a:rPr lang="tr-TR" sz="1200" kern="1200" dirty="0" err="1" smtClean="0">
                <a:solidFill>
                  <a:schemeClr val="tx1"/>
                </a:solidFill>
                <a:effectLst/>
                <a:latin typeface="+mn-lt"/>
                <a:ea typeface="+mn-ea"/>
                <a:cs typeface="+mn-cs"/>
              </a:rPr>
              <a:t>defined</a:t>
            </a:r>
            <a:r>
              <a:rPr lang="en-GB" sz="1200" kern="1200" dirty="0" smtClean="0">
                <a:solidFill>
                  <a:schemeClr val="tx1"/>
                </a:solidFill>
                <a:effectLst/>
                <a:latin typeface="+mn-lt"/>
                <a:ea typeface="+mn-ea"/>
                <a:cs typeface="+mn-cs"/>
              </a:rPr>
              <a:t> as the only determinant of well-being, although it is a significant one.</a:t>
            </a:r>
            <a:r>
              <a:rPr lang="tr-TR" sz="1200" dirty="0" smtClean="0">
                <a:effectLst/>
              </a:rPr>
              <a:t> </a:t>
            </a:r>
            <a:endParaRPr lang="tr-TR" sz="1200" dirty="0" smtClean="0"/>
          </a:p>
          <a:p>
            <a:endParaRPr lang="tr-TR" sz="1200" kern="1200" dirty="0" smtClean="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pPr>
              <a:defRPr/>
            </a:pPr>
            <a:fld id="{C500BD36-474D-41FC-B12A-385C170A7692}" type="slidenum">
              <a:rPr lang="tr-TR" smtClean="0"/>
              <a:pPr>
                <a:defRPr/>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74725" y="3030538"/>
            <a:ext cx="11055350" cy="2090737"/>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575800" y="2044700"/>
            <a:ext cx="3073400" cy="4521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55600" y="2044700"/>
            <a:ext cx="9067800" cy="452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27113" y="6267450"/>
            <a:ext cx="11053762" cy="193675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90525"/>
            <a:ext cx="11703050" cy="16256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50875" y="388938"/>
            <a:ext cx="4278313" cy="1652587"/>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49525" y="6827838"/>
            <a:ext cx="7802563" cy="806450"/>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sym typeface="Gill Sans Light" charset="0"/>
            </a:endParaRPr>
          </a:p>
        </p:txBody>
      </p:sp>
      <p:sp>
        <p:nvSpPr>
          <p:cNvPr id="4" name="Metin Yer Tutucusu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55600" y="20447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027" name="Rectangle 2"/>
          <p:cNvSpPr>
            <a:spLocks noGrp="1" noChangeArrowheads="1"/>
          </p:cNvSpPr>
          <p:nvPr>
            <p:ph type="body" idx="1"/>
          </p:nvPr>
        </p:nvSpPr>
        <p:spPr bwMode="auto">
          <a:xfrm>
            <a:off x="355600" y="52705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hart" Target="../charts/chart1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p:cNvSpPr>
          <p:nvPr/>
        </p:nvSpPr>
        <p:spPr bwMode="auto">
          <a:xfrm>
            <a:off x="-25400" y="965200"/>
            <a:ext cx="13042900" cy="1536700"/>
          </a:xfrm>
          <a:prstGeom prst="rect">
            <a:avLst/>
          </a:prstGeom>
          <a:gradFill rotWithShape="0">
            <a:gsLst>
              <a:gs pos="0">
                <a:srgbClr val="D7DCE1"/>
              </a:gs>
              <a:gs pos="100000">
                <a:srgbClr val="26534A"/>
              </a:gs>
            </a:gsLst>
            <a:lin ang="0" scaled="1"/>
          </a:gradFill>
          <a:ln>
            <a:noFill/>
          </a:ln>
          <a:effectLst>
            <a:outerShdw blurRad="127000" dist="76199" dir="19080006" algn="ctr" rotWithShape="0">
              <a:schemeClr val="bg2">
                <a:alpha val="75000"/>
              </a:schemeClr>
            </a:outerShdw>
          </a:effectLst>
          <a:extLst/>
        </p:spPr>
        <p:txBody>
          <a:bodyPr lIns="0" tIns="0" rIns="0" bIns="0"/>
          <a:lstStyle/>
          <a:p>
            <a:pPr>
              <a:defRPr/>
            </a:pPr>
            <a:endParaRPr lang="tr-TR" dirty="0"/>
          </a:p>
        </p:txBody>
      </p:sp>
      <p:sp>
        <p:nvSpPr>
          <p:cNvPr id="2051" name="Rectangle 3"/>
          <p:cNvSpPr>
            <a:spLocks/>
          </p:cNvSpPr>
          <p:nvPr/>
        </p:nvSpPr>
        <p:spPr bwMode="auto">
          <a:xfrm>
            <a:off x="3190032" y="8343900"/>
            <a:ext cx="7632848" cy="469900"/>
          </a:xfrm>
          <a:prstGeom prst="rect">
            <a:avLst/>
          </a:prstGeom>
          <a:noFill/>
          <a:ln>
            <a:noFill/>
          </a:ln>
          <a:effectLst>
            <a:outerShdw blurRad="127000" dist="76199" dir="2700000" algn="ctr" rotWithShape="0">
              <a:srgbClr val="8B8B8B">
                <a:alpha val="75000"/>
              </a:srgbClr>
            </a:outerShdw>
          </a:effectLst>
          <a:extLst/>
        </p:spPr>
        <p:txBody>
          <a:bodyPr lIns="0" tIns="0" rIns="0" bIns="0"/>
          <a:lstStyle/>
          <a:p>
            <a:pPr algn="l">
              <a:defRPr/>
            </a:pPr>
            <a:r>
              <a:rPr lang="tr-TR" sz="2500" dirty="0">
                <a:solidFill>
                  <a:schemeClr val="tx1"/>
                </a:solidFill>
                <a:ea typeface="Gill Sans Light" charset="0"/>
                <a:cs typeface="Gill Sans Light" charset="0"/>
              </a:rPr>
              <a:t>5</a:t>
            </a:r>
            <a:r>
              <a:rPr lang="tr-TR" sz="2500" baseline="30000" smtClean="0">
                <a:solidFill>
                  <a:schemeClr val="tx1"/>
                </a:solidFill>
                <a:ea typeface="Gill Sans Light" charset="0"/>
                <a:cs typeface="Gill Sans Light" charset="0"/>
              </a:rPr>
              <a:t>th</a:t>
            </a:r>
            <a:r>
              <a:rPr lang="tr-TR" sz="2500" smtClean="0">
                <a:solidFill>
                  <a:schemeClr val="tx1"/>
                </a:solidFill>
                <a:ea typeface="Gill Sans Light" charset="0"/>
                <a:cs typeface="Gill Sans Light" charset="0"/>
              </a:rPr>
              <a:t> </a:t>
            </a:r>
            <a:r>
              <a:rPr lang="tr-TR" sz="2500" dirty="0">
                <a:solidFill>
                  <a:schemeClr val="tx1"/>
                </a:solidFill>
                <a:ea typeface="Gill Sans Light" charset="0"/>
                <a:cs typeface="Gill Sans Light" charset="0"/>
              </a:rPr>
              <a:t>Meeting of </a:t>
            </a:r>
            <a:r>
              <a:rPr lang="tr-TR" sz="2500" dirty="0" err="1" smtClean="0">
                <a:solidFill>
                  <a:schemeClr val="tx1"/>
                </a:solidFill>
                <a:ea typeface="Gill Sans Light" charset="0"/>
                <a:cs typeface="Gill Sans Light" charset="0"/>
              </a:rPr>
              <a:t>the</a:t>
            </a:r>
            <a:r>
              <a:rPr lang="tr-TR" sz="2500" dirty="0" smtClean="0">
                <a:solidFill>
                  <a:schemeClr val="tx1"/>
                </a:solidFill>
                <a:ea typeface="Gill Sans Light" charset="0"/>
                <a:cs typeface="Gill Sans Light" charset="0"/>
              </a:rPr>
              <a:t> </a:t>
            </a:r>
            <a:r>
              <a:rPr lang="tr-TR" sz="2500" dirty="0" err="1" smtClean="0">
                <a:solidFill>
                  <a:schemeClr val="tx1"/>
                </a:solidFill>
                <a:ea typeface="Gill Sans Light" charset="0"/>
                <a:cs typeface="Gill Sans Light" charset="0"/>
              </a:rPr>
              <a:t>Poverty</a:t>
            </a:r>
            <a:r>
              <a:rPr lang="tr-TR" sz="2500" dirty="0" smtClean="0">
                <a:solidFill>
                  <a:schemeClr val="tx1"/>
                </a:solidFill>
                <a:ea typeface="Gill Sans Light" charset="0"/>
                <a:cs typeface="Gill Sans Light" charset="0"/>
              </a:rPr>
              <a:t> </a:t>
            </a:r>
            <a:r>
              <a:rPr lang="tr-TR" sz="2500" dirty="0" err="1" smtClean="0">
                <a:solidFill>
                  <a:schemeClr val="tx1"/>
                </a:solidFill>
                <a:ea typeface="Gill Sans Light" charset="0"/>
                <a:cs typeface="Gill Sans Light" charset="0"/>
              </a:rPr>
              <a:t>Alleviation</a:t>
            </a:r>
            <a:r>
              <a:rPr lang="tr-TR" sz="2500" dirty="0" smtClean="0">
                <a:solidFill>
                  <a:schemeClr val="tx1"/>
                </a:solidFill>
                <a:ea typeface="Gill Sans Light" charset="0"/>
                <a:cs typeface="Gill Sans Light" charset="0"/>
              </a:rPr>
              <a:t> </a:t>
            </a:r>
            <a:r>
              <a:rPr lang="en-US" sz="2500" dirty="0">
                <a:solidFill>
                  <a:schemeClr val="tx1"/>
                </a:solidFill>
                <a:ea typeface="Gill Sans Light" charset="0"/>
                <a:cs typeface="Gill Sans Light" charset="0"/>
              </a:rPr>
              <a:t>Working Group</a:t>
            </a:r>
          </a:p>
        </p:txBody>
      </p:sp>
      <p:sp>
        <p:nvSpPr>
          <p:cNvPr id="13316" name="Rectangle 5"/>
          <p:cNvSpPr>
            <a:spLocks/>
          </p:cNvSpPr>
          <p:nvPr/>
        </p:nvSpPr>
        <p:spPr bwMode="auto">
          <a:xfrm>
            <a:off x="1677988" y="8737600"/>
            <a:ext cx="94329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tr-TR" sz="2000" dirty="0" err="1" smtClean="0">
                <a:solidFill>
                  <a:schemeClr val="tx1"/>
                </a:solidFill>
                <a:ea typeface="Gill Sans Light" charset="0"/>
                <a:cs typeface="Gill Sans Light" charset="0"/>
              </a:rPr>
              <a:t>February</a:t>
            </a:r>
            <a:r>
              <a:rPr lang="tr-TR" sz="2000" dirty="0" smtClean="0">
                <a:solidFill>
                  <a:schemeClr val="tx1"/>
                </a:solidFill>
                <a:ea typeface="Gill Sans Light" charset="0"/>
                <a:cs typeface="Gill Sans Light" charset="0"/>
              </a:rPr>
              <a:t> 26</a:t>
            </a:r>
            <a:r>
              <a:rPr lang="tr-TR" sz="2000" baseline="30000" dirty="0" smtClean="0">
                <a:solidFill>
                  <a:schemeClr val="tx1"/>
                </a:solidFill>
                <a:ea typeface="Gill Sans Light" charset="0"/>
                <a:cs typeface="Gill Sans Light" charset="0"/>
              </a:rPr>
              <a:t>th</a:t>
            </a:r>
            <a:r>
              <a:rPr lang="en-US" sz="2000" dirty="0">
                <a:solidFill>
                  <a:schemeClr val="tx1"/>
                </a:solidFill>
                <a:ea typeface="Gill Sans Light" charset="0"/>
                <a:cs typeface="Gill Sans Light" charset="0"/>
              </a:rPr>
              <a:t>, </a:t>
            </a:r>
            <a:r>
              <a:rPr lang="en-US" sz="2000" dirty="0" smtClean="0">
                <a:solidFill>
                  <a:schemeClr val="tx1"/>
                </a:solidFill>
                <a:ea typeface="Gill Sans Light" charset="0"/>
                <a:cs typeface="Gill Sans Light" charset="0"/>
              </a:rPr>
              <a:t>201</a:t>
            </a:r>
            <a:r>
              <a:rPr lang="tr-TR" sz="2000" dirty="0" smtClean="0">
                <a:solidFill>
                  <a:schemeClr val="tx1"/>
                </a:solidFill>
                <a:ea typeface="Gill Sans Light" charset="0"/>
                <a:cs typeface="Gill Sans Light" charset="0"/>
              </a:rPr>
              <a:t>5</a:t>
            </a:r>
            <a:endParaRPr lang="en-US" sz="2000" dirty="0">
              <a:solidFill>
                <a:schemeClr val="tx1"/>
              </a:solidFill>
              <a:ea typeface="Gill Sans Light" charset="0"/>
              <a:cs typeface="Gill Sans Light" charset="0"/>
            </a:endParaRPr>
          </a:p>
          <a:p>
            <a:r>
              <a:rPr lang="en-US" sz="2000" dirty="0">
                <a:solidFill>
                  <a:schemeClr val="tx1"/>
                </a:solidFill>
                <a:ea typeface="Gill Sans Light" charset="0"/>
                <a:cs typeface="Gill Sans Light" charset="0"/>
              </a:rPr>
              <a:t>Ankara, Turkey</a:t>
            </a:r>
          </a:p>
        </p:txBody>
      </p:sp>
      <p:pic>
        <p:nvPicPr>
          <p:cNvPr id="2" name="Picture 6"/>
          <p:cNvPicPr>
            <a:picLocks noChangeAspect="1" noChangeArrowheads="1"/>
          </p:cNvPicPr>
          <p:nvPr/>
        </p:nvPicPr>
        <p:blipFill>
          <a:blip r:embed="rId3"/>
          <a:srcRect/>
          <a:stretch>
            <a:fillRect/>
          </a:stretch>
        </p:blipFill>
        <p:spPr bwMode="auto">
          <a:xfrm>
            <a:off x="-127000" y="-760413"/>
            <a:ext cx="3657600" cy="5476876"/>
          </a:xfrm>
          <a:prstGeom prst="rect">
            <a:avLst/>
          </a:prstGeom>
          <a:noFill/>
          <a:ln>
            <a:noFill/>
          </a:ln>
          <a:effectLst>
            <a:outerShdw blurRad="127000" dist="76199" dir="2700000" algn="ctr" rotWithShape="0">
              <a:srgbClr val="212121">
                <a:alpha val="75000"/>
              </a:srgbClr>
            </a:outerShdw>
          </a:effectLst>
          <a:extLst/>
        </p:spPr>
      </p:pic>
      <p:sp>
        <p:nvSpPr>
          <p:cNvPr id="2055" name="Rectangle 7"/>
          <p:cNvSpPr>
            <a:spLocks/>
          </p:cNvSpPr>
          <p:nvPr/>
        </p:nvSpPr>
        <p:spPr bwMode="auto">
          <a:xfrm>
            <a:off x="-1327150" y="1093788"/>
            <a:ext cx="12293600" cy="469900"/>
          </a:xfrm>
          <a:prstGeom prst="rect">
            <a:avLst/>
          </a:prstGeom>
          <a:noFill/>
          <a:ln>
            <a:noFill/>
          </a:ln>
          <a:extLst/>
        </p:spPr>
        <p:txBody>
          <a:bodyPr lIns="0" tIns="0" rIns="0" bIns="0"/>
          <a:lstStyle/>
          <a:p>
            <a:pPr>
              <a:defRPr/>
            </a:pPr>
            <a:r>
              <a:rPr lang="en-US" sz="2000" dirty="0">
                <a:solidFill>
                  <a:srgbClr val="FFFFFF"/>
                </a:solidFill>
                <a:effectLst>
                  <a:outerShdw blurRad="38100" dist="38100" dir="2700000" algn="tl">
                    <a:srgbClr val="000000">
                      <a:alpha val="43137"/>
                    </a:srgbClr>
                  </a:outerShdw>
                </a:effectLst>
                <a:ea typeface="Gill Sans Light" charset="0"/>
                <a:cs typeface="Gill Sans Light" charset="0"/>
              </a:rPr>
              <a:t>Making Cooperation Work </a:t>
            </a:r>
          </a:p>
        </p:txBody>
      </p:sp>
      <p:sp>
        <p:nvSpPr>
          <p:cNvPr id="2056" name="Rectangle 8"/>
          <p:cNvSpPr>
            <a:spLocks/>
          </p:cNvSpPr>
          <p:nvPr/>
        </p:nvSpPr>
        <p:spPr bwMode="auto">
          <a:xfrm>
            <a:off x="165100" y="2068513"/>
            <a:ext cx="12293600" cy="1295400"/>
          </a:xfrm>
          <a:prstGeom prst="rect">
            <a:avLst/>
          </a:prstGeom>
          <a:noFill/>
          <a:ln>
            <a:noFill/>
          </a:ln>
          <a:extLst/>
        </p:spPr>
        <p:txBody>
          <a:bodyPr lIns="0" tIns="0" rIns="0" bIns="0"/>
          <a:lstStyle/>
          <a:p>
            <a:pPr>
              <a:defRPr/>
            </a:pPr>
            <a:r>
              <a:rPr lang="en-US" sz="2300" dirty="0">
                <a:solidFill>
                  <a:srgbClr val="FFFFFF"/>
                </a:solidFill>
                <a:effectLst>
                  <a:outerShdw blurRad="38100" dist="38100" dir="2700000" algn="tl">
                    <a:srgbClr val="000000">
                      <a:alpha val="43137"/>
                    </a:srgbClr>
                  </a:outerShdw>
                </a:effectLst>
                <a:ea typeface="Gill Sans Light" charset="0"/>
                <a:cs typeface="Gill Sans Light" charset="0"/>
              </a:rPr>
              <a:t>For Building an Interdependent Islamic World</a:t>
            </a:r>
          </a:p>
        </p:txBody>
      </p:sp>
      <p:sp>
        <p:nvSpPr>
          <p:cNvPr id="2058" name="Rectangle 10"/>
          <p:cNvSpPr>
            <a:spLocks/>
          </p:cNvSpPr>
          <p:nvPr/>
        </p:nvSpPr>
        <p:spPr bwMode="auto">
          <a:xfrm>
            <a:off x="669752" y="4228728"/>
            <a:ext cx="12025336" cy="2376263"/>
          </a:xfrm>
          <a:prstGeom prst="rect">
            <a:avLst/>
          </a:prstGeom>
          <a:noFill/>
          <a:ln>
            <a:noFill/>
          </a:ln>
          <a:effectLst>
            <a:outerShdw blurRad="127000" dist="76199" dir="2700000" algn="ctr" rotWithShape="0">
              <a:srgbClr val="8B8B8B">
                <a:alpha val="75000"/>
              </a:srgbClr>
            </a:outerShdw>
          </a:effectLst>
          <a:extLst/>
        </p:spPr>
        <p:txBody>
          <a:bodyPr lIns="0" tIns="0" rIns="0" bIns="0"/>
          <a:lstStyle/>
          <a:p>
            <a:pPr>
              <a:defRPr/>
            </a:pPr>
            <a:r>
              <a:rPr lang="en-US" sz="5500" b="1" i="1" dirty="0">
                <a:solidFill>
                  <a:srgbClr val="449583"/>
                </a:solidFill>
                <a:effectLst>
                  <a:outerShdw blurRad="38100" dist="38100" dir="2700000" algn="tl">
                    <a:srgbClr val="000000">
                      <a:alpha val="43137"/>
                    </a:srgbClr>
                  </a:outerShdw>
                </a:effectLst>
                <a:ea typeface="Gill Sans Light" charset="0"/>
                <a:cs typeface="Gill Sans Light" charset="0"/>
              </a:rPr>
              <a:t>COMCEC </a:t>
            </a:r>
            <a:endParaRPr lang="tr-TR" sz="5500" b="1" i="1" dirty="0">
              <a:solidFill>
                <a:srgbClr val="449583"/>
              </a:solidFill>
              <a:effectLst>
                <a:outerShdw blurRad="38100" dist="38100" dir="2700000" algn="tl">
                  <a:srgbClr val="000000">
                    <a:alpha val="43137"/>
                  </a:srgbClr>
                </a:outerShdw>
              </a:effectLst>
              <a:ea typeface="Gill Sans Light" charset="0"/>
              <a:cs typeface="Gill Sans Light" charset="0"/>
            </a:endParaRPr>
          </a:p>
          <a:p>
            <a:pPr>
              <a:defRPr/>
            </a:pPr>
            <a:r>
              <a:rPr lang="tr-TR" sz="5500" b="1" i="1" dirty="0">
                <a:solidFill>
                  <a:srgbClr val="449583"/>
                </a:solidFill>
                <a:effectLst>
                  <a:outerShdw blurRad="38100" dist="38100" dir="2700000" algn="tl">
                    <a:srgbClr val="000000">
                      <a:alpha val="43137"/>
                    </a:srgbClr>
                  </a:outerShdw>
                </a:effectLst>
                <a:ea typeface="Gill Sans Light" charset="0"/>
                <a:cs typeface="Gill Sans Light" charset="0"/>
              </a:rPr>
              <a:t>POVERTY</a:t>
            </a:r>
            <a:r>
              <a:rPr lang="en-US" sz="5500" b="1" i="1" dirty="0">
                <a:solidFill>
                  <a:srgbClr val="449583"/>
                </a:solidFill>
                <a:effectLst>
                  <a:outerShdw blurRad="38100" dist="38100" dir="2700000" algn="tl">
                    <a:srgbClr val="000000">
                      <a:alpha val="43137"/>
                    </a:srgbClr>
                  </a:outerShdw>
                </a:effectLst>
                <a:ea typeface="Gill Sans Light" charset="0"/>
                <a:cs typeface="Gill Sans Light" charset="0"/>
              </a:rPr>
              <a:t> </a:t>
            </a:r>
            <a:r>
              <a:rPr lang="en-US" sz="5500" b="1" i="1" dirty="0" smtClean="0">
                <a:solidFill>
                  <a:srgbClr val="449583"/>
                </a:solidFill>
                <a:effectLst>
                  <a:outerShdw blurRad="38100" dist="38100" dir="2700000" algn="tl">
                    <a:srgbClr val="000000">
                      <a:alpha val="43137"/>
                    </a:srgbClr>
                  </a:outerShdw>
                </a:effectLst>
                <a:ea typeface="Gill Sans Light" charset="0"/>
                <a:cs typeface="Gill Sans Light" charset="0"/>
              </a:rPr>
              <a:t>OUTLOOK</a:t>
            </a:r>
            <a:r>
              <a:rPr lang="tr-TR" sz="5500" b="1" i="1" dirty="0" smtClean="0">
                <a:solidFill>
                  <a:srgbClr val="449583"/>
                </a:solidFill>
                <a:effectLst>
                  <a:outerShdw blurRad="38100" dist="38100" dir="2700000" algn="tl">
                    <a:srgbClr val="000000">
                      <a:alpha val="43137"/>
                    </a:srgbClr>
                  </a:outerShdw>
                </a:effectLst>
                <a:ea typeface="Gill Sans Light" charset="0"/>
                <a:cs typeface="Gill Sans Light" charset="0"/>
              </a:rPr>
              <a:t> </a:t>
            </a:r>
            <a:r>
              <a:rPr lang="en-US" sz="5500" b="1" i="1" dirty="0" smtClean="0">
                <a:solidFill>
                  <a:srgbClr val="449583"/>
                </a:solidFill>
                <a:effectLst>
                  <a:outerShdw blurRad="38100" dist="38100" dir="2700000" algn="tl">
                    <a:srgbClr val="000000">
                      <a:alpha val="43137"/>
                    </a:srgbClr>
                  </a:outerShdw>
                </a:effectLst>
                <a:ea typeface="Gill Sans Light" charset="0"/>
                <a:cs typeface="Gill Sans Light" charset="0"/>
              </a:rPr>
              <a:t>201</a:t>
            </a:r>
            <a:r>
              <a:rPr lang="tr-TR" sz="5500" b="1" i="1" dirty="0" smtClean="0">
                <a:solidFill>
                  <a:srgbClr val="449583"/>
                </a:solidFill>
                <a:effectLst>
                  <a:outerShdw blurRad="38100" dist="38100" dir="2700000" algn="tl">
                    <a:srgbClr val="000000">
                      <a:alpha val="43137"/>
                    </a:srgbClr>
                  </a:outerShdw>
                </a:effectLst>
                <a:ea typeface="Gill Sans Light" charset="0"/>
                <a:cs typeface="Gill Sans Light" charset="0"/>
              </a:rPr>
              <a:t>5 </a:t>
            </a:r>
          </a:p>
          <a:p>
            <a:pPr>
              <a:defRPr/>
            </a:pPr>
            <a:endParaRPr lang="tr-TR" sz="1200" b="1" i="1" dirty="0">
              <a:solidFill>
                <a:srgbClr val="449583"/>
              </a:solidFill>
              <a:effectLst>
                <a:outerShdw blurRad="38100" dist="38100" dir="2700000" algn="tl">
                  <a:srgbClr val="000000">
                    <a:alpha val="43137"/>
                  </a:srgbClr>
                </a:outerShdw>
              </a:effectLst>
              <a:ea typeface="Gill Sans Light" charset="0"/>
              <a:cs typeface="Gill Sans Light" charset="0"/>
            </a:endParaRPr>
          </a:p>
        </p:txBody>
      </p:sp>
      <p:sp>
        <p:nvSpPr>
          <p:cNvPr id="12" name="Rectangle 9"/>
          <p:cNvSpPr>
            <a:spLocks/>
          </p:cNvSpPr>
          <p:nvPr/>
        </p:nvSpPr>
        <p:spPr bwMode="auto">
          <a:xfrm>
            <a:off x="1265238" y="-1025525"/>
            <a:ext cx="12293600" cy="3238500"/>
          </a:xfrm>
          <a:prstGeom prst="rect">
            <a:avLst/>
          </a:prstGeom>
          <a:noFill/>
          <a:ln>
            <a:noFill/>
          </a:ln>
          <a:effectLst>
            <a:outerShdw blurRad="127000" dist="76199" dir="2700000" algn="ctr" rotWithShape="0">
              <a:srgbClr val="1B1B1B">
                <a:alpha val="75000"/>
              </a:srgbClr>
            </a:outerShdw>
          </a:effectLst>
          <a:extLst/>
        </p:spPr>
        <p:txBody>
          <a:bodyPr lIns="0" tIns="0" rIns="0" bIns="0" anchor="b"/>
          <a:lstStyle/>
          <a:p>
            <a:pPr>
              <a:defRPr/>
            </a:pPr>
            <a:r>
              <a:rPr lang="en-US" sz="6500" dirty="0">
                <a:solidFill>
                  <a:srgbClr val="FFFFFF"/>
                </a:solidFill>
                <a:effectLst>
                  <a:outerShdw blurRad="38100" dist="38100" dir="2700000" algn="tl">
                    <a:srgbClr val="000000">
                      <a:alpha val="43137"/>
                    </a:srgbClr>
                  </a:outerShdw>
                </a:effectLst>
                <a:latin typeface="Gill Sans" charset="0"/>
                <a:ea typeface="Gill Sans" charset="0"/>
                <a:cs typeface="Gill Sans" charset="0"/>
                <a:sym typeface="Gill Sans" charset="0"/>
              </a:rPr>
              <a:t>COMCEC STRATEGY</a:t>
            </a:r>
          </a:p>
        </p:txBody>
      </p:sp>
      <p:pic>
        <p:nvPicPr>
          <p:cNvPr id="13322" name="Resim 1" descr="D:\TÜM LOGOLAR\isedak\COMCEC ALT BİLGİLİ\comcec logo-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6748463"/>
            <a:ext cx="15843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666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bwMode="auto">
          <a:xfrm>
            <a:off x="1461840" y="2860576"/>
            <a:ext cx="10225136" cy="3312368"/>
          </a:xfrm>
          <a:prstGeom prst="ellipse">
            <a:avLst/>
          </a:prstGeom>
          <a:solidFill>
            <a:srgbClr val="459B47">
              <a:alpha val="66000"/>
            </a:srgbClr>
          </a:solidFill>
          <a:ln>
            <a:noFill/>
          </a:ln>
          <a:effectLst>
            <a:outerShdw blurRad="406400" dist="520700" dir="5460000" sx="95000" sy="95000" rotWithShape="0">
              <a:prstClr val="black">
                <a:alpha val="33000"/>
              </a:prstClr>
            </a:outerShdw>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r>
              <a:rPr lang="tr-TR" sz="5500" b="1" dirty="0" err="1" smtClean="0"/>
              <a:t>State</a:t>
            </a:r>
            <a:r>
              <a:rPr lang="tr-TR" sz="5500" b="1" dirty="0" smtClean="0"/>
              <a:t> of </a:t>
            </a:r>
            <a:r>
              <a:rPr lang="tr-TR" sz="5500" b="1" dirty="0" err="1" smtClean="0"/>
              <a:t>Poverty</a:t>
            </a:r>
            <a:r>
              <a:rPr lang="tr-TR" sz="5500" b="1" dirty="0" smtClean="0"/>
              <a:t> in </a:t>
            </a:r>
            <a:r>
              <a:rPr lang="tr-TR" sz="5500" b="1" dirty="0" err="1" smtClean="0"/>
              <a:t>the</a:t>
            </a:r>
            <a:r>
              <a:rPr lang="tr-TR" sz="5500" b="1" dirty="0" smtClean="0"/>
              <a:t> OIC COMCEC </a:t>
            </a:r>
            <a:r>
              <a:rPr lang="tr-TR" sz="5500" b="1" dirty="0" err="1" smtClean="0"/>
              <a:t>Member</a:t>
            </a:r>
            <a:r>
              <a:rPr lang="tr-TR" sz="5500" b="1" dirty="0" smtClean="0"/>
              <a:t> </a:t>
            </a:r>
            <a:r>
              <a:rPr lang="tr-TR" sz="5500" b="1" dirty="0" err="1" smtClean="0"/>
              <a:t>Countries</a:t>
            </a:r>
            <a:endParaRPr kumimoji="0" lang="en-GB" sz="5500" b="0" i="0"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spTree>
    <p:extLst>
      <p:ext uri="{BB962C8B-B14F-4D97-AF65-F5344CB8AC3E}">
        <p14:creationId xmlns:p14="http://schemas.microsoft.com/office/powerpoint/2010/main" val="4592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236748" y="490025"/>
            <a:ext cx="12569403" cy="622300"/>
          </a:xfrm>
          <a:prstGeom prst="rect">
            <a:avLst/>
          </a:prstGeom>
          <a:noFill/>
          <a:ln w="12700">
            <a:noFill/>
            <a:miter lim="800000"/>
            <a:headEnd/>
            <a:tailEnd/>
          </a:ln>
        </p:spPr>
        <p:txBody>
          <a:bodyPr lIns="0" tIns="0" rIns="0" bIns="0"/>
          <a:lstStyle/>
          <a:p>
            <a:pPr algn="l"/>
            <a:r>
              <a:rPr lang="tr-TR" sz="3200" b="1" dirty="0" err="1">
                <a:solidFill>
                  <a:schemeClr val="tx1"/>
                </a:solidFill>
                <a:latin typeface="Optima" charset="0"/>
                <a:ea typeface="Optima" charset="0"/>
                <a:cs typeface="Optima" charset="0"/>
                <a:sym typeface="Optima" charset="0"/>
              </a:rPr>
              <a:t>State</a:t>
            </a:r>
            <a:r>
              <a:rPr lang="tr-TR" sz="3200" b="1" dirty="0">
                <a:solidFill>
                  <a:schemeClr val="tx1"/>
                </a:solidFill>
                <a:latin typeface="Optima" charset="0"/>
                <a:ea typeface="Optima" charset="0"/>
                <a:cs typeface="Optima" charset="0"/>
                <a:sym typeface="Optima" charset="0"/>
              </a:rPr>
              <a:t> of </a:t>
            </a:r>
            <a:r>
              <a:rPr lang="tr-TR" sz="3200" b="1" dirty="0" err="1">
                <a:solidFill>
                  <a:schemeClr val="tx1"/>
                </a:solidFill>
                <a:latin typeface="Optima" charset="0"/>
                <a:ea typeface="Optima" charset="0"/>
                <a:cs typeface="Optima" charset="0"/>
                <a:sym typeface="Optima" charset="0"/>
              </a:rPr>
              <a:t>Poverty</a:t>
            </a:r>
            <a:r>
              <a:rPr lang="tr-TR" sz="3200" b="1" dirty="0">
                <a:solidFill>
                  <a:schemeClr val="tx1"/>
                </a:solidFill>
                <a:latin typeface="Optima" charset="0"/>
                <a:ea typeface="Optima" charset="0"/>
                <a:cs typeface="Optima" charset="0"/>
                <a:sym typeface="Optima" charset="0"/>
              </a:rPr>
              <a:t> in </a:t>
            </a:r>
            <a:r>
              <a:rPr lang="tr-TR" sz="3200" b="1" dirty="0" err="1">
                <a:solidFill>
                  <a:schemeClr val="tx1"/>
                </a:solidFill>
                <a:latin typeface="Optima" charset="0"/>
                <a:ea typeface="Optima" charset="0"/>
                <a:cs typeface="Optima" charset="0"/>
                <a:sym typeface="Optima" charset="0"/>
              </a:rPr>
              <a:t>the</a:t>
            </a:r>
            <a:r>
              <a:rPr lang="tr-TR" sz="3200" b="1" dirty="0">
                <a:solidFill>
                  <a:schemeClr val="tx1"/>
                </a:solidFill>
                <a:latin typeface="Optima" charset="0"/>
                <a:ea typeface="Optima" charset="0"/>
                <a:cs typeface="Optima" charset="0"/>
                <a:sym typeface="Optima" charset="0"/>
              </a:rPr>
              <a:t> </a:t>
            </a:r>
            <a:r>
              <a:rPr lang="tr-TR" sz="3200" b="1" dirty="0" smtClean="0">
                <a:solidFill>
                  <a:schemeClr val="tx1"/>
                </a:solidFill>
                <a:latin typeface="Optima" charset="0"/>
                <a:ea typeface="Optima" charset="0"/>
                <a:cs typeface="Optima" charset="0"/>
                <a:sym typeface="Optima" charset="0"/>
              </a:rPr>
              <a:t>COMCEC </a:t>
            </a:r>
            <a:r>
              <a:rPr lang="tr-TR" sz="3200" b="1" dirty="0" err="1" smtClean="0">
                <a:solidFill>
                  <a:schemeClr val="tx1"/>
                </a:solidFill>
                <a:latin typeface="Optima" charset="0"/>
                <a:ea typeface="Optima" charset="0"/>
                <a:cs typeface="Optima" charset="0"/>
                <a:sym typeface="Optima" charset="0"/>
              </a:rPr>
              <a:t>Region</a:t>
            </a:r>
            <a:r>
              <a:rPr lang="tr-TR" sz="3200" b="1" dirty="0" smtClean="0">
                <a:solidFill>
                  <a:schemeClr val="tx1"/>
                </a:solidFill>
                <a:latin typeface="Optima" charset="0"/>
                <a:ea typeface="Optima" charset="0"/>
                <a:cs typeface="Optima" charset="0"/>
                <a:sym typeface="Optima" charset="0"/>
              </a:rPr>
              <a:t> </a:t>
            </a:r>
            <a:r>
              <a:rPr lang="tr-TR" sz="3200" b="1" dirty="0">
                <a:solidFill>
                  <a:schemeClr val="tx1"/>
                </a:solidFill>
                <a:latin typeface="Optima" charset="0"/>
                <a:ea typeface="Optima" charset="0"/>
                <a:cs typeface="Optima" charset="0"/>
                <a:sym typeface="Optima" charset="0"/>
              </a:rPr>
              <a:t>- in </a:t>
            </a:r>
            <a:r>
              <a:rPr lang="tr-TR" sz="3200" b="1" dirty="0" err="1" smtClean="0">
                <a:solidFill>
                  <a:schemeClr val="tx1"/>
                </a:solidFill>
                <a:latin typeface="Optima" charset="0"/>
                <a:ea typeface="Optima" charset="0"/>
                <a:cs typeface="Optima" charset="0"/>
                <a:sym typeface="Optima" charset="0"/>
              </a:rPr>
              <a:t>Monetary</a:t>
            </a:r>
            <a:r>
              <a:rPr lang="tr-TR" sz="3200" b="1" dirty="0" smtClean="0">
                <a:solidFill>
                  <a:schemeClr val="tx1"/>
                </a:solidFill>
                <a:latin typeface="Optima" charset="0"/>
                <a:ea typeface="Optima" charset="0"/>
                <a:cs typeface="Optima" charset="0"/>
                <a:sym typeface="Optima" charset="0"/>
              </a:rPr>
              <a:t> </a:t>
            </a:r>
            <a:r>
              <a:rPr lang="tr-TR" sz="3200" b="1" dirty="0" err="1">
                <a:solidFill>
                  <a:schemeClr val="tx1"/>
                </a:solidFill>
                <a:latin typeface="Optima" charset="0"/>
                <a:ea typeface="Optima" charset="0"/>
                <a:cs typeface="Optima" charset="0"/>
                <a:sym typeface="Optima" charset="0"/>
              </a:rPr>
              <a:t>Terms</a:t>
            </a:r>
            <a:endParaRPr lang="en-US" sz="3200" b="1" dirty="0">
              <a:solidFill>
                <a:schemeClr val="tx1"/>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 name="11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7</a:t>
            </a:r>
          </a:p>
        </p:txBody>
      </p:sp>
      <p:sp>
        <p:nvSpPr>
          <p:cNvPr id="3" name="Dikdörtgen 2"/>
          <p:cNvSpPr/>
          <p:nvPr/>
        </p:nvSpPr>
        <p:spPr bwMode="auto">
          <a:xfrm>
            <a:off x="1821880" y="1564432"/>
            <a:ext cx="9433048" cy="576064"/>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2400" b="1" dirty="0"/>
              <a:t>GDP per capita PPP of </a:t>
            </a:r>
            <a:r>
              <a:rPr lang="tr-TR" sz="2400" b="1" dirty="0" err="1" smtClean="0"/>
              <a:t>the</a:t>
            </a:r>
            <a:r>
              <a:rPr lang="en-GB" sz="2400" b="1" dirty="0" smtClean="0"/>
              <a:t> </a:t>
            </a:r>
            <a:r>
              <a:rPr lang="tr-TR" sz="2400" b="1" dirty="0" smtClean="0"/>
              <a:t>OIC</a:t>
            </a:r>
            <a:r>
              <a:rPr lang="en-GB" sz="2400" b="1" dirty="0" smtClean="0"/>
              <a:t> </a:t>
            </a:r>
            <a:r>
              <a:rPr lang="en-GB" sz="2400" b="1" dirty="0"/>
              <a:t>Countries (</a:t>
            </a:r>
            <a:r>
              <a:rPr lang="en-GB" sz="2400" b="1" dirty="0" smtClean="0"/>
              <a:t>201</a:t>
            </a:r>
            <a:r>
              <a:rPr lang="tr-TR" sz="2400" b="1" dirty="0" smtClean="0"/>
              <a:t>3</a:t>
            </a:r>
            <a:r>
              <a:rPr lang="en-GB" sz="2400" b="1" dirty="0" smtClean="0"/>
              <a:t>)</a:t>
            </a:r>
            <a:endParaRPr kumimoji="0" lang="tr-TR" sz="2400" b="1" i="0" u="none" strike="noStrike" cap="none" normalizeH="0" baseline="0" dirty="0" smtClean="0">
              <a:ln>
                <a:noFill/>
              </a:ln>
              <a:solidFill>
                <a:srgbClr val="414141"/>
              </a:solidFill>
              <a:effectLst/>
              <a:sym typeface="Gill Sans Light" charset="0"/>
            </a:endParaRPr>
          </a:p>
        </p:txBody>
      </p:sp>
      <p:sp>
        <p:nvSpPr>
          <p:cNvPr id="4" name="Dikdörtgen 3"/>
          <p:cNvSpPr/>
          <p:nvPr/>
        </p:nvSpPr>
        <p:spPr bwMode="auto">
          <a:xfrm>
            <a:off x="331537" y="8333184"/>
            <a:ext cx="5861843" cy="288032"/>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1200" i="1" dirty="0"/>
              <a:t>Source: Created by the </a:t>
            </a:r>
            <a:r>
              <a:rPr lang="en-GB" sz="1200" i="1" dirty="0" smtClean="0"/>
              <a:t>Author</a:t>
            </a:r>
            <a:r>
              <a:rPr lang="tr-TR" sz="1200" i="1" dirty="0" smtClean="0"/>
              <a:t>s</a:t>
            </a:r>
            <a:r>
              <a:rPr lang="en-GB" sz="1200" i="1" dirty="0" smtClean="0"/>
              <a:t> </a:t>
            </a:r>
            <a:r>
              <a:rPr lang="en-GB" sz="1200" i="1" dirty="0"/>
              <a:t>based on the World </a:t>
            </a:r>
            <a:r>
              <a:rPr lang="en-GB" sz="1200" i="1" dirty="0" smtClean="0"/>
              <a:t>Bank</a:t>
            </a:r>
            <a:r>
              <a:rPr lang="tr-TR" sz="1200" i="1" dirty="0" smtClean="0"/>
              <a:t> </a:t>
            </a:r>
            <a:r>
              <a:rPr lang="tr-TR" sz="1200" i="1" dirty="0" err="1" smtClean="0"/>
              <a:t>Indicators</a:t>
            </a:r>
            <a:r>
              <a:rPr lang="en-GB" sz="1200" i="1" dirty="0" smtClean="0"/>
              <a:t>.</a:t>
            </a:r>
            <a:endParaRPr lang="tr-TR" sz="1200" dirty="0"/>
          </a:p>
        </p:txBody>
      </p:sp>
      <p:graphicFrame>
        <p:nvGraphicFramePr>
          <p:cNvPr id="13" name="Grafik 12"/>
          <p:cNvGraphicFramePr>
            <a:graphicFrameLocks/>
          </p:cNvGraphicFramePr>
          <p:nvPr>
            <p:extLst>
              <p:ext uri="{D42A27DB-BD31-4B8C-83A1-F6EECF244321}">
                <p14:modId xmlns:p14="http://schemas.microsoft.com/office/powerpoint/2010/main" val="1573838136"/>
              </p:ext>
            </p:extLst>
          </p:nvPr>
        </p:nvGraphicFramePr>
        <p:xfrm>
          <a:off x="453728" y="2428528"/>
          <a:ext cx="12252200" cy="5616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62780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669752" y="1708448"/>
            <a:ext cx="11593288" cy="6840760"/>
          </a:xfrm>
          <a:prstGeom prst="rect">
            <a:avLst/>
          </a:prstGeom>
          <a:noFill/>
          <a:ln w="12700">
            <a:noFill/>
            <a:miter lim="800000"/>
            <a:headEnd/>
            <a:tailEnd/>
          </a:ln>
        </p:spPr>
        <p:txBody>
          <a:bodyPr lIns="0" tIns="0" rIns="0" bIns="0"/>
          <a:lstStyle/>
          <a:p>
            <a:pPr marL="444500" indent="-381000">
              <a:lnSpc>
                <a:spcPct val="150000"/>
              </a:lnSpc>
              <a:buClr>
                <a:srgbClr val="414141"/>
              </a:buClr>
              <a:buSzPct val="101000"/>
            </a:pPr>
            <a:endParaRPr lang="tr-TR" sz="4000" dirty="0" smtClean="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Monetary</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Poverty</a:t>
            </a:r>
            <a:endParaRPr lang="en-US" sz="3600" b="1" dirty="0">
              <a:solidFill>
                <a:srgbClr val="1E421F"/>
              </a:solidFill>
              <a:latin typeface="Optima" charset="0"/>
              <a:ea typeface="Optima" charset="0"/>
              <a:cs typeface="Optima" charset="0"/>
              <a:sym typeface="Optima" charset="0"/>
            </a:endParaRPr>
          </a:p>
        </p:txBody>
      </p:sp>
      <p:sp>
        <p:nvSpPr>
          <p:cNvPr id="3" name="Dikdörtgen 2"/>
          <p:cNvSpPr/>
          <p:nvPr/>
        </p:nvSpPr>
        <p:spPr bwMode="auto">
          <a:xfrm>
            <a:off x="453728" y="8117160"/>
            <a:ext cx="6639075" cy="432048"/>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Source: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Created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by</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the</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Authors</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based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on data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from</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the</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World Bank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Indicators</a:t>
            </a:r>
            <a:endPar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pic>
        <p:nvPicPr>
          <p:cNvPr id="13"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afik 11"/>
          <p:cNvGraphicFramePr>
            <a:graphicFrameLocks/>
          </p:cNvGraphicFramePr>
          <p:nvPr>
            <p:extLst>
              <p:ext uri="{D42A27DB-BD31-4B8C-83A1-F6EECF244321}">
                <p14:modId xmlns:p14="http://schemas.microsoft.com/office/powerpoint/2010/main" val="2368321373"/>
              </p:ext>
            </p:extLst>
          </p:nvPr>
        </p:nvGraphicFramePr>
        <p:xfrm>
          <a:off x="669752" y="1492424"/>
          <a:ext cx="11377264" cy="62646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79537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298448" y="412304"/>
            <a:ext cx="12407479" cy="622300"/>
          </a:xfrm>
          <a:prstGeom prst="rect">
            <a:avLst/>
          </a:prstGeom>
          <a:noFill/>
          <a:ln w="12700">
            <a:noFill/>
            <a:miter lim="800000"/>
            <a:headEnd/>
            <a:tailEnd/>
          </a:ln>
        </p:spPr>
        <p:txBody>
          <a:bodyPr lIns="0" tIns="0" rIns="0" bIns="0"/>
          <a:lstStyle/>
          <a:p>
            <a:pPr algn="l"/>
            <a:r>
              <a:rPr lang="tr-TR" sz="3400" b="1" dirty="0" err="1">
                <a:solidFill>
                  <a:schemeClr val="tx1"/>
                </a:solidFill>
                <a:latin typeface="Optima" charset="0"/>
                <a:ea typeface="Optima" charset="0"/>
                <a:cs typeface="Optima" charset="0"/>
                <a:sym typeface="Optima" charset="0"/>
              </a:rPr>
              <a:t>State</a:t>
            </a:r>
            <a:r>
              <a:rPr lang="tr-TR" sz="3400" b="1" dirty="0">
                <a:solidFill>
                  <a:schemeClr val="tx1"/>
                </a:solidFill>
                <a:latin typeface="Optima" charset="0"/>
                <a:ea typeface="Optima" charset="0"/>
                <a:cs typeface="Optima" charset="0"/>
                <a:sym typeface="Optima" charset="0"/>
              </a:rPr>
              <a:t> of </a:t>
            </a:r>
            <a:r>
              <a:rPr lang="tr-TR" sz="3400" b="1" dirty="0" err="1">
                <a:solidFill>
                  <a:schemeClr val="tx1"/>
                </a:solidFill>
                <a:latin typeface="Optima" charset="0"/>
                <a:ea typeface="Optima" charset="0"/>
                <a:cs typeface="Optima" charset="0"/>
                <a:sym typeface="Optima" charset="0"/>
              </a:rPr>
              <a:t>Poverty</a:t>
            </a:r>
            <a:r>
              <a:rPr lang="tr-TR" sz="3400" b="1" dirty="0">
                <a:solidFill>
                  <a:schemeClr val="tx1"/>
                </a:solidFill>
                <a:latin typeface="Optima" charset="0"/>
                <a:ea typeface="Optima" charset="0"/>
                <a:cs typeface="Optima" charset="0"/>
                <a:sym typeface="Optima" charset="0"/>
              </a:rPr>
              <a:t> in </a:t>
            </a:r>
            <a:r>
              <a:rPr lang="tr-TR" sz="3400" b="1" dirty="0" err="1">
                <a:solidFill>
                  <a:schemeClr val="tx1"/>
                </a:solidFill>
                <a:latin typeface="Optima" charset="0"/>
                <a:ea typeface="Optima" charset="0"/>
                <a:cs typeface="Optima" charset="0"/>
                <a:sym typeface="Optima" charset="0"/>
              </a:rPr>
              <a:t>the</a:t>
            </a:r>
            <a:r>
              <a:rPr lang="tr-TR" sz="3400" b="1" dirty="0">
                <a:solidFill>
                  <a:schemeClr val="tx1"/>
                </a:solidFill>
                <a:latin typeface="Optima" charset="0"/>
                <a:ea typeface="Optima" charset="0"/>
                <a:cs typeface="Optima" charset="0"/>
                <a:sym typeface="Optima" charset="0"/>
              </a:rPr>
              <a:t> COMCEC </a:t>
            </a:r>
            <a:r>
              <a:rPr lang="tr-TR" sz="3400" b="1" dirty="0" err="1">
                <a:solidFill>
                  <a:schemeClr val="tx1"/>
                </a:solidFill>
                <a:latin typeface="Optima" charset="0"/>
                <a:ea typeface="Optima" charset="0"/>
                <a:cs typeface="Optima" charset="0"/>
                <a:sym typeface="Optima" charset="0"/>
              </a:rPr>
              <a:t>Region</a:t>
            </a:r>
            <a:r>
              <a:rPr lang="tr-TR" sz="3400" b="1" dirty="0">
                <a:solidFill>
                  <a:schemeClr val="tx1"/>
                </a:solidFill>
                <a:latin typeface="Optima" charset="0"/>
                <a:ea typeface="Optima" charset="0"/>
                <a:cs typeface="Optima" charset="0"/>
                <a:sym typeface="Optima" charset="0"/>
              </a:rPr>
              <a:t> - in </a:t>
            </a:r>
            <a:r>
              <a:rPr lang="tr-TR" sz="3400" b="1" dirty="0" err="1">
                <a:solidFill>
                  <a:schemeClr val="tx1"/>
                </a:solidFill>
                <a:latin typeface="Optima" charset="0"/>
                <a:ea typeface="Optima" charset="0"/>
                <a:cs typeface="Optima" charset="0"/>
                <a:sym typeface="Optima" charset="0"/>
              </a:rPr>
              <a:t>Monetary</a:t>
            </a:r>
            <a:r>
              <a:rPr lang="tr-TR" sz="3400" b="1" dirty="0">
                <a:solidFill>
                  <a:schemeClr val="tx1"/>
                </a:solidFill>
                <a:latin typeface="Optima" charset="0"/>
                <a:ea typeface="Optima" charset="0"/>
                <a:cs typeface="Optima" charset="0"/>
                <a:sym typeface="Optima" charset="0"/>
              </a:rPr>
              <a:t> </a:t>
            </a:r>
            <a:r>
              <a:rPr lang="tr-TR" sz="3400" b="1" dirty="0" err="1">
                <a:solidFill>
                  <a:schemeClr val="tx1"/>
                </a:solidFill>
                <a:latin typeface="Optima" charset="0"/>
                <a:ea typeface="Optima" charset="0"/>
                <a:cs typeface="Optima" charset="0"/>
                <a:sym typeface="Optima" charset="0"/>
              </a:rPr>
              <a:t>Terms</a:t>
            </a:r>
            <a:endParaRPr lang="en-US" sz="3400" b="1" dirty="0">
              <a:solidFill>
                <a:schemeClr val="tx1"/>
              </a:solidFill>
              <a:latin typeface="Optima" charset="0"/>
              <a:ea typeface="Optima" charset="0"/>
              <a:cs typeface="Optima" charset="0"/>
              <a:sym typeface="Optima" charset="0"/>
            </a:endParaRPr>
          </a:p>
        </p:txBody>
      </p:sp>
      <p:sp>
        <p:nvSpPr>
          <p:cNvPr id="12" name="11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8</a:t>
            </a:r>
          </a:p>
        </p:txBody>
      </p:sp>
      <p:sp>
        <p:nvSpPr>
          <p:cNvPr id="3" name="Dikdörtgen 2"/>
          <p:cNvSpPr/>
          <p:nvPr/>
        </p:nvSpPr>
        <p:spPr bwMode="auto">
          <a:xfrm>
            <a:off x="590583" y="1564432"/>
            <a:ext cx="11535618" cy="936104"/>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2800" b="1" dirty="0"/>
              <a:t>The Share of the Low Income COMCEC Countries’ Total GDP in COMCEC Region's Total GDP</a:t>
            </a:r>
            <a:endParaRPr kumimoji="0" lang="tr-TR" sz="2800" b="1" i="0" u="none" strike="noStrike" cap="none" normalizeH="0" baseline="0" dirty="0" smtClean="0">
              <a:ln>
                <a:noFill/>
              </a:ln>
              <a:solidFill>
                <a:srgbClr val="414141"/>
              </a:solidFill>
              <a:effectLst/>
              <a:sym typeface="Gill Sans Light" charset="0"/>
            </a:endParaRPr>
          </a:p>
        </p:txBody>
      </p:sp>
      <p:sp>
        <p:nvSpPr>
          <p:cNvPr id="4" name="Dikdörtgen 3"/>
          <p:cNvSpPr/>
          <p:nvPr/>
        </p:nvSpPr>
        <p:spPr bwMode="auto">
          <a:xfrm>
            <a:off x="453729" y="8045152"/>
            <a:ext cx="6067721" cy="360040"/>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algn="l"/>
            <a:r>
              <a:rPr lang="en-GB" sz="1200" i="1" dirty="0"/>
              <a:t>Source: Created by the </a:t>
            </a:r>
            <a:r>
              <a:rPr lang="en-GB" sz="1200" i="1" dirty="0" smtClean="0"/>
              <a:t>Author</a:t>
            </a:r>
            <a:r>
              <a:rPr lang="tr-TR" sz="1200" i="1" dirty="0" smtClean="0"/>
              <a:t>s</a:t>
            </a:r>
            <a:r>
              <a:rPr lang="en-GB" sz="1200" i="1" dirty="0" smtClean="0"/>
              <a:t> </a:t>
            </a:r>
            <a:r>
              <a:rPr lang="en-GB" sz="1200" i="1" dirty="0"/>
              <a:t>based on data from the World </a:t>
            </a:r>
            <a:r>
              <a:rPr lang="en-GB" sz="1200" i="1" dirty="0" smtClean="0"/>
              <a:t>Bank</a:t>
            </a:r>
            <a:r>
              <a:rPr lang="tr-TR" sz="1200" i="1" dirty="0" smtClean="0"/>
              <a:t> </a:t>
            </a:r>
            <a:r>
              <a:rPr lang="tr-TR" sz="1200" i="1" dirty="0" err="1" smtClean="0"/>
              <a:t>Indicators</a:t>
            </a:r>
            <a:r>
              <a:rPr lang="tr-TR" sz="1200" i="1" dirty="0" smtClean="0"/>
              <a:t>.</a:t>
            </a:r>
            <a:endParaRPr kumimoji="0" lang="tr-TR" sz="1200" b="0" i="0" u="none" strike="noStrike" cap="none" normalizeH="0" baseline="0" dirty="0" smtClean="0">
              <a:ln>
                <a:noFill/>
              </a:ln>
              <a:solidFill>
                <a:srgbClr val="414141"/>
              </a:solidFill>
              <a:effectLst/>
              <a:sym typeface="Gill Sans Light" charset="0"/>
            </a:endParaRPr>
          </a:p>
        </p:txBody>
      </p:sp>
      <p:graphicFrame>
        <p:nvGraphicFramePr>
          <p:cNvPr id="16" name="Grafik 15"/>
          <p:cNvGraphicFramePr>
            <a:graphicFrameLocks/>
          </p:cNvGraphicFramePr>
          <p:nvPr>
            <p:extLst>
              <p:ext uri="{D42A27DB-BD31-4B8C-83A1-F6EECF244321}">
                <p14:modId xmlns:p14="http://schemas.microsoft.com/office/powerpoint/2010/main" val="287721025"/>
              </p:ext>
            </p:extLst>
          </p:nvPr>
        </p:nvGraphicFramePr>
        <p:xfrm>
          <a:off x="590584" y="2788568"/>
          <a:ext cx="11168400"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09386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329480" y="1564432"/>
            <a:ext cx="12293600" cy="6624736"/>
          </a:xfrm>
          <a:prstGeom prst="rect">
            <a:avLst/>
          </a:prstGeom>
          <a:noFill/>
          <a:ln w="12700">
            <a:noFill/>
            <a:miter lim="800000"/>
            <a:headEnd/>
            <a:tailEnd/>
          </a:ln>
        </p:spPr>
        <p:txBody>
          <a:bodyPr lIns="0" tIns="0" rIns="0" bIns="0"/>
          <a:lstStyle/>
          <a:p>
            <a:pPr marL="63500">
              <a:buClr>
                <a:srgbClr val="414141"/>
              </a:buClr>
              <a:buSzPct val="101000"/>
            </a:pPr>
            <a:r>
              <a:rPr lang="en-GB" sz="2800" b="1" dirty="0"/>
              <a:t>Income Levels of the Different Types of Human Development Countries </a:t>
            </a:r>
            <a:endParaRPr lang="en-US" sz="2800" b="1" dirty="0" smtClean="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700" b="1" dirty="0" err="1" smtClean="0">
                <a:solidFill>
                  <a:schemeClr val="tx1"/>
                </a:solidFill>
                <a:latin typeface="Optima" charset="0"/>
                <a:ea typeface="Optima" charset="0"/>
                <a:cs typeface="Optima" charset="0"/>
                <a:sym typeface="Optima" charset="0"/>
              </a:rPr>
              <a:t>State</a:t>
            </a:r>
            <a:r>
              <a:rPr lang="tr-TR" sz="3700" b="1" dirty="0" smtClean="0">
                <a:solidFill>
                  <a:schemeClr val="tx1"/>
                </a:solidFill>
                <a:latin typeface="Optima" charset="0"/>
                <a:ea typeface="Optima" charset="0"/>
                <a:cs typeface="Optima" charset="0"/>
                <a:sym typeface="Optima" charset="0"/>
              </a:rPr>
              <a:t> of </a:t>
            </a:r>
            <a:r>
              <a:rPr lang="tr-TR" sz="3700" b="1" dirty="0" err="1" smtClean="0">
                <a:solidFill>
                  <a:schemeClr val="tx1"/>
                </a:solidFill>
                <a:latin typeface="Optima" charset="0"/>
                <a:ea typeface="Optima" charset="0"/>
                <a:cs typeface="Optima" charset="0"/>
                <a:sym typeface="Optima" charset="0"/>
              </a:rPr>
              <a:t>Poverty</a:t>
            </a:r>
            <a:r>
              <a:rPr lang="tr-TR" sz="3700" b="1" dirty="0" smtClean="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the</a:t>
            </a:r>
            <a:r>
              <a:rPr lang="tr-TR" sz="3700" b="1" dirty="0">
                <a:solidFill>
                  <a:schemeClr val="tx1"/>
                </a:solidFill>
                <a:latin typeface="Optima" charset="0"/>
                <a:ea typeface="Optima" charset="0"/>
                <a:cs typeface="Optima" charset="0"/>
                <a:sym typeface="Optima" charset="0"/>
              </a:rPr>
              <a:t> </a:t>
            </a:r>
            <a:r>
              <a:rPr lang="tr-TR" sz="3700" b="1" dirty="0" smtClean="0">
                <a:solidFill>
                  <a:schemeClr val="tx1"/>
                </a:solidFill>
                <a:latin typeface="Optima" charset="0"/>
                <a:ea typeface="Optima" charset="0"/>
                <a:cs typeface="Optima" charset="0"/>
                <a:sym typeface="Optima" charset="0"/>
              </a:rPr>
              <a:t>OIC </a:t>
            </a:r>
            <a:r>
              <a:rPr lang="tr-TR" sz="3700" b="1" dirty="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Non-Monetary</a:t>
            </a:r>
            <a:r>
              <a:rPr lang="tr-TR" sz="3700" b="1" dirty="0" smtClean="0">
                <a:solidFill>
                  <a:schemeClr val="tx1"/>
                </a:solidFill>
                <a:latin typeface="Optima" charset="0"/>
                <a:ea typeface="Optima" charset="0"/>
                <a:cs typeface="Optima" charset="0"/>
                <a:sym typeface="Optima" charset="0"/>
              </a:rPr>
              <a:t> </a:t>
            </a:r>
            <a:r>
              <a:rPr lang="tr-TR" sz="3700" b="1" dirty="0" err="1" smtClean="0">
                <a:solidFill>
                  <a:schemeClr val="tx1"/>
                </a:solidFill>
                <a:latin typeface="Optima" charset="0"/>
                <a:ea typeface="Optima" charset="0"/>
                <a:cs typeface="Optima" charset="0"/>
                <a:sym typeface="Optima" charset="0"/>
              </a:rPr>
              <a:t>Terms</a:t>
            </a:r>
            <a:endParaRPr lang="en-US" sz="37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6</a:t>
            </a:r>
          </a:p>
        </p:txBody>
      </p:sp>
      <p:sp>
        <p:nvSpPr>
          <p:cNvPr id="6" name="Dikdörtgen 5"/>
          <p:cNvSpPr/>
          <p:nvPr/>
        </p:nvSpPr>
        <p:spPr bwMode="auto">
          <a:xfrm>
            <a:off x="244443" y="8333184"/>
            <a:ext cx="6855098" cy="328216"/>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1100" i="1" dirty="0"/>
              <a:t>Source: Created by the </a:t>
            </a:r>
            <a:r>
              <a:rPr lang="en-GB" sz="1100" i="1" dirty="0" smtClean="0"/>
              <a:t>Author</a:t>
            </a:r>
            <a:r>
              <a:rPr lang="tr-TR" sz="1100" i="1" dirty="0" smtClean="0"/>
              <a:t>s</a:t>
            </a:r>
            <a:r>
              <a:rPr lang="en-GB" sz="1100" i="1" dirty="0" smtClean="0"/>
              <a:t>, </a:t>
            </a:r>
            <a:r>
              <a:rPr lang="en-GB" sz="1100" i="1" dirty="0"/>
              <a:t>based on data from the </a:t>
            </a:r>
            <a:r>
              <a:rPr lang="en-GB" sz="1100" i="1" dirty="0" smtClean="0"/>
              <a:t>UNDP</a:t>
            </a:r>
            <a:r>
              <a:rPr lang="tr-TR" sz="1100" i="1" dirty="0" smtClean="0"/>
              <a:t> 2014 </a:t>
            </a:r>
            <a:r>
              <a:rPr lang="en-GB" sz="1100" i="1" dirty="0" smtClean="0"/>
              <a:t>and </a:t>
            </a:r>
            <a:r>
              <a:rPr lang="en-GB" sz="1100" i="1" dirty="0"/>
              <a:t>the World </a:t>
            </a:r>
            <a:r>
              <a:rPr lang="en-GB" sz="1100" i="1" dirty="0" smtClean="0"/>
              <a:t>Bank</a:t>
            </a:r>
            <a:r>
              <a:rPr lang="tr-TR" sz="1100" i="1" dirty="0" smtClean="0"/>
              <a:t> </a:t>
            </a:r>
            <a:r>
              <a:rPr lang="tr-TR" sz="1100" i="1" dirty="0" err="1" smtClean="0"/>
              <a:t>Indicators</a:t>
            </a:r>
            <a:r>
              <a:rPr lang="tr-TR" sz="1100" i="1" dirty="0" smtClean="0"/>
              <a:t>.</a:t>
            </a:r>
            <a:endParaRPr kumimoji="0" lang="tr-TR" sz="1100" b="0" i="0" u="none" strike="noStrike" cap="none" normalizeH="0" baseline="0" dirty="0" smtClean="0">
              <a:ln>
                <a:noFill/>
              </a:ln>
              <a:solidFill>
                <a:srgbClr val="414141"/>
              </a:solidFill>
              <a:effectLst/>
              <a:sym typeface="Gill Sans Light" charset="0"/>
            </a:endParaRPr>
          </a:p>
        </p:txBody>
      </p:sp>
      <p:sp>
        <p:nvSpPr>
          <p:cNvPr id="3" name="Yuvarlatılmış Dikdörtgen 2"/>
          <p:cNvSpPr/>
          <p:nvPr/>
        </p:nvSpPr>
        <p:spPr bwMode="auto">
          <a:xfrm>
            <a:off x="709266" y="2476457"/>
            <a:ext cx="5112568" cy="959954"/>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err="1"/>
              <a:t>Very</a:t>
            </a:r>
            <a:r>
              <a:rPr lang="tr-TR" sz="2200" b="1" dirty="0"/>
              <a:t> High Human Development </a:t>
            </a:r>
            <a:r>
              <a:rPr lang="tr-TR" sz="2200" b="1" dirty="0" err="1"/>
              <a:t>Countries</a:t>
            </a:r>
            <a:endParaRPr lang="tr-TR" sz="2200" b="1" dirty="0"/>
          </a:p>
        </p:txBody>
      </p:sp>
      <p:sp>
        <p:nvSpPr>
          <p:cNvPr id="22" name="Yuvarlatılmış Dikdörtgen 21"/>
          <p:cNvSpPr/>
          <p:nvPr/>
        </p:nvSpPr>
        <p:spPr bwMode="auto">
          <a:xfrm>
            <a:off x="7582520" y="2476457"/>
            <a:ext cx="4608512" cy="815938"/>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smtClean="0"/>
              <a:t>High </a:t>
            </a:r>
            <a:r>
              <a:rPr lang="tr-TR" sz="2200" b="1" dirty="0"/>
              <a:t>Human Development </a:t>
            </a:r>
            <a:r>
              <a:rPr lang="tr-TR" sz="2200" b="1" dirty="0" err="1"/>
              <a:t>Countries</a:t>
            </a:r>
            <a:endParaRPr lang="tr-TR" sz="2200" b="1" dirty="0"/>
          </a:p>
        </p:txBody>
      </p:sp>
      <p:graphicFrame>
        <p:nvGraphicFramePr>
          <p:cNvPr id="16" name="Grafik 15"/>
          <p:cNvGraphicFramePr>
            <a:graphicFrameLocks/>
          </p:cNvGraphicFramePr>
          <p:nvPr>
            <p:extLst>
              <p:ext uri="{D42A27DB-BD31-4B8C-83A1-F6EECF244321}">
                <p14:modId xmlns:p14="http://schemas.microsoft.com/office/powerpoint/2010/main" val="1309553649"/>
              </p:ext>
            </p:extLst>
          </p:nvPr>
        </p:nvGraphicFramePr>
        <p:xfrm>
          <a:off x="1030288" y="3940696"/>
          <a:ext cx="5184080" cy="3816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 17"/>
          <p:cNvGraphicFramePr>
            <a:graphicFrameLocks/>
          </p:cNvGraphicFramePr>
          <p:nvPr>
            <p:extLst>
              <p:ext uri="{D42A27DB-BD31-4B8C-83A1-F6EECF244321}">
                <p14:modId xmlns:p14="http://schemas.microsoft.com/office/powerpoint/2010/main" val="2368851984"/>
              </p:ext>
            </p:extLst>
          </p:nvPr>
        </p:nvGraphicFramePr>
        <p:xfrm>
          <a:off x="6862440" y="3868688"/>
          <a:ext cx="5544615" cy="4032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30380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329480" y="1564432"/>
            <a:ext cx="12293600" cy="6624736"/>
          </a:xfrm>
          <a:prstGeom prst="rect">
            <a:avLst/>
          </a:prstGeom>
          <a:noFill/>
          <a:ln w="12700">
            <a:noFill/>
            <a:miter lim="800000"/>
            <a:headEnd/>
            <a:tailEnd/>
          </a:ln>
        </p:spPr>
        <p:txBody>
          <a:bodyPr lIns="0" tIns="0" rIns="0" bIns="0"/>
          <a:lstStyle/>
          <a:p>
            <a:pPr marL="63500">
              <a:buClr>
                <a:srgbClr val="414141"/>
              </a:buClr>
              <a:buSzPct val="101000"/>
            </a:pPr>
            <a:r>
              <a:rPr lang="en-GB" sz="2800" b="1" dirty="0"/>
              <a:t>Income Levels of the Different Types of Human Development Countries </a:t>
            </a:r>
            <a:endParaRPr lang="en-US" sz="2800" b="1" dirty="0" smtClean="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700" b="1" dirty="0" err="1" smtClean="0">
                <a:solidFill>
                  <a:schemeClr val="tx1"/>
                </a:solidFill>
                <a:latin typeface="Optima" charset="0"/>
                <a:ea typeface="Optima" charset="0"/>
                <a:cs typeface="Optima" charset="0"/>
                <a:sym typeface="Optima" charset="0"/>
              </a:rPr>
              <a:t>State</a:t>
            </a:r>
            <a:r>
              <a:rPr lang="tr-TR" sz="3700" b="1" dirty="0" smtClean="0">
                <a:solidFill>
                  <a:schemeClr val="tx1"/>
                </a:solidFill>
                <a:latin typeface="Optima" charset="0"/>
                <a:ea typeface="Optima" charset="0"/>
                <a:cs typeface="Optima" charset="0"/>
                <a:sym typeface="Optima" charset="0"/>
              </a:rPr>
              <a:t> of </a:t>
            </a:r>
            <a:r>
              <a:rPr lang="tr-TR" sz="3700" b="1" dirty="0" err="1" smtClean="0">
                <a:solidFill>
                  <a:schemeClr val="tx1"/>
                </a:solidFill>
                <a:latin typeface="Optima" charset="0"/>
                <a:ea typeface="Optima" charset="0"/>
                <a:cs typeface="Optima" charset="0"/>
                <a:sym typeface="Optima" charset="0"/>
              </a:rPr>
              <a:t>Poverty</a:t>
            </a:r>
            <a:r>
              <a:rPr lang="tr-TR" sz="3700" b="1" dirty="0" smtClean="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the</a:t>
            </a:r>
            <a:r>
              <a:rPr lang="tr-TR" sz="3700" b="1" dirty="0">
                <a:solidFill>
                  <a:schemeClr val="tx1"/>
                </a:solidFill>
                <a:latin typeface="Optima" charset="0"/>
                <a:ea typeface="Optima" charset="0"/>
                <a:cs typeface="Optima" charset="0"/>
                <a:sym typeface="Optima" charset="0"/>
              </a:rPr>
              <a:t> </a:t>
            </a:r>
            <a:r>
              <a:rPr lang="tr-TR" sz="3700" b="1" dirty="0" smtClean="0">
                <a:solidFill>
                  <a:schemeClr val="tx1"/>
                </a:solidFill>
                <a:latin typeface="Optima" charset="0"/>
                <a:ea typeface="Optima" charset="0"/>
                <a:cs typeface="Optima" charset="0"/>
                <a:sym typeface="Optima" charset="0"/>
              </a:rPr>
              <a:t>OIC </a:t>
            </a:r>
            <a:r>
              <a:rPr lang="tr-TR" sz="3700" b="1" dirty="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Non-Monetary</a:t>
            </a:r>
            <a:r>
              <a:rPr lang="tr-TR" sz="3700" b="1" dirty="0" smtClean="0">
                <a:solidFill>
                  <a:schemeClr val="tx1"/>
                </a:solidFill>
                <a:latin typeface="Optima" charset="0"/>
                <a:ea typeface="Optima" charset="0"/>
                <a:cs typeface="Optima" charset="0"/>
                <a:sym typeface="Optima" charset="0"/>
              </a:rPr>
              <a:t> </a:t>
            </a:r>
            <a:r>
              <a:rPr lang="tr-TR" sz="3700" b="1" dirty="0" err="1" smtClean="0">
                <a:solidFill>
                  <a:schemeClr val="tx1"/>
                </a:solidFill>
                <a:latin typeface="Optima" charset="0"/>
                <a:ea typeface="Optima" charset="0"/>
                <a:cs typeface="Optima" charset="0"/>
                <a:sym typeface="Optima" charset="0"/>
              </a:rPr>
              <a:t>Terms</a:t>
            </a:r>
            <a:endParaRPr lang="en-US" sz="37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6</a:t>
            </a:r>
          </a:p>
        </p:txBody>
      </p:sp>
      <p:sp>
        <p:nvSpPr>
          <p:cNvPr id="6" name="Dikdörtgen 5"/>
          <p:cNvSpPr/>
          <p:nvPr/>
        </p:nvSpPr>
        <p:spPr bwMode="auto">
          <a:xfrm>
            <a:off x="244443" y="8333184"/>
            <a:ext cx="6855098" cy="328216"/>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1100" i="1" dirty="0"/>
              <a:t>Source: Created by the </a:t>
            </a:r>
            <a:r>
              <a:rPr lang="en-GB" sz="1100" i="1" dirty="0" smtClean="0"/>
              <a:t>Author</a:t>
            </a:r>
            <a:r>
              <a:rPr lang="tr-TR" sz="1100" i="1" dirty="0" smtClean="0"/>
              <a:t>s</a:t>
            </a:r>
            <a:r>
              <a:rPr lang="en-GB" sz="1100" i="1" dirty="0" smtClean="0"/>
              <a:t> </a:t>
            </a:r>
            <a:r>
              <a:rPr lang="en-GB" sz="1100" i="1" dirty="0"/>
              <a:t>based on data from the </a:t>
            </a:r>
            <a:r>
              <a:rPr lang="en-GB" sz="1100" i="1" dirty="0" smtClean="0"/>
              <a:t>UNDP</a:t>
            </a:r>
            <a:r>
              <a:rPr lang="tr-TR" sz="1100" i="1" dirty="0" smtClean="0"/>
              <a:t> 2014 </a:t>
            </a:r>
            <a:r>
              <a:rPr lang="en-GB" sz="1100" i="1" dirty="0" smtClean="0"/>
              <a:t>and </a:t>
            </a:r>
            <a:r>
              <a:rPr lang="en-GB" sz="1100" i="1" dirty="0"/>
              <a:t>the World </a:t>
            </a:r>
            <a:r>
              <a:rPr lang="en-GB" sz="1100" i="1" dirty="0" smtClean="0"/>
              <a:t>Bank</a:t>
            </a:r>
            <a:r>
              <a:rPr lang="tr-TR" sz="1100" i="1" dirty="0" smtClean="0"/>
              <a:t> </a:t>
            </a:r>
            <a:r>
              <a:rPr lang="tr-TR" sz="1100" i="1" dirty="0" err="1" smtClean="0"/>
              <a:t>Indicators</a:t>
            </a:r>
            <a:r>
              <a:rPr lang="tr-TR" sz="1100" i="1" dirty="0" smtClean="0"/>
              <a:t>.</a:t>
            </a:r>
            <a:endParaRPr kumimoji="0" lang="tr-TR" sz="1100" b="0" i="0" u="none" strike="noStrike" cap="none" normalizeH="0" baseline="0" dirty="0" smtClean="0">
              <a:ln>
                <a:noFill/>
              </a:ln>
              <a:solidFill>
                <a:srgbClr val="414141"/>
              </a:solidFill>
              <a:effectLst/>
              <a:sym typeface="Gill Sans Light" charset="0"/>
            </a:endParaRPr>
          </a:p>
        </p:txBody>
      </p:sp>
      <p:sp>
        <p:nvSpPr>
          <p:cNvPr id="26" name="Yuvarlatılmış Dikdörtgen 25"/>
          <p:cNvSpPr/>
          <p:nvPr/>
        </p:nvSpPr>
        <p:spPr bwMode="auto">
          <a:xfrm>
            <a:off x="583406" y="2356520"/>
            <a:ext cx="4910882" cy="936104"/>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err="1" smtClean="0"/>
              <a:t>Medium</a:t>
            </a:r>
            <a:r>
              <a:rPr lang="tr-TR" sz="2200" b="1" dirty="0" smtClean="0"/>
              <a:t> </a:t>
            </a:r>
            <a:r>
              <a:rPr lang="tr-TR" sz="2200" b="1" dirty="0"/>
              <a:t>Human Development </a:t>
            </a:r>
            <a:r>
              <a:rPr lang="tr-TR" sz="2200" b="1" dirty="0" err="1"/>
              <a:t>Countries</a:t>
            </a:r>
            <a:endParaRPr lang="tr-TR" sz="2200" b="1" dirty="0"/>
          </a:p>
        </p:txBody>
      </p:sp>
      <p:sp>
        <p:nvSpPr>
          <p:cNvPr id="27" name="Yuvarlatılmış Dikdörtgen 26"/>
          <p:cNvSpPr/>
          <p:nvPr/>
        </p:nvSpPr>
        <p:spPr bwMode="auto">
          <a:xfrm>
            <a:off x="7438504" y="2356520"/>
            <a:ext cx="4752528" cy="938386"/>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err="1" smtClean="0"/>
              <a:t>Low</a:t>
            </a:r>
            <a:r>
              <a:rPr lang="tr-TR" sz="2200" b="1" dirty="0" smtClean="0"/>
              <a:t> </a:t>
            </a:r>
            <a:r>
              <a:rPr lang="tr-TR" sz="2200" b="1" dirty="0"/>
              <a:t>Human Development </a:t>
            </a:r>
            <a:r>
              <a:rPr lang="tr-TR" sz="2200" b="1" dirty="0" err="1"/>
              <a:t>Countries</a:t>
            </a:r>
            <a:endParaRPr lang="tr-TR" sz="2200" b="1" dirty="0"/>
          </a:p>
        </p:txBody>
      </p:sp>
      <p:graphicFrame>
        <p:nvGraphicFramePr>
          <p:cNvPr id="16" name="Grafik 15"/>
          <p:cNvGraphicFramePr>
            <a:graphicFrameLocks/>
          </p:cNvGraphicFramePr>
          <p:nvPr>
            <p:extLst>
              <p:ext uri="{D42A27DB-BD31-4B8C-83A1-F6EECF244321}">
                <p14:modId xmlns:p14="http://schemas.microsoft.com/office/powerpoint/2010/main" val="1549211870"/>
              </p:ext>
            </p:extLst>
          </p:nvPr>
        </p:nvGraphicFramePr>
        <p:xfrm>
          <a:off x="741761" y="3796680"/>
          <a:ext cx="5703488"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k 16"/>
          <p:cNvGraphicFramePr>
            <a:graphicFrameLocks/>
          </p:cNvGraphicFramePr>
          <p:nvPr>
            <p:extLst>
              <p:ext uri="{D42A27DB-BD31-4B8C-83A1-F6EECF244321}">
                <p14:modId xmlns:p14="http://schemas.microsoft.com/office/powerpoint/2010/main" val="91950269"/>
              </p:ext>
            </p:extLst>
          </p:nvPr>
        </p:nvGraphicFramePr>
        <p:xfrm>
          <a:off x="6862440" y="3580656"/>
          <a:ext cx="5760640" cy="4608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25687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smtClean="0">
                <a:solidFill>
                  <a:srgbClr val="1E421F"/>
                </a:solidFill>
                <a:latin typeface="Optima" charset="0"/>
                <a:ea typeface="Optima" charset="0"/>
                <a:cs typeface="Optima" charset="0"/>
                <a:sym typeface="Optima" charset="0"/>
              </a:rPr>
              <a:t>HDI </a:t>
            </a:r>
            <a:r>
              <a:rPr lang="tr-TR" sz="3600" b="1" dirty="0" err="1" smtClean="0">
                <a:solidFill>
                  <a:srgbClr val="1E421F"/>
                </a:solidFill>
                <a:latin typeface="Optima" charset="0"/>
                <a:ea typeface="Optima" charset="0"/>
                <a:cs typeface="Optima" charset="0"/>
                <a:sym typeface="Optima" charset="0"/>
              </a:rPr>
              <a:t>Values</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for</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Different</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Income</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Groups</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3" name="12 Dikdörtgen"/>
          <p:cNvSpPr/>
          <p:nvPr/>
        </p:nvSpPr>
        <p:spPr bwMode="auto">
          <a:xfrm rot="16200000">
            <a:off x="8626636" y="3688668"/>
            <a:ext cx="4896544" cy="792088"/>
          </a:xfrm>
          <a:prstGeom prst="rect">
            <a:avLst/>
          </a:prstGeom>
          <a:no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dirty="0" smtClean="0">
              <a:ln>
                <a:noFill/>
              </a:ln>
              <a:solidFill>
                <a:schemeClr val="accent5">
                  <a:lumMod val="50000"/>
                </a:schemeClr>
              </a:solidFill>
              <a:effectLst/>
              <a:latin typeface="Gill Sans Light" charset="0"/>
              <a:ea typeface="ヒラギノ角ゴ ProN W3" charset="0"/>
              <a:cs typeface="ヒラギノ角ゴ ProN W3" charset="0"/>
              <a:sym typeface="Gill Sans Light" charset="0"/>
            </a:endParaRPr>
          </a:p>
        </p:txBody>
      </p:sp>
      <p:graphicFrame>
        <p:nvGraphicFramePr>
          <p:cNvPr id="9" name="Diyagram 8"/>
          <p:cNvGraphicFramePr/>
          <p:nvPr>
            <p:extLst>
              <p:ext uri="{D42A27DB-BD31-4B8C-83A1-F6EECF244321}">
                <p14:modId xmlns:p14="http://schemas.microsoft.com/office/powerpoint/2010/main" val="4001100223"/>
              </p:ext>
            </p:extLst>
          </p:nvPr>
        </p:nvGraphicFramePr>
        <p:xfrm>
          <a:off x="1437752" y="3076599"/>
          <a:ext cx="100332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Resim 10" descr="D:\TÜM LOGOLAR\isedak\COMCEC ALT BİLGİLİ\comcec logo-0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024136" y="8098381"/>
            <a:ext cx="6502400" cy="307777"/>
          </a:xfrm>
          <a:prstGeom prst="rect">
            <a:avLst/>
          </a:prstGeom>
        </p:spPr>
        <p:txBody>
          <a:bodyPr>
            <a:spAutoFit/>
          </a:bodyPr>
          <a:lstStyle/>
          <a:p>
            <a:pPr algn="l"/>
            <a:r>
              <a:rPr lang="en-GB" sz="1400" i="1" dirty="0"/>
              <a:t>Source: Created by the Authors, based on data from the UNDP, </a:t>
            </a:r>
            <a:r>
              <a:rPr lang="en-GB" sz="1400" i="1" dirty="0" smtClean="0"/>
              <a:t>201</a:t>
            </a:r>
            <a:r>
              <a:rPr lang="tr-TR" sz="1400" i="1" dirty="0" smtClean="0"/>
              <a:t>4.</a:t>
            </a:r>
            <a:endParaRPr lang="en-GB" sz="1400" dirty="0"/>
          </a:p>
        </p:txBody>
      </p:sp>
      <p:graphicFrame>
        <p:nvGraphicFramePr>
          <p:cNvPr id="14" name="Grafik 13"/>
          <p:cNvGraphicFramePr>
            <a:graphicFrameLocks/>
          </p:cNvGraphicFramePr>
          <p:nvPr>
            <p:extLst>
              <p:ext uri="{D42A27DB-BD31-4B8C-83A1-F6EECF244321}">
                <p14:modId xmlns:p14="http://schemas.microsoft.com/office/powerpoint/2010/main" val="3396115374"/>
              </p:ext>
            </p:extLst>
          </p:nvPr>
        </p:nvGraphicFramePr>
        <p:xfrm>
          <a:off x="1024136" y="1636439"/>
          <a:ext cx="10878864" cy="612068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361688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Multidimensional</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Poverty</a:t>
            </a:r>
            <a:r>
              <a:rPr lang="tr-TR" sz="3600" b="1" dirty="0" smtClean="0">
                <a:solidFill>
                  <a:srgbClr val="1E421F"/>
                </a:solidFill>
                <a:latin typeface="Optima" charset="0"/>
                <a:ea typeface="Optima" charset="0"/>
                <a:cs typeface="Optima" charset="0"/>
                <a:sym typeface="Optima" charset="0"/>
              </a:rPr>
              <a:t> in OIC </a:t>
            </a:r>
            <a:r>
              <a:rPr lang="tr-TR" sz="3600" b="1" dirty="0" err="1" smtClean="0">
                <a:solidFill>
                  <a:srgbClr val="1E421F"/>
                </a:solidFill>
                <a:latin typeface="Optima" charset="0"/>
                <a:ea typeface="Optima" charset="0"/>
                <a:cs typeface="Optima" charset="0"/>
                <a:sym typeface="Optima" charset="0"/>
              </a:rPr>
              <a:t>Member</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Countries</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3" name="12 Dikdörtgen"/>
          <p:cNvSpPr/>
          <p:nvPr/>
        </p:nvSpPr>
        <p:spPr bwMode="auto">
          <a:xfrm rot="16200000">
            <a:off x="8626636" y="3688668"/>
            <a:ext cx="4896544" cy="792088"/>
          </a:xfrm>
          <a:prstGeom prst="rect">
            <a:avLst/>
          </a:prstGeom>
          <a:no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dirty="0" smtClean="0">
              <a:ln>
                <a:noFill/>
              </a:ln>
              <a:solidFill>
                <a:schemeClr val="accent5">
                  <a:lumMod val="50000"/>
                </a:schemeClr>
              </a:solidFill>
              <a:effectLst/>
              <a:latin typeface="Gill Sans Light" charset="0"/>
              <a:ea typeface="ヒラギノ角ゴ ProN W3" charset="0"/>
              <a:cs typeface="ヒラギノ角ゴ ProN W3" charset="0"/>
              <a:sym typeface="Gill Sans Light" charset="0"/>
            </a:endParaRPr>
          </a:p>
        </p:txBody>
      </p:sp>
      <p:graphicFrame>
        <p:nvGraphicFramePr>
          <p:cNvPr id="9" name="Diyagram 8"/>
          <p:cNvGraphicFramePr/>
          <p:nvPr>
            <p:extLst>
              <p:ext uri="{D42A27DB-BD31-4B8C-83A1-F6EECF244321}">
                <p14:modId xmlns:p14="http://schemas.microsoft.com/office/powerpoint/2010/main" val="385427461"/>
              </p:ext>
            </p:extLst>
          </p:nvPr>
        </p:nvGraphicFramePr>
        <p:xfrm>
          <a:off x="1437752" y="3076599"/>
          <a:ext cx="100332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Resim 10" descr="D:\TÜM LOGOLAR\isedak\COMCEC ALT BİLGİLİ\comcec logo-0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605856" y="1611377"/>
            <a:ext cx="10441160" cy="1015663"/>
          </a:xfrm>
          <a:prstGeom prst="rect">
            <a:avLst/>
          </a:prstGeom>
        </p:spPr>
        <p:txBody>
          <a:bodyPr wrap="square">
            <a:spAutoFit/>
          </a:bodyPr>
          <a:lstStyle/>
          <a:p>
            <a:r>
              <a:rPr lang="en-GB" sz="3000" b="1" dirty="0"/>
              <a:t>Share of Income Level Categories for the </a:t>
            </a:r>
            <a:r>
              <a:rPr lang="tr-TR" sz="3000" b="1" dirty="0" smtClean="0"/>
              <a:t>OIC</a:t>
            </a:r>
            <a:r>
              <a:rPr lang="en-GB" sz="3000" b="1" dirty="0" smtClean="0"/>
              <a:t> </a:t>
            </a:r>
            <a:r>
              <a:rPr lang="en-GB" sz="3000" b="1" dirty="0"/>
              <a:t>Member Countries with Multidimensional </a:t>
            </a:r>
            <a:r>
              <a:rPr lang="en-GB" sz="3000" b="1" dirty="0" smtClean="0"/>
              <a:t>Poverty</a:t>
            </a:r>
            <a:endParaRPr lang="en-GB" sz="3000" dirty="0"/>
          </a:p>
        </p:txBody>
      </p:sp>
      <p:sp>
        <p:nvSpPr>
          <p:cNvPr id="5" name="Dikdörtgen 4"/>
          <p:cNvSpPr/>
          <p:nvPr/>
        </p:nvSpPr>
        <p:spPr>
          <a:xfrm>
            <a:off x="1024136" y="8098381"/>
            <a:ext cx="6502400" cy="307777"/>
          </a:xfrm>
          <a:prstGeom prst="rect">
            <a:avLst/>
          </a:prstGeom>
        </p:spPr>
        <p:txBody>
          <a:bodyPr>
            <a:spAutoFit/>
          </a:bodyPr>
          <a:lstStyle/>
          <a:p>
            <a:pPr algn="l"/>
            <a:r>
              <a:rPr lang="en-GB" sz="1400" i="1" dirty="0"/>
              <a:t>Source: Created by the Authors, based on data from the UNDP, </a:t>
            </a:r>
            <a:r>
              <a:rPr lang="en-GB" sz="1400" i="1" dirty="0" smtClean="0"/>
              <a:t>201</a:t>
            </a:r>
            <a:r>
              <a:rPr lang="tr-TR" sz="1400" i="1" dirty="0" smtClean="0"/>
              <a:t>4.</a:t>
            </a:r>
            <a:endParaRPr lang="en-GB" sz="1400" dirty="0"/>
          </a:p>
        </p:txBody>
      </p:sp>
      <p:graphicFrame>
        <p:nvGraphicFramePr>
          <p:cNvPr id="15" name="Grafik 14"/>
          <p:cNvGraphicFramePr>
            <a:graphicFrameLocks/>
          </p:cNvGraphicFramePr>
          <p:nvPr>
            <p:extLst>
              <p:ext uri="{D42A27DB-BD31-4B8C-83A1-F6EECF244321}">
                <p14:modId xmlns:p14="http://schemas.microsoft.com/office/powerpoint/2010/main" val="293282671"/>
              </p:ext>
            </p:extLst>
          </p:nvPr>
        </p:nvGraphicFramePr>
        <p:xfrm>
          <a:off x="1024136" y="2932584"/>
          <a:ext cx="11022880" cy="489654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130579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4000" b="1" dirty="0" err="1">
                <a:solidFill>
                  <a:srgbClr val="1E421F"/>
                </a:solidFill>
                <a:latin typeface="Optima" charset="0"/>
                <a:ea typeface="Optima" charset="0"/>
                <a:cs typeface="Optima" charset="0"/>
                <a:sym typeface="Optima" charset="0"/>
              </a:rPr>
              <a:t>Multidimensional</a:t>
            </a:r>
            <a:r>
              <a:rPr lang="tr-TR" sz="4000" b="1" dirty="0">
                <a:solidFill>
                  <a:srgbClr val="1E421F"/>
                </a:solidFill>
                <a:latin typeface="Optima" charset="0"/>
                <a:ea typeface="Optima" charset="0"/>
                <a:cs typeface="Optima" charset="0"/>
                <a:sym typeface="Optima" charset="0"/>
              </a:rPr>
              <a:t> </a:t>
            </a:r>
            <a:r>
              <a:rPr lang="tr-TR" sz="4000" b="1" dirty="0" err="1">
                <a:solidFill>
                  <a:srgbClr val="1E421F"/>
                </a:solidFill>
                <a:latin typeface="Optima" charset="0"/>
                <a:ea typeface="Optima" charset="0"/>
                <a:cs typeface="Optima" charset="0"/>
                <a:sym typeface="Optima" charset="0"/>
              </a:rPr>
              <a:t>Poverty</a:t>
            </a:r>
            <a:r>
              <a:rPr lang="tr-TR" sz="4000" b="1" dirty="0">
                <a:solidFill>
                  <a:srgbClr val="1E421F"/>
                </a:solidFill>
                <a:latin typeface="Optima" charset="0"/>
                <a:ea typeface="Optima" charset="0"/>
                <a:cs typeface="Optima" charset="0"/>
                <a:sym typeface="Optima" charset="0"/>
              </a:rPr>
              <a:t> in COMCEC </a:t>
            </a:r>
            <a:r>
              <a:rPr lang="tr-TR" sz="4000" b="1" dirty="0" err="1">
                <a:solidFill>
                  <a:srgbClr val="1E421F"/>
                </a:solidFill>
                <a:latin typeface="Optima" charset="0"/>
                <a:ea typeface="Optima" charset="0"/>
                <a:cs typeface="Optima" charset="0"/>
                <a:sym typeface="Optima" charset="0"/>
              </a:rPr>
              <a:t>MCs</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ikdörtgen 12"/>
          <p:cNvSpPr/>
          <p:nvPr/>
        </p:nvSpPr>
        <p:spPr>
          <a:xfrm>
            <a:off x="525736" y="8119562"/>
            <a:ext cx="6502400" cy="307777"/>
          </a:xfrm>
          <a:prstGeom prst="rect">
            <a:avLst/>
          </a:prstGeom>
        </p:spPr>
        <p:txBody>
          <a:bodyPr>
            <a:spAutoFit/>
          </a:bodyPr>
          <a:lstStyle/>
          <a:p>
            <a:pPr algn="l"/>
            <a:r>
              <a:rPr lang="en-GB" sz="1400" i="1" dirty="0"/>
              <a:t>Source: </a:t>
            </a:r>
            <a:r>
              <a:rPr lang="tr-TR" sz="1400" i="1" dirty="0" err="1" smtClean="0"/>
              <a:t>Th</a:t>
            </a:r>
            <a:r>
              <a:rPr lang="en-GB" sz="1400" i="1" dirty="0" smtClean="0"/>
              <a:t>e </a:t>
            </a:r>
            <a:r>
              <a:rPr lang="en-GB" sz="1400" i="1" dirty="0"/>
              <a:t>UNDP, </a:t>
            </a:r>
            <a:r>
              <a:rPr lang="en-GB" sz="1400" i="1" dirty="0" smtClean="0"/>
              <a:t>201</a:t>
            </a:r>
            <a:r>
              <a:rPr lang="tr-TR" sz="1400" i="1" dirty="0" smtClean="0"/>
              <a:t>4.</a:t>
            </a:r>
            <a:endParaRPr lang="en-GB" sz="1400" dirty="0"/>
          </a:p>
        </p:txBody>
      </p:sp>
      <p:graphicFrame>
        <p:nvGraphicFramePr>
          <p:cNvPr id="14" name="Grafik 13"/>
          <p:cNvGraphicFramePr>
            <a:graphicFrameLocks/>
          </p:cNvGraphicFramePr>
          <p:nvPr>
            <p:extLst>
              <p:ext uri="{D42A27DB-BD31-4B8C-83A1-F6EECF244321}">
                <p14:modId xmlns:p14="http://schemas.microsoft.com/office/powerpoint/2010/main" val="2845058301"/>
              </p:ext>
            </p:extLst>
          </p:nvPr>
        </p:nvGraphicFramePr>
        <p:xfrm>
          <a:off x="525736" y="1780454"/>
          <a:ext cx="12097344" cy="5976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21279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smtClean="0">
                <a:solidFill>
                  <a:srgbClr val="1E421F"/>
                </a:solidFill>
                <a:latin typeface="Optima" charset="0"/>
                <a:ea typeface="Optima" charset="0"/>
                <a:cs typeface="Optima" charset="0"/>
                <a:sym typeface="Optima" charset="0"/>
              </a:rPr>
              <a:t>MPI </a:t>
            </a:r>
            <a:r>
              <a:rPr lang="tr-TR" sz="3600" b="1" dirty="0" err="1" smtClean="0">
                <a:solidFill>
                  <a:srgbClr val="1E421F"/>
                </a:solidFill>
                <a:latin typeface="Optima" charset="0"/>
                <a:ea typeface="Optima" charset="0"/>
                <a:cs typeface="Optima" charset="0"/>
                <a:sym typeface="Optima" charset="0"/>
              </a:rPr>
              <a:t>Values</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for</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Different</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Income</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Groups</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3" name="12 Dikdörtgen"/>
          <p:cNvSpPr/>
          <p:nvPr/>
        </p:nvSpPr>
        <p:spPr bwMode="auto">
          <a:xfrm rot="16200000">
            <a:off x="8626636" y="3688668"/>
            <a:ext cx="4896544" cy="792088"/>
          </a:xfrm>
          <a:prstGeom prst="rect">
            <a:avLst/>
          </a:prstGeom>
          <a:no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dirty="0" smtClean="0">
              <a:ln>
                <a:noFill/>
              </a:ln>
              <a:solidFill>
                <a:schemeClr val="accent5">
                  <a:lumMod val="50000"/>
                </a:schemeClr>
              </a:solidFill>
              <a:effectLst/>
              <a:latin typeface="Gill Sans Light" charset="0"/>
              <a:ea typeface="ヒラギノ角ゴ ProN W3" charset="0"/>
              <a:cs typeface="ヒラギノ角ゴ ProN W3" charset="0"/>
              <a:sym typeface="Gill Sans Light" charset="0"/>
            </a:endParaRPr>
          </a:p>
        </p:txBody>
      </p:sp>
      <p:graphicFrame>
        <p:nvGraphicFramePr>
          <p:cNvPr id="9" name="Diyagram 8"/>
          <p:cNvGraphicFramePr/>
          <p:nvPr>
            <p:extLst>
              <p:ext uri="{D42A27DB-BD31-4B8C-83A1-F6EECF244321}">
                <p14:modId xmlns:p14="http://schemas.microsoft.com/office/powerpoint/2010/main" val="1394925890"/>
              </p:ext>
            </p:extLst>
          </p:nvPr>
        </p:nvGraphicFramePr>
        <p:xfrm>
          <a:off x="1437752" y="3076599"/>
          <a:ext cx="100332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Resim 10" descr="D:\TÜM LOGOLAR\isedak\COMCEC ALT BİLGİLİ\comcec logo-0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024136" y="8098381"/>
            <a:ext cx="6502400" cy="307777"/>
          </a:xfrm>
          <a:prstGeom prst="rect">
            <a:avLst/>
          </a:prstGeom>
        </p:spPr>
        <p:txBody>
          <a:bodyPr>
            <a:spAutoFit/>
          </a:bodyPr>
          <a:lstStyle/>
          <a:p>
            <a:pPr algn="l"/>
            <a:r>
              <a:rPr lang="en-GB" sz="1400" i="1" dirty="0"/>
              <a:t>Source: Created by the Authors, based on data from the UNDP, </a:t>
            </a:r>
            <a:r>
              <a:rPr lang="en-GB" sz="1400" i="1" dirty="0" smtClean="0"/>
              <a:t>201</a:t>
            </a:r>
            <a:r>
              <a:rPr lang="tr-TR" sz="1400" i="1" dirty="0" smtClean="0"/>
              <a:t>4.</a:t>
            </a:r>
            <a:endParaRPr lang="en-GB" sz="1400" dirty="0"/>
          </a:p>
        </p:txBody>
      </p:sp>
      <p:graphicFrame>
        <p:nvGraphicFramePr>
          <p:cNvPr id="16" name="Grafik 15"/>
          <p:cNvGraphicFramePr>
            <a:graphicFrameLocks/>
          </p:cNvGraphicFramePr>
          <p:nvPr>
            <p:extLst>
              <p:ext uri="{D42A27DB-BD31-4B8C-83A1-F6EECF244321}">
                <p14:modId xmlns:p14="http://schemas.microsoft.com/office/powerpoint/2010/main" val="1223863094"/>
              </p:ext>
            </p:extLst>
          </p:nvPr>
        </p:nvGraphicFramePr>
        <p:xfrm>
          <a:off x="1119386" y="1983128"/>
          <a:ext cx="10855622" cy="584599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870470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p:cNvSpPr>
          <p:nvPr/>
        </p:nvSpPr>
        <p:spPr bwMode="auto">
          <a:xfrm>
            <a:off x="711200" y="484312"/>
            <a:ext cx="12293600" cy="622300"/>
          </a:xfrm>
          <a:prstGeom prst="rect">
            <a:avLst/>
          </a:prstGeom>
          <a:noFill/>
          <a:ln w="12700">
            <a:noFill/>
            <a:miter lim="800000"/>
            <a:headEnd/>
            <a:tailEnd/>
          </a:ln>
        </p:spPr>
        <p:txBody>
          <a:bodyPr lIns="0" tIns="0" rIns="0" bIns="0"/>
          <a:lstStyle/>
          <a:p>
            <a:pPr algn="l"/>
            <a:r>
              <a:rPr lang="tr-TR" sz="4000" b="1" dirty="0" smtClean="0">
                <a:solidFill>
                  <a:srgbClr val="1E421F"/>
                </a:solidFill>
                <a:latin typeface="Optima" charset="0"/>
                <a:ea typeface="Optima" charset="0"/>
                <a:cs typeface="Optima" charset="0"/>
                <a:sym typeface="Optima" charset="0"/>
              </a:rPr>
              <a:t>OUTLINE</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761528" y="2068488"/>
            <a:ext cx="11645528" cy="5688632"/>
          </a:xfrm>
          <a:prstGeom prst="rect">
            <a:avLst/>
          </a:prstGeom>
          <a:noFill/>
          <a:ln w="12700">
            <a:noFill/>
            <a:miter lim="800000"/>
            <a:headEnd/>
            <a:tailEnd/>
          </a:ln>
        </p:spPr>
        <p:txBody>
          <a:bodyPr lIns="0" tIns="0" rIns="0" bIns="0"/>
          <a:lstStyle/>
          <a:p>
            <a:pPr marL="806450" indent="-742950" algn="l">
              <a:lnSpc>
                <a:spcPct val="150000"/>
              </a:lnSpc>
              <a:spcAft>
                <a:spcPts val="1200"/>
              </a:spcAft>
              <a:buClr>
                <a:srgbClr val="414141"/>
              </a:buClr>
              <a:buSzPct val="101000"/>
              <a:buFont typeface="+mj-lt"/>
              <a:buAutoNum type="arabicPeriod"/>
            </a:pPr>
            <a:r>
              <a:rPr lang="tr-TR" sz="3500" b="1" dirty="0" err="1" smtClean="0">
                <a:solidFill>
                  <a:schemeClr val="tx1"/>
                </a:solidFill>
                <a:latin typeface="Optima" charset="0"/>
                <a:ea typeface="Optima" charset="0"/>
                <a:cs typeface="Optima" charset="0"/>
                <a:sym typeface="Optima" charset="0"/>
              </a:rPr>
              <a:t>State</a:t>
            </a:r>
            <a:r>
              <a:rPr lang="tr-TR" sz="3500" b="1" dirty="0" smtClean="0">
                <a:solidFill>
                  <a:schemeClr val="tx1"/>
                </a:solidFill>
                <a:latin typeface="Optima" charset="0"/>
                <a:ea typeface="Optima" charset="0"/>
                <a:cs typeface="Optima" charset="0"/>
                <a:sym typeface="Optima" charset="0"/>
              </a:rPr>
              <a:t> of </a:t>
            </a:r>
            <a:r>
              <a:rPr lang="tr-TR" sz="3500" b="1" dirty="0" err="1" smtClean="0">
                <a:solidFill>
                  <a:schemeClr val="tx1"/>
                </a:solidFill>
                <a:latin typeface="Optima" charset="0"/>
                <a:ea typeface="Optima" charset="0"/>
                <a:cs typeface="Optima" charset="0"/>
                <a:sym typeface="Optima" charset="0"/>
              </a:rPr>
              <a:t>Poverty</a:t>
            </a:r>
            <a:r>
              <a:rPr lang="tr-TR" sz="3500" b="1" dirty="0" smtClean="0">
                <a:solidFill>
                  <a:schemeClr val="tx1"/>
                </a:solidFill>
                <a:latin typeface="Optima" charset="0"/>
                <a:ea typeface="Optima" charset="0"/>
                <a:cs typeface="Optima" charset="0"/>
                <a:sym typeface="Optima" charset="0"/>
              </a:rPr>
              <a:t> in </a:t>
            </a:r>
            <a:r>
              <a:rPr lang="tr-TR" sz="3500" b="1" dirty="0" err="1" smtClean="0">
                <a:solidFill>
                  <a:schemeClr val="tx1"/>
                </a:solidFill>
                <a:latin typeface="Optima" charset="0"/>
                <a:ea typeface="Optima" charset="0"/>
                <a:cs typeface="Optima" charset="0"/>
                <a:sym typeface="Optima" charset="0"/>
              </a:rPr>
              <a:t>the</a:t>
            </a:r>
            <a:r>
              <a:rPr lang="tr-TR" sz="3500" b="1" dirty="0" smtClean="0">
                <a:solidFill>
                  <a:schemeClr val="tx1"/>
                </a:solidFill>
                <a:latin typeface="Optima" charset="0"/>
                <a:ea typeface="Optima" charset="0"/>
                <a:cs typeface="Optima" charset="0"/>
                <a:sym typeface="Optima" charset="0"/>
              </a:rPr>
              <a:t> World</a:t>
            </a:r>
          </a:p>
          <a:p>
            <a:pPr marL="806450" indent="-742950" algn="l">
              <a:lnSpc>
                <a:spcPct val="150000"/>
              </a:lnSpc>
              <a:spcAft>
                <a:spcPts val="1200"/>
              </a:spcAft>
              <a:buClr>
                <a:srgbClr val="414141"/>
              </a:buClr>
              <a:buSzPct val="101000"/>
              <a:buFont typeface="+mj-lt"/>
              <a:buAutoNum type="arabicPeriod"/>
            </a:pPr>
            <a:r>
              <a:rPr lang="tr-TR" sz="3500" b="1" dirty="0" err="1" smtClean="0">
                <a:solidFill>
                  <a:schemeClr val="tx1"/>
                </a:solidFill>
                <a:latin typeface="Optima" charset="0"/>
                <a:ea typeface="Optima" charset="0"/>
                <a:cs typeface="Optima" charset="0"/>
                <a:sym typeface="Optima" charset="0"/>
              </a:rPr>
              <a:t>State</a:t>
            </a:r>
            <a:r>
              <a:rPr lang="tr-TR" sz="3500" b="1" dirty="0" smtClean="0">
                <a:solidFill>
                  <a:schemeClr val="tx1"/>
                </a:solidFill>
                <a:latin typeface="Optima" charset="0"/>
                <a:ea typeface="Optima" charset="0"/>
                <a:cs typeface="Optima" charset="0"/>
                <a:sym typeface="Optima" charset="0"/>
              </a:rPr>
              <a:t> of </a:t>
            </a:r>
            <a:r>
              <a:rPr lang="tr-TR" sz="3500" b="1" dirty="0" err="1" smtClean="0">
                <a:solidFill>
                  <a:schemeClr val="tx1"/>
                </a:solidFill>
                <a:latin typeface="Optima" charset="0"/>
                <a:ea typeface="Optima" charset="0"/>
                <a:cs typeface="Optima" charset="0"/>
                <a:sym typeface="Optima" charset="0"/>
              </a:rPr>
              <a:t>Poverty</a:t>
            </a:r>
            <a:r>
              <a:rPr lang="tr-TR" sz="3500" b="1" dirty="0" smtClean="0">
                <a:solidFill>
                  <a:schemeClr val="tx1"/>
                </a:solidFill>
                <a:latin typeface="Optima" charset="0"/>
                <a:ea typeface="Optima" charset="0"/>
                <a:cs typeface="Optima" charset="0"/>
                <a:sym typeface="Optima" charset="0"/>
              </a:rPr>
              <a:t> in </a:t>
            </a:r>
            <a:r>
              <a:rPr lang="tr-TR" sz="3500" b="1" dirty="0" err="1" smtClean="0">
                <a:solidFill>
                  <a:schemeClr val="tx1"/>
                </a:solidFill>
                <a:latin typeface="Optima" charset="0"/>
                <a:ea typeface="Optima" charset="0"/>
                <a:cs typeface="Optima" charset="0"/>
                <a:sym typeface="Optima" charset="0"/>
              </a:rPr>
              <a:t>the</a:t>
            </a:r>
            <a:r>
              <a:rPr lang="tr-TR" sz="3500" b="1" dirty="0" smtClean="0">
                <a:solidFill>
                  <a:schemeClr val="tx1"/>
                </a:solidFill>
                <a:latin typeface="Optima" charset="0"/>
                <a:ea typeface="Optima" charset="0"/>
                <a:cs typeface="Optima" charset="0"/>
                <a:sym typeface="Optima" charset="0"/>
              </a:rPr>
              <a:t> OIC </a:t>
            </a:r>
            <a:r>
              <a:rPr lang="tr-TR" sz="3500" b="1" dirty="0" err="1" smtClean="0">
                <a:solidFill>
                  <a:schemeClr val="tx1"/>
                </a:solidFill>
                <a:latin typeface="Optima" charset="0"/>
                <a:ea typeface="Optima" charset="0"/>
                <a:cs typeface="Optima" charset="0"/>
                <a:sym typeface="Optima" charset="0"/>
              </a:rPr>
              <a:t>Member</a:t>
            </a:r>
            <a:r>
              <a:rPr lang="tr-TR" sz="3500" b="1" dirty="0" smtClean="0">
                <a:solidFill>
                  <a:schemeClr val="tx1"/>
                </a:solidFill>
                <a:latin typeface="Optima" charset="0"/>
                <a:ea typeface="Optima" charset="0"/>
                <a:cs typeface="Optima" charset="0"/>
                <a:sym typeface="Optima" charset="0"/>
              </a:rPr>
              <a:t> </a:t>
            </a:r>
            <a:r>
              <a:rPr lang="tr-TR" sz="3500" b="1" dirty="0" err="1" smtClean="0">
                <a:solidFill>
                  <a:schemeClr val="tx1"/>
                </a:solidFill>
                <a:latin typeface="Optima" charset="0"/>
                <a:ea typeface="Optima" charset="0"/>
                <a:cs typeface="Optima" charset="0"/>
                <a:sym typeface="Optima" charset="0"/>
              </a:rPr>
              <a:t>Countries</a:t>
            </a:r>
            <a:endParaRPr lang="tr-TR" sz="3500" b="1" dirty="0" smtClean="0">
              <a:solidFill>
                <a:schemeClr val="tx1"/>
              </a:solidFill>
              <a:latin typeface="Optima" charset="0"/>
              <a:ea typeface="Optima" charset="0"/>
              <a:cs typeface="Optima" charset="0"/>
              <a:sym typeface="Optima" charset="0"/>
            </a:endParaRPr>
          </a:p>
          <a:p>
            <a:pPr marL="806450" indent="-742950" algn="l">
              <a:lnSpc>
                <a:spcPct val="150000"/>
              </a:lnSpc>
              <a:spcAft>
                <a:spcPts val="1200"/>
              </a:spcAft>
              <a:buClr>
                <a:srgbClr val="414141"/>
              </a:buClr>
              <a:buSzPct val="101000"/>
              <a:buFont typeface="+mj-lt"/>
              <a:buAutoNum type="arabicPeriod"/>
            </a:pPr>
            <a:r>
              <a:rPr lang="tr-TR" sz="3500" b="1" dirty="0" err="1" smtClean="0">
                <a:solidFill>
                  <a:schemeClr val="tx1"/>
                </a:solidFill>
                <a:latin typeface="Optima" charset="0"/>
                <a:ea typeface="Optima" charset="0"/>
                <a:cs typeface="Optima" charset="0"/>
                <a:sym typeface="Optima" charset="0"/>
              </a:rPr>
              <a:t>Efforts</a:t>
            </a:r>
            <a:r>
              <a:rPr lang="tr-TR" sz="3500" b="1" dirty="0" smtClean="0">
                <a:solidFill>
                  <a:schemeClr val="tx1"/>
                </a:solidFill>
                <a:latin typeface="Optima" charset="0"/>
                <a:ea typeface="Optima" charset="0"/>
                <a:cs typeface="Optima" charset="0"/>
                <a:sym typeface="Optima" charset="0"/>
              </a:rPr>
              <a:t> on </a:t>
            </a:r>
            <a:r>
              <a:rPr lang="tr-TR" sz="3500" b="1" dirty="0" err="1" smtClean="0">
                <a:solidFill>
                  <a:schemeClr val="tx1"/>
                </a:solidFill>
                <a:latin typeface="Optima" charset="0"/>
                <a:ea typeface="Optima" charset="0"/>
                <a:cs typeface="Optima" charset="0"/>
                <a:sym typeface="Optima" charset="0"/>
              </a:rPr>
              <a:t>Poverty</a:t>
            </a:r>
            <a:r>
              <a:rPr lang="tr-TR" sz="3500" b="1" dirty="0" smtClean="0">
                <a:solidFill>
                  <a:schemeClr val="tx1"/>
                </a:solidFill>
                <a:latin typeface="Optima" charset="0"/>
                <a:ea typeface="Optima" charset="0"/>
                <a:cs typeface="Optima" charset="0"/>
                <a:sym typeface="Optima" charset="0"/>
              </a:rPr>
              <a:t> </a:t>
            </a:r>
            <a:r>
              <a:rPr lang="tr-TR" sz="3500" b="1" dirty="0" err="1" smtClean="0">
                <a:solidFill>
                  <a:schemeClr val="tx1"/>
                </a:solidFill>
                <a:latin typeface="Optima" charset="0"/>
                <a:ea typeface="Optima" charset="0"/>
                <a:cs typeface="Optima" charset="0"/>
                <a:sym typeface="Optima" charset="0"/>
              </a:rPr>
              <a:t>Alleviation</a:t>
            </a:r>
            <a:endParaRPr lang="tr-TR" sz="3500" b="1" dirty="0" smtClean="0">
              <a:solidFill>
                <a:schemeClr val="tx1"/>
              </a:solidFill>
              <a:latin typeface="Optima" charset="0"/>
              <a:ea typeface="Optima" charset="0"/>
              <a:cs typeface="Optima" charset="0"/>
              <a:sym typeface="Optima" charset="0"/>
            </a:endParaRPr>
          </a:p>
          <a:p>
            <a:pPr marL="806450" indent="-742950" algn="l">
              <a:lnSpc>
                <a:spcPct val="150000"/>
              </a:lnSpc>
              <a:buClr>
                <a:srgbClr val="414141"/>
              </a:buClr>
              <a:buSzPct val="101000"/>
              <a:buFont typeface="+mj-lt"/>
              <a:buAutoNum type="arabicPeriod"/>
            </a:pPr>
            <a:r>
              <a:rPr lang="tr-TR" sz="3500" b="1" dirty="0" err="1" smtClean="0">
                <a:solidFill>
                  <a:schemeClr val="tx1"/>
                </a:solidFill>
                <a:latin typeface="Optima" charset="0"/>
                <a:ea typeface="Optima" charset="0"/>
                <a:cs typeface="Optima" charset="0"/>
                <a:sym typeface="Optima" charset="0"/>
              </a:rPr>
              <a:t>Concluding</a:t>
            </a:r>
            <a:r>
              <a:rPr lang="tr-TR" sz="3500" b="1" dirty="0" smtClean="0">
                <a:solidFill>
                  <a:schemeClr val="tx1"/>
                </a:solidFill>
                <a:latin typeface="Optima" charset="0"/>
                <a:ea typeface="Optima" charset="0"/>
                <a:cs typeface="Optima" charset="0"/>
                <a:sym typeface="Optima" charset="0"/>
              </a:rPr>
              <a:t> </a:t>
            </a:r>
            <a:r>
              <a:rPr lang="tr-TR" sz="3500" b="1" dirty="0" err="1" smtClean="0">
                <a:solidFill>
                  <a:schemeClr val="tx1"/>
                </a:solidFill>
                <a:latin typeface="Optima" charset="0"/>
                <a:ea typeface="Optima" charset="0"/>
                <a:cs typeface="Optima" charset="0"/>
                <a:sym typeface="Optima" charset="0"/>
              </a:rPr>
              <a:t>Remarks</a:t>
            </a:r>
            <a:endParaRPr lang="tr-TR" sz="3500" dirty="0" smtClean="0">
              <a:solidFill>
                <a:schemeClr val="tx1"/>
              </a:solidFill>
              <a:latin typeface="Optima" charset="0"/>
              <a:ea typeface="Optima" charset="0"/>
              <a:cs typeface="Optima" charset="0"/>
              <a:sym typeface="Optima" charset="0"/>
            </a:endParaRPr>
          </a:p>
          <a:p>
            <a:pPr marL="444500" indent="-381000" algn="l">
              <a:lnSpc>
                <a:spcPct val="200000"/>
              </a:lnSpc>
              <a:buClr>
                <a:srgbClr val="414141"/>
              </a:buClr>
              <a:buSzPct val="101000"/>
              <a:buFont typeface="Lucida Grande" charset="0"/>
              <a:buChar char="‣"/>
            </a:pPr>
            <a:endParaRPr lang="tr-TR" sz="3000" dirty="0" smtClean="0">
              <a:solidFill>
                <a:schemeClr val="tx1"/>
              </a:solidFill>
              <a:latin typeface="Optima" charset="0"/>
              <a:ea typeface="Optima" charset="0"/>
              <a:cs typeface="Optima" charset="0"/>
              <a:sym typeface="Optima" charset="0"/>
            </a:endParaRPr>
          </a:p>
          <a:p>
            <a:pPr marL="444500" indent="-381000" algn="l">
              <a:lnSpc>
                <a:spcPct val="200000"/>
              </a:lnSpc>
            </a:pPr>
            <a:endParaRPr lang="en-US" sz="3000" dirty="0">
              <a:solidFill>
                <a:schemeClr val="tx1"/>
              </a:solidFill>
              <a:latin typeface="Optima" charset="0"/>
              <a:ea typeface="Optima" charset="0"/>
              <a:cs typeface="Optima" charset="0"/>
              <a:sym typeface="Optima" charset="0"/>
            </a:endParaRPr>
          </a:p>
          <a:p>
            <a:pPr marL="444500" indent="-381000" algn="l">
              <a:lnSpc>
                <a:spcPct val="200000"/>
              </a:lnSpc>
            </a:pPr>
            <a:endParaRPr lang="en-US" sz="3000" dirty="0">
              <a:solidFill>
                <a:schemeClr val="tx1"/>
              </a:solidFill>
              <a:latin typeface="Optima" charset="0"/>
              <a:ea typeface="Optima" charset="0"/>
              <a:cs typeface="Optima" charset="0"/>
              <a:sym typeface="Optima" charset="0"/>
            </a:endParaRPr>
          </a:p>
          <a:p>
            <a:pPr marL="444500" indent="-381000" algn="l">
              <a:lnSpc>
                <a:spcPct val="200000"/>
              </a:lnSpc>
            </a:pPr>
            <a:endParaRPr lang="en-US" sz="3000" dirty="0">
              <a:solidFill>
                <a:schemeClr val="tx1"/>
              </a:solidFill>
              <a:latin typeface="Optima" charset="0"/>
              <a:ea typeface="Optima" charset="0"/>
              <a:cs typeface="Optima" charset="0"/>
              <a:sym typeface="Optima" charset="0"/>
            </a:endParaRPr>
          </a:p>
        </p:txBody>
      </p:sp>
      <p:sp>
        <p:nvSpPr>
          <p:cNvPr id="10" name="9 Metin kutusu"/>
          <p:cNvSpPr txBox="1"/>
          <p:nvPr/>
        </p:nvSpPr>
        <p:spPr>
          <a:xfrm>
            <a:off x="0" y="9753600"/>
            <a:ext cx="597744" cy="461665"/>
          </a:xfrm>
          <a:prstGeom prst="rect">
            <a:avLst/>
          </a:prstGeom>
          <a:noFill/>
        </p:spPr>
        <p:txBody>
          <a:bodyPr wrap="square" rtlCol="0">
            <a:spAutoFit/>
          </a:bodyPr>
          <a:lstStyle/>
          <a:p>
            <a:r>
              <a:rPr lang="tr-TR" sz="2400" dirty="0" smtClean="0"/>
              <a:t>1</a:t>
            </a:r>
            <a:endParaRPr lang="tr-TR" sz="2400" dirty="0"/>
          </a:p>
        </p:txBody>
      </p:sp>
      <p:sp>
        <p:nvSpPr>
          <p:cNvPr id="11"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1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13"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14"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7"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669752" y="1708448"/>
            <a:ext cx="11593288" cy="6840760"/>
          </a:xfrm>
          <a:prstGeom prst="rect">
            <a:avLst/>
          </a:prstGeom>
          <a:noFill/>
          <a:ln w="12700">
            <a:noFill/>
            <a:miter lim="800000"/>
            <a:headEnd/>
            <a:tailEnd/>
          </a:ln>
        </p:spPr>
        <p:txBody>
          <a:bodyPr lIns="0" tIns="0" rIns="0" bIns="0"/>
          <a:lstStyle/>
          <a:p>
            <a:pPr marL="444500" indent="-381000">
              <a:lnSpc>
                <a:spcPct val="150000"/>
              </a:lnSpc>
              <a:buClr>
                <a:srgbClr val="414141"/>
              </a:buClr>
              <a:buSzPct val="101000"/>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Deprivation</a:t>
            </a:r>
            <a:r>
              <a:rPr lang="tr-TR" sz="3600" b="1" dirty="0" smtClean="0">
                <a:solidFill>
                  <a:srgbClr val="1E421F"/>
                </a:solidFill>
                <a:latin typeface="Optima" charset="0"/>
                <a:ea typeface="Optima" charset="0"/>
                <a:cs typeface="Optima" charset="0"/>
                <a:sym typeface="Optima" charset="0"/>
              </a:rPr>
              <a:t> in </a:t>
            </a:r>
            <a:r>
              <a:rPr lang="tr-TR" sz="3600" b="1" dirty="0" err="1" smtClean="0">
                <a:solidFill>
                  <a:srgbClr val="1E421F"/>
                </a:solidFill>
                <a:latin typeface="Optima" charset="0"/>
                <a:ea typeface="Optima" charset="0"/>
                <a:cs typeface="Optima" charset="0"/>
                <a:sym typeface="Optima" charset="0"/>
              </a:rPr>
              <a:t>Education</a:t>
            </a:r>
            <a:endParaRPr lang="en-US" sz="3600" b="1" dirty="0">
              <a:solidFill>
                <a:srgbClr val="1E421F"/>
              </a:solidFill>
              <a:latin typeface="Optima" charset="0"/>
              <a:ea typeface="Optima" charset="0"/>
              <a:cs typeface="Optima" charset="0"/>
              <a:sym typeface="Optima" charset="0"/>
            </a:endParaRPr>
          </a:p>
        </p:txBody>
      </p:sp>
      <p:sp>
        <p:nvSpPr>
          <p:cNvPr id="3" name="Dikdörtgen 2"/>
          <p:cNvSpPr/>
          <p:nvPr/>
        </p:nvSpPr>
        <p:spPr bwMode="auto">
          <a:xfrm>
            <a:off x="453728" y="7757120"/>
            <a:ext cx="11953328" cy="904280"/>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algn="just"/>
            <a:r>
              <a:rPr lang="en-GB" sz="1400" i="1" dirty="0"/>
              <a:t>Source: Created by the Authors, based on Alkire et.al., </a:t>
            </a:r>
            <a:r>
              <a:rPr lang="en-GB" sz="1400" i="1" dirty="0" smtClean="0"/>
              <a:t>201</a:t>
            </a:r>
            <a:r>
              <a:rPr lang="tr-TR" sz="1400" i="1" dirty="0" smtClean="0"/>
              <a:t>4</a:t>
            </a:r>
            <a:r>
              <a:rPr lang="en-GB" sz="1400" i="1" dirty="0" smtClean="0"/>
              <a:t>.</a:t>
            </a:r>
            <a:endParaRPr lang="en-GB" sz="1400" dirty="0"/>
          </a:p>
          <a:p>
            <a:pPr algn="just"/>
            <a:r>
              <a:rPr lang="en-GB" sz="1400" i="1" dirty="0"/>
              <a:t>* Schooling refers to the indicator of “No one has completed five years of schooling” and Child School Attendance refers to the indicator of “At least one school age child not enrolled in school.”</a:t>
            </a:r>
            <a:endParaRPr lang="en-GB" sz="1400" dirty="0"/>
          </a:p>
        </p:txBody>
      </p:sp>
      <p:pic>
        <p:nvPicPr>
          <p:cNvPr id="13"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Grafik 13"/>
          <p:cNvGraphicFramePr>
            <a:graphicFrameLocks/>
          </p:cNvGraphicFramePr>
          <p:nvPr>
            <p:extLst>
              <p:ext uri="{D42A27DB-BD31-4B8C-83A1-F6EECF244321}">
                <p14:modId xmlns:p14="http://schemas.microsoft.com/office/powerpoint/2010/main" val="3071116829"/>
              </p:ext>
            </p:extLst>
          </p:nvPr>
        </p:nvGraphicFramePr>
        <p:xfrm>
          <a:off x="669752" y="1708448"/>
          <a:ext cx="5851698" cy="5760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 14"/>
          <p:cNvGraphicFramePr>
            <a:graphicFrameLocks/>
          </p:cNvGraphicFramePr>
          <p:nvPr>
            <p:extLst>
              <p:ext uri="{D42A27DB-BD31-4B8C-83A1-F6EECF244321}">
                <p14:modId xmlns:p14="http://schemas.microsoft.com/office/powerpoint/2010/main" val="1645538967"/>
              </p:ext>
            </p:extLst>
          </p:nvPr>
        </p:nvGraphicFramePr>
        <p:xfrm>
          <a:off x="6790432" y="1708448"/>
          <a:ext cx="5616624" cy="60486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34395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669752" y="1492424"/>
            <a:ext cx="11593288" cy="7056784"/>
          </a:xfrm>
          <a:prstGeom prst="rect">
            <a:avLst/>
          </a:prstGeom>
          <a:noFill/>
          <a:ln w="12700">
            <a:noFill/>
            <a:miter lim="800000"/>
            <a:headEnd/>
            <a:tailEnd/>
          </a:ln>
        </p:spPr>
        <p:txBody>
          <a:bodyPr lIns="0" tIns="0" rIns="0" bIns="0"/>
          <a:lstStyle/>
          <a:p>
            <a:pPr marL="444500" indent="-381000">
              <a:lnSpc>
                <a:spcPct val="150000"/>
              </a:lnSpc>
              <a:buClr>
                <a:srgbClr val="414141"/>
              </a:buClr>
              <a:buSzPct val="101000"/>
            </a:pPr>
            <a:endParaRPr lang="en-US" sz="28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Deprivation</a:t>
            </a:r>
            <a:r>
              <a:rPr lang="tr-TR" sz="3600" b="1" dirty="0" smtClean="0">
                <a:solidFill>
                  <a:srgbClr val="1E421F"/>
                </a:solidFill>
                <a:latin typeface="Optima" charset="0"/>
                <a:ea typeface="Optima" charset="0"/>
                <a:cs typeface="Optima" charset="0"/>
                <a:sym typeface="Optima" charset="0"/>
              </a:rPr>
              <a:t> in </a:t>
            </a:r>
            <a:r>
              <a:rPr lang="tr-TR" sz="3600" b="1" dirty="0" err="1" smtClean="0">
                <a:solidFill>
                  <a:srgbClr val="1E421F"/>
                </a:solidFill>
                <a:latin typeface="Optima" charset="0"/>
                <a:ea typeface="Optima" charset="0"/>
                <a:cs typeface="Optima" charset="0"/>
                <a:sym typeface="Optima" charset="0"/>
              </a:rPr>
              <a:t>Health</a:t>
            </a:r>
            <a:endParaRPr lang="en-US" sz="3600" b="1" dirty="0">
              <a:solidFill>
                <a:srgbClr val="1E421F"/>
              </a:solidFill>
              <a:latin typeface="Optima" charset="0"/>
              <a:ea typeface="Optima" charset="0"/>
              <a:cs typeface="Optima" charset="0"/>
              <a:sym typeface="Optima" charset="0"/>
            </a:endParaRPr>
          </a:p>
        </p:txBody>
      </p:sp>
      <p:sp>
        <p:nvSpPr>
          <p:cNvPr id="3" name="Dikdörtgen 2"/>
          <p:cNvSpPr/>
          <p:nvPr/>
        </p:nvSpPr>
        <p:spPr bwMode="auto">
          <a:xfrm>
            <a:off x="329480" y="7901136"/>
            <a:ext cx="12123464" cy="760264"/>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algn="just"/>
            <a:r>
              <a:rPr lang="en-GB" sz="1400" i="1" dirty="0"/>
              <a:t>Source: Created by the Authors, based on Alkire et.al., </a:t>
            </a:r>
            <a:r>
              <a:rPr lang="en-GB" sz="1400" i="1" dirty="0" smtClean="0"/>
              <a:t>201</a:t>
            </a:r>
            <a:r>
              <a:rPr lang="tr-TR" sz="1400" i="1" dirty="0" smtClean="0"/>
              <a:t>4</a:t>
            </a:r>
            <a:r>
              <a:rPr lang="en-GB" sz="1400" i="1" dirty="0" smtClean="0"/>
              <a:t>.</a:t>
            </a:r>
            <a:endParaRPr lang="en-GB" sz="1400" dirty="0"/>
          </a:p>
          <a:p>
            <a:pPr algn="just"/>
            <a:r>
              <a:rPr lang="en-GB" sz="1400" i="1" dirty="0"/>
              <a:t>* Child Mortality refers to the indicator of “One or more children have </a:t>
            </a:r>
            <a:r>
              <a:rPr lang="en-GB" sz="1400" i="1" dirty="0" smtClean="0"/>
              <a:t>died”</a:t>
            </a:r>
            <a:r>
              <a:rPr lang="tr-TR" sz="1400" i="1" dirty="0" smtClean="0"/>
              <a:t> </a:t>
            </a:r>
            <a:r>
              <a:rPr lang="tr-TR" sz="1400" i="1" dirty="0" err="1" smtClean="0"/>
              <a:t>and</a:t>
            </a:r>
            <a:r>
              <a:rPr lang="tr-TR" sz="1400" i="1" dirty="0" smtClean="0"/>
              <a:t> </a:t>
            </a:r>
            <a:r>
              <a:rPr lang="en-GB" sz="1400" i="1" dirty="0" smtClean="0"/>
              <a:t>Nutrition </a:t>
            </a:r>
            <a:r>
              <a:rPr lang="en-GB" sz="1400" i="1" dirty="0"/>
              <a:t>refers to the indicator of “At least one member is malnourished.”</a:t>
            </a:r>
            <a:endPar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pic>
        <p:nvPicPr>
          <p:cNvPr id="13"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afik 14"/>
          <p:cNvGraphicFramePr>
            <a:graphicFrameLocks/>
          </p:cNvGraphicFramePr>
          <p:nvPr>
            <p:extLst>
              <p:ext uri="{D42A27DB-BD31-4B8C-83A1-F6EECF244321}">
                <p14:modId xmlns:p14="http://schemas.microsoft.com/office/powerpoint/2010/main" val="164883543"/>
              </p:ext>
            </p:extLst>
          </p:nvPr>
        </p:nvGraphicFramePr>
        <p:xfrm>
          <a:off x="516731" y="1708448"/>
          <a:ext cx="5959549" cy="5976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 17"/>
          <p:cNvGraphicFramePr>
            <a:graphicFrameLocks/>
          </p:cNvGraphicFramePr>
          <p:nvPr>
            <p:extLst>
              <p:ext uri="{D42A27DB-BD31-4B8C-83A1-F6EECF244321}">
                <p14:modId xmlns:p14="http://schemas.microsoft.com/office/powerpoint/2010/main" val="1354704160"/>
              </p:ext>
            </p:extLst>
          </p:nvPr>
        </p:nvGraphicFramePr>
        <p:xfrm>
          <a:off x="6718424" y="1636440"/>
          <a:ext cx="5544616" cy="60486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68642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473471" y="1286100"/>
            <a:ext cx="11593288" cy="7268094"/>
          </a:xfrm>
          <a:prstGeom prst="rect">
            <a:avLst/>
          </a:prstGeom>
          <a:noFill/>
          <a:ln w="12700">
            <a:noFill/>
            <a:miter lim="800000"/>
            <a:headEnd/>
            <a:tailEnd/>
          </a:ln>
        </p:spPr>
        <p:txBody>
          <a:bodyPr lIns="0" tIns="0" rIns="0" bIns="0"/>
          <a:lstStyle/>
          <a:p>
            <a:pPr marL="444500" indent="-381000">
              <a:lnSpc>
                <a:spcPct val="150000"/>
              </a:lnSpc>
              <a:buClr>
                <a:srgbClr val="414141"/>
              </a:buClr>
              <a:buSzPct val="101000"/>
            </a:pPr>
            <a:r>
              <a:rPr lang="en-GB" sz="2500" b="1" dirty="0" smtClean="0"/>
              <a:t>P</a:t>
            </a:r>
            <a:r>
              <a:rPr lang="tr-TR" sz="2500" b="1" dirty="0" err="1" smtClean="0"/>
              <a:t>opulation</a:t>
            </a:r>
            <a:r>
              <a:rPr lang="tr-TR" sz="2500" b="1" dirty="0" smtClean="0"/>
              <a:t> </a:t>
            </a:r>
            <a:r>
              <a:rPr lang="en-GB" sz="2500" b="1" dirty="0" smtClean="0"/>
              <a:t>Deprived </a:t>
            </a:r>
            <a:r>
              <a:rPr lang="en-GB" sz="2500" b="1" dirty="0"/>
              <a:t>in Living </a:t>
            </a:r>
            <a:r>
              <a:rPr lang="en-GB" sz="2500" b="1" dirty="0" smtClean="0"/>
              <a:t>Conditions</a:t>
            </a:r>
            <a:r>
              <a:rPr lang="tr-TR" sz="2500" b="1" dirty="0" smtClean="0"/>
              <a:t> </a:t>
            </a:r>
            <a:r>
              <a:rPr lang="en-GB" sz="2500" b="1" dirty="0" smtClean="0"/>
              <a:t>(%) </a:t>
            </a:r>
            <a:endParaRPr lang="en-US" sz="25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Deprivation</a:t>
            </a:r>
            <a:r>
              <a:rPr lang="tr-TR" sz="3600" b="1" dirty="0" smtClean="0">
                <a:solidFill>
                  <a:srgbClr val="1E421F"/>
                </a:solidFill>
                <a:latin typeface="Optima" charset="0"/>
                <a:ea typeface="Optima" charset="0"/>
                <a:cs typeface="Optima" charset="0"/>
                <a:sym typeface="Optima" charset="0"/>
              </a:rPr>
              <a:t> in </a:t>
            </a:r>
            <a:r>
              <a:rPr lang="tr-TR" sz="3600" b="1" dirty="0" err="1" smtClean="0">
                <a:solidFill>
                  <a:srgbClr val="1E421F"/>
                </a:solidFill>
                <a:latin typeface="Optima" charset="0"/>
                <a:ea typeface="Optima" charset="0"/>
                <a:cs typeface="Optima" charset="0"/>
                <a:sym typeface="Optima" charset="0"/>
              </a:rPr>
              <a:t>Living</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Conditions</a:t>
            </a:r>
            <a:endParaRPr lang="en-US" sz="3600" b="1" dirty="0">
              <a:solidFill>
                <a:srgbClr val="1E421F"/>
              </a:solidFill>
              <a:latin typeface="Optima" charset="0"/>
              <a:ea typeface="Optima" charset="0"/>
              <a:cs typeface="Optima" charset="0"/>
              <a:sym typeface="Optima" charset="0"/>
            </a:endParaRPr>
          </a:p>
        </p:txBody>
      </p:sp>
      <p:sp>
        <p:nvSpPr>
          <p:cNvPr id="3" name="Dikdörtgen 2"/>
          <p:cNvSpPr/>
          <p:nvPr/>
        </p:nvSpPr>
        <p:spPr bwMode="auto">
          <a:xfrm>
            <a:off x="543595" y="8106320"/>
            <a:ext cx="11063112" cy="544240"/>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algn="just"/>
            <a:r>
              <a:rPr lang="en-GB" sz="1400" i="1" dirty="0"/>
              <a:t>Source: Created by the Authors, based on Alkire et.al., </a:t>
            </a:r>
            <a:r>
              <a:rPr lang="en-GB" sz="1400" i="1" dirty="0" smtClean="0"/>
              <a:t>201</a:t>
            </a:r>
            <a:r>
              <a:rPr lang="tr-TR" sz="1400" i="1" dirty="0" smtClean="0"/>
              <a:t>4</a:t>
            </a:r>
            <a:r>
              <a:rPr lang="en-GB" sz="1400" i="1" dirty="0" smtClean="0"/>
              <a:t>.</a:t>
            </a:r>
            <a:endParaRPr lang="en-GB" sz="1400" dirty="0"/>
          </a:p>
        </p:txBody>
      </p:sp>
      <p:pic>
        <p:nvPicPr>
          <p:cNvPr id="13"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Grafik 13"/>
          <p:cNvGraphicFramePr>
            <a:graphicFrameLocks/>
          </p:cNvGraphicFramePr>
          <p:nvPr>
            <p:extLst>
              <p:ext uri="{D42A27DB-BD31-4B8C-83A1-F6EECF244321}">
                <p14:modId xmlns:p14="http://schemas.microsoft.com/office/powerpoint/2010/main" val="4198694875"/>
              </p:ext>
            </p:extLst>
          </p:nvPr>
        </p:nvGraphicFramePr>
        <p:xfrm>
          <a:off x="755593" y="2284512"/>
          <a:ext cx="11311165" cy="55446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11276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bwMode="auto">
          <a:xfrm>
            <a:off x="1461840" y="3076600"/>
            <a:ext cx="10225136" cy="3024336"/>
          </a:xfrm>
          <a:prstGeom prst="ellipse">
            <a:avLst/>
          </a:prstGeom>
          <a:solidFill>
            <a:srgbClr val="459B47">
              <a:alpha val="66000"/>
            </a:srgbClr>
          </a:solidFill>
          <a:ln>
            <a:noFill/>
          </a:ln>
          <a:effectLst>
            <a:outerShdw blurRad="406400" dist="520700" dir="5460000" sx="95000" sy="95000" rotWithShape="0">
              <a:prstClr val="black">
                <a:alpha val="33000"/>
              </a:prstClr>
            </a:outerShdw>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r>
              <a:rPr lang="tr-TR" sz="5000" b="1" dirty="0" smtClean="0"/>
              <a:t>EFFORTS ON POVERTY ALLEVIATION</a:t>
            </a:r>
            <a:endParaRPr kumimoji="0" lang="en-GB" sz="5000" b="0" i="0" u="none" strike="noStrike" cap="none" normalizeH="0" baseline="0" dirty="0" smtClean="0">
              <a:ln>
                <a:noFill/>
              </a:ln>
              <a:solidFill>
                <a:srgbClr val="414141"/>
              </a:solidFill>
              <a:effectLst/>
              <a:sym typeface="Gill Sans Light" charset="0"/>
            </a:endParaRPr>
          </a:p>
        </p:txBody>
      </p:sp>
    </p:spTree>
    <p:extLst>
      <p:ext uri="{BB962C8B-B14F-4D97-AF65-F5344CB8AC3E}">
        <p14:creationId xmlns:p14="http://schemas.microsoft.com/office/powerpoint/2010/main" val="1153763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en-GB" sz="4000" b="1" dirty="0">
                <a:solidFill>
                  <a:srgbClr val="1E421F"/>
                </a:solidFill>
              </a:rPr>
              <a:t>Global Efforts on Poverty Alleviation</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63500" algn="l">
              <a:lnSpc>
                <a:spcPct val="150000"/>
              </a:lnSpc>
              <a:buClr>
                <a:srgbClr val="414141"/>
              </a:buClr>
              <a:buSzPct val="101000"/>
            </a:pPr>
            <a:r>
              <a:rPr lang="en-GB" sz="3600" b="1" dirty="0"/>
              <a:t>Major Programs and </a:t>
            </a:r>
            <a:r>
              <a:rPr lang="en-GB" sz="3600" b="1" dirty="0" smtClean="0"/>
              <a:t>Strategies</a:t>
            </a:r>
            <a:endParaRPr lang="tr-TR" sz="3600" b="1" dirty="0"/>
          </a:p>
          <a:p>
            <a:pPr marL="444500" indent="-381000" algn="l">
              <a:lnSpc>
                <a:spcPct val="150000"/>
              </a:lnSpc>
              <a:buClr>
                <a:srgbClr val="414141"/>
              </a:buClr>
              <a:buSzPct val="101000"/>
              <a:buFont typeface="Lucida Grande" charset="0"/>
              <a:buChar char="‣"/>
            </a:pPr>
            <a:endParaRPr lang="tr-TR" sz="1200" dirty="0" smtClean="0"/>
          </a:p>
          <a:p>
            <a:pPr marL="444500" indent="-381000" algn="l">
              <a:lnSpc>
                <a:spcPct val="150000"/>
              </a:lnSpc>
              <a:buClr>
                <a:srgbClr val="414141"/>
              </a:buClr>
              <a:buSzPct val="101000"/>
              <a:buFont typeface="Lucida Grande" charset="0"/>
              <a:buChar char="‣"/>
            </a:pPr>
            <a:r>
              <a:rPr lang="en-GB" sz="3000" dirty="0" smtClean="0"/>
              <a:t>Millennium </a:t>
            </a:r>
            <a:r>
              <a:rPr lang="en-GB" sz="3000" dirty="0"/>
              <a:t>Development </a:t>
            </a:r>
            <a:r>
              <a:rPr lang="en-GB" sz="3000" dirty="0" smtClean="0"/>
              <a:t>Goals</a:t>
            </a:r>
            <a:endParaRPr lang="tr-TR" sz="3000" dirty="0" smtClean="0"/>
          </a:p>
          <a:p>
            <a:pPr marL="444500" indent="-381000" algn="l">
              <a:lnSpc>
                <a:spcPct val="150000"/>
              </a:lnSpc>
              <a:buClr>
                <a:srgbClr val="414141"/>
              </a:buClr>
              <a:buSzPct val="101000"/>
              <a:buFont typeface="Lucida Grande" charset="0"/>
              <a:buChar char="‣"/>
            </a:pPr>
            <a:r>
              <a:rPr lang="tr-TR" sz="3000" dirty="0" smtClean="0"/>
              <a:t>Post 2015 Development </a:t>
            </a:r>
            <a:r>
              <a:rPr lang="tr-TR" sz="3000" dirty="0" err="1" smtClean="0"/>
              <a:t>Agenda</a:t>
            </a:r>
            <a:endParaRPr lang="tr-TR" sz="3000" dirty="0"/>
          </a:p>
          <a:p>
            <a:pPr marL="444500" indent="-381000" algn="l">
              <a:lnSpc>
                <a:spcPct val="150000"/>
              </a:lnSpc>
              <a:buClr>
                <a:srgbClr val="414141"/>
              </a:buClr>
              <a:buSzPct val="101000"/>
              <a:buFont typeface="Lucida Grande" charset="0"/>
              <a:buChar char="‣"/>
            </a:pPr>
            <a:r>
              <a:rPr lang="en-GB" sz="3000" dirty="0"/>
              <a:t>Poverty Reduction Strategies of The World Bank and the International Monetary Fund</a:t>
            </a:r>
            <a:endParaRPr lang="tr-TR" sz="3000" dirty="0">
              <a:sym typeface="Optima" charset="0"/>
            </a:endParaRPr>
          </a:p>
          <a:p>
            <a:pPr marL="444500" indent="-381000" algn="l">
              <a:lnSpc>
                <a:spcPct val="150000"/>
              </a:lnSpc>
              <a:buClr>
                <a:srgbClr val="414141"/>
              </a:buClr>
              <a:buSzPct val="101000"/>
              <a:buFont typeface="Lucida Grande" charset="0"/>
              <a:buChar char="‣"/>
            </a:pPr>
            <a:r>
              <a:rPr lang="en-GB" sz="3000" dirty="0" smtClean="0">
                <a:solidFill>
                  <a:schemeClr val="tx1"/>
                </a:solidFill>
                <a:latin typeface="Optima" charset="0"/>
                <a:ea typeface="Optima" charset="0"/>
                <a:cs typeface="Optima" charset="0"/>
              </a:rPr>
              <a:t>Official </a:t>
            </a:r>
            <a:r>
              <a:rPr lang="en-GB" sz="3000" dirty="0">
                <a:solidFill>
                  <a:schemeClr val="tx1"/>
                </a:solidFill>
                <a:latin typeface="Optima" charset="0"/>
                <a:ea typeface="Optima" charset="0"/>
                <a:cs typeface="Optima" charset="0"/>
              </a:rPr>
              <a:t>Development </a:t>
            </a:r>
            <a:r>
              <a:rPr lang="en-GB" sz="3000" dirty="0" smtClean="0">
                <a:solidFill>
                  <a:schemeClr val="tx1"/>
                </a:solidFill>
                <a:latin typeface="Optima" charset="0"/>
                <a:ea typeface="Optima" charset="0"/>
                <a:cs typeface="Optima" charset="0"/>
              </a:rPr>
              <a:t>Assistance</a:t>
            </a:r>
            <a:endParaRPr lang="tr-TR" sz="3000" dirty="0">
              <a:solidFill>
                <a:schemeClr val="tx1"/>
              </a:solidFill>
              <a:latin typeface="Optima" charset="0"/>
              <a:ea typeface="Optima" charset="0"/>
              <a:cs typeface="Optima" charset="0"/>
            </a:endParaRPr>
          </a:p>
          <a:p>
            <a:pPr marL="444500" indent="-381000" algn="l">
              <a:lnSpc>
                <a:spcPct val="150000"/>
              </a:lnSpc>
              <a:buClr>
                <a:srgbClr val="414141"/>
              </a:buClr>
              <a:buSzPct val="101000"/>
              <a:buFont typeface="Lucida Grande" charset="0"/>
              <a:buChar char="‣"/>
            </a:pPr>
            <a:endParaRPr lang="tr-TR" sz="3800" dirty="0" smtClean="0">
              <a:solidFill>
                <a:schemeClr val="tx1"/>
              </a:solidFill>
              <a:latin typeface="Optima" charset="0"/>
              <a:ea typeface="Optima" charset="0"/>
              <a:cs typeface="Optima" charset="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4614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en-GB" sz="4000" b="1" dirty="0">
                <a:solidFill>
                  <a:srgbClr val="1E421F"/>
                </a:solidFill>
              </a:rPr>
              <a:t>Global Efforts on Poverty Alleviation</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63500" algn="l">
              <a:lnSpc>
                <a:spcPct val="150000"/>
              </a:lnSpc>
              <a:buClr>
                <a:srgbClr val="414141"/>
              </a:buClr>
              <a:buSzPct val="101000"/>
            </a:pPr>
            <a:r>
              <a:rPr lang="tr-TR" sz="3600" b="1" dirty="0" smtClean="0"/>
              <a:t>Post-2015 Development </a:t>
            </a:r>
            <a:r>
              <a:rPr lang="tr-TR" sz="3600" b="1" dirty="0" err="1" smtClean="0"/>
              <a:t>Agenda</a:t>
            </a:r>
            <a:endParaRPr lang="tr-TR" sz="3600" b="1" dirty="0"/>
          </a:p>
          <a:p>
            <a:pPr marL="444500" indent="-381000" algn="l">
              <a:lnSpc>
                <a:spcPct val="150000"/>
              </a:lnSpc>
              <a:buClr>
                <a:srgbClr val="414141"/>
              </a:buClr>
              <a:buSzPct val="101000"/>
              <a:buFont typeface="Lucida Grande" charset="0"/>
              <a:buChar char="‣"/>
            </a:pPr>
            <a:endParaRPr lang="tr-TR" sz="1200" dirty="0" smtClean="0"/>
          </a:p>
          <a:p>
            <a:pPr marL="444500" indent="-381000" algn="l">
              <a:lnSpc>
                <a:spcPct val="150000"/>
              </a:lnSpc>
              <a:buClr>
                <a:srgbClr val="414141"/>
              </a:buClr>
              <a:buSzPct val="101000"/>
              <a:buFont typeface="Lucida Grande" charset="0"/>
              <a:buChar char="‣"/>
            </a:pPr>
            <a:r>
              <a:rPr lang="tr-TR" sz="3000" dirty="0" smtClean="0"/>
              <a:t>2010 </a:t>
            </a:r>
            <a:r>
              <a:rPr lang="tr-TR" sz="3000" dirty="0" err="1" smtClean="0"/>
              <a:t>Millenium</a:t>
            </a:r>
            <a:r>
              <a:rPr lang="tr-TR" sz="3000" dirty="0" smtClean="0"/>
              <a:t> Development </a:t>
            </a:r>
            <a:r>
              <a:rPr lang="tr-TR" sz="3000" dirty="0" err="1" smtClean="0"/>
              <a:t>Goals</a:t>
            </a:r>
            <a:r>
              <a:rPr lang="tr-TR" sz="3000" dirty="0" smtClean="0"/>
              <a:t> </a:t>
            </a:r>
            <a:r>
              <a:rPr lang="tr-TR" sz="3000" dirty="0" err="1" smtClean="0"/>
              <a:t>Summit</a:t>
            </a:r>
            <a:endParaRPr lang="tr-TR" sz="3000" dirty="0" smtClean="0"/>
          </a:p>
          <a:p>
            <a:pPr marL="444500" indent="-381000" algn="l">
              <a:lnSpc>
                <a:spcPct val="150000"/>
              </a:lnSpc>
              <a:buClr>
                <a:srgbClr val="414141"/>
              </a:buClr>
              <a:buSzPct val="101000"/>
              <a:buFont typeface="Lucida Grande" charset="0"/>
              <a:buChar char="‣"/>
            </a:pPr>
            <a:r>
              <a:rPr lang="tr-TR" sz="3000" dirty="0" smtClean="0"/>
              <a:t>2012 Rio+20 Conference on </a:t>
            </a:r>
            <a:r>
              <a:rPr lang="tr-TR" sz="3000" dirty="0" err="1" smtClean="0"/>
              <a:t>Sustainable</a:t>
            </a:r>
            <a:r>
              <a:rPr lang="tr-TR" sz="3000" dirty="0" smtClean="0"/>
              <a:t> Development</a:t>
            </a:r>
          </a:p>
          <a:p>
            <a:pPr marL="444500" indent="-381000" algn="l">
              <a:lnSpc>
                <a:spcPct val="150000"/>
              </a:lnSpc>
              <a:buClr>
                <a:srgbClr val="414141"/>
              </a:buClr>
              <a:buSzPct val="101000"/>
              <a:buFont typeface="Lucida Grande" charset="0"/>
              <a:buChar char="‣"/>
            </a:pPr>
            <a:r>
              <a:rPr lang="tr-TR" sz="3000" dirty="0" smtClean="0"/>
              <a:t>Open </a:t>
            </a:r>
            <a:r>
              <a:rPr lang="tr-TR" sz="3000" dirty="0" err="1" smtClean="0"/>
              <a:t>Working</a:t>
            </a:r>
            <a:r>
              <a:rPr lang="tr-TR" sz="3000" dirty="0" smtClean="0"/>
              <a:t> </a:t>
            </a:r>
            <a:r>
              <a:rPr lang="tr-TR" sz="3000" dirty="0" err="1" smtClean="0"/>
              <a:t>Group</a:t>
            </a:r>
            <a:r>
              <a:rPr lang="tr-TR" sz="3000" dirty="0" smtClean="0"/>
              <a:t> </a:t>
            </a:r>
            <a:r>
              <a:rPr lang="tr-TR" sz="3000" dirty="0" err="1" smtClean="0"/>
              <a:t>for</a:t>
            </a:r>
            <a:r>
              <a:rPr lang="tr-TR" sz="3000" dirty="0" smtClean="0"/>
              <a:t> </a:t>
            </a:r>
            <a:r>
              <a:rPr lang="tr-TR" sz="3000" dirty="0" err="1" smtClean="0"/>
              <a:t>Sustainable</a:t>
            </a:r>
            <a:r>
              <a:rPr lang="tr-TR" sz="3000" dirty="0" smtClean="0"/>
              <a:t> Development </a:t>
            </a:r>
            <a:r>
              <a:rPr lang="tr-TR" sz="3000" dirty="0" err="1" smtClean="0"/>
              <a:t>Goals</a:t>
            </a:r>
            <a:endParaRPr lang="tr-TR" sz="3000" dirty="0" smtClean="0"/>
          </a:p>
          <a:p>
            <a:pPr marL="444500" indent="-381000" algn="l">
              <a:lnSpc>
                <a:spcPct val="150000"/>
              </a:lnSpc>
              <a:buClr>
                <a:srgbClr val="414141"/>
              </a:buClr>
              <a:buSzPct val="101000"/>
              <a:buFont typeface="Lucida Grande" charset="0"/>
              <a:buChar char="‣"/>
            </a:pPr>
            <a:r>
              <a:rPr lang="en-US" sz="3000" dirty="0"/>
              <a:t>Intergovernmental Committee of Experts on Sustainable Development </a:t>
            </a:r>
            <a:r>
              <a:rPr lang="en-US" sz="3000" dirty="0" smtClean="0"/>
              <a:t>Financing</a:t>
            </a:r>
            <a:endParaRPr lang="tr-TR" sz="3000" dirty="0" smtClean="0"/>
          </a:p>
          <a:p>
            <a:pPr marL="444500" indent="-381000" algn="l">
              <a:lnSpc>
                <a:spcPct val="150000"/>
              </a:lnSpc>
              <a:buClr>
                <a:srgbClr val="414141"/>
              </a:buClr>
              <a:buSzPct val="101000"/>
              <a:buFont typeface="Lucida Grande" charset="0"/>
              <a:buChar char="‣"/>
            </a:pPr>
            <a:r>
              <a:rPr lang="tr-TR" sz="3000" dirty="0" err="1"/>
              <a:t>The</a:t>
            </a:r>
            <a:r>
              <a:rPr lang="tr-TR" sz="3000" dirty="0"/>
              <a:t> </a:t>
            </a:r>
            <a:r>
              <a:rPr lang="tr-TR" sz="3000" dirty="0" err="1"/>
              <a:t>synthesis</a:t>
            </a:r>
            <a:r>
              <a:rPr lang="tr-TR" sz="3000" dirty="0"/>
              <a:t> </a:t>
            </a:r>
            <a:r>
              <a:rPr lang="tr-TR" sz="3000" dirty="0" err="1"/>
              <a:t>report</a:t>
            </a:r>
            <a:r>
              <a:rPr lang="tr-TR" sz="3000" dirty="0"/>
              <a:t> of </a:t>
            </a:r>
            <a:r>
              <a:rPr lang="tr-TR" sz="3000" dirty="0" err="1"/>
              <a:t>the</a:t>
            </a:r>
            <a:r>
              <a:rPr lang="tr-TR" sz="3000" dirty="0"/>
              <a:t> </a:t>
            </a:r>
            <a:r>
              <a:rPr lang="en-US" sz="3000" dirty="0"/>
              <a:t>Secretary-General </a:t>
            </a:r>
            <a:r>
              <a:rPr lang="tr-TR" sz="3000" dirty="0"/>
              <a:t>of UN </a:t>
            </a:r>
          </a:p>
          <a:p>
            <a:pPr marL="444500" indent="-381000" algn="l">
              <a:lnSpc>
                <a:spcPct val="150000"/>
              </a:lnSpc>
              <a:buClr>
                <a:srgbClr val="414141"/>
              </a:buClr>
              <a:buSzPct val="101000"/>
              <a:buFont typeface="Lucida Grande" charset="0"/>
              <a:buChar char="‣"/>
            </a:pPr>
            <a:endParaRPr lang="tr-TR" sz="3000" dirty="0">
              <a:solidFill>
                <a:schemeClr val="tx1"/>
              </a:solidFill>
              <a:latin typeface="Optima" charset="0"/>
              <a:ea typeface="Optima" charset="0"/>
              <a:cs typeface="Optima" charset="0"/>
            </a:endParaRPr>
          </a:p>
          <a:p>
            <a:pPr marL="444500" indent="-381000" algn="l">
              <a:lnSpc>
                <a:spcPct val="150000"/>
              </a:lnSpc>
              <a:buClr>
                <a:srgbClr val="414141"/>
              </a:buClr>
              <a:buSzPct val="101000"/>
              <a:buFont typeface="Lucida Grande" charset="0"/>
              <a:buChar char="‣"/>
            </a:pPr>
            <a:endParaRPr lang="tr-TR" sz="3000" dirty="0">
              <a:solidFill>
                <a:schemeClr val="tx1"/>
              </a:solidFill>
              <a:latin typeface="Optima" charset="0"/>
              <a:ea typeface="Optima" charset="0"/>
              <a:cs typeface="Optima" charset="0"/>
            </a:endParaRPr>
          </a:p>
          <a:p>
            <a:pPr marL="444500" indent="-381000" algn="l">
              <a:lnSpc>
                <a:spcPct val="150000"/>
              </a:lnSpc>
              <a:buClr>
                <a:srgbClr val="414141"/>
              </a:buClr>
              <a:buSzPct val="101000"/>
              <a:buFont typeface="Lucida Grande" charset="0"/>
              <a:buChar char="‣"/>
            </a:pPr>
            <a:endParaRPr lang="tr-TR" sz="3800" dirty="0" smtClean="0">
              <a:solidFill>
                <a:schemeClr val="tx1"/>
              </a:solidFill>
              <a:latin typeface="Optima" charset="0"/>
              <a:ea typeface="Optima" charset="0"/>
              <a:cs typeface="Optima" charset="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5483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en-GB" sz="3600" b="1" dirty="0" smtClean="0">
                <a:solidFill>
                  <a:srgbClr val="1E421F"/>
                </a:solidFill>
              </a:rPr>
              <a:t>Efforts </a:t>
            </a:r>
            <a:r>
              <a:rPr lang="en-GB" sz="3600" b="1" dirty="0">
                <a:solidFill>
                  <a:srgbClr val="1E421F"/>
                </a:solidFill>
              </a:rPr>
              <a:t>on Poverty </a:t>
            </a:r>
            <a:r>
              <a:rPr lang="en-GB" sz="3600" b="1" dirty="0" smtClean="0">
                <a:solidFill>
                  <a:srgbClr val="1E421F"/>
                </a:solidFill>
              </a:rPr>
              <a:t>Alleviation</a:t>
            </a:r>
            <a:r>
              <a:rPr lang="tr-TR" sz="3600" b="1" dirty="0" smtClean="0">
                <a:solidFill>
                  <a:srgbClr val="1E421F"/>
                </a:solidFill>
              </a:rPr>
              <a:t> in </a:t>
            </a:r>
            <a:r>
              <a:rPr lang="tr-TR" sz="3600" b="1" dirty="0" err="1" smtClean="0">
                <a:solidFill>
                  <a:srgbClr val="1E421F"/>
                </a:solidFill>
              </a:rPr>
              <a:t>the</a:t>
            </a:r>
            <a:r>
              <a:rPr lang="tr-TR" sz="3600" b="1" dirty="0" smtClean="0">
                <a:solidFill>
                  <a:srgbClr val="1E421F"/>
                </a:solidFill>
              </a:rPr>
              <a:t> COMCEC </a:t>
            </a:r>
            <a:r>
              <a:rPr lang="tr-TR" sz="3600" b="1" dirty="0" err="1" smtClean="0">
                <a:solidFill>
                  <a:srgbClr val="1E421F"/>
                </a:solidFill>
              </a:rPr>
              <a:t>Region</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yagram 2"/>
          <p:cNvGraphicFramePr/>
          <p:nvPr>
            <p:extLst>
              <p:ext uri="{D42A27DB-BD31-4B8C-83A1-F6EECF244321}">
                <p14:modId xmlns:p14="http://schemas.microsoft.com/office/powerpoint/2010/main" val="373468796"/>
              </p:ext>
            </p:extLst>
          </p:nvPr>
        </p:nvGraphicFramePr>
        <p:xfrm>
          <a:off x="1041400" y="1636440"/>
          <a:ext cx="10861600" cy="6130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45975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en-GB" sz="3600" b="1" dirty="0" smtClean="0">
                <a:solidFill>
                  <a:srgbClr val="1E421F"/>
                </a:solidFill>
              </a:rPr>
              <a:t>Efforts </a:t>
            </a:r>
            <a:r>
              <a:rPr lang="en-GB" sz="3600" b="1" dirty="0">
                <a:solidFill>
                  <a:srgbClr val="1E421F"/>
                </a:solidFill>
              </a:rPr>
              <a:t>on Poverty </a:t>
            </a:r>
            <a:r>
              <a:rPr lang="en-GB" sz="3600" b="1" dirty="0" smtClean="0">
                <a:solidFill>
                  <a:srgbClr val="1E421F"/>
                </a:solidFill>
              </a:rPr>
              <a:t>Alleviation</a:t>
            </a:r>
            <a:r>
              <a:rPr lang="tr-TR" sz="3600" b="1" dirty="0" smtClean="0">
                <a:solidFill>
                  <a:srgbClr val="1E421F"/>
                </a:solidFill>
              </a:rPr>
              <a:t> in </a:t>
            </a:r>
            <a:r>
              <a:rPr lang="tr-TR" sz="3600" b="1" dirty="0" err="1" smtClean="0">
                <a:solidFill>
                  <a:srgbClr val="1E421F"/>
                </a:solidFill>
              </a:rPr>
              <a:t>the</a:t>
            </a:r>
            <a:r>
              <a:rPr lang="tr-TR" sz="3600" b="1" dirty="0" smtClean="0">
                <a:solidFill>
                  <a:srgbClr val="1E421F"/>
                </a:solidFill>
              </a:rPr>
              <a:t> COMCEC </a:t>
            </a:r>
            <a:r>
              <a:rPr lang="tr-TR" sz="3600" b="1" dirty="0" err="1" smtClean="0">
                <a:solidFill>
                  <a:srgbClr val="1E421F"/>
                </a:solidFill>
              </a:rPr>
              <a:t>Region</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yagram 2"/>
          <p:cNvGraphicFramePr/>
          <p:nvPr>
            <p:extLst>
              <p:ext uri="{D42A27DB-BD31-4B8C-83A1-F6EECF244321}">
                <p14:modId xmlns:p14="http://schemas.microsoft.com/office/powerpoint/2010/main" val="1978817256"/>
              </p:ext>
            </p:extLst>
          </p:nvPr>
        </p:nvGraphicFramePr>
        <p:xfrm>
          <a:off x="1041400" y="1636440"/>
          <a:ext cx="10861600" cy="6130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55960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en-GB" sz="3600" b="1" dirty="0" smtClean="0">
                <a:solidFill>
                  <a:srgbClr val="1E421F"/>
                </a:solidFill>
              </a:rPr>
              <a:t>Efforts </a:t>
            </a:r>
            <a:r>
              <a:rPr lang="en-GB" sz="3600" b="1" dirty="0">
                <a:solidFill>
                  <a:srgbClr val="1E421F"/>
                </a:solidFill>
              </a:rPr>
              <a:t>on Poverty </a:t>
            </a:r>
            <a:r>
              <a:rPr lang="en-GB" sz="3600" b="1" dirty="0" smtClean="0">
                <a:solidFill>
                  <a:srgbClr val="1E421F"/>
                </a:solidFill>
              </a:rPr>
              <a:t>Alleviation</a:t>
            </a:r>
            <a:r>
              <a:rPr lang="tr-TR" sz="3600" b="1" dirty="0" smtClean="0">
                <a:solidFill>
                  <a:srgbClr val="1E421F"/>
                </a:solidFill>
              </a:rPr>
              <a:t> in </a:t>
            </a:r>
            <a:r>
              <a:rPr lang="tr-TR" sz="3600" b="1" dirty="0" err="1" smtClean="0">
                <a:solidFill>
                  <a:srgbClr val="1E421F"/>
                </a:solidFill>
              </a:rPr>
              <a:t>the</a:t>
            </a:r>
            <a:r>
              <a:rPr lang="tr-TR" sz="3600" b="1" dirty="0" smtClean="0">
                <a:solidFill>
                  <a:srgbClr val="1E421F"/>
                </a:solidFill>
              </a:rPr>
              <a:t> COMCEC </a:t>
            </a:r>
            <a:r>
              <a:rPr lang="tr-TR" sz="3600" b="1" dirty="0" err="1" smtClean="0">
                <a:solidFill>
                  <a:srgbClr val="1E421F"/>
                </a:solidFill>
              </a:rPr>
              <a:t>Region</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yagram 2"/>
          <p:cNvGraphicFramePr/>
          <p:nvPr>
            <p:extLst>
              <p:ext uri="{D42A27DB-BD31-4B8C-83A1-F6EECF244321}">
                <p14:modId xmlns:p14="http://schemas.microsoft.com/office/powerpoint/2010/main" val="3896083869"/>
              </p:ext>
            </p:extLst>
          </p:nvPr>
        </p:nvGraphicFramePr>
        <p:xfrm>
          <a:off x="1041400" y="1636440"/>
          <a:ext cx="10861600" cy="6130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99550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dirty="0"/>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a:solidFill>
                  <a:schemeClr val="tx1"/>
                </a:solidFill>
              </a:rPr>
              <a:t>COMCEC </a:t>
            </a:r>
            <a:r>
              <a:rPr lang="tr-TR" sz="3200" b="1" dirty="0" err="1">
                <a:solidFill>
                  <a:schemeClr val="tx1"/>
                </a:solidFill>
              </a:rPr>
              <a:t>Strategy</a:t>
            </a:r>
            <a:r>
              <a:rPr lang="tr-TR" sz="3200" b="1" dirty="0">
                <a:solidFill>
                  <a:schemeClr val="tx1"/>
                </a:solidFill>
              </a:rPr>
              <a:t> </a:t>
            </a:r>
            <a:r>
              <a:rPr lang="tr-TR" sz="3200" b="1" dirty="0" err="1">
                <a:solidFill>
                  <a:schemeClr val="tx1"/>
                </a:solidFill>
              </a:rPr>
              <a:t>and</a:t>
            </a:r>
            <a:r>
              <a:rPr lang="tr-TR" sz="3200" b="1" dirty="0">
                <a:solidFill>
                  <a:schemeClr val="tx1"/>
                </a:solidFill>
              </a:rPr>
              <a:t> </a:t>
            </a:r>
            <a:r>
              <a:rPr lang="tr-TR" sz="3200" b="1" dirty="0" err="1">
                <a:solidFill>
                  <a:schemeClr val="tx1"/>
                </a:solidFill>
              </a:rPr>
              <a:t>Poverty</a:t>
            </a:r>
            <a:r>
              <a:rPr lang="tr-TR" sz="3200" b="1" dirty="0">
                <a:solidFill>
                  <a:schemeClr val="tx1"/>
                </a:solidFill>
              </a:rPr>
              <a:t> </a:t>
            </a:r>
            <a:r>
              <a:rPr lang="tr-TR" sz="3200" b="1" dirty="0" err="1">
                <a:solidFill>
                  <a:schemeClr val="tx1"/>
                </a:solidFill>
              </a:rPr>
              <a:t>Alleviation</a:t>
            </a:r>
            <a:endParaRPr lang="tr-TR" sz="3200" b="1" dirty="0">
              <a:solidFill>
                <a:schemeClr val="tx1"/>
              </a:solidFill>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a:t>Strategic </a:t>
            </a:r>
            <a:r>
              <a:rPr lang="tr-TR" sz="3200" b="1" dirty="0" err="1"/>
              <a:t>Objective</a:t>
            </a:r>
            <a:r>
              <a:rPr lang="tr-TR" sz="3200" b="1" dirty="0"/>
              <a:t>:</a:t>
            </a:r>
            <a:endParaRPr lang="tr-TR" sz="3200" b="1" dirty="0">
              <a:solidFill>
                <a:schemeClr val="tx1"/>
              </a:solidFill>
            </a:endParaRPr>
          </a:p>
          <a:p>
            <a:pPr marL="977900" lvl="3" indent="-457200" algn="l">
              <a:lnSpc>
                <a:spcPct val="150000"/>
              </a:lnSpc>
              <a:buClr>
                <a:srgbClr val="414141"/>
              </a:buClr>
              <a:buSzPct val="101000"/>
              <a:buFont typeface="Courier New" pitchFamily="49" charset="0"/>
              <a:buChar char="o"/>
            </a:pPr>
            <a:r>
              <a:rPr lang="en-US" sz="3200" dirty="0"/>
              <a:t>Eradicating extreme poverty and hunger in the member countries</a:t>
            </a:r>
            <a:endParaRPr lang="tr-TR" sz="3200" dirty="0"/>
          </a:p>
          <a:p>
            <a:pPr marL="63500" lvl="2" algn="l">
              <a:lnSpc>
                <a:spcPct val="150000"/>
              </a:lnSpc>
              <a:buClr>
                <a:srgbClr val="414141"/>
              </a:buClr>
              <a:buSzPct val="101000"/>
            </a:pPr>
            <a:r>
              <a:rPr lang="tr-TR" sz="2800" b="1" dirty="0" err="1" smtClean="0"/>
              <a:t>Output</a:t>
            </a:r>
            <a:r>
              <a:rPr lang="tr-TR" sz="2800" b="1" dirty="0" smtClean="0"/>
              <a:t> </a:t>
            </a:r>
            <a:r>
              <a:rPr lang="tr-TR" sz="2800" b="1" dirty="0" err="1"/>
              <a:t>Areas</a:t>
            </a:r>
            <a:r>
              <a:rPr lang="tr-TR" sz="2800" b="1" dirty="0"/>
              <a:t>:</a:t>
            </a:r>
          </a:p>
          <a:p>
            <a:pPr marL="444500" lvl="2" indent="-381000" algn="l">
              <a:lnSpc>
                <a:spcPct val="150000"/>
              </a:lnSpc>
              <a:buClr>
                <a:srgbClr val="414141"/>
              </a:buClr>
              <a:buSzPct val="101000"/>
              <a:buFont typeface="Lucida Grande" charset="0"/>
              <a:buChar char="‣"/>
            </a:pPr>
            <a:r>
              <a:rPr lang="tr-TR" sz="2800" dirty="0" err="1"/>
              <a:t>Aid</a:t>
            </a:r>
            <a:r>
              <a:rPr lang="tr-TR" sz="2800" dirty="0"/>
              <a:t> </a:t>
            </a:r>
            <a:r>
              <a:rPr lang="tr-TR" sz="2800" dirty="0" err="1" smtClean="0"/>
              <a:t>Effectiveness</a:t>
            </a:r>
            <a:endParaRPr lang="tr-TR" sz="2800" dirty="0" smtClean="0"/>
          </a:p>
          <a:p>
            <a:pPr marL="444500" lvl="2" indent="-381000" algn="l">
              <a:lnSpc>
                <a:spcPct val="150000"/>
              </a:lnSpc>
              <a:buClr>
                <a:srgbClr val="414141"/>
              </a:buClr>
              <a:buSzPct val="101000"/>
              <a:buFont typeface="Lucida Grande" charset="0"/>
              <a:buChar char="‣"/>
            </a:pPr>
            <a:r>
              <a:rPr lang="en-US" sz="2800" dirty="0"/>
              <a:t>Productive Capacity of the </a:t>
            </a:r>
            <a:r>
              <a:rPr lang="en-US" sz="2800" dirty="0" smtClean="0"/>
              <a:t>Poor</a:t>
            </a:r>
            <a:endParaRPr lang="tr-TR" sz="2800" dirty="0" smtClean="0"/>
          </a:p>
          <a:p>
            <a:pPr marL="444500" lvl="2" indent="-381000" algn="l">
              <a:lnSpc>
                <a:spcPct val="150000"/>
              </a:lnSpc>
              <a:buClr>
                <a:srgbClr val="414141"/>
              </a:buClr>
              <a:buSzPct val="101000"/>
              <a:buFont typeface="Lucida Grande" charset="0"/>
              <a:buChar char="‣"/>
            </a:pPr>
            <a:r>
              <a:rPr lang="en-US" sz="2800" dirty="0"/>
              <a:t>Effective Utilization of Financial </a:t>
            </a:r>
            <a:r>
              <a:rPr lang="en-US" sz="2800" dirty="0" smtClean="0"/>
              <a:t>Resources</a:t>
            </a:r>
            <a:endParaRPr lang="tr-TR" sz="2800" dirty="0" smtClean="0"/>
          </a:p>
          <a:p>
            <a:pPr marL="444500" lvl="2" indent="-381000" algn="l">
              <a:lnSpc>
                <a:spcPct val="150000"/>
              </a:lnSpc>
              <a:buClr>
                <a:srgbClr val="414141"/>
              </a:buClr>
              <a:buSzPct val="101000"/>
              <a:buFont typeface="Lucida Grande" charset="0"/>
              <a:buChar char="‣"/>
            </a:pPr>
            <a:r>
              <a:rPr lang="tr-TR" sz="2800" dirty="0" err="1"/>
              <a:t>Monitoring</a:t>
            </a:r>
            <a:r>
              <a:rPr lang="tr-TR" sz="2800" dirty="0"/>
              <a:t> </a:t>
            </a:r>
            <a:r>
              <a:rPr lang="tr-TR" sz="2800" dirty="0" err="1"/>
              <a:t>Poverty</a:t>
            </a:r>
            <a:endParaRPr lang="tr-TR" sz="2800" dirty="0"/>
          </a:p>
          <a:p>
            <a:pPr marL="444500" lvl="2" indent="-381000" algn="l">
              <a:lnSpc>
                <a:spcPct val="150000"/>
              </a:lnSpc>
              <a:buClr>
                <a:srgbClr val="414141"/>
              </a:buClr>
              <a:buSzPct val="101000"/>
              <a:buFont typeface="Lucida Grande" charset="0"/>
              <a:buChar char="‣"/>
            </a:pPr>
            <a:endParaRPr lang="tr-TR" sz="3000" dirty="0"/>
          </a:p>
          <a:p>
            <a:pPr marL="444500" indent="-381000" algn="l">
              <a:lnSpc>
                <a:spcPct val="150000"/>
              </a:lnSpc>
              <a:buClr>
                <a:srgbClr val="414141"/>
              </a:buClr>
              <a:buSzPct val="101000"/>
              <a:buFont typeface="Lucida Grande" charset="0"/>
              <a:buChar char="‣"/>
            </a:pPr>
            <a:endParaRPr lang="tr-TR" sz="3000" dirty="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cxnSp>
        <p:nvCxnSpPr>
          <p:cNvPr id="4" name="Düz Ok Bağlayıcısı 3"/>
          <p:cNvCxnSpPr/>
          <p:nvPr/>
        </p:nvCxnSpPr>
        <p:spPr bwMode="auto">
          <a:xfrm>
            <a:off x="4289425" y="2932584"/>
            <a:ext cx="1420813" cy="0"/>
          </a:xfrm>
          <a:prstGeom prst="straightConnector1">
            <a:avLst/>
          </a:prstGeom>
          <a:solidFill>
            <a:srgbClr val="6C7472"/>
          </a:solidFill>
          <a:ln>
            <a:noFill/>
            <a:tailEnd type="arrow"/>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0858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bwMode="auto">
          <a:xfrm>
            <a:off x="1461840" y="3076600"/>
            <a:ext cx="10225136" cy="2664296"/>
          </a:xfrm>
          <a:prstGeom prst="ellipse">
            <a:avLst/>
          </a:prstGeom>
          <a:solidFill>
            <a:srgbClr val="459B47">
              <a:alpha val="66000"/>
            </a:srgbClr>
          </a:solidFill>
          <a:ln>
            <a:noFill/>
          </a:ln>
          <a:effectLst>
            <a:outerShdw blurRad="406400" dist="520700" dir="5460000" sx="95000" sy="95000" rotWithShape="0">
              <a:prstClr val="black">
                <a:alpha val="33000"/>
              </a:prstClr>
            </a:outerShdw>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r>
              <a:rPr lang="tr-TR" sz="5500" b="1" dirty="0" smtClean="0"/>
              <a:t>STATE OF POVERTY IN THE WORLD</a:t>
            </a:r>
            <a:endParaRPr kumimoji="0" lang="en-GB" sz="5500" b="0" i="0"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dirty="0"/>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a:solidFill>
                  <a:schemeClr val="tx1"/>
                </a:solidFill>
              </a:rPr>
              <a:t>COMCEC </a:t>
            </a:r>
            <a:r>
              <a:rPr lang="tr-TR" sz="3200" b="1" dirty="0" err="1">
                <a:solidFill>
                  <a:schemeClr val="tx1"/>
                </a:solidFill>
              </a:rPr>
              <a:t>Strategy</a:t>
            </a:r>
            <a:r>
              <a:rPr lang="tr-TR" sz="3200" b="1" dirty="0">
                <a:solidFill>
                  <a:schemeClr val="tx1"/>
                </a:solidFill>
              </a:rPr>
              <a:t> </a:t>
            </a:r>
            <a:r>
              <a:rPr lang="tr-TR" sz="3200" b="1" dirty="0" err="1">
                <a:solidFill>
                  <a:schemeClr val="tx1"/>
                </a:solidFill>
              </a:rPr>
              <a:t>and</a:t>
            </a:r>
            <a:r>
              <a:rPr lang="tr-TR" sz="3200" b="1" dirty="0">
                <a:solidFill>
                  <a:schemeClr val="tx1"/>
                </a:solidFill>
              </a:rPr>
              <a:t> </a:t>
            </a:r>
            <a:r>
              <a:rPr lang="tr-TR" sz="3200" b="1" dirty="0" err="1">
                <a:solidFill>
                  <a:schemeClr val="tx1"/>
                </a:solidFill>
              </a:rPr>
              <a:t>Poverty</a:t>
            </a:r>
            <a:r>
              <a:rPr lang="tr-TR" sz="3200" b="1" dirty="0">
                <a:solidFill>
                  <a:schemeClr val="tx1"/>
                </a:solidFill>
              </a:rPr>
              <a:t> </a:t>
            </a:r>
            <a:r>
              <a:rPr lang="tr-TR" sz="3200" b="1" dirty="0" err="1">
                <a:solidFill>
                  <a:schemeClr val="tx1"/>
                </a:solidFill>
              </a:rPr>
              <a:t>Alleviation</a:t>
            </a:r>
            <a:endParaRPr lang="tr-TR" sz="3200" b="1" dirty="0">
              <a:solidFill>
                <a:schemeClr val="tx1"/>
              </a:solidFill>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smtClean="0"/>
              <a:t>PCM - 2013</a:t>
            </a:r>
          </a:p>
          <a:p>
            <a:pPr marL="63500" lvl="2" algn="l">
              <a:lnSpc>
                <a:spcPct val="150000"/>
              </a:lnSpc>
              <a:buClr>
                <a:srgbClr val="414141"/>
              </a:buClr>
              <a:buSzPct val="101000"/>
            </a:pPr>
            <a:r>
              <a:rPr lang="tr-TR" sz="3200" dirty="0" smtClean="0"/>
              <a:t>	</a:t>
            </a:r>
            <a:r>
              <a:rPr lang="tr-TR" sz="3000" dirty="0" smtClean="0"/>
              <a:t>«</a:t>
            </a:r>
            <a:r>
              <a:rPr lang="en-US" sz="3000" dirty="0" err="1" smtClean="0"/>
              <a:t>Enhanc</a:t>
            </a:r>
            <a:r>
              <a:rPr lang="tr-TR" sz="3000" dirty="0" smtClean="0"/>
              <a:t>i</a:t>
            </a:r>
            <a:r>
              <a:rPr lang="en-US" sz="3000" dirty="0" smtClean="0"/>
              <a:t>ng Nat</a:t>
            </a:r>
            <a:r>
              <a:rPr lang="tr-TR" sz="3000" dirty="0" smtClean="0"/>
              <a:t>i</a:t>
            </a:r>
            <a:r>
              <a:rPr lang="en-US" sz="3000" dirty="0" err="1" smtClean="0"/>
              <a:t>onal</a:t>
            </a:r>
            <a:r>
              <a:rPr lang="en-US" sz="3000" dirty="0" smtClean="0"/>
              <a:t> Capac</a:t>
            </a:r>
            <a:r>
              <a:rPr lang="tr-TR" sz="3000" dirty="0" smtClean="0"/>
              <a:t>i</a:t>
            </a:r>
            <a:r>
              <a:rPr lang="en-US" sz="3000" dirty="0" smtClean="0"/>
              <a:t>t</a:t>
            </a:r>
            <a:r>
              <a:rPr lang="tr-TR" sz="3000" dirty="0" smtClean="0"/>
              <a:t>i</a:t>
            </a:r>
            <a:r>
              <a:rPr lang="en-US" sz="3000" dirty="0" err="1" smtClean="0"/>
              <a:t>es</a:t>
            </a:r>
            <a:r>
              <a:rPr lang="en-US" sz="3000" dirty="0" smtClean="0"/>
              <a:t> </a:t>
            </a:r>
            <a:r>
              <a:rPr lang="tr-TR" sz="3000" dirty="0" smtClean="0"/>
              <a:t>o</a:t>
            </a:r>
            <a:r>
              <a:rPr lang="en-US" sz="3000" dirty="0" smtClean="0"/>
              <a:t>f O</a:t>
            </a:r>
            <a:r>
              <a:rPr lang="tr-TR" sz="3000" dirty="0" smtClean="0"/>
              <a:t>IC</a:t>
            </a:r>
            <a:r>
              <a:rPr lang="en-US" sz="3000" dirty="0" smtClean="0"/>
              <a:t> Member </a:t>
            </a:r>
            <a:r>
              <a:rPr lang="en-US" sz="3000" dirty="0" err="1" smtClean="0"/>
              <a:t>Countr</a:t>
            </a:r>
            <a:r>
              <a:rPr lang="tr-TR" sz="3000" dirty="0" smtClean="0"/>
              <a:t>i</a:t>
            </a:r>
            <a:r>
              <a:rPr lang="en-US" sz="3000" dirty="0" err="1" smtClean="0"/>
              <a:t>es</a:t>
            </a:r>
            <a:r>
              <a:rPr lang="en-US" sz="3000" dirty="0" smtClean="0"/>
              <a:t> </a:t>
            </a:r>
            <a:r>
              <a:rPr lang="tr-TR" sz="3000" dirty="0" smtClean="0"/>
              <a:t>i</a:t>
            </a:r>
            <a:r>
              <a:rPr lang="en-US" sz="3000" dirty="0" smtClean="0"/>
              <a:t>n Poverty Stat</a:t>
            </a:r>
            <a:r>
              <a:rPr lang="tr-TR" sz="3000" dirty="0" smtClean="0"/>
              <a:t>i</a:t>
            </a:r>
            <a:r>
              <a:rPr lang="en-US" sz="3000" dirty="0" err="1" smtClean="0"/>
              <a:t>st</a:t>
            </a:r>
            <a:r>
              <a:rPr lang="tr-TR" sz="3000" dirty="0" smtClean="0"/>
              <a:t>i</a:t>
            </a:r>
            <a:r>
              <a:rPr lang="en-US" sz="3000" dirty="0" err="1" smtClean="0"/>
              <a:t>cs</a:t>
            </a:r>
            <a:r>
              <a:rPr lang="tr-TR" sz="3000" dirty="0" smtClean="0"/>
              <a:t>» SESRIC</a:t>
            </a:r>
          </a:p>
          <a:p>
            <a:pPr marL="63500" lvl="2" algn="l">
              <a:lnSpc>
                <a:spcPct val="150000"/>
              </a:lnSpc>
              <a:buClr>
                <a:srgbClr val="414141"/>
              </a:buClr>
              <a:buSzPct val="101000"/>
            </a:pPr>
            <a:endParaRPr lang="tr-TR" sz="3000" b="1" dirty="0" smtClean="0"/>
          </a:p>
          <a:p>
            <a:pPr marL="63500" lvl="2" algn="l">
              <a:lnSpc>
                <a:spcPct val="150000"/>
              </a:lnSpc>
              <a:buClr>
                <a:srgbClr val="414141"/>
              </a:buClr>
              <a:buSzPct val="101000"/>
            </a:pPr>
            <a:r>
              <a:rPr lang="tr-TR" sz="3200" b="1" dirty="0" smtClean="0"/>
              <a:t>PCM </a:t>
            </a:r>
            <a:r>
              <a:rPr lang="tr-TR" sz="3200" b="1" dirty="0"/>
              <a:t>– 2014:</a:t>
            </a:r>
          </a:p>
          <a:p>
            <a:pPr marL="0" lvl="2" algn="l">
              <a:lnSpc>
                <a:spcPct val="150000"/>
              </a:lnSpc>
              <a:buClr>
                <a:srgbClr val="414141"/>
              </a:buClr>
              <a:buSzPct val="101000"/>
            </a:pPr>
            <a:r>
              <a:rPr lang="tr-TR" sz="3000" dirty="0"/>
              <a:t>	</a:t>
            </a:r>
            <a:r>
              <a:rPr lang="tr-TR" sz="3000" dirty="0" smtClean="0"/>
              <a:t>«</a:t>
            </a:r>
            <a:r>
              <a:rPr lang="en-GB" sz="3000" dirty="0"/>
              <a:t>Building </a:t>
            </a:r>
            <a:r>
              <a:rPr lang="en-GB" sz="3000" dirty="0" smtClean="0"/>
              <a:t>Productivity Capacities of Agriculture Small Scale Producers of </a:t>
            </a:r>
            <a:r>
              <a:rPr lang="en-GB" sz="3000" dirty="0"/>
              <a:t>the </a:t>
            </a:r>
            <a:r>
              <a:rPr lang="tr-TR" sz="3000" dirty="0" smtClean="0"/>
              <a:t>C</a:t>
            </a:r>
            <a:r>
              <a:rPr lang="en-GB" sz="3000" dirty="0" err="1" smtClean="0"/>
              <a:t>offee</a:t>
            </a:r>
            <a:r>
              <a:rPr lang="tr-TR" sz="3000" dirty="0" smtClean="0"/>
              <a:t> </a:t>
            </a:r>
            <a:r>
              <a:rPr lang="en-GB" sz="3000" dirty="0"/>
              <a:t>and </a:t>
            </a:r>
            <a:r>
              <a:rPr lang="tr-TR" sz="3000" dirty="0" smtClean="0"/>
              <a:t>C</a:t>
            </a:r>
            <a:r>
              <a:rPr lang="en-GB" sz="3000" dirty="0" err="1" smtClean="0"/>
              <a:t>ocoa</a:t>
            </a:r>
            <a:r>
              <a:rPr lang="en-GB" sz="3000" dirty="0" smtClean="0"/>
              <a:t> </a:t>
            </a:r>
            <a:r>
              <a:rPr lang="en-GB" sz="3000" dirty="0"/>
              <a:t>within some Central African and West African States through the </a:t>
            </a:r>
            <a:r>
              <a:rPr lang="tr-TR" sz="3000" dirty="0" smtClean="0"/>
              <a:t>I</a:t>
            </a:r>
            <a:r>
              <a:rPr lang="en-GB" sz="3000" dirty="0" err="1" smtClean="0"/>
              <a:t>mprovement</a:t>
            </a:r>
            <a:r>
              <a:rPr lang="en-GB" sz="3000" dirty="0" smtClean="0"/>
              <a:t> </a:t>
            </a:r>
            <a:r>
              <a:rPr lang="en-GB" sz="3000" dirty="0"/>
              <a:t>of</a:t>
            </a:r>
            <a:r>
              <a:rPr lang="tr-TR" sz="3000" dirty="0"/>
              <a:t> </a:t>
            </a:r>
            <a:r>
              <a:rPr lang="en-GB" sz="3000" dirty="0" err="1" smtClean="0"/>
              <a:t>Phytosanitary</a:t>
            </a:r>
            <a:r>
              <a:rPr lang="en-GB" sz="3000" dirty="0" smtClean="0"/>
              <a:t> Practices</a:t>
            </a:r>
            <a:r>
              <a:rPr lang="tr-TR" sz="3000" dirty="0" smtClean="0"/>
              <a:t>» </a:t>
            </a:r>
            <a:r>
              <a:rPr lang="tr-TR" sz="3000" dirty="0" err="1"/>
              <a:t>Cameroon</a:t>
            </a:r>
            <a:endParaRPr lang="tr-TR" sz="3000" dirty="0"/>
          </a:p>
          <a:p>
            <a:pPr marL="0" lvl="2" algn="l">
              <a:lnSpc>
                <a:spcPct val="150000"/>
              </a:lnSpc>
              <a:buClr>
                <a:srgbClr val="414141"/>
              </a:buClr>
              <a:buSzPct val="101000"/>
            </a:pPr>
            <a:endParaRPr lang="tr-TR" sz="3000" dirty="0"/>
          </a:p>
          <a:p>
            <a:pPr marL="444500" indent="-381000" algn="l">
              <a:lnSpc>
                <a:spcPct val="150000"/>
              </a:lnSpc>
              <a:buClr>
                <a:srgbClr val="414141"/>
              </a:buClr>
              <a:buSzPct val="101000"/>
              <a:buFont typeface="Lucida Grande" charset="0"/>
              <a:buChar char="‣"/>
            </a:pPr>
            <a:endParaRPr lang="tr-TR" sz="3000" dirty="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cxnSp>
        <p:nvCxnSpPr>
          <p:cNvPr id="4" name="Düz Ok Bağlayıcısı 3"/>
          <p:cNvCxnSpPr/>
          <p:nvPr/>
        </p:nvCxnSpPr>
        <p:spPr bwMode="auto">
          <a:xfrm>
            <a:off x="4289425" y="2932584"/>
            <a:ext cx="1420813" cy="0"/>
          </a:xfrm>
          <a:prstGeom prst="straightConnector1">
            <a:avLst/>
          </a:prstGeom>
          <a:solidFill>
            <a:srgbClr val="6C7472"/>
          </a:solidFill>
          <a:ln>
            <a:noFill/>
            <a:tailEnd type="arrow"/>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2076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dirty="0"/>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a:solidFill>
                  <a:schemeClr val="tx1"/>
                </a:solidFill>
              </a:rPr>
              <a:t>COMCEC </a:t>
            </a:r>
            <a:r>
              <a:rPr lang="tr-TR" sz="3200" b="1" dirty="0" err="1">
                <a:solidFill>
                  <a:schemeClr val="tx1"/>
                </a:solidFill>
              </a:rPr>
              <a:t>Strategy</a:t>
            </a:r>
            <a:r>
              <a:rPr lang="tr-TR" sz="3200" b="1" dirty="0">
                <a:solidFill>
                  <a:schemeClr val="tx1"/>
                </a:solidFill>
              </a:rPr>
              <a:t> </a:t>
            </a:r>
            <a:r>
              <a:rPr lang="tr-TR" sz="3200" b="1" dirty="0" err="1">
                <a:solidFill>
                  <a:schemeClr val="tx1"/>
                </a:solidFill>
              </a:rPr>
              <a:t>and</a:t>
            </a:r>
            <a:r>
              <a:rPr lang="tr-TR" sz="3200" b="1" dirty="0">
                <a:solidFill>
                  <a:schemeClr val="tx1"/>
                </a:solidFill>
              </a:rPr>
              <a:t> </a:t>
            </a:r>
            <a:r>
              <a:rPr lang="tr-TR" sz="3200" b="1" dirty="0" err="1">
                <a:solidFill>
                  <a:schemeClr val="tx1"/>
                </a:solidFill>
              </a:rPr>
              <a:t>Poverty</a:t>
            </a:r>
            <a:r>
              <a:rPr lang="tr-TR" sz="3200" b="1" dirty="0">
                <a:solidFill>
                  <a:schemeClr val="tx1"/>
                </a:solidFill>
              </a:rPr>
              <a:t> </a:t>
            </a:r>
            <a:r>
              <a:rPr lang="tr-TR" sz="3200" b="1" dirty="0" err="1">
                <a:solidFill>
                  <a:schemeClr val="tx1"/>
                </a:solidFill>
              </a:rPr>
              <a:t>Alleviation</a:t>
            </a:r>
            <a:endParaRPr lang="tr-TR" sz="3200" b="1" dirty="0">
              <a:solidFill>
                <a:schemeClr val="tx1"/>
              </a:solidFill>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63500" lvl="2" algn="l">
              <a:lnSpc>
                <a:spcPct val="150000"/>
              </a:lnSpc>
              <a:buClr>
                <a:srgbClr val="414141"/>
              </a:buClr>
              <a:buSzPct val="101000"/>
            </a:pPr>
            <a:r>
              <a:rPr lang="tr-TR" sz="3200" b="1" dirty="0" smtClean="0"/>
              <a:t>PCM – 2014:</a:t>
            </a:r>
          </a:p>
          <a:p>
            <a:pPr marL="0" lvl="2" algn="l">
              <a:lnSpc>
                <a:spcPct val="150000"/>
              </a:lnSpc>
              <a:buClr>
                <a:srgbClr val="414141"/>
              </a:buClr>
              <a:buSzPct val="101000"/>
            </a:pPr>
            <a:r>
              <a:rPr lang="tr-TR" sz="3200" dirty="0"/>
              <a:t>	</a:t>
            </a:r>
            <a:r>
              <a:rPr lang="tr-TR" sz="3200" dirty="0" smtClean="0"/>
              <a:t>«</a:t>
            </a:r>
            <a:r>
              <a:rPr lang="en-GB" sz="3200" dirty="0" smtClean="0"/>
              <a:t>Improving </a:t>
            </a:r>
            <a:r>
              <a:rPr lang="en-GB" sz="3200" dirty="0"/>
              <a:t>Statistical Capacities of OIC Member Countries in Poverty </a:t>
            </a:r>
            <a:r>
              <a:rPr lang="en-GB" sz="3200" dirty="0" smtClean="0"/>
              <a:t>Statistics</a:t>
            </a:r>
            <a:r>
              <a:rPr lang="tr-TR" sz="3200" dirty="0" smtClean="0"/>
              <a:t>» SESRIC</a:t>
            </a:r>
          </a:p>
          <a:p>
            <a:pPr marL="0" lvl="2" algn="l">
              <a:lnSpc>
                <a:spcPct val="150000"/>
              </a:lnSpc>
              <a:buClr>
                <a:srgbClr val="414141"/>
              </a:buClr>
              <a:buSzPct val="101000"/>
            </a:pPr>
            <a:endParaRPr lang="tr-TR" sz="3200" dirty="0" smtClean="0"/>
          </a:p>
          <a:p>
            <a:pPr marL="0" lvl="2" algn="l">
              <a:lnSpc>
                <a:spcPct val="150000"/>
              </a:lnSpc>
              <a:buClr>
                <a:srgbClr val="414141"/>
              </a:buClr>
              <a:buSzPct val="101000"/>
            </a:pPr>
            <a:r>
              <a:rPr lang="tr-TR" sz="3200" dirty="0"/>
              <a:t>	</a:t>
            </a:r>
            <a:r>
              <a:rPr lang="tr-TR" sz="3200" dirty="0" smtClean="0"/>
              <a:t>«</a:t>
            </a:r>
            <a:r>
              <a:rPr lang="en-GB" sz="3200" dirty="0" smtClean="0"/>
              <a:t>Design </a:t>
            </a:r>
            <a:r>
              <a:rPr lang="en-GB" sz="3200" dirty="0"/>
              <a:t>and implementation of the Management Information System for </a:t>
            </a:r>
            <a:r>
              <a:rPr lang="en-GB" sz="3200" dirty="0" smtClean="0"/>
              <a:t>SSN's</a:t>
            </a:r>
            <a:r>
              <a:rPr lang="tr-TR" sz="3200" dirty="0" smtClean="0"/>
              <a:t> </a:t>
            </a:r>
            <a:r>
              <a:rPr lang="en-GB" sz="3200" dirty="0" smtClean="0"/>
              <a:t>within </a:t>
            </a:r>
            <a:r>
              <a:rPr lang="en-GB" sz="3200" dirty="0"/>
              <a:t>the </a:t>
            </a:r>
            <a:r>
              <a:rPr lang="en-GB" sz="3200" dirty="0" smtClean="0"/>
              <a:t>Ministry</a:t>
            </a:r>
            <a:r>
              <a:rPr lang="tr-TR" sz="3200" dirty="0" smtClean="0"/>
              <a:t>» </a:t>
            </a:r>
            <a:r>
              <a:rPr lang="tr-TR" sz="3200" dirty="0" err="1" smtClean="0"/>
              <a:t>Suriname</a:t>
            </a:r>
            <a:endParaRPr lang="tr-TR" sz="3200" dirty="0" smtClean="0"/>
          </a:p>
          <a:p>
            <a:pPr marL="0" lvl="2" algn="l">
              <a:lnSpc>
                <a:spcPct val="150000"/>
              </a:lnSpc>
              <a:buClr>
                <a:srgbClr val="414141"/>
              </a:buClr>
              <a:buSzPct val="101000"/>
            </a:pPr>
            <a:endParaRPr lang="tr-TR" sz="3000" dirty="0" smtClean="0"/>
          </a:p>
          <a:p>
            <a:pPr marL="0" lvl="2" algn="l">
              <a:lnSpc>
                <a:spcPct val="150000"/>
              </a:lnSpc>
              <a:buClr>
                <a:srgbClr val="414141"/>
              </a:buClr>
              <a:buSzPct val="101000"/>
            </a:pPr>
            <a:r>
              <a:rPr lang="tr-TR" sz="3000" dirty="0"/>
              <a:t>	«</a:t>
            </a:r>
            <a:r>
              <a:rPr lang="en-GB" sz="3000" dirty="0"/>
              <a:t>The Role of Community-Based Rehabilitation in Poverty Reduction</a:t>
            </a:r>
            <a:r>
              <a:rPr lang="tr-TR" sz="3000" dirty="0"/>
              <a:t>»</a:t>
            </a:r>
            <a:r>
              <a:rPr lang="en-GB" sz="3000" dirty="0"/>
              <a:t> </a:t>
            </a:r>
            <a:r>
              <a:rPr lang="tr-TR" sz="3000" dirty="0"/>
              <a:t>Iran</a:t>
            </a:r>
          </a:p>
          <a:p>
            <a:pPr marL="444500" indent="-381000" algn="l">
              <a:lnSpc>
                <a:spcPct val="150000"/>
              </a:lnSpc>
              <a:buClr>
                <a:srgbClr val="414141"/>
              </a:buClr>
              <a:buSzPct val="101000"/>
              <a:buFont typeface="Lucida Grande" charset="0"/>
              <a:buChar char="‣"/>
            </a:pPr>
            <a:endParaRPr lang="tr-TR" sz="3000" dirty="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cxnSp>
        <p:nvCxnSpPr>
          <p:cNvPr id="4" name="Düz Ok Bağlayıcısı 3"/>
          <p:cNvCxnSpPr/>
          <p:nvPr/>
        </p:nvCxnSpPr>
        <p:spPr bwMode="auto">
          <a:xfrm>
            <a:off x="4289425" y="2932584"/>
            <a:ext cx="1420813" cy="0"/>
          </a:xfrm>
          <a:prstGeom prst="straightConnector1">
            <a:avLst/>
          </a:prstGeom>
          <a:solidFill>
            <a:srgbClr val="6C7472"/>
          </a:solidFill>
          <a:ln>
            <a:noFill/>
            <a:tailEnd type="arrow"/>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3088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bwMode="auto">
          <a:xfrm>
            <a:off x="1461840" y="3076600"/>
            <a:ext cx="10225136" cy="3024336"/>
          </a:xfrm>
          <a:prstGeom prst="ellipse">
            <a:avLst/>
          </a:prstGeom>
          <a:solidFill>
            <a:srgbClr val="459B47">
              <a:alpha val="66000"/>
            </a:srgbClr>
          </a:solidFill>
          <a:ln>
            <a:noFill/>
          </a:ln>
          <a:effectLst>
            <a:outerShdw blurRad="406400" dist="520700" dir="5460000" sx="95000" sy="95000" rotWithShape="0">
              <a:prstClr val="black">
                <a:alpha val="33000"/>
              </a:prstClr>
            </a:outerShdw>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r>
              <a:rPr lang="tr-TR" sz="4500" b="1" dirty="0" smtClean="0"/>
              <a:t>CONCLUDING REMARKS</a:t>
            </a:r>
            <a:endParaRPr lang="en-US" sz="4500" b="1" dirty="0">
              <a:solidFill>
                <a:schemeClr val="tx1"/>
              </a:solidFill>
              <a:latin typeface="Optima" charset="0"/>
              <a:ea typeface="Optima" charset="0"/>
              <a:cs typeface="Optima" charset="0"/>
              <a:sym typeface="Optima" charset="0"/>
            </a:endParaRPr>
          </a:p>
        </p:txBody>
      </p:sp>
    </p:spTree>
    <p:extLst>
      <p:ext uri="{BB962C8B-B14F-4D97-AF65-F5344CB8AC3E}">
        <p14:creationId xmlns:p14="http://schemas.microsoft.com/office/powerpoint/2010/main" val="24099672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4000" b="1" dirty="0" err="1" smtClean="0">
                <a:solidFill>
                  <a:srgbClr val="1E421F"/>
                </a:solidFill>
              </a:rPr>
              <a:t>Concluding</a:t>
            </a:r>
            <a:r>
              <a:rPr lang="tr-TR" sz="4000" b="1" dirty="0" smtClean="0">
                <a:solidFill>
                  <a:srgbClr val="1E421F"/>
                </a:solidFill>
              </a:rPr>
              <a:t> </a:t>
            </a:r>
            <a:r>
              <a:rPr lang="tr-TR" sz="4000" b="1" dirty="0" err="1" smtClean="0">
                <a:solidFill>
                  <a:srgbClr val="1E421F"/>
                </a:solidFill>
              </a:rPr>
              <a:t>Remarks</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444500" lvl="2" indent="-381000" algn="l">
              <a:lnSpc>
                <a:spcPct val="150000"/>
              </a:lnSpc>
              <a:buClr>
                <a:srgbClr val="414141"/>
              </a:buClr>
              <a:buSzPct val="101000"/>
              <a:buFont typeface="Lucida Grande" charset="0"/>
              <a:buChar char="‣"/>
            </a:pPr>
            <a:r>
              <a:rPr lang="tr-TR" sz="3200" dirty="0" err="1" smtClean="0"/>
              <a:t>Monetary</a:t>
            </a:r>
            <a:r>
              <a:rPr lang="tr-TR" sz="3200" dirty="0" smtClean="0"/>
              <a:t> </a:t>
            </a:r>
            <a:r>
              <a:rPr lang="en-GB" sz="3200" dirty="0" smtClean="0"/>
              <a:t>poverty </a:t>
            </a:r>
            <a:r>
              <a:rPr lang="en-GB" sz="3200" dirty="0"/>
              <a:t>is </a:t>
            </a:r>
            <a:r>
              <a:rPr lang="tr-TR" sz="3200" dirty="0" err="1" smtClean="0"/>
              <a:t>relevant</a:t>
            </a:r>
            <a:r>
              <a:rPr lang="en-GB" sz="3200" dirty="0" smtClean="0"/>
              <a:t> </a:t>
            </a:r>
            <a:endParaRPr lang="tr-TR" sz="3200" dirty="0" smtClean="0"/>
          </a:p>
          <a:p>
            <a:pPr marL="444500" lvl="2" indent="-381000" algn="l">
              <a:lnSpc>
                <a:spcPct val="150000"/>
              </a:lnSpc>
              <a:buClr>
                <a:srgbClr val="414141"/>
              </a:buClr>
              <a:buSzPct val="101000"/>
              <a:buFont typeface="Lucida Grande" charset="0"/>
              <a:buChar char="‣"/>
            </a:pPr>
            <a:r>
              <a:rPr lang="tr-TR" sz="3200" dirty="0" err="1" smtClean="0"/>
              <a:t>Non-monetary</a:t>
            </a:r>
            <a:r>
              <a:rPr lang="tr-TR" sz="3200" dirty="0" smtClean="0"/>
              <a:t> </a:t>
            </a:r>
            <a:r>
              <a:rPr lang="tr-TR" sz="3200" dirty="0" err="1" smtClean="0"/>
              <a:t>poverty</a:t>
            </a:r>
            <a:r>
              <a:rPr lang="tr-TR" sz="3200" dirty="0" smtClean="0"/>
              <a:t> is </a:t>
            </a:r>
            <a:r>
              <a:rPr lang="tr-TR" sz="3200" dirty="0" err="1" smtClean="0"/>
              <a:t>devastating</a:t>
            </a:r>
            <a:endParaRPr lang="tr-TR" sz="3200" dirty="0" smtClean="0"/>
          </a:p>
          <a:p>
            <a:pPr marL="444500" lvl="2" indent="-381000" algn="l">
              <a:lnSpc>
                <a:spcPct val="150000"/>
              </a:lnSpc>
              <a:buClr>
                <a:srgbClr val="414141"/>
              </a:buClr>
              <a:buSzPct val="101000"/>
              <a:buFont typeface="Lucida Grande" charset="0"/>
              <a:buChar char="‣"/>
            </a:pPr>
            <a:r>
              <a:rPr lang="en-GB" sz="3200" dirty="0" smtClean="0"/>
              <a:t>32 </a:t>
            </a:r>
            <a:r>
              <a:rPr lang="en-GB" sz="3200" dirty="0"/>
              <a:t>percent of the COMCEC population live under multidimensional poverty </a:t>
            </a:r>
            <a:endParaRPr lang="tr-TR" sz="3200" dirty="0" smtClean="0"/>
          </a:p>
          <a:p>
            <a:pPr marL="444500" lvl="2" indent="-381000" algn="l">
              <a:lnSpc>
                <a:spcPct val="150000"/>
              </a:lnSpc>
              <a:buClr>
                <a:srgbClr val="414141"/>
              </a:buClr>
              <a:buSzPct val="101000"/>
              <a:buFont typeface="Lucida Grande" charset="0"/>
              <a:buChar char="‣"/>
            </a:pPr>
            <a:r>
              <a:rPr lang="tr-TR" sz="3200" dirty="0" err="1"/>
              <a:t>Highest</a:t>
            </a:r>
            <a:r>
              <a:rPr lang="tr-TR" sz="3200" dirty="0"/>
              <a:t> </a:t>
            </a:r>
            <a:r>
              <a:rPr lang="tr-TR" sz="3200" dirty="0" err="1"/>
              <a:t>deprivations</a:t>
            </a:r>
            <a:r>
              <a:rPr lang="tr-TR" sz="3200" dirty="0"/>
              <a:t> </a:t>
            </a:r>
            <a:r>
              <a:rPr lang="tr-TR" sz="3200" dirty="0" err="1"/>
              <a:t>are</a:t>
            </a:r>
            <a:r>
              <a:rPr lang="tr-TR" sz="3200" dirty="0"/>
              <a:t> </a:t>
            </a:r>
            <a:r>
              <a:rPr lang="tr-TR" sz="3200" dirty="0" smtClean="0"/>
              <a:t>in </a:t>
            </a:r>
            <a:r>
              <a:rPr lang="tr-TR" sz="3200" dirty="0" err="1"/>
              <a:t>cooking</a:t>
            </a:r>
            <a:r>
              <a:rPr lang="tr-TR" sz="3200" dirty="0"/>
              <a:t> </a:t>
            </a:r>
            <a:r>
              <a:rPr lang="tr-TR" sz="3200" dirty="0" err="1"/>
              <a:t>fuel</a:t>
            </a:r>
            <a:r>
              <a:rPr lang="tr-TR" sz="3200" dirty="0"/>
              <a:t>, </a:t>
            </a:r>
            <a:r>
              <a:rPr lang="tr-TR" sz="3200" dirty="0" err="1"/>
              <a:t>electricity</a:t>
            </a:r>
            <a:r>
              <a:rPr lang="tr-TR" sz="3200" dirty="0"/>
              <a:t> </a:t>
            </a:r>
            <a:r>
              <a:rPr lang="tr-TR" sz="3200" dirty="0" err="1"/>
              <a:t>and</a:t>
            </a:r>
            <a:r>
              <a:rPr lang="tr-TR" sz="3200" dirty="0"/>
              <a:t> </a:t>
            </a:r>
            <a:r>
              <a:rPr lang="tr-TR" sz="3200" dirty="0" err="1"/>
              <a:t>improved</a:t>
            </a:r>
            <a:r>
              <a:rPr lang="tr-TR" sz="3200" dirty="0"/>
              <a:t> </a:t>
            </a:r>
            <a:r>
              <a:rPr lang="tr-TR" sz="3200" dirty="0" err="1"/>
              <a:t>sanitation</a:t>
            </a:r>
            <a:r>
              <a:rPr lang="tr-TR" sz="3200" dirty="0"/>
              <a:t> </a:t>
            </a:r>
          </a:p>
          <a:p>
            <a:pPr marL="444500" indent="-381000" algn="l">
              <a:lnSpc>
                <a:spcPct val="150000"/>
              </a:lnSpc>
              <a:buClr>
                <a:srgbClr val="414141"/>
              </a:buClr>
              <a:buSzPct val="101000"/>
              <a:buFont typeface="Lucida Grande" charset="0"/>
              <a:buChar char="‣"/>
            </a:pPr>
            <a:r>
              <a:rPr lang="tr-TR" sz="3000" dirty="0" err="1">
                <a:sym typeface="Optima" charset="0"/>
              </a:rPr>
              <a:t>Deprivations</a:t>
            </a:r>
            <a:r>
              <a:rPr lang="tr-TR" sz="3000" dirty="0">
                <a:sym typeface="Optima" charset="0"/>
              </a:rPr>
              <a:t> in </a:t>
            </a:r>
            <a:r>
              <a:rPr lang="tr-TR" sz="3000" dirty="0" err="1">
                <a:sym typeface="Optima" charset="0"/>
              </a:rPr>
              <a:t>school</a:t>
            </a:r>
            <a:r>
              <a:rPr lang="tr-TR" sz="3000" dirty="0">
                <a:sym typeface="Optima" charset="0"/>
              </a:rPr>
              <a:t> </a:t>
            </a:r>
            <a:r>
              <a:rPr lang="tr-TR" sz="3000" dirty="0" err="1">
                <a:sym typeface="Optima" charset="0"/>
              </a:rPr>
              <a:t>attendance</a:t>
            </a:r>
            <a:r>
              <a:rPr lang="tr-TR" sz="3000" dirty="0">
                <a:sym typeface="Optima" charset="0"/>
              </a:rPr>
              <a:t> </a:t>
            </a:r>
            <a:r>
              <a:rPr lang="tr-TR" sz="3000" dirty="0" err="1">
                <a:sym typeface="Optima" charset="0"/>
              </a:rPr>
              <a:t>and</a:t>
            </a:r>
            <a:r>
              <a:rPr lang="tr-TR" sz="3000" dirty="0">
                <a:sym typeface="Optima" charset="0"/>
              </a:rPr>
              <a:t> </a:t>
            </a:r>
            <a:r>
              <a:rPr lang="tr-TR" sz="3000" dirty="0" err="1">
                <a:sym typeface="Optima" charset="0"/>
              </a:rPr>
              <a:t>child</a:t>
            </a:r>
            <a:r>
              <a:rPr lang="tr-TR" sz="3000" dirty="0">
                <a:sym typeface="Optima" charset="0"/>
              </a:rPr>
              <a:t> </a:t>
            </a:r>
            <a:r>
              <a:rPr lang="tr-TR" sz="3000" dirty="0" err="1">
                <a:sym typeface="Optima" charset="0"/>
              </a:rPr>
              <a:t>mortality</a:t>
            </a:r>
            <a:r>
              <a:rPr lang="tr-TR" sz="3000" dirty="0">
                <a:sym typeface="Optima" charset="0"/>
              </a:rPr>
              <a:t> </a:t>
            </a:r>
            <a:r>
              <a:rPr lang="tr-TR" sz="3000" dirty="0" err="1">
                <a:sym typeface="Optima" charset="0"/>
              </a:rPr>
              <a:t>are</a:t>
            </a:r>
            <a:r>
              <a:rPr lang="tr-TR" sz="3000" dirty="0">
                <a:sym typeface="Optima" charset="0"/>
              </a:rPr>
              <a:t> </a:t>
            </a:r>
            <a:r>
              <a:rPr lang="tr-TR" sz="3000" dirty="0" err="1">
                <a:sym typeface="Optima" charset="0"/>
              </a:rPr>
              <a:t>more</a:t>
            </a:r>
            <a:r>
              <a:rPr lang="tr-TR" sz="3000" dirty="0">
                <a:sym typeface="Optima" charset="0"/>
              </a:rPr>
              <a:t> </a:t>
            </a:r>
            <a:r>
              <a:rPr lang="tr-TR" sz="3000" dirty="0" err="1">
                <a:sym typeface="Optima" charset="0"/>
              </a:rPr>
              <a:t>than</a:t>
            </a:r>
            <a:r>
              <a:rPr lang="tr-TR" sz="3000" dirty="0">
                <a:sym typeface="Optima" charset="0"/>
              </a:rPr>
              <a:t> 20 </a:t>
            </a:r>
            <a:r>
              <a:rPr lang="tr-TR" sz="3000" dirty="0" err="1">
                <a:sym typeface="Optima" charset="0"/>
              </a:rPr>
              <a:t>percent</a:t>
            </a:r>
            <a:r>
              <a:rPr lang="tr-TR" sz="3000" dirty="0">
                <a:sym typeface="Optima" charset="0"/>
              </a:rPr>
              <a:t> </a:t>
            </a:r>
            <a:r>
              <a:rPr lang="tr-TR" sz="3000" dirty="0" err="1">
                <a:sym typeface="Optima" charset="0"/>
              </a:rPr>
              <a:t>for</a:t>
            </a:r>
            <a:r>
              <a:rPr lang="tr-TR" sz="3000" dirty="0">
                <a:sym typeface="Optima" charset="0"/>
              </a:rPr>
              <a:t> </a:t>
            </a:r>
            <a:r>
              <a:rPr lang="tr-TR" sz="3000" dirty="0" err="1">
                <a:sym typeface="Optima" charset="0"/>
              </a:rPr>
              <a:t>the</a:t>
            </a:r>
            <a:r>
              <a:rPr lang="tr-TR" sz="3000" dirty="0">
                <a:sym typeface="Optima" charset="0"/>
              </a:rPr>
              <a:t> </a:t>
            </a:r>
            <a:r>
              <a:rPr lang="tr-TR" sz="3000" dirty="0" err="1">
                <a:sym typeface="Optima" charset="0"/>
              </a:rPr>
              <a:t>one-third</a:t>
            </a:r>
            <a:r>
              <a:rPr lang="tr-TR" sz="3000" dirty="0">
                <a:sym typeface="Optima" charset="0"/>
              </a:rPr>
              <a:t> of </a:t>
            </a:r>
            <a:r>
              <a:rPr lang="tr-TR" sz="3000" dirty="0" err="1">
                <a:sym typeface="Optima" charset="0"/>
              </a:rPr>
              <a:t>the</a:t>
            </a:r>
            <a:r>
              <a:rPr lang="tr-TR" sz="3000" dirty="0">
                <a:sym typeface="Optima" charset="0"/>
              </a:rPr>
              <a:t> </a:t>
            </a:r>
            <a:r>
              <a:rPr lang="tr-TR" sz="3000" dirty="0" err="1">
                <a:sym typeface="Optima" charset="0"/>
              </a:rPr>
              <a:t>member</a:t>
            </a:r>
            <a:r>
              <a:rPr lang="tr-TR" sz="3000" dirty="0">
                <a:sym typeface="Optima" charset="0"/>
              </a:rPr>
              <a:t> </a:t>
            </a:r>
            <a:r>
              <a:rPr lang="tr-TR" sz="3000" dirty="0" err="1">
                <a:sym typeface="Optima" charset="0"/>
              </a:rPr>
              <a:t>countries</a:t>
            </a:r>
            <a:endParaRPr lang="tr-TR" sz="3000" dirty="0">
              <a:sym typeface="Optima" charset="0"/>
            </a:endParaRPr>
          </a:p>
          <a:p>
            <a:pPr marL="444500" indent="-381000" algn="l">
              <a:lnSpc>
                <a:spcPct val="150000"/>
              </a:lnSpc>
              <a:buClr>
                <a:srgbClr val="414141"/>
              </a:buClr>
              <a:buSzPct val="101000"/>
              <a:buFont typeface="Lucida Grande" charset="0"/>
              <a:buChar char="‣"/>
            </a:pPr>
            <a:endParaRPr lang="tr-TR" sz="3000" dirty="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10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4000" b="1" dirty="0" err="1" smtClean="0">
                <a:solidFill>
                  <a:srgbClr val="1E421F"/>
                </a:solidFill>
              </a:rPr>
              <a:t>Concluding</a:t>
            </a:r>
            <a:r>
              <a:rPr lang="tr-TR" sz="4000" b="1" dirty="0" smtClean="0">
                <a:solidFill>
                  <a:srgbClr val="1E421F"/>
                </a:solidFill>
              </a:rPr>
              <a:t> </a:t>
            </a:r>
            <a:r>
              <a:rPr lang="tr-TR" sz="4000" b="1" dirty="0" err="1" smtClean="0">
                <a:solidFill>
                  <a:srgbClr val="1E421F"/>
                </a:solidFill>
              </a:rPr>
              <a:t>Remarks</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525736" y="1780455"/>
            <a:ext cx="12314088" cy="6624737"/>
          </a:xfrm>
          <a:prstGeom prst="rect">
            <a:avLst/>
          </a:prstGeom>
          <a:noFill/>
          <a:ln w="12700">
            <a:noFill/>
            <a:miter lim="800000"/>
            <a:headEnd/>
            <a:tailEnd/>
          </a:ln>
        </p:spPr>
        <p:txBody>
          <a:bodyPr lIns="0" tIns="0" rIns="0" bIns="0"/>
          <a:lstStyle/>
          <a:p>
            <a:pPr marL="444500" lvl="2" indent="-381000" algn="l">
              <a:lnSpc>
                <a:spcPct val="150000"/>
              </a:lnSpc>
              <a:buClr>
                <a:srgbClr val="414141"/>
              </a:buClr>
              <a:buSzPct val="101000"/>
              <a:buFont typeface="Lucida Grande" charset="0"/>
              <a:buChar char="‣"/>
            </a:pPr>
            <a:r>
              <a:rPr lang="tr-TR" sz="3200" smtClean="0"/>
              <a:t>Post-2015 </a:t>
            </a:r>
            <a:r>
              <a:rPr lang="tr-TR" sz="3200" dirty="0" smtClean="0"/>
              <a:t>Development </a:t>
            </a:r>
            <a:r>
              <a:rPr lang="tr-TR" sz="3200" dirty="0" err="1" smtClean="0"/>
              <a:t>Agenda</a:t>
            </a:r>
            <a:r>
              <a:rPr lang="tr-TR" sz="3200" dirty="0" smtClean="0"/>
              <a:t> </a:t>
            </a:r>
          </a:p>
          <a:p>
            <a:pPr marL="901700" lvl="3" indent="-381000" algn="l">
              <a:lnSpc>
                <a:spcPct val="150000"/>
              </a:lnSpc>
              <a:buClr>
                <a:srgbClr val="414141"/>
              </a:buClr>
              <a:buSzPct val="101000"/>
              <a:buFont typeface="Lucida Grande" charset="0"/>
              <a:buChar char="‣"/>
            </a:pPr>
            <a:r>
              <a:rPr lang="tr-TR" sz="3200" dirty="0" smtClean="0"/>
              <a:t>Finance</a:t>
            </a:r>
          </a:p>
          <a:p>
            <a:pPr marL="901700" lvl="3" indent="-381000" algn="l">
              <a:lnSpc>
                <a:spcPct val="150000"/>
              </a:lnSpc>
              <a:buClr>
                <a:srgbClr val="414141"/>
              </a:buClr>
              <a:buSzPct val="101000"/>
              <a:buFont typeface="Lucida Grande" charset="0"/>
              <a:buChar char="‣"/>
            </a:pPr>
            <a:r>
              <a:rPr lang="tr-TR" sz="3200" dirty="0" err="1" smtClean="0"/>
              <a:t>Monitoring</a:t>
            </a:r>
            <a:endParaRPr lang="tr-TR" sz="3200" dirty="0" smtClean="0"/>
          </a:p>
          <a:p>
            <a:pPr marL="901700" lvl="3" indent="-381000" algn="l">
              <a:lnSpc>
                <a:spcPct val="150000"/>
              </a:lnSpc>
              <a:buClr>
                <a:srgbClr val="414141"/>
              </a:buClr>
              <a:buSzPct val="101000"/>
              <a:buFont typeface="Lucida Grande" charset="0"/>
              <a:buChar char="‣"/>
            </a:pPr>
            <a:r>
              <a:rPr lang="tr-TR" sz="3200" dirty="0" err="1" smtClean="0"/>
              <a:t>Partnerships</a:t>
            </a:r>
            <a:endParaRPr lang="tr-TR" sz="3200" dirty="0" smtClean="0"/>
          </a:p>
          <a:p>
            <a:pPr marL="901700" lvl="3" indent="-381000" algn="l">
              <a:lnSpc>
                <a:spcPct val="150000"/>
              </a:lnSpc>
              <a:buClr>
                <a:srgbClr val="414141"/>
              </a:buClr>
              <a:buSzPct val="101000"/>
              <a:buFont typeface="Lucida Grande" charset="0"/>
              <a:buChar char="‣"/>
            </a:pPr>
            <a:endParaRPr lang="tr-TR" sz="3200" dirty="0"/>
          </a:p>
          <a:p>
            <a:pPr marL="444500" lvl="2" indent="-381000" algn="l">
              <a:lnSpc>
                <a:spcPct val="150000"/>
              </a:lnSpc>
              <a:buClr>
                <a:srgbClr val="414141"/>
              </a:buClr>
              <a:buSzPct val="101000"/>
              <a:buFont typeface="Lucida Grande" charset="0"/>
              <a:buChar char="‣"/>
            </a:pPr>
            <a:r>
              <a:rPr lang="tr-TR" sz="3200" dirty="0"/>
              <a:t>COMCEC </a:t>
            </a:r>
            <a:r>
              <a:rPr lang="tr-TR" sz="3200" dirty="0" err="1"/>
              <a:t>Strategy</a:t>
            </a:r>
            <a:r>
              <a:rPr lang="tr-TR" sz="3200" dirty="0"/>
              <a:t> </a:t>
            </a:r>
            <a:r>
              <a:rPr lang="tr-TR" sz="3200" dirty="0" err="1"/>
              <a:t>and</a:t>
            </a:r>
            <a:r>
              <a:rPr lang="tr-TR" sz="3200" dirty="0"/>
              <a:t> PCM</a:t>
            </a:r>
          </a:p>
          <a:p>
            <a:pPr marL="444500" lvl="2" indent="-381000" algn="l">
              <a:lnSpc>
                <a:spcPct val="150000"/>
              </a:lnSpc>
              <a:buClr>
                <a:srgbClr val="414141"/>
              </a:buClr>
              <a:buSzPct val="101000"/>
              <a:buFont typeface="Lucida Grande" charset="0"/>
              <a:buChar char="‣"/>
            </a:pPr>
            <a:endParaRPr lang="tr-TR" sz="3200" dirty="0" smtClean="0"/>
          </a:p>
          <a:p>
            <a:pPr marL="444500" lvl="2" indent="-381000" algn="l">
              <a:lnSpc>
                <a:spcPct val="150000"/>
              </a:lnSpc>
              <a:buClr>
                <a:srgbClr val="414141"/>
              </a:buClr>
              <a:buSzPct val="101000"/>
              <a:buFont typeface="Lucida Grande" charset="0"/>
              <a:buChar char="‣"/>
            </a:pPr>
            <a:endParaRPr lang="tr-TR" sz="3000" dirty="0" smtClean="0"/>
          </a:p>
          <a:p>
            <a:pPr marL="444500" lvl="2" indent="-381000" algn="l">
              <a:lnSpc>
                <a:spcPct val="150000"/>
              </a:lnSpc>
              <a:buClr>
                <a:srgbClr val="414141"/>
              </a:buClr>
              <a:buSzPct val="101000"/>
              <a:buFont typeface="Lucida Grande" charset="0"/>
              <a:buChar char="‣"/>
            </a:pPr>
            <a:endParaRPr lang="tr-TR" sz="3000" dirty="0" smtClean="0"/>
          </a:p>
          <a:p>
            <a:pPr marL="444500" indent="-381000" algn="l">
              <a:lnSpc>
                <a:spcPct val="150000"/>
              </a:lnSpc>
              <a:buClr>
                <a:srgbClr val="414141"/>
              </a:buClr>
              <a:buSzPct val="101000"/>
              <a:buFont typeface="Lucida Grande" charset="0"/>
              <a:buChar char="‣"/>
            </a:pPr>
            <a:endParaRPr lang="tr-TR" sz="3000" dirty="0" smtClean="0">
              <a:sym typeface="Optima" charset="0"/>
            </a:endParaRPr>
          </a:p>
          <a:p>
            <a:pPr marL="444500" indent="-381000" algn="l">
              <a:lnSpc>
                <a:spcPct val="150000"/>
              </a:lnSpc>
              <a:buClr>
                <a:srgbClr val="414141"/>
              </a:buClr>
              <a:buSzPct val="101000"/>
            </a:pPr>
            <a:r>
              <a:rPr lang="tr-TR" sz="4000" dirty="0" smtClean="0">
                <a:solidFill>
                  <a:schemeClr val="tx1"/>
                </a:solidFill>
                <a:latin typeface="Optima" charset="0"/>
                <a:ea typeface="Optima" charset="0"/>
                <a:cs typeface="Optima" charset="0"/>
                <a:sym typeface="Optima" charset="0"/>
              </a:rPr>
              <a:t>	</a:t>
            </a:r>
            <a:endParaRPr lang="en-US" sz="4000" dirty="0" smtClean="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11"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9642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p:cNvSpPr>
          <p:nvPr/>
        </p:nvSpPr>
        <p:spPr bwMode="auto">
          <a:xfrm>
            <a:off x="-25400" y="965200"/>
            <a:ext cx="13042900" cy="1536700"/>
          </a:xfrm>
          <a:prstGeom prst="rect">
            <a:avLst/>
          </a:prstGeom>
          <a:gradFill rotWithShape="0">
            <a:gsLst>
              <a:gs pos="0">
                <a:srgbClr val="D7DCE1"/>
              </a:gs>
              <a:gs pos="100000">
                <a:srgbClr val="26534A"/>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2051" name="Rectangle 3"/>
          <p:cNvSpPr>
            <a:spLocks/>
          </p:cNvSpPr>
          <p:nvPr/>
        </p:nvSpPr>
        <p:spPr bwMode="auto">
          <a:xfrm>
            <a:off x="3190032" y="8343900"/>
            <a:ext cx="8136904" cy="469900"/>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tr-TR" sz="2500" dirty="0" smtClean="0">
                <a:solidFill>
                  <a:schemeClr val="tx1"/>
                </a:solidFill>
                <a:ea typeface="Gill Sans Light" charset="0"/>
                <a:cs typeface="Gill Sans Light" charset="0"/>
              </a:rPr>
              <a:t>5</a:t>
            </a:r>
            <a:r>
              <a:rPr lang="tr-TR" sz="2500" baseline="30000" dirty="0" smtClean="0">
                <a:solidFill>
                  <a:schemeClr val="tx1"/>
                </a:solidFill>
                <a:ea typeface="Gill Sans Light" charset="0"/>
                <a:cs typeface="Gill Sans Light" charset="0"/>
              </a:rPr>
              <a:t>th</a:t>
            </a:r>
            <a:r>
              <a:rPr lang="tr-TR" sz="2500" dirty="0" smtClean="0">
                <a:solidFill>
                  <a:schemeClr val="tx1"/>
                </a:solidFill>
                <a:ea typeface="Gill Sans Light" charset="0"/>
                <a:cs typeface="Gill Sans Light" charset="0"/>
              </a:rPr>
              <a:t> Meeting of </a:t>
            </a:r>
            <a:r>
              <a:rPr lang="tr-TR" sz="2500" dirty="0" err="1" smtClean="0">
                <a:solidFill>
                  <a:schemeClr val="tx1"/>
                </a:solidFill>
                <a:ea typeface="Gill Sans Light" charset="0"/>
                <a:cs typeface="Gill Sans Light" charset="0"/>
              </a:rPr>
              <a:t>the</a:t>
            </a:r>
            <a:r>
              <a:rPr lang="tr-TR" sz="2500" dirty="0" smtClean="0">
                <a:solidFill>
                  <a:schemeClr val="tx1"/>
                </a:solidFill>
                <a:ea typeface="Gill Sans Light" charset="0"/>
                <a:cs typeface="Gill Sans Light" charset="0"/>
              </a:rPr>
              <a:t> </a:t>
            </a:r>
            <a:r>
              <a:rPr lang="tr-TR" sz="2500" dirty="0" err="1" smtClean="0">
                <a:solidFill>
                  <a:schemeClr val="tx1"/>
                </a:solidFill>
                <a:ea typeface="Gill Sans Light" charset="0"/>
                <a:cs typeface="Gill Sans Light" charset="0"/>
              </a:rPr>
              <a:t>Poverty</a:t>
            </a:r>
            <a:r>
              <a:rPr lang="en-US" sz="2500" dirty="0" smtClean="0">
                <a:solidFill>
                  <a:schemeClr val="tx1"/>
                </a:solidFill>
                <a:ea typeface="Gill Sans Light" charset="0"/>
                <a:cs typeface="Gill Sans Light" charset="0"/>
              </a:rPr>
              <a:t> </a:t>
            </a:r>
            <a:r>
              <a:rPr lang="tr-TR" sz="2500" dirty="0" err="1" smtClean="0">
                <a:solidFill>
                  <a:schemeClr val="tx1"/>
                </a:solidFill>
                <a:ea typeface="Gill Sans Light" charset="0"/>
                <a:cs typeface="Gill Sans Light" charset="0"/>
              </a:rPr>
              <a:t>Alleviation</a:t>
            </a:r>
            <a:r>
              <a:rPr lang="tr-TR" sz="2500" dirty="0" smtClean="0">
                <a:solidFill>
                  <a:schemeClr val="tx1"/>
                </a:solidFill>
                <a:ea typeface="Gill Sans Light" charset="0"/>
                <a:cs typeface="Gill Sans Light" charset="0"/>
              </a:rPr>
              <a:t> </a:t>
            </a:r>
            <a:r>
              <a:rPr lang="en-US" sz="2500" dirty="0" smtClean="0">
                <a:solidFill>
                  <a:schemeClr val="tx1"/>
                </a:solidFill>
                <a:ea typeface="Gill Sans Light" charset="0"/>
                <a:cs typeface="Gill Sans Light" charset="0"/>
              </a:rPr>
              <a:t>Working Group</a:t>
            </a:r>
            <a:endParaRPr lang="en-US" sz="2500" dirty="0">
              <a:solidFill>
                <a:schemeClr val="tx1"/>
              </a:solidFill>
              <a:ea typeface="Gill Sans Light" charset="0"/>
              <a:cs typeface="Gill Sans Light" charset="0"/>
            </a:endParaRPr>
          </a:p>
        </p:txBody>
      </p:sp>
      <p:sp>
        <p:nvSpPr>
          <p:cNvPr id="2052" name="Rectangle 4"/>
          <p:cNvSpPr>
            <a:spLocks/>
          </p:cNvSpPr>
          <p:nvPr/>
        </p:nvSpPr>
        <p:spPr bwMode="auto">
          <a:xfrm>
            <a:off x="5133975" y="4826000"/>
            <a:ext cx="9118600" cy="1168400"/>
          </a:xfrm>
          <a:prstGeom prst="rect">
            <a:avLst/>
          </a:prstGeom>
          <a:noFill/>
          <a:ln>
            <a:noFill/>
          </a:ln>
          <a:effectLst>
            <a:outerShdw blurRad="127000" dist="76199" dir="2700000" algn="ctr" rotWithShape="0">
              <a:srgbClr val="8B8B8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defRPr/>
            </a:pPr>
            <a:r>
              <a:rPr lang="tr-TR" sz="5000" dirty="0" err="1">
                <a:solidFill>
                  <a:schemeClr val="tx1"/>
                </a:solidFill>
                <a:ea typeface="Gill Sans Light" charset="0"/>
                <a:cs typeface="Gill Sans Light" charset="0"/>
              </a:rPr>
              <a:t>Thank</a:t>
            </a:r>
            <a:r>
              <a:rPr lang="tr-TR" sz="5000" dirty="0">
                <a:solidFill>
                  <a:schemeClr val="tx1"/>
                </a:solidFill>
                <a:ea typeface="Gill Sans Light" charset="0"/>
                <a:cs typeface="Gill Sans Light" charset="0"/>
              </a:rPr>
              <a:t> </a:t>
            </a:r>
            <a:r>
              <a:rPr lang="tr-TR" sz="5000" dirty="0" err="1">
                <a:solidFill>
                  <a:schemeClr val="tx1"/>
                </a:solidFill>
                <a:ea typeface="Gill Sans Light" charset="0"/>
                <a:cs typeface="Gill Sans Light" charset="0"/>
              </a:rPr>
              <a:t>You</a:t>
            </a:r>
            <a:endParaRPr lang="en-US" sz="5000" dirty="0">
              <a:solidFill>
                <a:schemeClr val="tx1"/>
              </a:solidFill>
              <a:ea typeface="Gill Sans Light" charset="0"/>
              <a:cs typeface="Gill Sans Light" charset="0"/>
            </a:endParaRPr>
          </a:p>
        </p:txBody>
      </p:sp>
      <p:sp>
        <p:nvSpPr>
          <p:cNvPr id="4102" name="Rectangle 5"/>
          <p:cNvSpPr>
            <a:spLocks/>
          </p:cNvSpPr>
          <p:nvPr/>
        </p:nvSpPr>
        <p:spPr bwMode="auto">
          <a:xfrm>
            <a:off x="800100" y="8737600"/>
            <a:ext cx="12293600" cy="736600"/>
          </a:xfrm>
          <a:prstGeom prst="rect">
            <a:avLst/>
          </a:prstGeom>
          <a:noFill/>
          <a:ln w="12700">
            <a:noFill/>
            <a:miter lim="800000"/>
            <a:headEnd/>
            <a:tailEnd/>
          </a:ln>
        </p:spPr>
        <p:txBody>
          <a:bodyPr lIns="0" tIns="0" rIns="0" bIns="0"/>
          <a:lstStyle/>
          <a:p>
            <a:r>
              <a:rPr lang="tr-TR" sz="2000" dirty="0" err="1" smtClean="0">
                <a:solidFill>
                  <a:schemeClr val="tx1"/>
                </a:solidFill>
                <a:ea typeface="Gill Sans Light" charset="0"/>
                <a:cs typeface="Gill Sans Light" charset="0"/>
              </a:rPr>
              <a:t>February</a:t>
            </a:r>
            <a:r>
              <a:rPr lang="tr-TR" sz="2000" dirty="0" smtClean="0">
                <a:solidFill>
                  <a:schemeClr val="tx1"/>
                </a:solidFill>
                <a:ea typeface="Gill Sans Light" charset="0"/>
                <a:cs typeface="Gill Sans Light" charset="0"/>
              </a:rPr>
              <a:t> 26</a:t>
            </a:r>
            <a:r>
              <a:rPr lang="tr-TR" sz="2000" baseline="30000" dirty="0" smtClean="0">
                <a:solidFill>
                  <a:schemeClr val="tx1"/>
                </a:solidFill>
                <a:ea typeface="Gill Sans Light" charset="0"/>
                <a:cs typeface="Gill Sans Light" charset="0"/>
              </a:rPr>
              <a:t>th</a:t>
            </a:r>
            <a:r>
              <a:rPr lang="en-US" sz="2000" dirty="0" smtClean="0">
                <a:solidFill>
                  <a:schemeClr val="tx1"/>
                </a:solidFill>
                <a:ea typeface="Gill Sans Light" charset="0"/>
                <a:cs typeface="Gill Sans Light" charset="0"/>
              </a:rPr>
              <a:t>, 201</a:t>
            </a:r>
            <a:r>
              <a:rPr lang="tr-TR" sz="2000" dirty="0" smtClean="0">
                <a:solidFill>
                  <a:schemeClr val="tx1"/>
                </a:solidFill>
                <a:ea typeface="Gill Sans Light" charset="0"/>
                <a:cs typeface="Gill Sans Light" charset="0"/>
              </a:rPr>
              <a:t>5</a:t>
            </a:r>
            <a:endParaRPr lang="en-US" sz="2000" dirty="0">
              <a:solidFill>
                <a:schemeClr val="tx1"/>
              </a:solidFill>
              <a:ea typeface="Gill Sans Light" charset="0"/>
              <a:cs typeface="Gill Sans Light" charset="0"/>
            </a:endParaRPr>
          </a:p>
          <a:p>
            <a:r>
              <a:rPr lang="en-US" sz="2000" dirty="0">
                <a:solidFill>
                  <a:schemeClr val="tx1"/>
                </a:solidFill>
                <a:ea typeface="Gill Sans Light" charset="0"/>
                <a:cs typeface="Gill Sans Light" charset="0"/>
              </a:rPr>
              <a:t>Ankara, Turkey</a:t>
            </a:r>
          </a:p>
        </p:txBody>
      </p:sp>
      <p:pic>
        <p:nvPicPr>
          <p:cNvPr id="2054" name="Picture 6"/>
          <p:cNvPicPr>
            <a:picLocks noChangeAspect="1" noChangeArrowheads="1"/>
          </p:cNvPicPr>
          <p:nvPr/>
        </p:nvPicPr>
        <p:blipFill>
          <a:blip r:embed="rId3" cstate="print"/>
          <a:srcRect/>
          <a:stretch>
            <a:fillRect/>
          </a:stretch>
        </p:blipFill>
        <p:spPr bwMode="auto">
          <a:xfrm>
            <a:off x="-127000" y="-760413"/>
            <a:ext cx="3657600" cy="5476876"/>
          </a:xfrm>
          <a:prstGeom prst="rect">
            <a:avLst/>
          </a:prstGeom>
          <a:noFill/>
          <a:ln>
            <a:noFill/>
          </a:ln>
          <a:effectLst>
            <a:outerShdw blurRad="127000" dist="76199" dir="2700000" algn="ctr" rotWithShape="0">
              <a:srgbClr val="212121">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5" name="Rectangle 7"/>
          <p:cNvSpPr>
            <a:spLocks/>
          </p:cNvSpPr>
          <p:nvPr/>
        </p:nvSpPr>
        <p:spPr bwMode="auto">
          <a:xfrm>
            <a:off x="-1327150" y="1093788"/>
            <a:ext cx="12293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2000" dirty="0">
                <a:solidFill>
                  <a:srgbClr val="FFFFFF"/>
                </a:solidFill>
                <a:effectLst>
                  <a:outerShdw blurRad="38100" dist="38100" dir="2700000" algn="tl">
                    <a:srgbClr val="000000">
                      <a:alpha val="43137"/>
                    </a:srgbClr>
                  </a:outerShdw>
                </a:effectLst>
                <a:ea typeface="Gill Sans Light" charset="0"/>
                <a:cs typeface="Gill Sans Light" charset="0"/>
              </a:rPr>
              <a:t>Making Cooperation Work </a:t>
            </a:r>
          </a:p>
        </p:txBody>
      </p:sp>
      <p:sp>
        <p:nvSpPr>
          <p:cNvPr id="2056" name="Rectangle 8"/>
          <p:cNvSpPr>
            <a:spLocks/>
          </p:cNvSpPr>
          <p:nvPr/>
        </p:nvSpPr>
        <p:spPr bwMode="auto">
          <a:xfrm>
            <a:off x="165100" y="2068513"/>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2300" dirty="0">
                <a:solidFill>
                  <a:srgbClr val="FFFFFF"/>
                </a:solidFill>
                <a:effectLst>
                  <a:outerShdw blurRad="38100" dist="38100" dir="2700000" algn="tl">
                    <a:srgbClr val="000000">
                      <a:alpha val="43137"/>
                    </a:srgbClr>
                  </a:outerShdw>
                </a:effectLst>
                <a:ea typeface="Gill Sans Light" charset="0"/>
                <a:cs typeface="Gill Sans Light" charset="0"/>
              </a:rPr>
              <a:t>For Building an Interdependent Islamic World</a:t>
            </a:r>
          </a:p>
        </p:txBody>
      </p:sp>
      <p:sp>
        <p:nvSpPr>
          <p:cNvPr id="12" name="Rectangle 9"/>
          <p:cNvSpPr>
            <a:spLocks/>
          </p:cNvSpPr>
          <p:nvPr/>
        </p:nvSpPr>
        <p:spPr bwMode="auto">
          <a:xfrm>
            <a:off x="1265238" y="-1025525"/>
            <a:ext cx="12293600" cy="32385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6500" dirty="0">
                <a:solidFill>
                  <a:srgbClr val="FFFFFF"/>
                </a:solidFill>
                <a:effectLst>
                  <a:outerShdw blurRad="38100" dist="38100" dir="2700000" algn="tl">
                    <a:srgbClr val="000000">
                      <a:alpha val="43137"/>
                    </a:srgbClr>
                  </a:outerShdw>
                </a:effectLst>
                <a:latin typeface="Gill Sans" charset="0"/>
                <a:ea typeface="Gill Sans" charset="0"/>
                <a:cs typeface="Gill Sans" charset="0"/>
                <a:sym typeface="Gill Sans" charset="0"/>
              </a:rPr>
              <a:t>COMCEC STRATEGY</a:t>
            </a:r>
          </a:p>
        </p:txBody>
      </p:sp>
      <p:pic>
        <p:nvPicPr>
          <p:cNvPr id="11" name="Resim 1" descr="D:\TÜM LOGOLAR\isedak\COMCEC ALT BİLGİLİ\comcec logo-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6605588"/>
            <a:ext cx="1727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5600" y="1276400"/>
            <a:ext cx="12293600" cy="5289500"/>
          </a:xfrm>
        </p:spPr>
        <p:txBody>
          <a:bodyPr/>
          <a:lstStyle/>
          <a:p>
            <a:r>
              <a:rPr lang="tr-TR" dirty="0" err="1" smtClean="0"/>
              <a:t>Income</a:t>
            </a:r>
            <a:r>
              <a:rPr lang="tr-TR" dirty="0" smtClean="0"/>
              <a:t> </a:t>
            </a:r>
            <a:r>
              <a:rPr lang="tr-TR" dirty="0" err="1" smtClean="0"/>
              <a:t>groupings</a:t>
            </a:r>
            <a:r>
              <a:rPr lang="tr-TR" dirty="0" smtClean="0"/>
              <a:t>: GNI </a:t>
            </a:r>
            <a:r>
              <a:rPr lang="tr-TR" dirty="0" err="1"/>
              <a:t>per</a:t>
            </a:r>
            <a:r>
              <a:rPr lang="tr-TR" dirty="0"/>
              <a:t> </a:t>
            </a:r>
            <a:r>
              <a:rPr lang="tr-TR" dirty="0" err="1"/>
              <a:t>capita</a:t>
            </a:r>
            <a:endParaRPr lang="tr-TR" dirty="0" smtClean="0"/>
          </a:p>
          <a:p>
            <a:pPr algn="l"/>
            <a:r>
              <a:rPr lang="tr-TR" dirty="0" smtClean="0"/>
              <a:t>- </a:t>
            </a:r>
            <a:r>
              <a:rPr lang="tr-TR" dirty="0" err="1" smtClean="0"/>
              <a:t>Low</a:t>
            </a:r>
            <a:r>
              <a:rPr lang="tr-TR" dirty="0" smtClean="0"/>
              <a:t> </a:t>
            </a:r>
            <a:r>
              <a:rPr lang="tr-TR" dirty="0" err="1" smtClean="0"/>
              <a:t>income</a:t>
            </a:r>
            <a:r>
              <a:rPr lang="tr-TR" dirty="0" smtClean="0"/>
              <a:t> </a:t>
            </a:r>
            <a:r>
              <a:rPr lang="tr-TR" dirty="0" err="1" smtClean="0"/>
              <a:t>economies</a:t>
            </a:r>
            <a:r>
              <a:rPr lang="tr-TR" dirty="0" smtClean="0"/>
              <a:t> - $1,045 </a:t>
            </a:r>
            <a:r>
              <a:rPr lang="tr-TR" dirty="0" err="1" smtClean="0"/>
              <a:t>or</a:t>
            </a:r>
            <a:r>
              <a:rPr lang="tr-TR" dirty="0" smtClean="0"/>
              <a:t> </a:t>
            </a:r>
            <a:r>
              <a:rPr lang="tr-TR" dirty="0" err="1" smtClean="0"/>
              <a:t>less</a:t>
            </a:r>
            <a:r>
              <a:rPr lang="tr-TR" dirty="0" smtClean="0"/>
              <a:t> </a:t>
            </a:r>
            <a:r>
              <a:rPr lang="en-GB" dirty="0"/>
              <a:t>in 2013 </a:t>
            </a:r>
            <a:endParaRPr lang="tr-TR" dirty="0" smtClean="0"/>
          </a:p>
          <a:p>
            <a:pPr marL="571500" indent="-571500" algn="l">
              <a:buFontTx/>
              <a:buChar char="-"/>
            </a:pPr>
            <a:r>
              <a:rPr lang="tr-TR" dirty="0" err="1" smtClean="0"/>
              <a:t>Lower-middle</a:t>
            </a:r>
            <a:r>
              <a:rPr lang="tr-TR" dirty="0" smtClean="0"/>
              <a:t> </a:t>
            </a:r>
            <a:r>
              <a:rPr lang="tr-TR" dirty="0" err="1" smtClean="0"/>
              <a:t>income</a:t>
            </a:r>
            <a:r>
              <a:rPr lang="tr-TR" dirty="0" smtClean="0"/>
              <a:t> </a:t>
            </a:r>
            <a:r>
              <a:rPr lang="tr-TR" dirty="0" err="1" smtClean="0"/>
              <a:t>economies</a:t>
            </a:r>
            <a:r>
              <a:rPr lang="tr-TR" dirty="0" smtClean="0"/>
              <a:t> - </a:t>
            </a:r>
            <a:r>
              <a:rPr lang="en-GB" dirty="0" smtClean="0"/>
              <a:t>more than $1,045 but less than $</a:t>
            </a:r>
            <a:r>
              <a:rPr lang="tr-TR" dirty="0" smtClean="0"/>
              <a:t> 4,125</a:t>
            </a:r>
          </a:p>
          <a:p>
            <a:pPr marL="571500" indent="-571500" algn="l">
              <a:buFontTx/>
              <a:buChar char="-"/>
            </a:pPr>
            <a:r>
              <a:rPr lang="tr-TR" dirty="0" err="1" smtClean="0"/>
              <a:t>Upper-middle</a:t>
            </a:r>
            <a:r>
              <a:rPr lang="tr-TR" dirty="0" smtClean="0"/>
              <a:t> </a:t>
            </a:r>
            <a:r>
              <a:rPr lang="tr-TR" dirty="0" err="1"/>
              <a:t>income</a:t>
            </a:r>
            <a:r>
              <a:rPr lang="tr-TR" dirty="0"/>
              <a:t> </a:t>
            </a:r>
            <a:r>
              <a:rPr lang="tr-TR" dirty="0" err="1"/>
              <a:t>economies</a:t>
            </a:r>
            <a:r>
              <a:rPr lang="tr-TR" dirty="0"/>
              <a:t> - </a:t>
            </a:r>
            <a:r>
              <a:rPr lang="en-GB" dirty="0"/>
              <a:t>more than </a:t>
            </a:r>
            <a:r>
              <a:rPr lang="en-GB" dirty="0" smtClean="0"/>
              <a:t>$</a:t>
            </a:r>
            <a:r>
              <a:rPr lang="tr-TR" dirty="0"/>
              <a:t> 4,125 </a:t>
            </a:r>
            <a:r>
              <a:rPr lang="en-GB" dirty="0" smtClean="0"/>
              <a:t>but </a:t>
            </a:r>
            <a:r>
              <a:rPr lang="en-GB" dirty="0"/>
              <a:t>less than $</a:t>
            </a:r>
            <a:r>
              <a:rPr lang="en-GB" dirty="0" smtClean="0"/>
              <a:t>12,746</a:t>
            </a:r>
            <a:endParaRPr lang="tr-TR" dirty="0" smtClean="0"/>
          </a:p>
          <a:p>
            <a:pPr marL="571500" indent="-571500" algn="l">
              <a:buFontTx/>
              <a:buChar char="-"/>
            </a:pPr>
            <a:r>
              <a:rPr lang="tr-TR" dirty="0" smtClean="0"/>
              <a:t>High </a:t>
            </a:r>
            <a:r>
              <a:rPr lang="tr-TR" dirty="0" err="1" smtClean="0"/>
              <a:t>income</a:t>
            </a:r>
            <a:r>
              <a:rPr lang="tr-TR" dirty="0" smtClean="0"/>
              <a:t> </a:t>
            </a:r>
            <a:r>
              <a:rPr lang="tr-TR" dirty="0" err="1" smtClean="0"/>
              <a:t>economies</a:t>
            </a:r>
            <a:r>
              <a:rPr lang="tr-TR" dirty="0" smtClean="0"/>
              <a:t> - </a:t>
            </a:r>
            <a:r>
              <a:rPr lang="en-GB" dirty="0"/>
              <a:t>more than </a:t>
            </a:r>
            <a:r>
              <a:rPr lang="tr-TR" dirty="0" smtClean="0"/>
              <a:t>$ </a:t>
            </a:r>
            <a:r>
              <a:rPr lang="en-GB" dirty="0"/>
              <a:t>12,746</a:t>
            </a:r>
            <a:endParaRPr lang="tr-TR" dirty="0" smtClean="0"/>
          </a:p>
          <a:p>
            <a:endParaRPr lang="en-GB" dirty="0"/>
          </a:p>
        </p:txBody>
      </p:sp>
    </p:spTree>
    <p:extLst>
      <p:ext uri="{BB962C8B-B14F-4D97-AF65-F5344CB8AC3E}">
        <p14:creationId xmlns:p14="http://schemas.microsoft.com/office/powerpoint/2010/main" val="21744460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669752" y="1708448"/>
            <a:ext cx="11593288" cy="6840760"/>
          </a:xfrm>
          <a:prstGeom prst="rect">
            <a:avLst/>
          </a:prstGeom>
          <a:noFill/>
          <a:ln w="12700">
            <a:noFill/>
            <a:miter lim="800000"/>
            <a:headEnd/>
            <a:tailEnd/>
          </a:ln>
        </p:spPr>
        <p:txBody>
          <a:bodyPr lIns="0" tIns="0" rIns="0" bIns="0"/>
          <a:lstStyle/>
          <a:p>
            <a:pPr marL="444500" indent="-381000">
              <a:lnSpc>
                <a:spcPct val="150000"/>
              </a:lnSpc>
              <a:buClr>
                <a:srgbClr val="414141"/>
              </a:buClr>
              <a:buSzPct val="101000"/>
            </a:pPr>
            <a:r>
              <a:rPr lang="en-GB" sz="2500" b="1" dirty="0" smtClean="0"/>
              <a:t>Poverty Headcount Ratio</a:t>
            </a:r>
            <a:r>
              <a:rPr lang="tr-TR" sz="2500" b="1" dirty="0"/>
              <a:t>s</a:t>
            </a:r>
            <a:r>
              <a:rPr lang="en-GB" sz="2500" b="1" dirty="0" smtClean="0"/>
              <a:t> at US$1.25 a day (PPP)</a:t>
            </a:r>
            <a:endParaRPr lang="tr-TR" sz="2500" b="1" dirty="0" smtClean="0"/>
          </a:p>
          <a:p>
            <a:pPr marL="444500" indent="-381000" algn="l">
              <a:lnSpc>
                <a:spcPct val="150000"/>
              </a:lnSpc>
              <a:buClr>
                <a:srgbClr val="414141"/>
              </a:buClr>
              <a:buSzPct val="101000"/>
            </a:pPr>
            <a:endParaRPr lang="en-US" sz="3000" b="1"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4000" b="1" dirty="0" err="1" smtClean="0">
                <a:solidFill>
                  <a:schemeClr val="tx1"/>
                </a:solidFill>
                <a:latin typeface="Optima" charset="0"/>
                <a:ea typeface="Optima" charset="0"/>
                <a:cs typeface="Optima" charset="0"/>
                <a:sym typeface="Optima" charset="0"/>
              </a:rPr>
              <a:t>State</a:t>
            </a:r>
            <a:r>
              <a:rPr lang="tr-TR" sz="4000" b="1" dirty="0" smtClean="0">
                <a:solidFill>
                  <a:schemeClr val="tx1"/>
                </a:solidFill>
                <a:latin typeface="Optima" charset="0"/>
                <a:ea typeface="Optima" charset="0"/>
                <a:cs typeface="Optima" charset="0"/>
                <a:sym typeface="Optima" charset="0"/>
              </a:rPr>
              <a:t> of </a:t>
            </a:r>
            <a:r>
              <a:rPr lang="tr-TR" sz="4000" b="1" dirty="0" err="1" smtClean="0">
                <a:solidFill>
                  <a:schemeClr val="tx1"/>
                </a:solidFill>
                <a:latin typeface="Optima" charset="0"/>
                <a:ea typeface="Optima" charset="0"/>
                <a:cs typeface="Optima" charset="0"/>
                <a:sym typeface="Optima" charset="0"/>
              </a:rPr>
              <a:t>Poverty</a:t>
            </a:r>
            <a:r>
              <a:rPr lang="tr-TR" sz="4000" b="1" dirty="0" smtClean="0">
                <a:solidFill>
                  <a:schemeClr val="tx1"/>
                </a:solidFill>
                <a:latin typeface="Optima" charset="0"/>
                <a:ea typeface="Optima" charset="0"/>
                <a:cs typeface="Optima" charset="0"/>
                <a:sym typeface="Optima" charset="0"/>
              </a:rPr>
              <a:t> in </a:t>
            </a:r>
            <a:r>
              <a:rPr lang="tr-TR" sz="4000" b="1" dirty="0" err="1" smtClean="0">
                <a:solidFill>
                  <a:schemeClr val="tx1"/>
                </a:solidFill>
                <a:latin typeface="Optima" charset="0"/>
                <a:ea typeface="Optima" charset="0"/>
                <a:cs typeface="Optima" charset="0"/>
                <a:sym typeface="Optima" charset="0"/>
              </a:rPr>
              <a:t>the</a:t>
            </a:r>
            <a:r>
              <a:rPr lang="tr-TR" sz="4000" b="1" dirty="0" smtClean="0">
                <a:solidFill>
                  <a:schemeClr val="tx1"/>
                </a:solidFill>
                <a:latin typeface="Optima" charset="0"/>
                <a:ea typeface="Optima" charset="0"/>
                <a:cs typeface="Optima" charset="0"/>
                <a:sym typeface="Optima" charset="0"/>
              </a:rPr>
              <a:t> World- in </a:t>
            </a:r>
            <a:r>
              <a:rPr lang="tr-TR" sz="4000" b="1" dirty="0" err="1" smtClean="0">
                <a:solidFill>
                  <a:schemeClr val="tx1"/>
                </a:solidFill>
                <a:latin typeface="Optima" charset="0"/>
                <a:ea typeface="Optima" charset="0"/>
                <a:cs typeface="Optima" charset="0"/>
                <a:sym typeface="Optima" charset="0"/>
              </a:rPr>
              <a:t>Monetary</a:t>
            </a:r>
            <a:r>
              <a:rPr lang="tr-TR" sz="4000" b="1" dirty="0" smtClean="0">
                <a:solidFill>
                  <a:schemeClr val="tx1"/>
                </a:solidFill>
                <a:latin typeface="Optima" charset="0"/>
                <a:ea typeface="Optima" charset="0"/>
                <a:cs typeface="Optima" charset="0"/>
                <a:sym typeface="Optima" charset="0"/>
              </a:rPr>
              <a:t> </a:t>
            </a:r>
            <a:r>
              <a:rPr lang="tr-TR" sz="4000" b="1" dirty="0" err="1">
                <a:solidFill>
                  <a:schemeClr val="tx1"/>
                </a:solidFill>
                <a:latin typeface="Optima" charset="0"/>
                <a:ea typeface="Optima" charset="0"/>
                <a:cs typeface="Optima" charset="0"/>
                <a:sym typeface="Optima" charset="0"/>
              </a:rPr>
              <a:t>T</a:t>
            </a:r>
            <a:r>
              <a:rPr lang="tr-TR" sz="4000" b="1" dirty="0" err="1" smtClean="0">
                <a:solidFill>
                  <a:schemeClr val="tx1"/>
                </a:solidFill>
                <a:latin typeface="Optima" charset="0"/>
                <a:ea typeface="Optima" charset="0"/>
                <a:cs typeface="Optima" charset="0"/>
                <a:sym typeface="Optima" charset="0"/>
              </a:rPr>
              <a:t>erms</a:t>
            </a:r>
            <a:endParaRPr lang="en-US" sz="40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5</a:t>
            </a:r>
          </a:p>
        </p:txBody>
      </p:sp>
      <p:sp>
        <p:nvSpPr>
          <p:cNvPr id="3" name="Dikdörtgen 2"/>
          <p:cNvSpPr/>
          <p:nvPr/>
        </p:nvSpPr>
        <p:spPr bwMode="auto">
          <a:xfrm>
            <a:off x="453728" y="8193112"/>
            <a:ext cx="6639075" cy="432048"/>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Source: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Created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by</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the</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Authors</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based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on data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from</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the</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World Bank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Indicators</a:t>
            </a:r>
            <a:endPar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graphicFrame>
        <p:nvGraphicFramePr>
          <p:cNvPr id="14" name="Grafik 13"/>
          <p:cNvGraphicFramePr>
            <a:graphicFrameLocks/>
          </p:cNvGraphicFramePr>
          <p:nvPr>
            <p:extLst>
              <p:ext uri="{D42A27DB-BD31-4B8C-83A1-F6EECF244321}">
                <p14:modId xmlns:p14="http://schemas.microsoft.com/office/powerpoint/2010/main" val="2121040598"/>
              </p:ext>
            </p:extLst>
          </p:nvPr>
        </p:nvGraphicFramePr>
        <p:xfrm>
          <a:off x="746602" y="2644552"/>
          <a:ext cx="11516438" cy="54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06145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329480" y="1564432"/>
            <a:ext cx="12293600" cy="6624736"/>
          </a:xfrm>
          <a:prstGeom prst="rect">
            <a:avLst/>
          </a:prstGeom>
          <a:noFill/>
          <a:ln w="12700">
            <a:noFill/>
            <a:miter lim="800000"/>
            <a:headEnd/>
            <a:tailEnd/>
          </a:ln>
        </p:spPr>
        <p:txBody>
          <a:bodyPr lIns="0" tIns="0" rIns="0" bIns="0"/>
          <a:lstStyle/>
          <a:p>
            <a:pPr marL="63500">
              <a:buClr>
                <a:srgbClr val="414141"/>
              </a:buClr>
              <a:buSzPct val="101000"/>
            </a:pPr>
            <a:r>
              <a:rPr lang="en-GB" sz="2800" b="1" dirty="0"/>
              <a:t>Income Levels of the Different Types of Human Development Countries </a:t>
            </a:r>
            <a:endParaRPr lang="en-US" sz="2800" b="1" dirty="0" smtClean="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700" b="1" dirty="0" err="1" smtClean="0">
                <a:solidFill>
                  <a:schemeClr val="tx1"/>
                </a:solidFill>
                <a:latin typeface="Optima" charset="0"/>
                <a:ea typeface="Optima" charset="0"/>
                <a:cs typeface="Optima" charset="0"/>
                <a:sym typeface="Optima" charset="0"/>
              </a:rPr>
              <a:t>State</a:t>
            </a:r>
            <a:r>
              <a:rPr lang="tr-TR" sz="3700" b="1" dirty="0" smtClean="0">
                <a:solidFill>
                  <a:schemeClr val="tx1"/>
                </a:solidFill>
                <a:latin typeface="Optima" charset="0"/>
                <a:ea typeface="Optima" charset="0"/>
                <a:cs typeface="Optima" charset="0"/>
                <a:sym typeface="Optima" charset="0"/>
              </a:rPr>
              <a:t> of </a:t>
            </a:r>
            <a:r>
              <a:rPr lang="tr-TR" sz="3700" b="1" dirty="0" err="1" smtClean="0">
                <a:solidFill>
                  <a:schemeClr val="tx1"/>
                </a:solidFill>
                <a:latin typeface="Optima" charset="0"/>
                <a:ea typeface="Optima" charset="0"/>
                <a:cs typeface="Optima" charset="0"/>
                <a:sym typeface="Optima" charset="0"/>
              </a:rPr>
              <a:t>Poverty</a:t>
            </a:r>
            <a:r>
              <a:rPr lang="tr-TR" sz="3700" b="1" dirty="0" smtClean="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the</a:t>
            </a:r>
            <a:r>
              <a:rPr lang="tr-TR" sz="3700" b="1" dirty="0">
                <a:solidFill>
                  <a:schemeClr val="tx1"/>
                </a:solidFill>
                <a:latin typeface="Optima" charset="0"/>
                <a:ea typeface="Optima" charset="0"/>
                <a:cs typeface="Optima" charset="0"/>
                <a:sym typeface="Optima" charset="0"/>
              </a:rPr>
              <a:t> World - in </a:t>
            </a:r>
            <a:r>
              <a:rPr lang="tr-TR" sz="3700" b="1" dirty="0" err="1" smtClean="0">
                <a:solidFill>
                  <a:schemeClr val="tx1"/>
                </a:solidFill>
                <a:latin typeface="Optima" charset="0"/>
                <a:ea typeface="Optima" charset="0"/>
                <a:cs typeface="Optima" charset="0"/>
                <a:sym typeface="Optima" charset="0"/>
              </a:rPr>
              <a:t>Non-Monetary</a:t>
            </a:r>
            <a:r>
              <a:rPr lang="tr-TR" sz="3700" b="1" dirty="0" smtClean="0">
                <a:solidFill>
                  <a:schemeClr val="tx1"/>
                </a:solidFill>
                <a:latin typeface="Optima" charset="0"/>
                <a:ea typeface="Optima" charset="0"/>
                <a:cs typeface="Optima" charset="0"/>
                <a:sym typeface="Optima" charset="0"/>
              </a:rPr>
              <a:t> </a:t>
            </a:r>
            <a:r>
              <a:rPr lang="tr-TR" sz="3700" b="1" dirty="0" err="1" smtClean="0">
                <a:solidFill>
                  <a:schemeClr val="tx1"/>
                </a:solidFill>
                <a:latin typeface="Optima" charset="0"/>
                <a:ea typeface="Optima" charset="0"/>
                <a:cs typeface="Optima" charset="0"/>
                <a:sym typeface="Optima" charset="0"/>
              </a:rPr>
              <a:t>Terms</a:t>
            </a:r>
            <a:endParaRPr lang="en-US" sz="37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6</a:t>
            </a:r>
          </a:p>
        </p:txBody>
      </p:sp>
      <p:sp>
        <p:nvSpPr>
          <p:cNvPr id="6" name="Dikdörtgen 5"/>
          <p:cNvSpPr/>
          <p:nvPr/>
        </p:nvSpPr>
        <p:spPr bwMode="auto">
          <a:xfrm>
            <a:off x="244443" y="8333184"/>
            <a:ext cx="6855098" cy="328216"/>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1100" i="1" dirty="0"/>
              <a:t>Source: Created by the </a:t>
            </a:r>
            <a:r>
              <a:rPr lang="en-GB" sz="1100" i="1" dirty="0" smtClean="0"/>
              <a:t>Author</a:t>
            </a:r>
            <a:r>
              <a:rPr lang="tr-TR" sz="1100" i="1" dirty="0" smtClean="0"/>
              <a:t>s</a:t>
            </a:r>
            <a:r>
              <a:rPr lang="en-GB" sz="1100" i="1" dirty="0" smtClean="0"/>
              <a:t>, </a:t>
            </a:r>
            <a:r>
              <a:rPr lang="en-GB" sz="1100" i="1" dirty="0"/>
              <a:t>based on data from the </a:t>
            </a:r>
            <a:r>
              <a:rPr lang="en-GB" sz="1100" i="1" dirty="0" smtClean="0"/>
              <a:t>UNDP</a:t>
            </a:r>
            <a:r>
              <a:rPr lang="tr-TR" sz="1100" i="1" dirty="0" smtClean="0"/>
              <a:t> </a:t>
            </a:r>
            <a:r>
              <a:rPr lang="en-GB" sz="1100" i="1" dirty="0" smtClean="0"/>
              <a:t>and </a:t>
            </a:r>
            <a:r>
              <a:rPr lang="en-GB" sz="1100" i="1" dirty="0"/>
              <a:t>the World </a:t>
            </a:r>
            <a:r>
              <a:rPr lang="en-GB" sz="1100" i="1" dirty="0" smtClean="0"/>
              <a:t>Bank</a:t>
            </a:r>
            <a:r>
              <a:rPr lang="tr-TR" sz="1100" i="1" dirty="0" smtClean="0"/>
              <a:t> </a:t>
            </a:r>
            <a:r>
              <a:rPr lang="tr-TR" sz="1100" i="1" dirty="0" err="1" smtClean="0"/>
              <a:t>Indicators</a:t>
            </a:r>
            <a:r>
              <a:rPr lang="tr-TR" sz="1100" i="1" dirty="0" smtClean="0"/>
              <a:t>.</a:t>
            </a:r>
            <a:endParaRPr kumimoji="0" lang="tr-TR" sz="1100" b="0" i="0" u="none" strike="noStrike" cap="none" normalizeH="0" baseline="0" dirty="0" smtClean="0">
              <a:ln>
                <a:noFill/>
              </a:ln>
              <a:solidFill>
                <a:srgbClr val="414141"/>
              </a:solidFill>
              <a:effectLst/>
              <a:sym typeface="Gill Sans Light" charset="0"/>
            </a:endParaRPr>
          </a:p>
        </p:txBody>
      </p:sp>
      <p:sp>
        <p:nvSpPr>
          <p:cNvPr id="3" name="Yuvarlatılmış Dikdörtgen 2"/>
          <p:cNvSpPr/>
          <p:nvPr/>
        </p:nvSpPr>
        <p:spPr bwMode="auto">
          <a:xfrm>
            <a:off x="709266" y="2476457"/>
            <a:ext cx="5112568" cy="959954"/>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err="1"/>
              <a:t>Very</a:t>
            </a:r>
            <a:r>
              <a:rPr lang="tr-TR" sz="2200" b="1" dirty="0"/>
              <a:t> High Human Development </a:t>
            </a:r>
            <a:r>
              <a:rPr lang="tr-TR" sz="2200" b="1" dirty="0" err="1"/>
              <a:t>Countries</a:t>
            </a:r>
            <a:endParaRPr lang="tr-TR" sz="2200" b="1" dirty="0"/>
          </a:p>
        </p:txBody>
      </p:sp>
      <p:sp>
        <p:nvSpPr>
          <p:cNvPr id="22" name="Yuvarlatılmış Dikdörtgen 21"/>
          <p:cNvSpPr/>
          <p:nvPr/>
        </p:nvSpPr>
        <p:spPr bwMode="auto">
          <a:xfrm>
            <a:off x="7582520" y="2476457"/>
            <a:ext cx="4608512" cy="815938"/>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smtClean="0"/>
              <a:t>High </a:t>
            </a:r>
            <a:r>
              <a:rPr lang="tr-TR" sz="2200" b="1" dirty="0"/>
              <a:t>Human Development </a:t>
            </a:r>
            <a:r>
              <a:rPr lang="tr-TR" sz="2200" b="1" dirty="0" err="1"/>
              <a:t>Countries</a:t>
            </a:r>
            <a:endParaRPr lang="tr-TR" sz="2200" b="1" dirty="0"/>
          </a:p>
        </p:txBody>
      </p:sp>
      <p:graphicFrame>
        <p:nvGraphicFramePr>
          <p:cNvPr id="23" name="Grafik 22"/>
          <p:cNvGraphicFramePr>
            <a:graphicFrameLocks/>
          </p:cNvGraphicFramePr>
          <p:nvPr>
            <p:extLst>
              <p:ext uri="{D42A27DB-BD31-4B8C-83A1-F6EECF244321}">
                <p14:modId xmlns:p14="http://schemas.microsoft.com/office/powerpoint/2010/main" val="1039669829"/>
              </p:ext>
            </p:extLst>
          </p:nvPr>
        </p:nvGraphicFramePr>
        <p:xfrm>
          <a:off x="741760" y="3724672"/>
          <a:ext cx="5381698" cy="3960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fik 23"/>
          <p:cNvGraphicFramePr>
            <a:graphicFrameLocks/>
          </p:cNvGraphicFramePr>
          <p:nvPr>
            <p:extLst>
              <p:ext uri="{D42A27DB-BD31-4B8C-83A1-F6EECF244321}">
                <p14:modId xmlns:p14="http://schemas.microsoft.com/office/powerpoint/2010/main" val="1319360937"/>
              </p:ext>
            </p:extLst>
          </p:nvPr>
        </p:nvGraphicFramePr>
        <p:xfrm>
          <a:off x="6790432" y="3508648"/>
          <a:ext cx="5459698" cy="4464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63626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329480" y="1564432"/>
            <a:ext cx="12293600" cy="6624736"/>
          </a:xfrm>
          <a:prstGeom prst="rect">
            <a:avLst/>
          </a:prstGeom>
          <a:noFill/>
          <a:ln w="12700">
            <a:noFill/>
            <a:miter lim="800000"/>
            <a:headEnd/>
            <a:tailEnd/>
          </a:ln>
        </p:spPr>
        <p:txBody>
          <a:bodyPr lIns="0" tIns="0" rIns="0" bIns="0"/>
          <a:lstStyle/>
          <a:p>
            <a:pPr marL="63500">
              <a:buClr>
                <a:srgbClr val="414141"/>
              </a:buClr>
              <a:buSzPct val="101000"/>
            </a:pPr>
            <a:r>
              <a:rPr lang="en-GB" sz="2800" b="1" dirty="0"/>
              <a:t>Income Levels of the Different Types of Human Development Countries </a:t>
            </a:r>
            <a:endParaRPr lang="en-US" sz="2800" b="1" dirty="0" smtClean="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700" b="1" dirty="0" err="1" smtClean="0">
                <a:solidFill>
                  <a:schemeClr val="tx1"/>
                </a:solidFill>
                <a:latin typeface="Optima" charset="0"/>
                <a:ea typeface="Optima" charset="0"/>
                <a:cs typeface="Optima" charset="0"/>
                <a:sym typeface="Optima" charset="0"/>
              </a:rPr>
              <a:t>State</a:t>
            </a:r>
            <a:r>
              <a:rPr lang="tr-TR" sz="3700" b="1" dirty="0" smtClean="0">
                <a:solidFill>
                  <a:schemeClr val="tx1"/>
                </a:solidFill>
                <a:latin typeface="Optima" charset="0"/>
                <a:ea typeface="Optima" charset="0"/>
                <a:cs typeface="Optima" charset="0"/>
                <a:sym typeface="Optima" charset="0"/>
              </a:rPr>
              <a:t> of </a:t>
            </a:r>
            <a:r>
              <a:rPr lang="tr-TR" sz="3700" b="1" dirty="0" err="1" smtClean="0">
                <a:solidFill>
                  <a:schemeClr val="tx1"/>
                </a:solidFill>
                <a:latin typeface="Optima" charset="0"/>
                <a:ea typeface="Optima" charset="0"/>
                <a:cs typeface="Optima" charset="0"/>
                <a:sym typeface="Optima" charset="0"/>
              </a:rPr>
              <a:t>Poverty</a:t>
            </a:r>
            <a:r>
              <a:rPr lang="tr-TR" sz="3700" b="1" dirty="0" smtClean="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the</a:t>
            </a:r>
            <a:r>
              <a:rPr lang="tr-TR" sz="3700" b="1" dirty="0">
                <a:solidFill>
                  <a:schemeClr val="tx1"/>
                </a:solidFill>
                <a:latin typeface="Optima" charset="0"/>
                <a:ea typeface="Optima" charset="0"/>
                <a:cs typeface="Optima" charset="0"/>
                <a:sym typeface="Optima" charset="0"/>
              </a:rPr>
              <a:t> World - in </a:t>
            </a:r>
            <a:r>
              <a:rPr lang="tr-TR" sz="3700" b="1" dirty="0" err="1" smtClean="0">
                <a:solidFill>
                  <a:schemeClr val="tx1"/>
                </a:solidFill>
                <a:latin typeface="Optima" charset="0"/>
                <a:ea typeface="Optima" charset="0"/>
                <a:cs typeface="Optima" charset="0"/>
                <a:sym typeface="Optima" charset="0"/>
              </a:rPr>
              <a:t>Non-Monetary</a:t>
            </a:r>
            <a:r>
              <a:rPr lang="tr-TR" sz="3700" b="1" dirty="0" smtClean="0">
                <a:solidFill>
                  <a:schemeClr val="tx1"/>
                </a:solidFill>
                <a:latin typeface="Optima" charset="0"/>
                <a:ea typeface="Optima" charset="0"/>
                <a:cs typeface="Optima" charset="0"/>
                <a:sym typeface="Optima" charset="0"/>
              </a:rPr>
              <a:t> </a:t>
            </a:r>
            <a:r>
              <a:rPr lang="tr-TR" sz="3700" b="1" dirty="0" err="1" smtClean="0">
                <a:solidFill>
                  <a:schemeClr val="tx1"/>
                </a:solidFill>
                <a:latin typeface="Optima" charset="0"/>
                <a:ea typeface="Optima" charset="0"/>
                <a:cs typeface="Optima" charset="0"/>
                <a:sym typeface="Optima" charset="0"/>
              </a:rPr>
              <a:t>Terms</a:t>
            </a:r>
            <a:endParaRPr lang="en-US" sz="37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6</a:t>
            </a:r>
          </a:p>
        </p:txBody>
      </p:sp>
      <p:sp>
        <p:nvSpPr>
          <p:cNvPr id="6" name="Dikdörtgen 5"/>
          <p:cNvSpPr/>
          <p:nvPr/>
        </p:nvSpPr>
        <p:spPr bwMode="auto">
          <a:xfrm>
            <a:off x="244443" y="8333184"/>
            <a:ext cx="6855098" cy="328216"/>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r>
              <a:rPr lang="en-GB" sz="1100" i="1" dirty="0"/>
              <a:t>Source: Created by the </a:t>
            </a:r>
            <a:r>
              <a:rPr lang="en-GB" sz="1100" i="1" dirty="0" smtClean="0"/>
              <a:t>Author</a:t>
            </a:r>
            <a:r>
              <a:rPr lang="tr-TR" sz="1100" i="1" dirty="0" smtClean="0"/>
              <a:t>s</a:t>
            </a:r>
            <a:r>
              <a:rPr lang="en-GB" sz="1100" i="1" dirty="0" smtClean="0"/>
              <a:t>, </a:t>
            </a:r>
            <a:r>
              <a:rPr lang="en-GB" sz="1100" i="1" dirty="0"/>
              <a:t>based on data from the </a:t>
            </a:r>
            <a:r>
              <a:rPr lang="en-GB" sz="1100" i="1" dirty="0" smtClean="0"/>
              <a:t>UNDP</a:t>
            </a:r>
            <a:r>
              <a:rPr lang="tr-TR" sz="1100" i="1" dirty="0" smtClean="0"/>
              <a:t> </a:t>
            </a:r>
            <a:r>
              <a:rPr lang="en-GB" sz="1100" i="1" dirty="0" smtClean="0"/>
              <a:t>and </a:t>
            </a:r>
            <a:r>
              <a:rPr lang="en-GB" sz="1100" i="1" dirty="0"/>
              <a:t>the World </a:t>
            </a:r>
            <a:r>
              <a:rPr lang="en-GB" sz="1100" i="1" dirty="0" smtClean="0"/>
              <a:t>Bank</a:t>
            </a:r>
            <a:r>
              <a:rPr lang="tr-TR" sz="1100" i="1" dirty="0" smtClean="0"/>
              <a:t> </a:t>
            </a:r>
            <a:r>
              <a:rPr lang="tr-TR" sz="1100" i="1" dirty="0" err="1" smtClean="0"/>
              <a:t>Indicators</a:t>
            </a:r>
            <a:r>
              <a:rPr lang="tr-TR" sz="1100" i="1" dirty="0" smtClean="0"/>
              <a:t>.</a:t>
            </a:r>
            <a:endParaRPr kumimoji="0" lang="tr-TR" sz="1100" b="0" i="0" u="none" strike="noStrike" cap="none" normalizeH="0" baseline="0" dirty="0" smtClean="0">
              <a:ln>
                <a:noFill/>
              </a:ln>
              <a:solidFill>
                <a:srgbClr val="414141"/>
              </a:solidFill>
              <a:effectLst/>
              <a:sym typeface="Gill Sans Light" charset="0"/>
            </a:endParaRPr>
          </a:p>
        </p:txBody>
      </p:sp>
      <p:sp>
        <p:nvSpPr>
          <p:cNvPr id="26" name="Yuvarlatılmış Dikdörtgen 25"/>
          <p:cNvSpPr/>
          <p:nvPr/>
        </p:nvSpPr>
        <p:spPr bwMode="auto">
          <a:xfrm>
            <a:off x="583406" y="2356520"/>
            <a:ext cx="4910882" cy="936104"/>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smtClean="0"/>
              <a:t>Medium </a:t>
            </a:r>
            <a:r>
              <a:rPr lang="tr-TR" sz="2200" b="1" dirty="0"/>
              <a:t>Human Development </a:t>
            </a:r>
            <a:r>
              <a:rPr lang="tr-TR" sz="2200" b="1" dirty="0" err="1"/>
              <a:t>Countries</a:t>
            </a:r>
            <a:endParaRPr lang="tr-TR" sz="2200" b="1" dirty="0"/>
          </a:p>
        </p:txBody>
      </p:sp>
      <p:sp>
        <p:nvSpPr>
          <p:cNvPr id="27" name="Yuvarlatılmış Dikdörtgen 26"/>
          <p:cNvSpPr/>
          <p:nvPr/>
        </p:nvSpPr>
        <p:spPr bwMode="auto">
          <a:xfrm>
            <a:off x="7438504" y="2356520"/>
            <a:ext cx="4752528" cy="938386"/>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r>
              <a:rPr lang="tr-TR" sz="2200" b="1" dirty="0" err="1"/>
              <a:t>Income</a:t>
            </a:r>
            <a:r>
              <a:rPr lang="tr-TR" sz="2200" b="1" dirty="0"/>
              <a:t> </a:t>
            </a:r>
            <a:r>
              <a:rPr lang="tr-TR" sz="2200" b="1" dirty="0" err="1"/>
              <a:t>Levels</a:t>
            </a:r>
            <a:r>
              <a:rPr lang="tr-TR" sz="2200" b="1" dirty="0"/>
              <a:t> of </a:t>
            </a:r>
            <a:r>
              <a:rPr lang="tr-TR" sz="2200" b="1" dirty="0" err="1"/>
              <a:t>the</a:t>
            </a:r>
            <a:r>
              <a:rPr lang="tr-TR" sz="2200" b="1" dirty="0"/>
              <a:t> </a:t>
            </a:r>
            <a:r>
              <a:rPr lang="tr-TR" sz="2200" b="1" dirty="0" err="1" smtClean="0"/>
              <a:t>Low</a:t>
            </a:r>
            <a:r>
              <a:rPr lang="tr-TR" sz="2200" b="1" dirty="0" smtClean="0"/>
              <a:t> </a:t>
            </a:r>
            <a:r>
              <a:rPr lang="tr-TR" sz="2200" b="1" dirty="0"/>
              <a:t>Human Development </a:t>
            </a:r>
            <a:r>
              <a:rPr lang="tr-TR" sz="2200" b="1" dirty="0" err="1"/>
              <a:t>Countries</a:t>
            </a:r>
            <a:endParaRPr lang="tr-TR" sz="2200" b="1" dirty="0"/>
          </a:p>
        </p:txBody>
      </p:sp>
      <p:graphicFrame>
        <p:nvGraphicFramePr>
          <p:cNvPr id="25" name="Grafik 24"/>
          <p:cNvGraphicFramePr>
            <a:graphicFrameLocks/>
          </p:cNvGraphicFramePr>
          <p:nvPr>
            <p:extLst>
              <p:ext uri="{D42A27DB-BD31-4B8C-83A1-F6EECF244321}">
                <p14:modId xmlns:p14="http://schemas.microsoft.com/office/powerpoint/2010/main" val="2604669856"/>
              </p:ext>
            </p:extLst>
          </p:nvPr>
        </p:nvGraphicFramePr>
        <p:xfrm>
          <a:off x="583405" y="3508648"/>
          <a:ext cx="5861843"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afik 27"/>
          <p:cNvGraphicFramePr>
            <a:graphicFrameLocks/>
          </p:cNvGraphicFramePr>
          <p:nvPr>
            <p:extLst>
              <p:ext uri="{D42A27DB-BD31-4B8C-83A1-F6EECF244321}">
                <p14:modId xmlns:p14="http://schemas.microsoft.com/office/powerpoint/2010/main" val="3286547348"/>
              </p:ext>
            </p:extLst>
          </p:nvPr>
        </p:nvGraphicFramePr>
        <p:xfrm>
          <a:off x="6790432" y="3652664"/>
          <a:ext cx="5616624" cy="4176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75509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4000" b="1" dirty="0" err="1" smtClean="0">
                <a:solidFill>
                  <a:srgbClr val="1E421F"/>
                </a:solidFill>
                <a:latin typeface="Optima" charset="0"/>
                <a:ea typeface="Optima" charset="0"/>
                <a:cs typeface="Optima" charset="0"/>
                <a:sym typeface="Optima" charset="0"/>
              </a:rPr>
              <a:t>Multidimensional</a:t>
            </a:r>
            <a:r>
              <a:rPr lang="tr-TR" sz="4000" b="1" dirty="0" smtClean="0">
                <a:solidFill>
                  <a:srgbClr val="1E421F"/>
                </a:solidFill>
                <a:latin typeface="Optima" charset="0"/>
                <a:ea typeface="Optima" charset="0"/>
                <a:cs typeface="Optima" charset="0"/>
                <a:sym typeface="Optima" charset="0"/>
              </a:rPr>
              <a:t> </a:t>
            </a:r>
            <a:r>
              <a:rPr lang="tr-TR" sz="4000" b="1" dirty="0" err="1" smtClean="0">
                <a:solidFill>
                  <a:srgbClr val="1E421F"/>
                </a:solidFill>
                <a:latin typeface="Optima" charset="0"/>
                <a:ea typeface="Optima" charset="0"/>
                <a:cs typeface="Optima" charset="0"/>
                <a:sym typeface="Optima" charset="0"/>
              </a:rPr>
              <a:t>Poverty</a:t>
            </a:r>
            <a:endParaRPr lang="en-US" sz="40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3" name="12 Dikdörtgen"/>
          <p:cNvSpPr/>
          <p:nvPr/>
        </p:nvSpPr>
        <p:spPr bwMode="auto">
          <a:xfrm rot="16200000">
            <a:off x="8626636" y="3688668"/>
            <a:ext cx="4896544" cy="792088"/>
          </a:xfrm>
          <a:prstGeom prst="rect">
            <a:avLst/>
          </a:prstGeom>
          <a:no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dirty="0" smtClean="0">
              <a:ln>
                <a:noFill/>
              </a:ln>
              <a:solidFill>
                <a:schemeClr val="accent5">
                  <a:lumMod val="50000"/>
                </a:schemeClr>
              </a:solidFill>
              <a:effectLst/>
              <a:latin typeface="Gill Sans Light" charset="0"/>
              <a:ea typeface="ヒラギノ角ゴ ProN W3" charset="0"/>
              <a:cs typeface="ヒラギノ角ゴ ProN W3" charset="0"/>
              <a:sym typeface="Gill Sans Light" charset="0"/>
            </a:endParaRPr>
          </a:p>
        </p:txBody>
      </p:sp>
      <p:pic>
        <p:nvPicPr>
          <p:cNvPr id="18" name="Resim 10" descr="D:\TÜM LOGOLAR\isedak\COMCEC ALT BİLGİLİ\comcec 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Yuvarlatılmış Dikdörtgen 2"/>
          <p:cNvSpPr/>
          <p:nvPr/>
        </p:nvSpPr>
        <p:spPr bwMode="auto">
          <a:xfrm>
            <a:off x="2407828" y="3148608"/>
            <a:ext cx="8136904" cy="3096344"/>
          </a:xfrm>
          <a:prstGeom prst="roundRect">
            <a:avLst/>
          </a:prstGeom>
          <a:solidFill>
            <a:srgbClr val="FF7979"/>
          </a:solidFill>
          <a:ln>
            <a:noFill/>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r>
              <a:rPr lang="en-GB" sz="4400" dirty="0" smtClean="0">
                <a:solidFill>
                  <a:schemeClr val="tx1"/>
                </a:solidFill>
              </a:rPr>
              <a:t>multiple </a:t>
            </a:r>
            <a:r>
              <a:rPr lang="en-GB" sz="4400" dirty="0">
                <a:solidFill>
                  <a:schemeClr val="tx1"/>
                </a:solidFill>
              </a:rPr>
              <a:t>deprivations of the population and their overlap</a:t>
            </a:r>
            <a:endParaRPr kumimoji="0" lang="en-GB" sz="4200" b="0" i="0"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spTree>
    <p:extLst>
      <p:ext uri="{BB962C8B-B14F-4D97-AF65-F5344CB8AC3E}">
        <p14:creationId xmlns:p14="http://schemas.microsoft.com/office/powerpoint/2010/main" val="13612537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3077" name="Rectangle 4"/>
          <p:cNvSpPr>
            <a:spLocks/>
          </p:cNvSpPr>
          <p:nvPr/>
        </p:nvSpPr>
        <p:spPr bwMode="auto">
          <a:xfrm>
            <a:off x="669752" y="1708448"/>
            <a:ext cx="11593288" cy="6840760"/>
          </a:xfrm>
          <a:prstGeom prst="rect">
            <a:avLst/>
          </a:prstGeom>
          <a:noFill/>
          <a:ln w="12700">
            <a:noFill/>
            <a:miter lim="800000"/>
            <a:headEnd/>
            <a:tailEnd/>
          </a:ln>
        </p:spPr>
        <p:txBody>
          <a:bodyPr lIns="0" tIns="0" rIns="0" bIns="0"/>
          <a:lstStyle/>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a:p>
            <a:pPr marL="444500" indent="-381000" algn="l">
              <a:lnSpc>
                <a:spcPct val="150000"/>
              </a:lnSpc>
            </a:pPr>
            <a:endParaRPr lang="en-US" sz="4000" dirty="0">
              <a:solidFill>
                <a:schemeClr val="tx1"/>
              </a:solidFill>
              <a:latin typeface="Optima" charset="0"/>
              <a:ea typeface="Optima" charset="0"/>
              <a:cs typeface="Optima" charset="0"/>
              <a:sym typeface="Optima" charset="0"/>
            </a:endParaRP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pic>
        <p:nvPicPr>
          <p:cNvPr id="3080" name="Picture 8"/>
          <p:cNvPicPr>
            <a:picLocks noChangeAspect="1" noChangeArrowheads="1"/>
          </p:cNvPicPr>
          <p:nvPr/>
        </p:nvPicPr>
        <p:blipFill>
          <a:blip r:embed="rId3" cstate="print"/>
          <a:srcRect/>
          <a:stretch>
            <a:fillRect/>
          </a:stretch>
        </p:blipFill>
        <p:spPr bwMode="auto">
          <a:xfrm>
            <a:off x="136525" y="8764588"/>
            <a:ext cx="893763" cy="863600"/>
          </a:xfrm>
          <a:prstGeom prst="rect">
            <a:avLst/>
          </a:prstGeom>
          <a:noFill/>
          <a:ln>
            <a:noFill/>
          </a:ln>
          <a:effectLst>
            <a:outerShdw blurRad="127000" dist="76199" dir="2999997" algn="ctr" rotWithShape="0">
              <a:srgbClr val="949494">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700" b="1" dirty="0" err="1" smtClean="0">
                <a:solidFill>
                  <a:schemeClr val="tx1"/>
                </a:solidFill>
                <a:latin typeface="Optima" charset="0"/>
                <a:ea typeface="Optima" charset="0"/>
                <a:cs typeface="Optima" charset="0"/>
                <a:sym typeface="Optima" charset="0"/>
              </a:rPr>
              <a:t>State</a:t>
            </a:r>
            <a:r>
              <a:rPr lang="tr-TR" sz="3700" b="1" dirty="0" smtClean="0">
                <a:solidFill>
                  <a:schemeClr val="tx1"/>
                </a:solidFill>
                <a:latin typeface="Optima" charset="0"/>
                <a:ea typeface="Optima" charset="0"/>
                <a:cs typeface="Optima" charset="0"/>
                <a:sym typeface="Optima" charset="0"/>
              </a:rPr>
              <a:t> of </a:t>
            </a:r>
            <a:r>
              <a:rPr lang="tr-TR" sz="3700" b="1" dirty="0" err="1" smtClean="0">
                <a:solidFill>
                  <a:schemeClr val="tx1"/>
                </a:solidFill>
                <a:latin typeface="Optima" charset="0"/>
                <a:ea typeface="Optima" charset="0"/>
                <a:cs typeface="Optima" charset="0"/>
                <a:sym typeface="Optima" charset="0"/>
              </a:rPr>
              <a:t>Poverty</a:t>
            </a:r>
            <a:r>
              <a:rPr lang="tr-TR" sz="3700" b="1" dirty="0" smtClean="0">
                <a:solidFill>
                  <a:schemeClr val="tx1"/>
                </a:solidFill>
                <a:latin typeface="Optima" charset="0"/>
                <a:ea typeface="Optima" charset="0"/>
                <a:cs typeface="Optima" charset="0"/>
                <a:sym typeface="Optima" charset="0"/>
              </a:rPr>
              <a:t> in </a:t>
            </a:r>
            <a:r>
              <a:rPr lang="tr-TR" sz="3700" b="1" dirty="0" err="1" smtClean="0">
                <a:solidFill>
                  <a:schemeClr val="tx1"/>
                </a:solidFill>
                <a:latin typeface="Optima" charset="0"/>
                <a:ea typeface="Optima" charset="0"/>
                <a:cs typeface="Optima" charset="0"/>
                <a:sym typeface="Optima" charset="0"/>
              </a:rPr>
              <a:t>the</a:t>
            </a:r>
            <a:r>
              <a:rPr lang="tr-TR" sz="3700" b="1" dirty="0" smtClean="0">
                <a:solidFill>
                  <a:schemeClr val="tx1"/>
                </a:solidFill>
                <a:latin typeface="Optima" charset="0"/>
                <a:ea typeface="Optima" charset="0"/>
                <a:cs typeface="Optima" charset="0"/>
                <a:sym typeface="Optima" charset="0"/>
              </a:rPr>
              <a:t> World- in </a:t>
            </a:r>
            <a:r>
              <a:rPr lang="tr-TR" sz="3700" b="1" dirty="0" err="1" smtClean="0">
                <a:solidFill>
                  <a:schemeClr val="tx1"/>
                </a:solidFill>
                <a:latin typeface="Optima" charset="0"/>
                <a:ea typeface="Optima" charset="0"/>
                <a:cs typeface="Optima" charset="0"/>
                <a:sym typeface="Optima" charset="0"/>
              </a:rPr>
              <a:t>Non-Monetary</a:t>
            </a:r>
            <a:r>
              <a:rPr lang="tr-TR" sz="3700" b="1" dirty="0" smtClean="0">
                <a:solidFill>
                  <a:schemeClr val="tx1"/>
                </a:solidFill>
                <a:latin typeface="Optima" charset="0"/>
                <a:ea typeface="Optima" charset="0"/>
                <a:cs typeface="Optima" charset="0"/>
                <a:sym typeface="Optima" charset="0"/>
              </a:rPr>
              <a:t> </a:t>
            </a:r>
            <a:r>
              <a:rPr lang="tr-TR" sz="3700" b="1" dirty="0" err="1">
                <a:solidFill>
                  <a:schemeClr val="tx1"/>
                </a:solidFill>
                <a:latin typeface="Optima" charset="0"/>
                <a:ea typeface="Optima" charset="0"/>
                <a:cs typeface="Optima" charset="0"/>
                <a:sym typeface="Optima" charset="0"/>
              </a:rPr>
              <a:t>T</a:t>
            </a:r>
            <a:r>
              <a:rPr lang="tr-TR" sz="3700" b="1" dirty="0" err="1" smtClean="0">
                <a:solidFill>
                  <a:schemeClr val="tx1"/>
                </a:solidFill>
                <a:latin typeface="Optima" charset="0"/>
                <a:ea typeface="Optima" charset="0"/>
                <a:cs typeface="Optima" charset="0"/>
                <a:sym typeface="Optima" charset="0"/>
              </a:rPr>
              <a:t>erms</a:t>
            </a:r>
            <a:endParaRPr lang="en-US" sz="3700" b="1" dirty="0">
              <a:solidFill>
                <a:schemeClr val="tx1"/>
              </a:solidFill>
              <a:latin typeface="Optima" charset="0"/>
              <a:ea typeface="Optima" charset="0"/>
              <a:cs typeface="Optima" charset="0"/>
              <a:sym typeface="Optima" charset="0"/>
            </a:endParaRPr>
          </a:p>
        </p:txBody>
      </p:sp>
      <p:sp>
        <p:nvSpPr>
          <p:cNvPr id="11" name="10 Metin kutusu"/>
          <p:cNvSpPr txBox="1"/>
          <p:nvPr/>
        </p:nvSpPr>
        <p:spPr>
          <a:xfrm>
            <a:off x="12407056" y="9485312"/>
            <a:ext cx="597744" cy="523220"/>
          </a:xfrm>
          <a:prstGeom prst="rect">
            <a:avLst/>
          </a:prstGeom>
          <a:noFill/>
        </p:spPr>
        <p:txBody>
          <a:bodyPr wrap="square" rtlCol="0">
            <a:spAutoFit/>
          </a:bodyPr>
          <a:lstStyle/>
          <a:p>
            <a:r>
              <a:rPr lang="tr-TR" sz="2800" dirty="0">
                <a:solidFill>
                  <a:schemeClr val="bg1"/>
                </a:solidFill>
              </a:rPr>
              <a:t>5</a:t>
            </a:r>
          </a:p>
        </p:txBody>
      </p:sp>
      <p:sp>
        <p:nvSpPr>
          <p:cNvPr id="3" name="Dikdörtgen 2"/>
          <p:cNvSpPr/>
          <p:nvPr/>
        </p:nvSpPr>
        <p:spPr bwMode="auto">
          <a:xfrm>
            <a:off x="453728" y="8193112"/>
            <a:ext cx="6639075" cy="432048"/>
          </a:xfrm>
          <a:prstGeom prst="rect">
            <a:avLst/>
          </a:prstGeom>
          <a:noFill/>
          <a:ln>
            <a:noFill/>
          </a:ln>
          <a:effectLst/>
          <a:extLst/>
        </p:spPr>
        <p:txBody>
          <a:bodyPr vert="horz" wrap="square" lIns="91440" tIns="45720" rIns="91440" bIns="45720" numCol="1" rtlCol="0" anchor="t" anchorCtr="0" compatLnSpc="1">
            <a:prstTxWarp prst="textNoShape">
              <a:avLst/>
            </a:prstTxWarp>
          </a:bodyPr>
          <a:lstStyle/>
          <a:p>
            <a:pPr algn="l"/>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Source: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Created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by</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the</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Authors</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a:t>
            </a:r>
            <a:r>
              <a:rPr kumimoji="0" lang="tr-TR" sz="1400" i="1" u="none" strike="noStrike" cap="none" normalizeH="0" baseline="0" dirty="0" err="1" smtClean="0">
                <a:ln>
                  <a:noFill/>
                </a:ln>
                <a:solidFill>
                  <a:srgbClr val="414141"/>
                </a:solidFill>
                <a:effectLst/>
                <a:latin typeface="Gill Sans Light" charset="0"/>
                <a:ea typeface="ヒラギノ角ゴ ProN W3" charset="0"/>
                <a:cs typeface="ヒラギノ角ゴ ProN W3" charset="0"/>
                <a:sym typeface="Gill Sans Light" charset="0"/>
              </a:rPr>
              <a:t>based</a:t>
            </a:r>
            <a:r>
              <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rPr>
              <a:t> on </a:t>
            </a:r>
            <a:r>
              <a:rPr lang="en-GB" sz="1400" i="1" dirty="0"/>
              <a:t>the UNDP, 201</a:t>
            </a:r>
            <a:r>
              <a:rPr lang="tr-TR" sz="1400" i="1" dirty="0" smtClean="0"/>
              <a:t>4.</a:t>
            </a:r>
            <a:endParaRPr kumimoji="0" lang="tr-TR" sz="1400" i="1" u="none" strike="noStrike" cap="none" normalizeH="0" baseline="0" dirty="0" smtClean="0">
              <a:ln>
                <a:noFill/>
              </a:ln>
              <a:solidFill>
                <a:srgbClr val="414141"/>
              </a:solidFill>
              <a:effectLst/>
              <a:latin typeface="Gill Sans Light" charset="0"/>
              <a:ea typeface="ヒラギノ角ゴ ProN W3" charset="0"/>
              <a:cs typeface="ヒラギノ角ゴ ProN W3" charset="0"/>
              <a:sym typeface="Gill Sans Light" charset="0"/>
            </a:endParaRPr>
          </a:p>
        </p:txBody>
      </p:sp>
      <p:graphicFrame>
        <p:nvGraphicFramePr>
          <p:cNvPr id="14" name="Grafik 13"/>
          <p:cNvGraphicFramePr>
            <a:graphicFrameLocks/>
          </p:cNvGraphicFramePr>
          <p:nvPr>
            <p:extLst>
              <p:ext uri="{D42A27DB-BD31-4B8C-83A1-F6EECF244321}">
                <p14:modId xmlns:p14="http://schemas.microsoft.com/office/powerpoint/2010/main" val="1911764787"/>
              </p:ext>
            </p:extLst>
          </p:nvPr>
        </p:nvGraphicFramePr>
        <p:xfrm>
          <a:off x="583407" y="1724100"/>
          <a:ext cx="11319594" cy="6177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4719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8661400"/>
            <a:ext cx="13042900" cy="1435100"/>
          </a:xfrm>
          <a:prstGeom prst="rect">
            <a:avLst/>
          </a:prstGeom>
          <a:gradFill rotWithShape="0">
            <a:gsLst>
              <a:gs pos="0">
                <a:srgbClr val="9AFFC9"/>
              </a:gs>
              <a:gs pos="100000">
                <a:srgbClr val="060D09"/>
              </a:gs>
            </a:gsLst>
            <a:lin ang="0" scaled="1"/>
          </a:gradFill>
          <a:ln>
            <a:noFill/>
          </a:ln>
          <a:effectLst>
            <a:outerShdw blurRad="127000" dist="76199" dir="19080006"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tr-TR"/>
          </a:p>
        </p:txBody>
      </p:sp>
      <p:sp>
        <p:nvSpPr>
          <p:cNvPr id="3075" name="Rectangle 2"/>
          <p:cNvSpPr>
            <a:spLocks/>
          </p:cNvSpPr>
          <p:nvPr/>
        </p:nvSpPr>
        <p:spPr bwMode="auto">
          <a:xfrm>
            <a:off x="329480" y="533400"/>
            <a:ext cx="12293600" cy="622300"/>
          </a:xfrm>
          <a:prstGeom prst="rect">
            <a:avLst/>
          </a:prstGeom>
          <a:noFill/>
          <a:ln w="12700">
            <a:noFill/>
            <a:miter lim="800000"/>
            <a:headEnd/>
            <a:tailEnd/>
          </a:ln>
        </p:spPr>
        <p:txBody>
          <a:bodyPr lIns="0" tIns="0" rIns="0" bIns="0"/>
          <a:lstStyle/>
          <a:p>
            <a:pPr algn="l"/>
            <a:r>
              <a:rPr lang="tr-TR" sz="3600" b="1" dirty="0" err="1" smtClean="0">
                <a:solidFill>
                  <a:srgbClr val="1E421F"/>
                </a:solidFill>
                <a:latin typeface="Optima" charset="0"/>
                <a:ea typeface="Optima" charset="0"/>
                <a:cs typeface="Optima" charset="0"/>
                <a:sym typeface="Optima" charset="0"/>
              </a:rPr>
              <a:t>Multidimensional</a:t>
            </a:r>
            <a:r>
              <a:rPr lang="tr-TR" sz="3600" b="1" dirty="0" smtClean="0">
                <a:solidFill>
                  <a:srgbClr val="1E421F"/>
                </a:solidFill>
                <a:latin typeface="Optima" charset="0"/>
                <a:ea typeface="Optima" charset="0"/>
                <a:cs typeface="Optima" charset="0"/>
                <a:sym typeface="Optima" charset="0"/>
              </a:rPr>
              <a:t> </a:t>
            </a:r>
            <a:r>
              <a:rPr lang="tr-TR" sz="3600" b="1" dirty="0" err="1" smtClean="0">
                <a:solidFill>
                  <a:srgbClr val="1E421F"/>
                </a:solidFill>
                <a:latin typeface="Optima" charset="0"/>
                <a:ea typeface="Optima" charset="0"/>
                <a:cs typeface="Optima" charset="0"/>
                <a:sym typeface="Optima" charset="0"/>
              </a:rPr>
              <a:t>Poverty</a:t>
            </a:r>
            <a:endParaRPr lang="en-US" sz="3600" b="1" dirty="0">
              <a:solidFill>
                <a:srgbClr val="1E421F"/>
              </a:solidFill>
              <a:latin typeface="Optima" charset="0"/>
              <a:ea typeface="Optima" charset="0"/>
              <a:cs typeface="Optima" charset="0"/>
              <a:sym typeface="Optima" charset="0"/>
            </a:endParaRPr>
          </a:p>
        </p:txBody>
      </p:sp>
      <p:sp>
        <p:nvSpPr>
          <p:cNvPr id="3076" name="Line 3"/>
          <p:cNvSpPr>
            <a:spLocks noChangeShapeType="1"/>
          </p:cNvSpPr>
          <p:nvPr/>
        </p:nvSpPr>
        <p:spPr bwMode="auto">
          <a:xfrm rot="10800000" flipH="1">
            <a:off x="-152400" y="1281113"/>
            <a:ext cx="13195300" cy="0"/>
          </a:xfrm>
          <a:prstGeom prst="line">
            <a:avLst/>
          </a:prstGeom>
          <a:noFill/>
          <a:ln w="12700">
            <a:solidFill>
              <a:schemeClr val="tx1"/>
            </a:solidFill>
            <a:miter lim="800000"/>
            <a:headEnd/>
            <a:tailEnd/>
          </a:ln>
        </p:spPr>
        <p:txBody>
          <a:bodyPr lIns="0" tIns="0" rIns="0" bIns="0"/>
          <a:lstStyle/>
          <a:p>
            <a:endParaRPr lang="tr-TR"/>
          </a:p>
        </p:txBody>
      </p:sp>
      <p:sp>
        <p:nvSpPr>
          <p:cNvPr id="2" name="Rectangle 5"/>
          <p:cNvSpPr>
            <a:spLocks/>
          </p:cNvSpPr>
          <p:nvPr/>
        </p:nvSpPr>
        <p:spPr bwMode="auto">
          <a:xfrm>
            <a:off x="4289425" y="9413875"/>
            <a:ext cx="1229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For Building an Interdependent Islamic World</a:t>
            </a:r>
          </a:p>
        </p:txBody>
      </p:sp>
      <p:sp>
        <p:nvSpPr>
          <p:cNvPr id="3078" name="Rectangle 6"/>
          <p:cNvSpPr>
            <a:spLocks/>
          </p:cNvSpPr>
          <p:nvPr/>
        </p:nvSpPr>
        <p:spPr bwMode="auto">
          <a:xfrm>
            <a:off x="4637088" y="8837613"/>
            <a:ext cx="12090400" cy="622300"/>
          </a:xfrm>
          <a:prstGeom prst="rect">
            <a:avLst/>
          </a:prstGeom>
          <a:noFill/>
          <a:ln>
            <a:noFill/>
          </a:ln>
          <a:effectLst>
            <a:outerShdw blurRad="127000" dist="76199" dir="2700000" algn="ctr" rotWithShape="0">
              <a:srgbClr val="1B1B1B">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defRPr/>
            </a:pPr>
            <a:r>
              <a:rPr lang="en-US" sz="3500" dirty="0">
                <a:solidFill>
                  <a:srgbClr val="FFFFFF"/>
                </a:solidFill>
                <a:effectLst>
                  <a:outerShdw blurRad="38100" dist="38100" dir="2700000" algn="tl">
                    <a:srgbClr val="C0C0C0"/>
                  </a:outerShdw>
                </a:effectLst>
                <a:latin typeface="Gill Sans" charset="0"/>
                <a:ea typeface="Gill Sans" charset="0"/>
                <a:cs typeface="Gill Sans" charset="0"/>
                <a:sym typeface="Gill Sans" charset="0"/>
              </a:rPr>
              <a:t>COMCEC STRATEGY</a:t>
            </a:r>
          </a:p>
        </p:txBody>
      </p:sp>
      <p:sp>
        <p:nvSpPr>
          <p:cNvPr id="3079" name="Rectangle 7"/>
          <p:cNvSpPr>
            <a:spLocks/>
          </p:cNvSpPr>
          <p:nvPr/>
        </p:nvSpPr>
        <p:spPr bwMode="auto">
          <a:xfrm>
            <a:off x="5710238" y="8764588"/>
            <a:ext cx="782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r>
              <a:rPr lang="en-US" sz="1400" b="1" dirty="0">
                <a:solidFill>
                  <a:srgbClr val="FFFFFF"/>
                </a:solidFill>
                <a:effectLst>
                  <a:outerShdw blurRad="38100" dist="38100" dir="2700000" algn="tl">
                    <a:srgbClr val="000000">
                      <a:alpha val="43137"/>
                    </a:srgbClr>
                  </a:outerShdw>
                </a:effectLst>
                <a:latin typeface="Optima" charset="0"/>
                <a:ea typeface="Optima" charset="0"/>
                <a:cs typeface="Optima" charset="0"/>
                <a:sym typeface="Optima" charset="0"/>
              </a:rPr>
              <a:t>Making Cooperation Work </a:t>
            </a:r>
          </a:p>
        </p:txBody>
      </p:sp>
      <p:sp>
        <p:nvSpPr>
          <p:cNvPr id="13" name="12 Dikdörtgen"/>
          <p:cNvSpPr/>
          <p:nvPr/>
        </p:nvSpPr>
        <p:spPr bwMode="auto">
          <a:xfrm rot="16200000">
            <a:off x="8626636" y="3688668"/>
            <a:ext cx="4896544" cy="792088"/>
          </a:xfrm>
          <a:prstGeom prst="rect">
            <a:avLst/>
          </a:prstGeom>
          <a:no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dirty="0" smtClean="0">
              <a:ln>
                <a:noFill/>
              </a:ln>
              <a:solidFill>
                <a:schemeClr val="accent5">
                  <a:lumMod val="50000"/>
                </a:schemeClr>
              </a:solidFill>
              <a:effectLst/>
              <a:latin typeface="Gill Sans Light" charset="0"/>
              <a:ea typeface="ヒラギノ角ゴ ProN W3" charset="0"/>
              <a:cs typeface="ヒラギノ角ゴ ProN W3" charset="0"/>
              <a:sym typeface="Gill Sans Light" charset="0"/>
            </a:endParaRPr>
          </a:p>
        </p:txBody>
      </p:sp>
      <p:graphicFrame>
        <p:nvGraphicFramePr>
          <p:cNvPr id="9" name="Diyagram 8"/>
          <p:cNvGraphicFramePr/>
          <p:nvPr>
            <p:extLst>
              <p:ext uri="{D42A27DB-BD31-4B8C-83A1-F6EECF244321}">
                <p14:modId xmlns:p14="http://schemas.microsoft.com/office/powerpoint/2010/main" val="1117319411"/>
              </p:ext>
            </p:extLst>
          </p:nvPr>
        </p:nvGraphicFramePr>
        <p:xfrm>
          <a:off x="1437752" y="3076599"/>
          <a:ext cx="100332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Resim 10" descr="D:\TÜM LOGOLAR\isedak\COMCEC ALT BİLGİLİ\comcec logo-0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8" y="8693150"/>
            <a:ext cx="10493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605856" y="1611377"/>
            <a:ext cx="10441160" cy="1015663"/>
          </a:xfrm>
          <a:prstGeom prst="rect">
            <a:avLst/>
          </a:prstGeom>
        </p:spPr>
        <p:txBody>
          <a:bodyPr wrap="square">
            <a:spAutoFit/>
          </a:bodyPr>
          <a:lstStyle/>
          <a:p>
            <a:r>
              <a:rPr lang="en-GB" sz="3000" b="1" dirty="0"/>
              <a:t>Share of Income Level Categories </a:t>
            </a:r>
            <a:r>
              <a:rPr lang="en-GB" sz="3000" b="1" dirty="0" smtClean="0"/>
              <a:t>with </a:t>
            </a:r>
            <a:r>
              <a:rPr lang="en-GB" sz="3000" b="1" dirty="0"/>
              <a:t>Multidimensional </a:t>
            </a:r>
            <a:r>
              <a:rPr lang="en-GB" sz="3000" b="1" dirty="0" smtClean="0"/>
              <a:t>Poverty</a:t>
            </a:r>
            <a:endParaRPr lang="en-GB" sz="3000" dirty="0"/>
          </a:p>
        </p:txBody>
      </p:sp>
      <p:sp>
        <p:nvSpPr>
          <p:cNvPr id="5" name="Dikdörtgen 4"/>
          <p:cNvSpPr/>
          <p:nvPr/>
        </p:nvSpPr>
        <p:spPr>
          <a:xfrm>
            <a:off x="1041400" y="7829127"/>
            <a:ext cx="6502400" cy="307777"/>
          </a:xfrm>
          <a:prstGeom prst="rect">
            <a:avLst/>
          </a:prstGeom>
        </p:spPr>
        <p:txBody>
          <a:bodyPr>
            <a:spAutoFit/>
          </a:bodyPr>
          <a:lstStyle/>
          <a:p>
            <a:pPr algn="l"/>
            <a:r>
              <a:rPr lang="en-GB" sz="1400" i="1" dirty="0"/>
              <a:t>Source: Created by the Authors, based on data from the UNDP, </a:t>
            </a:r>
            <a:r>
              <a:rPr lang="en-GB" sz="1400" i="1" dirty="0" smtClean="0"/>
              <a:t>201</a:t>
            </a:r>
            <a:r>
              <a:rPr lang="tr-TR" sz="1400" i="1" dirty="0" smtClean="0"/>
              <a:t>4.</a:t>
            </a:r>
            <a:endParaRPr lang="en-GB" sz="1400" dirty="0"/>
          </a:p>
        </p:txBody>
      </p:sp>
      <p:graphicFrame>
        <p:nvGraphicFramePr>
          <p:cNvPr id="14" name="Grafik 13"/>
          <p:cNvGraphicFramePr>
            <a:graphicFrameLocks/>
          </p:cNvGraphicFramePr>
          <p:nvPr>
            <p:extLst>
              <p:ext uri="{D42A27DB-BD31-4B8C-83A1-F6EECF244321}">
                <p14:modId xmlns:p14="http://schemas.microsoft.com/office/powerpoint/2010/main" val="1380782672"/>
              </p:ext>
            </p:extLst>
          </p:nvPr>
        </p:nvGraphicFramePr>
        <p:xfrm>
          <a:off x="1041400" y="3076600"/>
          <a:ext cx="11005616" cy="446449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731422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2992996</TotalTime>
  <Pages>0</Pages>
  <Words>5815</Words>
  <Characters>0</Characters>
  <Application>Microsoft Office PowerPoint</Application>
  <PresentationFormat>Özel</PresentationFormat>
  <Lines>0</Lines>
  <Paragraphs>460</Paragraphs>
  <Slides>36</Slides>
  <Notes>36</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Title &amp; Subtitle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FUJITSU-SIEMENS</dc:creator>
  <cp:lastModifiedBy>Hande HACIMAHMUTOĞLU</cp:lastModifiedBy>
  <cp:revision>443</cp:revision>
  <cp:lastPrinted>2015-02-25T14:44:46Z</cp:lastPrinted>
  <dcterms:modified xsi:type="dcterms:W3CDTF">2015-02-26T00:00:47Z</dcterms:modified>
</cp:coreProperties>
</file>