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688" r:id="rId3"/>
    <p:sldId id="735" r:id="rId4"/>
    <p:sldId id="734" r:id="rId5"/>
    <p:sldId id="720" r:id="rId6"/>
    <p:sldId id="746" r:id="rId7"/>
    <p:sldId id="738" r:id="rId8"/>
    <p:sldId id="745" r:id="rId9"/>
    <p:sldId id="743" r:id="rId10"/>
    <p:sldId id="741" r:id="rId11"/>
    <p:sldId id="742" r:id="rId12"/>
    <p:sldId id="747" r:id="rId13"/>
    <p:sldId id="751" r:id="rId14"/>
    <p:sldId id="752" r:id="rId15"/>
    <p:sldId id="750" r:id="rId16"/>
    <p:sldId id="754" r:id="rId17"/>
    <p:sldId id="456" r:id="rId18"/>
  </p:sldIdLst>
  <p:sldSz cx="9144000" cy="6858000" type="screen4x3"/>
  <p:notesSz cx="6858000" cy="9296400"/>
  <p:defaultTextStyle>
    <a:defPPr>
      <a:defRPr lang="ar-SA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Cambria" pitchFamily="18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Cambria" pitchFamily="18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Cambria" pitchFamily="18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Cambria" pitchFamily="18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Cambr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b="1" kern="1200">
        <a:solidFill>
          <a:srgbClr val="006600"/>
        </a:solidFill>
        <a:latin typeface="Cambr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b="1" kern="1200">
        <a:solidFill>
          <a:srgbClr val="006600"/>
        </a:solidFill>
        <a:latin typeface="Cambr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b="1" kern="1200">
        <a:solidFill>
          <a:srgbClr val="006600"/>
        </a:solidFill>
        <a:latin typeface="Cambr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b="1" kern="1200">
        <a:solidFill>
          <a:srgbClr val="006600"/>
        </a:solidFill>
        <a:latin typeface="Cambr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007600"/>
    <a:srgbClr val="009600"/>
    <a:srgbClr val="669900"/>
    <a:srgbClr val="CCCC00"/>
    <a:srgbClr val="99CC00"/>
    <a:srgbClr val="00B800"/>
    <a:srgbClr val="003300"/>
    <a:srgbClr val="00FF00"/>
    <a:srgbClr val="FF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0" autoAdjust="0"/>
    <p:restoredTop sz="99281" autoAdjust="0"/>
  </p:normalViewPr>
  <p:slideViewPr>
    <p:cSldViewPr snapToObjects="1">
      <p:cViewPr varScale="1">
        <p:scale>
          <a:sx n="112" d="100"/>
          <a:sy n="112" d="100"/>
        </p:scale>
        <p:origin x="7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-MOURAD\Mydata\aman%20union\2013\performance%20analysis%20-%202013\Performance%20presentation%20and%20paper%202013\Main%20document%20(Mourad%202)-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'Business Insured'!$D$6:$D$7</c:f>
              <c:strCache>
                <c:ptCount val="1"/>
                <c:pt idx="0">
                  <c:v>Evolution of Business Insured (in USD Billion)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'Business Insured'!$C$8:$C$12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'Business Insured'!$D$8:$D$12</c:f>
              <c:numCache>
                <c:formatCode>General</c:formatCode>
                <c:ptCount val="5"/>
                <c:pt idx="0">
                  <c:v>12.3</c:v>
                </c:pt>
                <c:pt idx="1">
                  <c:v>13.1</c:v>
                </c:pt>
                <c:pt idx="2">
                  <c:v>14.8</c:v>
                </c:pt>
                <c:pt idx="3">
                  <c:v>17.399999999999999</c:v>
                </c:pt>
                <c:pt idx="4" formatCode="0.0">
                  <c:v>19.36158</c:v>
                </c:pt>
              </c:numCache>
            </c:numRef>
          </c:val>
        </c:ser>
        <c:ser>
          <c:idx val="1"/>
          <c:order val="1"/>
          <c:tx>
            <c:strRef>
              <c:f>'Business Insured'!$E$6:$E$7</c:f>
              <c:strCache>
                <c:ptCount val="1"/>
                <c:pt idx="0">
                  <c:v>Evolution of Business Insured (in USD Billion)</c:v>
                </c:pt>
              </c:strCache>
            </c:strRef>
          </c:tx>
          <c:invertIfNegative val="0"/>
          <c:cat>
            <c:numRef>
              <c:f>'Business Insured'!$C$8:$C$12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'Business Insured'!$E$8:$E$12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'Business Insured'!$F$6:$F$7</c:f>
              <c:strCache>
                <c:ptCount val="1"/>
                <c:pt idx="0">
                  <c:v>Evolution of Business Insured (in USD Billion)</c:v>
                </c:pt>
              </c:strCache>
            </c:strRef>
          </c:tx>
          <c:invertIfNegative val="0"/>
          <c:cat>
            <c:numRef>
              <c:f>'Business Insured'!$C$8:$C$12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'Business Insured'!$F$8:$F$12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'Business Insured'!$G$6:$G$7</c:f>
              <c:strCache>
                <c:ptCount val="1"/>
                <c:pt idx="0">
                  <c:v>Evolution of Business Insured (in USD Billion)</c:v>
                </c:pt>
              </c:strCache>
            </c:strRef>
          </c:tx>
          <c:invertIfNegative val="0"/>
          <c:cat>
            <c:numRef>
              <c:f>'Business Insured'!$C$8:$C$12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'Business Insured'!$G$8:$G$12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'Business Insured'!$H$6:$H$7</c:f>
              <c:strCache>
                <c:ptCount val="1"/>
                <c:pt idx="0">
                  <c:v>Evolution of Business Insured (in USD Billion)</c:v>
                </c:pt>
              </c:strCache>
            </c:strRef>
          </c:tx>
          <c:invertIfNegative val="0"/>
          <c:cat>
            <c:numRef>
              <c:f>'Business Insured'!$C$8:$C$12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'Business Insured'!$H$8:$H$12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invertIfNegative val="0"/>
          <c:cat>
            <c:strRef>
              <c:f>'Business Insured'!$D$6</c:f>
              <c:strCache>
                <c:ptCount val="1"/>
                <c:pt idx="0">
                  <c:v>Evolution of Business Insured (in USD Billion)</c:v>
                </c:pt>
              </c:strCache>
            </c:strRef>
          </c:cat>
          <c:val>
            <c:numRef>
              <c:f>'Business Insured'!$E$6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invertIfNegative val="0"/>
          <c:cat>
            <c:strRef>
              <c:f>'Business Insured'!$D$6</c:f>
              <c:strCache>
                <c:ptCount val="1"/>
                <c:pt idx="0">
                  <c:v>Evolution of Business Insured (in USD Billion)</c:v>
                </c:pt>
              </c:strCache>
            </c:strRef>
          </c:cat>
          <c:val>
            <c:numRef>
              <c:f>'Business Insured'!$F$6</c:f>
              <c:numCache>
                <c:formatCode>General</c:formatCode>
                <c:ptCount val="1"/>
              </c:numCache>
            </c:numRef>
          </c:val>
        </c:ser>
        <c:ser>
          <c:idx val="7"/>
          <c:order val="7"/>
          <c:invertIfNegative val="0"/>
          <c:cat>
            <c:strRef>
              <c:f>'Business Insured'!$D$6</c:f>
              <c:strCache>
                <c:ptCount val="1"/>
                <c:pt idx="0">
                  <c:v>Evolution of Business Insured (in USD Billion)</c:v>
                </c:pt>
              </c:strCache>
            </c:strRef>
          </c:cat>
          <c:val>
            <c:numRef>
              <c:f>'Business Insured'!$G$6</c:f>
              <c:numCache>
                <c:formatCode>General</c:formatCode>
                <c:ptCount val="1"/>
              </c:numCache>
            </c:numRef>
          </c:val>
        </c:ser>
        <c:ser>
          <c:idx val="8"/>
          <c:order val="8"/>
          <c:invertIfNegative val="0"/>
          <c:cat>
            <c:strRef>
              <c:f>'Business Insured'!$D$6</c:f>
              <c:strCache>
                <c:ptCount val="1"/>
                <c:pt idx="0">
                  <c:v>Evolution of Business Insured (in USD Billion)</c:v>
                </c:pt>
              </c:strCache>
            </c:strRef>
          </c:cat>
          <c:val>
            <c:numRef>
              <c:f>'Business Insured'!$H$6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1035800"/>
        <c:axId val="421036192"/>
        <c:axId val="0"/>
      </c:bar3DChart>
      <c:catAx>
        <c:axId val="421035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 b="1"/>
            </a:pPr>
            <a:endParaRPr lang="en-US"/>
          </a:p>
        </c:txPr>
        <c:crossAx val="421036192"/>
        <c:crosses val="autoZero"/>
        <c:auto val="1"/>
        <c:lblAlgn val="ctr"/>
        <c:lblOffset val="100"/>
        <c:noMultiLvlLbl val="0"/>
      </c:catAx>
      <c:valAx>
        <c:axId val="421036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 b="1"/>
            </a:pPr>
            <a:endParaRPr lang="en-US"/>
          </a:p>
        </c:txPr>
        <c:crossAx val="421035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FA1DE-41C0-4F95-8799-AC1B5B11F5AC}" type="doc">
      <dgm:prSet loTypeId="urn:microsoft.com/office/officeart/2005/8/layout/cycle4#1" loCatId="cycle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3A67BF06-921B-43AC-8C21-72AF40545FF3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Investment Insurance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B8B4B7-CAEB-46B1-8738-97DD3E7EF0A9}" type="parTrans" cxnId="{F71A80EA-68D5-4CD7-AFAA-302791AC545E}">
      <dgm:prSet/>
      <dgm:spPr/>
      <dgm:t>
        <a:bodyPr/>
        <a:lstStyle/>
        <a:p>
          <a:endParaRPr lang="en-US" sz="1200"/>
        </a:p>
      </dgm:t>
    </dgm:pt>
    <dgm:pt modelId="{289DC136-50FE-47ED-B551-B69BE5F2CDBF}" type="sibTrans" cxnId="{F71A80EA-68D5-4CD7-AFAA-302791AC545E}">
      <dgm:prSet/>
      <dgm:spPr/>
      <dgm:t>
        <a:bodyPr/>
        <a:lstStyle/>
        <a:p>
          <a:endParaRPr lang="en-US" sz="1200"/>
        </a:p>
      </dgm:t>
    </dgm:pt>
    <dgm:pt modelId="{13551FDD-204C-48B2-AF2E-ECB1C356BEFD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 Credit Insurance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BEB413-D122-4110-BDB0-89B5BE8995A0}" type="parTrans" cxnId="{4139D7FD-B31F-4901-B317-987321A97298}">
      <dgm:prSet/>
      <dgm:spPr/>
      <dgm:t>
        <a:bodyPr/>
        <a:lstStyle/>
        <a:p>
          <a:endParaRPr lang="en-US" sz="1200"/>
        </a:p>
      </dgm:t>
    </dgm:pt>
    <dgm:pt modelId="{04F9E6AD-D413-4C25-A682-94EF7A89D81C}" type="sibTrans" cxnId="{4139D7FD-B31F-4901-B317-987321A97298}">
      <dgm:prSet/>
      <dgm:spPr/>
      <dgm:t>
        <a:bodyPr/>
        <a:lstStyle/>
        <a:p>
          <a:endParaRPr lang="en-US" sz="1200"/>
        </a:p>
      </dgm:t>
    </dgm:pt>
    <dgm:pt modelId="{1861F38B-7980-4D2F-BD6C-F0EB4FE2CED5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Export Credit Insurance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299397-8212-44D4-BBC8-2C781088FF7D}" type="parTrans" cxnId="{428BB6DB-F71B-4339-A50A-6AA453BEF7DC}">
      <dgm:prSet/>
      <dgm:spPr/>
      <dgm:t>
        <a:bodyPr/>
        <a:lstStyle/>
        <a:p>
          <a:endParaRPr lang="en-US" sz="1200"/>
        </a:p>
      </dgm:t>
    </dgm:pt>
    <dgm:pt modelId="{D956B390-4864-4CE7-B3BA-3FF7D7CEC438}" type="sibTrans" cxnId="{428BB6DB-F71B-4339-A50A-6AA453BEF7DC}">
      <dgm:prSet/>
      <dgm:spPr/>
      <dgm:t>
        <a:bodyPr/>
        <a:lstStyle/>
        <a:p>
          <a:endParaRPr lang="en-US" sz="1200"/>
        </a:p>
      </dgm:t>
    </dgm:pt>
    <dgm:pt modelId="{4641D82A-8BB0-4199-9223-1558661F6D61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Domestic Credit Insurance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1B2F77-4F9D-4E8B-83BD-0EF913A2A981}" type="parTrans" cxnId="{8FB2DDE5-84A5-4790-9936-B47D7D1E982F}">
      <dgm:prSet/>
      <dgm:spPr/>
      <dgm:t>
        <a:bodyPr/>
        <a:lstStyle/>
        <a:p>
          <a:endParaRPr lang="en-US" sz="1200"/>
        </a:p>
      </dgm:t>
    </dgm:pt>
    <dgm:pt modelId="{00387505-A888-4392-A7A3-EE9CBFEB4D87}" type="sibTrans" cxnId="{8FB2DDE5-84A5-4790-9936-B47D7D1E982F}">
      <dgm:prSet/>
      <dgm:spPr/>
      <dgm:t>
        <a:bodyPr/>
        <a:lstStyle/>
        <a:p>
          <a:endParaRPr lang="en-US" sz="1200"/>
        </a:p>
      </dgm:t>
    </dgm:pt>
    <dgm:pt modelId="{24A1F2F5-75BF-401E-A3DB-C2717F650659}">
      <dgm:prSet phldrT="[Text]" custT="1"/>
      <dgm:spPr/>
      <dgm:t>
        <a:bodyPr/>
        <a:lstStyle/>
        <a:p>
          <a:r>
            <a:rPr lang="en-US" sz="1600" spc="-150" dirty="0" smtClean="0"/>
            <a:t>To encourage exports from Member Countries to the rest of the World</a:t>
          </a:r>
        </a:p>
      </dgm:t>
    </dgm:pt>
    <dgm:pt modelId="{B321526A-E1E8-4956-B3F4-9B8CE8E4746E}" type="parTrans" cxnId="{C775DB24-B052-400B-9B2F-C9BC70AB0DE8}">
      <dgm:prSet/>
      <dgm:spPr/>
      <dgm:t>
        <a:bodyPr/>
        <a:lstStyle/>
        <a:p>
          <a:endParaRPr lang="en-US" sz="1200"/>
        </a:p>
      </dgm:t>
    </dgm:pt>
    <dgm:pt modelId="{2027D848-0A2B-41AE-A016-C8CD24E66421}" type="sibTrans" cxnId="{C775DB24-B052-400B-9B2F-C9BC70AB0DE8}">
      <dgm:prSet/>
      <dgm:spPr/>
      <dgm:t>
        <a:bodyPr/>
        <a:lstStyle/>
        <a:p>
          <a:endParaRPr lang="en-US" sz="1200"/>
        </a:p>
      </dgm:t>
    </dgm:pt>
    <dgm:pt modelId="{36C1F747-20B5-4326-B0AA-D4065F6A7820}">
      <dgm:prSet phldrT="[Text]" custT="1"/>
      <dgm:spPr/>
      <dgm:t>
        <a:bodyPr/>
        <a:lstStyle/>
        <a:p>
          <a:r>
            <a:rPr lang="en-US" sz="1600" spc="-150" dirty="0" smtClean="0"/>
            <a:t>Covering  domestic sales  inside member countries</a:t>
          </a:r>
        </a:p>
      </dgm:t>
    </dgm:pt>
    <dgm:pt modelId="{05994A09-5886-4052-B8A1-773FD8B7126C}" type="parTrans" cxnId="{1AD83332-6953-4D94-ADAC-D009C9F41B00}">
      <dgm:prSet/>
      <dgm:spPr/>
      <dgm:t>
        <a:bodyPr/>
        <a:lstStyle/>
        <a:p>
          <a:endParaRPr lang="en-US" sz="1200"/>
        </a:p>
      </dgm:t>
    </dgm:pt>
    <dgm:pt modelId="{8286CC7C-6FC1-471E-A7A4-D6C348E8FE50}" type="sibTrans" cxnId="{1AD83332-6953-4D94-ADAC-D009C9F41B00}">
      <dgm:prSet/>
      <dgm:spPr/>
      <dgm:t>
        <a:bodyPr/>
        <a:lstStyle/>
        <a:p>
          <a:endParaRPr lang="en-US" sz="1200"/>
        </a:p>
      </dgm:t>
    </dgm:pt>
    <dgm:pt modelId="{B79BCB5F-BF00-47B0-8DD6-3C22FFC9B698}">
      <dgm:prSet phldrT="[Text]" custT="1"/>
      <dgm:spPr/>
      <dgm:t>
        <a:bodyPr/>
        <a:lstStyle/>
        <a:p>
          <a:pPr algn="l"/>
          <a:r>
            <a:rPr lang="en-US" sz="1600" spc="-150" dirty="0" smtClean="0"/>
            <a:t>Helping MCs import of strategic  and  capital  goods  from  the world</a:t>
          </a:r>
        </a:p>
      </dgm:t>
    </dgm:pt>
    <dgm:pt modelId="{5C7143E7-1B50-479E-AEAF-4D87A426E64A}" type="parTrans" cxnId="{BF28C605-8B32-4B47-A2AA-5FB9DB96ED25}">
      <dgm:prSet/>
      <dgm:spPr/>
      <dgm:t>
        <a:bodyPr/>
        <a:lstStyle/>
        <a:p>
          <a:endParaRPr lang="en-US" sz="1200"/>
        </a:p>
      </dgm:t>
    </dgm:pt>
    <dgm:pt modelId="{2BC42E0E-DD6F-41B1-ACD3-778AB19423AD}" type="sibTrans" cxnId="{BF28C605-8B32-4B47-A2AA-5FB9DB96ED25}">
      <dgm:prSet/>
      <dgm:spPr/>
      <dgm:t>
        <a:bodyPr/>
        <a:lstStyle/>
        <a:p>
          <a:endParaRPr lang="en-US" sz="1200"/>
        </a:p>
      </dgm:t>
    </dgm:pt>
    <dgm:pt modelId="{BA7CE525-80FF-45B6-9C2D-E8F37CA758CF}">
      <dgm:prSet phldrT="[Text]" custT="1"/>
      <dgm:spPr/>
      <dgm:t>
        <a:bodyPr/>
        <a:lstStyle/>
        <a:p>
          <a:r>
            <a:rPr lang="en-US" sz="1600" spc="-150" dirty="0" smtClean="0"/>
            <a:t>To encourage the flow of capital and investment  from the World  to Member Countries</a:t>
          </a:r>
          <a:endParaRPr lang="en-US" sz="1600" spc="-150" dirty="0"/>
        </a:p>
      </dgm:t>
    </dgm:pt>
    <dgm:pt modelId="{5E816A9F-F3DC-4886-A0DE-FDAE1A30FDB7}" type="parTrans" cxnId="{47CA5A66-1393-4B93-9744-DF7EBDCDAC6B}">
      <dgm:prSet/>
      <dgm:spPr/>
      <dgm:t>
        <a:bodyPr/>
        <a:lstStyle/>
        <a:p>
          <a:endParaRPr lang="en-US" sz="1200"/>
        </a:p>
      </dgm:t>
    </dgm:pt>
    <dgm:pt modelId="{C492DF63-A674-4A16-BCE4-ABBE38185DF4}" type="sibTrans" cxnId="{47CA5A66-1393-4B93-9744-DF7EBDCDAC6B}">
      <dgm:prSet/>
      <dgm:spPr/>
      <dgm:t>
        <a:bodyPr/>
        <a:lstStyle/>
        <a:p>
          <a:endParaRPr lang="en-US" sz="1200"/>
        </a:p>
      </dgm:t>
    </dgm:pt>
    <dgm:pt modelId="{ECF6E89E-D629-4758-9129-BF6E47D9B62E}">
      <dgm:prSet phldrT="[Text]" custT="1"/>
      <dgm:spPr/>
      <dgm:t>
        <a:bodyPr/>
        <a:lstStyle/>
        <a:p>
          <a:endParaRPr lang="en-US" sz="1400" dirty="0"/>
        </a:p>
      </dgm:t>
    </dgm:pt>
    <dgm:pt modelId="{E3E69983-936A-481C-B42E-43DE08156670}" type="parTrans" cxnId="{90F717CB-D732-48D2-AEC7-00F1292F7351}">
      <dgm:prSet/>
      <dgm:spPr/>
      <dgm:t>
        <a:bodyPr/>
        <a:lstStyle/>
        <a:p>
          <a:endParaRPr lang="en-US"/>
        </a:p>
      </dgm:t>
    </dgm:pt>
    <dgm:pt modelId="{CEBFE9F1-BCE5-44F0-812A-EE83001808E0}" type="sibTrans" cxnId="{90F717CB-D732-48D2-AEC7-00F1292F7351}">
      <dgm:prSet/>
      <dgm:spPr/>
      <dgm:t>
        <a:bodyPr/>
        <a:lstStyle/>
        <a:p>
          <a:endParaRPr lang="en-US"/>
        </a:p>
      </dgm:t>
    </dgm:pt>
    <dgm:pt modelId="{1B637188-C954-42DF-B31B-BFA7DC282512}" type="pres">
      <dgm:prSet presAssocID="{929FA1DE-41C0-4F95-8799-AC1B5B11F5A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B37AD2-0B43-49A2-BAF1-266224161F2A}" type="pres">
      <dgm:prSet presAssocID="{929FA1DE-41C0-4F95-8799-AC1B5B11F5AC}" presName="children" presStyleCnt="0"/>
      <dgm:spPr/>
      <dgm:t>
        <a:bodyPr/>
        <a:lstStyle/>
        <a:p>
          <a:endParaRPr lang="en-US"/>
        </a:p>
      </dgm:t>
    </dgm:pt>
    <dgm:pt modelId="{CC095AAE-2752-4290-B146-F1C139AA6C7B}" type="pres">
      <dgm:prSet presAssocID="{929FA1DE-41C0-4F95-8799-AC1B5B11F5AC}" presName="child1group" presStyleCnt="0"/>
      <dgm:spPr/>
      <dgm:t>
        <a:bodyPr/>
        <a:lstStyle/>
        <a:p>
          <a:endParaRPr lang="en-US"/>
        </a:p>
      </dgm:t>
    </dgm:pt>
    <dgm:pt modelId="{4FE33137-D623-46E3-BB51-7E571C00BECF}" type="pres">
      <dgm:prSet presAssocID="{929FA1DE-41C0-4F95-8799-AC1B5B11F5AC}" presName="child1" presStyleLbl="bgAcc1" presStyleIdx="0" presStyleCnt="4" custScaleX="118249" custLinFactNeighborX="-7361" custLinFactNeighborY="0"/>
      <dgm:spPr/>
      <dgm:t>
        <a:bodyPr/>
        <a:lstStyle/>
        <a:p>
          <a:endParaRPr lang="en-US"/>
        </a:p>
      </dgm:t>
    </dgm:pt>
    <dgm:pt modelId="{6C925DAE-3788-4438-8400-C632AE074DF0}" type="pres">
      <dgm:prSet presAssocID="{929FA1DE-41C0-4F95-8799-AC1B5B11F5A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8BA95-8A50-45B1-9BAF-496C831661DA}" type="pres">
      <dgm:prSet presAssocID="{929FA1DE-41C0-4F95-8799-AC1B5B11F5AC}" presName="child2group" presStyleCnt="0"/>
      <dgm:spPr/>
      <dgm:t>
        <a:bodyPr/>
        <a:lstStyle/>
        <a:p>
          <a:endParaRPr lang="en-US"/>
        </a:p>
      </dgm:t>
    </dgm:pt>
    <dgm:pt modelId="{BA4DD330-1C9D-4048-B048-BEEA748D04F5}" type="pres">
      <dgm:prSet presAssocID="{929FA1DE-41C0-4F95-8799-AC1B5B11F5AC}" presName="child2" presStyleLbl="bgAcc1" presStyleIdx="1" presStyleCnt="4" custScaleX="118249" custLinFactNeighborX="9355"/>
      <dgm:spPr/>
      <dgm:t>
        <a:bodyPr/>
        <a:lstStyle/>
        <a:p>
          <a:endParaRPr lang="en-US"/>
        </a:p>
      </dgm:t>
    </dgm:pt>
    <dgm:pt modelId="{D3DDFFB6-43AC-4A57-A27C-E7158F787CEC}" type="pres">
      <dgm:prSet presAssocID="{929FA1DE-41C0-4F95-8799-AC1B5B11F5A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8815B-D1D3-4E3F-B352-ED319BCEB058}" type="pres">
      <dgm:prSet presAssocID="{929FA1DE-41C0-4F95-8799-AC1B5B11F5AC}" presName="child3group" presStyleCnt="0"/>
      <dgm:spPr/>
      <dgm:t>
        <a:bodyPr/>
        <a:lstStyle/>
        <a:p>
          <a:endParaRPr lang="en-US"/>
        </a:p>
      </dgm:t>
    </dgm:pt>
    <dgm:pt modelId="{E951BE07-AD64-4423-8CF8-71475861700B}" type="pres">
      <dgm:prSet presAssocID="{929FA1DE-41C0-4F95-8799-AC1B5B11F5AC}" presName="child3" presStyleLbl="bgAcc1" presStyleIdx="2" presStyleCnt="4" custScaleX="118249" custLinFactNeighborX="9355"/>
      <dgm:spPr/>
      <dgm:t>
        <a:bodyPr/>
        <a:lstStyle/>
        <a:p>
          <a:endParaRPr lang="en-US"/>
        </a:p>
      </dgm:t>
    </dgm:pt>
    <dgm:pt modelId="{EE3FB35D-52F0-45FB-B393-3E63F5998B8E}" type="pres">
      <dgm:prSet presAssocID="{929FA1DE-41C0-4F95-8799-AC1B5B11F5A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E9B1E-7C9E-43C3-BA52-7BCA7F8B6917}" type="pres">
      <dgm:prSet presAssocID="{929FA1DE-41C0-4F95-8799-AC1B5B11F5AC}" presName="child4group" presStyleCnt="0"/>
      <dgm:spPr/>
      <dgm:t>
        <a:bodyPr/>
        <a:lstStyle/>
        <a:p>
          <a:endParaRPr lang="en-US"/>
        </a:p>
      </dgm:t>
    </dgm:pt>
    <dgm:pt modelId="{34F66EF3-E020-4AAF-8FCB-023B32FB2867}" type="pres">
      <dgm:prSet presAssocID="{929FA1DE-41C0-4F95-8799-AC1B5B11F5AC}" presName="child4" presStyleLbl="bgAcc1" presStyleIdx="3" presStyleCnt="4" custScaleX="115950" custLinFactNeighborX="-8511" custLinFactNeighborY="-7955"/>
      <dgm:spPr/>
      <dgm:t>
        <a:bodyPr/>
        <a:lstStyle/>
        <a:p>
          <a:endParaRPr lang="en-US"/>
        </a:p>
      </dgm:t>
    </dgm:pt>
    <dgm:pt modelId="{020E9936-47FD-4726-B758-7899BEAFFDD2}" type="pres">
      <dgm:prSet presAssocID="{929FA1DE-41C0-4F95-8799-AC1B5B11F5A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EF5CA-A300-42F2-A204-CEA40F125FAD}" type="pres">
      <dgm:prSet presAssocID="{929FA1DE-41C0-4F95-8799-AC1B5B11F5AC}" presName="childPlaceholder" presStyleCnt="0"/>
      <dgm:spPr/>
      <dgm:t>
        <a:bodyPr/>
        <a:lstStyle/>
        <a:p>
          <a:endParaRPr lang="en-US"/>
        </a:p>
      </dgm:t>
    </dgm:pt>
    <dgm:pt modelId="{8B862184-9008-4257-9089-12CF7E9F4CA3}" type="pres">
      <dgm:prSet presAssocID="{929FA1DE-41C0-4F95-8799-AC1B5B11F5AC}" presName="circle" presStyleCnt="0"/>
      <dgm:spPr/>
      <dgm:t>
        <a:bodyPr/>
        <a:lstStyle/>
        <a:p>
          <a:endParaRPr lang="en-US"/>
        </a:p>
      </dgm:t>
    </dgm:pt>
    <dgm:pt modelId="{314BC89F-B4FC-47F1-A467-9EDC71921897}" type="pres">
      <dgm:prSet presAssocID="{929FA1DE-41C0-4F95-8799-AC1B5B11F5A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140BC-4A13-4BD2-978E-A905720DB063}" type="pres">
      <dgm:prSet presAssocID="{929FA1DE-41C0-4F95-8799-AC1B5B11F5AC}" presName="quadrant2" presStyleLbl="node1" presStyleIdx="1" presStyleCnt="4" custLinFactNeighborY="-5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6A61B-E3EA-4B28-9B6D-22DFABA12C57}" type="pres">
      <dgm:prSet presAssocID="{929FA1DE-41C0-4F95-8799-AC1B5B11F5A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AD4D4-CD20-4ABB-91A1-6927CA2B47C3}" type="pres">
      <dgm:prSet presAssocID="{929FA1DE-41C0-4F95-8799-AC1B5B11F5A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CE369-76B7-4937-BC16-834BC0642149}" type="pres">
      <dgm:prSet presAssocID="{929FA1DE-41C0-4F95-8799-AC1B5B11F5AC}" presName="quadrantPlaceholder" presStyleCnt="0"/>
      <dgm:spPr/>
      <dgm:t>
        <a:bodyPr/>
        <a:lstStyle/>
        <a:p>
          <a:endParaRPr lang="en-US"/>
        </a:p>
      </dgm:t>
    </dgm:pt>
    <dgm:pt modelId="{A4380E82-E3D8-4253-8587-4856E147EF50}" type="pres">
      <dgm:prSet presAssocID="{929FA1DE-41C0-4F95-8799-AC1B5B11F5AC}" presName="center1" presStyleLbl="fgShp" presStyleIdx="0" presStyleCnt="2"/>
      <dgm:spPr/>
      <dgm:t>
        <a:bodyPr/>
        <a:lstStyle/>
        <a:p>
          <a:endParaRPr lang="en-US"/>
        </a:p>
      </dgm:t>
    </dgm:pt>
    <dgm:pt modelId="{213DA2F1-D3A9-431E-B438-685AF817EBBB}" type="pres">
      <dgm:prSet presAssocID="{929FA1DE-41C0-4F95-8799-AC1B5B11F5AC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428BB6DB-F71B-4339-A50A-6AA453BEF7DC}" srcId="{929FA1DE-41C0-4F95-8799-AC1B5B11F5AC}" destId="{1861F38B-7980-4D2F-BD6C-F0EB4FE2CED5}" srcOrd="0" destOrd="0" parTransId="{9F299397-8212-44D4-BBC8-2C781088FF7D}" sibTransId="{D956B390-4864-4CE7-B3BA-3FF7D7CEC438}"/>
    <dgm:cxn modelId="{9DC7A5B2-ED19-4902-938B-0726AB8C3CF1}" type="presOf" srcId="{B79BCB5F-BF00-47B0-8DD6-3C22FFC9B698}" destId="{020E9936-47FD-4726-B758-7899BEAFFDD2}" srcOrd="1" destOrd="0" presId="urn:microsoft.com/office/officeart/2005/8/layout/cycle4#1"/>
    <dgm:cxn modelId="{36375174-A379-4F9F-9824-5531A2B3AC98}" type="presOf" srcId="{13551FDD-204C-48B2-AF2E-ECB1C356BEFD}" destId="{419AD4D4-CD20-4ABB-91A1-6927CA2B47C3}" srcOrd="0" destOrd="0" presId="urn:microsoft.com/office/officeart/2005/8/layout/cycle4#1"/>
    <dgm:cxn modelId="{CC0A899E-B440-4458-BE10-15DB0D7BA454}" type="presOf" srcId="{B79BCB5F-BF00-47B0-8DD6-3C22FFC9B698}" destId="{34F66EF3-E020-4AAF-8FCB-023B32FB2867}" srcOrd="0" destOrd="0" presId="urn:microsoft.com/office/officeart/2005/8/layout/cycle4#1"/>
    <dgm:cxn modelId="{4139D7FD-B31F-4901-B317-987321A97298}" srcId="{929FA1DE-41C0-4F95-8799-AC1B5B11F5AC}" destId="{13551FDD-204C-48B2-AF2E-ECB1C356BEFD}" srcOrd="3" destOrd="0" parTransId="{6CBEB413-D122-4110-BDB0-89B5BE8995A0}" sibTransId="{04F9E6AD-D413-4C25-A682-94EF7A89D81C}"/>
    <dgm:cxn modelId="{51A28A33-BBA0-41EE-BB0A-E1B91D2BF5BA}" type="presOf" srcId="{BA7CE525-80FF-45B6-9C2D-E8F37CA758CF}" destId="{BA4DD330-1C9D-4048-B048-BEEA748D04F5}" srcOrd="0" destOrd="0" presId="urn:microsoft.com/office/officeart/2005/8/layout/cycle4#1"/>
    <dgm:cxn modelId="{9C8B2E0D-D4C8-453F-8910-D0ABC8074FDC}" type="presOf" srcId="{24A1F2F5-75BF-401E-A3DB-C2717F650659}" destId="{4FE33137-D623-46E3-BB51-7E571C00BECF}" srcOrd="0" destOrd="0" presId="urn:microsoft.com/office/officeart/2005/8/layout/cycle4#1"/>
    <dgm:cxn modelId="{8FB2DDE5-84A5-4790-9936-B47D7D1E982F}" srcId="{929FA1DE-41C0-4F95-8799-AC1B5B11F5AC}" destId="{4641D82A-8BB0-4199-9223-1558661F6D61}" srcOrd="2" destOrd="0" parTransId="{401B2F77-4F9D-4E8B-83BD-0EF913A2A981}" sibTransId="{00387505-A888-4392-A7A3-EE9CBFEB4D87}"/>
    <dgm:cxn modelId="{47CA5A66-1393-4B93-9744-DF7EBDCDAC6B}" srcId="{3A67BF06-921B-43AC-8C21-72AF40545FF3}" destId="{BA7CE525-80FF-45B6-9C2D-E8F37CA758CF}" srcOrd="0" destOrd="0" parTransId="{5E816A9F-F3DC-4886-A0DE-FDAE1A30FDB7}" sibTransId="{C492DF63-A674-4A16-BCE4-ABBE38185DF4}"/>
    <dgm:cxn modelId="{4E29AE75-5442-4E21-AC24-2DC39BA3AAF2}" type="presOf" srcId="{36C1F747-20B5-4326-B0AA-D4065F6A7820}" destId="{EE3FB35D-52F0-45FB-B393-3E63F5998B8E}" srcOrd="1" destOrd="0" presId="urn:microsoft.com/office/officeart/2005/8/layout/cycle4#1"/>
    <dgm:cxn modelId="{3868D2A3-48C1-437F-8E7C-35AE5936747D}" type="presOf" srcId="{4641D82A-8BB0-4199-9223-1558661F6D61}" destId="{28F6A61B-E3EA-4B28-9B6D-22DFABA12C57}" srcOrd="0" destOrd="0" presId="urn:microsoft.com/office/officeart/2005/8/layout/cycle4#1"/>
    <dgm:cxn modelId="{C775DB24-B052-400B-9B2F-C9BC70AB0DE8}" srcId="{1861F38B-7980-4D2F-BD6C-F0EB4FE2CED5}" destId="{24A1F2F5-75BF-401E-A3DB-C2717F650659}" srcOrd="0" destOrd="0" parTransId="{B321526A-E1E8-4956-B3F4-9B8CE8E4746E}" sibTransId="{2027D848-0A2B-41AE-A016-C8CD24E66421}"/>
    <dgm:cxn modelId="{F71A80EA-68D5-4CD7-AFAA-302791AC545E}" srcId="{929FA1DE-41C0-4F95-8799-AC1B5B11F5AC}" destId="{3A67BF06-921B-43AC-8C21-72AF40545FF3}" srcOrd="1" destOrd="0" parTransId="{D4B8B4B7-CAEB-46B1-8738-97DD3E7EF0A9}" sibTransId="{289DC136-50FE-47ED-B551-B69BE5F2CDBF}"/>
    <dgm:cxn modelId="{BF28C605-8B32-4B47-A2AA-5FB9DB96ED25}" srcId="{13551FDD-204C-48B2-AF2E-ECB1C356BEFD}" destId="{B79BCB5F-BF00-47B0-8DD6-3C22FFC9B698}" srcOrd="0" destOrd="0" parTransId="{5C7143E7-1B50-479E-AEAF-4D87A426E64A}" sibTransId="{2BC42E0E-DD6F-41B1-ACD3-778AB19423AD}"/>
    <dgm:cxn modelId="{4F0BB8E8-A422-4EF0-98C5-4F32B5A728B5}" type="presOf" srcId="{1861F38B-7980-4D2F-BD6C-F0EB4FE2CED5}" destId="{314BC89F-B4FC-47F1-A467-9EDC71921897}" srcOrd="0" destOrd="0" presId="urn:microsoft.com/office/officeart/2005/8/layout/cycle4#1"/>
    <dgm:cxn modelId="{4970013A-BF0D-4A25-A0E2-312A53E488D1}" type="presOf" srcId="{BA7CE525-80FF-45B6-9C2D-E8F37CA758CF}" destId="{D3DDFFB6-43AC-4A57-A27C-E7158F787CEC}" srcOrd="1" destOrd="0" presId="urn:microsoft.com/office/officeart/2005/8/layout/cycle4#1"/>
    <dgm:cxn modelId="{CDD9DB6E-383D-41E7-B482-9601AABAE60B}" type="presOf" srcId="{36C1F747-20B5-4326-B0AA-D4065F6A7820}" destId="{E951BE07-AD64-4423-8CF8-71475861700B}" srcOrd="0" destOrd="0" presId="urn:microsoft.com/office/officeart/2005/8/layout/cycle4#1"/>
    <dgm:cxn modelId="{47FBD9C8-63A6-4789-926F-2BD2B8B32016}" type="presOf" srcId="{3A67BF06-921B-43AC-8C21-72AF40545FF3}" destId="{BFF140BC-4A13-4BD2-978E-A905720DB063}" srcOrd="0" destOrd="0" presId="urn:microsoft.com/office/officeart/2005/8/layout/cycle4#1"/>
    <dgm:cxn modelId="{90F717CB-D732-48D2-AEC7-00F1292F7351}" srcId="{929FA1DE-41C0-4F95-8799-AC1B5B11F5AC}" destId="{ECF6E89E-D629-4758-9129-BF6E47D9B62E}" srcOrd="4" destOrd="0" parTransId="{E3E69983-936A-481C-B42E-43DE08156670}" sibTransId="{CEBFE9F1-BCE5-44F0-812A-EE83001808E0}"/>
    <dgm:cxn modelId="{1AD83332-6953-4D94-ADAC-D009C9F41B00}" srcId="{4641D82A-8BB0-4199-9223-1558661F6D61}" destId="{36C1F747-20B5-4326-B0AA-D4065F6A7820}" srcOrd="0" destOrd="0" parTransId="{05994A09-5886-4052-B8A1-773FD8B7126C}" sibTransId="{8286CC7C-6FC1-471E-A7A4-D6C348E8FE50}"/>
    <dgm:cxn modelId="{9F75EFAB-FCDF-42E5-A03C-277735EDBC02}" type="presOf" srcId="{24A1F2F5-75BF-401E-A3DB-C2717F650659}" destId="{6C925DAE-3788-4438-8400-C632AE074DF0}" srcOrd="1" destOrd="0" presId="urn:microsoft.com/office/officeart/2005/8/layout/cycle4#1"/>
    <dgm:cxn modelId="{3E654F9E-E15C-4CBF-891C-E0A125FE448B}" type="presOf" srcId="{929FA1DE-41C0-4F95-8799-AC1B5B11F5AC}" destId="{1B637188-C954-42DF-B31B-BFA7DC282512}" srcOrd="0" destOrd="0" presId="urn:microsoft.com/office/officeart/2005/8/layout/cycle4#1"/>
    <dgm:cxn modelId="{CB46BBCF-BE45-4FC7-B7D7-4ADD2B01ADB1}" type="presParOf" srcId="{1B637188-C954-42DF-B31B-BFA7DC282512}" destId="{D7B37AD2-0B43-49A2-BAF1-266224161F2A}" srcOrd="0" destOrd="0" presId="urn:microsoft.com/office/officeart/2005/8/layout/cycle4#1"/>
    <dgm:cxn modelId="{8C82AD51-CF09-4D25-AC84-894D4F8838B2}" type="presParOf" srcId="{D7B37AD2-0B43-49A2-BAF1-266224161F2A}" destId="{CC095AAE-2752-4290-B146-F1C139AA6C7B}" srcOrd="0" destOrd="0" presId="urn:microsoft.com/office/officeart/2005/8/layout/cycle4#1"/>
    <dgm:cxn modelId="{E93FB1CD-4298-4813-B0AE-D990B2AA8208}" type="presParOf" srcId="{CC095AAE-2752-4290-B146-F1C139AA6C7B}" destId="{4FE33137-D623-46E3-BB51-7E571C00BECF}" srcOrd="0" destOrd="0" presId="urn:microsoft.com/office/officeart/2005/8/layout/cycle4#1"/>
    <dgm:cxn modelId="{186B6B3F-E1BC-4D34-92DC-6F568D5F8D21}" type="presParOf" srcId="{CC095AAE-2752-4290-B146-F1C139AA6C7B}" destId="{6C925DAE-3788-4438-8400-C632AE074DF0}" srcOrd="1" destOrd="0" presId="urn:microsoft.com/office/officeart/2005/8/layout/cycle4#1"/>
    <dgm:cxn modelId="{17489F31-3835-4BA8-BE96-36A0109A73AF}" type="presParOf" srcId="{D7B37AD2-0B43-49A2-BAF1-266224161F2A}" destId="{5D68BA95-8A50-45B1-9BAF-496C831661DA}" srcOrd="1" destOrd="0" presId="urn:microsoft.com/office/officeart/2005/8/layout/cycle4#1"/>
    <dgm:cxn modelId="{B1ED9332-2628-4305-9085-651805C0A746}" type="presParOf" srcId="{5D68BA95-8A50-45B1-9BAF-496C831661DA}" destId="{BA4DD330-1C9D-4048-B048-BEEA748D04F5}" srcOrd="0" destOrd="0" presId="urn:microsoft.com/office/officeart/2005/8/layout/cycle4#1"/>
    <dgm:cxn modelId="{F19FAD60-8236-458B-804B-3CAEA8D6435A}" type="presParOf" srcId="{5D68BA95-8A50-45B1-9BAF-496C831661DA}" destId="{D3DDFFB6-43AC-4A57-A27C-E7158F787CEC}" srcOrd="1" destOrd="0" presId="urn:microsoft.com/office/officeart/2005/8/layout/cycle4#1"/>
    <dgm:cxn modelId="{AE5CC639-C521-4E9E-AE21-786195177BC8}" type="presParOf" srcId="{D7B37AD2-0B43-49A2-BAF1-266224161F2A}" destId="{C378815B-D1D3-4E3F-B352-ED319BCEB058}" srcOrd="2" destOrd="0" presId="urn:microsoft.com/office/officeart/2005/8/layout/cycle4#1"/>
    <dgm:cxn modelId="{E0CF0F42-F2EB-45C6-AE0D-6535971DBF4C}" type="presParOf" srcId="{C378815B-D1D3-4E3F-B352-ED319BCEB058}" destId="{E951BE07-AD64-4423-8CF8-71475861700B}" srcOrd="0" destOrd="0" presId="urn:microsoft.com/office/officeart/2005/8/layout/cycle4#1"/>
    <dgm:cxn modelId="{5477DBB9-9254-4FF3-9C4A-7491B95D15A1}" type="presParOf" srcId="{C378815B-D1D3-4E3F-B352-ED319BCEB058}" destId="{EE3FB35D-52F0-45FB-B393-3E63F5998B8E}" srcOrd="1" destOrd="0" presId="urn:microsoft.com/office/officeart/2005/8/layout/cycle4#1"/>
    <dgm:cxn modelId="{A783EF33-63E1-4F44-8BB5-527375B766DA}" type="presParOf" srcId="{D7B37AD2-0B43-49A2-BAF1-266224161F2A}" destId="{1FFE9B1E-7C9E-43C3-BA52-7BCA7F8B6917}" srcOrd="3" destOrd="0" presId="urn:microsoft.com/office/officeart/2005/8/layout/cycle4#1"/>
    <dgm:cxn modelId="{E4E863AD-7E9F-423E-B1A4-959B592A3E46}" type="presParOf" srcId="{1FFE9B1E-7C9E-43C3-BA52-7BCA7F8B6917}" destId="{34F66EF3-E020-4AAF-8FCB-023B32FB2867}" srcOrd="0" destOrd="0" presId="urn:microsoft.com/office/officeart/2005/8/layout/cycle4#1"/>
    <dgm:cxn modelId="{77EECD17-61D5-4175-95E6-70F047A89EED}" type="presParOf" srcId="{1FFE9B1E-7C9E-43C3-BA52-7BCA7F8B6917}" destId="{020E9936-47FD-4726-B758-7899BEAFFDD2}" srcOrd="1" destOrd="0" presId="urn:microsoft.com/office/officeart/2005/8/layout/cycle4#1"/>
    <dgm:cxn modelId="{3F5655BC-BFD7-4FAC-9AD5-E5AD55A653B2}" type="presParOf" srcId="{D7B37AD2-0B43-49A2-BAF1-266224161F2A}" destId="{08CEF5CA-A300-42F2-A204-CEA40F125FAD}" srcOrd="4" destOrd="0" presId="urn:microsoft.com/office/officeart/2005/8/layout/cycle4#1"/>
    <dgm:cxn modelId="{D430992E-A8C0-4BFA-A0F1-4D8C9F90B123}" type="presParOf" srcId="{1B637188-C954-42DF-B31B-BFA7DC282512}" destId="{8B862184-9008-4257-9089-12CF7E9F4CA3}" srcOrd="1" destOrd="0" presId="urn:microsoft.com/office/officeart/2005/8/layout/cycle4#1"/>
    <dgm:cxn modelId="{CD2FB16D-FBB6-439B-A37F-AAAE5C794A0D}" type="presParOf" srcId="{8B862184-9008-4257-9089-12CF7E9F4CA3}" destId="{314BC89F-B4FC-47F1-A467-9EDC71921897}" srcOrd="0" destOrd="0" presId="urn:microsoft.com/office/officeart/2005/8/layout/cycle4#1"/>
    <dgm:cxn modelId="{8B2625DB-5077-4CBF-A666-09822AC41118}" type="presParOf" srcId="{8B862184-9008-4257-9089-12CF7E9F4CA3}" destId="{BFF140BC-4A13-4BD2-978E-A905720DB063}" srcOrd="1" destOrd="0" presId="urn:microsoft.com/office/officeart/2005/8/layout/cycle4#1"/>
    <dgm:cxn modelId="{CBABD338-113B-4D8F-969C-D673CB91B32F}" type="presParOf" srcId="{8B862184-9008-4257-9089-12CF7E9F4CA3}" destId="{28F6A61B-E3EA-4B28-9B6D-22DFABA12C57}" srcOrd="2" destOrd="0" presId="urn:microsoft.com/office/officeart/2005/8/layout/cycle4#1"/>
    <dgm:cxn modelId="{1A608866-2E6A-43D6-96B2-A952FAB01EF3}" type="presParOf" srcId="{8B862184-9008-4257-9089-12CF7E9F4CA3}" destId="{419AD4D4-CD20-4ABB-91A1-6927CA2B47C3}" srcOrd="3" destOrd="0" presId="urn:microsoft.com/office/officeart/2005/8/layout/cycle4#1"/>
    <dgm:cxn modelId="{A0255278-11DC-4FEC-96DF-608FA0B022F3}" type="presParOf" srcId="{8B862184-9008-4257-9089-12CF7E9F4CA3}" destId="{93ECE369-76B7-4937-BC16-834BC0642149}" srcOrd="4" destOrd="0" presId="urn:microsoft.com/office/officeart/2005/8/layout/cycle4#1"/>
    <dgm:cxn modelId="{2EFDD963-159F-4FD3-95A2-64A2319CD8A1}" type="presParOf" srcId="{1B637188-C954-42DF-B31B-BFA7DC282512}" destId="{A4380E82-E3D8-4253-8587-4856E147EF50}" srcOrd="2" destOrd="0" presId="urn:microsoft.com/office/officeart/2005/8/layout/cycle4#1"/>
    <dgm:cxn modelId="{42BAEFD8-0546-49D2-8784-CB15B195D647}" type="presParOf" srcId="{1B637188-C954-42DF-B31B-BFA7DC282512}" destId="{213DA2F1-D3A9-431E-B438-685AF817EBBB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1BE07-AD64-4423-8CF8-71475861700B}">
      <dsp:nvSpPr>
        <dsp:cNvPr id="0" name=""/>
        <dsp:cNvSpPr/>
      </dsp:nvSpPr>
      <dsp:spPr>
        <a:xfrm>
          <a:off x="4714630" y="2849879"/>
          <a:ext cx="2448172" cy="1341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39850"/>
              <a:satOff val="-7276"/>
              <a:lumOff val="421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150" dirty="0" smtClean="0"/>
            <a:t>Covering  domestic sales  inside member countries</a:t>
          </a:r>
        </a:p>
      </dsp:txBody>
      <dsp:txXfrm>
        <a:off x="5478542" y="3214619"/>
        <a:ext cx="1654801" cy="946920"/>
      </dsp:txXfrm>
    </dsp:sp>
    <dsp:sp modelId="{34F66EF3-E020-4AAF-8FCB-023B32FB2867}">
      <dsp:nvSpPr>
        <dsp:cNvPr id="0" name=""/>
        <dsp:cNvSpPr/>
      </dsp:nvSpPr>
      <dsp:spPr>
        <a:xfrm>
          <a:off x="990593" y="2743193"/>
          <a:ext cx="2400575" cy="1341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9925"/>
              <a:satOff val="-3638"/>
              <a:lumOff val="210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150" dirty="0" smtClean="0"/>
            <a:t>Helping MCs import of strategic  and  capital  goods  from  the world</a:t>
          </a:r>
        </a:p>
      </dsp:txBody>
      <dsp:txXfrm>
        <a:off x="1020053" y="3107933"/>
        <a:ext cx="1621482" cy="946920"/>
      </dsp:txXfrm>
    </dsp:sp>
    <dsp:sp modelId="{BA4DD330-1C9D-4048-B048-BEEA748D04F5}">
      <dsp:nvSpPr>
        <dsp:cNvPr id="0" name=""/>
        <dsp:cNvSpPr/>
      </dsp:nvSpPr>
      <dsp:spPr>
        <a:xfrm>
          <a:off x="4714630" y="0"/>
          <a:ext cx="2448172" cy="1341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9925"/>
              <a:satOff val="-3638"/>
              <a:lumOff val="210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150" dirty="0" smtClean="0"/>
            <a:t>To encourage the flow of capital and investment  from the World  to Member Countries</a:t>
          </a:r>
          <a:endParaRPr lang="en-US" sz="1600" kern="1200" spc="-150" dirty="0"/>
        </a:p>
      </dsp:txBody>
      <dsp:txXfrm>
        <a:off x="5478542" y="29460"/>
        <a:ext cx="1654801" cy="946920"/>
      </dsp:txXfrm>
    </dsp:sp>
    <dsp:sp modelId="{4FE33137-D623-46E3-BB51-7E571C00BECF}">
      <dsp:nvSpPr>
        <dsp:cNvPr id="0" name=""/>
        <dsp:cNvSpPr/>
      </dsp:nvSpPr>
      <dsp:spPr>
        <a:xfrm>
          <a:off x="990604" y="0"/>
          <a:ext cx="2448172" cy="1341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150" dirty="0" smtClean="0"/>
            <a:t>To encourage exports from Member Countries to the rest of the World</a:t>
          </a:r>
        </a:p>
      </dsp:txBody>
      <dsp:txXfrm>
        <a:off x="1020064" y="29460"/>
        <a:ext cx="1654801" cy="946920"/>
      </dsp:txXfrm>
    </dsp:sp>
    <dsp:sp modelId="{314BC89F-B4FC-47F1-A467-9EDC71921897}">
      <dsp:nvSpPr>
        <dsp:cNvPr id="0" name=""/>
        <dsp:cNvSpPr/>
      </dsp:nvSpPr>
      <dsp:spPr>
        <a:xfrm>
          <a:off x="2199449" y="238886"/>
          <a:ext cx="1814703" cy="1814703"/>
        </a:xfrm>
        <a:prstGeom prst="pieWedg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Export Credit Insurance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30963" y="770400"/>
        <a:ext cx="1283189" cy="1283189"/>
      </dsp:txXfrm>
    </dsp:sp>
    <dsp:sp modelId="{BFF140BC-4A13-4BD2-978E-A905720DB063}">
      <dsp:nvSpPr>
        <dsp:cNvPr id="0" name=""/>
        <dsp:cNvSpPr/>
      </dsp:nvSpPr>
      <dsp:spPr>
        <a:xfrm rot="5400000">
          <a:off x="4097972" y="228597"/>
          <a:ext cx="1814703" cy="1814703"/>
        </a:xfrm>
        <a:prstGeom prst="pieWedge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Investment Insurance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097972" y="760111"/>
        <a:ext cx="1283189" cy="1283189"/>
      </dsp:txXfrm>
    </dsp:sp>
    <dsp:sp modelId="{28F6A61B-E3EA-4B28-9B6D-22DFABA12C57}">
      <dsp:nvSpPr>
        <dsp:cNvPr id="0" name=""/>
        <dsp:cNvSpPr/>
      </dsp:nvSpPr>
      <dsp:spPr>
        <a:xfrm rot="10800000">
          <a:off x="4097972" y="2137410"/>
          <a:ext cx="1814703" cy="1814703"/>
        </a:xfrm>
        <a:prstGeom prst="pieWedge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Domestic Credit Insurance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097972" y="2137410"/>
        <a:ext cx="1283189" cy="1283189"/>
      </dsp:txXfrm>
    </dsp:sp>
    <dsp:sp modelId="{419AD4D4-CD20-4ABB-91A1-6927CA2B47C3}">
      <dsp:nvSpPr>
        <dsp:cNvPr id="0" name=""/>
        <dsp:cNvSpPr/>
      </dsp:nvSpPr>
      <dsp:spPr>
        <a:xfrm rot="16200000">
          <a:off x="2199449" y="2137410"/>
          <a:ext cx="1814703" cy="1814703"/>
        </a:xfrm>
        <a:prstGeom prst="pieWedge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 Credit Insurance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730963" y="2137410"/>
        <a:ext cx="1283189" cy="1283189"/>
      </dsp:txXfrm>
    </dsp:sp>
    <dsp:sp modelId="{A4380E82-E3D8-4253-8587-4856E147EF50}">
      <dsp:nvSpPr>
        <dsp:cNvPr id="0" name=""/>
        <dsp:cNvSpPr/>
      </dsp:nvSpPr>
      <dsp:spPr>
        <a:xfrm>
          <a:off x="3742785" y="1718310"/>
          <a:ext cx="626554" cy="544830"/>
        </a:xfrm>
        <a:prstGeom prst="circular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3DA2F1-D3A9-431E-B438-685AF817EBBB}">
      <dsp:nvSpPr>
        <dsp:cNvPr id="0" name=""/>
        <dsp:cNvSpPr/>
      </dsp:nvSpPr>
      <dsp:spPr>
        <a:xfrm rot="10800000">
          <a:off x="3742785" y="1927860"/>
          <a:ext cx="626554" cy="544830"/>
        </a:xfrm>
        <a:prstGeom prst="circular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ECB3C-1E6D-443D-B47C-86F40B40434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C40B-E77A-4BC5-90BA-29EC76BC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0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5453" y="0"/>
            <a:ext cx="297254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03" y="0"/>
            <a:ext cx="297254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416311"/>
            <a:ext cx="5487041" cy="418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5453" y="8829648"/>
            <a:ext cx="297254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03" y="8829648"/>
            <a:ext cx="297254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DAA24CCB-702C-47D7-9742-78954708278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45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24CCB-702C-47D7-9742-78954708278D}" type="slidenum">
              <a:rPr lang="ar-SA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57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701675"/>
            <a:ext cx="4641850" cy="348138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6151" y="4647106"/>
            <a:ext cx="4480044" cy="41826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01" tIns="46301" rIns="92601" bIns="46301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68151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24CCB-702C-47D7-9742-78954708278D}" type="slidenum">
              <a:rPr lang="ar-SA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60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24CCB-702C-47D7-9742-78954708278D}" type="slidenum">
              <a:rPr lang="ar-SA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1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24CCB-702C-47D7-9742-78954708278D}" type="slidenum">
              <a:rPr lang="ar-SA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45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24CCB-702C-47D7-9742-78954708278D}" type="slidenum">
              <a:rPr lang="ar-SA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9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24CCB-702C-47D7-9742-78954708278D}" type="slidenum">
              <a:rPr lang="ar-SA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72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24CCB-702C-47D7-9742-78954708278D}" type="slidenum">
              <a:rPr lang="ar-SA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20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24CCB-702C-47D7-9742-78954708278D}" type="slidenum">
              <a:rPr lang="ar-SA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7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24CCB-702C-47D7-9742-78954708278D}" type="slidenum">
              <a:rPr lang="ar-SA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88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24CCB-702C-47D7-9742-78954708278D}" type="slidenum">
              <a:rPr lang="ar-SA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914400"/>
            <a:ext cx="22288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914400"/>
            <a:ext cx="65341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" y="914400"/>
            <a:ext cx="8915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58674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43815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524000"/>
            <a:ext cx="43815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24300"/>
            <a:ext cx="43815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58674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" y="1524000"/>
            <a:ext cx="8915400" cy="4648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4381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4381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91440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524000"/>
            <a:ext cx="891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52400"/>
            <a:ext cx="9144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457200" y="6397625"/>
            <a:ext cx="2133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1CE7FBD8-ECA5-4559-967A-722197D42E19}" type="slidenum">
              <a:rPr lang="ar-SA" sz="12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l"/>
              <a:t>‹#›</a:t>
            </a:fld>
            <a:endParaRPr 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838200" y="6384925"/>
            <a:ext cx="426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Member of Islamic Development Bank Group</a:t>
            </a: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 flipH="1">
            <a:off x="457200" y="6324600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7" cstate="print"/>
          <a:srcRect l="9494" t="19351" r="9494" b="19351"/>
          <a:stretch>
            <a:fillRect/>
          </a:stretch>
        </p:blipFill>
        <p:spPr bwMode="auto">
          <a:xfrm>
            <a:off x="7772400" y="5867400"/>
            <a:ext cx="1143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838200" y="6400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hyperlink" Target="http://www.alahli.com/EN-US" TargetMode="External"/><Relationship Id="rId18" Type="http://schemas.openxmlformats.org/officeDocument/2006/relationships/image" Target="../media/image25.jpeg"/><Relationship Id="rId26" Type="http://schemas.openxmlformats.org/officeDocument/2006/relationships/image" Target="../media/image33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28.jpe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5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www.ducab.ae/default.asp" TargetMode="External"/><Relationship Id="rId20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png"/><Relationship Id="rId24" Type="http://schemas.openxmlformats.org/officeDocument/2006/relationships/image" Target="../media/image31.gif"/><Relationship Id="rId5" Type="http://schemas.openxmlformats.org/officeDocument/2006/relationships/image" Target="../media/image17.png"/><Relationship Id="rId15" Type="http://schemas.openxmlformats.org/officeDocument/2006/relationships/image" Target="../media/image23.jpeg"/><Relationship Id="rId23" Type="http://schemas.openxmlformats.org/officeDocument/2006/relationships/image" Target="../media/image30.jpe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Relationship Id="rId14" Type="http://schemas.openxmlformats.org/officeDocument/2006/relationships/image" Target="../media/image22.png"/><Relationship Id="rId22" Type="http://schemas.openxmlformats.org/officeDocument/2006/relationships/image" Target="../media/image29.jpeg"/><Relationship Id="rId27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0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79" name="Picture 6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24000"/>
          </a:blip>
          <a:srcRect/>
          <a:stretch>
            <a:fillRect/>
          </a:stretch>
        </p:blipFill>
        <p:spPr bwMode="auto">
          <a:xfrm>
            <a:off x="1133475" y="4495800"/>
            <a:ext cx="1381125" cy="13811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3382" name="Line 70"/>
          <p:cNvSpPr>
            <a:spLocks noChangeShapeType="1"/>
          </p:cNvSpPr>
          <p:nvPr/>
        </p:nvSpPr>
        <p:spPr bwMode="auto">
          <a:xfrm flipH="1">
            <a:off x="4953000" y="3200400"/>
            <a:ext cx="29305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92" name="WordArt 80"/>
          <p:cNvSpPr>
            <a:spLocks noChangeArrowheads="1" noChangeShapeType="1" noTextEdit="1"/>
          </p:cNvSpPr>
          <p:nvPr/>
        </p:nvSpPr>
        <p:spPr bwMode="auto">
          <a:xfrm>
            <a:off x="4960938" y="2676525"/>
            <a:ext cx="2963862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i="1" kern="10" spc="-12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The Islamic Corporation for the Insurance</a:t>
            </a:r>
          </a:p>
        </p:txBody>
      </p:sp>
      <p:sp>
        <p:nvSpPr>
          <p:cNvPr id="13393" name="WordArt 81"/>
          <p:cNvSpPr>
            <a:spLocks noChangeArrowheads="1" noChangeShapeType="1" noTextEdit="1"/>
          </p:cNvSpPr>
          <p:nvPr/>
        </p:nvSpPr>
        <p:spPr bwMode="auto">
          <a:xfrm>
            <a:off x="5181600" y="2905125"/>
            <a:ext cx="25146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i="1" kern="10" spc="-12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of Investment and Export Credit</a:t>
            </a:r>
          </a:p>
        </p:txBody>
      </p:sp>
      <p:sp>
        <p:nvSpPr>
          <p:cNvPr id="13396" name="WordArt 84"/>
          <p:cNvSpPr>
            <a:spLocks noChangeArrowheads="1" noChangeShapeType="1" noTextEdit="1"/>
          </p:cNvSpPr>
          <p:nvPr/>
        </p:nvSpPr>
        <p:spPr bwMode="auto">
          <a:xfrm>
            <a:off x="457200" y="6096000"/>
            <a:ext cx="2963863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i="1" kern="10" spc="-12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Member of Islamic Development Bank Group</a:t>
            </a:r>
          </a:p>
        </p:txBody>
      </p:sp>
      <p:sp>
        <p:nvSpPr>
          <p:cNvPr id="13399" name="WordArt 87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4876800" cy="76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0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Investment &amp; Trade Insurance </a:t>
            </a:r>
            <a:endParaRPr lang="en-US" sz="3600" b="0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720047" y="609600"/>
            <a:ext cx="82296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Facilitating Foreign Investment: DCT Project Djibouti</a:t>
            </a:r>
          </a:p>
        </p:txBody>
      </p:sp>
      <p:pic>
        <p:nvPicPr>
          <p:cNvPr id="97305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6002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Line 2"/>
          <p:cNvSpPr>
            <a:spLocks noChangeShapeType="1"/>
          </p:cNvSpPr>
          <p:nvPr/>
        </p:nvSpPr>
        <p:spPr bwMode="auto">
          <a:xfrm flipV="1">
            <a:off x="5029200" y="55943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3" name="Line 3"/>
          <p:cNvSpPr>
            <a:spLocks noChangeShapeType="1"/>
          </p:cNvSpPr>
          <p:nvPr/>
        </p:nvSpPr>
        <p:spPr bwMode="auto">
          <a:xfrm>
            <a:off x="2006601" y="2546351"/>
            <a:ext cx="1269366" cy="8064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704850" y="1936750"/>
            <a:ext cx="1371600" cy="617538"/>
          </a:xfrm>
          <a:prstGeom prst="rect">
            <a:avLst/>
          </a:prstGeom>
          <a:noFill/>
          <a:ln w="508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 dirty="0">
                <a:cs typeface="Arial" charset="0"/>
              </a:rPr>
              <a:t>MIGA</a:t>
            </a:r>
          </a:p>
          <a:p>
            <a:pPr algn="ctr" eaLnBrk="1" hangingPunct="1"/>
            <a:r>
              <a:rPr lang="en-US" sz="1200" b="1" dirty="0">
                <a:cs typeface="Arial" charset="0"/>
              </a:rPr>
              <a:t>(Insurer)</a:t>
            </a:r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1397000" y="4298950"/>
            <a:ext cx="0" cy="4615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2438400" y="5486400"/>
            <a:ext cx="1223962" cy="631825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2179" tIns="31090" rIns="62179" bIns="31090" anchor="ctr"/>
          <a:lstStyle/>
          <a:p>
            <a:pPr algn="ctr" rtl="1" eaLnBrk="1" hangingPunct="1"/>
            <a:r>
              <a:rPr lang="en-US" sz="1200" b="1" dirty="0">
                <a:ea typeface="Times New Roman" pitchFamily="18" charset="0"/>
                <a:cs typeface="Tahoma" pitchFamily="34" charset="0"/>
              </a:rPr>
              <a:t>Djibouti Port Authority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4502764" y="4946650"/>
            <a:ext cx="1583094" cy="593725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2179" tIns="31090" rIns="62179" bIns="31090" anchor="ctr"/>
          <a:lstStyle/>
          <a:p>
            <a:pPr algn="ctr" rtl="1" eaLnBrk="1" hangingPunct="1"/>
            <a:r>
              <a:rPr lang="en-US" sz="1200" b="1" dirty="0">
                <a:ea typeface="Times New Roman" pitchFamily="18" charset="0"/>
                <a:cs typeface="Tahoma" pitchFamily="34" charset="0"/>
              </a:rPr>
              <a:t>Government of</a:t>
            </a:r>
            <a:endParaRPr lang="en-US" sz="800" b="1" dirty="0">
              <a:ea typeface="Times New Roman" pitchFamily="18" charset="0"/>
              <a:cs typeface="Tahoma" pitchFamily="34" charset="0"/>
            </a:endParaRPr>
          </a:p>
          <a:p>
            <a:pPr algn="ctr"/>
            <a:r>
              <a:rPr lang="en-US" sz="1200" b="1" dirty="0">
                <a:ea typeface="Times New Roman" pitchFamily="18" charset="0"/>
                <a:cs typeface="Tahoma" pitchFamily="34" charset="0"/>
              </a:rPr>
              <a:t>Djibouti</a:t>
            </a:r>
            <a:endParaRPr lang="en-US" sz="1800" b="1" dirty="0">
              <a:cs typeface="Arial" charset="0"/>
            </a:endParaRP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587910" y="4800600"/>
            <a:ext cx="1562100" cy="5461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2179" tIns="31090" rIns="62179" bIns="31090" anchor="ctr"/>
          <a:lstStyle/>
          <a:p>
            <a:pPr algn="ctr" eaLnBrk="1" hangingPunct="1"/>
            <a:r>
              <a:rPr lang="en-US" sz="1200" b="1" dirty="0" err="1">
                <a:ea typeface="Times New Roman" pitchFamily="18" charset="0"/>
                <a:cs typeface="Tahoma" pitchFamily="34" charset="0"/>
              </a:rPr>
              <a:t>Doraleh</a:t>
            </a:r>
            <a:r>
              <a:rPr lang="en-US" sz="1200" b="1" dirty="0">
                <a:ea typeface="Times New Roman" pitchFamily="18" charset="0"/>
                <a:cs typeface="Tahoma" pitchFamily="34" charset="0"/>
              </a:rPr>
              <a:t> Container Terminal </a:t>
            </a:r>
            <a:endParaRPr lang="en-US" sz="1800" b="1" dirty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787400" y="3765478"/>
            <a:ext cx="1204913" cy="4572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2179" tIns="31090" rIns="62179" bIns="31090" anchor="ctr"/>
          <a:lstStyle/>
          <a:p>
            <a:pPr algn="ctr" rtl="1" eaLnBrk="1" hangingPunct="1"/>
            <a:r>
              <a:rPr lang="en-US" sz="1200" b="1" dirty="0">
                <a:ea typeface="Times New Roman" pitchFamily="18" charset="0"/>
                <a:cs typeface="Tahoma" pitchFamily="34" charset="0"/>
              </a:rPr>
              <a:t>DPW Djibouti</a:t>
            </a:r>
            <a:endParaRPr lang="en-US" sz="1800" b="1" dirty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 flipH="1" flipV="1">
            <a:off x="3706813" y="5975350"/>
            <a:ext cx="13223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>
            <a:off x="5078413" y="3816350"/>
            <a:ext cx="0" cy="1130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4978400" y="4159250"/>
            <a:ext cx="1171575" cy="4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>
            <a:spAutoFit/>
          </a:bodyPr>
          <a:lstStyle/>
          <a:p>
            <a:pPr algn="ctr" rtl="1" eaLnBrk="1" hangingPunct="1"/>
            <a:r>
              <a:rPr lang="en-US" sz="1100" b="1" dirty="0">
                <a:ea typeface="Times New Roman" pitchFamily="18" charset="0"/>
                <a:cs typeface="Tahoma" pitchFamily="34" charset="0"/>
              </a:rPr>
              <a:t>Direct</a:t>
            </a:r>
          </a:p>
          <a:p>
            <a:pPr algn="ctr"/>
            <a:r>
              <a:rPr lang="en-US" sz="1100" b="1" dirty="0">
                <a:ea typeface="Times New Roman" pitchFamily="18" charset="0"/>
                <a:cs typeface="Tahoma" pitchFamily="34" charset="0"/>
              </a:rPr>
              <a:t>Agreement</a:t>
            </a:r>
            <a:endParaRPr lang="en-US" sz="1100" b="1" dirty="0">
              <a:cs typeface="Arial" charset="0"/>
            </a:endParaRP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2497138" y="4946650"/>
            <a:ext cx="1751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179" tIns="31090" rIns="62179" bIns="31090">
            <a:spAutoFit/>
          </a:bodyPr>
          <a:lstStyle/>
          <a:p>
            <a:pPr algn="r" rtl="1" eaLnBrk="1" hangingPunct="1"/>
            <a:r>
              <a:rPr lang="en-US" sz="1000" b="1" dirty="0">
                <a:ea typeface="Times New Roman" pitchFamily="18" charset="0"/>
                <a:cs typeface="Tahoma" pitchFamily="34" charset="0"/>
              </a:rPr>
              <a:t>Concession Agreement</a:t>
            </a: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3275966" y="3379343"/>
            <a:ext cx="899177" cy="614736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2179" tIns="31090" rIns="62179" bIns="31090" anchor="ctr"/>
          <a:lstStyle/>
          <a:p>
            <a:pPr rtl="1" eaLnBrk="1" hangingPunct="1"/>
            <a:r>
              <a:rPr lang="en-US" sz="1600" b="1" dirty="0">
                <a:ea typeface="Times New Roman" pitchFamily="18" charset="0"/>
                <a:cs typeface="Tahoma" pitchFamily="34" charset="0"/>
              </a:rPr>
              <a:t>Banks</a:t>
            </a:r>
          </a:p>
        </p:txBody>
      </p:sp>
      <p:sp>
        <p:nvSpPr>
          <p:cNvPr id="97296" name="Line 16"/>
          <p:cNvSpPr>
            <a:spLocks noChangeShapeType="1"/>
          </p:cNvSpPr>
          <p:nvPr/>
        </p:nvSpPr>
        <p:spPr bwMode="auto">
          <a:xfrm flipH="1">
            <a:off x="4164013" y="381635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3225800" y="4298950"/>
            <a:ext cx="1392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179" tIns="31090" rIns="62179" bIns="31090">
            <a:spAutoFit/>
          </a:bodyPr>
          <a:lstStyle/>
          <a:p>
            <a:pPr rtl="1" eaLnBrk="1" hangingPunct="1"/>
            <a:r>
              <a:rPr lang="en-US" sz="1000" b="1" dirty="0">
                <a:ea typeface="Times New Roman" pitchFamily="18" charset="0"/>
                <a:cs typeface="Tahoma" pitchFamily="34" charset="0"/>
              </a:rPr>
              <a:t>Islamic financing </a:t>
            </a:r>
          </a:p>
          <a:p>
            <a:r>
              <a:rPr lang="en-US" sz="1000" b="1" dirty="0">
                <a:ea typeface="Times New Roman" pitchFamily="18" charset="0"/>
                <a:cs typeface="Tahoma" pitchFamily="34" charset="0"/>
              </a:rPr>
              <a:t>Agreement</a:t>
            </a:r>
            <a:endParaRPr lang="en-US" sz="1000" b="1" dirty="0">
              <a:cs typeface="Arial" charset="0"/>
            </a:endParaRPr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>
            <a:off x="1395412" y="2622551"/>
            <a:ext cx="1588" cy="11022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9" name="Line 19"/>
          <p:cNvSpPr>
            <a:spLocks noChangeShapeType="1"/>
          </p:cNvSpPr>
          <p:nvPr/>
        </p:nvSpPr>
        <p:spPr bwMode="auto">
          <a:xfrm flipV="1">
            <a:off x="4206874" y="2351087"/>
            <a:ext cx="2174875" cy="1028255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flipV="1">
            <a:off x="2111375" y="205447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 rot="20102119">
            <a:off x="3725706" y="2493803"/>
            <a:ext cx="27384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179" tIns="31090" rIns="62179" bIns="31090"/>
          <a:lstStyle/>
          <a:p>
            <a:pPr rtl="1" eaLnBrk="1" hangingPunct="1"/>
            <a:r>
              <a:rPr lang="en-US" sz="1000" b="1" dirty="0">
                <a:ea typeface="Times New Roman" pitchFamily="18" charset="0"/>
                <a:cs typeface="Tahoma" pitchFamily="34" charset="0"/>
              </a:rPr>
              <a:t>Main Rationale for ICIEC Involvement:</a:t>
            </a:r>
          </a:p>
          <a:p>
            <a:pPr rtl="1" eaLnBrk="1" hangingPunct="1"/>
            <a:r>
              <a:rPr lang="en-US" sz="1000" b="1" dirty="0">
                <a:ea typeface="Times New Roman" pitchFamily="18" charset="0"/>
                <a:cs typeface="Tahoma" pitchFamily="34" charset="0"/>
              </a:rPr>
              <a:t>Islamic financing  component</a:t>
            </a:r>
            <a:endParaRPr lang="en-US" sz="1000" b="1" dirty="0">
              <a:ea typeface="Times New Roman" pitchFamily="18" charset="0"/>
              <a:cs typeface="Arial" charset="0"/>
            </a:endParaRPr>
          </a:p>
        </p:txBody>
      </p:sp>
      <p:sp>
        <p:nvSpPr>
          <p:cNvPr id="97302" name="Rectangle 22"/>
          <p:cNvSpPr>
            <a:spLocks noChangeArrowheads="1"/>
          </p:cNvSpPr>
          <p:nvPr/>
        </p:nvSpPr>
        <p:spPr bwMode="auto">
          <a:xfrm>
            <a:off x="1111250" y="19558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1" eaLnBrk="1" hangingPunct="1"/>
            <a:endParaRPr lang="en-US" sz="1800">
              <a:cs typeface="Arial" charset="0"/>
            </a:endParaRPr>
          </a:p>
          <a:p>
            <a:endParaRPr lang="en-US" sz="1800">
              <a:cs typeface="Arial" charset="0"/>
            </a:endParaRPr>
          </a:p>
        </p:txBody>
      </p:sp>
      <p:sp>
        <p:nvSpPr>
          <p:cNvPr id="97303" name="Line 23"/>
          <p:cNvSpPr>
            <a:spLocks noChangeShapeType="1"/>
          </p:cNvSpPr>
          <p:nvPr/>
        </p:nvSpPr>
        <p:spPr bwMode="auto">
          <a:xfrm flipH="1">
            <a:off x="2158999" y="3994079"/>
            <a:ext cx="1146573" cy="10113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 flipV="1">
            <a:off x="2175759" y="5181226"/>
            <a:ext cx="2259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6" name="Text Box 26"/>
          <p:cNvSpPr txBox="1">
            <a:spLocks noChangeArrowheads="1"/>
          </p:cNvSpPr>
          <p:nvPr/>
        </p:nvSpPr>
        <p:spPr bwMode="auto">
          <a:xfrm>
            <a:off x="3330477" y="1784350"/>
            <a:ext cx="939898" cy="23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179" tIns="31090" rIns="62179" bIns="31090">
            <a:spAutoFit/>
          </a:bodyPr>
          <a:lstStyle/>
          <a:p>
            <a:pPr algn="r" rtl="1" eaLnBrk="1" hangingPunct="1"/>
            <a:r>
              <a:rPr lang="en-US" sz="1100" b="1" dirty="0">
                <a:ea typeface="Times New Roman" pitchFamily="18" charset="0"/>
                <a:cs typeface="Tahoma" pitchFamily="34" charset="0"/>
              </a:rPr>
              <a:t>Reinsurance</a:t>
            </a:r>
          </a:p>
        </p:txBody>
      </p:sp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1387475" y="5367338"/>
            <a:ext cx="3176" cy="6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8" name="Line 28"/>
          <p:cNvSpPr>
            <a:spLocks noChangeShapeType="1"/>
          </p:cNvSpPr>
          <p:nvPr/>
        </p:nvSpPr>
        <p:spPr bwMode="auto">
          <a:xfrm>
            <a:off x="1397000" y="5975350"/>
            <a:ext cx="104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6521260" y="3120231"/>
            <a:ext cx="2317940" cy="2551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310" name="Text Box 30"/>
          <p:cNvSpPr txBox="1">
            <a:spLocks noChangeArrowheads="1"/>
          </p:cNvSpPr>
          <p:nvPr/>
        </p:nvSpPr>
        <p:spPr bwMode="auto">
          <a:xfrm>
            <a:off x="6521260" y="3215798"/>
            <a:ext cx="231794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300" indent="-114300">
              <a:defRPr sz="2400">
                <a:solidFill>
                  <a:schemeClr val="hlink"/>
                </a:solidFill>
                <a:latin typeface="Verdana" pitchFamily="34" charset="0"/>
              </a:defRPr>
            </a:lvl1pPr>
            <a:lvl2pPr>
              <a:defRPr sz="2400">
                <a:solidFill>
                  <a:schemeClr val="hlink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hlink"/>
                </a:solidFill>
                <a:latin typeface="Verdana" pitchFamily="34" charset="0"/>
              </a:defRPr>
            </a:lvl3pPr>
            <a:lvl4pPr>
              <a:defRPr sz="2400">
                <a:solidFill>
                  <a:schemeClr val="hlink"/>
                </a:solidFill>
                <a:latin typeface="Verdana" pitchFamily="34" charset="0"/>
              </a:defRPr>
            </a:lvl4pPr>
            <a:lvl5pPr>
              <a:defRPr sz="2400">
                <a:solidFill>
                  <a:schemeClr val="hlink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 u="sng" dirty="0">
                <a:solidFill>
                  <a:srgbClr val="007600"/>
                </a:solidFill>
              </a:rPr>
              <a:t>Tombstone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000" b="1" dirty="0">
                <a:solidFill>
                  <a:srgbClr val="007600"/>
                </a:solidFill>
              </a:rPr>
              <a:t>Covered Parties – Islamic Financing Tranche providing banks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000" b="1" dirty="0">
                <a:solidFill>
                  <a:srgbClr val="007600"/>
                </a:solidFill>
              </a:rPr>
              <a:t>Insurance Duration – 15 years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000" b="1" dirty="0">
                <a:solidFill>
                  <a:srgbClr val="007600"/>
                </a:solidFill>
              </a:rPr>
              <a:t>Percentage of cover – 90%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000" b="1" dirty="0">
                <a:solidFill>
                  <a:srgbClr val="007600"/>
                </a:solidFill>
              </a:rPr>
              <a:t>Investment Value – USD 427 million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000" b="1" dirty="0">
                <a:solidFill>
                  <a:srgbClr val="007600"/>
                </a:solidFill>
              </a:rPr>
              <a:t>Cover amount – USD 50 million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000" b="1" dirty="0">
                <a:solidFill>
                  <a:srgbClr val="007600"/>
                </a:solidFill>
              </a:rPr>
              <a:t>Status –currently underway</a:t>
            </a:r>
          </a:p>
        </p:txBody>
      </p:sp>
    </p:spTree>
    <p:extLst>
      <p:ext uri="{BB962C8B-B14F-4D97-AF65-F5344CB8AC3E}">
        <p14:creationId xmlns:p14="http://schemas.microsoft.com/office/powerpoint/2010/main" val="9734657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Line 4"/>
          <p:cNvSpPr>
            <a:spLocks noChangeShapeType="1"/>
          </p:cNvSpPr>
          <p:nvPr/>
        </p:nvSpPr>
        <p:spPr bwMode="auto">
          <a:xfrm>
            <a:off x="5170488" y="4311650"/>
            <a:ext cx="38862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1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399577"/>
              </p:ext>
            </p:extLst>
          </p:nvPr>
        </p:nvGraphicFramePr>
        <p:xfrm>
          <a:off x="399443" y="3810001"/>
          <a:ext cx="1691704" cy="75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" name="صورة فوتوغرافية من Photo Editor" r:id="rId4" imgW="971686" imgH="495369" progId="">
                  <p:embed/>
                </p:oleObj>
              </mc:Choice>
              <mc:Fallback>
                <p:oleObj name="صورة فوتوغرافية من Photo Editor" r:id="rId4" imgW="971686" imgH="49536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43" y="3810001"/>
                        <a:ext cx="1691704" cy="7524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23601"/>
              </p:ext>
            </p:extLst>
          </p:nvPr>
        </p:nvGraphicFramePr>
        <p:xfrm>
          <a:off x="399443" y="2743200"/>
          <a:ext cx="15144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" name="صورة فوتوغرافية من Photo Editor" r:id="rId6" imgW="3467584" imgH="447856" progId="">
                  <p:embed/>
                </p:oleObj>
              </mc:Choice>
              <mc:Fallback>
                <p:oleObj name="صورة فوتوغرافية من Photo Editor" r:id="rId6" imgW="3467584" imgH="44785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43" y="2743200"/>
                        <a:ext cx="1514475" cy="865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527375"/>
              </p:ext>
            </p:extLst>
          </p:nvPr>
        </p:nvGraphicFramePr>
        <p:xfrm>
          <a:off x="3749675" y="2754313"/>
          <a:ext cx="13985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" name="صورة فوتوغرافية من Photo Editor" r:id="rId8" imgW="1924319" imgH="495369" progId="">
                  <p:embed/>
                </p:oleObj>
              </mc:Choice>
              <mc:Fallback>
                <p:oleObj name="صورة فوتوغرافية من Photo Editor" r:id="rId8" imgW="1924319" imgH="49536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75" y="2754313"/>
                        <a:ext cx="1398588" cy="854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174759"/>
              </p:ext>
            </p:extLst>
          </p:nvPr>
        </p:nvGraphicFramePr>
        <p:xfrm>
          <a:off x="3826080" y="3856542"/>
          <a:ext cx="2057401" cy="869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" name="صورة فوتوغرافية من Photo Editor" r:id="rId10" imgW="4982270" imgH="1076475" progId="">
                  <p:embed/>
                </p:oleObj>
              </mc:Choice>
              <mc:Fallback>
                <p:oleObj name="صورة فوتوغرافية من Photo Editor" r:id="rId10" imgW="4982270" imgH="10764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6080" y="3856542"/>
                        <a:ext cx="2057401" cy="8697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6" descr="http://www.al-sorayai.com/images/logo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00274" y="3831404"/>
            <a:ext cx="1387189" cy="9479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Picture 20" descr="http://www.alahli.com/Style%20Library/en-US/gfx/wessamLogo.png">
            <a:hlinkClick r:id="rId13" tooltip="NCB Hom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10456" y="1812636"/>
            <a:ext cx="2003852" cy="5270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Picture 23" descr="C:\Documents and Settings\230380\Desktop\banner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91147" y="2667000"/>
            <a:ext cx="1464113" cy="9683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3" name="Picture 25" descr="Ducab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705600" y="4964112"/>
            <a:ext cx="2203534" cy="6437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Picture 13" descr="http://www.albaraka.com.pk/images/name_logo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435886" y="2761214"/>
            <a:ext cx="1492250" cy="8810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287989" y="3815556"/>
            <a:ext cx="1521299" cy="74692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7" name="Picture 12" descr="Hikma - Click here to go to Homepage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253287" y="1667214"/>
            <a:ext cx="1509713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31092" name="Rectangle 20"/>
          <p:cNvSpPr>
            <a:spLocks noChangeArrowheads="1"/>
          </p:cNvSpPr>
          <p:nvPr/>
        </p:nvSpPr>
        <p:spPr bwMode="auto">
          <a:xfrm>
            <a:off x="533400" y="762000"/>
            <a:ext cx="82296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KEY POLICY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HOLDERS</a:t>
            </a:r>
            <a:endParaRPr lang="en-US" sz="2000" b="1" dirty="0">
              <a:solidFill>
                <a:srgbClr val="008080"/>
              </a:solidFill>
              <a:latin typeface="MS Reference Sans Serif" pitchFamily="34" charset="0"/>
            </a:endParaRPr>
          </a:p>
        </p:txBody>
      </p:sp>
      <p:pic>
        <p:nvPicPr>
          <p:cNvPr id="3081" name="Picture 9" descr="http://saudiarabia.doingbusinessguide.co.uk/media/5107/sabb_logo_299x160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53" y="1667215"/>
            <a:ext cx="1639048" cy="88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accentsandfurnishings.com/Pakistani-plus/images/home_images/gul_ahmed_logo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80" y="4854549"/>
            <a:ext cx="1701973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3" descr="data:image/jpeg;base64,/9j/4AAQSkZJRgABAQAAAQABAAD/2wCEAAkGBg8REBQQEBQSFRARFhkPFBEQFRIQExcVGBIVFBcVFhYXGycfFxknHRYSHy8iIycpLSw4FR4xNTAqNSYrLCkBCQoKDgwOGg8PGjYlHiQpLyw1NSoqLyw0KSksLC4sLCwsMiwpLSwsLywpLCwqNCkpLCwsLCwtLCwsLS0sLCkuKf/AABEIALcBEwMBIgACEQEDEQH/xAAcAAEAAQUBAQAAAAAAAAAAAAAABwEEBQYIAwL/xABJEAABAwIDAwcIBwQJBAMAAAABAAIDBBEFEiEGBzETIkFRYXGBFDI1c5GhsrMjM0JScnSxJTRikhUXJIKiwcLD0VSDk9IWQ1P/xAAaAQEAAwEBAQAAAAAAAAAAAAAAAgMEBQEG/8QAMREAAgIBAgQEBQMEAwAAAAAAAAECAxEEIRITMUEzUXHRBRSBobEiMjRhkfDxFSNy/9oADAMBAAIRAxEAPwCcUREAREQBERAEREAREQBERAEREAREQBERAEREAREQBERAEREAREQBERAEREAREQBERAEREAREQBERAEREAREQBERAEREAREQBERAEREAREQBERAEREAREQBERAEREAREQBERAEREAREQBERAEREAREQBERAEREAREQBERAEREAREQBERAEREAREQBERAEREAREQBERAEREAREQBEVHOsgF15VNVHG3NI5rGji55DR7StF2p3mtjJio7PeNHSu1jaepo+2e3h3qOMRxSeofnne6Rx4ZjcDsa0aDwCzzvUdlufQaL4FdelOx8K+/wDb3/sTBV7xcOjNuWznh9E17x7QLe9WX9a9B1T/AMjf/ZR7Q7F4hMLsgeGnXNJaIf4yD7lkf6scRy3yxX4ZeUF+/hb3qHMtfRfY6H/GfDK/0zt3/wDS9jfaTeLh0hty2Q8PpWvYPba3vWxU9XHI3PG9r2ng5jg4e0KD67YrEIRd8Dy0fajtKP8AASfcsbQYnPTvzwvfG8ccpt4OHA9xCc+S/cjyfwHT3R4tNb9019un3Oh7qqj3Zbec2QiKtyscdBM3RhP8Y+we3h3KQGvB4LTGakso+a1Wkt0s+C1Y/D9D6RULl4U9fFIXNjc1xjdyb8pDsrrB2U24GxBt2qRlLhERAEREAREQBERAEREAREQBERAEXhWV0cTS+VzWMHFzyGj2lewKAqiIgCIiAIioXICqLE4htZQQG01RCx33S9ub+Uaqzpt4WFSGzaqG/Dnkx/GApquTWUiPHHpk2EqK94W3Bkc6kp3jkm82V7SOeelgP3R09fDhxlGOZrgC0gtdqHNIII6wRxVpVspomGSUQsYOL3hjWi5A1J0GpCpnFyWEzoaHU1aezm2Q4sdN8Yfn0ZCezmzU9bJkiFmN8+U6sYP8z1Ae5S5s9sbSUYBYzNLbWaSxf4dDR2BekG02GghrKmlBJsGtliFydOAOpWWnqWRtL3kNY0FznOIa0AcSSeAUYUcHVbmnX/GLdZtF8MfJP8vv+DwxTEY6eGSeU2jiaXuIBcbDqA4lRRjG+GeaVkVG3kYjI1pkeGvlcC4Dhq1g9p7Qtt272moZMNqo46mne90ZDWMljc4m40ABuSoMoXATRkmwD2kk8AA8G662kojKLlJbnzOpuaajFnU4Cwe0Gx1JWA8ozLJ0TMsHjvP2h2Few2ww7/q6X/zRf8rLB4IuOB1BXOlHtJHSqulXLjrlhryIH2k2XnopMsoux3mSjRrv+Hdh962Ld9twYnNpJ3DkXc2N7j9WTwaT9w+7u4b/AFe0mHZjHLUUoc05XMkkiuHA2IIJ0KuaLySZmeHkZGE2zxhj23B1FwqFp5QfEtjvWfG4amjk3wy/NPG/n0f+f0Ne3q1skWGSOie5ji+NhcwlpyueA4XHQRosTuP/AHKf8wfkxrI73x+yn+si+YFjtx5/sU/5j/ZiXUX8Z+p8m/5C9CR0WLxPaiipjaonijdxyveM/X5o19y8sM2yw+oIbDUROeeDM2Vx7musVk4JYzjY08Uc4yZlFQFVUSQReU9Uxjc0jmtaOLnkNA8TosFU7wsKj0dVw3vbmOMnwAqUYyl0R45JdWbEixGH7XUFQQ2Gohe48Gh7Q7+U2KywK8aa6hNPoVRUJVtTYrTyHLHLE91r5WPY4267Arw9LpFYYnj1LTAGomjivw5RzWk9wOpWOpNvsLlNmVUNybAOdyZ/xgKShJrKRFyinjJsCL5bIDqOB4EcF9KJIg/e5VSHFGRlzjGxsTmsJOUEuNyBwBPWpuaoM3s+lx+CH4ip0atmo8Ov09jLT++fqVRULrK0hxime4MZNE5x4NbIxxPToAblY8GrJeIqZlRAedXVMiY6SRwaxgL3OdoAALklQXtpvOqaxzo4HOipeAa27ZHjrkcDoD90aa63W2b7McLIYqRptyxMknaxlrN7i43/ALqjLZXZ59dVMpmGwdznvtfKwaud39A7SF09LTFQ5sznam2Tly4mNgp3vdlY1znH7LGlzj4DUr0qcOnjF5I5WA6XkY9g9rgulsD2dpqOMRU7Axo4ni9x63u4uKv54GvaWvAc0ixa4Zge8Hij1++0dgtFtu9znDZbbKqw+TNE68RN3wPJ5Nw/0u7R7+Cl7eDV8tgk0pa5nKMifkkFntzTRHK4dYVIt1FCyuFW0WjbzxTWvGJARZw/h4nLwvbo0V1vRH7Jqe6P58ahZbCy2Diu6JwrnXXJSfZkCYX+8RetZ8xq6L20aTh1WBckwSaDU+aVzphf7xF61nzGrqYKzXPEosho1mMkcqPpZBqWPAGpJa4D2kLyC6N3iei6v1R/ULnvD/ro/WM+MLVRdzYuWDNdTy5JZPg0Utvq5OH3HdXcuoqIfRM/A34QrgBHLlajUc7G2MHSpo5WdzmXa8ftCr/MTfNcpj3O+i2esk+NQ7tf6Qq/zE3zXKYtzvotnrJPjW7V+Avp+DHpvGf1PrfB6Lf6yL5gUbbH4/XCndh2HtPlFRKZHSi3Mj5NjNCfM4G7jw0tqVJO+D0W/wBZF8wLFbjqdvks8lhnM2QutzsoiYQL9Vy4+Kprko6dtrO5dZFyvSTxseGHbkmFuarqJHSu1dyIaBc8bueCXHjrYLCbYbpJKWN1RSyOljj5z43ACRrRqXAjRwHToD06qbVRwuLKhau1PLZa9NW1jBGe6XbiSe9FUOzSMbnikcbucwWzNcTxIuCD0juUmKAOS/o7Hg1mjI6loHqpSNO4Nkt4KfwmqglJSj0ayNNNuLjLqtiKtpd2lfW18rnTAUpIfG+VxkLQRqxkY4WN+ocNSr6l3I0QH0k1Q8/wmOMX6wMp/VSPmTMo/M2YSTwS+XrzlrJC22O6N1NC6opZHSMiGd8cgHKBo4uaWixtqSLDQFZzdBtjLOH0U7i90beUie43dkBDXMJ6bXaR06nqUlStDgWng7mkdYOhCgfdYcmLsa3gRMzwDHEfCFohN3VSU+q3KJRVVkXHvsT0/gVzXsptE6hlkmjaDK6F0MelwHucyziOkCx06TZdKP4Fc+br8MbPicQcLtiDqgjouwc2/wDeLT4LzSYUJ8XT/Z7qc8cMdTacH3Rz1Q8pxGeUSy84sFnSi/DO91wDw5oGnBemNbkWiMupJ3l4FxHOG2d2Z2gZT3ghSwEVPzVuc5Lflq8YaIQ3Y7XzUtU2hqC7kZH8iGvveKW5AA6gXc0jtB67zcFAm9ak8nxV0jNM7Y6nTodqCe+8d/FTvSy5mNd95od7RdWapJ8Ni7ohpm1xQfYg/ez6XH4IfiKnRqgvez6XH4IfiKlzajaKKhpn1EmtuaxnAveb5WD/AD6gCUvTlCtLy9hS0pzb8zVN7W2fk8XkcJ+nnbz3DjHEdPBztQOy56lTdTsMKaMVk7f7RM3mNI1jjP6OdxPULDrWr7vMCdidbLXVbg9sTw9zTbnyHVjcvQxoA07AOtTYvLmqo8qPXv7CpcyXMf0FkVUWM1kHb63n+kIweAgbbtvJJf8AyV9uMiaZ6lx85sbGjuL3E+9rfYvffjhRvT1Q82zqdx6jfOz/AF+xahu+2lbQ1rZJD9DIORlPU0kEO8CAe6668VzNLiPl+DlSfBqMs6LRecUzXNDmkFrhmDmm4IPAg9IX3mXIOqVWqb0vRNT3R/PjWXG01J5V5FyrfKcpfyfdra/DNbXLxsCViN6R/ZNT3R/PjVtSasjnzRVY04Sx5MgPC/3iL1rPmNXUwXLOF/vEXrWfMaupgtvxDrEyaLpI1zeL6Lq/VH9Que8P+uj9Yz4wuhN4vour9Uf1C57w/wCuj9Yz4wrND4cvUhrP3xOpwjlQFCVyTpnM+1/pCr/MTfNcpi3O+i2esk+NQ7tf6Qq/zE3zXKYtzvotnrJPjXX1fgL6fg5em8Z/U+t8Hot/rIvmBY7cf+5T/mP9mNZHfB6Lf6yL5gWN3Hn+xTfmP9mNZV/FfqaH/IXoSQiIViNhAu8wu/pp2TzrwZbcc2VlvfZTdimJx08Mk8ptHE0vceJsOgDpJ0AHTcKFMV/tu0WVly3ylkdx92HLnOnRzHrdt9Mzm4c0A2D52Nd2gNe63tAPguhbHidcH5GGuXDzJrzNRn2rxfGKh0NHmii45I3cmGtvYOllGt+weAV4Ny1a7nSVUfKaf/q/W/3jY+5bRubomMw4SN8+aR7nnp5rsjR3AD3lb2o2XuuThWsJEoUqyKlN5bIf/wDiG0NAeUpZzM1upjbI51x1GKXQ9PA3WA3WOJxiIniRKSO3kn3U/FQHux9NR/8Ae+XIrarXZXPK7e5XbWoThjz9ie38CoM3M+kj6h/xRqc38CoM3M+kj6h/xRqijwrPT3LbvEh6k6oiLGayDN9npEflmfMlU04X9TH6tnwBQtvs9Ij8uz5kqmnDPqYvVs+ALbf4NZkp8WZCm9o/tcX4ZITc/icrjGqqXHcTbTQEikhJAfa4DAQHzHrLjo3w7VZ74RfFCBxMUQA7ecpS2C2Qbh9MGGxnks+Z46XdDR/C29vaelXymq6oS7429ymMHOyUe2dyLdi8QfheLOp5tGPf5LLfQan6OTuuWm/U8qeVEm+vZyxjrmDQ2gmI6/8A63H3t/lW47t9pDW0LHPN5ovoJb8S5oFneLbHvuqNR/2QVq9GXUPgk6n6o2pERYjWY7H8Eiq6d9PN5kgtccWuGrXN7QbFc77S7L1NBLyc7dPsSjzJB1tPX1t4j3rplW9dQRTMMcrGvjdxY8BzT4FaaNQ6vQz30K1f1OcsC20r6IZaeUiO9+TeBJH4Nd5vhZZCu3pYrK3IZgwHQmFjY3fzcR4WUkYhuaw2Q5o+Whv9mN4c3wDwSParSm3H0YN5Jp3jqHJx+8AlbfmNO/1Nb+hj5F62T29SJMJgqZahgpuUdUl2dhZfPmBvnv0W4lx8VN234lGBzCctMwZDyhZcNL+WizFt+i91n8C2YpKJuSmiay+jnec934nnU/ovfG8Giq4H08wJjktmynKdHBw172hZrdSpzi8bJmivTuEGs7tHM+F/vEXrWfMaupgtKh3RYYxzXhs2ZpDxeV3EG4/RbqAvNVfG1rh7EtNTKvOTFbVYW6poqinb50kbmt/Fa7R7QAuZnBzXWNw5psRqC1wPuIK6vstS2j3Z0Na8yvD45nedJCQ0u7XNIIJ7bXXul1CqypdDzU0OzDj1Ix/rgxTkhHeHMBbleTu89upy38OlSvsDHL/R8Mk73vmnBqHueS5xLzmbx6m5RbsWFodzGHRuzPM8o+494a3xyAE+1b1FCGtDWgBrQGgDQAAWAHuUdRZVJYrR7RXYnmxnNO1/pCr/ADE3zXKYtzvotnrJPjXtXbqcNmlfNI2XPK90jrSuAzOcXGw6NSs/gGAQ0UIggDhGCX89xebuNzqVZfqI2VqK6kKaJQscma5vg9Fv9ZF8wKMNjNoqvDgatjM9I9/k8rLkDOGteNfsvs7Q9POCnPH8BhrYTTzhxjJa45XFpu03GoVrgux1JSwSU8bC6GVxc9kx5UG7Wtsb9FmjRQrvjGrgazuTsplKziTxsWGFbzcLnaDy7YnHjHP9E4HqueafAlYja7ezSxROZRvbNUOFmuYCY2XHnlx0cR0AX7bJiW5agkcXRPmhv9lpEjR3Zxce1e2D7naCFwfKZJyDcNlLRH4taOd4myL5dfqy/QPnvbb1MHuc2UfmdiMwPOBZDm4uzefLr0dAPTdy23eVgL6vD5GRguljInY0cSW8WjtLS+3gtojjDQABYAWAFgAB0aL7VU7pSs5hZGlRhwEJ7rNvoaMOpao5YXu5RklrhriAHB1tQ02ab9GvWpSdtphoGY1dNa1/rWH3XusTtDuvoKt5kLXRSu1c+AhuY9bmkFt+2wKwkG42kDrvnncOoCNl/GxV05UWPibaZVBXVrhSTRXHt5D6t3kOEBz5peaaixa1jftOZfXT7xAt0XNlpW6tlsYiB4gSj2RPCmnAdl6Sibkpo2sv5zvOe78Tjqf0WMwfdzQ0tQKmEScq3NYukLhzgWnTuJSN9cYyhFdV/mTyVM5SjJvozZ38CoM3M+kj6h/xRqdHDRa1s/u+oqKbl4BIJC0x895eLEgnQ9wVVVihCUX3LbK3KcZLsbMiIs5eQZvs9Ij8uz5kqmnDPqYvVs+ALCbRbv6Kul5aoEheGCLmSFgyguI0H4ithghDGho4NAaOnQCwWm21SrjFdiiutxnKT7kHb2fS4/BD8RU5tWt45u+oqyo8pmEhks1t2vLRZpuNAtlAXltinGKXZCutxlJvuywx3CWVVPLTv82VpZfqPEOHaCAfBQzu7xiTDcTdSz81srvJZR0CQOIjf3XNr9T7qdlqmNbtqCrndUStkErrXMchjF2iwNh02A17F7TaoxlCfR/k8trcmpR6o2m6L4ZHYAamwtcm5Pae1FmNB6oiIAiIgCIiAIiIAiIgCIiAIiIAiIgCIiAIiIAiIgCIiAIiIAiIgCIiAIiIAiIgCIiAIiIAiIgCIiAIiIAiIgCIiAIiIAiIgCIiAIiIAiIgCIiAIiIAiIgCIiAIiIAiIgCIiAIiIAiIgCIiAIiIAiIgCIiAIiIAiIgCIiAIiIAiIgCIiAIiI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63500" y="-8413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5" descr="data:image/jpeg;base64,/9j/4AAQSkZJRgABAQAAAQABAAD/2wCEAAkGBg8REBQQEBQSFRARFhkPFBEQFRIQExcVGBIVFBcVFhYXGycfFxknHRYSHy8iIycpLSw4FR4xNTAqNSYrLCkBCQoKDgwOGg8PGjYlHiQpLyw1NSoqLyw0KSksLC4sLCwsMiwpLSwsLywpLCwqNCkpLCwsLCwtLCwsLS0sLCkuKf/AABEIALcBEwMBIgACEQEDEQH/xAAcAAEAAQUBAQAAAAAAAAAAAAAABwEEBQYIAwL/xABJEAABAwIDAwcIBwQJBAMAAAABAAIDBBEFEiEGBzETIkFRYXGBFDI1c5GhsrMjM0JScnSxJTRikhUXJIKiwcLD0VSDk9IWQ1P/xAAaAQEAAwEBAQAAAAAAAAAAAAAAAgMEBQEG/8QAMREAAgIBAgQEBQMEAwAAAAAAAAECAxEEIRITMUEzUXHRBRSBobEiMjRhkfDxFSNy/9oADAMBAAIRAxEAPwCcUREAREQBERAEREAREQBERAEREAREQBERAEREAREQBERAEREAREQBERAEREAREQBERAEREAREQBERAEREAREQBERAEREAREQBERAEREAREQBERAEREAREQBERAEREAREQBERAEREAREQBERAEREAREQBERAEREAREQBERAEREAREQBERAEREAREQBERAEREAREQBERAEREAREQBEVHOsgF15VNVHG3NI5rGji55DR7StF2p3mtjJio7PeNHSu1jaepo+2e3h3qOMRxSeofnne6Rx4ZjcDsa0aDwCzzvUdlufQaL4FdelOx8K+/wDb3/sTBV7xcOjNuWznh9E17x7QLe9WX9a9B1T/AMjf/ZR7Q7F4hMLsgeGnXNJaIf4yD7lkf6scRy3yxX4ZeUF+/hb3qHMtfRfY6H/GfDK/0zt3/wDS9jfaTeLh0hty2Q8PpWvYPba3vWxU9XHI3PG9r2ng5jg4e0KD67YrEIRd8Dy0fajtKP8AASfcsbQYnPTvzwvfG8ccpt4OHA9xCc+S/cjyfwHT3R4tNb9019un3Oh7qqj3Zbec2QiKtyscdBM3RhP8Y+we3h3KQGvB4LTGakso+a1Wkt0s+C1Y/D9D6RULl4U9fFIXNjc1xjdyb8pDsrrB2U24GxBt2qRlLhERAEREAREQBERAEREAREQBERAEXhWV0cTS+VzWMHFzyGj2lewKAqiIgCIiAIioXICqLE4htZQQG01RCx33S9ub+Uaqzpt4WFSGzaqG/Dnkx/GApquTWUiPHHpk2EqK94W3Bkc6kp3jkm82V7SOeelgP3R09fDhxlGOZrgC0gtdqHNIII6wRxVpVspomGSUQsYOL3hjWi5A1J0GpCpnFyWEzoaHU1aezm2Q4sdN8Yfn0ZCezmzU9bJkiFmN8+U6sYP8z1Ae5S5s9sbSUYBYzNLbWaSxf4dDR2BekG02GghrKmlBJsGtliFydOAOpWWnqWRtL3kNY0FznOIa0AcSSeAUYUcHVbmnX/GLdZtF8MfJP8vv+DwxTEY6eGSeU2jiaXuIBcbDqA4lRRjG+GeaVkVG3kYjI1pkeGvlcC4Dhq1g9p7Qtt272moZMNqo46mne90ZDWMljc4m40ABuSoMoXATRkmwD2kk8AA8G662kojKLlJbnzOpuaajFnU4Cwe0Gx1JWA8ozLJ0TMsHjvP2h2Few2ww7/q6X/zRf8rLB4IuOB1BXOlHtJHSqulXLjrlhryIH2k2XnopMsoux3mSjRrv+Hdh962Ld9twYnNpJ3DkXc2N7j9WTwaT9w+7u4b/AFe0mHZjHLUUoc05XMkkiuHA2IIJ0KuaLySZmeHkZGE2zxhj23B1FwqFp5QfEtjvWfG4amjk3wy/NPG/n0f+f0Ne3q1skWGSOie5ji+NhcwlpyueA4XHQRosTuP/AHKf8wfkxrI73x+yn+si+YFjtx5/sU/5j/ZiXUX8Z+p8m/5C9CR0WLxPaiipjaonijdxyveM/X5o19y8sM2yw+oIbDUROeeDM2Vx7musVk4JYzjY08Uc4yZlFQFVUSQReU9Uxjc0jmtaOLnkNA8TosFU7wsKj0dVw3vbmOMnwAqUYyl0R45JdWbEixGH7XUFQQ2Gohe48Gh7Q7+U2KywK8aa6hNPoVRUJVtTYrTyHLHLE91r5WPY4267Arw9LpFYYnj1LTAGomjivw5RzWk9wOpWOpNvsLlNmVUNybAOdyZ/xgKShJrKRFyinjJsCL5bIDqOB4EcF9KJIg/e5VSHFGRlzjGxsTmsJOUEuNyBwBPWpuaoM3s+lx+CH4ip0atmo8Ov09jLT++fqVRULrK0hxime4MZNE5x4NbIxxPToAblY8GrJeIqZlRAedXVMiY6SRwaxgL3OdoAALklQXtpvOqaxzo4HOipeAa27ZHjrkcDoD90aa63W2b7McLIYqRptyxMknaxlrN7i43/ALqjLZXZ59dVMpmGwdznvtfKwaud39A7SF09LTFQ5sznam2Tly4mNgp3vdlY1znH7LGlzj4DUr0qcOnjF5I5WA6XkY9g9rgulsD2dpqOMRU7Axo4ni9x63u4uKv54GvaWvAc0ixa4Zge8Hij1++0dgtFtu9znDZbbKqw+TNE68RN3wPJ5Nw/0u7R7+Cl7eDV8tgk0pa5nKMifkkFntzTRHK4dYVIt1FCyuFW0WjbzxTWvGJARZw/h4nLwvbo0V1vRH7Jqe6P58ahZbCy2Diu6JwrnXXJSfZkCYX+8RetZ8xq6L20aTh1WBckwSaDU+aVzphf7xF61nzGrqYKzXPEosho1mMkcqPpZBqWPAGpJa4D2kLyC6N3iei6v1R/ULnvD/ro/WM+MLVRdzYuWDNdTy5JZPg0Utvq5OH3HdXcuoqIfRM/A34QrgBHLlajUc7G2MHSpo5WdzmXa8ftCr/MTfNcpj3O+i2esk+NQ7tf6Qq/zE3zXKYtzvotnrJPjW7V+Avp+DHpvGf1PrfB6Lf6yL5gUbbH4/XCndh2HtPlFRKZHSi3Mj5NjNCfM4G7jw0tqVJO+D0W/wBZF8wLFbjqdvks8lhnM2QutzsoiYQL9Vy4+Kprko6dtrO5dZFyvSTxseGHbkmFuarqJHSu1dyIaBc8bueCXHjrYLCbYbpJKWN1RSyOljj5z43ACRrRqXAjRwHToD06qbVRwuLKhau1PLZa9NW1jBGe6XbiSe9FUOzSMbnikcbucwWzNcTxIuCD0juUmKAOS/o7Hg1mjI6loHqpSNO4Nkt4KfwmqglJSj0ayNNNuLjLqtiKtpd2lfW18rnTAUpIfG+VxkLQRqxkY4WN+ocNSr6l3I0QH0k1Q8/wmOMX6wMp/VSPmTMo/M2YSTwS+XrzlrJC22O6N1NC6opZHSMiGd8cgHKBo4uaWixtqSLDQFZzdBtjLOH0U7i90beUie43dkBDXMJ6bXaR06nqUlStDgWng7mkdYOhCgfdYcmLsa3gRMzwDHEfCFohN3VSU+q3KJRVVkXHvsT0/gVzXsptE6hlkmjaDK6F0MelwHucyziOkCx06TZdKP4Fc+br8MbPicQcLtiDqgjouwc2/wDeLT4LzSYUJ8XT/Z7qc8cMdTacH3Rz1Q8pxGeUSy84sFnSi/DO91wDw5oGnBemNbkWiMupJ3l4FxHOG2d2Z2gZT3ghSwEVPzVuc5Lflq8YaIQ3Y7XzUtU2hqC7kZH8iGvveKW5AA6gXc0jtB67zcFAm9ak8nxV0jNM7Y6nTodqCe+8d/FTvSy5mNd95od7RdWapJ8Ni7ohpm1xQfYg/ez6XH4IfiKnRqgvez6XH4IfiKlzajaKKhpn1EmtuaxnAveb5WD/AD6gCUvTlCtLy9hS0pzb8zVN7W2fk8XkcJ+nnbz3DjHEdPBztQOy56lTdTsMKaMVk7f7RM3mNI1jjP6OdxPULDrWr7vMCdidbLXVbg9sTw9zTbnyHVjcvQxoA07AOtTYvLmqo8qPXv7CpcyXMf0FkVUWM1kHb63n+kIweAgbbtvJJf8AyV9uMiaZ6lx85sbGjuL3E+9rfYvffjhRvT1Q82zqdx6jfOz/AF+xahu+2lbQ1rZJD9DIORlPU0kEO8CAe6668VzNLiPl+DlSfBqMs6LRecUzXNDmkFrhmDmm4IPAg9IX3mXIOqVWqb0vRNT3R/PjWXG01J5V5FyrfKcpfyfdra/DNbXLxsCViN6R/ZNT3R/PjVtSasjnzRVY04Sx5MgPC/3iL1rPmNXUwXLOF/vEXrWfMaupgtvxDrEyaLpI1zeL6Lq/VH9Que8P+uj9Yz4wuhN4vour9Uf1C57w/wCuj9Yz4wrND4cvUhrP3xOpwjlQFCVyTpnM+1/pCr/MTfNcpi3O+i2esk+NQ7tf6Qq/zE3zXKYtzvotnrJPjXX1fgL6fg5em8Z/U+t8Hot/rIvmBY7cf+5T/mP9mNZHfB6Lf6yL5gWN3Hn+xTfmP9mNZV/FfqaH/IXoSQiIViNhAu8wu/pp2TzrwZbcc2VlvfZTdimJx08Mk8ptHE0vceJsOgDpJ0AHTcKFMV/tu0WVly3ylkdx92HLnOnRzHrdt9Mzm4c0A2D52Nd2gNe63tAPguhbHidcH5GGuXDzJrzNRn2rxfGKh0NHmii45I3cmGtvYOllGt+weAV4Ny1a7nSVUfKaf/q/W/3jY+5bRubomMw4SN8+aR7nnp5rsjR3AD3lb2o2XuuThWsJEoUqyKlN5bIf/wDiG0NAeUpZzM1upjbI51x1GKXQ9PA3WA3WOJxiIniRKSO3kn3U/FQHux9NR/8Ae+XIrarXZXPK7e5XbWoThjz9ie38CoM3M+kj6h/xRqc38CoM3M+kj6h/xRqijwrPT3LbvEh6k6oiLGayDN9npEflmfMlU04X9TH6tnwBQtvs9Ij8uz5kqmnDPqYvVs+ALbf4NZkp8WZCm9o/tcX4ZITc/icrjGqqXHcTbTQEikhJAfa4DAQHzHrLjo3w7VZ74RfFCBxMUQA7ecpS2C2Qbh9MGGxnks+Z46XdDR/C29vaelXymq6oS7429ymMHOyUe2dyLdi8QfheLOp5tGPf5LLfQan6OTuuWm/U8qeVEm+vZyxjrmDQ2gmI6/8A63H3t/lW47t9pDW0LHPN5ovoJb8S5oFneLbHvuqNR/2QVq9GXUPgk6n6o2pERYjWY7H8Eiq6d9PN5kgtccWuGrXN7QbFc77S7L1NBLyc7dPsSjzJB1tPX1t4j3rplW9dQRTMMcrGvjdxY8BzT4FaaNQ6vQz30K1f1OcsC20r6IZaeUiO9+TeBJH4Nd5vhZZCu3pYrK3IZgwHQmFjY3fzcR4WUkYhuaw2Q5o+Whv9mN4c3wDwSParSm3H0YN5Jp3jqHJx+8AlbfmNO/1Nb+hj5F62T29SJMJgqZahgpuUdUl2dhZfPmBvnv0W4lx8VN234lGBzCctMwZDyhZcNL+WizFt+i91n8C2YpKJuSmiay+jnec934nnU/ovfG8Giq4H08wJjktmynKdHBw172hZrdSpzi8bJmivTuEGs7tHM+F/vEXrWfMaupgtKh3RYYxzXhs2ZpDxeV3EG4/RbqAvNVfG1rh7EtNTKvOTFbVYW6poqinb50kbmt/Fa7R7QAuZnBzXWNw5psRqC1wPuIK6vstS2j3Z0Na8yvD45nedJCQ0u7XNIIJ7bXXul1CqypdDzU0OzDj1Ix/rgxTkhHeHMBbleTu89upy38OlSvsDHL/R8Mk73vmnBqHueS5xLzmbx6m5RbsWFodzGHRuzPM8o+494a3xyAE+1b1FCGtDWgBrQGgDQAAWAHuUdRZVJYrR7RXYnmxnNO1/pCr/ADE3zXKYtzvotnrJPjXtXbqcNmlfNI2XPK90jrSuAzOcXGw6NSs/gGAQ0UIggDhGCX89xebuNzqVZfqI2VqK6kKaJQscma5vg9Fv9ZF8wKMNjNoqvDgatjM9I9/k8rLkDOGteNfsvs7Q9POCnPH8BhrYTTzhxjJa45XFpu03GoVrgux1JSwSU8bC6GVxc9kx5UG7Wtsb9FmjRQrvjGrgazuTsplKziTxsWGFbzcLnaDy7YnHjHP9E4HqueafAlYja7ezSxROZRvbNUOFmuYCY2XHnlx0cR0AX7bJiW5agkcXRPmhv9lpEjR3Zxce1e2D7naCFwfKZJyDcNlLRH4taOd4myL5dfqy/QPnvbb1MHuc2UfmdiMwPOBZDm4uzefLr0dAPTdy23eVgL6vD5GRguljInY0cSW8WjtLS+3gtojjDQABYAWAFgAB0aL7VU7pSs5hZGlRhwEJ7rNvoaMOpao5YXu5RklrhriAHB1tQ02ab9GvWpSdtphoGY1dNa1/rWH3XusTtDuvoKt5kLXRSu1c+AhuY9bmkFt+2wKwkG42kDrvnncOoCNl/GxV05UWPibaZVBXVrhSTRXHt5D6t3kOEBz5peaaixa1jftOZfXT7xAt0XNlpW6tlsYiB4gSj2RPCmnAdl6Sibkpo2sv5zvOe78Tjqf0WMwfdzQ0tQKmEScq3NYukLhzgWnTuJSN9cYyhFdV/mTyVM5SjJvozZ38CoM3M+kj6h/xRqdHDRa1s/u+oqKbl4BIJC0x895eLEgnQ9wVVVihCUX3LbK3KcZLsbMiIs5eQZvs9Ij8uz5kqmnDPqYvVs+ALCbRbv6Kul5aoEheGCLmSFgyguI0H4ithghDGho4NAaOnQCwWm21SrjFdiiutxnKT7kHb2fS4/BD8RU5tWt45u+oqyo8pmEhks1t2vLRZpuNAtlAXltinGKXZCutxlJvuywx3CWVVPLTv82VpZfqPEOHaCAfBQzu7xiTDcTdSz81srvJZR0CQOIjf3XNr9T7qdlqmNbtqCrndUStkErrXMchjF2iwNh02A17F7TaoxlCfR/k8trcmpR6o2m6L4ZHYAamwtcm5Pae1FmNB6oiIAiIgCIiAIiIAiIgCIiAIiIAiIgCIiAIiIAiIgCIiAIiIAiIgCIiAIiIAiIgCIiAIiIAiIgCIiAIiIAiIgCIiAIiIAiIgCIiAIiIAiIgCIiAIiIAiIgCIiAIiIAiIgCIiAIiIAiIgCIiAIiIAiIgCIiAIiIAiIgCIiAIiIAiIgCIiAIiI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215900" y="-6889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7" descr="data:image/jpeg;base64,/9j/4AAQSkZJRgABAQAAAQABAAD/2wCEAAkGBg8REBQQEBQSFRARFhkPFBEQFRIQExcVGBIVFBcVFhYXGycfFxknHRYSHy8iIycpLSw4FR4xNTAqNSYrLCkBCQoKDgwOGg8PGjYlHiQpLyw1NSoqLyw0KSksLC4sLCwsMiwpLSwsLywpLCwqNCkpLCwsLCwtLCwsLS0sLCkuKf/AABEIALcBEwMBIgACEQEDEQH/xAAcAAEAAQUBAQAAAAAAAAAAAAAABwEEBQYIAwL/xABJEAABAwIDAwcIBwQJBAMAAAABAAIDBBEFEiEGBzETIkFRYXGBFDI1c5GhsrMjM0JScnSxJTRikhUXJIKiwcLD0VSDk9IWQ1P/xAAaAQEAAwEBAQAAAAAAAAAAAAAAAgMEBQEG/8QAMREAAgIBAgQEBQMEAwAAAAAAAAECAxEEIRITMUEzUXHRBRSBobEiMjRhkfDxFSNy/9oADAMBAAIRAxEAPwCcUREAREQBERAEREAREQBERAEREAREQBERAEREAREQBERAEREAREQBERAEREAREQBERAEREAREQBERAEREAREQBERAEREAREQBERAEREAREQBERAEREAREQBERAEREAREQBERAEREAREQBERAEREAREQBERAEREAREQBERAEREAREQBERAEREAREQBERAEREAREQBERAEREAREQBEVHOsgF15VNVHG3NI5rGji55DR7StF2p3mtjJio7PeNHSu1jaepo+2e3h3qOMRxSeofnne6Rx4ZjcDsa0aDwCzzvUdlufQaL4FdelOx8K+/wDb3/sTBV7xcOjNuWznh9E17x7QLe9WX9a9B1T/AMjf/ZR7Q7F4hMLsgeGnXNJaIf4yD7lkf6scRy3yxX4ZeUF+/hb3qHMtfRfY6H/GfDK/0zt3/wDS9jfaTeLh0hty2Q8PpWvYPba3vWxU9XHI3PG9r2ng5jg4e0KD67YrEIRd8Dy0fajtKP8AASfcsbQYnPTvzwvfG8ccpt4OHA9xCc+S/cjyfwHT3R4tNb9019un3Oh7qqj3Zbec2QiKtyscdBM3RhP8Y+we3h3KQGvB4LTGakso+a1Wkt0s+C1Y/D9D6RULl4U9fFIXNjc1xjdyb8pDsrrB2U24GxBt2qRlLhERAEREAREQBERAEREAREQBERAEXhWV0cTS+VzWMHFzyGj2lewKAqiIgCIiAIioXICqLE4htZQQG01RCx33S9ub+Uaqzpt4WFSGzaqG/Dnkx/GApquTWUiPHHpk2EqK94W3Bkc6kp3jkm82V7SOeelgP3R09fDhxlGOZrgC0gtdqHNIII6wRxVpVspomGSUQsYOL3hjWi5A1J0GpCpnFyWEzoaHU1aezm2Q4sdN8Yfn0ZCezmzU9bJkiFmN8+U6sYP8z1Ae5S5s9sbSUYBYzNLbWaSxf4dDR2BekG02GghrKmlBJsGtliFydOAOpWWnqWRtL3kNY0FznOIa0AcSSeAUYUcHVbmnX/GLdZtF8MfJP8vv+DwxTEY6eGSeU2jiaXuIBcbDqA4lRRjG+GeaVkVG3kYjI1pkeGvlcC4Dhq1g9p7Qtt272moZMNqo46mne90ZDWMljc4m40ABuSoMoXATRkmwD2kk8AA8G662kojKLlJbnzOpuaajFnU4Cwe0Gx1JWA8ozLJ0TMsHjvP2h2Few2ww7/q6X/zRf8rLB4IuOB1BXOlHtJHSqulXLjrlhryIH2k2XnopMsoux3mSjRrv+Hdh962Ld9twYnNpJ3DkXc2N7j9WTwaT9w+7u4b/AFe0mHZjHLUUoc05XMkkiuHA2IIJ0KuaLySZmeHkZGE2zxhj23B1FwqFp5QfEtjvWfG4amjk3wy/NPG/n0f+f0Ne3q1skWGSOie5ji+NhcwlpyueA4XHQRosTuP/AHKf8wfkxrI73x+yn+si+YFjtx5/sU/5j/ZiXUX8Z+p8m/5C9CR0WLxPaiipjaonijdxyveM/X5o19y8sM2yw+oIbDUROeeDM2Vx7musVk4JYzjY08Uc4yZlFQFVUSQReU9Uxjc0jmtaOLnkNA8TosFU7wsKj0dVw3vbmOMnwAqUYyl0R45JdWbEixGH7XUFQQ2Gohe48Gh7Q7+U2KywK8aa6hNPoVRUJVtTYrTyHLHLE91r5WPY4267Arw9LpFYYnj1LTAGomjivw5RzWk9wOpWOpNvsLlNmVUNybAOdyZ/xgKShJrKRFyinjJsCL5bIDqOB4EcF9KJIg/e5VSHFGRlzjGxsTmsJOUEuNyBwBPWpuaoM3s+lx+CH4ip0atmo8Ov09jLT++fqVRULrK0hxime4MZNE5x4NbIxxPToAblY8GrJeIqZlRAedXVMiY6SRwaxgL3OdoAALklQXtpvOqaxzo4HOipeAa27ZHjrkcDoD90aa63W2b7McLIYqRptyxMknaxlrN7i43/ALqjLZXZ59dVMpmGwdznvtfKwaud39A7SF09LTFQ5sznam2Tly4mNgp3vdlY1znH7LGlzj4DUr0qcOnjF5I5WA6XkY9g9rgulsD2dpqOMRU7Axo4ni9x63u4uKv54GvaWvAc0ixa4Zge8Hij1++0dgtFtu9znDZbbKqw+TNE68RN3wPJ5Nw/0u7R7+Cl7eDV8tgk0pa5nKMifkkFntzTRHK4dYVIt1FCyuFW0WjbzxTWvGJARZw/h4nLwvbo0V1vRH7Jqe6P58ahZbCy2Diu6JwrnXXJSfZkCYX+8RetZ8xq6L20aTh1WBckwSaDU+aVzphf7xF61nzGrqYKzXPEosho1mMkcqPpZBqWPAGpJa4D2kLyC6N3iei6v1R/ULnvD/ro/WM+MLVRdzYuWDNdTy5JZPg0Utvq5OH3HdXcuoqIfRM/A34QrgBHLlajUc7G2MHSpo5WdzmXa8ftCr/MTfNcpj3O+i2esk+NQ7tf6Qq/zE3zXKYtzvotnrJPjW7V+Avp+DHpvGf1PrfB6Lf6yL5gUbbH4/XCndh2HtPlFRKZHSi3Mj5NjNCfM4G7jw0tqVJO+D0W/wBZF8wLFbjqdvks8lhnM2QutzsoiYQL9Vy4+Kprko6dtrO5dZFyvSTxseGHbkmFuarqJHSu1dyIaBc8bueCXHjrYLCbYbpJKWN1RSyOljj5z43ACRrRqXAjRwHToD06qbVRwuLKhau1PLZa9NW1jBGe6XbiSe9FUOzSMbnikcbucwWzNcTxIuCD0juUmKAOS/o7Hg1mjI6loHqpSNO4Nkt4KfwmqglJSj0ayNNNuLjLqtiKtpd2lfW18rnTAUpIfG+VxkLQRqxkY4WN+ocNSr6l3I0QH0k1Q8/wmOMX6wMp/VSPmTMo/M2YSTwS+XrzlrJC22O6N1NC6opZHSMiGd8cgHKBo4uaWixtqSLDQFZzdBtjLOH0U7i90beUie43dkBDXMJ6bXaR06nqUlStDgWng7mkdYOhCgfdYcmLsa3gRMzwDHEfCFohN3VSU+q3KJRVVkXHvsT0/gVzXsptE6hlkmjaDK6F0MelwHucyziOkCx06TZdKP4Fc+br8MbPicQcLtiDqgjouwc2/wDeLT4LzSYUJ8XT/Z7qc8cMdTacH3Rz1Q8pxGeUSy84sFnSi/DO91wDw5oGnBemNbkWiMupJ3l4FxHOG2d2Z2gZT3ghSwEVPzVuc5Lflq8YaIQ3Y7XzUtU2hqC7kZH8iGvveKW5AA6gXc0jtB67zcFAm9ak8nxV0jNM7Y6nTodqCe+8d/FTvSy5mNd95od7RdWapJ8Ni7ohpm1xQfYg/ez6XH4IfiKnRqgvez6XH4IfiKlzajaKKhpn1EmtuaxnAveb5WD/AD6gCUvTlCtLy9hS0pzb8zVN7W2fk8XkcJ+nnbz3DjHEdPBztQOy56lTdTsMKaMVk7f7RM3mNI1jjP6OdxPULDrWr7vMCdidbLXVbg9sTw9zTbnyHVjcvQxoA07AOtTYvLmqo8qPXv7CpcyXMf0FkVUWM1kHb63n+kIweAgbbtvJJf8AyV9uMiaZ6lx85sbGjuL3E+9rfYvffjhRvT1Q82zqdx6jfOz/AF+xahu+2lbQ1rZJD9DIORlPU0kEO8CAe6668VzNLiPl+DlSfBqMs6LRecUzXNDmkFrhmDmm4IPAg9IX3mXIOqVWqb0vRNT3R/PjWXG01J5V5FyrfKcpfyfdra/DNbXLxsCViN6R/ZNT3R/PjVtSasjnzRVY04Sx5MgPC/3iL1rPmNXUwXLOF/vEXrWfMaupgtvxDrEyaLpI1zeL6Lq/VH9Que8P+uj9Yz4wuhN4vour9Uf1C57w/wCuj9Yz4wrND4cvUhrP3xOpwjlQFCVyTpnM+1/pCr/MTfNcpi3O+i2esk+NQ7tf6Qq/zE3zXKYtzvotnrJPjXX1fgL6fg5em8Z/U+t8Hot/rIvmBY7cf+5T/mP9mNZHfB6Lf6yL5gWN3Hn+xTfmP9mNZV/FfqaH/IXoSQiIViNhAu8wu/pp2TzrwZbcc2VlvfZTdimJx08Mk8ptHE0vceJsOgDpJ0AHTcKFMV/tu0WVly3ylkdx92HLnOnRzHrdt9Mzm4c0A2D52Nd2gNe63tAPguhbHidcH5GGuXDzJrzNRn2rxfGKh0NHmii45I3cmGtvYOllGt+weAV4Ny1a7nSVUfKaf/q/W/3jY+5bRubomMw4SN8+aR7nnp5rsjR3AD3lb2o2XuuThWsJEoUqyKlN5bIf/wDiG0NAeUpZzM1upjbI51x1GKXQ9PA3WA3WOJxiIniRKSO3kn3U/FQHux9NR/8Ae+XIrarXZXPK7e5XbWoThjz9ie38CoM3M+kj6h/xRqc38CoM3M+kj6h/xRqijwrPT3LbvEh6k6oiLGayDN9npEflmfMlU04X9TH6tnwBQtvs9Ij8uz5kqmnDPqYvVs+ALbf4NZkp8WZCm9o/tcX4ZITc/icrjGqqXHcTbTQEikhJAfa4DAQHzHrLjo3w7VZ74RfFCBxMUQA7ecpS2C2Qbh9MGGxnks+Z46XdDR/C29vaelXymq6oS7429ymMHOyUe2dyLdi8QfheLOp5tGPf5LLfQan6OTuuWm/U8qeVEm+vZyxjrmDQ2gmI6/8A63H3t/lW47t9pDW0LHPN5ovoJb8S5oFneLbHvuqNR/2QVq9GXUPgk6n6o2pERYjWY7H8Eiq6d9PN5kgtccWuGrXN7QbFc77S7L1NBLyc7dPsSjzJB1tPX1t4j3rplW9dQRTMMcrGvjdxY8BzT4FaaNQ6vQz30K1f1OcsC20r6IZaeUiO9+TeBJH4Nd5vhZZCu3pYrK3IZgwHQmFjY3fzcR4WUkYhuaw2Q5o+Whv9mN4c3wDwSParSm3H0YN5Jp3jqHJx+8AlbfmNO/1Nb+hj5F62T29SJMJgqZahgpuUdUl2dhZfPmBvnv0W4lx8VN234lGBzCctMwZDyhZcNL+WizFt+i91n8C2YpKJuSmiay+jnec934nnU/ovfG8Giq4H08wJjktmynKdHBw172hZrdSpzi8bJmivTuEGs7tHM+F/vEXrWfMaupgtKh3RYYxzXhs2ZpDxeV3EG4/RbqAvNVfG1rh7EtNTKvOTFbVYW6poqinb50kbmt/Fa7R7QAuZnBzXWNw5psRqC1wPuIK6vstS2j3Z0Na8yvD45nedJCQ0u7XNIIJ7bXXul1CqypdDzU0OzDj1Ix/rgxTkhHeHMBbleTu89upy38OlSvsDHL/R8Mk73vmnBqHueS5xLzmbx6m5RbsWFodzGHRuzPM8o+494a3xyAE+1b1FCGtDWgBrQGgDQAAWAHuUdRZVJYrR7RXYnmxnNO1/pCr/ADE3zXKYtzvotnrJPjXtXbqcNmlfNI2XPK90jrSuAzOcXGw6NSs/gGAQ0UIggDhGCX89xebuNzqVZfqI2VqK6kKaJQscma5vg9Fv9ZF8wKMNjNoqvDgatjM9I9/k8rLkDOGteNfsvs7Q9POCnPH8BhrYTTzhxjJa45XFpu03GoVrgux1JSwSU8bC6GVxc9kx5UG7Wtsb9FmjRQrvjGrgazuTsplKziTxsWGFbzcLnaDy7YnHjHP9E4HqueafAlYja7ezSxROZRvbNUOFmuYCY2XHnlx0cR0AX7bJiW5agkcXRPmhv9lpEjR3Zxce1e2D7naCFwfKZJyDcNlLRH4taOd4myL5dfqy/QPnvbb1MHuc2UfmdiMwPOBZDm4uzefLr0dAPTdy23eVgL6vD5GRguljInY0cSW8WjtLS+3gtojjDQABYAWAFgAB0aL7VU7pSs5hZGlRhwEJ7rNvoaMOpao5YXu5RklrhriAHB1tQ02ab9GvWpSdtphoGY1dNa1/rWH3XusTtDuvoKt5kLXRSu1c+AhuY9bmkFt+2wKwkG42kDrvnncOoCNl/GxV05UWPibaZVBXVrhSTRXHt5D6t3kOEBz5peaaixa1jftOZfXT7xAt0XNlpW6tlsYiB4gSj2RPCmnAdl6Sibkpo2sv5zvOe78Tjqf0WMwfdzQ0tQKmEScq3NYukLhzgWnTuJSN9cYyhFdV/mTyVM5SjJvozZ38CoM3M+kj6h/xRqdHDRa1s/u+oqKbl4BIJC0x895eLEgnQ9wVVVihCUX3LbK3KcZLsbMiIs5eQZvs9Ij8uz5kqmnDPqYvVs+ALCbRbv6Kul5aoEheGCLmSFgyguI0H4ithghDGho4NAaOnQCwWm21SrjFdiiutxnKT7kHb2fS4/BD8RU5tWt45u+oqyo8pmEhks1t2vLRZpuNAtlAXltinGKXZCutxlJvuywx3CWVVPLTv82VpZfqPEOHaCAfBQzu7xiTDcTdSz81srvJZR0CQOIjf3XNr9T7qdlqmNbtqCrndUStkErrXMchjF2iwNh02A17F7TaoxlCfR/k8trcmpR6o2m6L4ZHYAamwtcm5Pae1FmNB6oiIAiIgCIiAIiIAiIgCIiAIiIAiIgCIiAIiIAiIgCIiAIiIAiIgCIiAIiIAiIgCIiAIiIAiIgCIiAIiIAiIgCIiAIiIAiIgCIiAIiIAiIgCIiAIiIAiIgCIiAIiIAiIgCIiAIiIAiIgCIiAIiIAiIgCIiAIiIAiIgCIiAIiIAiIgCIiAIiI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368300" y="-5365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9" descr="data:image/jpeg;base64,/9j/4AAQSkZJRgABAQAAAQABAAD/2wCEAAkGBg8REBQQEBQSFRARFhkPFBEQFRIQExcVGBIVFBcVFhYXGycfFxknHRYSHy8iIycpLSw4FR4xNTAqNSYrLCkBCQoKDgwOGg8PGjYlHiQpLyw1NSoqLyw0KSksLC4sLCwsMiwpLSwsLywpLCwqNCkpLCwsLCwtLCwsLS0sLCkuKf/AABEIALcBEwMBIgACEQEDEQH/xAAcAAEAAQUBAQAAAAAAAAAAAAAABwEEBQYIAwL/xABJEAABAwIDAwcIBwQJBAMAAAABAAIDBBEFEiEGBzETIkFRYXGBFDI1c5GhsrMjM0JScnSxJTRikhUXJIKiwcLD0VSDk9IWQ1P/xAAaAQEAAwEBAQAAAAAAAAAAAAAAAgMEBQEG/8QAMREAAgIBAgQEBQMEAwAAAAAAAAECAxEEIRITMUEzUXHRBRSBobEiMjRhkfDxFSNy/9oADAMBAAIRAxEAPwCcUREAREQBERAEREAREQBERAEREAREQBERAEREAREQBERAEREAREQBERAEREAREQBERAEREAREQBERAEREAREQBERAEREAREQBERAEREAREQBERAEREAREQBERAEREAREQBERAEREAREQBERAEREAREQBERAEREAREQBERAEREAREQBERAEREAREQBERAEREAREQBERAEREAREQBEVHOsgF15VNVHG3NI5rGji55DR7StF2p3mtjJio7PeNHSu1jaepo+2e3h3qOMRxSeofnne6Rx4ZjcDsa0aDwCzzvUdlufQaL4FdelOx8K+/wDb3/sTBV7xcOjNuWznh9E17x7QLe9WX9a9B1T/AMjf/ZR7Q7F4hMLsgeGnXNJaIf4yD7lkf6scRy3yxX4ZeUF+/hb3qHMtfRfY6H/GfDK/0zt3/wDS9jfaTeLh0hty2Q8PpWvYPba3vWxU9XHI3PG9r2ng5jg4e0KD67YrEIRd8Dy0fajtKP8AASfcsbQYnPTvzwvfG8ccpt4OHA9xCc+S/cjyfwHT3R4tNb9019un3Oh7qqj3Zbec2QiKtyscdBM3RhP8Y+we3h3KQGvB4LTGakso+a1Wkt0s+C1Y/D9D6RULl4U9fFIXNjc1xjdyb8pDsrrB2U24GxBt2qRlLhERAEREAREQBERAEREAREQBERAEXhWV0cTS+VzWMHFzyGj2lewKAqiIgCIiAIioXICqLE4htZQQG01RCx33S9ub+Uaqzpt4WFSGzaqG/Dnkx/GApquTWUiPHHpk2EqK94W3Bkc6kp3jkm82V7SOeelgP3R09fDhxlGOZrgC0gtdqHNIII6wRxVpVspomGSUQsYOL3hjWi5A1J0GpCpnFyWEzoaHU1aezm2Q4sdN8Yfn0ZCezmzU9bJkiFmN8+U6sYP8z1Ae5S5s9sbSUYBYzNLbWaSxf4dDR2BekG02GghrKmlBJsGtliFydOAOpWWnqWRtL3kNY0FznOIa0AcSSeAUYUcHVbmnX/GLdZtF8MfJP8vv+DwxTEY6eGSeU2jiaXuIBcbDqA4lRRjG+GeaVkVG3kYjI1pkeGvlcC4Dhq1g9p7Qtt272moZMNqo46mne90ZDWMljc4m40ABuSoMoXATRkmwD2kk8AA8G662kojKLlJbnzOpuaajFnU4Cwe0Gx1JWA8ozLJ0TMsHjvP2h2Few2ww7/q6X/zRf8rLB4IuOB1BXOlHtJHSqulXLjrlhryIH2k2XnopMsoux3mSjRrv+Hdh962Ld9twYnNpJ3DkXc2N7j9WTwaT9w+7u4b/AFe0mHZjHLUUoc05XMkkiuHA2IIJ0KuaLySZmeHkZGE2zxhj23B1FwqFp5QfEtjvWfG4amjk3wy/NPG/n0f+f0Ne3q1skWGSOie5ji+NhcwlpyueA4XHQRosTuP/AHKf8wfkxrI73x+yn+si+YFjtx5/sU/5j/ZiXUX8Z+p8m/5C9CR0WLxPaiipjaonijdxyveM/X5o19y8sM2yw+oIbDUROeeDM2Vx7musVk4JYzjY08Uc4yZlFQFVUSQReU9Uxjc0jmtaOLnkNA8TosFU7wsKj0dVw3vbmOMnwAqUYyl0R45JdWbEixGH7XUFQQ2Gohe48Gh7Q7+U2KywK8aa6hNPoVRUJVtTYrTyHLHLE91r5WPY4267Arw9LpFYYnj1LTAGomjivw5RzWk9wOpWOpNvsLlNmVUNybAOdyZ/xgKShJrKRFyinjJsCL5bIDqOB4EcF9KJIg/e5VSHFGRlzjGxsTmsJOUEuNyBwBPWpuaoM3s+lx+CH4ip0atmo8Ov09jLT++fqVRULrK0hxime4MZNE5x4NbIxxPToAblY8GrJeIqZlRAedXVMiY6SRwaxgL3OdoAALklQXtpvOqaxzo4HOipeAa27ZHjrkcDoD90aa63W2b7McLIYqRptyxMknaxlrN7i43/ALqjLZXZ59dVMpmGwdznvtfKwaud39A7SF09LTFQ5sznam2Tly4mNgp3vdlY1znH7LGlzj4DUr0qcOnjF5I5WA6XkY9g9rgulsD2dpqOMRU7Axo4ni9x63u4uKv54GvaWvAc0ixa4Zge8Hij1++0dgtFtu9znDZbbKqw+TNE68RN3wPJ5Nw/0u7R7+Cl7eDV8tgk0pa5nKMifkkFntzTRHK4dYVIt1FCyuFW0WjbzxTWvGJARZw/h4nLwvbo0V1vRH7Jqe6P58ahZbCy2Diu6JwrnXXJSfZkCYX+8RetZ8xq6L20aTh1WBckwSaDU+aVzphf7xF61nzGrqYKzXPEosho1mMkcqPpZBqWPAGpJa4D2kLyC6N3iei6v1R/ULnvD/ro/WM+MLVRdzYuWDNdTy5JZPg0Utvq5OH3HdXcuoqIfRM/A34QrgBHLlajUc7G2MHSpo5WdzmXa8ftCr/MTfNcpj3O+i2esk+NQ7tf6Qq/zE3zXKYtzvotnrJPjW7V+Avp+DHpvGf1PrfB6Lf6yL5gUbbH4/XCndh2HtPlFRKZHSi3Mj5NjNCfM4G7jw0tqVJO+D0W/wBZF8wLFbjqdvks8lhnM2QutzsoiYQL9Vy4+Kprko6dtrO5dZFyvSTxseGHbkmFuarqJHSu1dyIaBc8bueCXHjrYLCbYbpJKWN1RSyOljj5z43ACRrRqXAjRwHToD06qbVRwuLKhau1PLZa9NW1jBGe6XbiSe9FUOzSMbnikcbucwWzNcTxIuCD0juUmKAOS/o7Hg1mjI6loHqpSNO4Nkt4KfwmqglJSj0ayNNNuLjLqtiKtpd2lfW18rnTAUpIfG+VxkLQRqxkY4WN+ocNSr6l3I0QH0k1Q8/wmOMX6wMp/VSPmTMo/M2YSTwS+XrzlrJC22O6N1NC6opZHSMiGd8cgHKBo4uaWixtqSLDQFZzdBtjLOH0U7i90beUie43dkBDXMJ6bXaR06nqUlStDgWng7mkdYOhCgfdYcmLsa3gRMzwDHEfCFohN3VSU+q3KJRVVkXHvsT0/gVzXsptE6hlkmjaDK6F0MelwHucyziOkCx06TZdKP4Fc+br8MbPicQcLtiDqgjouwc2/wDeLT4LzSYUJ8XT/Z7qc8cMdTacH3Rz1Q8pxGeUSy84sFnSi/DO91wDw5oGnBemNbkWiMupJ3l4FxHOG2d2Z2gZT3ghSwEVPzVuc5Lflq8YaIQ3Y7XzUtU2hqC7kZH8iGvveKW5AA6gXc0jtB67zcFAm9ak8nxV0jNM7Y6nTodqCe+8d/FTvSy5mNd95od7RdWapJ8Ni7ohpm1xQfYg/ez6XH4IfiKnRqgvez6XH4IfiKlzajaKKhpn1EmtuaxnAveb5WD/AD6gCUvTlCtLy9hS0pzb8zVN7W2fk8XkcJ+nnbz3DjHEdPBztQOy56lTdTsMKaMVk7f7RM3mNI1jjP6OdxPULDrWr7vMCdidbLXVbg9sTw9zTbnyHVjcvQxoA07AOtTYvLmqo8qPXv7CpcyXMf0FkVUWM1kHb63n+kIweAgbbtvJJf8AyV9uMiaZ6lx85sbGjuL3E+9rfYvffjhRvT1Q82zqdx6jfOz/AF+xahu+2lbQ1rZJD9DIORlPU0kEO8CAe6668VzNLiPl+DlSfBqMs6LRecUzXNDmkFrhmDmm4IPAg9IX3mXIOqVWqb0vRNT3R/PjWXG01J5V5FyrfKcpfyfdra/DNbXLxsCViN6R/ZNT3R/PjVtSasjnzRVY04Sx5MgPC/3iL1rPmNXUwXLOF/vEXrWfMaupgtvxDrEyaLpI1zeL6Lq/VH9Que8P+uj9Yz4wuhN4vour9Uf1C57w/wCuj9Yz4wrND4cvUhrP3xOpwjlQFCVyTpnM+1/pCr/MTfNcpi3O+i2esk+NQ7tf6Qq/zE3zXKYtzvotnrJPjXX1fgL6fg5em8Z/U+t8Hot/rIvmBY7cf+5T/mP9mNZHfB6Lf6yL5gWN3Hn+xTfmP9mNZV/FfqaH/IXoSQiIViNhAu8wu/pp2TzrwZbcc2VlvfZTdimJx08Mk8ptHE0vceJsOgDpJ0AHTcKFMV/tu0WVly3ylkdx92HLnOnRzHrdt9Mzm4c0A2D52Nd2gNe63tAPguhbHidcH5GGuXDzJrzNRn2rxfGKh0NHmii45I3cmGtvYOllGt+weAV4Ny1a7nSVUfKaf/q/W/3jY+5bRubomMw4SN8+aR7nnp5rsjR3AD3lb2o2XuuThWsJEoUqyKlN5bIf/wDiG0NAeUpZzM1upjbI51x1GKXQ9PA3WA3WOJxiIniRKSO3kn3U/FQHux9NR/8Ae+XIrarXZXPK7e5XbWoThjz9ie38CoM3M+kj6h/xRqc38CoM3M+kj6h/xRqijwrPT3LbvEh6k6oiLGayDN9npEflmfMlU04X9TH6tnwBQtvs9Ij8uz5kqmnDPqYvVs+ALbf4NZkp8WZCm9o/tcX4ZITc/icrjGqqXHcTbTQEikhJAfa4DAQHzHrLjo3w7VZ74RfFCBxMUQA7ecpS2C2Qbh9MGGxnks+Z46XdDR/C29vaelXymq6oS7429ymMHOyUe2dyLdi8QfheLOp5tGPf5LLfQan6OTuuWm/U8qeVEm+vZyxjrmDQ2gmI6/8A63H3t/lW47t9pDW0LHPN5ovoJb8S5oFneLbHvuqNR/2QVq9GXUPgk6n6o2pERYjWY7H8Eiq6d9PN5kgtccWuGrXN7QbFc77S7L1NBLyc7dPsSjzJB1tPX1t4j3rplW9dQRTMMcrGvjdxY8BzT4FaaNQ6vQz30K1f1OcsC20r6IZaeUiO9+TeBJH4Nd5vhZZCu3pYrK3IZgwHQmFjY3fzcR4WUkYhuaw2Q5o+Whv9mN4c3wDwSParSm3H0YN5Jp3jqHJx+8AlbfmNO/1Nb+hj5F62T29SJMJgqZahgpuUdUl2dhZfPmBvnv0W4lx8VN234lGBzCctMwZDyhZcNL+WizFt+i91n8C2YpKJuSmiay+jnec934nnU/ovfG8Giq4H08wJjktmynKdHBw172hZrdSpzi8bJmivTuEGs7tHM+F/vEXrWfMaupgtKh3RYYxzXhs2ZpDxeV3EG4/RbqAvNVfG1rh7EtNTKvOTFbVYW6poqinb50kbmt/Fa7R7QAuZnBzXWNw5psRqC1wPuIK6vstS2j3Z0Na8yvD45nedJCQ0u7XNIIJ7bXXul1CqypdDzU0OzDj1Ix/rgxTkhHeHMBbleTu89upy38OlSvsDHL/R8Mk73vmnBqHueS5xLzmbx6m5RbsWFodzGHRuzPM8o+494a3xyAE+1b1FCGtDWgBrQGgDQAAWAHuUdRZVJYrR7RXYnmxnNO1/pCr/ADE3zXKYtzvotnrJPjXtXbqcNmlfNI2XPK90jrSuAzOcXGw6NSs/gGAQ0UIggDhGCX89xebuNzqVZfqI2VqK6kKaJQscma5vg9Fv9ZF8wKMNjNoqvDgatjM9I9/k8rLkDOGteNfsvs7Q9POCnPH8BhrYTTzhxjJa45XFpu03GoVrgux1JSwSU8bC6GVxc9kx5UG7Wtsb9FmjRQrvjGrgazuTsplKziTxsWGFbzcLnaDy7YnHjHP9E4HqueafAlYja7ezSxROZRvbNUOFmuYCY2XHnlx0cR0AX7bJiW5agkcXRPmhv9lpEjR3Zxce1e2D7naCFwfKZJyDcNlLRH4taOd4myL5dfqy/QPnvbb1MHuc2UfmdiMwPOBZDm4uzefLr0dAPTdy23eVgL6vD5GRguljInY0cSW8WjtLS+3gtojjDQABYAWAFgAB0aL7VU7pSs5hZGlRhwEJ7rNvoaMOpao5YXu5RklrhriAHB1tQ02ab9GvWpSdtphoGY1dNa1/rWH3XusTtDuvoKt5kLXRSu1c+AhuY9bmkFt+2wKwkG42kDrvnncOoCNl/GxV05UWPibaZVBXVrhSTRXHt5D6t3kOEBz5peaaixa1jftOZfXT7xAt0XNlpW6tlsYiB4gSj2RPCmnAdl6Sibkpo2sv5zvOe78Tjqf0WMwfdzQ0tQKmEScq3NYukLhzgWnTuJSN9cYyhFdV/mTyVM5SjJvozZ38CoM3M+kj6h/xRqdHDRa1s/u+oqKbl4BIJC0x895eLEgnQ9wVVVihCUX3LbK3KcZLsbMiIs5eQZvs9Ij8uz5kqmnDPqYvVs+ALCbRbv6Kul5aoEheGCLmSFgyguI0H4ithghDGho4NAaOnQCwWm21SrjFdiiutxnKT7kHb2fS4/BD8RU5tWt45u+oqyo8pmEhks1t2vLRZpuNAtlAXltinGKXZCutxlJvuywx3CWVVPLTv82VpZfqPEOHaCAfBQzu7xiTDcTdSz81srvJZR0CQOIjf3XNr9T7qdlqmNbtqCrndUStkErrXMchjF2iwNh02A17F7TaoxlCfR/k8trcmpR6o2m6L4ZHYAamwtcm5Pae1FmNB6oiIAiIgCIiAIiIAiIgCIiAIiIAiIgCIiAIiIAiIgCIiAIiIAiIgCIiAIiIAiIgCIiAIiIAiIgCIiAIiIAiIgCIiAIiIAiIgCIiAIiIAiIgCIiAIiIAiIgCIiAIiIAiIgCIiAIiIAiIgCIiAIiIAiIgCIiAIiIAiIgCIiAIiIAiIgCIiAIiI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520700" y="-3841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1" descr="data:image/jpeg;base64,/9j/4AAQSkZJRgABAQAAAQABAAD/2wCEAAkGBg8REBQQEBQSFRARFhkPFBEQFRIQExcVGBIVFBcVFhYXGycfFxknHRYSHy8iIycpLSw4FR4xNTAqNSYrLCkBCQoKDgwOGg8PGjYlHiQpLyw1NSoqLyw0KSksLC4sLCwsMiwpLSwsLywpLCwqNCkpLCwsLCwtLCwsLS0sLCkuKf/AABEIALcBEwMBIgACEQEDEQH/xAAcAAEAAQUBAQAAAAAAAAAAAAAABwEEBQYIAwL/xABJEAABAwIDAwcIBwQJBAMAAAABAAIDBBEFEiEGBzETIkFRYXGBFDI1c5GhsrMjM0JScnSxJTRikhUXJIKiwcLD0VSDk9IWQ1P/xAAaAQEAAwEBAQAAAAAAAAAAAAAAAgMEBQEG/8QAMREAAgIBAgQEBQMEAwAAAAAAAAECAxEEIRITMUEzUXHRBRSBobEiMjRhkfDxFSNy/9oADAMBAAIRAxEAPwCcUREAREQBERAEREAREQBERAEREAREQBERAEREAREQBERAEREAREQBERAEREAREQBERAEREAREQBERAEREAREQBERAEREAREQBERAEREAREQBERAEREAREQBERAEREAREQBERAEREAREQBERAEREAREQBERAEREAREQBERAEREAREQBERAEREAREQBERAEREAREQBERAEREAREQBEVHOsgF15VNVHG3NI5rGji55DR7StF2p3mtjJio7PeNHSu1jaepo+2e3h3qOMRxSeofnne6Rx4ZjcDsa0aDwCzzvUdlufQaL4FdelOx8K+/wDb3/sTBV7xcOjNuWznh9E17x7QLe9WX9a9B1T/AMjf/ZR7Q7F4hMLsgeGnXNJaIf4yD7lkf6scRy3yxX4ZeUF+/hb3qHMtfRfY6H/GfDK/0zt3/wDS9jfaTeLh0hty2Q8PpWvYPba3vWxU9XHI3PG9r2ng5jg4e0KD67YrEIRd8Dy0fajtKP8AASfcsbQYnPTvzwvfG8ccpt4OHA9xCc+S/cjyfwHT3R4tNb9019un3Oh7qqj3Zbec2QiKtyscdBM3RhP8Y+we3h3KQGvB4LTGakso+a1Wkt0s+C1Y/D9D6RULl4U9fFIXNjc1xjdyb8pDsrrB2U24GxBt2qRlLhERAEREAREQBERAEREAREQBERAEXhWV0cTS+VzWMHFzyGj2lewKAqiIgCIiAIioXICqLE4htZQQG01RCx33S9ub+Uaqzpt4WFSGzaqG/Dnkx/GApquTWUiPHHpk2EqK94W3Bkc6kp3jkm82V7SOeelgP3R09fDhxlGOZrgC0gtdqHNIII6wRxVpVspomGSUQsYOL3hjWi5A1J0GpCpnFyWEzoaHU1aezm2Q4sdN8Yfn0ZCezmzU9bJkiFmN8+U6sYP8z1Ae5S5s9sbSUYBYzNLbWaSxf4dDR2BekG02GghrKmlBJsGtliFydOAOpWWnqWRtL3kNY0FznOIa0AcSSeAUYUcHVbmnX/GLdZtF8MfJP8vv+DwxTEY6eGSeU2jiaXuIBcbDqA4lRRjG+GeaVkVG3kYjI1pkeGvlcC4Dhq1g9p7Qtt272moZMNqo46mne90ZDWMljc4m40ABuSoMoXATRkmwD2kk8AA8G662kojKLlJbnzOpuaajFnU4Cwe0Gx1JWA8ozLJ0TMsHjvP2h2Few2ww7/q6X/zRf8rLB4IuOB1BXOlHtJHSqulXLjrlhryIH2k2XnopMsoux3mSjRrv+Hdh962Ld9twYnNpJ3DkXc2N7j9WTwaT9w+7u4b/AFe0mHZjHLUUoc05XMkkiuHA2IIJ0KuaLySZmeHkZGE2zxhj23B1FwqFp5QfEtjvWfG4amjk3wy/NPG/n0f+f0Ne3q1skWGSOie5ji+NhcwlpyueA4XHQRosTuP/AHKf8wfkxrI73x+yn+si+YFjtx5/sU/5j/ZiXUX8Z+p8m/5C9CR0WLxPaiipjaonijdxyveM/X5o19y8sM2yw+oIbDUROeeDM2Vx7musVk4JYzjY08Uc4yZlFQFVUSQReU9Uxjc0jmtaOLnkNA8TosFU7wsKj0dVw3vbmOMnwAqUYyl0R45JdWbEixGH7XUFQQ2Gohe48Gh7Q7+U2KywK8aa6hNPoVRUJVtTYrTyHLHLE91r5WPY4267Arw9LpFYYnj1LTAGomjivw5RzWk9wOpWOpNvsLlNmVUNybAOdyZ/xgKShJrKRFyinjJsCL5bIDqOB4EcF9KJIg/e5VSHFGRlzjGxsTmsJOUEuNyBwBPWpuaoM3s+lx+CH4ip0atmo8Ov09jLT++fqVRULrK0hxime4MZNE5x4NbIxxPToAblY8GrJeIqZlRAedXVMiY6SRwaxgL3OdoAALklQXtpvOqaxzo4HOipeAa27ZHjrkcDoD90aa63W2b7McLIYqRptyxMknaxlrN7i43/ALqjLZXZ59dVMpmGwdznvtfKwaud39A7SF09LTFQ5sznam2Tly4mNgp3vdlY1znH7LGlzj4DUr0qcOnjF5I5WA6XkY9g9rgulsD2dpqOMRU7Axo4ni9x63u4uKv54GvaWvAc0ixa4Zge8Hij1++0dgtFtu9znDZbbKqw+TNE68RN3wPJ5Nw/0u7R7+Cl7eDV8tgk0pa5nKMifkkFntzTRHK4dYVIt1FCyuFW0WjbzxTWvGJARZw/h4nLwvbo0V1vRH7Jqe6P58ahZbCy2Diu6JwrnXXJSfZkCYX+8RetZ8xq6L20aTh1WBckwSaDU+aVzphf7xF61nzGrqYKzXPEosho1mMkcqPpZBqWPAGpJa4D2kLyC6N3iei6v1R/ULnvD/ro/WM+MLVRdzYuWDNdTy5JZPg0Utvq5OH3HdXcuoqIfRM/A34QrgBHLlajUc7G2MHSpo5WdzmXa8ftCr/MTfNcpj3O+i2esk+NQ7tf6Qq/zE3zXKYtzvotnrJPjW7V+Avp+DHpvGf1PrfB6Lf6yL5gUbbH4/XCndh2HtPlFRKZHSi3Mj5NjNCfM4G7jw0tqVJO+D0W/wBZF8wLFbjqdvks8lhnM2QutzsoiYQL9Vy4+Kprko6dtrO5dZFyvSTxseGHbkmFuarqJHSu1dyIaBc8bueCXHjrYLCbYbpJKWN1RSyOljj5z43ACRrRqXAjRwHToD06qbVRwuLKhau1PLZa9NW1jBGe6XbiSe9FUOzSMbnikcbucwWzNcTxIuCD0juUmKAOS/o7Hg1mjI6loHqpSNO4Nkt4KfwmqglJSj0ayNNNuLjLqtiKtpd2lfW18rnTAUpIfG+VxkLQRqxkY4WN+ocNSr6l3I0QH0k1Q8/wmOMX6wMp/VSPmTMo/M2YSTwS+XrzlrJC22O6N1NC6opZHSMiGd8cgHKBo4uaWixtqSLDQFZzdBtjLOH0U7i90beUie43dkBDXMJ6bXaR06nqUlStDgWng7mkdYOhCgfdYcmLsa3gRMzwDHEfCFohN3VSU+q3KJRVVkXHvsT0/gVzXsptE6hlkmjaDK6F0MelwHucyziOkCx06TZdKP4Fc+br8MbPicQcLtiDqgjouwc2/wDeLT4LzSYUJ8XT/Z7qc8cMdTacH3Rz1Q8pxGeUSy84sFnSi/DO91wDw5oGnBemNbkWiMupJ3l4FxHOG2d2Z2gZT3ghSwEVPzVuc5Lflq8YaIQ3Y7XzUtU2hqC7kZH8iGvveKW5AA6gXc0jtB67zcFAm9ak8nxV0jNM7Y6nTodqCe+8d/FTvSy5mNd95od7RdWapJ8Ni7ohpm1xQfYg/ez6XH4IfiKnRqgvez6XH4IfiKlzajaKKhpn1EmtuaxnAveb5WD/AD6gCUvTlCtLy9hS0pzb8zVN7W2fk8XkcJ+nnbz3DjHEdPBztQOy56lTdTsMKaMVk7f7RM3mNI1jjP6OdxPULDrWr7vMCdidbLXVbg9sTw9zTbnyHVjcvQxoA07AOtTYvLmqo8qPXv7CpcyXMf0FkVUWM1kHb63n+kIweAgbbtvJJf8AyV9uMiaZ6lx85sbGjuL3E+9rfYvffjhRvT1Q82zqdx6jfOz/AF+xahu+2lbQ1rZJD9DIORlPU0kEO8CAe6668VzNLiPl+DlSfBqMs6LRecUzXNDmkFrhmDmm4IPAg9IX3mXIOqVWqb0vRNT3R/PjWXG01J5V5FyrfKcpfyfdra/DNbXLxsCViN6R/ZNT3R/PjVtSasjnzRVY04Sx5MgPC/3iL1rPmNXUwXLOF/vEXrWfMaupgtvxDrEyaLpI1zeL6Lq/VH9Que8P+uj9Yz4wuhN4vour9Uf1C57w/wCuj9Yz4wrND4cvUhrP3xOpwjlQFCVyTpnM+1/pCr/MTfNcpi3O+i2esk+NQ7tf6Qq/zE3zXKYtzvotnrJPjXX1fgL6fg5em8Z/U+t8Hot/rIvmBY7cf+5T/mP9mNZHfB6Lf6yL5gWN3Hn+xTfmP9mNZV/FfqaH/IXoSQiIViNhAu8wu/pp2TzrwZbcc2VlvfZTdimJx08Mk8ptHE0vceJsOgDpJ0AHTcKFMV/tu0WVly3ylkdx92HLnOnRzHrdt9Mzm4c0A2D52Nd2gNe63tAPguhbHidcH5GGuXDzJrzNRn2rxfGKh0NHmii45I3cmGtvYOllGt+weAV4Ny1a7nSVUfKaf/q/W/3jY+5bRubomMw4SN8+aR7nnp5rsjR3AD3lb2o2XuuThWsJEoUqyKlN5bIf/wDiG0NAeUpZzM1upjbI51x1GKXQ9PA3WA3WOJxiIniRKSO3kn3U/FQHux9NR/8Ae+XIrarXZXPK7e5XbWoThjz9ie38CoM3M+kj6h/xRqc38CoM3M+kj6h/xRqijwrPT3LbvEh6k6oiLGayDN9npEflmfMlU04X9TH6tnwBQtvs9Ij8uz5kqmnDPqYvVs+ALbf4NZkp8WZCm9o/tcX4ZITc/icrjGqqXHcTbTQEikhJAfa4DAQHzHrLjo3w7VZ74RfFCBxMUQA7ecpS2C2Qbh9MGGxnks+Z46XdDR/C29vaelXymq6oS7429ymMHOyUe2dyLdi8QfheLOp5tGPf5LLfQan6OTuuWm/U8qeVEm+vZyxjrmDQ2gmI6/8A63H3t/lW47t9pDW0LHPN5ovoJb8S5oFneLbHvuqNR/2QVq9GXUPgk6n6o2pERYjWY7H8Eiq6d9PN5kgtccWuGrXN7QbFc77S7L1NBLyc7dPsSjzJB1tPX1t4j3rplW9dQRTMMcrGvjdxY8BzT4FaaNQ6vQz30K1f1OcsC20r6IZaeUiO9+TeBJH4Nd5vhZZCu3pYrK3IZgwHQmFjY3fzcR4WUkYhuaw2Q5o+Whv9mN4c3wDwSParSm3H0YN5Jp3jqHJx+8AlbfmNO/1Nb+hj5F62T29SJMJgqZahgpuUdUl2dhZfPmBvnv0W4lx8VN234lGBzCctMwZDyhZcNL+WizFt+i91n8C2YpKJuSmiay+jnec934nnU/ovfG8Giq4H08wJjktmynKdHBw172hZrdSpzi8bJmivTuEGs7tHM+F/vEXrWfMaupgtKh3RYYxzXhs2ZpDxeV3EG4/RbqAvNVfG1rh7EtNTKvOTFbVYW6poqinb50kbmt/Fa7R7QAuZnBzXWNw5psRqC1wPuIK6vstS2j3Z0Na8yvD45nedJCQ0u7XNIIJ7bXXul1CqypdDzU0OzDj1Ix/rgxTkhHeHMBbleTu89upy38OlSvsDHL/R8Mk73vmnBqHueS5xLzmbx6m5RbsWFodzGHRuzPM8o+494a3xyAE+1b1FCGtDWgBrQGgDQAAWAHuUdRZVJYrR7RXYnmxnNO1/pCr/ADE3zXKYtzvotnrJPjXtXbqcNmlfNI2XPK90jrSuAzOcXGw6NSs/gGAQ0UIggDhGCX89xebuNzqVZfqI2VqK6kKaJQscma5vg9Fv9ZF8wKMNjNoqvDgatjM9I9/k8rLkDOGteNfsvs7Q9POCnPH8BhrYTTzhxjJa45XFpu03GoVrgux1JSwSU8bC6GVxc9kx5UG7Wtsb9FmjRQrvjGrgazuTsplKziTxsWGFbzcLnaDy7YnHjHP9E4HqueafAlYja7ezSxROZRvbNUOFmuYCY2XHnlx0cR0AX7bJiW5agkcXRPmhv9lpEjR3Zxce1e2D7naCFwfKZJyDcNlLRH4taOd4myL5dfqy/QPnvbb1MHuc2UfmdiMwPOBZDm4uzefLr0dAPTdy23eVgL6vD5GRguljInY0cSW8WjtLS+3gtojjDQABYAWAFgAB0aL7VU7pSs5hZGlRhwEJ7rNvoaMOpao5YXu5RklrhriAHB1tQ02ab9GvWpSdtphoGY1dNa1/rWH3XusTtDuvoKt5kLXRSu1c+AhuY9bmkFt+2wKwkG42kDrvnncOoCNl/GxV05UWPibaZVBXVrhSTRXHt5D6t3kOEBz5peaaixa1jftOZfXT7xAt0XNlpW6tlsYiB4gSj2RPCmnAdl6Sibkpo2sv5zvOe78Tjqf0WMwfdzQ0tQKmEScq3NYukLhzgWnTuJSN9cYyhFdV/mTyVM5SjJvozZ38CoM3M+kj6h/xRqdHDRa1s/u+oqKbl4BIJC0x895eLEgnQ9wVVVihCUX3LbK3KcZLsbMiIs5eQZvs9Ij8uz5kqmnDPqYvVs+ALCbRbv6Kul5aoEheGCLmSFgyguI0H4ithghDGho4NAaOnQCwWm21SrjFdiiutxnKT7kHb2fS4/BD8RU5tWt45u+oqyo8pmEhks1t2vLRZpuNAtlAXltinGKXZCutxlJvuywx3CWVVPLTv82VpZfqPEOHaCAfBQzu7xiTDcTdSz81srvJZR0CQOIjf3XNr9T7qdlqmNbtqCrndUStkErrXMchjF2iwNh02A17F7TaoxlCfR/k8trcmpR6o2m6L4ZHYAamwtcm5Pae1FmNB6oiIAiIgCIiAIiIAiIgCIiAIiIAiIgCIiAIiIAiIgCIiAIiIAiIgCIiAIiIAiIgCIiAIiIAiIgCIiAIiIAiIgCIiAIiIAiIgCIiAIiIAiIgCIiAIiIAiIgCIiAIiIAiIgCIiAIiIAiIgCIiAIiIAiIgCIiAIiIAiIgCIiAIiIAiIgCIiAIiI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673100" y="-2317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3" descr="data:image/jpeg;base64,/9j/4AAQSkZJRgABAQAAAQABAAD/2wCEAAkGBg8REBQQEBQSFRARFhkPFBEQFRIQExcVGBIVFBcVFhYXGycfFxknHRYSHy8iIycpLSw4FR4xNTAqNSYrLCkBCQoKDgwOGg8PGjYlHiQpLyw1NSoqLyw0KSksLC4sLCwsMiwpLSwsLywpLCwqNCkpLCwsLCwtLCwsLS0sLCkuKf/AABEIALcBEwMBIgACEQEDEQH/xAAcAAEAAQUBAQAAAAAAAAAAAAAABwEEBQYIAwL/xABJEAABAwIDAwcIBwQJBAMAAAABAAIDBBEFEiEGBzETIkFRYXGBFDI1c5GhsrMjM0JScnSxJTRikhUXJIKiwcLD0VSDk9IWQ1P/xAAaAQEAAwEBAQAAAAAAAAAAAAAAAgMEBQEG/8QAMREAAgIBAgQEBQMEAwAAAAAAAAECAxEEIRITMUEzUXHRBRSBobEiMjRhkfDxFSNy/9oADAMBAAIRAxEAPwCcUREAREQBERAEREAREQBERAEREAREQBERAEREAREQBERAEREAREQBERAEREAREQBERAEREAREQBERAEREAREQBERAEREAREQBERAEREAREQBERAEREAREQBERAEREAREQBERAEREAREQBERAEREAREQBERAEREAREQBERAEREAREQBERAEREAREQBERAEREAREQBERAEREAREQBEVHOsgF15VNVHG3NI5rGji55DR7StF2p3mtjJio7PeNHSu1jaepo+2e3h3qOMRxSeofnne6Rx4ZjcDsa0aDwCzzvUdlufQaL4FdelOx8K+/wDb3/sTBV7xcOjNuWznh9E17x7QLe9WX9a9B1T/AMjf/ZR7Q7F4hMLsgeGnXNJaIf4yD7lkf6scRy3yxX4ZeUF+/hb3qHMtfRfY6H/GfDK/0zt3/wDS9jfaTeLh0hty2Q8PpWvYPba3vWxU9XHI3PG9r2ng5jg4e0KD67YrEIRd8Dy0fajtKP8AASfcsbQYnPTvzwvfG8ccpt4OHA9xCc+S/cjyfwHT3R4tNb9019un3Oh7qqj3Zbec2QiKtyscdBM3RhP8Y+we3h3KQGvB4LTGakso+a1Wkt0s+C1Y/D9D6RULl4U9fFIXNjc1xjdyb8pDsrrB2U24GxBt2qRlLhERAEREAREQBERAEREAREQBERAEXhWV0cTS+VzWMHFzyGj2lewKAqiIgCIiAIioXICqLE4htZQQG01RCx33S9ub+Uaqzpt4WFSGzaqG/Dnkx/GApquTWUiPHHpk2EqK94W3Bkc6kp3jkm82V7SOeelgP3R09fDhxlGOZrgC0gtdqHNIII6wRxVpVspomGSUQsYOL3hjWi5A1J0GpCpnFyWEzoaHU1aezm2Q4sdN8Yfn0ZCezmzU9bJkiFmN8+U6sYP8z1Ae5S5s9sbSUYBYzNLbWaSxf4dDR2BekG02GghrKmlBJsGtliFydOAOpWWnqWRtL3kNY0FznOIa0AcSSeAUYUcHVbmnX/GLdZtF8MfJP8vv+DwxTEY6eGSeU2jiaXuIBcbDqA4lRRjG+GeaVkVG3kYjI1pkeGvlcC4Dhq1g9p7Qtt272moZMNqo46mne90ZDWMljc4m40ABuSoMoXATRkmwD2kk8AA8G662kojKLlJbnzOpuaajFnU4Cwe0Gx1JWA8ozLJ0TMsHjvP2h2Few2ww7/q6X/zRf8rLB4IuOB1BXOlHtJHSqulXLjrlhryIH2k2XnopMsoux3mSjRrv+Hdh962Ld9twYnNpJ3DkXc2N7j9WTwaT9w+7u4b/AFe0mHZjHLUUoc05XMkkiuHA2IIJ0KuaLySZmeHkZGE2zxhj23B1FwqFp5QfEtjvWfG4amjk3wy/NPG/n0f+f0Ne3q1skWGSOie5ji+NhcwlpyueA4XHQRosTuP/AHKf8wfkxrI73x+yn+si+YFjtx5/sU/5j/ZiXUX8Z+p8m/5C9CR0WLxPaiipjaonijdxyveM/X5o19y8sM2yw+oIbDUROeeDM2Vx7musVk4JYzjY08Uc4yZlFQFVUSQReU9Uxjc0jmtaOLnkNA8TosFU7wsKj0dVw3vbmOMnwAqUYyl0R45JdWbEixGH7XUFQQ2Gohe48Gh7Q7+U2KywK8aa6hNPoVRUJVtTYrTyHLHLE91r5WPY4267Arw9LpFYYnj1LTAGomjivw5RzWk9wOpWOpNvsLlNmVUNybAOdyZ/xgKShJrKRFyinjJsCL5bIDqOB4EcF9KJIg/e5VSHFGRlzjGxsTmsJOUEuNyBwBPWpuaoM3s+lx+CH4ip0atmo8Ov09jLT++fqVRULrK0hxime4MZNE5x4NbIxxPToAblY8GrJeIqZlRAedXVMiY6SRwaxgL3OdoAALklQXtpvOqaxzo4HOipeAa27ZHjrkcDoD90aa63W2b7McLIYqRptyxMknaxlrN7i43/ALqjLZXZ59dVMpmGwdznvtfKwaud39A7SF09LTFQ5sznam2Tly4mNgp3vdlY1znH7LGlzj4DUr0qcOnjF5I5WA6XkY9g9rgulsD2dpqOMRU7Axo4ni9x63u4uKv54GvaWvAc0ixa4Zge8Hij1++0dgtFtu9znDZbbKqw+TNE68RN3wPJ5Nw/0u7R7+Cl7eDV8tgk0pa5nKMifkkFntzTRHK4dYVIt1FCyuFW0WjbzxTWvGJARZw/h4nLwvbo0V1vRH7Jqe6P58ahZbCy2Diu6JwrnXXJSfZkCYX+8RetZ8xq6L20aTh1WBckwSaDU+aVzphf7xF61nzGrqYKzXPEosho1mMkcqPpZBqWPAGpJa4D2kLyC6N3iei6v1R/ULnvD/ro/WM+MLVRdzYuWDNdTy5JZPg0Utvq5OH3HdXcuoqIfRM/A34QrgBHLlajUc7G2MHSpo5WdzmXa8ftCr/MTfNcpj3O+i2esk+NQ7tf6Qq/zE3zXKYtzvotnrJPjW7V+Avp+DHpvGf1PrfB6Lf6yL5gUbbH4/XCndh2HtPlFRKZHSi3Mj5NjNCfM4G7jw0tqVJO+D0W/wBZF8wLFbjqdvks8lhnM2QutzsoiYQL9Vy4+Kprko6dtrO5dZFyvSTxseGHbkmFuarqJHSu1dyIaBc8bueCXHjrYLCbYbpJKWN1RSyOljj5z43ACRrRqXAjRwHToD06qbVRwuLKhau1PLZa9NW1jBGe6XbiSe9FUOzSMbnikcbucwWzNcTxIuCD0juUmKAOS/o7Hg1mjI6loHqpSNO4Nkt4KfwmqglJSj0ayNNNuLjLqtiKtpd2lfW18rnTAUpIfG+VxkLQRqxkY4WN+ocNSr6l3I0QH0k1Q8/wmOMX6wMp/VSPmTMo/M2YSTwS+XrzlrJC22O6N1NC6opZHSMiGd8cgHKBo4uaWixtqSLDQFZzdBtjLOH0U7i90beUie43dkBDXMJ6bXaR06nqUlStDgWng7mkdYOhCgfdYcmLsa3gRMzwDHEfCFohN3VSU+q3KJRVVkXHvsT0/gVzXsptE6hlkmjaDK6F0MelwHucyziOkCx06TZdKP4Fc+br8MbPicQcLtiDqgjouwc2/wDeLT4LzSYUJ8XT/Z7qc8cMdTacH3Rz1Q8pxGeUSy84sFnSi/DO91wDw5oGnBemNbkWiMupJ3l4FxHOG2d2Z2gZT3ghSwEVPzVuc5Lflq8YaIQ3Y7XzUtU2hqC7kZH8iGvveKW5AA6gXc0jtB67zcFAm9ak8nxV0jNM7Y6nTodqCe+8d/FTvSy5mNd95od7RdWapJ8Ni7ohpm1xQfYg/ez6XH4IfiKnRqgvez6XH4IfiKlzajaKKhpn1EmtuaxnAveb5WD/AD6gCUvTlCtLy9hS0pzb8zVN7W2fk8XkcJ+nnbz3DjHEdPBztQOy56lTdTsMKaMVk7f7RM3mNI1jjP6OdxPULDrWr7vMCdidbLXVbg9sTw9zTbnyHVjcvQxoA07AOtTYvLmqo8qPXv7CpcyXMf0FkVUWM1kHb63n+kIweAgbbtvJJf8AyV9uMiaZ6lx85sbGjuL3E+9rfYvffjhRvT1Q82zqdx6jfOz/AF+xahu+2lbQ1rZJD9DIORlPU0kEO8CAe6668VzNLiPl+DlSfBqMs6LRecUzXNDmkFrhmDmm4IPAg9IX3mXIOqVWqb0vRNT3R/PjWXG01J5V5FyrfKcpfyfdra/DNbXLxsCViN6R/ZNT3R/PjVtSasjnzRVY04Sx5MgPC/3iL1rPmNXUwXLOF/vEXrWfMaupgtvxDrEyaLpI1zeL6Lq/VH9Que8P+uj9Yz4wuhN4vour9Uf1C57w/wCuj9Yz4wrND4cvUhrP3xOpwjlQFCVyTpnM+1/pCr/MTfNcpi3O+i2esk+NQ7tf6Qq/zE3zXKYtzvotnrJPjXX1fgL6fg5em8Z/U+t8Hot/rIvmBY7cf+5T/mP9mNZHfB6Lf6yL5gWN3Hn+xTfmP9mNZV/FfqaH/IXoSQiIViNhAu8wu/pp2TzrwZbcc2VlvfZTdimJx08Mk8ptHE0vceJsOgDpJ0AHTcKFMV/tu0WVly3ylkdx92HLnOnRzHrdt9Mzm4c0A2D52Nd2gNe63tAPguhbHidcH5GGuXDzJrzNRn2rxfGKh0NHmii45I3cmGtvYOllGt+weAV4Ny1a7nSVUfKaf/q/W/3jY+5bRubomMw4SN8+aR7nnp5rsjR3AD3lb2o2XuuThWsJEoUqyKlN5bIf/wDiG0NAeUpZzM1upjbI51x1GKXQ9PA3WA3WOJxiIniRKSO3kn3U/FQHux9NR/8Ae+XIrarXZXPK7e5XbWoThjz9ie38CoM3M+kj6h/xRqc38CoM3M+kj6h/xRqijwrPT3LbvEh6k6oiLGayDN9npEflmfMlU04X9TH6tnwBQtvs9Ij8uz5kqmnDPqYvVs+ALbf4NZkp8WZCm9o/tcX4ZITc/icrjGqqXHcTbTQEikhJAfa4DAQHzHrLjo3w7VZ74RfFCBxMUQA7ecpS2C2Qbh9MGGxnks+Z46XdDR/C29vaelXymq6oS7429ymMHOyUe2dyLdi8QfheLOp5tGPf5LLfQan6OTuuWm/U8qeVEm+vZyxjrmDQ2gmI6/8A63H3t/lW47t9pDW0LHPN5ovoJb8S5oFneLbHvuqNR/2QVq9GXUPgk6n6o2pERYjWY7H8Eiq6d9PN5kgtccWuGrXN7QbFc77S7L1NBLyc7dPsSjzJB1tPX1t4j3rplW9dQRTMMcrGvjdxY8BzT4FaaNQ6vQz30K1f1OcsC20r6IZaeUiO9+TeBJH4Nd5vhZZCu3pYrK3IZgwHQmFjY3fzcR4WUkYhuaw2Q5o+Whv9mN4c3wDwSParSm3H0YN5Jp3jqHJx+8AlbfmNO/1Nb+hj5F62T29SJMJgqZahgpuUdUl2dhZfPmBvnv0W4lx8VN234lGBzCctMwZDyhZcNL+WizFt+i91n8C2YpKJuSmiay+jnec934nnU/ovfG8Giq4H08wJjktmynKdHBw172hZrdSpzi8bJmivTuEGs7tHM+F/vEXrWfMaupgtKh3RYYxzXhs2ZpDxeV3EG4/RbqAvNVfG1rh7EtNTKvOTFbVYW6poqinb50kbmt/Fa7R7QAuZnBzXWNw5psRqC1wPuIK6vstS2j3Z0Na8yvD45nedJCQ0u7XNIIJ7bXXul1CqypdDzU0OzDj1Ix/rgxTkhHeHMBbleTu89upy38OlSvsDHL/R8Mk73vmnBqHueS5xLzmbx6m5RbsWFodzGHRuzPM8o+494a3xyAE+1b1FCGtDWgBrQGgDQAAWAHuUdRZVJYrR7RXYnmxnNO1/pCr/ADE3zXKYtzvotnrJPjXtXbqcNmlfNI2XPK90jrSuAzOcXGw6NSs/gGAQ0UIggDhGCX89xebuNzqVZfqI2VqK6kKaJQscma5vg9Fv9ZF8wKMNjNoqvDgatjM9I9/k8rLkDOGteNfsvs7Q9POCnPH8BhrYTTzhxjJa45XFpu03GoVrgux1JSwSU8bC6GVxc9kx5UG7Wtsb9FmjRQrvjGrgazuTsplKziTxsWGFbzcLnaDy7YnHjHP9E4HqueafAlYja7ezSxROZRvbNUOFmuYCY2XHnlx0cR0AX7bJiW5agkcXRPmhv9lpEjR3Zxce1e2D7naCFwfKZJyDcNlLRH4taOd4myL5dfqy/QPnvbb1MHuc2UfmdiMwPOBZDm4uzefLr0dAPTdy23eVgL6vD5GRguljInY0cSW8WjtLS+3gtojjDQABYAWAFgAB0aL7VU7pSs5hZGlRhwEJ7rNvoaMOpao5YXu5RklrhriAHB1tQ02ab9GvWpSdtphoGY1dNa1/rWH3XusTtDuvoKt5kLXRSu1c+AhuY9bmkFt+2wKwkG42kDrvnncOoCNl/GxV05UWPibaZVBXVrhSTRXHt5D6t3kOEBz5peaaixa1jftOZfXT7xAt0XNlpW6tlsYiB4gSj2RPCmnAdl6Sibkpo2sv5zvOe78Tjqf0WMwfdzQ0tQKmEScq3NYukLhzgWnTuJSN9cYyhFdV/mTyVM5SjJvozZ38CoM3M+kj6h/xRqdHDRa1s/u+oqKbl4BIJC0x895eLEgnQ9wVVVihCUX3LbK3KcZLsbMiIs5eQZvs9Ij8uz5kqmnDPqYvVs+ALCbRbv6Kul5aoEheGCLmSFgyguI0H4ithghDGho4NAaOnQCwWm21SrjFdiiutxnKT7kHb2fS4/BD8RU5tWt45u+oqyo8pmEhks1t2vLRZpuNAtlAXltinGKXZCutxlJvuywx3CWVVPLTv82VpZfqPEOHaCAfBQzu7xiTDcTdSz81srvJZR0CQOIjf3XNr9T7qdlqmNbtqCrndUStkErrXMchjF2iwNh02A17F7TaoxlCfR/k8trcmpR6o2m6L4ZHYAamwtcm5Pae1FmNB6oiIAiIgCIiAIiIAiIgCIiAIiIAiIgCIiAIiIAiIgCIiAIiIAiIgCIiAIiIAiIgCIiAIiIAiIgCIiAIiIAiIgCIiAIiIAiIgCIiAIiIAiIgCIiAIiIAiIgCIiAIiIAiIgCIiAIiIAiIgCIiAIiIAiIgCIiAIiIAiIgCIiAIiIAiIgCIiAIiI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825500" y="-793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5" descr="data:image/jpeg;base64,/9j/4AAQSkZJRgABAQAAAQABAAD/2wCEAAkGBg8REBQQEBQSFRARFhkPFBEQFRIQExcVGBIVFBcVFhYXGycfFxknHRYSHy8iIycpLSw4FR4xNTAqNSYrLCkBCQoKDgwOGg8PGjYlHiQpLyw1NSoqLyw0KSksLC4sLCwsMiwpLSwsLywpLCwqNCkpLCwsLCwtLCwsLS0sLCkuKf/AABEIALcBEwMBIgACEQEDEQH/xAAcAAEAAQUBAQAAAAAAAAAAAAAABwEEBQYIAwL/xABJEAABAwIDAwcIBwQJBAMAAAABAAIDBBEFEiEGBzETIkFRYXGBFDI1c5GhsrMjM0JScnSxJTRikhUXJIKiwcLD0VSDk9IWQ1P/xAAaAQEAAwEBAQAAAAAAAAAAAAAAAgMEBQEG/8QAMREAAgIBAgQEBQMEAwAAAAAAAAECAxEEIRITMUEzUXHRBRSBobEiMjRhkfDxFSNy/9oADAMBAAIRAxEAPwCcUREAREQBERAEREAREQBERAEREAREQBERAEREAREQBERAEREAREQBERAEREAREQBERAEREAREQBERAEREAREQBERAEREAREQBERAEREAREQBERAEREAREQBERAEREAREQBERAEREAREQBERAEREAREQBERAEREAREQBERAEREAREQBERAEREAREQBERAEREAREQBERAEREAREQBEVHOsgF15VNVHG3NI5rGji55DR7StF2p3mtjJio7PeNHSu1jaepo+2e3h3qOMRxSeofnne6Rx4ZjcDsa0aDwCzzvUdlufQaL4FdelOx8K+/wDb3/sTBV7xcOjNuWznh9E17x7QLe9WX9a9B1T/AMjf/ZR7Q7F4hMLsgeGnXNJaIf4yD7lkf6scRy3yxX4ZeUF+/hb3qHMtfRfY6H/GfDK/0zt3/wDS9jfaTeLh0hty2Q8PpWvYPba3vWxU9XHI3PG9r2ng5jg4e0KD67YrEIRd8Dy0fajtKP8AASfcsbQYnPTvzwvfG8ccpt4OHA9xCc+S/cjyfwHT3R4tNb9019un3Oh7qqj3Zbec2QiKtyscdBM3RhP8Y+we3h3KQGvB4LTGakso+a1Wkt0s+C1Y/D9D6RULl4U9fFIXNjc1xjdyb8pDsrrB2U24GxBt2qRlLhERAEREAREQBERAEREAREQBERAEXhWV0cTS+VzWMHFzyGj2lewKAqiIgCIiAIioXICqLE4htZQQG01RCx33S9ub+Uaqzpt4WFSGzaqG/Dnkx/GApquTWUiPHHpk2EqK94W3Bkc6kp3jkm82V7SOeelgP3R09fDhxlGOZrgC0gtdqHNIII6wRxVpVspomGSUQsYOL3hjWi5A1J0GpCpnFyWEzoaHU1aezm2Q4sdN8Yfn0ZCezmzU9bJkiFmN8+U6sYP8z1Ae5S5s9sbSUYBYzNLbWaSxf4dDR2BekG02GghrKmlBJsGtliFydOAOpWWnqWRtL3kNY0FznOIa0AcSSeAUYUcHVbmnX/GLdZtF8MfJP8vv+DwxTEY6eGSeU2jiaXuIBcbDqA4lRRjG+GeaVkVG3kYjI1pkeGvlcC4Dhq1g9p7Qtt272moZMNqo46mne90ZDWMljc4m40ABuSoMoXATRkmwD2kk8AA8G662kojKLlJbnzOpuaajFnU4Cwe0Gx1JWA8ozLJ0TMsHjvP2h2Few2ww7/q6X/zRf8rLB4IuOB1BXOlHtJHSqulXLjrlhryIH2k2XnopMsoux3mSjRrv+Hdh962Ld9twYnNpJ3DkXc2N7j9WTwaT9w+7u4b/AFe0mHZjHLUUoc05XMkkiuHA2IIJ0KuaLySZmeHkZGE2zxhj23B1FwqFp5QfEtjvWfG4amjk3wy/NPG/n0f+f0Ne3q1skWGSOie5ji+NhcwlpyueA4XHQRosTuP/AHKf8wfkxrI73x+yn+si+YFjtx5/sU/5j/ZiXUX8Z+p8m/5C9CR0WLxPaiipjaonijdxyveM/X5o19y8sM2yw+oIbDUROeeDM2Vx7musVk4JYzjY08Uc4yZlFQFVUSQReU9Uxjc0jmtaOLnkNA8TosFU7wsKj0dVw3vbmOMnwAqUYyl0R45JdWbEixGH7XUFQQ2Gohe48Gh7Q7+U2KywK8aa6hNPoVRUJVtTYrTyHLHLE91r5WPY4267Arw9LpFYYnj1LTAGomjivw5RzWk9wOpWOpNvsLlNmVUNybAOdyZ/xgKShJrKRFyinjJsCL5bIDqOB4EcF9KJIg/e5VSHFGRlzjGxsTmsJOUEuNyBwBPWpuaoM3s+lx+CH4ip0atmo8Ov09jLT++fqVRULrK0hxime4MZNE5x4NbIxxPToAblY8GrJeIqZlRAedXVMiY6SRwaxgL3OdoAALklQXtpvOqaxzo4HOipeAa27ZHjrkcDoD90aa63W2b7McLIYqRptyxMknaxlrN7i43/ALqjLZXZ59dVMpmGwdznvtfKwaud39A7SF09LTFQ5sznam2Tly4mNgp3vdlY1znH7LGlzj4DUr0qcOnjF5I5WA6XkY9g9rgulsD2dpqOMRU7Axo4ni9x63u4uKv54GvaWvAc0ixa4Zge8Hij1++0dgtFtu9znDZbbKqw+TNE68RN3wPJ5Nw/0u7R7+Cl7eDV8tgk0pa5nKMifkkFntzTRHK4dYVIt1FCyuFW0WjbzxTWvGJARZw/h4nLwvbo0V1vRH7Jqe6P58ahZbCy2Diu6JwrnXXJSfZkCYX+8RetZ8xq6L20aTh1WBckwSaDU+aVzphf7xF61nzGrqYKzXPEosho1mMkcqPpZBqWPAGpJa4D2kLyC6N3iei6v1R/ULnvD/ro/WM+MLVRdzYuWDNdTy5JZPg0Utvq5OH3HdXcuoqIfRM/A34QrgBHLlajUc7G2MHSpo5WdzmXa8ftCr/MTfNcpj3O+i2esk+NQ7tf6Qq/zE3zXKYtzvotnrJPjW7V+Avp+DHpvGf1PrfB6Lf6yL5gUbbH4/XCndh2HtPlFRKZHSi3Mj5NjNCfM4G7jw0tqVJO+D0W/wBZF8wLFbjqdvks8lhnM2QutzsoiYQL9Vy4+Kprko6dtrO5dZFyvSTxseGHbkmFuarqJHSu1dyIaBc8bueCXHjrYLCbYbpJKWN1RSyOljj5z43ACRrRqXAjRwHToD06qbVRwuLKhau1PLZa9NW1jBGe6XbiSe9FUOzSMbnikcbucwWzNcTxIuCD0juUmKAOS/o7Hg1mjI6loHqpSNO4Nkt4KfwmqglJSj0ayNNNuLjLqtiKtpd2lfW18rnTAUpIfG+VxkLQRqxkY4WN+ocNSr6l3I0QH0k1Q8/wmOMX6wMp/VSPmTMo/M2YSTwS+XrzlrJC22O6N1NC6opZHSMiGd8cgHKBo4uaWixtqSLDQFZzdBtjLOH0U7i90beUie43dkBDXMJ6bXaR06nqUlStDgWng7mkdYOhCgfdYcmLsa3gRMzwDHEfCFohN3VSU+q3KJRVVkXHvsT0/gVzXsptE6hlkmjaDK6F0MelwHucyziOkCx06TZdKP4Fc+br8MbPicQcLtiDqgjouwc2/wDeLT4LzSYUJ8XT/Z7qc8cMdTacH3Rz1Q8pxGeUSy84sFnSi/DO91wDw5oGnBemNbkWiMupJ3l4FxHOG2d2Z2gZT3ghSwEVPzVuc5Lflq8YaIQ3Y7XzUtU2hqC7kZH8iGvveKW5AA6gXc0jtB67zcFAm9ak8nxV0jNM7Y6nTodqCe+8d/FTvSy5mNd95od7RdWapJ8Ni7ohpm1xQfYg/ez6XH4IfiKnRqgvez6XH4IfiKlzajaKKhpn1EmtuaxnAveb5WD/AD6gCUvTlCtLy9hS0pzb8zVN7W2fk8XkcJ+nnbz3DjHEdPBztQOy56lTdTsMKaMVk7f7RM3mNI1jjP6OdxPULDrWr7vMCdidbLXVbg9sTw9zTbnyHVjcvQxoA07AOtTYvLmqo8qPXv7CpcyXMf0FkVUWM1kHb63n+kIweAgbbtvJJf8AyV9uMiaZ6lx85sbGjuL3E+9rfYvffjhRvT1Q82zqdx6jfOz/AF+xahu+2lbQ1rZJD9DIORlPU0kEO8CAe6668VzNLiPl+DlSfBqMs6LRecUzXNDmkFrhmDmm4IPAg9IX3mXIOqVWqb0vRNT3R/PjWXG01J5V5FyrfKcpfyfdra/DNbXLxsCViN6R/ZNT3R/PjVtSasjnzRVY04Sx5MgPC/3iL1rPmNXUwXLOF/vEXrWfMaupgtvxDrEyaLpI1zeL6Lq/VH9Que8P+uj9Yz4wuhN4vour9Uf1C57w/wCuj9Yz4wrND4cvUhrP3xOpwjlQFCVyTpnM+1/pCr/MTfNcpi3O+i2esk+NQ7tf6Qq/zE3zXKYtzvotnrJPjXX1fgL6fg5em8Z/U+t8Hot/rIvmBY7cf+5T/mP9mNZHfB6Lf6yL5gWN3Hn+xTfmP9mNZV/FfqaH/IXoSQiIViNhAu8wu/pp2TzrwZbcc2VlvfZTdimJx08Mk8ptHE0vceJsOgDpJ0AHTcKFMV/tu0WVly3ylkdx92HLnOnRzHrdt9Mzm4c0A2D52Nd2gNe63tAPguhbHidcH5GGuXDzJrzNRn2rxfGKh0NHmii45I3cmGtvYOllGt+weAV4Ny1a7nSVUfKaf/q/W/3jY+5bRubomMw4SN8+aR7nnp5rsjR3AD3lb2o2XuuThWsJEoUqyKlN5bIf/wDiG0NAeUpZzM1upjbI51x1GKXQ9PA3WA3WOJxiIniRKSO3kn3U/FQHux9NR/8Ae+XIrarXZXPK7e5XbWoThjz9ie38CoM3M+kj6h/xRqc38CoM3M+kj6h/xRqijwrPT3LbvEh6k6oiLGayDN9npEflmfMlU04X9TH6tnwBQtvs9Ij8uz5kqmnDPqYvVs+ALbf4NZkp8WZCm9o/tcX4ZITc/icrjGqqXHcTbTQEikhJAfa4DAQHzHrLjo3w7VZ74RfFCBxMUQA7ecpS2C2Qbh9MGGxnks+Z46XdDR/C29vaelXymq6oS7429ymMHOyUe2dyLdi8QfheLOp5tGPf5LLfQan6OTuuWm/U8qeVEm+vZyxjrmDQ2gmI6/8A63H3t/lW47t9pDW0LHPN5ovoJb8S5oFneLbHvuqNR/2QVq9GXUPgk6n6o2pERYjWY7H8Eiq6d9PN5kgtccWuGrXN7QbFc77S7L1NBLyc7dPsSjzJB1tPX1t4j3rplW9dQRTMMcrGvjdxY8BzT4FaaNQ6vQz30K1f1OcsC20r6IZaeUiO9+TeBJH4Nd5vhZZCu3pYrK3IZgwHQmFjY3fzcR4WUkYhuaw2Q5o+Whv9mN4c3wDwSParSm3H0YN5Jp3jqHJx+8AlbfmNO/1Nb+hj5F62T29SJMJgqZahgpuUdUl2dhZfPmBvnv0W4lx8VN234lGBzCctMwZDyhZcNL+WizFt+i91n8C2YpKJuSmiay+jnec934nnU/ovfG8Giq4H08wJjktmynKdHBw172hZrdSpzi8bJmivTuEGs7tHM+F/vEXrWfMaupgtKh3RYYxzXhs2ZpDxeV3EG4/RbqAvNVfG1rh7EtNTKvOTFbVYW6poqinb50kbmt/Fa7R7QAuZnBzXWNw5psRqC1wPuIK6vstS2j3Z0Na8yvD45nedJCQ0u7XNIIJ7bXXul1CqypdDzU0OzDj1Ix/rgxTkhHeHMBbleTu89upy38OlSvsDHL/R8Mk73vmnBqHueS5xLzmbx6m5RbsWFodzGHRuzPM8o+494a3xyAE+1b1FCGtDWgBrQGgDQAAWAHuUdRZVJYrR7RXYnmxnNO1/pCr/ADE3zXKYtzvotnrJPjXtXbqcNmlfNI2XPK90jrSuAzOcXGw6NSs/gGAQ0UIggDhGCX89xebuNzqVZfqI2VqK6kKaJQscma5vg9Fv9ZF8wKMNjNoqvDgatjM9I9/k8rLkDOGteNfsvs7Q9POCnPH8BhrYTTzhxjJa45XFpu03GoVrgux1JSwSU8bC6GVxc9kx5UG7Wtsb9FmjRQrvjGrgazuTsplKziTxsWGFbzcLnaDy7YnHjHP9E4HqueafAlYja7ezSxROZRvbNUOFmuYCY2XHnlx0cR0AX7bJiW5agkcXRPmhv9lpEjR3Zxce1e2D7naCFwfKZJyDcNlLRH4taOd4myL5dfqy/QPnvbb1MHuc2UfmdiMwPOBZDm4uzefLr0dAPTdy23eVgL6vD5GRguljInY0cSW8WjtLS+3gtojjDQABYAWAFgAB0aL7VU7pSs5hZGlRhwEJ7rNvoaMOpao5YXu5RklrhriAHB1tQ02ab9GvWpSdtphoGY1dNa1/rWH3XusTtDuvoKt5kLXRSu1c+AhuY9bmkFt+2wKwkG42kDrvnncOoCNl/GxV05UWPibaZVBXVrhSTRXHt5D6t3kOEBz5peaaixa1jftOZfXT7xAt0XNlpW6tlsYiB4gSj2RPCmnAdl6Sibkpo2sv5zvOe78Tjqf0WMwfdzQ0tQKmEScq3NYukLhzgWnTuJSN9cYyhFdV/mTyVM5SjJvozZ38CoM3M+kj6h/xRqdHDRa1s/u+oqKbl4BIJC0x895eLEgnQ9wVVVihCUX3LbK3KcZLsbMiIs5eQZvs9Ij8uz5kqmnDPqYvVs+ALCbRbv6Kul5aoEheGCLmSFgyguI0H4ithghDGho4NAaOnQCwWm21SrjFdiiutxnKT7kHb2fS4/BD8RU5tWt45u+oqyo8pmEhks1t2vLRZpuNAtlAXltinGKXZCutxlJvuywx3CWVVPLTv82VpZfqPEOHaCAfBQzu7xiTDcTdSz81srvJZR0CQOIjf3XNr9T7qdlqmNbtqCrndUStkErrXMchjF2iwNh02A17F7TaoxlCfR/k8trcmpR6o2m6L4ZHYAamwtcm5Pae1FmNB6oiIAiIgCIiAIiIAiIgCIiAIiIAiIgCIiAIiIAiIgCIiAIiIAiIgCIiAIiIAiIgCIiAIiIAiIgCIiAIiIAiIgCIiAIiIAiIgCIiAIiIAiIgCIiAIiIAiIgCIiAIiIAiIgCIiAIiIAiIgCIiAIiIAiIgCIiAIiIAiIgCIiAIiIAiIgCIiAIiI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977900" y="730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01" name="Picture 29" descr="http://www.ser-national.org/uploads/news/3d353179cb10c7009c2d1f281d5a0ef99f6ad929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40226"/>
            <a:ext cx="1462087" cy="85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http://www.corplease.com.eg/images/logo-ubaf.gif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394" y="3842289"/>
            <a:ext cx="1457985" cy="8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37" descr="http://www.muhaidib.info/uploads/sectors/image/Middle-East--paper-co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2761214"/>
            <a:ext cx="1649412" cy="9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34" y="1486911"/>
            <a:ext cx="1230312" cy="12303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8" y="4964061"/>
            <a:ext cx="4029151" cy="64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80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32" y="914400"/>
            <a:ext cx="5867400" cy="579438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AMAN UNION  -   </a:t>
            </a:r>
            <a:r>
              <a:rPr lang="en-US" sz="1800" dirty="0" smtClean="0">
                <a:ea typeface="ＭＳ Ｐゴシック" pitchFamily="84" charset="-128"/>
              </a:rPr>
              <a:t>Credit </a:t>
            </a:r>
            <a:r>
              <a:rPr lang="en-US" sz="1800" dirty="0">
                <a:ea typeface="ＭＳ Ｐゴシック" pitchFamily="84" charset="-128"/>
              </a:rPr>
              <a:t>Insurance Industry in OIC M</a:t>
            </a:r>
            <a:r>
              <a:rPr lang="en-US" sz="1800" dirty="0" smtClean="0">
                <a:ea typeface="ＭＳ Ｐゴシック" pitchFamily="84" charset="-128"/>
              </a:rPr>
              <a:t>Cs </a:t>
            </a:r>
            <a:r>
              <a:rPr lang="en-US" sz="1800" dirty="0">
                <a:ea typeface="ＭＳ Ｐゴシック" pitchFamily="84" charset="-128"/>
              </a:rPr>
              <a:t/>
            </a:r>
            <a:br>
              <a:rPr lang="en-US" sz="1800" dirty="0">
                <a:ea typeface="ＭＳ Ｐゴシック" pitchFamily="84" charset="-128"/>
              </a:rPr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25000"/>
              </a:lnSpc>
              <a:buFontTx/>
              <a:buChar char="-"/>
              <a:defRPr/>
            </a:pPr>
            <a:r>
              <a:rPr lang="en-US" dirty="0" smtClean="0">
                <a:ea typeface="ＭＳ Ｐゴシック" pitchFamily="84" charset="-128"/>
              </a:rPr>
              <a:t>Created </a:t>
            </a:r>
            <a:r>
              <a:rPr lang="en-US" dirty="0">
                <a:ea typeface="ＭＳ Ｐゴシック" pitchFamily="84" charset="-128"/>
              </a:rPr>
              <a:t>in 2009, under the leadership of ICIEC and </a:t>
            </a:r>
            <a:r>
              <a:rPr lang="en-US" dirty="0" err="1">
                <a:ea typeface="ＭＳ Ｐゴシック" pitchFamily="84" charset="-128"/>
              </a:rPr>
              <a:t>Dhaman</a:t>
            </a:r>
            <a:r>
              <a:rPr lang="en-US" dirty="0">
                <a:ea typeface="ＭＳ Ｐゴシック" pitchFamily="84" charset="-128"/>
              </a:rPr>
              <a:t>.</a:t>
            </a:r>
          </a:p>
          <a:p>
            <a:pPr marL="457200" indent="-457200">
              <a:lnSpc>
                <a:spcPct val="125000"/>
              </a:lnSpc>
              <a:buFontTx/>
              <a:buChar char="-"/>
              <a:defRPr/>
            </a:pPr>
            <a:r>
              <a:rPr lang="en-US" dirty="0">
                <a:ea typeface="ＭＳ Ｐゴシック" pitchFamily="84" charset="-128"/>
              </a:rPr>
              <a:t>Aims at strengthening cooperation between ECAs in the OIC MCs.</a:t>
            </a:r>
          </a:p>
          <a:p>
            <a:pPr marL="457200" indent="-457200">
              <a:lnSpc>
                <a:spcPct val="125000"/>
              </a:lnSpc>
              <a:buFontTx/>
              <a:buChar char="-"/>
              <a:defRPr/>
            </a:pPr>
            <a:r>
              <a:rPr lang="en-US" dirty="0">
                <a:ea typeface="ＭＳ Ｐゴシック" pitchFamily="84" charset="-128"/>
              </a:rPr>
              <a:t> </a:t>
            </a:r>
            <a:r>
              <a:rPr lang="en-US" dirty="0" err="1">
                <a:ea typeface="ＭＳ Ｐゴシック" pitchFamily="84" charset="-128"/>
              </a:rPr>
              <a:t>Aman</a:t>
            </a:r>
            <a:r>
              <a:rPr lang="en-US" dirty="0">
                <a:ea typeface="ＭＳ Ｐゴシック" pitchFamily="84" charset="-128"/>
              </a:rPr>
              <a:t> Union currently includes 17 ECAs from OIC countries, </a:t>
            </a:r>
            <a:br>
              <a:rPr lang="en-US" dirty="0">
                <a:ea typeface="ＭＳ Ｐゴシック" pitchFamily="84" charset="-128"/>
              </a:rPr>
            </a:br>
            <a:r>
              <a:rPr lang="en-US" dirty="0">
                <a:ea typeface="ＭＳ Ｐゴシック" pitchFamily="84" charset="-128"/>
              </a:rPr>
              <a:t>4 Associate Members and 8 observers.</a:t>
            </a:r>
          </a:p>
          <a:p>
            <a:pPr marL="457200" indent="-457200">
              <a:lnSpc>
                <a:spcPct val="125000"/>
              </a:lnSpc>
              <a:buFontTx/>
              <a:buChar char="-"/>
              <a:defRPr/>
            </a:pPr>
            <a:r>
              <a:rPr lang="en-US" dirty="0">
                <a:ea typeface="ＭＳ Ｐゴシック" pitchFamily="84" charset="-128"/>
              </a:rPr>
              <a:t>The last General Annual Meetings took place in Lebanon (2009), Tunisia (2010) and Turkey (2011). The next meeting will be in Malaysia (2012).</a:t>
            </a:r>
          </a:p>
          <a:p>
            <a:pPr marL="457200" indent="-457200">
              <a:lnSpc>
                <a:spcPct val="125000"/>
              </a:lnSpc>
              <a:buFontTx/>
              <a:buChar char="-"/>
              <a:defRPr/>
            </a:pPr>
            <a:r>
              <a:rPr lang="en-US" dirty="0">
                <a:ea typeface="ＭＳ Ｐゴシック" pitchFamily="84" charset="-128"/>
              </a:rPr>
              <a:t>ICIEC is currently in charge of the Secretariat General of </a:t>
            </a:r>
            <a:r>
              <a:rPr lang="en-US" dirty="0" err="1">
                <a:ea typeface="ＭＳ Ｐゴシック" pitchFamily="84" charset="-128"/>
              </a:rPr>
              <a:t>Aman</a:t>
            </a:r>
            <a:r>
              <a:rPr lang="en-US" dirty="0">
                <a:ea typeface="ＭＳ Ｐゴシック" pitchFamily="84" charset="-128"/>
              </a:rPr>
              <a:t> </a:t>
            </a:r>
            <a:r>
              <a:rPr lang="en-US" dirty="0" smtClean="0">
                <a:ea typeface="ＭＳ Ｐゴシック" pitchFamily="84" charset="-128"/>
              </a:rPr>
              <a:t>Union</a:t>
            </a:r>
          </a:p>
          <a:p>
            <a:pPr marL="457200" indent="-457200">
              <a:lnSpc>
                <a:spcPct val="125000"/>
              </a:lnSpc>
              <a:buFontTx/>
              <a:buChar char="-"/>
              <a:defRPr/>
            </a:pPr>
            <a:r>
              <a:rPr lang="en-US" altLang="en-US" dirty="0"/>
              <a:t>The Secretary General of </a:t>
            </a:r>
            <a:r>
              <a:rPr lang="en-US" altLang="en-US" dirty="0" err="1"/>
              <a:t>Aman</a:t>
            </a:r>
            <a:r>
              <a:rPr lang="en-US" altLang="en-US" dirty="0"/>
              <a:t> Union is currently working on the Database Center Project : a pool to share credit information reports and approvals. Ultimately, we aim at creating a legal entity specialized in selling credit reports.</a:t>
            </a:r>
          </a:p>
          <a:p>
            <a:pPr marL="457200" indent="-457200">
              <a:lnSpc>
                <a:spcPct val="125000"/>
              </a:lnSpc>
              <a:buFontTx/>
              <a:buChar char="-"/>
              <a:defRPr/>
            </a:pPr>
            <a:endParaRPr lang="en-US" dirty="0">
              <a:ea typeface="ＭＳ Ｐゴシック" pitchFamily="8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67491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Aman</a:t>
            </a:r>
            <a:r>
              <a:rPr lang="en-US" dirty="0" smtClean="0"/>
              <a:t> Union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1-</a:t>
            </a:r>
            <a:r>
              <a:rPr lang="en-US" dirty="0"/>
              <a:t> Development of Credit Insurance Industry in Member Countries</a:t>
            </a:r>
          </a:p>
          <a:p>
            <a:endParaRPr lang="en-US" dirty="0"/>
          </a:p>
          <a:p>
            <a:r>
              <a:rPr lang="en-US" b="1" dirty="0"/>
              <a:t>2-</a:t>
            </a:r>
            <a:r>
              <a:rPr lang="en-US" dirty="0"/>
              <a:t> Exchange of information,</a:t>
            </a:r>
          </a:p>
          <a:p>
            <a:endParaRPr lang="en-US" dirty="0"/>
          </a:p>
          <a:p>
            <a:r>
              <a:rPr lang="en-US" b="1" dirty="0"/>
              <a:t>3-</a:t>
            </a:r>
            <a:r>
              <a:rPr lang="en-US" dirty="0"/>
              <a:t> Technical assistance </a:t>
            </a:r>
          </a:p>
          <a:p>
            <a:endParaRPr lang="en-US" dirty="0"/>
          </a:p>
          <a:p>
            <a:r>
              <a:rPr lang="en-US" b="1" dirty="0"/>
              <a:t>4-</a:t>
            </a:r>
            <a:r>
              <a:rPr lang="en-US" dirty="0"/>
              <a:t> Exchange of expertise and consultation among Members</a:t>
            </a:r>
          </a:p>
          <a:p>
            <a:endParaRPr lang="en-US" dirty="0"/>
          </a:p>
          <a:p>
            <a:r>
              <a:rPr lang="en-US" b="1" dirty="0"/>
              <a:t>4-</a:t>
            </a:r>
            <a:r>
              <a:rPr lang="en-US" dirty="0"/>
              <a:t> Development of credit information sector in ICIEC member countries</a:t>
            </a:r>
          </a:p>
          <a:p>
            <a:endParaRPr lang="en-US" dirty="0"/>
          </a:p>
          <a:p>
            <a:r>
              <a:rPr lang="en-US" b="1" dirty="0"/>
              <a:t>5- </a:t>
            </a:r>
            <a:r>
              <a:rPr lang="en-US" dirty="0"/>
              <a:t>Development of debt-collection sector in Member countries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9554206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and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en-US" dirty="0"/>
              <a:t>The UNION is Governed by AMAN UNION Charter.</a:t>
            </a:r>
          </a:p>
          <a:p>
            <a:pPr algn="just"/>
            <a:r>
              <a:rPr lang="en-US" dirty="0"/>
              <a:t> </a:t>
            </a:r>
          </a:p>
          <a:p>
            <a:pPr algn="just">
              <a:buFontTx/>
              <a:buChar char="-"/>
            </a:pPr>
            <a:r>
              <a:rPr lang="en-US" dirty="0"/>
              <a:t>The organizational structure consists of 3 organs :</a:t>
            </a:r>
          </a:p>
          <a:p>
            <a:pPr algn="just"/>
            <a:endParaRPr lang="en-US" dirty="0"/>
          </a:p>
          <a:p>
            <a:r>
              <a:rPr lang="en-US" sz="1800" b="1" dirty="0"/>
              <a:t>	A- The General Assembly : </a:t>
            </a:r>
            <a:r>
              <a:rPr lang="en-US" sz="1800" dirty="0"/>
              <a:t>Meets once a year</a:t>
            </a:r>
            <a:endParaRPr lang="en-US" sz="1800" b="1" dirty="0"/>
          </a:p>
          <a:p>
            <a:r>
              <a:rPr lang="en-US" sz="1800" b="1" dirty="0"/>
              <a:t>	B- The Executive Council : </a:t>
            </a:r>
            <a:r>
              <a:rPr lang="en-US" sz="1800" dirty="0"/>
              <a:t>Meets twice a year</a:t>
            </a:r>
          </a:p>
          <a:p>
            <a:r>
              <a:rPr lang="en-US" sz="1800" b="1" dirty="0"/>
              <a:t>	C- The General Secretariat : </a:t>
            </a:r>
            <a:r>
              <a:rPr lang="en-US" sz="1800" dirty="0"/>
              <a:t>Managed by ICIEC and DHAMAN 	alternately during 2 years.   </a:t>
            </a:r>
          </a:p>
          <a:p>
            <a:endParaRPr lang="en-US" sz="1800" b="1" dirty="0"/>
          </a:p>
          <a:p>
            <a:pPr algn="just">
              <a:buFontTx/>
              <a:buChar char="-"/>
            </a:pPr>
            <a:r>
              <a:rPr lang="en-US" dirty="0"/>
              <a:t>The UNION is funded by :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	- </a:t>
            </a:r>
            <a:r>
              <a:rPr lang="en-US" b="1" dirty="0"/>
              <a:t>Membership fees </a:t>
            </a:r>
            <a:r>
              <a:rPr lang="en-US" dirty="0"/>
              <a:t>paid by its Members (Full Members, 	Associate Members and Observers)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	- </a:t>
            </a:r>
            <a:r>
              <a:rPr lang="en-US" b="1" dirty="0"/>
              <a:t>Donations </a:t>
            </a:r>
            <a:r>
              <a:rPr lang="en-US" dirty="0"/>
              <a:t>provided by the 2 multilaterals (ICIEC and 	DHAMAN).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8073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7924800" cy="914400"/>
          </a:xfrm>
        </p:spPr>
        <p:txBody>
          <a:bodyPr/>
          <a:lstStyle/>
          <a:p>
            <a:r>
              <a:rPr lang="en-US" dirty="0" smtClean="0"/>
              <a:t>                    Evolution </a:t>
            </a:r>
            <a:r>
              <a:rPr lang="en-US" dirty="0"/>
              <a:t>of business insured </a:t>
            </a:r>
            <a:br>
              <a:rPr lang="en-US" dirty="0"/>
            </a:br>
            <a:r>
              <a:rPr lang="en-US" dirty="0" smtClean="0"/>
              <a:t>                                   </a:t>
            </a:r>
            <a:r>
              <a:rPr lang="en-US" sz="1800" dirty="0" smtClean="0"/>
              <a:t>(</a:t>
            </a:r>
            <a:r>
              <a:rPr lang="en-US" sz="1800" dirty="0"/>
              <a:t>in USD billion)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51863"/>
              </p:ext>
            </p:extLst>
          </p:nvPr>
        </p:nvGraphicFramePr>
        <p:xfrm>
          <a:off x="4800600" y="7010400"/>
          <a:ext cx="2205534" cy="2682560"/>
        </p:xfrm>
        <a:graphic>
          <a:graphicData uri="http://schemas.openxmlformats.org/drawingml/2006/table">
            <a:tbl>
              <a:tblPr/>
              <a:tblGrid>
                <a:gridCol w="1445214"/>
                <a:gridCol w="433289"/>
                <a:gridCol w="327031"/>
              </a:tblGrid>
              <a:tr h="0">
                <a:tc>
                  <a:txBody>
                    <a:bodyPr/>
                    <a:lstStyle/>
                    <a:p>
                      <a:pPr marL="0" marR="0" lvl="0" indent="0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84" charset="-128"/>
                        <a:cs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84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72682519"/>
              </p:ext>
            </p:extLst>
          </p:nvPr>
        </p:nvGraphicFramePr>
        <p:xfrm>
          <a:off x="1143000" y="2133600"/>
          <a:ext cx="7086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6659526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Aman</a:t>
            </a:r>
            <a:r>
              <a:rPr lang="en-US" dirty="0" smtClean="0"/>
              <a:t> Union -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506074"/>
              </p:ext>
            </p:extLst>
          </p:nvPr>
        </p:nvGraphicFramePr>
        <p:xfrm>
          <a:off x="685800" y="1905000"/>
          <a:ext cx="7137147" cy="5881131"/>
        </p:xfrm>
        <a:graphic>
          <a:graphicData uri="http://schemas.openxmlformats.org/drawingml/2006/table">
            <a:tbl>
              <a:tblPr/>
              <a:tblGrid>
                <a:gridCol w="399732"/>
                <a:gridCol w="4646075"/>
                <a:gridCol w="2091340"/>
              </a:tblGrid>
              <a:tr h="22252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latin typeface="Calibri"/>
                          <a:ea typeface="Calibri"/>
                          <a:cs typeface="Arial"/>
                        </a:rPr>
                        <a:t>17 Full Members</a:t>
                      </a:r>
                      <a:endParaRPr lang="en-US" sz="1600" u="none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ICIEC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Multilateral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DHAMAN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Multilateral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Turk EXIMBANK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Turkey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EGFI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Iran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Malaysia EXIMBANK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Malaysia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6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JLGC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Jordan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COTUNACE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Tunisia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8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ECGE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Egypt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ASEI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Indonesia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SONAC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Senegal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ECGA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Oman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ECIE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UAE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13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NAIFE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Sudan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14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SEP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Saudi Arabia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CAGEX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Algeria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16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SHIEKAN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Sudan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17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LCI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Lebanon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2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smtClean="0">
                          <a:latin typeface="Calibri"/>
                          <a:ea typeface="Calibri"/>
                          <a:cs typeface="Arial"/>
                        </a:rPr>
                        <a:t>3 Associate Members</a:t>
                      </a:r>
                      <a:endParaRPr lang="en-US" sz="1600" u="none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Recovery Advisers B.B.</a:t>
                      </a: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Dubai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TASDEER</a:t>
                      </a: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Qatar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ASSURCREDIT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Tunisia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2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latin typeface="Calibri"/>
                          <a:ea typeface="Calibri"/>
                          <a:cs typeface="Arial"/>
                        </a:rPr>
                        <a:t>11 Observer Members</a:t>
                      </a:r>
                      <a:endParaRPr lang="en-US" sz="1600" u="none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ATRADIUS RE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Republic of Ireland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SOLIFAC SAL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Lebanon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COFACE SA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France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ATI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Kenya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RIME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Cyprus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6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CATLIN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UK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MECOS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Cyprus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8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MIGA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USA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CEDAR ROSE</a:t>
                      </a: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Cyprus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10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GARANT</a:t>
                      </a: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Austria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Arial"/>
                        </a:rPr>
                        <a:t>11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National Borge</a:t>
                      </a:r>
                      <a:endParaRPr lang="en-US" sz="1000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Arial"/>
                        </a:rPr>
                        <a:t>Netherlands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6496" marR="16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666593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434" name="Group 2"/>
          <p:cNvGrpSpPr>
            <a:grpSpLocks/>
          </p:cNvGrpSpPr>
          <p:nvPr/>
        </p:nvGrpSpPr>
        <p:grpSpPr bwMode="auto">
          <a:xfrm>
            <a:off x="2349500" y="1744663"/>
            <a:ext cx="3887788" cy="2751137"/>
            <a:chOff x="1480" y="1099"/>
            <a:chExt cx="2449" cy="1733"/>
          </a:xfrm>
        </p:grpSpPr>
        <p:sp>
          <p:nvSpPr>
            <p:cNvPr id="274435" name="Rectangle 3"/>
            <p:cNvSpPr>
              <a:spLocks noChangeArrowheads="1"/>
            </p:cNvSpPr>
            <p:nvPr/>
          </p:nvSpPr>
          <p:spPr bwMode="auto">
            <a:xfrm>
              <a:off x="1569" y="2221"/>
              <a:ext cx="2327" cy="611"/>
            </a:xfrm>
            <a:prstGeom prst="rect">
              <a:avLst/>
            </a:prstGeom>
            <a:noFill/>
            <a:ln w="57150" algn="ctr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buClr>
                  <a:schemeClr val="tx1"/>
                </a:buClr>
              </a:pPr>
              <a:r>
                <a:rPr lang="en-US" sz="5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Thank you</a:t>
              </a:r>
              <a:r>
                <a:rPr lang="en-US" sz="1600" u="sng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en-US" sz="1600" b="0"/>
            </a:p>
          </p:txBody>
        </p:sp>
        <p:pic>
          <p:nvPicPr>
            <p:cNvPr id="2744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0" y="1099"/>
              <a:ext cx="2449" cy="108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  <p:sp>
          <p:nvSpPr>
            <p:cNvPr id="274437" name="Line 5"/>
            <p:cNvSpPr>
              <a:spLocks noChangeShapeType="1"/>
            </p:cNvSpPr>
            <p:nvPr/>
          </p:nvSpPr>
          <p:spPr bwMode="auto">
            <a:xfrm>
              <a:off x="1536" y="2160"/>
              <a:ext cx="2360" cy="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506" y="1676400"/>
            <a:ext cx="7315200" cy="26670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84" charset="-128"/>
              <a:cs typeface="Arial" pitchFamily="34" charset="0"/>
            </a:endParaRPr>
          </a:p>
          <a:p>
            <a:pPr eaLnBrk="1" hangingPunct="1">
              <a:lnSpc>
                <a:spcPct val="125000"/>
              </a:lnSpc>
              <a:buFontTx/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   ICIEC - Who we are </a:t>
            </a:r>
          </a:p>
          <a:p>
            <a:pPr eaLnBrk="1" hangingPunct="1">
              <a:lnSpc>
                <a:spcPct val="125000"/>
              </a:lnSpc>
              <a:buFontTx/>
              <a:buBlip>
                <a:blip r:embed="rId3"/>
              </a:buBlip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    Business Profile </a:t>
            </a:r>
          </a:p>
          <a:p>
            <a:pPr eaLnBrk="1" hangingPunct="1">
              <a:lnSpc>
                <a:spcPct val="125000"/>
              </a:lnSpc>
              <a:buFontTx/>
              <a:buBlip>
                <a:blip r:embed="rId3"/>
              </a:buBlip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     Products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&amp; few Sample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84" charset="-128"/>
                <a:cs typeface="Arial" pitchFamily="34" charset="0"/>
              </a:rPr>
              <a:t>Transactions</a:t>
            </a:r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304800" y="823466"/>
            <a:ext cx="3436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Table of Contents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2057400" y="8382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1"/>
            <a:r>
              <a:rPr lang="en-US" dirty="0">
                <a:solidFill>
                  <a:schemeClr val="tx1"/>
                </a:solidFill>
              </a:rPr>
              <a:t>Who We </a:t>
            </a:r>
            <a:r>
              <a:rPr lang="en-US" dirty="0" smtClean="0">
                <a:solidFill>
                  <a:schemeClr val="tx1"/>
                </a:solidFill>
              </a:rPr>
              <a:t>Are</a:t>
            </a:r>
            <a:endParaRPr lang="en-US" sz="1800" b="0" i="1" dirty="0">
              <a:solidFill>
                <a:schemeClr val="tx1"/>
              </a:solidFill>
            </a:endParaRPr>
          </a:p>
        </p:txBody>
      </p:sp>
      <p:pic>
        <p:nvPicPr>
          <p:cNvPr id="229380" name="Picture 4" descr="045319-green-jelly-icon-sports-hobbies-med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6248" r="26889"/>
          <a:stretch>
            <a:fillRect/>
          </a:stretch>
        </p:blipFill>
        <p:spPr bwMode="auto">
          <a:xfrm>
            <a:off x="-64107" y="76200"/>
            <a:ext cx="1743075" cy="3719513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3581400"/>
            <a:ext cx="1263650" cy="1004888"/>
            <a:chOff x="288" y="2256"/>
            <a:chExt cx="796" cy="633"/>
          </a:xfrm>
        </p:grpSpPr>
        <p:pic>
          <p:nvPicPr>
            <p:cNvPr id="22938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9" y="2410"/>
              <a:ext cx="612" cy="27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  <p:sp>
          <p:nvSpPr>
            <p:cNvPr id="229384" name="Oval 8"/>
            <p:cNvSpPr>
              <a:spLocks noChangeArrowheads="1"/>
            </p:cNvSpPr>
            <p:nvPr/>
          </p:nvSpPr>
          <p:spPr bwMode="auto">
            <a:xfrm>
              <a:off x="288" y="2256"/>
              <a:ext cx="796" cy="633"/>
            </a:xfrm>
            <a:prstGeom prst="ellipse">
              <a:avLst/>
            </a:prstGeom>
            <a:noFill/>
            <a:ln w="3175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4800" y="4419600"/>
            <a:ext cx="1295400" cy="1004888"/>
            <a:chOff x="288" y="2784"/>
            <a:chExt cx="816" cy="633"/>
          </a:xfrm>
        </p:grpSpPr>
        <p:pic>
          <p:nvPicPr>
            <p:cNvPr id="229386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" y="2938"/>
              <a:ext cx="768" cy="374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29387" name="Text Box 11"/>
            <p:cNvSpPr txBox="1">
              <a:spLocks noChangeArrowheads="1"/>
            </p:cNvSpPr>
            <p:nvPr/>
          </p:nvSpPr>
          <p:spPr bwMode="auto">
            <a:xfrm>
              <a:off x="480" y="3033"/>
              <a:ext cx="528" cy="1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10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IFSR Aa3</a:t>
              </a:r>
            </a:p>
          </p:txBody>
        </p:sp>
        <p:sp>
          <p:nvSpPr>
            <p:cNvPr id="229388" name="Oval 12"/>
            <p:cNvSpPr>
              <a:spLocks noChangeArrowheads="1"/>
            </p:cNvSpPr>
            <p:nvPr/>
          </p:nvSpPr>
          <p:spPr bwMode="auto">
            <a:xfrm>
              <a:off x="308" y="2784"/>
              <a:ext cx="796" cy="633"/>
            </a:xfrm>
            <a:prstGeom prst="ellipse">
              <a:avLst/>
            </a:prstGeom>
            <a:noFill/>
            <a:ln w="3175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5243513"/>
            <a:ext cx="1263650" cy="1004887"/>
            <a:chOff x="336" y="3303"/>
            <a:chExt cx="796" cy="633"/>
          </a:xfrm>
        </p:grpSpPr>
        <p:pic>
          <p:nvPicPr>
            <p:cNvPr id="229390" name="Picture 14" descr="060117_PR_BDI_Acquisition_Coface_logo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" y="3456"/>
              <a:ext cx="576" cy="167"/>
            </a:xfrm>
            <a:prstGeom prst="rect">
              <a:avLst/>
            </a:prstGeom>
            <a:noFill/>
          </p:spPr>
        </p:pic>
        <p:sp>
          <p:nvSpPr>
            <p:cNvPr id="229391" name="Text Box 15"/>
            <p:cNvSpPr txBox="1">
              <a:spLocks noChangeArrowheads="1"/>
            </p:cNvSpPr>
            <p:nvPr/>
          </p:nvSpPr>
          <p:spPr bwMode="auto">
            <a:xfrm>
              <a:off x="391" y="3628"/>
              <a:ext cx="713" cy="16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3399"/>
                  </a:solidFill>
                </a:rPr>
                <a:t>Credit Alliance</a:t>
              </a:r>
            </a:p>
          </p:txBody>
        </p:sp>
        <p:sp>
          <p:nvSpPr>
            <p:cNvPr id="229392" name="Oval 16"/>
            <p:cNvSpPr>
              <a:spLocks noChangeArrowheads="1"/>
            </p:cNvSpPr>
            <p:nvPr/>
          </p:nvSpPr>
          <p:spPr bwMode="auto">
            <a:xfrm>
              <a:off x="336" y="3303"/>
              <a:ext cx="796" cy="633"/>
            </a:xfrm>
            <a:prstGeom prst="ellipse">
              <a:avLst/>
            </a:prstGeom>
            <a:noFill/>
            <a:ln w="3175" algn="ctr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2939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2400"/>
            <a:ext cx="9144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9394" name="Rectangle 18"/>
          <p:cNvSpPr>
            <a:spLocks noChangeArrowheads="1"/>
          </p:cNvSpPr>
          <p:nvPr/>
        </p:nvSpPr>
        <p:spPr bwMode="auto">
          <a:xfrm>
            <a:off x="1757737" y="1595835"/>
            <a:ext cx="7019925" cy="439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spcAft>
                <a:spcPts val="600"/>
              </a:spcAft>
              <a:buClr>
                <a:srgbClr val="003300"/>
              </a:buClr>
              <a:buSzPct val="9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ICIEC is a multinational institution with full juridical personality and multilateral status</a:t>
            </a:r>
          </a:p>
          <a:p>
            <a:pPr marL="457200" indent="-457200" algn="l">
              <a:spcAft>
                <a:spcPts val="600"/>
              </a:spcAft>
              <a:buClr>
                <a:srgbClr val="003300"/>
              </a:buClr>
              <a:buSzPct val="9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Established in 1994 &amp; based in Jeddah – KSA with a representative office in DIFC - Dubai</a:t>
            </a:r>
          </a:p>
          <a:p>
            <a:pPr marL="457200" indent="-457200" algn="l">
              <a:spcAft>
                <a:spcPts val="600"/>
              </a:spcAft>
              <a:buClr>
                <a:srgbClr val="003300"/>
              </a:buClr>
              <a:buSzPct val="9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Owned by the Islamic Development Bank Group in addition to 43 member countries from Asia, Africa and Europe</a:t>
            </a:r>
          </a:p>
          <a:p>
            <a:pPr marL="457200" indent="-457200" algn="l">
              <a:spcAft>
                <a:spcPts val="600"/>
              </a:spcAft>
              <a:buClr>
                <a:srgbClr val="003300"/>
              </a:buClr>
              <a:buSzPct val="9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Subscribed capital is US$ 637 million</a:t>
            </a:r>
          </a:p>
          <a:p>
            <a:pPr marL="457200" indent="-457200" algn="l">
              <a:spcAft>
                <a:spcPts val="600"/>
              </a:spcAft>
              <a:buClr>
                <a:srgbClr val="003300"/>
              </a:buClr>
              <a:buSzPct val="9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Rated Aa3 by Moody's</a:t>
            </a:r>
          </a:p>
          <a:p>
            <a:pPr marL="457200" indent="-457200" algn="l">
              <a:spcAft>
                <a:spcPts val="600"/>
              </a:spcAft>
              <a:buClr>
                <a:srgbClr val="003300"/>
              </a:buClr>
              <a:buSzPct val="9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The only Export Credit Agency in the world that provides export credit &amp; Investment insurance in compliance with the Islamic Shariah</a:t>
            </a:r>
          </a:p>
          <a:p>
            <a:pPr marL="457200" indent="-457200" algn="l">
              <a:spcAft>
                <a:spcPts val="600"/>
              </a:spcAft>
              <a:buClr>
                <a:srgbClr val="003300"/>
              </a:buClr>
              <a:buSzPct val="9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Permanent Member in Berne Union, </a:t>
            </a:r>
            <a:r>
              <a:rPr lang="en-US" sz="1800" b="0" dirty="0" err="1" smtClean="0">
                <a:solidFill>
                  <a:schemeClr val="tx1"/>
                </a:solidFill>
              </a:rPr>
              <a:t>Coface</a:t>
            </a:r>
            <a:r>
              <a:rPr lang="en-US" sz="1800" b="0" dirty="0" smtClean="0">
                <a:solidFill>
                  <a:schemeClr val="tx1"/>
                </a:solidFill>
              </a:rPr>
              <a:t> Alliance, Prague club and founding member of AMAN Union 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b="0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4" y="2270942"/>
            <a:ext cx="658608" cy="8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987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65"/>
          <p:cNvSpPr>
            <a:spLocks noChangeArrowheads="1"/>
          </p:cNvSpPr>
          <p:nvPr/>
        </p:nvSpPr>
        <p:spPr bwMode="auto">
          <a:xfrm>
            <a:off x="2120900" y="1625600"/>
            <a:ext cx="4279900" cy="4394200"/>
          </a:xfrm>
          <a:prstGeom prst="ellipse">
            <a:avLst/>
          </a:prstGeom>
          <a:noFill/>
          <a:ln w="3175" algn="ctr">
            <a:solidFill>
              <a:srgbClr val="008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15364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24000"/>
          </a:blip>
          <a:srcRect/>
          <a:stretch>
            <a:fillRect/>
          </a:stretch>
        </p:blipFill>
        <p:spPr bwMode="auto">
          <a:xfrm>
            <a:off x="3140075" y="2590800"/>
            <a:ext cx="2346325" cy="2346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5365" name="Line 58"/>
          <p:cNvSpPr>
            <a:spLocks noChangeShapeType="1"/>
          </p:cNvSpPr>
          <p:nvPr/>
        </p:nvSpPr>
        <p:spPr bwMode="auto">
          <a:xfrm flipH="1">
            <a:off x="2752725" y="4560888"/>
            <a:ext cx="676275" cy="376237"/>
          </a:xfrm>
          <a:prstGeom prst="line">
            <a:avLst/>
          </a:prstGeom>
          <a:noFill/>
          <a:ln w="3175">
            <a:solidFill>
              <a:srgbClr val="0086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5366" name="Line 59"/>
          <p:cNvSpPr>
            <a:spLocks noChangeShapeType="1"/>
          </p:cNvSpPr>
          <p:nvPr/>
        </p:nvSpPr>
        <p:spPr bwMode="auto">
          <a:xfrm flipH="1" flipV="1">
            <a:off x="2752725" y="2743200"/>
            <a:ext cx="742950" cy="385763"/>
          </a:xfrm>
          <a:prstGeom prst="line">
            <a:avLst/>
          </a:prstGeom>
          <a:noFill/>
          <a:ln w="3175">
            <a:solidFill>
              <a:srgbClr val="0086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5367" name="Line 60"/>
          <p:cNvSpPr>
            <a:spLocks noChangeShapeType="1"/>
          </p:cNvSpPr>
          <p:nvPr/>
        </p:nvSpPr>
        <p:spPr bwMode="auto">
          <a:xfrm flipH="1">
            <a:off x="5214938" y="2947988"/>
            <a:ext cx="676275" cy="376237"/>
          </a:xfrm>
          <a:prstGeom prst="line">
            <a:avLst/>
          </a:prstGeom>
          <a:noFill/>
          <a:ln w="3175">
            <a:solidFill>
              <a:srgbClr val="0086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5368" name="Line 61"/>
          <p:cNvSpPr>
            <a:spLocks noChangeShapeType="1"/>
          </p:cNvSpPr>
          <p:nvPr/>
        </p:nvSpPr>
        <p:spPr bwMode="auto">
          <a:xfrm>
            <a:off x="5019675" y="4676775"/>
            <a:ext cx="466725" cy="376238"/>
          </a:xfrm>
          <a:prstGeom prst="line">
            <a:avLst/>
          </a:prstGeom>
          <a:noFill/>
          <a:ln w="3175">
            <a:solidFill>
              <a:srgbClr val="0086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86079" name="Rectangle 63"/>
          <p:cNvSpPr>
            <a:spLocks noChangeArrowheads="1"/>
          </p:cNvSpPr>
          <p:nvPr/>
        </p:nvSpPr>
        <p:spPr bwMode="auto">
          <a:xfrm>
            <a:off x="2133600" y="3921125"/>
            <a:ext cx="4146550" cy="2746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buClr>
                <a:schemeClr val="tx1"/>
              </a:buClr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)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5410200" y="1752600"/>
            <a:ext cx="2143125" cy="1905000"/>
            <a:chOff x="3696" y="912"/>
            <a:chExt cx="1350" cy="1200"/>
          </a:xfrm>
        </p:grpSpPr>
        <p:sp>
          <p:nvSpPr>
            <p:cNvPr id="15385" name="Oval 50"/>
            <p:cNvSpPr>
              <a:spLocks noChangeArrowheads="1"/>
            </p:cNvSpPr>
            <p:nvPr/>
          </p:nvSpPr>
          <p:spPr bwMode="auto">
            <a:xfrm>
              <a:off x="3696" y="912"/>
              <a:ext cx="1344" cy="1200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86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pic>
          <p:nvPicPr>
            <p:cNvPr id="15386" name="Picture 33" descr="logo-new"/>
            <p:cNvPicPr>
              <a:picLocks noChangeAspect="1" noChangeArrowheads="1"/>
            </p:cNvPicPr>
            <p:nvPr/>
          </p:nvPicPr>
          <p:blipFill>
            <a:blip r:embed="rId4" cstate="print"/>
            <a:srcRect l="42424" r="18182" b="42841"/>
            <a:stretch>
              <a:fillRect/>
            </a:stretch>
          </p:blipFill>
          <p:spPr bwMode="auto">
            <a:xfrm>
              <a:off x="4416" y="1008"/>
              <a:ext cx="336" cy="2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6050" name="Rectangle 34"/>
            <p:cNvSpPr>
              <a:spLocks noChangeArrowheads="1"/>
            </p:cNvSpPr>
            <p:nvPr/>
          </p:nvSpPr>
          <p:spPr bwMode="auto">
            <a:xfrm>
              <a:off x="3744" y="1392"/>
              <a:ext cx="1302" cy="403"/>
            </a:xfrm>
            <a:prstGeom prst="rect">
              <a:avLst/>
            </a:prstGeom>
            <a:solidFill>
              <a:schemeClr val="bg1">
                <a:alpha val="8000"/>
              </a:scheme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buClr>
                  <a:schemeClr val="tx1"/>
                </a:buClr>
                <a:defRPr/>
              </a:pPr>
              <a:r>
                <a:rPr lang="en-US" sz="1200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International Islamic Trade Finance Corporation (ITFC)</a:t>
              </a:r>
            </a:p>
          </p:txBody>
        </p:sp>
        <p:pic>
          <p:nvPicPr>
            <p:cNvPr id="15388" name="Picture 32" descr="logo-new"/>
            <p:cNvPicPr>
              <a:picLocks noChangeAspect="1" noChangeArrowheads="1"/>
            </p:cNvPicPr>
            <p:nvPr/>
          </p:nvPicPr>
          <p:blipFill>
            <a:blip r:embed="rId4" cstate="print"/>
            <a:srcRect r="57576" b="18376"/>
            <a:stretch>
              <a:fillRect/>
            </a:stretch>
          </p:blipFill>
          <p:spPr bwMode="auto">
            <a:xfrm>
              <a:off x="3996" y="1008"/>
              <a:ext cx="372" cy="4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5486400" y="4343400"/>
            <a:ext cx="2133600" cy="1905000"/>
            <a:chOff x="3456" y="2736"/>
            <a:chExt cx="1344" cy="1200"/>
          </a:xfrm>
        </p:grpSpPr>
        <p:sp>
          <p:nvSpPr>
            <p:cNvPr id="15382" name="Oval 49"/>
            <p:cNvSpPr>
              <a:spLocks noChangeArrowheads="1"/>
            </p:cNvSpPr>
            <p:nvPr/>
          </p:nvSpPr>
          <p:spPr bwMode="auto">
            <a:xfrm>
              <a:off x="3456" y="2736"/>
              <a:ext cx="1344" cy="1200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86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pic>
          <p:nvPicPr>
            <p:cNvPr id="15383" name="Picture 20" descr="icd_logo"/>
            <p:cNvPicPr>
              <a:picLocks noChangeAspect="1" noChangeArrowheads="1"/>
            </p:cNvPicPr>
            <p:nvPr/>
          </p:nvPicPr>
          <p:blipFill>
            <a:blip r:embed="rId5" cstate="print">
              <a:lum contrast="18000"/>
            </a:blip>
            <a:srcRect t="28662" r="86630"/>
            <a:stretch>
              <a:fillRect/>
            </a:stretch>
          </p:blipFill>
          <p:spPr bwMode="auto">
            <a:xfrm>
              <a:off x="3890" y="2873"/>
              <a:ext cx="424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042" name="Rectangle 26"/>
            <p:cNvSpPr>
              <a:spLocks noChangeArrowheads="1"/>
            </p:cNvSpPr>
            <p:nvPr/>
          </p:nvSpPr>
          <p:spPr bwMode="auto">
            <a:xfrm>
              <a:off x="3498" y="3245"/>
              <a:ext cx="1302" cy="40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buClr>
                  <a:schemeClr val="tx1"/>
                </a:buClr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Islamic Corporation for the Development of the Private Sector (ICD)</a:t>
              </a:r>
            </a:p>
          </p:txBody>
        </p:sp>
      </p:grp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1066800" y="1600200"/>
            <a:ext cx="2133600" cy="1905000"/>
            <a:chOff x="432" y="894"/>
            <a:chExt cx="1344" cy="1200"/>
          </a:xfrm>
        </p:grpSpPr>
        <p:sp>
          <p:nvSpPr>
            <p:cNvPr id="15379" name="Oval 48"/>
            <p:cNvSpPr>
              <a:spLocks noChangeArrowheads="1"/>
            </p:cNvSpPr>
            <p:nvPr/>
          </p:nvSpPr>
          <p:spPr bwMode="auto">
            <a:xfrm>
              <a:off x="432" y="894"/>
              <a:ext cx="1344" cy="1200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86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6040" name="Rectangle 24"/>
            <p:cNvSpPr>
              <a:spLocks noChangeArrowheads="1"/>
            </p:cNvSpPr>
            <p:nvPr/>
          </p:nvSpPr>
          <p:spPr bwMode="auto">
            <a:xfrm>
              <a:off x="474" y="1422"/>
              <a:ext cx="1302" cy="40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buClr>
                  <a:schemeClr val="tx1"/>
                </a:buClr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Islamic Corporation for Insurance of Investments and Export Credits (ICIEC)</a:t>
              </a:r>
            </a:p>
          </p:txBody>
        </p:sp>
        <p:pic>
          <p:nvPicPr>
            <p:cNvPr id="15381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 l="22014" t="19351" r="9494" b="19351"/>
            <a:stretch>
              <a:fillRect/>
            </a:stretch>
          </p:blipFill>
          <p:spPr bwMode="auto">
            <a:xfrm>
              <a:off x="816" y="951"/>
              <a:ext cx="558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1143000" y="4343400"/>
            <a:ext cx="2133600" cy="1905000"/>
            <a:chOff x="432" y="2736"/>
            <a:chExt cx="1344" cy="1200"/>
          </a:xfrm>
        </p:grpSpPr>
        <p:sp>
          <p:nvSpPr>
            <p:cNvPr id="15375" name="Oval 47"/>
            <p:cNvSpPr>
              <a:spLocks noChangeArrowheads="1"/>
            </p:cNvSpPr>
            <p:nvPr/>
          </p:nvSpPr>
          <p:spPr bwMode="auto">
            <a:xfrm>
              <a:off x="432" y="2736"/>
              <a:ext cx="1344" cy="1200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86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grpSp>
          <p:nvGrpSpPr>
            <p:cNvPr id="6" name="Group 70"/>
            <p:cNvGrpSpPr>
              <a:grpSpLocks/>
            </p:cNvGrpSpPr>
            <p:nvPr/>
          </p:nvGrpSpPr>
          <p:grpSpPr bwMode="auto">
            <a:xfrm>
              <a:off x="432" y="2798"/>
              <a:ext cx="1302" cy="754"/>
              <a:chOff x="432" y="2798"/>
              <a:chExt cx="1302" cy="754"/>
            </a:xfrm>
          </p:grpSpPr>
          <p:sp>
            <p:nvSpPr>
              <p:cNvPr id="86041" name="Rectangle 25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1302" cy="288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hangingPunct="0">
                  <a:buClr>
                    <a:schemeClr val="tx1"/>
                  </a:buClr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pitchFamily="34" charset="0"/>
                  </a:rPr>
                  <a:t>Islamic Research and Training Institute (IRTI)</a:t>
                </a:r>
              </a:p>
            </p:txBody>
          </p:sp>
          <p:pic>
            <p:nvPicPr>
              <p:cNvPr id="15378" name="Picture 21" descr="logo-irti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88" y="2798"/>
                <a:ext cx="360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374" name="Rectangle 72"/>
          <p:cNvSpPr>
            <a:spLocks noChangeArrowheads="1"/>
          </p:cNvSpPr>
          <p:nvPr/>
        </p:nvSpPr>
        <p:spPr bwMode="auto">
          <a:xfrm>
            <a:off x="3124200" y="1905000"/>
            <a:ext cx="2332038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Affiliated Institution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09600" y="1066800"/>
            <a:ext cx="838200" cy="686656"/>
          </a:xfrm>
          <a:prstGeom prst="wedgeRoundRectCallout">
            <a:avLst>
              <a:gd name="adj1" fmla="val 36211"/>
              <a:gd name="adj2" fmla="val 73532"/>
              <a:gd name="adj3" fmla="val 16667"/>
            </a:avLst>
          </a:prstGeom>
          <a:solidFill>
            <a:srgbClr val="CCFF6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Aa3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Cambria" pitchFamily="18" charset="0"/>
                <a:cs typeface="Arial" pitchFamily="34" charset="0"/>
              </a:rPr>
              <a:t> rated by Mood’s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970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10" name="Rectangle 14"/>
          <p:cNvSpPr>
            <a:spLocks noChangeArrowheads="1"/>
          </p:cNvSpPr>
          <p:nvPr/>
        </p:nvSpPr>
        <p:spPr bwMode="auto">
          <a:xfrm>
            <a:off x="304801" y="817563"/>
            <a:ext cx="4090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1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ICIEC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Mandate …</a:t>
            </a:r>
          </a:p>
        </p:txBody>
      </p:sp>
      <p:graphicFrame>
        <p:nvGraphicFramePr>
          <p:cNvPr id="18" name="Diagram 17"/>
          <p:cNvGraphicFramePr/>
          <p:nvPr/>
        </p:nvGraphicFramePr>
        <p:xfrm>
          <a:off x="609600" y="1676400"/>
          <a:ext cx="8112125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16364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534400" y="6572250"/>
            <a:ext cx="609600" cy="285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fld id="{A97B4EFB-0058-4C74-832D-FFE0BBB6FEAC}" type="slidenum">
              <a:rPr lang="ar-SA" altLang="en-US" sz="1000">
                <a:solidFill>
                  <a:srgbClr val="FFFFFF"/>
                </a:solidFill>
                <a:latin typeface="Perpetua Titling MT" pitchFamily="18" charset="0"/>
              </a:rPr>
              <a:pPr/>
              <a:t>6</a:t>
            </a:fld>
            <a:endParaRPr lang="en-US" altLang="en-US" sz="1000">
              <a:solidFill>
                <a:srgbClr val="FFFFFF"/>
              </a:solidFill>
              <a:latin typeface="Perpetua Titling MT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28700" y="712408"/>
            <a:ext cx="7010400" cy="5232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1">
              <a:spcBef>
                <a:spcPct val="0"/>
              </a:spcBef>
            </a:pPr>
            <a:r>
              <a:rPr lang="en-US" altLang="en-US" sz="2800" b="1" kern="12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pitchFamily="34" charset="0"/>
              </a:rPr>
              <a:t>ICIEC Membership – a broad swathe… 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lum bright="10000" contras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609600" y="1978551"/>
            <a:ext cx="213360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99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hlink"/>
                </a:solidFill>
                <a:latin typeface="Verdana" pitchFamily="34" charset="0"/>
              </a:defRPr>
            </a:lvl1pPr>
            <a:lvl2pPr marL="914400" indent="-457200">
              <a:defRPr sz="2400">
                <a:solidFill>
                  <a:schemeClr val="hlink"/>
                </a:solidFill>
                <a:latin typeface="Verdana" pitchFamily="34" charset="0"/>
              </a:defRPr>
            </a:lvl2pPr>
            <a:lvl3pPr marL="1371600" indent="-457200">
              <a:defRPr sz="2400">
                <a:solidFill>
                  <a:schemeClr val="hlink"/>
                </a:solidFill>
                <a:latin typeface="Verdana" pitchFamily="34" charset="0"/>
              </a:defRPr>
            </a:lvl3pPr>
            <a:lvl4pPr marL="1828800" indent="-457200">
              <a:defRPr sz="2400">
                <a:solidFill>
                  <a:schemeClr val="hlink"/>
                </a:solidFill>
                <a:latin typeface="Verdana" pitchFamily="34" charset="0"/>
              </a:defRPr>
            </a:lvl4pPr>
            <a:lvl5pPr marL="2286000" indent="-457200">
              <a:defRPr sz="2400">
                <a:solidFill>
                  <a:schemeClr val="hlink"/>
                </a:solidFill>
                <a:latin typeface="Verdana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9pPr>
          </a:lstStyle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ALGERIA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BAHRAIN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EGYPT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JORDAN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KUWAIT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LEBANON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LIBYA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MAURITANIA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MOROCCO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OMAN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QATAR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KSA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SUDAN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SYRIA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TUNISIA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U.A.E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YEMEN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Iraq 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Palestine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3086100" y="2000250"/>
            <a:ext cx="25146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99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hlink"/>
                </a:solidFill>
                <a:latin typeface="Verdana" pitchFamily="34" charset="0"/>
              </a:defRPr>
            </a:lvl1pPr>
            <a:lvl2pPr marL="914400" indent="-457200">
              <a:defRPr sz="2400">
                <a:solidFill>
                  <a:schemeClr val="hlink"/>
                </a:solidFill>
                <a:latin typeface="Verdana" pitchFamily="34" charset="0"/>
              </a:defRPr>
            </a:lvl2pPr>
            <a:lvl3pPr marL="1371600" indent="-457200">
              <a:defRPr sz="2400">
                <a:solidFill>
                  <a:schemeClr val="hlink"/>
                </a:solidFill>
                <a:latin typeface="Verdana" pitchFamily="34" charset="0"/>
              </a:defRPr>
            </a:lvl3pPr>
            <a:lvl4pPr marL="1828800" indent="-457200">
              <a:defRPr sz="2400">
                <a:solidFill>
                  <a:schemeClr val="hlink"/>
                </a:solidFill>
                <a:latin typeface="Verdana" pitchFamily="34" charset="0"/>
              </a:defRPr>
            </a:lvl4pPr>
            <a:lvl5pPr marL="2286000" indent="-457200">
              <a:defRPr sz="2400">
                <a:solidFill>
                  <a:schemeClr val="hlink"/>
                </a:solidFill>
                <a:latin typeface="Verdana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9pPr>
          </a:lstStyle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</a:t>
            </a: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BENIN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BURKINA FASO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CAMEROON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CHAD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GAMBIA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DIJBOUTI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GUINEA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MALI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NIGER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SENEGAL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UGANDA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NIGERIA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GABON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Ivory Coast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Mozambique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5773298" y="2004840"/>
            <a:ext cx="2286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99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hlink"/>
                </a:solidFill>
                <a:latin typeface="Verdana" pitchFamily="34" charset="0"/>
              </a:defRPr>
            </a:lvl1pPr>
            <a:lvl2pPr marL="914400" indent="-457200">
              <a:defRPr sz="2400">
                <a:solidFill>
                  <a:schemeClr val="hlink"/>
                </a:solidFill>
                <a:latin typeface="Verdana" pitchFamily="34" charset="0"/>
              </a:defRPr>
            </a:lvl2pPr>
            <a:lvl3pPr marL="1371600" indent="-457200">
              <a:defRPr sz="2400">
                <a:solidFill>
                  <a:schemeClr val="hlink"/>
                </a:solidFill>
                <a:latin typeface="Verdana" pitchFamily="34" charset="0"/>
              </a:defRPr>
            </a:lvl3pPr>
            <a:lvl4pPr marL="1828800" indent="-457200">
              <a:defRPr sz="2400">
                <a:solidFill>
                  <a:schemeClr val="hlink"/>
                </a:solidFill>
                <a:latin typeface="Verdana" pitchFamily="34" charset="0"/>
              </a:defRPr>
            </a:lvl4pPr>
            <a:lvl5pPr marL="2286000" indent="-457200">
              <a:defRPr sz="2400">
                <a:solidFill>
                  <a:schemeClr val="hlink"/>
                </a:solidFill>
                <a:latin typeface="Verdana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9pPr>
          </a:lstStyle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</a:t>
            </a: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BANGLADESH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BRUNEI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IRAN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INDONESIA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MALAYSIA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PAKISTAN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TURKEY </a:t>
            </a:r>
          </a:p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KAZAKHSTAN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04800" y="1204803"/>
            <a:ext cx="198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99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en-US" altLang="en-US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pitchFamily="34" charset="0"/>
              </a:rPr>
              <a:t>19 </a:t>
            </a:r>
            <a:r>
              <a:rPr lang="en-US" altLang="en-US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pitchFamily="34" charset="0"/>
              </a:rPr>
              <a:t>ARAB </a:t>
            </a:r>
          </a:p>
          <a:p>
            <a:pPr algn="ctr" eaLnBrk="0" hangingPunct="0"/>
            <a:r>
              <a:rPr lang="en-US" altLang="en-US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pitchFamily="34" charset="0"/>
              </a:rPr>
              <a:t>Countries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943600" y="1294768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99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en-US" altLang="en-US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pitchFamily="34" charset="0"/>
              </a:rPr>
              <a:t>8 ASIAN </a:t>
            </a:r>
          </a:p>
          <a:p>
            <a:pPr algn="ctr" eaLnBrk="0" hangingPunct="0"/>
            <a:r>
              <a:rPr lang="en-US" altLang="en-US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pitchFamily="34" charset="0"/>
              </a:rPr>
              <a:t>Countries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200400" y="1303165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99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pitchFamily="34" charset="0"/>
              </a:rPr>
              <a:t>15 AFRICAN</a:t>
            </a:r>
          </a:p>
          <a:p>
            <a:pPr algn="ctr" eaLnBrk="0" hangingPunct="0"/>
            <a:r>
              <a:rPr lang="en-US" altLang="en-US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pitchFamily="34" charset="0"/>
              </a:rPr>
              <a:t>Countries</a:t>
            </a:r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>
            <a:off x="5715000" y="4306256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99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en-US" altLang="en-US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pitchFamily="34" charset="0"/>
              </a:rPr>
              <a:t>1 EUROPEAN</a:t>
            </a:r>
          </a:p>
          <a:p>
            <a:pPr algn="ctr" eaLnBrk="0" hangingPunct="0"/>
            <a:r>
              <a:rPr lang="en-US" altLang="en-US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pitchFamily="34" charset="0"/>
              </a:rPr>
              <a:t>Country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5773298" y="5204877"/>
            <a:ext cx="22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99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hlink"/>
                </a:solidFill>
                <a:latin typeface="Verdana" pitchFamily="34" charset="0"/>
              </a:defRPr>
            </a:lvl1pPr>
            <a:lvl2pPr marL="914400" indent="-457200">
              <a:defRPr sz="2400">
                <a:solidFill>
                  <a:schemeClr val="hlink"/>
                </a:solidFill>
                <a:latin typeface="Verdana" pitchFamily="34" charset="0"/>
              </a:defRPr>
            </a:lvl2pPr>
            <a:lvl3pPr marL="1371600" indent="-457200">
              <a:defRPr sz="2400">
                <a:solidFill>
                  <a:schemeClr val="hlink"/>
                </a:solidFill>
                <a:latin typeface="Verdana" pitchFamily="34" charset="0"/>
              </a:defRPr>
            </a:lvl3pPr>
            <a:lvl4pPr marL="1828800" indent="-457200">
              <a:defRPr sz="2400">
                <a:solidFill>
                  <a:schemeClr val="hlink"/>
                </a:solidFill>
                <a:latin typeface="Verdana" pitchFamily="34" charset="0"/>
              </a:defRPr>
            </a:lvl4pPr>
            <a:lvl5pPr marL="2286000" indent="-457200">
              <a:defRPr sz="2400">
                <a:solidFill>
                  <a:schemeClr val="hlink"/>
                </a:solidFill>
                <a:latin typeface="Verdana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9pPr>
          </a:lstStyle>
          <a:p>
            <a:pPr algn="l" eaLnBrk="0" hangingPunct="0">
              <a:buClr>
                <a:srgbClr val="006666"/>
              </a:buClr>
              <a:buFontTx/>
              <a:buAutoNum type="arabicPeriod"/>
              <a:defRPr/>
            </a:pPr>
            <a:r>
              <a:rPr lang="en-US" sz="1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</a:rPr>
              <a:t> ALBANIA</a:t>
            </a:r>
          </a:p>
          <a:p>
            <a:pPr algn="l" eaLnBrk="0" hangingPunct="0">
              <a:buClr>
                <a:srgbClr val="996633"/>
              </a:buClr>
              <a:defRPr/>
            </a:pPr>
            <a:endParaRPr lang="en-US" sz="1400" b="1" dirty="0" smtClean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7996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0"/>
            <a:ext cx="5867400" cy="579438"/>
          </a:xfrm>
        </p:spPr>
        <p:txBody>
          <a:bodyPr/>
          <a:lstStyle/>
          <a:p>
            <a:r>
              <a:rPr lang="en-US" dirty="0" smtClean="0"/>
              <a:t>ICIEC Product Mix</a:t>
            </a:r>
            <a:endParaRPr lang="en-US" dirty="0"/>
          </a:p>
        </p:txBody>
      </p:sp>
      <p:pic>
        <p:nvPicPr>
          <p:cNvPr id="17818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276600"/>
            <a:ext cx="12954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9" name="Rectangle 13"/>
          <p:cNvSpPr>
            <a:spLocks noChangeArrowheads="1"/>
          </p:cNvSpPr>
          <p:nvPr/>
        </p:nvSpPr>
        <p:spPr bwMode="auto">
          <a:xfrm>
            <a:off x="3602038" y="1828800"/>
            <a:ext cx="1262062" cy="365125"/>
          </a:xfrm>
          <a:prstGeom prst="rect">
            <a:avLst/>
          </a:prstGeom>
          <a:noFill/>
          <a:ln w="28575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Clr>
                <a:schemeClr val="tx1"/>
              </a:buClr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Banks</a:t>
            </a:r>
            <a:r>
              <a:rPr lang="en-US" sz="1400"/>
              <a:t> </a:t>
            </a:r>
          </a:p>
        </p:txBody>
      </p:sp>
      <p:sp>
        <p:nvSpPr>
          <p:cNvPr id="178193" name="Rectangle 17"/>
          <p:cNvSpPr>
            <a:spLocks noChangeArrowheads="1"/>
          </p:cNvSpPr>
          <p:nvPr/>
        </p:nvSpPr>
        <p:spPr bwMode="auto">
          <a:xfrm>
            <a:off x="6802438" y="3825875"/>
            <a:ext cx="1262062" cy="365125"/>
          </a:xfrm>
          <a:prstGeom prst="rect">
            <a:avLst/>
          </a:prstGeom>
          <a:noFill/>
          <a:ln w="28575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Clr>
                <a:schemeClr val="tx1"/>
              </a:buClr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Investors</a:t>
            </a:r>
            <a:r>
              <a:rPr lang="en-US" sz="1400"/>
              <a:t> </a:t>
            </a:r>
          </a:p>
        </p:txBody>
      </p:sp>
      <p:sp>
        <p:nvSpPr>
          <p:cNvPr id="178196" name="Rectangle 20"/>
          <p:cNvSpPr>
            <a:spLocks noChangeArrowheads="1"/>
          </p:cNvSpPr>
          <p:nvPr/>
        </p:nvSpPr>
        <p:spPr bwMode="auto">
          <a:xfrm>
            <a:off x="3678238" y="5426075"/>
            <a:ext cx="1262062" cy="365125"/>
          </a:xfrm>
          <a:prstGeom prst="rect">
            <a:avLst/>
          </a:prstGeom>
          <a:noFill/>
          <a:ln w="28575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Clr>
                <a:schemeClr val="tx1"/>
              </a:buClr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ECAs</a:t>
            </a:r>
            <a:r>
              <a:rPr lang="en-US" sz="1400"/>
              <a:t> </a:t>
            </a:r>
          </a:p>
        </p:txBody>
      </p:sp>
      <p:sp>
        <p:nvSpPr>
          <p:cNvPr id="178199" name="Rectangle 23"/>
          <p:cNvSpPr>
            <a:spLocks noChangeArrowheads="1"/>
          </p:cNvSpPr>
          <p:nvPr/>
        </p:nvSpPr>
        <p:spPr bwMode="auto">
          <a:xfrm>
            <a:off x="711200" y="3886200"/>
            <a:ext cx="1262063" cy="365125"/>
          </a:xfrm>
          <a:prstGeom prst="rect">
            <a:avLst/>
          </a:prstGeom>
          <a:noFill/>
          <a:ln w="28575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Clr>
                <a:schemeClr val="tx1"/>
              </a:buClr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Suppliers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78201" name="Line 25"/>
          <p:cNvSpPr>
            <a:spLocks noChangeShapeType="1"/>
          </p:cNvSpPr>
          <p:nvPr/>
        </p:nvSpPr>
        <p:spPr bwMode="auto">
          <a:xfrm>
            <a:off x="5029200" y="4024313"/>
            <a:ext cx="1747838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lg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8202" name="Line 26"/>
          <p:cNvSpPr>
            <a:spLocks noChangeShapeType="1"/>
          </p:cNvSpPr>
          <p:nvPr/>
        </p:nvSpPr>
        <p:spPr bwMode="auto">
          <a:xfrm>
            <a:off x="1985963" y="4038600"/>
            <a:ext cx="1519237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lg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8203" name="Line 27"/>
          <p:cNvSpPr>
            <a:spLocks noChangeShapeType="1"/>
          </p:cNvSpPr>
          <p:nvPr/>
        </p:nvSpPr>
        <p:spPr bwMode="auto">
          <a:xfrm flipV="1">
            <a:off x="4267200" y="2278063"/>
            <a:ext cx="0" cy="1074737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lg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8204" name="Line 28"/>
          <p:cNvSpPr>
            <a:spLocks noChangeShapeType="1"/>
          </p:cNvSpPr>
          <p:nvPr/>
        </p:nvSpPr>
        <p:spPr bwMode="auto">
          <a:xfrm flipV="1">
            <a:off x="3962400" y="4308475"/>
            <a:ext cx="0" cy="1101725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lg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8205" name="Line 29"/>
          <p:cNvSpPr>
            <a:spLocks noChangeShapeType="1"/>
          </p:cNvSpPr>
          <p:nvPr/>
        </p:nvSpPr>
        <p:spPr bwMode="auto">
          <a:xfrm flipV="1">
            <a:off x="4495800" y="4308475"/>
            <a:ext cx="0" cy="1101725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lg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78206" name="Text Box 30"/>
          <p:cNvSpPr txBox="1">
            <a:spLocks noChangeArrowheads="1"/>
          </p:cNvSpPr>
          <p:nvPr/>
        </p:nvSpPr>
        <p:spPr bwMode="auto">
          <a:xfrm rot="16200000">
            <a:off x="3406775" y="2763838"/>
            <a:ext cx="14478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Credit</a:t>
            </a:r>
          </a:p>
        </p:txBody>
      </p:sp>
      <p:sp>
        <p:nvSpPr>
          <p:cNvPr id="178207" name="Text Box 31"/>
          <p:cNvSpPr txBox="1">
            <a:spLocks noChangeArrowheads="1"/>
          </p:cNvSpPr>
          <p:nvPr/>
        </p:nvSpPr>
        <p:spPr bwMode="auto">
          <a:xfrm rot="16200000">
            <a:off x="3679825" y="2613025"/>
            <a:ext cx="14478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Insurance</a:t>
            </a:r>
          </a:p>
        </p:txBody>
      </p:sp>
      <p:sp>
        <p:nvSpPr>
          <p:cNvPr id="178208" name="Text Box 32"/>
          <p:cNvSpPr txBox="1">
            <a:spLocks noChangeArrowheads="1"/>
          </p:cNvSpPr>
          <p:nvPr/>
        </p:nvSpPr>
        <p:spPr bwMode="auto">
          <a:xfrm>
            <a:off x="5029200" y="3657600"/>
            <a:ext cx="14478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Political Risk</a:t>
            </a:r>
          </a:p>
        </p:txBody>
      </p:sp>
      <p:sp>
        <p:nvSpPr>
          <p:cNvPr id="178209" name="Text Box 33"/>
          <p:cNvSpPr txBox="1">
            <a:spLocks noChangeArrowheads="1"/>
          </p:cNvSpPr>
          <p:nvPr/>
        </p:nvSpPr>
        <p:spPr bwMode="auto">
          <a:xfrm>
            <a:off x="5029200" y="4006850"/>
            <a:ext cx="14478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Insurance</a:t>
            </a:r>
          </a:p>
        </p:txBody>
      </p:sp>
      <p:sp>
        <p:nvSpPr>
          <p:cNvPr id="178210" name="Text Box 34"/>
          <p:cNvSpPr txBox="1">
            <a:spLocks noChangeArrowheads="1"/>
          </p:cNvSpPr>
          <p:nvPr/>
        </p:nvSpPr>
        <p:spPr bwMode="auto">
          <a:xfrm>
            <a:off x="2057400" y="3657600"/>
            <a:ext cx="14478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 smtClean="0"/>
              <a:t>Trade </a:t>
            </a:r>
            <a:r>
              <a:rPr lang="en-US" sz="1600" dirty="0"/>
              <a:t>Credit</a:t>
            </a:r>
          </a:p>
        </p:txBody>
      </p:sp>
      <p:sp>
        <p:nvSpPr>
          <p:cNvPr id="178211" name="Text Box 35"/>
          <p:cNvSpPr txBox="1">
            <a:spLocks noChangeArrowheads="1"/>
          </p:cNvSpPr>
          <p:nvPr/>
        </p:nvSpPr>
        <p:spPr bwMode="auto">
          <a:xfrm>
            <a:off x="2286000" y="4006850"/>
            <a:ext cx="14478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Insurance</a:t>
            </a:r>
          </a:p>
        </p:txBody>
      </p:sp>
      <p:sp>
        <p:nvSpPr>
          <p:cNvPr id="178212" name="Text Box 36"/>
          <p:cNvSpPr txBox="1">
            <a:spLocks noChangeArrowheads="1"/>
          </p:cNvSpPr>
          <p:nvPr/>
        </p:nvSpPr>
        <p:spPr bwMode="auto">
          <a:xfrm rot="16200000">
            <a:off x="3551238" y="4602162"/>
            <a:ext cx="1447800" cy="320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/>
              <a:t>Reinsurance</a:t>
            </a:r>
          </a:p>
        </p:txBody>
      </p:sp>
      <p:sp>
        <p:nvSpPr>
          <p:cNvPr id="178213" name="Text Box 37"/>
          <p:cNvSpPr txBox="1">
            <a:spLocks noChangeArrowheads="1"/>
          </p:cNvSpPr>
          <p:nvPr/>
        </p:nvSpPr>
        <p:spPr bwMode="auto">
          <a:xfrm>
            <a:off x="4876800" y="4419600"/>
            <a:ext cx="3657600" cy="84638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300" dirty="0"/>
              <a:t>Foreign Investment Insurance </a:t>
            </a:r>
            <a:r>
              <a:rPr lang="en-US" sz="1300" dirty="0" smtClean="0"/>
              <a:t>:</a:t>
            </a:r>
            <a:endParaRPr lang="en-US" sz="13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200" dirty="0"/>
              <a:t> </a:t>
            </a:r>
            <a:r>
              <a:rPr lang="en-US" sz="1200" i="1" dirty="0" smtClean="0"/>
              <a:t>Equity Investments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200" i="1" dirty="0" smtClean="0"/>
              <a:t>Non Equity Investments</a:t>
            </a:r>
            <a:endParaRPr lang="en-US" sz="1200" i="1" dirty="0"/>
          </a:p>
        </p:txBody>
      </p:sp>
      <p:sp>
        <p:nvSpPr>
          <p:cNvPr id="178214" name="Text Box 38"/>
          <p:cNvSpPr txBox="1">
            <a:spLocks noChangeArrowheads="1"/>
          </p:cNvSpPr>
          <p:nvPr/>
        </p:nvSpPr>
        <p:spPr bwMode="auto">
          <a:xfrm>
            <a:off x="228600" y="4419600"/>
            <a:ext cx="3657600" cy="113877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dirty="0" smtClean="0"/>
              <a:t>                         Inward Reinsurance :</a:t>
            </a:r>
          </a:p>
          <a:p>
            <a:pPr lvl="3"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200" i="1" dirty="0" smtClean="0"/>
              <a:t>Quota Share </a:t>
            </a:r>
            <a:r>
              <a:rPr lang="en-US" sz="1200" i="1" dirty="0"/>
              <a:t>Treaty   </a:t>
            </a:r>
            <a:endParaRPr lang="en-US" sz="1200" i="1" dirty="0" smtClean="0"/>
          </a:p>
          <a:p>
            <a:pPr lvl="3"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200" i="1" dirty="0" smtClean="0"/>
              <a:t>Facultative  Reinsurance</a:t>
            </a:r>
          </a:p>
          <a:p>
            <a:pPr lvl="3"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200" i="1" dirty="0" smtClean="0"/>
              <a:t>Excess of Loss Treaty </a:t>
            </a:r>
            <a:r>
              <a:rPr lang="ar-SA" sz="1200" i="1" dirty="0" smtClean="0"/>
              <a:t> </a:t>
            </a:r>
            <a:r>
              <a:rPr lang="en-US" sz="1200" i="1" dirty="0" smtClean="0"/>
              <a:t>  </a:t>
            </a:r>
            <a:endParaRPr lang="en-US" sz="1200" i="1" dirty="0"/>
          </a:p>
        </p:txBody>
      </p:sp>
      <p:sp>
        <p:nvSpPr>
          <p:cNvPr id="178215" name="Text Box 39"/>
          <p:cNvSpPr txBox="1">
            <a:spLocks noChangeArrowheads="1"/>
          </p:cNvSpPr>
          <p:nvPr/>
        </p:nvSpPr>
        <p:spPr bwMode="auto">
          <a:xfrm>
            <a:off x="4864100" y="1963242"/>
            <a:ext cx="3657600" cy="167738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300" dirty="0" smtClean="0"/>
              <a:t>Trade Finance and Investment Insurance</a:t>
            </a:r>
            <a:endParaRPr lang="en-US" sz="13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200" i="1" dirty="0"/>
              <a:t> </a:t>
            </a:r>
            <a:r>
              <a:rPr lang="en-US" sz="1200" i="1" dirty="0" smtClean="0"/>
              <a:t>Bank </a:t>
            </a:r>
            <a:r>
              <a:rPr lang="en-US" sz="1200" i="1" dirty="0"/>
              <a:t>Master </a:t>
            </a:r>
            <a:r>
              <a:rPr lang="en-US" sz="1200" i="1" dirty="0" smtClean="0"/>
              <a:t>Policy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200" i="1" dirty="0" smtClean="0"/>
              <a:t>Documentary Credit Policy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200" i="1" dirty="0" smtClean="0"/>
              <a:t>Loss Payee Assignment for CSTP/STP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200" i="1" dirty="0" smtClean="0"/>
              <a:t>PRI for Financing Facilities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200" i="1" dirty="0" smtClean="0"/>
              <a:t>Non-Honoring of Sovereign Financial Obligations</a:t>
            </a:r>
            <a:endParaRPr lang="en-US" sz="1200" i="1" dirty="0"/>
          </a:p>
        </p:txBody>
      </p:sp>
      <p:sp>
        <p:nvSpPr>
          <p:cNvPr id="178216" name="Text Box 40"/>
          <p:cNvSpPr txBox="1">
            <a:spLocks noChangeArrowheads="1"/>
          </p:cNvSpPr>
          <p:nvPr/>
        </p:nvSpPr>
        <p:spPr bwMode="auto">
          <a:xfrm>
            <a:off x="-152400" y="1985427"/>
            <a:ext cx="3657600" cy="113877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300" dirty="0"/>
              <a:t>Export </a:t>
            </a:r>
            <a:r>
              <a:rPr lang="en-US" sz="1300" dirty="0" smtClean="0"/>
              <a:t>&amp; Domestic Credit Insurance</a:t>
            </a:r>
            <a:r>
              <a:rPr lang="en-US" sz="1400" dirty="0" smtClean="0"/>
              <a:t>:</a:t>
            </a:r>
            <a:endParaRPr lang="en-US" sz="1400" dirty="0"/>
          </a:p>
          <a:p>
            <a:pPr lvl="2" algn="l">
              <a:spcBef>
                <a:spcPct val="50000"/>
              </a:spcBef>
              <a:buFontTx/>
              <a:buChar char="•"/>
            </a:pPr>
            <a:r>
              <a:rPr lang="en-US" sz="1200" dirty="0"/>
              <a:t> </a:t>
            </a:r>
            <a:r>
              <a:rPr lang="en-US" sz="1200" i="1" dirty="0"/>
              <a:t>Comprehensive Short term Policy   </a:t>
            </a:r>
          </a:p>
          <a:p>
            <a:pPr lvl="2" algn="l">
              <a:spcBef>
                <a:spcPct val="50000"/>
              </a:spcBef>
              <a:buFontTx/>
              <a:buChar char="•"/>
            </a:pPr>
            <a:r>
              <a:rPr lang="en-US" sz="1200" i="1" dirty="0"/>
              <a:t> Specific Transaction </a:t>
            </a:r>
            <a:r>
              <a:rPr lang="en-US" sz="1200" i="1" dirty="0" smtClean="0"/>
              <a:t>Policy</a:t>
            </a:r>
          </a:p>
          <a:p>
            <a:pPr lvl="2" algn="l">
              <a:spcBef>
                <a:spcPct val="50000"/>
              </a:spcBef>
              <a:buFontTx/>
              <a:buChar char="•"/>
            </a:pPr>
            <a:r>
              <a:rPr lang="en-US" sz="1200" i="1" dirty="0" smtClean="0"/>
              <a:t>Supplement Medium term Policy   </a:t>
            </a:r>
            <a:r>
              <a:rPr lang="ar-SA" sz="1200" i="1" dirty="0" smtClean="0"/>
              <a:t> </a:t>
            </a:r>
            <a:r>
              <a:rPr lang="en-US" sz="1200" i="1" dirty="0" smtClean="0"/>
              <a:t> 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4835372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534400" y="6572250"/>
            <a:ext cx="609600" cy="285750"/>
          </a:xfrm>
          <a:prstGeom prst="rect">
            <a:avLst/>
          </a:prstGeom>
          <a:ln/>
        </p:spPr>
        <p:txBody>
          <a:bodyPr/>
          <a:lstStyle/>
          <a:p>
            <a:fld id="{E29D39FA-614A-4D2B-BB28-09F944F63ECE}" type="slidenum">
              <a:rPr lang="ar-SA"/>
              <a:pPr/>
              <a:t>8</a:t>
            </a:fld>
            <a:endParaRPr lang="en-US" dirty="0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723900" y="957206"/>
            <a:ext cx="746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Facilitating Trade; Insuring Confirmed L/C’s 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876300" y="4343400"/>
            <a:ext cx="30861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876300" y="4233208"/>
            <a:ext cx="30861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300" indent="-114300">
              <a:defRPr sz="2400">
                <a:solidFill>
                  <a:schemeClr val="hlink"/>
                </a:solidFill>
                <a:latin typeface="Verdana" pitchFamily="34" charset="0"/>
              </a:defRPr>
            </a:lvl1pPr>
            <a:lvl2pPr>
              <a:defRPr sz="2400">
                <a:solidFill>
                  <a:schemeClr val="hlink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hlink"/>
                </a:solidFill>
                <a:latin typeface="Verdana" pitchFamily="34" charset="0"/>
              </a:defRPr>
            </a:lvl3pPr>
            <a:lvl4pPr>
              <a:defRPr sz="2400">
                <a:solidFill>
                  <a:schemeClr val="hlink"/>
                </a:solidFill>
                <a:latin typeface="Verdana" pitchFamily="34" charset="0"/>
              </a:defRPr>
            </a:lvl4pPr>
            <a:lvl5pPr>
              <a:defRPr sz="2400">
                <a:solidFill>
                  <a:schemeClr val="hlink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9pPr>
          </a:lstStyle>
          <a:p>
            <a:pPr algn="ctr"/>
            <a:endParaRPr lang="en-US" sz="1000" b="1" u="sng" dirty="0" smtClean="0"/>
          </a:p>
          <a:p>
            <a:pPr algn="ctr"/>
            <a:r>
              <a:rPr lang="en-US" sz="1000" b="1" u="sng" dirty="0" smtClean="0">
                <a:solidFill>
                  <a:srgbClr val="007600"/>
                </a:solidFill>
              </a:rPr>
              <a:t>Tombstone</a:t>
            </a:r>
            <a:endParaRPr lang="en-US" sz="1000" b="1" u="sng" dirty="0">
              <a:solidFill>
                <a:srgbClr val="007600"/>
              </a:solidFill>
            </a:endParaRPr>
          </a:p>
          <a:p>
            <a:endParaRPr lang="en-US" sz="1000" b="1" u="sng" dirty="0">
              <a:solidFill>
                <a:srgbClr val="007600"/>
              </a:solidFill>
            </a:endParaRPr>
          </a:p>
          <a:p>
            <a:pPr algn="l">
              <a:buFontTx/>
              <a:buChar char="•"/>
            </a:pPr>
            <a:r>
              <a:rPr lang="en-US" sz="1000" b="1" dirty="0">
                <a:solidFill>
                  <a:srgbClr val="007600"/>
                </a:solidFill>
              </a:rPr>
              <a:t>Amount: $ 30 million</a:t>
            </a:r>
          </a:p>
          <a:p>
            <a:pPr algn="l">
              <a:buFontTx/>
              <a:buChar char="•"/>
            </a:pPr>
            <a:r>
              <a:rPr lang="en-US" sz="1000" b="1" dirty="0">
                <a:solidFill>
                  <a:srgbClr val="007600"/>
                </a:solidFill>
              </a:rPr>
              <a:t>ICIEC’s covered: $ 20 million</a:t>
            </a:r>
          </a:p>
          <a:p>
            <a:pPr algn="l">
              <a:buFontTx/>
              <a:buChar char="•"/>
            </a:pPr>
            <a:r>
              <a:rPr lang="en-US" sz="1000" b="1" dirty="0">
                <a:solidFill>
                  <a:srgbClr val="007600"/>
                </a:solidFill>
              </a:rPr>
              <a:t>Credit Period: 30 days</a:t>
            </a:r>
          </a:p>
          <a:p>
            <a:pPr algn="l">
              <a:buFontTx/>
              <a:buChar char="•"/>
            </a:pPr>
            <a:r>
              <a:rPr lang="en-US" sz="1000" b="1" dirty="0">
                <a:solidFill>
                  <a:srgbClr val="007600"/>
                </a:solidFill>
              </a:rPr>
              <a:t>Pricing– Pre Agreed 3% </a:t>
            </a:r>
            <a:r>
              <a:rPr lang="en-US" sz="1000" b="1" dirty="0" err="1">
                <a:solidFill>
                  <a:srgbClr val="007600"/>
                </a:solidFill>
              </a:rPr>
              <a:t>p.a</a:t>
            </a:r>
            <a:r>
              <a:rPr lang="en-US" sz="1000" b="1" dirty="0">
                <a:solidFill>
                  <a:srgbClr val="007600"/>
                </a:solidFill>
              </a:rPr>
              <a:t> applied to the credit risk period.</a:t>
            </a:r>
          </a:p>
          <a:p>
            <a:pPr algn="l">
              <a:buFontTx/>
              <a:buChar char="•"/>
            </a:pPr>
            <a:r>
              <a:rPr lang="en-US" sz="1000" b="1" dirty="0">
                <a:solidFill>
                  <a:srgbClr val="007600"/>
                </a:solidFill>
              </a:rPr>
              <a:t>ICIEC cover –Risks Covered- 90% risk of non- payment of LC issuing Bank</a:t>
            </a:r>
          </a:p>
          <a:p>
            <a:pPr algn="l">
              <a:buFontTx/>
              <a:buChar char="•"/>
            </a:pPr>
            <a:r>
              <a:rPr lang="en-US" sz="1000" b="1" dirty="0">
                <a:solidFill>
                  <a:srgbClr val="007600"/>
                </a:solidFill>
              </a:rPr>
              <a:t>Settled in May, </a:t>
            </a:r>
            <a:r>
              <a:rPr lang="en-US" sz="1000" b="1" dirty="0" smtClean="0">
                <a:solidFill>
                  <a:srgbClr val="007600"/>
                </a:solidFill>
              </a:rPr>
              <a:t>2008</a:t>
            </a:r>
            <a:endParaRPr lang="en-US" sz="1000" b="1" dirty="0">
              <a:solidFill>
                <a:srgbClr val="007600"/>
              </a:solidFill>
            </a:endParaRP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1219200" y="1974346"/>
            <a:ext cx="2209800" cy="6175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rgbClr val="FFC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Importer in </a:t>
            </a:r>
            <a:r>
              <a:rPr lang="en-US" sz="1200" b="1" dirty="0" smtClean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Ethiopia</a:t>
            </a:r>
            <a:endParaRPr lang="en-US" sz="1200" b="1" dirty="0">
              <a:solidFill>
                <a:schemeClr val="bg1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1219200" y="3251770"/>
            <a:ext cx="2209800" cy="6175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0800">
            <a:solidFill>
              <a:srgbClr val="FFC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Importer’s Bank</a:t>
            </a:r>
          </a:p>
          <a:p>
            <a:pPr algn="ctr" eaLnBrk="1" hangingPunct="1"/>
            <a:r>
              <a:rPr lang="en-US" sz="1200" b="1" dirty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CBE</a:t>
            </a: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5715000" y="1974346"/>
            <a:ext cx="21336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rgbClr val="FFC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Exporter in Saudi Arabia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5715000" y="3251770"/>
            <a:ext cx="22098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0800">
            <a:solidFill>
              <a:srgbClr val="FFC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100" b="1" dirty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DCIP PH </a:t>
            </a:r>
          </a:p>
          <a:p>
            <a:pPr algn="ctr" eaLnBrk="1" hangingPunct="1"/>
            <a:r>
              <a:rPr lang="en-US" sz="1100" b="1" dirty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LC confirming Bank</a:t>
            </a:r>
          </a:p>
          <a:p>
            <a:pPr algn="ctr" eaLnBrk="1" hangingPunct="1"/>
            <a:r>
              <a:rPr lang="en-US" sz="1000" b="1" dirty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Confirms $30m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1676400" y="2938406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7162800" y="3959797"/>
            <a:ext cx="0" cy="3836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4114800" y="1974346"/>
            <a:ext cx="935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900" b="1" dirty="0">
                <a:latin typeface="MS Reference Sans Serif" pitchFamily="34" charset="0"/>
                <a:cs typeface="Arial" charset="0"/>
              </a:rPr>
              <a:t>Export Contract</a:t>
            </a:r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 flipV="1">
            <a:off x="3505200" y="2355346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auto">
          <a:xfrm flipV="1">
            <a:off x="6781800" y="166954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0" name="Line 16"/>
          <p:cNvSpPr>
            <a:spLocks noChangeShapeType="1"/>
          </p:cNvSpPr>
          <p:nvPr/>
        </p:nvSpPr>
        <p:spPr bwMode="auto">
          <a:xfrm flipH="1">
            <a:off x="2133600" y="1669546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1" name="Line 17"/>
          <p:cNvSpPr>
            <a:spLocks noChangeShapeType="1"/>
          </p:cNvSpPr>
          <p:nvPr/>
        </p:nvSpPr>
        <p:spPr bwMode="auto">
          <a:xfrm>
            <a:off x="2133600" y="166954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3200400" y="1440946"/>
            <a:ext cx="2819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900" b="1" dirty="0">
                <a:cs typeface="Arial" charset="0"/>
              </a:rPr>
              <a:t>White Sugar Cane valued at $ 30.0m</a:t>
            </a:r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1295400" y="2862206"/>
            <a:ext cx="9350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900" b="1">
                <a:solidFill>
                  <a:schemeClr val="tx1"/>
                </a:solidFill>
                <a:latin typeface="MS Reference Sans Serif" pitchFamily="34" charset="0"/>
                <a:cs typeface="Arial" charset="0"/>
              </a:rPr>
              <a:t>Opens LC</a:t>
            </a:r>
          </a:p>
        </p:txBody>
      </p:sp>
      <p:sp>
        <p:nvSpPr>
          <p:cNvPr id="103444" name="Line 20"/>
          <p:cNvSpPr>
            <a:spLocks noChangeShapeType="1"/>
          </p:cNvSpPr>
          <p:nvPr/>
        </p:nvSpPr>
        <p:spPr bwMode="auto">
          <a:xfrm>
            <a:off x="2133600" y="2591884"/>
            <a:ext cx="0" cy="5751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5" name="Line 21"/>
          <p:cNvSpPr>
            <a:spLocks noChangeShapeType="1"/>
          </p:cNvSpPr>
          <p:nvPr/>
        </p:nvSpPr>
        <p:spPr bwMode="auto">
          <a:xfrm>
            <a:off x="3505200" y="348037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6" name="Line 22"/>
          <p:cNvSpPr>
            <a:spLocks noChangeShapeType="1"/>
          </p:cNvSpPr>
          <p:nvPr/>
        </p:nvSpPr>
        <p:spPr bwMode="auto">
          <a:xfrm flipV="1">
            <a:off x="6781800" y="2591884"/>
            <a:ext cx="0" cy="5751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5791200" y="2786006"/>
            <a:ext cx="9350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900" b="1">
                <a:latin typeface="MS Reference Sans Serif" pitchFamily="34" charset="0"/>
                <a:cs typeface="Arial" charset="0"/>
              </a:rPr>
              <a:t>Makes Payments</a:t>
            </a: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3886200" y="3023170"/>
            <a:ext cx="1371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900" b="1">
                <a:latin typeface="MS Reference Sans Serif" pitchFamily="34" charset="0"/>
                <a:cs typeface="Arial" charset="0"/>
              </a:rPr>
              <a:t>Payment Settled in 30 days</a:t>
            </a:r>
          </a:p>
        </p:txBody>
      </p:sp>
      <p:sp>
        <p:nvSpPr>
          <p:cNvPr id="103449" name="Line 25"/>
          <p:cNvSpPr>
            <a:spLocks noChangeShapeType="1"/>
          </p:cNvSpPr>
          <p:nvPr/>
        </p:nvSpPr>
        <p:spPr bwMode="auto">
          <a:xfrm flipH="1">
            <a:off x="3505200" y="363277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4191000" y="3708970"/>
            <a:ext cx="10668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900" b="1">
                <a:cs typeface="Arial" charset="0"/>
              </a:rPr>
              <a:t>Adds Confirmation to  LC</a:t>
            </a:r>
          </a:p>
        </p:txBody>
      </p:sp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5486400" y="4038600"/>
            <a:ext cx="101123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900" b="1" dirty="0">
                <a:cs typeface="Arial" charset="0"/>
              </a:rPr>
              <a:t>Credit Limit Approval for $20 m</a:t>
            </a:r>
          </a:p>
        </p:txBody>
      </p:sp>
      <p:sp>
        <p:nvSpPr>
          <p:cNvPr id="103452" name="Line 28"/>
          <p:cNvSpPr>
            <a:spLocks noChangeShapeType="1"/>
          </p:cNvSpPr>
          <p:nvPr/>
        </p:nvSpPr>
        <p:spPr bwMode="auto">
          <a:xfrm flipV="1">
            <a:off x="6553200" y="3937570"/>
            <a:ext cx="0" cy="4058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3" name="Text Box 29"/>
          <p:cNvSpPr txBox="1">
            <a:spLocks noChangeArrowheads="1"/>
          </p:cNvSpPr>
          <p:nvPr/>
        </p:nvSpPr>
        <p:spPr bwMode="auto">
          <a:xfrm>
            <a:off x="7162800" y="4038600"/>
            <a:ext cx="12192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900" b="1" dirty="0">
                <a:cs typeface="Arial" charset="0"/>
              </a:rPr>
              <a:t>$ 20.0m Insured By ICIEC</a:t>
            </a:r>
          </a:p>
        </p:txBody>
      </p:sp>
      <p:pic>
        <p:nvPicPr>
          <p:cNvPr id="103457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282717"/>
            <a:ext cx="1066800" cy="76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5715000" y="4577958"/>
            <a:ext cx="2209800" cy="60364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>
            <a:solidFill>
              <a:srgbClr val="FFC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100" b="1" dirty="0" smtClean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ICIEC provided a cover of </a:t>
            </a:r>
          </a:p>
          <a:p>
            <a:pPr algn="ctr" eaLnBrk="1" hangingPunct="1"/>
            <a:r>
              <a:rPr lang="en-US" sz="1100" b="1" dirty="0" smtClean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USD 20 million covering </a:t>
            </a:r>
          </a:p>
          <a:p>
            <a:pPr algn="ctr" eaLnBrk="1" hangingPunct="1"/>
            <a:r>
              <a:rPr lang="en-US" sz="1100" dirty="0" smtClean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The risk of issuing bank</a:t>
            </a:r>
            <a:endParaRPr lang="en-US" sz="1100" b="1" dirty="0">
              <a:solidFill>
                <a:schemeClr val="bg1"/>
              </a:solidFill>
              <a:latin typeface="MS Reference Sans Serif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637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 animBg="1"/>
      <p:bldP spid="103432" grpId="0" animBg="1"/>
      <p:bldP spid="103433" grpId="0" animBg="1"/>
      <p:bldP spid="103434" grpId="0" animBg="1"/>
      <p:bldP spid="103436" grpId="0" animBg="1"/>
      <p:bldP spid="103437" grpId="0"/>
      <p:bldP spid="103438" grpId="0" animBg="1"/>
      <p:bldP spid="103439" grpId="0" animBg="1"/>
      <p:bldP spid="103440" grpId="0" animBg="1"/>
      <p:bldP spid="103441" grpId="0" animBg="1"/>
      <p:bldP spid="103442" grpId="0"/>
      <p:bldP spid="103443" grpId="0"/>
      <p:bldP spid="103444" grpId="0" animBg="1"/>
      <p:bldP spid="103445" grpId="0" animBg="1"/>
      <p:bldP spid="103446" grpId="0" animBg="1"/>
      <p:bldP spid="103447" grpId="0"/>
      <p:bldP spid="103448" grpId="0"/>
      <p:bldP spid="103449" grpId="0" animBg="1"/>
      <p:bldP spid="103450" grpId="0"/>
      <p:bldP spid="103451" grpId="0"/>
      <p:bldP spid="103452" grpId="0" animBg="1"/>
      <p:bldP spid="103453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534400" y="6572250"/>
            <a:ext cx="609600" cy="285750"/>
          </a:xfrm>
          <a:prstGeom prst="rect">
            <a:avLst/>
          </a:prstGeom>
          <a:ln/>
        </p:spPr>
        <p:txBody>
          <a:bodyPr/>
          <a:lstStyle/>
          <a:p>
            <a:fld id="{6A1E68FB-278F-49B0-853C-64B88CCD1852}" type="slidenum">
              <a:rPr lang="ar-SA"/>
              <a:pPr/>
              <a:t>9</a:t>
            </a:fld>
            <a:endParaRPr lang="en-US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790575" y="914400"/>
            <a:ext cx="746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Facilitating Short Term Trade; Loss Payee Structure</a:t>
            </a:r>
          </a:p>
        </p:txBody>
      </p:sp>
      <p:sp>
        <p:nvSpPr>
          <p:cNvPr id="99358" name="Rectangle 30"/>
          <p:cNvSpPr>
            <a:spLocks noChangeArrowheads="1"/>
          </p:cNvSpPr>
          <p:nvPr/>
        </p:nvSpPr>
        <p:spPr bwMode="auto">
          <a:xfrm>
            <a:off x="4343400" y="4533900"/>
            <a:ext cx="3429000" cy="173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359" name="Text Box 31"/>
          <p:cNvSpPr txBox="1">
            <a:spLocks noChangeArrowheads="1"/>
          </p:cNvSpPr>
          <p:nvPr/>
        </p:nvSpPr>
        <p:spPr bwMode="auto">
          <a:xfrm>
            <a:off x="4419600" y="4572000"/>
            <a:ext cx="32766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300" indent="-114300">
              <a:defRPr sz="2400">
                <a:solidFill>
                  <a:schemeClr val="hlink"/>
                </a:solidFill>
                <a:latin typeface="Verdana" pitchFamily="34" charset="0"/>
              </a:defRPr>
            </a:lvl1pPr>
            <a:lvl2pPr>
              <a:defRPr sz="2400">
                <a:solidFill>
                  <a:schemeClr val="hlink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hlink"/>
                </a:solidFill>
                <a:latin typeface="Verdana" pitchFamily="34" charset="0"/>
              </a:defRPr>
            </a:lvl3pPr>
            <a:lvl4pPr>
              <a:defRPr sz="2400">
                <a:solidFill>
                  <a:schemeClr val="hlink"/>
                </a:solidFill>
                <a:latin typeface="Verdana" pitchFamily="34" charset="0"/>
              </a:defRPr>
            </a:lvl4pPr>
            <a:lvl5pPr>
              <a:defRPr sz="2400">
                <a:solidFill>
                  <a:schemeClr val="hlink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 u="sng" dirty="0">
                <a:solidFill>
                  <a:srgbClr val="007600"/>
                </a:solidFill>
              </a:rPr>
              <a:t>Tombstone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000" b="1" dirty="0">
                <a:solidFill>
                  <a:srgbClr val="007600"/>
                </a:solidFill>
              </a:rPr>
              <a:t> Exporter signs contract with Importer on CAD or Open Account Terms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000" b="1" dirty="0">
                <a:solidFill>
                  <a:srgbClr val="007600"/>
                </a:solidFill>
              </a:rPr>
              <a:t>ICIEC issues CSTP Policy to Exporter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000" b="1" dirty="0">
                <a:solidFill>
                  <a:srgbClr val="007600"/>
                </a:solidFill>
              </a:rPr>
              <a:t> Percentage of cover: 90%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000" b="1" dirty="0">
                <a:solidFill>
                  <a:srgbClr val="007600"/>
                </a:solidFill>
              </a:rPr>
              <a:t> In case of Buyer’s default Exporter will Submit Claim with ICIEC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000" b="1" dirty="0">
                <a:solidFill>
                  <a:srgbClr val="007600"/>
                </a:solidFill>
              </a:rPr>
              <a:t> ICIEC will compensate 90% of the Loss</a:t>
            </a:r>
          </a:p>
        </p:txBody>
      </p:sp>
      <p:sp>
        <p:nvSpPr>
          <p:cNvPr id="99354" name="Line 26"/>
          <p:cNvSpPr>
            <a:spLocks noChangeShapeType="1"/>
          </p:cNvSpPr>
          <p:nvPr/>
        </p:nvSpPr>
        <p:spPr bwMode="auto">
          <a:xfrm flipV="1">
            <a:off x="4267200" y="1658865"/>
            <a:ext cx="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4648200" y="2512940"/>
            <a:ext cx="28956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900" b="1">
                <a:cs typeface="Arial" charset="0"/>
              </a:rPr>
              <a:t>Exports</a:t>
            </a:r>
          </a:p>
          <a:p>
            <a:pPr algn="ctr" eaLnBrk="1" hangingPunct="1"/>
            <a:r>
              <a:rPr lang="en-US" sz="900" b="1">
                <a:cs typeface="Arial" charset="0"/>
              </a:rPr>
              <a:t>Open Account or CAD Terms</a:t>
            </a:r>
          </a:p>
          <a:p>
            <a:pPr algn="ctr" eaLnBrk="1" hangingPunct="1"/>
            <a:r>
              <a:rPr lang="en-US" sz="900" b="1">
                <a:cs typeface="Arial" charset="0"/>
              </a:rPr>
              <a:t>Or Even on L/C</a:t>
            </a:r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>
            <a:off x="4876800" y="270661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7315200" y="2189090"/>
            <a:ext cx="1371600" cy="619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200" b="1" dirty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International </a:t>
            </a:r>
          </a:p>
          <a:p>
            <a:pPr algn="ctr" eaLnBrk="1" hangingPunct="1"/>
            <a:r>
              <a:rPr lang="en-US" sz="1200" b="1" dirty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Buyer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4191000" y="4097265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900" b="1">
                <a:cs typeface="Arial" charset="0"/>
              </a:rPr>
              <a:t>Credit Information/Credit Assessment Assistance</a:t>
            </a:r>
          </a:p>
        </p:txBody>
      </p:sp>
      <p:sp>
        <p:nvSpPr>
          <p:cNvPr id="99342" name="Line 14"/>
          <p:cNvSpPr>
            <a:spLocks noChangeShapeType="1"/>
          </p:cNvSpPr>
          <p:nvPr/>
        </p:nvSpPr>
        <p:spPr bwMode="auto">
          <a:xfrm flipV="1">
            <a:off x="8248650" y="2884415"/>
            <a:ext cx="9525" cy="106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4346575" y="3741665"/>
            <a:ext cx="2587625" cy="355600"/>
          </a:xfrm>
          <a:prstGeom prst="rect">
            <a:avLst/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000" b="1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COFACE/Atradius/Local Sources</a:t>
            </a:r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3505200" y="2198615"/>
            <a:ext cx="1371600" cy="527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200" b="1" dirty="0" err="1">
                <a:solidFill>
                  <a:schemeClr val="tx1"/>
                </a:solidFill>
                <a:latin typeface="MS Reference Sans Serif" pitchFamily="34" charset="0"/>
                <a:cs typeface="Arial" charset="0"/>
              </a:rPr>
              <a:t>Midal</a:t>
            </a:r>
            <a:r>
              <a:rPr lang="en-US" sz="1200" b="1" dirty="0">
                <a:solidFill>
                  <a:schemeClr val="tx1"/>
                </a:solidFill>
                <a:latin typeface="MS Reference Sans Serif" pitchFamily="34" charset="0"/>
                <a:cs typeface="Arial" charset="0"/>
              </a:rPr>
              <a:t> Cables</a:t>
            </a:r>
          </a:p>
          <a:p>
            <a:pPr algn="ctr" eaLnBrk="1" hangingPunct="1"/>
            <a:r>
              <a:rPr lang="en-US" sz="1200" b="1" dirty="0">
                <a:solidFill>
                  <a:schemeClr val="tx1"/>
                </a:solidFill>
                <a:latin typeface="MS Reference Sans Serif" pitchFamily="34" charset="0"/>
                <a:cs typeface="Arial" charset="0"/>
              </a:rPr>
              <a:t>Bahrain</a:t>
            </a:r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3200400" y="2039865"/>
            <a:ext cx="5715000" cy="1371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Line 22"/>
          <p:cNvSpPr>
            <a:spLocks noChangeShapeType="1"/>
          </p:cNvSpPr>
          <p:nvPr/>
        </p:nvSpPr>
        <p:spPr bwMode="auto">
          <a:xfrm>
            <a:off x="4876800" y="2420865"/>
            <a:ext cx="24384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1" name="Text Box 23"/>
          <p:cNvSpPr txBox="1">
            <a:spLocks noChangeArrowheads="1"/>
          </p:cNvSpPr>
          <p:nvPr/>
        </p:nvSpPr>
        <p:spPr bwMode="auto">
          <a:xfrm>
            <a:off x="4648200" y="2116065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900" b="1">
                <a:solidFill>
                  <a:srgbClr val="EF5011"/>
                </a:solidFill>
                <a:latin typeface="MS Reference Sans Serif" pitchFamily="34" charset="0"/>
                <a:cs typeface="Arial" charset="0"/>
              </a:rPr>
              <a:t>DEFAULT</a:t>
            </a:r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 flipH="1">
            <a:off x="1676400" y="1658865"/>
            <a:ext cx="25908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1676400" y="1658865"/>
            <a:ext cx="0" cy="2362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1524000" y="1506465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900" b="1" dirty="0">
                <a:solidFill>
                  <a:srgbClr val="EF5011"/>
                </a:solidFill>
                <a:cs typeface="Arial" charset="0"/>
              </a:rPr>
              <a:t>SUBMITS CLAIM,</a:t>
            </a:r>
          </a:p>
          <a:p>
            <a:pPr algn="ctr" eaLnBrk="1" hangingPunct="1"/>
            <a:r>
              <a:rPr lang="en-US" sz="900" b="1" dirty="0">
                <a:solidFill>
                  <a:srgbClr val="EF5011"/>
                </a:solidFill>
                <a:cs typeface="Arial" charset="0"/>
              </a:rPr>
              <a:t>RECEIVES COMPENSATION FROM ICIEC</a:t>
            </a:r>
          </a:p>
        </p:txBody>
      </p:sp>
      <p:sp>
        <p:nvSpPr>
          <p:cNvPr id="99399" name="Text Box 71"/>
          <p:cNvSpPr txBox="1">
            <a:spLocks noChangeArrowheads="1"/>
          </p:cNvSpPr>
          <p:nvPr/>
        </p:nvSpPr>
        <p:spPr bwMode="auto">
          <a:xfrm>
            <a:off x="1676400" y="2649465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900" b="1">
                <a:cs typeface="Arial" charset="0"/>
              </a:rPr>
              <a:t>CSTP Policy</a:t>
            </a:r>
          </a:p>
        </p:txBody>
      </p:sp>
      <p:sp>
        <p:nvSpPr>
          <p:cNvPr id="99403" name="Line 75"/>
          <p:cNvSpPr>
            <a:spLocks noChangeShapeType="1"/>
          </p:cNvSpPr>
          <p:nvPr/>
        </p:nvSpPr>
        <p:spPr bwMode="auto">
          <a:xfrm>
            <a:off x="2209800" y="264946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402" name="Picture 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59" y="3922640"/>
            <a:ext cx="1219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404" name="Line 76"/>
          <p:cNvSpPr>
            <a:spLocks noChangeShapeType="1"/>
          </p:cNvSpPr>
          <p:nvPr/>
        </p:nvSpPr>
        <p:spPr bwMode="auto">
          <a:xfrm>
            <a:off x="2209800" y="264946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1066801" y="5075205"/>
            <a:ext cx="2209800" cy="60364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>
            <a:solidFill>
              <a:srgbClr val="FFC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100" b="1" dirty="0" smtClean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ICIEC provided a cover of </a:t>
            </a:r>
          </a:p>
          <a:p>
            <a:pPr algn="ctr" eaLnBrk="1" hangingPunct="1"/>
            <a:r>
              <a:rPr lang="en-US" sz="1100" b="1" dirty="0" smtClean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USD 20 million covering </a:t>
            </a:r>
          </a:p>
          <a:p>
            <a:pPr algn="ctr" eaLnBrk="1" hangingPunct="1"/>
            <a:r>
              <a:rPr lang="en-US" sz="1100" dirty="0" smtClean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The risk of issuing bank</a:t>
            </a:r>
            <a:endParaRPr lang="en-US" sz="1100" b="1" dirty="0">
              <a:solidFill>
                <a:schemeClr val="bg1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45" name="Line 76"/>
          <p:cNvSpPr>
            <a:spLocks noChangeShapeType="1"/>
          </p:cNvSpPr>
          <p:nvPr/>
        </p:nvSpPr>
        <p:spPr bwMode="auto">
          <a:xfrm flipH="1" flipV="1">
            <a:off x="6975476" y="3949555"/>
            <a:ext cx="12731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76"/>
          <p:cNvSpPr>
            <a:spLocks noChangeShapeType="1"/>
          </p:cNvSpPr>
          <p:nvPr/>
        </p:nvSpPr>
        <p:spPr bwMode="auto">
          <a:xfrm flipV="1">
            <a:off x="2514600" y="4097264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503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Cambria"/>
        <a:ea typeface=""/>
        <a:cs typeface="Arial"/>
      </a:majorFont>
      <a:minorFont>
        <a:latin typeface="Cambr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folHlink"/>
            </a:gs>
            <a:gs pos="100000">
              <a:srgbClr val="001A00"/>
            </a:gs>
          </a:gsLst>
          <a:path path="rect">
            <a:fillToRect r="100000" b="100000"/>
          </a:path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Cambria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folHlink"/>
            </a:gs>
            <a:gs pos="100000">
              <a:srgbClr val="001A00"/>
            </a:gs>
          </a:gsLst>
          <a:path path="rect">
            <a:fillToRect r="100000" b="100000"/>
          </a:path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Cambria" pitchFamily="18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9182</TotalTime>
  <Words>959</Words>
  <Application>Microsoft Office PowerPoint</Application>
  <PresentationFormat>On-screen Show (4:3)</PresentationFormat>
  <Paragraphs>337</Paragraphs>
  <Slides>17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ＭＳ Ｐゴシック</vt:lpstr>
      <vt:lpstr>Arial</vt:lpstr>
      <vt:lpstr>Arial Black</vt:lpstr>
      <vt:lpstr>Calibri</vt:lpstr>
      <vt:lpstr>Cambria</vt:lpstr>
      <vt:lpstr>Candara</vt:lpstr>
      <vt:lpstr>Impact</vt:lpstr>
      <vt:lpstr>MS Reference Sans Serif</vt:lpstr>
      <vt:lpstr>Perpetua Titling MT</vt:lpstr>
      <vt:lpstr>Tahoma</vt:lpstr>
      <vt:lpstr>Times New Roman</vt:lpstr>
      <vt:lpstr>Verdana</vt:lpstr>
      <vt:lpstr>Default Design</vt:lpstr>
      <vt:lpstr>صورة فوتوغرافية من Photo Editor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ICIEC Product Mix</vt:lpstr>
      <vt:lpstr>PowerPoint Presentation</vt:lpstr>
      <vt:lpstr>PowerPoint Presentation</vt:lpstr>
      <vt:lpstr>PowerPoint Presentation</vt:lpstr>
      <vt:lpstr>PowerPoint Presentation</vt:lpstr>
      <vt:lpstr> AMAN UNION  -   Credit Insurance Industry in OIC MCs  </vt:lpstr>
      <vt:lpstr>Aman Union Objectives</vt:lpstr>
      <vt:lpstr>Governance and Management</vt:lpstr>
      <vt:lpstr>                    Evolution of business insured                                     (in USD billion)</vt:lpstr>
      <vt:lpstr>Aman Union - Members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300716</dc:creator>
  <cp:lastModifiedBy>Hussein Khalif Jama</cp:lastModifiedBy>
  <cp:revision>992</cp:revision>
  <cp:lastPrinted>2012-11-13T09:22:58Z</cp:lastPrinted>
  <dcterms:created xsi:type="dcterms:W3CDTF">2010-02-06T06:22:23Z</dcterms:created>
  <dcterms:modified xsi:type="dcterms:W3CDTF">2015-03-19T12:45:21Z</dcterms:modified>
</cp:coreProperties>
</file>