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64" r:id="rId2"/>
    <p:sldId id="370" r:id="rId3"/>
    <p:sldId id="382" r:id="rId4"/>
    <p:sldId id="385" r:id="rId5"/>
    <p:sldId id="389" r:id="rId6"/>
    <p:sldId id="390" r:id="rId7"/>
    <p:sldId id="391" r:id="rId8"/>
    <p:sldId id="392" r:id="rId9"/>
    <p:sldId id="381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MS PGothic"/>
        <a:cs typeface="MS PGothic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MS PGothic"/>
        <a:cs typeface="MS PGothic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MS PGothic"/>
        <a:cs typeface="MS PGothic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MS PGothic"/>
        <a:cs typeface="MS PGothic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MS PGothic"/>
        <a:cs typeface="MS PGothic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Grande"/>
        <a:ea typeface="MS PGothic"/>
        <a:cs typeface="MS PGothic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Grande"/>
        <a:ea typeface="MS PGothic"/>
        <a:cs typeface="MS PGothic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Grande"/>
        <a:ea typeface="MS PGothic"/>
        <a:cs typeface="MS PGothic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Grande"/>
        <a:ea typeface="MS PGothic"/>
        <a:cs typeface="MS P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109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2304">
          <p15:clr>
            <a:srgbClr val="A4A3A4"/>
          </p15:clr>
        </p15:guide>
        <p15:guide id="5" orient="horz" pos="3901">
          <p15:clr>
            <a:srgbClr val="A4A3A4"/>
          </p15:clr>
        </p15:guide>
        <p15:guide id="6" orient="horz" pos="448">
          <p15:clr>
            <a:srgbClr val="A4A3A4"/>
          </p15:clr>
        </p15:guide>
        <p15:guide id="7" orient="horz" pos="1092">
          <p15:clr>
            <a:srgbClr val="A4A3A4"/>
          </p15:clr>
        </p15:guide>
        <p15:guide id="8" orient="horz" pos="1404">
          <p15:clr>
            <a:srgbClr val="A4A3A4"/>
          </p15:clr>
        </p15:guide>
        <p15:guide id="9" pos="2860">
          <p15:clr>
            <a:srgbClr val="A4A3A4"/>
          </p15:clr>
        </p15:guide>
        <p15:guide id="10" pos="181">
          <p15:clr>
            <a:srgbClr val="A4A3A4"/>
          </p15:clr>
        </p15:guide>
        <p15:guide id="11" pos="5557">
          <p15:clr>
            <a:srgbClr val="A4A3A4"/>
          </p15:clr>
        </p15:guide>
        <p15:guide id="12" pos="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D2A"/>
    <a:srgbClr val="FF0066"/>
    <a:srgbClr val="9B912A"/>
    <a:srgbClr val="FFFFCC"/>
    <a:srgbClr val="FF6600"/>
    <a:srgbClr val="FFFF66"/>
    <a:srgbClr val="FFFF00"/>
    <a:srgbClr val="CFE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4" autoAdjust="0"/>
    <p:restoredTop sz="94681" autoAdjust="0"/>
  </p:normalViewPr>
  <p:slideViewPr>
    <p:cSldViewPr>
      <p:cViewPr varScale="1">
        <p:scale>
          <a:sx n="43" d="100"/>
          <a:sy n="43" d="100"/>
        </p:scale>
        <p:origin x="792" y="54"/>
      </p:cViewPr>
      <p:guideLst>
        <p:guide orient="horz" pos="2160"/>
        <p:guide orient="horz" pos="4109"/>
        <p:guide orient="horz"/>
        <p:guide orient="horz" pos="2304"/>
        <p:guide orient="horz" pos="3901"/>
        <p:guide orient="horz" pos="448"/>
        <p:guide orient="horz" pos="1092"/>
        <p:guide orient="horz" pos="1404"/>
        <p:guide pos="2860"/>
        <p:guide pos="181"/>
        <p:guide pos="5557"/>
        <p:guide pos="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216" y="-9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pPr>
              <a:defRPr/>
            </a:pPr>
            <a:fld id="{78B67C1F-AACD-4BFB-A1EB-2361D2B50314}" type="datetimeFigureOut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pPr>
              <a:defRPr/>
            </a:pPr>
            <a:fld id="{FA015040-1E3B-40FB-82D4-3B0BC1E75B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15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566" tIns="48783" rIns="97566" bIns="48783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300">
                <a:latin typeface="Lucida Grande" pitchFamily="48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566" tIns="48783" rIns="97566" bIns="4878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Lucida Grande" pitchFamily="48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566" tIns="48783" rIns="97566" bIns="487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566" tIns="48783" rIns="97566" bIns="48783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300">
                <a:latin typeface="Lucida Grande" pitchFamily="48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566" tIns="48783" rIns="97566" bIns="4878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F8751467-ABC3-425F-B55F-596D5A1D4A3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47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48" charset="0"/>
        <a:ea typeface="MS PGothic" pitchFamily="34" charset="-128"/>
        <a:cs typeface="MS PGothic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48" charset="0"/>
        <a:ea typeface="MS PGothic" pitchFamily="34" charset="-128"/>
        <a:cs typeface="MS PGothic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48" charset="0"/>
        <a:ea typeface="MS PGothic" pitchFamily="34" charset="-128"/>
        <a:cs typeface="MS PGothic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48" charset="0"/>
        <a:ea typeface="MS PGothic" pitchFamily="34" charset="-128"/>
        <a:cs typeface="MS PGothic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48" charset="0"/>
        <a:ea typeface="MS PGothic" pitchFamily="34" charset="-128"/>
        <a:cs typeface="MS PGothic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19C2384-9338-488F-9529-E038A7F99A46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055735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002ED23-0151-4005-9911-FDB710E671AC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831369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950749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6EF6B4F-0713-44BD-A4DB-55B0D3F54CD9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061021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073314A-AF70-4E75-A557-84F0C104BE69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795343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A578211-4BA5-4718-858C-06DEA235BC24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138937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Grande" pitchFamily="4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A578211-4BA5-4718-858C-06DEA235BC24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12288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3D43BB-578F-4ACF-846C-434BDD469E4A}" type="slidenum">
              <a:rPr lang="ar-SA" smtClean="0"/>
              <a:pPr/>
              <a:t>9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Lucida Grande"/>
              <a:ea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908525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04800" y="3770313"/>
            <a:ext cx="4267200" cy="990600"/>
          </a:xfrm>
        </p:spPr>
        <p:txBody>
          <a:bodyPr/>
          <a:lstStyle>
            <a:lvl1pPr>
              <a:defRPr sz="3000">
                <a:solidFill>
                  <a:srgbClr val="80808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12738" y="4876800"/>
            <a:ext cx="4259262" cy="838200"/>
          </a:xfrm>
        </p:spPr>
        <p:txBody>
          <a:bodyPr/>
          <a:lstStyle>
            <a:lvl1pPr marL="0" indent="0">
              <a:buFont typeface="Times" pitchFamily="48" charset="0"/>
              <a:buNone/>
              <a:defRPr sz="2400">
                <a:solidFill>
                  <a:srgbClr val="808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7ECC2-9C87-46F1-9AED-22340CC9573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ITFC 2008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57E01-557E-4719-9E68-DA22D34EEB8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2263" y="381000"/>
            <a:ext cx="2157412" cy="5405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025" y="381000"/>
            <a:ext cx="6319838" cy="5405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ITFC 2008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8AEB2-44DA-4D45-95DC-0AEF9B710D3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" y="138090"/>
            <a:ext cx="8629650" cy="65723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ITFC 2008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601A2-01DD-4AC4-B092-02613EA80DE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ITFC 2008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CF52-3059-4D37-8494-2E7632809C2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025" y="1447800"/>
            <a:ext cx="4238625" cy="4338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050" y="1447800"/>
            <a:ext cx="4238625" cy="4338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ITFC 2008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B93AF-4D2E-4D54-8A53-66F35C2D68F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ITFC 2008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E3467-2CCC-4B7F-86F8-C713DE33D5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ITFC 2008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7F92E-932B-44D2-9299-AD021F0F7D7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ITFC 2008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FFE22-C5E1-47BC-812D-8CB955E0B65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ITFC 2008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E47C1-2F5F-4DF9-97C2-AFE65D7AD9D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ITFC 2008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C4976-0B7D-45CF-9FF6-09984333C41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0975" y="6562725"/>
            <a:ext cx="28956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900">
                <a:solidFill>
                  <a:schemeClr val="bg2"/>
                </a:solidFill>
                <a:latin typeface="Lucida Grande" pitchFamily="48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ITFC 2008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6275" y="661035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9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59550AB-695D-4153-AD81-BD80CBE1DD0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00025" y="14288"/>
            <a:ext cx="8629650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025" y="1447800"/>
            <a:ext cx="8629650" cy="433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85750" y="642938"/>
            <a:ext cx="8543925" cy="0"/>
          </a:xfrm>
          <a:prstGeom prst="line">
            <a:avLst/>
          </a:prstGeom>
          <a:noFill/>
          <a:ln w="9525">
            <a:solidFill>
              <a:srgbClr val="BBADA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eaLnBrk="0" hangingPunct="0">
              <a:defRPr/>
            </a:pPr>
            <a:endParaRPr lang="en-US">
              <a:latin typeface="Lucida Grande" pitchFamily="48" charset="0"/>
              <a:ea typeface="ＭＳ Ｐゴシック" pitchFamily="48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MS PGothic" pitchFamily="34" charset="-128"/>
          <a:cs typeface="MS PGothic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MS PGothic" pitchFamily="34" charset="-128"/>
          <a:cs typeface="MS PGothic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MS PGothic" pitchFamily="34" charset="-128"/>
          <a:cs typeface="MS PGothic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MS PGothic" pitchFamily="34" charset="-128"/>
          <a:cs typeface="MS PGothic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MS PGothic" pitchFamily="34" charset="-128"/>
          <a:cs typeface="MS PGothic"/>
        </a:defRPr>
      </a:lvl5pPr>
      <a:lvl6pPr marL="4572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Times"/>
        <a:buChar char="•"/>
        <a:defRPr sz="2100">
          <a:solidFill>
            <a:schemeClr val="tx1"/>
          </a:solidFill>
          <a:latin typeface="+mn-lt"/>
          <a:ea typeface="MS PGothic" pitchFamily="34" charset="-128"/>
          <a:cs typeface="MS PGothic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Times"/>
        <a:buChar char="•"/>
        <a:defRPr sz="1900">
          <a:solidFill>
            <a:schemeClr val="tx1"/>
          </a:solidFill>
          <a:latin typeface="+mn-lt"/>
          <a:ea typeface="MS PGothic" pitchFamily="34" charset="-128"/>
          <a:cs typeface="MS PGothic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Times"/>
        <a:buChar char="•"/>
        <a:defRPr sz="1700">
          <a:solidFill>
            <a:schemeClr val="tx1"/>
          </a:solidFill>
          <a:latin typeface="+mn-lt"/>
          <a:ea typeface="MS PGothic" pitchFamily="34" charset="-128"/>
          <a:cs typeface="MS PGothic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Times"/>
        <a:buChar char="•"/>
        <a:defRPr sz="1500">
          <a:solidFill>
            <a:schemeClr val="tx1"/>
          </a:solidFill>
          <a:latin typeface="+mn-lt"/>
          <a:ea typeface="MS PGothic" pitchFamily="34" charset="-128"/>
          <a:cs typeface="MS PGothic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Times"/>
        <a:buChar char="•"/>
        <a:defRPr sz="1400">
          <a:solidFill>
            <a:schemeClr val="tx1"/>
          </a:solidFill>
          <a:latin typeface="+mn-lt"/>
          <a:ea typeface="MS PGothic" pitchFamily="34" charset="-128"/>
          <a:cs typeface="MS P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Times" pitchFamily="48" charset="0"/>
        <a:buChar char="•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Times" pitchFamily="48" charset="0"/>
        <a:buChar char="•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Times" pitchFamily="48" charset="0"/>
        <a:buChar char="•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Times" pitchFamily="48" charset="0"/>
        <a:buChar char="•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4419600"/>
            <a:ext cx="42672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Thank you for your attention</a:t>
            </a:r>
          </a:p>
        </p:txBody>
      </p:sp>
      <p:pic>
        <p:nvPicPr>
          <p:cNvPr id="13315" name="Picture 3" descr="ITFC_symbol"/>
          <p:cNvPicPr>
            <a:picLocks noChangeAspect="1" noChangeArrowheads="1"/>
          </p:cNvPicPr>
          <p:nvPr/>
        </p:nvPicPr>
        <p:blipFill>
          <a:blip r:embed="rId3">
            <a:lum bright="-4000" contras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1" t="1059" b="50232"/>
          <a:stretch>
            <a:fillRect/>
          </a:stretch>
        </p:blipFill>
        <p:spPr bwMode="auto">
          <a:xfrm>
            <a:off x="1066800" y="3048000"/>
            <a:ext cx="6900863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ITFC_ENG_RGB_lge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2" t="3436" r="4642" b="3436"/>
          <a:stretch>
            <a:fillRect/>
          </a:stretch>
        </p:blipFill>
        <p:spPr bwMode="auto">
          <a:xfrm>
            <a:off x="6289675" y="461963"/>
            <a:ext cx="21717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Line 7"/>
          <p:cNvSpPr>
            <a:spLocks noChangeShapeType="1"/>
          </p:cNvSpPr>
          <p:nvPr/>
        </p:nvSpPr>
        <p:spPr bwMode="auto">
          <a:xfrm>
            <a:off x="285750" y="6469063"/>
            <a:ext cx="8543925" cy="0"/>
          </a:xfrm>
          <a:prstGeom prst="line">
            <a:avLst/>
          </a:prstGeom>
          <a:noFill/>
          <a:ln w="9525">
            <a:solidFill>
              <a:srgbClr val="BBADA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381000" y="990600"/>
            <a:ext cx="5867400" cy="942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33" tIns="40067" rIns="80133" bIns="40067">
            <a:spAutoFit/>
          </a:bodyPr>
          <a:lstStyle>
            <a:lvl1pPr defTabSz="801688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1688" eaLnBrk="0" hangingPunct="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1688" eaLnBrk="0" hangingPunct="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1688" eaLnBrk="0" hangingPunct="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1688" eaLnBrk="0" hangingPunct="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1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 smtClean="0">
                <a:solidFill>
                  <a:srgbClr val="7E7572"/>
                </a:solidFill>
                <a:latin typeface="Arial" panose="020B0604020202020204" pitchFamily="34" charset="0"/>
              </a:rPr>
              <a:t>Modes of Islamic Finance in Support of ECA Export Financing</a:t>
            </a:r>
            <a:endParaRPr lang="en-GB" altLang="en-US" sz="2800" dirty="0">
              <a:solidFill>
                <a:srgbClr val="7E757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1034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00025" y="80963"/>
            <a:ext cx="8801100" cy="500062"/>
          </a:xfrm>
        </p:spPr>
        <p:txBody>
          <a:bodyPr/>
          <a:lstStyle/>
          <a:p>
            <a:r>
              <a:rPr lang="en-US" sz="2700" dirty="0" smtClean="0">
                <a:ea typeface="+mj-ea"/>
                <a:cs typeface="+mj-cs"/>
              </a:rPr>
              <a:t>CONTENT</a:t>
            </a:r>
            <a:endParaRPr lang="en-US" sz="2700" dirty="0">
              <a:ea typeface="+mj-ea"/>
              <a:cs typeface="+mj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94878" y="980728"/>
            <a:ext cx="819760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MS PGothic" pitchFamily="34" charset="-128"/>
                <a:cs typeface="MS PGothic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MS PGothic" pitchFamily="34" charset="-128"/>
                <a:cs typeface="MS PGothic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MS PGothic" pitchFamily="34" charset="-128"/>
                <a:cs typeface="MS PGothic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MS PGothic" pitchFamily="34" charset="-128"/>
                <a:cs typeface="MS PGothic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MS PGothic" pitchFamily="34" charset="-128"/>
                <a:cs typeface="MS PGothic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2"/>
                </a:solidFill>
                <a:latin typeface="Arial" charset="0"/>
                <a:ea typeface="ＭＳ Ｐゴシック" pitchFamily="48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2"/>
                </a:solidFill>
                <a:latin typeface="Arial" charset="0"/>
                <a:ea typeface="ＭＳ Ｐゴシック" pitchFamily="48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2"/>
                </a:solidFill>
                <a:latin typeface="Arial" charset="0"/>
                <a:ea typeface="ＭＳ Ｐゴシック" pitchFamily="48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2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marL="514350" indent="-51435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800" kern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Direct </a:t>
            </a:r>
            <a:r>
              <a:rPr lang="en-US" sz="2800" kern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Murabaha</a:t>
            </a:r>
            <a:endParaRPr lang="en-US" sz="2800" kern="1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Two-Step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Murabaha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Line of Financing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800" kern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Disbursement under Documentary Collection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Two-Step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Murabaha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for ECA Export Financing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800" kern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Assignment of Export Receivable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Restricted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Mudaraba</a:t>
            </a:r>
            <a:endParaRPr lang="en-US" sz="2800" kern="1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93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kern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1- Direct </a:t>
            </a:r>
            <a:r>
              <a:rPr lang="en-US" sz="3200" kern="12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Murabaha</a:t>
            </a:r>
            <a:endParaRPr lang="en-US" sz="3200" kern="1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7" name="Picture 5" descr="ITFC_ENG_RGB_lge"/>
          <p:cNvPicPr>
            <a:picLocks noChangeAspect="1" noChangeArrowheads="1"/>
          </p:cNvPicPr>
          <p:nvPr/>
        </p:nvPicPr>
        <p:blipFill>
          <a:blip r:embed="rId3">
            <a:lum bright="-6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2" t="3436" r="23387" b="28049"/>
          <a:stretch>
            <a:fillRect/>
          </a:stretch>
        </p:blipFill>
        <p:spPr bwMode="auto">
          <a:xfrm>
            <a:off x="7899400" y="174625"/>
            <a:ext cx="9620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8CAE43-4774-420D-B0DF-E9F034F42D08}" type="slidenum">
              <a:rPr lang="en-US" altLang="en-US" sz="900" smtClean="0">
                <a:solidFill>
                  <a:schemeClr val="tx2"/>
                </a:solidFill>
                <a:latin typeface="Lucida Grande" pitchFamily="4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900" smtClean="0">
              <a:solidFill>
                <a:schemeClr val="tx2"/>
              </a:solidFill>
              <a:latin typeface="Lucida Grande" pitchFamily="48" charset="0"/>
            </a:endParaRPr>
          </a:p>
        </p:txBody>
      </p:sp>
      <p:grpSp>
        <p:nvGrpSpPr>
          <p:cNvPr id="31749" name="Group 43"/>
          <p:cNvGrpSpPr>
            <a:grpSpLocks/>
          </p:cNvGrpSpPr>
          <p:nvPr/>
        </p:nvGrpSpPr>
        <p:grpSpPr bwMode="auto">
          <a:xfrm>
            <a:off x="0" y="1447800"/>
            <a:ext cx="8915400" cy="4984750"/>
            <a:chOff x="76200" y="1447800"/>
            <a:chExt cx="8915400" cy="4985166"/>
          </a:xfrm>
        </p:grpSpPr>
        <p:cxnSp>
          <p:nvCxnSpPr>
            <p:cNvPr id="31750" name="Straight Arrow Connector 58"/>
            <p:cNvCxnSpPr>
              <a:cxnSpLocks noChangeShapeType="1"/>
            </p:cNvCxnSpPr>
            <p:nvPr/>
          </p:nvCxnSpPr>
          <p:spPr bwMode="auto">
            <a:xfrm rot="5400000" flipH="1" flipV="1">
              <a:off x="4049713" y="4743450"/>
              <a:ext cx="1001712" cy="1588"/>
            </a:xfrm>
            <a:prstGeom prst="straightConnector1">
              <a:avLst/>
            </a:prstGeom>
            <a:noFill/>
            <a:ln w="25400" algn="ctr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1" name="Straight Arrow Connector 45"/>
            <p:cNvCxnSpPr>
              <a:cxnSpLocks noChangeShapeType="1"/>
            </p:cNvCxnSpPr>
            <p:nvPr/>
          </p:nvCxnSpPr>
          <p:spPr bwMode="auto">
            <a:xfrm rot="5400000">
              <a:off x="3915569" y="4771231"/>
              <a:ext cx="857250" cy="1588"/>
            </a:xfrm>
            <a:prstGeom prst="straightConnector1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52" name="Text Box 10"/>
            <p:cNvSpPr txBox="1">
              <a:spLocks noChangeArrowheads="1"/>
            </p:cNvSpPr>
            <p:nvPr/>
          </p:nvSpPr>
          <p:spPr bwMode="auto">
            <a:xfrm>
              <a:off x="76200" y="3962610"/>
              <a:ext cx="1371600" cy="730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rtl="1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(2) </a:t>
              </a:r>
              <a:br>
                <a:rPr lang="en-US" altLang="en-US" sz="1400" b="1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altLang="en-US" sz="1400" b="1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Payment of Purchase Price</a:t>
              </a:r>
              <a:endParaRPr lang="en-US" altLang="en-US" sz="18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753" name="Text Box 10"/>
            <p:cNvSpPr txBox="1">
              <a:spLocks noChangeArrowheads="1"/>
            </p:cNvSpPr>
            <p:nvPr/>
          </p:nvSpPr>
          <p:spPr bwMode="auto">
            <a:xfrm>
              <a:off x="7405688" y="3962610"/>
              <a:ext cx="1357312" cy="730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rtl="1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(3) </a:t>
              </a:r>
              <a:br>
                <a:rPr lang="en-US" altLang="en-US" sz="140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altLang="en-US" sz="140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Repayment of Sale Price</a:t>
              </a:r>
              <a:endParaRPr lang="en-US" altLang="en-US" sz="1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1754" name="Group 53"/>
            <p:cNvGrpSpPr>
              <a:grpSpLocks/>
            </p:cNvGrpSpPr>
            <p:nvPr/>
          </p:nvGrpSpPr>
          <p:grpSpPr bwMode="auto">
            <a:xfrm>
              <a:off x="1219200" y="1457326"/>
              <a:ext cx="1958975" cy="752538"/>
              <a:chOff x="1141889" y="1747671"/>
              <a:chExt cx="1343386" cy="873274"/>
            </a:xfrm>
          </p:grpSpPr>
          <p:sp>
            <p:nvSpPr>
              <p:cNvPr id="68" name="Rounded Rectangle 54"/>
              <p:cNvSpPr/>
              <p:nvPr/>
            </p:nvSpPr>
            <p:spPr>
              <a:xfrm>
                <a:off x="1141889" y="1747671"/>
                <a:ext cx="1343386" cy="873274"/>
              </a:xfrm>
              <a:prstGeom prst="roundRect">
                <a:avLst/>
              </a:prstGeom>
              <a:solidFill>
                <a:srgbClr val="C00000"/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9" name="Rounded Rectangle 4"/>
              <p:cNvSpPr/>
              <p:nvPr/>
            </p:nvSpPr>
            <p:spPr>
              <a:xfrm>
                <a:off x="1184346" y="1790046"/>
                <a:ext cx="1258472" cy="78852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06680" tIns="106680" rIns="106680" bIns="106680" anchor="ctr"/>
              <a:lstStyle/>
              <a:p>
                <a:pPr algn="ctr" rtl="1" eaLnBrk="1" hangingPunct="1">
                  <a:defRPr/>
                </a:pPr>
                <a:r>
                  <a:rPr lang="en-US" sz="2000" dirty="0">
                    <a:solidFill>
                      <a:srgbClr val="FFFFFF"/>
                    </a:solidFill>
                    <a:latin typeface="Verdana" pitchFamily="34" charset="0"/>
                    <a:cs typeface="Arial" pitchFamily="34" charset="0"/>
                  </a:rPr>
                  <a:t>Importer</a:t>
                </a:r>
                <a:endParaRPr lang="en-US" sz="1400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31755" name="Group 56"/>
            <p:cNvGrpSpPr>
              <a:grpSpLocks/>
            </p:cNvGrpSpPr>
            <p:nvPr/>
          </p:nvGrpSpPr>
          <p:grpSpPr bwMode="auto">
            <a:xfrm>
              <a:off x="5638800" y="1447800"/>
              <a:ext cx="1600200" cy="873198"/>
              <a:chOff x="3158325" y="1747670"/>
              <a:chExt cx="1343386" cy="873274"/>
            </a:xfrm>
          </p:grpSpPr>
          <p:sp>
            <p:nvSpPr>
              <p:cNvPr id="66" name="Rounded Rectangle 57"/>
              <p:cNvSpPr/>
              <p:nvPr/>
            </p:nvSpPr>
            <p:spPr>
              <a:xfrm>
                <a:off x="3158325" y="1747670"/>
                <a:ext cx="1343386" cy="873274"/>
              </a:xfrm>
              <a:prstGeom prst="roundRect">
                <a:avLst/>
              </a:prstGeom>
              <a:solidFill>
                <a:srgbClr val="FFC000"/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7" name="Rounded Rectangle 4"/>
              <p:cNvSpPr/>
              <p:nvPr/>
            </p:nvSpPr>
            <p:spPr>
              <a:xfrm>
                <a:off x="3200972" y="1790540"/>
                <a:ext cx="1258092" cy="78753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06680" tIns="106680" rIns="106680" bIns="106680" anchor="ctr"/>
              <a:lstStyle/>
              <a:p>
                <a:pPr algn="ctr" rtl="1" eaLnBrk="1" hangingPunct="1">
                  <a:defRPr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Exporter</a:t>
                </a:r>
                <a:endPara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1756" name="Group 59"/>
            <p:cNvGrpSpPr>
              <a:grpSpLocks/>
            </p:cNvGrpSpPr>
            <p:nvPr/>
          </p:nvGrpSpPr>
          <p:grpSpPr bwMode="auto">
            <a:xfrm>
              <a:off x="3692525" y="3314856"/>
              <a:ext cx="1343025" cy="873198"/>
              <a:chOff x="2150107" y="1541"/>
              <a:chExt cx="1343386" cy="873274"/>
            </a:xfrm>
          </p:grpSpPr>
          <p:sp>
            <p:nvSpPr>
              <p:cNvPr id="64" name="Rounded Rectangle 60"/>
              <p:cNvSpPr/>
              <p:nvPr/>
            </p:nvSpPr>
            <p:spPr>
              <a:xfrm>
                <a:off x="2150107" y="1541"/>
                <a:ext cx="1343386" cy="873274"/>
              </a:xfrm>
              <a:prstGeom prst="roundRect">
                <a:avLst/>
              </a:prstGeom>
              <a:solidFill>
                <a:srgbClr val="00B050"/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5" name="Rounded Rectangle 4"/>
              <p:cNvSpPr/>
              <p:nvPr/>
            </p:nvSpPr>
            <p:spPr>
              <a:xfrm>
                <a:off x="2192982" y="44411"/>
                <a:ext cx="1257638" cy="78753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06680" tIns="106680" rIns="106680" bIns="106680" anchor="ctr"/>
              <a:lstStyle/>
              <a:p>
                <a:pPr algn="ctr" rtl="1" eaLnBrk="1" hangingPunct="1">
                  <a:defRPr/>
                </a:pPr>
                <a:r>
                  <a:rPr lang="en-US" sz="2000" dirty="0">
                    <a:solidFill>
                      <a:srgbClr val="FFFFFF"/>
                    </a:solidFill>
                    <a:latin typeface="Verdana" pitchFamily="34" charset="0"/>
                    <a:cs typeface="Arial" pitchFamily="34" charset="0"/>
                  </a:rPr>
                  <a:t>ITFC</a:t>
                </a:r>
                <a:endParaRPr lang="en-US" sz="1400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</p:grpSp>
        <p:cxnSp>
          <p:nvCxnSpPr>
            <p:cNvPr id="31757" name="Straight Arrow Connector 63"/>
            <p:cNvCxnSpPr>
              <a:cxnSpLocks noChangeShapeType="1"/>
            </p:cNvCxnSpPr>
            <p:nvPr/>
          </p:nvCxnSpPr>
          <p:spPr bwMode="auto">
            <a:xfrm rot="10800000">
              <a:off x="3192463" y="1814513"/>
              <a:ext cx="2443162" cy="1587"/>
            </a:xfrm>
            <a:prstGeom prst="straightConnector1">
              <a:avLst/>
            </a:prstGeom>
            <a:noFill/>
            <a:ln w="25400" algn="ctr">
              <a:solidFill>
                <a:srgbClr val="FFC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58" name="Text Box 10"/>
            <p:cNvSpPr txBox="1">
              <a:spLocks noChangeArrowheads="1"/>
            </p:cNvSpPr>
            <p:nvPr/>
          </p:nvSpPr>
          <p:spPr bwMode="auto">
            <a:xfrm>
              <a:off x="3581400" y="1600213"/>
              <a:ext cx="1711325" cy="3969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(1-a) Shipment</a:t>
              </a:r>
              <a:endParaRPr lang="en-US" altLang="en-US" sz="18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1" name="Shape 64"/>
            <p:cNvCxnSpPr>
              <a:cxnSpLocks noChangeShapeType="1"/>
            </p:cNvCxnSpPr>
            <p:nvPr/>
          </p:nvCxnSpPr>
          <p:spPr bwMode="auto">
            <a:xfrm flipV="1">
              <a:off x="5049838" y="2386091"/>
              <a:ext cx="1257300" cy="1420931"/>
            </a:xfrm>
            <a:prstGeom prst="bentConnector2">
              <a:avLst/>
            </a:prstGeom>
            <a:ln w="25400">
              <a:solidFill>
                <a:srgbClr val="00B050"/>
              </a:solidFill>
              <a:headEnd/>
              <a:tailEnd type="arrow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760" name="Shape 66"/>
            <p:cNvCxnSpPr>
              <a:cxnSpLocks noChangeShapeType="1"/>
            </p:cNvCxnSpPr>
            <p:nvPr/>
          </p:nvCxnSpPr>
          <p:spPr bwMode="auto">
            <a:xfrm rot="16200000" flipH="1">
              <a:off x="2389187" y="2447926"/>
              <a:ext cx="1420813" cy="1185862"/>
            </a:xfrm>
            <a:prstGeom prst="bentConnector2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1" name="Text Box 12"/>
            <p:cNvSpPr txBox="1">
              <a:spLocks noChangeArrowheads="1"/>
            </p:cNvSpPr>
            <p:nvPr/>
          </p:nvSpPr>
          <p:spPr bwMode="auto">
            <a:xfrm>
              <a:off x="141288" y="2678215"/>
              <a:ext cx="2952750" cy="3667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(3-a) Repayment of Sale Price</a:t>
              </a:r>
              <a:endParaRPr lang="en-US" altLang="en-US" sz="16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762" name="Text Box 10"/>
            <p:cNvSpPr txBox="1">
              <a:spLocks noChangeArrowheads="1"/>
            </p:cNvSpPr>
            <p:nvPr/>
          </p:nvSpPr>
          <p:spPr bwMode="auto">
            <a:xfrm>
              <a:off x="3551238" y="4543425"/>
              <a:ext cx="6508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rtl="1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(3-b)</a:t>
              </a:r>
              <a:endParaRPr lang="en-US" altLang="en-US" sz="1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763" name="Text Box 11"/>
            <p:cNvSpPr txBox="1">
              <a:spLocks noChangeArrowheads="1"/>
            </p:cNvSpPr>
            <p:nvPr/>
          </p:nvSpPr>
          <p:spPr bwMode="auto">
            <a:xfrm>
              <a:off x="5835650" y="2678215"/>
              <a:ext cx="3155950" cy="3667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rtl="1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(2-b) Payment of Purchase Price</a:t>
              </a:r>
              <a:endParaRPr lang="en-US" altLang="en-US" sz="16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Rounded Rectangle 33"/>
            <p:cNvSpPr/>
            <p:nvPr/>
          </p:nvSpPr>
          <p:spPr bwMode="auto">
            <a:xfrm>
              <a:off x="3581400" y="5334324"/>
              <a:ext cx="1447800" cy="571548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Bank-A</a:t>
              </a:r>
              <a:endPara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67" name="Text Box 10"/>
            <p:cNvSpPr txBox="1">
              <a:spLocks noChangeArrowheads="1"/>
            </p:cNvSpPr>
            <p:nvPr/>
          </p:nvSpPr>
          <p:spPr bwMode="auto">
            <a:xfrm>
              <a:off x="4495800" y="4495800"/>
              <a:ext cx="658813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rtl="1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(2-a)</a:t>
              </a:r>
              <a:endParaRPr lang="en-US" altLang="en-US" sz="1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768" name="Rectangle 119"/>
            <p:cNvSpPr>
              <a:spLocks noChangeArrowheads="1"/>
            </p:cNvSpPr>
            <p:nvPr/>
          </p:nvSpPr>
          <p:spPr bwMode="auto">
            <a:xfrm>
              <a:off x="1295400" y="3124200"/>
              <a:ext cx="6172200" cy="29718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rtl="1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1769" name="Straight Arrow Connector 38"/>
            <p:cNvCxnSpPr>
              <a:cxnSpLocks noChangeShapeType="1"/>
            </p:cNvCxnSpPr>
            <p:nvPr/>
          </p:nvCxnSpPr>
          <p:spPr bwMode="auto">
            <a:xfrm rot="5400000">
              <a:off x="4457700" y="2247900"/>
              <a:ext cx="1143000" cy="9144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70" name="Straight Arrow Connector 40"/>
            <p:cNvCxnSpPr>
              <a:cxnSpLocks noChangeShapeType="1"/>
            </p:cNvCxnSpPr>
            <p:nvPr/>
          </p:nvCxnSpPr>
          <p:spPr bwMode="auto">
            <a:xfrm rot="16200000" flipH="1">
              <a:off x="3124200" y="2209800"/>
              <a:ext cx="1219200" cy="9144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1" name="Text Box 10"/>
            <p:cNvSpPr txBox="1">
              <a:spLocks noChangeArrowheads="1"/>
            </p:cNvSpPr>
            <p:nvPr/>
          </p:nvSpPr>
          <p:spPr bwMode="auto">
            <a:xfrm>
              <a:off x="4495800" y="2362276"/>
              <a:ext cx="1116013" cy="5175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(1-b) Notification</a:t>
              </a:r>
              <a:endPara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772" name="Text Box 10"/>
            <p:cNvSpPr txBox="1">
              <a:spLocks noChangeArrowheads="1"/>
            </p:cNvSpPr>
            <p:nvPr/>
          </p:nvSpPr>
          <p:spPr bwMode="auto">
            <a:xfrm>
              <a:off x="3200400" y="2133657"/>
              <a:ext cx="1116013" cy="5175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(1-b) Request</a:t>
              </a:r>
              <a:endPara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773" name="TextBox 43"/>
            <p:cNvSpPr txBox="1">
              <a:spLocks noChangeArrowheads="1"/>
            </p:cNvSpPr>
            <p:nvPr/>
          </p:nvSpPr>
          <p:spPr bwMode="auto">
            <a:xfrm>
              <a:off x="3240088" y="6096388"/>
              <a:ext cx="1965325" cy="336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imes New Roman" panose="02020603050405020304" pitchFamily="18" charset="0"/>
                  <a:cs typeface="Times New Roman" panose="02020603050405020304" pitchFamily="18" charset="0"/>
                </a:rPr>
                <a:t>Mudaraba Agreement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78148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 txBox="1">
            <a:spLocks/>
          </p:cNvSpPr>
          <p:nvPr/>
        </p:nvSpPr>
        <p:spPr bwMode="auto">
          <a:xfrm>
            <a:off x="381000" y="15240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en-US" sz="2100" i="1" kern="0" dirty="0">
                <a:latin typeface="Calibri" pitchFamily="34" charset="0"/>
                <a:ea typeface="+mn-ea"/>
              </a:rPr>
              <a:t>2-Step </a:t>
            </a:r>
            <a:r>
              <a:rPr lang="en-US" sz="2100" i="1" kern="0" dirty="0" err="1">
                <a:latin typeface="Calibri" pitchFamily="34" charset="0"/>
                <a:ea typeface="+mn-ea"/>
              </a:rPr>
              <a:t>Murabaha</a:t>
            </a:r>
            <a:r>
              <a:rPr lang="en-US" sz="2100" i="1" kern="0" dirty="0">
                <a:latin typeface="Calibri" pitchFamily="34" charset="0"/>
                <a:ea typeface="+mn-ea"/>
              </a:rPr>
              <a:t> to Reach SMEs</a:t>
            </a:r>
            <a:endParaRPr lang="en-US" sz="2100" kern="0" dirty="0">
              <a:latin typeface="Calibri" pitchFamily="34" charset="0"/>
              <a:ea typeface="+mn-ea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Times" pitchFamily="96" charset="0"/>
              <a:buNone/>
              <a:defRPr/>
            </a:pPr>
            <a:endParaRPr lang="en-GB" sz="2100" kern="0" dirty="0">
              <a:latin typeface="Calibri" pitchFamily="34" charset="0"/>
              <a:ea typeface="+mn-ea"/>
            </a:endParaRP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FD5317-3BC5-4A62-941C-B4CC85301EE3}" type="slidenum">
              <a:rPr lang="en-US" altLang="en-US" sz="900" smtClean="0">
                <a:solidFill>
                  <a:schemeClr val="tx2"/>
                </a:solidFill>
                <a:latin typeface="Lucida Grande" pitchFamily="4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900" smtClean="0">
              <a:solidFill>
                <a:schemeClr val="tx2"/>
              </a:solidFill>
              <a:latin typeface="Lucida Grande" pitchFamily="48" charset="0"/>
            </a:endParaRPr>
          </a:p>
        </p:txBody>
      </p:sp>
      <p:cxnSp>
        <p:nvCxnSpPr>
          <p:cNvPr id="35845" name="Elbow Connector 60"/>
          <p:cNvCxnSpPr>
            <a:cxnSpLocks noChangeShapeType="1"/>
          </p:cNvCxnSpPr>
          <p:nvPr/>
        </p:nvCxnSpPr>
        <p:spPr bwMode="auto">
          <a:xfrm rot="10800000">
            <a:off x="5257800" y="3810000"/>
            <a:ext cx="1262063" cy="755650"/>
          </a:xfrm>
          <a:prstGeom prst="bentConnector3">
            <a:avLst>
              <a:gd name="adj1" fmla="val 50000"/>
            </a:avLst>
          </a:prstGeom>
          <a:noFill/>
          <a:ln w="254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6" name="Shape 58"/>
          <p:cNvCxnSpPr>
            <a:cxnSpLocks noChangeShapeType="1"/>
          </p:cNvCxnSpPr>
          <p:nvPr/>
        </p:nvCxnSpPr>
        <p:spPr bwMode="auto">
          <a:xfrm rot="5400000" flipH="1" flipV="1">
            <a:off x="3718720" y="256381"/>
            <a:ext cx="849312" cy="4752975"/>
          </a:xfrm>
          <a:prstGeom prst="bentConnector2">
            <a:avLst/>
          </a:prstGeom>
          <a:noFill/>
          <a:ln w="25400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7" name="Straight Arrow Connector 41"/>
          <p:cNvCxnSpPr>
            <a:cxnSpLocks noChangeShapeType="1"/>
          </p:cNvCxnSpPr>
          <p:nvPr/>
        </p:nvCxnSpPr>
        <p:spPr bwMode="auto">
          <a:xfrm rot="5400000">
            <a:off x="6449219" y="3386931"/>
            <a:ext cx="1485900" cy="1588"/>
          </a:xfrm>
          <a:prstGeom prst="straightConnector1">
            <a:avLst/>
          </a:prstGeom>
          <a:noFill/>
          <a:ln w="25400" algn="ctr">
            <a:solidFill>
              <a:srgbClr val="FFC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8" name="Text Box 11"/>
          <p:cNvSpPr txBox="1">
            <a:spLocks noChangeArrowheads="1"/>
          </p:cNvSpPr>
          <p:nvPr/>
        </p:nvSpPr>
        <p:spPr bwMode="auto">
          <a:xfrm>
            <a:off x="6648450" y="3271838"/>
            <a:ext cx="150495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C000"/>
                </a:solidFill>
                <a:latin typeface="Arial" panose="020B0604020202020204" pitchFamily="34" charset="0"/>
              </a:rPr>
              <a:t>(2) Shipment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095375" y="3057525"/>
            <a:ext cx="1343025" cy="873125"/>
            <a:chOff x="2150107" y="1385"/>
            <a:chExt cx="1343386" cy="873202"/>
          </a:xfrm>
          <a:solidFill>
            <a:srgbClr val="0070C0"/>
          </a:solidFill>
        </p:grpSpPr>
        <p:sp>
          <p:nvSpPr>
            <p:cNvPr id="12" name="Rounded Rectangle 11"/>
            <p:cNvSpPr/>
            <p:nvPr/>
          </p:nvSpPr>
          <p:spPr>
            <a:xfrm>
              <a:off x="2150107" y="1385"/>
              <a:ext cx="1343386" cy="873202"/>
            </a:xfrm>
            <a:prstGeom prst="roundRect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2192981" y="44251"/>
              <a:ext cx="1257638" cy="78746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106680" rIns="106680" bIns="106680" anchor="ctr"/>
            <a:lstStyle/>
            <a:p>
              <a:pPr algn="ctr" rtl="1" eaLnBrk="1" hangingPunct="1">
                <a:defRPr/>
              </a:pPr>
              <a:r>
                <a:rPr lang="en-US" sz="2000" dirty="0">
                  <a:solidFill>
                    <a:srgbClr val="FFFFFF"/>
                  </a:solidFill>
                  <a:cs typeface="Arial" pitchFamily="34" charset="0"/>
                </a:rPr>
                <a:t>ITFC</a:t>
              </a:r>
              <a:endParaRPr lang="en-US" sz="1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grpSp>
        <p:nvGrpSpPr>
          <p:cNvPr id="35850" name="Group 12"/>
          <p:cNvGrpSpPr>
            <a:grpSpLocks/>
          </p:cNvGrpSpPr>
          <p:nvPr/>
        </p:nvGrpSpPr>
        <p:grpSpPr bwMode="auto">
          <a:xfrm>
            <a:off x="6519863" y="1771650"/>
            <a:ext cx="1557337" cy="873125"/>
            <a:chOff x="3158326" y="1747671"/>
            <a:chExt cx="1343386" cy="873202"/>
          </a:xfrm>
        </p:grpSpPr>
        <p:sp>
          <p:nvSpPr>
            <p:cNvPr id="15" name="Rounded Rectangle 14"/>
            <p:cNvSpPr/>
            <p:nvPr/>
          </p:nvSpPr>
          <p:spPr>
            <a:xfrm>
              <a:off x="3158326" y="1747671"/>
              <a:ext cx="1343386" cy="873202"/>
            </a:xfrm>
            <a:prstGeom prst="roundRect">
              <a:avLst/>
            </a:prstGeom>
            <a:solidFill>
              <a:srgbClr val="FFC00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3200777" y="1790538"/>
              <a:ext cx="1258484" cy="7874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106680" rIns="106680" bIns="106680" anchor="ctr"/>
            <a:lstStyle/>
            <a:p>
              <a:pPr algn="ctr" rtl="1" eaLnBrk="1" hangingPunct="1">
                <a:defRPr/>
              </a:pPr>
              <a:r>
                <a:rPr lang="en-US" sz="2000" dirty="0">
                  <a:solidFill>
                    <a:schemeClr val="tx1"/>
                  </a:solidFill>
                  <a:cs typeface="Arial" pitchFamily="34" charset="0"/>
                </a:rPr>
                <a:t>Supplier</a:t>
              </a:r>
              <a:endParaRPr lang="en-US" sz="14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grpSp>
        <p:nvGrpSpPr>
          <p:cNvPr id="35851" name="Group 17"/>
          <p:cNvGrpSpPr>
            <a:grpSpLocks/>
          </p:cNvGrpSpPr>
          <p:nvPr/>
        </p:nvGrpSpPr>
        <p:grpSpPr bwMode="auto">
          <a:xfrm>
            <a:off x="6519863" y="4129088"/>
            <a:ext cx="1633537" cy="873125"/>
            <a:chOff x="1141889" y="1747671"/>
            <a:chExt cx="1343386" cy="873202"/>
          </a:xfrm>
        </p:grpSpPr>
        <p:sp>
          <p:nvSpPr>
            <p:cNvPr id="18" name="Rounded Rectangle 17"/>
            <p:cNvSpPr/>
            <p:nvPr/>
          </p:nvSpPr>
          <p:spPr>
            <a:xfrm>
              <a:off x="1141889" y="1747671"/>
              <a:ext cx="1343386" cy="873202"/>
            </a:xfrm>
            <a:prstGeom prst="roundRect">
              <a:avLst/>
            </a:prstGeom>
            <a:solidFill>
              <a:srgbClr val="C0000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ounded Rectangle 4"/>
            <p:cNvSpPr/>
            <p:nvPr/>
          </p:nvSpPr>
          <p:spPr>
            <a:xfrm>
              <a:off x="1184971" y="1790537"/>
              <a:ext cx="1257222" cy="7874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106680" rIns="106680" bIns="106680" anchor="ctr"/>
            <a:lstStyle/>
            <a:p>
              <a:pPr algn="ctr" rtl="1" eaLnBrk="1" hangingPunct="1">
                <a:defRPr/>
              </a:pPr>
              <a:r>
                <a:rPr lang="en-US" sz="2000" dirty="0">
                  <a:solidFill>
                    <a:srgbClr val="FFFFFF"/>
                  </a:solidFill>
                  <a:cs typeface="Arial" pitchFamily="34" charset="0"/>
                </a:rPr>
                <a:t>SME</a:t>
              </a:r>
              <a:endParaRPr lang="en-US" sz="14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grpSp>
        <p:nvGrpSpPr>
          <p:cNvPr id="35852" name="Group 22"/>
          <p:cNvGrpSpPr>
            <a:grpSpLocks/>
          </p:cNvGrpSpPr>
          <p:nvPr/>
        </p:nvGrpSpPr>
        <p:grpSpPr bwMode="auto">
          <a:xfrm>
            <a:off x="3876675" y="3057525"/>
            <a:ext cx="1343025" cy="873125"/>
            <a:chOff x="1141889" y="1747671"/>
            <a:chExt cx="1343386" cy="873202"/>
          </a:xfrm>
        </p:grpSpPr>
        <p:sp>
          <p:nvSpPr>
            <p:cNvPr id="21" name="Rounded Rectangle 20"/>
            <p:cNvSpPr/>
            <p:nvPr/>
          </p:nvSpPr>
          <p:spPr>
            <a:xfrm>
              <a:off x="1141889" y="1747671"/>
              <a:ext cx="1343386" cy="873202"/>
            </a:xfrm>
            <a:prstGeom prst="roundRect">
              <a:avLst/>
            </a:prstGeom>
            <a:solidFill>
              <a:srgbClr val="00B05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1184764" y="1790538"/>
              <a:ext cx="1257638" cy="7874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106680" rIns="106680" bIns="106680" anchor="ctr"/>
            <a:lstStyle/>
            <a:p>
              <a:pPr algn="ctr" rtl="1" eaLnBrk="1" hangingPunct="1">
                <a:defRPr/>
              </a:pPr>
              <a:r>
                <a:rPr lang="en-US" sz="2000" dirty="0">
                  <a:solidFill>
                    <a:srgbClr val="FFFFFF"/>
                  </a:solidFill>
                  <a:cs typeface="Arial" pitchFamily="34" charset="0"/>
                </a:rPr>
                <a:t>Local Bank</a:t>
              </a:r>
              <a:endParaRPr lang="en-US" sz="14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sp>
        <p:nvSpPr>
          <p:cNvPr id="35853" name="Text Box 11"/>
          <p:cNvSpPr txBox="1">
            <a:spLocks noChangeArrowheads="1"/>
          </p:cNvSpPr>
          <p:nvPr/>
        </p:nvSpPr>
        <p:spPr bwMode="auto">
          <a:xfrm>
            <a:off x="2667000" y="2057400"/>
            <a:ext cx="33258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70C0"/>
                </a:solidFill>
                <a:latin typeface="Arial" panose="020B0604020202020204" pitchFamily="34" charset="0"/>
              </a:rPr>
              <a:t>(4) Payment of Purchase Price</a:t>
            </a:r>
          </a:p>
        </p:txBody>
      </p:sp>
      <p:sp>
        <p:nvSpPr>
          <p:cNvPr id="35854" name="Text Box 12"/>
          <p:cNvSpPr txBox="1">
            <a:spLocks noChangeArrowheads="1"/>
          </p:cNvSpPr>
          <p:nvPr/>
        </p:nvSpPr>
        <p:spPr bwMode="auto">
          <a:xfrm>
            <a:off x="4876800" y="4038600"/>
            <a:ext cx="1219200" cy="9540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C00000"/>
                </a:solidFill>
                <a:latin typeface="Arial" panose="020B0604020202020204" pitchFamily="34" charset="0"/>
              </a:rPr>
              <a:t>(5) Repayment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C00000"/>
                </a:solidFill>
                <a:latin typeface="Arial" panose="020B0604020202020204" pitchFamily="34" charset="0"/>
              </a:rPr>
              <a:t>of 1</a:t>
            </a:r>
            <a:r>
              <a:rPr lang="en-US" altLang="en-US" sz="1400" baseline="30000">
                <a:solidFill>
                  <a:srgbClr val="C00000"/>
                </a:solidFill>
                <a:latin typeface="Arial" panose="020B0604020202020204" pitchFamily="34" charset="0"/>
              </a:rPr>
              <a:t>st</a:t>
            </a:r>
            <a:r>
              <a:rPr lang="en-US" altLang="en-US" sz="1400">
                <a:solidFill>
                  <a:srgbClr val="C00000"/>
                </a:solidFill>
                <a:latin typeface="Arial" panose="020B0604020202020204" pitchFamily="34" charset="0"/>
              </a:rPr>
              <a:t> Sale Price</a:t>
            </a:r>
          </a:p>
        </p:txBody>
      </p:sp>
      <p:cxnSp>
        <p:nvCxnSpPr>
          <p:cNvPr id="35855" name="Shape 26"/>
          <p:cNvCxnSpPr>
            <a:cxnSpLocks noChangeShapeType="1"/>
          </p:cNvCxnSpPr>
          <p:nvPr/>
        </p:nvCxnSpPr>
        <p:spPr bwMode="auto">
          <a:xfrm rot="16200000" flipH="1">
            <a:off x="3038475" y="2644775"/>
            <a:ext cx="1588" cy="2573338"/>
          </a:xfrm>
          <a:prstGeom prst="bentConnector3">
            <a:avLst>
              <a:gd name="adj1" fmla="val 95227102"/>
            </a:avLst>
          </a:prstGeom>
          <a:noFill/>
          <a:ln w="25400" algn="ctr">
            <a:solidFill>
              <a:schemeClr val="tx1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6" name="Shape 26"/>
          <p:cNvCxnSpPr>
            <a:cxnSpLocks noChangeShapeType="1"/>
          </p:cNvCxnSpPr>
          <p:nvPr/>
        </p:nvCxnSpPr>
        <p:spPr bwMode="auto">
          <a:xfrm rot="16200000" flipH="1">
            <a:off x="5334000" y="3144838"/>
            <a:ext cx="1071563" cy="2643187"/>
          </a:xfrm>
          <a:prstGeom prst="bentConnector3">
            <a:avLst>
              <a:gd name="adj1" fmla="val 141093"/>
            </a:avLst>
          </a:prstGeom>
          <a:noFill/>
          <a:ln w="25400" algn="ctr">
            <a:solidFill>
              <a:schemeClr val="tx1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7" name="Text Box 12"/>
          <p:cNvSpPr txBox="1">
            <a:spLocks noChangeArrowheads="1"/>
          </p:cNvSpPr>
          <p:nvPr/>
        </p:nvSpPr>
        <p:spPr bwMode="auto">
          <a:xfrm>
            <a:off x="4876800" y="5562600"/>
            <a:ext cx="2971800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(1-b) 2</a:t>
            </a:r>
            <a:r>
              <a:rPr lang="en-US" altLang="en-US" sz="1600" baseline="30000">
                <a:latin typeface="Arial" panose="020B0604020202020204" pitchFamily="34" charset="0"/>
              </a:rPr>
              <a:t>nd</a:t>
            </a:r>
            <a:r>
              <a:rPr lang="en-US" altLang="en-US" sz="1600">
                <a:latin typeface="Arial" panose="020B0604020202020204" pitchFamily="34" charset="0"/>
              </a:rPr>
              <a:t> Murabaha Agreement</a:t>
            </a:r>
          </a:p>
        </p:txBody>
      </p:sp>
      <p:sp>
        <p:nvSpPr>
          <p:cNvPr id="35858" name="Text Box 12"/>
          <p:cNvSpPr txBox="1">
            <a:spLocks noChangeArrowheads="1"/>
          </p:cNvSpPr>
          <p:nvPr/>
        </p:nvSpPr>
        <p:spPr bwMode="auto">
          <a:xfrm>
            <a:off x="838200" y="5562600"/>
            <a:ext cx="2928938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(1-a) 1</a:t>
            </a:r>
            <a:r>
              <a:rPr lang="en-US" altLang="en-US" sz="1600" baseline="30000">
                <a:latin typeface="Arial" panose="020B0604020202020204" pitchFamily="34" charset="0"/>
              </a:rPr>
              <a:t>st</a:t>
            </a:r>
            <a:r>
              <a:rPr lang="en-US" altLang="en-US" sz="1600">
                <a:latin typeface="Arial" panose="020B0604020202020204" pitchFamily="34" charset="0"/>
              </a:rPr>
              <a:t> Murabaha Agreement</a:t>
            </a:r>
          </a:p>
        </p:txBody>
      </p:sp>
      <p:cxnSp>
        <p:nvCxnSpPr>
          <p:cNvPr id="35859" name="Elbow Connector 62"/>
          <p:cNvCxnSpPr>
            <a:cxnSpLocks noChangeShapeType="1"/>
          </p:cNvCxnSpPr>
          <p:nvPr/>
        </p:nvCxnSpPr>
        <p:spPr bwMode="auto">
          <a:xfrm rot="10800000" flipV="1">
            <a:off x="2438400" y="3494088"/>
            <a:ext cx="1438275" cy="0"/>
          </a:xfrm>
          <a:prstGeom prst="bentConnector3">
            <a:avLst>
              <a:gd name="adj1" fmla="val 50000"/>
            </a:avLst>
          </a:prstGeom>
          <a:noFill/>
          <a:ln w="25400" algn="ctr">
            <a:solidFill>
              <a:srgbClr val="00B05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0" name="Text Box 12"/>
          <p:cNvSpPr txBox="1">
            <a:spLocks noChangeArrowheads="1"/>
          </p:cNvSpPr>
          <p:nvPr/>
        </p:nvSpPr>
        <p:spPr bwMode="auto">
          <a:xfrm>
            <a:off x="2590800" y="3541713"/>
            <a:ext cx="1143000" cy="954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00B050"/>
                </a:solidFill>
                <a:latin typeface="Arial" panose="020B0604020202020204" pitchFamily="34" charset="0"/>
              </a:rPr>
              <a:t>(6) Repayment of 2</a:t>
            </a:r>
            <a:r>
              <a:rPr lang="en-US" altLang="en-US" sz="1400" baseline="30000">
                <a:solidFill>
                  <a:srgbClr val="00B050"/>
                </a:solidFill>
                <a:latin typeface="Arial" panose="020B0604020202020204" pitchFamily="34" charset="0"/>
              </a:rPr>
              <a:t>nd</a:t>
            </a:r>
            <a:r>
              <a:rPr lang="en-US" altLang="en-US" sz="1400">
                <a:solidFill>
                  <a:srgbClr val="00B050"/>
                </a:solidFill>
                <a:latin typeface="Arial" panose="020B0604020202020204" pitchFamily="34" charset="0"/>
              </a:rPr>
              <a:t> Sale Price</a:t>
            </a:r>
          </a:p>
        </p:txBody>
      </p:sp>
      <p:cxnSp>
        <p:nvCxnSpPr>
          <p:cNvPr id="35861" name="Straight Arrow Connector 28"/>
          <p:cNvCxnSpPr>
            <a:cxnSpLocks noChangeShapeType="1"/>
          </p:cNvCxnSpPr>
          <p:nvPr/>
        </p:nvCxnSpPr>
        <p:spPr bwMode="auto">
          <a:xfrm rot="10800000" flipV="1">
            <a:off x="5334000" y="2514600"/>
            <a:ext cx="1066800" cy="838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2" name="Text Box 10"/>
          <p:cNvSpPr txBox="1">
            <a:spLocks noChangeArrowheads="1"/>
          </p:cNvSpPr>
          <p:nvPr/>
        </p:nvSpPr>
        <p:spPr bwMode="auto">
          <a:xfrm>
            <a:off x="5257800" y="2590800"/>
            <a:ext cx="9906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(3-b) Notification</a:t>
            </a:r>
            <a:endParaRPr lang="en-US" altLang="en-US" sz="1100">
              <a:latin typeface="Arial" panose="020B0604020202020204" pitchFamily="34" charset="0"/>
            </a:endParaRPr>
          </a:p>
        </p:txBody>
      </p:sp>
      <p:sp>
        <p:nvSpPr>
          <p:cNvPr id="35863" name="Text Box 10"/>
          <p:cNvSpPr txBox="1">
            <a:spLocks noChangeArrowheads="1"/>
          </p:cNvSpPr>
          <p:nvPr/>
        </p:nvSpPr>
        <p:spPr bwMode="auto">
          <a:xfrm>
            <a:off x="5562600" y="3200400"/>
            <a:ext cx="9144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(3-b) Request</a:t>
            </a:r>
            <a:endParaRPr lang="en-US" altLang="en-US" sz="1100">
              <a:latin typeface="Arial" panose="020B0604020202020204" pitchFamily="34" charset="0"/>
            </a:endParaRPr>
          </a:p>
        </p:txBody>
      </p:sp>
      <p:cxnSp>
        <p:nvCxnSpPr>
          <p:cNvPr id="35864" name="Straight Arrow Connector 44"/>
          <p:cNvCxnSpPr>
            <a:cxnSpLocks noChangeShapeType="1"/>
          </p:cNvCxnSpPr>
          <p:nvPr/>
        </p:nvCxnSpPr>
        <p:spPr bwMode="auto">
          <a:xfrm rot="10800000">
            <a:off x="5334000" y="3505200"/>
            <a:ext cx="1524000" cy="533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5" name="Straight Arrow Connector 47"/>
          <p:cNvCxnSpPr>
            <a:cxnSpLocks noChangeShapeType="1"/>
          </p:cNvCxnSpPr>
          <p:nvPr/>
        </p:nvCxnSpPr>
        <p:spPr bwMode="auto">
          <a:xfrm rot="10800000">
            <a:off x="2514600" y="3276600"/>
            <a:ext cx="1219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6" name="Text Box 10"/>
          <p:cNvSpPr txBox="1">
            <a:spLocks noChangeArrowheads="1"/>
          </p:cNvSpPr>
          <p:nvPr/>
        </p:nvSpPr>
        <p:spPr bwMode="auto">
          <a:xfrm>
            <a:off x="2590800" y="2895600"/>
            <a:ext cx="1066800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(3-b) Advise</a:t>
            </a:r>
            <a:endParaRPr lang="en-US" altLang="en-US" sz="1100">
              <a:latin typeface="Arial" panose="020B0604020202020204" pitchFamily="34" charset="0"/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>
          <a:xfrm>
            <a:off x="200025" y="138090"/>
            <a:ext cx="8629650" cy="65723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MS PGothic" pitchFamily="34" charset="-128"/>
                <a:cs typeface="MS PGothic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MS PGothic" pitchFamily="34" charset="-128"/>
                <a:cs typeface="MS PGothic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MS PGothic" pitchFamily="34" charset="-128"/>
                <a:cs typeface="MS PGothic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MS PGothic" pitchFamily="34" charset="-128"/>
                <a:cs typeface="MS PGothic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MS PGothic" pitchFamily="34" charset="-128"/>
                <a:cs typeface="MS PGothic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2"/>
                </a:solidFill>
                <a:latin typeface="Arial" charset="0"/>
                <a:ea typeface="ＭＳ Ｐゴシック" pitchFamily="48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2"/>
                </a:solidFill>
                <a:latin typeface="Arial" charset="0"/>
                <a:ea typeface="ＭＳ Ｐゴシック" pitchFamily="48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2"/>
                </a:solidFill>
                <a:latin typeface="Arial" charset="0"/>
                <a:ea typeface="ＭＳ Ｐゴシック" pitchFamily="48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2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>
              <a:defRPr/>
            </a:pPr>
            <a:r>
              <a:rPr lang="en-US" sz="3200" kern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2- Two-Step </a:t>
            </a:r>
            <a:r>
              <a:rPr lang="en-US" sz="3200" kern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Murabaha</a:t>
            </a:r>
            <a:r>
              <a:rPr lang="en-US" sz="3200" kern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Line of Financing</a:t>
            </a:r>
            <a:endParaRPr lang="en-US" sz="3200" kern="1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676602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" y="38770"/>
            <a:ext cx="7699375" cy="869950"/>
          </a:xfrm>
        </p:spPr>
        <p:txBody>
          <a:bodyPr/>
          <a:lstStyle/>
          <a:p>
            <a:pPr>
              <a:defRPr/>
            </a:pPr>
            <a:r>
              <a:rPr lang="en-US" sz="3200" kern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3- Disbursement under Collection</a:t>
            </a:r>
            <a:endParaRPr lang="en-US" sz="3200" kern="1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987" name="Picture 5" descr="ITFC_ENG_RGB_lge"/>
          <p:cNvPicPr>
            <a:picLocks noChangeAspect="1" noChangeArrowheads="1"/>
          </p:cNvPicPr>
          <p:nvPr/>
        </p:nvPicPr>
        <p:blipFill>
          <a:blip r:embed="rId3">
            <a:lum bright="-6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2" t="3436" r="23387" b="28049"/>
          <a:stretch>
            <a:fillRect/>
          </a:stretch>
        </p:blipFill>
        <p:spPr bwMode="auto">
          <a:xfrm>
            <a:off x="7899400" y="174625"/>
            <a:ext cx="9620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8FF8C8-AC42-4303-A90F-A7B3A23DD465}" type="slidenum">
              <a:rPr lang="en-US" altLang="en-US" sz="900" smtClean="0">
                <a:solidFill>
                  <a:schemeClr val="tx2"/>
                </a:solidFill>
                <a:latin typeface="Lucida Grande" pitchFamily="4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900" smtClean="0">
              <a:solidFill>
                <a:schemeClr val="tx2"/>
              </a:solidFill>
              <a:latin typeface="Lucida Grande" pitchFamily="48" charset="0"/>
            </a:endParaRPr>
          </a:p>
        </p:txBody>
      </p:sp>
      <p:grpSp>
        <p:nvGrpSpPr>
          <p:cNvPr id="41989" name="Group 54"/>
          <p:cNvGrpSpPr>
            <a:grpSpLocks/>
          </p:cNvGrpSpPr>
          <p:nvPr/>
        </p:nvGrpSpPr>
        <p:grpSpPr bwMode="auto">
          <a:xfrm>
            <a:off x="1257300" y="1747838"/>
            <a:ext cx="7148513" cy="4576762"/>
            <a:chOff x="792" y="944"/>
            <a:chExt cx="4503" cy="2883"/>
          </a:xfrm>
        </p:grpSpPr>
        <p:sp>
          <p:nvSpPr>
            <p:cNvPr id="41990" name="Text Box 5"/>
            <p:cNvSpPr txBox="1">
              <a:spLocks noChangeArrowheads="1"/>
            </p:cNvSpPr>
            <p:nvPr/>
          </p:nvSpPr>
          <p:spPr bwMode="auto">
            <a:xfrm>
              <a:off x="960" y="3056"/>
              <a:ext cx="70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8.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Release Doc.</a:t>
              </a:r>
              <a:endParaRPr lang="en-GB" altLang="en-US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991" name="Text Box 8"/>
            <p:cNvSpPr txBox="1">
              <a:spLocks noChangeArrowheads="1"/>
            </p:cNvSpPr>
            <p:nvPr/>
          </p:nvSpPr>
          <p:spPr bwMode="auto">
            <a:xfrm>
              <a:off x="2126" y="2400"/>
              <a:ext cx="128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3. Forward Shipping Doc.</a:t>
              </a:r>
              <a:endParaRPr lang="en-GB" altLang="en-US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992" name="Text Box 11"/>
            <p:cNvSpPr txBox="1">
              <a:spLocks noChangeArrowheads="1"/>
            </p:cNvSpPr>
            <p:nvPr/>
          </p:nvSpPr>
          <p:spPr bwMode="auto">
            <a:xfrm>
              <a:off x="792" y="1632"/>
              <a:ext cx="872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4.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Send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Document and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swift message</a:t>
              </a:r>
              <a:endParaRPr lang="en-GB" altLang="en-US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993" name="Text Box 14"/>
            <p:cNvSpPr txBox="1">
              <a:spLocks noChangeArrowheads="1"/>
            </p:cNvSpPr>
            <p:nvPr/>
          </p:nvSpPr>
          <p:spPr bwMode="auto">
            <a:xfrm>
              <a:off x="2107" y="944"/>
              <a:ext cx="1021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5.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Payment Instruction</a:t>
              </a:r>
              <a:endParaRPr lang="en-GB" altLang="en-US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994" name="Text Box 17"/>
            <p:cNvSpPr txBox="1">
              <a:spLocks noChangeArrowheads="1"/>
            </p:cNvSpPr>
            <p:nvPr/>
          </p:nvSpPr>
          <p:spPr bwMode="auto">
            <a:xfrm>
              <a:off x="2481" y="3520"/>
              <a:ext cx="52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ctr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 Goods</a:t>
              </a:r>
              <a:endParaRPr lang="en-GB" altLang="en-US" sz="14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995" name="Text Box 20"/>
            <p:cNvSpPr txBox="1">
              <a:spLocks noChangeArrowheads="1"/>
            </p:cNvSpPr>
            <p:nvPr/>
          </p:nvSpPr>
          <p:spPr bwMode="auto">
            <a:xfrm>
              <a:off x="3888" y="3024"/>
              <a:ext cx="627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2.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Documents</a:t>
              </a:r>
              <a:endParaRPr lang="en-GB" altLang="en-US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996" name="Text Box 23"/>
            <p:cNvSpPr txBox="1">
              <a:spLocks noChangeArrowheads="1"/>
            </p:cNvSpPr>
            <p:nvPr/>
          </p:nvSpPr>
          <p:spPr bwMode="auto">
            <a:xfrm>
              <a:off x="3936" y="1776"/>
              <a:ext cx="5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6.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Payment</a:t>
              </a:r>
              <a:endParaRPr lang="en-GB" altLang="en-US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997" name="Text Box 28"/>
            <p:cNvSpPr txBox="1">
              <a:spLocks noChangeArrowheads="1"/>
            </p:cNvSpPr>
            <p:nvPr/>
          </p:nvSpPr>
          <p:spPr bwMode="auto">
            <a:xfrm>
              <a:off x="4783" y="2880"/>
              <a:ext cx="51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7.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Payment</a:t>
              </a:r>
              <a:endParaRPr lang="en-GB" altLang="en-US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998" name="AutoShape 29"/>
            <p:cNvSpPr>
              <a:spLocks noChangeArrowheads="1"/>
            </p:cNvSpPr>
            <p:nvPr/>
          </p:nvSpPr>
          <p:spPr bwMode="auto">
            <a:xfrm>
              <a:off x="1014" y="1061"/>
              <a:ext cx="744" cy="349"/>
            </a:xfrm>
            <a:prstGeom prst="roundRect">
              <a:avLst>
                <a:gd name="adj" fmla="val 16667"/>
              </a:avLst>
            </a:prstGeom>
            <a:solidFill>
              <a:srgbClr val="00B050"/>
            </a:soli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ITFC</a:t>
              </a:r>
            </a:p>
          </p:txBody>
        </p:sp>
        <p:sp>
          <p:nvSpPr>
            <p:cNvPr id="41999" name="AutoShape 30"/>
            <p:cNvSpPr>
              <a:spLocks noChangeArrowheads="1"/>
            </p:cNvSpPr>
            <p:nvPr/>
          </p:nvSpPr>
          <p:spPr bwMode="auto">
            <a:xfrm>
              <a:off x="925" y="2370"/>
              <a:ext cx="921" cy="414"/>
            </a:xfrm>
            <a:prstGeom prst="roundRect">
              <a:avLst>
                <a:gd name="adj" fmla="val 16667"/>
              </a:avLst>
            </a:prstGeom>
            <a:solidFill>
              <a:srgbClr val="0070C0"/>
            </a:solidFill>
            <a:ln w="38100" algn="ctr">
              <a:solidFill>
                <a:schemeClr val="bg1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Local Bank</a:t>
              </a:r>
            </a:p>
          </p:txBody>
        </p:sp>
        <p:sp>
          <p:nvSpPr>
            <p:cNvPr id="42000" name="AutoShape 31"/>
            <p:cNvSpPr>
              <a:spLocks noChangeArrowheads="1"/>
            </p:cNvSpPr>
            <p:nvPr/>
          </p:nvSpPr>
          <p:spPr bwMode="auto">
            <a:xfrm>
              <a:off x="956" y="3570"/>
              <a:ext cx="861" cy="257"/>
            </a:xfrm>
            <a:prstGeom prst="roundRect">
              <a:avLst>
                <a:gd name="adj" fmla="val 16667"/>
              </a:avLst>
            </a:prstGeom>
            <a:solidFill>
              <a:srgbClr val="C00000"/>
            </a:soli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Importer</a:t>
              </a:r>
            </a:p>
          </p:txBody>
        </p:sp>
        <p:sp>
          <p:nvSpPr>
            <p:cNvPr id="42001" name="AutoShape 32"/>
            <p:cNvSpPr>
              <a:spLocks noChangeArrowheads="1"/>
            </p:cNvSpPr>
            <p:nvPr/>
          </p:nvSpPr>
          <p:spPr bwMode="auto">
            <a:xfrm>
              <a:off x="3544" y="1036"/>
              <a:ext cx="1427" cy="399"/>
            </a:xfrm>
            <a:prstGeom prst="roundRect">
              <a:avLst>
                <a:gd name="adj" fmla="val 16667"/>
              </a:avLst>
            </a:prstGeom>
            <a:solidFill>
              <a:srgbClr val="99CC00"/>
            </a:soli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Times" panose="02020603050405020304" pitchFamily="18" charset="0"/>
                <a:buNone/>
              </a:pPr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ITFC’s Paying Agent</a:t>
              </a:r>
            </a:p>
          </p:txBody>
        </p:sp>
        <p:sp>
          <p:nvSpPr>
            <p:cNvPr id="42002" name="AutoShape 33"/>
            <p:cNvSpPr>
              <a:spLocks noChangeArrowheads="1"/>
            </p:cNvSpPr>
            <p:nvPr/>
          </p:nvSpPr>
          <p:spPr bwMode="auto">
            <a:xfrm>
              <a:off x="3888" y="2352"/>
              <a:ext cx="738" cy="450"/>
            </a:xfrm>
            <a:prstGeom prst="roundRect">
              <a:avLst>
                <a:gd name="adj" fmla="val 16667"/>
              </a:avLst>
            </a:prstGeom>
            <a:solidFill>
              <a:srgbClr val="008080"/>
            </a:soli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Remitting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Bank</a:t>
              </a:r>
            </a:p>
          </p:txBody>
        </p:sp>
        <p:sp>
          <p:nvSpPr>
            <p:cNvPr id="42003" name="AutoShape 34"/>
            <p:cNvSpPr>
              <a:spLocks noChangeArrowheads="1"/>
            </p:cNvSpPr>
            <p:nvPr/>
          </p:nvSpPr>
          <p:spPr bwMode="auto">
            <a:xfrm>
              <a:off x="3850" y="3570"/>
              <a:ext cx="816" cy="257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Times" panose="02020603050405020304" pitchFamily="18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9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7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Times" panose="02020603050405020304" pitchFamily="18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Exporter</a:t>
              </a:r>
            </a:p>
          </p:txBody>
        </p:sp>
        <p:cxnSp>
          <p:nvCxnSpPr>
            <p:cNvPr id="42004" name="Elbow Connector 40"/>
            <p:cNvCxnSpPr>
              <a:cxnSpLocks noChangeShapeType="1"/>
              <a:stCxn id="42002" idx="3"/>
              <a:endCxn id="42003" idx="3"/>
            </p:cNvCxnSpPr>
            <p:nvPr/>
          </p:nvCxnSpPr>
          <p:spPr bwMode="auto">
            <a:xfrm>
              <a:off x="4638" y="2577"/>
              <a:ext cx="40" cy="1122"/>
            </a:xfrm>
            <a:prstGeom prst="bentConnector3">
              <a:avLst>
                <a:gd name="adj1" fmla="val 430000"/>
              </a:avLst>
            </a:prstGeom>
            <a:noFill/>
            <a:ln w="19050">
              <a:solidFill>
                <a:srgbClr val="008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2005" name="AutoShape 47"/>
            <p:cNvCxnSpPr>
              <a:cxnSpLocks noChangeShapeType="1"/>
              <a:stCxn id="41998" idx="3"/>
              <a:endCxn id="42001" idx="1"/>
            </p:cNvCxnSpPr>
            <p:nvPr/>
          </p:nvCxnSpPr>
          <p:spPr bwMode="auto">
            <a:xfrm>
              <a:off x="1770" y="1236"/>
              <a:ext cx="1762" cy="0"/>
            </a:xfrm>
            <a:prstGeom prst="straightConnector1">
              <a:avLst/>
            </a:prstGeom>
            <a:noFill/>
            <a:ln w="19050">
              <a:solidFill>
                <a:srgbClr val="3399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2006" name="AutoShape 48"/>
            <p:cNvCxnSpPr>
              <a:cxnSpLocks noChangeShapeType="1"/>
              <a:stCxn id="41999" idx="0"/>
              <a:endCxn id="41998" idx="2"/>
            </p:cNvCxnSpPr>
            <p:nvPr/>
          </p:nvCxnSpPr>
          <p:spPr bwMode="auto">
            <a:xfrm flipV="1">
              <a:off x="1386" y="1410"/>
              <a:ext cx="0" cy="960"/>
            </a:xfrm>
            <a:prstGeom prst="straightConnector1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2007" name="AutoShape 49"/>
            <p:cNvCxnSpPr>
              <a:cxnSpLocks noChangeShapeType="1"/>
              <a:stCxn id="41999" idx="2"/>
              <a:endCxn id="42000" idx="0"/>
            </p:cNvCxnSpPr>
            <p:nvPr/>
          </p:nvCxnSpPr>
          <p:spPr bwMode="auto">
            <a:xfrm rot="16200000" flipH="1">
              <a:off x="993" y="3176"/>
              <a:ext cx="786" cy="1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2008" name="AutoShape 50"/>
            <p:cNvCxnSpPr>
              <a:cxnSpLocks noChangeShapeType="1"/>
              <a:stCxn id="42003" idx="1"/>
              <a:endCxn id="42000" idx="3"/>
            </p:cNvCxnSpPr>
            <p:nvPr/>
          </p:nvCxnSpPr>
          <p:spPr bwMode="auto">
            <a:xfrm rot="10800000">
              <a:off x="1829" y="3699"/>
              <a:ext cx="2009" cy="0"/>
            </a:xfrm>
            <a:prstGeom prst="straightConnector1">
              <a:avLst/>
            </a:prstGeom>
            <a:noFill/>
            <a:ln w="19050">
              <a:solidFill>
                <a:srgbClr val="FFC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2009" name="AutoShape 51"/>
            <p:cNvCxnSpPr>
              <a:cxnSpLocks noChangeShapeType="1"/>
              <a:stCxn id="42003" idx="0"/>
              <a:endCxn id="42002" idx="2"/>
            </p:cNvCxnSpPr>
            <p:nvPr/>
          </p:nvCxnSpPr>
          <p:spPr bwMode="auto">
            <a:xfrm rot="5400000" flipH="1">
              <a:off x="3886" y="3185"/>
              <a:ext cx="744" cy="1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rgbClr val="FFC0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2010" name="AutoShape 52"/>
            <p:cNvCxnSpPr>
              <a:cxnSpLocks noChangeShapeType="1"/>
              <a:stCxn id="42002" idx="1"/>
              <a:endCxn id="41999" idx="3"/>
            </p:cNvCxnSpPr>
            <p:nvPr/>
          </p:nvCxnSpPr>
          <p:spPr bwMode="auto">
            <a:xfrm rot="10800000">
              <a:off x="1846" y="2577"/>
              <a:ext cx="2042" cy="8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rgbClr val="00808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2011" name="AutoShape 53"/>
            <p:cNvCxnSpPr>
              <a:cxnSpLocks noChangeShapeType="1"/>
              <a:stCxn id="42001" idx="2"/>
              <a:endCxn id="42002" idx="0"/>
            </p:cNvCxnSpPr>
            <p:nvPr/>
          </p:nvCxnSpPr>
          <p:spPr bwMode="auto">
            <a:xfrm rot="5400000">
              <a:off x="3811" y="1893"/>
              <a:ext cx="893" cy="1"/>
            </a:xfrm>
            <a:prstGeom prst="bentConnector3">
              <a:avLst>
                <a:gd name="adj1" fmla="val 49944"/>
              </a:avLst>
            </a:prstGeom>
            <a:noFill/>
            <a:ln w="19050">
              <a:solidFill>
                <a:srgbClr val="99CC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818477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BAB386-D68F-47F1-9691-335D0E6D0124}" type="slidenum">
              <a:rPr lang="en-US" altLang="en-US" sz="900">
                <a:solidFill>
                  <a:schemeClr val="tx2"/>
                </a:solidFill>
                <a:latin typeface="Lucida Grande" pitchFamily="48" charset="0"/>
                <a:ea typeface="ＭＳ Ｐゴシック" panose="020B0600070205080204" pitchFamily="34" charset="-12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900">
              <a:solidFill>
                <a:schemeClr val="tx2"/>
              </a:solidFill>
              <a:latin typeface="Lucida Grande" pitchFamily="48" charset="0"/>
              <a:ea typeface="ＭＳ Ｐゴシック" panose="020B0600070205080204" pitchFamily="34" charset="-128"/>
            </a:endParaRPr>
          </a:p>
        </p:txBody>
      </p:sp>
      <p:sp>
        <p:nvSpPr>
          <p:cNvPr id="45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Lucida Grande" pitchFamily="48" charset="0"/>
            </a:endParaRPr>
          </a:p>
        </p:txBody>
      </p:sp>
      <p:sp>
        <p:nvSpPr>
          <p:cNvPr id="45061" name="Rectangle 20"/>
          <p:cNvSpPr>
            <a:spLocks noChangeArrowheads="1"/>
          </p:cNvSpPr>
          <p:nvPr/>
        </p:nvSpPr>
        <p:spPr bwMode="auto">
          <a:xfrm>
            <a:off x="0" y="411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Lucida Grande" pitchFamily="48" charset="0"/>
            </a:endParaRPr>
          </a:p>
        </p:txBody>
      </p:sp>
      <p:pic>
        <p:nvPicPr>
          <p:cNvPr id="4506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5" y="1295400"/>
            <a:ext cx="450215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spcBef>
                <a:spcPts val="1200"/>
              </a:spcBef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4- Two-Step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Murabaha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for ECA Export Financing</a:t>
            </a:r>
          </a:p>
        </p:txBody>
      </p:sp>
    </p:spTree>
    <p:extLst>
      <p:ext uri="{BB962C8B-B14F-4D97-AF65-F5344CB8AC3E}">
        <p14:creationId xmlns:p14="http://schemas.microsoft.com/office/powerpoint/2010/main" val="20047814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7EB6418-92C0-409D-9033-3F7435D40EBE}" type="slidenum">
              <a:rPr lang="en-US" altLang="en-US" sz="900">
                <a:solidFill>
                  <a:schemeClr val="tx2"/>
                </a:solidFill>
                <a:latin typeface="Lucida Grande" pitchFamily="48" charset="0"/>
                <a:ea typeface="ＭＳ Ｐゴシック" panose="020B0600070205080204" pitchFamily="34" charset="-12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900">
              <a:solidFill>
                <a:schemeClr val="tx2"/>
              </a:solidFill>
              <a:latin typeface="Lucida Grande" pitchFamily="48" charset="0"/>
              <a:ea typeface="ＭＳ Ｐゴシック" panose="020B0600070205080204" pitchFamily="34" charset="-128"/>
            </a:endParaRPr>
          </a:p>
        </p:txBody>
      </p:sp>
      <p:sp>
        <p:nvSpPr>
          <p:cNvPr id="4710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Lucida Grande" pitchFamily="48" charset="0"/>
            </a:endParaRPr>
          </a:p>
        </p:txBody>
      </p:sp>
      <p:sp>
        <p:nvSpPr>
          <p:cNvPr id="47109" name="Rectangle 20"/>
          <p:cNvSpPr>
            <a:spLocks noChangeArrowheads="1"/>
          </p:cNvSpPr>
          <p:nvPr/>
        </p:nvSpPr>
        <p:spPr bwMode="auto">
          <a:xfrm>
            <a:off x="0" y="411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Lucida Grande" pitchFamily="48" charset="0"/>
            </a:endParaRPr>
          </a:p>
        </p:txBody>
      </p:sp>
      <p:pic>
        <p:nvPicPr>
          <p:cNvPr id="4711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982" y="1484784"/>
            <a:ext cx="6086543" cy="4575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5-</a:t>
            </a:r>
            <a:r>
              <a:rPr lang="en-US" dirty="0" smtClean="0"/>
              <a:t> </a:t>
            </a:r>
            <a:r>
              <a:rPr lang="en-US" kern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Assignment of Export </a:t>
            </a:r>
            <a:r>
              <a:rPr lang="en-US" kern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Receivable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200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7EB6418-92C0-409D-9033-3F7435D40EBE}" type="slidenum">
              <a:rPr lang="en-US" altLang="en-US" sz="900">
                <a:solidFill>
                  <a:schemeClr val="tx2"/>
                </a:solidFill>
                <a:latin typeface="Lucida Grande" pitchFamily="48" charset="0"/>
                <a:ea typeface="ＭＳ Ｐゴシック" panose="020B0600070205080204" pitchFamily="34" charset="-12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900">
              <a:solidFill>
                <a:schemeClr val="tx2"/>
              </a:solidFill>
              <a:latin typeface="Lucida Grande" pitchFamily="48" charset="0"/>
              <a:ea typeface="ＭＳ Ｐゴシック" panose="020B0600070205080204" pitchFamily="34" charset="-128"/>
            </a:endParaRPr>
          </a:p>
        </p:txBody>
      </p:sp>
      <p:sp>
        <p:nvSpPr>
          <p:cNvPr id="4710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Lucida Grande" pitchFamily="48" charset="0"/>
            </a:endParaRPr>
          </a:p>
        </p:txBody>
      </p:sp>
      <p:sp>
        <p:nvSpPr>
          <p:cNvPr id="47109" name="Rectangle 20"/>
          <p:cNvSpPr>
            <a:spLocks noChangeArrowheads="1"/>
          </p:cNvSpPr>
          <p:nvPr/>
        </p:nvSpPr>
        <p:spPr bwMode="auto">
          <a:xfrm>
            <a:off x="0" y="411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Times" panose="02020603050405020304" pitchFamily="18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imes" panose="02020603050405020304" pitchFamily="18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Lucida Grande" pitchFamily="4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dirty="0" smtClean="0"/>
              <a:t> </a:t>
            </a:r>
            <a:r>
              <a:rPr lang="en-US" kern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Restricted </a:t>
            </a:r>
            <a:r>
              <a:rPr lang="en-US" kern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Mudaraba</a:t>
            </a:r>
            <a:endParaRPr lang="en-US" dirty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923113"/>
            <a:ext cx="2192337" cy="528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3294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 descr="ITFC_symbol"/>
          <p:cNvPicPr>
            <a:picLocks noChangeAspect="1" noChangeArrowheads="1"/>
          </p:cNvPicPr>
          <p:nvPr/>
        </p:nvPicPr>
        <p:blipFill>
          <a:blip r:embed="rId3" cstate="print">
            <a:lum bright="-4000" contrast="8000"/>
          </a:blip>
          <a:srcRect l="1411" t="1059" b="50232"/>
          <a:stretch>
            <a:fillRect/>
          </a:stretch>
        </p:blipFill>
        <p:spPr bwMode="auto">
          <a:xfrm>
            <a:off x="857250" y="1285875"/>
            <a:ext cx="6900863" cy="340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4" descr="ITFC_ENG_RGB_lge"/>
          <p:cNvPicPr>
            <a:picLocks noChangeAspect="1" noChangeArrowheads="1"/>
          </p:cNvPicPr>
          <p:nvPr/>
        </p:nvPicPr>
        <p:blipFill>
          <a:blip r:embed="rId4" cstate="print">
            <a:lum bright="-6000" contrast="12000"/>
          </a:blip>
          <a:srcRect l="4642" t="3436" r="4642" b="3436"/>
          <a:stretch>
            <a:fillRect/>
          </a:stretch>
        </p:blipFill>
        <p:spPr bwMode="auto">
          <a:xfrm>
            <a:off x="6972300" y="0"/>
            <a:ext cx="21717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Line 5"/>
          <p:cNvSpPr>
            <a:spLocks noChangeShapeType="1"/>
          </p:cNvSpPr>
          <p:nvPr/>
        </p:nvSpPr>
        <p:spPr bwMode="auto">
          <a:xfrm>
            <a:off x="285750" y="6469063"/>
            <a:ext cx="8543925" cy="0"/>
          </a:xfrm>
          <a:prstGeom prst="line">
            <a:avLst/>
          </a:prstGeom>
          <a:noFill/>
          <a:ln w="9525">
            <a:solidFill>
              <a:srgbClr val="BBADA7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Rectangle 10"/>
          <p:cNvSpPr>
            <a:spLocks noChangeArrowheads="1"/>
          </p:cNvSpPr>
          <p:nvPr/>
        </p:nvSpPr>
        <p:spPr bwMode="auto">
          <a:xfrm>
            <a:off x="3143250" y="4143375"/>
            <a:ext cx="5545138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800" b="1" dirty="0" smtClean="0">
                <a:latin typeface="+mn-lt"/>
                <a:ea typeface="MS PGothic" pitchFamily="34" charset="-128"/>
                <a:cs typeface="+mn-cs"/>
              </a:rPr>
              <a:t>Thank You!</a:t>
            </a:r>
            <a:endParaRPr lang="en-US" sz="2800" b="1" dirty="0">
              <a:latin typeface="+mn-lt"/>
              <a:ea typeface="MS PGothic" pitchFamily="34" charset="-128"/>
              <a:cs typeface="+mn-cs"/>
            </a:endParaRPr>
          </a:p>
        </p:txBody>
      </p:sp>
      <p:pic>
        <p:nvPicPr>
          <p:cNvPr id="2867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" y="5286375"/>
            <a:ext cx="7620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2368404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C40063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48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48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3975</TotalTime>
  <Words>232</Words>
  <Application>Microsoft Office PowerPoint</Application>
  <PresentationFormat>Ekran Gösterisi (4:3)</PresentationFormat>
  <Paragraphs>82</Paragraphs>
  <Slides>9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9" baseType="lpstr">
      <vt:lpstr>MS PGothic</vt:lpstr>
      <vt:lpstr>MS PGothic</vt:lpstr>
      <vt:lpstr>Arial</vt:lpstr>
      <vt:lpstr>Calibri</vt:lpstr>
      <vt:lpstr>Lucida Grande</vt:lpstr>
      <vt:lpstr>Times</vt:lpstr>
      <vt:lpstr>Times New Roman</vt:lpstr>
      <vt:lpstr>Verdana</vt:lpstr>
      <vt:lpstr>Wingdings</vt:lpstr>
      <vt:lpstr>Blank Presentation</vt:lpstr>
      <vt:lpstr>Thank you for your attention</vt:lpstr>
      <vt:lpstr>CONTENT</vt:lpstr>
      <vt:lpstr>1- Direct Murabaha</vt:lpstr>
      <vt:lpstr>PowerPoint Sunusu</vt:lpstr>
      <vt:lpstr>3- Disbursement under Collection</vt:lpstr>
      <vt:lpstr>4- Two-Step Murabaha for ECA Export Financing</vt:lpstr>
      <vt:lpstr>5- Assignment of Export Receivable</vt:lpstr>
      <vt:lpstr>6- Restricted Mudaraba</vt:lpstr>
      <vt:lpstr>PowerPoint Sunusu</vt:lpstr>
    </vt:vector>
  </TitlesOfParts>
  <Company>Karakter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Clive Rohald</dc:creator>
  <cp:lastModifiedBy>Redline</cp:lastModifiedBy>
  <cp:revision>514</cp:revision>
  <dcterms:created xsi:type="dcterms:W3CDTF">2008-02-11T14:07:26Z</dcterms:created>
  <dcterms:modified xsi:type="dcterms:W3CDTF">2015-03-26T16:31:25Z</dcterms:modified>
</cp:coreProperties>
</file>