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83" r:id="rId2"/>
    <p:sldId id="292" r:id="rId3"/>
    <p:sldId id="269" r:id="rId4"/>
    <p:sldId id="303" r:id="rId5"/>
    <p:sldId id="304" r:id="rId6"/>
    <p:sldId id="302" r:id="rId7"/>
    <p:sldId id="291" r:id="rId8"/>
    <p:sldId id="290" r:id="rId9"/>
    <p:sldId id="275" r:id="rId10"/>
    <p:sldId id="270" r:id="rId11"/>
    <p:sldId id="305" r:id="rId12"/>
    <p:sldId id="295" r:id="rId13"/>
    <p:sldId id="300" r:id="rId14"/>
    <p:sldId id="301" r:id="rId15"/>
    <p:sldId id="29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55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alireza.motekallem\Desktop\New%20Microsoft%20Office%20Excel%20Worksheet%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1" eaLnBrk="1" fontAlgn="auto" latinLnBrk="0" hangingPunct="1">
              <a:lnSpc>
                <a:spcPct val="100000"/>
              </a:lnSpc>
              <a:spcBef>
                <a:spcPts val="0"/>
              </a:spcBef>
              <a:spcAft>
                <a:spcPts val="0"/>
              </a:spcAft>
              <a:buClrTx/>
              <a:buSzTx/>
              <a:buFontTx/>
              <a:buNone/>
              <a:tabLst/>
              <a:defRPr lang="en-US" sz="1400" b="1" i="0" u="none" strike="noStrike" kern="1200" baseline="0">
                <a:solidFill>
                  <a:prstClr val="black"/>
                </a:solidFill>
                <a:latin typeface="+mn-lt"/>
                <a:ea typeface="+mn-ea"/>
                <a:cs typeface="+mn-cs"/>
              </a:defRPr>
            </a:pPr>
            <a:r>
              <a:rPr lang="fa-IR" sz="1800" b="1" i="0" baseline="0" dirty="0" smtClean="0"/>
              <a:t>ٍ</a:t>
            </a:r>
            <a:r>
              <a:rPr lang="en-US" sz="1800" b="1" i="0" baseline="0" dirty="0" smtClean="0"/>
              <a:t>Export Credit Extended U$D Billion</a:t>
            </a:r>
            <a:endParaRPr lang="fa-IR" dirty="0">
              <a:cs typeface="B Titr" pitchFamily="2" charset="-78"/>
            </a:endParaRPr>
          </a:p>
        </c:rich>
      </c:tx>
      <c:layout>
        <c:manualLayout>
          <c:xMode val="edge"/>
          <c:yMode val="edge"/>
          <c:x val="0.25929389034703976"/>
          <c:y val="1.4865232620406919E-2"/>
        </c:manualLayout>
      </c:layout>
      <c:overlay val="0"/>
    </c:title>
    <c:autoTitleDeleted val="0"/>
    <c:plotArea>
      <c:layout>
        <c:manualLayout>
          <c:layoutTarget val="inner"/>
          <c:xMode val="edge"/>
          <c:yMode val="edge"/>
          <c:x val="5.2712160979877618E-2"/>
          <c:y val="0.10153734206909601"/>
          <c:w val="0.84488448844885133"/>
          <c:h val="0.7946287519747236"/>
        </c:manualLayout>
      </c:layout>
      <c:barChart>
        <c:barDir val="col"/>
        <c:grouping val="clustered"/>
        <c:varyColors val="0"/>
        <c:ser>
          <c:idx val="0"/>
          <c:order val="0"/>
          <c:tx>
            <c:strRef>
              <c:f>'برآورد منابع مورد نياز براي92'!$C$13</c:f>
              <c:strCache>
                <c:ptCount val="1"/>
                <c:pt idx="0">
                  <c:v>كل تسهيلات اعطايي(ميليارد دلار)</c:v>
                </c:pt>
              </c:strCache>
            </c:strRef>
          </c:tx>
          <c:invertIfNegative val="0"/>
          <c:dLbls>
            <c:dLbl>
              <c:idx val="7"/>
              <c:layout>
                <c:manualLayout>
                  <c:x val="-1.0802469135802501E-2"/>
                  <c:y val="-0.26261910962718893"/>
                </c:manualLayout>
              </c:layout>
              <c:tx>
                <c:rich>
                  <a:bodyPr/>
                  <a:lstStyle/>
                  <a:p>
                    <a:pPr algn="ctr">
                      <a:defRPr lang="fa-IR" sz="1800" b="1" i="0" u="none" strike="noStrike" kern="1200" baseline="0" smtClean="0">
                        <a:solidFill>
                          <a:prstClr val="black"/>
                        </a:solidFill>
                        <a:latin typeface="+mn-lt"/>
                        <a:ea typeface="+mn-ea"/>
                        <a:cs typeface="+mn-cs"/>
                      </a:defRPr>
                    </a:pPr>
                    <a:r>
                      <a:rPr lang="en-US" sz="1800" b="1" i="0" u="none" strike="noStrike" kern="1200" baseline="0" dirty="0" smtClean="0">
                        <a:solidFill>
                          <a:prstClr val="black"/>
                        </a:solidFill>
                        <a:latin typeface="+mn-lt"/>
                        <a:ea typeface="+mn-ea"/>
                        <a:cs typeface="+mn-cs"/>
                      </a:rPr>
                      <a:t>3.5</a:t>
                    </a:r>
                  </a:p>
                </c:rich>
              </c:tx>
              <c:sp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lang="en-US" sz="1800" b="1" i="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'برآورد منابع مورد نياز براي92'!$D$3:$K$3</c:f>
              <c:strCache>
                <c:ptCount val="8"/>
                <c:pt idx="0">
                  <c:v>سال 1385</c:v>
                </c:pt>
                <c:pt idx="1">
                  <c:v>سال 1386</c:v>
                </c:pt>
                <c:pt idx="2">
                  <c:v>سال 1387</c:v>
                </c:pt>
                <c:pt idx="3">
                  <c:v>سال 1388</c:v>
                </c:pt>
                <c:pt idx="4">
                  <c:v>سال 1389</c:v>
                </c:pt>
                <c:pt idx="5">
                  <c:v>سال 1390</c:v>
                </c:pt>
                <c:pt idx="6">
                  <c:v>سال 1391</c:v>
                </c:pt>
                <c:pt idx="7">
                  <c:v>پيش‌بيني سال 1392 بر اساس اهداف كمي بانك</c:v>
                </c:pt>
              </c:strCache>
            </c:strRef>
          </c:cat>
          <c:val>
            <c:numRef>
              <c:f>'برآورد منابع مورد نياز براي92'!$D$13:$K$13</c:f>
              <c:numCache>
                <c:formatCode>0.0</c:formatCode>
                <c:ptCount val="8"/>
                <c:pt idx="0">
                  <c:v>0.6294048469111827</c:v>
                </c:pt>
                <c:pt idx="1">
                  <c:v>1.2083809736489501</c:v>
                </c:pt>
                <c:pt idx="2">
                  <c:v>1.3253258207265621</c:v>
                </c:pt>
                <c:pt idx="3">
                  <c:v>2.6904710155155005</c:v>
                </c:pt>
                <c:pt idx="4">
                  <c:v>3.1111426388972729</c:v>
                </c:pt>
                <c:pt idx="5">
                  <c:v>2.3512137030995124</c:v>
                </c:pt>
                <c:pt idx="6">
                  <c:v>1.9098715531475261</c:v>
                </c:pt>
                <c:pt idx="7">
                  <c:v>2.0224454219593859</c:v>
                </c:pt>
              </c:numCache>
            </c:numRef>
          </c:val>
        </c:ser>
        <c:dLbls>
          <c:showLegendKey val="0"/>
          <c:showVal val="0"/>
          <c:showCatName val="0"/>
          <c:showSerName val="0"/>
          <c:showPercent val="0"/>
          <c:showBubbleSize val="0"/>
        </c:dLbls>
        <c:gapWidth val="150"/>
        <c:axId val="156683040"/>
        <c:axId val="156683600"/>
      </c:barChart>
      <c:catAx>
        <c:axId val="156683040"/>
        <c:scaling>
          <c:orientation val="minMax"/>
        </c:scaling>
        <c:delete val="0"/>
        <c:axPos val="b"/>
        <c:numFmt formatCode="General" sourceLinked="1"/>
        <c:majorTickMark val="out"/>
        <c:minorTickMark val="none"/>
        <c:tickLblPos val="nextTo"/>
        <c:txPr>
          <a:bodyPr/>
          <a:lstStyle/>
          <a:p>
            <a:pPr>
              <a:defRPr lang="en-US" sz="1600"/>
            </a:pPr>
            <a:endParaRPr lang="en-US"/>
          </a:p>
        </c:txPr>
        <c:crossAx val="156683600"/>
        <c:crosses val="autoZero"/>
        <c:auto val="1"/>
        <c:lblAlgn val="ctr"/>
        <c:lblOffset val="100"/>
        <c:noMultiLvlLbl val="0"/>
      </c:catAx>
      <c:valAx>
        <c:axId val="156683600"/>
        <c:scaling>
          <c:orientation val="minMax"/>
        </c:scaling>
        <c:delete val="0"/>
        <c:axPos val="l"/>
        <c:majorGridlines/>
        <c:numFmt formatCode="0.0" sourceLinked="1"/>
        <c:majorTickMark val="out"/>
        <c:minorTickMark val="none"/>
        <c:tickLblPos val="nextTo"/>
        <c:txPr>
          <a:bodyPr/>
          <a:lstStyle/>
          <a:p>
            <a:pPr>
              <a:defRPr lang="en-US"/>
            </a:pPr>
            <a:endParaRPr lang="en-US"/>
          </a:p>
        </c:txPr>
        <c:crossAx val="156683040"/>
        <c:crosses val="autoZero"/>
        <c:crossBetween val="midCat"/>
      </c:valAx>
    </c:plotArea>
    <c:plotVisOnly val="1"/>
    <c:dispBlanksAs val="gap"/>
    <c:showDLblsOverMax val="0"/>
  </c:chart>
  <c:externalData r:id="rId1">
    <c:autoUpdate val="0"/>
  </c:externalData>
  <c:userShapes r:id="rId2"/>
</c:chartSpace>
</file>

<file path=ppt/drawing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0.90741</cdr:x>
      <cdr:y>0.35491</cdr:y>
    </cdr:from>
    <cdr:to>
      <cdr:x>0.94213</cdr:x>
      <cdr:y>0.75251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7467600" y="1819292"/>
          <a:ext cx="285714" cy="2038095"/>
        </a:xfrm>
        <a:prstGeom xmlns:a="http://schemas.openxmlformats.org/drawingml/2006/main" prst="rect">
          <a:avLst/>
        </a:prstGeom>
      </cdr:spPr>
    </cdr:pic>
  </cdr:relSizeAnchor>
  <cdr:relSizeAnchor xmlns:cdr="http://schemas.openxmlformats.org/drawingml/2006/chartDrawing">
    <cdr:from>
      <cdr:x>0.90741</cdr:x>
      <cdr:y>0.11707</cdr:y>
    </cdr:from>
    <cdr:to>
      <cdr:x>0.94213</cdr:x>
      <cdr:y>0.36045</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2"/>
        <a:stretch xmlns:a="http://schemas.openxmlformats.org/drawingml/2006/main">
          <a:fillRect/>
        </a:stretch>
      </cdr:blipFill>
      <cdr:spPr>
        <a:xfrm xmlns:a="http://schemas.openxmlformats.org/drawingml/2006/main">
          <a:off x="7467600" y="600092"/>
          <a:ext cx="285714" cy="1247619"/>
        </a:xfrm>
        <a:prstGeom xmlns:a="http://schemas.openxmlformats.org/drawingml/2006/main" prst="rect">
          <a:avLst/>
        </a:prstGeom>
      </cdr:spPr>
    </cdr:pic>
  </cdr:relSizeAnchor>
  <cdr:relSizeAnchor xmlns:cdr="http://schemas.openxmlformats.org/drawingml/2006/chartDrawing">
    <cdr:from>
      <cdr:x>0.90741</cdr:x>
      <cdr:y>0.1022</cdr:y>
    </cdr:from>
    <cdr:to>
      <cdr:x>0.94213</cdr:x>
      <cdr:y>0.34559</cdr:y>
    </cdr:to>
    <cdr:pic>
      <cdr:nvPicPr>
        <cdr:cNvPr id="4" name="chart"/>
        <cdr:cNvPicPr>
          <a:picLocks xmlns:a="http://schemas.openxmlformats.org/drawingml/2006/main" noChangeAspect="1"/>
        </cdr:cNvPicPr>
      </cdr:nvPicPr>
      <cdr:blipFill>
        <a:blip xmlns:a="http://schemas.openxmlformats.org/drawingml/2006/main" xmlns:r="http://schemas.openxmlformats.org/officeDocument/2006/relationships" r:embed="rId2"/>
        <a:stretch xmlns:a="http://schemas.openxmlformats.org/drawingml/2006/main">
          <a:fillRect/>
        </a:stretch>
      </cdr:blipFill>
      <cdr:spPr>
        <a:xfrm xmlns:a="http://schemas.openxmlformats.org/drawingml/2006/main">
          <a:off x="7467600" y="523892"/>
          <a:ext cx="285714" cy="1247619"/>
        </a:xfrm>
        <a:prstGeom xmlns:a="http://schemas.openxmlformats.org/drawingml/2006/main" prst="rect">
          <a:avLst/>
        </a:prstGeom>
      </cdr:spPr>
    </cdr:pic>
  </cdr:relSizeAnchor>
  <cdr:relSizeAnchor xmlns:cdr="http://schemas.openxmlformats.org/drawingml/2006/chartDrawing">
    <cdr:from>
      <cdr:x>0.74074</cdr:x>
      <cdr:y>0.8306</cdr:y>
    </cdr:from>
    <cdr:to>
      <cdr:x>0.98608</cdr:x>
      <cdr:y>0.89934</cdr:y>
    </cdr:to>
    <cdr:pic>
      <cdr:nvPicPr>
        <cdr:cNvPr id="5" name="chart"/>
        <cdr:cNvPicPr>
          <a:picLocks xmlns:a="http://schemas.openxmlformats.org/drawingml/2006/main" noChangeAspect="1"/>
        </cdr:cNvPicPr>
      </cdr:nvPicPr>
      <cdr:blipFill>
        <a:blip xmlns:a="http://schemas.openxmlformats.org/drawingml/2006/main" xmlns:r="http://schemas.openxmlformats.org/officeDocument/2006/relationships" r:embed="rId3"/>
        <a:stretch xmlns:a="http://schemas.openxmlformats.org/drawingml/2006/main">
          <a:fillRect/>
        </a:stretch>
      </cdr:blipFill>
      <cdr:spPr>
        <a:xfrm xmlns:a="http://schemas.openxmlformats.org/drawingml/2006/main">
          <a:off x="6096000" y="4257692"/>
          <a:ext cx="2019048" cy="352381"/>
        </a:xfrm>
        <a:prstGeom xmlns:a="http://schemas.openxmlformats.org/drawingml/2006/main" prst="rect">
          <a:avLst/>
        </a:prstGeom>
      </cdr:spPr>
    </cdr:pic>
  </cdr:relSizeAnchor>
  <cdr:relSizeAnchor xmlns:cdr="http://schemas.openxmlformats.org/drawingml/2006/chartDrawing">
    <cdr:from>
      <cdr:x>0.75466</cdr:x>
      <cdr:y>0.89006</cdr:y>
    </cdr:from>
    <cdr:to>
      <cdr:x>1</cdr:x>
      <cdr:y>0.9588</cdr:y>
    </cdr:to>
    <cdr:pic>
      <cdr:nvPicPr>
        <cdr:cNvPr id="6" name="chart"/>
        <cdr:cNvPicPr>
          <a:picLocks xmlns:a="http://schemas.openxmlformats.org/drawingml/2006/main" noChangeAspect="1"/>
        </cdr:cNvPicPr>
      </cdr:nvPicPr>
      <cdr:blipFill>
        <a:blip xmlns:a="http://schemas.openxmlformats.org/drawingml/2006/main" xmlns:r="http://schemas.openxmlformats.org/officeDocument/2006/relationships" r:embed="rId3"/>
        <a:stretch xmlns:a="http://schemas.openxmlformats.org/drawingml/2006/main">
          <a:fillRect/>
        </a:stretch>
      </cdr:blipFill>
      <cdr:spPr>
        <a:xfrm xmlns:a="http://schemas.openxmlformats.org/drawingml/2006/main">
          <a:off x="6248400" y="4562492"/>
          <a:ext cx="2019048" cy="352381"/>
        </a:xfrm>
        <a:prstGeom xmlns:a="http://schemas.openxmlformats.org/drawingml/2006/main" prst="rect">
          <a:avLst/>
        </a:prstGeom>
      </cdr:spPr>
    </cdr:pic>
  </cdr:relSizeAnchor>
  <cdr:relSizeAnchor xmlns:cdr="http://schemas.openxmlformats.org/drawingml/2006/chartDrawing">
    <cdr:from>
      <cdr:x>0.73148</cdr:x>
      <cdr:y>0.91979</cdr:y>
    </cdr:from>
    <cdr:to>
      <cdr:x>0.97682</cdr:x>
      <cdr:y>0.98853</cdr:y>
    </cdr:to>
    <cdr:pic>
      <cdr:nvPicPr>
        <cdr:cNvPr id="7" name="chart"/>
        <cdr:cNvPicPr>
          <a:picLocks xmlns:a="http://schemas.openxmlformats.org/drawingml/2006/main" noChangeAspect="1"/>
        </cdr:cNvPicPr>
      </cdr:nvPicPr>
      <cdr:blipFill>
        <a:blip xmlns:a="http://schemas.openxmlformats.org/drawingml/2006/main" xmlns:r="http://schemas.openxmlformats.org/officeDocument/2006/relationships" r:embed="rId3"/>
        <a:stretch xmlns:a="http://schemas.openxmlformats.org/drawingml/2006/main">
          <a:fillRect/>
        </a:stretch>
      </cdr:blipFill>
      <cdr:spPr>
        <a:xfrm xmlns:a="http://schemas.openxmlformats.org/drawingml/2006/main">
          <a:off x="6019800" y="4714892"/>
          <a:ext cx="2019048" cy="352381"/>
        </a:xfrm>
        <a:prstGeom xmlns:a="http://schemas.openxmlformats.org/drawingml/2006/main" prst="rect">
          <a:avLst/>
        </a:prstGeom>
      </cdr:spPr>
    </cdr:pic>
  </cdr:relSizeAnchor>
  <cdr:relSizeAnchor xmlns:cdr="http://schemas.openxmlformats.org/drawingml/2006/chartDrawing">
    <cdr:from>
      <cdr:x>0.87963</cdr:x>
      <cdr:y>0.786</cdr:y>
    </cdr:from>
    <cdr:to>
      <cdr:x>0.99534</cdr:x>
      <cdr:y>0.85475</cdr:y>
    </cdr:to>
    <cdr:pic>
      <cdr:nvPicPr>
        <cdr:cNvPr id="8" name="chart"/>
        <cdr:cNvPicPr>
          <a:picLocks xmlns:a="http://schemas.openxmlformats.org/drawingml/2006/main" noChangeAspect="1"/>
        </cdr:cNvPicPr>
      </cdr:nvPicPr>
      <cdr:blipFill>
        <a:blip xmlns:a="http://schemas.openxmlformats.org/drawingml/2006/main" xmlns:r="http://schemas.openxmlformats.org/officeDocument/2006/relationships" r:embed="rId3"/>
        <a:stretch xmlns:a="http://schemas.openxmlformats.org/drawingml/2006/main">
          <a:fillRect/>
        </a:stretch>
      </cdr:blipFill>
      <cdr:spPr>
        <a:xfrm xmlns:a="http://schemas.openxmlformats.org/drawingml/2006/main">
          <a:off x="7239000" y="4029092"/>
          <a:ext cx="952248" cy="352381"/>
        </a:xfrm>
        <a:prstGeom xmlns:a="http://schemas.openxmlformats.org/drawingml/2006/main" prst="rect">
          <a:avLst/>
        </a:prstGeom>
      </cdr:spPr>
    </cdr:pic>
  </cdr:relSizeAnchor>
  <cdr:relSizeAnchor xmlns:cdr="http://schemas.openxmlformats.org/drawingml/2006/chartDrawing">
    <cdr:from>
      <cdr:x>0.87963</cdr:x>
      <cdr:y>0.786</cdr:y>
    </cdr:from>
    <cdr:to>
      <cdr:x>0.99269</cdr:x>
      <cdr:y>0.84546</cdr:y>
    </cdr:to>
    <cdr:pic>
      <cdr:nvPicPr>
        <cdr:cNvPr id="9" name="chart"/>
        <cdr:cNvPicPr>
          <a:picLocks xmlns:a="http://schemas.openxmlformats.org/drawingml/2006/main" noChangeAspect="1"/>
        </cdr:cNvPicPr>
      </cdr:nvPicPr>
      <cdr:blipFill>
        <a:blip xmlns:a="http://schemas.openxmlformats.org/drawingml/2006/main" xmlns:r="http://schemas.openxmlformats.org/officeDocument/2006/relationships" r:embed="rId4"/>
        <a:stretch xmlns:a="http://schemas.openxmlformats.org/drawingml/2006/main">
          <a:fillRect/>
        </a:stretch>
      </cdr:blipFill>
      <cdr:spPr>
        <a:xfrm xmlns:a="http://schemas.openxmlformats.org/drawingml/2006/main">
          <a:off x="7239000" y="4029092"/>
          <a:ext cx="930444" cy="304800"/>
        </a:xfrm>
        <a:prstGeom xmlns:a="http://schemas.openxmlformats.org/drawingml/2006/main" prst="rect">
          <a:avLst/>
        </a:prstGeom>
        <a:ln xmlns:a="http://schemas.openxmlformats.org/drawingml/2006/main" w="228600" cap="sq" cmpd="thickThin">
          <a:solidFill>
            <a:srgbClr val="000000"/>
          </a:solidFill>
          <a:prstDash val="solid"/>
          <a:miter lim="800000"/>
        </a:ln>
        <a:effectLst xmlns:a="http://schemas.openxmlformats.org/drawingml/2006/main">
          <a:innerShdw blurRad="76200">
            <a:srgbClr val="000000"/>
          </a:innerShdw>
        </a:effectLst>
      </cdr:spPr>
    </cdr:pic>
  </cdr:relSizeAnchor>
  <cdr:relSizeAnchor xmlns:cdr="http://schemas.openxmlformats.org/drawingml/2006/chartDrawing">
    <cdr:from>
      <cdr:x>0.90741</cdr:x>
      <cdr:y>0.4887</cdr:y>
    </cdr:from>
    <cdr:to>
      <cdr:x>0.94521</cdr:x>
      <cdr:y>0.61895</cdr:y>
    </cdr:to>
    <cdr:pic>
      <cdr:nvPicPr>
        <cdr:cNvPr id="10" name="chart"/>
        <cdr:cNvPicPr>
          <a:picLocks xmlns:a="http://schemas.openxmlformats.org/drawingml/2006/main" noChangeAspect="1"/>
        </cdr:cNvPicPr>
      </cdr:nvPicPr>
      <cdr:blipFill>
        <a:blip xmlns:a="http://schemas.openxmlformats.org/drawingml/2006/main" xmlns:r="http://schemas.openxmlformats.org/officeDocument/2006/relationships" r:embed="rId2"/>
        <a:stretch xmlns:a="http://schemas.openxmlformats.org/drawingml/2006/main">
          <a:fillRect/>
        </a:stretch>
      </cdr:blipFill>
      <cdr:spPr>
        <a:xfrm xmlns:a="http://schemas.openxmlformats.org/drawingml/2006/main">
          <a:off x="7467600" y="2505092"/>
          <a:ext cx="311130" cy="667661"/>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B35EF80-1215-4B00-8ACF-D957D47E9019}" type="datetimeFigureOut">
              <a:rPr lang="fa-IR" smtClean="0"/>
              <a:pPr/>
              <a:t>1436/06/03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ECFA6C-416D-4D0C-825C-F949FA08FC14}" type="slidenum">
              <a:rPr lang="fa-IR" smtClean="0"/>
              <a:pPr/>
              <a:t>‹#›</a:t>
            </a:fld>
            <a:endParaRPr lang="fa-IR"/>
          </a:p>
        </p:txBody>
      </p:sp>
    </p:spTree>
    <p:extLst>
      <p:ext uri="{BB962C8B-B14F-4D97-AF65-F5344CB8AC3E}">
        <p14:creationId xmlns:p14="http://schemas.microsoft.com/office/powerpoint/2010/main" val="8226872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5814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8" name="Picture 8"/>
          <p:cNvPicPr>
            <a:picLocks noChangeAspect="1" noChangeArrowheads="1"/>
          </p:cNvPicPr>
          <p:nvPr userDrawn="1"/>
        </p:nvPicPr>
        <p:blipFill>
          <a:blip r:embed="rId2" cstate="print">
            <a:lum bright="30000"/>
          </a:blip>
          <a:srcRect/>
          <a:stretch>
            <a:fillRect/>
          </a:stretch>
        </p:blipFill>
        <p:spPr bwMode="auto">
          <a:xfrm>
            <a:off x="0" y="0"/>
            <a:ext cx="9144000" cy="7620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487362"/>
          </a:xfrm>
        </p:spPr>
        <p:txBody>
          <a:bodyPr/>
          <a:lstStyle>
            <a:lvl1pPr algn="l">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457200" y="1523999"/>
            <a:ext cx="4038600" cy="2362201"/>
          </a:xfrm>
          <a:solidFill>
            <a:schemeClr val="bg1">
              <a:lumMod val="95000"/>
            </a:schemeClr>
          </a:solidFill>
        </p:spPr>
        <p:txBody>
          <a:bodyPr>
            <a:normAutofit/>
          </a:bodyPr>
          <a:lstStyle>
            <a:lvl1pPr>
              <a:defRPr sz="1800"/>
            </a:lvl1pPr>
            <a:lvl2pPr>
              <a:defRPr sz="16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p:txBody>
      </p:sp>
      <p:sp>
        <p:nvSpPr>
          <p:cNvPr id="6" name="Content Placeholder 5"/>
          <p:cNvSpPr>
            <a:spLocks noGrp="1"/>
          </p:cNvSpPr>
          <p:nvPr>
            <p:ph sz="quarter" idx="4"/>
          </p:nvPr>
        </p:nvSpPr>
        <p:spPr>
          <a:xfrm>
            <a:off x="4645025" y="1523999"/>
            <a:ext cx="4041775" cy="2362201"/>
          </a:xfrm>
          <a:solidFill>
            <a:schemeClr val="bg1">
              <a:lumMod val="95000"/>
            </a:schemeClr>
          </a:solidFill>
        </p:spPr>
        <p:txBody>
          <a:bodyPr>
            <a:normAutofit/>
          </a:bodyPr>
          <a:lstStyle>
            <a:lvl1pPr>
              <a:defRPr sz="20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2" name="Content Placeholder 3"/>
          <p:cNvSpPr>
            <a:spLocks noGrp="1"/>
          </p:cNvSpPr>
          <p:nvPr>
            <p:ph sz="half" idx="13"/>
          </p:nvPr>
        </p:nvSpPr>
        <p:spPr>
          <a:xfrm>
            <a:off x="457200" y="4114799"/>
            <a:ext cx="4038600" cy="2362201"/>
          </a:xfrm>
          <a:solidFill>
            <a:schemeClr val="bg1">
              <a:lumMod val="95000"/>
            </a:schemeClr>
          </a:solidFill>
        </p:spPr>
        <p:txBody>
          <a:bodyPr>
            <a:normAutofit/>
          </a:bodyPr>
          <a:lstStyle>
            <a:lvl1pPr>
              <a:defRPr sz="20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p:txBody>
      </p:sp>
      <p:sp>
        <p:nvSpPr>
          <p:cNvPr id="13" name="Content Placeholder 5"/>
          <p:cNvSpPr>
            <a:spLocks noGrp="1"/>
          </p:cNvSpPr>
          <p:nvPr>
            <p:ph sz="quarter" idx="14"/>
          </p:nvPr>
        </p:nvSpPr>
        <p:spPr>
          <a:xfrm>
            <a:off x="4645025" y="4114799"/>
            <a:ext cx="4041775" cy="2362201"/>
          </a:xfrm>
          <a:solidFill>
            <a:schemeClr val="bg1">
              <a:lumMod val="95000"/>
            </a:schemeClr>
          </a:solidFill>
        </p:spPr>
        <p:txBody>
          <a:bodyPr>
            <a:normAutofit/>
          </a:bodyPr>
          <a:lstStyle>
            <a:lvl1pPr>
              <a:defRPr sz="20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p:txBody>
      </p:sp>
      <p:pic>
        <p:nvPicPr>
          <p:cNvPr id="14" name="Picture 8"/>
          <p:cNvPicPr>
            <a:picLocks noChangeAspect="1" noChangeArrowheads="1"/>
          </p:cNvPicPr>
          <p:nvPr userDrawn="1"/>
        </p:nvPicPr>
        <p:blipFill>
          <a:blip r:embed="rId2" cstate="print">
            <a:lum bright="30000" contrast="-20000"/>
          </a:blip>
          <a:srcRect/>
          <a:stretch>
            <a:fillRect/>
          </a:stretch>
        </p:blipFill>
        <p:spPr bwMode="auto">
          <a:xfrm>
            <a:off x="0" y="0"/>
            <a:ext cx="9144000" cy="76200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8" name="Picture 8"/>
          <p:cNvPicPr>
            <a:picLocks noChangeAspect="1" noChangeArrowheads="1"/>
          </p:cNvPicPr>
          <p:nvPr userDrawn="1"/>
        </p:nvPicPr>
        <p:blipFill>
          <a:blip r:embed="rId2" cstate="print">
            <a:lum bright="30000" contrast="-20000"/>
          </a:blip>
          <a:srcRect/>
          <a:stretch>
            <a:fillRect/>
          </a:stretch>
        </p:blipFill>
        <p:spPr bwMode="auto">
          <a:xfrm>
            <a:off x="0" y="0"/>
            <a:ext cx="9144000" cy="76200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lstStyle>
            <a:lvl1pPr algn="l">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457200" y="1981200"/>
            <a:ext cx="4040188" cy="4419600"/>
          </a:xfrm>
          <a:solidFill>
            <a:schemeClr val="bg1">
              <a:lumMod val="95000"/>
            </a:schemeClr>
          </a:solidFill>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1981200"/>
            <a:ext cx="4041775" cy="4419600"/>
          </a:xfrm>
          <a:solidFill>
            <a:schemeClr val="bg1">
              <a:lumMod val="95000"/>
            </a:schemeClr>
          </a:solidFill>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pic>
        <p:nvPicPr>
          <p:cNvPr id="10" name="Picture 8"/>
          <p:cNvPicPr>
            <a:picLocks noChangeAspect="1" noChangeArrowheads="1"/>
          </p:cNvPicPr>
          <p:nvPr userDrawn="1"/>
        </p:nvPicPr>
        <p:blipFill>
          <a:blip r:embed="rId2" cstate="print">
            <a:lum bright="30000" contrast="-20000"/>
          </a:blip>
          <a:srcRect/>
          <a:stretch>
            <a:fillRect/>
          </a:stretch>
        </p:blipFill>
        <p:spPr bwMode="auto">
          <a:xfrm>
            <a:off x="0" y="0"/>
            <a:ext cx="9144000" cy="762000"/>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pic>
        <p:nvPicPr>
          <p:cNvPr id="6" name="Picture 8"/>
          <p:cNvPicPr>
            <a:picLocks noChangeAspect="1" noChangeArrowheads="1"/>
          </p:cNvPicPr>
          <p:nvPr userDrawn="1"/>
        </p:nvPicPr>
        <p:blipFill>
          <a:blip r:embed="rId2" cstate="print">
            <a:lum bright="30000" contrast="-20000"/>
          </a:blip>
          <a:srcRect/>
          <a:stretch>
            <a:fillRect/>
          </a:stretch>
        </p:blipFill>
        <p:spPr bwMode="auto">
          <a:xfrm>
            <a:off x="0" y="0"/>
            <a:ext cx="9144000" cy="762000"/>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pic>
        <p:nvPicPr>
          <p:cNvPr id="5" name="Picture 8"/>
          <p:cNvPicPr>
            <a:picLocks noChangeAspect="1" noChangeArrowheads="1"/>
          </p:cNvPicPr>
          <p:nvPr userDrawn="1"/>
        </p:nvPicPr>
        <p:blipFill>
          <a:blip r:embed="rId2" cstate="print">
            <a:lum bright="30000" contrast="-20000"/>
          </a:blip>
          <a:srcRect/>
          <a:stretch>
            <a:fillRect/>
          </a:stretch>
        </p:blipFill>
        <p:spPr bwMode="auto">
          <a:xfrm>
            <a:off x="0" y="0"/>
            <a:ext cx="9144000" cy="762000"/>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446B592-B65B-4835-A968-DB096CC35193}" type="datetime1">
              <a:rPr lang="en-US"/>
              <a:pPr/>
              <a:t>3/23/2015</a:t>
            </a:fld>
            <a:endParaRPr lang="en-US" dirty="0"/>
          </a:p>
        </p:txBody>
      </p:sp>
      <p:sp>
        <p:nvSpPr>
          <p:cNvPr id="6" name="Slide Number Placeholder 5"/>
          <p:cNvSpPr>
            <a:spLocks noGrp="1"/>
          </p:cNvSpPr>
          <p:nvPr>
            <p:ph type="sldNum" sz="quarter" idx="12"/>
          </p:nvPr>
        </p:nvSpPr>
        <p:spPr/>
        <p:txBody>
          <a:bodyPr/>
          <a:lstStyle/>
          <a:p>
            <a:fld id="{E1D018DA-E442-4ABA-BBBE-175349847092}" type="slidenum">
              <a:rPr lang="ar-SA"/>
              <a:pPr/>
              <a:t>1</a:t>
            </a:fld>
            <a:endParaRPr lang="en-US" dirty="0"/>
          </a:p>
        </p:txBody>
      </p:sp>
      <p:sp>
        <p:nvSpPr>
          <p:cNvPr id="20482" name="Rectangle 2"/>
          <p:cNvSpPr>
            <a:spLocks noGrp="1" noChangeArrowheads="1"/>
          </p:cNvSpPr>
          <p:nvPr>
            <p:ph type="title"/>
          </p:nvPr>
        </p:nvSpPr>
        <p:spPr/>
        <p:txBody>
          <a:bodyPr>
            <a:normAutofit fontScale="90000"/>
          </a:bodyPr>
          <a:lstStyle/>
          <a:p>
            <a:pPr algn="ctr"/>
            <a:r>
              <a:rPr lang="en-US" sz="3300" b="1" dirty="0"/>
              <a:t>Export Development Bank Of Iran</a:t>
            </a:r>
          </a:p>
        </p:txBody>
      </p:sp>
      <p:sp>
        <p:nvSpPr>
          <p:cNvPr id="20483" name="Rectangle 3"/>
          <p:cNvSpPr>
            <a:spLocks noGrp="1" noChangeArrowheads="1"/>
          </p:cNvSpPr>
          <p:nvPr>
            <p:ph type="body" idx="1"/>
          </p:nvPr>
        </p:nvSpPr>
        <p:spPr/>
        <p:txBody>
          <a:bodyPr/>
          <a:lstStyle/>
          <a:p>
            <a:pPr>
              <a:buFont typeface="Wingdings" pitchFamily="2" charset="2"/>
              <a:buNone/>
            </a:pPr>
            <a:endParaRPr lang="en-US" dirty="0"/>
          </a:p>
          <a:p>
            <a:pPr algn="r">
              <a:buFont typeface="Wingdings" pitchFamily="2" charset="2"/>
              <a:buNone/>
            </a:pPr>
            <a:r>
              <a:rPr lang="fa-IR" dirty="0" smtClean="0"/>
              <a:t>                    </a:t>
            </a:r>
            <a:r>
              <a:rPr lang="fa-IR" sz="3600" b="1" dirty="0"/>
              <a:t>بسم الله الرحمن الرحيم</a:t>
            </a:r>
          </a:p>
          <a:p>
            <a:pPr rtl="0">
              <a:buFont typeface="Wingdings" pitchFamily="2" charset="2"/>
              <a:buNone/>
            </a:pPr>
            <a:r>
              <a:rPr lang="en-US" sz="3600" b="1" dirty="0"/>
              <a:t>             </a:t>
            </a:r>
            <a:r>
              <a:rPr lang="en-US" sz="3600" b="1" dirty="0" smtClean="0"/>
              <a:t>        In </a:t>
            </a:r>
            <a:r>
              <a:rPr lang="en-US" sz="3600" b="1" dirty="0"/>
              <a:t>the name of GOD</a:t>
            </a:r>
          </a:p>
        </p:txBody>
      </p:sp>
      <p:sp>
        <p:nvSpPr>
          <p:cNvPr id="7" name="Subtitle 2"/>
          <p:cNvSpPr txBox="1">
            <a:spLocks/>
          </p:cNvSpPr>
          <p:nvPr/>
        </p:nvSpPr>
        <p:spPr>
          <a:xfrm>
            <a:off x="1219200" y="3962400"/>
            <a:ext cx="6400800" cy="2209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lang="en-US" sz="3200" noProof="0" dirty="0" smtClean="0"/>
              <a:t>Fifth Meeting  of the COMCEC</a:t>
            </a:r>
          </a:p>
          <a:p>
            <a:pPr marL="342900" marR="0" lvl="0" indent="-342900" algn="ctr" defTabSz="914400" rtl="0" eaLnBrk="1" fontAlgn="auto" latinLnBrk="0" hangingPunct="1">
              <a:lnSpc>
                <a:spcPct val="100000"/>
              </a:lnSpc>
              <a:spcBef>
                <a:spcPct val="20000"/>
              </a:spcBef>
              <a:spcAft>
                <a:spcPts val="0"/>
              </a:spcAft>
              <a:buClrTx/>
              <a:buSzTx/>
              <a:tabLst/>
              <a:defRPr/>
            </a:pPr>
            <a:r>
              <a:rPr lang="en-US" sz="3200" noProof="0" dirty="0" smtClean="0"/>
              <a:t> Trade Working Group</a:t>
            </a:r>
          </a:p>
          <a:p>
            <a:pPr marL="342900" marR="0" lvl="0" indent="-342900" algn="ctr" defTabSz="914400" rtl="0" eaLnBrk="1" fontAlgn="auto" latinLnBrk="0" hangingPunct="1">
              <a:lnSpc>
                <a:spcPct val="100000"/>
              </a:lnSpc>
              <a:spcBef>
                <a:spcPct val="20000"/>
              </a:spcBef>
              <a:spcAft>
                <a:spcPts val="0"/>
              </a:spcAft>
              <a:buClrTx/>
              <a:buSzTx/>
              <a:tabLst/>
              <a:defRPr/>
            </a:pPr>
            <a:r>
              <a:rPr lang="en-US" sz="3200" noProof="0" dirty="0" smtClean="0"/>
              <a:t> (March 6</a:t>
            </a:r>
            <a:r>
              <a:rPr lang="en-US" sz="3200" baseline="30000" noProof="0" dirty="0" smtClean="0"/>
              <a:t>Th</a:t>
            </a:r>
            <a:r>
              <a:rPr kumimoji="0" lang="en-US" sz="3200" b="0" i="0" u="none" strike="noStrike" kern="1200" cap="none" spc="0" normalizeH="0" dirty="0" smtClean="0">
                <a:ln>
                  <a:noFill/>
                </a:ln>
                <a:solidFill>
                  <a:schemeClr val="tx1"/>
                </a:solidFill>
                <a:effectLst/>
                <a:uLnTx/>
                <a:uFillTx/>
                <a:latin typeface="+mn-lt"/>
                <a:ea typeface="+mn-ea"/>
                <a:cs typeface="+mn-cs"/>
              </a:rPr>
              <a:t> 2015 Ankara – Turkey) </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Milestones</a:t>
            </a:r>
            <a:endParaRPr lang="en-US" b="1" dirty="0"/>
          </a:p>
        </p:txBody>
      </p:sp>
      <p:sp>
        <p:nvSpPr>
          <p:cNvPr id="3" name="Content Placeholder 2"/>
          <p:cNvSpPr>
            <a:spLocks noGrp="1"/>
          </p:cNvSpPr>
          <p:nvPr>
            <p:ph idx="1"/>
          </p:nvPr>
        </p:nvSpPr>
        <p:spPr>
          <a:xfrm>
            <a:off x="228600" y="1600200"/>
            <a:ext cx="8763000" cy="4525963"/>
          </a:xfrm>
        </p:spPr>
        <p:txBody>
          <a:bodyPr>
            <a:normAutofit/>
          </a:bodyPr>
          <a:lstStyle/>
          <a:p>
            <a:r>
              <a:rPr lang="en-US" dirty="0" smtClean="0"/>
              <a:t>About $2 Billion Credit facilities each year.</a:t>
            </a:r>
          </a:p>
          <a:p>
            <a:r>
              <a:rPr lang="en-US" dirty="0" smtClean="0"/>
              <a:t>Other banking services about $1 billion.   </a:t>
            </a:r>
          </a:p>
          <a:p>
            <a:r>
              <a:rPr lang="en-US" dirty="0" smtClean="0"/>
              <a:t>About 5 per cent of credit risks covered by EGFI</a:t>
            </a:r>
          </a:p>
          <a:p>
            <a:r>
              <a:rPr lang="en-US" dirty="0" smtClean="0"/>
              <a:t>About 60% of the loans extended</a:t>
            </a:r>
            <a:r>
              <a:rPr lang="en-US" baseline="0" dirty="0" smtClean="0"/>
              <a:t> in form of working capital (short term). </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Business Volumes</a:t>
            </a:r>
            <a:endParaRPr lang="en-US" dirty="0"/>
          </a:p>
        </p:txBody>
      </p:sp>
      <p:sp>
        <p:nvSpPr>
          <p:cNvPr id="3" name="Content Placeholder 2"/>
          <p:cNvSpPr>
            <a:spLocks noGrp="1"/>
          </p:cNvSpPr>
          <p:nvPr>
            <p:ph idx="1"/>
          </p:nvPr>
        </p:nvSpPr>
        <p:spPr/>
        <p:txBody>
          <a:bodyPr/>
          <a:lstStyle/>
          <a:p>
            <a:r>
              <a:rPr lang="en-GB" dirty="0" smtClean="0"/>
              <a:t>EDBI’s </a:t>
            </a:r>
            <a:r>
              <a:rPr lang="en-GB" dirty="0"/>
              <a:t>business volume and percentage of national export for fiscal year 2013 are 2.2 billion dollars and 6.49 percent respectively. </a:t>
            </a:r>
          </a:p>
          <a:p>
            <a:r>
              <a:rPr lang="en-GB" dirty="0"/>
              <a:t>EGFI’s business volumes and percentage of national insurance coverage for fiscal year 2013 are 1.09 billion dollars and 1.73 </a:t>
            </a:r>
            <a:r>
              <a:rPr lang="en-GB"/>
              <a:t>percent </a:t>
            </a:r>
            <a:r>
              <a:rPr lang="en-GB" smtClean="0"/>
              <a:t>respectively.</a:t>
            </a:r>
            <a:endParaRPr lang="en-US" dirty="0"/>
          </a:p>
        </p:txBody>
      </p:sp>
    </p:spTree>
    <p:extLst>
      <p:ext uri="{BB962C8B-B14F-4D97-AF65-F5344CB8AC3E}">
        <p14:creationId xmlns:p14="http://schemas.microsoft.com/office/powerpoint/2010/main" val="2262493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6A93F3-1C90-48AD-8F05-8CC27DD4B3B7}" type="datetime1">
              <a:rPr lang="en-US"/>
              <a:pPr/>
              <a:t>3/23/2015</a:t>
            </a:fld>
            <a:endParaRPr lang="en-US" dirty="0"/>
          </a:p>
        </p:txBody>
      </p:sp>
      <p:sp>
        <p:nvSpPr>
          <p:cNvPr id="6" name="Slide Number Placeholder 5"/>
          <p:cNvSpPr>
            <a:spLocks noGrp="1"/>
          </p:cNvSpPr>
          <p:nvPr>
            <p:ph type="sldNum" sz="quarter" idx="12"/>
          </p:nvPr>
        </p:nvSpPr>
        <p:spPr/>
        <p:txBody>
          <a:bodyPr/>
          <a:lstStyle/>
          <a:p>
            <a:fld id="{5663CC54-4682-455C-91C2-5E1030AE7F86}" type="slidenum">
              <a:rPr lang="ar-SA"/>
              <a:pPr/>
              <a:t>12</a:t>
            </a:fld>
            <a:endParaRPr lang="en-US" dirty="0"/>
          </a:p>
        </p:txBody>
      </p:sp>
      <p:sp>
        <p:nvSpPr>
          <p:cNvPr id="11266" name="Rectangle 2"/>
          <p:cNvSpPr>
            <a:spLocks noGrp="1" noChangeArrowheads="1"/>
          </p:cNvSpPr>
          <p:nvPr>
            <p:ph type="title"/>
          </p:nvPr>
        </p:nvSpPr>
        <p:spPr/>
        <p:txBody>
          <a:bodyPr/>
          <a:lstStyle/>
          <a:p>
            <a:r>
              <a:rPr lang="en-US" sz="2900" b="1" dirty="0"/>
              <a:t>Export Development Bank Of Iran</a:t>
            </a:r>
          </a:p>
        </p:txBody>
      </p:sp>
      <p:sp>
        <p:nvSpPr>
          <p:cNvPr id="11267" name="Rectangle 3"/>
          <p:cNvSpPr>
            <a:spLocks noGrp="1" noChangeArrowheads="1"/>
          </p:cNvSpPr>
          <p:nvPr>
            <p:ph type="body" idx="1"/>
          </p:nvPr>
        </p:nvSpPr>
        <p:spPr>
          <a:xfrm>
            <a:off x="228600" y="1600200"/>
            <a:ext cx="8763000" cy="4953000"/>
          </a:xfrm>
        </p:spPr>
        <p:txBody>
          <a:bodyPr>
            <a:normAutofit fontScale="92500" lnSpcReduction="10000"/>
          </a:bodyPr>
          <a:lstStyle/>
          <a:p>
            <a:pPr>
              <a:buNone/>
            </a:pPr>
            <a:r>
              <a:rPr lang="en-US" sz="5000" b="1" dirty="0" smtClean="0"/>
              <a:t>   Our interests :</a:t>
            </a:r>
          </a:p>
          <a:p>
            <a:r>
              <a:rPr lang="en-US" sz="3500" dirty="0" smtClean="0"/>
              <a:t>EDBI may undertake Co-financing with foreign partners in project finance. </a:t>
            </a:r>
          </a:p>
          <a:p>
            <a:r>
              <a:rPr lang="en-US" sz="3500" dirty="0" smtClean="0"/>
              <a:t>EDBI may undertake the financing while foreign partners will provide EDBI with the necessary guarantees.   </a:t>
            </a:r>
          </a:p>
          <a:p>
            <a:r>
              <a:rPr lang="en-US" sz="5000" b="1" dirty="0" smtClean="0"/>
              <a:t>Possible Areas of Cooperation: </a:t>
            </a:r>
          </a:p>
          <a:p>
            <a:r>
              <a:rPr lang="en-US" sz="3500" dirty="0" smtClean="0"/>
              <a:t>Bonds,Guarantees,Trade Finance and project finance.</a:t>
            </a:r>
          </a:p>
          <a:p>
            <a:pPr>
              <a:buNone/>
            </a:pPr>
            <a:endParaRPr lang="en-US" sz="3500" dirty="0" smtClean="0"/>
          </a:p>
          <a:p>
            <a:pPr algn="l" rtl="0">
              <a:buNone/>
            </a:pPr>
            <a:endParaRPr lang="en-US" sz="3500" dirty="0"/>
          </a:p>
          <a:p>
            <a:pPr algn="l" rtl="0">
              <a:buFontTx/>
              <a:buChar cha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Main challenges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Exporters: Sunk cost (lack of liquidity)</a:t>
            </a:r>
          </a:p>
          <a:p>
            <a:r>
              <a:rPr lang="en-US" dirty="0" smtClean="0"/>
              <a:t>EXIM Bank/ ECA: </a:t>
            </a:r>
            <a:r>
              <a:rPr lang="en-US" dirty="0"/>
              <a:t>(Budgetary implications</a:t>
            </a:r>
            <a:r>
              <a:rPr lang="en-US" dirty="0" smtClean="0"/>
              <a:t>).</a:t>
            </a:r>
          </a:p>
          <a:p>
            <a:r>
              <a:rPr lang="en-US" dirty="0" smtClean="0"/>
              <a:t>Credit Rationing: Exporters with lack of liquidity refer to banks to obtain loans, banks execute a credit rationing on exporters’ demands. </a:t>
            </a:r>
          </a:p>
          <a:p>
            <a:r>
              <a:rPr lang="en-US" dirty="0" smtClean="0"/>
              <a:t>Extensive margin of export (possibility of exporting). </a:t>
            </a:r>
          </a:p>
          <a:p>
            <a:r>
              <a:rPr lang="en-US" dirty="0" smtClean="0"/>
              <a:t>Intensive margin of export (the effect of credit rationing on foreign sales).</a:t>
            </a:r>
          </a:p>
          <a:p>
            <a:endParaRPr lang="en-US" dirty="0" smtClean="0"/>
          </a:p>
          <a:p>
            <a:pPr>
              <a:buNone/>
            </a:pPr>
            <a:endParaRPr lang="en-US" dirty="0" smtClean="0"/>
          </a:p>
        </p:txBody>
      </p:sp>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Those exporters with lack of liquidity refer to banks to obtain facility, thus banks execute a credit rationing mechanism on exporter demands. This credit rationing reflected itself in extensive margin of export (possibility of exporting) and intensive margin of export (the effect of credit rationing on foreign sales of exporter).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Those exporters with lack of liquidity refer to banks to obtain facility, thus banks execute a credit rationing mechanism on exporter demands. This credit rationing reflected itself in extensive margin of export (possibility of exporting) and intensive margin of export (the effect of credit rationing on foreign sales of exporter).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Proposals</a:t>
            </a:r>
            <a:endParaRPr lang="en-US" b="1" dirty="0"/>
          </a:p>
        </p:txBody>
      </p:sp>
      <p:sp>
        <p:nvSpPr>
          <p:cNvPr id="3" name="Content Placeholder 2"/>
          <p:cNvSpPr>
            <a:spLocks noGrp="1"/>
          </p:cNvSpPr>
          <p:nvPr>
            <p:ph idx="1"/>
          </p:nvPr>
        </p:nvSpPr>
        <p:spPr/>
        <p:txBody>
          <a:bodyPr/>
          <a:lstStyle/>
          <a:p>
            <a:r>
              <a:rPr lang="en-US" dirty="0" smtClean="0"/>
              <a:t>Syndication loans (Co-Finance) and insurance coverage for project finance in member or non member countries.</a:t>
            </a:r>
          </a:p>
          <a:p>
            <a:r>
              <a:rPr lang="en-US" dirty="0" smtClean="0"/>
              <a:t>Project Finance (</a:t>
            </a:r>
            <a:r>
              <a:rPr lang="en-GB" dirty="0" smtClean="0"/>
              <a:t>with or without recourse), in two columns (loan under supplier and buyer credit and investment under issance of securites in target market).</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fa-IR" dirty="0"/>
          </a:p>
        </p:txBody>
      </p:sp>
      <p:sp>
        <p:nvSpPr>
          <p:cNvPr id="3" name="Content Placeholder 2"/>
          <p:cNvSpPr>
            <a:spLocks noGrp="1"/>
          </p:cNvSpPr>
          <p:nvPr>
            <p:ph idx="1"/>
          </p:nvPr>
        </p:nvSpPr>
        <p:spPr/>
        <p:txBody>
          <a:bodyPr>
            <a:normAutofit/>
          </a:bodyPr>
          <a:lstStyle/>
          <a:p>
            <a:pPr algn="ctr">
              <a:buNone/>
            </a:pPr>
            <a:endParaRPr lang="en-US" sz="4800" dirty="0" smtClean="0"/>
          </a:p>
          <a:p>
            <a:pPr algn="ctr">
              <a:buNone/>
            </a:pPr>
            <a:endParaRPr lang="en-US" sz="4800" dirty="0" smtClean="0"/>
          </a:p>
          <a:p>
            <a:pPr algn="ctr">
              <a:buNone/>
            </a:pPr>
            <a:r>
              <a:rPr lang="en-US" sz="4800" dirty="0"/>
              <a:t>T</a:t>
            </a:r>
            <a:r>
              <a:rPr lang="en-US" sz="4800" dirty="0" smtClean="0"/>
              <a:t>hanks for your attention </a:t>
            </a:r>
            <a:endParaRPr lang="fa-IR" sz="4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EDBI Overview</a:t>
            </a:r>
            <a:endParaRPr lang="en-US" b="1" dirty="0"/>
          </a:p>
        </p:txBody>
      </p:sp>
      <p:sp>
        <p:nvSpPr>
          <p:cNvPr id="3" name="Content Placeholder 2"/>
          <p:cNvSpPr>
            <a:spLocks noGrp="1"/>
          </p:cNvSpPr>
          <p:nvPr>
            <p:ph idx="1"/>
          </p:nvPr>
        </p:nvSpPr>
        <p:spPr>
          <a:xfrm>
            <a:off x="152400" y="1600200"/>
            <a:ext cx="8839200" cy="5029200"/>
          </a:xfrm>
        </p:spPr>
        <p:txBody>
          <a:bodyPr>
            <a:normAutofit/>
          </a:bodyPr>
          <a:lstStyle/>
          <a:p>
            <a:r>
              <a:rPr lang="en-US" sz="2400" dirty="0" smtClean="0"/>
              <a:t>Export Development Bank of Iran (EDBI) is state-owned entity </a:t>
            </a:r>
            <a:r>
              <a:rPr lang="en-GB" sz="2400" dirty="0" smtClean="0"/>
              <a:t>and </a:t>
            </a:r>
            <a:r>
              <a:rPr lang="en-GB" sz="2400" dirty="0"/>
              <a:t>rendering a </a:t>
            </a:r>
            <a:r>
              <a:rPr lang="en-GB" sz="2400" dirty="0" smtClean="0"/>
              <a:t>range of customer products.</a:t>
            </a:r>
            <a:endParaRPr lang="en-GB" sz="2400" dirty="0"/>
          </a:p>
          <a:p>
            <a:r>
              <a:rPr lang="en-US" sz="2400" dirty="0" smtClean="0"/>
              <a:t>The Bank was established in 1991 in order to promote non-oil exports and develop business exchanges with Iran’s international trading partners.  </a:t>
            </a:r>
          </a:p>
          <a:p>
            <a:r>
              <a:rPr lang="en-US" sz="2400" dirty="0" smtClean="0"/>
              <a:t>Acting as agent bank for CBI’s credit line allocated to target market.</a:t>
            </a:r>
          </a:p>
          <a:p>
            <a:r>
              <a:rPr lang="en-GB" sz="2400" dirty="0" smtClean="0"/>
              <a:t>The </a:t>
            </a:r>
            <a:r>
              <a:rPr lang="en-GB" sz="2400" dirty="0"/>
              <a:t>Bank also acts as agent </a:t>
            </a:r>
            <a:r>
              <a:rPr lang="en-GB" sz="2400" dirty="0" smtClean="0"/>
              <a:t>for </a:t>
            </a:r>
            <a:r>
              <a:rPr lang="en-GB" sz="2400" dirty="0"/>
              <a:t>the </a:t>
            </a:r>
            <a:r>
              <a:rPr lang="en-GB" sz="2400" b="1" dirty="0"/>
              <a:t>Islamic Development Bank</a:t>
            </a:r>
            <a:r>
              <a:rPr lang="en-GB" sz="2400" dirty="0"/>
              <a:t>, providing loans to Iranian </a:t>
            </a:r>
            <a:r>
              <a:rPr lang="en-GB" sz="2400" dirty="0" smtClean="0"/>
              <a:t>entities </a:t>
            </a:r>
            <a:r>
              <a:rPr lang="en-GB" sz="2400" dirty="0"/>
              <a:t>under </a:t>
            </a:r>
            <a:r>
              <a:rPr lang="en-GB" sz="2400" dirty="0" smtClean="0"/>
              <a:t>IDB’s </a:t>
            </a:r>
            <a:r>
              <a:rPr lang="en-GB" sz="2400" dirty="0"/>
              <a:t>credit lines. </a:t>
            </a:r>
            <a:endParaRPr lang="en-US" sz="2400" dirty="0"/>
          </a:p>
          <a:p>
            <a:r>
              <a:rPr lang="en-GB" sz="2400" dirty="0" smtClean="0"/>
              <a:t>EDBI aims to finance 30% of Iran’s non-oil exports and to build on its current 70% credit facilities for Iranian exports.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Bank data</a:t>
            </a:r>
            <a:endParaRPr lang="en-US" b="1" dirty="0"/>
          </a:p>
        </p:txBody>
      </p:sp>
      <p:sp>
        <p:nvSpPr>
          <p:cNvPr id="3" name="Content Placeholder 2"/>
          <p:cNvSpPr>
            <a:spLocks noGrp="1"/>
          </p:cNvSpPr>
          <p:nvPr>
            <p:ph sz="half" idx="2"/>
          </p:nvPr>
        </p:nvSpPr>
        <p:spPr>
          <a:xfrm>
            <a:off x="228600" y="1523999"/>
            <a:ext cx="4267200" cy="2362201"/>
          </a:xfrm>
        </p:spPr>
        <p:txBody>
          <a:bodyPr>
            <a:normAutofit fontScale="92500" lnSpcReduction="10000"/>
          </a:bodyPr>
          <a:lstStyle/>
          <a:p>
            <a:r>
              <a:rPr lang="en-US" sz="2000" dirty="0" smtClean="0"/>
              <a:t>Start activities:    Sep. 1992</a:t>
            </a:r>
          </a:p>
          <a:p>
            <a:r>
              <a:rPr lang="en-US" sz="2000" dirty="0" smtClean="0"/>
              <a:t>Bank Type:         Specialized/Exim Bank    </a:t>
            </a:r>
          </a:p>
          <a:p>
            <a:pPr>
              <a:buNone/>
            </a:pPr>
            <a:r>
              <a:rPr lang="en-US" sz="2000" dirty="0" smtClean="0"/>
              <a:t>                          (mainly Promoting Exports)</a:t>
            </a:r>
          </a:p>
          <a:p>
            <a:r>
              <a:rPr lang="en-US" sz="2000" dirty="0" smtClean="0"/>
              <a:t>Employees:        1100</a:t>
            </a:r>
          </a:p>
          <a:p>
            <a:r>
              <a:rPr lang="en-US" sz="2000" dirty="0" smtClean="0"/>
              <a:t>Regulator:          Central Bank of Iran</a:t>
            </a:r>
          </a:p>
          <a:p>
            <a:r>
              <a:rPr lang="en-US" sz="2000" dirty="0" smtClean="0"/>
              <a:t>Foreign subsidiaries:      2</a:t>
            </a:r>
          </a:p>
          <a:p>
            <a:r>
              <a:rPr lang="en-US" sz="2000" dirty="0" smtClean="0"/>
              <a:t>Domestic Branches:       40</a:t>
            </a:r>
          </a:p>
          <a:p>
            <a:endParaRPr lang="en-US" sz="2000" dirty="0"/>
          </a:p>
        </p:txBody>
      </p:sp>
      <p:sp>
        <p:nvSpPr>
          <p:cNvPr id="4" name="Content Placeholder 3"/>
          <p:cNvSpPr>
            <a:spLocks noGrp="1"/>
          </p:cNvSpPr>
          <p:nvPr>
            <p:ph sz="quarter" idx="4"/>
          </p:nvPr>
        </p:nvSpPr>
        <p:spPr>
          <a:xfrm>
            <a:off x="4645025" y="1523999"/>
            <a:ext cx="4498975" cy="2667001"/>
          </a:xfrm>
        </p:spPr>
        <p:txBody>
          <a:bodyPr>
            <a:normAutofit/>
          </a:bodyPr>
          <a:lstStyle/>
          <a:p>
            <a:pPr>
              <a:buNone/>
            </a:pPr>
            <a:r>
              <a:rPr lang="en-US" b="1" dirty="0" smtClean="0"/>
              <a:t>       20/3/ 2014  </a:t>
            </a:r>
            <a:r>
              <a:rPr lang="en-US" b="1" u="sng" dirty="0" smtClean="0"/>
              <a:t>(IRR Billion)</a:t>
            </a:r>
          </a:p>
          <a:p>
            <a:r>
              <a:rPr lang="en-US" dirty="0" smtClean="0"/>
              <a:t>Total Revenue: 5,834 ($ 228.8 million) </a:t>
            </a:r>
          </a:p>
          <a:p>
            <a:r>
              <a:rPr lang="en-US" dirty="0" smtClean="0"/>
              <a:t>Pre-tax Profit:  594($23.3 million) </a:t>
            </a:r>
          </a:p>
          <a:p>
            <a:r>
              <a:rPr lang="en-US" dirty="0" smtClean="0"/>
              <a:t>Net Profit:        549  ($ 21.5 million) </a:t>
            </a:r>
          </a:p>
          <a:p>
            <a:r>
              <a:rPr lang="en-US" dirty="0" smtClean="0"/>
              <a:t>Total Assets:    133,585($5,237 million) </a:t>
            </a:r>
          </a:p>
          <a:p>
            <a:r>
              <a:rPr lang="en-US" dirty="0" smtClean="0"/>
              <a:t>Total Liabilities:90,582($3,552 million) </a:t>
            </a:r>
          </a:p>
          <a:p>
            <a:r>
              <a:rPr lang="en-US" dirty="0" smtClean="0"/>
              <a:t>Total Equity:     43,003 ($1,686 million)</a:t>
            </a:r>
          </a:p>
          <a:p>
            <a:endParaRPr lang="en-US" dirty="0"/>
          </a:p>
        </p:txBody>
      </p:sp>
      <p:sp>
        <p:nvSpPr>
          <p:cNvPr id="5" name="Content Placeholder 4"/>
          <p:cNvSpPr>
            <a:spLocks noGrp="1"/>
          </p:cNvSpPr>
          <p:nvPr>
            <p:ph sz="half" idx="13"/>
          </p:nvPr>
        </p:nvSpPr>
        <p:spPr>
          <a:xfrm>
            <a:off x="228600" y="4114799"/>
            <a:ext cx="4267200" cy="2514601"/>
          </a:xfrm>
        </p:spPr>
        <p:txBody>
          <a:bodyPr>
            <a:normAutofit fontScale="85000" lnSpcReduction="20000"/>
          </a:bodyPr>
          <a:lstStyle/>
          <a:p>
            <a:pPr>
              <a:buNone/>
            </a:pPr>
            <a:r>
              <a:rPr lang="en-US" sz="2600" b="1" dirty="0" smtClean="0"/>
              <a:t>Ratings 2013 (Capital Intelligence</a:t>
            </a:r>
            <a:r>
              <a:rPr lang="en-US" sz="2600" dirty="0" smtClean="0"/>
              <a:t>)</a:t>
            </a:r>
          </a:p>
          <a:p>
            <a:pPr lvl="1">
              <a:buFont typeface="Wingdings" pitchFamily="2" charset="2"/>
              <a:buChar char="§"/>
            </a:pPr>
            <a:r>
              <a:rPr lang="en-US" sz="2600" dirty="0" smtClean="0"/>
              <a:t>Foreign  currency: </a:t>
            </a:r>
          </a:p>
          <a:p>
            <a:pPr lvl="1">
              <a:buFont typeface="Wingdings" pitchFamily="2" charset="2"/>
              <a:buChar char="§"/>
            </a:pPr>
            <a:r>
              <a:rPr lang="en-US" sz="2600" dirty="0" smtClean="0"/>
              <a:t>Long term:                   B</a:t>
            </a:r>
          </a:p>
          <a:p>
            <a:pPr lvl="1">
              <a:buFont typeface="Wingdings" pitchFamily="2" charset="2"/>
              <a:buChar char="§"/>
            </a:pPr>
            <a:r>
              <a:rPr lang="en-US" sz="2600" dirty="0" smtClean="0"/>
              <a:t>Short-term:                  B</a:t>
            </a:r>
          </a:p>
          <a:p>
            <a:pPr lvl="1">
              <a:buFont typeface="Wingdings" pitchFamily="2" charset="2"/>
              <a:buChar char="§"/>
            </a:pPr>
            <a:r>
              <a:rPr lang="en-US" sz="2600" dirty="0" smtClean="0"/>
              <a:t>Financial Strength:     BB-</a:t>
            </a:r>
          </a:p>
          <a:p>
            <a:pPr lvl="1">
              <a:buFont typeface="Wingdings" pitchFamily="2" charset="2"/>
              <a:buChar char="§"/>
            </a:pPr>
            <a:r>
              <a:rPr lang="en-US" sz="2600" dirty="0" smtClean="0"/>
              <a:t>Support:                       4</a:t>
            </a:r>
          </a:p>
          <a:p>
            <a:pPr lvl="1">
              <a:buFont typeface="Wingdings" pitchFamily="2" charset="2"/>
              <a:buChar char="§"/>
            </a:pPr>
            <a:r>
              <a:rPr lang="en-US" sz="2600" dirty="0" smtClean="0"/>
              <a:t>Outlooks:                     Stable</a:t>
            </a:r>
          </a:p>
          <a:p>
            <a:endParaRPr lang="en-US" dirty="0"/>
          </a:p>
        </p:txBody>
      </p:sp>
      <p:sp>
        <p:nvSpPr>
          <p:cNvPr id="6" name="Content Placeholder 5"/>
          <p:cNvSpPr>
            <a:spLocks noGrp="1"/>
          </p:cNvSpPr>
          <p:nvPr>
            <p:ph sz="quarter" idx="14"/>
          </p:nvPr>
        </p:nvSpPr>
        <p:spPr>
          <a:xfrm>
            <a:off x="4645025" y="4267200"/>
            <a:ext cx="4346575" cy="2209800"/>
          </a:xfrm>
        </p:spPr>
        <p:txBody>
          <a:bodyPr>
            <a:normAutofit/>
          </a:bodyPr>
          <a:lstStyle/>
          <a:p>
            <a:pPr>
              <a:buNone/>
            </a:pPr>
            <a:r>
              <a:rPr lang="en-US" sz="2400" b="1" dirty="0" smtClean="0"/>
              <a:t>Financial ratio</a:t>
            </a:r>
            <a:r>
              <a:rPr lang="en-US" sz="2400" dirty="0" smtClean="0"/>
              <a:t>:</a:t>
            </a:r>
          </a:p>
          <a:p>
            <a:r>
              <a:rPr lang="en-US" sz="2400" dirty="0" smtClean="0"/>
              <a:t>ROA:                    0.41%</a:t>
            </a:r>
          </a:p>
          <a:p>
            <a:r>
              <a:rPr lang="en-US" sz="2400" dirty="0" smtClean="0"/>
              <a:t>ROE:                    1.28%</a:t>
            </a:r>
          </a:p>
          <a:p>
            <a:r>
              <a:rPr lang="en-US" sz="2400" dirty="0" smtClean="0"/>
              <a:t>Core Capital Adequacy Ratio: (Basel II):           23.29%</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Financial Services</a:t>
            </a:r>
            <a:endParaRPr lang="en-US" b="1" dirty="0"/>
          </a:p>
        </p:txBody>
      </p:sp>
      <p:sp>
        <p:nvSpPr>
          <p:cNvPr id="3" name="Content Placeholder 2"/>
          <p:cNvSpPr>
            <a:spLocks noGrp="1"/>
          </p:cNvSpPr>
          <p:nvPr>
            <p:ph idx="1"/>
          </p:nvPr>
        </p:nvSpPr>
        <p:spPr/>
        <p:txBody>
          <a:bodyPr>
            <a:normAutofit fontScale="85000" lnSpcReduction="20000"/>
          </a:bodyPr>
          <a:lstStyle/>
          <a:p>
            <a:r>
              <a:rPr lang="en-GB" dirty="0"/>
              <a:t>The Bank’s </a:t>
            </a:r>
            <a:r>
              <a:rPr lang="en-GB" b="1" dirty="0"/>
              <a:t>business model </a:t>
            </a:r>
            <a:r>
              <a:rPr lang="en-GB" dirty="0"/>
              <a:t>is to provide financial services to exporters such as</a:t>
            </a:r>
            <a:r>
              <a:rPr lang="en-GB" dirty="0" smtClean="0"/>
              <a:t>:</a:t>
            </a:r>
          </a:p>
          <a:p>
            <a:r>
              <a:rPr lang="en-GB" dirty="0" smtClean="0"/>
              <a:t>Project Finance</a:t>
            </a:r>
            <a:endParaRPr lang="en-US" dirty="0" smtClean="0"/>
          </a:p>
          <a:p>
            <a:r>
              <a:rPr lang="en-US" dirty="0" smtClean="0"/>
              <a:t>Investment Finance</a:t>
            </a:r>
          </a:p>
          <a:p>
            <a:r>
              <a:rPr lang="en-US" dirty="0" smtClean="0"/>
              <a:t>Trade Finance </a:t>
            </a:r>
          </a:p>
          <a:p>
            <a:pPr>
              <a:buNone/>
            </a:pPr>
            <a:r>
              <a:rPr lang="en-US" dirty="0" smtClean="0"/>
              <a:t>		- Pre-shipment finance: Suppliers’ Credit (working Capital).</a:t>
            </a:r>
          </a:p>
          <a:p>
            <a:pPr>
              <a:buNone/>
            </a:pPr>
            <a:r>
              <a:rPr lang="en-US" dirty="0" smtClean="0"/>
              <a:t>		- Post-shipment finance: Buyers’ Credit (MLT) and Discounting deferred LCs (Short Term).</a:t>
            </a:r>
          </a:p>
          <a:p>
            <a:r>
              <a:rPr lang="en-US" dirty="0" smtClean="0"/>
              <a:t>Bonds, Guaranrees, LCs, Documentary Collection.</a:t>
            </a:r>
          </a:p>
          <a:p>
            <a:r>
              <a:rPr lang="en-US" dirty="0" smtClean="0"/>
              <a:t>Uderwriting of securities.</a:t>
            </a:r>
          </a:p>
          <a:p>
            <a:endParaRPr lang="en-US" dirty="0"/>
          </a:p>
        </p:txBody>
      </p:sp>
    </p:spTree>
    <p:extLst>
      <p:ext uri="{BB962C8B-B14F-4D97-AF65-F5344CB8AC3E}">
        <p14:creationId xmlns:p14="http://schemas.microsoft.com/office/powerpoint/2010/main" val="3759976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Financial Services</a:t>
            </a:r>
            <a:endParaRPr lang="en-US" dirty="0"/>
          </a:p>
        </p:txBody>
      </p:sp>
      <p:sp>
        <p:nvSpPr>
          <p:cNvPr id="3" name="Content Placeholder 2"/>
          <p:cNvSpPr>
            <a:spLocks noGrp="1"/>
          </p:cNvSpPr>
          <p:nvPr>
            <p:ph idx="1"/>
          </p:nvPr>
        </p:nvSpPr>
        <p:spPr/>
        <p:txBody>
          <a:bodyPr>
            <a:normAutofit/>
          </a:bodyPr>
          <a:lstStyle/>
          <a:p>
            <a:r>
              <a:rPr lang="en-US" dirty="0"/>
              <a:t>EDBI is financing imports </a:t>
            </a:r>
            <a:r>
              <a:rPr lang="en-US" dirty="0" smtClean="0"/>
              <a:t>items (</a:t>
            </a:r>
            <a:r>
              <a:rPr lang="en-US" dirty="0"/>
              <a:t>raw materials, intermediary and capital </a:t>
            </a:r>
            <a:r>
              <a:rPr lang="en-US" dirty="0" smtClean="0"/>
              <a:t>goods) by its own sources or foreign banks credit lines.</a:t>
            </a:r>
          </a:p>
          <a:p>
            <a:r>
              <a:rPr lang="en-US" dirty="0" smtClean="0"/>
              <a:t>Offering </a:t>
            </a:r>
            <a:r>
              <a:rPr lang="en-US" dirty="0"/>
              <a:t>financing by means of issuing foreign currency Certificate Deposits and establishing insurance coverage through getting </a:t>
            </a:r>
            <a:r>
              <a:rPr lang="en-US" dirty="0" smtClean="0"/>
              <a:t>ownerships rights such as mines and road tolls.</a:t>
            </a:r>
            <a:endParaRPr lang="en-US" dirty="0"/>
          </a:p>
          <a:p>
            <a:endParaRPr lang="en-US" dirty="0"/>
          </a:p>
          <a:p>
            <a:endParaRPr lang="en-US" dirty="0" smtClean="0"/>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1245420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Vision and Mission</a:t>
            </a:r>
            <a:endParaRPr lang="en-US" b="1"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Promote the growth/expansion of the export sector.</a:t>
            </a:r>
          </a:p>
          <a:p>
            <a:pPr marL="0" indent="0">
              <a:buNone/>
            </a:pPr>
            <a:r>
              <a:rPr lang="en-US" dirty="0" smtClean="0"/>
              <a:t>Optimizing finance and minimizing risks.</a:t>
            </a:r>
          </a:p>
          <a:p>
            <a:pPr marL="0" indent="0">
              <a:buNone/>
            </a:pPr>
            <a:r>
              <a:rPr lang="en-US" dirty="0" smtClean="0"/>
              <a:t>Develop businees plan (Budgetary implications).</a:t>
            </a:r>
          </a:p>
          <a:p>
            <a:pPr marL="0" indent="0">
              <a:buNone/>
            </a:pPr>
            <a:r>
              <a:rPr lang="en-US" dirty="0" smtClean="0"/>
              <a:t>Synergy with commercial and private banks for supporting of exporters.</a:t>
            </a:r>
          </a:p>
          <a:p>
            <a:pPr marL="0" indent="0">
              <a:buNone/>
            </a:pPr>
            <a:r>
              <a:rPr lang="en-US" dirty="0" smtClean="0"/>
              <a:t>Appying suitable credit rationing for exporters (extensive and intensive margin of exports).</a:t>
            </a:r>
          </a:p>
          <a:p>
            <a:pPr marL="0" indent="0">
              <a:buNone/>
            </a:pPr>
            <a:r>
              <a:rPr lang="en-GB" dirty="0" smtClean="0"/>
              <a:t>EDBI </a:t>
            </a:r>
            <a:r>
              <a:rPr lang="en-GB" dirty="0"/>
              <a:t>aims to finance 30% of Iran’s non-oil exports and to build on its current 70% credit facilities for Iranian exports. </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3532324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470D3C9-0BFA-443C-B23E-544FAF1C1B64}" type="datetime1">
              <a:rPr lang="en-US"/>
              <a:pPr/>
              <a:t>3/23/2015</a:t>
            </a:fld>
            <a:endParaRPr lang="en-US" dirty="0"/>
          </a:p>
        </p:txBody>
      </p:sp>
      <p:sp>
        <p:nvSpPr>
          <p:cNvPr id="6" name="Slide Number Placeholder 5"/>
          <p:cNvSpPr>
            <a:spLocks noGrp="1"/>
          </p:cNvSpPr>
          <p:nvPr>
            <p:ph type="sldNum" sz="quarter" idx="12"/>
          </p:nvPr>
        </p:nvSpPr>
        <p:spPr/>
        <p:txBody>
          <a:bodyPr/>
          <a:lstStyle/>
          <a:p>
            <a:fld id="{E754DEFC-E5CC-4B2D-A656-5110C161B63A}" type="slidenum">
              <a:rPr lang="ar-SA"/>
              <a:pPr/>
              <a:t>7</a:t>
            </a:fld>
            <a:endParaRPr lang="en-US" dirty="0"/>
          </a:p>
        </p:txBody>
      </p:sp>
      <p:sp>
        <p:nvSpPr>
          <p:cNvPr id="8194" name="Rectangle 2"/>
          <p:cNvSpPr>
            <a:spLocks noGrp="1" noChangeArrowheads="1"/>
          </p:cNvSpPr>
          <p:nvPr>
            <p:ph type="title"/>
          </p:nvPr>
        </p:nvSpPr>
        <p:spPr/>
        <p:txBody>
          <a:bodyPr/>
          <a:lstStyle/>
          <a:p>
            <a:r>
              <a:rPr lang="en-US" sz="2900" dirty="0">
                <a:latin typeface="AngsanaUPC" pitchFamily="18" charset="-34"/>
                <a:cs typeface="AngsanaUPC" pitchFamily="18" charset="-34"/>
              </a:rPr>
              <a:t>Export Development Bank Of Iran</a:t>
            </a:r>
          </a:p>
        </p:txBody>
      </p:sp>
      <p:sp>
        <p:nvSpPr>
          <p:cNvPr id="8195" name="Rectangle 3"/>
          <p:cNvSpPr>
            <a:spLocks noGrp="1" noChangeArrowheads="1"/>
          </p:cNvSpPr>
          <p:nvPr>
            <p:ph type="body" idx="1"/>
          </p:nvPr>
        </p:nvSpPr>
        <p:spPr>
          <a:xfrm>
            <a:off x="457200" y="1600200"/>
            <a:ext cx="8382000" cy="4800600"/>
          </a:xfrm>
        </p:spPr>
        <p:txBody>
          <a:bodyPr/>
          <a:lstStyle/>
          <a:p>
            <a:pPr rtl="0">
              <a:buFont typeface="Wingdings" pitchFamily="2" charset="2"/>
              <a:buNone/>
            </a:pPr>
            <a:r>
              <a:rPr lang="en-US" sz="3600" b="1" dirty="0"/>
              <a:t>Main markets </a:t>
            </a:r>
            <a:r>
              <a:rPr lang="en-US" sz="3600" b="1" dirty="0" smtClean="0"/>
              <a:t>–Buyers’ Credit:</a:t>
            </a:r>
            <a:endParaRPr lang="en-US" sz="3600" b="1" dirty="0"/>
          </a:p>
          <a:p>
            <a:pPr>
              <a:buFontTx/>
              <a:buChar char="-"/>
            </a:pPr>
            <a:r>
              <a:rPr lang="en-US" dirty="0"/>
              <a:t>Neighboring countries </a:t>
            </a:r>
            <a:r>
              <a:rPr lang="en-US" sz="2800" i="1" dirty="0" smtClean="0"/>
              <a:t>(Azerbaijan, Iraq, Pakistan ... ) </a:t>
            </a:r>
            <a:endParaRPr lang="en-US" sz="2800" i="1" dirty="0"/>
          </a:p>
          <a:p>
            <a:pPr algn="l" rtl="0">
              <a:buFontTx/>
              <a:buChar char="-"/>
            </a:pPr>
            <a:r>
              <a:rPr lang="en-US" dirty="0"/>
              <a:t>CIS </a:t>
            </a:r>
            <a:r>
              <a:rPr lang="en-US" sz="2800" i="1" dirty="0" smtClean="0"/>
              <a:t>(Armenia, Tadzhikistan, Turkmenistan… )</a:t>
            </a:r>
            <a:endParaRPr lang="en-US" sz="2800" i="1" dirty="0"/>
          </a:p>
          <a:p>
            <a:pPr>
              <a:buFontTx/>
              <a:buChar char="-"/>
            </a:pPr>
            <a:r>
              <a:rPr lang="en-US" dirty="0" smtClean="0"/>
              <a:t>Africa </a:t>
            </a:r>
            <a:r>
              <a:rPr lang="en-US" sz="2800" i="1" dirty="0" smtClean="0"/>
              <a:t>(Sudan</a:t>
            </a:r>
            <a:r>
              <a:rPr lang="en-US" sz="2800" i="1" dirty="0"/>
              <a:t>, Djibouti, </a:t>
            </a:r>
            <a:r>
              <a:rPr lang="en-US" sz="2800" i="1" dirty="0" smtClean="0"/>
              <a:t>Senegal, Ivory coast, Ghana</a:t>
            </a:r>
            <a:r>
              <a:rPr lang="en-US" sz="2800" i="1" dirty="0"/>
              <a:t>, Zimbabwe </a:t>
            </a:r>
            <a:r>
              <a:rPr lang="en-US" sz="2800" i="1" dirty="0" smtClean="0"/>
              <a:t>….)</a:t>
            </a:r>
            <a:endParaRPr lang="en-US" sz="2800" i="1" dirty="0"/>
          </a:p>
          <a:p>
            <a:pPr algn="l" rtl="0">
              <a:buFontTx/>
              <a:buChar char="-"/>
            </a:pPr>
            <a:r>
              <a:rPr lang="en-US" dirty="0"/>
              <a:t>Latin America </a:t>
            </a:r>
            <a:r>
              <a:rPr lang="en-US" sz="2800" i="1" dirty="0"/>
              <a:t>(Cuba </a:t>
            </a:r>
            <a:r>
              <a:rPr lang="en-US" sz="2800" i="1" dirty="0" smtClean="0"/>
              <a:t>, Bolivia, Venezuela )</a:t>
            </a:r>
          </a:p>
          <a:p>
            <a:pPr algn="l" rtl="0">
              <a:buFontTx/>
              <a:buChar char="-"/>
            </a:pPr>
            <a:r>
              <a:rPr lang="en-US" sz="2800" i="1" dirty="0" smtClean="0"/>
              <a:t>Other Asian countries (Oman, Sri Lanka … )   </a:t>
            </a:r>
            <a:endParaRPr lang="en-US" sz="2800" i="1" dirty="0"/>
          </a:p>
          <a:p>
            <a:pPr algn="l" rtl="0">
              <a:buFontTx/>
              <a:buNone/>
            </a:pPr>
            <a:endParaRPr lang="en-US" dirty="0"/>
          </a:p>
          <a:p>
            <a:pPr algn="l" rtl="0">
              <a:buFontTx/>
              <a:buChar char="-"/>
            </a:pP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B0AD113-6DF7-4002-AE89-3354AAF78D12}" type="datetime1">
              <a:rPr lang="en-US"/>
              <a:pPr/>
              <a:t>3/23/2015</a:t>
            </a:fld>
            <a:endParaRPr lang="en-US" dirty="0"/>
          </a:p>
        </p:txBody>
      </p:sp>
      <p:sp>
        <p:nvSpPr>
          <p:cNvPr id="6" name="Slide Number Placeholder 5"/>
          <p:cNvSpPr>
            <a:spLocks noGrp="1"/>
          </p:cNvSpPr>
          <p:nvPr>
            <p:ph type="sldNum" sz="quarter" idx="12"/>
          </p:nvPr>
        </p:nvSpPr>
        <p:spPr/>
        <p:txBody>
          <a:bodyPr/>
          <a:lstStyle/>
          <a:p>
            <a:fld id="{E1814587-E457-49CD-BF57-BD2A8044B0E1}" type="slidenum">
              <a:rPr lang="ar-SA"/>
              <a:pPr/>
              <a:t>8</a:t>
            </a:fld>
            <a:endParaRPr lang="en-US" dirty="0"/>
          </a:p>
        </p:txBody>
      </p:sp>
      <p:sp>
        <p:nvSpPr>
          <p:cNvPr id="7170" name="Rectangle 2"/>
          <p:cNvSpPr>
            <a:spLocks noGrp="1" noChangeArrowheads="1"/>
          </p:cNvSpPr>
          <p:nvPr>
            <p:ph type="title"/>
          </p:nvPr>
        </p:nvSpPr>
        <p:spPr>
          <a:xfrm>
            <a:off x="457200" y="838200"/>
            <a:ext cx="8686800" cy="579438"/>
          </a:xfrm>
        </p:spPr>
        <p:txBody>
          <a:bodyPr/>
          <a:lstStyle/>
          <a:p>
            <a:r>
              <a:rPr lang="en-US" sz="2900" dirty="0" smtClean="0">
                <a:latin typeface="AngsanaUPC" pitchFamily="18" charset="-34"/>
                <a:cs typeface="AngsanaUPC" pitchFamily="18" charset="-34"/>
              </a:rPr>
              <a:t>Export Development Bank Of Iran</a:t>
            </a:r>
            <a:endParaRPr lang="en-US" sz="2900" dirty="0"/>
          </a:p>
        </p:txBody>
      </p:sp>
      <p:sp>
        <p:nvSpPr>
          <p:cNvPr id="7171" name="Rectangle 3"/>
          <p:cNvSpPr>
            <a:spLocks noGrp="1" noChangeArrowheads="1"/>
          </p:cNvSpPr>
          <p:nvPr>
            <p:ph type="body" idx="1"/>
          </p:nvPr>
        </p:nvSpPr>
        <p:spPr>
          <a:xfrm>
            <a:off x="228600" y="1600200"/>
            <a:ext cx="8763000" cy="4525963"/>
          </a:xfrm>
        </p:spPr>
        <p:txBody>
          <a:bodyPr>
            <a:normAutofit lnSpcReduction="10000"/>
          </a:bodyPr>
          <a:lstStyle/>
          <a:p>
            <a:pPr>
              <a:buNone/>
            </a:pPr>
            <a:r>
              <a:rPr lang="en-US" sz="3600" b="1" dirty="0"/>
              <a:t>Main fields of </a:t>
            </a:r>
            <a:r>
              <a:rPr lang="en-US" sz="3600" b="1" dirty="0" smtClean="0"/>
              <a:t>financing</a:t>
            </a:r>
            <a:r>
              <a:rPr lang="en-US" sz="3600" b="1" dirty="0"/>
              <a:t>:</a:t>
            </a:r>
          </a:p>
          <a:p>
            <a:pPr algn="l" rtl="0">
              <a:buFontTx/>
              <a:buChar char="-"/>
            </a:pPr>
            <a:r>
              <a:rPr lang="en-US" dirty="0"/>
              <a:t>Water and sewage </a:t>
            </a:r>
          </a:p>
          <a:p>
            <a:pPr algn="l" rtl="0">
              <a:buFontTx/>
              <a:buChar char="-"/>
            </a:pPr>
            <a:r>
              <a:rPr lang="en-US" dirty="0"/>
              <a:t>Dam, power plants and power transmission lines</a:t>
            </a:r>
          </a:p>
          <a:p>
            <a:pPr algn="l" rtl="0">
              <a:buFontTx/>
              <a:buChar char="-"/>
            </a:pPr>
            <a:r>
              <a:rPr lang="en-US" dirty="0"/>
              <a:t>Road construction</a:t>
            </a:r>
          </a:p>
          <a:p>
            <a:pPr algn="l" rtl="0">
              <a:buFontTx/>
              <a:buChar char="-"/>
            </a:pPr>
            <a:r>
              <a:rPr lang="en-US" dirty="0"/>
              <a:t>Housing</a:t>
            </a:r>
          </a:p>
          <a:p>
            <a:pPr algn="l" rtl="0">
              <a:buFontTx/>
              <a:buChar char="-"/>
            </a:pPr>
            <a:r>
              <a:rPr lang="en-US" dirty="0"/>
              <a:t>Industry and mine</a:t>
            </a:r>
          </a:p>
          <a:p>
            <a:pPr algn="l" rtl="0">
              <a:buFontTx/>
              <a:buChar char="-"/>
            </a:pPr>
            <a:r>
              <a:rPr lang="en-US" dirty="0"/>
              <a:t>Exportation of machineries and equipments</a:t>
            </a:r>
          </a:p>
          <a:p>
            <a:pPr algn="l" rtl="0">
              <a:buFontTx/>
              <a:buChar char="-"/>
            </a:pPr>
            <a:r>
              <a:rPr lang="en-US" dirty="0"/>
              <a:t>Exportation of consumables and foodstuffs</a:t>
            </a:r>
          </a:p>
          <a:p>
            <a:pPr algn="l" rtl="0">
              <a:buFontTx/>
              <a:buChar char="-"/>
            </a:pPr>
            <a:endParaRPr lang="en-US" sz="2800" dirty="0"/>
          </a:p>
          <a:p>
            <a:pPr algn="l" rtl="0">
              <a:buFontTx/>
              <a:buChar char="-"/>
            </a:pP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8F44920-4486-4E61-93A4-2A07CCA2DF7A}" type="slidenum">
              <a:rPr lang="fa-IR" smtClean="0"/>
              <a:pPr>
                <a:defRPr/>
              </a:pPr>
              <a:t>9</a:t>
            </a:fld>
            <a:endParaRPr lang="fa-I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88854629"/>
              </p:ext>
            </p:extLst>
          </p:nvPr>
        </p:nvGraphicFramePr>
        <p:xfrm>
          <a:off x="457200" y="1000108"/>
          <a:ext cx="8229600" cy="512605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2933</TotalTime>
  <Words>905</Words>
  <Application>Microsoft Office PowerPoint</Application>
  <PresentationFormat>On-screen Show (4:3)</PresentationFormat>
  <Paragraphs>118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AngsanaUPC</vt:lpstr>
      <vt:lpstr>Arial</vt:lpstr>
      <vt:lpstr>B Titr</vt:lpstr>
      <vt:lpstr>Calibri</vt:lpstr>
      <vt:lpstr>Times New Roman</vt:lpstr>
      <vt:lpstr>Wingdings</vt:lpstr>
      <vt:lpstr>Office Theme</vt:lpstr>
      <vt:lpstr>Export Development Bank Of Iran</vt:lpstr>
      <vt:lpstr>EDBI Overview</vt:lpstr>
      <vt:lpstr>Bank data</vt:lpstr>
      <vt:lpstr>Financial Services</vt:lpstr>
      <vt:lpstr>Financial Services</vt:lpstr>
      <vt:lpstr>Vision and Mission</vt:lpstr>
      <vt:lpstr>Export Development Bank Of Iran</vt:lpstr>
      <vt:lpstr>Export Development Bank Of Iran</vt:lpstr>
      <vt:lpstr>PowerPoint Presentation</vt:lpstr>
      <vt:lpstr>Milestones</vt:lpstr>
      <vt:lpstr>Business Volumes</vt:lpstr>
      <vt:lpstr>Export Development Bank Of Iran</vt:lpstr>
      <vt:lpstr>Main challenges</vt:lpstr>
      <vt:lpstr>Proposals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Kazem Doost-Hosseini</dc:creator>
  <cp:lastModifiedBy>EDBI</cp:lastModifiedBy>
  <cp:revision>236</cp:revision>
  <dcterms:created xsi:type="dcterms:W3CDTF">2006-08-16T00:00:00Z</dcterms:created>
  <dcterms:modified xsi:type="dcterms:W3CDTF">2015-03-23T19:14:11Z</dcterms:modified>
</cp:coreProperties>
</file>