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5" r:id="rId4"/>
    <p:sldId id="259" r:id="rId5"/>
    <p:sldId id="260" r:id="rId6"/>
    <p:sldId id="261" r:id="rId7"/>
    <p:sldId id="262" r:id="rId8"/>
    <p:sldId id="290" r:id="rId9"/>
    <p:sldId id="289" r:id="rId10"/>
    <p:sldId id="288" r:id="rId11"/>
    <p:sldId id="287" r:id="rId12"/>
    <p:sldId id="286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303" r:id="rId21"/>
    <p:sldId id="304" r:id="rId22"/>
    <p:sldId id="305" r:id="rId23"/>
    <p:sldId id="306" r:id="rId24"/>
    <p:sldId id="307" r:id="rId25"/>
    <p:sldId id="308" r:id="rId26"/>
    <p:sldId id="309" r:id="rId27"/>
  </p:sldIdLst>
  <p:sldSz cx="6858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tantia"/>
        <a:ea typeface="Constantia"/>
        <a:cs typeface="Constantia"/>
        <a:sym typeface="Constant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nstantia"/>
          <a:ea typeface="Constantia"/>
          <a:cs typeface="Constant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nstantia"/>
          <a:ea typeface="Constantia"/>
          <a:cs typeface="Constant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86019" autoAdjust="0"/>
  </p:normalViewPr>
  <p:slideViewPr>
    <p:cSldViewPr snapToGrid="0" snapToObjects="1">
      <p:cViewPr varScale="1">
        <p:scale>
          <a:sx n="63" d="100"/>
          <a:sy n="63" d="100"/>
        </p:scale>
        <p:origin x="13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46727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514350" y="841773"/>
            <a:ext cx="5829300" cy="1790701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857250" y="2701528"/>
            <a:ext cx="5143500" cy="12418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350"/>
            </a:lvl1pPr>
            <a:lvl2pPr marL="0" indent="257175" algn="ctr">
              <a:buSzTx/>
              <a:buFontTx/>
              <a:buNone/>
              <a:defRPr sz="1350"/>
            </a:lvl2pPr>
            <a:lvl3pPr marL="0" indent="514350" algn="ctr">
              <a:buSzTx/>
              <a:buFontTx/>
              <a:buNone/>
              <a:defRPr sz="1350"/>
            </a:lvl3pPr>
            <a:lvl4pPr marL="0" indent="771525" algn="ctr">
              <a:buSzTx/>
              <a:buFontTx/>
              <a:buNone/>
              <a:defRPr sz="1350"/>
            </a:lvl4pPr>
            <a:lvl5pPr marL="0" indent="1028700" algn="ctr">
              <a:buSzTx/>
              <a:buFontTx/>
              <a:buNone/>
              <a:defRPr sz="13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4907758" y="273845"/>
            <a:ext cx="1478756" cy="435887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idx="1"/>
          </p:nvPr>
        </p:nvSpPr>
        <p:spPr>
          <a:xfrm>
            <a:off x="471489" y="273845"/>
            <a:ext cx="4350544" cy="435887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467916" y="1282306"/>
            <a:ext cx="5915026" cy="2139553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67916" y="3442098"/>
            <a:ext cx="591502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50"/>
            </a:lvl1pPr>
            <a:lvl2pPr marL="0" indent="257175">
              <a:buSzTx/>
              <a:buFontTx/>
              <a:buNone/>
              <a:defRPr sz="1350"/>
            </a:lvl2pPr>
            <a:lvl3pPr marL="0" indent="514350">
              <a:buSzTx/>
              <a:buFontTx/>
              <a:buNone/>
              <a:defRPr sz="1350"/>
            </a:lvl3pPr>
            <a:lvl4pPr marL="0" indent="771525">
              <a:buSzTx/>
              <a:buFontTx/>
              <a:buNone/>
              <a:defRPr sz="1350"/>
            </a:lvl4pPr>
            <a:lvl5pPr marL="0" indent="1028700">
              <a:buSzTx/>
              <a:buFontTx/>
              <a:buNone/>
              <a:defRPr sz="13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sz="half" idx="1"/>
          </p:nvPr>
        </p:nvSpPr>
        <p:spPr>
          <a:xfrm>
            <a:off x="471488" y="1369219"/>
            <a:ext cx="2914650" cy="326350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/>
          </p:cNvSpPr>
          <p:nvPr>
            <p:ph type="title"/>
          </p:nvPr>
        </p:nvSpPr>
        <p:spPr>
          <a:xfrm>
            <a:off x="472382" y="273845"/>
            <a:ext cx="5915026" cy="99417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2382" y="1260874"/>
            <a:ext cx="2901256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350" b="1"/>
            </a:lvl1pPr>
            <a:lvl2pPr marL="0" indent="257175">
              <a:buSzTx/>
              <a:buFontTx/>
              <a:buNone/>
              <a:defRPr sz="1350" b="1"/>
            </a:lvl2pPr>
            <a:lvl3pPr marL="0" indent="514350">
              <a:buSzTx/>
              <a:buFontTx/>
              <a:buNone/>
              <a:defRPr sz="1350" b="1"/>
            </a:lvl3pPr>
            <a:lvl4pPr marL="0" indent="771525">
              <a:buSzTx/>
              <a:buFontTx/>
              <a:buNone/>
              <a:defRPr sz="1350" b="1"/>
            </a:lvl4pPr>
            <a:lvl5pPr marL="0" indent="1028700">
              <a:buSzTx/>
              <a:buFontTx/>
              <a:buNone/>
              <a:defRPr sz="13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471863" y="1260874"/>
            <a:ext cx="2915545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>
            <a:spLocks noGrp="1"/>
          </p:cNvSpPr>
          <p:nvPr>
            <p:ph type="body" sz="half" idx="1"/>
          </p:nvPr>
        </p:nvSpPr>
        <p:spPr>
          <a:xfrm>
            <a:off x="2915545" y="740569"/>
            <a:ext cx="3471863" cy="365522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04132" indent="-146957">
              <a:defRPr sz="1800"/>
            </a:lvl2pPr>
            <a:lvl3pPr marL="685800" indent="-171450">
              <a:defRPr sz="1800"/>
            </a:lvl3pPr>
            <a:lvl4pPr marL="977265" indent="-205740">
              <a:defRPr sz="1800"/>
            </a:lvl4pPr>
            <a:lvl5pPr marL="1234440" indent="-205740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2380" y="1543051"/>
            <a:ext cx="2211885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915545" y="740569"/>
            <a:ext cx="3471863" cy="36552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2381" y="1543051"/>
            <a:ext cx="2211884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900"/>
            </a:lvl1pPr>
            <a:lvl2pPr marL="0" indent="257175">
              <a:buSzTx/>
              <a:buFontTx/>
              <a:buNone/>
              <a:defRPr sz="900"/>
            </a:lvl2pPr>
            <a:lvl3pPr marL="0" indent="514350">
              <a:buSzTx/>
              <a:buFontTx/>
              <a:buNone/>
              <a:defRPr sz="900"/>
            </a:lvl3pPr>
            <a:lvl4pPr marL="0" indent="771525">
              <a:buSzTx/>
              <a:buFontTx/>
              <a:buNone/>
              <a:defRPr sz="900"/>
            </a:lvl4pPr>
            <a:lvl5pPr marL="0" indent="1028700"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191590" y="4806082"/>
            <a:ext cx="194924" cy="19620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67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128588" marR="0" indent="-128588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407194" marR="0" indent="-150019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694372" marR="0" indent="-180022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971550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1228725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1485900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1743075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2000250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2257425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ln>
            <a:noFill/>
          </a:ln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bodyStyle>
    <p:otherStyle>
      <a:lvl1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1pPr>
      <a:lvl2pPr marL="0" marR="0" indent="257175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2pPr>
      <a:lvl3pPr marL="0" marR="0" indent="51435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3pPr>
      <a:lvl4pPr marL="0" marR="0" indent="771525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4pPr>
      <a:lvl5pPr marL="0" marR="0" indent="102870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5pPr>
      <a:lvl6pPr marL="0" marR="0" indent="1285875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6pPr>
      <a:lvl7pPr marL="0" marR="0" indent="154305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7pPr>
      <a:lvl8pPr marL="0" marR="0" indent="1800225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8pPr>
      <a:lvl9pPr marL="0" marR="0" indent="205740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nstant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398" y="1616523"/>
            <a:ext cx="2728913" cy="93326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riangle"/>
          <p:cNvSpPr/>
          <p:nvPr/>
        </p:nvSpPr>
        <p:spPr>
          <a:xfrm rot="10800000" flipH="1">
            <a:off x="0" y="639226"/>
            <a:ext cx="6858000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116" name="Triangle"/>
          <p:cNvSpPr/>
          <p:nvPr/>
        </p:nvSpPr>
        <p:spPr>
          <a:xfrm flipH="1">
            <a:off x="-102269" y="4109660"/>
            <a:ext cx="6960268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117" name="March 13th, 2019"/>
          <p:cNvSpPr/>
          <p:nvPr/>
        </p:nvSpPr>
        <p:spPr>
          <a:xfrm>
            <a:off x="206187" y="736091"/>
            <a:ext cx="85343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717" rIns="25717">
            <a:spAutoFit/>
          </a:bodyPr>
          <a:lstStyle/>
          <a:p>
            <a:pPr algn="ctr">
              <a:defRPr sz="1600" i="1">
                <a:solidFill>
                  <a:srgbClr val="FFFFFF"/>
                </a:solidFill>
              </a:defRPr>
            </a:pPr>
            <a:r>
              <a:rPr sz="900" dirty="0">
                <a:latin typeface="Avenir Next" charset="0"/>
                <a:ea typeface="Avenir Next" charset="0"/>
                <a:cs typeface="Avenir Next" charset="0"/>
              </a:rPr>
              <a:t>March </a:t>
            </a:r>
            <a:r>
              <a:rPr lang="tr-TR" sz="900" dirty="0">
                <a:latin typeface="Avenir Next" charset="0"/>
                <a:ea typeface="Avenir Next" charset="0"/>
                <a:cs typeface="Avenir Next" charset="0"/>
              </a:rPr>
              <a:t>9</a:t>
            </a:r>
            <a:r>
              <a:rPr sz="900" baseline="30000" dirty="0">
                <a:latin typeface="Avenir Next" charset="0"/>
                <a:ea typeface="Avenir Next" charset="0"/>
                <a:cs typeface="Avenir Next" charset="0"/>
              </a:rPr>
              <a:t>th</a:t>
            </a:r>
            <a:r>
              <a:rPr sz="900" dirty="0">
                <a:latin typeface="Avenir Next" charset="0"/>
                <a:ea typeface="Avenir Next" charset="0"/>
                <a:cs typeface="Avenir Next" charset="0"/>
              </a:rPr>
              <a:t>, 20</a:t>
            </a:r>
            <a:r>
              <a:rPr lang="tr-TR" sz="900" dirty="0">
                <a:latin typeface="Avenir Next" charset="0"/>
                <a:ea typeface="Avenir Next" charset="0"/>
                <a:cs typeface="Avenir Next" charset="0"/>
              </a:rPr>
              <a:t>20</a:t>
            </a:r>
            <a:endParaRPr sz="9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8" name="Metin kutusu 4"/>
          <p:cNvSpPr/>
          <p:nvPr/>
        </p:nvSpPr>
        <p:spPr>
          <a:xfrm>
            <a:off x="4530553" y="4248806"/>
            <a:ext cx="2432447" cy="222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>
            <a:spAutoFit/>
          </a:bodyPr>
          <a:lstStyle>
            <a:lvl1pPr algn="ctr">
              <a:defRPr sz="1500" b="1">
                <a:solidFill>
                  <a:srgbClr val="FFFFFF"/>
                </a:solidFill>
              </a:defRPr>
            </a:lvl1pPr>
          </a:lstStyle>
          <a:p>
            <a:r>
              <a:rPr lang="tr-TR" sz="844" b="0" i="1" dirty="0" err="1">
                <a:latin typeface="Avenir Next" charset="0"/>
                <a:ea typeface="Avenir Next" charset="0"/>
                <a:cs typeface="Avenir Next" charset="0"/>
              </a:rPr>
              <a:t>cpf.comcec.org</a:t>
            </a:r>
            <a:endParaRPr sz="844" b="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0" name="Metin kutusu 5"/>
          <p:cNvSpPr/>
          <p:nvPr/>
        </p:nvSpPr>
        <p:spPr>
          <a:xfrm>
            <a:off x="4261705" y="2947372"/>
            <a:ext cx="1296346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>
            <a:lvl1pPr algn="ctr">
              <a:defRPr sz="4000" b="1"/>
            </a:lvl1pPr>
          </a:lstStyle>
          <a:p>
            <a:pPr algn="r"/>
            <a:r>
              <a:rPr lang="tr-TR" sz="1125" b="0" dirty="0">
                <a:latin typeface="Avenir Next Medium" charset="0"/>
                <a:ea typeface="Avenir Next Medium" charset="0"/>
                <a:cs typeface="Avenir Next Medium" charset="0"/>
              </a:rPr>
              <a:t>Ali ORUÇ</a:t>
            </a:r>
          </a:p>
          <a:p>
            <a:pPr algn="r"/>
            <a:r>
              <a:rPr lang="tr-TR" sz="1125" b="0" i="1" dirty="0" err="1">
                <a:latin typeface="Avenir Next"/>
                <a:ea typeface="Avenir Next" charset="0"/>
                <a:cs typeface="Avenir Next" charset="0"/>
              </a:rPr>
              <a:t>Expert</a:t>
            </a:r>
            <a:endParaRPr sz="1125" b="0" i="1" dirty="0">
              <a:latin typeface="Avenir Next"/>
              <a:ea typeface="Avenir Next" charset="0"/>
              <a:cs typeface="Avenir Next" charset="0"/>
            </a:endParaRPr>
          </a:p>
        </p:txBody>
      </p:sp>
      <p:pic>
        <p:nvPicPr>
          <p:cNvPr id="11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078" y="3649414"/>
            <a:ext cx="874395" cy="72675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" y="3640948"/>
            <a:ext cx="448610" cy="431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045" y="4044132"/>
            <a:ext cx="655949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107" y="4158432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600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13" name="Unvan 1"/>
          <p:cNvSpPr>
            <a:spLocks noGrp="1"/>
          </p:cNvSpPr>
          <p:nvPr>
            <p:ph type="title"/>
          </p:nvPr>
        </p:nvSpPr>
        <p:spPr>
          <a:xfrm>
            <a:off x="1223181" y="2447457"/>
            <a:ext cx="4411639" cy="4829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lang="tr-TR" sz="1500" dirty="0">
                <a:solidFill>
                  <a:schemeClr val="tx1"/>
                </a:solidFill>
                <a:latin typeface="Avenir Next"/>
                <a:ea typeface="Avenir Next Medium" charset="0"/>
                <a:cs typeface="Avenir Next Medium" charset="0"/>
              </a:rPr>
              <a:t>Program Management and Information </a:t>
            </a:r>
            <a:r>
              <a:rPr lang="tr-TR" sz="1500" dirty="0" err="1">
                <a:solidFill>
                  <a:schemeClr val="tx1"/>
                </a:solidFill>
                <a:latin typeface="Avenir Next"/>
                <a:ea typeface="Avenir Next Medium" charset="0"/>
                <a:cs typeface="Avenir Next Medium" charset="0"/>
              </a:rPr>
              <a:t>System</a:t>
            </a:r>
            <a:r>
              <a:rPr lang="tr-TR" sz="1500" b="0" dirty="0">
                <a:latin typeface="Avenir Next"/>
                <a:ea typeface="Avenir Next Medium" charset="0"/>
                <a:cs typeface="Avenir Next Medium" charset="0"/>
              </a:rPr>
              <a:t/>
            </a:r>
            <a:br>
              <a:rPr lang="tr-TR" sz="1500" b="0" dirty="0">
                <a:latin typeface="Avenir Next"/>
                <a:ea typeface="Avenir Next Medium" charset="0"/>
                <a:cs typeface="Avenir Next Medium" charset="0"/>
              </a:rPr>
            </a:br>
            <a:r>
              <a:rPr lang="tr-TR" sz="1500" b="0" dirty="0">
                <a:latin typeface="Avenir Next"/>
                <a:ea typeface="Avenir Next Medium" charset="0"/>
                <a:cs typeface="Avenir Next Medium" charset="0"/>
              </a:rPr>
              <a:t>(</a:t>
            </a:r>
            <a:r>
              <a:rPr lang="tr-TR" sz="1500" i="1" dirty="0">
                <a:latin typeface="Avenir Next"/>
                <a:ea typeface="Avenir Next Medium" charset="0"/>
                <a:cs typeface="Avenir Next Medium" charset="0"/>
              </a:rPr>
              <a:t>Online </a:t>
            </a:r>
            <a:r>
              <a:rPr lang="tr-TR" sz="1500" i="1" dirty="0" err="1">
                <a:latin typeface="Avenir Next"/>
                <a:ea typeface="Avenir Next Medium" charset="0"/>
                <a:cs typeface="Avenir Next Medium" charset="0"/>
              </a:rPr>
              <a:t>Monitoring</a:t>
            </a:r>
            <a:r>
              <a:rPr lang="tr-TR" sz="1500" b="0" dirty="0">
                <a:latin typeface="Avenir Next"/>
                <a:ea typeface="Avenir Next Medium" charset="0"/>
                <a:cs typeface="Avenir Next Medium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1067" y="4222973"/>
            <a:ext cx="16606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3827" y="4209956"/>
            <a:ext cx="143308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10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0" name="Resim 1" descr="Resim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652" y="763254"/>
            <a:ext cx="6357212" cy="312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Metin kutusu 2"/>
          <p:cNvSpPr/>
          <p:nvPr/>
        </p:nvSpPr>
        <p:spPr>
          <a:xfrm>
            <a:off x="228600" y="1098672"/>
            <a:ext cx="1709352" cy="42973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>
            <a:lvl1pPr>
              <a:defRPr sz="1300" b="1" i="1">
                <a:solidFill>
                  <a:srgbClr val="FF0000"/>
                </a:solidFill>
              </a:defRPr>
            </a:lvl1pPr>
          </a:lstStyle>
          <a:p>
            <a:r>
              <a:rPr sz="731" dirty="0">
                <a:latin typeface="Avenir Next"/>
              </a:rPr>
              <a:t>IMPORTANT: PO cannot upload any documents before project’s Detailed Work Plan is approved by the CCO</a:t>
            </a:r>
          </a:p>
        </p:txBody>
      </p:sp>
      <p:sp>
        <p:nvSpPr>
          <p:cNvPr id="22" name="Düz Ok Bağlayıcısı 12"/>
          <p:cNvSpPr/>
          <p:nvPr/>
        </p:nvSpPr>
        <p:spPr>
          <a:xfrm flipH="1">
            <a:off x="962166" y="1511175"/>
            <a:ext cx="250777" cy="786453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3" name="Dikdörtgen 5"/>
          <p:cNvSpPr/>
          <p:nvPr/>
        </p:nvSpPr>
        <p:spPr>
          <a:xfrm>
            <a:off x="486929" y="2266979"/>
            <a:ext cx="800450" cy="112100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25717" rIns="25717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731"/>
          </a:p>
        </p:txBody>
      </p:sp>
    </p:spTree>
    <p:extLst>
      <p:ext uri="{BB962C8B-B14F-4D97-AF65-F5344CB8AC3E}">
        <p14:creationId xmlns:p14="http://schemas.microsoft.com/office/powerpoint/2010/main" val="21497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00303" y="4222973"/>
            <a:ext cx="146833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27872" y="4209956"/>
            <a:ext cx="119263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11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0" name="Unvan 1"/>
          <p:cNvSpPr/>
          <p:nvPr/>
        </p:nvSpPr>
        <p:spPr>
          <a:xfrm>
            <a:off x="2372440" y="2083118"/>
            <a:ext cx="3168254" cy="7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 anchor="ctr">
            <a:norm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 smtClean="0">
                <a:latin typeface="Avenir Next"/>
              </a:rPr>
              <a:t>UPLOADING </a:t>
            </a:r>
            <a:r>
              <a:rPr sz="1800" dirty="0">
                <a:latin typeface="Avenir Next"/>
              </a:rPr>
              <a:t>A DOCUMENT</a:t>
            </a:r>
          </a:p>
        </p:txBody>
      </p:sp>
      <p:pic>
        <p:nvPicPr>
          <p:cNvPr id="21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1459" y="1990995"/>
            <a:ext cx="849359" cy="9298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97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5875" y="4222973"/>
            <a:ext cx="161261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8636" y="4209956"/>
            <a:ext cx="138499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12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5" name="Resim 1" descr="Resim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905" y="871201"/>
            <a:ext cx="6561026" cy="304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Metin kutusu 2"/>
          <p:cNvSpPr/>
          <p:nvPr/>
        </p:nvSpPr>
        <p:spPr>
          <a:xfrm>
            <a:off x="1969238" y="1542165"/>
            <a:ext cx="2550320" cy="61170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>
            <a:spAutoFit/>
          </a:bodyPr>
          <a:lstStyle>
            <a:lvl1pPr>
              <a:defRPr sz="2000" i="1"/>
            </a:lvl1pPr>
          </a:lstStyle>
          <a:p>
            <a:r>
              <a:rPr sz="1125" dirty="0">
                <a:latin typeface="Avenir Next"/>
              </a:rPr>
              <a:t>To add a new document, simply click ‘New’ button and add the document with your explanation, then click save.</a:t>
            </a:r>
          </a:p>
        </p:txBody>
      </p:sp>
      <p:sp>
        <p:nvSpPr>
          <p:cNvPr id="27" name="Düz Ok Bağlayıcısı 7"/>
          <p:cNvSpPr/>
          <p:nvPr/>
        </p:nvSpPr>
        <p:spPr>
          <a:xfrm flipH="1">
            <a:off x="1149981" y="2130788"/>
            <a:ext cx="819257" cy="627746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8" name="Düz Ok Bağlayıcısı 16"/>
          <p:cNvSpPr/>
          <p:nvPr/>
        </p:nvSpPr>
        <p:spPr>
          <a:xfrm>
            <a:off x="2788494" y="2130788"/>
            <a:ext cx="105101" cy="455250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9" name="Düz Ok Bağlayıcısı 16"/>
          <p:cNvSpPr/>
          <p:nvPr/>
        </p:nvSpPr>
        <p:spPr>
          <a:xfrm>
            <a:off x="3074069" y="2130788"/>
            <a:ext cx="1130968" cy="545487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40754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7479" y="4222973"/>
            <a:ext cx="15965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11842" y="4209956"/>
            <a:ext cx="135293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13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2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652" y="769276"/>
            <a:ext cx="6391511" cy="316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Düz Ok Bağlayıcısı 9"/>
          <p:cNvSpPr/>
          <p:nvPr/>
        </p:nvSpPr>
        <p:spPr>
          <a:xfrm flipV="1">
            <a:off x="2923673" y="3639965"/>
            <a:ext cx="0" cy="202062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4" name="Dikdörtgen 5"/>
          <p:cNvSpPr/>
          <p:nvPr/>
        </p:nvSpPr>
        <p:spPr>
          <a:xfrm>
            <a:off x="857250" y="3474196"/>
            <a:ext cx="5495424" cy="157787"/>
          </a:xfrm>
          <a:prstGeom prst="rect">
            <a:avLst/>
          </a:prstGeom>
          <a:ln w="25400">
            <a:solidFill>
              <a:srgbClr val="000000"/>
            </a:solidFill>
            <a:miter/>
          </a:ln>
        </p:spPr>
        <p:txBody>
          <a:bodyPr lIns="25717" rIns="25717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731"/>
          </a:p>
        </p:txBody>
      </p:sp>
      <p:sp>
        <p:nvSpPr>
          <p:cNvPr id="25" name="Metin kutusu 2"/>
          <p:cNvSpPr/>
          <p:nvPr/>
        </p:nvSpPr>
        <p:spPr>
          <a:xfrm>
            <a:off x="2247604" y="3829187"/>
            <a:ext cx="1452645" cy="26545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>
            <a:lvl1pPr>
              <a:defRPr sz="2000" b="1" i="1">
                <a:solidFill>
                  <a:schemeClr val="accent4">
                    <a:lumOff val="-9999"/>
                  </a:schemeClr>
                </a:solidFill>
              </a:defRPr>
            </a:lvl1pPr>
          </a:lstStyle>
          <a:p>
            <a:r>
              <a:rPr sz="1125" dirty="0">
                <a:latin typeface="Avenir Next"/>
              </a:rPr>
              <a:t>YELLOW: Submitted</a:t>
            </a:r>
          </a:p>
        </p:txBody>
      </p:sp>
    </p:spTree>
    <p:extLst>
      <p:ext uri="{BB962C8B-B14F-4D97-AF65-F5344CB8AC3E}">
        <p14:creationId xmlns:p14="http://schemas.microsoft.com/office/powerpoint/2010/main" val="29516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1067" y="4222973"/>
            <a:ext cx="16606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3827" y="4209956"/>
            <a:ext cx="143308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14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2" name="Unvan 1"/>
          <p:cNvSpPr/>
          <p:nvPr/>
        </p:nvSpPr>
        <p:spPr>
          <a:xfrm>
            <a:off x="642825" y="1519007"/>
            <a:ext cx="4436269" cy="7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 anchor="ctr">
            <a:normAutofit/>
          </a:bodyPr>
          <a:lstStyle>
            <a:lvl1pPr algn="ctr" defTabSz="914400">
              <a:lnSpc>
                <a:spcPct val="90000"/>
              </a:lnSpc>
              <a:defRPr sz="3200" b="1">
                <a:solidFill>
                  <a:srgbClr val="3F8674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Possible Actions by the CCO or Bank</a:t>
            </a:r>
          </a:p>
        </p:txBody>
      </p:sp>
      <p:sp>
        <p:nvSpPr>
          <p:cNvPr id="23" name="Unvan 1"/>
          <p:cNvSpPr/>
          <p:nvPr/>
        </p:nvSpPr>
        <p:spPr>
          <a:xfrm>
            <a:off x="847974" y="2082944"/>
            <a:ext cx="4633093" cy="7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 anchor="ctr">
            <a:normAutofit fontScale="62500" lnSpcReduction="20000"/>
          </a:bodyPr>
          <a:lstStyle/>
          <a:p>
            <a:pPr marL="289322" indent="-289322" defTabSz="514350">
              <a:lnSpc>
                <a:spcPct val="90000"/>
              </a:lnSpc>
              <a:spcBef>
                <a:spcPts val="338"/>
              </a:spcBef>
              <a:buSzPct val="100000"/>
              <a:buAutoNum type="arabicPeriod"/>
              <a:defRPr sz="3200" b="1">
                <a:latin typeface="Constantia"/>
                <a:ea typeface="Constantia"/>
                <a:cs typeface="Constantia"/>
                <a:sym typeface="Constantia"/>
              </a:defRPr>
            </a:pPr>
            <a:r>
              <a:rPr dirty="0">
                <a:latin typeface="Avenir Next"/>
              </a:rPr>
              <a:t>Rejection (to be revised by the PO</a:t>
            </a:r>
            <a:r>
              <a:rPr dirty="0" smtClean="0">
                <a:latin typeface="Avenir Next"/>
              </a:rPr>
              <a:t>)</a:t>
            </a:r>
            <a:endParaRPr lang="tr-TR" dirty="0" smtClean="0">
              <a:latin typeface="Avenir Next"/>
            </a:endParaRPr>
          </a:p>
          <a:p>
            <a:pPr marL="289322" indent="-289322" defTabSz="514350">
              <a:lnSpc>
                <a:spcPct val="90000"/>
              </a:lnSpc>
              <a:spcBef>
                <a:spcPts val="338"/>
              </a:spcBef>
              <a:buSzPct val="100000"/>
              <a:buAutoNum type="arabicPeriod"/>
              <a:defRPr sz="3200" b="1">
                <a:latin typeface="Constantia"/>
                <a:ea typeface="Constantia"/>
                <a:cs typeface="Constantia"/>
                <a:sym typeface="Constantia"/>
              </a:defRPr>
            </a:pPr>
            <a:endParaRPr sz="2475" dirty="0">
              <a:latin typeface="Avenir Next"/>
            </a:endParaRPr>
          </a:p>
          <a:p>
            <a:pPr marL="289322" indent="-289322" defTabSz="514350">
              <a:lnSpc>
                <a:spcPct val="90000"/>
              </a:lnSpc>
              <a:buSzPct val="100000"/>
              <a:buAutoNum type="arabicPeriod"/>
              <a:defRPr sz="3200" b="1">
                <a:latin typeface="Constantia"/>
                <a:ea typeface="Constantia"/>
                <a:cs typeface="Constantia"/>
                <a:sym typeface="Constantia"/>
              </a:defRPr>
            </a:pPr>
            <a:r>
              <a:rPr dirty="0">
                <a:latin typeface="Avenir Next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33038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5875" y="4222973"/>
            <a:ext cx="161261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10239" y="4209956"/>
            <a:ext cx="136896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15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2" name="Unvan 1"/>
          <p:cNvSpPr/>
          <p:nvPr/>
        </p:nvSpPr>
        <p:spPr>
          <a:xfrm>
            <a:off x="2838212" y="2051685"/>
            <a:ext cx="2808924" cy="7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7" rIns="25717" anchor="ctr">
            <a:noAutofit/>
          </a:bodyPr>
          <a:lstStyle/>
          <a:p>
            <a:pPr defTabSz="514350">
              <a:lnSpc>
                <a:spcPct val="90000"/>
              </a:lnSpc>
              <a:spcBef>
                <a:spcPts val="338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tr-TR" sz="2500" b="1" dirty="0" smtClean="0">
                <a:latin typeface="Avenir Next"/>
              </a:rPr>
              <a:t>1.</a:t>
            </a:r>
            <a:r>
              <a:rPr sz="2500" b="1" dirty="0">
                <a:latin typeface="Avenir Next"/>
              </a:rPr>
              <a:t>REJECTION</a:t>
            </a:r>
          </a:p>
        </p:txBody>
      </p:sp>
      <p:pic>
        <p:nvPicPr>
          <p:cNvPr id="23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2374" y="2003107"/>
            <a:ext cx="774198" cy="7942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21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1067" y="4222973"/>
            <a:ext cx="16606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2224" y="4209956"/>
            <a:ext cx="144911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16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22" name="Unvan 1"/>
          <p:cNvSpPr/>
          <p:nvPr/>
        </p:nvSpPr>
        <p:spPr>
          <a:xfrm>
            <a:off x="228600" y="831920"/>
            <a:ext cx="4436269" cy="7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7" rIns="25717" anchor="ctr">
            <a:normAutofit/>
          </a:bodyPr>
          <a:lstStyle>
            <a:lvl1pPr algn="ctr" defTabSz="914400">
              <a:lnSpc>
                <a:spcPct val="90000"/>
              </a:lnSpc>
              <a:defRPr sz="3200" b="1">
                <a:solidFill>
                  <a:srgbClr val="3F8674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Automated E-Mail Message</a:t>
            </a:r>
          </a:p>
        </p:txBody>
      </p:sp>
      <p:pic>
        <p:nvPicPr>
          <p:cNvPr id="23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704" y="1473232"/>
            <a:ext cx="5143501" cy="221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9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5875" y="4222973"/>
            <a:ext cx="161261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8636" y="4209956"/>
            <a:ext cx="138499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17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468" y="992507"/>
            <a:ext cx="5592526" cy="292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Düz Ok Bağlayıcısı 9"/>
          <p:cNvSpPr/>
          <p:nvPr/>
        </p:nvSpPr>
        <p:spPr>
          <a:xfrm flipV="1">
            <a:off x="3156912" y="3554762"/>
            <a:ext cx="4588" cy="318891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4" name="Metin kutusu 2"/>
          <p:cNvSpPr/>
          <p:nvPr/>
        </p:nvSpPr>
        <p:spPr>
          <a:xfrm>
            <a:off x="2166797" y="3853291"/>
            <a:ext cx="1948003" cy="26545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717" rIns="25717">
            <a:spAutoFit/>
          </a:bodyPr>
          <a:lstStyle>
            <a:lvl1pPr>
              <a:defRPr sz="2000" b="1" i="1">
                <a:solidFill>
                  <a:srgbClr val="EA2100"/>
                </a:solidFill>
              </a:defRPr>
            </a:lvl1pPr>
          </a:lstStyle>
          <a:p>
            <a:r>
              <a:rPr sz="1125" dirty="0">
                <a:latin typeface="Avenir Next"/>
              </a:rPr>
              <a:t>RED: Rejected for Revision</a:t>
            </a:r>
          </a:p>
        </p:txBody>
      </p:sp>
    </p:spTree>
    <p:extLst>
      <p:ext uri="{BB962C8B-B14F-4D97-AF65-F5344CB8AC3E}">
        <p14:creationId xmlns:p14="http://schemas.microsoft.com/office/powerpoint/2010/main" val="30235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1067" y="4222973"/>
            <a:ext cx="16606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3827" y="4209956"/>
            <a:ext cx="143308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18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22" name="Metin kutusu 2"/>
          <p:cNvSpPr/>
          <p:nvPr/>
        </p:nvSpPr>
        <p:spPr>
          <a:xfrm>
            <a:off x="1321572" y="3992750"/>
            <a:ext cx="2950769" cy="26545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717" rIns="25717">
            <a:spAutoFit/>
          </a:bodyPr>
          <a:lstStyle>
            <a:lvl1pPr>
              <a:defRPr sz="2000" b="1" i="1"/>
            </a:lvl1pPr>
          </a:lstStyle>
          <a:p>
            <a:r>
              <a:rPr sz="1125" dirty="0">
                <a:latin typeface="Avenir Next"/>
              </a:rPr>
              <a:t>Click Edit to upload the revised document</a:t>
            </a:r>
          </a:p>
        </p:txBody>
      </p:sp>
      <p:pic>
        <p:nvPicPr>
          <p:cNvPr id="2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468" y="898950"/>
            <a:ext cx="5710126" cy="298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Düz Ok Bağlayıcısı 9"/>
          <p:cNvSpPr/>
          <p:nvPr/>
        </p:nvSpPr>
        <p:spPr>
          <a:xfrm flipH="1" flipV="1">
            <a:off x="1388533" y="3538537"/>
            <a:ext cx="647630" cy="451127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8381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79463" y="4222973"/>
            <a:ext cx="167673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2224" y="4209956"/>
            <a:ext cx="144911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19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2" name="Unvan 1"/>
          <p:cNvSpPr/>
          <p:nvPr/>
        </p:nvSpPr>
        <p:spPr>
          <a:xfrm>
            <a:off x="2893552" y="2045970"/>
            <a:ext cx="2336816" cy="7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7" rIns="25717" anchor="ctr">
            <a:normAutofit/>
          </a:bodyPr>
          <a:lstStyle/>
          <a:p>
            <a:pPr defTabSz="514350">
              <a:lnSpc>
                <a:spcPct val="90000"/>
              </a:lnSpc>
              <a:spcBef>
                <a:spcPts val="338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pPr>
            <a:r>
              <a:rPr sz="2500" dirty="0" smtClean="0">
                <a:latin typeface="Avenir Next"/>
              </a:rPr>
              <a:t>2.APPROVAL</a:t>
            </a:r>
            <a:endParaRPr sz="2500" dirty="0">
              <a:latin typeface="Avenir Next"/>
            </a:endParaRPr>
          </a:p>
        </p:txBody>
      </p:sp>
      <p:pic>
        <p:nvPicPr>
          <p:cNvPr id="23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5936" y="1969963"/>
            <a:ext cx="1002329" cy="10174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32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9"/>
          <p:cNvSpPr>
            <a:spLocks noGrp="1"/>
          </p:cNvSpPr>
          <p:nvPr>
            <p:ph type="sldNum" sz="quarter" idx="2"/>
          </p:nvPr>
        </p:nvSpPr>
        <p:spPr>
          <a:xfrm>
            <a:off x="5513126" y="4222973"/>
            <a:ext cx="13400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23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5542299" y="4209956"/>
            <a:ext cx="104836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86CB4B4D-7CA3-9044-876B-883B54F8677D}" type="slidenum">
              <a:rPr lang="uk-UA" sz="844" smtClean="0">
                <a:solidFill>
                  <a:schemeClr val="bg1"/>
                </a:solidFill>
              </a:rPr>
              <a:pPr/>
              <a:t>2</a:t>
            </a:fld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21707" y="1287971"/>
            <a:ext cx="5547635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hangingPunct="1">
              <a:lnSpc>
                <a:spcPct val="150000"/>
              </a:lnSpc>
              <a:spcBef>
                <a:spcPts val="563"/>
              </a:spcBef>
              <a:defRPr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Inform the project personnel on;</a:t>
            </a:r>
          </a:p>
          <a:p>
            <a:pPr marL="385763" lvl="1" indent="-128588" defTabSz="514350" hangingPunct="1">
              <a:lnSpc>
                <a:spcPct val="150000"/>
              </a:lnSpc>
              <a:spcBef>
                <a:spcPts val="281"/>
              </a:spcBef>
              <a:buSzPct val="100000"/>
              <a:buFont typeface="Arial"/>
              <a:buChar char="•"/>
              <a:defRPr sz="2400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The advantages of online monitoring</a:t>
            </a:r>
          </a:p>
          <a:p>
            <a:pPr marL="385763" lvl="1" indent="-128588" defTabSz="514350" hangingPunct="1">
              <a:lnSpc>
                <a:spcPct val="150000"/>
              </a:lnSpc>
              <a:spcBef>
                <a:spcPts val="281"/>
              </a:spcBef>
              <a:buSzPct val="100000"/>
              <a:buFont typeface="Arial"/>
              <a:buChar char="•"/>
              <a:defRPr sz="2400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The basic working principles of the PMIS</a:t>
            </a:r>
          </a:p>
          <a:p>
            <a:pPr marL="385763" lvl="1" indent="-128588" defTabSz="514350" hangingPunct="1">
              <a:lnSpc>
                <a:spcPct val="150000"/>
              </a:lnSpc>
              <a:spcBef>
                <a:spcPts val="281"/>
              </a:spcBef>
              <a:buSzPct val="100000"/>
              <a:buFont typeface="Arial"/>
              <a:buChar char="•"/>
              <a:defRPr sz="2400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And how to work with it efficiently</a:t>
            </a:r>
          </a:p>
          <a:p>
            <a:pPr marL="642938" lvl="2" indent="-128588" defTabSz="514350" hangingPunct="1">
              <a:lnSpc>
                <a:spcPct val="150000"/>
              </a:lnSpc>
              <a:spcBef>
                <a:spcPts val="281"/>
              </a:spcBef>
              <a:buSzPct val="100000"/>
              <a:buFontTx/>
              <a:buChar char="➢"/>
              <a:defRPr sz="2000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Logging in the PMIS</a:t>
            </a:r>
          </a:p>
          <a:p>
            <a:pPr marL="642938" lvl="2" indent="-128588" defTabSz="514350" hangingPunct="1">
              <a:lnSpc>
                <a:spcPct val="150000"/>
              </a:lnSpc>
              <a:spcBef>
                <a:spcPts val="281"/>
              </a:spcBef>
              <a:buSzPct val="100000"/>
              <a:buFontTx/>
              <a:buChar char="➢"/>
              <a:defRPr sz="2000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Accessing sections and subsections</a:t>
            </a:r>
          </a:p>
          <a:p>
            <a:pPr marL="642938" lvl="2" indent="-128588" defTabSz="514350" hangingPunct="1">
              <a:lnSpc>
                <a:spcPct val="150000"/>
              </a:lnSpc>
              <a:spcBef>
                <a:spcPts val="281"/>
              </a:spcBef>
              <a:buSzPct val="100000"/>
              <a:buFontTx/>
              <a:buChar char="➢"/>
              <a:defRPr sz="2000">
                <a:latin typeface="Constantia"/>
                <a:ea typeface="Constantia"/>
                <a:cs typeface="Constantia"/>
                <a:sym typeface="Constantia"/>
              </a:defRPr>
            </a:pPr>
            <a:r>
              <a:rPr lang="en-US" sz="1500" dirty="0">
                <a:solidFill>
                  <a:sysClr val="windowText" lastClr="000000"/>
                </a:solidFill>
                <a:latin typeface="Avenir Next"/>
              </a:rPr>
              <a:t>Uploading and downloading documents</a:t>
            </a:r>
          </a:p>
        </p:txBody>
      </p:sp>
      <p:grpSp>
        <p:nvGrpSpPr>
          <p:cNvPr id="17" name="Rectangle"/>
          <p:cNvGrpSpPr/>
          <p:nvPr/>
        </p:nvGrpSpPr>
        <p:grpSpPr>
          <a:xfrm>
            <a:off x="3705368" y="242151"/>
            <a:ext cx="3347113" cy="1398532"/>
            <a:chOff x="335665" y="0"/>
            <a:chExt cx="3288281" cy="1880156"/>
          </a:xfrm>
        </p:grpSpPr>
        <p:sp>
          <p:nvSpPr>
            <p:cNvPr id="18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9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5665" y="0"/>
              <a:ext cx="3288281" cy="1880156"/>
            </a:xfrm>
            <a:prstGeom prst="rect">
              <a:avLst/>
            </a:prstGeom>
            <a:effectLst/>
          </p:spPr>
        </p:pic>
      </p:grpSp>
      <p:sp>
        <p:nvSpPr>
          <p:cNvPr id="20" name="Unvan 1"/>
          <p:cNvSpPr>
            <a:spLocks noGrp="1"/>
          </p:cNvSpPr>
          <p:nvPr>
            <p:ph type="title"/>
          </p:nvPr>
        </p:nvSpPr>
        <p:spPr>
          <a:xfrm>
            <a:off x="4250941" y="790685"/>
            <a:ext cx="2261018" cy="3675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lang="tr-TR" sz="1500" b="0" dirty="0" err="1">
                <a:latin typeface="Avenir Next Medium"/>
                <a:ea typeface="Avenir Next Medium" charset="0"/>
                <a:cs typeface="Avenir Next Medium" charset="0"/>
              </a:rPr>
              <a:t>Purpose</a:t>
            </a:r>
            <a:r>
              <a:rPr lang="tr-TR" sz="1500" b="0" dirty="0">
                <a:latin typeface="Avenir Next Medium"/>
                <a:ea typeface="Avenir Next Medium" charset="0"/>
                <a:cs typeface="Avenir Next Medium" charset="0"/>
              </a:rPr>
              <a:t> of </a:t>
            </a:r>
            <a:r>
              <a:rPr lang="tr-TR" sz="1500" b="0" dirty="0" err="1">
                <a:latin typeface="Avenir Next Medium"/>
                <a:ea typeface="Avenir Next Medium" charset="0"/>
                <a:cs typeface="Avenir Next Medium" charset="0"/>
              </a:rPr>
              <a:t>the</a:t>
            </a:r>
            <a:r>
              <a:rPr lang="tr-TR" sz="1500" b="0" dirty="0">
                <a:latin typeface="Avenir Next Medium"/>
                <a:ea typeface="Avenir Next Medium" charset="0"/>
                <a:cs typeface="Avenir Next Medium" charset="0"/>
              </a:rPr>
              <a:t> Presentation</a:t>
            </a:r>
            <a:endParaRPr sz="1500" b="0" dirty="0">
              <a:latin typeface="Avenir Next Medium"/>
              <a:ea typeface="Avenir Next Medium" charset="0"/>
              <a:cs typeface="Avenir Next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66639" y="4222973"/>
            <a:ext cx="18049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484591" y="4209956"/>
            <a:ext cx="162544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20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pic>
        <p:nvPicPr>
          <p:cNvPr id="22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017" y="1843132"/>
            <a:ext cx="5659886" cy="2144264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Unvan 1"/>
          <p:cNvSpPr/>
          <p:nvPr/>
        </p:nvSpPr>
        <p:spPr>
          <a:xfrm>
            <a:off x="228600" y="1221626"/>
            <a:ext cx="4490434" cy="53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7" rIns="25717" anchor="ctr">
            <a:normAutofit/>
          </a:bodyPr>
          <a:lstStyle>
            <a:lvl1pPr algn="ctr" defTabSz="914400">
              <a:lnSpc>
                <a:spcPct val="90000"/>
              </a:lnSpc>
              <a:defRPr sz="3200" b="1">
                <a:solidFill>
                  <a:srgbClr val="3F8674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Automated E-Mail Message</a:t>
            </a:r>
          </a:p>
        </p:txBody>
      </p:sp>
    </p:spTree>
    <p:extLst>
      <p:ext uri="{BB962C8B-B14F-4D97-AF65-F5344CB8AC3E}">
        <p14:creationId xmlns:p14="http://schemas.microsoft.com/office/powerpoint/2010/main" val="37789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85875" y="4222973"/>
            <a:ext cx="161261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08636" y="4209956"/>
            <a:ext cx="138499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21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3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6334" y="786591"/>
            <a:ext cx="6179827" cy="306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Metin kutusu 2"/>
          <p:cNvSpPr/>
          <p:nvPr/>
        </p:nvSpPr>
        <p:spPr>
          <a:xfrm>
            <a:off x="2791620" y="3825293"/>
            <a:ext cx="1331647" cy="26545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717" rIns="25717">
            <a:spAutoFit/>
          </a:bodyPr>
          <a:lstStyle>
            <a:lvl1pPr>
              <a:defRPr sz="2000" b="1" i="1">
                <a:solidFill>
                  <a:srgbClr val="3C8574"/>
                </a:solidFill>
              </a:defRPr>
            </a:lvl1pPr>
          </a:lstStyle>
          <a:p>
            <a:r>
              <a:rPr sz="1125" dirty="0">
                <a:latin typeface="Avenir Next"/>
              </a:rPr>
              <a:t>GREEN: Approved</a:t>
            </a:r>
          </a:p>
        </p:txBody>
      </p:sp>
      <p:sp>
        <p:nvSpPr>
          <p:cNvPr id="25" name="Düz Ok Bağlayıcısı 9"/>
          <p:cNvSpPr/>
          <p:nvPr/>
        </p:nvSpPr>
        <p:spPr>
          <a:xfrm flipV="1">
            <a:off x="3253744" y="3495098"/>
            <a:ext cx="0" cy="295670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5373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71449" y="4222973"/>
            <a:ext cx="17568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489400" y="4209956"/>
            <a:ext cx="157735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22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0" name="Unvan 1"/>
          <p:cNvSpPr/>
          <p:nvPr/>
        </p:nvSpPr>
        <p:spPr>
          <a:xfrm>
            <a:off x="2031682" y="2073116"/>
            <a:ext cx="3825479" cy="7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7" rIns="25717" anchor="ctr">
            <a:normAutofit/>
          </a:bodyPr>
          <a:lstStyle>
            <a:lvl1pPr algn="ctr" defTabSz="914400">
              <a:spcBef>
                <a:spcPts val="600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STATUS BAR AND DOWNLOADING DOCUMENTS</a:t>
            </a:r>
          </a:p>
        </p:txBody>
      </p:sp>
      <p:pic>
        <p:nvPicPr>
          <p:cNvPr id="21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876" y="1972184"/>
            <a:ext cx="922979" cy="897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34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73051" y="4222973"/>
            <a:ext cx="174085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492606" y="4209956"/>
            <a:ext cx="154529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23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pic>
        <p:nvPicPr>
          <p:cNvPr id="20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009" y="1505724"/>
            <a:ext cx="6405808" cy="210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Metin kutusu 2"/>
          <p:cNvSpPr/>
          <p:nvPr/>
        </p:nvSpPr>
        <p:spPr>
          <a:xfrm>
            <a:off x="4399630" y="3646221"/>
            <a:ext cx="1460186" cy="611706"/>
          </a:xfrm>
          <a:prstGeom prst="rect">
            <a:avLst/>
          </a:prstGeom>
          <a:solidFill>
            <a:srgbClr val="FFFFFF"/>
          </a:solidFill>
          <a:ln>
            <a:solidFill>
              <a:srgbClr val="32538F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7" rIns="25717">
            <a:spAutoFit/>
          </a:bodyPr>
          <a:lstStyle>
            <a:lvl1pPr algn="ctr">
              <a:defRPr sz="2000" b="1" i="1"/>
            </a:lvl1pPr>
          </a:lstStyle>
          <a:p>
            <a:r>
              <a:rPr sz="1125" dirty="0">
                <a:latin typeface="Avenir Next"/>
              </a:rPr>
              <a:t>the overall status of the documents can be monitored here. </a:t>
            </a:r>
          </a:p>
        </p:txBody>
      </p:sp>
      <p:sp>
        <p:nvSpPr>
          <p:cNvPr id="22" name="Düz Ok Bağlayıcısı 9"/>
          <p:cNvSpPr/>
          <p:nvPr/>
        </p:nvSpPr>
        <p:spPr>
          <a:xfrm flipV="1">
            <a:off x="5190067" y="3199870"/>
            <a:ext cx="345741" cy="466877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3" name="Dikdörtgen 5"/>
          <p:cNvSpPr/>
          <p:nvPr/>
        </p:nvSpPr>
        <p:spPr>
          <a:xfrm>
            <a:off x="4619338" y="2897574"/>
            <a:ext cx="1865323" cy="230604"/>
          </a:xfrm>
          <a:prstGeom prst="rect">
            <a:avLst/>
          </a:prstGeom>
          <a:ln w="25400">
            <a:solidFill>
              <a:srgbClr val="000000"/>
            </a:solidFill>
            <a:miter/>
          </a:ln>
        </p:spPr>
        <p:txBody>
          <a:bodyPr lIns="25717" rIns="25717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731"/>
          </a:p>
        </p:txBody>
      </p:sp>
    </p:spTree>
    <p:extLst>
      <p:ext uri="{BB962C8B-B14F-4D97-AF65-F5344CB8AC3E}">
        <p14:creationId xmlns:p14="http://schemas.microsoft.com/office/powerpoint/2010/main" val="37879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66639" y="4222973"/>
            <a:ext cx="18049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484591" y="4209956"/>
            <a:ext cx="162544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24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0" name="Resim 1" descr="Resim 1"/>
          <p:cNvPicPr>
            <a:picLocks noChangeAspect="1"/>
          </p:cNvPicPr>
          <p:nvPr/>
        </p:nvPicPr>
        <p:blipFill rotWithShape="1">
          <a:blip r:embed="rId4">
            <a:extLst/>
          </a:blip>
          <a:srcRect t="7124"/>
          <a:stretch/>
        </p:blipFill>
        <p:spPr>
          <a:xfrm>
            <a:off x="539277" y="801934"/>
            <a:ext cx="5632902" cy="311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Metin kutusu 10"/>
          <p:cNvSpPr/>
          <p:nvPr/>
        </p:nvSpPr>
        <p:spPr>
          <a:xfrm>
            <a:off x="3943011" y="2861099"/>
            <a:ext cx="1599288" cy="3172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717" rIns="25717">
            <a:spAutoFit/>
          </a:bodyPr>
          <a:lstStyle>
            <a:lvl1pPr>
              <a:defRPr sz="1300" b="1" i="1"/>
            </a:lvl1pPr>
          </a:lstStyle>
          <a:p>
            <a:r>
              <a:rPr sz="731" dirty="0">
                <a:latin typeface="Avenir Next"/>
              </a:rPr>
              <a:t>You may click and download the previously uploaded documents</a:t>
            </a:r>
          </a:p>
        </p:txBody>
      </p:sp>
      <p:sp>
        <p:nvSpPr>
          <p:cNvPr id="22" name="Düz Ok Bağlayıcısı 11"/>
          <p:cNvSpPr/>
          <p:nvPr/>
        </p:nvSpPr>
        <p:spPr>
          <a:xfrm flipH="1" flipV="1">
            <a:off x="3539315" y="2671762"/>
            <a:ext cx="468997" cy="159693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3" name="Düz Ok Bağlayıcısı 12"/>
          <p:cNvSpPr/>
          <p:nvPr/>
        </p:nvSpPr>
        <p:spPr>
          <a:xfrm flipH="1" flipV="1">
            <a:off x="3276127" y="2182547"/>
            <a:ext cx="910112" cy="648908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4" name="Düz Ok Bağlayıcısı 13"/>
          <p:cNvSpPr/>
          <p:nvPr/>
        </p:nvSpPr>
        <p:spPr>
          <a:xfrm flipH="1" flipV="1">
            <a:off x="3539315" y="2035695"/>
            <a:ext cx="818374" cy="815458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5" name="Düz Ok Bağlayıcısı 20"/>
          <p:cNvSpPr/>
          <p:nvPr/>
        </p:nvSpPr>
        <p:spPr>
          <a:xfrm flipH="1">
            <a:off x="3629706" y="3240505"/>
            <a:ext cx="474961" cy="328115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5658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71449" y="4222973"/>
            <a:ext cx="17568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491003" y="4209956"/>
            <a:ext cx="156132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25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812898" y="211279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81531" y="581281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0" name="Unvan 1"/>
          <p:cNvSpPr/>
          <p:nvPr/>
        </p:nvSpPr>
        <p:spPr>
          <a:xfrm>
            <a:off x="-224432" y="996381"/>
            <a:ext cx="3009323" cy="19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289" tIns="19289" rIns="19289" bIns="19289" anchor="ctr">
            <a:normAutofit fontScale="85000" lnSpcReduction="20000"/>
          </a:bodyPr>
          <a:lstStyle/>
          <a:p>
            <a:pPr algn="ctr" defTabSz="478345">
              <a:lnSpc>
                <a:spcPct val="90000"/>
              </a:lnSpc>
              <a:defRPr sz="2790" b="1">
                <a:solidFill>
                  <a:srgbClr val="3C8575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  <a:r>
              <a:rPr sz="1570" dirty="0">
                <a:latin typeface="Avenir Next"/>
              </a:rPr>
              <a:t>For Your Reference</a:t>
            </a:r>
          </a:p>
        </p:txBody>
      </p:sp>
      <p:graphicFrame>
        <p:nvGraphicFramePr>
          <p:cNvPr id="21" name="Table 11"/>
          <p:cNvGraphicFramePr/>
          <p:nvPr>
            <p:extLst>
              <p:ext uri="{D42A27DB-BD31-4B8C-83A1-F6EECF244321}">
                <p14:modId xmlns:p14="http://schemas.microsoft.com/office/powerpoint/2010/main" val="4102568239"/>
              </p:ext>
            </p:extLst>
          </p:nvPr>
        </p:nvGraphicFramePr>
        <p:xfrm>
          <a:off x="516468" y="1216268"/>
          <a:ext cx="5256050" cy="274415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628025"/>
                <a:gridCol w="2628025"/>
              </a:tblGrid>
              <a:tr h="175737"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900" b="1" dirty="0">
                          <a:solidFill>
                            <a:srgbClr val="FFFFFF"/>
                          </a:solidFill>
                        </a:rPr>
                        <a:t>1.1. Administrative</a:t>
                      </a:r>
                    </a:p>
                  </a:txBody>
                  <a:tcPr marL="19289" marR="19289" marT="19289" marB="19289" horzOverflow="overflow">
                    <a:solidFill>
                      <a:srgbClr val="3C857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1.2. Implementation and Reporting</a:t>
                      </a:r>
                    </a:p>
                  </a:txBody>
                  <a:tcPr marL="19289" marR="19289" marT="19289" marB="19289" horzOverflow="overflow">
                    <a:solidFill>
                      <a:srgbClr val="3C8575"/>
                    </a:solidFill>
                  </a:tcPr>
                </a:tc>
              </a:tr>
              <a:tr h="253031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200" dirty="0">
                          <a:latin typeface="Avenir Next"/>
                        </a:rPr>
                        <a:t>1.1.1. Contract and Its Annexes
1.1.2. Detailed Work Plan</a:t>
                      </a:r>
                    </a:p>
                  </a:txBody>
                  <a:tcPr marL="19289" marR="19289" marT="19289" marB="19289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600"/>
                      </a:pPr>
                      <a:r>
                        <a:rPr sz="1200" dirty="0">
                          <a:latin typeface="Avenir Next"/>
                        </a:rPr>
                        <a:t>1.2.1. Monitoring Documents</a:t>
                      </a:r>
                    </a:p>
                    <a:p>
                      <a:pPr algn="l" defTabSz="914400">
                        <a:defRPr sz="1600"/>
                      </a:pPr>
                      <a:r>
                        <a:rPr sz="1200" dirty="0">
                          <a:latin typeface="Avenir Next"/>
                        </a:rPr>
                        <a:t>   1.2.1.1. PO Reports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Coordinator Timesheet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Trainer Timesheet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Monthly Progress Reports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Financial Progress Reports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Addendum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Irregularity Report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Activity Report</a:t>
                      </a:r>
                    </a:p>
                    <a:p>
                      <a:pPr algn="l" defTabSz="914400">
                        <a:spcBef>
                          <a:spcPts val="0"/>
                        </a:spcBef>
                        <a:spcAft>
                          <a:spcPts val="1200"/>
                        </a:spcAft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Project Completion Report</a:t>
                      </a:r>
                    </a:p>
                    <a:p>
                      <a:pPr algn="l" defTabSz="914400">
                        <a:defRPr sz="1600"/>
                      </a:pPr>
                      <a:r>
                        <a:rPr sz="1200" dirty="0">
                          <a:latin typeface="Avenir Next"/>
                        </a:rPr>
                        <a:t>1.2.2. Project Outputs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Project Training Materials</a:t>
                      </a:r>
                    </a:p>
                    <a:p>
                      <a:pPr algn="l" defTabSz="914400">
                        <a:defRPr sz="1600" i="1"/>
                      </a:pPr>
                      <a:r>
                        <a:rPr sz="1200" dirty="0">
                          <a:latin typeface="Avenir Next"/>
                        </a:rPr>
                        <a:t>         Visual Materials</a:t>
                      </a:r>
                    </a:p>
                  </a:txBody>
                  <a:tcPr marL="19289" marR="19289" marT="19289" marB="19289" horzOverflow="overflow"/>
                </a:tc>
              </a:tr>
            </a:tbl>
          </a:graphicData>
        </a:graphic>
      </p:graphicFrame>
      <p:pic>
        <p:nvPicPr>
          <p:cNvPr id="12" name="Resi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39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466639" y="4222973"/>
            <a:ext cx="18049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482987" y="4209956"/>
            <a:ext cx="164148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26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2" name="Unvan 1"/>
          <p:cNvSpPr/>
          <p:nvPr/>
        </p:nvSpPr>
        <p:spPr>
          <a:xfrm>
            <a:off x="1697020" y="2375088"/>
            <a:ext cx="3463961" cy="39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289" tIns="19289" rIns="19289" bIns="19289" anchor="ctr">
            <a:normAutofit/>
          </a:bodyPr>
          <a:lstStyle>
            <a:lvl1pPr algn="ctr" defTabSz="841247">
              <a:lnSpc>
                <a:spcPct val="81000"/>
              </a:lnSpc>
              <a:defRPr sz="4140" b="1">
                <a:solidFill>
                  <a:srgbClr val="3C85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2550" dirty="0">
                <a:latin typeface="Avenir Next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4082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9"/>
          <p:cNvSpPr>
            <a:spLocks noGrp="1"/>
          </p:cNvSpPr>
          <p:nvPr>
            <p:ph type="sldNum" sz="quarter" idx="2"/>
          </p:nvPr>
        </p:nvSpPr>
        <p:spPr>
          <a:xfrm>
            <a:off x="5514728" y="4222973"/>
            <a:ext cx="132407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3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5545505" y="4209956"/>
            <a:ext cx="101630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fld id="{86CB4B4D-7CA3-9044-876B-883B54F8677D}" type="slidenum">
              <a:rPr lang="uk-UA" sz="844">
                <a:solidFill>
                  <a:schemeClr val="bg1"/>
                </a:solidFill>
              </a:rPr>
              <a:pPr/>
              <a:t>3</a:t>
            </a:fld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16" name="Unvan 1"/>
          <p:cNvSpPr/>
          <p:nvPr/>
        </p:nvSpPr>
        <p:spPr>
          <a:xfrm>
            <a:off x="2969658" y="2057401"/>
            <a:ext cx="1518047" cy="7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 anchor="ctr">
            <a:norm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LOGGING IN</a:t>
            </a:r>
          </a:p>
        </p:txBody>
      </p:sp>
      <p:pic>
        <p:nvPicPr>
          <p:cNvPr id="1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4477" y="1952083"/>
            <a:ext cx="1002329" cy="9562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25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26" name="Rectangle" descr="Rectangl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27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08317" y="4222973"/>
            <a:ext cx="13881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0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5537490" y="4209956"/>
            <a:ext cx="109645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>
                <a:solidFill>
                  <a:schemeClr val="bg1"/>
                </a:solidFill>
              </a:rPr>
              <a:t>4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5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20" name="Unvan 1"/>
          <p:cNvSpPr/>
          <p:nvPr/>
        </p:nvSpPr>
        <p:spPr>
          <a:xfrm>
            <a:off x="516467" y="1447575"/>
            <a:ext cx="3186390" cy="2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89" tIns="19289" rIns="19289" bIns="19289" anchor="ctr">
            <a:noAutofit/>
          </a:bodyPr>
          <a:lstStyle/>
          <a:p>
            <a:pPr algn="ctr" defTabSz="514350" hangingPunct="1">
              <a:lnSpc>
                <a:spcPct val="90000"/>
              </a:lnSpc>
              <a:defRPr sz="2400" b="1">
                <a:latin typeface="Constantia"/>
                <a:ea typeface="Constantia"/>
                <a:cs typeface="Constantia"/>
                <a:sym typeface="Constantia"/>
              </a:defRPr>
            </a:pPr>
            <a:r>
              <a:rPr sz="1950" b="1" dirty="0">
                <a:solidFill>
                  <a:sysClr val="windowText" lastClr="000000"/>
                </a:solidFill>
                <a:latin typeface="Avenir Next"/>
              </a:rPr>
              <a:t>project</a:t>
            </a:r>
            <a:r>
              <a:rPr sz="1950" b="1" dirty="0">
                <a:solidFill>
                  <a:srgbClr val="3C8575"/>
                </a:solidFill>
                <a:latin typeface="Avenir Next"/>
              </a:rPr>
              <a:t>.comcec.org</a:t>
            </a:r>
          </a:p>
        </p:txBody>
      </p:sp>
      <p:sp>
        <p:nvSpPr>
          <p:cNvPr id="21" name="Metin kutusu 2"/>
          <p:cNvSpPr/>
          <p:nvPr/>
        </p:nvSpPr>
        <p:spPr>
          <a:xfrm>
            <a:off x="516467" y="2296752"/>
            <a:ext cx="1055534" cy="715837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/>
          <a:p>
            <a:pPr>
              <a:defRPr i="1"/>
            </a:pPr>
            <a:r>
              <a:rPr sz="1013" i="1" dirty="0">
                <a:latin typeface="Avenir Next"/>
                <a:sym typeface="Calibri"/>
              </a:rPr>
              <a:t>Login the system </a:t>
            </a:r>
          </a:p>
          <a:p>
            <a:pPr>
              <a:defRPr i="1"/>
            </a:pPr>
            <a:r>
              <a:rPr sz="1013" i="1" dirty="0">
                <a:latin typeface="Avenir Next"/>
                <a:sym typeface="Calibri"/>
              </a:rPr>
              <a:t>with your username</a:t>
            </a:r>
          </a:p>
          <a:p>
            <a:pPr>
              <a:defRPr i="1"/>
            </a:pPr>
            <a:r>
              <a:rPr sz="1013" i="1" dirty="0">
                <a:latin typeface="Avenir Next"/>
                <a:sym typeface="Calibri"/>
              </a:rPr>
              <a:t>and password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05" y="1759670"/>
            <a:ext cx="2237651" cy="2494625"/>
          </a:xfrm>
          <a:prstGeom prst="rect">
            <a:avLst/>
          </a:prstGeom>
        </p:spPr>
      </p:pic>
      <p:grpSp>
        <p:nvGrpSpPr>
          <p:cNvPr id="22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23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24" name="Rectangle" descr="Rectangl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25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13125" y="4222973"/>
            <a:ext cx="134010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2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43903" y="4209956"/>
            <a:ext cx="103232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>
                <a:solidFill>
                  <a:schemeClr val="bg1"/>
                </a:solidFill>
              </a:rPr>
              <a:t>5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3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sp>
        <p:nvSpPr>
          <p:cNvPr id="12" name="Unvan 1"/>
          <p:cNvSpPr/>
          <p:nvPr/>
        </p:nvSpPr>
        <p:spPr>
          <a:xfrm>
            <a:off x="2751059" y="2157413"/>
            <a:ext cx="2018110" cy="7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 anchor="ctr">
            <a:norm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WELCOME PAGE</a:t>
            </a:r>
          </a:p>
        </p:txBody>
      </p:sp>
      <p:pic>
        <p:nvPicPr>
          <p:cNvPr id="1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4809" y="2147289"/>
            <a:ext cx="847536" cy="848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9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20" name="Rectangle" descr="Rectangl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21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08316" y="4222973"/>
            <a:ext cx="13881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7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160" name="Rectangle"/>
          <p:cNvSpPr/>
          <p:nvPr/>
        </p:nvSpPr>
        <p:spPr>
          <a:xfrm>
            <a:off x="3038929" y="1065510"/>
            <a:ext cx="2716078" cy="1217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25717" tIns="25717" rIns="25717" bIns="25717" numCol="1" anchor="ctr">
            <a:noAutofit/>
          </a:bodyPr>
          <a:lstStyle/>
          <a:p>
            <a:endParaRPr sz="1013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5535887" y="4209956"/>
            <a:ext cx="111248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>
                <a:solidFill>
                  <a:schemeClr val="bg1"/>
                </a:solidFill>
              </a:rPr>
              <a:t>6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5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2" name="Resim 12" descr="Resim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4900" y="794827"/>
            <a:ext cx="4412236" cy="327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Metin kutusu 2"/>
          <p:cNvSpPr/>
          <p:nvPr/>
        </p:nvSpPr>
        <p:spPr>
          <a:xfrm>
            <a:off x="5073164" y="2696275"/>
            <a:ext cx="1052975" cy="438582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/>
          <a:p>
            <a:pPr>
              <a:defRPr sz="2000" b="1" i="1"/>
            </a:pPr>
            <a:r>
              <a:rPr sz="1125" dirty="0">
                <a:latin typeface="Avenir Next"/>
              </a:rPr>
              <a:t>Click here to </a:t>
            </a:r>
          </a:p>
          <a:p>
            <a:pPr>
              <a:defRPr sz="2000" b="1" i="1"/>
            </a:pPr>
            <a:r>
              <a:rPr sz="1125" dirty="0">
                <a:latin typeface="Avenir Next"/>
              </a:rPr>
              <a:t>begin editing</a:t>
            </a:r>
          </a:p>
        </p:txBody>
      </p:sp>
      <p:sp>
        <p:nvSpPr>
          <p:cNvPr id="24" name="Düz Ok Bağlayıcısı 11"/>
          <p:cNvSpPr/>
          <p:nvPr/>
        </p:nvSpPr>
        <p:spPr>
          <a:xfrm flipH="1" flipV="1">
            <a:off x="5387008" y="2322693"/>
            <a:ext cx="2" cy="373581"/>
          </a:xfrm>
          <a:prstGeom prst="line">
            <a:avLst/>
          </a:prstGeom>
          <a:ln w="34925">
            <a:solidFill>
              <a:srgbClr val="000000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5" name="Metin kutusu 2"/>
          <p:cNvSpPr/>
          <p:nvPr/>
        </p:nvSpPr>
        <p:spPr>
          <a:xfrm>
            <a:off x="1459681" y="1978585"/>
            <a:ext cx="877103" cy="352148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>
            <a:spAutoFit/>
          </a:bodyPr>
          <a:lstStyle/>
          <a:p>
            <a:pPr>
              <a:defRPr sz="1300" i="1"/>
            </a:pPr>
            <a:r>
              <a:rPr sz="844" b="1" dirty="0">
                <a:solidFill>
                  <a:srgbClr val="FF0000"/>
                </a:solidFill>
                <a:latin typeface="Avenir Next"/>
              </a:rPr>
              <a:t>Your project </a:t>
            </a:r>
          </a:p>
          <a:p>
            <a:pPr>
              <a:defRPr sz="1300" i="1"/>
            </a:pPr>
            <a:r>
              <a:rPr sz="844" b="1" dirty="0">
                <a:solidFill>
                  <a:srgbClr val="FF0000"/>
                </a:solidFill>
                <a:latin typeface="Avenir Next"/>
              </a:rPr>
              <a:t>will appear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13127" y="4222973"/>
            <a:ext cx="13400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42299" y="4209956"/>
            <a:ext cx="104836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>
                <a:solidFill>
                  <a:schemeClr val="bg1"/>
                </a:solidFill>
              </a:rPr>
              <a:t>7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sp>
        <p:nvSpPr>
          <p:cNvPr id="20" name="Unvan 1"/>
          <p:cNvSpPr/>
          <p:nvPr/>
        </p:nvSpPr>
        <p:spPr>
          <a:xfrm>
            <a:off x="2722484" y="2157413"/>
            <a:ext cx="2134414" cy="7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717" rIns="25717" anchor="ctr">
            <a:norm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defRPr sz="3200" b="1"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r>
              <a:rPr sz="1800" dirty="0">
                <a:latin typeface="Avenir Next"/>
              </a:rPr>
              <a:t>USER INTERFACE</a:t>
            </a:r>
          </a:p>
        </p:txBody>
      </p:sp>
      <p:pic>
        <p:nvPicPr>
          <p:cNvPr id="21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0203" y="2045113"/>
            <a:ext cx="1017012" cy="970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08317" y="4222973"/>
            <a:ext cx="138819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37491" y="4209956"/>
            <a:ext cx="109644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>
                <a:solidFill>
                  <a:schemeClr val="bg1"/>
                </a:solidFill>
              </a:rPr>
              <a:t>8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grpSp>
        <p:nvGrpSpPr>
          <p:cNvPr id="16" name="Rectangle"/>
          <p:cNvGrpSpPr/>
          <p:nvPr/>
        </p:nvGrpSpPr>
        <p:grpSpPr>
          <a:xfrm>
            <a:off x="3792372" y="572592"/>
            <a:ext cx="2983742" cy="1057588"/>
            <a:chOff x="0" y="0"/>
            <a:chExt cx="3623945" cy="1880155"/>
          </a:xfrm>
        </p:grpSpPr>
        <p:sp>
          <p:nvSpPr>
            <p:cNvPr id="17" name="Rectangle"/>
            <p:cNvSpPr/>
            <p:nvPr/>
          </p:nvSpPr>
          <p:spPr>
            <a:xfrm>
              <a:off x="914400" y="876300"/>
              <a:ext cx="1896746" cy="2164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18" name="Rectangle" descr="Rectang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623947" cy="1880156"/>
            </a:xfrm>
            <a:prstGeom prst="rect">
              <a:avLst/>
            </a:prstGeom>
            <a:effectLst/>
          </p:spPr>
        </p:pic>
      </p:grpSp>
      <p:sp>
        <p:nvSpPr>
          <p:cNvPr id="19" name="Unvan 1"/>
          <p:cNvSpPr>
            <a:spLocks noGrp="1"/>
          </p:cNvSpPr>
          <p:nvPr>
            <p:ph type="title"/>
          </p:nvPr>
        </p:nvSpPr>
        <p:spPr>
          <a:xfrm>
            <a:off x="4399630" y="960295"/>
            <a:ext cx="1930127" cy="3675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3C8575"/>
                </a:solidFill>
              </a:defRPr>
            </a:lvl1pPr>
          </a:lstStyle>
          <a:p>
            <a:r>
              <a:rPr sz="1500" b="0" dirty="0">
                <a:latin typeface="Avenir Next"/>
                <a:ea typeface="Avenir Next Medium" charset="0"/>
                <a:cs typeface="Avenir Next Medium" charset="0"/>
              </a:rPr>
              <a:t>O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nline</a:t>
            </a:r>
            <a:r>
              <a:rPr lang="tr-TR" sz="1500" b="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tr-TR" sz="1500" b="0" dirty="0" err="1">
                <a:latin typeface="Avenir Next Medium" charset="0"/>
                <a:ea typeface="Avenir Next Medium" charset="0"/>
                <a:cs typeface="Avenir Next Medium" charset="0"/>
              </a:rPr>
              <a:t>Monitoring</a:t>
            </a:r>
            <a:endParaRPr sz="1500" b="0" dirty="0">
              <a:latin typeface="Avenir Next"/>
              <a:ea typeface="Avenir Next Medium" charset="0"/>
              <a:cs typeface="Avenir Next Medium" charset="0"/>
            </a:endParaRPr>
          </a:p>
        </p:txBody>
      </p:sp>
      <p:pic>
        <p:nvPicPr>
          <p:cNvPr id="20" name="Resim 1" descr="Resim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4409" y="1616712"/>
            <a:ext cx="6414335" cy="143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Metin kutusu 2"/>
          <p:cNvSpPr/>
          <p:nvPr/>
        </p:nvSpPr>
        <p:spPr>
          <a:xfrm>
            <a:off x="537849" y="2812113"/>
            <a:ext cx="2384479" cy="265457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>
            <a:lvl1pPr>
              <a:defRPr sz="2000" b="1" i="1"/>
            </a:lvl1pPr>
          </a:lstStyle>
          <a:p>
            <a:r>
              <a:rPr sz="1125" dirty="0">
                <a:latin typeface="Avenir Next"/>
              </a:rPr>
              <a:t>Click here to enlarge the file tree.</a:t>
            </a:r>
          </a:p>
        </p:txBody>
      </p:sp>
      <p:sp>
        <p:nvSpPr>
          <p:cNvPr id="22" name="Düz Ok Bağlayıcısı 11"/>
          <p:cNvSpPr/>
          <p:nvPr/>
        </p:nvSpPr>
        <p:spPr>
          <a:xfrm flipH="1" flipV="1">
            <a:off x="409896" y="2380400"/>
            <a:ext cx="435323" cy="373581"/>
          </a:xfrm>
          <a:prstGeom prst="line">
            <a:avLst/>
          </a:prstGeom>
          <a:ln w="34925">
            <a:solidFill>
              <a:srgbClr val="000000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6104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5506715" y="4222973"/>
            <a:ext cx="140421" cy="1962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69" name="Triangle"/>
          <p:cNvSpPr/>
          <p:nvPr/>
        </p:nvSpPr>
        <p:spPr>
          <a:xfrm flipH="1">
            <a:off x="767797" y="4109660"/>
            <a:ext cx="6090203" cy="4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C8574"/>
          </a:solidFill>
          <a:ln w="12700">
            <a:miter lim="400000"/>
          </a:ln>
        </p:spPr>
        <p:txBody>
          <a:bodyPr lIns="25717" rIns="25717" anchor="ctr"/>
          <a:lstStyle/>
          <a:p>
            <a:endParaRPr sz="1013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5535887" y="4209956"/>
            <a:ext cx="111248" cy="222240"/>
          </a:xfrm>
          <a:prstGeom prst="rect">
            <a:avLst/>
          </a:prstGeom>
          <a:ln w="12700">
            <a:miter lim="400000"/>
          </a:ln>
        </p:spPr>
        <p:txBody>
          <a:bodyPr wrap="none" lIns="25717" rIns="2571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r>
              <a:rPr lang="tr-TR" sz="844" dirty="0" smtClean="0">
                <a:solidFill>
                  <a:schemeClr val="bg1"/>
                </a:solidFill>
              </a:rPr>
              <a:t>9</a:t>
            </a:r>
            <a:endParaRPr lang="uk-UA" sz="844" dirty="0">
              <a:solidFill>
                <a:schemeClr val="bg1"/>
              </a:solidFill>
            </a:endParaRPr>
          </a:p>
        </p:txBody>
      </p:sp>
      <p:pic>
        <p:nvPicPr>
          <p:cNvPr id="12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852" y="3989665"/>
            <a:ext cx="530024" cy="41797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1115"/>
            <a:ext cx="287867" cy="276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226" y="4201938"/>
            <a:ext cx="482824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>
                <a:latin typeface="Avenir Next Demi Bold" charset="0"/>
                <a:ea typeface="Avenir Next Demi Bold" charset="0"/>
                <a:cs typeface="Avenir Next Demi Bold" charset="0"/>
              </a:rPr>
              <a:t>COMCEC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334" y="4278493"/>
            <a:ext cx="5581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COORDINATION</a:t>
            </a:r>
          </a:p>
          <a:p>
            <a:pPr algn="ctr"/>
            <a:r>
              <a:rPr lang="en-US" sz="375" dirty="0">
                <a:latin typeface="Avenir Next" charset="0"/>
                <a:ea typeface="Avenir Next" charset="0"/>
                <a:cs typeface="Avenir Next" charset="0"/>
              </a:rPr>
              <a:t>OFFICE</a:t>
            </a:r>
          </a:p>
        </p:txBody>
      </p:sp>
      <p:pic>
        <p:nvPicPr>
          <p:cNvPr id="25" name="Resim 1" descr="Resim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569" y="853490"/>
            <a:ext cx="6358690" cy="304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Düz Ok Bağlayıcısı 7"/>
          <p:cNvSpPr/>
          <p:nvPr/>
        </p:nvSpPr>
        <p:spPr>
          <a:xfrm flipH="1">
            <a:off x="460769" y="1689685"/>
            <a:ext cx="970989" cy="45231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7" name="Düz Ok Bağlayıcısı 10"/>
          <p:cNvSpPr/>
          <p:nvPr/>
        </p:nvSpPr>
        <p:spPr>
          <a:xfrm flipH="1">
            <a:off x="553451" y="1898247"/>
            <a:ext cx="930179" cy="1109166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8" name="Düz Ok Bağlayıcısı 12"/>
          <p:cNvSpPr/>
          <p:nvPr/>
        </p:nvSpPr>
        <p:spPr>
          <a:xfrm flipH="1">
            <a:off x="553451" y="1942665"/>
            <a:ext cx="1143001" cy="1278813"/>
          </a:xfrm>
          <a:prstGeom prst="line">
            <a:avLst/>
          </a:prstGeom>
          <a:ln w="31750">
            <a:solidFill>
              <a:schemeClr val="accent1"/>
            </a:solidFill>
            <a:miter/>
            <a:tailEnd type="triangle"/>
          </a:ln>
        </p:spPr>
        <p:txBody>
          <a:bodyPr lIns="25717" rIns="25717"/>
          <a:lstStyle/>
          <a:p>
            <a:endParaRPr sz="1013"/>
          </a:p>
        </p:txBody>
      </p:sp>
      <p:sp>
        <p:nvSpPr>
          <p:cNvPr id="29" name="Metin kutusu 2"/>
          <p:cNvSpPr/>
          <p:nvPr/>
        </p:nvSpPr>
        <p:spPr>
          <a:xfrm>
            <a:off x="1483630" y="1527166"/>
            <a:ext cx="2124497" cy="43858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717" rIns="25717">
            <a:spAutoFit/>
          </a:bodyPr>
          <a:lstStyle/>
          <a:p>
            <a:pPr>
              <a:defRPr sz="2000" b="1" i="1"/>
            </a:pPr>
            <a:r>
              <a:rPr sz="1125" dirty="0">
                <a:latin typeface="Avenir Next"/>
              </a:rPr>
              <a:t>You may click to</a:t>
            </a:r>
          </a:p>
          <a:p>
            <a:pPr>
              <a:defRPr sz="2000" b="1" i="1"/>
            </a:pPr>
            <a:r>
              <a:rPr sz="1125" dirty="0">
                <a:latin typeface="Avenir Next"/>
              </a:rPr>
              <a:t>Open/close each sub file tree</a:t>
            </a:r>
          </a:p>
        </p:txBody>
      </p:sp>
    </p:spTree>
    <p:extLst>
      <p:ext uri="{BB962C8B-B14F-4D97-AF65-F5344CB8AC3E}">
        <p14:creationId xmlns:p14="http://schemas.microsoft.com/office/powerpoint/2010/main" val="10443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eması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tantia"/>
            <a:ea typeface="Constantia"/>
            <a:cs typeface="Constantia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tantia"/>
            <a:ea typeface="Constantia"/>
            <a:cs typeface="Constantia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 Teması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eması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tantia"/>
            <a:ea typeface="Constantia"/>
            <a:cs typeface="Constantia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tantia"/>
            <a:ea typeface="Constantia"/>
            <a:cs typeface="Constantia"/>
            <a:sym typeface="Constant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445</Words>
  <Application>Microsoft Office PowerPoint</Application>
  <PresentationFormat>Özel</PresentationFormat>
  <Paragraphs>205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3" baseType="lpstr">
      <vt:lpstr>Arial</vt:lpstr>
      <vt:lpstr>Avenir Next</vt:lpstr>
      <vt:lpstr>Avenir Next Demi Bold</vt:lpstr>
      <vt:lpstr>Avenir Next Medium</vt:lpstr>
      <vt:lpstr>Calibri</vt:lpstr>
      <vt:lpstr>Constantia</vt:lpstr>
      <vt:lpstr>Office Teması</vt:lpstr>
      <vt:lpstr>Program Management and Information System (Online Monitoring)</vt:lpstr>
      <vt:lpstr>Purpose of the Presentation</vt:lpstr>
      <vt:lpstr>Online Monitoring</vt:lpstr>
      <vt:lpstr>Online Monitoring</vt:lpstr>
      <vt:lpstr>Online Monitoring</vt:lpstr>
      <vt:lpstr>PowerPoint Sunusu</vt:lpstr>
      <vt:lpstr>Online Monitoring</vt:lpstr>
      <vt:lpstr>Online Monitoring</vt:lpstr>
      <vt:lpstr>PowerPoint Sunusu</vt:lpstr>
      <vt:lpstr>PowerPoint Sunusu</vt:lpstr>
      <vt:lpstr>Online Monitoring</vt:lpstr>
      <vt:lpstr>PowerPoint Sunusu</vt:lpstr>
      <vt:lpstr>PowerPoint Sunusu</vt:lpstr>
      <vt:lpstr>Online Monitoring</vt:lpstr>
      <vt:lpstr>Online Monitoring</vt:lpstr>
      <vt:lpstr>PowerPoint Sunusu</vt:lpstr>
      <vt:lpstr>PowerPoint Sunusu</vt:lpstr>
      <vt:lpstr>PowerPoint Sunusu</vt:lpstr>
      <vt:lpstr>Online Monitoring</vt:lpstr>
      <vt:lpstr>Online Monitoring</vt:lpstr>
      <vt:lpstr>PowerPoint Sunusu</vt:lpstr>
      <vt:lpstr>Online Monitoring</vt:lpstr>
      <vt:lpstr>Online Monitoring</vt:lpstr>
      <vt:lpstr>PowerPoint Sunusu</vt:lpstr>
      <vt:lpstr>Online Monitoring</vt:lpstr>
      <vt:lpstr>Online Monitoring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ORUÇ</dc:creator>
  <cp:lastModifiedBy>Ali ORUÇ</cp:lastModifiedBy>
  <cp:revision>81</cp:revision>
  <dcterms:modified xsi:type="dcterms:W3CDTF">2020-07-07T15:04:06Z</dcterms:modified>
</cp:coreProperties>
</file>