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20" r:id="rId3"/>
    <p:sldId id="317" r:id="rId4"/>
    <p:sldId id="318" r:id="rId5"/>
    <p:sldId id="319" r:id="rId6"/>
    <p:sldId id="258" r:id="rId7"/>
    <p:sldId id="314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95" autoAdjust="0"/>
  </p:normalViewPr>
  <p:slideViewPr>
    <p:cSldViewPr>
      <p:cViewPr varScale="1">
        <p:scale>
          <a:sx n="57" d="100"/>
          <a:sy n="57" d="100"/>
        </p:scale>
        <p:origin x="384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A8834-07A5-4D5B-8395-E81D2ED48717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700F1-EF69-4BA1-BBE8-C6525BC4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66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B700F1-EF69-4BA1-BBE8-C6525BC4DC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4D2566-1F4F-4EAA-9A69-5D0BC1AE29B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44400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8413-2CBB-4AC1-A281-482462F4F42A}" type="datetime1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5562-F338-41B3-8354-EDAA5B85C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67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B611-6F60-4CE9-BF2E-9F623E15A3A6}" type="datetime1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5562-F338-41B3-8354-EDAA5B85C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2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C5ACA-AAA3-4161-9508-B0EA2BFE3B06}" type="datetime1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5562-F338-41B3-8354-EDAA5B85C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36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0BF32-CDCB-4AA6-9031-C3D9B8BA9C1F}" type="datetime1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5562-F338-41B3-8354-EDAA5B85C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7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5E31-0791-4FD8-BF40-5225CC6B6A39}" type="datetime1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5562-F338-41B3-8354-EDAA5B85C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50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FDF58-4002-4FDE-9C99-621B297117E9}" type="datetime1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5562-F338-41B3-8354-EDAA5B85C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17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33892-F0F9-4A05-B052-6FD361DAAE69}" type="datetime1">
              <a:rPr lang="en-US" smtClean="0"/>
              <a:t>3/26/2015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5562-F338-41B3-8354-EDAA5B85C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66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EFDAA-EA79-4BE0-9795-EFF652F170F1}" type="datetime1">
              <a:rPr lang="en-US" smtClean="0"/>
              <a:t>3/26/2015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5562-F338-41B3-8354-EDAA5B85C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7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12B6F-29B8-41C4-B219-ED9C8BFFA142}" type="datetime1">
              <a:rPr lang="en-US" smtClean="0"/>
              <a:t>3/26/2015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5562-F338-41B3-8354-EDAA5B85C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6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58ABE-50F8-4DC8-AA54-E2A0372F6292}" type="datetime1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5562-F338-41B3-8354-EDAA5B85C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78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3CAC1-9323-493F-ABF6-6E827A351124}" type="datetime1">
              <a:rPr lang="en-US" smtClean="0"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5562-F338-41B3-8354-EDAA5B85C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9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4F25E-B24E-44EA-909F-D888C14D0198}" type="datetime1">
              <a:rPr lang="en-US" smtClean="0"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75562-F338-41B3-8354-EDAA5B85C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3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428751"/>
            <a:ext cx="9144000" cy="120015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EXIM Bank Pakistan</a:t>
            </a:r>
            <a:endParaRPr lang="en-U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3143250"/>
            <a:ext cx="5257800" cy="1714500"/>
          </a:xfrm>
        </p:spPr>
        <p:txBody>
          <a:bodyPr>
            <a:normAutofit fontScale="85000" lnSpcReduction="10000"/>
          </a:bodyPr>
          <a:lstStyle/>
          <a:p>
            <a:endParaRPr lang="en-US" sz="4600" b="1" dirty="0" smtClean="0"/>
          </a:p>
          <a:p>
            <a:pPr algn="r"/>
            <a:r>
              <a:rPr lang="en-US" b="1" dirty="0" smtClean="0"/>
              <a:t>TAYABA BATOOL</a:t>
            </a:r>
          </a:p>
          <a:p>
            <a:pPr algn="r"/>
            <a:r>
              <a:rPr lang="en-US" b="1" dirty="0" smtClean="0"/>
              <a:t>tayaba.batool@fulbrightmail.org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9564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EXIM Bank Pakistan aimed at reducing </a:t>
            </a:r>
            <a:r>
              <a:rPr lang="en-US" dirty="0"/>
              <a:t>cost of borrowing for exporting sectors on </a:t>
            </a:r>
            <a:r>
              <a:rPr lang="tr-TR" smtClean="0"/>
              <a:t>ST, MT, AND LT </a:t>
            </a:r>
            <a:r>
              <a:rPr lang="en-US" smtClean="0"/>
              <a:t>basis</a:t>
            </a:r>
            <a:endParaRPr lang="en-US" dirty="0" smtClean="0"/>
          </a:p>
          <a:p>
            <a:r>
              <a:rPr lang="en-US" dirty="0" smtClean="0"/>
              <a:t>And helping </a:t>
            </a:r>
            <a:r>
              <a:rPr lang="en-US" dirty="0"/>
              <a:t>reduce </a:t>
            </a:r>
            <a:r>
              <a:rPr lang="en-US" dirty="0" smtClean="0"/>
              <a:t>the </a:t>
            </a:r>
            <a:r>
              <a:rPr lang="en-US" dirty="0"/>
              <a:t>risks </a:t>
            </a:r>
            <a:r>
              <a:rPr lang="en-US" dirty="0" smtClean="0"/>
              <a:t>of exporters through </a:t>
            </a:r>
            <a:r>
              <a:rPr lang="en-US" dirty="0"/>
              <a:t>export credit guarantees and insurance facilities.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6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Historical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Export Credit Guarantee Scheme </a:t>
            </a:r>
            <a:r>
              <a:rPr lang="en-US" dirty="0" smtClean="0"/>
              <a:t>introduced </a:t>
            </a:r>
            <a:r>
              <a:rPr lang="en-US" dirty="0"/>
              <a:t>in March 1962 to underwrite the exporter’s financial risk to the extent of 75 per cent of loss sustained on commercial risks and 85 per cent on the political </a:t>
            </a:r>
            <a:r>
              <a:rPr lang="en-US" dirty="0" smtClean="0"/>
              <a:t>risks</a:t>
            </a:r>
          </a:p>
          <a:p>
            <a:pPr algn="just"/>
            <a:r>
              <a:rPr lang="en-US" dirty="0" smtClean="0"/>
              <a:t>In </a:t>
            </a:r>
            <a:r>
              <a:rPr lang="en-US" dirty="0"/>
              <a:t>2000, Asian Development Bank established Pakistan Export Finance Guarantee </a:t>
            </a:r>
            <a:r>
              <a:rPr lang="en-US" dirty="0" smtClean="0"/>
              <a:t>Agency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4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Historical </a:t>
            </a:r>
            <a:r>
              <a:rPr lang="en-US" b="1" dirty="0" smtClean="0"/>
              <a:t>Background </a:t>
            </a:r>
            <a:r>
              <a:rPr lang="en-US" sz="2800" b="1" dirty="0" smtClean="0"/>
              <a:t>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Trade </a:t>
            </a:r>
            <a:r>
              <a:rPr lang="en-US" dirty="0"/>
              <a:t>Policy 2002-03 </a:t>
            </a:r>
            <a:r>
              <a:rPr lang="en-US" dirty="0" smtClean="0"/>
              <a:t>highlighted </a:t>
            </a:r>
            <a:r>
              <a:rPr lang="en-US" dirty="0"/>
              <a:t>limitations </a:t>
            </a:r>
            <a:r>
              <a:rPr lang="en-US" dirty="0" smtClean="0"/>
              <a:t>of available </a:t>
            </a:r>
            <a:r>
              <a:rPr lang="en-US" dirty="0"/>
              <a:t>Export Finance </a:t>
            </a:r>
            <a:r>
              <a:rPr lang="en-US" dirty="0" smtClean="0"/>
              <a:t>Scheme</a:t>
            </a:r>
          </a:p>
          <a:p>
            <a:pPr algn="just"/>
            <a:r>
              <a:rPr lang="en-US" dirty="0" smtClean="0"/>
              <a:t>Need </a:t>
            </a:r>
            <a:r>
              <a:rPr lang="en-US" dirty="0"/>
              <a:t>for an EXIM Bank, </a:t>
            </a:r>
            <a:r>
              <a:rPr lang="en-US" dirty="0" smtClean="0"/>
              <a:t>with </a:t>
            </a:r>
            <a:r>
              <a:rPr lang="en-US" dirty="0"/>
              <a:t>built-in credit insurance system, </a:t>
            </a:r>
            <a:r>
              <a:rPr lang="en-US" dirty="0" smtClean="0"/>
              <a:t>was felt</a:t>
            </a:r>
          </a:p>
          <a:p>
            <a:pPr algn="just"/>
            <a:r>
              <a:rPr lang="en-US" dirty="0" smtClean="0"/>
              <a:t>Work started </a:t>
            </a:r>
            <a:r>
              <a:rPr lang="en-US" dirty="0"/>
              <a:t>on setting up of EXIM Bank </a:t>
            </a:r>
            <a:r>
              <a:rPr lang="en-US" dirty="0" smtClean="0"/>
              <a:t>immediately</a:t>
            </a:r>
          </a:p>
          <a:p>
            <a:pPr algn="just"/>
            <a:r>
              <a:rPr lang="en-US" dirty="0" smtClean="0"/>
              <a:t>On </a:t>
            </a:r>
            <a:r>
              <a:rPr lang="en-US" dirty="0"/>
              <a:t>the advice of the ADB it was decided that instead of a new institution such as EXIM Bank the ADB-assisted Pakistan Export Finance Guarantee Agency (PEFGA) to be converted into an Export Credit Agency (ECA) with fresh injection of capital and change in the ownership </a:t>
            </a:r>
            <a:r>
              <a:rPr lang="en-US" dirty="0" smtClean="0"/>
              <a:t>structure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58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EXIM Bank Pakistan </a:t>
            </a:r>
            <a:r>
              <a:rPr lang="en-US" sz="2700" b="1" dirty="0" smtClean="0"/>
              <a:t>(establishment in process)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In the Strategic </a:t>
            </a:r>
            <a:r>
              <a:rPr lang="en-US" dirty="0"/>
              <a:t>Trade Policy Framework (STPF) 2012-15, the Government of Pakistan approved the establishment of EXIM </a:t>
            </a:r>
            <a:r>
              <a:rPr lang="en-US" dirty="0" smtClean="0"/>
              <a:t>Bank</a:t>
            </a:r>
          </a:p>
          <a:p>
            <a:pPr algn="just"/>
            <a:r>
              <a:rPr lang="en-US" dirty="0" smtClean="0"/>
              <a:t>Subsequently </a:t>
            </a:r>
            <a:r>
              <a:rPr lang="en-US" dirty="0"/>
              <a:t>the Finance Minister was pleased to announce the establishment of EXIM bank in the Budget Speech for Financial Year </a:t>
            </a:r>
            <a:r>
              <a:rPr lang="en-US" dirty="0" smtClean="0"/>
              <a:t>2014-15</a:t>
            </a:r>
          </a:p>
          <a:p>
            <a:pPr algn="just"/>
            <a:r>
              <a:rPr lang="en-US" dirty="0" smtClean="0"/>
              <a:t>Authorized </a:t>
            </a:r>
            <a:r>
              <a:rPr lang="en-US" dirty="0"/>
              <a:t>Capital will be </a:t>
            </a:r>
            <a:r>
              <a:rPr lang="en-US" dirty="0" err="1"/>
              <a:t>Rs</a:t>
            </a:r>
            <a:r>
              <a:rPr lang="en-US" dirty="0"/>
              <a:t>. 10 </a:t>
            </a:r>
            <a:r>
              <a:rPr lang="en-US" dirty="0" smtClean="0"/>
              <a:t>billion</a:t>
            </a:r>
          </a:p>
          <a:p>
            <a:pPr algn="just"/>
            <a:r>
              <a:rPr lang="en-US" dirty="0"/>
              <a:t>I</a:t>
            </a:r>
            <a:r>
              <a:rPr lang="en-US" dirty="0" smtClean="0"/>
              <a:t>nitial </a:t>
            </a:r>
            <a:r>
              <a:rPr lang="en-US" dirty="0"/>
              <a:t>paid-up capital will be </a:t>
            </a:r>
            <a:r>
              <a:rPr lang="en-US" dirty="0" err="1"/>
              <a:t>Rs</a:t>
            </a:r>
            <a:r>
              <a:rPr lang="en-US" dirty="0"/>
              <a:t>. 6 </a:t>
            </a:r>
            <a:r>
              <a:rPr lang="en-US" dirty="0" smtClean="0"/>
              <a:t>billion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Bank will be established as a </a:t>
            </a:r>
            <a:r>
              <a:rPr lang="en-US" dirty="0" smtClean="0"/>
              <a:t>DFI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3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Currently Available Credit Facilities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Export Finance Scheme </a:t>
            </a:r>
            <a:r>
              <a:rPr lang="en-US" dirty="0" smtClean="0"/>
              <a:t>for ST </a:t>
            </a:r>
            <a:r>
              <a:rPr lang="en-US" dirty="0"/>
              <a:t>credit </a:t>
            </a:r>
            <a:r>
              <a:rPr lang="en-US" dirty="0" smtClean="0"/>
              <a:t>provided </a:t>
            </a:r>
            <a:r>
              <a:rPr lang="en-US" dirty="0"/>
              <a:t>by </a:t>
            </a:r>
            <a:r>
              <a:rPr lang="en-US" dirty="0" smtClean="0"/>
              <a:t>banks </a:t>
            </a:r>
            <a:r>
              <a:rPr lang="en-US" dirty="0"/>
              <a:t>and refinanced by the State </a:t>
            </a:r>
            <a:r>
              <a:rPr lang="en-US" dirty="0" smtClean="0"/>
              <a:t>Bank</a:t>
            </a:r>
          </a:p>
          <a:p>
            <a:pPr algn="just"/>
            <a:r>
              <a:rPr lang="en-US" dirty="0" smtClean="0"/>
              <a:t>MT and LT </a:t>
            </a:r>
            <a:r>
              <a:rPr lang="en-US" dirty="0"/>
              <a:t>financing for purchase of </a:t>
            </a:r>
            <a:r>
              <a:rPr lang="en-US" dirty="0" smtClean="0"/>
              <a:t>machinery</a:t>
            </a:r>
          </a:p>
          <a:p>
            <a:pPr algn="just"/>
            <a:r>
              <a:rPr lang="en-US" dirty="0" smtClean="0"/>
              <a:t>Credit </a:t>
            </a:r>
            <a:r>
              <a:rPr lang="en-US" dirty="0"/>
              <a:t>facility for export sales on down payment in foreign currency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7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62000" y="1828800"/>
            <a:ext cx="8229600" cy="857250"/>
          </a:xfrm>
          <a:prstGeom prst="rect">
            <a:avLst/>
          </a:prstGeom>
          <a:effectLst/>
        </p:spPr>
        <p:txBody>
          <a:bodyPr anchor="ctr">
            <a:noAutofit/>
            <a:scene3d>
              <a:camera prst="orthographicFront">
                <a:rot lat="0" lon="20999997" rev="0"/>
              </a:camera>
              <a:lightRig rig="soft" dir="t"/>
            </a:scene3d>
            <a:sp3d extrusionH="114300" contourW="12700" prstMaterial="softEdge">
              <a:bevelT w="69850" h="31750"/>
            </a:sp3d>
          </a:bodyPr>
          <a:lstStyle/>
          <a:p>
            <a:pPr marL="0" lvl="1" algn="ctr" fontAlgn="auto">
              <a:spcAft>
                <a:spcPts val="0"/>
              </a:spcAft>
              <a:defRPr/>
            </a:pPr>
            <a:r>
              <a:rPr lang="en-US" sz="7200" b="1" dirty="0" smtClean="0">
                <a:ln w="19050" cap="rnd" cmpd="sng">
                  <a:solidFill>
                    <a:srgbClr val="008000"/>
                  </a:solidFill>
                  <a:prstDash val="solid"/>
                  <a:bevel/>
                </a:ln>
                <a:solidFill>
                  <a:srgbClr val="006600"/>
                </a:solidFill>
                <a:effectLst/>
                <a:latin typeface="+mj-lt"/>
                <a:ea typeface="+mj-ea"/>
                <a:cs typeface="+mj-cs"/>
              </a:rPr>
              <a:t>Thank You</a:t>
            </a:r>
            <a:r>
              <a:rPr lang="en-US" sz="7200" b="1" dirty="0">
                <a:ln w="19050" cap="rnd" cmpd="sng">
                  <a:solidFill>
                    <a:srgbClr val="008000"/>
                  </a:solidFill>
                  <a:prstDash val="solid"/>
                  <a:bevel/>
                </a:ln>
                <a:solidFill>
                  <a:srgbClr val="006600"/>
                </a:solidFill>
                <a:effectLst/>
                <a:latin typeface="+mj-lt"/>
                <a:ea typeface="+mj-ea"/>
                <a:cs typeface="+mj-c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3238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297</Words>
  <Application>Microsoft Office PowerPoint</Application>
  <PresentationFormat>Ekran Gösterisi (16:9)</PresentationFormat>
  <Paragraphs>28</Paragraphs>
  <Slides>7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EXIM Bank Pakistan</vt:lpstr>
      <vt:lpstr>Introduction</vt:lpstr>
      <vt:lpstr>Historical Background</vt:lpstr>
      <vt:lpstr>Historical Background (cont.)</vt:lpstr>
      <vt:lpstr>EXIM Bank Pakistan (establishment in process)</vt:lpstr>
      <vt:lpstr>Currently Available Credit Facilities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Development Program</dc:title>
  <dc:creator>Coordination</dc:creator>
  <cp:lastModifiedBy>Redline</cp:lastModifiedBy>
  <cp:revision>32</cp:revision>
  <dcterms:created xsi:type="dcterms:W3CDTF">2014-03-05T05:40:53Z</dcterms:created>
  <dcterms:modified xsi:type="dcterms:W3CDTF">2015-03-26T14:06:47Z</dcterms:modified>
</cp:coreProperties>
</file>