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322" r:id="rId2"/>
    <p:sldId id="390" r:id="rId3"/>
    <p:sldId id="383" r:id="rId4"/>
    <p:sldId id="448" r:id="rId5"/>
    <p:sldId id="323" r:id="rId6"/>
    <p:sldId id="421" r:id="rId7"/>
    <p:sldId id="371" r:id="rId8"/>
    <p:sldId id="422" r:id="rId9"/>
    <p:sldId id="423" r:id="rId10"/>
    <p:sldId id="372" r:id="rId11"/>
    <p:sldId id="373" r:id="rId12"/>
    <p:sldId id="375" r:id="rId13"/>
    <p:sldId id="406" r:id="rId14"/>
    <p:sldId id="394" r:id="rId15"/>
    <p:sldId id="424" r:id="rId16"/>
    <p:sldId id="426" r:id="rId17"/>
    <p:sldId id="427" r:id="rId18"/>
    <p:sldId id="439" r:id="rId19"/>
    <p:sldId id="429" r:id="rId20"/>
    <p:sldId id="440" r:id="rId21"/>
    <p:sldId id="430" r:id="rId22"/>
    <p:sldId id="441" r:id="rId23"/>
    <p:sldId id="432" r:id="rId24"/>
    <p:sldId id="433" r:id="rId25"/>
    <p:sldId id="438" r:id="rId26"/>
    <p:sldId id="431" r:id="rId27"/>
    <p:sldId id="434" r:id="rId28"/>
    <p:sldId id="435" r:id="rId29"/>
    <p:sldId id="436" r:id="rId30"/>
    <p:sldId id="437" r:id="rId31"/>
    <p:sldId id="442" r:id="rId32"/>
    <p:sldId id="444" r:id="rId33"/>
    <p:sldId id="445" r:id="rId34"/>
    <p:sldId id="378" r:id="rId35"/>
    <p:sldId id="379" r:id="rId36"/>
    <p:sldId id="393" r:id="rId37"/>
    <p:sldId id="395" r:id="rId38"/>
    <p:sldId id="381" r:id="rId39"/>
    <p:sldId id="336" r:id="rId40"/>
    <p:sldId id="382" r:id="rId41"/>
    <p:sldId id="337" r:id="rId42"/>
    <p:sldId id="338" r:id="rId43"/>
    <p:sldId id="339" r:id="rId44"/>
    <p:sldId id="342" r:id="rId45"/>
    <p:sldId id="343" r:id="rId46"/>
    <p:sldId id="344" r:id="rId47"/>
    <p:sldId id="404" r:id="rId48"/>
    <p:sldId id="409" r:id="rId49"/>
    <p:sldId id="410" r:id="rId50"/>
    <p:sldId id="411" r:id="rId51"/>
    <p:sldId id="446" r:id="rId52"/>
    <p:sldId id="412" r:id="rId53"/>
    <p:sldId id="413" r:id="rId54"/>
    <p:sldId id="414" r:id="rId55"/>
    <p:sldId id="417" r:id="rId56"/>
    <p:sldId id="419" r:id="rId57"/>
    <p:sldId id="447" r:id="rId58"/>
    <p:sldId id="402" r:id="rId5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53" autoAdjust="0"/>
  </p:normalViewPr>
  <p:slideViewPr>
    <p:cSldViewPr>
      <p:cViewPr>
        <p:scale>
          <a:sx n="70" d="100"/>
          <a:sy n="70" d="100"/>
        </p:scale>
        <p:origin x="-1080" y="-3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oleObject" Target="file:///\\ESCAP-SERVER02\TID_Home\TFS\Trade%20Facilitation%20and%20Paperless%20Trade%20Survey%202015\Work%20on%202014-15%20database\COPY%20updated%20ESCAP%20Database%20Survey%202015%20-%20Copy.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image" Target="../media/image6.png"/></Relationships>
</file>

<file path=ppt/charts/_rels/chart3.xml.rels><?xml version="1.0" encoding="UTF-8" standalone="yes"?>
<Relationships xmlns="http://schemas.openxmlformats.org/package/2006/relationships"><Relationship Id="rId1" Type="http://schemas.openxmlformats.org/officeDocument/2006/relationships/oleObject" Target="file:///\\ESCAP-SERVER02\TID_Home\INTERN\Dimitra%20Tsoulou%20Malakoudi\Work%20on%202014-15%20database\interm%20data%20and%20database\NEW%20DATABAS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9753493651131443E-2"/>
          <c:y val="1.6144231971003623E-2"/>
          <c:w val="0.9262224823248445"/>
          <c:h val="0.77834978960963208"/>
        </c:manualLayout>
      </c:layout>
      <c:barChart>
        <c:barDir val="col"/>
        <c:grouping val="stacked"/>
        <c:varyColors val="0"/>
        <c:ser>
          <c:idx val="0"/>
          <c:order val="0"/>
          <c:tx>
            <c:strRef>
              <c:f>'country scores'!$A$62</c:f>
              <c:strCache>
                <c:ptCount val="1"/>
                <c:pt idx="0">
                  <c:v>Transparency</c:v>
                </c:pt>
              </c:strCache>
            </c:strRef>
          </c:tx>
          <c:invertIfNegative val="0"/>
          <c:cat>
            <c:strRef>
              <c:f>'country scores'!$B$61:$AX$61</c:f>
              <c:strCache>
                <c:ptCount val="49"/>
                <c:pt idx="0">
                  <c:v>China </c:v>
                </c:pt>
                <c:pt idx="1">
                  <c:v>Japan </c:v>
                </c:pt>
                <c:pt idx="2">
                  <c:v>Mongolia </c:v>
                </c:pt>
                <c:pt idx="3">
                  <c:v>Rep. of Korea </c:v>
                </c:pt>
                <c:pt idx="5">
                  <c:v>Armenia </c:v>
                </c:pt>
                <c:pt idx="6">
                  <c:v>Azerbaijan </c:v>
                </c:pt>
                <c:pt idx="7">
                  <c:v>Kazakhstan </c:v>
                </c:pt>
                <c:pt idx="8">
                  <c:v>Kyrgyzstan </c:v>
                </c:pt>
                <c:pt idx="9">
                  <c:v>Russian Fed.</c:v>
                </c:pt>
                <c:pt idx="10">
                  <c:v>Tajikistan</c:v>
                </c:pt>
                <c:pt idx="11">
                  <c:v>Uzbekistan </c:v>
                </c:pt>
                <c:pt idx="13">
                  <c:v>Fiji </c:v>
                </c:pt>
                <c:pt idx="14">
                  <c:v>Kiribati </c:v>
                </c:pt>
                <c:pt idx="15">
                  <c:v>Micronesia </c:v>
                </c:pt>
                <c:pt idx="16">
                  <c:v>Nauru </c:v>
                </c:pt>
                <c:pt idx="17">
                  <c:v>Palau </c:v>
                </c:pt>
                <c:pt idx="18">
                  <c:v>PNG</c:v>
                </c:pt>
                <c:pt idx="19">
                  <c:v>Samoa</c:v>
                </c:pt>
                <c:pt idx="20">
                  <c:v>Solomon Is.</c:v>
                </c:pt>
                <c:pt idx="21">
                  <c:v>Tonga </c:v>
                </c:pt>
                <c:pt idx="22">
                  <c:v>Tuvalu </c:v>
                </c:pt>
                <c:pt idx="23">
                  <c:v>Vanuatu </c:v>
                </c:pt>
                <c:pt idx="25">
                  <c:v>Afghanistan</c:v>
                </c:pt>
                <c:pt idx="26">
                  <c:v>Bangladesh </c:v>
                </c:pt>
                <c:pt idx="27">
                  <c:v>Bhutan</c:v>
                </c:pt>
                <c:pt idx="28">
                  <c:v>India </c:v>
                </c:pt>
                <c:pt idx="29">
                  <c:v>Maldives </c:v>
                </c:pt>
                <c:pt idx="30">
                  <c:v>Nepal </c:v>
                </c:pt>
                <c:pt idx="31">
                  <c:v>Pakistan </c:v>
                </c:pt>
                <c:pt idx="32">
                  <c:v>Sri Lanka </c:v>
                </c:pt>
                <c:pt idx="33">
                  <c:v>Turkey </c:v>
                </c:pt>
                <c:pt idx="35">
                  <c:v>Australia </c:v>
                </c:pt>
                <c:pt idx="36">
                  <c:v>New Zealand</c:v>
                </c:pt>
                <c:pt idx="38">
                  <c:v>Brunei Dar.</c:v>
                </c:pt>
                <c:pt idx="39">
                  <c:v>Cambodia </c:v>
                </c:pt>
                <c:pt idx="40">
                  <c:v>Indonesia </c:v>
                </c:pt>
                <c:pt idx="41">
                  <c:v>Lao PDR </c:v>
                </c:pt>
                <c:pt idx="42">
                  <c:v>Malaysia </c:v>
                </c:pt>
                <c:pt idx="43">
                  <c:v>Myanmar </c:v>
                </c:pt>
                <c:pt idx="44">
                  <c:v>Philippines </c:v>
                </c:pt>
                <c:pt idx="45">
                  <c:v>Singapore </c:v>
                </c:pt>
                <c:pt idx="46">
                  <c:v>Thailand </c:v>
                </c:pt>
                <c:pt idx="47">
                  <c:v>Timor Leste </c:v>
                </c:pt>
                <c:pt idx="48">
                  <c:v>Viet Nam </c:v>
                </c:pt>
              </c:strCache>
            </c:strRef>
          </c:cat>
          <c:val>
            <c:numRef>
              <c:f>'country scores'!$B$62:$AX$62</c:f>
              <c:numCache>
                <c:formatCode>0.00%</c:formatCode>
                <c:ptCount val="49"/>
                <c:pt idx="0">
                  <c:v>0.16129032258064499</c:v>
                </c:pt>
                <c:pt idx="1">
                  <c:v>0.16129032258064499</c:v>
                </c:pt>
                <c:pt idx="2">
                  <c:v>9.6774193548387094E-2</c:v>
                </c:pt>
                <c:pt idx="3">
                  <c:v>0.16129032258064499</c:v>
                </c:pt>
                <c:pt idx="5">
                  <c:v>0.10752688172043</c:v>
                </c:pt>
                <c:pt idx="6">
                  <c:v>7.5268817204301106E-2</c:v>
                </c:pt>
                <c:pt idx="7">
                  <c:v>0.10752688172043</c:v>
                </c:pt>
                <c:pt idx="8">
                  <c:v>0.10752688172043</c:v>
                </c:pt>
                <c:pt idx="9">
                  <c:v>0.118279569892473</c:v>
                </c:pt>
                <c:pt idx="10">
                  <c:v>0.118279569892473</c:v>
                </c:pt>
                <c:pt idx="11">
                  <c:v>8.6021505376344107E-2</c:v>
                </c:pt>
                <c:pt idx="13">
                  <c:v>8.6021505376344107E-2</c:v>
                </c:pt>
                <c:pt idx="14">
                  <c:v>4.3010752688171998E-2</c:v>
                </c:pt>
                <c:pt idx="15">
                  <c:v>4.3010752688171998E-2</c:v>
                </c:pt>
                <c:pt idx="16">
                  <c:v>2.1505376344085999E-2</c:v>
                </c:pt>
                <c:pt idx="17">
                  <c:v>3.2258064516128997E-2</c:v>
                </c:pt>
                <c:pt idx="18">
                  <c:v>8.6021505376344107E-2</c:v>
                </c:pt>
                <c:pt idx="19">
                  <c:v>9.6774193548387094E-2</c:v>
                </c:pt>
                <c:pt idx="20">
                  <c:v>6.4516129032258104E-2</c:v>
                </c:pt>
                <c:pt idx="21">
                  <c:v>8.6021505376344107E-2</c:v>
                </c:pt>
                <c:pt idx="22">
                  <c:v>5.3763440860215103E-2</c:v>
                </c:pt>
                <c:pt idx="23">
                  <c:v>6.4516129032258104E-2</c:v>
                </c:pt>
                <c:pt idx="25">
                  <c:v>4.3010752688171998E-2</c:v>
                </c:pt>
                <c:pt idx="26">
                  <c:v>6.4516129032258104E-2</c:v>
                </c:pt>
                <c:pt idx="27">
                  <c:v>8.6021505376344107E-2</c:v>
                </c:pt>
                <c:pt idx="28">
                  <c:v>0.13978494623655899</c:v>
                </c:pt>
                <c:pt idx="29">
                  <c:v>0.12903225806451599</c:v>
                </c:pt>
                <c:pt idx="30">
                  <c:v>6.4516129032258104E-2</c:v>
                </c:pt>
                <c:pt idx="31">
                  <c:v>0.10752688172043</c:v>
                </c:pt>
                <c:pt idx="32">
                  <c:v>0.10752688172043</c:v>
                </c:pt>
                <c:pt idx="33">
                  <c:v>0.10752688172043</c:v>
                </c:pt>
                <c:pt idx="35">
                  <c:v>0.16129032258064499</c:v>
                </c:pt>
                <c:pt idx="36">
                  <c:v>0.16129032258064499</c:v>
                </c:pt>
                <c:pt idx="38">
                  <c:v>0.118279569892473</c:v>
                </c:pt>
                <c:pt idx="39">
                  <c:v>0.15053763440860199</c:v>
                </c:pt>
                <c:pt idx="40">
                  <c:v>0.118279569892473</c:v>
                </c:pt>
                <c:pt idx="41">
                  <c:v>0.13978494623655899</c:v>
                </c:pt>
                <c:pt idx="42">
                  <c:v>0.13978494623655899</c:v>
                </c:pt>
                <c:pt idx="43">
                  <c:v>9.6774193548387094E-2</c:v>
                </c:pt>
                <c:pt idx="44">
                  <c:v>0.118279569892473</c:v>
                </c:pt>
                <c:pt idx="45">
                  <c:v>0.16129032258064499</c:v>
                </c:pt>
                <c:pt idx="46">
                  <c:v>0.118279569892473</c:v>
                </c:pt>
                <c:pt idx="47">
                  <c:v>8.6021505376344107E-2</c:v>
                </c:pt>
                <c:pt idx="48">
                  <c:v>0.118279569892473</c:v>
                </c:pt>
              </c:numCache>
            </c:numRef>
          </c:val>
        </c:ser>
        <c:ser>
          <c:idx val="1"/>
          <c:order val="1"/>
          <c:tx>
            <c:strRef>
              <c:f>'country scores'!$A$63</c:f>
              <c:strCache>
                <c:ptCount val="1"/>
                <c:pt idx="0">
                  <c:v>Formalities</c:v>
                </c:pt>
              </c:strCache>
            </c:strRef>
          </c:tx>
          <c:spPr>
            <a:solidFill>
              <a:srgbClr val="002060"/>
            </a:solidFill>
          </c:spPr>
          <c:invertIfNegative val="0"/>
          <c:cat>
            <c:strRef>
              <c:f>'country scores'!$B$61:$AX$61</c:f>
              <c:strCache>
                <c:ptCount val="49"/>
                <c:pt idx="0">
                  <c:v>China </c:v>
                </c:pt>
                <c:pt idx="1">
                  <c:v>Japan </c:v>
                </c:pt>
                <c:pt idx="2">
                  <c:v>Mongolia </c:v>
                </c:pt>
                <c:pt idx="3">
                  <c:v>Rep. of Korea </c:v>
                </c:pt>
                <c:pt idx="5">
                  <c:v>Armenia </c:v>
                </c:pt>
                <c:pt idx="6">
                  <c:v>Azerbaijan </c:v>
                </c:pt>
                <c:pt idx="7">
                  <c:v>Kazakhstan </c:v>
                </c:pt>
                <c:pt idx="8">
                  <c:v>Kyrgyzstan </c:v>
                </c:pt>
                <c:pt idx="9">
                  <c:v>Russian Fed.</c:v>
                </c:pt>
                <c:pt idx="10">
                  <c:v>Tajikistan</c:v>
                </c:pt>
                <c:pt idx="11">
                  <c:v>Uzbekistan </c:v>
                </c:pt>
                <c:pt idx="13">
                  <c:v>Fiji </c:v>
                </c:pt>
                <c:pt idx="14">
                  <c:v>Kiribati </c:v>
                </c:pt>
                <c:pt idx="15">
                  <c:v>Micronesia </c:v>
                </c:pt>
                <c:pt idx="16">
                  <c:v>Nauru </c:v>
                </c:pt>
                <c:pt idx="17">
                  <c:v>Palau </c:v>
                </c:pt>
                <c:pt idx="18">
                  <c:v>PNG</c:v>
                </c:pt>
                <c:pt idx="19">
                  <c:v>Samoa</c:v>
                </c:pt>
                <c:pt idx="20">
                  <c:v>Solomon Is.</c:v>
                </c:pt>
                <c:pt idx="21">
                  <c:v>Tonga </c:v>
                </c:pt>
                <c:pt idx="22">
                  <c:v>Tuvalu </c:v>
                </c:pt>
                <c:pt idx="23">
                  <c:v>Vanuatu </c:v>
                </c:pt>
                <c:pt idx="25">
                  <c:v>Afghanistan</c:v>
                </c:pt>
                <c:pt idx="26">
                  <c:v>Bangladesh </c:v>
                </c:pt>
                <c:pt idx="27">
                  <c:v>Bhutan</c:v>
                </c:pt>
                <c:pt idx="28">
                  <c:v>India </c:v>
                </c:pt>
                <c:pt idx="29">
                  <c:v>Maldives </c:v>
                </c:pt>
                <c:pt idx="30">
                  <c:v>Nepal </c:v>
                </c:pt>
                <c:pt idx="31">
                  <c:v>Pakistan </c:v>
                </c:pt>
                <c:pt idx="32">
                  <c:v>Sri Lanka </c:v>
                </c:pt>
                <c:pt idx="33">
                  <c:v>Turkey </c:v>
                </c:pt>
                <c:pt idx="35">
                  <c:v>Australia </c:v>
                </c:pt>
                <c:pt idx="36">
                  <c:v>New Zealand</c:v>
                </c:pt>
                <c:pt idx="38">
                  <c:v>Brunei Dar.</c:v>
                </c:pt>
                <c:pt idx="39">
                  <c:v>Cambodia </c:v>
                </c:pt>
                <c:pt idx="40">
                  <c:v>Indonesia </c:v>
                </c:pt>
                <c:pt idx="41">
                  <c:v>Lao PDR </c:v>
                </c:pt>
                <c:pt idx="42">
                  <c:v>Malaysia </c:v>
                </c:pt>
                <c:pt idx="43">
                  <c:v>Myanmar </c:v>
                </c:pt>
                <c:pt idx="44">
                  <c:v>Philippines </c:v>
                </c:pt>
                <c:pt idx="45">
                  <c:v>Singapore </c:v>
                </c:pt>
                <c:pt idx="46">
                  <c:v>Thailand </c:v>
                </c:pt>
                <c:pt idx="47">
                  <c:v>Timor Leste </c:v>
                </c:pt>
                <c:pt idx="48">
                  <c:v>Viet Nam </c:v>
                </c:pt>
              </c:strCache>
            </c:strRef>
          </c:cat>
          <c:val>
            <c:numRef>
              <c:f>'country scores'!$B$63:$AX$63</c:f>
              <c:numCache>
                <c:formatCode>0.00%</c:formatCode>
                <c:ptCount val="49"/>
                <c:pt idx="0">
                  <c:v>0.225806451612903</c:v>
                </c:pt>
                <c:pt idx="1">
                  <c:v>0.25806451612903197</c:v>
                </c:pt>
                <c:pt idx="2">
                  <c:v>0.10752688172043</c:v>
                </c:pt>
                <c:pt idx="3">
                  <c:v>0.247311827956989</c:v>
                </c:pt>
                <c:pt idx="5">
                  <c:v>9.6774193548387094E-2</c:v>
                </c:pt>
                <c:pt idx="6">
                  <c:v>0.15053763440860199</c:v>
                </c:pt>
                <c:pt idx="7">
                  <c:v>0.10752688172043</c:v>
                </c:pt>
                <c:pt idx="8">
                  <c:v>8.6021505376344107E-2</c:v>
                </c:pt>
                <c:pt idx="9">
                  <c:v>0.19354838709677399</c:v>
                </c:pt>
                <c:pt idx="10">
                  <c:v>0.204301075268817</c:v>
                </c:pt>
                <c:pt idx="11">
                  <c:v>4.3010752688171998E-2</c:v>
                </c:pt>
                <c:pt idx="13">
                  <c:v>0.15053763440860199</c:v>
                </c:pt>
                <c:pt idx="14">
                  <c:v>9.6774193548387094E-2</c:v>
                </c:pt>
                <c:pt idx="15">
                  <c:v>7.5268817204301106E-2</c:v>
                </c:pt>
                <c:pt idx="16">
                  <c:v>6.4516129032258104E-2</c:v>
                </c:pt>
                <c:pt idx="17">
                  <c:v>0.10752688172043</c:v>
                </c:pt>
                <c:pt idx="18">
                  <c:v>0.118279569892473</c:v>
                </c:pt>
                <c:pt idx="19">
                  <c:v>7.5268817204301106E-2</c:v>
                </c:pt>
                <c:pt idx="20">
                  <c:v>6.4516129032258104E-2</c:v>
                </c:pt>
                <c:pt idx="21">
                  <c:v>0.10752688172043</c:v>
                </c:pt>
                <c:pt idx="22">
                  <c:v>3.2258064516128997E-2</c:v>
                </c:pt>
                <c:pt idx="23">
                  <c:v>0.13978494623655899</c:v>
                </c:pt>
                <c:pt idx="25">
                  <c:v>1.0752688172042999E-2</c:v>
                </c:pt>
                <c:pt idx="26">
                  <c:v>0.118279569892473</c:v>
                </c:pt>
                <c:pt idx="27">
                  <c:v>0</c:v>
                </c:pt>
                <c:pt idx="28">
                  <c:v>0.18279569892473099</c:v>
                </c:pt>
                <c:pt idx="29">
                  <c:v>0.16129032258064499</c:v>
                </c:pt>
                <c:pt idx="30">
                  <c:v>0.10752688172043</c:v>
                </c:pt>
                <c:pt idx="31">
                  <c:v>0.16129032258064499</c:v>
                </c:pt>
                <c:pt idx="32">
                  <c:v>0.15053763440860199</c:v>
                </c:pt>
                <c:pt idx="33">
                  <c:v>0.19354838709677399</c:v>
                </c:pt>
                <c:pt idx="35">
                  <c:v>0.225806451612903</c:v>
                </c:pt>
                <c:pt idx="36">
                  <c:v>0.236559139784946</c:v>
                </c:pt>
                <c:pt idx="38">
                  <c:v>0.15053763440860199</c:v>
                </c:pt>
                <c:pt idx="39">
                  <c:v>0.204301075268817</c:v>
                </c:pt>
                <c:pt idx="40">
                  <c:v>0.16129032258064499</c:v>
                </c:pt>
                <c:pt idx="41">
                  <c:v>0.16129032258064499</c:v>
                </c:pt>
                <c:pt idx="42">
                  <c:v>0.21505376344086</c:v>
                </c:pt>
                <c:pt idx="43">
                  <c:v>8.6021505376344107E-2</c:v>
                </c:pt>
                <c:pt idx="44">
                  <c:v>0.21505376344086</c:v>
                </c:pt>
                <c:pt idx="45">
                  <c:v>0.225806451612903</c:v>
                </c:pt>
                <c:pt idx="46">
                  <c:v>0.225806451612903</c:v>
                </c:pt>
                <c:pt idx="47">
                  <c:v>2.1505376344085999E-2</c:v>
                </c:pt>
                <c:pt idx="48">
                  <c:v>0.16129032258064499</c:v>
                </c:pt>
              </c:numCache>
            </c:numRef>
          </c:val>
        </c:ser>
        <c:ser>
          <c:idx val="2"/>
          <c:order val="2"/>
          <c:tx>
            <c:strRef>
              <c:f>'country scores'!$A$64</c:f>
              <c:strCache>
                <c:ptCount val="1"/>
                <c:pt idx="0">
                  <c:v>Institutional arrangement and cooperation</c:v>
                </c:pt>
              </c:strCache>
            </c:strRef>
          </c:tx>
          <c:spPr>
            <a:solidFill>
              <a:schemeClr val="bg1">
                <a:lumMod val="75000"/>
              </a:schemeClr>
            </a:solidFill>
          </c:spPr>
          <c:invertIfNegative val="0"/>
          <c:cat>
            <c:strRef>
              <c:f>'country scores'!$B$61:$AX$61</c:f>
              <c:strCache>
                <c:ptCount val="49"/>
                <c:pt idx="0">
                  <c:v>China </c:v>
                </c:pt>
                <c:pt idx="1">
                  <c:v>Japan </c:v>
                </c:pt>
                <c:pt idx="2">
                  <c:v>Mongolia </c:v>
                </c:pt>
                <c:pt idx="3">
                  <c:v>Rep. of Korea </c:v>
                </c:pt>
                <c:pt idx="5">
                  <c:v>Armenia </c:v>
                </c:pt>
                <c:pt idx="6">
                  <c:v>Azerbaijan </c:v>
                </c:pt>
                <c:pt idx="7">
                  <c:v>Kazakhstan </c:v>
                </c:pt>
                <c:pt idx="8">
                  <c:v>Kyrgyzstan </c:v>
                </c:pt>
                <c:pt idx="9">
                  <c:v>Russian Fed.</c:v>
                </c:pt>
                <c:pt idx="10">
                  <c:v>Tajikistan</c:v>
                </c:pt>
                <c:pt idx="11">
                  <c:v>Uzbekistan </c:v>
                </c:pt>
                <c:pt idx="13">
                  <c:v>Fiji </c:v>
                </c:pt>
                <c:pt idx="14">
                  <c:v>Kiribati </c:v>
                </c:pt>
                <c:pt idx="15">
                  <c:v>Micronesia </c:v>
                </c:pt>
                <c:pt idx="16">
                  <c:v>Nauru </c:v>
                </c:pt>
                <c:pt idx="17">
                  <c:v>Palau </c:v>
                </c:pt>
                <c:pt idx="18">
                  <c:v>PNG</c:v>
                </c:pt>
                <c:pt idx="19">
                  <c:v>Samoa</c:v>
                </c:pt>
                <c:pt idx="20">
                  <c:v>Solomon Is.</c:v>
                </c:pt>
                <c:pt idx="21">
                  <c:v>Tonga </c:v>
                </c:pt>
                <c:pt idx="22">
                  <c:v>Tuvalu </c:v>
                </c:pt>
                <c:pt idx="23">
                  <c:v>Vanuatu </c:v>
                </c:pt>
                <c:pt idx="25">
                  <c:v>Afghanistan</c:v>
                </c:pt>
                <c:pt idx="26">
                  <c:v>Bangladesh </c:v>
                </c:pt>
                <c:pt idx="27">
                  <c:v>Bhutan</c:v>
                </c:pt>
                <c:pt idx="28">
                  <c:v>India </c:v>
                </c:pt>
                <c:pt idx="29">
                  <c:v>Maldives </c:v>
                </c:pt>
                <c:pt idx="30">
                  <c:v>Nepal </c:v>
                </c:pt>
                <c:pt idx="31">
                  <c:v>Pakistan </c:v>
                </c:pt>
                <c:pt idx="32">
                  <c:v>Sri Lanka </c:v>
                </c:pt>
                <c:pt idx="33">
                  <c:v>Turkey </c:v>
                </c:pt>
                <c:pt idx="35">
                  <c:v>Australia </c:v>
                </c:pt>
                <c:pt idx="36">
                  <c:v>New Zealand</c:v>
                </c:pt>
                <c:pt idx="38">
                  <c:v>Brunei Dar.</c:v>
                </c:pt>
                <c:pt idx="39">
                  <c:v>Cambodia </c:v>
                </c:pt>
                <c:pt idx="40">
                  <c:v>Indonesia </c:v>
                </c:pt>
                <c:pt idx="41">
                  <c:v>Lao PDR </c:v>
                </c:pt>
                <c:pt idx="42">
                  <c:v>Malaysia </c:v>
                </c:pt>
                <c:pt idx="43">
                  <c:v>Myanmar </c:v>
                </c:pt>
                <c:pt idx="44">
                  <c:v>Philippines </c:v>
                </c:pt>
                <c:pt idx="45">
                  <c:v>Singapore </c:v>
                </c:pt>
                <c:pt idx="46">
                  <c:v>Thailand </c:v>
                </c:pt>
                <c:pt idx="47">
                  <c:v>Timor Leste </c:v>
                </c:pt>
                <c:pt idx="48">
                  <c:v>Viet Nam </c:v>
                </c:pt>
              </c:strCache>
            </c:strRef>
          </c:cat>
          <c:val>
            <c:numRef>
              <c:f>'country scores'!$B$64:$AX$64</c:f>
              <c:numCache>
                <c:formatCode>0.00%</c:formatCode>
                <c:ptCount val="49"/>
                <c:pt idx="0">
                  <c:v>5.3763440860215103E-2</c:v>
                </c:pt>
                <c:pt idx="1">
                  <c:v>4.3010752688171998E-2</c:v>
                </c:pt>
                <c:pt idx="2">
                  <c:v>5.3763440860215103E-2</c:v>
                </c:pt>
                <c:pt idx="3">
                  <c:v>6.4516129032258104E-2</c:v>
                </c:pt>
                <c:pt idx="5">
                  <c:v>2.1505376344085999E-2</c:v>
                </c:pt>
                <c:pt idx="6">
                  <c:v>7.5268817204301106E-2</c:v>
                </c:pt>
                <c:pt idx="7">
                  <c:v>4.3010752688171998E-2</c:v>
                </c:pt>
                <c:pt idx="8">
                  <c:v>4.3010752688171998E-2</c:v>
                </c:pt>
                <c:pt idx="9">
                  <c:v>6.4516129032258104E-2</c:v>
                </c:pt>
                <c:pt idx="10">
                  <c:v>4.3010752688171998E-2</c:v>
                </c:pt>
                <c:pt idx="11">
                  <c:v>2.1505376344085999E-2</c:v>
                </c:pt>
                <c:pt idx="13">
                  <c:v>2.1505376344085999E-2</c:v>
                </c:pt>
                <c:pt idx="14">
                  <c:v>2.1505376344085999E-2</c:v>
                </c:pt>
                <c:pt idx="15">
                  <c:v>4.3010752688171998E-2</c:v>
                </c:pt>
                <c:pt idx="16">
                  <c:v>0</c:v>
                </c:pt>
                <c:pt idx="17">
                  <c:v>5.3763440860215103E-2</c:v>
                </c:pt>
                <c:pt idx="18">
                  <c:v>5.3763440860215103E-2</c:v>
                </c:pt>
                <c:pt idx="19">
                  <c:v>5.3763440860215103E-2</c:v>
                </c:pt>
                <c:pt idx="20">
                  <c:v>2.1505376344085999E-2</c:v>
                </c:pt>
                <c:pt idx="21">
                  <c:v>7.5268817204301106E-2</c:v>
                </c:pt>
                <c:pt idx="22">
                  <c:v>5.3763440860215103E-2</c:v>
                </c:pt>
                <c:pt idx="23">
                  <c:v>5.3763440860215103E-2</c:v>
                </c:pt>
                <c:pt idx="25">
                  <c:v>2.1505376344085999E-2</c:v>
                </c:pt>
                <c:pt idx="26">
                  <c:v>5.3763440860215103E-2</c:v>
                </c:pt>
                <c:pt idx="27">
                  <c:v>5.3763440860215103E-2</c:v>
                </c:pt>
                <c:pt idx="28">
                  <c:v>4.3010752688171998E-2</c:v>
                </c:pt>
                <c:pt idx="29">
                  <c:v>5.3763440860215103E-2</c:v>
                </c:pt>
                <c:pt idx="30">
                  <c:v>5.3763440860215103E-2</c:v>
                </c:pt>
                <c:pt idx="31">
                  <c:v>5.3763440860215103E-2</c:v>
                </c:pt>
                <c:pt idx="32">
                  <c:v>4.3010752688171998E-2</c:v>
                </c:pt>
                <c:pt idx="33">
                  <c:v>4.3010752688171998E-2</c:v>
                </c:pt>
                <c:pt idx="35">
                  <c:v>8.6021505376344107E-2</c:v>
                </c:pt>
                <c:pt idx="36">
                  <c:v>6.4516129032258104E-2</c:v>
                </c:pt>
                <c:pt idx="38">
                  <c:v>4.3010752688171998E-2</c:v>
                </c:pt>
                <c:pt idx="39">
                  <c:v>8.6021505376344107E-2</c:v>
                </c:pt>
                <c:pt idx="40">
                  <c:v>4.3010752688171998E-2</c:v>
                </c:pt>
                <c:pt idx="41">
                  <c:v>8.6021505376344107E-2</c:v>
                </c:pt>
                <c:pt idx="42">
                  <c:v>4.3010752688171998E-2</c:v>
                </c:pt>
                <c:pt idx="43">
                  <c:v>4.3010752688171998E-2</c:v>
                </c:pt>
                <c:pt idx="44">
                  <c:v>5.3763440860215103E-2</c:v>
                </c:pt>
                <c:pt idx="45">
                  <c:v>8.6021505376344107E-2</c:v>
                </c:pt>
                <c:pt idx="46">
                  <c:v>4.3010752688171998E-2</c:v>
                </c:pt>
                <c:pt idx="47">
                  <c:v>2.1505376344085999E-2</c:v>
                </c:pt>
                <c:pt idx="48">
                  <c:v>4.3010752688171998E-2</c:v>
                </c:pt>
              </c:numCache>
            </c:numRef>
          </c:val>
        </c:ser>
        <c:ser>
          <c:idx val="3"/>
          <c:order val="3"/>
          <c:tx>
            <c:strRef>
              <c:f>'country scores'!$A$65</c:f>
              <c:strCache>
                <c:ptCount val="1"/>
                <c:pt idx="0">
                  <c:v>Paperless trade </c:v>
                </c:pt>
              </c:strCache>
            </c:strRef>
          </c:tx>
          <c:invertIfNegative val="0"/>
          <c:cat>
            <c:strRef>
              <c:f>'country scores'!$B$61:$AX$61</c:f>
              <c:strCache>
                <c:ptCount val="49"/>
                <c:pt idx="0">
                  <c:v>China </c:v>
                </c:pt>
                <c:pt idx="1">
                  <c:v>Japan </c:v>
                </c:pt>
                <c:pt idx="2">
                  <c:v>Mongolia </c:v>
                </c:pt>
                <c:pt idx="3">
                  <c:v>Rep. of Korea </c:v>
                </c:pt>
                <c:pt idx="5">
                  <c:v>Armenia </c:v>
                </c:pt>
                <c:pt idx="6">
                  <c:v>Azerbaijan </c:v>
                </c:pt>
                <c:pt idx="7">
                  <c:v>Kazakhstan </c:v>
                </c:pt>
                <c:pt idx="8">
                  <c:v>Kyrgyzstan </c:v>
                </c:pt>
                <c:pt idx="9">
                  <c:v>Russian Fed.</c:v>
                </c:pt>
                <c:pt idx="10">
                  <c:v>Tajikistan</c:v>
                </c:pt>
                <c:pt idx="11">
                  <c:v>Uzbekistan </c:v>
                </c:pt>
                <c:pt idx="13">
                  <c:v>Fiji </c:v>
                </c:pt>
                <c:pt idx="14">
                  <c:v>Kiribati </c:v>
                </c:pt>
                <c:pt idx="15">
                  <c:v>Micronesia </c:v>
                </c:pt>
                <c:pt idx="16">
                  <c:v>Nauru </c:v>
                </c:pt>
                <c:pt idx="17">
                  <c:v>Palau </c:v>
                </c:pt>
                <c:pt idx="18">
                  <c:v>PNG</c:v>
                </c:pt>
                <c:pt idx="19">
                  <c:v>Samoa</c:v>
                </c:pt>
                <c:pt idx="20">
                  <c:v>Solomon Is.</c:v>
                </c:pt>
                <c:pt idx="21">
                  <c:v>Tonga </c:v>
                </c:pt>
                <c:pt idx="22">
                  <c:v>Tuvalu </c:v>
                </c:pt>
                <c:pt idx="23">
                  <c:v>Vanuatu </c:v>
                </c:pt>
                <c:pt idx="25">
                  <c:v>Afghanistan</c:v>
                </c:pt>
                <c:pt idx="26">
                  <c:v>Bangladesh </c:v>
                </c:pt>
                <c:pt idx="27">
                  <c:v>Bhutan</c:v>
                </c:pt>
                <c:pt idx="28">
                  <c:v>India </c:v>
                </c:pt>
                <c:pt idx="29">
                  <c:v>Maldives </c:v>
                </c:pt>
                <c:pt idx="30">
                  <c:v>Nepal </c:v>
                </c:pt>
                <c:pt idx="31">
                  <c:v>Pakistan </c:v>
                </c:pt>
                <c:pt idx="32">
                  <c:v>Sri Lanka </c:v>
                </c:pt>
                <c:pt idx="33">
                  <c:v>Turkey </c:v>
                </c:pt>
                <c:pt idx="35">
                  <c:v>Australia </c:v>
                </c:pt>
                <c:pt idx="36">
                  <c:v>New Zealand</c:v>
                </c:pt>
                <c:pt idx="38">
                  <c:v>Brunei Dar.</c:v>
                </c:pt>
                <c:pt idx="39">
                  <c:v>Cambodia </c:v>
                </c:pt>
                <c:pt idx="40">
                  <c:v>Indonesia </c:v>
                </c:pt>
                <c:pt idx="41">
                  <c:v>Lao PDR </c:v>
                </c:pt>
                <c:pt idx="42">
                  <c:v>Malaysia </c:v>
                </c:pt>
                <c:pt idx="43">
                  <c:v>Myanmar </c:v>
                </c:pt>
                <c:pt idx="44">
                  <c:v>Philippines </c:v>
                </c:pt>
                <c:pt idx="45">
                  <c:v>Singapore </c:v>
                </c:pt>
                <c:pt idx="46">
                  <c:v>Thailand </c:v>
                </c:pt>
                <c:pt idx="47">
                  <c:v>Timor Leste </c:v>
                </c:pt>
                <c:pt idx="48">
                  <c:v>Viet Nam </c:v>
                </c:pt>
              </c:strCache>
            </c:strRef>
          </c:cat>
          <c:val>
            <c:numRef>
              <c:f>'country scores'!$B$65:$AX$65</c:f>
              <c:numCache>
                <c:formatCode>0.00%</c:formatCode>
                <c:ptCount val="49"/>
                <c:pt idx="0">
                  <c:v>0.247311827956989</c:v>
                </c:pt>
                <c:pt idx="1">
                  <c:v>0.225806451612903</c:v>
                </c:pt>
                <c:pt idx="2">
                  <c:v>8.6021505376344107E-2</c:v>
                </c:pt>
                <c:pt idx="3">
                  <c:v>0.26881720430107497</c:v>
                </c:pt>
                <c:pt idx="5">
                  <c:v>0.16129032258064499</c:v>
                </c:pt>
                <c:pt idx="6">
                  <c:v>0.16129032258064499</c:v>
                </c:pt>
                <c:pt idx="7">
                  <c:v>8.6021505376344107E-2</c:v>
                </c:pt>
                <c:pt idx="8">
                  <c:v>0.10752688172043</c:v>
                </c:pt>
                <c:pt idx="9">
                  <c:v>0.13978494623655899</c:v>
                </c:pt>
                <c:pt idx="10">
                  <c:v>0.10752688172043</c:v>
                </c:pt>
                <c:pt idx="11">
                  <c:v>6.4516129032258104E-2</c:v>
                </c:pt>
                <c:pt idx="13">
                  <c:v>0.10752688172043</c:v>
                </c:pt>
                <c:pt idx="14">
                  <c:v>1.0752688172042999E-2</c:v>
                </c:pt>
                <c:pt idx="15">
                  <c:v>6.4516129032258104E-2</c:v>
                </c:pt>
                <c:pt idx="16">
                  <c:v>0</c:v>
                </c:pt>
                <c:pt idx="17">
                  <c:v>4.3010752688171998E-2</c:v>
                </c:pt>
                <c:pt idx="18">
                  <c:v>8.6021505376344107E-2</c:v>
                </c:pt>
                <c:pt idx="19">
                  <c:v>9.6774193548387094E-2</c:v>
                </c:pt>
                <c:pt idx="20">
                  <c:v>4.3010752688171998E-2</c:v>
                </c:pt>
                <c:pt idx="21">
                  <c:v>8.6021505376344107E-2</c:v>
                </c:pt>
                <c:pt idx="22">
                  <c:v>0</c:v>
                </c:pt>
                <c:pt idx="23">
                  <c:v>0.118279569892473</c:v>
                </c:pt>
                <c:pt idx="25">
                  <c:v>6.4516129032258104E-2</c:v>
                </c:pt>
                <c:pt idx="26">
                  <c:v>7.5268817204301106E-2</c:v>
                </c:pt>
                <c:pt idx="27">
                  <c:v>4.3010752688171998E-2</c:v>
                </c:pt>
                <c:pt idx="28">
                  <c:v>0.236559139784946</c:v>
                </c:pt>
                <c:pt idx="29">
                  <c:v>0.16129032258064499</c:v>
                </c:pt>
                <c:pt idx="30">
                  <c:v>6.4516129032258104E-2</c:v>
                </c:pt>
                <c:pt idx="31">
                  <c:v>0.12903225806451599</c:v>
                </c:pt>
                <c:pt idx="32">
                  <c:v>0.12903225806451599</c:v>
                </c:pt>
                <c:pt idx="33">
                  <c:v>0.19354838709677399</c:v>
                </c:pt>
                <c:pt idx="35">
                  <c:v>0.247311827956989</c:v>
                </c:pt>
                <c:pt idx="36">
                  <c:v>0.25806451612903197</c:v>
                </c:pt>
                <c:pt idx="38">
                  <c:v>0.17204301075268799</c:v>
                </c:pt>
                <c:pt idx="39">
                  <c:v>8.6021505376344107E-2</c:v>
                </c:pt>
                <c:pt idx="40">
                  <c:v>0.247311827956989</c:v>
                </c:pt>
                <c:pt idx="41">
                  <c:v>0.12903225806451599</c:v>
                </c:pt>
                <c:pt idx="42">
                  <c:v>0.225806451612903</c:v>
                </c:pt>
                <c:pt idx="43">
                  <c:v>6.4516129032258104E-2</c:v>
                </c:pt>
                <c:pt idx="44">
                  <c:v>0.204301075268817</c:v>
                </c:pt>
                <c:pt idx="45">
                  <c:v>0.29032258064516098</c:v>
                </c:pt>
                <c:pt idx="46">
                  <c:v>0.27956989247311798</c:v>
                </c:pt>
                <c:pt idx="47">
                  <c:v>8.6021505376344107E-2</c:v>
                </c:pt>
                <c:pt idx="48">
                  <c:v>9.6774193548387094E-2</c:v>
                </c:pt>
              </c:numCache>
            </c:numRef>
          </c:val>
        </c:ser>
        <c:ser>
          <c:idx val="4"/>
          <c:order val="4"/>
          <c:tx>
            <c:strRef>
              <c:f>'country scores'!$A$66</c:f>
              <c:strCache>
                <c:ptCount val="1"/>
                <c:pt idx="0">
                  <c:v>Cross-border paperless trade</c:v>
                </c:pt>
              </c:strCache>
            </c:strRef>
          </c:tx>
          <c:invertIfNegative val="0"/>
          <c:cat>
            <c:strRef>
              <c:f>'country scores'!$B$61:$AX$61</c:f>
              <c:strCache>
                <c:ptCount val="49"/>
                <c:pt idx="0">
                  <c:v>China </c:v>
                </c:pt>
                <c:pt idx="1">
                  <c:v>Japan </c:v>
                </c:pt>
                <c:pt idx="2">
                  <c:v>Mongolia </c:v>
                </c:pt>
                <c:pt idx="3">
                  <c:v>Rep. of Korea </c:v>
                </c:pt>
                <c:pt idx="5">
                  <c:v>Armenia </c:v>
                </c:pt>
                <c:pt idx="6">
                  <c:v>Azerbaijan </c:v>
                </c:pt>
                <c:pt idx="7">
                  <c:v>Kazakhstan </c:v>
                </c:pt>
                <c:pt idx="8">
                  <c:v>Kyrgyzstan </c:v>
                </c:pt>
                <c:pt idx="9">
                  <c:v>Russian Fed.</c:v>
                </c:pt>
                <c:pt idx="10">
                  <c:v>Tajikistan</c:v>
                </c:pt>
                <c:pt idx="11">
                  <c:v>Uzbekistan </c:v>
                </c:pt>
                <c:pt idx="13">
                  <c:v>Fiji </c:v>
                </c:pt>
                <c:pt idx="14">
                  <c:v>Kiribati </c:v>
                </c:pt>
                <c:pt idx="15">
                  <c:v>Micronesia </c:v>
                </c:pt>
                <c:pt idx="16">
                  <c:v>Nauru </c:v>
                </c:pt>
                <c:pt idx="17">
                  <c:v>Palau </c:v>
                </c:pt>
                <c:pt idx="18">
                  <c:v>PNG</c:v>
                </c:pt>
                <c:pt idx="19">
                  <c:v>Samoa</c:v>
                </c:pt>
                <c:pt idx="20">
                  <c:v>Solomon Is.</c:v>
                </c:pt>
                <c:pt idx="21">
                  <c:v>Tonga </c:v>
                </c:pt>
                <c:pt idx="22">
                  <c:v>Tuvalu </c:v>
                </c:pt>
                <c:pt idx="23">
                  <c:v>Vanuatu </c:v>
                </c:pt>
                <c:pt idx="25">
                  <c:v>Afghanistan</c:v>
                </c:pt>
                <c:pt idx="26">
                  <c:v>Bangladesh </c:v>
                </c:pt>
                <c:pt idx="27">
                  <c:v>Bhutan</c:v>
                </c:pt>
                <c:pt idx="28">
                  <c:v>India </c:v>
                </c:pt>
                <c:pt idx="29">
                  <c:v>Maldives </c:v>
                </c:pt>
                <c:pt idx="30">
                  <c:v>Nepal </c:v>
                </c:pt>
                <c:pt idx="31">
                  <c:v>Pakistan </c:v>
                </c:pt>
                <c:pt idx="32">
                  <c:v>Sri Lanka </c:v>
                </c:pt>
                <c:pt idx="33">
                  <c:v>Turkey </c:v>
                </c:pt>
                <c:pt idx="35">
                  <c:v>Australia </c:v>
                </c:pt>
                <c:pt idx="36">
                  <c:v>New Zealand</c:v>
                </c:pt>
                <c:pt idx="38">
                  <c:v>Brunei Dar.</c:v>
                </c:pt>
                <c:pt idx="39">
                  <c:v>Cambodia </c:v>
                </c:pt>
                <c:pt idx="40">
                  <c:v>Indonesia </c:v>
                </c:pt>
                <c:pt idx="41">
                  <c:v>Lao PDR </c:v>
                </c:pt>
                <c:pt idx="42">
                  <c:v>Malaysia </c:v>
                </c:pt>
                <c:pt idx="43">
                  <c:v>Myanmar </c:v>
                </c:pt>
                <c:pt idx="44">
                  <c:v>Philippines </c:v>
                </c:pt>
                <c:pt idx="45">
                  <c:v>Singapore </c:v>
                </c:pt>
                <c:pt idx="46">
                  <c:v>Thailand </c:v>
                </c:pt>
                <c:pt idx="47">
                  <c:v>Timor Leste </c:v>
                </c:pt>
                <c:pt idx="48">
                  <c:v>Viet Nam </c:v>
                </c:pt>
              </c:strCache>
            </c:strRef>
          </c:cat>
          <c:val>
            <c:numRef>
              <c:f>'country scores'!$B$66:$AX$66</c:f>
              <c:numCache>
                <c:formatCode>0.00%</c:formatCode>
                <c:ptCount val="49"/>
                <c:pt idx="0">
                  <c:v>0.118279569892473</c:v>
                </c:pt>
                <c:pt idx="1">
                  <c:v>8.6021505376344107E-2</c:v>
                </c:pt>
                <c:pt idx="2">
                  <c:v>0</c:v>
                </c:pt>
                <c:pt idx="3">
                  <c:v>0.118279569892473</c:v>
                </c:pt>
                <c:pt idx="5">
                  <c:v>3.2258064516128997E-2</c:v>
                </c:pt>
                <c:pt idx="6">
                  <c:v>4.3010752688171998E-2</c:v>
                </c:pt>
                <c:pt idx="7">
                  <c:v>2.1505376344085999E-2</c:v>
                </c:pt>
                <c:pt idx="8">
                  <c:v>2.1505376344085999E-2</c:v>
                </c:pt>
                <c:pt idx="9">
                  <c:v>8.6021505376344107E-2</c:v>
                </c:pt>
                <c:pt idx="10">
                  <c:v>2.1505376344085999E-2</c:v>
                </c:pt>
                <c:pt idx="11">
                  <c:v>0</c:v>
                </c:pt>
                <c:pt idx="13">
                  <c:v>1.0752688172042999E-2</c:v>
                </c:pt>
                <c:pt idx="14">
                  <c:v>0</c:v>
                </c:pt>
                <c:pt idx="15">
                  <c:v>0</c:v>
                </c:pt>
                <c:pt idx="16">
                  <c:v>0</c:v>
                </c:pt>
                <c:pt idx="17">
                  <c:v>0</c:v>
                </c:pt>
                <c:pt idx="18">
                  <c:v>0</c:v>
                </c:pt>
                <c:pt idx="19">
                  <c:v>2.1505376344085999E-2</c:v>
                </c:pt>
                <c:pt idx="20">
                  <c:v>2.1505376344085999E-2</c:v>
                </c:pt>
                <c:pt idx="21">
                  <c:v>2.1505376344085999E-2</c:v>
                </c:pt>
                <c:pt idx="22">
                  <c:v>0</c:v>
                </c:pt>
                <c:pt idx="23">
                  <c:v>3.2258064516128997E-2</c:v>
                </c:pt>
                <c:pt idx="25">
                  <c:v>0</c:v>
                </c:pt>
                <c:pt idx="26">
                  <c:v>2.1505376344085999E-2</c:v>
                </c:pt>
                <c:pt idx="27">
                  <c:v>2.1505376344085999E-2</c:v>
                </c:pt>
                <c:pt idx="28">
                  <c:v>7.5268817204301106E-2</c:v>
                </c:pt>
                <c:pt idx="29">
                  <c:v>0</c:v>
                </c:pt>
                <c:pt idx="30">
                  <c:v>2.1505376344085999E-2</c:v>
                </c:pt>
                <c:pt idx="31">
                  <c:v>2.1505376344085999E-2</c:v>
                </c:pt>
                <c:pt idx="32">
                  <c:v>4.3010752688171998E-2</c:v>
                </c:pt>
                <c:pt idx="33">
                  <c:v>6.4516129032258104E-2</c:v>
                </c:pt>
                <c:pt idx="35">
                  <c:v>0.15053763440860199</c:v>
                </c:pt>
                <c:pt idx="36">
                  <c:v>0.12903225806451599</c:v>
                </c:pt>
                <c:pt idx="38">
                  <c:v>2.1505376344085999E-2</c:v>
                </c:pt>
                <c:pt idx="39">
                  <c:v>0</c:v>
                </c:pt>
                <c:pt idx="40">
                  <c:v>4.3010752688171998E-2</c:v>
                </c:pt>
                <c:pt idx="41">
                  <c:v>4.3010752688171998E-2</c:v>
                </c:pt>
                <c:pt idx="42">
                  <c:v>8.6021505376344107E-2</c:v>
                </c:pt>
                <c:pt idx="43">
                  <c:v>0</c:v>
                </c:pt>
                <c:pt idx="44">
                  <c:v>6.4516129032258104E-2</c:v>
                </c:pt>
                <c:pt idx="45">
                  <c:v>0.118279569892473</c:v>
                </c:pt>
                <c:pt idx="46">
                  <c:v>8.6021505376344107E-2</c:v>
                </c:pt>
                <c:pt idx="47">
                  <c:v>0</c:v>
                </c:pt>
                <c:pt idx="48">
                  <c:v>4.3010752688171998E-2</c:v>
                </c:pt>
              </c:numCache>
            </c:numRef>
          </c:val>
        </c:ser>
        <c:dLbls>
          <c:showLegendKey val="0"/>
          <c:showVal val="0"/>
          <c:showCatName val="0"/>
          <c:showSerName val="0"/>
          <c:showPercent val="0"/>
          <c:showBubbleSize val="0"/>
        </c:dLbls>
        <c:gapWidth val="150"/>
        <c:overlap val="100"/>
        <c:axId val="123672832"/>
        <c:axId val="123686912"/>
      </c:barChart>
      <c:catAx>
        <c:axId val="123672832"/>
        <c:scaling>
          <c:orientation val="minMax"/>
        </c:scaling>
        <c:delete val="0"/>
        <c:axPos val="b"/>
        <c:numFmt formatCode="General" sourceLinked="0"/>
        <c:majorTickMark val="out"/>
        <c:minorTickMark val="none"/>
        <c:tickLblPos val="nextTo"/>
        <c:txPr>
          <a:bodyPr/>
          <a:lstStyle/>
          <a:p>
            <a:pPr>
              <a:defRPr sz="800">
                <a:latin typeface="Times New Roman" panose="02020603050405020304" pitchFamily="18" charset="0"/>
                <a:cs typeface="Times New Roman" panose="02020603050405020304" pitchFamily="18" charset="0"/>
              </a:defRPr>
            </a:pPr>
            <a:endParaRPr lang="en-US"/>
          </a:p>
        </c:txPr>
        <c:crossAx val="123686912"/>
        <c:crosses val="autoZero"/>
        <c:auto val="1"/>
        <c:lblAlgn val="ctr"/>
        <c:lblOffset val="100"/>
        <c:noMultiLvlLbl val="0"/>
      </c:catAx>
      <c:valAx>
        <c:axId val="123686912"/>
        <c:scaling>
          <c:orientation val="minMax"/>
          <c:max val="1"/>
        </c:scaling>
        <c:delete val="0"/>
        <c:axPos val="l"/>
        <c:majorGridlines/>
        <c:numFmt formatCode="0%" sourceLinked="0"/>
        <c:majorTickMark val="out"/>
        <c:minorTickMark val="none"/>
        <c:tickLblPos val="nextTo"/>
        <c:crossAx val="123672832"/>
        <c:crosses val="autoZero"/>
        <c:crossBetween val="between"/>
        <c:majorUnit val="0.25"/>
        <c:minorUnit val="0.04"/>
      </c:valAx>
    </c:plotArea>
    <c:legend>
      <c:legendPos val="b"/>
      <c:layout>
        <c:manualLayout>
          <c:xMode val="edge"/>
          <c:yMode val="edge"/>
          <c:x val="1.30587821136104E-2"/>
          <c:y val="0.82222447761555795"/>
          <c:w val="0.97387377370600103"/>
          <c:h val="0.174388904262367"/>
        </c:manualLayout>
      </c:layout>
      <c:overlay val="0"/>
      <c:txPr>
        <a:bodyPr/>
        <a:lstStyle/>
        <a:p>
          <a:pPr>
            <a:defRPr sz="9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981624542472595E-2"/>
          <c:y val="1.3776972927361989E-2"/>
          <c:w val="0.93152029073288911"/>
          <c:h val="0.90970152855789188"/>
        </c:manualLayout>
      </c:layout>
      <c:lineChart>
        <c:grouping val="standard"/>
        <c:varyColors val="0"/>
        <c:ser>
          <c:idx val="0"/>
          <c:order val="0"/>
          <c:tx>
            <c:strRef>
              <c:f>'Region all measures'!$A$42</c:f>
              <c:strCache>
                <c:ptCount val="1"/>
                <c:pt idx="0">
                  <c:v>Publication of existing import-export regulations on the internet</c:v>
                </c:pt>
              </c:strCache>
            </c:strRef>
          </c:tx>
          <c:marker>
            <c:symbol val="circle"/>
            <c:size val="4"/>
          </c:marker>
          <c:dPt>
            <c:idx val="0"/>
            <c:marker>
              <c:spPr>
                <a:solidFill>
                  <a:srgbClr val="0070C0"/>
                </a:solidFill>
                <a:ln>
                  <a:noFill/>
                </a:ln>
              </c:spPr>
            </c:marker>
            <c:bubble3D val="0"/>
          </c:dPt>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measures'!$B$42:$G$42</c:f>
              <c:numCache>
                <c:formatCode>General</c:formatCode>
                <c:ptCount val="6"/>
                <c:pt idx="0" formatCode="0.00%">
                  <c:v>0.69696969696969691</c:v>
                </c:pt>
              </c:numCache>
            </c:numRef>
          </c:val>
          <c:smooth val="0"/>
        </c:ser>
        <c:ser>
          <c:idx val="1"/>
          <c:order val="1"/>
          <c:tx>
            <c:strRef>
              <c:f>'Region all measures'!$A$43</c:f>
              <c:strCache>
                <c:ptCount val="1"/>
                <c:pt idx="0">
                  <c:v>Stakeholder consultation on new draft regulations (prior to their finalization)</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measures'!$B$43:$G$43</c:f>
              <c:numCache>
                <c:formatCode>General</c:formatCode>
                <c:ptCount val="6"/>
                <c:pt idx="0" formatCode="0.00%">
                  <c:v>0.71212121212121204</c:v>
                </c:pt>
              </c:numCache>
            </c:numRef>
          </c:val>
          <c:smooth val="0"/>
        </c:ser>
        <c:ser>
          <c:idx val="2"/>
          <c:order val="2"/>
          <c:tx>
            <c:strRef>
              <c:f>'Region all measures'!$A$44</c:f>
              <c:strCache>
                <c:ptCount val="1"/>
                <c:pt idx="0">
                  <c:v>Advance publication/notification of new regulation before their implementation</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measures'!$B$44:$G$44</c:f>
              <c:numCache>
                <c:formatCode>General</c:formatCode>
                <c:ptCount val="6"/>
                <c:pt idx="0" formatCode="0.00%">
                  <c:v>0.58333333333333337</c:v>
                </c:pt>
              </c:numCache>
            </c:numRef>
          </c:val>
          <c:smooth val="0"/>
        </c:ser>
        <c:ser>
          <c:idx val="3"/>
          <c:order val="3"/>
          <c:tx>
            <c:strRef>
              <c:f>'Region all measures'!$A$45</c:f>
              <c:strCache>
                <c:ptCount val="1"/>
                <c:pt idx="0">
                  <c:v>Advance ruling (on tariff classification)    </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measures'!$B$45:$G$45</c:f>
              <c:numCache>
                <c:formatCode>General</c:formatCode>
                <c:ptCount val="6"/>
                <c:pt idx="0" formatCode="0.00%">
                  <c:v>0.5</c:v>
                </c:pt>
              </c:numCache>
            </c:numRef>
          </c:val>
          <c:smooth val="0"/>
        </c:ser>
        <c:ser>
          <c:idx val="4"/>
          <c:order val="4"/>
          <c:tx>
            <c:strRef>
              <c:f>'Region all measures'!$A$46</c:f>
              <c:strCache>
                <c:ptCount val="1"/>
                <c:pt idx="0">
                  <c:v>Independent appeal mechanism</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measures'!$B$46:$G$46</c:f>
              <c:numCache>
                <c:formatCode>General</c:formatCode>
                <c:ptCount val="6"/>
                <c:pt idx="0" formatCode="0.00%">
                  <c:v>0.67424242424242431</c:v>
                </c:pt>
              </c:numCache>
            </c:numRef>
          </c:val>
          <c:smooth val="0"/>
        </c:ser>
        <c:ser>
          <c:idx val="5"/>
          <c:order val="5"/>
          <c:tx>
            <c:strRef>
              <c:f>'Region all measures'!$A$47</c:f>
              <c:strCache>
                <c:ptCount val="1"/>
                <c:pt idx="0">
                  <c:v>Risk management</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measures'!$B$47:$G$47</c:f>
              <c:numCache>
                <c:formatCode>0.00%</c:formatCode>
                <c:ptCount val="6"/>
                <c:pt idx="1">
                  <c:v>0.69696969696969691</c:v>
                </c:pt>
              </c:numCache>
            </c:numRef>
          </c:val>
          <c:smooth val="0"/>
        </c:ser>
        <c:ser>
          <c:idx val="6"/>
          <c:order val="6"/>
          <c:tx>
            <c:strRef>
              <c:f>'Region all measures'!$A$48</c:f>
              <c:strCache>
                <c:ptCount val="1"/>
                <c:pt idx="0">
                  <c:v>Pre-arrival processing</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measures'!$B$48:$G$48</c:f>
              <c:numCache>
                <c:formatCode>0.00%</c:formatCode>
                <c:ptCount val="6"/>
                <c:pt idx="1">
                  <c:v>0.67424242424242431</c:v>
                </c:pt>
              </c:numCache>
            </c:numRef>
          </c:val>
          <c:smooth val="0"/>
        </c:ser>
        <c:ser>
          <c:idx val="7"/>
          <c:order val="7"/>
          <c:tx>
            <c:strRef>
              <c:f>'Region all measures'!$A$49</c:f>
              <c:strCache>
                <c:ptCount val="1"/>
                <c:pt idx="0">
                  <c:v>Post-clearance audit</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measures'!$B$49:$G$49</c:f>
              <c:numCache>
                <c:formatCode>0.00%</c:formatCode>
                <c:ptCount val="6"/>
                <c:pt idx="1">
                  <c:v>0.62121212121212122</c:v>
                </c:pt>
              </c:numCache>
            </c:numRef>
          </c:val>
          <c:smooth val="0"/>
        </c:ser>
        <c:ser>
          <c:idx val="8"/>
          <c:order val="8"/>
          <c:tx>
            <c:strRef>
              <c:f>'Region all measures'!$A$50</c:f>
              <c:strCache>
                <c:ptCount val="1"/>
                <c:pt idx="0">
                  <c:v>Separation of Release from final determination of customs duties, taxes, fees and charges</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measures'!$B$50:$G$50</c:f>
              <c:numCache>
                <c:formatCode>0.00%</c:formatCode>
                <c:ptCount val="6"/>
                <c:pt idx="1">
                  <c:v>0.5757575757575758</c:v>
                </c:pt>
              </c:numCache>
            </c:numRef>
          </c:val>
          <c:smooth val="0"/>
        </c:ser>
        <c:ser>
          <c:idx val="9"/>
          <c:order val="9"/>
          <c:tx>
            <c:strRef>
              <c:f>'Region all measures'!$A$51</c:f>
              <c:strCache>
                <c:ptCount val="1"/>
                <c:pt idx="0">
                  <c:v>Establishment and publication of average release times</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measures'!$B$51:$G$51</c:f>
              <c:numCache>
                <c:formatCode>0.00%</c:formatCode>
                <c:ptCount val="6"/>
                <c:pt idx="1">
                  <c:v>0.28030303030303033</c:v>
                </c:pt>
              </c:numCache>
            </c:numRef>
          </c:val>
          <c:smooth val="0"/>
        </c:ser>
        <c:ser>
          <c:idx val="10"/>
          <c:order val="10"/>
          <c:tx>
            <c:strRef>
              <c:f>'Region all measures'!$A$52</c:f>
              <c:strCache>
                <c:ptCount val="1"/>
                <c:pt idx="0">
                  <c:v>Trade facilitation measures for authorized operators   </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measures'!$B$52:$G$52</c:f>
              <c:numCache>
                <c:formatCode>0.00%</c:formatCode>
                <c:ptCount val="6"/>
                <c:pt idx="1">
                  <c:v>0.35606060606060602</c:v>
                </c:pt>
              </c:numCache>
            </c:numRef>
          </c:val>
          <c:smooth val="0"/>
        </c:ser>
        <c:ser>
          <c:idx val="11"/>
          <c:order val="11"/>
          <c:tx>
            <c:strRef>
              <c:f>'Region all measures'!$A$53</c:f>
              <c:strCache>
                <c:ptCount val="1"/>
                <c:pt idx="0">
                  <c:v>Expedited shipments     </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measures'!$B$53:$G$53</c:f>
              <c:numCache>
                <c:formatCode>0.00%</c:formatCode>
                <c:ptCount val="6"/>
                <c:pt idx="1">
                  <c:v>0.50757575757575757</c:v>
                </c:pt>
              </c:numCache>
            </c:numRef>
          </c:val>
          <c:smooth val="0"/>
        </c:ser>
        <c:ser>
          <c:idx val="12"/>
          <c:order val="12"/>
          <c:tx>
            <c:strRef>
              <c:f>'Region all measures'!$A$54</c:f>
              <c:strCache>
                <c:ptCount val="1"/>
                <c:pt idx="0">
                  <c:v>Acceptance of paper or electronic copies of supporting documents required for import, export or transit formalities</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measures'!$B$54:$G$54</c:f>
              <c:numCache>
                <c:formatCode>0.00%</c:formatCode>
                <c:ptCount val="6"/>
                <c:pt idx="1">
                  <c:v>0.58333333333333337</c:v>
                </c:pt>
              </c:numCache>
            </c:numRef>
          </c:val>
          <c:smooth val="0"/>
        </c:ser>
        <c:ser>
          <c:idx val="13"/>
          <c:order val="13"/>
          <c:tx>
            <c:strRef>
              <c:f>'Region all measures'!$A$55</c:f>
              <c:strCache>
                <c:ptCount val="1"/>
                <c:pt idx="0">
                  <c:v>National Trade Facilitation Committee </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measures'!$B$55:$G$55</c:f>
              <c:numCache>
                <c:formatCode>General</c:formatCode>
                <c:ptCount val="6"/>
                <c:pt idx="2" formatCode="0.00%">
                  <c:v>0.62121212121212122</c:v>
                </c:pt>
              </c:numCache>
            </c:numRef>
          </c:val>
          <c:smooth val="0"/>
        </c:ser>
        <c:ser>
          <c:idx val="14"/>
          <c:order val="14"/>
          <c:tx>
            <c:strRef>
              <c:f>'Region all measures'!$A$56</c:f>
              <c:strCache>
                <c:ptCount val="1"/>
                <c:pt idx="0">
                  <c:v>Cooperation between agencies on the ground at the national level</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measures'!$B$56:$G$56</c:f>
              <c:numCache>
                <c:formatCode>General</c:formatCode>
                <c:ptCount val="6"/>
                <c:pt idx="2" formatCode="0.00%">
                  <c:v>0.69696969696969691</c:v>
                </c:pt>
              </c:numCache>
            </c:numRef>
          </c:val>
          <c:smooth val="0"/>
        </c:ser>
        <c:ser>
          <c:idx val="15"/>
          <c:order val="15"/>
          <c:tx>
            <c:strRef>
              <c:f>'Region all measures'!$A$57</c:f>
              <c:strCache>
                <c:ptCount val="1"/>
                <c:pt idx="0">
                  <c:v>Government agencies delegating controls to Customs authorities</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measures'!$B$57:$G$57</c:f>
              <c:numCache>
                <c:formatCode>General</c:formatCode>
                <c:ptCount val="6"/>
                <c:pt idx="2" formatCode="0.00%">
                  <c:v>0.18939393939393942</c:v>
                </c:pt>
              </c:numCache>
            </c:numRef>
          </c:val>
          <c:smooth val="0"/>
        </c:ser>
        <c:ser>
          <c:idx val="16"/>
          <c:order val="16"/>
          <c:tx>
            <c:strRef>
              <c:f>'Region all measures'!$A$58</c:f>
              <c:strCache>
                <c:ptCount val="1"/>
                <c:pt idx="0">
                  <c:v>Electronic/automated Customs System </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measures'!$B$58:$G$58</c:f>
              <c:numCache>
                <c:formatCode>General</c:formatCode>
                <c:ptCount val="6"/>
                <c:pt idx="3" formatCode="0.00%">
                  <c:v>0.77272727272727282</c:v>
                </c:pt>
              </c:numCache>
            </c:numRef>
          </c:val>
          <c:smooth val="0"/>
        </c:ser>
        <c:ser>
          <c:idx val="17"/>
          <c:order val="17"/>
          <c:tx>
            <c:strRef>
              <c:f>'Region all measures'!$A$59</c:f>
              <c:strCache>
                <c:ptCount val="1"/>
                <c:pt idx="0">
                  <c:v>Internet connection available to Customs and other trade control agencies at border-crossings</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measures'!$B$59:$G$59</c:f>
              <c:numCache>
                <c:formatCode>General</c:formatCode>
                <c:ptCount val="6"/>
                <c:pt idx="3" formatCode="0.00%">
                  <c:v>0.78030303030303028</c:v>
                </c:pt>
              </c:numCache>
            </c:numRef>
          </c:val>
          <c:smooth val="0"/>
        </c:ser>
        <c:ser>
          <c:idx val="18"/>
          <c:order val="18"/>
          <c:tx>
            <c:strRef>
              <c:f>'Region all measures'!$A$60</c:f>
              <c:strCache>
                <c:ptCount val="1"/>
                <c:pt idx="0">
                  <c:v>Electronic Single Window System    </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measures'!$B$60:$G$60</c:f>
              <c:numCache>
                <c:formatCode>General</c:formatCode>
                <c:ptCount val="6"/>
                <c:pt idx="3" formatCode="0.00%">
                  <c:v>0.2878787878787879</c:v>
                </c:pt>
              </c:numCache>
            </c:numRef>
          </c:val>
          <c:smooth val="0"/>
        </c:ser>
        <c:ser>
          <c:idx val="19"/>
          <c:order val="19"/>
          <c:tx>
            <c:strRef>
              <c:f>'Region all measures'!$A$61</c:f>
              <c:strCache>
                <c:ptCount val="1"/>
                <c:pt idx="0">
                  <c:v>Electronic submission of Customs declarations</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measures'!$B$61:$G$61</c:f>
              <c:numCache>
                <c:formatCode>General</c:formatCode>
                <c:ptCount val="6"/>
                <c:pt idx="3" formatCode="0.00%">
                  <c:v>0.68939393939393945</c:v>
                </c:pt>
              </c:numCache>
            </c:numRef>
          </c:val>
          <c:smooth val="0"/>
        </c:ser>
        <c:ser>
          <c:idx val="20"/>
          <c:order val="20"/>
          <c:tx>
            <c:strRef>
              <c:f>'Region all measures'!$A$62</c:f>
              <c:strCache>
                <c:ptCount val="1"/>
                <c:pt idx="0">
                  <c:v>Electronic Application and Issuance of Trade Licenses</c:v>
                </c:pt>
              </c:strCache>
            </c:strRef>
          </c:tx>
          <c:spPr>
            <a:ln>
              <a:noFill/>
            </a:ln>
          </c:spPr>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measures'!$B$62:$G$62</c:f>
              <c:numCache>
                <c:formatCode>General</c:formatCode>
                <c:ptCount val="6"/>
                <c:pt idx="3" formatCode="0.00%">
                  <c:v>0.23484848484848486</c:v>
                </c:pt>
              </c:numCache>
            </c:numRef>
          </c:val>
          <c:smooth val="0"/>
        </c:ser>
        <c:ser>
          <c:idx val="21"/>
          <c:order val="21"/>
          <c:tx>
            <c:strRef>
              <c:f>'Region all measures'!$A$63</c:f>
              <c:strCache>
                <c:ptCount val="1"/>
                <c:pt idx="0">
                  <c:v>Electronic Submission of Air Cargo Manifests</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measures'!$B$63:$G$63</c:f>
              <c:numCache>
                <c:formatCode>General</c:formatCode>
                <c:ptCount val="6"/>
                <c:pt idx="3" formatCode="0.00%">
                  <c:v>0.39393939393939398</c:v>
                </c:pt>
              </c:numCache>
            </c:numRef>
          </c:val>
          <c:smooth val="0"/>
        </c:ser>
        <c:ser>
          <c:idx val="22"/>
          <c:order val="22"/>
          <c:tx>
            <c:strRef>
              <c:f>'Region all measures'!$A$64</c:f>
              <c:strCache>
                <c:ptCount val="1"/>
                <c:pt idx="0">
                  <c:v>Electronic Application and Issuance of Preferential Certificate of Origin</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measures'!$B$64:$G$64</c:f>
              <c:numCache>
                <c:formatCode>General</c:formatCode>
                <c:ptCount val="6"/>
                <c:pt idx="3" formatCode="0.00%">
                  <c:v>0.1818181818181818</c:v>
                </c:pt>
              </c:numCache>
            </c:numRef>
          </c:val>
          <c:smooth val="0"/>
        </c:ser>
        <c:ser>
          <c:idx val="23"/>
          <c:order val="23"/>
          <c:tx>
            <c:strRef>
              <c:f>'Region all measures'!$A$65</c:f>
              <c:strCache>
                <c:ptCount val="1"/>
                <c:pt idx="0">
                  <c:v>E-Payment of Customs Duties and Fees</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measures'!$B$65:$G$65</c:f>
              <c:numCache>
                <c:formatCode>General</c:formatCode>
                <c:ptCount val="6"/>
                <c:pt idx="3" formatCode="0.00%">
                  <c:v>0.51515151515151514</c:v>
                </c:pt>
              </c:numCache>
            </c:numRef>
          </c:val>
          <c:smooth val="0"/>
        </c:ser>
        <c:ser>
          <c:idx val="24"/>
          <c:order val="24"/>
          <c:tx>
            <c:strRef>
              <c:f>'Region all measures'!$A$66</c:f>
              <c:strCache>
                <c:ptCount val="1"/>
                <c:pt idx="0">
                  <c:v>Electronic Application for Customs Refunds</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measures'!$B$66:$G$66</c:f>
              <c:numCache>
                <c:formatCode>General</c:formatCode>
                <c:ptCount val="6"/>
                <c:pt idx="3" formatCode="0.00%">
                  <c:v>0.20454545454545456</c:v>
                </c:pt>
              </c:numCache>
            </c:numRef>
          </c:val>
          <c:smooth val="0"/>
        </c:ser>
        <c:ser>
          <c:idx val="25"/>
          <c:order val="25"/>
          <c:tx>
            <c:strRef>
              <c:f>'Region all measures'!$A$67</c:f>
              <c:strCache>
                <c:ptCount val="1"/>
                <c:pt idx="0">
                  <c:v>Laws and regulations for electronic transactions </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measures'!$B$67:$G$67</c:f>
              <c:numCache>
                <c:formatCode>General</c:formatCode>
                <c:ptCount val="6"/>
                <c:pt idx="4" formatCode="0.00%">
                  <c:v>0.52272727272727271</c:v>
                </c:pt>
              </c:numCache>
            </c:numRef>
          </c:val>
          <c:smooth val="0"/>
        </c:ser>
        <c:ser>
          <c:idx val="26"/>
          <c:order val="26"/>
          <c:tx>
            <c:strRef>
              <c:f>'Region all measures'!$A$68</c:f>
              <c:strCache>
                <c:ptCount val="1"/>
                <c:pt idx="0">
                  <c:v>Recognised certification authority </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measures'!$B$68:$G$68</c:f>
              <c:numCache>
                <c:formatCode>General</c:formatCode>
                <c:ptCount val="6"/>
                <c:pt idx="4" formatCode="0.00%">
                  <c:v>0.30303030303030304</c:v>
                </c:pt>
              </c:numCache>
            </c:numRef>
          </c:val>
          <c:smooth val="0"/>
        </c:ser>
        <c:ser>
          <c:idx val="27"/>
          <c:order val="27"/>
          <c:tx>
            <c:strRef>
              <c:f>'Region all measures'!$A$69</c:f>
              <c:strCache>
                <c:ptCount val="1"/>
                <c:pt idx="0">
                  <c:v>Engagement in trade-related cross-border electronic data exchange </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measures'!$B$69:$G$69</c:f>
              <c:numCache>
                <c:formatCode>General</c:formatCode>
                <c:ptCount val="6"/>
                <c:pt idx="4" formatCode="0.00%">
                  <c:v>0.15151515151515152</c:v>
                </c:pt>
              </c:numCache>
            </c:numRef>
          </c:val>
          <c:smooth val="0"/>
        </c:ser>
        <c:ser>
          <c:idx val="28"/>
          <c:order val="28"/>
          <c:tx>
            <c:strRef>
              <c:f>'Region all measures'!$A$70</c:f>
              <c:strCache>
                <c:ptCount val="1"/>
                <c:pt idx="0">
                  <c:v>Electronic exchange of Certificate of Origin  </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measures'!$B$70:$G$70</c:f>
              <c:numCache>
                <c:formatCode>General</c:formatCode>
                <c:ptCount val="6"/>
                <c:pt idx="4" formatCode="0.00%">
                  <c:v>0.10606060606060606</c:v>
                </c:pt>
              </c:numCache>
            </c:numRef>
          </c:val>
          <c:smooth val="0"/>
        </c:ser>
        <c:ser>
          <c:idx val="29"/>
          <c:order val="29"/>
          <c:tx>
            <c:strRef>
              <c:f>'Region all measures'!$A$71</c:f>
              <c:strCache>
                <c:ptCount val="1"/>
                <c:pt idx="0">
                  <c:v>Electronic exchange of Sanitary &amp; Phyto-Sanitary Certificate  </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measures'!$B$71:$G$71</c:f>
              <c:numCache>
                <c:formatCode>General</c:formatCode>
                <c:ptCount val="6"/>
                <c:pt idx="4" formatCode="0.00%">
                  <c:v>6.0606060606060608E-2</c:v>
                </c:pt>
              </c:numCache>
            </c:numRef>
          </c:val>
          <c:smooth val="0"/>
        </c:ser>
        <c:ser>
          <c:idx val="30"/>
          <c:order val="30"/>
          <c:tx>
            <c:strRef>
              <c:f>'Region all measures'!$A$72</c:f>
              <c:strCache>
                <c:ptCount val="1"/>
                <c:pt idx="0">
                  <c:v>Banks and insurers retrieving letters of credit electronically without lodging paper-based documents</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measures'!$B$72:$G$72</c:f>
              <c:numCache>
                <c:formatCode>General</c:formatCode>
                <c:ptCount val="6"/>
                <c:pt idx="4" formatCode="0.00%">
                  <c:v>5.3030303030303032E-2</c:v>
                </c:pt>
              </c:numCache>
            </c:numRef>
          </c:val>
          <c:smooth val="0"/>
        </c:ser>
        <c:ser>
          <c:idx val="31"/>
          <c:order val="31"/>
          <c:tx>
            <c:strRef>
              <c:f>'Region all measures'!$A$73</c:f>
              <c:strCache>
                <c:ptCount val="1"/>
                <c:pt idx="0">
                  <c:v>Customs Authorities limit the physical inspections of transit goods and use risk assessment</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measures'!$B$73:$G$73</c:f>
              <c:numCache>
                <c:formatCode>General</c:formatCode>
                <c:ptCount val="6"/>
                <c:pt idx="5" formatCode="0.00%">
                  <c:v>0.59420289855072461</c:v>
                </c:pt>
              </c:numCache>
            </c:numRef>
          </c:val>
          <c:smooth val="0"/>
        </c:ser>
        <c:ser>
          <c:idx val="32"/>
          <c:order val="32"/>
          <c:tx>
            <c:strRef>
              <c:f>'Region all measures'!$A$74</c:f>
              <c:strCache>
                <c:ptCount val="1"/>
                <c:pt idx="0">
                  <c:v>Supporting pre-arrival processing for transit  facilitation</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measures'!$B$74:$G$74</c:f>
              <c:numCache>
                <c:formatCode>General</c:formatCode>
                <c:ptCount val="6"/>
                <c:pt idx="5" formatCode="0.00%">
                  <c:v>0.56521739130434778</c:v>
                </c:pt>
              </c:numCache>
            </c:numRef>
          </c:val>
          <c:smooth val="0"/>
        </c:ser>
        <c:ser>
          <c:idx val="33"/>
          <c:order val="33"/>
          <c:tx>
            <c:strRef>
              <c:f>'Region all measures'!$A$75</c:f>
              <c:strCache>
                <c:ptCount val="1"/>
                <c:pt idx="0">
                  <c:v>Cooperation between agencies of countries involved in transit</c:v>
                </c:pt>
              </c:strCache>
            </c:strRef>
          </c:tx>
          <c:marker>
            <c:symbol val="circle"/>
            <c:size val="4"/>
            <c:spPr>
              <a:solidFill>
                <a:srgbClr val="0070C0"/>
              </a:solidFill>
              <a:ln>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measures'!$B$75:$G$75</c:f>
              <c:numCache>
                <c:formatCode>General</c:formatCode>
                <c:ptCount val="6"/>
                <c:pt idx="5" formatCode="0.00%">
                  <c:v>0.59420289855072461</c:v>
                </c:pt>
              </c:numCache>
            </c:numRef>
          </c:val>
          <c:smooth val="0"/>
        </c:ser>
        <c:ser>
          <c:idx val="34"/>
          <c:order val="34"/>
          <c:tx>
            <c:strRef>
              <c:f>'Region all measures'!$A$76</c:f>
              <c:strCache>
                <c:ptCount val="1"/>
                <c:pt idx="0">
                  <c:v>Average scores</c:v>
                </c:pt>
              </c:strCache>
            </c:strRef>
          </c:tx>
          <c:spPr>
            <a:ln>
              <a:noFill/>
            </a:ln>
          </c:spPr>
          <c:marker>
            <c:symbol val="picture"/>
            <c:spPr>
              <a:blipFill>
                <a:blip xmlns:r="http://schemas.openxmlformats.org/officeDocument/2006/relationships" r:embed="rId1"/>
                <a:stretch>
                  <a:fillRect/>
                </a:stretch>
              </a:blipFill>
              <a:ln w="9525">
                <a:noFill/>
              </a:ln>
            </c:spPr>
          </c:marker>
          <c:cat>
            <c:strRef>
              <c:f>'Region all measures'!$B$41:$G$41</c:f>
              <c:strCache>
                <c:ptCount val="6"/>
                <c:pt idx="0">
                  <c:v>Transparency</c:v>
                </c:pt>
                <c:pt idx="1">
                  <c:v>Formalities</c:v>
                </c:pt>
                <c:pt idx="2">
                  <c:v>Institutional arrangement and cooperation</c:v>
                </c:pt>
                <c:pt idx="3">
                  <c:v>Paperless trade</c:v>
                </c:pt>
                <c:pt idx="4">
                  <c:v>Cross-border paperless trade</c:v>
                </c:pt>
                <c:pt idx="5">
                  <c:v>Transit facilitation</c:v>
                </c:pt>
              </c:strCache>
            </c:strRef>
          </c:cat>
          <c:val>
            <c:numRef>
              <c:f>'Region all measures'!$B$76:$G$76</c:f>
              <c:numCache>
                <c:formatCode>0.00%</c:formatCode>
                <c:ptCount val="6"/>
                <c:pt idx="0">
                  <c:v>0.6333333333333333</c:v>
                </c:pt>
                <c:pt idx="1">
                  <c:v>0.53693181818181812</c:v>
                </c:pt>
                <c:pt idx="2">
                  <c:v>0.50252525252525249</c:v>
                </c:pt>
                <c:pt idx="3">
                  <c:v>0.45117845117845118</c:v>
                </c:pt>
                <c:pt idx="4">
                  <c:v>0.19949494949494948</c:v>
                </c:pt>
                <c:pt idx="5">
                  <c:v>0.5845410628019323</c:v>
                </c:pt>
              </c:numCache>
            </c:numRef>
          </c:val>
          <c:smooth val="0"/>
        </c:ser>
        <c:dLbls>
          <c:showLegendKey val="0"/>
          <c:showVal val="0"/>
          <c:showCatName val="0"/>
          <c:showSerName val="0"/>
          <c:showPercent val="0"/>
          <c:showBubbleSize val="0"/>
        </c:dLbls>
        <c:marker val="1"/>
        <c:smooth val="0"/>
        <c:axId val="124436864"/>
        <c:axId val="124438784"/>
      </c:lineChart>
      <c:catAx>
        <c:axId val="124436864"/>
        <c:scaling>
          <c:orientation val="minMax"/>
        </c:scaling>
        <c:delete val="0"/>
        <c:axPos val="b"/>
        <c:majorTickMark val="out"/>
        <c:minorTickMark val="none"/>
        <c:tickLblPos val="nextTo"/>
        <c:txPr>
          <a:bodyPr/>
          <a:lstStyle/>
          <a:p>
            <a:pPr>
              <a:defRPr sz="1400">
                <a:latin typeface="Times New Roman" panose="02020603050405020304" pitchFamily="18" charset="0"/>
                <a:cs typeface="Times New Roman" panose="02020603050405020304" pitchFamily="18" charset="0"/>
              </a:defRPr>
            </a:pPr>
            <a:endParaRPr lang="en-US"/>
          </a:p>
        </c:txPr>
        <c:crossAx val="124438784"/>
        <c:crosses val="autoZero"/>
        <c:auto val="1"/>
        <c:lblAlgn val="ctr"/>
        <c:lblOffset val="100"/>
        <c:noMultiLvlLbl val="0"/>
      </c:catAx>
      <c:valAx>
        <c:axId val="124438784"/>
        <c:scaling>
          <c:orientation val="minMax"/>
          <c:max val="1"/>
        </c:scaling>
        <c:delete val="0"/>
        <c:axPos val="l"/>
        <c:majorGridlines/>
        <c:numFmt formatCode="0%" sourceLinked="0"/>
        <c:majorTickMark val="out"/>
        <c:minorTickMark val="none"/>
        <c:tickLblPos val="nextTo"/>
        <c:txPr>
          <a:bodyPr/>
          <a:lstStyle/>
          <a:p>
            <a:pPr>
              <a:defRPr sz="1050">
                <a:latin typeface="Times New Roman" panose="02020603050405020304" pitchFamily="18" charset="0"/>
                <a:cs typeface="Times New Roman" panose="02020603050405020304" pitchFamily="18" charset="0"/>
              </a:defRPr>
            </a:pPr>
            <a:endParaRPr lang="en-US"/>
          </a:p>
        </c:txPr>
        <c:crossAx val="124436864"/>
        <c:crosses val="autoZero"/>
        <c:crossBetween val="between"/>
        <c:majorUnit val="0.2"/>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42949943757030384"/>
          <c:y val="5.0925925925925923E-2"/>
          <c:w val="0.53776746656667962"/>
          <c:h val="0.76451115485564258"/>
        </c:manualLayout>
      </c:layout>
      <c:barChart>
        <c:barDir val="bar"/>
        <c:grouping val="percentStacked"/>
        <c:varyColors val="0"/>
        <c:ser>
          <c:idx val="0"/>
          <c:order val="0"/>
          <c:tx>
            <c:strRef>
              <c:f>'Paperless TF'!$C$1</c:f>
              <c:strCache>
                <c:ptCount val="1"/>
                <c:pt idx="0">
                  <c:v>Fully implemented</c:v>
                </c:pt>
              </c:strCache>
            </c:strRef>
          </c:tx>
          <c:spPr>
            <a:solidFill>
              <a:schemeClr val="tx2">
                <a:lumMod val="75000"/>
              </a:schemeClr>
            </a:solidFill>
            <a:ln>
              <a:noFill/>
            </a:ln>
          </c:spPr>
          <c:invertIfNegative val="0"/>
          <c:cat>
            <c:strRef>
              <c:f>'Paperless TF'!$A$2:$A$10</c:f>
              <c:strCache>
                <c:ptCount val="9"/>
                <c:pt idx="0">
                  <c:v>Electronic Application and Issuance of Preferential Certificate of Origin</c:v>
                </c:pt>
                <c:pt idx="1">
                  <c:v>Electronic Application for Customs Refunds</c:v>
                </c:pt>
                <c:pt idx="2">
                  <c:v>Electronic Application and Issuance of Trade Licenses</c:v>
                </c:pt>
                <c:pt idx="3">
                  <c:v>Electronic Single Window System    </c:v>
                </c:pt>
                <c:pt idx="4">
                  <c:v>Electronic Submission of Air Cargo Manifests</c:v>
                </c:pt>
                <c:pt idx="5">
                  <c:v>E-Payment of Customs Duties and Fees</c:v>
                </c:pt>
                <c:pt idx="6">
                  <c:v>Electronic submission of Customs declarations</c:v>
                </c:pt>
                <c:pt idx="7">
                  <c:v>Electronic/automated Customs System </c:v>
                </c:pt>
                <c:pt idx="8">
                  <c:v>Internet connection available to Customs and other trade control agencies at border-crossings</c:v>
                </c:pt>
              </c:strCache>
            </c:strRef>
          </c:cat>
          <c:val>
            <c:numRef>
              <c:f>'Paperless TF'!$C$2:$C$10</c:f>
              <c:numCache>
                <c:formatCode>General</c:formatCode>
                <c:ptCount val="9"/>
                <c:pt idx="0">
                  <c:v>3</c:v>
                </c:pt>
                <c:pt idx="1">
                  <c:v>3</c:v>
                </c:pt>
                <c:pt idx="2">
                  <c:v>5</c:v>
                </c:pt>
                <c:pt idx="3">
                  <c:v>8</c:v>
                </c:pt>
                <c:pt idx="4">
                  <c:v>9</c:v>
                </c:pt>
                <c:pt idx="5">
                  <c:v>13</c:v>
                </c:pt>
                <c:pt idx="6">
                  <c:v>15</c:v>
                </c:pt>
                <c:pt idx="7">
                  <c:v>23</c:v>
                </c:pt>
                <c:pt idx="8">
                  <c:v>20</c:v>
                </c:pt>
              </c:numCache>
            </c:numRef>
          </c:val>
        </c:ser>
        <c:ser>
          <c:idx val="1"/>
          <c:order val="1"/>
          <c:tx>
            <c:strRef>
              <c:f>'Paperless TF'!$D$1</c:f>
              <c:strCache>
                <c:ptCount val="1"/>
                <c:pt idx="0">
                  <c:v>Partially implemented</c:v>
                </c:pt>
              </c:strCache>
            </c:strRef>
          </c:tx>
          <c:spPr>
            <a:solidFill>
              <a:schemeClr val="tx2">
                <a:lumMod val="60000"/>
                <a:lumOff val="40000"/>
              </a:schemeClr>
            </a:solidFill>
            <a:ln>
              <a:noFill/>
            </a:ln>
          </c:spPr>
          <c:invertIfNegative val="0"/>
          <c:cat>
            <c:strRef>
              <c:f>'Paperless TF'!$A$2:$A$10</c:f>
              <c:strCache>
                <c:ptCount val="9"/>
                <c:pt idx="0">
                  <c:v>Electronic Application and Issuance of Preferential Certificate of Origin</c:v>
                </c:pt>
                <c:pt idx="1">
                  <c:v>Electronic Application for Customs Refunds</c:v>
                </c:pt>
                <c:pt idx="2">
                  <c:v>Electronic Application and Issuance of Trade Licenses</c:v>
                </c:pt>
                <c:pt idx="3">
                  <c:v>Electronic Single Window System    </c:v>
                </c:pt>
                <c:pt idx="4">
                  <c:v>Electronic Submission of Air Cargo Manifests</c:v>
                </c:pt>
                <c:pt idx="5">
                  <c:v>E-Payment of Customs Duties and Fees</c:v>
                </c:pt>
                <c:pt idx="6">
                  <c:v>Electronic submission of Customs declarations</c:v>
                </c:pt>
                <c:pt idx="7">
                  <c:v>Electronic/automated Customs System </c:v>
                </c:pt>
                <c:pt idx="8">
                  <c:v>Internet connection available to Customs and other trade control agencies at border-crossings</c:v>
                </c:pt>
              </c:strCache>
            </c:strRef>
          </c:cat>
          <c:val>
            <c:numRef>
              <c:f>'Paperless TF'!$D$2:$D$10</c:f>
              <c:numCache>
                <c:formatCode>General</c:formatCode>
                <c:ptCount val="9"/>
                <c:pt idx="0">
                  <c:v>7</c:v>
                </c:pt>
                <c:pt idx="1">
                  <c:v>9</c:v>
                </c:pt>
                <c:pt idx="2">
                  <c:v>8</c:v>
                </c:pt>
                <c:pt idx="3">
                  <c:v>5</c:v>
                </c:pt>
                <c:pt idx="4">
                  <c:v>11</c:v>
                </c:pt>
                <c:pt idx="5">
                  <c:v>13</c:v>
                </c:pt>
                <c:pt idx="6">
                  <c:v>23</c:v>
                </c:pt>
                <c:pt idx="7">
                  <c:v>16</c:v>
                </c:pt>
                <c:pt idx="8">
                  <c:v>21</c:v>
                </c:pt>
              </c:numCache>
            </c:numRef>
          </c:val>
        </c:ser>
        <c:ser>
          <c:idx val="2"/>
          <c:order val="2"/>
          <c:tx>
            <c:strRef>
              <c:f>'Paperless TF'!$E$1</c:f>
              <c:strCache>
                <c:ptCount val="1"/>
                <c:pt idx="0">
                  <c:v>Pilot stage of implementation</c:v>
                </c:pt>
              </c:strCache>
            </c:strRef>
          </c:tx>
          <c:spPr>
            <a:solidFill>
              <a:schemeClr val="accent4">
                <a:lumMod val="75000"/>
              </a:schemeClr>
            </a:solidFill>
            <a:ln>
              <a:noFill/>
            </a:ln>
          </c:spPr>
          <c:invertIfNegative val="0"/>
          <c:cat>
            <c:strRef>
              <c:f>'Paperless TF'!$A$2:$A$10</c:f>
              <c:strCache>
                <c:ptCount val="9"/>
                <c:pt idx="0">
                  <c:v>Electronic Application and Issuance of Preferential Certificate of Origin</c:v>
                </c:pt>
                <c:pt idx="1">
                  <c:v>Electronic Application for Customs Refunds</c:v>
                </c:pt>
                <c:pt idx="2">
                  <c:v>Electronic Application and Issuance of Trade Licenses</c:v>
                </c:pt>
                <c:pt idx="3">
                  <c:v>Electronic Single Window System    </c:v>
                </c:pt>
                <c:pt idx="4">
                  <c:v>Electronic Submission of Air Cargo Manifests</c:v>
                </c:pt>
                <c:pt idx="5">
                  <c:v>E-Payment of Customs Duties and Fees</c:v>
                </c:pt>
                <c:pt idx="6">
                  <c:v>Electronic submission of Customs declarations</c:v>
                </c:pt>
                <c:pt idx="7">
                  <c:v>Electronic/automated Customs System </c:v>
                </c:pt>
                <c:pt idx="8">
                  <c:v>Internet connection available to Customs and other trade control agencies at border-crossings</c:v>
                </c:pt>
              </c:strCache>
            </c:strRef>
          </c:cat>
          <c:val>
            <c:numRef>
              <c:f>'Paperless TF'!$E$2:$E$10</c:f>
              <c:numCache>
                <c:formatCode>General</c:formatCode>
                <c:ptCount val="9"/>
                <c:pt idx="0">
                  <c:v>1</c:v>
                </c:pt>
                <c:pt idx="1">
                  <c:v>0</c:v>
                </c:pt>
                <c:pt idx="2">
                  <c:v>0</c:v>
                </c:pt>
                <c:pt idx="3">
                  <c:v>4</c:v>
                </c:pt>
                <c:pt idx="4">
                  <c:v>3</c:v>
                </c:pt>
                <c:pt idx="5">
                  <c:v>3</c:v>
                </c:pt>
                <c:pt idx="6">
                  <c:v>0</c:v>
                </c:pt>
                <c:pt idx="7">
                  <c:v>1</c:v>
                </c:pt>
                <c:pt idx="8">
                  <c:v>1</c:v>
                </c:pt>
              </c:numCache>
            </c:numRef>
          </c:val>
        </c:ser>
        <c:ser>
          <c:idx val="3"/>
          <c:order val="3"/>
          <c:tx>
            <c:strRef>
              <c:f>'Paperless TF'!$F$1</c:f>
              <c:strCache>
                <c:ptCount val="1"/>
                <c:pt idx="0">
                  <c:v>Not Implemented</c:v>
                </c:pt>
              </c:strCache>
            </c:strRef>
          </c:tx>
          <c:spPr>
            <a:solidFill>
              <a:schemeClr val="bg2"/>
            </a:solidFill>
            <a:ln>
              <a:noFill/>
            </a:ln>
          </c:spPr>
          <c:invertIfNegative val="0"/>
          <c:cat>
            <c:strRef>
              <c:f>'Paperless TF'!$A$2:$A$10</c:f>
              <c:strCache>
                <c:ptCount val="9"/>
                <c:pt idx="0">
                  <c:v>Electronic Application and Issuance of Preferential Certificate of Origin</c:v>
                </c:pt>
                <c:pt idx="1">
                  <c:v>Electronic Application for Customs Refunds</c:v>
                </c:pt>
                <c:pt idx="2">
                  <c:v>Electronic Application and Issuance of Trade Licenses</c:v>
                </c:pt>
                <c:pt idx="3">
                  <c:v>Electronic Single Window System    </c:v>
                </c:pt>
                <c:pt idx="4">
                  <c:v>Electronic Submission of Air Cargo Manifests</c:v>
                </c:pt>
                <c:pt idx="5">
                  <c:v>E-Payment of Customs Duties and Fees</c:v>
                </c:pt>
                <c:pt idx="6">
                  <c:v>Electronic submission of Customs declarations</c:v>
                </c:pt>
                <c:pt idx="7">
                  <c:v>Electronic/automated Customs System </c:v>
                </c:pt>
                <c:pt idx="8">
                  <c:v>Internet connection available to Customs and other trade control agencies at border-crossings</c:v>
                </c:pt>
              </c:strCache>
            </c:strRef>
          </c:cat>
          <c:val>
            <c:numRef>
              <c:f>'Paperless TF'!$F$2:$F$10</c:f>
              <c:numCache>
                <c:formatCode>General</c:formatCode>
                <c:ptCount val="9"/>
                <c:pt idx="0">
                  <c:v>33</c:v>
                </c:pt>
                <c:pt idx="1">
                  <c:v>32</c:v>
                </c:pt>
                <c:pt idx="2">
                  <c:v>31</c:v>
                </c:pt>
                <c:pt idx="3">
                  <c:v>27</c:v>
                </c:pt>
                <c:pt idx="4">
                  <c:v>21</c:v>
                </c:pt>
                <c:pt idx="5">
                  <c:v>15</c:v>
                </c:pt>
                <c:pt idx="6">
                  <c:v>6</c:v>
                </c:pt>
                <c:pt idx="7">
                  <c:v>4</c:v>
                </c:pt>
                <c:pt idx="8">
                  <c:v>2</c:v>
                </c:pt>
              </c:numCache>
            </c:numRef>
          </c:val>
        </c:ser>
        <c:ser>
          <c:idx val="4"/>
          <c:order val="4"/>
          <c:tx>
            <c:strRef>
              <c:f>'Paperless TF'!$G$1</c:f>
              <c:strCache>
                <c:ptCount val="1"/>
                <c:pt idx="0">
                  <c:v>Don't know</c:v>
                </c:pt>
              </c:strCache>
            </c:strRef>
          </c:tx>
          <c:invertIfNegative val="0"/>
          <c:cat>
            <c:strRef>
              <c:f>'Paperless TF'!$A$2:$A$10</c:f>
              <c:strCache>
                <c:ptCount val="9"/>
                <c:pt idx="0">
                  <c:v>Electronic Application and Issuance of Preferential Certificate of Origin</c:v>
                </c:pt>
                <c:pt idx="1">
                  <c:v>Electronic Application for Customs Refunds</c:v>
                </c:pt>
                <c:pt idx="2">
                  <c:v>Electronic Application and Issuance of Trade Licenses</c:v>
                </c:pt>
                <c:pt idx="3">
                  <c:v>Electronic Single Window System    </c:v>
                </c:pt>
                <c:pt idx="4">
                  <c:v>Electronic Submission of Air Cargo Manifests</c:v>
                </c:pt>
                <c:pt idx="5">
                  <c:v>E-Payment of Customs Duties and Fees</c:v>
                </c:pt>
                <c:pt idx="6">
                  <c:v>Electronic submission of Customs declarations</c:v>
                </c:pt>
                <c:pt idx="7">
                  <c:v>Electronic/automated Customs System </c:v>
                </c:pt>
                <c:pt idx="8">
                  <c:v>Internet connection available to Customs and other trade control agencies at border-crossings</c:v>
                </c:pt>
              </c:strCache>
            </c:strRef>
          </c:cat>
          <c:val>
            <c:numRef>
              <c:f>'Paperless TF'!$G$2:$G$10</c:f>
              <c:numCache>
                <c:formatCode>General</c:formatCode>
                <c:ptCount val="9"/>
                <c:pt idx="0">
                  <c:v>0</c:v>
                </c:pt>
                <c:pt idx="1">
                  <c:v>0</c:v>
                </c:pt>
                <c:pt idx="2">
                  <c:v>0</c:v>
                </c:pt>
                <c:pt idx="3">
                  <c:v>0</c:v>
                </c:pt>
                <c:pt idx="4">
                  <c:v>0</c:v>
                </c:pt>
                <c:pt idx="5">
                  <c:v>0</c:v>
                </c:pt>
                <c:pt idx="6">
                  <c:v>0</c:v>
                </c:pt>
                <c:pt idx="7">
                  <c:v>0</c:v>
                </c:pt>
                <c:pt idx="8">
                  <c:v>0</c:v>
                </c:pt>
              </c:numCache>
            </c:numRef>
          </c:val>
        </c:ser>
        <c:dLbls>
          <c:showLegendKey val="0"/>
          <c:showVal val="0"/>
          <c:showCatName val="0"/>
          <c:showSerName val="0"/>
          <c:showPercent val="0"/>
          <c:showBubbleSize val="0"/>
        </c:dLbls>
        <c:gapWidth val="150"/>
        <c:overlap val="100"/>
        <c:axId val="123737984"/>
        <c:axId val="123739520"/>
      </c:barChart>
      <c:catAx>
        <c:axId val="123737984"/>
        <c:scaling>
          <c:orientation val="minMax"/>
        </c:scaling>
        <c:delete val="0"/>
        <c:axPos val="l"/>
        <c:majorTickMark val="out"/>
        <c:minorTickMark val="none"/>
        <c:tickLblPos val="nextTo"/>
        <c:crossAx val="123739520"/>
        <c:crosses val="autoZero"/>
        <c:auto val="1"/>
        <c:lblAlgn val="ctr"/>
        <c:lblOffset val="100"/>
        <c:noMultiLvlLbl val="0"/>
      </c:catAx>
      <c:valAx>
        <c:axId val="123739520"/>
        <c:scaling>
          <c:orientation val="minMax"/>
        </c:scaling>
        <c:delete val="0"/>
        <c:axPos val="b"/>
        <c:majorGridlines/>
        <c:numFmt formatCode="0%" sourceLinked="1"/>
        <c:majorTickMark val="out"/>
        <c:minorTickMark val="none"/>
        <c:tickLblPos val="nextTo"/>
        <c:crossAx val="123737984"/>
        <c:crosses val="autoZero"/>
        <c:crossBetween val="between"/>
        <c:majorUnit val="0.1"/>
      </c:valAx>
    </c:plotArea>
    <c:legend>
      <c:legendPos val="b"/>
      <c:layout/>
      <c:overlay val="0"/>
    </c:legend>
    <c:plotVisOnly val="1"/>
    <c:dispBlanksAs val="gap"/>
    <c:showDLblsOverMax val="0"/>
  </c:chart>
  <c:txPr>
    <a:bodyPr/>
    <a:lstStyle/>
    <a:p>
      <a:pPr>
        <a:defRPr sz="11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45738454568178982"/>
          <c:y val="5.0925925925925923E-2"/>
          <c:w val="0.51075537432820894"/>
          <c:h val="0.7598815252260136"/>
        </c:manualLayout>
      </c:layout>
      <c:barChart>
        <c:barDir val="bar"/>
        <c:grouping val="percentStacked"/>
        <c:varyColors val="0"/>
        <c:ser>
          <c:idx val="0"/>
          <c:order val="0"/>
          <c:tx>
            <c:strRef>
              <c:f>'Cross-border paperless trade'!$B$13</c:f>
              <c:strCache>
                <c:ptCount val="1"/>
                <c:pt idx="0">
                  <c:v>Fully implemented</c:v>
                </c:pt>
              </c:strCache>
            </c:strRef>
          </c:tx>
          <c:spPr>
            <a:solidFill>
              <a:schemeClr val="tx2">
                <a:lumMod val="75000"/>
              </a:schemeClr>
            </a:solidFill>
            <a:ln>
              <a:noFill/>
            </a:ln>
          </c:spPr>
          <c:invertIfNegative val="0"/>
          <c:cat>
            <c:strRef>
              <c:f>'Cross-border paperless trade'!$A$14:$A$19</c:f>
              <c:strCache>
                <c:ptCount val="6"/>
                <c:pt idx="0">
                  <c:v>Banks and insurers retrieving letters of credit electronically without lodging paper-based documents</c:v>
                </c:pt>
                <c:pt idx="1">
                  <c:v>Electronic exchange of Sanitary &amp; Phyto-Sanitary Certificate  </c:v>
                </c:pt>
                <c:pt idx="2">
                  <c:v>Electronic exchange of Certificate of Origin  </c:v>
                </c:pt>
                <c:pt idx="3">
                  <c:v>Engagement in trade-related cross-border electronic data exchange </c:v>
                </c:pt>
                <c:pt idx="4">
                  <c:v>Recognised certification authority </c:v>
                </c:pt>
                <c:pt idx="5">
                  <c:v>Laws and regulations for electronic transactions </c:v>
                </c:pt>
              </c:strCache>
            </c:strRef>
          </c:cat>
          <c:val>
            <c:numRef>
              <c:f>'Cross-border paperless trade'!$B$14:$B$19</c:f>
              <c:numCache>
                <c:formatCode>General</c:formatCode>
                <c:ptCount val="6"/>
                <c:pt idx="0">
                  <c:v>0</c:v>
                </c:pt>
                <c:pt idx="1">
                  <c:v>0</c:v>
                </c:pt>
                <c:pt idx="2">
                  <c:v>0</c:v>
                </c:pt>
                <c:pt idx="3">
                  <c:v>0</c:v>
                </c:pt>
                <c:pt idx="4">
                  <c:v>9</c:v>
                </c:pt>
                <c:pt idx="5">
                  <c:v>8</c:v>
                </c:pt>
              </c:numCache>
            </c:numRef>
          </c:val>
        </c:ser>
        <c:ser>
          <c:idx val="1"/>
          <c:order val="1"/>
          <c:tx>
            <c:strRef>
              <c:f>'Cross-border paperless trade'!$C$13</c:f>
              <c:strCache>
                <c:ptCount val="1"/>
                <c:pt idx="0">
                  <c:v>Partially implemented</c:v>
                </c:pt>
              </c:strCache>
            </c:strRef>
          </c:tx>
          <c:spPr>
            <a:solidFill>
              <a:schemeClr val="tx2">
                <a:lumMod val="60000"/>
                <a:lumOff val="40000"/>
              </a:schemeClr>
            </a:solidFill>
            <a:ln>
              <a:noFill/>
            </a:ln>
          </c:spPr>
          <c:invertIfNegative val="0"/>
          <c:cat>
            <c:strRef>
              <c:f>'Cross-border paperless trade'!$A$14:$A$19</c:f>
              <c:strCache>
                <c:ptCount val="6"/>
                <c:pt idx="0">
                  <c:v>Banks and insurers retrieving letters of credit electronically without lodging paper-based documents</c:v>
                </c:pt>
                <c:pt idx="1">
                  <c:v>Electronic exchange of Sanitary &amp; Phyto-Sanitary Certificate  </c:v>
                </c:pt>
                <c:pt idx="2">
                  <c:v>Electronic exchange of Certificate of Origin  </c:v>
                </c:pt>
                <c:pt idx="3">
                  <c:v>Engagement in trade-related cross-border electronic data exchange </c:v>
                </c:pt>
                <c:pt idx="4">
                  <c:v>Recognised certification authority </c:v>
                </c:pt>
                <c:pt idx="5">
                  <c:v>Laws and regulations for electronic transactions </c:v>
                </c:pt>
              </c:strCache>
            </c:strRef>
          </c:cat>
          <c:val>
            <c:numRef>
              <c:f>'Cross-border paperless trade'!$C$14:$C$19</c:f>
              <c:numCache>
                <c:formatCode>General</c:formatCode>
                <c:ptCount val="6"/>
                <c:pt idx="0">
                  <c:v>3</c:v>
                </c:pt>
                <c:pt idx="1">
                  <c:v>3</c:v>
                </c:pt>
                <c:pt idx="2">
                  <c:v>4</c:v>
                </c:pt>
                <c:pt idx="3">
                  <c:v>8</c:v>
                </c:pt>
                <c:pt idx="4">
                  <c:v>6</c:v>
                </c:pt>
                <c:pt idx="5">
                  <c:v>22</c:v>
                </c:pt>
              </c:numCache>
            </c:numRef>
          </c:val>
        </c:ser>
        <c:ser>
          <c:idx val="2"/>
          <c:order val="2"/>
          <c:tx>
            <c:strRef>
              <c:f>'Cross-border paperless trade'!$D$13</c:f>
              <c:strCache>
                <c:ptCount val="1"/>
                <c:pt idx="0">
                  <c:v>Pilot stage of implementation</c:v>
                </c:pt>
              </c:strCache>
            </c:strRef>
          </c:tx>
          <c:spPr>
            <a:solidFill>
              <a:schemeClr val="accent4">
                <a:lumMod val="75000"/>
              </a:schemeClr>
            </a:solidFill>
            <a:ln>
              <a:noFill/>
            </a:ln>
          </c:spPr>
          <c:invertIfNegative val="0"/>
          <c:cat>
            <c:strRef>
              <c:f>'Cross-border paperless trade'!$A$14:$A$19</c:f>
              <c:strCache>
                <c:ptCount val="6"/>
                <c:pt idx="0">
                  <c:v>Banks and insurers retrieving letters of credit electronically without lodging paper-based documents</c:v>
                </c:pt>
                <c:pt idx="1">
                  <c:v>Electronic exchange of Sanitary &amp; Phyto-Sanitary Certificate  </c:v>
                </c:pt>
                <c:pt idx="2">
                  <c:v>Electronic exchange of Certificate of Origin  </c:v>
                </c:pt>
                <c:pt idx="3">
                  <c:v>Engagement in trade-related cross-border electronic data exchange </c:v>
                </c:pt>
                <c:pt idx="4">
                  <c:v>Recognised certification authority </c:v>
                </c:pt>
                <c:pt idx="5">
                  <c:v>Laws and regulations for electronic transactions </c:v>
                </c:pt>
              </c:strCache>
            </c:strRef>
          </c:cat>
          <c:val>
            <c:numRef>
              <c:f>'Cross-border paperless trade'!$D$14:$D$19</c:f>
              <c:numCache>
                <c:formatCode>General</c:formatCode>
                <c:ptCount val="6"/>
                <c:pt idx="0">
                  <c:v>1</c:v>
                </c:pt>
                <c:pt idx="1">
                  <c:v>2</c:v>
                </c:pt>
                <c:pt idx="2">
                  <c:v>6</c:v>
                </c:pt>
                <c:pt idx="3">
                  <c:v>4</c:v>
                </c:pt>
                <c:pt idx="4">
                  <c:v>1</c:v>
                </c:pt>
                <c:pt idx="5">
                  <c:v>1</c:v>
                </c:pt>
              </c:numCache>
            </c:numRef>
          </c:val>
        </c:ser>
        <c:ser>
          <c:idx val="3"/>
          <c:order val="3"/>
          <c:tx>
            <c:strRef>
              <c:f>'Cross-border paperless trade'!$E$13</c:f>
              <c:strCache>
                <c:ptCount val="1"/>
                <c:pt idx="0">
                  <c:v>Not Implemented</c:v>
                </c:pt>
              </c:strCache>
            </c:strRef>
          </c:tx>
          <c:spPr>
            <a:solidFill>
              <a:schemeClr val="bg2"/>
            </a:solidFill>
            <a:ln>
              <a:noFill/>
            </a:ln>
          </c:spPr>
          <c:invertIfNegative val="0"/>
          <c:cat>
            <c:strRef>
              <c:f>'Cross-border paperless trade'!$A$14:$A$19</c:f>
              <c:strCache>
                <c:ptCount val="6"/>
                <c:pt idx="0">
                  <c:v>Banks and insurers retrieving letters of credit electronically without lodging paper-based documents</c:v>
                </c:pt>
                <c:pt idx="1">
                  <c:v>Electronic exchange of Sanitary &amp; Phyto-Sanitary Certificate  </c:v>
                </c:pt>
                <c:pt idx="2">
                  <c:v>Electronic exchange of Certificate of Origin  </c:v>
                </c:pt>
                <c:pt idx="3">
                  <c:v>Engagement in trade-related cross-border electronic data exchange </c:v>
                </c:pt>
                <c:pt idx="4">
                  <c:v>Recognised certification authority </c:v>
                </c:pt>
                <c:pt idx="5">
                  <c:v>Laws and regulations for electronic transactions </c:v>
                </c:pt>
              </c:strCache>
            </c:strRef>
          </c:cat>
          <c:val>
            <c:numRef>
              <c:f>'Cross-border paperless trade'!$E$14:$E$19</c:f>
              <c:numCache>
                <c:formatCode>General</c:formatCode>
                <c:ptCount val="6"/>
                <c:pt idx="0">
                  <c:v>40</c:v>
                </c:pt>
                <c:pt idx="1">
                  <c:v>39</c:v>
                </c:pt>
                <c:pt idx="2">
                  <c:v>34</c:v>
                </c:pt>
                <c:pt idx="3">
                  <c:v>32</c:v>
                </c:pt>
                <c:pt idx="4">
                  <c:v>28</c:v>
                </c:pt>
                <c:pt idx="5">
                  <c:v>13</c:v>
                </c:pt>
              </c:numCache>
            </c:numRef>
          </c:val>
        </c:ser>
        <c:ser>
          <c:idx val="4"/>
          <c:order val="4"/>
          <c:tx>
            <c:strRef>
              <c:f>'Cross-border paperless trade'!$F$13</c:f>
              <c:strCache>
                <c:ptCount val="1"/>
                <c:pt idx="0">
                  <c:v>Don't know</c:v>
                </c:pt>
              </c:strCache>
            </c:strRef>
          </c:tx>
          <c:invertIfNegative val="0"/>
          <c:cat>
            <c:strRef>
              <c:f>'Cross-border paperless trade'!$A$14:$A$19</c:f>
              <c:strCache>
                <c:ptCount val="6"/>
                <c:pt idx="0">
                  <c:v>Banks and insurers retrieving letters of credit electronically without lodging paper-based documents</c:v>
                </c:pt>
                <c:pt idx="1">
                  <c:v>Electronic exchange of Sanitary &amp; Phyto-Sanitary Certificate  </c:v>
                </c:pt>
                <c:pt idx="2">
                  <c:v>Electronic exchange of Certificate of Origin  </c:v>
                </c:pt>
                <c:pt idx="3">
                  <c:v>Engagement in trade-related cross-border electronic data exchange </c:v>
                </c:pt>
                <c:pt idx="4">
                  <c:v>Recognised certification authority </c:v>
                </c:pt>
                <c:pt idx="5">
                  <c:v>Laws and regulations for electronic transactions </c:v>
                </c:pt>
              </c:strCache>
            </c:strRef>
          </c:cat>
          <c:val>
            <c:numRef>
              <c:f>'Cross-border paperless trade'!$F$14:$F$19</c:f>
              <c:numCache>
                <c:formatCode>General</c:formatCode>
                <c:ptCount val="6"/>
                <c:pt idx="0">
                  <c:v>0</c:v>
                </c:pt>
                <c:pt idx="1">
                  <c:v>0</c:v>
                </c:pt>
                <c:pt idx="2">
                  <c:v>0</c:v>
                </c:pt>
                <c:pt idx="3">
                  <c:v>0</c:v>
                </c:pt>
                <c:pt idx="4">
                  <c:v>0</c:v>
                </c:pt>
                <c:pt idx="5">
                  <c:v>0</c:v>
                </c:pt>
              </c:numCache>
            </c:numRef>
          </c:val>
        </c:ser>
        <c:dLbls>
          <c:showLegendKey val="0"/>
          <c:showVal val="0"/>
          <c:showCatName val="0"/>
          <c:showSerName val="0"/>
          <c:showPercent val="0"/>
          <c:showBubbleSize val="0"/>
        </c:dLbls>
        <c:gapWidth val="150"/>
        <c:overlap val="100"/>
        <c:axId val="146892672"/>
        <c:axId val="146894208"/>
      </c:barChart>
      <c:catAx>
        <c:axId val="146892672"/>
        <c:scaling>
          <c:orientation val="minMax"/>
        </c:scaling>
        <c:delete val="0"/>
        <c:axPos val="l"/>
        <c:majorTickMark val="out"/>
        <c:minorTickMark val="none"/>
        <c:tickLblPos val="nextTo"/>
        <c:crossAx val="146894208"/>
        <c:crosses val="autoZero"/>
        <c:auto val="1"/>
        <c:lblAlgn val="ctr"/>
        <c:lblOffset val="100"/>
        <c:noMultiLvlLbl val="0"/>
      </c:catAx>
      <c:valAx>
        <c:axId val="146894208"/>
        <c:scaling>
          <c:orientation val="minMax"/>
        </c:scaling>
        <c:delete val="0"/>
        <c:axPos val="b"/>
        <c:majorGridlines/>
        <c:numFmt formatCode="0%" sourceLinked="1"/>
        <c:majorTickMark val="out"/>
        <c:minorTickMark val="none"/>
        <c:tickLblPos val="nextTo"/>
        <c:crossAx val="146892672"/>
        <c:crosses val="autoZero"/>
        <c:crossBetween val="between"/>
        <c:majorUnit val="0.1"/>
      </c:valAx>
    </c:plotArea>
    <c:legend>
      <c:legendPos val="b"/>
      <c:layout/>
      <c:overlay val="0"/>
    </c:legend>
    <c:plotVisOnly val="1"/>
    <c:dispBlanksAs val="gap"/>
    <c:showDLblsOverMax val="0"/>
  </c:chart>
  <c:txPr>
    <a:bodyPr/>
    <a:lstStyle/>
    <a:p>
      <a:pPr>
        <a:defRPr sz="105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B8C459-996A-4BEE-AA96-A6011401C1A5}" type="doc">
      <dgm:prSet loTypeId="urn:microsoft.com/office/officeart/2005/8/layout/radial3" loCatId="relationship" qsTypeId="urn:microsoft.com/office/officeart/2005/8/quickstyle/3d1" qsCatId="3D" csTypeId="urn:microsoft.com/office/officeart/2005/8/colors/colorful1" csCatId="colorful" phldr="1"/>
      <dgm:spPr/>
      <dgm:t>
        <a:bodyPr/>
        <a:lstStyle/>
        <a:p>
          <a:endParaRPr lang="id-ID"/>
        </a:p>
      </dgm:t>
    </dgm:pt>
    <dgm:pt modelId="{D65850F6-C998-432E-B503-4D3A35F55AE4}">
      <dgm:prSet phldrT="[Text]" custT="1"/>
      <dgm:spPr/>
      <dgm:t>
        <a:bodyPr/>
        <a:lstStyle/>
        <a:p>
          <a:r>
            <a:rPr lang="id-ID" sz="3400" b="1" dirty="0" smtClean="0">
              <a:latin typeface="Arial Narrow" pitchFamily="34" charset="0"/>
            </a:rPr>
            <a:t>Indonesia National Single Window</a:t>
          </a:r>
        </a:p>
        <a:p>
          <a:r>
            <a:rPr lang="id-ID" sz="3400" b="1" dirty="0" smtClean="0">
              <a:latin typeface="Arial Narrow" pitchFamily="34" charset="0"/>
            </a:rPr>
            <a:t>(INSW)</a:t>
          </a:r>
        </a:p>
        <a:p>
          <a:endParaRPr lang="id-ID" sz="1400" b="1" dirty="0">
            <a:latin typeface="Arial Narrow" pitchFamily="34" charset="0"/>
          </a:endParaRPr>
        </a:p>
      </dgm:t>
    </dgm:pt>
    <dgm:pt modelId="{6EFE099B-6E08-4771-A897-D511EA037EDA}" type="parTrans" cxnId="{ED72F735-D5A2-47B0-A483-E297C7713409}">
      <dgm:prSet/>
      <dgm:spPr/>
      <dgm:t>
        <a:bodyPr/>
        <a:lstStyle/>
        <a:p>
          <a:endParaRPr lang="id-ID" sz="1200" b="1">
            <a:latin typeface="Arial Narrow" pitchFamily="34" charset="0"/>
          </a:endParaRPr>
        </a:p>
      </dgm:t>
    </dgm:pt>
    <dgm:pt modelId="{B3243702-EA37-4DCA-A961-8D90DBEE99F9}" type="sibTrans" cxnId="{ED72F735-D5A2-47B0-A483-E297C7713409}">
      <dgm:prSet/>
      <dgm:spPr/>
      <dgm:t>
        <a:bodyPr/>
        <a:lstStyle/>
        <a:p>
          <a:endParaRPr lang="id-ID" sz="1200" b="1">
            <a:latin typeface="Arial Narrow" pitchFamily="34" charset="0"/>
          </a:endParaRPr>
        </a:p>
      </dgm:t>
    </dgm:pt>
    <dgm:pt modelId="{0702D5D9-7A79-4618-B99C-1A8440E947EE}">
      <dgm:prSet phldrT="[Text]" custT="1"/>
      <dgm:spPr/>
      <dgm:t>
        <a:bodyPr/>
        <a:lstStyle/>
        <a:p>
          <a:r>
            <a:rPr lang="id-ID" sz="1200" b="1" dirty="0" smtClean="0">
              <a:latin typeface="Arial Narrow" pitchFamily="34" charset="0"/>
            </a:rPr>
            <a:t>Ministry Of Trade</a:t>
          </a:r>
          <a:endParaRPr lang="id-ID" sz="1200" b="1" dirty="0">
            <a:latin typeface="Arial Narrow" pitchFamily="34" charset="0"/>
          </a:endParaRPr>
        </a:p>
      </dgm:t>
    </dgm:pt>
    <dgm:pt modelId="{EC1CBA1D-8C32-4CE1-96EF-0D8D3A1BD19A}" type="parTrans" cxnId="{EE97BC90-9A86-4D92-B17C-A286820F7C70}">
      <dgm:prSet/>
      <dgm:spPr/>
      <dgm:t>
        <a:bodyPr/>
        <a:lstStyle/>
        <a:p>
          <a:endParaRPr lang="id-ID" sz="1200" b="1">
            <a:latin typeface="Arial Narrow" pitchFamily="34" charset="0"/>
          </a:endParaRPr>
        </a:p>
      </dgm:t>
    </dgm:pt>
    <dgm:pt modelId="{587E7E18-B8E0-40E4-9C04-CEDF283C3859}" type="sibTrans" cxnId="{EE97BC90-9A86-4D92-B17C-A286820F7C70}">
      <dgm:prSet/>
      <dgm:spPr/>
      <dgm:t>
        <a:bodyPr/>
        <a:lstStyle/>
        <a:p>
          <a:endParaRPr lang="id-ID" sz="1200" b="1">
            <a:latin typeface="Arial Narrow" pitchFamily="34" charset="0"/>
          </a:endParaRPr>
        </a:p>
      </dgm:t>
    </dgm:pt>
    <dgm:pt modelId="{18025354-F0B3-4328-90D2-0CE9A8CE29C4}">
      <dgm:prSet phldrT="[Text]" custT="1"/>
      <dgm:spPr>
        <a:scene3d>
          <a:camera prst="orthographicFront"/>
          <a:lightRig rig="flat" dir="t"/>
        </a:scene3d>
        <a:sp3d prstMaterial="plastic">
          <a:bevelT w="120900" h="88900" prst="angle"/>
          <a:bevelB w="88900" h="31750" prst="angle"/>
        </a:sp3d>
      </dgm:spPr>
      <dgm:t>
        <a:bodyPr/>
        <a:lstStyle/>
        <a:p>
          <a:r>
            <a:rPr lang="id-ID" sz="1400" b="1" smtClean="0">
              <a:latin typeface="Arial Narrow" pitchFamily="34" charset="0"/>
            </a:rPr>
            <a:t>Customs &amp; Excise</a:t>
          </a:r>
          <a:endParaRPr lang="id-ID" sz="1400" b="1" dirty="0">
            <a:latin typeface="Arial Narrow" pitchFamily="34" charset="0"/>
          </a:endParaRPr>
        </a:p>
      </dgm:t>
    </dgm:pt>
    <dgm:pt modelId="{E3BDD41F-3A87-49BF-8BEA-25DA6E1A41DD}" type="parTrans" cxnId="{4ACC6CF3-C900-4FC0-BCF8-B87D59D7EE92}">
      <dgm:prSet/>
      <dgm:spPr/>
      <dgm:t>
        <a:bodyPr/>
        <a:lstStyle/>
        <a:p>
          <a:endParaRPr lang="id-ID" sz="1200" b="1">
            <a:latin typeface="Arial Narrow" pitchFamily="34" charset="0"/>
          </a:endParaRPr>
        </a:p>
      </dgm:t>
    </dgm:pt>
    <dgm:pt modelId="{060B412F-99C9-4C6A-A306-D3A30E951C57}" type="sibTrans" cxnId="{4ACC6CF3-C900-4FC0-BCF8-B87D59D7EE92}">
      <dgm:prSet/>
      <dgm:spPr/>
      <dgm:t>
        <a:bodyPr/>
        <a:lstStyle/>
        <a:p>
          <a:endParaRPr lang="id-ID" sz="1200" b="1">
            <a:latin typeface="Arial Narrow" pitchFamily="34" charset="0"/>
          </a:endParaRPr>
        </a:p>
      </dgm:t>
    </dgm:pt>
    <dgm:pt modelId="{6D349409-7E82-4770-898C-E64A1FBAA3C6}">
      <dgm:prSet phldrT="[Text]" custT="1"/>
      <dgm:spPr/>
      <dgm:t>
        <a:bodyPr/>
        <a:lstStyle/>
        <a:p>
          <a:r>
            <a:rPr lang="id-ID" sz="1200" b="1" dirty="0" smtClean="0">
              <a:latin typeface="Arial Narrow" pitchFamily="34" charset="0"/>
            </a:rPr>
            <a:t>FDA</a:t>
          </a:r>
          <a:endParaRPr lang="id-ID" sz="1200" b="1" dirty="0">
            <a:latin typeface="Arial Narrow" pitchFamily="34" charset="0"/>
          </a:endParaRPr>
        </a:p>
      </dgm:t>
    </dgm:pt>
    <dgm:pt modelId="{41BBA36B-13BC-4AFD-9FD1-0929BFD2DFD1}" type="parTrans" cxnId="{A89A81AE-EB4D-4A6E-AE5D-EB98198AC8D3}">
      <dgm:prSet/>
      <dgm:spPr/>
      <dgm:t>
        <a:bodyPr/>
        <a:lstStyle/>
        <a:p>
          <a:endParaRPr lang="id-ID" sz="1200" b="1">
            <a:latin typeface="Arial Narrow" pitchFamily="34" charset="0"/>
          </a:endParaRPr>
        </a:p>
      </dgm:t>
    </dgm:pt>
    <dgm:pt modelId="{9EA6A2C0-531A-428E-9B8F-723AD66CB750}" type="sibTrans" cxnId="{A89A81AE-EB4D-4A6E-AE5D-EB98198AC8D3}">
      <dgm:prSet/>
      <dgm:spPr/>
      <dgm:t>
        <a:bodyPr/>
        <a:lstStyle/>
        <a:p>
          <a:endParaRPr lang="id-ID" sz="1200" b="1">
            <a:latin typeface="Arial Narrow" pitchFamily="34" charset="0"/>
          </a:endParaRPr>
        </a:p>
      </dgm:t>
    </dgm:pt>
    <dgm:pt modelId="{96508105-0882-4FE4-BDFA-543CE833ACAC}">
      <dgm:prSet phldrT="[Text]" custT="1"/>
      <dgm:spPr/>
      <dgm:t>
        <a:bodyPr/>
        <a:lstStyle/>
        <a:p>
          <a:r>
            <a:rPr lang="id-ID" sz="1200" b="1" dirty="0" smtClean="0">
              <a:latin typeface="Arial Narrow" pitchFamily="34" charset="0"/>
            </a:rPr>
            <a:t>Animal Quarantine</a:t>
          </a:r>
          <a:endParaRPr lang="id-ID" sz="1200" b="1" dirty="0">
            <a:latin typeface="Arial Narrow" pitchFamily="34" charset="0"/>
          </a:endParaRPr>
        </a:p>
      </dgm:t>
    </dgm:pt>
    <dgm:pt modelId="{F3E16ACF-D97D-47E2-8541-C3C332E57892}" type="parTrans" cxnId="{7CBCCC37-0B08-4021-A9D1-0094E66F46B1}">
      <dgm:prSet/>
      <dgm:spPr/>
      <dgm:t>
        <a:bodyPr/>
        <a:lstStyle/>
        <a:p>
          <a:endParaRPr lang="id-ID" sz="1200" b="1">
            <a:latin typeface="Arial Narrow" pitchFamily="34" charset="0"/>
          </a:endParaRPr>
        </a:p>
      </dgm:t>
    </dgm:pt>
    <dgm:pt modelId="{89037CF5-C60C-459B-9C81-3DCF345AC656}" type="sibTrans" cxnId="{7CBCCC37-0B08-4021-A9D1-0094E66F46B1}">
      <dgm:prSet/>
      <dgm:spPr/>
      <dgm:t>
        <a:bodyPr/>
        <a:lstStyle/>
        <a:p>
          <a:endParaRPr lang="id-ID" sz="1200" b="1">
            <a:latin typeface="Arial Narrow" pitchFamily="34" charset="0"/>
          </a:endParaRPr>
        </a:p>
      </dgm:t>
    </dgm:pt>
    <dgm:pt modelId="{131F75C2-6820-4688-BE7B-A4418D1CFE10}">
      <dgm:prSet custT="1"/>
      <dgm:spPr/>
      <dgm:t>
        <a:bodyPr/>
        <a:lstStyle/>
        <a:p>
          <a:r>
            <a:rPr lang="id-ID" sz="1200" b="1" dirty="0" smtClean="0">
              <a:latin typeface="Arial Narrow" pitchFamily="34" charset="0"/>
            </a:rPr>
            <a:t>Fish Quarantine</a:t>
          </a:r>
          <a:endParaRPr lang="id-ID" sz="1200" b="1" dirty="0">
            <a:latin typeface="Arial Narrow" pitchFamily="34" charset="0"/>
          </a:endParaRPr>
        </a:p>
      </dgm:t>
    </dgm:pt>
    <dgm:pt modelId="{78F8530F-0808-4892-87C4-15B60113DA43}" type="parTrans" cxnId="{AAB23638-8BDC-45E4-8E0F-E3422ED25432}">
      <dgm:prSet/>
      <dgm:spPr/>
      <dgm:t>
        <a:bodyPr/>
        <a:lstStyle/>
        <a:p>
          <a:endParaRPr lang="id-ID" sz="1200" b="1">
            <a:latin typeface="Arial Narrow" pitchFamily="34" charset="0"/>
          </a:endParaRPr>
        </a:p>
      </dgm:t>
    </dgm:pt>
    <dgm:pt modelId="{09D02D8A-515E-4CEC-A36F-3F01602E9165}" type="sibTrans" cxnId="{AAB23638-8BDC-45E4-8E0F-E3422ED25432}">
      <dgm:prSet/>
      <dgm:spPr/>
      <dgm:t>
        <a:bodyPr/>
        <a:lstStyle/>
        <a:p>
          <a:endParaRPr lang="id-ID" sz="1200" b="1">
            <a:latin typeface="Arial Narrow" pitchFamily="34" charset="0"/>
          </a:endParaRPr>
        </a:p>
      </dgm:t>
    </dgm:pt>
    <dgm:pt modelId="{A258B352-0300-4550-BAC1-95FA579DD479}">
      <dgm:prSet custT="1"/>
      <dgm:spPr/>
      <dgm:t>
        <a:bodyPr/>
        <a:lstStyle/>
        <a:p>
          <a:r>
            <a:rPr lang="id-ID" sz="1200" b="1" dirty="0" smtClean="0">
              <a:latin typeface="Arial Narrow" pitchFamily="34" charset="0"/>
            </a:rPr>
            <a:t>POST &amp; TELCo</a:t>
          </a:r>
          <a:endParaRPr lang="id-ID" sz="1200" b="1" dirty="0">
            <a:latin typeface="Arial Narrow" pitchFamily="34" charset="0"/>
          </a:endParaRPr>
        </a:p>
      </dgm:t>
    </dgm:pt>
    <dgm:pt modelId="{5F058130-032B-4F86-9C72-51209184475D}" type="parTrans" cxnId="{7F1B6673-B5D6-4B30-A178-CF6E9AC3A1F0}">
      <dgm:prSet/>
      <dgm:spPr/>
      <dgm:t>
        <a:bodyPr/>
        <a:lstStyle/>
        <a:p>
          <a:endParaRPr lang="id-ID" sz="1200" b="1">
            <a:latin typeface="Arial Narrow" pitchFamily="34" charset="0"/>
          </a:endParaRPr>
        </a:p>
      </dgm:t>
    </dgm:pt>
    <dgm:pt modelId="{1B2109A6-6487-4E3E-BB66-7D6688E50058}" type="sibTrans" cxnId="{7F1B6673-B5D6-4B30-A178-CF6E9AC3A1F0}">
      <dgm:prSet/>
      <dgm:spPr/>
      <dgm:t>
        <a:bodyPr/>
        <a:lstStyle/>
        <a:p>
          <a:endParaRPr lang="id-ID" sz="1200" b="1">
            <a:latin typeface="Arial Narrow" pitchFamily="34" charset="0"/>
          </a:endParaRPr>
        </a:p>
      </dgm:t>
    </dgm:pt>
    <dgm:pt modelId="{CB3C65DD-D0B9-4C70-8D61-B867B6475D28}">
      <dgm:prSet custT="1"/>
      <dgm:spPr/>
      <dgm:t>
        <a:bodyPr/>
        <a:lstStyle/>
        <a:p>
          <a:r>
            <a:rPr lang="id-ID" sz="1200" b="1" dirty="0" smtClean="0">
              <a:latin typeface="Arial Narrow" pitchFamily="34" charset="0"/>
            </a:rPr>
            <a:t>Ministry of Industry</a:t>
          </a:r>
          <a:endParaRPr lang="id-ID" sz="1200" b="1" dirty="0">
            <a:latin typeface="Arial Narrow" pitchFamily="34" charset="0"/>
          </a:endParaRPr>
        </a:p>
      </dgm:t>
    </dgm:pt>
    <dgm:pt modelId="{1A099C68-DE4C-493E-80AE-9C9B3FD327B5}" type="parTrans" cxnId="{6486CD7F-DA1A-4635-99BA-12A4D62231A8}">
      <dgm:prSet/>
      <dgm:spPr/>
      <dgm:t>
        <a:bodyPr/>
        <a:lstStyle/>
        <a:p>
          <a:endParaRPr lang="id-ID" sz="1200" b="1">
            <a:latin typeface="Arial Narrow" pitchFamily="34" charset="0"/>
          </a:endParaRPr>
        </a:p>
      </dgm:t>
    </dgm:pt>
    <dgm:pt modelId="{669E07FA-0551-4EDA-814E-75E3BA98DA8F}" type="sibTrans" cxnId="{6486CD7F-DA1A-4635-99BA-12A4D62231A8}">
      <dgm:prSet/>
      <dgm:spPr/>
      <dgm:t>
        <a:bodyPr/>
        <a:lstStyle/>
        <a:p>
          <a:endParaRPr lang="id-ID" sz="1200" b="1">
            <a:latin typeface="Arial Narrow" pitchFamily="34" charset="0"/>
          </a:endParaRPr>
        </a:p>
      </dgm:t>
    </dgm:pt>
    <dgm:pt modelId="{8035C58A-1BD3-4193-8CAA-800A48497E61}">
      <dgm:prSet custT="1"/>
      <dgm:spPr/>
      <dgm:t>
        <a:bodyPr/>
        <a:lstStyle/>
        <a:p>
          <a:r>
            <a:rPr lang="id-ID" sz="1200" b="1" dirty="0" smtClean="0">
              <a:latin typeface="Arial Narrow" pitchFamily="34" charset="0"/>
            </a:rPr>
            <a:t>Ministry of Health</a:t>
          </a:r>
          <a:endParaRPr lang="id-ID" sz="1200" b="1" dirty="0">
            <a:latin typeface="Arial Narrow" pitchFamily="34" charset="0"/>
          </a:endParaRPr>
        </a:p>
      </dgm:t>
    </dgm:pt>
    <dgm:pt modelId="{A44815A2-9552-46DA-A5B5-C31B00630D97}" type="parTrans" cxnId="{6BC79AB0-5F3F-4506-AF0E-B4A19C01C753}">
      <dgm:prSet/>
      <dgm:spPr/>
      <dgm:t>
        <a:bodyPr/>
        <a:lstStyle/>
        <a:p>
          <a:endParaRPr lang="id-ID" sz="1200" b="1">
            <a:latin typeface="Arial Narrow" pitchFamily="34" charset="0"/>
          </a:endParaRPr>
        </a:p>
      </dgm:t>
    </dgm:pt>
    <dgm:pt modelId="{31C01EF9-DD4A-43C1-BC97-7EFAA0E0B51E}" type="sibTrans" cxnId="{6BC79AB0-5F3F-4506-AF0E-B4A19C01C753}">
      <dgm:prSet/>
      <dgm:spPr/>
      <dgm:t>
        <a:bodyPr/>
        <a:lstStyle/>
        <a:p>
          <a:endParaRPr lang="id-ID" sz="1200" b="1">
            <a:latin typeface="Arial Narrow" pitchFamily="34" charset="0"/>
          </a:endParaRPr>
        </a:p>
      </dgm:t>
    </dgm:pt>
    <dgm:pt modelId="{25F85017-E775-4E13-A133-CF5A405B7C0F}">
      <dgm:prSet custT="1"/>
      <dgm:spPr/>
      <dgm:t>
        <a:bodyPr/>
        <a:lstStyle/>
        <a:p>
          <a:r>
            <a:rPr lang="id-ID" sz="1200" b="1" dirty="0" smtClean="0">
              <a:latin typeface="Arial Narrow" pitchFamily="34" charset="0"/>
            </a:rPr>
            <a:t>Ministry of ICT</a:t>
          </a:r>
          <a:endParaRPr lang="id-ID" sz="1200" b="1" dirty="0">
            <a:latin typeface="Arial Narrow" pitchFamily="34" charset="0"/>
          </a:endParaRPr>
        </a:p>
      </dgm:t>
    </dgm:pt>
    <dgm:pt modelId="{0231D37E-66E7-4092-8EC2-7C2650F16C76}" type="parTrans" cxnId="{1C4D0E33-633F-4F28-BA52-2114612F2E1B}">
      <dgm:prSet/>
      <dgm:spPr/>
      <dgm:t>
        <a:bodyPr/>
        <a:lstStyle/>
        <a:p>
          <a:endParaRPr lang="id-ID" sz="1200" b="1">
            <a:latin typeface="Arial Narrow" pitchFamily="34" charset="0"/>
          </a:endParaRPr>
        </a:p>
      </dgm:t>
    </dgm:pt>
    <dgm:pt modelId="{6097FFFC-35BC-44B4-8A53-A7947DDB5506}" type="sibTrans" cxnId="{1C4D0E33-633F-4F28-BA52-2114612F2E1B}">
      <dgm:prSet/>
      <dgm:spPr/>
      <dgm:t>
        <a:bodyPr/>
        <a:lstStyle/>
        <a:p>
          <a:endParaRPr lang="id-ID" sz="1200" b="1">
            <a:latin typeface="Arial Narrow" pitchFamily="34" charset="0"/>
          </a:endParaRPr>
        </a:p>
      </dgm:t>
    </dgm:pt>
    <dgm:pt modelId="{108C82BB-A6A6-43D8-AAE1-51BC4EF3EBF0}">
      <dgm:prSet custT="1"/>
      <dgm:spPr/>
      <dgm:t>
        <a:bodyPr/>
        <a:lstStyle/>
        <a:p>
          <a:r>
            <a:rPr lang="id-ID" sz="1200" b="1" dirty="0" smtClean="0">
              <a:latin typeface="Arial Narrow" pitchFamily="34" charset="0"/>
            </a:rPr>
            <a:t>Port Authority </a:t>
          </a:r>
          <a:endParaRPr lang="id-ID" sz="1200" b="1" dirty="0">
            <a:latin typeface="Arial Narrow" pitchFamily="34" charset="0"/>
          </a:endParaRPr>
        </a:p>
      </dgm:t>
    </dgm:pt>
    <dgm:pt modelId="{F482D090-5376-457F-B3B9-985EFAC6223C}" type="parTrans" cxnId="{25EE463E-4A0C-4A9F-8C68-4ED9D1953992}">
      <dgm:prSet/>
      <dgm:spPr/>
      <dgm:t>
        <a:bodyPr/>
        <a:lstStyle/>
        <a:p>
          <a:endParaRPr lang="id-ID" sz="1200" b="1">
            <a:latin typeface="Arial Narrow" pitchFamily="34" charset="0"/>
          </a:endParaRPr>
        </a:p>
      </dgm:t>
    </dgm:pt>
    <dgm:pt modelId="{2D570A93-6DF9-4CE3-AA1B-82BBDFFFB3FD}" type="sibTrans" cxnId="{25EE463E-4A0C-4A9F-8C68-4ED9D1953992}">
      <dgm:prSet/>
      <dgm:spPr/>
      <dgm:t>
        <a:bodyPr/>
        <a:lstStyle/>
        <a:p>
          <a:endParaRPr lang="id-ID" sz="1200" b="1">
            <a:latin typeface="Arial Narrow" pitchFamily="34" charset="0"/>
          </a:endParaRPr>
        </a:p>
      </dgm:t>
    </dgm:pt>
    <dgm:pt modelId="{047DBA20-D644-4ADC-B7E3-CB3EF84D3325}">
      <dgm:prSet custT="1"/>
      <dgm:spPr/>
      <dgm:t>
        <a:bodyPr/>
        <a:lstStyle/>
        <a:p>
          <a:r>
            <a:rPr lang="id-ID" sz="1200" b="1" dirty="0" smtClean="0">
              <a:latin typeface="Arial Narrow" pitchFamily="34" charset="0"/>
            </a:rPr>
            <a:t>Ministry of Transportation</a:t>
          </a:r>
          <a:endParaRPr lang="id-ID" sz="1200" b="1" dirty="0">
            <a:latin typeface="Arial Narrow" pitchFamily="34" charset="0"/>
          </a:endParaRPr>
        </a:p>
      </dgm:t>
    </dgm:pt>
    <dgm:pt modelId="{1CDA06BC-4B97-4C4F-A613-36C76A7383C6}" type="parTrans" cxnId="{56133EB3-36BE-4D10-BFC5-024C80C04E98}">
      <dgm:prSet/>
      <dgm:spPr/>
      <dgm:t>
        <a:bodyPr/>
        <a:lstStyle/>
        <a:p>
          <a:endParaRPr lang="id-ID" sz="1200" b="1">
            <a:latin typeface="Arial Narrow" pitchFamily="34" charset="0"/>
          </a:endParaRPr>
        </a:p>
      </dgm:t>
    </dgm:pt>
    <dgm:pt modelId="{177AB310-AC03-4E68-9F5E-7C1844B0CED2}" type="sibTrans" cxnId="{56133EB3-36BE-4D10-BFC5-024C80C04E98}">
      <dgm:prSet/>
      <dgm:spPr/>
      <dgm:t>
        <a:bodyPr/>
        <a:lstStyle/>
        <a:p>
          <a:endParaRPr lang="id-ID" sz="1200" b="1">
            <a:latin typeface="Arial Narrow" pitchFamily="34" charset="0"/>
          </a:endParaRPr>
        </a:p>
      </dgm:t>
    </dgm:pt>
    <dgm:pt modelId="{0E319E57-8525-4BEF-B4FD-8A741D828AB9}">
      <dgm:prSet custT="1"/>
      <dgm:spPr/>
      <dgm:t>
        <a:bodyPr/>
        <a:lstStyle/>
        <a:p>
          <a:r>
            <a:rPr lang="id-ID" sz="1200" b="1" dirty="0" smtClean="0">
              <a:latin typeface="Arial Narrow" pitchFamily="34" charset="0"/>
            </a:rPr>
            <a:t>Ministry of Defense</a:t>
          </a:r>
          <a:endParaRPr lang="id-ID" sz="1200" b="1" dirty="0">
            <a:latin typeface="Arial Narrow" pitchFamily="34" charset="0"/>
          </a:endParaRPr>
        </a:p>
      </dgm:t>
    </dgm:pt>
    <dgm:pt modelId="{0A0661D3-B144-4CE4-B440-6AA8D3D60A82}" type="parTrans" cxnId="{F62F04B0-9BF7-4ED6-9120-D25B45E45528}">
      <dgm:prSet/>
      <dgm:spPr/>
      <dgm:t>
        <a:bodyPr/>
        <a:lstStyle/>
        <a:p>
          <a:endParaRPr lang="id-ID" sz="1200" b="1">
            <a:latin typeface="Arial Narrow" pitchFamily="34" charset="0"/>
          </a:endParaRPr>
        </a:p>
      </dgm:t>
    </dgm:pt>
    <dgm:pt modelId="{43CAE95A-A9D6-4154-9C17-4B51553C9AD8}" type="sibTrans" cxnId="{F62F04B0-9BF7-4ED6-9120-D25B45E45528}">
      <dgm:prSet/>
      <dgm:spPr/>
      <dgm:t>
        <a:bodyPr/>
        <a:lstStyle/>
        <a:p>
          <a:endParaRPr lang="id-ID" sz="1200" b="1">
            <a:latin typeface="Arial Narrow" pitchFamily="34" charset="0"/>
          </a:endParaRPr>
        </a:p>
      </dgm:t>
    </dgm:pt>
    <dgm:pt modelId="{132745CA-0B4F-4C70-B369-A0619CDC408F}">
      <dgm:prSet custT="1"/>
      <dgm:spPr/>
      <dgm:t>
        <a:bodyPr/>
        <a:lstStyle/>
        <a:p>
          <a:r>
            <a:rPr lang="id-ID" sz="1200" b="1" dirty="0" smtClean="0">
              <a:latin typeface="Arial Narrow" pitchFamily="34" charset="0"/>
            </a:rPr>
            <a:t>National Police</a:t>
          </a:r>
          <a:endParaRPr lang="id-ID" sz="1200" b="1" dirty="0">
            <a:latin typeface="Arial Narrow" pitchFamily="34" charset="0"/>
          </a:endParaRPr>
        </a:p>
      </dgm:t>
    </dgm:pt>
    <dgm:pt modelId="{51633190-1EE8-46CC-83B7-652C5BBAF038}" type="parTrans" cxnId="{0627B37F-7CC2-4CB1-8F2C-2C875A1C7DF1}">
      <dgm:prSet/>
      <dgm:spPr/>
      <dgm:t>
        <a:bodyPr/>
        <a:lstStyle/>
        <a:p>
          <a:endParaRPr lang="id-ID" sz="1200" b="1">
            <a:latin typeface="Arial Narrow" pitchFamily="34" charset="0"/>
          </a:endParaRPr>
        </a:p>
      </dgm:t>
    </dgm:pt>
    <dgm:pt modelId="{5D9B78A3-70BB-444E-ACE4-CB74D11CA575}" type="sibTrans" cxnId="{0627B37F-7CC2-4CB1-8F2C-2C875A1C7DF1}">
      <dgm:prSet/>
      <dgm:spPr/>
      <dgm:t>
        <a:bodyPr/>
        <a:lstStyle/>
        <a:p>
          <a:endParaRPr lang="id-ID" sz="1200" b="1">
            <a:latin typeface="Arial Narrow" pitchFamily="34" charset="0"/>
          </a:endParaRPr>
        </a:p>
      </dgm:t>
    </dgm:pt>
    <dgm:pt modelId="{E3E70675-291C-47A3-89F6-FF60973106BF}">
      <dgm:prSet custT="1"/>
      <dgm:spPr/>
      <dgm:t>
        <a:bodyPr/>
        <a:lstStyle/>
        <a:p>
          <a:r>
            <a:rPr lang="id-ID" sz="1200" b="1" dirty="0" smtClean="0">
              <a:latin typeface="Arial Narrow" pitchFamily="34" charset="0"/>
            </a:rPr>
            <a:t>Nuclear Control NA</a:t>
          </a:r>
          <a:endParaRPr lang="id-ID" sz="1200" b="1" dirty="0">
            <a:latin typeface="Arial Narrow" pitchFamily="34" charset="0"/>
          </a:endParaRPr>
        </a:p>
      </dgm:t>
    </dgm:pt>
    <dgm:pt modelId="{A99445B2-62B3-43E5-9822-28C90C1DA0A5}" type="parTrans" cxnId="{47DA5B19-E1F4-4824-ADC0-A91FE7422F38}">
      <dgm:prSet/>
      <dgm:spPr/>
      <dgm:t>
        <a:bodyPr/>
        <a:lstStyle/>
        <a:p>
          <a:endParaRPr lang="id-ID" sz="1200" b="1">
            <a:latin typeface="Arial Narrow" pitchFamily="34" charset="0"/>
          </a:endParaRPr>
        </a:p>
      </dgm:t>
    </dgm:pt>
    <dgm:pt modelId="{89314B8F-5CFB-4D07-8C15-F475A689575A}" type="sibTrans" cxnId="{47DA5B19-E1F4-4824-ADC0-A91FE7422F38}">
      <dgm:prSet/>
      <dgm:spPr/>
      <dgm:t>
        <a:bodyPr/>
        <a:lstStyle/>
        <a:p>
          <a:endParaRPr lang="id-ID" sz="1200" b="1">
            <a:latin typeface="Arial Narrow" pitchFamily="34" charset="0"/>
          </a:endParaRPr>
        </a:p>
      </dgm:t>
    </dgm:pt>
    <dgm:pt modelId="{7D463A4F-E722-4700-93B3-88033F1F7138}">
      <dgm:prSet custT="1"/>
      <dgm:spPr/>
      <dgm:t>
        <a:bodyPr/>
        <a:lstStyle/>
        <a:p>
          <a:r>
            <a:rPr lang="id-ID" sz="1200" b="1" smtClean="0">
              <a:latin typeface="Arial Narrow" pitchFamily="34" charset="0"/>
            </a:rPr>
            <a:t>Ministry of Environment</a:t>
          </a:r>
          <a:endParaRPr lang="id-ID" sz="1200" b="1" dirty="0">
            <a:latin typeface="Arial Narrow" pitchFamily="34" charset="0"/>
          </a:endParaRPr>
        </a:p>
      </dgm:t>
    </dgm:pt>
    <dgm:pt modelId="{262823E8-B579-47D2-9BC6-FA61D47CC551}" type="parTrans" cxnId="{63131DAE-35F5-49DE-8C3F-9D175C4877C1}">
      <dgm:prSet/>
      <dgm:spPr/>
      <dgm:t>
        <a:bodyPr/>
        <a:lstStyle/>
        <a:p>
          <a:endParaRPr lang="id-ID" sz="1200" b="1">
            <a:latin typeface="Arial Narrow" pitchFamily="34" charset="0"/>
          </a:endParaRPr>
        </a:p>
      </dgm:t>
    </dgm:pt>
    <dgm:pt modelId="{A1357565-CFDE-441F-82C0-9B7A0DED4088}" type="sibTrans" cxnId="{63131DAE-35F5-49DE-8C3F-9D175C4877C1}">
      <dgm:prSet/>
      <dgm:spPr/>
      <dgm:t>
        <a:bodyPr/>
        <a:lstStyle/>
        <a:p>
          <a:endParaRPr lang="id-ID" sz="1200" b="1">
            <a:latin typeface="Arial Narrow" pitchFamily="34" charset="0"/>
          </a:endParaRPr>
        </a:p>
      </dgm:t>
    </dgm:pt>
    <dgm:pt modelId="{286E708C-BD73-408F-A41D-A2F8EA4F9F0D}">
      <dgm:prSet custT="1"/>
      <dgm:spPr/>
      <dgm:t>
        <a:bodyPr/>
        <a:lstStyle/>
        <a:p>
          <a:r>
            <a:rPr lang="id-ID" sz="1200" b="1" smtClean="0">
              <a:latin typeface="Arial Narrow" pitchFamily="34" charset="0"/>
            </a:rPr>
            <a:t>Ministry of Energy</a:t>
          </a:r>
          <a:endParaRPr lang="id-ID" sz="1200" b="1" dirty="0">
            <a:latin typeface="Arial Narrow" pitchFamily="34" charset="0"/>
          </a:endParaRPr>
        </a:p>
      </dgm:t>
    </dgm:pt>
    <dgm:pt modelId="{9990EB13-E43D-4136-946A-80A7C6D62D7D}" type="parTrans" cxnId="{E259B601-0774-4445-9441-191B99ACBCC4}">
      <dgm:prSet/>
      <dgm:spPr/>
      <dgm:t>
        <a:bodyPr/>
        <a:lstStyle/>
        <a:p>
          <a:endParaRPr lang="id-ID" sz="1200" b="1">
            <a:latin typeface="Arial Narrow" pitchFamily="34" charset="0"/>
          </a:endParaRPr>
        </a:p>
      </dgm:t>
    </dgm:pt>
    <dgm:pt modelId="{05640F66-D72F-4B9E-8B3C-E02D0D959B1D}" type="sibTrans" cxnId="{E259B601-0774-4445-9441-191B99ACBCC4}">
      <dgm:prSet/>
      <dgm:spPr/>
      <dgm:t>
        <a:bodyPr/>
        <a:lstStyle/>
        <a:p>
          <a:endParaRPr lang="id-ID" sz="1200" b="1">
            <a:latin typeface="Arial Narrow" pitchFamily="34" charset="0"/>
          </a:endParaRPr>
        </a:p>
      </dgm:t>
    </dgm:pt>
    <dgm:pt modelId="{252EDD8E-DAC1-43A2-9561-C7CE90087012}">
      <dgm:prSet custT="1"/>
      <dgm:spPr/>
      <dgm:t>
        <a:bodyPr/>
        <a:lstStyle/>
        <a:p>
          <a:r>
            <a:rPr lang="id-ID" sz="1200" b="1" dirty="0" smtClean="0">
              <a:latin typeface="Arial Narrow" pitchFamily="34" charset="0"/>
            </a:rPr>
            <a:t>Central Bank</a:t>
          </a:r>
          <a:endParaRPr lang="id-ID" sz="1200" b="1" dirty="0">
            <a:latin typeface="Arial Narrow" pitchFamily="34" charset="0"/>
          </a:endParaRPr>
        </a:p>
      </dgm:t>
    </dgm:pt>
    <dgm:pt modelId="{65A5FDD7-0FFF-4478-BBDA-9D4782C43FB0}" type="parTrans" cxnId="{0E5F48ED-C9DB-4446-8A4B-707197F1722C}">
      <dgm:prSet/>
      <dgm:spPr/>
      <dgm:t>
        <a:bodyPr/>
        <a:lstStyle/>
        <a:p>
          <a:endParaRPr lang="id-ID" sz="1200" b="1">
            <a:latin typeface="Arial Narrow" pitchFamily="34" charset="0"/>
          </a:endParaRPr>
        </a:p>
      </dgm:t>
    </dgm:pt>
    <dgm:pt modelId="{E7E4B31A-30D0-4EE5-B4B8-992E87864449}" type="sibTrans" cxnId="{0E5F48ED-C9DB-4446-8A4B-707197F1722C}">
      <dgm:prSet/>
      <dgm:spPr/>
      <dgm:t>
        <a:bodyPr/>
        <a:lstStyle/>
        <a:p>
          <a:endParaRPr lang="id-ID" sz="1200" b="1">
            <a:latin typeface="Arial Narrow" pitchFamily="34" charset="0"/>
          </a:endParaRPr>
        </a:p>
      </dgm:t>
    </dgm:pt>
    <dgm:pt modelId="{1AA55B3E-9DC6-46F5-8408-DD9C138B4ABA}">
      <dgm:prSet custT="1"/>
      <dgm:spPr/>
      <dgm:t>
        <a:bodyPr/>
        <a:lstStyle/>
        <a:p>
          <a:r>
            <a:rPr lang="id-ID" sz="1200" b="1" dirty="0" smtClean="0">
              <a:latin typeface="Arial Narrow" pitchFamily="34" charset="0"/>
            </a:rPr>
            <a:t>Ministry of Agriculture</a:t>
          </a:r>
          <a:endParaRPr lang="id-ID" sz="1200" b="1" dirty="0">
            <a:latin typeface="Arial Narrow" pitchFamily="34" charset="0"/>
          </a:endParaRPr>
        </a:p>
      </dgm:t>
    </dgm:pt>
    <dgm:pt modelId="{FC5E02CD-3627-4098-9835-C888B6B3A4C0}" type="parTrans" cxnId="{F16ADE2E-E65B-4649-86F4-E1DCF08C1B5B}">
      <dgm:prSet/>
      <dgm:spPr/>
      <dgm:t>
        <a:bodyPr/>
        <a:lstStyle/>
        <a:p>
          <a:endParaRPr lang="id-ID"/>
        </a:p>
      </dgm:t>
    </dgm:pt>
    <dgm:pt modelId="{0F0025B3-2083-4709-8EE5-7C778A3BED12}" type="sibTrans" cxnId="{F16ADE2E-E65B-4649-86F4-E1DCF08C1B5B}">
      <dgm:prSet/>
      <dgm:spPr/>
      <dgm:t>
        <a:bodyPr/>
        <a:lstStyle/>
        <a:p>
          <a:endParaRPr lang="id-ID"/>
        </a:p>
      </dgm:t>
    </dgm:pt>
    <dgm:pt modelId="{C7D086EE-5815-422E-933F-7B93960BC0F4}" type="pres">
      <dgm:prSet presAssocID="{4CB8C459-996A-4BEE-AA96-A6011401C1A5}" presName="composite" presStyleCnt="0">
        <dgm:presLayoutVars>
          <dgm:chMax val="1"/>
          <dgm:dir/>
          <dgm:resizeHandles val="exact"/>
        </dgm:presLayoutVars>
      </dgm:prSet>
      <dgm:spPr/>
      <dgm:t>
        <a:bodyPr/>
        <a:lstStyle/>
        <a:p>
          <a:endParaRPr lang="id-ID"/>
        </a:p>
      </dgm:t>
    </dgm:pt>
    <dgm:pt modelId="{03BAFA73-21F9-4CC1-A2F8-9A6D42D74E21}" type="pres">
      <dgm:prSet presAssocID="{4CB8C459-996A-4BEE-AA96-A6011401C1A5}" presName="radial" presStyleCnt="0">
        <dgm:presLayoutVars>
          <dgm:animLvl val="ctr"/>
        </dgm:presLayoutVars>
      </dgm:prSet>
      <dgm:spPr/>
      <dgm:t>
        <a:bodyPr/>
        <a:lstStyle/>
        <a:p>
          <a:endParaRPr lang="id-ID"/>
        </a:p>
      </dgm:t>
    </dgm:pt>
    <dgm:pt modelId="{25FA2698-8163-459B-BA54-8DDFDA31D9BB}" type="pres">
      <dgm:prSet presAssocID="{D65850F6-C998-432E-B503-4D3A35F55AE4}" presName="centerShape" presStyleLbl="vennNode1" presStyleIdx="0" presStyleCnt="19" custScaleX="178186" custScaleY="174395"/>
      <dgm:spPr/>
      <dgm:t>
        <a:bodyPr/>
        <a:lstStyle/>
        <a:p>
          <a:endParaRPr lang="id-ID"/>
        </a:p>
      </dgm:t>
    </dgm:pt>
    <dgm:pt modelId="{B31F8B15-8404-4AD8-B2A2-6904ECB2389E}" type="pres">
      <dgm:prSet presAssocID="{0702D5D9-7A79-4618-B99C-1A8440E947EE}" presName="node" presStyleLbl="vennNode1" presStyleIdx="1" presStyleCnt="19">
        <dgm:presLayoutVars>
          <dgm:bulletEnabled val="1"/>
        </dgm:presLayoutVars>
      </dgm:prSet>
      <dgm:spPr/>
      <dgm:t>
        <a:bodyPr/>
        <a:lstStyle/>
        <a:p>
          <a:endParaRPr lang="id-ID"/>
        </a:p>
      </dgm:t>
    </dgm:pt>
    <dgm:pt modelId="{414CEC29-BE53-459B-8EBE-D7C56C612D58}" type="pres">
      <dgm:prSet presAssocID="{18025354-F0B3-4328-90D2-0CE9A8CE29C4}" presName="node" presStyleLbl="vennNode1" presStyleIdx="2" presStyleCnt="19">
        <dgm:presLayoutVars>
          <dgm:bulletEnabled val="1"/>
        </dgm:presLayoutVars>
      </dgm:prSet>
      <dgm:spPr/>
      <dgm:t>
        <a:bodyPr/>
        <a:lstStyle/>
        <a:p>
          <a:endParaRPr lang="id-ID"/>
        </a:p>
      </dgm:t>
    </dgm:pt>
    <dgm:pt modelId="{C12EF942-D466-4BBB-A6E5-D10973F038BF}" type="pres">
      <dgm:prSet presAssocID="{6D349409-7E82-4770-898C-E64A1FBAA3C6}" presName="node" presStyleLbl="vennNode1" presStyleIdx="3" presStyleCnt="19">
        <dgm:presLayoutVars>
          <dgm:bulletEnabled val="1"/>
        </dgm:presLayoutVars>
      </dgm:prSet>
      <dgm:spPr/>
      <dgm:t>
        <a:bodyPr/>
        <a:lstStyle/>
        <a:p>
          <a:endParaRPr lang="id-ID"/>
        </a:p>
      </dgm:t>
    </dgm:pt>
    <dgm:pt modelId="{02C8D6CC-6F9E-428C-887E-54CCC960EEAA}" type="pres">
      <dgm:prSet presAssocID="{96508105-0882-4FE4-BDFA-543CE833ACAC}" presName="node" presStyleLbl="vennNode1" presStyleIdx="4" presStyleCnt="19">
        <dgm:presLayoutVars>
          <dgm:bulletEnabled val="1"/>
        </dgm:presLayoutVars>
      </dgm:prSet>
      <dgm:spPr/>
      <dgm:t>
        <a:bodyPr/>
        <a:lstStyle/>
        <a:p>
          <a:endParaRPr lang="id-ID"/>
        </a:p>
      </dgm:t>
    </dgm:pt>
    <dgm:pt modelId="{3D6AC834-5301-41AB-9AFE-1F1698FE2492}" type="pres">
      <dgm:prSet presAssocID="{131F75C2-6820-4688-BE7B-A4418D1CFE10}" presName="node" presStyleLbl="vennNode1" presStyleIdx="5" presStyleCnt="19">
        <dgm:presLayoutVars>
          <dgm:bulletEnabled val="1"/>
        </dgm:presLayoutVars>
      </dgm:prSet>
      <dgm:spPr/>
      <dgm:t>
        <a:bodyPr/>
        <a:lstStyle/>
        <a:p>
          <a:endParaRPr lang="id-ID"/>
        </a:p>
      </dgm:t>
    </dgm:pt>
    <dgm:pt modelId="{11C15C30-0A48-40CC-B6E9-3F5391C43DE6}" type="pres">
      <dgm:prSet presAssocID="{A258B352-0300-4550-BAC1-95FA579DD479}" presName="node" presStyleLbl="vennNode1" presStyleIdx="6" presStyleCnt="19">
        <dgm:presLayoutVars>
          <dgm:bulletEnabled val="1"/>
        </dgm:presLayoutVars>
      </dgm:prSet>
      <dgm:spPr/>
      <dgm:t>
        <a:bodyPr/>
        <a:lstStyle/>
        <a:p>
          <a:endParaRPr lang="id-ID"/>
        </a:p>
      </dgm:t>
    </dgm:pt>
    <dgm:pt modelId="{216BEFF7-D4C1-489F-9578-C6ADEBCAC8A1}" type="pres">
      <dgm:prSet presAssocID="{CB3C65DD-D0B9-4C70-8D61-B867B6475D28}" presName="node" presStyleLbl="vennNode1" presStyleIdx="7" presStyleCnt="19">
        <dgm:presLayoutVars>
          <dgm:bulletEnabled val="1"/>
        </dgm:presLayoutVars>
      </dgm:prSet>
      <dgm:spPr/>
      <dgm:t>
        <a:bodyPr/>
        <a:lstStyle/>
        <a:p>
          <a:endParaRPr lang="id-ID"/>
        </a:p>
      </dgm:t>
    </dgm:pt>
    <dgm:pt modelId="{30C996C5-17CE-4716-B60E-4C65D6505593}" type="pres">
      <dgm:prSet presAssocID="{8035C58A-1BD3-4193-8CAA-800A48497E61}" presName="node" presStyleLbl="vennNode1" presStyleIdx="8" presStyleCnt="19">
        <dgm:presLayoutVars>
          <dgm:bulletEnabled val="1"/>
        </dgm:presLayoutVars>
      </dgm:prSet>
      <dgm:spPr/>
      <dgm:t>
        <a:bodyPr/>
        <a:lstStyle/>
        <a:p>
          <a:endParaRPr lang="id-ID"/>
        </a:p>
      </dgm:t>
    </dgm:pt>
    <dgm:pt modelId="{FAEEAA99-9B2D-417F-B062-776318372BA6}" type="pres">
      <dgm:prSet presAssocID="{25F85017-E775-4E13-A133-CF5A405B7C0F}" presName="node" presStyleLbl="vennNode1" presStyleIdx="9" presStyleCnt="19">
        <dgm:presLayoutVars>
          <dgm:bulletEnabled val="1"/>
        </dgm:presLayoutVars>
      </dgm:prSet>
      <dgm:spPr/>
      <dgm:t>
        <a:bodyPr/>
        <a:lstStyle/>
        <a:p>
          <a:endParaRPr lang="id-ID"/>
        </a:p>
      </dgm:t>
    </dgm:pt>
    <dgm:pt modelId="{14793556-32FA-4807-ACD5-1FCFF017FF64}" type="pres">
      <dgm:prSet presAssocID="{108C82BB-A6A6-43D8-AAE1-51BC4EF3EBF0}" presName="node" presStyleLbl="vennNode1" presStyleIdx="10" presStyleCnt="19">
        <dgm:presLayoutVars>
          <dgm:bulletEnabled val="1"/>
        </dgm:presLayoutVars>
      </dgm:prSet>
      <dgm:spPr/>
      <dgm:t>
        <a:bodyPr/>
        <a:lstStyle/>
        <a:p>
          <a:endParaRPr lang="id-ID"/>
        </a:p>
      </dgm:t>
    </dgm:pt>
    <dgm:pt modelId="{D47C742B-8716-4CED-A18D-C877D19CA565}" type="pres">
      <dgm:prSet presAssocID="{047DBA20-D644-4ADC-B7E3-CB3EF84D3325}" presName="node" presStyleLbl="vennNode1" presStyleIdx="11" presStyleCnt="19">
        <dgm:presLayoutVars>
          <dgm:bulletEnabled val="1"/>
        </dgm:presLayoutVars>
      </dgm:prSet>
      <dgm:spPr/>
      <dgm:t>
        <a:bodyPr/>
        <a:lstStyle/>
        <a:p>
          <a:endParaRPr lang="id-ID"/>
        </a:p>
      </dgm:t>
    </dgm:pt>
    <dgm:pt modelId="{9B984331-6DF8-4A99-85A8-7273AF1131C6}" type="pres">
      <dgm:prSet presAssocID="{0E319E57-8525-4BEF-B4FD-8A741D828AB9}" presName="node" presStyleLbl="vennNode1" presStyleIdx="12" presStyleCnt="19">
        <dgm:presLayoutVars>
          <dgm:bulletEnabled val="1"/>
        </dgm:presLayoutVars>
      </dgm:prSet>
      <dgm:spPr/>
      <dgm:t>
        <a:bodyPr/>
        <a:lstStyle/>
        <a:p>
          <a:endParaRPr lang="id-ID"/>
        </a:p>
      </dgm:t>
    </dgm:pt>
    <dgm:pt modelId="{EB12351F-3CB6-43C1-AEBB-F83283EABFF6}" type="pres">
      <dgm:prSet presAssocID="{132745CA-0B4F-4C70-B369-A0619CDC408F}" presName="node" presStyleLbl="vennNode1" presStyleIdx="13" presStyleCnt="19">
        <dgm:presLayoutVars>
          <dgm:bulletEnabled val="1"/>
        </dgm:presLayoutVars>
      </dgm:prSet>
      <dgm:spPr/>
      <dgm:t>
        <a:bodyPr/>
        <a:lstStyle/>
        <a:p>
          <a:endParaRPr lang="id-ID"/>
        </a:p>
      </dgm:t>
    </dgm:pt>
    <dgm:pt modelId="{0F6C510A-1B3E-4329-B812-72A968917F7C}" type="pres">
      <dgm:prSet presAssocID="{E3E70675-291C-47A3-89F6-FF60973106BF}" presName="node" presStyleLbl="vennNode1" presStyleIdx="14" presStyleCnt="19">
        <dgm:presLayoutVars>
          <dgm:bulletEnabled val="1"/>
        </dgm:presLayoutVars>
      </dgm:prSet>
      <dgm:spPr/>
      <dgm:t>
        <a:bodyPr/>
        <a:lstStyle/>
        <a:p>
          <a:endParaRPr lang="id-ID"/>
        </a:p>
      </dgm:t>
    </dgm:pt>
    <dgm:pt modelId="{2F5C2A70-CCAE-4AE7-ACD8-754BDDB671D3}" type="pres">
      <dgm:prSet presAssocID="{7D463A4F-E722-4700-93B3-88033F1F7138}" presName="node" presStyleLbl="vennNode1" presStyleIdx="15" presStyleCnt="19">
        <dgm:presLayoutVars>
          <dgm:bulletEnabled val="1"/>
        </dgm:presLayoutVars>
      </dgm:prSet>
      <dgm:spPr/>
      <dgm:t>
        <a:bodyPr/>
        <a:lstStyle/>
        <a:p>
          <a:endParaRPr lang="id-ID"/>
        </a:p>
      </dgm:t>
    </dgm:pt>
    <dgm:pt modelId="{45421786-E8D1-40D2-87A3-DD46C568D10F}" type="pres">
      <dgm:prSet presAssocID="{286E708C-BD73-408F-A41D-A2F8EA4F9F0D}" presName="node" presStyleLbl="vennNode1" presStyleIdx="16" presStyleCnt="19">
        <dgm:presLayoutVars>
          <dgm:bulletEnabled val="1"/>
        </dgm:presLayoutVars>
      </dgm:prSet>
      <dgm:spPr/>
      <dgm:t>
        <a:bodyPr/>
        <a:lstStyle/>
        <a:p>
          <a:endParaRPr lang="id-ID"/>
        </a:p>
      </dgm:t>
    </dgm:pt>
    <dgm:pt modelId="{8B9016D4-E5C1-4391-B830-E08F25175395}" type="pres">
      <dgm:prSet presAssocID="{252EDD8E-DAC1-43A2-9561-C7CE90087012}" presName="node" presStyleLbl="vennNode1" presStyleIdx="17" presStyleCnt="19">
        <dgm:presLayoutVars>
          <dgm:bulletEnabled val="1"/>
        </dgm:presLayoutVars>
      </dgm:prSet>
      <dgm:spPr/>
      <dgm:t>
        <a:bodyPr/>
        <a:lstStyle/>
        <a:p>
          <a:endParaRPr lang="id-ID"/>
        </a:p>
      </dgm:t>
    </dgm:pt>
    <dgm:pt modelId="{EDF436B7-851F-4D0C-82A1-8EA5860B70A5}" type="pres">
      <dgm:prSet presAssocID="{1AA55B3E-9DC6-46F5-8408-DD9C138B4ABA}" presName="node" presStyleLbl="vennNode1" presStyleIdx="18" presStyleCnt="19">
        <dgm:presLayoutVars>
          <dgm:bulletEnabled val="1"/>
        </dgm:presLayoutVars>
      </dgm:prSet>
      <dgm:spPr/>
      <dgm:t>
        <a:bodyPr/>
        <a:lstStyle/>
        <a:p>
          <a:endParaRPr lang="id-ID"/>
        </a:p>
      </dgm:t>
    </dgm:pt>
  </dgm:ptLst>
  <dgm:cxnLst>
    <dgm:cxn modelId="{828D6596-4AA8-472B-882D-B901756D658B}" type="presOf" srcId="{131F75C2-6820-4688-BE7B-A4418D1CFE10}" destId="{3D6AC834-5301-41AB-9AFE-1F1698FE2492}" srcOrd="0" destOrd="0" presId="urn:microsoft.com/office/officeart/2005/8/layout/radial3"/>
    <dgm:cxn modelId="{C613FE4B-E8CE-424E-B87F-89486D11D78B}" type="presOf" srcId="{4CB8C459-996A-4BEE-AA96-A6011401C1A5}" destId="{C7D086EE-5815-422E-933F-7B93960BC0F4}" srcOrd="0" destOrd="0" presId="urn:microsoft.com/office/officeart/2005/8/layout/radial3"/>
    <dgm:cxn modelId="{B6E0396B-822D-4559-87D0-D11F9942EDFA}" type="presOf" srcId="{108C82BB-A6A6-43D8-AAE1-51BC4EF3EBF0}" destId="{14793556-32FA-4807-ACD5-1FCFF017FF64}" srcOrd="0" destOrd="0" presId="urn:microsoft.com/office/officeart/2005/8/layout/radial3"/>
    <dgm:cxn modelId="{97B8DA01-5128-4E1F-B12A-ED845E2FFBF9}" type="presOf" srcId="{E3E70675-291C-47A3-89F6-FF60973106BF}" destId="{0F6C510A-1B3E-4329-B812-72A968917F7C}" srcOrd="0" destOrd="0" presId="urn:microsoft.com/office/officeart/2005/8/layout/radial3"/>
    <dgm:cxn modelId="{47DA5B19-E1F4-4824-ADC0-A91FE7422F38}" srcId="{D65850F6-C998-432E-B503-4D3A35F55AE4}" destId="{E3E70675-291C-47A3-89F6-FF60973106BF}" srcOrd="13" destOrd="0" parTransId="{A99445B2-62B3-43E5-9822-28C90C1DA0A5}" sibTransId="{89314B8F-5CFB-4D07-8C15-F475A689575A}"/>
    <dgm:cxn modelId="{1B598037-09FE-4FF6-8686-6D609452A7A7}" type="presOf" srcId="{1AA55B3E-9DC6-46F5-8408-DD9C138B4ABA}" destId="{EDF436B7-851F-4D0C-82A1-8EA5860B70A5}" srcOrd="0" destOrd="0" presId="urn:microsoft.com/office/officeart/2005/8/layout/radial3"/>
    <dgm:cxn modelId="{8B680244-3F4D-4486-8352-2AAF306EF884}" type="presOf" srcId="{132745CA-0B4F-4C70-B369-A0619CDC408F}" destId="{EB12351F-3CB6-43C1-AEBB-F83283EABFF6}" srcOrd="0" destOrd="0" presId="urn:microsoft.com/office/officeart/2005/8/layout/radial3"/>
    <dgm:cxn modelId="{AAB23638-8BDC-45E4-8E0F-E3422ED25432}" srcId="{D65850F6-C998-432E-B503-4D3A35F55AE4}" destId="{131F75C2-6820-4688-BE7B-A4418D1CFE10}" srcOrd="4" destOrd="0" parTransId="{78F8530F-0808-4892-87C4-15B60113DA43}" sibTransId="{09D02D8A-515E-4CEC-A36F-3F01602E9165}"/>
    <dgm:cxn modelId="{B6EA4ED4-C2C7-4786-864C-1CCA27CE5FD7}" type="presOf" srcId="{25F85017-E775-4E13-A133-CF5A405B7C0F}" destId="{FAEEAA99-9B2D-417F-B062-776318372BA6}" srcOrd="0" destOrd="0" presId="urn:microsoft.com/office/officeart/2005/8/layout/radial3"/>
    <dgm:cxn modelId="{1EEB692D-0364-4D0D-A7D3-E06F55AF8FF4}" type="presOf" srcId="{252EDD8E-DAC1-43A2-9561-C7CE90087012}" destId="{8B9016D4-E5C1-4391-B830-E08F25175395}" srcOrd="0" destOrd="0" presId="urn:microsoft.com/office/officeart/2005/8/layout/radial3"/>
    <dgm:cxn modelId="{FA759DCB-CF65-4EB8-BDE4-9149D9222A12}" type="presOf" srcId="{8035C58A-1BD3-4193-8CAA-800A48497E61}" destId="{30C996C5-17CE-4716-B60E-4C65D6505593}" srcOrd="0" destOrd="0" presId="urn:microsoft.com/office/officeart/2005/8/layout/radial3"/>
    <dgm:cxn modelId="{F16ADE2E-E65B-4649-86F4-E1DCF08C1B5B}" srcId="{D65850F6-C998-432E-B503-4D3A35F55AE4}" destId="{1AA55B3E-9DC6-46F5-8408-DD9C138B4ABA}" srcOrd="17" destOrd="0" parTransId="{FC5E02CD-3627-4098-9835-C888B6B3A4C0}" sibTransId="{0F0025B3-2083-4709-8EE5-7C778A3BED12}"/>
    <dgm:cxn modelId="{A89A81AE-EB4D-4A6E-AE5D-EB98198AC8D3}" srcId="{D65850F6-C998-432E-B503-4D3A35F55AE4}" destId="{6D349409-7E82-4770-898C-E64A1FBAA3C6}" srcOrd="2" destOrd="0" parTransId="{41BBA36B-13BC-4AFD-9FD1-0929BFD2DFD1}" sibTransId="{9EA6A2C0-531A-428E-9B8F-723AD66CB750}"/>
    <dgm:cxn modelId="{F62F04B0-9BF7-4ED6-9120-D25B45E45528}" srcId="{D65850F6-C998-432E-B503-4D3A35F55AE4}" destId="{0E319E57-8525-4BEF-B4FD-8A741D828AB9}" srcOrd="11" destOrd="0" parTransId="{0A0661D3-B144-4CE4-B440-6AA8D3D60A82}" sibTransId="{43CAE95A-A9D6-4154-9C17-4B51553C9AD8}"/>
    <dgm:cxn modelId="{4ACC6CF3-C900-4FC0-BCF8-B87D59D7EE92}" srcId="{D65850F6-C998-432E-B503-4D3A35F55AE4}" destId="{18025354-F0B3-4328-90D2-0CE9A8CE29C4}" srcOrd="1" destOrd="0" parTransId="{E3BDD41F-3A87-49BF-8BEA-25DA6E1A41DD}" sibTransId="{060B412F-99C9-4C6A-A306-D3A30E951C57}"/>
    <dgm:cxn modelId="{3A393639-4DA7-4F15-A376-4FA317651619}" type="presOf" srcId="{18025354-F0B3-4328-90D2-0CE9A8CE29C4}" destId="{414CEC29-BE53-459B-8EBE-D7C56C612D58}" srcOrd="0" destOrd="0" presId="urn:microsoft.com/office/officeart/2005/8/layout/radial3"/>
    <dgm:cxn modelId="{D03A2A74-C32A-4B2D-B583-9D999F38542A}" type="presOf" srcId="{286E708C-BD73-408F-A41D-A2F8EA4F9F0D}" destId="{45421786-E8D1-40D2-87A3-DD46C568D10F}" srcOrd="0" destOrd="0" presId="urn:microsoft.com/office/officeart/2005/8/layout/radial3"/>
    <dgm:cxn modelId="{ED72F735-D5A2-47B0-A483-E297C7713409}" srcId="{4CB8C459-996A-4BEE-AA96-A6011401C1A5}" destId="{D65850F6-C998-432E-B503-4D3A35F55AE4}" srcOrd="0" destOrd="0" parTransId="{6EFE099B-6E08-4771-A897-D511EA037EDA}" sibTransId="{B3243702-EA37-4DCA-A961-8D90DBEE99F9}"/>
    <dgm:cxn modelId="{13522A7F-CD3D-4193-B07F-8EF91BE39335}" type="presOf" srcId="{D65850F6-C998-432E-B503-4D3A35F55AE4}" destId="{25FA2698-8163-459B-BA54-8DDFDA31D9BB}" srcOrd="0" destOrd="0" presId="urn:microsoft.com/office/officeart/2005/8/layout/radial3"/>
    <dgm:cxn modelId="{A3F5DCCC-860D-4333-B861-04C625115BE7}" type="presOf" srcId="{6D349409-7E82-4770-898C-E64A1FBAA3C6}" destId="{C12EF942-D466-4BBB-A6E5-D10973F038BF}" srcOrd="0" destOrd="0" presId="urn:microsoft.com/office/officeart/2005/8/layout/radial3"/>
    <dgm:cxn modelId="{6F3EB5A8-4C4D-425B-B57D-137ADAD0855C}" type="presOf" srcId="{A258B352-0300-4550-BAC1-95FA579DD479}" destId="{11C15C30-0A48-40CC-B6E9-3F5391C43DE6}" srcOrd="0" destOrd="0" presId="urn:microsoft.com/office/officeart/2005/8/layout/radial3"/>
    <dgm:cxn modelId="{EE97BC90-9A86-4D92-B17C-A286820F7C70}" srcId="{D65850F6-C998-432E-B503-4D3A35F55AE4}" destId="{0702D5D9-7A79-4618-B99C-1A8440E947EE}" srcOrd="0" destOrd="0" parTransId="{EC1CBA1D-8C32-4CE1-96EF-0D8D3A1BD19A}" sibTransId="{587E7E18-B8E0-40E4-9C04-CEDF283C3859}"/>
    <dgm:cxn modelId="{0E5F48ED-C9DB-4446-8A4B-707197F1722C}" srcId="{D65850F6-C998-432E-B503-4D3A35F55AE4}" destId="{252EDD8E-DAC1-43A2-9561-C7CE90087012}" srcOrd="16" destOrd="0" parTransId="{65A5FDD7-0FFF-4478-BBDA-9D4782C43FB0}" sibTransId="{E7E4B31A-30D0-4EE5-B4B8-992E87864449}"/>
    <dgm:cxn modelId="{11B39711-EC26-4F6E-803D-7B78BCCBFCEC}" type="presOf" srcId="{7D463A4F-E722-4700-93B3-88033F1F7138}" destId="{2F5C2A70-CCAE-4AE7-ACD8-754BDDB671D3}" srcOrd="0" destOrd="0" presId="urn:microsoft.com/office/officeart/2005/8/layout/radial3"/>
    <dgm:cxn modelId="{7F1B6673-B5D6-4B30-A178-CF6E9AC3A1F0}" srcId="{D65850F6-C998-432E-B503-4D3A35F55AE4}" destId="{A258B352-0300-4550-BAC1-95FA579DD479}" srcOrd="5" destOrd="0" parTransId="{5F058130-032B-4F86-9C72-51209184475D}" sibTransId="{1B2109A6-6487-4E3E-BB66-7D6688E50058}"/>
    <dgm:cxn modelId="{18D54F07-DF0E-47B5-9AED-D3047ABAA33B}" type="presOf" srcId="{96508105-0882-4FE4-BDFA-543CE833ACAC}" destId="{02C8D6CC-6F9E-428C-887E-54CCC960EEAA}" srcOrd="0" destOrd="0" presId="urn:microsoft.com/office/officeart/2005/8/layout/radial3"/>
    <dgm:cxn modelId="{20AA1BE0-F0AA-4008-97F9-8DA47B0AD962}" type="presOf" srcId="{CB3C65DD-D0B9-4C70-8D61-B867B6475D28}" destId="{216BEFF7-D4C1-489F-9578-C6ADEBCAC8A1}" srcOrd="0" destOrd="0" presId="urn:microsoft.com/office/officeart/2005/8/layout/radial3"/>
    <dgm:cxn modelId="{BC48B4A7-121B-4A50-B9ED-62052183969B}" type="presOf" srcId="{0702D5D9-7A79-4618-B99C-1A8440E947EE}" destId="{B31F8B15-8404-4AD8-B2A2-6904ECB2389E}" srcOrd="0" destOrd="0" presId="urn:microsoft.com/office/officeart/2005/8/layout/radial3"/>
    <dgm:cxn modelId="{56133EB3-36BE-4D10-BFC5-024C80C04E98}" srcId="{D65850F6-C998-432E-B503-4D3A35F55AE4}" destId="{047DBA20-D644-4ADC-B7E3-CB3EF84D3325}" srcOrd="10" destOrd="0" parTransId="{1CDA06BC-4B97-4C4F-A613-36C76A7383C6}" sibTransId="{177AB310-AC03-4E68-9F5E-7C1844B0CED2}"/>
    <dgm:cxn modelId="{E259B601-0774-4445-9441-191B99ACBCC4}" srcId="{D65850F6-C998-432E-B503-4D3A35F55AE4}" destId="{286E708C-BD73-408F-A41D-A2F8EA4F9F0D}" srcOrd="15" destOrd="0" parTransId="{9990EB13-E43D-4136-946A-80A7C6D62D7D}" sibTransId="{05640F66-D72F-4B9E-8B3C-E02D0D959B1D}"/>
    <dgm:cxn modelId="{EFB0FABE-6635-492B-A143-B4FFA8DDE7F4}" type="presOf" srcId="{047DBA20-D644-4ADC-B7E3-CB3EF84D3325}" destId="{D47C742B-8716-4CED-A18D-C877D19CA565}" srcOrd="0" destOrd="0" presId="urn:microsoft.com/office/officeart/2005/8/layout/radial3"/>
    <dgm:cxn modelId="{6BC79AB0-5F3F-4506-AF0E-B4A19C01C753}" srcId="{D65850F6-C998-432E-B503-4D3A35F55AE4}" destId="{8035C58A-1BD3-4193-8CAA-800A48497E61}" srcOrd="7" destOrd="0" parTransId="{A44815A2-9552-46DA-A5B5-C31B00630D97}" sibTransId="{31C01EF9-DD4A-43C1-BC97-7EFAA0E0B51E}"/>
    <dgm:cxn modelId="{0627B37F-7CC2-4CB1-8F2C-2C875A1C7DF1}" srcId="{D65850F6-C998-432E-B503-4D3A35F55AE4}" destId="{132745CA-0B4F-4C70-B369-A0619CDC408F}" srcOrd="12" destOrd="0" parTransId="{51633190-1EE8-46CC-83B7-652C5BBAF038}" sibTransId="{5D9B78A3-70BB-444E-ACE4-CB74D11CA575}"/>
    <dgm:cxn modelId="{6C027CC5-FC7F-468B-99F0-8E2C39DE4F44}" type="presOf" srcId="{0E319E57-8525-4BEF-B4FD-8A741D828AB9}" destId="{9B984331-6DF8-4A99-85A8-7273AF1131C6}" srcOrd="0" destOrd="0" presId="urn:microsoft.com/office/officeart/2005/8/layout/radial3"/>
    <dgm:cxn modelId="{6486CD7F-DA1A-4635-99BA-12A4D62231A8}" srcId="{D65850F6-C998-432E-B503-4D3A35F55AE4}" destId="{CB3C65DD-D0B9-4C70-8D61-B867B6475D28}" srcOrd="6" destOrd="0" parTransId="{1A099C68-DE4C-493E-80AE-9C9B3FD327B5}" sibTransId="{669E07FA-0551-4EDA-814E-75E3BA98DA8F}"/>
    <dgm:cxn modelId="{1C4D0E33-633F-4F28-BA52-2114612F2E1B}" srcId="{D65850F6-C998-432E-B503-4D3A35F55AE4}" destId="{25F85017-E775-4E13-A133-CF5A405B7C0F}" srcOrd="8" destOrd="0" parTransId="{0231D37E-66E7-4092-8EC2-7C2650F16C76}" sibTransId="{6097FFFC-35BC-44B4-8A53-A7947DDB5506}"/>
    <dgm:cxn modelId="{25EE463E-4A0C-4A9F-8C68-4ED9D1953992}" srcId="{D65850F6-C998-432E-B503-4D3A35F55AE4}" destId="{108C82BB-A6A6-43D8-AAE1-51BC4EF3EBF0}" srcOrd="9" destOrd="0" parTransId="{F482D090-5376-457F-B3B9-985EFAC6223C}" sibTransId="{2D570A93-6DF9-4CE3-AA1B-82BBDFFFB3FD}"/>
    <dgm:cxn modelId="{7CBCCC37-0B08-4021-A9D1-0094E66F46B1}" srcId="{D65850F6-C998-432E-B503-4D3A35F55AE4}" destId="{96508105-0882-4FE4-BDFA-543CE833ACAC}" srcOrd="3" destOrd="0" parTransId="{F3E16ACF-D97D-47E2-8541-C3C332E57892}" sibTransId="{89037CF5-C60C-459B-9C81-3DCF345AC656}"/>
    <dgm:cxn modelId="{63131DAE-35F5-49DE-8C3F-9D175C4877C1}" srcId="{D65850F6-C998-432E-B503-4D3A35F55AE4}" destId="{7D463A4F-E722-4700-93B3-88033F1F7138}" srcOrd="14" destOrd="0" parTransId="{262823E8-B579-47D2-9BC6-FA61D47CC551}" sibTransId="{A1357565-CFDE-441F-82C0-9B7A0DED4088}"/>
    <dgm:cxn modelId="{AE19D99D-ADBB-4B27-9BA4-92B366BBFE35}" type="presParOf" srcId="{C7D086EE-5815-422E-933F-7B93960BC0F4}" destId="{03BAFA73-21F9-4CC1-A2F8-9A6D42D74E21}" srcOrd="0" destOrd="0" presId="urn:microsoft.com/office/officeart/2005/8/layout/radial3"/>
    <dgm:cxn modelId="{07A13734-E22B-4229-A35E-8005B56A36EE}" type="presParOf" srcId="{03BAFA73-21F9-4CC1-A2F8-9A6D42D74E21}" destId="{25FA2698-8163-459B-BA54-8DDFDA31D9BB}" srcOrd="0" destOrd="0" presId="urn:microsoft.com/office/officeart/2005/8/layout/radial3"/>
    <dgm:cxn modelId="{7A89F4D7-24B9-4A10-9D63-0AC0030AEA51}" type="presParOf" srcId="{03BAFA73-21F9-4CC1-A2F8-9A6D42D74E21}" destId="{B31F8B15-8404-4AD8-B2A2-6904ECB2389E}" srcOrd="1" destOrd="0" presId="urn:microsoft.com/office/officeart/2005/8/layout/radial3"/>
    <dgm:cxn modelId="{6816D24C-042B-419A-A0DF-8922F84B95F6}" type="presParOf" srcId="{03BAFA73-21F9-4CC1-A2F8-9A6D42D74E21}" destId="{414CEC29-BE53-459B-8EBE-D7C56C612D58}" srcOrd="2" destOrd="0" presId="urn:microsoft.com/office/officeart/2005/8/layout/radial3"/>
    <dgm:cxn modelId="{442ED703-6A63-4746-AA29-1892F941CB0F}" type="presParOf" srcId="{03BAFA73-21F9-4CC1-A2F8-9A6D42D74E21}" destId="{C12EF942-D466-4BBB-A6E5-D10973F038BF}" srcOrd="3" destOrd="0" presId="urn:microsoft.com/office/officeart/2005/8/layout/radial3"/>
    <dgm:cxn modelId="{CF7847FE-2F87-4377-A3A6-1A443FB42106}" type="presParOf" srcId="{03BAFA73-21F9-4CC1-A2F8-9A6D42D74E21}" destId="{02C8D6CC-6F9E-428C-887E-54CCC960EEAA}" srcOrd="4" destOrd="0" presId="urn:microsoft.com/office/officeart/2005/8/layout/radial3"/>
    <dgm:cxn modelId="{C9637890-565A-4B54-B7EC-14D7DA459FBD}" type="presParOf" srcId="{03BAFA73-21F9-4CC1-A2F8-9A6D42D74E21}" destId="{3D6AC834-5301-41AB-9AFE-1F1698FE2492}" srcOrd="5" destOrd="0" presId="urn:microsoft.com/office/officeart/2005/8/layout/radial3"/>
    <dgm:cxn modelId="{26A2C4A0-C3D1-4FAA-86AB-5D742C2B62AE}" type="presParOf" srcId="{03BAFA73-21F9-4CC1-A2F8-9A6D42D74E21}" destId="{11C15C30-0A48-40CC-B6E9-3F5391C43DE6}" srcOrd="6" destOrd="0" presId="urn:microsoft.com/office/officeart/2005/8/layout/radial3"/>
    <dgm:cxn modelId="{F253BCB4-3304-4948-A3A9-247DBF7408EF}" type="presParOf" srcId="{03BAFA73-21F9-4CC1-A2F8-9A6D42D74E21}" destId="{216BEFF7-D4C1-489F-9578-C6ADEBCAC8A1}" srcOrd="7" destOrd="0" presId="urn:microsoft.com/office/officeart/2005/8/layout/radial3"/>
    <dgm:cxn modelId="{D5285842-CE1F-45E5-AB82-9D2128392AC0}" type="presParOf" srcId="{03BAFA73-21F9-4CC1-A2F8-9A6D42D74E21}" destId="{30C996C5-17CE-4716-B60E-4C65D6505593}" srcOrd="8" destOrd="0" presId="urn:microsoft.com/office/officeart/2005/8/layout/radial3"/>
    <dgm:cxn modelId="{2F9970DB-5A3C-4E69-9D6B-458B9D34FDCF}" type="presParOf" srcId="{03BAFA73-21F9-4CC1-A2F8-9A6D42D74E21}" destId="{FAEEAA99-9B2D-417F-B062-776318372BA6}" srcOrd="9" destOrd="0" presId="urn:microsoft.com/office/officeart/2005/8/layout/radial3"/>
    <dgm:cxn modelId="{2196EE1B-4FBD-427F-9D58-115BD43BB1FE}" type="presParOf" srcId="{03BAFA73-21F9-4CC1-A2F8-9A6D42D74E21}" destId="{14793556-32FA-4807-ACD5-1FCFF017FF64}" srcOrd="10" destOrd="0" presId="urn:microsoft.com/office/officeart/2005/8/layout/radial3"/>
    <dgm:cxn modelId="{DF216375-8AFB-4339-860B-F2DB26368A0D}" type="presParOf" srcId="{03BAFA73-21F9-4CC1-A2F8-9A6D42D74E21}" destId="{D47C742B-8716-4CED-A18D-C877D19CA565}" srcOrd="11" destOrd="0" presId="urn:microsoft.com/office/officeart/2005/8/layout/radial3"/>
    <dgm:cxn modelId="{F8E71DA2-1EA9-4E24-973B-9F669B88EFCB}" type="presParOf" srcId="{03BAFA73-21F9-4CC1-A2F8-9A6D42D74E21}" destId="{9B984331-6DF8-4A99-85A8-7273AF1131C6}" srcOrd="12" destOrd="0" presId="urn:microsoft.com/office/officeart/2005/8/layout/radial3"/>
    <dgm:cxn modelId="{4633F8D8-9C95-4E53-8AE0-346822535AE4}" type="presParOf" srcId="{03BAFA73-21F9-4CC1-A2F8-9A6D42D74E21}" destId="{EB12351F-3CB6-43C1-AEBB-F83283EABFF6}" srcOrd="13" destOrd="0" presId="urn:microsoft.com/office/officeart/2005/8/layout/radial3"/>
    <dgm:cxn modelId="{6115D2F7-657A-4D04-8D45-038AF4C36E1A}" type="presParOf" srcId="{03BAFA73-21F9-4CC1-A2F8-9A6D42D74E21}" destId="{0F6C510A-1B3E-4329-B812-72A968917F7C}" srcOrd="14" destOrd="0" presId="urn:microsoft.com/office/officeart/2005/8/layout/radial3"/>
    <dgm:cxn modelId="{8F1E5DCB-D9FA-4B1A-8814-AE0AD5641430}" type="presParOf" srcId="{03BAFA73-21F9-4CC1-A2F8-9A6D42D74E21}" destId="{2F5C2A70-CCAE-4AE7-ACD8-754BDDB671D3}" srcOrd="15" destOrd="0" presId="urn:microsoft.com/office/officeart/2005/8/layout/radial3"/>
    <dgm:cxn modelId="{AC4839D8-EF71-4E1D-9F44-78F7CF0F23E9}" type="presParOf" srcId="{03BAFA73-21F9-4CC1-A2F8-9A6D42D74E21}" destId="{45421786-E8D1-40D2-87A3-DD46C568D10F}" srcOrd="16" destOrd="0" presId="urn:microsoft.com/office/officeart/2005/8/layout/radial3"/>
    <dgm:cxn modelId="{C034A6BA-7BB1-4EFE-94BE-7E1CCF914535}" type="presParOf" srcId="{03BAFA73-21F9-4CC1-A2F8-9A6D42D74E21}" destId="{8B9016D4-E5C1-4391-B830-E08F25175395}" srcOrd="17" destOrd="0" presId="urn:microsoft.com/office/officeart/2005/8/layout/radial3"/>
    <dgm:cxn modelId="{C64859D7-6DF6-4792-9012-D41D60614738}" type="presParOf" srcId="{03BAFA73-21F9-4CC1-A2F8-9A6D42D74E21}" destId="{EDF436B7-851F-4D0C-82A1-8EA5860B70A5}" srcOrd="18" destOrd="0" presId="urn:microsoft.com/office/officeart/2005/8/layout/radial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A2698-8163-459B-BA54-8DDFDA31D9BB}">
      <dsp:nvSpPr>
        <dsp:cNvPr id="0" name=""/>
        <dsp:cNvSpPr/>
      </dsp:nvSpPr>
      <dsp:spPr>
        <a:xfrm>
          <a:off x="2666998" y="1066796"/>
          <a:ext cx="3581402" cy="3505206"/>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id-ID" sz="3400" b="1" kern="1200" dirty="0" smtClean="0">
              <a:latin typeface="Arial Narrow" pitchFamily="34" charset="0"/>
            </a:rPr>
            <a:t>Indonesia National Single Window</a:t>
          </a:r>
        </a:p>
        <a:p>
          <a:pPr lvl="0" algn="ctr" defTabSz="1511300">
            <a:lnSpc>
              <a:spcPct val="90000"/>
            </a:lnSpc>
            <a:spcBef>
              <a:spcPct val="0"/>
            </a:spcBef>
            <a:spcAft>
              <a:spcPct val="35000"/>
            </a:spcAft>
          </a:pPr>
          <a:r>
            <a:rPr lang="id-ID" sz="3400" b="1" kern="1200" dirty="0" smtClean="0">
              <a:latin typeface="Arial Narrow" pitchFamily="34" charset="0"/>
            </a:rPr>
            <a:t>(INSW)</a:t>
          </a:r>
        </a:p>
        <a:p>
          <a:pPr lvl="0" algn="ctr" defTabSz="1511300">
            <a:lnSpc>
              <a:spcPct val="90000"/>
            </a:lnSpc>
            <a:spcBef>
              <a:spcPct val="0"/>
            </a:spcBef>
            <a:spcAft>
              <a:spcPct val="35000"/>
            </a:spcAft>
          </a:pPr>
          <a:endParaRPr lang="id-ID" sz="1400" b="1" kern="1200" dirty="0">
            <a:latin typeface="Arial Narrow" pitchFamily="34" charset="0"/>
          </a:endParaRPr>
        </a:p>
      </dsp:txBody>
      <dsp:txXfrm>
        <a:off x="3191482" y="1580122"/>
        <a:ext cx="2532434" cy="2478554"/>
      </dsp:txXfrm>
    </dsp:sp>
    <dsp:sp modelId="{B31F8B15-8404-4AD8-B2A2-6904ECB2389E}">
      <dsp:nvSpPr>
        <dsp:cNvPr id="0" name=""/>
        <dsp:cNvSpPr/>
      </dsp:nvSpPr>
      <dsp:spPr>
        <a:xfrm>
          <a:off x="3955219" y="1397"/>
          <a:ext cx="1004961" cy="1004961"/>
        </a:xfrm>
        <a:prstGeom prst="ellipse">
          <a:avLst/>
        </a:prstGeom>
        <a:solidFill>
          <a:schemeClr val="accent3">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d-ID" sz="1200" b="1" kern="1200" dirty="0" smtClean="0">
              <a:latin typeface="Arial Narrow" pitchFamily="34" charset="0"/>
            </a:rPr>
            <a:t>Ministry Of Trade</a:t>
          </a:r>
          <a:endParaRPr lang="id-ID" sz="1200" b="1" kern="1200" dirty="0">
            <a:latin typeface="Arial Narrow" pitchFamily="34" charset="0"/>
          </a:endParaRPr>
        </a:p>
      </dsp:txBody>
      <dsp:txXfrm>
        <a:off x="4102392" y="148570"/>
        <a:ext cx="710615" cy="710615"/>
      </dsp:txXfrm>
    </dsp:sp>
    <dsp:sp modelId="{414CEC29-BE53-459B-8EBE-D7C56C612D58}">
      <dsp:nvSpPr>
        <dsp:cNvPr id="0" name=""/>
        <dsp:cNvSpPr/>
      </dsp:nvSpPr>
      <dsp:spPr>
        <a:xfrm>
          <a:off x="4747174" y="141040"/>
          <a:ext cx="1004961" cy="1004961"/>
        </a:xfrm>
        <a:prstGeom prst="ellipse">
          <a:avLst/>
        </a:prstGeom>
        <a:solidFill>
          <a:schemeClr val="accent4">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prst="angle"/>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d-ID" sz="1400" b="1" kern="1200" smtClean="0">
              <a:latin typeface="Arial Narrow" pitchFamily="34" charset="0"/>
            </a:rPr>
            <a:t>Customs &amp; Excise</a:t>
          </a:r>
          <a:endParaRPr lang="id-ID" sz="1400" b="1" kern="1200" dirty="0">
            <a:latin typeface="Arial Narrow" pitchFamily="34" charset="0"/>
          </a:endParaRPr>
        </a:p>
      </dsp:txBody>
      <dsp:txXfrm>
        <a:off x="4894347" y="288213"/>
        <a:ext cx="710615" cy="710615"/>
      </dsp:txXfrm>
    </dsp:sp>
    <dsp:sp modelId="{C12EF942-D466-4BBB-A6E5-D10973F038BF}">
      <dsp:nvSpPr>
        <dsp:cNvPr id="0" name=""/>
        <dsp:cNvSpPr/>
      </dsp:nvSpPr>
      <dsp:spPr>
        <a:xfrm>
          <a:off x="5443607" y="543126"/>
          <a:ext cx="1004961" cy="1004961"/>
        </a:xfrm>
        <a:prstGeom prst="ellipse">
          <a:avLst/>
        </a:prstGeom>
        <a:solidFill>
          <a:schemeClr val="accent5">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d-ID" sz="1200" b="1" kern="1200" dirty="0" smtClean="0">
              <a:latin typeface="Arial Narrow" pitchFamily="34" charset="0"/>
            </a:rPr>
            <a:t>FDA</a:t>
          </a:r>
          <a:endParaRPr lang="id-ID" sz="1200" b="1" kern="1200" dirty="0">
            <a:latin typeface="Arial Narrow" pitchFamily="34" charset="0"/>
          </a:endParaRPr>
        </a:p>
      </dsp:txBody>
      <dsp:txXfrm>
        <a:off x="5590780" y="690299"/>
        <a:ext cx="710615" cy="710615"/>
      </dsp:txXfrm>
    </dsp:sp>
    <dsp:sp modelId="{02C8D6CC-6F9E-428C-887E-54CCC960EEAA}">
      <dsp:nvSpPr>
        <dsp:cNvPr id="0" name=""/>
        <dsp:cNvSpPr/>
      </dsp:nvSpPr>
      <dsp:spPr>
        <a:xfrm>
          <a:off x="5960519" y="1159158"/>
          <a:ext cx="1004961" cy="1004961"/>
        </a:xfrm>
        <a:prstGeom prst="ellipse">
          <a:avLst/>
        </a:prstGeom>
        <a:solidFill>
          <a:schemeClr val="accent6">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d-ID" sz="1200" b="1" kern="1200" dirty="0" smtClean="0">
              <a:latin typeface="Arial Narrow" pitchFamily="34" charset="0"/>
            </a:rPr>
            <a:t>Animal Quarantine</a:t>
          </a:r>
          <a:endParaRPr lang="id-ID" sz="1200" b="1" kern="1200" dirty="0">
            <a:latin typeface="Arial Narrow" pitchFamily="34" charset="0"/>
          </a:endParaRPr>
        </a:p>
      </dsp:txBody>
      <dsp:txXfrm>
        <a:off x="6107692" y="1306331"/>
        <a:ext cx="710615" cy="710615"/>
      </dsp:txXfrm>
    </dsp:sp>
    <dsp:sp modelId="{3D6AC834-5301-41AB-9AFE-1F1698FE2492}">
      <dsp:nvSpPr>
        <dsp:cNvPr id="0" name=""/>
        <dsp:cNvSpPr/>
      </dsp:nvSpPr>
      <dsp:spPr>
        <a:xfrm>
          <a:off x="6235562" y="1914832"/>
          <a:ext cx="1004961" cy="1004961"/>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d-ID" sz="1200" b="1" kern="1200" dirty="0" smtClean="0">
              <a:latin typeface="Arial Narrow" pitchFamily="34" charset="0"/>
            </a:rPr>
            <a:t>Fish Quarantine</a:t>
          </a:r>
          <a:endParaRPr lang="id-ID" sz="1200" b="1" kern="1200" dirty="0">
            <a:latin typeface="Arial Narrow" pitchFamily="34" charset="0"/>
          </a:endParaRPr>
        </a:p>
      </dsp:txBody>
      <dsp:txXfrm>
        <a:off x="6382735" y="2062005"/>
        <a:ext cx="710615" cy="710615"/>
      </dsp:txXfrm>
    </dsp:sp>
    <dsp:sp modelId="{11C15C30-0A48-40CC-B6E9-3F5391C43DE6}">
      <dsp:nvSpPr>
        <dsp:cNvPr id="0" name=""/>
        <dsp:cNvSpPr/>
      </dsp:nvSpPr>
      <dsp:spPr>
        <a:xfrm>
          <a:off x="6235562" y="2719005"/>
          <a:ext cx="1004961" cy="1004961"/>
        </a:xfrm>
        <a:prstGeom prst="ellipse">
          <a:avLst/>
        </a:prstGeom>
        <a:solidFill>
          <a:schemeClr val="accent3">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d-ID" sz="1200" b="1" kern="1200" dirty="0" smtClean="0">
              <a:latin typeface="Arial Narrow" pitchFamily="34" charset="0"/>
            </a:rPr>
            <a:t>POST &amp; TELCo</a:t>
          </a:r>
          <a:endParaRPr lang="id-ID" sz="1200" b="1" kern="1200" dirty="0">
            <a:latin typeface="Arial Narrow" pitchFamily="34" charset="0"/>
          </a:endParaRPr>
        </a:p>
      </dsp:txBody>
      <dsp:txXfrm>
        <a:off x="6382735" y="2866178"/>
        <a:ext cx="710615" cy="710615"/>
      </dsp:txXfrm>
    </dsp:sp>
    <dsp:sp modelId="{216BEFF7-D4C1-489F-9578-C6ADEBCAC8A1}">
      <dsp:nvSpPr>
        <dsp:cNvPr id="0" name=""/>
        <dsp:cNvSpPr/>
      </dsp:nvSpPr>
      <dsp:spPr>
        <a:xfrm>
          <a:off x="5960519" y="3474679"/>
          <a:ext cx="1004961" cy="1004961"/>
        </a:xfrm>
        <a:prstGeom prst="ellipse">
          <a:avLst/>
        </a:prstGeom>
        <a:solidFill>
          <a:schemeClr val="accent4">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d-ID" sz="1200" b="1" kern="1200" dirty="0" smtClean="0">
              <a:latin typeface="Arial Narrow" pitchFamily="34" charset="0"/>
            </a:rPr>
            <a:t>Ministry of Industry</a:t>
          </a:r>
          <a:endParaRPr lang="id-ID" sz="1200" b="1" kern="1200" dirty="0">
            <a:latin typeface="Arial Narrow" pitchFamily="34" charset="0"/>
          </a:endParaRPr>
        </a:p>
      </dsp:txBody>
      <dsp:txXfrm>
        <a:off x="6107692" y="3621852"/>
        <a:ext cx="710615" cy="710615"/>
      </dsp:txXfrm>
    </dsp:sp>
    <dsp:sp modelId="{30C996C5-17CE-4716-B60E-4C65D6505593}">
      <dsp:nvSpPr>
        <dsp:cNvPr id="0" name=""/>
        <dsp:cNvSpPr/>
      </dsp:nvSpPr>
      <dsp:spPr>
        <a:xfrm>
          <a:off x="5443607" y="4090711"/>
          <a:ext cx="1004961" cy="1004961"/>
        </a:xfrm>
        <a:prstGeom prst="ellipse">
          <a:avLst/>
        </a:prstGeom>
        <a:solidFill>
          <a:schemeClr val="accent5">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d-ID" sz="1200" b="1" kern="1200" dirty="0" smtClean="0">
              <a:latin typeface="Arial Narrow" pitchFamily="34" charset="0"/>
            </a:rPr>
            <a:t>Ministry of Health</a:t>
          </a:r>
          <a:endParaRPr lang="id-ID" sz="1200" b="1" kern="1200" dirty="0">
            <a:latin typeface="Arial Narrow" pitchFamily="34" charset="0"/>
          </a:endParaRPr>
        </a:p>
      </dsp:txBody>
      <dsp:txXfrm>
        <a:off x="5590780" y="4237884"/>
        <a:ext cx="710615" cy="710615"/>
      </dsp:txXfrm>
    </dsp:sp>
    <dsp:sp modelId="{FAEEAA99-9B2D-417F-B062-776318372BA6}">
      <dsp:nvSpPr>
        <dsp:cNvPr id="0" name=""/>
        <dsp:cNvSpPr/>
      </dsp:nvSpPr>
      <dsp:spPr>
        <a:xfrm>
          <a:off x="4747174" y="4492797"/>
          <a:ext cx="1004961" cy="1004961"/>
        </a:xfrm>
        <a:prstGeom prst="ellipse">
          <a:avLst/>
        </a:prstGeom>
        <a:solidFill>
          <a:schemeClr val="accent6">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d-ID" sz="1200" b="1" kern="1200" dirty="0" smtClean="0">
              <a:latin typeface="Arial Narrow" pitchFamily="34" charset="0"/>
            </a:rPr>
            <a:t>Ministry of ICT</a:t>
          </a:r>
          <a:endParaRPr lang="id-ID" sz="1200" b="1" kern="1200" dirty="0">
            <a:latin typeface="Arial Narrow" pitchFamily="34" charset="0"/>
          </a:endParaRPr>
        </a:p>
      </dsp:txBody>
      <dsp:txXfrm>
        <a:off x="4894347" y="4639970"/>
        <a:ext cx="710615" cy="710615"/>
      </dsp:txXfrm>
    </dsp:sp>
    <dsp:sp modelId="{14793556-32FA-4807-ACD5-1FCFF017FF64}">
      <dsp:nvSpPr>
        <dsp:cNvPr id="0" name=""/>
        <dsp:cNvSpPr/>
      </dsp:nvSpPr>
      <dsp:spPr>
        <a:xfrm>
          <a:off x="3955219" y="4632440"/>
          <a:ext cx="1004961" cy="1004961"/>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d-ID" sz="1200" b="1" kern="1200" dirty="0" smtClean="0">
              <a:latin typeface="Arial Narrow" pitchFamily="34" charset="0"/>
            </a:rPr>
            <a:t>Port Authority </a:t>
          </a:r>
          <a:endParaRPr lang="id-ID" sz="1200" b="1" kern="1200" dirty="0">
            <a:latin typeface="Arial Narrow" pitchFamily="34" charset="0"/>
          </a:endParaRPr>
        </a:p>
      </dsp:txBody>
      <dsp:txXfrm>
        <a:off x="4102392" y="4779613"/>
        <a:ext cx="710615" cy="710615"/>
      </dsp:txXfrm>
    </dsp:sp>
    <dsp:sp modelId="{D47C742B-8716-4CED-A18D-C877D19CA565}">
      <dsp:nvSpPr>
        <dsp:cNvPr id="0" name=""/>
        <dsp:cNvSpPr/>
      </dsp:nvSpPr>
      <dsp:spPr>
        <a:xfrm>
          <a:off x="3163263" y="4492797"/>
          <a:ext cx="1004961" cy="1004961"/>
        </a:xfrm>
        <a:prstGeom prst="ellipse">
          <a:avLst/>
        </a:prstGeom>
        <a:solidFill>
          <a:schemeClr val="accent3">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d-ID" sz="1200" b="1" kern="1200" dirty="0" smtClean="0">
              <a:latin typeface="Arial Narrow" pitchFamily="34" charset="0"/>
            </a:rPr>
            <a:t>Ministry of Transportation</a:t>
          </a:r>
          <a:endParaRPr lang="id-ID" sz="1200" b="1" kern="1200" dirty="0">
            <a:latin typeface="Arial Narrow" pitchFamily="34" charset="0"/>
          </a:endParaRPr>
        </a:p>
      </dsp:txBody>
      <dsp:txXfrm>
        <a:off x="3310436" y="4639970"/>
        <a:ext cx="710615" cy="710615"/>
      </dsp:txXfrm>
    </dsp:sp>
    <dsp:sp modelId="{9B984331-6DF8-4A99-85A8-7273AF1131C6}">
      <dsp:nvSpPr>
        <dsp:cNvPr id="0" name=""/>
        <dsp:cNvSpPr/>
      </dsp:nvSpPr>
      <dsp:spPr>
        <a:xfrm>
          <a:off x="2466830" y="4090711"/>
          <a:ext cx="1004961" cy="1004961"/>
        </a:xfrm>
        <a:prstGeom prst="ellipse">
          <a:avLst/>
        </a:prstGeom>
        <a:solidFill>
          <a:schemeClr val="accent4">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d-ID" sz="1200" b="1" kern="1200" dirty="0" smtClean="0">
              <a:latin typeface="Arial Narrow" pitchFamily="34" charset="0"/>
            </a:rPr>
            <a:t>Ministry of Defense</a:t>
          </a:r>
          <a:endParaRPr lang="id-ID" sz="1200" b="1" kern="1200" dirty="0">
            <a:latin typeface="Arial Narrow" pitchFamily="34" charset="0"/>
          </a:endParaRPr>
        </a:p>
      </dsp:txBody>
      <dsp:txXfrm>
        <a:off x="2614003" y="4237884"/>
        <a:ext cx="710615" cy="710615"/>
      </dsp:txXfrm>
    </dsp:sp>
    <dsp:sp modelId="{EB12351F-3CB6-43C1-AEBB-F83283EABFF6}">
      <dsp:nvSpPr>
        <dsp:cNvPr id="0" name=""/>
        <dsp:cNvSpPr/>
      </dsp:nvSpPr>
      <dsp:spPr>
        <a:xfrm>
          <a:off x="1949918" y="3474679"/>
          <a:ext cx="1004961" cy="1004961"/>
        </a:xfrm>
        <a:prstGeom prst="ellipse">
          <a:avLst/>
        </a:prstGeom>
        <a:solidFill>
          <a:schemeClr val="accent5">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d-ID" sz="1200" b="1" kern="1200" dirty="0" smtClean="0">
              <a:latin typeface="Arial Narrow" pitchFamily="34" charset="0"/>
            </a:rPr>
            <a:t>National Police</a:t>
          </a:r>
          <a:endParaRPr lang="id-ID" sz="1200" b="1" kern="1200" dirty="0">
            <a:latin typeface="Arial Narrow" pitchFamily="34" charset="0"/>
          </a:endParaRPr>
        </a:p>
      </dsp:txBody>
      <dsp:txXfrm>
        <a:off x="2097091" y="3621852"/>
        <a:ext cx="710615" cy="710615"/>
      </dsp:txXfrm>
    </dsp:sp>
    <dsp:sp modelId="{0F6C510A-1B3E-4329-B812-72A968917F7C}">
      <dsp:nvSpPr>
        <dsp:cNvPr id="0" name=""/>
        <dsp:cNvSpPr/>
      </dsp:nvSpPr>
      <dsp:spPr>
        <a:xfrm>
          <a:off x="1674875" y="2719005"/>
          <a:ext cx="1004961" cy="1004961"/>
        </a:xfrm>
        <a:prstGeom prst="ellipse">
          <a:avLst/>
        </a:prstGeom>
        <a:solidFill>
          <a:schemeClr val="accent6">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d-ID" sz="1200" b="1" kern="1200" dirty="0" smtClean="0">
              <a:latin typeface="Arial Narrow" pitchFamily="34" charset="0"/>
            </a:rPr>
            <a:t>Nuclear Control NA</a:t>
          </a:r>
          <a:endParaRPr lang="id-ID" sz="1200" b="1" kern="1200" dirty="0">
            <a:latin typeface="Arial Narrow" pitchFamily="34" charset="0"/>
          </a:endParaRPr>
        </a:p>
      </dsp:txBody>
      <dsp:txXfrm>
        <a:off x="1822048" y="2866178"/>
        <a:ext cx="710615" cy="710615"/>
      </dsp:txXfrm>
    </dsp:sp>
    <dsp:sp modelId="{2F5C2A70-CCAE-4AE7-ACD8-754BDDB671D3}">
      <dsp:nvSpPr>
        <dsp:cNvPr id="0" name=""/>
        <dsp:cNvSpPr/>
      </dsp:nvSpPr>
      <dsp:spPr>
        <a:xfrm>
          <a:off x="1674875" y="1914832"/>
          <a:ext cx="1004961" cy="1004961"/>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d-ID" sz="1200" b="1" kern="1200" smtClean="0">
              <a:latin typeface="Arial Narrow" pitchFamily="34" charset="0"/>
            </a:rPr>
            <a:t>Ministry of Environment</a:t>
          </a:r>
          <a:endParaRPr lang="id-ID" sz="1200" b="1" kern="1200" dirty="0">
            <a:latin typeface="Arial Narrow" pitchFamily="34" charset="0"/>
          </a:endParaRPr>
        </a:p>
      </dsp:txBody>
      <dsp:txXfrm>
        <a:off x="1822048" y="2062005"/>
        <a:ext cx="710615" cy="710615"/>
      </dsp:txXfrm>
    </dsp:sp>
    <dsp:sp modelId="{45421786-E8D1-40D2-87A3-DD46C568D10F}">
      <dsp:nvSpPr>
        <dsp:cNvPr id="0" name=""/>
        <dsp:cNvSpPr/>
      </dsp:nvSpPr>
      <dsp:spPr>
        <a:xfrm>
          <a:off x="1949918" y="1159158"/>
          <a:ext cx="1004961" cy="1004961"/>
        </a:xfrm>
        <a:prstGeom prst="ellipse">
          <a:avLst/>
        </a:prstGeom>
        <a:solidFill>
          <a:schemeClr val="accent3">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d-ID" sz="1200" b="1" kern="1200" smtClean="0">
              <a:latin typeface="Arial Narrow" pitchFamily="34" charset="0"/>
            </a:rPr>
            <a:t>Ministry of Energy</a:t>
          </a:r>
          <a:endParaRPr lang="id-ID" sz="1200" b="1" kern="1200" dirty="0">
            <a:latin typeface="Arial Narrow" pitchFamily="34" charset="0"/>
          </a:endParaRPr>
        </a:p>
      </dsp:txBody>
      <dsp:txXfrm>
        <a:off x="2097091" y="1306331"/>
        <a:ext cx="710615" cy="710615"/>
      </dsp:txXfrm>
    </dsp:sp>
    <dsp:sp modelId="{8B9016D4-E5C1-4391-B830-E08F25175395}">
      <dsp:nvSpPr>
        <dsp:cNvPr id="0" name=""/>
        <dsp:cNvSpPr/>
      </dsp:nvSpPr>
      <dsp:spPr>
        <a:xfrm>
          <a:off x="2466830" y="543126"/>
          <a:ext cx="1004961" cy="1004961"/>
        </a:xfrm>
        <a:prstGeom prst="ellipse">
          <a:avLst/>
        </a:prstGeom>
        <a:solidFill>
          <a:schemeClr val="accent4">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d-ID" sz="1200" b="1" kern="1200" dirty="0" smtClean="0">
              <a:latin typeface="Arial Narrow" pitchFamily="34" charset="0"/>
            </a:rPr>
            <a:t>Central Bank</a:t>
          </a:r>
          <a:endParaRPr lang="id-ID" sz="1200" b="1" kern="1200" dirty="0">
            <a:latin typeface="Arial Narrow" pitchFamily="34" charset="0"/>
          </a:endParaRPr>
        </a:p>
      </dsp:txBody>
      <dsp:txXfrm>
        <a:off x="2614003" y="690299"/>
        <a:ext cx="710615" cy="710615"/>
      </dsp:txXfrm>
    </dsp:sp>
    <dsp:sp modelId="{EDF436B7-851F-4D0C-82A1-8EA5860B70A5}">
      <dsp:nvSpPr>
        <dsp:cNvPr id="0" name=""/>
        <dsp:cNvSpPr/>
      </dsp:nvSpPr>
      <dsp:spPr>
        <a:xfrm>
          <a:off x="3163263" y="141040"/>
          <a:ext cx="1004961" cy="1004961"/>
        </a:xfrm>
        <a:prstGeom prst="ellipse">
          <a:avLst/>
        </a:prstGeom>
        <a:solidFill>
          <a:schemeClr val="accent5">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d-ID" sz="1200" b="1" kern="1200" dirty="0" smtClean="0">
              <a:latin typeface="Arial Narrow" pitchFamily="34" charset="0"/>
            </a:rPr>
            <a:t>Ministry of Agriculture</a:t>
          </a:r>
          <a:endParaRPr lang="id-ID" sz="1200" b="1" kern="1200" dirty="0">
            <a:latin typeface="Arial Narrow" pitchFamily="34" charset="0"/>
          </a:endParaRPr>
        </a:p>
      </dsp:txBody>
      <dsp:txXfrm>
        <a:off x="3310436" y="288213"/>
        <a:ext cx="710615" cy="71061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91271DE0-CC5B-4450-95F8-A97F6779AFE0}" type="datetimeFigureOut">
              <a:rPr lang="en-US" smtClean="0"/>
              <a:t>13/03/2017</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04CC74F0-A87E-4FDE-BE00-A21400BA9F93}" type="slidenum">
              <a:rPr lang="en-US" smtClean="0"/>
              <a:t>‹#›</a:t>
            </a:fld>
            <a:endParaRPr lang="en-US"/>
          </a:p>
        </p:txBody>
      </p:sp>
    </p:spTree>
    <p:extLst>
      <p:ext uri="{BB962C8B-B14F-4D97-AF65-F5344CB8AC3E}">
        <p14:creationId xmlns:p14="http://schemas.microsoft.com/office/powerpoint/2010/main" val="1122741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E33CE5A-2DE8-476B-B0D1-8A9A8A90DB9B}" type="datetimeFigureOut">
              <a:rPr lang="en-US" smtClean="0"/>
              <a:t>13/03/2017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6498ECF5-A8AB-4F57-A150-831EB865B1AC}" type="slidenum">
              <a:rPr lang="en-US" smtClean="0"/>
              <a:t>‹#›</a:t>
            </a:fld>
            <a:endParaRPr lang="en-US"/>
          </a:p>
        </p:txBody>
      </p:sp>
    </p:spTree>
    <p:extLst>
      <p:ext uri="{BB962C8B-B14F-4D97-AF65-F5344CB8AC3E}">
        <p14:creationId xmlns:p14="http://schemas.microsoft.com/office/powerpoint/2010/main" val="982732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8ECF5-A8AB-4F57-A150-831EB865B1AC}" type="slidenum">
              <a:rPr lang="en-US" smtClean="0"/>
              <a:t>1</a:t>
            </a:fld>
            <a:endParaRPr lang="en-US"/>
          </a:p>
        </p:txBody>
      </p:sp>
    </p:spTree>
    <p:extLst>
      <p:ext uri="{BB962C8B-B14F-4D97-AF65-F5344CB8AC3E}">
        <p14:creationId xmlns:p14="http://schemas.microsoft.com/office/powerpoint/2010/main" val="2717743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884688" eaLnBrk="0" hangingPunct="0">
              <a:defRPr>
                <a:solidFill>
                  <a:schemeClr val="tx1"/>
                </a:solidFill>
                <a:latin typeface="Arial" pitchFamily="34" charset="0"/>
              </a:defRPr>
            </a:lvl1pPr>
            <a:lvl2pPr marL="716322" indent="-275509" defTabSz="884688" eaLnBrk="0" hangingPunct="0">
              <a:defRPr>
                <a:solidFill>
                  <a:schemeClr val="tx1"/>
                </a:solidFill>
                <a:latin typeface="Arial" pitchFamily="34" charset="0"/>
              </a:defRPr>
            </a:lvl2pPr>
            <a:lvl3pPr marL="1102034" indent="-220407" defTabSz="884688" eaLnBrk="0" hangingPunct="0">
              <a:defRPr>
                <a:solidFill>
                  <a:schemeClr val="tx1"/>
                </a:solidFill>
                <a:latin typeface="Arial" pitchFamily="34" charset="0"/>
              </a:defRPr>
            </a:lvl3pPr>
            <a:lvl4pPr marL="1542846" indent="-220407" defTabSz="884688" eaLnBrk="0" hangingPunct="0">
              <a:defRPr>
                <a:solidFill>
                  <a:schemeClr val="tx1"/>
                </a:solidFill>
                <a:latin typeface="Arial" pitchFamily="34" charset="0"/>
              </a:defRPr>
            </a:lvl4pPr>
            <a:lvl5pPr marL="1983660" indent="-220407" defTabSz="884688" eaLnBrk="0" hangingPunct="0">
              <a:defRPr>
                <a:solidFill>
                  <a:schemeClr val="tx1"/>
                </a:solidFill>
                <a:latin typeface="Arial" pitchFamily="34" charset="0"/>
              </a:defRPr>
            </a:lvl5pPr>
            <a:lvl6pPr marL="2424473" indent="-220407" defTabSz="884688" eaLnBrk="0" fontAlgn="base" hangingPunct="0">
              <a:spcBef>
                <a:spcPct val="0"/>
              </a:spcBef>
              <a:spcAft>
                <a:spcPct val="0"/>
              </a:spcAft>
              <a:defRPr>
                <a:solidFill>
                  <a:schemeClr val="tx1"/>
                </a:solidFill>
                <a:latin typeface="Arial" pitchFamily="34" charset="0"/>
              </a:defRPr>
            </a:lvl6pPr>
            <a:lvl7pPr marL="2865286" indent="-220407" defTabSz="884688" eaLnBrk="0" fontAlgn="base" hangingPunct="0">
              <a:spcBef>
                <a:spcPct val="0"/>
              </a:spcBef>
              <a:spcAft>
                <a:spcPct val="0"/>
              </a:spcAft>
              <a:defRPr>
                <a:solidFill>
                  <a:schemeClr val="tx1"/>
                </a:solidFill>
                <a:latin typeface="Arial" pitchFamily="34" charset="0"/>
              </a:defRPr>
            </a:lvl7pPr>
            <a:lvl8pPr marL="3306099" indent="-220407" defTabSz="884688" eaLnBrk="0" fontAlgn="base" hangingPunct="0">
              <a:spcBef>
                <a:spcPct val="0"/>
              </a:spcBef>
              <a:spcAft>
                <a:spcPct val="0"/>
              </a:spcAft>
              <a:defRPr>
                <a:solidFill>
                  <a:schemeClr val="tx1"/>
                </a:solidFill>
                <a:latin typeface="Arial" pitchFamily="34" charset="0"/>
              </a:defRPr>
            </a:lvl8pPr>
            <a:lvl9pPr marL="3746913" indent="-220407" defTabSz="884688" eaLnBrk="0" fontAlgn="base" hangingPunct="0">
              <a:spcBef>
                <a:spcPct val="0"/>
              </a:spcBef>
              <a:spcAft>
                <a:spcPct val="0"/>
              </a:spcAft>
              <a:defRPr>
                <a:solidFill>
                  <a:schemeClr val="tx1"/>
                </a:solidFill>
                <a:latin typeface="Arial" pitchFamily="34" charset="0"/>
              </a:defRPr>
            </a:lvl9pPr>
          </a:lstStyle>
          <a:p>
            <a:pPr eaLnBrk="1" hangingPunct="1"/>
            <a:fld id="{0CF11312-D408-4B6D-ADA1-85E2EF41EB89}" type="slidenum">
              <a:rPr lang="ko-KR" altLang="en-US">
                <a:solidFill>
                  <a:prstClr val="black"/>
                </a:solidFill>
              </a:rPr>
              <a:pPr eaLnBrk="1" hangingPunct="1"/>
              <a:t>22</a:t>
            </a:fld>
            <a:endParaRPr lang="th-TH" altLang="en-US">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marL="220407" indent="-220407"/>
            <a:r>
              <a:rPr lang="en-US" altLang="en-US" dirty="0" smtClean="0">
                <a:latin typeface="Arial" pitchFamily="34" charset="0"/>
              </a:rPr>
              <a:t>Implementing a Single Window demands several prerequisites.  Implementing a Single Window is not simply developing an automation system. Rather, it is a process of creating an enabling environment for a Single Window to properly operate.  The five core prerequisites are:</a:t>
            </a:r>
          </a:p>
          <a:p>
            <a:pPr marL="220407" indent="-220407">
              <a:buFontTx/>
              <a:buAutoNum type="arabicPeriod"/>
            </a:pPr>
            <a:r>
              <a:rPr lang="en-US" altLang="en-US" dirty="0" smtClean="0">
                <a:latin typeface="Arial" pitchFamily="34" charset="0"/>
              </a:rPr>
              <a:t>Political will with strategic mandate.  For the success, you should have a strong political commitment at high-level.  If such political commitment is aligned to national strategic mandate, it increases the chance of </a:t>
            </a:r>
            <a:r>
              <a:rPr lang="en-US" altLang="en-US" dirty="0" err="1" smtClean="0">
                <a:latin typeface="Arial" pitchFamily="34" charset="0"/>
              </a:rPr>
              <a:t>succcess</a:t>
            </a:r>
            <a:r>
              <a:rPr lang="en-US" altLang="en-US" dirty="0" smtClean="0">
                <a:latin typeface="Arial" pitchFamily="34" charset="0"/>
              </a:rPr>
              <a:t>.</a:t>
            </a:r>
          </a:p>
          <a:p>
            <a:pPr marL="220407" indent="-220407">
              <a:buFontTx/>
              <a:buAutoNum type="arabicPeriod"/>
            </a:pPr>
            <a:r>
              <a:rPr lang="en-US" altLang="en-US" dirty="0" smtClean="0">
                <a:latin typeface="Arial" pitchFamily="34" charset="0"/>
              </a:rPr>
              <a:t>Once you have political commitment, you have to coordinate stakeholders.  Implementing a Single Window involves active participation of stakeholders from both public and private sectors.  Unless stakeholders are properly coordinated, Single Window implementation can face great difficulty.</a:t>
            </a:r>
          </a:p>
          <a:p>
            <a:pPr marL="220407" indent="-220407">
              <a:buFontTx/>
              <a:buAutoNum type="arabicPeriod"/>
            </a:pPr>
            <a:r>
              <a:rPr lang="en-US" altLang="en-US" dirty="0" smtClean="0">
                <a:latin typeface="Arial" pitchFamily="34" charset="0"/>
              </a:rPr>
              <a:t>Implementing a Single Window also needs legal support.  Unless there is clear legal basis and supportive legal provisions, a Single Window cannot be properly implemented and operated.</a:t>
            </a:r>
          </a:p>
          <a:p>
            <a:pPr marL="220407" indent="-220407">
              <a:buFontTx/>
              <a:buAutoNum type="arabicPeriod"/>
            </a:pPr>
            <a:r>
              <a:rPr lang="en-US" altLang="en-US" dirty="0" smtClean="0">
                <a:latin typeface="Arial" pitchFamily="34" charset="0"/>
              </a:rPr>
              <a:t>You have to also think about proper business model for implementation and operation of a Single Window.  Because “one size cannot fit all,” you have to choose most suitable business model based on national requirements.</a:t>
            </a:r>
          </a:p>
          <a:p>
            <a:pPr marL="220407" indent="-220407">
              <a:buFontTx/>
              <a:buAutoNum type="arabicPeriod"/>
            </a:pPr>
            <a:r>
              <a:rPr lang="en-US" altLang="en-US" dirty="0" smtClean="0">
                <a:latin typeface="Arial" pitchFamily="34" charset="0"/>
              </a:rPr>
              <a:t>Implementing a Single Window demands to resolve issues of technical nature such as process simplification, data harmonization, and application of information and communication technology.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r>
              <a:rPr lang="en-US" dirty="0"/>
              <a:t>Policymakers and managers can use this simplified evolutionary long-term Roadmap</a:t>
            </a:r>
          </a:p>
          <a:p>
            <a:endParaRPr lang="en-US" dirty="0"/>
          </a:p>
          <a:p>
            <a:r>
              <a:rPr lang="en-US" dirty="0"/>
              <a:t>to (a) assess their current status by comparing with different stages and their preferred functions in this Roadmap, and </a:t>
            </a:r>
          </a:p>
          <a:p>
            <a:r>
              <a:rPr lang="en-US" dirty="0"/>
              <a:t>    (b) determine the next stage for their next step of SW development.</a:t>
            </a:r>
            <a:endParaRPr lang="fr-CH" dirty="0" smtClean="0"/>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884688" eaLnBrk="0" hangingPunct="0">
              <a:defRPr>
                <a:solidFill>
                  <a:schemeClr val="tx1"/>
                </a:solidFill>
                <a:latin typeface="Arial" pitchFamily="34" charset="0"/>
              </a:defRPr>
            </a:lvl1pPr>
            <a:lvl2pPr marL="716322" indent="-275509" defTabSz="884688" eaLnBrk="0" hangingPunct="0">
              <a:defRPr>
                <a:solidFill>
                  <a:schemeClr val="tx1"/>
                </a:solidFill>
                <a:latin typeface="Arial" pitchFamily="34" charset="0"/>
              </a:defRPr>
            </a:lvl2pPr>
            <a:lvl3pPr marL="1102034" indent="-220407" defTabSz="884688" eaLnBrk="0" hangingPunct="0">
              <a:defRPr>
                <a:solidFill>
                  <a:schemeClr val="tx1"/>
                </a:solidFill>
                <a:latin typeface="Arial" pitchFamily="34" charset="0"/>
              </a:defRPr>
            </a:lvl3pPr>
            <a:lvl4pPr marL="1542846" indent="-220407" defTabSz="884688" eaLnBrk="0" hangingPunct="0">
              <a:defRPr>
                <a:solidFill>
                  <a:schemeClr val="tx1"/>
                </a:solidFill>
                <a:latin typeface="Arial" pitchFamily="34" charset="0"/>
              </a:defRPr>
            </a:lvl4pPr>
            <a:lvl5pPr marL="1983660" indent="-220407" defTabSz="884688" eaLnBrk="0" hangingPunct="0">
              <a:defRPr>
                <a:solidFill>
                  <a:schemeClr val="tx1"/>
                </a:solidFill>
                <a:latin typeface="Arial" pitchFamily="34" charset="0"/>
              </a:defRPr>
            </a:lvl5pPr>
            <a:lvl6pPr marL="2424473" indent="-220407" defTabSz="884688" eaLnBrk="0" fontAlgn="base" hangingPunct="0">
              <a:spcBef>
                <a:spcPct val="0"/>
              </a:spcBef>
              <a:spcAft>
                <a:spcPct val="0"/>
              </a:spcAft>
              <a:defRPr>
                <a:solidFill>
                  <a:schemeClr val="tx1"/>
                </a:solidFill>
                <a:latin typeface="Arial" pitchFamily="34" charset="0"/>
              </a:defRPr>
            </a:lvl6pPr>
            <a:lvl7pPr marL="2865286" indent="-220407" defTabSz="884688" eaLnBrk="0" fontAlgn="base" hangingPunct="0">
              <a:spcBef>
                <a:spcPct val="0"/>
              </a:spcBef>
              <a:spcAft>
                <a:spcPct val="0"/>
              </a:spcAft>
              <a:defRPr>
                <a:solidFill>
                  <a:schemeClr val="tx1"/>
                </a:solidFill>
                <a:latin typeface="Arial" pitchFamily="34" charset="0"/>
              </a:defRPr>
            </a:lvl7pPr>
            <a:lvl8pPr marL="3306099" indent="-220407" defTabSz="884688" eaLnBrk="0" fontAlgn="base" hangingPunct="0">
              <a:spcBef>
                <a:spcPct val="0"/>
              </a:spcBef>
              <a:spcAft>
                <a:spcPct val="0"/>
              </a:spcAft>
              <a:defRPr>
                <a:solidFill>
                  <a:schemeClr val="tx1"/>
                </a:solidFill>
                <a:latin typeface="Arial" pitchFamily="34" charset="0"/>
              </a:defRPr>
            </a:lvl8pPr>
            <a:lvl9pPr marL="3746913" indent="-220407" defTabSz="884688" eaLnBrk="0" fontAlgn="base" hangingPunct="0">
              <a:spcBef>
                <a:spcPct val="0"/>
              </a:spcBef>
              <a:spcAft>
                <a:spcPct val="0"/>
              </a:spcAft>
              <a:defRPr>
                <a:solidFill>
                  <a:schemeClr val="tx1"/>
                </a:solidFill>
                <a:latin typeface="Arial" pitchFamily="34" charset="0"/>
              </a:defRPr>
            </a:lvl9pPr>
          </a:lstStyle>
          <a:p>
            <a:pPr eaLnBrk="1" hangingPunct="1"/>
            <a:fld id="{0CF11312-D408-4B6D-ADA1-85E2EF41EB89}" type="slidenum">
              <a:rPr lang="ko-KR" altLang="en-US">
                <a:solidFill>
                  <a:prstClr val="black"/>
                </a:solidFill>
              </a:rPr>
              <a:pPr eaLnBrk="1" hangingPunct="1"/>
              <a:t>31</a:t>
            </a:fld>
            <a:endParaRPr lang="th-TH" altLang="en-US">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marL="220407" indent="-220407"/>
            <a:r>
              <a:rPr lang="en-US" altLang="en-US" dirty="0" smtClean="0">
                <a:latin typeface="Arial" pitchFamily="34" charset="0"/>
              </a:rPr>
              <a:t>Implementing a Single Window demands several prerequisites.  Implementing a Single Window is not simply developing an automation system. Rather, it is a process of creating an enabling environment for a Single Window to properly operate.  The five core prerequisites are:</a:t>
            </a:r>
          </a:p>
          <a:p>
            <a:pPr marL="220407" indent="-220407">
              <a:buFontTx/>
              <a:buAutoNum type="arabicPeriod"/>
            </a:pPr>
            <a:r>
              <a:rPr lang="en-US" altLang="en-US" dirty="0" smtClean="0">
                <a:latin typeface="Arial" pitchFamily="34" charset="0"/>
              </a:rPr>
              <a:t>Political will with strategic mandate.  For the success, you should have a strong political commitment at high-level.  If such political commitment is aligned to national strategic mandate, it increases the chance of </a:t>
            </a:r>
            <a:r>
              <a:rPr lang="en-US" altLang="en-US" dirty="0" err="1" smtClean="0">
                <a:latin typeface="Arial" pitchFamily="34" charset="0"/>
              </a:rPr>
              <a:t>succcess</a:t>
            </a:r>
            <a:r>
              <a:rPr lang="en-US" altLang="en-US" dirty="0" smtClean="0">
                <a:latin typeface="Arial" pitchFamily="34" charset="0"/>
              </a:rPr>
              <a:t>.</a:t>
            </a:r>
          </a:p>
          <a:p>
            <a:pPr marL="220407" indent="-220407">
              <a:buFontTx/>
              <a:buAutoNum type="arabicPeriod"/>
            </a:pPr>
            <a:r>
              <a:rPr lang="en-US" altLang="en-US" dirty="0" smtClean="0">
                <a:latin typeface="Arial" pitchFamily="34" charset="0"/>
              </a:rPr>
              <a:t>Once you have political commitment, you have to coordinate stakeholders.  Implementing a Single Window involves active participation of stakeholders from both public and private sectors.  Unless stakeholders are properly coordinated, Single Window implementation can face great difficulty.</a:t>
            </a:r>
          </a:p>
          <a:p>
            <a:pPr marL="220407" indent="-220407">
              <a:buFontTx/>
              <a:buAutoNum type="arabicPeriod"/>
            </a:pPr>
            <a:r>
              <a:rPr lang="en-US" altLang="en-US" dirty="0" smtClean="0">
                <a:latin typeface="Arial" pitchFamily="34" charset="0"/>
              </a:rPr>
              <a:t>Implementing a Single Window also needs legal support.  Unless there is clear legal basis and supportive legal provisions, a Single Window cannot be properly implemented and operated.</a:t>
            </a:r>
          </a:p>
          <a:p>
            <a:pPr marL="220407" indent="-220407">
              <a:buFontTx/>
              <a:buAutoNum type="arabicPeriod"/>
            </a:pPr>
            <a:r>
              <a:rPr lang="en-US" altLang="en-US" dirty="0" smtClean="0">
                <a:latin typeface="Arial" pitchFamily="34" charset="0"/>
              </a:rPr>
              <a:t>You have to also think about proper business model for implementation and operation of a Single Window.  Because “one size cannot fit all,” you have to choose most suitable business model based on national requirements.</a:t>
            </a:r>
          </a:p>
          <a:p>
            <a:pPr marL="220407" indent="-220407">
              <a:buFontTx/>
              <a:buAutoNum type="arabicPeriod"/>
            </a:pPr>
            <a:r>
              <a:rPr lang="en-US" altLang="en-US" dirty="0" smtClean="0">
                <a:latin typeface="Arial" pitchFamily="34" charset="0"/>
              </a:rPr>
              <a:t>Implementing a Single Window demands to resolve issues of technical nature such as process simplification, data harmonization, and application of information and communication technology.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917575" y="744538"/>
            <a:ext cx="4962525" cy="3722687"/>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07803AC-9D72-4D33-80A0-3DFC4C0927ED}" type="slidenum">
              <a:rPr lang="en-US" altLang="en-US" sz="1200"/>
              <a:pPr/>
              <a:t>32</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917575" y="744538"/>
            <a:ext cx="4962525" cy="3722687"/>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07803AC-9D72-4D33-80A0-3DFC4C0927ED}" type="slidenum">
              <a:rPr lang="en-US" altLang="en-US" sz="1200"/>
              <a:pPr/>
              <a:t>34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917575" y="744538"/>
            <a:ext cx="4962525" cy="3722687"/>
          </a:xfrm>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99AEAE8-300E-443F-89D1-26D7B2D4D061}" type="slidenum">
              <a:rPr lang="en-US" altLang="en-US" sz="1200"/>
              <a:pPr/>
              <a:t>35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8360343-1E95-4798-A44C-AC28815F0AF0}" type="slidenum">
              <a:rPr lang="de-DE" smtClean="0"/>
              <a:pPr>
                <a:defRPr/>
              </a:pPr>
              <a:t>36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clearly many challenges to enabling cross-border paperless trade and I think this will need to be kept in mind during not only the drafting but also the implementation of the Section on Cross-border e-commerce in the China e-commerce law. Briefly these include:</a:t>
            </a:r>
          </a:p>
          <a:p>
            <a:r>
              <a:rPr lang="en-US" baseline="0" dirty="0" smtClean="0"/>
              <a:t>- Adoption of common International Standards</a:t>
            </a:r>
          </a:p>
          <a:p>
            <a:r>
              <a:rPr lang="en-US" baseline="0" dirty="0" smtClean="0"/>
              <a:t>- Harmonization of legal frameworks</a:t>
            </a:r>
          </a:p>
          <a:p>
            <a:r>
              <a:rPr lang="en-US" baseline="0" dirty="0" smtClean="0"/>
              <a:t>- Capacity gaps among the parties (infrastructure &amp; HR)</a:t>
            </a:r>
          </a:p>
          <a:p>
            <a:r>
              <a:rPr lang="en-US" baseline="0" dirty="0" smtClean="0"/>
              <a:t>- Cooperation between public and private sectors</a:t>
            </a:r>
          </a:p>
          <a:p>
            <a:r>
              <a:rPr lang="en-US" baseline="0" dirty="0" smtClean="0"/>
              <a:t>- Lack of intergovernmental coordination mechanism</a:t>
            </a:r>
          </a:p>
          <a:p>
            <a:endParaRPr lang="en-US" dirty="0"/>
          </a:p>
        </p:txBody>
      </p:sp>
      <p:sp>
        <p:nvSpPr>
          <p:cNvPr id="4" name="Slide Number Placeholder 3"/>
          <p:cNvSpPr>
            <a:spLocks noGrp="1"/>
          </p:cNvSpPr>
          <p:nvPr>
            <p:ph type="sldNum" sz="quarter" idx="10"/>
          </p:nvPr>
        </p:nvSpPr>
        <p:spPr/>
        <p:txBody>
          <a:bodyPr/>
          <a:lstStyle/>
          <a:p>
            <a:pPr>
              <a:defRPr/>
            </a:pPr>
            <a:fld id="{1A4C62CB-8466-4A34-8DB0-640494F4D901}" type="slidenum">
              <a:rPr lang="ko-KR" altLang="en-US" smtClean="0">
                <a:solidFill>
                  <a:prstClr val="black"/>
                </a:solidFill>
              </a:rPr>
              <a:pPr>
                <a:defRPr/>
              </a:pPr>
              <a:t>39</a:t>
            </a:fld>
            <a:endParaRPr lang="en-US" altLang="ko-KR">
              <a:solidFill>
                <a:prstClr val="black"/>
              </a:solidFill>
            </a:endParaRPr>
          </a:p>
        </p:txBody>
      </p:sp>
    </p:spTree>
    <p:extLst>
      <p:ext uri="{BB962C8B-B14F-4D97-AF65-F5344CB8AC3E}">
        <p14:creationId xmlns:p14="http://schemas.microsoft.com/office/powerpoint/2010/main" val="2421211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slides</a:t>
            </a:r>
            <a:r>
              <a:rPr lang="en-US" baseline="0" dirty="0" smtClean="0"/>
              <a:t> just show some of the benefits associated with enabling cross-border electronic exchange and legal recognition of electronic documents. They are quite substantial with export time reduction of over 25% in many cases.</a:t>
            </a:r>
            <a:endParaRPr lang="en-US" dirty="0"/>
          </a:p>
        </p:txBody>
      </p:sp>
      <p:sp>
        <p:nvSpPr>
          <p:cNvPr id="4" name="Slide Number Placeholder 3"/>
          <p:cNvSpPr>
            <a:spLocks noGrp="1"/>
          </p:cNvSpPr>
          <p:nvPr>
            <p:ph type="sldNum" sz="quarter" idx="10"/>
          </p:nvPr>
        </p:nvSpPr>
        <p:spPr/>
        <p:txBody>
          <a:bodyPr/>
          <a:lstStyle/>
          <a:p>
            <a:pPr>
              <a:defRPr/>
            </a:pPr>
            <a:fld id="{1A4C62CB-8466-4A34-8DB0-640494F4D901}" type="slidenum">
              <a:rPr lang="ko-KR" altLang="en-US" smtClean="0">
                <a:solidFill>
                  <a:prstClr val="black"/>
                </a:solidFill>
              </a:rPr>
              <a:pPr>
                <a:defRPr/>
              </a:pPr>
              <a:t>40</a:t>
            </a:fld>
            <a:endParaRPr lang="en-US" altLang="ko-KR">
              <a:solidFill>
                <a:prstClr val="black"/>
              </a:solidFill>
            </a:endParaRPr>
          </a:p>
        </p:txBody>
      </p:sp>
    </p:spTree>
    <p:extLst>
      <p:ext uri="{BB962C8B-B14F-4D97-AF65-F5344CB8AC3E}">
        <p14:creationId xmlns:p14="http://schemas.microsoft.com/office/powerpoint/2010/main" val="4073267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good news is that</a:t>
            </a:r>
            <a:r>
              <a:rPr lang="en-US" baseline="0" dirty="0" smtClean="0"/>
              <a:t> countries of the region now have an intergovernmental framework for countries to make progress on exchanging trade data and documents in a coordinated and harmonized manner. Indeed, ESCAP members have come together to develop a regional agreement called “Framework Agreement on Facilitation of Cross-Border Paperless Trade in Asia and the Pacific”. This agreement was finalized and adopted only 3 weeks ago in Bangkok at the 72</a:t>
            </a:r>
            <a:r>
              <a:rPr lang="en-US" baseline="30000" dirty="0" smtClean="0"/>
              <a:t>nd</a:t>
            </a:r>
            <a:r>
              <a:rPr lang="en-US" baseline="0" dirty="0" smtClean="0"/>
              <a:t> ESCAP Commission session. It is a UN treaty that any interested ESCAP member states can become parties to. It will open for signature at the UN HQ in New York starting 1 October 2016.  </a:t>
            </a:r>
          </a:p>
          <a:p>
            <a:endParaRPr lang="en-US" baseline="0" dirty="0" smtClean="0"/>
          </a:p>
          <a:p>
            <a:r>
              <a:rPr lang="en-US" baseline="0" dirty="0" smtClean="0"/>
              <a:t>The objective of the Framework Agreement is to facilitate cross-border paperless trade (data exchange) among willing ESCAP member states, by providing a dedicated intergovernmental framework to develop legal and technical solutions.</a:t>
            </a:r>
          </a:p>
          <a:p>
            <a:endParaRPr lang="en-US" baseline="0" dirty="0" smtClean="0"/>
          </a:p>
          <a:p>
            <a:r>
              <a:rPr lang="en-US" baseline="0" dirty="0" smtClean="0"/>
              <a:t>[SKIP]</a:t>
            </a:r>
          </a:p>
          <a:p>
            <a:endParaRPr lang="en-US" baseline="0" dirty="0" smtClean="0"/>
          </a:p>
          <a:p>
            <a:r>
              <a:rPr lang="en-US" baseline="0" dirty="0" smtClean="0"/>
              <a:t>The Framework Agreement was Developed through step by step Process based on official mandates over 5 years.</a:t>
            </a:r>
          </a:p>
          <a:p>
            <a:r>
              <a:rPr lang="en-US" baseline="0" dirty="0" smtClean="0"/>
              <a:t>In 2012, a comprehensive regional study was done to assess current status of Asia and the Pacific and identify a most suitable solution for the region in enabling cross-border paperless trade.</a:t>
            </a:r>
          </a:p>
          <a:p>
            <a:r>
              <a:rPr lang="en-US" baseline="0" dirty="0" smtClean="0"/>
              <a:t>In 2013, based on recommendation of the regional study on development a regional agreement, a series of expert review and member consultations at </a:t>
            </a:r>
            <a:r>
              <a:rPr lang="en-US" baseline="0" dirty="0" err="1" smtClean="0"/>
              <a:t>subregional</a:t>
            </a:r>
            <a:r>
              <a:rPr lang="en-US" baseline="0" dirty="0" smtClean="0"/>
              <a:t> levels were done to verify and improve a draft regional agreement.</a:t>
            </a:r>
          </a:p>
          <a:p>
            <a:r>
              <a:rPr lang="en-US" baseline="0" dirty="0" smtClean="0"/>
              <a:t>During the period of late 2013 to early 2016, ESCAP member states, with the participation of officials and experts from over 25 member states, went through multiple round of negotiation of a draft regional agreement and finally finalized the text in March 2016.  Then, the finalized text was adopted by the recent ESCAP Commission at its  72</a:t>
            </a:r>
            <a:r>
              <a:rPr lang="en-US" baseline="30000" dirty="0" smtClean="0"/>
              <a:t>nd</a:t>
            </a:r>
            <a:r>
              <a:rPr lang="en-US" baseline="0" dirty="0" smtClean="0"/>
              <a:t> session in May 2016.   </a:t>
            </a:r>
          </a:p>
          <a:p>
            <a:r>
              <a:rPr lang="en-US" baseline="0" dirty="0" smtClean="0"/>
              <a:t>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1A4C62CB-8466-4A34-8DB0-640494F4D901}" type="slidenum">
              <a:rPr lang="ko-KR" altLang="en-US" smtClean="0">
                <a:solidFill>
                  <a:prstClr val="black"/>
                </a:solidFill>
              </a:rPr>
              <a:pPr>
                <a:defRPr/>
              </a:pPr>
              <a:t>41</a:t>
            </a:fld>
            <a:endParaRPr lang="en-US" altLang="ko-KR">
              <a:solidFill>
                <a:prstClr val="black"/>
              </a:solidFill>
            </a:endParaRPr>
          </a:p>
        </p:txBody>
      </p:sp>
    </p:spTree>
    <p:extLst>
      <p:ext uri="{BB962C8B-B14F-4D97-AF65-F5344CB8AC3E}">
        <p14:creationId xmlns:p14="http://schemas.microsoft.com/office/powerpoint/2010/main" val="4093173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Notably,</a:t>
            </a:r>
          </a:p>
          <a:p>
            <a:endParaRPr lang="en-US" baseline="0" dirty="0" smtClean="0"/>
          </a:p>
          <a:p>
            <a:pPr marL="219398" indent="-219398">
              <a:buAutoNum type="arabicParenR"/>
            </a:pPr>
            <a:r>
              <a:rPr lang="en-US" baseline="0" dirty="0" smtClean="0"/>
              <a:t>The survey instrument was prepared taking into account the WTO TFA’s final provisions, as well as the draft text of the regional UN treaty on cross-border paperless TF under negotiation at ESCAP. </a:t>
            </a:r>
          </a:p>
          <a:p>
            <a:pPr marL="219398" indent="-219398">
              <a:buAutoNum type="arabicParenR"/>
            </a:pPr>
            <a:endParaRPr lang="en-US" baseline="0" dirty="0" smtClean="0"/>
          </a:p>
          <a:p>
            <a:pPr marL="219398" indent="-219398">
              <a:buAutoNum type="arabicParenR"/>
            </a:pPr>
            <a:r>
              <a:rPr lang="en-US" baseline="0" dirty="0" smtClean="0"/>
              <a:t>To ensure comparability of implementation levels across countries, Institutional arrangement and cooperation (No. 33, 34), Paperless trade (No. 20), and Transit facilitation (No. 35) are excluded from the regional analysis. </a:t>
            </a:r>
          </a:p>
          <a:p>
            <a:endParaRPr lang="en-US" baseline="0" dirty="0" smtClean="0"/>
          </a:p>
          <a:p>
            <a:r>
              <a:rPr lang="en-US" baseline="0" dirty="0" smtClean="0"/>
              <a:t>3) For the purpose of analysis and presentation of results</a:t>
            </a:r>
            <a:r>
              <a:rPr lang="en-US" i="1" baseline="0" dirty="0" smtClean="0"/>
              <a:t>, General TF measures </a:t>
            </a:r>
            <a:r>
              <a:rPr lang="en-US" baseline="0" dirty="0" smtClean="0"/>
              <a:t>have been further divided into </a:t>
            </a:r>
            <a:r>
              <a:rPr lang="en-US" b="1" baseline="0" dirty="0" smtClean="0"/>
              <a:t>3 subgroups: </a:t>
            </a:r>
            <a:r>
              <a:rPr lang="en-US" i="1" baseline="0" dirty="0" smtClean="0"/>
              <a:t>Transparency, Formalities</a:t>
            </a:r>
            <a:r>
              <a:rPr lang="en-US" baseline="0" dirty="0" smtClean="0"/>
              <a:t> and </a:t>
            </a:r>
            <a:r>
              <a:rPr lang="en-US" i="1" baseline="0" dirty="0" smtClean="0"/>
              <a:t>Institutional arrangement and cooperation.</a:t>
            </a:r>
          </a:p>
          <a:p>
            <a:endParaRPr lang="en-US" baseline="0" dirty="0" smtClean="0"/>
          </a:p>
          <a:p>
            <a:r>
              <a:rPr lang="en-US" baseline="0" dirty="0" smtClean="0"/>
              <a:t>See ANNEX for 38-item survey questionnaire</a:t>
            </a:r>
          </a:p>
          <a:p>
            <a:r>
              <a:rPr lang="en-US" baseline="0" dirty="0" smtClean="0"/>
              <a:t> </a:t>
            </a:r>
          </a:p>
        </p:txBody>
      </p:sp>
      <p:sp>
        <p:nvSpPr>
          <p:cNvPr id="4" name="Slide Number Placeholder 3"/>
          <p:cNvSpPr>
            <a:spLocks noGrp="1"/>
          </p:cNvSpPr>
          <p:nvPr>
            <p:ph type="sldNum" sz="quarter" idx="10"/>
          </p:nvPr>
        </p:nvSpPr>
        <p:spPr/>
        <p:txBody>
          <a:bodyPr/>
          <a:lstStyle/>
          <a:p>
            <a:pPr>
              <a:defRPr/>
            </a:pPr>
            <a:fld id="{1A4C62CB-8466-4A34-8DB0-640494F4D901}" type="slidenum">
              <a:rPr lang="ko-KR" altLang="en-US" smtClean="0"/>
              <a:pPr>
                <a:defRPr/>
              </a:pPr>
              <a:t>8</a:t>
            </a:fld>
            <a:endParaRPr lang="en-US" altLang="ko-K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like to briefly introduce a regional expert</a:t>
            </a:r>
            <a:r>
              <a:rPr lang="en-US" baseline="0" dirty="0" smtClean="0"/>
              <a:t> network operated by ESCAP.  It is called the United Nations Network of Experts for Paperless Trade and Transport in Asia and the Pacific, or </a:t>
            </a:r>
            <a:r>
              <a:rPr lang="en-US" baseline="0" dirty="0" err="1" smtClean="0"/>
              <a:t>UNNExT</a:t>
            </a:r>
            <a:r>
              <a:rPr lang="en-US" baseline="0" dirty="0" smtClean="0"/>
              <a:t>.</a:t>
            </a:r>
          </a:p>
          <a:p>
            <a:r>
              <a:rPr lang="en-US" baseline="0" dirty="0" smtClean="0"/>
              <a:t>It is an ongoing community of knowledge and practice to facilitate the implementation of single window and paperless trade in the Asia-Pacific region.</a:t>
            </a:r>
          </a:p>
          <a:p>
            <a:r>
              <a:rPr lang="en-US" baseline="0" dirty="0" smtClean="0"/>
              <a:t>As part of its </a:t>
            </a:r>
            <a:r>
              <a:rPr lang="en-US" baseline="0" dirty="0" err="1" smtClean="0"/>
              <a:t>programme</a:t>
            </a:r>
            <a:r>
              <a:rPr lang="en-US" baseline="0" dirty="0" smtClean="0"/>
              <a:t>, the </a:t>
            </a:r>
            <a:r>
              <a:rPr lang="en-US" baseline="0" dirty="0" err="1" smtClean="0"/>
              <a:t>UNExT</a:t>
            </a:r>
            <a:r>
              <a:rPr lang="en-US" baseline="0" dirty="0" smtClean="0"/>
              <a:t> conduct many capacity building activities,  including tools and guides development and advocacy and technical training Workshops.</a:t>
            </a:r>
          </a:p>
          <a:p>
            <a:r>
              <a:rPr lang="en-US" baseline="0" dirty="0" smtClean="0"/>
              <a:t>More details can be found at www.unnext.unescap.org as shown in the slide.  You can register yourself to the Network by visiting this website, which is highly encouraged.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811782-6D52-41AF-A859-85CB4F26E62D}" type="slidenum">
              <a:rPr lang="en-US" smtClean="0"/>
              <a:pPr/>
              <a:t>49</a:t>
            </a:fld>
            <a:endParaRPr lang="en-US" dirty="0"/>
          </a:p>
        </p:txBody>
      </p:sp>
    </p:spTree>
    <p:extLst>
      <p:ext uri="{BB962C8B-B14F-4D97-AF65-F5344CB8AC3E}">
        <p14:creationId xmlns:p14="http://schemas.microsoft.com/office/powerpoint/2010/main" val="1996352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a:t>
            </a:r>
            <a:r>
              <a:rPr lang="en-US" baseline="0" dirty="0" smtClean="0"/>
              <a:t> UNNExT, a series of technical guides have been developed and used for capacity building events. The Single Window Implementation Toolkit consists of five guides – Business Process Analysis guide, Data harmonization guide, Guide for design of aligned trade forms, Single Window project implementation guide and Legal guide for electronic SW and paperless trade. </a:t>
            </a:r>
          </a:p>
          <a:p>
            <a:r>
              <a:rPr lang="en-US" baseline="0" dirty="0" smtClean="0"/>
              <a:t>These guides are prepared based on international standards like UNCEFACT and World Customs Organization.</a:t>
            </a:r>
          </a:p>
          <a:p>
            <a:endParaRPr lang="en-US" baseline="0" dirty="0" smtClean="0"/>
          </a:p>
          <a:p>
            <a:r>
              <a:rPr lang="en-US" baseline="0" dirty="0" smtClean="0"/>
              <a:t>These guides have been used in capacity building training events. </a:t>
            </a:r>
            <a:endParaRPr lang="en-US" dirty="0"/>
          </a:p>
        </p:txBody>
      </p:sp>
      <p:sp>
        <p:nvSpPr>
          <p:cNvPr id="4" name="Slide Number Placeholder 3"/>
          <p:cNvSpPr>
            <a:spLocks noGrp="1"/>
          </p:cNvSpPr>
          <p:nvPr>
            <p:ph type="sldNum" sz="quarter" idx="10"/>
          </p:nvPr>
        </p:nvSpPr>
        <p:spPr/>
        <p:txBody>
          <a:bodyPr/>
          <a:lstStyle/>
          <a:p>
            <a:fld id="{AE811782-6D52-41AF-A859-85CB4F26E62D}" type="slidenum">
              <a:rPr lang="en-US" smtClean="0"/>
              <a:pPr/>
              <a:t>50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845" eaLnBrk="0" hangingPunct="0">
              <a:spcBef>
                <a:spcPct val="30000"/>
              </a:spcBef>
              <a:defRPr sz="1100">
                <a:solidFill>
                  <a:schemeClr val="tx1"/>
                </a:solidFill>
                <a:latin typeface="Arial" charset="0"/>
              </a:defRPr>
            </a:lvl1pPr>
            <a:lvl2pPr marL="710781" indent="-273377" defTabSz="877845" eaLnBrk="0" hangingPunct="0">
              <a:spcBef>
                <a:spcPct val="30000"/>
              </a:spcBef>
              <a:defRPr sz="1100">
                <a:solidFill>
                  <a:schemeClr val="tx1"/>
                </a:solidFill>
                <a:latin typeface="Arial" charset="0"/>
              </a:defRPr>
            </a:lvl2pPr>
            <a:lvl3pPr marL="1093509" indent="-218702" defTabSz="877845" eaLnBrk="0" hangingPunct="0">
              <a:spcBef>
                <a:spcPct val="30000"/>
              </a:spcBef>
              <a:defRPr sz="1100">
                <a:solidFill>
                  <a:schemeClr val="tx1"/>
                </a:solidFill>
                <a:latin typeface="Arial" charset="0"/>
              </a:defRPr>
            </a:lvl3pPr>
            <a:lvl4pPr marL="1530912" indent="-218702" defTabSz="877845" eaLnBrk="0" hangingPunct="0">
              <a:spcBef>
                <a:spcPct val="30000"/>
              </a:spcBef>
              <a:defRPr sz="1100">
                <a:solidFill>
                  <a:schemeClr val="tx1"/>
                </a:solidFill>
                <a:latin typeface="Arial" charset="0"/>
              </a:defRPr>
            </a:lvl4pPr>
            <a:lvl5pPr marL="1968316" indent="-218702" defTabSz="877845" eaLnBrk="0" hangingPunct="0">
              <a:spcBef>
                <a:spcPct val="30000"/>
              </a:spcBef>
              <a:defRPr sz="1100">
                <a:solidFill>
                  <a:schemeClr val="tx1"/>
                </a:solidFill>
                <a:latin typeface="Arial" charset="0"/>
              </a:defRPr>
            </a:lvl5pPr>
            <a:lvl6pPr marL="2405720" indent="-218702" defTabSz="877845" eaLnBrk="0" fontAlgn="base" hangingPunct="0">
              <a:spcBef>
                <a:spcPct val="30000"/>
              </a:spcBef>
              <a:spcAft>
                <a:spcPct val="0"/>
              </a:spcAft>
              <a:defRPr sz="1100">
                <a:solidFill>
                  <a:schemeClr val="tx1"/>
                </a:solidFill>
                <a:latin typeface="Arial" charset="0"/>
              </a:defRPr>
            </a:lvl6pPr>
            <a:lvl7pPr marL="2843124" indent="-218702" defTabSz="877845" eaLnBrk="0" fontAlgn="base" hangingPunct="0">
              <a:spcBef>
                <a:spcPct val="30000"/>
              </a:spcBef>
              <a:spcAft>
                <a:spcPct val="0"/>
              </a:spcAft>
              <a:defRPr sz="1100">
                <a:solidFill>
                  <a:schemeClr val="tx1"/>
                </a:solidFill>
                <a:latin typeface="Arial" charset="0"/>
              </a:defRPr>
            </a:lvl7pPr>
            <a:lvl8pPr marL="3280528" indent="-218702" defTabSz="877845" eaLnBrk="0" fontAlgn="base" hangingPunct="0">
              <a:spcBef>
                <a:spcPct val="30000"/>
              </a:spcBef>
              <a:spcAft>
                <a:spcPct val="0"/>
              </a:spcAft>
              <a:defRPr sz="1100">
                <a:solidFill>
                  <a:schemeClr val="tx1"/>
                </a:solidFill>
                <a:latin typeface="Arial" charset="0"/>
              </a:defRPr>
            </a:lvl8pPr>
            <a:lvl9pPr marL="3717931" indent="-218702" defTabSz="87784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BC145936-0A4C-447B-8835-89CE755DB550}" type="slidenum">
              <a:rPr lang="ko-KR" altLang="en-US"/>
              <a:pPr eaLnBrk="1" hangingPunct="1">
                <a:spcBef>
                  <a:spcPct val="0"/>
                </a:spcBef>
              </a:pPr>
              <a:t>58</a:t>
            </a:fld>
            <a:endParaRPr lang="th-TH" altLang="ko-K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06463" y="3972560"/>
            <a:ext cx="4984750" cy="55412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ko-KR" smtClean="0">
              <a:ea typeface="Gulim" pitchFamily="34" charset="-127"/>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Notably,</a:t>
            </a:r>
          </a:p>
          <a:p>
            <a:endParaRPr lang="en-US" baseline="0" dirty="0" smtClean="0"/>
          </a:p>
          <a:p>
            <a:pPr marL="219398" indent="-219398">
              <a:buAutoNum type="arabicParenR"/>
            </a:pPr>
            <a:r>
              <a:rPr lang="en-US" baseline="0" dirty="0" smtClean="0"/>
              <a:t>The survey instrument was prepared taking into account the WTO TFA’s final provisions, as well as the draft text of the regional UN treaty on cross-border paperless TF under negotiation at ESCAP. </a:t>
            </a:r>
          </a:p>
          <a:p>
            <a:pPr marL="219398" indent="-219398">
              <a:buAutoNum type="arabicParenR"/>
            </a:pPr>
            <a:endParaRPr lang="en-US" baseline="0" dirty="0" smtClean="0"/>
          </a:p>
          <a:p>
            <a:pPr marL="219398" indent="-219398">
              <a:buAutoNum type="arabicParenR"/>
            </a:pPr>
            <a:r>
              <a:rPr lang="en-US" baseline="0" dirty="0" smtClean="0"/>
              <a:t>To ensure comparability of implementation levels across countries, Institutional arrangement and cooperation (No. 33, 34), Paperless trade (No. 20), and Transit facilitation (No. 35) are excluded from the regional analysis. </a:t>
            </a:r>
          </a:p>
          <a:p>
            <a:endParaRPr lang="en-US" baseline="0" dirty="0" smtClean="0"/>
          </a:p>
          <a:p>
            <a:r>
              <a:rPr lang="en-US" baseline="0" dirty="0" smtClean="0"/>
              <a:t>3) For the purpose of analysis and presentation of results</a:t>
            </a:r>
            <a:r>
              <a:rPr lang="en-US" i="1" baseline="0" dirty="0" smtClean="0"/>
              <a:t>, General TF measures </a:t>
            </a:r>
            <a:r>
              <a:rPr lang="en-US" baseline="0" dirty="0" smtClean="0"/>
              <a:t>have been further divided into </a:t>
            </a:r>
            <a:r>
              <a:rPr lang="en-US" b="1" baseline="0" dirty="0" smtClean="0"/>
              <a:t>3 subgroups: </a:t>
            </a:r>
            <a:r>
              <a:rPr lang="en-US" i="1" baseline="0" dirty="0" smtClean="0"/>
              <a:t>Transparency, Formalities</a:t>
            </a:r>
            <a:r>
              <a:rPr lang="en-US" baseline="0" dirty="0" smtClean="0"/>
              <a:t> and </a:t>
            </a:r>
            <a:r>
              <a:rPr lang="en-US" i="1" baseline="0" dirty="0" smtClean="0"/>
              <a:t>Institutional arrangement and cooperation.</a:t>
            </a:r>
          </a:p>
          <a:p>
            <a:endParaRPr lang="en-US" baseline="0" dirty="0" smtClean="0"/>
          </a:p>
          <a:p>
            <a:r>
              <a:rPr lang="en-US" baseline="0" dirty="0" smtClean="0"/>
              <a:t>See ANNEX for 38-item survey questionnaire</a:t>
            </a:r>
          </a:p>
          <a:p>
            <a:r>
              <a:rPr lang="en-US" baseline="0" dirty="0" smtClean="0"/>
              <a:t> </a:t>
            </a:r>
          </a:p>
        </p:txBody>
      </p:sp>
      <p:sp>
        <p:nvSpPr>
          <p:cNvPr id="4" name="Slide Number Placeholder 3"/>
          <p:cNvSpPr>
            <a:spLocks noGrp="1"/>
          </p:cNvSpPr>
          <p:nvPr>
            <p:ph type="sldNum" sz="quarter" idx="10"/>
          </p:nvPr>
        </p:nvSpPr>
        <p:spPr/>
        <p:txBody>
          <a:bodyPr/>
          <a:lstStyle/>
          <a:p>
            <a:pPr>
              <a:defRPr/>
            </a:pPr>
            <a:fld id="{1A4C62CB-8466-4A34-8DB0-640494F4D901}" type="slidenum">
              <a:rPr lang="ko-KR" altLang="en-US" smtClean="0"/>
              <a:pPr>
                <a:defRPr/>
              </a:pPr>
              <a:t>9</a:t>
            </a:fld>
            <a:endParaRPr lang="en-US" altLang="ko-K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884688" eaLnBrk="0" hangingPunct="0">
              <a:defRPr>
                <a:solidFill>
                  <a:schemeClr val="tx1"/>
                </a:solidFill>
                <a:latin typeface="Arial" pitchFamily="34" charset="0"/>
              </a:defRPr>
            </a:lvl1pPr>
            <a:lvl2pPr marL="716322" indent="-275509" defTabSz="884688" eaLnBrk="0" hangingPunct="0">
              <a:defRPr>
                <a:solidFill>
                  <a:schemeClr val="tx1"/>
                </a:solidFill>
                <a:latin typeface="Arial" pitchFamily="34" charset="0"/>
              </a:defRPr>
            </a:lvl2pPr>
            <a:lvl3pPr marL="1102034" indent="-220407" defTabSz="884688" eaLnBrk="0" hangingPunct="0">
              <a:defRPr>
                <a:solidFill>
                  <a:schemeClr val="tx1"/>
                </a:solidFill>
                <a:latin typeface="Arial" pitchFamily="34" charset="0"/>
              </a:defRPr>
            </a:lvl3pPr>
            <a:lvl4pPr marL="1542846" indent="-220407" defTabSz="884688" eaLnBrk="0" hangingPunct="0">
              <a:defRPr>
                <a:solidFill>
                  <a:schemeClr val="tx1"/>
                </a:solidFill>
                <a:latin typeface="Arial" pitchFamily="34" charset="0"/>
              </a:defRPr>
            </a:lvl4pPr>
            <a:lvl5pPr marL="1983660" indent="-220407" defTabSz="884688" eaLnBrk="0" hangingPunct="0">
              <a:defRPr>
                <a:solidFill>
                  <a:schemeClr val="tx1"/>
                </a:solidFill>
                <a:latin typeface="Arial" pitchFamily="34" charset="0"/>
              </a:defRPr>
            </a:lvl5pPr>
            <a:lvl6pPr marL="2424473" indent="-220407" defTabSz="884688" eaLnBrk="0" fontAlgn="base" hangingPunct="0">
              <a:spcBef>
                <a:spcPct val="0"/>
              </a:spcBef>
              <a:spcAft>
                <a:spcPct val="0"/>
              </a:spcAft>
              <a:defRPr>
                <a:solidFill>
                  <a:schemeClr val="tx1"/>
                </a:solidFill>
                <a:latin typeface="Arial" pitchFamily="34" charset="0"/>
              </a:defRPr>
            </a:lvl6pPr>
            <a:lvl7pPr marL="2865286" indent="-220407" defTabSz="884688" eaLnBrk="0" fontAlgn="base" hangingPunct="0">
              <a:spcBef>
                <a:spcPct val="0"/>
              </a:spcBef>
              <a:spcAft>
                <a:spcPct val="0"/>
              </a:spcAft>
              <a:defRPr>
                <a:solidFill>
                  <a:schemeClr val="tx1"/>
                </a:solidFill>
                <a:latin typeface="Arial" pitchFamily="34" charset="0"/>
              </a:defRPr>
            </a:lvl7pPr>
            <a:lvl8pPr marL="3306099" indent="-220407" defTabSz="884688" eaLnBrk="0" fontAlgn="base" hangingPunct="0">
              <a:spcBef>
                <a:spcPct val="0"/>
              </a:spcBef>
              <a:spcAft>
                <a:spcPct val="0"/>
              </a:spcAft>
              <a:defRPr>
                <a:solidFill>
                  <a:schemeClr val="tx1"/>
                </a:solidFill>
                <a:latin typeface="Arial" pitchFamily="34" charset="0"/>
              </a:defRPr>
            </a:lvl8pPr>
            <a:lvl9pPr marL="3746913" indent="-220407" defTabSz="884688" eaLnBrk="0" fontAlgn="base" hangingPunct="0">
              <a:spcBef>
                <a:spcPct val="0"/>
              </a:spcBef>
              <a:spcAft>
                <a:spcPct val="0"/>
              </a:spcAft>
              <a:defRPr>
                <a:solidFill>
                  <a:schemeClr val="tx1"/>
                </a:solidFill>
                <a:latin typeface="Arial" pitchFamily="34" charset="0"/>
              </a:defRPr>
            </a:lvl9pPr>
          </a:lstStyle>
          <a:p>
            <a:pPr eaLnBrk="1" hangingPunct="1"/>
            <a:fld id="{0CF11312-D408-4B6D-ADA1-85E2EF41EB89}" type="slidenum">
              <a:rPr lang="ko-KR" altLang="en-US">
                <a:solidFill>
                  <a:prstClr val="black"/>
                </a:solidFill>
              </a:rPr>
              <a:pPr eaLnBrk="1" hangingPunct="1"/>
              <a:t>15</a:t>
            </a:fld>
            <a:endParaRPr lang="th-TH" altLang="en-US">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marL="220407" indent="-220407"/>
            <a:r>
              <a:rPr lang="en-US" altLang="en-US" dirty="0" smtClean="0">
                <a:latin typeface="Arial" pitchFamily="34" charset="0"/>
              </a:rPr>
              <a:t>Implementing a Single Window demands several prerequisites.  Implementing a Single Window is not simply developing an automation system. Rather, it is a process of creating an enabling environment for a Single Window to properly operate.  The five core prerequisites are:</a:t>
            </a:r>
          </a:p>
          <a:p>
            <a:pPr marL="220407" indent="-220407">
              <a:buFontTx/>
              <a:buAutoNum type="arabicPeriod"/>
            </a:pPr>
            <a:r>
              <a:rPr lang="en-US" altLang="en-US" dirty="0" smtClean="0">
                <a:latin typeface="Arial" pitchFamily="34" charset="0"/>
              </a:rPr>
              <a:t>Political will with strategic mandate.  For the success, you should have a strong political commitment at high-level.  If such political commitment is aligned to national strategic mandate, it increases the chance of </a:t>
            </a:r>
            <a:r>
              <a:rPr lang="en-US" altLang="en-US" dirty="0" err="1" smtClean="0">
                <a:latin typeface="Arial" pitchFamily="34" charset="0"/>
              </a:rPr>
              <a:t>succcess</a:t>
            </a:r>
            <a:r>
              <a:rPr lang="en-US" altLang="en-US" dirty="0" smtClean="0">
                <a:latin typeface="Arial" pitchFamily="34" charset="0"/>
              </a:rPr>
              <a:t>.</a:t>
            </a:r>
          </a:p>
          <a:p>
            <a:pPr marL="220407" indent="-220407">
              <a:buFontTx/>
              <a:buAutoNum type="arabicPeriod"/>
            </a:pPr>
            <a:r>
              <a:rPr lang="en-US" altLang="en-US" dirty="0" smtClean="0">
                <a:latin typeface="Arial" pitchFamily="34" charset="0"/>
              </a:rPr>
              <a:t>Once you have political commitment, you have to coordinate stakeholders.  Implementing a Single Window involves active participation of stakeholders from both public and private sectors.  Unless stakeholders are properly coordinated, Single Window implementation can face great difficulty.</a:t>
            </a:r>
          </a:p>
          <a:p>
            <a:pPr marL="220407" indent="-220407">
              <a:buFontTx/>
              <a:buAutoNum type="arabicPeriod"/>
            </a:pPr>
            <a:r>
              <a:rPr lang="en-US" altLang="en-US" dirty="0" smtClean="0">
                <a:latin typeface="Arial" pitchFamily="34" charset="0"/>
              </a:rPr>
              <a:t>Implementing a Single Window also needs legal support.  Unless there is clear legal basis and supportive legal provisions, a Single Window cannot be properly implemented and operated.</a:t>
            </a:r>
          </a:p>
          <a:p>
            <a:pPr marL="220407" indent="-220407">
              <a:buFontTx/>
              <a:buAutoNum type="arabicPeriod"/>
            </a:pPr>
            <a:r>
              <a:rPr lang="en-US" altLang="en-US" dirty="0" smtClean="0">
                <a:latin typeface="Arial" pitchFamily="34" charset="0"/>
              </a:rPr>
              <a:t>You have to also think about proper business model for implementation and operation of a Single Window.  Because “one size cannot fit all,” you have to choose most suitable business model based on national requirements.</a:t>
            </a:r>
          </a:p>
          <a:p>
            <a:pPr marL="220407" indent="-220407">
              <a:buFontTx/>
              <a:buAutoNum type="arabicPeriod"/>
            </a:pPr>
            <a:r>
              <a:rPr lang="en-US" altLang="en-US" dirty="0" smtClean="0">
                <a:latin typeface="Arial" pitchFamily="34" charset="0"/>
              </a:rPr>
              <a:t>Implementing a Single Window demands to resolve issues of technical nature such as process simplification, data harmonization, and application of information and communication technology.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884688" eaLnBrk="0" hangingPunct="0">
              <a:defRPr>
                <a:solidFill>
                  <a:schemeClr val="tx1"/>
                </a:solidFill>
                <a:latin typeface="Arial" pitchFamily="34" charset="0"/>
              </a:defRPr>
            </a:lvl1pPr>
            <a:lvl2pPr marL="716322" indent="-275509" defTabSz="884688" eaLnBrk="0" hangingPunct="0">
              <a:defRPr>
                <a:solidFill>
                  <a:schemeClr val="tx1"/>
                </a:solidFill>
                <a:latin typeface="Arial" pitchFamily="34" charset="0"/>
              </a:defRPr>
            </a:lvl2pPr>
            <a:lvl3pPr marL="1102034" indent="-220407" defTabSz="884688" eaLnBrk="0" hangingPunct="0">
              <a:defRPr>
                <a:solidFill>
                  <a:schemeClr val="tx1"/>
                </a:solidFill>
                <a:latin typeface="Arial" pitchFamily="34" charset="0"/>
              </a:defRPr>
            </a:lvl3pPr>
            <a:lvl4pPr marL="1542846" indent="-220407" defTabSz="884688" eaLnBrk="0" hangingPunct="0">
              <a:defRPr>
                <a:solidFill>
                  <a:schemeClr val="tx1"/>
                </a:solidFill>
                <a:latin typeface="Arial" pitchFamily="34" charset="0"/>
              </a:defRPr>
            </a:lvl4pPr>
            <a:lvl5pPr marL="1983660" indent="-220407" defTabSz="884688" eaLnBrk="0" hangingPunct="0">
              <a:defRPr>
                <a:solidFill>
                  <a:schemeClr val="tx1"/>
                </a:solidFill>
                <a:latin typeface="Arial" pitchFamily="34" charset="0"/>
              </a:defRPr>
            </a:lvl5pPr>
            <a:lvl6pPr marL="2424473" indent="-220407" defTabSz="884688" eaLnBrk="0" fontAlgn="base" hangingPunct="0">
              <a:spcBef>
                <a:spcPct val="0"/>
              </a:spcBef>
              <a:spcAft>
                <a:spcPct val="0"/>
              </a:spcAft>
              <a:defRPr>
                <a:solidFill>
                  <a:schemeClr val="tx1"/>
                </a:solidFill>
                <a:latin typeface="Arial" pitchFamily="34" charset="0"/>
              </a:defRPr>
            </a:lvl6pPr>
            <a:lvl7pPr marL="2865286" indent="-220407" defTabSz="884688" eaLnBrk="0" fontAlgn="base" hangingPunct="0">
              <a:spcBef>
                <a:spcPct val="0"/>
              </a:spcBef>
              <a:spcAft>
                <a:spcPct val="0"/>
              </a:spcAft>
              <a:defRPr>
                <a:solidFill>
                  <a:schemeClr val="tx1"/>
                </a:solidFill>
                <a:latin typeface="Arial" pitchFamily="34" charset="0"/>
              </a:defRPr>
            </a:lvl7pPr>
            <a:lvl8pPr marL="3306099" indent="-220407" defTabSz="884688" eaLnBrk="0" fontAlgn="base" hangingPunct="0">
              <a:spcBef>
                <a:spcPct val="0"/>
              </a:spcBef>
              <a:spcAft>
                <a:spcPct val="0"/>
              </a:spcAft>
              <a:defRPr>
                <a:solidFill>
                  <a:schemeClr val="tx1"/>
                </a:solidFill>
                <a:latin typeface="Arial" pitchFamily="34" charset="0"/>
              </a:defRPr>
            </a:lvl8pPr>
            <a:lvl9pPr marL="3746913" indent="-220407" defTabSz="884688" eaLnBrk="0" fontAlgn="base" hangingPunct="0">
              <a:spcBef>
                <a:spcPct val="0"/>
              </a:spcBef>
              <a:spcAft>
                <a:spcPct val="0"/>
              </a:spcAft>
              <a:defRPr>
                <a:solidFill>
                  <a:schemeClr val="tx1"/>
                </a:solidFill>
                <a:latin typeface="Arial" pitchFamily="34" charset="0"/>
              </a:defRPr>
            </a:lvl9pPr>
          </a:lstStyle>
          <a:p>
            <a:pPr eaLnBrk="1" hangingPunct="1"/>
            <a:fld id="{7C5D4A6C-756B-4ABA-B56A-F7E01032D859}" type="slidenum">
              <a:rPr lang="ko-KR" altLang="en-US">
                <a:solidFill>
                  <a:prstClr val="black"/>
                </a:solidFill>
              </a:rPr>
              <a:pPr eaLnBrk="1" hangingPunct="1"/>
              <a:t>16</a:t>
            </a:fld>
            <a:endParaRPr lang="th-TH" altLang="en-US">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zh-CN" dirty="0" smtClean="0">
                <a:latin typeface="Arial" pitchFamily="34" charset="0"/>
              </a:rPr>
              <a:t>The level of political commitment and push might vary from country to country. Most importantly there must be a champion with the power to take decisions and enforce them. As you can see in the slide, </a:t>
            </a:r>
            <a:r>
              <a:rPr lang="en-GB" altLang="zh-CN" dirty="0" smtClean="0">
                <a:latin typeface="Arial" pitchFamily="34" charset="0"/>
              </a:rPr>
              <a:t>the national single window in the Republic of Korea was championed by the Prime Minster.  In the case of national Single Window in Singapore, it was championed by then the Minister for Trade and Industry, who is currently Prime Minister. </a:t>
            </a:r>
            <a:r>
              <a:rPr lang="en-US" altLang="zh-CN" dirty="0" smtClean="0">
                <a:latin typeface="Arial" pitchFamily="34" charset="0"/>
              </a:rPr>
              <a:t> </a:t>
            </a:r>
            <a:endParaRPr lang="en-US" alt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884688" eaLnBrk="0" hangingPunct="0">
              <a:defRPr>
                <a:solidFill>
                  <a:schemeClr val="tx1"/>
                </a:solidFill>
                <a:latin typeface="Arial" pitchFamily="34" charset="0"/>
              </a:defRPr>
            </a:lvl1pPr>
            <a:lvl2pPr marL="716322" indent="-275509" defTabSz="884688" eaLnBrk="0" hangingPunct="0">
              <a:defRPr>
                <a:solidFill>
                  <a:schemeClr val="tx1"/>
                </a:solidFill>
                <a:latin typeface="Arial" pitchFamily="34" charset="0"/>
              </a:defRPr>
            </a:lvl2pPr>
            <a:lvl3pPr marL="1102034" indent="-220407" defTabSz="884688" eaLnBrk="0" hangingPunct="0">
              <a:defRPr>
                <a:solidFill>
                  <a:schemeClr val="tx1"/>
                </a:solidFill>
                <a:latin typeface="Arial" pitchFamily="34" charset="0"/>
              </a:defRPr>
            </a:lvl3pPr>
            <a:lvl4pPr marL="1542846" indent="-220407" defTabSz="884688" eaLnBrk="0" hangingPunct="0">
              <a:defRPr>
                <a:solidFill>
                  <a:schemeClr val="tx1"/>
                </a:solidFill>
                <a:latin typeface="Arial" pitchFamily="34" charset="0"/>
              </a:defRPr>
            </a:lvl4pPr>
            <a:lvl5pPr marL="1983660" indent="-220407" defTabSz="884688" eaLnBrk="0" hangingPunct="0">
              <a:defRPr>
                <a:solidFill>
                  <a:schemeClr val="tx1"/>
                </a:solidFill>
                <a:latin typeface="Arial" pitchFamily="34" charset="0"/>
              </a:defRPr>
            </a:lvl5pPr>
            <a:lvl6pPr marL="2424473" indent="-220407" defTabSz="884688" eaLnBrk="0" fontAlgn="base" hangingPunct="0">
              <a:spcBef>
                <a:spcPct val="0"/>
              </a:spcBef>
              <a:spcAft>
                <a:spcPct val="0"/>
              </a:spcAft>
              <a:defRPr>
                <a:solidFill>
                  <a:schemeClr val="tx1"/>
                </a:solidFill>
                <a:latin typeface="Arial" pitchFamily="34" charset="0"/>
              </a:defRPr>
            </a:lvl6pPr>
            <a:lvl7pPr marL="2865286" indent="-220407" defTabSz="884688" eaLnBrk="0" fontAlgn="base" hangingPunct="0">
              <a:spcBef>
                <a:spcPct val="0"/>
              </a:spcBef>
              <a:spcAft>
                <a:spcPct val="0"/>
              </a:spcAft>
              <a:defRPr>
                <a:solidFill>
                  <a:schemeClr val="tx1"/>
                </a:solidFill>
                <a:latin typeface="Arial" pitchFamily="34" charset="0"/>
              </a:defRPr>
            </a:lvl7pPr>
            <a:lvl8pPr marL="3306099" indent="-220407" defTabSz="884688" eaLnBrk="0" fontAlgn="base" hangingPunct="0">
              <a:spcBef>
                <a:spcPct val="0"/>
              </a:spcBef>
              <a:spcAft>
                <a:spcPct val="0"/>
              </a:spcAft>
              <a:defRPr>
                <a:solidFill>
                  <a:schemeClr val="tx1"/>
                </a:solidFill>
                <a:latin typeface="Arial" pitchFamily="34" charset="0"/>
              </a:defRPr>
            </a:lvl8pPr>
            <a:lvl9pPr marL="3746913" indent="-220407" defTabSz="884688" eaLnBrk="0" fontAlgn="base" hangingPunct="0">
              <a:spcBef>
                <a:spcPct val="0"/>
              </a:spcBef>
              <a:spcAft>
                <a:spcPct val="0"/>
              </a:spcAft>
              <a:defRPr>
                <a:solidFill>
                  <a:schemeClr val="tx1"/>
                </a:solidFill>
                <a:latin typeface="Arial" pitchFamily="34" charset="0"/>
              </a:defRPr>
            </a:lvl9pPr>
          </a:lstStyle>
          <a:p>
            <a:pPr eaLnBrk="1" hangingPunct="1"/>
            <a:fld id="{15077B0D-2434-43F5-B12B-C6B82940EEFE}" type="slidenum">
              <a:rPr lang="ko-KR" altLang="en-US">
                <a:solidFill>
                  <a:prstClr val="black"/>
                </a:solidFill>
              </a:rPr>
              <a:pPr eaLnBrk="1" hangingPunct="1"/>
              <a:t>17</a:t>
            </a:fld>
            <a:endParaRPr lang="th-TH" altLang="en-US">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smtClean="0">
                <a:latin typeface="Arial" pitchFamily="34" charset="0"/>
              </a:rPr>
              <a:t>A Single Window implementation is better off if it is linked to national strategic mandate for its sustainability and support.  As you can see in the slide, Single Window implementation was not an isolated project.  It was part of national vision to realize ‘World class logistics system to support Thai business and industries.”  Therefore, the “Single Window e-Logistics Development Plan” was tightly linked to strategic agendas, objectives and ultimately to vision.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884688" eaLnBrk="0" hangingPunct="0">
              <a:defRPr>
                <a:solidFill>
                  <a:schemeClr val="tx1"/>
                </a:solidFill>
                <a:latin typeface="Arial" pitchFamily="34" charset="0"/>
              </a:defRPr>
            </a:lvl1pPr>
            <a:lvl2pPr marL="716322" indent="-275509" defTabSz="884688" eaLnBrk="0" hangingPunct="0">
              <a:defRPr>
                <a:solidFill>
                  <a:schemeClr val="tx1"/>
                </a:solidFill>
                <a:latin typeface="Arial" pitchFamily="34" charset="0"/>
              </a:defRPr>
            </a:lvl2pPr>
            <a:lvl3pPr marL="1102034" indent="-220407" defTabSz="884688" eaLnBrk="0" hangingPunct="0">
              <a:defRPr>
                <a:solidFill>
                  <a:schemeClr val="tx1"/>
                </a:solidFill>
                <a:latin typeface="Arial" pitchFamily="34" charset="0"/>
              </a:defRPr>
            </a:lvl3pPr>
            <a:lvl4pPr marL="1542846" indent="-220407" defTabSz="884688" eaLnBrk="0" hangingPunct="0">
              <a:defRPr>
                <a:solidFill>
                  <a:schemeClr val="tx1"/>
                </a:solidFill>
                <a:latin typeface="Arial" pitchFamily="34" charset="0"/>
              </a:defRPr>
            </a:lvl4pPr>
            <a:lvl5pPr marL="1983660" indent="-220407" defTabSz="884688" eaLnBrk="0" hangingPunct="0">
              <a:defRPr>
                <a:solidFill>
                  <a:schemeClr val="tx1"/>
                </a:solidFill>
                <a:latin typeface="Arial" pitchFamily="34" charset="0"/>
              </a:defRPr>
            </a:lvl5pPr>
            <a:lvl6pPr marL="2424473" indent="-220407" defTabSz="884688" eaLnBrk="0" fontAlgn="base" hangingPunct="0">
              <a:spcBef>
                <a:spcPct val="0"/>
              </a:spcBef>
              <a:spcAft>
                <a:spcPct val="0"/>
              </a:spcAft>
              <a:defRPr>
                <a:solidFill>
                  <a:schemeClr val="tx1"/>
                </a:solidFill>
                <a:latin typeface="Arial" pitchFamily="34" charset="0"/>
              </a:defRPr>
            </a:lvl6pPr>
            <a:lvl7pPr marL="2865286" indent="-220407" defTabSz="884688" eaLnBrk="0" fontAlgn="base" hangingPunct="0">
              <a:spcBef>
                <a:spcPct val="0"/>
              </a:spcBef>
              <a:spcAft>
                <a:spcPct val="0"/>
              </a:spcAft>
              <a:defRPr>
                <a:solidFill>
                  <a:schemeClr val="tx1"/>
                </a:solidFill>
                <a:latin typeface="Arial" pitchFamily="34" charset="0"/>
              </a:defRPr>
            </a:lvl7pPr>
            <a:lvl8pPr marL="3306099" indent="-220407" defTabSz="884688" eaLnBrk="0" fontAlgn="base" hangingPunct="0">
              <a:spcBef>
                <a:spcPct val="0"/>
              </a:spcBef>
              <a:spcAft>
                <a:spcPct val="0"/>
              </a:spcAft>
              <a:defRPr>
                <a:solidFill>
                  <a:schemeClr val="tx1"/>
                </a:solidFill>
                <a:latin typeface="Arial" pitchFamily="34" charset="0"/>
              </a:defRPr>
            </a:lvl8pPr>
            <a:lvl9pPr marL="3746913" indent="-220407" defTabSz="884688" eaLnBrk="0" fontAlgn="base" hangingPunct="0">
              <a:spcBef>
                <a:spcPct val="0"/>
              </a:spcBef>
              <a:spcAft>
                <a:spcPct val="0"/>
              </a:spcAft>
              <a:defRPr>
                <a:solidFill>
                  <a:schemeClr val="tx1"/>
                </a:solidFill>
                <a:latin typeface="Arial" pitchFamily="34" charset="0"/>
              </a:defRPr>
            </a:lvl9pPr>
          </a:lstStyle>
          <a:p>
            <a:pPr eaLnBrk="1" hangingPunct="1"/>
            <a:fld id="{0CF11312-D408-4B6D-ADA1-85E2EF41EB89}" type="slidenum">
              <a:rPr lang="ko-KR" altLang="en-US">
                <a:solidFill>
                  <a:prstClr val="black"/>
                </a:solidFill>
              </a:rPr>
              <a:pPr eaLnBrk="1" hangingPunct="1"/>
              <a:t>18</a:t>
            </a:fld>
            <a:endParaRPr lang="th-TH" altLang="en-US">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marL="220407" indent="-220407"/>
            <a:r>
              <a:rPr lang="en-US" altLang="en-US" dirty="0" smtClean="0">
                <a:latin typeface="Arial" pitchFamily="34" charset="0"/>
              </a:rPr>
              <a:t>Implementing a Single Window demands several prerequisites.  Implementing a Single Window is not simply developing an automation system. Rather, it is a process of creating an enabling environment for a Single Window to properly operate.  The five core prerequisites are:</a:t>
            </a:r>
          </a:p>
          <a:p>
            <a:pPr marL="220407" indent="-220407">
              <a:buFontTx/>
              <a:buAutoNum type="arabicPeriod"/>
            </a:pPr>
            <a:r>
              <a:rPr lang="en-US" altLang="en-US" dirty="0" smtClean="0">
                <a:latin typeface="Arial" pitchFamily="34" charset="0"/>
              </a:rPr>
              <a:t>Political will with strategic mandate.  For the success, you should have a strong political commitment at high-level.  If such political commitment is aligned to national strategic mandate, it increases the chance of </a:t>
            </a:r>
            <a:r>
              <a:rPr lang="en-US" altLang="en-US" dirty="0" err="1" smtClean="0">
                <a:latin typeface="Arial" pitchFamily="34" charset="0"/>
              </a:rPr>
              <a:t>succcess</a:t>
            </a:r>
            <a:r>
              <a:rPr lang="en-US" altLang="en-US" dirty="0" smtClean="0">
                <a:latin typeface="Arial" pitchFamily="34" charset="0"/>
              </a:rPr>
              <a:t>.</a:t>
            </a:r>
          </a:p>
          <a:p>
            <a:pPr marL="220407" indent="-220407">
              <a:buFontTx/>
              <a:buAutoNum type="arabicPeriod"/>
            </a:pPr>
            <a:r>
              <a:rPr lang="en-US" altLang="en-US" dirty="0" smtClean="0">
                <a:latin typeface="Arial" pitchFamily="34" charset="0"/>
              </a:rPr>
              <a:t>Once you have political commitment, you have to coordinate stakeholders.  Implementing a Single Window involves active participation of stakeholders from both public and private sectors.  Unless stakeholders are properly coordinated, Single Window implementation can face great difficulty.</a:t>
            </a:r>
          </a:p>
          <a:p>
            <a:pPr marL="220407" indent="-220407">
              <a:buFontTx/>
              <a:buAutoNum type="arabicPeriod"/>
            </a:pPr>
            <a:r>
              <a:rPr lang="en-US" altLang="en-US" dirty="0" smtClean="0">
                <a:latin typeface="Arial" pitchFamily="34" charset="0"/>
              </a:rPr>
              <a:t>Implementing a Single Window also needs legal support.  Unless there is clear legal basis and supportive legal provisions, a Single Window cannot be properly implemented and operated.</a:t>
            </a:r>
          </a:p>
          <a:p>
            <a:pPr marL="220407" indent="-220407">
              <a:buFontTx/>
              <a:buAutoNum type="arabicPeriod"/>
            </a:pPr>
            <a:r>
              <a:rPr lang="en-US" altLang="en-US" dirty="0" smtClean="0">
                <a:latin typeface="Arial" pitchFamily="34" charset="0"/>
              </a:rPr>
              <a:t>You have to also think about proper business model for implementation and operation of a Single Window.  Because “one size cannot fit all,” you have to choose most suitable business model based on national requirements.</a:t>
            </a:r>
          </a:p>
          <a:p>
            <a:pPr marL="220407" indent="-220407">
              <a:buFontTx/>
              <a:buAutoNum type="arabicPeriod"/>
            </a:pPr>
            <a:r>
              <a:rPr lang="en-US" altLang="en-US" dirty="0" smtClean="0">
                <a:latin typeface="Arial" pitchFamily="34" charset="0"/>
              </a:rPr>
              <a:t>Implementing a Single Window demands to resolve issues of technical nature such as process simplification, data harmonization, and application of information and communication technology.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884688" eaLnBrk="0" hangingPunct="0">
              <a:defRPr>
                <a:solidFill>
                  <a:schemeClr val="tx1"/>
                </a:solidFill>
                <a:latin typeface="Arial" pitchFamily="34" charset="0"/>
              </a:defRPr>
            </a:lvl1pPr>
            <a:lvl2pPr marL="716322" indent="-275509" defTabSz="884688" eaLnBrk="0" hangingPunct="0">
              <a:defRPr>
                <a:solidFill>
                  <a:schemeClr val="tx1"/>
                </a:solidFill>
                <a:latin typeface="Arial" pitchFamily="34" charset="0"/>
              </a:defRPr>
            </a:lvl2pPr>
            <a:lvl3pPr marL="1102034" indent="-220407" defTabSz="884688" eaLnBrk="0" hangingPunct="0">
              <a:defRPr>
                <a:solidFill>
                  <a:schemeClr val="tx1"/>
                </a:solidFill>
                <a:latin typeface="Arial" pitchFamily="34" charset="0"/>
              </a:defRPr>
            </a:lvl3pPr>
            <a:lvl4pPr marL="1542846" indent="-220407" defTabSz="884688" eaLnBrk="0" hangingPunct="0">
              <a:defRPr>
                <a:solidFill>
                  <a:schemeClr val="tx1"/>
                </a:solidFill>
                <a:latin typeface="Arial" pitchFamily="34" charset="0"/>
              </a:defRPr>
            </a:lvl4pPr>
            <a:lvl5pPr marL="1983660" indent="-220407" defTabSz="884688" eaLnBrk="0" hangingPunct="0">
              <a:defRPr>
                <a:solidFill>
                  <a:schemeClr val="tx1"/>
                </a:solidFill>
                <a:latin typeface="Arial" pitchFamily="34" charset="0"/>
              </a:defRPr>
            </a:lvl5pPr>
            <a:lvl6pPr marL="2424473" indent="-220407" defTabSz="884688" eaLnBrk="0" fontAlgn="base" hangingPunct="0">
              <a:spcBef>
                <a:spcPct val="0"/>
              </a:spcBef>
              <a:spcAft>
                <a:spcPct val="0"/>
              </a:spcAft>
              <a:defRPr>
                <a:solidFill>
                  <a:schemeClr val="tx1"/>
                </a:solidFill>
                <a:latin typeface="Arial" pitchFamily="34" charset="0"/>
              </a:defRPr>
            </a:lvl6pPr>
            <a:lvl7pPr marL="2865286" indent="-220407" defTabSz="884688" eaLnBrk="0" fontAlgn="base" hangingPunct="0">
              <a:spcBef>
                <a:spcPct val="0"/>
              </a:spcBef>
              <a:spcAft>
                <a:spcPct val="0"/>
              </a:spcAft>
              <a:defRPr>
                <a:solidFill>
                  <a:schemeClr val="tx1"/>
                </a:solidFill>
                <a:latin typeface="Arial" pitchFamily="34" charset="0"/>
              </a:defRPr>
            </a:lvl7pPr>
            <a:lvl8pPr marL="3306099" indent="-220407" defTabSz="884688" eaLnBrk="0" fontAlgn="base" hangingPunct="0">
              <a:spcBef>
                <a:spcPct val="0"/>
              </a:spcBef>
              <a:spcAft>
                <a:spcPct val="0"/>
              </a:spcAft>
              <a:defRPr>
                <a:solidFill>
                  <a:schemeClr val="tx1"/>
                </a:solidFill>
                <a:latin typeface="Arial" pitchFamily="34" charset="0"/>
              </a:defRPr>
            </a:lvl8pPr>
            <a:lvl9pPr marL="3746913" indent="-220407" defTabSz="884688" eaLnBrk="0" fontAlgn="base" hangingPunct="0">
              <a:spcBef>
                <a:spcPct val="0"/>
              </a:spcBef>
              <a:spcAft>
                <a:spcPct val="0"/>
              </a:spcAft>
              <a:defRPr>
                <a:solidFill>
                  <a:schemeClr val="tx1"/>
                </a:solidFill>
                <a:latin typeface="Arial" pitchFamily="34" charset="0"/>
              </a:defRPr>
            </a:lvl9pPr>
          </a:lstStyle>
          <a:p>
            <a:pPr eaLnBrk="1" hangingPunct="1"/>
            <a:fld id="{0CF11312-D408-4B6D-ADA1-85E2EF41EB89}" type="slidenum">
              <a:rPr lang="ko-KR" altLang="en-US">
                <a:solidFill>
                  <a:prstClr val="black"/>
                </a:solidFill>
              </a:rPr>
              <a:pPr eaLnBrk="1" hangingPunct="1"/>
              <a:t>20</a:t>
            </a:fld>
            <a:endParaRPr lang="th-TH" altLang="en-US">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marL="220407" indent="-220407"/>
            <a:r>
              <a:rPr lang="en-US" altLang="en-US" dirty="0" smtClean="0">
                <a:latin typeface="Arial" pitchFamily="34" charset="0"/>
              </a:rPr>
              <a:t>Implementing a Single Window demands several prerequisites.  Implementing a Single Window is not simply developing an automation system. Rather, it is a process of creating an enabling environment for a Single Window to properly operate.  The five core prerequisites are:</a:t>
            </a:r>
          </a:p>
          <a:p>
            <a:pPr marL="220407" indent="-220407">
              <a:buFontTx/>
              <a:buAutoNum type="arabicPeriod"/>
            </a:pPr>
            <a:r>
              <a:rPr lang="en-US" altLang="en-US" dirty="0" smtClean="0">
                <a:latin typeface="Arial" pitchFamily="34" charset="0"/>
              </a:rPr>
              <a:t>Political will with strategic mandate.  For the success, you should have a strong political commitment at high-level.  If such political commitment is aligned to national strategic mandate, it increases the chance of </a:t>
            </a:r>
            <a:r>
              <a:rPr lang="en-US" altLang="en-US" dirty="0" err="1" smtClean="0">
                <a:latin typeface="Arial" pitchFamily="34" charset="0"/>
              </a:rPr>
              <a:t>succcess</a:t>
            </a:r>
            <a:r>
              <a:rPr lang="en-US" altLang="en-US" dirty="0" smtClean="0">
                <a:latin typeface="Arial" pitchFamily="34" charset="0"/>
              </a:rPr>
              <a:t>.</a:t>
            </a:r>
          </a:p>
          <a:p>
            <a:pPr marL="220407" indent="-220407">
              <a:buFontTx/>
              <a:buAutoNum type="arabicPeriod"/>
            </a:pPr>
            <a:r>
              <a:rPr lang="en-US" altLang="en-US" dirty="0" smtClean="0">
                <a:latin typeface="Arial" pitchFamily="34" charset="0"/>
              </a:rPr>
              <a:t>Once you have political commitment, you have to coordinate stakeholders.  Implementing a Single Window involves active participation of stakeholders from both public and private sectors.  Unless stakeholders are properly coordinated, Single Window implementation can face great difficulty.</a:t>
            </a:r>
          </a:p>
          <a:p>
            <a:pPr marL="220407" indent="-220407">
              <a:buFontTx/>
              <a:buAutoNum type="arabicPeriod"/>
            </a:pPr>
            <a:r>
              <a:rPr lang="en-US" altLang="en-US" dirty="0" smtClean="0">
                <a:latin typeface="Arial" pitchFamily="34" charset="0"/>
              </a:rPr>
              <a:t>Implementing a Single Window also needs legal support.  Unless there is clear legal basis and supportive legal provisions, a Single Window cannot be properly implemented and operated.</a:t>
            </a:r>
          </a:p>
          <a:p>
            <a:pPr marL="220407" indent="-220407">
              <a:buFontTx/>
              <a:buAutoNum type="arabicPeriod"/>
            </a:pPr>
            <a:r>
              <a:rPr lang="en-US" altLang="en-US" dirty="0" smtClean="0">
                <a:latin typeface="Arial" pitchFamily="34" charset="0"/>
              </a:rPr>
              <a:t>You have to also think about proper business model for implementation and operation of a Single Window.  Because “one size cannot fit all,” you have to choose most suitable business model based on national requirements.</a:t>
            </a:r>
          </a:p>
          <a:p>
            <a:pPr marL="220407" indent="-220407">
              <a:buFontTx/>
              <a:buAutoNum type="arabicPeriod"/>
            </a:pPr>
            <a:r>
              <a:rPr lang="en-US" altLang="en-US" dirty="0" smtClean="0">
                <a:latin typeface="Arial" pitchFamily="34" charset="0"/>
              </a:rPr>
              <a:t>Implementing a Single Window demands to resolve issues of technical nature such as process simplification, data harmonization, and application of information and communication technology.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884688" eaLnBrk="0" hangingPunct="0">
              <a:defRPr>
                <a:solidFill>
                  <a:schemeClr val="tx1"/>
                </a:solidFill>
                <a:latin typeface="Arial" pitchFamily="34" charset="0"/>
              </a:defRPr>
            </a:lvl1pPr>
            <a:lvl2pPr marL="716322" indent="-275509" defTabSz="884688" eaLnBrk="0" hangingPunct="0">
              <a:defRPr>
                <a:solidFill>
                  <a:schemeClr val="tx1"/>
                </a:solidFill>
                <a:latin typeface="Arial" pitchFamily="34" charset="0"/>
              </a:defRPr>
            </a:lvl2pPr>
            <a:lvl3pPr marL="1102034" indent="-220407" defTabSz="884688" eaLnBrk="0" hangingPunct="0">
              <a:defRPr>
                <a:solidFill>
                  <a:schemeClr val="tx1"/>
                </a:solidFill>
                <a:latin typeface="Arial" pitchFamily="34" charset="0"/>
              </a:defRPr>
            </a:lvl3pPr>
            <a:lvl4pPr marL="1542846" indent="-220407" defTabSz="884688" eaLnBrk="0" hangingPunct="0">
              <a:defRPr>
                <a:solidFill>
                  <a:schemeClr val="tx1"/>
                </a:solidFill>
                <a:latin typeface="Arial" pitchFamily="34" charset="0"/>
              </a:defRPr>
            </a:lvl4pPr>
            <a:lvl5pPr marL="1983660" indent="-220407" defTabSz="884688" eaLnBrk="0" hangingPunct="0">
              <a:defRPr>
                <a:solidFill>
                  <a:schemeClr val="tx1"/>
                </a:solidFill>
                <a:latin typeface="Arial" pitchFamily="34" charset="0"/>
              </a:defRPr>
            </a:lvl5pPr>
            <a:lvl6pPr marL="2424473" indent="-220407" defTabSz="884688" eaLnBrk="0" fontAlgn="base" hangingPunct="0">
              <a:spcBef>
                <a:spcPct val="0"/>
              </a:spcBef>
              <a:spcAft>
                <a:spcPct val="0"/>
              </a:spcAft>
              <a:defRPr>
                <a:solidFill>
                  <a:schemeClr val="tx1"/>
                </a:solidFill>
                <a:latin typeface="Arial" pitchFamily="34" charset="0"/>
              </a:defRPr>
            </a:lvl6pPr>
            <a:lvl7pPr marL="2865286" indent="-220407" defTabSz="884688" eaLnBrk="0" fontAlgn="base" hangingPunct="0">
              <a:spcBef>
                <a:spcPct val="0"/>
              </a:spcBef>
              <a:spcAft>
                <a:spcPct val="0"/>
              </a:spcAft>
              <a:defRPr>
                <a:solidFill>
                  <a:schemeClr val="tx1"/>
                </a:solidFill>
                <a:latin typeface="Arial" pitchFamily="34" charset="0"/>
              </a:defRPr>
            </a:lvl7pPr>
            <a:lvl8pPr marL="3306099" indent="-220407" defTabSz="884688" eaLnBrk="0" fontAlgn="base" hangingPunct="0">
              <a:spcBef>
                <a:spcPct val="0"/>
              </a:spcBef>
              <a:spcAft>
                <a:spcPct val="0"/>
              </a:spcAft>
              <a:defRPr>
                <a:solidFill>
                  <a:schemeClr val="tx1"/>
                </a:solidFill>
                <a:latin typeface="Arial" pitchFamily="34" charset="0"/>
              </a:defRPr>
            </a:lvl8pPr>
            <a:lvl9pPr marL="3746913" indent="-220407" defTabSz="884688" eaLnBrk="0" fontAlgn="base" hangingPunct="0">
              <a:spcBef>
                <a:spcPct val="0"/>
              </a:spcBef>
              <a:spcAft>
                <a:spcPct val="0"/>
              </a:spcAft>
              <a:defRPr>
                <a:solidFill>
                  <a:schemeClr val="tx1"/>
                </a:solidFill>
                <a:latin typeface="Arial" pitchFamily="34" charset="0"/>
              </a:defRPr>
            </a:lvl9pPr>
          </a:lstStyle>
          <a:p>
            <a:pPr eaLnBrk="1" hangingPunct="1"/>
            <a:fld id="{2A3609C5-5D24-4253-AAA2-92CEE86185A8}" type="slidenum">
              <a:rPr lang="ko-KR" altLang="en-US">
                <a:solidFill>
                  <a:prstClr val="black"/>
                </a:solidFill>
              </a:rPr>
              <a:pPr eaLnBrk="1" hangingPunct="1"/>
              <a:t>21</a:t>
            </a:fld>
            <a:endParaRPr lang="th-TH" alt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dirty="0" smtClean="0">
                <a:latin typeface="Arial" pitchFamily="34" charset="0"/>
              </a:rPr>
              <a:t>Creating an enabling legal environment involves enacting new laws as well as revising existing legal provisions.</a:t>
            </a:r>
          </a:p>
          <a:p>
            <a:pPr eaLnBrk="1" hangingPunct="1"/>
            <a:r>
              <a:rPr lang="en-US" altLang="en-US" dirty="0" smtClean="0">
                <a:latin typeface="Arial" pitchFamily="34" charset="0"/>
              </a:rPr>
              <a:t>The legal issues to be taken into account includes:</a:t>
            </a:r>
          </a:p>
          <a:p>
            <a:pPr eaLnBrk="1" hangingPunct="1"/>
            <a:r>
              <a:rPr lang="en-US" altLang="en-US" dirty="0" smtClean="0">
                <a:latin typeface="Arial" pitchFamily="34" charset="0"/>
              </a:rPr>
              <a:t>1. </a:t>
            </a:r>
            <a:r>
              <a:rPr lang="en-US" altLang="ko-KR" dirty="0" smtClean="0">
                <a:latin typeface="Arial" pitchFamily="34" charset="0"/>
                <a:ea typeface="Gulim" pitchFamily="34" charset="-127"/>
              </a:rPr>
              <a:t>Legal basis for establishing a Single Window</a:t>
            </a:r>
          </a:p>
          <a:p>
            <a:pPr eaLnBrk="1" hangingPunct="1"/>
            <a:r>
              <a:rPr lang="en-US" altLang="ko-KR" dirty="0" smtClean="0">
                <a:latin typeface="Arial" pitchFamily="34" charset="0"/>
                <a:ea typeface="Gulim" pitchFamily="34" charset="-127"/>
              </a:rPr>
              <a:t>2. Legal validity of electronic document</a:t>
            </a:r>
          </a:p>
          <a:p>
            <a:pPr eaLnBrk="1" hangingPunct="1"/>
            <a:r>
              <a:rPr lang="en-US" altLang="en-US" dirty="0" smtClean="0">
                <a:latin typeface="Arial" pitchFamily="34" charset="0"/>
              </a:rPr>
              <a:t>3. Issue of liability</a:t>
            </a:r>
          </a:p>
          <a:p>
            <a:pPr eaLnBrk="1" hangingPunct="1"/>
            <a:r>
              <a:rPr lang="en-US" altLang="en-US" dirty="0" smtClean="0">
                <a:latin typeface="Arial" pitchFamily="34" charset="0"/>
              </a:rPr>
              <a:t>4. </a:t>
            </a:r>
            <a:r>
              <a:rPr lang="en-US" altLang="ko-KR" dirty="0" smtClean="0">
                <a:latin typeface="Arial" pitchFamily="34" charset="0"/>
                <a:ea typeface="Gulim" pitchFamily="34" charset="-127"/>
              </a:rPr>
              <a:t>Data protection</a:t>
            </a:r>
          </a:p>
          <a:p>
            <a:pPr eaLnBrk="1" hangingPunct="1"/>
            <a:r>
              <a:rPr lang="en-US" altLang="ko-KR" dirty="0" smtClean="0">
                <a:latin typeface="Arial" pitchFamily="34" charset="0"/>
                <a:ea typeface="Gulim" pitchFamily="34" charset="-127"/>
              </a:rPr>
              <a:t>5. e-Archiving of trade data</a:t>
            </a:r>
          </a:p>
          <a:p>
            <a:pPr eaLnBrk="1" hangingPunct="1"/>
            <a:r>
              <a:rPr lang="en-US" altLang="ko-KR" dirty="0" smtClean="0">
                <a:latin typeface="Arial" pitchFamily="34" charset="0"/>
                <a:ea typeface="Gulim" pitchFamily="34" charset="-127"/>
              </a:rPr>
              <a:t>6. Data quality</a:t>
            </a:r>
          </a:p>
          <a:p>
            <a:pPr eaLnBrk="1" hangingPunct="1"/>
            <a:r>
              <a:rPr lang="en-US" altLang="ko-KR" dirty="0" smtClean="0">
                <a:latin typeface="Arial" pitchFamily="34" charset="0"/>
                <a:ea typeface="Gulim" pitchFamily="34" charset="-127"/>
              </a:rPr>
              <a:t>7. Data access authority </a:t>
            </a:r>
          </a:p>
          <a:p>
            <a:pPr eaLnBrk="1" hangingPunct="1"/>
            <a:r>
              <a:rPr lang="en-US" altLang="ko-KR" dirty="0" smtClean="0">
                <a:latin typeface="Arial" pitchFamily="34" charset="0"/>
                <a:ea typeface="Gulim" pitchFamily="34" charset="-127"/>
              </a:rPr>
              <a:t>8. Competition </a:t>
            </a:r>
          </a:p>
          <a:p>
            <a:pPr eaLnBrk="1" hangingPunct="1"/>
            <a:r>
              <a:rPr lang="en-US" altLang="ko-KR" dirty="0" smtClean="0">
                <a:latin typeface="Arial" pitchFamily="34" charset="0"/>
                <a:ea typeface="Gulim" pitchFamily="34" charset="-127"/>
              </a:rPr>
              <a:t>9. Arbitration and dispute resolution</a:t>
            </a:r>
          </a:p>
          <a:p>
            <a:pPr eaLnBrk="1" hangingPunct="1"/>
            <a:r>
              <a:rPr lang="en-US" altLang="ko-KR" dirty="0" smtClean="0">
                <a:latin typeface="Arial" pitchFamily="34" charset="0"/>
                <a:ea typeface="Gulim" pitchFamily="34" charset="-127"/>
              </a:rPr>
              <a:t>10. Intellectual property right and data ownership</a:t>
            </a:r>
          </a:p>
          <a:p>
            <a:pPr eaLnBrk="1" hangingPunct="1"/>
            <a:r>
              <a:rPr lang="en-US" altLang="ko-KR" dirty="0" smtClean="0">
                <a:latin typeface="Arial" pitchFamily="34" charset="0"/>
                <a:ea typeface="Gulim" pitchFamily="34" charset="-127"/>
              </a:rPr>
              <a:t>11. Single Window structure and organization, and</a:t>
            </a:r>
          </a:p>
          <a:p>
            <a:pPr eaLnBrk="1" hangingPunct="1"/>
            <a:r>
              <a:rPr lang="en-US" altLang="ko-KR" dirty="0" smtClean="0">
                <a:latin typeface="Arial" pitchFamily="34" charset="0"/>
                <a:ea typeface="Gulim" pitchFamily="34" charset="-127"/>
              </a:rPr>
              <a:t>12. Identification, authentication &amp; authorization</a:t>
            </a:r>
            <a:endParaRPr lang="ko-KR" altLang="en-US" dirty="0" smtClean="0">
              <a:latin typeface="Arial" pitchFamily="34" charset="0"/>
              <a:ea typeface="Gulim" pitchFamily="34" charset="-127"/>
            </a:endParaRPr>
          </a:p>
          <a:p>
            <a:pPr eaLnBrk="1" hangingPunct="1">
              <a:spcBef>
                <a:spcPct val="0"/>
              </a:spcBef>
            </a:pPr>
            <a:endParaRPr lang="en-US" altLang="en-US" dirty="0" smtClean="0">
              <a:latin typeface="Arial" pitchFamily="34" charset="0"/>
            </a:endParaRPr>
          </a:p>
          <a:p>
            <a:pPr eaLnBrk="1" hangingPunct="1"/>
            <a:endParaRPr lang="en-US" alt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A0AAD8-3B91-4513-B28F-F844A14EE7D5}" type="datetimeFigureOut">
              <a:rPr lang="en-US" smtClean="0"/>
              <a:t>13/03/2017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58F82-3BE2-43C1-9903-DB55F88A4F19}" type="slidenum">
              <a:rPr lang="en-US" smtClean="0"/>
              <a:t>‹#›</a:t>
            </a:fld>
            <a:endParaRPr lang="en-US"/>
          </a:p>
        </p:txBody>
      </p:sp>
    </p:spTree>
    <p:extLst>
      <p:ext uri="{BB962C8B-B14F-4D97-AF65-F5344CB8AC3E}">
        <p14:creationId xmlns:p14="http://schemas.microsoft.com/office/powerpoint/2010/main" val="3960736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0AAD8-3B91-4513-B28F-F844A14EE7D5}" type="datetimeFigureOut">
              <a:rPr lang="en-US" smtClean="0"/>
              <a:t>13/03/2017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58F82-3BE2-43C1-9903-DB55F88A4F19}" type="slidenum">
              <a:rPr lang="en-US" smtClean="0"/>
              <a:t>‹#›</a:t>
            </a:fld>
            <a:endParaRPr lang="en-US"/>
          </a:p>
        </p:txBody>
      </p:sp>
    </p:spTree>
    <p:extLst>
      <p:ext uri="{BB962C8B-B14F-4D97-AF65-F5344CB8AC3E}">
        <p14:creationId xmlns:p14="http://schemas.microsoft.com/office/powerpoint/2010/main" val="190816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0AAD8-3B91-4513-B28F-F844A14EE7D5}" type="datetimeFigureOut">
              <a:rPr lang="en-US" smtClean="0"/>
              <a:t>13/03/2017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58F82-3BE2-43C1-9903-DB55F88A4F19}" type="slidenum">
              <a:rPr lang="en-US" smtClean="0"/>
              <a:t>‹#›</a:t>
            </a:fld>
            <a:endParaRPr lang="en-US"/>
          </a:p>
        </p:txBody>
      </p:sp>
    </p:spTree>
    <p:extLst>
      <p:ext uri="{BB962C8B-B14F-4D97-AF65-F5344CB8AC3E}">
        <p14:creationId xmlns:p14="http://schemas.microsoft.com/office/powerpoint/2010/main" val="319986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06437"/>
          </a:xfrm>
        </p:spPr>
        <p:txBody>
          <a:bodyPr>
            <a:normAutofit/>
          </a:bodyPr>
          <a:lstStyle>
            <a:lvl1pPr>
              <a:defRPr sz="4000"/>
            </a:lvl1pPr>
          </a:lstStyle>
          <a:p>
            <a:r>
              <a:rPr lang="en-US" smtClean="0"/>
              <a:t>Click to edit Master title style</a:t>
            </a:r>
            <a:endParaRPr lang="en-US"/>
          </a:p>
        </p:txBody>
      </p:sp>
      <p:sp>
        <p:nvSpPr>
          <p:cNvPr id="3" name="Content Placeholder 2"/>
          <p:cNvSpPr>
            <a:spLocks noGrp="1"/>
          </p:cNvSpPr>
          <p:nvPr>
            <p:ph idx="1"/>
          </p:nvPr>
        </p:nvSpPr>
        <p:spPr>
          <a:xfrm>
            <a:off x="457200" y="1143000"/>
            <a:ext cx="8229600"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0AAD8-3B91-4513-B28F-F844A14EE7D5}" type="datetimeFigureOut">
              <a:rPr lang="en-US" smtClean="0"/>
              <a:t>13/03/2017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58F82-3BE2-43C1-9903-DB55F88A4F19}" type="slidenum">
              <a:rPr lang="en-US" smtClean="0"/>
              <a:t>‹#›</a:t>
            </a:fld>
            <a:endParaRPr lang="en-US"/>
          </a:p>
        </p:txBody>
      </p:sp>
      <p:cxnSp>
        <p:nvCxnSpPr>
          <p:cNvPr id="7" name="직선 연결선 6"/>
          <p:cNvCxnSpPr/>
          <p:nvPr userDrawn="1"/>
        </p:nvCxnSpPr>
        <p:spPr>
          <a:xfrm>
            <a:off x="468313" y="981075"/>
            <a:ext cx="8207375"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4784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A0AAD8-3B91-4513-B28F-F844A14EE7D5}" type="datetimeFigureOut">
              <a:rPr lang="en-US" smtClean="0"/>
              <a:t>13/03/2017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58F82-3BE2-43C1-9903-DB55F88A4F19}" type="slidenum">
              <a:rPr lang="en-US" smtClean="0"/>
              <a:t>‹#›</a:t>
            </a:fld>
            <a:endParaRPr lang="en-US"/>
          </a:p>
        </p:txBody>
      </p:sp>
    </p:spTree>
    <p:extLst>
      <p:ext uri="{BB962C8B-B14F-4D97-AF65-F5344CB8AC3E}">
        <p14:creationId xmlns:p14="http://schemas.microsoft.com/office/powerpoint/2010/main" val="1137487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A0AAD8-3B91-4513-B28F-F844A14EE7D5}" type="datetimeFigureOut">
              <a:rPr lang="en-US" smtClean="0"/>
              <a:t>13/03/2017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58F82-3BE2-43C1-9903-DB55F88A4F19}" type="slidenum">
              <a:rPr lang="en-US" smtClean="0"/>
              <a:t>‹#›</a:t>
            </a:fld>
            <a:endParaRPr lang="en-US"/>
          </a:p>
        </p:txBody>
      </p:sp>
    </p:spTree>
    <p:extLst>
      <p:ext uri="{BB962C8B-B14F-4D97-AF65-F5344CB8AC3E}">
        <p14:creationId xmlns:p14="http://schemas.microsoft.com/office/powerpoint/2010/main" val="79278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A0AAD8-3B91-4513-B28F-F844A14EE7D5}" type="datetimeFigureOut">
              <a:rPr lang="en-US" smtClean="0"/>
              <a:t>13/03/2017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758F82-3BE2-43C1-9903-DB55F88A4F19}" type="slidenum">
              <a:rPr lang="en-US" smtClean="0"/>
              <a:t>‹#›</a:t>
            </a:fld>
            <a:endParaRPr lang="en-US"/>
          </a:p>
        </p:txBody>
      </p:sp>
    </p:spTree>
    <p:extLst>
      <p:ext uri="{BB962C8B-B14F-4D97-AF65-F5344CB8AC3E}">
        <p14:creationId xmlns:p14="http://schemas.microsoft.com/office/powerpoint/2010/main" val="2049230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A0AAD8-3B91-4513-B28F-F844A14EE7D5}" type="datetimeFigureOut">
              <a:rPr lang="en-US" smtClean="0"/>
              <a:t>13/03/2017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758F82-3BE2-43C1-9903-DB55F88A4F19}" type="slidenum">
              <a:rPr lang="en-US" smtClean="0"/>
              <a:t>‹#›</a:t>
            </a:fld>
            <a:endParaRPr lang="en-US"/>
          </a:p>
        </p:txBody>
      </p:sp>
    </p:spTree>
    <p:extLst>
      <p:ext uri="{BB962C8B-B14F-4D97-AF65-F5344CB8AC3E}">
        <p14:creationId xmlns:p14="http://schemas.microsoft.com/office/powerpoint/2010/main" val="84835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0AAD8-3B91-4513-B28F-F844A14EE7D5}" type="datetimeFigureOut">
              <a:rPr lang="en-US" smtClean="0"/>
              <a:t>13/03/2017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758F82-3BE2-43C1-9903-DB55F88A4F19}" type="slidenum">
              <a:rPr lang="en-US" smtClean="0"/>
              <a:t>‹#›</a:t>
            </a:fld>
            <a:endParaRPr lang="en-US"/>
          </a:p>
        </p:txBody>
      </p:sp>
    </p:spTree>
    <p:extLst>
      <p:ext uri="{BB962C8B-B14F-4D97-AF65-F5344CB8AC3E}">
        <p14:creationId xmlns:p14="http://schemas.microsoft.com/office/powerpoint/2010/main" val="1010483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0AAD8-3B91-4513-B28F-F844A14EE7D5}" type="datetimeFigureOut">
              <a:rPr lang="en-US" smtClean="0"/>
              <a:t>13/03/2017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58F82-3BE2-43C1-9903-DB55F88A4F19}" type="slidenum">
              <a:rPr lang="en-US" smtClean="0"/>
              <a:t>‹#›</a:t>
            </a:fld>
            <a:endParaRPr lang="en-US"/>
          </a:p>
        </p:txBody>
      </p:sp>
    </p:spTree>
    <p:extLst>
      <p:ext uri="{BB962C8B-B14F-4D97-AF65-F5344CB8AC3E}">
        <p14:creationId xmlns:p14="http://schemas.microsoft.com/office/powerpoint/2010/main" val="1131550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0AAD8-3B91-4513-B28F-F844A14EE7D5}" type="datetimeFigureOut">
              <a:rPr lang="en-US" smtClean="0"/>
              <a:t>13/03/2017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58F82-3BE2-43C1-9903-DB55F88A4F19}" type="slidenum">
              <a:rPr lang="en-US" smtClean="0"/>
              <a:t>‹#›</a:t>
            </a:fld>
            <a:endParaRPr lang="en-US"/>
          </a:p>
        </p:txBody>
      </p:sp>
    </p:spTree>
    <p:extLst>
      <p:ext uri="{BB962C8B-B14F-4D97-AF65-F5344CB8AC3E}">
        <p14:creationId xmlns:p14="http://schemas.microsoft.com/office/powerpoint/2010/main" val="382417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0AAD8-3B91-4513-B28F-F844A14EE7D5}" type="datetimeFigureOut">
              <a:rPr lang="en-US" smtClean="0"/>
              <a:t>13/03/2017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58F82-3BE2-43C1-9903-DB55F88A4F19}" type="slidenum">
              <a:rPr lang="en-US" smtClean="0"/>
              <a:t>‹#›</a:t>
            </a:fld>
            <a:endParaRPr lang="en-US"/>
          </a:p>
        </p:txBody>
      </p:sp>
      <p:pic>
        <p:nvPicPr>
          <p:cNvPr id="7" name="Picture 7"/>
          <p:cNvPicPr>
            <a:picLocks noChangeAspect="1" noChangeArrowheads="1"/>
          </p:cNvPicPr>
          <p:nvPr userDrawn="1"/>
        </p:nvPicPr>
        <p:blipFill>
          <a:blip r:embed="rId13" cstate="print">
            <a:duotone>
              <a:schemeClr val="accent1">
                <a:shade val="45000"/>
                <a:satMod val="135000"/>
              </a:schemeClr>
              <a:prstClr val="white"/>
            </a:duotone>
            <a:lum contrast="10000"/>
          </a:blip>
          <a:srcRect/>
          <a:stretch>
            <a:fillRect/>
          </a:stretch>
        </p:blipFill>
        <p:spPr bwMode="auto">
          <a:xfrm>
            <a:off x="6228184" y="1556792"/>
            <a:ext cx="2905125" cy="4610100"/>
          </a:xfrm>
          <a:prstGeom prst="rect">
            <a:avLst/>
          </a:prstGeom>
          <a:noFill/>
          <a:ln w="9525">
            <a:noFill/>
            <a:miter lim="800000"/>
            <a:headEnd/>
            <a:tailEnd/>
          </a:ln>
        </p:spPr>
      </p:pic>
    </p:spTree>
    <p:extLst>
      <p:ext uri="{BB962C8B-B14F-4D97-AF65-F5344CB8AC3E}">
        <p14:creationId xmlns:p14="http://schemas.microsoft.com/office/powerpoint/2010/main" val="914760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www.unescap.org/resources/estimating-benefits-cross-border-paperless-trade"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wmf"/><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www.unescap.org/tid/unnext/tools/business_process.asp" TargetMode="External"/><Relationship Id="rId13"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0.png"/><Relationship Id="rId12" Type="http://schemas.openxmlformats.org/officeDocument/2006/relationships/hyperlink" Target="http://www.unescap.org/tid/unnext/tools/implement-guide.asp"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www.unescap.org/tid/unnext/tools/data_harmonization.asp" TargetMode="External"/><Relationship Id="rId11" Type="http://schemas.openxmlformats.org/officeDocument/2006/relationships/image" Target="../media/image42.png"/><Relationship Id="rId5" Type="http://schemas.openxmlformats.org/officeDocument/2006/relationships/image" Target="../media/image39.png"/><Relationship Id="rId10" Type="http://schemas.openxmlformats.org/officeDocument/2006/relationships/hyperlink" Target="http://www.unescap.org/tid/unnext/tools/atf-design.asp" TargetMode="External"/><Relationship Id="rId4" Type="http://schemas.openxmlformats.org/officeDocument/2006/relationships/hyperlink" Target="http://www.unescap.org/tid/publication/tipub2636.asp" TargetMode="External"/><Relationship Id="rId9" Type="http://schemas.openxmlformats.org/officeDocument/2006/relationships/image" Target="../media/image41.png"/><Relationship Id="rId14" Type="http://schemas.openxmlformats.org/officeDocument/2006/relationships/image" Target="../media/image33.png"/></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unescap.org/our-work/trade-investment-innovation/trade-facilitation/bpa-course"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communities.unescap.org/cross-border-paperless-trade-facilitation" TargetMode="External"/><Relationship Id="rId5" Type="http://schemas.openxmlformats.org/officeDocument/2006/relationships/hyperlink" Target="http://www.unescap.org/unnext" TargetMode="External"/><Relationship Id="rId4" Type="http://schemas.openxmlformats.org/officeDocument/2006/relationships/hyperlink" Target="http://www.unescap.org/our-work/trade-investment/trade-facilitatio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DF8F037-545F-4EA9-B56B-1E2649C48439}" type="slidenum">
              <a:rPr lang="ko-KR" altLang="en-US" smtClean="0"/>
              <a:pPr>
                <a:defRPr/>
              </a:pPr>
              <a:t>1</a:t>
            </a:fld>
            <a:endParaRPr lang="en-US" altLang="ko-KR" dirty="0"/>
          </a:p>
        </p:txBody>
      </p:sp>
      <p:sp>
        <p:nvSpPr>
          <p:cNvPr id="7" name="Rectangle 1"/>
          <p:cNvSpPr>
            <a:spLocks noChangeArrowheads="1"/>
          </p:cNvSpPr>
          <p:nvPr/>
        </p:nvSpPr>
        <p:spPr bwMode="auto">
          <a:xfrm>
            <a:off x="-228600" y="228600"/>
            <a:ext cx="9148761"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3"/>
              </a:buBlip>
              <a:defRPr sz="2800">
                <a:solidFill>
                  <a:schemeClr val="tx1"/>
                </a:solidFill>
                <a:latin typeface="Arial" charset="0"/>
              </a:defRPr>
            </a:lvl1pPr>
            <a:lvl2pPr marL="742950" indent="-285750" eaLnBrk="0" hangingPunct="0">
              <a:spcBef>
                <a:spcPct val="20000"/>
              </a:spcBef>
              <a:buFont typeface="Wingdings" pitchFamily="2" charset="2"/>
              <a:buChar char="v"/>
              <a:defRPr sz="2400">
                <a:solidFill>
                  <a:schemeClr val="tx1"/>
                </a:solidFill>
                <a:latin typeface="Arial" charset="0"/>
              </a:defRPr>
            </a:lvl2pPr>
            <a:lvl3pPr marL="1143000" indent="-228600" eaLnBrk="0" hangingPunct="0">
              <a:spcBef>
                <a:spcPct val="20000"/>
              </a:spcBef>
              <a:buFont typeface="Wingdings" pitchFamily="2" charset="2"/>
              <a:buChar char="ü"/>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buFontTx/>
              <a:buNone/>
            </a:pPr>
            <a:r>
              <a:rPr lang="en-US" sz="1800" b="1" dirty="0">
                <a:solidFill>
                  <a:prstClr val="black"/>
                </a:solidFill>
              </a:rPr>
              <a:t>The 9th Meeting of the COMCEC Trade Working </a:t>
            </a:r>
            <a:r>
              <a:rPr lang="en-US" sz="1800" b="1" dirty="0" smtClean="0">
                <a:solidFill>
                  <a:prstClr val="black"/>
                </a:solidFill>
              </a:rPr>
              <a:t>Group, </a:t>
            </a:r>
          </a:p>
          <a:p>
            <a:pPr algn="r" eaLnBrk="1" hangingPunct="1">
              <a:buFontTx/>
              <a:buNone/>
            </a:pPr>
            <a:r>
              <a:rPr lang="en-US" sz="1800" b="1" dirty="0" smtClean="0">
                <a:solidFill>
                  <a:prstClr val="black"/>
                </a:solidFill>
              </a:rPr>
              <a:t>Ankara, Turkey, 9 March 2017</a:t>
            </a:r>
            <a:endParaRPr lang="en-US" altLang="ko-KR" sz="1800" b="1" dirty="0">
              <a:solidFill>
                <a:srgbClr val="1F497D"/>
              </a:solidFill>
              <a:ea typeface="Gulim" pitchFamily="34" charset="-127"/>
            </a:endParaRPr>
          </a:p>
        </p:txBody>
      </p:sp>
      <p:sp>
        <p:nvSpPr>
          <p:cNvPr id="8" name="Rectangle 14"/>
          <p:cNvSpPr>
            <a:spLocks noGrp="1" noChangeArrowheads="1"/>
          </p:cNvSpPr>
          <p:nvPr>
            <p:ph type="ctrTitle"/>
          </p:nvPr>
        </p:nvSpPr>
        <p:spPr>
          <a:xfrm>
            <a:off x="4761" y="1828800"/>
            <a:ext cx="9144000" cy="1676400"/>
          </a:xfrm>
        </p:spPr>
        <p:txBody>
          <a:bodyPr/>
          <a:lstStyle/>
          <a:p>
            <a:pPr eaLnBrk="1" hangingPunct="1">
              <a:spcBef>
                <a:spcPts val="0"/>
              </a:spcBef>
            </a:pPr>
            <a:r>
              <a:rPr kumimoji="1" lang="en-US" altLang="ko-KR" sz="2400" b="1" dirty="0">
                <a:solidFill>
                  <a:srgbClr val="0000FF"/>
                </a:solidFill>
                <a:ea typeface="Gulim" pitchFamily="34" charset="-127"/>
              </a:rPr>
              <a:t>From Single Window to Cross-Border Paperless Trade: </a:t>
            </a:r>
            <a:r>
              <a:rPr kumimoji="1" lang="en-US" altLang="ko-KR" sz="2400" b="1" dirty="0" smtClean="0">
                <a:solidFill>
                  <a:srgbClr val="0000FF"/>
                </a:solidFill>
                <a:ea typeface="Gulim" pitchFamily="34" charset="-127"/>
              </a:rPr>
              <a:t/>
            </a:r>
            <a:br>
              <a:rPr kumimoji="1" lang="en-US" altLang="ko-KR" sz="2400" b="1" dirty="0" smtClean="0">
                <a:solidFill>
                  <a:srgbClr val="0000FF"/>
                </a:solidFill>
                <a:ea typeface="Gulim" pitchFamily="34" charset="-127"/>
              </a:rPr>
            </a:br>
            <a:r>
              <a:rPr kumimoji="1" lang="en-US" altLang="ko-KR" sz="2400" b="1" i="1" dirty="0" smtClean="0">
                <a:solidFill>
                  <a:srgbClr val="0000FF"/>
                </a:solidFill>
                <a:ea typeface="Gulim" pitchFamily="34" charset="-127"/>
              </a:rPr>
              <a:t>Recent Developments in Asia and the Pacific</a:t>
            </a:r>
            <a:endParaRPr kumimoji="1" lang="en-US" altLang="ko-KR" sz="2400" b="1" i="1" dirty="0" smtClean="0">
              <a:solidFill>
                <a:srgbClr val="0000FF"/>
              </a:solidFill>
              <a:effectLst/>
              <a:ea typeface="Gulim" pitchFamily="34" charset="-127"/>
            </a:endParaRPr>
          </a:p>
        </p:txBody>
      </p:sp>
      <p:sp>
        <p:nvSpPr>
          <p:cNvPr id="9" name="Rectangle 3"/>
          <p:cNvSpPr txBox="1">
            <a:spLocks noChangeArrowheads="1"/>
          </p:cNvSpPr>
          <p:nvPr/>
        </p:nvSpPr>
        <p:spPr bwMode="auto">
          <a:xfrm>
            <a:off x="9523" y="3581400"/>
            <a:ext cx="9139238"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latinLnBrk="1" hangingPunct="0">
              <a:spcBef>
                <a:spcPct val="20000"/>
              </a:spcBef>
              <a:spcAft>
                <a:spcPct val="0"/>
              </a:spcAft>
              <a:buFont typeface="Arial" pitchFamily="34" charset="0"/>
              <a:buNone/>
              <a:defRPr sz="2800" kern="1200" baseline="0">
                <a:solidFill>
                  <a:schemeClr val="tx1">
                    <a:tint val="75000"/>
                  </a:schemeClr>
                </a:solidFill>
                <a:latin typeface="Calibri" panose="020F0502020204030204" pitchFamily="34" charset="0"/>
                <a:ea typeface="Malgun Gothic" pitchFamily="34" charset="-127"/>
                <a:cs typeface="Calibri" panose="020F0502020204030204" pitchFamily="34" charset="0"/>
              </a:defRPr>
            </a:lvl1pPr>
            <a:lvl2pPr marL="457200" indent="0" algn="ctr" rtl="0" eaLnBrk="0" fontAlgn="base" latinLnBrk="1" hangingPunct="0">
              <a:spcBef>
                <a:spcPct val="20000"/>
              </a:spcBef>
              <a:spcAft>
                <a:spcPct val="0"/>
              </a:spcAft>
              <a:buFont typeface="Arial" pitchFamily="34" charset="0"/>
              <a:buNone/>
              <a:defRPr sz="2400" kern="1200" baseline="0">
                <a:solidFill>
                  <a:schemeClr val="tx1">
                    <a:tint val="75000"/>
                  </a:schemeClr>
                </a:solidFill>
                <a:latin typeface="Calibri" panose="020F0502020204030204" pitchFamily="34" charset="0"/>
                <a:ea typeface="Malgun Gothic" pitchFamily="34" charset="-127"/>
                <a:cs typeface="Calibri" panose="020F0502020204030204" pitchFamily="34" charset="0"/>
              </a:defRPr>
            </a:lvl2pPr>
            <a:lvl3pPr marL="914400" indent="0" algn="ctr" rtl="0" eaLnBrk="0" fontAlgn="base" latinLnBrk="1" hangingPunct="0">
              <a:spcBef>
                <a:spcPct val="20000"/>
              </a:spcBef>
              <a:spcAft>
                <a:spcPct val="0"/>
              </a:spcAft>
              <a:buFont typeface="Arial" pitchFamily="34" charset="0"/>
              <a:buNone/>
              <a:defRPr sz="2000" kern="1200">
                <a:solidFill>
                  <a:schemeClr val="tx1">
                    <a:tint val="75000"/>
                  </a:schemeClr>
                </a:solidFill>
                <a:latin typeface="Calibri" panose="020F0502020204030204" pitchFamily="34" charset="0"/>
                <a:ea typeface="Malgun Gothic" pitchFamily="34" charset="-127"/>
                <a:cs typeface="Calibri" panose="020F0502020204030204" pitchFamily="34" charset="0"/>
              </a:defRPr>
            </a:lvl3pPr>
            <a:lvl4pPr marL="1371600" indent="0" algn="ctr" rtl="0" eaLnBrk="0" fontAlgn="base" latinLnBrk="1" hangingPunct="0">
              <a:spcBef>
                <a:spcPct val="20000"/>
              </a:spcBef>
              <a:spcAft>
                <a:spcPct val="0"/>
              </a:spcAft>
              <a:buFont typeface="Arial" pitchFamily="34" charset="0"/>
              <a:buNone/>
              <a:defRPr sz="1800" kern="1200">
                <a:solidFill>
                  <a:schemeClr val="tx1">
                    <a:tint val="75000"/>
                  </a:schemeClr>
                </a:solidFill>
                <a:latin typeface="Calibri" panose="020F0502020204030204" pitchFamily="34" charset="0"/>
                <a:ea typeface="Malgun Gothic" pitchFamily="34" charset="-127"/>
                <a:cs typeface="Calibri" panose="020F0502020204030204" pitchFamily="34" charset="0"/>
              </a:defRPr>
            </a:lvl4pPr>
            <a:lvl5pPr marL="1828800" indent="0" algn="ctr" rtl="0" eaLnBrk="0" fontAlgn="base" latinLnBrk="1" hangingPunct="0">
              <a:spcBef>
                <a:spcPct val="20000"/>
              </a:spcBef>
              <a:spcAft>
                <a:spcPct val="0"/>
              </a:spcAft>
              <a:buFont typeface="Arial" pitchFamily="34" charset="0"/>
              <a:buNone/>
              <a:defRPr sz="1800" kern="1200" baseline="0">
                <a:solidFill>
                  <a:schemeClr val="tx1">
                    <a:tint val="75000"/>
                  </a:schemeClr>
                </a:solidFill>
                <a:latin typeface="Calibri" panose="020F0502020204030204" pitchFamily="34" charset="0"/>
                <a:ea typeface="Malgun Gothic" pitchFamily="34" charset="-127"/>
                <a:cs typeface="Calibri" panose="020F0502020204030204" pitchFamily="34" charset="0"/>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endParaRPr lang="en-US" altLang="ko-KR" b="1" dirty="0" smtClean="0">
              <a:solidFill>
                <a:prstClr val="black"/>
              </a:solidFill>
              <a:ea typeface="Gulim" pitchFamily="34" charset="-127"/>
            </a:endParaRPr>
          </a:p>
          <a:p>
            <a:pPr eaLnBrk="1" hangingPunct="1"/>
            <a:endParaRPr lang="en-US" altLang="ko-KR" sz="1000" b="1" dirty="0" smtClean="0">
              <a:solidFill>
                <a:prstClr val="black"/>
              </a:solidFill>
              <a:ea typeface="Gulim" pitchFamily="34" charset="-127"/>
            </a:endParaRPr>
          </a:p>
          <a:p>
            <a:pPr eaLnBrk="1" hangingPunct="1"/>
            <a:endParaRPr lang="en-US" altLang="ko-KR" sz="1000" b="1" dirty="0" smtClean="0">
              <a:solidFill>
                <a:prstClr val="black"/>
              </a:solidFill>
              <a:ea typeface="Gulim" pitchFamily="34" charset="-127"/>
            </a:endParaRPr>
          </a:p>
          <a:p>
            <a:pPr eaLnBrk="1" hangingPunct="1">
              <a:spcBef>
                <a:spcPts val="0"/>
              </a:spcBef>
            </a:pPr>
            <a:r>
              <a:rPr lang="en-US" altLang="ko-KR" sz="2000" dirty="0" err="1" smtClean="0">
                <a:solidFill>
                  <a:prstClr val="black"/>
                </a:solidFill>
                <a:ea typeface="Gulim" pitchFamily="34" charset="-127"/>
              </a:rPr>
              <a:t>Dr</a:t>
            </a:r>
            <a:r>
              <a:rPr lang="en-US" altLang="ko-KR" sz="2000" dirty="0" smtClean="0">
                <a:solidFill>
                  <a:prstClr val="black"/>
                </a:solidFill>
                <a:ea typeface="Gulim" pitchFamily="34" charset="-127"/>
              </a:rPr>
              <a:t> Tengfei Wang</a:t>
            </a:r>
          </a:p>
          <a:p>
            <a:pPr eaLnBrk="1" hangingPunct="1">
              <a:spcBef>
                <a:spcPts val="0"/>
              </a:spcBef>
            </a:pPr>
            <a:r>
              <a:rPr lang="en-US" altLang="ko-KR" sz="2000" dirty="0" smtClean="0">
                <a:solidFill>
                  <a:prstClr val="black"/>
                </a:solidFill>
                <a:ea typeface="Gulim" pitchFamily="34" charset="-127"/>
              </a:rPr>
              <a:t>Trade Facilitation Unit</a:t>
            </a:r>
          </a:p>
          <a:p>
            <a:pPr eaLnBrk="1" hangingPunct="1">
              <a:spcBef>
                <a:spcPts val="0"/>
              </a:spcBef>
            </a:pPr>
            <a:r>
              <a:rPr lang="en-US" altLang="ko-KR" sz="2000" dirty="0" smtClean="0">
                <a:solidFill>
                  <a:prstClr val="black"/>
                </a:solidFill>
                <a:ea typeface="Gulim" pitchFamily="34" charset="-127"/>
              </a:rPr>
              <a:t>Trade, Investment and Innovation Division</a:t>
            </a:r>
          </a:p>
          <a:p>
            <a:pPr eaLnBrk="1" hangingPunct="1">
              <a:spcBef>
                <a:spcPts val="0"/>
              </a:spcBef>
            </a:pPr>
            <a:r>
              <a:rPr lang="en-US" altLang="ko-KR" sz="2000" b="1" dirty="0" smtClean="0">
                <a:solidFill>
                  <a:prstClr val="black"/>
                </a:solidFill>
                <a:ea typeface="Gulim" pitchFamily="34" charset="-127"/>
              </a:rPr>
              <a:t>United Nations Economic and Social Commission for Asia and the Pacific</a:t>
            </a:r>
          </a:p>
          <a:p>
            <a:pPr eaLnBrk="1" hangingPunct="1">
              <a:spcBef>
                <a:spcPts val="0"/>
              </a:spcBef>
            </a:pPr>
            <a:endParaRPr lang="en-US" altLang="ko-KR" sz="2000" b="1" dirty="0" smtClean="0">
              <a:solidFill>
                <a:prstClr val="black"/>
              </a:solidFill>
              <a:ea typeface="Gulim" pitchFamily="34" charset="-127"/>
            </a:endParaRPr>
          </a:p>
          <a:p>
            <a:pPr eaLnBrk="1" hangingPunct="1">
              <a:spcBef>
                <a:spcPts val="0"/>
              </a:spcBef>
            </a:pPr>
            <a:r>
              <a:rPr lang="en-US" altLang="ko-KR" sz="2000" b="1" dirty="0" smtClean="0">
                <a:solidFill>
                  <a:prstClr val="black"/>
                </a:solidFill>
                <a:ea typeface="Gulim" pitchFamily="34" charset="-127"/>
              </a:rPr>
              <a:t>wangt@un.org</a:t>
            </a:r>
          </a:p>
        </p:txBody>
      </p:sp>
    </p:spTree>
    <p:extLst>
      <p:ext uri="{BB962C8B-B14F-4D97-AF65-F5344CB8AC3E}">
        <p14:creationId xmlns:p14="http://schemas.microsoft.com/office/powerpoint/2010/main" val="1046849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06437"/>
          </a:xfrm>
        </p:spPr>
        <p:txBody>
          <a:bodyPr>
            <a:noAutofit/>
          </a:bodyPr>
          <a:lstStyle/>
          <a:p>
            <a:r>
              <a:rPr lang="en-US" sz="3200" dirty="0"/>
              <a:t>Overall implementation of trade facilitation measures in 44 Asia-Pacific </a:t>
            </a:r>
            <a:r>
              <a:rPr lang="en-US" sz="3200" dirty="0" smtClean="0"/>
              <a:t>economies surveyed</a:t>
            </a:r>
            <a:endParaRPr lang="en-US" sz="3200" dirty="0"/>
          </a:p>
        </p:txBody>
      </p:sp>
      <p:graphicFrame>
        <p:nvGraphicFramePr>
          <p:cNvPr id="4" name="Chart 3"/>
          <p:cNvGraphicFramePr>
            <a:graphicFrameLocks/>
          </p:cNvGraphicFramePr>
          <p:nvPr>
            <p:extLst>
              <p:ext uri="{D42A27DB-BD31-4B8C-83A1-F6EECF244321}">
                <p14:modId xmlns:p14="http://schemas.microsoft.com/office/powerpoint/2010/main" val="2998258837"/>
              </p:ext>
            </p:extLst>
          </p:nvPr>
        </p:nvGraphicFramePr>
        <p:xfrm>
          <a:off x="381000" y="1295400"/>
          <a:ext cx="84582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16"/>
          <p:cNvSpPr txBox="1">
            <a:spLocks noChangeArrowheads="1"/>
          </p:cNvSpPr>
          <p:nvPr/>
        </p:nvSpPr>
        <p:spPr bwMode="auto">
          <a:xfrm>
            <a:off x="762000" y="1524000"/>
            <a:ext cx="991870" cy="34163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GB" sz="800">
                <a:effectLst/>
                <a:latin typeface="Times New Roman"/>
                <a:ea typeface="Times New Roman"/>
                <a:cs typeface="Cordia New"/>
              </a:rPr>
              <a:t>East and North-</a:t>
            </a:r>
            <a:endParaRPr lang="en-US" sz="1100">
              <a:effectLst/>
              <a:latin typeface="Calibri"/>
              <a:ea typeface="Times New Roman"/>
              <a:cs typeface="Cordia New"/>
            </a:endParaRPr>
          </a:p>
          <a:p>
            <a:pPr marL="0" marR="0" algn="ctr">
              <a:lnSpc>
                <a:spcPct val="115000"/>
              </a:lnSpc>
              <a:spcBef>
                <a:spcPts val="0"/>
              </a:spcBef>
              <a:spcAft>
                <a:spcPts val="0"/>
              </a:spcAft>
            </a:pPr>
            <a:r>
              <a:rPr lang="en-GB" sz="800">
                <a:effectLst/>
                <a:latin typeface="Times New Roman"/>
                <a:ea typeface="Times New Roman"/>
                <a:cs typeface="Cordia New"/>
              </a:rPr>
              <a:t>East Asia (69.6%)</a:t>
            </a:r>
            <a:r>
              <a:rPr lang="en-GB" sz="800" baseline="30000">
                <a:effectLst/>
                <a:latin typeface="Times New Roman"/>
                <a:ea typeface="Times New Roman"/>
                <a:cs typeface="Cordia New"/>
              </a:rPr>
              <a:t>a</a:t>
            </a:r>
            <a:endParaRPr lang="en-US" sz="1100">
              <a:effectLst/>
              <a:latin typeface="Calibri"/>
              <a:ea typeface="Times New Roman"/>
              <a:cs typeface="Cordia New"/>
            </a:endParaRPr>
          </a:p>
        </p:txBody>
      </p:sp>
      <p:sp>
        <p:nvSpPr>
          <p:cNvPr id="6" name="Text Box 290"/>
          <p:cNvSpPr txBox="1">
            <a:spLocks noChangeArrowheads="1"/>
          </p:cNvSpPr>
          <p:nvPr/>
        </p:nvSpPr>
        <p:spPr bwMode="auto">
          <a:xfrm>
            <a:off x="1790656" y="2514600"/>
            <a:ext cx="977900" cy="34163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GB" sz="800">
                <a:effectLst/>
                <a:latin typeface="Times New Roman"/>
                <a:ea typeface="Times New Roman"/>
                <a:cs typeface="Cordia New"/>
              </a:rPr>
              <a:t>North and Central Asia (41.5%)</a:t>
            </a:r>
            <a:r>
              <a:rPr lang="en-GB" sz="800" baseline="30000">
                <a:effectLst/>
                <a:latin typeface="Times New Roman"/>
                <a:ea typeface="Times New Roman"/>
                <a:cs typeface="Cordia New"/>
              </a:rPr>
              <a:t> a</a:t>
            </a:r>
            <a:endParaRPr lang="en-US" sz="1100">
              <a:effectLst/>
              <a:latin typeface="Calibri"/>
              <a:ea typeface="Times New Roman"/>
              <a:cs typeface="Cordia New"/>
            </a:endParaRPr>
          </a:p>
        </p:txBody>
      </p:sp>
      <p:sp>
        <p:nvSpPr>
          <p:cNvPr id="7" name="Text Box 291"/>
          <p:cNvSpPr txBox="1">
            <a:spLocks noChangeArrowheads="1"/>
          </p:cNvSpPr>
          <p:nvPr/>
        </p:nvSpPr>
        <p:spPr bwMode="auto">
          <a:xfrm>
            <a:off x="3337537" y="3202621"/>
            <a:ext cx="1252855" cy="45275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GB" sz="800">
                <a:effectLst/>
                <a:latin typeface="Times New Roman"/>
                <a:ea typeface="Times New Roman"/>
                <a:cs typeface="Cordia New"/>
              </a:rPr>
              <a:t>Pacific Islands Developing Economies (25.2%)</a:t>
            </a:r>
            <a:r>
              <a:rPr lang="en-GB" sz="800" baseline="30000">
                <a:effectLst/>
                <a:latin typeface="Times New Roman"/>
                <a:ea typeface="Times New Roman"/>
                <a:cs typeface="Cordia New"/>
              </a:rPr>
              <a:t> a</a:t>
            </a:r>
            <a:endParaRPr lang="en-US" sz="1100">
              <a:effectLst/>
              <a:latin typeface="Calibri"/>
              <a:ea typeface="Times New Roman"/>
              <a:cs typeface="Cordia New"/>
            </a:endParaRPr>
          </a:p>
        </p:txBody>
      </p:sp>
      <p:sp>
        <p:nvSpPr>
          <p:cNvPr id="8" name="Text Box 292"/>
          <p:cNvSpPr txBox="1">
            <a:spLocks noChangeArrowheads="1"/>
          </p:cNvSpPr>
          <p:nvPr/>
        </p:nvSpPr>
        <p:spPr bwMode="auto">
          <a:xfrm>
            <a:off x="5110798" y="1981200"/>
            <a:ext cx="1077595" cy="34163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GB" sz="800">
                <a:effectLst/>
                <a:latin typeface="Times New Roman"/>
                <a:ea typeface="Times New Roman"/>
                <a:cs typeface="Cordia New"/>
              </a:rPr>
              <a:t>South and South-West Asia (41.3%)</a:t>
            </a:r>
            <a:r>
              <a:rPr lang="en-GB" sz="800" baseline="30000">
                <a:effectLst/>
                <a:latin typeface="Times New Roman"/>
                <a:ea typeface="Times New Roman"/>
                <a:cs typeface="Cordia New"/>
              </a:rPr>
              <a:t> a</a:t>
            </a:r>
            <a:endParaRPr lang="en-US" sz="1100">
              <a:effectLst/>
              <a:latin typeface="Calibri"/>
              <a:ea typeface="Times New Roman"/>
              <a:cs typeface="Cordia New"/>
            </a:endParaRPr>
          </a:p>
        </p:txBody>
      </p:sp>
      <p:sp>
        <p:nvSpPr>
          <p:cNvPr id="9" name="Text Box 293"/>
          <p:cNvSpPr txBox="1">
            <a:spLocks noChangeArrowheads="1"/>
          </p:cNvSpPr>
          <p:nvPr/>
        </p:nvSpPr>
        <p:spPr bwMode="auto">
          <a:xfrm>
            <a:off x="5791200" y="1438275"/>
            <a:ext cx="1243965" cy="42735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GB" sz="800">
                <a:effectLst/>
                <a:latin typeface="Times New Roman"/>
                <a:ea typeface="Times New Roman"/>
                <a:cs typeface="Cordia New"/>
              </a:rPr>
              <a:t>Australia and New Zealand (86.6%)</a:t>
            </a:r>
            <a:r>
              <a:rPr lang="en-GB" sz="800" baseline="30000">
                <a:effectLst/>
                <a:latin typeface="Times New Roman"/>
                <a:ea typeface="Times New Roman"/>
                <a:cs typeface="Cordia New"/>
              </a:rPr>
              <a:t> a</a:t>
            </a:r>
            <a:endParaRPr lang="en-US" sz="1100">
              <a:effectLst/>
              <a:latin typeface="Calibri"/>
              <a:ea typeface="Times New Roman"/>
              <a:cs typeface="Cordia New"/>
            </a:endParaRPr>
          </a:p>
          <a:p>
            <a:pPr marL="0" marR="0" algn="ctr">
              <a:lnSpc>
                <a:spcPct val="115000"/>
              </a:lnSpc>
              <a:spcBef>
                <a:spcPts val="0"/>
              </a:spcBef>
              <a:spcAft>
                <a:spcPts val="0"/>
              </a:spcAft>
            </a:pPr>
            <a:r>
              <a:rPr lang="en-GB" sz="800">
                <a:effectLst/>
                <a:latin typeface="Times New Roman"/>
                <a:ea typeface="Times New Roman"/>
                <a:cs typeface="Cordia New"/>
              </a:rPr>
              <a:t> </a:t>
            </a:r>
            <a:endParaRPr lang="en-US" sz="1100">
              <a:effectLst/>
              <a:latin typeface="Calibri"/>
              <a:ea typeface="Times New Roman"/>
              <a:cs typeface="Cordia New"/>
            </a:endParaRPr>
          </a:p>
        </p:txBody>
      </p:sp>
      <p:sp>
        <p:nvSpPr>
          <p:cNvPr id="10" name="Text Box 294"/>
          <p:cNvSpPr txBox="1">
            <a:spLocks noChangeArrowheads="1"/>
          </p:cNvSpPr>
          <p:nvPr/>
        </p:nvSpPr>
        <p:spPr bwMode="auto">
          <a:xfrm>
            <a:off x="7467600" y="1432998"/>
            <a:ext cx="818515" cy="34163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GB" sz="800">
                <a:effectLst/>
                <a:latin typeface="Times New Roman"/>
                <a:ea typeface="Times New Roman"/>
                <a:cs typeface="Cordia New"/>
              </a:rPr>
              <a:t>South-East Asia (56.1%)</a:t>
            </a:r>
            <a:r>
              <a:rPr lang="en-GB" sz="800" baseline="30000">
                <a:effectLst/>
                <a:latin typeface="Times New Roman"/>
                <a:ea typeface="Times New Roman"/>
                <a:cs typeface="Cordia New"/>
              </a:rPr>
              <a:t> a</a:t>
            </a:r>
            <a:endParaRPr lang="en-US" sz="1100">
              <a:effectLst/>
              <a:latin typeface="Calibri"/>
              <a:ea typeface="Times New Roman"/>
              <a:cs typeface="Cordia New"/>
            </a:endParaRPr>
          </a:p>
        </p:txBody>
      </p:sp>
    </p:spTree>
    <p:extLst>
      <p:ext uri="{BB962C8B-B14F-4D97-AF65-F5344CB8AC3E}">
        <p14:creationId xmlns:p14="http://schemas.microsoft.com/office/powerpoint/2010/main" val="1315398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06437"/>
          </a:xfrm>
        </p:spPr>
        <p:txBody>
          <a:bodyPr>
            <a:noAutofit/>
          </a:bodyPr>
          <a:lstStyle/>
          <a:p>
            <a:r>
              <a:rPr lang="en-US" sz="3200" dirty="0"/>
              <a:t>Implementation of different groups of trade facilitation measures: Asia-Pacific average</a:t>
            </a:r>
          </a:p>
        </p:txBody>
      </p:sp>
      <p:graphicFrame>
        <p:nvGraphicFramePr>
          <p:cNvPr id="4" name="Chart 3"/>
          <p:cNvGraphicFramePr/>
          <p:nvPr>
            <p:extLst>
              <p:ext uri="{D42A27DB-BD31-4B8C-83A1-F6EECF244321}">
                <p14:modId xmlns:p14="http://schemas.microsoft.com/office/powerpoint/2010/main" val="2373298859"/>
              </p:ext>
            </p:extLst>
          </p:nvPr>
        </p:nvGraphicFramePr>
        <p:xfrm>
          <a:off x="381000" y="1524000"/>
          <a:ext cx="8229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28600" y="5934670"/>
            <a:ext cx="8710654" cy="830997"/>
          </a:xfrm>
          <a:prstGeom prst="rect">
            <a:avLst/>
          </a:prstGeom>
          <a:noFill/>
        </p:spPr>
        <p:txBody>
          <a:bodyPr wrap="none" rtlCol="0">
            <a:spAutoFit/>
          </a:bodyPr>
          <a:lstStyle/>
          <a:p>
            <a:r>
              <a:rPr lang="en-US" sz="1600" i="1" dirty="0"/>
              <a:t>Note</a:t>
            </a:r>
            <a:r>
              <a:rPr lang="en-US" sz="1600" dirty="0"/>
              <a:t>: Blue dots show regional average implementation level of individual measures within each group.</a:t>
            </a:r>
          </a:p>
          <a:p>
            <a:r>
              <a:rPr lang="en-US" sz="1600" dirty="0"/>
              <a:t>             Average regional implementation level by groups of measures.</a:t>
            </a:r>
          </a:p>
          <a:p>
            <a:endParaRPr lang="en-US" sz="1600" dirty="0"/>
          </a:p>
        </p:txBody>
      </p:sp>
      <p:cxnSp>
        <p:nvCxnSpPr>
          <p:cNvPr id="7" name="Straight Connector 6"/>
          <p:cNvCxnSpPr>
            <a:stCxn id="5" idx="1"/>
          </p:cNvCxnSpPr>
          <p:nvPr/>
        </p:nvCxnSpPr>
        <p:spPr>
          <a:xfrm flipV="1">
            <a:off x="228600" y="6350168"/>
            <a:ext cx="457200"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800600" y="1447800"/>
            <a:ext cx="2590800" cy="4267200"/>
          </a:xfrm>
          <a:prstGeom prst="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4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706437"/>
          </a:xfrm>
        </p:spPr>
        <p:txBody>
          <a:bodyPr>
            <a:noAutofit/>
          </a:bodyPr>
          <a:lstStyle/>
          <a:p>
            <a:r>
              <a:rPr lang="en-US" sz="3200" dirty="0"/>
              <a:t>Implementation of “paperless trade” measures: Asia-Pacific </a:t>
            </a:r>
            <a:r>
              <a:rPr lang="en-US" sz="3200" dirty="0" smtClean="0"/>
              <a:t>average</a:t>
            </a:r>
            <a:endParaRPr lang="en-US" sz="3200" dirty="0"/>
          </a:p>
        </p:txBody>
      </p:sp>
      <p:graphicFrame>
        <p:nvGraphicFramePr>
          <p:cNvPr id="5" name="Chart 4"/>
          <p:cNvGraphicFramePr/>
          <p:nvPr>
            <p:extLst>
              <p:ext uri="{D42A27DB-BD31-4B8C-83A1-F6EECF244321}">
                <p14:modId xmlns:p14="http://schemas.microsoft.com/office/powerpoint/2010/main" val="3661069376"/>
              </p:ext>
            </p:extLst>
          </p:nvPr>
        </p:nvGraphicFramePr>
        <p:xfrm>
          <a:off x="609600" y="1447800"/>
          <a:ext cx="7848600" cy="4343399"/>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1676400" y="3505200"/>
            <a:ext cx="67056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73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04782778"/>
              </p:ext>
            </p:extLst>
          </p:nvPr>
        </p:nvGraphicFramePr>
        <p:xfrm>
          <a:off x="457200" y="1143000"/>
          <a:ext cx="8229600" cy="5394960"/>
        </p:xfrm>
        <a:graphic>
          <a:graphicData uri="http://schemas.openxmlformats.org/drawingml/2006/table">
            <a:tbl>
              <a:tblPr firstRow="1" bandRow="1">
                <a:tableStyleId>{5C22544A-7EE6-4342-B048-85BDC9FD1C3A}</a:tableStyleId>
              </a:tblPr>
              <a:tblGrid>
                <a:gridCol w="1371600"/>
                <a:gridCol w="1447800"/>
                <a:gridCol w="5410200"/>
              </a:tblGrid>
              <a:tr h="370840">
                <a:tc>
                  <a:txBody>
                    <a:bodyPr/>
                    <a:lstStyle/>
                    <a:p>
                      <a:r>
                        <a:rPr lang="en-US" dirty="0" smtClean="0"/>
                        <a:t>Type</a:t>
                      </a:r>
                      <a:endParaRPr lang="en-US" dirty="0"/>
                    </a:p>
                  </a:txBody>
                  <a:tcPr/>
                </a:tc>
                <a:tc>
                  <a:txBody>
                    <a:bodyPr/>
                    <a:lstStyle/>
                    <a:p>
                      <a:endParaRPr lang="en-US"/>
                    </a:p>
                  </a:txBody>
                  <a:tcPr/>
                </a:tc>
                <a:tc>
                  <a:txBody>
                    <a:bodyPr/>
                    <a:lstStyle/>
                    <a:p>
                      <a:r>
                        <a:rPr lang="en-US" dirty="0" smtClean="0"/>
                        <a:t>Countries/Economies/Cases</a:t>
                      </a:r>
                    </a:p>
                    <a:p>
                      <a:endParaRPr lang="en-US" dirty="0"/>
                    </a:p>
                  </a:txBody>
                  <a:tcPr/>
                </a:tc>
              </a:tr>
              <a:tr h="370840">
                <a:tc rowSpan="2">
                  <a:txBody>
                    <a:bodyPr/>
                    <a:lstStyle/>
                    <a:p>
                      <a:r>
                        <a:rPr lang="en-US" dirty="0" smtClean="0"/>
                        <a:t>National Electronic single Window</a:t>
                      </a:r>
                      <a:endParaRPr lang="en-US" dirty="0"/>
                    </a:p>
                  </a:txBody>
                  <a:tcPr/>
                </a:tc>
                <a:tc>
                  <a:txBody>
                    <a:bodyPr/>
                    <a:lstStyle/>
                    <a:p>
                      <a:r>
                        <a:rPr lang="en-US" dirty="0" smtClean="0"/>
                        <a:t>fully implemented</a:t>
                      </a:r>
                      <a:endParaRPr lang="en-US" dirty="0"/>
                    </a:p>
                  </a:txBody>
                  <a:tcPr/>
                </a:tc>
                <a:tc>
                  <a:txBody>
                    <a:bodyPr/>
                    <a:lstStyle/>
                    <a:p>
                      <a:r>
                        <a:rPr lang="en-US" dirty="0" smtClean="0"/>
                        <a:t>Azerbaijan, Japan, Indonesia, Malaysia, Republic of Korea, Singapore, Thailand</a:t>
                      </a:r>
                    </a:p>
                    <a:p>
                      <a:endParaRPr lang="en-US" dirty="0"/>
                    </a:p>
                  </a:txBody>
                  <a:tcPr/>
                </a:tc>
              </a:tr>
              <a:tr h="370840">
                <a:tc vMerge="1">
                  <a:txBody>
                    <a:bodyPr/>
                    <a:lstStyle/>
                    <a:p>
                      <a:endParaRPr lang="en-US" dirty="0"/>
                    </a:p>
                  </a:txBody>
                  <a:tcPr/>
                </a:tc>
                <a:tc>
                  <a:txBody>
                    <a:bodyPr/>
                    <a:lstStyle/>
                    <a:p>
                      <a:r>
                        <a:rPr lang="en-US" dirty="0" smtClean="0"/>
                        <a:t>Partially implemented</a:t>
                      </a:r>
                      <a:endParaRPr lang="en-US" dirty="0"/>
                    </a:p>
                  </a:txBody>
                  <a:tcPr/>
                </a:tc>
                <a:tc>
                  <a:txBody>
                    <a:bodyPr/>
                    <a:lstStyle/>
                    <a:p>
                      <a:r>
                        <a:rPr lang="en-US" dirty="0" smtClean="0"/>
                        <a:t>Armenia, China, India, Kyrgyzstan, Philippines and Turkey</a:t>
                      </a:r>
                      <a:endParaRPr lang="en-US" dirty="0"/>
                    </a:p>
                  </a:txBody>
                  <a:tcPr/>
                </a:tc>
              </a:tr>
              <a:tr h="370840">
                <a:tc gridSpan="2">
                  <a:txBody>
                    <a:bodyPr/>
                    <a:lstStyle/>
                    <a:p>
                      <a:r>
                        <a:rPr lang="en-US" dirty="0" smtClean="0"/>
                        <a:t>Bilateral Initiatives</a:t>
                      </a:r>
                    </a:p>
                    <a:p>
                      <a:r>
                        <a:rPr lang="en-US" dirty="0" smtClean="0"/>
                        <a:t>(examples</a:t>
                      </a:r>
                      <a:r>
                        <a:rPr lang="en-US" baseline="0" dirty="0" smtClean="0"/>
                        <a:t>)</a:t>
                      </a:r>
                      <a:endParaRPr lang="en-US" dirty="0"/>
                    </a:p>
                  </a:txBody>
                  <a:tcPr/>
                </a:tc>
                <a:tc hMerge="1">
                  <a:txBody>
                    <a:bodyPr/>
                    <a:lstStyle/>
                    <a:p>
                      <a:endParaRPr lang="en-US" dirty="0"/>
                    </a:p>
                  </a:txBody>
                  <a:tcPr/>
                </a:tc>
                <a:tc>
                  <a:txBody>
                    <a:bodyPr/>
                    <a:lstStyle/>
                    <a:p>
                      <a:pPr marL="285750" indent="-285750">
                        <a:buFont typeface="Arial" panose="020B0604020202020204" pitchFamily="34" charset="0"/>
                        <a:buChar char="•"/>
                      </a:pPr>
                      <a:r>
                        <a:rPr lang="en-US" dirty="0" smtClean="0"/>
                        <a:t>Electronic Certificate of Origin between Republic of   Korea and Taiwan Province of China</a:t>
                      </a:r>
                    </a:p>
                    <a:p>
                      <a:pPr marL="285750" indent="-285750">
                        <a:buFont typeface="Arial" panose="020B0604020202020204" pitchFamily="34" charset="0"/>
                        <a:buChar char="•"/>
                      </a:pPr>
                      <a:r>
                        <a:rPr lang="en-US" dirty="0" smtClean="0"/>
                        <a:t>Electronic Exchange of Preferential Certificate of Origin among ASEAN members</a:t>
                      </a:r>
                    </a:p>
                    <a:p>
                      <a:pPr marL="285750" indent="-285750">
                        <a:buFont typeface="Arial" panose="020B0604020202020204" pitchFamily="34" charset="0"/>
                        <a:buChar char="•"/>
                      </a:pPr>
                      <a:r>
                        <a:rPr lang="en-US" dirty="0" smtClean="0"/>
                        <a:t>Electronic Sanitary and </a:t>
                      </a:r>
                      <a:r>
                        <a:rPr lang="en-US" dirty="0" err="1" smtClean="0"/>
                        <a:t>Phyto</a:t>
                      </a:r>
                      <a:r>
                        <a:rPr lang="en-US" dirty="0" smtClean="0"/>
                        <a:t>-Sanitary (e-SPS) exchange between Australia and New Zealand</a:t>
                      </a:r>
                    </a:p>
                    <a:p>
                      <a:endParaRPr lang="en-US" dirty="0"/>
                    </a:p>
                  </a:txBody>
                  <a:tcPr/>
                </a:tc>
              </a:tr>
              <a:tr h="370840">
                <a:tc gridSpan="2">
                  <a:txBody>
                    <a:bodyPr/>
                    <a:lstStyle/>
                    <a:p>
                      <a:r>
                        <a:rPr lang="en-US" dirty="0" err="1" smtClean="0"/>
                        <a:t>Subregional</a:t>
                      </a:r>
                      <a:r>
                        <a:rPr lang="en-US" dirty="0" smtClean="0"/>
                        <a:t> Initiatives</a:t>
                      </a:r>
                      <a:endParaRPr lang="en-US" dirty="0"/>
                    </a:p>
                  </a:txBody>
                  <a:tcPr/>
                </a:tc>
                <a:tc hMerge="1">
                  <a:txBody>
                    <a:bodyPr/>
                    <a:lstStyle/>
                    <a:p>
                      <a:endParaRPr lang="en-US" dirty="0"/>
                    </a:p>
                  </a:txBody>
                  <a:tcPr/>
                </a:tc>
                <a:tc>
                  <a:txBody>
                    <a:bodyPr/>
                    <a:lstStyle/>
                    <a:p>
                      <a:pPr marL="285750" indent="-285750">
                        <a:buFont typeface="Arial" panose="020B0604020202020204" pitchFamily="34" charset="0"/>
                        <a:buChar char="•"/>
                      </a:pPr>
                      <a:r>
                        <a:rPr lang="en-US" dirty="0" smtClean="0"/>
                        <a:t>ASEAN Single Window</a:t>
                      </a:r>
                    </a:p>
                    <a:p>
                      <a:pPr marL="285750" indent="-285750">
                        <a:buFont typeface="Arial" panose="020B0604020202020204" pitchFamily="34" charset="0"/>
                        <a:buChar char="•"/>
                      </a:pPr>
                      <a:r>
                        <a:rPr lang="en-US" dirty="0" smtClean="0"/>
                        <a:t>Pan Asian e-Commerce Alliance (PAA)</a:t>
                      </a:r>
                    </a:p>
                    <a:p>
                      <a:pPr marL="285750" indent="-285750">
                        <a:buFont typeface="Arial" panose="020B0604020202020204" pitchFamily="34" charset="0"/>
                        <a:buChar char="•"/>
                      </a:pPr>
                      <a:r>
                        <a:rPr lang="en-US" dirty="0" smtClean="0"/>
                        <a:t>SASEC Customs data exchange</a:t>
                      </a:r>
                    </a:p>
                    <a:p>
                      <a:pPr marL="285750" indent="-285750">
                        <a:buFont typeface="Arial" panose="020B0604020202020204" pitchFamily="34" charset="0"/>
                        <a:buChar char="•"/>
                      </a:pPr>
                      <a:r>
                        <a:rPr lang="en-US" dirty="0" smtClean="0"/>
                        <a:t>Eurasian Economic Union</a:t>
                      </a:r>
                      <a:endParaRPr lang="en-US" dirty="0"/>
                    </a:p>
                  </a:txBody>
                  <a:tcPr/>
                </a:tc>
              </a:tr>
            </a:tbl>
          </a:graphicData>
        </a:graphic>
      </p:graphicFrame>
      <p:sp>
        <p:nvSpPr>
          <p:cNvPr id="5" name="TextBox 4"/>
          <p:cNvSpPr txBox="1"/>
          <p:nvPr/>
        </p:nvSpPr>
        <p:spPr>
          <a:xfrm>
            <a:off x="228600" y="6550223"/>
            <a:ext cx="7250639" cy="307777"/>
          </a:xfrm>
          <a:prstGeom prst="rect">
            <a:avLst/>
          </a:prstGeom>
          <a:noFill/>
        </p:spPr>
        <p:txBody>
          <a:bodyPr wrap="none" rtlCol="0">
            <a:spAutoFit/>
          </a:bodyPr>
          <a:lstStyle/>
          <a:p>
            <a:r>
              <a:rPr lang="en-US" altLang="ko-KR" sz="1400" dirty="0" smtClean="0"/>
              <a:t>Source:  updated from the Survey on trade facilitation and paperless trade implementation, 2015</a:t>
            </a:r>
            <a:endParaRPr lang="ko-KR" altLang="en-US" sz="1400" dirty="0"/>
          </a:p>
        </p:txBody>
      </p:sp>
      <p:sp>
        <p:nvSpPr>
          <p:cNvPr id="6" name="TextBox 5"/>
          <p:cNvSpPr txBox="1"/>
          <p:nvPr/>
        </p:nvSpPr>
        <p:spPr>
          <a:xfrm>
            <a:off x="182881" y="300335"/>
            <a:ext cx="8839200" cy="461665"/>
          </a:xfrm>
          <a:prstGeom prst="rect">
            <a:avLst/>
          </a:prstGeom>
          <a:noFill/>
        </p:spPr>
        <p:txBody>
          <a:bodyPr wrap="square" rtlCol="0">
            <a:spAutoFit/>
          </a:bodyPr>
          <a:lstStyle/>
          <a:p>
            <a:pPr lvl="0" algn="ctr"/>
            <a:r>
              <a:rPr lang="en-US" sz="2400" b="1" i="1" dirty="0" smtClean="0"/>
              <a:t>Single Window and other initiative for </a:t>
            </a:r>
            <a:r>
              <a:rPr lang="en-US" sz="2400" b="1" i="1" dirty="0"/>
              <a:t>cross-border paperless </a:t>
            </a:r>
            <a:r>
              <a:rPr lang="en-US" sz="2400" b="1" i="1" dirty="0" smtClean="0"/>
              <a:t>trade</a:t>
            </a:r>
            <a:endParaRPr lang="en-US" sz="2400" b="1" dirty="0"/>
          </a:p>
        </p:txBody>
      </p:sp>
    </p:spTree>
    <p:extLst>
      <p:ext uri="{BB962C8B-B14F-4D97-AF65-F5344CB8AC3E}">
        <p14:creationId xmlns:p14="http://schemas.microsoft.com/office/powerpoint/2010/main" val="358033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Trade facilitation and paperless trade implementation in Asia and the Pacific: an overview</a:t>
            </a:r>
          </a:p>
          <a:p>
            <a:r>
              <a:rPr lang="en-US" dirty="0" smtClean="0"/>
              <a:t>Lessons learnt in developing Single Windows in Asia-Pacific region</a:t>
            </a:r>
          </a:p>
          <a:p>
            <a:r>
              <a:rPr lang="en-US" dirty="0"/>
              <a:t>Framework Agreement on the Facilitation of Cross-Border Paperless Trade in Asia and the </a:t>
            </a:r>
            <a:r>
              <a:rPr lang="en-US" dirty="0" smtClean="0"/>
              <a:t>Pacific</a:t>
            </a:r>
          </a:p>
          <a:p>
            <a:r>
              <a:rPr lang="en-US" dirty="0" smtClean="0"/>
              <a:t>ESCAP’s support in Single Window and paperless trade</a:t>
            </a:r>
            <a:endParaRPr lang="en-US" dirty="0"/>
          </a:p>
        </p:txBody>
      </p:sp>
      <p:sp>
        <p:nvSpPr>
          <p:cNvPr id="4" name="Slide Number Placeholder 3"/>
          <p:cNvSpPr>
            <a:spLocks noGrp="1"/>
          </p:cNvSpPr>
          <p:nvPr>
            <p:ph type="sldNum" sz="quarter" idx="12"/>
          </p:nvPr>
        </p:nvSpPr>
        <p:spPr/>
        <p:txBody>
          <a:bodyPr/>
          <a:lstStyle/>
          <a:p>
            <a:pPr>
              <a:defRPr/>
            </a:pPr>
            <a:fld id="{908EC23F-8621-48A0-895B-126FB4F0B734}" type="slidenum">
              <a:rPr lang="ko-KR" altLang="en-US" smtClean="0"/>
              <a:pPr>
                <a:defRPr/>
              </a:pPr>
              <a:t>14</a:t>
            </a:fld>
            <a:endParaRPr lang="en-US" altLang="ko-KR"/>
          </a:p>
        </p:txBody>
      </p:sp>
      <p:sp>
        <p:nvSpPr>
          <p:cNvPr id="5" name="Rectangle 4"/>
          <p:cNvSpPr/>
          <p:nvPr/>
        </p:nvSpPr>
        <p:spPr>
          <a:xfrm>
            <a:off x="228600" y="2590800"/>
            <a:ext cx="8534400" cy="914400"/>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468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A42F326-57D9-4C28-A379-D1144287E4CD}" type="slidenum">
              <a:rPr lang="ko-KR" altLang="en-US">
                <a:solidFill>
                  <a:prstClr val="black"/>
                </a:solidFill>
              </a:rPr>
              <a:pPr eaLnBrk="1" hangingPunct="1"/>
              <a:t>15</a:t>
            </a:fld>
            <a:endParaRPr lang="en-US" altLang="ko-KR">
              <a:solidFill>
                <a:prstClr val="black"/>
              </a:solidFill>
            </a:endParaRPr>
          </a:p>
        </p:txBody>
      </p:sp>
      <p:pic>
        <p:nvPicPr>
          <p:cNvPr id="9219"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600200"/>
            <a:ext cx="5751513" cy="42433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Text Box 3"/>
          <p:cNvSpPr txBox="1">
            <a:spLocks noChangeArrowheads="1"/>
          </p:cNvSpPr>
          <p:nvPr/>
        </p:nvSpPr>
        <p:spPr bwMode="auto">
          <a:xfrm>
            <a:off x="3787775" y="3124200"/>
            <a:ext cx="15827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latinLnBrk="1" hangingPunct="1"/>
            <a:r>
              <a:rPr kumimoji="1" lang="en-US" altLang="ko-KR" sz="2000" b="1">
                <a:solidFill>
                  <a:prstClr val="black"/>
                </a:solidFill>
                <a:latin typeface="Arial Black" pitchFamily="34" charset="0"/>
                <a:ea typeface="Gulim" pitchFamily="34" charset="-127"/>
              </a:rPr>
              <a:t>Political</a:t>
            </a:r>
          </a:p>
          <a:p>
            <a:pPr algn="ctr" eaLnBrk="1" latinLnBrk="1" hangingPunct="1"/>
            <a:r>
              <a:rPr kumimoji="1" lang="en-US" altLang="ko-KR" sz="2000" b="1">
                <a:solidFill>
                  <a:prstClr val="black"/>
                </a:solidFill>
                <a:latin typeface="Arial Black" pitchFamily="34" charset="0"/>
                <a:ea typeface="Gulim" pitchFamily="34" charset="-127"/>
              </a:rPr>
              <a:t>Will</a:t>
            </a:r>
          </a:p>
          <a:p>
            <a:pPr algn="ctr" eaLnBrk="1" latinLnBrk="1" hangingPunct="1"/>
            <a:r>
              <a:rPr kumimoji="1" lang="en-US" altLang="ko-KR" sz="2000" b="1">
                <a:solidFill>
                  <a:prstClr val="black"/>
                </a:solidFill>
                <a:latin typeface="Arial Black" pitchFamily="34" charset="0"/>
                <a:ea typeface="Gulim" pitchFamily="34" charset="-127"/>
              </a:rPr>
              <a:t>(Mandate)</a:t>
            </a:r>
          </a:p>
        </p:txBody>
      </p:sp>
      <p:sp>
        <p:nvSpPr>
          <p:cNvPr id="9221" name="Text Box 4"/>
          <p:cNvSpPr txBox="1">
            <a:spLocks noChangeArrowheads="1"/>
          </p:cNvSpPr>
          <p:nvPr/>
        </p:nvSpPr>
        <p:spPr bwMode="auto">
          <a:xfrm>
            <a:off x="1941513" y="2112963"/>
            <a:ext cx="1963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latinLnBrk="1" hangingPunct="1"/>
            <a:r>
              <a:rPr kumimoji="1" lang="en-US" altLang="ko-KR" sz="2000" b="1">
                <a:solidFill>
                  <a:prstClr val="black"/>
                </a:solidFill>
                <a:latin typeface="Arial Black" pitchFamily="34" charset="0"/>
                <a:ea typeface="Gulim" pitchFamily="34" charset="-127"/>
              </a:rPr>
              <a:t>Stakeholder</a:t>
            </a:r>
          </a:p>
          <a:p>
            <a:pPr algn="ctr" eaLnBrk="1" latinLnBrk="1" hangingPunct="1"/>
            <a:r>
              <a:rPr kumimoji="1" lang="en-US" altLang="ko-KR" sz="2000" b="1">
                <a:solidFill>
                  <a:prstClr val="black"/>
                </a:solidFill>
                <a:latin typeface="Arial Black" pitchFamily="34" charset="0"/>
                <a:ea typeface="Gulim" pitchFamily="34" charset="-127"/>
              </a:rPr>
              <a:t>Coordination</a:t>
            </a:r>
          </a:p>
        </p:txBody>
      </p:sp>
      <p:sp>
        <p:nvSpPr>
          <p:cNvPr id="9222" name="Text Box 5"/>
          <p:cNvSpPr txBox="1">
            <a:spLocks noChangeArrowheads="1"/>
          </p:cNvSpPr>
          <p:nvPr/>
        </p:nvSpPr>
        <p:spPr bwMode="auto">
          <a:xfrm>
            <a:off x="5337175" y="2119313"/>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latinLnBrk="1" hangingPunct="1"/>
            <a:r>
              <a:rPr kumimoji="1" lang="en-US" altLang="ko-KR" sz="2000" b="1">
                <a:solidFill>
                  <a:prstClr val="black"/>
                </a:solidFill>
                <a:latin typeface="Arial Black" pitchFamily="34" charset="0"/>
                <a:ea typeface="Gulim" pitchFamily="34" charset="-127"/>
              </a:rPr>
              <a:t>Legal</a:t>
            </a:r>
          </a:p>
          <a:p>
            <a:pPr eaLnBrk="1" latinLnBrk="1" hangingPunct="1"/>
            <a:r>
              <a:rPr kumimoji="1" lang="en-US" altLang="ko-KR" sz="2000" b="1">
                <a:solidFill>
                  <a:prstClr val="black"/>
                </a:solidFill>
                <a:latin typeface="Arial Black" pitchFamily="34" charset="0"/>
                <a:ea typeface="Gulim" pitchFamily="34" charset="-127"/>
              </a:rPr>
              <a:t>Framework</a:t>
            </a:r>
          </a:p>
        </p:txBody>
      </p:sp>
      <p:sp>
        <p:nvSpPr>
          <p:cNvPr id="9223" name="Text Box 6"/>
          <p:cNvSpPr txBox="1">
            <a:spLocks noChangeArrowheads="1"/>
          </p:cNvSpPr>
          <p:nvPr/>
        </p:nvSpPr>
        <p:spPr bwMode="auto">
          <a:xfrm>
            <a:off x="1944688" y="4648200"/>
            <a:ext cx="1441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latinLnBrk="1" hangingPunct="1"/>
            <a:r>
              <a:rPr kumimoji="1" lang="en-US" altLang="ko-KR" sz="2000" b="1">
                <a:solidFill>
                  <a:prstClr val="black"/>
                </a:solidFill>
                <a:latin typeface="Arial Black" pitchFamily="34" charset="0"/>
                <a:ea typeface="Gulim" pitchFamily="34" charset="-127"/>
              </a:rPr>
              <a:t>Business</a:t>
            </a:r>
          </a:p>
          <a:p>
            <a:pPr eaLnBrk="1" latinLnBrk="1" hangingPunct="1"/>
            <a:r>
              <a:rPr kumimoji="1" lang="en-US" altLang="ko-KR" sz="2000" b="1">
                <a:solidFill>
                  <a:prstClr val="black"/>
                </a:solidFill>
                <a:latin typeface="Arial Black" pitchFamily="34" charset="0"/>
                <a:ea typeface="Gulim" pitchFamily="34" charset="-127"/>
              </a:rPr>
              <a:t>Model</a:t>
            </a:r>
          </a:p>
        </p:txBody>
      </p:sp>
      <p:sp>
        <p:nvSpPr>
          <p:cNvPr id="9224" name="Text Box 7"/>
          <p:cNvSpPr txBox="1">
            <a:spLocks noChangeArrowheads="1"/>
          </p:cNvSpPr>
          <p:nvPr/>
        </p:nvSpPr>
        <p:spPr bwMode="auto">
          <a:xfrm>
            <a:off x="5334000" y="4632325"/>
            <a:ext cx="15557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latinLnBrk="1" hangingPunct="1"/>
            <a:r>
              <a:rPr kumimoji="1" lang="en-US" altLang="ko-KR" sz="2000" b="1">
                <a:solidFill>
                  <a:prstClr val="black"/>
                </a:solidFill>
                <a:latin typeface="Arial Black" pitchFamily="34" charset="0"/>
                <a:ea typeface="Gulim" pitchFamily="34" charset="-127"/>
              </a:rPr>
              <a:t>Technical</a:t>
            </a:r>
          </a:p>
          <a:p>
            <a:pPr eaLnBrk="1" latinLnBrk="1" hangingPunct="1"/>
            <a:r>
              <a:rPr kumimoji="1" lang="en-US" altLang="ko-KR" sz="2000" b="1">
                <a:solidFill>
                  <a:prstClr val="black"/>
                </a:solidFill>
                <a:latin typeface="Arial Black" pitchFamily="34" charset="0"/>
                <a:ea typeface="Gulim" pitchFamily="34" charset="-127"/>
              </a:rPr>
              <a:t>Issues</a:t>
            </a:r>
          </a:p>
        </p:txBody>
      </p:sp>
      <p:sp>
        <p:nvSpPr>
          <p:cNvPr id="328712" name="Rectangle 8"/>
          <p:cNvSpPr>
            <a:spLocks noChangeArrowheads="1"/>
          </p:cNvSpPr>
          <p:nvPr/>
        </p:nvSpPr>
        <p:spPr bwMode="auto">
          <a:xfrm>
            <a:off x="76200" y="274638"/>
            <a:ext cx="90678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b="1">
                <a:solidFill>
                  <a:schemeClr val="tx2"/>
                </a:solidFill>
                <a:effectLst>
                  <a:outerShdw blurRad="38100" dist="38100" dir="2700000" algn="tl">
                    <a:srgbClr val="C0C0C0"/>
                  </a:outerShdw>
                </a:effectLst>
                <a:latin typeface="Arial" charset="0"/>
              </a:defRPr>
            </a:lvl1pPr>
            <a:lvl2pPr>
              <a:defRPr sz="3600" b="1">
                <a:solidFill>
                  <a:schemeClr val="tx2"/>
                </a:solidFill>
                <a:effectLst>
                  <a:outerShdw blurRad="38100" dist="38100" dir="2700000" algn="tl">
                    <a:srgbClr val="C0C0C0"/>
                  </a:outerShdw>
                </a:effectLst>
                <a:latin typeface="Arial" charset="0"/>
              </a:defRPr>
            </a:lvl2pPr>
            <a:lvl3pPr>
              <a:defRPr sz="3600" b="1">
                <a:solidFill>
                  <a:schemeClr val="tx2"/>
                </a:solidFill>
                <a:effectLst>
                  <a:outerShdw blurRad="38100" dist="38100" dir="2700000" algn="tl">
                    <a:srgbClr val="C0C0C0"/>
                  </a:outerShdw>
                </a:effectLst>
                <a:latin typeface="Arial" charset="0"/>
              </a:defRPr>
            </a:lvl3pPr>
            <a:lvl4pPr>
              <a:defRPr sz="3600" b="1">
                <a:solidFill>
                  <a:schemeClr val="tx2"/>
                </a:solidFill>
                <a:effectLst>
                  <a:outerShdw blurRad="38100" dist="38100" dir="2700000" algn="tl">
                    <a:srgbClr val="C0C0C0"/>
                  </a:outerShdw>
                </a:effectLst>
                <a:latin typeface="Arial" charset="0"/>
              </a:defRPr>
            </a:lvl4pPr>
            <a:lvl5pPr>
              <a:defRPr sz="3600" b="1">
                <a:solidFill>
                  <a:schemeClr val="tx2"/>
                </a:solidFill>
                <a:effectLst>
                  <a:outerShdw blurRad="38100" dist="38100" dir="2700000" algn="tl">
                    <a:srgbClr val="C0C0C0"/>
                  </a:outerShdw>
                </a:effectLst>
                <a:latin typeface="Arial" charset="0"/>
              </a:defRPr>
            </a:lvl5pPr>
            <a:lvl6pPr marL="457200" fontAlgn="base">
              <a:spcBef>
                <a:spcPct val="0"/>
              </a:spcBef>
              <a:spcAft>
                <a:spcPct val="0"/>
              </a:spcAft>
              <a:defRPr sz="3600" b="1">
                <a:solidFill>
                  <a:schemeClr val="tx2"/>
                </a:solidFill>
                <a:effectLst>
                  <a:outerShdw blurRad="38100" dist="38100" dir="2700000" algn="tl">
                    <a:srgbClr val="C0C0C0"/>
                  </a:outerShdw>
                </a:effectLst>
                <a:latin typeface="Arial" charset="0"/>
              </a:defRPr>
            </a:lvl6pPr>
            <a:lvl7pPr marL="914400" fontAlgn="base">
              <a:spcBef>
                <a:spcPct val="0"/>
              </a:spcBef>
              <a:spcAft>
                <a:spcPct val="0"/>
              </a:spcAft>
              <a:defRPr sz="3600" b="1">
                <a:solidFill>
                  <a:schemeClr val="tx2"/>
                </a:solidFill>
                <a:effectLst>
                  <a:outerShdw blurRad="38100" dist="38100" dir="2700000" algn="tl">
                    <a:srgbClr val="C0C0C0"/>
                  </a:outerShdw>
                </a:effectLst>
                <a:latin typeface="Arial" charset="0"/>
              </a:defRPr>
            </a:lvl7pPr>
            <a:lvl8pPr marL="1371600" fontAlgn="base">
              <a:spcBef>
                <a:spcPct val="0"/>
              </a:spcBef>
              <a:spcAft>
                <a:spcPct val="0"/>
              </a:spcAft>
              <a:defRPr sz="3600" b="1">
                <a:solidFill>
                  <a:schemeClr val="tx2"/>
                </a:solidFill>
                <a:effectLst>
                  <a:outerShdw blurRad="38100" dist="38100" dir="2700000" algn="tl">
                    <a:srgbClr val="C0C0C0"/>
                  </a:outerShdw>
                </a:effectLst>
                <a:latin typeface="Arial" charset="0"/>
              </a:defRPr>
            </a:lvl8pPr>
            <a:lvl9pPr marL="1828800" fontAlgn="base">
              <a:spcBef>
                <a:spcPct val="0"/>
              </a:spcBef>
              <a:spcAft>
                <a:spcPct val="0"/>
              </a:spcAft>
              <a:defRPr sz="3600" b="1">
                <a:solidFill>
                  <a:schemeClr val="tx2"/>
                </a:solidFill>
                <a:effectLst>
                  <a:outerShdw blurRad="38100" dist="38100" dir="2700000" algn="tl">
                    <a:srgbClr val="C0C0C0"/>
                  </a:outerShdw>
                </a:effectLst>
                <a:latin typeface="Arial" charset="0"/>
              </a:defRPr>
            </a:lvl9pPr>
          </a:lstStyle>
          <a:p>
            <a:pPr>
              <a:defRPr/>
            </a:pPr>
            <a:r>
              <a:rPr lang="en-US" altLang="ko-KR" sz="3000" smtClean="0">
                <a:solidFill>
                  <a:srgbClr val="212745"/>
                </a:solidFill>
                <a:ea typeface="Gulim" pitchFamily="34" charset="-127"/>
              </a:rPr>
              <a:t>Requirements to Single Window Implementation</a:t>
            </a:r>
            <a:endParaRPr lang="th-TH" altLang="en-US" sz="3000" smtClean="0">
              <a:solidFill>
                <a:srgbClr val="212745"/>
              </a:solidFill>
            </a:endParaRPr>
          </a:p>
        </p:txBody>
      </p:sp>
    </p:spTree>
    <p:extLst>
      <p:ext uri="{BB962C8B-B14F-4D97-AF65-F5344CB8AC3E}">
        <p14:creationId xmlns:p14="http://schemas.microsoft.com/office/powerpoint/2010/main" val="3020023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43AC75D-4CA0-437C-AB40-4DC960C5DD3F}" type="slidenum">
              <a:rPr lang="ko-KR" altLang="en-US">
                <a:solidFill>
                  <a:prstClr val="black"/>
                </a:solidFill>
              </a:rPr>
              <a:pPr eaLnBrk="1" hangingPunct="1"/>
              <a:t>16</a:t>
            </a:fld>
            <a:endParaRPr lang="en-US" altLang="ko-KR">
              <a:solidFill>
                <a:prstClr val="black"/>
              </a:solidFill>
            </a:endParaRPr>
          </a:p>
        </p:txBody>
      </p:sp>
      <p:sp>
        <p:nvSpPr>
          <p:cNvPr id="332804" name="Rectangle 4"/>
          <p:cNvSpPr>
            <a:spLocks noChangeArrowheads="1"/>
          </p:cNvSpPr>
          <p:nvPr/>
        </p:nvSpPr>
        <p:spPr bwMode="auto">
          <a:xfrm>
            <a:off x="76200" y="685800"/>
            <a:ext cx="8915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b="1">
                <a:solidFill>
                  <a:schemeClr val="tx2"/>
                </a:solidFill>
                <a:effectLst>
                  <a:outerShdw blurRad="38100" dist="38100" dir="2700000" algn="tl">
                    <a:srgbClr val="C0C0C0"/>
                  </a:outerShdw>
                </a:effectLst>
                <a:latin typeface="Arial" charset="0"/>
              </a:defRPr>
            </a:lvl1pPr>
            <a:lvl2pPr>
              <a:defRPr sz="3600" b="1">
                <a:solidFill>
                  <a:schemeClr val="tx2"/>
                </a:solidFill>
                <a:effectLst>
                  <a:outerShdw blurRad="38100" dist="38100" dir="2700000" algn="tl">
                    <a:srgbClr val="C0C0C0"/>
                  </a:outerShdw>
                </a:effectLst>
                <a:latin typeface="Arial" charset="0"/>
              </a:defRPr>
            </a:lvl2pPr>
            <a:lvl3pPr>
              <a:defRPr sz="3600" b="1">
                <a:solidFill>
                  <a:schemeClr val="tx2"/>
                </a:solidFill>
                <a:effectLst>
                  <a:outerShdw blurRad="38100" dist="38100" dir="2700000" algn="tl">
                    <a:srgbClr val="C0C0C0"/>
                  </a:outerShdw>
                </a:effectLst>
                <a:latin typeface="Arial" charset="0"/>
              </a:defRPr>
            </a:lvl3pPr>
            <a:lvl4pPr>
              <a:defRPr sz="3600" b="1">
                <a:solidFill>
                  <a:schemeClr val="tx2"/>
                </a:solidFill>
                <a:effectLst>
                  <a:outerShdw blurRad="38100" dist="38100" dir="2700000" algn="tl">
                    <a:srgbClr val="C0C0C0"/>
                  </a:outerShdw>
                </a:effectLst>
                <a:latin typeface="Arial" charset="0"/>
              </a:defRPr>
            </a:lvl4pPr>
            <a:lvl5pPr>
              <a:defRPr sz="3600" b="1">
                <a:solidFill>
                  <a:schemeClr val="tx2"/>
                </a:solidFill>
                <a:effectLst>
                  <a:outerShdw blurRad="38100" dist="38100" dir="2700000" algn="tl">
                    <a:srgbClr val="C0C0C0"/>
                  </a:outerShdw>
                </a:effectLst>
                <a:latin typeface="Arial" charset="0"/>
              </a:defRPr>
            </a:lvl5pPr>
            <a:lvl6pPr marL="457200" fontAlgn="base">
              <a:spcBef>
                <a:spcPct val="0"/>
              </a:spcBef>
              <a:spcAft>
                <a:spcPct val="0"/>
              </a:spcAft>
              <a:defRPr sz="3600" b="1">
                <a:solidFill>
                  <a:schemeClr val="tx2"/>
                </a:solidFill>
                <a:effectLst>
                  <a:outerShdw blurRad="38100" dist="38100" dir="2700000" algn="tl">
                    <a:srgbClr val="C0C0C0"/>
                  </a:outerShdw>
                </a:effectLst>
                <a:latin typeface="Arial" charset="0"/>
              </a:defRPr>
            </a:lvl6pPr>
            <a:lvl7pPr marL="914400" fontAlgn="base">
              <a:spcBef>
                <a:spcPct val="0"/>
              </a:spcBef>
              <a:spcAft>
                <a:spcPct val="0"/>
              </a:spcAft>
              <a:defRPr sz="3600" b="1">
                <a:solidFill>
                  <a:schemeClr val="tx2"/>
                </a:solidFill>
                <a:effectLst>
                  <a:outerShdw blurRad="38100" dist="38100" dir="2700000" algn="tl">
                    <a:srgbClr val="C0C0C0"/>
                  </a:outerShdw>
                </a:effectLst>
                <a:latin typeface="Arial" charset="0"/>
              </a:defRPr>
            </a:lvl7pPr>
            <a:lvl8pPr marL="1371600" fontAlgn="base">
              <a:spcBef>
                <a:spcPct val="0"/>
              </a:spcBef>
              <a:spcAft>
                <a:spcPct val="0"/>
              </a:spcAft>
              <a:defRPr sz="3600" b="1">
                <a:solidFill>
                  <a:schemeClr val="tx2"/>
                </a:solidFill>
                <a:effectLst>
                  <a:outerShdw blurRad="38100" dist="38100" dir="2700000" algn="tl">
                    <a:srgbClr val="C0C0C0"/>
                  </a:outerShdw>
                </a:effectLst>
                <a:latin typeface="Arial" charset="0"/>
              </a:defRPr>
            </a:lvl8pPr>
            <a:lvl9pPr marL="1828800" fontAlgn="base">
              <a:spcBef>
                <a:spcPct val="0"/>
              </a:spcBef>
              <a:spcAft>
                <a:spcPct val="0"/>
              </a:spcAft>
              <a:defRPr sz="3600" b="1">
                <a:solidFill>
                  <a:schemeClr val="tx2"/>
                </a:solidFill>
                <a:effectLst>
                  <a:outerShdw blurRad="38100" dist="38100" dir="2700000" algn="tl">
                    <a:srgbClr val="C0C0C0"/>
                  </a:outerShdw>
                </a:effectLst>
                <a:latin typeface="Arial" charset="0"/>
              </a:defRPr>
            </a:lvl9pPr>
          </a:lstStyle>
          <a:p>
            <a:pPr>
              <a:defRPr/>
            </a:pPr>
            <a:r>
              <a:rPr lang="en-US" altLang="ko-KR" sz="2400" smtClean="0">
                <a:solidFill>
                  <a:srgbClr val="0000FF"/>
                </a:solidFill>
                <a:ea typeface="Gulim" pitchFamily="34" charset="-127"/>
              </a:rPr>
              <a:t>Korean Case: Political Commitment at the Top Level</a:t>
            </a:r>
            <a:endParaRPr lang="th-TH" altLang="en-US" sz="2400" smtClean="0">
              <a:solidFill>
                <a:srgbClr val="0000FF"/>
              </a:solidFill>
            </a:endParaRPr>
          </a:p>
        </p:txBody>
      </p:sp>
      <p:sp>
        <p:nvSpPr>
          <p:cNvPr id="11268" name="AutoShape 5"/>
          <p:cNvSpPr>
            <a:spLocks noChangeArrowheads="1"/>
          </p:cNvSpPr>
          <p:nvPr/>
        </p:nvSpPr>
        <p:spPr bwMode="auto">
          <a:xfrm>
            <a:off x="657225" y="3017838"/>
            <a:ext cx="2808288" cy="719137"/>
          </a:xfrm>
          <a:prstGeom prst="flowChartAlternateProcess">
            <a:avLst/>
          </a:prstGeom>
          <a:gradFill rotWithShape="0">
            <a:gsLst>
              <a:gs pos="0">
                <a:srgbClr val="669900"/>
              </a:gs>
              <a:gs pos="100000">
                <a:srgbClr val="A3F400"/>
              </a:gs>
            </a:gsLst>
            <a:lin ang="5400000" scaled="1"/>
          </a:gradFill>
          <a:ln>
            <a:noFill/>
          </a:ln>
          <a:effectLst>
            <a:prstShdw prst="shdw17" dist="17961" dir="2700000">
              <a:srgbClr val="3D5C00"/>
            </a:prstShdw>
          </a:effectLst>
          <a:extLst>
            <a:ext uri="{91240B29-F687-4F45-9708-019B960494DF}">
              <a14:hiddenLine xmlns:a14="http://schemas.microsoft.com/office/drawing/2010/main" w="9525">
                <a:solidFill>
                  <a:srgbClr val="1E58CC"/>
                </a:solidFill>
                <a:prstDash val="sysDot"/>
                <a:miter lim="800000"/>
                <a:headEnd/>
                <a:tailEnd/>
              </a14:hiddenLine>
            </a:ext>
          </a:extLst>
        </p:spPr>
        <p:txBody>
          <a:bodyPr wrap="none" anchor="ctr"/>
          <a:lstStyle/>
          <a:p>
            <a:pPr algn="ctr" fontAlgn="ctr">
              <a:lnSpc>
                <a:spcPct val="120000"/>
              </a:lnSpc>
            </a:pPr>
            <a:endParaRPr kumimoji="1" lang="ko-KR" altLang="en-US" sz="1200" b="1">
              <a:solidFill>
                <a:prstClr val="white"/>
              </a:solidFill>
              <a:latin typeface="HY견고딕" pitchFamily="18" charset="-127"/>
              <a:ea typeface="HY견고딕" pitchFamily="18" charset="-127"/>
            </a:endParaRPr>
          </a:p>
        </p:txBody>
      </p:sp>
      <p:sp>
        <p:nvSpPr>
          <p:cNvPr id="11269" name="Line 6"/>
          <p:cNvSpPr>
            <a:spLocks noChangeShapeType="1"/>
          </p:cNvSpPr>
          <p:nvPr/>
        </p:nvSpPr>
        <p:spPr bwMode="auto">
          <a:xfrm>
            <a:off x="484188" y="3425825"/>
            <a:ext cx="3024187" cy="254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solidFill>
                <a:prstClr val="black"/>
              </a:solidFill>
            </a:endParaRPr>
          </a:p>
        </p:txBody>
      </p:sp>
      <p:sp>
        <p:nvSpPr>
          <p:cNvPr id="11270" name="Text Box 7"/>
          <p:cNvSpPr txBox="1">
            <a:spLocks noChangeArrowheads="1"/>
          </p:cNvSpPr>
          <p:nvPr/>
        </p:nvSpPr>
        <p:spPr bwMode="auto">
          <a:xfrm>
            <a:off x="701675" y="3497263"/>
            <a:ext cx="287972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89" tIns="45934" rIns="90389" bIns="4593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nSpc>
                <a:spcPct val="70000"/>
              </a:lnSpc>
              <a:spcBef>
                <a:spcPct val="20000"/>
              </a:spcBef>
              <a:buClr>
                <a:srgbClr val="6666FF"/>
              </a:buClr>
              <a:buFont typeface="Wingdings" pitchFamily="2" charset="2"/>
              <a:buNone/>
            </a:pPr>
            <a:r>
              <a:rPr lang="en-US" altLang="ko-KR" sz="1400" b="1">
                <a:solidFill>
                  <a:srgbClr val="000066"/>
                </a:solidFill>
                <a:ea typeface="GulimChe" pitchFamily="49" charset="-127"/>
                <a:cs typeface="Arial" pitchFamily="34" charset="0"/>
              </a:rPr>
              <a:t>Chair : Vice Minister of MOCIE</a:t>
            </a:r>
          </a:p>
        </p:txBody>
      </p:sp>
      <p:sp>
        <p:nvSpPr>
          <p:cNvPr id="332808" name="Text Box 8"/>
          <p:cNvSpPr txBox="1">
            <a:spLocks noChangeArrowheads="1"/>
          </p:cNvSpPr>
          <p:nvPr/>
        </p:nvSpPr>
        <p:spPr bwMode="auto">
          <a:xfrm>
            <a:off x="628650" y="3041650"/>
            <a:ext cx="2952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89" tIns="45934" rIns="90389" bIns="45934">
            <a:spAutoFit/>
          </a:bodyPr>
          <a:lstStyle/>
          <a:p>
            <a:pPr algn="ctr" eaLnBrk="0" hangingPunct="0">
              <a:spcBef>
                <a:spcPct val="20000"/>
              </a:spcBef>
              <a:buClr>
                <a:srgbClr val="6666FF"/>
              </a:buClr>
              <a:buFont typeface="Wingdings" pitchFamily="2" charset="2"/>
              <a:buNone/>
              <a:defRPr/>
            </a:pPr>
            <a:r>
              <a:rPr lang="en-US" altLang="ko-KR" sz="1600" b="1">
                <a:solidFill>
                  <a:prstClr val="white"/>
                </a:solidFill>
                <a:effectLst>
                  <a:outerShdw blurRad="38100" dist="38100" dir="2700000" algn="tl">
                    <a:srgbClr val="C0C0C0"/>
                  </a:outerShdw>
                </a:effectLst>
                <a:latin typeface="Century Gothic" pitchFamily="34" charset="0"/>
                <a:ea typeface="굴림체" pitchFamily="49" charset="-127"/>
                <a:cs typeface="Arial" charset="0"/>
              </a:rPr>
              <a:t>Administrative Committee</a:t>
            </a:r>
          </a:p>
        </p:txBody>
      </p:sp>
      <p:sp>
        <p:nvSpPr>
          <p:cNvPr id="11272" name="AutoShape 9"/>
          <p:cNvSpPr>
            <a:spLocks noChangeArrowheads="1"/>
          </p:cNvSpPr>
          <p:nvPr/>
        </p:nvSpPr>
        <p:spPr bwMode="auto">
          <a:xfrm>
            <a:off x="268288" y="1600200"/>
            <a:ext cx="3619500" cy="1101725"/>
          </a:xfrm>
          <a:prstGeom prst="flowChartAlternateProcess">
            <a:avLst/>
          </a:prstGeom>
          <a:gradFill rotWithShape="0">
            <a:gsLst>
              <a:gs pos="0">
                <a:srgbClr val="0E85BA"/>
              </a:gs>
              <a:gs pos="100000">
                <a:srgbClr val="54BCEA"/>
              </a:gs>
            </a:gsLst>
            <a:lin ang="5400000" scaled="1"/>
          </a:gradFill>
          <a:ln>
            <a:noFill/>
          </a:ln>
          <a:effectLst>
            <a:prstShdw prst="shdw17" dist="17961" dir="2700000">
              <a:srgbClr val="32718C"/>
            </a:prstShdw>
          </a:effectLst>
          <a:extLst>
            <a:ext uri="{91240B29-F687-4F45-9708-019B960494DF}">
              <a14:hiddenLine xmlns:a14="http://schemas.microsoft.com/office/drawing/2010/main" w="9525">
                <a:solidFill>
                  <a:srgbClr val="1E58CC"/>
                </a:solidFill>
                <a:prstDash val="sysDot"/>
                <a:miter lim="800000"/>
                <a:headEnd/>
                <a:tailEnd/>
              </a14:hiddenLine>
            </a:ext>
          </a:extLst>
        </p:spPr>
        <p:txBody>
          <a:bodyPr wrap="none" anchor="ctr"/>
          <a:lstStyle/>
          <a:p>
            <a:pPr algn="ctr" fontAlgn="ctr">
              <a:lnSpc>
                <a:spcPct val="120000"/>
              </a:lnSpc>
            </a:pPr>
            <a:endParaRPr kumimoji="1" lang="ko-KR" altLang="en-US" sz="1200" b="1">
              <a:solidFill>
                <a:prstClr val="white"/>
              </a:solidFill>
              <a:latin typeface="HY견고딕" pitchFamily="18" charset="-127"/>
              <a:ea typeface="HY견고딕" pitchFamily="18" charset="-127"/>
            </a:endParaRPr>
          </a:p>
        </p:txBody>
      </p:sp>
      <p:sp>
        <p:nvSpPr>
          <p:cNvPr id="11273" name="Line 10"/>
          <p:cNvSpPr>
            <a:spLocks noChangeShapeType="1"/>
          </p:cNvSpPr>
          <p:nvPr/>
        </p:nvSpPr>
        <p:spPr bwMode="auto">
          <a:xfrm>
            <a:off x="268288" y="2224088"/>
            <a:ext cx="3671887" cy="1587"/>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solidFill>
                <a:prstClr val="black"/>
              </a:solidFill>
            </a:endParaRPr>
          </a:p>
        </p:txBody>
      </p:sp>
      <p:sp>
        <p:nvSpPr>
          <p:cNvPr id="11274" name="Text Box 11"/>
          <p:cNvSpPr txBox="1">
            <a:spLocks noChangeArrowheads="1"/>
          </p:cNvSpPr>
          <p:nvPr/>
        </p:nvSpPr>
        <p:spPr bwMode="auto">
          <a:xfrm>
            <a:off x="1057275" y="2370138"/>
            <a:ext cx="2090738"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89" tIns="45934" rIns="90389" bIns="4593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nSpc>
                <a:spcPct val="70000"/>
              </a:lnSpc>
              <a:spcBef>
                <a:spcPct val="20000"/>
              </a:spcBef>
              <a:buClr>
                <a:srgbClr val="6666FF"/>
              </a:buClr>
              <a:buFont typeface="Wingdings" pitchFamily="2" charset="2"/>
              <a:buNone/>
            </a:pPr>
            <a:r>
              <a:rPr lang="en-US" altLang="ko-KR" sz="1400" b="1">
                <a:solidFill>
                  <a:srgbClr val="000066"/>
                </a:solidFill>
                <a:ea typeface="GulimChe" pitchFamily="49" charset="-127"/>
                <a:cs typeface="Arial" pitchFamily="34" charset="0"/>
              </a:rPr>
              <a:t>Chair : Prime Minister</a:t>
            </a:r>
            <a:endParaRPr lang="en-US" altLang="ko-KR" sz="1400">
              <a:solidFill>
                <a:srgbClr val="000066"/>
              </a:solidFill>
              <a:ea typeface="GulimChe" pitchFamily="49" charset="-127"/>
              <a:cs typeface="Arial" pitchFamily="34" charset="0"/>
            </a:endParaRPr>
          </a:p>
        </p:txBody>
      </p:sp>
      <p:sp>
        <p:nvSpPr>
          <p:cNvPr id="332812" name="Text Box 12"/>
          <p:cNvSpPr txBox="1">
            <a:spLocks noChangeArrowheads="1"/>
          </p:cNvSpPr>
          <p:nvPr/>
        </p:nvSpPr>
        <p:spPr bwMode="auto">
          <a:xfrm>
            <a:off x="196850" y="1651000"/>
            <a:ext cx="3794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89" tIns="45934" rIns="90389" bIns="45934">
            <a:spAutoFit/>
          </a:bodyPr>
          <a:lstStyle/>
          <a:p>
            <a:pPr algn="ctr" eaLnBrk="0" hangingPunct="0">
              <a:spcBef>
                <a:spcPct val="20000"/>
              </a:spcBef>
              <a:buClr>
                <a:srgbClr val="6666FF"/>
              </a:buClr>
              <a:buFont typeface="Wingdings" pitchFamily="2" charset="2"/>
              <a:buNone/>
              <a:defRPr/>
            </a:pPr>
            <a:r>
              <a:rPr lang="en-US" altLang="ko-KR" b="1">
                <a:solidFill>
                  <a:prstClr val="white"/>
                </a:solidFill>
                <a:effectLst>
                  <a:outerShdw blurRad="38100" dist="38100" dir="2700000" algn="tl">
                    <a:srgbClr val="C0C0C0"/>
                  </a:outerShdw>
                </a:effectLst>
                <a:latin typeface="Century Gothic" pitchFamily="34" charset="0"/>
                <a:ea typeface="굴림체" pitchFamily="49" charset="-127"/>
                <a:cs typeface="Arial" charset="0"/>
              </a:rPr>
              <a:t>National e-Trade Committee</a:t>
            </a:r>
          </a:p>
        </p:txBody>
      </p:sp>
      <p:sp>
        <p:nvSpPr>
          <p:cNvPr id="11276" name="AutoShape 13"/>
          <p:cNvSpPr>
            <a:spLocks noChangeArrowheads="1"/>
          </p:cNvSpPr>
          <p:nvPr/>
        </p:nvSpPr>
        <p:spPr bwMode="auto">
          <a:xfrm>
            <a:off x="4052888" y="1600200"/>
            <a:ext cx="3662362" cy="1128713"/>
          </a:xfrm>
          <a:prstGeom prst="flowChartAlternateProcess">
            <a:avLst/>
          </a:prstGeom>
          <a:gradFill rotWithShape="0">
            <a:gsLst>
              <a:gs pos="0">
                <a:srgbClr val="0E85BA"/>
              </a:gs>
              <a:gs pos="100000">
                <a:srgbClr val="54BCEA"/>
              </a:gs>
            </a:gsLst>
            <a:lin ang="5400000" scaled="1"/>
          </a:gradFill>
          <a:ln>
            <a:noFill/>
          </a:ln>
          <a:effectLst>
            <a:prstShdw prst="shdw17" dist="17961" dir="2700000">
              <a:srgbClr val="32718C"/>
            </a:prstShdw>
          </a:effectLst>
          <a:extLst>
            <a:ext uri="{91240B29-F687-4F45-9708-019B960494DF}">
              <a14:hiddenLine xmlns:a14="http://schemas.microsoft.com/office/drawing/2010/main" w="9525">
                <a:solidFill>
                  <a:srgbClr val="1E58CC"/>
                </a:solidFill>
                <a:prstDash val="sysDot"/>
                <a:miter lim="800000"/>
                <a:headEnd/>
                <a:tailEnd/>
              </a14:hiddenLine>
            </a:ext>
          </a:extLst>
        </p:spPr>
        <p:txBody>
          <a:bodyPr wrap="none" anchor="ctr"/>
          <a:lstStyle/>
          <a:p>
            <a:pPr algn="ctr" fontAlgn="ctr">
              <a:lnSpc>
                <a:spcPct val="120000"/>
              </a:lnSpc>
            </a:pPr>
            <a:endParaRPr kumimoji="1" lang="ko-KR" altLang="en-US" sz="1200" b="1">
              <a:solidFill>
                <a:prstClr val="white"/>
              </a:solidFill>
              <a:latin typeface="HY견고딕" pitchFamily="18" charset="-127"/>
              <a:ea typeface="HY견고딕" pitchFamily="18" charset="-127"/>
            </a:endParaRPr>
          </a:p>
        </p:txBody>
      </p:sp>
      <p:sp>
        <p:nvSpPr>
          <p:cNvPr id="11277" name="Text Box 14"/>
          <p:cNvSpPr txBox="1">
            <a:spLocks noChangeArrowheads="1"/>
          </p:cNvSpPr>
          <p:nvPr/>
        </p:nvSpPr>
        <p:spPr bwMode="auto">
          <a:xfrm>
            <a:off x="4549775" y="2359025"/>
            <a:ext cx="2459038"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89" tIns="45934" rIns="90389" bIns="4593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nSpc>
                <a:spcPct val="70000"/>
              </a:lnSpc>
              <a:spcBef>
                <a:spcPct val="20000"/>
              </a:spcBef>
              <a:buClr>
                <a:srgbClr val="6666FF"/>
              </a:buClr>
              <a:buFont typeface="Wingdings" pitchFamily="2" charset="2"/>
              <a:buNone/>
            </a:pPr>
            <a:r>
              <a:rPr lang="en-US" altLang="ko-KR" sz="1400" b="1">
                <a:solidFill>
                  <a:srgbClr val="000066"/>
                </a:solidFill>
                <a:ea typeface="GulimChe" pitchFamily="49" charset="-127"/>
                <a:cs typeface="Arial" pitchFamily="34" charset="0"/>
              </a:rPr>
              <a:t>Chair : Dr. Jung Uck, Seo</a:t>
            </a:r>
            <a:endParaRPr lang="en-US" altLang="ko-KR" sz="1400">
              <a:solidFill>
                <a:srgbClr val="000066"/>
              </a:solidFill>
              <a:ea typeface="GulimChe" pitchFamily="49" charset="-127"/>
              <a:cs typeface="Arial" pitchFamily="34" charset="0"/>
            </a:endParaRPr>
          </a:p>
        </p:txBody>
      </p:sp>
      <p:sp>
        <p:nvSpPr>
          <p:cNvPr id="332815" name="Text Box 15"/>
          <p:cNvSpPr txBox="1">
            <a:spLocks noChangeArrowheads="1"/>
          </p:cNvSpPr>
          <p:nvPr/>
        </p:nvSpPr>
        <p:spPr bwMode="auto">
          <a:xfrm>
            <a:off x="4081463" y="1608138"/>
            <a:ext cx="3794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89" tIns="45934" rIns="90389" bIns="45934">
            <a:spAutoFit/>
          </a:bodyPr>
          <a:lstStyle/>
          <a:p>
            <a:pPr algn="ctr" eaLnBrk="0" hangingPunct="0">
              <a:spcBef>
                <a:spcPct val="20000"/>
              </a:spcBef>
              <a:buClr>
                <a:srgbClr val="6666FF"/>
              </a:buClr>
              <a:buFont typeface="Wingdings" pitchFamily="2" charset="2"/>
              <a:buNone/>
              <a:defRPr/>
            </a:pPr>
            <a:r>
              <a:rPr lang="en-US" altLang="ko-KR" b="1">
                <a:solidFill>
                  <a:prstClr val="white"/>
                </a:solidFill>
                <a:effectLst>
                  <a:outerShdw blurRad="38100" dist="38100" dir="2700000" algn="tl">
                    <a:srgbClr val="C0C0C0"/>
                  </a:outerShdw>
                </a:effectLst>
                <a:latin typeface="Century Gothic" pitchFamily="34" charset="0"/>
                <a:ea typeface="굴림체" pitchFamily="49" charset="-127"/>
                <a:cs typeface="Arial" charset="0"/>
              </a:rPr>
              <a:t>Private e-Trade Committee</a:t>
            </a:r>
          </a:p>
        </p:txBody>
      </p:sp>
      <p:grpSp>
        <p:nvGrpSpPr>
          <p:cNvPr id="11279" name="Group 16"/>
          <p:cNvGrpSpPr>
            <a:grpSpLocks/>
          </p:cNvGrpSpPr>
          <p:nvPr/>
        </p:nvGrpSpPr>
        <p:grpSpPr bwMode="auto">
          <a:xfrm>
            <a:off x="2274888" y="4213225"/>
            <a:ext cx="3898900" cy="503238"/>
            <a:chOff x="2515" y="3756"/>
            <a:chExt cx="2336" cy="288"/>
          </a:xfrm>
        </p:grpSpPr>
        <p:grpSp>
          <p:nvGrpSpPr>
            <p:cNvPr id="11325" name="Group 17"/>
            <p:cNvGrpSpPr>
              <a:grpSpLocks/>
            </p:cNvGrpSpPr>
            <p:nvPr/>
          </p:nvGrpSpPr>
          <p:grpSpPr bwMode="auto">
            <a:xfrm>
              <a:off x="2544" y="3756"/>
              <a:ext cx="2216" cy="288"/>
              <a:chOff x="3072" y="1554"/>
              <a:chExt cx="2216" cy="288"/>
            </a:xfrm>
          </p:grpSpPr>
          <p:pic>
            <p:nvPicPr>
              <p:cNvPr id="11327" name="Picture 18" descr="1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Gray">
              <a:xfrm>
                <a:off x="3072" y="1554"/>
                <a:ext cx="12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8" name="Picture 19" descr="1p"/>
              <p:cNvPicPr>
                <a:picLocks noChangeAspect="1" noChangeArrowheads="1"/>
              </p:cNvPicPr>
              <p:nvPr/>
            </p:nvPicPr>
            <p:blipFill>
              <a:blip r:embed="rId3">
                <a:extLst>
                  <a:ext uri="{28A0092B-C50C-407E-A947-70E740481C1C}">
                    <a14:useLocalDpi xmlns:a14="http://schemas.microsoft.com/office/drawing/2010/main" val="0"/>
                  </a:ext>
                </a:extLst>
              </a:blip>
              <a:srcRect l="25000"/>
              <a:stretch>
                <a:fillRect/>
              </a:stretch>
            </p:blipFill>
            <p:spPr bwMode="blackGray">
              <a:xfrm>
                <a:off x="4043" y="1554"/>
                <a:ext cx="9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9" name="Picture 20" descr="1p"/>
              <p:cNvPicPr>
                <a:picLocks noChangeAspect="1" noChangeArrowheads="1"/>
              </p:cNvPicPr>
              <p:nvPr/>
            </p:nvPicPr>
            <p:blipFill>
              <a:blip r:embed="rId3">
                <a:extLst>
                  <a:ext uri="{28A0092B-C50C-407E-A947-70E740481C1C}">
                    <a14:useLocalDpi xmlns:a14="http://schemas.microsoft.com/office/drawing/2010/main" val="0"/>
                  </a:ext>
                </a:extLst>
              </a:blip>
              <a:srcRect l="25000"/>
              <a:stretch>
                <a:fillRect/>
              </a:stretch>
            </p:blipFill>
            <p:spPr bwMode="blackGray">
              <a:xfrm>
                <a:off x="4368" y="1554"/>
                <a:ext cx="9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326" name="Rectangle 21"/>
            <p:cNvSpPr>
              <a:spLocks noChangeArrowheads="1"/>
            </p:cNvSpPr>
            <p:nvPr/>
          </p:nvSpPr>
          <p:spPr bwMode="blackGray">
            <a:xfrm>
              <a:off x="2515" y="3814"/>
              <a:ext cx="2336" cy="18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gradFill rotWithShape="0">
                    <a:gsLst>
                      <a:gs pos="0">
                        <a:srgbClr val="D9E9F5"/>
                      </a:gs>
                      <a:gs pos="100000">
                        <a:srgbClr val="8CBCE0"/>
                      </a:gs>
                    </a:gsLst>
                    <a:lin ang="5400000" scaled="1"/>
                  </a:gradFill>
                </a14:hiddenFill>
              </a:ext>
              <a:ext uri="{91240B29-F687-4F45-9708-019B960494DF}">
                <a14:hiddenLine xmlns:a14="http://schemas.microsoft.com/office/drawing/2010/main" w="28575">
                  <a:solidFill>
                    <a:srgbClr val="B2B2B2"/>
                  </a:solidFill>
                  <a:miter lim="800000"/>
                  <a:headEnd/>
                  <a:tailEnd/>
                </a14:hiddenLine>
              </a:ext>
            </a:extLst>
          </p:spPr>
          <p:txBody>
            <a:bodyPr lIns="0" tIns="0" rIns="0" anchor="ctr">
              <a:spAutoFit/>
            </a:bodyPr>
            <a:lstStyle/>
            <a:p>
              <a:pPr algn="ctr" eaLnBrk="0" hangingPunct="0">
                <a:lnSpc>
                  <a:spcPct val="110000"/>
                </a:lnSpc>
                <a:buFont typeface="Wingdings" pitchFamily="2" charset="2"/>
                <a:buNone/>
              </a:pPr>
              <a:r>
                <a:rPr lang="en-US" altLang="ko-KR" sz="1600" b="1">
                  <a:solidFill>
                    <a:srgbClr val="000066"/>
                  </a:solidFill>
                  <a:ea typeface="Dotum" pitchFamily="34" charset="-127"/>
                  <a:cs typeface="Arial" pitchFamily="34" charset="0"/>
                </a:rPr>
                <a:t>Korea e-Trade Facilitation Center</a:t>
              </a:r>
              <a:endParaRPr lang="en-US" altLang="ko-KR" sz="1600">
                <a:solidFill>
                  <a:srgbClr val="000066"/>
                </a:solidFill>
                <a:ea typeface="HY헤드라인M" pitchFamily="18" charset="-127"/>
                <a:cs typeface="Arial" pitchFamily="34" charset="0"/>
              </a:endParaRPr>
            </a:p>
          </p:txBody>
        </p:sp>
      </p:grpSp>
      <p:sp>
        <p:nvSpPr>
          <p:cNvPr id="11280" name="Freeform 22"/>
          <p:cNvSpPr>
            <a:spLocks/>
          </p:cNvSpPr>
          <p:nvPr/>
        </p:nvSpPr>
        <p:spPr bwMode="auto">
          <a:xfrm>
            <a:off x="2068513" y="2700338"/>
            <a:ext cx="3798887" cy="1397000"/>
          </a:xfrm>
          <a:custGeom>
            <a:avLst/>
            <a:gdLst>
              <a:gd name="T0" fmla="*/ 0 w 2132"/>
              <a:gd name="T1" fmla="*/ 1047750 h 544"/>
              <a:gd name="T2" fmla="*/ 0 w 2132"/>
              <a:gd name="T3" fmla="*/ 1397000 h 544"/>
              <a:gd name="T4" fmla="*/ 3798887 w 2132"/>
              <a:gd name="T5" fmla="*/ 1397000 h 544"/>
              <a:gd name="T6" fmla="*/ 3798887 w 2132"/>
              <a:gd name="T7" fmla="*/ 0 h 5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2" h="544">
                <a:moveTo>
                  <a:pt x="0" y="408"/>
                </a:moveTo>
                <a:lnTo>
                  <a:pt x="0" y="544"/>
                </a:lnTo>
                <a:lnTo>
                  <a:pt x="2132" y="544"/>
                </a:lnTo>
                <a:lnTo>
                  <a:pt x="2132" y="0"/>
                </a:lnTo>
              </a:path>
            </a:pathLst>
          </a:custGeom>
          <a:noFill/>
          <a:ln w="38100" cmpd="sng">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solidFill>
                <a:prstClr val="black"/>
              </a:solidFill>
            </a:endParaRPr>
          </a:p>
        </p:txBody>
      </p:sp>
      <p:sp>
        <p:nvSpPr>
          <p:cNvPr id="11281" name="Line 23"/>
          <p:cNvSpPr>
            <a:spLocks noChangeShapeType="1"/>
          </p:cNvSpPr>
          <p:nvPr/>
        </p:nvSpPr>
        <p:spPr bwMode="auto">
          <a:xfrm>
            <a:off x="2066925" y="2728913"/>
            <a:ext cx="1588" cy="288925"/>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solidFill>
                <a:prstClr val="black"/>
              </a:solidFill>
            </a:endParaRPr>
          </a:p>
        </p:txBody>
      </p:sp>
      <p:sp>
        <p:nvSpPr>
          <p:cNvPr id="11282" name="Line 24"/>
          <p:cNvSpPr>
            <a:spLocks noChangeShapeType="1"/>
          </p:cNvSpPr>
          <p:nvPr/>
        </p:nvSpPr>
        <p:spPr bwMode="auto">
          <a:xfrm>
            <a:off x="4229100" y="4097338"/>
            <a:ext cx="0" cy="144462"/>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solidFill>
                <a:prstClr val="black"/>
              </a:solidFill>
            </a:endParaRPr>
          </a:p>
        </p:txBody>
      </p:sp>
      <p:grpSp>
        <p:nvGrpSpPr>
          <p:cNvPr id="11283" name="Group 25"/>
          <p:cNvGrpSpPr>
            <a:grpSpLocks/>
          </p:cNvGrpSpPr>
          <p:nvPr/>
        </p:nvGrpSpPr>
        <p:grpSpPr bwMode="auto">
          <a:xfrm>
            <a:off x="847725" y="5164138"/>
            <a:ext cx="6789738" cy="1814512"/>
            <a:chOff x="1537" y="3309"/>
            <a:chExt cx="3157" cy="822"/>
          </a:xfrm>
        </p:grpSpPr>
        <p:grpSp>
          <p:nvGrpSpPr>
            <p:cNvPr id="11301" name="Group 26"/>
            <p:cNvGrpSpPr>
              <a:grpSpLocks/>
            </p:cNvGrpSpPr>
            <p:nvPr/>
          </p:nvGrpSpPr>
          <p:grpSpPr bwMode="auto">
            <a:xfrm>
              <a:off x="1550" y="3309"/>
              <a:ext cx="2678" cy="380"/>
              <a:chOff x="2819" y="3610"/>
              <a:chExt cx="2706" cy="377"/>
            </a:xfrm>
          </p:grpSpPr>
          <p:sp>
            <p:nvSpPr>
              <p:cNvPr id="332827" name="Oval 27"/>
              <p:cNvSpPr>
                <a:spLocks noChangeArrowheads="1"/>
              </p:cNvSpPr>
              <p:nvPr/>
            </p:nvSpPr>
            <p:spPr bwMode="auto">
              <a:xfrm>
                <a:off x="2819" y="3610"/>
                <a:ext cx="396" cy="371"/>
              </a:xfrm>
              <a:prstGeom prst="ellipse">
                <a:avLst/>
              </a:prstGeom>
              <a:gradFill rotWithShape="0">
                <a:gsLst>
                  <a:gs pos="0">
                    <a:schemeClr val="bg1"/>
                  </a:gs>
                  <a:gs pos="100000">
                    <a:schemeClr val="bg1">
                      <a:gamma/>
                      <a:shade val="8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389" tIns="45934" rIns="90389" bIns="45934" anchor="ctr"/>
              <a:lstStyle/>
              <a:p>
                <a:pPr>
                  <a:defRPr/>
                </a:pPr>
                <a:endParaRPr lang="en-US">
                  <a:solidFill>
                    <a:prstClr val="black"/>
                  </a:solidFill>
                  <a:latin typeface="Arial" charset="0"/>
                </a:endParaRPr>
              </a:p>
            </p:txBody>
          </p:sp>
          <p:sp>
            <p:nvSpPr>
              <p:cNvPr id="332828" name="Oval 28"/>
              <p:cNvSpPr>
                <a:spLocks noChangeArrowheads="1"/>
              </p:cNvSpPr>
              <p:nvPr/>
            </p:nvSpPr>
            <p:spPr bwMode="auto">
              <a:xfrm>
                <a:off x="3287" y="3610"/>
                <a:ext cx="396" cy="371"/>
              </a:xfrm>
              <a:prstGeom prst="ellipse">
                <a:avLst/>
              </a:prstGeom>
              <a:gradFill rotWithShape="0">
                <a:gsLst>
                  <a:gs pos="0">
                    <a:schemeClr val="bg1"/>
                  </a:gs>
                  <a:gs pos="100000">
                    <a:schemeClr val="bg1">
                      <a:gamma/>
                      <a:shade val="8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389" tIns="45934" rIns="90389" bIns="45934" anchor="ctr"/>
              <a:lstStyle/>
              <a:p>
                <a:pPr>
                  <a:defRPr/>
                </a:pPr>
                <a:endParaRPr lang="en-US">
                  <a:solidFill>
                    <a:prstClr val="black"/>
                  </a:solidFill>
                  <a:latin typeface="Arial" charset="0"/>
                </a:endParaRPr>
              </a:p>
            </p:txBody>
          </p:sp>
          <p:sp>
            <p:nvSpPr>
              <p:cNvPr id="332829" name="Oval 29"/>
              <p:cNvSpPr>
                <a:spLocks noChangeArrowheads="1"/>
              </p:cNvSpPr>
              <p:nvPr/>
            </p:nvSpPr>
            <p:spPr bwMode="auto">
              <a:xfrm>
                <a:off x="3737" y="3610"/>
                <a:ext cx="396" cy="371"/>
              </a:xfrm>
              <a:prstGeom prst="ellipse">
                <a:avLst/>
              </a:prstGeom>
              <a:gradFill rotWithShape="0">
                <a:gsLst>
                  <a:gs pos="0">
                    <a:schemeClr val="bg1"/>
                  </a:gs>
                  <a:gs pos="100000">
                    <a:schemeClr val="bg1">
                      <a:gamma/>
                      <a:shade val="8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389" tIns="45934" rIns="90389" bIns="45934" anchor="ctr"/>
              <a:lstStyle/>
              <a:p>
                <a:pPr>
                  <a:defRPr/>
                </a:pPr>
                <a:endParaRPr lang="en-US">
                  <a:solidFill>
                    <a:prstClr val="black"/>
                  </a:solidFill>
                  <a:latin typeface="Arial" charset="0"/>
                </a:endParaRPr>
              </a:p>
            </p:txBody>
          </p:sp>
          <p:sp>
            <p:nvSpPr>
              <p:cNvPr id="332830" name="Oval 30"/>
              <p:cNvSpPr>
                <a:spLocks noChangeArrowheads="1"/>
              </p:cNvSpPr>
              <p:nvPr/>
            </p:nvSpPr>
            <p:spPr bwMode="auto">
              <a:xfrm>
                <a:off x="4193" y="3610"/>
                <a:ext cx="396" cy="371"/>
              </a:xfrm>
              <a:prstGeom prst="ellipse">
                <a:avLst/>
              </a:prstGeom>
              <a:gradFill rotWithShape="0">
                <a:gsLst>
                  <a:gs pos="0">
                    <a:schemeClr val="bg1"/>
                  </a:gs>
                  <a:gs pos="100000">
                    <a:schemeClr val="bg1">
                      <a:gamma/>
                      <a:shade val="8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389" tIns="45934" rIns="90389" bIns="45934" anchor="ctr"/>
              <a:lstStyle/>
              <a:p>
                <a:pPr>
                  <a:defRPr/>
                </a:pPr>
                <a:endParaRPr lang="en-US">
                  <a:solidFill>
                    <a:prstClr val="black"/>
                  </a:solidFill>
                  <a:latin typeface="Arial" charset="0"/>
                </a:endParaRPr>
              </a:p>
            </p:txBody>
          </p:sp>
          <p:sp>
            <p:nvSpPr>
              <p:cNvPr id="332831" name="Oval 31"/>
              <p:cNvSpPr>
                <a:spLocks noChangeArrowheads="1"/>
              </p:cNvSpPr>
              <p:nvPr/>
            </p:nvSpPr>
            <p:spPr bwMode="auto">
              <a:xfrm>
                <a:off x="4662" y="3610"/>
                <a:ext cx="396" cy="371"/>
              </a:xfrm>
              <a:prstGeom prst="ellipse">
                <a:avLst/>
              </a:prstGeom>
              <a:gradFill rotWithShape="0">
                <a:gsLst>
                  <a:gs pos="0">
                    <a:schemeClr val="bg1"/>
                  </a:gs>
                  <a:gs pos="100000">
                    <a:schemeClr val="bg1">
                      <a:gamma/>
                      <a:shade val="8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389" tIns="45934" rIns="90389" bIns="45934" anchor="ctr"/>
              <a:lstStyle/>
              <a:p>
                <a:pPr>
                  <a:defRPr/>
                </a:pPr>
                <a:endParaRPr lang="en-US">
                  <a:solidFill>
                    <a:prstClr val="black"/>
                  </a:solidFill>
                  <a:latin typeface="Arial" charset="0"/>
                </a:endParaRPr>
              </a:p>
            </p:txBody>
          </p:sp>
          <p:sp>
            <p:nvSpPr>
              <p:cNvPr id="332832" name="Oval 32"/>
              <p:cNvSpPr>
                <a:spLocks noChangeArrowheads="1"/>
              </p:cNvSpPr>
              <p:nvPr/>
            </p:nvSpPr>
            <p:spPr bwMode="auto">
              <a:xfrm>
                <a:off x="5129" y="3616"/>
                <a:ext cx="396" cy="371"/>
              </a:xfrm>
              <a:prstGeom prst="ellipse">
                <a:avLst/>
              </a:prstGeom>
              <a:gradFill rotWithShape="0">
                <a:gsLst>
                  <a:gs pos="0">
                    <a:schemeClr val="bg1"/>
                  </a:gs>
                  <a:gs pos="100000">
                    <a:schemeClr val="bg1">
                      <a:gamma/>
                      <a:shade val="8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389" tIns="45934" rIns="90389" bIns="45934" anchor="ctr"/>
              <a:lstStyle/>
              <a:p>
                <a:pPr>
                  <a:defRPr/>
                </a:pPr>
                <a:endParaRPr lang="en-US">
                  <a:solidFill>
                    <a:prstClr val="black"/>
                  </a:solidFill>
                  <a:latin typeface="Arial" charset="0"/>
                </a:endParaRPr>
              </a:p>
            </p:txBody>
          </p:sp>
        </p:grpSp>
        <p:sp>
          <p:nvSpPr>
            <p:cNvPr id="11302" name="Text Box 33"/>
            <p:cNvSpPr txBox="1">
              <a:spLocks noChangeArrowheads="1"/>
            </p:cNvSpPr>
            <p:nvPr/>
          </p:nvSpPr>
          <p:spPr bwMode="auto">
            <a:xfrm>
              <a:off x="1567" y="3390"/>
              <a:ext cx="346"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389" tIns="45934" rIns="90389" bIns="4593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80000"/>
                </a:lnSpc>
                <a:spcBef>
                  <a:spcPct val="20000"/>
                </a:spcBef>
                <a:buClr>
                  <a:srgbClr val="6666FF"/>
                </a:buClr>
                <a:buFont typeface="Wingdings" pitchFamily="2" charset="2"/>
                <a:buNone/>
              </a:pPr>
              <a:r>
                <a:rPr lang="en-US" altLang="ko-KR" sz="1100" b="1">
                  <a:solidFill>
                    <a:srgbClr val="000066"/>
                  </a:solidFill>
                  <a:ea typeface="GulimChe" pitchFamily="49" charset="-127"/>
                  <a:cs typeface="Arial" pitchFamily="34" charset="0"/>
                </a:rPr>
                <a:t>Platform</a:t>
              </a:r>
            </a:p>
            <a:p>
              <a:pPr algn="ctr">
                <a:lnSpc>
                  <a:spcPct val="80000"/>
                </a:lnSpc>
                <a:spcBef>
                  <a:spcPct val="20000"/>
                </a:spcBef>
                <a:buClr>
                  <a:srgbClr val="6666FF"/>
                </a:buClr>
                <a:buFont typeface="Wingdings" pitchFamily="2" charset="2"/>
                <a:buNone/>
              </a:pPr>
              <a:r>
                <a:rPr lang="en-US" altLang="ko-KR" sz="1100" b="1">
                  <a:solidFill>
                    <a:srgbClr val="000066"/>
                  </a:solidFill>
                  <a:ea typeface="GulimChe" pitchFamily="49" charset="-127"/>
                  <a:cs typeface="Arial" pitchFamily="34" charset="0"/>
                </a:rPr>
                <a:t>W/G</a:t>
              </a:r>
            </a:p>
          </p:txBody>
        </p:sp>
        <p:sp>
          <p:nvSpPr>
            <p:cNvPr id="11303" name="Text Box 34"/>
            <p:cNvSpPr txBox="1">
              <a:spLocks noChangeArrowheads="1"/>
            </p:cNvSpPr>
            <p:nvPr/>
          </p:nvSpPr>
          <p:spPr bwMode="auto">
            <a:xfrm>
              <a:off x="2412" y="3395"/>
              <a:ext cx="513"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89" tIns="45934" rIns="90389" bIns="4593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80000"/>
                </a:lnSpc>
                <a:spcBef>
                  <a:spcPct val="20000"/>
                </a:spcBef>
                <a:buClr>
                  <a:srgbClr val="6666FF"/>
                </a:buClr>
                <a:buFont typeface="Wingdings" pitchFamily="2" charset="2"/>
                <a:buNone/>
              </a:pPr>
              <a:r>
                <a:rPr lang="en-US" altLang="ko-KR" sz="1100" b="1">
                  <a:solidFill>
                    <a:srgbClr val="000066"/>
                  </a:solidFill>
                  <a:ea typeface="GulimChe" pitchFamily="49" charset="-127"/>
                  <a:cs typeface="Arial" pitchFamily="34" charset="0"/>
                </a:rPr>
                <a:t>Finance</a:t>
              </a:r>
            </a:p>
            <a:p>
              <a:pPr algn="ctr">
                <a:lnSpc>
                  <a:spcPct val="80000"/>
                </a:lnSpc>
                <a:spcBef>
                  <a:spcPct val="20000"/>
                </a:spcBef>
                <a:buClr>
                  <a:srgbClr val="6666FF"/>
                </a:buClr>
                <a:buFont typeface="Wingdings" pitchFamily="2" charset="2"/>
                <a:buNone/>
              </a:pPr>
              <a:r>
                <a:rPr lang="en-US" altLang="ko-KR" sz="1100" b="1">
                  <a:solidFill>
                    <a:srgbClr val="000066"/>
                  </a:solidFill>
                  <a:ea typeface="GulimChe" pitchFamily="49" charset="-127"/>
                  <a:cs typeface="Arial" pitchFamily="34" charset="0"/>
                </a:rPr>
                <a:t>W/G</a:t>
              </a:r>
            </a:p>
          </p:txBody>
        </p:sp>
        <p:sp>
          <p:nvSpPr>
            <p:cNvPr id="11304" name="Text Box 35"/>
            <p:cNvSpPr txBox="1">
              <a:spLocks noChangeArrowheads="1"/>
            </p:cNvSpPr>
            <p:nvPr/>
          </p:nvSpPr>
          <p:spPr bwMode="auto">
            <a:xfrm>
              <a:off x="2810" y="3395"/>
              <a:ext cx="614"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89" tIns="45934" rIns="90389" bIns="4593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80000"/>
                </a:lnSpc>
                <a:spcBef>
                  <a:spcPct val="20000"/>
                </a:spcBef>
                <a:buClr>
                  <a:srgbClr val="6666FF"/>
                </a:buClr>
                <a:buFont typeface="Wingdings" pitchFamily="2" charset="2"/>
                <a:buNone/>
              </a:pPr>
              <a:r>
                <a:rPr lang="en-US" altLang="ko-KR" sz="1100" b="1">
                  <a:solidFill>
                    <a:srgbClr val="000066"/>
                  </a:solidFill>
                  <a:ea typeface="GulimChe" pitchFamily="49" charset="-127"/>
                  <a:cs typeface="Arial" pitchFamily="34" charset="0"/>
                </a:rPr>
                <a:t>Logistics</a:t>
              </a:r>
            </a:p>
            <a:p>
              <a:pPr algn="ctr">
                <a:lnSpc>
                  <a:spcPct val="80000"/>
                </a:lnSpc>
                <a:spcBef>
                  <a:spcPct val="20000"/>
                </a:spcBef>
                <a:buClr>
                  <a:srgbClr val="6666FF"/>
                </a:buClr>
                <a:buFont typeface="Wingdings" pitchFamily="2" charset="2"/>
                <a:buNone/>
              </a:pPr>
              <a:r>
                <a:rPr lang="en-US" altLang="ko-KR" sz="1100" b="1">
                  <a:solidFill>
                    <a:srgbClr val="000066"/>
                  </a:solidFill>
                  <a:ea typeface="GulimChe" pitchFamily="49" charset="-127"/>
                  <a:cs typeface="Arial" pitchFamily="34" charset="0"/>
                </a:rPr>
                <a:t>W/G</a:t>
              </a:r>
            </a:p>
          </p:txBody>
        </p:sp>
        <p:sp>
          <p:nvSpPr>
            <p:cNvPr id="11305" name="Text Box 36"/>
            <p:cNvSpPr txBox="1">
              <a:spLocks noChangeArrowheads="1"/>
            </p:cNvSpPr>
            <p:nvPr/>
          </p:nvSpPr>
          <p:spPr bwMode="auto">
            <a:xfrm>
              <a:off x="3288" y="3402"/>
              <a:ext cx="577"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89" tIns="45934" rIns="90389" bIns="4593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80000"/>
                </a:lnSpc>
                <a:spcBef>
                  <a:spcPct val="20000"/>
                </a:spcBef>
                <a:buClr>
                  <a:srgbClr val="6666FF"/>
                </a:buClr>
                <a:buFont typeface="Wingdings" pitchFamily="2" charset="2"/>
                <a:buNone/>
              </a:pPr>
              <a:r>
                <a:rPr lang="en-US" altLang="ko-KR" sz="1100" b="1">
                  <a:solidFill>
                    <a:srgbClr val="000066"/>
                  </a:solidFill>
                  <a:ea typeface="GulimChe" pitchFamily="49" charset="-127"/>
                  <a:cs typeface="Arial" pitchFamily="34" charset="0"/>
                </a:rPr>
                <a:t>Marketing</a:t>
              </a:r>
            </a:p>
            <a:p>
              <a:pPr algn="ctr">
                <a:lnSpc>
                  <a:spcPct val="80000"/>
                </a:lnSpc>
                <a:spcBef>
                  <a:spcPct val="20000"/>
                </a:spcBef>
                <a:buClr>
                  <a:srgbClr val="6666FF"/>
                </a:buClr>
                <a:buFont typeface="Wingdings" pitchFamily="2" charset="2"/>
                <a:buNone/>
              </a:pPr>
              <a:r>
                <a:rPr lang="en-US" altLang="ko-KR" sz="1100" b="1">
                  <a:solidFill>
                    <a:srgbClr val="000066"/>
                  </a:solidFill>
                  <a:ea typeface="GulimChe" pitchFamily="49" charset="-127"/>
                  <a:cs typeface="Arial" pitchFamily="34" charset="0"/>
                </a:rPr>
                <a:t>W/G</a:t>
              </a:r>
            </a:p>
          </p:txBody>
        </p:sp>
        <p:sp>
          <p:nvSpPr>
            <p:cNvPr id="11306" name="Text Box 37"/>
            <p:cNvSpPr txBox="1">
              <a:spLocks noChangeArrowheads="1"/>
            </p:cNvSpPr>
            <p:nvPr/>
          </p:nvSpPr>
          <p:spPr bwMode="auto">
            <a:xfrm>
              <a:off x="3786" y="3402"/>
              <a:ext cx="492"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89" tIns="45934" rIns="90389" bIns="4593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80000"/>
                </a:lnSpc>
                <a:spcBef>
                  <a:spcPct val="20000"/>
                </a:spcBef>
                <a:buClr>
                  <a:srgbClr val="6666FF"/>
                </a:buClr>
                <a:buFont typeface="Wingdings" pitchFamily="2" charset="2"/>
                <a:buNone/>
              </a:pPr>
              <a:r>
                <a:rPr lang="en-US" altLang="ko-KR" sz="1100" b="1">
                  <a:solidFill>
                    <a:srgbClr val="000066"/>
                  </a:solidFill>
                  <a:ea typeface="GulimChe" pitchFamily="49" charset="-127"/>
                  <a:cs typeface="Arial" pitchFamily="34" charset="0"/>
                </a:rPr>
                <a:t>Global</a:t>
              </a:r>
            </a:p>
            <a:p>
              <a:pPr algn="ctr">
                <a:lnSpc>
                  <a:spcPct val="80000"/>
                </a:lnSpc>
                <a:spcBef>
                  <a:spcPct val="20000"/>
                </a:spcBef>
                <a:buClr>
                  <a:srgbClr val="6666FF"/>
                </a:buClr>
                <a:buFont typeface="Wingdings" pitchFamily="2" charset="2"/>
                <a:buNone/>
              </a:pPr>
              <a:r>
                <a:rPr lang="en-US" altLang="ko-KR" sz="1100" b="1">
                  <a:solidFill>
                    <a:srgbClr val="000066"/>
                  </a:solidFill>
                  <a:ea typeface="GulimChe" pitchFamily="49" charset="-127"/>
                  <a:cs typeface="Arial" pitchFamily="34" charset="0"/>
                </a:rPr>
                <a:t>W/G</a:t>
              </a:r>
            </a:p>
          </p:txBody>
        </p:sp>
        <p:sp>
          <p:nvSpPr>
            <p:cNvPr id="11307" name="Text Box 38"/>
            <p:cNvSpPr txBox="1">
              <a:spLocks noChangeArrowheads="1"/>
            </p:cNvSpPr>
            <p:nvPr/>
          </p:nvSpPr>
          <p:spPr bwMode="auto">
            <a:xfrm>
              <a:off x="1972" y="3395"/>
              <a:ext cx="463"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89" tIns="45934" rIns="90389" bIns="4593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80000"/>
                </a:lnSpc>
                <a:spcBef>
                  <a:spcPct val="20000"/>
                </a:spcBef>
                <a:buClr>
                  <a:srgbClr val="6666FF"/>
                </a:buClr>
                <a:buFont typeface="Wingdings" pitchFamily="2" charset="2"/>
                <a:buNone/>
              </a:pPr>
              <a:r>
                <a:rPr lang="en-US" altLang="ko-KR" sz="1100" b="1">
                  <a:solidFill>
                    <a:srgbClr val="000066"/>
                  </a:solidFill>
                  <a:ea typeface="GulimChe" pitchFamily="49" charset="-127"/>
                  <a:cs typeface="Arial" pitchFamily="34" charset="0"/>
                </a:rPr>
                <a:t>Law</a:t>
              </a:r>
            </a:p>
            <a:p>
              <a:pPr algn="ctr">
                <a:lnSpc>
                  <a:spcPct val="80000"/>
                </a:lnSpc>
                <a:spcBef>
                  <a:spcPct val="20000"/>
                </a:spcBef>
                <a:buClr>
                  <a:srgbClr val="6666FF"/>
                </a:buClr>
                <a:buFont typeface="Wingdings" pitchFamily="2" charset="2"/>
                <a:buNone/>
              </a:pPr>
              <a:r>
                <a:rPr lang="en-US" altLang="ko-KR" sz="1100" b="1">
                  <a:solidFill>
                    <a:srgbClr val="000066"/>
                  </a:solidFill>
                  <a:ea typeface="GulimChe" pitchFamily="49" charset="-127"/>
                  <a:cs typeface="Arial" pitchFamily="34" charset="0"/>
                </a:rPr>
                <a:t>W/G</a:t>
              </a:r>
            </a:p>
          </p:txBody>
        </p:sp>
        <p:sp>
          <p:nvSpPr>
            <p:cNvPr id="332839" name="Text Box 39"/>
            <p:cNvSpPr txBox="1">
              <a:spLocks noChangeArrowheads="1"/>
            </p:cNvSpPr>
            <p:nvPr/>
          </p:nvSpPr>
          <p:spPr bwMode="auto">
            <a:xfrm>
              <a:off x="1537" y="3704"/>
              <a:ext cx="288"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atinLnBrk="1">
                <a:defRPr/>
              </a:pPr>
              <a:r>
                <a:rPr kumimoji="1" lang="en-US" altLang="ko-KR" sz="900">
                  <a:solidFill>
                    <a:srgbClr val="212745"/>
                  </a:solidFill>
                  <a:effectLst>
                    <a:outerShdw blurRad="38100" dist="38100" dir="2700000" algn="tl">
                      <a:srgbClr val="C0C0C0"/>
                    </a:outerShdw>
                  </a:effectLst>
                  <a:latin typeface="Century Gothic" pitchFamily="34" charset="0"/>
                  <a:ea typeface="HY중고딕" pitchFamily="18" charset="-127"/>
                </a:rPr>
                <a:t>e-TP PM</a:t>
              </a:r>
            </a:p>
            <a:p>
              <a:pPr latinLnBrk="1">
                <a:defRPr/>
              </a:pPr>
              <a:r>
                <a:rPr kumimoji="1" lang="en-US" altLang="ko-KR" sz="900">
                  <a:solidFill>
                    <a:srgbClr val="212745"/>
                  </a:solidFill>
                  <a:effectLst>
                    <a:outerShdw blurRad="38100" dist="38100" dir="2700000" algn="tl">
                      <a:srgbClr val="C0C0C0"/>
                    </a:outerShdw>
                  </a:effectLst>
                  <a:latin typeface="Century Gothic" pitchFamily="34" charset="0"/>
                  <a:ea typeface="HY중고딕" pitchFamily="18" charset="-127"/>
                </a:rPr>
                <a:t>e-TDR</a:t>
              </a:r>
            </a:p>
            <a:p>
              <a:pPr latinLnBrk="1">
                <a:defRPr/>
              </a:pPr>
              <a:endParaRPr kumimoji="1" lang="en-US" altLang="ko-KR" sz="900">
                <a:solidFill>
                  <a:srgbClr val="212745"/>
                </a:solidFill>
                <a:effectLst>
                  <a:outerShdw blurRad="38100" dist="38100" dir="2700000" algn="tl">
                    <a:srgbClr val="C0C0C0"/>
                  </a:outerShdw>
                </a:effectLst>
                <a:latin typeface="Century Gothic" pitchFamily="34" charset="0"/>
                <a:ea typeface="HY중고딕" pitchFamily="18" charset="-127"/>
              </a:endParaRPr>
            </a:p>
          </p:txBody>
        </p:sp>
        <p:sp>
          <p:nvSpPr>
            <p:cNvPr id="332840" name="Text Box 40"/>
            <p:cNvSpPr txBox="1">
              <a:spLocks noChangeArrowheads="1"/>
            </p:cNvSpPr>
            <p:nvPr/>
          </p:nvSpPr>
          <p:spPr bwMode="auto">
            <a:xfrm>
              <a:off x="1927" y="3709"/>
              <a:ext cx="390"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atinLnBrk="1">
                <a:defRPr/>
              </a:pPr>
              <a:r>
                <a:rPr kumimoji="1" lang="en-US" altLang="ko-KR" sz="900">
                  <a:solidFill>
                    <a:srgbClr val="212745"/>
                  </a:solidFill>
                  <a:effectLst>
                    <a:outerShdw blurRad="38100" dist="38100" dir="2700000" algn="tl">
                      <a:srgbClr val="C0C0C0"/>
                    </a:outerShdw>
                  </a:effectLst>
                  <a:latin typeface="Century Gothic" pitchFamily="34" charset="0"/>
                  <a:ea typeface="HY중고딕" pitchFamily="18" charset="-127"/>
                </a:rPr>
                <a:t>Law Reform</a:t>
              </a:r>
            </a:p>
            <a:p>
              <a:pPr latinLnBrk="1">
                <a:defRPr/>
              </a:pPr>
              <a:endParaRPr kumimoji="1" lang="en-US" altLang="ko-KR" sz="900">
                <a:solidFill>
                  <a:srgbClr val="212745"/>
                </a:solidFill>
                <a:effectLst>
                  <a:outerShdw blurRad="38100" dist="38100" dir="2700000" algn="tl">
                    <a:srgbClr val="C0C0C0"/>
                  </a:outerShdw>
                </a:effectLst>
                <a:latin typeface="Century Gothic" pitchFamily="34" charset="0"/>
                <a:ea typeface="HY중고딕" pitchFamily="18" charset="-127"/>
              </a:endParaRPr>
            </a:p>
          </p:txBody>
        </p:sp>
        <p:sp>
          <p:nvSpPr>
            <p:cNvPr id="332841" name="Text Box 41"/>
            <p:cNvSpPr txBox="1">
              <a:spLocks noChangeArrowheads="1"/>
            </p:cNvSpPr>
            <p:nvPr/>
          </p:nvSpPr>
          <p:spPr bwMode="auto">
            <a:xfrm>
              <a:off x="2479" y="3712"/>
              <a:ext cx="282"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atinLnBrk="1">
                <a:defRPr/>
              </a:pPr>
              <a:r>
                <a:rPr kumimoji="1" lang="en-US" altLang="ko-KR" sz="900">
                  <a:solidFill>
                    <a:srgbClr val="212745"/>
                  </a:solidFill>
                  <a:effectLst>
                    <a:outerShdw blurRad="38100" dist="38100" dir="2700000" algn="tl">
                      <a:srgbClr val="C0C0C0"/>
                    </a:outerShdw>
                  </a:effectLst>
                  <a:latin typeface="Century Gothic" pitchFamily="34" charset="0"/>
                  <a:ea typeface="HY중고딕" pitchFamily="18" charset="-127"/>
                </a:rPr>
                <a:t>e-L/C</a:t>
              </a:r>
            </a:p>
            <a:p>
              <a:pPr latinLnBrk="1">
                <a:defRPr/>
              </a:pPr>
              <a:r>
                <a:rPr kumimoji="1" lang="en-US" altLang="ko-KR" sz="900">
                  <a:solidFill>
                    <a:srgbClr val="212745"/>
                  </a:solidFill>
                  <a:effectLst>
                    <a:outerShdw blurRad="38100" dist="38100" dir="2700000" algn="tl">
                      <a:srgbClr val="C0C0C0"/>
                    </a:outerShdw>
                  </a:effectLst>
                  <a:latin typeface="Century Gothic" pitchFamily="34" charset="0"/>
                  <a:ea typeface="HY중고딕" pitchFamily="18" charset="-127"/>
                </a:rPr>
                <a:t>e-Nego</a:t>
              </a:r>
            </a:p>
            <a:p>
              <a:pPr latinLnBrk="1">
                <a:defRPr/>
              </a:pPr>
              <a:endParaRPr kumimoji="1" lang="en-US" altLang="ko-KR" sz="900">
                <a:solidFill>
                  <a:srgbClr val="212745"/>
                </a:solidFill>
                <a:effectLst>
                  <a:outerShdw blurRad="38100" dist="38100" dir="2700000" algn="tl">
                    <a:srgbClr val="C0C0C0"/>
                  </a:outerShdw>
                </a:effectLst>
                <a:latin typeface="Century Gothic" pitchFamily="34" charset="0"/>
                <a:ea typeface="HY중고딕" pitchFamily="18" charset="-127"/>
              </a:endParaRPr>
            </a:p>
          </p:txBody>
        </p:sp>
        <p:sp>
          <p:nvSpPr>
            <p:cNvPr id="332842" name="Text Box 42"/>
            <p:cNvSpPr txBox="1">
              <a:spLocks noChangeArrowheads="1"/>
            </p:cNvSpPr>
            <p:nvPr/>
          </p:nvSpPr>
          <p:spPr bwMode="auto">
            <a:xfrm>
              <a:off x="2953" y="3712"/>
              <a:ext cx="335"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1">
                <a:defRPr/>
              </a:pPr>
              <a:r>
                <a:rPr kumimoji="1" lang="en-US" altLang="ko-KR" sz="900">
                  <a:solidFill>
                    <a:srgbClr val="212745"/>
                  </a:solidFill>
                  <a:effectLst>
                    <a:outerShdw blurRad="38100" dist="38100" dir="2700000" algn="tl">
                      <a:srgbClr val="C0C0C0"/>
                    </a:outerShdw>
                  </a:effectLst>
                  <a:latin typeface="Century Gothic" pitchFamily="34" charset="0"/>
                  <a:ea typeface="HY중고딕" pitchFamily="18" charset="-127"/>
                </a:rPr>
                <a:t>RFID</a:t>
              </a:r>
            </a:p>
            <a:p>
              <a:pPr latinLnBrk="1">
                <a:defRPr/>
              </a:pPr>
              <a:r>
                <a:rPr kumimoji="1" lang="en-US" altLang="ko-KR" sz="900">
                  <a:solidFill>
                    <a:srgbClr val="212745"/>
                  </a:solidFill>
                  <a:effectLst>
                    <a:outerShdw blurRad="38100" dist="38100" dir="2700000" algn="tl">
                      <a:srgbClr val="C0C0C0"/>
                    </a:outerShdw>
                  </a:effectLst>
                  <a:latin typeface="Century Gothic" pitchFamily="34" charset="0"/>
                  <a:ea typeface="HY중고딕" pitchFamily="18" charset="-127"/>
                </a:rPr>
                <a:t>e-L/G</a:t>
              </a:r>
            </a:p>
            <a:p>
              <a:pPr latinLnBrk="1">
                <a:defRPr/>
              </a:pPr>
              <a:r>
                <a:rPr kumimoji="1" lang="en-US" altLang="ko-KR" sz="900">
                  <a:solidFill>
                    <a:srgbClr val="212745"/>
                  </a:solidFill>
                  <a:effectLst>
                    <a:outerShdw blurRad="38100" dist="38100" dir="2700000" algn="tl">
                      <a:srgbClr val="C0C0C0"/>
                    </a:outerShdw>
                  </a:effectLst>
                  <a:latin typeface="Century Gothic" pitchFamily="34" charset="0"/>
                  <a:ea typeface="HY중고딕" pitchFamily="18" charset="-127"/>
                </a:rPr>
                <a:t>e-D/O</a:t>
              </a:r>
            </a:p>
            <a:p>
              <a:pPr latinLnBrk="1">
                <a:defRPr/>
              </a:pPr>
              <a:endParaRPr kumimoji="1" lang="en-US" altLang="ko-KR" sz="900">
                <a:solidFill>
                  <a:srgbClr val="212745"/>
                </a:solidFill>
                <a:effectLst>
                  <a:outerShdw blurRad="38100" dist="38100" dir="2700000" algn="tl">
                    <a:srgbClr val="C0C0C0"/>
                  </a:outerShdw>
                </a:effectLst>
                <a:latin typeface="Century Gothic" pitchFamily="34" charset="0"/>
                <a:ea typeface="HY중고딕" pitchFamily="18" charset="-127"/>
              </a:endParaRPr>
            </a:p>
          </p:txBody>
        </p:sp>
        <p:sp>
          <p:nvSpPr>
            <p:cNvPr id="332843" name="Text Box 43"/>
            <p:cNvSpPr txBox="1">
              <a:spLocks noChangeArrowheads="1"/>
            </p:cNvSpPr>
            <p:nvPr/>
          </p:nvSpPr>
          <p:spPr bwMode="auto">
            <a:xfrm>
              <a:off x="3379" y="3712"/>
              <a:ext cx="498"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1">
                <a:defRPr/>
              </a:pPr>
              <a:r>
                <a:rPr kumimoji="1" lang="en-US" altLang="ko-KR" sz="900">
                  <a:solidFill>
                    <a:srgbClr val="212745"/>
                  </a:solidFill>
                  <a:effectLst>
                    <a:outerShdw blurRad="38100" dist="38100" dir="2700000" algn="tl">
                      <a:srgbClr val="C0C0C0"/>
                    </a:outerShdw>
                  </a:effectLst>
                  <a:latin typeface="Century Gothic" pitchFamily="34" charset="0"/>
                  <a:ea typeface="HY중고딕" pitchFamily="18" charset="-127"/>
                </a:rPr>
                <a:t>e-MP</a:t>
              </a:r>
            </a:p>
            <a:p>
              <a:pPr latinLnBrk="1">
                <a:defRPr/>
              </a:pPr>
              <a:r>
                <a:rPr kumimoji="1" lang="en-US" altLang="ko-KR" sz="900">
                  <a:solidFill>
                    <a:srgbClr val="212745"/>
                  </a:solidFill>
                  <a:effectLst>
                    <a:outerShdw blurRad="38100" dist="38100" dir="2700000" algn="tl">
                      <a:srgbClr val="C0C0C0"/>
                    </a:outerShdw>
                  </a:effectLst>
                  <a:latin typeface="Century Gothic" pitchFamily="34" charset="0"/>
                  <a:ea typeface="HY중고딕" pitchFamily="18" charset="-127"/>
                </a:rPr>
                <a:t>e-Catalog</a:t>
              </a:r>
            </a:p>
            <a:p>
              <a:pPr latinLnBrk="1">
                <a:defRPr/>
              </a:pPr>
              <a:r>
                <a:rPr kumimoji="1" lang="en-US" altLang="ko-KR" sz="900">
                  <a:solidFill>
                    <a:srgbClr val="212745"/>
                  </a:solidFill>
                  <a:effectLst>
                    <a:outerShdw blurRad="38100" dist="38100" dir="2700000" algn="tl">
                      <a:srgbClr val="C0C0C0"/>
                    </a:outerShdw>
                  </a:effectLst>
                  <a:latin typeface="Century Gothic" pitchFamily="34" charset="0"/>
                  <a:ea typeface="HY중고딕" pitchFamily="18" charset="-127"/>
                </a:rPr>
                <a:t>Solutions</a:t>
              </a:r>
            </a:p>
            <a:p>
              <a:pPr latinLnBrk="1">
                <a:defRPr/>
              </a:pPr>
              <a:endParaRPr kumimoji="1" lang="en-US" altLang="ko-KR" sz="900">
                <a:solidFill>
                  <a:srgbClr val="212745"/>
                </a:solidFill>
                <a:effectLst>
                  <a:outerShdw blurRad="38100" dist="38100" dir="2700000" algn="tl">
                    <a:srgbClr val="C0C0C0"/>
                  </a:outerShdw>
                </a:effectLst>
                <a:latin typeface="Century Gothic" pitchFamily="34" charset="0"/>
                <a:ea typeface="HY중고딕" pitchFamily="18" charset="-127"/>
              </a:endParaRPr>
            </a:p>
          </p:txBody>
        </p:sp>
        <p:sp>
          <p:nvSpPr>
            <p:cNvPr id="332844" name="Text Box 44"/>
            <p:cNvSpPr txBox="1">
              <a:spLocks noChangeArrowheads="1"/>
            </p:cNvSpPr>
            <p:nvPr/>
          </p:nvSpPr>
          <p:spPr bwMode="auto">
            <a:xfrm>
              <a:off x="3833" y="3718"/>
              <a:ext cx="861"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1">
                <a:defRPr/>
              </a:pPr>
              <a:r>
                <a:rPr kumimoji="1" lang="en-US" altLang="ko-KR" sz="900">
                  <a:solidFill>
                    <a:srgbClr val="212745"/>
                  </a:solidFill>
                  <a:effectLst>
                    <a:outerShdw blurRad="38100" dist="38100" dir="2700000" algn="tl">
                      <a:srgbClr val="C0C0C0"/>
                    </a:outerShdw>
                  </a:effectLst>
                  <a:latin typeface="Century Gothic" pitchFamily="34" charset="0"/>
                  <a:ea typeface="HY중고딕" pitchFamily="18" charset="-127"/>
                </a:rPr>
                <a:t>e-C/O</a:t>
              </a:r>
            </a:p>
            <a:p>
              <a:pPr latinLnBrk="1">
                <a:defRPr/>
              </a:pPr>
              <a:r>
                <a:rPr kumimoji="1" lang="en-US" altLang="ko-KR" sz="900">
                  <a:solidFill>
                    <a:srgbClr val="212745"/>
                  </a:solidFill>
                  <a:effectLst>
                    <a:outerShdw blurRad="38100" dist="38100" dir="2700000" algn="tl">
                      <a:srgbClr val="C0C0C0"/>
                    </a:outerShdw>
                  </a:effectLst>
                  <a:latin typeface="Century Gothic" pitchFamily="34" charset="0"/>
                  <a:ea typeface="HY중고딕" pitchFamily="18" charset="-127"/>
                </a:rPr>
                <a:t>e-B/L</a:t>
              </a:r>
            </a:p>
            <a:p>
              <a:pPr latinLnBrk="1">
                <a:defRPr/>
              </a:pPr>
              <a:r>
                <a:rPr kumimoji="1" lang="en-US" altLang="ko-KR" sz="900">
                  <a:solidFill>
                    <a:srgbClr val="212745"/>
                  </a:solidFill>
                  <a:effectLst>
                    <a:outerShdw blurRad="38100" dist="38100" dir="2700000" algn="tl">
                      <a:srgbClr val="C0C0C0"/>
                    </a:outerShdw>
                  </a:effectLst>
                  <a:latin typeface="Century Gothic" pitchFamily="34" charset="0"/>
                  <a:ea typeface="HY중고딕" pitchFamily="18" charset="-127"/>
                </a:rPr>
                <a:t>APEC,ASEM</a:t>
              </a:r>
            </a:p>
            <a:p>
              <a:pPr latinLnBrk="1">
                <a:defRPr/>
              </a:pPr>
              <a:r>
                <a:rPr kumimoji="1" lang="en-US" altLang="ko-KR" sz="900">
                  <a:solidFill>
                    <a:srgbClr val="212745"/>
                  </a:solidFill>
                  <a:effectLst>
                    <a:outerShdw blurRad="38100" dist="38100" dir="2700000" algn="tl">
                      <a:srgbClr val="C0C0C0"/>
                    </a:outerShdw>
                  </a:effectLst>
                  <a:latin typeface="Century Gothic" pitchFamily="34" charset="0"/>
                  <a:ea typeface="HY중고딕" pitchFamily="18" charset="-127"/>
                </a:rPr>
                <a:t>Bilateral Networking</a:t>
              </a:r>
            </a:p>
            <a:p>
              <a:pPr latinLnBrk="1">
                <a:defRPr/>
              </a:pPr>
              <a:endParaRPr kumimoji="1" lang="en-US" altLang="ko-KR" sz="900">
                <a:solidFill>
                  <a:srgbClr val="212745"/>
                </a:solidFill>
                <a:effectLst>
                  <a:outerShdw blurRad="38100" dist="38100" dir="2700000" algn="tl">
                    <a:srgbClr val="C0C0C0"/>
                  </a:outerShdw>
                </a:effectLst>
                <a:latin typeface="Century Gothic" pitchFamily="34" charset="0"/>
                <a:ea typeface="HY중고딕" pitchFamily="18" charset="-127"/>
              </a:endParaRPr>
            </a:p>
            <a:p>
              <a:pPr latinLnBrk="1">
                <a:defRPr/>
              </a:pPr>
              <a:endParaRPr kumimoji="1" lang="en-US" altLang="ko-KR" sz="900">
                <a:solidFill>
                  <a:srgbClr val="212745"/>
                </a:solidFill>
                <a:effectLst>
                  <a:outerShdw blurRad="38100" dist="38100" dir="2700000" algn="tl">
                    <a:srgbClr val="C0C0C0"/>
                  </a:outerShdw>
                </a:effectLst>
                <a:latin typeface="Century Gothic" pitchFamily="34" charset="0"/>
                <a:ea typeface="HY중고딕" pitchFamily="18" charset="-127"/>
              </a:endParaRPr>
            </a:p>
          </p:txBody>
        </p:sp>
        <p:cxnSp>
          <p:nvCxnSpPr>
            <p:cNvPr id="11314" name="AutoShape 45"/>
            <p:cNvCxnSpPr>
              <a:cxnSpLocks noChangeShapeType="1"/>
              <a:stCxn id="332827" idx="0"/>
              <a:endCxn id="332828" idx="0"/>
            </p:cNvCxnSpPr>
            <p:nvPr/>
          </p:nvCxnSpPr>
          <p:spPr bwMode="auto">
            <a:xfrm rot="5400000" flipV="1">
              <a:off x="1977" y="3078"/>
              <a:ext cx="1" cy="463"/>
            </a:xfrm>
            <a:prstGeom prst="bentConnector3">
              <a:avLst>
                <a:gd name="adj1" fmla="val -14400000"/>
              </a:avLst>
            </a:prstGeom>
            <a:noFill/>
            <a:ln w="12700">
              <a:solidFill>
                <a:srgbClr val="C0C0C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15" name="AutoShape 46"/>
            <p:cNvCxnSpPr>
              <a:cxnSpLocks noChangeShapeType="1"/>
              <a:stCxn id="332828" idx="0"/>
              <a:endCxn id="332829" idx="0"/>
            </p:cNvCxnSpPr>
            <p:nvPr/>
          </p:nvCxnSpPr>
          <p:spPr bwMode="auto">
            <a:xfrm rot="5400000" flipV="1">
              <a:off x="2431" y="3087"/>
              <a:ext cx="1" cy="446"/>
            </a:xfrm>
            <a:prstGeom prst="bentConnector3">
              <a:avLst>
                <a:gd name="adj1" fmla="val -14400000"/>
              </a:avLst>
            </a:prstGeom>
            <a:noFill/>
            <a:ln w="12700">
              <a:solidFill>
                <a:srgbClr val="C0C0C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16" name="AutoShape 47"/>
            <p:cNvCxnSpPr>
              <a:cxnSpLocks noChangeShapeType="1"/>
              <a:stCxn id="332829" idx="0"/>
              <a:endCxn id="332830" idx="0"/>
            </p:cNvCxnSpPr>
            <p:nvPr/>
          </p:nvCxnSpPr>
          <p:spPr bwMode="auto">
            <a:xfrm rot="5400000" flipV="1">
              <a:off x="2880" y="3084"/>
              <a:ext cx="1" cy="451"/>
            </a:xfrm>
            <a:prstGeom prst="bentConnector3">
              <a:avLst>
                <a:gd name="adj1" fmla="val -14400000"/>
              </a:avLst>
            </a:prstGeom>
            <a:noFill/>
            <a:ln w="12700">
              <a:solidFill>
                <a:srgbClr val="C0C0C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17" name="AutoShape 48"/>
            <p:cNvCxnSpPr>
              <a:cxnSpLocks noChangeShapeType="1"/>
              <a:stCxn id="332830" idx="0"/>
              <a:endCxn id="332831" idx="0"/>
            </p:cNvCxnSpPr>
            <p:nvPr/>
          </p:nvCxnSpPr>
          <p:spPr bwMode="auto">
            <a:xfrm rot="5400000" flipV="1">
              <a:off x="3337" y="3078"/>
              <a:ext cx="1" cy="463"/>
            </a:xfrm>
            <a:prstGeom prst="bentConnector3">
              <a:avLst>
                <a:gd name="adj1" fmla="val -14400000"/>
              </a:avLst>
            </a:prstGeom>
            <a:noFill/>
            <a:ln w="9525">
              <a:solidFill>
                <a:srgbClr val="C0C0C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18" name="AutoShape 49"/>
            <p:cNvCxnSpPr>
              <a:cxnSpLocks noChangeShapeType="1"/>
              <a:stCxn id="332831" idx="0"/>
              <a:endCxn id="332832" idx="0"/>
            </p:cNvCxnSpPr>
            <p:nvPr/>
          </p:nvCxnSpPr>
          <p:spPr bwMode="auto">
            <a:xfrm rot="5400000" flipV="1">
              <a:off x="3798" y="3080"/>
              <a:ext cx="6" cy="463"/>
            </a:xfrm>
            <a:prstGeom prst="bentConnector3">
              <a:avLst>
                <a:gd name="adj1" fmla="val -2400000"/>
              </a:avLst>
            </a:prstGeom>
            <a:noFill/>
            <a:ln w="12700">
              <a:solidFill>
                <a:srgbClr val="C0C0C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284" name="Line 50"/>
          <p:cNvSpPr>
            <a:spLocks noChangeShapeType="1"/>
          </p:cNvSpPr>
          <p:nvPr/>
        </p:nvSpPr>
        <p:spPr bwMode="auto">
          <a:xfrm>
            <a:off x="4073525" y="2224088"/>
            <a:ext cx="3671888" cy="1587"/>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solidFill>
                <a:prstClr val="black"/>
              </a:solidFill>
            </a:endParaRPr>
          </a:p>
        </p:txBody>
      </p:sp>
      <p:grpSp>
        <p:nvGrpSpPr>
          <p:cNvPr id="11285" name="Group 68"/>
          <p:cNvGrpSpPr>
            <a:grpSpLocks/>
          </p:cNvGrpSpPr>
          <p:nvPr/>
        </p:nvGrpSpPr>
        <p:grpSpPr bwMode="auto">
          <a:xfrm>
            <a:off x="5927725" y="2743200"/>
            <a:ext cx="3194050" cy="2057400"/>
            <a:chOff x="3969" y="2341"/>
            <a:chExt cx="1802" cy="1042"/>
          </a:xfrm>
        </p:grpSpPr>
        <p:pic>
          <p:nvPicPr>
            <p:cNvPr id="11287" name="Picture 69" descr="kfb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 y="2936"/>
              <a:ext cx="1226"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Picture 70" descr="KFT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6" y="2833"/>
              <a:ext cx="45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71" descr="im_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2" y="2486"/>
              <a:ext cx="448"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0" name="Picture 72" descr="top_logo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6" y="2341"/>
              <a:ext cx="15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1" name="Picture 73" descr="to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0" y="3180"/>
              <a:ext cx="369"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2" name="Picture 74" descr="whatis_img_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6" y="2635"/>
              <a:ext cx="54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Picture 75" descr="구"/>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blackGray">
            <a:xfrm>
              <a:off x="4105" y="2364"/>
              <a:ext cx="6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4" name="Picture 76" descr="구"/>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blackGray">
            <a:xfrm>
              <a:off x="4105" y="2531"/>
              <a:ext cx="6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5" name="Picture 77" descr="구"/>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blackGray">
            <a:xfrm>
              <a:off x="4105" y="2690"/>
              <a:ext cx="6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6" name="Picture 78" descr="구"/>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blackGray">
            <a:xfrm>
              <a:off x="4105" y="2863"/>
              <a:ext cx="6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7" name="Picture 79" descr="구"/>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blackGray">
            <a:xfrm>
              <a:off x="4105" y="3030"/>
              <a:ext cx="6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8" name="Picture 80" descr="구"/>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blackGray">
            <a:xfrm>
              <a:off x="4105" y="3211"/>
              <a:ext cx="6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299" name="AutoShape 81"/>
            <p:cNvCxnSpPr>
              <a:cxnSpLocks noChangeShapeType="1"/>
              <a:stCxn id="11293" idx="1"/>
              <a:endCxn id="11298" idx="1"/>
            </p:cNvCxnSpPr>
            <p:nvPr/>
          </p:nvCxnSpPr>
          <p:spPr bwMode="auto">
            <a:xfrm rot="10800000" flipH="1" flipV="1">
              <a:off x="4105" y="2394"/>
              <a:ext cx="1" cy="847"/>
            </a:xfrm>
            <a:prstGeom prst="bentConnector3">
              <a:avLst>
                <a:gd name="adj1" fmla="val -4400000"/>
              </a:avLst>
            </a:prstGeom>
            <a:noFill/>
            <a:ln w="22225">
              <a:solidFill>
                <a:srgbClr val="99CC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00" name="Line 82"/>
            <p:cNvSpPr>
              <a:spLocks noChangeShapeType="1"/>
            </p:cNvSpPr>
            <p:nvPr/>
          </p:nvSpPr>
          <p:spPr bwMode="auto">
            <a:xfrm flipH="1">
              <a:off x="3969" y="2976"/>
              <a:ext cx="90" cy="0"/>
            </a:xfrm>
            <a:prstGeom prst="line">
              <a:avLst/>
            </a:prstGeom>
            <a:noFill/>
            <a:ln w="28575" cmpd="dbl">
              <a:solidFill>
                <a:srgbClr val="99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solidFill>
                  <a:prstClr val="black"/>
                </a:solidFill>
              </a:endParaRPr>
            </a:p>
          </p:txBody>
        </p:sp>
      </p:grpSp>
      <p:sp>
        <p:nvSpPr>
          <p:cNvPr id="11286" name="TextBox 42"/>
          <p:cNvSpPr txBox="1">
            <a:spLocks noChangeArrowheads="1"/>
          </p:cNvSpPr>
          <p:nvPr/>
        </p:nvSpPr>
        <p:spPr bwMode="auto">
          <a:xfrm>
            <a:off x="430213" y="6608763"/>
            <a:ext cx="4768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2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ko-KR" sz="900" b="1">
                <a:solidFill>
                  <a:prstClr val="black"/>
                </a:solidFill>
                <a:ea typeface="Gulim" pitchFamily="34" charset="-127"/>
                <a:cs typeface="Arial" pitchFamily="34" charset="0"/>
              </a:rPr>
              <a:t>Source: Hee-Chul Jung, “Republic of Korea” UN/CEFACT Single Window Repository</a:t>
            </a:r>
            <a:endParaRPr lang="th-TH" altLang="en-US" sz="900" b="1">
              <a:solidFill>
                <a:prstClr val="black"/>
              </a:solidFill>
              <a:ea typeface="Gulim" pitchFamily="34" charset="-127"/>
              <a:cs typeface="Arial" pitchFamily="34" charset="0"/>
            </a:endParaRPr>
          </a:p>
        </p:txBody>
      </p:sp>
    </p:spTree>
    <p:extLst>
      <p:ext uri="{BB962C8B-B14F-4D97-AF65-F5344CB8AC3E}">
        <p14:creationId xmlns:p14="http://schemas.microsoft.com/office/powerpoint/2010/main" val="2807458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BC046E2-D7E5-43FA-81B0-2239E98FC466}" type="slidenum">
              <a:rPr lang="ko-KR" altLang="en-US">
                <a:solidFill>
                  <a:prstClr val="black"/>
                </a:solidFill>
              </a:rPr>
              <a:pPr eaLnBrk="1" hangingPunct="1"/>
              <a:t>17</a:t>
            </a:fld>
            <a:endParaRPr lang="en-US" altLang="ko-KR">
              <a:solidFill>
                <a:prstClr val="black"/>
              </a:solidFill>
            </a:endParaRPr>
          </a:p>
        </p:txBody>
      </p:sp>
      <p:grpSp>
        <p:nvGrpSpPr>
          <p:cNvPr id="12291" name="Group 62"/>
          <p:cNvGrpSpPr>
            <a:grpSpLocks/>
          </p:cNvGrpSpPr>
          <p:nvPr/>
        </p:nvGrpSpPr>
        <p:grpSpPr bwMode="auto">
          <a:xfrm>
            <a:off x="2060575" y="3217863"/>
            <a:ext cx="6629400" cy="1384300"/>
            <a:chOff x="1202" y="1894"/>
            <a:chExt cx="4176" cy="1098"/>
          </a:xfrm>
        </p:grpSpPr>
        <p:sp>
          <p:nvSpPr>
            <p:cNvPr id="12328" name="Rectangle 33"/>
            <p:cNvSpPr>
              <a:spLocks noChangeArrowheads="1"/>
            </p:cNvSpPr>
            <p:nvPr/>
          </p:nvSpPr>
          <p:spPr bwMode="auto">
            <a:xfrm>
              <a:off x="1202" y="1894"/>
              <a:ext cx="817" cy="1098"/>
            </a:xfrm>
            <a:prstGeom prst="rect">
              <a:avLst/>
            </a:prstGeom>
            <a:noFill/>
            <a:ln w="381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63861" tIns="31932" rIns="63861" bIns="31932" anchor="ctr"/>
            <a:lstStyle/>
            <a:p>
              <a:pPr algn="ctr" defTabSz="893763">
                <a:lnSpc>
                  <a:spcPct val="65000"/>
                </a:lnSpc>
                <a:spcBef>
                  <a:spcPct val="35000"/>
                </a:spcBef>
              </a:pPr>
              <a:r>
                <a:rPr lang="en-US" altLang="ko-KR" sz="1400" b="1">
                  <a:solidFill>
                    <a:prstClr val="black"/>
                  </a:solidFill>
                  <a:latin typeface="Cordia New" pitchFamily="34" charset="-34"/>
                  <a:ea typeface="Gulim" pitchFamily="34" charset="-127"/>
                  <a:cs typeface="FreesiaUPC" pitchFamily="34" charset="-34"/>
                </a:rPr>
                <a:t>Manufacturing Logistics improvement</a:t>
              </a:r>
              <a:endParaRPr lang="th-TH" altLang="en-US" sz="1400" b="1">
                <a:solidFill>
                  <a:prstClr val="black"/>
                </a:solidFill>
                <a:latin typeface="Cordia New" pitchFamily="34" charset="-34"/>
                <a:ea typeface="Gulim" pitchFamily="34" charset="-127"/>
                <a:cs typeface="FreesiaUPC" pitchFamily="34" charset="-34"/>
              </a:endParaRPr>
            </a:p>
          </p:txBody>
        </p:sp>
        <p:sp>
          <p:nvSpPr>
            <p:cNvPr id="12329" name="Rectangle 35"/>
            <p:cNvSpPr>
              <a:spLocks noChangeArrowheads="1"/>
            </p:cNvSpPr>
            <p:nvPr/>
          </p:nvSpPr>
          <p:spPr bwMode="auto">
            <a:xfrm>
              <a:off x="1998" y="1895"/>
              <a:ext cx="830" cy="1097"/>
            </a:xfrm>
            <a:prstGeom prst="rect">
              <a:avLst/>
            </a:prstGeom>
            <a:noFill/>
            <a:ln w="381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63861" tIns="31932" rIns="63861" bIns="31932" anchor="ctr"/>
            <a:lstStyle/>
            <a:p>
              <a:pPr algn="ctr" defTabSz="893763">
                <a:lnSpc>
                  <a:spcPct val="65000"/>
                </a:lnSpc>
                <a:spcBef>
                  <a:spcPct val="35000"/>
                </a:spcBef>
              </a:pPr>
              <a:r>
                <a:rPr lang="en-US" altLang="ko-KR" sz="1400" b="1">
                  <a:solidFill>
                    <a:prstClr val="black"/>
                  </a:solidFill>
                  <a:latin typeface="Cordia New" pitchFamily="34" charset="-34"/>
                  <a:ea typeface="Gulim" pitchFamily="34" charset="-127"/>
                  <a:cs typeface="FreesiaUPC" pitchFamily="34" charset="-34"/>
                </a:rPr>
                <a:t>Infrastructure and logistics network optimization</a:t>
              </a:r>
              <a:endParaRPr lang="th-TH" altLang="en-US" sz="1400" b="1">
                <a:solidFill>
                  <a:prstClr val="black"/>
                </a:solidFill>
                <a:latin typeface="Cordia New" pitchFamily="34" charset="-34"/>
                <a:ea typeface="Gulim" pitchFamily="34" charset="-127"/>
                <a:cs typeface="FreesiaUPC" pitchFamily="34" charset="-34"/>
              </a:endParaRPr>
            </a:p>
          </p:txBody>
        </p:sp>
        <p:sp>
          <p:nvSpPr>
            <p:cNvPr id="12330" name="Rectangle 40"/>
            <p:cNvSpPr>
              <a:spLocks noChangeArrowheads="1"/>
            </p:cNvSpPr>
            <p:nvPr/>
          </p:nvSpPr>
          <p:spPr bwMode="auto">
            <a:xfrm>
              <a:off x="2839" y="1895"/>
              <a:ext cx="854" cy="1097"/>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63861" tIns="31932" rIns="63861" bIns="31932" anchor="ctr"/>
            <a:lstStyle/>
            <a:p>
              <a:pPr algn="ctr" defTabSz="893763">
                <a:lnSpc>
                  <a:spcPct val="65000"/>
                </a:lnSpc>
                <a:spcBef>
                  <a:spcPct val="35000"/>
                </a:spcBef>
              </a:pPr>
              <a:r>
                <a:rPr lang="en-US" altLang="ko-KR" sz="1400" b="1">
                  <a:solidFill>
                    <a:prstClr val="black"/>
                  </a:solidFill>
                  <a:latin typeface="Cordia New" pitchFamily="34" charset="-34"/>
                  <a:ea typeface="Gulim" pitchFamily="34" charset="-127"/>
                  <a:cs typeface="FreesiaUPC" pitchFamily="34" charset="-34"/>
                </a:rPr>
                <a:t>Logistics service international-ization</a:t>
              </a:r>
              <a:endParaRPr lang="en-US" altLang="ko-KR" sz="1400">
                <a:solidFill>
                  <a:prstClr val="black"/>
                </a:solidFill>
                <a:latin typeface="Cordia New" pitchFamily="34" charset="-34"/>
                <a:ea typeface="Gulim" pitchFamily="34" charset="-127"/>
                <a:cs typeface="FreesiaUPC" pitchFamily="34" charset="-34"/>
              </a:endParaRPr>
            </a:p>
          </p:txBody>
        </p:sp>
        <p:sp>
          <p:nvSpPr>
            <p:cNvPr id="12331" name="Rectangle 45"/>
            <p:cNvSpPr>
              <a:spLocks noChangeArrowheads="1"/>
            </p:cNvSpPr>
            <p:nvPr/>
          </p:nvSpPr>
          <p:spPr bwMode="auto">
            <a:xfrm>
              <a:off x="3700" y="1895"/>
              <a:ext cx="860" cy="1097"/>
            </a:xfrm>
            <a:prstGeom prst="rect">
              <a:avLst/>
            </a:prstGeom>
            <a:solidFill>
              <a:srgbClr val="FFFF66"/>
            </a:solidFill>
            <a:ln w="38100">
              <a:solidFill>
                <a:schemeClr val="accent2"/>
              </a:solidFill>
              <a:miter lim="800000"/>
              <a:headEnd/>
              <a:tailEnd/>
            </a:ln>
          </p:spPr>
          <p:txBody>
            <a:bodyPr lIns="63861" tIns="31932" rIns="63861" bIns="31932" anchor="ctr"/>
            <a:lstStyle/>
            <a:p>
              <a:pPr algn="ctr" defTabSz="893763">
                <a:lnSpc>
                  <a:spcPct val="95000"/>
                </a:lnSpc>
                <a:spcBef>
                  <a:spcPct val="35000"/>
                </a:spcBef>
              </a:pPr>
              <a:r>
                <a:rPr lang="en-US" altLang="ko-KR" sz="900" b="1">
                  <a:solidFill>
                    <a:prstClr val="black"/>
                  </a:solidFill>
                  <a:ea typeface="Gulim" pitchFamily="34" charset="-127"/>
                  <a:cs typeface="FreesiaUPC" pitchFamily="34" charset="-34"/>
                </a:rPr>
                <a:t>Trade facilitation enhancement</a:t>
              </a:r>
              <a:endParaRPr lang="th-TH" altLang="en-US" sz="900" b="1">
                <a:solidFill>
                  <a:prstClr val="black"/>
                </a:solidFill>
                <a:ea typeface="Gulim" pitchFamily="34" charset="-127"/>
                <a:cs typeface="FreesiaUPC" pitchFamily="34" charset="-34"/>
              </a:endParaRPr>
            </a:p>
          </p:txBody>
        </p:sp>
        <p:sp>
          <p:nvSpPr>
            <p:cNvPr id="12332" name="Rectangle 50"/>
            <p:cNvSpPr>
              <a:spLocks noChangeArrowheads="1"/>
            </p:cNvSpPr>
            <p:nvPr/>
          </p:nvSpPr>
          <p:spPr bwMode="auto">
            <a:xfrm>
              <a:off x="4558" y="1895"/>
              <a:ext cx="820" cy="1097"/>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63861" tIns="31932" rIns="63861" bIns="31932" anchor="ctr"/>
            <a:lstStyle/>
            <a:p>
              <a:pPr algn="ctr" defTabSz="893763">
                <a:lnSpc>
                  <a:spcPct val="65000"/>
                </a:lnSpc>
                <a:spcBef>
                  <a:spcPct val="35000"/>
                </a:spcBef>
              </a:pPr>
              <a:r>
                <a:rPr lang="th-TH" altLang="en-US" sz="1300" b="1">
                  <a:solidFill>
                    <a:prstClr val="black"/>
                  </a:solidFill>
                  <a:latin typeface="Cordia New" pitchFamily="34" charset="-34"/>
                  <a:cs typeface="FreesiaUPC" pitchFamily="34" charset="-34"/>
                </a:rPr>
                <a:t/>
              </a:r>
              <a:br>
                <a:rPr lang="th-TH" altLang="en-US" sz="1300" b="1">
                  <a:solidFill>
                    <a:prstClr val="black"/>
                  </a:solidFill>
                  <a:latin typeface="Cordia New" pitchFamily="34" charset="-34"/>
                  <a:cs typeface="FreesiaUPC" pitchFamily="34" charset="-34"/>
                </a:rPr>
              </a:br>
              <a:r>
                <a:rPr lang="en-US" altLang="ko-KR" sz="1400" b="1">
                  <a:solidFill>
                    <a:prstClr val="black"/>
                  </a:solidFill>
                  <a:latin typeface="Cordia New" pitchFamily="34" charset="-34"/>
                  <a:ea typeface="Gulim" pitchFamily="34" charset="-127"/>
                  <a:cs typeface="FreesiaUPC" pitchFamily="34" charset="-34"/>
                </a:rPr>
                <a:t>Capacity building</a:t>
              </a:r>
              <a:endParaRPr lang="en-US" altLang="ko-KR" sz="1400">
                <a:solidFill>
                  <a:prstClr val="black"/>
                </a:solidFill>
                <a:latin typeface="Cordia New" pitchFamily="34" charset="-34"/>
                <a:ea typeface="Gulim" pitchFamily="34" charset="-127"/>
                <a:cs typeface="FreesiaUPC" pitchFamily="34" charset="-34"/>
              </a:endParaRPr>
            </a:p>
          </p:txBody>
        </p:sp>
      </p:grpSp>
      <p:grpSp>
        <p:nvGrpSpPr>
          <p:cNvPr id="12292" name="Group 2"/>
          <p:cNvGrpSpPr>
            <a:grpSpLocks/>
          </p:cNvGrpSpPr>
          <p:nvPr/>
        </p:nvGrpSpPr>
        <p:grpSpPr bwMode="auto">
          <a:xfrm>
            <a:off x="2403475" y="2786063"/>
            <a:ext cx="5992813" cy="431800"/>
            <a:chOff x="1492" y="1939"/>
            <a:chExt cx="3329" cy="221"/>
          </a:xfrm>
        </p:grpSpPr>
        <p:sp>
          <p:nvSpPr>
            <p:cNvPr id="12320" name="Line 3"/>
            <p:cNvSpPr>
              <a:spLocks noChangeShapeType="1"/>
            </p:cNvSpPr>
            <p:nvPr/>
          </p:nvSpPr>
          <p:spPr bwMode="auto">
            <a:xfrm>
              <a:off x="3156" y="1939"/>
              <a:ext cx="1" cy="85"/>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th-TH">
                <a:solidFill>
                  <a:prstClr val="black"/>
                </a:solidFill>
              </a:endParaRPr>
            </a:p>
          </p:txBody>
        </p:sp>
        <p:grpSp>
          <p:nvGrpSpPr>
            <p:cNvPr id="12321" name="Group 4"/>
            <p:cNvGrpSpPr>
              <a:grpSpLocks/>
            </p:cNvGrpSpPr>
            <p:nvPr/>
          </p:nvGrpSpPr>
          <p:grpSpPr bwMode="auto">
            <a:xfrm>
              <a:off x="1492" y="2031"/>
              <a:ext cx="3329" cy="129"/>
              <a:chOff x="1492" y="1842"/>
              <a:chExt cx="3329" cy="129"/>
            </a:xfrm>
          </p:grpSpPr>
          <p:sp>
            <p:nvSpPr>
              <p:cNvPr id="12322" name="Line 5"/>
              <p:cNvSpPr>
                <a:spLocks noChangeShapeType="1"/>
              </p:cNvSpPr>
              <p:nvPr/>
            </p:nvSpPr>
            <p:spPr bwMode="auto">
              <a:xfrm>
                <a:off x="1492" y="1842"/>
                <a:ext cx="3329"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th-TH">
                  <a:solidFill>
                    <a:prstClr val="black"/>
                  </a:solidFill>
                </a:endParaRPr>
              </a:p>
            </p:txBody>
          </p:sp>
          <p:sp>
            <p:nvSpPr>
              <p:cNvPr id="12323" name="Line 6"/>
              <p:cNvSpPr>
                <a:spLocks noChangeShapeType="1"/>
              </p:cNvSpPr>
              <p:nvPr/>
            </p:nvSpPr>
            <p:spPr bwMode="auto">
              <a:xfrm>
                <a:off x="1492" y="1842"/>
                <a:ext cx="0" cy="129"/>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th-TH">
                  <a:solidFill>
                    <a:prstClr val="black"/>
                  </a:solidFill>
                </a:endParaRPr>
              </a:p>
            </p:txBody>
          </p:sp>
          <p:sp>
            <p:nvSpPr>
              <p:cNvPr id="12324" name="Line 7"/>
              <p:cNvSpPr>
                <a:spLocks noChangeShapeType="1"/>
              </p:cNvSpPr>
              <p:nvPr/>
            </p:nvSpPr>
            <p:spPr bwMode="auto">
              <a:xfrm>
                <a:off x="2301" y="1842"/>
                <a:ext cx="1" cy="129"/>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th-TH">
                  <a:solidFill>
                    <a:prstClr val="black"/>
                  </a:solidFill>
                </a:endParaRPr>
              </a:p>
            </p:txBody>
          </p:sp>
          <p:sp>
            <p:nvSpPr>
              <p:cNvPr id="12325" name="Line 8"/>
              <p:cNvSpPr>
                <a:spLocks noChangeShapeType="1"/>
              </p:cNvSpPr>
              <p:nvPr/>
            </p:nvSpPr>
            <p:spPr bwMode="auto">
              <a:xfrm>
                <a:off x="3158" y="1842"/>
                <a:ext cx="1" cy="129"/>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th-TH">
                  <a:solidFill>
                    <a:prstClr val="black"/>
                  </a:solidFill>
                </a:endParaRPr>
              </a:p>
            </p:txBody>
          </p:sp>
          <p:sp>
            <p:nvSpPr>
              <p:cNvPr id="12326" name="Line 9"/>
              <p:cNvSpPr>
                <a:spLocks noChangeShapeType="1"/>
              </p:cNvSpPr>
              <p:nvPr/>
            </p:nvSpPr>
            <p:spPr bwMode="auto">
              <a:xfrm>
                <a:off x="3928" y="1842"/>
                <a:ext cx="1" cy="129"/>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th-TH">
                  <a:solidFill>
                    <a:prstClr val="black"/>
                  </a:solidFill>
                </a:endParaRPr>
              </a:p>
            </p:txBody>
          </p:sp>
          <p:sp>
            <p:nvSpPr>
              <p:cNvPr id="12327" name="Line 10"/>
              <p:cNvSpPr>
                <a:spLocks noChangeShapeType="1"/>
              </p:cNvSpPr>
              <p:nvPr/>
            </p:nvSpPr>
            <p:spPr bwMode="auto">
              <a:xfrm>
                <a:off x="4821" y="1842"/>
                <a:ext cx="0" cy="129"/>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th-TH">
                  <a:solidFill>
                    <a:prstClr val="black"/>
                  </a:solidFill>
                </a:endParaRPr>
              </a:p>
            </p:txBody>
          </p:sp>
        </p:grpSp>
      </p:grpSp>
      <p:sp>
        <p:nvSpPr>
          <p:cNvPr id="12293" name="Text Box 11"/>
          <p:cNvSpPr txBox="1">
            <a:spLocks noChangeArrowheads="1"/>
          </p:cNvSpPr>
          <p:nvPr/>
        </p:nvSpPr>
        <p:spPr bwMode="auto">
          <a:xfrm>
            <a:off x="7683500" y="4216400"/>
            <a:ext cx="1217613" cy="366713"/>
          </a:xfrm>
          <a:prstGeom prst="rect">
            <a:avLst/>
          </a:prstGeom>
          <a:noFill/>
          <a:ln>
            <a:noFill/>
          </a:ln>
          <a:effectLst>
            <a:prstShdw prst="shdw17" dist="17961" dir="2700000">
              <a:srgbClr val="1B45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2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th-TH" altLang="en-US" sz="1800" b="1" i="1">
                <a:solidFill>
                  <a:prstClr val="black"/>
                </a:solidFill>
                <a:latin typeface="Cordia New" pitchFamily="34" charset="-34"/>
                <a:cs typeface="FreesiaUPC" pitchFamily="34" charset="-34"/>
              </a:rPr>
              <a:t>5</a:t>
            </a:r>
          </a:p>
        </p:txBody>
      </p:sp>
      <p:sp>
        <p:nvSpPr>
          <p:cNvPr id="12294" name="Text Box 12"/>
          <p:cNvSpPr txBox="1">
            <a:spLocks noChangeArrowheads="1"/>
          </p:cNvSpPr>
          <p:nvPr/>
        </p:nvSpPr>
        <p:spPr bwMode="auto">
          <a:xfrm>
            <a:off x="6157913" y="4216400"/>
            <a:ext cx="1158875" cy="366713"/>
          </a:xfrm>
          <a:prstGeom prst="rect">
            <a:avLst/>
          </a:prstGeom>
          <a:noFill/>
          <a:ln>
            <a:noFill/>
          </a:ln>
          <a:effectLst>
            <a:prstShdw prst="shdw17" dist="17961" dir="2700000">
              <a:srgbClr val="1B45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2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th-TH" altLang="en-US" sz="1800" b="1" i="1">
                <a:solidFill>
                  <a:prstClr val="black"/>
                </a:solidFill>
                <a:latin typeface="Cordia New" pitchFamily="34" charset="-34"/>
                <a:cs typeface="FreesiaUPC" pitchFamily="34" charset="-34"/>
              </a:rPr>
              <a:t>4</a:t>
            </a:r>
          </a:p>
        </p:txBody>
      </p:sp>
      <p:sp>
        <p:nvSpPr>
          <p:cNvPr id="12295" name="Text Box 13"/>
          <p:cNvSpPr txBox="1">
            <a:spLocks noChangeArrowheads="1"/>
          </p:cNvSpPr>
          <p:nvPr/>
        </p:nvSpPr>
        <p:spPr bwMode="auto">
          <a:xfrm>
            <a:off x="4791075" y="4216400"/>
            <a:ext cx="1157288" cy="366713"/>
          </a:xfrm>
          <a:prstGeom prst="rect">
            <a:avLst/>
          </a:prstGeom>
          <a:noFill/>
          <a:ln>
            <a:noFill/>
          </a:ln>
          <a:effectLst>
            <a:prstShdw prst="shdw17" dist="17961" dir="2700000">
              <a:srgbClr val="1B45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2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th-TH" altLang="en-US" sz="1800" b="1" i="1">
                <a:solidFill>
                  <a:prstClr val="black"/>
                </a:solidFill>
                <a:latin typeface="Cordia New" pitchFamily="34" charset="-34"/>
                <a:cs typeface="FreesiaUPC" pitchFamily="34" charset="-34"/>
              </a:rPr>
              <a:t>3</a:t>
            </a:r>
          </a:p>
        </p:txBody>
      </p:sp>
      <p:sp>
        <p:nvSpPr>
          <p:cNvPr id="12296" name="Text Box 14"/>
          <p:cNvSpPr txBox="1">
            <a:spLocks noChangeArrowheads="1"/>
          </p:cNvSpPr>
          <p:nvPr/>
        </p:nvSpPr>
        <p:spPr bwMode="auto">
          <a:xfrm>
            <a:off x="3338513" y="4216400"/>
            <a:ext cx="1241425" cy="366713"/>
          </a:xfrm>
          <a:prstGeom prst="rect">
            <a:avLst/>
          </a:prstGeom>
          <a:noFill/>
          <a:ln>
            <a:noFill/>
          </a:ln>
          <a:effectLst>
            <a:prstShdw prst="shdw17" dist="17961" dir="2700000">
              <a:srgbClr val="1B45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2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th-TH" altLang="en-US" sz="1800" b="1" i="1">
                <a:solidFill>
                  <a:prstClr val="black"/>
                </a:solidFill>
                <a:latin typeface="Cordia New" pitchFamily="34" charset="-34"/>
                <a:cs typeface="FreesiaUPC" pitchFamily="34" charset="-34"/>
              </a:rPr>
              <a:t>2</a:t>
            </a:r>
          </a:p>
        </p:txBody>
      </p:sp>
      <p:sp>
        <p:nvSpPr>
          <p:cNvPr id="12297" name="Text Box 15"/>
          <p:cNvSpPr txBox="1">
            <a:spLocks noChangeArrowheads="1"/>
          </p:cNvSpPr>
          <p:nvPr/>
        </p:nvSpPr>
        <p:spPr bwMode="auto">
          <a:xfrm>
            <a:off x="1974850" y="4216400"/>
            <a:ext cx="1152525" cy="366713"/>
          </a:xfrm>
          <a:prstGeom prst="rect">
            <a:avLst/>
          </a:prstGeom>
          <a:noFill/>
          <a:ln>
            <a:noFill/>
          </a:ln>
          <a:effectLst>
            <a:prstShdw prst="shdw17" dist="17961" dir="2700000">
              <a:srgbClr val="1B45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2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th-TH" altLang="en-US" sz="1800" b="1" i="1">
                <a:solidFill>
                  <a:prstClr val="black"/>
                </a:solidFill>
                <a:latin typeface="Cordia New" pitchFamily="34" charset="-34"/>
                <a:cs typeface="FreesiaUPC" pitchFamily="34" charset="-34"/>
              </a:rPr>
              <a:t>1</a:t>
            </a:r>
          </a:p>
        </p:txBody>
      </p:sp>
      <p:sp>
        <p:nvSpPr>
          <p:cNvPr id="12298" name="Line 17"/>
          <p:cNvSpPr>
            <a:spLocks noChangeShapeType="1"/>
          </p:cNvSpPr>
          <p:nvPr/>
        </p:nvSpPr>
        <p:spPr bwMode="auto">
          <a:xfrm flipV="1">
            <a:off x="2081213" y="4576763"/>
            <a:ext cx="0" cy="6096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th-TH">
              <a:solidFill>
                <a:prstClr val="black"/>
              </a:solidFill>
            </a:endParaRPr>
          </a:p>
        </p:txBody>
      </p:sp>
      <p:sp>
        <p:nvSpPr>
          <p:cNvPr id="20498" name="Text Box 18"/>
          <p:cNvSpPr txBox="1">
            <a:spLocks noChangeArrowheads="1"/>
          </p:cNvSpPr>
          <p:nvPr/>
        </p:nvSpPr>
        <p:spPr bwMode="auto">
          <a:xfrm>
            <a:off x="304800" y="4995863"/>
            <a:ext cx="1752600" cy="365125"/>
          </a:xfrm>
          <a:prstGeom prst="rect">
            <a:avLst/>
          </a:prstGeom>
          <a:solidFill>
            <a:schemeClr val="hlink"/>
          </a:solidFill>
          <a:ln w="28575">
            <a:noFill/>
            <a:miter lim="800000"/>
            <a:headEnd/>
            <a:tailEnd/>
          </a:ln>
          <a:effectLst>
            <a:prstShdw prst="shdw17" dist="17961" dir="2700000">
              <a:schemeClr val="hlink">
                <a:gamma/>
                <a:shade val="60000"/>
                <a:invGamma/>
              </a:schemeClr>
            </a:prstShdw>
          </a:effectLst>
        </p:spPr>
        <p:txBody>
          <a:bodyPr>
            <a:spAutoFit/>
          </a:bodyPr>
          <a:lstStyle>
            <a:lvl1pPr marL="182563" indent="-182563">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75000"/>
              </a:lnSpc>
              <a:spcBef>
                <a:spcPct val="40000"/>
              </a:spcBef>
              <a:defRPr/>
            </a:pPr>
            <a:r>
              <a:rPr lang="en-US" altLang="ko-KR" sz="1200" b="1" smtClean="0">
                <a:solidFill>
                  <a:prstClr val="black"/>
                </a:solidFill>
                <a:latin typeface="Cordia New" pitchFamily="34" charset="-34"/>
                <a:ea typeface="Gulim" pitchFamily="34" charset="-127"/>
                <a:cs typeface="FreesiaUPC" pitchFamily="34" charset="-34"/>
              </a:rPr>
              <a:t>2. Manufacturing logistics Action Plan</a:t>
            </a:r>
          </a:p>
        </p:txBody>
      </p:sp>
      <p:sp>
        <p:nvSpPr>
          <p:cNvPr id="20499" name="Text Box 19"/>
          <p:cNvSpPr txBox="1">
            <a:spLocks noChangeArrowheads="1"/>
          </p:cNvSpPr>
          <p:nvPr/>
        </p:nvSpPr>
        <p:spPr bwMode="auto">
          <a:xfrm>
            <a:off x="2362200" y="5033963"/>
            <a:ext cx="1828800" cy="228600"/>
          </a:xfrm>
          <a:prstGeom prst="rect">
            <a:avLst/>
          </a:prstGeom>
          <a:solidFill>
            <a:schemeClr val="hlink"/>
          </a:solidFill>
          <a:ln w="28575">
            <a:noFill/>
            <a:miter lim="800000"/>
            <a:headEnd/>
            <a:tailEnd/>
          </a:ln>
          <a:effectLst>
            <a:prstShdw prst="shdw17" dist="17961" dir="2700000">
              <a:schemeClr val="hlink">
                <a:gamma/>
                <a:shade val="60000"/>
                <a:invGamma/>
              </a:schemeClr>
            </a:prstShdw>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75000"/>
              </a:lnSpc>
              <a:spcBef>
                <a:spcPct val="40000"/>
              </a:spcBef>
              <a:defRPr/>
            </a:pPr>
            <a:r>
              <a:rPr lang="en-US" altLang="ko-KR" sz="1200" b="1" smtClean="0">
                <a:solidFill>
                  <a:prstClr val="black"/>
                </a:solidFill>
                <a:latin typeface="Cordia New" pitchFamily="34" charset="-34"/>
                <a:ea typeface="Gulim" pitchFamily="34" charset="-127"/>
                <a:cs typeface="FreesiaUPC" pitchFamily="34" charset="-34"/>
              </a:rPr>
              <a:t>3. Trade logistics Action Plan</a:t>
            </a:r>
          </a:p>
        </p:txBody>
      </p:sp>
      <p:sp>
        <p:nvSpPr>
          <p:cNvPr id="20501" name="Text Box 21"/>
          <p:cNvSpPr txBox="1">
            <a:spLocks noChangeArrowheads="1"/>
          </p:cNvSpPr>
          <p:nvPr/>
        </p:nvSpPr>
        <p:spPr bwMode="auto">
          <a:xfrm>
            <a:off x="6934200" y="4881563"/>
            <a:ext cx="1676400" cy="365125"/>
          </a:xfrm>
          <a:prstGeom prst="rect">
            <a:avLst/>
          </a:prstGeom>
          <a:solidFill>
            <a:schemeClr val="hlink"/>
          </a:solidFill>
          <a:ln w="28575" algn="ctr">
            <a:noFill/>
            <a:miter lim="800000"/>
            <a:headEnd/>
            <a:tailEnd/>
          </a:ln>
          <a:effectLst>
            <a:prstShdw prst="shdw17" dist="17961" dir="2700000">
              <a:schemeClr val="hlink">
                <a:gamma/>
                <a:shade val="60000"/>
                <a:invGamma/>
              </a:schemeClr>
            </a:prstShdw>
          </a:effectLst>
        </p:spPr>
        <p:txBody>
          <a:bodyPr>
            <a:spAutoFit/>
          </a:bodyPr>
          <a:lstStyle>
            <a:lvl1pPr marL="182563" indent="-182563">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75000"/>
              </a:lnSpc>
              <a:spcBef>
                <a:spcPct val="40000"/>
              </a:spcBef>
              <a:defRPr/>
            </a:pPr>
            <a:r>
              <a:rPr lang="en-US" altLang="ko-KR" sz="1200" b="1" smtClean="0">
                <a:solidFill>
                  <a:prstClr val="black"/>
                </a:solidFill>
                <a:latin typeface="Cordia New" pitchFamily="34" charset="-34"/>
                <a:ea typeface="Gulim" pitchFamily="34" charset="-127"/>
                <a:cs typeface="FreesiaUPC" pitchFamily="34" charset="-34"/>
              </a:rPr>
              <a:t>5. Logistics data system Action Plan</a:t>
            </a:r>
          </a:p>
        </p:txBody>
      </p:sp>
      <p:sp>
        <p:nvSpPr>
          <p:cNvPr id="12302" name="Line 22"/>
          <p:cNvSpPr>
            <a:spLocks noChangeShapeType="1"/>
          </p:cNvSpPr>
          <p:nvPr/>
        </p:nvSpPr>
        <p:spPr bwMode="auto">
          <a:xfrm flipV="1">
            <a:off x="6669088" y="4591050"/>
            <a:ext cx="0" cy="60960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th-TH">
              <a:solidFill>
                <a:prstClr val="black"/>
              </a:solidFill>
            </a:endParaRPr>
          </a:p>
        </p:txBody>
      </p:sp>
      <p:sp>
        <p:nvSpPr>
          <p:cNvPr id="12303" name="Line 23"/>
          <p:cNvSpPr>
            <a:spLocks noChangeShapeType="1"/>
          </p:cNvSpPr>
          <p:nvPr/>
        </p:nvSpPr>
        <p:spPr bwMode="auto">
          <a:xfrm>
            <a:off x="3581400" y="4881563"/>
            <a:ext cx="3087688" cy="317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th-TH">
              <a:solidFill>
                <a:prstClr val="black"/>
              </a:solidFill>
            </a:endParaRPr>
          </a:p>
        </p:txBody>
      </p:sp>
      <p:sp>
        <p:nvSpPr>
          <p:cNvPr id="12304" name="Line 24"/>
          <p:cNvSpPr>
            <a:spLocks noChangeShapeType="1"/>
          </p:cNvSpPr>
          <p:nvPr/>
        </p:nvSpPr>
        <p:spPr bwMode="auto">
          <a:xfrm flipV="1">
            <a:off x="5943600" y="4591050"/>
            <a:ext cx="0" cy="3048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th-TH">
              <a:solidFill>
                <a:prstClr val="black"/>
              </a:solidFill>
            </a:endParaRPr>
          </a:p>
        </p:txBody>
      </p:sp>
      <p:sp>
        <p:nvSpPr>
          <p:cNvPr id="12305" name="Line 25"/>
          <p:cNvSpPr>
            <a:spLocks noChangeShapeType="1"/>
          </p:cNvSpPr>
          <p:nvPr/>
        </p:nvSpPr>
        <p:spPr bwMode="auto">
          <a:xfrm flipV="1">
            <a:off x="7848600" y="4576763"/>
            <a:ext cx="0" cy="3048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th-TH">
              <a:solidFill>
                <a:prstClr val="black"/>
              </a:solidFill>
            </a:endParaRPr>
          </a:p>
        </p:txBody>
      </p:sp>
      <p:sp>
        <p:nvSpPr>
          <p:cNvPr id="20506" name="Text Box 26"/>
          <p:cNvSpPr txBox="1">
            <a:spLocks noChangeArrowheads="1"/>
          </p:cNvSpPr>
          <p:nvPr/>
        </p:nvSpPr>
        <p:spPr bwMode="auto">
          <a:xfrm>
            <a:off x="6934200" y="5643563"/>
            <a:ext cx="2133600" cy="365125"/>
          </a:xfrm>
          <a:prstGeom prst="rect">
            <a:avLst/>
          </a:prstGeom>
          <a:solidFill>
            <a:schemeClr val="hlink"/>
          </a:solidFill>
          <a:ln w="28575" algn="ctr">
            <a:noFill/>
            <a:miter lim="800000"/>
            <a:headEnd/>
            <a:tailEnd/>
          </a:ln>
          <a:effectLst>
            <a:prstShdw prst="shdw17" dist="17961" dir="2700000">
              <a:schemeClr val="hlink">
                <a:gamma/>
                <a:shade val="60000"/>
                <a:invGamma/>
              </a:schemeClr>
            </a:prstShdw>
          </a:effectLst>
        </p:spPr>
        <p:txBody>
          <a:bodyPr>
            <a:spAutoFit/>
          </a:bodyPr>
          <a:lstStyle>
            <a:lvl1pPr marL="182563" indent="-182563">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75000"/>
              </a:lnSpc>
              <a:spcBef>
                <a:spcPct val="40000"/>
              </a:spcBef>
              <a:defRPr/>
            </a:pPr>
            <a:r>
              <a:rPr lang="en-US" altLang="ko-KR" sz="1200" b="1" smtClean="0">
                <a:solidFill>
                  <a:prstClr val="black"/>
                </a:solidFill>
                <a:latin typeface="Cordia New" pitchFamily="34" charset="-34"/>
                <a:ea typeface="Gulim" pitchFamily="34" charset="-127"/>
                <a:cs typeface="FreesiaUPC" pitchFamily="34" charset="-34"/>
              </a:rPr>
              <a:t>6. Logistics human resource development Action Plan</a:t>
            </a:r>
          </a:p>
        </p:txBody>
      </p:sp>
      <p:sp>
        <p:nvSpPr>
          <p:cNvPr id="12307" name="Line 27"/>
          <p:cNvSpPr>
            <a:spLocks noChangeShapeType="1"/>
          </p:cNvSpPr>
          <p:nvPr/>
        </p:nvSpPr>
        <p:spPr bwMode="auto">
          <a:xfrm flipV="1">
            <a:off x="8763000" y="4576763"/>
            <a:ext cx="0" cy="1066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th-TH">
              <a:solidFill>
                <a:prstClr val="black"/>
              </a:solidFill>
            </a:endParaRPr>
          </a:p>
        </p:txBody>
      </p:sp>
      <p:sp>
        <p:nvSpPr>
          <p:cNvPr id="12308" name="Line 28"/>
          <p:cNvSpPr>
            <a:spLocks noChangeShapeType="1"/>
          </p:cNvSpPr>
          <p:nvPr/>
        </p:nvSpPr>
        <p:spPr bwMode="auto">
          <a:xfrm flipV="1">
            <a:off x="3581400" y="4576763"/>
            <a:ext cx="0" cy="4572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th-TH">
              <a:solidFill>
                <a:prstClr val="black"/>
              </a:solidFill>
            </a:endParaRPr>
          </a:p>
        </p:txBody>
      </p:sp>
      <p:sp>
        <p:nvSpPr>
          <p:cNvPr id="20509" name="Text Box 29"/>
          <p:cNvSpPr txBox="1">
            <a:spLocks noChangeArrowheads="1"/>
          </p:cNvSpPr>
          <p:nvPr/>
        </p:nvSpPr>
        <p:spPr bwMode="auto">
          <a:xfrm>
            <a:off x="2133600" y="5643563"/>
            <a:ext cx="2362200" cy="403225"/>
          </a:xfrm>
          <a:prstGeom prst="rect">
            <a:avLst/>
          </a:prstGeom>
          <a:solidFill>
            <a:schemeClr val="hlink"/>
          </a:solidFill>
          <a:ln w="28575" algn="ctr">
            <a:noFill/>
            <a:miter lim="800000"/>
            <a:headEnd/>
            <a:tailEnd/>
          </a:ln>
          <a:effectLst>
            <a:prstShdw prst="shdw17" dist="17961" dir="2700000">
              <a:schemeClr val="hlink">
                <a:gamma/>
                <a:shade val="60000"/>
                <a:invGamma/>
              </a:schemeClr>
            </a:prstShdw>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85000"/>
              </a:lnSpc>
              <a:spcBef>
                <a:spcPct val="40000"/>
              </a:spcBef>
              <a:defRPr/>
            </a:pPr>
            <a:r>
              <a:rPr lang="en-US" altLang="ko-KR" sz="1200" b="1" smtClean="0">
                <a:solidFill>
                  <a:prstClr val="black"/>
                </a:solidFill>
                <a:latin typeface="Cordia New" pitchFamily="34" charset="-34"/>
                <a:ea typeface="Gulim" pitchFamily="34" charset="-127"/>
                <a:cs typeface="FreesiaUPC" pitchFamily="34" charset="-34"/>
              </a:rPr>
              <a:t>1. Urgent logistics Development</a:t>
            </a:r>
            <a:br>
              <a:rPr lang="en-US" altLang="ko-KR" sz="1200" b="1" smtClean="0">
                <a:solidFill>
                  <a:prstClr val="black"/>
                </a:solidFill>
                <a:latin typeface="Cordia New" pitchFamily="34" charset="-34"/>
                <a:ea typeface="Gulim" pitchFamily="34" charset="-127"/>
                <a:cs typeface="FreesiaUPC" pitchFamily="34" charset="-34"/>
              </a:rPr>
            </a:br>
            <a:r>
              <a:rPr lang="en-US" altLang="ko-KR" sz="1200" b="1" smtClean="0">
                <a:solidFill>
                  <a:prstClr val="black"/>
                </a:solidFill>
                <a:latin typeface="Cordia New" pitchFamily="34" charset="-34"/>
                <a:ea typeface="Gulim" pitchFamily="34" charset="-127"/>
                <a:cs typeface="FreesiaUPC" pitchFamily="34" charset="-34"/>
              </a:rPr>
              <a:t>    AP 2007</a:t>
            </a:r>
          </a:p>
        </p:txBody>
      </p:sp>
      <p:sp>
        <p:nvSpPr>
          <p:cNvPr id="12310" name="Line 30"/>
          <p:cNvSpPr>
            <a:spLocks noChangeShapeType="1"/>
          </p:cNvSpPr>
          <p:nvPr/>
        </p:nvSpPr>
        <p:spPr bwMode="auto">
          <a:xfrm flipV="1">
            <a:off x="2209800" y="4576763"/>
            <a:ext cx="0" cy="10668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th-TH">
              <a:solidFill>
                <a:prstClr val="black"/>
              </a:solidFill>
            </a:endParaRPr>
          </a:p>
        </p:txBody>
      </p:sp>
      <p:sp>
        <p:nvSpPr>
          <p:cNvPr id="12311" name="Line 31"/>
          <p:cNvSpPr>
            <a:spLocks noChangeShapeType="1"/>
          </p:cNvSpPr>
          <p:nvPr/>
        </p:nvSpPr>
        <p:spPr bwMode="auto">
          <a:xfrm flipV="1">
            <a:off x="4343400" y="4576763"/>
            <a:ext cx="0" cy="10668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th-TH">
              <a:solidFill>
                <a:prstClr val="black"/>
              </a:solidFill>
            </a:endParaRPr>
          </a:p>
        </p:txBody>
      </p:sp>
      <p:sp>
        <p:nvSpPr>
          <p:cNvPr id="12312" name="Rectangle 54"/>
          <p:cNvSpPr>
            <a:spLocks noChangeArrowheads="1"/>
          </p:cNvSpPr>
          <p:nvPr/>
        </p:nvSpPr>
        <p:spPr bwMode="auto">
          <a:xfrm>
            <a:off x="2209800" y="1524000"/>
            <a:ext cx="6229350" cy="409575"/>
          </a:xfrm>
          <a:prstGeom prst="rect">
            <a:avLst/>
          </a:prstGeom>
          <a:solidFill>
            <a:srgbClr val="C00000"/>
          </a:solidFill>
          <a:ln>
            <a:noFill/>
          </a:ln>
          <a:effectLst>
            <a:prstShdw prst="shdw17" dist="17961" dir="2700000">
              <a:srgbClr val="5C3D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lIns="63888" tIns="31945" rIns="63888" bIns="31945" anchor="ctr"/>
          <a:lstStyle/>
          <a:p>
            <a:pPr algn="ctr" defTabSz="893763">
              <a:lnSpc>
                <a:spcPct val="90000"/>
              </a:lnSpc>
            </a:pPr>
            <a:r>
              <a:rPr lang="en-US" altLang="ko-KR" sz="1400" b="1">
                <a:solidFill>
                  <a:prstClr val="black"/>
                </a:solidFill>
                <a:ea typeface="Gulim" pitchFamily="34" charset="-127"/>
                <a:cs typeface="FreesiaUPC" pitchFamily="34" charset="-34"/>
              </a:rPr>
              <a:t>World Class Logistics System to support Thai Business and Industries</a:t>
            </a:r>
          </a:p>
        </p:txBody>
      </p:sp>
      <p:sp>
        <p:nvSpPr>
          <p:cNvPr id="16409" name="AutoShape 55"/>
          <p:cNvSpPr>
            <a:spLocks noChangeArrowheads="1"/>
          </p:cNvSpPr>
          <p:nvPr/>
        </p:nvSpPr>
        <p:spPr bwMode="auto">
          <a:xfrm rot="-5400000">
            <a:off x="717550" y="1112838"/>
            <a:ext cx="569913" cy="1220787"/>
          </a:xfrm>
          <a:prstGeom prst="flowChartOffpageConnector">
            <a:avLst/>
          </a:prstGeom>
          <a:solidFill>
            <a:schemeClr val="bg1">
              <a:lumMod val="50000"/>
            </a:schemeClr>
          </a:solidFill>
          <a:ln w="9525">
            <a:noFill/>
            <a:miter lim="800000"/>
            <a:headEnd/>
            <a:tailEnd/>
          </a:ln>
          <a:effectLst>
            <a:prstShdw prst="shdw17" dist="17961" dir="2700000">
              <a:srgbClr val="5C3D00"/>
            </a:prstShdw>
          </a:effectLst>
        </p:spPr>
        <p:txBody>
          <a:bodyPr vert="eaVert" wrap="none" lIns="85390" tIns="42695" rIns="85390" bIns="42695" anchor="ctr"/>
          <a:lstStyle>
            <a:lvl1pPr defTabSz="893763">
              <a:defRPr>
                <a:solidFill>
                  <a:schemeClr val="tx1"/>
                </a:solidFill>
                <a:latin typeface="Arial" charset="0"/>
              </a:defRPr>
            </a:lvl1pPr>
            <a:lvl2pPr marL="742950" indent="-285750" defTabSz="893763">
              <a:defRPr>
                <a:solidFill>
                  <a:schemeClr val="tx1"/>
                </a:solidFill>
                <a:latin typeface="Arial" charset="0"/>
              </a:defRPr>
            </a:lvl2pPr>
            <a:lvl3pPr marL="1143000" indent="-228600" defTabSz="893763">
              <a:defRPr>
                <a:solidFill>
                  <a:schemeClr val="tx1"/>
                </a:solidFill>
                <a:latin typeface="Arial" charset="0"/>
              </a:defRPr>
            </a:lvl3pPr>
            <a:lvl4pPr marL="1600200" indent="-228600" defTabSz="893763">
              <a:defRPr>
                <a:solidFill>
                  <a:schemeClr val="tx1"/>
                </a:solidFill>
                <a:latin typeface="Arial" charset="0"/>
              </a:defRPr>
            </a:lvl4pPr>
            <a:lvl5pPr marL="2057400" indent="-228600" defTabSz="893763">
              <a:defRPr>
                <a:solidFill>
                  <a:schemeClr val="tx1"/>
                </a:solidFill>
                <a:latin typeface="Arial" charset="0"/>
              </a:defRPr>
            </a:lvl5pPr>
            <a:lvl6pPr marL="2514600" indent="-228600" defTabSz="893763" fontAlgn="base">
              <a:spcBef>
                <a:spcPct val="0"/>
              </a:spcBef>
              <a:spcAft>
                <a:spcPct val="0"/>
              </a:spcAft>
              <a:defRPr>
                <a:solidFill>
                  <a:schemeClr val="tx1"/>
                </a:solidFill>
                <a:latin typeface="Arial" charset="0"/>
              </a:defRPr>
            </a:lvl6pPr>
            <a:lvl7pPr marL="2971800" indent="-228600" defTabSz="893763" fontAlgn="base">
              <a:spcBef>
                <a:spcPct val="0"/>
              </a:spcBef>
              <a:spcAft>
                <a:spcPct val="0"/>
              </a:spcAft>
              <a:defRPr>
                <a:solidFill>
                  <a:schemeClr val="tx1"/>
                </a:solidFill>
                <a:latin typeface="Arial" charset="0"/>
              </a:defRPr>
            </a:lvl7pPr>
            <a:lvl8pPr marL="3429000" indent="-228600" defTabSz="893763" fontAlgn="base">
              <a:spcBef>
                <a:spcPct val="0"/>
              </a:spcBef>
              <a:spcAft>
                <a:spcPct val="0"/>
              </a:spcAft>
              <a:defRPr>
                <a:solidFill>
                  <a:schemeClr val="tx1"/>
                </a:solidFill>
                <a:latin typeface="Arial" charset="0"/>
              </a:defRPr>
            </a:lvl8pPr>
            <a:lvl9pPr marL="3886200" indent="-228600" defTabSz="893763" fontAlgn="base">
              <a:spcBef>
                <a:spcPct val="0"/>
              </a:spcBef>
              <a:spcAft>
                <a:spcPct val="0"/>
              </a:spcAft>
              <a:defRPr>
                <a:solidFill>
                  <a:schemeClr val="tx1"/>
                </a:solidFill>
                <a:latin typeface="Arial" charset="0"/>
              </a:defRPr>
            </a:lvl9pPr>
          </a:lstStyle>
          <a:p>
            <a:pPr algn="ctr">
              <a:defRPr/>
            </a:pPr>
            <a:r>
              <a:rPr lang="th-TH" altLang="en-US" sz="1400" b="1" smtClean="0">
                <a:solidFill>
                  <a:prstClr val="black"/>
                </a:solidFill>
                <a:latin typeface="Cordia New" pitchFamily="34" charset="-34"/>
                <a:cs typeface="FreesiaUPC" pitchFamily="34" charset="-34"/>
              </a:rPr>
              <a:t>  </a:t>
            </a:r>
            <a:r>
              <a:rPr lang="en-US" altLang="ko-KR" sz="1400" b="1" smtClean="0">
                <a:solidFill>
                  <a:prstClr val="black"/>
                </a:solidFill>
                <a:latin typeface="Cordia New" pitchFamily="34" charset="-34"/>
                <a:ea typeface="Gulim" pitchFamily="34" charset="-127"/>
                <a:cs typeface="FreesiaUPC" pitchFamily="34" charset="-34"/>
              </a:rPr>
              <a:t>Vision</a:t>
            </a:r>
            <a:endParaRPr lang="th-TH" altLang="en-US" sz="1400" b="1" smtClean="0">
              <a:solidFill>
                <a:prstClr val="black"/>
              </a:solidFill>
              <a:latin typeface="Cordia New" pitchFamily="34" charset="-34"/>
              <a:cs typeface="FreesiaUPC" pitchFamily="34" charset="-34"/>
            </a:endParaRPr>
          </a:p>
        </p:txBody>
      </p:sp>
      <p:sp>
        <p:nvSpPr>
          <p:cNvPr id="16410" name="AutoShape 56"/>
          <p:cNvSpPr>
            <a:spLocks noChangeArrowheads="1"/>
          </p:cNvSpPr>
          <p:nvPr/>
        </p:nvSpPr>
        <p:spPr bwMode="auto">
          <a:xfrm rot="-5400000">
            <a:off x="717550" y="1846263"/>
            <a:ext cx="546100" cy="1219200"/>
          </a:xfrm>
          <a:prstGeom prst="flowChartOffpageConnector">
            <a:avLst/>
          </a:prstGeom>
          <a:solidFill>
            <a:schemeClr val="bg1">
              <a:lumMod val="50000"/>
            </a:schemeClr>
          </a:solidFill>
          <a:ln w="9525">
            <a:noFill/>
            <a:miter lim="800000"/>
            <a:headEnd/>
            <a:tailEnd/>
          </a:ln>
          <a:effectLst>
            <a:prstShdw prst="shdw17" dist="17961" dir="2700000">
              <a:srgbClr val="995C00"/>
            </a:prstShdw>
          </a:effectLst>
        </p:spPr>
        <p:txBody>
          <a:bodyPr vert="eaVert" wrap="none" lIns="85390" tIns="42695" rIns="85390" bIns="42695" anchor="ctr"/>
          <a:lstStyle>
            <a:lvl1pPr defTabSz="893763">
              <a:defRPr>
                <a:solidFill>
                  <a:schemeClr val="tx1"/>
                </a:solidFill>
                <a:latin typeface="Arial" charset="0"/>
              </a:defRPr>
            </a:lvl1pPr>
            <a:lvl2pPr marL="742950" indent="-285750" defTabSz="893763">
              <a:defRPr>
                <a:solidFill>
                  <a:schemeClr val="tx1"/>
                </a:solidFill>
                <a:latin typeface="Arial" charset="0"/>
              </a:defRPr>
            </a:lvl2pPr>
            <a:lvl3pPr marL="1143000" indent="-228600" defTabSz="893763">
              <a:defRPr>
                <a:solidFill>
                  <a:schemeClr val="tx1"/>
                </a:solidFill>
                <a:latin typeface="Arial" charset="0"/>
              </a:defRPr>
            </a:lvl3pPr>
            <a:lvl4pPr marL="1600200" indent="-228600" defTabSz="893763">
              <a:defRPr>
                <a:solidFill>
                  <a:schemeClr val="tx1"/>
                </a:solidFill>
                <a:latin typeface="Arial" charset="0"/>
              </a:defRPr>
            </a:lvl4pPr>
            <a:lvl5pPr marL="2057400" indent="-228600" defTabSz="893763">
              <a:defRPr>
                <a:solidFill>
                  <a:schemeClr val="tx1"/>
                </a:solidFill>
                <a:latin typeface="Arial" charset="0"/>
              </a:defRPr>
            </a:lvl5pPr>
            <a:lvl6pPr marL="2514600" indent="-228600" defTabSz="893763" fontAlgn="base">
              <a:spcBef>
                <a:spcPct val="0"/>
              </a:spcBef>
              <a:spcAft>
                <a:spcPct val="0"/>
              </a:spcAft>
              <a:defRPr>
                <a:solidFill>
                  <a:schemeClr val="tx1"/>
                </a:solidFill>
                <a:latin typeface="Arial" charset="0"/>
              </a:defRPr>
            </a:lvl6pPr>
            <a:lvl7pPr marL="2971800" indent="-228600" defTabSz="893763" fontAlgn="base">
              <a:spcBef>
                <a:spcPct val="0"/>
              </a:spcBef>
              <a:spcAft>
                <a:spcPct val="0"/>
              </a:spcAft>
              <a:defRPr>
                <a:solidFill>
                  <a:schemeClr val="tx1"/>
                </a:solidFill>
                <a:latin typeface="Arial" charset="0"/>
              </a:defRPr>
            </a:lvl7pPr>
            <a:lvl8pPr marL="3429000" indent="-228600" defTabSz="893763" fontAlgn="base">
              <a:spcBef>
                <a:spcPct val="0"/>
              </a:spcBef>
              <a:spcAft>
                <a:spcPct val="0"/>
              </a:spcAft>
              <a:defRPr>
                <a:solidFill>
                  <a:schemeClr val="tx1"/>
                </a:solidFill>
                <a:latin typeface="Arial" charset="0"/>
              </a:defRPr>
            </a:lvl8pPr>
            <a:lvl9pPr marL="3886200" indent="-228600" defTabSz="893763" fontAlgn="base">
              <a:spcBef>
                <a:spcPct val="0"/>
              </a:spcBef>
              <a:spcAft>
                <a:spcPct val="0"/>
              </a:spcAft>
              <a:defRPr>
                <a:solidFill>
                  <a:schemeClr val="tx1"/>
                </a:solidFill>
                <a:latin typeface="Arial" charset="0"/>
              </a:defRPr>
            </a:lvl9pPr>
          </a:lstStyle>
          <a:p>
            <a:pPr algn="ctr">
              <a:lnSpc>
                <a:spcPct val="70000"/>
              </a:lnSpc>
              <a:defRPr/>
            </a:pPr>
            <a:r>
              <a:rPr lang="en-US" altLang="ko-KR" sz="1400" b="1" smtClean="0">
                <a:solidFill>
                  <a:prstClr val="black"/>
                </a:solidFill>
                <a:latin typeface="Cordia New" pitchFamily="34" charset="-34"/>
                <a:ea typeface="Gulim" pitchFamily="34" charset="-127"/>
                <a:cs typeface="FreesiaUPC" pitchFamily="34" charset="-34"/>
              </a:rPr>
              <a:t>Objectives</a:t>
            </a:r>
            <a:endParaRPr lang="th-TH" altLang="en-US" sz="1400" b="1" smtClean="0">
              <a:solidFill>
                <a:prstClr val="black"/>
              </a:solidFill>
              <a:latin typeface="Cordia New" pitchFamily="34" charset="-34"/>
              <a:ea typeface="Gulim" pitchFamily="34" charset="-127"/>
              <a:cs typeface="FreesiaUPC" pitchFamily="34" charset="-34"/>
            </a:endParaRPr>
          </a:p>
        </p:txBody>
      </p:sp>
      <p:sp>
        <p:nvSpPr>
          <p:cNvPr id="20537" name="AutoShape 57"/>
          <p:cNvSpPr>
            <a:spLocks noChangeArrowheads="1"/>
          </p:cNvSpPr>
          <p:nvPr/>
        </p:nvSpPr>
        <p:spPr bwMode="auto">
          <a:xfrm rot="16200000">
            <a:off x="685800" y="3205163"/>
            <a:ext cx="609600" cy="1219200"/>
          </a:xfrm>
          <a:prstGeom prst="flowChartOffpageConnector">
            <a:avLst/>
          </a:prstGeom>
          <a:solidFill>
            <a:schemeClr val="bg1">
              <a:lumMod val="50000"/>
            </a:schemeClr>
          </a:solidFill>
          <a:ln w="9525">
            <a:noFill/>
            <a:miter lim="800000"/>
            <a:headEnd/>
            <a:tailEnd/>
          </a:ln>
          <a:effectLst>
            <a:prstShdw prst="shdw17" dist="17961" dir="2700000">
              <a:schemeClr val="bg2">
                <a:gamma/>
                <a:shade val="60000"/>
                <a:invGamma/>
              </a:schemeClr>
            </a:prstShdw>
          </a:effectLst>
        </p:spPr>
        <p:txBody>
          <a:bodyPr vert="eaVert" wrap="none" lIns="85354" tIns="42677" rIns="85354" bIns="42677" anchor="ctr"/>
          <a:lstStyle>
            <a:lvl1pPr defTabSz="893763">
              <a:defRPr>
                <a:solidFill>
                  <a:schemeClr val="tx1"/>
                </a:solidFill>
                <a:latin typeface="Arial" charset="0"/>
              </a:defRPr>
            </a:lvl1pPr>
            <a:lvl2pPr marL="742950" indent="-285750" defTabSz="893763">
              <a:defRPr>
                <a:solidFill>
                  <a:schemeClr val="tx1"/>
                </a:solidFill>
                <a:latin typeface="Arial" charset="0"/>
              </a:defRPr>
            </a:lvl2pPr>
            <a:lvl3pPr marL="1143000" indent="-228600" defTabSz="893763">
              <a:defRPr>
                <a:solidFill>
                  <a:schemeClr val="tx1"/>
                </a:solidFill>
                <a:latin typeface="Arial" charset="0"/>
              </a:defRPr>
            </a:lvl3pPr>
            <a:lvl4pPr marL="1600200" indent="-228600" defTabSz="893763">
              <a:defRPr>
                <a:solidFill>
                  <a:schemeClr val="tx1"/>
                </a:solidFill>
                <a:latin typeface="Arial" charset="0"/>
              </a:defRPr>
            </a:lvl4pPr>
            <a:lvl5pPr marL="2057400" indent="-228600" defTabSz="893763">
              <a:defRPr>
                <a:solidFill>
                  <a:schemeClr val="tx1"/>
                </a:solidFill>
                <a:latin typeface="Arial" charset="0"/>
              </a:defRPr>
            </a:lvl5pPr>
            <a:lvl6pPr marL="2514600" indent="-228600" defTabSz="893763" fontAlgn="base">
              <a:spcBef>
                <a:spcPct val="0"/>
              </a:spcBef>
              <a:spcAft>
                <a:spcPct val="0"/>
              </a:spcAft>
              <a:defRPr>
                <a:solidFill>
                  <a:schemeClr val="tx1"/>
                </a:solidFill>
                <a:latin typeface="Arial" charset="0"/>
              </a:defRPr>
            </a:lvl6pPr>
            <a:lvl7pPr marL="2971800" indent="-228600" defTabSz="893763" fontAlgn="base">
              <a:spcBef>
                <a:spcPct val="0"/>
              </a:spcBef>
              <a:spcAft>
                <a:spcPct val="0"/>
              </a:spcAft>
              <a:defRPr>
                <a:solidFill>
                  <a:schemeClr val="tx1"/>
                </a:solidFill>
                <a:latin typeface="Arial" charset="0"/>
              </a:defRPr>
            </a:lvl7pPr>
            <a:lvl8pPr marL="3429000" indent="-228600" defTabSz="893763" fontAlgn="base">
              <a:spcBef>
                <a:spcPct val="0"/>
              </a:spcBef>
              <a:spcAft>
                <a:spcPct val="0"/>
              </a:spcAft>
              <a:defRPr>
                <a:solidFill>
                  <a:schemeClr val="tx1"/>
                </a:solidFill>
                <a:latin typeface="Arial" charset="0"/>
              </a:defRPr>
            </a:lvl8pPr>
            <a:lvl9pPr marL="3886200" indent="-228600" defTabSz="893763" fontAlgn="base">
              <a:spcBef>
                <a:spcPct val="0"/>
              </a:spcBef>
              <a:spcAft>
                <a:spcPct val="0"/>
              </a:spcAft>
              <a:defRPr>
                <a:solidFill>
                  <a:schemeClr val="tx1"/>
                </a:solidFill>
                <a:latin typeface="Arial" charset="0"/>
              </a:defRPr>
            </a:lvl9pPr>
          </a:lstStyle>
          <a:p>
            <a:pPr algn="ctr">
              <a:lnSpc>
                <a:spcPct val="80000"/>
              </a:lnSpc>
              <a:defRPr/>
            </a:pPr>
            <a:r>
              <a:rPr lang="en-US" altLang="ko-KR" sz="1400" b="1" smtClean="0">
                <a:solidFill>
                  <a:prstClr val="black"/>
                </a:solidFill>
                <a:latin typeface="Cordia New" pitchFamily="34" charset="-34"/>
                <a:ea typeface="Gulim" pitchFamily="34" charset="-127"/>
                <a:cs typeface="FreesiaUPC" pitchFamily="34" charset="-34"/>
              </a:rPr>
              <a:t>Strategic</a:t>
            </a:r>
            <a:br>
              <a:rPr lang="en-US" altLang="ko-KR" sz="1400" b="1" smtClean="0">
                <a:solidFill>
                  <a:prstClr val="black"/>
                </a:solidFill>
                <a:latin typeface="Cordia New" pitchFamily="34" charset="-34"/>
                <a:ea typeface="Gulim" pitchFamily="34" charset="-127"/>
                <a:cs typeface="FreesiaUPC" pitchFamily="34" charset="-34"/>
              </a:rPr>
            </a:br>
            <a:r>
              <a:rPr lang="en-US" altLang="ko-KR" sz="1400" b="1" smtClean="0">
                <a:solidFill>
                  <a:prstClr val="black"/>
                </a:solidFill>
                <a:latin typeface="Cordia New" pitchFamily="34" charset="-34"/>
                <a:ea typeface="Gulim" pitchFamily="34" charset="-127"/>
                <a:cs typeface="FreesiaUPC" pitchFamily="34" charset="-34"/>
              </a:rPr>
              <a:t>Agendas</a:t>
            </a:r>
            <a:endParaRPr lang="th-TH" altLang="en-US" sz="1400" b="1" smtClean="0">
              <a:solidFill>
                <a:prstClr val="black"/>
              </a:solidFill>
              <a:latin typeface="Cordia New" pitchFamily="34" charset="-34"/>
              <a:ea typeface="Gulim" pitchFamily="34" charset="-127"/>
              <a:cs typeface="FreesiaUPC" pitchFamily="34" charset="-34"/>
            </a:endParaRPr>
          </a:p>
        </p:txBody>
      </p:sp>
      <p:sp>
        <p:nvSpPr>
          <p:cNvPr id="16412" name="Rectangle 58"/>
          <p:cNvSpPr>
            <a:spLocks noChangeArrowheads="1"/>
          </p:cNvSpPr>
          <p:nvPr/>
        </p:nvSpPr>
        <p:spPr bwMode="auto">
          <a:xfrm>
            <a:off x="2209800" y="2147888"/>
            <a:ext cx="6232525" cy="688975"/>
          </a:xfrm>
          <a:prstGeom prst="rect">
            <a:avLst/>
          </a:prstGeom>
          <a:solidFill>
            <a:schemeClr val="bg2">
              <a:lumMod val="75000"/>
            </a:schemeClr>
          </a:solidFill>
          <a:ln w="19050">
            <a:solidFill>
              <a:schemeClr val="accent1"/>
            </a:solidFill>
            <a:miter lim="800000"/>
            <a:headEnd/>
            <a:tailEnd/>
          </a:ln>
          <a:effectLst>
            <a:prstShdw prst="shdw17" dist="17961" dir="2700000">
              <a:srgbClr val="995C00"/>
            </a:prstShdw>
          </a:effectLst>
        </p:spPr>
        <p:txBody>
          <a:bodyPr wrap="none" lIns="63888" tIns="31945" rIns="63888" bIns="31945" anchor="ctr"/>
          <a:lstStyle>
            <a:lvl1pPr marL="168275" indent="-168275" defTabSz="893763">
              <a:defRPr>
                <a:solidFill>
                  <a:schemeClr val="tx1"/>
                </a:solidFill>
                <a:latin typeface="Arial" charset="0"/>
              </a:defRPr>
            </a:lvl1pPr>
            <a:lvl2pPr marL="742950" indent="-285750" defTabSz="893763">
              <a:defRPr>
                <a:solidFill>
                  <a:schemeClr val="tx1"/>
                </a:solidFill>
                <a:latin typeface="Arial" charset="0"/>
              </a:defRPr>
            </a:lvl2pPr>
            <a:lvl3pPr marL="1143000" indent="-228600" defTabSz="893763">
              <a:defRPr>
                <a:solidFill>
                  <a:schemeClr val="tx1"/>
                </a:solidFill>
                <a:latin typeface="Arial" charset="0"/>
              </a:defRPr>
            </a:lvl3pPr>
            <a:lvl4pPr marL="1600200" indent="-228600" defTabSz="893763">
              <a:defRPr>
                <a:solidFill>
                  <a:schemeClr val="tx1"/>
                </a:solidFill>
                <a:latin typeface="Arial" charset="0"/>
              </a:defRPr>
            </a:lvl4pPr>
            <a:lvl5pPr marL="2057400" indent="-228600" defTabSz="893763">
              <a:defRPr>
                <a:solidFill>
                  <a:schemeClr val="tx1"/>
                </a:solidFill>
                <a:latin typeface="Arial" charset="0"/>
              </a:defRPr>
            </a:lvl5pPr>
            <a:lvl6pPr marL="2514600" indent="-228600" defTabSz="893763" fontAlgn="base">
              <a:spcBef>
                <a:spcPct val="0"/>
              </a:spcBef>
              <a:spcAft>
                <a:spcPct val="0"/>
              </a:spcAft>
              <a:defRPr>
                <a:solidFill>
                  <a:schemeClr val="tx1"/>
                </a:solidFill>
                <a:latin typeface="Arial" charset="0"/>
              </a:defRPr>
            </a:lvl6pPr>
            <a:lvl7pPr marL="2971800" indent="-228600" defTabSz="893763" fontAlgn="base">
              <a:spcBef>
                <a:spcPct val="0"/>
              </a:spcBef>
              <a:spcAft>
                <a:spcPct val="0"/>
              </a:spcAft>
              <a:defRPr>
                <a:solidFill>
                  <a:schemeClr val="tx1"/>
                </a:solidFill>
                <a:latin typeface="Arial" charset="0"/>
              </a:defRPr>
            </a:lvl7pPr>
            <a:lvl8pPr marL="3429000" indent="-228600" defTabSz="893763" fontAlgn="base">
              <a:spcBef>
                <a:spcPct val="0"/>
              </a:spcBef>
              <a:spcAft>
                <a:spcPct val="0"/>
              </a:spcAft>
              <a:defRPr>
                <a:solidFill>
                  <a:schemeClr val="tx1"/>
                </a:solidFill>
                <a:latin typeface="Arial" charset="0"/>
              </a:defRPr>
            </a:lvl8pPr>
            <a:lvl9pPr marL="3886200" indent="-228600" defTabSz="893763" fontAlgn="base">
              <a:spcBef>
                <a:spcPct val="0"/>
              </a:spcBef>
              <a:spcAft>
                <a:spcPct val="0"/>
              </a:spcAft>
              <a:defRPr>
                <a:solidFill>
                  <a:schemeClr val="tx1"/>
                </a:solidFill>
                <a:latin typeface="Arial" charset="0"/>
              </a:defRPr>
            </a:lvl9pPr>
          </a:lstStyle>
          <a:p>
            <a:pPr>
              <a:lnSpc>
                <a:spcPct val="65000"/>
              </a:lnSpc>
              <a:spcBef>
                <a:spcPct val="40000"/>
              </a:spcBef>
              <a:buFontTx/>
              <a:buAutoNum type="arabicPeriod"/>
              <a:defRPr/>
            </a:pPr>
            <a:r>
              <a:rPr lang="en-US" altLang="ko-KR" sz="1600" b="1" smtClean="0">
                <a:solidFill>
                  <a:prstClr val="black"/>
                </a:solidFill>
                <a:latin typeface="Cordia New" pitchFamily="34" charset="-34"/>
                <a:ea typeface="Gulim" pitchFamily="34" charset="-127"/>
                <a:cs typeface="FreesiaUPC" pitchFamily="34" charset="-34"/>
              </a:rPr>
              <a:t>Cost Efficiency / Responsiveness</a:t>
            </a:r>
            <a:r>
              <a:rPr lang="th-TH" altLang="en-US" sz="1600" b="1" smtClean="0">
                <a:solidFill>
                  <a:prstClr val="black"/>
                </a:solidFill>
                <a:latin typeface="Cordia New" pitchFamily="34" charset="-34"/>
                <a:ea typeface="Gulim" pitchFamily="34" charset="-127"/>
                <a:cs typeface="FreesiaUPC" pitchFamily="34" charset="-34"/>
              </a:rPr>
              <a:t> </a:t>
            </a:r>
            <a:r>
              <a:rPr lang="en-US" altLang="ko-KR" sz="1600" b="1" smtClean="0">
                <a:solidFill>
                  <a:prstClr val="black"/>
                </a:solidFill>
                <a:latin typeface="Cordia New" pitchFamily="34" charset="-34"/>
                <a:ea typeface="Gulim" pitchFamily="34" charset="-127"/>
                <a:cs typeface="FreesiaUPC" pitchFamily="34" charset="-34"/>
              </a:rPr>
              <a:t>/ Reliability and Security</a:t>
            </a:r>
            <a:endParaRPr lang="th-TH" altLang="en-US" sz="1600" b="1" smtClean="0">
              <a:solidFill>
                <a:prstClr val="black"/>
              </a:solidFill>
              <a:latin typeface="Cordia New" pitchFamily="34" charset="-34"/>
              <a:ea typeface="Gulim" pitchFamily="34" charset="-127"/>
              <a:cs typeface="FreesiaUPC" pitchFamily="34" charset="-34"/>
            </a:endParaRPr>
          </a:p>
          <a:p>
            <a:pPr>
              <a:lnSpc>
                <a:spcPct val="65000"/>
              </a:lnSpc>
              <a:spcBef>
                <a:spcPct val="40000"/>
              </a:spcBef>
              <a:buFontTx/>
              <a:buAutoNum type="arabicPeriod"/>
              <a:defRPr/>
            </a:pPr>
            <a:r>
              <a:rPr lang="en-US" altLang="ko-KR" sz="1600" b="1" smtClean="0">
                <a:solidFill>
                  <a:prstClr val="black"/>
                </a:solidFill>
                <a:latin typeface="Cordia New" pitchFamily="34" charset="-34"/>
                <a:ea typeface="Gulim" pitchFamily="34" charset="-127"/>
                <a:cs typeface="FreesiaUPC" pitchFamily="34" charset="-34"/>
              </a:rPr>
              <a:t>Business value creation</a:t>
            </a:r>
            <a:endParaRPr lang="th-TH" altLang="en-US" sz="1600" b="1" smtClean="0">
              <a:solidFill>
                <a:prstClr val="black"/>
              </a:solidFill>
              <a:latin typeface="Cordia New" pitchFamily="34" charset="-34"/>
              <a:ea typeface="Gulim" pitchFamily="34" charset="-127"/>
              <a:cs typeface="FreesiaUPC" pitchFamily="34" charset="-34"/>
            </a:endParaRPr>
          </a:p>
        </p:txBody>
      </p:sp>
      <p:sp>
        <p:nvSpPr>
          <p:cNvPr id="20500" name="Text Box 20"/>
          <p:cNvSpPr txBox="1">
            <a:spLocks noChangeArrowheads="1"/>
          </p:cNvSpPr>
          <p:nvPr/>
        </p:nvSpPr>
        <p:spPr bwMode="auto">
          <a:xfrm>
            <a:off x="4572000" y="5200650"/>
            <a:ext cx="2286000" cy="365125"/>
          </a:xfrm>
          <a:prstGeom prst="rect">
            <a:avLst/>
          </a:prstGeom>
          <a:solidFill>
            <a:srgbClr val="FF0000"/>
          </a:solidFill>
          <a:ln>
            <a:noFill/>
          </a:ln>
          <a:effectLst>
            <a:prstShdw prst="shdw17" dist="17961" dir="2700000">
              <a:srgbClr val="990000"/>
            </a:prstShdw>
          </a:effectLst>
          <a:extLs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2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lnSpc>
                <a:spcPct val="75000"/>
              </a:lnSpc>
              <a:spcBef>
                <a:spcPct val="40000"/>
              </a:spcBef>
            </a:pPr>
            <a:r>
              <a:rPr lang="en-US" altLang="ko-KR" sz="1200" b="1">
                <a:solidFill>
                  <a:prstClr val="black"/>
                </a:solidFill>
                <a:latin typeface="Cordia New" pitchFamily="34" charset="-34"/>
                <a:ea typeface="Gulim" pitchFamily="34" charset="-127"/>
                <a:cs typeface="FreesiaUPC" pitchFamily="34" charset="-34"/>
              </a:rPr>
              <a:t>4. Single Window e-Logistics Development Plan (SWeL)</a:t>
            </a:r>
          </a:p>
        </p:txBody>
      </p:sp>
      <p:sp>
        <p:nvSpPr>
          <p:cNvPr id="12318" name="TextBox 42"/>
          <p:cNvSpPr txBox="1">
            <a:spLocks noChangeArrowheads="1"/>
          </p:cNvSpPr>
          <p:nvPr/>
        </p:nvSpPr>
        <p:spPr bwMode="auto">
          <a:xfrm>
            <a:off x="496888" y="6542088"/>
            <a:ext cx="3822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2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ko-KR" sz="900">
                <a:solidFill>
                  <a:prstClr val="black"/>
                </a:solidFill>
                <a:ea typeface="Gulim" pitchFamily="34" charset="-127"/>
                <a:cs typeface="Arial" pitchFamily="34" charset="0"/>
              </a:rPr>
              <a:t>Source: Suriyon (NESDB), ESCAP/ECE SW Workshop, Mongolia, 2009</a:t>
            </a:r>
            <a:endParaRPr lang="th-TH" altLang="en-US" sz="900">
              <a:solidFill>
                <a:prstClr val="black"/>
              </a:solidFill>
              <a:ea typeface="Gulim" pitchFamily="34" charset="-127"/>
              <a:cs typeface="Arial" pitchFamily="34" charset="0"/>
            </a:endParaRPr>
          </a:p>
        </p:txBody>
      </p:sp>
      <p:sp>
        <p:nvSpPr>
          <p:cNvPr id="331821" name="Rectangle 45"/>
          <p:cNvSpPr>
            <a:spLocks noChangeArrowheads="1"/>
          </p:cNvSpPr>
          <p:nvPr/>
        </p:nvSpPr>
        <p:spPr bwMode="auto">
          <a:xfrm>
            <a:off x="76200" y="6096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b="1">
                <a:solidFill>
                  <a:schemeClr val="tx2"/>
                </a:solidFill>
                <a:effectLst>
                  <a:outerShdw blurRad="38100" dist="38100" dir="2700000" algn="tl">
                    <a:srgbClr val="C0C0C0"/>
                  </a:outerShdw>
                </a:effectLst>
                <a:latin typeface="Arial" charset="0"/>
              </a:defRPr>
            </a:lvl1pPr>
            <a:lvl2pPr>
              <a:defRPr sz="3600" b="1">
                <a:solidFill>
                  <a:schemeClr val="tx2"/>
                </a:solidFill>
                <a:effectLst>
                  <a:outerShdw blurRad="38100" dist="38100" dir="2700000" algn="tl">
                    <a:srgbClr val="C0C0C0"/>
                  </a:outerShdw>
                </a:effectLst>
                <a:latin typeface="Arial" charset="0"/>
              </a:defRPr>
            </a:lvl2pPr>
            <a:lvl3pPr>
              <a:defRPr sz="3600" b="1">
                <a:solidFill>
                  <a:schemeClr val="tx2"/>
                </a:solidFill>
                <a:effectLst>
                  <a:outerShdw blurRad="38100" dist="38100" dir="2700000" algn="tl">
                    <a:srgbClr val="C0C0C0"/>
                  </a:outerShdw>
                </a:effectLst>
                <a:latin typeface="Arial" charset="0"/>
              </a:defRPr>
            </a:lvl3pPr>
            <a:lvl4pPr>
              <a:defRPr sz="3600" b="1">
                <a:solidFill>
                  <a:schemeClr val="tx2"/>
                </a:solidFill>
                <a:effectLst>
                  <a:outerShdw blurRad="38100" dist="38100" dir="2700000" algn="tl">
                    <a:srgbClr val="C0C0C0"/>
                  </a:outerShdw>
                </a:effectLst>
                <a:latin typeface="Arial" charset="0"/>
              </a:defRPr>
            </a:lvl4pPr>
            <a:lvl5pPr>
              <a:defRPr sz="3600" b="1">
                <a:solidFill>
                  <a:schemeClr val="tx2"/>
                </a:solidFill>
                <a:effectLst>
                  <a:outerShdw blurRad="38100" dist="38100" dir="2700000" algn="tl">
                    <a:srgbClr val="C0C0C0"/>
                  </a:outerShdw>
                </a:effectLst>
                <a:latin typeface="Arial" charset="0"/>
              </a:defRPr>
            </a:lvl5pPr>
            <a:lvl6pPr marL="457200" fontAlgn="base">
              <a:spcBef>
                <a:spcPct val="0"/>
              </a:spcBef>
              <a:spcAft>
                <a:spcPct val="0"/>
              </a:spcAft>
              <a:defRPr sz="3600" b="1">
                <a:solidFill>
                  <a:schemeClr val="tx2"/>
                </a:solidFill>
                <a:effectLst>
                  <a:outerShdw blurRad="38100" dist="38100" dir="2700000" algn="tl">
                    <a:srgbClr val="C0C0C0"/>
                  </a:outerShdw>
                </a:effectLst>
                <a:latin typeface="Arial" charset="0"/>
              </a:defRPr>
            </a:lvl6pPr>
            <a:lvl7pPr marL="914400" fontAlgn="base">
              <a:spcBef>
                <a:spcPct val="0"/>
              </a:spcBef>
              <a:spcAft>
                <a:spcPct val="0"/>
              </a:spcAft>
              <a:defRPr sz="3600" b="1">
                <a:solidFill>
                  <a:schemeClr val="tx2"/>
                </a:solidFill>
                <a:effectLst>
                  <a:outerShdw blurRad="38100" dist="38100" dir="2700000" algn="tl">
                    <a:srgbClr val="C0C0C0"/>
                  </a:outerShdw>
                </a:effectLst>
                <a:latin typeface="Arial" charset="0"/>
              </a:defRPr>
            </a:lvl7pPr>
            <a:lvl8pPr marL="1371600" fontAlgn="base">
              <a:spcBef>
                <a:spcPct val="0"/>
              </a:spcBef>
              <a:spcAft>
                <a:spcPct val="0"/>
              </a:spcAft>
              <a:defRPr sz="3600" b="1">
                <a:solidFill>
                  <a:schemeClr val="tx2"/>
                </a:solidFill>
                <a:effectLst>
                  <a:outerShdw blurRad="38100" dist="38100" dir="2700000" algn="tl">
                    <a:srgbClr val="C0C0C0"/>
                  </a:outerShdw>
                </a:effectLst>
                <a:latin typeface="Arial" charset="0"/>
              </a:defRPr>
            </a:lvl8pPr>
            <a:lvl9pPr marL="1828800" fontAlgn="base">
              <a:spcBef>
                <a:spcPct val="0"/>
              </a:spcBef>
              <a:spcAft>
                <a:spcPct val="0"/>
              </a:spcAft>
              <a:defRPr sz="3600" b="1">
                <a:solidFill>
                  <a:schemeClr val="tx2"/>
                </a:solidFill>
                <a:effectLst>
                  <a:outerShdw blurRad="38100" dist="38100" dir="2700000" algn="tl">
                    <a:srgbClr val="C0C0C0"/>
                  </a:outerShdw>
                </a:effectLst>
                <a:latin typeface="Arial" charset="0"/>
              </a:defRPr>
            </a:lvl9pPr>
          </a:lstStyle>
          <a:p>
            <a:pPr>
              <a:defRPr/>
            </a:pPr>
            <a:r>
              <a:rPr lang="en-US" altLang="ko-KR" sz="2400" dirty="0" smtClean="0">
                <a:solidFill>
                  <a:srgbClr val="0000FF"/>
                </a:solidFill>
                <a:ea typeface="Gulim" pitchFamily="34" charset="-127"/>
              </a:rPr>
              <a:t>Thai Case: Political link through Strategic Mandate</a:t>
            </a:r>
            <a:endParaRPr lang="th-TH" altLang="en-US" sz="2400" dirty="0" smtClean="0">
              <a:solidFill>
                <a:srgbClr val="0000FF"/>
              </a:solidFill>
            </a:endParaRPr>
          </a:p>
        </p:txBody>
      </p:sp>
    </p:spTree>
    <p:extLst>
      <p:ext uri="{BB962C8B-B14F-4D97-AF65-F5344CB8AC3E}">
        <p14:creationId xmlns:p14="http://schemas.microsoft.com/office/powerpoint/2010/main" val="1963302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2050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A42F326-57D9-4C28-A379-D1144287E4CD}" type="slidenum">
              <a:rPr lang="ko-KR" altLang="en-US">
                <a:solidFill>
                  <a:prstClr val="black"/>
                </a:solidFill>
              </a:rPr>
              <a:pPr eaLnBrk="1" hangingPunct="1"/>
              <a:t>18</a:t>
            </a:fld>
            <a:endParaRPr lang="en-US" altLang="ko-KR">
              <a:solidFill>
                <a:prstClr val="black"/>
              </a:solidFill>
            </a:endParaRPr>
          </a:p>
        </p:txBody>
      </p:sp>
      <p:pic>
        <p:nvPicPr>
          <p:cNvPr id="9219"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600200"/>
            <a:ext cx="5751513" cy="42433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Text Box 3"/>
          <p:cNvSpPr txBox="1">
            <a:spLocks noChangeArrowheads="1"/>
          </p:cNvSpPr>
          <p:nvPr/>
        </p:nvSpPr>
        <p:spPr bwMode="auto">
          <a:xfrm>
            <a:off x="3787775" y="3124200"/>
            <a:ext cx="15827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latinLnBrk="1" hangingPunct="1"/>
            <a:r>
              <a:rPr kumimoji="1" lang="en-US" altLang="ko-KR" sz="2000" b="1">
                <a:solidFill>
                  <a:prstClr val="black"/>
                </a:solidFill>
                <a:latin typeface="Arial Black" pitchFamily="34" charset="0"/>
                <a:ea typeface="Gulim" pitchFamily="34" charset="-127"/>
              </a:rPr>
              <a:t>Political</a:t>
            </a:r>
          </a:p>
          <a:p>
            <a:pPr algn="ctr" eaLnBrk="1" latinLnBrk="1" hangingPunct="1"/>
            <a:r>
              <a:rPr kumimoji="1" lang="en-US" altLang="ko-KR" sz="2000" b="1">
                <a:solidFill>
                  <a:prstClr val="black"/>
                </a:solidFill>
                <a:latin typeface="Arial Black" pitchFamily="34" charset="0"/>
                <a:ea typeface="Gulim" pitchFamily="34" charset="-127"/>
              </a:rPr>
              <a:t>Will</a:t>
            </a:r>
          </a:p>
          <a:p>
            <a:pPr algn="ctr" eaLnBrk="1" latinLnBrk="1" hangingPunct="1"/>
            <a:r>
              <a:rPr kumimoji="1" lang="en-US" altLang="ko-KR" sz="2000" b="1">
                <a:solidFill>
                  <a:prstClr val="black"/>
                </a:solidFill>
                <a:latin typeface="Arial Black" pitchFamily="34" charset="0"/>
                <a:ea typeface="Gulim" pitchFamily="34" charset="-127"/>
              </a:rPr>
              <a:t>(Mandate)</a:t>
            </a:r>
          </a:p>
        </p:txBody>
      </p:sp>
      <p:sp>
        <p:nvSpPr>
          <p:cNvPr id="9221" name="Text Box 4"/>
          <p:cNvSpPr txBox="1">
            <a:spLocks noChangeArrowheads="1"/>
          </p:cNvSpPr>
          <p:nvPr/>
        </p:nvSpPr>
        <p:spPr bwMode="auto">
          <a:xfrm>
            <a:off x="1941513" y="2112963"/>
            <a:ext cx="1963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latinLnBrk="1" hangingPunct="1"/>
            <a:r>
              <a:rPr kumimoji="1" lang="en-US" altLang="ko-KR" sz="2000" b="1">
                <a:solidFill>
                  <a:prstClr val="black"/>
                </a:solidFill>
                <a:latin typeface="Arial Black" pitchFamily="34" charset="0"/>
                <a:ea typeface="Gulim" pitchFamily="34" charset="-127"/>
              </a:rPr>
              <a:t>Stakeholder</a:t>
            </a:r>
          </a:p>
          <a:p>
            <a:pPr algn="ctr" eaLnBrk="1" latinLnBrk="1" hangingPunct="1"/>
            <a:r>
              <a:rPr kumimoji="1" lang="en-US" altLang="ko-KR" sz="2000" b="1">
                <a:solidFill>
                  <a:prstClr val="black"/>
                </a:solidFill>
                <a:latin typeface="Arial Black" pitchFamily="34" charset="0"/>
                <a:ea typeface="Gulim" pitchFamily="34" charset="-127"/>
              </a:rPr>
              <a:t>Coordination</a:t>
            </a:r>
          </a:p>
        </p:txBody>
      </p:sp>
      <p:sp>
        <p:nvSpPr>
          <p:cNvPr id="9222" name="Text Box 5"/>
          <p:cNvSpPr txBox="1">
            <a:spLocks noChangeArrowheads="1"/>
          </p:cNvSpPr>
          <p:nvPr/>
        </p:nvSpPr>
        <p:spPr bwMode="auto">
          <a:xfrm>
            <a:off x="5337175" y="2119313"/>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latinLnBrk="1" hangingPunct="1"/>
            <a:r>
              <a:rPr kumimoji="1" lang="en-US" altLang="ko-KR" sz="2000" b="1">
                <a:solidFill>
                  <a:prstClr val="black"/>
                </a:solidFill>
                <a:latin typeface="Arial Black" pitchFamily="34" charset="0"/>
                <a:ea typeface="Gulim" pitchFamily="34" charset="-127"/>
              </a:rPr>
              <a:t>Legal</a:t>
            </a:r>
          </a:p>
          <a:p>
            <a:pPr eaLnBrk="1" latinLnBrk="1" hangingPunct="1"/>
            <a:r>
              <a:rPr kumimoji="1" lang="en-US" altLang="ko-KR" sz="2000" b="1">
                <a:solidFill>
                  <a:prstClr val="black"/>
                </a:solidFill>
                <a:latin typeface="Arial Black" pitchFamily="34" charset="0"/>
                <a:ea typeface="Gulim" pitchFamily="34" charset="-127"/>
              </a:rPr>
              <a:t>Framework</a:t>
            </a:r>
          </a:p>
        </p:txBody>
      </p:sp>
      <p:sp>
        <p:nvSpPr>
          <p:cNvPr id="9223" name="Text Box 6"/>
          <p:cNvSpPr txBox="1">
            <a:spLocks noChangeArrowheads="1"/>
          </p:cNvSpPr>
          <p:nvPr/>
        </p:nvSpPr>
        <p:spPr bwMode="auto">
          <a:xfrm>
            <a:off x="1944688" y="4648200"/>
            <a:ext cx="1441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latinLnBrk="1" hangingPunct="1"/>
            <a:r>
              <a:rPr kumimoji="1" lang="en-US" altLang="ko-KR" sz="2000" b="1">
                <a:solidFill>
                  <a:prstClr val="black"/>
                </a:solidFill>
                <a:latin typeface="Arial Black" pitchFamily="34" charset="0"/>
                <a:ea typeface="Gulim" pitchFamily="34" charset="-127"/>
              </a:rPr>
              <a:t>Business</a:t>
            </a:r>
          </a:p>
          <a:p>
            <a:pPr eaLnBrk="1" latinLnBrk="1" hangingPunct="1"/>
            <a:r>
              <a:rPr kumimoji="1" lang="en-US" altLang="ko-KR" sz="2000" b="1">
                <a:solidFill>
                  <a:prstClr val="black"/>
                </a:solidFill>
                <a:latin typeface="Arial Black" pitchFamily="34" charset="0"/>
                <a:ea typeface="Gulim" pitchFamily="34" charset="-127"/>
              </a:rPr>
              <a:t>Model</a:t>
            </a:r>
          </a:p>
        </p:txBody>
      </p:sp>
      <p:sp>
        <p:nvSpPr>
          <p:cNvPr id="9224" name="Text Box 7"/>
          <p:cNvSpPr txBox="1">
            <a:spLocks noChangeArrowheads="1"/>
          </p:cNvSpPr>
          <p:nvPr/>
        </p:nvSpPr>
        <p:spPr bwMode="auto">
          <a:xfrm>
            <a:off x="5334000" y="4632325"/>
            <a:ext cx="15557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latinLnBrk="1" hangingPunct="1"/>
            <a:r>
              <a:rPr kumimoji="1" lang="en-US" altLang="ko-KR" sz="2000" b="1">
                <a:solidFill>
                  <a:prstClr val="black"/>
                </a:solidFill>
                <a:latin typeface="Arial Black" pitchFamily="34" charset="0"/>
                <a:ea typeface="Gulim" pitchFamily="34" charset="-127"/>
              </a:rPr>
              <a:t>Technical</a:t>
            </a:r>
          </a:p>
          <a:p>
            <a:pPr eaLnBrk="1" latinLnBrk="1" hangingPunct="1"/>
            <a:r>
              <a:rPr kumimoji="1" lang="en-US" altLang="ko-KR" sz="2000" b="1">
                <a:solidFill>
                  <a:prstClr val="black"/>
                </a:solidFill>
                <a:latin typeface="Arial Black" pitchFamily="34" charset="0"/>
                <a:ea typeface="Gulim" pitchFamily="34" charset="-127"/>
              </a:rPr>
              <a:t>Issues</a:t>
            </a:r>
          </a:p>
        </p:txBody>
      </p:sp>
      <p:sp>
        <p:nvSpPr>
          <p:cNvPr id="328712" name="Rectangle 8"/>
          <p:cNvSpPr>
            <a:spLocks noChangeArrowheads="1"/>
          </p:cNvSpPr>
          <p:nvPr/>
        </p:nvSpPr>
        <p:spPr bwMode="auto">
          <a:xfrm>
            <a:off x="76200" y="274638"/>
            <a:ext cx="90678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b="1">
                <a:solidFill>
                  <a:schemeClr val="tx2"/>
                </a:solidFill>
                <a:effectLst>
                  <a:outerShdw blurRad="38100" dist="38100" dir="2700000" algn="tl">
                    <a:srgbClr val="C0C0C0"/>
                  </a:outerShdw>
                </a:effectLst>
                <a:latin typeface="Arial" charset="0"/>
              </a:defRPr>
            </a:lvl1pPr>
            <a:lvl2pPr>
              <a:defRPr sz="3600" b="1">
                <a:solidFill>
                  <a:schemeClr val="tx2"/>
                </a:solidFill>
                <a:effectLst>
                  <a:outerShdw blurRad="38100" dist="38100" dir="2700000" algn="tl">
                    <a:srgbClr val="C0C0C0"/>
                  </a:outerShdw>
                </a:effectLst>
                <a:latin typeface="Arial" charset="0"/>
              </a:defRPr>
            </a:lvl2pPr>
            <a:lvl3pPr>
              <a:defRPr sz="3600" b="1">
                <a:solidFill>
                  <a:schemeClr val="tx2"/>
                </a:solidFill>
                <a:effectLst>
                  <a:outerShdw blurRad="38100" dist="38100" dir="2700000" algn="tl">
                    <a:srgbClr val="C0C0C0"/>
                  </a:outerShdw>
                </a:effectLst>
                <a:latin typeface="Arial" charset="0"/>
              </a:defRPr>
            </a:lvl3pPr>
            <a:lvl4pPr>
              <a:defRPr sz="3600" b="1">
                <a:solidFill>
                  <a:schemeClr val="tx2"/>
                </a:solidFill>
                <a:effectLst>
                  <a:outerShdw blurRad="38100" dist="38100" dir="2700000" algn="tl">
                    <a:srgbClr val="C0C0C0"/>
                  </a:outerShdw>
                </a:effectLst>
                <a:latin typeface="Arial" charset="0"/>
              </a:defRPr>
            </a:lvl4pPr>
            <a:lvl5pPr>
              <a:defRPr sz="3600" b="1">
                <a:solidFill>
                  <a:schemeClr val="tx2"/>
                </a:solidFill>
                <a:effectLst>
                  <a:outerShdw blurRad="38100" dist="38100" dir="2700000" algn="tl">
                    <a:srgbClr val="C0C0C0"/>
                  </a:outerShdw>
                </a:effectLst>
                <a:latin typeface="Arial" charset="0"/>
              </a:defRPr>
            </a:lvl5pPr>
            <a:lvl6pPr marL="457200" fontAlgn="base">
              <a:spcBef>
                <a:spcPct val="0"/>
              </a:spcBef>
              <a:spcAft>
                <a:spcPct val="0"/>
              </a:spcAft>
              <a:defRPr sz="3600" b="1">
                <a:solidFill>
                  <a:schemeClr val="tx2"/>
                </a:solidFill>
                <a:effectLst>
                  <a:outerShdw blurRad="38100" dist="38100" dir="2700000" algn="tl">
                    <a:srgbClr val="C0C0C0"/>
                  </a:outerShdw>
                </a:effectLst>
                <a:latin typeface="Arial" charset="0"/>
              </a:defRPr>
            </a:lvl6pPr>
            <a:lvl7pPr marL="914400" fontAlgn="base">
              <a:spcBef>
                <a:spcPct val="0"/>
              </a:spcBef>
              <a:spcAft>
                <a:spcPct val="0"/>
              </a:spcAft>
              <a:defRPr sz="3600" b="1">
                <a:solidFill>
                  <a:schemeClr val="tx2"/>
                </a:solidFill>
                <a:effectLst>
                  <a:outerShdw blurRad="38100" dist="38100" dir="2700000" algn="tl">
                    <a:srgbClr val="C0C0C0"/>
                  </a:outerShdw>
                </a:effectLst>
                <a:latin typeface="Arial" charset="0"/>
              </a:defRPr>
            </a:lvl7pPr>
            <a:lvl8pPr marL="1371600" fontAlgn="base">
              <a:spcBef>
                <a:spcPct val="0"/>
              </a:spcBef>
              <a:spcAft>
                <a:spcPct val="0"/>
              </a:spcAft>
              <a:defRPr sz="3600" b="1">
                <a:solidFill>
                  <a:schemeClr val="tx2"/>
                </a:solidFill>
                <a:effectLst>
                  <a:outerShdw blurRad="38100" dist="38100" dir="2700000" algn="tl">
                    <a:srgbClr val="C0C0C0"/>
                  </a:outerShdw>
                </a:effectLst>
                <a:latin typeface="Arial" charset="0"/>
              </a:defRPr>
            </a:lvl8pPr>
            <a:lvl9pPr marL="1828800" fontAlgn="base">
              <a:spcBef>
                <a:spcPct val="0"/>
              </a:spcBef>
              <a:spcAft>
                <a:spcPct val="0"/>
              </a:spcAft>
              <a:defRPr sz="3600" b="1">
                <a:solidFill>
                  <a:schemeClr val="tx2"/>
                </a:solidFill>
                <a:effectLst>
                  <a:outerShdw blurRad="38100" dist="38100" dir="2700000" algn="tl">
                    <a:srgbClr val="C0C0C0"/>
                  </a:outerShdw>
                </a:effectLst>
                <a:latin typeface="Arial" charset="0"/>
              </a:defRPr>
            </a:lvl9pPr>
          </a:lstStyle>
          <a:p>
            <a:pPr>
              <a:defRPr/>
            </a:pPr>
            <a:r>
              <a:rPr lang="en-US" altLang="ko-KR" sz="3000" smtClean="0">
                <a:solidFill>
                  <a:srgbClr val="212745"/>
                </a:solidFill>
                <a:ea typeface="Gulim" pitchFamily="34" charset="-127"/>
              </a:rPr>
              <a:t>Requirements to Single Window Implementation</a:t>
            </a:r>
            <a:endParaRPr lang="th-TH" altLang="en-US" sz="3000" smtClean="0">
              <a:solidFill>
                <a:srgbClr val="212745"/>
              </a:solidFill>
            </a:endParaRPr>
          </a:p>
        </p:txBody>
      </p:sp>
      <p:cxnSp>
        <p:nvCxnSpPr>
          <p:cNvPr id="3" name="Straight Arrow Connector 2"/>
          <p:cNvCxnSpPr/>
          <p:nvPr/>
        </p:nvCxnSpPr>
        <p:spPr>
          <a:xfrm>
            <a:off x="914400" y="2112963"/>
            <a:ext cx="762000" cy="35083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202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52400" y="196850"/>
            <a:ext cx="6019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2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ko-KR" sz="3200" b="1">
                <a:ea typeface="Gulim" pitchFamily="34" charset="-127"/>
              </a:rPr>
              <a:t>Importance of Inter-agency Coordination: Indonesia</a:t>
            </a:r>
            <a:endParaRPr lang="ko-KR" altLang="en-US" sz="3200" b="1">
              <a:ea typeface="Gulim" pitchFamily="34" charset="-127"/>
            </a:endParaRPr>
          </a:p>
        </p:txBody>
      </p:sp>
      <p:graphicFrame>
        <p:nvGraphicFramePr>
          <p:cNvPr id="3" name="Diagram 2"/>
          <p:cNvGraphicFramePr/>
          <p:nvPr/>
        </p:nvGraphicFramePr>
        <p:xfrm>
          <a:off x="1295400" y="1219200"/>
          <a:ext cx="89154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20" name="직사각형 3"/>
          <p:cNvSpPr>
            <a:spLocks noChangeArrowheads="1"/>
          </p:cNvSpPr>
          <p:nvPr/>
        </p:nvSpPr>
        <p:spPr bwMode="auto">
          <a:xfrm>
            <a:off x="36513" y="6361113"/>
            <a:ext cx="4800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r>
              <a:rPr lang="en-US" altLang="ko-KR" sz="1200" b="1">
                <a:ea typeface="Gulim" pitchFamily="34" charset="-127"/>
              </a:rPr>
              <a:t>Source: Muwasiq Noor, Capacity Building Workshop on Implementing  Single Window Environment for Mongolia (2014)  </a:t>
            </a:r>
            <a:endParaRPr lang="ko-KR" altLang="ko-KR" sz="1200" b="1">
              <a:ea typeface="Gulim" pitchFamily="34" charset="-127"/>
            </a:endParaRPr>
          </a:p>
        </p:txBody>
      </p:sp>
    </p:spTree>
    <p:extLst>
      <p:ext uri="{BB962C8B-B14F-4D97-AF65-F5344CB8AC3E}">
        <p14:creationId xmlns:p14="http://schemas.microsoft.com/office/powerpoint/2010/main" val="969999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69F1955-0594-4A29-BE95-E43F03B01F23}" type="slidenum">
              <a:rPr lang="ko-KR" altLang="en-US" smtClean="0"/>
              <a:pPr>
                <a:defRPr/>
              </a:pPr>
              <a:t>2</a:t>
            </a:fld>
            <a:endParaRPr lang="en-US" altLang="ko-KR"/>
          </a:p>
        </p:txBody>
      </p:sp>
      <p:sp>
        <p:nvSpPr>
          <p:cNvPr id="3" name="Content Placeholder 2"/>
          <p:cNvSpPr txBox="1">
            <a:spLocks/>
          </p:cNvSpPr>
          <p:nvPr/>
        </p:nvSpPr>
        <p:spPr>
          <a:xfrm>
            <a:off x="3444240" y="1036320"/>
            <a:ext cx="5623560" cy="5791200"/>
          </a:xfrm>
          <a:prstGeom prst="rect">
            <a:avLst/>
          </a:prstGeom>
        </p:spPr>
        <p:txBody>
          <a:bodyPr/>
          <a:lstStyle>
            <a:lvl1pPr marL="342900" indent="0" algn="l" rtl="0" eaLnBrk="0" fontAlgn="base" latinLnBrk="1" hangingPunct="0">
              <a:spcBef>
                <a:spcPct val="20000"/>
              </a:spcBef>
              <a:spcAft>
                <a:spcPct val="0"/>
              </a:spcAft>
              <a:buFont typeface="Arial" pitchFamily="34" charset="0"/>
              <a:buChar char="•"/>
              <a:defRPr sz="2800" kern="1200" baseline="0">
                <a:solidFill>
                  <a:schemeClr val="tx1"/>
                </a:solidFill>
                <a:latin typeface="Calibri" panose="020F0502020204030204" pitchFamily="34" charset="0"/>
                <a:ea typeface="Malgun Gothic" pitchFamily="34" charset="-127"/>
                <a:cs typeface="Calibri" panose="020F0502020204030204" pitchFamily="34" charset="0"/>
              </a:defRPr>
            </a:lvl1pPr>
            <a:lvl2pPr marL="742950" indent="0" algn="l" rtl="0" eaLnBrk="0" fontAlgn="base" latinLnBrk="1" hangingPunct="0">
              <a:spcBef>
                <a:spcPct val="20000"/>
              </a:spcBef>
              <a:spcAft>
                <a:spcPct val="0"/>
              </a:spcAft>
              <a:buFont typeface="Arial" pitchFamily="34" charset="0"/>
              <a:buChar char="–"/>
              <a:defRPr sz="2400" kern="1200" baseline="0">
                <a:solidFill>
                  <a:schemeClr val="tx1"/>
                </a:solidFill>
                <a:latin typeface="Calibri" panose="020F0502020204030204" pitchFamily="34" charset="0"/>
                <a:ea typeface="Malgun Gothic" pitchFamily="34" charset="-127"/>
                <a:cs typeface="Calibri" panose="020F0502020204030204" pitchFamily="34" charset="0"/>
              </a:defRPr>
            </a:lvl2pPr>
            <a:lvl3pPr marL="1143000" indent="0" algn="l" rtl="0" eaLnBrk="0" fontAlgn="base" latinLnBrk="1" hangingPunct="0">
              <a:spcBef>
                <a:spcPct val="20000"/>
              </a:spcBef>
              <a:spcAft>
                <a:spcPct val="0"/>
              </a:spcAft>
              <a:buFont typeface="Arial" pitchFamily="34" charset="0"/>
              <a:buChar char="•"/>
              <a:defRPr sz="2000" kern="1200">
                <a:solidFill>
                  <a:schemeClr val="tx1"/>
                </a:solidFill>
                <a:latin typeface="Calibri" panose="020F0502020204030204" pitchFamily="34" charset="0"/>
                <a:ea typeface="Malgun Gothic" pitchFamily="34" charset="-127"/>
                <a:cs typeface="Calibri" panose="020F0502020204030204" pitchFamily="34" charset="0"/>
              </a:defRPr>
            </a:lvl3pPr>
            <a:lvl4pPr marL="1600200" indent="0" algn="l" rtl="0" eaLnBrk="0" fontAlgn="base" latinLnBrk="1" hangingPunct="0">
              <a:spcBef>
                <a:spcPct val="20000"/>
              </a:spcBef>
              <a:spcAft>
                <a:spcPct val="0"/>
              </a:spcAft>
              <a:buFont typeface="Arial" pitchFamily="34" charset="0"/>
              <a:buChar char="–"/>
              <a:defRPr sz="1800" kern="1200">
                <a:solidFill>
                  <a:schemeClr val="tx1"/>
                </a:solidFill>
                <a:latin typeface="Calibri" panose="020F0502020204030204" pitchFamily="34" charset="0"/>
                <a:ea typeface="Malgun Gothic" pitchFamily="34" charset="-127"/>
                <a:cs typeface="Calibri" panose="020F0502020204030204" pitchFamily="34" charset="0"/>
              </a:defRPr>
            </a:lvl4pPr>
            <a:lvl5pPr marL="2057400" indent="0" algn="l" rtl="0" eaLnBrk="0" fontAlgn="base" latinLnBrk="1" hangingPunct="0">
              <a:spcBef>
                <a:spcPct val="20000"/>
              </a:spcBef>
              <a:spcAft>
                <a:spcPct val="0"/>
              </a:spcAft>
              <a:buFont typeface="Arial" pitchFamily="34" charset="0"/>
              <a:buChar char="»"/>
              <a:defRPr sz="1800" kern="1200" baseline="0">
                <a:solidFill>
                  <a:schemeClr val="tx1"/>
                </a:solidFill>
                <a:latin typeface="Calibri" panose="020F0502020204030204" pitchFamily="34" charset="0"/>
                <a:ea typeface="Malgun Gothic" pitchFamily="34" charset="-127"/>
                <a:cs typeface="Calibri" panose="020F0502020204030204"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685800" indent="-342900">
              <a:lnSpc>
                <a:spcPct val="90000"/>
              </a:lnSpc>
              <a:buFont typeface="Wingdings" panose="05000000000000000000" pitchFamily="2" charset="2"/>
              <a:buChar char="Ø"/>
            </a:pPr>
            <a:r>
              <a:rPr lang="en-US" sz="1900" dirty="0" smtClean="0">
                <a:latin typeface="Arial" charset="0"/>
                <a:cs typeface="Arial" charset="0"/>
              </a:rPr>
              <a:t>UN ESCAP - Asia and the Pacific Regional Branch of the United Nations Secretariat</a:t>
            </a:r>
          </a:p>
          <a:p>
            <a:pPr marL="685800" indent="-342900" eaLnBrk="1" hangingPunct="1">
              <a:lnSpc>
                <a:spcPct val="90000"/>
              </a:lnSpc>
              <a:buFont typeface="Wingdings" panose="05000000000000000000" pitchFamily="2" charset="2"/>
              <a:buChar char="Ø"/>
            </a:pPr>
            <a:r>
              <a:rPr lang="en-US" sz="1900" dirty="0" smtClean="0">
                <a:latin typeface="Arial" charset="0"/>
                <a:cs typeface="Arial" charset="0"/>
              </a:rPr>
              <a:t>53 member countries covering Central, </a:t>
            </a:r>
          </a:p>
          <a:p>
            <a:pPr eaLnBrk="1" hangingPunct="1">
              <a:lnSpc>
                <a:spcPct val="90000"/>
              </a:lnSpc>
              <a:buNone/>
            </a:pPr>
            <a:r>
              <a:rPr lang="en-US" sz="1900" dirty="0">
                <a:latin typeface="Arial" charset="0"/>
                <a:cs typeface="Arial" charset="0"/>
              </a:rPr>
              <a:t> </a:t>
            </a:r>
            <a:r>
              <a:rPr lang="en-US" sz="1900" dirty="0" smtClean="0">
                <a:latin typeface="Arial" charset="0"/>
                <a:cs typeface="Arial" charset="0"/>
              </a:rPr>
              <a:t>    South, Southeast, East and South Pacific </a:t>
            </a:r>
          </a:p>
          <a:p>
            <a:pPr eaLnBrk="1" hangingPunct="1">
              <a:lnSpc>
                <a:spcPct val="90000"/>
              </a:lnSpc>
              <a:buNone/>
            </a:pPr>
            <a:r>
              <a:rPr lang="en-US" sz="1900" dirty="0">
                <a:latin typeface="Arial" charset="0"/>
                <a:cs typeface="Arial" charset="0"/>
              </a:rPr>
              <a:t> </a:t>
            </a:r>
            <a:r>
              <a:rPr lang="en-US" sz="1900" dirty="0" smtClean="0">
                <a:latin typeface="Arial" charset="0"/>
                <a:cs typeface="Arial" charset="0"/>
              </a:rPr>
              <a:t>     countries</a:t>
            </a:r>
          </a:p>
          <a:p>
            <a:pPr marL="685800" indent="-342900" eaLnBrk="1" hangingPunct="1">
              <a:lnSpc>
                <a:spcPct val="90000"/>
              </a:lnSpc>
              <a:buFont typeface="Wingdings" panose="05000000000000000000" pitchFamily="2" charset="2"/>
              <a:buChar char="Ø"/>
            </a:pPr>
            <a:r>
              <a:rPr lang="en-US" sz="1900" dirty="0" smtClean="0">
                <a:latin typeface="Arial" charset="0"/>
                <a:cs typeface="Arial" charset="0"/>
              </a:rPr>
              <a:t>Mandate: Promote sustainable and inclusive socio-economic development in Asia and </a:t>
            </a:r>
          </a:p>
          <a:p>
            <a:pPr eaLnBrk="1" hangingPunct="1">
              <a:lnSpc>
                <a:spcPct val="90000"/>
              </a:lnSpc>
              <a:buNone/>
            </a:pPr>
            <a:r>
              <a:rPr lang="en-US" sz="1900" dirty="0">
                <a:latin typeface="Arial" charset="0"/>
                <a:cs typeface="Arial" charset="0"/>
              </a:rPr>
              <a:t> </a:t>
            </a:r>
            <a:r>
              <a:rPr lang="en-US" sz="1900" dirty="0" smtClean="0">
                <a:latin typeface="Arial" charset="0"/>
                <a:cs typeface="Arial" charset="0"/>
              </a:rPr>
              <a:t>     the Pacific </a:t>
            </a:r>
            <a:r>
              <a:rPr lang="en-US" sz="1900" b="1" dirty="0" smtClean="0">
                <a:solidFill>
                  <a:srgbClr val="002060"/>
                </a:solidFill>
                <a:latin typeface="Arial" charset="0"/>
                <a:cs typeface="Arial" charset="0"/>
              </a:rPr>
              <a:t>through regional cooperation</a:t>
            </a:r>
          </a:p>
          <a:p>
            <a:pPr marL="685800" indent="-342900" eaLnBrk="1" hangingPunct="1">
              <a:lnSpc>
                <a:spcPct val="90000"/>
              </a:lnSpc>
              <a:buFont typeface="Wingdings" panose="05000000000000000000" pitchFamily="2" charset="2"/>
              <a:buChar char="Ø"/>
            </a:pPr>
            <a:r>
              <a:rPr lang="en-US" sz="1900" dirty="0" smtClean="0">
                <a:latin typeface="Arial" charset="0"/>
                <a:cs typeface="Arial" charset="0"/>
              </a:rPr>
              <a:t>Areas covered: </a:t>
            </a:r>
            <a:r>
              <a:rPr lang="en-US" sz="1900" u="sng" dirty="0" smtClean="0">
                <a:latin typeface="Arial" charset="0"/>
                <a:cs typeface="Arial" charset="0"/>
              </a:rPr>
              <a:t>Trade, Investment and</a:t>
            </a:r>
          </a:p>
          <a:p>
            <a:pPr eaLnBrk="1" hangingPunct="1">
              <a:lnSpc>
                <a:spcPct val="90000"/>
              </a:lnSpc>
              <a:buNone/>
            </a:pPr>
            <a:r>
              <a:rPr lang="en-US" sz="1900" dirty="0">
                <a:latin typeface="Arial" charset="0"/>
                <a:cs typeface="Arial" charset="0"/>
              </a:rPr>
              <a:t> </a:t>
            </a:r>
            <a:r>
              <a:rPr lang="en-US" sz="1900" dirty="0" smtClean="0">
                <a:latin typeface="Arial" charset="0"/>
                <a:cs typeface="Arial" charset="0"/>
              </a:rPr>
              <a:t>    </a:t>
            </a:r>
            <a:r>
              <a:rPr lang="en-US" sz="1900" u="sng" dirty="0" smtClean="0">
                <a:latin typeface="Arial" charset="0"/>
                <a:cs typeface="Arial" charset="0"/>
              </a:rPr>
              <a:t>Innovation</a:t>
            </a:r>
            <a:r>
              <a:rPr lang="en-US" sz="1900" dirty="0" smtClean="0">
                <a:latin typeface="Arial" charset="0"/>
                <a:cs typeface="Arial" charset="0"/>
              </a:rPr>
              <a:t>, Transport, Macroeconomic </a:t>
            </a:r>
          </a:p>
          <a:p>
            <a:pPr eaLnBrk="1" hangingPunct="1">
              <a:lnSpc>
                <a:spcPct val="90000"/>
              </a:lnSpc>
              <a:buNone/>
            </a:pPr>
            <a:r>
              <a:rPr lang="en-US" sz="1900" dirty="0">
                <a:latin typeface="Arial" charset="0"/>
                <a:cs typeface="Arial" charset="0"/>
              </a:rPr>
              <a:t> </a:t>
            </a:r>
            <a:r>
              <a:rPr lang="en-US" sz="1900" dirty="0" smtClean="0">
                <a:latin typeface="Arial" charset="0"/>
                <a:cs typeface="Arial" charset="0"/>
              </a:rPr>
              <a:t>    Policy, Environment, Social issues, ICT…</a:t>
            </a:r>
            <a:endParaRPr lang="th-TH" sz="1900" dirty="0" smtClean="0">
              <a:latin typeface="Arial" charset="0"/>
              <a:cs typeface="Arial" charset="0"/>
            </a:endParaRPr>
          </a:p>
          <a:p>
            <a:pPr marL="742950" lvl="2" indent="-57150" eaLnBrk="1" hangingPunct="1">
              <a:lnSpc>
                <a:spcPct val="90000"/>
              </a:lnSpc>
              <a:buFont typeface="Wingdings" panose="05000000000000000000" pitchFamily="2" charset="2"/>
              <a:buChar char="q"/>
            </a:pPr>
            <a:r>
              <a:rPr lang="en-US" sz="1900" dirty="0" smtClean="0">
                <a:latin typeface="Arial" charset="0"/>
                <a:cs typeface="Arial" charset="0"/>
              </a:rPr>
              <a:t> Trade,  Investment </a:t>
            </a:r>
            <a:r>
              <a:rPr lang="en-US" sz="1900" dirty="0">
                <a:latin typeface="Arial" charset="0"/>
                <a:cs typeface="Arial" charset="0"/>
              </a:rPr>
              <a:t>and </a:t>
            </a:r>
            <a:r>
              <a:rPr lang="en-US" sz="1900" dirty="0" smtClean="0">
                <a:latin typeface="Arial" charset="0"/>
                <a:cs typeface="Arial" charset="0"/>
              </a:rPr>
              <a:t>Innovation</a:t>
            </a:r>
            <a:r>
              <a:rPr lang="en-US" sz="1900" dirty="0" smtClean="0">
                <a:solidFill>
                  <a:srgbClr val="002060"/>
                </a:solidFill>
                <a:latin typeface="Arial" charset="0"/>
                <a:cs typeface="Arial" charset="0"/>
              </a:rPr>
              <a:t>: </a:t>
            </a:r>
          </a:p>
          <a:p>
            <a:pPr lvl="2" indent="-457200" eaLnBrk="1" hangingPunct="1">
              <a:lnSpc>
                <a:spcPct val="90000"/>
              </a:lnSpc>
              <a:buAutoNum type="arabicParenBoth"/>
            </a:pPr>
            <a:r>
              <a:rPr lang="en-US" sz="1800" dirty="0" smtClean="0">
                <a:solidFill>
                  <a:srgbClr val="002060"/>
                </a:solidFill>
                <a:latin typeface="Arial" charset="0"/>
                <a:cs typeface="Arial" charset="0"/>
              </a:rPr>
              <a:t>Trade Facilitation; </a:t>
            </a:r>
          </a:p>
          <a:p>
            <a:pPr lvl="2" indent="-457200" eaLnBrk="1" hangingPunct="1">
              <a:lnSpc>
                <a:spcPct val="90000"/>
              </a:lnSpc>
              <a:buAutoNum type="arabicParenBoth"/>
            </a:pPr>
            <a:r>
              <a:rPr lang="en-US" sz="1800" dirty="0" smtClean="0">
                <a:solidFill>
                  <a:srgbClr val="002060"/>
                </a:solidFill>
                <a:latin typeface="Arial" charset="0"/>
                <a:cs typeface="Arial" charset="0"/>
              </a:rPr>
              <a:t>Trade Policy; </a:t>
            </a:r>
          </a:p>
          <a:p>
            <a:pPr lvl="2" indent="-457200" eaLnBrk="1" hangingPunct="1">
              <a:lnSpc>
                <a:spcPct val="90000"/>
              </a:lnSpc>
              <a:buAutoNum type="arabicParenBoth"/>
            </a:pPr>
            <a:r>
              <a:rPr lang="en-US" sz="1800" dirty="0" smtClean="0">
                <a:solidFill>
                  <a:srgbClr val="002060"/>
                </a:solidFill>
                <a:latin typeface="Arial" charset="0"/>
                <a:cs typeface="Arial" charset="0"/>
              </a:rPr>
              <a:t>Investment and Enterprise Development; </a:t>
            </a:r>
          </a:p>
          <a:p>
            <a:pPr lvl="2" indent="-457200" eaLnBrk="1" hangingPunct="1">
              <a:lnSpc>
                <a:spcPct val="90000"/>
              </a:lnSpc>
              <a:buAutoNum type="arabicParenBoth"/>
            </a:pPr>
            <a:r>
              <a:rPr lang="en-US" sz="1800" dirty="0" smtClean="0">
                <a:solidFill>
                  <a:srgbClr val="002060"/>
                </a:solidFill>
                <a:latin typeface="Arial" charset="0"/>
                <a:cs typeface="Arial" charset="0"/>
              </a:rPr>
              <a:t>Science, Technology and Innovation</a:t>
            </a:r>
            <a:endParaRPr lang="th-TH" sz="1800" dirty="0" smtClean="0">
              <a:solidFill>
                <a:srgbClr val="002060"/>
              </a:solidFill>
              <a:latin typeface="Arial" charset="0"/>
              <a:cs typeface="Arial" charset="0"/>
            </a:endParaRPr>
          </a:p>
        </p:txBody>
      </p:sp>
      <p:pic>
        <p:nvPicPr>
          <p:cNvPr id="4" name="Picture 2" descr="http://www.fig.net/commission7/bangkok_2005/pics/05_the_un_building_in_bangkok_venue_of_the_meeting_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1080"/>
            <a:ext cx="3795491"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28600" y="152400"/>
            <a:ext cx="6454909" cy="830997"/>
          </a:xfrm>
          <a:prstGeom prst="rect">
            <a:avLst/>
          </a:prstGeom>
          <a:noFill/>
        </p:spPr>
        <p:txBody>
          <a:bodyPr wrap="none" rtlCol="0">
            <a:spAutoFit/>
          </a:bodyPr>
          <a:lstStyle/>
          <a:p>
            <a:r>
              <a:rPr lang="en-US" sz="2400" b="1" dirty="0">
                <a:solidFill>
                  <a:srgbClr val="000066"/>
                </a:solidFill>
              </a:rPr>
              <a:t>United Nations </a:t>
            </a:r>
            <a:r>
              <a:rPr lang="en-US" sz="2400" b="1" dirty="0" smtClean="0">
                <a:solidFill>
                  <a:srgbClr val="000066"/>
                </a:solidFill>
              </a:rPr>
              <a:t>Economic and Social Commission </a:t>
            </a:r>
          </a:p>
          <a:p>
            <a:r>
              <a:rPr lang="en-US" sz="2400" b="1" dirty="0" smtClean="0">
                <a:solidFill>
                  <a:srgbClr val="000066"/>
                </a:solidFill>
              </a:rPr>
              <a:t>for Asia and the Pacific (UNESCAP)</a:t>
            </a:r>
            <a:endParaRPr lang="en-US" sz="2400" b="1" dirty="0">
              <a:solidFill>
                <a:srgbClr val="000066"/>
              </a:solidFill>
            </a:endParaRPr>
          </a:p>
        </p:txBody>
      </p:sp>
    </p:spTree>
    <p:extLst>
      <p:ext uri="{BB962C8B-B14F-4D97-AF65-F5344CB8AC3E}">
        <p14:creationId xmlns:p14="http://schemas.microsoft.com/office/powerpoint/2010/main" val="4141614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A42F326-57D9-4C28-A379-D1144287E4CD}" type="slidenum">
              <a:rPr lang="ko-KR" altLang="en-US">
                <a:solidFill>
                  <a:prstClr val="black"/>
                </a:solidFill>
              </a:rPr>
              <a:pPr eaLnBrk="1" hangingPunct="1"/>
              <a:t>20</a:t>
            </a:fld>
            <a:endParaRPr lang="en-US" altLang="ko-KR">
              <a:solidFill>
                <a:prstClr val="black"/>
              </a:solidFill>
            </a:endParaRPr>
          </a:p>
        </p:txBody>
      </p:sp>
      <p:pic>
        <p:nvPicPr>
          <p:cNvPr id="9219"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600200"/>
            <a:ext cx="5751513" cy="42433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Text Box 3"/>
          <p:cNvSpPr txBox="1">
            <a:spLocks noChangeArrowheads="1"/>
          </p:cNvSpPr>
          <p:nvPr/>
        </p:nvSpPr>
        <p:spPr bwMode="auto">
          <a:xfrm>
            <a:off x="3787775" y="3124200"/>
            <a:ext cx="15827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latinLnBrk="1" hangingPunct="1"/>
            <a:r>
              <a:rPr kumimoji="1" lang="en-US" altLang="ko-KR" sz="2000" b="1">
                <a:solidFill>
                  <a:prstClr val="black"/>
                </a:solidFill>
                <a:latin typeface="Arial Black" pitchFamily="34" charset="0"/>
                <a:ea typeface="Gulim" pitchFamily="34" charset="-127"/>
              </a:rPr>
              <a:t>Political</a:t>
            </a:r>
          </a:p>
          <a:p>
            <a:pPr algn="ctr" eaLnBrk="1" latinLnBrk="1" hangingPunct="1"/>
            <a:r>
              <a:rPr kumimoji="1" lang="en-US" altLang="ko-KR" sz="2000" b="1">
                <a:solidFill>
                  <a:prstClr val="black"/>
                </a:solidFill>
                <a:latin typeface="Arial Black" pitchFamily="34" charset="0"/>
                <a:ea typeface="Gulim" pitchFamily="34" charset="-127"/>
              </a:rPr>
              <a:t>Will</a:t>
            </a:r>
          </a:p>
          <a:p>
            <a:pPr algn="ctr" eaLnBrk="1" latinLnBrk="1" hangingPunct="1"/>
            <a:r>
              <a:rPr kumimoji="1" lang="en-US" altLang="ko-KR" sz="2000" b="1">
                <a:solidFill>
                  <a:prstClr val="black"/>
                </a:solidFill>
                <a:latin typeface="Arial Black" pitchFamily="34" charset="0"/>
                <a:ea typeface="Gulim" pitchFamily="34" charset="-127"/>
              </a:rPr>
              <a:t>(Mandate)</a:t>
            </a:r>
          </a:p>
        </p:txBody>
      </p:sp>
      <p:sp>
        <p:nvSpPr>
          <p:cNvPr id="9221" name="Text Box 4"/>
          <p:cNvSpPr txBox="1">
            <a:spLocks noChangeArrowheads="1"/>
          </p:cNvSpPr>
          <p:nvPr/>
        </p:nvSpPr>
        <p:spPr bwMode="auto">
          <a:xfrm>
            <a:off x="1941513" y="2112963"/>
            <a:ext cx="1963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latinLnBrk="1" hangingPunct="1"/>
            <a:r>
              <a:rPr kumimoji="1" lang="en-US" altLang="ko-KR" sz="2000" b="1">
                <a:solidFill>
                  <a:prstClr val="black"/>
                </a:solidFill>
                <a:latin typeface="Arial Black" pitchFamily="34" charset="0"/>
                <a:ea typeface="Gulim" pitchFamily="34" charset="-127"/>
              </a:rPr>
              <a:t>Stakeholder</a:t>
            </a:r>
          </a:p>
          <a:p>
            <a:pPr algn="ctr" eaLnBrk="1" latinLnBrk="1" hangingPunct="1"/>
            <a:r>
              <a:rPr kumimoji="1" lang="en-US" altLang="ko-KR" sz="2000" b="1">
                <a:solidFill>
                  <a:prstClr val="black"/>
                </a:solidFill>
                <a:latin typeface="Arial Black" pitchFamily="34" charset="0"/>
                <a:ea typeface="Gulim" pitchFamily="34" charset="-127"/>
              </a:rPr>
              <a:t>Coordination</a:t>
            </a:r>
          </a:p>
        </p:txBody>
      </p:sp>
      <p:sp>
        <p:nvSpPr>
          <p:cNvPr id="9222" name="Text Box 5"/>
          <p:cNvSpPr txBox="1">
            <a:spLocks noChangeArrowheads="1"/>
          </p:cNvSpPr>
          <p:nvPr/>
        </p:nvSpPr>
        <p:spPr bwMode="auto">
          <a:xfrm>
            <a:off x="5337175" y="2119313"/>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latinLnBrk="1" hangingPunct="1"/>
            <a:r>
              <a:rPr kumimoji="1" lang="en-US" altLang="ko-KR" sz="2000" b="1">
                <a:solidFill>
                  <a:prstClr val="black"/>
                </a:solidFill>
                <a:latin typeface="Arial Black" pitchFamily="34" charset="0"/>
                <a:ea typeface="Gulim" pitchFamily="34" charset="-127"/>
              </a:rPr>
              <a:t>Legal</a:t>
            </a:r>
          </a:p>
          <a:p>
            <a:pPr eaLnBrk="1" latinLnBrk="1" hangingPunct="1"/>
            <a:r>
              <a:rPr kumimoji="1" lang="en-US" altLang="ko-KR" sz="2000" b="1">
                <a:solidFill>
                  <a:prstClr val="black"/>
                </a:solidFill>
                <a:latin typeface="Arial Black" pitchFamily="34" charset="0"/>
                <a:ea typeface="Gulim" pitchFamily="34" charset="-127"/>
              </a:rPr>
              <a:t>Framework</a:t>
            </a:r>
          </a:p>
        </p:txBody>
      </p:sp>
      <p:sp>
        <p:nvSpPr>
          <p:cNvPr id="9223" name="Text Box 6"/>
          <p:cNvSpPr txBox="1">
            <a:spLocks noChangeArrowheads="1"/>
          </p:cNvSpPr>
          <p:nvPr/>
        </p:nvSpPr>
        <p:spPr bwMode="auto">
          <a:xfrm>
            <a:off x="1944688" y="4648200"/>
            <a:ext cx="1441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latinLnBrk="1" hangingPunct="1"/>
            <a:r>
              <a:rPr kumimoji="1" lang="en-US" altLang="ko-KR" sz="2000" b="1">
                <a:solidFill>
                  <a:prstClr val="black"/>
                </a:solidFill>
                <a:latin typeface="Arial Black" pitchFamily="34" charset="0"/>
                <a:ea typeface="Gulim" pitchFamily="34" charset="-127"/>
              </a:rPr>
              <a:t>Business</a:t>
            </a:r>
          </a:p>
          <a:p>
            <a:pPr eaLnBrk="1" latinLnBrk="1" hangingPunct="1"/>
            <a:r>
              <a:rPr kumimoji="1" lang="en-US" altLang="ko-KR" sz="2000" b="1">
                <a:solidFill>
                  <a:prstClr val="black"/>
                </a:solidFill>
                <a:latin typeface="Arial Black" pitchFamily="34" charset="0"/>
                <a:ea typeface="Gulim" pitchFamily="34" charset="-127"/>
              </a:rPr>
              <a:t>Model</a:t>
            </a:r>
          </a:p>
        </p:txBody>
      </p:sp>
      <p:sp>
        <p:nvSpPr>
          <p:cNvPr id="9224" name="Text Box 7"/>
          <p:cNvSpPr txBox="1">
            <a:spLocks noChangeArrowheads="1"/>
          </p:cNvSpPr>
          <p:nvPr/>
        </p:nvSpPr>
        <p:spPr bwMode="auto">
          <a:xfrm>
            <a:off x="5334000" y="4632325"/>
            <a:ext cx="15557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latinLnBrk="1" hangingPunct="1"/>
            <a:r>
              <a:rPr kumimoji="1" lang="en-US" altLang="ko-KR" sz="2000" b="1">
                <a:solidFill>
                  <a:prstClr val="black"/>
                </a:solidFill>
                <a:latin typeface="Arial Black" pitchFamily="34" charset="0"/>
                <a:ea typeface="Gulim" pitchFamily="34" charset="-127"/>
              </a:rPr>
              <a:t>Technical</a:t>
            </a:r>
          </a:p>
          <a:p>
            <a:pPr eaLnBrk="1" latinLnBrk="1" hangingPunct="1"/>
            <a:r>
              <a:rPr kumimoji="1" lang="en-US" altLang="ko-KR" sz="2000" b="1">
                <a:solidFill>
                  <a:prstClr val="black"/>
                </a:solidFill>
                <a:latin typeface="Arial Black" pitchFamily="34" charset="0"/>
                <a:ea typeface="Gulim" pitchFamily="34" charset="-127"/>
              </a:rPr>
              <a:t>Issues</a:t>
            </a:r>
          </a:p>
        </p:txBody>
      </p:sp>
      <p:sp>
        <p:nvSpPr>
          <p:cNvPr id="328712" name="Rectangle 8"/>
          <p:cNvSpPr>
            <a:spLocks noChangeArrowheads="1"/>
          </p:cNvSpPr>
          <p:nvPr/>
        </p:nvSpPr>
        <p:spPr bwMode="auto">
          <a:xfrm>
            <a:off x="76200" y="274638"/>
            <a:ext cx="90678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b="1">
                <a:solidFill>
                  <a:schemeClr val="tx2"/>
                </a:solidFill>
                <a:effectLst>
                  <a:outerShdw blurRad="38100" dist="38100" dir="2700000" algn="tl">
                    <a:srgbClr val="C0C0C0"/>
                  </a:outerShdw>
                </a:effectLst>
                <a:latin typeface="Arial" charset="0"/>
              </a:defRPr>
            </a:lvl1pPr>
            <a:lvl2pPr>
              <a:defRPr sz="3600" b="1">
                <a:solidFill>
                  <a:schemeClr val="tx2"/>
                </a:solidFill>
                <a:effectLst>
                  <a:outerShdw blurRad="38100" dist="38100" dir="2700000" algn="tl">
                    <a:srgbClr val="C0C0C0"/>
                  </a:outerShdw>
                </a:effectLst>
                <a:latin typeface="Arial" charset="0"/>
              </a:defRPr>
            </a:lvl2pPr>
            <a:lvl3pPr>
              <a:defRPr sz="3600" b="1">
                <a:solidFill>
                  <a:schemeClr val="tx2"/>
                </a:solidFill>
                <a:effectLst>
                  <a:outerShdw blurRad="38100" dist="38100" dir="2700000" algn="tl">
                    <a:srgbClr val="C0C0C0"/>
                  </a:outerShdw>
                </a:effectLst>
                <a:latin typeface="Arial" charset="0"/>
              </a:defRPr>
            </a:lvl3pPr>
            <a:lvl4pPr>
              <a:defRPr sz="3600" b="1">
                <a:solidFill>
                  <a:schemeClr val="tx2"/>
                </a:solidFill>
                <a:effectLst>
                  <a:outerShdw blurRad="38100" dist="38100" dir="2700000" algn="tl">
                    <a:srgbClr val="C0C0C0"/>
                  </a:outerShdw>
                </a:effectLst>
                <a:latin typeface="Arial" charset="0"/>
              </a:defRPr>
            </a:lvl4pPr>
            <a:lvl5pPr>
              <a:defRPr sz="3600" b="1">
                <a:solidFill>
                  <a:schemeClr val="tx2"/>
                </a:solidFill>
                <a:effectLst>
                  <a:outerShdw blurRad="38100" dist="38100" dir="2700000" algn="tl">
                    <a:srgbClr val="C0C0C0"/>
                  </a:outerShdw>
                </a:effectLst>
                <a:latin typeface="Arial" charset="0"/>
              </a:defRPr>
            </a:lvl5pPr>
            <a:lvl6pPr marL="457200" fontAlgn="base">
              <a:spcBef>
                <a:spcPct val="0"/>
              </a:spcBef>
              <a:spcAft>
                <a:spcPct val="0"/>
              </a:spcAft>
              <a:defRPr sz="3600" b="1">
                <a:solidFill>
                  <a:schemeClr val="tx2"/>
                </a:solidFill>
                <a:effectLst>
                  <a:outerShdw blurRad="38100" dist="38100" dir="2700000" algn="tl">
                    <a:srgbClr val="C0C0C0"/>
                  </a:outerShdw>
                </a:effectLst>
                <a:latin typeface="Arial" charset="0"/>
              </a:defRPr>
            </a:lvl6pPr>
            <a:lvl7pPr marL="914400" fontAlgn="base">
              <a:spcBef>
                <a:spcPct val="0"/>
              </a:spcBef>
              <a:spcAft>
                <a:spcPct val="0"/>
              </a:spcAft>
              <a:defRPr sz="3600" b="1">
                <a:solidFill>
                  <a:schemeClr val="tx2"/>
                </a:solidFill>
                <a:effectLst>
                  <a:outerShdw blurRad="38100" dist="38100" dir="2700000" algn="tl">
                    <a:srgbClr val="C0C0C0"/>
                  </a:outerShdw>
                </a:effectLst>
                <a:latin typeface="Arial" charset="0"/>
              </a:defRPr>
            </a:lvl7pPr>
            <a:lvl8pPr marL="1371600" fontAlgn="base">
              <a:spcBef>
                <a:spcPct val="0"/>
              </a:spcBef>
              <a:spcAft>
                <a:spcPct val="0"/>
              </a:spcAft>
              <a:defRPr sz="3600" b="1">
                <a:solidFill>
                  <a:schemeClr val="tx2"/>
                </a:solidFill>
                <a:effectLst>
                  <a:outerShdw blurRad="38100" dist="38100" dir="2700000" algn="tl">
                    <a:srgbClr val="C0C0C0"/>
                  </a:outerShdw>
                </a:effectLst>
                <a:latin typeface="Arial" charset="0"/>
              </a:defRPr>
            </a:lvl8pPr>
            <a:lvl9pPr marL="1828800" fontAlgn="base">
              <a:spcBef>
                <a:spcPct val="0"/>
              </a:spcBef>
              <a:spcAft>
                <a:spcPct val="0"/>
              </a:spcAft>
              <a:defRPr sz="3600" b="1">
                <a:solidFill>
                  <a:schemeClr val="tx2"/>
                </a:solidFill>
                <a:effectLst>
                  <a:outerShdw blurRad="38100" dist="38100" dir="2700000" algn="tl">
                    <a:srgbClr val="C0C0C0"/>
                  </a:outerShdw>
                </a:effectLst>
                <a:latin typeface="Arial" charset="0"/>
              </a:defRPr>
            </a:lvl9pPr>
          </a:lstStyle>
          <a:p>
            <a:pPr>
              <a:defRPr/>
            </a:pPr>
            <a:r>
              <a:rPr lang="en-US" altLang="ko-KR" sz="3000" smtClean="0">
                <a:solidFill>
                  <a:srgbClr val="212745"/>
                </a:solidFill>
                <a:ea typeface="Gulim" pitchFamily="34" charset="-127"/>
              </a:rPr>
              <a:t>Requirements to Single Window Implementation</a:t>
            </a:r>
            <a:endParaRPr lang="th-TH" altLang="en-US" sz="3000" smtClean="0">
              <a:solidFill>
                <a:srgbClr val="212745"/>
              </a:solidFill>
            </a:endParaRPr>
          </a:p>
        </p:txBody>
      </p:sp>
      <p:cxnSp>
        <p:nvCxnSpPr>
          <p:cNvPr id="3" name="Straight Arrow Connector 2"/>
          <p:cNvCxnSpPr/>
          <p:nvPr/>
        </p:nvCxnSpPr>
        <p:spPr>
          <a:xfrm flipH="1">
            <a:off x="7427913" y="1905000"/>
            <a:ext cx="685800" cy="56515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833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146F8C6-79C2-459A-8233-034038118C20}" type="slidenum">
              <a:rPr lang="ko-KR" altLang="en-US">
                <a:solidFill>
                  <a:prstClr val="black"/>
                </a:solidFill>
              </a:rPr>
              <a:pPr eaLnBrk="1" hangingPunct="1"/>
              <a:t>21</a:t>
            </a:fld>
            <a:endParaRPr lang="en-US" altLang="ko-KR">
              <a:solidFill>
                <a:prstClr val="black"/>
              </a:solidFill>
            </a:endParaRPr>
          </a:p>
        </p:txBody>
      </p:sp>
      <p:sp>
        <p:nvSpPr>
          <p:cNvPr id="334852" name="Rectangle 4"/>
          <p:cNvSpPr>
            <a:spLocks noChangeArrowheads="1"/>
          </p:cNvSpPr>
          <p:nvPr/>
        </p:nvSpPr>
        <p:spPr bwMode="auto">
          <a:xfrm>
            <a:off x="76200" y="274638"/>
            <a:ext cx="82296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b="1">
                <a:solidFill>
                  <a:schemeClr val="tx2"/>
                </a:solidFill>
                <a:effectLst>
                  <a:outerShdw blurRad="38100" dist="38100" dir="2700000" algn="tl">
                    <a:srgbClr val="C0C0C0"/>
                  </a:outerShdw>
                </a:effectLst>
                <a:latin typeface="Arial" charset="0"/>
              </a:defRPr>
            </a:lvl1pPr>
            <a:lvl2pPr>
              <a:defRPr sz="3600" b="1">
                <a:solidFill>
                  <a:schemeClr val="tx2"/>
                </a:solidFill>
                <a:effectLst>
                  <a:outerShdw blurRad="38100" dist="38100" dir="2700000" algn="tl">
                    <a:srgbClr val="C0C0C0"/>
                  </a:outerShdw>
                </a:effectLst>
                <a:latin typeface="Arial" charset="0"/>
              </a:defRPr>
            </a:lvl2pPr>
            <a:lvl3pPr>
              <a:defRPr sz="3600" b="1">
                <a:solidFill>
                  <a:schemeClr val="tx2"/>
                </a:solidFill>
                <a:effectLst>
                  <a:outerShdw blurRad="38100" dist="38100" dir="2700000" algn="tl">
                    <a:srgbClr val="C0C0C0"/>
                  </a:outerShdw>
                </a:effectLst>
                <a:latin typeface="Arial" charset="0"/>
              </a:defRPr>
            </a:lvl3pPr>
            <a:lvl4pPr>
              <a:defRPr sz="3600" b="1">
                <a:solidFill>
                  <a:schemeClr val="tx2"/>
                </a:solidFill>
                <a:effectLst>
                  <a:outerShdw blurRad="38100" dist="38100" dir="2700000" algn="tl">
                    <a:srgbClr val="C0C0C0"/>
                  </a:outerShdw>
                </a:effectLst>
                <a:latin typeface="Arial" charset="0"/>
              </a:defRPr>
            </a:lvl4pPr>
            <a:lvl5pPr>
              <a:defRPr sz="3600" b="1">
                <a:solidFill>
                  <a:schemeClr val="tx2"/>
                </a:solidFill>
                <a:effectLst>
                  <a:outerShdw blurRad="38100" dist="38100" dir="2700000" algn="tl">
                    <a:srgbClr val="C0C0C0"/>
                  </a:outerShdw>
                </a:effectLst>
                <a:latin typeface="Arial" charset="0"/>
              </a:defRPr>
            </a:lvl5pPr>
            <a:lvl6pPr marL="457200" fontAlgn="base">
              <a:spcBef>
                <a:spcPct val="0"/>
              </a:spcBef>
              <a:spcAft>
                <a:spcPct val="0"/>
              </a:spcAft>
              <a:defRPr sz="3600" b="1">
                <a:solidFill>
                  <a:schemeClr val="tx2"/>
                </a:solidFill>
                <a:effectLst>
                  <a:outerShdw blurRad="38100" dist="38100" dir="2700000" algn="tl">
                    <a:srgbClr val="C0C0C0"/>
                  </a:outerShdw>
                </a:effectLst>
                <a:latin typeface="Arial" charset="0"/>
              </a:defRPr>
            </a:lvl6pPr>
            <a:lvl7pPr marL="914400" fontAlgn="base">
              <a:spcBef>
                <a:spcPct val="0"/>
              </a:spcBef>
              <a:spcAft>
                <a:spcPct val="0"/>
              </a:spcAft>
              <a:defRPr sz="3600" b="1">
                <a:solidFill>
                  <a:schemeClr val="tx2"/>
                </a:solidFill>
                <a:effectLst>
                  <a:outerShdw blurRad="38100" dist="38100" dir="2700000" algn="tl">
                    <a:srgbClr val="C0C0C0"/>
                  </a:outerShdw>
                </a:effectLst>
                <a:latin typeface="Arial" charset="0"/>
              </a:defRPr>
            </a:lvl7pPr>
            <a:lvl8pPr marL="1371600" fontAlgn="base">
              <a:spcBef>
                <a:spcPct val="0"/>
              </a:spcBef>
              <a:spcAft>
                <a:spcPct val="0"/>
              </a:spcAft>
              <a:defRPr sz="3600" b="1">
                <a:solidFill>
                  <a:schemeClr val="tx2"/>
                </a:solidFill>
                <a:effectLst>
                  <a:outerShdw blurRad="38100" dist="38100" dir="2700000" algn="tl">
                    <a:srgbClr val="C0C0C0"/>
                  </a:outerShdw>
                </a:effectLst>
                <a:latin typeface="Arial" charset="0"/>
              </a:defRPr>
            </a:lvl8pPr>
            <a:lvl9pPr marL="1828800" fontAlgn="base">
              <a:spcBef>
                <a:spcPct val="0"/>
              </a:spcBef>
              <a:spcAft>
                <a:spcPct val="0"/>
              </a:spcAft>
              <a:defRPr sz="3600" b="1">
                <a:solidFill>
                  <a:schemeClr val="tx2"/>
                </a:solidFill>
                <a:effectLst>
                  <a:outerShdw blurRad="38100" dist="38100" dir="2700000" algn="tl">
                    <a:srgbClr val="C0C0C0"/>
                  </a:outerShdw>
                </a:effectLst>
                <a:latin typeface="Arial" charset="0"/>
              </a:defRPr>
            </a:lvl9pPr>
          </a:lstStyle>
          <a:p>
            <a:pPr>
              <a:defRPr/>
            </a:pPr>
            <a:r>
              <a:rPr lang="en-US" altLang="ko-KR" sz="3000" dirty="0" smtClean="0">
                <a:solidFill>
                  <a:srgbClr val="212745"/>
                </a:solidFill>
                <a:ea typeface="Gulim" pitchFamily="34" charset="-127"/>
              </a:rPr>
              <a:t>Legal Framework</a:t>
            </a:r>
            <a:endParaRPr lang="th-TH" altLang="en-US" sz="3000" dirty="0" smtClean="0">
              <a:solidFill>
                <a:srgbClr val="212745"/>
              </a:solidFill>
            </a:endParaRPr>
          </a:p>
        </p:txBody>
      </p:sp>
      <p:grpSp>
        <p:nvGrpSpPr>
          <p:cNvPr id="334921" name="Group 73"/>
          <p:cNvGrpSpPr>
            <a:grpSpLocks/>
          </p:cNvGrpSpPr>
          <p:nvPr/>
        </p:nvGrpSpPr>
        <p:grpSpPr bwMode="auto">
          <a:xfrm>
            <a:off x="1104900" y="1746250"/>
            <a:ext cx="7239000" cy="4038600"/>
            <a:chOff x="495" y="1887"/>
            <a:chExt cx="2508" cy="1859"/>
          </a:xfrm>
        </p:grpSpPr>
        <p:sp>
          <p:nvSpPr>
            <p:cNvPr id="16403" name="Freeform 74"/>
            <p:cNvSpPr>
              <a:spLocks/>
            </p:cNvSpPr>
            <p:nvPr/>
          </p:nvSpPr>
          <p:spPr bwMode="auto">
            <a:xfrm>
              <a:off x="2051" y="2239"/>
              <a:ext cx="952" cy="676"/>
            </a:xfrm>
            <a:custGeom>
              <a:avLst/>
              <a:gdLst>
                <a:gd name="T0" fmla="*/ 952 w 1076"/>
                <a:gd name="T1" fmla="*/ 112 h 764"/>
                <a:gd name="T2" fmla="*/ 604 w 1076"/>
                <a:gd name="T3" fmla="*/ 113 h 764"/>
                <a:gd name="T4" fmla="*/ 612 w 1076"/>
                <a:gd name="T5" fmla="*/ 75 h 764"/>
                <a:gd name="T6" fmla="*/ 609 w 1076"/>
                <a:gd name="T7" fmla="*/ 45 h 764"/>
                <a:gd name="T8" fmla="*/ 588 w 1076"/>
                <a:gd name="T9" fmla="*/ 17 h 764"/>
                <a:gd name="T10" fmla="*/ 566 w 1076"/>
                <a:gd name="T11" fmla="*/ 1 h 764"/>
                <a:gd name="T12" fmla="*/ 534 w 1076"/>
                <a:gd name="T13" fmla="*/ 0 h 764"/>
                <a:gd name="T14" fmla="*/ 503 w 1076"/>
                <a:gd name="T15" fmla="*/ 4 h 764"/>
                <a:gd name="T16" fmla="*/ 480 w 1076"/>
                <a:gd name="T17" fmla="*/ 19 h 764"/>
                <a:gd name="T18" fmla="*/ 461 w 1076"/>
                <a:gd name="T19" fmla="*/ 49 h 764"/>
                <a:gd name="T20" fmla="*/ 459 w 1076"/>
                <a:gd name="T21" fmla="*/ 79 h 764"/>
                <a:gd name="T22" fmla="*/ 474 w 1076"/>
                <a:gd name="T23" fmla="*/ 111 h 764"/>
                <a:gd name="T24" fmla="*/ 116 w 1076"/>
                <a:gd name="T25" fmla="*/ 111 h 764"/>
                <a:gd name="T26" fmla="*/ 116 w 1076"/>
                <a:gd name="T27" fmla="*/ 283 h 764"/>
                <a:gd name="T28" fmla="*/ 86 w 1076"/>
                <a:gd name="T29" fmla="*/ 266 h 764"/>
                <a:gd name="T30" fmla="*/ 51 w 1076"/>
                <a:gd name="T31" fmla="*/ 270 h 764"/>
                <a:gd name="T32" fmla="*/ 22 w 1076"/>
                <a:gd name="T33" fmla="*/ 288 h 764"/>
                <a:gd name="T34" fmla="*/ 6 w 1076"/>
                <a:gd name="T35" fmla="*/ 312 h 764"/>
                <a:gd name="T36" fmla="*/ 0 w 1076"/>
                <a:gd name="T37" fmla="*/ 342 h 764"/>
                <a:gd name="T38" fmla="*/ 5 w 1076"/>
                <a:gd name="T39" fmla="*/ 368 h 764"/>
                <a:gd name="T40" fmla="*/ 22 w 1076"/>
                <a:gd name="T41" fmla="*/ 396 h 764"/>
                <a:gd name="T42" fmla="*/ 48 w 1076"/>
                <a:gd name="T43" fmla="*/ 412 h 764"/>
                <a:gd name="T44" fmla="*/ 87 w 1076"/>
                <a:gd name="T45" fmla="*/ 417 h 764"/>
                <a:gd name="T46" fmla="*/ 119 w 1076"/>
                <a:gd name="T47" fmla="*/ 404 h 764"/>
                <a:gd name="T48" fmla="*/ 119 w 1076"/>
                <a:gd name="T49" fmla="*/ 578 h 764"/>
                <a:gd name="T50" fmla="*/ 466 w 1076"/>
                <a:gd name="T51" fmla="*/ 579 h 764"/>
                <a:gd name="T52" fmla="*/ 458 w 1076"/>
                <a:gd name="T53" fmla="*/ 600 h 764"/>
                <a:gd name="T54" fmla="*/ 461 w 1076"/>
                <a:gd name="T55" fmla="*/ 626 h 764"/>
                <a:gd name="T56" fmla="*/ 480 w 1076"/>
                <a:gd name="T57" fmla="*/ 649 h 764"/>
                <a:gd name="T58" fmla="*/ 505 w 1076"/>
                <a:gd name="T59" fmla="*/ 672 h 764"/>
                <a:gd name="T60" fmla="*/ 532 w 1076"/>
                <a:gd name="T61" fmla="*/ 676 h 764"/>
                <a:gd name="T62" fmla="*/ 564 w 1076"/>
                <a:gd name="T63" fmla="*/ 668 h 764"/>
                <a:gd name="T64" fmla="*/ 583 w 1076"/>
                <a:gd name="T65" fmla="*/ 654 h 764"/>
                <a:gd name="T66" fmla="*/ 601 w 1076"/>
                <a:gd name="T67" fmla="*/ 633 h 764"/>
                <a:gd name="T68" fmla="*/ 604 w 1076"/>
                <a:gd name="T69" fmla="*/ 597 h 764"/>
                <a:gd name="T70" fmla="*/ 601 w 1076"/>
                <a:gd name="T71" fmla="*/ 579 h 764"/>
                <a:gd name="T72" fmla="*/ 952 w 1076"/>
                <a:gd name="T73" fmla="*/ 576 h 764"/>
                <a:gd name="T74" fmla="*/ 952 w 1076"/>
                <a:gd name="T75" fmla="*/ 112 h 7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76" h="764">
                  <a:moveTo>
                    <a:pt x="1076" y="127"/>
                  </a:moveTo>
                  <a:lnTo>
                    <a:pt x="683" y="128"/>
                  </a:lnTo>
                  <a:lnTo>
                    <a:pt x="692" y="85"/>
                  </a:lnTo>
                  <a:lnTo>
                    <a:pt x="688" y="51"/>
                  </a:lnTo>
                  <a:lnTo>
                    <a:pt x="665" y="19"/>
                  </a:lnTo>
                  <a:lnTo>
                    <a:pt x="640" y="1"/>
                  </a:lnTo>
                  <a:lnTo>
                    <a:pt x="603" y="0"/>
                  </a:lnTo>
                  <a:lnTo>
                    <a:pt x="569" y="4"/>
                  </a:lnTo>
                  <a:lnTo>
                    <a:pt x="542" y="22"/>
                  </a:lnTo>
                  <a:lnTo>
                    <a:pt x="521" y="55"/>
                  </a:lnTo>
                  <a:lnTo>
                    <a:pt x="519" y="89"/>
                  </a:lnTo>
                  <a:lnTo>
                    <a:pt x="536" y="125"/>
                  </a:lnTo>
                  <a:lnTo>
                    <a:pt x="131" y="125"/>
                  </a:lnTo>
                  <a:lnTo>
                    <a:pt x="131" y="320"/>
                  </a:lnTo>
                  <a:lnTo>
                    <a:pt x="97" y="301"/>
                  </a:lnTo>
                  <a:lnTo>
                    <a:pt x="58" y="305"/>
                  </a:lnTo>
                  <a:lnTo>
                    <a:pt x="25" y="326"/>
                  </a:lnTo>
                  <a:lnTo>
                    <a:pt x="7" y="353"/>
                  </a:lnTo>
                  <a:lnTo>
                    <a:pt x="0" y="386"/>
                  </a:lnTo>
                  <a:lnTo>
                    <a:pt x="6" y="416"/>
                  </a:lnTo>
                  <a:lnTo>
                    <a:pt x="25" y="447"/>
                  </a:lnTo>
                  <a:lnTo>
                    <a:pt x="54" y="466"/>
                  </a:lnTo>
                  <a:lnTo>
                    <a:pt x="98" y="471"/>
                  </a:lnTo>
                  <a:lnTo>
                    <a:pt x="134" y="457"/>
                  </a:lnTo>
                  <a:lnTo>
                    <a:pt x="134" y="653"/>
                  </a:lnTo>
                  <a:lnTo>
                    <a:pt x="527" y="654"/>
                  </a:lnTo>
                  <a:lnTo>
                    <a:pt x="518" y="678"/>
                  </a:lnTo>
                  <a:lnTo>
                    <a:pt x="521" y="707"/>
                  </a:lnTo>
                  <a:lnTo>
                    <a:pt x="542" y="734"/>
                  </a:lnTo>
                  <a:lnTo>
                    <a:pt x="571" y="760"/>
                  </a:lnTo>
                  <a:lnTo>
                    <a:pt x="601" y="764"/>
                  </a:lnTo>
                  <a:lnTo>
                    <a:pt x="637" y="755"/>
                  </a:lnTo>
                  <a:lnTo>
                    <a:pt x="659" y="739"/>
                  </a:lnTo>
                  <a:lnTo>
                    <a:pt x="679" y="715"/>
                  </a:lnTo>
                  <a:lnTo>
                    <a:pt x="683" y="675"/>
                  </a:lnTo>
                  <a:lnTo>
                    <a:pt x="679" y="654"/>
                  </a:lnTo>
                  <a:lnTo>
                    <a:pt x="1076" y="651"/>
                  </a:lnTo>
                  <a:lnTo>
                    <a:pt x="1076" y="127"/>
                  </a:lnTo>
                  <a:close/>
                </a:path>
              </a:pathLst>
            </a:custGeom>
            <a:solidFill>
              <a:srgbClr val="FFFFCC"/>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th-TH">
                <a:solidFill>
                  <a:prstClr val="black"/>
                </a:solidFill>
              </a:endParaRPr>
            </a:p>
          </p:txBody>
        </p:sp>
        <p:sp>
          <p:nvSpPr>
            <p:cNvPr id="16404" name="Freeform 75"/>
            <p:cNvSpPr>
              <a:spLocks/>
            </p:cNvSpPr>
            <p:nvPr/>
          </p:nvSpPr>
          <p:spPr bwMode="auto">
            <a:xfrm>
              <a:off x="495" y="2245"/>
              <a:ext cx="837" cy="680"/>
            </a:xfrm>
            <a:custGeom>
              <a:avLst/>
              <a:gdLst>
                <a:gd name="T0" fmla="*/ 0 w 946"/>
                <a:gd name="T1" fmla="*/ 107 h 769"/>
                <a:gd name="T2" fmla="*/ 349 w 946"/>
                <a:gd name="T3" fmla="*/ 107 h 769"/>
                <a:gd name="T4" fmla="*/ 340 w 946"/>
                <a:gd name="T5" fmla="*/ 79 h 769"/>
                <a:gd name="T6" fmla="*/ 341 w 946"/>
                <a:gd name="T7" fmla="*/ 46 h 769"/>
                <a:gd name="T8" fmla="*/ 356 w 946"/>
                <a:gd name="T9" fmla="*/ 22 h 769"/>
                <a:gd name="T10" fmla="*/ 384 w 946"/>
                <a:gd name="T11" fmla="*/ 4 h 769"/>
                <a:gd name="T12" fmla="*/ 415 w 946"/>
                <a:gd name="T13" fmla="*/ 0 h 769"/>
                <a:gd name="T14" fmla="*/ 444 w 946"/>
                <a:gd name="T15" fmla="*/ 5 h 769"/>
                <a:gd name="T16" fmla="*/ 470 w 946"/>
                <a:gd name="T17" fmla="*/ 22 h 769"/>
                <a:gd name="T18" fmla="*/ 487 w 946"/>
                <a:gd name="T19" fmla="*/ 48 h 769"/>
                <a:gd name="T20" fmla="*/ 491 w 946"/>
                <a:gd name="T21" fmla="*/ 83 h 769"/>
                <a:gd name="T22" fmla="*/ 478 w 946"/>
                <a:gd name="T23" fmla="*/ 107 h 769"/>
                <a:gd name="T24" fmla="*/ 837 w 946"/>
                <a:gd name="T25" fmla="*/ 107 h 769"/>
                <a:gd name="T26" fmla="*/ 837 w 946"/>
                <a:gd name="T27" fmla="*/ 279 h 769"/>
                <a:gd name="T28" fmla="*/ 800 w 946"/>
                <a:gd name="T29" fmla="*/ 265 h 769"/>
                <a:gd name="T30" fmla="*/ 766 w 946"/>
                <a:gd name="T31" fmla="*/ 271 h 769"/>
                <a:gd name="T32" fmla="*/ 738 w 946"/>
                <a:gd name="T33" fmla="*/ 291 h 769"/>
                <a:gd name="T34" fmla="*/ 724 w 946"/>
                <a:gd name="T35" fmla="*/ 315 h 769"/>
                <a:gd name="T36" fmla="*/ 720 w 946"/>
                <a:gd name="T37" fmla="*/ 339 h 769"/>
                <a:gd name="T38" fmla="*/ 724 w 946"/>
                <a:gd name="T39" fmla="*/ 366 h 769"/>
                <a:gd name="T40" fmla="*/ 738 w 946"/>
                <a:gd name="T41" fmla="*/ 393 h 769"/>
                <a:gd name="T42" fmla="*/ 767 w 946"/>
                <a:gd name="T43" fmla="*/ 406 h 769"/>
                <a:gd name="T44" fmla="*/ 799 w 946"/>
                <a:gd name="T45" fmla="*/ 411 h 769"/>
                <a:gd name="T46" fmla="*/ 837 w 946"/>
                <a:gd name="T47" fmla="*/ 401 h 769"/>
                <a:gd name="T48" fmla="*/ 837 w 946"/>
                <a:gd name="T49" fmla="*/ 572 h 769"/>
                <a:gd name="T50" fmla="*/ 481 w 946"/>
                <a:gd name="T51" fmla="*/ 572 h 769"/>
                <a:gd name="T52" fmla="*/ 491 w 946"/>
                <a:gd name="T53" fmla="*/ 596 h 769"/>
                <a:gd name="T54" fmla="*/ 487 w 946"/>
                <a:gd name="T55" fmla="*/ 632 h 769"/>
                <a:gd name="T56" fmla="*/ 475 w 946"/>
                <a:gd name="T57" fmla="*/ 655 h 769"/>
                <a:gd name="T58" fmla="*/ 448 w 946"/>
                <a:gd name="T59" fmla="*/ 675 h 769"/>
                <a:gd name="T60" fmla="*/ 416 w 946"/>
                <a:gd name="T61" fmla="*/ 680 h 769"/>
                <a:gd name="T62" fmla="*/ 388 w 946"/>
                <a:gd name="T63" fmla="*/ 675 h 769"/>
                <a:gd name="T64" fmla="*/ 364 w 946"/>
                <a:gd name="T65" fmla="*/ 663 h 769"/>
                <a:gd name="T66" fmla="*/ 348 w 946"/>
                <a:gd name="T67" fmla="*/ 631 h 769"/>
                <a:gd name="T68" fmla="*/ 341 w 946"/>
                <a:gd name="T69" fmla="*/ 597 h 769"/>
                <a:gd name="T70" fmla="*/ 351 w 946"/>
                <a:gd name="T71" fmla="*/ 572 h 769"/>
                <a:gd name="T72" fmla="*/ 0 w 946"/>
                <a:gd name="T73" fmla="*/ 572 h 769"/>
                <a:gd name="T74" fmla="*/ 0 w 946"/>
                <a:gd name="T75" fmla="*/ 107 h 7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46" h="769">
                  <a:moveTo>
                    <a:pt x="0" y="121"/>
                  </a:moveTo>
                  <a:lnTo>
                    <a:pt x="394" y="121"/>
                  </a:lnTo>
                  <a:lnTo>
                    <a:pt x="384" y="89"/>
                  </a:lnTo>
                  <a:lnTo>
                    <a:pt x="385" y="52"/>
                  </a:lnTo>
                  <a:lnTo>
                    <a:pt x="402" y="25"/>
                  </a:lnTo>
                  <a:lnTo>
                    <a:pt x="434" y="4"/>
                  </a:lnTo>
                  <a:lnTo>
                    <a:pt x="469" y="0"/>
                  </a:lnTo>
                  <a:lnTo>
                    <a:pt x="502" y="6"/>
                  </a:lnTo>
                  <a:lnTo>
                    <a:pt x="531" y="25"/>
                  </a:lnTo>
                  <a:lnTo>
                    <a:pt x="550" y="54"/>
                  </a:lnTo>
                  <a:lnTo>
                    <a:pt x="555" y="94"/>
                  </a:lnTo>
                  <a:lnTo>
                    <a:pt x="540" y="121"/>
                  </a:lnTo>
                  <a:lnTo>
                    <a:pt x="946" y="121"/>
                  </a:lnTo>
                  <a:lnTo>
                    <a:pt x="946" y="316"/>
                  </a:lnTo>
                  <a:lnTo>
                    <a:pt x="904" y="300"/>
                  </a:lnTo>
                  <a:lnTo>
                    <a:pt x="866" y="307"/>
                  </a:lnTo>
                  <a:lnTo>
                    <a:pt x="834" y="329"/>
                  </a:lnTo>
                  <a:lnTo>
                    <a:pt x="818" y="356"/>
                  </a:lnTo>
                  <a:lnTo>
                    <a:pt x="814" y="383"/>
                  </a:lnTo>
                  <a:lnTo>
                    <a:pt x="818" y="414"/>
                  </a:lnTo>
                  <a:lnTo>
                    <a:pt x="834" y="444"/>
                  </a:lnTo>
                  <a:lnTo>
                    <a:pt x="867" y="459"/>
                  </a:lnTo>
                  <a:lnTo>
                    <a:pt x="903" y="465"/>
                  </a:lnTo>
                  <a:lnTo>
                    <a:pt x="946" y="453"/>
                  </a:lnTo>
                  <a:lnTo>
                    <a:pt x="946" y="647"/>
                  </a:lnTo>
                  <a:lnTo>
                    <a:pt x="544" y="647"/>
                  </a:lnTo>
                  <a:lnTo>
                    <a:pt x="555" y="674"/>
                  </a:lnTo>
                  <a:lnTo>
                    <a:pt x="550" y="715"/>
                  </a:lnTo>
                  <a:lnTo>
                    <a:pt x="537" y="741"/>
                  </a:lnTo>
                  <a:lnTo>
                    <a:pt x="506" y="763"/>
                  </a:lnTo>
                  <a:lnTo>
                    <a:pt x="470" y="769"/>
                  </a:lnTo>
                  <a:lnTo>
                    <a:pt x="439" y="763"/>
                  </a:lnTo>
                  <a:lnTo>
                    <a:pt x="411" y="750"/>
                  </a:lnTo>
                  <a:lnTo>
                    <a:pt x="393" y="714"/>
                  </a:lnTo>
                  <a:lnTo>
                    <a:pt x="385" y="675"/>
                  </a:lnTo>
                  <a:lnTo>
                    <a:pt x="397" y="647"/>
                  </a:lnTo>
                  <a:lnTo>
                    <a:pt x="0" y="647"/>
                  </a:lnTo>
                  <a:lnTo>
                    <a:pt x="0" y="121"/>
                  </a:lnTo>
                  <a:close/>
                </a:path>
              </a:pathLst>
            </a:custGeom>
            <a:solidFill>
              <a:srgbClr val="FFCC99"/>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th-TH">
                <a:solidFill>
                  <a:prstClr val="black"/>
                </a:solidFill>
              </a:endParaRPr>
            </a:p>
          </p:txBody>
        </p:sp>
        <p:sp>
          <p:nvSpPr>
            <p:cNvPr id="16405" name="Freeform 76"/>
            <p:cNvSpPr>
              <a:spLocks/>
            </p:cNvSpPr>
            <p:nvPr/>
          </p:nvSpPr>
          <p:spPr bwMode="auto">
            <a:xfrm>
              <a:off x="1213" y="2348"/>
              <a:ext cx="957" cy="469"/>
            </a:xfrm>
            <a:custGeom>
              <a:avLst/>
              <a:gdLst>
                <a:gd name="T0" fmla="*/ 957 w 1081"/>
                <a:gd name="T1" fmla="*/ 0 h 530"/>
                <a:gd name="T2" fmla="*/ 593 w 1081"/>
                <a:gd name="T3" fmla="*/ 3 h 530"/>
                <a:gd name="T4" fmla="*/ 606 w 1081"/>
                <a:gd name="T5" fmla="*/ 32 h 530"/>
                <a:gd name="T6" fmla="*/ 607 w 1081"/>
                <a:gd name="T7" fmla="*/ 66 h 530"/>
                <a:gd name="T8" fmla="*/ 593 w 1081"/>
                <a:gd name="T9" fmla="*/ 92 h 530"/>
                <a:gd name="T10" fmla="*/ 571 w 1081"/>
                <a:gd name="T11" fmla="*/ 112 h 530"/>
                <a:gd name="T12" fmla="*/ 539 w 1081"/>
                <a:gd name="T13" fmla="*/ 123 h 530"/>
                <a:gd name="T14" fmla="*/ 502 w 1081"/>
                <a:gd name="T15" fmla="*/ 115 h 530"/>
                <a:gd name="T16" fmla="*/ 472 w 1081"/>
                <a:gd name="T17" fmla="*/ 91 h 530"/>
                <a:gd name="T18" fmla="*/ 460 w 1081"/>
                <a:gd name="T19" fmla="*/ 61 h 530"/>
                <a:gd name="T20" fmla="*/ 458 w 1081"/>
                <a:gd name="T21" fmla="*/ 30 h 530"/>
                <a:gd name="T22" fmla="*/ 476 w 1081"/>
                <a:gd name="T23" fmla="*/ 4 h 530"/>
                <a:gd name="T24" fmla="*/ 119 w 1081"/>
                <a:gd name="T25" fmla="*/ 6 h 530"/>
                <a:gd name="T26" fmla="*/ 119 w 1081"/>
                <a:gd name="T27" fmla="*/ 174 h 530"/>
                <a:gd name="T28" fmla="*/ 81 w 1081"/>
                <a:gd name="T29" fmla="*/ 160 h 530"/>
                <a:gd name="T30" fmla="*/ 49 w 1081"/>
                <a:gd name="T31" fmla="*/ 166 h 530"/>
                <a:gd name="T32" fmla="*/ 24 w 1081"/>
                <a:gd name="T33" fmla="*/ 182 h 530"/>
                <a:gd name="T34" fmla="*/ 8 w 1081"/>
                <a:gd name="T35" fmla="*/ 207 h 530"/>
                <a:gd name="T36" fmla="*/ 0 w 1081"/>
                <a:gd name="T37" fmla="*/ 234 h 530"/>
                <a:gd name="T38" fmla="*/ 5 w 1081"/>
                <a:gd name="T39" fmla="*/ 265 h 530"/>
                <a:gd name="T40" fmla="*/ 19 w 1081"/>
                <a:gd name="T41" fmla="*/ 288 h 530"/>
                <a:gd name="T42" fmla="*/ 53 w 1081"/>
                <a:gd name="T43" fmla="*/ 307 h 530"/>
                <a:gd name="T44" fmla="*/ 89 w 1081"/>
                <a:gd name="T45" fmla="*/ 309 h 530"/>
                <a:gd name="T46" fmla="*/ 119 w 1081"/>
                <a:gd name="T47" fmla="*/ 298 h 530"/>
                <a:gd name="T48" fmla="*/ 119 w 1081"/>
                <a:gd name="T49" fmla="*/ 468 h 530"/>
                <a:gd name="T50" fmla="*/ 475 w 1081"/>
                <a:gd name="T51" fmla="*/ 468 h 530"/>
                <a:gd name="T52" fmla="*/ 460 w 1081"/>
                <a:gd name="T53" fmla="*/ 442 h 530"/>
                <a:gd name="T54" fmla="*/ 468 w 1081"/>
                <a:gd name="T55" fmla="*/ 404 h 530"/>
                <a:gd name="T56" fmla="*/ 486 w 1081"/>
                <a:gd name="T57" fmla="*/ 384 h 530"/>
                <a:gd name="T58" fmla="*/ 506 w 1081"/>
                <a:gd name="T59" fmla="*/ 369 h 530"/>
                <a:gd name="T60" fmla="*/ 534 w 1081"/>
                <a:gd name="T61" fmla="*/ 363 h 530"/>
                <a:gd name="T62" fmla="*/ 561 w 1081"/>
                <a:gd name="T63" fmla="*/ 365 h 530"/>
                <a:gd name="T64" fmla="*/ 588 w 1081"/>
                <a:gd name="T65" fmla="*/ 380 h 530"/>
                <a:gd name="T66" fmla="*/ 606 w 1081"/>
                <a:gd name="T67" fmla="*/ 407 h 530"/>
                <a:gd name="T68" fmla="*/ 617 w 1081"/>
                <a:gd name="T69" fmla="*/ 441 h 530"/>
                <a:gd name="T70" fmla="*/ 609 w 1081"/>
                <a:gd name="T71" fmla="*/ 468 h 530"/>
                <a:gd name="T72" fmla="*/ 957 w 1081"/>
                <a:gd name="T73" fmla="*/ 469 h 530"/>
                <a:gd name="T74" fmla="*/ 957 w 1081"/>
                <a:gd name="T75" fmla="*/ 296 h 530"/>
                <a:gd name="T76" fmla="*/ 922 w 1081"/>
                <a:gd name="T77" fmla="*/ 307 h 530"/>
                <a:gd name="T78" fmla="*/ 887 w 1081"/>
                <a:gd name="T79" fmla="*/ 304 h 530"/>
                <a:gd name="T80" fmla="*/ 860 w 1081"/>
                <a:gd name="T81" fmla="*/ 288 h 530"/>
                <a:gd name="T82" fmla="*/ 846 w 1081"/>
                <a:gd name="T83" fmla="*/ 261 h 530"/>
                <a:gd name="T84" fmla="*/ 838 w 1081"/>
                <a:gd name="T85" fmla="*/ 235 h 530"/>
                <a:gd name="T86" fmla="*/ 844 w 1081"/>
                <a:gd name="T87" fmla="*/ 205 h 530"/>
                <a:gd name="T88" fmla="*/ 862 w 1081"/>
                <a:gd name="T89" fmla="*/ 182 h 530"/>
                <a:gd name="T90" fmla="*/ 886 w 1081"/>
                <a:gd name="T91" fmla="*/ 162 h 530"/>
                <a:gd name="T92" fmla="*/ 922 w 1081"/>
                <a:gd name="T93" fmla="*/ 158 h 530"/>
                <a:gd name="T94" fmla="*/ 957 w 1081"/>
                <a:gd name="T95" fmla="*/ 180 h 530"/>
                <a:gd name="T96" fmla="*/ 957 w 1081"/>
                <a:gd name="T97" fmla="*/ 0 h 5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81" h="530">
                  <a:moveTo>
                    <a:pt x="1081" y="0"/>
                  </a:moveTo>
                  <a:lnTo>
                    <a:pt x="670" y="3"/>
                  </a:lnTo>
                  <a:lnTo>
                    <a:pt x="685" y="36"/>
                  </a:lnTo>
                  <a:lnTo>
                    <a:pt x="686" y="75"/>
                  </a:lnTo>
                  <a:lnTo>
                    <a:pt x="670" y="104"/>
                  </a:lnTo>
                  <a:lnTo>
                    <a:pt x="645" y="127"/>
                  </a:lnTo>
                  <a:lnTo>
                    <a:pt x="609" y="139"/>
                  </a:lnTo>
                  <a:lnTo>
                    <a:pt x="567" y="130"/>
                  </a:lnTo>
                  <a:lnTo>
                    <a:pt x="533" y="103"/>
                  </a:lnTo>
                  <a:lnTo>
                    <a:pt x="520" y="69"/>
                  </a:lnTo>
                  <a:lnTo>
                    <a:pt x="517" y="34"/>
                  </a:lnTo>
                  <a:lnTo>
                    <a:pt x="538" y="4"/>
                  </a:lnTo>
                  <a:lnTo>
                    <a:pt x="134" y="7"/>
                  </a:lnTo>
                  <a:lnTo>
                    <a:pt x="134" y="197"/>
                  </a:lnTo>
                  <a:lnTo>
                    <a:pt x="92" y="181"/>
                  </a:lnTo>
                  <a:lnTo>
                    <a:pt x="55" y="188"/>
                  </a:lnTo>
                  <a:lnTo>
                    <a:pt x="27" y="206"/>
                  </a:lnTo>
                  <a:lnTo>
                    <a:pt x="9" y="234"/>
                  </a:lnTo>
                  <a:lnTo>
                    <a:pt x="0" y="264"/>
                  </a:lnTo>
                  <a:lnTo>
                    <a:pt x="6" y="300"/>
                  </a:lnTo>
                  <a:lnTo>
                    <a:pt x="22" y="326"/>
                  </a:lnTo>
                  <a:lnTo>
                    <a:pt x="60" y="347"/>
                  </a:lnTo>
                  <a:lnTo>
                    <a:pt x="100" y="349"/>
                  </a:lnTo>
                  <a:lnTo>
                    <a:pt x="134" y="337"/>
                  </a:lnTo>
                  <a:lnTo>
                    <a:pt x="134" y="529"/>
                  </a:lnTo>
                  <a:lnTo>
                    <a:pt x="536" y="529"/>
                  </a:lnTo>
                  <a:lnTo>
                    <a:pt x="520" y="499"/>
                  </a:lnTo>
                  <a:lnTo>
                    <a:pt x="529" y="457"/>
                  </a:lnTo>
                  <a:lnTo>
                    <a:pt x="549" y="434"/>
                  </a:lnTo>
                  <a:lnTo>
                    <a:pt x="572" y="417"/>
                  </a:lnTo>
                  <a:lnTo>
                    <a:pt x="603" y="410"/>
                  </a:lnTo>
                  <a:lnTo>
                    <a:pt x="634" y="413"/>
                  </a:lnTo>
                  <a:lnTo>
                    <a:pt x="664" y="429"/>
                  </a:lnTo>
                  <a:lnTo>
                    <a:pt x="685" y="460"/>
                  </a:lnTo>
                  <a:lnTo>
                    <a:pt x="697" y="498"/>
                  </a:lnTo>
                  <a:lnTo>
                    <a:pt x="688" y="529"/>
                  </a:lnTo>
                  <a:lnTo>
                    <a:pt x="1081" y="530"/>
                  </a:lnTo>
                  <a:lnTo>
                    <a:pt x="1081" y="335"/>
                  </a:lnTo>
                  <a:lnTo>
                    <a:pt x="1042" y="347"/>
                  </a:lnTo>
                  <a:lnTo>
                    <a:pt x="1002" y="344"/>
                  </a:lnTo>
                  <a:lnTo>
                    <a:pt x="971" y="325"/>
                  </a:lnTo>
                  <a:lnTo>
                    <a:pt x="956" y="295"/>
                  </a:lnTo>
                  <a:lnTo>
                    <a:pt x="947" y="265"/>
                  </a:lnTo>
                  <a:lnTo>
                    <a:pt x="953" y="232"/>
                  </a:lnTo>
                  <a:lnTo>
                    <a:pt x="974" y="206"/>
                  </a:lnTo>
                  <a:lnTo>
                    <a:pt x="1001" y="183"/>
                  </a:lnTo>
                  <a:lnTo>
                    <a:pt x="1042" y="179"/>
                  </a:lnTo>
                  <a:lnTo>
                    <a:pt x="1081" y="203"/>
                  </a:lnTo>
                  <a:lnTo>
                    <a:pt x="1081" y="0"/>
                  </a:lnTo>
                  <a:close/>
                </a:path>
              </a:pathLst>
            </a:custGeom>
            <a:solidFill>
              <a:srgbClr val="99FF66"/>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th-TH">
                <a:solidFill>
                  <a:prstClr val="black"/>
                </a:solidFill>
              </a:endParaRPr>
            </a:p>
          </p:txBody>
        </p:sp>
        <p:sp>
          <p:nvSpPr>
            <p:cNvPr id="16406" name="Freeform 77"/>
            <p:cNvSpPr>
              <a:spLocks/>
            </p:cNvSpPr>
            <p:nvPr/>
          </p:nvSpPr>
          <p:spPr bwMode="auto">
            <a:xfrm>
              <a:off x="495" y="1887"/>
              <a:ext cx="837" cy="468"/>
            </a:xfrm>
            <a:custGeom>
              <a:avLst/>
              <a:gdLst>
                <a:gd name="T0" fmla="*/ 0 w 837"/>
                <a:gd name="T1" fmla="*/ 0 h 468"/>
                <a:gd name="T2" fmla="*/ 837 w 837"/>
                <a:gd name="T3" fmla="*/ 0 h 468"/>
                <a:gd name="T4" fmla="*/ 837 w 837"/>
                <a:gd name="T5" fmla="*/ 175 h 468"/>
                <a:gd name="T6" fmla="*/ 799 w 837"/>
                <a:gd name="T7" fmla="*/ 159 h 468"/>
                <a:gd name="T8" fmla="*/ 764 w 837"/>
                <a:gd name="T9" fmla="*/ 164 h 468"/>
                <a:gd name="T10" fmla="*/ 735 w 837"/>
                <a:gd name="T11" fmla="*/ 180 h 468"/>
                <a:gd name="T12" fmla="*/ 720 w 837"/>
                <a:gd name="T13" fmla="*/ 207 h 468"/>
                <a:gd name="T14" fmla="*/ 715 w 837"/>
                <a:gd name="T15" fmla="*/ 232 h 468"/>
                <a:gd name="T16" fmla="*/ 720 w 837"/>
                <a:gd name="T17" fmla="*/ 264 h 468"/>
                <a:gd name="T18" fmla="*/ 735 w 837"/>
                <a:gd name="T19" fmla="*/ 288 h 468"/>
                <a:gd name="T20" fmla="*/ 766 w 837"/>
                <a:gd name="T21" fmla="*/ 303 h 468"/>
                <a:gd name="T22" fmla="*/ 795 w 837"/>
                <a:gd name="T23" fmla="*/ 308 h 468"/>
                <a:gd name="T24" fmla="*/ 837 w 837"/>
                <a:gd name="T25" fmla="*/ 295 h 468"/>
                <a:gd name="T26" fmla="*/ 837 w 837"/>
                <a:gd name="T27" fmla="*/ 468 h 468"/>
                <a:gd name="T28" fmla="*/ 479 w 837"/>
                <a:gd name="T29" fmla="*/ 468 h 468"/>
                <a:gd name="T30" fmla="*/ 491 w 837"/>
                <a:gd name="T31" fmla="*/ 441 h 468"/>
                <a:gd name="T32" fmla="*/ 489 w 837"/>
                <a:gd name="T33" fmla="*/ 410 h 468"/>
                <a:gd name="T34" fmla="*/ 471 w 837"/>
                <a:gd name="T35" fmla="*/ 381 h 468"/>
                <a:gd name="T36" fmla="*/ 447 w 837"/>
                <a:gd name="T37" fmla="*/ 364 h 468"/>
                <a:gd name="T38" fmla="*/ 416 w 837"/>
                <a:gd name="T39" fmla="*/ 357 h 468"/>
                <a:gd name="T40" fmla="*/ 384 w 837"/>
                <a:gd name="T41" fmla="*/ 363 h 468"/>
                <a:gd name="T42" fmla="*/ 357 w 837"/>
                <a:gd name="T43" fmla="*/ 379 h 468"/>
                <a:gd name="T44" fmla="*/ 343 w 837"/>
                <a:gd name="T45" fmla="*/ 406 h 468"/>
                <a:gd name="T46" fmla="*/ 340 w 837"/>
                <a:gd name="T47" fmla="*/ 436 h 468"/>
                <a:gd name="T48" fmla="*/ 353 w 837"/>
                <a:gd name="T49" fmla="*/ 468 h 468"/>
                <a:gd name="T50" fmla="*/ 0 w 837"/>
                <a:gd name="T51" fmla="*/ 468 h 468"/>
                <a:gd name="T52" fmla="*/ 0 w 837"/>
                <a:gd name="T53" fmla="*/ 0 h 4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37" h="468">
                  <a:moveTo>
                    <a:pt x="0" y="0"/>
                  </a:moveTo>
                  <a:lnTo>
                    <a:pt x="837" y="0"/>
                  </a:lnTo>
                  <a:lnTo>
                    <a:pt x="837" y="175"/>
                  </a:lnTo>
                  <a:lnTo>
                    <a:pt x="799" y="159"/>
                  </a:lnTo>
                  <a:lnTo>
                    <a:pt x="764" y="164"/>
                  </a:lnTo>
                  <a:lnTo>
                    <a:pt x="735" y="180"/>
                  </a:lnTo>
                  <a:lnTo>
                    <a:pt x="720" y="207"/>
                  </a:lnTo>
                  <a:lnTo>
                    <a:pt x="715" y="232"/>
                  </a:lnTo>
                  <a:lnTo>
                    <a:pt x="720" y="264"/>
                  </a:lnTo>
                  <a:lnTo>
                    <a:pt x="735" y="288"/>
                  </a:lnTo>
                  <a:lnTo>
                    <a:pt x="766" y="303"/>
                  </a:lnTo>
                  <a:lnTo>
                    <a:pt x="795" y="308"/>
                  </a:lnTo>
                  <a:lnTo>
                    <a:pt x="837" y="295"/>
                  </a:lnTo>
                  <a:lnTo>
                    <a:pt x="837" y="468"/>
                  </a:lnTo>
                  <a:lnTo>
                    <a:pt x="479" y="468"/>
                  </a:lnTo>
                  <a:lnTo>
                    <a:pt x="491" y="441"/>
                  </a:lnTo>
                  <a:lnTo>
                    <a:pt x="489" y="410"/>
                  </a:lnTo>
                  <a:lnTo>
                    <a:pt x="471" y="381"/>
                  </a:lnTo>
                  <a:lnTo>
                    <a:pt x="447" y="364"/>
                  </a:lnTo>
                  <a:lnTo>
                    <a:pt x="416" y="357"/>
                  </a:lnTo>
                  <a:lnTo>
                    <a:pt x="384" y="363"/>
                  </a:lnTo>
                  <a:lnTo>
                    <a:pt x="357" y="379"/>
                  </a:lnTo>
                  <a:lnTo>
                    <a:pt x="343" y="406"/>
                  </a:lnTo>
                  <a:lnTo>
                    <a:pt x="340" y="436"/>
                  </a:lnTo>
                  <a:lnTo>
                    <a:pt x="353" y="468"/>
                  </a:lnTo>
                  <a:lnTo>
                    <a:pt x="0" y="468"/>
                  </a:lnTo>
                  <a:lnTo>
                    <a:pt x="0" y="0"/>
                  </a:lnTo>
                  <a:close/>
                </a:path>
              </a:pathLst>
            </a:custGeom>
            <a:solidFill>
              <a:srgbClr val="DDDDDD"/>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th-TH">
                <a:solidFill>
                  <a:prstClr val="black"/>
                </a:solidFill>
              </a:endParaRPr>
            </a:p>
          </p:txBody>
        </p:sp>
        <p:sp>
          <p:nvSpPr>
            <p:cNvPr id="16407" name="Freeform 78"/>
            <p:cNvSpPr>
              <a:spLocks/>
            </p:cNvSpPr>
            <p:nvPr/>
          </p:nvSpPr>
          <p:spPr bwMode="auto">
            <a:xfrm>
              <a:off x="495" y="2817"/>
              <a:ext cx="952" cy="570"/>
            </a:xfrm>
            <a:custGeom>
              <a:avLst/>
              <a:gdLst>
                <a:gd name="T0" fmla="*/ 0 w 1076"/>
                <a:gd name="T1" fmla="*/ 0 h 644"/>
                <a:gd name="T2" fmla="*/ 351 w 1076"/>
                <a:gd name="T3" fmla="*/ 1 h 644"/>
                <a:gd name="T4" fmla="*/ 343 w 1076"/>
                <a:gd name="T5" fmla="*/ 27 h 644"/>
                <a:gd name="T6" fmla="*/ 348 w 1076"/>
                <a:gd name="T7" fmla="*/ 62 h 644"/>
                <a:gd name="T8" fmla="*/ 361 w 1076"/>
                <a:gd name="T9" fmla="*/ 87 h 644"/>
                <a:gd name="T10" fmla="*/ 388 w 1076"/>
                <a:gd name="T11" fmla="*/ 103 h 644"/>
                <a:gd name="T12" fmla="*/ 415 w 1076"/>
                <a:gd name="T13" fmla="*/ 107 h 644"/>
                <a:gd name="T14" fmla="*/ 439 w 1076"/>
                <a:gd name="T15" fmla="*/ 104 h 644"/>
                <a:gd name="T16" fmla="*/ 467 w 1076"/>
                <a:gd name="T17" fmla="*/ 89 h 644"/>
                <a:gd name="T18" fmla="*/ 486 w 1076"/>
                <a:gd name="T19" fmla="*/ 62 h 644"/>
                <a:gd name="T20" fmla="*/ 491 w 1076"/>
                <a:gd name="T21" fmla="*/ 26 h 644"/>
                <a:gd name="T22" fmla="*/ 480 w 1076"/>
                <a:gd name="T23" fmla="*/ 1 h 644"/>
                <a:gd name="T24" fmla="*/ 838 w 1076"/>
                <a:gd name="T25" fmla="*/ 0 h 644"/>
                <a:gd name="T26" fmla="*/ 838 w 1076"/>
                <a:gd name="T27" fmla="*/ 171 h 644"/>
                <a:gd name="T28" fmla="*/ 866 w 1076"/>
                <a:gd name="T29" fmla="*/ 158 h 644"/>
                <a:gd name="T30" fmla="*/ 904 w 1076"/>
                <a:gd name="T31" fmla="*/ 158 h 644"/>
                <a:gd name="T32" fmla="*/ 933 w 1076"/>
                <a:gd name="T33" fmla="*/ 175 h 644"/>
                <a:gd name="T34" fmla="*/ 944 w 1076"/>
                <a:gd name="T35" fmla="*/ 203 h 644"/>
                <a:gd name="T36" fmla="*/ 952 w 1076"/>
                <a:gd name="T37" fmla="*/ 229 h 644"/>
                <a:gd name="T38" fmla="*/ 946 w 1076"/>
                <a:gd name="T39" fmla="*/ 261 h 644"/>
                <a:gd name="T40" fmla="*/ 933 w 1076"/>
                <a:gd name="T41" fmla="*/ 283 h 644"/>
                <a:gd name="T42" fmla="*/ 904 w 1076"/>
                <a:gd name="T43" fmla="*/ 304 h 644"/>
                <a:gd name="T44" fmla="*/ 871 w 1076"/>
                <a:gd name="T45" fmla="*/ 304 h 644"/>
                <a:gd name="T46" fmla="*/ 838 w 1076"/>
                <a:gd name="T47" fmla="*/ 297 h 644"/>
                <a:gd name="T48" fmla="*/ 838 w 1076"/>
                <a:gd name="T49" fmla="*/ 464 h 644"/>
                <a:gd name="T50" fmla="*/ 487 w 1076"/>
                <a:gd name="T51" fmla="*/ 464 h 644"/>
                <a:gd name="T52" fmla="*/ 495 w 1076"/>
                <a:gd name="T53" fmla="*/ 489 h 644"/>
                <a:gd name="T54" fmla="*/ 489 w 1076"/>
                <a:gd name="T55" fmla="*/ 524 h 644"/>
                <a:gd name="T56" fmla="*/ 474 w 1076"/>
                <a:gd name="T57" fmla="*/ 544 h 644"/>
                <a:gd name="T58" fmla="*/ 444 w 1076"/>
                <a:gd name="T59" fmla="*/ 566 h 644"/>
                <a:gd name="T60" fmla="*/ 412 w 1076"/>
                <a:gd name="T61" fmla="*/ 570 h 644"/>
                <a:gd name="T62" fmla="*/ 386 w 1076"/>
                <a:gd name="T63" fmla="*/ 565 h 644"/>
                <a:gd name="T64" fmla="*/ 365 w 1076"/>
                <a:gd name="T65" fmla="*/ 548 h 644"/>
                <a:gd name="T66" fmla="*/ 348 w 1076"/>
                <a:gd name="T67" fmla="*/ 523 h 644"/>
                <a:gd name="T68" fmla="*/ 343 w 1076"/>
                <a:gd name="T69" fmla="*/ 489 h 644"/>
                <a:gd name="T70" fmla="*/ 353 w 1076"/>
                <a:gd name="T71" fmla="*/ 464 h 644"/>
                <a:gd name="T72" fmla="*/ 0 w 1076"/>
                <a:gd name="T73" fmla="*/ 464 h 644"/>
                <a:gd name="T74" fmla="*/ 0 w 1076"/>
                <a:gd name="T75" fmla="*/ 0 h 6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76" h="644">
                  <a:moveTo>
                    <a:pt x="0" y="0"/>
                  </a:moveTo>
                  <a:lnTo>
                    <a:pt x="397" y="1"/>
                  </a:lnTo>
                  <a:lnTo>
                    <a:pt x="388" y="31"/>
                  </a:lnTo>
                  <a:lnTo>
                    <a:pt x="393" y="70"/>
                  </a:lnTo>
                  <a:lnTo>
                    <a:pt x="408" y="98"/>
                  </a:lnTo>
                  <a:lnTo>
                    <a:pt x="439" y="116"/>
                  </a:lnTo>
                  <a:lnTo>
                    <a:pt x="469" y="121"/>
                  </a:lnTo>
                  <a:lnTo>
                    <a:pt x="496" y="118"/>
                  </a:lnTo>
                  <a:lnTo>
                    <a:pt x="528" y="100"/>
                  </a:lnTo>
                  <a:lnTo>
                    <a:pt x="549" y="70"/>
                  </a:lnTo>
                  <a:lnTo>
                    <a:pt x="555" y="29"/>
                  </a:lnTo>
                  <a:lnTo>
                    <a:pt x="543" y="1"/>
                  </a:lnTo>
                  <a:lnTo>
                    <a:pt x="947" y="0"/>
                  </a:lnTo>
                  <a:lnTo>
                    <a:pt x="947" y="193"/>
                  </a:lnTo>
                  <a:lnTo>
                    <a:pt x="979" y="179"/>
                  </a:lnTo>
                  <a:lnTo>
                    <a:pt x="1022" y="179"/>
                  </a:lnTo>
                  <a:lnTo>
                    <a:pt x="1054" y="198"/>
                  </a:lnTo>
                  <a:lnTo>
                    <a:pt x="1067" y="229"/>
                  </a:lnTo>
                  <a:lnTo>
                    <a:pt x="1076" y="259"/>
                  </a:lnTo>
                  <a:lnTo>
                    <a:pt x="1069" y="295"/>
                  </a:lnTo>
                  <a:lnTo>
                    <a:pt x="1054" y="320"/>
                  </a:lnTo>
                  <a:lnTo>
                    <a:pt x="1022" y="344"/>
                  </a:lnTo>
                  <a:lnTo>
                    <a:pt x="984" y="344"/>
                  </a:lnTo>
                  <a:lnTo>
                    <a:pt x="947" y="335"/>
                  </a:lnTo>
                  <a:lnTo>
                    <a:pt x="947" y="524"/>
                  </a:lnTo>
                  <a:lnTo>
                    <a:pt x="550" y="524"/>
                  </a:lnTo>
                  <a:lnTo>
                    <a:pt x="559" y="553"/>
                  </a:lnTo>
                  <a:lnTo>
                    <a:pt x="553" y="592"/>
                  </a:lnTo>
                  <a:lnTo>
                    <a:pt x="536" y="615"/>
                  </a:lnTo>
                  <a:lnTo>
                    <a:pt x="502" y="640"/>
                  </a:lnTo>
                  <a:lnTo>
                    <a:pt x="466" y="644"/>
                  </a:lnTo>
                  <a:lnTo>
                    <a:pt x="436" y="638"/>
                  </a:lnTo>
                  <a:lnTo>
                    <a:pt x="412" y="619"/>
                  </a:lnTo>
                  <a:lnTo>
                    <a:pt x="393" y="591"/>
                  </a:lnTo>
                  <a:lnTo>
                    <a:pt x="388" y="553"/>
                  </a:lnTo>
                  <a:lnTo>
                    <a:pt x="399" y="524"/>
                  </a:lnTo>
                  <a:lnTo>
                    <a:pt x="0" y="524"/>
                  </a:lnTo>
                  <a:lnTo>
                    <a:pt x="0" y="0"/>
                  </a:lnTo>
                  <a:close/>
                </a:path>
              </a:pathLst>
            </a:custGeom>
            <a:solidFill>
              <a:srgbClr val="CCCCFF"/>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th-TH">
                <a:solidFill>
                  <a:prstClr val="black"/>
                </a:solidFill>
              </a:endParaRPr>
            </a:p>
          </p:txBody>
        </p:sp>
        <p:sp>
          <p:nvSpPr>
            <p:cNvPr id="16408" name="Freeform 79"/>
            <p:cNvSpPr>
              <a:spLocks/>
            </p:cNvSpPr>
            <p:nvPr/>
          </p:nvSpPr>
          <p:spPr bwMode="auto">
            <a:xfrm>
              <a:off x="2170" y="1887"/>
              <a:ext cx="833" cy="465"/>
            </a:xfrm>
            <a:custGeom>
              <a:avLst/>
              <a:gdLst>
                <a:gd name="T0" fmla="*/ 833 w 942"/>
                <a:gd name="T1" fmla="*/ 1 h 526"/>
                <a:gd name="T2" fmla="*/ 0 w 942"/>
                <a:gd name="T3" fmla="*/ 0 h 526"/>
                <a:gd name="T4" fmla="*/ 0 w 942"/>
                <a:gd name="T5" fmla="*/ 172 h 526"/>
                <a:gd name="T6" fmla="*/ 32 w 942"/>
                <a:gd name="T7" fmla="*/ 159 h 526"/>
                <a:gd name="T8" fmla="*/ 71 w 942"/>
                <a:gd name="T9" fmla="*/ 162 h 526"/>
                <a:gd name="T10" fmla="*/ 99 w 942"/>
                <a:gd name="T11" fmla="*/ 182 h 526"/>
                <a:gd name="T12" fmla="*/ 113 w 942"/>
                <a:gd name="T13" fmla="*/ 205 h 526"/>
                <a:gd name="T14" fmla="*/ 117 w 942"/>
                <a:gd name="T15" fmla="*/ 229 h 526"/>
                <a:gd name="T16" fmla="*/ 113 w 942"/>
                <a:gd name="T17" fmla="*/ 257 h 526"/>
                <a:gd name="T18" fmla="*/ 96 w 942"/>
                <a:gd name="T19" fmla="*/ 282 h 526"/>
                <a:gd name="T20" fmla="*/ 67 w 942"/>
                <a:gd name="T21" fmla="*/ 301 h 526"/>
                <a:gd name="T22" fmla="*/ 38 w 942"/>
                <a:gd name="T23" fmla="*/ 304 h 526"/>
                <a:gd name="T24" fmla="*/ 0 w 942"/>
                <a:gd name="T25" fmla="*/ 295 h 526"/>
                <a:gd name="T26" fmla="*/ 0 w 942"/>
                <a:gd name="T27" fmla="*/ 462 h 526"/>
                <a:gd name="T28" fmla="*/ 355 w 942"/>
                <a:gd name="T29" fmla="*/ 462 h 526"/>
                <a:gd name="T30" fmla="*/ 342 w 942"/>
                <a:gd name="T31" fmla="*/ 436 h 526"/>
                <a:gd name="T32" fmla="*/ 342 w 942"/>
                <a:gd name="T33" fmla="*/ 401 h 526"/>
                <a:gd name="T34" fmla="*/ 361 w 942"/>
                <a:gd name="T35" fmla="*/ 373 h 526"/>
                <a:gd name="T36" fmla="*/ 388 w 942"/>
                <a:gd name="T37" fmla="*/ 354 h 526"/>
                <a:gd name="T38" fmla="*/ 417 w 942"/>
                <a:gd name="T39" fmla="*/ 351 h 526"/>
                <a:gd name="T40" fmla="*/ 447 w 942"/>
                <a:gd name="T41" fmla="*/ 354 h 526"/>
                <a:gd name="T42" fmla="*/ 474 w 942"/>
                <a:gd name="T43" fmla="*/ 370 h 526"/>
                <a:gd name="T44" fmla="*/ 491 w 942"/>
                <a:gd name="T45" fmla="*/ 403 h 526"/>
                <a:gd name="T46" fmla="*/ 493 w 942"/>
                <a:gd name="T47" fmla="*/ 438 h 526"/>
                <a:gd name="T48" fmla="*/ 485 w 942"/>
                <a:gd name="T49" fmla="*/ 465 h 526"/>
                <a:gd name="T50" fmla="*/ 833 w 942"/>
                <a:gd name="T51" fmla="*/ 464 h 526"/>
                <a:gd name="T52" fmla="*/ 833 w 942"/>
                <a:gd name="T53" fmla="*/ 1 h 5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42" h="526">
                  <a:moveTo>
                    <a:pt x="942" y="1"/>
                  </a:moveTo>
                  <a:lnTo>
                    <a:pt x="0" y="0"/>
                  </a:lnTo>
                  <a:lnTo>
                    <a:pt x="0" y="195"/>
                  </a:lnTo>
                  <a:lnTo>
                    <a:pt x="36" y="180"/>
                  </a:lnTo>
                  <a:lnTo>
                    <a:pt x="80" y="183"/>
                  </a:lnTo>
                  <a:lnTo>
                    <a:pt x="112" y="206"/>
                  </a:lnTo>
                  <a:lnTo>
                    <a:pt x="128" y="232"/>
                  </a:lnTo>
                  <a:lnTo>
                    <a:pt x="132" y="259"/>
                  </a:lnTo>
                  <a:lnTo>
                    <a:pt x="128" y="291"/>
                  </a:lnTo>
                  <a:lnTo>
                    <a:pt x="109" y="319"/>
                  </a:lnTo>
                  <a:lnTo>
                    <a:pt x="76" y="341"/>
                  </a:lnTo>
                  <a:lnTo>
                    <a:pt x="43" y="344"/>
                  </a:lnTo>
                  <a:lnTo>
                    <a:pt x="0" y="334"/>
                  </a:lnTo>
                  <a:lnTo>
                    <a:pt x="0" y="523"/>
                  </a:lnTo>
                  <a:lnTo>
                    <a:pt x="402" y="523"/>
                  </a:lnTo>
                  <a:lnTo>
                    <a:pt x="387" y="493"/>
                  </a:lnTo>
                  <a:lnTo>
                    <a:pt x="387" y="454"/>
                  </a:lnTo>
                  <a:lnTo>
                    <a:pt x="408" y="422"/>
                  </a:lnTo>
                  <a:lnTo>
                    <a:pt x="439" y="401"/>
                  </a:lnTo>
                  <a:lnTo>
                    <a:pt x="472" y="397"/>
                  </a:lnTo>
                  <a:lnTo>
                    <a:pt x="506" y="401"/>
                  </a:lnTo>
                  <a:lnTo>
                    <a:pt x="536" y="419"/>
                  </a:lnTo>
                  <a:lnTo>
                    <a:pt x="555" y="456"/>
                  </a:lnTo>
                  <a:lnTo>
                    <a:pt x="557" y="496"/>
                  </a:lnTo>
                  <a:lnTo>
                    <a:pt x="548" y="526"/>
                  </a:lnTo>
                  <a:lnTo>
                    <a:pt x="942" y="525"/>
                  </a:lnTo>
                  <a:lnTo>
                    <a:pt x="942" y="1"/>
                  </a:lnTo>
                  <a:close/>
                </a:path>
              </a:pathLst>
            </a:custGeom>
            <a:solidFill>
              <a:srgbClr val="CCFFFF"/>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th-TH">
                <a:solidFill>
                  <a:prstClr val="black"/>
                </a:solidFill>
              </a:endParaRPr>
            </a:p>
          </p:txBody>
        </p:sp>
        <p:sp>
          <p:nvSpPr>
            <p:cNvPr id="16409" name="Freeform 80"/>
            <p:cNvSpPr>
              <a:spLocks/>
            </p:cNvSpPr>
            <p:nvPr/>
          </p:nvSpPr>
          <p:spPr bwMode="auto">
            <a:xfrm>
              <a:off x="495" y="3280"/>
              <a:ext cx="837" cy="466"/>
            </a:xfrm>
            <a:custGeom>
              <a:avLst/>
              <a:gdLst>
                <a:gd name="T0" fmla="*/ 0 w 837"/>
                <a:gd name="T1" fmla="*/ 1 h 466"/>
                <a:gd name="T2" fmla="*/ 353 w 837"/>
                <a:gd name="T3" fmla="*/ 0 h 466"/>
                <a:gd name="T4" fmla="*/ 343 w 837"/>
                <a:gd name="T5" fmla="*/ 29 h 466"/>
                <a:gd name="T6" fmla="*/ 348 w 837"/>
                <a:gd name="T7" fmla="*/ 63 h 466"/>
                <a:gd name="T8" fmla="*/ 365 w 837"/>
                <a:gd name="T9" fmla="*/ 83 h 466"/>
                <a:gd name="T10" fmla="*/ 387 w 837"/>
                <a:gd name="T11" fmla="*/ 103 h 466"/>
                <a:gd name="T12" fmla="*/ 415 w 837"/>
                <a:gd name="T13" fmla="*/ 107 h 466"/>
                <a:gd name="T14" fmla="*/ 442 w 837"/>
                <a:gd name="T15" fmla="*/ 103 h 466"/>
                <a:gd name="T16" fmla="*/ 467 w 837"/>
                <a:gd name="T17" fmla="*/ 87 h 466"/>
                <a:gd name="T18" fmla="*/ 489 w 837"/>
                <a:gd name="T19" fmla="*/ 63 h 466"/>
                <a:gd name="T20" fmla="*/ 494 w 837"/>
                <a:gd name="T21" fmla="*/ 27 h 466"/>
                <a:gd name="T22" fmla="*/ 486 w 837"/>
                <a:gd name="T23" fmla="*/ 1 h 466"/>
                <a:gd name="T24" fmla="*/ 837 w 837"/>
                <a:gd name="T25" fmla="*/ 1 h 466"/>
                <a:gd name="T26" fmla="*/ 837 w 837"/>
                <a:gd name="T27" fmla="*/ 174 h 466"/>
                <a:gd name="T28" fmla="*/ 805 w 837"/>
                <a:gd name="T29" fmla="*/ 156 h 466"/>
                <a:gd name="T30" fmla="*/ 772 w 837"/>
                <a:gd name="T31" fmla="*/ 161 h 466"/>
                <a:gd name="T32" fmla="*/ 742 w 837"/>
                <a:gd name="T33" fmla="*/ 176 h 466"/>
                <a:gd name="T34" fmla="*/ 726 w 837"/>
                <a:gd name="T35" fmla="*/ 200 h 466"/>
                <a:gd name="T36" fmla="*/ 718 w 837"/>
                <a:gd name="T37" fmla="*/ 231 h 466"/>
                <a:gd name="T38" fmla="*/ 726 w 837"/>
                <a:gd name="T39" fmla="*/ 259 h 466"/>
                <a:gd name="T40" fmla="*/ 743 w 837"/>
                <a:gd name="T41" fmla="*/ 290 h 466"/>
                <a:gd name="T42" fmla="*/ 770 w 837"/>
                <a:gd name="T43" fmla="*/ 302 h 466"/>
                <a:gd name="T44" fmla="*/ 802 w 837"/>
                <a:gd name="T45" fmla="*/ 307 h 466"/>
                <a:gd name="T46" fmla="*/ 837 w 837"/>
                <a:gd name="T47" fmla="*/ 296 h 466"/>
                <a:gd name="T48" fmla="*/ 836 w 837"/>
                <a:gd name="T49" fmla="*/ 466 h 466"/>
                <a:gd name="T50" fmla="*/ 0 w 837"/>
                <a:gd name="T51" fmla="*/ 466 h 466"/>
                <a:gd name="T52" fmla="*/ 0 w 837"/>
                <a:gd name="T53" fmla="*/ 1 h 4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37" h="466">
                  <a:moveTo>
                    <a:pt x="0" y="1"/>
                  </a:moveTo>
                  <a:lnTo>
                    <a:pt x="353" y="0"/>
                  </a:lnTo>
                  <a:lnTo>
                    <a:pt x="343" y="29"/>
                  </a:lnTo>
                  <a:lnTo>
                    <a:pt x="348" y="63"/>
                  </a:lnTo>
                  <a:lnTo>
                    <a:pt x="365" y="83"/>
                  </a:lnTo>
                  <a:lnTo>
                    <a:pt x="387" y="103"/>
                  </a:lnTo>
                  <a:lnTo>
                    <a:pt x="415" y="107"/>
                  </a:lnTo>
                  <a:lnTo>
                    <a:pt x="442" y="103"/>
                  </a:lnTo>
                  <a:lnTo>
                    <a:pt x="467" y="87"/>
                  </a:lnTo>
                  <a:lnTo>
                    <a:pt x="489" y="63"/>
                  </a:lnTo>
                  <a:lnTo>
                    <a:pt x="494" y="27"/>
                  </a:lnTo>
                  <a:lnTo>
                    <a:pt x="486" y="1"/>
                  </a:lnTo>
                  <a:lnTo>
                    <a:pt x="837" y="1"/>
                  </a:lnTo>
                  <a:lnTo>
                    <a:pt x="837" y="174"/>
                  </a:lnTo>
                  <a:lnTo>
                    <a:pt x="805" y="156"/>
                  </a:lnTo>
                  <a:lnTo>
                    <a:pt x="772" y="161"/>
                  </a:lnTo>
                  <a:lnTo>
                    <a:pt x="742" y="176"/>
                  </a:lnTo>
                  <a:lnTo>
                    <a:pt x="726" y="200"/>
                  </a:lnTo>
                  <a:lnTo>
                    <a:pt x="718" y="231"/>
                  </a:lnTo>
                  <a:lnTo>
                    <a:pt x="726" y="259"/>
                  </a:lnTo>
                  <a:lnTo>
                    <a:pt x="743" y="290"/>
                  </a:lnTo>
                  <a:lnTo>
                    <a:pt x="770" y="302"/>
                  </a:lnTo>
                  <a:lnTo>
                    <a:pt x="802" y="307"/>
                  </a:lnTo>
                  <a:lnTo>
                    <a:pt x="837" y="296"/>
                  </a:lnTo>
                  <a:lnTo>
                    <a:pt x="836" y="466"/>
                  </a:lnTo>
                  <a:lnTo>
                    <a:pt x="0" y="466"/>
                  </a:lnTo>
                  <a:lnTo>
                    <a:pt x="0" y="1"/>
                  </a:lnTo>
                  <a:close/>
                </a:path>
              </a:pathLst>
            </a:custGeom>
            <a:solidFill>
              <a:srgbClr val="FFCC00"/>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th-TH">
                <a:solidFill>
                  <a:prstClr val="black"/>
                </a:solidFill>
              </a:endParaRPr>
            </a:p>
          </p:txBody>
        </p:sp>
        <p:sp>
          <p:nvSpPr>
            <p:cNvPr id="16410" name="Freeform 81"/>
            <p:cNvSpPr>
              <a:spLocks/>
            </p:cNvSpPr>
            <p:nvPr/>
          </p:nvSpPr>
          <p:spPr bwMode="auto">
            <a:xfrm>
              <a:off x="1207" y="1888"/>
              <a:ext cx="1079" cy="583"/>
            </a:xfrm>
            <a:custGeom>
              <a:avLst/>
              <a:gdLst>
                <a:gd name="T0" fmla="*/ 125 w 1219"/>
                <a:gd name="T1" fmla="*/ 0 h 659"/>
                <a:gd name="T2" fmla="*/ 962 w 1219"/>
                <a:gd name="T3" fmla="*/ 0 h 659"/>
                <a:gd name="T4" fmla="*/ 962 w 1219"/>
                <a:gd name="T5" fmla="*/ 173 h 659"/>
                <a:gd name="T6" fmla="*/ 993 w 1219"/>
                <a:gd name="T7" fmla="*/ 157 h 659"/>
                <a:gd name="T8" fmla="*/ 1025 w 1219"/>
                <a:gd name="T9" fmla="*/ 158 h 659"/>
                <a:gd name="T10" fmla="*/ 1053 w 1219"/>
                <a:gd name="T11" fmla="*/ 172 h 659"/>
                <a:gd name="T12" fmla="*/ 1074 w 1219"/>
                <a:gd name="T13" fmla="*/ 199 h 659"/>
                <a:gd name="T14" fmla="*/ 1079 w 1219"/>
                <a:gd name="T15" fmla="*/ 226 h 659"/>
                <a:gd name="T16" fmla="*/ 1075 w 1219"/>
                <a:gd name="T17" fmla="*/ 256 h 659"/>
                <a:gd name="T18" fmla="*/ 1055 w 1219"/>
                <a:gd name="T19" fmla="*/ 285 h 659"/>
                <a:gd name="T20" fmla="*/ 1026 w 1219"/>
                <a:gd name="T21" fmla="*/ 301 h 659"/>
                <a:gd name="T22" fmla="*/ 998 w 1219"/>
                <a:gd name="T23" fmla="*/ 302 h 659"/>
                <a:gd name="T24" fmla="*/ 962 w 1219"/>
                <a:gd name="T25" fmla="*/ 295 h 659"/>
                <a:gd name="T26" fmla="*/ 962 w 1219"/>
                <a:gd name="T27" fmla="*/ 463 h 659"/>
                <a:gd name="T28" fmla="*/ 599 w 1219"/>
                <a:gd name="T29" fmla="*/ 463 h 659"/>
                <a:gd name="T30" fmla="*/ 609 w 1219"/>
                <a:gd name="T31" fmla="*/ 487 h 659"/>
                <a:gd name="T32" fmla="*/ 613 w 1219"/>
                <a:gd name="T33" fmla="*/ 526 h 659"/>
                <a:gd name="T34" fmla="*/ 604 w 1219"/>
                <a:gd name="T35" fmla="*/ 551 h 659"/>
                <a:gd name="T36" fmla="*/ 572 w 1219"/>
                <a:gd name="T37" fmla="*/ 578 h 659"/>
                <a:gd name="T38" fmla="*/ 540 w 1219"/>
                <a:gd name="T39" fmla="*/ 583 h 659"/>
                <a:gd name="T40" fmla="*/ 506 w 1219"/>
                <a:gd name="T41" fmla="*/ 575 h 659"/>
                <a:gd name="T42" fmla="*/ 478 w 1219"/>
                <a:gd name="T43" fmla="*/ 554 h 659"/>
                <a:gd name="T44" fmla="*/ 465 w 1219"/>
                <a:gd name="T45" fmla="*/ 524 h 659"/>
                <a:gd name="T46" fmla="*/ 466 w 1219"/>
                <a:gd name="T47" fmla="*/ 487 h 659"/>
                <a:gd name="T48" fmla="*/ 485 w 1219"/>
                <a:gd name="T49" fmla="*/ 464 h 659"/>
                <a:gd name="T50" fmla="*/ 125 w 1219"/>
                <a:gd name="T51" fmla="*/ 466 h 659"/>
                <a:gd name="T52" fmla="*/ 125 w 1219"/>
                <a:gd name="T53" fmla="*/ 293 h 659"/>
                <a:gd name="T54" fmla="*/ 87 w 1219"/>
                <a:gd name="T55" fmla="*/ 307 h 659"/>
                <a:gd name="T56" fmla="*/ 56 w 1219"/>
                <a:gd name="T57" fmla="*/ 303 h 659"/>
                <a:gd name="T58" fmla="*/ 24 w 1219"/>
                <a:gd name="T59" fmla="*/ 288 h 659"/>
                <a:gd name="T60" fmla="*/ 8 w 1219"/>
                <a:gd name="T61" fmla="*/ 265 h 659"/>
                <a:gd name="T62" fmla="*/ 0 w 1219"/>
                <a:gd name="T63" fmla="*/ 232 h 659"/>
                <a:gd name="T64" fmla="*/ 6 w 1219"/>
                <a:gd name="T65" fmla="*/ 204 h 659"/>
                <a:gd name="T66" fmla="*/ 24 w 1219"/>
                <a:gd name="T67" fmla="*/ 178 h 659"/>
                <a:gd name="T68" fmla="*/ 59 w 1219"/>
                <a:gd name="T69" fmla="*/ 158 h 659"/>
                <a:gd name="T70" fmla="*/ 89 w 1219"/>
                <a:gd name="T71" fmla="*/ 158 h 659"/>
                <a:gd name="T72" fmla="*/ 125 w 1219"/>
                <a:gd name="T73" fmla="*/ 173 h 659"/>
                <a:gd name="T74" fmla="*/ 125 w 1219"/>
                <a:gd name="T75" fmla="*/ 0 h 6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19" h="659">
                  <a:moveTo>
                    <a:pt x="141" y="0"/>
                  </a:moveTo>
                  <a:lnTo>
                    <a:pt x="1087" y="0"/>
                  </a:lnTo>
                  <a:lnTo>
                    <a:pt x="1087" y="195"/>
                  </a:lnTo>
                  <a:lnTo>
                    <a:pt x="1122" y="177"/>
                  </a:lnTo>
                  <a:lnTo>
                    <a:pt x="1158" y="179"/>
                  </a:lnTo>
                  <a:lnTo>
                    <a:pt x="1190" y="194"/>
                  </a:lnTo>
                  <a:lnTo>
                    <a:pt x="1213" y="225"/>
                  </a:lnTo>
                  <a:lnTo>
                    <a:pt x="1219" y="255"/>
                  </a:lnTo>
                  <a:lnTo>
                    <a:pt x="1215" y="289"/>
                  </a:lnTo>
                  <a:lnTo>
                    <a:pt x="1192" y="322"/>
                  </a:lnTo>
                  <a:lnTo>
                    <a:pt x="1159" y="340"/>
                  </a:lnTo>
                  <a:lnTo>
                    <a:pt x="1128" y="341"/>
                  </a:lnTo>
                  <a:lnTo>
                    <a:pt x="1087" y="334"/>
                  </a:lnTo>
                  <a:lnTo>
                    <a:pt x="1087" y="523"/>
                  </a:lnTo>
                  <a:lnTo>
                    <a:pt x="677" y="523"/>
                  </a:lnTo>
                  <a:lnTo>
                    <a:pt x="688" y="550"/>
                  </a:lnTo>
                  <a:lnTo>
                    <a:pt x="692" y="595"/>
                  </a:lnTo>
                  <a:lnTo>
                    <a:pt x="682" y="623"/>
                  </a:lnTo>
                  <a:lnTo>
                    <a:pt x="646" y="653"/>
                  </a:lnTo>
                  <a:lnTo>
                    <a:pt x="610" y="659"/>
                  </a:lnTo>
                  <a:lnTo>
                    <a:pt x="572" y="650"/>
                  </a:lnTo>
                  <a:lnTo>
                    <a:pt x="540" y="626"/>
                  </a:lnTo>
                  <a:lnTo>
                    <a:pt x="525" y="592"/>
                  </a:lnTo>
                  <a:lnTo>
                    <a:pt x="527" y="550"/>
                  </a:lnTo>
                  <a:lnTo>
                    <a:pt x="548" y="525"/>
                  </a:lnTo>
                  <a:lnTo>
                    <a:pt x="141" y="527"/>
                  </a:lnTo>
                  <a:lnTo>
                    <a:pt x="141" y="331"/>
                  </a:lnTo>
                  <a:lnTo>
                    <a:pt x="98" y="347"/>
                  </a:lnTo>
                  <a:lnTo>
                    <a:pt x="63" y="343"/>
                  </a:lnTo>
                  <a:lnTo>
                    <a:pt x="27" y="325"/>
                  </a:lnTo>
                  <a:lnTo>
                    <a:pt x="9" y="300"/>
                  </a:lnTo>
                  <a:lnTo>
                    <a:pt x="0" y="262"/>
                  </a:lnTo>
                  <a:lnTo>
                    <a:pt x="7" y="231"/>
                  </a:lnTo>
                  <a:lnTo>
                    <a:pt x="27" y="201"/>
                  </a:lnTo>
                  <a:lnTo>
                    <a:pt x="67" y="179"/>
                  </a:lnTo>
                  <a:lnTo>
                    <a:pt x="101" y="179"/>
                  </a:lnTo>
                  <a:lnTo>
                    <a:pt x="141" y="195"/>
                  </a:lnTo>
                  <a:lnTo>
                    <a:pt x="141" y="0"/>
                  </a:lnTo>
                  <a:close/>
                </a:path>
              </a:pathLst>
            </a:custGeom>
            <a:solidFill>
              <a:srgbClr val="FFCCFF"/>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th-TH">
                <a:solidFill>
                  <a:prstClr val="black"/>
                </a:solidFill>
              </a:endParaRPr>
            </a:p>
          </p:txBody>
        </p:sp>
        <p:sp>
          <p:nvSpPr>
            <p:cNvPr id="16411" name="Freeform 82"/>
            <p:cNvSpPr>
              <a:spLocks/>
            </p:cNvSpPr>
            <p:nvPr/>
          </p:nvSpPr>
          <p:spPr bwMode="auto">
            <a:xfrm>
              <a:off x="1332" y="2708"/>
              <a:ext cx="838" cy="573"/>
            </a:xfrm>
            <a:custGeom>
              <a:avLst/>
              <a:gdLst>
                <a:gd name="T0" fmla="*/ 0 w 947"/>
                <a:gd name="T1" fmla="*/ 110 h 648"/>
                <a:gd name="T2" fmla="*/ 355 w 947"/>
                <a:gd name="T3" fmla="*/ 108 h 648"/>
                <a:gd name="T4" fmla="*/ 342 w 947"/>
                <a:gd name="T5" fmla="*/ 81 h 648"/>
                <a:gd name="T6" fmla="*/ 350 w 947"/>
                <a:gd name="T7" fmla="*/ 46 h 648"/>
                <a:gd name="T8" fmla="*/ 367 w 947"/>
                <a:gd name="T9" fmla="*/ 22 h 648"/>
                <a:gd name="T10" fmla="*/ 393 w 947"/>
                <a:gd name="T11" fmla="*/ 5 h 648"/>
                <a:gd name="T12" fmla="*/ 415 w 947"/>
                <a:gd name="T13" fmla="*/ 0 h 648"/>
                <a:gd name="T14" fmla="*/ 444 w 947"/>
                <a:gd name="T15" fmla="*/ 5 h 648"/>
                <a:gd name="T16" fmla="*/ 471 w 947"/>
                <a:gd name="T17" fmla="*/ 21 h 648"/>
                <a:gd name="T18" fmla="*/ 488 w 947"/>
                <a:gd name="T19" fmla="*/ 46 h 648"/>
                <a:gd name="T20" fmla="*/ 496 w 947"/>
                <a:gd name="T21" fmla="*/ 79 h 648"/>
                <a:gd name="T22" fmla="*/ 490 w 947"/>
                <a:gd name="T23" fmla="*/ 107 h 648"/>
                <a:gd name="T24" fmla="*/ 838 w 947"/>
                <a:gd name="T25" fmla="*/ 108 h 648"/>
                <a:gd name="T26" fmla="*/ 838 w 947"/>
                <a:gd name="T27" fmla="*/ 280 h 648"/>
                <a:gd name="T28" fmla="*/ 800 w 947"/>
                <a:gd name="T29" fmla="*/ 264 h 648"/>
                <a:gd name="T30" fmla="*/ 767 w 947"/>
                <a:gd name="T31" fmla="*/ 270 h 648"/>
                <a:gd name="T32" fmla="*/ 741 w 947"/>
                <a:gd name="T33" fmla="*/ 288 h 648"/>
                <a:gd name="T34" fmla="*/ 728 w 947"/>
                <a:gd name="T35" fmla="*/ 309 h 648"/>
                <a:gd name="T36" fmla="*/ 723 w 947"/>
                <a:gd name="T37" fmla="*/ 339 h 648"/>
                <a:gd name="T38" fmla="*/ 727 w 947"/>
                <a:gd name="T39" fmla="*/ 366 h 648"/>
                <a:gd name="T40" fmla="*/ 739 w 947"/>
                <a:gd name="T41" fmla="*/ 391 h 648"/>
                <a:gd name="T42" fmla="*/ 767 w 947"/>
                <a:gd name="T43" fmla="*/ 409 h 648"/>
                <a:gd name="T44" fmla="*/ 800 w 947"/>
                <a:gd name="T45" fmla="*/ 412 h 648"/>
                <a:gd name="T46" fmla="*/ 838 w 947"/>
                <a:gd name="T47" fmla="*/ 403 h 648"/>
                <a:gd name="T48" fmla="*/ 838 w 947"/>
                <a:gd name="T49" fmla="*/ 573 h 648"/>
                <a:gd name="T50" fmla="*/ 481 w 947"/>
                <a:gd name="T51" fmla="*/ 573 h 648"/>
                <a:gd name="T52" fmla="*/ 491 w 947"/>
                <a:gd name="T53" fmla="*/ 546 h 648"/>
                <a:gd name="T54" fmla="*/ 490 w 947"/>
                <a:gd name="T55" fmla="*/ 514 h 648"/>
                <a:gd name="T56" fmla="*/ 468 w 947"/>
                <a:gd name="T57" fmla="*/ 481 h 648"/>
                <a:gd name="T58" fmla="*/ 442 w 947"/>
                <a:gd name="T59" fmla="*/ 465 h 648"/>
                <a:gd name="T60" fmla="*/ 412 w 947"/>
                <a:gd name="T61" fmla="*/ 462 h 648"/>
                <a:gd name="T62" fmla="*/ 388 w 947"/>
                <a:gd name="T63" fmla="*/ 466 h 648"/>
                <a:gd name="T64" fmla="*/ 359 w 947"/>
                <a:gd name="T65" fmla="*/ 485 h 648"/>
                <a:gd name="T66" fmla="*/ 342 w 947"/>
                <a:gd name="T67" fmla="*/ 514 h 648"/>
                <a:gd name="T68" fmla="*/ 342 w 947"/>
                <a:gd name="T69" fmla="*/ 546 h 648"/>
                <a:gd name="T70" fmla="*/ 353 w 947"/>
                <a:gd name="T71" fmla="*/ 573 h 648"/>
                <a:gd name="T72" fmla="*/ 0 w 947"/>
                <a:gd name="T73" fmla="*/ 573 h 648"/>
                <a:gd name="T74" fmla="*/ 0 w 947"/>
                <a:gd name="T75" fmla="*/ 406 h 648"/>
                <a:gd name="T76" fmla="*/ 32 w 947"/>
                <a:gd name="T77" fmla="*/ 414 h 648"/>
                <a:gd name="T78" fmla="*/ 63 w 947"/>
                <a:gd name="T79" fmla="*/ 414 h 648"/>
                <a:gd name="T80" fmla="*/ 91 w 947"/>
                <a:gd name="T81" fmla="*/ 398 h 648"/>
                <a:gd name="T82" fmla="*/ 108 w 947"/>
                <a:gd name="T83" fmla="*/ 371 h 648"/>
                <a:gd name="T84" fmla="*/ 115 w 947"/>
                <a:gd name="T85" fmla="*/ 342 h 648"/>
                <a:gd name="T86" fmla="*/ 108 w 947"/>
                <a:gd name="T87" fmla="*/ 312 h 648"/>
                <a:gd name="T88" fmla="*/ 92 w 947"/>
                <a:gd name="T89" fmla="*/ 285 h 648"/>
                <a:gd name="T90" fmla="*/ 63 w 947"/>
                <a:gd name="T91" fmla="*/ 264 h 648"/>
                <a:gd name="T92" fmla="*/ 27 w 947"/>
                <a:gd name="T93" fmla="*/ 267 h 648"/>
                <a:gd name="T94" fmla="*/ 0 w 947"/>
                <a:gd name="T95" fmla="*/ 283 h 648"/>
                <a:gd name="T96" fmla="*/ 0 w 947"/>
                <a:gd name="T97" fmla="*/ 110 h 6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47" h="648">
                  <a:moveTo>
                    <a:pt x="0" y="124"/>
                  </a:moveTo>
                  <a:lnTo>
                    <a:pt x="401" y="122"/>
                  </a:lnTo>
                  <a:lnTo>
                    <a:pt x="386" y="92"/>
                  </a:lnTo>
                  <a:lnTo>
                    <a:pt x="395" y="52"/>
                  </a:lnTo>
                  <a:lnTo>
                    <a:pt x="415" y="25"/>
                  </a:lnTo>
                  <a:lnTo>
                    <a:pt x="444" y="6"/>
                  </a:lnTo>
                  <a:lnTo>
                    <a:pt x="469" y="0"/>
                  </a:lnTo>
                  <a:lnTo>
                    <a:pt x="502" y="6"/>
                  </a:lnTo>
                  <a:lnTo>
                    <a:pt x="532" y="24"/>
                  </a:lnTo>
                  <a:lnTo>
                    <a:pt x="551" y="52"/>
                  </a:lnTo>
                  <a:lnTo>
                    <a:pt x="560" y="89"/>
                  </a:lnTo>
                  <a:lnTo>
                    <a:pt x="554" y="121"/>
                  </a:lnTo>
                  <a:lnTo>
                    <a:pt x="947" y="122"/>
                  </a:lnTo>
                  <a:lnTo>
                    <a:pt x="947" y="317"/>
                  </a:lnTo>
                  <a:lnTo>
                    <a:pt x="904" y="299"/>
                  </a:lnTo>
                  <a:lnTo>
                    <a:pt x="867" y="305"/>
                  </a:lnTo>
                  <a:lnTo>
                    <a:pt x="837" y="326"/>
                  </a:lnTo>
                  <a:lnTo>
                    <a:pt x="823" y="349"/>
                  </a:lnTo>
                  <a:lnTo>
                    <a:pt x="817" y="383"/>
                  </a:lnTo>
                  <a:lnTo>
                    <a:pt x="822" y="414"/>
                  </a:lnTo>
                  <a:lnTo>
                    <a:pt x="835" y="442"/>
                  </a:lnTo>
                  <a:lnTo>
                    <a:pt x="867" y="462"/>
                  </a:lnTo>
                  <a:lnTo>
                    <a:pt x="904" y="466"/>
                  </a:lnTo>
                  <a:lnTo>
                    <a:pt x="947" y="456"/>
                  </a:lnTo>
                  <a:lnTo>
                    <a:pt x="947" y="648"/>
                  </a:lnTo>
                  <a:lnTo>
                    <a:pt x="543" y="648"/>
                  </a:lnTo>
                  <a:lnTo>
                    <a:pt x="555" y="617"/>
                  </a:lnTo>
                  <a:lnTo>
                    <a:pt x="554" y="581"/>
                  </a:lnTo>
                  <a:lnTo>
                    <a:pt x="529" y="544"/>
                  </a:lnTo>
                  <a:lnTo>
                    <a:pt x="500" y="526"/>
                  </a:lnTo>
                  <a:lnTo>
                    <a:pt x="466" y="523"/>
                  </a:lnTo>
                  <a:lnTo>
                    <a:pt x="438" y="527"/>
                  </a:lnTo>
                  <a:lnTo>
                    <a:pt x="406" y="548"/>
                  </a:lnTo>
                  <a:lnTo>
                    <a:pt x="386" y="581"/>
                  </a:lnTo>
                  <a:lnTo>
                    <a:pt x="386" y="617"/>
                  </a:lnTo>
                  <a:lnTo>
                    <a:pt x="399" y="648"/>
                  </a:lnTo>
                  <a:lnTo>
                    <a:pt x="0" y="648"/>
                  </a:lnTo>
                  <a:lnTo>
                    <a:pt x="0" y="459"/>
                  </a:lnTo>
                  <a:lnTo>
                    <a:pt x="36" y="468"/>
                  </a:lnTo>
                  <a:lnTo>
                    <a:pt x="71" y="468"/>
                  </a:lnTo>
                  <a:lnTo>
                    <a:pt x="103" y="450"/>
                  </a:lnTo>
                  <a:lnTo>
                    <a:pt x="122" y="419"/>
                  </a:lnTo>
                  <a:lnTo>
                    <a:pt x="130" y="387"/>
                  </a:lnTo>
                  <a:lnTo>
                    <a:pt x="122" y="353"/>
                  </a:lnTo>
                  <a:lnTo>
                    <a:pt x="104" y="322"/>
                  </a:lnTo>
                  <a:lnTo>
                    <a:pt x="71" y="299"/>
                  </a:lnTo>
                  <a:lnTo>
                    <a:pt x="31" y="302"/>
                  </a:lnTo>
                  <a:lnTo>
                    <a:pt x="0" y="320"/>
                  </a:lnTo>
                  <a:lnTo>
                    <a:pt x="0" y="124"/>
                  </a:lnTo>
                  <a:close/>
                </a:path>
              </a:pathLst>
            </a:custGeom>
            <a:solidFill>
              <a:srgbClr val="33CCCC"/>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th-TH">
                <a:solidFill>
                  <a:prstClr val="black"/>
                </a:solidFill>
              </a:endParaRPr>
            </a:p>
          </p:txBody>
        </p:sp>
        <p:sp>
          <p:nvSpPr>
            <p:cNvPr id="16412" name="Freeform 83"/>
            <p:cNvSpPr>
              <a:spLocks/>
            </p:cNvSpPr>
            <p:nvPr/>
          </p:nvSpPr>
          <p:spPr bwMode="auto">
            <a:xfrm>
              <a:off x="1207" y="3169"/>
              <a:ext cx="1082" cy="577"/>
            </a:xfrm>
            <a:custGeom>
              <a:avLst/>
              <a:gdLst>
                <a:gd name="T0" fmla="*/ 124 w 1082"/>
                <a:gd name="T1" fmla="*/ 577 h 577"/>
                <a:gd name="T2" fmla="*/ 961 w 1082"/>
                <a:gd name="T3" fmla="*/ 576 h 577"/>
                <a:gd name="T4" fmla="*/ 961 w 1082"/>
                <a:gd name="T5" fmla="*/ 404 h 577"/>
                <a:gd name="T6" fmla="*/ 992 w 1082"/>
                <a:gd name="T7" fmla="*/ 418 h 577"/>
                <a:gd name="T8" fmla="*/ 1027 w 1082"/>
                <a:gd name="T9" fmla="*/ 416 h 577"/>
                <a:gd name="T10" fmla="*/ 1057 w 1082"/>
                <a:gd name="T11" fmla="*/ 399 h 577"/>
                <a:gd name="T12" fmla="*/ 1074 w 1082"/>
                <a:gd name="T13" fmla="*/ 373 h 577"/>
                <a:gd name="T14" fmla="*/ 1082 w 1082"/>
                <a:gd name="T15" fmla="*/ 340 h 577"/>
                <a:gd name="T16" fmla="*/ 1077 w 1082"/>
                <a:gd name="T17" fmla="*/ 310 h 577"/>
                <a:gd name="T18" fmla="*/ 1055 w 1082"/>
                <a:gd name="T19" fmla="*/ 286 h 577"/>
                <a:gd name="T20" fmla="*/ 1027 w 1082"/>
                <a:gd name="T21" fmla="*/ 272 h 577"/>
                <a:gd name="T22" fmla="*/ 995 w 1082"/>
                <a:gd name="T23" fmla="*/ 269 h 577"/>
                <a:gd name="T24" fmla="*/ 964 w 1082"/>
                <a:gd name="T25" fmla="*/ 284 h 577"/>
                <a:gd name="T26" fmla="*/ 963 w 1082"/>
                <a:gd name="T27" fmla="*/ 112 h 577"/>
                <a:gd name="T28" fmla="*/ 604 w 1082"/>
                <a:gd name="T29" fmla="*/ 111 h 577"/>
                <a:gd name="T30" fmla="*/ 616 w 1082"/>
                <a:gd name="T31" fmla="*/ 87 h 577"/>
                <a:gd name="T32" fmla="*/ 615 w 1082"/>
                <a:gd name="T33" fmla="*/ 53 h 577"/>
                <a:gd name="T34" fmla="*/ 599 w 1082"/>
                <a:gd name="T35" fmla="*/ 24 h 577"/>
                <a:gd name="T36" fmla="*/ 572 w 1082"/>
                <a:gd name="T37" fmla="*/ 5 h 577"/>
                <a:gd name="T38" fmla="*/ 537 w 1082"/>
                <a:gd name="T39" fmla="*/ 0 h 577"/>
                <a:gd name="T40" fmla="*/ 510 w 1082"/>
                <a:gd name="T41" fmla="*/ 8 h 577"/>
                <a:gd name="T42" fmla="*/ 485 w 1082"/>
                <a:gd name="T43" fmla="*/ 21 h 577"/>
                <a:gd name="T44" fmla="*/ 469 w 1082"/>
                <a:gd name="T45" fmla="*/ 50 h 577"/>
                <a:gd name="T46" fmla="*/ 464 w 1082"/>
                <a:gd name="T47" fmla="*/ 79 h 577"/>
                <a:gd name="T48" fmla="*/ 472 w 1082"/>
                <a:gd name="T49" fmla="*/ 111 h 577"/>
                <a:gd name="T50" fmla="*/ 125 w 1082"/>
                <a:gd name="T51" fmla="*/ 112 h 577"/>
                <a:gd name="T52" fmla="*/ 125 w 1082"/>
                <a:gd name="T53" fmla="*/ 278 h 577"/>
                <a:gd name="T54" fmla="*/ 87 w 1082"/>
                <a:gd name="T55" fmla="*/ 264 h 577"/>
                <a:gd name="T56" fmla="*/ 54 w 1082"/>
                <a:gd name="T57" fmla="*/ 267 h 577"/>
                <a:gd name="T58" fmla="*/ 24 w 1082"/>
                <a:gd name="T59" fmla="*/ 289 h 577"/>
                <a:gd name="T60" fmla="*/ 8 w 1082"/>
                <a:gd name="T61" fmla="*/ 312 h 577"/>
                <a:gd name="T62" fmla="*/ 0 w 1082"/>
                <a:gd name="T63" fmla="*/ 345 h 577"/>
                <a:gd name="T64" fmla="*/ 6 w 1082"/>
                <a:gd name="T65" fmla="*/ 373 h 577"/>
                <a:gd name="T66" fmla="*/ 24 w 1082"/>
                <a:gd name="T67" fmla="*/ 399 h 577"/>
                <a:gd name="T68" fmla="*/ 59 w 1082"/>
                <a:gd name="T69" fmla="*/ 419 h 577"/>
                <a:gd name="T70" fmla="*/ 89 w 1082"/>
                <a:gd name="T71" fmla="*/ 419 h 577"/>
                <a:gd name="T72" fmla="*/ 124 w 1082"/>
                <a:gd name="T73" fmla="*/ 408 h 577"/>
                <a:gd name="T74" fmla="*/ 124 w 1082"/>
                <a:gd name="T75" fmla="*/ 577 h 5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82" h="577">
                  <a:moveTo>
                    <a:pt x="124" y="577"/>
                  </a:moveTo>
                  <a:lnTo>
                    <a:pt x="961" y="576"/>
                  </a:lnTo>
                  <a:lnTo>
                    <a:pt x="961" y="404"/>
                  </a:lnTo>
                  <a:lnTo>
                    <a:pt x="992" y="418"/>
                  </a:lnTo>
                  <a:lnTo>
                    <a:pt x="1027" y="416"/>
                  </a:lnTo>
                  <a:lnTo>
                    <a:pt x="1057" y="399"/>
                  </a:lnTo>
                  <a:lnTo>
                    <a:pt x="1074" y="373"/>
                  </a:lnTo>
                  <a:lnTo>
                    <a:pt x="1082" y="340"/>
                  </a:lnTo>
                  <a:lnTo>
                    <a:pt x="1077" y="310"/>
                  </a:lnTo>
                  <a:lnTo>
                    <a:pt x="1055" y="286"/>
                  </a:lnTo>
                  <a:lnTo>
                    <a:pt x="1027" y="272"/>
                  </a:lnTo>
                  <a:lnTo>
                    <a:pt x="995" y="269"/>
                  </a:lnTo>
                  <a:lnTo>
                    <a:pt x="964" y="284"/>
                  </a:lnTo>
                  <a:lnTo>
                    <a:pt x="963" y="112"/>
                  </a:lnTo>
                  <a:lnTo>
                    <a:pt x="604" y="111"/>
                  </a:lnTo>
                  <a:lnTo>
                    <a:pt x="616" y="87"/>
                  </a:lnTo>
                  <a:lnTo>
                    <a:pt x="615" y="53"/>
                  </a:lnTo>
                  <a:lnTo>
                    <a:pt x="599" y="24"/>
                  </a:lnTo>
                  <a:lnTo>
                    <a:pt x="572" y="5"/>
                  </a:lnTo>
                  <a:lnTo>
                    <a:pt x="537" y="0"/>
                  </a:lnTo>
                  <a:lnTo>
                    <a:pt x="510" y="8"/>
                  </a:lnTo>
                  <a:lnTo>
                    <a:pt x="485" y="21"/>
                  </a:lnTo>
                  <a:lnTo>
                    <a:pt x="469" y="50"/>
                  </a:lnTo>
                  <a:lnTo>
                    <a:pt x="464" y="79"/>
                  </a:lnTo>
                  <a:lnTo>
                    <a:pt x="472" y="111"/>
                  </a:lnTo>
                  <a:lnTo>
                    <a:pt x="125" y="112"/>
                  </a:lnTo>
                  <a:lnTo>
                    <a:pt x="125" y="278"/>
                  </a:lnTo>
                  <a:lnTo>
                    <a:pt x="87" y="264"/>
                  </a:lnTo>
                  <a:lnTo>
                    <a:pt x="54" y="267"/>
                  </a:lnTo>
                  <a:lnTo>
                    <a:pt x="24" y="289"/>
                  </a:lnTo>
                  <a:lnTo>
                    <a:pt x="8" y="312"/>
                  </a:lnTo>
                  <a:lnTo>
                    <a:pt x="0" y="345"/>
                  </a:lnTo>
                  <a:lnTo>
                    <a:pt x="6" y="373"/>
                  </a:lnTo>
                  <a:lnTo>
                    <a:pt x="24" y="399"/>
                  </a:lnTo>
                  <a:lnTo>
                    <a:pt x="59" y="419"/>
                  </a:lnTo>
                  <a:lnTo>
                    <a:pt x="89" y="419"/>
                  </a:lnTo>
                  <a:lnTo>
                    <a:pt x="124" y="408"/>
                  </a:lnTo>
                  <a:lnTo>
                    <a:pt x="124" y="577"/>
                  </a:lnTo>
                  <a:close/>
                </a:path>
              </a:pathLst>
            </a:custGeom>
            <a:solidFill>
              <a:srgbClr val="FF9933"/>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th-TH">
                <a:solidFill>
                  <a:prstClr val="black"/>
                </a:solidFill>
              </a:endParaRPr>
            </a:p>
          </p:txBody>
        </p:sp>
        <p:sp>
          <p:nvSpPr>
            <p:cNvPr id="16413" name="Freeform 84"/>
            <p:cNvSpPr>
              <a:spLocks/>
            </p:cNvSpPr>
            <p:nvPr/>
          </p:nvSpPr>
          <p:spPr bwMode="auto">
            <a:xfrm>
              <a:off x="2054" y="2815"/>
              <a:ext cx="949" cy="466"/>
            </a:xfrm>
            <a:custGeom>
              <a:avLst/>
              <a:gdLst>
                <a:gd name="T0" fmla="*/ 949 w 1073"/>
                <a:gd name="T1" fmla="*/ 1 h 527"/>
                <a:gd name="T2" fmla="*/ 595 w 1073"/>
                <a:gd name="T3" fmla="*/ 0 h 527"/>
                <a:gd name="T4" fmla="*/ 603 w 1073"/>
                <a:gd name="T5" fmla="*/ 30 h 527"/>
                <a:gd name="T6" fmla="*/ 598 w 1073"/>
                <a:gd name="T7" fmla="*/ 56 h 527"/>
                <a:gd name="T8" fmla="*/ 585 w 1073"/>
                <a:gd name="T9" fmla="*/ 75 h 527"/>
                <a:gd name="T10" fmla="*/ 562 w 1073"/>
                <a:gd name="T11" fmla="*/ 95 h 527"/>
                <a:gd name="T12" fmla="*/ 533 w 1073"/>
                <a:gd name="T13" fmla="*/ 102 h 527"/>
                <a:gd name="T14" fmla="*/ 507 w 1073"/>
                <a:gd name="T15" fmla="*/ 96 h 527"/>
                <a:gd name="T16" fmla="*/ 478 w 1073"/>
                <a:gd name="T17" fmla="*/ 78 h 527"/>
                <a:gd name="T18" fmla="*/ 462 w 1073"/>
                <a:gd name="T19" fmla="*/ 56 h 527"/>
                <a:gd name="T20" fmla="*/ 454 w 1073"/>
                <a:gd name="T21" fmla="*/ 27 h 527"/>
                <a:gd name="T22" fmla="*/ 461 w 1073"/>
                <a:gd name="T23" fmla="*/ 3 h 527"/>
                <a:gd name="T24" fmla="*/ 114 w 1073"/>
                <a:gd name="T25" fmla="*/ 2 h 527"/>
                <a:gd name="T26" fmla="*/ 114 w 1073"/>
                <a:gd name="T27" fmla="*/ 173 h 527"/>
                <a:gd name="T28" fmla="*/ 82 w 1073"/>
                <a:gd name="T29" fmla="*/ 157 h 527"/>
                <a:gd name="T30" fmla="*/ 47 w 1073"/>
                <a:gd name="T31" fmla="*/ 163 h 527"/>
                <a:gd name="T32" fmla="*/ 19 w 1073"/>
                <a:gd name="T33" fmla="*/ 181 h 527"/>
                <a:gd name="T34" fmla="*/ 4 w 1073"/>
                <a:gd name="T35" fmla="*/ 202 h 527"/>
                <a:gd name="T36" fmla="*/ 0 w 1073"/>
                <a:gd name="T37" fmla="*/ 233 h 527"/>
                <a:gd name="T38" fmla="*/ 4 w 1073"/>
                <a:gd name="T39" fmla="*/ 258 h 527"/>
                <a:gd name="T40" fmla="*/ 17 w 1073"/>
                <a:gd name="T41" fmla="*/ 286 h 527"/>
                <a:gd name="T42" fmla="*/ 50 w 1073"/>
                <a:gd name="T43" fmla="*/ 304 h 527"/>
                <a:gd name="T44" fmla="*/ 83 w 1073"/>
                <a:gd name="T45" fmla="*/ 305 h 527"/>
                <a:gd name="T46" fmla="*/ 116 w 1073"/>
                <a:gd name="T47" fmla="*/ 297 h 527"/>
                <a:gd name="T48" fmla="*/ 116 w 1073"/>
                <a:gd name="T49" fmla="*/ 465 h 527"/>
                <a:gd name="T50" fmla="*/ 469 w 1073"/>
                <a:gd name="T51" fmla="*/ 466 h 527"/>
                <a:gd name="T52" fmla="*/ 456 w 1073"/>
                <a:gd name="T53" fmla="*/ 439 h 527"/>
                <a:gd name="T54" fmla="*/ 463 w 1073"/>
                <a:gd name="T55" fmla="*/ 403 h 527"/>
                <a:gd name="T56" fmla="*/ 477 w 1073"/>
                <a:gd name="T57" fmla="*/ 378 h 527"/>
                <a:gd name="T58" fmla="*/ 501 w 1073"/>
                <a:gd name="T59" fmla="*/ 361 h 527"/>
                <a:gd name="T60" fmla="*/ 528 w 1073"/>
                <a:gd name="T61" fmla="*/ 355 h 527"/>
                <a:gd name="T62" fmla="*/ 559 w 1073"/>
                <a:gd name="T63" fmla="*/ 361 h 527"/>
                <a:gd name="T64" fmla="*/ 585 w 1073"/>
                <a:gd name="T65" fmla="*/ 377 h 527"/>
                <a:gd name="T66" fmla="*/ 603 w 1073"/>
                <a:gd name="T67" fmla="*/ 404 h 527"/>
                <a:gd name="T68" fmla="*/ 607 w 1073"/>
                <a:gd name="T69" fmla="*/ 439 h 527"/>
                <a:gd name="T70" fmla="*/ 597 w 1073"/>
                <a:gd name="T71" fmla="*/ 465 h 527"/>
                <a:gd name="T72" fmla="*/ 949 w 1073"/>
                <a:gd name="T73" fmla="*/ 465 h 527"/>
                <a:gd name="T74" fmla="*/ 949 w 1073"/>
                <a:gd name="T75" fmla="*/ 1 h 5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73" h="527">
                  <a:moveTo>
                    <a:pt x="1073" y="1"/>
                  </a:moveTo>
                  <a:lnTo>
                    <a:pt x="673" y="0"/>
                  </a:lnTo>
                  <a:lnTo>
                    <a:pt x="682" y="34"/>
                  </a:lnTo>
                  <a:lnTo>
                    <a:pt x="676" y="63"/>
                  </a:lnTo>
                  <a:lnTo>
                    <a:pt x="661" y="85"/>
                  </a:lnTo>
                  <a:lnTo>
                    <a:pt x="635" y="107"/>
                  </a:lnTo>
                  <a:lnTo>
                    <a:pt x="603" y="115"/>
                  </a:lnTo>
                  <a:lnTo>
                    <a:pt x="573" y="109"/>
                  </a:lnTo>
                  <a:lnTo>
                    <a:pt x="540" y="88"/>
                  </a:lnTo>
                  <a:lnTo>
                    <a:pt x="522" y="63"/>
                  </a:lnTo>
                  <a:lnTo>
                    <a:pt x="513" y="31"/>
                  </a:lnTo>
                  <a:lnTo>
                    <a:pt x="521" y="3"/>
                  </a:lnTo>
                  <a:lnTo>
                    <a:pt x="129" y="2"/>
                  </a:lnTo>
                  <a:lnTo>
                    <a:pt x="129" y="196"/>
                  </a:lnTo>
                  <a:lnTo>
                    <a:pt x="93" y="178"/>
                  </a:lnTo>
                  <a:lnTo>
                    <a:pt x="53" y="184"/>
                  </a:lnTo>
                  <a:lnTo>
                    <a:pt x="21" y="205"/>
                  </a:lnTo>
                  <a:lnTo>
                    <a:pt x="5" y="229"/>
                  </a:lnTo>
                  <a:lnTo>
                    <a:pt x="0" y="264"/>
                  </a:lnTo>
                  <a:lnTo>
                    <a:pt x="4" y="292"/>
                  </a:lnTo>
                  <a:lnTo>
                    <a:pt x="19" y="323"/>
                  </a:lnTo>
                  <a:lnTo>
                    <a:pt x="57" y="344"/>
                  </a:lnTo>
                  <a:lnTo>
                    <a:pt x="94" y="345"/>
                  </a:lnTo>
                  <a:lnTo>
                    <a:pt x="131" y="336"/>
                  </a:lnTo>
                  <a:lnTo>
                    <a:pt x="131" y="526"/>
                  </a:lnTo>
                  <a:lnTo>
                    <a:pt x="530" y="527"/>
                  </a:lnTo>
                  <a:lnTo>
                    <a:pt x="516" y="496"/>
                  </a:lnTo>
                  <a:lnTo>
                    <a:pt x="524" y="456"/>
                  </a:lnTo>
                  <a:lnTo>
                    <a:pt x="539" y="427"/>
                  </a:lnTo>
                  <a:lnTo>
                    <a:pt x="567" y="408"/>
                  </a:lnTo>
                  <a:lnTo>
                    <a:pt x="597" y="402"/>
                  </a:lnTo>
                  <a:lnTo>
                    <a:pt x="632" y="408"/>
                  </a:lnTo>
                  <a:lnTo>
                    <a:pt x="661" y="426"/>
                  </a:lnTo>
                  <a:lnTo>
                    <a:pt x="682" y="457"/>
                  </a:lnTo>
                  <a:lnTo>
                    <a:pt x="686" y="496"/>
                  </a:lnTo>
                  <a:lnTo>
                    <a:pt x="675" y="526"/>
                  </a:lnTo>
                  <a:lnTo>
                    <a:pt x="1073" y="526"/>
                  </a:lnTo>
                  <a:lnTo>
                    <a:pt x="1073" y="1"/>
                  </a:lnTo>
                  <a:close/>
                </a:path>
              </a:pathLst>
            </a:custGeom>
            <a:solidFill>
              <a:srgbClr val="CCCC00"/>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th-TH">
                <a:solidFill>
                  <a:prstClr val="black"/>
                </a:solidFill>
              </a:endParaRPr>
            </a:p>
          </p:txBody>
        </p:sp>
        <p:sp>
          <p:nvSpPr>
            <p:cNvPr id="16414" name="Freeform 85"/>
            <p:cNvSpPr>
              <a:spLocks/>
            </p:cNvSpPr>
            <p:nvPr/>
          </p:nvSpPr>
          <p:spPr bwMode="auto">
            <a:xfrm>
              <a:off x="2168" y="3170"/>
              <a:ext cx="835" cy="575"/>
            </a:xfrm>
            <a:custGeom>
              <a:avLst/>
              <a:gdLst>
                <a:gd name="T0" fmla="*/ 835 w 835"/>
                <a:gd name="T1" fmla="*/ 110 h 575"/>
                <a:gd name="T2" fmla="*/ 483 w 835"/>
                <a:gd name="T3" fmla="*/ 108 h 575"/>
                <a:gd name="T4" fmla="*/ 490 w 835"/>
                <a:gd name="T5" fmla="*/ 81 h 575"/>
                <a:gd name="T6" fmla="*/ 487 w 835"/>
                <a:gd name="T7" fmla="*/ 49 h 575"/>
                <a:gd name="T8" fmla="*/ 471 w 835"/>
                <a:gd name="T9" fmla="*/ 24 h 575"/>
                <a:gd name="T10" fmla="*/ 450 w 835"/>
                <a:gd name="T11" fmla="*/ 8 h 575"/>
                <a:gd name="T12" fmla="*/ 417 w 835"/>
                <a:gd name="T13" fmla="*/ 0 h 575"/>
                <a:gd name="T14" fmla="*/ 387 w 835"/>
                <a:gd name="T15" fmla="*/ 5 h 575"/>
                <a:gd name="T16" fmla="*/ 361 w 835"/>
                <a:gd name="T17" fmla="*/ 21 h 575"/>
                <a:gd name="T18" fmla="*/ 344 w 835"/>
                <a:gd name="T19" fmla="*/ 49 h 575"/>
                <a:gd name="T20" fmla="*/ 342 w 835"/>
                <a:gd name="T21" fmla="*/ 76 h 575"/>
                <a:gd name="T22" fmla="*/ 350 w 835"/>
                <a:gd name="T23" fmla="*/ 111 h 575"/>
                <a:gd name="T24" fmla="*/ 3 w 835"/>
                <a:gd name="T25" fmla="*/ 111 h 575"/>
                <a:gd name="T26" fmla="*/ 3 w 835"/>
                <a:gd name="T27" fmla="*/ 285 h 575"/>
                <a:gd name="T28" fmla="*/ 31 w 835"/>
                <a:gd name="T29" fmla="*/ 269 h 575"/>
                <a:gd name="T30" fmla="*/ 64 w 835"/>
                <a:gd name="T31" fmla="*/ 270 h 575"/>
                <a:gd name="T32" fmla="*/ 94 w 835"/>
                <a:gd name="T33" fmla="*/ 286 h 575"/>
                <a:gd name="T34" fmla="*/ 113 w 835"/>
                <a:gd name="T35" fmla="*/ 306 h 575"/>
                <a:gd name="T36" fmla="*/ 121 w 835"/>
                <a:gd name="T37" fmla="*/ 337 h 575"/>
                <a:gd name="T38" fmla="*/ 113 w 835"/>
                <a:gd name="T39" fmla="*/ 369 h 575"/>
                <a:gd name="T40" fmla="*/ 96 w 835"/>
                <a:gd name="T41" fmla="*/ 399 h 575"/>
                <a:gd name="T42" fmla="*/ 66 w 835"/>
                <a:gd name="T43" fmla="*/ 415 h 575"/>
                <a:gd name="T44" fmla="*/ 34 w 835"/>
                <a:gd name="T45" fmla="*/ 417 h 575"/>
                <a:gd name="T46" fmla="*/ 0 w 835"/>
                <a:gd name="T47" fmla="*/ 405 h 575"/>
                <a:gd name="T48" fmla="*/ 0 w 835"/>
                <a:gd name="T49" fmla="*/ 574 h 575"/>
                <a:gd name="T50" fmla="*/ 835 w 835"/>
                <a:gd name="T51" fmla="*/ 575 h 575"/>
                <a:gd name="T52" fmla="*/ 835 w 835"/>
                <a:gd name="T53" fmla="*/ 110 h 5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35" h="575">
                  <a:moveTo>
                    <a:pt x="835" y="110"/>
                  </a:moveTo>
                  <a:lnTo>
                    <a:pt x="483" y="108"/>
                  </a:lnTo>
                  <a:lnTo>
                    <a:pt x="490" y="81"/>
                  </a:lnTo>
                  <a:lnTo>
                    <a:pt x="487" y="49"/>
                  </a:lnTo>
                  <a:lnTo>
                    <a:pt x="471" y="24"/>
                  </a:lnTo>
                  <a:lnTo>
                    <a:pt x="450" y="8"/>
                  </a:lnTo>
                  <a:lnTo>
                    <a:pt x="417" y="0"/>
                  </a:lnTo>
                  <a:lnTo>
                    <a:pt x="387" y="5"/>
                  </a:lnTo>
                  <a:lnTo>
                    <a:pt x="361" y="21"/>
                  </a:lnTo>
                  <a:lnTo>
                    <a:pt x="344" y="49"/>
                  </a:lnTo>
                  <a:lnTo>
                    <a:pt x="342" y="76"/>
                  </a:lnTo>
                  <a:lnTo>
                    <a:pt x="350" y="111"/>
                  </a:lnTo>
                  <a:lnTo>
                    <a:pt x="3" y="111"/>
                  </a:lnTo>
                  <a:lnTo>
                    <a:pt x="3" y="285"/>
                  </a:lnTo>
                  <a:lnTo>
                    <a:pt x="31" y="269"/>
                  </a:lnTo>
                  <a:lnTo>
                    <a:pt x="64" y="270"/>
                  </a:lnTo>
                  <a:lnTo>
                    <a:pt x="94" y="286"/>
                  </a:lnTo>
                  <a:lnTo>
                    <a:pt x="113" y="306"/>
                  </a:lnTo>
                  <a:lnTo>
                    <a:pt x="121" y="337"/>
                  </a:lnTo>
                  <a:lnTo>
                    <a:pt x="113" y="369"/>
                  </a:lnTo>
                  <a:lnTo>
                    <a:pt x="96" y="399"/>
                  </a:lnTo>
                  <a:lnTo>
                    <a:pt x="66" y="415"/>
                  </a:lnTo>
                  <a:lnTo>
                    <a:pt x="34" y="417"/>
                  </a:lnTo>
                  <a:lnTo>
                    <a:pt x="0" y="405"/>
                  </a:lnTo>
                  <a:lnTo>
                    <a:pt x="0" y="574"/>
                  </a:lnTo>
                  <a:lnTo>
                    <a:pt x="835" y="575"/>
                  </a:lnTo>
                  <a:lnTo>
                    <a:pt x="835" y="110"/>
                  </a:lnTo>
                  <a:close/>
                </a:path>
              </a:pathLst>
            </a:custGeom>
            <a:solidFill>
              <a:srgbClr val="99FFCC"/>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th-TH">
                <a:solidFill>
                  <a:prstClr val="black"/>
                </a:solidFill>
              </a:endParaRPr>
            </a:p>
          </p:txBody>
        </p:sp>
      </p:grpSp>
      <p:sp>
        <p:nvSpPr>
          <p:cNvPr id="16389" name="Rectangle 86"/>
          <p:cNvSpPr>
            <a:spLocks noChangeArrowheads="1"/>
          </p:cNvSpPr>
          <p:nvPr/>
        </p:nvSpPr>
        <p:spPr bwMode="auto">
          <a:xfrm>
            <a:off x="2943225" y="1274763"/>
            <a:ext cx="365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ko-KR" sz="2000" b="1">
                <a:solidFill>
                  <a:srgbClr val="0000FF"/>
                </a:solidFill>
                <a:ea typeface="Gulim" pitchFamily="34" charset="-127"/>
              </a:rPr>
              <a:t>Enabling Legal Environment</a:t>
            </a:r>
            <a:endParaRPr lang="ko-KR" altLang="en-US" sz="2000" b="1">
              <a:solidFill>
                <a:srgbClr val="0000FF"/>
              </a:solidFill>
              <a:ea typeface="Gulim" pitchFamily="34" charset="-127"/>
            </a:endParaRPr>
          </a:p>
        </p:txBody>
      </p:sp>
      <p:sp>
        <p:nvSpPr>
          <p:cNvPr id="16390" name="Rectangle 87"/>
          <p:cNvSpPr>
            <a:spLocks noChangeArrowheads="1"/>
          </p:cNvSpPr>
          <p:nvPr/>
        </p:nvSpPr>
        <p:spPr bwMode="auto">
          <a:xfrm>
            <a:off x="1377950" y="1898650"/>
            <a:ext cx="1860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b="1" dirty="0">
                <a:solidFill>
                  <a:prstClr val="black"/>
                </a:solidFill>
                <a:ea typeface="Gulim" pitchFamily="34" charset="-127"/>
              </a:rPr>
              <a:t>Legal basis for </a:t>
            </a:r>
          </a:p>
          <a:p>
            <a:r>
              <a:rPr lang="en-US" altLang="ko-KR" b="1" dirty="0">
                <a:solidFill>
                  <a:prstClr val="black"/>
                </a:solidFill>
                <a:ea typeface="Gulim" pitchFamily="34" charset="-127"/>
              </a:rPr>
              <a:t>Single Window</a:t>
            </a:r>
            <a:endParaRPr lang="ko-KR" altLang="en-US" b="1" dirty="0">
              <a:solidFill>
                <a:prstClr val="black"/>
              </a:solidFill>
              <a:ea typeface="Gulim" pitchFamily="34" charset="-127"/>
            </a:endParaRPr>
          </a:p>
        </p:txBody>
      </p:sp>
      <p:sp>
        <p:nvSpPr>
          <p:cNvPr id="16391" name="Rectangle 88"/>
          <p:cNvSpPr>
            <a:spLocks noChangeArrowheads="1"/>
          </p:cNvSpPr>
          <p:nvPr/>
        </p:nvSpPr>
        <p:spPr bwMode="auto">
          <a:xfrm>
            <a:off x="3965575" y="3011488"/>
            <a:ext cx="1441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altLang="ko-KR" b="1">
                <a:solidFill>
                  <a:prstClr val="black"/>
                </a:solidFill>
                <a:ea typeface="Gulim" pitchFamily="34" charset="-127"/>
              </a:rPr>
              <a:t>e-Archiving</a:t>
            </a:r>
          </a:p>
        </p:txBody>
      </p:sp>
      <p:sp>
        <p:nvSpPr>
          <p:cNvPr id="16392" name="Rectangle 89"/>
          <p:cNvSpPr>
            <a:spLocks noChangeArrowheads="1"/>
          </p:cNvSpPr>
          <p:nvPr/>
        </p:nvSpPr>
        <p:spPr bwMode="auto">
          <a:xfrm>
            <a:off x="3870325" y="1989138"/>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altLang="ko-KR" b="1">
                <a:solidFill>
                  <a:prstClr val="black"/>
                </a:solidFill>
                <a:ea typeface="Gulim" pitchFamily="34" charset="-127"/>
              </a:rPr>
              <a:t>e-Documents</a:t>
            </a:r>
          </a:p>
        </p:txBody>
      </p:sp>
      <p:sp>
        <p:nvSpPr>
          <p:cNvPr id="16393" name="Rectangle 90"/>
          <p:cNvSpPr>
            <a:spLocks noChangeArrowheads="1"/>
          </p:cNvSpPr>
          <p:nvPr/>
        </p:nvSpPr>
        <p:spPr bwMode="auto">
          <a:xfrm>
            <a:off x="6610350" y="1974850"/>
            <a:ext cx="104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altLang="ko-KR" b="1">
                <a:solidFill>
                  <a:prstClr val="black"/>
                </a:solidFill>
                <a:ea typeface="Gulim" pitchFamily="34" charset="-127"/>
              </a:rPr>
              <a:t>Liability</a:t>
            </a:r>
          </a:p>
        </p:txBody>
      </p:sp>
      <p:sp>
        <p:nvSpPr>
          <p:cNvPr id="16394" name="Rectangle 91"/>
          <p:cNvSpPr>
            <a:spLocks noChangeArrowheads="1"/>
          </p:cNvSpPr>
          <p:nvPr/>
        </p:nvSpPr>
        <p:spPr bwMode="auto">
          <a:xfrm>
            <a:off x="6407150" y="3011488"/>
            <a:ext cx="1479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b="1">
                <a:solidFill>
                  <a:prstClr val="black"/>
                </a:solidFill>
                <a:ea typeface="Gulim" pitchFamily="34" charset="-127"/>
              </a:rPr>
              <a:t>Data quality</a:t>
            </a:r>
            <a:endParaRPr lang="ko-KR" altLang="en-US" b="1">
              <a:solidFill>
                <a:prstClr val="black"/>
              </a:solidFill>
              <a:ea typeface="Gulim" pitchFamily="34" charset="-127"/>
            </a:endParaRPr>
          </a:p>
        </p:txBody>
      </p:sp>
      <p:sp>
        <p:nvSpPr>
          <p:cNvPr id="16395" name="Rectangle 92"/>
          <p:cNvSpPr>
            <a:spLocks noChangeArrowheads="1"/>
          </p:cNvSpPr>
          <p:nvPr/>
        </p:nvSpPr>
        <p:spPr bwMode="auto">
          <a:xfrm>
            <a:off x="1377950" y="3011488"/>
            <a:ext cx="186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b="1">
                <a:solidFill>
                  <a:prstClr val="black"/>
                </a:solidFill>
                <a:ea typeface="Gulim" pitchFamily="34" charset="-127"/>
              </a:rPr>
              <a:t>Data protection</a:t>
            </a:r>
            <a:endParaRPr lang="ko-KR" altLang="en-US" b="1">
              <a:solidFill>
                <a:prstClr val="black"/>
              </a:solidFill>
              <a:ea typeface="Gulim" pitchFamily="34" charset="-127"/>
            </a:endParaRPr>
          </a:p>
        </p:txBody>
      </p:sp>
      <p:sp>
        <p:nvSpPr>
          <p:cNvPr id="16396" name="Rectangle 93"/>
          <p:cNvSpPr>
            <a:spLocks noChangeArrowheads="1"/>
          </p:cNvSpPr>
          <p:nvPr/>
        </p:nvSpPr>
        <p:spPr bwMode="auto">
          <a:xfrm>
            <a:off x="1593850" y="3924300"/>
            <a:ext cx="1504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ko-KR" b="1">
                <a:solidFill>
                  <a:prstClr val="black"/>
                </a:solidFill>
                <a:ea typeface="Gulim" pitchFamily="34" charset="-127"/>
              </a:rPr>
              <a:t>Data access</a:t>
            </a:r>
          </a:p>
          <a:p>
            <a:pPr algn="ctr"/>
            <a:r>
              <a:rPr lang="en-US" altLang="ko-KR" b="1">
                <a:solidFill>
                  <a:prstClr val="black"/>
                </a:solidFill>
                <a:ea typeface="Gulim" pitchFamily="34" charset="-127"/>
              </a:rPr>
              <a:t>authority</a:t>
            </a:r>
            <a:endParaRPr lang="ko-KR" altLang="en-US" b="1">
              <a:solidFill>
                <a:prstClr val="black"/>
              </a:solidFill>
              <a:ea typeface="Gulim" pitchFamily="34" charset="-127"/>
            </a:endParaRPr>
          </a:p>
        </p:txBody>
      </p:sp>
      <p:sp>
        <p:nvSpPr>
          <p:cNvPr id="16397" name="Rectangle 94"/>
          <p:cNvSpPr>
            <a:spLocks noChangeArrowheads="1"/>
          </p:cNvSpPr>
          <p:nvPr/>
        </p:nvSpPr>
        <p:spPr bwMode="auto">
          <a:xfrm>
            <a:off x="6200775" y="4792663"/>
            <a:ext cx="20383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b="1">
                <a:solidFill>
                  <a:prstClr val="black"/>
                </a:solidFill>
                <a:ea typeface="Gulim" pitchFamily="34" charset="-127"/>
              </a:rPr>
              <a:t>Identification, </a:t>
            </a:r>
          </a:p>
          <a:p>
            <a:r>
              <a:rPr lang="en-US" altLang="ko-KR" b="1">
                <a:solidFill>
                  <a:prstClr val="black"/>
                </a:solidFill>
                <a:ea typeface="Gulim" pitchFamily="34" charset="-127"/>
              </a:rPr>
              <a:t>authentication &amp; </a:t>
            </a:r>
          </a:p>
          <a:p>
            <a:r>
              <a:rPr lang="en-US" altLang="ko-KR" b="1">
                <a:solidFill>
                  <a:prstClr val="black"/>
                </a:solidFill>
                <a:ea typeface="Gulim" pitchFamily="34" charset="-127"/>
              </a:rPr>
              <a:t>authorization</a:t>
            </a:r>
            <a:endParaRPr lang="ko-KR" altLang="en-US" b="1">
              <a:solidFill>
                <a:prstClr val="black"/>
              </a:solidFill>
              <a:ea typeface="Gulim" pitchFamily="34" charset="-127"/>
            </a:endParaRPr>
          </a:p>
        </p:txBody>
      </p:sp>
      <p:sp>
        <p:nvSpPr>
          <p:cNvPr id="16398" name="Rectangle 95"/>
          <p:cNvSpPr>
            <a:spLocks noChangeArrowheads="1"/>
          </p:cNvSpPr>
          <p:nvPr/>
        </p:nvSpPr>
        <p:spPr bwMode="auto">
          <a:xfrm>
            <a:off x="3784600" y="4816475"/>
            <a:ext cx="18732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ko-KR" b="1">
                <a:solidFill>
                  <a:prstClr val="black"/>
                </a:solidFill>
                <a:ea typeface="Gulim" pitchFamily="34" charset="-127"/>
              </a:rPr>
              <a:t>Single Window </a:t>
            </a:r>
          </a:p>
          <a:p>
            <a:pPr algn="ctr"/>
            <a:r>
              <a:rPr lang="en-US" altLang="ko-KR" b="1">
                <a:solidFill>
                  <a:prstClr val="black"/>
                </a:solidFill>
                <a:ea typeface="Gulim" pitchFamily="34" charset="-127"/>
              </a:rPr>
              <a:t>structure &amp; </a:t>
            </a:r>
          </a:p>
          <a:p>
            <a:pPr algn="ctr"/>
            <a:r>
              <a:rPr lang="en-US" altLang="ko-KR" b="1">
                <a:solidFill>
                  <a:prstClr val="black"/>
                </a:solidFill>
                <a:ea typeface="Gulim" pitchFamily="34" charset="-127"/>
              </a:rPr>
              <a:t>organization</a:t>
            </a:r>
            <a:endParaRPr lang="ko-KR" altLang="en-US" b="1">
              <a:solidFill>
                <a:prstClr val="black"/>
              </a:solidFill>
              <a:ea typeface="Gulim" pitchFamily="34" charset="-127"/>
            </a:endParaRPr>
          </a:p>
        </p:txBody>
      </p:sp>
      <p:sp>
        <p:nvSpPr>
          <p:cNvPr id="16399" name="Rectangle 96"/>
          <p:cNvSpPr>
            <a:spLocks noChangeArrowheads="1"/>
          </p:cNvSpPr>
          <p:nvPr/>
        </p:nvSpPr>
        <p:spPr bwMode="auto">
          <a:xfrm>
            <a:off x="1366838" y="4956175"/>
            <a:ext cx="1860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ko-KR" b="1">
                <a:solidFill>
                  <a:prstClr val="black"/>
                </a:solidFill>
                <a:ea typeface="Gulim" pitchFamily="34" charset="-127"/>
              </a:rPr>
              <a:t>IPR and </a:t>
            </a:r>
          </a:p>
          <a:p>
            <a:pPr algn="ctr"/>
            <a:r>
              <a:rPr lang="en-US" altLang="ko-KR" b="1">
                <a:solidFill>
                  <a:prstClr val="black"/>
                </a:solidFill>
                <a:ea typeface="Gulim" pitchFamily="34" charset="-127"/>
              </a:rPr>
              <a:t>data ownership</a:t>
            </a:r>
            <a:endParaRPr lang="ko-KR" altLang="en-US" b="1">
              <a:solidFill>
                <a:prstClr val="black"/>
              </a:solidFill>
              <a:ea typeface="Gulim" pitchFamily="34" charset="-127"/>
            </a:endParaRPr>
          </a:p>
        </p:txBody>
      </p:sp>
      <p:sp>
        <p:nvSpPr>
          <p:cNvPr id="16400" name="Rectangle 97"/>
          <p:cNvSpPr>
            <a:spLocks noChangeArrowheads="1"/>
          </p:cNvSpPr>
          <p:nvPr/>
        </p:nvSpPr>
        <p:spPr bwMode="auto">
          <a:xfrm>
            <a:off x="3970338" y="4060825"/>
            <a:ext cx="151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altLang="ko-KR" b="1">
                <a:solidFill>
                  <a:prstClr val="black"/>
                </a:solidFill>
                <a:ea typeface="Gulim" pitchFamily="34" charset="-127"/>
              </a:rPr>
              <a:t>Competition</a:t>
            </a:r>
          </a:p>
        </p:txBody>
      </p:sp>
      <p:sp>
        <p:nvSpPr>
          <p:cNvPr id="16401" name="Rectangle 98"/>
          <p:cNvSpPr>
            <a:spLocks noChangeArrowheads="1"/>
          </p:cNvSpPr>
          <p:nvPr/>
        </p:nvSpPr>
        <p:spPr bwMode="auto">
          <a:xfrm>
            <a:off x="6059488" y="3924300"/>
            <a:ext cx="2165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ko-KR" b="1">
                <a:solidFill>
                  <a:prstClr val="black"/>
                </a:solidFill>
                <a:ea typeface="Gulim" pitchFamily="34" charset="-127"/>
              </a:rPr>
              <a:t>Arbitration and </a:t>
            </a:r>
          </a:p>
          <a:p>
            <a:pPr algn="ctr"/>
            <a:r>
              <a:rPr lang="en-US" altLang="ko-KR" b="1">
                <a:solidFill>
                  <a:prstClr val="black"/>
                </a:solidFill>
                <a:ea typeface="Gulim" pitchFamily="34" charset="-127"/>
              </a:rPr>
              <a:t>dispute resolution</a:t>
            </a:r>
            <a:endParaRPr lang="ko-KR" altLang="en-US" b="1">
              <a:solidFill>
                <a:prstClr val="black"/>
              </a:solidFill>
              <a:ea typeface="Gulim" pitchFamily="34" charset="-127"/>
            </a:endParaRPr>
          </a:p>
        </p:txBody>
      </p:sp>
      <p:sp>
        <p:nvSpPr>
          <p:cNvPr id="16402" name="Text Box 99"/>
          <p:cNvSpPr txBox="1">
            <a:spLocks noChangeArrowheads="1"/>
          </p:cNvSpPr>
          <p:nvPr/>
        </p:nvSpPr>
        <p:spPr bwMode="auto">
          <a:xfrm>
            <a:off x="517525" y="6519863"/>
            <a:ext cx="32480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b="1">
                <a:solidFill>
                  <a:prstClr val="black"/>
                </a:solidFill>
              </a:rPr>
              <a:t>Source: UN/CEFACT Recommendation 35 </a:t>
            </a:r>
          </a:p>
        </p:txBody>
      </p:sp>
    </p:spTree>
    <p:extLst>
      <p:ext uri="{BB962C8B-B14F-4D97-AF65-F5344CB8AC3E}">
        <p14:creationId xmlns:p14="http://schemas.microsoft.com/office/powerpoint/2010/main" val="634890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A42F326-57D9-4C28-A379-D1144287E4CD}" type="slidenum">
              <a:rPr lang="ko-KR" altLang="en-US">
                <a:solidFill>
                  <a:prstClr val="black"/>
                </a:solidFill>
              </a:rPr>
              <a:pPr eaLnBrk="1" hangingPunct="1"/>
              <a:t>22</a:t>
            </a:fld>
            <a:endParaRPr lang="en-US" altLang="ko-KR">
              <a:solidFill>
                <a:prstClr val="black"/>
              </a:solidFill>
            </a:endParaRPr>
          </a:p>
        </p:txBody>
      </p:sp>
      <p:pic>
        <p:nvPicPr>
          <p:cNvPr id="9219"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600200"/>
            <a:ext cx="5751513" cy="42433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Text Box 3"/>
          <p:cNvSpPr txBox="1">
            <a:spLocks noChangeArrowheads="1"/>
          </p:cNvSpPr>
          <p:nvPr/>
        </p:nvSpPr>
        <p:spPr bwMode="auto">
          <a:xfrm>
            <a:off x="3787775" y="3124200"/>
            <a:ext cx="15827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latinLnBrk="1" hangingPunct="1"/>
            <a:r>
              <a:rPr kumimoji="1" lang="en-US" altLang="ko-KR" sz="2000" b="1">
                <a:solidFill>
                  <a:prstClr val="black"/>
                </a:solidFill>
                <a:latin typeface="Arial Black" pitchFamily="34" charset="0"/>
                <a:ea typeface="Gulim" pitchFamily="34" charset="-127"/>
              </a:rPr>
              <a:t>Political</a:t>
            </a:r>
          </a:p>
          <a:p>
            <a:pPr algn="ctr" eaLnBrk="1" latinLnBrk="1" hangingPunct="1"/>
            <a:r>
              <a:rPr kumimoji="1" lang="en-US" altLang="ko-KR" sz="2000" b="1">
                <a:solidFill>
                  <a:prstClr val="black"/>
                </a:solidFill>
                <a:latin typeface="Arial Black" pitchFamily="34" charset="0"/>
                <a:ea typeface="Gulim" pitchFamily="34" charset="-127"/>
              </a:rPr>
              <a:t>Will</a:t>
            </a:r>
          </a:p>
          <a:p>
            <a:pPr algn="ctr" eaLnBrk="1" latinLnBrk="1" hangingPunct="1"/>
            <a:r>
              <a:rPr kumimoji="1" lang="en-US" altLang="ko-KR" sz="2000" b="1">
                <a:solidFill>
                  <a:prstClr val="black"/>
                </a:solidFill>
                <a:latin typeface="Arial Black" pitchFamily="34" charset="0"/>
                <a:ea typeface="Gulim" pitchFamily="34" charset="-127"/>
              </a:rPr>
              <a:t>(Mandate)</a:t>
            </a:r>
          </a:p>
        </p:txBody>
      </p:sp>
      <p:sp>
        <p:nvSpPr>
          <p:cNvPr id="9221" name="Text Box 4"/>
          <p:cNvSpPr txBox="1">
            <a:spLocks noChangeArrowheads="1"/>
          </p:cNvSpPr>
          <p:nvPr/>
        </p:nvSpPr>
        <p:spPr bwMode="auto">
          <a:xfrm>
            <a:off x="1941513" y="2112963"/>
            <a:ext cx="1963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latinLnBrk="1" hangingPunct="1"/>
            <a:r>
              <a:rPr kumimoji="1" lang="en-US" altLang="ko-KR" sz="2000" b="1">
                <a:solidFill>
                  <a:prstClr val="black"/>
                </a:solidFill>
                <a:latin typeface="Arial Black" pitchFamily="34" charset="0"/>
                <a:ea typeface="Gulim" pitchFamily="34" charset="-127"/>
              </a:rPr>
              <a:t>Stakeholder</a:t>
            </a:r>
          </a:p>
          <a:p>
            <a:pPr algn="ctr" eaLnBrk="1" latinLnBrk="1" hangingPunct="1"/>
            <a:r>
              <a:rPr kumimoji="1" lang="en-US" altLang="ko-KR" sz="2000" b="1">
                <a:solidFill>
                  <a:prstClr val="black"/>
                </a:solidFill>
                <a:latin typeface="Arial Black" pitchFamily="34" charset="0"/>
                <a:ea typeface="Gulim" pitchFamily="34" charset="-127"/>
              </a:rPr>
              <a:t>Coordination</a:t>
            </a:r>
          </a:p>
        </p:txBody>
      </p:sp>
      <p:sp>
        <p:nvSpPr>
          <p:cNvPr id="9222" name="Text Box 5"/>
          <p:cNvSpPr txBox="1">
            <a:spLocks noChangeArrowheads="1"/>
          </p:cNvSpPr>
          <p:nvPr/>
        </p:nvSpPr>
        <p:spPr bwMode="auto">
          <a:xfrm>
            <a:off x="5337175" y="2119313"/>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latinLnBrk="1" hangingPunct="1"/>
            <a:r>
              <a:rPr kumimoji="1" lang="en-US" altLang="ko-KR" sz="2000" b="1">
                <a:solidFill>
                  <a:prstClr val="black"/>
                </a:solidFill>
                <a:latin typeface="Arial Black" pitchFamily="34" charset="0"/>
                <a:ea typeface="Gulim" pitchFamily="34" charset="-127"/>
              </a:rPr>
              <a:t>Legal</a:t>
            </a:r>
          </a:p>
          <a:p>
            <a:pPr eaLnBrk="1" latinLnBrk="1" hangingPunct="1"/>
            <a:r>
              <a:rPr kumimoji="1" lang="en-US" altLang="ko-KR" sz="2000" b="1">
                <a:solidFill>
                  <a:prstClr val="black"/>
                </a:solidFill>
                <a:latin typeface="Arial Black" pitchFamily="34" charset="0"/>
                <a:ea typeface="Gulim" pitchFamily="34" charset="-127"/>
              </a:rPr>
              <a:t>Framework</a:t>
            </a:r>
          </a:p>
        </p:txBody>
      </p:sp>
      <p:sp>
        <p:nvSpPr>
          <p:cNvPr id="9223" name="Text Box 6"/>
          <p:cNvSpPr txBox="1">
            <a:spLocks noChangeArrowheads="1"/>
          </p:cNvSpPr>
          <p:nvPr/>
        </p:nvSpPr>
        <p:spPr bwMode="auto">
          <a:xfrm>
            <a:off x="1944688" y="4648200"/>
            <a:ext cx="1441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latinLnBrk="1" hangingPunct="1"/>
            <a:r>
              <a:rPr kumimoji="1" lang="en-US" altLang="ko-KR" sz="2000" b="1">
                <a:solidFill>
                  <a:prstClr val="black"/>
                </a:solidFill>
                <a:latin typeface="Arial Black" pitchFamily="34" charset="0"/>
                <a:ea typeface="Gulim" pitchFamily="34" charset="-127"/>
              </a:rPr>
              <a:t>Business</a:t>
            </a:r>
          </a:p>
          <a:p>
            <a:pPr eaLnBrk="1" latinLnBrk="1" hangingPunct="1"/>
            <a:r>
              <a:rPr kumimoji="1" lang="en-US" altLang="ko-KR" sz="2000" b="1">
                <a:solidFill>
                  <a:prstClr val="black"/>
                </a:solidFill>
                <a:latin typeface="Arial Black" pitchFamily="34" charset="0"/>
                <a:ea typeface="Gulim" pitchFamily="34" charset="-127"/>
              </a:rPr>
              <a:t>Model</a:t>
            </a:r>
          </a:p>
        </p:txBody>
      </p:sp>
      <p:sp>
        <p:nvSpPr>
          <p:cNvPr id="9224" name="Text Box 7"/>
          <p:cNvSpPr txBox="1">
            <a:spLocks noChangeArrowheads="1"/>
          </p:cNvSpPr>
          <p:nvPr/>
        </p:nvSpPr>
        <p:spPr bwMode="auto">
          <a:xfrm>
            <a:off x="5334000" y="4632325"/>
            <a:ext cx="15557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latinLnBrk="1" hangingPunct="1"/>
            <a:r>
              <a:rPr kumimoji="1" lang="en-US" altLang="ko-KR" sz="2000" b="1">
                <a:solidFill>
                  <a:prstClr val="black"/>
                </a:solidFill>
                <a:latin typeface="Arial Black" pitchFamily="34" charset="0"/>
                <a:ea typeface="Gulim" pitchFamily="34" charset="-127"/>
              </a:rPr>
              <a:t>Technical</a:t>
            </a:r>
          </a:p>
          <a:p>
            <a:pPr eaLnBrk="1" latinLnBrk="1" hangingPunct="1"/>
            <a:r>
              <a:rPr kumimoji="1" lang="en-US" altLang="ko-KR" sz="2000" b="1">
                <a:solidFill>
                  <a:prstClr val="black"/>
                </a:solidFill>
                <a:latin typeface="Arial Black" pitchFamily="34" charset="0"/>
                <a:ea typeface="Gulim" pitchFamily="34" charset="-127"/>
              </a:rPr>
              <a:t>Issues</a:t>
            </a:r>
          </a:p>
        </p:txBody>
      </p:sp>
      <p:sp>
        <p:nvSpPr>
          <p:cNvPr id="328712" name="Rectangle 8"/>
          <p:cNvSpPr>
            <a:spLocks noChangeArrowheads="1"/>
          </p:cNvSpPr>
          <p:nvPr/>
        </p:nvSpPr>
        <p:spPr bwMode="auto">
          <a:xfrm>
            <a:off x="76200" y="274638"/>
            <a:ext cx="90678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b="1">
                <a:solidFill>
                  <a:schemeClr val="tx2"/>
                </a:solidFill>
                <a:effectLst>
                  <a:outerShdw blurRad="38100" dist="38100" dir="2700000" algn="tl">
                    <a:srgbClr val="C0C0C0"/>
                  </a:outerShdw>
                </a:effectLst>
                <a:latin typeface="Arial" charset="0"/>
              </a:defRPr>
            </a:lvl1pPr>
            <a:lvl2pPr>
              <a:defRPr sz="3600" b="1">
                <a:solidFill>
                  <a:schemeClr val="tx2"/>
                </a:solidFill>
                <a:effectLst>
                  <a:outerShdw blurRad="38100" dist="38100" dir="2700000" algn="tl">
                    <a:srgbClr val="C0C0C0"/>
                  </a:outerShdw>
                </a:effectLst>
                <a:latin typeface="Arial" charset="0"/>
              </a:defRPr>
            </a:lvl2pPr>
            <a:lvl3pPr>
              <a:defRPr sz="3600" b="1">
                <a:solidFill>
                  <a:schemeClr val="tx2"/>
                </a:solidFill>
                <a:effectLst>
                  <a:outerShdw blurRad="38100" dist="38100" dir="2700000" algn="tl">
                    <a:srgbClr val="C0C0C0"/>
                  </a:outerShdw>
                </a:effectLst>
                <a:latin typeface="Arial" charset="0"/>
              </a:defRPr>
            </a:lvl3pPr>
            <a:lvl4pPr>
              <a:defRPr sz="3600" b="1">
                <a:solidFill>
                  <a:schemeClr val="tx2"/>
                </a:solidFill>
                <a:effectLst>
                  <a:outerShdw blurRad="38100" dist="38100" dir="2700000" algn="tl">
                    <a:srgbClr val="C0C0C0"/>
                  </a:outerShdw>
                </a:effectLst>
                <a:latin typeface="Arial" charset="0"/>
              </a:defRPr>
            </a:lvl4pPr>
            <a:lvl5pPr>
              <a:defRPr sz="3600" b="1">
                <a:solidFill>
                  <a:schemeClr val="tx2"/>
                </a:solidFill>
                <a:effectLst>
                  <a:outerShdw blurRad="38100" dist="38100" dir="2700000" algn="tl">
                    <a:srgbClr val="C0C0C0"/>
                  </a:outerShdw>
                </a:effectLst>
                <a:latin typeface="Arial" charset="0"/>
              </a:defRPr>
            </a:lvl5pPr>
            <a:lvl6pPr marL="457200" fontAlgn="base">
              <a:spcBef>
                <a:spcPct val="0"/>
              </a:spcBef>
              <a:spcAft>
                <a:spcPct val="0"/>
              </a:spcAft>
              <a:defRPr sz="3600" b="1">
                <a:solidFill>
                  <a:schemeClr val="tx2"/>
                </a:solidFill>
                <a:effectLst>
                  <a:outerShdw blurRad="38100" dist="38100" dir="2700000" algn="tl">
                    <a:srgbClr val="C0C0C0"/>
                  </a:outerShdw>
                </a:effectLst>
                <a:latin typeface="Arial" charset="0"/>
              </a:defRPr>
            </a:lvl6pPr>
            <a:lvl7pPr marL="914400" fontAlgn="base">
              <a:spcBef>
                <a:spcPct val="0"/>
              </a:spcBef>
              <a:spcAft>
                <a:spcPct val="0"/>
              </a:spcAft>
              <a:defRPr sz="3600" b="1">
                <a:solidFill>
                  <a:schemeClr val="tx2"/>
                </a:solidFill>
                <a:effectLst>
                  <a:outerShdw blurRad="38100" dist="38100" dir="2700000" algn="tl">
                    <a:srgbClr val="C0C0C0"/>
                  </a:outerShdw>
                </a:effectLst>
                <a:latin typeface="Arial" charset="0"/>
              </a:defRPr>
            </a:lvl7pPr>
            <a:lvl8pPr marL="1371600" fontAlgn="base">
              <a:spcBef>
                <a:spcPct val="0"/>
              </a:spcBef>
              <a:spcAft>
                <a:spcPct val="0"/>
              </a:spcAft>
              <a:defRPr sz="3600" b="1">
                <a:solidFill>
                  <a:schemeClr val="tx2"/>
                </a:solidFill>
                <a:effectLst>
                  <a:outerShdw blurRad="38100" dist="38100" dir="2700000" algn="tl">
                    <a:srgbClr val="C0C0C0"/>
                  </a:outerShdw>
                </a:effectLst>
                <a:latin typeface="Arial" charset="0"/>
              </a:defRPr>
            </a:lvl8pPr>
            <a:lvl9pPr marL="1828800" fontAlgn="base">
              <a:spcBef>
                <a:spcPct val="0"/>
              </a:spcBef>
              <a:spcAft>
                <a:spcPct val="0"/>
              </a:spcAft>
              <a:defRPr sz="3600" b="1">
                <a:solidFill>
                  <a:schemeClr val="tx2"/>
                </a:solidFill>
                <a:effectLst>
                  <a:outerShdw blurRad="38100" dist="38100" dir="2700000" algn="tl">
                    <a:srgbClr val="C0C0C0"/>
                  </a:outerShdw>
                </a:effectLst>
                <a:latin typeface="Arial" charset="0"/>
              </a:defRPr>
            </a:lvl9pPr>
          </a:lstStyle>
          <a:p>
            <a:pPr>
              <a:defRPr/>
            </a:pPr>
            <a:r>
              <a:rPr lang="en-US" altLang="ko-KR" sz="3000" smtClean="0">
                <a:solidFill>
                  <a:srgbClr val="212745"/>
                </a:solidFill>
                <a:ea typeface="Gulim" pitchFamily="34" charset="-127"/>
              </a:rPr>
              <a:t>Requirements to Single Window Implementation</a:t>
            </a:r>
            <a:endParaRPr lang="th-TH" altLang="en-US" sz="3000" smtClean="0">
              <a:solidFill>
                <a:srgbClr val="212745"/>
              </a:solidFill>
            </a:endParaRPr>
          </a:p>
        </p:txBody>
      </p:sp>
      <p:cxnSp>
        <p:nvCxnSpPr>
          <p:cNvPr id="3" name="Straight Arrow Connector 2"/>
          <p:cNvCxnSpPr/>
          <p:nvPr/>
        </p:nvCxnSpPr>
        <p:spPr>
          <a:xfrm flipH="1">
            <a:off x="7427913" y="4159250"/>
            <a:ext cx="685800" cy="56515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21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86800" cy="5506020"/>
          </a:xfrm>
        </p:spPr>
        <p:txBody>
          <a:bodyPr>
            <a:normAutofit/>
          </a:bodyPr>
          <a:lstStyle/>
          <a:p>
            <a:endParaRPr lang="en-US" sz="2900" b="1" dirty="0"/>
          </a:p>
          <a:p>
            <a:pPr lvl="2"/>
            <a:endParaRPr lang="en-US" sz="2900" b="1" dirty="0" smtClean="0"/>
          </a:p>
          <a:p>
            <a:endParaRPr lang="en-US" sz="3700" b="1" dirty="0" smtClean="0"/>
          </a:p>
        </p:txBody>
      </p:sp>
      <p:sp>
        <p:nvSpPr>
          <p:cNvPr id="4" name="Title 1"/>
          <p:cNvSpPr>
            <a:spLocks noGrp="1"/>
          </p:cNvSpPr>
          <p:nvPr>
            <p:ph type="title"/>
          </p:nvPr>
        </p:nvSpPr>
        <p:spPr>
          <a:xfrm>
            <a:off x="1187458" y="91440"/>
            <a:ext cx="6859262" cy="784852"/>
          </a:xfrm>
        </p:spPr>
        <p:txBody>
          <a:bodyPr>
            <a:noAutofit/>
          </a:bodyPr>
          <a:lstStyle/>
          <a:p>
            <a:r>
              <a:rPr lang="en-US" sz="2800" b="1" dirty="0" smtClean="0">
                <a:solidFill>
                  <a:srgbClr val="0070C0"/>
                </a:solidFill>
              </a:rPr>
              <a:t>Steps for SW Implementation</a:t>
            </a:r>
            <a:endParaRPr lang="en-US" sz="2800" b="1" dirty="0">
              <a:solidFill>
                <a:srgbClr val="0070C0"/>
              </a:solidFill>
            </a:endParaRPr>
          </a:p>
        </p:txBody>
      </p:sp>
      <p:grpSp>
        <p:nvGrpSpPr>
          <p:cNvPr id="7" name="Group 15"/>
          <p:cNvGrpSpPr>
            <a:grpSpLocks/>
          </p:cNvGrpSpPr>
          <p:nvPr/>
        </p:nvGrpSpPr>
        <p:grpSpPr bwMode="auto">
          <a:xfrm>
            <a:off x="1295400" y="1497728"/>
            <a:ext cx="6705600" cy="4064872"/>
            <a:chOff x="1111" y="754"/>
            <a:chExt cx="4128" cy="3130"/>
          </a:xfrm>
        </p:grpSpPr>
        <p:sp>
          <p:nvSpPr>
            <p:cNvPr id="8" name="Rectangle 7"/>
            <p:cNvSpPr>
              <a:spLocks noChangeArrowheads="1"/>
            </p:cNvSpPr>
            <p:nvPr/>
          </p:nvSpPr>
          <p:spPr bwMode="auto">
            <a:xfrm>
              <a:off x="1565" y="2795"/>
              <a:ext cx="3674" cy="544"/>
            </a:xfrm>
            <a:prstGeom prst="rect">
              <a:avLst/>
            </a:prstGeom>
            <a:solidFill>
              <a:srgbClr val="FFFF99"/>
            </a:solidFill>
            <a:ln w="28575">
              <a:solidFill>
                <a:srgbClr val="365F91"/>
              </a:solidFill>
              <a:miter lim="800000"/>
              <a:headEnd/>
              <a:tailEnd/>
            </a:ln>
          </p:spPr>
          <p:txBody>
            <a:bodyPr lIns="63413" tIns="31707" rIns="63413" bIns="31707"/>
            <a:lstStyle/>
            <a:p>
              <a:r>
                <a:rPr lang="en-US" altLang="en-US" sz="1600" dirty="0">
                  <a:latin typeface="Arial" charset="0"/>
                  <a:ea typeface="굴림" pitchFamily="34" charset="-127"/>
                  <a:cs typeface="Angsana New" pitchFamily="18" charset="-34"/>
                </a:rPr>
                <a:t>Process Simplification &amp; Harmonization</a:t>
              </a:r>
              <a:r>
                <a:rPr lang="en-US" altLang="en-US" sz="2000" dirty="0">
                  <a:latin typeface="Arial" charset="0"/>
                  <a:ea typeface="굴림" pitchFamily="34" charset="-127"/>
                  <a:cs typeface="Angsana New" pitchFamily="18" charset="-34"/>
                </a:rPr>
                <a:t/>
              </a:r>
              <a:br>
                <a:rPr lang="en-US" altLang="en-US" sz="2000" dirty="0">
                  <a:latin typeface="Arial" charset="0"/>
                  <a:ea typeface="굴림" pitchFamily="34" charset="-127"/>
                  <a:cs typeface="Angsana New" pitchFamily="18" charset="-34"/>
                </a:rPr>
              </a:br>
              <a:endParaRPr lang="en-US" altLang="en-US" sz="2000" b="0" dirty="0">
                <a:latin typeface="Arial" charset="0"/>
                <a:ea typeface="굴림" pitchFamily="34" charset="-127"/>
                <a:cs typeface="Angsana New" pitchFamily="18" charset="-34"/>
              </a:endParaRPr>
            </a:p>
          </p:txBody>
        </p:sp>
        <p:sp>
          <p:nvSpPr>
            <p:cNvPr id="9" name="Rectangle 8"/>
            <p:cNvSpPr>
              <a:spLocks noChangeArrowheads="1"/>
            </p:cNvSpPr>
            <p:nvPr/>
          </p:nvSpPr>
          <p:spPr bwMode="auto">
            <a:xfrm>
              <a:off x="2154" y="2251"/>
              <a:ext cx="3085" cy="544"/>
            </a:xfrm>
            <a:prstGeom prst="rect">
              <a:avLst/>
            </a:prstGeom>
            <a:solidFill>
              <a:srgbClr val="CCFF99"/>
            </a:solidFill>
            <a:ln w="28575">
              <a:solidFill>
                <a:srgbClr val="336699"/>
              </a:solidFill>
              <a:miter lim="800000"/>
              <a:headEnd/>
              <a:tailEnd/>
            </a:ln>
          </p:spPr>
          <p:txBody>
            <a:bodyPr lIns="63413" tIns="31707" rIns="63413" bIns="31707"/>
            <a:lstStyle/>
            <a:p>
              <a:r>
                <a:rPr lang="en-US" altLang="en-US" sz="1600" dirty="0">
                  <a:latin typeface="Arial" charset="0"/>
                  <a:ea typeface="굴림" pitchFamily="34" charset="-127"/>
                  <a:cs typeface="Angsana New" pitchFamily="18" charset="-34"/>
                </a:rPr>
                <a:t>Documentation Simplification &amp; Standardization</a:t>
              </a:r>
              <a:r>
                <a:rPr lang="en-US" altLang="en-US" dirty="0">
                  <a:latin typeface="Times New Roman" pitchFamily="18" charset="0"/>
                  <a:ea typeface="굴림" pitchFamily="34" charset="-127"/>
                  <a:cs typeface="Angsana New" pitchFamily="18" charset="-34"/>
                </a:rPr>
                <a:t/>
              </a:r>
              <a:br>
                <a:rPr lang="en-US" altLang="en-US" dirty="0">
                  <a:latin typeface="Times New Roman" pitchFamily="18" charset="0"/>
                  <a:ea typeface="굴림" pitchFamily="34" charset="-127"/>
                  <a:cs typeface="Angsana New" pitchFamily="18" charset="-34"/>
                </a:rPr>
              </a:br>
              <a:endParaRPr lang="en-US" altLang="en-US" b="0" dirty="0">
                <a:ea typeface="굴림" pitchFamily="34" charset="-127"/>
                <a:cs typeface="Angsana New" pitchFamily="18" charset="-34"/>
              </a:endParaRPr>
            </a:p>
          </p:txBody>
        </p:sp>
        <p:sp>
          <p:nvSpPr>
            <p:cNvPr id="10" name="Rectangle 9"/>
            <p:cNvSpPr>
              <a:spLocks noChangeArrowheads="1"/>
            </p:cNvSpPr>
            <p:nvPr/>
          </p:nvSpPr>
          <p:spPr bwMode="auto">
            <a:xfrm>
              <a:off x="3288" y="1253"/>
              <a:ext cx="1951" cy="499"/>
            </a:xfrm>
            <a:prstGeom prst="rect">
              <a:avLst/>
            </a:prstGeom>
            <a:solidFill>
              <a:srgbClr val="CCFFFF"/>
            </a:solidFill>
            <a:ln w="28575">
              <a:solidFill>
                <a:srgbClr val="336699"/>
              </a:solidFill>
              <a:miter lim="800000"/>
              <a:headEnd/>
              <a:tailEnd/>
            </a:ln>
          </p:spPr>
          <p:txBody>
            <a:bodyPr lIns="63413" tIns="31707" rIns="63413" bIns="31707"/>
            <a:lstStyle/>
            <a:p>
              <a:r>
                <a:rPr lang="en-US" altLang="en-US" sz="1600">
                  <a:latin typeface="Arial" charset="0"/>
                  <a:ea typeface="굴림" pitchFamily="34" charset="-127"/>
                  <a:cs typeface="Angsana New" pitchFamily="18" charset="-34"/>
                </a:rPr>
                <a:t>Cross Border Data Harmonization &amp; Exchange</a:t>
              </a:r>
              <a:endParaRPr lang="en-US" altLang="en-US" sz="1600">
                <a:solidFill>
                  <a:srgbClr val="CC0000"/>
                </a:solidFill>
                <a:latin typeface="Arial" charset="0"/>
                <a:ea typeface="굴림" pitchFamily="34" charset="-127"/>
                <a:cs typeface="Angsana New" pitchFamily="18" charset="-34"/>
              </a:endParaRPr>
            </a:p>
            <a:p>
              <a:endParaRPr lang="en-US" altLang="en-US" sz="1600" b="0">
                <a:ea typeface="굴림" pitchFamily="34" charset="-127"/>
                <a:cs typeface="Angsana New" pitchFamily="18" charset="-34"/>
              </a:endParaRPr>
            </a:p>
          </p:txBody>
        </p:sp>
        <p:sp>
          <p:nvSpPr>
            <p:cNvPr id="11" name="Rectangle 7"/>
            <p:cNvSpPr>
              <a:spLocks noChangeArrowheads="1"/>
            </p:cNvSpPr>
            <p:nvPr/>
          </p:nvSpPr>
          <p:spPr bwMode="auto">
            <a:xfrm>
              <a:off x="2789" y="1752"/>
              <a:ext cx="2450" cy="499"/>
            </a:xfrm>
            <a:prstGeom prst="rect">
              <a:avLst/>
            </a:prstGeom>
            <a:solidFill>
              <a:srgbClr val="CCFFCC"/>
            </a:solidFill>
            <a:ln w="28575">
              <a:solidFill>
                <a:srgbClr val="336699"/>
              </a:solidFill>
              <a:miter lim="800000"/>
              <a:headEnd/>
              <a:tailEnd/>
            </a:ln>
          </p:spPr>
          <p:txBody>
            <a:bodyPr lIns="63413" tIns="31707" rIns="63413" bIns="31707"/>
            <a:lstStyle/>
            <a:p>
              <a:r>
                <a:rPr lang="en-US" altLang="en-US" sz="1600" dirty="0">
                  <a:latin typeface="Arial" charset="0"/>
                  <a:cs typeface="Angsana New" pitchFamily="18" charset="-34"/>
                </a:rPr>
                <a:t>National Data Harmonization</a:t>
              </a:r>
              <a:endParaRPr lang="en-US" altLang="en-US" sz="1600" b="0" dirty="0">
                <a:latin typeface="Arial" charset="0"/>
              </a:endParaRPr>
            </a:p>
          </p:txBody>
        </p:sp>
        <p:sp>
          <p:nvSpPr>
            <p:cNvPr id="12" name="Rectangle 11"/>
            <p:cNvSpPr>
              <a:spLocks noChangeArrowheads="1"/>
            </p:cNvSpPr>
            <p:nvPr/>
          </p:nvSpPr>
          <p:spPr bwMode="auto">
            <a:xfrm rot="10800000" flipV="1">
              <a:off x="1111" y="3339"/>
              <a:ext cx="4128" cy="545"/>
            </a:xfrm>
            <a:prstGeom prst="rect">
              <a:avLst/>
            </a:prstGeom>
            <a:solidFill>
              <a:srgbClr val="FFFFCC"/>
            </a:solidFill>
            <a:ln w="28575">
              <a:solidFill>
                <a:srgbClr val="365F91"/>
              </a:solidFill>
              <a:miter lim="800000"/>
              <a:headEnd/>
              <a:tailEnd/>
            </a:ln>
          </p:spPr>
          <p:txBody>
            <a:bodyPr lIns="63413" tIns="31707" rIns="63413" bIns="31707"/>
            <a:lstStyle/>
            <a:p>
              <a:r>
                <a:rPr lang="en-US" altLang="en-US" sz="1600">
                  <a:latin typeface="Arial" charset="0"/>
                </a:rPr>
                <a:t>Business Process Analysis</a:t>
              </a:r>
            </a:p>
          </p:txBody>
        </p:sp>
        <p:sp>
          <p:nvSpPr>
            <p:cNvPr id="13" name="Rectangle 2"/>
            <p:cNvSpPr>
              <a:spLocks noChangeArrowheads="1"/>
            </p:cNvSpPr>
            <p:nvPr/>
          </p:nvSpPr>
          <p:spPr bwMode="auto">
            <a:xfrm>
              <a:off x="3678" y="754"/>
              <a:ext cx="1557" cy="499"/>
            </a:xfrm>
            <a:prstGeom prst="rect">
              <a:avLst/>
            </a:prstGeom>
            <a:solidFill>
              <a:srgbClr val="66FFFF"/>
            </a:solidFill>
            <a:ln w="28575">
              <a:solidFill>
                <a:srgbClr val="336699"/>
              </a:solidFill>
              <a:miter lim="800000"/>
              <a:headEnd/>
              <a:tailEnd/>
            </a:ln>
          </p:spPr>
          <p:txBody>
            <a:bodyPr lIns="63413" tIns="31707" rIns="63413" bIns="31707"/>
            <a:lstStyle/>
            <a:p>
              <a:r>
                <a:rPr lang="en-US" altLang="en-US" sz="1600">
                  <a:latin typeface="Arial" charset="0"/>
                  <a:ea typeface="굴림" pitchFamily="34" charset="-127"/>
                  <a:cs typeface="Angsana New" pitchFamily="18" charset="-34"/>
                </a:rPr>
                <a:t>e-Single Window &amp; Paperless Trading</a:t>
              </a:r>
              <a:endParaRPr lang="en-US" altLang="en-US" sz="1600" b="0">
                <a:ea typeface="굴림" pitchFamily="34" charset="-127"/>
                <a:cs typeface="Angsana New" pitchFamily="18" charset="-34"/>
              </a:endParaRPr>
            </a:p>
          </p:txBody>
        </p:sp>
      </p:grpSp>
      <p:sp>
        <p:nvSpPr>
          <p:cNvPr id="14" name="Text Box 7215"/>
          <p:cNvSpPr txBox="1"/>
          <p:nvPr/>
        </p:nvSpPr>
        <p:spPr>
          <a:xfrm>
            <a:off x="1600200" y="5867400"/>
            <a:ext cx="5486400" cy="4845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GB" sz="1000" i="1">
                <a:effectLst/>
                <a:latin typeface="Times New Roman"/>
                <a:ea typeface="Times New Roman"/>
                <a:cs typeface="Cordia New"/>
              </a:rPr>
              <a:t>Source</a:t>
            </a:r>
            <a:r>
              <a:rPr lang="en-GB" sz="1000">
                <a:effectLst/>
                <a:latin typeface="Times New Roman"/>
                <a:ea typeface="Times New Roman"/>
                <a:cs typeface="Cordia New"/>
              </a:rPr>
              <a:t>: UNECE, 2006, Background Paper for UN/CEFACT Symposium on </a:t>
            </a:r>
            <a:endParaRPr lang="en-US" sz="1100">
              <a:effectLst/>
              <a:ea typeface="Times New Roman"/>
              <a:cs typeface="Cordia New"/>
            </a:endParaRPr>
          </a:p>
          <a:p>
            <a:pPr marL="0" marR="0">
              <a:lnSpc>
                <a:spcPct val="115000"/>
              </a:lnSpc>
              <a:spcBef>
                <a:spcPts val="0"/>
              </a:spcBef>
              <a:spcAft>
                <a:spcPts val="0"/>
              </a:spcAft>
            </a:pPr>
            <a:r>
              <a:rPr lang="en-GB" sz="1000">
                <a:effectLst/>
                <a:latin typeface="Times New Roman"/>
                <a:ea typeface="Times New Roman"/>
                <a:cs typeface="Cordia New"/>
              </a:rPr>
              <a:t>Single Window Common Standards and Interoperability</a:t>
            </a:r>
            <a:endParaRPr lang="en-US" sz="1100">
              <a:effectLst/>
              <a:ea typeface="Times New Roman"/>
              <a:cs typeface="Cordia New"/>
            </a:endParaRPr>
          </a:p>
        </p:txBody>
      </p:sp>
    </p:spTree>
    <p:extLst>
      <p:ext uri="{BB962C8B-B14F-4D97-AF65-F5344CB8AC3E}">
        <p14:creationId xmlns:p14="http://schemas.microsoft.com/office/powerpoint/2010/main" val="1958175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88" y="114870"/>
            <a:ext cx="8520112" cy="647700"/>
          </a:xfrm>
        </p:spPr>
        <p:txBody>
          <a:bodyPr>
            <a:normAutofit fontScale="90000"/>
          </a:bodyPr>
          <a:lstStyle/>
          <a:p>
            <a:pPr>
              <a:defRPr/>
            </a:pPr>
            <a:r>
              <a:rPr lang="en-US" sz="2800" dirty="0" smtClean="0">
                <a:effectLst>
                  <a:outerShdw blurRad="38100" dist="38100" dir="2700000" algn="tl">
                    <a:srgbClr val="000000">
                      <a:alpha val="43137"/>
                    </a:srgbClr>
                  </a:outerShdw>
                </a:effectLst>
              </a:rPr>
              <a:t>Documents related to Exportation of Rice</a:t>
            </a:r>
            <a:r>
              <a:rPr lang="en-US" sz="2400" dirty="0" smtClean="0">
                <a:effectLst>
                  <a:outerShdw blurRad="38100" dist="38100" dir="2700000" algn="tl">
                    <a:srgbClr val="000000">
                      <a:alpha val="43137"/>
                    </a:srgbClr>
                  </a:outerShdw>
                </a:effectLst>
              </a:rPr>
              <a:t/>
            </a:r>
            <a:br>
              <a:rPr lang="en-US" sz="2400" dirty="0" smtClean="0">
                <a:effectLst>
                  <a:outerShdw blurRad="38100" dist="38100" dir="2700000" algn="tl">
                    <a:srgbClr val="000000">
                      <a:alpha val="43137"/>
                    </a:srgbClr>
                  </a:outerShdw>
                </a:effectLst>
              </a:rPr>
            </a:br>
            <a:r>
              <a:rPr lang="en-US" sz="1600" dirty="0" smtClean="0">
                <a:effectLst>
                  <a:outerShdw blurRad="38100" dist="38100" dir="2700000" algn="tl">
                    <a:srgbClr val="000000">
                      <a:alpha val="43137"/>
                    </a:srgbClr>
                  </a:outerShdw>
                </a:effectLst>
              </a:rPr>
              <a:t>(from purchase order until the cargo container leaving the sea port) </a:t>
            </a:r>
            <a:endParaRPr lang="th-TH" sz="1800" dirty="0">
              <a:effectLst>
                <a:outerShdw blurRad="38100" dist="38100" dir="2700000" algn="tl">
                  <a:srgbClr val="000000">
                    <a:alpha val="43137"/>
                  </a:srgbClr>
                </a:outerShdw>
              </a:effectLst>
            </a:endParaRPr>
          </a:p>
        </p:txBody>
      </p:sp>
      <p:sp>
        <p:nvSpPr>
          <p:cNvPr id="6" name="Content Placeholder 5"/>
          <p:cNvSpPr>
            <a:spLocks noGrp="1"/>
          </p:cNvSpPr>
          <p:nvPr>
            <p:ph sz="half" idx="4294967295"/>
          </p:nvPr>
        </p:nvSpPr>
        <p:spPr>
          <a:xfrm>
            <a:off x="4394200" y="1487488"/>
            <a:ext cx="4724400" cy="4572000"/>
          </a:xfrm>
        </p:spPr>
        <p:txBody>
          <a:bodyPr/>
          <a:lstStyle/>
          <a:p>
            <a:pPr marL="533400" indent="-533400">
              <a:buClr>
                <a:srgbClr val="C00000"/>
              </a:buClr>
              <a:buFont typeface="Arial" charset="0"/>
              <a:buAutoNum type="arabicPeriod" startAt="21"/>
            </a:pPr>
            <a:r>
              <a:rPr lang="en-US" sz="1200" dirty="0" smtClean="0">
                <a:solidFill>
                  <a:srgbClr val="A50021"/>
                </a:solidFill>
                <a:latin typeface="Arial" charset="0"/>
                <a:cs typeface="Arial" charset="0"/>
              </a:rPr>
              <a:t>Master Sea Cargo Manifest(17)</a:t>
            </a:r>
          </a:p>
          <a:p>
            <a:pPr marL="533400" indent="-533400">
              <a:buClr>
                <a:srgbClr val="C00000"/>
              </a:buClr>
              <a:buFont typeface="Tahoma" pitchFamily="34" charset="0"/>
              <a:buAutoNum type="arabicPeriod" startAt="21"/>
            </a:pPr>
            <a:r>
              <a:rPr lang="en-US" sz="1200" dirty="0" smtClean="0">
                <a:solidFill>
                  <a:srgbClr val="A50021"/>
                </a:solidFill>
                <a:latin typeface="Arial" charset="0"/>
                <a:cs typeface="Arial" charset="0"/>
              </a:rPr>
              <a:t>House Sea Cargo Manifest (37)</a:t>
            </a:r>
          </a:p>
          <a:p>
            <a:pPr marL="533400" indent="-533400">
              <a:buClr>
                <a:srgbClr val="C00000"/>
              </a:buClr>
              <a:buFont typeface="+mj-lt"/>
              <a:buAutoNum type="arabicPeriod" startAt="21"/>
            </a:pPr>
            <a:r>
              <a:rPr lang="en-US" sz="1400" b="1" i="1" dirty="0" smtClean="0">
                <a:solidFill>
                  <a:srgbClr val="002060"/>
                </a:solidFill>
                <a:latin typeface="Arial" charset="0"/>
                <a:cs typeface="Arial" charset="0"/>
              </a:rPr>
              <a:t>Export Declaration (114)</a:t>
            </a:r>
          </a:p>
          <a:p>
            <a:pPr marL="533400" indent="-533400">
              <a:buClr>
                <a:srgbClr val="C00000"/>
              </a:buClr>
              <a:buFont typeface="Tahoma" pitchFamily="34" charset="0"/>
              <a:buAutoNum type="arabicPeriod" startAt="21"/>
            </a:pPr>
            <a:r>
              <a:rPr lang="en-US" sz="1200" b="1" dirty="0" smtClean="0">
                <a:solidFill>
                  <a:srgbClr val="002060"/>
                </a:solidFill>
                <a:latin typeface="Arial" charset="0"/>
                <a:cs typeface="Arial" charset="0"/>
              </a:rPr>
              <a:t>Good Transition Control List (27)</a:t>
            </a:r>
          </a:p>
          <a:p>
            <a:pPr marL="533400" indent="-533400">
              <a:buClr>
                <a:srgbClr val="C00000"/>
              </a:buClr>
              <a:buFont typeface="Tahoma" pitchFamily="34" charset="0"/>
              <a:buAutoNum type="arabicPeriod" startAt="21"/>
            </a:pPr>
            <a:r>
              <a:rPr lang="en-US" sz="1200" b="1" i="1" dirty="0" smtClean="0">
                <a:solidFill>
                  <a:srgbClr val="002060"/>
                </a:solidFill>
                <a:latin typeface="Arial" charset="0"/>
                <a:cs typeface="Arial" charset="0"/>
              </a:rPr>
              <a:t>Application for Permission to Export Rice (KP. 2) (24) </a:t>
            </a:r>
          </a:p>
          <a:p>
            <a:pPr marL="533400" indent="-533400">
              <a:buClr>
                <a:srgbClr val="C00000"/>
              </a:buClr>
              <a:buFont typeface="Tahoma" pitchFamily="34" charset="0"/>
              <a:buAutoNum type="arabicPeriod" startAt="21"/>
            </a:pPr>
            <a:r>
              <a:rPr lang="en-US" sz="1200" dirty="0" smtClean="0">
                <a:solidFill>
                  <a:srgbClr val="A50021"/>
                </a:solidFill>
                <a:latin typeface="Arial" charset="0"/>
                <a:cs typeface="Arial" charset="0"/>
              </a:rPr>
              <a:t>Sales Report (KP 3) (21)</a:t>
            </a:r>
          </a:p>
          <a:p>
            <a:pPr marL="533400" indent="-533400">
              <a:buClr>
                <a:srgbClr val="C00000"/>
              </a:buClr>
              <a:buFont typeface="Tahoma" pitchFamily="34" charset="0"/>
              <a:buAutoNum type="arabicPeriod" startAt="21"/>
            </a:pPr>
            <a:r>
              <a:rPr lang="en-US" sz="1200" b="1" dirty="0" smtClean="0">
                <a:solidFill>
                  <a:srgbClr val="002060"/>
                </a:solidFill>
                <a:latin typeface="Arial" charset="0"/>
                <a:cs typeface="Arial" charset="0"/>
              </a:rPr>
              <a:t>Application for the Collection of the Permit for the Export of Rice (A. 3) (35)</a:t>
            </a:r>
          </a:p>
          <a:p>
            <a:pPr marL="533400" indent="-533400">
              <a:buClr>
                <a:srgbClr val="C00000"/>
              </a:buClr>
              <a:buFont typeface="Tahoma" pitchFamily="34" charset="0"/>
              <a:buAutoNum type="arabicPeriod" startAt="21"/>
            </a:pPr>
            <a:r>
              <a:rPr lang="en-US" sz="1400" b="1" dirty="0" smtClean="0">
                <a:solidFill>
                  <a:srgbClr val="002060"/>
                </a:solidFill>
                <a:latin typeface="Arial" charset="0"/>
                <a:cs typeface="Arial" charset="0"/>
              </a:rPr>
              <a:t>Permit for the Export of Rice (A. 4) (35)</a:t>
            </a:r>
          </a:p>
          <a:p>
            <a:pPr marL="533400" indent="-533400">
              <a:buClr>
                <a:srgbClr val="C00000"/>
              </a:buClr>
              <a:buFont typeface="Tahoma" pitchFamily="34" charset="0"/>
              <a:buAutoNum type="arabicPeriod" startAt="21"/>
            </a:pPr>
            <a:r>
              <a:rPr lang="en-US" sz="1200" b="1" dirty="0" smtClean="0">
                <a:solidFill>
                  <a:srgbClr val="002060"/>
                </a:solidFill>
                <a:latin typeface="Arial" charset="0"/>
                <a:cs typeface="Arial" charset="0"/>
              </a:rPr>
              <a:t>Application for Certificate of Standards of Product (MS. 13/1) (44) </a:t>
            </a:r>
          </a:p>
          <a:p>
            <a:pPr marL="533400" indent="-533400">
              <a:buClr>
                <a:srgbClr val="C00000"/>
              </a:buClr>
              <a:buFont typeface="Tahoma" pitchFamily="34" charset="0"/>
              <a:buAutoNum type="arabicPeriod" startAt="21"/>
            </a:pPr>
            <a:r>
              <a:rPr lang="en-US" sz="1200" b="1" dirty="0" smtClean="0">
                <a:solidFill>
                  <a:srgbClr val="002060"/>
                </a:solidFill>
                <a:latin typeface="Arial" charset="0"/>
                <a:cs typeface="Arial" charset="0"/>
              </a:rPr>
              <a:t>Certificate of Analysis (17)</a:t>
            </a:r>
          </a:p>
          <a:p>
            <a:pPr marL="533400" indent="-533400">
              <a:buClr>
                <a:srgbClr val="C00000"/>
              </a:buClr>
              <a:buFont typeface="Tahoma" pitchFamily="34" charset="0"/>
              <a:buAutoNum type="arabicPeriod" startAt="21"/>
            </a:pPr>
            <a:r>
              <a:rPr lang="en-US" sz="1400" b="1" dirty="0" smtClean="0">
                <a:solidFill>
                  <a:srgbClr val="002060"/>
                </a:solidFill>
                <a:latin typeface="Arial" charset="0"/>
                <a:cs typeface="Arial" charset="0"/>
              </a:rPr>
              <a:t>Certificate of Product Standards (MS. 24/1) (45)</a:t>
            </a:r>
          </a:p>
          <a:p>
            <a:pPr marL="533400" indent="-533400">
              <a:buClr>
                <a:srgbClr val="C00000"/>
              </a:buClr>
              <a:buFont typeface="Tahoma" pitchFamily="34" charset="0"/>
              <a:buAutoNum type="arabicPeriod" startAt="21"/>
            </a:pPr>
            <a:r>
              <a:rPr lang="en-US" sz="1400" dirty="0" smtClean="0">
                <a:solidFill>
                  <a:srgbClr val="002060"/>
                </a:solidFill>
                <a:latin typeface="Arial" charset="0"/>
                <a:cs typeface="Arial" charset="0"/>
              </a:rPr>
              <a:t>Certificate of Fumigation (21)</a:t>
            </a:r>
          </a:p>
          <a:p>
            <a:pPr marL="533400" indent="-533400">
              <a:buClr>
                <a:srgbClr val="C00000"/>
              </a:buClr>
              <a:buFont typeface="Tahoma" pitchFamily="34" charset="0"/>
              <a:buAutoNum type="arabicPeriod" startAt="21"/>
            </a:pPr>
            <a:r>
              <a:rPr lang="en-US" sz="1200" b="1" dirty="0" smtClean="0">
                <a:solidFill>
                  <a:srgbClr val="002060"/>
                </a:solidFill>
                <a:latin typeface="Arial" charset="0"/>
                <a:cs typeface="Arial" charset="0"/>
              </a:rPr>
              <a:t>Application for Phytosanitary Certificate (PQ. 9) (29)</a:t>
            </a:r>
          </a:p>
          <a:p>
            <a:pPr marL="533400" indent="-533400">
              <a:buClr>
                <a:srgbClr val="C00000"/>
              </a:buClr>
              <a:buFont typeface="Tahoma" pitchFamily="34" charset="0"/>
              <a:buAutoNum type="arabicPeriod" startAt="21"/>
            </a:pPr>
            <a:r>
              <a:rPr lang="en-US" sz="1400" b="1" dirty="0" smtClean="0">
                <a:solidFill>
                  <a:srgbClr val="002060"/>
                </a:solidFill>
                <a:latin typeface="Arial" charset="0"/>
                <a:cs typeface="Arial" charset="0"/>
              </a:rPr>
              <a:t>Phytosanitary Certificate (33)</a:t>
            </a:r>
          </a:p>
          <a:p>
            <a:pPr marL="533400" indent="-533400">
              <a:buClr>
                <a:srgbClr val="C00000"/>
              </a:buClr>
              <a:buFont typeface="Tahoma" pitchFamily="34" charset="0"/>
              <a:buAutoNum type="arabicPeriod" startAt="21"/>
            </a:pPr>
            <a:r>
              <a:rPr lang="en-US" sz="1200" b="1" dirty="0" smtClean="0">
                <a:solidFill>
                  <a:srgbClr val="002060"/>
                </a:solidFill>
                <a:latin typeface="Arial" charset="0"/>
                <a:cs typeface="Arial" charset="0"/>
              </a:rPr>
              <a:t>Application for Certificate of Origin (42)</a:t>
            </a:r>
          </a:p>
          <a:p>
            <a:pPr marL="533400" indent="-533400">
              <a:buClr>
                <a:srgbClr val="C00000"/>
              </a:buClr>
              <a:buFont typeface="Tahoma" pitchFamily="34" charset="0"/>
              <a:buAutoNum type="arabicPeriod" startAt="21"/>
            </a:pPr>
            <a:r>
              <a:rPr lang="en-US" sz="1400" b="1" i="1" dirty="0" smtClean="0">
                <a:solidFill>
                  <a:srgbClr val="002060"/>
                </a:solidFill>
                <a:latin typeface="Arial" charset="0"/>
                <a:cs typeface="Arial" charset="0"/>
              </a:rPr>
              <a:t>Certificate of Origin (38)</a:t>
            </a:r>
          </a:p>
        </p:txBody>
      </p:sp>
      <p:sp>
        <p:nvSpPr>
          <p:cNvPr id="7" name="Content Placeholder 7"/>
          <p:cNvSpPr>
            <a:spLocks noGrp="1"/>
          </p:cNvSpPr>
          <p:nvPr>
            <p:ph sz="half" idx="1"/>
          </p:nvPr>
        </p:nvSpPr>
        <p:spPr>
          <a:xfrm>
            <a:off x="217488" y="1474788"/>
            <a:ext cx="4394200" cy="4648200"/>
          </a:xfrm>
        </p:spPr>
        <p:txBody>
          <a:bodyPr/>
          <a:lstStyle/>
          <a:p>
            <a:pPr marL="533400" indent="-533400">
              <a:buClr>
                <a:srgbClr val="C00000"/>
              </a:buClr>
              <a:buFont typeface="Tahoma" pitchFamily="34" charset="0"/>
              <a:buAutoNum type="arabicPeriod"/>
            </a:pPr>
            <a:r>
              <a:rPr lang="en-US" sz="1200" dirty="0" err="1" smtClean="0">
                <a:solidFill>
                  <a:srgbClr val="7030A0"/>
                </a:solidFill>
                <a:latin typeface="Arial" charset="0"/>
                <a:cs typeface="Arial" charset="0"/>
              </a:rPr>
              <a:t>Proforma</a:t>
            </a:r>
            <a:r>
              <a:rPr lang="en-US" sz="1200" dirty="0" smtClean="0">
                <a:solidFill>
                  <a:srgbClr val="7030A0"/>
                </a:solidFill>
                <a:latin typeface="Arial" charset="0"/>
                <a:cs typeface="Arial" charset="0"/>
              </a:rPr>
              <a:t> Invoice (35)</a:t>
            </a:r>
          </a:p>
          <a:p>
            <a:pPr marL="533400" indent="-533400">
              <a:buClr>
                <a:srgbClr val="C00000"/>
              </a:buClr>
              <a:buFont typeface="Tahoma" pitchFamily="34" charset="0"/>
              <a:buAutoNum type="arabicPeriod"/>
            </a:pPr>
            <a:r>
              <a:rPr lang="en-US" sz="1200" dirty="0" smtClean="0">
                <a:solidFill>
                  <a:srgbClr val="7030A0"/>
                </a:solidFill>
                <a:latin typeface="Arial" charset="0"/>
                <a:cs typeface="Arial" charset="0"/>
              </a:rPr>
              <a:t>Purchase Order (39)</a:t>
            </a:r>
          </a:p>
          <a:p>
            <a:pPr marL="533400" indent="-533400">
              <a:buClr>
                <a:srgbClr val="C00000"/>
              </a:buClr>
              <a:buFont typeface="Tahoma" pitchFamily="34" charset="0"/>
              <a:buAutoNum type="arabicPeriod"/>
            </a:pPr>
            <a:r>
              <a:rPr lang="en-US" sz="1200" dirty="0" smtClean="0">
                <a:solidFill>
                  <a:srgbClr val="7030A0"/>
                </a:solidFill>
                <a:latin typeface="Arial" charset="0"/>
                <a:cs typeface="Arial" charset="0"/>
              </a:rPr>
              <a:t>Commercial Invoice (51)</a:t>
            </a:r>
          </a:p>
          <a:p>
            <a:pPr marL="533400" indent="-533400">
              <a:buClr>
                <a:srgbClr val="C00000"/>
              </a:buClr>
              <a:buFont typeface="Tahoma" pitchFamily="34" charset="0"/>
              <a:buAutoNum type="arabicPeriod"/>
            </a:pPr>
            <a:r>
              <a:rPr lang="en-US" sz="1200" dirty="0" smtClean="0">
                <a:solidFill>
                  <a:srgbClr val="7030A0"/>
                </a:solidFill>
                <a:latin typeface="Arial" charset="0"/>
                <a:cs typeface="Arial" charset="0"/>
              </a:rPr>
              <a:t>Application for Letter of Credit (24)</a:t>
            </a:r>
          </a:p>
          <a:p>
            <a:pPr marL="533400" indent="-533400">
              <a:buClr>
                <a:srgbClr val="C00000"/>
              </a:buClr>
              <a:buFont typeface="Tahoma" pitchFamily="34" charset="0"/>
              <a:buAutoNum type="arabicPeriod"/>
            </a:pPr>
            <a:r>
              <a:rPr lang="en-US" sz="1200" dirty="0" smtClean="0">
                <a:solidFill>
                  <a:srgbClr val="7030A0"/>
                </a:solidFill>
                <a:latin typeface="Arial" charset="0"/>
                <a:cs typeface="Arial" charset="0"/>
              </a:rPr>
              <a:t>Letter of Credit (32)</a:t>
            </a:r>
          </a:p>
          <a:p>
            <a:pPr marL="533400" indent="-533400">
              <a:buClr>
                <a:srgbClr val="C00000"/>
              </a:buClr>
              <a:buFont typeface="Tahoma" pitchFamily="34" charset="0"/>
              <a:buAutoNum type="arabicPeriod"/>
            </a:pPr>
            <a:r>
              <a:rPr lang="en-US" sz="1200" dirty="0" smtClean="0">
                <a:solidFill>
                  <a:srgbClr val="C00000"/>
                </a:solidFill>
                <a:latin typeface="Arial" charset="0"/>
                <a:cs typeface="Arial" charset="0"/>
              </a:rPr>
              <a:t>Packing List (25)</a:t>
            </a:r>
          </a:p>
          <a:p>
            <a:pPr marL="533400" indent="-533400">
              <a:buClr>
                <a:srgbClr val="C00000"/>
              </a:buClr>
              <a:buFont typeface="Tahoma" pitchFamily="34" charset="0"/>
              <a:buAutoNum type="arabicPeriod"/>
            </a:pPr>
            <a:r>
              <a:rPr lang="en-US" sz="1200" dirty="0" smtClean="0">
                <a:solidFill>
                  <a:srgbClr val="C00000"/>
                </a:solidFill>
                <a:latin typeface="Arial" charset="0"/>
                <a:cs typeface="Arial" charset="0"/>
              </a:rPr>
              <a:t>Cargo Insurance Application Form (20)</a:t>
            </a:r>
          </a:p>
          <a:p>
            <a:pPr marL="533400" indent="-533400">
              <a:buClr>
                <a:srgbClr val="C00000"/>
              </a:buClr>
              <a:buFont typeface="Tahoma" pitchFamily="34" charset="0"/>
              <a:buAutoNum type="arabicPeriod"/>
            </a:pPr>
            <a:r>
              <a:rPr lang="en-US" sz="1200" dirty="0" smtClean="0">
                <a:solidFill>
                  <a:srgbClr val="C00000"/>
                </a:solidFill>
                <a:latin typeface="Arial" charset="0"/>
                <a:cs typeface="Arial" charset="0"/>
              </a:rPr>
              <a:t>Cover Note (23)</a:t>
            </a:r>
          </a:p>
          <a:p>
            <a:pPr marL="533400" indent="-533400">
              <a:buClr>
                <a:srgbClr val="C00000"/>
              </a:buClr>
              <a:buFont typeface="Tahoma" pitchFamily="34" charset="0"/>
              <a:buAutoNum type="arabicPeriod"/>
            </a:pPr>
            <a:r>
              <a:rPr lang="en-US" sz="1200" dirty="0" smtClean="0">
                <a:solidFill>
                  <a:srgbClr val="C00000"/>
                </a:solidFill>
                <a:latin typeface="Arial" charset="0"/>
                <a:cs typeface="Arial" charset="0"/>
              </a:rPr>
              <a:t>Insurance Policy (24)</a:t>
            </a:r>
          </a:p>
          <a:p>
            <a:pPr marL="533400" indent="-533400">
              <a:buClr>
                <a:srgbClr val="C00000"/>
              </a:buClr>
              <a:buFont typeface="Tahoma" pitchFamily="34" charset="0"/>
              <a:buAutoNum type="arabicPeriod"/>
            </a:pPr>
            <a:r>
              <a:rPr lang="en-US" sz="1200" dirty="0" smtClean="0">
                <a:solidFill>
                  <a:srgbClr val="C00000"/>
                </a:solidFill>
                <a:latin typeface="Arial" charset="0"/>
                <a:cs typeface="Arial" charset="0"/>
              </a:rPr>
              <a:t>Booking Request Form – Border Crossing (25)</a:t>
            </a:r>
          </a:p>
          <a:p>
            <a:pPr marL="533400" indent="-533400">
              <a:buClr>
                <a:srgbClr val="C00000"/>
              </a:buClr>
              <a:buFont typeface="Tahoma" pitchFamily="34" charset="0"/>
              <a:buAutoNum type="arabicPeriod"/>
            </a:pPr>
            <a:r>
              <a:rPr lang="en-US" sz="1200" dirty="0" smtClean="0">
                <a:solidFill>
                  <a:srgbClr val="C00000"/>
                </a:solidFill>
                <a:latin typeface="Arial" charset="0"/>
                <a:cs typeface="Arial" charset="0"/>
              </a:rPr>
              <a:t>Booking Confirmation – Border Crossing (30)</a:t>
            </a:r>
          </a:p>
          <a:p>
            <a:pPr marL="533400" indent="-533400">
              <a:buClr>
                <a:srgbClr val="C00000"/>
              </a:buClr>
              <a:buFont typeface="Tahoma" pitchFamily="34" charset="0"/>
              <a:buAutoNum type="arabicPeriod"/>
            </a:pPr>
            <a:r>
              <a:rPr lang="en-US" sz="1200" dirty="0" smtClean="0">
                <a:solidFill>
                  <a:srgbClr val="C00000"/>
                </a:solidFill>
                <a:latin typeface="Arial" charset="0"/>
                <a:cs typeface="Arial" charset="0"/>
              </a:rPr>
              <a:t>Booking Request Form – Inland Transport (16)</a:t>
            </a:r>
          </a:p>
          <a:p>
            <a:pPr marL="533400" indent="-533400">
              <a:buClr>
                <a:srgbClr val="C00000"/>
              </a:buClr>
              <a:buFont typeface="Tahoma" pitchFamily="34" charset="0"/>
              <a:buAutoNum type="arabicPeriod"/>
            </a:pPr>
            <a:r>
              <a:rPr lang="en-US" sz="1200" dirty="0" smtClean="0">
                <a:solidFill>
                  <a:srgbClr val="C00000"/>
                </a:solidFill>
                <a:latin typeface="Arial" charset="0"/>
                <a:cs typeface="Arial" charset="0"/>
              </a:rPr>
              <a:t>Booking Confirmation – Inland Transport (18)</a:t>
            </a:r>
          </a:p>
          <a:p>
            <a:pPr marL="533400" indent="-533400">
              <a:buClr>
                <a:srgbClr val="C00000"/>
              </a:buClr>
              <a:buFont typeface="Tahoma" pitchFamily="34" charset="0"/>
              <a:buAutoNum type="arabicPeriod"/>
            </a:pPr>
            <a:r>
              <a:rPr lang="en-US" sz="1200" dirty="0" smtClean="0">
                <a:solidFill>
                  <a:srgbClr val="C00000"/>
                </a:solidFill>
                <a:latin typeface="Arial" charset="0"/>
                <a:cs typeface="Arial" charset="0"/>
              </a:rPr>
              <a:t>Bill of Lading (42)</a:t>
            </a:r>
          </a:p>
          <a:p>
            <a:pPr marL="533400" indent="-533400">
              <a:buClr>
                <a:srgbClr val="C00000"/>
              </a:buClr>
              <a:buFont typeface="Tahoma" pitchFamily="34" charset="0"/>
              <a:buAutoNum type="arabicPeriod"/>
            </a:pPr>
            <a:r>
              <a:rPr lang="en-US" sz="1200" dirty="0" smtClean="0">
                <a:solidFill>
                  <a:srgbClr val="C00000"/>
                </a:solidFill>
                <a:latin typeface="Arial" charset="0"/>
                <a:cs typeface="Arial" charset="0"/>
              </a:rPr>
              <a:t>Empty Container Movement Request (TKT 305) (20)</a:t>
            </a:r>
          </a:p>
          <a:p>
            <a:pPr marL="533400" indent="-533400">
              <a:buClr>
                <a:srgbClr val="C00000"/>
              </a:buClr>
              <a:buFont typeface="Tahoma" pitchFamily="34" charset="0"/>
              <a:buAutoNum type="arabicPeriod"/>
            </a:pPr>
            <a:r>
              <a:rPr lang="en-US" sz="1200" dirty="0" smtClean="0">
                <a:solidFill>
                  <a:srgbClr val="C00000"/>
                </a:solidFill>
                <a:latin typeface="Arial" charset="0"/>
                <a:cs typeface="Arial" charset="0"/>
              </a:rPr>
              <a:t>Request for Port Entry (TKT 308.2) (27) </a:t>
            </a:r>
          </a:p>
          <a:p>
            <a:pPr marL="533400" indent="-533400">
              <a:buClr>
                <a:srgbClr val="C00000"/>
              </a:buClr>
              <a:buFont typeface="Tahoma" pitchFamily="34" charset="0"/>
              <a:buAutoNum type="arabicPeriod"/>
            </a:pPr>
            <a:r>
              <a:rPr lang="en-US" sz="1200" dirty="0" smtClean="0">
                <a:solidFill>
                  <a:srgbClr val="C00000"/>
                </a:solidFill>
                <a:latin typeface="Arial" charset="0"/>
                <a:cs typeface="Arial" charset="0"/>
              </a:rPr>
              <a:t>Equipment Interchange Report (EIR) (24)</a:t>
            </a:r>
          </a:p>
          <a:p>
            <a:pPr marL="533400" indent="-533400">
              <a:buClr>
                <a:srgbClr val="C00000"/>
              </a:buClr>
              <a:buFont typeface="Tahoma" pitchFamily="34" charset="0"/>
              <a:buAutoNum type="arabicPeriod"/>
            </a:pPr>
            <a:r>
              <a:rPr lang="en-US" sz="1400" b="1" dirty="0" smtClean="0">
                <a:solidFill>
                  <a:srgbClr val="002060"/>
                </a:solidFill>
                <a:latin typeface="Arial" charset="0"/>
                <a:cs typeface="Arial" charset="0"/>
              </a:rPr>
              <a:t>Container Loading List (28)</a:t>
            </a:r>
          </a:p>
          <a:p>
            <a:pPr marL="533400" indent="-533400">
              <a:buClr>
                <a:srgbClr val="C00000"/>
              </a:buClr>
              <a:buFont typeface="Tahoma" pitchFamily="34" charset="0"/>
              <a:buAutoNum type="arabicPeriod"/>
            </a:pPr>
            <a:r>
              <a:rPr lang="en-US" sz="1200" dirty="0" smtClean="0">
                <a:solidFill>
                  <a:srgbClr val="C00000"/>
                </a:solidFill>
                <a:latin typeface="Arial" charset="0"/>
                <a:cs typeface="Arial" charset="0"/>
              </a:rPr>
              <a:t>Container List Message (32)</a:t>
            </a:r>
          </a:p>
          <a:p>
            <a:pPr marL="533400" indent="-533400">
              <a:buClr>
                <a:srgbClr val="C00000"/>
              </a:buClr>
              <a:buFont typeface="Tahoma" pitchFamily="34" charset="0"/>
              <a:buAutoNum type="arabicPeriod"/>
            </a:pPr>
            <a:r>
              <a:rPr lang="en-US" sz="1200" dirty="0" smtClean="0">
                <a:solidFill>
                  <a:srgbClr val="C00000"/>
                </a:solidFill>
                <a:latin typeface="Arial" charset="0"/>
                <a:cs typeface="Arial" charset="0"/>
              </a:rPr>
              <a:t>Outward Container List (34)</a:t>
            </a:r>
          </a:p>
        </p:txBody>
      </p:sp>
      <p:sp>
        <p:nvSpPr>
          <p:cNvPr id="9" name="TextBox 8"/>
          <p:cNvSpPr txBox="1"/>
          <p:nvPr/>
        </p:nvSpPr>
        <p:spPr>
          <a:xfrm>
            <a:off x="3941309" y="6270173"/>
            <a:ext cx="1805302" cy="415498"/>
          </a:xfrm>
          <a:prstGeom prst="rect">
            <a:avLst/>
          </a:prstGeom>
          <a:noFill/>
        </p:spPr>
        <p:txBody>
          <a:bodyPr wrap="none">
            <a:spAutoFit/>
          </a:bodyPr>
          <a:lstStyle/>
          <a:p>
            <a:pPr>
              <a:defRPr/>
            </a:pPr>
            <a:r>
              <a:rPr lang="en-US" sz="1050" dirty="0">
                <a:latin typeface="Arial" pitchFamily="34" charset="0"/>
                <a:cs typeface="Arial" pitchFamily="34" charset="0"/>
              </a:rPr>
              <a:t>* Number in parenthesis is </a:t>
            </a:r>
            <a:r>
              <a:rPr lang="th-TH" sz="1050" dirty="0" smtClean="0">
                <a:latin typeface="Arial" pitchFamily="34" charset="0"/>
                <a:cs typeface="Arial" pitchFamily="34" charset="0"/>
              </a:rPr>
              <a:t/>
            </a:r>
            <a:br>
              <a:rPr lang="th-TH" sz="1050" dirty="0" smtClean="0">
                <a:latin typeface="Arial" pitchFamily="34" charset="0"/>
                <a:cs typeface="Arial" pitchFamily="34" charset="0"/>
              </a:rPr>
            </a:br>
            <a:r>
              <a:rPr lang="th-TH" sz="1050" dirty="0" smtClean="0">
                <a:latin typeface="Arial" pitchFamily="34" charset="0"/>
                <a:cs typeface="Arial" pitchFamily="34" charset="0"/>
              </a:rPr>
              <a:t>   </a:t>
            </a:r>
            <a:r>
              <a:rPr lang="en-US" sz="1050" dirty="0" smtClean="0">
                <a:latin typeface="Arial" pitchFamily="34" charset="0"/>
                <a:cs typeface="Arial" pitchFamily="34" charset="0"/>
              </a:rPr>
              <a:t>the </a:t>
            </a:r>
            <a:r>
              <a:rPr lang="en-US" sz="1050" dirty="0">
                <a:latin typeface="Arial" pitchFamily="34" charset="0"/>
                <a:cs typeface="Arial" pitchFamily="34" charset="0"/>
              </a:rPr>
              <a:t>no. of data elements</a:t>
            </a:r>
            <a:endParaRPr lang="th-TH" sz="1050" dirty="0">
              <a:latin typeface="Arial" pitchFamily="34" charset="0"/>
              <a:cs typeface="Arial" pitchFamily="34" charset="0"/>
            </a:endParaRPr>
          </a:p>
        </p:txBody>
      </p:sp>
      <p:sp>
        <p:nvSpPr>
          <p:cNvPr id="31750" name="TextBox 9"/>
          <p:cNvSpPr txBox="1">
            <a:spLocks noChangeArrowheads="1"/>
          </p:cNvSpPr>
          <p:nvPr/>
        </p:nvSpPr>
        <p:spPr bwMode="auto">
          <a:xfrm>
            <a:off x="197181" y="1054078"/>
            <a:ext cx="8938665" cy="353943"/>
          </a:xfrm>
          <a:prstGeom prst="rect">
            <a:avLst/>
          </a:prstGeom>
          <a:noFill/>
          <a:ln w="9525">
            <a:noFill/>
            <a:miter lim="800000"/>
            <a:headEnd/>
            <a:tailEnd/>
          </a:ln>
        </p:spPr>
        <p:txBody>
          <a:bodyPr wrap="none">
            <a:spAutoFit/>
          </a:bodyPr>
          <a:lstStyle/>
          <a:p>
            <a:r>
              <a:rPr lang="en-US" sz="1700" b="1" dirty="0" smtClean="0">
                <a:solidFill>
                  <a:srgbClr val="002060"/>
                </a:solidFill>
              </a:rPr>
              <a:t>36 </a:t>
            </a:r>
            <a:r>
              <a:rPr lang="en-US" sz="1700" b="1" dirty="0">
                <a:solidFill>
                  <a:srgbClr val="002060"/>
                </a:solidFill>
              </a:rPr>
              <a:t>Documents involving 15 parties, and more than</a:t>
            </a:r>
            <a:r>
              <a:rPr lang="en-US" sz="1700" b="1" dirty="0" smtClean="0">
                <a:solidFill>
                  <a:srgbClr val="002060"/>
                </a:solidFill>
              </a:rPr>
              <a:t> 1,140 </a:t>
            </a:r>
            <a:r>
              <a:rPr lang="en-US" sz="1700" b="1" dirty="0">
                <a:solidFill>
                  <a:srgbClr val="002060"/>
                </a:solidFill>
              </a:rPr>
              <a:t>data elements to be filled in</a:t>
            </a:r>
            <a:endParaRPr lang="th-TH" sz="1700" b="1" dirty="0">
              <a:solidFill>
                <a:srgbClr val="002060"/>
              </a:solidFill>
            </a:endParaRPr>
          </a:p>
        </p:txBody>
      </p:sp>
      <p:sp>
        <p:nvSpPr>
          <p:cNvPr id="31751" name="TextBox 10"/>
          <p:cNvSpPr txBox="1">
            <a:spLocks noChangeArrowheads="1"/>
          </p:cNvSpPr>
          <p:nvPr/>
        </p:nvSpPr>
        <p:spPr bwMode="auto">
          <a:xfrm>
            <a:off x="7717072" y="-47625"/>
            <a:ext cx="1523174" cy="276999"/>
          </a:xfrm>
          <a:prstGeom prst="rect">
            <a:avLst/>
          </a:prstGeom>
          <a:noFill/>
          <a:ln w="9525">
            <a:noFill/>
            <a:miter lim="800000"/>
            <a:headEnd/>
            <a:tailEnd/>
          </a:ln>
        </p:spPr>
        <p:txBody>
          <a:bodyPr wrap="none">
            <a:spAutoFit/>
          </a:bodyPr>
          <a:lstStyle/>
          <a:p>
            <a:r>
              <a:rPr lang="en-US" sz="1200" dirty="0">
                <a:solidFill>
                  <a:srgbClr val="FFDCC5"/>
                </a:solidFill>
              </a:rPr>
              <a:t>Thai Case Example</a:t>
            </a:r>
          </a:p>
        </p:txBody>
      </p:sp>
      <p:sp>
        <p:nvSpPr>
          <p:cNvPr id="11" name="Rounded Rectangle 10"/>
          <p:cNvSpPr/>
          <p:nvPr/>
        </p:nvSpPr>
        <p:spPr bwMode="auto">
          <a:xfrm>
            <a:off x="4017132" y="1979058"/>
            <a:ext cx="5153891" cy="4223397"/>
          </a:xfrm>
          <a:prstGeom prst="roundRect">
            <a:avLst>
              <a:gd name="adj" fmla="val 9794"/>
            </a:avLst>
          </a:prstGeom>
          <a:solidFill>
            <a:srgbClr val="002060">
              <a:alpha val="9000"/>
            </a:srgbClr>
          </a:solidFill>
          <a:ln w="9525" cap="flat" cmpd="sng" algn="ctr">
            <a:solidFill>
              <a:srgbClr val="0000CC"/>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2" name="Rounded Rectangle 11"/>
          <p:cNvSpPr/>
          <p:nvPr/>
        </p:nvSpPr>
        <p:spPr bwMode="auto">
          <a:xfrm>
            <a:off x="0" y="1401990"/>
            <a:ext cx="4049486" cy="1591294"/>
          </a:xfrm>
          <a:prstGeom prst="roundRect">
            <a:avLst/>
          </a:prstGeom>
          <a:solidFill>
            <a:srgbClr val="7030A0">
              <a:alpha val="9000"/>
            </a:srgbClr>
          </a:solidFill>
          <a:ln w="9525" cap="flat" cmpd="sng" algn="ctr">
            <a:solidFill>
              <a:srgbClr val="7030A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3" name="Rounded Rectangle 12"/>
          <p:cNvSpPr/>
          <p:nvPr/>
        </p:nvSpPr>
        <p:spPr bwMode="auto">
          <a:xfrm>
            <a:off x="0" y="2671823"/>
            <a:ext cx="4049486" cy="3966359"/>
          </a:xfrm>
          <a:prstGeom prst="roundRect">
            <a:avLst/>
          </a:prstGeom>
          <a:solidFill>
            <a:srgbClr val="C00000">
              <a:alpha val="9000"/>
            </a:srgbClr>
          </a:solidFill>
          <a:ln w="9525" cap="flat" cmpd="sng" algn="ctr">
            <a:solidFill>
              <a:srgbClr val="C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C00000"/>
              </a:solidFill>
              <a:effectLst/>
              <a:latin typeface="Arial" charset="0"/>
            </a:endParaRPr>
          </a:p>
        </p:txBody>
      </p:sp>
      <p:sp>
        <p:nvSpPr>
          <p:cNvPr id="14" name="TextBox 13"/>
          <p:cNvSpPr txBox="1"/>
          <p:nvPr/>
        </p:nvSpPr>
        <p:spPr>
          <a:xfrm>
            <a:off x="7196456" y="1947428"/>
            <a:ext cx="1890261" cy="369332"/>
          </a:xfrm>
          <a:prstGeom prst="rect">
            <a:avLst/>
          </a:prstGeom>
          <a:solidFill>
            <a:srgbClr val="002060"/>
          </a:solidFill>
        </p:spPr>
        <p:txBody>
          <a:bodyPr wrap="none" rtlCol="0">
            <a:spAutoFit/>
          </a:bodyPr>
          <a:lstStyle/>
          <a:p>
            <a:r>
              <a:rPr lang="en-US" sz="1800" dirty="0" smtClean="0">
                <a:solidFill>
                  <a:schemeClr val="bg1"/>
                </a:solidFill>
              </a:rPr>
              <a:t>Regulatory Docs</a:t>
            </a:r>
            <a:endParaRPr lang="en-US" sz="1800" dirty="0">
              <a:solidFill>
                <a:schemeClr val="bg1"/>
              </a:solidFill>
            </a:endParaRPr>
          </a:p>
        </p:txBody>
      </p:sp>
      <p:sp>
        <p:nvSpPr>
          <p:cNvPr id="15" name="TextBox 14"/>
          <p:cNvSpPr txBox="1"/>
          <p:nvPr/>
        </p:nvSpPr>
        <p:spPr>
          <a:xfrm>
            <a:off x="2206840" y="3239859"/>
            <a:ext cx="1817549" cy="369332"/>
          </a:xfrm>
          <a:prstGeom prst="rect">
            <a:avLst/>
          </a:prstGeom>
          <a:solidFill>
            <a:srgbClr val="C00000"/>
          </a:solidFill>
        </p:spPr>
        <p:txBody>
          <a:bodyPr wrap="none" rtlCol="0">
            <a:spAutoFit/>
          </a:bodyPr>
          <a:lstStyle/>
          <a:p>
            <a:r>
              <a:rPr lang="en-US" sz="1800" dirty="0" smtClean="0">
                <a:solidFill>
                  <a:schemeClr val="bg1"/>
                </a:solidFill>
              </a:rPr>
              <a:t>Transport  Docs</a:t>
            </a:r>
            <a:endParaRPr lang="en-US" sz="1800" dirty="0">
              <a:solidFill>
                <a:schemeClr val="bg1"/>
              </a:solidFill>
            </a:endParaRPr>
          </a:p>
        </p:txBody>
      </p:sp>
      <p:sp>
        <p:nvSpPr>
          <p:cNvPr id="16" name="TextBox 15"/>
          <p:cNvSpPr txBox="1"/>
          <p:nvPr/>
        </p:nvSpPr>
        <p:spPr>
          <a:xfrm>
            <a:off x="2276113" y="1563459"/>
            <a:ext cx="1633781" cy="369332"/>
          </a:xfrm>
          <a:prstGeom prst="rect">
            <a:avLst/>
          </a:prstGeom>
          <a:solidFill>
            <a:srgbClr val="7030A0"/>
          </a:solidFill>
        </p:spPr>
        <p:txBody>
          <a:bodyPr wrap="none" rtlCol="0">
            <a:spAutoFit/>
          </a:bodyPr>
          <a:lstStyle/>
          <a:p>
            <a:r>
              <a:rPr lang="en-US" sz="1800" dirty="0" smtClean="0">
                <a:solidFill>
                  <a:schemeClr val="bg1"/>
                </a:solidFill>
              </a:rPr>
              <a:t>Buy/Pay Docs</a:t>
            </a:r>
            <a:endParaRPr lang="en-US" sz="1800" dirty="0">
              <a:solidFill>
                <a:schemeClr val="bg1"/>
              </a:solidFill>
            </a:endParaRPr>
          </a:p>
        </p:txBody>
      </p:sp>
      <p:sp>
        <p:nvSpPr>
          <p:cNvPr id="17" name="Rounded Rectangle 16"/>
          <p:cNvSpPr/>
          <p:nvPr/>
        </p:nvSpPr>
        <p:spPr bwMode="auto">
          <a:xfrm>
            <a:off x="3976254" y="1424915"/>
            <a:ext cx="4049486" cy="522515"/>
          </a:xfrm>
          <a:prstGeom prst="roundRect">
            <a:avLst/>
          </a:prstGeom>
          <a:solidFill>
            <a:srgbClr val="C00000">
              <a:alpha val="9000"/>
            </a:srgbClr>
          </a:solidFill>
          <a:ln w="9525" cap="flat" cmpd="sng" algn="ctr">
            <a:solidFill>
              <a:srgbClr val="C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C00000"/>
              </a:solidFill>
              <a:effectLst/>
              <a:latin typeface="Arial" charset="0"/>
            </a:endParaRPr>
          </a:p>
        </p:txBody>
      </p:sp>
      <p:pic>
        <p:nvPicPr>
          <p:cNvPr id="18" name="Picture 2"/>
          <p:cNvPicPr>
            <a:picLocks noChangeAspect="1" noChangeArrowheads="1"/>
          </p:cNvPicPr>
          <p:nvPr/>
        </p:nvPicPr>
        <p:blipFill>
          <a:blip r:embed="rId2" cstate="print"/>
          <a:srcRect/>
          <a:stretch>
            <a:fillRect/>
          </a:stretch>
        </p:blipFill>
        <p:spPr bwMode="auto">
          <a:xfrm>
            <a:off x="5924312" y="6138955"/>
            <a:ext cx="1823446" cy="657651"/>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a:stretch>
            <a:fillRect/>
          </a:stretch>
        </p:blipFill>
        <p:spPr bwMode="auto">
          <a:xfrm>
            <a:off x="8309960" y="5355647"/>
            <a:ext cx="739040" cy="974828"/>
          </a:xfrm>
          <a:prstGeom prst="rect">
            <a:avLst/>
          </a:prstGeom>
          <a:noFill/>
          <a:ln w="9525">
            <a:noFill/>
            <a:miter lim="800000"/>
            <a:headEnd/>
            <a:tailEnd/>
          </a:ln>
          <a:effectLst>
            <a:prstShdw prst="shdw17" dist="17961" dir="2700000">
              <a:schemeClr val="accent1">
                <a:gamma/>
                <a:shade val="60000"/>
                <a:invGamma/>
              </a:schemeClr>
            </a:prstShdw>
          </a:effectLst>
        </p:spPr>
      </p:pic>
    </p:spTree>
    <p:extLst>
      <p:ext uri="{BB962C8B-B14F-4D97-AF65-F5344CB8AC3E}">
        <p14:creationId xmlns:p14="http://schemas.microsoft.com/office/powerpoint/2010/main" val="3700486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 calcmode="lin" valueType="num">
                                      <p:cBhvr additive="base">
                                        <p:cTn id="3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 calcmode="lin" valueType="num">
                                      <p:cBhvr additive="base">
                                        <p:cTn id="3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 calcmode="lin" valueType="num">
                                      <p:cBhvr additive="base">
                                        <p:cTn id="43"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 calcmode="lin" valueType="num">
                                      <p:cBhvr additive="base">
                                        <p:cTn id="4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anim calcmode="lin" valueType="num">
                                      <p:cBhvr additive="base">
                                        <p:cTn id="51"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
                                            <p:txEl>
                                              <p:pRg st="12" end="12"/>
                                            </p:txEl>
                                          </p:spTgt>
                                        </p:tgtEl>
                                        <p:attrNameLst>
                                          <p:attrName>style.visibility</p:attrName>
                                        </p:attrNameLst>
                                      </p:cBhvr>
                                      <p:to>
                                        <p:strVal val="visible"/>
                                      </p:to>
                                    </p:set>
                                    <p:anim calcmode="lin" valueType="num">
                                      <p:cBhvr additive="base">
                                        <p:cTn id="55"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
                                            <p:txEl>
                                              <p:pRg st="13" end="13"/>
                                            </p:txEl>
                                          </p:spTgt>
                                        </p:tgtEl>
                                        <p:attrNameLst>
                                          <p:attrName>style.visibility</p:attrName>
                                        </p:attrNameLst>
                                      </p:cBhvr>
                                      <p:to>
                                        <p:strVal val="visible"/>
                                      </p:to>
                                    </p:set>
                                    <p:anim calcmode="lin" valueType="num">
                                      <p:cBhvr additive="base">
                                        <p:cTn id="59"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
                                            <p:txEl>
                                              <p:pRg st="14" end="14"/>
                                            </p:txEl>
                                          </p:spTgt>
                                        </p:tgtEl>
                                        <p:attrNameLst>
                                          <p:attrName>style.visibility</p:attrName>
                                        </p:attrNameLst>
                                      </p:cBhvr>
                                      <p:to>
                                        <p:strVal val="visible"/>
                                      </p:to>
                                    </p:set>
                                    <p:anim calcmode="lin" valueType="num">
                                      <p:cBhvr additive="base">
                                        <p:cTn id="63"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14" end="14"/>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7">
                                            <p:txEl>
                                              <p:pRg st="15" end="15"/>
                                            </p:txEl>
                                          </p:spTgt>
                                        </p:tgtEl>
                                        <p:attrNameLst>
                                          <p:attrName>style.visibility</p:attrName>
                                        </p:attrNameLst>
                                      </p:cBhvr>
                                      <p:to>
                                        <p:strVal val="visible"/>
                                      </p:to>
                                    </p:set>
                                    <p:anim calcmode="lin" valueType="num">
                                      <p:cBhvr additive="base">
                                        <p:cTn id="67" dur="500" fill="hold"/>
                                        <p:tgtEl>
                                          <p:spTgt spid="7">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5" end="15"/>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7">
                                            <p:txEl>
                                              <p:pRg st="16" end="16"/>
                                            </p:txEl>
                                          </p:spTgt>
                                        </p:tgtEl>
                                        <p:attrNameLst>
                                          <p:attrName>style.visibility</p:attrName>
                                        </p:attrNameLst>
                                      </p:cBhvr>
                                      <p:to>
                                        <p:strVal val="visible"/>
                                      </p:to>
                                    </p:set>
                                    <p:anim calcmode="lin" valueType="num">
                                      <p:cBhvr additive="base">
                                        <p:cTn id="71" dur="500" fill="hold"/>
                                        <p:tgtEl>
                                          <p:spTgt spid="7">
                                            <p:txEl>
                                              <p:pRg st="16" end="16"/>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7">
                                            <p:txEl>
                                              <p:pRg st="16" end="16"/>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
                                            <p:txEl>
                                              <p:pRg st="17" end="17"/>
                                            </p:txEl>
                                          </p:spTgt>
                                        </p:tgtEl>
                                        <p:attrNameLst>
                                          <p:attrName>style.visibility</p:attrName>
                                        </p:attrNameLst>
                                      </p:cBhvr>
                                      <p:to>
                                        <p:strVal val="visible"/>
                                      </p:to>
                                    </p:set>
                                    <p:anim calcmode="lin" valueType="num">
                                      <p:cBhvr additive="base">
                                        <p:cTn id="75" dur="500" fill="hold"/>
                                        <p:tgtEl>
                                          <p:spTgt spid="7">
                                            <p:txEl>
                                              <p:pRg st="17" end="17"/>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
                                            <p:txEl>
                                              <p:pRg st="17" end="17"/>
                                            </p:tx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7">
                                            <p:txEl>
                                              <p:pRg st="18" end="18"/>
                                            </p:txEl>
                                          </p:spTgt>
                                        </p:tgtEl>
                                        <p:attrNameLst>
                                          <p:attrName>style.visibility</p:attrName>
                                        </p:attrNameLst>
                                      </p:cBhvr>
                                      <p:to>
                                        <p:strVal val="visible"/>
                                      </p:to>
                                    </p:set>
                                    <p:anim calcmode="lin" valueType="num">
                                      <p:cBhvr additive="base">
                                        <p:cTn id="79" dur="500" fill="hold"/>
                                        <p:tgtEl>
                                          <p:spTgt spid="7">
                                            <p:txEl>
                                              <p:pRg st="18" end="1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txEl>
                                              <p:pRg st="18" end="18"/>
                                            </p:txEl>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7">
                                            <p:txEl>
                                              <p:pRg st="19" end="19"/>
                                            </p:txEl>
                                          </p:spTgt>
                                        </p:tgtEl>
                                        <p:attrNameLst>
                                          <p:attrName>style.visibility</p:attrName>
                                        </p:attrNameLst>
                                      </p:cBhvr>
                                      <p:to>
                                        <p:strVal val="visible"/>
                                      </p:to>
                                    </p:set>
                                    <p:anim calcmode="lin" valueType="num">
                                      <p:cBhvr additive="base">
                                        <p:cTn id="83" dur="500" fill="hold"/>
                                        <p:tgtEl>
                                          <p:spTgt spid="7">
                                            <p:txEl>
                                              <p:pRg st="19" end="19"/>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7">
                                            <p:txEl>
                                              <p:pRg st="19" end="19"/>
                                            </p:tx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6">
                                            <p:txEl>
                                              <p:pRg st="0" end="0"/>
                                            </p:txEl>
                                          </p:spTgt>
                                        </p:tgtEl>
                                        <p:attrNameLst>
                                          <p:attrName>style.visibility</p:attrName>
                                        </p:attrNameLst>
                                      </p:cBhvr>
                                      <p:to>
                                        <p:strVal val="visible"/>
                                      </p:to>
                                    </p:set>
                                    <p:anim calcmode="lin" valueType="num">
                                      <p:cBhvr additive="base">
                                        <p:cTn id="8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6">
                                            <p:txEl>
                                              <p:pRg st="1" end="1"/>
                                            </p:txEl>
                                          </p:spTgt>
                                        </p:tgtEl>
                                        <p:attrNameLst>
                                          <p:attrName>style.visibility</p:attrName>
                                        </p:attrNameLst>
                                      </p:cBhvr>
                                      <p:to>
                                        <p:strVal val="visible"/>
                                      </p:to>
                                    </p:set>
                                    <p:anim calcmode="lin" valueType="num">
                                      <p:cBhvr additive="base">
                                        <p:cTn id="9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6">
                                            <p:txEl>
                                              <p:pRg st="2" end="2"/>
                                            </p:txEl>
                                          </p:spTgt>
                                        </p:tgtEl>
                                        <p:attrNameLst>
                                          <p:attrName>style.visibility</p:attrName>
                                        </p:attrNameLst>
                                      </p:cBhvr>
                                      <p:to>
                                        <p:strVal val="visible"/>
                                      </p:to>
                                    </p:set>
                                    <p:anim calcmode="lin" valueType="num">
                                      <p:cBhvr additive="base">
                                        <p:cTn id="9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6">
                                            <p:txEl>
                                              <p:pRg st="3" end="3"/>
                                            </p:txEl>
                                          </p:spTgt>
                                        </p:tgtEl>
                                        <p:attrNameLst>
                                          <p:attrName>style.visibility</p:attrName>
                                        </p:attrNameLst>
                                      </p:cBhvr>
                                      <p:to>
                                        <p:strVal val="visible"/>
                                      </p:to>
                                    </p:set>
                                    <p:anim calcmode="lin" valueType="num">
                                      <p:cBhvr additive="base">
                                        <p:cTn id="9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6">
                                            <p:txEl>
                                              <p:pRg st="4" end="4"/>
                                            </p:txEl>
                                          </p:spTgt>
                                        </p:tgtEl>
                                        <p:attrNameLst>
                                          <p:attrName>style.visibility</p:attrName>
                                        </p:attrNameLst>
                                      </p:cBhvr>
                                      <p:to>
                                        <p:strVal val="visible"/>
                                      </p:to>
                                    </p:set>
                                    <p:anim calcmode="lin" valueType="num">
                                      <p:cBhvr additive="base">
                                        <p:cTn id="10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6">
                                            <p:txEl>
                                              <p:pRg st="5" end="5"/>
                                            </p:txEl>
                                          </p:spTgt>
                                        </p:tgtEl>
                                        <p:attrNameLst>
                                          <p:attrName>style.visibility</p:attrName>
                                        </p:attrNameLst>
                                      </p:cBhvr>
                                      <p:to>
                                        <p:strVal val="visible"/>
                                      </p:to>
                                    </p:set>
                                    <p:anim calcmode="lin" valueType="num">
                                      <p:cBhvr additive="base">
                                        <p:cTn id="10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6">
                                            <p:txEl>
                                              <p:pRg st="6" end="6"/>
                                            </p:txEl>
                                          </p:spTgt>
                                        </p:tgtEl>
                                        <p:attrNameLst>
                                          <p:attrName>style.visibility</p:attrName>
                                        </p:attrNameLst>
                                      </p:cBhvr>
                                      <p:to>
                                        <p:strVal val="visible"/>
                                      </p:to>
                                    </p:set>
                                    <p:anim calcmode="lin" valueType="num">
                                      <p:cBhvr additive="base">
                                        <p:cTn id="11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6">
                                            <p:txEl>
                                              <p:pRg st="7" end="7"/>
                                            </p:txEl>
                                          </p:spTgt>
                                        </p:tgtEl>
                                        <p:attrNameLst>
                                          <p:attrName>style.visibility</p:attrName>
                                        </p:attrNameLst>
                                      </p:cBhvr>
                                      <p:to>
                                        <p:strVal val="visible"/>
                                      </p:to>
                                    </p:set>
                                    <p:anim calcmode="lin" valueType="num">
                                      <p:cBhvr additive="base">
                                        <p:cTn id="11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6">
                                            <p:txEl>
                                              <p:pRg st="8" end="8"/>
                                            </p:txEl>
                                          </p:spTgt>
                                        </p:tgtEl>
                                        <p:attrNameLst>
                                          <p:attrName>style.visibility</p:attrName>
                                        </p:attrNameLst>
                                      </p:cBhvr>
                                      <p:to>
                                        <p:strVal val="visible"/>
                                      </p:to>
                                    </p:set>
                                    <p:anim calcmode="lin" valueType="num">
                                      <p:cBhvr additive="base">
                                        <p:cTn id="11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6">
                                            <p:txEl>
                                              <p:pRg st="9" end="9"/>
                                            </p:txEl>
                                          </p:spTgt>
                                        </p:tgtEl>
                                        <p:attrNameLst>
                                          <p:attrName>style.visibility</p:attrName>
                                        </p:attrNameLst>
                                      </p:cBhvr>
                                      <p:to>
                                        <p:strVal val="visible"/>
                                      </p:to>
                                    </p:set>
                                    <p:anim calcmode="lin" valueType="num">
                                      <p:cBhvr additive="base">
                                        <p:cTn id="12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6">
                                            <p:txEl>
                                              <p:pRg st="9" end="9"/>
                                            </p:txEl>
                                          </p:spTgt>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6">
                                            <p:txEl>
                                              <p:pRg st="10" end="10"/>
                                            </p:txEl>
                                          </p:spTgt>
                                        </p:tgtEl>
                                        <p:attrNameLst>
                                          <p:attrName>style.visibility</p:attrName>
                                        </p:attrNameLst>
                                      </p:cBhvr>
                                      <p:to>
                                        <p:strVal val="visible"/>
                                      </p:to>
                                    </p:set>
                                    <p:anim calcmode="lin" valueType="num">
                                      <p:cBhvr additive="base">
                                        <p:cTn id="12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6">
                                            <p:txEl>
                                              <p:pRg st="11" end="11"/>
                                            </p:txEl>
                                          </p:spTgt>
                                        </p:tgtEl>
                                        <p:attrNameLst>
                                          <p:attrName>style.visibility</p:attrName>
                                        </p:attrNameLst>
                                      </p:cBhvr>
                                      <p:to>
                                        <p:strVal val="visible"/>
                                      </p:to>
                                    </p:set>
                                    <p:anim calcmode="lin" valueType="num">
                                      <p:cBhvr additive="base">
                                        <p:cTn id="131"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6">
                                            <p:txEl>
                                              <p:pRg st="12" end="12"/>
                                            </p:txEl>
                                          </p:spTgt>
                                        </p:tgtEl>
                                        <p:attrNameLst>
                                          <p:attrName>style.visibility</p:attrName>
                                        </p:attrNameLst>
                                      </p:cBhvr>
                                      <p:to>
                                        <p:strVal val="visible"/>
                                      </p:to>
                                    </p:set>
                                    <p:anim calcmode="lin" valueType="num">
                                      <p:cBhvr additive="base">
                                        <p:cTn id="135"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136"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6">
                                            <p:txEl>
                                              <p:pRg st="13" end="13"/>
                                            </p:txEl>
                                          </p:spTgt>
                                        </p:tgtEl>
                                        <p:attrNameLst>
                                          <p:attrName>style.visibility</p:attrName>
                                        </p:attrNameLst>
                                      </p:cBhvr>
                                      <p:to>
                                        <p:strVal val="visible"/>
                                      </p:to>
                                    </p:set>
                                    <p:anim calcmode="lin" valueType="num">
                                      <p:cBhvr additive="base">
                                        <p:cTn id="139"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6">
                                            <p:txEl>
                                              <p:pRg st="13" end="13"/>
                                            </p:txEl>
                                          </p:spTgt>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6">
                                            <p:txEl>
                                              <p:pRg st="14" end="14"/>
                                            </p:txEl>
                                          </p:spTgt>
                                        </p:tgtEl>
                                        <p:attrNameLst>
                                          <p:attrName>style.visibility</p:attrName>
                                        </p:attrNameLst>
                                      </p:cBhvr>
                                      <p:to>
                                        <p:strVal val="visible"/>
                                      </p:to>
                                    </p:set>
                                    <p:anim calcmode="lin" valueType="num">
                                      <p:cBhvr additive="base">
                                        <p:cTn id="143"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144" dur="500" fill="hold"/>
                                        <p:tgtEl>
                                          <p:spTgt spid="6">
                                            <p:txEl>
                                              <p:pRg st="14" end="14"/>
                                            </p:txEl>
                                          </p:spTgt>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6">
                                            <p:txEl>
                                              <p:pRg st="15" end="15"/>
                                            </p:txEl>
                                          </p:spTgt>
                                        </p:tgtEl>
                                        <p:attrNameLst>
                                          <p:attrName>style.visibility</p:attrName>
                                        </p:attrNameLst>
                                      </p:cBhvr>
                                      <p:to>
                                        <p:strVal val="visible"/>
                                      </p:to>
                                    </p:set>
                                    <p:anim calcmode="lin" valueType="num">
                                      <p:cBhvr additive="base">
                                        <p:cTn id="147"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6">
                                            <p:txEl>
                                              <p:pRg st="15" end="15"/>
                                            </p:txEl>
                                          </p:spTgt>
                                        </p:tgtEl>
                                        <p:attrNameLst>
                                          <p:attrName>ppt_y</p:attrName>
                                        </p:attrNameLst>
                                      </p:cBhvr>
                                      <p:tavLst>
                                        <p:tav tm="0">
                                          <p:val>
                                            <p:strVal val="1+#ppt_h/2"/>
                                          </p:val>
                                        </p:tav>
                                        <p:tav tm="100000">
                                          <p:val>
                                            <p:strVal val="#ppt_y"/>
                                          </p:val>
                                        </p:tav>
                                      </p:tavLst>
                                    </p:anim>
                                  </p:childTnLst>
                                </p:cTn>
                              </p:par>
                              <p:par>
                                <p:cTn id="149" presetID="1" presetClass="entr" presetSubtype="0" fill="hold" grpId="0" nodeType="withEffect">
                                  <p:stCondLst>
                                    <p:cond delay="0"/>
                                  </p:stCondLst>
                                  <p:childTnLst>
                                    <p:set>
                                      <p:cBhvr>
                                        <p:cTn id="150" dur="1" fill="hold">
                                          <p:stCondLst>
                                            <p:cond delay="0"/>
                                          </p:stCondLst>
                                        </p:cTn>
                                        <p:tgtEl>
                                          <p:spTgt spid="9"/>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9" presetClass="entr" presetSubtype="0" fill="hold" grpId="0" nodeType="clickEffect">
                                  <p:stCondLst>
                                    <p:cond delay="0"/>
                                  </p:stCondLst>
                                  <p:childTnLst>
                                    <p:set>
                                      <p:cBhvr>
                                        <p:cTn id="154" dur="1" fill="hold">
                                          <p:stCondLst>
                                            <p:cond delay="0"/>
                                          </p:stCondLst>
                                        </p:cTn>
                                        <p:tgtEl>
                                          <p:spTgt spid="11"/>
                                        </p:tgtEl>
                                        <p:attrNameLst>
                                          <p:attrName>style.visibility</p:attrName>
                                        </p:attrNameLst>
                                      </p:cBhvr>
                                      <p:to>
                                        <p:strVal val="visible"/>
                                      </p:to>
                                    </p:set>
                                    <p:animEffect transition="in" filter="dissolve">
                                      <p:cBhvr>
                                        <p:cTn id="155" dur="500"/>
                                        <p:tgtEl>
                                          <p:spTgt spid="11"/>
                                        </p:tgtEl>
                                      </p:cBhvr>
                                    </p:animEffect>
                                  </p:childTnLst>
                                </p:cTn>
                              </p:par>
                              <p:par>
                                <p:cTn id="156" presetID="9" presetClass="entr" presetSubtype="0"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Effect transition="in" filter="dissolve">
                                      <p:cBhvr>
                                        <p:cTn id="158" dur="500"/>
                                        <p:tgtEl>
                                          <p:spTgt spid="14"/>
                                        </p:tgtEl>
                                      </p:cBhvr>
                                    </p:animEffect>
                                  </p:childTnLst>
                                </p:cTn>
                              </p:par>
                            </p:childTnLst>
                          </p:cTn>
                        </p:par>
                      </p:childTnLst>
                    </p:cTn>
                  </p:par>
                  <p:par>
                    <p:cTn id="159" fill="hold">
                      <p:stCondLst>
                        <p:cond delay="indefinite"/>
                      </p:stCondLst>
                      <p:childTnLst>
                        <p:par>
                          <p:cTn id="160" fill="hold">
                            <p:stCondLst>
                              <p:cond delay="0"/>
                            </p:stCondLst>
                            <p:childTnLst>
                              <p:par>
                                <p:cTn id="161" presetID="9" presetClass="entr" presetSubtype="0" fill="hold" grpId="0" nodeType="clickEffect">
                                  <p:stCondLst>
                                    <p:cond delay="0"/>
                                  </p:stCondLst>
                                  <p:childTnLst>
                                    <p:set>
                                      <p:cBhvr>
                                        <p:cTn id="162" dur="1" fill="hold">
                                          <p:stCondLst>
                                            <p:cond delay="0"/>
                                          </p:stCondLst>
                                        </p:cTn>
                                        <p:tgtEl>
                                          <p:spTgt spid="13"/>
                                        </p:tgtEl>
                                        <p:attrNameLst>
                                          <p:attrName>style.visibility</p:attrName>
                                        </p:attrNameLst>
                                      </p:cBhvr>
                                      <p:to>
                                        <p:strVal val="visible"/>
                                      </p:to>
                                    </p:set>
                                    <p:animEffect transition="in" filter="dissolve">
                                      <p:cBhvr>
                                        <p:cTn id="163" dur="500"/>
                                        <p:tgtEl>
                                          <p:spTgt spid="13"/>
                                        </p:tgtEl>
                                      </p:cBhvr>
                                    </p:animEffect>
                                  </p:childTnLst>
                                </p:cTn>
                              </p:par>
                              <p:par>
                                <p:cTn id="164" presetID="9" presetClass="entr" presetSubtype="0" fill="hold" grpId="0" nodeType="withEffect">
                                  <p:stCondLst>
                                    <p:cond delay="0"/>
                                  </p:stCondLst>
                                  <p:childTnLst>
                                    <p:set>
                                      <p:cBhvr>
                                        <p:cTn id="165" dur="1" fill="hold">
                                          <p:stCondLst>
                                            <p:cond delay="0"/>
                                          </p:stCondLst>
                                        </p:cTn>
                                        <p:tgtEl>
                                          <p:spTgt spid="15"/>
                                        </p:tgtEl>
                                        <p:attrNameLst>
                                          <p:attrName>style.visibility</p:attrName>
                                        </p:attrNameLst>
                                      </p:cBhvr>
                                      <p:to>
                                        <p:strVal val="visible"/>
                                      </p:to>
                                    </p:set>
                                    <p:animEffect transition="in" filter="dissolve">
                                      <p:cBhvr>
                                        <p:cTn id="166" dur="500"/>
                                        <p:tgtEl>
                                          <p:spTgt spid="15"/>
                                        </p:tgtEl>
                                      </p:cBhvr>
                                    </p:animEffect>
                                  </p:childTnLst>
                                </p:cTn>
                              </p:par>
                              <p:par>
                                <p:cTn id="167" presetID="9" presetClass="entr" presetSubtype="0" fill="hold" grpId="0" nodeType="withEffect">
                                  <p:stCondLst>
                                    <p:cond delay="0"/>
                                  </p:stCondLst>
                                  <p:childTnLst>
                                    <p:set>
                                      <p:cBhvr>
                                        <p:cTn id="168" dur="1" fill="hold">
                                          <p:stCondLst>
                                            <p:cond delay="0"/>
                                          </p:stCondLst>
                                        </p:cTn>
                                        <p:tgtEl>
                                          <p:spTgt spid="17"/>
                                        </p:tgtEl>
                                        <p:attrNameLst>
                                          <p:attrName>style.visibility</p:attrName>
                                        </p:attrNameLst>
                                      </p:cBhvr>
                                      <p:to>
                                        <p:strVal val="visible"/>
                                      </p:to>
                                    </p:set>
                                    <p:animEffect transition="in" filter="dissolve">
                                      <p:cBhvr>
                                        <p:cTn id="169" dur="500"/>
                                        <p:tgtEl>
                                          <p:spTgt spid="17"/>
                                        </p:tgtEl>
                                      </p:cBhvr>
                                    </p:animEffect>
                                  </p:childTnLst>
                                </p:cTn>
                              </p:par>
                            </p:childTnLst>
                          </p:cTn>
                        </p:par>
                      </p:childTnLst>
                    </p:cTn>
                  </p:par>
                  <p:par>
                    <p:cTn id="170" fill="hold">
                      <p:stCondLst>
                        <p:cond delay="indefinite"/>
                      </p:stCondLst>
                      <p:childTnLst>
                        <p:par>
                          <p:cTn id="171" fill="hold">
                            <p:stCondLst>
                              <p:cond delay="0"/>
                            </p:stCondLst>
                            <p:childTnLst>
                              <p:par>
                                <p:cTn id="172" presetID="9" presetClass="entr" presetSubtype="0" fill="hold" grpId="0" nodeType="clickEffect">
                                  <p:stCondLst>
                                    <p:cond delay="0"/>
                                  </p:stCondLst>
                                  <p:childTnLst>
                                    <p:set>
                                      <p:cBhvr>
                                        <p:cTn id="173" dur="1" fill="hold">
                                          <p:stCondLst>
                                            <p:cond delay="0"/>
                                          </p:stCondLst>
                                        </p:cTn>
                                        <p:tgtEl>
                                          <p:spTgt spid="16"/>
                                        </p:tgtEl>
                                        <p:attrNameLst>
                                          <p:attrName>style.visibility</p:attrName>
                                        </p:attrNameLst>
                                      </p:cBhvr>
                                      <p:to>
                                        <p:strVal val="visible"/>
                                      </p:to>
                                    </p:set>
                                    <p:animEffect transition="in" filter="dissolve">
                                      <p:cBhvr>
                                        <p:cTn id="174" dur="500"/>
                                        <p:tgtEl>
                                          <p:spTgt spid="16"/>
                                        </p:tgtEl>
                                      </p:cBhvr>
                                    </p:animEffect>
                                  </p:childTnLst>
                                </p:cTn>
                              </p:par>
                              <p:par>
                                <p:cTn id="175" presetID="9" presetClass="entr" presetSubtype="0" fill="hold" grpId="0" nodeType="withEffect">
                                  <p:stCondLst>
                                    <p:cond delay="0"/>
                                  </p:stCondLst>
                                  <p:childTnLst>
                                    <p:set>
                                      <p:cBhvr>
                                        <p:cTn id="176" dur="1" fill="hold">
                                          <p:stCondLst>
                                            <p:cond delay="0"/>
                                          </p:stCondLst>
                                        </p:cTn>
                                        <p:tgtEl>
                                          <p:spTgt spid="12"/>
                                        </p:tgtEl>
                                        <p:attrNameLst>
                                          <p:attrName>style.visibility</p:attrName>
                                        </p:attrNameLst>
                                      </p:cBhvr>
                                      <p:to>
                                        <p:strVal val="visible"/>
                                      </p:to>
                                    </p:set>
                                    <p:animEffect transition="in" filter="dissolve">
                                      <p:cBhvr>
                                        <p:cTn id="177" dur="500"/>
                                        <p:tgtEl>
                                          <p:spTgt spid="12"/>
                                        </p:tgtEl>
                                      </p:cBhvr>
                                    </p:animEffect>
                                  </p:childTnLst>
                                </p:cTn>
                              </p:par>
                              <p:par>
                                <p:cTn id="178" presetID="2" presetClass="entr" presetSubtype="4" fill="hold" nodeType="withEffect">
                                  <p:stCondLst>
                                    <p:cond delay="0"/>
                                  </p:stCondLst>
                                  <p:childTnLst>
                                    <p:set>
                                      <p:cBhvr>
                                        <p:cTn id="179" dur="1" fill="hold">
                                          <p:stCondLst>
                                            <p:cond delay="0"/>
                                          </p:stCondLst>
                                        </p:cTn>
                                        <p:tgtEl>
                                          <p:spTgt spid="18"/>
                                        </p:tgtEl>
                                        <p:attrNameLst>
                                          <p:attrName>style.visibility</p:attrName>
                                        </p:attrNameLst>
                                      </p:cBhvr>
                                      <p:to>
                                        <p:strVal val="visible"/>
                                      </p:to>
                                    </p:set>
                                    <p:anim calcmode="lin" valueType="num">
                                      <p:cBhvr additive="base">
                                        <p:cTn id="180" dur="500" fill="hold"/>
                                        <p:tgtEl>
                                          <p:spTgt spid="18"/>
                                        </p:tgtEl>
                                        <p:attrNameLst>
                                          <p:attrName>ppt_x</p:attrName>
                                        </p:attrNameLst>
                                      </p:cBhvr>
                                      <p:tavLst>
                                        <p:tav tm="0">
                                          <p:val>
                                            <p:strVal val="#ppt_x"/>
                                          </p:val>
                                        </p:tav>
                                        <p:tav tm="100000">
                                          <p:val>
                                            <p:strVal val="#ppt_x"/>
                                          </p:val>
                                        </p:tav>
                                      </p:tavLst>
                                    </p:anim>
                                    <p:anim calcmode="lin" valueType="num">
                                      <p:cBhvr additive="base">
                                        <p:cTn id="18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9" grpId="0"/>
      <p:bldP spid="11" grpId="0" animBg="1"/>
      <p:bldP spid="12" grpId="0" animBg="1"/>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Documentation Simplification and  Data Harmonization</a:t>
            </a:r>
          </a:p>
        </p:txBody>
      </p:sp>
      <p:sp>
        <p:nvSpPr>
          <p:cNvPr id="3" name="Content Placeholder 2"/>
          <p:cNvSpPr>
            <a:spLocks noGrp="1"/>
          </p:cNvSpPr>
          <p:nvPr>
            <p:ph idx="1"/>
          </p:nvPr>
        </p:nvSpPr>
        <p:spPr/>
        <p:txBody>
          <a:bodyPr>
            <a:normAutofit fontScale="92500"/>
          </a:bodyPr>
          <a:lstStyle/>
          <a:p>
            <a:r>
              <a:rPr lang="en-US" dirty="0" smtClean="0"/>
              <a:t>“Thailand completed the harmonization of data required by 21 regulatory agencies under its national project. Around 6,765 data elements extracted from 189 documents were reduced to 259 data elements.” (source: </a:t>
            </a:r>
            <a:r>
              <a:rPr lang="en-US" dirty="0" err="1" smtClean="0"/>
              <a:t>UNNExT</a:t>
            </a:r>
            <a:r>
              <a:rPr lang="en-US" dirty="0" smtClean="0"/>
              <a:t> Policy Brief 1).</a:t>
            </a:r>
          </a:p>
          <a:p>
            <a:r>
              <a:rPr lang="en-US" dirty="0" smtClean="0"/>
              <a:t>“efforts were made to reduce the 20 forms used in international trade into a single online form to serve nearly all trade documentation needs in Singapore) (Source: </a:t>
            </a:r>
            <a:r>
              <a:rPr lang="en-US" dirty="0" err="1" smtClean="0"/>
              <a:t>UNNExT</a:t>
            </a:r>
            <a:r>
              <a:rPr lang="en-US" dirty="0" smtClean="0"/>
              <a:t> Policy Brief 2)</a:t>
            </a:r>
          </a:p>
          <a:p>
            <a:endParaRPr lang="en-US" dirty="0"/>
          </a:p>
        </p:txBody>
      </p:sp>
    </p:spTree>
    <p:extLst>
      <p:ext uri="{BB962C8B-B14F-4D97-AF65-F5344CB8AC3E}">
        <p14:creationId xmlns:p14="http://schemas.microsoft.com/office/powerpoint/2010/main" val="4059347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a:off x="2257425" y="1974850"/>
            <a:ext cx="6686550" cy="4770438"/>
          </a:xfrm>
          <a:prstGeom prst="ellipse">
            <a:avLst/>
          </a:prstGeom>
          <a:solidFill>
            <a:srgbClr val="DFF4BE"/>
          </a:solidFill>
          <a:ln w="9525">
            <a:solidFill>
              <a:schemeClr val="tx1"/>
            </a:solidFill>
            <a:round/>
            <a:headEnd/>
            <a:tailEnd/>
          </a:ln>
        </p:spPr>
        <p:txBody>
          <a:bodyPr wrap="none" anchor="ctr"/>
          <a:lstStyle/>
          <a:p>
            <a:pPr algn="ctr"/>
            <a:endParaRPr lang="th-TH" sz="1200">
              <a:solidFill>
                <a:srgbClr val="000000"/>
              </a:solidFill>
              <a:latin typeface="Tahoma" pitchFamily="34" charset="0"/>
              <a:cs typeface="Tahoma" pitchFamily="34" charset="0"/>
            </a:endParaRPr>
          </a:p>
        </p:txBody>
      </p:sp>
      <p:sp>
        <p:nvSpPr>
          <p:cNvPr id="5" name="Oval 2"/>
          <p:cNvSpPr>
            <a:spLocks noChangeArrowheads="1"/>
          </p:cNvSpPr>
          <p:nvPr/>
        </p:nvSpPr>
        <p:spPr bwMode="auto">
          <a:xfrm>
            <a:off x="2347913" y="2020888"/>
            <a:ext cx="5915025" cy="4660900"/>
          </a:xfrm>
          <a:prstGeom prst="ellipse">
            <a:avLst/>
          </a:prstGeom>
          <a:solidFill>
            <a:srgbClr val="CCCCFF"/>
          </a:solidFill>
          <a:ln w="9525">
            <a:solidFill>
              <a:schemeClr val="tx1"/>
            </a:solidFill>
            <a:round/>
            <a:headEnd/>
            <a:tailEnd/>
          </a:ln>
        </p:spPr>
        <p:txBody>
          <a:bodyPr wrap="none" anchor="ctr"/>
          <a:lstStyle/>
          <a:p>
            <a:pPr algn="ctr"/>
            <a:endParaRPr lang="th-TH" sz="1200">
              <a:solidFill>
                <a:srgbClr val="000000"/>
              </a:solidFill>
              <a:latin typeface="Tahoma" pitchFamily="34" charset="0"/>
              <a:cs typeface="Tahoma" pitchFamily="34" charset="0"/>
            </a:endParaRPr>
          </a:p>
        </p:txBody>
      </p:sp>
      <p:sp>
        <p:nvSpPr>
          <p:cNvPr id="6" name="Oval 2"/>
          <p:cNvSpPr>
            <a:spLocks noChangeArrowheads="1"/>
          </p:cNvSpPr>
          <p:nvPr/>
        </p:nvSpPr>
        <p:spPr bwMode="auto">
          <a:xfrm>
            <a:off x="2271713" y="2274888"/>
            <a:ext cx="4899025" cy="4191000"/>
          </a:xfrm>
          <a:prstGeom prst="ellipse">
            <a:avLst/>
          </a:prstGeom>
          <a:solidFill>
            <a:srgbClr val="FFEBF5"/>
          </a:solidFill>
          <a:ln w="9525">
            <a:solidFill>
              <a:schemeClr val="tx1"/>
            </a:solidFill>
            <a:round/>
            <a:headEnd/>
            <a:tailEnd/>
          </a:ln>
        </p:spPr>
        <p:txBody>
          <a:bodyPr wrap="none" anchor="ctr"/>
          <a:lstStyle/>
          <a:p>
            <a:pPr algn="ctr"/>
            <a:endParaRPr lang="th-TH" sz="1200">
              <a:solidFill>
                <a:srgbClr val="000000"/>
              </a:solidFill>
              <a:latin typeface="Tahoma" pitchFamily="34" charset="0"/>
              <a:cs typeface="Tahoma" pitchFamily="34" charset="0"/>
            </a:endParaRPr>
          </a:p>
        </p:txBody>
      </p:sp>
      <p:sp>
        <p:nvSpPr>
          <p:cNvPr id="7" name="Oval 3"/>
          <p:cNvSpPr>
            <a:spLocks noChangeArrowheads="1"/>
          </p:cNvSpPr>
          <p:nvPr/>
        </p:nvSpPr>
        <p:spPr bwMode="auto">
          <a:xfrm>
            <a:off x="2257425" y="2833688"/>
            <a:ext cx="3470275" cy="3148012"/>
          </a:xfrm>
          <a:prstGeom prst="ellipse">
            <a:avLst/>
          </a:prstGeom>
          <a:solidFill>
            <a:srgbClr val="FFEDCD"/>
          </a:solidFill>
          <a:ln w="9525">
            <a:solidFill>
              <a:schemeClr val="tx1"/>
            </a:solidFill>
            <a:round/>
            <a:headEnd/>
            <a:tailEnd/>
          </a:ln>
        </p:spPr>
        <p:txBody>
          <a:bodyPr wrap="none" anchor="ctr"/>
          <a:lstStyle/>
          <a:p>
            <a:endParaRPr lang="th-TH" sz="1200">
              <a:solidFill>
                <a:srgbClr val="000000"/>
              </a:solidFill>
              <a:latin typeface="Tahoma" pitchFamily="34" charset="0"/>
              <a:cs typeface="Tahoma" pitchFamily="34" charset="0"/>
            </a:endParaRPr>
          </a:p>
        </p:txBody>
      </p:sp>
      <p:sp>
        <p:nvSpPr>
          <p:cNvPr id="8" name="Oval 4"/>
          <p:cNvSpPr>
            <a:spLocks noChangeArrowheads="1"/>
          </p:cNvSpPr>
          <p:nvPr/>
        </p:nvSpPr>
        <p:spPr bwMode="auto">
          <a:xfrm>
            <a:off x="2276475" y="3316288"/>
            <a:ext cx="2193925" cy="2239962"/>
          </a:xfrm>
          <a:prstGeom prst="ellipse">
            <a:avLst/>
          </a:prstGeom>
          <a:solidFill>
            <a:srgbClr val="D9EEFF"/>
          </a:solidFill>
          <a:ln w="9525">
            <a:solidFill>
              <a:schemeClr val="tx1"/>
            </a:solidFill>
            <a:round/>
            <a:headEnd/>
            <a:tailEnd/>
          </a:ln>
        </p:spPr>
        <p:txBody>
          <a:bodyPr wrap="none" anchor="ctr"/>
          <a:lstStyle/>
          <a:p>
            <a:endParaRPr lang="th-TH" sz="1200">
              <a:solidFill>
                <a:srgbClr val="000000"/>
              </a:solidFill>
              <a:latin typeface="Tahoma" pitchFamily="34" charset="0"/>
              <a:cs typeface="Tahoma" pitchFamily="34" charset="0"/>
            </a:endParaRPr>
          </a:p>
        </p:txBody>
      </p:sp>
      <p:graphicFrame>
        <p:nvGraphicFramePr>
          <p:cNvPr id="9" name="Object 5"/>
          <p:cNvGraphicFramePr>
            <a:graphicFrameLocks noChangeAspect="1"/>
          </p:cNvGraphicFramePr>
          <p:nvPr/>
        </p:nvGraphicFramePr>
        <p:xfrm>
          <a:off x="504825" y="4179888"/>
          <a:ext cx="549275" cy="609600"/>
        </p:xfrm>
        <a:graphic>
          <a:graphicData uri="http://schemas.openxmlformats.org/presentationml/2006/ole">
            <mc:AlternateContent xmlns:mc="http://schemas.openxmlformats.org/markup-compatibility/2006">
              <mc:Choice xmlns:v="urn:schemas-microsoft-com:vml" Requires="v">
                <p:oleObj spid="_x0000_s1074" name="Visio" r:id="rId4" imgW="380390" imgH="390144" progId="">
                  <p:embed/>
                </p:oleObj>
              </mc:Choice>
              <mc:Fallback>
                <p:oleObj name="Visio" r:id="rId4" imgW="380390" imgH="39014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25" y="4179888"/>
                        <a:ext cx="549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6"/>
          <p:cNvSpPr txBox="1">
            <a:spLocks noChangeArrowheads="1"/>
          </p:cNvSpPr>
          <p:nvPr/>
        </p:nvSpPr>
        <p:spPr bwMode="auto">
          <a:xfrm>
            <a:off x="-28575" y="4778375"/>
            <a:ext cx="1992313" cy="830263"/>
          </a:xfrm>
          <a:prstGeom prst="rect">
            <a:avLst/>
          </a:prstGeom>
          <a:noFill/>
          <a:ln w="9525" algn="ctr">
            <a:noFill/>
            <a:miter lim="800000"/>
            <a:headEnd/>
            <a:tailEnd/>
          </a:ln>
        </p:spPr>
        <p:txBody>
          <a:bodyPr lIns="0" rIns="0">
            <a:spAutoFit/>
          </a:bodyPr>
          <a:lstStyle/>
          <a:p>
            <a:pPr algn="ctr"/>
            <a:r>
              <a:rPr lang="en-US" sz="1200" dirty="0">
                <a:solidFill>
                  <a:srgbClr val="000000"/>
                </a:solidFill>
                <a:latin typeface="Tahoma" pitchFamily="34" charset="0"/>
                <a:cs typeface="Tahoma" pitchFamily="34" charset="0"/>
              </a:rPr>
              <a:t>Importer/Exporter/</a:t>
            </a:r>
            <a:br>
              <a:rPr lang="en-US" sz="1200" dirty="0">
                <a:solidFill>
                  <a:srgbClr val="000000"/>
                </a:solidFill>
                <a:latin typeface="Tahoma" pitchFamily="34" charset="0"/>
                <a:cs typeface="Tahoma" pitchFamily="34" charset="0"/>
              </a:rPr>
            </a:br>
            <a:r>
              <a:rPr lang="en-US" sz="1200" dirty="0">
                <a:solidFill>
                  <a:srgbClr val="000000"/>
                </a:solidFill>
                <a:latin typeface="Tahoma" pitchFamily="34" charset="0"/>
                <a:cs typeface="Tahoma" pitchFamily="34" charset="0"/>
              </a:rPr>
              <a:t>Customs Broker/</a:t>
            </a:r>
            <a:br>
              <a:rPr lang="en-US" sz="1200" dirty="0">
                <a:solidFill>
                  <a:srgbClr val="000000"/>
                </a:solidFill>
                <a:latin typeface="Tahoma" pitchFamily="34" charset="0"/>
                <a:cs typeface="Tahoma" pitchFamily="34" charset="0"/>
              </a:rPr>
            </a:br>
            <a:r>
              <a:rPr lang="en-US" sz="1200" dirty="0">
                <a:solidFill>
                  <a:srgbClr val="000000"/>
                </a:solidFill>
                <a:latin typeface="Tahoma" pitchFamily="34" charset="0"/>
                <a:cs typeface="Tahoma" pitchFamily="34" charset="0"/>
              </a:rPr>
              <a:t>Representative/</a:t>
            </a:r>
            <a:br>
              <a:rPr lang="en-US" sz="1200" dirty="0">
                <a:solidFill>
                  <a:srgbClr val="000000"/>
                </a:solidFill>
                <a:latin typeface="Tahoma" pitchFamily="34" charset="0"/>
                <a:cs typeface="Tahoma" pitchFamily="34" charset="0"/>
              </a:rPr>
            </a:br>
            <a:r>
              <a:rPr lang="en-US" sz="1200" dirty="0">
                <a:solidFill>
                  <a:srgbClr val="000000"/>
                </a:solidFill>
                <a:latin typeface="Tahoma" pitchFamily="34" charset="0"/>
                <a:cs typeface="Tahoma" pitchFamily="34" charset="0"/>
              </a:rPr>
              <a:t>other Stakeholders</a:t>
            </a:r>
            <a:endParaRPr lang="th-TH" sz="1200" dirty="0">
              <a:solidFill>
                <a:srgbClr val="000000"/>
              </a:solidFill>
              <a:latin typeface="Tahoma" pitchFamily="34" charset="0"/>
              <a:cs typeface="Tahoma" pitchFamily="34" charset="0"/>
            </a:endParaRPr>
          </a:p>
        </p:txBody>
      </p:sp>
      <p:sp>
        <p:nvSpPr>
          <p:cNvPr id="11" name="AutoShape 7"/>
          <p:cNvSpPr>
            <a:spLocks noChangeArrowheads="1"/>
          </p:cNvSpPr>
          <p:nvPr/>
        </p:nvSpPr>
        <p:spPr bwMode="auto">
          <a:xfrm>
            <a:off x="1038225" y="4256088"/>
            <a:ext cx="1892300" cy="357187"/>
          </a:xfrm>
          <a:prstGeom prst="leftRightArrow">
            <a:avLst>
              <a:gd name="adj1" fmla="val 50222"/>
              <a:gd name="adj2" fmla="val 65339"/>
            </a:avLst>
          </a:prstGeom>
          <a:solidFill>
            <a:srgbClr val="FF6600"/>
          </a:solidFill>
          <a:ln w="9525">
            <a:solidFill>
              <a:schemeClr val="tx1"/>
            </a:solidFill>
            <a:miter lim="800000"/>
            <a:headEnd/>
            <a:tailEnd/>
          </a:ln>
        </p:spPr>
        <p:txBody>
          <a:bodyPr wrap="none" anchor="ctr"/>
          <a:lstStyle/>
          <a:p>
            <a:endParaRPr lang="th-TH" sz="1200">
              <a:solidFill>
                <a:srgbClr val="000000"/>
              </a:solidFill>
              <a:latin typeface="Tahoma" pitchFamily="34" charset="0"/>
              <a:cs typeface="Tahoma" pitchFamily="34" charset="0"/>
            </a:endParaRPr>
          </a:p>
        </p:txBody>
      </p:sp>
      <p:sp>
        <p:nvSpPr>
          <p:cNvPr id="12" name="Oval 8"/>
          <p:cNvSpPr>
            <a:spLocks noChangeArrowheads="1"/>
          </p:cNvSpPr>
          <p:nvPr/>
        </p:nvSpPr>
        <p:spPr bwMode="auto">
          <a:xfrm>
            <a:off x="2971800" y="4191000"/>
            <a:ext cx="598488" cy="598488"/>
          </a:xfrm>
          <a:prstGeom prst="ellipse">
            <a:avLst/>
          </a:prstGeom>
          <a:solidFill>
            <a:schemeClr val="bg1"/>
          </a:solidFill>
          <a:ln w="9525">
            <a:solidFill>
              <a:srgbClr val="C00000"/>
            </a:solidFill>
            <a:round/>
            <a:headEnd/>
            <a:tailEnd/>
          </a:ln>
        </p:spPr>
        <p:txBody>
          <a:bodyPr wrap="none" anchor="ctr"/>
          <a:lstStyle/>
          <a:p>
            <a:pPr algn="ctr"/>
            <a:r>
              <a:rPr lang="en-US" sz="1200" b="1">
                <a:solidFill>
                  <a:srgbClr val="C00000"/>
                </a:solidFill>
                <a:latin typeface="Tahoma" pitchFamily="34" charset="0"/>
                <a:cs typeface="Tahoma" pitchFamily="34" charset="0"/>
              </a:rPr>
              <a:t>NSW</a:t>
            </a:r>
            <a:endParaRPr lang="th-TH" sz="1200" b="1">
              <a:solidFill>
                <a:srgbClr val="C00000"/>
              </a:solidFill>
              <a:latin typeface="Tahoma" pitchFamily="34" charset="0"/>
              <a:cs typeface="Tahoma" pitchFamily="34" charset="0"/>
            </a:endParaRPr>
          </a:p>
        </p:txBody>
      </p:sp>
      <p:sp>
        <p:nvSpPr>
          <p:cNvPr id="13" name="Cloud"/>
          <p:cNvSpPr>
            <a:spLocks noChangeAspect="1" noEditPoints="1" noChangeArrowheads="1"/>
          </p:cNvSpPr>
          <p:nvPr/>
        </p:nvSpPr>
        <p:spPr bwMode="auto">
          <a:xfrm>
            <a:off x="1416050" y="4052888"/>
            <a:ext cx="1222375" cy="673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p:spPr>
        <p:txBody>
          <a:bodyPr lIns="0" tIns="0" rIns="0" bIns="0" anchor="ctr"/>
          <a:lstStyle/>
          <a:p>
            <a:pPr algn="ctr">
              <a:lnSpc>
                <a:spcPct val="80000"/>
              </a:lnSpc>
            </a:pPr>
            <a:r>
              <a:rPr lang="en-US" sz="1200">
                <a:solidFill>
                  <a:srgbClr val="000000"/>
                </a:solidFill>
                <a:latin typeface="Tahoma" pitchFamily="34" charset="0"/>
                <a:cs typeface="Tahoma" pitchFamily="34" charset="0"/>
              </a:rPr>
              <a:t>Internet</a:t>
            </a:r>
            <a:endParaRPr lang="th-TH" sz="1200">
              <a:solidFill>
                <a:srgbClr val="000000"/>
              </a:solidFill>
              <a:latin typeface="Tahoma" pitchFamily="34" charset="0"/>
              <a:cs typeface="Tahoma" pitchFamily="34" charset="0"/>
            </a:endParaRPr>
          </a:p>
        </p:txBody>
      </p:sp>
      <p:sp>
        <p:nvSpPr>
          <p:cNvPr id="14" name="Line 12"/>
          <p:cNvSpPr>
            <a:spLocks noChangeShapeType="1"/>
          </p:cNvSpPr>
          <p:nvPr/>
        </p:nvSpPr>
        <p:spPr bwMode="auto">
          <a:xfrm flipV="1">
            <a:off x="3249613" y="3714750"/>
            <a:ext cx="46037" cy="403225"/>
          </a:xfrm>
          <a:prstGeom prst="line">
            <a:avLst/>
          </a:prstGeom>
          <a:noFill/>
          <a:ln w="57150">
            <a:solidFill>
              <a:schemeClr val="tx1"/>
            </a:solidFill>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15" name="Text Box 15"/>
          <p:cNvSpPr txBox="1">
            <a:spLocks noChangeArrowheads="1"/>
          </p:cNvSpPr>
          <p:nvPr/>
        </p:nvSpPr>
        <p:spPr bwMode="auto">
          <a:xfrm>
            <a:off x="4294188" y="6011863"/>
            <a:ext cx="849312" cy="457200"/>
          </a:xfrm>
          <a:prstGeom prst="rect">
            <a:avLst/>
          </a:prstGeom>
          <a:noFill/>
          <a:ln w="9525">
            <a:noFill/>
            <a:miter lim="800000"/>
            <a:headEnd/>
            <a:tailEnd/>
          </a:ln>
        </p:spPr>
        <p:txBody>
          <a:bodyPr wrap="none">
            <a:spAutoFit/>
          </a:bodyPr>
          <a:lstStyle/>
          <a:p>
            <a:r>
              <a:rPr lang="en-US" sz="1200">
                <a:solidFill>
                  <a:srgbClr val="333399"/>
                </a:solidFill>
                <a:latin typeface="Tahoma" pitchFamily="34" charset="0"/>
                <a:cs typeface="Tahoma" pitchFamily="34" charset="0"/>
              </a:rPr>
              <a:t>Terminal </a:t>
            </a:r>
          </a:p>
          <a:p>
            <a:r>
              <a:rPr lang="en-US" sz="1200">
                <a:solidFill>
                  <a:srgbClr val="333399"/>
                </a:solidFill>
                <a:latin typeface="Tahoma" pitchFamily="34" charset="0"/>
                <a:cs typeface="Tahoma" pitchFamily="34" charset="0"/>
              </a:rPr>
              <a:t>Operators</a:t>
            </a:r>
            <a:endParaRPr lang="th-TH" sz="1200">
              <a:solidFill>
                <a:srgbClr val="333399"/>
              </a:solidFill>
              <a:latin typeface="Tahoma" pitchFamily="34" charset="0"/>
              <a:cs typeface="Tahoma" pitchFamily="34" charset="0"/>
            </a:endParaRPr>
          </a:p>
        </p:txBody>
      </p:sp>
      <p:sp>
        <p:nvSpPr>
          <p:cNvPr id="16" name="Text Box 16"/>
          <p:cNvSpPr txBox="1">
            <a:spLocks noChangeArrowheads="1"/>
          </p:cNvSpPr>
          <p:nvPr/>
        </p:nvSpPr>
        <p:spPr bwMode="auto">
          <a:xfrm>
            <a:off x="5510213" y="5249863"/>
            <a:ext cx="1349375" cy="639762"/>
          </a:xfrm>
          <a:prstGeom prst="rect">
            <a:avLst/>
          </a:prstGeom>
          <a:noFill/>
          <a:ln w="9525">
            <a:noFill/>
            <a:miter lim="800000"/>
            <a:headEnd/>
            <a:tailEnd/>
          </a:ln>
        </p:spPr>
        <p:txBody>
          <a:bodyPr wrap="none">
            <a:spAutoFit/>
          </a:bodyPr>
          <a:lstStyle/>
          <a:p>
            <a:r>
              <a:rPr lang="en-US" sz="1200">
                <a:solidFill>
                  <a:srgbClr val="333399"/>
                </a:solidFill>
                <a:latin typeface="Tahoma" pitchFamily="34" charset="0"/>
                <a:cs typeface="Tahoma" pitchFamily="34" charset="0"/>
              </a:rPr>
              <a:t>Air Port Authority</a:t>
            </a:r>
            <a:br>
              <a:rPr lang="en-US" sz="1200">
                <a:solidFill>
                  <a:srgbClr val="333399"/>
                </a:solidFill>
                <a:latin typeface="Tahoma" pitchFamily="34" charset="0"/>
                <a:cs typeface="Tahoma" pitchFamily="34" charset="0"/>
              </a:rPr>
            </a:br>
            <a:r>
              <a:rPr lang="en-US" sz="1200">
                <a:solidFill>
                  <a:srgbClr val="333399"/>
                </a:solidFill>
                <a:latin typeface="Tahoma" pitchFamily="34" charset="0"/>
                <a:cs typeface="Tahoma" pitchFamily="34" charset="0"/>
              </a:rPr>
              <a:t>Port Authority</a:t>
            </a:r>
            <a:r>
              <a:rPr lang="th-TH" sz="1200">
                <a:solidFill>
                  <a:srgbClr val="333399"/>
                </a:solidFill>
                <a:latin typeface="Tahoma" pitchFamily="34" charset="0"/>
                <a:cs typeface="Tahoma" pitchFamily="34" charset="0"/>
              </a:rPr>
              <a:t> </a:t>
            </a:r>
            <a:r>
              <a:rPr lang="en-US" sz="1200">
                <a:solidFill>
                  <a:srgbClr val="333399"/>
                </a:solidFill>
                <a:latin typeface="Tahoma" pitchFamily="34" charset="0"/>
                <a:cs typeface="Tahoma" pitchFamily="34" charset="0"/>
              </a:rPr>
              <a:t/>
            </a:r>
            <a:br>
              <a:rPr lang="en-US" sz="1200">
                <a:solidFill>
                  <a:srgbClr val="333399"/>
                </a:solidFill>
                <a:latin typeface="Tahoma" pitchFamily="34" charset="0"/>
                <a:cs typeface="Tahoma" pitchFamily="34" charset="0"/>
              </a:rPr>
            </a:br>
            <a:r>
              <a:rPr lang="en-US" sz="1200">
                <a:solidFill>
                  <a:srgbClr val="333399"/>
                </a:solidFill>
                <a:latin typeface="Tahoma" pitchFamily="34" charset="0"/>
                <a:cs typeface="Tahoma" pitchFamily="34" charset="0"/>
              </a:rPr>
              <a:t>etc.</a:t>
            </a:r>
            <a:endParaRPr lang="th-TH" sz="1200">
              <a:solidFill>
                <a:srgbClr val="333399"/>
              </a:solidFill>
              <a:latin typeface="Tahoma" pitchFamily="34" charset="0"/>
              <a:cs typeface="Tahoma" pitchFamily="34" charset="0"/>
            </a:endParaRPr>
          </a:p>
        </p:txBody>
      </p:sp>
      <p:sp>
        <p:nvSpPr>
          <p:cNvPr id="17" name="Text Box 17"/>
          <p:cNvSpPr txBox="1">
            <a:spLocks noChangeArrowheads="1"/>
          </p:cNvSpPr>
          <p:nvPr/>
        </p:nvSpPr>
        <p:spPr bwMode="auto">
          <a:xfrm>
            <a:off x="6910388" y="2787650"/>
            <a:ext cx="1093787" cy="830263"/>
          </a:xfrm>
          <a:prstGeom prst="rect">
            <a:avLst/>
          </a:prstGeom>
          <a:noFill/>
          <a:ln w="9525">
            <a:noFill/>
            <a:miter lim="800000"/>
            <a:headEnd/>
            <a:tailEnd/>
          </a:ln>
        </p:spPr>
        <p:txBody>
          <a:bodyPr wrap="none">
            <a:spAutoFit/>
          </a:bodyPr>
          <a:lstStyle/>
          <a:p>
            <a:r>
              <a:rPr lang="en-US" sz="1200">
                <a:solidFill>
                  <a:srgbClr val="008000"/>
                </a:solidFill>
                <a:latin typeface="Tahoma" pitchFamily="34" charset="0"/>
                <a:cs typeface="Tahoma" pitchFamily="34" charset="0"/>
              </a:rPr>
              <a:t>Banks</a:t>
            </a:r>
            <a:br>
              <a:rPr lang="en-US" sz="1200">
                <a:solidFill>
                  <a:srgbClr val="008000"/>
                </a:solidFill>
                <a:latin typeface="Tahoma" pitchFamily="34" charset="0"/>
                <a:cs typeface="Tahoma" pitchFamily="34" charset="0"/>
              </a:rPr>
            </a:br>
            <a:r>
              <a:rPr lang="en-US" sz="1200">
                <a:solidFill>
                  <a:srgbClr val="008000"/>
                </a:solidFill>
                <a:latin typeface="Tahoma" pitchFamily="34" charset="0"/>
                <a:cs typeface="Tahoma" pitchFamily="34" charset="0"/>
              </a:rPr>
              <a:t>for various</a:t>
            </a:r>
            <a:br>
              <a:rPr lang="en-US" sz="1200">
                <a:solidFill>
                  <a:srgbClr val="008000"/>
                </a:solidFill>
                <a:latin typeface="Tahoma" pitchFamily="34" charset="0"/>
                <a:cs typeface="Tahoma" pitchFamily="34" charset="0"/>
              </a:rPr>
            </a:br>
            <a:r>
              <a:rPr lang="en-US" sz="1200">
                <a:solidFill>
                  <a:srgbClr val="008000"/>
                </a:solidFill>
                <a:latin typeface="Tahoma" pitchFamily="34" charset="0"/>
                <a:cs typeface="Tahoma" pitchFamily="34" charset="0"/>
              </a:rPr>
              <a:t>kinds </a:t>
            </a:r>
            <a:br>
              <a:rPr lang="en-US" sz="1200">
                <a:solidFill>
                  <a:srgbClr val="008000"/>
                </a:solidFill>
                <a:latin typeface="Tahoma" pitchFamily="34" charset="0"/>
                <a:cs typeface="Tahoma" pitchFamily="34" charset="0"/>
              </a:rPr>
            </a:br>
            <a:r>
              <a:rPr lang="en-US" sz="1200">
                <a:solidFill>
                  <a:srgbClr val="008000"/>
                </a:solidFill>
                <a:latin typeface="Tahoma" pitchFamily="34" charset="0"/>
                <a:cs typeface="Tahoma" pitchFamily="34" charset="0"/>
              </a:rPr>
              <a:t>of e-payment</a:t>
            </a:r>
            <a:endParaRPr lang="th-TH" sz="1200">
              <a:solidFill>
                <a:srgbClr val="008000"/>
              </a:solidFill>
              <a:latin typeface="Tahoma" pitchFamily="34" charset="0"/>
              <a:cs typeface="Tahoma" pitchFamily="34" charset="0"/>
            </a:endParaRPr>
          </a:p>
        </p:txBody>
      </p:sp>
      <p:sp>
        <p:nvSpPr>
          <p:cNvPr id="18" name="Text Box 21"/>
          <p:cNvSpPr txBox="1">
            <a:spLocks noChangeArrowheads="1"/>
          </p:cNvSpPr>
          <p:nvPr/>
        </p:nvSpPr>
        <p:spPr bwMode="auto">
          <a:xfrm>
            <a:off x="7216775" y="3667125"/>
            <a:ext cx="920750" cy="457200"/>
          </a:xfrm>
          <a:prstGeom prst="rect">
            <a:avLst/>
          </a:prstGeom>
          <a:noFill/>
          <a:ln w="9525">
            <a:noFill/>
            <a:miter lim="800000"/>
            <a:headEnd/>
            <a:tailEnd/>
          </a:ln>
        </p:spPr>
        <p:txBody>
          <a:bodyPr wrap="none">
            <a:spAutoFit/>
          </a:bodyPr>
          <a:lstStyle/>
          <a:p>
            <a:r>
              <a:rPr lang="en-US" sz="1200">
                <a:solidFill>
                  <a:srgbClr val="008000"/>
                </a:solidFill>
                <a:latin typeface="Tahoma" pitchFamily="34" charset="0"/>
                <a:cs typeface="Tahoma" pitchFamily="34" charset="0"/>
              </a:rPr>
              <a:t>Insurance </a:t>
            </a:r>
          </a:p>
          <a:p>
            <a:r>
              <a:rPr lang="en-US" sz="1200">
                <a:solidFill>
                  <a:srgbClr val="008000"/>
                </a:solidFill>
                <a:latin typeface="Tahoma" pitchFamily="34" charset="0"/>
                <a:cs typeface="Tahoma" pitchFamily="34" charset="0"/>
              </a:rPr>
              <a:t>Companies</a:t>
            </a:r>
            <a:endParaRPr lang="th-TH" sz="1200">
              <a:solidFill>
                <a:srgbClr val="008000"/>
              </a:solidFill>
              <a:latin typeface="Tahoma" pitchFamily="34" charset="0"/>
              <a:cs typeface="Tahoma" pitchFamily="34" charset="0"/>
            </a:endParaRPr>
          </a:p>
        </p:txBody>
      </p:sp>
      <p:sp>
        <p:nvSpPr>
          <p:cNvPr id="19" name="Text Box 22"/>
          <p:cNvSpPr txBox="1">
            <a:spLocks noChangeArrowheads="1"/>
          </p:cNvSpPr>
          <p:nvPr/>
        </p:nvSpPr>
        <p:spPr bwMode="auto">
          <a:xfrm>
            <a:off x="5106988" y="5922963"/>
            <a:ext cx="1050288" cy="461665"/>
          </a:xfrm>
          <a:prstGeom prst="rect">
            <a:avLst/>
          </a:prstGeom>
          <a:noFill/>
          <a:ln w="9525">
            <a:noFill/>
            <a:miter lim="800000"/>
            <a:headEnd/>
            <a:tailEnd/>
          </a:ln>
        </p:spPr>
        <p:txBody>
          <a:bodyPr wrap="none">
            <a:spAutoFit/>
          </a:bodyPr>
          <a:lstStyle/>
          <a:p>
            <a:r>
              <a:rPr lang="en-US" sz="1200">
                <a:solidFill>
                  <a:srgbClr val="333399"/>
                </a:solidFill>
                <a:latin typeface="Tahoma" pitchFamily="34" charset="0"/>
                <a:cs typeface="Tahoma" pitchFamily="34" charset="0"/>
              </a:rPr>
              <a:t>Ship </a:t>
            </a:r>
            <a:r>
              <a:rPr lang="en-US" sz="1200" smtClean="0">
                <a:solidFill>
                  <a:srgbClr val="333399"/>
                </a:solidFill>
                <a:latin typeface="Tahoma" pitchFamily="34" charset="0"/>
                <a:cs typeface="Tahoma" pitchFamily="34" charset="0"/>
              </a:rPr>
              <a:t>Agents/</a:t>
            </a:r>
            <a:br>
              <a:rPr lang="en-US" sz="1200" smtClean="0">
                <a:solidFill>
                  <a:srgbClr val="333399"/>
                </a:solidFill>
                <a:latin typeface="Tahoma" pitchFamily="34" charset="0"/>
                <a:cs typeface="Tahoma" pitchFamily="34" charset="0"/>
              </a:rPr>
            </a:br>
            <a:r>
              <a:rPr lang="en-US" sz="1200" smtClean="0">
                <a:solidFill>
                  <a:srgbClr val="333399"/>
                </a:solidFill>
                <a:latin typeface="Tahoma" pitchFamily="34" charset="0"/>
                <a:cs typeface="Tahoma" pitchFamily="34" charset="0"/>
              </a:rPr>
              <a:t>Vessels</a:t>
            </a:r>
            <a:endParaRPr lang="th-TH" sz="1200">
              <a:solidFill>
                <a:srgbClr val="333399"/>
              </a:solidFill>
              <a:latin typeface="Tahoma" pitchFamily="34" charset="0"/>
              <a:cs typeface="Tahoma" pitchFamily="34" charset="0"/>
            </a:endParaRPr>
          </a:p>
        </p:txBody>
      </p:sp>
      <p:sp>
        <p:nvSpPr>
          <p:cNvPr id="20" name="Text Box 23"/>
          <p:cNvSpPr txBox="1">
            <a:spLocks noChangeArrowheads="1"/>
          </p:cNvSpPr>
          <p:nvPr/>
        </p:nvSpPr>
        <p:spPr bwMode="auto">
          <a:xfrm>
            <a:off x="6381750" y="4687888"/>
            <a:ext cx="671513" cy="220662"/>
          </a:xfrm>
          <a:prstGeom prst="rect">
            <a:avLst/>
          </a:prstGeom>
          <a:noFill/>
          <a:ln w="9525">
            <a:noFill/>
            <a:miter lim="800000"/>
            <a:headEnd/>
            <a:tailEnd/>
          </a:ln>
        </p:spPr>
        <p:txBody>
          <a:bodyPr wrap="none">
            <a:spAutoFit/>
          </a:bodyPr>
          <a:lstStyle/>
          <a:p>
            <a:pPr>
              <a:lnSpc>
                <a:spcPct val="70000"/>
              </a:lnSpc>
            </a:pPr>
            <a:r>
              <a:rPr lang="en-US" sz="1200">
                <a:solidFill>
                  <a:srgbClr val="333399"/>
                </a:solidFill>
                <a:latin typeface="Tahoma" pitchFamily="34" charset="0"/>
                <a:cs typeface="Tahoma" pitchFamily="34" charset="0"/>
              </a:rPr>
              <a:t>Airlines</a:t>
            </a:r>
            <a:endParaRPr lang="th-TH" sz="1200">
              <a:solidFill>
                <a:srgbClr val="333399"/>
              </a:solidFill>
              <a:latin typeface="Tahoma" pitchFamily="34" charset="0"/>
              <a:cs typeface="Tahoma" pitchFamily="34" charset="0"/>
            </a:endParaRPr>
          </a:p>
        </p:txBody>
      </p:sp>
      <p:sp>
        <p:nvSpPr>
          <p:cNvPr id="21" name="Line 24"/>
          <p:cNvSpPr>
            <a:spLocks noChangeShapeType="1"/>
          </p:cNvSpPr>
          <p:nvPr/>
        </p:nvSpPr>
        <p:spPr bwMode="auto">
          <a:xfrm flipV="1">
            <a:off x="3322638" y="3317875"/>
            <a:ext cx="706437" cy="811213"/>
          </a:xfrm>
          <a:prstGeom prst="line">
            <a:avLst/>
          </a:prstGeom>
          <a:noFill/>
          <a:ln w="76200">
            <a:solidFill>
              <a:schemeClr val="accent6">
                <a:lumMod val="50000"/>
              </a:schemeClr>
            </a:solidFill>
            <a:prstDash val="sysDash"/>
            <a:round/>
            <a:headEnd/>
            <a:tailEnd type="triangle" w="med" len="med"/>
          </a:ln>
        </p:spPr>
        <p:txBody>
          <a:bodyPr/>
          <a:lstStyle/>
          <a:p>
            <a:pPr>
              <a:defRPr/>
            </a:pPr>
            <a:endParaRPr lang="th-TH" sz="1600">
              <a:solidFill>
                <a:srgbClr val="000000"/>
              </a:solidFill>
              <a:latin typeface="Tahoma" pitchFamily="34" charset="0"/>
              <a:ea typeface="Tahoma" pitchFamily="34" charset="0"/>
              <a:cs typeface="Tahoma" pitchFamily="34" charset="0"/>
            </a:endParaRPr>
          </a:p>
        </p:txBody>
      </p:sp>
      <p:sp>
        <p:nvSpPr>
          <p:cNvPr id="22" name="Line 25"/>
          <p:cNvSpPr>
            <a:spLocks noChangeShapeType="1"/>
          </p:cNvSpPr>
          <p:nvPr/>
        </p:nvSpPr>
        <p:spPr bwMode="auto">
          <a:xfrm>
            <a:off x="3373438" y="4903788"/>
            <a:ext cx="1308100" cy="1100137"/>
          </a:xfrm>
          <a:prstGeom prst="line">
            <a:avLst/>
          </a:prstGeom>
          <a:noFill/>
          <a:ln w="76200">
            <a:solidFill>
              <a:srgbClr val="3366FF"/>
            </a:solidFill>
            <a:prstDash val="sysDash"/>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23" name="Line 26"/>
          <p:cNvSpPr>
            <a:spLocks noChangeShapeType="1"/>
          </p:cNvSpPr>
          <p:nvPr/>
        </p:nvSpPr>
        <p:spPr bwMode="auto">
          <a:xfrm>
            <a:off x="3643313" y="4514850"/>
            <a:ext cx="2795587" cy="261938"/>
          </a:xfrm>
          <a:prstGeom prst="line">
            <a:avLst/>
          </a:prstGeom>
          <a:noFill/>
          <a:ln w="76200">
            <a:solidFill>
              <a:srgbClr val="0070C0"/>
            </a:solidFill>
            <a:prstDash val="sysDash"/>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24" name="Line 27"/>
          <p:cNvSpPr>
            <a:spLocks noChangeShapeType="1"/>
          </p:cNvSpPr>
          <p:nvPr/>
        </p:nvSpPr>
        <p:spPr bwMode="auto">
          <a:xfrm>
            <a:off x="3549650" y="4711700"/>
            <a:ext cx="1897063" cy="777875"/>
          </a:xfrm>
          <a:prstGeom prst="line">
            <a:avLst/>
          </a:prstGeom>
          <a:noFill/>
          <a:ln w="76200">
            <a:solidFill>
              <a:srgbClr val="3366FF"/>
            </a:solidFill>
            <a:prstDash val="sysDash"/>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25" name="Line 29"/>
          <p:cNvSpPr>
            <a:spLocks noChangeShapeType="1"/>
          </p:cNvSpPr>
          <p:nvPr/>
        </p:nvSpPr>
        <p:spPr bwMode="auto">
          <a:xfrm flipV="1">
            <a:off x="3643313" y="4378325"/>
            <a:ext cx="3767137" cy="46038"/>
          </a:xfrm>
          <a:prstGeom prst="line">
            <a:avLst/>
          </a:prstGeom>
          <a:noFill/>
          <a:ln w="76200">
            <a:solidFill>
              <a:srgbClr val="008000"/>
            </a:solidFill>
            <a:prstDash val="sysDot"/>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26" name="Text Box 31"/>
          <p:cNvSpPr txBox="1">
            <a:spLocks noChangeArrowheads="1"/>
          </p:cNvSpPr>
          <p:nvPr/>
        </p:nvSpPr>
        <p:spPr bwMode="auto">
          <a:xfrm>
            <a:off x="2917825" y="3338513"/>
            <a:ext cx="973138" cy="461962"/>
          </a:xfrm>
          <a:prstGeom prst="rect">
            <a:avLst/>
          </a:prstGeom>
          <a:noFill/>
          <a:ln w="9525">
            <a:noFill/>
            <a:miter lim="800000"/>
            <a:headEnd/>
            <a:tailEnd/>
          </a:ln>
        </p:spPr>
        <p:txBody>
          <a:bodyPr wrap="none">
            <a:spAutoFit/>
          </a:bodyPr>
          <a:lstStyle/>
          <a:p>
            <a:pPr algn="ctr"/>
            <a:r>
              <a:rPr lang="en-US" sz="1200" b="1">
                <a:solidFill>
                  <a:srgbClr val="0070C0"/>
                </a:solidFill>
                <a:latin typeface="Tahoma" pitchFamily="34" charset="0"/>
                <a:cs typeface="Tahoma" pitchFamily="34" charset="0"/>
              </a:rPr>
              <a:t>Paperless </a:t>
            </a:r>
            <a:br>
              <a:rPr lang="en-US" sz="1200" b="1">
                <a:solidFill>
                  <a:srgbClr val="0070C0"/>
                </a:solidFill>
                <a:latin typeface="Tahoma" pitchFamily="34" charset="0"/>
                <a:cs typeface="Tahoma" pitchFamily="34" charset="0"/>
              </a:rPr>
            </a:br>
            <a:r>
              <a:rPr lang="en-US" sz="1200" b="1">
                <a:solidFill>
                  <a:srgbClr val="0070C0"/>
                </a:solidFill>
                <a:latin typeface="Tahoma" pitchFamily="34" charset="0"/>
                <a:cs typeface="Tahoma" pitchFamily="34" charset="0"/>
              </a:rPr>
              <a:t>Customs</a:t>
            </a:r>
            <a:endParaRPr lang="th-TH" sz="1200" b="1">
              <a:solidFill>
                <a:srgbClr val="0070C0"/>
              </a:solidFill>
              <a:latin typeface="Tahoma" pitchFamily="34" charset="0"/>
              <a:cs typeface="Tahoma" pitchFamily="34" charset="0"/>
            </a:endParaRPr>
          </a:p>
        </p:txBody>
      </p:sp>
      <p:sp>
        <p:nvSpPr>
          <p:cNvPr id="27" name="Line 36"/>
          <p:cNvSpPr>
            <a:spLocks noChangeShapeType="1"/>
          </p:cNvSpPr>
          <p:nvPr/>
        </p:nvSpPr>
        <p:spPr bwMode="auto">
          <a:xfrm flipV="1">
            <a:off x="3514725" y="2390775"/>
            <a:ext cx="3714750" cy="1817688"/>
          </a:xfrm>
          <a:prstGeom prst="line">
            <a:avLst/>
          </a:prstGeom>
          <a:noFill/>
          <a:ln w="57150">
            <a:solidFill>
              <a:srgbClr val="C00000"/>
            </a:solidFill>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28" name="Text Box 37"/>
          <p:cNvSpPr txBox="1">
            <a:spLocks noChangeArrowheads="1"/>
          </p:cNvSpPr>
          <p:nvPr/>
        </p:nvSpPr>
        <p:spPr bwMode="auto">
          <a:xfrm>
            <a:off x="7043738" y="1928813"/>
            <a:ext cx="2079625" cy="830997"/>
          </a:xfrm>
          <a:prstGeom prst="rect">
            <a:avLst/>
          </a:prstGeom>
          <a:noFill/>
          <a:ln w="9525">
            <a:noFill/>
            <a:miter lim="800000"/>
            <a:headEnd/>
            <a:tailEnd/>
          </a:ln>
        </p:spPr>
        <p:txBody>
          <a:bodyPr>
            <a:spAutoFit/>
          </a:bodyPr>
          <a:lstStyle/>
          <a:p>
            <a:pPr algn="ctr"/>
            <a:r>
              <a:rPr lang="en-US" sz="1200" b="1" dirty="0">
                <a:solidFill>
                  <a:srgbClr val="0070C0"/>
                </a:solidFill>
                <a:latin typeface="Tahoma" pitchFamily="34" charset="0"/>
                <a:cs typeface="Tahoma" pitchFamily="34" charset="0"/>
              </a:rPr>
              <a:t>A regional </a:t>
            </a:r>
            <a:r>
              <a:rPr lang="en-US" sz="1200" b="1" dirty="0" smtClean="0">
                <a:solidFill>
                  <a:srgbClr val="0070C0"/>
                </a:solidFill>
                <a:latin typeface="Tahoma" pitchFamily="34" charset="0"/>
                <a:cs typeface="Tahoma" pitchFamily="34" charset="0"/>
              </a:rPr>
              <a:t>information exchange </a:t>
            </a:r>
            <a:r>
              <a:rPr lang="en-US" sz="1200" b="1" dirty="0">
                <a:solidFill>
                  <a:srgbClr val="0070C0"/>
                </a:solidFill>
                <a:latin typeface="Tahoma" pitchFamily="34" charset="0"/>
                <a:cs typeface="Tahoma" pitchFamily="34" charset="0"/>
              </a:rPr>
              <a:t>system or</a:t>
            </a:r>
            <a:br>
              <a:rPr lang="en-US" sz="1200" b="1" dirty="0">
                <a:solidFill>
                  <a:srgbClr val="0070C0"/>
                </a:solidFill>
                <a:latin typeface="Tahoma" pitchFamily="34" charset="0"/>
                <a:cs typeface="Tahoma" pitchFamily="34" charset="0"/>
              </a:rPr>
            </a:br>
            <a:r>
              <a:rPr lang="en-US" sz="1200" b="1" dirty="0">
                <a:solidFill>
                  <a:srgbClr val="0070C0"/>
                </a:solidFill>
                <a:latin typeface="Tahoma" pitchFamily="34" charset="0"/>
                <a:cs typeface="Tahoma" pitchFamily="34" charset="0"/>
              </a:rPr>
              <a:t>cross-border </a:t>
            </a:r>
          </a:p>
          <a:p>
            <a:pPr algn="ctr"/>
            <a:r>
              <a:rPr lang="en-US" sz="1200" b="1" dirty="0">
                <a:solidFill>
                  <a:srgbClr val="0070C0"/>
                </a:solidFill>
                <a:latin typeface="Tahoma" pitchFamily="34" charset="0"/>
                <a:cs typeface="Tahoma" pitchFamily="34" charset="0"/>
              </a:rPr>
              <a:t>paperless trade</a:t>
            </a:r>
          </a:p>
        </p:txBody>
      </p:sp>
      <p:sp>
        <p:nvSpPr>
          <p:cNvPr id="29" name="Rectangle 11"/>
          <p:cNvSpPr>
            <a:spLocks noChangeArrowheads="1"/>
          </p:cNvSpPr>
          <p:nvPr/>
        </p:nvSpPr>
        <p:spPr bwMode="auto">
          <a:xfrm>
            <a:off x="2561979" y="2888690"/>
            <a:ext cx="2876107" cy="461665"/>
          </a:xfrm>
          <a:prstGeom prst="rect">
            <a:avLst/>
          </a:prstGeom>
          <a:noFill/>
          <a:ln w="9525">
            <a:noFill/>
            <a:miter lim="800000"/>
            <a:headEnd/>
            <a:tailEnd/>
          </a:ln>
        </p:spPr>
        <p:txBody>
          <a:bodyPr wrap="none">
            <a:spAutoFit/>
          </a:bodyPr>
          <a:lstStyle/>
          <a:p>
            <a:pPr algn="ctr"/>
            <a:r>
              <a:rPr lang="en-US" sz="1200" b="1" dirty="0">
                <a:solidFill>
                  <a:srgbClr val="0070C0"/>
                </a:solidFill>
                <a:latin typeface="Tahoma" pitchFamily="34" charset="0"/>
                <a:cs typeface="Tahoma" pitchFamily="34" charset="0"/>
              </a:rPr>
              <a:t>Other </a:t>
            </a:r>
            <a:r>
              <a:rPr lang="en-US" sz="1200" b="1">
                <a:solidFill>
                  <a:srgbClr val="0070C0"/>
                </a:solidFill>
                <a:latin typeface="Tahoma" pitchFamily="34" charset="0"/>
                <a:cs typeface="Tahoma" pitchFamily="34" charset="0"/>
              </a:rPr>
              <a:t>Regulatory </a:t>
            </a:r>
            <a:r>
              <a:rPr lang="en-US" sz="1200" b="1" smtClean="0">
                <a:solidFill>
                  <a:srgbClr val="0070C0"/>
                </a:solidFill>
                <a:latin typeface="Tahoma" pitchFamily="34" charset="0"/>
                <a:cs typeface="Tahoma" pitchFamily="34" charset="0"/>
              </a:rPr>
              <a:t>Agencies </a:t>
            </a:r>
            <a:r>
              <a:rPr lang="en-US" sz="1200" b="1" dirty="0">
                <a:solidFill>
                  <a:srgbClr val="0070C0"/>
                </a:solidFill>
                <a:latin typeface="Tahoma" pitchFamily="34" charset="0"/>
                <a:cs typeface="Tahoma" pitchFamily="34" charset="0"/>
              </a:rPr>
              <a:t>for </a:t>
            </a:r>
          </a:p>
          <a:p>
            <a:pPr algn="ctr"/>
            <a:r>
              <a:rPr lang="en-US" sz="1200" b="1" dirty="0">
                <a:solidFill>
                  <a:srgbClr val="0070C0"/>
                </a:solidFill>
                <a:latin typeface="Tahoma" pitchFamily="34" charset="0"/>
                <a:cs typeface="Tahoma" pitchFamily="34" charset="0"/>
              </a:rPr>
              <a:t>E-Permits/e-Certificates Exchange</a:t>
            </a:r>
            <a:endParaRPr lang="th-TH" sz="1200" b="1" dirty="0">
              <a:solidFill>
                <a:srgbClr val="0070C0"/>
              </a:solidFill>
              <a:latin typeface="Tahoma" pitchFamily="34" charset="0"/>
              <a:cs typeface="Tahoma" pitchFamily="34" charset="0"/>
            </a:endParaRPr>
          </a:p>
        </p:txBody>
      </p:sp>
      <p:sp>
        <p:nvSpPr>
          <p:cNvPr id="30" name="Line 27"/>
          <p:cNvSpPr>
            <a:spLocks noChangeShapeType="1"/>
          </p:cNvSpPr>
          <p:nvPr/>
        </p:nvSpPr>
        <p:spPr bwMode="auto">
          <a:xfrm>
            <a:off x="3462338" y="4783138"/>
            <a:ext cx="1847850" cy="1173162"/>
          </a:xfrm>
          <a:prstGeom prst="line">
            <a:avLst/>
          </a:prstGeom>
          <a:noFill/>
          <a:ln w="76200">
            <a:solidFill>
              <a:srgbClr val="3366FF"/>
            </a:solidFill>
            <a:prstDash val="sysDash"/>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31" name="Text Box 15"/>
          <p:cNvSpPr txBox="1">
            <a:spLocks noChangeArrowheads="1"/>
          </p:cNvSpPr>
          <p:nvPr/>
        </p:nvSpPr>
        <p:spPr bwMode="auto">
          <a:xfrm>
            <a:off x="7065963" y="4257675"/>
            <a:ext cx="1060450" cy="1016000"/>
          </a:xfrm>
          <a:prstGeom prst="rect">
            <a:avLst/>
          </a:prstGeom>
          <a:noFill/>
          <a:ln w="9525">
            <a:noFill/>
            <a:miter lim="800000"/>
            <a:headEnd/>
            <a:tailEnd/>
          </a:ln>
        </p:spPr>
        <p:txBody>
          <a:bodyPr wrap="none">
            <a:spAutoFit/>
          </a:bodyPr>
          <a:lstStyle/>
          <a:p>
            <a:pPr algn="r"/>
            <a:r>
              <a:rPr lang="en-US" sz="1200" dirty="0">
                <a:solidFill>
                  <a:srgbClr val="008000"/>
                </a:solidFill>
                <a:latin typeface="Tahoma" pitchFamily="34" charset="0"/>
                <a:cs typeface="Tahoma" pitchFamily="34" charset="0"/>
              </a:rPr>
              <a:t>Freight</a:t>
            </a:r>
          </a:p>
          <a:p>
            <a:pPr algn="r"/>
            <a:r>
              <a:rPr lang="en-US" sz="1200" dirty="0">
                <a:solidFill>
                  <a:srgbClr val="008000"/>
                </a:solidFill>
                <a:latin typeface="Tahoma" pitchFamily="34" charset="0"/>
                <a:cs typeface="Tahoma" pitchFamily="34" charset="0"/>
              </a:rPr>
              <a:t>Forwarders</a:t>
            </a:r>
            <a:br>
              <a:rPr lang="en-US" sz="1200" dirty="0">
                <a:solidFill>
                  <a:srgbClr val="008000"/>
                </a:solidFill>
                <a:latin typeface="Tahoma" pitchFamily="34" charset="0"/>
                <a:cs typeface="Tahoma" pitchFamily="34" charset="0"/>
              </a:rPr>
            </a:br>
            <a:r>
              <a:rPr lang="en-US" sz="1200" dirty="0">
                <a:solidFill>
                  <a:srgbClr val="008000"/>
                </a:solidFill>
                <a:latin typeface="Tahoma" pitchFamily="34" charset="0"/>
                <a:cs typeface="Tahoma" pitchFamily="34" charset="0"/>
              </a:rPr>
              <a:t>and Logistics</a:t>
            </a:r>
            <a:br>
              <a:rPr lang="en-US" sz="1200" dirty="0">
                <a:solidFill>
                  <a:srgbClr val="008000"/>
                </a:solidFill>
                <a:latin typeface="Tahoma" pitchFamily="34" charset="0"/>
                <a:cs typeface="Tahoma" pitchFamily="34" charset="0"/>
              </a:rPr>
            </a:br>
            <a:r>
              <a:rPr lang="en-US" sz="1200" dirty="0">
                <a:solidFill>
                  <a:srgbClr val="008000"/>
                </a:solidFill>
                <a:latin typeface="Tahoma" pitchFamily="34" charset="0"/>
                <a:cs typeface="Tahoma" pitchFamily="34" charset="0"/>
              </a:rPr>
              <a:t>Service</a:t>
            </a:r>
            <a:br>
              <a:rPr lang="en-US" sz="1200" dirty="0">
                <a:solidFill>
                  <a:srgbClr val="008000"/>
                </a:solidFill>
                <a:latin typeface="Tahoma" pitchFamily="34" charset="0"/>
                <a:cs typeface="Tahoma" pitchFamily="34" charset="0"/>
              </a:rPr>
            </a:br>
            <a:r>
              <a:rPr lang="en-US" sz="1200" dirty="0">
                <a:solidFill>
                  <a:srgbClr val="008000"/>
                </a:solidFill>
                <a:latin typeface="Tahoma" pitchFamily="34" charset="0"/>
                <a:cs typeface="Tahoma" pitchFamily="34" charset="0"/>
              </a:rPr>
              <a:t>Providers</a:t>
            </a:r>
            <a:endParaRPr lang="th-TH" sz="1200" dirty="0">
              <a:solidFill>
                <a:srgbClr val="008000"/>
              </a:solidFill>
              <a:latin typeface="Tahoma" pitchFamily="34" charset="0"/>
              <a:cs typeface="Tahoma" pitchFamily="34" charset="0"/>
            </a:endParaRPr>
          </a:p>
        </p:txBody>
      </p:sp>
      <p:sp>
        <p:nvSpPr>
          <p:cNvPr id="32" name="Line 29"/>
          <p:cNvSpPr>
            <a:spLocks noChangeShapeType="1"/>
          </p:cNvSpPr>
          <p:nvPr/>
        </p:nvSpPr>
        <p:spPr bwMode="auto">
          <a:xfrm>
            <a:off x="3613150" y="4614863"/>
            <a:ext cx="2119313" cy="496887"/>
          </a:xfrm>
          <a:prstGeom prst="line">
            <a:avLst/>
          </a:prstGeom>
          <a:noFill/>
          <a:ln w="76200">
            <a:solidFill>
              <a:srgbClr val="3366FF"/>
            </a:solidFill>
            <a:prstDash val="sysDash"/>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33" name="TextBox 50"/>
          <p:cNvSpPr txBox="1">
            <a:spLocks noChangeArrowheads="1"/>
          </p:cNvSpPr>
          <p:nvPr/>
        </p:nvSpPr>
        <p:spPr bwMode="auto">
          <a:xfrm>
            <a:off x="5700713" y="4949825"/>
            <a:ext cx="1317625" cy="274638"/>
          </a:xfrm>
          <a:prstGeom prst="rect">
            <a:avLst/>
          </a:prstGeom>
          <a:noFill/>
          <a:ln w="9525">
            <a:noFill/>
            <a:miter lim="800000"/>
            <a:headEnd/>
            <a:tailEnd/>
          </a:ln>
        </p:spPr>
        <p:txBody>
          <a:bodyPr wrap="none">
            <a:spAutoFit/>
          </a:bodyPr>
          <a:lstStyle/>
          <a:p>
            <a:r>
              <a:rPr lang="en-US" sz="1200">
                <a:solidFill>
                  <a:srgbClr val="333399"/>
                </a:solidFill>
                <a:latin typeface="Arial" pitchFamily="34" charset="0"/>
                <a:cs typeface="Arial" pitchFamily="34" charset="0"/>
              </a:rPr>
              <a:t>Duty Free Zones</a:t>
            </a:r>
            <a:endParaRPr lang="th-TH" sz="1200">
              <a:solidFill>
                <a:srgbClr val="333399"/>
              </a:solidFill>
              <a:latin typeface="Arial" pitchFamily="34" charset="0"/>
            </a:endParaRPr>
          </a:p>
        </p:txBody>
      </p:sp>
      <p:sp>
        <p:nvSpPr>
          <p:cNvPr id="34" name="Line 28"/>
          <p:cNvSpPr>
            <a:spLocks noChangeShapeType="1"/>
          </p:cNvSpPr>
          <p:nvPr/>
        </p:nvSpPr>
        <p:spPr bwMode="auto">
          <a:xfrm flipV="1">
            <a:off x="3571875" y="3241675"/>
            <a:ext cx="3360738" cy="1031875"/>
          </a:xfrm>
          <a:prstGeom prst="line">
            <a:avLst/>
          </a:prstGeom>
          <a:noFill/>
          <a:ln w="76200">
            <a:solidFill>
              <a:srgbClr val="008000"/>
            </a:solidFill>
            <a:prstDash val="sysDot"/>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35" name="Line 29"/>
          <p:cNvSpPr>
            <a:spLocks noChangeShapeType="1"/>
          </p:cNvSpPr>
          <p:nvPr/>
        </p:nvSpPr>
        <p:spPr bwMode="auto">
          <a:xfrm flipV="1">
            <a:off x="3627438" y="3900488"/>
            <a:ext cx="3592512" cy="436562"/>
          </a:xfrm>
          <a:prstGeom prst="line">
            <a:avLst/>
          </a:prstGeom>
          <a:noFill/>
          <a:ln w="76200">
            <a:solidFill>
              <a:srgbClr val="008000"/>
            </a:solidFill>
            <a:prstDash val="sysDot"/>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36" name="Line 28"/>
          <p:cNvSpPr>
            <a:spLocks noChangeShapeType="1"/>
          </p:cNvSpPr>
          <p:nvPr/>
        </p:nvSpPr>
        <p:spPr bwMode="auto">
          <a:xfrm flipV="1">
            <a:off x="3427413" y="2389188"/>
            <a:ext cx="2689225" cy="1762125"/>
          </a:xfrm>
          <a:prstGeom prst="line">
            <a:avLst/>
          </a:prstGeom>
          <a:noFill/>
          <a:ln w="76200">
            <a:solidFill>
              <a:srgbClr val="008000"/>
            </a:solidFill>
            <a:prstDash val="sysDot"/>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37" name="Text Box 17"/>
          <p:cNvSpPr txBox="1">
            <a:spLocks noChangeArrowheads="1"/>
          </p:cNvSpPr>
          <p:nvPr/>
        </p:nvSpPr>
        <p:spPr bwMode="auto">
          <a:xfrm>
            <a:off x="6045200" y="2244725"/>
            <a:ext cx="696913" cy="274638"/>
          </a:xfrm>
          <a:prstGeom prst="rect">
            <a:avLst/>
          </a:prstGeom>
          <a:noFill/>
          <a:ln w="9525">
            <a:noFill/>
            <a:miter lim="800000"/>
            <a:headEnd/>
            <a:tailEnd/>
          </a:ln>
        </p:spPr>
        <p:txBody>
          <a:bodyPr wrap="none">
            <a:spAutoFit/>
          </a:bodyPr>
          <a:lstStyle/>
          <a:p>
            <a:r>
              <a:rPr lang="en-US" sz="1200">
                <a:solidFill>
                  <a:srgbClr val="008000"/>
                </a:solidFill>
                <a:latin typeface="Tahoma" pitchFamily="34" charset="0"/>
                <a:cs typeface="Tahoma" pitchFamily="34" charset="0"/>
              </a:rPr>
              <a:t>Traders</a:t>
            </a:r>
            <a:endParaRPr lang="th-TH" sz="1200">
              <a:solidFill>
                <a:srgbClr val="008000"/>
              </a:solidFill>
              <a:latin typeface="Tahoma" pitchFamily="34" charset="0"/>
              <a:cs typeface="Tahoma" pitchFamily="34" charset="0"/>
            </a:endParaRPr>
          </a:p>
        </p:txBody>
      </p:sp>
      <p:sp>
        <p:nvSpPr>
          <p:cNvPr id="38" name="Text Box 20"/>
          <p:cNvSpPr txBox="1">
            <a:spLocks noChangeArrowheads="1"/>
          </p:cNvSpPr>
          <p:nvPr/>
        </p:nvSpPr>
        <p:spPr bwMode="auto">
          <a:xfrm>
            <a:off x="439738" y="742950"/>
            <a:ext cx="8399462" cy="406265"/>
          </a:xfrm>
          <a:prstGeom prst="rect">
            <a:avLst/>
          </a:prstGeom>
          <a:solidFill>
            <a:schemeClr val="bg1"/>
          </a:solidFill>
          <a:ln w="9525" algn="ctr">
            <a:noFill/>
            <a:miter lim="800000"/>
            <a:headEnd/>
            <a:tailEnd/>
          </a:ln>
        </p:spPr>
        <p:txBody>
          <a:bodyPr wrap="square">
            <a:spAutoFit/>
          </a:bodyPr>
          <a:lstStyle/>
          <a:p>
            <a:pPr>
              <a:lnSpc>
                <a:spcPct val="85000"/>
              </a:lnSpc>
            </a:pPr>
            <a:r>
              <a:rPr lang="th-TH" sz="1200" b="1" dirty="0">
                <a:solidFill>
                  <a:srgbClr val="000000"/>
                </a:solidFill>
                <a:latin typeface="Tahoma" pitchFamily="34" charset="0"/>
                <a:cs typeface="Tahoma" pitchFamily="34" charset="0"/>
              </a:rPr>
              <a:t> </a:t>
            </a:r>
            <a:r>
              <a:rPr lang="en-US" sz="1200" b="1" dirty="0" smtClean="0">
                <a:solidFill>
                  <a:srgbClr val="000000"/>
                </a:solidFill>
                <a:latin typeface="Tahoma" pitchFamily="34" charset="0"/>
                <a:cs typeface="Tahoma" pitchFamily="34" charset="0"/>
              </a:rPr>
              <a:t>Stage A: </a:t>
            </a:r>
            <a:r>
              <a:rPr lang="en-US" sz="1200" b="1" dirty="0" smtClean="0">
                <a:solidFill>
                  <a:srgbClr val="C00000"/>
                </a:solidFill>
                <a:latin typeface="Tahoma" pitchFamily="34" charset="0"/>
                <a:cs typeface="Tahoma" pitchFamily="34" charset="0"/>
              </a:rPr>
              <a:t>[Customs SW] </a:t>
            </a:r>
            <a:r>
              <a:rPr lang="en-US" sz="1200" b="1" dirty="0" smtClean="0">
                <a:solidFill>
                  <a:srgbClr val="000000"/>
                </a:solidFill>
                <a:latin typeface="Tahoma" pitchFamily="34" charset="0"/>
                <a:cs typeface="Tahoma" pitchFamily="34" charset="0"/>
              </a:rPr>
              <a:t>Paperless </a:t>
            </a:r>
            <a:r>
              <a:rPr lang="en-US" sz="1200" b="1" dirty="0">
                <a:solidFill>
                  <a:srgbClr val="000000"/>
                </a:solidFill>
                <a:latin typeface="Tahoma" pitchFamily="34" charset="0"/>
                <a:cs typeface="Tahoma" pitchFamily="34" charset="0"/>
              </a:rPr>
              <a:t>Customs + e-Payment for Customs Duty + </a:t>
            </a:r>
            <a:r>
              <a:rPr lang="en-US" sz="1200" b="1" dirty="0" smtClean="0">
                <a:solidFill>
                  <a:srgbClr val="000000"/>
                </a:solidFill>
                <a:latin typeface="Tahoma" pitchFamily="34" charset="0"/>
                <a:cs typeface="Tahoma" pitchFamily="34" charset="0"/>
              </a:rPr>
              <a:t>e-Manifest </a:t>
            </a:r>
            <a:r>
              <a:rPr lang="en-US" sz="1200" b="1" dirty="0">
                <a:solidFill>
                  <a:srgbClr val="000000"/>
                </a:solidFill>
                <a:latin typeface="Tahoma" pitchFamily="34" charset="0"/>
                <a:cs typeface="Tahoma" pitchFamily="34" charset="0"/>
              </a:rPr>
              <a:t>+ </a:t>
            </a:r>
            <a:br>
              <a:rPr lang="en-US" sz="1200" b="1" dirty="0">
                <a:solidFill>
                  <a:srgbClr val="000000"/>
                </a:solidFill>
                <a:latin typeface="Tahoma" pitchFamily="34" charset="0"/>
                <a:cs typeface="Tahoma" pitchFamily="34" charset="0"/>
              </a:rPr>
            </a:br>
            <a:r>
              <a:rPr lang="en-US" sz="1200" b="1" dirty="0">
                <a:solidFill>
                  <a:srgbClr val="000000"/>
                </a:solidFill>
                <a:latin typeface="Tahoma" pitchFamily="34" charset="0"/>
                <a:cs typeface="Tahoma" pitchFamily="34" charset="0"/>
              </a:rPr>
              <a:t>                  and electronic risk-based inspection</a:t>
            </a:r>
            <a:endParaRPr lang="th-TH" sz="1200" b="1" dirty="0">
              <a:solidFill>
                <a:srgbClr val="000000"/>
              </a:solidFill>
              <a:latin typeface="Tahoma" pitchFamily="34" charset="0"/>
              <a:cs typeface="Tahoma" pitchFamily="34" charset="0"/>
            </a:endParaRPr>
          </a:p>
        </p:txBody>
      </p:sp>
      <p:sp>
        <p:nvSpPr>
          <p:cNvPr id="39" name="Oval 30"/>
          <p:cNvSpPr>
            <a:spLocks noChangeArrowheads="1"/>
          </p:cNvSpPr>
          <p:nvPr/>
        </p:nvSpPr>
        <p:spPr bwMode="auto">
          <a:xfrm>
            <a:off x="80963" y="739775"/>
            <a:ext cx="363537" cy="357188"/>
          </a:xfrm>
          <a:prstGeom prst="ellipse">
            <a:avLst/>
          </a:prstGeom>
          <a:solidFill>
            <a:srgbClr val="B9DCFF"/>
          </a:solidFill>
          <a:ln w="9525">
            <a:solidFill>
              <a:schemeClr val="tx1"/>
            </a:solidFill>
            <a:round/>
            <a:headEnd/>
            <a:tailEnd/>
          </a:ln>
        </p:spPr>
        <p:txBody>
          <a:bodyPr wrap="none" anchor="ctr"/>
          <a:lstStyle/>
          <a:p>
            <a:endParaRPr lang="th-TH" sz="1600">
              <a:solidFill>
                <a:srgbClr val="000000"/>
              </a:solidFill>
              <a:latin typeface="Tahoma" pitchFamily="34" charset="0"/>
              <a:cs typeface="Tahoma" pitchFamily="34" charset="0"/>
            </a:endParaRPr>
          </a:p>
        </p:txBody>
      </p:sp>
      <p:sp>
        <p:nvSpPr>
          <p:cNvPr id="40" name="Oval 19"/>
          <p:cNvSpPr>
            <a:spLocks noChangeArrowheads="1"/>
          </p:cNvSpPr>
          <p:nvPr/>
        </p:nvSpPr>
        <p:spPr bwMode="auto">
          <a:xfrm>
            <a:off x="83110" y="1162610"/>
            <a:ext cx="363538" cy="357188"/>
          </a:xfrm>
          <a:prstGeom prst="ellipse">
            <a:avLst/>
          </a:prstGeom>
          <a:solidFill>
            <a:srgbClr val="FFEDCD"/>
          </a:solidFill>
          <a:ln w="9525">
            <a:solidFill>
              <a:schemeClr val="tx1"/>
            </a:solidFill>
            <a:round/>
            <a:headEnd/>
            <a:tailEnd/>
          </a:ln>
        </p:spPr>
        <p:txBody>
          <a:bodyPr wrap="none" anchor="ctr"/>
          <a:lstStyle/>
          <a:p>
            <a:endParaRPr lang="th-TH" sz="1600">
              <a:solidFill>
                <a:srgbClr val="000000"/>
              </a:solidFill>
              <a:latin typeface="Tahoma" pitchFamily="34" charset="0"/>
              <a:cs typeface="Tahoma" pitchFamily="34" charset="0"/>
            </a:endParaRPr>
          </a:p>
        </p:txBody>
      </p:sp>
      <p:sp>
        <p:nvSpPr>
          <p:cNvPr id="41" name="Text Box 32"/>
          <p:cNvSpPr txBox="1">
            <a:spLocks noChangeArrowheads="1"/>
          </p:cNvSpPr>
          <p:nvPr/>
        </p:nvSpPr>
        <p:spPr bwMode="auto">
          <a:xfrm>
            <a:off x="465138" y="1171575"/>
            <a:ext cx="8450262" cy="406265"/>
          </a:xfrm>
          <a:prstGeom prst="rect">
            <a:avLst/>
          </a:prstGeom>
          <a:noFill/>
          <a:ln w="9525" algn="ctr">
            <a:noFill/>
            <a:miter lim="800000"/>
            <a:headEnd/>
            <a:tailEnd/>
          </a:ln>
        </p:spPr>
        <p:txBody>
          <a:bodyPr wrap="square">
            <a:spAutoFit/>
          </a:bodyPr>
          <a:lstStyle/>
          <a:p>
            <a:pPr>
              <a:lnSpc>
                <a:spcPct val="85000"/>
              </a:lnSpc>
            </a:pPr>
            <a:r>
              <a:rPr lang="en-US" sz="1200" b="1" dirty="0" smtClean="0">
                <a:solidFill>
                  <a:srgbClr val="000000"/>
                </a:solidFill>
                <a:latin typeface="Tahoma" pitchFamily="34" charset="0"/>
                <a:cs typeface="Tahoma" pitchFamily="34" charset="0"/>
              </a:rPr>
              <a:t>Stage B: </a:t>
            </a:r>
            <a:r>
              <a:rPr lang="en-US" sz="1200" b="1" dirty="0" smtClean="0">
                <a:solidFill>
                  <a:srgbClr val="C00000"/>
                </a:solidFill>
                <a:latin typeface="Tahoma" pitchFamily="34" charset="0"/>
                <a:cs typeface="Tahoma" pitchFamily="34" charset="0"/>
              </a:rPr>
              <a:t>[Regulatory SW</a:t>
            </a:r>
            <a:r>
              <a:rPr lang="en-US" sz="1200" b="1" dirty="0" smtClean="0">
                <a:solidFill>
                  <a:srgbClr val="000000"/>
                </a:solidFill>
                <a:latin typeface="Tahoma" pitchFamily="34" charset="0"/>
                <a:cs typeface="Tahoma" pitchFamily="34" charset="0"/>
              </a:rPr>
              <a:t>] Connecting </a:t>
            </a:r>
            <a:r>
              <a:rPr lang="en-US" sz="1200" b="1" dirty="0">
                <a:solidFill>
                  <a:srgbClr val="000000"/>
                </a:solidFill>
                <a:latin typeface="Tahoma" pitchFamily="34" charset="0"/>
                <a:cs typeface="Tahoma" pitchFamily="34" charset="0"/>
              </a:rPr>
              <a:t>Other Government Back-end IT systems, and </a:t>
            </a:r>
            <a:r>
              <a:rPr lang="en-US" sz="1200" b="1" dirty="0" smtClean="0">
                <a:solidFill>
                  <a:srgbClr val="000000"/>
                </a:solidFill>
                <a:latin typeface="Tahoma" pitchFamily="34" charset="0"/>
                <a:cs typeface="Tahoma" pitchFamily="34" charset="0"/>
              </a:rPr>
              <a:t/>
            </a:r>
            <a:br>
              <a:rPr lang="en-US" sz="1200" b="1" dirty="0" smtClean="0">
                <a:solidFill>
                  <a:srgbClr val="000000"/>
                </a:solidFill>
                <a:latin typeface="Tahoma" pitchFamily="34" charset="0"/>
                <a:cs typeface="Tahoma" pitchFamily="34" charset="0"/>
              </a:rPr>
            </a:br>
            <a:r>
              <a:rPr lang="en-US" sz="1200" b="1" dirty="0" smtClean="0">
                <a:solidFill>
                  <a:srgbClr val="000000"/>
                </a:solidFill>
                <a:latin typeface="Tahoma" pitchFamily="34" charset="0"/>
                <a:cs typeface="Tahoma" pitchFamily="34" charset="0"/>
              </a:rPr>
              <a:t>                   e-Permit/e-Certificate Exchange with </a:t>
            </a:r>
            <a:r>
              <a:rPr lang="en-US" sz="1200" b="1" dirty="0">
                <a:solidFill>
                  <a:srgbClr val="000000"/>
                </a:solidFill>
                <a:latin typeface="Tahoma" pitchFamily="34" charset="0"/>
                <a:cs typeface="Tahoma" pitchFamily="34" charset="0"/>
              </a:rPr>
              <a:t>Paperless Customs System</a:t>
            </a:r>
            <a:endParaRPr lang="th-TH" sz="1200" b="1" dirty="0">
              <a:solidFill>
                <a:srgbClr val="000000"/>
              </a:solidFill>
              <a:latin typeface="Tahoma" pitchFamily="34" charset="0"/>
              <a:cs typeface="Tahoma" pitchFamily="34" charset="0"/>
            </a:endParaRPr>
          </a:p>
        </p:txBody>
      </p:sp>
      <p:sp>
        <p:nvSpPr>
          <p:cNvPr id="42" name="Oval 18"/>
          <p:cNvSpPr>
            <a:spLocks noChangeArrowheads="1"/>
          </p:cNvSpPr>
          <p:nvPr/>
        </p:nvSpPr>
        <p:spPr bwMode="auto">
          <a:xfrm>
            <a:off x="68263" y="1611313"/>
            <a:ext cx="357187" cy="331787"/>
          </a:xfrm>
          <a:prstGeom prst="ellipse">
            <a:avLst/>
          </a:prstGeom>
          <a:solidFill>
            <a:srgbClr val="FFE1F0"/>
          </a:solidFill>
          <a:ln w="9525">
            <a:solidFill>
              <a:schemeClr val="tx1"/>
            </a:solidFill>
            <a:round/>
            <a:headEnd/>
            <a:tailEnd/>
          </a:ln>
        </p:spPr>
        <p:txBody>
          <a:bodyPr wrap="none" anchor="ctr"/>
          <a:lstStyle/>
          <a:p>
            <a:endParaRPr lang="th-TH" sz="1600">
              <a:solidFill>
                <a:srgbClr val="000000"/>
              </a:solidFill>
              <a:latin typeface="Tahoma" pitchFamily="34" charset="0"/>
              <a:cs typeface="Tahoma" pitchFamily="34" charset="0"/>
            </a:endParaRPr>
          </a:p>
        </p:txBody>
      </p:sp>
      <p:sp>
        <p:nvSpPr>
          <p:cNvPr id="43" name="Text Box 33"/>
          <p:cNvSpPr txBox="1">
            <a:spLocks noChangeArrowheads="1"/>
          </p:cNvSpPr>
          <p:nvPr/>
        </p:nvSpPr>
        <p:spPr bwMode="auto">
          <a:xfrm>
            <a:off x="455612" y="1627126"/>
            <a:ext cx="8383588" cy="249299"/>
          </a:xfrm>
          <a:prstGeom prst="rect">
            <a:avLst/>
          </a:prstGeom>
          <a:noFill/>
          <a:ln w="9525" algn="ctr">
            <a:noFill/>
            <a:miter lim="800000"/>
            <a:headEnd/>
            <a:tailEnd/>
          </a:ln>
        </p:spPr>
        <p:txBody>
          <a:bodyPr wrap="square">
            <a:spAutoFit/>
          </a:bodyPr>
          <a:lstStyle/>
          <a:p>
            <a:pPr>
              <a:lnSpc>
                <a:spcPct val="85000"/>
              </a:lnSpc>
            </a:pPr>
            <a:r>
              <a:rPr lang="en-US" sz="1200" b="1" smtClean="0">
                <a:solidFill>
                  <a:srgbClr val="000000"/>
                </a:solidFill>
                <a:latin typeface="Tahoma" pitchFamily="34" charset="0"/>
                <a:cs typeface="Tahoma" pitchFamily="34" charset="0"/>
              </a:rPr>
              <a:t>Stage C: </a:t>
            </a:r>
            <a:r>
              <a:rPr lang="en-US" sz="1200" b="1" smtClean="0">
                <a:solidFill>
                  <a:srgbClr val="C00000"/>
                </a:solidFill>
                <a:latin typeface="Tahoma" pitchFamily="34" charset="0"/>
                <a:cs typeface="Tahoma" pitchFamily="34" charset="0"/>
              </a:rPr>
              <a:t>[PCS] </a:t>
            </a:r>
            <a:r>
              <a:rPr lang="en-US" sz="1200" b="1" smtClean="0">
                <a:solidFill>
                  <a:srgbClr val="000000"/>
                </a:solidFill>
                <a:latin typeface="Tahoma" pitchFamily="34" charset="0"/>
                <a:cs typeface="Tahoma" pitchFamily="34" charset="0"/>
              </a:rPr>
              <a:t>e-Document/Data </a:t>
            </a:r>
            <a:r>
              <a:rPr lang="en-US" sz="1200" b="1" dirty="0">
                <a:solidFill>
                  <a:srgbClr val="000000"/>
                </a:solidFill>
                <a:latin typeface="Tahoma" pitchFamily="34" charset="0"/>
                <a:cs typeface="Tahoma" pitchFamily="34" charset="0"/>
              </a:rPr>
              <a:t>Exchange among Stakeholders within the (air, sea) port community             </a:t>
            </a:r>
            <a:endParaRPr lang="th-TH" sz="1200" b="1" dirty="0">
              <a:solidFill>
                <a:srgbClr val="000000"/>
              </a:solidFill>
              <a:latin typeface="Tahoma" pitchFamily="34" charset="0"/>
              <a:cs typeface="Tahoma" pitchFamily="34" charset="0"/>
            </a:endParaRPr>
          </a:p>
        </p:txBody>
      </p:sp>
      <p:sp>
        <p:nvSpPr>
          <p:cNvPr id="44" name="Oval 18"/>
          <p:cNvSpPr>
            <a:spLocks noChangeArrowheads="1"/>
          </p:cNvSpPr>
          <p:nvPr/>
        </p:nvSpPr>
        <p:spPr bwMode="auto">
          <a:xfrm>
            <a:off x="53427" y="2670175"/>
            <a:ext cx="342110" cy="331788"/>
          </a:xfrm>
          <a:prstGeom prst="ellipse">
            <a:avLst/>
          </a:prstGeom>
          <a:solidFill>
            <a:srgbClr val="DCF0C6"/>
          </a:solidFill>
          <a:ln w="9525">
            <a:solidFill>
              <a:schemeClr val="tx1"/>
            </a:solidFill>
            <a:round/>
            <a:headEnd/>
            <a:tailEnd/>
          </a:ln>
        </p:spPr>
        <p:txBody>
          <a:bodyPr wrap="none" anchor="ctr"/>
          <a:lstStyle/>
          <a:p>
            <a:endParaRPr lang="th-TH" sz="1600">
              <a:solidFill>
                <a:srgbClr val="000000"/>
              </a:solidFill>
              <a:latin typeface="Tahoma" pitchFamily="34" charset="0"/>
              <a:cs typeface="Tahoma" pitchFamily="34" charset="0"/>
            </a:endParaRPr>
          </a:p>
        </p:txBody>
      </p:sp>
      <p:sp>
        <p:nvSpPr>
          <p:cNvPr id="45" name="Text Box 32"/>
          <p:cNvSpPr txBox="1">
            <a:spLocks noChangeArrowheads="1"/>
          </p:cNvSpPr>
          <p:nvPr/>
        </p:nvSpPr>
        <p:spPr bwMode="auto">
          <a:xfrm>
            <a:off x="427038" y="2660650"/>
            <a:ext cx="7916862" cy="720725"/>
          </a:xfrm>
          <a:prstGeom prst="rect">
            <a:avLst/>
          </a:prstGeom>
          <a:noFill/>
          <a:ln w="9525" algn="ctr">
            <a:noFill/>
            <a:miter lim="800000"/>
            <a:headEnd/>
            <a:tailEnd/>
          </a:ln>
        </p:spPr>
        <p:txBody>
          <a:bodyPr>
            <a:spAutoFit/>
          </a:bodyPr>
          <a:lstStyle/>
          <a:p>
            <a:pPr>
              <a:lnSpc>
                <a:spcPct val="85000"/>
              </a:lnSpc>
            </a:pPr>
            <a:r>
              <a:rPr lang="en-US" sz="1200" b="1" dirty="0" smtClean="0">
                <a:solidFill>
                  <a:srgbClr val="000000"/>
                </a:solidFill>
                <a:latin typeface="Tahoma" pitchFamily="34" charset="0"/>
                <a:cs typeface="Tahoma" pitchFamily="34" charset="0"/>
              </a:rPr>
              <a:t>Stage E: </a:t>
            </a:r>
            <a:r>
              <a:rPr lang="en-US" sz="1200" b="1" dirty="0">
                <a:solidFill>
                  <a:srgbClr val="C00000"/>
                </a:solidFill>
                <a:latin typeface="Tahoma" pitchFamily="34" charset="0"/>
                <a:cs typeface="Tahoma" pitchFamily="34" charset="0"/>
              </a:rPr>
              <a:t>A regional </a:t>
            </a:r>
            <a:br>
              <a:rPr lang="en-US" sz="1200" b="1" dirty="0">
                <a:solidFill>
                  <a:srgbClr val="C00000"/>
                </a:solidFill>
                <a:latin typeface="Tahoma" pitchFamily="34" charset="0"/>
                <a:cs typeface="Tahoma" pitchFamily="34" charset="0"/>
              </a:rPr>
            </a:br>
            <a:r>
              <a:rPr lang="en-US" sz="1200" b="1" dirty="0">
                <a:solidFill>
                  <a:srgbClr val="C00000"/>
                </a:solidFill>
                <a:latin typeface="Tahoma" pitchFamily="34" charset="0"/>
                <a:cs typeface="Tahoma" pitchFamily="34" charset="0"/>
              </a:rPr>
              <a:t>         information-exchange</a:t>
            </a:r>
            <a:br>
              <a:rPr lang="en-US" sz="1200" b="1" dirty="0">
                <a:solidFill>
                  <a:srgbClr val="C00000"/>
                </a:solidFill>
                <a:latin typeface="Tahoma" pitchFamily="34" charset="0"/>
                <a:cs typeface="Tahoma" pitchFamily="34" charset="0"/>
              </a:rPr>
            </a:br>
            <a:r>
              <a:rPr lang="en-US" sz="1200" b="1" dirty="0">
                <a:solidFill>
                  <a:srgbClr val="C00000"/>
                </a:solidFill>
                <a:latin typeface="Tahoma" pitchFamily="34" charset="0"/>
                <a:cs typeface="Tahoma" pitchFamily="34" charset="0"/>
              </a:rPr>
              <a:t>            </a:t>
            </a:r>
            <a:r>
              <a:rPr lang="en-US" sz="1200" b="1" dirty="0" smtClean="0">
                <a:solidFill>
                  <a:srgbClr val="C00000"/>
                </a:solidFill>
                <a:latin typeface="Tahoma" pitchFamily="34" charset="0"/>
                <a:cs typeface="Tahoma" pitchFamily="34" charset="0"/>
              </a:rPr>
              <a:t>environment</a:t>
            </a:r>
            <a:endParaRPr lang="th-TH" sz="1200" b="1" dirty="0">
              <a:solidFill>
                <a:srgbClr val="C00000"/>
              </a:solidFill>
              <a:latin typeface="Tahoma" pitchFamily="34" charset="0"/>
              <a:cs typeface="Tahoma" pitchFamily="34" charset="0"/>
            </a:endParaRPr>
          </a:p>
          <a:p>
            <a:pPr>
              <a:lnSpc>
                <a:spcPct val="85000"/>
              </a:lnSpc>
            </a:pPr>
            <a:endParaRPr lang="th-TH" sz="1200" b="1" dirty="0">
              <a:solidFill>
                <a:srgbClr val="000000"/>
              </a:solidFill>
              <a:latin typeface="Tahoma" pitchFamily="34" charset="0"/>
              <a:cs typeface="Tahoma" pitchFamily="34" charset="0"/>
            </a:endParaRPr>
          </a:p>
        </p:txBody>
      </p:sp>
      <p:sp>
        <p:nvSpPr>
          <p:cNvPr id="46" name="Oval 18"/>
          <p:cNvSpPr>
            <a:spLocks noChangeArrowheads="1"/>
          </p:cNvSpPr>
          <p:nvPr/>
        </p:nvSpPr>
        <p:spPr bwMode="auto">
          <a:xfrm>
            <a:off x="68263" y="2124075"/>
            <a:ext cx="327273" cy="331788"/>
          </a:xfrm>
          <a:prstGeom prst="ellipse">
            <a:avLst/>
          </a:prstGeom>
          <a:solidFill>
            <a:srgbClr val="C3C3EB"/>
          </a:solidFill>
          <a:ln w="9525">
            <a:solidFill>
              <a:schemeClr val="tx1"/>
            </a:solidFill>
            <a:round/>
            <a:headEnd/>
            <a:tailEnd/>
          </a:ln>
        </p:spPr>
        <p:txBody>
          <a:bodyPr wrap="none" anchor="ctr"/>
          <a:lstStyle/>
          <a:p>
            <a:endParaRPr lang="th-TH" sz="1600">
              <a:solidFill>
                <a:srgbClr val="000000"/>
              </a:solidFill>
              <a:latin typeface="Tahoma" pitchFamily="34" charset="0"/>
              <a:cs typeface="Tahoma" pitchFamily="34" charset="0"/>
            </a:endParaRPr>
          </a:p>
        </p:txBody>
      </p:sp>
      <p:sp>
        <p:nvSpPr>
          <p:cNvPr id="47" name="Text Box 32"/>
          <p:cNvSpPr txBox="1">
            <a:spLocks noChangeArrowheads="1"/>
          </p:cNvSpPr>
          <p:nvPr/>
        </p:nvSpPr>
        <p:spPr bwMode="auto">
          <a:xfrm>
            <a:off x="433388" y="1933575"/>
            <a:ext cx="7916862" cy="877163"/>
          </a:xfrm>
          <a:prstGeom prst="rect">
            <a:avLst/>
          </a:prstGeom>
          <a:noFill/>
          <a:ln w="9525" algn="ctr">
            <a:noFill/>
            <a:miter lim="800000"/>
            <a:headEnd/>
            <a:tailEnd/>
          </a:ln>
        </p:spPr>
        <p:txBody>
          <a:bodyPr>
            <a:spAutoFit/>
          </a:bodyPr>
          <a:lstStyle/>
          <a:p>
            <a:pPr>
              <a:lnSpc>
                <a:spcPct val="85000"/>
              </a:lnSpc>
            </a:pPr>
            <a:r>
              <a:rPr lang="en-US" sz="1200" b="1" smtClean="0">
                <a:solidFill>
                  <a:srgbClr val="000000"/>
                </a:solidFill>
                <a:latin typeface="Tahoma" pitchFamily="34" charset="0"/>
                <a:cs typeface="Tahoma" pitchFamily="34" charset="0"/>
              </a:rPr>
              <a:t>Stage D: </a:t>
            </a:r>
            <a:r>
              <a:rPr lang="en-US" sz="1200" b="1" smtClean="0">
                <a:solidFill>
                  <a:srgbClr val="C00000"/>
                </a:solidFill>
                <a:latin typeface="Tahoma" pitchFamily="34" charset="0"/>
                <a:cs typeface="Tahoma" pitchFamily="34" charset="0"/>
              </a:rPr>
              <a:t>[Integrated SW] </a:t>
            </a:r>
            <a:r>
              <a:rPr lang="en-US" sz="1200" b="1" smtClean="0">
                <a:solidFill>
                  <a:srgbClr val="000000"/>
                </a:solidFill>
                <a:latin typeface="Tahoma" pitchFamily="34" charset="0"/>
                <a:cs typeface="Tahoma" pitchFamily="34" charset="0"/>
              </a:rPr>
              <a:t>An </a:t>
            </a:r>
            <a:r>
              <a:rPr lang="en-US" sz="1200" b="1">
                <a:solidFill>
                  <a:srgbClr val="000000"/>
                </a:solidFill>
                <a:latin typeface="Tahoma" pitchFamily="34" charset="0"/>
                <a:cs typeface="Tahoma" pitchFamily="34" charset="0"/>
              </a:rPr>
              <a:t>integrated </a:t>
            </a:r>
            <a:r>
              <a:rPr lang="en-US" sz="1200" b="1" smtClean="0">
                <a:solidFill>
                  <a:srgbClr val="000000"/>
                </a:solidFill>
                <a:latin typeface="Tahoma" pitchFamily="34" charset="0"/>
                <a:cs typeface="Tahoma" pitchFamily="34" charset="0"/>
              </a:rPr>
              <a:t/>
            </a:r>
            <a:br>
              <a:rPr lang="en-US" sz="1200" b="1" smtClean="0">
                <a:solidFill>
                  <a:srgbClr val="000000"/>
                </a:solidFill>
                <a:latin typeface="Tahoma" pitchFamily="34" charset="0"/>
                <a:cs typeface="Tahoma" pitchFamily="34" charset="0"/>
              </a:rPr>
            </a:br>
            <a:r>
              <a:rPr lang="en-US" sz="1200" b="1" smtClean="0">
                <a:solidFill>
                  <a:srgbClr val="000000"/>
                </a:solidFill>
                <a:latin typeface="Tahoma" pitchFamily="34" charset="0"/>
                <a:cs typeface="Tahoma" pitchFamily="34" charset="0"/>
              </a:rPr>
              <a:t>      national </a:t>
            </a:r>
            <a:r>
              <a:rPr lang="en-US" sz="1200" b="1">
                <a:solidFill>
                  <a:srgbClr val="000000"/>
                </a:solidFill>
                <a:latin typeface="Tahoma" pitchFamily="34" charset="0"/>
                <a:cs typeface="Tahoma" pitchFamily="34" charset="0"/>
              </a:rPr>
              <a:t>logistics </a:t>
            </a:r>
            <a:r>
              <a:rPr lang="en-US" sz="1200" b="1" smtClean="0">
                <a:solidFill>
                  <a:srgbClr val="000000"/>
                </a:solidFill>
                <a:latin typeface="Tahoma" pitchFamily="34" charset="0"/>
                <a:cs typeface="Tahoma" pitchFamily="34" charset="0"/>
              </a:rPr>
              <a:t>platform </a:t>
            </a:r>
            <a:r>
              <a:rPr lang="en-US" sz="1200" b="1" dirty="0" smtClean="0">
                <a:solidFill>
                  <a:srgbClr val="000000"/>
                </a:solidFill>
                <a:latin typeface="Tahoma" pitchFamily="34" charset="0"/>
                <a:cs typeface="Tahoma" pitchFamily="34" charset="0"/>
              </a:rPr>
              <a:t>also </a:t>
            </a:r>
            <a:r>
              <a:rPr lang="en-US" sz="1200" b="1" smtClean="0">
                <a:solidFill>
                  <a:srgbClr val="000000"/>
                </a:solidFill>
                <a:latin typeface="Tahoma" pitchFamily="34" charset="0"/>
                <a:cs typeface="Tahoma" pitchFamily="34" charset="0"/>
              </a:rPr>
              <a:t>with </a:t>
            </a:r>
            <a:br>
              <a:rPr lang="en-US" sz="1200" b="1" smtClean="0">
                <a:solidFill>
                  <a:srgbClr val="000000"/>
                </a:solidFill>
                <a:latin typeface="Tahoma" pitchFamily="34" charset="0"/>
                <a:cs typeface="Tahoma" pitchFamily="34" charset="0"/>
              </a:rPr>
            </a:br>
            <a:r>
              <a:rPr lang="en-US" sz="1200" b="1" smtClean="0">
                <a:solidFill>
                  <a:srgbClr val="000000"/>
                </a:solidFill>
                <a:latin typeface="Tahoma" pitchFamily="34" charset="0"/>
                <a:cs typeface="Tahoma" pitchFamily="34" charset="0"/>
              </a:rPr>
              <a:t>      traders, regulators </a:t>
            </a:r>
            <a:r>
              <a:rPr lang="en-US" sz="1200" b="1">
                <a:solidFill>
                  <a:srgbClr val="000000"/>
                </a:solidFill>
                <a:latin typeface="Tahoma" pitchFamily="34" charset="0"/>
                <a:cs typeface="Tahoma" pitchFamily="34" charset="0"/>
              </a:rPr>
              <a:t>and </a:t>
            </a:r>
            <a:r>
              <a:rPr lang="en-US" sz="1200" b="1" smtClean="0">
                <a:solidFill>
                  <a:srgbClr val="000000"/>
                </a:solidFill>
                <a:latin typeface="Tahoma" pitchFamily="34" charset="0"/>
                <a:cs typeface="Tahoma" pitchFamily="34" charset="0"/>
              </a:rPr>
              <a:t>logistics-service </a:t>
            </a:r>
            <a:br>
              <a:rPr lang="en-US" sz="1200" b="1" smtClean="0">
                <a:solidFill>
                  <a:srgbClr val="000000"/>
                </a:solidFill>
                <a:latin typeface="Tahoma" pitchFamily="34" charset="0"/>
                <a:cs typeface="Tahoma" pitchFamily="34" charset="0"/>
              </a:rPr>
            </a:br>
            <a:r>
              <a:rPr lang="en-US" sz="1200" b="1" smtClean="0">
                <a:solidFill>
                  <a:srgbClr val="000000"/>
                </a:solidFill>
                <a:latin typeface="Tahoma" pitchFamily="34" charset="0"/>
                <a:cs typeface="Tahoma" pitchFamily="34" charset="0"/>
              </a:rPr>
              <a:t>      providers</a:t>
            </a:r>
            <a:r>
              <a:rPr lang="en-US" sz="1200" b="1">
                <a:solidFill>
                  <a:srgbClr val="000000"/>
                </a:solidFill>
                <a:latin typeface="Tahoma" pitchFamily="34" charset="0"/>
                <a:cs typeface="Tahoma" pitchFamily="34" charset="0"/>
              </a:rPr>
              <a:t> </a:t>
            </a:r>
            <a:r>
              <a:rPr lang="en-US" sz="1200" b="1" smtClean="0">
                <a:solidFill>
                  <a:srgbClr val="000000"/>
                </a:solidFill>
                <a:latin typeface="Tahoma" pitchFamily="34" charset="0"/>
                <a:cs typeface="Tahoma" pitchFamily="34" charset="0"/>
              </a:rPr>
              <a:t>information </a:t>
            </a:r>
            <a:r>
              <a:rPr lang="en-US" sz="1200" b="1" dirty="0">
                <a:solidFill>
                  <a:srgbClr val="000000"/>
                </a:solidFill>
                <a:latin typeface="Tahoma" pitchFamily="34" charset="0"/>
                <a:cs typeface="Tahoma" pitchFamily="34" charset="0"/>
              </a:rPr>
              <a:t>exchange</a:t>
            </a:r>
            <a:endParaRPr lang="th-TH" sz="1200" b="1" dirty="0">
              <a:solidFill>
                <a:srgbClr val="000000"/>
              </a:solidFill>
              <a:latin typeface="Tahoma" pitchFamily="34" charset="0"/>
              <a:cs typeface="Tahoma" pitchFamily="34" charset="0"/>
            </a:endParaRPr>
          </a:p>
          <a:p>
            <a:pPr>
              <a:lnSpc>
                <a:spcPct val="85000"/>
              </a:lnSpc>
            </a:pPr>
            <a:endParaRPr lang="th-TH" sz="1200" b="1" dirty="0">
              <a:solidFill>
                <a:srgbClr val="000000"/>
              </a:solidFill>
              <a:latin typeface="Tahoma" pitchFamily="34" charset="0"/>
              <a:cs typeface="Tahoma" pitchFamily="34" charset="0"/>
            </a:endParaRPr>
          </a:p>
        </p:txBody>
      </p:sp>
      <p:sp>
        <p:nvSpPr>
          <p:cNvPr id="48" name="TextBox 47"/>
          <p:cNvSpPr txBox="1"/>
          <p:nvPr/>
        </p:nvSpPr>
        <p:spPr>
          <a:xfrm>
            <a:off x="85723" y="5616575"/>
            <a:ext cx="3771901" cy="1061829"/>
          </a:xfrm>
          <a:prstGeom prst="rect">
            <a:avLst/>
          </a:prstGeom>
          <a:noFill/>
        </p:spPr>
        <p:txBody>
          <a:bodyPr wrap="square">
            <a:spAutoFit/>
          </a:bodyPr>
          <a:lstStyle/>
          <a:p>
            <a:pPr>
              <a:defRPr/>
            </a:pPr>
            <a:r>
              <a:rPr lang="en-US" sz="1050" b="1">
                <a:solidFill>
                  <a:srgbClr val="C00000"/>
                </a:solidFill>
                <a:latin typeface="Tahoma" pitchFamily="34" charset="0"/>
                <a:cs typeface="Tahoma" pitchFamily="34" charset="0"/>
              </a:rPr>
              <a:t>Note </a:t>
            </a:r>
            <a:r>
              <a:rPr lang="en-US" sz="1050" b="1" smtClean="0">
                <a:solidFill>
                  <a:srgbClr val="C00000"/>
                </a:solidFill>
                <a:latin typeface="Tahoma" pitchFamily="34" charset="0"/>
                <a:cs typeface="Tahoma" pitchFamily="34" charset="0"/>
              </a:rPr>
              <a:t>1 </a:t>
            </a:r>
            <a:r>
              <a:rPr lang="en-US" sz="1050" b="1" smtClean="0">
                <a:solidFill>
                  <a:srgbClr val="000000"/>
                </a:solidFill>
                <a:latin typeface="Tahoma" pitchFamily="34" charset="0"/>
                <a:cs typeface="Tahoma" pitchFamily="34" charset="0"/>
              </a:rPr>
              <a:t>- Stage C can be developed</a:t>
            </a:r>
            <a:br>
              <a:rPr lang="en-US" sz="1050" b="1" smtClean="0">
                <a:solidFill>
                  <a:srgbClr val="000000"/>
                </a:solidFill>
                <a:latin typeface="Tahoma" pitchFamily="34" charset="0"/>
                <a:cs typeface="Tahoma" pitchFamily="34" charset="0"/>
              </a:rPr>
            </a:br>
            <a:r>
              <a:rPr lang="en-US" sz="1050" b="1" smtClean="0">
                <a:solidFill>
                  <a:srgbClr val="000000"/>
                </a:solidFill>
                <a:latin typeface="Tahoma" pitchFamily="34" charset="0"/>
                <a:cs typeface="Tahoma" pitchFamily="34" charset="0"/>
              </a:rPr>
              <a:t>    before with Stage B.</a:t>
            </a:r>
          </a:p>
          <a:p>
            <a:pPr>
              <a:defRPr/>
            </a:pPr>
            <a:endParaRPr lang="en-US" sz="1050" b="1" smtClean="0">
              <a:solidFill>
                <a:srgbClr val="000000"/>
              </a:solidFill>
              <a:latin typeface="Tahoma" pitchFamily="34" charset="0"/>
              <a:cs typeface="Tahoma" pitchFamily="34" charset="0"/>
            </a:endParaRPr>
          </a:p>
          <a:p>
            <a:pPr>
              <a:defRPr/>
            </a:pPr>
            <a:r>
              <a:rPr lang="en-US" sz="1050" b="1" smtClean="0">
                <a:solidFill>
                  <a:srgbClr val="C00000"/>
                </a:solidFill>
                <a:latin typeface="Tahoma" pitchFamily="34" charset="0"/>
                <a:cs typeface="Tahoma" pitchFamily="34" charset="0"/>
              </a:rPr>
              <a:t>Note 2 </a:t>
            </a:r>
            <a:r>
              <a:rPr lang="en-US" sz="1050" b="1" smtClean="0">
                <a:solidFill>
                  <a:srgbClr val="000000"/>
                </a:solidFill>
                <a:latin typeface="Tahoma" pitchFamily="34" charset="0"/>
                <a:cs typeface="Tahoma" pitchFamily="34" charset="0"/>
              </a:rPr>
              <a:t>– The evolution may not be sequential, </a:t>
            </a:r>
            <a:br>
              <a:rPr lang="en-US" sz="1050" b="1" smtClean="0">
                <a:solidFill>
                  <a:srgbClr val="000000"/>
                </a:solidFill>
                <a:latin typeface="Tahoma" pitchFamily="34" charset="0"/>
                <a:cs typeface="Tahoma" pitchFamily="34" charset="0"/>
              </a:rPr>
            </a:br>
            <a:r>
              <a:rPr lang="en-US" sz="1050" b="1" smtClean="0">
                <a:solidFill>
                  <a:srgbClr val="000000"/>
                </a:solidFill>
                <a:latin typeface="Tahoma" pitchFamily="34" charset="0"/>
                <a:cs typeface="Tahoma" pitchFamily="34" charset="0"/>
              </a:rPr>
              <a:t>    e.g.  Stage B &amp; C may be developed seperately</a:t>
            </a:r>
            <a:br>
              <a:rPr lang="en-US" sz="1050" b="1" smtClean="0">
                <a:solidFill>
                  <a:srgbClr val="000000"/>
                </a:solidFill>
                <a:latin typeface="Tahoma" pitchFamily="34" charset="0"/>
                <a:cs typeface="Tahoma" pitchFamily="34" charset="0"/>
              </a:rPr>
            </a:br>
            <a:r>
              <a:rPr lang="en-US" sz="1050" b="1" smtClean="0">
                <a:solidFill>
                  <a:srgbClr val="000000"/>
                </a:solidFill>
                <a:latin typeface="Tahoma" pitchFamily="34" charset="0"/>
                <a:cs typeface="Tahoma" pitchFamily="34" charset="0"/>
              </a:rPr>
              <a:t>    in parallel, and may then be interconnected later. </a:t>
            </a:r>
            <a:endParaRPr lang="th-TH" sz="1050" dirty="0">
              <a:solidFill>
                <a:srgbClr val="000000"/>
              </a:solidFill>
              <a:latin typeface="Arial" pitchFamily="34" charset="0"/>
              <a:cs typeface="Arial" pitchFamily="34" charset="0"/>
            </a:endParaRPr>
          </a:p>
        </p:txBody>
      </p:sp>
      <p:sp>
        <p:nvSpPr>
          <p:cNvPr id="49" name="Rectangle 11"/>
          <p:cNvSpPr>
            <a:spLocks noChangeArrowheads="1"/>
          </p:cNvSpPr>
          <p:nvPr/>
        </p:nvSpPr>
        <p:spPr bwMode="auto">
          <a:xfrm>
            <a:off x="3624910" y="2389188"/>
            <a:ext cx="2055371" cy="461665"/>
          </a:xfrm>
          <a:prstGeom prst="rect">
            <a:avLst/>
          </a:prstGeom>
          <a:noFill/>
          <a:ln w="9525">
            <a:noFill/>
            <a:miter lim="800000"/>
            <a:headEnd/>
            <a:tailEnd/>
          </a:ln>
        </p:spPr>
        <p:txBody>
          <a:bodyPr wrap="none">
            <a:spAutoFit/>
          </a:bodyPr>
          <a:lstStyle/>
          <a:p>
            <a:r>
              <a:rPr lang="en-US" sz="1200" b="1" dirty="0" smtClean="0">
                <a:solidFill>
                  <a:srgbClr val="0070C0"/>
                </a:solidFill>
                <a:latin typeface="Tahoma" pitchFamily="34" charset="0"/>
                <a:cs typeface="Tahoma" pitchFamily="34" charset="0"/>
              </a:rPr>
              <a:t>Port Community System</a:t>
            </a:r>
            <a:r>
              <a:rPr lang="en-US" sz="1200" b="1" dirty="0">
                <a:solidFill>
                  <a:srgbClr val="0070C0"/>
                </a:solidFill>
                <a:latin typeface="Tahoma" pitchFamily="34" charset="0"/>
                <a:cs typeface="Tahoma" pitchFamily="34" charset="0"/>
              </a:rPr>
              <a:t/>
            </a:r>
            <a:br>
              <a:rPr lang="en-US" sz="1200" b="1" dirty="0">
                <a:solidFill>
                  <a:srgbClr val="0070C0"/>
                </a:solidFill>
                <a:latin typeface="Tahoma" pitchFamily="34" charset="0"/>
                <a:cs typeface="Tahoma" pitchFamily="34" charset="0"/>
              </a:rPr>
            </a:br>
            <a:r>
              <a:rPr lang="en-US" sz="1200" b="1" dirty="0">
                <a:solidFill>
                  <a:srgbClr val="0070C0"/>
                </a:solidFill>
                <a:latin typeface="Tahoma" pitchFamily="34" charset="0"/>
                <a:cs typeface="Tahoma" pitchFamily="34" charset="0"/>
              </a:rPr>
              <a:t>Information Exchange</a:t>
            </a:r>
            <a:endParaRPr lang="th-TH" sz="1200" b="1" dirty="0">
              <a:solidFill>
                <a:srgbClr val="0070C0"/>
              </a:solidFill>
              <a:latin typeface="Tahoma" pitchFamily="34" charset="0"/>
              <a:cs typeface="Tahoma" pitchFamily="34" charset="0"/>
            </a:endParaRPr>
          </a:p>
        </p:txBody>
      </p:sp>
      <p:sp>
        <p:nvSpPr>
          <p:cNvPr id="50" name="Rectangle 11"/>
          <p:cNvSpPr>
            <a:spLocks noChangeArrowheads="1"/>
          </p:cNvSpPr>
          <p:nvPr/>
        </p:nvSpPr>
        <p:spPr bwMode="auto">
          <a:xfrm>
            <a:off x="4533900" y="2039938"/>
            <a:ext cx="2386013" cy="276225"/>
          </a:xfrm>
          <a:prstGeom prst="rect">
            <a:avLst/>
          </a:prstGeom>
          <a:noFill/>
          <a:ln w="9525">
            <a:noFill/>
            <a:miter lim="800000"/>
            <a:headEnd/>
            <a:tailEnd/>
          </a:ln>
        </p:spPr>
        <p:txBody>
          <a:bodyPr wrap="none">
            <a:spAutoFit/>
          </a:bodyPr>
          <a:lstStyle/>
          <a:p>
            <a:r>
              <a:rPr lang="en-US" sz="1200" b="1">
                <a:solidFill>
                  <a:srgbClr val="0070C0"/>
                </a:solidFill>
                <a:latin typeface="Tahoma" pitchFamily="34" charset="0"/>
                <a:cs typeface="Tahoma" pitchFamily="34" charset="0"/>
              </a:rPr>
              <a:t>National e-logistics Platform</a:t>
            </a:r>
            <a:endParaRPr lang="th-TH" sz="1200" b="1">
              <a:solidFill>
                <a:srgbClr val="0070C0"/>
              </a:solidFill>
              <a:latin typeface="Tahoma" pitchFamily="34" charset="0"/>
              <a:cs typeface="Tahoma" pitchFamily="34" charset="0"/>
            </a:endParaRPr>
          </a:p>
        </p:txBody>
      </p:sp>
      <p:sp>
        <p:nvSpPr>
          <p:cNvPr id="24625" name="Title 1"/>
          <p:cNvSpPr>
            <a:spLocks noGrp="1"/>
          </p:cNvSpPr>
          <p:nvPr>
            <p:ph type="title"/>
          </p:nvPr>
        </p:nvSpPr>
        <p:spPr>
          <a:xfrm>
            <a:off x="202064" y="28575"/>
            <a:ext cx="8843962" cy="449262"/>
          </a:xfrm>
        </p:spPr>
        <p:txBody>
          <a:bodyPr>
            <a:normAutofit fontScale="90000"/>
          </a:bodyPr>
          <a:lstStyle/>
          <a:p>
            <a:r>
              <a:rPr lang="en-US" sz="2200" smtClean="0">
                <a:solidFill>
                  <a:srgbClr val="002060"/>
                </a:solidFill>
              </a:rPr>
              <a:t>An Evolutionary Long-term Roadmap for SW Development</a:t>
            </a:r>
            <a:r>
              <a:rPr lang="en-US" sz="1600" smtClean="0">
                <a:solidFill>
                  <a:srgbClr val="002060"/>
                </a:solidFill>
              </a:rPr>
              <a:t/>
            </a:r>
            <a:br>
              <a:rPr lang="en-US" sz="1600" smtClean="0">
                <a:solidFill>
                  <a:srgbClr val="002060"/>
                </a:solidFill>
              </a:rPr>
            </a:br>
            <a:r>
              <a:rPr lang="en-US" sz="1600" smtClean="0">
                <a:solidFill>
                  <a:srgbClr val="002060"/>
                </a:solidFill>
              </a:rPr>
              <a:t>(but not necessary in a sequential fashion)</a:t>
            </a:r>
            <a:endParaRPr lang="en-US" sz="1600" dirty="0" smtClean="0">
              <a:solidFill>
                <a:srgbClr val="002060"/>
              </a:solidFill>
            </a:endParaRPr>
          </a:p>
        </p:txBody>
      </p:sp>
      <p:sp>
        <p:nvSpPr>
          <p:cNvPr id="51" name="Line 26"/>
          <p:cNvSpPr>
            <a:spLocks noChangeShapeType="1"/>
          </p:cNvSpPr>
          <p:nvPr/>
        </p:nvSpPr>
        <p:spPr bwMode="auto">
          <a:xfrm flipV="1">
            <a:off x="3643310" y="3341914"/>
            <a:ext cx="2093462" cy="955212"/>
          </a:xfrm>
          <a:prstGeom prst="line">
            <a:avLst/>
          </a:prstGeom>
          <a:noFill/>
          <a:ln w="76200">
            <a:solidFill>
              <a:srgbClr val="0070C0"/>
            </a:solidFill>
            <a:prstDash val="sysDash"/>
            <a:round/>
            <a:headEnd/>
            <a:tailEnd type="triangle" w="med" len="med"/>
          </a:ln>
        </p:spPr>
        <p:txBody>
          <a:bodyPr/>
          <a:lstStyle/>
          <a:p>
            <a:endParaRPr lang="en-US">
              <a:solidFill>
                <a:srgbClr val="000000"/>
              </a:solidFill>
              <a:latin typeface="Arial" pitchFamily="34" charset="0"/>
              <a:cs typeface="Arial" pitchFamily="34" charset="0"/>
            </a:endParaRPr>
          </a:p>
        </p:txBody>
      </p:sp>
      <p:sp>
        <p:nvSpPr>
          <p:cNvPr id="52" name="Text Box 23"/>
          <p:cNvSpPr txBox="1">
            <a:spLocks noChangeArrowheads="1"/>
          </p:cNvSpPr>
          <p:nvPr/>
        </p:nvSpPr>
        <p:spPr bwMode="auto">
          <a:xfrm>
            <a:off x="5674156" y="3142072"/>
            <a:ext cx="940450" cy="350865"/>
          </a:xfrm>
          <a:prstGeom prst="rect">
            <a:avLst/>
          </a:prstGeom>
          <a:noFill/>
          <a:ln w="9525">
            <a:noFill/>
            <a:miter lim="800000"/>
            <a:headEnd/>
            <a:tailEnd/>
          </a:ln>
        </p:spPr>
        <p:txBody>
          <a:bodyPr wrap="none">
            <a:spAutoFit/>
          </a:bodyPr>
          <a:lstStyle/>
          <a:p>
            <a:pPr>
              <a:lnSpc>
                <a:spcPct val="70000"/>
              </a:lnSpc>
            </a:pPr>
            <a:r>
              <a:rPr lang="en-US" sz="1200" smtClean="0">
                <a:solidFill>
                  <a:srgbClr val="333399"/>
                </a:solidFill>
                <a:latin typeface="Tahoma" pitchFamily="34" charset="0"/>
                <a:cs typeface="Tahoma" pitchFamily="34" charset="0"/>
              </a:rPr>
              <a:t>Freight</a:t>
            </a:r>
            <a:br>
              <a:rPr lang="en-US" sz="1200" smtClean="0">
                <a:solidFill>
                  <a:srgbClr val="333399"/>
                </a:solidFill>
                <a:latin typeface="Tahoma" pitchFamily="34" charset="0"/>
                <a:cs typeface="Tahoma" pitchFamily="34" charset="0"/>
              </a:rPr>
            </a:br>
            <a:r>
              <a:rPr lang="en-US" sz="1200" smtClean="0">
                <a:solidFill>
                  <a:srgbClr val="333399"/>
                </a:solidFill>
                <a:latin typeface="Tahoma" pitchFamily="34" charset="0"/>
                <a:cs typeface="Tahoma" pitchFamily="34" charset="0"/>
              </a:rPr>
              <a:t>Forwarders</a:t>
            </a:r>
            <a:endParaRPr lang="th-TH" sz="1200">
              <a:solidFill>
                <a:srgbClr val="333399"/>
              </a:solidFill>
              <a:latin typeface="Tahoma" pitchFamily="34" charset="0"/>
              <a:cs typeface="Tahoma" pitchFamily="34" charset="0"/>
            </a:endParaRPr>
          </a:p>
        </p:txBody>
      </p:sp>
    </p:spTree>
    <p:extLst>
      <p:ext uri="{BB962C8B-B14F-4D97-AF65-F5344CB8AC3E}">
        <p14:creationId xmlns:p14="http://schemas.microsoft.com/office/powerpoint/2010/main" val="148369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dissolve">
                                      <p:cBhvr>
                                        <p:cTn id="25" dur="500"/>
                                        <p:tgtEl>
                                          <p:spTgt spid="2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dissolve">
                                      <p:cBhvr>
                                        <p:cTn id="28" dur="500"/>
                                        <p:tgtEl>
                                          <p:spTgt spid="3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dissolve">
                                      <p:cBhvr>
                                        <p:cTn id="31" dur="500"/>
                                        <p:tgtEl>
                                          <p:spTgt spid="3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dissolve">
                                      <p:cBhvr>
                                        <p:cTn id="39" dur="500"/>
                                        <p:tgtEl>
                                          <p:spTgt spid="40"/>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dissolve">
                                      <p:cBhvr>
                                        <p:cTn id="42" dur="500"/>
                                        <p:tgtEl>
                                          <p:spTgt spid="41"/>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dissolve">
                                      <p:cBhvr>
                                        <p:cTn id="45" dur="500"/>
                                        <p:tgtEl>
                                          <p:spTgt spid="29"/>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dissolve">
                                      <p:cBhvr>
                                        <p:cTn id="48" dur="500"/>
                                        <p:tgtEl>
                                          <p:spTgt spid="7"/>
                                        </p:tgtEl>
                                      </p:cBhvr>
                                    </p:animEffect>
                                  </p:childTnLst>
                                </p:cTn>
                              </p:par>
                              <p:par>
                                <p:cTn id="49" presetID="9"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dissolve">
                                      <p:cBhvr>
                                        <p:cTn id="56" dur="500"/>
                                        <p:tgtEl>
                                          <p:spTgt spid="42"/>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dissolve">
                                      <p:cBhvr>
                                        <p:cTn id="59" dur="500"/>
                                        <p:tgtEl>
                                          <p:spTgt spid="43"/>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dissolve">
                                      <p:cBhvr>
                                        <p:cTn id="62" dur="500"/>
                                        <p:tgtEl>
                                          <p:spTgt spid="49"/>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dissolve">
                                      <p:cBhvr>
                                        <p:cTn id="65" dur="500"/>
                                        <p:tgtEl>
                                          <p:spTgt spid="6"/>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dissolve">
                                      <p:cBhvr>
                                        <p:cTn id="68" dur="500"/>
                                        <p:tgtEl>
                                          <p:spTgt spid="20"/>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dissolve">
                                      <p:cBhvr>
                                        <p:cTn id="71" dur="500"/>
                                        <p:tgtEl>
                                          <p:spTgt spid="23"/>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dissolve">
                                      <p:cBhvr>
                                        <p:cTn id="74" dur="500"/>
                                        <p:tgtEl>
                                          <p:spTgt spid="32"/>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dissolve">
                                      <p:cBhvr>
                                        <p:cTn id="77" dur="500"/>
                                        <p:tgtEl>
                                          <p:spTgt spid="33"/>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dissolve">
                                      <p:cBhvr>
                                        <p:cTn id="80" dur="500"/>
                                        <p:tgtEl>
                                          <p:spTgt spid="16"/>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dissolve">
                                      <p:cBhvr>
                                        <p:cTn id="83" dur="500"/>
                                        <p:tgtEl>
                                          <p:spTgt spid="24"/>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dissolve">
                                      <p:cBhvr>
                                        <p:cTn id="86" dur="500"/>
                                        <p:tgtEl>
                                          <p:spTgt spid="30"/>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dissolve">
                                      <p:cBhvr>
                                        <p:cTn id="89" dur="500"/>
                                        <p:tgtEl>
                                          <p:spTgt spid="19"/>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dissolve">
                                      <p:cBhvr>
                                        <p:cTn id="92" dur="500"/>
                                        <p:tgtEl>
                                          <p:spTgt spid="15"/>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dissolve">
                                      <p:cBhvr>
                                        <p:cTn id="95" dur="500"/>
                                        <p:tgtEl>
                                          <p:spTgt spid="22"/>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dissolve">
                                      <p:cBhvr>
                                        <p:cTn id="98" dur="500"/>
                                        <p:tgtEl>
                                          <p:spTgt spid="51"/>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dissolve">
                                      <p:cBhvr>
                                        <p:cTn id="101" dur="500"/>
                                        <p:tgtEl>
                                          <p:spTgt spid="52"/>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500" fill="hold"/>
                                        <p:tgtEl>
                                          <p:spTgt spid="48"/>
                                        </p:tgtEl>
                                        <p:attrNameLst>
                                          <p:attrName>ppt_x</p:attrName>
                                        </p:attrNameLst>
                                      </p:cBhvr>
                                      <p:tavLst>
                                        <p:tav tm="0">
                                          <p:val>
                                            <p:strVal val="#ppt_x"/>
                                          </p:val>
                                        </p:tav>
                                        <p:tav tm="100000">
                                          <p:val>
                                            <p:strVal val="#ppt_x"/>
                                          </p:val>
                                        </p:tav>
                                      </p:tavLst>
                                    </p:anim>
                                    <p:anim calcmode="lin" valueType="num">
                                      <p:cBhvr additive="base">
                                        <p:cTn id="10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dissolve">
                                      <p:cBhvr>
                                        <p:cTn id="112" dur="500"/>
                                        <p:tgtEl>
                                          <p:spTgt spid="46"/>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dissolve">
                                      <p:cBhvr>
                                        <p:cTn id="115" dur="500"/>
                                        <p:tgtEl>
                                          <p:spTgt spid="18"/>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dissolve">
                                      <p:cBhvr>
                                        <p:cTn id="118" dur="500"/>
                                        <p:tgtEl>
                                          <p:spTgt spid="35"/>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dissolve">
                                      <p:cBhvr>
                                        <p:cTn id="121" dur="500"/>
                                        <p:tgtEl>
                                          <p:spTgt spid="47"/>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50"/>
                                        </p:tgtEl>
                                        <p:attrNameLst>
                                          <p:attrName>style.visibility</p:attrName>
                                        </p:attrNameLst>
                                      </p:cBhvr>
                                      <p:to>
                                        <p:strVal val="visible"/>
                                      </p:to>
                                    </p:set>
                                    <p:animEffect transition="in" filter="dissolve">
                                      <p:cBhvr>
                                        <p:cTn id="124" dur="500"/>
                                        <p:tgtEl>
                                          <p:spTgt spid="50"/>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36"/>
                                        </p:tgtEl>
                                        <p:attrNameLst>
                                          <p:attrName>style.visibility</p:attrName>
                                        </p:attrNameLst>
                                      </p:cBhvr>
                                      <p:to>
                                        <p:strVal val="visible"/>
                                      </p:to>
                                    </p:set>
                                    <p:animEffect transition="in" filter="dissolve">
                                      <p:cBhvr>
                                        <p:cTn id="127" dur="500"/>
                                        <p:tgtEl>
                                          <p:spTgt spid="36"/>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37"/>
                                        </p:tgtEl>
                                        <p:attrNameLst>
                                          <p:attrName>style.visibility</p:attrName>
                                        </p:attrNameLst>
                                      </p:cBhvr>
                                      <p:to>
                                        <p:strVal val="visible"/>
                                      </p:to>
                                    </p:set>
                                    <p:animEffect transition="in" filter="dissolve">
                                      <p:cBhvr>
                                        <p:cTn id="130" dur="500"/>
                                        <p:tgtEl>
                                          <p:spTgt spid="37"/>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dissolve">
                                      <p:cBhvr>
                                        <p:cTn id="133" dur="500"/>
                                        <p:tgtEl>
                                          <p:spTgt spid="34"/>
                                        </p:tgtEl>
                                      </p:cBhvr>
                                    </p:animEffect>
                                  </p:childTnLst>
                                </p:cTn>
                              </p:par>
                              <p:par>
                                <p:cTn id="134" presetID="9" presetClass="entr" presetSubtype="0" fill="hold" grpId="0" nodeType="withEffect">
                                  <p:stCondLst>
                                    <p:cond delay="0"/>
                                  </p:stCondLst>
                                  <p:childTnLst>
                                    <p:set>
                                      <p:cBhvr>
                                        <p:cTn id="135" dur="1" fill="hold">
                                          <p:stCondLst>
                                            <p:cond delay="0"/>
                                          </p:stCondLst>
                                        </p:cTn>
                                        <p:tgtEl>
                                          <p:spTgt spid="17"/>
                                        </p:tgtEl>
                                        <p:attrNameLst>
                                          <p:attrName>style.visibility</p:attrName>
                                        </p:attrNameLst>
                                      </p:cBhvr>
                                      <p:to>
                                        <p:strVal val="visible"/>
                                      </p:to>
                                    </p:set>
                                    <p:animEffect transition="in" filter="dissolve">
                                      <p:cBhvr>
                                        <p:cTn id="136" dur="500"/>
                                        <p:tgtEl>
                                          <p:spTgt spid="17"/>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31"/>
                                        </p:tgtEl>
                                        <p:attrNameLst>
                                          <p:attrName>style.visibility</p:attrName>
                                        </p:attrNameLst>
                                      </p:cBhvr>
                                      <p:to>
                                        <p:strVal val="visible"/>
                                      </p:to>
                                    </p:set>
                                    <p:animEffect transition="in" filter="dissolve">
                                      <p:cBhvr>
                                        <p:cTn id="139" dur="500"/>
                                        <p:tgtEl>
                                          <p:spTgt spid="31"/>
                                        </p:tgtEl>
                                      </p:cBhvr>
                                    </p:animEffect>
                                  </p:childTnLst>
                                </p:cTn>
                              </p:par>
                              <p:par>
                                <p:cTn id="140" presetID="9" presetClass="entr" presetSubtype="0" fill="hold" grpId="0" nodeType="withEffect">
                                  <p:stCondLst>
                                    <p:cond delay="0"/>
                                  </p:stCondLst>
                                  <p:childTnLst>
                                    <p:set>
                                      <p:cBhvr>
                                        <p:cTn id="141" dur="1" fill="hold">
                                          <p:stCondLst>
                                            <p:cond delay="0"/>
                                          </p:stCondLst>
                                        </p:cTn>
                                        <p:tgtEl>
                                          <p:spTgt spid="25"/>
                                        </p:tgtEl>
                                        <p:attrNameLst>
                                          <p:attrName>style.visibility</p:attrName>
                                        </p:attrNameLst>
                                      </p:cBhvr>
                                      <p:to>
                                        <p:strVal val="visible"/>
                                      </p:to>
                                    </p:set>
                                    <p:animEffect transition="in" filter="dissolve">
                                      <p:cBhvr>
                                        <p:cTn id="142" dur="500"/>
                                        <p:tgtEl>
                                          <p:spTgt spid="25"/>
                                        </p:tgtEl>
                                      </p:cBhvr>
                                    </p:animEffect>
                                  </p:childTnLst>
                                </p:cTn>
                              </p:par>
                              <p:par>
                                <p:cTn id="143" presetID="9" presetClass="entr" presetSubtype="0" fill="hold" grpId="0" nodeType="withEffect">
                                  <p:stCondLst>
                                    <p:cond delay="0"/>
                                  </p:stCondLst>
                                  <p:childTnLst>
                                    <p:set>
                                      <p:cBhvr>
                                        <p:cTn id="144" dur="1" fill="hold">
                                          <p:stCondLst>
                                            <p:cond delay="0"/>
                                          </p:stCondLst>
                                        </p:cTn>
                                        <p:tgtEl>
                                          <p:spTgt spid="5"/>
                                        </p:tgtEl>
                                        <p:attrNameLst>
                                          <p:attrName>style.visibility</p:attrName>
                                        </p:attrNameLst>
                                      </p:cBhvr>
                                      <p:to>
                                        <p:strVal val="visible"/>
                                      </p:to>
                                    </p:set>
                                    <p:animEffect transition="in" filter="dissolve">
                                      <p:cBhvr>
                                        <p:cTn id="145" dur="500"/>
                                        <p:tgtEl>
                                          <p:spTgt spid="5"/>
                                        </p:tgtEl>
                                      </p:cBhvr>
                                    </p:animEffect>
                                  </p:childTnLst>
                                </p:cTn>
                              </p:par>
                            </p:childTnLst>
                          </p:cTn>
                        </p:par>
                      </p:childTnLst>
                    </p:cTn>
                  </p:par>
                  <p:par>
                    <p:cTn id="146" fill="hold">
                      <p:stCondLst>
                        <p:cond delay="indefinite"/>
                      </p:stCondLst>
                      <p:childTnLst>
                        <p:par>
                          <p:cTn id="147" fill="hold">
                            <p:stCondLst>
                              <p:cond delay="0"/>
                            </p:stCondLst>
                            <p:childTnLst>
                              <p:par>
                                <p:cTn id="148" presetID="9" presetClass="entr" presetSubtype="0" fill="hold" grpId="0" nodeType="clickEffect">
                                  <p:stCondLst>
                                    <p:cond delay="0"/>
                                  </p:stCondLst>
                                  <p:childTnLst>
                                    <p:set>
                                      <p:cBhvr>
                                        <p:cTn id="149" dur="1" fill="hold">
                                          <p:stCondLst>
                                            <p:cond delay="0"/>
                                          </p:stCondLst>
                                        </p:cTn>
                                        <p:tgtEl>
                                          <p:spTgt spid="44"/>
                                        </p:tgtEl>
                                        <p:attrNameLst>
                                          <p:attrName>style.visibility</p:attrName>
                                        </p:attrNameLst>
                                      </p:cBhvr>
                                      <p:to>
                                        <p:strVal val="visible"/>
                                      </p:to>
                                    </p:set>
                                    <p:animEffect transition="in" filter="dissolve">
                                      <p:cBhvr>
                                        <p:cTn id="150" dur="500"/>
                                        <p:tgtEl>
                                          <p:spTgt spid="44"/>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45"/>
                                        </p:tgtEl>
                                        <p:attrNameLst>
                                          <p:attrName>style.visibility</p:attrName>
                                        </p:attrNameLst>
                                      </p:cBhvr>
                                      <p:to>
                                        <p:strVal val="visible"/>
                                      </p:to>
                                    </p:set>
                                    <p:animEffect transition="in" filter="dissolve">
                                      <p:cBhvr>
                                        <p:cTn id="153" dur="500"/>
                                        <p:tgtEl>
                                          <p:spTgt spid="45"/>
                                        </p:tgtEl>
                                      </p:cBhvr>
                                    </p:animEffect>
                                  </p:childTnLst>
                                </p:cTn>
                              </p:par>
                              <p:par>
                                <p:cTn id="154" presetID="9" presetClass="entr" presetSubtype="0" fill="hold" grpId="0" nodeType="withEffect">
                                  <p:stCondLst>
                                    <p:cond delay="0"/>
                                  </p:stCondLst>
                                  <p:childTnLst>
                                    <p:set>
                                      <p:cBhvr>
                                        <p:cTn id="155" dur="1" fill="hold">
                                          <p:stCondLst>
                                            <p:cond delay="0"/>
                                          </p:stCondLst>
                                        </p:cTn>
                                        <p:tgtEl>
                                          <p:spTgt spid="28"/>
                                        </p:tgtEl>
                                        <p:attrNameLst>
                                          <p:attrName>style.visibility</p:attrName>
                                        </p:attrNameLst>
                                      </p:cBhvr>
                                      <p:to>
                                        <p:strVal val="visible"/>
                                      </p:to>
                                    </p:set>
                                    <p:animEffect transition="in" filter="dissolve">
                                      <p:cBhvr>
                                        <p:cTn id="156" dur="500"/>
                                        <p:tgtEl>
                                          <p:spTgt spid="28"/>
                                        </p:tgtEl>
                                      </p:cBhvr>
                                    </p:animEffect>
                                  </p:childTnLst>
                                </p:cTn>
                              </p:par>
                              <p:par>
                                <p:cTn id="157" presetID="9" presetClass="entr" presetSubtype="0" fill="hold" grpId="0" nodeType="withEffect">
                                  <p:stCondLst>
                                    <p:cond delay="0"/>
                                  </p:stCondLst>
                                  <p:childTnLst>
                                    <p:set>
                                      <p:cBhvr>
                                        <p:cTn id="158" dur="1" fill="hold">
                                          <p:stCondLst>
                                            <p:cond delay="0"/>
                                          </p:stCondLst>
                                        </p:cTn>
                                        <p:tgtEl>
                                          <p:spTgt spid="27"/>
                                        </p:tgtEl>
                                        <p:attrNameLst>
                                          <p:attrName>style.visibility</p:attrName>
                                        </p:attrNameLst>
                                      </p:cBhvr>
                                      <p:to>
                                        <p:strVal val="visible"/>
                                      </p:to>
                                    </p:set>
                                    <p:animEffect transition="in" filter="dissolve">
                                      <p:cBhvr>
                                        <p:cTn id="159" dur="500"/>
                                        <p:tgtEl>
                                          <p:spTgt spid="27"/>
                                        </p:tgtEl>
                                      </p:cBhvr>
                                    </p:animEffect>
                                  </p:childTnLst>
                                </p:cTn>
                              </p:par>
                              <p:par>
                                <p:cTn id="160" presetID="9" presetClass="entr" presetSubtype="0" fill="hold" grpId="0" nodeType="withEffect">
                                  <p:stCondLst>
                                    <p:cond delay="0"/>
                                  </p:stCondLst>
                                  <p:childTnLst>
                                    <p:set>
                                      <p:cBhvr>
                                        <p:cTn id="161" dur="1" fill="hold">
                                          <p:stCondLst>
                                            <p:cond delay="0"/>
                                          </p:stCondLst>
                                        </p:cTn>
                                        <p:tgtEl>
                                          <p:spTgt spid="4"/>
                                        </p:tgtEl>
                                        <p:attrNameLst>
                                          <p:attrName>style.visibility</p:attrName>
                                        </p:attrNameLst>
                                      </p:cBhvr>
                                      <p:to>
                                        <p:strVal val="visible"/>
                                      </p:to>
                                    </p:set>
                                    <p:animEffect transition="in" filter="dissolve">
                                      <p:cBhvr>
                                        <p:cTn id="1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p:bldP spid="11" grpId="0" animBg="1"/>
      <p:bldP spid="12" grpId="0" animBg="1"/>
      <p:bldP spid="13" grpId="0" animBg="1"/>
      <p:bldP spid="14" grpId="0" animBg="1"/>
      <p:bldP spid="15" grpId="0"/>
      <p:bldP spid="16" grpId="0"/>
      <p:bldP spid="17" grpId="0"/>
      <p:bldP spid="18" grpId="0"/>
      <p:bldP spid="19" grpId="0"/>
      <p:bldP spid="20" grpId="0"/>
      <p:bldP spid="22" grpId="0" animBg="1"/>
      <p:bldP spid="23" grpId="0" animBg="1"/>
      <p:bldP spid="24" grpId="0" animBg="1"/>
      <p:bldP spid="25" grpId="0" animBg="1"/>
      <p:bldP spid="26" grpId="0"/>
      <p:bldP spid="27" grpId="0" animBg="1"/>
      <p:bldP spid="28" grpId="0"/>
      <p:bldP spid="29" grpId="0"/>
      <p:bldP spid="30" grpId="0" animBg="1"/>
      <p:bldP spid="31" grpId="0"/>
      <p:bldP spid="32" grpId="0" animBg="1"/>
      <p:bldP spid="33" grpId="0"/>
      <p:bldP spid="34" grpId="0" animBg="1"/>
      <p:bldP spid="35" grpId="0" animBg="1"/>
      <p:bldP spid="36" grpId="0" animBg="1"/>
      <p:bldP spid="37" grpId="0"/>
      <p:bldP spid="38" grpId="0" animBg="1"/>
      <p:bldP spid="39" grpId="0" animBg="1"/>
      <p:bldP spid="40" grpId="0" animBg="1"/>
      <p:bldP spid="41" grpId="0"/>
      <p:bldP spid="42" grpId="0" animBg="1"/>
      <p:bldP spid="43" grpId="0"/>
      <p:bldP spid="44" grpId="0" animBg="1"/>
      <p:bldP spid="45" grpId="0"/>
      <p:bldP spid="46" grpId="0" animBg="1"/>
      <p:bldP spid="47" grpId="0"/>
      <p:bldP spid="48" grpId="0"/>
      <p:bldP spid="49" grpId="0"/>
      <p:bldP spid="50" grpId="0"/>
      <p:bldP spid="51" grpId="0" animBg="1"/>
      <p:bldP spid="5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 development in Singapore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8241475" cy="4550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78675" y="6297282"/>
            <a:ext cx="5537606" cy="369332"/>
          </a:xfrm>
          <a:prstGeom prst="rect">
            <a:avLst/>
          </a:prstGeom>
          <a:noFill/>
        </p:spPr>
        <p:txBody>
          <a:bodyPr wrap="none" rtlCol="0">
            <a:spAutoFit/>
          </a:bodyPr>
          <a:lstStyle/>
          <a:p>
            <a:r>
              <a:rPr lang="en-US" dirty="0" smtClean="0"/>
              <a:t>Source: </a:t>
            </a:r>
            <a:r>
              <a:rPr lang="en-US" dirty="0" err="1" smtClean="0"/>
              <a:t>UNNExT</a:t>
            </a:r>
            <a:r>
              <a:rPr lang="en-US" dirty="0" smtClean="0"/>
              <a:t> Policy Brief 2 prepared by Jonathan </a:t>
            </a:r>
            <a:r>
              <a:rPr lang="en-US" dirty="0" err="1" smtClean="0"/>
              <a:t>Koh</a:t>
            </a:r>
            <a:r>
              <a:rPr lang="en-US" dirty="0" smtClean="0"/>
              <a:t> </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533" y="3899601"/>
            <a:ext cx="1954477" cy="2767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1301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Korea’s </a:t>
            </a:r>
            <a:r>
              <a:rPr lang="en-US" dirty="0" err="1"/>
              <a:t>uTradeHub</a:t>
            </a:r>
            <a:endParaRPr lang="en-US" dirty="0"/>
          </a:p>
        </p:txBody>
      </p:sp>
      <p:sp>
        <p:nvSpPr>
          <p:cNvPr id="4" name="TextBox 3"/>
          <p:cNvSpPr txBox="1"/>
          <p:nvPr/>
        </p:nvSpPr>
        <p:spPr>
          <a:xfrm>
            <a:off x="228600" y="6297282"/>
            <a:ext cx="5178790" cy="369332"/>
          </a:xfrm>
          <a:prstGeom prst="rect">
            <a:avLst/>
          </a:prstGeom>
          <a:noFill/>
        </p:spPr>
        <p:txBody>
          <a:bodyPr wrap="none" rtlCol="0">
            <a:spAutoFit/>
          </a:bodyPr>
          <a:lstStyle/>
          <a:p>
            <a:r>
              <a:rPr lang="en-US" dirty="0" smtClean="0"/>
              <a:t>Source: </a:t>
            </a:r>
            <a:r>
              <a:rPr lang="en-US" dirty="0" err="1" smtClean="0"/>
              <a:t>UNNExT</a:t>
            </a:r>
            <a:r>
              <a:rPr lang="en-US" dirty="0" smtClean="0"/>
              <a:t> Policy Brief 3 prepared </a:t>
            </a:r>
            <a:r>
              <a:rPr lang="en-US" dirty="0"/>
              <a:t>by </a:t>
            </a:r>
            <a:r>
              <a:rPr lang="en-US" dirty="0" err="1"/>
              <a:t>Juyeon</a:t>
            </a:r>
            <a:r>
              <a:rPr lang="en-US" dirty="0"/>
              <a:t> Ha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8425" y="3121951"/>
            <a:ext cx="2695575" cy="3736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19600"/>
            <a:ext cx="291274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876550"/>
            <a:ext cx="2428875"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981075"/>
            <a:ext cx="242887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33064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 in Japan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1"/>
            <a:ext cx="6369617"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967" y="2362200"/>
            <a:ext cx="2717127" cy="3910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68405" y="6263945"/>
            <a:ext cx="5693482" cy="369332"/>
          </a:xfrm>
          <a:prstGeom prst="rect">
            <a:avLst/>
          </a:prstGeom>
          <a:noFill/>
        </p:spPr>
        <p:txBody>
          <a:bodyPr wrap="none" rtlCol="0">
            <a:spAutoFit/>
          </a:bodyPr>
          <a:lstStyle/>
          <a:p>
            <a:r>
              <a:rPr lang="en-US" dirty="0" smtClean="0"/>
              <a:t>Source: </a:t>
            </a:r>
            <a:r>
              <a:rPr lang="en-US" dirty="0" err="1" smtClean="0"/>
              <a:t>UNNExT</a:t>
            </a:r>
            <a:r>
              <a:rPr lang="en-US" dirty="0" smtClean="0"/>
              <a:t> Policy Brief 6 prepared </a:t>
            </a:r>
            <a:r>
              <a:rPr lang="en-US" dirty="0"/>
              <a:t>by Takuya Sawafuji</a:t>
            </a:r>
          </a:p>
        </p:txBody>
      </p:sp>
    </p:spTree>
    <p:extLst>
      <p:ext uri="{BB962C8B-B14F-4D97-AF65-F5344CB8AC3E}">
        <p14:creationId xmlns:p14="http://schemas.microsoft.com/office/powerpoint/2010/main" val="300069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COMCEC and ESCAP common members</a:t>
            </a:r>
            <a:endParaRPr lang="en-US" dirty="0"/>
          </a:p>
        </p:txBody>
      </p:sp>
      <p:sp>
        <p:nvSpPr>
          <p:cNvPr id="4" name="Oval 3"/>
          <p:cNvSpPr/>
          <p:nvPr/>
        </p:nvSpPr>
        <p:spPr>
          <a:xfrm>
            <a:off x="304800" y="1828800"/>
            <a:ext cx="5867400" cy="304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209800" y="1828800"/>
            <a:ext cx="5791200" cy="2971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71800" y="2286000"/>
            <a:ext cx="2915542" cy="2031325"/>
          </a:xfrm>
          <a:prstGeom prst="rect">
            <a:avLst/>
          </a:prstGeom>
          <a:noFill/>
        </p:spPr>
        <p:txBody>
          <a:bodyPr wrap="none" rtlCol="0">
            <a:spAutoFit/>
          </a:bodyPr>
          <a:lstStyle/>
          <a:p>
            <a:r>
              <a:rPr lang="en-US" sz="1400" b="1" dirty="0" smtClean="0"/>
              <a:t>15 common members:</a:t>
            </a:r>
          </a:p>
          <a:p>
            <a:r>
              <a:rPr lang="en-US" sz="1400" dirty="0" smtClean="0"/>
              <a:t>Afghanistan, Azerbaijan, Bangladesh, </a:t>
            </a:r>
          </a:p>
          <a:p>
            <a:r>
              <a:rPr lang="en-US" sz="1400" dirty="0" smtClean="0"/>
              <a:t>Brunei Darussalam, Indonesia, Iran, </a:t>
            </a:r>
          </a:p>
          <a:p>
            <a:r>
              <a:rPr lang="en-US" sz="1400" dirty="0" smtClean="0"/>
              <a:t>Kazakhstan, Kyrgyzstan, Malaysia, </a:t>
            </a:r>
          </a:p>
          <a:p>
            <a:r>
              <a:rPr lang="en-US" sz="1400" dirty="0" smtClean="0"/>
              <a:t>Maldives</a:t>
            </a:r>
            <a:r>
              <a:rPr lang="en-US" sz="1400" smtClean="0"/>
              <a:t>, Pakistan, Tajikistan</a:t>
            </a:r>
            <a:r>
              <a:rPr lang="en-US" sz="1400" dirty="0" smtClean="0"/>
              <a:t>, Turkey, </a:t>
            </a:r>
          </a:p>
          <a:p>
            <a:r>
              <a:rPr lang="en-US" sz="1400" dirty="0" smtClean="0"/>
              <a:t>Turkmenistan and Uzbekistan</a:t>
            </a:r>
          </a:p>
          <a:p>
            <a:endParaRPr lang="en-US" sz="1400" dirty="0"/>
          </a:p>
          <a:p>
            <a:r>
              <a:rPr lang="en-US" sz="1400" b="1" dirty="0" smtClean="0"/>
              <a:t>2 observers to COMCEC:</a:t>
            </a:r>
          </a:p>
          <a:p>
            <a:r>
              <a:rPr lang="en-US" sz="1400" dirty="0" smtClean="0"/>
              <a:t>Russian Federation and Thailand</a:t>
            </a:r>
            <a:endParaRPr lang="en-US" sz="1400" dirty="0"/>
          </a:p>
        </p:txBody>
      </p:sp>
      <p:pic>
        <p:nvPicPr>
          <p:cNvPr id="2050" name="Picture 2" descr="C:\Users\TWang\AppData\Local\Microsoft\Windows\Temporary Internet Files\Content.IE5\3P5N48JJ\feature_enterprisesocial_OfficeClipArt-600x39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230" y="2795706"/>
            <a:ext cx="1521672" cy="10119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TWang\AppData\Local\Microsoft\Windows\Temporary Internet Files\Content.IE5\3P5N48JJ\feature_enterprisesocial_OfficeClipArt-600x39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2846844"/>
            <a:ext cx="1521672" cy="10119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04661" y="2296633"/>
            <a:ext cx="1011880" cy="369332"/>
          </a:xfrm>
          <a:prstGeom prst="rect">
            <a:avLst/>
          </a:prstGeom>
          <a:noFill/>
        </p:spPr>
        <p:txBody>
          <a:bodyPr wrap="none" rtlCol="0">
            <a:spAutoFit/>
          </a:bodyPr>
          <a:lstStyle/>
          <a:p>
            <a:r>
              <a:rPr lang="en-US" dirty="0" smtClean="0"/>
              <a:t>COMCEC</a:t>
            </a:r>
            <a:endParaRPr lang="en-US" dirty="0"/>
          </a:p>
        </p:txBody>
      </p:sp>
      <p:sp>
        <p:nvSpPr>
          <p:cNvPr id="8" name="TextBox 7"/>
          <p:cNvSpPr txBox="1"/>
          <p:nvPr/>
        </p:nvSpPr>
        <p:spPr>
          <a:xfrm>
            <a:off x="6096000" y="2296633"/>
            <a:ext cx="775533" cy="369332"/>
          </a:xfrm>
          <a:prstGeom prst="rect">
            <a:avLst/>
          </a:prstGeom>
          <a:noFill/>
        </p:spPr>
        <p:txBody>
          <a:bodyPr wrap="none" rtlCol="0">
            <a:spAutoFit/>
          </a:bodyPr>
          <a:lstStyle/>
          <a:p>
            <a:r>
              <a:rPr lang="en-US" dirty="0" smtClean="0"/>
              <a:t>ESCAP</a:t>
            </a:r>
            <a:endParaRPr lang="en-US" dirty="0"/>
          </a:p>
        </p:txBody>
      </p:sp>
    </p:spTree>
    <p:extLst>
      <p:ext uri="{BB962C8B-B14F-4D97-AF65-F5344CB8AC3E}">
        <p14:creationId xmlns:p14="http://schemas.microsoft.com/office/powerpoint/2010/main" val="28094606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 in Thailand</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39" y="1752600"/>
            <a:ext cx="6854974" cy="330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5715000"/>
            <a:ext cx="5337872" cy="369332"/>
          </a:xfrm>
          <a:prstGeom prst="rect">
            <a:avLst/>
          </a:prstGeom>
          <a:noFill/>
        </p:spPr>
        <p:txBody>
          <a:bodyPr wrap="none" rtlCol="0">
            <a:spAutoFit/>
          </a:bodyPr>
          <a:lstStyle/>
          <a:p>
            <a:r>
              <a:rPr lang="en-US" dirty="0" err="1" smtClean="0"/>
              <a:t>UNNExT</a:t>
            </a:r>
            <a:r>
              <a:rPr lang="en-US" dirty="0" smtClean="0"/>
              <a:t> Policy Brief 8 prepared  by </a:t>
            </a:r>
            <a:r>
              <a:rPr lang="en-US" dirty="0" err="1" smtClean="0"/>
              <a:t>Sinmahat</a:t>
            </a:r>
            <a:r>
              <a:rPr lang="en-US" dirty="0" smtClean="0"/>
              <a:t> </a:t>
            </a:r>
            <a:r>
              <a:rPr lang="en-US" dirty="0" err="1"/>
              <a:t>Kiatjanon</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053" y="3648075"/>
            <a:ext cx="2264947"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1274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A42F326-57D9-4C28-A379-D1144287E4CD}" type="slidenum">
              <a:rPr lang="ko-KR" altLang="en-US">
                <a:solidFill>
                  <a:prstClr val="black"/>
                </a:solidFill>
              </a:rPr>
              <a:pPr eaLnBrk="1" hangingPunct="1"/>
              <a:t>31</a:t>
            </a:fld>
            <a:endParaRPr lang="en-US" altLang="ko-KR">
              <a:solidFill>
                <a:prstClr val="black"/>
              </a:solidFill>
            </a:endParaRPr>
          </a:p>
        </p:txBody>
      </p:sp>
      <p:pic>
        <p:nvPicPr>
          <p:cNvPr id="9219"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600200"/>
            <a:ext cx="5751513" cy="42433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Text Box 3"/>
          <p:cNvSpPr txBox="1">
            <a:spLocks noChangeArrowheads="1"/>
          </p:cNvSpPr>
          <p:nvPr/>
        </p:nvSpPr>
        <p:spPr bwMode="auto">
          <a:xfrm>
            <a:off x="3787775" y="3124200"/>
            <a:ext cx="15827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latinLnBrk="1" hangingPunct="1"/>
            <a:r>
              <a:rPr kumimoji="1" lang="en-US" altLang="ko-KR" sz="2000" b="1">
                <a:solidFill>
                  <a:prstClr val="black"/>
                </a:solidFill>
                <a:latin typeface="Arial Black" pitchFamily="34" charset="0"/>
                <a:ea typeface="Gulim" pitchFamily="34" charset="-127"/>
              </a:rPr>
              <a:t>Political</a:t>
            </a:r>
          </a:p>
          <a:p>
            <a:pPr algn="ctr" eaLnBrk="1" latinLnBrk="1" hangingPunct="1"/>
            <a:r>
              <a:rPr kumimoji="1" lang="en-US" altLang="ko-KR" sz="2000" b="1">
                <a:solidFill>
                  <a:prstClr val="black"/>
                </a:solidFill>
                <a:latin typeface="Arial Black" pitchFamily="34" charset="0"/>
                <a:ea typeface="Gulim" pitchFamily="34" charset="-127"/>
              </a:rPr>
              <a:t>Will</a:t>
            </a:r>
          </a:p>
          <a:p>
            <a:pPr algn="ctr" eaLnBrk="1" latinLnBrk="1" hangingPunct="1"/>
            <a:r>
              <a:rPr kumimoji="1" lang="en-US" altLang="ko-KR" sz="2000" b="1">
                <a:solidFill>
                  <a:prstClr val="black"/>
                </a:solidFill>
                <a:latin typeface="Arial Black" pitchFamily="34" charset="0"/>
                <a:ea typeface="Gulim" pitchFamily="34" charset="-127"/>
              </a:rPr>
              <a:t>(Mandate)</a:t>
            </a:r>
          </a:p>
        </p:txBody>
      </p:sp>
      <p:sp>
        <p:nvSpPr>
          <p:cNvPr id="9221" name="Text Box 4"/>
          <p:cNvSpPr txBox="1">
            <a:spLocks noChangeArrowheads="1"/>
          </p:cNvSpPr>
          <p:nvPr/>
        </p:nvSpPr>
        <p:spPr bwMode="auto">
          <a:xfrm>
            <a:off x="1941513" y="2112963"/>
            <a:ext cx="1963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latinLnBrk="1" hangingPunct="1"/>
            <a:r>
              <a:rPr kumimoji="1" lang="en-US" altLang="ko-KR" sz="2000" b="1">
                <a:solidFill>
                  <a:prstClr val="black"/>
                </a:solidFill>
                <a:latin typeface="Arial Black" pitchFamily="34" charset="0"/>
                <a:ea typeface="Gulim" pitchFamily="34" charset="-127"/>
              </a:rPr>
              <a:t>Stakeholder</a:t>
            </a:r>
          </a:p>
          <a:p>
            <a:pPr algn="ctr" eaLnBrk="1" latinLnBrk="1" hangingPunct="1"/>
            <a:r>
              <a:rPr kumimoji="1" lang="en-US" altLang="ko-KR" sz="2000" b="1">
                <a:solidFill>
                  <a:prstClr val="black"/>
                </a:solidFill>
                <a:latin typeface="Arial Black" pitchFamily="34" charset="0"/>
                <a:ea typeface="Gulim" pitchFamily="34" charset="-127"/>
              </a:rPr>
              <a:t>Coordination</a:t>
            </a:r>
          </a:p>
        </p:txBody>
      </p:sp>
      <p:sp>
        <p:nvSpPr>
          <p:cNvPr id="9222" name="Text Box 5"/>
          <p:cNvSpPr txBox="1">
            <a:spLocks noChangeArrowheads="1"/>
          </p:cNvSpPr>
          <p:nvPr/>
        </p:nvSpPr>
        <p:spPr bwMode="auto">
          <a:xfrm>
            <a:off x="5337175" y="2119313"/>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latinLnBrk="1" hangingPunct="1"/>
            <a:r>
              <a:rPr kumimoji="1" lang="en-US" altLang="ko-KR" sz="2000" b="1">
                <a:solidFill>
                  <a:prstClr val="black"/>
                </a:solidFill>
                <a:latin typeface="Arial Black" pitchFamily="34" charset="0"/>
                <a:ea typeface="Gulim" pitchFamily="34" charset="-127"/>
              </a:rPr>
              <a:t>Legal</a:t>
            </a:r>
          </a:p>
          <a:p>
            <a:pPr eaLnBrk="1" latinLnBrk="1" hangingPunct="1"/>
            <a:r>
              <a:rPr kumimoji="1" lang="en-US" altLang="ko-KR" sz="2000" b="1">
                <a:solidFill>
                  <a:prstClr val="black"/>
                </a:solidFill>
                <a:latin typeface="Arial Black" pitchFamily="34" charset="0"/>
                <a:ea typeface="Gulim" pitchFamily="34" charset="-127"/>
              </a:rPr>
              <a:t>Framework</a:t>
            </a:r>
          </a:p>
        </p:txBody>
      </p:sp>
      <p:sp>
        <p:nvSpPr>
          <p:cNvPr id="9223" name="Text Box 6"/>
          <p:cNvSpPr txBox="1">
            <a:spLocks noChangeArrowheads="1"/>
          </p:cNvSpPr>
          <p:nvPr/>
        </p:nvSpPr>
        <p:spPr bwMode="auto">
          <a:xfrm>
            <a:off x="1944688" y="4648200"/>
            <a:ext cx="1441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latinLnBrk="1" hangingPunct="1"/>
            <a:r>
              <a:rPr kumimoji="1" lang="en-US" altLang="ko-KR" sz="2000" b="1">
                <a:solidFill>
                  <a:prstClr val="black"/>
                </a:solidFill>
                <a:latin typeface="Arial Black" pitchFamily="34" charset="0"/>
                <a:ea typeface="Gulim" pitchFamily="34" charset="-127"/>
              </a:rPr>
              <a:t>Business</a:t>
            </a:r>
          </a:p>
          <a:p>
            <a:pPr eaLnBrk="1" latinLnBrk="1" hangingPunct="1"/>
            <a:r>
              <a:rPr kumimoji="1" lang="en-US" altLang="ko-KR" sz="2000" b="1">
                <a:solidFill>
                  <a:prstClr val="black"/>
                </a:solidFill>
                <a:latin typeface="Arial Black" pitchFamily="34" charset="0"/>
                <a:ea typeface="Gulim" pitchFamily="34" charset="-127"/>
              </a:rPr>
              <a:t>Model</a:t>
            </a:r>
          </a:p>
        </p:txBody>
      </p:sp>
      <p:sp>
        <p:nvSpPr>
          <p:cNvPr id="9224" name="Text Box 7"/>
          <p:cNvSpPr txBox="1">
            <a:spLocks noChangeArrowheads="1"/>
          </p:cNvSpPr>
          <p:nvPr/>
        </p:nvSpPr>
        <p:spPr bwMode="auto">
          <a:xfrm>
            <a:off x="5334000" y="4632325"/>
            <a:ext cx="15557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latinLnBrk="1" hangingPunct="1"/>
            <a:r>
              <a:rPr kumimoji="1" lang="en-US" altLang="ko-KR" sz="2000" b="1">
                <a:solidFill>
                  <a:prstClr val="black"/>
                </a:solidFill>
                <a:latin typeface="Arial Black" pitchFamily="34" charset="0"/>
                <a:ea typeface="Gulim" pitchFamily="34" charset="-127"/>
              </a:rPr>
              <a:t>Technical</a:t>
            </a:r>
          </a:p>
          <a:p>
            <a:pPr eaLnBrk="1" latinLnBrk="1" hangingPunct="1"/>
            <a:r>
              <a:rPr kumimoji="1" lang="en-US" altLang="ko-KR" sz="2000" b="1">
                <a:solidFill>
                  <a:prstClr val="black"/>
                </a:solidFill>
                <a:latin typeface="Arial Black" pitchFamily="34" charset="0"/>
                <a:ea typeface="Gulim" pitchFamily="34" charset="-127"/>
              </a:rPr>
              <a:t>Issues</a:t>
            </a:r>
          </a:p>
        </p:txBody>
      </p:sp>
      <p:sp>
        <p:nvSpPr>
          <p:cNvPr id="328712" name="Rectangle 8"/>
          <p:cNvSpPr>
            <a:spLocks noChangeArrowheads="1"/>
          </p:cNvSpPr>
          <p:nvPr/>
        </p:nvSpPr>
        <p:spPr bwMode="auto">
          <a:xfrm>
            <a:off x="76200" y="274638"/>
            <a:ext cx="90678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b="1">
                <a:solidFill>
                  <a:schemeClr val="tx2"/>
                </a:solidFill>
                <a:effectLst>
                  <a:outerShdw blurRad="38100" dist="38100" dir="2700000" algn="tl">
                    <a:srgbClr val="C0C0C0"/>
                  </a:outerShdw>
                </a:effectLst>
                <a:latin typeface="Arial" charset="0"/>
              </a:defRPr>
            </a:lvl1pPr>
            <a:lvl2pPr>
              <a:defRPr sz="3600" b="1">
                <a:solidFill>
                  <a:schemeClr val="tx2"/>
                </a:solidFill>
                <a:effectLst>
                  <a:outerShdw blurRad="38100" dist="38100" dir="2700000" algn="tl">
                    <a:srgbClr val="C0C0C0"/>
                  </a:outerShdw>
                </a:effectLst>
                <a:latin typeface="Arial" charset="0"/>
              </a:defRPr>
            </a:lvl2pPr>
            <a:lvl3pPr>
              <a:defRPr sz="3600" b="1">
                <a:solidFill>
                  <a:schemeClr val="tx2"/>
                </a:solidFill>
                <a:effectLst>
                  <a:outerShdw blurRad="38100" dist="38100" dir="2700000" algn="tl">
                    <a:srgbClr val="C0C0C0"/>
                  </a:outerShdw>
                </a:effectLst>
                <a:latin typeface="Arial" charset="0"/>
              </a:defRPr>
            </a:lvl3pPr>
            <a:lvl4pPr>
              <a:defRPr sz="3600" b="1">
                <a:solidFill>
                  <a:schemeClr val="tx2"/>
                </a:solidFill>
                <a:effectLst>
                  <a:outerShdw blurRad="38100" dist="38100" dir="2700000" algn="tl">
                    <a:srgbClr val="C0C0C0"/>
                  </a:outerShdw>
                </a:effectLst>
                <a:latin typeface="Arial" charset="0"/>
              </a:defRPr>
            </a:lvl4pPr>
            <a:lvl5pPr>
              <a:defRPr sz="3600" b="1">
                <a:solidFill>
                  <a:schemeClr val="tx2"/>
                </a:solidFill>
                <a:effectLst>
                  <a:outerShdw blurRad="38100" dist="38100" dir="2700000" algn="tl">
                    <a:srgbClr val="C0C0C0"/>
                  </a:outerShdw>
                </a:effectLst>
                <a:latin typeface="Arial" charset="0"/>
              </a:defRPr>
            </a:lvl5pPr>
            <a:lvl6pPr marL="457200" fontAlgn="base">
              <a:spcBef>
                <a:spcPct val="0"/>
              </a:spcBef>
              <a:spcAft>
                <a:spcPct val="0"/>
              </a:spcAft>
              <a:defRPr sz="3600" b="1">
                <a:solidFill>
                  <a:schemeClr val="tx2"/>
                </a:solidFill>
                <a:effectLst>
                  <a:outerShdw blurRad="38100" dist="38100" dir="2700000" algn="tl">
                    <a:srgbClr val="C0C0C0"/>
                  </a:outerShdw>
                </a:effectLst>
                <a:latin typeface="Arial" charset="0"/>
              </a:defRPr>
            </a:lvl6pPr>
            <a:lvl7pPr marL="914400" fontAlgn="base">
              <a:spcBef>
                <a:spcPct val="0"/>
              </a:spcBef>
              <a:spcAft>
                <a:spcPct val="0"/>
              </a:spcAft>
              <a:defRPr sz="3600" b="1">
                <a:solidFill>
                  <a:schemeClr val="tx2"/>
                </a:solidFill>
                <a:effectLst>
                  <a:outerShdw blurRad="38100" dist="38100" dir="2700000" algn="tl">
                    <a:srgbClr val="C0C0C0"/>
                  </a:outerShdw>
                </a:effectLst>
                <a:latin typeface="Arial" charset="0"/>
              </a:defRPr>
            </a:lvl7pPr>
            <a:lvl8pPr marL="1371600" fontAlgn="base">
              <a:spcBef>
                <a:spcPct val="0"/>
              </a:spcBef>
              <a:spcAft>
                <a:spcPct val="0"/>
              </a:spcAft>
              <a:defRPr sz="3600" b="1">
                <a:solidFill>
                  <a:schemeClr val="tx2"/>
                </a:solidFill>
                <a:effectLst>
                  <a:outerShdw blurRad="38100" dist="38100" dir="2700000" algn="tl">
                    <a:srgbClr val="C0C0C0"/>
                  </a:outerShdw>
                </a:effectLst>
                <a:latin typeface="Arial" charset="0"/>
              </a:defRPr>
            </a:lvl8pPr>
            <a:lvl9pPr marL="1828800" fontAlgn="base">
              <a:spcBef>
                <a:spcPct val="0"/>
              </a:spcBef>
              <a:spcAft>
                <a:spcPct val="0"/>
              </a:spcAft>
              <a:defRPr sz="3600" b="1">
                <a:solidFill>
                  <a:schemeClr val="tx2"/>
                </a:solidFill>
                <a:effectLst>
                  <a:outerShdw blurRad="38100" dist="38100" dir="2700000" algn="tl">
                    <a:srgbClr val="C0C0C0"/>
                  </a:outerShdw>
                </a:effectLst>
                <a:latin typeface="Arial" charset="0"/>
              </a:defRPr>
            </a:lvl9pPr>
          </a:lstStyle>
          <a:p>
            <a:pPr>
              <a:defRPr/>
            </a:pPr>
            <a:r>
              <a:rPr lang="en-US" altLang="ko-KR" sz="3000" smtClean="0">
                <a:solidFill>
                  <a:srgbClr val="212745"/>
                </a:solidFill>
                <a:ea typeface="Gulim" pitchFamily="34" charset="-127"/>
              </a:rPr>
              <a:t>Requirements to Single Window Implementation</a:t>
            </a:r>
            <a:endParaRPr lang="th-TH" altLang="en-US" sz="3000" smtClean="0">
              <a:solidFill>
                <a:srgbClr val="212745"/>
              </a:solidFill>
            </a:endParaRPr>
          </a:p>
        </p:txBody>
      </p:sp>
      <p:cxnSp>
        <p:nvCxnSpPr>
          <p:cNvPr id="3" name="Straight Arrow Connector 2"/>
          <p:cNvCxnSpPr/>
          <p:nvPr/>
        </p:nvCxnSpPr>
        <p:spPr>
          <a:xfrm>
            <a:off x="762000" y="4130675"/>
            <a:ext cx="914400" cy="51752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411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4695" y="124795"/>
            <a:ext cx="8230172" cy="1141805"/>
          </a:xfrm>
        </p:spPr>
        <p:txBody>
          <a:bodyPr>
            <a:normAutofit/>
          </a:bodyPr>
          <a:lstStyle/>
          <a:p>
            <a:pPr eaLnBrk="1" hangingPunct="1"/>
            <a:r>
              <a:rPr lang="en-SG" altLang="en-US" sz="2900" dirty="0" smtClean="0">
                <a:effectLst>
                  <a:outerShdw blurRad="38100" dist="38100" dir="2700000" algn="tl">
                    <a:srgbClr val="C0C0C0"/>
                  </a:outerShdw>
                </a:effectLst>
              </a:rPr>
              <a:t>Investment and business model</a:t>
            </a:r>
            <a:endParaRPr lang="en-SG" altLang="en-US" sz="2900" dirty="0">
              <a:effectLst>
                <a:outerShdw blurRad="38100" dist="38100" dir="2700000" algn="tl">
                  <a:srgbClr val="C0C0C0"/>
                </a:outerShdw>
              </a:effectLst>
            </a:endParaRPr>
          </a:p>
        </p:txBody>
      </p:sp>
      <p:sp>
        <p:nvSpPr>
          <p:cNvPr id="7" name="Content Placeholder 6"/>
          <p:cNvSpPr>
            <a:spLocks noGrp="1"/>
          </p:cNvSpPr>
          <p:nvPr>
            <p:ph sz="half" idx="2"/>
          </p:nvPr>
        </p:nvSpPr>
        <p:spPr>
          <a:xfrm>
            <a:off x="457199" y="1371601"/>
            <a:ext cx="8107912" cy="4514648"/>
          </a:xfrm>
        </p:spPr>
        <p:txBody>
          <a:bodyPr>
            <a:normAutofit fontScale="92500"/>
          </a:bodyPr>
          <a:lstStyle/>
          <a:p>
            <a:r>
              <a:rPr lang="en-US" dirty="0"/>
              <a:t>In Singapore: </a:t>
            </a:r>
            <a:r>
              <a:rPr lang="en-US" dirty="0" smtClean="0"/>
              <a:t>“The </a:t>
            </a:r>
            <a:r>
              <a:rPr lang="en-US" dirty="0"/>
              <a:t>direct capital cost of </a:t>
            </a:r>
            <a:r>
              <a:rPr lang="en-US" dirty="0" err="1"/>
              <a:t>TradeNet’s</a:t>
            </a:r>
            <a:r>
              <a:rPr lang="en-US" dirty="0"/>
              <a:t> development</a:t>
            </a:r>
            <a:r>
              <a:rPr lang="en-US" dirty="0" smtClean="0"/>
              <a:t>, i.e</a:t>
            </a:r>
            <a:r>
              <a:rPr lang="en-US" dirty="0"/>
              <a:t>., contract cost to IBM and other sub</a:t>
            </a:r>
          </a:p>
          <a:p>
            <a:r>
              <a:rPr lang="en-US" dirty="0"/>
              <a:t>contractors was in excess of S$20 </a:t>
            </a:r>
            <a:r>
              <a:rPr lang="en-US" dirty="0" smtClean="0"/>
              <a:t>million in 1987</a:t>
            </a:r>
            <a:r>
              <a:rPr lang="en-US" dirty="0"/>
              <a:t>. This does not include the costs </a:t>
            </a:r>
            <a:r>
              <a:rPr lang="en-US" dirty="0" smtClean="0"/>
              <a:t>incurred by </a:t>
            </a:r>
            <a:r>
              <a:rPr lang="en-US" dirty="0"/>
              <a:t>various agencies in conceiving the </a:t>
            </a:r>
            <a:r>
              <a:rPr lang="en-US" dirty="0" smtClean="0"/>
              <a:t>project, developing </a:t>
            </a:r>
            <a:r>
              <a:rPr lang="en-US" dirty="0"/>
              <a:t>requirements and specifications</a:t>
            </a:r>
            <a:r>
              <a:rPr lang="en-US" dirty="0" smtClean="0"/>
              <a:t>, managing </a:t>
            </a:r>
            <a:r>
              <a:rPr lang="en-US" dirty="0"/>
              <a:t>contract or establishing SNS</a:t>
            </a:r>
            <a:r>
              <a:rPr lang="en-US" dirty="0" smtClean="0"/>
              <a:t>.” (Source: </a:t>
            </a:r>
            <a:r>
              <a:rPr lang="en-US" dirty="0" err="1" smtClean="0"/>
              <a:t>UNNExT</a:t>
            </a:r>
            <a:r>
              <a:rPr lang="en-US" dirty="0" smtClean="0"/>
              <a:t> Policy Brief 2).</a:t>
            </a:r>
          </a:p>
          <a:p>
            <a:r>
              <a:rPr lang="en-US" dirty="0"/>
              <a:t>In Thailand: “The </a:t>
            </a:r>
            <a:r>
              <a:rPr lang="en-US" dirty="0" smtClean="0"/>
              <a:t>cost of </a:t>
            </a:r>
            <a:r>
              <a:rPr lang="en-US" dirty="0"/>
              <a:t>the THAI-NSW’s developments (</a:t>
            </a:r>
            <a:r>
              <a:rPr lang="en-US" dirty="0" smtClean="0"/>
              <a:t>phase 1 </a:t>
            </a:r>
            <a:r>
              <a:rPr lang="en-US" dirty="0"/>
              <a:t>&amp; phase 2) was about US$ 14 millions</a:t>
            </a:r>
            <a:r>
              <a:rPr lang="en-US" dirty="0" smtClean="0"/>
              <a:t>, excluding </a:t>
            </a:r>
            <a:r>
              <a:rPr lang="en-US" dirty="0"/>
              <a:t>expenditures individually </a:t>
            </a:r>
            <a:r>
              <a:rPr lang="en-US" dirty="0" smtClean="0"/>
              <a:t>incurred by </a:t>
            </a:r>
            <a:r>
              <a:rPr lang="en-US" dirty="0"/>
              <a:t>relevant government agencies and </a:t>
            </a:r>
            <a:r>
              <a:rPr lang="en-US" dirty="0" smtClean="0"/>
              <a:t>trading communities</a:t>
            </a:r>
            <a:r>
              <a:rPr lang="en-US" dirty="0"/>
              <a:t>. All government agencies </a:t>
            </a:r>
            <a:r>
              <a:rPr lang="en-US" dirty="0" smtClean="0"/>
              <a:t>and traders </a:t>
            </a:r>
            <a:r>
              <a:rPr lang="en-US" dirty="0"/>
              <a:t>can participate in the Single </a:t>
            </a:r>
            <a:r>
              <a:rPr lang="en-US" dirty="0" smtClean="0"/>
              <a:t>Window environment </a:t>
            </a:r>
            <a:r>
              <a:rPr lang="en-US" dirty="0"/>
              <a:t>free of charge</a:t>
            </a:r>
            <a:r>
              <a:rPr lang="en-US" dirty="0" smtClean="0"/>
              <a:t>.” (</a:t>
            </a:r>
            <a:r>
              <a:rPr lang="en-US" dirty="0"/>
              <a:t>Source: </a:t>
            </a:r>
            <a:r>
              <a:rPr lang="en-US" dirty="0" err="1"/>
              <a:t>UNNExT</a:t>
            </a:r>
            <a:r>
              <a:rPr lang="en-US" dirty="0"/>
              <a:t> Policy Brief </a:t>
            </a:r>
            <a:r>
              <a:rPr lang="en-US" dirty="0" smtClean="0"/>
              <a:t>8).</a:t>
            </a:r>
            <a:endParaRPr lang="en-US" dirty="0"/>
          </a:p>
        </p:txBody>
      </p:sp>
    </p:spTree>
    <p:extLst>
      <p:ext uri="{BB962C8B-B14F-4D97-AF65-F5344CB8AC3E}">
        <p14:creationId xmlns:p14="http://schemas.microsoft.com/office/powerpoint/2010/main" val="2997163730"/>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Inception costs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1438275"/>
            <a:ext cx="7581900"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905000" y="6019800"/>
            <a:ext cx="4950651" cy="369332"/>
          </a:xfrm>
          <a:prstGeom prst="rect">
            <a:avLst/>
          </a:prstGeom>
          <a:noFill/>
        </p:spPr>
        <p:txBody>
          <a:bodyPr wrap="none" rtlCol="0">
            <a:spAutoFit/>
          </a:bodyPr>
          <a:lstStyle/>
          <a:p>
            <a:r>
              <a:rPr lang="en-US" dirty="0" smtClean="0"/>
              <a:t>Source: WTO , World Trade Report 2015, page 122.</a:t>
            </a:r>
            <a:endParaRPr lang="en-US" dirty="0"/>
          </a:p>
        </p:txBody>
      </p:sp>
    </p:spTree>
    <p:extLst>
      <p:ext uri="{BB962C8B-B14F-4D97-AF65-F5344CB8AC3E}">
        <p14:creationId xmlns:p14="http://schemas.microsoft.com/office/powerpoint/2010/main" val="1796011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4695" y="124795"/>
            <a:ext cx="8230172" cy="1141805"/>
          </a:xfrm>
        </p:spPr>
        <p:txBody>
          <a:bodyPr>
            <a:normAutofit/>
          </a:bodyPr>
          <a:lstStyle/>
          <a:p>
            <a:pPr eaLnBrk="1" hangingPunct="1"/>
            <a:r>
              <a:rPr lang="en-US" altLang="en-US" sz="2900" dirty="0">
                <a:effectLst>
                  <a:outerShdw blurRad="38100" dist="38100" dir="2700000" algn="tl">
                    <a:srgbClr val="C0C0C0"/>
                  </a:outerShdw>
                </a:effectLst>
              </a:rPr>
              <a:t>Challenges and Success </a:t>
            </a:r>
            <a:r>
              <a:rPr lang="en-US" altLang="en-US" sz="2900" dirty="0" smtClean="0">
                <a:effectLst>
                  <a:outerShdw blurRad="38100" dist="38100" dir="2700000" algn="tl">
                    <a:srgbClr val="C0C0C0"/>
                  </a:outerShdw>
                </a:effectLst>
              </a:rPr>
              <a:t>Factors in Malaysia (1)</a:t>
            </a:r>
            <a:endParaRPr lang="en-SG" altLang="en-US" sz="2900" dirty="0">
              <a:effectLst>
                <a:outerShdw blurRad="38100" dist="38100" dir="2700000" algn="tl">
                  <a:srgbClr val="C0C0C0"/>
                </a:outerShdw>
              </a:effectLst>
            </a:endParaRPr>
          </a:p>
        </p:txBody>
      </p:sp>
      <p:sp>
        <p:nvSpPr>
          <p:cNvPr id="45059" name="Text Placeholder 6"/>
          <p:cNvSpPr>
            <a:spLocks noGrp="1"/>
          </p:cNvSpPr>
          <p:nvPr>
            <p:ph type="body" idx="1"/>
          </p:nvPr>
        </p:nvSpPr>
        <p:spPr>
          <a:xfrm>
            <a:off x="457629" y="1177666"/>
            <a:ext cx="4040007" cy="535041"/>
          </a:xfrm>
        </p:spPr>
        <p:txBody>
          <a:bodyPr/>
          <a:lstStyle/>
          <a:p>
            <a:pPr eaLnBrk="1" hangingPunct="1"/>
            <a:r>
              <a:rPr lang="en-US" altLang="en-US" sz="2200" u="sng"/>
              <a:t>Main challenges</a:t>
            </a:r>
            <a:endParaRPr lang="en-US" altLang="en-US" sz="2200"/>
          </a:p>
        </p:txBody>
      </p:sp>
      <p:sp>
        <p:nvSpPr>
          <p:cNvPr id="45060" name="Content Placeholder 7"/>
          <p:cNvSpPr>
            <a:spLocks noGrp="1"/>
          </p:cNvSpPr>
          <p:nvPr>
            <p:ph sz="half" idx="2"/>
          </p:nvPr>
        </p:nvSpPr>
        <p:spPr>
          <a:xfrm>
            <a:off x="457629" y="1712707"/>
            <a:ext cx="4040007" cy="3951849"/>
          </a:xfrm>
        </p:spPr>
        <p:txBody>
          <a:bodyPr/>
          <a:lstStyle/>
          <a:p>
            <a:pPr marL="412394" indent="-412394">
              <a:buFont typeface="Calibri" pitchFamily="34" charset="0"/>
              <a:buAutoNum type="arabicPeriod"/>
            </a:pPr>
            <a:r>
              <a:rPr lang="en-US" altLang="en-US" sz="1800" b="1"/>
              <a:t>Key drivers (Lead agency and other government agencies) may not get the budget timely to put in place requirements to support the implementation of the NSW.</a:t>
            </a:r>
            <a:endParaRPr lang="en-MY" altLang="en-US" sz="1800" b="1"/>
          </a:p>
          <a:p>
            <a:pPr marL="412394" indent="-412394">
              <a:buFont typeface="Calibri" pitchFamily="34" charset="0"/>
              <a:buAutoNum type="arabicPeriod"/>
            </a:pPr>
            <a:r>
              <a:rPr lang="en-MY" altLang="en-US" sz="1800" b="1"/>
              <a:t>Many players involved and it requires efficient coordination.</a:t>
            </a:r>
          </a:p>
          <a:p>
            <a:pPr marL="412394" indent="-412394">
              <a:buFont typeface="Calibri" pitchFamily="34" charset="0"/>
              <a:buAutoNum type="arabicPeriod"/>
            </a:pPr>
            <a:r>
              <a:rPr lang="en-US" altLang="en-US" sz="1800" b="1"/>
              <a:t>Level of computerization of business processes differs from one organization/agency to another organization/agency  and difference in data standard could lead to more complexity.</a:t>
            </a:r>
            <a:endParaRPr lang="en-MY" altLang="en-US" sz="1800" b="1"/>
          </a:p>
          <a:p>
            <a:pPr marL="412394" indent="-412394">
              <a:buFont typeface="Calibri" pitchFamily="34" charset="0"/>
              <a:buAutoNum type="arabicPeriod"/>
            </a:pPr>
            <a:endParaRPr lang="en-MY" altLang="en-US" sz="1800" b="1"/>
          </a:p>
        </p:txBody>
      </p:sp>
      <p:sp>
        <p:nvSpPr>
          <p:cNvPr id="45061" name="Text Placeholder 8"/>
          <p:cNvSpPr>
            <a:spLocks noGrp="1"/>
          </p:cNvSpPr>
          <p:nvPr>
            <p:ph type="body" sz="quarter" idx="3"/>
          </p:nvPr>
        </p:nvSpPr>
        <p:spPr>
          <a:xfrm>
            <a:off x="4644935" y="1246519"/>
            <a:ext cx="4041436" cy="466189"/>
          </a:xfrm>
        </p:spPr>
        <p:txBody>
          <a:bodyPr/>
          <a:lstStyle/>
          <a:p>
            <a:pPr eaLnBrk="1" hangingPunct="1"/>
            <a:r>
              <a:rPr lang="en-US" altLang="en-US" u="sng" smtClean="0"/>
              <a:t>Success Factors</a:t>
            </a:r>
            <a:endParaRPr lang="en-MY" altLang="en-US" u="sng" smtClean="0"/>
          </a:p>
        </p:txBody>
      </p:sp>
      <p:sp>
        <p:nvSpPr>
          <p:cNvPr id="10" name="Content Placeholder 9"/>
          <p:cNvSpPr>
            <a:spLocks noGrp="1"/>
          </p:cNvSpPr>
          <p:nvPr>
            <p:ph sz="quarter" idx="4"/>
          </p:nvPr>
        </p:nvSpPr>
        <p:spPr>
          <a:xfrm>
            <a:off x="4644935" y="1712707"/>
            <a:ext cx="4041436" cy="4469677"/>
          </a:xfrm>
        </p:spPr>
        <p:txBody>
          <a:bodyPr>
            <a:normAutofit/>
          </a:bodyPr>
          <a:lstStyle/>
          <a:p>
            <a:pPr marL="327911" indent="-327911">
              <a:lnSpc>
                <a:spcPct val="90000"/>
              </a:lnSpc>
              <a:buNone/>
              <a:tabLst>
                <a:tab pos="327911" algn="l"/>
              </a:tabLst>
            </a:pPr>
            <a:r>
              <a:rPr lang="en-US" altLang="en-US" sz="1500" b="1" dirty="0"/>
              <a:t>1.	Political will and commitment in terms of national policy and financial support.</a:t>
            </a:r>
          </a:p>
          <a:p>
            <a:pPr marL="327911" indent="-327911">
              <a:lnSpc>
                <a:spcPct val="90000"/>
              </a:lnSpc>
              <a:buNone/>
              <a:tabLst>
                <a:tab pos="327911" algn="l"/>
              </a:tabLst>
            </a:pPr>
            <a:r>
              <a:rPr lang="en-US" altLang="en-US" sz="1500" b="1" dirty="0"/>
              <a:t>2a.	Identify  a strong Lead agency and ensure that all players have a common understanding on the objectives of the NSW.</a:t>
            </a:r>
          </a:p>
          <a:p>
            <a:pPr marL="327911" indent="-327911">
              <a:lnSpc>
                <a:spcPct val="90000"/>
              </a:lnSpc>
              <a:buNone/>
              <a:tabLst>
                <a:tab pos="327911" algn="l"/>
              </a:tabLst>
            </a:pPr>
            <a:r>
              <a:rPr lang="en-US" altLang="en-US" sz="1500" b="1" dirty="0"/>
              <a:t>2b.	Establish relevant bodies (such as steering committee, task force/working groups ) to undertake specific roles and responsibilities.</a:t>
            </a:r>
          </a:p>
          <a:p>
            <a:pPr marL="327911" indent="-327911">
              <a:lnSpc>
                <a:spcPct val="90000"/>
              </a:lnSpc>
              <a:buNone/>
              <a:tabLst>
                <a:tab pos="327911" algn="l"/>
              </a:tabLst>
            </a:pPr>
            <a:r>
              <a:rPr lang="en-US" altLang="en-US" sz="1500" b="1" dirty="0"/>
              <a:t>3a.	Relevant agencies need to carry out business process re-engineering to streamline their respective business processes.</a:t>
            </a:r>
          </a:p>
          <a:p>
            <a:pPr marL="327911" indent="-327911">
              <a:lnSpc>
                <a:spcPct val="90000"/>
              </a:lnSpc>
              <a:buNone/>
              <a:tabLst>
                <a:tab pos="327911" algn="l"/>
              </a:tabLst>
            </a:pPr>
            <a:r>
              <a:rPr lang="en-US" altLang="en-US" sz="1500" b="1" dirty="0"/>
              <a:t>3b.	Identify the champion to coordinate the business process re-engineering  activities carried out individual agency including adoption of international standard for data standardization and harmonization. </a:t>
            </a:r>
          </a:p>
          <a:p>
            <a:pPr marL="327911" indent="-327911">
              <a:lnSpc>
                <a:spcPct val="90000"/>
              </a:lnSpc>
              <a:buNone/>
              <a:tabLst>
                <a:tab pos="327911" algn="l"/>
              </a:tabLst>
            </a:pPr>
            <a:endParaRPr lang="en-US" altLang="en-US" sz="1500" b="1" dirty="0"/>
          </a:p>
          <a:p>
            <a:pPr marL="327911" indent="-327911">
              <a:lnSpc>
                <a:spcPct val="90000"/>
              </a:lnSpc>
              <a:tabLst>
                <a:tab pos="327911" algn="l"/>
              </a:tabLst>
            </a:pPr>
            <a:endParaRPr lang="en-MY" altLang="en-US" sz="1500" b="1" dirty="0"/>
          </a:p>
        </p:txBody>
      </p:sp>
      <p:sp>
        <p:nvSpPr>
          <p:cNvPr id="2" name="TextBox 1"/>
          <p:cNvSpPr txBox="1"/>
          <p:nvPr/>
        </p:nvSpPr>
        <p:spPr>
          <a:xfrm>
            <a:off x="609600" y="5886248"/>
            <a:ext cx="7955511" cy="646331"/>
          </a:xfrm>
          <a:prstGeom prst="rect">
            <a:avLst/>
          </a:prstGeom>
          <a:noFill/>
        </p:spPr>
        <p:txBody>
          <a:bodyPr wrap="none" rtlCol="0">
            <a:spAutoFit/>
          </a:bodyPr>
          <a:lstStyle/>
          <a:p>
            <a:r>
              <a:rPr lang="en-US" i="1" dirty="0"/>
              <a:t>Source</a:t>
            </a:r>
            <a:r>
              <a:rPr lang="en-US" dirty="0"/>
              <a:t>: </a:t>
            </a:r>
            <a:r>
              <a:rPr lang="en-US" dirty="0" err="1"/>
              <a:t>Marainne</a:t>
            </a:r>
            <a:r>
              <a:rPr lang="en-US" dirty="0"/>
              <a:t> Wong </a:t>
            </a:r>
            <a:r>
              <a:rPr lang="en-US" dirty="0" err="1"/>
              <a:t>Mee</a:t>
            </a:r>
            <a:r>
              <a:rPr lang="en-US" dirty="0"/>
              <a:t> </a:t>
            </a:r>
            <a:r>
              <a:rPr lang="en-US" dirty="0" smtClean="0"/>
              <a:t>Wan at the Asia-Pacific Trade Facilitation Forum 2014</a:t>
            </a:r>
            <a:endParaRPr lang="en-US" dirty="0"/>
          </a:p>
          <a:p>
            <a:r>
              <a:rPr lang="en-US" dirty="0" smtClean="0"/>
              <a:t> </a:t>
            </a:r>
            <a:endParaRPr lang="en-US" dirty="0"/>
          </a:p>
        </p:txBody>
      </p:sp>
    </p:spTree>
    <p:extLst>
      <p:ext uri="{BB962C8B-B14F-4D97-AF65-F5344CB8AC3E}">
        <p14:creationId xmlns:p14="http://schemas.microsoft.com/office/powerpoint/2010/main" val="3170464568"/>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4695" y="124795"/>
            <a:ext cx="8230172" cy="1141805"/>
          </a:xfrm>
        </p:spPr>
        <p:txBody>
          <a:bodyPr>
            <a:normAutofit/>
          </a:bodyPr>
          <a:lstStyle/>
          <a:p>
            <a:pPr eaLnBrk="1" hangingPunct="1"/>
            <a:r>
              <a:rPr lang="en-US" altLang="en-US" sz="2900" dirty="0">
                <a:effectLst>
                  <a:outerShdw blurRad="38100" dist="38100" dir="2700000" algn="tl">
                    <a:srgbClr val="C0C0C0"/>
                  </a:outerShdw>
                </a:effectLst>
              </a:rPr>
              <a:t>Challenges and Success </a:t>
            </a:r>
            <a:r>
              <a:rPr lang="en-US" altLang="en-US" sz="2900" dirty="0" smtClean="0">
                <a:effectLst>
                  <a:outerShdw blurRad="38100" dist="38100" dir="2700000" algn="tl">
                    <a:srgbClr val="C0C0C0"/>
                  </a:outerShdw>
                </a:effectLst>
              </a:rPr>
              <a:t>Factors in Malaysia</a:t>
            </a:r>
            <a:r>
              <a:rPr lang="en-US" altLang="en-US" sz="1400" dirty="0" smtClean="0">
                <a:effectLst>
                  <a:outerShdw blurRad="38100" dist="38100" dir="2700000" algn="tl">
                    <a:srgbClr val="C0C0C0"/>
                  </a:outerShdw>
                </a:effectLst>
              </a:rPr>
              <a:t>…..</a:t>
            </a:r>
            <a:r>
              <a:rPr lang="en-US" altLang="en-US" sz="1400" dirty="0">
                <a:effectLst>
                  <a:outerShdw blurRad="38100" dist="38100" dir="2700000" algn="tl">
                    <a:srgbClr val="C0C0C0"/>
                  </a:outerShdw>
                </a:effectLst>
              </a:rPr>
              <a:t>cont.</a:t>
            </a:r>
            <a:endParaRPr lang="en-SG" altLang="en-US" sz="2900" dirty="0">
              <a:effectLst>
                <a:outerShdw blurRad="38100" dist="38100" dir="2700000" algn="tl">
                  <a:srgbClr val="C0C0C0"/>
                </a:outerShdw>
              </a:effectLst>
            </a:endParaRPr>
          </a:p>
        </p:txBody>
      </p:sp>
      <p:sp>
        <p:nvSpPr>
          <p:cNvPr id="46083" name="Text Placeholder 6"/>
          <p:cNvSpPr>
            <a:spLocks noGrp="1"/>
          </p:cNvSpPr>
          <p:nvPr>
            <p:ph type="body" idx="1"/>
          </p:nvPr>
        </p:nvSpPr>
        <p:spPr>
          <a:xfrm>
            <a:off x="457629" y="1177666"/>
            <a:ext cx="4040007" cy="535041"/>
          </a:xfrm>
        </p:spPr>
        <p:txBody>
          <a:bodyPr/>
          <a:lstStyle/>
          <a:p>
            <a:pPr eaLnBrk="1" hangingPunct="1"/>
            <a:r>
              <a:rPr lang="en-US" altLang="en-US" sz="2200" u="sng"/>
              <a:t>Main challenges</a:t>
            </a:r>
            <a:endParaRPr lang="en-US" altLang="en-US" sz="2200"/>
          </a:p>
        </p:txBody>
      </p:sp>
      <p:sp>
        <p:nvSpPr>
          <p:cNvPr id="46084" name="Content Placeholder 7"/>
          <p:cNvSpPr>
            <a:spLocks noGrp="1"/>
          </p:cNvSpPr>
          <p:nvPr>
            <p:ph sz="half" idx="2"/>
          </p:nvPr>
        </p:nvSpPr>
        <p:spPr>
          <a:xfrm>
            <a:off x="457629" y="1712707"/>
            <a:ext cx="4040007" cy="3951849"/>
          </a:xfrm>
        </p:spPr>
        <p:txBody>
          <a:bodyPr/>
          <a:lstStyle/>
          <a:p>
            <a:pPr marL="412394" indent="-412394">
              <a:buFont typeface="Arial" pitchFamily="34" charset="0"/>
              <a:buAutoNum type="arabicPeriod" startAt="4"/>
              <a:tabLst>
                <a:tab pos="327911" algn="l"/>
              </a:tabLst>
            </a:pPr>
            <a:r>
              <a:rPr lang="en-US" altLang="en-US" sz="1800" b="1"/>
              <a:t>Coping with changes to existing system is not an easy task.</a:t>
            </a:r>
          </a:p>
          <a:p>
            <a:pPr marL="412394" indent="-412394">
              <a:buFont typeface="Arial" pitchFamily="34" charset="0"/>
              <a:buAutoNum type="arabicPeriod" startAt="4"/>
              <a:tabLst>
                <a:tab pos="327911" algn="l"/>
              </a:tabLst>
            </a:pPr>
            <a:r>
              <a:rPr lang="en-US" altLang="en-US" sz="1800" b="1"/>
              <a:t>Lacking ICT infrastructure  particularly  at remote locations could be an obstacle to the effectiveness of the NSW.</a:t>
            </a:r>
            <a:endParaRPr lang="en-MY" altLang="en-US" sz="1800" b="1"/>
          </a:p>
        </p:txBody>
      </p:sp>
      <p:sp>
        <p:nvSpPr>
          <p:cNvPr id="46085" name="Text Placeholder 8"/>
          <p:cNvSpPr>
            <a:spLocks noGrp="1"/>
          </p:cNvSpPr>
          <p:nvPr>
            <p:ph type="body" sz="quarter" idx="3"/>
          </p:nvPr>
        </p:nvSpPr>
        <p:spPr>
          <a:xfrm>
            <a:off x="4644935" y="1246519"/>
            <a:ext cx="4041436" cy="466189"/>
          </a:xfrm>
        </p:spPr>
        <p:txBody>
          <a:bodyPr/>
          <a:lstStyle/>
          <a:p>
            <a:pPr eaLnBrk="1" hangingPunct="1"/>
            <a:r>
              <a:rPr lang="en-US" altLang="en-US" u="sng" smtClean="0"/>
              <a:t>Success Factors</a:t>
            </a:r>
            <a:endParaRPr lang="en-MY" altLang="en-US" u="sng" smtClean="0"/>
          </a:p>
        </p:txBody>
      </p:sp>
      <p:sp>
        <p:nvSpPr>
          <p:cNvPr id="10" name="Content Placeholder 9"/>
          <p:cNvSpPr>
            <a:spLocks noGrp="1"/>
          </p:cNvSpPr>
          <p:nvPr>
            <p:ph sz="quarter" idx="4"/>
          </p:nvPr>
        </p:nvSpPr>
        <p:spPr>
          <a:xfrm>
            <a:off x="4644935" y="1712707"/>
            <a:ext cx="4041436" cy="3951849"/>
          </a:xfrm>
        </p:spPr>
        <p:txBody>
          <a:bodyPr>
            <a:normAutofit/>
          </a:bodyPr>
          <a:lstStyle/>
          <a:p>
            <a:pPr marL="412394" indent="-412394">
              <a:buFont typeface="Arial" pitchFamily="34" charset="0"/>
              <a:buAutoNum type="arabicPeriod" startAt="4"/>
              <a:tabLst>
                <a:tab pos="327911" algn="l"/>
              </a:tabLst>
            </a:pPr>
            <a:r>
              <a:rPr lang="en-US" altLang="en-US" sz="1800" b="1"/>
              <a:t>Establish efficient and effective change management policy and procedure.</a:t>
            </a:r>
          </a:p>
          <a:p>
            <a:pPr marL="412394" indent="-412394">
              <a:buFont typeface="Arial" pitchFamily="34" charset="0"/>
              <a:buAutoNum type="arabicPeriod" startAt="4"/>
              <a:tabLst>
                <a:tab pos="327911" algn="l"/>
              </a:tabLst>
            </a:pPr>
            <a:r>
              <a:rPr lang="en-US" altLang="en-US" sz="1800" b="1"/>
              <a:t>Establish a strategic plan to address ICT infrastructure issues, if any. </a:t>
            </a:r>
          </a:p>
          <a:p>
            <a:pPr marL="412394" indent="-412394">
              <a:buNone/>
              <a:tabLst>
                <a:tab pos="327911" algn="l"/>
              </a:tabLst>
            </a:pPr>
            <a:endParaRPr lang="en-US" altLang="en-US" sz="1800" b="1"/>
          </a:p>
          <a:p>
            <a:pPr marL="412394" indent="-412394">
              <a:tabLst>
                <a:tab pos="327911" algn="l"/>
              </a:tabLst>
            </a:pPr>
            <a:endParaRPr lang="en-MY" altLang="en-US" sz="1800" b="1"/>
          </a:p>
        </p:txBody>
      </p:sp>
      <p:sp>
        <p:nvSpPr>
          <p:cNvPr id="7" name="TextBox 6"/>
          <p:cNvSpPr txBox="1"/>
          <p:nvPr/>
        </p:nvSpPr>
        <p:spPr>
          <a:xfrm>
            <a:off x="609600" y="5886248"/>
            <a:ext cx="7955511" cy="646331"/>
          </a:xfrm>
          <a:prstGeom prst="rect">
            <a:avLst/>
          </a:prstGeom>
          <a:noFill/>
        </p:spPr>
        <p:txBody>
          <a:bodyPr wrap="none" rtlCol="0">
            <a:spAutoFit/>
          </a:bodyPr>
          <a:lstStyle/>
          <a:p>
            <a:r>
              <a:rPr lang="en-US" i="1" dirty="0"/>
              <a:t>Source</a:t>
            </a:r>
            <a:r>
              <a:rPr lang="en-US" dirty="0"/>
              <a:t>: </a:t>
            </a:r>
            <a:r>
              <a:rPr lang="en-US" dirty="0" err="1"/>
              <a:t>Marainne</a:t>
            </a:r>
            <a:r>
              <a:rPr lang="en-US" dirty="0"/>
              <a:t> Wong </a:t>
            </a:r>
            <a:r>
              <a:rPr lang="en-US" dirty="0" err="1"/>
              <a:t>Mee</a:t>
            </a:r>
            <a:r>
              <a:rPr lang="en-US" dirty="0"/>
              <a:t> </a:t>
            </a:r>
            <a:r>
              <a:rPr lang="en-US" dirty="0" smtClean="0"/>
              <a:t>Wan at the Asia-Pacific Trade Facilitation Forum 2014</a:t>
            </a:r>
            <a:endParaRPr lang="en-US" dirty="0"/>
          </a:p>
          <a:p>
            <a:r>
              <a:rPr lang="en-US" dirty="0" smtClean="0"/>
              <a:t> </a:t>
            </a:r>
            <a:endParaRPr lang="en-US" dirty="0"/>
          </a:p>
        </p:txBody>
      </p:sp>
    </p:spTree>
    <p:extLst>
      <p:ext uri="{BB962C8B-B14F-4D97-AF65-F5344CB8AC3E}">
        <p14:creationId xmlns:p14="http://schemas.microsoft.com/office/powerpoint/2010/main" val="2241830346"/>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0038" y="190500"/>
            <a:ext cx="8520112" cy="647700"/>
          </a:xfrm>
        </p:spPr>
        <p:txBody>
          <a:bodyPr>
            <a:noAutofit/>
          </a:bodyPr>
          <a:lstStyle/>
          <a:p>
            <a:r>
              <a:rPr lang="en-US" sz="2000" dirty="0" smtClean="0"/>
              <a:t>Thailand:</a:t>
            </a:r>
            <a:br>
              <a:rPr lang="en-US" sz="2000" dirty="0" smtClean="0"/>
            </a:br>
            <a:r>
              <a:rPr lang="en-US" sz="2000" dirty="0" smtClean="0"/>
              <a:t>Ten Critical Success Components</a:t>
            </a:r>
            <a:r>
              <a:rPr lang="en-US" sz="1100" dirty="0" smtClean="0"/>
              <a:t/>
            </a:r>
            <a:br>
              <a:rPr lang="en-US" sz="1100" dirty="0" smtClean="0"/>
            </a:br>
            <a:r>
              <a:rPr lang="en-US" sz="1100" dirty="0" smtClean="0"/>
              <a:t>must be analyzed to understand the “as-is” and its bottlenecks, propose the “to-be”, reconcile and agree...</a:t>
            </a:r>
            <a:endParaRPr lang="en-US" sz="1600" dirty="0"/>
          </a:p>
        </p:txBody>
      </p:sp>
      <p:sp>
        <p:nvSpPr>
          <p:cNvPr id="4" name="Content Placeholder 3"/>
          <p:cNvSpPr>
            <a:spLocks noGrp="1"/>
          </p:cNvSpPr>
          <p:nvPr>
            <p:ph idx="1"/>
          </p:nvPr>
        </p:nvSpPr>
        <p:spPr>
          <a:xfrm>
            <a:off x="284644" y="1170145"/>
            <a:ext cx="8524875" cy="5435600"/>
          </a:xfrm>
        </p:spPr>
        <p:txBody>
          <a:bodyPr/>
          <a:lstStyle/>
          <a:p>
            <a:pPr marL="342900" indent="-342900">
              <a:buFont typeface="+mj-lt"/>
              <a:buAutoNum type="arabicPeriod"/>
            </a:pPr>
            <a:r>
              <a:rPr lang="en-US" sz="2400" smtClean="0">
                <a:solidFill>
                  <a:srgbClr val="0000CC"/>
                </a:solidFill>
                <a:latin typeface="Tahoma" pitchFamily="34" charset="0"/>
                <a:ea typeface="Tahoma" pitchFamily="34" charset="0"/>
                <a:cs typeface="Tahoma" pitchFamily="34" charset="0"/>
              </a:rPr>
              <a:t>SW Vision and Political Will</a:t>
            </a:r>
          </a:p>
          <a:p>
            <a:pPr marL="342900" indent="-342900">
              <a:buFont typeface="+mj-lt"/>
              <a:buAutoNum type="arabicPeriod"/>
            </a:pPr>
            <a:r>
              <a:rPr lang="en-US" sz="2400" smtClean="0">
                <a:solidFill>
                  <a:srgbClr val="0000CC"/>
                </a:solidFill>
                <a:latin typeface="Tahoma" pitchFamily="34" charset="0"/>
                <a:ea typeface="Tahoma" pitchFamily="34" charset="0"/>
                <a:cs typeface="Tahoma" pitchFamily="34" charset="0"/>
              </a:rPr>
              <a:t>Stakeholder Collaborative Platform</a:t>
            </a:r>
          </a:p>
          <a:p>
            <a:pPr marL="342900" indent="-342900">
              <a:buFont typeface="+mj-lt"/>
              <a:buAutoNum type="arabicPeriod"/>
            </a:pPr>
            <a:r>
              <a:rPr lang="en-US" sz="2400" smtClean="0">
                <a:solidFill>
                  <a:srgbClr val="0000CC"/>
                </a:solidFill>
                <a:latin typeface="Tahoma" pitchFamily="34" charset="0"/>
                <a:ea typeface="Tahoma" pitchFamily="34" charset="0"/>
                <a:cs typeface="Tahoma" pitchFamily="34" charset="0"/>
              </a:rPr>
              <a:t>Governance &amp; Finance Model</a:t>
            </a:r>
          </a:p>
          <a:p>
            <a:pPr marL="342900" indent="-342900">
              <a:buFont typeface="+mj-lt"/>
              <a:buAutoNum type="arabicPeriod"/>
            </a:pPr>
            <a:r>
              <a:rPr lang="en-US" sz="2400" smtClean="0">
                <a:solidFill>
                  <a:srgbClr val="C00000"/>
                </a:solidFill>
                <a:latin typeface="Tahoma" pitchFamily="34" charset="0"/>
                <a:ea typeface="Tahoma" pitchFamily="34" charset="0"/>
                <a:cs typeface="Tahoma" pitchFamily="34" charset="0"/>
              </a:rPr>
              <a:t>Business process analysis and improvement</a:t>
            </a:r>
          </a:p>
          <a:p>
            <a:pPr marL="342900" indent="-342900">
              <a:buFont typeface="+mj-lt"/>
              <a:buAutoNum type="arabicPeriod"/>
            </a:pPr>
            <a:r>
              <a:rPr lang="en-US" sz="2400" smtClean="0">
                <a:solidFill>
                  <a:srgbClr val="C00000"/>
                </a:solidFill>
                <a:latin typeface="Tahoma" pitchFamily="34" charset="0"/>
                <a:ea typeface="Tahoma" pitchFamily="34" charset="0"/>
                <a:cs typeface="Tahoma" pitchFamily="34" charset="0"/>
              </a:rPr>
              <a:t>Data Harmonization and document simplification</a:t>
            </a:r>
          </a:p>
          <a:p>
            <a:pPr marL="342900" indent="-342900">
              <a:buFont typeface="+mj-lt"/>
              <a:buAutoNum type="arabicPeriod"/>
            </a:pPr>
            <a:r>
              <a:rPr lang="en-US" sz="2400" smtClean="0">
                <a:solidFill>
                  <a:srgbClr val="C00000"/>
                </a:solidFill>
                <a:latin typeface="Tahoma" pitchFamily="34" charset="0"/>
                <a:ea typeface="Tahoma" pitchFamily="34" charset="0"/>
                <a:cs typeface="Tahoma" pitchFamily="34" charset="0"/>
              </a:rPr>
              <a:t>Application architecture design</a:t>
            </a:r>
          </a:p>
          <a:p>
            <a:pPr marL="342900" indent="-342900">
              <a:buFont typeface="+mj-lt"/>
              <a:buAutoNum type="arabicPeriod"/>
            </a:pPr>
            <a:r>
              <a:rPr lang="en-US" sz="2400" smtClean="0">
                <a:solidFill>
                  <a:srgbClr val="C00000"/>
                </a:solidFill>
                <a:latin typeface="Tahoma" pitchFamily="34" charset="0"/>
                <a:ea typeface="Tahoma" pitchFamily="34" charset="0"/>
                <a:cs typeface="Tahoma" pitchFamily="34" charset="0"/>
              </a:rPr>
              <a:t>Technology architecture design including </a:t>
            </a:r>
            <a:br>
              <a:rPr lang="en-US" sz="2400" smtClean="0">
                <a:solidFill>
                  <a:srgbClr val="C00000"/>
                </a:solidFill>
                <a:latin typeface="Tahoma" pitchFamily="34" charset="0"/>
                <a:ea typeface="Tahoma" pitchFamily="34" charset="0"/>
                <a:cs typeface="Tahoma" pitchFamily="34" charset="0"/>
              </a:rPr>
            </a:br>
            <a:r>
              <a:rPr lang="en-US" sz="2400" smtClean="0">
                <a:solidFill>
                  <a:srgbClr val="C00000"/>
                </a:solidFill>
                <a:latin typeface="Tahoma" pitchFamily="34" charset="0"/>
                <a:ea typeface="Tahoma" pitchFamily="34" charset="0"/>
                <a:cs typeface="Tahoma" pitchFamily="34" charset="0"/>
              </a:rPr>
              <a:t>standards &amp; technical interoperability</a:t>
            </a:r>
          </a:p>
          <a:p>
            <a:pPr marL="342900" indent="-342900">
              <a:buFont typeface="+mj-lt"/>
              <a:buAutoNum type="arabicPeriod"/>
            </a:pPr>
            <a:r>
              <a:rPr lang="en-US" sz="2400" smtClean="0">
                <a:solidFill>
                  <a:srgbClr val="C00000"/>
                </a:solidFill>
                <a:latin typeface="Tahoma" pitchFamily="34" charset="0"/>
                <a:ea typeface="Tahoma" pitchFamily="34" charset="0"/>
                <a:cs typeface="Tahoma" pitchFamily="34" charset="0"/>
              </a:rPr>
              <a:t>Legal Infrastructure</a:t>
            </a:r>
          </a:p>
          <a:p>
            <a:pPr marL="342900" indent="-342900">
              <a:buFont typeface="+mj-lt"/>
              <a:buAutoNum type="arabicPeriod"/>
            </a:pPr>
            <a:r>
              <a:rPr lang="en-US" sz="2400" smtClean="0">
                <a:solidFill>
                  <a:srgbClr val="7030A0"/>
                </a:solidFill>
                <a:latin typeface="Tahoma" pitchFamily="34" charset="0"/>
                <a:ea typeface="Tahoma" pitchFamily="34" charset="0"/>
                <a:cs typeface="Tahoma" pitchFamily="34" charset="0"/>
              </a:rPr>
              <a:t>IT infrastructure &amp; solutions design</a:t>
            </a:r>
            <a:r>
              <a:rPr lang="en-US" sz="2400" smtClean="0">
                <a:latin typeface="Tahoma" pitchFamily="34" charset="0"/>
                <a:ea typeface="Tahoma" pitchFamily="34" charset="0"/>
                <a:cs typeface="Tahoma" pitchFamily="34" charset="0"/>
              </a:rPr>
              <a:t> </a:t>
            </a:r>
          </a:p>
          <a:p>
            <a:pPr marL="342900" indent="-342900">
              <a:buFont typeface="+mj-lt"/>
              <a:buAutoNum type="arabicPeriod"/>
            </a:pPr>
            <a:r>
              <a:rPr lang="en-US" sz="2400" smtClean="0">
                <a:latin typeface="Tahoma" pitchFamily="34" charset="0"/>
                <a:ea typeface="Tahoma" pitchFamily="34" charset="0"/>
                <a:cs typeface="Tahoma" pitchFamily="34" charset="0"/>
              </a:rPr>
              <a:t> Change adoption, operations, and sustainability</a:t>
            </a:r>
            <a:endParaRPr lang="en-US" sz="2400">
              <a:latin typeface="Tahoma" pitchFamily="34" charset="0"/>
              <a:ea typeface="Tahoma" pitchFamily="34" charset="0"/>
              <a:cs typeface="Tahoma" pitchFamily="34" charset="0"/>
            </a:endParaRPr>
          </a:p>
        </p:txBody>
      </p:sp>
      <p:sp>
        <p:nvSpPr>
          <p:cNvPr id="5" name="Right Brace 4"/>
          <p:cNvSpPr/>
          <p:nvPr/>
        </p:nvSpPr>
        <p:spPr bwMode="auto">
          <a:xfrm>
            <a:off x="7229475" y="1190625"/>
            <a:ext cx="295275" cy="1171575"/>
          </a:xfrm>
          <a:prstGeom prst="rightBrace">
            <a:avLst>
              <a:gd name="adj1" fmla="val 8333"/>
              <a:gd name="adj2" fmla="val 48710"/>
            </a:avLst>
          </a:prstGeom>
          <a:no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6" name="Right Brace 5"/>
          <p:cNvSpPr/>
          <p:nvPr/>
        </p:nvSpPr>
        <p:spPr bwMode="auto">
          <a:xfrm>
            <a:off x="7248525" y="2590801"/>
            <a:ext cx="295275" cy="2286000"/>
          </a:xfrm>
          <a:prstGeom prst="rightBrace">
            <a:avLst>
              <a:gd name="adj1" fmla="val 8333"/>
              <a:gd name="adj2" fmla="val 48710"/>
            </a:avLst>
          </a:prstGeom>
          <a:no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8" name="Right Brace 7"/>
          <p:cNvSpPr/>
          <p:nvPr/>
        </p:nvSpPr>
        <p:spPr bwMode="auto">
          <a:xfrm>
            <a:off x="7239000" y="5029200"/>
            <a:ext cx="295275" cy="511626"/>
          </a:xfrm>
          <a:prstGeom prst="rightBrace">
            <a:avLst>
              <a:gd name="adj1" fmla="val 8333"/>
              <a:gd name="adj2" fmla="val 48710"/>
            </a:avLst>
          </a:prstGeom>
          <a:no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9" name="Right Brace 8"/>
          <p:cNvSpPr/>
          <p:nvPr/>
        </p:nvSpPr>
        <p:spPr bwMode="auto">
          <a:xfrm>
            <a:off x="7210425" y="5562600"/>
            <a:ext cx="295275" cy="447253"/>
          </a:xfrm>
          <a:prstGeom prst="rightBrace">
            <a:avLst>
              <a:gd name="adj1" fmla="val 8333"/>
              <a:gd name="adj2" fmla="val 48710"/>
            </a:avLst>
          </a:prstGeom>
          <a:no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7562850" y="3429000"/>
            <a:ext cx="1382110" cy="584775"/>
          </a:xfrm>
          <a:prstGeom prst="rect">
            <a:avLst/>
          </a:prstGeom>
          <a:noFill/>
        </p:spPr>
        <p:txBody>
          <a:bodyPr wrap="none" rtlCol="0">
            <a:spAutoFit/>
          </a:bodyPr>
          <a:lstStyle/>
          <a:p>
            <a:r>
              <a:rPr lang="en-US" sz="1600" dirty="0" smtClean="0"/>
              <a:t>Management</a:t>
            </a:r>
            <a:br>
              <a:rPr lang="en-US" sz="1600" dirty="0" smtClean="0"/>
            </a:br>
            <a:r>
              <a:rPr lang="en-US" sz="1600" dirty="0" smtClean="0"/>
              <a:t>&amp; Technical</a:t>
            </a:r>
            <a:endParaRPr lang="en-US" sz="1600" dirty="0"/>
          </a:p>
        </p:txBody>
      </p:sp>
      <p:sp>
        <p:nvSpPr>
          <p:cNvPr id="11" name="TextBox 10"/>
          <p:cNvSpPr txBox="1"/>
          <p:nvPr/>
        </p:nvSpPr>
        <p:spPr>
          <a:xfrm>
            <a:off x="7620000" y="1714500"/>
            <a:ext cx="994183" cy="338554"/>
          </a:xfrm>
          <a:prstGeom prst="rect">
            <a:avLst/>
          </a:prstGeom>
          <a:noFill/>
        </p:spPr>
        <p:txBody>
          <a:bodyPr wrap="none" rtlCol="0">
            <a:spAutoFit/>
          </a:bodyPr>
          <a:lstStyle/>
          <a:p>
            <a:r>
              <a:rPr lang="en-US" sz="1600" smtClean="0"/>
              <a:t>Strategic</a:t>
            </a:r>
            <a:endParaRPr lang="en-US" sz="1600"/>
          </a:p>
        </p:txBody>
      </p:sp>
      <p:sp>
        <p:nvSpPr>
          <p:cNvPr id="12" name="TextBox 11"/>
          <p:cNvSpPr txBox="1"/>
          <p:nvPr/>
        </p:nvSpPr>
        <p:spPr>
          <a:xfrm>
            <a:off x="7523765" y="4953000"/>
            <a:ext cx="1632178" cy="584775"/>
          </a:xfrm>
          <a:prstGeom prst="rect">
            <a:avLst/>
          </a:prstGeom>
          <a:noFill/>
        </p:spPr>
        <p:txBody>
          <a:bodyPr wrap="none" rtlCol="0">
            <a:spAutoFit/>
          </a:bodyPr>
          <a:lstStyle/>
          <a:p>
            <a:pPr algn="ctr"/>
            <a:r>
              <a:rPr lang="en-US" sz="1600" dirty="0" smtClean="0"/>
              <a:t>IT Systems</a:t>
            </a:r>
            <a:br>
              <a:rPr lang="en-US" sz="1600" dirty="0" smtClean="0"/>
            </a:br>
            <a:r>
              <a:rPr lang="en-US" sz="1600" dirty="0" smtClean="0"/>
              <a:t>Implementation</a:t>
            </a:r>
            <a:endParaRPr lang="en-US" sz="1600" dirty="0"/>
          </a:p>
        </p:txBody>
      </p:sp>
      <p:sp>
        <p:nvSpPr>
          <p:cNvPr id="13" name="TextBox 12"/>
          <p:cNvSpPr txBox="1"/>
          <p:nvPr/>
        </p:nvSpPr>
        <p:spPr>
          <a:xfrm>
            <a:off x="7561865" y="5638800"/>
            <a:ext cx="1188146" cy="338554"/>
          </a:xfrm>
          <a:prstGeom prst="rect">
            <a:avLst/>
          </a:prstGeom>
          <a:noFill/>
        </p:spPr>
        <p:txBody>
          <a:bodyPr wrap="none" rtlCol="0">
            <a:spAutoFit/>
          </a:bodyPr>
          <a:lstStyle/>
          <a:p>
            <a:r>
              <a:rPr lang="en-US" sz="1600" dirty="0" smtClean="0"/>
              <a:t>Operations</a:t>
            </a:r>
            <a:endParaRPr lang="en-US" sz="1600" dirty="0"/>
          </a:p>
        </p:txBody>
      </p:sp>
      <p:sp>
        <p:nvSpPr>
          <p:cNvPr id="14" name="TextBox 13"/>
          <p:cNvSpPr txBox="1"/>
          <p:nvPr/>
        </p:nvSpPr>
        <p:spPr>
          <a:xfrm>
            <a:off x="387093" y="6237953"/>
            <a:ext cx="7027308" cy="646331"/>
          </a:xfrm>
          <a:prstGeom prst="rect">
            <a:avLst/>
          </a:prstGeom>
          <a:noFill/>
        </p:spPr>
        <p:txBody>
          <a:bodyPr wrap="none" rtlCol="0">
            <a:spAutoFit/>
          </a:bodyPr>
          <a:lstStyle/>
          <a:p>
            <a:r>
              <a:rPr lang="en-US" i="1" dirty="0"/>
              <a:t>Source</a:t>
            </a:r>
            <a:r>
              <a:rPr lang="en-US" dirty="0"/>
              <a:t>: </a:t>
            </a:r>
            <a:r>
              <a:rPr lang="en-US" dirty="0" err="1"/>
              <a:t>Somnuk</a:t>
            </a:r>
            <a:r>
              <a:rPr lang="en-US" dirty="0"/>
              <a:t> </a:t>
            </a:r>
            <a:r>
              <a:rPr lang="en-US" dirty="0" err="1"/>
              <a:t>Keretho</a:t>
            </a:r>
            <a:r>
              <a:rPr lang="en-US" dirty="0"/>
              <a:t> </a:t>
            </a:r>
            <a:r>
              <a:rPr lang="en-US" dirty="0" smtClean="0"/>
              <a:t>at the Asia-Pacific Trade Facilitation Forum 2013</a:t>
            </a:r>
            <a:endParaRPr lang="en-US" dirty="0"/>
          </a:p>
          <a:p>
            <a:r>
              <a:rPr lang="en-US" dirty="0" smtClean="0"/>
              <a:t> </a:t>
            </a:r>
            <a:endParaRPr lang="en-US" dirty="0"/>
          </a:p>
        </p:txBody>
      </p:sp>
    </p:spTree>
    <p:extLst>
      <p:ext uri="{BB962C8B-B14F-4D97-AF65-F5344CB8AC3E}">
        <p14:creationId xmlns:p14="http://schemas.microsoft.com/office/powerpoint/2010/main" val="371972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dissolve">
                                      <p:cBhvr>
                                        <p:cTn id="24" dur="500"/>
                                        <p:tgtEl>
                                          <p:spTgt spid="4">
                                            <p:txEl>
                                              <p:pRg st="3" end="3"/>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dissolve">
                                      <p:cBhvr>
                                        <p:cTn id="30" dur="500"/>
                                        <p:tgtEl>
                                          <p:spTgt spid="4">
                                            <p:txEl>
                                              <p:pRg st="5" end="5"/>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dissolve">
                                      <p:cBhvr>
                                        <p:cTn id="33" dur="500"/>
                                        <p:tgtEl>
                                          <p:spTgt spid="4">
                                            <p:txEl>
                                              <p:pRg st="6" end="6"/>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dissolve">
                                      <p:cBhvr>
                                        <p:cTn id="36" dur="500"/>
                                        <p:tgtEl>
                                          <p:spTgt spid="4">
                                            <p:txEl>
                                              <p:pRg st="7" end="7"/>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500"/>
                                        <p:tgtEl>
                                          <p:spTgt spid="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dissolve">
                                      <p:cBhvr>
                                        <p:cTn id="47" dur="500"/>
                                        <p:tgtEl>
                                          <p:spTgt spid="4">
                                            <p:txEl>
                                              <p:pRg st="8" end="8"/>
                                            </p:txEl>
                                          </p:spTgt>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dissolve">
                                      <p:cBhvr>
                                        <p:cTn id="50" dur="500"/>
                                        <p:tgtEl>
                                          <p:spTgt spid="8"/>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dissolv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9" end="9"/>
                                            </p:txEl>
                                          </p:spTgt>
                                        </p:tgtEl>
                                        <p:attrNameLst>
                                          <p:attrName>style.visibility</p:attrName>
                                        </p:attrNameLst>
                                      </p:cBhvr>
                                      <p:to>
                                        <p:strVal val="visible"/>
                                      </p:to>
                                    </p:set>
                                    <p:animEffect transition="in" filter="dissolve">
                                      <p:cBhvr>
                                        <p:cTn id="58" dur="500"/>
                                        <p:tgtEl>
                                          <p:spTgt spid="4">
                                            <p:txEl>
                                              <p:pRg st="9" end="9"/>
                                            </p:txEl>
                                          </p:spTgt>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dissolve">
                                      <p:cBhvr>
                                        <p:cTn id="61" dur="500"/>
                                        <p:tgtEl>
                                          <p:spTgt spid="9"/>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dissolve">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P spid="8" grpId="0" animBg="1"/>
      <p:bldP spid="9" grpId="0" animBg="1"/>
      <p:bldP spid="10" grpId="0"/>
      <p:bldP spid="11"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Trade facilitation and paperless trade implementation in Asia and the Pacific: an overview</a:t>
            </a:r>
          </a:p>
          <a:p>
            <a:r>
              <a:rPr lang="en-US" dirty="0" smtClean="0"/>
              <a:t>Lessons learnt in developing Single Windows in Asia-Pacific region</a:t>
            </a:r>
          </a:p>
          <a:p>
            <a:r>
              <a:rPr lang="en-US" dirty="0"/>
              <a:t>Framework Agreement on the Facilitation of Cross-Border Paperless Trade in Asia and the </a:t>
            </a:r>
            <a:r>
              <a:rPr lang="en-US" dirty="0" smtClean="0"/>
              <a:t>Pacific</a:t>
            </a:r>
          </a:p>
          <a:p>
            <a:r>
              <a:rPr lang="en-US" dirty="0" smtClean="0"/>
              <a:t>ESCAP’s support in Single Window and paperless trade</a:t>
            </a:r>
            <a:endParaRPr lang="en-US" dirty="0"/>
          </a:p>
        </p:txBody>
      </p:sp>
      <p:sp>
        <p:nvSpPr>
          <p:cNvPr id="4" name="Slide Number Placeholder 3"/>
          <p:cNvSpPr>
            <a:spLocks noGrp="1"/>
          </p:cNvSpPr>
          <p:nvPr>
            <p:ph type="sldNum" sz="quarter" idx="12"/>
          </p:nvPr>
        </p:nvSpPr>
        <p:spPr/>
        <p:txBody>
          <a:bodyPr/>
          <a:lstStyle/>
          <a:p>
            <a:pPr>
              <a:defRPr/>
            </a:pPr>
            <a:fld id="{908EC23F-8621-48A0-895B-126FB4F0B734}" type="slidenum">
              <a:rPr lang="ko-KR" altLang="en-US" smtClean="0"/>
              <a:pPr>
                <a:defRPr/>
              </a:pPr>
              <a:t>37</a:t>
            </a:fld>
            <a:endParaRPr lang="en-US" altLang="ko-KR"/>
          </a:p>
        </p:txBody>
      </p:sp>
      <p:sp>
        <p:nvSpPr>
          <p:cNvPr id="5" name="Rectangle 4"/>
          <p:cNvSpPr/>
          <p:nvPr/>
        </p:nvSpPr>
        <p:spPr>
          <a:xfrm>
            <a:off x="228600" y="3581400"/>
            <a:ext cx="8534400" cy="1295400"/>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995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State of implementation of “cross-border paperless trade” measures in Asia-Pacific economies (in %)</a:t>
            </a:r>
          </a:p>
        </p:txBody>
      </p:sp>
      <p:graphicFrame>
        <p:nvGraphicFramePr>
          <p:cNvPr id="7" name="Chart 6"/>
          <p:cNvGraphicFramePr/>
          <p:nvPr>
            <p:extLst>
              <p:ext uri="{D42A27DB-BD31-4B8C-83A1-F6EECF244321}">
                <p14:modId xmlns:p14="http://schemas.microsoft.com/office/powerpoint/2010/main" val="141244522"/>
              </p:ext>
            </p:extLst>
          </p:nvPr>
        </p:nvGraphicFramePr>
        <p:xfrm>
          <a:off x="685800" y="1524000"/>
          <a:ext cx="7772400" cy="3809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99269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138"/>
            <a:ext cx="8229600" cy="1004866"/>
          </a:xfrm>
        </p:spPr>
        <p:txBody>
          <a:bodyPr>
            <a:noAutofit/>
          </a:bodyPr>
          <a:lstStyle/>
          <a:p>
            <a:pPr>
              <a:defRPr/>
            </a:pPr>
            <a:r>
              <a:rPr lang="en-US" sz="3200" b="1" dirty="0" smtClean="0"/>
              <a:t>Challenges to moving forward </a:t>
            </a:r>
            <a:br>
              <a:rPr lang="en-US" sz="3200" b="1" dirty="0" smtClean="0"/>
            </a:br>
            <a:r>
              <a:rPr lang="en-US" sz="3200" b="1" dirty="0" smtClean="0"/>
              <a:t>on cross-border paperless trade</a:t>
            </a:r>
            <a:endParaRPr lang="en-US" sz="3200" b="1" dirty="0"/>
          </a:p>
        </p:txBody>
      </p:sp>
      <p:sp>
        <p:nvSpPr>
          <p:cNvPr id="11267" name="Content Placeholder 2"/>
          <p:cNvSpPr>
            <a:spLocks noGrp="1"/>
          </p:cNvSpPr>
          <p:nvPr>
            <p:ph sz="quarter" idx="4294967295"/>
          </p:nvPr>
        </p:nvSpPr>
        <p:spPr>
          <a:xfrm>
            <a:off x="23190" y="1185211"/>
            <a:ext cx="3634409" cy="4940952"/>
          </a:xfrm>
        </p:spPr>
        <p:txBody>
          <a:bodyPr>
            <a:normAutofit fontScale="92500"/>
          </a:bodyPr>
          <a:lstStyle/>
          <a:p>
            <a:pPr marL="358775" indent="-358775" latinLnBrk="0">
              <a:buFont typeface="Wingdings" pitchFamily="2" charset="2"/>
              <a:buChar char="Ø"/>
            </a:pPr>
            <a:r>
              <a:rPr lang="en-US" altLang="ko-KR" sz="2400" b="1" dirty="0" smtClean="0">
                <a:ea typeface="Gulim" pitchFamily="34" charset="-127"/>
              </a:rPr>
              <a:t>Adoption of common International Standards</a:t>
            </a:r>
          </a:p>
          <a:p>
            <a:pPr marL="358775" indent="-358775" latinLnBrk="0">
              <a:buFont typeface="Wingdings" pitchFamily="2" charset="2"/>
              <a:buChar char="Ø"/>
            </a:pPr>
            <a:r>
              <a:rPr lang="en-US" altLang="ko-KR" sz="2400" b="1" dirty="0" smtClean="0">
                <a:solidFill>
                  <a:schemeClr val="accent1"/>
                </a:solidFill>
                <a:ea typeface="Gulim" pitchFamily="34" charset="-127"/>
              </a:rPr>
              <a:t>Harmonization of legal frameworks</a:t>
            </a:r>
          </a:p>
          <a:p>
            <a:pPr marL="358775" indent="-358775" latinLnBrk="0">
              <a:buFont typeface="Wingdings" pitchFamily="2" charset="2"/>
              <a:buChar char="Ø"/>
            </a:pPr>
            <a:r>
              <a:rPr lang="en-US" altLang="ko-KR" sz="2400" b="1" dirty="0" smtClean="0">
                <a:ea typeface="Gulim" pitchFamily="34" charset="-127"/>
              </a:rPr>
              <a:t>Capacity gaps among the parties (infrastructure &amp; HR)</a:t>
            </a:r>
          </a:p>
          <a:p>
            <a:pPr marL="358775" indent="-358775" latinLnBrk="0">
              <a:buFont typeface="Wingdings" pitchFamily="2" charset="2"/>
              <a:buChar char="Ø"/>
            </a:pPr>
            <a:r>
              <a:rPr lang="en-US" altLang="ko-KR" sz="2400" b="1" dirty="0" smtClean="0">
                <a:solidFill>
                  <a:schemeClr val="accent1"/>
                </a:solidFill>
                <a:ea typeface="Gulim" pitchFamily="34" charset="-127"/>
              </a:rPr>
              <a:t>Cooperation between public and private sectors</a:t>
            </a:r>
          </a:p>
          <a:p>
            <a:pPr marL="358775" indent="-358775" latinLnBrk="0">
              <a:buFont typeface="Wingdings" pitchFamily="2" charset="2"/>
              <a:buChar char="Ø"/>
            </a:pPr>
            <a:r>
              <a:rPr lang="en-US" altLang="ko-KR" sz="2400" b="1" dirty="0" smtClean="0">
                <a:ea typeface="Gulim" pitchFamily="34" charset="-127"/>
              </a:rPr>
              <a:t>Lack of intergovernmental coordination mechanism</a:t>
            </a:r>
            <a:endParaRPr lang="ko-KR" altLang="en-US" sz="2400" b="1" dirty="0" smtClean="0">
              <a:ea typeface="Gulim" pitchFamily="34" charset="-127"/>
            </a:endParaRP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260811"/>
            <a:ext cx="5562600" cy="4682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4495800"/>
            <a:ext cx="3733800" cy="91440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003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Single Window?</a:t>
            </a:r>
            <a:endParaRPr lang="en-US" dirty="0"/>
          </a:p>
        </p:txBody>
      </p:sp>
      <p:sp>
        <p:nvSpPr>
          <p:cNvPr id="3" name="Content Placeholder 2"/>
          <p:cNvSpPr>
            <a:spLocks noGrp="1"/>
          </p:cNvSpPr>
          <p:nvPr>
            <p:ph idx="1"/>
          </p:nvPr>
        </p:nvSpPr>
        <p:spPr>
          <a:xfrm>
            <a:off x="457200" y="1143000"/>
            <a:ext cx="8229600" cy="5486400"/>
          </a:xfrm>
        </p:spPr>
        <p:txBody>
          <a:bodyPr>
            <a:normAutofit fontScale="92500" lnSpcReduction="10000"/>
          </a:bodyPr>
          <a:lstStyle/>
          <a:p>
            <a:r>
              <a:rPr lang="en-US" sz="2000" b="1" dirty="0"/>
              <a:t>UNCEFACT Recommendation 33: </a:t>
            </a:r>
            <a:endParaRPr lang="en-US" sz="2000" b="1" dirty="0" smtClean="0"/>
          </a:p>
          <a:p>
            <a:pPr lvl="1"/>
            <a:r>
              <a:rPr lang="en-US" sz="1600" dirty="0" smtClean="0"/>
              <a:t>“As </a:t>
            </a:r>
            <a:r>
              <a:rPr lang="en-US" sz="1600" dirty="0"/>
              <a:t>specified in UN/CEFACT Recommendation Number 33, the Single Window concept covered in these Guidelines refers to a facility that allows parties involved in trade and transport to lodge standardized information and documents with a single entry point to fulfil all import, export, and transit-related regulatory requirements. If information is electronic, then individual data elements should only be submitted once</a:t>
            </a:r>
            <a:r>
              <a:rPr lang="en-US" sz="1600" dirty="0" smtClean="0"/>
              <a:t>.”</a:t>
            </a:r>
          </a:p>
          <a:p>
            <a:pPr lvl="1"/>
            <a:endParaRPr lang="en-US" sz="1600" dirty="0" smtClean="0"/>
          </a:p>
          <a:p>
            <a:r>
              <a:rPr lang="en-US" sz="2000" b="1" dirty="0" smtClean="0"/>
              <a:t>WTO Trade Facilitation Agreement:</a:t>
            </a:r>
          </a:p>
          <a:p>
            <a:endParaRPr lang="en-US" sz="2000" dirty="0" smtClean="0"/>
          </a:p>
          <a:p>
            <a:pPr lvl="1"/>
            <a:r>
              <a:rPr lang="en-US" sz="1600" dirty="0" smtClean="0"/>
              <a:t>4 </a:t>
            </a:r>
            <a:r>
              <a:rPr lang="en-US" sz="1600" dirty="0"/>
              <a:t>Single Window</a:t>
            </a:r>
          </a:p>
          <a:p>
            <a:pPr lvl="2"/>
            <a:r>
              <a:rPr lang="en-US" sz="1600" dirty="0"/>
              <a:t>4.1 Members shall </a:t>
            </a:r>
            <a:r>
              <a:rPr lang="en-US" sz="1600" dirty="0" err="1"/>
              <a:t>endeavour</a:t>
            </a:r>
            <a:r>
              <a:rPr lang="en-US" sz="1600" dirty="0"/>
              <a:t> to establish or maintain a single window, enabling traders </a:t>
            </a:r>
            <a:r>
              <a:rPr lang="en-US" sz="1600" dirty="0" smtClean="0"/>
              <a:t>to submit </a:t>
            </a:r>
            <a:r>
              <a:rPr lang="en-US" sz="1600" dirty="0"/>
              <a:t>documentation and/or data requirements for importation, exportation, or transit of </a:t>
            </a:r>
            <a:r>
              <a:rPr lang="en-US" sz="1600" dirty="0" smtClean="0"/>
              <a:t>goods through </a:t>
            </a:r>
            <a:r>
              <a:rPr lang="en-US" sz="1600" dirty="0"/>
              <a:t>a single entry point to the participating authorities or agencies. After the examination </a:t>
            </a:r>
            <a:r>
              <a:rPr lang="en-US" sz="1600" dirty="0" smtClean="0"/>
              <a:t>by the </a:t>
            </a:r>
            <a:r>
              <a:rPr lang="en-US" sz="1600" dirty="0"/>
              <a:t>participating authorities or agencies of the documentation and/or data, the results shall </a:t>
            </a:r>
            <a:r>
              <a:rPr lang="en-US" sz="1600" dirty="0" smtClean="0"/>
              <a:t>be notified </a:t>
            </a:r>
            <a:r>
              <a:rPr lang="en-US" sz="1600" dirty="0"/>
              <a:t>to the applicants through the single window in a timely manner</a:t>
            </a:r>
            <a:r>
              <a:rPr lang="en-US" sz="1600" dirty="0" smtClean="0"/>
              <a:t>.</a:t>
            </a:r>
          </a:p>
          <a:p>
            <a:pPr lvl="2"/>
            <a:r>
              <a:rPr lang="en-US" sz="1600" dirty="0" smtClean="0"/>
              <a:t>4.2 </a:t>
            </a:r>
            <a:r>
              <a:rPr lang="en-US" sz="1600" dirty="0"/>
              <a:t>In cases where documentation and/or data requirements have already been </a:t>
            </a:r>
            <a:r>
              <a:rPr lang="en-US" sz="1600" dirty="0" smtClean="0"/>
              <a:t>received through </a:t>
            </a:r>
            <a:r>
              <a:rPr lang="en-US" sz="1600" dirty="0"/>
              <a:t>the single window, the same documentation and/or data requirements shall not </a:t>
            </a:r>
            <a:r>
              <a:rPr lang="en-US" sz="1600" dirty="0" smtClean="0"/>
              <a:t>be requested </a:t>
            </a:r>
            <a:r>
              <a:rPr lang="en-US" sz="1600" dirty="0"/>
              <a:t>by participating authorities or agencies except in urgent circumstances and other </a:t>
            </a:r>
            <a:r>
              <a:rPr lang="en-US" sz="1600" dirty="0" smtClean="0"/>
              <a:t>limited exceptions </a:t>
            </a:r>
            <a:r>
              <a:rPr lang="en-US" sz="1600" dirty="0"/>
              <a:t>which are made public</a:t>
            </a:r>
            <a:r>
              <a:rPr lang="en-US" sz="1600" dirty="0" smtClean="0"/>
              <a:t>.</a:t>
            </a:r>
          </a:p>
          <a:p>
            <a:pPr lvl="2"/>
            <a:r>
              <a:rPr lang="en-US" sz="1600" dirty="0" smtClean="0"/>
              <a:t>4.3 </a:t>
            </a:r>
            <a:r>
              <a:rPr lang="en-US" sz="1600" dirty="0"/>
              <a:t>Members shall notify the Committee of the details of operation of the single window</a:t>
            </a:r>
            <a:r>
              <a:rPr lang="en-US" sz="1600" dirty="0" smtClean="0"/>
              <a:t>.</a:t>
            </a:r>
          </a:p>
          <a:p>
            <a:pPr lvl="2"/>
            <a:r>
              <a:rPr lang="en-US" sz="1600" dirty="0" smtClean="0"/>
              <a:t>4.4 </a:t>
            </a:r>
            <a:r>
              <a:rPr lang="en-US" sz="1600" dirty="0"/>
              <a:t>Members shall, to the extent possible and practicable, use information technology to </a:t>
            </a:r>
            <a:r>
              <a:rPr lang="en-US" sz="1600" dirty="0" smtClean="0"/>
              <a:t>support the </a:t>
            </a:r>
            <a:r>
              <a:rPr lang="en-US" sz="1600" dirty="0"/>
              <a:t>single window.</a:t>
            </a:r>
          </a:p>
          <a:p>
            <a:endParaRPr lang="en-US" sz="2000" dirty="0" smtClean="0"/>
          </a:p>
          <a:p>
            <a:endParaRPr lang="en-US" sz="2000" dirty="0"/>
          </a:p>
        </p:txBody>
      </p:sp>
    </p:spTree>
    <p:extLst>
      <p:ext uri="{BB962C8B-B14F-4D97-AF65-F5344CB8AC3E}">
        <p14:creationId xmlns:p14="http://schemas.microsoft.com/office/powerpoint/2010/main" val="24970035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noAutofit/>
          </a:bodyPr>
          <a:lstStyle/>
          <a:p>
            <a:pPr>
              <a:defRPr/>
            </a:pPr>
            <a:r>
              <a:rPr lang="en-US" sz="3600" b="1" dirty="0" smtClean="0"/>
              <a:t>Benefits of </a:t>
            </a:r>
            <a:br>
              <a:rPr lang="en-US" sz="3600" b="1" dirty="0" smtClean="0"/>
            </a:br>
            <a:r>
              <a:rPr lang="en-US" sz="3600" b="1" dirty="0" smtClean="0"/>
              <a:t>Cross-Border Paperless Trade</a:t>
            </a:r>
            <a:endParaRPr lang="en-US" sz="3600" b="1" dirty="0"/>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l="10616" t="24255" r="11845" b="18922"/>
          <a:stretch>
            <a:fillRect/>
          </a:stretch>
        </p:blipFill>
        <p:spPr bwMode="auto">
          <a:xfrm>
            <a:off x="733425" y="1447800"/>
            <a:ext cx="7877175" cy="328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4" name="Rectangle 2"/>
          <p:cNvSpPr>
            <a:spLocks noChangeArrowheads="1"/>
          </p:cNvSpPr>
          <p:nvPr/>
        </p:nvSpPr>
        <p:spPr bwMode="auto">
          <a:xfrm>
            <a:off x="433388" y="4648200"/>
            <a:ext cx="8153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solidFill>
                  <a:srgbClr val="C00000"/>
                </a:solidFill>
              </a:rPr>
              <a:t>Annual regional export gains :                 </a:t>
            </a:r>
          </a:p>
          <a:p>
            <a:pPr eaLnBrk="1" hangingPunct="1"/>
            <a:r>
              <a:rPr lang="en-US" altLang="en-US">
                <a:solidFill>
                  <a:srgbClr val="C00000"/>
                </a:solidFill>
              </a:rPr>
              <a:t> 	$36 bn (for partial implementation) to $257 bn (full implementation) </a:t>
            </a:r>
          </a:p>
          <a:p>
            <a:pPr eaLnBrk="1" hangingPunct="1"/>
            <a:r>
              <a:rPr lang="en-US" altLang="en-US">
                <a:solidFill>
                  <a:prstClr val="black"/>
                </a:solidFill>
              </a:rPr>
              <a:t>Export time reduction: 24% to 44%</a:t>
            </a:r>
          </a:p>
          <a:p>
            <a:pPr eaLnBrk="1" hangingPunct="1"/>
            <a:r>
              <a:rPr lang="en-US" altLang="en-US">
                <a:solidFill>
                  <a:srgbClr val="C00000"/>
                </a:solidFill>
              </a:rPr>
              <a:t>Export cost reduction: 17% to 31%</a:t>
            </a:r>
          </a:p>
          <a:p>
            <a:pPr eaLnBrk="1" hangingPunct="1"/>
            <a:r>
              <a:rPr lang="en-US" altLang="en-US">
                <a:solidFill>
                  <a:prstClr val="black"/>
                </a:solidFill>
              </a:rPr>
              <a:t>Total direct cost savings across all trade: $1bn to $7bn annually </a:t>
            </a:r>
          </a:p>
        </p:txBody>
      </p:sp>
      <p:sp>
        <p:nvSpPr>
          <p:cNvPr id="25605" name="Rectangle 3"/>
          <p:cNvSpPr>
            <a:spLocks noChangeArrowheads="1"/>
          </p:cNvSpPr>
          <p:nvPr/>
        </p:nvSpPr>
        <p:spPr bwMode="auto">
          <a:xfrm>
            <a:off x="204788" y="6400800"/>
            <a:ext cx="876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400">
                <a:solidFill>
                  <a:prstClr val="black"/>
                </a:solidFill>
              </a:rPr>
              <a:t>Source: </a:t>
            </a:r>
            <a:r>
              <a:rPr lang="en-US" altLang="en-US" sz="1400">
                <a:solidFill>
                  <a:prstClr val="black"/>
                </a:solidFill>
                <a:hlinkClick r:id="rId4"/>
              </a:rPr>
              <a:t>http://www.unescap.org/resources/estimating-benefits-cross-border-paperless-trade</a:t>
            </a:r>
            <a:r>
              <a:rPr lang="en-US" altLang="en-US" sz="1400">
                <a:solidFill>
                  <a:prstClr val="black"/>
                </a:solidFill>
              </a:rPr>
              <a:t> </a:t>
            </a:r>
          </a:p>
        </p:txBody>
      </p:sp>
    </p:spTree>
    <p:extLst>
      <p:ext uri="{BB962C8B-B14F-4D97-AF65-F5344CB8AC3E}">
        <p14:creationId xmlns:p14="http://schemas.microsoft.com/office/powerpoint/2010/main" val="24606934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descr="The opening ceremony of the Ministerial Segment of the ESCAP's 68th Commission Ses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8852" y="4699702"/>
            <a:ext cx="1861528" cy="143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69F1955-0594-4A29-BE95-E43F03B01F23}" type="slidenum">
              <a:rPr lang="ko-KR" altLang="en-US" smtClean="0"/>
              <a:pPr>
                <a:defRPr/>
              </a:pPr>
              <a:t>41</a:t>
            </a:fld>
            <a:endParaRPr lang="en-US" altLang="ko-KR"/>
          </a:p>
        </p:txBody>
      </p:sp>
      <p:sp>
        <p:nvSpPr>
          <p:cNvPr id="8" name="Content Placeholder 2"/>
          <p:cNvSpPr txBox="1">
            <a:spLocks/>
          </p:cNvSpPr>
          <p:nvPr/>
        </p:nvSpPr>
        <p:spPr>
          <a:xfrm>
            <a:off x="154445" y="1046624"/>
            <a:ext cx="8975907" cy="3966552"/>
          </a:xfrm>
          <a:prstGeom prst="rect">
            <a:avLst/>
          </a:prstGeom>
        </p:spPr>
        <p:txBody>
          <a:bodyPr>
            <a:normAutofit fontScale="92500" lnSpcReduction="10000"/>
          </a:bodyPr>
          <a:lstStyle>
            <a:lvl1pPr marL="342900" indent="0" algn="l" rtl="0" eaLnBrk="0" fontAlgn="base" latinLnBrk="1" hangingPunct="0">
              <a:spcBef>
                <a:spcPct val="20000"/>
              </a:spcBef>
              <a:spcAft>
                <a:spcPct val="0"/>
              </a:spcAft>
              <a:buFont typeface="Arial" pitchFamily="34" charset="0"/>
              <a:buChar char="•"/>
              <a:defRPr sz="2800" kern="1200" baseline="0">
                <a:solidFill>
                  <a:schemeClr val="tx1"/>
                </a:solidFill>
                <a:latin typeface="Calibri" panose="020F0502020204030204" pitchFamily="34" charset="0"/>
                <a:ea typeface="Malgun Gothic" pitchFamily="34" charset="-127"/>
                <a:cs typeface="Calibri" panose="020F0502020204030204" pitchFamily="34" charset="0"/>
              </a:defRPr>
            </a:lvl1pPr>
            <a:lvl2pPr marL="742950" indent="0" algn="l" rtl="0" eaLnBrk="0" fontAlgn="base" latinLnBrk="1" hangingPunct="0">
              <a:spcBef>
                <a:spcPct val="20000"/>
              </a:spcBef>
              <a:spcAft>
                <a:spcPct val="0"/>
              </a:spcAft>
              <a:buFont typeface="Arial" pitchFamily="34" charset="0"/>
              <a:buChar char="–"/>
              <a:defRPr sz="2400" kern="1200" baseline="0">
                <a:solidFill>
                  <a:schemeClr val="tx1"/>
                </a:solidFill>
                <a:latin typeface="Calibri" panose="020F0502020204030204" pitchFamily="34" charset="0"/>
                <a:ea typeface="Malgun Gothic" pitchFamily="34" charset="-127"/>
                <a:cs typeface="Calibri" panose="020F0502020204030204" pitchFamily="34" charset="0"/>
              </a:defRPr>
            </a:lvl2pPr>
            <a:lvl3pPr marL="1143000" indent="0" algn="l" rtl="0" eaLnBrk="0" fontAlgn="base" latinLnBrk="1" hangingPunct="0">
              <a:spcBef>
                <a:spcPct val="20000"/>
              </a:spcBef>
              <a:spcAft>
                <a:spcPct val="0"/>
              </a:spcAft>
              <a:buFont typeface="Arial" pitchFamily="34" charset="0"/>
              <a:buChar char="•"/>
              <a:defRPr sz="2000" kern="1200">
                <a:solidFill>
                  <a:schemeClr val="tx1"/>
                </a:solidFill>
                <a:latin typeface="Calibri" panose="020F0502020204030204" pitchFamily="34" charset="0"/>
                <a:ea typeface="Malgun Gothic" pitchFamily="34" charset="-127"/>
                <a:cs typeface="Calibri" panose="020F0502020204030204" pitchFamily="34" charset="0"/>
              </a:defRPr>
            </a:lvl3pPr>
            <a:lvl4pPr marL="1600200" indent="0" algn="l" rtl="0" eaLnBrk="0" fontAlgn="base" latinLnBrk="1" hangingPunct="0">
              <a:spcBef>
                <a:spcPct val="20000"/>
              </a:spcBef>
              <a:spcAft>
                <a:spcPct val="0"/>
              </a:spcAft>
              <a:buFont typeface="Arial" pitchFamily="34" charset="0"/>
              <a:buChar char="–"/>
              <a:defRPr sz="1800" kern="1200">
                <a:solidFill>
                  <a:schemeClr val="tx1"/>
                </a:solidFill>
                <a:latin typeface="Calibri" panose="020F0502020204030204" pitchFamily="34" charset="0"/>
                <a:ea typeface="Malgun Gothic" pitchFamily="34" charset="-127"/>
                <a:cs typeface="Calibri" panose="020F0502020204030204" pitchFamily="34" charset="0"/>
              </a:defRPr>
            </a:lvl4pPr>
            <a:lvl5pPr marL="2057400" indent="0" algn="l" rtl="0" eaLnBrk="0" fontAlgn="base" latinLnBrk="1" hangingPunct="0">
              <a:spcBef>
                <a:spcPct val="20000"/>
              </a:spcBef>
              <a:spcAft>
                <a:spcPct val="0"/>
              </a:spcAft>
              <a:buFont typeface="Arial" pitchFamily="34" charset="0"/>
              <a:buChar char="»"/>
              <a:defRPr sz="1800" kern="1200" baseline="0">
                <a:solidFill>
                  <a:schemeClr val="tx1"/>
                </a:solidFill>
                <a:latin typeface="Calibri" panose="020F0502020204030204" pitchFamily="34" charset="0"/>
                <a:ea typeface="Malgun Gothic" pitchFamily="34" charset="-127"/>
                <a:cs typeface="Calibri" panose="020F0502020204030204"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latinLnBrk="0">
              <a:buFont typeface="Wingdings" panose="05000000000000000000" pitchFamily="2" charset="2"/>
              <a:buChar char="q"/>
            </a:pPr>
            <a:r>
              <a:rPr lang="en-US" sz="2200" b="1" kern="0" dirty="0" smtClean="0">
                <a:solidFill>
                  <a:srgbClr val="0F127F"/>
                </a:solidFill>
                <a:cs typeface="Arial" panose="020B0604020202020204" pitchFamily="34" charset="0"/>
              </a:rPr>
              <a:t>A new UN Treaty </a:t>
            </a:r>
          </a:p>
          <a:p>
            <a:pPr marL="342900" lvl="1" indent="-1588" latinLnBrk="0">
              <a:buFont typeface="Wingdings" panose="05000000000000000000" pitchFamily="2" charset="2"/>
              <a:buChar char="Ø"/>
            </a:pPr>
            <a:r>
              <a:rPr lang="en-US" sz="2200" kern="0" dirty="0" smtClean="0">
                <a:solidFill>
                  <a:prstClr val="black"/>
                </a:solidFill>
                <a:cs typeface="Arial" panose="020B0604020202020204" pitchFamily="34" charset="0"/>
              </a:rPr>
              <a:t>   Open </a:t>
            </a:r>
            <a:r>
              <a:rPr lang="en-US" sz="2200" kern="0" dirty="0">
                <a:solidFill>
                  <a:prstClr val="black"/>
                </a:solidFill>
                <a:cs typeface="Arial" panose="020B0604020202020204" pitchFamily="34" charset="0"/>
              </a:rPr>
              <a:t>to interested </a:t>
            </a:r>
            <a:r>
              <a:rPr lang="en-US" sz="2200" kern="0" dirty="0" smtClean="0">
                <a:solidFill>
                  <a:prstClr val="black"/>
                </a:solidFill>
                <a:cs typeface="Arial" panose="020B0604020202020204" pitchFamily="34" charset="0"/>
              </a:rPr>
              <a:t>(53) ESCAP </a:t>
            </a:r>
            <a:r>
              <a:rPr lang="en-US" sz="2200" kern="0" dirty="0">
                <a:solidFill>
                  <a:prstClr val="black"/>
                </a:solidFill>
                <a:cs typeface="Arial" panose="020B0604020202020204" pitchFamily="34" charset="0"/>
              </a:rPr>
              <a:t>member states (voluntary) to become parties</a:t>
            </a:r>
          </a:p>
          <a:p>
            <a:pPr marL="684213" lvl="1" indent="-342900" latinLnBrk="0">
              <a:buFont typeface="Wingdings" panose="05000000000000000000" pitchFamily="2" charset="2"/>
              <a:buChar char="Ø"/>
            </a:pPr>
            <a:r>
              <a:rPr lang="en-US" sz="2200" kern="0" dirty="0" smtClean="0">
                <a:solidFill>
                  <a:prstClr val="black"/>
                </a:solidFill>
                <a:cs typeface="Arial" panose="020B0604020202020204" pitchFamily="34" charset="0"/>
              </a:rPr>
              <a:t>Opened </a:t>
            </a:r>
            <a:r>
              <a:rPr lang="en-US" sz="2200" kern="0" dirty="0">
                <a:solidFill>
                  <a:prstClr val="black"/>
                </a:solidFill>
                <a:cs typeface="Arial" panose="020B0604020202020204" pitchFamily="34" charset="0"/>
              </a:rPr>
              <a:t>for </a:t>
            </a:r>
            <a:r>
              <a:rPr lang="en-US" sz="2200" kern="0" dirty="0" smtClean="0">
                <a:solidFill>
                  <a:prstClr val="black"/>
                </a:solidFill>
                <a:cs typeface="Arial" panose="020B0604020202020204" pitchFamily="34" charset="0"/>
              </a:rPr>
              <a:t>signature on </a:t>
            </a:r>
            <a:r>
              <a:rPr lang="en-US" sz="2200" b="1" kern="0" dirty="0" smtClean="0">
                <a:solidFill>
                  <a:prstClr val="black"/>
                </a:solidFill>
                <a:cs typeface="Arial" panose="020B0604020202020204" pitchFamily="34" charset="0"/>
              </a:rPr>
              <a:t>1 </a:t>
            </a:r>
            <a:r>
              <a:rPr lang="en-US" sz="2200" b="1" kern="0" dirty="0">
                <a:solidFill>
                  <a:prstClr val="black"/>
                </a:solidFill>
                <a:cs typeface="Arial" panose="020B0604020202020204" pitchFamily="34" charset="0"/>
              </a:rPr>
              <a:t>October 2016 </a:t>
            </a:r>
            <a:r>
              <a:rPr lang="en-US" sz="2200" kern="0" dirty="0" smtClean="0">
                <a:solidFill>
                  <a:prstClr val="black"/>
                </a:solidFill>
                <a:cs typeface="Arial" panose="020B0604020202020204" pitchFamily="34" charset="0"/>
              </a:rPr>
              <a:t>at UN Headquarters, New York</a:t>
            </a:r>
            <a:endParaRPr lang="en-US" sz="2200" kern="0" dirty="0">
              <a:solidFill>
                <a:prstClr val="black"/>
              </a:solidFill>
              <a:cs typeface="Arial" panose="020B0604020202020204" pitchFamily="34" charset="0"/>
            </a:endParaRPr>
          </a:p>
          <a:p>
            <a:pPr marL="342900" lvl="1" indent="-342900" latinLnBrk="0">
              <a:spcAft>
                <a:spcPts val="600"/>
              </a:spcAft>
              <a:buFont typeface="Wingdings" panose="05000000000000000000" pitchFamily="2" charset="2"/>
              <a:buChar char="q"/>
            </a:pPr>
            <a:r>
              <a:rPr lang="en-US" sz="2200" b="1" kern="0" dirty="0" smtClean="0">
                <a:solidFill>
                  <a:srgbClr val="0F127F"/>
                </a:solidFill>
                <a:cs typeface="Arial" panose="020B0604020202020204" pitchFamily="34" charset="0"/>
              </a:rPr>
              <a:t>Objective</a:t>
            </a:r>
          </a:p>
          <a:p>
            <a:pPr marL="395288" lvl="1" latinLnBrk="0">
              <a:spcAft>
                <a:spcPts val="1200"/>
              </a:spcAft>
              <a:buFont typeface="Arial" pitchFamily="34" charset="0"/>
              <a:buNone/>
            </a:pPr>
            <a:r>
              <a:rPr lang="en-US" sz="2200" b="1" kern="0" dirty="0" smtClean="0">
                <a:solidFill>
                  <a:prstClr val="black"/>
                </a:solidFill>
                <a:cs typeface="Arial" panose="020B0604020202020204" pitchFamily="34" charset="0"/>
              </a:rPr>
              <a:t>To </a:t>
            </a:r>
            <a:r>
              <a:rPr lang="en-US" sz="2200" b="1" u="sng" kern="0" dirty="0" smtClean="0">
                <a:solidFill>
                  <a:prstClr val="black"/>
                </a:solidFill>
                <a:cs typeface="Arial" panose="020B0604020202020204" pitchFamily="34" charset="0"/>
              </a:rPr>
              <a:t>facilitate</a:t>
            </a:r>
            <a:r>
              <a:rPr lang="en-US" sz="2200" b="1" kern="0" dirty="0" smtClean="0">
                <a:solidFill>
                  <a:prstClr val="black"/>
                </a:solidFill>
                <a:cs typeface="Arial" panose="020B0604020202020204" pitchFamily="34" charset="0"/>
              </a:rPr>
              <a:t> cross-border paperless trade (data exchange) among willing ESCAP member states by providing a dedicated intergovernmental framework to develop legal and technical solutions</a:t>
            </a:r>
          </a:p>
          <a:p>
            <a:pPr marL="742950" lvl="2" indent="-342900" latinLnBrk="0">
              <a:spcAft>
                <a:spcPts val="600"/>
              </a:spcAft>
              <a:buFont typeface="Wingdings" panose="05000000000000000000" pitchFamily="2" charset="2"/>
              <a:buChar char="q"/>
            </a:pPr>
            <a:r>
              <a:rPr lang="en-US" sz="1800" kern="0" dirty="0" smtClean="0">
                <a:solidFill>
                  <a:prstClr val="black"/>
                </a:solidFill>
                <a:cs typeface="Arial" panose="020B0604020202020204" pitchFamily="34" charset="0"/>
              </a:rPr>
              <a:t>Complementary to the WTO Trade Facilitation Agreement as well as (sub)regional efforts</a:t>
            </a:r>
          </a:p>
          <a:p>
            <a:pPr marL="347472" lvl="1" indent="-342900" latinLnBrk="0">
              <a:spcAft>
                <a:spcPts val="1200"/>
              </a:spcAft>
              <a:buFont typeface="Wingdings" panose="05000000000000000000" pitchFamily="2" charset="2"/>
              <a:buChar char="q"/>
            </a:pPr>
            <a:r>
              <a:rPr lang="en-US" sz="2200" b="1" kern="0" dirty="0" smtClean="0">
                <a:solidFill>
                  <a:srgbClr val="0F127F"/>
                </a:solidFill>
                <a:cs typeface="Arial" panose="020B0604020202020204" pitchFamily="34" charset="0"/>
              </a:rPr>
              <a:t>4 year step-by-step development process (</a:t>
            </a:r>
            <a:r>
              <a:rPr lang="en-US" sz="2200" b="1" kern="0" dirty="0">
                <a:solidFill>
                  <a:srgbClr val="0F127F"/>
                </a:solidFill>
                <a:cs typeface="Arial" panose="020B0604020202020204" pitchFamily="34" charset="0"/>
              </a:rPr>
              <a:t>ESCAP </a:t>
            </a:r>
            <a:r>
              <a:rPr lang="en-US" sz="2200" b="1" kern="0" dirty="0" smtClean="0">
                <a:solidFill>
                  <a:srgbClr val="0F127F"/>
                </a:solidFill>
                <a:cs typeface="Arial" panose="020B0604020202020204" pitchFamily="34" charset="0"/>
              </a:rPr>
              <a:t>resolutions 68/3,70/6,72/4)</a:t>
            </a:r>
          </a:p>
          <a:p>
            <a:pPr marL="747522" lvl="2" indent="-342900" latinLnBrk="0">
              <a:spcAft>
                <a:spcPts val="1200"/>
              </a:spcAft>
              <a:buFont typeface="Wingdings" panose="05000000000000000000" pitchFamily="2" charset="2"/>
              <a:buChar char="q"/>
            </a:pPr>
            <a:r>
              <a:rPr lang="en-US" sz="1800" kern="0" dirty="0" smtClean="0">
                <a:solidFill>
                  <a:prstClr val="black"/>
                </a:solidFill>
                <a:cs typeface="Arial" panose="020B0604020202020204" pitchFamily="34" charset="0"/>
              </a:rPr>
              <a:t>Over </a:t>
            </a:r>
            <a:r>
              <a:rPr lang="en-US" sz="1800" kern="0" dirty="0">
                <a:solidFill>
                  <a:prstClr val="black"/>
                </a:solidFill>
                <a:cs typeface="Arial" panose="020B0604020202020204" pitchFamily="34" charset="0"/>
              </a:rPr>
              <a:t>30 countries directly involved in finalizing the </a:t>
            </a:r>
            <a:r>
              <a:rPr lang="en-US" sz="1800" kern="0" dirty="0" smtClean="0">
                <a:solidFill>
                  <a:prstClr val="black"/>
                </a:solidFill>
                <a:cs typeface="Arial" panose="020B0604020202020204" pitchFamily="34" charset="0"/>
              </a:rPr>
              <a:t>treaty text </a:t>
            </a:r>
            <a:r>
              <a:rPr lang="en-US" sz="1800" kern="0" dirty="0">
                <a:solidFill>
                  <a:prstClr val="black"/>
                </a:solidFill>
                <a:cs typeface="Arial" panose="020B0604020202020204" pitchFamily="34" charset="0"/>
              </a:rPr>
              <a:t>in March 2016</a:t>
            </a:r>
            <a:endParaRPr lang="en-US" sz="1800" b="1" kern="0" dirty="0" smtClean="0">
              <a:solidFill>
                <a:srgbClr val="0F127F"/>
              </a:solidFill>
              <a:cs typeface="Arial" panose="020B0604020202020204" pitchFamily="34" charset="0"/>
            </a:endParaRPr>
          </a:p>
          <a:p>
            <a:pPr marL="347472" lvl="1" indent="-342900" latinLnBrk="0">
              <a:spcAft>
                <a:spcPts val="1200"/>
              </a:spcAft>
              <a:buFont typeface="Wingdings" panose="05000000000000000000" pitchFamily="2" charset="2"/>
              <a:buChar char="q"/>
            </a:pPr>
            <a:endParaRPr lang="en-US" sz="2200" b="1" kern="0" dirty="0">
              <a:solidFill>
                <a:srgbClr val="0F127F"/>
              </a:solidFill>
              <a:cs typeface="Arial" panose="020B0604020202020204" pitchFamily="34" charset="0"/>
            </a:endParaRPr>
          </a:p>
          <a:p>
            <a:pPr marL="395288" lvl="1" latinLnBrk="0">
              <a:spcAft>
                <a:spcPts val="1200"/>
              </a:spcAft>
              <a:buFont typeface="Arial" pitchFamily="34" charset="0"/>
              <a:buNone/>
            </a:pPr>
            <a:endParaRPr lang="en-US" sz="2200" kern="0" dirty="0" smtClean="0">
              <a:solidFill>
                <a:prstClr val="black"/>
              </a:solidFill>
              <a:cs typeface="Arial" panose="020B0604020202020204" pitchFamily="34" charset="0"/>
            </a:endParaRPr>
          </a:p>
        </p:txBody>
      </p:sp>
      <p:sp>
        <p:nvSpPr>
          <p:cNvPr id="4" name="Right Arrow 3"/>
          <p:cNvSpPr/>
          <p:nvPr/>
        </p:nvSpPr>
        <p:spPr>
          <a:xfrm>
            <a:off x="285914" y="6180666"/>
            <a:ext cx="8712968" cy="4320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303330" y="5517232"/>
            <a:ext cx="1981830" cy="6634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Regional</a:t>
            </a:r>
          </a:p>
          <a:p>
            <a:pPr algn="ctr"/>
            <a:r>
              <a:rPr lang="en-US" b="1" dirty="0" smtClean="0">
                <a:solidFill>
                  <a:prstClr val="black"/>
                </a:solidFill>
              </a:rPr>
              <a:t>Study</a:t>
            </a:r>
            <a:endParaRPr lang="en-US" b="1" dirty="0">
              <a:solidFill>
                <a:prstClr val="black"/>
              </a:solidFill>
            </a:endParaRPr>
          </a:p>
        </p:txBody>
      </p:sp>
      <p:sp>
        <p:nvSpPr>
          <p:cNvPr id="7" name="Rectangle 6"/>
          <p:cNvSpPr/>
          <p:nvPr/>
        </p:nvSpPr>
        <p:spPr>
          <a:xfrm>
            <a:off x="4546862" y="4941168"/>
            <a:ext cx="1981830" cy="123949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Negotiation &amp; Finalization</a:t>
            </a:r>
            <a:endParaRPr lang="en-US" b="1" dirty="0">
              <a:solidFill>
                <a:prstClr val="black"/>
              </a:solidFill>
            </a:endParaRPr>
          </a:p>
        </p:txBody>
      </p:sp>
      <p:sp>
        <p:nvSpPr>
          <p:cNvPr id="10" name="Rectangle 9"/>
          <p:cNvSpPr/>
          <p:nvPr/>
        </p:nvSpPr>
        <p:spPr>
          <a:xfrm>
            <a:off x="2381605" y="5157192"/>
            <a:ext cx="2008483" cy="10270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Expert Review &amp;</a:t>
            </a:r>
          </a:p>
          <a:p>
            <a:pPr algn="ctr"/>
            <a:r>
              <a:rPr lang="en-US" b="1" dirty="0" smtClean="0">
                <a:solidFill>
                  <a:prstClr val="black"/>
                </a:solidFill>
              </a:rPr>
              <a:t>Member Consultations</a:t>
            </a:r>
            <a:endParaRPr lang="en-US" b="1" dirty="0">
              <a:solidFill>
                <a:prstClr val="black"/>
              </a:solidFill>
            </a:endParaRPr>
          </a:p>
        </p:txBody>
      </p:sp>
      <p:sp>
        <p:nvSpPr>
          <p:cNvPr id="11" name="Rectangle 10"/>
          <p:cNvSpPr/>
          <p:nvPr/>
        </p:nvSpPr>
        <p:spPr>
          <a:xfrm>
            <a:off x="6640472" y="4653136"/>
            <a:ext cx="1981830" cy="1531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C000"/>
                </a:solidFill>
              </a:rPr>
              <a:t>Adoption</a:t>
            </a:r>
          </a:p>
          <a:p>
            <a:pPr algn="ctr"/>
            <a:r>
              <a:rPr lang="en-US" sz="2000" b="1" dirty="0">
                <a:solidFill>
                  <a:srgbClr val="FFC000"/>
                </a:solidFill>
              </a:rPr>
              <a:t>b</a:t>
            </a:r>
            <a:r>
              <a:rPr lang="en-US" sz="2000" b="1" dirty="0" smtClean="0">
                <a:solidFill>
                  <a:srgbClr val="FFC000"/>
                </a:solidFill>
              </a:rPr>
              <a:t>y the Commission</a:t>
            </a:r>
          </a:p>
          <a:p>
            <a:pPr algn="ctr"/>
            <a:endParaRPr lang="en-US" sz="2000" b="1" dirty="0">
              <a:solidFill>
                <a:srgbClr val="FFC000"/>
              </a:solidFill>
            </a:endParaRPr>
          </a:p>
        </p:txBody>
      </p:sp>
      <p:sp>
        <p:nvSpPr>
          <p:cNvPr id="6" name="TextBox 5"/>
          <p:cNvSpPr txBox="1"/>
          <p:nvPr/>
        </p:nvSpPr>
        <p:spPr>
          <a:xfrm>
            <a:off x="1011469" y="6515758"/>
            <a:ext cx="697627" cy="369332"/>
          </a:xfrm>
          <a:prstGeom prst="rect">
            <a:avLst/>
          </a:prstGeom>
          <a:noFill/>
        </p:spPr>
        <p:txBody>
          <a:bodyPr wrap="none" rtlCol="0">
            <a:spAutoFit/>
          </a:bodyPr>
          <a:lstStyle/>
          <a:p>
            <a:r>
              <a:rPr lang="en-US" b="1" dirty="0" smtClean="0">
                <a:solidFill>
                  <a:prstClr val="black"/>
                </a:solidFill>
              </a:rPr>
              <a:t>2012</a:t>
            </a:r>
            <a:endParaRPr lang="en-US" b="1" dirty="0">
              <a:solidFill>
                <a:prstClr val="black"/>
              </a:solidFill>
            </a:endParaRPr>
          </a:p>
        </p:txBody>
      </p:sp>
      <p:sp>
        <p:nvSpPr>
          <p:cNvPr id="12" name="TextBox 11"/>
          <p:cNvSpPr txBox="1"/>
          <p:nvPr/>
        </p:nvSpPr>
        <p:spPr>
          <a:xfrm>
            <a:off x="3054989" y="6525344"/>
            <a:ext cx="697627" cy="369332"/>
          </a:xfrm>
          <a:prstGeom prst="rect">
            <a:avLst/>
          </a:prstGeom>
          <a:noFill/>
        </p:spPr>
        <p:txBody>
          <a:bodyPr wrap="none" rtlCol="0">
            <a:spAutoFit/>
          </a:bodyPr>
          <a:lstStyle/>
          <a:p>
            <a:r>
              <a:rPr lang="en-US" b="1" dirty="0" smtClean="0">
                <a:solidFill>
                  <a:prstClr val="black"/>
                </a:solidFill>
              </a:rPr>
              <a:t>2013</a:t>
            </a:r>
            <a:endParaRPr lang="en-US" b="1" dirty="0">
              <a:solidFill>
                <a:prstClr val="black"/>
              </a:solidFill>
            </a:endParaRPr>
          </a:p>
        </p:txBody>
      </p:sp>
      <p:sp>
        <p:nvSpPr>
          <p:cNvPr id="13" name="TextBox 12"/>
          <p:cNvSpPr txBox="1"/>
          <p:nvPr/>
        </p:nvSpPr>
        <p:spPr>
          <a:xfrm>
            <a:off x="5148019" y="6533395"/>
            <a:ext cx="1415772" cy="369332"/>
          </a:xfrm>
          <a:prstGeom prst="rect">
            <a:avLst/>
          </a:prstGeom>
          <a:noFill/>
        </p:spPr>
        <p:txBody>
          <a:bodyPr wrap="none" rtlCol="0">
            <a:spAutoFit/>
          </a:bodyPr>
          <a:lstStyle/>
          <a:p>
            <a:r>
              <a:rPr lang="en-US" b="1" dirty="0" smtClean="0">
                <a:solidFill>
                  <a:prstClr val="black"/>
                </a:solidFill>
              </a:rPr>
              <a:t>2013 - 2016</a:t>
            </a:r>
            <a:endParaRPr lang="en-US" b="1" dirty="0">
              <a:solidFill>
                <a:prstClr val="black"/>
              </a:solidFill>
            </a:endParaRPr>
          </a:p>
        </p:txBody>
      </p:sp>
      <p:sp>
        <p:nvSpPr>
          <p:cNvPr id="14" name="TextBox 13"/>
          <p:cNvSpPr txBox="1"/>
          <p:nvPr/>
        </p:nvSpPr>
        <p:spPr>
          <a:xfrm>
            <a:off x="6940332" y="6533395"/>
            <a:ext cx="1382110" cy="338554"/>
          </a:xfrm>
          <a:prstGeom prst="rect">
            <a:avLst/>
          </a:prstGeom>
          <a:noFill/>
        </p:spPr>
        <p:txBody>
          <a:bodyPr wrap="none" rtlCol="0">
            <a:spAutoFit/>
          </a:bodyPr>
          <a:lstStyle/>
          <a:p>
            <a:r>
              <a:rPr lang="en-US" sz="1600" b="1" dirty="0" smtClean="0">
                <a:solidFill>
                  <a:prstClr val="black"/>
                </a:solidFill>
              </a:rPr>
              <a:t>19 May 2016</a:t>
            </a:r>
            <a:endParaRPr lang="en-US" sz="1600" b="1" dirty="0">
              <a:solidFill>
                <a:prstClr val="black"/>
              </a:solidFill>
            </a:endParaRPr>
          </a:p>
        </p:txBody>
      </p:sp>
      <p:sp>
        <p:nvSpPr>
          <p:cNvPr id="15" name="Title 1"/>
          <p:cNvSpPr txBox="1">
            <a:spLocks/>
          </p:cNvSpPr>
          <p:nvPr/>
        </p:nvSpPr>
        <p:spPr>
          <a:xfrm>
            <a:off x="0" y="0"/>
            <a:ext cx="9144000" cy="1143000"/>
          </a:xfrm>
          <a:prstGeom prst="rect">
            <a:avLst/>
          </a:prstGeom>
        </p:spPr>
        <p:txBody>
          <a:bodyPr>
            <a:noAutofit/>
          </a:bodyPr>
          <a:lstStyle>
            <a:lvl1pPr algn="ctr" rtl="0" eaLnBrk="0" fontAlgn="base" latinLnBrk="1" hangingPunct="0">
              <a:spcBef>
                <a:spcPct val="0"/>
              </a:spcBef>
              <a:spcAft>
                <a:spcPct val="0"/>
              </a:spcAft>
              <a:defRPr sz="4000" kern="1200" baseline="0">
                <a:solidFill>
                  <a:schemeClr val="tx1"/>
                </a:solidFill>
                <a:latin typeface="Calibri" panose="020F0502020204030204" pitchFamily="34" charset="0"/>
                <a:ea typeface="Malgun Gothic" pitchFamily="34" charset="-127"/>
                <a:cs typeface="Calibri" panose="020F0502020204030204" pitchFamily="34" charset="0"/>
              </a:defRPr>
            </a:lvl1pPr>
            <a:lvl2pPr algn="ctr" rtl="0" eaLnBrk="0" fontAlgn="base" latinLnBrk="1" hangingPunct="0">
              <a:spcBef>
                <a:spcPct val="0"/>
              </a:spcBef>
              <a:spcAft>
                <a:spcPct val="0"/>
              </a:spcAft>
              <a:defRPr sz="4400">
                <a:solidFill>
                  <a:schemeClr val="tx1"/>
                </a:solidFill>
                <a:latin typeface="Malgun Gothic" pitchFamily="34" charset="-127"/>
                <a:ea typeface="Malgun Gothic" pitchFamily="34" charset="-127"/>
                <a:cs typeface="Malgun Gothic" pitchFamily="34" charset="-127"/>
              </a:defRPr>
            </a:lvl2pPr>
            <a:lvl3pPr algn="ctr" rtl="0" eaLnBrk="0" fontAlgn="base" latinLnBrk="1" hangingPunct="0">
              <a:spcBef>
                <a:spcPct val="0"/>
              </a:spcBef>
              <a:spcAft>
                <a:spcPct val="0"/>
              </a:spcAft>
              <a:defRPr sz="4400">
                <a:solidFill>
                  <a:schemeClr val="tx1"/>
                </a:solidFill>
                <a:latin typeface="Malgun Gothic" pitchFamily="34" charset="-127"/>
                <a:ea typeface="Malgun Gothic" pitchFamily="34" charset="-127"/>
                <a:cs typeface="Malgun Gothic" pitchFamily="34" charset="-127"/>
              </a:defRPr>
            </a:lvl3pPr>
            <a:lvl4pPr algn="ctr" rtl="0" eaLnBrk="0" fontAlgn="base" latinLnBrk="1" hangingPunct="0">
              <a:spcBef>
                <a:spcPct val="0"/>
              </a:spcBef>
              <a:spcAft>
                <a:spcPct val="0"/>
              </a:spcAft>
              <a:defRPr sz="4400">
                <a:solidFill>
                  <a:schemeClr val="tx1"/>
                </a:solidFill>
                <a:latin typeface="Malgun Gothic" pitchFamily="34" charset="-127"/>
                <a:ea typeface="Malgun Gothic" pitchFamily="34" charset="-127"/>
                <a:cs typeface="Malgun Gothic" pitchFamily="34" charset="-127"/>
              </a:defRPr>
            </a:lvl4pPr>
            <a:lvl5pPr algn="ctr" rtl="0" eaLnBrk="0" fontAlgn="base" latinLnBrk="1" hangingPunct="0">
              <a:spcBef>
                <a:spcPct val="0"/>
              </a:spcBef>
              <a:spcAft>
                <a:spcPct val="0"/>
              </a:spcAft>
              <a:defRPr sz="4400">
                <a:solidFill>
                  <a:schemeClr val="tx1"/>
                </a:solidFill>
                <a:latin typeface="Malgun Gothic" pitchFamily="34" charset="-127"/>
                <a:ea typeface="Malgun Gothic" pitchFamily="34" charset="-127"/>
                <a:cs typeface="Malgun Gothic" pitchFamily="34" charset="-127"/>
              </a:defRPr>
            </a:lvl5pPr>
            <a:lvl6pPr marL="457200" algn="ctr" rtl="0" fontAlgn="base" latinLnBrk="1">
              <a:spcBef>
                <a:spcPct val="0"/>
              </a:spcBef>
              <a:spcAft>
                <a:spcPct val="0"/>
              </a:spcAft>
              <a:defRPr sz="4400">
                <a:solidFill>
                  <a:schemeClr val="tx1"/>
                </a:solidFill>
                <a:latin typeface="맑은 고딕" pitchFamily="34" charset="-127"/>
                <a:ea typeface="맑은 고딕" pitchFamily="34" charset="-127"/>
              </a:defRPr>
            </a:lvl6pPr>
            <a:lvl7pPr marL="914400" algn="ctr" rtl="0" fontAlgn="base" latinLnBrk="1">
              <a:spcBef>
                <a:spcPct val="0"/>
              </a:spcBef>
              <a:spcAft>
                <a:spcPct val="0"/>
              </a:spcAft>
              <a:defRPr sz="4400">
                <a:solidFill>
                  <a:schemeClr val="tx1"/>
                </a:solidFill>
                <a:latin typeface="맑은 고딕" pitchFamily="34" charset="-127"/>
                <a:ea typeface="맑은 고딕" pitchFamily="34" charset="-127"/>
              </a:defRPr>
            </a:lvl7pPr>
            <a:lvl8pPr marL="1371600" algn="ctr" rtl="0" fontAlgn="base" latinLnBrk="1">
              <a:spcBef>
                <a:spcPct val="0"/>
              </a:spcBef>
              <a:spcAft>
                <a:spcPct val="0"/>
              </a:spcAft>
              <a:defRPr sz="4400">
                <a:solidFill>
                  <a:schemeClr val="tx1"/>
                </a:solidFill>
                <a:latin typeface="맑은 고딕" pitchFamily="34" charset="-127"/>
                <a:ea typeface="맑은 고딕" pitchFamily="34" charset="-127"/>
              </a:defRPr>
            </a:lvl8pPr>
            <a:lvl9pPr marL="1828800" algn="ctr" rtl="0" fontAlgn="base" latinLnBrk="1">
              <a:spcBef>
                <a:spcPct val="0"/>
              </a:spcBef>
              <a:spcAft>
                <a:spcPct val="0"/>
              </a:spcAft>
              <a:defRPr sz="4400">
                <a:solidFill>
                  <a:schemeClr val="tx1"/>
                </a:solidFill>
                <a:latin typeface="맑은 고딕" pitchFamily="34" charset="-127"/>
                <a:ea typeface="맑은 고딕" pitchFamily="34" charset="-127"/>
              </a:defRPr>
            </a:lvl9pPr>
          </a:lstStyle>
          <a:p>
            <a:pPr latinLnBrk="0"/>
            <a:r>
              <a:rPr lang="en-US" sz="2800" b="1" dirty="0" smtClean="0">
                <a:solidFill>
                  <a:prstClr val="black"/>
                </a:solidFill>
              </a:rPr>
              <a:t>Framework Agreement on the Facilitation of Cross-Border Paperless Trade in Asia and the Pacific - Overview</a:t>
            </a:r>
            <a:endParaRPr lang="th-TH" sz="2800" b="1" dirty="0">
              <a:solidFill>
                <a:prstClr val="black"/>
              </a:solidFill>
            </a:endParaRPr>
          </a:p>
        </p:txBody>
      </p:sp>
      <p:cxnSp>
        <p:nvCxnSpPr>
          <p:cNvPr id="17" name="Straight Connector 16"/>
          <p:cNvCxnSpPr>
            <a:stCxn id="11" idx="2"/>
            <a:endCxn id="14" idx="0"/>
          </p:cNvCxnSpPr>
          <p:nvPr/>
        </p:nvCxnSpPr>
        <p:spPr>
          <a:xfrm>
            <a:off x="7631387" y="6184202"/>
            <a:ext cx="0" cy="349193"/>
          </a:xfrm>
          <a:prstGeom prst="line">
            <a:avLst/>
          </a:prstGeom>
          <a:ln w="476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7431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a:xfrm>
            <a:off x="6934199" y="6529884"/>
            <a:ext cx="2157224" cy="365125"/>
          </a:xfrm>
        </p:spPr>
        <p:txBody>
          <a:bodyPr/>
          <a:lstStyle/>
          <a:p>
            <a:pPr>
              <a:defRPr/>
            </a:pPr>
            <a:fld id="{169F1955-0594-4A29-BE95-E43F03B01F23}" type="slidenum">
              <a:rPr lang="ko-KR" altLang="en-US" sz="1400" smtClean="0"/>
              <a:pPr>
                <a:defRPr/>
              </a:pPr>
              <a:t>42</a:t>
            </a:fld>
            <a:endParaRPr lang="en-US" altLang="ko-KR" sz="1400"/>
          </a:p>
        </p:txBody>
      </p:sp>
      <p:sp>
        <p:nvSpPr>
          <p:cNvPr id="21" name="직사각형 20"/>
          <p:cNvSpPr/>
          <p:nvPr/>
        </p:nvSpPr>
        <p:spPr>
          <a:xfrm>
            <a:off x="228600" y="990600"/>
            <a:ext cx="8915400" cy="5724644"/>
          </a:xfrm>
          <a:prstGeom prst="rect">
            <a:avLst/>
          </a:prstGeom>
        </p:spPr>
        <p:txBody>
          <a:bodyPr wrap="square">
            <a:spAutoFit/>
          </a:bodyPr>
          <a:lstStyle/>
          <a:p>
            <a:pPr latinLnBrk="1"/>
            <a:r>
              <a:rPr lang="en-US" altLang="ko-KR" sz="1400" b="1" i="1" u="sng" dirty="0" smtClean="0">
                <a:solidFill>
                  <a:prstClr val="black"/>
                </a:solidFill>
                <a:latin typeface="Times New Roman" panose="02020603050405020304" pitchFamily="18" charset="0"/>
                <a:cs typeface="Times New Roman" panose="02020603050405020304" pitchFamily="18" charset="0"/>
              </a:rPr>
              <a:t>Preamble</a:t>
            </a:r>
            <a:endParaRPr lang="en-US" altLang="ko-KR" sz="1000" b="1" i="1" u="sng" dirty="0">
              <a:solidFill>
                <a:prstClr val="black"/>
              </a:solidFill>
              <a:latin typeface="Times New Roman" panose="02020603050405020304" pitchFamily="18" charset="0"/>
              <a:cs typeface="Times New Roman" panose="02020603050405020304" pitchFamily="18" charset="0"/>
            </a:endParaRPr>
          </a:p>
          <a:p>
            <a:pPr latinLnBrk="1"/>
            <a:r>
              <a:rPr lang="en-US" altLang="ko-KR" sz="1600" b="1" u="sng" dirty="0" smtClean="0">
                <a:solidFill>
                  <a:prstClr val="black"/>
                </a:solidFill>
                <a:latin typeface="Times New Roman" panose="02020603050405020304" pitchFamily="18" charset="0"/>
                <a:cs typeface="Times New Roman" panose="02020603050405020304" pitchFamily="18" charset="0"/>
              </a:rPr>
              <a:t>Articles 1 </a:t>
            </a:r>
            <a:r>
              <a:rPr lang="en-US" altLang="ko-KR" sz="1600" b="1" u="sng" dirty="0">
                <a:solidFill>
                  <a:prstClr val="black"/>
                </a:solidFill>
                <a:latin typeface="Times New Roman" panose="02020603050405020304" pitchFamily="18" charset="0"/>
                <a:cs typeface="Times New Roman" panose="02020603050405020304" pitchFamily="18" charset="0"/>
              </a:rPr>
              <a:t>to </a:t>
            </a:r>
            <a:r>
              <a:rPr lang="en-US" altLang="ko-KR" sz="1600" b="1" u="sng" dirty="0" smtClean="0">
                <a:solidFill>
                  <a:prstClr val="black"/>
                </a:solidFill>
                <a:latin typeface="Times New Roman" panose="02020603050405020304" pitchFamily="18" charset="0"/>
                <a:cs typeface="Times New Roman" panose="02020603050405020304" pitchFamily="18" charset="0"/>
              </a:rPr>
              <a:t>16: Substantive </a:t>
            </a:r>
            <a:r>
              <a:rPr lang="en-US" altLang="ko-KR" b="1" u="sng" dirty="0">
                <a:solidFill>
                  <a:prstClr val="black"/>
                </a:solidFill>
                <a:latin typeface="Times New Roman" panose="02020603050405020304" pitchFamily="18" charset="0"/>
                <a:cs typeface="Times New Roman" panose="02020603050405020304" pitchFamily="18" charset="0"/>
              </a:rPr>
              <a:t>clauses</a:t>
            </a:r>
            <a:r>
              <a:rPr lang="en-US" altLang="ko-KR" sz="1600" b="1" dirty="0">
                <a:solidFill>
                  <a:prstClr val="black"/>
                </a:solidFill>
                <a:latin typeface="Times New Roman" panose="02020603050405020304" pitchFamily="18" charset="0"/>
                <a:cs typeface="Times New Roman" panose="02020603050405020304" pitchFamily="18" charset="0"/>
              </a:rPr>
              <a:t>  </a:t>
            </a:r>
            <a:endParaRPr lang="ko-KR" altLang="ko-KR" sz="1600" b="1" dirty="0">
              <a:solidFill>
                <a:prstClr val="black"/>
              </a:solidFill>
              <a:latin typeface="Times New Roman" panose="02020603050405020304" pitchFamily="18" charset="0"/>
              <a:cs typeface="Times New Roman" panose="02020603050405020304" pitchFamily="18" charset="0"/>
            </a:endParaRPr>
          </a:p>
          <a:p>
            <a:pPr marL="914400" indent="-914400" latinLnBrk="1"/>
            <a:r>
              <a:rPr lang="en-US" altLang="ko-KR" sz="1600" b="1" dirty="0" smtClean="0">
                <a:solidFill>
                  <a:prstClr val="black"/>
                </a:solidFill>
                <a:latin typeface="Times New Roman" panose="02020603050405020304" pitchFamily="18" charset="0"/>
                <a:cs typeface="Times New Roman" panose="02020603050405020304" pitchFamily="18" charset="0"/>
              </a:rPr>
              <a:t>Article </a:t>
            </a:r>
            <a:r>
              <a:rPr lang="en-US" altLang="ko-KR" sz="1600" b="1" dirty="0">
                <a:solidFill>
                  <a:prstClr val="black"/>
                </a:solidFill>
                <a:latin typeface="Times New Roman" panose="02020603050405020304" pitchFamily="18" charset="0"/>
                <a:cs typeface="Times New Roman" panose="02020603050405020304" pitchFamily="18" charset="0"/>
              </a:rPr>
              <a:t>1: Objective</a:t>
            </a:r>
            <a:endParaRPr lang="ko-KR" altLang="ko-KR" sz="1600" b="1" dirty="0">
              <a:solidFill>
                <a:prstClr val="black"/>
              </a:solidFill>
              <a:latin typeface="Times New Roman" panose="02020603050405020304" pitchFamily="18" charset="0"/>
              <a:cs typeface="Times New Roman" panose="02020603050405020304" pitchFamily="18" charset="0"/>
            </a:endParaRPr>
          </a:p>
          <a:p>
            <a:pPr marL="914400" indent="-914400" latinLnBrk="1"/>
            <a:r>
              <a:rPr lang="en-US" altLang="ko-KR" sz="1600" b="1" dirty="0">
                <a:solidFill>
                  <a:prstClr val="black"/>
                </a:solidFill>
                <a:latin typeface="Times New Roman" panose="02020603050405020304" pitchFamily="18" charset="0"/>
                <a:cs typeface="Times New Roman" panose="02020603050405020304" pitchFamily="18" charset="0"/>
              </a:rPr>
              <a:t>Article 2: Scope</a:t>
            </a:r>
            <a:endParaRPr lang="ko-KR" altLang="ko-KR" sz="1600" b="1" dirty="0">
              <a:solidFill>
                <a:prstClr val="black"/>
              </a:solidFill>
              <a:latin typeface="Times New Roman" panose="02020603050405020304" pitchFamily="18" charset="0"/>
              <a:cs typeface="Times New Roman" panose="02020603050405020304" pitchFamily="18" charset="0"/>
            </a:endParaRPr>
          </a:p>
          <a:p>
            <a:pPr marL="914400" indent="-914400" latinLnBrk="1"/>
            <a:r>
              <a:rPr lang="en-US" altLang="ko-KR" sz="1600" b="1" dirty="0">
                <a:solidFill>
                  <a:prstClr val="black"/>
                </a:solidFill>
                <a:latin typeface="Times New Roman" panose="02020603050405020304" pitchFamily="18" charset="0"/>
                <a:cs typeface="Times New Roman" panose="02020603050405020304" pitchFamily="18" charset="0"/>
              </a:rPr>
              <a:t>Article 3: Definitions</a:t>
            </a:r>
            <a:endParaRPr lang="ko-KR" altLang="ko-KR" sz="1600" b="1" dirty="0">
              <a:solidFill>
                <a:prstClr val="black"/>
              </a:solidFill>
              <a:latin typeface="Times New Roman" panose="02020603050405020304" pitchFamily="18" charset="0"/>
              <a:cs typeface="Times New Roman" panose="02020603050405020304" pitchFamily="18" charset="0"/>
            </a:endParaRPr>
          </a:p>
          <a:p>
            <a:pPr marL="914400" indent="-914400" latinLnBrk="1"/>
            <a:r>
              <a:rPr lang="en-US" altLang="ko-KR" sz="1600" b="1" dirty="0">
                <a:solidFill>
                  <a:prstClr val="black"/>
                </a:solidFill>
                <a:latin typeface="Times New Roman" panose="02020603050405020304" pitchFamily="18" charset="0"/>
                <a:cs typeface="Times New Roman" panose="02020603050405020304" pitchFamily="18" charset="0"/>
              </a:rPr>
              <a:t>Article 4: Interpretation</a:t>
            </a:r>
            <a:endParaRPr lang="ko-KR" altLang="ko-KR" sz="1600" b="1" dirty="0">
              <a:solidFill>
                <a:prstClr val="black"/>
              </a:solidFill>
              <a:latin typeface="Times New Roman" panose="02020603050405020304" pitchFamily="18" charset="0"/>
              <a:cs typeface="Times New Roman" panose="02020603050405020304" pitchFamily="18" charset="0"/>
            </a:endParaRPr>
          </a:p>
          <a:p>
            <a:pPr marL="914400" indent="-914400" latinLnBrk="1"/>
            <a:r>
              <a:rPr lang="en-US" altLang="ko-KR" sz="1600" b="1" dirty="0">
                <a:solidFill>
                  <a:prstClr val="black"/>
                </a:solidFill>
                <a:latin typeface="Times New Roman" panose="02020603050405020304" pitchFamily="18" charset="0"/>
                <a:cs typeface="Times New Roman" panose="02020603050405020304" pitchFamily="18" charset="0"/>
              </a:rPr>
              <a:t>Article 5: General principles</a:t>
            </a:r>
            <a:endParaRPr lang="ko-KR" altLang="ko-KR" sz="1600" b="1" dirty="0">
              <a:solidFill>
                <a:prstClr val="black"/>
              </a:solidFill>
              <a:latin typeface="Times New Roman" panose="02020603050405020304" pitchFamily="18" charset="0"/>
              <a:cs typeface="Times New Roman" panose="02020603050405020304" pitchFamily="18" charset="0"/>
            </a:endParaRPr>
          </a:p>
          <a:p>
            <a:pPr marL="914400" indent="-914400" latinLnBrk="1"/>
            <a:r>
              <a:rPr lang="en-US" altLang="ko-KR" sz="1600" b="1" dirty="0">
                <a:solidFill>
                  <a:prstClr val="black"/>
                </a:solidFill>
                <a:latin typeface="Times New Roman" panose="02020603050405020304" pitchFamily="18" charset="0"/>
                <a:cs typeface="Times New Roman" panose="02020603050405020304" pitchFamily="18" charset="0"/>
              </a:rPr>
              <a:t>Article 6: National Policy Framework, Enabling Domestic Legal Environment and Paperless Trade Committee</a:t>
            </a:r>
            <a:endParaRPr lang="ko-KR" altLang="ko-KR" sz="1600" b="1" dirty="0">
              <a:solidFill>
                <a:prstClr val="black"/>
              </a:solidFill>
              <a:latin typeface="Times New Roman" panose="02020603050405020304" pitchFamily="18" charset="0"/>
              <a:cs typeface="Times New Roman" panose="02020603050405020304" pitchFamily="18" charset="0"/>
            </a:endParaRPr>
          </a:p>
          <a:p>
            <a:pPr marL="914400" indent="-914400" latinLnBrk="1"/>
            <a:r>
              <a:rPr lang="en-US" altLang="ko-KR" sz="1600" b="1" dirty="0">
                <a:solidFill>
                  <a:prstClr val="black"/>
                </a:solidFill>
                <a:latin typeface="Times New Roman" panose="02020603050405020304" pitchFamily="18" charset="0"/>
                <a:cs typeface="Times New Roman" panose="02020603050405020304" pitchFamily="18" charset="0"/>
              </a:rPr>
              <a:t>Article 7: Facilitation of Cross-border Paperless Trade and Development of national Single Window(s)</a:t>
            </a:r>
            <a:endParaRPr lang="ko-KR" altLang="ko-KR" sz="1600" b="1" dirty="0">
              <a:solidFill>
                <a:prstClr val="black"/>
              </a:solidFill>
              <a:latin typeface="Times New Roman" panose="02020603050405020304" pitchFamily="18" charset="0"/>
              <a:cs typeface="Times New Roman" panose="02020603050405020304" pitchFamily="18" charset="0"/>
            </a:endParaRPr>
          </a:p>
          <a:p>
            <a:pPr marL="914400" indent="-914400" latinLnBrk="1"/>
            <a:r>
              <a:rPr lang="en-US" altLang="ko-KR" sz="1600" b="1" dirty="0">
                <a:solidFill>
                  <a:prstClr val="black"/>
                </a:solidFill>
                <a:latin typeface="Times New Roman" panose="02020603050405020304" pitchFamily="18" charset="0"/>
                <a:cs typeface="Times New Roman" panose="02020603050405020304" pitchFamily="18" charset="0"/>
              </a:rPr>
              <a:t>Article 8: Cross-border Mutual Recognition of Trade-related Data and Documents in Electronic Form</a:t>
            </a:r>
            <a:endParaRPr lang="ko-KR" altLang="ko-KR" sz="1600" b="1" dirty="0">
              <a:solidFill>
                <a:prstClr val="black"/>
              </a:solidFill>
              <a:latin typeface="Times New Roman" panose="02020603050405020304" pitchFamily="18" charset="0"/>
              <a:cs typeface="Times New Roman" panose="02020603050405020304" pitchFamily="18" charset="0"/>
            </a:endParaRPr>
          </a:p>
          <a:p>
            <a:pPr marL="914400" indent="-914400" latinLnBrk="1"/>
            <a:r>
              <a:rPr lang="en-US" altLang="ko-KR" sz="1600" b="1" dirty="0">
                <a:solidFill>
                  <a:prstClr val="black"/>
                </a:solidFill>
                <a:latin typeface="Times New Roman" panose="02020603050405020304" pitchFamily="18" charset="0"/>
                <a:cs typeface="Times New Roman" panose="02020603050405020304" pitchFamily="18" charset="0"/>
              </a:rPr>
              <a:t>Article 9: International Standards for Exchange of Trade-related Data and Documents in Electronic Form</a:t>
            </a:r>
            <a:endParaRPr lang="ko-KR" altLang="ko-KR" sz="1600" b="1" dirty="0">
              <a:solidFill>
                <a:prstClr val="black"/>
              </a:solidFill>
              <a:latin typeface="Times New Roman" panose="02020603050405020304" pitchFamily="18" charset="0"/>
              <a:cs typeface="Times New Roman" panose="02020603050405020304" pitchFamily="18" charset="0"/>
            </a:endParaRPr>
          </a:p>
          <a:p>
            <a:pPr marL="914400" indent="-914400" latinLnBrk="1"/>
            <a:r>
              <a:rPr lang="en-US" altLang="ko-KR" sz="1600" b="1" dirty="0">
                <a:solidFill>
                  <a:prstClr val="black"/>
                </a:solidFill>
                <a:latin typeface="Times New Roman" panose="02020603050405020304" pitchFamily="18" charset="0"/>
                <a:cs typeface="Times New Roman" panose="02020603050405020304" pitchFamily="18" charset="0"/>
              </a:rPr>
              <a:t>Article 10: Relation with Other Legal Instruments Enabling Cross-Border Paperless Trade</a:t>
            </a:r>
            <a:endParaRPr lang="ko-KR" altLang="ko-KR" sz="1600" b="1" dirty="0">
              <a:solidFill>
                <a:prstClr val="black"/>
              </a:solidFill>
              <a:latin typeface="Times New Roman" panose="02020603050405020304" pitchFamily="18" charset="0"/>
              <a:cs typeface="Times New Roman" panose="02020603050405020304" pitchFamily="18" charset="0"/>
            </a:endParaRPr>
          </a:p>
          <a:p>
            <a:pPr marL="914400" indent="-914400" latinLnBrk="1"/>
            <a:r>
              <a:rPr lang="en-US" altLang="ko-KR" sz="1600" b="1" dirty="0">
                <a:solidFill>
                  <a:prstClr val="black"/>
                </a:solidFill>
                <a:latin typeface="Times New Roman" panose="02020603050405020304" pitchFamily="18" charset="0"/>
                <a:cs typeface="Times New Roman" panose="02020603050405020304" pitchFamily="18" charset="0"/>
              </a:rPr>
              <a:t>Article 11: Institutional Arrangements</a:t>
            </a:r>
            <a:endParaRPr lang="ko-KR" altLang="ko-KR" sz="1600" b="1" dirty="0">
              <a:solidFill>
                <a:prstClr val="black"/>
              </a:solidFill>
              <a:latin typeface="Times New Roman" panose="02020603050405020304" pitchFamily="18" charset="0"/>
              <a:cs typeface="Times New Roman" panose="02020603050405020304" pitchFamily="18" charset="0"/>
            </a:endParaRPr>
          </a:p>
          <a:p>
            <a:pPr marL="914400" indent="-914400" latinLnBrk="1"/>
            <a:r>
              <a:rPr lang="en-US" altLang="ko-KR" sz="1600" b="1" dirty="0">
                <a:solidFill>
                  <a:prstClr val="black"/>
                </a:solidFill>
                <a:latin typeface="Times New Roman" panose="02020603050405020304" pitchFamily="18" charset="0"/>
                <a:cs typeface="Times New Roman" panose="02020603050405020304" pitchFamily="18" charset="0"/>
              </a:rPr>
              <a:t>Article 12: Action Plan</a:t>
            </a:r>
            <a:endParaRPr lang="ko-KR" altLang="ko-KR" sz="1600" b="1" dirty="0">
              <a:solidFill>
                <a:prstClr val="black"/>
              </a:solidFill>
              <a:latin typeface="Times New Roman" panose="02020603050405020304" pitchFamily="18" charset="0"/>
              <a:cs typeface="Times New Roman" panose="02020603050405020304" pitchFamily="18" charset="0"/>
            </a:endParaRPr>
          </a:p>
          <a:p>
            <a:pPr marL="914400" indent="-914400" latinLnBrk="1"/>
            <a:r>
              <a:rPr lang="en-US" altLang="ko-KR" sz="1600" b="1" dirty="0">
                <a:solidFill>
                  <a:prstClr val="black"/>
                </a:solidFill>
                <a:latin typeface="Times New Roman" panose="02020603050405020304" pitchFamily="18" charset="0"/>
                <a:cs typeface="Times New Roman" panose="02020603050405020304" pitchFamily="18" charset="0"/>
              </a:rPr>
              <a:t>Article 13: Pilot Projects and Sharing of Lessons Learned</a:t>
            </a:r>
            <a:endParaRPr lang="ko-KR" altLang="ko-KR" sz="1600" b="1" dirty="0">
              <a:solidFill>
                <a:prstClr val="black"/>
              </a:solidFill>
              <a:latin typeface="Times New Roman" panose="02020603050405020304" pitchFamily="18" charset="0"/>
              <a:cs typeface="Times New Roman" panose="02020603050405020304" pitchFamily="18" charset="0"/>
            </a:endParaRPr>
          </a:p>
          <a:p>
            <a:pPr marL="914400" indent="-914400" latinLnBrk="1"/>
            <a:r>
              <a:rPr lang="en-US" altLang="ko-KR" sz="1600" b="1" dirty="0">
                <a:solidFill>
                  <a:prstClr val="black"/>
                </a:solidFill>
                <a:latin typeface="Times New Roman" panose="02020603050405020304" pitchFamily="18" charset="0"/>
                <a:cs typeface="Times New Roman" panose="02020603050405020304" pitchFamily="18" charset="0"/>
              </a:rPr>
              <a:t>Article 14: Capacity Building</a:t>
            </a:r>
            <a:endParaRPr lang="ko-KR" altLang="ko-KR" sz="1600" b="1" dirty="0">
              <a:solidFill>
                <a:prstClr val="black"/>
              </a:solidFill>
              <a:latin typeface="Times New Roman" panose="02020603050405020304" pitchFamily="18" charset="0"/>
              <a:cs typeface="Times New Roman" panose="02020603050405020304" pitchFamily="18" charset="0"/>
            </a:endParaRPr>
          </a:p>
          <a:p>
            <a:pPr marL="914400" indent="-914400" latinLnBrk="1"/>
            <a:r>
              <a:rPr lang="en-US" altLang="ko-KR" sz="1600" b="1" dirty="0">
                <a:solidFill>
                  <a:prstClr val="black"/>
                </a:solidFill>
                <a:latin typeface="Times New Roman" panose="02020603050405020304" pitchFamily="18" charset="0"/>
                <a:cs typeface="Times New Roman" panose="02020603050405020304" pitchFamily="18" charset="0"/>
              </a:rPr>
              <a:t>Article 15: Implementation of the present Framework Agreement</a:t>
            </a:r>
            <a:endParaRPr lang="ko-KR" altLang="ko-KR" sz="1600" b="1" dirty="0">
              <a:solidFill>
                <a:prstClr val="black"/>
              </a:solidFill>
              <a:latin typeface="Times New Roman" panose="02020603050405020304" pitchFamily="18" charset="0"/>
              <a:cs typeface="Times New Roman" panose="02020603050405020304" pitchFamily="18" charset="0"/>
            </a:endParaRPr>
          </a:p>
          <a:p>
            <a:pPr marL="914400" indent="-914400" latinLnBrk="1"/>
            <a:r>
              <a:rPr lang="en-US" altLang="ko-KR" sz="1600" b="1" dirty="0">
                <a:solidFill>
                  <a:prstClr val="black"/>
                </a:solidFill>
                <a:latin typeface="Times New Roman" panose="02020603050405020304" pitchFamily="18" charset="0"/>
                <a:cs typeface="Times New Roman" panose="02020603050405020304" pitchFamily="18" charset="0"/>
              </a:rPr>
              <a:t>Article 16: Other agreements in force</a:t>
            </a:r>
            <a:endParaRPr lang="ko-KR" altLang="ko-KR" sz="1600" b="1" dirty="0">
              <a:solidFill>
                <a:prstClr val="black"/>
              </a:solidFill>
              <a:latin typeface="Times New Roman" panose="02020603050405020304" pitchFamily="18" charset="0"/>
              <a:cs typeface="Times New Roman" panose="02020603050405020304" pitchFamily="18" charset="0"/>
            </a:endParaRPr>
          </a:p>
          <a:p>
            <a:pPr latinLnBrk="1"/>
            <a:r>
              <a:rPr lang="en-US" altLang="ko-KR" sz="1400" b="1" i="1" u="sng" dirty="0" smtClean="0">
                <a:solidFill>
                  <a:prstClr val="black"/>
                </a:solidFill>
                <a:latin typeface="Times New Roman" panose="02020603050405020304" pitchFamily="18" charset="0"/>
                <a:cs typeface="Times New Roman" panose="02020603050405020304" pitchFamily="18" charset="0"/>
              </a:rPr>
              <a:t>Articles </a:t>
            </a:r>
            <a:r>
              <a:rPr lang="en-US" altLang="ko-KR" sz="1400" b="1" i="1" u="sng" dirty="0">
                <a:solidFill>
                  <a:prstClr val="black"/>
                </a:solidFill>
                <a:latin typeface="Times New Roman" panose="02020603050405020304" pitchFamily="18" charset="0"/>
                <a:cs typeface="Times New Roman" panose="02020603050405020304" pitchFamily="18" charset="0"/>
              </a:rPr>
              <a:t>17 to </a:t>
            </a:r>
            <a:r>
              <a:rPr lang="en-US" altLang="ko-KR" sz="1400" b="1" i="1" u="sng" dirty="0" smtClean="0">
                <a:solidFill>
                  <a:prstClr val="black"/>
                </a:solidFill>
                <a:latin typeface="Times New Roman" panose="02020603050405020304" pitchFamily="18" charset="0"/>
                <a:cs typeface="Times New Roman" panose="02020603050405020304" pitchFamily="18" charset="0"/>
              </a:rPr>
              <a:t>25: Final clauses</a:t>
            </a:r>
            <a:r>
              <a:rPr lang="en-US" altLang="ko-KR" sz="1400" b="1" i="1" dirty="0" smtClean="0">
                <a:solidFill>
                  <a:prstClr val="black"/>
                </a:solidFill>
                <a:latin typeface="Times New Roman" panose="02020603050405020304" pitchFamily="18" charset="0"/>
                <a:cs typeface="Times New Roman" panose="02020603050405020304" pitchFamily="18" charset="0"/>
              </a:rPr>
              <a:t>  </a:t>
            </a:r>
            <a:endParaRPr lang="ko-KR" altLang="ko-KR" sz="1400" b="1" i="1" dirty="0">
              <a:solidFill>
                <a:prstClr val="black"/>
              </a:solidFill>
              <a:latin typeface="Times New Roman" panose="02020603050405020304" pitchFamily="18" charset="0"/>
              <a:cs typeface="Times New Roman" panose="02020603050405020304" pitchFamily="18" charset="0"/>
            </a:endParaRPr>
          </a:p>
        </p:txBody>
      </p:sp>
      <p:sp>
        <p:nvSpPr>
          <p:cNvPr id="25" name="Rectangle 4"/>
          <p:cNvSpPr>
            <a:spLocks noChangeArrowheads="1"/>
          </p:cNvSpPr>
          <p:nvPr/>
        </p:nvSpPr>
        <p:spPr bwMode="auto">
          <a:xfrm>
            <a:off x="339725" y="159603"/>
            <a:ext cx="8575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2"/>
              </a:buBlip>
              <a:defRPr sz="2800">
                <a:solidFill>
                  <a:schemeClr val="tx1"/>
                </a:solidFill>
                <a:latin typeface="Arial" charset="0"/>
              </a:defRPr>
            </a:lvl1pPr>
            <a:lvl2pPr marL="742950" indent="-285750" eaLnBrk="0" hangingPunct="0">
              <a:spcBef>
                <a:spcPct val="20000"/>
              </a:spcBef>
              <a:buFont typeface="Wingdings" pitchFamily="2" charset="2"/>
              <a:buChar char="v"/>
              <a:defRPr sz="2400">
                <a:solidFill>
                  <a:schemeClr val="tx1"/>
                </a:solidFill>
                <a:latin typeface="Arial" charset="0"/>
              </a:defRPr>
            </a:lvl2pPr>
            <a:lvl3pPr marL="1143000" indent="-228600" eaLnBrk="0" hangingPunct="0">
              <a:spcBef>
                <a:spcPct val="20000"/>
              </a:spcBef>
              <a:buFont typeface="Wingdings" pitchFamily="2" charset="2"/>
              <a:buChar char="ü"/>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ko-KR" sz="2400" b="1" dirty="0" smtClean="0">
                <a:solidFill>
                  <a:srgbClr val="0000FF"/>
                </a:solidFill>
                <a:ea typeface="Gulim" pitchFamily="34" charset="-127"/>
              </a:rPr>
              <a:t>Framework Agreement on Facilitation of Cross-border Paperless Trade in Asia and the Pacific: </a:t>
            </a:r>
            <a:r>
              <a:rPr lang="en-US" altLang="ko-KR" sz="2400" b="1" dirty="0" smtClean="0">
                <a:solidFill>
                  <a:srgbClr val="FF0000"/>
                </a:solidFill>
                <a:ea typeface="Gulim" pitchFamily="34" charset="-127"/>
              </a:rPr>
              <a:t>Contents</a:t>
            </a:r>
            <a:endParaRPr lang="ko-KR" altLang="en-US" sz="2400" b="1" dirty="0">
              <a:solidFill>
                <a:srgbClr val="FF0000"/>
              </a:solidFill>
              <a:ea typeface="Gulim" pitchFamily="34" charset="-127"/>
            </a:endParaRPr>
          </a:p>
        </p:txBody>
      </p:sp>
    </p:spTree>
    <p:extLst>
      <p:ext uri="{BB962C8B-B14F-4D97-AF65-F5344CB8AC3E}">
        <p14:creationId xmlns:p14="http://schemas.microsoft.com/office/powerpoint/2010/main" val="28955790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69F1955-0594-4A29-BE95-E43F03B01F23}" type="slidenum">
              <a:rPr lang="ko-KR" altLang="en-US" smtClean="0"/>
              <a:pPr>
                <a:defRPr/>
              </a:pPr>
              <a:t>43</a:t>
            </a:fld>
            <a:endParaRPr lang="en-US" altLang="ko-KR"/>
          </a:p>
        </p:txBody>
      </p:sp>
      <p:sp>
        <p:nvSpPr>
          <p:cNvPr id="4" name="Rectangle 3"/>
          <p:cNvSpPr/>
          <p:nvPr/>
        </p:nvSpPr>
        <p:spPr>
          <a:xfrm>
            <a:off x="369711" y="1044758"/>
            <a:ext cx="8556978" cy="5709255"/>
          </a:xfrm>
          <a:prstGeom prst="rect">
            <a:avLst/>
          </a:prstGeom>
        </p:spPr>
        <p:txBody>
          <a:bodyPr wrap="square">
            <a:spAutoFit/>
          </a:bodyPr>
          <a:lstStyle/>
          <a:p>
            <a:pPr marL="342900" indent="-342900">
              <a:spcAft>
                <a:spcPts val="600"/>
              </a:spcAft>
              <a:buFont typeface="Wingdings" panose="05000000000000000000" pitchFamily="2" charset="2"/>
              <a:buChar char="q"/>
            </a:pPr>
            <a:r>
              <a:rPr lang="en-US" sz="2000" b="1" dirty="0" smtClean="0">
                <a:solidFill>
                  <a:prstClr val="black"/>
                </a:solidFill>
                <a:latin typeface="Times New Roman" panose="02020603050405020304" pitchFamily="18" charset="0"/>
                <a:cs typeface="Times New Roman" panose="02020603050405020304" pitchFamily="18" charset="0"/>
              </a:rPr>
              <a:t>Region-wide multilateral intergovernmental platform</a:t>
            </a:r>
          </a:p>
          <a:p>
            <a:pPr marL="338138">
              <a:spcAft>
                <a:spcPts val="1200"/>
              </a:spcAft>
            </a:pPr>
            <a:r>
              <a:rPr lang="en-US" sz="2000" dirty="0">
                <a:solidFill>
                  <a:prstClr val="black"/>
                </a:solidFill>
                <a:latin typeface="Times New Roman" panose="02020603050405020304" pitchFamily="18" charset="0"/>
                <a:cs typeface="Times New Roman" panose="02020603050405020304" pitchFamily="18" charset="0"/>
              </a:rPr>
              <a:t>Builds upon existing bilateral/</a:t>
            </a:r>
            <a:r>
              <a:rPr lang="en-US" sz="2000" dirty="0" err="1">
                <a:solidFill>
                  <a:prstClr val="black"/>
                </a:solidFill>
                <a:latin typeface="Times New Roman" panose="02020603050405020304" pitchFamily="18" charset="0"/>
                <a:cs typeface="Times New Roman" panose="02020603050405020304" pitchFamily="18" charset="0"/>
              </a:rPr>
              <a:t>subregional</a:t>
            </a:r>
            <a:r>
              <a:rPr lang="en-US" sz="2000" dirty="0">
                <a:solidFill>
                  <a:prstClr val="black"/>
                </a:solidFill>
                <a:latin typeface="Times New Roman" panose="02020603050405020304" pitchFamily="18" charset="0"/>
                <a:cs typeface="Times New Roman" panose="02020603050405020304" pitchFamily="18" charset="0"/>
              </a:rPr>
              <a:t> initiatives; Supports WTO TFA </a:t>
            </a:r>
            <a:r>
              <a:rPr lang="en-US" sz="2000" dirty="0" smtClean="0">
                <a:solidFill>
                  <a:prstClr val="black"/>
                </a:solidFill>
                <a:latin typeface="Times New Roman" panose="02020603050405020304" pitchFamily="18" charset="0"/>
                <a:cs typeface="Times New Roman" panose="02020603050405020304" pitchFamily="18" charset="0"/>
              </a:rPr>
              <a:t>implementation; Forster harmonization and minimize necessity for numerous bilateral/</a:t>
            </a:r>
            <a:r>
              <a:rPr lang="en-US" sz="2000" dirty="0" err="1" smtClean="0">
                <a:solidFill>
                  <a:prstClr val="black"/>
                </a:solidFill>
                <a:latin typeface="Times New Roman" panose="02020603050405020304" pitchFamily="18" charset="0"/>
                <a:cs typeface="Times New Roman" panose="02020603050405020304" pitchFamily="18" charset="0"/>
              </a:rPr>
              <a:t>subregional</a:t>
            </a:r>
            <a:r>
              <a:rPr lang="en-US" sz="2000" dirty="0" smtClean="0">
                <a:solidFill>
                  <a:prstClr val="black"/>
                </a:solidFill>
                <a:latin typeface="Times New Roman" panose="02020603050405020304" pitchFamily="18" charset="0"/>
                <a:cs typeface="Times New Roman" panose="02020603050405020304" pitchFamily="18" charset="0"/>
              </a:rPr>
              <a:t> intergovernmental approach; </a:t>
            </a:r>
          </a:p>
          <a:p>
            <a:pPr marL="342900" indent="-342900">
              <a:spcAft>
                <a:spcPts val="600"/>
              </a:spcAft>
              <a:buFont typeface="Wingdings" panose="05000000000000000000" pitchFamily="2" charset="2"/>
              <a:buChar char="q"/>
            </a:pPr>
            <a:r>
              <a:rPr lang="en-US" sz="2000" b="1" dirty="0" smtClean="0">
                <a:solidFill>
                  <a:prstClr val="black"/>
                </a:solidFill>
                <a:latin typeface="Times New Roman" panose="02020603050405020304" pitchFamily="18" charset="0"/>
                <a:cs typeface="Times New Roman" panose="02020603050405020304" pitchFamily="18" charset="0"/>
              </a:rPr>
              <a:t>Strong capacity building </a:t>
            </a:r>
            <a:r>
              <a:rPr lang="en-US" sz="2000" b="1" dirty="0" err="1" smtClean="0">
                <a:solidFill>
                  <a:prstClr val="black"/>
                </a:solidFill>
                <a:latin typeface="Times New Roman" panose="02020603050405020304" pitchFamily="18" charset="0"/>
                <a:cs typeface="Times New Roman" panose="02020603050405020304" pitchFamily="18" charset="0"/>
              </a:rPr>
              <a:t>programme</a:t>
            </a:r>
            <a:endParaRPr lang="en-US" sz="2000" b="1" dirty="0" smtClean="0">
              <a:solidFill>
                <a:prstClr val="black"/>
              </a:solidFill>
              <a:latin typeface="Times New Roman" panose="02020603050405020304" pitchFamily="18" charset="0"/>
              <a:cs typeface="Times New Roman" panose="02020603050405020304" pitchFamily="18" charset="0"/>
            </a:endParaRPr>
          </a:p>
          <a:p>
            <a:pPr marL="338138">
              <a:spcAft>
                <a:spcPts val="1200"/>
              </a:spcAft>
            </a:pPr>
            <a:r>
              <a:rPr lang="en-US" sz="2000" dirty="0" smtClean="0">
                <a:solidFill>
                  <a:prstClr val="black"/>
                </a:solidFill>
                <a:latin typeface="Times New Roman" panose="02020603050405020304" pitchFamily="18" charset="0"/>
                <a:cs typeface="Times New Roman" panose="02020603050405020304" pitchFamily="18" charset="0"/>
              </a:rPr>
              <a:t>Inclusive imitative, open to Asia-Pacific countries at all levels of development; Strong emphasis on knowledge sharing and CB/TA among parties </a:t>
            </a:r>
          </a:p>
          <a:p>
            <a:pPr marL="342900" indent="-342900">
              <a:spcAft>
                <a:spcPts val="600"/>
              </a:spcAft>
              <a:buFont typeface="Wingdings" panose="05000000000000000000" pitchFamily="2" charset="2"/>
              <a:buChar char="q"/>
            </a:pPr>
            <a:r>
              <a:rPr lang="en-US" sz="2000" b="1" dirty="0" smtClean="0">
                <a:solidFill>
                  <a:prstClr val="black"/>
                </a:solidFill>
                <a:latin typeface="Times New Roman" panose="02020603050405020304" pitchFamily="18" charset="0"/>
                <a:cs typeface="Times New Roman" panose="02020603050405020304" pitchFamily="18" charset="0"/>
              </a:rPr>
              <a:t>Pilot projects</a:t>
            </a:r>
          </a:p>
          <a:p>
            <a:pPr marL="338138">
              <a:spcAft>
                <a:spcPts val="1200"/>
              </a:spcAft>
            </a:pPr>
            <a:r>
              <a:rPr lang="en-US" sz="2000" dirty="0" smtClean="0">
                <a:solidFill>
                  <a:prstClr val="black"/>
                </a:solidFill>
                <a:latin typeface="Times New Roman" panose="02020603050405020304" pitchFamily="18" charset="0"/>
                <a:cs typeface="Times New Roman" panose="02020603050405020304" pitchFamily="18" charset="0"/>
              </a:rPr>
              <a:t>Allow </a:t>
            </a:r>
            <a:r>
              <a:rPr lang="en-US" sz="2000" dirty="0">
                <a:solidFill>
                  <a:prstClr val="black"/>
                </a:solidFill>
                <a:latin typeface="Times New Roman" panose="02020603050405020304" pitchFamily="18" charset="0"/>
                <a:cs typeface="Times New Roman" panose="02020603050405020304" pitchFamily="18" charset="0"/>
              </a:rPr>
              <a:t>parties to adjust their systems before engaging in actual cross-border trade data exchange </a:t>
            </a:r>
          </a:p>
          <a:p>
            <a:pPr marL="342900" indent="-342900">
              <a:spcAft>
                <a:spcPts val="600"/>
              </a:spcAft>
              <a:buFont typeface="Wingdings" panose="05000000000000000000" pitchFamily="2" charset="2"/>
              <a:buChar char="q"/>
            </a:pPr>
            <a:r>
              <a:rPr lang="en-US" sz="2000" b="1" dirty="0">
                <a:solidFill>
                  <a:prstClr val="black"/>
                </a:solidFill>
                <a:latin typeface="Times New Roman" panose="02020603050405020304" pitchFamily="18" charset="0"/>
                <a:cs typeface="Times New Roman" panose="02020603050405020304" pitchFamily="18" charset="0"/>
              </a:rPr>
              <a:t>Action </a:t>
            </a:r>
            <a:r>
              <a:rPr lang="en-US" sz="2000" b="1" dirty="0" smtClean="0">
                <a:solidFill>
                  <a:prstClr val="black"/>
                </a:solidFill>
                <a:latin typeface="Times New Roman" panose="02020603050405020304" pitchFamily="18" charset="0"/>
                <a:cs typeface="Times New Roman" panose="02020603050405020304" pitchFamily="18" charset="0"/>
              </a:rPr>
              <a:t>Plan </a:t>
            </a:r>
            <a:endParaRPr lang="en-US" sz="2000" b="1" dirty="0">
              <a:solidFill>
                <a:prstClr val="black"/>
              </a:solidFill>
              <a:latin typeface="Times New Roman" panose="02020603050405020304" pitchFamily="18" charset="0"/>
              <a:cs typeface="Times New Roman" panose="02020603050405020304" pitchFamily="18" charset="0"/>
            </a:endParaRPr>
          </a:p>
          <a:p>
            <a:pPr marL="338138">
              <a:spcAft>
                <a:spcPts val="1200"/>
              </a:spcAft>
            </a:pPr>
            <a:r>
              <a:rPr lang="en-US" sz="2000" dirty="0">
                <a:solidFill>
                  <a:prstClr val="black"/>
                </a:solidFill>
                <a:latin typeface="Times New Roman" panose="02020603050405020304" pitchFamily="18" charset="0"/>
                <a:cs typeface="Times New Roman" panose="02020603050405020304" pitchFamily="18" charset="0"/>
              </a:rPr>
              <a:t>Allow parties </a:t>
            </a:r>
            <a:r>
              <a:rPr lang="en-US" sz="2000" dirty="0" smtClean="0">
                <a:solidFill>
                  <a:prstClr val="black"/>
                </a:solidFill>
                <a:latin typeface="Times New Roman" panose="02020603050405020304" pitchFamily="18" charset="0"/>
                <a:cs typeface="Times New Roman" panose="02020603050405020304" pitchFamily="18" charset="0"/>
              </a:rPr>
              <a:t>with different implementation level to set actions based on their respective readiness </a:t>
            </a:r>
            <a:endParaRPr lang="en-US" sz="2000" dirty="0">
              <a:solidFill>
                <a:prstClr val="black"/>
              </a:solidFill>
              <a:latin typeface="Times New Roman" panose="02020603050405020304" pitchFamily="18" charset="0"/>
              <a:cs typeface="Times New Roman" panose="02020603050405020304" pitchFamily="18" charset="0"/>
            </a:endParaRPr>
          </a:p>
          <a:p>
            <a:pPr marL="342900" indent="-342900">
              <a:spcAft>
                <a:spcPts val="600"/>
              </a:spcAft>
              <a:buFont typeface="Wingdings" panose="05000000000000000000" pitchFamily="2" charset="2"/>
              <a:buChar char="q"/>
            </a:pPr>
            <a:r>
              <a:rPr lang="en-US" sz="2000" b="1" dirty="0" smtClean="0">
                <a:solidFill>
                  <a:prstClr val="black"/>
                </a:solidFill>
                <a:latin typeface="Times New Roman" panose="02020603050405020304" pitchFamily="18" charset="0"/>
                <a:cs typeface="Times New Roman" panose="02020603050405020304" pitchFamily="18" charset="0"/>
              </a:rPr>
              <a:t>Mutual recognition</a:t>
            </a:r>
          </a:p>
          <a:p>
            <a:pPr indent="338138">
              <a:spcAft>
                <a:spcPts val="1200"/>
              </a:spcAft>
            </a:pPr>
            <a:r>
              <a:rPr lang="en-US" sz="2000" dirty="0" smtClean="0">
                <a:solidFill>
                  <a:prstClr val="black"/>
                </a:solidFill>
                <a:latin typeface="Times New Roman" panose="02020603050405020304" pitchFamily="18" charset="0"/>
                <a:cs typeface="Times New Roman" panose="02020603050405020304" pitchFamily="18" charset="0"/>
              </a:rPr>
              <a:t>Commit to the goal, while allowing flexibility in how to materialize the goal</a:t>
            </a:r>
          </a:p>
        </p:txBody>
      </p:sp>
      <p:sp>
        <p:nvSpPr>
          <p:cNvPr id="5" name="Rectangle 4"/>
          <p:cNvSpPr>
            <a:spLocks noChangeArrowheads="1"/>
          </p:cNvSpPr>
          <p:nvPr/>
        </p:nvSpPr>
        <p:spPr bwMode="auto">
          <a:xfrm>
            <a:off x="339725" y="159603"/>
            <a:ext cx="8575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2"/>
              </a:buBlip>
              <a:defRPr sz="2800">
                <a:solidFill>
                  <a:schemeClr val="tx1"/>
                </a:solidFill>
                <a:latin typeface="Arial" charset="0"/>
              </a:defRPr>
            </a:lvl1pPr>
            <a:lvl2pPr marL="742950" indent="-285750" eaLnBrk="0" hangingPunct="0">
              <a:spcBef>
                <a:spcPct val="20000"/>
              </a:spcBef>
              <a:buFont typeface="Wingdings" pitchFamily="2" charset="2"/>
              <a:buChar char="v"/>
              <a:defRPr sz="2400">
                <a:solidFill>
                  <a:schemeClr val="tx1"/>
                </a:solidFill>
                <a:latin typeface="Arial" charset="0"/>
              </a:defRPr>
            </a:lvl2pPr>
            <a:lvl3pPr marL="1143000" indent="-228600" eaLnBrk="0" hangingPunct="0">
              <a:spcBef>
                <a:spcPct val="20000"/>
              </a:spcBef>
              <a:buFont typeface="Wingdings" pitchFamily="2" charset="2"/>
              <a:buChar char="ü"/>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ko-KR" sz="2400" b="1" dirty="0" smtClean="0">
                <a:solidFill>
                  <a:srgbClr val="0000FF"/>
                </a:solidFill>
                <a:ea typeface="Gulim" pitchFamily="34" charset="-127"/>
              </a:rPr>
              <a:t>Framework Agreement on Facilitation of Cross-border Paperless Trade in Asia and the Pacific: </a:t>
            </a:r>
            <a:r>
              <a:rPr lang="en-US" altLang="ko-KR" sz="2400" b="1" dirty="0" smtClean="0">
                <a:solidFill>
                  <a:srgbClr val="FF0000"/>
                </a:solidFill>
                <a:ea typeface="Gulim" pitchFamily="34" charset="-127"/>
              </a:rPr>
              <a:t>Benefits</a:t>
            </a:r>
            <a:endParaRPr lang="ko-KR" altLang="en-US" sz="2400" b="1" dirty="0">
              <a:solidFill>
                <a:srgbClr val="FF0000"/>
              </a:solidFill>
              <a:ea typeface="Gulim" pitchFamily="34" charset="-127"/>
            </a:endParaRPr>
          </a:p>
        </p:txBody>
      </p:sp>
    </p:spTree>
    <p:extLst>
      <p:ext uri="{BB962C8B-B14F-4D97-AF65-F5344CB8AC3E}">
        <p14:creationId xmlns:p14="http://schemas.microsoft.com/office/powerpoint/2010/main" val="13592286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169F1955-0594-4A29-BE95-E43F03B01F23}" type="slidenum">
              <a:rPr lang="ko-KR" altLang="en-US" smtClean="0"/>
              <a:pPr>
                <a:defRPr/>
              </a:pPr>
              <a:t>44</a:t>
            </a:fld>
            <a:endParaRPr lang="en-US" altLang="ko-KR"/>
          </a:p>
        </p:txBody>
      </p:sp>
      <p:sp>
        <p:nvSpPr>
          <p:cNvPr id="4" name="Rectangle 4"/>
          <p:cNvSpPr>
            <a:spLocks noChangeArrowheads="1"/>
          </p:cNvSpPr>
          <p:nvPr/>
        </p:nvSpPr>
        <p:spPr bwMode="auto">
          <a:xfrm>
            <a:off x="339725" y="159603"/>
            <a:ext cx="8575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2"/>
              </a:buBlip>
              <a:defRPr sz="2800">
                <a:solidFill>
                  <a:schemeClr val="tx1"/>
                </a:solidFill>
                <a:latin typeface="Arial" charset="0"/>
              </a:defRPr>
            </a:lvl1pPr>
            <a:lvl2pPr marL="742950" indent="-285750" eaLnBrk="0" hangingPunct="0">
              <a:spcBef>
                <a:spcPct val="20000"/>
              </a:spcBef>
              <a:buFont typeface="Wingdings" pitchFamily="2" charset="2"/>
              <a:buChar char="v"/>
              <a:defRPr sz="2400">
                <a:solidFill>
                  <a:schemeClr val="tx1"/>
                </a:solidFill>
                <a:latin typeface="Arial" charset="0"/>
              </a:defRPr>
            </a:lvl2pPr>
            <a:lvl3pPr marL="1143000" indent="-228600" eaLnBrk="0" hangingPunct="0">
              <a:spcBef>
                <a:spcPct val="20000"/>
              </a:spcBef>
              <a:buFont typeface="Wingdings" pitchFamily="2" charset="2"/>
              <a:buChar char="ü"/>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ko-KR" sz="2400" b="1" dirty="0" smtClean="0">
                <a:solidFill>
                  <a:srgbClr val="0000FF"/>
                </a:solidFill>
                <a:ea typeface="Gulim" pitchFamily="34" charset="-127"/>
              </a:rPr>
              <a:t>Framework Agreement on Facilitation of Cross-border Paperless Trade in Asia and the Pacific: </a:t>
            </a:r>
            <a:r>
              <a:rPr lang="en-US" altLang="ko-KR" sz="2400" b="1" dirty="0" smtClean="0">
                <a:solidFill>
                  <a:srgbClr val="FF0000"/>
                </a:solidFill>
                <a:ea typeface="Gulim" pitchFamily="34" charset="-127"/>
              </a:rPr>
              <a:t>Key Provisions</a:t>
            </a:r>
            <a:endParaRPr lang="ko-KR" altLang="en-US" sz="2400" b="1" dirty="0">
              <a:solidFill>
                <a:srgbClr val="FF0000"/>
              </a:solidFill>
              <a:ea typeface="Gulim" pitchFamily="34" charset="-127"/>
            </a:endParaRPr>
          </a:p>
        </p:txBody>
      </p:sp>
      <p:sp>
        <p:nvSpPr>
          <p:cNvPr id="11" name="순서도: 카드 10"/>
          <p:cNvSpPr/>
          <p:nvPr/>
        </p:nvSpPr>
        <p:spPr>
          <a:xfrm rot="1333823">
            <a:off x="1791231" y="4142246"/>
            <a:ext cx="1243627" cy="1657013"/>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prstClr val="black"/>
                </a:solidFill>
                <a:latin typeface="Times New Roman" panose="02020603050405020304" pitchFamily="18" charset="0"/>
                <a:cs typeface="Times New Roman" panose="02020603050405020304" pitchFamily="18" charset="0"/>
              </a:rPr>
              <a:t>Article 8: Cross-border Mutual Recognition</a:t>
            </a:r>
            <a:endParaRPr lang="ko-KR" altLang="en-US" sz="1400" b="1" dirty="0">
              <a:solidFill>
                <a:prstClr val="black"/>
              </a:solidFill>
              <a:latin typeface="Times New Roman" panose="02020603050405020304" pitchFamily="18" charset="0"/>
              <a:cs typeface="Times New Roman" panose="02020603050405020304" pitchFamily="18" charset="0"/>
            </a:endParaRPr>
          </a:p>
          <a:p>
            <a:pPr algn="ctr"/>
            <a:endParaRPr lang="ko-KR" altLang="en-US" sz="1400" dirty="0">
              <a:solidFill>
                <a:prstClr val="white"/>
              </a:solidFill>
              <a:latin typeface="Times New Roman" panose="02020603050405020304" pitchFamily="18" charset="0"/>
              <a:cs typeface="Times New Roman" panose="02020603050405020304" pitchFamily="18" charset="0"/>
            </a:endParaRPr>
          </a:p>
        </p:txBody>
      </p:sp>
      <p:sp>
        <p:nvSpPr>
          <p:cNvPr id="12" name="순서도: 카드 11"/>
          <p:cNvSpPr/>
          <p:nvPr/>
        </p:nvSpPr>
        <p:spPr>
          <a:xfrm rot="1333823">
            <a:off x="3258317" y="4173137"/>
            <a:ext cx="1243627" cy="1657013"/>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prstClr val="black"/>
                </a:solidFill>
                <a:latin typeface="Times New Roman" panose="02020603050405020304" pitchFamily="18" charset="0"/>
                <a:cs typeface="Times New Roman" panose="02020603050405020304" pitchFamily="18" charset="0"/>
              </a:rPr>
              <a:t>Article 11: Institutional </a:t>
            </a:r>
            <a:r>
              <a:rPr lang="en-US" altLang="ko-KR" sz="1400" b="1" dirty="0" smtClean="0">
                <a:solidFill>
                  <a:prstClr val="black"/>
                </a:solidFill>
                <a:latin typeface="Times New Roman" panose="02020603050405020304" pitchFamily="18" charset="0"/>
                <a:cs typeface="Times New Roman" panose="02020603050405020304" pitchFamily="18" charset="0"/>
              </a:rPr>
              <a:t>Arrangements</a:t>
            </a:r>
          </a:p>
          <a:p>
            <a:pPr algn="ctr"/>
            <a:endParaRPr lang="ko-KR" altLang="en-US" sz="1400" b="1" dirty="0">
              <a:solidFill>
                <a:prstClr val="black"/>
              </a:solidFill>
              <a:latin typeface="Times New Roman" panose="02020603050405020304" pitchFamily="18" charset="0"/>
              <a:cs typeface="Times New Roman" panose="02020603050405020304" pitchFamily="18" charset="0"/>
            </a:endParaRPr>
          </a:p>
        </p:txBody>
      </p:sp>
      <p:sp>
        <p:nvSpPr>
          <p:cNvPr id="13" name="순서도: 카드 12"/>
          <p:cNvSpPr/>
          <p:nvPr/>
        </p:nvSpPr>
        <p:spPr>
          <a:xfrm rot="1333823">
            <a:off x="4798852" y="4204030"/>
            <a:ext cx="1243627" cy="1657013"/>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prstClr val="black"/>
                </a:solidFill>
                <a:latin typeface="Times New Roman" panose="02020603050405020304" pitchFamily="18" charset="0"/>
                <a:cs typeface="Times New Roman" panose="02020603050405020304" pitchFamily="18" charset="0"/>
              </a:rPr>
              <a:t>Article 12: Action </a:t>
            </a:r>
            <a:r>
              <a:rPr lang="en-US" altLang="ko-KR" sz="1400" b="1" dirty="0" smtClean="0">
                <a:solidFill>
                  <a:prstClr val="black"/>
                </a:solidFill>
                <a:latin typeface="Times New Roman" panose="02020603050405020304" pitchFamily="18" charset="0"/>
                <a:cs typeface="Times New Roman" panose="02020603050405020304" pitchFamily="18" charset="0"/>
              </a:rPr>
              <a:t>Plan</a:t>
            </a:r>
          </a:p>
          <a:p>
            <a:pPr algn="ctr"/>
            <a:endParaRPr lang="en-US" altLang="ko-KR" sz="1400" b="1" dirty="0" smtClean="0">
              <a:solidFill>
                <a:prstClr val="black"/>
              </a:solidFill>
              <a:latin typeface="Times New Roman" panose="02020603050405020304" pitchFamily="18" charset="0"/>
              <a:cs typeface="Times New Roman" panose="02020603050405020304" pitchFamily="18" charset="0"/>
            </a:endParaRPr>
          </a:p>
          <a:p>
            <a:pPr algn="ctr"/>
            <a:endParaRPr lang="en-US" altLang="ko-KR" sz="1400" b="1" dirty="0">
              <a:solidFill>
                <a:prstClr val="black"/>
              </a:solidFill>
              <a:latin typeface="Times New Roman" panose="02020603050405020304" pitchFamily="18" charset="0"/>
              <a:cs typeface="Times New Roman" panose="02020603050405020304" pitchFamily="18" charset="0"/>
            </a:endParaRPr>
          </a:p>
          <a:p>
            <a:pPr algn="ctr"/>
            <a:endParaRPr lang="ko-KR" altLang="en-US" sz="1400" b="1" dirty="0">
              <a:solidFill>
                <a:prstClr val="black"/>
              </a:solidFill>
              <a:latin typeface="Times New Roman" panose="02020603050405020304" pitchFamily="18" charset="0"/>
              <a:cs typeface="Times New Roman" panose="02020603050405020304" pitchFamily="18" charset="0"/>
            </a:endParaRPr>
          </a:p>
        </p:txBody>
      </p:sp>
      <p:sp>
        <p:nvSpPr>
          <p:cNvPr id="14" name="순서도: 카드 13"/>
          <p:cNvSpPr/>
          <p:nvPr/>
        </p:nvSpPr>
        <p:spPr>
          <a:xfrm rot="1333823">
            <a:off x="6210831" y="4364669"/>
            <a:ext cx="1243627" cy="1657013"/>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prstClr val="black"/>
                </a:solidFill>
                <a:latin typeface="Times New Roman" panose="02020603050405020304" pitchFamily="18" charset="0"/>
                <a:cs typeface="Times New Roman" panose="02020603050405020304" pitchFamily="18" charset="0"/>
              </a:rPr>
              <a:t>Article 13: Pilot Projects and Sharing of Lessons Learned</a:t>
            </a:r>
            <a:endParaRPr lang="ko-KR" altLang="en-US" sz="1400" b="1" dirty="0">
              <a:solidFill>
                <a:prstClr val="black"/>
              </a:solidFill>
              <a:latin typeface="Times New Roman" panose="02020603050405020304" pitchFamily="18" charset="0"/>
              <a:cs typeface="Times New Roman" panose="02020603050405020304" pitchFamily="18" charset="0"/>
            </a:endParaRPr>
          </a:p>
          <a:p>
            <a:pPr algn="ctr"/>
            <a:endParaRPr lang="ko-KR" altLang="en-US" sz="1400" dirty="0">
              <a:solidFill>
                <a:prstClr val="white"/>
              </a:solidFill>
              <a:latin typeface="Times New Roman" panose="02020603050405020304" pitchFamily="18" charset="0"/>
              <a:cs typeface="Times New Roman" panose="02020603050405020304" pitchFamily="18" charset="0"/>
            </a:endParaRPr>
          </a:p>
        </p:txBody>
      </p:sp>
      <p:sp>
        <p:nvSpPr>
          <p:cNvPr id="15" name="순서도: 카드 14"/>
          <p:cNvSpPr/>
          <p:nvPr/>
        </p:nvSpPr>
        <p:spPr>
          <a:xfrm rot="1333823">
            <a:off x="7627071" y="4364669"/>
            <a:ext cx="1243627" cy="1657013"/>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prstClr val="black"/>
                </a:solidFill>
                <a:latin typeface="Times New Roman" panose="02020603050405020304" pitchFamily="18" charset="0"/>
                <a:cs typeface="Times New Roman" panose="02020603050405020304" pitchFamily="18" charset="0"/>
              </a:rPr>
              <a:t>Article 14: Capacity </a:t>
            </a:r>
            <a:r>
              <a:rPr lang="en-US" altLang="ko-KR" sz="1400" b="1" dirty="0" smtClean="0">
                <a:solidFill>
                  <a:prstClr val="black"/>
                </a:solidFill>
                <a:latin typeface="Times New Roman" panose="02020603050405020304" pitchFamily="18" charset="0"/>
                <a:cs typeface="Times New Roman" panose="02020603050405020304" pitchFamily="18" charset="0"/>
              </a:rPr>
              <a:t>Building</a:t>
            </a:r>
          </a:p>
          <a:p>
            <a:pPr algn="ctr"/>
            <a:endParaRPr lang="en-US" altLang="ko-KR" sz="1400" b="1" dirty="0">
              <a:solidFill>
                <a:prstClr val="black"/>
              </a:solidFill>
              <a:latin typeface="Times New Roman" panose="02020603050405020304" pitchFamily="18" charset="0"/>
              <a:cs typeface="Times New Roman" panose="02020603050405020304" pitchFamily="18" charset="0"/>
            </a:endParaRPr>
          </a:p>
          <a:p>
            <a:pPr algn="ctr"/>
            <a:endParaRPr lang="ko-KR" altLang="en-US" sz="1400" b="1"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1961" y="1295400"/>
            <a:ext cx="8759320" cy="2031325"/>
          </a:xfrm>
          <a:prstGeom prst="rect">
            <a:avLst/>
          </a:prstGeom>
          <a:solidFill>
            <a:schemeClr val="accent3">
              <a:lumMod val="20000"/>
              <a:lumOff val="80000"/>
            </a:schemeClr>
          </a:solidFill>
        </p:spPr>
        <p:txBody>
          <a:bodyPr wrap="square">
            <a:spAutoFit/>
          </a:bodyPr>
          <a:lstStyle/>
          <a:p>
            <a:r>
              <a:rPr lang="en-US" b="1" dirty="0">
                <a:solidFill>
                  <a:prstClr val="black"/>
                </a:solidFill>
              </a:rPr>
              <a:t>Article </a:t>
            </a:r>
            <a:r>
              <a:rPr lang="en-US" b="1" dirty="0" smtClean="0">
                <a:solidFill>
                  <a:prstClr val="black"/>
                </a:solidFill>
              </a:rPr>
              <a:t>1: </a:t>
            </a:r>
            <a:r>
              <a:rPr lang="en-US" b="1" dirty="0">
                <a:solidFill>
                  <a:prstClr val="black"/>
                </a:solidFill>
              </a:rPr>
              <a:t>Objective </a:t>
            </a:r>
            <a:endParaRPr lang="en-US" dirty="0">
              <a:solidFill>
                <a:prstClr val="black"/>
              </a:solidFill>
            </a:endParaRPr>
          </a:p>
          <a:p>
            <a:r>
              <a:rPr lang="en-US" dirty="0">
                <a:solidFill>
                  <a:prstClr val="black"/>
                </a:solidFill>
              </a:rPr>
              <a:t>The objective of the present Framework Agreement is </a:t>
            </a:r>
            <a:r>
              <a:rPr lang="en-US" b="1" dirty="0">
                <a:solidFill>
                  <a:prstClr val="black"/>
                </a:solidFill>
              </a:rPr>
              <a:t>to promote cross-border paperless trade </a:t>
            </a:r>
            <a:r>
              <a:rPr lang="en-US" dirty="0">
                <a:solidFill>
                  <a:prstClr val="black"/>
                </a:solidFill>
              </a:rPr>
              <a:t>by </a:t>
            </a:r>
            <a:r>
              <a:rPr lang="en-US" dirty="0">
                <a:solidFill>
                  <a:srgbClr val="0000FF"/>
                </a:solidFill>
              </a:rPr>
              <a:t>enabling the exchange and mutual recognition of trade-related data and documents in electronic form </a:t>
            </a:r>
            <a:r>
              <a:rPr lang="en-US" dirty="0">
                <a:solidFill>
                  <a:prstClr val="black"/>
                </a:solidFill>
              </a:rPr>
              <a:t>and </a:t>
            </a:r>
            <a:r>
              <a:rPr lang="en-US" dirty="0">
                <a:solidFill>
                  <a:srgbClr val="0000FF"/>
                </a:solidFill>
              </a:rPr>
              <a:t>facilitating interoperability among national and </a:t>
            </a:r>
            <a:r>
              <a:rPr lang="en-US" dirty="0" err="1">
                <a:solidFill>
                  <a:srgbClr val="0000FF"/>
                </a:solidFill>
              </a:rPr>
              <a:t>subregional</a:t>
            </a:r>
            <a:r>
              <a:rPr lang="en-US" dirty="0">
                <a:solidFill>
                  <a:srgbClr val="0000FF"/>
                </a:solidFill>
              </a:rPr>
              <a:t> single windows and/or other paperless trade systems</a:t>
            </a:r>
            <a:r>
              <a:rPr lang="en-US" dirty="0">
                <a:solidFill>
                  <a:prstClr val="black"/>
                </a:solidFill>
              </a:rPr>
              <a:t>, for the purpose of </a:t>
            </a:r>
            <a:r>
              <a:rPr lang="en-US" b="1" dirty="0">
                <a:solidFill>
                  <a:prstClr val="black"/>
                </a:solidFill>
              </a:rPr>
              <a:t>making international trade transactions more efficient and transparent while improving regulatory compliance</a:t>
            </a:r>
            <a:r>
              <a:rPr lang="en-US" dirty="0">
                <a:solidFill>
                  <a:prstClr val="black"/>
                </a:solidFill>
              </a:rPr>
              <a:t>.</a:t>
            </a:r>
          </a:p>
        </p:txBody>
      </p:sp>
      <p:sp>
        <p:nvSpPr>
          <p:cNvPr id="10" name="순서도: 카드 10"/>
          <p:cNvSpPr/>
          <p:nvPr/>
        </p:nvSpPr>
        <p:spPr>
          <a:xfrm rot="1333823">
            <a:off x="267232" y="4142246"/>
            <a:ext cx="1243627" cy="1657013"/>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prstClr val="black"/>
                </a:solidFill>
                <a:latin typeface="Times New Roman" panose="02020603050405020304" pitchFamily="18" charset="0"/>
                <a:cs typeface="Times New Roman" panose="02020603050405020304" pitchFamily="18" charset="0"/>
              </a:rPr>
              <a:t>Article </a:t>
            </a:r>
            <a:r>
              <a:rPr lang="en-US" altLang="ko-KR" sz="1400" b="1" dirty="0" smtClean="0">
                <a:solidFill>
                  <a:prstClr val="black"/>
                </a:solidFill>
                <a:latin typeface="Times New Roman" panose="02020603050405020304" pitchFamily="18" charset="0"/>
                <a:cs typeface="Times New Roman" panose="02020603050405020304" pitchFamily="18" charset="0"/>
              </a:rPr>
              <a:t>5: General Principles</a:t>
            </a:r>
            <a:endParaRPr lang="ko-KR" altLang="en-US" sz="1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89053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69F1955-0594-4A29-BE95-E43F03B01F23}" type="slidenum">
              <a:rPr lang="ko-KR" altLang="en-US" smtClean="0"/>
              <a:pPr>
                <a:defRPr/>
              </a:pPr>
              <a:t>45</a:t>
            </a:fld>
            <a:endParaRPr lang="en-US" altLang="ko-KR"/>
          </a:p>
        </p:txBody>
      </p:sp>
      <p:sp>
        <p:nvSpPr>
          <p:cNvPr id="3" name="Arc 3"/>
          <p:cNvSpPr>
            <a:spLocks/>
          </p:cNvSpPr>
          <p:nvPr/>
        </p:nvSpPr>
        <p:spPr bwMode="auto">
          <a:xfrm>
            <a:off x="4592998" y="1629432"/>
            <a:ext cx="1485900" cy="1920875"/>
          </a:xfrm>
          <a:custGeom>
            <a:avLst/>
            <a:gdLst>
              <a:gd name="G0" fmla="+- 0 0 0"/>
              <a:gd name="G1" fmla="+- 21600 0 0"/>
              <a:gd name="G2" fmla="+- 21600 0 0"/>
              <a:gd name="T0" fmla="*/ 0 w 16770"/>
              <a:gd name="T1" fmla="*/ 0 h 21600"/>
              <a:gd name="T2" fmla="*/ 16770 w 16770"/>
              <a:gd name="T3" fmla="*/ 7987 h 21600"/>
              <a:gd name="T4" fmla="*/ 0 w 16770"/>
              <a:gd name="T5" fmla="*/ 21600 h 21600"/>
            </a:gdLst>
            <a:ahLst/>
            <a:cxnLst>
              <a:cxn ang="0">
                <a:pos x="T0" y="T1"/>
              </a:cxn>
              <a:cxn ang="0">
                <a:pos x="T2" y="T3"/>
              </a:cxn>
              <a:cxn ang="0">
                <a:pos x="T4" y="T5"/>
              </a:cxn>
            </a:cxnLst>
            <a:rect l="0" t="0" r="r" b="b"/>
            <a:pathLst>
              <a:path w="16770" h="21600" fill="none" extrusionOk="0">
                <a:moveTo>
                  <a:pt x="-1" y="0"/>
                </a:moveTo>
                <a:cubicBezTo>
                  <a:pt x="6507" y="0"/>
                  <a:pt x="12668" y="2934"/>
                  <a:pt x="16770" y="7986"/>
                </a:cubicBezTo>
              </a:path>
              <a:path w="16770" h="21600" stroke="0" extrusionOk="0">
                <a:moveTo>
                  <a:pt x="-1" y="0"/>
                </a:moveTo>
                <a:cubicBezTo>
                  <a:pt x="6507" y="0"/>
                  <a:pt x="12668" y="2934"/>
                  <a:pt x="16770" y="7986"/>
                </a:cubicBezTo>
                <a:lnTo>
                  <a:pt x="0" y="21600"/>
                </a:lnTo>
                <a:close/>
              </a:path>
            </a:pathLst>
          </a:custGeom>
          <a:solidFill>
            <a:srgbClr val="FFFFFF"/>
          </a:solidFill>
          <a:ln w="6350">
            <a:solidFill>
              <a:srgbClr val="000000"/>
            </a:solidFill>
            <a:round/>
            <a:headEnd/>
            <a:tailEnd/>
          </a:ln>
        </p:spPr>
        <p:txBody>
          <a:bodyPr/>
          <a:lstStyle/>
          <a:p>
            <a:endParaRPr lang="en-US"/>
          </a:p>
        </p:txBody>
      </p:sp>
      <p:sp>
        <p:nvSpPr>
          <p:cNvPr id="4" name="Arc 4"/>
          <p:cNvSpPr>
            <a:spLocks/>
          </p:cNvSpPr>
          <p:nvPr/>
        </p:nvSpPr>
        <p:spPr bwMode="auto">
          <a:xfrm>
            <a:off x="4592998" y="2339045"/>
            <a:ext cx="1916113" cy="1639887"/>
          </a:xfrm>
          <a:custGeom>
            <a:avLst/>
            <a:gdLst>
              <a:gd name="G0" fmla="+- 0 0 0"/>
              <a:gd name="G1" fmla="+- 13613 0 0"/>
              <a:gd name="G2" fmla="+- 21600 0 0"/>
              <a:gd name="T0" fmla="*/ 16770 w 21600"/>
              <a:gd name="T1" fmla="*/ 0 h 18445"/>
              <a:gd name="T2" fmla="*/ 21053 w 21600"/>
              <a:gd name="T3" fmla="*/ 18445 h 18445"/>
              <a:gd name="T4" fmla="*/ 0 w 21600"/>
              <a:gd name="T5" fmla="*/ 13613 h 18445"/>
            </a:gdLst>
            <a:ahLst/>
            <a:cxnLst>
              <a:cxn ang="0">
                <a:pos x="T0" y="T1"/>
              </a:cxn>
              <a:cxn ang="0">
                <a:pos x="T2" y="T3"/>
              </a:cxn>
              <a:cxn ang="0">
                <a:pos x="T4" y="T5"/>
              </a:cxn>
            </a:cxnLst>
            <a:rect l="0" t="0" r="r" b="b"/>
            <a:pathLst>
              <a:path w="21600" h="18445" fill="none" extrusionOk="0">
                <a:moveTo>
                  <a:pt x="16770" y="-1"/>
                </a:moveTo>
                <a:cubicBezTo>
                  <a:pt x="19894" y="3848"/>
                  <a:pt x="21600" y="8655"/>
                  <a:pt x="21600" y="13613"/>
                </a:cubicBezTo>
                <a:cubicBezTo>
                  <a:pt x="21600" y="15239"/>
                  <a:pt x="21416" y="16860"/>
                  <a:pt x="21052" y="18444"/>
                </a:cubicBezTo>
              </a:path>
              <a:path w="21600" h="18445" stroke="0" extrusionOk="0">
                <a:moveTo>
                  <a:pt x="16770" y="-1"/>
                </a:moveTo>
                <a:cubicBezTo>
                  <a:pt x="19894" y="3848"/>
                  <a:pt x="21600" y="8655"/>
                  <a:pt x="21600" y="13613"/>
                </a:cubicBezTo>
                <a:cubicBezTo>
                  <a:pt x="21600" y="15239"/>
                  <a:pt x="21416" y="16860"/>
                  <a:pt x="21052" y="18444"/>
                </a:cubicBezTo>
                <a:lnTo>
                  <a:pt x="0" y="13613"/>
                </a:lnTo>
                <a:close/>
              </a:path>
            </a:pathLst>
          </a:custGeom>
          <a:solidFill>
            <a:srgbClr val="FFFFFF"/>
          </a:solidFill>
          <a:ln w="6350">
            <a:solidFill>
              <a:srgbClr val="000000"/>
            </a:solidFill>
            <a:round/>
            <a:headEnd/>
            <a:tailEnd/>
          </a:ln>
        </p:spPr>
        <p:txBody>
          <a:bodyPr/>
          <a:lstStyle/>
          <a:p>
            <a:endParaRPr lang="en-US"/>
          </a:p>
        </p:txBody>
      </p:sp>
      <p:sp>
        <p:nvSpPr>
          <p:cNvPr id="5" name="Arc 5"/>
          <p:cNvSpPr>
            <a:spLocks/>
          </p:cNvSpPr>
          <p:nvPr/>
        </p:nvSpPr>
        <p:spPr bwMode="auto">
          <a:xfrm>
            <a:off x="4592998" y="3550307"/>
            <a:ext cx="1866900" cy="1724025"/>
          </a:xfrm>
          <a:custGeom>
            <a:avLst/>
            <a:gdLst>
              <a:gd name="G0" fmla="+- 0 0 0"/>
              <a:gd name="G1" fmla="+- 0 0 0"/>
              <a:gd name="G2" fmla="+- 21600 0 0"/>
              <a:gd name="T0" fmla="*/ 21053 w 21053"/>
              <a:gd name="T1" fmla="*/ 4832 h 19393"/>
              <a:gd name="T2" fmla="*/ 9511 w 21053"/>
              <a:gd name="T3" fmla="*/ 19393 h 19393"/>
              <a:gd name="T4" fmla="*/ 0 w 21053"/>
              <a:gd name="T5" fmla="*/ 0 h 19393"/>
            </a:gdLst>
            <a:ahLst/>
            <a:cxnLst>
              <a:cxn ang="0">
                <a:pos x="T0" y="T1"/>
              </a:cxn>
              <a:cxn ang="0">
                <a:pos x="T2" y="T3"/>
              </a:cxn>
              <a:cxn ang="0">
                <a:pos x="T4" y="T5"/>
              </a:cxn>
            </a:cxnLst>
            <a:rect l="0" t="0" r="r" b="b"/>
            <a:pathLst>
              <a:path w="21053" h="19393" fill="none" extrusionOk="0">
                <a:moveTo>
                  <a:pt x="21052" y="4831"/>
                </a:moveTo>
                <a:cubicBezTo>
                  <a:pt x="19596" y="11176"/>
                  <a:pt x="15356" y="16526"/>
                  <a:pt x="9511" y="19393"/>
                </a:cubicBezTo>
              </a:path>
              <a:path w="21053" h="19393" stroke="0" extrusionOk="0">
                <a:moveTo>
                  <a:pt x="21052" y="4831"/>
                </a:moveTo>
                <a:cubicBezTo>
                  <a:pt x="19596" y="11176"/>
                  <a:pt x="15356" y="16526"/>
                  <a:pt x="9511" y="19393"/>
                </a:cubicBezTo>
                <a:lnTo>
                  <a:pt x="0" y="0"/>
                </a:lnTo>
                <a:close/>
              </a:path>
            </a:pathLst>
          </a:custGeom>
          <a:solidFill>
            <a:srgbClr val="FFFFFF"/>
          </a:solidFill>
          <a:ln w="6350">
            <a:solidFill>
              <a:srgbClr val="000000"/>
            </a:solidFill>
            <a:round/>
            <a:headEnd/>
            <a:tailEnd/>
          </a:ln>
        </p:spPr>
        <p:txBody>
          <a:bodyPr/>
          <a:lstStyle/>
          <a:p>
            <a:endParaRPr lang="en-US"/>
          </a:p>
        </p:txBody>
      </p:sp>
      <p:sp>
        <p:nvSpPr>
          <p:cNvPr id="6" name="Arc 6"/>
          <p:cNvSpPr>
            <a:spLocks/>
          </p:cNvSpPr>
          <p:nvPr/>
        </p:nvSpPr>
        <p:spPr bwMode="auto">
          <a:xfrm>
            <a:off x="3746861" y="3550307"/>
            <a:ext cx="1689100" cy="1920875"/>
          </a:xfrm>
          <a:custGeom>
            <a:avLst/>
            <a:gdLst>
              <a:gd name="G0" fmla="+- 9525 0 0"/>
              <a:gd name="G1" fmla="+- 0 0 0"/>
              <a:gd name="G2" fmla="+- 21600 0 0"/>
              <a:gd name="T0" fmla="*/ 19036 w 19036"/>
              <a:gd name="T1" fmla="*/ 19393 h 21600"/>
              <a:gd name="T2" fmla="*/ 0 w 19036"/>
              <a:gd name="T3" fmla="*/ 19386 h 21600"/>
              <a:gd name="T4" fmla="*/ 9525 w 19036"/>
              <a:gd name="T5" fmla="*/ 0 h 21600"/>
            </a:gdLst>
            <a:ahLst/>
            <a:cxnLst>
              <a:cxn ang="0">
                <a:pos x="T0" y="T1"/>
              </a:cxn>
              <a:cxn ang="0">
                <a:pos x="T2" y="T3"/>
              </a:cxn>
              <a:cxn ang="0">
                <a:pos x="T4" y="T5"/>
              </a:cxn>
            </a:cxnLst>
            <a:rect l="0" t="0" r="r" b="b"/>
            <a:pathLst>
              <a:path w="19036" h="21600" fill="none" extrusionOk="0">
                <a:moveTo>
                  <a:pt x="19036" y="19393"/>
                </a:moveTo>
                <a:cubicBezTo>
                  <a:pt x="16075" y="20845"/>
                  <a:pt x="12822" y="21599"/>
                  <a:pt x="9525" y="21600"/>
                </a:cubicBezTo>
                <a:cubicBezTo>
                  <a:pt x="6222" y="21600"/>
                  <a:pt x="2963" y="20842"/>
                  <a:pt x="-1" y="19386"/>
                </a:cubicBezTo>
              </a:path>
              <a:path w="19036" h="21600" stroke="0" extrusionOk="0">
                <a:moveTo>
                  <a:pt x="19036" y="19393"/>
                </a:moveTo>
                <a:cubicBezTo>
                  <a:pt x="16075" y="20845"/>
                  <a:pt x="12822" y="21599"/>
                  <a:pt x="9525" y="21600"/>
                </a:cubicBezTo>
                <a:cubicBezTo>
                  <a:pt x="6222" y="21600"/>
                  <a:pt x="2963" y="20842"/>
                  <a:pt x="-1" y="19386"/>
                </a:cubicBezTo>
                <a:lnTo>
                  <a:pt x="9525" y="0"/>
                </a:lnTo>
                <a:close/>
              </a:path>
            </a:pathLst>
          </a:custGeom>
          <a:solidFill>
            <a:srgbClr val="FFFFFF"/>
          </a:solidFill>
          <a:ln w="6350">
            <a:solidFill>
              <a:srgbClr val="000000"/>
            </a:solidFill>
            <a:round/>
            <a:headEnd/>
            <a:tailEnd/>
          </a:ln>
        </p:spPr>
        <p:txBody>
          <a:bodyPr/>
          <a:lstStyle/>
          <a:p>
            <a:endParaRPr lang="en-US"/>
          </a:p>
        </p:txBody>
      </p:sp>
      <p:sp>
        <p:nvSpPr>
          <p:cNvPr id="7" name="Arc 7"/>
          <p:cNvSpPr>
            <a:spLocks/>
          </p:cNvSpPr>
          <p:nvPr/>
        </p:nvSpPr>
        <p:spPr bwMode="auto">
          <a:xfrm>
            <a:off x="2722923" y="3550307"/>
            <a:ext cx="1870075" cy="1724025"/>
          </a:xfrm>
          <a:custGeom>
            <a:avLst/>
            <a:gdLst>
              <a:gd name="G0" fmla="+- 21054 0 0"/>
              <a:gd name="G1" fmla="+- 0 0 0"/>
              <a:gd name="G2" fmla="+- 21600 0 0"/>
              <a:gd name="T0" fmla="*/ 11529 w 21054"/>
              <a:gd name="T1" fmla="*/ 19386 h 19386"/>
              <a:gd name="T2" fmla="*/ 0 w 21054"/>
              <a:gd name="T3" fmla="*/ 4828 h 19386"/>
              <a:gd name="T4" fmla="*/ 21054 w 21054"/>
              <a:gd name="T5" fmla="*/ 0 h 19386"/>
            </a:gdLst>
            <a:ahLst/>
            <a:cxnLst>
              <a:cxn ang="0">
                <a:pos x="T0" y="T1"/>
              </a:cxn>
              <a:cxn ang="0">
                <a:pos x="T2" y="T3"/>
              </a:cxn>
              <a:cxn ang="0">
                <a:pos x="T4" y="T5"/>
              </a:cxn>
            </a:cxnLst>
            <a:rect l="0" t="0" r="r" b="b"/>
            <a:pathLst>
              <a:path w="21054" h="19386" fill="none" extrusionOk="0">
                <a:moveTo>
                  <a:pt x="11528" y="19386"/>
                </a:moveTo>
                <a:cubicBezTo>
                  <a:pt x="5689" y="16517"/>
                  <a:pt x="1454" y="11169"/>
                  <a:pt x="0" y="4827"/>
                </a:cubicBezTo>
              </a:path>
              <a:path w="21054" h="19386" stroke="0" extrusionOk="0">
                <a:moveTo>
                  <a:pt x="11528" y="19386"/>
                </a:moveTo>
                <a:cubicBezTo>
                  <a:pt x="5689" y="16517"/>
                  <a:pt x="1454" y="11169"/>
                  <a:pt x="0" y="4827"/>
                </a:cubicBezTo>
                <a:lnTo>
                  <a:pt x="21054" y="0"/>
                </a:lnTo>
                <a:close/>
              </a:path>
            </a:pathLst>
          </a:custGeom>
          <a:solidFill>
            <a:srgbClr val="FFFFFF"/>
          </a:solidFill>
          <a:ln w="6350">
            <a:solidFill>
              <a:srgbClr val="000000"/>
            </a:solidFill>
            <a:round/>
            <a:headEnd/>
            <a:tailEnd/>
          </a:ln>
        </p:spPr>
        <p:txBody>
          <a:bodyPr/>
          <a:lstStyle/>
          <a:p>
            <a:endParaRPr lang="en-US"/>
          </a:p>
        </p:txBody>
      </p:sp>
      <p:sp>
        <p:nvSpPr>
          <p:cNvPr id="8" name="Arc 8"/>
          <p:cNvSpPr>
            <a:spLocks/>
          </p:cNvSpPr>
          <p:nvPr/>
        </p:nvSpPr>
        <p:spPr bwMode="auto">
          <a:xfrm>
            <a:off x="2673711" y="2340632"/>
            <a:ext cx="1919287" cy="1639888"/>
          </a:xfrm>
          <a:custGeom>
            <a:avLst/>
            <a:gdLst>
              <a:gd name="G0" fmla="+- 21600 0 0"/>
              <a:gd name="G1" fmla="+- 13605 0 0"/>
              <a:gd name="G2" fmla="+- 21600 0 0"/>
              <a:gd name="T0" fmla="*/ 546 w 21600"/>
              <a:gd name="T1" fmla="*/ 18433 h 18433"/>
              <a:gd name="T2" fmla="*/ 4823 w 21600"/>
              <a:gd name="T3" fmla="*/ 0 h 18433"/>
              <a:gd name="T4" fmla="*/ 21600 w 21600"/>
              <a:gd name="T5" fmla="*/ 13605 h 18433"/>
            </a:gdLst>
            <a:ahLst/>
            <a:cxnLst>
              <a:cxn ang="0">
                <a:pos x="T0" y="T1"/>
              </a:cxn>
              <a:cxn ang="0">
                <a:pos x="T2" y="T3"/>
              </a:cxn>
              <a:cxn ang="0">
                <a:pos x="T4" y="T5"/>
              </a:cxn>
            </a:cxnLst>
            <a:rect l="0" t="0" r="r" b="b"/>
            <a:pathLst>
              <a:path w="21600" h="18433" fill="none" extrusionOk="0">
                <a:moveTo>
                  <a:pt x="546" y="18432"/>
                </a:moveTo>
                <a:cubicBezTo>
                  <a:pt x="183" y="16849"/>
                  <a:pt x="0" y="15229"/>
                  <a:pt x="0" y="13605"/>
                </a:cubicBezTo>
                <a:cubicBezTo>
                  <a:pt x="-1" y="8651"/>
                  <a:pt x="1702" y="3847"/>
                  <a:pt x="4823" y="0"/>
                </a:cubicBezTo>
              </a:path>
              <a:path w="21600" h="18433" stroke="0" extrusionOk="0">
                <a:moveTo>
                  <a:pt x="546" y="18432"/>
                </a:moveTo>
                <a:cubicBezTo>
                  <a:pt x="183" y="16849"/>
                  <a:pt x="0" y="15229"/>
                  <a:pt x="0" y="13605"/>
                </a:cubicBezTo>
                <a:cubicBezTo>
                  <a:pt x="-1" y="8651"/>
                  <a:pt x="1702" y="3847"/>
                  <a:pt x="4823" y="0"/>
                </a:cubicBezTo>
                <a:lnTo>
                  <a:pt x="21600" y="13605"/>
                </a:lnTo>
                <a:close/>
              </a:path>
            </a:pathLst>
          </a:custGeom>
          <a:solidFill>
            <a:srgbClr val="FFFFFF"/>
          </a:solidFill>
          <a:ln w="6350">
            <a:solidFill>
              <a:srgbClr val="000000"/>
            </a:solidFill>
            <a:round/>
            <a:headEnd/>
            <a:tailEnd/>
          </a:ln>
        </p:spPr>
        <p:txBody>
          <a:bodyPr/>
          <a:lstStyle/>
          <a:p>
            <a:endParaRPr lang="en-US"/>
          </a:p>
        </p:txBody>
      </p:sp>
      <p:sp>
        <p:nvSpPr>
          <p:cNvPr id="9" name="Arc 9"/>
          <p:cNvSpPr>
            <a:spLocks/>
          </p:cNvSpPr>
          <p:nvPr/>
        </p:nvSpPr>
        <p:spPr bwMode="auto">
          <a:xfrm>
            <a:off x="3102336" y="1629432"/>
            <a:ext cx="1490662" cy="1920875"/>
          </a:xfrm>
          <a:custGeom>
            <a:avLst/>
            <a:gdLst>
              <a:gd name="G0" fmla="+- 16777 0 0"/>
              <a:gd name="G1" fmla="+- 21600 0 0"/>
              <a:gd name="G2" fmla="+- 21600 0 0"/>
              <a:gd name="T0" fmla="*/ 0 w 16777"/>
              <a:gd name="T1" fmla="*/ 7995 h 21600"/>
              <a:gd name="T2" fmla="*/ 16777 w 16777"/>
              <a:gd name="T3" fmla="*/ 0 h 21600"/>
              <a:gd name="T4" fmla="*/ 16777 w 16777"/>
              <a:gd name="T5" fmla="*/ 21600 h 21600"/>
            </a:gdLst>
            <a:ahLst/>
            <a:cxnLst>
              <a:cxn ang="0">
                <a:pos x="T0" y="T1"/>
              </a:cxn>
              <a:cxn ang="0">
                <a:pos x="T2" y="T3"/>
              </a:cxn>
              <a:cxn ang="0">
                <a:pos x="T4" y="T5"/>
              </a:cxn>
            </a:cxnLst>
            <a:rect l="0" t="0" r="r" b="b"/>
            <a:pathLst>
              <a:path w="16777" h="21600" fill="none" extrusionOk="0">
                <a:moveTo>
                  <a:pt x="0" y="7995"/>
                </a:moveTo>
                <a:cubicBezTo>
                  <a:pt x="4101" y="2937"/>
                  <a:pt x="10265" y="0"/>
                  <a:pt x="16776" y="0"/>
                </a:cubicBezTo>
              </a:path>
              <a:path w="16777" h="21600" stroke="0" extrusionOk="0">
                <a:moveTo>
                  <a:pt x="0" y="7995"/>
                </a:moveTo>
                <a:cubicBezTo>
                  <a:pt x="4101" y="2937"/>
                  <a:pt x="10265" y="0"/>
                  <a:pt x="16776" y="0"/>
                </a:cubicBezTo>
                <a:lnTo>
                  <a:pt x="16777" y="21600"/>
                </a:lnTo>
                <a:close/>
              </a:path>
            </a:pathLst>
          </a:custGeom>
          <a:solidFill>
            <a:srgbClr val="FFFFFF"/>
          </a:solidFill>
          <a:ln w="6350">
            <a:solidFill>
              <a:srgbClr val="000000"/>
            </a:solidFill>
            <a:round/>
            <a:headEnd/>
            <a:tailEnd/>
          </a:ln>
        </p:spPr>
        <p:txBody>
          <a:bodyPr/>
          <a:lstStyle/>
          <a:p>
            <a:endParaRPr lang="en-US"/>
          </a:p>
        </p:txBody>
      </p:sp>
      <p:sp>
        <p:nvSpPr>
          <p:cNvPr id="10" name="Oval 10"/>
          <p:cNvSpPr>
            <a:spLocks noChangeArrowheads="1"/>
          </p:cNvSpPr>
          <p:nvPr/>
        </p:nvSpPr>
        <p:spPr bwMode="auto">
          <a:xfrm>
            <a:off x="3791311" y="2745445"/>
            <a:ext cx="1609725" cy="1609725"/>
          </a:xfrm>
          <a:prstGeom prst="ellipse">
            <a:avLst/>
          </a:prstGeom>
          <a:solidFill>
            <a:srgbClr val="00B050"/>
          </a:solidFill>
          <a:ln w="6350">
            <a:solidFill>
              <a:schemeClr val="tx1"/>
            </a:solidFill>
            <a:round/>
            <a:headEnd/>
            <a:tailEnd/>
          </a:ln>
          <a:effectLst/>
        </p:spPr>
        <p:txBody>
          <a:bodyPr lIns="0" tIns="0" rIns="0" bIns="0" anchor="ctr">
            <a:spAutoFit/>
          </a:bodyPr>
          <a:lstStyle/>
          <a:p>
            <a:endParaRPr lang="en-US"/>
          </a:p>
        </p:txBody>
      </p:sp>
      <p:sp>
        <p:nvSpPr>
          <p:cNvPr id="11" name="Freeform 11"/>
          <p:cNvSpPr>
            <a:spLocks/>
          </p:cNvSpPr>
          <p:nvPr/>
        </p:nvSpPr>
        <p:spPr bwMode="auto">
          <a:xfrm rot="13906864">
            <a:off x="5571692" y="2058851"/>
            <a:ext cx="314325" cy="1452563"/>
          </a:xfrm>
          <a:custGeom>
            <a:avLst/>
            <a:gdLst>
              <a:gd name="T0" fmla="*/ 198 w 198"/>
              <a:gd name="T1" fmla="*/ 123 h 915"/>
              <a:gd name="T2" fmla="*/ 198 w 198"/>
              <a:gd name="T3" fmla="*/ 0 h 915"/>
              <a:gd name="T4" fmla="*/ 0 w 198"/>
              <a:gd name="T5" fmla="*/ 462 h 915"/>
              <a:gd name="T6" fmla="*/ 195 w 198"/>
              <a:gd name="T7" fmla="*/ 915 h 915"/>
              <a:gd name="T8" fmla="*/ 195 w 198"/>
              <a:gd name="T9" fmla="*/ 780 h 915"/>
            </a:gdLst>
            <a:ahLst/>
            <a:cxnLst>
              <a:cxn ang="0">
                <a:pos x="T0" y="T1"/>
              </a:cxn>
              <a:cxn ang="0">
                <a:pos x="T2" y="T3"/>
              </a:cxn>
              <a:cxn ang="0">
                <a:pos x="T4" y="T5"/>
              </a:cxn>
              <a:cxn ang="0">
                <a:pos x="T6" y="T7"/>
              </a:cxn>
              <a:cxn ang="0">
                <a:pos x="T8" y="T9"/>
              </a:cxn>
            </a:cxnLst>
            <a:rect l="0" t="0" r="r" b="b"/>
            <a:pathLst>
              <a:path w="198" h="915">
                <a:moveTo>
                  <a:pt x="198" y="123"/>
                </a:moveTo>
                <a:lnTo>
                  <a:pt x="198" y="0"/>
                </a:lnTo>
                <a:lnTo>
                  <a:pt x="0" y="462"/>
                </a:lnTo>
                <a:lnTo>
                  <a:pt x="195" y="915"/>
                </a:lnTo>
                <a:lnTo>
                  <a:pt x="195" y="780"/>
                </a:lnTo>
              </a:path>
            </a:pathLst>
          </a:custGeom>
          <a:solidFill>
            <a:schemeClr val="bg1"/>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a:p>
        </p:txBody>
      </p:sp>
      <p:sp>
        <p:nvSpPr>
          <p:cNvPr id="12" name="Freeform 12"/>
          <p:cNvSpPr>
            <a:spLocks/>
          </p:cNvSpPr>
          <p:nvPr/>
        </p:nvSpPr>
        <p:spPr bwMode="auto">
          <a:xfrm rot="16968365">
            <a:off x="5731235" y="3258208"/>
            <a:ext cx="314325" cy="1454150"/>
          </a:xfrm>
          <a:custGeom>
            <a:avLst/>
            <a:gdLst>
              <a:gd name="T0" fmla="*/ 198 w 198"/>
              <a:gd name="T1" fmla="*/ 123 h 915"/>
              <a:gd name="T2" fmla="*/ 198 w 198"/>
              <a:gd name="T3" fmla="*/ 0 h 915"/>
              <a:gd name="T4" fmla="*/ 0 w 198"/>
              <a:gd name="T5" fmla="*/ 462 h 915"/>
              <a:gd name="T6" fmla="*/ 195 w 198"/>
              <a:gd name="T7" fmla="*/ 915 h 915"/>
              <a:gd name="T8" fmla="*/ 195 w 198"/>
              <a:gd name="T9" fmla="*/ 780 h 915"/>
            </a:gdLst>
            <a:ahLst/>
            <a:cxnLst>
              <a:cxn ang="0">
                <a:pos x="T0" y="T1"/>
              </a:cxn>
              <a:cxn ang="0">
                <a:pos x="T2" y="T3"/>
              </a:cxn>
              <a:cxn ang="0">
                <a:pos x="T4" y="T5"/>
              </a:cxn>
              <a:cxn ang="0">
                <a:pos x="T6" y="T7"/>
              </a:cxn>
              <a:cxn ang="0">
                <a:pos x="T8" y="T9"/>
              </a:cxn>
            </a:cxnLst>
            <a:rect l="0" t="0" r="r" b="b"/>
            <a:pathLst>
              <a:path w="198" h="915">
                <a:moveTo>
                  <a:pt x="198" y="123"/>
                </a:moveTo>
                <a:lnTo>
                  <a:pt x="198" y="0"/>
                </a:lnTo>
                <a:lnTo>
                  <a:pt x="0" y="462"/>
                </a:lnTo>
                <a:lnTo>
                  <a:pt x="195" y="915"/>
                </a:lnTo>
                <a:lnTo>
                  <a:pt x="195" y="780"/>
                </a:lnTo>
              </a:path>
            </a:pathLst>
          </a:custGeom>
          <a:solidFill>
            <a:schemeClr val="bg1"/>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a:p>
        </p:txBody>
      </p:sp>
      <p:sp>
        <p:nvSpPr>
          <p:cNvPr id="13" name="Freeform 13"/>
          <p:cNvSpPr>
            <a:spLocks/>
          </p:cNvSpPr>
          <p:nvPr/>
        </p:nvSpPr>
        <p:spPr bwMode="auto">
          <a:xfrm rot="20024377">
            <a:off x="4905736" y="4115457"/>
            <a:ext cx="314325" cy="1452563"/>
          </a:xfrm>
          <a:custGeom>
            <a:avLst/>
            <a:gdLst>
              <a:gd name="T0" fmla="*/ 198 w 198"/>
              <a:gd name="T1" fmla="*/ 123 h 915"/>
              <a:gd name="T2" fmla="*/ 198 w 198"/>
              <a:gd name="T3" fmla="*/ 0 h 915"/>
              <a:gd name="T4" fmla="*/ 0 w 198"/>
              <a:gd name="T5" fmla="*/ 462 h 915"/>
              <a:gd name="T6" fmla="*/ 195 w 198"/>
              <a:gd name="T7" fmla="*/ 915 h 915"/>
              <a:gd name="T8" fmla="*/ 195 w 198"/>
              <a:gd name="T9" fmla="*/ 780 h 915"/>
            </a:gdLst>
            <a:ahLst/>
            <a:cxnLst>
              <a:cxn ang="0">
                <a:pos x="T0" y="T1"/>
              </a:cxn>
              <a:cxn ang="0">
                <a:pos x="T2" y="T3"/>
              </a:cxn>
              <a:cxn ang="0">
                <a:pos x="T4" y="T5"/>
              </a:cxn>
              <a:cxn ang="0">
                <a:pos x="T6" y="T7"/>
              </a:cxn>
              <a:cxn ang="0">
                <a:pos x="T8" y="T9"/>
              </a:cxn>
            </a:cxnLst>
            <a:rect l="0" t="0" r="r" b="b"/>
            <a:pathLst>
              <a:path w="198" h="915">
                <a:moveTo>
                  <a:pt x="198" y="123"/>
                </a:moveTo>
                <a:lnTo>
                  <a:pt x="198" y="0"/>
                </a:lnTo>
                <a:lnTo>
                  <a:pt x="0" y="462"/>
                </a:lnTo>
                <a:lnTo>
                  <a:pt x="195" y="915"/>
                </a:lnTo>
                <a:lnTo>
                  <a:pt x="195" y="780"/>
                </a:lnTo>
              </a:path>
            </a:pathLst>
          </a:custGeom>
          <a:solidFill>
            <a:schemeClr val="bg1"/>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a:p>
        </p:txBody>
      </p:sp>
      <p:sp>
        <p:nvSpPr>
          <p:cNvPr id="14" name="Freeform 14"/>
          <p:cNvSpPr>
            <a:spLocks/>
          </p:cNvSpPr>
          <p:nvPr/>
        </p:nvSpPr>
        <p:spPr bwMode="auto">
          <a:xfrm rot="1517239">
            <a:off x="3705586" y="3988457"/>
            <a:ext cx="314325" cy="1452563"/>
          </a:xfrm>
          <a:custGeom>
            <a:avLst/>
            <a:gdLst>
              <a:gd name="T0" fmla="*/ 198 w 198"/>
              <a:gd name="T1" fmla="*/ 123 h 915"/>
              <a:gd name="T2" fmla="*/ 198 w 198"/>
              <a:gd name="T3" fmla="*/ 0 h 915"/>
              <a:gd name="T4" fmla="*/ 0 w 198"/>
              <a:gd name="T5" fmla="*/ 462 h 915"/>
              <a:gd name="T6" fmla="*/ 195 w 198"/>
              <a:gd name="T7" fmla="*/ 915 h 915"/>
              <a:gd name="T8" fmla="*/ 195 w 198"/>
              <a:gd name="T9" fmla="*/ 780 h 915"/>
            </a:gdLst>
            <a:ahLst/>
            <a:cxnLst>
              <a:cxn ang="0">
                <a:pos x="T0" y="T1"/>
              </a:cxn>
              <a:cxn ang="0">
                <a:pos x="T2" y="T3"/>
              </a:cxn>
              <a:cxn ang="0">
                <a:pos x="T4" y="T5"/>
              </a:cxn>
              <a:cxn ang="0">
                <a:pos x="T6" y="T7"/>
              </a:cxn>
              <a:cxn ang="0">
                <a:pos x="T8" y="T9"/>
              </a:cxn>
            </a:cxnLst>
            <a:rect l="0" t="0" r="r" b="b"/>
            <a:pathLst>
              <a:path w="198" h="915">
                <a:moveTo>
                  <a:pt x="198" y="123"/>
                </a:moveTo>
                <a:lnTo>
                  <a:pt x="198" y="0"/>
                </a:lnTo>
                <a:lnTo>
                  <a:pt x="0" y="462"/>
                </a:lnTo>
                <a:lnTo>
                  <a:pt x="195" y="915"/>
                </a:lnTo>
                <a:lnTo>
                  <a:pt x="195" y="780"/>
                </a:lnTo>
              </a:path>
            </a:pathLst>
          </a:custGeom>
          <a:solidFill>
            <a:schemeClr val="bg1"/>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a:p>
        </p:txBody>
      </p:sp>
      <p:sp>
        <p:nvSpPr>
          <p:cNvPr id="15" name="Freeform 15"/>
          <p:cNvSpPr>
            <a:spLocks/>
          </p:cNvSpPr>
          <p:nvPr/>
        </p:nvSpPr>
        <p:spPr bwMode="auto">
          <a:xfrm rot="4577860">
            <a:off x="3076936" y="2999445"/>
            <a:ext cx="314325" cy="1450975"/>
          </a:xfrm>
          <a:custGeom>
            <a:avLst/>
            <a:gdLst>
              <a:gd name="T0" fmla="*/ 198 w 198"/>
              <a:gd name="T1" fmla="*/ 123 h 915"/>
              <a:gd name="T2" fmla="*/ 198 w 198"/>
              <a:gd name="T3" fmla="*/ 0 h 915"/>
              <a:gd name="T4" fmla="*/ 0 w 198"/>
              <a:gd name="T5" fmla="*/ 462 h 915"/>
              <a:gd name="T6" fmla="*/ 195 w 198"/>
              <a:gd name="T7" fmla="*/ 915 h 915"/>
              <a:gd name="T8" fmla="*/ 195 w 198"/>
              <a:gd name="T9" fmla="*/ 780 h 915"/>
            </a:gdLst>
            <a:ahLst/>
            <a:cxnLst>
              <a:cxn ang="0">
                <a:pos x="T0" y="T1"/>
              </a:cxn>
              <a:cxn ang="0">
                <a:pos x="T2" y="T3"/>
              </a:cxn>
              <a:cxn ang="0">
                <a:pos x="T4" y="T5"/>
              </a:cxn>
              <a:cxn ang="0">
                <a:pos x="T6" y="T7"/>
              </a:cxn>
              <a:cxn ang="0">
                <a:pos x="T8" y="T9"/>
              </a:cxn>
            </a:cxnLst>
            <a:rect l="0" t="0" r="r" b="b"/>
            <a:pathLst>
              <a:path w="198" h="915">
                <a:moveTo>
                  <a:pt x="198" y="123"/>
                </a:moveTo>
                <a:lnTo>
                  <a:pt x="198" y="0"/>
                </a:lnTo>
                <a:lnTo>
                  <a:pt x="0" y="462"/>
                </a:lnTo>
                <a:lnTo>
                  <a:pt x="195" y="915"/>
                </a:lnTo>
                <a:lnTo>
                  <a:pt x="195" y="780"/>
                </a:lnTo>
              </a:path>
            </a:pathLst>
          </a:custGeom>
          <a:solidFill>
            <a:schemeClr val="bg1"/>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a:p>
        </p:txBody>
      </p:sp>
      <p:sp>
        <p:nvSpPr>
          <p:cNvPr id="16" name="Freeform 16"/>
          <p:cNvSpPr>
            <a:spLocks/>
          </p:cNvSpPr>
          <p:nvPr/>
        </p:nvSpPr>
        <p:spPr bwMode="auto">
          <a:xfrm rot="7754807">
            <a:off x="3469842" y="1855651"/>
            <a:ext cx="314325" cy="1452563"/>
          </a:xfrm>
          <a:custGeom>
            <a:avLst/>
            <a:gdLst>
              <a:gd name="T0" fmla="*/ 198 w 198"/>
              <a:gd name="T1" fmla="*/ 123 h 915"/>
              <a:gd name="T2" fmla="*/ 198 w 198"/>
              <a:gd name="T3" fmla="*/ 0 h 915"/>
              <a:gd name="T4" fmla="*/ 0 w 198"/>
              <a:gd name="T5" fmla="*/ 462 h 915"/>
              <a:gd name="T6" fmla="*/ 195 w 198"/>
              <a:gd name="T7" fmla="*/ 915 h 915"/>
              <a:gd name="T8" fmla="*/ 195 w 198"/>
              <a:gd name="T9" fmla="*/ 780 h 915"/>
            </a:gdLst>
            <a:ahLst/>
            <a:cxnLst>
              <a:cxn ang="0">
                <a:pos x="T0" y="T1"/>
              </a:cxn>
              <a:cxn ang="0">
                <a:pos x="T2" y="T3"/>
              </a:cxn>
              <a:cxn ang="0">
                <a:pos x="T4" y="T5"/>
              </a:cxn>
              <a:cxn ang="0">
                <a:pos x="T6" y="T7"/>
              </a:cxn>
              <a:cxn ang="0">
                <a:pos x="T8" y="T9"/>
              </a:cxn>
            </a:cxnLst>
            <a:rect l="0" t="0" r="r" b="b"/>
            <a:pathLst>
              <a:path w="198" h="915">
                <a:moveTo>
                  <a:pt x="198" y="123"/>
                </a:moveTo>
                <a:lnTo>
                  <a:pt x="198" y="0"/>
                </a:lnTo>
                <a:lnTo>
                  <a:pt x="0" y="462"/>
                </a:lnTo>
                <a:lnTo>
                  <a:pt x="195" y="915"/>
                </a:lnTo>
                <a:lnTo>
                  <a:pt x="195" y="780"/>
                </a:lnTo>
              </a:path>
            </a:pathLst>
          </a:custGeom>
          <a:solidFill>
            <a:schemeClr val="bg1"/>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a:p>
        </p:txBody>
      </p:sp>
      <p:sp>
        <p:nvSpPr>
          <p:cNvPr id="17" name="Freeform 17"/>
          <p:cNvSpPr>
            <a:spLocks/>
          </p:cNvSpPr>
          <p:nvPr/>
        </p:nvSpPr>
        <p:spPr bwMode="auto">
          <a:xfrm rot="10745289">
            <a:off x="4569186" y="1454807"/>
            <a:ext cx="314325" cy="1452563"/>
          </a:xfrm>
          <a:custGeom>
            <a:avLst/>
            <a:gdLst>
              <a:gd name="T0" fmla="*/ 198 w 198"/>
              <a:gd name="T1" fmla="*/ 123 h 915"/>
              <a:gd name="T2" fmla="*/ 198 w 198"/>
              <a:gd name="T3" fmla="*/ 0 h 915"/>
              <a:gd name="T4" fmla="*/ 0 w 198"/>
              <a:gd name="T5" fmla="*/ 462 h 915"/>
              <a:gd name="T6" fmla="*/ 195 w 198"/>
              <a:gd name="T7" fmla="*/ 915 h 915"/>
              <a:gd name="T8" fmla="*/ 195 w 198"/>
              <a:gd name="T9" fmla="*/ 780 h 915"/>
            </a:gdLst>
            <a:ahLst/>
            <a:cxnLst>
              <a:cxn ang="0">
                <a:pos x="T0" y="T1"/>
              </a:cxn>
              <a:cxn ang="0">
                <a:pos x="T2" y="T3"/>
              </a:cxn>
              <a:cxn ang="0">
                <a:pos x="T4" y="T5"/>
              </a:cxn>
              <a:cxn ang="0">
                <a:pos x="T6" y="T7"/>
              </a:cxn>
              <a:cxn ang="0">
                <a:pos x="T8" y="T9"/>
              </a:cxn>
            </a:cxnLst>
            <a:rect l="0" t="0" r="r" b="b"/>
            <a:pathLst>
              <a:path w="198" h="915">
                <a:moveTo>
                  <a:pt x="198" y="123"/>
                </a:moveTo>
                <a:lnTo>
                  <a:pt x="198" y="0"/>
                </a:lnTo>
                <a:lnTo>
                  <a:pt x="0" y="462"/>
                </a:lnTo>
                <a:lnTo>
                  <a:pt x="195" y="915"/>
                </a:lnTo>
                <a:lnTo>
                  <a:pt x="195" y="780"/>
                </a:lnTo>
              </a:path>
            </a:pathLst>
          </a:custGeom>
          <a:solidFill>
            <a:schemeClr val="bg1"/>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a:p>
        </p:txBody>
      </p:sp>
      <p:sp>
        <p:nvSpPr>
          <p:cNvPr id="18" name="Text Box 18"/>
          <p:cNvSpPr txBox="1">
            <a:spLocks noChangeArrowheads="1"/>
          </p:cNvSpPr>
          <p:nvPr/>
        </p:nvSpPr>
        <p:spPr bwMode="auto">
          <a:xfrm>
            <a:off x="3956411" y="3241738"/>
            <a:ext cx="1279525"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0" hangingPunct="0"/>
            <a:r>
              <a:rPr lang="en-US" altLang="zh-CN" sz="2000" b="1" dirty="0" smtClean="0"/>
              <a:t>General </a:t>
            </a:r>
          </a:p>
          <a:p>
            <a:pPr algn="ctr" eaLnBrk="0" hangingPunct="0"/>
            <a:r>
              <a:rPr lang="en-US" altLang="zh-CN" sz="2000" b="1" dirty="0" smtClean="0"/>
              <a:t>Principles</a:t>
            </a:r>
            <a:endParaRPr lang="zh-CN" altLang="en-US" sz="2000" b="1" dirty="0"/>
          </a:p>
        </p:txBody>
      </p:sp>
      <p:sp>
        <p:nvSpPr>
          <p:cNvPr id="19" name="Text Box 19"/>
          <p:cNvSpPr txBox="1">
            <a:spLocks noChangeArrowheads="1"/>
          </p:cNvSpPr>
          <p:nvPr/>
        </p:nvSpPr>
        <p:spPr bwMode="auto">
          <a:xfrm>
            <a:off x="4893036" y="2133600"/>
            <a:ext cx="898525"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0" hangingPunct="0"/>
            <a:r>
              <a:rPr lang="en-US" altLang="zh-CN" sz="2000" b="0" dirty="0" smtClean="0">
                <a:latin typeface="+mn-lt"/>
                <a:ea typeface="MS PGothic"/>
              </a:rPr>
              <a:t>Ⅱ</a:t>
            </a:r>
            <a:endParaRPr lang="zh-CN" altLang="en-US" sz="2000" b="0" dirty="0">
              <a:latin typeface="+mn-lt"/>
            </a:endParaRPr>
          </a:p>
        </p:txBody>
      </p:sp>
      <p:sp>
        <p:nvSpPr>
          <p:cNvPr id="20" name="Text Box 20"/>
          <p:cNvSpPr txBox="1">
            <a:spLocks noChangeArrowheads="1"/>
          </p:cNvSpPr>
          <p:nvPr/>
        </p:nvSpPr>
        <p:spPr bwMode="auto">
          <a:xfrm>
            <a:off x="5415846" y="3200400"/>
            <a:ext cx="898525"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0" hangingPunct="0"/>
            <a:r>
              <a:rPr lang="en-US" altLang="zh-CN" sz="2000" b="0" dirty="0" smtClean="0">
                <a:latin typeface="+mn-lt"/>
                <a:ea typeface="MS PGothic"/>
              </a:rPr>
              <a:t>Ⅲ</a:t>
            </a:r>
            <a:endParaRPr lang="zh-CN" altLang="en-US" sz="1200" b="0" dirty="0"/>
          </a:p>
        </p:txBody>
      </p:sp>
      <p:sp>
        <p:nvSpPr>
          <p:cNvPr id="21" name="Text Box 21"/>
          <p:cNvSpPr txBox="1">
            <a:spLocks noChangeArrowheads="1"/>
          </p:cNvSpPr>
          <p:nvPr/>
        </p:nvSpPr>
        <p:spPr bwMode="auto">
          <a:xfrm>
            <a:off x="5134336" y="4379876"/>
            <a:ext cx="898525"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0" hangingPunct="0"/>
            <a:r>
              <a:rPr lang="en-US" altLang="zh-CN" sz="2000" b="0" dirty="0" smtClean="0">
                <a:latin typeface="+mn-lt"/>
                <a:ea typeface="MS PGothic"/>
              </a:rPr>
              <a:t>Ⅳ</a:t>
            </a:r>
            <a:endParaRPr lang="zh-CN" altLang="en-US" sz="1200" b="0" dirty="0"/>
          </a:p>
        </p:txBody>
      </p:sp>
      <p:sp>
        <p:nvSpPr>
          <p:cNvPr id="22" name="Text Box 22"/>
          <p:cNvSpPr txBox="1">
            <a:spLocks noChangeArrowheads="1"/>
          </p:cNvSpPr>
          <p:nvPr/>
        </p:nvSpPr>
        <p:spPr bwMode="auto">
          <a:xfrm>
            <a:off x="3992387" y="4907690"/>
            <a:ext cx="898525"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0" hangingPunct="0"/>
            <a:r>
              <a:rPr lang="en-US" altLang="zh-CN" sz="2000" b="0" dirty="0" smtClean="0">
                <a:latin typeface="+mn-lt"/>
                <a:ea typeface="MS PGothic"/>
              </a:rPr>
              <a:t>Ⅴ</a:t>
            </a:r>
            <a:endParaRPr lang="zh-CN" altLang="en-US" sz="1200" b="0" dirty="0"/>
          </a:p>
        </p:txBody>
      </p:sp>
      <p:sp>
        <p:nvSpPr>
          <p:cNvPr id="23" name="Text Box 23"/>
          <p:cNvSpPr txBox="1">
            <a:spLocks noChangeArrowheads="1"/>
          </p:cNvSpPr>
          <p:nvPr/>
        </p:nvSpPr>
        <p:spPr bwMode="auto">
          <a:xfrm>
            <a:off x="2988735" y="4044089"/>
            <a:ext cx="898525"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0" hangingPunct="0"/>
            <a:r>
              <a:rPr lang="en-US" altLang="zh-CN" sz="2000" b="0" dirty="0" smtClean="0">
                <a:latin typeface="+mn-lt"/>
                <a:ea typeface="MS PGothic"/>
              </a:rPr>
              <a:t>Ⅵ</a:t>
            </a:r>
            <a:endParaRPr lang="zh-CN" altLang="en-US" sz="2000" b="0" dirty="0">
              <a:latin typeface="+mn-lt"/>
            </a:endParaRPr>
          </a:p>
        </p:txBody>
      </p:sp>
      <p:sp>
        <p:nvSpPr>
          <p:cNvPr id="24" name="Text Box 24"/>
          <p:cNvSpPr txBox="1">
            <a:spLocks noChangeArrowheads="1"/>
          </p:cNvSpPr>
          <p:nvPr/>
        </p:nvSpPr>
        <p:spPr bwMode="auto">
          <a:xfrm>
            <a:off x="2761898" y="2944776"/>
            <a:ext cx="898525"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0" hangingPunct="0"/>
            <a:r>
              <a:rPr lang="en-US" altLang="zh-CN" sz="2000" b="0" dirty="0" smtClean="0">
                <a:latin typeface="+mn-lt"/>
                <a:ea typeface="MS PGothic"/>
              </a:rPr>
              <a:t>Ⅶ</a:t>
            </a:r>
            <a:endParaRPr lang="zh-CN" altLang="en-US" sz="2000" b="0" dirty="0">
              <a:latin typeface="+mn-lt"/>
            </a:endParaRPr>
          </a:p>
        </p:txBody>
      </p:sp>
      <p:sp>
        <p:nvSpPr>
          <p:cNvPr id="25" name="Text Box 25"/>
          <p:cNvSpPr txBox="1">
            <a:spLocks noChangeArrowheads="1"/>
          </p:cNvSpPr>
          <p:nvPr/>
        </p:nvSpPr>
        <p:spPr bwMode="auto">
          <a:xfrm>
            <a:off x="1596470" y="1483174"/>
            <a:ext cx="1625152"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eaLnBrk="0" hangingPunct="0"/>
            <a:r>
              <a:rPr lang="en-US" altLang="zh-CN" b="1" dirty="0" smtClean="0"/>
              <a:t>Functional Equivalence</a:t>
            </a:r>
            <a:endParaRPr lang="zh-CN" altLang="en-US" b="1" dirty="0"/>
          </a:p>
        </p:txBody>
      </p:sp>
      <p:sp>
        <p:nvSpPr>
          <p:cNvPr id="26" name="TextBox 25"/>
          <p:cNvSpPr txBox="1"/>
          <p:nvPr/>
        </p:nvSpPr>
        <p:spPr>
          <a:xfrm>
            <a:off x="369711" y="249043"/>
            <a:ext cx="4221700" cy="461665"/>
          </a:xfrm>
          <a:prstGeom prst="rect">
            <a:avLst/>
          </a:prstGeom>
          <a:noFill/>
        </p:spPr>
        <p:txBody>
          <a:bodyPr wrap="square" rtlCol="0">
            <a:spAutoFit/>
          </a:bodyPr>
          <a:lstStyle/>
          <a:p>
            <a:r>
              <a:rPr lang="en-US" sz="2400" b="1" dirty="0" smtClean="0">
                <a:solidFill>
                  <a:srgbClr val="0000FF"/>
                </a:solidFill>
              </a:rPr>
              <a:t>Art. 5: General principles</a:t>
            </a:r>
            <a:endParaRPr lang="en-US" sz="2400" b="1" dirty="0">
              <a:solidFill>
                <a:srgbClr val="0000FF"/>
              </a:solidFill>
            </a:endParaRPr>
          </a:p>
        </p:txBody>
      </p:sp>
      <p:sp>
        <p:nvSpPr>
          <p:cNvPr id="27" name="Text Box 19"/>
          <p:cNvSpPr txBox="1">
            <a:spLocks noChangeArrowheads="1"/>
          </p:cNvSpPr>
          <p:nvPr/>
        </p:nvSpPr>
        <p:spPr bwMode="auto">
          <a:xfrm>
            <a:off x="3812823" y="2057400"/>
            <a:ext cx="898525"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0" hangingPunct="0"/>
            <a:r>
              <a:rPr lang="en-US" altLang="zh-CN" sz="2000" b="0" dirty="0" smtClean="0">
                <a:latin typeface="+mn-lt"/>
                <a:ea typeface="MS PGothic"/>
              </a:rPr>
              <a:t>Ⅰ</a:t>
            </a:r>
            <a:endParaRPr lang="zh-CN" altLang="en-US" sz="2000" b="0" dirty="0">
              <a:latin typeface="+mn-lt"/>
            </a:endParaRPr>
          </a:p>
        </p:txBody>
      </p:sp>
      <p:cxnSp>
        <p:nvCxnSpPr>
          <p:cNvPr id="29" name="Straight Connector 28"/>
          <p:cNvCxnSpPr/>
          <p:nvPr/>
        </p:nvCxnSpPr>
        <p:spPr>
          <a:xfrm>
            <a:off x="1603023" y="2133600"/>
            <a:ext cx="2514600" cy="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72121" y="2133600"/>
            <a:ext cx="3217502" cy="23744"/>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966178" y="1241778"/>
            <a:ext cx="2873022" cy="923330"/>
          </a:xfrm>
          <a:prstGeom prst="rect">
            <a:avLst/>
          </a:prstGeom>
        </p:spPr>
        <p:txBody>
          <a:bodyPr wrap="square">
            <a:spAutoFit/>
          </a:bodyPr>
          <a:lstStyle/>
          <a:p>
            <a:r>
              <a:rPr lang="en-GB" b="1" dirty="0">
                <a:cs typeface="Arial" panose="020B0604020202020204" pitchFamily="34" charset="0"/>
              </a:rPr>
              <a:t>Non-discrimination </a:t>
            </a:r>
            <a:endParaRPr lang="en-GB" b="1" dirty="0" smtClean="0">
              <a:cs typeface="Arial" panose="020B0604020202020204" pitchFamily="34" charset="0"/>
            </a:endParaRPr>
          </a:p>
          <a:p>
            <a:r>
              <a:rPr lang="en-GB" b="1" dirty="0" smtClean="0">
                <a:cs typeface="Arial" panose="020B0604020202020204" pitchFamily="34" charset="0"/>
              </a:rPr>
              <a:t>of </a:t>
            </a:r>
            <a:r>
              <a:rPr lang="en-GB" b="1" dirty="0">
                <a:cs typeface="Arial" panose="020B0604020202020204" pitchFamily="34" charset="0"/>
              </a:rPr>
              <a:t>the use of Electronic communications</a:t>
            </a:r>
            <a:endParaRPr lang="en-US" b="1" dirty="0">
              <a:cs typeface="Arial" panose="020B0604020202020204" pitchFamily="34" charset="0"/>
            </a:endParaRPr>
          </a:p>
        </p:txBody>
      </p:sp>
      <p:cxnSp>
        <p:nvCxnSpPr>
          <p:cNvPr id="35" name="Straight Connector 34"/>
          <p:cNvCxnSpPr/>
          <p:nvPr/>
        </p:nvCxnSpPr>
        <p:spPr>
          <a:xfrm>
            <a:off x="6021572" y="3460044"/>
            <a:ext cx="2134651"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533716" y="2830689"/>
            <a:ext cx="1783373" cy="646331"/>
          </a:xfrm>
          <a:prstGeom prst="rect">
            <a:avLst/>
          </a:prstGeom>
        </p:spPr>
        <p:txBody>
          <a:bodyPr wrap="none">
            <a:spAutoFit/>
          </a:bodyPr>
          <a:lstStyle/>
          <a:p>
            <a:r>
              <a:rPr lang="en-GB" b="1" dirty="0">
                <a:cs typeface="Arial" panose="020B0604020202020204" pitchFamily="34" charset="0"/>
              </a:rPr>
              <a:t>Technological </a:t>
            </a:r>
            <a:endParaRPr lang="en-GB" b="1" dirty="0" smtClean="0">
              <a:cs typeface="Arial" panose="020B0604020202020204" pitchFamily="34" charset="0"/>
            </a:endParaRPr>
          </a:p>
          <a:p>
            <a:r>
              <a:rPr lang="en-GB" b="1" dirty="0" smtClean="0">
                <a:cs typeface="Arial" panose="020B0604020202020204" pitchFamily="34" charset="0"/>
              </a:rPr>
              <a:t>neutrality</a:t>
            </a:r>
            <a:endParaRPr lang="en-US" b="1" dirty="0">
              <a:cs typeface="Arial" panose="020B0604020202020204" pitchFamily="34" charset="0"/>
            </a:endParaRPr>
          </a:p>
        </p:txBody>
      </p:sp>
      <p:cxnSp>
        <p:nvCxnSpPr>
          <p:cNvPr id="38" name="Straight Connector 37"/>
          <p:cNvCxnSpPr/>
          <p:nvPr/>
        </p:nvCxnSpPr>
        <p:spPr>
          <a:xfrm>
            <a:off x="5693666" y="4653786"/>
            <a:ext cx="2691157" cy="60952"/>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620934" y="4013158"/>
            <a:ext cx="1851789" cy="646331"/>
          </a:xfrm>
          <a:prstGeom prst="rect">
            <a:avLst/>
          </a:prstGeom>
        </p:spPr>
        <p:txBody>
          <a:bodyPr wrap="none">
            <a:spAutoFit/>
          </a:bodyPr>
          <a:lstStyle/>
          <a:p>
            <a:r>
              <a:rPr lang="en-GB" b="1" dirty="0">
                <a:cs typeface="Arial" panose="020B0604020202020204" pitchFamily="34" charset="0"/>
              </a:rPr>
              <a:t>Promotion of </a:t>
            </a:r>
            <a:endParaRPr lang="en-GB" b="1" dirty="0" smtClean="0">
              <a:cs typeface="Arial" panose="020B0604020202020204" pitchFamily="34" charset="0"/>
            </a:endParaRPr>
          </a:p>
          <a:p>
            <a:r>
              <a:rPr lang="en-GB" b="1" dirty="0" smtClean="0">
                <a:cs typeface="Arial" panose="020B0604020202020204" pitchFamily="34" charset="0"/>
              </a:rPr>
              <a:t>interoperability</a:t>
            </a:r>
            <a:endParaRPr lang="en-US" b="1" dirty="0">
              <a:cs typeface="Arial" panose="020B0604020202020204" pitchFamily="34" charset="0"/>
            </a:endParaRPr>
          </a:p>
        </p:txBody>
      </p:sp>
      <p:cxnSp>
        <p:nvCxnSpPr>
          <p:cNvPr id="43" name="Straight Connector 42"/>
          <p:cNvCxnSpPr/>
          <p:nvPr/>
        </p:nvCxnSpPr>
        <p:spPr>
          <a:xfrm flipH="1" flipV="1">
            <a:off x="536223" y="3219160"/>
            <a:ext cx="2598738" cy="10815"/>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98518" y="2226025"/>
            <a:ext cx="2975450" cy="923330"/>
          </a:xfrm>
          <a:prstGeom prst="rect">
            <a:avLst/>
          </a:prstGeom>
        </p:spPr>
        <p:txBody>
          <a:bodyPr wrap="square">
            <a:spAutoFit/>
          </a:bodyPr>
          <a:lstStyle/>
          <a:p>
            <a:r>
              <a:rPr lang="en-GB" b="1" dirty="0">
                <a:cs typeface="Arial" panose="020B0604020202020204" pitchFamily="34" charset="0"/>
              </a:rPr>
              <a:t>Improving </a:t>
            </a:r>
            <a:endParaRPr lang="en-GB" b="1" dirty="0" smtClean="0">
              <a:cs typeface="Arial" panose="020B0604020202020204" pitchFamily="34" charset="0"/>
            </a:endParaRPr>
          </a:p>
          <a:p>
            <a:r>
              <a:rPr lang="en-GB" b="1" dirty="0" err="1" smtClean="0">
                <a:cs typeface="Arial" panose="020B0604020202020204" pitchFamily="34" charset="0"/>
              </a:rPr>
              <a:t>transboundary</a:t>
            </a:r>
            <a:r>
              <a:rPr lang="en-GB" b="1" dirty="0" smtClean="0">
                <a:cs typeface="Arial" panose="020B0604020202020204" pitchFamily="34" charset="0"/>
              </a:rPr>
              <a:t> </a:t>
            </a:r>
            <a:r>
              <a:rPr lang="en-GB" b="1" dirty="0">
                <a:cs typeface="Arial" panose="020B0604020202020204" pitchFamily="34" charset="0"/>
              </a:rPr>
              <a:t>trust environment</a:t>
            </a:r>
            <a:endParaRPr lang="en-US" b="1" dirty="0">
              <a:cs typeface="Arial" panose="020B0604020202020204" pitchFamily="34" charset="0"/>
            </a:endParaRPr>
          </a:p>
        </p:txBody>
      </p:sp>
      <p:cxnSp>
        <p:nvCxnSpPr>
          <p:cNvPr id="45" name="Straight Connector 44"/>
          <p:cNvCxnSpPr/>
          <p:nvPr/>
        </p:nvCxnSpPr>
        <p:spPr>
          <a:xfrm flipH="1" flipV="1">
            <a:off x="428152" y="4299694"/>
            <a:ext cx="2916182" cy="21129"/>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323050" y="3397956"/>
            <a:ext cx="2286000" cy="923330"/>
          </a:xfrm>
          <a:prstGeom prst="rect">
            <a:avLst/>
          </a:prstGeom>
        </p:spPr>
        <p:txBody>
          <a:bodyPr wrap="square">
            <a:spAutoFit/>
          </a:bodyPr>
          <a:lstStyle/>
          <a:p>
            <a:r>
              <a:rPr lang="en-GB" b="1" dirty="0">
                <a:cs typeface="Arial" panose="020B0604020202020204" pitchFamily="34" charset="0"/>
              </a:rPr>
              <a:t>Cooperation between the public and private sectors</a:t>
            </a:r>
            <a:endParaRPr lang="en-US" b="1" dirty="0">
              <a:cs typeface="Arial" panose="020B0604020202020204" pitchFamily="34" charset="0"/>
            </a:endParaRPr>
          </a:p>
        </p:txBody>
      </p:sp>
      <p:cxnSp>
        <p:nvCxnSpPr>
          <p:cNvPr id="48" name="Straight Connector 47"/>
          <p:cNvCxnSpPr/>
          <p:nvPr/>
        </p:nvCxnSpPr>
        <p:spPr>
          <a:xfrm flipH="1" flipV="1">
            <a:off x="524934" y="5189187"/>
            <a:ext cx="3877734" cy="10566"/>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74135" y="5212644"/>
            <a:ext cx="3118643" cy="646331"/>
          </a:xfrm>
          <a:prstGeom prst="rect">
            <a:avLst/>
          </a:prstGeom>
        </p:spPr>
        <p:txBody>
          <a:bodyPr wrap="square">
            <a:spAutoFit/>
          </a:bodyPr>
          <a:lstStyle/>
          <a:p>
            <a:r>
              <a:rPr lang="en-GB" b="1" dirty="0">
                <a:cs typeface="Arial" panose="020B0604020202020204" pitchFamily="34" charset="0"/>
              </a:rPr>
              <a:t>Improved trade facilitation and regulatory compliance</a:t>
            </a:r>
            <a:endParaRPr lang="en-US" b="1" dirty="0">
              <a:cs typeface="Arial" panose="020B0604020202020204" pitchFamily="34" charset="0"/>
            </a:endParaRPr>
          </a:p>
        </p:txBody>
      </p:sp>
    </p:spTree>
    <p:extLst>
      <p:ext uri="{BB962C8B-B14F-4D97-AF65-F5344CB8AC3E}">
        <p14:creationId xmlns:p14="http://schemas.microsoft.com/office/powerpoint/2010/main" val="10204499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169F1955-0594-4A29-BE95-E43F03B01F23}" type="slidenum">
              <a:rPr lang="ko-KR" altLang="en-US" smtClean="0"/>
              <a:pPr>
                <a:defRPr/>
              </a:pPr>
              <a:t>46</a:t>
            </a:fld>
            <a:endParaRPr lang="en-US" altLang="ko-KR"/>
          </a:p>
        </p:txBody>
      </p:sp>
      <p:sp>
        <p:nvSpPr>
          <p:cNvPr id="4" name="Oval 3"/>
          <p:cNvSpPr>
            <a:spLocks noChangeArrowheads="1"/>
          </p:cNvSpPr>
          <p:nvPr/>
        </p:nvSpPr>
        <p:spPr bwMode="auto">
          <a:xfrm>
            <a:off x="1601788" y="1903412"/>
            <a:ext cx="5651500" cy="3197225"/>
          </a:xfrm>
          <a:prstGeom prst="ellipse">
            <a:avLst/>
          </a:prstGeom>
          <a:solidFill>
            <a:srgbClr val="FFFF00"/>
          </a:solidFill>
          <a:ln w="6350">
            <a:solidFill>
              <a:schemeClr val="accent2"/>
            </a:solidFill>
            <a:round/>
            <a:headEnd/>
            <a:tailEnd/>
          </a:ln>
          <a:effectLst>
            <a:outerShdw dist="35921" dir="2700000" algn="ctr" rotWithShape="0">
              <a:schemeClr val="hlink"/>
            </a:outerShdw>
          </a:effectLst>
        </p:spPr>
        <p:txBody>
          <a:bodyPr wrap="none" lIns="72000" tIns="0" rIns="0" bIns="0" anchor="ctr"/>
          <a:lstStyle/>
          <a:p>
            <a:pPr algn="ctr"/>
            <a:r>
              <a:rPr lang="en-US" altLang="ko-KR" sz="3200" b="1" dirty="0" smtClean="0">
                <a:latin typeface="Ebrima" panose="02000000000000000000" pitchFamily="2" charset="0"/>
                <a:ea typeface="Ebrima" panose="02000000000000000000" pitchFamily="2" charset="0"/>
                <a:cs typeface="Ebrima" panose="02000000000000000000" pitchFamily="2" charset="0"/>
              </a:rPr>
              <a:t>Key</a:t>
            </a:r>
            <a:r>
              <a:rPr lang="ko-KR" altLang="en-US" sz="3200" b="1" dirty="0" smtClean="0">
                <a:latin typeface="Ebrima" panose="02000000000000000000" pitchFamily="2" charset="0"/>
                <a:cs typeface="Ebrima" panose="02000000000000000000" pitchFamily="2" charset="0"/>
              </a:rPr>
              <a:t> </a:t>
            </a:r>
            <a:endParaRPr lang="en-US" altLang="ko-KR" sz="3200" b="1" dirty="0" smtClean="0">
              <a:latin typeface="Ebrima" panose="02000000000000000000" pitchFamily="2" charset="0"/>
              <a:ea typeface="Ebrima" panose="02000000000000000000" pitchFamily="2" charset="0"/>
              <a:cs typeface="Ebrima" panose="02000000000000000000" pitchFamily="2" charset="0"/>
            </a:endParaRPr>
          </a:p>
          <a:p>
            <a:pPr algn="ctr"/>
            <a:r>
              <a:rPr lang="en-US" altLang="ko-KR" sz="3200" b="1" dirty="0" smtClean="0">
                <a:latin typeface="Ebrima" panose="02000000000000000000" pitchFamily="2" charset="0"/>
                <a:ea typeface="Ebrima" panose="02000000000000000000" pitchFamily="2" charset="0"/>
                <a:cs typeface="Ebrima" panose="02000000000000000000" pitchFamily="2" charset="0"/>
              </a:rPr>
              <a:t>Provisions</a:t>
            </a:r>
            <a:endParaRPr lang="ko-KR" altLang="en-US" sz="3200" b="1" dirty="0">
              <a:latin typeface="Ebrima" panose="02000000000000000000" pitchFamily="2" charset="0"/>
              <a:cs typeface="Ebrima" panose="02000000000000000000" pitchFamily="2" charset="0"/>
            </a:endParaRPr>
          </a:p>
        </p:txBody>
      </p:sp>
      <p:sp>
        <p:nvSpPr>
          <p:cNvPr id="5" name="Oval 4"/>
          <p:cNvSpPr>
            <a:spLocks noChangeArrowheads="1"/>
          </p:cNvSpPr>
          <p:nvPr/>
        </p:nvSpPr>
        <p:spPr bwMode="auto">
          <a:xfrm>
            <a:off x="609600" y="2470150"/>
            <a:ext cx="2222500" cy="1035050"/>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ko-KR" altLang="en-US"/>
          </a:p>
        </p:txBody>
      </p:sp>
      <p:sp>
        <p:nvSpPr>
          <p:cNvPr id="7" name="Oval 6"/>
          <p:cNvSpPr>
            <a:spLocks noChangeArrowheads="1"/>
          </p:cNvSpPr>
          <p:nvPr/>
        </p:nvSpPr>
        <p:spPr bwMode="auto">
          <a:xfrm>
            <a:off x="1600200" y="4248150"/>
            <a:ext cx="2222500" cy="1035050"/>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ko-KR" altLang="en-US"/>
          </a:p>
        </p:txBody>
      </p:sp>
      <p:sp>
        <p:nvSpPr>
          <p:cNvPr id="9" name="Oval 8"/>
          <p:cNvSpPr>
            <a:spLocks noChangeArrowheads="1"/>
          </p:cNvSpPr>
          <p:nvPr/>
        </p:nvSpPr>
        <p:spPr bwMode="auto">
          <a:xfrm>
            <a:off x="3316288" y="1447800"/>
            <a:ext cx="2222500" cy="1035050"/>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ko-KR" altLang="en-US"/>
          </a:p>
        </p:txBody>
      </p:sp>
      <p:sp>
        <p:nvSpPr>
          <p:cNvPr id="10" name="Text Box 9"/>
          <p:cNvSpPr txBox="1">
            <a:spLocks noChangeArrowheads="1"/>
          </p:cNvSpPr>
          <p:nvPr/>
        </p:nvSpPr>
        <p:spPr bwMode="auto">
          <a:xfrm flipH="1">
            <a:off x="3459163" y="1781454"/>
            <a:ext cx="19367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0" hangingPunct="0"/>
            <a:r>
              <a:rPr lang="en-US" altLang="zh-CN" sz="2400" b="1" dirty="0" smtClean="0"/>
              <a:t>Article 8</a:t>
            </a:r>
            <a:endParaRPr lang="zh-CN" altLang="en-US" sz="2400" b="1" dirty="0"/>
          </a:p>
        </p:txBody>
      </p:sp>
      <p:sp>
        <p:nvSpPr>
          <p:cNvPr id="11" name="Oval 10"/>
          <p:cNvSpPr>
            <a:spLocks noChangeArrowheads="1"/>
          </p:cNvSpPr>
          <p:nvPr/>
        </p:nvSpPr>
        <p:spPr bwMode="auto">
          <a:xfrm>
            <a:off x="6148388" y="2470150"/>
            <a:ext cx="2222500" cy="1035050"/>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ko-KR" altLang="en-US"/>
          </a:p>
        </p:txBody>
      </p:sp>
      <p:sp>
        <p:nvSpPr>
          <p:cNvPr id="13" name="Oval 12"/>
          <p:cNvSpPr>
            <a:spLocks noChangeArrowheads="1"/>
          </p:cNvSpPr>
          <p:nvPr/>
        </p:nvSpPr>
        <p:spPr bwMode="auto">
          <a:xfrm>
            <a:off x="5016500" y="4248150"/>
            <a:ext cx="2220913" cy="1035050"/>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ko-KR" altLang="en-US"/>
          </a:p>
        </p:txBody>
      </p:sp>
      <p:sp>
        <p:nvSpPr>
          <p:cNvPr id="14" name="Text Box 13"/>
          <p:cNvSpPr txBox="1">
            <a:spLocks noChangeArrowheads="1"/>
          </p:cNvSpPr>
          <p:nvPr/>
        </p:nvSpPr>
        <p:spPr bwMode="auto">
          <a:xfrm flipH="1">
            <a:off x="5157788" y="4675187"/>
            <a:ext cx="19367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eaLnBrk="0" hangingPunct="0"/>
            <a:r>
              <a:rPr lang="zh-CN" altLang="en-US" sz="1200" b="0"/>
              <a:t>…</a:t>
            </a:r>
          </a:p>
        </p:txBody>
      </p:sp>
      <p:sp>
        <p:nvSpPr>
          <p:cNvPr id="15" name="Text Box 14"/>
          <p:cNvSpPr txBox="1">
            <a:spLocks noChangeArrowheads="1"/>
          </p:cNvSpPr>
          <p:nvPr/>
        </p:nvSpPr>
        <p:spPr bwMode="auto">
          <a:xfrm flipH="1">
            <a:off x="3089275" y="3367087"/>
            <a:ext cx="2676525"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eaLnBrk="0" hangingPunct="0"/>
            <a:r>
              <a:rPr lang="zh-CN" altLang="en-US" sz="1200"/>
              <a:t>…</a:t>
            </a:r>
          </a:p>
        </p:txBody>
      </p:sp>
      <p:sp>
        <p:nvSpPr>
          <p:cNvPr id="16" name="Text Box 9"/>
          <p:cNvSpPr txBox="1">
            <a:spLocks noChangeArrowheads="1"/>
          </p:cNvSpPr>
          <p:nvPr/>
        </p:nvSpPr>
        <p:spPr bwMode="auto">
          <a:xfrm flipH="1">
            <a:off x="6248400" y="2831068"/>
            <a:ext cx="19367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0" hangingPunct="0"/>
            <a:r>
              <a:rPr lang="en-US" altLang="zh-CN" sz="2400" b="1" dirty="0" smtClean="0"/>
              <a:t>Article 11</a:t>
            </a:r>
            <a:endParaRPr lang="zh-CN" altLang="en-US" sz="2400" b="1" dirty="0"/>
          </a:p>
        </p:txBody>
      </p:sp>
      <p:sp>
        <p:nvSpPr>
          <p:cNvPr id="17" name="Text Box 9"/>
          <p:cNvSpPr txBox="1">
            <a:spLocks noChangeArrowheads="1"/>
          </p:cNvSpPr>
          <p:nvPr/>
        </p:nvSpPr>
        <p:spPr bwMode="auto">
          <a:xfrm flipH="1">
            <a:off x="5149850" y="4583668"/>
            <a:ext cx="19367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0" hangingPunct="0"/>
            <a:r>
              <a:rPr lang="en-US" altLang="zh-CN" sz="2400" b="1" dirty="0" smtClean="0"/>
              <a:t>Article 12</a:t>
            </a:r>
            <a:endParaRPr lang="zh-CN" altLang="en-US" sz="2400" b="1" dirty="0"/>
          </a:p>
        </p:txBody>
      </p:sp>
      <p:sp>
        <p:nvSpPr>
          <p:cNvPr id="18" name="Text Box 9"/>
          <p:cNvSpPr txBox="1">
            <a:spLocks noChangeArrowheads="1"/>
          </p:cNvSpPr>
          <p:nvPr/>
        </p:nvSpPr>
        <p:spPr bwMode="auto">
          <a:xfrm flipH="1">
            <a:off x="1691148" y="4600876"/>
            <a:ext cx="19367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0" hangingPunct="0"/>
            <a:r>
              <a:rPr lang="en-US" altLang="zh-CN" sz="2400" b="1" dirty="0" smtClean="0"/>
              <a:t>Article 13</a:t>
            </a:r>
            <a:endParaRPr lang="zh-CN" altLang="en-US" sz="2400" b="1" dirty="0"/>
          </a:p>
        </p:txBody>
      </p:sp>
      <p:sp>
        <p:nvSpPr>
          <p:cNvPr id="19" name="Text Box 9"/>
          <p:cNvSpPr txBox="1">
            <a:spLocks noChangeArrowheads="1"/>
          </p:cNvSpPr>
          <p:nvPr/>
        </p:nvSpPr>
        <p:spPr bwMode="auto">
          <a:xfrm flipH="1">
            <a:off x="732504" y="2804652"/>
            <a:ext cx="19367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0" hangingPunct="0"/>
            <a:r>
              <a:rPr lang="en-US" altLang="zh-CN" sz="2400" b="1" dirty="0" smtClean="0"/>
              <a:t>Article 14</a:t>
            </a:r>
            <a:endParaRPr lang="zh-CN" altLang="en-US" sz="2400" b="1" dirty="0"/>
          </a:p>
        </p:txBody>
      </p:sp>
      <p:sp>
        <p:nvSpPr>
          <p:cNvPr id="20" name="TextBox 19"/>
          <p:cNvSpPr txBox="1"/>
          <p:nvPr/>
        </p:nvSpPr>
        <p:spPr>
          <a:xfrm>
            <a:off x="76200" y="3512403"/>
            <a:ext cx="1468672" cy="830997"/>
          </a:xfrm>
          <a:prstGeom prst="rect">
            <a:avLst/>
          </a:prstGeom>
          <a:noFill/>
        </p:spPr>
        <p:txBody>
          <a:bodyPr wrap="none" rtlCol="0">
            <a:spAutoFit/>
          </a:bodyPr>
          <a:lstStyle/>
          <a:p>
            <a:pPr algn="ctr"/>
            <a:r>
              <a:rPr lang="en-US" altLang="ko-KR" sz="2400" dirty="0" smtClean="0"/>
              <a:t>Capacity </a:t>
            </a:r>
          </a:p>
          <a:p>
            <a:pPr algn="ctr"/>
            <a:r>
              <a:rPr lang="en-US" altLang="ko-KR" sz="2400" dirty="0" smtClean="0"/>
              <a:t>Building</a:t>
            </a:r>
            <a:endParaRPr lang="ko-KR" altLang="en-US" sz="2400" dirty="0"/>
          </a:p>
        </p:txBody>
      </p:sp>
      <p:sp>
        <p:nvSpPr>
          <p:cNvPr id="21" name="직사각형 20"/>
          <p:cNvSpPr/>
          <p:nvPr/>
        </p:nvSpPr>
        <p:spPr>
          <a:xfrm>
            <a:off x="7074312" y="3443748"/>
            <a:ext cx="2119491" cy="830997"/>
          </a:xfrm>
          <a:prstGeom prst="rect">
            <a:avLst/>
          </a:prstGeom>
        </p:spPr>
        <p:txBody>
          <a:bodyPr wrap="none">
            <a:spAutoFit/>
          </a:bodyPr>
          <a:lstStyle/>
          <a:p>
            <a:pPr algn="ctr"/>
            <a:r>
              <a:rPr lang="en-US" altLang="ko-KR" sz="2400" dirty="0">
                <a:cs typeface="Arial" panose="020B0604020202020204" pitchFamily="34" charset="0"/>
              </a:rPr>
              <a:t>Institutional </a:t>
            </a:r>
            <a:endParaRPr lang="en-US" altLang="ko-KR" sz="2400" dirty="0" smtClean="0">
              <a:cs typeface="Arial" panose="020B0604020202020204" pitchFamily="34" charset="0"/>
            </a:endParaRPr>
          </a:p>
          <a:p>
            <a:pPr algn="ctr"/>
            <a:r>
              <a:rPr lang="en-US" altLang="ko-KR" sz="2400" dirty="0" smtClean="0">
                <a:cs typeface="Arial" panose="020B0604020202020204" pitchFamily="34" charset="0"/>
              </a:rPr>
              <a:t>Arrangements</a:t>
            </a:r>
            <a:endParaRPr lang="ko-KR" altLang="en-US" sz="2400" dirty="0">
              <a:cs typeface="Arial" panose="020B0604020202020204" pitchFamily="34" charset="0"/>
            </a:endParaRPr>
          </a:p>
        </p:txBody>
      </p:sp>
      <p:sp>
        <p:nvSpPr>
          <p:cNvPr id="22" name="직사각형 21"/>
          <p:cNvSpPr/>
          <p:nvPr/>
        </p:nvSpPr>
        <p:spPr>
          <a:xfrm>
            <a:off x="5287296" y="5346743"/>
            <a:ext cx="1742785" cy="461665"/>
          </a:xfrm>
          <a:prstGeom prst="rect">
            <a:avLst/>
          </a:prstGeom>
        </p:spPr>
        <p:txBody>
          <a:bodyPr wrap="none">
            <a:spAutoFit/>
          </a:bodyPr>
          <a:lstStyle/>
          <a:p>
            <a:r>
              <a:rPr lang="en-US" altLang="ko-KR" sz="2400" dirty="0">
                <a:cs typeface="Arial" panose="020B0604020202020204" pitchFamily="34" charset="0"/>
              </a:rPr>
              <a:t>Action Plan</a:t>
            </a:r>
            <a:endParaRPr lang="ko-KR" altLang="en-US" sz="2400" dirty="0">
              <a:cs typeface="Arial" panose="020B0604020202020204" pitchFamily="34" charset="0"/>
            </a:endParaRPr>
          </a:p>
        </p:txBody>
      </p:sp>
      <p:sp>
        <p:nvSpPr>
          <p:cNvPr id="23" name="직사각형 22"/>
          <p:cNvSpPr/>
          <p:nvPr/>
        </p:nvSpPr>
        <p:spPr>
          <a:xfrm>
            <a:off x="403126" y="5348748"/>
            <a:ext cx="4572000" cy="830997"/>
          </a:xfrm>
          <a:prstGeom prst="rect">
            <a:avLst/>
          </a:prstGeom>
        </p:spPr>
        <p:txBody>
          <a:bodyPr>
            <a:spAutoFit/>
          </a:bodyPr>
          <a:lstStyle/>
          <a:p>
            <a:pPr algn="ctr"/>
            <a:r>
              <a:rPr lang="en-US" altLang="ko-KR" sz="2400" dirty="0"/>
              <a:t>Pilot Projects and Sharing of Lessons Learned</a:t>
            </a:r>
          </a:p>
        </p:txBody>
      </p:sp>
      <p:sp>
        <p:nvSpPr>
          <p:cNvPr id="24" name="직사각형 23"/>
          <p:cNvSpPr/>
          <p:nvPr/>
        </p:nvSpPr>
        <p:spPr>
          <a:xfrm>
            <a:off x="2144553" y="1017553"/>
            <a:ext cx="4706738" cy="461665"/>
          </a:xfrm>
          <a:prstGeom prst="rect">
            <a:avLst/>
          </a:prstGeom>
        </p:spPr>
        <p:txBody>
          <a:bodyPr wrap="none">
            <a:spAutoFit/>
          </a:bodyPr>
          <a:lstStyle/>
          <a:p>
            <a:r>
              <a:rPr lang="en-US" altLang="ko-KR" sz="2400" dirty="0">
                <a:cs typeface="Arial" panose="020B0604020202020204" pitchFamily="34" charset="0"/>
              </a:rPr>
              <a:t>Cross-border Mutual Recognition</a:t>
            </a:r>
            <a:endParaRPr lang="ko-KR" altLang="en-US" sz="2400" dirty="0">
              <a:cs typeface="Arial" panose="020B0604020202020204" pitchFamily="34" charset="0"/>
            </a:endParaRPr>
          </a:p>
        </p:txBody>
      </p:sp>
      <p:sp>
        <p:nvSpPr>
          <p:cNvPr id="25" name="TextBox 24"/>
          <p:cNvSpPr txBox="1"/>
          <p:nvPr/>
        </p:nvSpPr>
        <p:spPr>
          <a:xfrm>
            <a:off x="381795" y="14054"/>
            <a:ext cx="6396303" cy="523220"/>
          </a:xfrm>
          <a:prstGeom prst="rect">
            <a:avLst/>
          </a:prstGeom>
          <a:noFill/>
        </p:spPr>
        <p:txBody>
          <a:bodyPr wrap="none" rtlCol="0">
            <a:spAutoFit/>
          </a:bodyPr>
          <a:lstStyle/>
          <a:p>
            <a:r>
              <a:rPr lang="en-US" sz="2800" b="1" dirty="0" smtClean="0"/>
              <a:t>Overview of provisions: </a:t>
            </a:r>
            <a:r>
              <a:rPr lang="en-US" sz="2400" dirty="0" smtClean="0">
                <a:solidFill>
                  <a:srgbClr val="00B0F0"/>
                </a:solidFill>
              </a:rPr>
              <a:t>Key provisions</a:t>
            </a:r>
            <a:endParaRPr lang="en-US" sz="2400" dirty="0">
              <a:solidFill>
                <a:srgbClr val="00B0F0"/>
              </a:solidFill>
            </a:endParaRPr>
          </a:p>
        </p:txBody>
      </p:sp>
    </p:spTree>
    <p:extLst>
      <p:ext uri="{BB962C8B-B14F-4D97-AF65-F5344CB8AC3E}">
        <p14:creationId xmlns:p14="http://schemas.microsoft.com/office/powerpoint/2010/main" val="10945602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Trade facilitation and paperless trade implementation in Asia and the Pacific: an overview</a:t>
            </a:r>
          </a:p>
          <a:p>
            <a:r>
              <a:rPr lang="en-US" dirty="0" smtClean="0"/>
              <a:t>Lessons learnt in developing Single Windows in Asia-Pacific region</a:t>
            </a:r>
          </a:p>
          <a:p>
            <a:r>
              <a:rPr lang="en-US" dirty="0"/>
              <a:t>Framework Agreement on the Facilitation of Cross-Border Paperless Trade in Asia and the </a:t>
            </a:r>
            <a:r>
              <a:rPr lang="en-US" dirty="0" smtClean="0"/>
              <a:t>Pacific</a:t>
            </a:r>
          </a:p>
          <a:p>
            <a:r>
              <a:rPr lang="en-US" dirty="0" smtClean="0"/>
              <a:t>ESCAP’s support in Single Window and paperless trade</a:t>
            </a:r>
            <a:endParaRPr lang="en-US" dirty="0"/>
          </a:p>
        </p:txBody>
      </p:sp>
      <p:sp>
        <p:nvSpPr>
          <p:cNvPr id="4" name="Slide Number Placeholder 3"/>
          <p:cNvSpPr>
            <a:spLocks noGrp="1"/>
          </p:cNvSpPr>
          <p:nvPr>
            <p:ph type="sldNum" sz="quarter" idx="12"/>
          </p:nvPr>
        </p:nvSpPr>
        <p:spPr/>
        <p:txBody>
          <a:bodyPr/>
          <a:lstStyle/>
          <a:p>
            <a:pPr>
              <a:defRPr/>
            </a:pPr>
            <a:fld id="{908EC23F-8621-48A0-895B-126FB4F0B734}" type="slidenum">
              <a:rPr lang="ko-KR" altLang="en-US" smtClean="0"/>
              <a:pPr>
                <a:defRPr/>
              </a:pPr>
              <a:t>47</a:t>
            </a:fld>
            <a:endParaRPr lang="en-US" altLang="ko-KR"/>
          </a:p>
        </p:txBody>
      </p:sp>
      <p:sp>
        <p:nvSpPr>
          <p:cNvPr id="5" name="Rectangle 4"/>
          <p:cNvSpPr/>
          <p:nvPr/>
        </p:nvSpPr>
        <p:spPr>
          <a:xfrm>
            <a:off x="228600" y="4953000"/>
            <a:ext cx="8534400" cy="1066800"/>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369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69F1955-0594-4A29-BE95-E43F03B01F23}" type="slidenum">
              <a:rPr lang="ko-KR" altLang="en-US" smtClean="0"/>
              <a:pPr>
                <a:defRPr/>
              </a:pPr>
              <a:t>48</a:t>
            </a:fld>
            <a:endParaRPr lang="en-US" altLang="ko-KR"/>
          </a:p>
        </p:txBody>
      </p:sp>
      <p:sp>
        <p:nvSpPr>
          <p:cNvPr id="3" name="Title 1"/>
          <p:cNvSpPr txBox="1">
            <a:spLocks/>
          </p:cNvSpPr>
          <p:nvPr/>
        </p:nvSpPr>
        <p:spPr>
          <a:xfrm>
            <a:off x="385393" y="262379"/>
            <a:ext cx="6213527" cy="498133"/>
          </a:xfrm>
          <a:prstGeom prst="rect">
            <a:avLst/>
          </a:prstGeom>
        </p:spPr>
        <p:txBody>
          <a:bodyPr>
            <a:normAutofit/>
          </a:bodyPr>
          <a:lstStyle>
            <a:lvl1pPr algn="ctr" rtl="0" eaLnBrk="0" fontAlgn="base" latinLnBrk="0" hangingPunct="0">
              <a:spcBef>
                <a:spcPct val="0"/>
              </a:spcBef>
              <a:spcAft>
                <a:spcPct val="0"/>
              </a:spcAft>
              <a:defRPr sz="4400" kern="1200">
                <a:solidFill>
                  <a:schemeClr val="tx1"/>
                </a:solidFill>
                <a:latin typeface="Malgun Gothic" pitchFamily="34" charset="-127"/>
                <a:ea typeface="Malgun Gothic" pitchFamily="34" charset="-127"/>
                <a:cs typeface="Malgun Gothic" pitchFamily="34" charset="-127"/>
              </a:defRPr>
            </a:lvl1pPr>
            <a:lvl2pPr algn="ctr" rtl="0" eaLnBrk="0" fontAlgn="base" latinLnBrk="1" hangingPunct="0">
              <a:spcBef>
                <a:spcPct val="0"/>
              </a:spcBef>
              <a:spcAft>
                <a:spcPct val="0"/>
              </a:spcAft>
              <a:defRPr sz="4400">
                <a:solidFill>
                  <a:schemeClr val="tx1"/>
                </a:solidFill>
                <a:latin typeface="Malgun Gothic" pitchFamily="34" charset="-127"/>
                <a:ea typeface="Malgun Gothic" pitchFamily="34" charset="-127"/>
                <a:cs typeface="Malgun Gothic" pitchFamily="34" charset="-127"/>
              </a:defRPr>
            </a:lvl2pPr>
            <a:lvl3pPr algn="ctr" rtl="0" eaLnBrk="0" fontAlgn="base" latinLnBrk="1" hangingPunct="0">
              <a:spcBef>
                <a:spcPct val="0"/>
              </a:spcBef>
              <a:spcAft>
                <a:spcPct val="0"/>
              </a:spcAft>
              <a:defRPr sz="4400">
                <a:solidFill>
                  <a:schemeClr val="tx1"/>
                </a:solidFill>
                <a:latin typeface="Malgun Gothic" pitchFamily="34" charset="-127"/>
                <a:ea typeface="Malgun Gothic" pitchFamily="34" charset="-127"/>
                <a:cs typeface="Malgun Gothic" pitchFamily="34" charset="-127"/>
              </a:defRPr>
            </a:lvl3pPr>
            <a:lvl4pPr algn="ctr" rtl="0" eaLnBrk="0" fontAlgn="base" latinLnBrk="1" hangingPunct="0">
              <a:spcBef>
                <a:spcPct val="0"/>
              </a:spcBef>
              <a:spcAft>
                <a:spcPct val="0"/>
              </a:spcAft>
              <a:defRPr sz="4400">
                <a:solidFill>
                  <a:schemeClr val="tx1"/>
                </a:solidFill>
                <a:latin typeface="Malgun Gothic" pitchFamily="34" charset="-127"/>
                <a:ea typeface="Malgun Gothic" pitchFamily="34" charset="-127"/>
                <a:cs typeface="Malgun Gothic" pitchFamily="34" charset="-127"/>
              </a:defRPr>
            </a:lvl4pPr>
            <a:lvl5pPr algn="ctr" rtl="0" eaLnBrk="0" fontAlgn="base" latinLnBrk="1" hangingPunct="0">
              <a:spcBef>
                <a:spcPct val="0"/>
              </a:spcBef>
              <a:spcAft>
                <a:spcPct val="0"/>
              </a:spcAft>
              <a:defRPr sz="4400">
                <a:solidFill>
                  <a:schemeClr val="tx1"/>
                </a:solidFill>
                <a:latin typeface="Malgun Gothic" pitchFamily="34" charset="-127"/>
                <a:ea typeface="Malgun Gothic" pitchFamily="34" charset="-127"/>
                <a:cs typeface="Malgun Gothic" pitchFamily="34" charset="-127"/>
              </a:defRPr>
            </a:lvl5pPr>
            <a:lvl6pPr marL="457200" algn="ctr" rtl="0" fontAlgn="base" latinLnBrk="1">
              <a:spcBef>
                <a:spcPct val="0"/>
              </a:spcBef>
              <a:spcAft>
                <a:spcPct val="0"/>
              </a:spcAft>
              <a:defRPr sz="4400">
                <a:solidFill>
                  <a:schemeClr val="tx1"/>
                </a:solidFill>
                <a:latin typeface="맑은 고딕" pitchFamily="34" charset="-127"/>
                <a:ea typeface="맑은 고딕" pitchFamily="34" charset="-127"/>
              </a:defRPr>
            </a:lvl6pPr>
            <a:lvl7pPr marL="914400" algn="ctr" rtl="0" fontAlgn="base" latinLnBrk="1">
              <a:spcBef>
                <a:spcPct val="0"/>
              </a:spcBef>
              <a:spcAft>
                <a:spcPct val="0"/>
              </a:spcAft>
              <a:defRPr sz="4400">
                <a:solidFill>
                  <a:schemeClr val="tx1"/>
                </a:solidFill>
                <a:latin typeface="맑은 고딕" pitchFamily="34" charset="-127"/>
                <a:ea typeface="맑은 고딕" pitchFamily="34" charset="-127"/>
              </a:defRPr>
            </a:lvl7pPr>
            <a:lvl8pPr marL="1371600" algn="ctr" rtl="0" fontAlgn="base" latinLnBrk="1">
              <a:spcBef>
                <a:spcPct val="0"/>
              </a:spcBef>
              <a:spcAft>
                <a:spcPct val="0"/>
              </a:spcAft>
              <a:defRPr sz="4400">
                <a:solidFill>
                  <a:schemeClr val="tx1"/>
                </a:solidFill>
                <a:latin typeface="맑은 고딕" pitchFamily="34" charset="-127"/>
                <a:ea typeface="맑은 고딕" pitchFamily="34" charset="-127"/>
              </a:defRPr>
            </a:lvl8pPr>
            <a:lvl9pPr marL="1828800" algn="ctr" rtl="0" fontAlgn="base" latinLnBrk="1">
              <a:spcBef>
                <a:spcPct val="0"/>
              </a:spcBef>
              <a:spcAft>
                <a:spcPct val="0"/>
              </a:spcAft>
              <a:defRPr sz="4400">
                <a:solidFill>
                  <a:schemeClr val="tx1"/>
                </a:solidFill>
                <a:latin typeface="맑은 고딕" pitchFamily="34" charset="-127"/>
                <a:ea typeface="맑은 고딕" pitchFamily="34" charset="-127"/>
              </a:defRPr>
            </a:lvl9pPr>
          </a:lstStyle>
          <a:p>
            <a:pPr algn="l"/>
            <a:r>
              <a:rPr lang="en-US" sz="2400" b="1" dirty="0">
                <a:solidFill>
                  <a:srgbClr val="000066"/>
                </a:solidFill>
                <a:latin typeface="Arial" panose="020B0604020202020204" pitchFamily="34" charset="0"/>
                <a:cs typeface="Arial" panose="020B0604020202020204" pitchFamily="34" charset="0"/>
              </a:rPr>
              <a:t>Trade Facilitation </a:t>
            </a:r>
            <a:r>
              <a:rPr lang="en-US" sz="2400" b="1" dirty="0" err="1" smtClean="0">
                <a:solidFill>
                  <a:srgbClr val="000066"/>
                </a:solidFill>
                <a:latin typeface="Arial" panose="020B0604020202020204" pitchFamily="34" charset="0"/>
                <a:cs typeface="Arial" panose="020B0604020202020204" pitchFamily="34" charset="0"/>
              </a:rPr>
              <a:t>Programme</a:t>
            </a:r>
            <a:r>
              <a:rPr lang="en-US" sz="2400" b="1" dirty="0" smtClean="0">
                <a:solidFill>
                  <a:srgbClr val="000066"/>
                </a:solidFill>
                <a:latin typeface="Arial" panose="020B0604020202020204" pitchFamily="34" charset="0"/>
                <a:cs typeface="Arial" panose="020B0604020202020204" pitchFamily="34" charset="0"/>
              </a:rPr>
              <a:t> in ESCAP</a:t>
            </a:r>
            <a:endParaRPr lang="en-US" sz="2400" b="1" dirty="0">
              <a:solidFill>
                <a:srgbClr val="000066"/>
              </a:solidFill>
              <a:latin typeface="Arial" panose="020B0604020202020204" pitchFamily="34" charset="0"/>
              <a:cs typeface="Arial" panose="020B0604020202020204" pitchFamily="34" charset="0"/>
            </a:endParaRPr>
          </a:p>
        </p:txBody>
      </p:sp>
      <p:sp>
        <p:nvSpPr>
          <p:cNvPr id="4" name="Oval 3"/>
          <p:cNvSpPr/>
          <p:nvPr/>
        </p:nvSpPr>
        <p:spPr>
          <a:xfrm>
            <a:off x="1222497" y="836712"/>
            <a:ext cx="3168352" cy="2736304"/>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800000"/>
                </a:solidFill>
              </a:rPr>
              <a:t>Legislative</a:t>
            </a:r>
            <a:endParaRPr lang="en-US" sz="2800" b="1" dirty="0">
              <a:solidFill>
                <a:srgbClr val="800000"/>
              </a:solidFill>
            </a:endParaRPr>
          </a:p>
        </p:txBody>
      </p:sp>
      <p:sp>
        <p:nvSpPr>
          <p:cNvPr id="5" name="Oval 4"/>
          <p:cNvSpPr/>
          <p:nvPr/>
        </p:nvSpPr>
        <p:spPr>
          <a:xfrm>
            <a:off x="2555776" y="2880232"/>
            <a:ext cx="3168352" cy="2736304"/>
          </a:xfrm>
          <a:prstGeom prst="ellips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rPr>
              <a:t>Capacity</a:t>
            </a:r>
          </a:p>
          <a:p>
            <a:pPr algn="ctr"/>
            <a:r>
              <a:rPr lang="en-US" sz="2800" b="1" dirty="0" smtClean="0">
                <a:solidFill>
                  <a:srgbClr val="0000FF"/>
                </a:solidFill>
              </a:rPr>
              <a:t>Building</a:t>
            </a:r>
            <a:endParaRPr lang="en-US" sz="2800" b="1" dirty="0">
              <a:solidFill>
                <a:srgbClr val="0000FF"/>
              </a:solidFill>
            </a:endParaRPr>
          </a:p>
        </p:txBody>
      </p:sp>
      <p:sp>
        <p:nvSpPr>
          <p:cNvPr id="6" name="Oval 5"/>
          <p:cNvSpPr/>
          <p:nvPr/>
        </p:nvSpPr>
        <p:spPr>
          <a:xfrm>
            <a:off x="-19096" y="2924944"/>
            <a:ext cx="3168352" cy="2736304"/>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7030A0"/>
                </a:solidFill>
              </a:rPr>
              <a:t>Knowledge</a:t>
            </a:r>
            <a:endParaRPr lang="en-US" sz="2800" b="1" dirty="0">
              <a:solidFill>
                <a:srgbClr val="7030A0"/>
              </a:solidFill>
            </a:endParaRPr>
          </a:p>
        </p:txBody>
      </p:sp>
      <p:sp>
        <p:nvSpPr>
          <p:cNvPr id="7" name="Rectangle 6"/>
          <p:cNvSpPr/>
          <p:nvPr/>
        </p:nvSpPr>
        <p:spPr>
          <a:xfrm>
            <a:off x="4117856" y="1019593"/>
            <a:ext cx="4995664" cy="1675074"/>
          </a:xfrm>
          <a:prstGeom prst="rect">
            <a:avLst/>
          </a:prstGeom>
        </p:spPr>
        <p:txBody>
          <a:bodyPr wrap="square">
            <a:spAutoFit/>
          </a:bodyPr>
          <a:lstStyle/>
          <a:p>
            <a:pPr marL="285750" lvl="0" indent="-285750" defTabSz="444500">
              <a:lnSpc>
                <a:spcPct val="90000"/>
              </a:lnSpc>
              <a:spcAft>
                <a:spcPct val="15000"/>
              </a:spcAft>
              <a:buFont typeface="Wingdings" panose="05000000000000000000" pitchFamily="2" charset="2"/>
              <a:buChar char="q"/>
            </a:pPr>
            <a:r>
              <a:rPr lang="en-US" sz="1700" dirty="0">
                <a:solidFill>
                  <a:srgbClr val="800000"/>
                </a:solidFill>
              </a:rPr>
              <a:t>Enabling paperless trade (Res. 68/3)</a:t>
            </a:r>
          </a:p>
          <a:p>
            <a:pPr marL="285750" lvl="0" indent="-285750" fontAlgn="auto">
              <a:spcBef>
                <a:spcPts val="0"/>
              </a:spcBef>
              <a:spcAft>
                <a:spcPts val="0"/>
              </a:spcAft>
              <a:buFont typeface="Wingdings" panose="05000000000000000000" pitchFamily="2" charset="2"/>
              <a:buChar char="q"/>
              <a:defRPr/>
            </a:pPr>
            <a:r>
              <a:rPr lang="en-US" sz="1700" dirty="0">
                <a:solidFill>
                  <a:srgbClr val="800000"/>
                </a:solidFill>
              </a:rPr>
              <a:t>Interim </a:t>
            </a:r>
            <a:r>
              <a:rPr lang="en-US" sz="1700" dirty="0" err="1" smtClean="0">
                <a:solidFill>
                  <a:srgbClr val="800000"/>
                </a:solidFill>
              </a:rPr>
              <a:t>Intergov</a:t>
            </a:r>
            <a:r>
              <a:rPr lang="en-US" sz="1700" dirty="0" smtClean="0">
                <a:solidFill>
                  <a:srgbClr val="800000"/>
                </a:solidFill>
              </a:rPr>
              <a:t>. Steering </a:t>
            </a:r>
            <a:r>
              <a:rPr lang="en-US" sz="1700" dirty="0">
                <a:solidFill>
                  <a:srgbClr val="800000"/>
                </a:solidFill>
              </a:rPr>
              <a:t>Group on Cross-border Paperless Trade Facilitation (Res. 70/6)</a:t>
            </a:r>
          </a:p>
          <a:p>
            <a:pPr marL="285750" lvl="0" indent="-285750" fontAlgn="auto">
              <a:spcBef>
                <a:spcPts val="0"/>
              </a:spcBef>
              <a:spcAft>
                <a:spcPts val="0"/>
              </a:spcAft>
              <a:buFont typeface="Wingdings" panose="05000000000000000000" pitchFamily="2" charset="2"/>
              <a:buChar char="q"/>
              <a:defRPr/>
            </a:pPr>
            <a:r>
              <a:rPr lang="en-US" sz="1700" dirty="0" smtClean="0">
                <a:solidFill>
                  <a:srgbClr val="800000"/>
                </a:solidFill>
              </a:rPr>
              <a:t>Framework </a:t>
            </a:r>
            <a:r>
              <a:rPr lang="en-US" sz="1700" dirty="0">
                <a:solidFill>
                  <a:srgbClr val="800000"/>
                </a:solidFill>
              </a:rPr>
              <a:t>Agreement on Facilitation of Cross-border Paperless Trade in Asia and the </a:t>
            </a:r>
            <a:r>
              <a:rPr lang="en-US" sz="1700" dirty="0" smtClean="0">
                <a:solidFill>
                  <a:srgbClr val="800000"/>
                </a:solidFill>
              </a:rPr>
              <a:t>Pacific (Res. 72/4)</a:t>
            </a:r>
            <a:endParaRPr lang="en-US" sz="1700" dirty="0">
              <a:solidFill>
                <a:srgbClr val="800000"/>
              </a:solidFill>
            </a:endParaRPr>
          </a:p>
        </p:txBody>
      </p:sp>
      <p:sp>
        <p:nvSpPr>
          <p:cNvPr id="8" name="Rectangle 7"/>
          <p:cNvSpPr/>
          <p:nvPr/>
        </p:nvSpPr>
        <p:spPr>
          <a:xfrm>
            <a:off x="103112" y="5640064"/>
            <a:ext cx="7345440" cy="1138773"/>
          </a:xfrm>
          <a:prstGeom prst="rect">
            <a:avLst/>
          </a:prstGeom>
        </p:spPr>
        <p:txBody>
          <a:bodyPr wrap="square">
            <a:spAutoFit/>
          </a:bodyPr>
          <a:lstStyle/>
          <a:p>
            <a:pPr marL="285750" lvl="0" indent="-285750">
              <a:buFont typeface="Wingdings" panose="05000000000000000000" pitchFamily="2" charset="2"/>
              <a:buChar char="q"/>
            </a:pPr>
            <a:r>
              <a:rPr lang="en-US" sz="1700" dirty="0">
                <a:solidFill>
                  <a:srgbClr val="7030A0"/>
                </a:solidFill>
              </a:rPr>
              <a:t>ESCAP-WB Trade Cost Database</a:t>
            </a:r>
          </a:p>
          <a:p>
            <a:pPr marL="285750" lvl="0" indent="-285750">
              <a:buFont typeface="Wingdings" panose="05000000000000000000" pitchFamily="2" charset="2"/>
              <a:buChar char="q"/>
            </a:pPr>
            <a:r>
              <a:rPr lang="en-US" sz="1700" dirty="0">
                <a:solidFill>
                  <a:srgbClr val="7030A0"/>
                </a:solidFill>
              </a:rPr>
              <a:t>Paperless Trade Guides &amp; Impact analyses</a:t>
            </a:r>
          </a:p>
          <a:p>
            <a:pPr marL="285750" lvl="0" indent="-285750">
              <a:buFont typeface="Wingdings" panose="05000000000000000000" pitchFamily="2" charset="2"/>
              <a:buChar char="q"/>
            </a:pPr>
            <a:r>
              <a:rPr lang="en-US" sz="1700" dirty="0">
                <a:solidFill>
                  <a:srgbClr val="7030A0"/>
                </a:solidFill>
              </a:rPr>
              <a:t>Global Trade Facilitation &amp; Paperless Trade Implementation Survey</a:t>
            </a:r>
          </a:p>
          <a:p>
            <a:pPr marL="285750" lvl="0" indent="-285750">
              <a:buFont typeface="Wingdings" panose="05000000000000000000" pitchFamily="2" charset="2"/>
              <a:buChar char="q"/>
            </a:pPr>
            <a:r>
              <a:rPr lang="en-US" sz="1700" dirty="0">
                <a:solidFill>
                  <a:srgbClr val="7030A0"/>
                </a:solidFill>
              </a:rPr>
              <a:t>Trade Process Analysis Database</a:t>
            </a:r>
          </a:p>
        </p:txBody>
      </p:sp>
      <p:sp>
        <p:nvSpPr>
          <p:cNvPr id="9" name="Rectangle 8"/>
          <p:cNvSpPr/>
          <p:nvPr/>
        </p:nvSpPr>
        <p:spPr>
          <a:xfrm>
            <a:off x="5255744" y="3203096"/>
            <a:ext cx="3914888" cy="2185214"/>
          </a:xfrm>
          <a:prstGeom prst="rect">
            <a:avLst/>
          </a:prstGeom>
        </p:spPr>
        <p:txBody>
          <a:bodyPr wrap="square">
            <a:spAutoFit/>
          </a:bodyPr>
          <a:lstStyle/>
          <a:p>
            <a:pPr marL="285750" lvl="0" indent="-285750">
              <a:buFont typeface="Wingdings" panose="05000000000000000000" pitchFamily="2" charset="2"/>
              <a:buChar char="q"/>
            </a:pPr>
            <a:r>
              <a:rPr lang="en-US" sz="1700" dirty="0">
                <a:solidFill>
                  <a:srgbClr val="0000FF"/>
                </a:solidFill>
              </a:rPr>
              <a:t>Business Process Analysis</a:t>
            </a:r>
          </a:p>
          <a:p>
            <a:pPr marL="285750" lvl="0" indent="-285750">
              <a:buFont typeface="Wingdings" panose="05000000000000000000" pitchFamily="2" charset="2"/>
              <a:buChar char="q"/>
            </a:pPr>
            <a:r>
              <a:rPr lang="en-US" sz="1700" dirty="0">
                <a:solidFill>
                  <a:srgbClr val="0000FF"/>
                </a:solidFill>
              </a:rPr>
              <a:t>Single Window &amp; Paperless Trade Implementation</a:t>
            </a:r>
          </a:p>
          <a:p>
            <a:pPr marL="285750" lvl="0" indent="-285750">
              <a:buFont typeface="Wingdings" panose="05000000000000000000" pitchFamily="2" charset="2"/>
              <a:buChar char="q"/>
            </a:pPr>
            <a:r>
              <a:rPr lang="en-US" sz="1700" dirty="0">
                <a:solidFill>
                  <a:srgbClr val="0000FF"/>
                </a:solidFill>
              </a:rPr>
              <a:t>Trade &amp; Transport Facilitation Monitoring Mechanism</a:t>
            </a:r>
          </a:p>
          <a:p>
            <a:pPr marL="285750" lvl="0" indent="-285750">
              <a:buFont typeface="Wingdings" panose="05000000000000000000" pitchFamily="2" charset="2"/>
              <a:buChar char="q"/>
            </a:pPr>
            <a:r>
              <a:rPr lang="en-US" sz="1700" dirty="0">
                <a:solidFill>
                  <a:srgbClr val="0000FF"/>
                </a:solidFill>
              </a:rPr>
              <a:t>Agricultural &amp; SME trade facilitation</a:t>
            </a:r>
          </a:p>
          <a:p>
            <a:pPr marL="285750" lvl="0" indent="-285750">
              <a:buFont typeface="Wingdings" panose="05000000000000000000" pitchFamily="2" charset="2"/>
              <a:buChar char="q"/>
            </a:pPr>
            <a:r>
              <a:rPr lang="en-US" sz="1700" dirty="0" smtClean="0">
                <a:solidFill>
                  <a:srgbClr val="0000FF"/>
                </a:solidFill>
              </a:rPr>
              <a:t>WTO </a:t>
            </a:r>
            <a:r>
              <a:rPr lang="en-US" sz="1700" dirty="0">
                <a:solidFill>
                  <a:srgbClr val="0000FF"/>
                </a:solidFill>
              </a:rPr>
              <a:t>TFA </a:t>
            </a:r>
            <a:r>
              <a:rPr lang="en-US" sz="1700" dirty="0" smtClean="0">
                <a:solidFill>
                  <a:srgbClr val="0000FF"/>
                </a:solidFill>
              </a:rPr>
              <a:t>implementation support</a:t>
            </a:r>
          </a:p>
          <a:p>
            <a:pPr marL="285750" lvl="0" indent="-285750">
              <a:buFont typeface="Wingdings" panose="05000000000000000000" pitchFamily="2" charset="2"/>
              <a:buChar char="q"/>
            </a:pPr>
            <a:r>
              <a:rPr lang="en-US" sz="1700" dirty="0" err="1" smtClean="0">
                <a:solidFill>
                  <a:srgbClr val="0000FF"/>
                </a:solidFill>
              </a:rPr>
              <a:t>UNNExT</a:t>
            </a:r>
            <a:r>
              <a:rPr lang="en-US" sz="1700" dirty="0" smtClean="0">
                <a:solidFill>
                  <a:srgbClr val="0000FF"/>
                </a:solidFill>
              </a:rPr>
              <a:t> </a:t>
            </a:r>
            <a:r>
              <a:rPr lang="en-US" sz="1700" dirty="0" err="1" smtClean="0">
                <a:solidFill>
                  <a:srgbClr val="0000FF"/>
                </a:solidFill>
              </a:rPr>
              <a:t>Masterclass</a:t>
            </a:r>
            <a:endParaRPr lang="en-US" sz="1700" dirty="0">
              <a:solidFill>
                <a:srgbClr val="0000FF"/>
              </a:solidFill>
            </a:endParaRPr>
          </a:p>
        </p:txBody>
      </p:sp>
    </p:spTree>
    <p:extLst>
      <p:ext uri="{BB962C8B-B14F-4D97-AF65-F5344CB8AC3E}">
        <p14:creationId xmlns:p14="http://schemas.microsoft.com/office/powerpoint/2010/main" val="28904921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0908" y="2118126"/>
            <a:ext cx="373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ko-KR" sz="2200" b="1" dirty="0" smtClean="0">
                <a:solidFill>
                  <a:srgbClr val="002060"/>
                </a:solidFill>
                <a:latin typeface="Calibri" panose="020F0502020204030204" pitchFamily="34" charset="0"/>
                <a:ea typeface="굴림" pitchFamily="34" charset="-127"/>
              </a:rPr>
              <a:t>     “</a:t>
            </a:r>
            <a:r>
              <a:rPr lang="en-US" altLang="ko-KR" sz="2200" b="1" i="1" dirty="0">
                <a:solidFill>
                  <a:srgbClr val="002060"/>
                </a:solidFill>
                <a:latin typeface="Calibri" panose="020F0502020204030204" pitchFamily="34" charset="0"/>
                <a:ea typeface="굴림" pitchFamily="34" charset="-127"/>
              </a:rPr>
              <a:t>an ongoing community of knowledge and practice to facilitate the implementation of single window and paperless trade in the Asia-Pacific region</a:t>
            </a:r>
            <a:r>
              <a:rPr lang="en-US" altLang="ko-KR" sz="2200" dirty="0">
                <a:solidFill>
                  <a:srgbClr val="002060"/>
                </a:solidFill>
                <a:latin typeface="Calibri" panose="020F0502020204030204" pitchFamily="34" charset="0"/>
                <a:ea typeface="굴림" pitchFamily="34" charset="-127"/>
              </a:rPr>
              <a:t> </a:t>
            </a:r>
            <a:r>
              <a:rPr lang="en-US" altLang="ko-KR" sz="2200" b="1" dirty="0">
                <a:solidFill>
                  <a:srgbClr val="002060"/>
                </a:solidFill>
                <a:latin typeface="Calibri" panose="020F0502020204030204" pitchFamily="34" charset="0"/>
                <a:ea typeface="굴림" pitchFamily="34" charset="-127"/>
              </a:rPr>
              <a:t>”</a:t>
            </a:r>
          </a:p>
          <a:p>
            <a:pPr marL="342900" indent="-342900">
              <a:spcBef>
                <a:spcPct val="20000"/>
              </a:spcBef>
            </a:pPr>
            <a:endParaRPr lang="en-US" altLang="ko-KR" sz="2200" b="1" dirty="0" smtClean="0">
              <a:solidFill>
                <a:srgbClr val="002060"/>
              </a:solidFill>
              <a:latin typeface="Calibri" panose="020F0502020204030204" pitchFamily="34" charset="0"/>
              <a:ea typeface="굴림" pitchFamily="34" charset="-127"/>
            </a:endParaRPr>
          </a:p>
          <a:p>
            <a:pPr marL="742950" lvl="1" indent="-285750">
              <a:lnSpc>
                <a:spcPct val="80000"/>
              </a:lnSpc>
              <a:spcBef>
                <a:spcPct val="20000"/>
              </a:spcBef>
              <a:buFont typeface="Arial" pitchFamily="34" charset="0"/>
              <a:buChar char="–"/>
            </a:pPr>
            <a:r>
              <a:rPr lang="en-US" sz="2200" dirty="0" smtClean="0">
                <a:solidFill>
                  <a:srgbClr val="1F497D"/>
                </a:solidFill>
                <a:latin typeface="Calibri" panose="020F0502020204030204" pitchFamily="34" charset="0"/>
              </a:rPr>
              <a:t>Tools </a:t>
            </a:r>
            <a:r>
              <a:rPr lang="en-US" sz="2200" dirty="0">
                <a:solidFill>
                  <a:srgbClr val="1F497D"/>
                </a:solidFill>
                <a:latin typeface="Calibri" panose="020F0502020204030204" pitchFamily="34" charset="0"/>
              </a:rPr>
              <a:t>and guides development activities</a:t>
            </a:r>
          </a:p>
          <a:p>
            <a:pPr marL="742950" lvl="1" indent="-285750">
              <a:lnSpc>
                <a:spcPct val="80000"/>
              </a:lnSpc>
              <a:spcBef>
                <a:spcPct val="20000"/>
              </a:spcBef>
              <a:buFont typeface="Arial" pitchFamily="34" charset="0"/>
              <a:buChar char="–"/>
            </a:pPr>
            <a:r>
              <a:rPr lang="en-US" sz="2200" dirty="0">
                <a:solidFill>
                  <a:srgbClr val="1F497D"/>
                </a:solidFill>
                <a:latin typeface="Calibri" panose="020F0502020204030204" pitchFamily="34" charset="0"/>
              </a:rPr>
              <a:t>Advocacy and Technical Training Workshops</a:t>
            </a:r>
          </a:p>
          <a:p>
            <a:pPr marL="742950" lvl="1" indent="-285750">
              <a:lnSpc>
                <a:spcPct val="80000"/>
              </a:lnSpc>
              <a:spcBef>
                <a:spcPct val="20000"/>
              </a:spcBef>
              <a:buFont typeface="Arial" pitchFamily="34" charset="0"/>
              <a:buChar char="–"/>
            </a:pPr>
            <a:r>
              <a:rPr lang="en-US" sz="2200" dirty="0">
                <a:solidFill>
                  <a:srgbClr val="1F497D"/>
                </a:solidFill>
                <a:latin typeface="Calibri" panose="020F0502020204030204" pitchFamily="34" charset="0"/>
              </a:rPr>
              <a:t>Knowledge sharing and peer-to-peer support</a:t>
            </a:r>
          </a:p>
        </p:txBody>
      </p:sp>
      <p:pic>
        <p:nvPicPr>
          <p:cNvPr id="5" name="Picture 3" descr="logo_unn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54" y="1056601"/>
            <a:ext cx="3166346" cy="10877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127716" y="-50442"/>
            <a:ext cx="8839200" cy="1143000"/>
          </a:xfrm>
          <a:prstGeom prst="rect">
            <a:avLst/>
          </a:prstGeom>
          <a:noFill/>
          <a:ln w="9525">
            <a:noFill/>
            <a:miter lim="800000"/>
            <a:headEnd/>
            <a:tailEnd/>
          </a:ln>
          <a:extLst/>
        </p:spPr>
        <p:txBody>
          <a:bodyPr anchor="ctr"/>
          <a:lstStyle/>
          <a:p>
            <a:pPr algn="ctr"/>
            <a:r>
              <a:rPr lang="en-US" altLang="ko-KR" sz="2800" b="1" dirty="0" smtClean="0">
                <a:solidFill>
                  <a:srgbClr val="0070C0"/>
                </a:solidFill>
                <a:latin typeface="Calibri" panose="020F0502020204030204" pitchFamily="34" charset="0"/>
                <a:cs typeface="Arial" panose="020B0604020202020204" pitchFamily="34" charset="0"/>
              </a:rPr>
              <a:t>United </a:t>
            </a:r>
            <a:r>
              <a:rPr lang="en-US" altLang="ko-KR" sz="2800" b="1" dirty="0">
                <a:solidFill>
                  <a:srgbClr val="0070C0"/>
                </a:solidFill>
                <a:latin typeface="Calibri" panose="020F0502020204030204" pitchFamily="34" charset="0"/>
                <a:cs typeface="Arial" panose="020B0604020202020204" pitchFamily="34" charset="0"/>
              </a:rPr>
              <a:t>Nations Network of Experts for Paperless Trade </a:t>
            </a:r>
            <a:r>
              <a:rPr lang="en-US" altLang="ko-KR" sz="2800" b="1" dirty="0" smtClean="0">
                <a:solidFill>
                  <a:srgbClr val="0070C0"/>
                </a:solidFill>
                <a:latin typeface="Calibri" panose="020F0502020204030204" pitchFamily="34" charset="0"/>
                <a:cs typeface="Arial" panose="020B0604020202020204" pitchFamily="34" charset="0"/>
              </a:rPr>
              <a:t>and Transport in </a:t>
            </a:r>
            <a:r>
              <a:rPr lang="en-US" altLang="ko-KR" sz="2800" b="1" dirty="0">
                <a:solidFill>
                  <a:srgbClr val="0070C0"/>
                </a:solidFill>
                <a:latin typeface="Calibri" panose="020F0502020204030204" pitchFamily="34" charset="0"/>
                <a:cs typeface="Arial" panose="020B0604020202020204" pitchFamily="34" charset="0"/>
              </a:rPr>
              <a:t>Asia and the </a:t>
            </a:r>
            <a:r>
              <a:rPr lang="en-US" altLang="ko-KR" sz="2800" b="1" dirty="0" smtClean="0">
                <a:solidFill>
                  <a:srgbClr val="0070C0"/>
                </a:solidFill>
                <a:latin typeface="Calibri" panose="020F0502020204030204" pitchFamily="34" charset="0"/>
                <a:cs typeface="Arial" panose="020B0604020202020204" pitchFamily="34" charset="0"/>
              </a:rPr>
              <a:t>Pacific</a:t>
            </a:r>
            <a:endParaRPr lang="th-TH" sz="2800" b="1" dirty="0">
              <a:solidFill>
                <a:srgbClr val="0070C0"/>
              </a:solidFill>
              <a:latin typeface="Calibri" panose="020F0502020204030204" pitchFamily="34" charset="0"/>
              <a:cs typeface="Malgun Gothic"/>
            </a:endParaRPr>
          </a:p>
        </p:txBody>
      </p:sp>
      <p:pic>
        <p:nvPicPr>
          <p:cNvPr id="7" name="Picture 2"/>
          <p:cNvPicPr>
            <a:picLocks noChangeAspect="1" noChangeArrowheads="1"/>
          </p:cNvPicPr>
          <p:nvPr/>
        </p:nvPicPr>
        <p:blipFill rotWithShape="1">
          <a:blip r:embed="rId4"/>
          <a:srcRect l="13049" t="14799" r="36549" b="21128"/>
          <a:stretch/>
        </p:blipFill>
        <p:spPr bwMode="auto">
          <a:xfrm>
            <a:off x="3875291" y="1295400"/>
            <a:ext cx="4730336" cy="4509864"/>
          </a:xfrm>
          <a:prstGeom prst="rect">
            <a:avLst/>
          </a:prstGeom>
          <a:noFill/>
          <a:ln w="9525">
            <a:noFill/>
            <a:miter lim="800000"/>
            <a:headEnd/>
            <a:tailEnd/>
          </a:ln>
        </p:spPr>
      </p:pic>
      <p:grpSp>
        <p:nvGrpSpPr>
          <p:cNvPr id="8" name="Group 7"/>
          <p:cNvGrpSpPr>
            <a:grpSpLocks/>
          </p:cNvGrpSpPr>
          <p:nvPr/>
        </p:nvGrpSpPr>
        <p:grpSpPr bwMode="auto">
          <a:xfrm>
            <a:off x="-73962" y="6097835"/>
            <a:ext cx="9282113" cy="773977"/>
            <a:chOff x="-159" y="3882"/>
            <a:chExt cx="6078" cy="546"/>
          </a:xfrm>
        </p:grpSpPr>
        <p:sp>
          <p:nvSpPr>
            <p:cNvPr id="9" name="Rectangle 8"/>
            <p:cNvSpPr>
              <a:spLocks noChangeArrowheads="1"/>
            </p:cNvSpPr>
            <p:nvPr/>
          </p:nvSpPr>
          <p:spPr bwMode="auto">
            <a:xfrm>
              <a:off x="-159" y="3884"/>
              <a:ext cx="6078" cy="5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h-TH"/>
            </a:p>
          </p:txBody>
        </p:sp>
        <p:sp>
          <p:nvSpPr>
            <p:cNvPr id="10" name="Rectangle 9"/>
            <p:cNvSpPr>
              <a:spLocks noChangeArrowheads="1"/>
            </p:cNvSpPr>
            <p:nvPr/>
          </p:nvSpPr>
          <p:spPr bwMode="auto">
            <a:xfrm>
              <a:off x="4128" y="3936"/>
              <a:ext cx="1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D428E969-A450-48C4-9492-37554AC60F88}" type="slidenum">
                <a:rPr lang="en-US" sz="1000"/>
                <a:pPr algn="r"/>
                <a:t>49</a:t>
              </a:fld>
              <a:endParaRPr lang="en-US" sz="1000"/>
            </a:p>
          </p:txBody>
        </p:sp>
        <p:pic>
          <p:nvPicPr>
            <p:cNvPr id="11" name="Picture 13" descr="FINAL ESCAP LOGO 20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2" y="3906"/>
              <a:ext cx="148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une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8" y="3898"/>
              <a:ext cx="432"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unnext_header"/>
            <p:cNvPicPr>
              <a:picLocks noChangeAspect="1" noChangeArrowheads="1"/>
            </p:cNvPicPr>
            <p:nvPr/>
          </p:nvPicPr>
          <p:blipFill>
            <a:blip r:embed="rId7">
              <a:extLst>
                <a:ext uri="{28A0092B-C50C-407E-A947-70E740481C1C}">
                  <a14:useLocalDpi xmlns:a14="http://schemas.microsoft.com/office/drawing/2010/main" val="0"/>
                </a:ext>
              </a:extLst>
            </a:blip>
            <a:srcRect l="4546" t="18182" r="9091" b="22728"/>
            <a:stretch>
              <a:fillRect/>
            </a:stretch>
          </p:blipFill>
          <p:spPr bwMode="auto">
            <a:xfrm>
              <a:off x="4150" y="3882"/>
              <a:ext cx="1170"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158" y="3929"/>
              <a:ext cx="2404"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90000"/>
                </a:lnSpc>
                <a:spcBef>
                  <a:spcPct val="20000"/>
                </a:spcBef>
              </a:pPr>
              <a:r>
                <a:rPr lang="en-US" sz="2400" dirty="0" smtClean="0">
                  <a:solidFill>
                    <a:schemeClr val="tx2">
                      <a:lumMod val="60000"/>
                      <a:lumOff val="40000"/>
                    </a:schemeClr>
                  </a:solidFill>
                </a:rPr>
                <a:t>www.unnext.unescap.org</a:t>
              </a:r>
              <a:endParaRPr lang="en-US" sz="2400" dirty="0">
                <a:solidFill>
                  <a:schemeClr val="tx2">
                    <a:lumMod val="60000"/>
                    <a:lumOff val="40000"/>
                  </a:schemeClr>
                </a:solidFill>
              </a:endParaRPr>
            </a:p>
          </p:txBody>
        </p:sp>
      </p:grpSp>
    </p:spTree>
    <p:extLst>
      <p:ext uri="{BB962C8B-B14F-4D97-AF65-F5344CB8AC3E}">
        <p14:creationId xmlns:p14="http://schemas.microsoft.com/office/powerpoint/2010/main" val="4128330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Trade facilitation and paperless trade implementation in Asia and the Pacific: an overview</a:t>
            </a:r>
          </a:p>
          <a:p>
            <a:r>
              <a:rPr lang="en-US" dirty="0" smtClean="0"/>
              <a:t>Lessons learnt in developing Single Windows in Asia-Pacific region</a:t>
            </a:r>
          </a:p>
          <a:p>
            <a:r>
              <a:rPr lang="en-US" dirty="0"/>
              <a:t>Framework Agreement on the Facilitation of Cross-Border Paperless Trade in Asia and the </a:t>
            </a:r>
            <a:r>
              <a:rPr lang="en-US" dirty="0" smtClean="0"/>
              <a:t>Pacific</a:t>
            </a:r>
          </a:p>
          <a:p>
            <a:r>
              <a:rPr lang="en-US" dirty="0" smtClean="0"/>
              <a:t>ESCAP’s support in Single Window and paperless trade</a:t>
            </a:r>
            <a:endParaRPr lang="en-US" dirty="0"/>
          </a:p>
        </p:txBody>
      </p:sp>
      <p:sp>
        <p:nvSpPr>
          <p:cNvPr id="4" name="Slide Number Placeholder 3"/>
          <p:cNvSpPr>
            <a:spLocks noGrp="1"/>
          </p:cNvSpPr>
          <p:nvPr>
            <p:ph type="sldNum" sz="quarter" idx="12"/>
          </p:nvPr>
        </p:nvSpPr>
        <p:spPr/>
        <p:txBody>
          <a:bodyPr/>
          <a:lstStyle/>
          <a:p>
            <a:pPr>
              <a:defRPr/>
            </a:pPr>
            <a:fld id="{908EC23F-8621-48A0-895B-126FB4F0B734}" type="slidenum">
              <a:rPr lang="ko-KR" altLang="en-US" smtClean="0"/>
              <a:pPr>
                <a:defRPr/>
              </a:pPr>
              <a:t>5</a:t>
            </a:fld>
            <a:endParaRPr lang="en-US" altLang="ko-KR"/>
          </a:p>
        </p:txBody>
      </p:sp>
      <p:sp>
        <p:nvSpPr>
          <p:cNvPr id="5" name="Rectangle 4"/>
          <p:cNvSpPr/>
          <p:nvPr/>
        </p:nvSpPr>
        <p:spPr>
          <a:xfrm>
            <a:off x="228600" y="1143000"/>
            <a:ext cx="8534400" cy="1371600"/>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0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http://www.unescap.org/tid/unnext/images/sw_implement_toolkit.gif"/>
          <p:cNvPicPr>
            <a:picLocks/>
          </p:cNvPicPr>
          <p:nvPr/>
        </p:nvPicPr>
        <p:blipFill>
          <a:blip r:embed="rId3"/>
          <a:srcRect/>
          <a:stretch>
            <a:fillRect/>
          </a:stretch>
        </p:blipFill>
        <p:spPr>
          <a:xfrm>
            <a:off x="1371600" y="1447800"/>
            <a:ext cx="6238875" cy="1400175"/>
          </a:xfrm>
          <a:prstGeom prst="rect">
            <a:avLst/>
          </a:prstGeom>
        </p:spPr>
      </p:pic>
      <p:pic>
        <p:nvPicPr>
          <p:cNvPr id="4" name="Picture 10" descr="http://www.unescap.org/unnext/images/banner_legalguide_sw.gif">
            <a:hlinkClick r:id="rId4"/>
          </p:cNvPr>
          <p:cNvPicPr>
            <a:picLocks noChangeAspect="1" noChangeArrowheads="1"/>
          </p:cNvPicPr>
          <p:nvPr/>
        </p:nvPicPr>
        <p:blipFill>
          <a:blip r:embed="rId5"/>
          <a:srcRect/>
          <a:stretch>
            <a:fillRect/>
          </a:stretch>
        </p:blipFill>
        <p:spPr bwMode="auto">
          <a:xfrm>
            <a:off x="1371600" y="2971800"/>
            <a:ext cx="1809750" cy="1428750"/>
          </a:xfrm>
          <a:prstGeom prst="rect">
            <a:avLst/>
          </a:prstGeom>
          <a:noFill/>
          <a:ln w="9525">
            <a:noFill/>
            <a:miter lim="800000"/>
            <a:headEnd/>
            <a:tailEnd/>
          </a:ln>
        </p:spPr>
      </p:pic>
      <p:pic>
        <p:nvPicPr>
          <p:cNvPr id="5" name="Picture 11" descr="http://www.unescap.org/unnext/images/banner_data_harmonization.gif">
            <a:hlinkClick r:id="rId6"/>
          </p:cNvPr>
          <p:cNvPicPr>
            <a:picLocks noChangeAspect="1" noChangeArrowheads="1"/>
          </p:cNvPicPr>
          <p:nvPr/>
        </p:nvPicPr>
        <p:blipFill>
          <a:blip r:embed="rId7"/>
          <a:srcRect/>
          <a:stretch>
            <a:fillRect/>
          </a:stretch>
        </p:blipFill>
        <p:spPr bwMode="auto">
          <a:xfrm>
            <a:off x="3538538" y="2971800"/>
            <a:ext cx="1809750" cy="1428750"/>
          </a:xfrm>
          <a:prstGeom prst="rect">
            <a:avLst/>
          </a:prstGeom>
          <a:noFill/>
          <a:ln w="9525">
            <a:noFill/>
            <a:miter lim="800000"/>
            <a:headEnd/>
            <a:tailEnd/>
          </a:ln>
        </p:spPr>
      </p:pic>
      <p:pic>
        <p:nvPicPr>
          <p:cNvPr id="6" name="Picture 12" descr="http://www.unescap.org/unnext/images/banner_business_process.gif">
            <a:hlinkClick r:id="rId8"/>
          </p:cNvPr>
          <p:cNvPicPr>
            <a:picLocks noChangeAspect="1" noChangeArrowheads="1"/>
          </p:cNvPicPr>
          <p:nvPr/>
        </p:nvPicPr>
        <p:blipFill>
          <a:blip r:embed="rId9"/>
          <a:srcRect/>
          <a:stretch>
            <a:fillRect/>
          </a:stretch>
        </p:blipFill>
        <p:spPr bwMode="auto">
          <a:xfrm>
            <a:off x="1371600" y="4648200"/>
            <a:ext cx="1809750" cy="1428750"/>
          </a:xfrm>
          <a:prstGeom prst="rect">
            <a:avLst/>
          </a:prstGeom>
          <a:noFill/>
          <a:ln w="9525">
            <a:noFill/>
            <a:miter lim="800000"/>
            <a:headEnd/>
            <a:tailEnd/>
          </a:ln>
        </p:spPr>
      </p:pic>
      <p:pic>
        <p:nvPicPr>
          <p:cNvPr id="7" name="Picture 13" descr="http://www.unescap.org/unnext/images/banner_alignment_forms.gif">
            <a:hlinkClick r:id="rId10"/>
          </p:cNvPr>
          <p:cNvPicPr>
            <a:picLocks noChangeAspect="1" noChangeArrowheads="1"/>
          </p:cNvPicPr>
          <p:nvPr/>
        </p:nvPicPr>
        <p:blipFill>
          <a:blip r:embed="rId11"/>
          <a:srcRect/>
          <a:stretch>
            <a:fillRect/>
          </a:stretch>
        </p:blipFill>
        <p:spPr bwMode="auto">
          <a:xfrm>
            <a:off x="3505200" y="4611688"/>
            <a:ext cx="1809750" cy="1428750"/>
          </a:xfrm>
          <a:prstGeom prst="rect">
            <a:avLst/>
          </a:prstGeom>
          <a:noFill/>
          <a:ln w="9525">
            <a:noFill/>
            <a:miter lim="800000"/>
            <a:headEnd/>
            <a:tailEnd/>
          </a:ln>
        </p:spPr>
      </p:pic>
      <p:pic>
        <p:nvPicPr>
          <p:cNvPr id="8" name="Picture 14" descr="http://www.unescap.org/unnext/images/banner_sw_implement.gif">
            <a:hlinkClick r:id="rId12"/>
          </p:cNvPr>
          <p:cNvPicPr>
            <a:picLocks noChangeAspect="1" noChangeArrowheads="1"/>
          </p:cNvPicPr>
          <p:nvPr/>
        </p:nvPicPr>
        <p:blipFill>
          <a:blip r:embed="rId13"/>
          <a:srcRect/>
          <a:stretch>
            <a:fillRect/>
          </a:stretch>
        </p:blipFill>
        <p:spPr bwMode="auto">
          <a:xfrm>
            <a:off x="5791200" y="3011488"/>
            <a:ext cx="1809750" cy="2952750"/>
          </a:xfrm>
          <a:prstGeom prst="rect">
            <a:avLst/>
          </a:prstGeom>
          <a:noFill/>
          <a:ln w="9525">
            <a:noFill/>
            <a:miter lim="800000"/>
            <a:headEnd/>
            <a:tailEnd/>
          </a:ln>
        </p:spPr>
      </p:pic>
      <p:sp>
        <p:nvSpPr>
          <p:cNvPr id="9" name="Rectangle 8"/>
          <p:cNvSpPr>
            <a:spLocks noChangeArrowheads="1"/>
          </p:cNvSpPr>
          <p:nvPr/>
        </p:nvSpPr>
        <p:spPr bwMode="auto">
          <a:xfrm>
            <a:off x="152400" y="0"/>
            <a:ext cx="8839200" cy="1020762"/>
          </a:xfrm>
          <a:prstGeom prst="rect">
            <a:avLst/>
          </a:prstGeom>
          <a:noFill/>
          <a:ln w="9525">
            <a:noFill/>
            <a:miter lim="800000"/>
            <a:headEnd/>
            <a:tailEnd/>
          </a:ln>
          <a:extLst/>
        </p:spPr>
        <p:txBody>
          <a:bodyPr anchor="ctr"/>
          <a:lstStyle/>
          <a:p>
            <a:pPr algn="ctr"/>
            <a:r>
              <a:rPr lang="en-US" altLang="ko-KR" sz="2800" b="1" dirty="0" err="1" smtClean="0">
                <a:solidFill>
                  <a:srgbClr val="0070C0"/>
                </a:solidFill>
                <a:latin typeface="Calibri" panose="020F0502020204030204" pitchFamily="34" charset="0"/>
                <a:cs typeface="Malgun Gothic"/>
              </a:rPr>
              <a:t>UNNExT</a:t>
            </a:r>
            <a:r>
              <a:rPr lang="en-US" altLang="ko-KR" sz="2800" b="1" dirty="0" smtClean="0">
                <a:solidFill>
                  <a:srgbClr val="0070C0"/>
                </a:solidFill>
                <a:latin typeface="Calibri" panose="020F0502020204030204" pitchFamily="34" charset="0"/>
                <a:cs typeface="Malgun Gothic"/>
              </a:rPr>
              <a:t> Single Window Implementation Toolkit for Trade Facilitation</a:t>
            </a:r>
            <a:endParaRPr lang="th-TH" sz="2800" b="1" dirty="0">
              <a:solidFill>
                <a:srgbClr val="0070C0"/>
              </a:solidFill>
              <a:latin typeface="Calibri" panose="020F0502020204030204" pitchFamily="34" charset="0"/>
              <a:cs typeface="Malgun Gothic"/>
            </a:endParaRPr>
          </a:p>
        </p:txBody>
      </p:sp>
      <p:pic>
        <p:nvPicPr>
          <p:cNvPr id="10" name="Picture 3" descr="logo_unnex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67600" y="6282124"/>
            <a:ext cx="1676400" cy="57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1873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501134"/>
            <a:ext cx="5556136" cy="400110"/>
          </a:xfrm>
          <a:prstGeom prst="rect">
            <a:avLst/>
          </a:prstGeom>
          <a:noFill/>
        </p:spPr>
        <p:txBody>
          <a:bodyPr wrap="none" rtlCol="0">
            <a:spAutoFit/>
          </a:bodyPr>
          <a:lstStyle/>
          <a:p>
            <a:r>
              <a:rPr lang="en-US" sz="2000" b="1" dirty="0" smtClean="0"/>
              <a:t>Policy briefs on single window and paperless trade</a:t>
            </a:r>
            <a:endParaRPr lang="en-US" sz="20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9060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24122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738" y="129548"/>
            <a:ext cx="6859262" cy="784852"/>
          </a:xfrm>
        </p:spPr>
        <p:txBody>
          <a:bodyPr>
            <a:noAutofit/>
          </a:bodyPr>
          <a:lstStyle/>
          <a:p>
            <a:r>
              <a:rPr lang="en-US" sz="3600" dirty="0" smtClean="0">
                <a:solidFill>
                  <a:srgbClr val="0070C0"/>
                </a:solidFill>
              </a:rPr>
              <a:t>Current </a:t>
            </a:r>
            <a:r>
              <a:rPr lang="en-US" sz="2800" dirty="0" smtClean="0">
                <a:solidFill>
                  <a:srgbClr val="0070C0"/>
                </a:solidFill>
              </a:rPr>
              <a:t>focus</a:t>
            </a:r>
            <a:r>
              <a:rPr lang="en-US" sz="3600" dirty="0" smtClean="0">
                <a:solidFill>
                  <a:srgbClr val="0070C0"/>
                </a:solidFill>
              </a:rPr>
              <a:t> of </a:t>
            </a:r>
            <a:r>
              <a:rPr lang="en-US" sz="3600" dirty="0" err="1" smtClean="0">
                <a:solidFill>
                  <a:srgbClr val="0070C0"/>
                </a:solidFill>
              </a:rPr>
              <a:t>UNNExT</a:t>
            </a:r>
            <a:r>
              <a:rPr lang="en-US" sz="3600" dirty="0" smtClean="0">
                <a:solidFill>
                  <a:srgbClr val="0070C0"/>
                </a:solidFill>
              </a:rPr>
              <a:t> work [1]</a:t>
            </a:r>
            <a:endParaRPr lang="en-US" sz="3600" dirty="0">
              <a:solidFill>
                <a:srgbClr val="0070C0"/>
              </a:solidFill>
            </a:endParaRPr>
          </a:p>
        </p:txBody>
      </p:sp>
      <p:sp>
        <p:nvSpPr>
          <p:cNvPr id="3" name="Content Placeholder 2"/>
          <p:cNvSpPr>
            <a:spLocks noGrp="1"/>
          </p:cNvSpPr>
          <p:nvPr>
            <p:ph idx="1"/>
          </p:nvPr>
        </p:nvSpPr>
        <p:spPr>
          <a:xfrm>
            <a:off x="228600" y="1219200"/>
            <a:ext cx="8534400" cy="4724400"/>
          </a:xfrm>
        </p:spPr>
        <p:txBody>
          <a:bodyPr/>
          <a:lstStyle/>
          <a:p>
            <a:r>
              <a:rPr lang="en-US" sz="2400" b="1" dirty="0" smtClean="0"/>
              <a:t>Single window implementation</a:t>
            </a:r>
          </a:p>
          <a:p>
            <a:pPr lvl="1"/>
            <a:r>
              <a:rPr lang="en-US" sz="2000" dirty="0" smtClean="0"/>
              <a:t>Masterclass on Digital Customs and Single Window Implementation for Trade Facilitation planned with WCO and </a:t>
            </a:r>
            <a:r>
              <a:rPr lang="en-US" sz="2000" dirty="0" err="1" smtClean="0"/>
              <a:t>RoK</a:t>
            </a:r>
            <a:r>
              <a:rPr lang="en-US" sz="2000" dirty="0" smtClean="0"/>
              <a:t> Customs (19 - 28 Apr. 2017)</a:t>
            </a:r>
          </a:p>
          <a:p>
            <a:r>
              <a:rPr lang="en-US" sz="2400" b="1" dirty="0" smtClean="0"/>
              <a:t>Cross-border paperless trade facilitation</a:t>
            </a:r>
          </a:p>
          <a:p>
            <a:pPr lvl="1"/>
            <a:r>
              <a:rPr lang="en-US" sz="2000" dirty="0" smtClean="0"/>
              <a:t>Development of implementation roadmap for the </a:t>
            </a:r>
            <a:r>
              <a:rPr lang="en-US" sz="2000" i="1" dirty="0" smtClean="0"/>
              <a:t>Framework Agreement on Facilitation of Cross-Border Paperless Trade</a:t>
            </a:r>
            <a:r>
              <a:rPr lang="en-US" sz="2000" dirty="0" smtClean="0"/>
              <a:t>; and related capacity building</a:t>
            </a:r>
          </a:p>
          <a:p>
            <a:r>
              <a:rPr lang="en-US" sz="2400" b="1" dirty="0" smtClean="0"/>
              <a:t>Trade facilitation for SMEs </a:t>
            </a:r>
          </a:p>
          <a:p>
            <a:pPr lvl="1"/>
            <a:r>
              <a:rPr lang="en-US" sz="2000" dirty="0" smtClean="0"/>
              <a:t>in collaboration with International Trade Centre (ITC)</a:t>
            </a:r>
          </a:p>
          <a:p>
            <a:endParaRPr lang="en-US" sz="2400" b="1" dirty="0" smtClean="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43" t="49314" r="15400" b="24080"/>
          <a:stretch/>
        </p:blipFill>
        <p:spPr bwMode="auto">
          <a:xfrm>
            <a:off x="2362200" y="4822794"/>
            <a:ext cx="6714082" cy="2035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45971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r>
              <a:rPr lang="en-US" sz="2400" b="1" dirty="0" smtClean="0"/>
              <a:t>Agricultural Paperless Trade Facilitation</a:t>
            </a:r>
            <a:r>
              <a:rPr lang="en-US" sz="2400" dirty="0" smtClean="0"/>
              <a:t>, including e-SPS / e-</a:t>
            </a:r>
            <a:r>
              <a:rPr lang="en-US" sz="2400" dirty="0" err="1" smtClean="0"/>
              <a:t>Phyto</a:t>
            </a:r>
            <a:r>
              <a:rPr lang="en-US" sz="2400" dirty="0" smtClean="0"/>
              <a:t> development and traceability systems</a:t>
            </a:r>
          </a:p>
          <a:p>
            <a:pPr lvl="1"/>
            <a:r>
              <a:rPr lang="en-US" sz="2000" dirty="0" smtClean="0"/>
              <a:t>On-going collaboration with UNECE UN/CEFACT, FAO and WTO</a:t>
            </a:r>
          </a:p>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000" t="16400" r="16342" b="55485"/>
          <a:stretch/>
        </p:blipFill>
        <p:spPr bwMode="auto">
          <a:xfrm>
            <a:off x="466344" y="4480560"/>
            <a:ext cx="5724144" cy="1874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686" t="21201" r="15886" b="51097"/>
          <a:stretch/>
        </p:blipFill>
        <p:spPr bwMode="auto">
          <a:xfrm>
            <a:off x="1529508" y="2432304"/>
            <a:ext cx="6486732" cy="2063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743" t="22708" r="15400" b="52332"/>
          <a:stretch/>
        </p:blipFill>
        <p:spPr bwMode="auto">
          <a:xfrm>
            <a:off x="3328416" y="5215128"/>
            <a:ext cx="5852160" cy="1664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1097280" y="0"/>
            <a:ext cx="6859262" cy="784852"/>
          </a:xfrm>
        </p:spPr>
        <p:txBody>
          <a:bodyPr>
            <a:noAutofit/>
          </a:bodyPr>
          <a:lstStyle/>
          <a:p>
            <a:r>
              <a:rPr lang="en-US" sz="2800" b="1" dirty="0" smtClean="0">
                <a:solidFill>
                  <a:srgbClr val="0070C0"/>
                </a:solidFill>
              </a:rPr>
              <a:t>Current focus of </a:t>
            </a:r>
            <a:r>
              <a:rPr lang="en-US" sz="2800" b="1" dirty="0" err="1" smtClean="0">
                <a:solidFill>
                  <a:srgbClr val="0070C0"/>
                </a:solidFill>
              </a:rPr>
              <a:t>UNNExT</a:t>
            </a:r>
            <a:r>
              <a:rPr lang="en-US" sz="2800" b="1" dirty="0" smtClean="0">
                <a:solidFill>
                  <a:srgbClr val="0070C0"/>
                </a:solidFill>
              </a:rPr>
              <a:t> work [2]</a:t>
            </a:r>
            <a:endParaRPr lang="en-US" sz="2800" b="1" dirty="0">
              <a:solidFill>
                <a:srgbClr val="0070C0"/>
              </a:solidFill>
            </a:endParaRPr>
          </a:p>
        </p:txBody>
      </p:sp>
    </p:spTree>
    <p:extLst>
      <p:ext uri="{BB962C8B-B14F-4D97-AF65-F5344CB8AC3E}">
        <p14:creationId xmlns:p14="http://schemas.microsoft.com/office/powerpoint/2010/main" val="36319968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86800" cy="5506020"/>
          </a:xfrm>
        </p:spPr>
        <p:txBody>
          <a:bodyPr>
            <a:normAutofit/>
          </a:bodyPr>
          <a:lstStyle/>
          <a:p>
            <a:r>
              <a:rPr lang="en-US" sz="2400" b="1" dirty="0" smtClean="0"/>
              <a:t>Trade &amp; Transport Facilitation Monitoring Mechanism (TTFMM)</a:t>
            </a:r>
          </a:p>
          <a:p>
            <a:pPr lvl="1"/>
            <a:r>
              <a:rPr lang="en-US" sz="2000" dirty="0" smtClean="0"/>
              <a:t>Extension of </a:t>
            </a:r>
            <a:r>
              <a:rPr lang="en-US" sz="2000" b="1" dirty="0" err="1" smtClean="0"/>
              <a:t>UNNExT</a:t>
            </a:r>
            <a:r>
              <a:rPr lang="en-US" sz="2000" b="1" dirty="0" smtClean="0"/>
              <a:t> Business Process Analysis Guide</a:t>
            </a:r>
          </a:p>
          <a:p>
            <a:pPr lvl="1"/>
            <a:r>
              <a:rPr lang="en-US" sz="2000" dirty="0" smtClean="0"/>
              <a:t>Implementation of TTFMM on-going in Bangladesh, Bhutan, Nepal</a:t>
            </a:r>
          </a:p>
          <a:p>
            <a:pPr lvl="2"/>
            <a:r>
              <a:rPr lang="en-US" sz="1800" dirty="0" smtClean="0"/>
              <a:t>In collaboration with Asian Development Bank</a:t>
            </a:r>
          </a:p>
          <a:p>
            <a:pPr marL="914400" lvl="2" indent="0">
              <a:buNone/>
            </a:pPr>
            <a:endParaRPr lang="en-US" sz="2900" b="1" dirty="0"/>
          </a:p>
          <a:p>
            <a:pPr lvl="2"/>
            <a:endParaRPr lang="en-US" sz="2900" b="1" dirty="0" smtClean="0"/>
          </a:p>
          <a:p>
            <a:endParaRPr lang="en-US" sz="3700" b="1" dirty="0" smtClean="0"/>
          </a:p>
        </p:txBody>
      </p:sp>
      <p:sp>
        <p:nvSpPr>
          <p:cNvPr id="4" name="Title 1"/>
          <p:cNvSpPr>
            <a:spLocks noGrp="1"/>
          </p:cNvSpPr>
          <p:nvPr>
            <p:ph type="title"/>
          </p:nvPr>
        </p:nvSpPr>
        <p:spPr>
          <a:xfrm>
            <a:off x="1187458" y="91440"/>
            <a:ext cx="6859262" cy="784852"/>
          </a:xfrm>
        </p:spPr>
        <p:txBody>
          <a:bodyPr>
            <a:noAutofit/>
          </a:bodyPr>
          <a:lstStyle/>
          <a:p>
            <a:r>
              <a:rPr lang="en-US" sz="2800" b="1" dirty="0" smtClean="0">
                <a:solidFill>
                  <a:srgbClr val="0070C0"/>
                </a:solidFill>
              </a:rPr>
              <a:t>Current focus of </a:t>
            </a:r>
            <a:r>
              <a:rPr lang="en-US" sz="2800" b="1" dirty="0" err="1" smtClean="0">
                <a:solidFill>
                  <a:srgbClr val="0070C0"/>
                </a:solidFill>
              </a:rPr>
              <a:t>UNNExT</a:t>
            </a:r>
            <a:r>
              <a:rPr lang="en-US" sz="2800" b="1" dirty="0" smtClean="0">
                <a:solidFill>
                  <a:srgbClr val="0070C0"/>
                </a:solidFill>
              </a:rPr>
              <a:t> work [3]</a:t>
            </a:r>
            <a:endParaRPr lang="en-US" sz="2800" b="1" dirty="0">
              <a:solidFill>
                <a:srgbClr val="0070C0"/>
              </a:solidFill>
            </a:endParaRPr>
          </a:p>
        </p:txBody>
      </p:sp>
      <p:pic>
        <p:nvPicPr>
          <p:cNvPr id="5" name="Picture 14" descr="BPA cover_ti2558 but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51018">
            <a:off x="832450" y="5011340"/>
            <a:ext cx="12446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685800" y="2514600"/>
            <a:ext cx="488292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Calibri" pitchFamily="34" charset="0"/>
                <a:cs typeface="Cordia New" pitchFamily="34" charset="-34"/>
              </a:defRPr>
            </a:lvl1pPr>
            <a:lvl2pPr marL="742950" indent="-285750">
              <a:defRPr sz="2800">
                <a:solidFill>
                  <a:schemeClr val="tx1"/>
                </a:solidFill>
                <a:latin typeface="Calibri" pitchFamily="34" charset="0"/>
                <a:cs typeface="Cordia New" pitchFamily="34" charset="-34"/>
              </a:defRPr>
            </a:lvl2pPr>
            <a:lvl3pPr marL="1143000" indent="-228600">
              <a:defRPr sz="2800">
                <a:solidFill>
                  <a:schemeClr val="tx1"/>
                </a:solidFill>
                <a:latin typeface="Calibri" pitchFamily="34" charset="0"/>
                <a:cs typeface="Cordia New" pitchFamily="34" charset="-34"/>
              </a:defRPr>
            </a:lvl3pPr>
            <a:lvl4pPr marL="1600200" indent="-228600">
              <a:defRPr sz="2800">
                <a:solidFill>
                  <a:schemeClr val="tx1"/>
                </a:solidFill>
                <a:latin typeface="Calibri" pitchFamily="34" charset="0"/>
                <a:cs typeface="Cordia New" pitchFamily="34" charset="-34"/>
              </a:defRPr>
            </a:lvl4pPr>
            <a:lvl5pPr marL="2057400" indent="-228600">
              <a:defRPr sz="2800">
                <a:solidFill>
                  <a:schemeClr val="tx1"/>
                </a:solidFill>
                <a:latin typeface="Calibri" pitchFamily="34" charset="0"/>
                <a:cs typeface="Cordia New" pitchFamily="34" charset="-34"/>
              </a:defRPr>
            </a:lvl5pPr>
            <a:lvl6pPr marL="2514600" indent="-228600" fontAlgn="base">
              <a:spcBef>
                <a:spcPct val="0"/>
              </a:spcBef>
              <a:spcAft>
                <a:spcPct val="0"/>
              </a:spcAft>
              <a:defRPr sz="2800">
                <a:solidFill>
                  <a:schemeClr val="tx1"/>
                </a:solidFill>
                <a:latin typeface="Calibri" pitchFamily="34" charset="0"/>
                <a:cs typeface="Cordia New" pitchFamily="34" charset="-34"/>
              </a:defRPr>
            </a:lvl6pPr>
            <a:lvl7pPr marL="2971800" indent="-228600" fontAlgn="base">
              <a:spcBef>
                <a:spcPct val="0"/>
              </a:spcBef>
              <a:spcAft>
                <a:spcPct val="0"/>
              </a:spcAft>
              <a:defRPr sz="2800">
                <a:solidFill>
                  <a:schemeClr val="tx1"/>
                </a:solidFill>
                <a:latin typeface="Calibri" pitchFamily="34" charset="0"/>
                <a:cs typeface="Cordia New" pitchFamily="34" charset="-34"/>
              </a:defRPr>
            </a:lvl7pPr>
            <a:lvl8pPr marL="3429000" indent="-228600" fontAlgn="base">
              <a:spcBef>
                <a:spcPct val="0"/>
              </a:spcBef>
              <a:spcAft>
                <a:spcPct val="0"/>
              </a:spcAft>
              <a:defRPr sz="2800">
                <a:solidFill>
                  <a:schemeClr val="tx1"/>
                </a:solidFill>
                <a:latin typeface="Calibri" pitchFamily="34" charset="0"/>
                <a:cs typeface="Cordia New" pitchFamily="34" charset="-34"/>
              </a:defRPr>
            </a:lvl8pPr>
            <a:lvl9pPr marL="3886200" indent="-228600" fontAlgn="base">
              <a:spcBef>
                <a:spcPct val="0"/>
              </a:spcBef>
              <a:spcAft>
                <a:spcPct val="0"/>
              </a:spcAft>
              <a:defRPr sz="2800">
                <a:solidFill>
                  <a:schemeClr val="tx1"/>
                </a:solidFill>
                <a:latin typeface="Calibri" pitchFamily="34" charset="0"/>
                <a:cs typeface="Cordia New" pitchFamily="34" charset="-34"/>
              </a:defRPr>
            </a:lvl9pPr>
          </a:lstStyle>
          <a:p>
            <a:r>
              <a:rPr lang="en-US" sz="2400" b="1" dirty="0">
                <a:solidFill>
                  <a:schemeClr val="tx2"/>
                </a:solidFill>
              </a:rPr>
              <a:t>BPA?</a:t>
            </a:r>
            <a:r>
              <a:rPr lang="en-US" sz="2400" dirty="0">
                <a:solidFill>
                  <a:schemeClr val="tx2"/>
                </a:solidFill>
              </a:rPr>
              <a:t> Analysis, including mapping,</a:t>
            </a:r>
          </a:p>
          <a:p>
            <a:r>
              <a:rPr lang="en-US" sz="2400" dirty="0">
                <a:solidFill>
                  <a:schemeClr val="tx2"/>
                </a:solidFill>
              </a:rPr>
              <a:t>timing and costing of a process</a:t>
            </a:r>
          </a:p>
          <a:p>
            <a:r>
              <a:rPr lang="en-US" sz="2400" dirty="0">
                <a:solidFill>
                  <a:schemeClr val="tx2"/>
                </a:solidFill>
              </a:rPr>
              <a:t>(e.g., moving goods from factory to</a:t>
            </a:r>
          </a:p>
          <a:p>
            <a:r>
              <a:rPr lang="en-US" sz="2400" dirty="0">
                <a:solidFill>
                  <a:schemeClr val="tx2"/>
                </a:solidFill>
              </a:rPr>
              <a:t> deck of ship)</a:t>
            </a:r>
          </a:p>
          <a:p>
            <a:r>
              <a:rPr lang="en-US" sz="2000" b="1" dirty="0" smtClean="0">
                <a:solidFill>
                  <a:schemeClr val="tx2"/>
                </a:solidFill>
              </a:rPr>
              <a:t>Why</a:t>
            </a:r>
            <a:r>
              <a:rPr lang="en-US" sz="2000" b="1" dirty="0">
                <a:solidFill>
                  <a:schemeClr val="tx2"/>
                </a:solidFill>
              </a:rPr>
              <a:t>?</a:t>
            </a:r>
            <a:r>
              <a:rPr lang="en-US" sz="2400" dirty="0">
                <a:solidFill>
                  <a:schemeClr val="tx2"/>
                </a:solidFill>
              </a:rPr>
              <a:t> Necessary first step t</a:t>
            </a:r>
            <a:r>
              <a:rPr lang="en-US" sz="2400" dirty="0">
                <a:solidFill>
                  <a:schemeClr val="tx2"/>
                </a:solidFill>
                <a:cs typeface="Angsana New" pitchFamily="18" charset="-34"/>
              </a:rPr>
              <a:t>o improving a process</a:t>
            </a:r>
            <a:endParaRPr lang="th-TH" sz="2400" dirty="0">
              <a:solidFill>
                <a:schemeClr val="tx2"/>
              </a:solidFill>
              <a:cs typeface="Angsana New" pitchFamily="18" charset="-34"/>
            </a:endParaRPr>
          </a:p>
        </p:txBody>
      </p:sp>
      <p:grpSp>
        <p:nvGrpSpPr>
          <p:cNvPr id="7" name="Group 15"/>
          <p:cNvGrpSpPr>
            <a:grpSpLocks/>
          </p:cNvGrpSpPr>
          <p:nvPr/>
        </p:nvGrpSpPr>
        <p:grpSpPr bwMode="auto">
          <a:xfrm>
            <a:off x="3276600" y="3825875"/>
            <a:ext cx="5638800" cy="2727325"/>
            <a:chOff x="1111" y="754"/>
            <a:chExt cx="4128" cy="3130"/>
          </a:xfrm>
        </p:grpSpPr>
        <p:sp>
          <p:nvSpPr>
            <p:cNvPr id="8" name="Rectangle 7"/>
            <p:cNvSpPr>
              <a:spLocks noChangeArrowheads="1"/>
            </p:cNvSpPr>
            <p:nvPr/>
          </p:nvSpPr>
          <p:spPr bwMode="auto">
            <a:xfrm>
              <a:off x="1565" y="2795"/>
              <a:ext cx="3674" cy="544"/>
            </a:xfrm>
            <a:prstGeom prst="rect">
              <a:avLst/>
            </a:prstGeom>
            <a:solidFill>
              <a:srgbClr val="FFFF99"/>
            </a:solidFill>
            <a:ln w="28575">
              <a:solidFill>
                <a:srgbClr val="365F91"/>
              </a:solidFill>
              <a:miter lim="800000"/>
              <a:headEnd/>
              <a:tailEnd/>
            </a:ln>
          </p:spPr>
          <p:txBody>
            <a:bodyPr lIns="63413" tIns="31707" rIns="63413" bIns="31707"/>
            <a:lstStyle/>
            <a:p>
              <a:r>
                <a:rPr lang="en-US" altLang="en-US" sz="1200">
                  <a:latin typeface="Arial" charset="0"/>
                  <a:ea typeface="굴림" pitchFamily="34" charset="-127"/>
                  <a:cs typeface="Angsana New" pitchFamily="18" charset="-34"/>
                </a:rPr>
                <a:t>Process Simplification &amp; Harmonization</a:t>
              </a:r>
              <a:r>
                <a:rPr lang="en-US" altLang="en-US" sz="1600">
                  <a:latin typeface="Arial" charset="0"/>
                  <a:ea typeface="굴림" pitchFamily="34" charset="-127"/>
                  <a:cs typeface="Angsana New" pitchFamily="18" charset="-34"/>
                </a:rPr>
                <a:t/>
              </a:r>
              <a:br>
                <a:rPr lang="en-US" altLang="en-US" sz="1600">
                  <a:latin typeface="Arial" charset="0"/>
                  <a:ea typeface="굴림" pitchFamily="34" charset="-127"/>
                  <a:cs typeface="Angsana New" pitchFamily="18" charset="-34"/>
                </a:rPr>
              </a:br>
              <a:endParaRPr lang="en-US" altLang="en-US" sz="1600" b="0">
                <a:latin typeface="Arial" charset="0"/>
                <a:ea typeface="굴림" pitchFamily="34" charset="-127"/>
                <a:cs typeface="Angsana New" pitchFamily="18" charset="-34"/>
              </a:endParaRPr>
            </a:p>
          </p:txBody>
        </p:sp>
        <p:sp>
          <p:nvSpPr>
            <p:cNvPr id="9" name="Rectangle 8"/>
            <p:cNvSpPr>
              <a:spLocks noChangeArrowheads="1"/>
            </p:cNvSpPr>
            <p:nvPr/>
          </p:nvSpPr>
          <p:spPr bwMode="auto">
            <a:xfrm>
              <a:off x="2154" y="2251"/>
              <a:ext cx="3085" cy="544"/>
            </a:xfrm>
            <a:prstGeom prst="rect">
              <a:avLst/>
            </a:prstGeom>
            <a:solidFill>
              <a:srgbClr val="CCFF99"/>
            </a:solidFill>
            <a:ln w="28575">
              <a:solidFill>
                <a:srgbClr val="336699"/>
              </a:solidFill>
              <a:miter lim="800000"/>
              <a:headEnd/>
              <a:tailEnd/>
            </a:ln>
          </p:spPr>
          <p:txBody>
            <a:bodyPr lIns="63413" tIns="31707" rIns="63413" bIns="31707"/>
            <a:lstStyle/>
            <a:p>
              <a:r>
                <a:rPr lang="en-US" altLang="en-US" sz="1200" dirty="0">
                  <a:latin typeface="Arial" charset="0"/>
                  <a:ea typeface="굴림" pitchFamily="34" charset="-127"/>
                  <a:cs typeface="Angsana New" pitchFamily="18" charset="-34"/>
                </a:rPr>
                <a:t>Documentation Simplification &amp; Standardization</a:t>
              </a:r>
              <a:r>
                <a:rPr lang="en-US" altLang="en-US" sz="1400" dirty="0">
                  <a:latin typeface="Times New Roman" pitchFamily="18" charset="0"/>
                  <a:ea typeface="굴림" pitchFamily="34" charset="-127"/>
                  <a:cs typeface="Angsana New" pitchFamily="18" charset="-34"/>
                </a:rPr>
                <a:t/>
              </a:r>
              <a:br>
                <a:rPr lang="en-US" altLang="en-US" sz="1400" dirty="0">
                  <a:latin typeface="Times New Roman" pitchFamily="18" charset="0"/>
                  <a:ea typeface="굴림" pitchFamily="34" charset="-127"/>
                  <a:cs typeface="Angsana New" pitchFamily="18" charset="-34"/>
                </a:rPr>
              </a:br>
              <a:endParaRPr lang="en-US" altLang="en-US" sz="1400" b="0" dirty="0">
                <a:ea typeface="굴림" pitchFamily="34" charset="-127"/>
                <a:cs typeface="Angsana New" pitchFamily="18" charset="-34"/>
              </a:endParaRPr>
            </a:p>
          </p:txBody>
        </p:sp>
        <p:sp>
          <p:nvSpPr>
            <p:cNvPr id="10" name="Rectangle 9"/>
            <p:cNvSpPr>
              <a:spLocks noChangeArrowheads="1"/>
            </p:cNvSpPr>
            <p:nvPr/>
          </p:nvSpPr>
          <p:spPr bwMode="auto">
            <a:xfrm>
              <a:off x="3288" y="1253"/>
              <a:ext cx="1951" cy="499"/>
            </a:xfrm>
            <a:prstGeom prst="rect">
              <a:avLst/>
            </a:prstGeom>
            <a:solidFill>
              <a:srgbClr val="CCFFFF"/>
            </a:solidFill>
            <a:ln w="28575">
              <a:solidFill>
                <a:srgbClr val="336699"/>
              </a:solidFill>
              <a:miter lim="800000"/>
              <a:headEnd/>
              <a:tailEnd/>
            </a:ln>
          </p:spPr>
          <p:txBody>
            <a:bodyPr lIns="63413" tIns="31707" rIns="63413" bIns="31707"/>
            <a:lstStyle/>
            <a:p>
              <a:r>
                <a:rPr lang="en-US" altLang="en-US" sz="1200">
                  <a:latin typeface="Arial" charset="0"/>
                  <a:ea typeface="굴림" pitchFamily="34" charset="-127"/>
                  <a:cs typeface="Angsana New" pitchFamily="18" charset="-34"/>
                </a:rPr>
                <a:t>Cross Border Data Harmonization &amp; Exchange</a:t>
              </a:r>
              <a:endParaRPr lang="en-US" altLang="en-US" sz="1200">
                <a:solidFill>
                  <a:srgbClr val="CC0000"/>
                </a:solidFill>
                <a:latin typeface="Arial" charset="0"/>
                <a:ea typeface="굴림" pitchFamily="34" charset="-127"/>
                <a:cs typeface="Angsana New" pitchFamily="18" charset="-34"/>
              </a:endParaRPr>
            </a:p>
            <a:p>
              <a:endParaRPr lang="en-US" altLang="en-US" sz="1200" b="0">
                <a:ea typeface="굴림" pitchFamily="34" charset="-127"/>
                <a:cs typeface="Angsana New" pitchFamily="18" charset="-34"/>
              </a:endParaRPr>
            </a:p>
          </p:txBody>
        </p:sp>
        <p:sp>
          <p:nvSpPr>
            <p:cNvPr id="11" name="Rectangle 7"/>
            <p:cNvSpPr>
              <a:spLocks noChangeArrowheads="1"/>
            </p:cNvSpPr>
            <p:nvPr/>
          </p:nvSpPr>
          <p:spPr bwMode="auto">
            <a:xfrm>
              <a:off x="2789" y="1752"/>
              <a:ext cx="2450" cy="499"/>
            </a:xfrm>
            <a:prstGeom prst="rect">
              <a:avLst/>
            </a:prstGeom>
            <a:solidFill>
              <a:srgbClr val="CCFFCC"/>
            </a:solidFill>
            <a:ln w="28575">
              <a:solidFill>
                <a:srgbClr val="336699"/>
              </a:solidFill>
              <a:miter lim="800000"/>
              <a:headEnd/>
              <a:tailEnd/>
            </a:ln>
          </p:spPr>
          <p:txBody>
            <a:bodyPr lIns="63413" tIns="31707" rIns="63413" bIns="31707"/>
            <a:lstStyle/>
            <a:p>
              <a:r>
                <a:rPr lang="en-US" altLang="en-US" sz="1200">
                  <a:latin typeface="Arial" charset="0"/>
                  <a:cs typeface="Angsana New" pitchFamily="18" charset="-34"/>
                </a:rPr>
                <a:t>National Data Harmonization</a:t>
              </a:r>
              <a:endParaRPr lang="en-US" altLang="en-US" sz="1200" b="0">
                <a:latin typeface="Arial" charset="0"/>
              </a:endParaRPr>
            </a:p>
          </p:txBody>
        </p:sp>
        <p:sp>
          <p:nvSpPr>
            <p:cNvPr id="12" name="Rectangle 11"/>
            <p:cNvSpPr>
              <a:spLocks noChangeArrowheads="1"/>
            </p:cNvSpPr>
            <p:nvPr/>
          </p:nvSpPr>
          <p:spPr bwMode="auto">
            <a:xfrm rot="10800000" flipV="1">
              <a:off x="1111" y="3339"/>
              <a:ext cx="4128" cy="545"/>
            </a:xfrm>
            <a:prstGeom prst="rect">
              <a:avLst/>
            </a:prstGeom>
            <a:solidFill>
              <a:srgbClr val="FFFFCC"/>
            </a:solidFill>
            <a:ln w="28575">
              <a:solidFill>
                <a:srgbClr val="365F91"/>
              </a:solidFill>
              <a:miter lim="800000"/>
              <a:headEnd/>
              <a:tailEnd/>
            </a:ln>
          </p:spPr>
          <p:txBody>
            <a:bodyPr lIns="63413" tIns="31707" rIns="63413" bIns="31707"/>
            <a:lstStyle/>
            <a:p>
              <a:r>
                <a:rPr lang="en-US" altLang="en-US" sz="1200">
                  <a:latin typeface="Arial" charset="0"/>
                </a:rPr>
                <a:t>Business Process Analysis</a:t>
              </a:r>
            </a:p>
          </p:txBody>
        </p:sp>
        <p:sp>
          <p:nvSpPr>
            <p:cNvPr id="13" name="Rectangle 2"/>
            <p:cNvSpPr>
              <a:spLocks noChangeArrowheads="1"/>
            </p:cNvSpPr>
            <p:nvPr/>
          </p:nvSpPr>
          <p:spPr bwMode="auto">
            <a:xfrm>
              <a:off x="3678" y="754"/>
              <a:ext cx="1557" cy="499"/>
            </a:xfrm>
            <a:prstGeom prst="rect">
              <a:avLst/>
            </a:prstGeom>
            <a:solidFill>
              <a:srgbClr val="66FFFF"/>
            </a:solidFill>
            <a:ln w="28575">
              <a:solidFill>
                <a:srgbClr val="336699"/>
              </a:solidFill>
              <a:miter lim="800000"/>
              <a:headEnd/>
              <a:tailEnd/>
            </a:ln>
          </p:spPr>
          <p:txBody>
            <a:bodyPr lIns="63413" tIns="31707" rIns="63413" bIns="31707"/>
            <a:lstStyle/>
            <a:p>
              <a:r>
                <a:rPr lang="en-US" altLang="en-US" sz="1200">
                  <a:latin typeface="Arial" charset="0"/>
                  <a:ea typeface="굴림" pitchFamily="34" charset="-127"/>
                  <a:cs typeface="Angsana New" pitchFamily="18" charset="-34"/>
                </a:rPr>
                <a:t>e-Single Window &amp; Paperless Trading</a:t>
              </a:r>
              <a:endParaRPr lang="en-US" altLang="en-US" sz="1200" b="0">
                <a:ea typeface="굴림" pitchFamily="34" charset="-127"/>
                <a:cs typeface="Angsana New" pitchFamily="18" charset="-34"/>
              </a:endParaRPr>
            </a:p>
          </p:txBody>
        </p:sp>
      </p:grpSp>
    </p:spTree>
    <p:extLst>
      <p:ext uri="{BB962C8B-B14F-4D97-AF65-F5344CB8AC3E}">
        <p14:creationId xmlns:p14="http://schemas.microsoft.com/office/powerpoint/2010/main" val="854672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76201" y="23813"/>
            <a:ext cx="8939212" cy="561975"/>
          </a:xfrm>
        </p:spPr>
        <p:txBody>
          <a:bodyPr>
            <a:normAutofit fontScale="90000"/>
          </a:bodyPr>
          <a:lstStyle/>
          <a:p>
            <a:r>
              <a:rPr lang="en-US" sz="3600" dirty="0" smtClean="0">
                <a:cs typeface="Angsana New" pitchFamily="18" charset="-34"/>
              </a:rPr>
              <a:t>Course Certificate on </a:t>
            </a:r>
            <a:r>
              <a:rPr lang="en-US" sz="3200" dirty="0" smtClean="0">
                <a:cs typeface="Angsana New" pitchFamily="18" charset="-34"/>
              </a:rPr>
              <a:t>BPA for TF (since Sep. 2016)</a:t>
            </a:r>
            <a:endParaRPr lang="en-US" sz="3600" dirty="0" smtClean="0">
              <a:cs typeface="Angsana New" pitchFamily="18" charset="-34"/>
            </a:endParaRPr>
          </a:p>
        </p:txBody>
      </p:sp>
      <p:sp>
        <p:nvSpPr>
          <p:cNvPr id="61443" name="Content Placeholder 2"/>
          <p:cNvSpPr>
            <a:spLocks noGrp="1"/>
          </p:cNvSpPr>
          <p:nvPr>
            <p:ph idx="1"/>
          </p:nvPr>
        </p:nvSpPr>
        <p:spPr/>
        <p:txBody>
          <a:bodyPr/>
          <a:lstStyle/>
          <a:p>
            <a:endParaRPr lang="en-US" smtClean="0">
              <a:cs typeface="Cordia New" pitchFamily="34" charset="-34"/>
            </a:endParaRPr>
          </a:p>
        </p:txBody>
      </p:sp>
      <p:pic>
        <p:nvPicPr>
          <p:cNvPr id="61444" name="Picture 2"/>
          <p:cNvPicPr>
            <a:picLocks noChangeAspect="1" noChangeArrowheads="1"/>
          </p:cNvPicPr>
          <p:nvPr/>
        </p:nvPicPr>
        <p:blipFill>
          <a:blip r:embed="rId2">
            <a:extLst>
              <a:ext uri="{28A0092B-C50C-407E-A947-70E740481C1C}">
                <a14:useLocalDpi xmlns:a14="http://schemas.microsoft.com/office/drawing/2010/main" val="0"/>
              </a:ext>
            </a:extLst>
          </a:blip>
          <a:srcRect l="6857" r="13300" b="8122"/>
          <a:stretch>
            <a:fillRect/>
          </a:stretch>
        </p:blipFill>
        <p:spPr bwMode="auto">
          <a:xfrm>
            <a:off x="0" y="549275"/>
            <a:ext cx="9015413" cy="583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45" name="Rectangle 3"/>
          <p:cNvSpPr>
            <a:spLocks noChangeArrowheads="1"/>
          </p:cNvSpPr>
          <p:nvPr/>
        </p:nvSpPr>
        <p:spPr bwMode="auto">
          <a:xfrm>
            <a:off x="379413" y="6519863"/>
            <a:ext cx="87645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cs typeface="Cordia New" pitchFamily="34" charset="-34"/>
                <a:hlinkClick r:id="rId3"/>
              </a:rPr>
              <a:t>http://www.unescap.org/our-work/trade-investment-innovation/trade-facilitation/bpa-course</a:t>
            </a:r>
            <a:r>
              <a:rPr lang="en-US" sz="1600">
                <a:cs typeface="Cordia New" pitchFamily="34" charset="-34"/>
              </a:rPr>
              <a:t> </a:t>
            </a:r>
          </a:p>
        </p:txBody>
      </p:sp>
    </p:spTree>
    <p:extLst>
      <p:ext uri="{BB962C8B-B14F-4D97-AF65-F5344CB8AC3E}">
        <p14:creationId xmlns:p14="http://schemas.microsoft.com/office/powerpoint/2010/main" val="1746851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06437"/>
          </a:xfrm>
        </p:spPr>
        <p:txBody>
          <a:bodyPr>
            <a:noAutofit/>
          </a:bodyPr>
          <a:lstStyle/>
          <a:p>
            <a:r>
              <a:rPr lang="en-US" sz="3200" dirty="0" smtClean="0"/>
              <a:t>The second global survey on trade facilitation and paperless trade implementation</a:t>
            </a:r>
            <a:endParaRPr lang="en-US" sz="3200" dirty="0"/>
          </a:p>
        </p:txBody>
      </p:sp>
      <p:sp>
        <p:nvSpPr>
          <p:cNvPr id="4" name="Content Placeholder 2"/>
          <p:cNvSpPr>
            <a:spLocks noGrp="1"/>
          </p:cNvSpPr>
          <p:nvPr>
            <p:ph idx="1"/>
          </p:nvPr>
        </p:nvSpPr>
        <p:spPr>
          <a:xfrm>
            <a:off x="457200" y="1143000"/>
            <a:ext cx="8229600" cy="5410200"/>
          </a:xfrm>
        </p:spPr>
        <p:txBody>
          <a:bodyPr>
            <a:normAutofit fontScale="77500" lnSpcReduction="20000"/>
          </a:bodyPr>
          <a:lstStyle/>
          <a:p>
            <a:r>
              <a:rPr lang="en-US" dirty="0"/>
              <a:t>Objective: </a:t>
            </a:r>
            <a:endParaRPr lang="en-US" dirty="0" smtClean="0"/>
          </a:p>
          <a:p>
            <a:pPr lvl="1"/>
            <a:r>
              <a:rPr lang="en-US" dirty="0" smtClean="0"/>
              <a:t>to collect </a:t>
            </a:r>
            <a:r>
              <a:rPr lang="en-US" dirty="0"/>
              <a:t>relevant data and information on trade facilitation and paperless trade </a:t>
            </a:r>
            <a:r>
              <a:rPr lang="en-US" dirty="0" smtClean="0"/>
              <a:t>implementation from the countries world wide.</a:t>
            </a:r>
          </a:p>
          <a:p>
            <a:r>
              <a:rPr lang="en-US" dirty="0" smtClean="0"/>
              <a:t>Expected outcome:</a:t>
            </a:r>
          </a:p>
          <a:p>
            <a:pPr lvl="1"/>
            <a:r>
              <a:rPr lang="en-US" dirty="0" smtClean="0"/>
              <a:t>useful information on TF and paperless trade implementation will be available </a:t>
            </a:r>
            <a:r>
              <a:rPr lang="en-US" dirty="0"/>
              <a:t>to support the implementation of the WTO Trade Facilitation Agreement </a:t>
            </a:r>
            <a:r>
              <a:rPr lang="en-US" dirty="0" smtClean="0"/>
              <a:t>and regional </a:t>
            </a:r>
            <a:r>
              <a:rPr lang="en-US" dirty="0"/>
              <a:t>initiative such as </a:t>
            </a:r>
            <a:r>
              <a:rPr lang="en-US" dirty="0" smtClean="0"/>
              <a:t>the </a:t>
            </a:r>
            <a:r>
              <a:rPr lang="en-US" i="1" dirty="0" smtClean="0"/>
              <a:t>Framework </a:t>
            </a:r>
            <a:r>
              <a:rPr lang="en-US" i="1" dirty="0"/>
              <a:t>Agreement on Facilitation of Cross-border Paperless Trade in Asia and the </a:t>
            </a:r>
            <a:r>
              <a:rPr lang="en-US" i="1" dirty="0" smtClean="0"/>
              <a:t>Pacific</a:t>
            </a:r>
          </a:p>
          <a:p>
            <a:r>
              <a:rPr lang="en-US" dirty="0" smtClean="0"/>
              <a:t>Time:</a:t>
            </a:r>
            <a:r>
              <a:rPr lang="en-US" i="1" dirty="0" smtClean="0"/>
              <a:t> </a:t>
            </a:r>
          </a:p>
          <a:p>
            <a:pPr lvl="1"/>
            <a:r>
              <a:rPr lang="en-US" dirty="0" smtClean="0"/>
              <a:t>January – July 2017</a:t>
            </a:r>
          </a:p>
          <a:p>
            <a:r>
              <a:rPr lang="en-US" dirty="0" smtClean="0"/>
              <a:t>By whom?</a:t>
            </a:r>
          </a:p>
          <a:p>
            <a:pPr lvl="1"/>
            <a:r>
              <a:rPr lang="en-US" dirty="0"/>
              <a:t>five UN regional </a:t>
            </a:r>
            <a:r>
              <a:rPr lang="en-US" dirty="0" smtClean="0"/>
              <a:t>commissions led by ESCAP, </a:t>
            </a:r>
            <a:r>
              <a:rPr lang="en-US" dirty="0"/>
              <a:t>with support from other partners such as UNCTAD, International Trade Centre, </a:t>
            </a:r>
            <a:r>
              <a:rPr lang="en-US" dirty="0" smtClean="0"/>
              <a:t>OECD, Oceania </a:t>
            </a:r>
            <a:r>
              <a:rPr lang="en-US" dirty="0"/>
              <a:t>Customs </a:t>
            </a:r>
            <a:r>
              <a:rPr lang="en-US" dirty="0" smtClean="0"/>
              <a:t>Organization </a:t>
            </a:r>
            <a:r>
              <a:rPr lang="en-US" dirty="0"/>
              <a:t>and </a:t>
            </a:r>
            <a:r>
              <a:rPr lang="en-US" dirty="0" smtClean="0"/>
              <a:t>more.</a:t>
            </a:r>
          </a:p>
          <a:p>
            <a:pPr lvl="1"/>
            <a:r>
              <a:rPr lang="en-US" dirty="0" smtClean="0"/>
              <a:t>More organizations show keen interest to collaborate with the Survey. </a:t>
            </a:r>
            <a:r>
              <a:rPr lang="en-US" b="1" dirty="0" smtClean="0"/>
              <a:t>We welcome more partners.</a:t>
            </a:r>
            <a:endParaRPr lang="en-US" b="1" dirty="0"/>
          </a:p>
          <a:p>
            <a:pPr lvl="1"/>
            <a:endParaRPr lang="en-US" dirty="0"/>
          </a:p>
        </p:txBody>
      </p:sp>
    </p:spTree>
    <p:extLst>
      <p:ext uri="{BB962C8B-B14F-4D97-AF65-F5344CB8AC3E}">
        <p14:creationId xmlns:p14="http://schemas.microsoft.com/office/powerpoint/2010/main" val="40791762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06437"/>
          </a:xfrm>
        </p:spPr>
        <p:txBody>
          <a:bodyPr/>
          <a:lstStyle/>
          <a:p>
            <a:r>
              <a:rPr lang="en-US" dirty="0" smtClean="0"/>
              <a:t>To summarize</a:t>
            </a:r>
            <a:endParaRPr lang="en-US" dirty="0"/>
          </a:p>
        </p:txBody>
      </p:sp>
      <p:sp>
        <p:nvSpPr>
          <p:cNvPr id="3" name="Content Placeholder 2"/>
          <p:cNvSpPr>
            <a:spLocks noGrp="1"/>
          </p:cNvSpPr>
          <p:nvPr>
            <p:ph idx="1"/>
          </p:nvPr>
        </p:nvSpPr>
        <p:spPr>
          <a:xfrm>
            <a:off x="152400" y="685800"/>
            <a:ext cx="8839200" cy="4983163"/>
          </a:xfrm>
          <a:solidFill>
            <a:schemeClr val="bg1"/>
          </a:solidFill>
        </p:spPr>
        <p:txBody>
          <a:bodyPr>
            <a:noAutofit/>
          </a:bodyPr>
          <a:lstStyle/>
          <a:p>
            <a:r>
              <a:rPr lang="en-US" sz="2200" dirty="0" smtClean="0"/>
              <a:t>Any countries in Asia and the Pacific are encouraged to join the treaty on Framework Agreement on cross-border paperless trade – small economies and the least developed countries will certainly benefit from joining the treaty to align their efforts with regional and global standard. The treaty is not a privilege for more advanced economies.</a:t>
            </a:r>
          </a:p>
          <a:p>
            <a:r>
              <a:rPr lang="en-US" sz="2200" dirty="0" smtClean="0"/>
              <a:t>National single window may start small and keep evolving, but need to be visionary: keeping interoperability and cross-border trade in mind. </a:t>
            </a:r>
          </a:p>
          <a:p>
            <a:r>
              <a:rPr lang="en-US" sz="2200" dirty="0" smtClean="0"/>
              <a:t>Experiences of developing SW in Asia provide useful references for other countries. Case studies are documented by ESCAP/</a:t>
            </a:r>
            <a:r>
              <a:rPr lang="en-US" sz="2200" dirty="0" err="1" smtClean="0"/>
              <a:t>UNNExT</a:t>
            </a:r>
            <a:r>
              <a:rPr lang="en-US" sz="2200" dirty="0" smtClean="0"/>
              <a:t>.</a:t>
            </a:r>
          </a:p>
          <a:p>
            <a:r>
              <a:rPr lang="en-US" sz="2200" dirty="0" smtClean="0"/>
              <a:t>Tools and guides on Single Window and paperless trade developed by ESCAP and its partners (especially the UNCEFACT Recommendations on SW) can be fully utilized by the countries.</a:t>
            </a:r>
          </a:p>
          <a:p>
            <a:r>
              <a:rPr lang="en-US" sz="2200" dirty="0" smtClean="0"/>
              <a:t>The </a:t>
            </a:r>
            <a:r>
              <a:rPr lang="en-US" sz="2200" dirty="0" err="1" smtClean="0"/>
              <a:t>UNNExT</a:t>
            </a:r>
            <a:r>
              <a:rPr lang="en-US" sz="2200" dirty="0" smtClean="0"/>
              <a:t> community and experts can potentially support the countries to develop SW.</a:t>
            </a:r>
          </a:p>
          <a:p>
            <a:r>
              <a:rPr lang="en-US" sz="2200" dirty="0" smtClean="0"/>
              <a:t>The global survey on TF and paperless trade will provide insightful data to support policy making and technical assistance. All experts are invited to contribute. </a:t>
            </a:r>
          </a:p>
        </p:txBody>
      </p:sp>
    </p:spTree>
    <p:extLst>
      <p:ext uri="{BB962C8B-B14F-4D97-AF65-F5344CB8AC3E}">
        <p14:creationId xmlns:p14="http://schemas.microsoft.com/office/powerpoint/2010/main" val="6741310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3"/>
              </a:buBlip>
              <a:defRPr sz="2800">
                <a:solidFill>
                  <a:schemeClr val="tx1"/>
                </a:solidFill>
                <a:latin typeface="Arial" charset="0"/>
              </a:defRPr>
            </a:lvl1pPr>
            <a:lvl2pPr marL="742950" indent="-285750" eaLnBrk="0" hangingPunct="0">
              <a:spcBef>
                <a:spcPct val="20000"/>
              </a:spcBef>
              <a:buFont typeface="Wingdings" pitchFamily="2" charset="2"/>
              <a:buChar char="v"/>
              <a:defRPr sz="2400">
                <a:solidFill>
                  <a:schemeClr val="tx1"/>
                </a:solidFill>
                <a:latin typeface="Arial" charset="0"/>
              </a:defRPr>
            </a:lvl2pPr>
            <a:lvl3pPr marL="1143000" indent="-228600" eaLnBrk="0" hangingPunct="0">
              <a:spcBef>
                <a:spcPct val="20000"/>
              </a:spcBef>
              <a:buFont typeface="Wingdings" pitchFamily="2" charset="2"/>
              <a:buChar char="ü"/>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AED7BD1-4890-4DDC-80FE-8F698253E757}" type="slidenum">
              <a:rPr lang="ko-KR" altLang="en-US" sz="1400"/>
              <a:pPr eaLnBrk="1" hangingPunct="1">
                <a:spcBef>
                  <a:spcPct val="0"/>
                </a:spcBef>
                <a:buFontTx/>
                <a:buNone/>
              </a:pPr>
              <a:t>58</a:t>
            </a:fld>
            <a:endParaRPr lang="en-US" altLang="ko-KR" sz="1400"/>
          </a:p>
        </p:txBody>
      </p:sp>
      <p:sp>
        <p:nvSpPr>
          <p:cNvPr id="17411" name="Rectangle 2"/>
          <p:cNvSpPr>
            <a:spLocks noGrp="1" noChangeArrowheads="1"/>
          </p:cNvSpPr>
          <p:nvPr>
            <p:ph type="body" idx="1"/>
          </p:nvPr>
        </p:nvSpPr>
        <p:spPr>
          <a:xfrm>
            <a:off x="922338" y="1371600"/>
            <a:ext cx="7078662" cy="4572000"/>
          </a:xfrm>
        </p:spPr>
        <p:txBody>
          <a:bodyPr/>
          <a:lstStyle/>
          <a:p>
            <a:pPr marL="533400" indent="-533400" algn="ctr" eaLnBrk="1" hangingPunct="1">
              <a:buFontTx/>
              <a:buNone/>
            </a:pPr>
            <a:r>
              <a:rPr lang="en-GB" altLang="ko-KR" sz="2400" b="1" dirty="0" smtClean="0">
                <a:latin typeface="Tahoma" pitchFamily="34" charset="-34"/>
                <a:ea typeface="Gulim" pitchFamily="34" charset="-127"/>
              </a:rPr>
              <a:t>  </a:t>
            </a:r>
            <a:endParaRPr lang="en-GB" altLang="ko-KR" sz="2400" dirty="0" smtClean="0">
              <a:solidFill>
                <a:srgbClr val="FFFF99"/>
              </a:solidFill>
              <a:latin typeface="Tahoma" pitchFamily="34" charset="-34"/>
              <a:ea typeface="Gulim" pitchFamily="34" charset="-127"/>
            </a:endParaRPr>
          </a:p>
          <a:p>
            <a:pPr marL="533400" indent="-533400" algn="ctr" eaLnBrk="1" hangingPunct="1">
              <a:spcBef>
                <a:spcPct val="0"/>
              </a:spcBef>
              <a:buFontTx/>
              <a:buNone/>
            </a:pPr>
            <a:r>
              <a:rPr lang="en-GB" altLang="ko-KR" sz="4400" b="1" dirty="0" smtClean="0">
                <a:latin typeface="Tahoma" pitchFamily="34" charset="-34"/>
                <a:ea typeface="Gulim" pitchFamily="34" charset="-127"/>
              </a:rPr>
              <a:t>Thank you</a:t>
            </a:r>
            <a:endParaRPr lang="en-GB" altLang="ko-KR" b="1" dirty="0" smtClean="0">
              <a:latin typeface="Tahoma" pitchFamily="34" charset="-34"/>
              <a:ea typeface="Gulim" pitchFamily="34" charset="-127"/>
            </a:endParaRPr>
          </a:p>
          <a:p>
            <a:pPr marL="533400" indent="-533400" algn="ctr" eaLnBrk="1" hangingPunct="1">
              <a:spcBef>
                <a:spcPct val="0"/>
              </a:spcBef>
              <a:buFontTx/>
              <a:buNone/>
            </a:pPr>
            <a:endParaRPr lang="en-GB" altLang="ko-KR" b="1" dirty="0" smtClean="0">
              <a:latin typeface="Tahoma" pitchFamily="34" charset="-34"/>
              <a:ea typeface="Gulim" pitchFamily="34" charset="-127"/>
            </a:endParaRPr>
          </a:p>
          <a:p>
            <a:pPr marL="533400" indent="-533400" algn="ctr" eaLnBrk="1" hangingPunct="1">
              <a:spcBef>
                <a:spcPct val="0"/>
              </a:spcBef>
              <a:buFontTx/>
              <a:buNone/>
            </a:pPr>
            <a:r>
              <a:rPr lang="en-GB" altLang="ko-KR" sz="2000" b="1" dirty="0" smtClean="0">
                <a:latin typeface="Tahoma" pitchFamily="34" charset="-34"/>
                <a:ea typeface="Gulim" pitchFamily="34" charset="-127"/>
                <a:hlinkClick r:id="rId4"/>
              </a:rPr>
              <a:t>www.unescap.org/our-work/trade-investment/trade-facilitation</a:t>
            </a:r>
            <a:endParaRPr lang="en-GB" altLang="ko-KR" sz="2000" b="1" dirty="0" smtClean="0">
              <a:latin typeface="Tahoma" pitchFamily="34" charset="-34"/>
              <a:ea typeface="Gulim" pitchFamily="34" charset="-127"/>
            </a:endParaRPr>
          </a:p>
          <a:p>
            <a:pPr marL="533400" indent="-533400" algn="ctr" eaLnBrk="1" hangingPunct="1">
              <a:spcBef>
                <a:spcPct val="0"/>
              </a:spcBef>
              <a:buFontTx/>
              <a:buNone/>
            </a:pPr>
            <a:endParaRPr lang="en-GB" altLang="ko-KR" b="1" dirty="0" smtClean="0">
              <a:latin typeface="Tahoma" pitchFamily="34" charset="-34"/>
              <a:ea typeface="Gulim" pitchFamily="34" charset="-127"/>
            </a:endParaRPr>
          </a:p>
          <a:p>
            <a:pPr marL="533400" indent="-533400" algn="ctr" eaLnBrk="1" hangingPunct="1">
              <a:spcBef>
                <a:spcPct val="0"/>
              </a:spcBef>
              <a:buFontTx/>
              <a:buNone/>
            </a:pPr>
            <a:r>
              <a:rPr lang="en-GB" altLang="ko-KR" sz="2000" b="1" dirty="0" smtClean="0">
                <a:latin typeface="Tahoma" pitchFamily="34" charset="-34"/>
                <a:ea typeface="Gulim" pitchFamily="34" charset="-127"/>
                <a:hlinkClick r:id="rId5"/>
              </a:rPr>
              <a:t>unnext.unescap.org</a:t>
            </a:r>
            <a:endParaRPr lang="en-GB" altLang="ko-KR" sz="2000" b="1" dirty="0" smtClean="0">
              <a:latin typeface="Tahoma" pitchFamily="34" charset="-34"/>
              <a:ea typeface="Gulim" pitchFamily="34" charset="-127"/>
            </a:endParaRPr>
          </a:p>
          <a:p>
            <a:pPr marL="533400" indent="-533400" algn="ctr" eaLnBrk="1" hangingPunct="1">
              <a:spcBef>
                <a:spcPct val="0"/>
              </a:spcBef>
              <a:buFontTx/>
              <a:buNone/>
            </a:pPr>
            <a:endParaRPr lang="en-GB" altLang="ko-KR" sz="2000" b="1" dirty="0">
              <a:latin typeface="Tahoma" pitchFamily="34" charset="-34"/>
              <a:ea typeface="Gulim" pitchFamily="34" charset="-127"/>
            </a:endParaRPr>
          </a:p>
          <a:p>
            <a:pPr marL="533400" indent="-533400" algn="ctr" eaLnBrk="1" hangingPunct="1">
              <a:spcBef>
                <a:spcPct val="0"/>
              </a:spcBef>
              <a:buFontTx/>
              <a:buNone/>
            </a:pPr>
            <a:r>
              <a:rPr lang="en-GB" altLang="ko-KR" sz="2000" b="1" dirty="0">
                <a:latin typeface="Tahoma" pitchFamily="34" charset="-34"/>
                <a:ea typeface="Gulim" pitchFamily="34" charset="-127"/>
                <a:hlinkClick r:id="rId6"/>
              </a:rPr>
              <a:t>http://</a:t>
            </a:r>
            <a:r>
              <a:rPr lang="en-GB" altLang="ko-KR" sz="2000" b="1" dirty="0" smtClean="0">
                <a:latin typeface="Tahoma" pitchFamily="34" charset="-34"/>
                <a:ea typeface="Gulim" pitchFamily="34" charset="-127"/>
                <a:hlinkClick r:id="rId6"/>
              </a:rPr>
              <a:t>communities.unescap.org/cross-border-paperless-trade-facilitation</a:t>
            </a:r>
            <a:r>
              <a:rPr lang="en-GB" altLang="ko-KR" sz="2000" b="1" dirty="0" smtClean="0">
                <a:latin typeface="Tahoma" pitchFamily="34" charset="-34"/>
                <a:ea typeface="Gulim" pitchFamily="34" charset="-127"/>
              </a:rPr>
              <a:t> </a:t>
            </a:r>
          </a:p>
        </p:txBody>
      </p:sp>
    </p:spTree>
    <p:extLst>
      <p:ext uri="{BB962C8B-B14F-4D97-AF65-F5344CB8AC3E}">
        <p14:creationId xmlns:p14="http://schemas.microsoft.com/office/powerpoint/2010/main" val="2851238688"/>
      </p:ext>
    </p:extLst>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8721" y="838200"/>
            <a:ext cx="7990656" cy="2133600"/>
          </a:xfrm>
        </p:spPr>
        <p:txBody>
          <a:bodyPr/>
          <a:lstStyle/>
          <a:p>
            <a:r>
              <a:rPr lang="en-US" sz="3200" b="1" dirty="0"/>
              <a:t>U</a:t>
            </a:r>
            <a:r>
              <a:rPr lang="en-US" sz="3200" b="1" dirty="0" smtClean="0"/>
              <a:t>nited Nations Regional Commissions</a:t>
            </a:r>
            <a:br>
              <a:rPr lang="en-US" sz="3200" b="1" dirty="0" smtClean="0"/>
            </a:br>
            <a:r>
              <a:rPr lang="en-US" sz="3200" b="1" dirty="0" smtClean="0">
                <a:solidFill>
                  <a:schemeClr val="tx2">
                    <a:lumMod val="60000"/>
                    <a:lumOff val="40000"/>
                  </a:schemeClr>
                </a:solidFill>
              </a:rPr>
              <a:t>Global Survey on Trade Facilitation and </a:t>
            </a:r>
            <a:br>
              <a:rPr lang="en-US" sz="3200" b="1" dirty="0" smtClean="0">
                <a:solidFill>
                  <a:schemeClr val="tx2">
                    <a:lumMod val="60000"/>
                    <a:lumOff val="40000"/>
                  </a:schemeClr>
                </a:solidFill>
              </a:rPr>
            </a:br>
            <a:r>
              <a:rPr lang="en-US" sz="3200" b="1" u="sng" dirty="0" smtClean="0">
                <a:solidFill>
                  <a:schemeClr val="tx2">
                    <a:lumMod val="60000"/>
                    <a:lumOff val="40000"/>
                  </a:schemeClr>
                </a:solidFill>
              </a:rPr>
              <a:t>Paperless Trade Implementation</a:t>
            </a:r>
            <a:r>
              <a:rPr lang="en-US" sz="3200" b="1" dirty="0" smtClean="0">
                <a:solidFill>
                  <a:schemeClr val="tx2">
                    <a:lumMod val="60000"/>
                    <a:lumOff val="40000"/>
                  </a:schemeClr>
                </a:solidFill>
                <a:latin typeface="Calibri" panose="020F0502020204030204" pitchFamily="34" charset="0"/>
              </a:rPr>
              <a:t> </a:t>
            </a:r>
            <a:r>
              <a:rPr lang="en-US" sz="3200" b="1" dirty="0" smtClean="0">
                <a:latin typeface="Calibri" panose="020F0502020204030204" pitchFamily="34" charset="0"/>
              </a:rPr>
              <a:t/>
            </a:r>
            <a:br>
              <a:rPr lang="en-US" sz="3200" b="1" dirty="0" smtClean="0">
                <a:latin typeface="Calibri" panose="020F0502020204030204" pitchFamily="34" charset="0"/>
              </a:rPr>
            </a:br>
            <a:endParaRPr lang="en-US" sz="2000" b="1" i="1" dirty="0"/>
          </a:p>
        </p:txBody>
      </p:sp>
      <p:sp>
        <p:nvSpPr>
          <p:cNvPr id="4" name="Slide Number Placeholder 3"/>
          <p:cNvSpPr>
            <a:spLocks noGrp="1"/>
          </p:cNvSpPr>
          <p:nvPr>
            <p:ph type="sldNum" sz="quarter" idx="12"/>
          </p:nvPr>
        </p:nvSpPr>
        <p:spPr/>
        <p:txBody>
          <a:bodyPr/>
          <a:lstStyle/>
          <a:p>
            <a:pPr>
              <a:defRPr/>
            </a:pPr>
            <a:fld id="{FDF8F037-545F-4EA9-B56B-1E2649C48439}" type="slidenum">
              <a:rPr lang="ko-KR" altLang="en-US" smtClean="0"/>
              <a:pPr>
                <a:defRPr/>
              </a:pPr>
              <a:t>6</a:t>
            </a:fld>
            <a:endParaRPr lang="en-US" altLang="ko-KR"/>
          </a:p>
        </p:txBody>
      </p:sp>
      <p:sp>
        <p:nvSpPr>
          <p:cNvPr id="7" name="Rectangle 6"/>
          <p:cNvSpPr/>
          <p:nvPr/>
        </p:nvSpPr>
        <p:spPr>
          <a:xfrm>
            <a:off x="4046713" y="6563759"/>
            <a:ext cx="5074096" cy="276999"/>
          </a:xfrm>
          <a:prstGeom prst="rect">
            <a:avLst/>
          </a:prstGeom>
        </p:spPr>
        <p:txBody>
          <a:bodyPr wrap="square">
            <a:spAutoFit/>
          </a:bodyPr>
          <a:lstStyle/>
          <a:p>
            <a:pPr marL="0" lvl="1" latinLnBrk="0"/>
            <a:r>
              <a:rPr lang="en-US" sz="1200" dirty="0" smtClean="0">
                <a:hlinkClick r:id=""/>
              </a:rPr>
              <a:t>unnext.unescap.org/UNTFSurvey2015.asp</a:t>
            </a:r>
            <a:r>
              <a:rPr lang="en-US" sz="1200" dirty="0" smtClean="0"/>
              <a:t> </a:t>
            </a:r>
            <a:endParaRPr lang="en-US" sz="1050"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0420" y="2743200"/>
            <a:ext cx="6469699" cy="3639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057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smtClean="0"/>
              <a:t>Survey process and results</a:t>
            </a:r>
            <a:endParaRPr lang="en-US" sz="2800" dirty="0"/>
          </a:p>
        </p:txBody>
      </p:sp>
      <p:sp>
        <p:nvSpPr>
          <p:cNvPr id="3" name="Content Placeholder 2"/>
          <p:cNvSpPr>
            <a:spLocks noGrp="1"/>
          </p:cNvSpPr>
          <p:nvPr>
            <p:ph idx="1"/>
          </p:nvPr>
        </p:nvSpPr>
        <p:spPr/>
        <p:txBody>
          <a:bodyPr>
            <a:normAutofit/>
          </a:bodyPr>
          <a:lstStyle/>
          <a:p>
            <a:r>
              <a:rPr lang="en-US" sz="2800" dirty="0" smtClean="0"/>
              <a:t>Globally, data </a:t>
            </a:r>
            <a:r>
              <a:rPr lang="en-US" sz="2800" dirty="0"/>
              <a:t>were collected from </a:t>
            </a:r>
            <a:r>
              <a:rPr lang="en-US" sz="2800" dirty="0" smtClean="0"/>
              <a:t>119 </a:t>
            </a:r>
            <a:r>
              <a:rPr lang="en-US" sz="2800" dirty="0"/>
              <a:t>economies across 8 </a:t>
            </a:r>
            <a:r>
              <a:rPr lang="en-US" sz="2800" dirty="0" smtClean="0"/>
              <a:t>regions</a:t>
            </a:r>
          </a:p>
          <a:p>
            <a:r>
              <a:rPr lang="en-US" sz="2800" dirty="0" smtClean="0"/>
              <a:t>In Asia-Pacific region, the survey covered 44 countries.</a:t>
            </a:r>
          </a:p>
          <a:p>
            <a:r>
              <a:rPr lang="en-US" sz="2800" dirty="0" smtClean="0"/>
              <a:t>A three-step approach was adopted to ensure data reliability.</a:t>
            </a:r>
          </a:p>
          <a:p>
            <a:pPr lvl="1"/>
            <a:r>
              <a:rPr lang="en-US" sz="2400" dirty="0"/>
              <a:t>Data submission by </a:t>
            </a:r>
            <a:r>
              <a:rPr lang="en-US" sz="2400" dirty="0" smtClean="0"/>
              <a:t>experts</a:t>
            </a:r>
          </a:p>
          <a:p>
            <a:pPr lvl="1"/>
            <a:r>
              <a:rPr lang="en-US" sz="2400" dirty="0"/>
              <a:t>Data verification by the ESCAP </a:t>
            </a:r>
            <a:r>
              <a:rPr lang="en-US" sz="2400" dirty="0" smtClean="0"/>
              <a:t>secretariat</a:t>
            </a:r>
          </a:p>
          <a:p>
            <a:pPr lvl="1"/>
            <a:r>
              <a:rPr lang="en-US" sz="2400" dirty="0"/>
              <a:t>Data validation by national governments</a:t>
            </a:r>
          </a:p>
        </p:txBody>
      </p:sp>
    </p:spTree>
    <p:extLst>
      <p:ext uri="{BB962C8B-B14F-4D97-AF65-F5344CB8AC3E}">
        <p14:creationId xmlns:p14="http://schemas.microsoft.com/office/powerpoint/2010/main" val="4251260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08EC23F-8621-48A0-895B-126FB4F0B734}" type="slidenum">
              <a:rPr lang="ko-KR" altLang="en-US" smtClean="0"/>
              <a:pPr>
                <a:defRPr/>
              </a:pPr>
              <a:t>8</a:t>
            </a:fld>
            <a:endParaRPr lang="en-US" altLang="ko-KR"/>
          </a:p>
        </p:txBody>
      </p:sp>
      <p:sp>
        <p:nvSpPr>
          <p:cNvPr id="5" name="Title 1"/>
          <p:cNvSpPr>
            <a:spLocks noGrp="1"/>
          </p:cNvSpPr>
          <p:nvPr>
            <p:ph type="title"/>
          </p:nvPr>
        </p:nvSpPr>
        <p:spPr>
          <a:xfrm>
            <a:off x="457200" y="142860"/>
            <a:ext cx="8229600" cy="923940"/>
          </a:xfrm>
        </p:spPr>
        <p:txBody>
          <a:bodyPr/>
          <a:lstStyle/>
          <a:p>
            <a:r>
              <a:rPr lang="en-US" sz="4000" dirty="0" smtClean="0">
                <a:latin typeface="Arial" pitchFamily="34" charset="0"/>
                <a:cs typeface="Arial" pitchFamily="34" charset="0"/>
              </a:rPr>
              <a:t>Survey Scope</a:t>
            </a:r>
            <a:endParaRPr lang="en-US" sz="4000" dirty="0">
              <a:latin typeface="Arial" pitchFamily="34" charset="0"/>
              <a:cs typeface="Arial"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3129160235"/>
              </p:ext>
            </p:extLst>
          </p:nvPr>
        </p:nvGraphicFramePr>
        <p:xfrm>
          <a:off x="107504" y="1047137"/>
          <a:ext cx="8858312" cy="5516880"/>
        </p:xfrm>
        <a:graphic>
          <a:graphicData uri="http://schemas.openxmlformats.org/drawingml/2006/table">
            <a:tbl>
              <a:tblPr firstRow="1" bandRow="1">
                <a:tableStyleId>{5940675A-B579-460E-94D1-54222C63F5DA}</a:tableStyleId>
              </a:tblPr>
              <a:tblGrid>
                <a:gridCol w="398987"/>
                <a:gridCol w="8459325"/>
              </a:tblGrid>
              <a:tr h="0">
                <a:tc rowSpan="4">
                  <a:txBody>
                    <a:bodyPr/>
                    <a:lstStyle/>
                    <a:p>
                      <a:pPr algn="ctr"/>
                      <a:r>
                        <a:rPr lang="en-US" sz="1800" b="1" dirty="0" smtClean="0">
                          <a:latin typeface="Arial" pitchFamily="34" charset="0"/>
                          <a:cs typeface="Arial" pitchFamily="34" charset="0"/>
                        </a:rPr>
                        <a:t>General TF Measures </a:t>
                      </a:r>
                      <a:endParaRPr lang="en-US" sz="1800" b="1" dirty="0">
                        <a:latin typeface="Arial" pitchFamily="34" charset="0"/>
                        <a:cs typeface="Arial" pitchFamily="34" charset="0"/>
                      </a:endParaRPr>
                    </a:p>
                  </a:txBody>
                  <a:tcPr vert="vert270" anchor="ctr">
                    <a:solidFill>
                      <a:schemeClr val="bg1"/>
                    </a:solidFill>
                  </a:tcPr>
                </a:tc>
                <a:tc>
                  <a:txBody>
                    <a:bodyPr/>
                    <a:lstStyle/>
                    <a:p>
                      <a:r>
                        <a:rPr lang="en-US" sz="1800" b="1" dirty="0" smtClean="0">
                          <a:latin typeface="Arial" pitchFamily="34" charset="0"/>
                          <a:cs typeface="Arial" pitchFamily="34" charset="0"/>
                        </a:rPr>
                        <a:t>Trade facilitation measure (and question no.)</a:t>
                      </a:r>
                      <a:r>
                        <a:rPr lang="en-US" sz="1800" b="1" baseline="0" dirty="0" smtClean="0">
                          <a:latin typeface="Arial" pitchFamily="34" charset="0"/>
                          <a:cs typeface="Arial" pitchFamily="34" charset="0"/>
                        </a:rPr>
                        <a:t> in survey questionnaire</a:t>
                      </a:r>
                      <a:endParaRPr lang="en-US" sz="1800" b="1" dirty="0">
                        <a:latin typeface="Arial" pitchFamily="34" charset="0"/>
                        <a:cs typeface="Arial" pitchFamily="34" charset="0"/>
                      </a:endParaRPr>
                    </a:p>
                  </a:txBody>
                  <a:tcPr>
                    <a:solidFill>
                      <a:schemeClr val="bg1"/>
                    </a:solidFill>
                  </a:tcPr>
                </a:tc>
              </a:tr>
              <a:tr h="370840">
                <a:tc vMerge="1">
                  <a:txBody>
                    <a:bodyPr/>
                    <a:lstStyle/>
                    <a:p>
                      <a:endParaRPr lang="en-US"/>
                    </a:p>
                  </a:txBody>
                  <a:tcPr/>
                </a:tc>
                <a:tc>
                  <a:txBody>
                    <a:bodyPr/>
                    <a:lstStyle/>
                    <a:p>
                      <a:r>
                        <a:rPr lang="en-US" sz="1800" b="1" dirty="0" smtClean="0">
                          <a:latin typeface="Arial" pitchFamily="34" charset="0"/>
                          <a:cs typeface="Arial" pitchFamily="34" charset="0"/>
                        </a:rPr>
                        <a:t>Transparency</a:t>
                      </a:r>
                    </a:p>
                    <a:p>
                      <a:r>
                        <a:rPr lang="en-US" sz="1400" dirty="0" smtClean="0">
                          <a:latin typeface="Arial" pitchFamily="34" charset="0"/>
                          <a:cs typeface="Arial" pitchFamily="34" charset="0"/>
                        </a:rPr>
                        <a:t>2. Publication of existing import-export</a:t>
                      </a:r>
                      <a:r>
                        <a:rPr lang="en-US" sz="1400" baseline="0" dirty="0" smtClean="0">
                          <a:latin typeface="Arial" pitchFamily="34" charset="0"/>
                          <a:cs typeface="Arial" pitchFamily="34" charset="0"/>
                        </a:rPr>
                        <a:t> regulations on the Internet</a:t>
                      </a:r>
                    </a:p>
                    <a:p>
                      <a:r>
                        <a:rPr lang="en-US" sz="1400" baseline="0" dirty="0" smtClean="0">
                          <a:latin typeface="Arial" pitchFamily="34" charset="0"/>
                          <a:cs typeface="Arial" pitchFamily="34" charset="0"/>
                        </a:rPr>
                        <a:t>3. Stakeholder consultation on new draft regulations</a:t>
                      </a:r>
                    </a:p>
                    <a:p>
                      <a:r>
                        <a:rPr lang="en-US" sz="1400" baseline="0" dirty="0" smtClean="0">
                          <a:latin typeface="Arial" pitchFamily="34" charset="0"/>
                          <a:cs typeface="Arial" pitchFamily="34" charset="0"/>
                        </a:rPr>
                        <a:t>4. Advance publication/notification of new regulations before their implementation</a:t>
                      </a:r>
                    </a:p>
                    <a:p>
                      <a:r>
                        <a:rPr lang="en-US" sz="1400" dirty="0" smtClean="0">
                          <a:latin typeface="Arial" pitchFamily="34" charset="0"/>
                          <a:cs typeface="Arial" pitchFamily="34" charset="0"/>
                        </a:rPr>
                        <a:t>5. Advance</a:t>
                      </a:r>
                      <a:r>
                        <a:rPr lang="en-US" sz="1400" baseline="0" dirty="0" smtClean="0">
                          <a:latin typeface="Arial" pitchFamily="34" charset="0"/>
                          <a:cs typeface="Arial" pitchFamily="34" charset="0"/>
                        </a:rPr>
                        <a:t> ruling</a:t>
                      </a:r>
                    </a:p>
                    <a:p>
                      <a:r>
                        <a:rPr lang="en-US" sz="1400" baseline="0" dirty="0" smtClean="0">
                          <a:latin typeface="Arial" pitchFamily="34" charset="0"/>
                          <a:cs typeface="Arial" pitchFamily="34" charset="0"/>
                        </a:rPr>
                        <a:t>9. Independent appeal mechanism</a:t>
                      </a:r>
                      <a:endParaRPr lang="en-US" sz="1400" dirty="0">
                        <a:latin typeface="Arial" pitchFamily="34" charset="0"/>
                        <a:cs typeface="Arial" pitchFamily="34" charset="0"/>
                      </a:endParaRPr>
                    </a:p>
                  </a:txBody>
                  <a:tcPr>
                    <a:solidFill>
                      <a:schemeClr val="bg1"/>
                    </a:solidFill>
                  </a:tcPr>
                </a:tc>
              </a:tr>
              <a:tr h="370840">
                <a:tc vMerge="1">
                  <a:txBody>
                    <a:bodyPr/>
                    <a:lstStyle/>
                    <a:p>
                      <a:endParaRPr lang="en-US"/>
                    </a:p>
                  </a:txBody>
                  <a:tcPr/>
                </a:tc>
                <a:tc>
                  <a:txBody>
                    <a:bodyPr/>
                    <a:lstStyle/>
                    <a:p>
                      <a:r>
                        <a:rPr lang="en-US" sz="1800" b="1" dirty="0" smtClean="0">
                          <a:latin typeface="Arial" pitchFamily="34" charset="0"/>
                          <a:cs typeface="Arial" pitchFamily="34" charset="0"/>
                        </a:rPr>
                        <a:t>Formalities</a:t>
                      </a:r>
                    </a:p>
                    <a:p>
                      <a:r>
                        <a:rPr lang="en-US" sz="1400" dirty="0" smtClean="0">
                          <a:latin typeface="Arial" pitchFamily="34" charset="0"/>
                          <a:cs typeface="Arial" pitchFamily="34" charset="0"/>
                        </a:rPr>
                        <a:t>6. Risk management</a:t>
                      </a:r>
                    </a:p>
                    <a:p>
                      <a:r>
                        <a:rPr lang="en-US" sz="1400" dirty="0" smtClean="0">
                          <a:latin typeface="Arial" pitchFamily="34" charset="0"/>
                          <a:cs typeface="Arial" pitchFamily="34" charset="0"/>
                        </a:rPr>
                        <a:t>7. Pre-arrival processing</a:t>
                      </a:r>
                    </a:p>
                    <a:p>
                      <a:r>
                        <a:rPr lang="en-US" sz="1400" dirty="0" smtClean="0">
                          <a:latin typeface="Arial" pitchFamily="34" charset="0"/>
                          <a:cs typeface="Arial" pitchFamily="34" charset="0"/>
                        </a:rPr>
                        <a:t>8. Post-clearance</a:t>
                      </a:r>
                      <a:r>
                        <a:rPr lang="en-US" sz="1400" baseline="0" dirty="0" smtClean="0">
                          <a:latin typeface="Arial" pitchFamily="34" charset="0"/>
                          <a:cs typeface="Arial" pitchFamily="34" charset="0"/>
                        </a:rPr>
                        <a:t> audit</a:t>
                      </a:r>
                    </a:p>
                    <a:p>
                      <a:r>
                        <a:rPr lang="en-US" sz="1400" baseline="0" dirty="0" smtClean="0">
                          <a:latin typeface="Arial" pitchFamily="34" charset="0"/>
                          <a:cs typeface="Arial" pitchFamily="34" charset="0"/>
                        </a:rPr>
                        <a:t>10. Separation of release from final determination of duties, taxes, fees and charges</a:t>
                      </a:r>
                    </a:p>
                    <a:p>
                      <a:r>
                        <a:rPr lang="en-US" sz="1400" baseline="0" dirty="0" smtClean="0">
                          <a:latin typeface="Arial" pitchFamily="34" charset="0"/>
                          <a:cs typeface="Arial" pitchFamily="34" charset="0"/>
                        </a:rPr>
                        <a:t>11. Establishment and publication of average release times</a:t>
                      </a:r>
                    </a:p>
                    <a:p>
                      <a:r>
                        <a:rPr lang="en-US" sz="1400" baseline="0" dirty="0" smtClean="0">
                          <a:latin typeface="Arial" pitchFamily="34" charset="0"/>
                          <a:cs typeface="Arial" pitchFamily="34" charset="0"/>
                        </a:rPr>
                        <a:t>12. Trade facilitation measures for authorized operators</a:t>
                      </a:r>
                    </a:p>
                    <a:p>
                      <a:r>
                        <a:rPr lang="en-US" sz="1400" baseline="0" dirty="0" smtClean="0">
                          <a:latin typeface="Arial" pitchFamily="34" charset="0"/>
                          <a:cs typeface="Arial" pitchFamily="34" charset="0"/>
                        </a:rPr>
                        <a:t>13. Expedited shipments</a:t>
                      </a:r>
                    </a:p>
                    <a:p>
                      <a:r>
                        <a:rPr lang="en-US" sz="1400" baseline="0" dirty="0" smtClean="0">
                          <a:latin typeface="Arial" pitchFamily="34" charset="0"/>
                          <a:cs typeface="Arial" pitchFamily="34" charset="0"/>
                        </a:rPr>
                        <a:t>14. Acceptance of paper or electronic copies</a:t>
                      </a:r>
                      <a:endParaRPr lang="en-US" sz="1400" dirty="0">
                        <a:latin typeface="Arial" pitchFamily="34" charset="0"/>
                        <a:cs typeface="Arial" pitchFamily="34" charset="0"/>
                      </a:endParaRPr>
                    </a:p>
                  </a:txBody>
                  <a:tcPr>
                    <a:solidFill>
                      <a:schemeClr val="bg1"/>
                    </a:solidFill>
                  </a:tcPr>
                </a:tc>
              </a:tr>
              <a:tr h="1112520">
                <a:tc vMerge="1">
                  <a:txBody>
                    <a:bodyPr/>
                    <a:lstStyle/>
                    <a:p>
                      <a:endParaRPr lang="en-US"/>
                    </a:p>
                  </a:txBody>
                  <a:tcPr/>
                </a:tc>
                <a:tc>
                  <a:txBody>
                    <a:bodyPr/>
                    <a:lstStyle/>
                    <a:p>
                      <a:r>
                        <a:rPr lang="en-US" sz="1800" b="1" dirty="0" smtClean="0">
                          <a:latin typeface="Arial" pitchFamily="34" charset="0"/>
                          <a:cs typeface="Arial" pitchFamily="34" charset="0"/>
                        </a:rPr>
                        <a:t>Institutional</a:t>
                      </a:r>
                      <a:r>
                        <a:rPr lang="en-US" sz="1800" b="1" baseline="0" dirty="0" smtClean="0">
                          <a:latin typeface="Arial" pitchFamily="34" charset="0"/>
                          <a:cs typeface="Arial" pitchFamily="34" charset="0"/>
                        </a:rPr>
                        <a:t> arrangement and cooperation</a:t>
                      </a:r>
                    </a:p>
                    <a:p>
                      <a:pPr marL="342900" indent="-342900">
                        <a:buNone/>
                      </a:pPr>
                      <a:r>
                        <a:rPr lang="en-US" sz="1400" baseline="0" dirty="0" smtClean="0">
                          <a:latin typeface="Arial" pitchFamily="34" charset="0"/>
                          <a:cs typeface="Arial" pitchFamily="34" charset="0"/>
                        </a:rPr>
                        <a:t>1. Establishment of  a national trade facilitation committee</a:t>
                      </a:r>
                    </a:p>
                    <a:p>
                      <a:pPr marL="342900" indent="-342900">
                        <a:buNone/>
                      </a:pPr>
                      <a:r>
                        <a:rPr lang="en-US" sz="1400" baseline="0" dirty="0" smtClean="0">
                          <a:latin typeface="Arial" pitchFamily="34" charset="0"/>
                          <a:cs typeface="Arial" pitchFamily="34" charset="0"/>
                        </a:rPr>
                        <a:t>31. Cooperation between agencies on the ground at the national level</a:t>
                      </a:r>
                    </a:p>
                    <a:p>
                      <a:pPr marL="342900" indent="-342900">
                        <a:buNone/>
                      </a:pPr>
                      <a:r>
                        <a:rPr lang="en-US" sz="1400" baseline="0" dirty="0" smtClean="0">
                          <a:latin typeface="Arial" pitchFamily="34" charset="0"/>
                          <a:cs typeface="Arial" pitchFamily="34" charset="0"/>
                        </a:rPr>
                        <a:t>32. Government agencies delegating controls to Customs authorities</a:t>
                      </a:r>
                    </a:p>
                    <a:p>
                      <a:pPr marL="342900" indent="-342900">
                        <a:buNone/>
                      </a:pPr>
                      <a:r>
                        <a:rPr lang="en-US" sz="1400" baseline="0" dirty="0" smtClean="0">
                          <a:latin typeface="Arial" pitchFamily="34" charset="0"/>
                          <a:cs typeface="Arial" pitchFamily="34" charset="0"/>
                        </a:rPr>
                        <a:t>33. Alignment of working days and hours with </a:t>
                      </a:r>
                      <a:r>
                        <a:rPr lang="en-US" sz="1400" baseline="0" dirty="0" err="1" smtClean="0">
                          <a:latin typeface="Arial" pitchFamily="34" charset="0"/>
                          <a:cs typeface="Arial" pitchFamily="34" charset="0"/>
                        </a:rPr>
                        <a:t>neighbouring</a:t>
                      </a:r>
                      <a:r>
                        <a:rPr lang="en-US" sz="1400" baseline="0" dirty="0" smtClean="0">
                          <a:latin typeface="Arial" pitchFamily="34" charset="0"/>
                          <a:cs typeface="Arial" pitchFamily="34" charset="0"/>
                        </a:rPr>
                        <a:t> countries at border crossings</a:t>
                      </a:r>
                    </a:p>
                    <a:p>
                      <a:pPr marL="342900" indent="-342900">
                        <a:buNone/>
                      </a:pPr>
                      <a:r>
                        <a:rPr lang="en-US" sz="1400" baseline="0" dirty="0" smtClean="0">
                          <a:latin typeface="Arial" pitchFamily="34" charset="0"/>
                          <a:cs typeface="Arial" pitchFamily="34" charset="0"/>
                        </a:rPr>
                        <a:t>34. Alignment of formalities and procedure with </a:t>
                      </a:r>
                      <a:r>
                        <a:rPr lang="en-US" sz="1400" baseline="0" dirty="0" err="1" smtClean="0">
                          <a:latin typeface="Arial" pitchFamily="34" charset="0"/>
                          <a:cs typeface="Arial" pitchFamily="34" charset="0"/>
                        </a:rPr>
                        <a:t>neighbouring</a:t>
                      </a:r>
                      <a:r>
                        <a:rPr lang="en-US" sz="1400" baseline="0" dirty="0" smtClean="0">
                          <a:latin typeface="Arial" pitchFamily="34" charset="0"/>
                          <a:cs typeface="Arial" pitchFamily="34" charset="0"/>
                        </a:rPr>
                        <a:t> countries at border crossings</a:t>
                      </a:r>
                    </a:p>
                    <a:p>
                      <a:pPr marL="342900" indent="-342900">
                        <a:buAutoNum type="arabicPeriod"/>
                      </a:pPr>
                      <a:endParaRPr lang="en-US" sz="1400" dirty="0">
                        <a:latin typeface="Arial" pitchFamily="34" charset="0"/>
                        <a:cs typeface="Arial" pitchFamily="34" charset="0"/>
                      </a:endParaRPr>
                    </a:p>
                  </a:txBody>
                  <a:tcPr>
                    <a:solidFill>
                      <a:schemeClr val="bg1"/>
                    </a:solidFill>
                  </a:tcPr>
                </a:tc>
              </a:tr>
            </a:tbl>
          </a:graphicData>
        </a:graphic>
      </p:graphicFrame>
    </p:spTree>
    <p:extLst>
      <p:ext uri="{BB962C8B-B14F-4D97-AF65-F5344CB8AC3E}">
        <p14:creationId xmlns:p14="http://schemas.microsoft.com/office/powerpoint/2010/main" val="1178805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08EC23F-8621-48A0-895B-126FB4F0B734}" type="slidenum">
              <a:rPr lang="ko-KR" altLang="en-US" smtClean="0"/>
              <a:pPr>
                <a:defRPr/>
              </a:pPr>
              <a:t>9</a:t>
            </a:fld>
            <a:endParaRPr lang="en-US" altLang="ko-KR"/>
          </a:p>
        </p:txBody>
      </p:sp>
      <p:sp>
        <p:nvSpPr>
          <p:cNvPr id="5" name="Title 1"/>
          <p:cNvSpPr>
            <a:spLocks noGrp="1"/>
          </p:cNvSpPr>
          <p:nvPr>
            <p:ph type="title"/>
          </p:nvPr>
        </p:nvSpPr>
        <p:spPr>
          <a:xfrm>
            <a:off x="457200" y="142860"/>
            <a:ext cx="8229600" cy="1143000"/>
          </a:xfrm>
        </p:spPr>
        <p:txBody>
          <a:bodyPr/>
          <a:lstStyle/>
          <a:p>
            <a:r>
              <a:rPr lang="en-US" sz="4000" dirty="0" smtClean="0">
                <a:latin typeface="Arial" pitchFamily="34" charset="0"/>
                <a:cs typeface="Arial" pitchFamily="34" charset="0"/>
              </a:rPr>
              <a:t>Survey Questionnaire</a:t>
            </a:r>
            <a:endParaRPr lang="en-US" sz="4000" dirty="0">
              <a:latin typeface="Arial" pitchFamily="34" charset="0"/>
              <a:cs typeface="Arial"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4091751068"/>
              </p:ext>
            </p:extLst>
          </p:nvPr>
        </p:nvGraphicFramePr>
        <p:xfrm>
          <a:off x="357158" y="142852"/>
          <a:ext cx="8459325" cy="5516880"/>
        </p:xfrm>
        <a:graphic>
          <a:graphicData uri="http://schemas.openxmlformats.org/drawingml/2006/table">
            <a:tbl>
              <a:tblPr firstRow="1" bandRow="1">
                <a:tableStyleId>{5940675A-B579-460E-94D1-54222C63F5DA}</a:tableStyleId>
              </a:tblPr>
              <a:tblGrid>
                <a:gridCol w="8459325"/>
              </a:tblGrid>
              <a:tr h="0">
                <a:tc>
                  <a:txBody>
                    <a:bodyPr/>
                    <a:lstStyle/>
                    <a:p>
                      <a:r>
                        <a:rPr lang="en-US" sz="1800" b="1" dirty="0" smtClean="0">
                          <a:latin typeface="Arial" pitchFamily="34" charset="0"/>
                          <a:cs typeface="Arial" pitchFamily="34" charset="0"/>
                        </a:rPr>
                        <a:t>Trade facilitation measure (and question no.)</a:t>
                      </a:r>
                      <a:r>
                        <a:rPr lang="en-US" sz="1800" b="1" baseline="0" dirty="0" smtClean="0">
                          <a:latin typeface="Arial" pitchFamily="34" charset="0"/>
                          <a:cs typeface="Arial" pitchFamily="34" charset="0"/>
                        </a:rPr>
                        <a:t> in survey questionnaire</a:t>
                      </a:r>
                      <a:endParaRPr lang="en-US" sz="1800" b="1" dirty="0">
                        <a:latin typeface="Arial" pitchFamily="34" charset="0"/>
                        <a:cs typeface="Arial" pitchFamily="34" charset="0"/>
                      </a:endParaRPr>
                    </a:p>
                  </a:txBody>
                  <a:tcPr>
                    <a:solidFill>
                      <a:schemeClr val="bg1"/>
                    </a:solidFill>
                  </a:tcPr>
                </a:tc>
              </a:tr>
              <a:tr h="370840">
                <a:tc>
                  <a:txBody>
                    <a:bodyPr/>
                    <a:lstStyle/>
                    <a:p>
                      <a:r>
                        <a:rPr lang="en-US" sz="1800" b="1" dirty="0" smtClean="0">
                          <a:latin typeface="Arial" pitchFamily="34" charset="0"/>
                          <a:cs typeface="Arial" pitchFamily="34" charset="0"/>
                        </a:rPr>
                        <a:t>Paperless trade</a:t>
                      </a:r>
                    </a:p>
                    <a:p>
                      <a:r>
                        <a:rPr lang="en-US" sz="1400" dirty="0" smtClean="0">
                          <a:latin typeface="Arial" pitchFamily="34" charset="0"/>
                          <a:cs typeface="Arial" pitchFamily="34" charset="0"/>
                        </a:rPr>
                        <a:t>15. Electronic/automated</a:t>
                      </a:r>
                      <a:r>
                        <a:rPr lang="en-US" sz="1400" baseline="0" dirty="0" smtClean="0">
                          <a:latin typeface="Arial" pitchFamily="34" charset="0"/>
                          <a:cs typeface="Arial" pitchFamily="34" charset="0"/>
                        </a:rPr>
                        <a:t> Customs System established </a:t>
                      </a:r>
                    </a:p>
                    <a:p>
                      <a:r>
                        <a:rPr lang="en-US" sz="1400" baseline="0" dirty="0" smtClean="0">
                          <a:latin typeface="Arial" pitchFamily="34" charset="0"/>
                          <a:cs typeface="Arial" pitchFamily="34" charset="0"/>
                        </a:rPr>
                        <a:t>16. Internet connection available for Customs and other trade control agencies at border-crossings</a:t>
                      </a:r>
                    </a:p>
                    <a:p>
                      <a:r>
                        <a:rPr lang="en-US" sz="1400" baseline="0" dirty="0" smtClean="0">
                          <a:latin typeface="Arial" pitchFamily="34" charset="0"/>
                          <a:cs typeface="Arial" pitchFamily="34" charset="0"/>
                        </a:rPr>
                        <a:t>17. Electronic Single Window System</a:t>
                      </a:r>
                    </a:p>
                    <a:p>
                      <a:r>
                        <a:rPr lang="en-US" sz="1400" baseline="0" dirty="0" smtClean="0">
                          <a:latin typeface="Arial" pitchFamily="34" charset="0"/>
                          <a:cs typeface="Arial" pitchFamily="34" charset="0"/>
                        </a:rPr>
                        <a:t>18. Electronic submission of Customs declarations</a:t>
                      </a:r>
                    </a:p>
                    <a:p>
                      <a:r>
                        <a:rPr lang="en-US" sz="1400" baseline="0" dirty="0" smtClean="0">
                          <a:latin typeface="Arial" pitchFamily="34" charset="0"/>
                          <a:cs typeface="Arial" pitchFamily="34" charset="0"/>
                        </a:rPr>
                        <a:t>19. Electronic Application and Issuance of Trade Licenses</a:t>
                      </a:r>
                    </a:p>
                    <a:p>
                      <a:r>
                        <a:rPr lang="en-US" sz="1400" baseline="0" dirty="0" smtClean="0">
                          <a:latin typeface="Arial" pitchFamily="34" charset="0"/>
                          <a:cs typeface="Arial" pitchFamily="34" charset="0"/>
                        </a:rPr>
                        <a:t>20. Electronic Submission of Sea Cargo Manifests</a:t>
                      </a:r>
                    </a:p>
                    <a:p>
                      <a:r>
                        <a:rPr lang="en-US" sz="1400" baseline="0" dirty="0" smtClean="0">
                          <a:latin typeface="Arial" pitchFamily="34" charset="0"/>
                          <a:cs typeface="Arial" pitchFamily="34" charset="0"/>
                        </a:rPr>
                        <a:t>22. Electronic Application and Issuance of Preferential Certificate of Origin</a:t>
                      </a:r>
                    </a:p>
                    <a:p>
                      <a:r>
                        <a:rPr lang="en-US" sz="1400" baseline="0" dirty="0" smtClean="0">
                          <a:latin typeface="Arial" pitchFamily="34" charset="0"/>
                          <a:cs typeface="Arial" pitchFamily="34" charset="0"/>
                        </a:rPr>
                        <a:t>23. E-Payment of Customs Duties and Fees</a:t>
                      </a:r>
                    </a:p>
                    <a:p>
                      <a:r>
                        <a:rPr lang="en-US" sz="1400" baseline="0" dirty="0" smtClean="0">
                          <a:latin typeface="Arial" pitchFamily="34" charset="0"/>
                          <a:cs typeface="Arial" pitchFamily="34" charset="0"/>
                        </a:rPr>
                        <a:t>24. Electronic Application for Customs Refunds</a:t>
                      </a:r>
                      <a:endParaRPr lang="en-US" sz="1400" dirty="0">
                        <a:latin typeface="Arial" pitchFamily="34" charset="0"/>
                        <a:cs typeface="Arial" pitchFamily="34" charset="0"/>
                      </a:endParaRPr>
                    </a:p>
                  </a:txBody>
                  <a:tcPr>
                    <a:solidFill>
                      <a:schemeClr val="bg1"/>
                    </a:solidFill>
                  </a:tcPr>
                </a:tc>
              </a:tr>
              <a:tr h="370840">
                <a:tc>
                  <a:txBody>
                    <a:bodyPr/>
                    <a:lstStyle/>
                    <a:p>
                      <a:r>
                        <a:rPr lang="en-US" sz="1800" b="1" dirty="0" smtClean="0">
                          <a:latin typeface="Arial" pitchFamily="34" charset="0"/>
                          <a:cs typeface="Arial" pitchFamily="34" charset="0"/>
                        </a:rPr>
                        <a:t>Cross-border</a:t>
                      </a:r>
                      <a:r>
                        <a:rPr lang="en-US" sz="1800" b="1" baseline="0" dirty="0" smtClean="0">
                          <a:latin typeface="Arial" pitchFamily="34" charset="0"/>
                          <a:cs typeface="Arial" pitchFamily="34" charset="0"/>
                        </a:rPr>
                        <a:t> paperless trade</a:t>
                      </a:r>
                      <a:endParaRPr lang="en-US" sz="1800" b="1" dirty="0" smtClean="0">
                        <a:latin typeface="Arial" pitchFamily="34" charset="0"/>
                        <a:cs typeface="Arial" pitchFamily="34" charset="0"/>
                      </a:endParaRPr>
                    </a:p>
                    <a:p>
                      <a:r>
                        <a:rPr lang="en-US" sz="1400" dirty="0" smtClean="0">
                          <a:latin typeface="Arial" pitchFamily="34" charset="0"/>
                          <a:cs typeface="Arial" pitchFamily="34" charset="0"/>
                        </a:rPr>
                        <a:t>25. Laws and regulations</a:t>
                      </a:r>
                      <a:r>
                        <a:rPr lang="en-US" sz="1400" baseline="0" dirty="0" smtClean="0">
                          <a:latin typeface="Arial" pitchFamily="34" charset="0"/>
                          <a:cs typeface="Arial" pitchFamily="34" charset="0"/>
                        </a:rPr>
                        <a:t> for electronic transactions are in place</a:t>
                      </a:r>
                    </a:p>
                    <a:p>
                      <a:r>
                        <a:rPr lang="en-US" sz="1400" baseline="0" dirty="0" smtClean="0">
                          <a:latin typeface="Arial" pitchFamily="34" charset="0"/>
                          <a:cs typeface="Arial" pitchFamily="34" charset="0"/>
                        </a:rPr>
                        <a:t>26. Recognized certification authority issuing digital certificates to traders for electronic transactions</a:t>
                      </a:r>
                    </a:p>
                    <a:p>
                      <a:r>
                        <a:rPr lang="en-US" sz="1400" baseline="0" dirty="0" smtClean="0">
                          <a:latin typeface="Arial" pitchFamily="34" charset="0"/>
                          <a:cs typeface="Arial" pitchFamily="34" charset="0"/>
                        </a:rPr>
                        <a:t>27. Engagement of the country in trade-related cross-border electronic data exchange</a:t>
                      </a:r>
                    </a:p>
                    <a:p>
                      <a:r>
                        <a:rPr lang="en-US" sz="1400" baseline="0" dirty="0" smtClean="0">
                          <a:latin typeface="Arial" pitchFamily="34" charset="0"/>
                          <a:cs typeface="Arial" pitchFamily="34" charset="0"/>
                        </a:rPr>
                        <a:t>28. Certificate of origin electronically exchanged </a:t>
                      </a:r>
                    </a:p>
                    <a:p>
                      <a:r>
                        <a:rPr lang="en-US" sz="1400" baseline="0" dirty="0" smtClean="0">
                          <a:latin typeface="Arial" pitchFamily="34" charset="0"/>
                          <a:cs typeface="Arial" pitchFamily="34" charset="0"/>
                        </a:rPr>
                        <a:t>29. Sanitary and </a:t>
                      </a:r>
                      <a:r>
                        <a:rPr lang="en-US" sz="1400" baseline="0" dirty="0" err="1" smtClean="0">
                          <a:latin typeface="Arial" pitchFamily="34" charset="0"/>
                          <a:cs typeface="Arial" pitchFamily="34" charset="0"/>
                        </a:rPr>
                        <a:t>Phytosanitary</a:t>
                      </a:r>
                      <a:r>
                        <a:rPr lang="en-US" sz="1400" baseline="0" dirty="0" smtClean="0">
                          <a:latin typeface="Arial" pitchFamily="34" charset="0"/>
                          <a:cs typeface="Arial" pitchFamily="34" charset="0"/>
                        </a:rPr>
                        <a:t> (SPS) Certificate electronically exchanged</a:t>
                      </a:r>
                    </a:p>
                    <a:p>
                      <a:r>
                        <a:rPr lang="en-US" sz="1400" baseline="0" dirty="0" smtClean="0">
                          <a:latin typeface="Arial" pitchFamily="34" charset="0"/>
                          <a:cs typeface="Arial" pitchFamily="34" charset="0"/>
                        </a:rPr>
                        <a:t>30. Banks and insurers retrieving letters of credit electronically without paper-based documents</a:t>
                      </a:r>
                    </a:p>
                  </a:txBody>
                  <a:tcPr>
                    <a:solidFill>
                      <a:schemeClr val="bg1"/>
                    </a:solidFill>
                  </a:tcPr>
                </a:tc>
              </a:tr>
              <a:tr h="111252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Transit Facilitation</a:t>
                      </a:r>
                    </a:p>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35. Transit facilitation agreement(s) with </a:t>
                      </a:r>
                      <a:r>
                        <a:rPr kumimoji="0" lang="en-US" sz="14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neighbouring</a:t>
                      </a:r>
                      <a:r>
                        <a:rPr kumimoji="0" lang="en-US" sz="14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countries</a:t>
                      </a:r>
                    </a:p>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36. Customs Authorities limit the physical inspections of transit goods and use of risk assessment</a:t>
                      </a:r>
                    </a:p>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37. Supporting pre-arrival processing for trade facilitation</a:t>
                      </a:r>
                    </a:p>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38. Cooperation between agencies of countries involved in transit</a:t>
                      </a:r>
                    </a:p>
                  </a:txBody>
                  <a:tcPr>
                    <a:solidFill>
                      <a:schemeClr val="bg1"/>
                    </a:solidFill>
                  </a:tcPr>
                </a:tc>
              </a:tr>
            </a:tbl>
          </a:graphicData>
        </a:graphic>
      </p:graphicFrame>
      <p:sp>
        <p:nvSpPr>
          <p:cNvPr id="2" name="Oval 1"/>
          <p:cNvSpPr/>
          <p:nvPr/>
        </p:nvSpPr>
        <p:spPr>
          <a:xfrm>
            <a:off x="76200" y="1143000"/>
            <a:ext cx="3886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179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784</TotalTime>
  <Words>6377</Words>
  <Application>Microsoft Office PowerPoint</Application>
  <PresentationFormat>On-screen Show (4:3)</PresentationFormat>
  <Paragraphs>806</Paragraphs>
  <Slides>58</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Office Theme</vt:lpstr>
      <vt:lpstr>Visio</vt:lpstr>
      <vt:lpstr>From Single Window to Cross-Border Paperless Trade:  Recent Developments in Asia and the Pacific</vt:lpstr>
      <vt:lpstr>PowerPoint Presentation</vt:lpstr>
      <vt:lpstr>COMCEC and ESCAP common members</vt:lpstr>
      <vt:lpstr>What is Single Window?</vt:lpstr>
      <vt:lpstr>Outline</vt:lpstr>
      <vt:lpstr>United Nations Regional Commissions Global Survey on Trade Facilitation and  Paperless Trade Implementation  </vt:lpstr>
      <vt:lpstr>Survey process and results</vt:lpstr>
      <vt:lpstr>Survey Scope</vt:lpstr>
      <vt:lpstr>Survey Questionnaire</vt:lpstr>
      <vt:lpstr>Overall implementation of trade facilitation measures in 44 Asia-Pacific economies surveyed</vt:lpstr>
      <vt:lpstr>Implementation of different groups of trade facilitation measures: Asia-Pacific average</vt:lpstr>
      <vt:lpstr>Implementation of “paperless trade” measures: Asia-Pacific average</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for SW Implementation</vt:lpstr>
      <vt:lpstr>Documents related to Exportation of Rice (from purchase order until the cargo container leaving the sea port) </vt:lpstr>
      <vt:lpstr>Documentation Simplification and  Data Harmonization</vt:lpstr>
      <vt:lpstr>An Evolutionary Long-term Roadmap for SW Development (but not necessary in a sequential fashion)</vt:lpstr>
      <vt:lpstr>SW development in Singapore</vt:lpstr>
      <vt:lpstr>Korea’s uTradeHub</vt:lpstr>
      <vt:lpstr>SW in Japan</vt:lpstr>
      <vt:lpstr>SW in Thailand</vt:lpstr>
      <vt:lpstr>PowerPoint Presentation</vt:lpstr>
      <vt:lpstr>Investment and business model</vt:lpstr>
      <vt:lpstr>Inception costs</vt:lpstr>
      <vt:lpstr>Challenges and Success Factors in Malaysia (1)</vt:lpstr>
      <vt:lpstr>Challenges and Success Factors in Malaysia…..cont.</vt:lpstr>
      <vt:lpstr>Thailand: Ten Critical Success Components must be analyzed to understand the “as-is” and its bottlenecks, propose the “to-be”, reconcile and agree...</vt:lpstr>
      <vt:lpstr>Outline</vt:lpstr>
      <vt:lpstr>State of implementation of “cross-border paperless trade” measures in Asia-Pacific economies (in %)</vt:lpstr>
      <vt:lpstr>Challenges to moving forward  on cross-border paperless trade</vt:lpstr>
      <vt:lpstr>Benefits of  Cross-Border Paperless Trade</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Current focus of UNNExT work [1]</vt:lpstr>
      <vt:lpstr>Current focus of UNNExT work [2]</vt:lpstr>
      <vt:lpstr>Current focus of UNNExT work [3]</vt:lpstr>
      <vt:lpstr>Course Certificate on BPA for TF (since Sep. 2016)</vt:lpstr>
      <vt:lpstr>The second global survey on trade facilitation and paperless trade implementation</vt:lpstr>
      <vt:lpstr>To summarize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Regional Cross-border E-commerce through Trade Facilitation and Paperless Trade</dc:title>
  <dc:creator>Tengfei Wang</dc:creator>
  <cp:lastModifiedBy>Tengfei Wang</cp:lastModifiedBy>
  <cp:revision>109</cp:revision>
  <cp:lastPrinted>2017-03-07T08:04:55Z</cp:lastPrinted>
  <dcterms:created xsi:type="dcterms:W3CDTF">2016-07-07T04:38:36Z</dcterms:created>
  <dcterms:modified xsi:type="dcterms:W3CDTF">2017-03-13T02:34:33Z</dcterms:modified>
</cp:coreProperties>
</file>