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85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285" r:id="rId14"/>
    <p:sldId id="291" r:id="rId15"/>
    <p:sldId id="295" r:id="rId16"/>
    <p:sldId id="288" r:id="rId17"/>
    <p:sldId id="294" r:id="rId18"/>
    <p:sldId id="298" r:id="rId19"/>
    <p:sldId id="277" r:id="rId20"/>
    <p:sldId id="278" r:id="rId21"/>
    <p:sldId id="290" r:id="rId22"/>
    <p:sldId id="279" r:id="rId23"/>
    <p:sldId id="280" r:id="rId24"/>
    <p:sldId id="281" r:id="rId25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9886" autoAdjust="0"/>
  </p:normalViewPr>
  <p:slideViewPr>
    <p:cSldViewPr showGuides="1">
      <p:cViewPr>
        <p:scale>
          <a:sx n="60" d="100"/>
          <a:sy n="60" d="100"/>
        </p:scale>
        <p:origin x="-1224" y="33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1026-A35D-4D0D-8B45-D2FD58838073}" type="datetimeFigureOut">
              <a:rPr lang="tr-TR" smtClean="0"/>
              <a:t>26.03.2015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976B-FFEE-4D4B-93FE-04BCE567C3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366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855928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37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28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1"/>
            <a:ext cx="11162453" cy="2740942"/>
          </a:xfrm>
        </p:spPr>
        <p:txBody>
          <a:bodyPr anchor="b">
            <a:noAutofit/>
          </a:bodyPr>
          <a:lstStyle>
            <a:lvl1pPr>
              <a:defRPr sz="77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5360" y="4833451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7"/>
            <a:ext cx="2926080" cy="8344747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8561493" cy="834474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Altyaz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8000" spc="319">
                <a:solidFill>
                  <a:srgbClr val="408474"/>
                </a:solidFill>
              </a:rPr>
              <a:t>Başlık Metni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8000" spc="319">
                <a:solidFill>
                  <a:srgbClr val="408474"/>
                </a:solid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>
            <a:normAutofit/>
          </a:bodyPr>
          <a:lstStyle>
            <a:lvl1pPr algn="l">
              <a:defRPr sz="6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430"/>
            <a:ext cx="11054080" cy="2133599"/>
          </a:xfrm>
        </p:spPr>
        <p:txBody>
          <a:bodyPr anchor="t"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40384" y="6541415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54229" y="5754060"/>
            <a:ext cx="6697472" cy="11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3030119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8654" y="5091849"/>
            <a:ext cx="7932928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79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07"/>
            <a:ext cx="1300480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758614"/>
            <a:ext cx="11704320" cy="1408853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2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26010"/>
            <a:ext cx="411818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6010"/>
            <a:ext cx="5852160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26010"/>
            <a:ext cx="151722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hf hdr="0"/>
  <p:txStyles>
    <p:titleStyle>
      <a:lvl1pPr algn="l" defTabSz="1300460" rtl="0" eaLnBrk="1" latinLnBrk="0" hangingPunct="1">
        <a:spcBef>
          <a:spcPct val="0"/>
        </a:spcBef>
        <a:buNone/>
        <a:defRPr sz="5700" kern="1200" spc="-142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98" indent="-195069" algn="l" defTabSz="130046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50690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781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70873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965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cm.comce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cm.comcec.or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cm.comcec.or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cm@comcec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cm.comcec.or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48072" y="2942952"/>
            <a:ext cx="12623080" cy="2221880"/>
          </a:xfrm>
          <a:prstGeom prst="rect">
            <a:avLst/>
          </a:prstGeom>
        </p:spPr>
        <p:txBody>
          <a:bodyPr lIns="76200" tIns="76200" rIns="76200" bIns="76200">
            <a:noAutofit/>
          </a:bodyPr>
          <a:lstStyle/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tr-TR" sz="6600" spc="391" dirty="0" smtClean="0">
                <a:solidFill>
                  <a:srgbClr val="408474"/>
                </a:solidFill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solidFill>
                  <a:srgbClr val="408474"/>
                </a:solidFill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 smtClean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  <a:t/>
            </a:r>
            <a:br>
              <a:rPr lang="tr-TR" sz="6600" spc="391" dirty="0">
                <a:effectLst>
                  <a:outerShdw blurRad="25400" dist="38100" dir="18900000" rotWithShape="0">
                    <a:srgbClr val="000000"/>
                  </a:outerShdw>
                </a:effectLst>
              </a:rPr>
            </a:br>
            <a:r>
              <a:rPr sz="6600" spc="391" dirty="0" smtClean="0">
                <a:solidFill>
                  <a:srgbClr val="408474"/>
                </a:solidFill>
                <a:effectLst>
                  <a:outerShdw blurRad="25400" dist="38100" dir="18900000" rotWithShape="0">
                    <a:srgbClr val="000000"/>
                  </a:outerShdw>
                </a:effectLst>
              </a:rPr>
              <a:t>COMCEC </a:t>
            </a:r>
            <a:r>
              <a:rPr sz="6600" spc="391" dirty="0" smtClean="0">
                <a:solidFill>
                  <a:schemeClr val="tx1"/>
                </a:solidFill>
                <a:effectLst>
                  <a:outerShdw blurRad="25400" dist="38100" dir="18900000" rotWithShape="0">
                    <a:srgbClr val="000000"/>
                  </a:outerShdw>
                </a:effectLst>
              </a:rPr>
              <a:t>Project</a:t>
            </a:r>
            <a:r>
              <a:rPr lang="tr-TR" sz="6600" spc="391" dirty="0" smtClean="0">
                <a:solidFill>
                  <a:schemeClr val="tx1"/>
                </a:solidFill>
                <a:effectLst>
                  <a:outerShdw blurRad="25400" dist="38100" dir="18900000" rotWithShape="0">
                    <a:srgbClr val="000000"/>
                  </a:outerShdw>
                </a:effectLst>
              </a:rPr>
              <a:t> </a:t>
            </a:r>
            <a:r>
              <a:rPr sz="6600" spc="391" dirty="0" smtClean="0">
                <a:solidFill>
                  <a:schemeClr val="tx1"/>
                </a:solidFill>
                <a:effectLst>
                  <a:outerShdw blurRad="25400" dist="38100" dir="18900000" rotWithShape="0">
                    <a:srgbClr val="000000"/>
                  </a:outerShdw>
                </a:effectLst>
              </a:rPr>
              <a:t>Funding</a:t>
            </a:r>
            <a:endParaRPr sz="6600" spc="391" dirty="0">
              <a:solidFill>
                <a:schemeClr val="tx1"/>
              </a:solidFill>
              <a:effectLst>
                <a:outerShdw blurRad="25400" dist="38100" dir="18900000" rotWithShape="0">
                  <a:srgbClr val="000000"/>
                </a:outerShdw>
              </a:effectLst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7039" y="4876800"/>
            <a:ext cx="9789368" cy="864096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Rules and Procedures </a:t>
            </a:r>
            <a:r>
              <a:rPr sz="4300" dirty="0">
                <a:solidFill>
                  <a:srgbClr val="3F8574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at a Glance</a:t>
            </a:r>
          </a:p>
        </p:txBody>
      </p:sp>
      <p:sp>
        <p:nvSpPr>
          <p:cNvPr id="38" name="Shape 38"/>
          <p:cNvSpPr/>
          <p:nvPr/>
        </p:nvSpPr>
        <p:spPr>
          <a:xfrm>
            <a:off x="5523954" y="8209174"/>
            <a:ext cx="2871316" cy="635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buClr>
                <a:srgbClr val="535353"/>
              </a:buClr>
              <a:defRPr sz="2500">
                <a:solidFill>
                  <a:srgbClr val="FFF5F5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  <a:hlinkClick r:id="rId3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sz="2500" b="1" dirty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887972" y="7122526"/>
            <a:ext cx="8143280" cy="13970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>
              <a:defRPr sz="3000" i="1">
                <a:solidFill>
                  <a:srgbClr val="DB9E34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 dirty="0" smtClean="0">
                <a:solidFill>
                  <a:schemeClr val="tx1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</a:rPr>
              <a:t>Department </a:t>
            </a:r>
            <a:r>
              <a:rPr sz="3000" i="1" dirty="0">
                <a:solidFill>
                  <a:schemeClr val="tx1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</a:rPr>
              <a:t>of International Programs and </a:t>
            </a:r>
            <a:r>
              <a:rPr sz="3000" i="1" dirty="0" smtClean="0">
                <a:solidFill>
                  <a:schemeClr val="tx1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</a:rPr>
              <a:t>Projects</a:t>
            </a:r>
            <a:endParaRPr lang="tr-TR" sz="3000" i="1" dirty="0" smtClean="0">
              <a:solidFill>
                <a:schemeClr val="tx1"/>
              </a:solidFill>
              <a:effectLst>
                <a:outerShdw blurRad="25400" dist="25400" dir="18900000" rotWithShape="0">
                  <a:srgbClr val="000000"/>
                </a:outerShdw>
              </a:effectLst>
            </a:endParaRP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endParaRPr lang="tr-TR" sz="1800" i="0" dirty="0" smtClean="0">
              <a:solidFill>
                <a:schemeClr val="tx1"/>
              </a:solidFill>
              <a:effectLst/>
            </a:endParaRP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lang="tr-TR" sz="1800" i="0" u="sng" dirty="0" smtClean="0">
                <a:solidFill>
                  <a:schemeClr val="tx1"/>
                </a:solidFill>
                <a:effectLst/>
              </a:rPr>
              <a:t>pcm.comcec.org</a:t>
            </a:r>
            <a:endParaRPr sz="3000" i="1" u="sng" dirty="0">
              <a:solidFill>
                <a:schemeClr val="tx1"/>
              </a:solidFill>
              <a:effectLst>
                <a:outerShdw blurRad="25400" dist="25400" dir="18900000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1" y="641470"/>
            <a:ext cx="2480121" cy="25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37669" y="340296"/>
            <a:ext cx="6794500" cy="1104900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560831">
              <a:defRPr sz="1800" spc="0">
                <a:solidFill>
                  <a:srgbClr val="000000"/>
                </a:solidFill>
              </a:defRPr>
            </a:pPr>
            <a:r>
              <a:rPr sz="5520" spc="220" dirty="0">
                <a:solidFill>
                  <a:schemeClr val="tx1"/>
                </a:solidFill>
              </a:rPr>
              <a:t>Grant</a:t>
            </a:r>
            <a:r>
              <a:rPr sz="5520" spc="220" dirty="0">
                <a:solidFill>
                  <a:srgbClr val="468474"/>
                </a:solidFill>
              </a:rPr>
              <a:t> </a:t>
            </a:r>
            <a:r>
              <a:rPr sz="5520" spc="220" dirty="0">
                <a:solidFill>
                  <a:srgbClr val="00B050"/>
                </a:solidFill>
              </a:rPr>
              <a:t>Limits</a:t>
            </a:r>
          </a:p>
        </p:txBody>
      </p:sp>
      <p:sp>
        <p:nvSpPr>
          <p:cNvPr id="146" name="Shape 146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099800" y="9296400"/>
            <a:ext cx="34671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buClr>
                <a:srgbClr val="535353"/>
              </a:buClr>
              <a:defRPr sz="1700" u="sng">
                <a:solidFill>
                  <a:srgbClr val="FFF5F5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700" u="sng" dirty="0">
              <a:solidFill>
                <a:schemeClr val="tx1"/>
              </a:solidFill>
              <a:hlinkClick r:id="rId2"/>
            </a:endParaRPr>
          </a:p>
        </p:txBody>
      </p:sp>
      <p:graphicFrame>
        <p:nvGraphicFramePr>
          <p:cNvPr id="148" name="Table 148"/>
          <p:cNvGraphicFramePr/>
          <p:nvPr>
            <p:extLst>
              <p:ext uri="{D42A27DB-BD31-4B8C-83A1-F6EECF244321}">
                <p14:modId xmlns:p14="http://schemas.microsoft.com/office/powerpoint/2010/main" val="3952386525"/>
              </p:ext>
            </p:extLst>
          </p:nvPr>
        </p:nvGraphicFramePr>
        <p:xfrm>
          <a:off x="273050" y="2118041"/>
          <a:ext cx="12280898" cy="6463982"/>
        </p:xfrm>
        <a:graphic>
          <a:graphicData uri="http://schemas.openxmlformats.org/drawingml/2006/table">
            <a:tbl>
              <a:tblPr firstRow="1">
                <a:effectLst/>
                <a:tableStyleId>{4C3C2611-4C71-4FC5-86AE-919BDF0F9419}</a:tableStyleId>
              </a:tblPr>
              <a:tblGrid>
                <a:gridCol w="2302669"/>
                <a:gridCol w="2302669"/>
                <a:gridCol w="2687123"/>
                <a:gridCol w="2237135"/>
                <a:gridCol w="2751302"/>
              </a:tblGrid>
              <a:tr h="1967052"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2400" b="1" i="1" dirty="0">
                        <a:solidFill>
                          <a:srgbClr val="FFFFFF"/>
                        </a:solidFill>
                        <a:effectLst>
                          <a:outerShdw blurRad="127000" dist="76200" dir="2700000" rotWithShape="0">
                            <a:srgbClr val="000000">
                              <a:alpha val="75000"/>
                            </a:srgbClr>
                          </a:outerShdw>
                        </a:effectLst>
                        <a:latin typeface="Optima"/>
                        <a:ea typeface="Optima"/>
                        <a:cs typeface="Optima"/>
                        <a:sym typeface="Optima"/>
                      </a:endParaRPr>
                    </a:p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Project </a:t>
                      </a:r>
                    </a:p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Project Budget </a:t>
                      </a:r>
                    </a:p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Lower Limit</a:t>
                      </a:r>
                    </a:p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(USD)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Project Budget </a:t>
                      </a:r>
                    </a:p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Upper Limit</a:t>
                      </a:r>
                    </a:p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(USD)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Minimum 
Co-Finance Rates by the PO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CCO Grant Limits
(USD)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</a:tr>
              <a:tr h="2461927"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
Member
Countries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100.000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250.000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%10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90.000-225.000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5003"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OIC 
Institutions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47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50.000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100.000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
%25
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127000" dist="76200" dir="2700000" rotWithShape="0">
                              <a:srgbClr val="000000">
                                <a:alpha val="75000"/>
                              </a:srgbClr>
                            </a:outerShdw>
                          </a:effectLst>
                          <a:latin typeface="Optima"/>
                          <a:ea typeface="Optima"/>
                          <a:cs typeface="Optima"/>
                          <a:sym typeface="Optima"/>
                        </a:rPr>
                        <a:t>37.500-75.000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9" name="Shape 149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750872" y="9347392"/>
            <a:ext cx="2736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9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37668" y="340296"/>
            <a:ext cx="11981355" cy="1104900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560831">
              <a:defRPr sz="1800" spc="0">
                <a:solidFill>
                  <a:srgbClr val="000000"/>
                </a:solidFill>
              </a:defRPr>
            </a:pPr>
            <a:r>
              <a:rPr lang="tr-TR" sz="5520" spc="220" dirty="0" err="1" smtClean="0">
                <a:solidFill>
                  <a:schemeClr val="tx1"/>
                </a:solidFill>
              </a:rPr>
              <a:t>Why</a:t>
            </a:r>
            <a:r>
              <a:rPr sz="5520" spc="220" dirty="0" smtClean="0">
                <a:solidFill>
                  <a:srgbClr val="468474"/>
                </a:solidFill>
              </a:rPr>
              <a:t> </a:t>
            </a:r>
            <a:r>
              <a:rPr lang="tr-TR" sz="5518" spc="220" dirty="0">
                <a:solidFill>
                  <a:srgbClr val="00B050"/>
                </a:solidFill>
              </a:rPr>
              <a:t>COMCEC</a:t>
            </a:r>
            <a:r>
              <a:rPr lang="tr-TR" sz="5518" spc="220" dirty="0">
                <a:solidFill>
                  <a:srgbClr val="408474"/>
                </a:solidFill>
              </a:rPr>
              <a:t> </a:t>
            </a:r>
            <a:r>
              <a:rPr lang="tr-TR" sz="5518" spc="220" dirty="0">
                <a:solidFill>
                  <a:srgbClr val="00B050"/>
                </a:solidFill>
              </a:rPr>
              <a:t>Project</a:t>
            </a:r>
            <a:r>
              <a:rPr lang="tr-TR" sz="5518" spc="220" dirty="0">
                <a:solidFill>
                  <a:schemeClr val="tx1"/>
                </a:solidFill>
              </a:rPr>
              <a:t> </a:t>
            </a:r>
            <a:r>
              <a:rPr lang="tr-TR" sz="5518" spc="220" dirty="0" err="1" smtClean="0">
                <a:solidFill>
                  <a:schemeClr val="tx1"/>
                </a:solidFill>
              </a:rPr>
              <a:t>Funding</a:t>
            </a:r>
            <a:r>
              <a:rPr lang="tr-TR" sz="5518" spc="220" dirty="0" smtClean="0">
                <a:solidFill>
                  <a:schemeClr val="tx1"/>
                </a:solidFill>
              </a:rPr>
              <a:t>?</a:t>
            </a:r>
            <a:endParaRPr sz="5520" spc="220" dirty="0">
              <a:solidFill>
                <a:srgbClr val="00B050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099800" y="9296400"/>
            <a:ext cx="34671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buClr>
                <a:srgbClr val="535353"/>
              </a:buClr>
              <a:defRPr sz="1700" u="sng">
                <a:solidFill>
                  <a:srgbClr val="FFF5F5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700" u="sng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750872" y="9347392"/>
            <a:ext cx="2736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10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9500" y="1924472"/>
            <a:ext cx="1096751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Facilitate </a:t>
            </a:r>
            <a:r>
              <a:rPr lang="en-US" dirty="0">
                <a:solidFill>
                  <a:srgbClr val="FF0000"/>
                </a:solidFill>
              </a:rPr>
              <a:t>transforming ideas into </a:t>
            </a:r>
            <a:r>
              <a:rPr lang="en-US" dirty="0" smtClean="0">
                <a:solidFill>
                  <a:srgbClr val="FF0000"/>
                </a:solidFill>
              </a:rPr>
              <a:t>reality</a:t>
            </a:r>
            <a:endParaRPr lang="tr-TR" dirty="0" smtClean="0">
              <a:solidFill>
                <a:srgbClr val="FF0000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Help </a:t>
            </a:r>
            <a:r>
              <a:rPr lang="en-US" dirty="0">
                <a:solidFill>
                  <a:srgbClr val="FF0000"/>
                </a:solidFill>
              </a:rPr>
              <a:t>to project owners to have international project experience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Help </a:t>
            </a:r>
            <a:r>
              <a:rPr lang="en-US" dirty="0">
                <a:solidFill>
                  <a:srgbClr val="FF0000"/>
                </a:solidFill>
              </a:rPr>
              <a:t>to increase </a:t>
            </a:r>
            <a:r>
              <a:rPr lang="en-US" dirty="0" smtClean="0">
                <a:solidFill>
                  <a:srgbClr val="FF0000"/>
                </a:solidFill>
              </a:rPr>
              <a:t>ability </a:t>
            </a:r>
            <a:r>
              <a:rPr lang="en-US" dirty="0">
                <a:solidFill>
                  <a:srgbClr val="FF0000"/>
                </a:solidFill>
              </a:rPr>
              <a:t>to work together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Improving </a:t>
            </a:r>
            <a:r>
              <a:rPr lang="en-US" dirty="0">
                <a:solidFill>
                  <a:srgbClr val="FF0000"/>
                </a:solidFill>
              </a:rPr>
              <a:t>capacity of project owner </a:t>
            </a:r>
            <a:r>
              <a:rPr lang="en-US" dirty="0" smtClean="0">
                <a:solidFill>
                  <a:srgbClr val="FF0000"/>
                </a:solidFill>
              </a:rPr>
              <a:t>institutions</a:t>
            </a:r>
            <a:endParaRPr lang="en-US" dirty="0">
              <a:solidFill>
                <a:srgbClr val="FF0000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Totally </a:t>
            </a:r>
            <a:r>
              <a:rPr lang="en-US" dirty="0" smtClean="0">
                <a:solidFill>
                  <a:srgbClr val="FF0000"/>
                </a:solidFill>
              </a:rPr>
              <a:t>grant</a:t>
            </a:r>
            <a:endParaRPr lang="tr-TR" dirty="0" smtClean="0">
              <a:solidFill>
                <a:srgbClr val="FF0000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Co-finance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ash </a:t>
            </a:r>
            <a:r>
              <a:rPr lang="en-US" dirty="0">
                <a:solidFill>
                  <a:srgbClr val="FF0000"/>
                </a:solidFill>
              </a:rPr>
              <a:t>or in-kind contribution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357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9700592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sz="4560" spc="182" dirty="0">
                <a:solidFill>
                  <a:schemeClr val="tx1"/>
                </a:solidFill>
              </a:rPr>
              <a:t>First Call </a:t>
            </a:r>
            <a:r>
              <a:rPr sz="4560" spc="182" dirty="0">
                <a:solidFill>
                  <a:srgbClr val="00B050"/>
                </a:solidFill>
              </a:rPr>
              <a:t>for Project Proposals</a:t>
            </a: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94665" y="2299172"/>
            <a:ext cx="12710135" cy="515525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September  2</a:t>
            </a:r>
            <a:r>
              <a:rPr sz="4000" baseline="31999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nd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,  </a:t>
            </a:r>
            <a:r>
              <a:rPr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2013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-</a:t>
            </a:r>
            <a:r>
              <a:rPr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First Call for Project Proposals</a:t>
            </a: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Great interest from countries and  OIC Institutions</a:t>
            </a: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23</a:t>
            </a:r>
            <a:r>
              <a:rPr sz="4000" dirty="0">
                <a:solidFill>
                  <a:srgbClr val="5A978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Member Countries and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3</a:t>
            </a:r>
            <a:r>
              <a:rPr sz="4000" dirty="0">
                <a:solidFill>
                  <a:srgbClr val="5A978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OIC Institutions submitted </a:t>
            </a:r>
            <a:r>
              <a:rPr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proposals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8</a:t>
            </a:r>
            <a:r>
              <a:rPr sz="4000" dirty="0">
                <a:solidFill>
                  <a:srgbClr val="588E8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proposals</a:t>
            </a:r>
            <a:r>
              <a:rPr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are selected for financing and completed in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2014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.</a:t>
            </a: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432208" y="9275346"/>
            <a:ext cx="3212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11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2014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8104" y="-246562"/>
            <a:ext cx="12434290" cy="9099927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endParaRPr lang="tr-TR" sz="3300" i="1" dirty="0" smtClean="0">
              <a:solidFill>
                <a:srgbClr val="FFFFFF"/>
              </a:solidFill>
              <a:latin typeface="+mj-lt"/>
              <a:ea typeface="+mj-ea"/>
              <a:cs typeface="+mj-cs"/>
              <a:sym typeface="Avenir Next Condensed"/>
            </a:endParaRP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endParaRPr lang="tr-TR" sz="40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Capacity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Building in Trade Institutions of the Central Asian Countries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COMCEC</a:t>
            </a:r>
            <a:r>
              <a:rPr lang="tr-TR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(</a:t>
            </a:r>
            <a:r>
              <a:rPr lang="tr-TR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Afghanistan</a:t>
            </a:r>
            <a:r>
              <a:rPr lang="tr-TR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)</a:t>
            </a:r>
            <a:endParaRPr lang="tr-TR" sz="36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36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</a:t>
            </a:r>
            <a:r>
              <a:rPr lang="tr-TR" sz="3600" i="1" dirty="0" err="1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Owner</a:t>
            </a:r>
            <a:r>
              <a:rPr lang="tr-TR" sz="36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Ministry of Commerce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and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Industries</a:t>
            </a:r>
            <a:endParaRPr lang="tr-TR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Condensed"/>
            </a:endParaRP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36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</a:t>
            </a:r>
            <a:r>
              <a:rPr lang="tr-TR" sz="3600" i="1" dirty="0" err="1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Purpose</a:t>
            </a:r>
            <a:r>
              <a:rPr lang="tr-TR" sz="36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The aim of the project is to analyze, using survey and secondary data,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how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p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romotion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 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e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xport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potential and 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ccess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to finance problems of SMEs in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Afghanistan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particularly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dealing with the COMCEC member countries can be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solved</a:t>
            </a:r>
            <a:r>
              <a:rPr lang="tr-TR" sz="3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. </a:t>
            </a:r>
          </a:p>
          <a:p>
            <a:pPr marL="46990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3600" i="1" dirty="0">
                <a:solidFill>
                  <a:srgbClr val="00B050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Status: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A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ctivities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of </a:t>
            </a:r>
            <a:r>
              <a:rPr lang="tr-TR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the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projects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are implemented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.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Waiting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for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 final </a:t>
            </a:r>
            <a:r>
              <a:rPr lang="tr-TR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report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Condensed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12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566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mce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69" y="8776934"/>
            <a:ext cx="841657" cy="812801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2014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8104" y="461567"/>
            <a:ext cx="12434290" cy="9223038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endParaRPr lang="tr-TR" sz="3300" i="1" dirty="0" smtClean="0">
              <a:solidFill>
                <a:srgbClr val="FFFFFF"/>
              </a:solidFill>
              <a:latin typeface="+mj-lt"/>
              <a:ea typeface="+mj-ea"/>
              <a:cs typeface="+mj-cs"/>
              <a:sym typeface="Avenir Next Condensed"/>
            </a:endParaRPr>
          </a:p>
          <a:p>
            <a:pPr marL="12700" lvl="0" algn="just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International Seminar on Developing National&amp; Regional Approaches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to</a:t>
            </a:r>
            <a:r>
              <a:rPr lang="tr-TR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Enhancing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Innovation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Support</a:t>
            </a:r>
            <a:r>
              <a:rPr lang="tr-TR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Commercialization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 R&amp;D Results and Patents Among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the</a:t>
            </a:r>
            <a:r>
              <a:rPr lang="tr-TR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Organization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 Islamic Cooperation Member States</a:t>
            </a:r>
            <a:r>
              <a:rPr lang="tr-TR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(ICDT)</a:t>
            </a: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</a:t>
            </a:r>
            <a:r>
              <a:rPr lang="tr-TR" sz="4000" i="1" dirty="0" err="1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Owner</a:t>
            </a: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tr-TR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ICDT</a:t>
            </a: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</a:t>
            </a:r>
            <a:r>
              <a:rPr lang="tr-TR" sz="4000" i="1" dirty="0" err="1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Purpose</a:t>
            </a: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The purpose of the project is to increase capacity of participants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and</a:t>
            </a:r>
            <a:r>
              <a:rPr lang="tr-TR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sharing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this experience with other stakeholders through publishing and distributing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analytical</a:t>
            </a:r>
            <a:r>
              <a:rPr lang="tr-TR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study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report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.</a:t>
            </a:r>
            <a:endParaRPr lang="tr-TR" sz="40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46990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4000" i="1" dirty="0">
                <a:solidFill>
                  <a:srgbClr val="00B050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Status: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The project is completed as of August 2014.</a:t>
            </a: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endParaRPr sz="40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13</a:t>
            </a:r>
            <a:endParaRPr lang="en-US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623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2014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8104" y="1695237"/>
            <a:ext cx="12434290" cy="6755696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just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SMEs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 the Borderless Era, Shaping Opportunity in the Global Value Chain</a:t>
            </a:r>
            <a:r>
              <a:rPr lang="tr-TR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(</a:t>
            </a:r>
            <a:r>
              <a:rPr lang="tr-TR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Indonesia</a:t>
            </a:r>
            <a:r>
              <a:rPr lang="tr-TR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)</a:t>
            </a:r>
            <a:endParaRPr lang="tr-TR" sz="32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</a:t>
            </a:r>
            <a:r>
              <a:rPr lang="tr-TR" sz="4000" i="1" dirty="0" err="1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Owner</a:t>
            </a: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tr-TR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Ministry of </a:t>
            </a:r>
            <a:r>
              <a:rPr lang="tr-TR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Trade</a:t>
            </a:r>
            <a:endParaRPr lang="tr-TR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Condensed"/>
            </a:endParaRPr>
          </a:p>
          <a:p>
            <a:pPr marL="469900" lvl="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</a:t>
            </a:r>
            <a:r>
              <a:rPr lang="tr-TR" sz="4000" i="1" dirty="0" err="1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Purpose</a:t>
            </a:r>
            <a:r>
              <a:rPr lang="tr-TR" sz="4000" i="1" dirty="0" smtClean="0">
                <a:solidFill>
                  <a:srgbClr val="5A9784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Main objectives of this project are to raise awareness in member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countries</a:t>
            </a:r>
            <a:r>
              <a:rPr lang="tr-TR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on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the internationalization of SMEs in the Global Value Chain (GVC), to encourage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the</a:t>
            </a:r>
            <a:r>
              <a:rPr lang="tr-TR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internationalization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 SMEs and as a result to promote international trade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.</a:t>
            </a:r>
            <a:endParaRPr lang="tr-TR" sz="40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469900" indent="-457200" algn="l" defTabSz="457200">
              <a:spcBef>
                <a:spcPts val="3800"/>
              </a:spcBef>
              <a:buClr>
                <a:srgbClr val="4A8474"/>
              </a:buClr>
              <a:buSzPct val="57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i="1" dirty="0" err="1">
                <a:solidFill>
                  <a:srgbClr val="00B050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Status</a:t>
            </a:r>
            <a:r>
              <a:rPr lang="tr-TR" sz="4000" i="1" dirty="0">
                <a:solidFill>
                  <a:srgbClr val="00B050"/>
                </a:solidFill>
                <a:effectLst>
                  <a:outerShdw blurRad="12700" dist="38100" dir="2160000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: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The project is completed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Condensed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14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295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2014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8104" y="1390570"/>
            <a:ext cx="12434290" cy="1015663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Capacity Building in Trade Institutions of the Central Asian Countries of COMCEC (Afghanistan)</a:t>
            </a: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15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eyildirim\Desktop\COMCEC &amp; PCM\2013-2014 Proje Uygulama Dönemi\Projects Photos\2013-AFGTRADE-0107 Photos\Workshop 2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60" y="2406233"/>
            <a:ext cx="7910178" cy="59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93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2014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8104" y="1420416"/>
            <a:ext cx="12434290" cy="2031325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International Seminar on Developing National&amp; Regional Approaches to Enhancing Innovation Support Commercialization of R&amp;D Results and Patents Among the Organization of Islamic Cooperation Member States(ICDT)</a:t>
            </a: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16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yildirim\Desktop\COMCEC &amp; PCM\2013-2014 Proje Uygulama Dönemi\Projects Photos\2013-ICDT-054 Photos\DSC_2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14" y="3451741"/>
            <a:ext cx="7614270" cy="50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900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2014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8104" y="1282409"/>
            <a:ext cx="12434290" cy="1107996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just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SMEs in the Borderless Era, Shaping Opportunity in the Global Value Chain</a:t>
            </a:r>
            <a:r>
              <a:rPr lang="tr-TR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(</a:t>
            </a:r>
            <a:r>
              <a:rPr lang="tr-TR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Indonesia</a:t>
            </a:r>
            <a:r>
              <a:rPr lang="tr-TR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Condensed"/>
              </a:rPr>
              <a:t>)</a:t>
            </a: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17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eyildirim\Desktop\COMCEC &amp; PCM\2013-2014 Proje Uygulama Dönemi\Projects Photos\2013-INDTRADE-088 Photos\Foto of Workshop PCM INDTRADE 088 Indonesia\Panel Discussion 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54" y="2500536"/>
            <a:ext cx="8916485" cy="59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394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2070100" y="1852464"/>
            <a:ext cx="8864600" cy="2359496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sz="8000" spc="319" dirty="0">
                <a:solidFill>
                  <a:srgbClr val="00B050"/>
                </a:solidFill>
              </a:rPr>
              <a:t>Second</a:t>
            </a:r>
            <a:r>
              <a:rPr sz="8000" spc="319" dirty="0">
                <a:solidFill>
                  <a:srgbClr val="FFFFFF"/>
                </a:solidFill>
              </a:rPr>
              <a:t> </a:t>
            </a:r>
            <a:r>
              <a:rPr sz="8000" spc="319" dirty="0">
                <a:solidFill>
                  <a:schemeClr val="tx1"/>
                </a:solidFill>
              </a:rPr>
              <a:t>Call for Project Proposals</a:t>
            </a:r>
          </a:p>
        </p:txBody>
      </p:sp>
      <p:sp>
        <p:nvSpPr>
          <p:cNvPr id="246" name="Shape 246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070099" y="3796680"/>
            <a:ext cx="8864601" cy="1638300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b">
            <a:normAutofit/>
          </a:bodyPr>
          <a:lstStyle>
            <a:lvl1pPr defTabSz="812800">
              <a:lnSpc>
                <a:spcPct val="120000"/>
              </a:lnSpc>
              <a:defRPr sz="8000" i="1" spc="319">
                <a:solidFill>
                  <a:srgbClr val="DC9F24"/>
                </a:solidFill>
                <a:effectLst>
                  <a:outerShdw blurRad="12700" dist="381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  <a:effectLst/>
              </a:defRPr>
            </a:pPr>
            <a:r>
              <a:rPr sz="8000" i="1" spc="319" dirty="0">
                <a:solidFill>
                  <a:srgbClr val="DC9F24"/>
                </a:solidFill>
                <a:effectLst>
                  <a:outerShdw blurRad="12700" dist="38100" dir="18900000" rotWithShape="0">
                    <a:srgbClr val="000000"/>
                  </a:outerShdw>
                </a:effectLst>
              </a:rPr>
              <a:t>September 2014</a:t>
            </a:r>
          </a:p>
        </p:txBody>
      </p:sp>
      <p:sp>
        <p:nvSpPr>
          <p:cNvPr id="249" name="Shape 249"/>
          <p:cNvSpPr/>
          <p:nvPr/>
        </p:nvSpPr>
        <p:spPr>
          <a:xfrm>
            <a:off x="558497" y="6602080"/>
            <a:ext cx="11848559" cy="49244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584200" lvl="0" indent="-5715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</a:t>
            </a:r>
            <a:r>
              <a:rPr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roject</a:t>
            </a:r>
            <a:r>
              <a:rPr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submissions are </a:t>
            </a:r>
            <a:r>
              <a:rPr sz="3200" i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over</a:t>
            </a:r>
            <a:r>
              <a:rPr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as </a:t>
            </a:r>
            <a:r>
              <a:rPr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 December 26</a:t>
            </a:r>
            <a:r>
              <a:rPr sz="3200" i="1" baseline="31999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th</a:t>
            </a:r>
            <a:r>
              <a:rPr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, 2014</a:t>
            </a:r>
          </a:p>
        </p:txBody>
      </p:sp>
      <p:sp>
        <p:nvSpPr>
          <p:cNvPr id="250" name="Shape 250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18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911350" y="7004050"/>
            <a:ext cx="9182100" cy="12700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MEMBER COUNTRIES 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OIC INSTITUTIONS</a:t>
            </a:r>
          </a:p>
        </p:txBody>
      </p:sp>
      <p:sp>
        <p:nvSpPr>
          <p:cNvPr id="42" name="Shape 42"/>
          <p:cNvSpPr/>
          <p:nvPr/>
        </p:nvSpPr>
        <p:spPr>
          <a:xfrm>
            <a:off x="2127250" y="5695950"/>
            <a:ext cx="4343400" cy="1270000"/>
          </a:xfrm>
          <a:prstGeom prst="rect">
            <a:avLst/>
          </a:prstGeom>
          <a:solidFill>
            <a:srgbClr val="40857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>
              <a:defRPr sz="3500">
                <a:solidFill>
                  <a:srgbClr val="FFF3F2"/>
                </a:solidFill>
                <a:effectLst>
                  <a:outerShdw blurRad="127000" dist="76200" dir="3000000" rotWithShape="0">
                    <a:srgbClr val="000000">
                      <a:alpha val="75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00" dirty="0">
                <a:solidFill>
                  <a:srgbClr val="FFF3F2"/>
                </a:solidFill>
                <a:effectLst>
                  <a:outerShdw blurRad="127000" dist="76200" dir="3000000" rotWithShape="0">
                    <a:srgbClr val="000000">
                      <a:alpha val="75000"/>
                    </a:srgbClr>
                  </a:outerShdw>
                </a:effectLst>
              </a:rPr>
              <a:t>COMCEC Project Funding</a:t>
            </a:r>
          </a:p>
        </p:txBody>
      </p:sp>
      <p:sp>
        <p:nvSpPr>
          <p:cNvPr id="43" name="Shape 43"/>
          <p:cNvSpPr/>
          <p:nvPr/>
        </p:nvSpPr>
        <p:spPr>
          <a:xfrm>
            <a:off x="6559550" y="5695950"/>
            <a:ext cx="4330700" cy="12700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6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WORKING GROUPS</a:t>
            </a:r>
          </a:p>
        </p:txBody>
      </p:sp>
      <p:sp>
        <p:nvSpPr>
          <p:cNvPr id="44" name="Shape 44"/>
          <p:cNvSpPr/>
          <p:nvPr/>
        </p:nvSpPr>
        <p:spPr>
          <a:xfrm>
            <a:off x="2406650" y="4387850"/>
            <a:ext cx="8216900" cy="12700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5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rgbClr val="FFFFFF"/>
                </a:solidFill>
              </a:rPr>
              <a:t>OUTPUTS</a:t>
            </a:r>
          </a:p>
        </p:txBody>
      </p:sp>
      <p:sp>
        <p:nvSpPr>
          <p:cNvPr id="45" name="Shape 45"/>
          <p:cNvSpPr/>
          <p:nvPr/>
        </p:nvSpPr>
        <p:spPr>
          <a:xfrm>
            <a:off x="2698750" y="628328"/>
            <a:ext cx="7797800" cy="232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5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tr-TR" sz="4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 smtClean="0">
                <a:solidFill>
                  <a:srgbClr val="FFFFFF"/>
                </a:solidFill>
              </a:rPr>
              <a:t>COMCEC </a:t>
            </a:r>
            <a:endParaRPr lang="tr-TR" sz="4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 smtClean="0">
                <a:solidFill>
                  <a:srgbClr val="FFFFFF"/>
                </a:solidFill>
              </a:rPr>
              <a:t>STRATEGY</a:t>
            </a:r>
            <a:endParaRPr sz="4500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 rot="16200000">
            <a:off x="-3614514" y="4046314"/>
            <a:ext cx="9575800" cy="115297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lnSpc>
                <a:spcPct val="80000"/>
              </a:lnSpc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MEMBER DRIVEN </a:t>
            </a:r>
          </a:p>
          <a:p>
            <a:pPr lvl="0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MECHANISM</a:t>
            </a:r>
            <a:r>
              <a:rPr sz="4500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</p:txBody>
      </p:sp>
      <p:sp>
        <p:nvSpPr>
          <p:cNvPr id="47" name="Shape 47"/>
          <p:cNvSpPr/>
          <p:nvPr/>
        </p:nvSpPr>
        <p:spPr>
          <a:xfrm>
            <a:off x="2673350" y="3079750"/>
            <a:ext cx="7797800" cy="12700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5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rgbClr val="FFFFFF"/>
                </a:solidFill>
              </a:rPr>
              <a:t>STRATEGIC OBJECTIVES</a:t>
            </a:r>
          </a:p>
        </p:txBody>
      </p:sp>
      <p:sp>
        <p:nvSpPr>
          <p:cNvPr id="49" name="Shape 49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182920" y="9277710"/>
            <a:ext cx="182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2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331428" y="268288"/>
            <a:ext cx="6794500" cy="1104900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>
            <a:lvl1pPr defTabSz="560831">
              <a:defRPr sz="5520" spc="220">
                <a:solidFill>
                  <a:srgbClr val="599585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520" spc="220" dirty="0">
                <a:solidFill>
                  <a:srgbClr val="00B050"/>
                </a:solidFill>
              </a:rPr>
              <a:t>The Second Call</a:t>
            </a:r>
          </a:p>
        </p:txBody>
      </p:sp>
      <p:sp>
        <p:nvSpPr>
          <p:cNvPr id="254" name="Shape 254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45465" y="3070771"/>
            <a:ext cx="12697447" cy="39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98500" lvl="0" indent="-6858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b="1" i="1" dirty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62</a:t>
            </a:r>
            <a:r>
              <a:rPr sz="4000" i="1" dirty="0">
                <a:solidFill>
                  <a:srgbClr val="FFFFFF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 proposals are submitted</a:t>
            </a:r>
          </a:p>
          <a:p>
            <a:pPr marL="698500" lvl="0" indent="-6858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b="1" i="1" dirty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20</a:t>
            </a:r>
            <a:r>
              <a:rPr sz="4000" i="1" dirty="0">
                <a:solidFill>
                  <a:srgbClr val="FFFFFF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countries and </a:t>
            </a:r>
            <a:r>
              <a:rPr sz="4000" b="1" i="1" dirty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3</a:t>
            </a:r>
            <a:r>
              <a:rPr sz="4000" i="1" dirty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OIC Institutions submitted projects</a:t>
            </a:r>
          </a:p>
          <a:p>
            <a:pPr marL="698500" lvl="0" indent="-6858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b="1" i="1" dirty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1</a:t>
            </a:r>
            <a:r>
              <a:rPr sz="4000" b="1" i="1" dirty="0" smtClean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7</a:t>
            </a:r>
            <a:r>
              <a:rPr sz="4000" i="1" dirty="0" smtClean="0">
                <a:solidFill>
                  <a:srgbClr val="C9903C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projects are </a:t>
            </a:r>
            <a:r>
              <a:rPr lang="tr-TR"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final</a:t>
            </a:r>
            <a:r>
              <a:rPr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-listed</a:t>
            </a:r>
            <a:endParaRPr sz="4000" i="1" dirty="0">
              <a:solidFill>
                <a:schemeClr val="tx1"/>
              </a:solidFill>
              <a:effectLst>
                <a:outerShdw blurRad="12700" dist="12700" dir="18900000" rotWithShape="0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698500" lvl="0" indent="-6858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000" b="1" i="1" dirty="0">
                <a:solidFill>
                  <a:srgbClr val="FF0000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3</a:t>
            </a:r>
            <a:r>
              <a:rPr sz="4000" i="1" dirty="0" smtClean="0">
                <a:solidFill>
                  <a:srgbClr val="FFFFFF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projects</a:t>
            </a:r>
            <a:r>
              <a:rPr sz="4000" i="1" dirty="0" smtClean="0">
                <a:solidFill>
                  <a:srgbClr val="FFFFFF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are </a:t>
            </a:r>
            <a:r>
              <a:rPr lang="tr-TR"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final-</a:t>
            </a:r>
            <a:r>
              <a:rPr lang="tr-TR" sz="4000" i="1" dirty="0" err="1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listed</a:t>
            </a:r>
            <a:r>
              <a:rPr lang="tr-TR"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i="1" dirty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 the </a:t>
            </a:r>
            <a:r>
              <a:rPr lang="tr-TR" sz="4000" i="1" dirty="0" err="1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Trade</a:t>
            </a:r>
            <a:r>
              <a:rPr lang="tr-TR"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000" i="1" dirty="0" err="1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Cooperation</a:t>
            </a:r>
            <a:r>
              <a:rPr lang="tr-TR" sz="4000" i="1" dirty="0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000" i="1" dirty="0" err="1" smtClean="0">
                <a:solidFill>
                  <a:schemeClr val="tx1"/>
                </a:solidFill>
                <a:effectLst>
                  <a:outerShdw blurRad="12700" dist="127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Area</a:t>
            </a:r>
            <a:endParaRPr sz="4000" i="1" dirty="0">
              <a:solidFill>
                <a:schemeClr val="tx1"/>
              </a:solidFill>
              <a:effectLst>
                <a:outerShdw blurRad="12700" dist="12700" dir="18900000" rotWithShape="0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19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94665" y="412303"/>
            <a:ext cx="6423759" cy="870105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defTabSz="463295">
              <a:defRPr sz="1800" spc="0">
                <a:solidFill>
                  <a:srgbClr val="000000"/>
                </a:solidFill>
              </a:defRPr>
            </a:pPr>
            <a:r>
              <a:rPr lang="tr-TR" sz="4560" spc="182" dirty="0" smtClean="0">
                <a:solidFill>
                  <a:schemeClr val="tx1"/>
                </a:solidFill>
              </a:rPr>
              <a:t>2015</a:t>
            </a:r>
            <a:r>
              <a:rPr sz="4560" spc="182" dirty="0" smtClean="0">
                <a:solidFill>
                  <a:srgbClr val="408474"/>
                </a:solidFill>
              </a:rPr>
              <a:t> </a:t>
            </a:r>
            <a:r>
              <a:rPr sz="4560" spc="182" dirty="0" smtClean="0">
                <a:solidFill>
                  <a:srgbClr val="00B050"/>
                </a:solidFill>
              </a:rPr>
              <a:t>Project</a:t>
            </a:r>
            <a:r>
              <a:rPr lang="tr-TR" sz="4560" spc="182" dirty="0" smtClean="0">
                <a:solidFill>
                  <a:srgbClr val="00B050"/>
                </a:solidFill>
              </a:rPr>
              <a:t>s</a:t>
            </a:r>
            <a:endParaRPr sz="4560" spc="182" dirty="0">
              <a:solidFill>
                <a:srgbClr val="00B05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53727" y="1386642"/>
            <a:ext cx="12118231" cy="686854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tr-TR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1- THE GAMBIA</a:t>
            </a: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Capacity-building and Institutional Strengthening of The Gambia Standards Bureau for the Adoption and Implementation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of</a:t>
            </a:r>
            <a:r>
              <a:rPr lang="tr-TR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OIC/SMIIC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Halal Standards and related Conformity Assessment</a:t>
            </a:r>
            <a:endParaRPr lang="tr-TR" sz="2800" i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tr-TR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2- ITFC</a:t>
            </a: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Trade Facilitation Program for Central Asian Member Countries of OIC</a:t>
            </a:r>
            <a:endParaRPr lang="tr-TR" sz="2800" i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tr-TR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3- QATAR</a:t>
            </a:r>
          </a:p>
          <a:p>
            <a:pPr marL="12700" lvl="0" algn="l" defTabSz="457200">
              <a:spcBef>
                <a:spcPts val="3800"/>
              </a:spcBef>
              <a:buClr>
                <a:srgbClr val="4A8474"/>
              </a:buClr>
              <a:buSzPct val="57000"/>
              <a:defRPr sz="1800">
                <a:solidFill>
                  <a:srgbClr val="000000"/>
                </a:solidFill>
              </a:defRPr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Access to Finance for SME and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entrepreneurs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 OIC region; Opportunities and</a:t>
            </a:r>
            <a:r>
              <a:rPr lang="tr-TR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Challanges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for the </a:t>
            </a:r>
            <a:r>
              <a:rPr lang="tr-TR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entrepreneurs</a:t>
            </a:r>
            <a:endParaRPr lang="tr-TR" sz="2800" i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20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884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741760" y="393533"/>
            <a:ext cx="9976351" cy="888876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algn="l" defTabSz="447040">
              <a:defRPr sz="1800" spc="0">
                <a:solidFill>
                  <a:srgbClr val="000000"/>
                </a:solidFill>
              </a:defRPr>
            </a:pPr>
            <a:r>
              <a:rPr sz="4400" spc="176" dirty="0">
                <a:solidFill>
                  <a:srgbClr val="00B050"/>
                </a:solidFill>
              </a:rPr>
              <a:t>The Second Call - What’s New?</a:t>
            </a:r>
          </a:p>
        </p:txBody>
      </p:sp>
      <p:sp>
        <p:nvSpPr>
          <p:cNvPr id="261" name="Shape 261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81965" y="2606948"/>
            <a:ext cx="11981075" cy="4539704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584200" lvl="0" indent="-5715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Independent appraisal of project proposals</a:t>
            </a:r>
          </a:p>
          <a:p>
            <a:pPr marL="584200" lvl="0" indent="-5715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Upper limit for Project Coordinator’s and Project Expert’s fees</a:t>
            </a:r>
          </a:p>
          <a:p>
            <a:pPr marL="584200" lvl="0" indent="-5715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i="1" dirty="0">
                <a:solidFill>
                  <a:srgbClr val="DC9F24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New Criteria!</a:t>
            </a:r>
            <a:r>
              <a:rPr sz="4000" i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- </a:t>
            </a:r>
            <a:r>
              <a:rPr sz="4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Sectoral</a:t>
            </a:r>
            <a:r>
              <a:rPr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Themes of WG Meetings</a:t>
            </a:r>
          </a:p>
          <a:p>
            <a:pPr marL="584200" lvl="0" indent="-571500" algn="l" defTabSz="457200">
              <a:spcBef>
                <a:spcPts val="3800"/>
              </a:spcBef>
              <a:buClr>
                <a:srgbClr val="4A8474"/>
              </a:buClr>
              <a:buSzPct val="73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Revised durations for project submission periods</a:t>
            </a:r>
          </a:p>
        </p:txBody>
      </p:sp>
      <p:sp>
        <p:nvSpPr>
          <p:cNvPr id="264" name="Shape 264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102800" y="9174748"/>
            <a:ext cx="80283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000" dirty="0" smtClean="0"/>
              <a:t>19/21</a:t>
            </a:r>
            <a:endParaRPr kumimoji="0" lang="tr-T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844859" y="9342363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21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2070100" y="1130300"/>
            <a:ext cx="8864600" cy="3860800"/>
          </a:xfrm>
          <a:prstGeom prst="rect">
            <a:avLst/>
          </a:prstGeom>
        </p:spPr>
        <p:txBody>
          <a:bodyPr lIns="76200" tIns="76200" rIns="76200" bIns="76200" anchor="b"/>
          <a:lstStyle/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sz="8000" spc="319" dirty="0">
                <a:solidFill>
                  <a:srgbClr val="00B050"/>
                </a:solidFill>
              </a:rPr>
              <a:t>Third</a:t>
            </a:r>
            <a:r>
              <a:rPr sz="8000" spc="319" dirty="0">
                <a:solidFill>
                  <a:srgbClr val="FFFFFF"/>
                </a:solidFill>
              </a:rPr>
              <a:t> </a:t>
            </a:r>
            <a:r>
              <a:rPr sz="8000" spc="319" dirty="0">
                <a:solidFill>
                  <a:schemeClr val="tx1"/>
                </a:solidFill>
              </a:rPr>
              <a:t>Call for Project Proposals</a:t>
            </a:r>
          </a:p>
        </p:txBody>
      </p:sp>
      <p:sp>
        <p:nvSpPr>
          <p:cNvPr id="268" name="Shape 268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012949" y="4572000"/>
            <a:ext cx="8864601" cy="1638300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b">
            <a:normAutofit/>
          </a:bodyPr>
          <a:lstStyle>
            <a:lvl1pPr defTabSz="812800">
              <a:lnSpc>
                <a:spcPct val="120000"/>
              </a:lnSpc>
              <a:defRPr sz="8000" i="1" spc="319">
                <a:solidFill>
                  <a:srgbClr val="DC9F24"/>
                </a:solidFill>
                <a:effectLst>
                  <a:outerShdw blurRad="12700" dist="381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  <a:effectLst/>
              </a:defRPr>
            </a:pPr>
            <a:r>
              <a:rPr sz="8000" i="1" spc="319" dirty="0">
                <a:solidFill>
                  <a:srgbClr val="DC9F24"/>
                </a:solidFill>
                <a:effectLst>
                  <a:outerShdw blurRad="12700" dist="38100" dir="18900000" rotWithShape="0">
                    <a:srgbClr val="000000"/>
                  </a:outerShdw>
                </a:effectLst>
              </a:rPr>
              <a:t>September 2015</a:t>
            </a:r>
          </a:p>
        </p:txBody>
      </p:sp>
      <p:sp>
        <p:nvSpPr>
          <p:cNvPr id="271" name="Shape 271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222894" y="9342363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>
                <a:solidFill>
                  <a:schemeClr val="tx1"/>
                </a:solidFill>
              </a:rPr>
              <a:t>pcm.comcec.org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1270000" y="2641600"/>
            <a:ext cx="10464800" cy="3302000"/>
          </a:xfrm>
          <a:prstGeom prst="rect">
            <a:avLst/>
          </a:prstGeom>
        </p:spPr>
        <p:txBody>
          <a:bodyPr lIns="76200" tIns="76200" rIns="76200" bIns="76200">
            <a:normAutofit/>
          </a:bodyPr>
          <a:lstStyle/>
          <a:p>
            <a:pPr lvl="0" algn="ctr">
              <a:defRPr sz="1800" i="0">
                <a:solidFill>
                  <a:srgbClr val="000000"/>
                </a:solidFill>
                <a:effectLst/>
              </a:defRPr>
            </a:pPr>
            <a:r>
              <a:rPr lang="tr-TR" sz="8000" u="sng" dirty="0" smtClean="0">
                <a:solidFill>
                  <a:schemeClr val="tx1"/>
                </a:solidFill>
                <a:effectLst/>
              </a:rPr>
              <a:t>pcm.comcec.org</a:t>
            </a:r>
            <a:br>
              <a:rPr lang="tr-TR" sz="8000" u="sng" dirty="0" smtClean="0">
                <a:solidFill>
                  <a:schemeClr val="tx1"/>
                </a:solidFill>
                <a:effectLst/>
              </a:rPr>
            </a:br>
            <a:r>
              <a:rPr lang="tr-TR" sz="8000" u="sng" dirty="0" smtClean="0">
                <a:solidFill>
                  <a:schemeClr val="tx1"/>
                </a:solidFill>
                <a:effectLst/>
              </a:rPr>
              <a:t>pcm@comcec.org</a:t>
            </a:r>
            <a:endParaRPr sz="7800" spc="312" dirty="0">
              <a:solidFill>
                <a:srgbClr val="FFFFFF"/>
              </a:solidFill>
              <a:hlinkClick r:id="rId2"/>
            </a:endParaRP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3860800" y="6821017"/>
            <a:ext cx="5283200" cy="1080120"/>
          </a:xfrm>
          <a:prstGeom prst="rect">
            <a:avLst/>
          </a:prstGeom>
        </p:spPr>
        <p:txBody>
          <a:bodyPr/>
          <a:lstStyle>
            <a:lvl1pPr>
              <a:defRPr sz="3900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76" name="Shape 276"/>
          <p:cNvSpPr/>
          <p:nvPr/>
        </p:nvSpPr>
        <p:spPr>
          <a:xfrm>
            <a:off x="2388316" y="7757120"/>
            <a:ext cx="814328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 i="1">
                <a:solidFill>
                  <a:srgbClr val="DB9E34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 dirty="0">
                <a:solidFill>
                  <a:schemeClr val="tx1"/>
                </a:solidFill>
                <a:effectLst>
                  <a:outerShdw blurRad="25400" dist="25400" dir="18900000" rotWithShape="0">
                    <a:srgbClr val="000000"/>
                  </a:outerShdw>
                </a:effectLst>
              </a:rPr>
              <a:t>Department of International Programs and Projects</a:t>
            </a:r>
          </a:p>
        </p:txBody>
      </p:sp>
      <p:pic>
        <p:nvPicPr>
          <p:cNvPr id="7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97" y="628326"/>
            <a:ext cx="2848117" cy="29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96862" y="2249487"/>
            <a:ext cx="12314238" cy="654526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81100" lvl="4" indent="-685800" algn="just" defTabSz="914400">
              <a:lnSpc>
                <a:spcPct val="14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4500" spc="180" dirty="0">
                <a:uFill>
                  <a:solidFill/>
                </a:uFill>
                <a:latin typeface="+mj-lt"/>
                <a:ea typeface="+mj-ea"/>
                <a:cs typeface="+mj-cs"/>
                <a:sym typeface="Avenir Next Condensed"/>
              </a:rPr>
              <a:t> </a:t>
            </a:r>
            <a:r>
              <a:rPr sz="40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Simple </a:t>
            </a: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Rules</a:t>
            </a:r>
          </a:p>
          <a:p>
            <a:pPr marL="1181100" lvl="4" indent="-685800" algn="just" defTabSz="914400">
              <a:lnSpc>
                <a:spcPct val="14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Clearly </a:t>
            </a: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defined Financial Framework</a:t>
            </a:r>
          </a:p>
          <a:p>
            <a:pPr marL="1181100" lvl="4" indent="-685800" algn="just" defTabSz="914400">
              <a:lnSpc>
                <a:spcPct val="14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Flexible Procedures</a:t>
            </a:r>
          </a:p>
          <a:p>
            <a:pPr marL="1181100" lvl="4" indent="-685800" algn="just" defTabSz="914400">
              <a:lnSpc>
                <a:spcPct val="14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Backstopping by the CCO</a:t>
            </a:r>
          </a:p>
          <a:p>
            <a:pPr marL="1066800" lvl="4" indent="-571500" algn="just" defTabSz="914400">
              <a:lnSpc>
                <a:spcPct val="14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0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Tech</a:t>
            </a:r>
            <a:r>
              <a:rPr sz="40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. Support by Development Bank of Turkey</a:t>
            </a:r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558497" y="212333"/>
            <a:ext cx="10464800" cy="1104900"/>
          </a:xfrm>
          <a:prstGeom prst="rect">
            <a:avLst/>
          </a:prstGeom>
          <a:effectLst/>
        </p:spPr>
        <p:txBody>
          <a:bodyPr lIns="76200" tIns="76200" rIns="76200" bIns="76200" anchor="b">
            <a:normAutofit/>
          </a:bodyPr>
          <a:lstStyle/>
          <a:p>
            <a:pPr lvl="0" algn="l" defTabSz="503936">
              <a:defRPr sz="1800" spc="0">
                <a:solidFill>
                  <a:srgbClr val="000000"/>
                </a:solidFill>
              </a:defRPr>
            </a:pPr>
            <a:r>
              <a:rPr sz="5518" spc="220" dirty="0">
                <a:solidFill>
                  <a:srgbClr val="00B050"/>
                </a:solidFill>
              </a:rPr>
              <a:t>COMCEC</a:t>
            </a:r>
            <a:r>
              <a:rPr sz="5518" spc="220" dirty="0">
                <a:solidFill>
                  <a:srgbClr val="408474"/>
                </a:solidFill>
              </a:rPr>
              <a:t> </a:t>
            </a:r>
            <a:r>
              <a:rPr sz="5518" spc="220" dirty="0">
                <a:solidFill>
                  <a:schemeClr val="tx1"/>
                </a:solidFill>
              </a:rPr>
              <a:t>Project Funding</a:t>
            </a:r>
          </a:p>
        </p:txBody>
      </p:sp>
      <p:sp>
        <p:nvSpPr>
          <p:cNvPr id="55" name="Shape 55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57" name="Shape 57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836562" y="9276546"/>
            <a:ext cx="238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u="sng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75071" y="336185"/>
            <a:ext cx="12140356" cy="946224"/>
          </a:xfrm>
          <a:prstGeom prst="rect">
            <a:avLst/>
          </a:prstGeom>
        </p:spPr>
        <p:txBody>
          <a:bodyPr lIns="76200" tIns="76200" rIns="76200" bIns="76200" anchor="b">
            <a:normAutofit fontScale="90000"/>
          </a:bodyPr>
          <a:lstStyle>
            <a:lvl1pPr defTabSz="544576">
              <a:defRPr sz="5561" spc="222">
                <a:solidFill>
                  <a:srgbClr val="FFFFFF"/>
                </a:solidFill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sz="5561" spc="222" dirty="0">
                <a:solidFill>
                  <a:schemeClr val="tx1"/>
                </a:solidFill>
              </a:rPr>
              <a:t>Project Management Process (PCM)</a:t>
            </a:r>
          </a:p>
        </p:txBody>
      </p:sp>
      <p:sp>
        <p:nvSpPr>
          <p:cNvPr id="61" name="Shape 61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3" name="Shape 63"/>
          <p:cNvSpPr/>
          <p:nvPr/>
        </p:nvSpPr>
        <p:spPr>
          <a:xfrm>
            <a:off x="5581650" y="2006600"/>
            <a:ext cx="1841500" cy="1422400"/>
          </a:xfrm>
          <a:prstGeom prst="roundRect">
            <a:avLst>
              <a:gd name="adj" fmla="val 13393"/>
            </a:avLst>
          </a:prstGeom>
          <a:solidFill>
            <a:srgbClr val="40847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IDEA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(initiation)</a:t>
            </a:r>
          </a:p>
        </p:txBody>
      </p:sp>
      <p:sp>
        <p:nvSpPr>
          <p:cNvPr id="64" name="Shape 64"/>
          <p:cNvSpPr/>
          <p:nvPr/>
        </p:nvSpPr>
        <p:spPr>
          <a:xfrm>
            <a:off x="9086850" y="3251200"/>
            <a:ext cx="2012950" cy="1422400"/>
          </a:xfrm>
          <a:prstGeom prst="roundRect">
            <a:avLst>
              <a:gd name="adj" fmla="val 13393"/>
            </a:avLst>
          </a:prstGeom>
          <a:solidFill>
            <a:srgbClr val="40847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Identification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(planning)</a:t>
            </a:r>
          </a:p>
        </p:txBody>
      </p:sp>
      <p:sp>
        <p:nvSpPr>
          <p:cNvPr id="65" name="Shape 65"/>
          <p:cNvSpPr/>
          <p:nvPr/>
        </p:nvSpPr>
        <p:spPr>
          <a:xfrm>
            <a:off x="9302750" y="5702300"/>
            <a:ext cx="1841500" cy="1422400"/>
          </a:xfrm>
          <a:prstGeom prst="roundRect">
            <a:avLst>
              <a:gd name="adj" fmla="val 13393"/>
            </a:avLst>
          </a:prstGeom>
          <a:solidFill>
            <a:srgbClr val="40847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Appraisal</a:t>
            </a:r>
          </a:p>
        </p:txBody>
      </p:sp>
      <p:sp>
        <p:nvSpPr>
          <p:cNvPr id="66" name="Shape 66"/>
          <p:cNvSpPr/>
          <p:nvPr/>
        </p:nvSpPr>
        <p:spPr>
          <a:xfrm>
            <a:off x="5581650" y="6946900"/>
            <a:ext cx="1841500" cy="1422400"/>
          </a:xfrm>
          <a:prstGeom prst="roundRect">
            <a:avLst>
              <a:gd name="adj" fmla="val 13393"/>
            </a:avLst>
          </a:prstGeom>
          <a:solidFill>
            <a:srgbClr val="40847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Implementation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(execution)</a:t>
            </a:r>
          </a:p>
        </p:txBody>
      </p:sp>
      <p:sp>
        <p:nvSpPr>
          <p:cNvPr id="67" name="Shape 67"/>
          <p:cNvSpPr/>
          <p:nvPr/>
        </p:nvSpPr>
        <p:spPr>
          <a:xfrm>
            <a:off x="2025650" y="5892800"/>
            <a:ext cx="1841500" cy="1422400"/>
          </a:xfrm>
          <a:prstGeom prst="roundRect">
            <a:avLst>
              <a:gd name="adj" fmla="val 13393"/>
            </a:avLst>
          </a:prstGeom>
          <a:solidFill>
            <a:srgbClr val="40847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Monitoring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(&amp;controlling)</a:t>
            </a:r>
          </a:p>
        </p:txBody>
      </p:sp>
      <p:sp>
        <p:nvSpPr>
          <p:cNvPr id="68" name="Shape 68"/>
          <p:cNvSpPr/>
          <p:nvPr/>
        </p:nvSpPr>
        <p:spPr>
          <a:xfrm>
            <a:off x="2330450" y="3251200"/>
            <a:ext cx="1841500" cy="1422400"/>
          </a:xfrm>
          <a:prstGeom prst="roundRect">
            <a:avLst>
              <a:gd name="adj" fmla="val 13393"/>
            </a:avLst>
          </a:prstGeom>
          <a:solidFill>
            <a:srgbClr val="40847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Evaluation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(closing)</a:t>
            </a:r>
          </a:p>
        </p:txBody>
      </p:sp>
      <p:sp>
        <p:nvSpPr>
          <p:cNvPr id="69" name="Shape 69"/>
          <p:cNvSpPr/>
          <p:nvPr/>
        </p:nvSpPr>
        <p:spPr>
          <a:xfrm>
            <a:off x="7575441" y="2521287"/>
            <a:ext cx="1396222" cy="746244"/>
          </a:xfrm>
          <a:prstGeom prst="line">
            <a:avLst/>
          </a:prstGeom>
          <a:ln w="152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70" name="Shape 70"/>
          <p:cNvSpPr/>
          <p:nvPr/>
        </p:nvSpPr>
        <p:spPr>
          <a:xfrm>
            <a:off x="10128141" y="4781550"/>
            <a:ext cx="1" cy="812801"/>
          </a:xfrm>
          <a:prstGeom prst="line">
            <a:avLst/>
          </a:prstGeom>
          <a:ln w="152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71" name="Shape 71"/>
          <p:cNvSpPr/>
          <p:nvPr/>
        </p:nvSpPr>
        <p:spPr>
          <a:xfrm flipH="1">
            <a:off x="7625462" y="7091964"/>
            <a:ext cx="1449654" cy="618857"/>
          </a:xfrm>
          <a:prstGeom prst="line">
            <a:avLst/>
          </a:prstGeom>
          <a:ln w="152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72" name="Shape 72"/>
          <p:cNvSpPr/>
          <p:nvPr/>
        </p:nvSpPr>
        <p:spPr>
          <a:xfrm flipH="1" flipV="1">
            <a:off x="3995664" y="7265486"/>
            <a:ext cx="1423180" cy="717180"/>
          </a:xfrm>
          <a:prstGeom prst="line">
            <a:avLst/>
          </a:prstGeom>
          <a:ln w="152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73" name="Shape 73"/>
          <p:cNvSpPr/>
          <p:nvPr/>
        </p:nvSpPr>
        <p:spPr>
          <a:xfrm flipV="1">
            <a:off x="3130441" y="4775537"/>
            <a:ext cx="1" cy="1015326"/>
          </a:xfrm>
          <a:prstGeom prst="line">
            <a:avLst/>
          </a:prstGeom>
          <a:ln w="152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74" name="Shape 74"/>
          <p:cNvSpPr/>
          <p:nvPr/>
        </p:nvSpPr>
        <p:spPr>
          <a:xfrm flipV="1">
            <a:off x="3626018" y="2620249"/>
            <a:ext cx="1822615" cy="495496"/>
          </a:xfrm>
          <a:prstGeom prst="line">
            <a:avLst/>
          </a:prstGeom>
          <a:ln w="152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75" name="Shape 75"/>
          <p:cNvSpPr/>
          <p:nvPr/>
        </p:nvSpPr>
        <p:spPr>
          <a:xfrm rot="1933491">
            <a:off x="8009072" y="1901679"/>
            <a:ext cx="1413003" cy="787401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CCO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Backstopping</a:t>
            </a:r>
          </a:p>
        </p:txBody>
      </p:sp>
      <p:sp>
        <p:nvSpPr>
          <p:cNvPr id="76" name="Shape 76"/>
          <p:cNvSpPr/>
          <p:nvPr/>
        </p:nvSpPr>
        <p:spPr>
          <a:xfrm>
            <a:off x="10574472" y="4794249"/>
            <a:ext cx="1413003" cy="787401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CCO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Backstopping</a:t>
            </a:r>
          </a:p>
        </p:txBody>
      </p:sp>
      <p:sp>
        <p:nvSpPr>
          <p:cNvPr id="77" name="Shape 77"/>
          <p:cNvSpPr/>
          <p:nvPr/>
        </p:nvSpPr>
        <p:spPr>
          <a:xfrm rot="20040000">
            <a:off x="7716012" y="6616991"/>
            <a:ext cx="1293877" cy="444501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</a:rPr>
              <a:t>DBT Support</a:t>
            </a:r>
          </a:p>
        </p:txBody>
      </p:sp>
      <p:sp>
        <p:nvSpPr>
          <p:cNvPr id="78" name="Shape 78"/>
          <p:cNvSpPr/>
          <p:nvPr/>
        </p:nvSpPr>
        <p:spPr>
          <a:xfrm rot="1440000">
            <a:off x="4077462" y="6843304"/>
            <a:ext cx="1293877" cy="444501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</a:rPr>
              <a:t>DBT Support</a:t>
            </a:r>
          </a:p>
        </p:txBody>
      </p:sp>
      <p:sp>
        <p:nvSpPr>
          <p:cNvPr id="79" name="Shape 79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836782" y="9270145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pic>
        <p:nvPicPr>
          <p:cNvPr id="23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558497" y="628328"/>
            <a:ext cx="10464800" cy="816869"/>
          </a:xfrm>
          <a:prstGeom prst="rect">
            <a:avLst/>
          </a:prstGeom>
        </p:spPr>
        <p:txBody>
          <a:bodyPr lIns="76200" tIns="76200" rIns="76200" bIns="76200" anchor="b">
            <a:normAutofit fontScale="90000"/>
          </a:bodyPr>
          <a:lstStyle/>
          <a:p>
            <a:pPr lvl="0" algn="l" defTabSz="560831">
              <a:defRPr sz="1800" spc="0">
                <a:solidFill>
                  <a:srgbClr val="000000"/>
                </a:solidFill>
              </a:defRPr>
            </a:pPr>
            <a:r>
              <a:rPr sz="5520" spc="220" dirty="0">
                <a:solidFill>
                  <a:schemeClr val="tx1"/>
                </a:solidFill>
              </a:rPr>
              <a:t>Potential</a:t>
            </a:r>
            <a:r>
              <a:rPr sz="5520" spc="220" dirty="0">
                <a:solidFill>
                  <a:srgbClr val="408474"/>
                </a:solidFill>
              </a:rPr>
              <a:t> </a:t>
            </a:r>
            <a:r>
              <a:rPr sz="5520" spc="220" dirty="0">
                <a:solidFill>
                  <a:srgbClr val="00B050"/>
                </a:solidFill>
              </a:rPr>
              <a:t>Project Owners</a:t>
            </a:r>
          </a:p>
        </p:txBody>
      </p:sp>
      <p:sp>
        <p:nvSpPr>
          <p:cNvPr id="83" name="Shape 8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85" name="Shape 85"/>
          <p:cNvSpPr/>
          <p:nvPr/>
        </p:nvSpPr>
        <p:spPr>
          <a:xfrm>
            <a:off x="288131" y="2817019"/>
            <a:ext cx="12314237" cy="475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698500" lvl="4" indent="-685800" algn="just" defTabSz="914400">
              <a:lnSpc>
                <a:spcPct val="12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500" spc="180" dirty="0">
                <a:solidFill>
                  <a:srgbClr val="458474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venir Next Condensed"/>
              </a:rPr>
              <a:t> 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Avenir Next Condensed Demi Bold"/>
                <a:cs typeface="Times New Roman" panose="02020603050405020304" pitchFamily="18" charset="0"/>
                <a:sym typeface="Avenir Next Condensed Demi Bold"/>
              </a:rPr>
              <a:t>Member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Avenir Next Condensed Demi Bold"/>
                <a:cs typeface="Times New Roman" panose="02020603050405020304" pitchFamily="18" charset="0"/>
                <a:sym typeface="Avenir Next Condensed Demi Bold"/>
              </a:rPr>
              <a:t>Countries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5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(relevant ministries and other public institutions) </a:t>
            </a:r>
            <a:endParaRPr lang="tr-TR" sz="4500" spc="180" dirty="0" smtClean="0">
              <a:solidFill>
                <a:schemeClr val="tx1"/>
              </a:solidFill>
              <a:uFill>
                <a:solidFill/>
              </a:u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12700" lvl="4" indent="0" algn="just" defTabSz="914400">
              <a:lnSpc>
                <a:spcPct val="120000"/>
              </a:lnSpc>
              <a:buClr>
                <a:srgbClr val="438474"/>
              </a:buClr>
              <a:buSzPct val="75000"/>
              <a:defRPr sz="1800">
                <a:solidFill>
                  <a:srgbClr val="000000"/>
                </a:solidFill>
              </a:defRPr>
            </a:pPr>
            <a:r>
              <a:rPr lang="tr-TR" sz="45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       *</a:t>
            </a:r>
            <a:r>
              <a:rPr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registered </a:t>
            </a:r>
            <a:r>
              <a:rPr sz="45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to the Working </a:t>
            </a:r>
            <a:r>
              <a:rPr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Groups</a:t>
            </a:r>
            <a:endParaRPr lang="tr-TR" sz="4500" spc="180" dirty="0" smtClean="0">
              <a:solidFill>
                <a:schemeClr val="tx1"/>
              </a:solidFill>
              <a:uFill>
                <a:solidFill/>
              </a:u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12700" lvl="4" indent="0" algn="just" defTabSz="914400">
              <a:lnSpc>
                <a:spcPct val="120000"/>
              </a:lnSpc>
              <a:buClr>
                <a:srgbClr val="438474"/>
              </a:buClr>
              <a:buSzPct val="75000"/>
              <a:defRPr sz="1800">
                <a:solidFill>
                  <a:srgbClr val="000000"/>
                </a:solidFill>
              </a:defRPr>
            </a:pPr>
            <a:r>
              <a:rPr lang="tr-TR" sz="45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tr-TR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       *</a:t>
            </a:r>
            <a:r>
              <a:rPr lang="en-US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active</a:t>
            </a:r>
            <a:r>
              <a:rPr lang="tr-TR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participant</a:t>
            </a:r>
            <a:r>
              <a:rPr lang="tr-TR" sz="4500" spc="180" dirty="0" err="1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ion</a:t>
            </a:r>
            <a:r>
              <a:rPr lang="tr-TR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lang="en-US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to the Working Group</a:t>
            </a:r>
            <a:r>
              <a:rPr lang="tr-TR" sz="4500" spc="180" dirty="0" smtClean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s</a:t>
            </a:r>
            <a:r>
              <a:rPr lang="tr-TR" sz="3000" spc="119" dirty="0" smtClean="0">
                <a:solidFill>
                  <a:srgbClr val="FFFFFF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                 *</a:t>
            </a:r>
            <a:endParaRPr sz="3000" spc="119" dirty="0">
              <a:solidFill>
                <a:srgbClr val="FFFFFF"/>
              </a:solidFill>
              <a:uFill>
                <a:solidFill/>
              </a:u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venir Next Condensed"/>
            </a:endParaRPr>
          </a:p>
          <a:p>
            <a:pPr marL="698500" lvl="4" indent="-685800" algn="just" defTabSz="914400">
              <a:lnSpc>
                <a:spcPct val="120000"/>
              </a:lnSpc>
              <a:buClr>
                <a:srgbClr val="438474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4500" spc="180" dirty="0">
                <a:solidFill>
                  <a:srgbClr val="FFFFFF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Avenir Next Condensed Demi Bold"/>
                <a:cs typeface="Times New Roman" panose="02020603050405020304" pitchFamily="18" charset="0"/>
                <a:sym typeface="Avenir Next Condensed Demi Bold"/>
              </a:rPr>
              <a:t>OIC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Avenir Next Condensed Demi Bold"/>
                <a:cs typeface="Times New Roman" panose="02020603050405020304" pitchFamily="18" charset="0"/>
                <a:sym typeface="Avenir Next Condensed Demi Bold"/>
              </a:rPr>
              <a:t>Institutions</a:t>
            </a:r>
            <a:r>
              <a:rPr sz="4500" spc="180" dirty="0">
                <a:solidFill>
                  <a:srgbClr val="00B050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 </a:t>
            </a:r>
            <a:r>
              <a:rPr sz="4500" spc="180" dirty="0">
                <a:solidFill>
                  <a:schemeClr val="tx1"/>
                </a:solidFill>
                <a:uFill>
                  <a:solidFill/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venir Next Condensed"/>
              </a:rPr>
              <a:t>(operating in the field of economic and commercial cooperation)</a:t>
            </a:r>
          </a:p>
        </p:txBody>
      </p:sp>
      <p:sp>
        <p:nvSpPr>
          <p:cNvPr id="86" name="Shape 86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750872" y="9248427"/>
            <a:ext cx="278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>
                <a:solidFill>
                  <a:schemeClr val="tx1"/>
                </a:solidFill>
              </a:rPr>
              <a:t>4</a:t>
            </a:r>
            <a:endParaRPr lang="en-US" dirty="0"/>
          </a:p>
        </p:txBody>
      </p:sp>
      <p:pic>
        <p:nvPicPr>
          <p:cNvPr id="8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393613" y="177509"/>
            <a:ext cx="10464800" cy="1104900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algn="l" defTabSz="560831">
              <a:defRPr sz="1800" spc="0">
                <a:solidFill>
                  <a:srgbClr val="000000"/>
                </a:solidFill>
              </a:defRPr>
            </a:pPr>
            <a:r>
              <a:rPr sz="5520" spc="220" dirty="0">
                <a:solidFill>
                  <a:srgbClr val="00B050"/>
                </a:solidFill>
              </a:rPr>
              <a:t>Project</a:t>
            </a:r>
            <a:r>
              <a:rPr sz="5520" spc="220" dirty="0">
                <a:solidFill>
                  <a:srgbClr val="408474"/>
                </a:solidFill>
              </a:rPr>
              <a:t> </a:t>
            </a:r>
            <a:r>
              <a:rPr sz="5520" b="1" spc="220" dirty="0">
                <a:solidFill>
                  <a:schemeClr val="tx1"/>
                </a:solidFill>
              </a:rPr>
              <a:t>Selection</a:t>
            </a:r>
            <a:r>
              <a:rPr sz="5520" spc="220" dirty="0">
                <a:solidFill>
                  <a:srgbClr val="408474"/>
                </a:solidFill>
              </a:rPr>
              <a:t> </a:t>
            </a:r>
            <a:r>
              <a:rPr sz="5520" spc="220" dirty="0">
                <a:solidFill>
                  <a:srgbClr val="00B050"/>
                </a:solidFill>
              </a:rPr>
              <a:t>Ladder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3246675" y="6934185"/>
            <a:ext cx="6280061" cy="15621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spc="196" dirty="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Enhancing Mobility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spc="196" dirty="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Strengthening Solidarity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spc="196" dirty="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Improving Governance</a:t>
            </a:r>
          </a:p>
        </p:txBody>
      </p:sp>
      <p:sp>
        <p:nvSpPr>
          <p:cNvPr id="93" name="Shape 93"/>
          <p:cNvSpPr/>
          <p:nvPr/>
        </p:nvSpPr>
        <p:spPr>
          <a:xfrm>
            <a:off x="3854450" y="5155779"/>
            <a:ext cx="5240238" cy="1705744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800" spc="112">
                <a:latin typeface="+mj-lt"/>
                <a:ea typeface="+mj-ea"/>
                <a:cs typeface="+mj-cs"/>
                <a:sym typeface="Avenir Next Condensed"/>
              </a:defRPr>
            </a:lvl1pPr>
          </a:lstStyle>
          <a:p>
            <a:r>
              <a:rPr lang="en-US" sz="2400" dirty="0"/>
              <a:t>Expansion of trade among the member countries</a:t>
            </a:r>
          </a:p>
        </p:txBody>
      </p:sp>
      <p:sp>
        <p:nvSpPr>
          <p:cNvPr id="94" name="Shape 94"/>
          <p:cNvSpPr/>
          <p:nvPr/>
        </p:nvSpPr>
        <p:spPr>
          <a:xfrm>
            <a:off x="4369494" y="3523829"/>
            <a:ext cx="4263263" cy="1603821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 algn="l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1900" spc="68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Avenir Next Condensed"/>
              </a:rPr>
              <a:t>Trade</a:t>
            </a:r>
            <a:r>
              <a:rPr lang="tr-TR" sz="1900" spc="68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venir Next Condensed"/>
              </a:rPr>
              <a:t> </a:t>
            </a:r>
            <a:r>
              <a:rPr lang="tr-TR" sz="1900" spc="68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Avenir Next Condensed"/>
              </a:rPr>
              <a:t>L</a:t>
            </a:r>
            <a:r>
              <a:rPr lang="tr-TR" sz="1900" spc="68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venir Next Condensed"/>
              </a:rPr>
              <a:t>iberalization</a:t>
            </a:r>
            <a:endParaRPr lang="tr-TR" sz="1900" spc="68" dirty="0" smtClean="0">
              <a:solidFill>
                <a:schemeClr val="bg1"/>
              </a:solidFill>
              <a:latin typeface="+mj-lt"/>
              <a:ea typeface="+mj-ea"/>
              <a:cs typeface="+mj-cs"/>
              <a:sym typeface="Avenir Next Condensed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1900" spc="68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Trade</a:t>
            </a:r>
            <a:r>
              <a:rPr lang="tr-TR" sz="1900" spc="6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1900" spc="68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Facilitation</a:t>
            </a:r>
            <a:endParaRPr lang="tr-TR" sz="1900" spc="68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1900" spc="68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Trade</a:t>
            </a:r>
            <a:r>
              <a:rPr lang="tr-TR" sz="1900" spc="6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1900" spc="68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Financing</a:t>
            </a:r>
            <a:endParaRPr lang="tr-TR" sz="1900" spc="68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tr-TR" sz="1900" spc="68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Trade</a:t>
            </a:r>
            <a:r>
              <a:rPr lang="tr-TR" sz="1900" spc="6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1900" spc="68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Promotion</a:t>
            </a:r>
            <a:endParaRPr lang="tr-TR" sz="1900" spc="68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889373" y="2462933"/>
            <a:ext cx="3175001" cy="928285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Promoting Multilateralism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(at least 3 Member States)</a:t>
            </a:r>
          </a:p>
        </p:txBody>
      </p:sp>
      <p:sp>
        <p:nvSpPr>
          <p:cNvPr id="96" name="Shape 96"/>
          <p:cNvSpPr/>
          <p:nvPr/>
        </p:nvSpPr>
        <p:spPr>
          <a:xfrm>
            <a:off x="979326" y="7528462"/>
            <a:ext cx="200535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5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</a:rPr>
              <a:t>PRINCIPLES</a:t>
            </a:r>
          </a:p>
        </p:txBody>
      </p:sp>
      <p:sp>
        <p:nvSpPr>
          <p:cNvPr id="97" name="Shape 97"/>
          <p:cNvSpPr/>
          <p:nvPr/>
        </p:nvSpPr>
        <p:spPr>
          <a:xfrm>
            <a:off x="137669" y="5823985"/>
            <a:ext cx="35538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4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</a:rPr>
              <a:t>STRATEGIC OBJECTIVE</a:t>
            </a:r>
          </a:p>
        </p:txBody>
      </p:sp>
      <p:sp>
        <p:nvSpPr>
          <p:cNvPr id="98" name="Shape 98"/>
          <p:cNvSpPr/>
          <p:nvPr/>
        </p:nvSpPr>
        <p:spPr>
          <a:xfrm>
            <a:off x="1389832" y="4080249"/>
            <a:ext cx="270805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chemeClr val="tx1"/>
                </a:solidFill>
              </a:rPr>
              <a:t>OUTPUT AREAS</a:t>
            </a:r>
          </a:p>
        </p:txBody>
      </p:sp>
      <p:sp>
        <p:nvSpPr>
          <p:cNvPr id="99" name="Shape 99"/>
          <p:cNvSpPr/>
          <p:nvPr/>
        </p:nvSpPr>
        <p:spPr>
          <a:xfrm>
            <a:off x="2028383" y="2750103"/>
            <a:ext cx="271869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300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1"/>
                </a:solidFill>
              </a:rPr>
              <a:t>MULTILATERALISM</a:t>
            </a:r>
          </a:p>
        </p:txBody>
      </p:sp>
      <p:grpSp>
        <p:nvGrpSpPr>
          <p:cNvPr id="102" name="Group 102"/>
          <p:cNvGrpSpPr/>
          <p:nvPr/>
        </p:nvGrpSpPr>
        <p:grpSpPr>
          <a:xfrm rot="1380000" flipH="1">
            <a:off x="9781843" y="4663047"/>
            <a:ext cx="3084108" cy="2949751"/>
            <a:chOff x="0" y="0"/>
            <a:chExt cx="3513137" cy="3570684"/>
          </a:xfrm>
        </p:grpSpPr>
        <p:pic>
          <p:nvPicPr>
            <p:cNvPr id="100" name="1386-1204-2314-532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13138" cy="357068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1" name="Shape 101"/>
            <p:cNvSpPr/>
            <p:nvPr/>
          </p:nvSpPr>
          <p:spPr>
            <a:xfrm>
              <a:off x="0" y="0"/>
              <a:ext cx="3513138" cy="357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2" y="0"/>
                  </a:moveTo>
                  <a:lnTo>
                    <a:pt x="6076" y="175"/>
                  </a:lnTo>
                  <a:cubicBezTo>
                    <a:pt x="5568" y="506"/>
                    <a:pt x="5513" y="849"/>
                    <a:pt x="5842" y="1635"/>
                  </a:cubicBezTo>
                  <a:cubicBezTo>
                    <a:pt x="6078" y="2202"/>
                    <a:pt x="6081" y="2238"/>
                    <a:pt x="5925" y="2350"/>
                  </a:cubicBezTo>
                  <a:cubicBezTo>
                    <a:pt x="5774" y="2459"/>
                    <a:pt x="5530" y="2535"/>
                    <a:pt x="4875" y="2679"/>
                  </a:cubicBezTo>
                  <a:cubicBezTo>
                    <a:pt x="4694" y="2719"/>
                    <a:pt x="4595" y="2835"/>
                    <a:pt x="4468" y="3162"/>
                  </a:cubicBezTo>
                  <a:cubicBezTo>
                    <a:pt x="4376" y="3398"/>
                    <a:pt x="4109" y="3797"/>
                    <a:pt x="3875" y="4045"/>
                  </a:cubicBezTo>
                  <a:cubicBezTo>
                    <a:pt x="3393" y="4557"/>
                    <a:pt x="1727" y="6973"/>
                    <a:pt x="1803" y="7049"/>
                  </a:cubicBezTo>
                  <a:cubicBezTo>
                    <a:pt x="1831" y="7076"/>
                    <a:pt x="1764" y="7238"/>
                    <a:pt x="1657" y="7409"/>
                  </a:cubicBezTo>
                  <a:lnTo>
                    <a:pt x="1462" y="7719"/>
                  </a:lnTo>
                  <a:lnTo>
                    <a:pt x="1740" y="7990"/>
                  </a:lnTo>
                  <a:cubicBezTo>
                    <a:pt x="2011" y="8257"/>
                    <a:pt x="2021" y="8260"/>
                    <a:pt x="2257" y="8108"/>
                  </a:cubicBezTo>
                  <a:cubicBezTo>
                    <a:pt x="2390" y="8022"/>
                    <a:pt x="2496" y="7868"/>
                    <a:pt x="2496" y="7767"/>
                  </a:cubicBezTo>
                  <a:cubicBezTo>
                    <a:pt x="2496" y="7538"/>
                    <a:pt x="3979" y="5350"/>
                    <a:pt x="4451" y="4881"/>
                  </a:cubicBezTo>
                  <a:cubicBezTo>
                    <a:pt x="4642" y="4691"/>
                    <a:pt x="4842" y="4562"/>
                    <a:pt x="4897" y="4595"/>
                  </a:cubicBezTo>
                  <a:cubicBezTo>
                    <a:pt x="5030" y="4676"/>
                    <a:pt x="4934" y="5561"/>
                    <a:pt x="4697" y="6439"/>
                  </a:cubicBezTo>
                  <a:cubicBezTo>
                    <a:pt x="4597" y="6811"/>
                    <a:pt x="4488" y="7431"/>
                    <a:pt x="4456" y="7817"/>
                  </a:cubicBezTo>
                  <a:cubicBezTo>
                    <a:pt x="4404" y="8429"/>
                    <a:pt x="4415" y="8514"/>
                    <a:pt x="4539" y="8468"/>
                  </a:cubicBezTo>
                  <a:cubicBezTo>
                    <a:pt x="4617" y="8438"/>
                    <a:pt x="4711" y="8460"/>
                    <a:pt x="4746" y="8516"/>
                  </a:cubicBezTo>
                  <a:cubicBezTo>
                    <a:pt x="4839" y="8664"/>
                    <a:pt x="4441" y="10154"/>
                    <a:pt x="4214" y="10513"/>
                  </a:cubicBezTo>
                  <a:cubicBezTo>
                    <a:pt x="3813" y="11147"/>
                    <a:pt x="2313" y="14246"/>
                    <a:pt x="2355" y="14354"/>
                  </a:cubicBezTo>
                  <a:cubicBezTo>
                    <a:pt x="2379" y="14416"/>
                    <a:pt x="2338" y="14581"/>
                    <a:pt x="2264" y="14719"/>
                  </a:cubicBezTo>
                  <a:cubicBezTo>
                    <a:pt x="2055" y="15115"/>
                    <a:pt x="2097" y="15262"/>
                    <a:pt x="2452" y="15377"/>
                  </a:cubicBezTo>
                  <a:cubicBezTo>
                    <a:pt x="2805" y="15492"/>
                    <a:pt x="3050" y="15803"/>
                    <a:pt x="2845" y="15874"/>
                  </a:cubicBezTo>
                  <a:cubicBezTo>
                    <a:pt x="2780" y="15897"/>
                    <a:pt x="2420" y="15943"/>
                    <a:pt x="2045" y="15982"/>
                  </a:cubicBezTo>
                  <a:lnTo>
                    <a:pt x="1364" y="16054"/>
                  </a:lnTo>
                  <a:lnTo>
                    <a:pt x="932" y="17814"/>
                  </a:lnTo>
                  <a:cubicBezTo>
                    <a:pt x="695" y="18782"/>
                    <a:pt x="350" y="20204"/>
                    <a:pt x="163" y="20973"/>
                  </a:cubicBezTo>
                  <a:cubicBezTo>
                    <a:pt x="106" y="21211"/>
                    <a:pt x="54" y="21397"/>
                    <a:pt x="0" y="21600"/>
                  </a:cubicBezTo>
                  <a:lnTo>
                    <a:pt x="3538" y="21600"/>
                  </a:lnTo>
                  <a:cubicBezTo>
                    <a:pt x="3763" y="20592"/>
                    <a:pt x="3985" y="19578"/>
                    <a:pt x="4014" y="19420"/>
                  </a:cubicBezTo>
                  <a:cubicBezTo>
                    <a:pt x="4048" y="19236"/>
                    <a:pt x="4122" y="19049"/>
                    <a:pt x="4180" y="19005"/>
                  </a:cubicBezTo>
                  <a:cubicBezTo>
                    <a:pt x="4238" y="18961"/>
                    <a:pt x="5977" y="18706"/>
                    <a:pt x="8043" y="18438"/>
                  </a:cubicBezTo>
                  <a:cubicBezTo>
                    <a:pt x="10108" y="18170"/>
                    <a:pt x="11846" y="17904"/>
                    <a:pt x="11903" y="17848"/>
                  </a:cubicBezTo>
                  <a:cubicBezTo>
                    <a:pt x="11960" y="17791"/>
                    <a:pt x="12247" y="16803"/>
                    <a:pt x="12542" y="15651"/>
                  </a:cubicBezTo>
                  <a:lnTo>
                    <a:pt x="13079" y="13555"/>
                  </a:lnTo>
                  <a:lnTo>
                    <a:pt x="14982" y="12304"/>
                  </a:lnTo>
                  <a:lnTo>
                    <a:pt x="16888" y="11051"/>
                  </a:lnTo>
                  <a:lnTo>
                    <a:pt x="17786" y="12179"/>
                  </a:lnTo>
                  <a:cubicBezTo>
                    <a:pt x="18370" y="12914"/>
                    <a:pt x="18704" y="13266"/>
                    <a:pt x="18745" y="13190"/>
                  </a:cubicBezTo>
                  <a:cubicBezTo>
                    <a:pt x="18816" y="13058"/>
                    <a:pt x="21353" y="5174"/>
                    <a:pt x="21449" y="4790"/>
                  </a:cubicBezTo>
                  <a:cubicBezTo>
                    <a:pt x="21483" y="4653"/>
                    <a:pt x="21550" y="4519"/>
                    <a:pt x="21595" y="4492"/>
                  </a:cubicBezTo>
                  <a:cubicBezTo>
                    <a:pt x="21596" y="4491"/>
                    <a:pt x="21599" y="4467"/>
                    <a:pt x="21600" y="4465"/>
                  </a:cubicBezTo>
                  <a:lnTo>
                    <a:pt x="21471" y="4494"/>
                  </a:lnTo>
                  <a:cubicBezTo>
                    <a:pt x="21357" y="4520"/>
                    <a:pt x="19324" y="4932"/>
                    <a:pt x="16952" y="5409"/>
                  </a:cubicBezTo>
                  <a:cubicBezTo>
                    <a:pt x="14579" y="5886"/>
                    <a:pt x="12622" y="6292"/>
                    <a:pt x="12603" y="6309"/>
                  </a:cubicBezTo>
                  <a:cubicBezTo>
                    <a:pt x="12585" y="6327"/>
                    <a:pt x="13029" y="6833"/>
                    <a:pt x="13589" y="7438"/>
                  </a:cubicBezTo>
                  <a:cubicBezTo>
                    <a:pt x="14149" y="8042"/>
                    <a:pt x="14584" y="8572"/>
                    <a:pt x="14558" y="8614"/>
                  </a:cubicBezTo>
                  <a:cubicBezTo>
                    <a:pt x="14531" y="8656"/>
                    <a:pt x="14071" y="9025"/>
                    <a:pt x="13531" y="9433"/>
                  </a:cubicBezTo>
                  <a:cubicBezTo>
                    <a:pt x="12874" y="9928"/>
                    <a:pt x="12473" y="10169"/>
                    <a:pt x="12330" y="10158"/>
                  </a:cubicBezTo>
                  <a:cubicBezTo>
                    <a:pt x="12212" y="10149"/>
                    <a:pt x="12028" y="10201"/>
                    <a:pt x="11920" y="10275"/>
                  </a:cubicBezTo>
                  <a:cubicBezTo>
                    <a:pt x="11812" y="10350"/>
                    <a:pt x="11658" y="10410"/>
                    <a:pt x="11576" y="10410"/>
                  </a:cubicBezTo>
                  <a:cubicBezTo>
                    <a:pt x="11347" y="10410"/>
                    <a:pt x="11097" y="10092"/>
                    <a:pt x="11164" y="9884"/>
                  </a:cubicBezTo>
                  <a:cubicBezTo>
                    <a:pt x="11195" y="9785"/>
                    <a:pt x="11179" y="9678"/>
                    <a:pt x="11127" y="9646"/>
                  </a:cubicBezTo>
                  <a:cubicBezTo>
                    <a:pt x="11068" y="9611"/>
                    <a:pt x="11032" y="9093"/>
                    <a:pt x="11032" y="8295"/>
                  </a:cubicBezTo>
                  <a:cubicBezTo>
                    <a:pt x="11032" y="7256"/>
                    <a:pt x="11006" y="6981"/>
                    <a:pt x="10895" y="6890"/>
                  </a:cubicBezTo>
                  <a:cubicBezTo>
                    <a:pt x="10816" y="6826"/>
                    <a:pt x="10289" y="6744"/>
                    <a:pt x="9656" y="6701"/>
                  </a:cubicBezTo>
                  <a:cubicBezTo>
                    <a:pt x="9050" y="6659"/>
                    <a:pt x="8419" y="6568"/>
                    <a:pt x="8255" y="6497"/>
                  </a:cubicBezTo>
                  <a:cubicBezTo>
                    <a:pt x="8091" y="6425"/>
                    <a:pt x="7883" y="6344"/>
                    <a:pt x="7791" y="6314"/>
                  </a:cubicBezTo>
                  <a:cubicBezTo>
                    <a:pt x="7554" y="6237"/>
                    <a:pt x="7631" y="5932"/>
                    <a:pt x="7879" y="5966"/>
                  </a:cubicBezTo>
                  <a:cubicBezTo>
                    <a:pt x="8135" y="6001"/>
                    <a:pt x="8232" y="5740"/>
                    <a:pt x="8052" y="5498"/>
                  </a:cubicBezTo>
                  <a:cubicBezTo>
                    <a:pt x="7975" y="5393"/>
                    <a:pt x="7844" y="5218"/>
                    <a:pt x="7764" y="5109"/>
                  </a:cubicBezTo>
                  <a:cubicBezTo>
                    <a:pt x="7513" y="4763"/>
                    <a:pt x="7703" y="4699"/>
                    <a:pt x="8184" y="4965"/>
                  </a:cubicBezTo>
                  <a:lnTo>
                    <a:pt x="8628" y="5210"/>
                  </a:lnTo>
                  <a:lnTo>
                    <a:pt x="9609" y="4626"/>
                  </a:lnTo>
                  <a:cubicBezTo>
                    <a:pt x="10149" y="4306"/>
                    <a:pt x="10615" y="3985"/>
                    <a:pt x="10644" y="3911"/>
                  </a:cubicBezTo>
                  <a:cubicBezTo>
                    <a:pt x="10672" y="3836"/>
                    <a:pt x="10818" y="3670"/>
                    <a:pt x="10968" y="3544"/>
                  </a:cubicBezTo>
                  <a:lnTo>
                    <a:pt x="11242" y="3316"/>
                  </a:lnTo>
                  <a:lnTo>
                    <a:pt x="11081" y="2982"/>
                  </a:lnTo>
                  <a:cubicBezTo>
                    <a:pt x="10863" y="2531"/>
                    <a:pt x="10664" y="2594"/>
                    <a:pt x="9851" y="3361"/>
                  </a:cubicBezTo>
                  <a:cubicBezTo>
                    <a:pt x="9498" y="3694"/>
                    <a:pt x="9094" y="4021"/>
                    <a:pt x="8958" y="4093"/>
                  </a:cubicBezTo>
                  <a:cubicBezTo>
                    <a:pt x="8714" y="4222"/>
                    <a:pt x="8701" y="4217"/>
                    <a:pt x="8287" y="3733"/>
                  </a:cubicBezTo>
                  <a:cubicBezTo>
                    <a:pt x="8054" y="3462"/>
                    <a:pt x="7663" y="3050"/>
                    <a:pt x="7418" y="2816"/>
                  </a:cubicBezTo>
                  <a:cubicBezTo>
                    <a:pt x="6958" y="2379"/>
                    <a:pt x="6930" y="2194"/>
                    <a:pt x="7320" y="2194"/>
                  </a:cubicBezTo>
                  <a:cubicBezTo>
                    <a:pt x="7486" y="2194"/>
                    <a:pt x="7545" y="2147"/>
                    <a:pt x="7545" y="2009"/>
                  </a:cubicBezTo>
                  <a:cubicBezTo>
                    <a:pt x="7545" y="1907"/>
                    <a:pt x="7589" y="1737"/>
                    <a:pt x="7645" y="1635"/>
                  </a:cubicBezTo>
                  <a:cubicBezTo>
                    <a:pt x="7718" y="1501"/>
                    <a:pt x="7718" y="1396"/>
                    <a:pt x="7647" y="1258"/>
                  </a:cubicBezTo>
                  <a:cubicBezTo>
                    <a:pt x="7593" y="1152"/>
                    <a:pt x="7539" y="885"/>
                    <a:pt x="7525" y="665"/>
                  </a:cubicBezTo>
                  <a:cubicBezTo>
                    <a:pt x="7497" y="221"/>
                    <a:pt x="7386" y="66"/>
                    <a:pt x="6342" y="0"/>
                  </a:cubicBezTo>
                  <a:close/>
                  <a:moveTo>
                    <a:pt x="9460" y="7987"/>
                  </a:moveTo>
                  <a:cubicBezTo>
                    <a:pt x="9558" y="8004"/>
                    <a:pt x="9599" y="8050"/>
                    <a:pt x="9643" y="8132"/>
                  </a:cubicBezTo>
                  <a:cubicBezTo>
                    <a:pt x="9697" y="8231"/>
                    <a:pt x="9717" y="8332"/>
                    <a:pt x="9690" y="8360"/>
                  </a:cubicBezTo>
                  <a:cubicBezTo>
                    <a:pt x="9662" y="8387"/>
                    <a:pt x="9683" y="8486"/>
                    <a:pt x="9734" y="8578"/>
                  </a:cubicBezTo>
                  <a:cubicBezTo>
                    <a:pt x="9784" y="8671"/>
                    <a:pt x="9836" y="9297"/>
                    <a:pt x="9853" y="9971"/>
                  </a:cubicBezTo>
                  <a:cubicBezTo>
                    <a:pt x="9881" y="11063"/>
                    <a:pt x="9902" y="11192"/>
                    <a:pt x="10039" y="11157"/>
                  </a:cubicBezTo>
                  <a:cubicBezTo>
                    <a:pt x="10139" y="11131"/>
                    <a:pt x="10241" y="11209"/>
                    <a:pt x="10331" y="11382"/>
                  </a:cubicBezTo>
                  <a:cubicBezTo>
                    <a:pt x="10464" y="11635"/>
                    <a:pt x="10445" y="11724"/>
                    <a:pt x="9917" y="13353"/>
                  </a:cubicBezTo>
                  <a:cubicBezTo>
                    <a:pt x="9612" y="14293"/>
                    <a:pt x="9312" y="15115"/>
                    <a:pt x="9248" y="15180"/>
                  </a:cubicBezTo>
                  <a:cubicBezTo>
                    <a:pt x="9171" y="15259"/>
                    <a:pt x="8374" y="15374"/>
                    <a:pt x="6893" y="15519"/>
                  </a:cubicBezTo>
                  <a:cubicBezTo>
                    <a:pt x="5662" y="15639"/>
                    <a:pt x="4592" y="15730"/>
                    <a:pt x="4517" y="15725"/>
                  </a:cubicBezTo>
                  <a:cubicBezTo>
                    <a:pt x="4259" y="15709"/>
                    <a:pt x="3696" y="15379"/>
                    <a:pt x="3548" y="15156"/>
                  </a:cubicBezTo>
                  <a:cubicBezTo>
                    <a:pt x="3402" y="14937"/>
                    <a:pt x="3439" y="14693"/>
                    <a:pt x="3604" y="14794"/>
                  </a:cubicBezTo>
                  <a:cubicBezTo>
                    <a:pt x="3651" y="14822"/>
                    <a:pt x="3689" y="14761"/>
                    <a:pt x="3689" y="14657"/>
                  </a:cubicBezTo>
                  <a:cubicBezTo>
                    <a:pt x="3689" y="14553"/>
                    <a:pt x="3790" y="14277"/>
                    <a:pt x="3909" y="14042"/>
                  </a:cubicBezTo>
                  <a:cubicBezTo>
                    <a:pt x="4028" y="13808"/>
                    <a:pt x="4171" y="13468"/>
                    <a:pt x="4231" y="13286"/>
                  </a:cubicBezTo>
                  <a:cubicBezTo>
                    <a:pt x="4291" y="13104"/>
                    <a:pt x="4553" y="12617"/>
                    <a:pt x="4809" y="12203"/>
                  </a:cubicBezTo>
                  <a:cubicBezTo>
                    <a:pt x="5066" y="11790"/>
                    <a:pt x="5621" y="10760"/>
                    <a:pt x="6047" y="9918"/>
                  </a:cubicBezTo>
                  <a:cubicBezTo>
                    <a:pt x="6472" y="9075"/>
                    <a:pt x="6860" y="8339"/>
                    <a:pt x="6908" y="8283"/>
                  </a:cubicBezTo>
                  <a:cubicBezTo>
                    <a:pt x="6956" y="8226"/>
                    <a:pt x="7294" y="8154"/>
                    <a:pt x="7660" y="8122"/>
                  </a:cubicBezTo>
                  <a:cubicBezTo>
                    <a:pt x="8025" y="8090"/>
                    <a:pt x="8600" y="8038"/>
                    <a:pt x="8936" y="8007"/>
                  </a:cubicBezTo>
                  <a:cubicBezTo>
                    <a:pt x="9210" y="7981"/>
                    <a:pt x="9363" y="7970"/>
                    <a:pt x="9460" y="7987"/>
                  </a:cubicBezTo>
                  <a:close/>
                </a:path>
              </a:pathLst>
            </a:custGeom>
            <a:ln w="12700" cap="flat">
              <a:solidFill>
                <a:srgbClr val="FFFFFF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03" name="Shape 103"/>
          <p:cNvSpPr/>
          <p:nvPr/>
        </p:nvSpPr>
        <p:spPr>
          <a:xfrm>
            <a:off x="4959349" y="1492424"/>
            <a:ext cx="2870201" cy="928286"/>
          </a:xfrm>
          <a:prstGeom prst="rect">
            <a:avLst/>
          </a:prstGeom>
          <a:solidFill>
            <a:srgbClr val="DB9E3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spc="96">
                <a:effectLst>
                  <a:outerShdw blurRad="12700" dist="25400" dir="186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2400" spc="96" dirty="0">
                <a:solidFill>
                  <a:srgbClr val="FFFFFF"/>
                </a:solidFill>
                <a:effectLst>
                  <a:outerShdw blurRad="12700" dist="25400" dir="1860000" rotWithShape="0">
                    <a:srgbClr val="000000"/>
                  </a:outerShdw>
                </a:effectLst>
              </a:rPr>
              <a:t>SECTORAL THEMES</a:t>
            </a:r>
          </a:p>
        </p:txBody>
      </p:sp>
      <p:sp>
        <p:nvSpPr>
          <p:cNvPr id="104" name="Shape 104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886672" y="92427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5</a:t>
            </a:r>
            <a:endParaRPr lang="en-US" sz="1600" dirty="0"/>
          </a:p>
        </p:txBody>
      </p:sp>
      <p:pic>
        <p:nvPicPr>
          <p:cNvPr id="19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412751" y="-21128"/>
            <a:ext cx="13563601" cy="928286"/>
          </a:xfrm>
          <a:prstGeom prst="rect">
            <a:avLst/>
          </a:prstGeom>
          <a:solidFill>
            <a:srgbClr val="DB9E3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spc="96">
                <a:effectLst>
                  <a:outerShdw blurRad="12700" dist="25400" dir="1860000" rotWithShape="0">
                    <a:srgbClr val="000000"/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2400" spc="96" dirty="0">
                <a:solidFill>
                  <a:schemeClr val="tx1"/>
                </a:solidFill>
                <a:effectLst>
                  <a:outerShdw blurRad="12700" dist="25400" dir="1860000" rotWithShape="0">
                    <a:srgbClr val="000000"/>
                  </a:outerShdw>
                </a:effectLst>
              </a:rPr>
              <a:t>SECTORAL THEMES</a:t>
            </a:r>
          </a:p>
        </p:txBody>
      </p:sp>
      <p:sp>
        <p:nvSpPr>
          <p:cNvPr id="109" name="Shape 109"/>
          <p:cNvSpPr/>
          <p:nvPr/>
        </p:nvSpPr>
        <p:spPr>
          <a:xfrm>
            <a:off x="310603" y="2590934"/>
            <a:ext cx="12383593" cy="458587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/>
            <a:r>
              <a:rPr lang="tr-TR" sz="2900" dirty="0" smtClean="0"/>
              <a:t>    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TPOs</a:t>
            </a:r>
            <a:endParaRPr lang="tr-TR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endParaRPr lang="tr-TR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</a:t>
            </a:r>
            <a:endParaRPr lang="tr-TR" sz="2900" dirty="0" smtClean="0">
              <a:solidFill>
                <a:schemeClr val="tx1"/>
              </a:solidFill>
            </a:endParaRPr>
          </a:p>
          <a:p>
            <a:pPr lvl="0" algn="l"/>
            <a:endParaRPr lang="tr-TR" sz="2900" dirty="0"/>
          </a:p>
        </p:txBody>
      </p:sp>
      <p:sp>
        <p:nvSpPr>
          <p:cNvPr id="110" name="Shape 110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2000734" y="928704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6</a:t>
            </a:r>
            <a:endParaRPr lang="en-US" sz="1600" dirty="0"/>
          </a:p>
        </p:txBody>
      </p:sp>
      <p:pic>
        <p:nvPicPr>
          <p:cNvPr id="7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558497" y="212715"/>
            <a:ext cx="6794500" cy="1104900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/>
          <a:p>
            <a:pPr lvl="0" algn="l" defTabSz="560831">
              <a:defRPr sz="1800" spc="0">
                <a:solidFill>
                  <a:srgbClr val="000000"/>
                </a:solidFill>
              </a:defRPr>
            </a:pPr>
            <a:r>
              <a:rPr sz="5520" spc="220" dirty="0">
                <a:solidFill>
                  <a:schemeClr val="tx1"/>
                </a:solidFill>
              </a:rPr>
              <a:t>Project</a:t>
            </a:r>
            <a:r>
              <a:rPr sz="5520" spc="220" dirty="0">
                <a:solidFill>
                  <a:srgbClr val="408474"/>
                </a:solidFill>
              </a:rPr>
              <a:t> </a:t>
            </a:r>
            <a:r>
              <a:rPr sz="5520" spc="220" dirty="0">
                <a:solidFill>
                  <a:srgbClr val="00B050"/>
                </a:solidFill>
              </a:rPr>
              <a:t>Type</a:t>
            </a:r>
          </a:p>
        </p:txBody>
      </p:sp>
      <p:sp>
        <p:nvSpPr>
          <p:cNvPr id="114" name="Shape 114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271250" y="9296400"/>
            <a:ext cx="34671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buClr>
                <a:srgbClr val="535353"/>
              </a:buClr>
              <a:defRPr sz="1700" u="sng">
                <a:solidFill>
                  <a:srgbClr val="FFF5F5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700" u="sng" dirty="0">
              <a:solidFill>
                <a:srgbClr val="FFF5F5"/>
              </a:solidFill>
              <a:hlinkClick r:id="rId2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58800" y="2774950"/>
            <a:ext cx="4508500" cy="48387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spc="196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TECHNICAL COOPERATION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spc="196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CAPACITY BUILDING</a:t>
            </a:r>
          </a:p>
        </p:txBody>
      </p:sp>
      <p:sp>
        <p:nvSpPr>
          <p:cNvPr id="117" name="Shape 117"/>
          <p:cNvSpPr/>
          <p:nvPr/>
        </p:nvSpPr>
        <p:spPr>
          <a:xfrm>
            <a:off x="6927850" y="2057400"/>
            <a:ext cx="5473700" cy="6629400"/>
          </a:xfrm>
          <a:prstGeom prst="rect">
            <a:avLst/>
          </a:prstGeom>
          <a:solidFill>
            <a:srgbClr val="48847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7800" tIns="177800" rIns="177800" bIns="177800" anchor="ctr"/>
          <a:lstStyle/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Research and analytical studies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Strategies, Guides, Roadmaps 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E-Discussion 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Community of Practice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Study visits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Trainings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2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Exchange programs </a:t>
            </a:r>
            <a:r>
              <a:rPr sz="2200" spc="72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among</a:t>
            </a:r>
            <a:r>
              <a:rPr lang="tr-TR" sz="2200" spc="72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 </a:t>
            </a:r>
            <a:r>
              <a:rPr sz="2200" spc="72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officials</a:t>
            </a:r>
            <a:endParaRPr sz="2200" spc="72" dirty="0">
              <a:solidFill>
                <a:srgbClr val="FFFFFF"/>
              </a:solidFill>
              <a:latin typeface="+mj-lt"/>
              <a:ea typeface="+mj-ea"/>
              <a:cs typeface="+mj-cs"/>
              <a:sym typeface="Avenir Next Condensed"/>
            </a:endParaRP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0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Needs Assessments and Impact Analysis 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Peer Assist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Conferences</a:t>
            </a:r>
            <a:r>
              <a:rPr sz="2400" spc="72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,</a:t>
            </a:r>
            <a:r>
              <a:rPr lang="tr-TR" sz="2400" spc="72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 </a:t>
            </a:r>
            <a:r>
              <a:rPr sz="2400" spc="72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Workshops</a:t>
            </a:r>
            <a:endParaRPr sz="2400" spc="72" dirty="0">
              <a:solidFill>
                <a:srgbClr val="FFFFFF"/>
              </a:solidFill>
              <a:latin typeface="+mj-lt"/>
              <a:ea typeface="+mj-ea"/>
              <a:cs typeface="+mj-cs"/>
              <a:sym typeface="Avenir Next Condensed"/>
            </a:endParaRP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Focus Group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Knowledge Fair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Multi-Stakeholder Consultation</a:t>
            </a:r>
          </a:p>
          <a:p>
            <a:pPr marL="342900" lvl="0" indent="-342900" algn="l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Expert Panel</a:t>
            </a:r>
          </a:p>
          <a:p>
            <a:pPr marL="342900" lvl="0" indent="-342900" algn="r" defTabSz="457200">
              <a:defRPr sz="1800">
                <a:solidFill>
                  <a:srgbClr val="000000"/>
                </a:solidFill>
              </a:defRPr>
            </a:pPr>
            <a:r>
              <a:rPr sz="2400" spc="72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 Condensed"/>
              </a:rPr>
              <a:t>see sample activity list…</a:t>
            </a:r>
          </a:p>
        </p:txBody>
      </p:sp>
      <p:sp>
        <p:nvSpPr>
          <p:cNvPr id="118" name="Shape 118"/>
          <p:cNvSpPr/>
          <p:nvPr/>
        </p:nvSpPr>
        <p:spPr>
          <a:xfrm>
            <a:off x="5184775" y="4737100"/>
            <a:ext cx="1625600" cy="1270000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rgbClr val="808785"/>
              </a:gs>
              <a:gs pos="100000">
                <a:srgbClr val="4A8474"/>
              </a:gs>
            </a:gsLst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976226" y="9296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7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46550" y="177509"/>
            <a:ext cx="6794500" cy="1104900"/>
          </a:xfrm>
          <a:prstGeom prst="rect">
            <a:avLst/>
          </a:prstGeom>
        </p:spPr>
        <p:txBody>
          <a:bodyPr lIns="76200" tIns="76200" rIns="76200" bIns="76200" anchor="b">
            <a:normAutofit/>
          </a:bodyPr>
          <a:lstStyle>
            <a:lvl1pPr defTabSz="560831">
              <a:defRPr sz="5520" spc="220"/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sz="5520" spc="220" dirty="0">
                <a:solidFill>
                  <a:srgbClr val="00B050"/>
                </a:solidFill>
              </a:rPr>
              <a:t>The Mechanism</a:t>
            </a:r>
          </a:p>
        </p:txBody>
      </p:sp>
      <p:sp>
        <p:nvSpPr>
          <p:cNvPr id="123" name="Shape 123"/>
          <p:cNvSpPr/>
          <p:nvPr/>
        </p:nvSpPr>
        <p:spPr>
          <a:xfrm flipV="1">
            <a:off x="-152413" y="1282405"/>
            <a:ext cx="13195325" cy="4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648700" y="1790700"/>
            <a:ext cx="2819400" cy="2654300"/>
          </a:xfrm>
          <a:prstGeom prst="roundRect">
            <a:avLst>
              <a:gd name="adj" fmla="val 7177"/>
            </a:avLst>
          </a:prstGeom>
          <a:solidFill>
            <a:srgbClr val="335242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800100">
              <a:lnSpc>
                <a:spcPct val="7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CCO </a:t>
            </a:r>
          </a:p>
        </p:txBody>
      </p:sp>
      <p:sp>
        <p:nvSpPr>
          <p:cNvPr id="126" name="Shape 126"/>
          <p:cNvSpPr/>
          <p:nvPr/>
        </p:nvSpPr>
        <p:spPr>
          <a:xfrm>
            <a:off x="1397000" y="1790700"/>
            <a:ext cx="2819400" cy="2654300"/>
          </a:xfrm>
          <a:prstGeom prst="roundRect">
            <a:avLst>
              <a:gd name="adj" fmla="val 7177"/>
            </a:avLst>
          </a:prstGeom>
          <a:solidFill>
            <a:srgbClr val="3A3A3A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800100">
              <a:defRPr sz="1800">
                <a:solidFill>
                  <a:srgbClr val="000000"/>
                </a:solidFill>
              </a:defRPr>
            </a:pPr>
            <a:r>
              <a:rPr sz="4300" spc="18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PROJECT </a:t>
            </a:r>
          </a:p>
          <a:p>
            <a:pPr lvl="0" defTabSz="800100">
              <a:defRPr sz="1800">
                <a:solidFill>
                  <a:srgbClr val="000000"/>
                </a:solidFill>
              </a:defRPr>
            </a:pPr>
            <a:r>
              <a:rPr sz="4300" spc="18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OWNERS</a:t>
            </a:r>
          </a:p>
        </p:txBody>
      </p:sp>
      <p:sp>
        <p:nvSpPr>
          <p:cNvPr id="127" name="Shape 127"/>
          <p:cNvSpPr/>
          <p:nvPr/>
        </p:nvSpPr>
        <p:spPr>
          <a:xfrm>
            <a:off x="5198742" y="5803900"/>
            <a:ext cx="2819401" cy="2654300"/>
          </a:xfrm>
          <a:prstGeom prst="roundRect">
            <a:avLst>
              <a:gd name="adj" fmla="val 7177"/>
            </a:avLst>
          </a:prstGeom>
          <a:solidFill>
            <a:srgbClr val="821100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8001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defTabSz="8001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defTabSz="800100">
              <a:defRPr sz="1800">
                <a:solidFill>
                  <a:srgbClr val="000000"/>
                </a:solidFill>
              </a:defRPr>
            </a:pPr>
            <a:endParaRPr lang="tr-TR" sz="2400" spc="64" dirty="0" smtClea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lvl="0" defTabSz="800100">
              <a:defRPr sz="1800">
                <a:solidFill>
                  <a:srgbClr val="000000"/>
                </a:solidFill>
              </a:defRPr>
            </a:pPr>
            <a:r>
              <a:rPr sz="2400" spc="64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DEVELOPMENT </a:t>
            </a:r>
            <a:r>
              <a:rPr sz="2400" spc="64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BANK OF TURKEY</a:t>
            </a:r>
          </a:p>
        </p:txBody>
      </p:sp>
      <p:sp>
        <p:nvSpPr>
          <p:cNvPr id="128" name="Shape 128"/>
          <p:cNvSpPr/>
          <p:nvPr/>
        </p:nvSpPr>
        <p:spPr>
          <a:xfrm flipH="1" flipV="1">
            <a:off x="2133599" y="4457699"/>
            <a:ext cx="2679702" cy="2920707"/>
          </a:xfrm>
          <a:prstGeom prst="line">
            <a:avLst/>
          </a:prstGeom>
          <a:ln w="177800">
            <a:solidFill>
              <a:srgbClr val="FFFFFF"/>
            </a:solidFill>
            <a:miter lim="400000"/>
            <a:headEnd type="stealth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3225799" y="4533900"/>
            <a:ext cx="1651002" cy="1917700"/>
          </a:xfrm>
          <a:prstGeom prst="line">
            <a:avLst/>
          </a:prstGeom>
          <a:ln w="177800">
            <a:solidFill>
              <a:srgbClr val="FFFFFF"/>
            </a:solidFill>
            <a:miter lim="400000"/>
            <a:headEnd type="stealth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H="1">
            <a:off x="8445500" y="4597400"/>
            <a:ext cx="1765300" cy="2578101"/>
          </a:xfrm>
          <a:prstGeom prst="line">
            <a:avLst/>
          </a:prstGeom>
          <a:ln w="190500">
            <a:solidFill>
              <a:srgbClr val="FFFFFF"/>
            </a:solidFill>
            <a:miter lim="400000"/>
            <a:headEnd type="stealth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9484068" y="5842000"/>
            <a:ext cx="1504316" cy="906465"/>
          </a:xfrm>
          <a:prstGeom prst="rect">
            <a:avLst/>
          </a:prstGeom>
          <a:ln w="12700">
            <a:round/>
          </a:ln>
          <a:effectLst>
            <a:outerShdw blurRad="127000" dist="99895" dir="900000" rotWithShape="0">
              <a:srgbClr val="000000">
                <a:alpha val="3321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Program</a:t>
            </a:r>
          </a:p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Reporting</a:t>
            </a:r>
          </a:p>
        </p:txBody>
      </p:sp>
      <p:sp>
        <p:nvSpPr>
          <p:cNvPr id="132" name="Shape 132"/>
          <p:cNvSpPr/>
          <p:nvPr/>
        </p:nvSpPr>
        <p:spPr>
          <a:xfrm>
            <a:off x="585045" y="5943600"/>
            <a:ext cx="2588579" cy="1300165"/>
          </a:xfrm>
          <a:prstGeom prst="rect">
            <a:avLst/>
          </a:prstGeom>
          <a:ln w="12700">
            <a:round/>
          </a:ln>
          <a:effectLst>
            <a:outerShdw blurRad="127000" dist="99895" dir="900000" rotWithShape="0">
              <a:srgbClr val="000000">
                <a:alpha val="3321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Operational and </a:t>
            </a:r>
          </a:p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Financial</a:t>
            </a:r>
          </a:p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Reporting</a:t>
            </a:r>
          </a:p>
        </p:txBody>
      </p:sp>
      <p:sp>
        <p:nvSpPr>
          <p:cNvPr id="133" name="Shape 133"/>
          <p:cNvSpPr/>
          <p:nvPr/>
        </p:nvSpPr>
        <p:spPr>
          <a:xfrm>
            <a:off x="4187718" y="4902200"/>
            <a:ext cx="1475106" cy="512765"/>
          </a:xfrm>
          <a:prstGeom prst="rect">
            <a:avLst/>
          </a:prstGeom>
          <a:ln w="12700">
            <a:round/>
          </a:ln>
          <a:effectLst>
            <a:outerShdw blurRad="127000" dist="99895" dir="900000" rotWithShape="0">
              <a:srgbClr val="000000">
                <a:alpha val="3321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500" tIns="63500" rIns="63500" bIns="63500">
            <a:spAutoFit/>
          </a:bodyPr>
          <a:lstStyle>
            <a:lvl1pPr algn="r" defTabSz="914400">
              <a:buClr>
                <a:srgbClr val="000000"/>
              </a:buClr>
              <a:def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  <a:uFillTx/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</a:rPr>
              <a:t>Financing</a:t>
            </a:r>
          </a:p>
        </p:txBody>
      </p:sp>
      <p:sp>
        <p:nvSpPr>
          <p:cNvPr id="134" name="Shape 134"/>
          <p:cNvSpPr/>
          <p:nvPr/>
        </p:nvSpPr>
        <p:spPr>
          <a:xfrm>
            <a:off x="4394190" y="3282949"/>
            <a:ext cx="4203721" cy="2"/>
          </a:xfrm>
          <a:prstGeom prst="line">
            <a:avLst/>
          </a:prstGeom>
          <a:ln w="165100">
            <a:solidFill>
              <a:srgbClr val="FFFFFF"/>
            </a:solidFill>
            <a:miter lim="400000"/>
            <a:headEnd type="stealth"/>
            <a:tailEnd type="stealth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748654" y="3305392"/>
            <a:ext cx="1507492" cy="512765"/>
          </a:xfrm>
          <a:prstGeom prst="rect">
            <a:avLst/>
          </a:prstGeom>
          <a:ln w="12700">
            <a:round/>
          </a:ln>
          <a:effectLst>
            <a:outerShdw blurRad="127000" dist="99895" dir="900000" rotWithShape="0">
              <a:srgbClr val="000000">
                <a:alpha val="3321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500" tIns="63500" rIns="63500" bIns="63500">
            <a:spAutoFit/>
          </a:bodyPr>
          <a:lstStyle>
            <a:lvl1pPr algn="r" defTabSz="914400">
              <a:buClr>
                <a:srgbClr val="000000"/>
              </a:buClr>
              <a:def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  <a:uFillTx/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</a:rPr>
              <a:t>Feedback </a:t>
            </a:r>
          </a:p>
        </p:txBody>
      </p:sp>
      <p:pic>
        <p:nvPicPr>
          <p:cNvPr id="136" name="LİMAK LOGO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834" y="5803900"/>
            <a:ext cx="1065216" cy="1143860"/>
          </a:xfrm>
          <a:prstGeom prst="rect">
            <a:avLst/>
          </a:prstGeom>
          <a:ln w="12700">
            <a:miter lim="400000"/>
          </a:ln>
          <a:effectLst>
            <a:outerShdw blurRad="25400" dist="12700" dir="2700000" rotWithShape="0">
              <a:srgbClr val="000000">
                <a:alpha val="31034"/>
              </a:srgbClr>
            </a:outerShdw>
          </a:effectLst>
        </p:spPr>
      </p:pic>
      <p:pic>
        <p:nvPicPr>
          <p:cNvPr id="137" name="royalty-free-gears-clipart-illustration-2239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6584" y="7021906"/>
            <a:ext cx="1844607" cy="182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 flipH="1" flipV="1">
            <a:off x="4533910" y="2438961"/>
            <a:ext cx="4064001" cy="1"/>
          </a:xfrm>
          <a:prstGeom prst="line">
            <a:avLst/>
          </a:prstGeom>
          <a:ln w="190500">
            <a:solidFill>
              <a:srgbClr val="FFFFFF"/>
            </a:solidFill>
            <a:miter lim="400000"/>
            <a:headEnd type="stealth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428297" y="1796651"/>
            <a:ext cx="1827849" cy="512766"/>
          </a:xfrm>
          <a:prstGeom prst="rect">
            <a:avLst/>
          </a:prstGeom>
          <a:ln w="12700">
            <a:round/>
          </a:ln>
          <a:effectLst>
            <a:outerShdw blurRad="127000" dist="99895" dir="900000" rotWithShape="0">
              <a:srgbClr val="000000">
                <a:alpha val="3321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500" tIns="63500" rIns="63500" bIns="63500">
            <a:spAutoFit/>
          </a:bodyPr>
          <a:lstStyle>
            <a:lvl1pPr algn="r" defTabSz="914400">
              <a:buClr>
                <a:srgbClr val="000000"/>
              </a:buClr>
              <a:def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  <a:uFillTx/>
              </a:defRPr>
            </a:pPr>
            <a:r>
              <a:rPr sz="25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</a:rPr>
              <a:t>Application </a:t>
            </a:r>
          </a:p>
        </p:txBody>
      </p:sp>
      <p:sp>
        <p:nvSpPr>
          <p:cNvPr id="140" name="Shape 140"/>
          <p:cNvSpPr/>
          <p:nvPr/>
        </p:nvSpPr>
        <p:spPr>
          <a:xfrm flipV="1">
            <a:off x="8227128" y="4652558"/>
            <a:ext cx="973072" cy="1441945"/>
          </a:xfrm>
          <a:prstGeom prst="line">
            <a:avLst/>
          </a:prstGeom>
          <a:ln w="190500">
            <a:solidFill>
              <a:srgbClr val="FFFFFF"/>
            </a:solidFill>
            <a:miter lim="400000"/>
            <a:headEnd type="stealth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429141" y="4533900"/>
            <a:ext cx="2167383" cy="730252"/>
          </a:xfrm>
          <a:prstGeom prst="rect">
            <a:avLst/>
          </a:prstGeom>
          <a:ln w="12700">
            <a:round/>
          </a:ln>
          <a:effectLst>
            <a:outerShdw blurRad="127000" dist="99895" dir="900000" rotWithShape="0">
              <a:srgbClr val="000000">
                <a:alpha val="3321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List of Successful </a:t>
            </a:r>
          </a:p>
          <a:p>
            <a:pPr lvl="0" algn="r" defTabSz="91440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DC9F24"/>
                </a:solidFill>
                <a:effectLst>
                  <a:outerShdw blurRad="12700" dist="25400" dir="18900000" rotWithShape="0">
                    <a:srgbClr val="000000"/>
                  </a:outerShdw>
                </a:effectLst>
                <a:uFill>
                  <a:solidFill>
                    <a:srgbClr val="DEA0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Projects</a:t>
            </a:r>
          </a:p>
        </p:txBody>
      </p:sp>
      <p:sp>
        <p:nvSpPr>
          <p:cNvPr id="142" name="Shape 142"/>
          <p:cNvSpPr/>
          <p:nvPr/>
        </p:nvSpPr>
        <p:spPr>
          <a:xfrm>
            <a:off x="1079500" y="8882955"/>
            <a:ext cx="4343400" cy="7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effectLst>
                  <a:outerShdw blurRad="127000" dist="76200" dir="2700000" rotWithShape="0">
                    <a:srgbClr val="8D8D8D">
                      <a:alpha val="75000"/>
                    </a:srgbClr>
                  </a:outerShdw>
                </a:effectLst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COMCEC Coordination Office</a:t>
            </a:r>
          </a:p>
          <a:p>
            <a:pPr lvl="0" algn="l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chemeClr val="tx1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rPr>
              <a:t>Department of International Programs and Projects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975135" y="929110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u="sng" dirty="0" smtClean="0">
                <a:solidFill>
                  <a:schemeClr val="tx1"/>
                </a:solidFill>
              </a:rPr>
              <a:t>8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24" name="Picture 2" descr="C:\Users\eyildirim\Desktop\COMCEC &amp; PCM\Diğe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7" y="8882955"/>
            <a:ext cx="816084" cy="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5" animBg="1" advAuto="0"/>
      <p:bldP spid="129" grpId="7" animBg="1" advAuto="0"/>
      <p:bldP spid="130" grpId="9" animBg="1" advAuto="0"/>
      <p:bldP spid="131" grpId="10" animBg="1" advAuto="0"/>
      <p:bldP spid="132" grpId="6" animBg="1" advAuto="0"/>
      <p:bldP spid="133" grpId="8" animBg="1" advAuto="0"/>
      <p:bldP spid="134" grpId="11" animBg="1" advAuto="0"/>
      <p:bldP spid="135" grpId="12" animBg="1" advAuto="0"/>
      <p:bldP spid="138" grpId="1" animBg="1" advAuto="0"/>
      <p:bldP spid="139" grpId="2" animBg="1" advAuto="0"/>
      <p:bldP spid="140" grpId="3" animBg="1" advAuto="0"/>
      <p:bldP spid="141" grpId="4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venir Next Condensed"/>
        <a:ea typeface="Avenir Next Condensed"/>
        <a:cs typeface="Avenir Next Condensed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1487</TotalTime>
  <Words>1075</Words>
  <Application>Microsoft Office PowerPoint</Application>
  <PresentationFormat>Özel</PresentationFormat>
  <Paragraphs>254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Netlik</vt:lpstr>
      <vt:lpstr>                                                        COMCEC Project Funding</vt:lpstr>
      <vt:lpstr>PowerPoint Sunusu</vt:lpstr>
      <vt:lpstr>COMCEC Project Funding</vt:lpstr>
      <vt:lpstr>Project Management Process (PCM)</vt:lpstr>
      <vt:lpstr>Potential Project Owners</vt:lpstr>
      <vt:lpstr>Project Selection Ladder</vt:lpstr>
      <vt:lpstr>PowerPoint Sunusu</vt:lpstr>
      <vt:lpstr>Project Type</vt:lpstr>
      <vt:lpstr>The Mechanism</vt:lpstr>
      <vt:lpstr>Grant Limits</vt:lpstr>
      <vt:lpstr>Why COMCEC Project Funding?</vt:lpstr>
      <vt:lpstr>First Call for Project Proposals</vt:lpstr>
      <vt:lpstr>2014 Projects</vt:lpstr>
      <vt:lpstr>2014 Projects</vt:lpstr>
      <vt:lpstr>2014 Projects</vt:lpstr>
      <vt:lpstr>2014 Projects</vt:lpstr>
      <vt:lpstr>2014 Projects</vt:lpstr>
      <vt:lpstr>2014 Projects</vt:lpstr>
      <vt:lpstr>Second Call for Project Proposals</vt:lpstr>
      <vt:lpstr>The Second Call</vt:lpstr>
      <vt:lpstr>2015 Projects</vt:lpstr>
      <vt:lpstr>The Second Call - What’s New?</vt:lpstr>
      <vt:lpstr>Third Call for Project Proposals</vt:lpstr>
      <vt:lpstr>pcm.comcec.org pcm@comcec.org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COMCEC Project Funding</dc:title>
  <dc:creator>Deniz GÖLE</dc:creator>
  <cp:lastModifiedBy>Enis YILDIRIM</cp:lastModifiedBy>
  <cp:revision>143</cp:revision>
  <dcterms:modified xsi:type="dcterms:W3CDTF">2015-03-26T14:57:15Z</dcterms:modified>
</cp:coreProperties>
</file>