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9" r:id="rId3"/>
    <p:sldId id="305" r:id="rId4"/>
    <p:sldId id="277" r:id="rId5"/>
    <p:sldId id="284" r:id="rId6"/>
    <p:sldId id="280" r:id="rId7"/>
    <p:sldId id="281" r:id="rId8"/>
    <p:sldId id="287" r:id="rId9"/>
    <p:sldId id="301" r:id="rId10"/>
    <p:sldId id="306" r:id="rId11"/>
    <p:sldId id="307" r:id="rId12"/>
    <p:sldId id="278" r:id="rId13"/>
    <p:sldId id="274" r:id="rId14"/>
    <p:sldId id="275" r:id="rId15"/>
    <p:sldId id="308" r:id="rId16"/>
    <p:sldId id="310" r:id="rId17"/>
    <p:sldId id="285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A00"/>
    <a:srgbClr val="00482F"/>
    <a:srgbClr val="003623"/>
    <a:srgbClr val="17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411" autoAdjust="0"/>
  </p:normalViewPr>
  <p:slideViewPr>
    <p:cSldViewPr snapToGrid="0" snapToObjects="1">
      <p:cViewPr varScale="1">
        <p:scale>
          <a:sx n="94" d="100"/>
          <a:sy n="94" d="100"/>
        </p:scale>
        <p:origin x="9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2907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17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6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90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947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72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9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7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-33580" y="-1062210"/>
            <a:ext cx="13004800" cy="60031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8" name="Fatih Ünlü…"/>
          <p:cNvSpPr txBox="1">
            <a:spLocks noGrp="1"/>
          </p:cNvSpPr>
          <p:nvPr>
            <p:ph type="ctrTitle" idx="4294967295"/>
          </p:nvPr>
        </p:nvSpPr>
        <p:spPr>
          <a:xfrm>
            <a:off x="7744621" y="8349660"/>
            <a:ext cx="4383879" cy="14039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defRPr sz="25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tr-TR" sz="2400" dirty="0" smtClean="0">
                <a:latin typeface="Candara Light" panose="020E0502030303020204" pitchFamily="34" charset="0"/>
                <a:cs typeface="Calibri Light" panose="020F0302020204030204" pitchFamily="34" charset="0"/>
              </a:rPr>
              <a:t>Eda AKÇA</a:t>
            </a:r>
            <a:endParaRPr sz="2400" dirty="0">
              <a:latin typeface="Candara Light" panose="020E050203030302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80000"/>
              </a:lnSpc>
              <a:defRPr sz="2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800" dirty="0" smtClean="0">
                <a:latin typeface="Candara Light" panose="020E0502030303020204" pitchFamily="34" charset="0"/>
                <a:cs typeface="Calibri Light" panose="020F0302020204030204" pitchFamily="34" charset="0"/>
              </a:rPr>
              <a:t>Program Coordinator</a:t>
            </a:r>
            <a:br>
              <a:rPr lang="en-US" sz="1800" dirty="0" smtClean="0">
                <a:latin typeface="Candara Light" panose="020E0502030303020204" pitchFamily="34" charset="0"/>
                <a:cs typeface="Calibri Light" panose="020F0302020204030204" pitchFamily="34" charset="0"/>
              </a:rPr>
            </a:br>
            <a:r>
              <a:rPr lang="en-US" sz="1800" dirty="0" smtClean="0">
                <a:latin typeface="Candara Light" panose="020E0502030303020204" pitchFamily="34" charset="0"/>
                <a:cs typeface="Calibri Light" panose="020F0302020204030204" pitchFamily="34" charset="0"/>
              </a:rPr>
              <a:t>Department of Programs and Projects</a:t>
            </a:r>
            <a:endParaRPr lang="en-US" sz="1800" dirty="0">
              <a:latin typeface="Candara Light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What?"/>
          <p:cNvSpPr txBox="1">
            <a:spLocks/>
          </p:cNvSpPr>
          <p:nvPr/>
        </p:nvSpPr>
        <p:spPr>
          <a:xfrm>
            <a:off x="1455980" y="1393991"/>
            <a:ext cx="10397640" cy="92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en-US" sz="4400" b="1" dirty="0" smtClean="0">
                <a:solidFill>
                  <a:schemeClr val="tx1">
                    <a:alpha val="87756"/>
                  </a:schemeClr>
                </a:solidFill>
                <a:latin typeface="Candara" charset="0"/>
                <a:ea typeface="Candara" charset="0"/>
                <a:cs typeface="Candara" charset="0"/>
              </a:rPr>
              <a:t>COMCEC Financial Support Instruments</a:t>
            </a:r>
            <a:endParaRPr lang="en-US" sz="4000" b="1" dirty="0">
              <a:solidFill>
                <a:schemeClr val="tx1">
                  <a:alpha val="87756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16" y="2332304"/>
            <a:ext cx="8941567" cy="5987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1" y="274245"/>
            <a:ext cx="1265978" cy="12163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794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4034118" y="1905000"/>
            <a:ext cx="8478724" cy="651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Digital Transformation for Enhancing Trade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Facilitation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ICCIA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countries: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Turkey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Pakistan,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Egypt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Azerbaijan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Bangladesh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Burkina </a:t>
            </a:r>
            <a:r>
              <a:rPr lang="tr-TR" sz="26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Faso,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Cameroon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Djibouti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The Gambia,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Guinea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Indonesia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Iran,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Côte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d’Ivoire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Kuwait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 ,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Mali,Niger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Oman,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Qatar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Saudi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Arabia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Somali, Sudan, Uganda,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Chad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Senegal,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Kirghizstan</a:t>
            </a:r>
            <a:endParaRPr lang="tr-TR" sz="2600" dirty="0" smtClean="0">
              <a:solidFill>
                <a:schemeClr val="bg1"/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he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project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intends to create a vision among OIC chambers and set a digital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transformation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agenda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establish a strategic plan to guide the chambers in contributing to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private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sector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development. 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Workshop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123567" y="201050"/>
            <a:ext cx="9724920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tr-TR" sz="3600" dirty="0" err="1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tr-TR" sz="3600" dirty="0" err="1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CPF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3549600"/>
            <a:ext cx="3250800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36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4034118" y="1905000"/>
            <a:ext cx="8478724" cy="651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Developing Human Capital in OIC Countries for Technical Halal Auditing based on SMIIC Halal Certification System &amp; Halal Quality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Infrastructure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Ministry of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Trade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Turkey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countries: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Pakistan,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Kazakhstan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Kyrgyzstan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Nigeria</a:t>
            </a:r>
            <a:endParaRPr lang="en-US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The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project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aims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create an awareness on the importance of harmonized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alal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standards and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its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positive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contribution to halal economy via conducting an international conference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.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Training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and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Conference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123567" y="201050"/>
            <a:ext cx="9724920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tr-TR" sz="3600" dirty="0" err="1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tr-TR" sz="3600" dirty="0" err="1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CPF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10" name="Resim 9" descr="Fichier:Flag of Turkey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8" y="3548379"/>
            <a:ext cx="3251200" cy="21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4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0"/>
            <a:ext cx="13004800" cy="6581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tr-TR" dirty="0" smtClean="0"/>
              <a:t>De</a:t>
            </a: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tr-TR" dirty="0" smtClean="0">
              <a:solidFill>
                <a:schemeClr val="tx1"/>
              </a:solidFill>
            </a:endParaRP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tr-TR" dirty="0" smtClean="0">
              <a:solidFill>
                <a:schemeClr val="tx1"/>
              </a:solidFill>
            </a:endParaRP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tr-TR" dirty="0">
              <a:solidFill>
                <a:schemeClr val="tx1"/>
              </a:solidFill>
            </a:endParaRP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tr-TR" dirty="0" smtClean="0">
                <a:solidFill>
                  <a:schemeClr val="tx1"/>
                </a:solidFill>
              </a:rPr>
              <a:t>Call </a:t>
            </a:r>
            <a:r>
              <a:rPr lang="tr-TR" dirty="0" err="1" smtClean="0">
                <a:solidFill>
                  <a:schemeClr val="tx1"/>
                </a:solidFill>
              </a:rPr>
              <a:t>for</a:t>
            </a:r>
            <a:r>
              <a:rPr lang="tr-TR" dirty="0" smtClean="0">
                <a:solidFill>
                  <a:schemeClr val="tx1"/>
                </a:solidFill>
              </a:rPr>
              <a:t> Project </a:t>
            </a:r>
            <a:r>
              <a:rPr lang="tr-TR" dirty="0" err="1" smtClean="0">
                <a:solidFill>
                  <a:schemeClr val="tx1"/>
                </a:solidFill>
              </a:rPr>
              <a:t>Proposals</a:t>
            </a:r>
            <a:endParaRPr lang="tr-TR" dirty="0" smtClean="0">
              <a:solidFill>
                <a:schemeClr val="tx1"/>
              </a:solidFill>
            </a:endParaRPr>
          </a:p>
          <a:p>
            <a:pPr algn="r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tr-TR" sz="2000" dirty="0" smtClean="0">
                <a:solidFill>
                  <a:schemeClr val="tx1"/>
                </a:solidFill>
              </a:rPr>
              <a:t>Preliminary </a:t>
            </a:r>
            <a:r>
              <a:rPr lang="tr-TR" sz="2000" dirty="0" err="1" smtClean="0">
                <a:solidFill>
                  <a:schemeClr val="tx1"/>
                </a:solidFill>
              </a:rPr>
              <a:t>Submission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starts</a:t>
            </a:r>
            <a:r>
              <a:rPr lang="tr-TR" sz="2000" dirty="0" smtClean="0">
                <a:solidFill>
                  <a:schemeClr val="tx1"/>
                </a:solidFill>
              </a:rPr>
              <a:t> on </a:t>
            </a:r>
            <a:r>
              <a:rPr lang="tr-TR" sz="2000" dirty="0" err="1" smtClean="0">
                <a:solidFill>
                  <a:srgbClr val="FF0000"/>
                </a:solidFill>
              </a:rPr>
              <a:t>October</a:t>
            </a:r>
            <a:r>
              <a:rPr lang="tr-TR" sz="2000" dirty="0" smtClean="0">
                <a:solidFill>
                  <a:srgbClr val="FF0000"/>
                </a:solidFill>
              </a:rPr>
              <a:t> 16th, 2021</a:t>
            </a:r>
            <a:endParaRPr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69900"/>
            <a:ext cx="9764994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?"/>
          <p:cNvSpPr txBox="1">
            <a:spLocks noGrp="1"/>
          </p:cNvSpPr>
          <p:nvPr>
            <p:ph type="ctrTitle" idx="4294967295"/>
          </p:nvPr>
        </p:nvSpPr>
        <p:spPr>
          <a:xfrm>
            <a:off x="914248" y="199379"/>
            <a:ext cx="11099801" cy="18083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800" dirty="0" smtClean="0">
                <a:latin typeface="Candara Light" panose="020E0502030303020204" pitchFamily="34" charset="0"/>
              </a:rPr>
              <a:t>COMCEC COVID Response</a:t>
            </a:r>
            <a:r>
              <a:rPr lang="tr-TR" sz="4800" dirty="0" smtClean="0">
                <a:latin typeface="Candara Light" panose="020E0502030303020204" pitchFamily="34" charset="0"/>
              </a:rPr>
              <a:t> (CCR)</a:t>
            </a:r>
            <a:endParaRPr sz="4400" dirty="0">
              <a:latin typeface="Candara Light" panose="020E0502030303020204" pitchFamily="34" charset="0"/>
            </a:endParaRPr>
          </a:p>
        </p:txBody>
      </p:sp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963042" y="910012"/>
            <a:ext cx="11858055" cy="838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>
              <a:spcBef>
                <a:spcPts val="0"/>
              </a:spcBef>
            </a:pPr>
            <a:r>
              <a:rPr lang="tr-TR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WHAT?</a:t>
            </a:r>
            <a:endParaRPr lang="tr-TR" sz="28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>
              <a:spcBef>
                <a:spcPts val="600"/>
              </a:spcBef>
            </a:pPr>
            <a:r>
              <a:rPr sz="28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A </a:t>
            </a:r>
            <a:r>
              <a:rPr sz="28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Grant-based Project Financing </a:t>
            </a:r>
            <a:r>
              <a:rPr sz="28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Mechanism</a:t>
            </a:r>
            <a:endParaRPr lang="tr-TR" sz="28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WHY?</a:t>
            </a:r>
            <a:endParaRPr lang="tr-TR" sz="2800" dirty="0" smtClean="0">
              <a:solidFill>
                <a:schemeClr val="bg1"/>
              </a:solidFill>
              <a:latin typeface="Candara Light" panose="020E0502030303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To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assist member states in their efforts to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alleviate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the negative effects of the COVID-19 Pandemic on member country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economies</a:t>
            </a:r>
            <a:endParaRPr lang="tr-TR" sz="2800" dirty="0" smtClean="0">
              <a:solidFill>
                <a:schemeClr val="bg1"/>
              </a:solidFill>
              <a:latin typeface="Candara Light" panose="020E050203030302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tr-TR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HOW?</a:t>
            </a:r>
          </a:p>
          <a:p>
            <a:pPr algn="just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Providing financial support to projects in the following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types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 in </a:t>
            </a:r>
            <a:r>
              <a:rPr lang="tr-TR" sz="28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six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cooperation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areas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:</a:t>
            </a:r>
          </a:p>
          <a:p>
            <a:pPr marL="1168400" indent="-355600" algn="just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Direct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Grant for purchasing machinery/equipment/service</a:t>
            </a:r>
          </a:p>
          <a:p>
            <a:pPr marL="1160463" indent="-355600" algn="just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Needs Assessment</a:t>
            </a:r>
          </a:p>
          <a:p>
            <a:pPr marL="1160463" indent="-355600" algn="just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dara Light" panose="020E0502030303020204" pitchFamily="34" charset="0"/>
              </a:rPr>
              <a:t>Experience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Sharing</a:t>
            </a:r>
            <a:endParaRPr lang="tr-TR" sz="2800" dirty="0" smtClean="0">
              <a:solidFill>
                <a:schemeClr val="bg1"/>
              </a:solidFill>
              <a:latin typeface="Candara Light" panose="020E0502030303020204" pitchFamily="34" charset="0"/>
            </a:endParaRPr>
          </a:p>
          <a:p>
            <a:pPr algn="just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Budget for Each Project: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100.000 USD (max.)</a:t>
            </a:r>
            <a:endParaRPr lang="en-US" sz="2800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02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?"/>
          <p:cNvSpPr txBox="1">
            <a:spLocks noGrp="1"/>
          </p:cNvSpPr>
          <p:nvPr>
            <p:ph type="ctrTitle" idx="4294967295"/>
          </p:nvPr>
        </p:nvSpPr>
        <p:spPr>
          <a:xfrm>
            <a:off x="914248" y="199379"/>
            <a:ext cx="11099801" cy="18083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800" dirty="0" smtClean="0">
                <a:latin typeface="Candara Light" panose="020E0502030303020204" pitchFamily="34" charset="0"/>
              </a:rPr>
              <a:t>COMCEC COVID Response</a:t>
            </a:r>
            <a:r>
              <a:rPr lang="tr-TR" sz="4800" dirty="0" smtClean="0">
                <a:latin typeface="Candara Light" panose="020E0502030303020204" pitchFamily="34" charset="0"/>
              </a:rPr>
              <a:t> </a:t>
            </a:r>
            <a:r>
              <a:rPr lang="tr-TR" sz="4400" dirty="0">
                <a:latin typeface="Candara Light" panose="020E0502030303020204" pitchFamily="34" charset="0"/>
              </a:rPr>
              <a:t>(CCR)</a:t>
            </a:r>
            <a:endParaRPr sz="4400" dirty="0">
              <a:latin typeface="Candara Light" panose="020E0502030303020204" pitchFamily="34" charset="0"/>
            </a:endParaRPr>
          </a:p>
        </p:txBody>
      </p:sp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914248" y="1503086"/>
            <a:ext cx="11858055" cy="758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>
              <a:spcBef>
                <a:spcPts val="18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WHO CAN APPLY?</a:t>
            </a:r>
          </a:p>
          <a:p>
            <a:pPr marL="558800" indent="-279400">
              <a:spcBef>
                <a:spcPts val="18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4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Government institutions of the OIC member countries which are </a:t>
            </a:r>
            <a:r>
              <a:rPr lang="en-US" sz="2400" u="sng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registered to </a:t>
            </a:r>
            <a:r>
              <a:rPr lang="en-US" sz="2400" u="sng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the</a:t>
            </a:r>
            <a:r>
              <a:rPr lang="tr-TR" sz="2400" u="sng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400" u="sng" dirty="0" smtClean="0">
                <a:latin typeface="Candara Light" panose="020E0502030303020204" pitchFamily="34" charset="0"/>
              </a:rPr>
              <a:t>WGs</a:t>
            </a:r>
            <a:endParaRPr lang="tr-TR" sz="2400" u="sng" dirty="0" smtClean="0">
              <a:latin typeface="Candara Light" panose="020E0502030303020204" pitchFamily="34" charset="0"/>
            </a:endParaRPr>
          </a:p>
          <a:p>
            <a:pPr marL="558800" indent="-279400">
              <a:spcBef>
                <a:spcPts val="18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FİRST</a:t>
            </a:r>
            <a:r>
              <a:rPr lang="en-US" sz="24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400" dirty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CALL </a:t>
            </a:r>
            <a:r>
              <a:rPr lang="tr-TR" sz="24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– 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9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projects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are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being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implemented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in 2021 in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Agriculture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,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Tourism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and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Trade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cooperation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areas</a:t>
            </a:r>
            <a:r>
              <a:rPr lang="tr-TR" sz="2400" dirty="0" smtClean="0">
                <a:latin typeface="Candara Light" panose="020E0502030303020204" pitchFamily="34" charset="0"/>
                <a:ea typeface="Avenir Next Ultra Light"/>
                <a:cs typeface="Avenir Next Ultra Light"/>
              </a:rPr>
              <a:t>.</a:t>
            </a:r>
            <a:endParaRPr lang="en-US" sz="2400" dirty="0"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>
              <a:spcBef>
                <a:spcPts val="18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SECOND CALL FOR PROJECT PROPOSALS</a:t>
            </a:r>
            <a:endParaRPr lang="tr-TR" sz="2400" dirty="0">
              <a:solidFill>
                <a:srgbClr val="F7BA00"/>
              </a:solidFill>
              <a:latin typeface="Candara Light" panose="020E0502030303020204" pitchFamily="34" charset="0"/>
            </a:endParaRP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400" dirty="0" smtClean="0">
                <a:latin typeface="Candara Light" panose="020E0502030303020204" pitchFamily="34" charset="0"/>
              </a:rPr>
              <a:t>Preliminary </a:t>
            </a:r>
            <a:r>
              <a:rPr lang="en-US" sz="2400" dirty="0">
                <a:latin typeface="Candara Light" panose="020E0502030303020204" pitchFamily="34" charset="0"/>
              </a:rPr>
              <a:t>Application: 16 October- 15 November </a:t>
            </a:r>
            <a:r>
              <a:rPr lang="en-US" sz="2400" dirty="0" smtClean="0">
                <a:latin typeface="Candara Light" panose="020E0502030303020204" pitchFamily="34" charset="0"/>
              </a:rPr>
              <a:t>202</a:t>
            </a:r>
            <a:r>
              <a:rPr lang="tr-TR" sz="2400" dirty="0" smtClean="0">
                <a:latin typeface="Candara Light" panose="020E0502030303020204" pitchFamily="34" charset="0"/>
              </a:rPr>
              <a:t>1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400" dirty="0" smtClean="0">
                <a:latin typeface="Candara Light" panose="020E0502030303020204" pitchFamily="34" charset="0"/>
              </a:rPr>
              <a:t>Short-List</a:t>
            </a:r>
            <a:r>
              <a:rPr lang="en-US" sz="2400" dirty="0">
                <a:latin typeface="Candara Light" panose="020E0502030303020204" pitchFamily="34" charset="0"/>
              </a:rPr>
              <a:t>: </a:t>
            </a:r>
            <a:r>
              <a:rPr lang="tr-TR" sz="2400" dirty="0" err="1" smtClean="0">
                <a:latin typeface="Candara Light" panose="020E0502030303020204" pitchFamily="34" charset="0"/>
              </a:rPr>
              <a:t>Mid</a:t>
            </a:r>
            <a:r>
              <a:rPr lang="tr-TR" sz="2400" dirty="0" smtClean="0">
                <a:latin typeface="Candara Light" panose="020E0502030303020204" pitchFamily="34" charset="0"/>
              </a:rPr>
              <a:t>-</a:t>
            </a:r>
            <a:r>
              <a:rPr lang="en-US" sz="2400" dirty="0" smtClean="0">
                <a:latin typeface="Candara Light" panose="020E0502030303020204" pitchFamily="34" charset="0"/>
              </a:rPr>
              <a:t>December</a:t>
            </a:r>
            <a:r>
              <a:rPr lang="tr-TR" sz="2400" dirty="0" smtClean="0">
                <a:latin typeface="Candara Light" panose="020E0502030303020204" pitchFamily="34" charset="0"/>
              </a:rPr>
              <a:t> 2021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400" dirty="0">
                <a:latin typeface="Candara Light" panose="020E0502030303020204" pitchFamily="34" charset="0"/>
              </a:rPr>
              <a:t>Final Application: </a:t>
            </a:r>
            <a:r>
              <a:rPr lang="tr-TR" sz="2400" dirty="0" err="1" smtClean="0">
                <a:latin typeface="Candara Light" panose="020E0502030303020204" pitchFamily="34" charset="0"/>
              </a:rPr>
              <a:t>Mid</a:t>
            </a:r>
            <a:r>
              <a:rPr lang="tr-TR" sz="2400" dirty="0" smtClean="0">
                <a:latin typeface="Candara Light" panose="020E0502030303020204" pitchFamily="34" charset="0"/>
              </a:rPr>
              <a:t>-</a:t>
            </a:r>
            <a:r>
              <a:rPr lang="en-US" sz="2400" dirty="0" smtClean="0">
                <a:latin typeface="Candara Light" panose="020E0502030303020204" pitchFamily="34" charset="0"/>
              </a:rPr>
              <a:t>December</a:t>
            </a:r>
            <a:r>
              <a:rPr lang="tr-TR" sz="2400" dirty="0" smtClean="0">
                <a:latin typeface="Candara Light" panose="020E0502030303020204" pitchFamily="34" charset="0"/>
              </a:rPr>
              <a:t> 2021 </a:t>
            </a:r>
            <a:r>
              <a:rPr lang="tr-TR" sz="2400" dirty="0" err="1" smtClean="0">
                <a:latin typeface="Candara Light" panose="020E0502030303020204" pitchFamily="34" charset="0"/>
              </a:rPr>
              <a:t>to</a:t>
            </a:r>
            <a:r>
              <a:rPr lang="tr-TR" sz="2400" dirty="0" smtClean="0">
                <a:latin typeface="Candara Light" panose="020E0502030303020204" pitchFamily="34" charset="0"/>
              </a:rPr>
              <a:t> </a:t>
            </a:r>
            <a:r>
              <a:rPr lang="tr-TR" sz="2400" dirty="0" err="1" smtClean="0">
                <a:latin typeface="Candara Light" panose="020E0502030303020204" pitchFamily="34" charset="0"/>
              </a:rPr>
              <a:t>Mid-January</a:t>
            </a:r>
            <a:r>
              <a:rPr lang="tr-TR" sz="2400" dirty="0" smtClean="0">
                <a:latin typeface="Candara Light" panose="020E0502030303020204" pitchFamily="34" charset="0"/>
              </a:rPr>
              <a:t> 2022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 smtClean="0">
                <a:latin typeface="Candara Light" panose="020E0502030303020204" pitchFamily="34" charset="0"/>
              </a:rPr>
              <a:t>Final-</a:t>
            </a:r>
            <a:r>
              <a:rPr lang="tr-TR" sz="2400" dirty="0" err="1" smtClean="0">
                <a:latin typeface="Candara Light" panose="020E0502030303020204" pitchFamily="34" charset="0"/>
              </a:rPr>
              <a:t>List</a:t>
            </a:r>
            <a:r>
              <a:rPr lang="tr-TR" sz="2400" dirty="0" smtClean="0">
                <a:latin typeface="Candara Light" panose="020E0502030303020204" pitchFamily="34" charset="0"/>
              </a:rPr>
              <a:t>: </a:t>
            </a:r>
            <a:r>
              <a:rPr lang="tr-TR" sz="2400" dirty="0" err="1" smtClean="0">
                <a:latin typeface="Candara Light" panose="020E0502030303020204" pitchFamily="34" charset="0"/>
              </a:rPr>
              <a:t>Mid-February</a:t>
            </a:r>
            <a:r>
              <a:rPr lang="tr-TR" sz="2400" dirty="0" smtClean="0">
                <a:latin typeface="Candara Light" panose="020E0502030303020204" pitchFamily="34" charset="0"/>
              </a:rPr>
              <a:t> 2022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400" dirty="0" smtClean="0">
                <a:latin typeface="Candara Light" panose="020E0502030303020204" pitchFamily="34" charset="0"/>
              </a:rPr>
              <a:t>Implementation</a:t>
            </a:r>
            <a:r>
              <a:rPr lang="en-US" sz="2400" dirty="0">
                <a:latin typeface="Candara Light" panose="020E0502030303020204" pitchFamily="34" charset="0"/>
              </a:rPr>
              <a:t>: </a:t>
            </a:r>
            <a:r>
              <a:rPr lang="en-US" sz="2400" dirty="0" smtClean="0">
                <a:latin typeface="Candara Light" panose="020E0502030303020204" pitchFamily="34" charset="0"/>
              </a:rPr>
              <a:t>April</a:t>
            </a:r>
            <a:r>
              <a:rPr lang="tr-TR" sz="2400" dirty="0" smtClean="0">
                <a:latin typeface="Candara Light" panose="020E0502030303020204" pitchFamily="34" charset="0"/>
              </a:rPr>
              <a:t>-</a:t>
            </a:r>
            <a:r>
              <a:rPr lang="en-US" sz="2400" dirty="0" smtClean="0">
                <a:latin typeface="Candara Light" panose="020E0502030303020204" pitchFamily="34" charset="0"/>
              </a:rPr>
              <a:t>December 202</a:t>
            </a:r>
            <a:r>
              <a:rPr lang="tr-TR" sz="2400" dirty="0" smtClean="0">
                <a:latin typeface="Candara Light" panose="020E0502030303020204" pitchFamily="34" charset="0"/>
              </a:rPr>
              <a:t>2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b="1" u="sng" dirty="0" err="1" smtClean="0">
                <a:solidFill>
                  <a:srgbClr val="FF0000"/>
                </a:solidFill>
                <a:latin typeface="Candara Light" panose="020E0502030303020204" pitchFamily="34" charset="0"/>
              </a:rPr>
              <a:t>Updates</a:t>
            </a:r>
            <a:r>
              <a:rPr lang="tr-TR" sz="2400" b="1" u="sng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 </a:t>
            </a:r>
            <a:r>
              <a:rPr lang="tr-TR" sz="2400" b="1" u="sng" dirty="0" err="1" smtClean="0">
                <a:solidFill>
                  <a:srgbClr val="FF0000"/>
                </a:solidFill>
                <a:latin typeface="Candara Light" panose="020E0502030303020204" pitchFamily="34" charset="0"/>
              </a:rPr>
              <a:t>for</a:t>
            </a:r>
            <a:r>
              <a:rPr lang="tr-TR" sz="2400" b="1" u="sng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 </a:t>
            </a:r>
            <a:r>
              <a:rPr lang="tr-TR" sz="2400" b="1" u="sng" dirty="0" err="1" smtClean="0">
                <a:solidFill>
                  <a:srgbClr val="FF0000"/>
                </a:solidFill>
                <a:latin typeface="Candara Light" panose="020E0502030303020204" pitchFamily="34" charset="0"/>
              </a:rPr>
              <a:t>the</a:t>
            </a:r>
            <a:r>
              <a:rPr lang="tr-TR" sz="2400" b="1" u="sng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 </a:t>
            </a:r>
            <a:r>
              <a:rPr lang="tr-TR" sz="2400" b="1" u="sng" dirty="0" err="1" smtClean="0">
                <a:solidFill>
                  <a:srgbClr val="FF0000"/>
                </a:solidFill>
                <a:latin typeface="Candara Light" panose="020E0502030303020204" pitchFamily="34" charset="0"/>
              </a:rPr>
              <a:t>second</a:t>
            </a:r>
            <a:r>
              <a:rPr lang="tr-TR" sz="2400" b="1" u="sng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 </a:t>
            </a:r>
            <a:r>
              <a:rPr lang="tr-TR" sz="2400" b="1" u="sng" dirty="0" err="1" smtClean="0">
                <a:solidFill>
                  <a:srgbClr val="FF0000"/>
                </a:solidFill>
                <a:latin typeface="Candara Light" panose="020E0502030303020204" pitchFamily="34" charset="0"/>
              </a:rPr>
              <a:t>call</a:t>
            </a:r>
            <a:r>
              <a:rPr lang="tr-TR" sz="2400" b="1" u="sng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: </a:t>
            </a:r>
          </a:p>
          <a:p>
            <a:pPr marL="622300" indent="101600">
              <a:spcBef>
                <a:spcPts val="1200"/>
              </a:spcBef>
              <a:buSzPct val="65000"/>
              <a:buFont typeface="Wingdings" panose="05000000000000000000" pitchFamily="2" charset="2"/>
              <a:buChar char="Ø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Extending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the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program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to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all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cooperation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areas</a:t>
            </a:r>
            <a:endParaRPr lang="tr-TR" sz="2400" dirty="0" smtClean="0">
              <a:solidFill>
                <a:schemeClr val="bg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622300" indent="101600">
              <a:spcBef>
                <a:spcPts val="1200"/>
              </a:spcBef>
              <a:buSzPct val="65000"/>
              <a:buFont typeface="Wingdings" panose="05000000000000000000" pitchFamily="2" charset="2"/>
              <a:buChar char="Ø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4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Policy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recommendations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regarding</a:t>
            </a:r>
            <a:r>
              <a:rPr lang="tr-TR" sz="24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COVID-19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4034118" y="1905000"/>
            <a:ext cx="8478724" cy="651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Digital Transformation Of The Ministry Of Economy And Trade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Lebanon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Ministry of Economy and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Trade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Lebanon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Type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: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Sharing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Expertise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(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Visiting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Expert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)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The project purpose is to increase institutional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capacity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on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simplification and automation of trade procedures through the best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practices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and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gain experience and knowledge on e-commerce, e-export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and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consumer protection in the field of agriculture 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wo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experts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will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conduct a study visit to the two Ministries in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Turkey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828055" y="199379"/>
            <a:ext cx="11099801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tr-TR" sz="3600" dirty="0" err="1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tr-TR" sz="3600" dirty="0" err="1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CCR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3549600"/>
            <a:ext cx="3250800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4034118" y="2280238"/>
            <a:ext cx="8478724" cy="651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Modernizing The Electronic Infrastructure Of The Ministry Of National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Economy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Ministry of National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Economy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</a:t>
            </a: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</a:rPr>
              <a:t>Type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: </a:t>
            </a:r>
            <a:r>
              <a:rPr lang="tr-TR" sz="26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Direct Grant</a:t>
            </a:r>
            <a:endParaRPr lang="tr-TR" sz="2600" dirty="0" smtClean="0">
              <a:solidFill>
                <a:schemeClr val="bg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The objective of the project is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keep providing services locally to the public all times without any delay during the pandemic 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It</a:t>
            </a:r>
            <a:r>
              <a:rPr lang="en-US" sz="26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is envisaged to purchase equipment for the newly established sub-directorates in different regions of Palestine due to the travel restrictions intensified during the COVID-19 period.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828055" y="199379"/>
            <a:ext cx="11099801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tr-TR" sz="3600" dirty="0" err="1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tr-TR" sz="3600" dirty="0" err="1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CCR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3549600"/>
            <a:ext cx="3250800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1600049" y="2916610"/>
            <a:ext cx="10164878" cy="1608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ctr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32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THANK YOU</a:t>
            </a:r>
          </a:p>
          <a:p>
            <a:pPr marL="558800" indent="-279400" algn="ctr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c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</a:rPr>
              <a:t>pf.comcec.org</a:t>
            </a:r>
            <a:r>
              <a:rPr lang="tr-TR" sz="32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 </a:t>
            </a:r>
            <a:endParaRPr lang="en-US" sz="3200" dirty="0">
              <a:latin typeface="Candara Light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9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27" y="1968501"/>
            <a:ext cx="11740164" cy="57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7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311784" y="4838348"/>
            <a:ext cx="12099203" cy="6972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sz="2100" b="1" i="0" dirty="0">
                <a:solidFill>
                  <a:srgbClr val="F7BA00"/>
                </a:solidFill>
                <a:latin typeface="Candara Light" panose="020E0502030303020204" pitchFamily="34" charset="0"/>
                <a:ea typeface="Helvetica Neue"/>
                <a:cs typeface="Helvetica Neue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COMCEC Ministerial Meetings </a:t>
            </a:r>
            <a:r>
              <a:rPr lang="tr-TR" sz="2100" dirty="0" err="1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and</a:t>
            </a:r>
            <a:r>
              <a:rPr lang="tr-TR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Extraordinary </a:t>
            </a:r>
            <a:r>
              <a:rPr lang="en-US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Islamic Summits</a:t>
            </a:r>
            <a:endParaRPr lang="tr-TR" sz="2100" dirty="0">
              <a:latin typeface="Candara Light" panose="020E0502030303020204" pitchFamily="34" charset="0"/>
              <a:ea typeface="Avenir Next Ultra Light" charset="0"/>
              <a:cs typeface="Avenir Next Ultra Light" charset="0"/>
              <a:sym typeface="Helvetica Neue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sz="2100" b="1" i="0" dirty="0" smtClean="0">
                <a:solidFill>
                  <a:srgbClr val="F7BA00"/>
                </a:solidFill>
                <a:latin typeface="Candara Light" panose="020E0502030303020204" pitchFamily="34" charset="0"/>
                <a:ea typeface="Helvetica Neue"/>
                <a:cs typeface="Helvetica Neue"/>
                <a:sym typeface="Helvetica Neue"/>
              </a:rPr>
              <a:t>Project </a:t>
            </a:r>
            <a:r>
              <a:rPr lang="en-US" sz="2100" b="1" i="0" dirty="0" smtClean="0">
                <a:solidFill>
                  <a:srgbClr val="F7BA00"/>
                </a:solidFill>
                <a:latin typeface="Candara Light" panose="020E0502030303020204" pitchFamily="34" charset="0"/>
                <a:ea typeface="Helvetica Neue"/>
                <a:cs typeface="Helvetica Neue"/>
                <a:sym typeface="Helvetica Neue"/>
              </a:rPr>
              <a:t>Owner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Ministry of National Economy of Palestine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sz="2100" b="1" i="0" dirty="0" smtClean="0">
                <a:solidFill>
                  <a:srgbClr val="F7BA00"/>
                </a:solidFill>
                <a:latin typeface="Candara Light" panose="020E0502030303020204" pitchFamily="34" charset="0"/>
                <a:ea typeface="Helvetica Neue"/>
                <a:cs typeface="Helvetica Neue"/>
                <a:sym typeface="Helvetica Neue"/>
              </a:rPr>
              <a:t>Program </a:t>
            </a:r>
            <a:r>
              <a:rPr lang="en-US" sz="2100" b="1" i="0" dirty="0" smtClean="0">
                <a:solidFill>
                  <a:srgbClr val="F7BA00"/>
                </a:solidFill>
                <a:latin typeface="Candara Light" panose="020E0502030303020204" pitchFamily="34" charset="0"/>
                <a:ea typeface="Helvetica Neue"/>
                <a:cs typeface="Helvetica Neue"/>
                <a:sym typeface="Helvetica Neue"/>
              </a:rPr>
              <a:t>Objectives</a:t>
            </a:r>
            <a:endParaRPr lang="en-US" sz="2100" dirty="0" smtClean="0">
              <a:latin typeface="Candara Light" panose="020E0502030303020204" pitchFamily="34" charset="0"/>
              <a:ea typeface="Helvetica Neue"/>
              <a:cs typeface="Helvetica Neue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Assisting </a:t>
            </a:r>
            <a:r>
              <a:rPr lang="en-US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restoration efforts in cultural, historical and archeological infrastructure of </a:t>
            </a: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Al-Quds</a:t>
            </a:r>
            <a:endParaRPr lang="tr-TR" sz="21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B</a:t>
            </a:r>
            <a:r>
              <a:rPr lang="en-US" sz="2100" dirty="0" err="1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uilding</a:t>
            </a: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en-US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the human and institutional capacity of the </a:t>
            </a: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sector</a:t>
            </a:r>
            <a:endParaRPr lang="tr-TR" sz="21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Emphasizing </a:t>
            </a:r>
            <a:r>
              <a:rPr lang="en-US" sz="210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the importance of Al-Quds as well as its Palestinian-Arab </a:t>
            </a:r>
            <a:r>
              <a:rPr lang="en-US" sz="21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identity</a:t>
            </a:r>
            <a:endParaRPr lang="tr-TR" sz="2100" dirty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>
              <a:spcBef>
                <a:spcPts val="0"/>
              </a:spcBef>
            </a:pPr>
            <a:endParaRPr lang="tr-TR" sz="2100" dirty="0" smtClean="0">
              <a:solidFill>
                <a:srgbClr val="F7BA00"/>
              </a:solidFill>
              <a:latin typeface="Candara Light" panose="020E0502030303020204" pitchFamily="34" charset="0"/>
            </a:endParaRPr>
          </a:p>
          <a:p>
            <a:pPr>
              <a:spcBef>
                <a:spcPts val="0"/>
              </a:spcBef>
            </a:pPr>
            <a:endParaRPr lang="tr-TR" sz="21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pic>
        <p:nvPicPr>
          <p:cNvPr id="8" name="Haber_Görsel_ENG.png" descr="Haber_Görsel_EN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04800" cy="4572000"/>
          </a:xfrm>
          <a:prstGeom prst="rect">
            <a:avLst/>
          </a:prstGeom>
          <a:ln w="12700">
            <a:miter lim="400000"/>
          </a:ln>
          <a:effectLst>
            <a:outerShdw blurRad="304800" dist="141725" dir="36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273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-1097162"/>
            <a:ext cx="13004800" cy="6581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A Grant-based Project Financing Mechanism"/>
          <p:cNvSpPr txBox="1"/>
          <p:nvPr/>
        </p:nvSpPr>
        <p:spPr>
          <a:xfrm>
            <a:off x="5694720" y="5940605"/>
            <a:ext cx="6981255" cy="248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1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10</a:t>
            </a: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Projects from 2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9</a:t>
            </a: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Countries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and </a:t>
            </a: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5 OIC </a:t>
            </a:r>
            <a:r>
              <a:rPr lang="tr-TR" sz="2800" dirty="0" err="1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institutions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(2014-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2021</a:t>
            </a:r>
            <a:r>
              <a:rPr lang="en-US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) </a:t>
            </a:r>
            <a:endParaRPr lang="tr-TR" sz="2800" dirty="0" smtClean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 algn="ctr">
              <a:spcBef>
                <a:spcPts val="1200"/>
              </a:spcBef>
            </a:pPr>
            <a:endParaRPr lang="tr-TR" sz="28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 algn="ctr">
              <a:spcBef>
                <a:spcPts val="1200"/>
              </a:spcBef>
            </a:pPr>
            <a:r>
              <a:rPr lang="tr-TR" sz="2800" dirty="0" err="1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More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tr-TR" sz="2800" dirty="0" err="1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than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50 </a:t>
            </a:r>
            <a:r>
              <a:rPr lang="tr-TR" sz="2800" dirty="0" err="1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countries</a:t>
            </a:r>
            <a:r>
              <a:rPr lang="tr-TR" sz="28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as a </a:t>
            </a:r>
            <a:r>
              <a:rPr lang="tr-TR" sz="2800" dirty="0" err="1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beneficiary</a:t>
            </a:r>
            <a:endParaRPr lang="en-US" sz="2800" dirty="0" smtClean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65"/>
            <a:ext cx="13004800" cy="5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?"/>
          <p:cNvSpPr txBox="1">
            <a:spLocks noGrp="1"/>
          </p:cNvSpPr>
          <p:nvPr>
            <p:ph type="ctrTitle" idx="4294967295"/>
          </p:nvPr>
        </p:nvSpPr>
        <p:spPr>
          <a:xfrm>
            <a:off x="914248" y="199379"/>
            <a:ext cx="11099801" cy="180832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800" dirty="0" smtClean="0">
                <a:latin typeface="Candara Light" panose="020E0502030303020204" pitchFamily="34" charset="0"/>
              </a:rPr>
              <a:t>COMCEC </a:t>
            </a:r>
            <a:r>
              <a:rPr lang="tr-TR" sz="4800" dirty="0" smtClean="0">
                <a:latin typeface="Candara Light" panose="020E0502030303020204" pitchFamily="34" charset="0"/>
              </a:rPr>
              <a:t>Project </a:t>
            </a:r>
            <a:r>
              <a:rPr lang="en-US" sz="4800" dirty="0" smtClean="0">
                <a:latin typeface="Candara Light" panose="020E0502030303020204" pitchFamily="34" charset="0"/>
              </a:rPr>
              <a:t>Funding</a:t>
            </a:r>
            <a:r>
              <a:rPr lang="tr-TR" sz="4800" dirty="0" smtClean="0">
                <a:latin typeface="Candara Light" panose="020E0502030303020204" pitchFamily="34" charset="0"/>
              </a:rPr>
              <a:t> (CPF)</a:t>
            </a:r>
            <a:endParaRPr sz="4400" dirty="0">
              <a:latin typeface="Candara Light" panose="020E0502030303020204" pitchFamily="34" charset="0"/>
            </a:endParaRPr>
          </a:p>
        </p:txBody>
      </p:sp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673100" y="1767123"/>
            <a:ext cx="12099203" cy="7833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>
              <a:spcBef>
                <a:spcPts val="0"/>
              </a:spcBef>
            </a:pPr>
            <a:r>
              <a:rPr lang="tr-TR" sz="27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WHAT?</a:t>
            </a:r>
            <a:endParaRPr lang="tr-TR" sz="27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A grant-based finance mechanism, was introduced by COMCEC Coordination Office in 2013 as a policy support instrument under the COMCEC Strategy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WHY?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Candara Light" panose="020E0502030303020204" pitchFamily="34" charset="0"/>
              </a:rPr>
              <a:t>Supporting implementation of policy recommendations adopted by COMCEC Ministerial Sessions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Candara Light" panose="020E0502030303020204" pitchFamily="34" charset="0"/>
              </a:rPr>
              <a:t>Increasing institutional and human capacity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Enhancing multilateral cooperation and solidarity among the member countries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7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HOW?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Financing projects in six cooperation areas;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* Agriculture   </a:t>
            </a:r>
            <a:r>
              <a:rPr lang="tr-TR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* Financial Cooperation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* Trade               * Transport and Communication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* Tourism          * Poverty Alleviation</a:t>
            </a:r>
          </a:p>
          <a:p>
            <a:pPr>
              <a:spcBef>
                <a:spcPts val="0"/>
              </a:spcBef>
            </a:pPr>
            <a:endParaRPr lang="tr-TR" sz="2800" dirty="0" smtClean="0">
              <a:solidFill>
                <a:srgbClr val="F7BA00"/>
              </a:solidFill>
              <a:latin typeface="Candara Light" panose="020E0502030303020204" pitchFamily="34" charset="0"/>
            </a:endParaRPr>
          </a:p>
          <a:p>
            <a:pPr>
              <a:spcBef>
                <a:spcPts val="0"/>
              </a:spcBef>
            </a:pPr>
            <a:endParaRPr lang="tr-TR" sz="2800" dirty="0" smtClean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2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309594" y="1596790"/>
            <a:ext cx="12203248" cy="681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WHO CAN APPLY?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Government institutions of the OIC member countries which are </a:t>
            </a:r>
            <a:r>
              <a:rPr lang="en-US" sz="2800" u="sng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registered to the relevant working group </a:t>
            </a:r>
          </a:p>
          <a:p>
            <a:pPr marL="736600" indent="-457200">
              <a:spcBef>
                <a:spcPts val="30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OIC institutions operating in the field of economic and commercial cooperation</a:t>
            </a:r>
          </a:p>
          <a:p>
            <a:pPr marL="279400"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TYPES</a:t>
            </a:r>
          </a:p>
          <a:p>
            <a:pPr marL="736600" indent="-4572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Activity-based Projects: Including training, seminar, workshop, study visit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publicity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meeting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and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preparation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of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audio, visual and written promotion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materials</a:t>
            </a:r>
            <a:r>
              <a:rPr lang="tr-TR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914248" y="199379"/>
            <a:ext cx="11099801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 smtClean="0">
                <a:latin typeface="Candara Light" panose="020E0502030303020204" pitchFamily="34" charset="0"/>
              </a:rPr>
              <a:t>COMCEC Project Funding</a:t>
            </a:r>
            <a:r>
              <a:rPr lang="tr-TR" sz="4800" dirty="0" smtClean="0">
                <a:latin typeface="Candara Light" panose="020E0502030303020204" pitchFamily="34" charset="0"/>
              </a:rPr>
              <a:t> </a:t>
            </a:r>
            <a:r>
              <a:rPr lang="tr-TR" sz="4400" dirty="0">
                <a:latin typeface="Candara Light" panose="020E0502030303020204" pitchFamily="34" charset="0"/>
              </a:rPr>
              <a:t>(CPF)</a:t>
            </a:r>
            <a:endParaRPr lang="en-US" sz="4400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309594" y="1321100"/>
            <a:ext cx="11858055" cy="99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279400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BUDGET LIMITS</a:t>
            </a:r>
            <a:endParaRPr lang="tr-TR" sz="2800" dirty="0">
              <a:solidFill>
                <a:schemeClr val="bg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9" name="A Grant-based Project Financing Mechanism"/>
          <p:cNvSpPr txBox="1"/>
          <p:nvPr/>
        </p:nvSpPr>
        <p:spPr>
          <a:xfrm>
            <a:off x="309594" y="4456334"/>
            <a:ext cx="11858055" cy="469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279400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TIMELINE of CALL for PROJECT PROPOSALS</a:t>
            </a: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u="sng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Preliminary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Application</a:t>
            </a: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September</a:t>
            </a: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1st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-September</a:t>
            </a: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30th  </a:t>
            </a: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Declaration of the </a:t>
            </a:r>
            <a:r>
              <a:rPr lang="en-US" sz="2000" u="sng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Short-Listed</a:t>
            </a: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Projects :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Early November </a:t>
            </a: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Submission of the  </a:t>
            </a:r>
            <a:r>
              <a:rPr lang="en-US" sz="2000" u="sng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Final</a:t>
            </a: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Project Proposals :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End</a:t>
            </a: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of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November</a:t>
            </a: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Declaration of the </a:t>
            </a:r>
            <a:r>
              <a:rPr lang="en-US" sz="2000" u="sng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Final-Listed</a:t>
            </a: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Projects: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Early</a:t>
            </a: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January</a:t>
            </a: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000" u="sng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Implementation</a:t>
            </a:r>
            <a:r>
              <a:rPr lang="en-US" sz="2000" dirty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Period: </a:t>
            </a:r>
            <a:r>
              <a:rPr lang="en-US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April 1st- December 31</a:t>
            </a:r>
            <a:r>
              <a:rPr lang="en-US" sz="2000" baseline="30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st</a:t>
            </a:r>
            <a:endParaRPr lang="tr-TR" sz="2000" baseline="30000" dirty="0" smtClean="0">
              <a:solidFill>
                <a:schemeClr val="bg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622300" indent="-342900">
              <a:spcBef>
                <a:spcPts val="1200"/>
              </a:spcBef>
              <a:buSzPct val="65000"/>
              <a:buFont typeface="Arial" panose="020B0604020202020204" pitchFamily="34" charset="0"/>
              <a:buChar char="•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dirty="0" smtClean="0">
                <a:solidFill>
                  <a:schemeClr val="bg1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Project Management Information System </a:t>
            </a:r>
            <a:endParaRPr lang="tr-TR" sz="2000" dirty="0">
              <a:solidFill>
                <a:schemeClr val="bg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11" name="What?"/>
          <p:cNvSpPr txBox="1">
            <a:spLocks/>
          </p:cNvSpPr>
          <p:nvPr/>
        </p:nvSpPr>
        <p:spPr>
          <a:xfrm>
            <a:off x="528168" y="188127"/>
            <a:ext cx="11099801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 smtClean="0">
                <a:latin typeface="Candara Light" panose="020E0502030303020204" pitchFamily="34" charset="0"/>
              </a:rPr>
              <a:t>COMCEC Project Funding</a:t>
            </a:r>
            <a:r>
              <a:rPr lang="tr-TR" sz="4800" dirty="0" smtClean="0">
                <a:latin typeface="Candara Light" panose="020E0502030303020204" pitchFamily="34" charset="0"/>
              </a:rPr>
              <a:t> </a:t>
            </a:r>
            <a:r>
              <a:rPr lang="tr-TR" sz="4400" dirty="0">
                <a:latin typeface="Candara Light" panose="020E0502030303020204" pitchFamily="34" charset="0"/>
              </a:rPr>
              <a:t>(CPF)</a:t>
            </a:r>
            <a:endParaRPr lang="en-US" sz="4400" dirty="0">
              <a:latin typeface="Candara Light" panose="020E0502030303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1" y="2126374"/>
            <a:ext cx="6691909" cy="29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5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4034118" y="1905000"/>
            <a:ext cx="8478724" cy="6511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Improve Food Import-Export Control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System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GB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Ministry of Economic </a:t>
            </a:r>
            <a:r>
              <a:rPr lang="en-GB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Development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-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Maldives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countries</a:t>
            </a: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Turkey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and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Malaysia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One of the policy recommendations adopted in the 32nd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COMCEC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Ministerial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Session in the field of trade is “Developing/Strengthening a National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Quality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Infrastructure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”. In line with this policy recommendation, the project aims to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harmonize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food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quality infrastructure with international systems and increase related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human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capacity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improve trade with other countries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.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Study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Visit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600" dirty="0" err="1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and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Training 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828055" y="199379"/>
            <a:ext cx="11099801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en-US" sz="3600" dirty="0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en-US" sz="3600" dirty="0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en-US" sz="3600" dirty="0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en-US" sz="3600" dirty="0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CPF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3549600"/>
            <a:ext cx="3256721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A Grant-based Project Financing Mechanism"/>
          <p:cNvSpPr txBox="1"/>
          <p:nvPr/>
        </p:nvSpPr>
        <p:spPr>
          <a:xfrm>
            <a:off x="3942678" y="2670700"/>
            <a:ext cx="8757322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Project Title: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OIC/SMIIC Halal Foundation Training for Africa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Region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Owner: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SMIIC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Partner countries:</a:t>
            </a:r>
            <a:r>
              <a:rPr lang="tr-TR" sz="2600" dirty="0">
                <a:solidFill>
                  <a:srgbClr val="F7BA00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Turkey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Morocco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Cameroon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Côte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d'Ivoire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Gabon, Mali,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Guinea</a:t>
            </a:r>
            <a:r>
              <a:rPr lang="tr-TR" sz="2600" dirty="0" smtClean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 smtClean="0">
                <a:solidFill>
                  <a:schemeClr val="bg1"/>
                </a:solidFill>
                <a:latin typeface="Candara Light" panose="020E0502030303020204" pitchFamily="34" charset="0"/>
              </a:rPr>
              <a:t>Niger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Burkina Faso,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Algeria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Tunisia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Mauritania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</a:t>
            </a:r>
            <a:r>
              <a:rPr lang="tr-TR" sz="26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Djibouti</a:t>
            </a:r>
            <a:r>
              <a:rPr lang="tr-TR" sz="2600" dirty="0">
                <a:solidFill>
                  <a:schemeClr val="bg1"/>
                </a:solidFill>
                <a:latin typeface="Candara Light" panose="020E0502030303020204" pitchFamily="34" charset="0"/>
              </a:rPr>
              <a:t>, Senegal</a:t>
            </a: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 smtClean="0">
                <a:solidFill>
                  <a:srgbClr val="F7BA00"/>
                </a:solidFill>
                <a:latin typeface="Candara Light" panose="020E0502030303020204" pitchFamily="34" charset="0"/>
              </a:rPr>
              <a:t>Project Purpose: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In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line with policy recommendations adopted in the 32nd COMCEC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Ministerial</a:t>
            </a:r>
            <a:r>
              <a:rPr lang="tr-TR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tr-TR" sz="2600" dirty="0" err="1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Session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“Strengthening SMIIC for the Adoption of Harmonized Standards for the Development of Quality Infrastructure in the OIC for Enhancing Intra-OIC Trade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”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the project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aims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to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train relevant experts in the Halal market, OIC/SMIIC Standards and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Halal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certification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, adoption and implementation of standards and the use of OIC/SMIIC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Halal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Food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standards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.</a:t>
            </a:r>
            <a:endParaRPr lang="tr-TR" sz="2600" dirty="0" smtClean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  <a:p>
            <a:pPr marL="558800" indent="-279400" algn="just">
              <a:spcBef>
                <a:spcPts val="3000"/>
              </a:spcBef>
              <a:buSzPct val="65000"/>
              <a:defRPr sz="3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600" dirty="0" err="1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Activities</a:t>
            </a:r>
            <a:r>
              <a:rPr lang="tr-TR" sz="2600" dirty="0" smtClean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</a:rPr>
              <a:t>: </a:t>
            </a:r>
            <a:r>
              <a:rPr lang="tr-TR" sz="2600" dirty="0" smtClean="0">
                <a:solidFill>
                  <a:schemeClr val="bg1">
                    <a:lumMod val="95000"/>
                  </a:schemeClr>
                </a:solidFill>
                <a:latin typeface="Candara Light" panose="020E0502030303020204" pitchFamily="34" charset="0"/>
              </a:rPr>
              <a:t>Training</a:t>
            </a:r>
            <a:endParaRPr lang="tr-TR" sz="2600" dirty="0">
              <a:solidFill>
                <a:schemeClr val="bg1">
                  <a:lumMod val="95000"/>
                </a:schemeClr>
              </a:solidFill>
              <a:latin typeface="Candara Light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36" y="8324740"/>
            <a:ext cx="1405227" cy="1350120"/>
          </a:xfrm>
          <a:prstGeom prst="rect">
            <a:avLst/>
          </a:prstGeom>
        </p:spPr>
      </p:pic>
      <p:sp>
        <p:nvSpPr>
          <p:cNvPr id="8" name="What?"/>
          <p:cNvSpPr txBox="1">
            <a:spLocks/>
          </p:cNvSpPr>
          <p:nvPr/>
        </p:nvSpPr>
        <p:spPr>
          <a:xfrm>
            <a:off x="-123567" y="201050"/>
            <a:ext cx="9724920" cy="1808325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tr-TR" sz="3600" dirty="0" smtClean="0">
                <a:latin typeface="Candara Light" panose="020E0502030303020204" pitchFamily="34" charset="0"/>
              </a:rPr>
              <a:t>2021 </a:t>
            </a:r>
            <a:r>
              <a:rPr lang="tr-TR" sz="3600" dirty="0" err="1" smtClean="0">
                <a:latin typeface="Candara Light" panose="020E0502030303020204" pitchFamily="34" charset="0"/>
              </a:rPr>
              <a:t>Projects</a:t>
            </a:r>
            <a:r>
              <a:rPr lang="tr-TR" sz="3600" dirty="0" smtClean="0">
                <a:latin typeface="Candara Light" panose="020E0502030303020204" pitchFamily="34" charset="0"/>
              </a:rPr>
              <a:t> in </a:t>
            </a:r>
            <a:r>
              <a:rPr lang="tr-TR" sz="3600" dirty="0" err="1" smtClean="0">
                <a:latin typeface="Candara Light" panose="020E0502030303020204" pitchFamily="34" charset="0"/>
              </a:rPr>
              <a:t>Trade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Area</a:t>
            </a:r>
            <a:r>
              <a:rPr lang="tr-TR" sz="3600" dirty="0" smtClean="0">
                <a:latin typeface="Candara Light" panose="020E0502030303020204" pitchFamily="34" charset="0"/>
              </a:rPr>
              <a:t> </a:t>
            </a:r>
            <a:r>
              <a:rPr lang="tr-TR" sz="3600" dirty="0" err="1" smtClean="0">
                <a:latin typeface="Candara Light" panose="020E0502030303020204" pitchFamily="34" charset="0"/>
              </a:rPr>
              <a:t>under</a:t>
            </a:r>
            <a:r>
              <a:rPr lang="tr-TR" sz="3600" dirty="0" smtClean="0">
                <a:latin typeface="Candara Light" panose="020E0502030303020204" pitchFamily="34" charset="0"/>
              </a:rPr>
              <a:t> the CPF </a:t>
            </a:r>
            <a:endParaRPr lang="en-US" sz="3600" dirty="0">
              <a:latin typeface="Candara Light" panose="020E0502030303020204" pitchFamily="34" charset="0"/>
            </a:endParaRPr>
          </a:p>
        </p:txBody>
      </p:sp>
      <p:pic>
        <p:nvPicPr>
          <p:cNvPr id="3" name="Resim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3549600"/>
            <a:ext cx="3250800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7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1077</Words>
  <Application>Microsoft Office PowerPoint</Application>
  <PresentationFormat>Özel</PresentationFormat>
  <Paragraphs>110</Paragraphs>
  <Slides>17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30" baseType="lpstr">
      <vt:lpstr>Arial</vt:lpstr>
      <vt:lpstr>Avenir Next Regular</vt:lpstr>
      <vt:lpstr>Avenir Next Ultra Light</vt:lpstr>
      <vt:lpstr>Calibri Light</vt:lpstr>
      <vt:lpstr>Candara</vt:lpstr>
      <vt:lpstr>Candara Light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Eda AKÇA Program Coordinator Department of Programs and Projects</vt:lpstr>
      <vt:lpstr>PowerPoint Sunusu</vt:lpstr>
      <vt:lpstr>PowerPoint Sunusu</vt:lpstr>
      <vt:lpstr>PowerPoint Sunusu</vt:lpstr>
      <vt:lpstr>COMCEC Project Funding (CPF)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COMCEC COVID Response (CCR)</vt:lpstr>
      <vt:lpstr>COMCEC COVID Response (CCR)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Fatih Ünlü Director General</dc:title>
  <dc:creator>Deniz GÖLE</dc:creator>
  <cp:lastModifiedBy>Eda AKÇA</cp:lastModifiedBy>
  <cp:revision>366</cp:revision>
  <dcterms:modified xsi:type="dcterms:W3CDTF">2021-09-30T08:58:22Z</dcterms:modified>
</cp:coreProperties>
</file>