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7" r:id="rId4"/>
    <p:sldId id="274" r:id="rId5"/>
    <p:sldId id="276" r:id="rId6"/>
    <p:sldId id="280" r:id="rId7"/>
    <p:sldId id="281" r:id="rId8"/>
    <p:sldId id="283" r:id="rId9"/>
    <p:sldId id="284" r:id="rId10"/>
    <p:sldId id="285" r:id="rId11"/>
    <p:sldId id="288" r:id="rId12"/>
    <p:sldId id="286" r:id="rId13"/>
    <p:sldId id="289" r:id="rId14"/>
    <p:sldId id="290" r:id="rId15"/>
    <p:sldId id="266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A00"/>
    <a:srgbClr val="006C45"/>
    <a:srgbClr val="004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31"/>
  </p:normalViewPr>
  <p:slideViewPr>
    <p:cSldViewPr snapToGrid="0" snapToObjects="1">
      <p:cViewPr varScale="1">
        <p:scale>
          <a:sx n="57" d="100"/>
          <a:sy n="57" d="100"/>
        </p:scale>
        <p:origin x="14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solidFill>
          <a:srgbClr val="0048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2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0" y="0"/>
            <a:ext cx="13004800" cy="548391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18" name="Fatih Ünlü…"/>
          <p:cNvSpPr txBox="1">
            <a:spLocks noGrp="1"/>
          </p:cNvSpPr>
          <p:nvPr>
            <p:ph type="ctrTitle" idx="4294967295"/>
          </p:nvPr>
        </p:nvSpPr>
        <p:spPr>
          <a:xfrm>
            <a:off x="9817100" y="6316635"/>
            <a:ext cx="11099800" cy="21590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defRPr sz="25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tr-TR" sz="2800" dirty="0" smtClean="0">
                <a:solidFill>
                  <a:srgbClr val="F7BA00"/>
                </a:solidFill>
                <a:latin typeface="Candara Light" panose="020E0502030303020204" pitchFamily="34" charset="0"/>
                <a:cs typeface="Calibri Light" panose="020F0302020204030204" pitchFamily="34" charset="0"/>
              </a:rPr>
              <a:t>Kadir ALTINTOP</a:t>
            </a:r>
            <a:endParaRPr sz="2800" dirty="0">
              <a:latin typeface="Candara Light" panose="020E0502030303020204" pitchFamily="34" charset="0"/>
              <a:cs typeface="Calibri Light" panose="020F0302020204030204" pitchFamily="34" charset="0"/>
            </a:endParaRPr>
          </a:p>
          <a:p>
            <a:pPr algn="l">
              <a:lnSpc>
                <a:spcPct val="80000"/>
              </a:lnSpc>
              <a:defRPr sz="20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dirty="0" smtClean="0">
                <a:latin typeface="Candara Light" panose="020E0502030303020204" pitchFamily="34" charset="0"/>
                <a:cs typeface="Calibri Light" panose="020F0302020204030204" pitchFamily="34" charset="0"/>
              </a:rPr>
              <a:t>Program </a:t>
            </a:r>
            <a:r>
              <a:rPr lang="tr-TR" dirty="0" err="1" smtClean="0">
                <a:latin typeface="Candara Light" panose="020E0502030303020204" pitchFamily="34" charset="0"/>
                <a:cs typeface="Calibri Light" panose="020F0302020204030204" pitchFamily="34" charset="0"/>
              </a:rPr>
              <a:t>Coordinator</a:t>
            </a:r>
            <a:endParaRPr lang="en-US" dirty="0">
              <a:latin typeface="Candara Light" panose="020E0502030303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19" name="November, 26th  2020"/>
          <p:cNvSpPr txBox="1"/>
          <p:nvPr/>
        </p:nvSpPr>
        <p:spPr>
          <a:xfrm>
            <a:off x="10589338" y="8475635"/>
            <a:ext cx="2514849" cy="56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>
              <a:lnSpc>
                <a:spcPct val="80000"/>
              </a:lnSpc>
              <a:defRPr sz="1500" b="0" i="1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tr-TR" sz="2000" b="0" dirty="0" err="1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June</a:t>
            </a:r>
            <a:r>
              <a:rPr sz="2000" b="0" dirty="0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, </a:t>
            </a:r>
            <a:r>
              <a:rPr lang="tr-TR" sz="2000" b="0" dirty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3</a:t>
            </a:r>
            <a:r>
              <a:rPr lang="tr-TR" sz="2000" b="0" dirty="0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0</a:t>
            </a:r>
            <a:r>
              <a:rPr sz="2000" b="0" baseline="31999" dirty="0" err="1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th</a:t>
            </a:r>
            <a:r>
              <a:rPr sz="2000" b="0" baseline="31999" dirty="0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 </a:t>
            </a:r>
            <a:r>
              <a:rPr sz="2000" b="0" dirty="0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 </a:t>
            </a:r>
            <a:r>
              <a:rPr sz="2000" b="0" dirty="0" smtClean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202</a:t>
            </a:r>
            <a:r>
              <a:rPr lang="tr-TR" sz="2000" b="0" dirty="0">
                <a:latin typeface="Candara Light" panose="020E0502030303020204" pitchFamily="34" charset="0"/>
                <a:ea typeface="Avenir Next Ultra Light" charset="0"/>
                <a:cs typeface="Avenir Next Ultra Light" charset="0"/>
              </a:rPr>
              <a:t>2</a:t>
            </a:r>
            <a:endParaRPr sz="2000" b="0" dirty="0">
              <a:latin typeface="Candara Light" panose="020E0502030303020204" pitchFamily="34" charset="0"/>
              <a:ea typeface="Avenir Next Ultra Light" charset="0"/>
              <a:cs typeface="Avenir Next Ultra Light" charset="0"/>
            </a:endParaRPr>
          </a:p>
        </p:txBody>
      </p:sp>
      <p:sp>
        <p:nvSpPr>
          <p:cNvPr id="121" name="COMCEC Ministerial Working Session"/>
          <p:cNvSpPr txBox="1"/>
          <p:nvPr/>
        </p:nvSpPr>
        <p:spPr>
          <a:xfrm>
            <a:off x="0" y="4530944"/>
            <a:ext cx="13004799" cy="781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80000"/>
              </a:lnSpc>
              <a:defRPr sz="1500" b="0" i="1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 algn="ctr"/>
            <a:endParaRPr lang="en-US" sz="3500" b="1" dirty="0" smtClean="0">
              <a:solidFill>
                <a:srgbClr val="00482F"/>
              </a:solidFill>
            </a:endParaRPr>
          </a:p>
          <a:p>
            <a:pPr algn="ctr"/>
            <a:r>
              <a:rPr lang="en-US" sz="3500" b="1" dirty="0" smtClean="0">
                <a:solidFill>
                  <a:srgbClr val="00482F"/>
                </a:solidFill>
                <a:latin typeface="Candara Light" panose="020E0502030303020204"/>
              </a:rPr>
              <a:t> PROJECT MANAGEMENT TRAINING PROGRAM</a:t>
            </a:r>
            <a:endParaRPr lang="en-US" sz="3500" b="1" dirty="0">
              <a:solidFill>
                <a:srgbClr val="00482F"/>
              </a:solidFill>
              <a:latin typeface="Candara Light" panose="020E0502030303020204"/>
              <a:ea typeface="Avenir Next Ultra Light" charset="0"/>
              <a:cs typeface="Avenir Next Ultra Light" charset="0"/>
            </a:endParaRPr>
          </a:p>
        </p:txBody>
      </p:sp>
      <p:pic>
        <p:nvPicPr>
          <p:cNvPr id="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9643" y="313509"/>
            <a:ext cx="7847260" cy="2512014"/>
          </a:xfrm>
          <a:prstGeom prst="rect">
            <a:avLst/>
          </a:prstGeom>
          <a:ln w="254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10" name="COMCEC Ministerial Working Session"/>
          <p:cNvSpPr txBox="1"/>
          <p:nvPr/>
        </p:nvSpPr>
        <p:spPr>
          <a:xfrm>
            <a:off x="-1" y="6010212"/>
            <a:ext cx="13004800" cy="923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algn="l">
              <a:lnSpc>
                <a:spcPct val="80000"/>
              </a:lnSpc>
              <a:defRPr sz="1500" b="0" i="1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 algn="ctr"/>
            <a:r>
              <a:rPr lang="tr-TR" sz="3600" i="0" dirty="0" smtClean="0">
                <a:solidFill>
                  <a:schemeClr val="bg1"/>
                </a:solidFill>
                <a:latin typeface="Candara Light" panose="020E0502030303020204"/>
              </a:rPr>
              <a:t>GENERAL OVERVIEW</a:t>
            </a:r>
            <a:endParaRPr sz="3600" i="0" dirty="0">
              <a:solidFill>
                <a:schemeClr val="bg1"/>
              </a:solidFill>
              <a:latin typeface="Candara Light" panose="020E0502030303020204"/>
              <a:ea typeface="Avenir Next Ultra Light" charset="0"/>
              <a:cs typeface="Avenir Next Ultra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ckground"/>
          <p:cNvSpPr txBox="1">
            <a:spLocks noGrp="1"/>
          </p:cNvSpPr>
          <p:nvPr>
            <p:ph type="ctrTitle" idx="4294967295"/>
          </p:nvPr>
        </p:nvSpPr>
        <p:spPr>
          <a:xfrm>
            <a:off x="540295" y="156754"/>
            <a:ext cx="11099801" cy="26258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0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 algn="ctr"/>
            <a:r>
              <a:rPr lang="tr-TR" sz="3500" b="1" dirty="0" smtClean="0">
                <a:solidFill>
                  <a:schemeClr val="bg1">
                    <a:alpha val="87756"/>
                  </a:schemeClr>
                </a:solidFill>
                <a:latin typeface="Candara Light" panose="020E0502030303020204" pitchFamily="34" charset="0"/>
              </a:rPr>
              <a:t>Main </a:t>
            </a:r>
            <a:r>
              <a:rPr lang="tr-TR" sz="3500" b="1" dirty="0" err="1" smtClean="0">
                <a:solidFill>
                  <a:schemeClr val="bg1">
                    <a:alpha val="87756"/>
                  </a:schemeClr>
                </a:solidFill>
                <a:latin typeface="Candara Light" panose="020E0502030303020204" pitchFamily="34" charset="0"/>
              </a:rPr>
              <a:t>Actors</a:t>
            </a:r>
            <a:endParaRPr lang="en-US" sz="3500" b="1" dirty="0">
              <a:solidFill>
                <a:schemeClr val="bg1">
                  <a:alpha val="87756"/>
                </a:schemeClr>
              </a:solidFill>
              <a:latin typeface="Candara Light" panose="020E0502030303020204" pitchFamily="34" charset="0"/>
            </a:endParaRPr>
          </a:p>
        </p:txBody>
      </p:sp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10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1" y="2429691"/>
            <a:ext cx="9935010" cy="53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32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11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8" name="İçerik Yer Tutucusu 2"/>
          <p:cNvSpPr/>
          <p:nvPr/>
        </p:nvSpPr>
        <p:spPr>
          <a:xfrm>
            <a:off x="2386130" y="927463"/>
            <a:ext cx="9011921" cy="3526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>
            <a:normAutofit/>
          </a:bodyPr>
          <a:lstStyle>
            <a:lvl1pPr algn="just" defTabSz="914400">
              <a:lnSpc>
                <a:spcPct val="90000"/>
              </a:lnSpc>
              <a:spcBef>
                <a:spcPts val="1000"/>
              </a:spcBef>
              <a:defRPr sz="3000"/>
            </a:lvl1pPr>
          </a:lstStyle>
          <a:p>
            <a:pPr algn="l">
              <a:lnSpc>
                <a:spcPct val="120000"/>
              </a:lnSpc>
            </a:pPr>
            <a:r>
              <a:rPr lang="tr-TR" sz="3500" i="1" dirty="0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Distribution of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Roles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among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 Project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Staff</a:t>
            </a:r>
            <a:endParaRPr sz="3500" i="1" dirty="0">
              <a:solidFill>
                <a:schemeClr val="bg1"/>
              </a:solidFill>
              <a:latin typeface="Candara Light" panose="020E0502030303020204" pitchFamily="34" charset="0"/>
              <a:ea typeface="Avenir Next Medium" charset="0"/>
              <a:cs typeface="Avenir Next Medium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2002422"/>
            <a:ext cx="11032291" cy="616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84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ckground"/>
          <p:cNvSpPr txBox="1">
            <a:spLocks noGrp="1"/>
          </p:cNvSpPr>
          <p:nvPr>
            <p:ph type="ctrTitle" idx="4294967295"/>
          </p:nvPr>
        </p:nvSpPr>
        <p:spPr>
          <a:xfrm>
            <a:off x="-779054" y="308182"/>
            <a:ext cx="11099801" cy="2159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0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 algn="ctr"/>
            <a:r>
              <a:rPr lang="en-GB" sz="3500" b="1" dirty="0" smtClean="0">
                <a:latin typeface="Calibri Light" panose="020F0302020204030204" pitchFamily="34" charset="0"/>
              </a:rPr>
              <a:t>Responsibilities </a:t>
            </a:r>
            <a:r>
              <a:rPr lang="en-GB" sz="3500" b="1" dirty="0">
                <a:latin typeface="Calibri Light" panose="020F0302020204030204" pitchFamily="34" charset="0"/>
              </a:rPr>
              <a:t>of Responsible </a:t>
            </a:r>
            <a:r>
              <a:rPr lang="en-GB" sz="3500" b="1" dirty="0" smtClean="0">
                <a:latin typeface="Calibri Light" panose="020F0302020204030204" pitchFamily="34" charset="0"/>
              </a:rPr>
              <a:t>Authority</a:t>
            </a:r>
            <a:r>
              <a:rPr lang="tr-TR" sz="3500" b="1" dirty="0" smtClean="0">
                <a:latin typeface="Calibri Light" panose="020F0302020204030204" pitchFamily="34" charset="0"/>
              </a:rPr>
              <a:t> (RA)</a:t>
            </a:r>
            <a:endParaRPr lang="en-US" sz="3500" b="1" dirty="0">
              <a:latin typeface="Calibri Light" panose="020F0302020204030204" pitchFamily="34" charset="0"/>
            </a:endParaRPr>
          </a:p>
        </p:txBody>
      </p:sp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12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7" name="COVID-19 Consultation Meetings…"/>
          <p:cNvSpPr txBox="1">
            <a:spLocks/>
          </p:cNvSpPr>
          <p:nvPr/>
        </p:nvSpPr>
        <p:spPr>
          <a:xfrm>
            <a:off x="347240" y="2661471"/>
            <a:ext cx="11762334" cy="6505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 fontScale="92500" lnSpcReduction="20000"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M</a:t>
            </a:r>
            <a:r>
              <a:rPr lang="en-GB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ain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responsible actor for effective and timely implementation of project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activities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,</a:t>
            </a: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Performing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administrative and technical management of project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activities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personnel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(Project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Coordinator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,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Researcher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,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Trainer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etc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)</a:t>
            </a: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Checking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 approving the relevant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documents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(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Detailed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Work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Plan,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rogress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eports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,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imesheets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etc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.)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of the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project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in accordance with the requirements set forth in the Contract and 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Program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Guidelines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Ensuring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 accuracy of the information provided to the Bank and the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CCO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Ensuring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submission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of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relevant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project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documents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in a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timely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manner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Developing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 maintaining close cooperation with partner countries, the Bank and the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CCO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Notifying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 Bank and the CCO promptly on the difficulties encountered during the project implementation. 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24304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ckground"/>
          <p:cNvSpPr txBox="1">
            <a:spLocks noGrp="1"/>
          </p:cNvSpPr>
          <p:nvPr>
            <p:ph type="ctrTitle" idx="4294967295"/>
          </p:nvPr>
        </p:nvSpPr>
        <p:spPr>
          <a:xfrm>
            <a:off x="-1366882" y="328981"/>
            <a:ext cx="11099801" cy="2159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0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 algn="ctr"/>
            <a:r>
              <a:rPr lang="en-GB" sz="3500" b="1" dirty="0" smtClean="0">
                <a:latin typeface="Calibri Light" panose="020F0302020204030204" pitchFamily="34" charset="0"/>
              </a:rPr>
              <a:t>Responsibilities </a:t>
            </a:r>
            <a:r>
              <a:rPr lang="en-GB" sz="3500" b="1" dirty="0">
                <a:latin typeface="Calibri Light" panose="020F0302020204030204" pitchFamily="34" charset="0"/>
              </a:rPr>
              <a:t>of </a:t>
            </a:r>
            <a:r>
              <a:rPr lang="tr-TR" sz="3500" b="1" dirty="0" err="1" smtClean="0">
                <a:latin typeface="Calibri Light" panose="020F0302020204030204" pitchFamily="34" charset="0"/>
              </a:rPr>
              <a:t>Contact</a:t>
            </a:r>
            <a:r>
              <a:rPr lang="tr-TR" sz="3500" b="1" dirty="0" smtClean="0">
                <a:latin typeface="Calibri Light" panose="020F0302020204030204" pitchFamily="34" charset="0"/>
              </a:rPr>
              <a:t> </a:t>
            </a:r>
            <a:r>
              <a:rPr lang="tr-TR" sz="3500" b="1" dirty="0" err="1" smtClean="0">
                <a:latin typeface="Calibri Light" panose="020F0302020204030204" pitchFamily="34" charset="0"/>
              </a:rPr>
              <a:t>Person</a:t>
            </a:r>
            <a:r>
              <a:rPr lang="tr-TR" sz="3500" b="1" dirty="0" smtClean="0">
                <a:latin typeface="Calibri Light" panose="020F0302020204030204" pitchFamily="34" charset="0"/>
              </a:rPr>
              <a:t> (CP)</a:t>
            </a:r>
            <a:endParaRPr lang="en-US" sz="3500" b="1" dirty="0">
              <a:latin typeface="Calibri Light" panose="020F0302020204030204" pitchFamily="34" charset="0"/>
            </a:endParaRPr>
          </a:p>
        </p:txBody>
      </p:sp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13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7" name="COVID-19 Consultation Meetings…"/>
          <p:cNvSpPr txBox="1">
            <a:spLocks/>
          </p:cNvSpPr>
          <p:nvPr/>
        </p:nvSpPr>
        <p:spPr>
          <a:xfrm>
            <a:off x="347240" y="2269707"/>
            <a:ext cx="11762334" cy="6505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Performing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 administrative and technical management of project activities and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supervising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project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personnel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on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behalf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of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Responsible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Authority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Ensuring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smooth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,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effective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 timely implementation of project activities 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Checking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conformity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accuracy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of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relevant documents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(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Detailed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Work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Plan,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rogress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eports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,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imesheets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etc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)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of the project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in accordance with the requirements set forth in the Contract and 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Program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Guidelines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Providing additional information, justification and/or documents on behalf of the Responsible Authority, if and when requested by the Bank</a:t>
            </a: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Attending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project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related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meetings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.</a:t>
            </a:r>
            <a:endParaRPr lang="tr-TR" sz="2500" dirty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17827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14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7" name="COVID-19 Consultation Meetings…"/>
          <p:cNvSpPr txBox="1">
            <a:spLocks/>
          </p:cNvSpPr>
          <p:nvPr/>
        </p:nvSpPr>
        <p:spPr>
          <a:xfrm>
            <a:off x="347240" y="2269707"/>
            <a:ext cx="11762334" cy="6505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</p:txBody>
      </p:sp>
      <p:sp>
        <p:nvSpPr>
          <p:cNvPr id="8" name="İçerik Yer Tutucusu 2"/>
          <p:cNvSpPr/>
          <p:nvPr/>
        </p:nvSpPr>
        <p:spPr>
          <a:xfrm>
            <a:off x="4267181" y="2011680"/>
            <a:ext cx="10546099" cy="3679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9" rIns="34289">
            <a:normAutofit/>
          </a:bodyPr>
          <a:lstStyle>
            <a:lvl1pPr algn="just" defTabSz="914400">
              <a:lnSpc>
                <a:spcPct val="90000"/>
              </a:lnSpc>
              <a:spcBef>
                <a:spcPts val="1000"/>
              </a:spcBef>
              <a:defRPr sz="3000"/>
            </a:lvl1pPr>
          </a:lstStyle>
          <a:p>
            <a:pPr algn="l">
              <a:lnSpc>
                <a:spcPct val="120000"/>
              </a:lnSpc>
            </a:pP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Other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 Project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 pitchFamily="34" charset="0"/>
                <a:ea typeface="Avenir Next Medium" charset="0"/>
                <a:cs typeface="Avenir Next Medium" charset="0"/>
              </a:rPr>
              <a:t>Staff</a:t>
            </a:r>
            <a:endParaRPr sz="3500" i="1" dirty="0">
              <a:solidFill>
                <a:schemeClr val="bg1"/>
              </a:solidFill>
              <a:latin typeface="Candara Light" panose="020E0502030303020204" pitchFamily="34" charset="0"/>
              <a:ea typeface="Avenir Next Medium" charset="0"/>
              <a:cs typeface="Avenir Next Medium" charset="0"/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275430" y="3741156"/>
            <a:ext cx="2798354" cy="1237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Researcher</a:t>
            </a: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6720801" y="3804593"/>
            <a:ext cx="2798354" cy="1110343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9859001" y="3802170"/>
            <a:ext cx="2798354" cy="1110343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3472051" y="4115726"/>
            <a:ext cx="2798354" cy="4880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Project </a:t>
            </a: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Coordinator</a:t>
            </a: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711741" y="4113301"/>
            <a:ext cx="2798354" cy="4880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Visiting</a:t>
            </a:r>
            <a:r>
              <a:rPr lang="tr-TR" sz="22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 </a:t>
            </a: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Expert</a:t>
            </a: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9849941" y="4113302"/>
            <a:ext cx="2798354" cy="4880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Trainer</a:t>
            </a: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471413" y="3750743"/>
            <a:ext cx="2798354" cy="1237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Project </a:t>
            </a: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Coordinator</a:t>
            </a: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6705847" y="3741156"/>
            <a:ext cx="2798354" cy="1237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Visiting</a:t>
            </a:r>
            <a:r>
              <a:rPr lang="tr-TR" sz="2200" b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 </a:t>
            </a: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Expert</a:t>
            </a: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9" name="Yuvarlatılmış Dikdörtgen 18"/>
          <p:cNvSpPr/>
          <p:nvPr/>
        </p:nvSpPr>
        <p:spPr>
          <a:xfrm>
            <a:off x="9866198" y="3728379"/>
            <a:ext cx="2798354" cy="12372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tr-TR" sz="2200" b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Helvetica Neue Medium"/>
              </a:rPr>
              <a:t>Trainer</a:t>
            </a:r>
            <a:endParaRPr lang="tr-TR" sz="2200" b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Helvetica Neue Medium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00451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64" name="COMCEC COORDINATION OFFICE"/>
          <p:cNvSpPr txBox="1"/>
          <p:nvPr/>
        </p:nvSpPr>
        <p:spPr>
          <a:xfrm>
            <a:off x="5431580" y="8263400"/>
            <a:ext cx="3935373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317500" algn="l">
              <a:spcBef>
                <a:spcPts val="1500"/>
              </a:spcBef>
              <a:defRPr sz="2000" b="0">
                <a:solidFill>
                  <a:srgbClr val="DAAF16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b="1" dirty="0">
                <a:latin typeface="Candara Light" panose="020E0502030303020204" pitchFamily="34" charset="0"/>
              </a:rPr>
              <a:t>COMCEC COORDINATION OFFICE</a:t>
            </a:r>
          </a:p>
        </p:txBody>
      </p:sp>
      <p:pic>
        <p:nvPicPr>
          <p:cNvPr id="26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OMCEC COORDINATION OFFICE"/>
          <p:cNvSpPr txBox="1"/>
          <p:nvPr/>
        </p:nvSpPr>
        <p:spPr>
          <a:xfrm>
            <a:off x="7107634" y="8504144"/>
            <a:ext cx="231153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317500" algn="l">
              <a:spcBef>
                <a:spcPts val="1500"/>
              </a:spcBef>
              <a:defRPr sz="2000" b="0">
                <a:solidFill>
                  <a:srgbClr val="DAAF16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Candara Light" panose="020E0502030303020204" pitchFamily="34" charset="0"/>
              </a:rPr>
              <a:t>ccr@comcec.org</a:t>
            </a:r>
          </a:p>
        </p:txBody>
      </p:sp>
      <p:sp>
        <p:nvSpPr>
          <p:cNvPr id="7" name="COMCEC COORDINATION OFFICE"/>
          <p:cNvSpPr txBox="1"/>
          <p:nvPr/>
        </p:nvSpPr>
        <p:spPr>
          <a:xfrm>
            <a:off x="4879879" y="3983480"/>
            <a:ext cx="319478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indent="317500" algn="l">
              <a:spcBef>
                <a:spcPts val="1500"/>
              </a:spcBef>
              <a:defRPr sz="2000" b="0">
                <a:solidFill>
                  <a:srgbClr val="DAAF16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r>
              <a:rPr lang="tr-TR" sz="4000" b="1" dirty="0" smtClean="0">
                <a:latin typeface="Candara Light" panose="020E0502030303020204" pitchFamily="34" charset="0"/>
              </a:rPr>
              <a:t>THANK YOU </a:t>
            </a:r>
            <a:endParaRPr sz="4000" b="1" dirty="0">
              <a:latin typeface="Candara Light" panose="020E0502030303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ckground"/>
          <p:cNvSpPr txBox="1">
            <a:spLocks noGrp="1"/>
          </p:cNvSpPr>
          <p:nvPr>
            <p:ph type="ctrTitle" idx="4294967295"/>
          </p:nvPr>
        </p:nvSpPr>
        <p:spPr>
          <a:xfrm>
            <a:off x="540295" y="623629"/>
            <a:ext cx="11099801" cy="2159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0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n-US" sz="5500" dirty="0" smtClean="0">
                <a:latin typeface="Calibri Light" panose="020F0302020204030204" pitchFamily="34" charset="0"/>
              </a:rPr>
              <a:t>Outline</a:t>
            </a:r>
            <a:endParaRPr lang="en-US" sz="5500" dirty="0">
              <a:latin typeface="Calibri Light" panose="020F0302020204030204" pitchFamily="34" charset="0"/>
            </a:endParaRPr>
          </a:p>
        </p:txBody>
      </p:sp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Adverse impacts of COVID-19 Pandemic Crisis on the Global and OIC Economy…"/>
          <p:cNvSpPr txBox="1">
            <a:spLocks/>
          </p:cNvSpPr>
          <p:nvPr/>
        </p:nvSpPr>
        <p:spPr>
          <a:xfrm>
            <a:off x="863024" y="1703129"/>
            <a:ext cx="8816616" cy="4308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/>
              </a:rPr>
              <a:t>Types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/>
              </a:rPr>
              <a:t> of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/>
              </a:rPr>
              <a:t>Projects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/>
              </a:rPr>
              <a:t> </a:t>
            </a:r>
            <a:endParaRPr lang="en-US" sz="3500" i="1" dirty="0" smtClean="0">
              <a:solidFill>
                <a:schemeClr val="bg1"/>
              </a:solidFill>
              <a:latin typeface="Candara Light" panose="020E050203030302020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r-TR" sz="3500" i="1" dirty="0" smtClean="0">
                <a:solidFill>
                  <a:schemeClr val="bg1"/>
                </a:solidFill>
                <a:latin typeface="Candara Light" panose="020E0502030303020204"/>
              </a:rPr>
              <a:t>Main Program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/>
              </a:rPr>
              <a:t>Actors</a:t>
            </a:r>
            <a:endParaRPr lang="en-US" sz="3500" i="1" dirty="0">
              <a:solidFill>
                <a:schemeClr val="bg1"/>
              </a:solidFill>
              <a:latin typeface="Candara Light" panose="020E0502030303020204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2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ckground"/>
          <p:cNvSpPr txBox="1">
            <a:spLocks noGrp="1"/>
          </p:cNvSpPr>
          <p:nvPr>
            <p:ph type="ctrTitle" idx="4294967295"/>
          </p:nvPr>
        </p:nvSpPr>
        <p:spPr>
          <a:xfrm>
            <a:off x="540295" y="623629"/>
            <a:ext cx="11099801" cy="2159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0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n-US" sz="5500" dirty="0" smtClean="0">
                <a:latin typeface="Calibri Light" panose="020F0302020204030204" pitchFamily="34" charset="0"/>
              </a:rPr>
              <a:t>Outline</a:t>
            </a:r>
            <a:endParaRPr lang="en-US" sz="5500" dirty="0">
              <a:latin typeface="Calibri Light" panose="020F0302020204030204" pitchFamily="34" charset="0"/>
            </a:endParaRPr>
          </a:p>
        </p:txBody>
      </p:sp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Adverse impacts of COVID-19 Pandemic Crisis on the Global and OIC Economy…"/>
          <p:cNvSpPr txBox="1">
            <a:spLocks/>
          </p:cNvSpPr>
          <p:nvPr/>
        </p:nvSpPr>
        <p:spPr>
          <a:xfrm>
            <a:off x="863024" y="1703129"/>
            <a:ext cx="8816616" cy="4308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/>
              </a:rPr>
              <a:t>Types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/>
              </a:rPr>
              <a:t> of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/>
              </a:rPr>
              <a:t>Projects</a:t>
            </a:r>
            <a:r>
              <a:rPr lang="tr-TR" sz="3500" i="1" dirty="0" smtClean="0">
                <a:solidFill>
                  <a:schemeClr val="bg1"/>
                </a:solidFill>
                <a:latin typeface="Candara Light" panose="020E0502030303020204"/>
              </a:rPr>
              <a:t> </a:t>
            </a:r>
            <a:endParaRPr lang="en-US" sz="3500" i="1" dirty="0" smtClean="0">
              <a:solidFill>
                <a:schemeClr val="bg1"/>
              </a:solidFill>
              <a:latin typeface="Candara Light" panose="020E050203030302020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r-TR" sz="3500" i="1" dirty="0" smtClean="0">
                <a:solidFill>
                  <a:srgbClr val="006C45"/>
                </a:solidFill>
                <a:latin typeface="Candara Light" panose="020E0502030303020204"/>
              </a:rPr>
              <a:t>Main Program </a:t>
            </a:r>
            <a:r>
              <a:rPr lang="tr-TR" sz="3500" i="1" dirty="0" err="1" smtClean="0">
                <a:solidFill>
                  <a:srgbClr val="006C45"/>
                </a:solidFill>
                <a:latin typeface="Candara Light" panose="020E0502030303020204"/>
              </a:rPr>
              <a:t>Actors</a:t>
            </a:r>
            <a:endParaRPr lang="en-US" sz="3500" i="1" dirty="0">
              <a:solidFill>
                <a:srgbClr val="006C45"/>
              </a:solidFill>
              <a:latin typeface="Candara Light" panose="020E0502030303020204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3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188175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Background"/>
          <p:cNvSpPr txBox="1">
            <a:spLocks/>
          </p:cNvSpPr>
          <p:nvPr/>
        </p:nvSpPr>
        <p:spPr>
          <a:xfrm>
            <a:off x="540295" y="292100"/>
            <a:ext cx="12280802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solidFill>
                  <a:srgbClr val="F7BA00">
                    <a:alpha val="87756"/>
                  </a:srgbClr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n-US" sz="3500" dirty="0">
                <a:latin typeface="Candara Light" panose="020E0502030303020204" pitchFamily="34" charset="0"/>
              </a:rPr>
              <a:t>1- </a:t>
            </a:r>
            <a:r>
              <a:rPr lang="tr-TR" sz="3500" dirty="0" err="1" smtClean="0">
                <a:latin typeface="Candara Light" panose="020E0502030303020204" pitchFamily="34" charset="0"/>
              </a:rPr>
              <a:t>Types</a:t>
            </a:r>
            <a:r>
              <a:rPr lang="tr-TR" sz="3500" dirty="0" smtClean="0">
                <a:latin typeface="Candara Light" panose="020E0502030303020204" pitchFamily="34" charset="0"/>
              </a:rPr>
              <a:t> of </a:t>
            </a:r>
            <a:r>
              <a:rPr lang="tr-TR" sz="3500" dirty="0" err="1" smtClean="0">
                <a:latin typeface="Candara Light" panose="020E0502030303020204" pitchFamily="34" charset="0"/>
              </a:rPr>
              <a:t>Projects</a:t>
            </a:r>
            <a:endParaRPr lang="en-US" sz="3500" dirty="0">
              <a:latin typeface="Candara Light" panose="020E0502030303020204" pitchFamily="34" charset="0"/>
            </a:endParaRPr>
          </a:p>
        </p:txBody>
      </p:sp>
      <p:sp>
        <p:nvSpPr>
          <p:cNvPr id="20" name="COVID-19 Consultation Meetings…"/>
          <p:cNvSpPr txBox="1">
            <a:spLocks/>
          </p:cNvSpPr>
          <p:nvPr/>
        </p:nvSpPr>
        <p:spPr>
          <a:xfrm>
            <a:off x="360322" y="1504906"/>
            <a:ext cx="14152512" cy="65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935038" indent="-5715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800" i="1" dirty="0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Direct Grant</a:t>
            </a:r>
          </a:p>
          <a:p>
            <a:pPr marL="935038" indent="-5715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800" i="1" dirty="0" err="1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Needs</a:t>
            </a:r>
            <a:r>
              <a:rPr lang="tr-TR" sz="2800" i="1" dirty="0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800" i="1" dirty="0" err="1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Assesment</a:t>
            </a:r>
            <a:r>
              <a:rPr lang="tr-TR" sz="2800" i="1" dirty="0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</a:p>
          <a:p>
            <a:pPr marL="935038" indent="-5715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800" i="1" dirty="0" err="1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Sharing</a:t>
            </a:r>
            <a:r>
              <a:rPr lang="tr-TR" sz="2800" i="1" dirty="0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800" i="1" dirty="0" err="1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Expertise</a:t>
            </a:r>
            <a:endParaRPr lang="tr-TR" sz="2800" i="1" dirty="0" smtClean="0">
              <a:solidFill>
                <a:srgbClr val="FFFFFF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  <a:p>
            <a:pPr marL="1265238" lvl="1" indent="-4572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200" i="1" dirty="0" err="1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Visiting</a:t>
            </a:r>
            <a:r>
              <a:rPr lang="tr-TR" sz="2200" i="1" dirty="0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200" i="1" dirty="0" err="1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Expert</a:t>
            </a:r>
            <a:endParaRPr lang="tr-TR" sz="2200" i="1" dirty="0" smtClean="0">
              <a:solidFill>
                <a:srgbClr val="FFFFFF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  <a:p>
            <a:pPr marL="1265238" lvl="1" indent="-4572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200" i="1" dirty="0" smtClean="0">
                <a:solidFill>
                  <a:srgbClr val="FFFFFF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Training/Workshop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4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200482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COVID-19 Consultation Meetings…"/>
          <p:cNvSpPr txBox="1">
            <a:spLocks/>
          </p:cNvSpPr>
          <p:nvPr/>
        </p:nvSpPr>
        <p:spPr>
          <a:xfrm>
            <a:off x="534852" y="2598040"/>
            <a:ext cx="11762334" cy="714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For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 </a:t>
            </a:r>
            <a:r>
              <a:rPr lang="en-GB" sz="2500" dirty="0" err="1" smtClean="0">
                <a:latin typeface="Candara Light" panose="020E0502030303020204" pitchFamily="34" charset="0"/>
                <a:sym typeface="Avenir Next Ultra Light"/>
              </a:rPr>
              <a:t>alleviat</a:t>
            </a: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ing</a:t>
            </a:r>
            <a:r>
              <a:rPr lang="en-GB" sz="2500" dirty="0" smtClean="0">
                <a:latin typeface="Candara Light" panose="020E0502030303020204" pitchFamily="34" charset="0"/>
                <a:sym typeface="Avenir Next Ultra Light"/>
              </a:rPr>
              <a:t> </a:t>
            </a:r>
            <a:r>
              <a:rPr lang="en-GB" sz="2500" dirty="0">
                <a:latin typeface="Candara Light" panose="020E0502030303020204" pitchFamily="34" charset="0"/>
                <a:sym typeface="Avenir Next Ultra Light"/>
              </a:rPr>
              <a:t>negative impacts of </a:t>
            </a: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the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 p</a:t>
            </a:r>
            <a:r>
              <a:rPr lang="en-GB" sz="2500" dirty="0" err="1" smtClean="0">
                <a:latin typeface="Candara Light" panose="020E0502030303020204" pitchFamily="34" charset="0"/>
                <a:sym typeface="Avenir Next Ultra Light"/>
              </a:rPr>
              <a:t>andemic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, </a:t>
            </a: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POs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 can </a:t>
            </a: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purchase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:</a:t>
            </a: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Machinery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,</a:t>
            </a: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latin typeface="Candara Light" panose="020E0502030303020204" pitchFamily="34" charset="0"/>
                <a:sym typeface="Avenir Next Ultra Light"/>
              </a:rPr>
              <a:t>Equipment</a:t>
            </a: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,</a:t>
            </a: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latin typeface="Candara Light" panose="020E0502030303020204" pitchFamily="34" charset="0"/>
                <a:sym typeface="Avenir Next Ultra Light"/>
              </a:rPr>
              <a:t>Service</a:t>
            </a: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latin typeface="Candara Light" panose="020E0502030303020204" pitchFamily="34" charset="0"/>
                <a:sym typeface="Avenir Next Ultra Light"/>
              </a:rPr>
              <a:t>For directly meeting the needs of final beneficiaries (institutions, SMEs, farmers etc.)</a:t>
            </a:r>
            <a:endParaRPr lang="tr-TR" sz="2800" i="1" dirty="0" smtClean="0">
              <a:solidFill>
                <a:srgbClr val="F7BA00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ym typeface="Avenir Next Ultra Light"/>
            </a:endParaRPr>
          </a:p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en-US" sz="2800" i="1" dirty="0" smtClean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5143" y="9091240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5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4852" y="1196161"/>
            <a:ext cx="2495006" cy="10105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tr-TR" sz="3500" b="0" i="1" dirty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Direct Grant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55923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COVID-19 Consultation Meetings…"/>
          <p:cNvSpPr txBox="1">
            <a:spLocks/>
          </p:cNvSpPr>
          <p:nvPr/>
        </p:nvSpPr>
        <p:spPr>
          <a:xfrm>
            <a:off x="534852" y="1999227"/>
            <a:ext cx="11762334" cy="714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Studies assessing the harm imposed by the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pandemic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needs assessment report through local field visit, interviews, desk-based research, etc. 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Proposing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possible solutions and action plans regarding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pandemic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impact on the selected sector and theme. </a:t>
            </a:r>
            <a:endParaRPr lang="tr-TR" sz="2500" dirty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ym typeface="Avenir Next Ultra Light"/>
            </a:endParaRPr>
          </a:p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en-US" sz="2800" i="1" dirty="0" smtClean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5143" y="9091240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6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4852" y="1196161"/>
            <a:ext cx="3240314" cy="10105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tr-TR" sz="3500" b="0" i="1" dirty="0" err="1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Needs</a:t>
            </a:r>
            <a:r>
              <a:rPr lang="tr-TR" sz="3500" b="0" i="1" dirty="0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3500" b="0" i="1" dirty="0" err="1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Assesment</a:t>
            </a:r>
            <a:endParaRPr lang="tr-TR" sz="3500" b="0" i="1" dirty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189697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COVID-19 Consultation Meetings…"/>
          <p:cNvSpPr txBox="1">
            <a:spLocks/>
          </p:cNvSpPr>
          <p:nvPr/>
        </p:nvSpPr>
        <p:spPr>
          <a:xfrm>
            <a:off x="347240" y="2028489"/>
            <a:ext cx="11762334" cy="7144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700" b="1" u="sng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Type</a:t>
            </a:r>
            <a:r>
              <a:rPr lang="tr-TR" sz="2700" b="1" u="sng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700" b="1" u="sng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One</a:t>
            </a:r>
            <a:r>
              <a:rPr lang="tr-TR" sz="2700" b="1" u="sng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: </a:t>
            </a:r>
            <a:r>
              <a:rPr lang="tr-TR" sz="2700" b="1" u="sng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Visiting</a:t>
            </a:r>
            <a:r>
              <a:rPr lang="tr-TR" sz="2700" b="1" u="sng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700" b="1" u="sng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Expert</a:t>
            </a:r>
            <a:endParaRPr lang="tr-TR" sz="2700" b="1" u="sng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field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visit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program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conducting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by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expert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(s)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from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project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owner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country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to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host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country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To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share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experiences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for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eliminating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negative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effects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of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pandemic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Collecting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information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data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from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host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country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for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this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purpose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Preparing a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field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report that describes the current situation of countries in the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pandemic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provides recommendations for </a:t>
            </a:r>
            <a:r>
              <a:rPr lang="en-GB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at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.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en-US" sz="2800" i="1" dirty="0" smtClean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5143" y="9091240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7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4852" y="1196161"/>
            <a:ext cx="3240314" cy="10105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tr-TR" sz="3500" b="0" i="1" dirty="0" err="1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Sharing</a:t>
            </a:r>
            <a:r>
              <a:rPr lang="tr-TR" sz="3500" b="0" i="1" dirty="0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3500" b="0" i="1" dirty="0" err="1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Expertise</a:t>
            </a:r>
            <a:endParaRPr lang="tr-TR" sz="3500" b="0" i="1" dirty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007362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COVID-19 Consultation Meetings…"/>
          <p:cNvSpPr txBox="1">
            <a:spLocks/>
          </p:cNvSpPr>
          <p:nvPr/>
        </p:nvSpPr>
        <p:spPr>
          <a:xfrm>
            <a:off x="347240" y="2948329"/>
            <a:ext cx="11762334" cy="6505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 lnSpcReduction="10000"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700" b="1" u="sng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Type</a:t>
            </a:r>
            <a:r>
              <a:rPr lang="tr-TR" sz="2700" b="1" u="sng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700" b="1" u="sng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Two</a:t>
            </a:r>
            <a:r>
              <a:rPr lang="tr-TR" sz="2700" b="1" u="sng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: Training/Workshop</a:t>
            </a: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Under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Training;</a:t>
            </a: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educational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activity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to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be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held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for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improving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personal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institutional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capacity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of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participants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activity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includes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theoretical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practical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studies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</a:p>
          <a:p>
            <a:pPr marL="706438" indent="-342900" hangingPunct="1">
              <a:spcBef>
                <a:spcPts val="3600"/>
              </a:spcBef>
              <a:buSzPct val="80000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Under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the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Workshop;</a:t>
            </a: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meeting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with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a </a:t>
            </a:r>
            <a:r>
              <a:rPr lang="tr-TR" sz="2500" dirty="0" err="1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specific</a:t>
            </a:r>
            <a:r>
              <a:rPr lang="tr-TR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focus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which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brings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2500" dirty="0" err="1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together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relevant experts, technical personnel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and</a:t>
            </a:r>
            <a:r>
              <a:rPr lang="tr-TR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academicians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from partner </a:t>
            </a: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countries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1150938" lvl="1" indent="-342900" hangingPunct="1">
              <a:spcBef>
                <a:spcPts val="3600"/>
              </a:spcBef>
              <a:buSzPct val="80000"/>
              <a:buFont typeface="Wingdings" panose="05000000000000000000" pitchFamily="2" charset="2"/>
              <a:buChar char="Ø"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rPr lang="en-GB" sz="2500" dirty="0" smtClean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In </a:t>
            </a:r>
            <a:r>
              <a:rPr lang="en-GB" sz="2500" dirty="0">
                <a:solidFill>
                  <a:srgbClr val="FFFFFF"/>
                </a:solidFill>
                <a:latin typeface="Candara Light" panose="020E0502030303020204" pitchFamily="34" charset="0"/>
                <a:ea typeface="Avenir Next Ultra Light"/>
                <a:cs typeface="Avenir Next Ultra Light"/>
                <a:sym typeface="Avenir Next Ultra Light"/>
              </a:rPr>
              <a:t>order to achieve some concrete results, facilitating discussions and hand-on-practices on a specific topic. </a:t>
            </a:r>
            <a:endParaRPr lang="tr-TR" sz="2500" dirty="0" smtClean="0">
              <a:solidFill>
                <a:srgbClr val="FFFFFF"/>
              </a:solidFill>
              <a:latin typeface="Candara Light" panose="020E0502030303020204" pitchFamily="34" charset="0"/>
              <a:ea typeface="Avenir Next Ultra Light"/>
              <a:cs typeface="Avenir Next Ultra Light"/>
              <a:sym typeface="Avenir Next Ultra Light"/>
            </a:endParaRPr>
          </a:p>
          <a:p>
            <a:pPr marL="363538" indent="0" hangingPunct="1">
              <a:spcBef>
                <a:spcPts val="3600"/>
              </a:spcBef>
              <a:buSzPct val="80000"/>
              <a:buNone/>
              <a:defRPr sz="2500"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endParaRPr lang="en-US" sz="2800" i="1" dirty="0" smtClean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5143" y="9091240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8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4852" y="1196161"/>
            <a:ext cx="3240314" cy="10105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tr-TR" sz="3500" b="0" i="1" dirty="0" err="1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Sharing</a:t>
            </a:r>
            <a:r>
              <a:rPr lang="tr-TR" sz="3500" b="0" i="1" dirty="0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 </a:t>
            </a:r>
            <a:r>
              <a:rPr lang="tr-TR" sz="3500" b="0" i="1" dirty="0" err="1" smtClean="0">
                <a:solidFill>
                  <a:srgbClr val="F7BA00"/>
                </a:solidFill>
                <a:latin typeface="Candara Light" panose="020E0502030303020204"/>
                <a:ea typeface="Avenir Next Ultra Light"/>
                <a:cs typeface="Avenir Next Ultra Light"/>
                <a:sym typeface="Avenir Next Ultra Light"/>
              </a:rPr>
              <a:t>Expertise</a:t>
            </a:r>
            <a:endParaRPr lang="tr-TR" sz="3500" b="0" i="1" dirty="0">
              <a:solidFill>
                <a:srgbClr val="F7BA00"/>
              </a:solidFill>
              <a:latin typeface="Candara Light" panose="020E0502030303020204"/>
              <a:ea typeface="Avenir Next Ultra Light"/>
              <a:cs typeface="Avenir Next Ultra Light"/>
              <a:sym typeface="Avenir Next Ultra Light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99178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Background"/>
          <p:cNvSpPr txBox="1">
            <a:spLocks noGrp="1"/>
          </p:cNvSpPr>
          <p:nvPr>
            <p:ph type="ctrTitle" idx="4294967295"/>
          </p:nvPr>
        </p:nvSpPr>
        <p:spPr>
          <a:xfrm>
            <a:off x="540295" y="623629"/>
            <a:ext cx="11099801" cy="2159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000">
                <a:solidFill>
                  <a:srgbClr val="F7BA00">
                    <a:alpha val="87756"/>
                  </a:srgbClr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n-US" sz="5500" dirty="0" smtClean="0">
                <a:latin typeface="Calibri Light" panose="020F0302020204030204" pitchFamily="34" charset="0"/>
              </a:rPr>
              <a:t>Outline</a:t>
            </a:r>
            <a:endParaRPr lang="en-US" sz="5500" dirty="0">
              <a:latin typeface="Calibri Light" panose="020F0302020204030204" pitchFamily="34" charset="0"/>
            </a:endParaRPr>
          </a:p>
        </p:txBody>
      </p:sp>
      <p:sp>
        <p:nvSpPr>
          <p:cNvPr id="131" name="Triangle"/>
          <p:cNvSpPr/>
          <p:nvPr/>
        </p:nvSpPr>
        <p:spPr>
          <a:xfrm flipH="1">
            <a:off x="9919890" y="8416180"/>
            <a:ext cx="3084910" cy="1350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98051" y="9144752"/>
            <a:ext cx="1423046" cy="45553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Adverse impacts of COVID-19 Pandemic Crisis on the Global and OIC Economy…"/>
          <p:cNvSpPr txBox="1">
            <a:spLocks/>
          </p:cNvSpPr>
          <p:nvPr/>
        </p:nvSpPr>
        <p:spPr>
          <a:xfrm>
            <a:off x="863024" y="1703129"/>
            <a:ext cx="8816616" cy="4308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tr-TR" sz="3500" i="1" dirty="0" err="1" smtClean="0">
                <a:solidFill>
                  <a:srgbClr val="006C45"/>
                </a:solidFill>
                <a:latin typeface="Candara Light" panose="020E0502030303020204"/>
              </a:rPr>
              <a:t>Types</a:t>
            </a:r>
            <a:r>
              <a:rPr lang="tr-TR" sz="3500" i="1" dirty="0" smtClean="0">
                <a:solidFill>
                  <a:srgbClr val="006C45"/>
                </a:solidFill>
                <a:latin typeface="Candara Light" panose="020E0502030303020204"/>
              </a:rPr>
              <a:t> of </a:t>
            </a:r>
            <a:r>
              <a:rPr lang="tr-TR" sz="3500" i="1" dirty="0" err="1" smtClean="0">
                <a:solidFill>
                  <a:srgbClr val="006C45"/>
                </a:solidFill>
                <a:latin typeface="Candara Light" panose="020E0502030303020204"/>
              </a:rPr>
              <a:t>Projects</a:t>
            </a:r>
            <a:r>
              <a:rPr lang="tr-TR" sz="3500" i="1" dirty="0" smtClean="0">
                <a:solidFill>
                  <a:srgbClr val="006C45"/>
                </a:solidFill>
                <a:latin typeface="Candara Light" panose="020E0502030303020204"/>
              </a:rPr>
              <a:t> </a:t>
            </a:r>
            <a:endParaRPr lang="en-US" sz="3500" i="1" dirty="0" smtClean="0">
              <a:solidFill>
                <a:srgbClr val="006C45"/>
              </a:solidFill>
              <a:latin typeface="Candara Light" panose="020E050203030302020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r-TR" sz="3500" i="1" dirty="0" smtClean="0">
                <a:solidFill>
                  <a:schemeClr val="bg1"/>
                </a:solidFill>
                <a:latin typeface="Candara Light" panose="020E0502030303020204"/>
              </a:rPr>
              <a:t>Main Program </a:t>
            </a:r>
            <a:r>
              <a:rPr lang="tr-TR" sz="3500" i="1" dirty="0" err="1" smtClean="0">
                <a:solidFill>
                  <a:schemeClr val="bg1"/>
                </a:solidFill>
                <a:latin typeface="Candara Light" panose="020E0502030303020204"/>
              </a:rPr>
              <a:t>Actors</a:t>
            </a:r>
            <a:endParaRPr lang="en-US" sz="3500" i="1" dirty="0">
              <a:solidFill>
                <a:schemeClr val="bg1"/>
              </a:solidFill>
              <a:latin typeface="Candara Light" panose="020E0502030303020204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45143" y="9139522"/>
            <a:ext cx="17417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133F72-B3C2-4188-A765-1B64D4ECCD02}" type="slidenum">
              <a:rPr kumimoji="0" lang="en-US" sz="24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ndara Light" panose="020E0502030303020204"/>
                <a:sym typeface="Helvetica Neue"/>
              </a:rPr>
              <a:t>9</a:t>
            </a:fld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ndara Light" panose="020E0502030303020204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168590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532</Words>
  <Application>Microsoft Office PowerPoint</Application>
  <PresentationFormat>Özel</PresentationFormat>
  <Paragraphs>91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7" baseType="lpstr">
      <vt:lpstr>Avenir Next Medium</vt:lpstr>
      <vt:lpstr>Avenir Next Regular</vt:lpstr>
      <vt:lpstr>Avenir Next Ultra Light</vt:lpstr>
      <vt:lpstr>Calibri Light</vt:lpstr>
      <vt:lpstr>Candara Light</vt:lpstr>
      <vt:lpstr>Helvetica Light</vt:lpstr>
      <vt:lpstr>Helvetica Neue</vt:lpstr>
      <vt:lpstr>Helvetica Neue Light</vt:lpstr>
      <vt:lpstr>Helvetica Neue Medium</vt:lpstr>
      <vt:lpstr>Helvetica Neue Thin</vt:lpstr>
      <vt:lpstr>Wingdings</vt:lpstr>
      <vt:lpstr>White</vt:lpstr>
      <vt:lpstr>Kadir ALTINTOP Program Coordinator</vt:lpstr>
      <vt:lpstr>Outline</vt:lpstr>
      <vt:lpstr>Outline</vt:lpstr>
      <vt:lpstr>PowerPoint Sunusu</vt:lpstr>
      <vt:lpstr>PowerPoint Sunusu</vt:lpstr>
      <vt:lpstr>PowerPoint Sunusu</vt:lpstr>
      <vt:lpstr>PowerPoint Sunusu</vt:lpstr>
      <vt:lpstr>PowerPoint Sunusu</vt:lpstr>
      <vt:lpstr>Outline</vt:lpstr>
      <vt:lpstr>Main Actors</vt:lpstr>
      <vt:lpstr>PowerPoint Sunusu</vt:lpstr>
      <vt:lpstr>Responsibilities of Responsible Authority (RA)</vt:lpstr>
      <vt:lpstr>Responsibilities of Contact Person (CP)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Fatih Ünlü Director General</dc:title>
  <dc:creator>Deniz GÖLE</dc:creator>
  <cp:lastModifiedBy>Kadir ALTINTOP</cp:lastModifiedBy>
  <cp:revision>83</cp:revision>
  <dcterms:modified xsi:type="dcterms:W3CDTF">2022-06-30T08:32:57Z</dcterms:modified>
</cp:coreProperties>
</file>