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00" r:id="rId4"/>
    <p:sldId id="274" r:id="rId5"/>
    <p:sldId id="289" r:id="rId6"/>
    <p:sldId id="295" r:id="rId7"/>
    <p:sldId id="290" r:id="rId8"/>
    <p:sldId id="296" r:id="rId9"/>
    <p:sldId id="297" r:id="rId10"/>
    <p:sldId id="275" r:id="rId11"/>
    <p:sldId id="276" r:id="rId12"/>
    <p:sldId id="291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80" r:id="rId24"/>
    <p:sldId id="279" r:id="rId25"/>
    <p:sldId id="281" r:id="rId26"/>
    <p:sldId id="283" r:id="rId27"/>
    <p:sldId id="286" r:id="rId28"/>
    <p:sldId id="287" r:id="rId29"/>
    <p:sldId id="266" r:id="rId3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A00"/>
    <a:srgbClr val="00482F"/>
    <a:srgbClr val="006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1C7A0-D666-4EF9-AB37-64CD47787B51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D92AE2-A32E-417E-AA07-A69A9C7D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8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07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83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5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01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37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7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18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93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9685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3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41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35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11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94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266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2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8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6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35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4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536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940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004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0"/>
            <a:ext cx="13004800" cy="54839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8" name="Fatih Ünlü…"/>
          <p:cNvSpPr txBox="1">
            <a:spLocks noGrp="1"/>
          </p:cNvSpPr>
          <p:nvPr>
            <p:ph type="ctrTitle" idx="4294967295"/>
          </p:nvPr>
        </p:nvSpPr>
        <p:spPr>
          <a:xfrm>
            <a:off x="9275731" y="6179450"/>
            <a:ext cx="2627214" cy="21590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defRPr sz="25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tr-TR" sz="2800" dirty="0">
                <a:solidFill>
                  <a:srgbClr val="F7BA00"/>
                </a:solidFill>
                <a:latin typeface="Candara Light" panose="020E0502030303020204" pitchFamily="34" charset="0"/>
                <a:cs typeface="Calibri Light" panose="020F0302020204030204" pitchFamily="34" charset="0"/>
              </a:rPr>
              <a:t>Eda AKÇA</a:t>
            </a:r>
            <a:endParaRPr sz="2800" dirty="0">
              <a:latin typeface="Candara Light" panose="020E050203030302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80000"/>
              </a:lnSpc>
              <a:defRPr sz="20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dirty="0">
                <a:latin typeface="Candara Light" panose="020E0502030303020204" pitchFamily="34" charset="0"/>
                <a:cs typeface="Calibri Light" panose="020F0302020204030204" pitchFamily="34" charset="0"/>
              </a:rPr>
              <a:t>Program </a:t>
            </a:r>
            <a:r>
              <a:rPr lang="tr-TR" dirty="0" err="1">
                <a:latin typeface="Candara Light" panose="020E0502030303020204" pitchFamily="34" charset="0"/>
                <a:cs typeface="Calibri Light" panose="020F0302020204030204" pitchFamily="34" charset="0"/>
              </a:rPr>
              <a:t>Coordinator</a:t>
            </a:r>
            <a:endParaRPr lang="en-US" dirty="0">
              <a:latin typeface="Candara Light" panose="020E0502030303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November, 26th  2020"/>
          <p:cNvSpPr txBox="1"/>
          <p:nvPr/>
        </p:nvSpPr>
        <p:spPr>
          <a:xfrm>
            <a:off x="10589338" y="8475635"/>
            <a:ext cx="2514849" cy="5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lnSpc>
                <a:spcPct val="80000"/>
              </a:lnSpc>
              <a:defRPr sz="15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tr-TR" sz="2000" b="0" dirty="0" err="1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June</a:t>
            </a:r>
            <a:r>
              <a:rPr sz="2000" b="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, </a:t>
            </a:r>
            <a:r>
              <a:rPr lang="tr-TR" sz="2000" b="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30</a:t>
            </a:r>
            <a:r>
              <a:rPr sz="2000" b="0" baseline="31999" dirty="0" err="1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th</a:t>
            </a:r>
            <a:r>
              <a:rPr sz="2000" b="0" baseline="31999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</a:t>
            </a:r>
            <a:r>
              <a:rPr sz="2000" b="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 202</a:t>
            </a:r>
            <a:r>
              <a:rPr lang="tr-TR" sz="2000" b="0" dirty="0">
                <a:latin typeface="Candara Light" panose="020E0502030303020204" pitchFamily="34" charset="0"/>
                <a:ea typeface="Avenir Next Ultra Light" charset="0"/>
                <a:cs typeface="Avenir Next Ultra Light" charset="0"/>
              </a:rPr>
              <a:t>2</a:t>
            </a:r>
            <a:endParaRPr sz="2000" b="0" dirty="0">
              <a:latin typeface="Candara Light" panose="020E0502030303020204" pitchFamily="34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21" name="COMCEC Ministerial Working Session"/>
          <p:cNvSpPr txBox="1"/>
          <p:nvPr/>
        </p:nvSpPr>
        <p:spPr>
          <a:xfrm>
            <a:off x="0" y="4530944"/>
            <a:ext cx="13004799" cy="78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80000"/>
              </a:lnSpc>
              <a:defRPr sz="15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endParaRPr lang="en-US" sz="3500" b="1" dirty="0">
              <a:solidFill>
                <a:srgbClr val="00482F"/>
              </a:solidFill>
            </a:endParaRPr>
          </a:p>
          <a:p>
            <a:pPr algn="ctr"/>
            <a:r>
              <a:rPr lang="en-US" sz="3500" b="1" dirty="0">
                <a:solidFill>
                  <a:srgbClr val="00482F"/>
                </a:solidFill>
                <a:latin typeface="Candara Light" panose="020E0502030303020204"/>
              </a:rPr>
              <a:t> PROJECT MANAGEMENT TRAINING PROGRAM</a:t>
            </a:r>
            <a:endParaRPr lang="en-US" sz="3500" b="1" dirty="0">
              <a:solidFill>
                <a:srgbClr val="00482F"/>
              </a:solidFill>
              <a:latin typeface="Candara Light" panose="020E0502030303020204"/>
              <a:ea typeface="Avenir Next Ultra Light" charset="0"/>
              <a:cs typeface="Avenir Next Ultra Light" charset="0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43" y="313509"/>
            <a:ext cx="7847260" cy="251201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" name="COMCEC Ministerial Working Session"/>
          <p:cNvSpPr txBox="1"/>
          <p:nvPr/>
        </p:nvSpPr>
        <p:spPr>
          <a:xfrm>
            <a:off x="-1" y="6010212"/>
            <a:ext cx="13004800" cy="92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lnSpc>
                <a:spcPct val="80000"/>
              </a:lnSpc>
              <a:defRPr sz="15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tr-TR" sz="3600" i="0" dirty="0">
                <a:solidFill>
                  <a:schemeClr val="bg1"/>
                </a:solidFill>
                <a:latin typeface="Candara Light" panose="020E0502030303020204"/>
              </a:rPr>
              <a:t>SHARING EXPERTISE PROJECTS </a:t>
            </a:r>
            <a:endParaRPr sz="3600" i="0" dirty="0">
              <a:solidFill>
                <a:schemeClr val="bg1"/>
              </a:solidFill>
              <a:latin typeface="Candara Light" panose="020E0502030303020204"/>
              <a:ea typeface="Avenir Next Ultra Light" charset="0"/>
              <a:cs typeface="Avenir Next Ultra Light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ground"/>
          <p:cNvSpPr txBox="1">
            <a:spLocks noGrp="1"/>
          </p:cNvSpPr>
          <p:nvPr>
            <p:ph type="ctrTitle" idx="4294967295"/>
          </p:nvPr>
        </p:nvSpPr>
        <p:spPr>
          <a:xfrm>
            <a:off x="540295" y="292100"/>
            <a:ext cx="11099801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5500" dirty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131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dverse impacts of COVID-19 Pandemic Crisis on the Global and OIC Economy…"/>
          <p:cNvSpPr txBox="1">
            <a:spLocks/>
          </p:cNvSpPr>
          <p:nvPr/>
        </p:nvSpPr>
        <p:spPr>
          <a:xfrm>
            <a:off x="690242" y="2295266"/>
            <a:ext cx="8816616" cy="430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Responsibilities of Actors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Monitoring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Online Monitoring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Visibility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10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38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56592" y="2057968"/>
            <a:ext cx="12205271" cy="4481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2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36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u="sng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SE Project incl. Training/Workshop  act.</a:t>
            </a:r>
            <a:r>
              <a:rPr lang="en-US" sz="28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          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Detailed Work Plan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Monthly Progress Report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Activity Report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Project Completion Report</a:t>
            </a:r>
          </a:p>
          <a:p>
            <a:pPr marL="363538" indent="0" hangingPunct="1">
              <a:spcBef>
                <a:spcPts val="36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u="sng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SE Project incl. Visiting Expert Act</a:t>
            </a:r>
            <a:r>
              <a:rPr lang="en-US" sz="28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.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u="sng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Revised</a:t>
            </a: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 Detailed Work Plan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Field Report (Draft/Final)</a:t>
            </a:r>
          </a:p>
          <a:p>
            <a:pPr marL="820738" indent="-457200" hangingPunct="1">
              <a:spcBef>
                <a:spcPts val="36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tr-TR" sz="2800" i="1" dirty="0">
              <a:solidFill>
                <a:srgbClr val="F7BA00"/>
              </a:solidFill>
              <a:latin typeface="Candara Light" panose="020E0502030303020204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11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486209" y="6411426"/>
            <a:ext cx="12205271" cy="164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numCol="1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i="1" dirty="0">
                <a:solidFill>
                  <a:schemeClr val="accent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The Timesheets, Financial Progress Reports, and Disbursement Request Forms will be explained by the Bank </a:t>
            </a:r>
            <a:r>
              <a:rPr lang="en-US" sz="2800" i="1" u="sng" dirty="0">
                <a:solidFill>
                  <a:schemeClr val="accent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tomorrow.</a:t>
            </a:r>
          </a:p>
        </p:txBody>
      </p:sp>
    </p:spTree>
    <p:extLst>
      <p:ext uri="{BB962C8B-B14F-4D97-AF65-F5344CB8AC3E}">
        <p14:creationId xmlns:p14="http://schemas.microsoft.com/office/powerpoint/2010/main" val="36559237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2"/>
            <a:ext cx="11762334" cy="638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DETAILED WORK PLAN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Project activities and other preparatory works related to the activities will be presented in the Detailed Work Plan.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It will help to facilitate the time-management and following–up the activities.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Detailed Work Plan should be prepared and sent to the CCO after signing of the contract.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Trainer(s)/visiting expert(s) (if available) is supposed to contribute to the preparation of the Detailed Work Plan.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Before transfer of the payments, the Bank checks consistency of the financial reports with Detailed Work Plan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12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167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13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7" y="1258344"/>
            <a:ext cx="12468225" cy="66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29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1"/>
            <a:ext cx="11762334" cy="7275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MONTHLY PROGRESS REPORT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Monthly Progress Report shows the technical progress of Project</a:t>
            </a:r>
            <a:r>
              <a:rPr lang="tr-TR" sz="30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Planned and completed works of the respective month are stated in the report. 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It includes details about the problems encountered, the measures taken for the solution of these problems.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Planned works for the next month, alterations in project, visibility and goods and services purchased should be stated in the report.</a:t>
            </a:r>
            <a:endParaRPr lang="en-US" sz="3000" dirty="0"/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All verifying documents (questionnaires, reports, training/workshop materials etc.) should be submitted as attachment of the report. 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Payments to the Project Coordinator can only be made upon approval of the relevant Monthly Progress Report and Timesheet by the Bank and the CCO.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14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887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15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11" name="Resim 8" descr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5" y="1218163"/>
            <a:ext cx="9822872" cy="76348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0243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2"/>
            <a:ext cx="11762334" cy="612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ACTIVITY REPORT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The PO submits an Activity Report if a main activity is undertaken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Activity Report shall be prepared by The Project Coordinator in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collaboration with the Trainer (if available) and approved (checked and signed) by the Responsible Authority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Activity Report is the document that shows the works performed during each main activity as well as their evaluations.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Description, objective, outcomes,  visibility and impact of the realized activity are stated along with the challenges that are faced during the implementation period.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Payments to the Trainer(s) can only be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made upon approval of the relevant Activity Report and Timesheets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  <a:endParaRPr lang="en-US" sz="2800" dirty="0">
              <a:solidFill>
                <a:schemeClr val="bg1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16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912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17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87" y="911747"/>
            <a:ext cx="10764982" cy="7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42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2"/>
            <a:ext cx="11762334" cy="638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00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3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PROJECT COMPLETION REPORT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PO submits a Project Completion Report within two weeks after all project activities are completed.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Project Completion Report shall be prepared by the Project Coordinator in collaboration with other project personnel (if available) and approved (checked and signed) by the Responsible Authority.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Project Completion Report summarizes all technical information about the implementation of the project.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Project Completion Report shall be prepared in line with the other financial and technical reports produced during the project implementation.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The impact and outcomes of the project shall be stated in the Project Completion Report.</a:t>
            </a:r>
          </a:p>
          <a:p>
            <a:pPr>
              <a:spcBef>
                <a:spcPts val="1800"/>
              </a:spcBef>
            </a:pPr>
            <a:r>
              <a:rPr lang="en-US" sz="4000" dirty="0">
                <a:solidFill>
                  <a:schemeClr val="bg1"/>
                </a:solidFill>
                <a:latin typeface="Candara Light" panose="020E0502030303020204"/>
              </a:rPr>
              <a:t>Last payments will be done after approval of the Project Completion Reports.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18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50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19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066800"/>
            <a:ext cx="12178145" cy="75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29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ground"/>
          <p:cNvSpPr txBox="1">
            <a:spLocks noGrp="1"/>
          </p:cNvSpPr>
          <p:nvPr>
            <p:ph type="ctrTitle" idx="4294967295"/>
          </p:nvPr>
        </p:nvSpPr>
        <p:spPr>
          <a:xfrm>
            <a:off x="540296" y="292100"/>
            <a:ext cx="9681878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5500" dirty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131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dverse impacts of COVID-19 Pandemic Crisis on the Global and OIC Economy…"/>
          <p:cNvSpPr txBox="1">
            <a:spLocks/>
          </p:cNvSpPr>
          <p:nvPr/>
        </p:nvSpPr>
        <p:spPr>
          <a:xfrm>
            <a:off x="690242" y="2295266"/>
            <a:ext cx="8816616" cy="430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Responsibilities of Actors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Monitoring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Online Monitoring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Visibility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482F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3"/>
            <a:ext cx="11762334" cy="609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FIELD REPORT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PO submits first section of the report before expert(s) travel to host country.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First section specifies the current situation of the selected sector/theme in PO country with related to the COVID-19 Pandemic.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List of institutions and interviewees along with questionnaire that will be used during the visit will also be submitted.</a:t>
            </a:r>
          </a:p>
          <a:p>
            <a:pPr>
              <a:spcBef>
                <a:spcPts val="1800"/>
              </a:spcBef>
            </a:pPr>
            <a:r>
              <a:rPr lang="en-US" sz="2800" i="1" u="sng" dirty="0">
                <a:solidFill>
                  <a:schemeClr val="bg1"/>
                </a:solidFill>
                <a:latin typeface="Candara Light" panose="020E0502030303020204"/>
              </a:rPr>
              <a:t>The PO can request 60% of the total budget after CCO approve</a:t>
            </a:r>
            <a:r>
              <a:rPr lang="tr-TR" sz="2800" i="1" u="sng" dirty="0">
                <a:solidFill>
                  <a:schemeClr val="bg1"/>
                </a:solidFill>
                <a:latin typeface="Candara Light" panose="020E0502030303020204"/>
              </a:rPr>
              <a:t>s</a:t>
            </a:r>
            <a:r>
              <a:rPr lang="en-US" sz="2800" i="1" u="sng" dirty="0">
                <a:solidFill>
                  <a:schemeClr val="bg1"/>
                </a:solidFill>
                <a:latin typeface="Candara Light" panose="020E0502030303020204"/>
              </a:rPr>
              <a:t> the first section, list of</a:t>
            </a:r>
            <a:r>
              <a:rPr lang="tr-TR" sz="2800" i="1" u="sng" dirty="0">
                <a:solidFill>
                  <a:schemeClr val="bg1"/>
                </a:solidFill>
                <a:latin typeface="Candara Light" panose="020E0502030303020204"/>
              </a:rPr>
              <a:t> i</a:t>
            </a:r>
            <a:r>
              <a:rPr lang="en-US" sz="2800" i="1" u="sng" dirty="0" err="1">
                <a:solidFill>
                  <a:schemeClr val="bg1"/>
                </a:solidFill>
                <a:latin typeface="Candara Light" panose="020E0502030303020204"/>
              </a:rPr>
              <a:t>nstitutions</a:t>
            </a:r>
            <a:r>
              <a:rPr lang="en-US" sz="2800" i="1" u="sng" dirty="0">
                <a:solidFill>
                  <a:schemeClr val="bg1"/>
                </a:solidFill>
                <a:latin typeface="Candara Light" panose="020E0502030303020204"/>
              </a:rPr>
              <a:t>, list of interviewees and questionnaire</a:t>
            </a:r>
            <a:r>
              <a:rPr lang="tr-TR" sz="2800" i="1" u="sng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PO submits second and third sections of the field report once expert(s)’ time has ended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in the host country. 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20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02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2</a:t>
            </a:r>
            <a:r>
              <a:rPr lang="en-US" sz="4800" dirty="0">
                <a:latin typeface="Candara Light" panose="020E0502030303020204" pitchFamily="34" charset="0"/>
              </a:rPr>
              <a:t>- Monitoring and Reporting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99529" y="1869742"/>
            <a:ext cx="11087671" cy="654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9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FIELD REPORT (Cont’d)</a:t>
            </a:r>
          </a:p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Second section of the field report states;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why host country was chosen by Project Owner.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the current situation in host country.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the successful practices of the host country in the selected topic</a:t>
            </a:r>
          </a:p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Third section of the report should focus on;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lessons learned, the results achieved, and benefits of the field visit.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experience of successful practices from host country.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recommendations for all member countries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Candara Light" panose="020E0502030303020204"/>
              </a:rPr>
              <a:t>conclusions.</a:t>
            </a:r>
          </a:p>
          <a:p>
            <a:pPr>
              <a:spcBef>
                <a:spcPts val="1800"/>
              </a:spcBef>
            </a:pPr>
            <a:r>
              <a:rPr lang="en-US" sz="3600" i="1" u="sng" dirty="0">
                <a:solidFill>
                  <a:schemeClr val="bg1"/>
                </a:solidFill>
                <a:latin typeface="Candara Light" panose="020E0502030303020204"/>
              </a:rPr>
              <a:t>PO can request rem</a:t>
            </a:r>
            <a:r>
              <a:rPr lang="tr-TR" sz="3600" i="1" u="sng" dirty="0">
                <a:solidFill>
                  <a:schemeClr val="bg1"/>
                </a:solidFill>
                <a:latin typeface="Candara Light" panose="020E0502030303020204"/>
              </a:rPr>
              <a:t>a</a:t>
            </a:r>
            <a:r>
              <a:rPr lang="en-US" sz="3600" i="1" u="sng" dirty="0" err="1">
                <a:solidFill>
                  <a:schemeClr val="bg1"/>
                </a:solidFill>
                <a:latin typeface="Candara Light" panose="020E0502030303020204"/>
              </a:rPr>
              <a:t>ining</a:t>
            </a:r>
            <a:r>
              <a:rPr lang="en-US" sz="3600" i="1" u="sng" dirty="0">
                <a:solidFill>
                  <a:schemeClr val="bg1"/>
                </a:solidFill>
                <a:latin typeface="Candara Light" panose="020E0502030303020204"/>
              </a:rPr>
              <a:t> amount of the total budget after CCO approve the final version of the field report.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21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645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22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" y="866402"/>
            <a:ext cx="9896559" cy="78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52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ground"/>
          <p:cNvSpPr txBox="1">
            <a:spLocks noGrp="1"/>
          </p:cNvSpPr>
          <p:nvPr>
            <p:ph type="ctrTitle" idx="4294967295"/>
          </p:nvPr>
        </p:nvSpPr>
        <p:spPr>
          <a:xfrm>
            <a:off x="540295" y="292100"/>
            <a:ext cx="11099801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5500" dirty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131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dverse impacts of COVID-19 Pandemic Crisis on the Global and OIC Economy…"/>
          <p:cNvSpPr txBox="1">
            <a:spLocks/>
          </p:cNvSpPr>
          <p:nvPr/>
        </p:nvSpPr>
        <p:spPr>
          <a:xfrm>
            <a:off x="690242" y="2295266"/>
            <a:ext cx="8816616" cy="430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Responsibilities of Contact Person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Monitoring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Online Monitoring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Visibility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23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482F"/>
                </a:solidFill>
              </a:rPr>
              <a:t>Sharing Expertise</a:t>
            </a:r>
          </a:p>
        </p:txBody>
      </p:sp>
    </p:spTree>
    <p:extLst>
      <p:ext uri="{BB962C8B-B14F-4D97-AF65-F5344CB8AC3E}">
        <p14:creationId xmlns:p14="http://schemas.microsoft.com/office/powerpoint/2010/main" val="2030207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78452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3- Online Monitoring System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47240" y="1183084"/>
            <a:ext cx="11762334" cy="311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i="1" u="sng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Login Page:</a:t>
            </a:r>
            <a:r>
              <a:rPr lang="tr-TR" sz="2800" b="1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 http://ccr.comcec.org</a:t>
            </a:r>
            <a:endParaRPr lang="en-US" sz="2800" b="1" i="1" dirty="0">
              <a:solidFill>
                <a:schemeClr val="bg1"/>
              </a:solidFill>
              <a:latin typeface="Candara Light" panose="020E0502030303020204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24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13" name="COVID-19 Consultation Meetings…"/>
          <p:cNvSpPr txBox="1">
            <a:spLocks/>
          </p:cNvSpPr>
          <p:nvPr/>
        </p:nvSpPr>
        <p:spPr>
          <a:xfrm>
            <a:off x="442774" y="3377951"/>
            <a:ext cx="11762334" cy="311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b="1" i="1" u="sng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For submitting reports</a:t>
            </a:r>
            <a:r>
              <a:rPr lang="tr-TR" sz="2800" b="1" i="1" u="sng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click: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12" name="Resi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484248" y="1972207"/>
            <a:ext cx="2942533" cy="3359074"/>
          </a:xfrm>
          <a:prstGeom prst="rect">
            <a:avLst/>
          </a:prstGeom>
        </p:spPr>
      </p:pic>
      <p:pic>
        <p:nvPicPr>
          <p:cNvPr id="14" name="Resim 13"/>
          <p:cNvPicPr/>
          <p:nvPr/>
        </p:nvPicPr>
        <p:blipFill rotWithShape="1">
          <a:blip r:embed="rId5"/>
          <a:srcRect b="28570"/>
          <a:stretch/>
        </p:blipFill>
        <p:spPr>
          <a:xfrm>
            <a:off x="756692" y="5543203"/>
            <a:ext cx="9410781" cy="378241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8241702" y="8416180"/>
            <a:ext cx="1372413" cy="819076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51140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40293" y="2341826"/>
            <a:ext cx="9982129" cy="6417024"/>
          </a:xfrm>
          <a:prstGeom prst="rect">
            <a:avLst/>
          </a:prstGeom>
        </p:spPr>
      </p:pic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78452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3- Online Monitoring System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47240" y="1183084"/>
            <a:ext cx="11762334" cy="161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400" i="1" dirty="0">
              <a:solidFill>
                <a:srgbClr val="FF0000"/>
              </a:solidFill>
              <a:latin typeface="Candara Light" panose="020E0502030303020204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25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98444" y="7282990"/>
            <a:ext cx="2634018" cy="1673919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2747215" y="8100834"/>
            <a:ext cx="2784143" cy="38213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1957487" y="8345459"/>
            <a:ext cx="799532" cy="413391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381233" y="7710146"/>
            <a:ext cx="20471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Click Here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404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3- Online Monitoring System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26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3" y="1974041"/>
            <a:ext cx="9961725" cy="6781699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1325615" y="3759720"/>
            <a:ext cx="2634018" cy="1673919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022223" y="4389983"/>
            <a:ext cx="799532" cy="413391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Düz Ok Bağlayıcısı 18"/>
          <p:cNvCxnSpPr/>
          <p:nvPr/>
        </p:nvCxnSpPr>
        <p:spPr>
          <a:xfrm flipV="1">
            <a:off x="3052519" y="4212946"/>
            <a:ext cx="805218" cy="35407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3857737" y="3873562"/>
            <a:ext cx="20471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Submit Here</a:t>
            </a:r>
          </a:p>
        </p:txBody>
      </p:sp>
    </p:spTree>
    <p:extLst>
      <p:ext uri="{BB962C8B-B14F-4D97-AF65-F5344CB8AC3E}">
        <p14:creationId xmlns:p14="http://schemas.microsoft.com/office/powerpoint/2010/main" val="325242337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ground"/>
          <p:cNvSpPr txBox="1">
            <a:spLocks noGrp="1"/>
          </p:cNvSpPr>
          <p:nvPr>
            <p:ph type="ctrTitle" idx="4294967295"/>
          </p:nvPr>
        </p:nvSpPr>
        <p:spPr>
          <a:xfrm>
            <a:off x="540295" y="292100"/>
            <a:ext cx="11099801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5500" dirty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131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dverse impacts of COVID-19 Pandemic Crisis on the Global and OIC Economy…"/>
          <p:cNvSpPr txBox="1">
            <a:spLocks/>
          </p:cNvSpPr>
          <p:nvPr/>
        </p:nvSpPr>
        <p:spPr>
          <a:xfrm>
            <a:off x="690242" y="2295266"/>
            <a:ext cx="8816616" cy="430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Responsibilities of Actors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Monitoring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Online Monitoring System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Visibility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27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32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sz="4800" dirty="0">
                <a:latin typeface="Candara Light" panose="020E0502030303020204" pitchFamily="34" charset="0"/>
              </a:rPr>
              <a:t>4</a:t>
            </a:r>
            <a:r>
              <a:rPr lang="en-US" sz="4800" dirty="0">
                <a:latin typeface="Candara Light" panose="020E0502030303020204" pitchFamily="34" charset="0"/>
              </a:rPr>
              <a:t>- Visibility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709684" y="2164399"/>
            <a:ext cx="11507875" cy="324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20738" indent="-457200" hangingPunct="1">
              <a:spcBef>
                <a:spcPts val="18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The COMCEC Logo must be used in all training materials and field reports.</a:t>
            </a:r>
          </a:p>
          <a:p>
            <a:pPr marL="820738" indent="-457200" hangingPunct="1">
              <a:spcBef>
                <a:spcPts val="18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dirty="0">
                <a:latin typeface="Candara Light" panose="020E0502030303020204"/>
              </a:rPr>
              <a:t>Various photos and video records (if available) should be taken during the activities in order to provide visibility of the project in different platform</a:t>
            </a:r>
            <a:r>
              <a:rPr lang="tr-TR" sz="2600">
                <a:latin typeface="Candara Light" panose="020E0502030303020204"/>
              </a:rPr>
              <a:t>s</a:t>
            </a:r>
            <a:r>
              <a:rPr lang="en-US" sz="2600">
                <a:latin typeface="Candara Light" panose="020E0502030303020204"/>
              </a:rPr>
              <a:t>. </a:t>
            </a:r>
            <a:endParaRPr lang="en-US" sz="2600" dirty="0">
              <a:latin typeface="Candara Light" panose="020E0502030303020204"/>
            </a:endParaRPr>
          </a:p>
          <a:p>
            <a:pPr marL="820738" indent="-457200" hangingPunct="1">
              <a:spcBef>
                <a:spcPts val="1800"/>
              </a:spcBef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600" i="1" dirty="0">
                <a:solidFill>
                  <a:schemeClr val="bg1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The visibility materials must be in compliant with the samples demonstrated in this manual.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28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0960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COMCEC COORDINATION OFFICE"/>
          <p:cNvSpPr txBox="1"/>
          <p:nvPr/>
        </p:nvSpPr>
        <p:spPr>
          <a:xfrm>
            <a:off x="5431580" y="8263400"/>
            <a:ext cx="393537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17500" algn="l">
              <a:spcBef>
                <a:spcPts val="1500"/>
              </a:spcBef>
              <a:defRPr sz="2000" b="0">
                <a:solidFill>
                  <a:srgbClr val="DAAF16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rPr b="1" dirty="0">
                <a:latin typeface="Candara Light" panose="020E0502030303020204" pitchFamily="34" charset="0"/>
              </a:rPr>
              <a:t>COMCEC COORDINATION OFFICE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MCEC COORDINATION OFFICE"/>
          <p:cNvSpPr txBox="1"/>
          <p:nvPr/>
        </p:nvSpPr>
        <p:spPr>
          <a:xfrm>
            <a:off x="7107634" y="8504144"/>
            <a:ext cx="23115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17500" algn="l">
              <a:spcBef>
                <a:spcPts val="1500"/>
              </a:spcBef>
              <a:defRPr sz="2000" b="0">
                <a:solidFill>
                  <a:srgbClr val="DAAF16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andara Light" panose="020E0502030303020204" pitchFamily="34" charset="0"/>
              </a:rPr>
              <a:t>ccr@comcec.org</a:t>
            </a:r>
          </a:p>
        </p:txBody>
      </p:sp>
      <p:sp>
        <p:nvSpPr>
          <p:cNvPr id="7" name="COMCEC COORDINATION OFFICE"/>
          <p:cNvSpPr txBox="1"/>
          <p:nvPr/>
        </p:nvSpPr>
        <p:spPr>
          <a:xfrm>
            <a:off x="4879879" y="3983480"/>
            <a:ext cx="319478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17500" algn="l">
              <a:spcBef>
                <a:spcPts val="1500"/>
              </a:spcBef>
              <a:defRPr sz="2000" b="0">
                <a:solidFill>
                  <a:srgbClr val="DAAF16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rPr lang="tr-TR" sz="4000" b="1" dirty="0">
                <a:latin typeface="Candara Light" panose="020E0502030303020204" pitchFamily="34" charset="0"/>
              </a:rPr>
              <a:t>THANK YOU </a:t>
            </a:r>
            <a:endParaRPr sz="4000" b="1" dirty="0">
              <a:latin typeface="Candara Light" panose="020E0502030303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ackground"/>
          <p:cNvSpPr txBox="1">
            <a:spLocks noGrp="1"/>
          </p:cNvSpPr>
          <p:nvPr>
            <p:ph type="ctrTitle" idx="4294967295"/>
          </p:nvPr>
        </p:nvSpPr>
        <p:spPr>
          <a:xfrm>
            <a:off x="540295" y="292100"/>
            <a:ext cx="11099801" cy="2159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>
                <a:solidFill>
                  <a:srgbClr val="F7BA00">
                    <a:alpha val="87756"/>
                  </a:srgb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US" sz="5500" dirty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131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dverse impacts of COVID-19 Pandemic Crisis on the Global and OIC Economy…"/>
          <p:cNvSpPr txBox="1">
            <a:spLocks/>
          </p:cNvSpPr>
          <p:nvPr/>
        </p:nvSpPr>
        <p:spPr>
          <a:xfrm>
            <a:off x="690242" y="2295266"/>
            <a:ext cx="8816616" cy="430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chemeClr val="bg1"/>
                </a:solidFill>
                <a:latin typeface="Candara Light" panose="020E0502030303020204"/>
              </a:rPr>
              <a:t>Responsibilities of Actors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Monitoring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Online Monitoring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500" i="1" dirty="0">
                <a:solidFill>
                  <a:srgbClr val="006C45"/>
                </a:solidFill>
                <a:latin typeface="Candara Light" panose="020E0502030303020204"/>
              </a:rPr>
              <a:t>Visibility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3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34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1"/>
            <a:ext cx="11762334" cy="357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36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Ultra Light"/>
              </a:rPr>
              <a:t>CONTACT PERSON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Ensuring smooth implementation of the project activities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Supervising project personnel and checking the conformity of reports and documents on behalf of the Responsible Authority.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Working in close cooperation with the Bank and the CCO. 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If necessary, providing additional information for the Bank and the CCO.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4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482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1"/>
            <a:ext cx="11762334" cy="680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PROJECT COORDINATOR (SE projects including training/workshop act.)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Overall management of all project activities and coordination of the project partners and other relevant stakeholders.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Evaluating overall project performance and proposing corrective action whenever required.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Working in close cooperation with the Bank, the CCO and the Project Owner. 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Drafting Detailed Work Plan (where necessary) and other reports along with supplementary documents and conveying them to the Responsible Authority before submitting them.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Preparing his/her own timesheets in every month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Checking and sending training materials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 lvl="0"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5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5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3"/>
            <a:ext cx="11762334" cy="2052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PROJECT COORDINATOR </a:t>
            </a: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(Cont’d)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Extending official invitations to the partner countries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Attending COMCEC events and other relevant international meetings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6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45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1"/>
            <a:ext cx="11762334" cy="6250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TRAINER (SE projects including training act</a:t>
            </a:r>
            <a:r>
              <a:rPr lang="tr-TR" sz="3000" i="1" dirty="0" err="1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ivity</a:t>
            </a: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)</a:t>
            </a:r>
          </a:p>
          <a:p>
            <a:pPr lvl="0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Contributing to the preparation of the Detailed Work Plan and Activity Reports.</a:t>
            </a:r>
          </a:p>
          <a:p>
            <a:pPr lvl="0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Preparing the content and program of the training in collaboration with the Project Coordinator.</a:t>
            </a:r>
          </a:p>
          <a:p>
            <a:pPr lvl="0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Preparing the training materials.</a:t>
            </a:r>
          </a:p>
          <a:p>
            <a:pPr lvl="0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Collecting and </a:t>
            </a:r>
            <a:r>
              <a:rPr lang="en-US" sz="3000" dirty="0" err="1">
                <a:solidFill>
                  <a:schemeClr val="bg1"/>
                </a:solidFill>
                <a:latin typeface="Candara Light" panose="020E0502030303020204"/>
              </a:rPr>
              <a:t>analysing</a:t>
            </a: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 data which is essential to preparation of training program. </a:t>
            </a:r>
          </a:p>
          <a:p>
            <a:pPr lvl="0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Training relevant target groups on the specific subject(s) stated in the Project Fiche.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Candara Light" panose="020E0502030303020204"/>
              </a:rPr>
              <a:t>Preparing his/her own timesheets.</a:t>
            </a:r>
            <a:endParaRPr lang="en-US" sz="3000" dirty="0">
              <a:solidFill>
                <a:srgbClr val="00B0F0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7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1"/>
            <a:ext cx="11762334" cy="710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VISITING EXPERT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Overall management and coordination of all project activities.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Evaluating overall project performance and proposing corrective action whenever required.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Conducting the international field visit in accordance with the project fiche.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Documenting the all documents related with the international field visit.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Collecting and </a:t>
            </a:r>
            <a:r>
              <a:rPr lang="en-US" sz="2800" dirty="0" err="1">
                <a:solidFill>
                  <a:schemeClr val="bg1"/>
                </a:solidFill>
                <a:latin typeface="Candara Light" panose="020E0502030303020204"/>
              </a:rPr>
              <a:t>analysing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 data which is essential to preparation of the field report.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Submitting each section of field report to the Responsible Authority before sending them to the CCO for approval.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Editing and revising each section of field report by considering the comments and suggestions of the PO and the CCO.</a:t>
            </a:r>
          </a:p>
          <a:p>
            <a:pPr lvl="0">
              <a:spcBef>
                <a:spcPts val="1200"/>
              </a:spcBef>
            </a:pPr>
            <a:endParaRPr lang="en-US" sz="2800" dirty="0">
              <a:solidFill>
                <a:schemeClr val="bg1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8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502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riangle"/>
          <p:cNvSpPr/>
          <p:nvPr/>
        </p:nvSpPr>
        <p:spPr>
          <a:xfrm flipH="1">
            <a:off x="9919890" y="8416180"/>
            <a:ext cx="3084910" cy="13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051" y="9144752"/>
            <a:ext cx="1423046" cy="45553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ackground"/>
          <p:cNvSpPr txBox="1">
            <a:spLocks/>
          </p:cNvSpPr>
          <p:nvPr/>
        </p:nvSpPr>
        <p:spPr>
          <a:xfrm>
            <a:off x="540295" y="292100"/>
            <a:ext cx="12280802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dirty="0">
                <a:latin typeface="Candara Light" panose="020E0502030303020204" pitchFamily="34" charset="0"/>
              </a:rPr>
              <a:t>1- Responsibilities of Actors</a:t>
            </a:r>
          </a:p>
        </p:txBody>
      </p:sp>
      <p:sp>
        <p:nvSpPr>
          <p:cNvPr id="20" name="COVID-19 Consultation Meetings…"/>
          <p:cNvSpPr txBox="1">
            <a:spLocks/>
          </p:cNvSpPr>
          <p:nvPr/>
        </p:nvSpPr>
        <p:spPr>
          <a:xfrm>
            <a:off x="360322" y="1868371"/>
            <a:ext cx="11762334" cy="710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63538" indent="0" hangingPunct="1">
              <a:spcBef>
                <a:spcPts val="1200"/>
              </a:spcBef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000" i="1" dirty="0">
                <a:solidFill>
                  <a:srgbClr val="F7BA00"/>
                </a:solidFill>
                <a:latin typeface="Candara Light" panose="020E0502030303020204"/>
                <a:ea typeface="Avenir Next Ultra Light"/>
                <a:cs typeface="Avenir Next Ultra Light"/>
                <a:sym typeface="Avenir Next Ultra Light"/>
              </a:rPr>
              <a:t>VISITING EXPERT (Cont’d)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Preparing his/her disbursement request forms upon approval of relevant sections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of the field report 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Ensuring that all the requirements of the project fiche are satisfied properly and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on time.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Providing relevant information and documents to the Project Owner, the Bank and the CCO.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Communicating with the relevant parties for the field visit.</a:t>
            </a:r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Attending COMCEC events and other relevant international meetings (where</a:t>
            </a:r>
            <a:r>
              <a:rPr lang="tr-TR" sz="2800" dirty="0">
                <a:solidFill>
                  <a:schemeClr val="bg1"/>
                </a:solidFill>
                <a:latin typeface="Candara Light" panose="020E0502030303020204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ndara Light" panose="020E0502030303020204"/>
              </a:rPr>
              <a:t>necessary) to present project activities and outcomes if requested by the CCO.</a:t>
            </a:r>
            <a:endParaRPr lang="tr-TR" sz="2800" dirty="0">
              <a:solidFill>
                <a:schemeClr val="bg1"/>
              </a:solidFill>
              <a:latin typeface="Candara Light" panose="020E05020303030202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143" y="9139522"/>
            <a:ext cx="17417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133F72-B3C2-4188-A765-1B64D4ECCD02}" type="slidenum">
              <a:rPr kumimoji="0" lang="en-US" sz="2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 Light" panose="020E0502030303020204"/>
                <a:sym typeface="Helvetica Neue"/>
              </a:rPr>
              <a:t>9</a:t>
            </a:fld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 Light" panose="020E0502030303020204"/>
              <a:sym typeface="Helvetica Neue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1027391" y="0"/>
            <a:ext cx="1977409" cy="8730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931748" y="-38692"/>
            <a:ext cx="21686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tr-TR" dirty="0" err="1">
                <a:solidFill>
                  <a:srgbClr val="00482F"/>
                </a:solidFill>
              </a:rPr>
              <a:t>Sharing</a:t>
            </a:r>
            <a:r>
              <a:rPr lang="tr-TR" dirty="0">
                <a:solidFill>
                  <a:srgbClr val="00482F"/>
                </a:solidFill>
              </a:rPr>
              <a:t> </a:t>
            </a:r>
            <a:r>
              <a:rPr lang="tr-TR" dirty="0" err="1">
                <a:solidFill>
                  <a:srgbClr val="00482F"/>
                </a:solidFill>
              </a:rPr>
              <a:t>Expertise</a:t>
            </a:r>
            <a:endParaRPr lang="en-US" dirty="0">
              <a:solidFill>
                <a:srgbClr val="004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832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1465</Words>
  <Application>Microsoft Macintosh PowerPoint</Application>
  <PresentationFormat>Özel</PresentationFormat>
  <Paragraphs>201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9" baseType="lpstr">
      <vt:lpstr>Avenir Next Regular</vt:lpstr>
      <vt:lpstr>Calibri Light</vt:lpstr>
      <vt:lpstr>Candara Light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Eda AKÇA Program Coordinator</vt:lpstr>
      <vt:lpstr>Outline</vt:lpstr>
      <vt:lpstr>Outline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Outline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Outline</vt:lpstr>
      <vt:lpstr>PowerPoint Sunusu</vt:lpstr>
      <vt:lpstr>PowerPoint Sunusu</vt:lpstr>
      <vt:lpstr>PowerPoint Sunusu</vt:lpstr>
      <vt:lpstr>Outline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Fatih Ünlü Director General</dc:title>
  <dc:creator>Deniz GÖLE</dc:creator>
  <cp:lastModifiedBy>Yasin Selçuk AKÇA</cp:lastModifiedBy>
  <cp:revision>155</cp:revision>
  <cp:lastPrinted>2021-04-19T11:39:46Z</cp:lastPrinted>
  <dcterms:modified xsi:type="dcterms:W3CDTF">2022-07-08T08:55:23Z</dcterms:modified>
</cp:coreProperties>
</file>