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6" r:id="rId2"/>
  </p:sldMasterIdLst>
  <p:notesMasterIdLst>
    <p:notesMasterId r:id="rId16"/>
  </p:notesMasterIdLst>
  <p:sldIdLst>
    <p:sldId id="256" r:id="rId3"/>
    <p:sldId id="257" r:id="rId4"/>
    <p:sldId id="258" r:id="rId5"/>
    <p:sldId id="259" r:id="rId6"/>
    <p:sldId id="260" r:id="rId7"/>
    <p:sldId id="261" r:id="rId8"/>
    <p:sldId id="262" r:id="rId9"/>
    <p:sldId id="263" r:id="rId10"/>
    <p:sldId id="265" r:id="rId11"/>
    <p:sldId id="266" r:id="rId12"/>
    <p:sldId id="267" r:id="rId13"/>
    <p:sldId id="268" r:id="rId14"/>
    <p:sldId id="264" r:id="rId15"/>
  </p:sldIdLst>
  <p:sldSz cx="9144000" cy="5143500" type="screen16x9"/>
  <p:notesSz cx="9144000" cy="51435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autoAdjust="0"/>
    <p:restoredTop sz="94715" autoAdjust="0"/>
  </p:normalViewPr>
  <p:slideViewPr>
    <p:cSldViewPr>
      <p:cViewPr varScale="1">
        <p:scale>
          <a:sx n="162" d="100"/>
          <a:sy n="162" d="100"/>
        </p:scale>
        <p:origin x="174" y="414"/>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3962400" cy="257175"/>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5180013" y="0"/>
            <a:ext cx="3962400" cy="257175"/>
          </a:xfrm>
          <a:prstGeom prst="rect">
            <a:avLst/>
          </a:prstGeom>
        </p:spPr>
        <p:txBody>
          <a:bodyPr vert="horz" lIns="91440" tIns="45720" rIns="91440" bIns="45720" rtlCol="0"/>
          <a:lstStyle>
            <a:lvl1pPr algn="r">
              <a:defRPr sz="1200"/>
            </a:lvl1pPr>
          </a:lstStyle>
          <a:p>
            <a:fld id="{A071FAF1-19D6-4EA6-AF70-1B20C1FA284A}" type="datetimeFigureOut">
              <a:rPr lang="tr-TR" smtClean="0"/>
              <a:t>5.04.2023</a:t>
            </a:fld>
            <a:endParaRPr lang="tr-TR"/>
          </a:p>
        </p:txBody>
      </p:sp>
      <p:sp>
        <p:nvSpPr>
          <p:cNvPr id="4" name="Slayt Görüntüsü Yer Tutucusu 3"/>
          <p:cNvSpPr>
            <a:spLocks noGrp="1" noRot="1" noChangeAspect="1"/>
          </p:cNvSpPr>
          <p:nvPr>
            <p:ph type="sldImg" idx="2"/>
          </p:nvPr>
        </p:nvSpPr>
        <p:spPr>
          <a:xfrm>
            <a:off x="3028950" y="642938"/>
            <a:ext cx="3086100" cy="1736725"/>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914400" y="2474913"/>
            <a:ext cx="7315200" cy="20256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4886325"/>
            <a:ext cx="3962400" cy="257175"/>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5180013" y="4886325"/>
            <a:ext cx="3962400" cy="257175"/>
          </a:xfrm>
          <a:prstGeom prst="rect">
            <a:avLst/>
          </a:prstGeom>
        </p:spPr>
        <p:txBody>
          <a:bodyPr vert="horz" lIns="91440" tIns="45720" rIns="91440" bIns="45720" rtlCol="0" anchor="b"/>
          <a:lstStyle>
            <a:lvl1pPr algn="r">
              <a:defRPr sz="1200"/>
            </a:lvl1pPr>
          </a:lstStyle>
          <a:p>
            <a:fld id="{8340F676-F702-48BE-88D2-9BB43DBA8D47}" type="slidenum">
              <a:rPr lang="tr-TR" smtClean="0"/>
              <a:t>‹#›</a:t>
            </a:fld>
            <a:endParaRPr lang="tr-TR"/>
          </a:p>
        </p:txBody>
      </p:sp>
    </p:spTree>
    <p:extLst>
      <p:ext uri="{BB962C8B-B14F-4D97-AF65-F5344CB8AC3E}">
        <p14:creationId xmlns:p14="http://schemas.microsoft.com/office/powerpoint/2010/main" val="8566991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1594485"/>
            <a:ext cx="7772400" cy="1080135"/>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2880360"/>
            <a:ext cx="6400800" cy="128587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700" b="1" i="0">
                <a:solidFill>
                  <a:schemeClr val="tx1"/>
                </a:solidFill>
                <a:latin typeface="Arial"/>
                <a:cs typeface="Arial"/>
              </a:defRPr>
            </a:lvl1pPr>
          </a:lstStyle>
          <a:p>
            <a:pPr marR="6985" algn="ctr">
              <a:lnSpc>
                <a:spcPts val="825"/>
              </a:lnSpc>
              <a:spcBef>
                <a:spcPts val="30"/>
              </a:spcBef>
            </a:pPr>
            <a:r>
              <a:rPr spc="-5" dirty="0"/>
              <a:t>COMCEC</a:t>
            </a:r>
          </a:p>
          <a:p>
            <a:pPr marL="12065" marR="5080" algn="ctr">
              <a:lnSpc>
                <a:spcPts val="600"/>
              </a:lnSpc>
              <a:spcBef>
                <a:spcPts val="5"/>
              </a:spcBef>
            </a:pPr>
            <a:r>
              <a:rPr sz="500" b="0" spc="-5" dirty="0">
                <a:latin typeface="Arial"/>
                <a:cs typeface="Arial"/>
              </a:rPr>
              <a:t>C</a:t>
            </a:r>
            <a:r>
              <a:rPr sz="500" b="0" dirty="0">
                <a:latin typeface="Arial"/>
                <a:cs typeface="Arial"/>
              </a:rPr>
              <a:t>OO</a:t>
            </a:r>
            <a:r>
              <a:rPr sz="500" b="0" spc="-5" dirty="0">
                <a:latin typeface="Arial"/>
                <a:cs typeface="Arial"/>
              </a:rPr>
              <a:t>RD</a:t>
            </a:r>
            <a:r>
              <a:rPr sz="500" b="0" dirty="0">
                <a:latin typeface="Arial"/>
                <a:cs typeface="Arial"/>
              </a:rPr>
              <a:t>I</a:t>
            </a:r>
            <a:r>
              <a:rPr sz="500" b="0" spc="-5" dirty="0">
                <a:latin typeface="Arial"/>
                <a:cs typeface="Arial"/>
              </a:rPr>
              <a:t>N</a:t>
            </a:r>
            <a:r>
              <a:rPr sz="500" b="0" dirty="0">
                <a:latin typeface="Arial"/>
                <a:cs typeface="Arial"/>
              </a:rPr>
              <a:t>ATION  OFFICE</a:t>
            </a:r>
            <a:endParaRPr sz="500">
              <a:latin typeface="Arial"/>
              <a:cs typeface="Arial"/>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7F77FC40-AF52-45EA-B012-864B411F2610}" type="datetime1">
              <a:rPr lang="en-US" smtClean="0"/>
              <a:t>4/5/2023</a:t>
            </a:fld>
            <a:endParaRPr lang="en-US"/>
          </a:p>
        </p:txBody>
      </p:sp>
      <p:sp>
        <p:nvSpPr>
          <p:cNvPr id="6" name="Holder 6"/>
          <p:cNvSpPr>
            <a:spLocks noGrp="1"/>
          </p:cNvSpPr>
          <p:nvPr>
            <p:ph type="sldNum" sz="quarter" idx="7"/>
          </p:nvPr>
        </p:nvSpPr>
        <p:spPr>
          <a:xfrm>
            <a:off x="6583680" y="4783455"/>
            <a:ext cx="2103120" cy="276999"/>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30238" y="274638"/>
            <a:ext cx="7886700" cy="993775"/>
          </a:xfrm>
        </p:spPr>
        <p:txBody>
          <a:bodyPr/>
          <a:lstStyle/>
          <a:p>
            <a:r>
              <a:rPr lang="tr-TR"/>
              <a:t>Asıl başlık stili için tıklatın</a:t>
            </a:r>
          </a:p>
        </p:txBody>
      </p:sp>
      <p:sp>
        <p:nvSpPr>
          <p:cNvPr id="3" name="Metin Yer Tutucusu 2"/>
          <p:cNvSpPr>
            <a:spLocks noGrp="1"/>
          </p:cNvSpPr>
          <p:nvPr>
            <p:ph type="body" idx="1"/>
          </p:nvPr>
        </p:nvSpPr>
        <p:spPr>
          <a:xfrm>
            <a:off x="630238" y="1260475"/>
            <a:ext cx="3868737"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p:cNvSpPr>
            <a:spLocks noGrp="1"/>
          </p:cNvSpPr>
          <p:nvPr>
            <p:ph sz="half" idx="2"/>
          </p:nvPr>
        </p:nvSpPr>
        <p:spPr>
          <a:xfrm>
            <a:off x="630238" y="1879600"/>
            <a:ext cx="3868737" cy="276225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4629150" y="1260475"/>
            <a:ext cx="3887788"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p:cNvSpPr>
            <a:spLocks noGrp="1"/>
          </p:cNvSpPr>
          <p:nvPr>
            <p:ph sz="quarter" idx="4"/>
          </p:nvPr>
        </p:nvSpPr>
        <p:spPr>
          <a:xfrm>
            <a:off x="4629150" y="1879600"/>
            <a:ext cx="3887788" cy="276225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9CC8F1EB-7248-4B5A-AD18-B8F68D758C7D}" type="datetime1">
              <a:rPr lang="en-US" smtClean="0"/>
              <a:t>4/5/2023</a:t>
            </a:fld>
            <a:endParaRPr lang="tr-TR"/>
          </a:p>
        </p:txBody>
      </p:sp>
      <p:sp>
        <p:nvSpPr>
          <p:cNvPr id="8" name="Altbilgi Yer Tutucusu 7"/>
          <p:cNvSpPr>
            <a:spLocks noGrp="1"/>
          </p:cNvSpPr>
          <p:nvPr>
            <p:ph type="ftr" sz="quarter" idx="11"/>
          </p:nvPr>
        </p:nvSpPr>
        <p:spPr/>
        <p:txBody>
          <a:bodyPr/>
          <a:lstStyle/>
          <a:p>
            <a:r>
              <a:rPr lang="tr-TR"/>
              <a:t>COMCEC COORDINATION  OFFICE</a:t>
            </a:r>
          </a:p>
        </p:txBody>
      </p:sp>
      <p:sp>
        <p:nvSpPr>
          <p:cNvPr id="9" name="Slayt Numarası Yer Tutucusu 8"/>
          <p:cNvSpPr>
            <a:spLocks noGrp="1"/>
          </p:cNvSpPr>
          <p:nvPr>
            <p:ph type="sldNum" sz="quarter" idx="12"/>
          </p:nvPr>
        </p:nvSpPr>
        <p:spPr/>
        <p:txBody>
          <a:bodyPr/>
          <a:lstStyle/>
          <a:p>
            <a:fld id="{7D9758DF-0A69-46DF-97C0-C1A40420E5EC}" type="slidenum">
              <a:rPr lang="tr-TR" smtClean="0"/>
              <a:t>‹#›</a:t>
            </a:fld>
            <a:endParaRPr lang="tr-TR"/>
          </a:p>
        </p:txBody>
      </p:sp>
    </p:spTree>
    <p:extLst>
      <p:ext uri="{BB962C8B-B14F-4D97-AF65-F5344CB8AC3E}">
        <p14:creationId xmlns:p14="http://schemas.microsoft.com/office/powerpoint/2010/main" val="14767218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1D56BD69-F617-4C90-99F7-0F817C53E29B}" type="datetime1">
              <a:rPr lang="en-US" smtClean="0"/>
              <a:t>4/5/2023</a:t>
            </a:fld>
            <a:endParaRPr lang="tr-TR"/>
          </a:p>
        </p:txBody>
      </p:sp>
      <p:sp>
        <p:nvSpPr>
          <p:cNvPr id="4" name="Altbilgi Yer Tutucusu 3"/>
          <p:cNvSpPr>
            <a:spLocks noGrp="1"/>
          </p:cNvSpPr>
          <p:nvPr>
            <p:ph type="ftr" sz="quarter" idx="11"/>
          </p:nvPr>
        </p:nvSpPr>
        <p:spPr/>
        <p:txBody>
          <a:bodyPr/>
          <a:lstStyle/>
          <a:p>
            <a:r>
              <a:rPr lang="tr-TR"/>
              <a:t>COMCEC COORDINATION  OFFICE</a:t>
            </a:r>
          </a:p>
        </p:txBody>
      </p:sp>
      <p:sp>
        <p:nvSpPr>
          <p:cNvPr id="5" name="Slayt Numarası Yer Tutucusu 4"/>
          <p:cNvSpPr>
            <a:spLocks noGrp="1"/>
          </p:cNvSpPr>
          <p:nvPr>
            <p:ph type="sldNum" sz="quarter" idx="12"/>
          </p:nvPr>
        </p:nvSpPr>
        <p:spPr/>
        <p:txBody>
          <a:bodyPr/>
          <a:lstStyle/>
          <a:p>
            <a:fld id="{7D9758DF-0A69-46DF-97C0-C1A40420E5EC}" type="slidenum">
              <a:rPr lang="tr-TR" smtClean="0"/>
              <a:t>‹#›</a:t>
            </a:fld>
            <a:endParaRPr lang="tr-TR"/>
          </a:p>
        </p:txBody>
      </p:sp>
    </p:spTree>
    <p:extLst>
      <p:ext uri="{BB962C8B-B14F-4D97-AF65-F5344CB8AC3E}">
        <p14:creationId xmlns:p14="http://schemas.microsoft.com/office/powerpoint/2010/main" val="39583162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0ED04E8-7C93-4049-83BF-00CC71717630}" type="datetime1">
              <a:rPr lang="en-US" smtClean="0"/>
              <a:t>4/5/2023</a:t>
            </a:fld>
            <a:endParaRPr lang="tr-TR"/>
          </a:p>
        </p:txBody>
      </p:sp>
      <p:sp>
        <p:nvSpPr>
          <p:cNvPr id="3" name="Altbilgi Yer Tutucusu 2"/>
          <p:cNvSpPr>
            <a:spLocks noGrp="1"/>
          </p:cNvSpPr>
          <p:nvPr>
            <p:ph type="ftr" sz="quarter" idx="11"/>
          </p:nvPr>
        </p:nvSpPr>
        <p:spPr/>
        <p:txBody>
          <a:bodyPr/>
          <a:lstStyle/>
          <a:p>
            <a:r>
              <a:rPr lang="tr-TR"/>
              <a:t>COMCEC COORDINATION  OFFICE</a:t>
            </a:r>
          </a:p>
        </p:txBody>
      </p:sp>
      <p:sp>
        <p:nvSpPr>
          <p:cNvPr id="4" name="Slayt Numarası Yer Tutucusu 3"/>
          <p:cNvSpPr>
            <a:spLocks noGrp="1"/>
          </p:cNvSpPr>
          <p:nvPr>
            <p:ph type="sldNum" sz="quarter" idx="12"/>
          </p:nvPr>
        </p:nvSpPr>
        <p:spPr/>
        <p:txBody>
          <a:bodyPr/>
          <a:lstStyle/>
          <a:p>
            <a:fld id="{7D9758DF-0A69-46DF-97C0-C1A40420E5EC}" type="slidenum">
              <a:rPr lang="tr-TR" smtClean="0"/>
              <a:t>‹#›</a:t>
            </a:fld>
            <a:endParaRPr lang="tr-TR"/>
          </a:p>
        </p:txBody>
      </p:sp>
    </p:spTree>
    <p:extLst>
      <p:ext uri="{BB962C8B-B14F-4D97-AF65-F5344CB8AC3E}">
        <p14:creationId xmlns:p14="http://schemas.microsoft.com/office/powerpoint/2010/main" val="23141394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30238" y="342900"/>
            <a:ext cx="2949575" cy="120015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3887788" y="741363"/>
            <a:ext cx="4629150" cy="3654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C378C41D-1538-4382-8066-022D7E17AE75}" type="datetime1">
              <a:rPr lang="en-US" smtClean="0"/>
              <a:t>4/5/2023</a:t>
            </a:fld>
            <a:endParaRPr lang="tr-TR"/>
          </a:p>
        </p:txBody>
      </p:sp>
      <p:sp>
        <p:nvSpPr>
          <p:cNvPr id="6" name="Altbilgi Yer Tutucusu 5"/>
          <p:cNvSpPr>
            <a:spLocks noGrp="1"/>
          </p:cNvSpPr>
          <p:nvPr>
            <p:ph type="ftr" sz="quarter" idx="11"/>
          </p:nvPr>
        </p:nvSpPr>
        <p:spPr/>
        <p:txBody>
          <a:bodyPr/>
          <a:lstStyle/>
          <a:p>
            <a:r>
              <a:rPr lang="tr-TR"/>
              <a:t>COMCEC COORDINATION  OFFICE</a:t>
            </a:r>
          </a:p>
        </p:txBody>
      </p:sp>
      <p:sp>
        <p:nvSpPr>
          <p:cNvPr id="7" name="Slayt Numarası Yer Tutucusu 6"/>
          <p:cNvSpPr>
            <a:spLocks noGrp="1"/>
          </p:cNvSpPr>
          <p:nvPr>
            <p:ph type="sldNum" sz="quarter" idx="12"/>
          </p:nvPr>
        </p:nvSpPr>
        <p:spPr/>
        <p:txBody>
          <a:bodyPr/>
          <a:lstStyle/>
          <a:p>
            <a:fld id="{7D9758DF-0A69-46DF-97C0-C1A40420E5EC}" type="slidenum">
              <a:rPr lang="tr-TR" smtClean="0"/>
              <a:t>‹#›</a:t>
            </a:fld>
            <a:endParaRPr lang="tr-TR"/>
          </a:p>
        </p:txBody>
      </p:sp>
    </p:spTree>
    <p:extLst>
      <p:ext uri="{BB962C8B-B14F-4D97-AF65-F5344CB8AC3E}">
        <p14:creationId xmlns:p14="http://schemas.microsoft.com/office/powerpoint/2010/main" val="35775978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30238" y="342900"/>
            <a:ext cx="2949575" cy="120015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3887788" y="741363"/>
            <a:ext cx="4629150" cy="3654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CBC7DBA1-702B-408F-B37B-D7B05689E3FC}" type="datetime1">
              <a:rPr lang="en-US" smtClean="0"/>
              <a:t>4/5/2023</a:t>
            </a:fld>
            <a:endParaRPr lang="tr-TR"/>
          </a:p>
        </p:txBody>
      </p:sp>
      <p:sp>
        <p:nvSpPr>
          <p:cNvPr id="6" name="Altbilgi Yer Tutucusu 5"/>
          <p:cNvSpPr>
            <a:spLocks noGrp="1"/>
          </p:cNvSpPr>
          <p:nvPr>
            <p:ph type="ftr" sz="quarter" idx="11"/>
          </p:nvPr>
        </p:nvSpPr>
        <p:spPr/>
        <p:txBody>
          <a:bodyPr/>
          <a:lstStyle/>
          <a:p>
            <a:r>
              <a:rPr lang="tr-TR"/>
              <a:t>COMCEC COORDINATION  OFFICE</a:t>
            </a:r>
          </a:p>
        </p:txBody>
      </p:sp>
      <p:sp>
        <p:nvSpPr>
          <p:cNvPr id="7" name="Slayt Numarası Yer Tutucusu 6"/>
          <p:cNvSpPr>
            <a:spLocks noGrp="1"/>
          </p:cNvSpPr>
          <p:nvPr>
            <p:ph type="sldNum" sz="quarter" idx="12"/>
          </p:nvPr>
        </p:nvSpPr>
        <p:spPr/>
        <p:txBody>
          <a:bodyPr/>
          <a:lstStyle/>
          <a:p>
            <a:fld id="{7D9758DF-0A69-46DF-97C0-C1A40420E5EC}" type="slidenum">
              <a:rPr lang="tr-TR" smtClean="0"/>
              <a:t>‹#›</a:t>
            </a:fld>
            <a:endParaRPr lang="tr-TR"/>
          </a:p>
        </p:txBody>
      </p:sp>
    </p:spTree>
    <p:extLst>
      <p:ext uri="{BB962C8B-B14F-4D97-AF65-F5344CB8AC3E}">
        <p14:creationId xmlns:p14="http://schemas.microsoft.com/office/powerpoint/2010/main" val="6799409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93FA0D26-1CB5-4E45-B4B6-865DA658E485}" type="datetime1">
              <a:rPr lang="en-US" smtClean="0"/>
              <a:t>4/5/2023</a:t>
            </a:fld>
            <a:endParaRPr lang="tr-TR"/>
          </a:p>
        </p:txBody>
      </p:sp>
      <p:sp>
        <p:nvSpPr>
          <p:cNvPr id="5" name="Altbilgi Yer Tutucusu 4"/>
          <p:cNvSpPr>
            <a:spLocks noGrp="1"/>
          </p:cNvSpPr>
          <p:nvPr>
            <p:ph type="ftr" sz="quarter" idx="11"/>
          </p:nvPr>
        </p:nvSpPr>
        <p:spPr/>
        <p:txBody>
          <a:bodyPr/>
          <a:lstStyle/>
          <a:p>
            <a:r>
              <a:rPr lang="tr-TR"/>
              <a:t>COMCEC COORDINATION  OFFICE</a:t>
            </a:r>
          </a:p>
        </p:txBody>
      </p:sp>
      <p:sp>
        <p:nvSpPr>
          <p:cNvPr id="6" name="Slayt Numarası Yer Tutucusu 5"/>
          <p:cNvSpPr>
            <a:spLocks noGrp="1"/>
          </p:cNvSpPr>
          <p:nvPr>
            <p:ph type="sldNum" sz="quarter" idx="12"/>
          </p:nvPr>
        </p:nvSpPr>
        <p:spPr/>
        <p:txBody>
          <a:bodyPr/>
          <a:lstStyle/>
          <a:p>
            <a:fld id="{7D9758DF-0A69-46DF-97C0-C1A40420E5EC}" type="slidenum">
              <a:rPr lang="tr-TR" smtClean="0"/>
              <a:t>‹#›</a:t>
            </a:fld>
            <a:endParaRPr lang="tr-TR"/>
          </a:p>
        </p:txBody>
      </p:sp>
    </p:spTree>
    <p:extLst>
      <p:ext uri="{BB962C8B-B14F-4D97-AF65-F5344CB8AC3E}">
        <p14:creationId xmlns:p14="http://schemas.microsoft.com/office/powerpoint/2010/main" val="12305815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274638"/>
            <a:ext cx="1971675" cy="4357687"/>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628650" y="274638"/>
            <a:ext cx="5762625" cy="435768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F917BF9E-F8BC-4592-8E52-820E7AD76F1C}" type="datetime1">
              <a:rPr lang="en-US" smtClean="0"/>
              <a:t>4/5/2023</a:t>
            </a:fld>
            <a:endParaRPr lang="tr-TR"/>
          </a:p>
        </p:txBody>
      </p:sp>
      <p:sp>
        <p:nvSpPr>
          <p:cNvPr id="5" name="Altbilgi Yer Tutucusu 4"/>
          <p:cNvSpPr>
            <a:spLocks noGrp="1"/>
          </p:cNvSpPr>
          <p:nvPr>
            <p:ph type="ftr" sz="quarter" idx="11"/>
          </p:nvPr>
        </p:nvSpPr>
        <p:spPr/>
        <p:txBody>
          <a:bodyPr/>
          <a:lstStyle/>
          <a:p>
            <a:r>
              <a:rPr lang="tr-TR"/>
              <a:t>COMCEC COORDINATION  OFFICE</a:t>
            </a:r>
          </a:p>
        </p:txBody>
      </p:sp>
      <p:sp>
        <p:nvSpPr>
          <p:cNvPr id="6" name="Slayt Numarası Yer Tutucusu 5"/>
          <p:cNvSpPr>
            <a:spLocks noGrp="1"/>
          </p:cNvSpPr>
          <p:nvPr>
            <p:ph type="sldNum" sz="quarter" idx="12"/>
          </p:nvPr>
        </p:nvSpPr>
        <p:spPr/>
        <p:txBody>
          <a:bodyPr/>
          <a:lstStyle/>
          <a:p>
            <a:fld id="{7D9758DF-0A69-46DF-97C0-C1A40420E5EC}" type="slidenum">
              <a:rPr lang="tr-TR" smtClean="0"/>
              <a:t>‹#›</a:t>
            </a:fld>
            <a:endParaRPr lang="tr-TR"/>
          </a:p>
        </p:txBody>
      </p:sp>
    </p:spTree>
    <p:extLst>
      <p:ext uri="{BB962C8B-B14F-4D97-AF65-F5344CB8AC3E}">
        <p14:creationId xmlns:p14="http://schemas.microsoft.com/office/powerpoint/2010/main" val="3042403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1">
                <a:solidFill>
                  <a:schemeClr val="tx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300" b="0"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defRPr sz="700" b="1" i="0">
                <a:solidFill>
                  <a:schemeClr val="tx1"/>
                </a:solidFill>
                <a:latin typeface="Arial"/>
                <a:cs typeface="Arial"/>
              </a:defRPr>
            </a:lvl1pPr>
          </a:lstStyle>
          <a:p>
            <a:pPr marR="6985" algn="ctr">
              <a:lnSpc>
                <a:spcPts val="825"/>
              </a:lnSpc>
              <a:spcBef>
                <a:spcPts val="30"/>
              </a:spcBef>
            </a:pPr>
            <a:r>
              <a:rPr spc="-5" dirty="0"/>
              <a:t>COMCEC</a:t>
            </a:r>
          </a:p>
          <a:p>
            <a:pPr marL="12065" marR="5080" algn="ctr">
              <a:lnSpc>
                <a:spcPts val="600"/>
              </a:lnSpc>
              <a:spcBef>
                <a:spcPts val="5"/>
              </a:spcBef>
            </a:pPr>
            <a:r>
              <a:rPr sz="500" b="0" spc="-5" dirty="0">
                <a:latin typeface="Arial"/>
                <a:cs typeface="Arial"/>
              </a:rPr>
              <a:t>C</a:t>
            </a:r>
            <a:r>
              <a:rPr sz="500" b="0" dirty="0">
                <a:latin typeface="Arial"/>
                <a:cs typeface="Arial"/>
              </a:rPr>
              <a:t>OO</a:t>
            </a:r>
            <a:r>
              <a:rPr sz="500" b="0" spc="-5" dirty="0">
                <a:latin typeface="Arial"/>
                <a:cs typeface="Arial"/>
              </a:rPr>
              <a:t>RD</a:t>
            </a:r>
            <a:r>
              <a:rPr sz="500" b="0" dirty="0">
                <a:latin typeface="Arial"/>
                <a:cs typeface="Arial"/>
              </a:rPr>
              <a:t>I</a:t>
            </a:r>
            <a:r>
              <a:rPr sz="500" b="0" spc="-5" dirty="0">
                <a:latin typeface="Arial"/>
                <a:cs typeface="Arial"/>
              </a:rPr>
              <a:t>N</a:t>
            </a:r>
            <a:r>
              <a:rPr sz="500" b="0" dirty="0">
                <a:latin typeface="Arial"/>
                <a:cs typeface="Arial"/>
              </a:rPr>
              <a:t>ATION  OFFICE</a:t>
            </a:r>
            <a:endParaRPr sz="500">
              <a:latin typeface="Arial"/>
              <a:cs typeface="Arial"/>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A1032DF4-BE7E-44E5-989C-DD426F9C23DB}" type="datetime1">
              <a:rPr lang="en-US" smtClean="0"/>
              <a:t>4/5/2023</a:t>
            </a:fld>
            <a:endParaRPr lang="en-US"/>
          </a:p>
        </p:txBody>
      </p:sp>
      <p:sp>
        <p:nvSpPr>
          <p:cNvPr id="8" name="Metin kutusu 7"/>
          <p:cNvSpPr txBox="1"/>
          <p:nvPr userDrawn="1"/>
        </p:nvSpPr>
        <p:spPr>
          <a:xfrm>
            <a:off x="6172200" y="4705350"/>
            <a:ext cx="1371600" cy="369332"/>
          </a:xfrm>
          <a:prstGeom prst="rect">
            <a:avLst/>
          </a:prstGeom>
          <a:noFill/>
        </p:spPr>
        <p:txBody>
          <a:bodyPr wrap="square" rtlCol="0">
            <a:spAutoFit/>
          </a:bodyPr>
          <a:lstStyle/>
          <a:p>
            <a:fld id="{8F483327-85A8-4BF4-9462-7217B0189D2F}" type="slidenum">
              <a:rPr lang="tr-TR" smtClean="0"/>
              <a:t>‹#›</a:t>
            </a:fld>
            <a:r>
              <a:rPr lang="tr-TR" dirty="0"/>
              <a:t>/13</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1">
                <a:solidFill>
                  <a:schemeClr val="tx1"/>
                </a:solidFill>
                <a:latin typeface="Arial"/>
                <a:cs typeface="Arial"/>
              </a:defRPr>
            </a:lvl1pPr>
          </a:lstStyle>
          <a:p>
            <a:endParaRPr/>
          </a:p>
        </p:txBody>
      </p:sp>
      <p:sp>
        <p:nvSpPr>
          <p:cNvPr id="3" name="Holder 3"/>
          <p:cNvSpPr>
            <a:spLocks noGrp="1"/>
          </p:cNvSpPr>
          <p:nvPr>
            <p:ph sz="half" idx="2"/>
          </p:nvPr>
        </p:nvSpPr>
        <p:spPr>
          <a:xfrm>
            <a:off x="457200" y="1183005"/>
            <a:ext cx="3977640" cy="339471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183005"/>
            <a:ext cx="3977640" cy="339471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700" b="1" i="0">
                <a:solidFill>
                  <a:schemeClr val="tx1"/>
                </a:solidFill>
                <a:latin typeface="Arial"/>
                <a:cs typeface="Arial"/>
              </a:defRPr>
            </a:lvl1pPr>
          </a:lstStyle>
          <a:p>
            <a:pPr marR="6985" algn="ctr">
              <a:lnSpc>
                <a:spcPts val="825"/>
              </a:lnSpc>
              <a:spcBef>
                <a:spcPts val="30"/>
              </a:spcBef>
            </a:pPr>
            <a:r>
              <a:rPr spc="-5" dirty="0"/>
              <a:t>COMCEC</a:t>
            </a:r>
          </a:p>
          <a:p>
            <a:pPr marL="12065" marR="5080" algn="ctr">
              <a:lnSpc>
                <a:spcPts val="600"/>
              </a:lnSpc>
              <a:spcBef>
                <a:spcPts val="5"/>
              </a:spcBef>
            </a:pPr>
            <a:r>
              <a:rPr sz="500" b="0" spc="-5" dirty="0">
                <a:latin typeface="Arial"/>
                <a:cs typeface="Arial"/>
              </a:rPr>
              <a:t>C</a:t>
            </a:r>
            <a:r>
              <a:rPr sz="500" b="0" dirty="0">
                <a:latin typeface="Arial"/>
                <a:cs typeface="Arial"/>
              </a:rPr>
              <a:t>OO</a:t>
            </a:r>
            <a:r>
              <a:rPr sz="500" b="0" spc="-5" dirty="0">
                <a:latin typeface="Arial"/>
                <a:cs typeface="Arial"/>
              </a:rPr>
              <a:t>RD</a:t>
            </a:r>
            <a:r>
              <a:rPr sz="500" b="0" dirty="0">
                <a:latin typeface="Arial"/>
                <a:cs typeface="Arial"/>
              </a:rPr>
              <a:t>I</a:t>
            </a:r>
            <a:r>
              <a:rPr sz="500" b="0" spc="-5" dirty="0">
                <a:latin typeface="Arial"/>
                <a:cs typeface="Arial"/>
              </a:rPr>
              <a:t>N</a:t>
            </a:r>
            <a:r>
              <a:rPr sz="500" b="0" dirty="0">
                <a:latin typeface="Arial"/>
                <a:cs typeface="Arial"/>
              </a:rPr>
              <a:t>ATION  OFFICE</a:t>
            </a:r>
            <a:endParaRPr sz="500">
              <a:latin typeface="Arial"/>
              <a:cs typeface="Arial"/>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C7511C14-56DF-4976-8593-12F9EE71F8C7}" type="datetime1">
              <a:rPr lang="en-US" smtClean="0"/>
              <a:t>4/5/2023</a:t>
            </a:fld>
            <a:endParaRPr lang="en-US"/>
          </a:p>
        </p:txBody>
      </p:sp>
      <p:sp>
        <p:nvSpPr>
          <p:cNvPr id="7" name="Holder 7"/>
          <p:cNvSpPr>
            <a:spLocks noGrp="1"/>
          </p:cNvSpPr>
          <p:nvPr>
            <p:ph type="sldNum" sz="quarter" idx="7"/>
          </p:nvPr>
        </p:nvSpPr>
        <p:spPr>
          <a:xfrm>
            <a:off x="6583680" y="4783455"/>
            <a:ext cx="2103120" cy="276999"/>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1232347" y="4622291"/>
            <a:ext cx="7912100" cy="521334"/>
          </a:xfrm>
          <a:custGeom>
            <a:avLst/>
            <a:gdLst/>
            <a:ahLst/>
            <a:cxnLst/>
            <a:rect l="l" t="t" r="r" b="b"/>
            <a:pathLst>
              <a:path w="7912100" h="521335">
                <a:moveTo>
                  <a:pt x="7911652" y="0"/>
                </a:moveTo>
                <a:lnTo>
                  <a:pt x="0" y="521206"/>
                </a:lnTo>
                <a:lnTo>
                  <a:pt x="7911652" y="521206"/>
                </a:lnTo>
                <a:lnTo>
                  <a:pt x="7911652" y="0"/>
                </a:lnTo>
                <a:close/>
              </a:path>
            </a:pathLst>
          </a:custGeom>
          <a:solidFill>
            <a:srgbClr val="3B8574"/>
          </a:solidFill>
        </p:spPr>
        <p:txBody>
          <a:bodyPr wrap="square" lIns="0" tIns="0" rIns="0" bIns="0" rtlCol="0"/>
          <a:lstStyle/>
          <a:p>
            <a:endParaRPr/>
          </a:p>
        </p:txBody>
      </p:sp>
      <p:sp>
        <p:nvSpPr>
          <p:cNvPr id="17" name="bg object 17"/>
          <p:cNvSpPr/>
          <p:nvPr/>
        </p:nvSpPr>
        <p:spPr>
          <a:xfrm>
            <a:off x="816863" y="4462271"/>
            <a:ext cx="707136" cy="557782"/>
          </a:xfrm>
          <a:prstGeom prst="rect">
            <a:avLst/>
          </a:prstGeom>
          <a:blipFill>
            <a:blip r:embed="rId2" cstate="print"/>
            <a:stretch>
              <a:fillRect/>
            </a:stretch>
          </a:blipFill>
        </p:spPr>
        <p:txBody>
          <a:bodyPr wrap="square" lIns="0" tIns="0" rIns="0" bIns="0" rtlCol="0"/>
          <a:lstStyle/>
          <a:p>
            <a:endParaRPr/>
          </a:p>
        </p:txBody>
      </p:sp>
      <p:sp>
        <p:nvSpPr>
          <p:cNvPr id="18" name="bg object 18"/>
          <p:cNvSpPr/>
          <p:nvPr/>
        </p:nvSpPr>
        <p:spPr>
          <a:xfrm>
            <a:off x="5628403" y="56431"/>
            <a:ext cx="2713732" cy="1109820"/>
          </a:xfrm>
          <a:prstGeom prst="rect">
            <a:avLst/>
          </a:prstGeom>
          <a:blipFill>
            <a:blip r:embed="rId3" cstate="print"/>
            <a:stretch>
              <a:fillRect/>
            </a:stretch>
          </a:blip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000" b="1" i="1">
                <a:solidFill>
                  <a:schemeClr val="tx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defRPr sz="700" b="1" i="0">
                <a:solidFill>
                  <a:schemeClr val="tx1"/>
                </a:solidFill>
                <a:latin typeface="Arial"/>
                <a:cs typeface="Arial"/>
              </a:defRPr>
            </a:lvl1pPr>
          </a:lstStyle>
          <a:p>
            <a:pPr marR="6985" algn="ctr">
              <a:lnSpc>
                <a:spcPts val="825"/>
              </a:lnSpc>
              <a:spcBef>
                <a:spcPts val="30"/>
              </a:spcBef>
            </a:pPr>
            <a:r>
              <a:rPr spc="-5" dirty="0"/>
              <a:t>COMCEC</a:t>
            </a:r>
          </a:p>
          <a:p>
            <a:pPr marL="12065" marR="5080" algn="ctr">
              <a:lnSpc>
                <a:spcPts val="600"/>
              </a:lnSpc>
              <a:spcBef>
                <a:spcPts val="5"/>
              </a:spcBef>
            </a:pPr>
            <a:r>
              <a:rPr sz="500" b="0" spc="-5" dirty="0">
                <a:latin typeface="Arial"/>
                <a:cs typeface="Arial"/>
              </a:rPr>
              <a:t>C</a:t>
            </a:r>
            <a:r>
              <a:rPr sz="500" b="0" dirty="0">
                <a:latin typeface="Arial"/>
                <a:cs typeface="Arial"/>
              </a:rPr>
              <a:t>OO</a:t>
            </a:r>
            <a:r>
              <a:rPr sz="500" b="0" spc="-5" dirty="0">
                <a:latin typeface="Arial"/>
                <a:cs typeface="Arial"/>
              </a:rPr>
              <a:t>RD</a:t>
            </a:r>
            <a:r>
              <a:rPr sz="500" b="0" dirty="0">
                <a:latin typeface="Arial"/>
                <a:cs typeface="Arial"/>
              </a:rPr>
              <a:t>I</a:t>
            </a:r>
            <a:r>
              <a:rPr sz="500" b="0" spc="-5" dirty="0">
                <a:latin typeface="Arial"/>
                <a:cs typeface="Arial"/>
              </a:rPr>
              <a:t>N</a:t>
            </a:r>
            <a:r>
              <a:rPr sz="500" b="0" dirty="0">
                <a:latin typeface="Arial"/>
                <a:cs typeface="Arial"/>
              </a:rPr>
              <a:t>ATION  OFFICE</a:t>
            </a:r>
            <a:endParaRPr sz="500">
              <a:latin typeface="Arial"/>
              <a:cs typeface="Arial"/>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A23D804-7124-4E4F-932E-741CC6D35182}" type="datetime1">
              <a:rPr lang="en-US" smtClean="0"/>
              <a:t>4/5/2023</a:t>
            </a:fld>
            <a:endParaRPr lang="en-US"/>
          </a:p>
        </p:txBody>
      </p:sp>
      <p:sp>
        <p:nvSpPr>
          <p:cNvPr id="5" name="Holder 5"/>
          <p:cNvSpPr>
            <a:spLocks noGrp="1"/>
          </p:cNvSpPr>
          <p:nvPr>
            <p:ph type="sldNum" sz="quarter" idx="7"/>
          </p:nvPr>
        </p:nvSpPr>
        <p:spPr>
          <a:xfrm>
            <a:off x="6583680" y="4783455"/>
            <a:ext cx="2103120" cy="276999"/>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700" b="1" i="0">
                <a:solidFill>
                  <a:schemeClr val="tx1"/>
                </a:solidFill>
                <a:latin typeface="Arial"/>
                <a:cs typeface="Arial"/>
              </a:defRPr>
            </a:lvl1pPr>
          </a:lstStyle>
          <a:p>
            <a:pPr marR="6985" algn="ctr">
              <a:lnSpc>
                <a:spcPts val="825"/>
              </a:lnSpc>
              <a:spcBef>
                <a:spcPts val="30"/>
              </a:spcBef>
            </a:pPr>
            <a:r>
              <a:rPr spc="-5" dirty="0"/>
              <a:t>COMCEC</a:t>
            </a:r>
          </a:p>
          <a:p>
            <a:pPr marL="12065" marR="5080" algn="ctr">
              <a:lnSpc>
                <a:spcPts val="600"/>
              </a:lnSpc>
              <a:spcBef>
                <a:spcPts val="5"/>
              </a:spcBef>
            </a:pPr>
            <a:r>
              <a:rPr sz="500" b="0" spc="-5" dirty="0">
                <a:latin typeface="Arial"/>
                <a:cs typeface="Arial"/>
              </a:rPr>
              <a:t>C</a:t>
            </a:r>
            <a:r>
              <a:rPr sz="500" b="0" dirty="0">
                <a:latin typeface="Arial"/>
                <a:cs typeface="Arial"/>
              </a:rPr>
              <a:t>OO</a:t>
            </a:r>
            <a:r>
              <a:rPr sz="500" b="0" spc="-5" dirty="0">
                <a:latin typeface="Arial"/>
                <a:cs typeface="Arial"/>
              </a:rPr>
              <a:t>RD</a:t>
            </a:r>
            <a:r>
              <a:rPr sz="500" b="0" dirty="0">
                <a:latin typeface="Arial"/>
                <a:cs typeface="Arial"/>
              </a:rPr>
              <a:t>I</a:t>
            </a:r>
            <a:r>
              <a:rPr sz="500" b="0" spc="-5" dirty="0">
                <a:latin typeface="Arial"/>
                <a:cs typeface="Arial"/>
              </a:rPr>
              <a:t>N</a:t>
            </a:r>
            <a:r>
              <a:rPr sz="500" b="0" dirty="0">
                <a:latin typeface="Arial"/>
                <a:cs typeface="Arial"/>
              </a:rPr>
              <a:t>ATION  OFFICE</a:t>
            </a:r>
            <a:endParaRPr sz="500">
              <a:latin typeface="Arial"/>
              <a:cs typeface="Arial"/>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CD1003B0-11EB-4027-B3BB-EC33EDAE2371}" type="datetime1">
              <a:rPr lang="en-US" smtClean="0"/>
              <a:t>4/5/2023</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841375"/>
            <a:ext cx="6858000" cy="17907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143000" y="2701925"/>
            <a:ext cx="6858000" cy="1241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p:cNvSpPr>
            <a:spLocks noGrp="1"/>
          </p:cNvSpPr>
          <p:nvPr>
            <p:ph type="dt" sz="half" idx="10"/>
          </p:nvPr>
        </p:nvSpPr>
        <p:spPr/>
        <p:txBody>
          <a:bodyPr/>
          <a:lstStyle/>
          <a:p>
            <a:fld id="{C813F8A7-C024-40B8-A785-95CF673371D8}" type="datetime1">
              <a:rPr lang="en-US" smtClean="0"/>
              <a:t>4/5/2023</a:t>
            </a:fld>
            <a:endParaRPr lang="tr-TR"/>
          </a:p>
        </p:txBody>
      </p:sp>
      <p:sp>
        <p:nvSpPr>
          <p:cNvPr id="5" name="Altbilgi Yer Tutucusu 4"/>
          <p:cNvSpPr>
            <a:spLocks noGrp="1"/>
          </p:cNvSpPr>
          <p:nvPr>
            <p:ph type="ftr" sz="quarter" idx="11"/>
          </p:nvPr>
        </p:nvSpPr>
        <p:spPr/>
        <p:txBody>
          <a:bodyPr/>
          <a:lstStyle/>
          <a:p>
            <a:r>
              <a:rPr lang="tr-TR"/>
              <a:t>COMCEC COORDINATION  OFFICE</a:t>
            </a:r>
          </a:p>
        </p:txBody>
      </p:sp>
      <p:sp>
        <p:nvSpPr>
          <p:cNvPr id="6" name="Slayt Numarası Yer Tutucusu 5"/>
          <p:cNvSpPr>
            <a:spLocks noGrp="1"/>
          </p:cNvSpPr>
          <p:nvPr>
            <p:ph type="sldNum" sz="quarter" idx="12"/>
          </p:nvPr>
        </p:nvSpPr>
        <p:spPr/>
        <p:txBody>
          <a:bodyPr/>
          <a:lstStyle/>
          <a:p>
            <a:fld id="{7D9758DF-0A69-46DF-97C0-C1A40420E5EC}" type="slidenum">
              <a:rPr lang="tr-TR" smtClean="0"/>
              <a:t>‹#›</a:t>
            </a:fld>
            <a:endParaRPr lang="tr-TR"/>
          </a:p>
        </p:txBody>
      </p:sp>
    </p:spTree>
    <p:extLst>
      <p:ext uri="{BB962C8B-B14F-4D97-AF65-F5344CB8AC3E}">
        <p14:creationId xmlns:p14="http://schemas.microsoft.com/office/powerpoint/2010/main" val="2909996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F79C696A-645F-4121-935A-E644BCF3717F}" type="datetime1">
              <a:rPr lang="en-US" smtClean="0"/>
              <a:t>4/5/2023</a:t>
            </a:fld>
            <a:endParaRPr lang="tr-TR"/>
          </a:p>
        </p:txBody>
      </p:sp>
      <p:sp>
        <p:nvSpPr>
          <p:cNvPr id="5" name="Altbilgi Yer Tutucusu 4"/>
          <p:cNvSpPr>
            <a:spLocks noGrp="1"/>
          </p:cNvSpPr>
          <p:nvPr>
            <p:ph type="ftr" sz="quarter" idx="11"/>
          </p:nvPr>
        </p:nvSpPr>
        <p:spPr/>
        <p:txBody>
          <a:bodyPr/>
          <a:lstStyle/>
          <a:p>
            <a:r>
              <a:rPr lang="tr-TR"/>
              <a:t>COMCEC COORDINATION  OFFICE</a:t>
            </a:r>
          </a:p>
        </p:txBody>
      </p:sp>
      <p:sp>
        <p:nvSpPr>
          <p:cNvPr id="6" name="Slayt Numarası Yer Tutucusu 5"/>
          <p:cNvSpPr>
            <a:spLocks noGrp="1"/>
          </p:cNvSpPr>
          <p:nvPr>
            <p:ph type="sldNum" sz="quarter" idx="12"/>
          </p:nvPr>
        </p:nvSpPr>
        <p:spPr/>
        <p:txBody>
          <a:bodyPr/>
          <a:lstStyle/>
          <a:p>
            <a:fld id="{7D9758DF-0A69-46DF-97C0-C1A40420E5EC}" type="slidenum">
              <a:rPr lang="tr-TR" smtClean="0"/>
              <a:t>‹#›</a:t>
            </a:fld>
            <a:endParaRPr lang="tr-TR"/>
          </a:p>
        </p:txBody>
      </p:sp>
    </p:spTree>
    <p:extLst>
      <p:ext uri="{BB962C8B-B14F-4D97-AF65-F5344CB8AC3E}">
        <p14:creationId xmlns:p14="http://schemas.microsoft.com/office/powerpoint/2010/main" val="688501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282700"/>
            <a:ext cx="7886700" cy="2139950"/>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623888" y="3441700"/>
            <a:ext cx="7886700" cy="112553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p:cNvSpPr>
            <a:spLocks noGrp="1"/>
          </p:cNvSpPr>
          <p:nvPr>
            <p:ph type="dt" sz="half" idx="10"/>
          </p:nvPr>
        </p:nvSpPr>
        <p:spPr/>
        <p:txBody>
          <a:bodyPr/>
          <a:lstStyle/>
          <a:p>
            <a:fld id="{AA27D0FA-A1E6-4BEF-A8DC-ED20ECFD94AF}" type="datetime1">
              <a:rPr lang="en-US" smtClean="0"/>
              <a:t>4/5/2023</a:t>
            </a:fld>
            <a:endParaRPr lang="tr-TR"/>
          </a:p>
        </p:txBody>
      </p:sp>
      <p:sp>
        <p:nvSpPr>
          <p:cNvPr id="5" name="Altbilgi Yer Tutucusu 4"/>
          <p:cNvSpPr>
            <a:spLocks noGrp="1"/>
          </p:cNvSpPr>
          <p:nvPr>
            <p:ph type="ftr" sz="quarter" idx="11"/>
          </p:nvPr>
        </p:nvSpPr>
        <p:spPr/>
        <p:txBody>
          <a:bodyPr/>
          <a:lstStyle/>
          <a:p>
            <a:r>
              <a:rPr lang="tr-TR"/>
              <a:t>COMCEC COORDINATION  OFFICE</a:t>
            </a:r>
          </a:p>
        </p:txBody>
      </p:sp>
      <p:sp>
        <p:nvSpPr>
          <p:cNvPr id="6" name="Slayt Numarası Yer Tutucusu 5"/>
          <p:cNvSpPr>
            <a:spLocks noGrp="1"/>
          </p:cNvSpPr>
          <p:nvPr>
            <p:ph type="sldNum" sz="quarter" idx="12"/>
          </p:nvPr>
        </p:nvSpPr>
        <p:spPr/>
        <p:txBody>
          <a:bodyPr/>
          <a:lstStyle/>
          <a:p>
            <a:fld id="{7D9758DF-0A69-46DF-97C0-C1A40420E5EC}" type="slidenum">
              <a:rPr lang="tr-TR" smtClean="0"/>
              <a:t>‹#›</a:t>
            </a:fld>
            <a:endParaRPr lang="tr-TR"/>
          </a:p>
        </p:txBody>
      </p:sp>
    </p:spTree>
    <p:extLst>
      <p:ext uri="{BB962C8B-B14F-4D97-AF65-F5344CB8AC3E}">
        <p14:creationId xmlns:p14="http://schemas.microsoft.com/office/powerpoint/2010/main" val="3463610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628650" y="1370013"/>
            <a:ext cx="3867150" cy="32623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370013"/>
            <a:ext cx="3867150" cy="32623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446191CD-07E5-4573-9912-F13257A65A9C}" type="datetime1">
              <a:rPr lang="en-US" smtClean="0"/>
              <a:t>4/5/2023</a:t>
            </a:fld>
            <a:endParaRPr lang="tr-TR"/>
          </a:p>
        </p:txBody>
      </p:sp>
      <p:sp>
        <p:nvSpPr>
          <p:cNvPr id="6" name="Altbilgi Yer Tutucusu 5"/>
          <p:cNvSpPr>
            <a:spLocks noGrp="1"/>
          </p:cNvSpPr>
          <p:nvPr>
            <p:ph type="ftr" sz="quarter" idx="11"/>
          </p:nvPr>
        </p:nvSpPr>
        <p:spPr/>
        <p:txBody>
          <a:bodyPr/>
          <a:lstStyle/>
          <a:p>
            <a:r>
              <a:rPr lang="tr-TR"/>
              <a:t>COMCEC COORDINATION  OFFICE</a:t>
            </a:r>
          </a:p>
        </p:txBody>
      </p:sp>
      <p:sp>
        <p:nvSpPr>
          <p:cNvPr id="7" name="Slayt Numarası Yer Tutucusu 6"/>
          <p:cNvSpPr>
            <a:spLocks noGrp="1"/>
          </p:cNvSpPr>
          <p:nvPr>
            <p:ph type="sldNum" sz="quarter" idx="12"/>
          </p:nvPr>
        </p:nvSpPr>
        <p:spPr/>
        <p:txBody>
          <a:bodyPr/>
          <a:lstStyle/>
          <a:p>
            <a:fld id="{7D9758DF-0A69-46DF-97C0-C1A40420E5EC}" type="slidenum">
              <a:rPr lang="tr-TR" smtClean="0"/>
              <a:t>‹#›</a:t>
            </a:fld>
            <a:endParaRPr lang="tr-TR"/>
          </a:p>
        </p:txBody>
      </p:sp>
    </p:spTree>
    <p:extLst>
      <p:ext uri="{BB962C8B-B14F-4D97-AF65-F5344CB8AC3E}">
        <p14:creationId xmlns:p14="http://schemas.microsoft.com/office/powerpoint/2010/main" val="30218644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426715" y="161036"/>
            <a:ext cx="4290568" cy="330834"/>
          </a:xfrm>
          <a:prstGeom prst="rect">
            <a:avLst/>
          </a:prstGeom>
        </p:spPr>
        <p:txBody>
          <a:bodyPr wrap="square" lIns="0" tIns="0" rIns="0" bIns="0">
            <a:spAutoFit/>
          </a:bodyPr>
          <a:lstStyle>
            <a:lvl1pPr>
              <a:defRPr sz="2000" b="1" i="1">
                <a:solidFill>
                  <a:schemeClr val="tx1"/>
                </a:solidFill>
                <a:latin typeface="Arial"/>
                <a:cs typeface="Arial"/>
              </a:defRPr>
            </a:lvl1pPr>
          </a:lstStyle>
          <a:p>
            <a:endParaRPr/>
          </a:p>
        </p:txBody>
      </p:sp>
      <p:sp>
        <p:nvSpPr>
          <p:cNvPr id="3" name="Holder 3"/>
          <p:cNvSpPr>
            <a:spLocks noGrp="1"/>
          </p:cNvSpPr>
          <p:nvPr>
            <p:ph type="body" idx="1"/>
          </p:nvPr>
        </p:nvSpPr>
        <p:spPr>
          <a:xfrm>
            <a:off x="1932558" y="1717293"/>
            <a:ext cx="6085840" cy="1080135"/>
          </a:xfrm>
          <a:prstGeom prst="rect">
            <a:avLst/>
          </a:prstGeom>
        </p:spPr>
        <p:txBody>
          <a:bodyPr wrap="square" lIns="0" tIns="0" rIns="0" bIns="0">
            <a:spAutoFit/>
          </a:bodyPr>
          <a:lstStyle>
            <a:lvl1pPr>
              <a:defRPr sz="13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247904" y="4786519"/>
            <a:ext cx="524510" cy="273050"/>
          </a:xfrm>
          <a:prstGeom prst="rect">
            <a:avLst/>
          </a:prstGeom>
        </p:spPr>
        <p:txBody>
          <a:bodyPr wrap="square" lIns="0" tIns="0" rIns="0" bIns="0">
            <a:spAutoFit/>
          </a:bodyPr>
          <a:lstStyle>
            <a:lvl1pPr>
              <a:defRPr sz="700" b="1" i="0">
                <a:solidFill>
                  <a:schemeClr val="tx1"/>
                </a:solidFill>
                <a:latin typeface="Arial"/>
                <a:cs typeface="Arial"/>
              </a:defRPr>
            </a:lvl1pPr>
          </a:lstStyle>
          <a:p>
            <a:pPr marR="6985" algn="ctr">
              <a:lnSpc>
                <a:spcPts val="825"/>
              </a:lnSpc>
              <a:spcBef>
                <a:spcPts val="30"/>
              </a:spcBef>
            </a:pPr>
            <a:r>
              <a:rPr spc="-5" dirty="0"/>
              <a:t>COMCEC</a:t>
            </a:r>
          </a:p>
          <a:p>
            <a:pPr marL="12065" marR="5080" algn="ctr">
              <a:lnSpc>
                <a:spcPts val="600"/>
              </a:lnSpc>
              <a:spcBef>
                <a:spcPts val="5"/>
              </a:spcBef>
            </a:pPr>
            <a:r>
              <a:rPr sz="500" b="0" spc="-5" dirty="0">
                <a:latin typeface="Arial"/>
                <a:cs typeface="Arial"/>
              </a:rPr>
              <a:t>C</a:t>
            </a:r>
            <a:r>
              <a:rPr sz="500" b="0" dirty="0">
                <a:latin typeface="Arial"/>
                <a:cs typeface="Arial"/>
              </a:rPr>
              <a:t>OO</a:t>
            </a:r>
            <a:r>
              <a:rPr sz="500" b="0" spc="-5" dirty="0">
                <a:latin typeface="Arial"/>
                <a:cs typeface="Arial"/>
              </a:rPr>
              <a:t>RD</a:t>
            </a:r>
            <a:r>
              <a:rPr sz="500" b="0" dirty="0">
                <a:latin typeface="Arial"/>
                <a:cs typeface="Arial"/>
              </a:rPr>
              <a:t>I</a:t>
            </a:r>
            <a:r>
              <a:rPr sz="500" b="0" spc="-5" dirty="0">
                <a:latin typeface="Arial"/>
                <a:cs typeface="Arial"/>
              </a:rPr>
              <a:t>N</a:t>
            </a:r>
            <a:r>
              <a:rPr sz="500" b="0" dirty="0">
                <a:latin typeface="Arial"/>
                <a:cs typeface="Arial"/>
              </a:rPr>
              <a:t>ATION  OFFICE</a:t>
            </a:r>
            <a:endParaRPr sz="500">
              <a:latin typeface="Arial"/>
              <a:cs typeface="Arial"/>
            </a:endParaRPr>
          </a:p>
        </p:txBody>
      </p:sp>
      <p:sp>
        <p:nvSpPr>
          <p:cNvPr id="5" name="Holder 5"/>
          <p:cNvSpPr>
            <a:spLocks noGrp="1"/>
          </p:cNvSpPr>
          <p:nvPr>
            <p:ph type="dt" sz="half" idx="6"/>
          </p:nvPr>
        </p:nvSpPr>
        <p:spPr>
          <a:xfrm>
            <a:off x="457200" y="4783455"/>
            <a:ext cx="2103120" cy="257175"/>
          </a:xfrm>
          <a:prstGeom prst="rect">
            <a:avLst/>
          </a:prstGeom>
        </p:spPr>
        <p:txBody>
          <a:bodyPr wrap="square" lIns="0" tIns="0" rIns="0" bIns="0">
            <a:spAutoFit/>
          </a:bodyPr>
          <a:lstStyle>
            <a:lvl1pPr algn="l">
              <a:defRPr>
                <a:solidFill>
                  <a:schemeClr val="tx1">
                    <a:tint val="75000"/>
                  </a:schemeClr>
                </a:solidFill>
              </a:defRPr>
            </a:lvl1pPr>
          </a:lstStyle>
          <a:p>
            <a:fld id="{379C65CF-5AAC-4CE5-A2D4-DC24B899B186}" type="datetime1">
              <a:rPr lang="en-US" smtClean="0"/>
              <a:t>4/5/2023</a:t>
            </a:fld>
            <a:endParaRPr lang="en-US"/>
          </a:p>
        </p:txBody>
      </p:sp>
      <p:sp>
        <p:nvSpPr>
          <p:cNvPr id="7" name="Metin kutusu 6"/>
          <p:cNvSpPr txBox="1"/>
          <p:nvPr userDrawn="1"/>
        </p:nvSpPr>
        <p:spPr>
          <a:xfrm>
            <a:off x="6553200" y="4552950"/>
            <a:ext cx="1752600" cy="369332"/>
          </a:xfrm>
          <a:prstGeom prst="rect">
            <a:avLst/>
          </a:prstGeom>
          <a:noFill/>
        </p:spPr>
        <p:txBody>
          <a:bodyPr wrap="square" rtlCol="0">
            <a:spAutoFit/>
          </a:bodyPr>
          <a:lstStyle/>
          <a:p>
            <a:fld id="{A04A0192-1611-40DD-AEA5-0300C8E52552}" type="slidenum">
              <a:rPr lang="tr-TR" smtClean="0"/>
              <a:t>‹#›</a:t>
            </a:fld>
            <a:r>
              <a:rPr lang="tr-TR" dirty="0"/>
              <a:t> / 13</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sldNum="0" hdr="0" dt="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4" name="Veri Yer Tutucusu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C4C12676-DFD2-468D-9F3F-018A61A0A007}" type="datetime1">
              <a:rPr lang="en-US" smtClean="0"/>
              <a:t>4/5/2023</a:t>
            </a:fld>
            <a:endParaRPr lang="tr-TR"/>
          </a:p>
        </p:txBody>
      </p:sp>
      <p:sp>
        <p:nvSpPr>
          <p:cNvPr id="5" name="Altbilgi Yer Tutucusu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a:t>COMCEC COORDINATION  OFFICE</a:t>
            </a:r>
          </a:p>
        </p:txBody>
      </p:sp>
      <p:sp>
        <p:nvSpPr>
          <p:cNvPr id="6" name="Slayt Numarası Yer Tutucusu 5"/>
          <p:cNvSpPr>
            <a:spLocks noGrp="1"/>
          </p:cNvSpPr>
          <p:nvPr>
            <p:ph type="sldNum" sz="quarter" idx="4"/>
          </p:nvPr>
        </p:nvSpPr>
        <p:spPr>
          <a:xfrm>
            <a:off x="662940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tr-TR" dirty="0"/>
          </a:p>
        </p:txBody>
      </p:sp>
      <p:sp>
        <p:nvSpPr>
          <p:cNvPr id="7" name="Metin kutusu 6"/>
          <p:cNvSpPr txBox="1"/>
          <p:nvPr userDrawn="1"/>
        </p:nvSpPr>
        <p:spPr>
          <a:xfrm>
            <a:off x="7315200" y="4718734"/>
            <a:ext cx="1104900" cy="369332"/>
          </a:xfrm>
          <a:prstGeom prst="rect">
            <a:avLst/>
          </a:prstGeom>
          <a:noFill/>
        </p:spPr>
        <p:txBody>
          <a:bodyPr wrap="square" rtlCol="0">
            <a:spAutoFit/>
          </a:bodyPr>
          <a:lstStyle/>
          <a:p>
            <a:fld id="{11251B4C-2C4A-413B-AC73-62C9B0F85437}" type="slidenum">
              <a:rPr lang="tr-TR" smtClean="0"/>
              <a:t>‹#›</a:t>
            </a:fld>
            <a:r>
              <a:rPr lang="tr-TR" baseline="0" dirty="0"/>
              <a:t> / </a:t>
            </a:r>
            <a:r>
              <a:rPr lang="tr-TR" dirty="0"/>
              <a:t>13</a:t>
            </a:r>
          </a:p>
        </p:txBody>
      </p:sp>
    </p:spTree>
    <p:extLst>
      <p:ext uri="{BB962C8B-B14F-4D97-AF65-F5344CB8AC3E}">
        <p14:creationId xmlns:p14="http://schemas.microsoft.com/office/powerpoint/2010/main" val="1500812088"/>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hyperlink" Target="mailto:cpf@comcec.org" TargetMode="External"/><Relationship Id="rId1" Type="http://schemas.openxmlformats.org/officeDocument/2006/relationships/slideLayout" Target="../slideLayouts/slideLayout5.xml"/><Relationship Id="rId5" Type="http://schemas.openxmlformats.org/officeDocument/2006/relationships/image" Target="../media/image5.pn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8.jp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200401" y="2453716"/>
            <a:ext cx="5041265" cy="483234"/>
          </a:xfrm>
          <a:prstGeom prst="rect">
            <a:avLst/>
          </a:prstGeom>
        </p:spPr>
        <p:txBody>
          <a:bodyPr vert="horz" wrap="square" lIns="0" tIns="12700" rIns="0" bIns="0" rtlCol="0">
            <a:spAutoFit/>
          </a:bodyPr>
          <a:lstStyle/>
          <a:p>
            <a:pPr marL="12700">
              <a:lnSpc>
                <a:spcPct val="100000"/>
              </a:lnSpc>
              <a:spcBef>
                <a:spcPts val="100"/>
              </a:spcBef>
            </a:pPr>
            <a:r>
              <a:rPr sz="3000" b="1" dirty="0">
                <a:latin typeface="Arial"/>
                <a:cs typeface="Arial"/>
              </a:rPr>
              <a:t>Actors and</a:t>
            </a:r>
            <a:r>
              <a:rPr sz="3000" b="1" spc="-50" dirty="0">
                <a:latin typeface="Arial"/>
                <a:cs typeface="Arial"/>
              </a:rPr>
              <a:t> </a:t>
            </a:r>
            <a:r>
              <a:rPr sz="3000" b="1" spc="-5" dirty="0">
                <a:latin typeface="Arial"/>
                <a:cs typeface="Arial"/>
              </a:rPr>
              <a:t>Responsibilities</a:t>
            </a:r>
            <a:endParaRPr sz="3000">
              <a:latin typeface="Arial"/>
              <a:cs typeface="Arial"/>
            </a:endParaRPr>
          </a:p>
        </p:txBody>
      </p:sp>
      <p:sp>
        <p:nvSpPr>
          <p:cNvPr id="3" name="object 3"/>
          <p:cNvSpPr/>
          <p:nvPr/>
        </p:nvSpPr>
        <p:spPr>
          <a:xfrm>
            <a:off x="2709672" y="1298447"/>
            <a:ext cx="3639312" cy="1243583"/>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0" y="0"/>
            <a:ext cx="9065895" cy="530860"/>
          </a:xfrm>
          <a:custGeom>
            <a:avLst/>
            <a:gdLst/>
            <a:ahLst/>
            <a:cxnLst/>
            <a:rect l="l" t="t" r="r" b="b"/>
            <a:pathLst>
              <a:path w="9065895" h="530860">
                <a:moveTo>
                  <a:pt x="9065846" y="0"/>
                </a:moveTo>
                <a:lnTo>
                  <a:pt x="0" y="0"/>
                </a:lnTo>
                <a:lnTo>
                  <a:pt x="0" y="530351"/>
                </a:lnTo>
                <a:lnTo>
                  <a:pt x="9065846" y="0"/>
                </a:lnTo>
                <a:close/>
              </a:path>
            </a:pathLst>
          </a:custGeom>
          <a:solidFill>
            <a:srgbClr val="3B8574"/>
          </a:solidFill>
        </p:spPr>
        <p:txBody>
          <a:bodyPr wrap="square" lIns="0" tIns="0" rIns="0" bIns="0" rtlCol="0"/>
          <a:lstStyle/>
          <a:p>
            <a:endParaRPr/>
          </a:p>
        </p:txBody>
      </p:sp>
      <p:sp>
        <p:nvSpPr>
          <p:cNvPr id="5" name="object 5"/>
          <p:cNvSpPr/>
          <p:nvPr/>
        </p:nvSpPr>
        <p:spPr>
          <a:xfrm>
            <a:off x="102323" y="4622291"/>
            <a:ext cx="9041765" cy="521334"/>
          </a:xfrm>
          <a:custGeom>
            <a:avLst/>
            <a:gdLst/>
            <a:ahLst/>
            <a:cxnLst/>
            <a:rect l="l" t="t" r="r" b="b"/>
            <a:pathLst>
              <a:path w="9041765" h="521335">
                <a:moveTo>
                  <a:pt x="9041676" y="0"/>
                </a:moveTo>
                <a:lnTo>
                  <a:pt x="0" y="521206"/>
                </a:lnTo>
                <a:lnTo>
                  <a:pt x="9041676" y="521206"/>
                </a:lnTo>
                <a:lnTo>
                  <a:pt x="9041676" y="0"/>
                </a:lnTo>
                <a:close/>
              </a:path>
            </a:pathLst>
          </a:custGeom>
          <a:solidFill>
            <a:srgbClr val="3B8574"/>
          </a:solidFill>
        </p:spPr>
        <p:txBody>
          <a:bodyPr wrap="square" lIns="0" tIns="0" rIns="0" bIns="0" rtlCol="0"/>
          <a:lstStyle/>
          <a:p>
            <a:endParaRPr/>
          </a:p>
        </p:txBody>
      </p:sp>
      <p:sp>
        <p:nvSpPr>
          <p:cNvPr id="6" name="object 6"/>
          <p:cNvSpPr txBox="1"/>
          <p:nvPr/>
        </p:nvSpPr>
        <p:spPr>
          <a:xfrm>
            <a:off x="333451" y="152780"/>
            <a:ext cx="1020444" cy="197490"/>
          </a:xfrm>
          <a:prstGeom prst="rect">
            <a:avLst/>
          </a:prstGeom>
        </p:spPr>
        <p:txBody>
          <a:bodyPr vert="horz" wrap="square" lIns="0" tIns="12700" rIns="0" bIns="0" rtlCol="0">
            <a:spAutoFit/>
          </a:bodyPr>
          <a:lstStyle/>
          <a:p>
            <a:pPr marL="38100">
              <a:lnSpc>
                <a:spcPct val="100000"/>
              </a:lnSpc>
              <a:spcBef>
                <a:spcPts val="100"/>
              </a:spcBef>
            </a:pPr>
            <a:r>
              <a:rPr sz="1200" i="1" spc="-5" dirty="0">
                <a:solidFill>
                  <a:srgbClr val="FFFFFF"/>
                </a:solidFill>
                <a:latin typeface="Arial"/>
                <a:cs typeface="Arial"/>
              </a:rPr>
              <a:t>April </a:t>
            </a:r>
            <a:r>
              <a:rPr lang="tr-TR" sz="1200" i="1" spc="-5" dirty="0">
                <a:solidFill>
                  <a:srgbClr val="FFFFFF"/>
                </a:solidFill>
                <a:latin typeface="Arial"/>
                <a:cs typeface="Arial"/>
              </a:rPr>
              <a:t>5</a:t>
            </a:r>
            <a:r>
              <a:rPr sz="1200" i="1" spc="-7" baseline="24305" dirty="0" err="1">
                <a:solidFill>
                  <a:srgbClr val="FFFFFF"/>
                </a:solidFill>
                <a:latin typeface="Arial"/>
                <a:cs typeface="Arial"/>
              </a:rPr>
              <a:t>th</a:t>
            </a:r>
            <a:r>
              <a:rPr sz="1200" i="1" spc="-5" dirty="0">
                <a:solidFill>
                  <a:srgbClr val="FFFFFF"/>
                </a:solidFill>
                <a:latin typeface="Arial"/>
                <a:cs typeface="Arial"/>
              </a:rPr>
              <a:t>,</a:t>
            </a:r>
            <a:r>
              <a:rPr sz="1200" i="1" spc="-45" dirty="0">
                <a:solidFill>
                  <a:srgbClr val="FFFFFF"/>
                </a:solidFill>
                <a:latin typeface="Arial"/>
                <a:cs typeface="Arial"/>
              </a:rPr>
              <a:t> </a:t>
            </a:r>
            <a:r>
              <a:rPr sz="1200" i="1" dirty="0">
                <a:solidFill>
                  <a:srgbClr val="FFFFFF"/>
                </a:solidFill>
                <a:latin typeface="Arial"/>
                <a:cs typeface="Arial"/>
              </a:rPr>
              <a:t>202</a:t>
            </a:r>
            <a:r>
              <a:rPr lang="tr-TR" sz="1200" i="1" dirty="0">
                <a:solidFill>
                  <a:srgbClr val="FFFFFF"/>
                </a:solidFill>
                <a:latin typeface="Arial"/>
                <a:cs typeface="Arial"/>
              </a:rPr>
              <a:t>3</a:t>
            </a:r>
            <a:endParaRPr sz="1200" dirty="0">
              <a:latin typeface="Arial"/>
              <a:cs typeface="Arial"/>
            </a:endParaRPr>
          </a:p>
        </p:txBody>
      </p:sp>
      <p:sp>
        <p:nvSpPr>
          <p:cNvPr id="7" name="object 7"/>
          <p:cNvSpPr txBox="1"/>
          <p:nvPr/>
        </p:nvSpPr>
        <p:spPr>
          <a:xfrm>
            <a:off x="7167498" y="4837582"/>
            <a:ext cx="992505" cy="197485"/>
          </a:xfrm>
          <a:prstGeom prst="rect">
            <a:avLst/>
          </a:prstGeom>
        </p:spPr>
        <p:txBody>
          <a:bodyPr vert="horz" wrap="square" lIns="0" tIns="15875" rIns="0" bIns="0" rtlCol="0">
            <a:spAutoFit/>
          </a:bodyPr>
          <a:lstStyle/>
          <a:p>
            <a:pPr marL="12700">
              <a:lnSpc>
                <a:spcPct val="100000"/>
              </a:lnSpc>
              <a:spcBef>
                <a:spcPts val="125"/>
              </a:spcBef>
            </a:pPr>
            <a:r>
              <a:rPr sz="1100" i="1" spc="10" dirty="0">
                <a:solidFill>
                  <a:srgbClr val="FFFFFF"/>
                </a:solidFill>
                <a:latin typeface="Arial"/>
                <a:cs typeface="Arial"/>
              </a:rPr>
              <a:t>cp</a:t>
            </a:r>
            <a:r>
              <a:rPr sz="1100" i="1" dirty="0">
                <a:solidFill>
                  <a:srgbClr val="FFFFFF"/>
                </a:solidFill>
                <a:latin typeface="Arial"/>
                <a:cs typeface="Arial"/>
              </a:rPr>
              <a:t>f</a:t>
            </a:r>
            <a:r>
              <a:rPr sz="1100" i="1" spc="10" dirty="0">
                <a:solidFill>
                  <a:srgbClr val="FFFFFF"/>
                </a:solidFill>
                <a:latin typeface="Arial"/>
                <a:cs typeface="Arial"/>
              </a:rPr>
              <a:t>.co</a:t>
            </a:r>
            <a:r>
              <a:rPr sz="1100" i="1" dirty="0">
                <a:solidFill>
                  <a:srgbClr val="FFFFFF"/>
                </a:solidFill>
                <a:latin typeface="Arial"/>
                <a:cs typeface="Arial"/>
              </a:rPr>
              <a:t>m</a:t>
            </a:r>
            <a:r>
              <a:rPr sz="1100" i="1" spc="10" dirty="0">
                <a:solidFill>
                  <a:srgbClr val="FFFFFF"/>
                </a:solidFill>
                <a:latin typeface="Arial"/>
                <a:cs typeface="Arial"/>
              </a:rPr>
              <a:t>cec</a:t>
            </a:r>
            <a:r>
              <a:rPr sz="1100" i="1" dirty="0">
                <a:solidFill>
                  <a:srgbClr val="FFFFFF"/>
                </a:solidFill>
                <a:latin typeface="Arial"/>
                <a:cs typeface="Arial"/>
              </a:rPr>
              <a:t>.</a:t>
            </a:r>
            <a:r>
              <a:rPr sz="1100" i="1" spc="15" dirty="0">
                <a:solidFill>
                  <a:srgbClr val="FFFFFF"/>
                </a:solidFill>
                <a:latin typeface="Arial"/>
                <a:cs typeface="Arial"/>
              </a:rPr>
              <a:t>o</a:t>
            </a:r>
            <a:r>
              <a:rPr sz="1100" i="1" spc="-5" dirty="0">
                <a:solidFill>
                  <a:srgbClr val="FFFFFF"/>
                </a:solidFill>
                <a:latin typeface="Arial"/>
                <a:cs typeface="Arial"/>
              </a:rPr>
              <a:t>r</a:t>
            </a:r>
            <a:r>
              <a:rPr sz="1100" i="1" spc="15" dirty="0">
                <a:solidFill>
                  <a:srgbClr val="FFFFFF"/>
                </a:solidFill>
                <a:latin typeface="Arial"/>
                <a:cs typeface="Arial"/>
              </a:rPr>
              <a:t>g</a:t>
            </a:r>
            <a:endParaRPr sz="1100">
              <a:latin typeface="Arial"/>
              <a:cs typeface="Arial"/>
            </a:endParaRPr>
          </a:p>
        </p:txBody>
      </p:sp>
      <p:sp>
        <p:nvSpPr>
          <p:cNvPr id="8" name="object 8"/>
          <p:cNvSpPr txBox="1"/>
          <p:nvPr/>
        </p:nvSpPr>
        <p:spPr>
          <a:xfrm>
            <a:off x="5268214" y="2870455"/>
            <a:ext cx="1818386" cy="705321"/>
          </a:xfrm>
          <a:prstGeom prst="rect">
            <a:avLst/>
          </a:prstGeom>
        </p:spPr>
        <p:txBody>
          <a:bodyPr vert="horz" wrap="square" lIns="0" tIns="12700" rIns="0" bIns="0" rtlCol="0">
            <a:spAutoFit/>
          </a:bodyPr>
          <a:lstStyle/>
          <a:p>
            <a:pPr marR="5080" algn="r">
              <a:lnSpc>
                <a:spcPct val="100000"/>
              </a:lnSpc>
              <a:spcBef>
                <a:spcPts val="100"/>
              </a:spcBef>
            </a:pPr>
            <a:r>
              <a:rPr lang="tr-TR" sz="1500" dirty="0">
                <a:latin typeface="Arial"/>
                <a:cs typeface="Arial"/>
              </a:rPr>
              <a:t>Muhammed Ziya SARI</a:t>
            </a:r>
            <a:endParaRPr sz="1500" dirty="0">
              <a:latin typeface="Arial"/>
              <a:cs typeface="Arial"/>
            </a:endParaRPr>
          </a:p>
          <a:p>
            <a:pPr marR="5080" algn="r">
              <a:lnSpc>
                <a:spcPct val="100000"/>
              </a:lnSpc>
            </a:pPr>
            <a:r>
              <a:rPr lang="en-US" sz="1500">
                <a:latin typeface="Arial"/>
                <a:cs typeface="Arial"/>
              </a:rPr>
              <a:t>Program Coordinator</a:t>
            </a:r>
            <a:endParaRPr lang="en-US" sz="1500" dirty="0">
              <a:latin typeface="Arial"/>
              <a:cs typeface="Arial"/>
            </a:endParaRPr>
          </a:p>
        </p:txBody>
      </p:sp>
      <p:grpSp>
        <p:nvGrpSpPr>
          <p:cNvPr id="9" name="object 9"/>
          <p:cNvGrpSpPr/>
          <p:nvPr/>
        </p:nvGrpSpPr>
        <p:grpSpPr>
          <a:xfrm>
            <a:off x="242315" y="3997452"/>
            <a:ext cx="1844039" cy="980440"/>
            <a:chOff x="242315" y="3997452"/>
            <a:chExt cx="1844039" cy="980440"/>
          </a:xfrm>
        </p:grpSpPr>
        <p:sp>
          <p:nvSpPr>
            <p:cNvPr id="10" name="object 10"/>
            <p:cNvSpPr/>
            <p:nvPr/>
          </p:nvSpPr>
          <p:spPr>
            <a:xfrm>
              <a:off x="920496" y="4008120"/>
              <a:ext cx="1165860" cy="969263"/>
            </a:xfrm>
            <a:prstGeom prst="rect">
              <a:avLst/>
            </a:prstGeom>
            <a:blipFill>
              <a:blip r:embed="rId3" cstate="print"/>
              <a:stretch>
                <a:fillRect/>
              </a:stretch>
            </a:blipFill>
          </p:spPr>
          <p:txBody>
            <a:bodyPr wrap="square" lIns="0" tIns="0" rIns="0" bIns="0" rtlCol="0"/>
            <a:lstStyle/>
            <a:p>
              <a:endParaRPr/>
            </a:p>
          </p:txBody>
        </p:sp>
        <p:sp>
          <p:nvSpPr>
            <p:cNvPr id="11" name="object 11"/>
            <p:cNvSpPr/>
            <p:nvPr/>
          </p:nvSpPr>
          <p:spPr>
            <a:xfrm>
              <a:off x="242315" y="3997452"/>
              <a:ext cx="597408" cy="574548"/>
            </a:xfrm>
            <a:prstGeom prst="rect">
              <a:avLst/>
            </a:prstGeom>
            <a:blipFill>
              <a:blip r:embed="rId4" cstate="print"/>
              <a:stretch>
                <a:fillRect/>
              </a:stretch>
            </a:blipFill>
          </p:spPr>
          <p:txBody>
            <a:bodyPr wrap="square" lIns="0" tIns="0" rIns="0" bIns="0" rtlCol="0"/>
            <a:lstStyle/>
            <a:p>
              <a:endParaRPr/>
            </a:p>
          </p:txBody>
        </p:sp>
      </p:grpSp>
      <p:sp>
        <p:nvSpPr>
          <p:cNvPr id="12" name="object 12"/>
          <p:cNvSpPr txBox="1"/>
          <p:nvPr/>
        </p:nvSpPr>
        <p:spPr>
          <a:xfrm>
            <a:off x="136652" y="4564786"/>
            <a:ext cx="818515" cy="424180"/>
          </a:xfrm>
          <a:prstGeom prst="rect">
            <a:avLst/>
          </a:prstGeom>
        </p:spPr>
        <p:txBody>
          <a:bodyPr vert="horz" wrap="square" lIns="0" tIns="12700" rIns="0" bIns="0" rtlCol="0">
            <a:spAutoFit/>
          </a:bodyPr>
          <a:lstStyle/>
          <a:p>
            <a:pPr algn="ctr">
              <a:lnSpc>
                <a:spcPts val="1265"/>
              </a:lnSpc>
              <a:spcBef>
                <a:spcPts val="100"/>
              </a:spcBef>
            </a:pPr>
            <a:r>
              <a:rPr sz="1100" b="1" spc="-5" dirty="0">
                <a:latin typeface="Arial"/>
                <a:cs typeface="Arial"/>
              </a:rPr>
              <a:t>COMCEC</a:t>
            </a:r>
            <a:endParaRPr sz="1100">
              <a:latin typeface="Arial"/>
              <a:cs typeface="Arial"/>
            </a:endParaRPr>
          </a:p>
          <a:p>
            <a:pPr algn="ctr">
              <a:lnSpc>
                <a:spcPts val="905"/>
              </a:lnSpc>
            </a:pPr>
            <a:r>
              <a:rPr sz="800" spc="-5" dirty="0">
                <a:latin typeface="Arial"/>
                <a:cs typeface="Arial"/>
              </a:rPr>
              <a:t>C</a:t>
            </a:r>
            <a:r>
              <a:rPr sz="800" dirty="0">
                <a:latin typeface="Arial"/>
                <a:cs typeface="Arial"/>
              </a:rPr>
              <a:t>O</a:t>
            </a:r>
            <a:r>
              <a:rPr sz="800" spc="-5" dirty="0">
                <a:latin typeface="Arial"/>
                <a:cs typeface="Arial"/>
              </a:rPr>
              <a:t>ORD</a:t>
            </a:r>
            <a:r>
              <a:rPr sz="800" dirty="0">
                <a:latin typeface="Arial"/>
                <a:cs typeface="Arial"/>
              </a:rPr>
              <a:t>I</a:t>
            </a:r>
            <a:r>
              <a:rPr sz="800" spc="-5" dirty="0">
                <a:latin typeface="Arial"/>
                <a:cs typeface="Arial"/>
              </a:rPr>
              <a:t>N</a:t>
            </a:r>
            <a:r>
              <a:rPr sz="800" dirty="0">
                <a:latin typeface="Arial"/>
                <a:cs typeface="Arial"/>
              </a:rPr>
              <a:t>ATION</a:t>
            </a:r>
            <a:endParaRPr sz="800">
              <a:latin typeface="Arial"/>
              <a:cs typeface="Arial"/>
            </a:endParaRPr>
          </a:p>
          <a:p>
            <a:pPr algn="ctr">
              <a:lnSpc>
                <a:spcPct val="100000"/>
              </a:lnSpc>
              <a:spcBef>
                <a:spcPts val="5"/>
              </a:spcBef>
            </a:pPr>
            <a:r>
              <a:rPr sz="800" dirty="0">
                <a:latin typeface="Arial"/>
                <a:cs typeface="Arial"/>
              </a:rPr>
              <a:t>OFFICE</a:t>
            </a:r>
            <a:endParaRPr sz="800">
              <a:latin typeface="Arial"/>
              <a:cs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332183" y="654564"/>
            <a:ext cx="6510655" cy="2022348"/>
          </a:xfrm>
          <a:prstGeom prst="rect">
            <a:avLst/>
          </a:prstGeom>
          <a:solidFill>
            <a:srgbClr val="E1EFD9"/>
          </a:solidFill>
        </p:spPr>
        <p:txBody>
          <a:bodyPr vert="horz" wrap="square" lIns="0" tIns="41910" rIns="0" bIns="0" rtlCol="0">
            <a:spAutoFit/>
          </a:bodyPr>
          <a:lstStyle/>
          <a:p>
            <a:pPr marL="561975" marR="34925" indent="-172720" algn="just">
              <a:spcBef>
                <a:spcPts val="330"/>
              </a:spcBef>
              <a:buChar char="•"/>
              <a:tabLst>
                <a:tab pos="562610" algn="l"/>
              </a:tabLst>
            </a:pPr>
            <a:r>
              <a:rPr lang="en-US" sz="1300" dirty="0">
                <a:latin typeface="Arial"/>
                <a:cs typeface="Arial"/>
              </a:rPr>
              <a:t>Drafting Detailed Work Plan with Annotated Outline (before signing the Service Contract) and progress reports along with supplementary documents, and conveying them to the Responsible Authority to be submitted to the CCO and the Bank.</a:t>
            </a:r>
            <a:endParaRPr lang="tr-TR" sz="1300" dirty="0">
              <a:latin typeface="Arial"/>
              <a:cs typeface="Arial"/>
            </a:endParaRPr>
          </a:p>
          <a:p>
            <a:pPr marL="561975" marR="34925" indent="-172720" algn="just">
              <a:spcBef>
                <a:spcPts val="330"/>
              </a:spcBef>
              <a:buChar char="•"/>
              <a:tabLst>
                <a:tab pos="562610" algn="l"/>
              </a:tabLst>
            </a:pPr>
            <a:r>
              <a:rPr lang="en-US" sz="1300" spc="-5" dirty="0" smtClean="0">
                <a:latin typeface="Arial"/>
                <a:cs typeface="Arial"/>
              </a:rPr>
              <a:t>Supervising </a:t>
            </a:r>
            <a:r>
              <a:rPr lang="en-US" sz="1300" spc="-5" dirty="0">
                <a:latin typeface="Arial"/>
                <a:cs typeface="Arial"/>
              </a:rPr>
              <a:t>all the project personnel (if any) to ensure the successful implementation of the project and preparation of high quality needs assessment report.</a:t>
            </a:r>
            <a:endParaRPr lang="tr-TR" sz="1300" spc="-5" dirty="0">
              <a:latin typeface="Arial"/>
              <a:cs typeface="Arial"/>
            </a:endParaRPr>
          </a:p>
          <a:p>
            <a:pPr marL="561975" marR="39370" indent="-172720" algn="just">
              <a:spcBef>
                <a:spcPts val="1105"/>
              </a:spcBef>
              <a:buChar char="•"/>
              <a:tabLst>
                <a:tab pos="562610" algn="l"/>
              </a:tabLst>
            </a:pPr>
            <a:r>
              <a:rPr lang="en-US" sz="1300" spc="-5" dirty="0">
                <a:latin typeface="Arial"/>
                <a:cs typeface="Arial"/>
              </a:rPr>
              <a:t>Providing relevant information and documents to the Project Owner, the Bank and the CCO.</a:t>
            </a:r>
            <a:endParaRPr sz="1300" dirty="0">
              <a:latin typeface="Arial"/>
              <a:cs typeface="Arial"/>
            </a:endParaRPr>
          </a:p>
        </p:txBody>
      </p:sp>
      <p:sp>
        <p:nvSpPr>
          <p:cNvPr id="3" name="object 3"/>
          <p:cNvSpPr txBox="1"/>
          <p:nvPr/>
        </p:nvSpPr>
        <p:spPr>
          <a:xfrm>
            <a:off x="316638" y="1693768"/>
            <a:ext cx="944880" cy="623570"/>
          </a:xfrm>
          <a:prstGeom prst="rect">
            <a:avLst/>
          </a:prstGeom>
        </p:spPr>
        <p:txBody>
          <a:bodyPr vert="horz" wrap="square" lIns="0" tIns="37465" rIns="0" bIns="0" rtlCol="0">
            <a:spAutoFit/>
          </a:bodyPr>
          <a:lstStyle/>
          <a:p>
            <a:pPr marL="12065" marR="5080" algn="ctr">
              <a:lnSpc>
                <a:spcPts val="1510"/>
              </a:lnSpc>
              <a:spcBef>
                <a:spcPts val="295"/>
              </a:spcBef>
            </a:pPr>
            <a:r>
              <a:rPr sz="1400" b="1" spc="15" dirty="0">
                <a:solidFill>
                  <a:srgbClr val="3B8575"/>
                </a:solidFill>
                <a:latin typeface="Arial"/>
                <a:cs typeface="Arial"/>
              </a:rPr>
              <a:t>M</a:t>
            </a:r>
            <a:r>
              <a:rPr sz="1400" b="1" spc="-10" dirty="0">
                <a:solidFill>
                  <a:srgbClr val="3B8575"/>
                </a:solidFill>
                <a:latin typeface="Arial"/>
                <a:cs typeface="Arial"/>
              </a:rPr>
              <a:t>on</a:t>
            </a:r>
            <a:r>
              <a:rPr sz="1400" b="1" dirty="0">
                <a:solidFill>
                  <a:srgbClr val="3B8575"/>
                </a:solidFill>
                <a:latin typeface="Arial"/>
                <a:cs typeface="Arial"/>
              </a:rPr>
              <a:t>i</a:t>
            </a:r>
            <a:r>
              <a:rPr sz="1400" b="1" spc="-15" dirty="0">
                <a:solidFill>
                  <a:srgbClr val="3B8575"/>
                </a:solidFill>
                <a:latin typeface="Arial"/>
                <a:cs typeface="Arial"/>
              </a:rPr>
              <a:t>t</a:t>
            </a:r>
            <a:r>
              <a:rPr sz="1400" b="1" spc="-10" dirty="0">
                <a:solidFill>
                  <a:srgbClr val="3B8575"/>
                </a:solidFill>
                <a:latin typeface="Arial"/>
                <a:cs typeface="Arial"/>
              </a:rPr>
              <a:t>o</a:t>
            </a:r>
            <a:r>
              <a:rPr sz="1400" b="1" dirty="0">
                <a:solidFill>
                  <a:srgbClr val="3B8575"/>
                </a:solidFill>
                <a:latin typeface="Arial"/>
                <a:cs typeface="Arial"/>
              </a:rPr>
              <a:t>r</a:t>
            </a:r>
            <a:r>
              <a:rPr sz="1400" b="1" spc="-10" dirty="0">
                <a:solidFill>
                  <a:srgbClr val="3B8575"/>
                </a:solidFill>
                <a:latin typeface="Arial"/>
                <a:cs typeface="Arial"/>
              </a:rPr>
              <a:t>in</a:t>
            </a:r>
            <a:r>
              <a:rPr sz="1400" b="1" dirty="0">
                <a:solidFill>
                  <a:srgbClr val="3B8575"/>
                </a:solidFill>
                <a:latin typeface="Arial"/>
                <a:cs typeface="Arial"/>
              </a:rPr>
              <a:t>g  &amp;       </a:t>
            </a:r>
            <a:r>
              <a:rPr sz="1400" b="1" spc="-5" dirty="0">
                <a:solidFill>
                  <a:srgbClr val="3B8575"/>
                </a:solidFill>
                <a:latin typeface="Arial"/>
                <a:cs typeface="Arial"/>
              </a:rPr>
              <a:t>Reporting</a:t>
            </a:r>
            <a:endParaRPr sz="1400" dirty="0">
              <a:latin typeface="Arial"/>
              <a:cs typeface="Arial"/>
            </a:endParaRPr>
          </a:p>
        </p:txBody>
      </p:sp>
      <p:grpSp>
        <p:nvGrpSpPr>
          <p:cNvPr id="4" name="object 4"/>
          <p:cNvGrpSpPr/>
          <p:nvPr/>
        </p:nvGrpSpPr>
        <p:grpSpPr>
          <a:xfrm>
            <a:off x="816863" y="4462271"/>
            <a:ext cx="8466837" cy="681229"/>
            <a:chOff x="816863" y="4462271"/>
            <a:chExt cx="8466837" cy="681229"/>
          </a:xfrm>
        </p:grpSpPr>
        <p:sp>
          <p:nvSpPr>
            <p:cNvPr id="5" name="object 5"/>
            <p:cNvSpPr/>
            <p:nvPr/>
          </p:nvSpPr>
          <p:spPr>
            <a:xfrm>
              <a:off x="1371600" y="4622166"/>
              <a:ext cx="7912100" cy="521334"/>
            </a:xfrm>
            <a:custGeom>
              <a:avLst/>
              <a:gdLst/>
              <a:ahLst/>
              <a:cxnLst/>
              <a:rect l="l" t="t" r="r" b="b"/>
              <a:pathLst>
                <a:path w="7912100" h="521335">
                  <a:moveTo>
                    <a:pt x="7911652" y="0"/>
                  </a:moveTo>
                  <a:lnTo>
                    <a:pt x="0" y="521206"/>
                  </a:lnTo>
                  <a:lnTo>
                    <a:pt x="7911652" y="521206"/>
                  </a:lnTo>
                  <a:lnTo>
                    <a:pt x="7911652" y="0"/>
                  </a:lnTo>
                  <a:close/>
                </a:path>
              </a:pathLst>
            </a:custGeom>
            <a:solidFill>
              <a:srgbClr val="3B8574"/>
            </a:solidFill>
          </p:spPr>
          <p:txBody>
            <a:bodyPr wrap="square" lIns="0" tIns="0" rIns="0" bIns="0" rtlCol="0"/>
            <a:lstStyle/>
            <a:p>
              <a:endParaRPr dirty="0"/>
            </a:p>
          </p:txBody>
        </p:sp>
        <p:sp>
          <p:nvSpPr>
            <p:cNvPr id="6" name="object 6"/>
            <p:cNvSpPr/>
            <p:nvPr/>
          </p:nvSpPr>
          <p:spPr>
            <a:xfrm>
              <a:off x="816863" y="4462271"/>
              <a:ext cx="707136" cy="557782"/>
            </a:xfrm>
            <a:prstGeom prst="rect">
              <a:avLst/>
            </a:prstGeom>
            <a:blipFill>
              <a:blip r:embed="rId2" cstate="print"/>
              <a:stretch>
                <a:fillRect/>
              </a:stretch>
            </a:blipFill>
          </p:spPr>
          <p:txBody>
            <a:bodyPr wrap="square" lIns="0" tIns="0" rIns="0" bIns="0" rtlCol="0"/>
            <a:lstStyle/>
            <a:p>
              <a:endParaRPr/>
            </a:p>
          </p:txBody>
        </p:sp>
      </p:grpSp>
      <p:sp>
        <p:nvSpPr>
          <p:cNvPr id="8" name="object 8"/>
          <p:cNvSpPr/>
          <p:nvPr/>
        </p:nvSpPr>
        <p:spPr>
          <a:xfrm>
            <a:off x="304800" y="4410455"/>
            <a:ext cx="384047" cy="368808"/>
          </a:xfrm>
          <a:prstGeom prst="rect">
            <a:avLst/>
          </a:prstGeom>
          <a:blipFill>
            <a:blip r:embed="rId3" cstate="print"/>
            <a:stretch>
              <a:fillRect/>
            </a:stretch>
          </a:blipFill>
        </p:spPr>
        <p:txBody>
          <a:bodyPr wrap="square" lIns="0" tIns="0" rIns="0" bIns="0" rtlCol="0"/>
          <a:lstStyle/>
          <a:p>
            <a:endParaRPr/>
          </a:p>
        </p:txBody>
      </p:sp>
      <p:sp>
        <p:nvSpPr>
          <p:cNvPr id="9" name="object 9"/>
          <p:cNvSpPr/>
          <p:nvPr/>
        </p:nvSpPr>
        <p:spPr>
          <a:xfrm>
            <a:off x="549910" y="1276350"/>
            <a:ext cx="445008" cy="388619"/>
          </a:xfrm>
          <a:prstGeom prst="rect">
            <a:avLst/>
          </a:prstGeom>
          <a:blipFill>
            <a:blip r:embed="rId4" cstate="print"/>
            <a:stretch>
              <a:fillRect/>
            </a:stretch>
          </a:blipFill>
        </p:spPr>
        <p:txBody>
          <a:bodyPr wrap="square" lIns="0" tIns="0" rIns="0" bIns="0" rtlCol="0"/>
          <a:lstStyle/>
          <a:p>
            <a:endParaRPr dirty="0"/>
          </a:p>
        </p:txBody>
      </p:sp>
      <p:sp>
        <p:nvSpPr>
          <p:cNvPr id="13" name="object 13"/>
          <p:cNvSpPr txBox="1">
            <a:spLocks noGrp="1"/>
          </p:cNvSpPr>
          <p:nvPr>
            <p:ph type="ftr" sz="quarter" idx="5"/>
          </p:nvPr>
        </p:nvSpPr>
        <p:spPr>
          <a:prstGeom prst="rect">
            <a:avLst/>
          </a:prstGeom>
        </p:spPr>
        <p:txBody>
          <a:bodyPr vert="horz" wrap="square" lIns="0" tIns="3810" rIns="0" bIns="0" rtlCol="0">
            <a:spAutoFit/>
          </a:bodyPr>
          <a:lstStyle/>
          <a:p>
            <a:pPr marR="6985" algn="ctr">
              <a:lnSpc>
                <a:spcPts val="825"/>
              </a:lnSpc>
              <a:spcBef>
                <a:spcPts val="30"/>
              </a:spcBef>
            </a:pPr>
            <a:r>
              <a:rPr spc="-5" dirty="0"/>
              <a:t>COMCEC</a:t>
            </a:r>
          </a:p>
          <a:p>
            <a:pPr marL="12065" marR="5080" algn="ctr">
              <a:lnSpc>
                <a:spcPts val="600"/>
              </a:lnSpc>
              <a:spcBef>
                <a:spcPts val="5"/>
              </a:spcBef>
            </a:pPr>
            <a:r>
              <a:rPr sz="500" b="0" spc="-5" dirty="0">
                <a:latin typeface="Arial"/>
                <a:cs typeface="Arial"/>
              </a:rPr>
              <a:t>C</a:t>
            </a:r>
            <a:r>
              <a:rPr sz="500" b="0" dirty="0">
                <a:latin typeface="Arial"/>
                <a:cs typeface="Arial"/>
              </a:rPr>
              <a:t>OO</a:t>
            </a:r>
            <a:r>
              <a:rPr sz="500" b="0" spc="-5" dirty="0">
                <a:latin typeface="Arial"/>
                <a:cs typeface="Arial"/>
              </a:rPr>
              <a:t>RD</a:t>
            </a:r>
            <a:r>
              <a:rPr sz="500" b="0" dirty="0">
                <a:latin typeface="Arial"/>
                <a:cs typeface="Arial"/>
              </a:rPr>
              <a:t>I</a:t>
            </a:r>
            <a:r>
              <a:rPr sz="500" b="0" spc="-5" dirty="0">
                <a:latin typeface="Arial"/>
                <a:cs typeface="Arial"/>
              </a:rPr>
              <a:t>N</a:t>
            </a:r>
            <a:r>
              <a:rPr sz="500" b="0" dirty="0">
                <a:latin typeface="Arial"/>
                <a:cs typeface="Arial"/>
              </a:rPr>
              <a:t>ATION  OFFICE</a:t>
            </a:r>
            <a:endParaRPr sz="500">
              <a:latin typeface="Arial"/>
              <a:cs typeface="Arial"/>
            </a:endParaRPr>
          </a:p>
        </p:txBody>
      </p:sp>
      <p:sp>
        <p:nvSpPr>
          <p:cNvPr id="11" name="object 11"/>
          <p:cNvSpPr txBox="1">
            <a:spLocks noGrp="1"/>
          </p:cNvSpPr>
          <p:nvPr>
            <p:ph type="title"/>
          </p:nvPr>
        </p:nvSpPr>
        <p:spPr>
          <a:xfrm>
            <a:off x="3245866" y="269239"/>
            <a:ext cx="2889885" cy="330835"/>
          </a:xfrm>
          <a:prstGeom prst="rect">
            <a:avLst/>
          </a:prstGeom>
        </p:spPr>
        <p:txBody>
          <a:bodyPr vert="horz" wrap="square" lIns="0" tIns="13335" rIns="0" bIns="0" rtlCol="0">
            <a:spAutoFit/>
          </a:bodyPr>
          <a:lstStyle/>
          <a:p>
            <a:pPr marL="12700">
              <a:lnSpc>
                <a:spcPct val="100000"/>
              </a:lnSpc>
              <a:spcBef>
                <a:spcPts val="105"/>
              </a:spcBef>
            </a:pPr>
            <a:r>
              <a:rPr lang="tr-TR" dirty="0" err="1"/>
              <a:t>Key</a:t>
            </a:r>
            <a:r>
              <a:rPr lang="tr-TR" dirty="0"/>
              <a:t> </a:t>
            </a:r>
            <a:r>
              <a:rPr lang="tr-TR" dirty="0" err="1"/>
              <a:t>Researcher</a:t>
            </a:r>
            <a:endParaRPr sz="1200" dirty="0"/>
          </a:p>
        </p:txBody>
      </p:sp>
      <p:sp>
        <p:nvSpPr>
          <p:cNvPr id="15" name="Metin kutusu 14"/>
          <p:cNvSpPr txBox="1"/>
          <p:nvPr/>
        </p:nvSpPr>
        <p:spPr>
          <a:xfrm>
            <a:off x="7620000" y="4774168"/>
            <a:ext cx="398674" cy="338554"/>
          </a:xfrm>
          <a:prstGeom prst="rect">
            <a:avLst/>
          </a:prstGeom>
          <a:noFill/>
        </p:spPr>
        <p:txBody>
          <a:bodyPr wrap="square" rtlCol="0">
            <a:spAutoFit/>
          </a:bodyPr>
          <a:lstStyle/>
          <a:p>
            <a:r>
              <a:rPr lang="tr-TR" sz="1600" dirty="0"/>
              <a:t>10</a:t>
            </a:r>
          </a:p>
        </p:txBody>
      </p:sp>
    </p:spTree>
    <p:extLst>
      <p:ext uri="{BB962C8B-B14F-4D97-AF65-F5344CB8AC3E}">
        <p14:creationId xmlns:p14="http://schemas.microsoft.com/office/powerpoint/2010/main" val="4171957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816863" y="4462271"/>
            <a:ext cx="8327390" cy="681355"/>
            <a:chOff x="816863" y="4462271"/>
            <a:chExt cx="8327390" cy="681355"/>
          </a:xfrm>
        </p:grpSpPr>
        <p:sp>
          <p:nvSpPr>
            <p:cNvPr id="3" name="object 3"/>
            <p:cNvSpPr/>
            <p:nvPr/>
          </p:nvSpPr>
          <p:spPr>
            <a:xfrm>
              <a:off x="1232347" y="4622291"/>
              <a:ext cx="7912100" cy="521334"/>
            </a:xfrm>
            <a:custGeom>
              <a:avLst/>
              <a:gdLst/>
              <a:ahLst/>
              <a:cxnLst/>
              <a:rect l="l" t="t" r="r" b="b"/>
              <a:pathLst>
                <a:path w="7912100" h="521335">
                  <a:moveTo>
                    <a:pt x="7911652" y="0"/>
                  </a:moveTo>
                  <a:lnTo>
                    <a:pt x="0" y="521206"/>
                  </a:lnTo>
                  <a:lnTo>
                    <a:pt x="7911652" y="521206"/>
                  </a:lnTo>
                  <a:lnTo>
                    <a:pt x="7911652" y="0"/>
                  </a:lnTo>
                  <a:close/>
                </a:path>
              </a:pathLst>
            </a:custGeom>
            <a:solidFill>
              <a:srgbClr val="3B8574"/>
            </a:solidFill>
          </p:spPr>
          <p:txBody>
            <a:bodyPr wrap="square" lIns="0" tIns="0" rIns="0" bIns="0" rtlCol="0"/>
            <a:lstStyle/>
            <a:p>
              <a:endParaRPr/>
            </a:p>
          </p:txBody>
        </p:sp>
        <p:sp>
          <p:nvSpPr>
            <p:cNvPr id="4" name="object 4"/>
            <p:cNvSpPr/>
            <p:nvPr/>
          </p:nvSpPr>
          <p:spPr>
            <a:xfrm>
              <a:off x="816863" y="4462271"/>
              <a:ext cx="707136" cy="557782"/>
            </a:xfrm>
            <a:prstGeom prst="rect">
              <a:avLst/>
            </a:prstGeom>
            <a:blipFill>
              <a:blip r:embed="rId2" cstate="print"/>
              <a:stretch>
                <a:fillRect/>
              </a:stretch>
            </a:blipFill>
          </p:spPr>
          <p:txBody>
            <a:bodyPr wrap="square" lIns="0" tIns="0" rIns="0" bIns="0" rtlCol="0"/>
            <a:lstStyle/>
            <a:p>
              <a:endParaRPr/>
            </a:p>
          </p:txBody>
        </p:sp>
      </p:grpSp>
      <p:sp>
        <p:nvSpPr>
          <p:cNvPr id="5" name="object 5"/>
          <p:cNvSpPr/>
          <p:nvPr/>
        </p:nvSpPr>
        <p:spPr>
          <a:xfrm>
            <a:off x="304992" y="2068081"/>
            <a:ext cx="469144" cy="490673"/>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304800" y="4410455"/>
            <a:ext cx="384047" cy="368808"/>
          </a:xfrm>
          <a:prstGeom prst="rect">
            <a:avLst/>
          </a:prstGeom>
          <a:blipFill>
            <a:blip r:embed="rId4" cstate="print"/>
            <a:stretch>
              <a:fillRect/>
            </a:stretch>
          </a:blipFill>
        </p:spPr>
        <p:txBody>
          <a:bodyPr wrap="square" lIns="0" tIns="0" rIns="0" bIns="0" rtlCol="0"/>
          <a:lstStyle/>
          <a:p>
            <a:endParaRPr/>
          </a:p>
        </p:txBody>
      </p:sp>
      <p:sp>
        <p:nvSpPr>
          <p:cNvPr id="7" name="object 7"/>
          <p:cNvSpPr txBox="1"/>
          <p:nvPr/>
        </p:nvSpPr>
        <p:spPr>
          <a:xfrm>
            <a:off x="16865" y="2662173"/>
            <a:ext cx="1014094" cy="186690"/>
          </a:xfrm>
          <a:prstGeom prst="rect">
            <a:avLst/>
          </a:prstGeom>
        </p:spPr>
        <p:txBody>
          <a:bodyPr vert="horz" wrap="square" lIns="0" tIns="13335" rIns="0" bIns="0" rtlCol="0">
            <a:spAutoFit/>
          </a:bodyPr>
          <a:lstStyle/>
          <a:p>
            <a:pPr marL="12700">
              <a:lnSpc>
                <a:spcPct val="100000"/>
              </a:lnSpc>
              <a:spcBef>
                <a:spcPts val="105"/>
              </a:spcBef>
            </a:pPr>
            <a:r>
              <a:rPr sz="1050" b="1" spc="-10" dirty="0">
                <a:solidFill>
                  <a:srgbClr val="3B8575"/>
                </a:solidFill>
                <a:latin typeface="Arial"/>
                <a:cs typeface="Arial"/>
              </a:rPr>
              <a:t>I</a:t>
            </a:r>
            <a:r>
              <a:rPr sz="1050" b="1" dirty="0">
                <a:solidFill>
                  <a:srgbClr val="3B8575"/>
                </a:solidFill>
                <a:latin typeface="Arial"/>
                <a:cs typeface="Arial"/>
              </a:rPr>
              <a:t>mp</a:t>
            </a:r>
            <a:r>
              <a:rPr sz="1050" b="1" spc="-10" dirty="0">
                <a:solidFill>
                  <a:srgbClr val="3B8575"/>
                </a:solidFill>
                <a:latin typeface="Arial"/>
                <a:cs typeface="Arial"/>
              </a:rPr>
              <a:t>l</a:t>
            </a:r>
            <a:r>
              <a:rPr sz="1050" b="1" dirty="0">
                <a:solidFill>
                  <a:srgbClr val="3B8575"/>
                </a:solidFill>
                <a:latin typeface="Arial"/>
                <a:cs typeface="Arial"/>
              </a:rPr>
              <a:t>emen</a:t>
            </a:r>
            <a:r>
              <a:rPr sz="1050" b="1" spc="-5" dirty="0">
                <a:solidFill>
                  <a:srgbClr val="3B8575"/>
                </a:solidFill>
                <a:latin typeface="Arial"/>
                <a:cs typeface="Arial"/>
              </a:rPr>
              <a:t>t</a:t>
            </a:r>
            <a:r>
              <a:rPr sz="1050" b="1" dirty="0">
                <a:solidFill>
                  <a:srgbClr val="3B8575"/>
                </a:solidFill>
                <a:latin typeface="Arial"/>
                <a:cs typeface="Arial"/>
              </a:rPr>
              <a:t>at</a:t>
            </a:r>
            <a:r>
              <a:rPr sz="1050" b="1" spc="-10" dirty="0">
                <a:solidFill>
                  <a:srgbClr val="3B8575"/>
                </a:solidFill>
                <a:latin typeface="Arial"/>
                <a:cs typeface="Arial"/>
              </a:rPr>
              <a:t>i</a:t>
            </a:r>
            <a:r>
              <a:rPr sz="1050" b="1" dirty="0">
                <a:solidFill>
                  <a:srgbClr val="3B8575"/>
                </a:solidFill>
                <a:latin typeface="Arial"/>
                <a:cs typeface="Arial"/>
              </a:rPr>
              <a:t>on</a:t>
            </a:r>
            <a:endParaRPr sz="1050">
              <a:latin typeface="Arial"/>
              <a:cs typeface="Arial"/>
            </a:endParaRPr>
          </a:p>
        </p:txBody>
      </p:sp>
      <p:sp>
        <p:nvSpPr>
          <p:cNvPr id="8" name="object 8"/>
          <p:cNvSpPr txBox="1">
            <a:spLocks noGrp="1"/>
          </p:cNvSpPr>
          <p:nvPr>
            <p:ph type="title"/>
          </p:nvPr>
        </p:nvSpPr>
        <p:spPr>
          <a:xfrm>
            <a:off x="2731389" y="214376"/>
            <a:ext cx="3548379" cy="321242"/>
          </a:xfrm>
          <a:prstGeom prst="rect">
            <a:avLst/>
          </a:prstGeom>
        </p:spPr>
        <p:txBody>
          <a:bodyPr vert="horz" wrap="square" lIns="0" tIns="13335" rIns="0" bIns="0" rtlCol="0">
            <a:spAutoFit/>
          </a:bodyPr>
          <a:lstStyle/>
          <a:p>
            <a:pPr marL="12700">
              <a:lnSpc>
                <a:spcPct val="100000"/>
              </a:lnSpc>
              <a:spcBef>
                <a:spcPts val="105"/>
              </a:spcBef>
            </a:pPr>
            <a:r>
              <a:rPr lang="tr-TR" dirty="0"/>
              <a:t>Technical </a:t>
            </a:r>
            <a:r>
              <a:rPr lang="en-US" dirty="0"/>
              <a:t>Expert</a:t>
            </a:r>
            <a:r>
              <a:rPr lang="tr-TR" dirty="0"/>
              <a:t> (s)</a:t>
            </a:r>
            <a:endParaRPr sz="1400" dirty="0"/>
          </a:p>
        </p:txBody>
      </p:sp>
      <p:sp>
        <p:nvSpPr>
          <p:cNvPr id="9" name="object 9"/>
          <p:cNvSpPr/>
          <p:nvPr/>
        </p:nvSpPr>
        <p:spPr>
          <a:xfrm>
            <a:off x="1065275" y="624840"/>
            <a:ext cx="6876415" cy="3732529"/>
          </a:xfrm>
          <a:custGeom>
            <a:avLst/>
            <a:gdLst/>
            <a:ahLst/>
            <a:cxnLst/>
            <a:rect l="l" t="t" r="r" b="b"/>
            <a:pathLst>
              <a:path w="6876415" h="3732529">
                <a:moveTo>
                  <a:pt x="6876288" y="0"/>
                </a:moveTo>
                <a:lnTo>
                  <a:pt x="0" y="0"/>
                </a:lnTo>
                <a:lnTo>
                  <a:pt x="0" y="3732276"/>
                </a:lnTo>
                <a:lnTo>
                  <a:pt x="6876288" y="3732276"/>
                </a:lnTo>
                <a:lnTo>
                  <a:pt x="6876288" y="0"/>
                </a:lnTo>
                <a:close/>
              </a:path>
            </a:pathLst>
          </a:custGeom>
          <a:solidFill>
            <a:srgbClr val="E1EFD9"/>
          </a:solidFill>
        </p:spPr>
        <p:txBody>
          <a:bodyPr wrap="square" lIns="0" tIns="0" rIns="0" bIns="0" rtlCol="0"/>
          <a:lstStyle/>
          <a:p>
            <a:endParaRPr/>
          </a:p>
        </p:txBody>
      </p:sp>
      <p:sp>
        <p:nvSpPr>
          <p:cNvPr id="10" name="object 10"/>
          <p:cNvSpPr txBox="1"/>
          <p:nvPr/>
        </p:nvSpPr>
        <p:spPr>
          <a:xfrm>
            <a:off x="1098905" y="640689"/>
            <a:ext cx="6877101" cy="2843727"/>
          </a:xfrm>
          <a:prstGeom prst="rect">
            <a:avLst/>
          </a:prstGeom>
        </p:spPr>
        <p:txBody>
          <a:bodyPr vert="horz" wrap="square" lIns="0" tIns="106045" rIns="0" bIns="0" rtlCol="0">
            <a:spAutoFit/>
          </a:bodyPr>
          <a:lstStyle/>
          <a:p>
            <a:pPr marL="184785" indent="-172720">
              <a:lnSpc>
                <a:spcPct val="100000"/>
              </a:lnSpc>
              <a:spcBef>
                <a:spcPts val="835"/>
              </a:spcBef>
              <a:buChar char="•"/>
              <a:tabLst>
                <a:tab pos="185420" algn="l"/>
              </a:tabLst>
            </a:pPr>
            <a:r>
              <a:rPr lang="en-US" sz="1200" spc="-5" dirty="0" smtClean="0">
                <a:latin typeface="Arial"/>
                <a:cs typeface="Arial"/>
              </a:rPr>
              <a:t>Conducting </a:t>
            </a:r>
            <a:r>
              <a:rPr lang="en-US" sz="1200" spc="-5" dirty="0">
                <a:latin typeface="Arial"/>
                <a:cs typeface="Arial"/>
              </a:rPr>
              <a:t>the international field visit in accordance with the project fiche.</a:t>
            </a:r>
            <a:endParaRPr lang="tr-TR" sz="1200" spc="-5" dirty="0">
              <a:latin typeface="Arial"/>
              <a:cs typeface="Arial"/>
            </a:endParaRPr>
          </a:p>
          <a:p>
            <a:pPr marL="184785" indent="-172720">
              <a:lnSpc>
                <a:spcPct val="100000"/>
              </a:lnSpc>
              <a:spcBef>
                <a:spcPts val="835"/>
              </a:spcBef>
              <a:buChar char="•"/>
              <a:tabLst>
                <a:tab pos="185420" algn="l"/>
              </a:tabLst>
            </a:pPr>
            <a:r>
              <a:rPr lang="en-US" sz="1200" spc="-5" dirty="0">
                <a:latin typeface="Arial"/>
                <a:cs typeface="Arial"/>
              </a:rPr>
              <a:t>Documenting the international field visit via letter of acceptance, questionnaire, photos, list of interviewees and approval letter signed by the interviewees, travel tickets and other similar documents.</a:t>
            </a:r>
            <a:endParaRPr lang="tr-TR" sz="1200" spc="-5" dirty="0">
              <a:latin typeface="Arial"/>
              <a:cs typeface="Arial"/>
            </a:endParaRPr>
          </a:p>
          <a:p>
            <a:pPr marL="184785" indent="-172720">
              <a:lnSpc>
                <a:spcPct val="100000"/>
              </a:lnSpc>
              <a:spcBef>
                <a:spcPts val="730"/>
              </a:spcBef>
              <a:buChar char="•"/>
              <a:tabLst>
                <a:tab pos="185420" algn="l"/>
              </a:tabLst>
            </a:pPr>
            <a:r>
              <a:rPr lang="en-US" sz="1200" spc="-5" dirty="0">
                <a:latin typeface="Arial"/>
                <a:cs typeface="Arial"/>
              </a:rPr>
              <a:t>Collecting and analyzing data, which is essential to preparation of the needs assessment report through local field visit, interviews, desk-based research, etc.</a:t>
            </a:r>
          </a:p>
          <a:p>
            <a:pPr marL="184785" indent="-172720">
              <a:lnSpc>
                <a:spcPct val="100000"/>
              </a:lnSpc>
              <a:spcBef>
                <a:spcPts val="730"/>
              </a:spcBef>
              <a:buChar char="•"/>
              <a:tabLst>
                <a:tab pos="185420" algn="l"/>
              </a:tabLst>
            </a:pPr>
            <a:r>
              <a:rPr lang="en-US" sz="1200" spc="-5" dirty="0">
                <a:latin typeface="Arial"/>
                <a:cs typeface="Arial"/>
              </a:rPr>
              <a:t>Submitting each section of field study report to the Responsible Authority for assessment to be later sent the CCO for approval.</a:t>
            </a:r>
          </a:p>
          <a:p>
            <a:pPr marL="184785" indent="-172720">
              <a:lnSpc>
                <a:spcPct val="100000"/>
              </a:lnSpc>
              <a:spcBef>
                <a:spcPts val="730"/>
              </a:spcBef>
              <a:buChar char="•"/>
              <a:tabLst>
                <a:tab pos="185420" algn="l"/>
              </a:tabLst>
            </a:pPr>
            <a:r>
              <a:rPr lang="en-US" sz="1200" spc="-5" dirty="0">
                <a:latin typeface="Arial"/>
                <a:cs typeface="Arial"/>
              </a:rPr>
              <a:t>Editing and revising each section of field study report by considering the comments and suggestions of the PO and the CCO.</a:t>
            </a:r>
          </a:p>
          <a:p>
            <a:pPr marL="12065">
              <a:lnSpc>
                <a:spcPct val="100000"/>
              </a:lnSpc>
              <a:spcBef>
                <a:spcPts val="730"/>
              </a:spcBef>
              <a:tabLst>
                <a:tab pos="185420" algn="l"/>
              </a:tabLst>
            </a:pPr>
            <a:endParaRPr lang="en-US" sz="1100" spc="-5" dirty="0">
              <a:latin typeface="Arial"/>
              <a:cs typeface="Arial"/>
            </a:endParaRPr>
          </a:p>
          <a:p>
            <a:pPr marL="12065">
              <a:lnSpc>
                <a:spcPct val="100000"/>
              </a:lnSpc>
              <a:spcBef>
                <a:spcPts val="730"/>
              </a:spcBef>
              <a:tabLst>
                <a:tab pos="185420" algn="l"/>
              </a:tabLst>
            </a:pPr>
            <a:endParaRPr lang="en-US" sz="1100" spc="-5" dirty="0">
              <a:latin typeface="Arial"/>
              <a:cs typeface="Arial"/>
            </a:endParaRPr>
          </a:p>
        </p:txBody>
      </p:sp>
      <p:sp>
        <p:nvSpPr>
          <p:cNvPr id="11" name="object 11"/>
          <p:cNvSpPr txBox="1">
            <a:spLocks noGrp="1"/>
          </p:cNvSpPr>
          <p:nvPr>
            <p:ph type="ftr" sz="quarter" idx="5"/>
          </p:nvPr>
        </p:nvSpPr>
        <p:spPr>
          <a:prstGeom prst="rect">
            <a:avLst/>
          </a:prstGeom>
        </p:spPr>
        <p:txBody>
          <a:bodyPr vert="horz" wrap="square" lIns="0" tIns="3810" rIns="0" bIns="0" rtlCol="0">
            <a:spAutoFit/>
          </a:bodyPr>
          <a:lstStyle/>
          <a:p>
            <a:pPr marR="6985" algn="ctr">
              <a:lnSpc>
                <a:spcPts val="825"/>
              </a:lnSpc>
              <a:spcBef>
                <a:spcPts val="30"/>
              </a:spcBef>
            </a:pPr>
            <a:r>
              <a:rPr spc="-5" dirty="0"/>
              <a:t>COMCEC</a:t>
            </a:r>
          </a:p>
          <a:p>
            <a:pPr marL="12065" marR="5080" algn="ctr">
              <a:lnSpc>
                <a:spcPts val="600"/>
              </a:lnSpc>
              <a:spcBef>
                <a:spcPts val="5"/>
              </a:spcBef>
            </a:pPr>
            <a:r>
              <a:rPr sz="500" b="0" spc="-5" dirty="0">
                <a:latin typeface="Arial"/>
                <a:cs typeface="Arial"/>
              </a:rPr>
              <a:t>C</a:t>
            </a:r>
            <a:r>
              <a:rPr sz="500" b="0" dirty="0">
                <a:latin typeface="Arial"/>
                <a:cs typeface="Arial"/>
              </a:rPr>
              <a:t>OO</a:t>
            </a:r>
            <a:r>
              <a:rPr sz="500" b="0" spc="-5" dirty="0">
                <a:latin typeface="Arial"/>
                <a:cs typeface="Arial"/>
              </a:rPr>
              <a:t>RD</a:t>
            </a:r>
            <a:r>
              <a:rPr sz="500" b="0" dirty="0">
                <a:latin typeface="Arial"/>
                <a:cs typeface="Arial"/>
              </a:rPr>
              <a:t>I</a:t>
            </a:r>
            <a:r>
              <a:rPr sz="500" b="0" spc="-5" dirty="0">
                <a:latin typeface="Arial"/>
                <a:cs typeface="Arial"/>
              </a:rPr>
              <a:t>N</a:t>
            </a:r>
            <a:r>
              <a:rPr sz="500" b="0" dirty="0">
                <a:latin typeface="Arial"/>
                <a:cs typeface="Arial"/>
              </a:rPr>
              <a:t>ATION  OFFICE</a:t>
            </a:r>
            <a:endParaRPr sz="500">
              <a:latin typeface="Arial"/>
              <a:cs typeface="Arial"/>
            </a:endParaRPr>
          </a:p>
        </p:txBody>
      </p:sp>
      <p:sp>
        <p:nvSpPr>
          <p:cNvPr id="13" name="Metin kutusu 12"/>
          <p:cNvSpPr txBox="1"/>
          <p:nvPr/>
        </p:nvSpPr>
        <p:spPr>
          <a:xfrm>
            <a:off x="7607366" y="4738378"/>
            <a:ext cx="469834" cy="584775"/>
          </a:xfrm>
          <a:prstGeom prst="rect">
            <a:avLst/>
          </a:prstGeom>
          <a:noFill/>
        </p:spPr>
        <p:txBody>
          <a:bodyPr wrap="square" rtlCol="0">
            <a:spAutoFit/>
          </a:bodyPr>
          <a:lstStyle/>
          <a:p>
            <a:r>
              <a:rPr lang="tr-TR" sz="1600" dirty="0"/>
              <a:t>11</a:t>
            </a:r>
          </a:p>
          <a:p>
            <a:endParaRPr lang="tr-TR" sz="1600" dirty="0"/>
          </a:p>
        </p:txBody>
      </p:sp>
    </p:spTree>
    <p:extLst>
      <p:ext uri="{BB962C8B-B14F-4D97-AF65-F5344CB8AC3E}">
        <p14:creationId xmlns:p14="http://schemas.microsoft.com/office/powerpoint/2010/main" val="10427776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435480" y="600074"/>
            <a:ext cx="6510656" cy="2022348"/>
          </a:xfrm>
          <a:prstGeom prst="rect">
            <a:avLst/>
          </a:prstGeom>
          <a:solidFill>
            <a:srgbClr val="E1EFD9"/>
          </a:solidFill>
        </p:spPr>
        <p:txBody>
          <a:bodyPr vert="horz" wrap="square" lIns="0" tIns="41910" rIns="0" bIns="0" rtlCol="0">
            <a:spAutoFit/>
          </a:bodyPr>
          <a:lstStyle/>
          <a:p>
            <a:pPr marL="561975" marR="34925" indent="-172720" algn="just">
              <a:spcBef>
                <a:spcPts val="330"/>
              </a:spcBef>
              <a:buChar char="•"/>
              <a:tabLst>
                <a:tab pos="562610" algn="l"/>
              </a:tabLst>
            </a:pPr>
            <a:r>
              <a:rPr lang="en-US" sz="1300" dirty="0">
                <a:latin typeface="Arial"/>
                <a:cs typeface="Arial"/>
              </a:rPr>
              <a:t>Drafting Detailed Work Plan with Annotated Outline (before signing the Service Contract) and progress reports along with supplementary documents, and conveying them to the Responsible Authority to be submitted to the CCO and the Bank.</a:t>
            </a:r>
            <a:endParaRPr lang="tr-TR" sz="1300" dirty="0">
              <a:latin typeface="Arial"/>
              <a:cs typeface="Arial"/>
            </a:endParaRPr>
          </a:p>
          <a:p>
            <a:pPr marL="561975" marR="34925" indent="-172720" algn="just">
              <a:spcBef>
                <a:spcPts val="330"/>
              </a:spcBef>
              <a:buChar char="•"/>
              <a:tabLst>
                <a:tab pos="562610" algn="l"/>
              </a:tabLst>
            </a:pPr>
            <a:r>
              <a:rPr lang="en-US" sz="1300" spc="-5" dirty="0" smtClean="0">
                <a:latin typeface="Arial"/>
                <a:cs typeface="Arial"/>
              </a:rPr>
              <a:t>Preparing </a:t>
            </a:r>
            <a:r>
              <a:rPr lang="en-US" sz="1300" spc="-5" dirty="0">
                <a:latin typeface="Arial"/>
                <a:cs typeface="Arial"/>
              </a:rPr>
              <a:t>his/her Financial Progress Reports upon approval of relevant sections of the field study report by CCO and conveying them to the PO to be later submitted to the Bank and the CCO.</a:t>
            </a:r>
          </a:p>
          <a:p>
            <a:pPr marL="561975" marR="39370" indent="-172720" algn="just">
              <a:spcBef>
                <a:spcPts val="1105"/>
              </a:spcBef>
              <a:buChar char="•"/>
              <a:tabLst>
                <a:tab pos="562610" algn="l"/>
              </a:tabLst>
            </a:pPr>
            <a:r>
              <a:rPr lang="en-US" sz="1300" spc="-5" dirty="0">
                <a:latin typeface="Arial"/>
                <a:cs typeface="Arial"/>
              </a:rPr>
              <a:t>Providing relevant information and documents to the Project Owner, the Bank and the CCO.</a:t>
            </a:r>
            <a:endParaRPr sz="1300" dirty="0">
              <a:latin typeface="Arial"/>
              <a:cs typeface="Arial"/>
            </a:endParaRPr>
          </a:p>
        </p:txBody>
      </p:sp>
      <p:sp>
        <p:nvSpPr>
          <p:cNvPr id="3" name="object 3"/>
          <p:cNvSpPr txBox="1"/>
          <p:nvPr/>
        </p:nvSpPr>
        <p:spPr>
          <a:xfrm>
            <a:off x="216407" y="1000338"/>
            <a:ext cx="944880" cy="623570"/>
          </a:xfrm>
          <a:prstGeom prst="rect">
            <a:avLst/>
          </a:prstGeom>
        </p:spPr>
        <p:txBody>
          <a:bodyPr vert="horz" wrap="square" lIns="0" tIns="37465" rIns="0" bIns="0" rtlCol="0">
            <a:spAutoFit/>
          </a:bodyPr>
          <a:lstStyle/>
          <a:p>
            <a:pPr marL="12065" marR="5080" algn="ctr">
              <a:lnSpc>
                <a:spcPts val="1510"/>
              </a:lnSpc>
              <a:spcBef>
                <a:spcPts val="295"/>
              </a:spcBef>
            </a:pPr>
            <a:r>
              <a:rPr sz="1400" b="1" spc="15" dirty="0">
                <a:solidFill>
                  <a:srgbClr val="3B8575"/>
                </a:solidFill>
                <a:latin typeface="Arial"/>
                <a:cs typeface="Arial"/>
              </a:rPr>
              <a:t>M</a:t>
            </a:r>
            <a:r>
              <a:rPr sz="1400" b="1" spc="-10" dirty="0">
                <a:solidFill>
                  <a:srgbClr val="3B8575"/>
                </a:solidFill>
                <a:latin typeface="Arial"/>
                <a:cs typeface="Arial"/>
              </a:rPr>
              <a:t>on</a:t>
            </a:r>
            <a:r>
              <a:rPr sz="1400" b="1" dirty="0">
                <a:solidFill>
                  <a:srgbClr val="3B8575"/>
                </a:solidFill>
                <a:latin typeface="Arial"/>
                <a:cs typeface="Arial"/>
              </a:rPr>
              <a:t>i</a:t>
            </a:r>
            <a:r>
              <a:rPr sz="1400" b="1" spc="-15" dirty="0">
                <a:solidFill>
                  <a:srgbClr val="3B8575"/>
                </a:solidFill>
                <a:latin typeface="Arial"/>
                <a:cs typeface="Arial"/>
              </a:rPr>
              <a:t>t</a:t>
            </a:r>
            <a:r>
              <a:rPr sz="1400" b="1" spc="-10" dirty="0">
                <a:solidFill>
                  <a:srgbClr val="3B8575"/>
                </a:solidFill>
                <a:latin typeface="Arial"/>
                <a:cs typeface="Arial"/>
              </a:rPr>
              <a:t>o</a:t>
            </a:r>
            <a:r>
              <a:rPr sz="1400" b="1" dirty="0">
                <a:solidFill>
                  <a:srgbClr val="3B8575"/>
                </a:solidFill>
                <a:latin typeface="Arial"/>
                <a:cs typeface="Arial"/>
              </a:rPr>
              <a:t>r</a:t>
            </a:r>
            <a:r>
              <a:rPr sz="1400" b="1" spc="-10" dirty="0">
                <a:solidFill>
                  <a:srgbClr val="3B8575"/>
                </a:solidFill>
                <a:latin typeface="Arial"/>
                <a:cs typeface="Arial"/>
              </a:rPr>
              <a:t>in</a:t>
            </a:r>
            <a:r>
              <a:rPr sz="1400" b="1" dirty="0">
                <a:solidFill>
                  <a:srgbClr val="3B8575"/>
                </a:solidFill>
                <a:latin typeface="Arial"/>
                <a:cs typeface="Arial"/>
              </a:rPr>
              <a:t>g  &amp;       </a:t>
            </a:r>
            <a:r>
              <a:rPr sz="1400" b="1" spc="-5" dirty="0">
                <a:solidFill>
                  <a:srgbClr val="3B8575"/>
                </a:solidFill>
                <a:latin typeface="Arial"/>
                <a:cs typeface="Arial"/>
              </a:rPr>
              <a:t>Reporting</a:t>
            </a:r>
            <a:endParaRPr sz="1400" dirty="0">
              <a:latin typeface="Arial"/>
              <a:cs typeface="Arial"/>
            </a:endParaRPr>
          </a:p>
        </p:txBody>
      </p:sp>
      <p:grpSp>
        <p:nvGrpSpPr>
          <p:cNvPr id="4" name="object 4"/>
          <p:cNvGrpSpPr/>
          <p:nvPr/>
        </p:nvGrpSpPr>
        <p:grpSpPr>
          <a:xfrm>
            <a:off x="816863" y="4462271"/>
            <a:ext cx="8327390" cy="681355"/>
            <a:chOff x="816863" y="4462271"/>
            <a:chExt cx="8327390" cy="681355"/>
          </a:xfrm>
        </p:grpSpPr>
        <p:sp>
          <p:nvSpPr>
            <p:cNvPr id="5" name="object 5"/>
            <p:cNvSpPr/>
            <p:nvPr/>
          </p:nvSpPr>
          <p:spPr>
            <a:xfrm>
              <a:off x="1232347" y="4622291"/>
              <a:ext cx="7912100" cy="521334"/>
            </a:xfrm>
            <a:custGeom>
              <a:avLst/>
              <a:gdLst/>
              <a:ahLst/>
              <a:cxnLst/>
              <a:rect l="l" t="t" r="r" b="b"/>
              <a:pathLst>
                <a:path w="7912100" h="521335">
                  <a:moveTo>
                    <a:pt x="7911652" y="0"/>
                  </a:moveTo>
                  <a:lnTo>
                    <a:pt x="0" y="521206"/>
                  </a:lnTo>
                  <a:lnTo>
                    <a:pt x="7911652" y="521206"/>
                  </a:lnTo>
                  <a:lnTo>
                    <a:pt x="7911652" y="0"/>
                  </a:lnTo>
                  <a:close/>
                </a:path>
              </a:pathLst>
            </a:custGeom>
            <a:solidFill>
              <a:srgbClr val="3B8574"/>
            </a:solidFill>
          </p:spPr>
          <p:txBody>
            <a:bodyPr wrap="square" lIns="0" tIns="0" rIns="0" bIns="0" rtlCol="0"/>
            <a:lstStyle/>
            <a:p>
              <a:endParaRPr/>
            </a:p>
          </p:txBody>
        </p:sp>
        <p:sp>
          <p:nvSpPr>
            <p:cNvPr id="6" name="object 6"/>
            <p:cNvSpPr/>
            <p:nvPr/>
          </p:nvSpPr>
          <p:spPr>
            <a:xfrm>
              <a:off x="816863" y="4462271"/>
              <a:ext cx="707136" cy="557782"/>
            </a:xfrm>
            <a:prstGeom prst="rect">
              <a:avLst/>
            </a:prstGeom>
            <a:blipFill>
              <a:blip r:embed="rId2" cstate="print"/>
              <a:stretch>
                <a:fillRect/>
              </a:stretch>
            </a:blipFill>
          </p:spPr>
          <p:txBody>
            <a:bodyPr wrap="square" lIns="0" tIns="0" rIns="0" bIns="0" rtlCol="0"/>
            <a:lstStyle/>
            <a:p>
              <a:endParaRPr/>
            </a:p>
          </p:txBody>
        </p:sp>
      </p:grpSp>
      <p:sp>
        <p:nvSpPr>
          <p:cNvPr id="8" name="object 8"/>
          <p:cNvSpPr/>
          <p:nvPr/>
        </p:nvSpPr>
        <p:spPr>
          <a:xfrm>
            <a:off x="304800" y="4410455"/>
            <a:ext cx="384047" cy="368808"/>
          </a:xfrm>
          <a:prstGeom prst="rect">
            <a:avLst/>
          </a:prstGeom>
          <a:blipFill>
            <a:blip r:embed="rId3" cstate="print"/>
            <a:stretch>
              <a:fillRect/>
            </a:stretch>
          </a:blipFill>
        </p:spPr>
        <p:txBody>
          <a:bodyPr wrap="square" lIns="0" tIns="0" rIns="0" bIns="0" rtlCol="0"/>
          <a:lstStyle/>
          <a:p>
            <a:endParaRPr/>
          </a:p>
        </p:txBody>
      </p:sp>
      <p:sp>
        <p:nvSpPr>
          <p:cNvPr id="9" name="object 9"/>
          <p:cNvSpPr/>
          <p:nvPr/>
        </p:nvSpPr>
        <p:spPr>
          <a:xfrm>
            <a:off x="466343" y="604463"/>
            <a:ext cx="445008" cy="388619"/>
          </a:xfrm>
          <a:prstGeom prst="rect">
            <a:avLst/>
          </a:prstGeom>
          <a:blipFill>
            <a:blip r:embed="rId4" cstate="print"/>
            <a:stretch>
              <a:fillRect/>
            </a:stretch>
          </a:blipFill>
        </p:spPr>
        <p:txBody>
          <a:bodyPr wrap="square" lIns="0" tIns="0" rIns="0" bIns="0" rtlCol="0"/>
          <a:lstStyle/>
          <a:p>
            <a:endParaRPr/>
          </a:p>
        </p:txBody>
      </p:sp>
      <p:sp>
        <p:nvSpPr>
          <p:cNvPr id="13" name="object 13"/>
          <p:cNvSpPr txBox="1">
            <a:spLocks noGrp="1"/>
          </p:cNvSpPr>
          <p:nvPr>
            <p:ph type="ftr" sz="quarter" idx="5"/>
          </p:nvPr>
        </p:nvSpPr>
        <p:spPr>
          <a:prstGeom prst="rect">
            <a:avLst/>
          </a:prstGeom>
        </p:spPr>
        <p:txBody>
          <a:bodyPr vert="horz" wrap="square" lIns="0" tIns="3810" rIns="0" bIns="0" rtlCol="0">
            <a:spAutoFit/>
          </a:bodyPr>
          <a:lstStyle/>
          <a:p>
            <a:pPr marR="6985" algn="ctr">
              <a:lnSpc>
                <a:spcPts val="825"/>
              </a:lnSpc>
              <a:spcBef>
                <a:spcPts val="30"/>
              </a:spcBef>
            </a:pPr>
            <a:r>
              <a:rPr spc="-5" dirty="0"/>
              <a:t>COMCEC</a:t>
            </a:r>
          </a:p>
          <a:p>
            <a:pPr marL="12065" marR="5080" algn="ctr">
              <a:lnSpc>
                <a:spcPts val="600"/>
              </a:lnSpc>
              <a:spcBef>
                <a:spcPts val="5"/>
              </a:spcBef>
            </a:pPr>
            <a:r>
              <a:rPr sz="500" b="0" spc="-5" dirty="0">
                <a:latin typeface="Arial"/>
                <a:cs typeface="Arial"/>
              </a:rPr>
              <a:t>C</a:t>
            </a:r>
            <a:r>
              <a:rPr sz="500" b="0" dirty="0">
                <a:latin typeface="Arial"/>
                <a:cs typeface="Arial"/>
              </a:rPr>
              <a:t>OO</a:t>
            </a:r>
            <a:r>
              <a:rPr sz="500" b="0" spc="-5" dirty="0">
                <a:latin typeface="Arial"/>
                <a:cs typeface="Arial"/>
              </a:rPr>
              <a:t>RD</a:t>
            </a:r>
            <a:r>
              <a:rPr sz="500" b="0" dirty="0">
                <a:latin typeface="Arial"/>
                <a:cs typeface="Arial"/>
              </a:rPr>
              <a:t>I</a:t>
            </a:r>
            <a:r>
              <a:rPr sz="500" b="0" spc="-5" dirty="0">
                <a:latin typeface="Arial"/>
                <a:cs typeface="Arial"/>
              </a:rPr>
              <a:t>N</a:t>
            </a:r>
            <a:r>
              <a:rPr sz="500" b="0" dirty="0">
                <a:latin typeface="Arial"/>
                <a:cs typeface="Arial"/>
              </a:rPr>
              <a:t>ATION  OFFICE</a:t>
            </a:r>
            <a:endParaRPr sz="500">
              <a:latin typeface="Arial"/>
              <a:cs typeface="Arial"/>
            </a:endParaRPr>
          </a:p>
        </p:txBody>
      </p:sp>
      <p:sp>
        <p:nvSpPr>
          <p:cNvPr id="11" name="object 11"/>
          <p:cNvSpPr txBox="1">
            <a:spLocks noGrp="1"/>
          </p:cNvSpPr>
          <p:nvPr>
            <p:ph type="title"/>
          </p:nvPr>
        </p:nvSpPr>
        <p:spPr>
          <a:xfrm>
            <a:off x="3245866" y="269239"/>
            <a:ext cx="2889885" cy="330835"/>
          </a:xfrm>
          <a:prstGeom prst="rect">
            <a:avLst/>
          </a:prstGeom>
        </p:spPr>
        <p:txBody>
          <a:bodyPr vert="horz" wrap="square" lIns="0" tIns="13335" rIns="0" bIns="0" rtlCol="0">
            <a:spAutoFit/>
          </a:bodyPr>
          <a:lstStyle/>
          <a:p>
            <a:pPr marL="12700">
              <a:lnSpc>
                <a:spcPct val="100000"/>
              </a:lnSpc>
              <a:spcBef>
                <a:spcPts val="105"/>
              </a:spcBef>
            </a:pPr>
            <a:r>
              <a:rPr lang="tr-TR" dirty="0"/>
              <a:t>Technical </a:t>
            </a:r>
            <a:r>
              <a:rPr lang="en-US" dirty="0"/>
              <a:t>Expert</a:t>
            </a:r>
            <a:r>
              <a:rPr lang="tr-TR" dirty="0"/>
              <a:t> (s)</a:t>
            </a:r>
            <a:endParaRPr sz="1200" dirty="0"/>
          </a:p>
        </p:txBody>
      </p:sp>
      <p:sp>
        <p:nvSpPr>
          <p:cNvPr id="15" name="Metin kutusu 14"/>
          <p:cNvSpPr txBox="1"/>
          <p:nvPr/>
        </p:nvSpPr>
        <p:spPr>
          <a:xfrm>
            <a:off x="7797740" y="4779263"/>
            <a:ext cx="431860" cy="584775"/>
          </a:xfrm>
          <a:prstGeom prst="rect">
            <a:avLst/>
          </a:prstGeom>
          <a:noFill/>
        </p:spPr>
        <p:txBody>
          <a:bodyPr wrap="square" rtlCol="0">
            <a:spAutoFit/>
          </a:bodyPr>
          <a:lstStyle/>
          <a:p>
            <a:r>
              <a:rPr lang="tr-TR" sz="1600" dirty="0"/>
              <a:t>12</a:t>
            </a:r>
          </a:p>
          <a:p>
            <a:endParaRPr lang="tr-TR" sz="1600" dirty="0"/>
          </a:p>
        </p:txBody>
      </p:sp>
    </p:spTree>
    <p:extLst>
      <p:ext uri="{BB962C8B-B14F-4D97-AF65-F5344CB8AC3E}">
        <p14:creationId xmlns:p14="http://schemas.microsoft.com/office/powerpoint/2010/main" val="24758277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857371" y="2697023"/>
            <a:ext cx="1507490" cy="993140"/>
          </a:xfrm>
          <a:prstGeom prst="rect">
            <a:avLst/>
          </a:prstGeom>
        </p:spPr>
        <p:txBody>
          <a:bodyPr vert="horz" wrap="square" lIns="0" tIns="123189" rIns="0" bIns="0" rtlCol="0">
            <a:spAutoFit/>
          </a:bodyPr>
          <a:lstStyle/>
          <a:p>
            <a:pPr marL="12700">
              <a:lnSpc>
                <a:spcPct val="100000"/>
              </a:lnSpc>
              <a:spcBef>
                <a:spcPts val="969"/>
              </a:spcBef>
            </a:pPr>
            <a:r>
              <a:rPr sz="2100" spc="-5" dirty="0">
                <a:solidFill>
                  <a:srgbClr val="3B8575"/>
                </a:solidFill>
                <a:latin typeface="Arial"/>
                <a:cs typeface="Arial"/>
              </a:rPr>
              <a:t>THANK</a:t>
            </a:r>
            <a:r>
              <a:rPr sz="2100" spc="-5" dirty="0">
                <a:latin typeface="Arial"/>
                <a:cs typeface="Arial"/>
              </a:rPr>
              <a:t>YOU</a:t>
            </a:r>
            <a:endParaRPr sz="2100">
              <a:latin typeface="Arial"/>
              <a:cs typeface="Arial"/>
            </a:endParaRPr>
          </a:p>
          <a:p>
            <a:pPr marL="46990" marR="16510" indent="71120">
              <a:lnSpc>
                <a:spcPct val="100000"/>
              </a:lnSpc>
              <a:spcBef>
                <a:spcPts val="625"/>
              </a:spcBef>
            </a:pPr>
            <a:r>
              <a:rPr sz="1500" spc="-5" dirty="0">
                <a:latin typeface="Arial"/>
                <a:cs typeface="Arial"/>
              </a:rPr>
              <a:t>cpf.comcec.org </a:t>
            </a:r>
            <a:r>
              <a:rPr sz="1500" spc="-5" dirty="0">
                <a:latin typeface="Arial"/>
                <a:cs typeface="Arial"/>
                <a:hlinkClick r:id="rId2"/>
              </a:rPr>
              <a:t> </a:t>
            </a:r>
            <a:r>
              <a:rPr sz="1500" dirty="0">
                <a:latin typeface="Arial"/>
                <a:cs typeface="Arial"/>
                <a:hlinkClick r:id="rId2"/>
              </a:rPr>
              <a:t>c</a:t>
            </a:r>
            <a:r>
              <a:rPr sz="1500" spc="-5" dirty="0">
                <a:latin typeface="Arial"/>
                <a:cs typeface="Arial"/>
                <a:hlinkClick r:id="rId2"/>
              </a:rPr>
              <a:t>p</a:t>
            </a:r>
            <a:r>
              <a:rPr sz="1500" dirty="0">
                <a:latin typeface="Arial"/>
                <a:cs typeface="Arial"/>
                <a:hlinkClick r:id="rId2"/>
              </a:rPr>
              <a:t>f@c</a:t>
            </a:r>
            <a:r>
              <a:rPr sz="1500" spc="-5" dirty="0">
                <a:latin typeface="Arial"/>
                <a:cs typeface="Arial"/>
                <a:hlinkClick r:id="rId2"/>
              </a:rPr>
              <a:t>o</a:t>
            </a:r>
            <a:r>
              <a:rPr sz="1500" dirty="0">
                <a:latin typeface="Arial"/>
                <a:cs typeface="Arial"/>
                <a:hlinkClick r:id="rId2"/>
              </a:rPr>
              <a:t>mc</a:t>
            </a:r>
            <a:r>
              <a:rPr sz="1500" spc="-5" dirty="0">
                <a:latin typeface="Arial"/>
                <a:cs typeface="Arial"/>
                <a:hlinkClick r:id="rId2"/>
              </a:rPr>
              <a:t>e</a:t>
            </a:r>
            <a:r>
              <a:rPr sz="1500" dirty="0">
                <a:latin typeface="Arial"/>
                <a:cs typeface="Arial"/>
                <a:hlinkClick r:id="rId2"/>
              </a:rPr>
              <a:t>c</a:t>
            </a:r>
            <a:r>
              <a:rPr sz="1500" spc="-10" dirty="0">
                <a:latin typeface="Arial"/>
                <a:cs typeface="Arial"/>
                <a:hlinkClick r:id="rId2"/>
              </a:rPr>
              <a:t>.</a:t>
            </a:r>
            <a:r>
              <a:rPr sz="1500" spc="-5" dirty="0">
                <a:latin typeface="Arial"/>
                <a:cs typeface="Arial"/>
                <a:hlinkClick r:id="rId2"/>
              </a:rPr>
              <a:t>org</a:t>
            </a:r>
            <a:endParaRPr sz="1500">
              <a:latin typeface="Arial"/>
              <a:cs typeface="Arial"/>
            </a:endParaRPr>
          </a:p>
        </p:txBody>
      </p:sp>
      <p:sp>
        <p:nvSpPr>
          <p:cNvPr id="3" name="object 3"/>
          <p:cNvSpPr/>
          <p:nvPr/>
        </p:nvSpPr>
        <p:spPr>
          <a:xfrm>
            <a:off x="2688844" y="1200757"/>
            <a:ext cx="3346450" cy="1007460"/>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0" y="0"/>
            <a:ext cx="9144000" cy="530860"/>
          </a:xfrm>
          <a:custGeom>
            <a:avLst/>
            <a:gdLst/>
            <a:ahLst/>
            <a:cxnLst/>
            <a:rect l="l" t="t" r="r" b="b"/>
            <a:pathLst>
              <a:path w="9144000" h="530860">
                <a:moveTo>
                  <a:pt x="9144000" y="0"/>
                </a:moveTo>
                <a:lnTo>
                  <a:pt x="0" y="0"/>
                </a:lnTo>
                <a:lnTo>
                  <a:pt x="0" y="530351"/>
                </a:lnTo>
                <a:lnTo>
                  <a:pt x="9144000" y="1422"/>
                </a:lnTo>
                <a:lnTo>
                  <a:pt x="9144000" y="0"/>
                </a:lnTo>
                <a:close/>
              </a:path>
            </a:pathLst>
          </a:custGeom>
          <a:solidFill>
            <a:srgbClr val="3B8574"/>
          </a:solidFill>
        </p:spPr>
        <p:txBody>
          <a:bodyPr wrap="square" lIns="0" tIns="0" rIns="0" bIns="0" rtlCol="0"/>
          <a:lstStyle/>
          <a:p>
            <a:endParaRPr/>
          </a:p>
        </p:txBody>
      </p:sp>
      <p:grpSp>
        <p:nvGrpSpPr>
          <p:cNvPr id="5" name="object 5"/>
          <p:cNvGrpSpPr/>
          <p:nvPr/>
        </p:nvGrpSpPr>
        <p:grpSpPr>
          <a:xfrm>
            <a:off x="0" y="3997452"/>
            <a:ext cx="9144000" cy="1146175"/>
            <a:chOff x="0" y="3997452"/>
            <a:chExt cx="9144000" cy="1146175"/>
          </a:xfrm>
        </p:grpSpPr>
        <p:sp>
          <p:nvSpPr>
            <p:cNvPr id="6" name="object 6"/>
            <p:cNvSpPr/>
            <p:nvPr/>
          </p:nvSpPr>
          <p:spPr>
            <a:xfrm>
              <a:off x="0" y="4608576"/>
              <a:ext cx="9144000" cy="535305"/>
            </a:xfrm>
            <a:custGeom>
              <a:avLst/>
              <a:gdLst/>
              <a:ahLst/>
              <a:cxnLst/>
              <a:rect l="l" t="t" r="r" b="b"/>
              <a:pathLst>
                <a:path w="9144000" h="535304">
                  <a:moveTo>
                    <a:pt x="9143999" y="0"/>
                  </a:moveTo>
                  <a:lnTo>
                    <a:pt x="0" y="522982"/>
                  </a:lnTo>
                  <a:lnTo>
                    <a:pt x="0" y="534922"/>
                  </a:lnTo>
                  <a:lnTo>
                    <a:pt x="9143999" y="534922"/>
                  </a:lnTo>
                  <a:lnTo>
                    <a:pt x="9143999" y="0"/>
                  </a:lnTo>
                  <a:close/>
                </a:path>
              </a:pathLst>
            </a:custGeom>
            <a:solidFill>
              <a:srgbClr val="3B8574"/>
            </a:solidFill>
          </p:spPr>
          <p:txBody>
            <a:bodyPr wrap="square" lIns="0" tIns="0" rIns="0" bIns="0" rtlCol="0"/>
            <a:lstStyle/>
            <a:p>
              <a:endParaRPr/>
            </a:p>
          </p:txBody>
        </p:sp>
        <p:sp>
          <p:nvSpPr>
            <p:cNvPr id="7" name="object 7"/>
            <p:cNvSpPr/>
            <p:nvPr/>
          </p:nvSpPr>
          <p:spPr>
            <a:xfrm>
              <a:off x="920496" y="4008120"/>
              <a:ext cx="1165860" cy="969263"/>
            </a:xfrm>
            <a:prstGeom prst="rect">
              <a:avLst/>
            </a:prstGeom>
            <a:blipFill>
              <a:blip r:embed="rId4" cstate="print"/>
              <a:stretch>
                <a:fillRect/>
              </a:stretch>
            </a:blipFill>
          </p:spPr>
          <p:txBody>
            <a:bodyPr wrap="square" lIns="0" tIns="0" rIns="0" bIns="0" rtlCol="0"/>
            <a:lstStyle/>
            <a:p>
              <a:endParaRPr/>
            </a:p>
          </p:txBody>
        </p:sp>
        <p:sp>
          <p:nvSpPr>
            <p:cNvPr id="8" name="object 8"/>
            <p:cNvSpPr/>
            <p:nvPr/>
          </p:nvSpPr>
          <p:spPr>
            <a:xfrm>
              <a:off x="242315" y="3997452"/>
              <a:ext cx="597408" cy="574548"/>
            </a:xfrm>
            <a:prstGeom prst="rect">
              <a:avLst/>
            </a:prstGeom>
            <a:blipFill>
              <a:blip r:embed="rId5" cstate="print"/>
              <a:stretch>
                <a:fillRect/>
              </a:stretch>
            </a:blipFill>
          </p:spPr>
          <p:txBody>
            <a:bodyPr wrap="square" lIns="0" tIns="0" rIns="0" bIns="0" rtlCol="0"/>
            <a:lstStyle/>
            <a:p>
              <a:endParaRPr/>
            </a:p>
          </p:txBody>
        </p:sp>
      </p:grpSp>
      <p:sp>
        <p:nvSpPr>
          <p:cNvPr id="9" name="object 9"/>
          <p:cNvSpPr txBox="1"/>
          <p:nvPr/>
        </p:nvSpPr>
        <p:spPr>
          <a:xfrm>
            <a:off x="136652" y="4564786"/>
            <a:ext cx="818515" cy="424180"/>
          </a:xfrm>
          <a:prstGeom prst="rect">
            <a:avLst/>
          </a:prstGeom>
        </p:spPr>
        <p:txBody>
          <a:bodyPr vert="horz" wrap="square" lIns="0" tIns="12700" rIns="0" bIns="0" rtlCol="0">
            <a:spAutoFit/>
          </a:bodyPr>
          <a:lstStyle/>
          <a:p>
            <a:pPr algn="ctr">
              <a:lnSpc>
                <a:spcPts val="1265"/>
              </a:lnSpc>
              <a:spcBef>
                <a:spcPts val="100"/>
              </a:spcBef>
            </a:pPr>
            <a:r>
              <a:rPr sz="1100" b="1" spc="-5" dirty="0">
                <a:latin typeface="Arial"/>
                <a:cs typeface="Arial"/>
              </a:rPr>
              <a:t>COMCEC</a:t>
            </a:r>
            <a:endParaRPr sz="1100">
              <a:latin typeface="Arial"/>
              <a:cs typeface="Arial"/>
            </a:endParaRPr>
          </a:p>
          <a:p>
            <a:pPr algn="ctr">
              <a:lnSpc>
                <a:spcPts val="905"/>
              </a:lnSpc>
            </a:pPr>
            <a:r>
              <a:rPr sz="800" spc="-5" dirty="0">
                <a:latin typeface="Arial"/>
                <a:cs typeface="Arial"/>
              </a:rPr>
              <a:t>C</a:t>
            </a:r>
            <a:r>
              <a:rPr sz="800" dirty="0">
                <a:latin typeface="Arial"/>
                <a:cs typeface="Arial"/>
              </a:rPr>
              <a:t>O</a:t>
            </a:r>
            <a:r>
              <a:rPr sz="800" spc="-5" dirty="0">
                <a:latin typeface="Arial"/>
                <a:cs typeface="Arial"/>
              </a:rPr>
              <a:t>ORD</a:t>
            </a:r>
            <a:r>
              <a:rPr sz="800" dirty="0">
                <a:latin typeface="Arial"/>
                <a:cs typeface="Arial"/>
              </a:rPr>
              <a:t>I</a:t>
            </a:r>
            <a:r>
              <a:rPr sz="800" spc="-5" dirty="0">
                <a:latin typeface="Arial"/>
                <a:cs typeface="Arial"/>
              </a:rPr>
              <a:t>N</a:t>
            </a:r>
            <a:r>
              <a:rPr sz="800" dirty="0">
                <a:latin typeface="Arial"/>
                <a:cs typeface="Arial"/>
              </a:rPr>
              <a:t>ATION</a:t>
            </a:r>
            <a:endParaRPr sz="800">
              <a:latin typeface="Arial"/>
              <a:cs typeface="Arial"/>
            </a:endParaRPr>
          </a:p>
          <a:p>
            <a:pPr algn="ctr">
              <a:lnSpc>
                <a:spcPct val="100000"/>
              </a:lnSpc>
              <a:spcBef>
                <a:spcPts val="5"/>
              </a:spcBef>
            </a:pPr>
            <a:r>
              <a:rPr sz="800" dirty="0">
                <a:latin typeface="Arial"/>
                <a:cs typeface="Arial"/>
              </a:rPr>
              <a:t>OFFICE</a:t>
            </a:r>
            <a:endParaRPr sz="800">
              <a:latin typeface="Arial"/>
              <a:cs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215253" y="402082"/>
            <a:ext cx="1563370" cy="467995"/>
          </a:xfrm>
          <a:prstGeom prst="rect">
            <a:avLst/>
          </a:prstGeom>
        </p:spPr>
        <p:txBody>
          <a:bodyPr vert="horz" wrap="square" lIns="0" tIns="13335" rIns="0" bIns="0" rtlCol="0">
            <a:spAutoFit/>
          </a:bodyPr>
          <a:lstStyle/>
          <a:p>
            <a:pPr marL="12700">
              <a:lnSpc>
                <a:spcPct val="100000"/>
              </a:lnSpc>
              <a:spcBef>
                <a:spcPts val="105"/>
              </a:spcBef>
            </a:pPr>
            <a:r>
              <a:rPr sz="2900" b="0" i="0" dirty="0">
                <a:solidFill>
                  <a:srgbClr val="3B8575"/>
                </a:solidFill>
                <a:latin typeface="Arial"/>
                <a:cs typeface="Arial"/>
              </a:rPr>
              <a:t>Overv</a:t>
            </a:r>
            <a:r>
              <a:rPr sz="2900" b="0" i="0" spc="5" dirty="0">
                <a:solidFill>
                  <a:srgbClr val="3B8575"/>
                </a:solidFill>
                <a:latin typeface="Arial"/>
                <a:cs typeface="Arial"/>
              </a:rPr>
              <a:t>i</a:t>
            </a:r>
            <a:r>
              <a:rPr sz="2900" b="0" i="0" dirty="0">
                <a:solidFill>
                  <a:srgbClr val="3B8575"/>
                </a:solidFill>
                <a:latin typeface="Arial"/>
                <a:cs typeface="Arial"/>
              </a:rPr>
              <a:t>ew</a:t>
            </a:r>
            <a:endParaRPr sz="2900">
              <a:latin typeface="Arial"/>
              <a:cs typeface="Arial"/>
            </a:endParaRPr>
          </a:p>
        </p:txBody>
      </p:sp>
      <p:sp>
        <p:nvSpPr>
          <p:cNvPr id="3" name="object 3"/>
          <p:cNvSpPr/>
          <p:nvPr/>
        </p:nvSpPr>
        <p:spPr>
          <a:xfrm>
            <a:off x="304800" y="4410455"/>
            <a:ext cx="384047" cy="368808"/>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1845564" y="1240717"/>
            <a:ext cx="4821130" cy="2875606"/>
          </a:xfrm>
          <a:prstGeom prst="rect">
            <a:avLst/>
          </a:prstGeom>
          <a:blipFill>
            <a:blip r:embed="rId3" cstate="print"/>
            <a:stretch>
              <a:fillRect/>
            </a:stretch>
          </a:blipFill>
        </p:spPr>
        <p:txBody>
          <a:bodyPr wrap="square" lIns="0" tIns="0" rIns="0" bIns="0" rtlCol="0"/>
          <a:lstStyle/>
          <a:p>
            <a:endParaRPr/>
          </a:p>
        </p:txBody>
      </p:sp>
      <p:sp>
        <p:nvSpPr>
          <p:cNvPr id="5" name="object 5"/>
          <p:cNvSpPr txBox="1">
            <a:spLocks noGrp="1"/>
          </p:cNvSpPr>
          <p:nvPr>
            <p:ph type="ftr" sz="quarter" idx="5"/>
          </p:nvPr>
        </p:nvSpPr>
        <p:spPr>
          <a:prstGeom prst="rect">
            <a:avLst/>
          </a:prstGeom>
        </p:spPr>
        <p:txBody>
          <a:bodyPr vert="horz" wrap="square" lIns="0" tIns="3810" rIns="0" bIns="0" rtlCol="0">
            <a:spAutoFit/>
          </a:bodyPr>
          <a:lstStyle/>
          <a:p>
            <a:pPr marR="6985" algn="ctr">
              <a:lnSpc>
                <a:spcPts val="825"/>
              </a:lnSpc>
              <a:spcBef>
                <a:spcPts val="30"/>
              </a:spcBef>
            </a:pPr>
            <a:r>
              <a:rPr spc="-5" dirty="0"/>
              <a:t>COMCEC</a:t>
            </a:r>
          </a:p>
          <a:p>
            <a:pPr marL="12065" marR="5080" algn="ctr">
              <a:lnSpc>
                <a:spcPts val="600"/>
              </a:lnSpc>
              <a:spcBef>
                <a:spcPts val="5"/>
              </a:spcBef>
            </a:pPr>
            <a:r>
              <a:rPr sz="500" b="0" spc="-5" dirty="0">
                <a:latin typeface="Arial"/>
                <a:cs typeface="Arial"/>
              </a:rPr>
              <a:t>C</a:t>
            </a:r>
            <a:r>
              <a:rPr sz="500" b="0" dirty="0">
                <a:latin typeface="Arial"/>
                <a:cs typeface="Arial"/>
              </a:rPr>
              <a:t>OO</a:t>
            </a:r>
            <a:r>
              <a:rPr sz="500" b="0" spc="-5" dirty="0">
                <a:latin typeface="Arial"/>
                <a:cs typeface="Arial"/>
              </a:rPr>
              <a:t>RD</a:t>
            </a:r>
            <a:r>
              <a:rPr sz="500" b="0" dirty="0">
                <a:latin typeface="Arial"/>
                <a:cs typeface="Arial"/>
              </a:rPr>
              <a:t>I</a:t>
            </a:r>
            <a:r>
              <a:rPr sz="500" b="0" spc="-5" dirty="0">
                <a:latin typeface="Arial"/>
                <a:cs typeface="Arial"/>
              </a:rPr>
              <a:t>N</a:t>
            </a:r>
            <a:r>
              <a:rPr sz="500" b="0" dirty="0">
                <a:latin typeface="Arial"/>
                <a:cs typeface="Arial"/>
              </a:rPr>
              <a:t>ATION  OFFICE</a:t>
            </a:r>
            <a:endParaRPr sz="500">
              <a:latin typeface="Arial"/>
              <a:cs typeface="Arial"/>
            </a:endParaRPr>
          </a:p>
        </p:txBody>
      </p:sp>
      <p:sp>
        <p:nvSpPr>
          <p:cNvPr id="7" name="Metin kutusu 6"/>
          <p:cNvSpPr txBox="1"/>
          <p:nvPr/>
        </p:nvSpPr>
        <p:spPr>
          <a:xfrm>
            <a:off x="7315200" y="4857750"/>
            <a:ext cx="304800" cy="338554"/>
          </a:xfrm>
          <a:prstGeom prst="rect">
            <a:avLst/>
          </a:prstGeom>
          <a:noFill/>
        </p:spPr>
        <p:txBody>
          <a:bodyPr wrap="square" rtlCol="0">
            <a:spAutoFit/>
          </a:bodyPr>
          <a:lstStyle/>
          <a:p>
            <a:r>
              <a:rPr lang="tr-TR" sz="1600" dirty="0"/>
              <a:t>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703095" y="401820"/>
            <a:ext cx="4589746" cy="3925130"/>
          </a:xfrm>
          <a:prstGeom prst="rect">
            <a:avLst/>
          </a:prstGeom>
          <a:blipFill>
            <a:blip r:embed="rId2" cstate="print"/>
            <a:stretch>
              <a:fillRect/>
            </a:stretch>
          </a:blipFill>
        </p:spPr>
        <p:txBody>
          <a:bodyPr wrap="square" lIns="0" tIns="0" rIns="0" bIns="0" rtlCol="0"/>
          <a:lstStyle/>
          <a:p>
            <a:endParaRPr/>
          </a:p>
        </p:txBody>
      </p:sp>
      <p:grpSp>
        <p:nvGrpSpPr>
          <p:cNvPr id="3" name="object 3"/>
          <p:cNvGrpSpPr/>
          <p:nvPr/>
        </p:nvGrpSpPr>
        <p:grpSpPr>
          <a:xfrm>
            <a:off x="816863" y="4462271"/>
            <a:ext cx="8327390" cy="681355"/>
            <a:chOff x="816863" y="4462271"/>
            <a:chExt cx="8327390" cy="681355"/>
          </a:xfrm>
        </p:grpSpPr>
        <p:sp>
          <p:nvSpPr>
            <p:cNvPr id="4" name="object 4"/>
            <p:cNvSpPr/>
            <p:nvPr/>
          </p:nvSpPr>
          <p:spPr>
            <a:xfrm>
              <a:off x="1232347" y="4622291"/>
              <a:ext cx="7912100" cy="521334"/>
            </a:xfrm>
            <a:custGeom>
              <a:avLst/>
              <a:gdLst/>
              <a:ahLst/>
              <a:cxnLst/>
              <a:rect l="l" t="t" r="r" b="b"/>
              <a:pathLst>
                <a:path w="7912100" h="521335">
                  <a:moveTo>
                    <a:pt x="7911652" y="0"/>
                  </a:moveTo>
                  <a:lnTo>
                    <a:pt x="0" y="521206"/>
                  </a:lnTo>
                  <a:lnTo>
                    <a:pt x="7911652" y="521206"/>
                  </a:lnTo>
                  <a:lnTo>
                    <a:pt x="7911652" y="0"/>
                  </a:lnTo>
                  <a:close/>
                </a:path>
              </a:pathLst>
            </a:custGeom>
            <a:solidFill>
              <a:srgbClr val="3B8574"/>
            </a:solidFill>
          </p:spPr>
          <p:txBody>
            <a:bodyPr wrap="square" lIns="0" tIns="0" rIns="0" bIns="0" rtlCol="0"/>
            <a:lstStyle/>
            <a:p>
              <a:endParaRPr/>
            </a:p>
          </p:txBody>
        </p:sp>
        <p:sp>
          <p:nvSpPr>
            <p:cNvPr id="5" name="object 5"/>
            <p:cNvSpPr/>
            <p:nvPr/>
          </p:nvSpPr>
          <p:spPr>
            <a:xfrm>
              <a:off x="816863" y="4462271"/>
              <a:ext cx="707136" cy="557782"/>
            </a:xfrm>
            <a:prstGeom prst="rect">
              <a:avLst/>
            </a:prstGeom>
            <a:blipFill>
              <a:blip r:embed="rId3" cstate="print"/>
              <a:stretch>
                <a:fillRect/>
              </a:stretch>
            </a:blipFill>
          </p:spPr>
          <p:txBody>
            <a:bodyPr wrap="square" lIns="0" tIns="0" rIns="0" bIns="0" rtlCol="0"/>
            <a:lstStyle/>
            <a:p>
              <a:endParaRPr/>
            </a:p>
          </p:txBody>
        </p:sp>
      </p:grpSp>
      <p:sp>
        <p:nvSpPr>
          <p:cNvPr id="6" name="object 6"/>
          <p:cNvSpPr txBox="1"/>
          <p:nvPr/>
        </p:nvSpPr>
        <p:spPr>
          <a:xfrm>
            <a:off x="235102" y="668878"/>
            <a:ext cx="1742439" cy="793750"/>
          </a:xfrm>
          <a:prstGeom prst="rect">
            <a:avLst/>
          </a:prstGeom>
        </p:spPr>
        <p:txBody>
          <a:bodyPr vert="horz" wrap="square" lIns="0" tIns="12065" rIns="0" bIns="0" rtlCol="0">
            <a:spAutoFit/>
          </a:bodyPr>
          <a:lstStyle/>
          <a:p>
            <a:pPr marL="12700" marR="5080">
              <a:lnSpc>
                <a:spcPct val="120100"/>
              </a:lnSpc>
              <a:spcBef>
                <a:spcPts val="95"/>
              </a:spcBef>
            </a:pPr>
            <a:r>
              <a:rPr sz="1400" i="1" dirty="0">
                <a:solidFill>
                  <a:srgbClr val="3A8574"/>
                </a:solidFill>
                <a:latin typeface="Arial"/>
                <a:cs typeface="Arial"/>
              </a:rPr>
              <a:t>Distribution of </a:t>
            </a:r>
            <a:r>
              <a:rPr sz="1400" i="1" spc="-5" dirty="0">
                <a:solidFill>
                  <a:srgbClr val="3A8574"/>
                </a:solidFill>
                <a:latin typeface="Arial"/>
                <a:cs typeface="Arial"/>
              </a:rPr>
              <a:t>Roles  </a:t>
            </a:r>
            <a:r>
              <a:rPr sz="1400" i="1" dirty="0">
                <a:solidFill>
                  <a:srgbClr val="3A8574"/>
                </a:solidFill>
                <a:latin typeface="Arial"/>
                <a:cs typeface="Arial"/>
              </a:rPr>
              <a:t>among Project</a:t>
            </a:r>
            <a:r>
              <a:rPr sz="1400" i="1" spc="-130" dirty="0">
                <a:solidFill>
                  <a:srgbClr val="3A8574"/>
                </a:solidFill>
                <a:latin typeface="Arial"/>
                <a:cs typeface="Arial"/>
              </a:rPr>
              <a:t> </a:t>
            </a:r>
            <a:r>
              <a:rPr sz="1400" i="1" dirty="0">
                <a:solidFill>
                  <a:srgbClr val="3A8574"/>
                </a:solidFill>
                <a:latin typeface="Arial"/>
                <a:cs typeface="Arial"/>
              </a:rPr>
              <a:t>Owner  Agents</a:t>
            </a:r>
            <a:endParaRPr sz="1400">
              <a:latin typeface="Arial"/>
              <a:cs typeface="Arial"/>
            </a:endParaRPr>
          </a:p>
        </p:txBody>
      </p:sp>
      <p:sp>
        <p:nvSpPr>
          <p:cNvPr id="7" name="object 7"/>
          <p:cNvSpPr/>
          <p:nvPr/>
        </p:nvSpPr>
        <p:spPr>
          <a:xfrm>
            <a:off x="304800" y="4410455"/>
            <a:ext cx="384047" cy="368808"/>
          </a:xfrm>
          <a:prstGeom prst="rect">
            <a:avLst/>
          </a:prstGeom>
          <a:blipFill>
            <a:blip r:embed="rId4" cstate="print"/>
            <a:stretch>
              <a:fillRect/>
            </a:stretch>
          </a:blipFill>
        </p:spPr>
        <p:txBody>
          <a:bodyPr wrap="square" lIns="0" tIns="0" rIns="0" bIns="0" rtlCol="0"/>
          <a:lstStyle/>
          <a:p>
            <a:endParaRPr/>
          </a:p>
        </p:txBody>
      </p:sp>
      <p:sp>
        <p:nvSpPr>
          <p:cNvPr id="8" name="object 8"/>
          <p:cNvSpPr txBox="1">
            <a:spLocks noGrp="1"/>
          </p:cNvSpPr>
          <p:nvPr>
            <p:ph type="ftr" sz="quarter" idx="5"/>
          </p:nvPr>
        </p:nvSpPr>
        <p:spPr>
          <a:prstGeom prst="rect">
            <a:avLst/>
          </a:prstGeom>
        </p:spPr>
        <p:txBody>
          <a:bodyPr vert="horz" wrap="square" lIns="0" tIns="3810" rIns="0" bIns="0" rtlCol="0">
            <a:spAutoFit/>
          </a:bodyPr>
          <a:lstStyle/>
          <a:p>
            <a:pPr marR="6985" algn="ctr">
              <a:lnSpc>
                <a:spcPts val="825"/>
              </a:lnSpc>
              <a:spcBef>
                <a:spcPts val="30"/>
              </a:spcBef>
            </a:pPr>
            <a:r>
              <a:rPr spc="-5" dirty="0"/>
              <a:t>COMCEC</a:t>
            </a:r>
          </a:p>
          <a:p>
            <a:pPr marL="12065" marR="5080" algn="ctr">
              <a:lnSpc>
                <a:spcPts val="600"/>
              </a:lnSpc>
              <a:spcBef>
                <a:spcPts val="5"/>
              </a:spcBef>
            </a:pPr>
            <a:r>
              <a:rPr sz="500" b="0" spc="-5" dirty="0">
                <a:latin typeface="Arial"/>
                <a:cs typeface="Arial"/>
              </a:rPr>
              <a:t>C</a:t>
            </a:r>
            <a:r>
              <a:rPr sz="500" b="0" dirty="0">
                <a:latin typeface="Arial"/>
                <a:cs typeface="Arial"/>
              </a:rPr>
              <a:t>OO</a:t>
            </a:r>
            <a:r>
              <a:rPr sz="500" b="0" spc="-5" dirty="0">
                <a:latin typeface="Arial"/>
                <a:cs typeface="Arial"/>
              </a:rPr>
              <a:t>RD</a:t>
            </a:r>
            <a:r>
              <a:rPr sz="500" b="0" dirty="0">
                <a:latin typeface="Arial"/>
                <a:cs typeface="Arial"/>
              </a:rPr>
              <a:t>I</a:t>
            </a:r>
            <a:r>
              <a:rPr sz="500" b="0" spc="-5" dirty="0">
                <a:latin typeface="Arial"/>
                <a:cs typeface="Arial"/>
              </a:rPr>
              <a:t>N</a:t>
            </a:r>
            <a:r>
              <a:rPr sz="500" b="0" dirty="0">
                <a:latin typeface="Arial"/>
                <a:cs typeface="Arial"/>
              </a:rPr>
              <a:t>ATION  OFFICE</a:t>
            </a:r>
            <a:endParaRPr sz="500">
              <a:latin typeface="Arial"/>
              <a:cs typeface="Arial"/>
            </a:endParaRPr>
          </a:p>
        </p:txBody>
      </p:sp>
      <p:sp>
        <p:nvSpPr>
          <p:cNvPr id="10" name="Metin kutusu 9"/>
          <p:cNvSpPr txBox="1"/>
          <p:nvPr/>
        </p:nvSpPr>
        <p:spPr>
          <a:xfrm>
            <a:off x="7620000" y="4741162"/>
            <a:ext cx="198119" cy="369332"/>
          </a:xfrm>
          <a:prstGeom prst="rect">
            <a:avLst/>
          </a:prstGeom>
          <a:noFill/>
        </p:spPr>
        <p:txBody>
          <a:bodyPr wrap="square" rtlCol="0">
            <a:spAutoFit/>
          </a:bodyPr>
          <a:lstStyle/>
          <a:p>
            <a:r>
              <a:rPr lang="tr-TR" dirty="0"/>
              <a:t>3</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556003" y="1688592"/>
            <a:ext cx="6495415" cy="2409825"/>
          </a:xfrm>
          <a:custGeom>
            <a:avLst/>
            <a:gdLst/>
            <a:ahLst/>
            <a:cxnLst/>
            <a:rect l="l" t="t" r="r" b="b"/>
            <a:pathLst>
              <a:path w="6495415" h="2409825">
                <a:moveTo>
                  <a:pt x="6495288" y="0"/>
                </a:moveTo>
                <a:lnTo>
                  <a:pt x="0" y="0"/>
                </a:lnTo>
                <a:lnTo>
                  <a:pt x="0" y="2409443"/>
                </a:lnTo>
                <a:lnTo>
                  <a:pt x="6495288" y="2409443"/>
                </a:lnTo>
                <a:lnTo>
                  <a:pt x="6495288" y="0"/>
                </a:lnTo>
                <a:close/>
              </a:path>
            </a:pathLst>
          </a:custGeom>
          <a:solidFill>
            <a:srgbClr val="E1EFD9"/>
          </a:solidFill>
        </p:spPr>
        <p:txBody>
          <a:bodyPr wrap="square" lIns="0" tIns="0" rIns="0" bIns="0" rtlCol="0"/>
          <a:lstStyle/>
          <a:p>
            <a:endParaRPr/>
          </a:p>
        </p:txBody>
      </p:sp>
      <p:sp>
        <p:nvSpPr>
          <p:cNvPr id="3" name="object 3"/>
          <p:cNvSpPr txBox="1">
            <a:spLocks noGrp="1"/>
          </p:cNvSpPr>
          <p:nvPr>
            <p:ph type="body" idx="1"/>
          </p:nvPr>
        </p:nvSpPr>
        <p:spPr>
          <a:prstGeom prst="rect">
            <a:avLst/>
          </a:prstGeom>
        </p:spPr>
        <p:txBody>
          <a:bodyPr vert="horz" wrap="square" lIns="0" tIns="12065" rIns="0" bIns="0" rtlCol="0">
            <a:spAutoFit/>
          </a:bodyPr>
          <a:lstStyle/>
          <a:p>
            <a:pPr marL="212090" marR="5080" indent="-200025" algn="just">
              <a:lnSpc>
                <a:spcPct val="100000"/>
              </a:lnSpc>
              <a:spcBef>
                <a:spcPts val="95"/>
              </a:spcBef>
              <a:buChar char="•"/>
              <a:tabLst>
                <a:tab pos="212725" algn="l"/>
              </a:tabLst>
            </a:pPr>
            <a:r>
              <a:rPr dirty="0"/>
              <a:t>To </a:t>
            </a:r>
            <a:r>
              <a:rPr spc="-5" dirty="0"/>
              <a:t>check </a:t>
            </a:r>
            <a:r>
              <a:rPr dirty="0"/>
              <a:t>and </a:t>
            </a:r>
            <a:r>
              <a:rPr spc="-5" dirty="0"/>
              <a:t>approve </a:t>
            </a:r>
            <a:r>
              <a:rPr dirty="0"/>
              <a:t>the conformity of progress reports, timesheets,  </a:t>
            </a:r>
            <a:r>
              <a:rPr spc="-5" dirty="0"/>
              <a:t>supplementary </a:t>
            </a:r>
            <a:r>
              <a:rPr dirty="0"/>
              <a:t>documents </a:t>
            </a:r>
            <a:r>
              <a:rPr spc="-5" dirty="0"/>
              <a:t>including invoices, </a:t>
            </a:r>
            <a:r>
              <a:rPr dirty="0"/>
              <a:t>activity reports, </a:t>
            </a:r>
            <a:r>
              <a:rPr spc="-5" dirty="0"/>
              <a:t>project  completion </a:t>
            </a:r>
            <a:r>
              <a:rPr dirty="0"/>
              <a:t>report and other documents </a:t>
            </a:r>
            <a:r>
              <a:rPr spc="-5" dirty="0"/>
              <a:t>with </a:t>
            </a:r>
            <a:r>
              <a:rPr dirty="0"/>
              <a:t>the requirements </a:t>
            </a:r>
            <a:r>
              <a:rPr spc="-5" dirty="0"/>
              <a:t>set </a:t>
            </a:r>
            <a:r>
              <a:rPr dirty="0"/>
              <a:t>forth </a:t>
            </a:r>
            <a:r>
              <a:rPr spc="-5" dirty="0"/>
              <a:t>in </a:t>
            </a:r>
            <a:r>
              <a:rPr dirty="0"/>
              <a:t>the  </a:t>
            </a:r>
            <a:r>
              <a:rPr spc="-5" dirty="0"/>
              <a:t>Contract </a:t>
            </a:r>
            <a:r>
              <a:rPr spc="-10" dirty="0"/>
              <a:t>and Program Implementation</a:t>
            </a:r>
            <a:r>
              <a:rPr spc="160" dirty="0"/>
              <a:t> </a:t>
            </a:r>
            <a:r>
              <a:rPr spc="-10" dirty="0"/>
              <a:t>Guidelines</a:t>
            </a:r>
          </a:p>
          <a:p>
            <a:pPr marL="212090" indent="-200025" algn="just">
              <a:lnSpc>
                <a:spcPct val="100000"/>
              </a:lnSpc>
              <a:spcBef>
                <a:spcPts val="505"/>
              </a:spcBef>
              <a:buChar char="•"/>
              <a:tabLst>
                <a:tab pos="212725" algn="l"/>
              </a:tabLst>
            </a:pPr>
            <a:r>
              <a:rPr dirty="0"/>
              <a:t>To </a:t>
            </a:r>
            <a:r>
              <a:rPr spc="-5" dirty="0"/>
              <a:t>ensure </a:t>
            </a:r>
            <a:r>
              <a:rPr dirty="0"/>
              <a:t>submission of </a:t>
            </a:r>
            <a:r>
              <a:rPr spc="-5" dirty="0"/>
              <a:t>progress </a:t>
            </a:r>
            <a:r>
              <a:rPr dirty="0"/>
              <a:t>reports, </a:t>
            </a:r>
            <a:r>
              <a:rPr spc="-5" dirty="0"/>
              <a:t>timesheets,</a:t>
            </a:r>
            <a:r>
              <a:rPr spc="120" dirty="0"/>
              <a:t> </a:t>
            </a:r>
            <a:r>
              <a:rPr dirty="0"/>
              <a:t>supplementary</a:t>
            </a:r>
          </a:p>
        </p:txBody>
      </p:sp>
      <p:sp>
        <p:nvSpPr>
          <p:cNvPr id="4" name="object 4"/>
          <p:cNvSpPr txBox="1"/>
          <p:nvPr/>
        </p:nvSpPr>
        <p:spPr>
          <a:xfrm>
            <a:off x="1932558" y="2772282"/>
            <a:ext cx="6084570" cy="1080135"/>
          </a:xfrm>
          <a:prstGeom prst="rect">
            <a:avLst/>
          </a:prstGeom>
        </p:spPr>
        <p:txBody>
          <a:bodyPr vert="horz" wrap="square" lIns="0" tIns="12065" rIns="0" bIns="0" rtlCol="0">
            <a:spAutoFit/>
          </a:bodyPr>
          <a:lstStyle/>
          <a:p>
            <a:pPr marL="212090" marR="5080" algn="just">
              <a:lnSpc>
                <a:spcPct val="100000"/>
              </a:lnSpc>
              <a:spcBef>
                <a:spcPts val="95"/>
              </a:spcBef>
            </a:pPr>
            <a:r>
              <a:rPr sz="1300" spc="-5" dirty="0">
                <a:latin typeface="Arial"/>
                <a:cs typeface="Arial"/>
              </a:rPr>
              <a:t>documents </a:t>
            </a:r>
            <a:r>
              <a:rPr sz="1300" dirty="0">
                <a:latin typeface="Arial"/>
                <a:cs typeface="Arial"/>
              </a:rPr>
              <a:t>including </a:t>
            </a:r>
            <a:r>
              <a:rPr sz="1300" spc="-5" dirty="0">
                <a:latin typeface="Arial"/>
                <a:cs typeface="Arial"/>
              </a:rPr>
              <a:t>invoices, Project </a:t>
            </a:r>
            <a:r>
              <a:rPr sz="1300" dirty="0">
                <a:latin typeface="Arial"/>
                <a:cs typeface="Arial"/>
              </a:rPr>
              <a:t>Completion Report </a:t>
            </a:r>
            <a:r>
              <a:rPr sz="1300" spc="-10" dirty="0">
                <a:latin typeface="Arial"/>
                <a:cs typeface="Arial"/>
              </a:rPr>
              <a:t>and </a:t>
            </a:r>
            <a:r>
              <a:rPr sz="1300" spc="-5" dirty="0">
                <a:latin typeface="Arial"/>
                <a:cs typeface="Arial"/>
              </a:rPr>
              <a:t>other </a:t>
            </a:r>
            <a:r>
              <a:rPr sz="1300" dirty="0">
                <a:latin typeface="Arial"/>
                <a:cs typeface="Arial"/>
              </a:rPr>
              <a:t>documents  </a:t>
            </a:r>
            <a:r>
              <a:rPr sz="1300" spc="-5" dirty="0">
                <a:latin typeface="Arial"/>
                <a:cs typeface="Arial"/>
              </a:rPr>
              <a:t>to </a:t>
            </a:r>
            <a:r>
              <a:rPr sz="1300" spc="-10" dirty="0">
                <a:latin typeface="Arial"/>
                <a:cs typeface="Arial"/>
              </a:rPr>
              <a:t>the</a:t>
            </a:r>
            <a:r>
              <a:rPr sz="1300" spc="20" dirty="0">
                <a:latin typeface="Arial"/>
                <a:cs typeface="Arial"/>
              </a:rPr>
              <a:t> </a:t>
            </a:r>
            <a:r>
              <a:rPr sz="1300" spc="-10" dirty="0">
                <a:latin typeface="Arial"/>
                <a:cs typeface="Arial"/>
              </a:rPr>
              <a:t>Bank</a:t>
            </a:r>
            <a:endParaRPr sz="1300">
              <a:latin typeface="Arial"/>
              <a:cs typeface="Arial"/>
            </a:endParaRPr>
          </a:p>
          <a:p>
            <a:pPr marL="212090" marR="5080" indent="-200025" algn="just">
              <a:lnSpc>
                <a:spcPct val="100000"/>
              </a:lnSpc>
              <a:spcBef>
                <a:spcPts val="505"/>
              </a:spcBef>
              <a:buChar char="•"/>
              <a:tabLst>
                <a:tab pos="212725" algn="l"/>
              </a:tabLst>
            </a:pPr>
            <a:r>
              <a:rPr sz="1300" dirty="0">
                <a:latin typeface="Arial"/>
                <a:cs typeface="Arial"/>
              </a:rPr>
              <a:t>To ensure </a:t>
            </a:r>
            <a:r>
              <a:rPr sz="1300" spc="-10" dirty="0">
                <a:latin typeface="Arial"/>
                <a:cs typeface="Arial"/>
              </a:rPr>
              <a:t>the </a:t>
            </a:r>
            <a:r>
              <a:rPr sz="1300" dirty="0">
                <a:latin typeface="Arial"/>
                <a:cs typeface="Arial"/>
              </a:rPr>
              <a:t>accuracy </a:t>
            </a:r>
            <a:r>
              <a:rPr sz="1300" spc="-5" dirty="0">
                <a:latin typeface="Arial"/>
                <a:cs typeface="Arial"/>
              </a:rPr>
              <a:t>of </a:t>
            </a:r>
            <a:r>
              <a:rPr sz="1300" spc="-10" dirty="0">
                <a:latin typeface="Arial"/>
                <a:cs typeface="Arial"/>
              </a:rPr>
              <a:t>the </a:t>
            </a:r>
            <a:r>
              <a:rPr sz="1300" dirty="0">
                <a:latin typeface="Arial"/>
                <a:cs typeface="Arial"/>
              </a:rPr>
              <a:t>information presented </a:t>
            </a:r>
            <a:r>
              <a:rPr sz="1300" spc="-5" dirty="0">
                <a:latin typeface="Arial"/>
                <a:cs typeface="Arial"/>
              </a:rPr>
              <a:t>in </a:t>
            </a:r>
            <a:r>
              <a:rPr sz="1300" dirty="0">
                <a:latin typeface="Arial"/>
                <a:cs typeface="Arial"/>
              </a:rPr>
              <a:t>the reports to </a:t>
            </a:r>
            <a:r>
              <a:rPr sz="1300" spc="-10" dirty="0">
                <a:latin typeface="Arial"/>
                <a:cs typeface="Arial"/>
              </a:rPr>
              <a:t>the </a:t>
            </a:r>
            <a:r>
              <a:rPr sz="1300" spc="-5" dirty="0">
                <a:latin typeface="Arial"/>
                <a:cs typeface="Arial"/>
              </a:rPr>
              <a:t>Bank  </a:t>
            </a:r>
            <a:r>
              <a:rPr sz="1300" spc="-10" dirty="0">
                <a:latin typeface="Arial"/>
                <a:cs typeface="Arial"/>
              </a:rPr>
              <a:t>and </a:t>
            </a:r>
            <a:r>
              <a:rPr sz="1300" dirty="0">
                <a:latin typeface="Arial"/>
                <a:cs typeface="Arial"/>
              </a:rPr>
              <a:t>the CCO </a:t>
            </a:r>
            <a:r>
              <a:rPr sz="1300" spc="-5" dirty="0">
                <a:latin typeface="Arial"/>
                <a:cs typeface="Arial"/>
              </a:rPr>
              <a:t>as well as to </a:t>
            </a:r>
            <a:r>
              <a:rPr sz="1300" dirty="0">
                <a:latin typeface="Arial"/>
                <a:cs typeface="Arial"/>
              </a:rPr>
              <a:t>create </a:t>
            </a:r>
            <a:r>
              <a:rPr sz="1300" spc="-5" dirty="0">
                <a:latin typeface="Arial"/>
                <a:cs typeface="Arial"/>
              </a:rPr>
              <a:t>conditions </a:t>
            </a:r>
            <a:r>
              <a:rPr sz="1300" dirty="0">
                <a:latin typeface="Arial"/>
                <a:cs typeface="Arial"/>
              </a:rPr>
              <a:t>for the Bank </a:t>
            </a:r>
            <a:r>
              <a:rPr sz="1300" spc="-5" dirty="0">
                <a:latin typeface="Arial"/>
                <a:cs typeface="Arial"/>
              </a:rPr>
              <a:t>to </a:t>
            </a:r>
            <a:r>
              <a:rPr sz="1300" dirty="0">
                <a:latin typeface="Arial"/>
                <a:cs typeface="Arial"/>
              </a:rPr>
              <a:t>check </a:t>
            </a:r>
            <a:r>
              <a:rPr sz="1300" spc="-10" dirty="0">
                <a:latin typeface="Arial"/>
                <a:cs typeface="Arial"/>
              </a:rPr>
              <a:t>this  </a:t>
            </a:r>
            <a:r>
              <a:rPr sz="1300" spc="-5" dirty="0">
                <a:latin typeface="Arial"/>
                <a:cs typeface="Arial"/>
              </a:rPr>
              <a:t>information at </a:t>
            </a:r>
            <a:r>
              <a:rPr sz="1300" spc="-10" dirty="0">
                <a:latin typeface="Arial"/>
                <a:cs typeface="Arial"/>
              </a:rPr>
              <a:t>the Project Owner’s</a:t>
            </a:r>
            <a:r>
              <a:rPr sz="1300" spc="150" dirty="0">
                <a:latin typeface="Arial"/>
                <a:cs typeface="Arial"/>
              </a:rPr>
              <a:t> </a:t>
            </a:r>
            <a:r>
              <a:rPr sz="1300" spc="-5" dirty="0">
                <a:latin typeface="Arial"/>
                <a:cs typeface="Arial"/>
              </a:rPr>
              <a:t>subordinate.</a:t>
            </a:r>
            <a:endParaRPr sz="1300">
              <a:latin typeface="Arial"/>
              <a:cs typeface="Arial"/>
            </a:endParaRPr>
          </a:p>
        </p:txBody>
      </p:sp>
      <p:sp>
        <p:nvSpPr>
          <p:cNvPr id="5" name="object 5"/>
          <p:cNvSpPr txBox="1"/>
          <p:nvPr/>
        </p:nvSpPr>
        <p:spPr>
          <a:xfrm>
            <a:off x="215595" y="2832938"/>
            <a:ext cx="945515" cy="624205"/>
          </a:xfrm>
          <a:prstGeom prst="rect">
            <a:avLst/>
          </a:prstGeom>
        </p:spPr>
        <p:txBody>
          <a:bodyPr vert="horz" wrap="square" lIns="0" tIns="34290" rIns="0" bIns="0" rtlCol="0">
            <a:spAutoFit/>
          </a:bodyPr>
          <a:lstStyle/>
          <a:p>
            <a:pPr marL="12700" marR="5080" algn="ctr">
              <a:lnSpc>
                <a:spcPct val="90100"/>
              </a:lnSpc>
              <a:spcBef>
                <a:spcPts val="270"/>
              </a:spcBef>
            </a:pPr>
            <a:r>
              <a:rPr sz="1400" b="1" spc="20" dirty="0">
                <a:solidFill>
                  <a:srgbClr val="3B8575"/>
                </a:solidFill>
                <a:latin typeface="Arial"/>
                <a:cs typeface="Arial"/>
              </a:rPr>
              <a:t>M</a:t>
            </a:r>
            <a:r>
              <a:rPr sz="1400" b="1" spc="-10" dirty="0">
                <a:solidFill>
                  <a:srgbClr val="3B8575"/>
                </a:solidFill>
                <a:latin typeface="Arial"/>
                <a:cs typeface="Arial"/>
              </a:rPr>
              <a:t>on</a:t>
            </a:r>
            <a:r>
              <a:rPr sz="1400" b="1" dirty="0">
                <a:solidFill>
                  <a:srgbClr val="3B8575"/>
                </a:solidFill>
                <a:latin typeface="Arial"/>
                <a:cs typeface="Arial"/>
              </a:rPr>
              <a:t>i</a:t>
            </a:r>
            <a:r>
              <a:rPr sz="1400" b="1" spc="-15" dirty="0">
                <a:solidFill>
                  <a:srgbClr val="3B8575"/>
                </a:solidFill>
                <a:latin typeface="Arial"/>
                <a:cs typeface="Arial"/>
              </a:rPr>
              <a:t>t</a:t>
            </a:r>
            <a:r>
              <a:rPr sz="1400" b="1" spc="-10" dirty="0">
                <a:solidFill>
                  <a:srgbClr val="3B8575"/>
                </a:solidFill>
                <a:latin typeface="Arial"/>
                <a:cs typeface="Arial"/>
              </a:rPr>
              <a:t>o</a:t>
            </a:r>
            <a:r>
              <a:rPr sz="1400" b="1" dirty="0">
                <a:solidFill>
                  <a:srgbClr val="3B8575"/>
                </a:solidFill>
                <a:latin typeface="Arial"/>
                <a:cs typeface="Arial"/>
              </a:rPr>
              <a:t>r</a:t>
            </a:r>
            <a:r>
              <a:rPr sz="1400" b="1" spc="-10" dirty="0">
                <a:solidFill>
                  <a:srgbClr val="3B8575"/>
                </a:solidFill>
                <a:latin typeface="Arial"/>
                <a:cs typeface="Arial"/>
              </a:rPr>
              <a:t>in</a:t>
            </a:r>
            <a:r>
              <a:rPr sz="1400" b="1" dirty="0">
                <a:solidFill>
                  <a:srgbClr val="3B8575"/>
                </a:solidFill>
                <a:latin typeface="Arial"/>
                <a:cs typeface="Arial"/>
              </a:rPr>
              <a:t>g  &amp;       </a:t>
            </a:r>
            <a:r>
              <a:rPr sz="1400" b="1" spc="-5" dirty="0">
                <a:solidFill>
                  <a:srgbClr val="3B8575"/>
                </a:solidFill>
                <a:latin typeface="Arial"/>
                <a:cs typeface="Arial"/>
              </a:rPr>
              <a:t>Reporting</a:t>
            </a:r>
            <a:endParaRPr sz="1400">
              <a:latin typeface="Arial"/>
              <a:cs typeface="Arial"/>
            </a:endParaRPr>
          </a:p>
        </p:txBody>
      </p:sp>
      <p:grpSp>
        <p:nvGrpSpPr>
          <p:cNvPr id="6" name="object 6"/>
          <p:cNvGrpSpPr/>
          <p:nvPr/>
        </p:nvGrpSpPr>
        <p:grpSpPr>
          <a:xfrm>
            <a:off x="816863" y="4462271"/>
            <a:ext cx="8327390" cy="681355"/>
            <a:chOff x="816863" y="4462271"/>
            <a:chExt cx="8327390" cy="681355"/>
          </a:xfrm>
        </p:grpSpPr>
        <p:sp>
          <p:nvSpPr>
            <p:cNvPr id="7" name="object 7"/>
            <p:cNvSpPr/>
            <p:nvPr/>
          </p:nvSpPr>
          <p:spPr>
            <a:xfrm>
              <a:off x="1232347" y="4622291"/>
              <a:ext cx="7912100" cy="521334"/>
            </a:xfrm>
            <a:custGeom>
              <a:avLst/>
              <a:gdLst/>
              <a:ahLst/>
              <a:cxnLst/>
              <a:rect l="l" t="t" r="r" b="b"/>
              <a:pathLst>
                <a:path w="7912100" h="521335">
                  <a:moveTo>
                    <a:pt x="7911652" y="0"/>
                  </a:moveTo>
                  <a:lnTo>
                    <a:pt x="0" y="521206"/>
                  </a:lnTo>
                  <a:lnTo>
                    <a:pt x="7911652" y="521206"/>
                  </a:lnTo>
                  <a:lnTo>
                    <a:pt x="7911652" y="0"/>
                  </a:lnTo>
                  <a:close/>
                </a:path>
              </a:pathLst>
            </a:custGeom>
            <a:solidFill>
              <a:srgbClr val="3B8574"/>
            </a:solidFill>
          </p:spPr>
          <p:txBody>
            <a:bodyPr wrap="square" lIns="0" tIns="0" rIns="0" bIns="0" rtlCol="0"/>
            <a:lstStyle/>
            <a:p>
              <a:endParaRPr/>
            </a:p>
          </p:txBody>
        </p:sp>
        <p:sp>
          <p:nvSpPr>
            <p:cNvPr id="8" name="object 8"/>
            <p:cNvSpPr/>
            <p:nvPr/>
          </p:nvSpPr>
          <p:spPr>
            <a:xfrm>
              <a:off x="816863" y="4462271"/>
              <a:ext cx="707136" cy="557782"/>
            </a:xfrm>
            <a:prstGeom prst="rect">
              <a:avLst/>
            </a:prstGeom>
            <a:blipFill>
              <a:blip r:embed="rId2" cstate="print"/>
              <a:stretch>
                <a:fillRect/>
              </a:stretch>
            </a:blipFill>
          </p:spPr>
          <p:txBody>
            <a:bodyPr wrap="square" lIns="0" tIns="0" rIns="0" bIns="0" rtlCol="0"/>
            <a:lstStyle/>
            <a:p>
              <a:endParaRPr/>
            </a:p>
          </p:txBody>
        </p:sp>
      </p:grpSp>
      <p:sp>
        <p:nvSpPr>
          <p:cNvPr id="9" name="object 9"/>
          <p:cNvSpPr/>
          <p:nvPr/>
        </p:nvSpPr>
        <p:spPr>
          <a:xfrm>
            <a:off x="503112" y="676669"/>
            <a:ext cx="469144" cy="490673"/>
          </a:xfrm>
          <a:prstGeom prst="rect">
            <a:avLst/>
          </a:prstGeom>
          <a:blipFill>
            <a:blip r:embed="rId3" cstate="print"/>
            <a:stretch>
              <a:fillRect/>
            </a:stretch>
          </a:blipFill>
        </p:spPr>
        <p:txBody>
          <a:bodyPr wrap="square" lIns="0" tIns="0" rIns="0" bIns="0" rtlCol="0"/>
          <a:lstStyle/>
          <a:p>
            <a:endParaRPr/>
          </a:p>
        </p:txBody>
      </p:sp>
      <p:sp>
        <p:nvSpPr>
          <p:cNvPr id="10" name="object 10"/>
          <p:cNvSpPr/>
          <p:nvPr/>
        </p:nvSpPr>
        <p:spPr>
          <a:xfrm>
            <a:off x="304800" y="4410455"/>
            <a:ext cx="384047" cy="368808"/>
          </a:xfrm>
          <a:prstGeom prst="rect">
            <a:avLst/>
          </a:prstGeom>
          <a:blipFill>
            <a:blip r:embed="rId4" cstate="print"/>
            <a:stretch>
              <a:fillRect/>
            </a:stretch>
          </a:blipFill>
        </p:spPr>
        <p:txBody>
          <a:bodyPr wrap="square" lIns="0" tIns="0" rIns="0" bIns="0" rtlCol="0"/>
          <a:lstStyle/>
          <a:p>
            <a:endParaRPr/>
          </a:p>
        </p:txBody>
      </p:sp>
      <p:sp>
        <p:nvSpPr>
          <p:cNvPr id="11" name="object 11"/>
          <p:cNvSpPr/>
          <p:nvPr/>
        </p:nvSpPr>
        <p:spPr>
          <a:xfrm>
            <a:off x="425310" y="2359224"/>
            <a:ext cx="525551" cy="421959"/>
          </a:xfrm>
          <a:prstGeom prst="rect">
            <a:avLst/>
          </a:prstGeom>
          <a:blipFill>
            <a:blip r:embed="rId5" cstate="print"/>
            <a:stretch>
              <a:fillRect/>
            </a:stretch>
          </a:blipFill>
        </p:spPr>
        <p:txBody>
          <a:bodyPr wrap="square" lIns="0" tIns="0" rIns="0" bIns="0" rtlCol="0"/>
          <a:lstStyle/>
          <a:p>
            <a:endParaRPr/>
          </a:p>
        </p:txBody>
      </p:sp>
      <p:sp>
        <p:nvSpPr>
          <p:cNvPr id="12" name="object 12"/>
          <p:cNvSpPr txBox="1"/>
          <p:nvPr/>
        </p:nvSpPr>
        <p:spPr>
          <a:xfrm>
            <a:off x="120192" y="1179957"/>
            <a:ext cx="1341755" cy="239395"/>
          </a:xfrm>
          <a:prstGeom prst="rect">
            <a:avLst/>
          </a:prstGeom>
        </p:spPr>
        <p:txBody>
          <a:bodyPr vert="horz" wrap="square" lIns="0" tIns="13335" rIns="0" bIns="0" rtlCol="0">
            <a:spAutoFit/>
          </a:bodyPr>
          <a:lstStyle/>
          <a:p>
            <a:pPr marL="12700">
              <a:lnSpc>
                <a:spcPct val="100000"/>
              </a:lnSpc>
              <a:spcBef>
                <a:spcPts val="105"/>
              </a:spcBef>
            </a:pPr>
            <a:r>
              <a:rPr sz="1400" b="1" dirty="0">
                <a:solidFill>
                  <a:srgbClr val="3B8575"/>
                </a:solidFill>
                <a:latin typeface="Arial"/>
                <a:cs typeface="Arial"/>
              </a:rPr>
              <a:t>Implemen</a:t>
            </a:r>
            <a:r>
              <a:rPr sz="1400" b="1" spc="-5" dirty="0">
                <a:solidFill>
                  <a:srgbClr val="3B8575"/>
                </a:solidFill>
                <a:latin typeface="Arial"/>
                <a:cs typeface="Arial"/>
              </a:rPr>
              <a:t>t</a:t>
            </a:r>
            <a:r>
              <a:rPr sz="1400" b="1" dirty="0">
                <a:solidFill>
                  <a:srgbClr val="3B8575"/>
                </a:solidFill>
                <a:latin typeface="Arial"/>
                <a:cs typeface="Arial"/>
              </a:rPr>
              <a:t>a</a:t>
            </a:r>
            <a:r>
              <a:rPr sz="1400" b="1" spc="-15" dirty="0">
                <a:solidFill>
                  <a:srgbClr val="3B8575"/>
                </a:solidFill>
                <a:latin typeface="Arial"/>
                <a:cs typeface="Arial"/>
              </a:rPr>
              <a:t>t</a:t>
            </a:r>
            <a:r>
              <a:rPr sz="1400" b="1" dirty="0">
                <a:solidFill>
                  <a:srgbClr val="3B8575"/>
                </a:solidFill>
                <a:latin typeface="Arial"/>
                <a:cs typeface="Arial"/>
              </a:rPr>
              <a:t>i</a:t>
            </a:r>
            <a:r>
              <a:rPr sz="1400" b="1" spc="-10" dirty="0">
                <a:solidFill>
                  <a:srgbClr val="3B8575"/>
                </a:solidFill>
                <a:latin typeface="Arial"/>
                <a:cs typeface="Arial"/>
              </a:rPr>
              <a:t>o</a:t>
            </a:r>
            <a:r>
              <a:rPr sz="1400" b="1" dirty="0">
                <a:solidFill>
                  <a:srgbClr val="3B8575"/>
                </a:solidFill>
                <a:latin typeface="Arial"/>
                <a:cs typeface="Arial"/>
              </a:rPr>
              <a:t>n</a:t>
            </a:r>
            <a:endParaRPr sz="1400">
              <a:latin typeface="Arial"/>
              <a:cs typeface="Arial"/>
            </a:endParaRPr>
          </a:p>
        </p:txBody>
      </p:sp>
      <p:sp>
        <p:nvSpPr>
          <p:cNvPr id="15" name="object 15"/>
          <p:cNvSpPr txBox="1">
            <a:spLocks noGrp="1"/>
          </p:cNvSpPr>
          <p:nvPr>
            <p:ph type="ftr" sz="quarter" idx="5"/>
          </p:nvPr>
        </p:nvSpPr>
        <p:spPr>
          <a:prstGeom prst="rect">
            <a:avLst/>
          </a:prstGeom>
        </p:spPr>
        <p:txBody>
          <a:bodyPr vert="horz" wrap="square" lIns="0" tIns="3810" rIns="0" bIns="0" rtlCol="0">
            <a:spAutoFit/>
          </a:bodyPr>
          <a:lstStyle/>
          <a:p>
            <a:pPr marR="6985" algn="ctr">
              <a:lnSpc>
                <a:spcPts val="825"/>
              </a:lnSpc>
              <a:spcBef>
                <a:spcPts val="30"/>
              </a:spcBef>
            </a:pPr>
            <a:r>
              <a:rPr spc="-5" dirty="0"/>
              <a:t>COMCEC</a:t>
            </a:r>
          </a:p>
          <a:p>
            <a:pPr marL="12065" marR="5080" algn="ctr">
              <a:lnSpc>
                <a:spcPts val="600"/>
              </a:lnSpc>
              <a:spcBef>
                <a:spcPts val="5"/>
              </a:spcBef>
            </a:pPr>
            <a:r>
              <a:rPr sz="500" b="0" spc="-5" dirty="0">
                <a:latin typeface="Arial"/>
                <a:cs typeface="Arial"/>
              </a:rPr>
              <a:t>C</a:t>
            </a:r>
            <a:r>
              <a:rPr sz="500" b="0" dirty="0">
                <a:latin typeface="Arial"/>
                <a:cs typeface="Arial"/>
              </a:rPr>
              <a:t>OO</a:t>
            </a:r>
            <a:r>
              <a:rPr sz="500" b="0" spc="-5" dirty="0">
                <a:latin typeface="Arial"/>
                <a:cs typeface="Arial"/>
              </a:rPr>
              <a:t>RD</a:t>
            </a:r>
            <a:r>
              <a:rPr sz="500" b="0" dirty="0">
                <a:latin typeface="Arial"/>
                <a:cs typeface="Arial"/>
              </a:rPr>
              <a:t>I</a:t>
            </a:r>
            <a:r>
              <a:rPr sz="500" b="0" spc="-5" dirty="0">
                <a:latin typeface="Arial"/>
                <a:cs typeface="Arial"/>
              </a:rPr>
              <a:t>N</a:t>
            </a:r>
            <a:r>
              <a:rPr sz="500" b="0" dirty="0">
                <a:latin typeface="Arial"/>
                <a:cs typeface="Arial"/>
              </a:rPr>
              <a:t>ATION  OFFICE</a:t>
            </a:r>
            <a:endParaRPr sz="500">
              <a:latin typeface="Arial"/>
              <a:cs typeface="Arial"/>
            </a:endParaRPr>
          </a:p>
        </p:txBody>
      </p:sp>
      <p:sp>
        <p:nvSpPr>
          <p:cNvPr id="13" name="object 13"/>
          <p:cNvSpPr txBox="1">
            <a:spLocks noGrp="1"/>
          </p:cNvSpPr>
          <p:nvPr>
            <p:ph type="title"/>
          </p:nvPr>
        </p:nvSpPr>
        <p:spPr>
          <a:xfrm>
            <a:off x="2731389" y="246380"/>
            <a:ext cx="3637279" cy="330835"/>
          </a:xfrm>
          <a:prstGeom prst="rect">
            <a:avLst/>
          </a:prstGeom>
        </p:spPr>
        <p:txBody>
          <a:bodyPr vert="horz" wrap="square" lIns="0" tIns="13335" rIns="0" bIns="0" rtlCol="0">
            <a:spAutoFit/>
          </a:bodyPr>
          <a:lstStyle/>
          <a:p>
            <a:pPr marL="12700">
              <a:lnSpc>
                <a:spcPct val="100000"/>
              </a:lnSpc>
              <a:spcBef>
                <a:spcPts val="105"/>
              </a:spcBef>
            </a:pPr>
            <a:r>
              <a:rPr dirty="0"/>
              <a:t>Responsible Authority </a:t>
            </a:r>
            <a:endParaRPr sz="1200" dirty="0"/>
          </a:p>
        </p:txBody>
      </p:sp>
      <p:sp>
        <p:nvSpPr>
          <p:cNvPr id="14" name="object 14"/>
          <p:cNvSpPr txBox="1"/>
          <p:nvPr/>
        </p:nvSpPr>
        <p:spPr>
          <a:xfrm>
            <a:off x="1556003" y="765048"/>
            <a:ext cx="6495415" cy="620395"/>
          </a:xfrm>
          <a:prstGeom prst="rect">
            <a:avLst/>
          </a:prstGeom>
          <a:solidFill>
            <a:srgbClr val="E1EFD9"/>
          </a:solidFill>
        </p:spPr>
        <p:txBody>
          <a:bodyPr vert="horz" wrap="square" lIns="0" tIns="104775" rIns="0" bIns="0" rtlCol="0">
            <a:spAutoFit/>
          </a:bodyPr>
          <a:lstStyle/>
          <a:p>
            <a:pPr marL="675640" indent="-287655">
              <a:lnSpc>
                <a:spcPct val="100000"/>
              </a:lnSpc>
              <a:spcBef>
                <a:spcPts val="825"/>
              </a:spcBef>
              <a:buChar char="•"/>
              <a:tabLst>
                <a:tab pos="675640" algn="l"/>
                <a:tab pos="676275" algn="l"/>
              </a:tabLst>
            </a:pPr>
            <a:r>
              <a:rPr sz="1300" dirty="0">
                <a:latin typeface="Arial"/>
                <a:cs typeface="Arial"/>
              </a:rPr>
              <a:t>To </a:t>
            </a:r>
            <a:r>
              <a:rPr sz="1300" spc="-5" dirty="0">
                <a:latin typeface="Arial"/>
                <a:cs typeface="Arial"/>
              </a:rPr>
              <a:t>supervise </a:t>
            </a:r>
            <a:r>
              <a:rPr sz="1300" spc="-10" dirty="0">
                <a:latin typeface="Arial"/>
                <a:cs typeface="Arial"/>
              </a:rPr>
              <a:t>the </a:t>
            </a:r>
            <a:r>
              <a:rPr sz="1300" spc="-5" dirty="0">
                <a:latin typeface="Arial"/>
                <a:cs typeface="Arial"/>
              </a:rPr>
              <a:t>implementation of all activities</a:t>
            </a:r>
            <a:r>
              <a:rPr sz="1300" spc="180" dirty="0">
                <a:latin typeface="Arial"/>
                <a:cs typeface="Arial"/>
              </a:rPr>
              <a:t> </a:t>
            </a:r>
            <a:r>
              <a:rPr sz="1300" spc="-5" dirty="0">
                <a:latin typeface="Arial"/>
                <a:cs typeface="Arial"/>
              </a:rPr>
              <a:t>properly</a:t>
            </a:r>
            <a:endParaRPr sz="1300" dirty="0">
              <a:latin typeface="Arial"/>
              <a:cs typeface="Arial"/>
            </a:endParaRPr>
          </a:p>
          <a:p>
            <a:pPr marL="675640" indent="-287655">
              <a:lnSpc>
                <a:spcPct val="100000"/>
              </a:lnSpc>
              <a:spcBef>
                <a:spcPts val="505"/>
              </a:spcBef>
              <a:buChar char="•"/>
              <a:tabLst>
                <a:tab pos="675640" algn="l"/>
                <a:tab pos="676275" algn="l"/>
              </a:tabLst>
            </a:pPr>
            <a:r>
              <a:rPr sz="1300" dirty="0">
                <a:latin typeface="Arial"/>
                <a:cs typeface="Arial"/>
              </a:rPr>
              <a:t>To </a:t>
            </a:r>
            <a:r>
              <a:rPr sz="1300" spc="-5" dirty="0">
                <a:latin typeface="Arial"/>
                <a:cs typeface="Arial"/>
              </a:rPr>
              <a:t>develop </a:t>
            </a:r>
            <a:r>
              <a:rPr sz="1300" spc="-10" dirty="0">
                <a:latin typeface="Arial"/>
                <a:cs typeface="Arial"/>
              </a:rPr>
              <a:t>and </a:t>
            </a:r>
            <a:r>
              <a:rPr sz="1300" spc="-5" dirty="0">
                <a:latin typeface="Arial"/>
                <a:cs typeface="Arial"/>
              </a:rPr>
              <a:t>maintain close cooperation </a:t>
            </a:r>
            <a:r>
              <a:rPr sz="1300" spc="-10" dirty="0">
                <a:latin typeface="Arial"/>
                <a:cs typeface="Arial"/>
              </a:rPr>
              <a:t>with </a:t>
            </a:r>
            <a:r>
              <a:rPr sz="1300" spc="-5" dirty="0">
                <a:latin typeface="Arial"/>
                <a:cs typeface="Arial"/>
              </a:rPr>
              <a:t>partner</a:t>
            </a:r>
            <a:r>
              <a:rPr sz="1300" spc="235" dirty="0">
                <a:latin typeface="Arial"/>
                <a:cs typeface="Arial"/>
              </a:rPr>
              <a:t> </a:t>
            </a:r>
            <a:r>
              <a:rPr sz="1300" spc="-5" dirty="0">
                <a:latin typeface="Arial"/>
                <a:cs typeface="Arial"/>
              </a:rPr>
              <a:t>Countries</a:t>
            </a:r>
            <a:endParaRPr sz="1300" dirty="0">
              <a:latin typeface="Arial"/>
              <a:cs typeface="Arial"/>
            </a:endParaRPr>
          </a:p>
        </p:txBody>
      </p:sp>
      <p:sp>
        <p:nvSpPr>
          <p:cNvPr id="17" name="Metin kutusu 16"/>
          <p:cNvSpPr txBox="1"/>
          <p:nvPr/>
        </p:nvSpPr>
        <p:spPr>
          <a:xfrm>
            <a:off x="7543800" y="4741162"/>
            <a:ext cx="228600" cy="369332"/>
          </a:xfrm>
          <a:prstGeom prst="rect">
            <a:avLst/>
          </a:prstGeom>
          <a:noFill/>
        </p:spPr>
        <p:txBody>
          <a:bodyPr wrap="square" rtlCol="0">
            <a:spAutoFit/>
          </a:bodyPr>
          <a:lstStyle/>
          <a:p>
            <a:r>
              <a:rPr lang="tr-TR" dirty="0"/>
              <a:t>4</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549908" y="2441448"/>
            <a:ext cx="6510655" cy="2068195"/>
          </a:xfrm>
          <a:prstGeom prst="rect">
            <a:avLst/>
          </a:prstGeom>
          <a:solidFill>
            <a:srgbClr val="E1EFD9"/>
          </a:solidFill>
        </p:spPr>
        <p:txBody>
          <a:bodyPr vert="horz" wrap="square" lIns="0" tIns="41910" rIns="0" bIns="0" rtlCol="0">
            <a:spAutoFit/>
          </a:bodyPr>
          <a:lstStyle/>
          <a:p>
            <a:pPr marL="561975" marR="34925" indent="-172720" algn="just">
              <a:lnSpc>
                <a:spcPct val="80000"/>
              </a:lnSpc>
              <a:spcBef>
                <a:spcPts val="330"/>
              </a:spcBef>
              <a:buChar char="•"/>
              <a:tabLst>
                <a:tab pos="562610" algn="l"/>
              </a:tabLst>
            </a:pPr>
            <a:r>
              <a:rPr sz="1300" dirty="0">
                <a:latin typeface="Arial"/>
                <a:cs typeface="Arial"/>
              </a:rPr>
              <a:t>To </a:t>
            </a:r>
            <a:r>
              <a:rPr sz="1300" spc="-5" dirty="0">
                <a:latin typeface="Arial"/>
                <a:cs typeface="Arial"/>
              </a:rPr>
              <a:t>check </a:t>
            </a:r>
            <a:r>
              <a:rPr sz="1300" dirty="0">
                <a:latin typeface="Arial"/>
                <a:cs typeface="Arial"/>
              </a:rPr>
              <a:t>the conformity of financial progress reports including </a:t>
            </a:r>
            <a:r>
              <a:rPr sz="1300" spc="-5" dirty="0">
                <a:latin typeface="Arial"/>
                <a:cs typeface="Arial"/>
              </a:rPr>
              <a:t>invoices, </a:t>
            </a:r>
            <a:r>
              <a:rPr sz="1300" dirty="0">
                <a:latin typeface="Arial"/>
                <a:cs typeface="Arial"/>
              </a:rPr>
              <a:t>monthly  progress reports, detailed </a:t>
            </a:r>
            <a:r>
              <a:rPr sz="1300" spc="-5" dirty="0">
                <a:latin typeface="Arial"/>
                <a:cs typeface="Arial"/>
              </a:rPr>
              <a:t>work </a:t>
            </a:r>
            <a:r>
              <a:rPr sz="1300" dirty="0">
                <a:latin typeface="Arial"/>
                <a:cs typeface="Arial"/>
              </a:rPr>
              <a:t>plan, timesheets, project completion report </a:t>
            </a:r>
            <a:r>
              <a:rPr sz="1300" spc="-5" dirty="0">
                <a:latin typeface="Arial"/>
                <a:cs typeface="Arial"/>
              </a:rPr>
              <a:t>and  </a:t>
            </a:r>
            <a:r>
              <a:rPr sz="1300" spc="-10" dirty="0">
                <a:latin typeface="Arial"/>
                <a:cs typeface="Arial"/>
              </a:rPr>
              <a:t>other</a:t>
            </a:r>
            <a:r>
              <a:rPr sz="1300" spc="15" dirty="0">
                <a:latin typeface="Arial"/>
                <a:cs typeface="Arial"/>
              </a:rPr>
              <a:t> </a:t>
            </a:r>
            <a:r>
              <a:rPr sz="1300" spc="-5" dirty="0">
                <a:latin typeface="Arial"/>
                <a:cs typeface="Arial"/>
              </a:rPr>
              <a:t>documents</a:t>
            </a:r>
            <a:endParaRPr sz="1300" dirty="0">
              <a:latin typeface="Arial"/>
              <a:cs typeface="Arial"/>
            </a:endParaRPr>
          </a:p>
          <a:p>
            <a:pPr marL="561975" marR="35560" indent="-172720" algn="just">
              <a:lnSpc>
                <a:spcPct val="80000"/>
              </a:lnSpc>
              <a:spcBef>
                <a:spcPts val="1105"/>
              </a:spcBef>
              <a:buChar char="•"/>
              <a:tabLst>
                <a:tab pos="562610" algn="l"/>
              </a:tabLst>
            </a:pPr>
            <a:r>
              <a:rPr sz="1300" dirty="0">
                <a:latin typeface="Arial"/>
                <a:cs typeface="Arial"/>
              </a:rPr>
              <a:t>To </a:t>
            </a:r>
            <a:r>
              <a:rPr sz="1300" spc="-10" dirty="0">
                <a:latin typeface="Arial"/>
                <a:cs typeface="Arial"/>
              </a:rPr>
              <a:t>check </a:t>
            </a:r>
            <a:r>
              <a:rPr sz="1300" dirty="0">
                <a:latin typeface="Arial"/>
                <a:cs typeface="Arial"/>
              </a:rPr>
              <a:t>the accuracy </a:t>
            </a:r>
            <a:r>
              <a:rPr sz="1300" spc="-5" dirty="0">
                <a:latin typeface="Arial"/>
                <a:cs typeface="Arial"/>
              </a:rPr>
              <a:t>of </a:t>
            </a:r>
            <a:r>
              <a:rPr sz="1300" dirty="0">
                <a:latin typeface="Arial"/>
                <a:cs typeface="Arial"/>
              </a:rPr>
              <a:t>the information </a:t>
            </a:r>
            <a:r>
              <a:rPr sz="1300" spc="-5" dirty="0">
                <a:latin typeface="Arial"/>
                <a:cs typeface="Arial"/>
              </a:rPr>
              <a:t>presented </a:t>
            </a:r>
            <a:r>
              <a:rPr sz="1300" dirty="0">
                <a:latin typeface="Arial"/>
                <a:cs typeface="Arial"/>
              </a:rPr>
              <a:t>in progress reports as </a:t>
            </a:r>
            <a:r>
              <a:rPr sz="1300" spc="-10" dirty="0">
                <a:latin typeface="Arial"/>
                <a:cs typeface="Arial"/>
              </a:rPr>
              <a:t>well  </a:t>
            </a:r>
            <a:r>
              <a:rPr sz="1300" spc="-5" dirty="0">
                <a:latin typeface="Arial"/>
                <a:cs typeface="Arial"/>
              </a:rPr>
              <a:t>as </a:t>
            </a:r>
            <a:r>
              <a:rPr sz="1300" spc="-10" dirty="0">
                <a:latin typeface="Arial"/>
                <a:cs typeface="Arial"/>
              </a:rPr>
              <a:t>other </a:t>
            </a:r>
            <a:r>
              <a:rPr sz="1300" spc="-5" dirty="0">
                <a:latin typeface="Arial"/>
                <a:cs typeface="Arial"/>
              </a:rPr>
              <a:t>supplementary documents such as</a:t>
            </a:r>
            <a:r>
              <a:rPr sz="1300" spc="160" dirty="0">
                <a:latin typeface="Arial"/>
                <a:cs typeface="Arial"/>
              </a:rPr>
              <a:t> </a:t>
            </a:r>
            <a:r>
              <a:rPr sz="1300" spc="-5" dirty="0">
                <a:latin typeface="Arial"/>
                <a:cs typeface="Arial"/>
              </a:rPr>
              <a:t>invoices</a:t>
            </a:r>
            <a:endParaRPr sz="1300" dirty="0">
              <a:latin typeface="Arial"/>
              <a:cs typeface="Arial"/>
            </a:endParaRPr>
          </a:p>
          <a:p>
            <a:pPr marL="561975" marR="39370" indent="-172720" algn="just">
              <a:lnSpc>
                <a:spcPct val="80000"/>
              </a:lnSpc>
              <a:spcBef>
                <a:spcPts val="1105"/>
              </a:spcBef>
              <a:buChar char="•"/>
              <a:tabLst>
                <a:tab pos="562610" algn="l"/>
              </a:tabLst>
            </a:pPr>
            <a:r>
              <a:rPr sz="1300" spc="-5" dirty="0">
                <a:latin typeface="Arial"/>
                <a:cs typeface="Arial"/>
              </a:rPr>
              <a:t>Supervising project </a:t>
            </a:r>
            <a:r>
              <a:rPr sz="1300" dirty="0">
                <a:latin typeface="Arial"/>
                <a:cs typeface="Arial"/>
              </a:rPr>
              <a:t>coordinator </a:t>
            </a:r>
            <a:r>
              <a:rPr sz="1300" spc="-5" dirty="0">
                <a:latin typeface="Arial"/>
                <a:cs typeface="Arial"/>
              </a:rPr>
              <a:t>in </a:t>
            </a:r>
            <a:r>
              <a:rPr sz="1300" dirty="0">
                <a:latin typeface="Arial"/>
                <a:cs typeface="Arial"/>
              </a:rPr>
              <a:t>terms </a:t>
            </a:r>
            <a:r>
              <a:rPr sz="1300" spc="-5" dirty="0">
                <a:latin typeface="Arial"/>
                <a:cs typeface="Arial"/>
              </a:rPr>
              <a:t>of, </a:t>
            </a:r>
            <a:r>
              <a:rPr sz="1300" dirty="0">
                <a:latin typeface="Arial"/>
                <a:cs typeface="Arial"/>
              </a:rPr>
              <a:t>inter alia, </a:t>
            </a:r>
            <a:r>
              <a:rPr sz="1300" spc="-5" dirty="0">
                <a:latin typeface="Arial"/>
                <a:cs typeface="Arial"/>
              </a:rPr>
              <a:t>preparing technical  documents according to </a:t>
            </a:r>
            <a:r>
              <a:rPr sz="1300" spc="-10" dirty="0">
                <a:latin typeface="Arial"/>
                <a:cs typeface="Arial"/>
              </a:rPr>
              <a:t>the </a:t>
            </a:r>
            <a:r>
              <a:rPr sz="1300" spc="-5" dirty="0">
                <a:latin typeface="Arial"/>
                <a:cs typeface="Arial"/>
              </a:rPr>
              <a:t>order </a:t>
            </a:r>
            <a:r>
              <a:rPr sz="1300" spc="-10" dirty="0">
                <a:latin typeface="Arial"/>
                <a:cs typeface="Arial"/>
              </a:rPr>
              <a:t>and </a:t>
            </a:r>
            <a:r>
              <a:rPr sz="1300" spc="-5" dirty="0">
                <a:latin typeface="Arial"/>
                <a:cs typeface="Arial"/>
              </a:rPr>
              <a:t>schedule stated in </a:t>
            </a:r>
            <a:r>
              <a:rPr sz="1300" spc="-10" dirty="0">
                <a:latin typeface="Arial"/>
                <a:cs typeface="Arial"/>
              </a:rPr>
              <a:t>the</a:t>
            </a:r>
            <a:r>
              <a:rPr sz="1300" spc="275" dirty="0">
                <a:latin typeface="Arial"/>
                <a:cs typeface="Arial"/>
              </a:rPr>
              <a:t> </a:t>
            </a:r>
            <a:r>
              <a:rPr sz="1300" spc="-5" dirty="0">
                <a:latin typeface="Arial"/>
                <a:cs typeface="Arial"/>
              </a:rPr>
              <a:t>Contract</a:t>
            </a:r>
            <a:endParaRPr sz="1300" dirty="0">
              <a:latin typeface="Arial"/>
              <a:cs typeface="Arial"/>
            </a:endParaRPr>
          </a:p>
          <a:p>
            <a:pPr marL="561975" marR="36830" indent="-172720" algn="just">
              <a:lnSpc>
                <a:spcPts val="1250"/>
              </a:lnSpc>
              <a:spcBef>
                <a:spcPts val="1080"/>
              </a:spcBef>
              <a:buChar char="•"/>
              <a:tabLst>
                <a:tab pos="562610" algn="l"/>
              </a:tabLst>
            </a:pPr>
            <a:r>
              <a:rPr sz="1300" spc="-5" dirty="0">
                <a:latin typeface="Arial"/>
                <a:cs typeface="Arial"/>
              </a:rPr>
              <a:t>Providing additional </a:t>
            </a:r>
            <a:r>
              <a:rPr sz="1300" dirty="0">
                <a:latin typeface="Arial"/>
                <a:cs typeface="Arial"/>
              </a:rPr>
              <a:t>information, justification </a:t>
            </a:r>
            <a:r>
              <a:rPr sz="1300" spc="-5" dirty="0">
                <a:latin typeface="Arial"/>
                <a:cs typeface="Arial"/>
              </a:rPr>
              <a:t>and/or </a:t>
            </a:r>
            <a:r>
              <a:rPr sz="1300" dirty="0">
                <a:latin typeface="Arial"/>
                <a:cs typeface="Arial"/>
              </a:rPr>
              <a:t>documents </a:t>
            </a:r>
            <a:r>
              <a:rPr sz="1300" spc="-5" dirty="0">
                <a:latin typeface="Arial"/>
                <a:cs typeface="Arial"/>
              </a:rPr>
              <a:t>on </a:t>
            </a:r>
            <a:r>
              <a:rPr sz="1300" dirty="0">
                <a:latin typeface="Arial"/>
                <a:cs typeface="Arial"/>
              </a:rPr>
              <a:t>behalf </a:t>
            </a:r>
            <a:r>
              <a:rPr sz="1300" spc="-5" dirty="0">
                <a:latin typeface="Arial"/>
                <a:cs typeface="Arial"/>
              </a:rPr>
              <a:t>of </a:t>
            </a:r>
            <a:r>
              <a:rPr sz="1300" spc="-10" dirty="0">
                <a:latin typeface="Arial"/>
                <a:cs typeface="Arial"/>
              </a:rPr>
              <a:t>the  </a:t>
            </a:r>
            <a:r>
              <a:rPr sz="1300" spc="-5" dirty="0">
                <a:latin typeface="Arial"/>
                <a:cs typeface="Arial"/>
              </a:rPr>
              <a:t>Responsible </a:t>
            </a:r>
            <a:r>
              <a:rPr sz="1300" spc="-10" dirty="0">
                <a:latin typeface="Arial"/>
                <a:cs typeface="Arial"/>
              </a:rPr>
              <a:t>Authority, </a:t>
            </a:r>
            <a:r>
              <a:rPr sz="1300" spc="-5" dirty="0">
                <a:latin typeface="Arial"/>
                <a:cs typeface="Arial"/>
              </a:rPr>
              <a:t>if </a:t>
            </a:r>
            <a:r>
              <a:rPr sz="1300" spc="-10" dirty="0">
                <a:latin typeface="Arial"/>
                <a:cs typeface="Arial"/>
              </a:rPr>
              <a:t>and when </a:t>
            </a:r>
            <a:r>
              <a:rPr sz="1300" spc="-5" dirty="0">
                <a:latin typeface="Arial"/>
                <a:cs typeface="Arial"/>
              </a:rPr>
              <a:t>requested by </a:t>
            </a:r>
            <a:r>
              <a:rPr sz="1300" spc="-10" dirty="0">
                <a:latin typeface="Arial"/>
                <a:cs typeface="Arial"/>
              </a:rPr>
              <a:t>the</a:t>
            </a:r>
            <a:r>
              <a:rPr sz="1300" spc="225" dirty="0">
                <a:latin typeface="Arial"/>
                <a:cs typeface="Arial"/>
              </a:rPr>
              <a:t> </a:t>
            </a:r>
            <a:r>
              <a:rPr sz="1300" spc="-10" dirty="0">
                <a:latin typeface="Arial"/>
                <a:cs typeface="Arial"/>
              </a:rPr>
              <a:t>Bank</a:t>
            </a:r>
            <a:endParaRPr sz="1300" dirty="0">
              <a:latin typeface="Arial"/>
              <a:cs typeface="Arial"/>
            </a:endParaRPr>
          </a:p>
        </p:txBody>
      </p:sp>
      <p:sp>
        <p:nvSpPr>
          <p:cNvPr id="3" name="object 3"/>
          <p:cNvSpPr txBox="1"/>
          <p:nvPr/>
        </p:nvSpPr>
        <p:spPr>
          <a:xfrm>
            <a:off x="328675" y="3215767"/>
            <a:ext cx="944880" cy="623570"/>
          </a:xfrm>
          <a:prstGeom prst="rect">
            <a:avLst/>
          </a:prstGeom>
        </p:spPr>
        <p:txBody>
          <a:bodyPr vert="horz" wrap="square" lIns="0" tIns="37465" rIns="0" bIns="0" rtlCol="0">
            <a:spAutoFit/>
          </a:bodyPr>
          <a:lstStyle/>
          <a:p>
            <a:pPr marL="12065" marR="5080" algn="ctr">
              <a:lnSpc>
                <a:spcPts val="1510"/>
              </a:lnSpc>
              <a:spcBef>
                <a:spcPts val="295"/>
              </a:spcBef>
            </a:pPr>
            <a:r>
              <a:rPr sz="1400" b="1" spc="15" dirty="0">
                <a:solidFill>
                  <a:srgbClr val="3B8575"/>
                </a:solidFill>
                <a:latin typeface="Arial"/>
                <a:cs typeface="Arial"/>
              </a:rPr>
              <a:t>M</a:t>
            </a:r>
            <a:r>
              <a:rPr sz="1400" b="1" spc="-10" dirty="0">
                <a:solidFill>
                  <a:srgbClr val="3B8575"/>
                </a:solidFill>
                <a:latin typeface="Arial"/>
                <a:cs typeface="Arial"/>
              </a:rPr>
              <a:t>on</a:t>
            </a:r>
            <a:r>
              <a:rPr sz="1400" b="1" dirty="0">
                <a:solidFill>
                  <a:srgbClr val="3B8575"/>
                </a:solidFill>
                <a:latin typeface="Arial"/>
                <a:cs typeface="Arial"/>
              </a:rPr>
              <a:t>i</a:t>
            </a:r>
            <a:r>
              <a:rPr sz="1400" b="1" spc="-15" dirty="0">
                <a:solidFill>
                  <a:srgbClr val="3B8575"/>
                </a:solidFill>
                <a:latin typeface="Arial"/>
                <a:cs typeface="Arial"/>
              </a:rPr>
              <a:t>t</a:t>
            </a:r>
            <a:r>
              <a:rPr sz="1400" b="1" spc="-10" dirty="0">
                <a:solidFill>
                  <a:srgbClr val="3B8575"/>
                </a:solidFill>
                <a:latin typeface="Arial"/>
                <a:cs typeface="Arial"/>
              </a:rPr>
              <a:t>o</a:t>
            </a:r>
            <a:r>
              <a:rPr sz="1400" b="1" dirty="0">
                <a:solidFill>
                  <a:srgbClr val="3B8575"/>
                </a:solidFill>
                <a:latin typeface="Arial"/>
                <a:cs typeface="Arial"/>
              </a:rPr>
              <a:t>r</a:t>
            </a:r>
            <a:r>
              <a:rPr sz="1400" b="1" spc="-10" dirty="0">
                <a:solidFill>
                  <a:srgbClr val="3B8575"/>
                </a:solidFill>
                <a:latin typeface="Arial"/>
                <a:cs typeface="Arial"/>
              </a:rPr>
              <a:t>in</a:t>
            </a:r>
            <a:r>
              <a:rPr sz="1400" b="1" dirty="0">
                <a:solidFill>
                  <a:srgbClr val="3B8575"/>
                </a:solidFill>
                <a:latin typeface="Arial"/>
                <a:cs typeface="Arial"/>
              </a:rPr>
              <a:t>g  &amp;       </a:t>
            </a:r>
            <a:r>
              <a:rPr sz="1400" b="1" spc="-5" dirty="0">
                <a:solidFill>
                  <a:srgbClr val="3B8575"/>
                </a:solidFill>
                <a:latin typeface="Arial"/>
                <a:cs typeface="Arial"/>
              </a:rPr>
              <a:t>Reporting</a:t>
            </a:r>
            <a:endParaRPr sz="1400">
              <a:latin typeface="Arial"/>
              <a:cs typeface="Arial"/>
            </a:endParaRPr>
          </a:p>
        </p:txBody>
      </p:sp>
      <p:grpSp>
        <p:nvGrpSpPr>
          <p:cNvPr id="4" name="object 4"/>
          <p:cNvGrpSpPr/>
          <p:nvPr/>
        </p:nvGrpSpPr>
        <p:grpSpPr>
          <a:xfrm>
            <a:off x="816863" y="4462271"/>
            <a:ext cx="8327390" cy="681355"/>
            <a:chOff x="816863" y="4462271"/>
            <a:chExt cx="8327390" cy="681355"/>
          </a:xfrm>
        </p:grpSpPr>
        <p:sp>
          <p:nvSpPr>
            <p:cNvPr id="5" name="object 5"/>
            <p:cNvSpPr/>
            <p:nvPr/>
          </p:nvSpPr>
          <p:spPr>
            <a:xfrm>
              <a:off x="1232347" y="4622291"/>
              <a:ext cx="7912100" cy="521334"/>
            </a:xfrm>
            <a:custGeom>
              <a:avLst/>
              <a:gdLst/>
              <a:ahLst/>
              <a:cxnLst/>
              <a:rect l="l" t="t" r="r" b="b"/>
              <a:pathLst>
                <a:path w="7912100" h="521335">
                  <a:moveTo>
                    <a:pt x="7911652" y="0"/>
                  </a:moveTo>
                  <a:lnTo>
                    <a:pt x="0" y="521206"/>
                  </a:lnTo>
                  <a:lnTo>
                    <a:pt x="7911652" y="521206"/>
                  </a:lnTo>
                  <a:lnTo>
                    <a:pt x="7911652" y="0"/>
                  </a:lnTo>
                  <a:close/>
                </a:path>
              </a:pathLst>
            </a:custGeom>
            <a:solidFill>
              <a:srgbClr val="3B8574"/>
            </a:solidFill>
          </p:spPr>
          <p:txBody>
            <a:bodyPr wrap="square" lIns="0" tIns="0" rIns="0" bIns="0" rtlCol="0"/>
            <a:lstStyle/>
            <a:p>
              <a:endParaRPr/>
            </a:p>
          </p:txBody>
        </p:sp>
        <p:sp>
          <p:nvSpPr>
            <p:cNvPr id="6" name="object 6"/>
            <p:cNvSpPr/>
            <p:nvPr/>
          </p:nvSpPr>
          <p:spPr>
            <a:xfrm>
              <a:off x="816863" y="4462271"/>
              <a:ext cx="707136" cy="557782"/>
            </a:xfrm>
            <a:prstGeom prst="rect">
              <a:avLst/>
            </a:prstGeom>
            <a:blipFill>
              <a:blip r:embed="rId2" cstate="print"/>
              <a:stretch>
                <a:fillRect/>
              </a:stretch>
            </a:blipFill>
          </p:spPr>
          <p:txBody>
            <a:bodyPr wrap="square" lIns="0" tIns="0" rIns="0" bIns="0" rtlCol="0"/>
            <a:lstStyle/>
            <a:p>
              <a:endParaRPr/>
            </a:p>
          </p:txBody>
        </p:sp>
      </p:grpSp>
      <p:sp>
        <p:nvSpPr>
          <p:cNvPr id="7" name="object 7"/>
          <p:cNvSpPr/>
          <p:nvPr/>
        </p:nvSpPr>
        <p:spPr>
          <a:xfrm>
            <a:off x="658657" y="1150658"/>
            <a:ext cx="333350" cy="350404"/>
          </a:xfrm>
          <a:prstGeom prst="rect">
            <a:avLst/>
          </a:prstGeom>
          <a:blipFill>
            <a:blip r:embed="rId3" cstate="print"/>
            <a:stretch>
              <a:fillRect/>
            </a:stretch>
          </a:blipFill>
        </p:spPr>
        <p:txBody>
          <a:bodyPr wrap="square" lIns="0" tIns="0" rIns="0" bIns="0" rtlCol="0"/>
          <a:lstStyle/>
          <a:p>
            <a:endParaRPr/>
          </a:p>
        </p:txBody>
      </p:sp>
      <p:sp>
        <p:nvSpPr>
          <p:cNvPr id="8" name="object 8"/>
          <p:cNvSpPr/>
          <p:nvPr/>
        </p:nvSpPr>
        <p:spPr>
          <a:xfrm>
            <a:off x="304800" y="4410455"/>
            <a:ext cx="384047" cy="368808"/>
          </a:xfrm>
          <a:prstGeom prst="rect">
            <a:avLst/>
          </a:prstGeom>
          <a:blipFill>
            <a:blip r:embed="rId4" cstate="print"/>
            <a:stretch>
              <a:fillRect/>
            </a:stretch>
          </a:blipFill>
        </p:spPr>
        <p:txBody>
          <a:bodyPr wrap="square" lIns="0" tIns="0" rIns="0" bIns="0" rtlCol="0"/>
          <a:lstStyle/>
          <a:p>
            <a:endParaRPr/>
          </a:p>
        </p:txBody>
      </p:sp>
      <p:sp>
        <p:nvSpPr>
          <p:cNvPr id="9" name="object 9"/>
          <p:cNvSpPr/>
          <p:nvPr/>
        </p:nvSpPr>
        <p:spPr>
          <a:xfrm>
            <a:off x="586740" y="2892551"/>
            <a:ext cx="445008" cy="388619"/>
          </a:xfrm>
          <a:prstGeom prst="rect">
            <a:avLst/>
          </a:prstGeom>
          <a:blipFill>
            <a:blip r:embed="rId5" cstate="print"/>
            <a:stretch>
              <a:fillRect/>
            </a:stretch>
          </a:blipFill>
        </p:spPr>
        <p:txBody>
          <a:bodyPr wrap="square" lIns="0" tIns="0" rIns="0" bIns="0" rtlCol="0"/>
          <a:lstStyle/>
          <a:p>
            <a:endParaRPr/>
          </a:p>
        </p:txBody>
      </p:sp>
      <p:sp>
        <p:nvSpPr>
          <p:cNvPr id="10" name="object 10"/>
          <p:cNvSpPr txBox="1"/>
          <p:nvPr/>
        </p:nvSpPr>
        <p:spPr>
          <a:xfrm>
            <a:off x="147015" y="1475358"/>
            <a:ext cx="1341755" cy="239395"/>
          </a:xfrm>
          <a:prstGeom prst="rect">
            <a:avLst/>
          </a:prstGeom>
        </p:spPr>
        <p:txBody>
          <a:bodyPr vert="horz" wrap="square" lIns="0" tIns="13335" rIns="0" bIns="0" rtlCol="0">
            <a:spAutoFit/>
          </a:bodyPr>
          <a:lstStyle/>
          <a:p>
            <a:pPr marL="12700">
              <a:lnSpc>
                <a:spcPct val="100000"/>
              </a:lnSpc>
              <a:spcBef>
                <a:spcPts val="105"/>
              </a:spcBef>
            </a:pPr>
            <a:r>
              <a:rPr sz="1400" b="1" dirty="0">
                <a:solidFill>
                  <a:srgbClr val="3B8575"/>
                </a:solidFill>
                <a:latin typeface="Arial"/>
                <a:cs typeface="Arial"/>
              </a:rPr>
              <a:t>Implemen</a:t>
            </a:r>
            <a:r>
              <a:rPr sz="1400" b="1" spc="-5" dirty="0">
                <a:solidFill>
                  <a:srgbClr val="3B8575"/>
                </a:solidFill>
                <a:latin typeface="Arial"/>
                <a:cs typeface="Arial"/>
              </a:rPr>
              <a:t>t</a:t>
            </a:r>
            <a:r>
              <a:rPr sz="1400" b="1" dirty="0">
                <a:solidFill>
                  <a:srgbClr val="3B8575"/>
                </a:solidFill>
                <a:latin typeface="Arial"/>
                <a:cs typeface="Arial"/>
              </a:rPr>
              <a:t>a</a:t>
            </a:r>
            <a:r>
              <a:rPr sz="1400" b="1" spc="-15" dirty="0">
                <a:solidFill>
                  <a:srgbClr val="3B8575"/>
                </a:solidFill>
                <a:latin typeface="Arial"/>
                <a:cs typeface="Arial"/>
              </a:rPr>
              <a:t>t</a:t>
            </a:r>
            <a:r>
              <a:rPr sz="1400" b="1" dirty="0">
                <a:solidFill>
                  <a:srgbClr val="3B8575"/>
                </a:solidFill>
                <a:latin typeface="Arial"/>
                <a:cs typeface="Arial"/>
              </a:rPr>
              <a:t>i</a:t>
            </a:r>
            <a:r>
              <a:rPr sz="1400" b="1" spc="-10" dirty="0">
                <a:solidFill>
                  <a:srgbClr val="3B8575"/>
                </a:solidFill>
                <a:latin typeface="Arial"/>
                <a:cs typeface="Arial"/>
              </a:rPr>
              <a:t>o</a:t>
            </a:r>
            <a:r>
              <a:rPr sz="1400" b="1" dirty="0">
                <a:solidFill>
                  <a:srgbClr val="3B8575"/>
                </a:solidFill>
                <a:latin typeface="Arial"/>
                <a:cs typeface="Arial"/>
              </a:rPr>
              <a:t>n</a:t>
            </a:r>
            <a:endParaRPr sz="1400">
              <a:latin typeface="Arial"/>
              <a:cs typeface="Arial"/>
            </a:endParaRPr>
          </a:p>
        </p:txBody>
      </p:sp>
      <p:sp>
        <p:nvSpPr>
          <p:cNvPr id="13" name="object 13"/>
          <p:cNvSpPr txBox="1">
            <a:spLocks noGrp="1"/>
          </p:cNvSpPr>
          <p:nvPr>
            <p:ph type="ftr" sz="quarter" idx="5"/>
          </p:nvPr>
        </p:nvSpPr>
        <p:spPr>
          <a:prstGeom prst="rect">
            <a:avLst/>
          </a:prstGeom>
        </p:spPr>
        <p:txBody>
          <a:bodyPr vert="horz" wrap="square" lIns="0" tIns="3810" rIns="0" bIns="0" rtlCol="0">
            <a:spAutoFit/>
          </a:bodyPr>
          <a:lstStyle/>
          <a:p>
            <a:pPr marR="6985" algn="ctr">
              <a:lnSpc>
                <a:spcPts val="825"/>
              </a:lnSpc>
              <a:spcBef>
                <a:spcPts val="30"/>
              </a:spcBef>
            </a:pPr>
            <a:r>
              <a:rPr spc="-5" dirty="0"/>
              <a:t>COMCEC</a:t>
            </a:r>
          </a:p>
          <a:p>
            <a:pPr marL="12065" marR="5080" algn="ctr">
              <a:lnSpc>
                <a:spcPts val="600"/>
              </a:lnSpc>
              <a:spcBef>
                <a:spcPts val="5"/>
              </a:spcBef>
            </a:pPr>
            <a:r>
              <a:rPr sz="500" b="0" spc="-5" dirty="0">
                <a:latin typeface="Arial"/>
                <a:cs typeface="Arial"/>
              </a:rPr>
              <a:t>C</a:t>
            </a:r>
            <a:r>
              <a:rPr sz="500" b="0" dirty="0">
                <a:latin typeface="Arial"/>
                <a:cs typeface="Arial"/>
              </a:rPr>
              <a:t>OO</a:t>
            </a:r>
            <a:r>
              <a:rPr sz="500" b="0" spc="-5" dirty="0">
                <a:latin typeface="Arial"/>
                <a:cs typeface="Arial"/>
              </a:rPr>
              <a:t>RD</a:t>
            </a:r>
            <a:r>
              <a:rPr sz="500" b="0" dirty="0">
                <a:latin typeface="Arial"/>
                <a:cs typeface="Arial"/>
              </a:rPr>
              <a:t>I</a:t>
            </a:r>
            <a:r>
              <a:rPr sz="500" b="0" spc="-5" dirty="0">
                <a:latin typeface="Arial"/>
                <a:cs typeface="Arial"/>
              </a:rPr>
              <a:t>N</a:t>
            </a:r>
            <a:r>
              <a:rPr sz="500" b="0" dirty="0">
                <a:latin typeface="Arial"/>
                <a:cs typeface="Arial"/>
              </a:rPr>
              <a:t>ATION  OFFICE</a:t>
            </a:r>
            <a:endParaRPr sz="500">
              <a:latin typeface="Arial"/>
              <a:cs typeface="Arial"/>
            </a:endParaRPr>
          </a:p>
        </p:txBody>
      </p:sp>
      <p:sp>
        <p:nvSpPr>
          <p:cNvPr id="11" name="object 11"/>
          <p:cNvSpPr txBox="1">
            <a:spLocks noGrp="1"/>
          </p:cNvSpPr>
          <p:nvPr>
            <p:ph type="title"/>
          </p:nvPr>
        </p:nvSpPr>
        <p:spPr>
          <a:xfrm>
            <a:off x="3245866" y="269239"/>
            <a:ext cx="2889885" cy="330835"/>
          </a:xfrm>
          <a:prstGeom prst="rect">
            <a:avLst/>
          </a:prstGeom>
        </p:spPr>
        <p:txBody>
          <a:bodyPr vert="horz" wrap="square" lIns="0" tIns="13335" rIns="0" bIns="0" rtlCol="0">
            <a:spAutoFit/>
          </a:bodyPr>
          <a:lstStyle/>
          <a:p>
            <a:pPr marL="12700">
              <a:lnSpc>
                <a:spcPct val="100000"/>
              </a:lnSpc>
              <a:spcBef>
                <a:spcPts val="105"/>
              </a:spcBef>
            </a:pPr>
            <a:r>
              <a:rPr dirty="0"/>
              <a:t>Contact Person </a:t>
            </a:r>
            <a:endParaRPr sz="1200" dirty="0"/>
          </a:p>
        </p:txBody>
      </p:sp>
      <p:sp>
        <p:nvSpPr>
          <p:cNvPr id="12" name="object 12"/>
          <p:cNvSpPr txBox="1"/>
          <p:nvPr/>
        </p:nvSpPr>
        <p:spPr>
          <a:xfrm>
            <a:off x="1549908" y="643127"/>
            <a:ext cx="6510655" cy="1299074"/>
          </a:xfrm>
          <a:prstGeom prst="rect">
            <a:avLst/>
          </a:prstGeom>
          <a:solidFill>
            <a:srgbClr val="E1EFD9"/>
          </a:solidFill>
        </p:spPr>
        <p:txBody>
          <a:bodyPr vert="horz" wrap="square" lIns="0" tIns="105410" rIns="0" bIns="0" rtlCol="0">
            <a:spAutoFit/>
          </a:bodyPr>
          <a:lstStyle/>
          <a:p>
            <a:pPr marL="561975" indent="-173355">
              <a:lnSpc>
                <a:spcPct val="100000"/>
              </a:lnSpc>
              <a:spcBef>
                <a:spcPts val="830"/>
              </a:spcBef>
              <a:buChar char="•"/>
              <a:tabLst>
                <a:tab pos="562610" algn="l"/>
              </a:tabLst>
            </a:pPr>
            <a:r>
              <a:rPr sz="1300" dirty="0">
                <a:latin typeface="Arial"/>
                <a:cs typeface="Arial"/>
              </a:rPr>
              <a:t>To </a:t>
            </a:r>
            <a:r>
              <a:rPr sz="1300" spc="-5" dirty="0">
                <a:latin typeface="Arial"/>
                <a:cs typeface="Arial"/>
              </a:rPr>
              <a:t>ensure </a:t>
            </a:r>
            <a:r>
              <a:rPr sz="1300" spc="-10" dirty="0">
                <a:latin typeface="Arial"/>
                <a:cs typeface="Arial"/>
              </a:rPr>
              <a:t>effective and timely </a:t>
            </a:r>
            <a:r>
              <a:rPr sz="1300" spc="-5" dirty="0">
                <a:latin typeface="Arial"/>
                <a:cs typeface="Arial"/>
              </a:rPr>
              <a:t>implementation of project</a:t>
            </a:r>
            <a:r>
              <a:rPr sz="1300" spc="229" dirty="0">
                <a:latin typeface="Arial"/>
                <a:cs typeface="Arial"/>
              </a:rPr>
              <a:t> </a:t>
            </a:r>
            <a:r>
              <a:rPr sz="1300" spc="-5" dirty="0">
                <a:latin typeface="Arial"/>
                <a:cs typeface="Arial"/>
              </a:rPr>
              <a:t>activities</a:t>
            </a:r>
            <a:endParaRPr sz="1300" dirty="0">
              <a:latin typeface="Arial"/>
              <a:cs typeface="Arial"/>
            </a:endParaRPr>
          </a:p>
          <a:p>
            <a:pPr marL="561975" indent="-173355">
              <a:lnSpc>
                <a:spcPct val="100000"/>
              </a:lnSpc>
              <a:spcBef>
                <a:spcPts val="505"/>
              </a:spcBef>
              <a:buChar char="•"/>
              <a:tabLst>
                <a:tab pos="562610" algn="l"/>
              </a:tabLst>
            </a:pPr>
            <a:r>
              <a:rPr sz="1300" dirty="0">
                <a:latin typeface="Arial"/>
                <a:cs typeface="Arial"/>
              </a:rPr>
              <a:t>To </a:t>
            </a:r>
            <a:r>
              <a:rPr sz="1300" spc="-5" dirty="0">
                <a:latin typeface="Arial"/>
                <a:cs typeface="Arial"/>
              </a:rPr>
              <a:t>supervise </a:t>
            </a:r>
            <a:r>
              <a:rPr sz="1300" spc="-10" dirty="0">
                <a:latin typeface="Arial"/>
                <a:cs typeface="Arial"/>
              </a:rPr>
              <a:t>the technical </a:t>
            </a:r>
            <a:r>
              <a:rPr sz="1300" spc="-5" dirty="0">
                <a:latin typeface="Arial"/>
                <a:cs typeface="Arial"/>
              </a:rPr>
              <a:t>implementation of </a:t>
            </a:r>
            <a:r>
              <a:rPr sz="1300" spc="-10" dirty="0">
                <a:latin typeface="Arial"/>
                <a:cs typeface="Arial"/>
              </a:rPr>
              <a:t>the </a:t>
            </a:r>
            <a:r>
              <a:rPr sz="1300" spc="-5" dirty="0">
                <a:latin typeface="Arial"/>
                <a:cs typeface="Arial"/>
              </a:rPr>
              <a:t>all</a:t>
            </a:r>
            <a:r>
              <a:rPr sz="1300" spc="210" dirty="0">
                <a:latin typeface="Arial"/>
                <a:cs typeface="Arial"/>
              </a:rPr>
              <a:t> </a:t>
            </a:r>
            <a:r>
              <a:rPr sz="1300" spc="-5" dirty="0">
                <a:latin typeface="Arial"/>
                <a:cs typeface="Arial"/>
              </a:rPr>
              <a:t>activities</a:t>
            </a:r>
            <a:endParaRPr sz="1300" dirty="0">
              <a:latin typeface="Arial"/>
              <a:cs typeface="Arial"/>
            </a:endParaRPr>
          </a:p>
          <a:p>
            <a:pPr marL="561975" marR="36195" indent="-172720">
              <a:lnSpc>
                <a:spcPct val="100000"/>
              </a:lnSpc>
              <a:spcBef>
                <a:spcPts val="495"/>
              </a:spcBef>
              <a:buChar char="•"/>
              <a:tabLst>
                <a:tab pos="562610" algn="l"/>
              </a:tabLst>
            </a:pPr>
            <a:r>
              <a:rPr sz="1300" dirty="0">
                <a:latin typeface="Arial"/>
                <a:cs typeface="Arial"/>
              </a:rPr>
              <a:t>To oversee project coordinator </a:t>
            </a:r>
            <a:r>
              <a:rPr sz="1300" spc="-5" dirty="0">
                <a:latin typeface="Arial"/>
                <a:cs typeface="Arial"/>
              </a:rPr>
              <a:t>in </a:t>
            </a:r>
            <a:r>
              <a:rPr sz="1300" dirty="0">
                <a:latin typeface="Arial"/>
                <a:cs typeface="Arial"/>
              </a:rPr>
              <a:t>terms </a:t>
            </a:r>
            <a:r>
              <a:rPr sz="1300" spc="-5" dirty="0">
                <a:latin typeface="Arial"/>
                <a:cs typeface="Arial"/>
              </a:rPr>
              <a:t>of, </a:t>
            </a:r>
            <a:r>
              <a:rPr sz="1300" dirty="0">
                <a:latin typeface="Arial"/>
                <a:cs typeface="Arial"/>
              </a:rPr>
              <a:t>inter alia, preparing technical  </a:t>
            </a:r>
            <a:r>
              <a:rPr sz="1300" spc="-5" dirty="0">
                <a:latin typeface="Arial"/>
                <a:cs typeface="Arial"/>
              </a:rPr>
              <a:t>documents according to </a:t>
            </a:r>
            <a:r>
              <a:rPr sz="1300" spc="-10" dirty="0">
                <a:latin typeface="Arial"/>
                <a:cs typeface="Arial"/>
              </a:rPr>
              <a:t>the </a:t>
            </a:r>
            <a:r>
              <a:rPr sz="1300" spc="-5" dirty="0">
                <a:latin typeface="Arial"/>
                <a:cs typeface="Arial"/>
              </a:rPr>
              <a:t>order </a:t>
            </a:r>
            <a:r>
              <a:rPr sz="1300" spc="-10" dirty="0">
                <a:latin typeface="Arial"/>
                <a:cs typeface="Arial"/>
              </a:rPr>
              <a:t>and </a:t>
            </a:r>
            <a:r>
              <a:rPr sz="1300" spc="-5" dirty="0">
                <a:latin typeface="Arial"/>
                <a:cs typeface="Arial"/>
              </a:rPr>
              <a:t>schedule stated in </a:t>
            </a:r>
            <a:r>
              <a:rPr sz="1300" spc="-10" dirty="0">
                <a:latin typeface="Arial"/>
                <a:cs typeface="Arial"/>
              </a:rPr>
              <a:t>the</a:t>
            </a:r>
            <a:r>
              <a:rPr sz="1300" spc="275" dirty="0">
                <a:latin typeface="Arial"/>
                <a:cs typeface="Arial"/>
              </a:rPr>
              <a:t> </a:t>
            </a:r>
            <a:r>
              <a:rPr sz="1300" spc="-5" dirty="0">
                <a:latin typeface="Arial"/>
                <a:cs typeface="Arial"/>
              </a:rPr>
              <a:t>Contract</a:t>
            </a:r>
            <a:endParaRPr sz="1300" dirty="0">
              <a:latin typeface="Arial"/>
              <a:cs typeface="Arial"/>
            </a:endParaRPr>
          </a:p>
          <a:p>
            <a:pPr marL="561975" indent="-173355">
              <a:lnSpc>
                <a:spcPct val="100000"/>
              </a:lnSpc>
              <a:spcBef>
                <a:spcPts val="500"/>
              </a:spcBef>
              <a:buChar char="•"/>
              <a:tabLst>
                <a:tab pos="562610" algn="l"/>
              </a:tabLst>
            </a:pPr>
            <a:r>
              <a:rPr sz="1300" spc="-5" dirty="0">
                <a:latin typeface="Arial"/>
                <a:cs typeface="Arial"/>
              </a:rPr>
              <a:t>Performing the administrative and </a:t>
            </a:r>
            <a:r>
              <a:rPr sz="1300" spc="-10" dirty="0">
                <a:latin typeface="Arial"/>
                <a:cs typeface="Arial"/>
              </a:rPr>
              <a:t>technical management </a:t>
            </a:r>
            <a:r>
              <a:rPr sz="1300" spc="-5" dirty="0">
                <a:latin typeface="Arial"/>
                <a:cs typeface="Arial"/>
              </a:rPr>
              <a:t>of project</a:t>
            </a:r>
            <a:r>
              <a:rPr sz="1300" spc="295" dirty="0">
                <a:latin typeface="Arial"/>
                <a:cs typeface="Arial"/>
              </a:rPr>
              <a:t> </a:t>
            </a:r>
            <a:r>
              <a:rPr sz="1300" spc="-5" dirty="0">
                <a:latin typeface="Arial"/>
                <a:cs typeface="Arial"/>
              </a:rPr>
              <a:t>activities</a:t>
            </a:r>
            <a:endParaRPr sz="1300" dirty="0">
              <a:latin typeface="Arial"/>
              <a:cs typeface="Arial"/>
            </a:endParaRPr>
          </a:p>
        </p:txBody>
      </p:sp>
      <p:sp>
        <p:nvSpPr>
          <p:cNvPr id="15" name="Metin kutusu 14"/>
          <p:cNvSpPr txBox="1"/>
          <p:nvPr/>
        </p:nvSpPr>
        <p:spPr>
          <a:xfrm flipH="1">
            <a:off x="7467599" y="4779263"/>
            <a:ext cx="304800" cy="338554"/>
          </a:xfrm>
          <a:prstGeom prst="rect">
            <a:avLst/>
          </a:prstGeom>
          <a:noFill/>
        </p:spPr>
        <p:txBody>
          <a:bodyPr wrap="square" rtlCol="0">
            <a:spAutoFit/>
          </a:bodyPr>
          <a:lstStyle/>
          <a:p>
            <a:r>
              <a:rPr lang="tr-TR" sz="1600" dirty="0"/>
              <a:t>5</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816863" y="4462271"/>
            <a:ext cx="8265668" cy="687912"/>
            <a:chOff x="816863" y="4462271"/>
            <a:chExt cx="8265668" cy="687912"/>
          </a:xfrm>
        </p:grpSpPr>
        <p:sp>
          <p:nvSpPr>
            <p:cNvPr id="3" name="object 3"/>
            <p:cNvSpPr/>
            <p:nvPr/>
          </p:nvSpPr>
          <p:spPr>
            <a:xfrm>
              <a:off x="1170431" y="4628849"/>
              <a:ext cx="7912100" cy="521334"/>
            </a:xfrm>
            <a:custGeom>
              <a:avLst/>
              <a:gdLst/>
              <a:ahLst/>
              <a:cxnLst/>
              <a:rect l="l" t="t" r="r" b="b"/>
              <a:pathLst>
                <a:path w="7912100" h="521335">
                  <a:moveTo>
                    <a:pt x="7911652" y="0"/>
                  </a:moveTo>
                  <a:lnTo>
                    <a:pt x="0" y="521206"/>
                  </a:lnTo>
                  <a:lnTo>
                    <a:pt x="7911652" y="521206"/>
                  </a:lnTo>
                  <a:lnTo>
                    <a:pt x="7911652" y="0"/>
                  </a:lnTo>
                  <a:close/>
                </a:path>
              </a:pathLst>
            </a:custGeom>
            <a:solidFill>
              <a:srgbClr val="3B8574"/>
            </a:solidFill>
          </p:spPr>
          <p:txBody>
            <a:bodyPr wrap="square" lIns="0" tIns="0" rIns="0" bIns="0" rtlCol="0"/>
            <a:lstStyle/>
            <a:p>
              <a:endParaRPr/>
            </a:p>
          </p:txBody>
        </p:sp>
        <p:sp>
          <p:nvSpPr>
            <p:cNvPr id="4" name="object 4"/>
            <p:cNvSpPr/>
            <p:nvPr/>
          </p:nvSpPr>
          <p:spPr>
            <a:xfrm>
              <a:off x="816863" y="4462271"/>
              <a:ext cx="707136" cy="557782"/>
            </a:xfrm>
            <a:prstGeom prst="rect">
              <a:avLst/>
            </a:prstGeom>
            <a:blipFill>
              <a:blip r:embed="rId2" cstate="print"/>
              <a:stretch>
                <a:fillRect/>
              </a:stretch>
            </a:blipFill>
          </p:spPr>
          <p:txBody>
            <a:bodyPr wrap="square" lIns="0" tIns="0" rIns="0" bIns="0" rtlCol="0"/>
            <a:lstStyle/>
            <a:p>
              <a:endParaRPr/>
            </a:p>
          </p:txBody>
        </p:sp>
      </p:grpSp>
      <p:sp>
        <p:nvSpPr>
          <p:cNvPr id="5" name="object 5"/>
          <p:cNvSpPr/>
          <p:nvPr/>
        </p:nvSpPr>
        <p:spPr>
          <a:xfrm>
            <a:off x="304992" y="2068081"/>
            <a:ext cx="469144" cy="490673"/>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304800" y="4410455"/>
            <a:ext cx="384047" cy="368808"/>
          </a:xfrm>
          <a:prstGeom prst="rect">
            <a:avLst/>
          </a:prstGeom>
          <a:blipFill>
            <a:blip r:embed="rId4" cstate="print"/>
            <a:stretch>
              <a:fillRect/>
            </a:stretch>
          </a:blipFill>
        </p:spPr>
        <p:txBody>
          <a:bodyPr wrap="square" lIns="0" tIns="0" rIns="0" bIns="0" rtlCol="0"/>
          <a:lstStyle/>
          <a:p>
            <a:endParaRPr/>
          </a:p>
        </p:txBody>
      </p:sp>
      <p:sp>
        <p:nvSpPr>
          <p:cNvPr id="7" name="object 7"/>
          <p:cNvSpPr txBox="1"/>
          <p:nvPr/>
        </p:nvSpPr>
        <p:spPr>
          <a:xfrm>
            <a:off x="16865" y="2662173"/>
            <a:ext cx="1014094" cy="186690"/>
          </a:xfrm>
          <a:prstGeom prst="rect">
            <a:avLst/>
          </a:prstGeom>
        </p:spPr>
        <p:txBody>
          <a:bodyPr vert="horz" wrap="square" lIns="0" tIns="13335" rIns="0" bIns="0" rtlCol="0">
            <a:spAutoFit/>
          </a:bodyPr>
          <a:lstStyle/>
          <a:p>
            <a:pPr marL="12700">
              <a:lnSpc>
                <a:spcPct val="100000"/>
              </a:lnSpc>
              <a:spcBef>
                <a:spcPts val="105"/>
              </a:spcBef>
            </a:pPr>
            <a:r>
              <a:rPr sz="1050" b="1" spc="-10" dirty="0">
                <a:solidFill>
                  <a:srgbClr val="3B8575"/>
                </a:solidFill>
                <a:latin typeface="Arial"/>
                <a:cs typeface="Arial"/>
              </a:rPr>
              <a:t>I</a:t>
            </a:r>
            <a:r>
              <a:rPr sz="1050" b="1" dirty="0">
                <a:solidFill>
                  <a:srgbClr val="3B8575"/>
                </a:solidFill>
                <a:latin typeface="Arial"/>
                <a:cs typeface="Arial"/>
              </a:rPr>
              <a:t>mp</a:t>
            </a:r>
            <a:r>
              <a:rPr sz="1050" b="1" spc="-10" dirty="0">
                <a:solidFill>
                  <a:srgbClr val="3B8575"/>
                </a:solidFill>
                <a:latin typeface="Arial"/>
                <a:cs typeface="Arial"/>
              </a:rPr>
              <a:t>l</a:t>
            </a:r>
            <a:r>
              <a:rPr sz="1050" b="1" dirty="0">
                <a:solidFill>
                  <a:srgbClr val="3B8575"/>
                </a:solidFill>
                <a:latin typeface="Arial"/>
                <a:cs typeface="Arial"/>
              </a:rPr>
              <a:t>emen</a:t>
            </a:r>
            <a:r>
              <a:rPr sz="1050" b="1" spc="-5" dirty="0">
                <a:solidFill>
                  <a:srgbClr val="3B8575"/>
                </a:solidFill>
                <a:latin typeface="Arial"/>
                <a:cs typeface="Arial"/>
              </a:rPr>
              <a:t>t</a:t>
            </a:r>
            <a:r>
              <a:rPr sz="1050" b="1" dirty="0">
                <a:solidFill>
                  <a:srgbClr val="3B8575"/>
                </a:solidFill>
                <a:latin typeface="Arial"/>
                <a:cs typeface="Arial"/>
              </a:rPr>
              <a:t>at</a:t>
            </a:r>
            <a:r>
              <a:rPr sz="1050" b="1" spc="-10" dirty="0">
                <a:solidFill>
                  <a:srgbClr val="3B8575"/>
                </a:solidFill>
                <a:latin typeface="Arial"/>
                <a:cs typeface="Arial"/>
              </a:rPr>
              <a:t>i</a:t>
            </a:r>
            <a:r>
              <a:rPr sz="1050" b="1" dirty="0">
                <a:solidFill>
                  <a:srgbClr val="3B8575"/>
                </a:solidFill>
                <a:latin typeface="Arial"/>
                <a:cs typeface="Arial"/>
              </a:rPr>
              <a:t>on</a:t>
            </a:r>
            <a:endParaRPr sz="1050">
              <a:latin typeface="Arial"/>
              <a:cs typeface="Arial"/>
            </a:endParaRPr>
          </a:p>
        </p:txBody>
      </p:sp>
      <p:sp>
        <p:nvSpPr>
          <p:cNvPr id="8" name="object 8"/>
          <p:cNvSpPr txBox="1">
            <a:spLocks noGrp="1"/>
          </p:cNvSpPr>
          <p:nvPr>
            <p:ph type="title"/>
          </p:nvPr>
        </p:nvSpPr>
        <p:spPr>
          <a:xfrm>
            <a:off x="2731389" y="214376"/>
            <a:ext cx="3548379" cy="330835"/>
          </a:xfrm>
          <a:prstGeom prst="rect">
            <a:avLst/>
          </a:prstGeom>
        </p:spPr>
        <p:txBody>
          <a:bodyPr vert="horz" wrap="square" lIns="0" tIns="13335" rIns="0" bIns="0" rtlCol="0">
            <a:spAutoFit/>
          </a:bodyPr>
          <a:lstStyle/>
          <a:p>
            <a:pPr marL="12700">
              <a:lnSpc>
                <a:spcPct val="100000"/>
              </a:lnSpc>
              <a:spcBef>
                <a:spcPts val="105"/>
              </a:spcBef>
            </a:pPr>
            <a:r>
              <a:rPr dirty="0"/>
              <a:t>Project Coordinator </a:t>
            </a:r>
            <a:endParaRPr sz="1400" dirty="0"/>
          </a:p>
        </p:txBody>
      </p:sp>
      <p:sp>
        <p:nvSpPr>
          <p:cNvPr id="9" name="object 9"/>
          <p:cNvSpPr/>
          <p:nvPr/>
        </p:nvSpPr>
        <p:spPr>
          <a:xfrm>
            <a:off x="1065275" y="624840"/>
            <a:ext cx="6876415" cy="3732529"/>
          </a:xfrm>
          <a:custGeom>
            <a:avLst/>
            <a:gdLst/>
            <a:ahLst/>
            <a:cxnLst/>
            <a:rect l="l" t="t" r="r" b="b"/>
            <a:pathLst>
              <a:path w="6876415" h="3732529">
                <a:moveTo>
                  <a:pt x="6876288" y="0"/>
                </a:moveTo>
                <a:lnTo>
                  <a:pt x="0" y="0"/>
                </a:lnTo>
                <a:lnTo>
                  <a:pt x="0" y="3732276"/>
                </a:lnTo>
                <a:lnTo>
                  <a:pt x="6876288" y="3732276"/>
                </a:lnTo>
                <a:lnTo>
                  <a:pt x="6876288" y="0"/>
                </a:lnTo>
                <a:close/>
              </a:path>
            </a:pathLst>
          </a:custGeom>
          <a:solidFill>
            <a:srgbClr val="E1EFD9"/>
          </a:solidFill>
        </p:spPr>
        <p:txBody>
          <a:bodyPr wrap="square" lIns="0" tIns="0" rIns="0" bIns="0" rtlCol="0"/>
          <a:lstStyle/>
          <a:p>
            <a:endParaRPr/>
          </a:p>
        </p:txBody>
      </p:sp>
      <p:sp>
        <p:nvSpPr>
          <p:cNvPr id="10" name="object 10"/>
          <p:cNvSpPr txBox="1"/>
          <p:nvPr/>
        </p:nvSpPr>
        <p:spPr>
          <a:xfrm>
            <a:off x="1098905" y="640689"/>
            <a:ext cx="6811009" cy="2856359"/>
          </a:xfrm>
          <a:prstGeom prst="rect">
            <a:avLst/>
          </a:prstGeom>
        </p:spPr>
        <p:txBody>
          <a:bodyPr vert="horz" wrap="square" lIns="0" tIns="106045" rIns="0" bIns="0" rtlCol="0">
            <a:spAutoFit/>
          </a:bodyPr>
          <a:lstStyle/>
          <a:p>
            <a:pPr marL="184785" indent="-172720">
              <a:lnSpc>
                <a:spcPct val="100000"/>
              </a:lnSpc>
              <a:spcBef>
                <a:spcPts val="835"/>
              </a:spcBef>
              <a:buChar char="•"/>
              <a:tabLst>
                <a:tab pos="185420" algn="l"/>
              </a:tabLst>
            </a:pPr>
            <a:r>
              <a:rPr sz="1300" dirty="0">
                <a:latin typeface="Arial"/>
                <a:cs typeface="Arial"/>
              </a:rPr>
              <a:t>Preparing the </a:t>
            </a:r>
            <a:r>
              <a:rPr sz="1300" spc="-5" dirty="0">
                <a:latin typeface="Arial"/>
                <a:cs typeface="Arial"/>
              </a:rPr>
              <a:t>Detailed </a:t>
            </a:r>
            <a:r>
              <a:rPr sz="1300" spc="5" dirty="0">
                <a:latin typeface="Arial"/>
                <a:cs typeface="Arial"/>
              </a:rPr>
              <a:t>Work </a:t>
            </a:r>
            <a:r>
              <a:rPr sz="1300" spc="-5" dirty="0">
                <a:latin typeface="Arial"/>
                <a:cs typeface="Arial"/>
              </a:rPr>
              <a:t>Plan and sending it</a:t>
            </a:r>
            <a:r>
              <a:rPr lang="tr-TR" sz="1300" spc="-5" dirty="0">
                <a:latin typeface="Arial"/>
                <a:cs typeface="Arial"/>
              </a:rPr>
              <a:t> </a:t>
            </a:r>
            <a:r>
              <a:rPr sz="1300" spc="-5" dirty="0">
                <a:latin typeface="Arial"/>
                <a:cs typeface="Arial"/>
              </a:rPr>
              <a:t>to </a:t>
            </a:r>
            <a:r>
              <a:rPr sz="1300" dirty="0">
                <a:latin typeface="Arial"/>
                <a:cs typeface="Arial"/>
              </a:rPr>
              <a:t>the </a:t>
            </a:r>
            <a:r>
              <a:rPr sz="1300" spc="-5" dirty="0">
                <a:latin typeface="Arial"/>
                <a:cs typeface="Arial"/>
              </a:rPr>
              <a:t>Bank </a:t>
            </a:r>
            <a:r>
              <a:rPr sz="1300" spc="-10" dirty="0">
                <a:latin typeface="Arial"/>
                <a:cs typeface="Arial"/>
              </a:rPr>
              <a:t>within </a:t>
            </a:r>
            <a:r>
              <a:rPr sz="1300" spc="-5" dirty="0">
                <a:latin typeface="Arial"/>
                <a:cs typeface="Arial"/>
              </a:rPr>
              <a:t>two weeks </a:t>
            </a:r>
            <a:r>
              <a:rPr sz="1300" dirty="0">
                <a:latin typeface="Arial"/>
                <a:cs typeface="Arial"/>
              </a:rPr>
              <a:t>after </a:t>
            </a:r>
            <a:r>
              <a:rPr sz="1300" spc="-5" dirty="0">
                <a:latin typeface="Arial"/>
                <a:cs typeface="Arial"/>
              </a:rPr>
              <a:t>signing </a:t>
            </a:r>
            <a:r>
              <a:rPr sz="1300" dirty="0">
                <a:latin typeface="Arial"/>
                <a:cs typeface="Arial"/>
              </a:rPr>
              <a:t>the</a:t>
            </a:r>
            <a:r>
              <a:rPr sz="1300" spc="-40" dirty="0">
                <a:latin typeface="Arial"/>
                <a:cs typeface="Arial"/>
              </a:rPr>
              <a:t> </a:t>
            </a:r>
            <a:r>
              <a:rPr sz="1300" dirty="0">
                <a:latin typeface="Arial"/>
                <a:cs typeface="Arial"/>
              </a:rPr>
              <a:t>contract</a:t>
            </a:r>
          </a:p>
          <a:p>
            <a:pPr marL="184785" indent="-172720">
              <a:lnSpc>
                <a:spcPct val="100000"/>
              </a:lnSpc>
              <a:spcBef>
                <a:spcPts val="735"/>
              </a:spcBef>
              <a:buChar char="•"/>
              <a:tabLst>
                <a:tab pos="185420" algn="l"/>
              </a:tabLst>
            </a:pPr>
            <a:r>
              <a:rPr sz="1300" spc="-5" dirty="0">
                <a:latin typeface="Arial"/>
                <a:cs typeface="Arial"/>
              </a:rPr>
              <a:t>Conducting </a:t>
            </a:r>
            <a:r>
              <a:rPr sz="1300" dirty="0">
                <a:latin typeface="Arial"/>
                <a:cs typeface="Arial"/>
              </a:rPr>
              <a:t>strategic </a:t>
            </a:r>
            <a:r>
              <a:rPr sz="1300" spc="-5" dirty="0">
                <a:latin typeface="Arial"/>
                <a:cs typeface="Arial"/>
              </a:rPr>
              <a:t>and </a:t>
            </a:r>
            <a:r>
              <a:rPr sz="1300" dirty="0">
                <a:latin typeface="Arial"/>
                <a:cs typeface="Arial"/>
              </a:rPr>
              <a:t>financial </a:t>
            </a:r>
            <a:r>
              <a:rPr sz="1300" spc="-5" dirty="0">
                <a:latin typeface="Arial"/>
                <a:cs typeface="Arial"/>
              </a:rPr>
              <a:t>relations </a:t>
            </a:r>
            <a:r>
              <a:rPr sz="1300" spc="-10" dirty="0">
                <a:latin typeface="Arial"/>
                <a:cs typeface="Arial"/>
              </a:rPr>
              <a:t>with </a:t>
            </a:r>
            <a:r>
              <a:rPr sz="1300" dirty="0">
                <a:latin typeface="Arial"/>
                <a:cs typeface="Arial"/>
              </a:rPr>
              <a:t>the Project </a:t>
            </a:r>
            <a:r>
              <a:rPr sz="1300" spc="-5" dirty="0">
                <a:latin typeface="Arial"/>
                <a:cs typeface="Arial"/>
              </a:rPr>
              <a:t>Owner, </a:t>
            </a:r>
            <a:r>
              <a:rPr sz="1300" dirty="0">
                <a:latin typeface="Arial"/>
                <a:cs typeface="Arial"/>
              </a:rPr>
              <a:t>the </a:t>
            </a:r>
            <a:r>
              <a:rPr sz="1300" spc="-5" dirty="0">
                <a:latin typeface="Arial"/>
                <a:cs typeface="Arial"/>
              </a:rPr>
              <a:t>Bank and </a:t>
            </a:r>
            <a:r>
              <a:rPr sz="1300" dirty="0">
                <a:latin typeface="Arial"/>
                <a:cs typeface="Arial"/>
              </a:rPr>
              <a:t>the</a:t>
            </a:r>
            <a:r>
              <a:rPr sz="1300" spc="-105" dirty="0">
                <a:latin typeface="Arial"/>
                <a:cs typeface="Arial"/>
              </a:rPr>
              <a:t> </a:t>
            </a:r>
            <a:r>
              <a:rPr sz="1300" spc="-10" dirty="0">
                <a:latin typeface="Arial"/>
                <a:cs typeface="Arial"/>
              </a:rPr>
              <a:t>CCO</a:t>
            </a:r>
            <a:endParaRPr sz="1300" dirty="0">
              <a:latin typeface="Arial"/>
              <a:cs typeface="Arial"/>
            </a:endParaRPr>
          </a:p>
          <a:p>
            <a:pPr marL="184785" indent="-172720">
              <a:lnSpc>
                <a:spcPct val="100000"/>
              </a:lnSpc>
              <a:spcBef>
                <a:spcPts val="730"/>
              </a:spcBef>
              <a:buChar char="•"/>
              <a:tabLst>
                <a:tab pos="185420" algn="l"/>
              </a:tabLst>
            </a:pPr>
            <a:r>
              <a:rPr sz="1300" spc="-5" dirty="0">
                <a:latin typeface="Arial"/>
                <a:cs typeface="Arial"/>
              </a:rPr>
              <a:t>Overall </a:t>
            </a:r>
            <a:r>
              <a:rPr sz="1300" dirty="0">
                <a:latin typeface="Arial"/>
                <a:cs typeface="Arial"/>
              </a:rPr>
              <a:t>management </a:t>
            </a:r>
            <a:r>
              <a:rPr sz="1300" spc="-5" dirty="0">
                <a:latin typeface="Arial"/>
                <a:cs typeface="Arial"/>
              </a:rPr>
              <a:t>and coordination of all </a:t>
            </a:r>
            <a:r>
              <a:rPr sz="1300" dirty="0">
                <a:latin typeface="Arial"/>
                <a:cs typeface="Arial"/>
              </a:rPr>
              <a:t>project </a:t>
            </a:r>
            <a:r>
              <a:rPr sz="1300" spc="-5" dirty="0">
                <a:latin typeface="Arial"/>
                <a:cs typeface="Arial"/>
              </a:rPr>
              <a:t>activities in </a:t>
            </a:r>
            <a:r>
              <a:rPr sz="1300" dirty="0">
                <a:latin typeface="Arial"/>
                <a:cs typeface="Arial"/>
              </a:rPr>
              <a:t>communication </a:t>
            </a:r>
            <a:r>
              <a:rPr sz="1300" spc="-10" dirty="0">
                <a:latin typeface="Arial"/>
                <a:cs typeface="Arial"/>
              </a:rPr>
              <a:t>with </a:t>
            </a:r>
            <a:r>
              <a:rPr sz="1300" dirty="0">
                <a:latin typeface="Arial"/>
                <a:cs typeface="Arial"/>
              </a:rPr>
              <a:t>the </a:t>
            </a:r>
            <a:r>
              <a:rPr sz="1300" spc="-5" dirty="0">
                <a:latin typeface="Arial"/>
                <a:cs typeface="Arial"/>
              </a:rPr>
              <a:t>Bank and </a:t>
            </a:r>
            <a:r>
              <a:rPr sz="1300" dirty="0">
                <a:latin typeface="Arial"/>
                <a:cs typeface="Arial"/>
              </a:rPr>
              <a:t>the</a:t>
            </a:r>
            <a:r>
              <a:rPr sz="1300" spc="20" dirty="0">
                <a:latin typeface="Arial"/>
                <a:cs typeface="Arial"/>
              </a:rPr>
              <a:t> </a:t>
            </a:r>
            <a:r>
              <a:rPr sz="1300" spc="-10" dirty="0">
                <a:latin typeface="Arial"/>
                <a:cs typeface="Arial"/>
              </a:rPr>
              <a:t>CCO</a:t>
            </a:r>
            <a:endParaRPr sz="1300" dirty="0">
              <a:latin typeface="Arial"/>
              <a:cs typeface="Arial"/>
            </a:endParaRPr>
          </a:p>
          <a:p>
            <a:pPr marL="184785" indent="-172720">
              <a:lnSpc>
                <a:spcPct val="100000"/>
              </a:lnSpc>
              <a:spcBef>
                <a:spcPts val="730"/>
              </a:spcBef>
              <a:buChar char="•"/>
              <a:tabLst>
                <a:tab pos="185420" algn="l"/>
              </a:tabLst>
            </a:pPr>
            <a:r>
              <a:rPr sz="1300" spc="-5" dirty="0">
                <a:latin typeface="Arial"/>
                <a:cs typeface="Arial"/>
              </a:rPr>
              <a:t>Supporting </a:t>
            </a:r>
            <a:r>
              <a:rPr sz="1300" dirty="0">
                <a:latin typeface="Arial"/>
                <a:cs typeface="Arial"/>
              </a:rPr>
              <a:t>the </a:t>
            </a:r>
            <a:r>
              <a:rPr sz="1300" spc="-5" dirty="0">
                <a:latin typeface="Arial"/>
                <a:cs typeface="Arial"/>
              </a:rPr>
              <a:t>Contact </a:t>
            </a:r>
            <a:r>
              <a:rPr sz="1300" dirty="0">
                <a:latin typeface="Arial"/>
                <a:cs typeface="Arial"/>
              </a:rPr>
              <a:t>Person </a:t>
            </a:r>
            <a:r>
              <a:rPr sz="1300" spc="-5" dirty="0">
                <a:latin typeface="Arial"/>
                <a:cs typeface="Arial"/>
              </a:rPr>
              <a:t>and </a:t>
            </a:r>
            <a:r>
              <a:rPr sz="1300" dirty="0">
                <a:latin typeface="Arial"/>
                <a:cs typeface="Arial"/>
              </a:rPr>
              <a:t>Trainer(s) </a:t>
            </a:r>
            <a:r>
              <a:rPr sz="1300" spc="-5" dirty="0">
                <a:latin typeface="Arial"/>
                <a:cs typeface="Arial"/>
              </a:rPr>
              <a:t>(where available) in all </a:t>
            </a:r>
            <a:r>
              <a:rPr sz="1300" dirty="0">
                <a:latin typeface="Arial"/>
                <a:cs typeface="Arial"/>
              </a:rPr>
              <a:t>project related</a:t>
            </a:r>
            <a:r>
              <a:rPr sz="1300" spc="-75" dirty="0">
                <a:latin typeface="Arial"/>
                <a:cs typeface="Arial"/>
              </a:rPr>
              <a:t> </a:t>
            </a:r>
            <a:r>
              <a:rPr sz="1300" dirty="0">
                <a:latin typeface="Arial"/>
                <a:cs typeface="Arial"/>
              </a:rPr>
              <a:t>works</a:t>
            </a:r>
          </a:p>
          <a:p>
            <a:pPr marL="184785" indent="-172720">
              <a:lnSpc>
                <a:spcPct val="100000"/>
              </a:lnSpc>
              <a:spcBef>
                <a:spcPts val="735"/>
              </a:spcBef>
              <a:buChar char="•"/>
              <a:tabLst>
                <a:tab pos="185420" algn="l"/>
              </a:tabLst>
            </a:pPr>
            <a:r>
              <a:rPr sz="1300" spc="-5" dirty="0">
                <a:latin typeface="Arial"/>
                <a:cs typeface="Arial"/>
              </a:rPr>
              <a:t>Informing </a:t>
            </a:r>
            <a:r>
              <a:rPr sz="1300" dirty="0">
                <a:latin typeface="Arial"/>
                <a:cs typeface="Arial"/>
              </a:rPr>
              <a:t>the </a:t>
            </a:r>
            <a:r>
              <a:rPr sz="1300" spc="-5" dirty="0">
                <a:latin typeface="Arial"/>
                <a:cs typeface="Arial"/>
              </a:rPr>
              <a:t>Contact </a:t>
            </a:r>
            <a:r>
              <a:rPr sz="1300" dirty="0">
                <a:latin typeface="Arial"/>
                <a:cs typeface="Arial"/>
              </a:rPr>
              <a:t>Person regarding </a:t>
            </a:r>
            <a:r>
              <a:rPr sz="1300" spc="-5" dirty="0">
                <a:latin typeface="Arial"/>
                <a:cs typeface="Arial"/>
              </a:rPr>
              <a:t>all </a:t>
            </a:r>
            <a:r>
              <a:rPr sz="1300" dirty="0">
                <a:latin typeface="Arial"/>
                <a:cs typeface="Arial"/>
              </a:rPr>
              <a:t>correspondences </a:t>
            </a:r>
            <a:r>
              <a:rPr sz="1300" spc="-10" dirty="0">
                <a:latin typeface="Arial"/>
                <a:cs typeface="Arial"/>
              </a:rPr>
              <a:t>with </a:t>
            </a:r>
            <a:r>
              <a:rPr sz="1300" dirty="0">
                <a:latin typeface="Arial"/>
                <a:cs typeface="Arial"/>
              </a:rPr>
              <a:t>the </a:t>
            </a:r>
            <a:r>
              <a:rPr sz="1300" spc="-5" dirty="0">
                <a:latin typeface="Arial"/>
                <a:cs typeface="Arial"/>
              </a:rPr>
              <a:t>CCO and</a:t>
            </a:r>
            <a:r>
              <a:rPr sz="1300" spc="-110" dirty="0">
                <a:latin typeface="Arial"/>
                <a:cs typeface="Arial"/>
              </a:rPr>
              <a:t> </a:t>
            </a:r>
            <a:r>
              <a:rPr sz="1300" dirty="0">
                <a:latin typeface="Arial"/>
                <a:cs typeface="Arial"/>
              </a:rPr>
              <a:t>Bank.</a:t>
            </a:r>
          </a:p>
          <a:p>
            <a:pPr marL="184785" indent="-172720">
              <a:lnSpc>
                <a:spcPct val="100000"/>
              </a:lnSpc>
              <a:spcBef>
                <a:spcPts val="730"/>
              </a:spcBef>
              <a:buChar char="•"/>
              <a:tabLst>
                <a:tab pos="185420" algn="l"/>
              </a:tabLst>
            </a:pPr>
            <a:r>
              <a:rPr sz="1300" spc="-5" dirty="0">
                <a:latin typeface="Arial"/>
                <a:cs typeface="Arial"/>
              </a:rPr>
              <a:t>Developing </a:t>
            </a:r>
            <a:r>
              <a:rPr sz="1300" dirty="0">
                <a:latin typeface="Arial"/>
                <a:cs typeface="Arial"/>
              </a:rPr>
              <a:t>and maintaining </a:t>
            </a:r>
            <a:r>
              <a:rPr sz="1300" spc="-5" dirty="0">
                <a:latin typeface="Arial"/>
                <a:cs typeface="Arial"/>
              </a:rPr>
              <a:t>close cooperation with relevant officials involved in </a:t>
            </a:r>
            <a:r>
              <a:rPr sz="1300" dirty="0">
                <a:latin typeface="Arial"/>
                <a:cs typeface="Arial"/>
              </a:rPr>
              <a:t>the </a:t>
            </a:r>
            <a:r>
              <a:rPr sz="1300" spc="-5" dirty="0">
                <a:latin typeface="Arial"/>
                <a:cs typeface="Arial"/>
              </a:rPr>
              <a:t>project and</a:t>
            </a:r>
            <a:r>
              <a:rPr sz="1300" spc="65" dirty="0">
                <a:latin typeface="Arial"/>
                <a:cs typeface="Arial"/>
              </a:rPr>
              <a:t> </a:t>
            </a:r>
            <a:r>
              <a:rPr sz="1300" spc="-10" dirty="0">
                <a:latin typeface="Arial"/>
                <a:cs typeface="Arial"/>
              </a:rPr>
              <a:t>other</a:t>
            </a:r>
            <a:r>
              <a:rPr lang="tr-TR" sz="1300" spc="-10" dirty="0">
                <a:latin typeface="Arial"/>
                <a:cs typeface="Arial"/>
              </a:rPr>
              <a:t> </a:t>
            </a:r>
            <a:r>
              <a:rPr sz="1300" dirty="0">
                <a:latin typeface="Arial"/>
                <a:cs typeface="Arial"/>
              </a:rPr>
              <a:t>beneficiary</a:t>
            </a:r>
            <a:r>
              <a:rPr sz="1300" spc="-20" dirty="0">
                <a:latin typeface="Arial"/>
                <a:cs typeface="Arial"/>
              </a:rPr>
              <a:t> </a:t>
            </a:r>
            <a:r>
              <a:rPr sz="1300" spc="-5" dirty="0">
                <a:latin typeface="Arial"/>
                <a:cs typeface="Arial"/>
              </a:rPr>
              <a:t>organizations</a:t>
            </a:r>
            <a:endParaRPr sz="1300" dirty="0">
              <a:latin typeface="Arial"/>
              <a:cs typeface="Arial"/>
            </a:endParaRPr>
          </a:p>
          <a:p>
            <a:pPr marL="184785" marR="5080" indent="-172720">
              <a:lnSpc>
                <a:spcPct val="110000"/>
              </a:lnSpc>
              <a:spcBef>
                <a:spcPts val="600"/>
              </a:spcBef>
              <a:buChar char="•"/>
              <a:tabLst>
                <a:tab pos="185420" algn="l"/>
              </a:tabLst>
            </a:pPr>
            <a:r>
              <a:rPr sz="1300" dirty="0">
                <a:latin typeface="Arial"/>
                <a:cs typeface="Arial"/>
              </a:rPr>
              <a:t>Checking </a:t>
            </a:r>
            <a:r>
              <a:rPr sz="1300" spc="-5" dirty="0">
                <a:latin typeface="Arial"/>
                <a:cs typeface="Arial"/>
              </a:rPr>
              <a:t>and sending training materials that are prepared by Trainer(s) to </a:t>
            </a:r>
            <a:r>
              <a:rPr sz="1300" dirty="0">
                <a:latin typeface="Arial"/>
                <a:cs typeface="Arial"/>
              </a:rPr>
              <a:t>the </a:t>
            </a:r>
            <a:r>
              <a:rPr sz="1300" spc="-5" dirty="0">
                <a:latin typeface="Arial"/>
                <a:cs typeface="Arial"/>
              </a:rPr>
              <a:t>CCO and </a:t>
            </a:r>
            <a:r>
              <a:rPr sz="1300" dirty="0">
                <a:latin typeface="Arial"/>
                <a:cs typeface="Arial"/>
              </a:rPr>
              <a:t>the </a:t>
            </a:r>
            <a:r>
              <a:rPr sz="1300" spc="-5" dirty="0">
                <a:latin typeface="Arial"/>
                <a:cs typeface="Arial"/>
              </a:rPr>
              <a:t>Bank in line  </a:t>
            </a:r>
            <a:r>
              <a:rPr sz="1300" spc="-10" dirty="0">
                <a:latin typeface="Arial"/>
                <a:cs typeface="Arial"/>
              </a:rPr>
              <a:t>with </a:t>
            </a:r>
            <a:r>
              <a:rPr sz="1300" dirty="0">
                <a:latin typeface="Arial"/>
                <a:cs typeface="Arial"/>
              </a:rPr>
              <a:t>the </a:t>
            </a:r>
            <a:r>
              <a:rPr sz="1300" spc="-5" dirty="0">
                <a:latin typeface="Arial"/>
                <a:cs typeface="Arial"/>
              </a:rPr>
              <a:t>time-frame </a:t>
            </a:r>
            <a:r>
              <a:rPr sz="1300" dirty="0">
                <a:latin typeface="Arial"/>
                <a:cs typeface="Arial"/>
              </a:rPr>
              <a:t>presented </a:t>
            </a:r>
            <a:r>
              <a:rPr sz="1300" spc="-5" dirty="0">
                <a:latin typeface="Arial"/>
                <a:cs typeface="Arial"/>
              </a:rPr>
              <a:t>in </a:t>
            </a:r>
            <a:r>
              <a:rPr sz="1300" dirty="0">
                <a:latin typeface="Arial"/>
                <a:cs typeface="Arial"/>
              </a:rPr>
              <a:t>Program </a:t>
            </a:r>
            <a:r>
              <a:rPr sz="1300" spc="-5" dirty="0">
                <a:latin typeface="Arial"/>
                <a:cs typeface="Arial"/>
              </a:rPr>
              <a:t>Implementation</a:t>
            </a:r>
            <a:r>
              <a:rPr sz="1300" spc="-135" dirty="0">
                <a:latin typeface="Arial"/>
                <a:cs typeface="Arial"/>
              </a:rPr>
              <a:t> </a:t>
            </a:r>
            <a:r>
              <a:rPr sz="1300" spc="-5" dirty="0">
                <a:latin typeface="Arial"/>
                <a:cs typeface="Arial"/>
              </a:rPr>
              <a:t>Guidelines</a:t>
            </a:r>
            <a:endParaRPr sz="1300" dirty="0">
              <a:latin typeface="Arial"/>
              <a:cs typeface="Arial"/>
            </a:endParaRPr>
          </a:p>
        </p:txBody>
      </p:sp>
      <p:sp>
        <p:nvSpPr>
          <p:cNvPr id="11" name="object 11"/>
          <p:cNvSpPr txBox="1">
            <a:spLocks noGrp="1"/>
          </p:cNvSpPr>
          <p:nvPr>
            <p:ph type="ftr" sz="quarter" idx="5"/>
          </p:nvPr>
        </p:nvSpPr>
        <p:spPr>
          <a:prstGeom prst="rect">
            <a:avLst/>
          </a:prstGeom>
        </p:spPr>
        <p:txBody>
          <a:bodyPr vert="horz" wrap="square" lIns="0" tIns="3810" rIns="0" bIns="0" rtlCol="0">
            <a:spAutoFit/>
          </a:bodyPr>
          <a:lstStyle/>
          <a:p>
            <a:pPr marR="6985" algn="ctr">
              <a:lnSpc>
                <a:spcPts val="825"/>
              </a:lnSpc>
              <a:spcBef>
                <a:spcPts val="30"/>
              </a:spcBef>
            </a:pPr>
            <a:r>
              <a:rPr spc="-5" dirty="0"/>
              <a:t>COMCEC</a:t>
            </a:r>
          </a:p>
          <a:p>
            <a:pPr marL="12065" marR="5080" algn="ctr">
              <a:lnSpc>
                <a:spcPts val="600"/>
              </a:lnSpc>
              <a:spcBef>
                <a:spcPts val="5"/>
              </a:spcBef>
            </a:pPr>
            <a:r>
              <a:rPr sz="500" b="0" spc="-5" dirty="0">
                <a:latin typeface="Arial"/>
                <a:cs typeface="Arial"/>
              </a:rPr>
              <a:t>C</a:t>
            </a:r>
            <a:r>
              <a:rPr sz="500" b="0" dirty="0">
                <a:latin typeface="Arial"/>
                <a:cs typeface="Arial"/>
              </a:rPr>
              <a:t>OO</a:t>
            </a:r>
            <a:r>
              <a:rPr sz="500" b="0" spc="-5" dirty="0">
                <a:latin typeface="Arial"/>
                <a:cs typeface="Arial"/>
              </a:rPr>
              <a:t>RD</a:t>
            </a:r>
            <a:r>
              <a:rPr sz="500" b="0" dirty="0">
                <a:latin typeface="Arial"/>
                <a:cs typeface="Arial"/>
              </a:rPr>
              <a:t>I</a:t>
            </a:r>
            <a:r>
              <a:rPr sz="500" b="0" spc="-5" dirty="0">
                <a:latin typeface="Arial"/>
                <a:cs typeface="Arial"/>
              </a:rPr>
              <a:t>N</a:t>
            </a:r>
            <a:r>
              <a:rPr sz="500" b="0" dirty="0">
                <a:latin typeface="Arial"/>
                <a:cs typeface="Arial"/>
              </a:rPr>
              <a:t>ATION  OFFICE</a:t>
            </a:r>
            <a:endParaRPr sz="500">
              <a:latin typeface="Arial"/>
              <a:cs typeface="Arial"/>
            </a:endParaRPr>
          </a:p>
        </p:txBody>
      </p:sp>
      <p:sp>
        <p:nvSpPr>
          <p:cNvPr id="13" name="Metin kutusu 12"/>
          <p:cNvSpPr txBox="1"/>
          <p:nvPr/>
        </p:nvSpPr>
        <p:spPr>
          <a:xfrm>
            <a:off x="7315200" y="4754598"/>
            <a:ext cx="228600" cy="369332"/>
          </a:xfrm>
          <a:prstGeom prst="rect">
            <a:avLst/>
          </a:prstGeom>
          <a:noFill/>
        </p:spPr>
        <p:txBody>
          <a:bodyPr wrap="square" rtlCol="0">
            <a:spAutoFit/>
          </a:bodyPr>
          <a:lstStyle/>
          <a:p>
            <a:r>
              <a:rPr lang="tr-TR" dirty="0"/>
              <a:t>6</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170432" y="1235963"/>
            <a:ext cx="6551930" cy="1573508"/>
          </a:xfrm>
          <a:prstGeom prst="rect">
            <a:avLst/>
          </a:prstGeom>
          <a:solidFill>
            <a:srgbClr val="E1EFD9"/>
          </a:solidFill>
        </p:spPr>
        <p:txBody>
          <a:bodyPr vert="horz" wrap="square" lIns="0" tIns="95250" rIns="0" bIns="0" rtlCol="0">
            <a:spAutoFit/>
          </a:bodyPr>
          <a:lstStyle/>
          <a:p>
            <a:pPr marL="228600" indent="-183515">
              <a:lnSpc>
                <a:spcPct val="100000"/>
              </a:lnSpc>
              <a:spcBef>
                <a:spcPts val="750"/>
              </a:spcBef>
              <a:buFont typeface="Wingdings"/>
              <a:buChar char=""/>
              <a:tabLst>
                <a:tab pos="229235" algn="l"/>
              </a:tabLst>
            </a:pPr>
            <a:r>
              <a:rPr sz="1100" spc="-5" dirty="0">
                <a:latin typeface="Arial"/>
                <a:cs typeface="Arial"/>
              </a:rPr>
              <a:t>Providing relevant </a:t>
            </a:r>
            <a:r>
              <a:rPr sz="1100" dirty="0">
                <a:latin typeface="Arial"/>
                <a:cs typeface="Arial"/>
              </a:rPr>
              <a:t>information </a:t>
            </a:r>
            <a:r>
              <a:rPr sz="1100" spc="-5" dirty="0">
                <a:latin typeface="Arial"/>
                <a:cs typeface="Arial"/>
              </a:rPr>
              <a:t>and </a:t>
            </a:r>
            <a:r>
              <a:rPr sz="1100" dirty="0">
                <a:latin typeface="Arial"/>
                <a:cs typeface="Arial"/>
              </a:rPr>
              <a:t>documents to the </a:t>
            </a:r>
            <a:r>
              <a:rPr sz="1100" spc="-5" dirty="0">
                <a:latin typeface="Arial"/>
                <a:cs typeface="Arial"/>
              </a:rPr>
              <a:t>Bank and </a:t>
            </a:r>
            <a:r>
              <a:rPr sz="1100" dirty="0">
                <a:latin typeface="Arial"/>
                <a:cs typeface="Arial"/>
              </a:rPr>
              <a:t>the</a:t>
            </a:r>
            <a:r>
              <a:rPr sz="1100" spc="-114" dirty="0">
                <a:latin typeface="Arial"/>
                <a:cs typeface="Arial"/>
              </a:rPr>
              <a:t> </a:t>
            </a:r>
            <a:r>
              <a:rPr sz="1100" spc="-10" dirty="0">
                <a:latin typeface="Arial"/>
                <a:cs typeface="Arial"/>
              </a:rPr>
              <a:t>CCO</a:t>
            </a:r>
            <a:endParaRPr sz="1100" dirty="0">
              <a:latin typeface="Arial"/>
              <a:cs typeface="Arial"/>
            </a:endParaRPr>
          </a:p>
          <a:p>
            <a:pPr>
              <a:lnSpc>
                <a:spcPct val="100000"/>
              </a:lnSpc>
              <a:spcBef>
                <a:spcPts val="10"/>
              </a:spcBef>
            </a:pPr>
            <a:endParaRPr sz="950" dirty="0">
              <a:latin typeface="Arial"/>
              <a:cs typeface="Arial"/>
            </a:endParaRPr>
          </a:p>
          <a:p>
            <a:pPr marL="228600" marR="39370" indent="-182880">
              <a:lnSpc>
                <a:spcPct val="150000"/>
              </a:lnSpc>
              <a:buFont typeface="Wingdings"/>
              <a:buChar char=""/>
              <a:tabLst>
                <a:tab pos="229235" algn="l"/>
              </a:tabLst>
            </a:pPr>
            <a:r>
              <a:rPr sz="1100" spc="-5" dirty="0">
                <a:latin typeface="Arial"/>
                <a:cs typeface="Arial"/>
              </a:rPr>
              <a:t>Drafting progress reports along </a:t>
            </a:r>
            <a:r>
              <a:rPr sz="1100" spc="-10" dirty="0">
                <a:latin typeface="Arial"/>
                <a:cs typeface="Arial"/>
              </a:rPr>
              <a:t>with </a:t>
            </a:r>
            <a:r>
              <a:rPr sz="1100" spc="-5" dirty="0">
                <a:latin typeface="Arial"/>
                <a:cs typeface="Arial"/>
              </a:rPr>
              <a:t>supplementary documents, </a:t>
            </a:r>
            <a:r>
              <a:rPr sz="1100" spc="-10" dirty="0">
                <a:latin typeface="Arial"/>
                <a:cs typeface="Arial"/>
              </a:rPr>
              <a:t>Activity </a:t>
            </a:r>
            <a:r>
              <a:rPr sz="1100" spc="-5" dirty="0">
                <a:latin typeface="Arial"/>
                <a:cs typeface="Arial"/>
              </a:rPr>
              <a:t>Reports, Project Completion  Report and conveying </a:t>
            </a:r>
            <a:r>
              <a:rPr sz="1100" dirty="0">
                <a:latin typeface="Arial"/>
                <a:cs typeface="Arial"/>
              </a:rPr>
              <a:t>them to the </a:t>
            </a:r>
            <a:r>
              <a:rPr sz="1100" spc="-5" dirty="0">
                <a:latin typeface="Arial"/>
                <a:cs typeface="Arial"/>
              </a:rPr>
              <a:t>Responsible </a:t>
            </a:r>
            <a:r>
              <a:rPr sz="1100" dirty="0">
                <a:latin typeface="Arial"/>
                <a:cs typeface="Arial"/>
              </a:rPr>
              <a:t>Authority to </a:t>
            </a:r>
            <a:r>
              <a:rPr sz="1100" spc="-5" dirty="0">
                <a:latin typeface="Arial"/>
                <a:cs typeface="Arial"/>
              </a:rPr>
              <a:t>be </a:t>
            </a:r>
            <a:r>
              <a:rPr sz="1100" dirty="0">
                <a:latin typeface="Arial"/>
                <a:cs typeface="Arial"/>
              </a:rPr>
              <a:t>submitted to the</a:t>
            </a:r>
            <a:r>
              <a:rPr sz="1100" spc="-130" dirty="0">
                <a:latin typeface="Arial"/>
                <a:cs typeface="Arial"/>
              </a:rPr>
              <a:t> </a:t>
            </a:r>
            <a:r>
              <a:rPr sz="1100" spc="-5" dirty="0">
                <a:latin typeface="Arial"/>
                <a:cs typeface="Arial"/>
              </a:rPr>
              <a:t>Bank</a:t>
            </a:r>
            <a:endParaRPr sz="1100" dirty="0">
              <a:latin typeface="Arial"/>
              <a:cs typeface="Arial"/>
            </a:endParaRPr>
          </a:p>
          <a:p>
            <a:pPr>
              <a:lnSpc>
                <a:spcPct val="100000"/>
              </a:lnSpc>
              <a:spcBef>
                <a:spcPts val="15"/>
              </a:spcBef>
              <a:buFont typeface="Wingdings"/>
              <a:buChar char=""/>
            </a:pPr>
            <a:endParaRPr sz="950" dirty="0">
              <a:latin typeface="Arial"/>
              <a:cs typeface="Arial"/>
            </a:endParaRPr>
          </a:p>
          <a:p>
            <a:pPr marL="228600" marR="38100" indent="-182880">
              <a:lnSpc>
                <a:spcPct val="150000"/>
              </a:lnSpc>
              <a:buFont typeface="Wingdings"/>
              <a:buChar char=""/>
              <a:tabLst>
                <a:tab pos="229235" algn="l"/>
              </a:tabLst>
            </a:pPr>
            <a:r>
              <a:rPr sz="1100" dirty="0">
                <a:latin typeface="Arial"/>
                <a:cs typeface="Arial"/>
              </a:rPr>
              <a:t>Preparing </a:t>
            </a:r>
            <a:r>
              <a:rPr sz="1100" spc="-5" dirty="0">
                <a:latin typeface="Arial"/>
                <a:cs typeface="Arial"/>
              </a:rPr>
              <a:t>his/her own timesheet in every month and convey </a:t>
            </a:r>
            <a:r>
              <a:rPr sz="1100" dirty="0">
                <a:latin typeface="Arial"/>
                <a:cs typeface="Arial"/>
              </a:rPr>
              <a:t>them to </a:t>
            </a:r>
            <a:r>
              <a:rPr sz="1100" spc="-5" dirty="0">
                <a:latin typeface="Arial"/>
                <a:cs typeface="Arial"/>
              </a:rPr>
              <a:t>the Responsible </a:t>
            </a:r>
            <a:r>
              <a:rPr sz="1100" dirty="0">
                <a:latin typeface="Arial"/>
                <a:cs typeface="Arial"/>
              </a:rPr>
              <a:t>Authority to </a:t>
            </a:r>
            <a:r>
              <a:rPr sz="1100" spc="-5" dirty="0">
                <a:latin typeface="Arial"/>
                <a:cs typeface="Arial"/>
              </a:rPr>
              <a:t>be  </a:t>
            </a:r>
            <a:r>
              <a:rPr sz="1100" dirty="0">
                <a:latin typeface="Arial"/>
                <a:cs typeface="Arial"/>
              </a:rPr>
              <a:t>submitted to the</a:t>
            </a:r>
            <a:r>
              <a:rPr sz="1100" spc="-85" dirty="0">
                <a:latin typeface="Arial"/>
                <a:cs typeface="Arial"/>
              </a:rPr>
              <a:t> </a:t>
            </a:r>
            <a:r>
              <a:rPr sz="1100" spc="-5" dirty="0">
                <a:latin typeface="Arial"/>
                <a:cs typeface="Arial"/>
              </a:rPr>
              <a:t>Bank</a:t>
            </a:r>
            <a:endParaRPr sz="1100" dirty="0">
              <a:latin typeface="Arial"/>
              <a:cs typeface="Arial"/>
            </a:endParaRPr>
          </a:p>
        </p:txBody>
      </p:sp>
      <p:sp>
        <p:nvSpPr>
          <p:cNvPr id="3" name="object 3"/>
          <p:cNvSpPr txBox="1"/>
          <p:nvPr/>
        </p:nvSpPr>
        <p:spPr>
          <a:xfrm>
            <a:off x="303987" y="2440051"/>
            <a:ext cx="716915" cy="474980"/>
          </a:xfrm>
          <a:prstGeom prst="rect">
            <a:avLst/>
          </a:prstGeom>
        </p:spPr>
        <p:txBody>
          <a:bodyPr vert="horz" wrap="square" lIns="0" tIns="29209" rIns="0" bIns="0" rtlCol="0">
            <a:spAutoFit/>
          </a:bodyPr>
          <a:lstStyle/>
          <a:p>
            <a:pPr marL="12700" marR="5080" algn="ctr">
              <a:lnSpc>
                <a:spcPct val="90000"/>
              </a:lnSpc>
              <a:spcBef>
                <a:spcPts val="229"/>
              </a:spcBef>
            </a:pPr>
            <a:r>
              <a:rPr sz="1050" b="1" spc="20" dirty="0">
                <a:solidFill>
                  <a:srgbClr val="3B8575"/>
                </a:solidFill>
                <a:latin typeface="Arial"/>
                <a:cs typeface="Arial"/>
              </a:rPr>
              <a:t>M</a:t>
            </a:r>
            <a:r>
              <a:rPr sz="1050" b="1" dirty="0">
                <a:solidFill>
                  <a:srgbClr val="3B8575"/>
                </a:solidFill>
                <a:latin typeface="Arial"/>
                <a:cs typeface="Arial"/>
              </a:rPr>
              <a:t>o</a:t>
            </a:r>
            <a:r>
              <a:rPr sz="1050" b="1" spc="-10" dirty="0">
                <a:solidFill>
                  <a:srgbClr val="3B8575"/>
                </a:solidFill>
                <a:latin typeface="Arial"/>
                <a:cs typeface="Arial"/>
              </a:rPr>
              <a:t>ni</a:t>
            </a:r>
            <a:r>
              <a:rPr sz="1050" b="1" spc="-5" dirty="0">
                <a:solidFill>
                  <a:srgbClr val="3B8575"/>
                </a:solidFill>
                <a:latin typeface="Arial"/>
                <a:cs typeface="Arial"/>
              </a:rPr>
              <a:t>t</a:t>
            </a:r>
            <a:r>
              <a:rPr sz="1050" b="1" spc="-10" dirty="0">
                <a:solidFill>
                  <a:srgbClr val="3B8575"/>
                </a:solidFill>
                <a:latin typeface="Arial"/>
                <a:cs typeface="Arial"/>
              </a:rPr>
              <a:t>o</a:t>
            </a:r>
            <a:r>
              <a:rPr sz="1050" b="1" dirty="0">
                <a:solidFill>
                  <a:srgbClr val="3B8575"/>
                </a:solidFill>
                <a:latin typeface="Arial"/>
                <a:cs typeface="Arial"/>
              </a:rPr>
              <a:t>r</a:t>
            </a:r>
            <a:r>
              <a:rPr sz="1050" b="1" spc="-10" dirty="0">
                <a:solidFill>
                  <a:srgbClr val="3B8575"/>
                </a:solidFill>
                <a:latin typeface="Arial"/>
                <a:cs typeface="Arial"/>
              </a:rPr>
              <a:t>i</a:t>
            </a:r>
            <a:r>
              <a:rPr sz="1050" b="1" dirty="0">
                <a:solidFill>
                  <a:srgbClr val="3B8575"/>
                </a:solidFill>
                <a:latin typeface="Arial"/>
                <a:cs typeface="Arial"/>
              </a:rPr>
              <a:t>ng  &amp;       Reporting</a:t>
            </a:r>
            <a:endParaRPr sz="1050">
              <a:latin typeface="Arial"/>
              <a:cs typeface="Arial"/>
            </a:endParaRPr>
          </a:p>
        </p:txBody>
      </p:sp>
      <p:grpSp>
        <p:nvGrpSpPr>
          <p:cNvPr id="4" name="object 4"/>
          <p:cNvGrpSpPr/>
          <p:nvPr/>
        </p:nvGrpSpPr>
        <p:grpSpPr>
          <a:xfrm>
            <a:off x="925630" y="4462145"/>
            <a:ext cx="8327390" cy="681355"/>
            <a:chOff x="816863" y="4462271"/>
            <a:chExt cx="8327390" cy="681355"/>
          </a:xfrm>
        </p:grpSpPr>
        <p:sp>
          <p:nvSpPr>
            <p:cNvPr id="5" name="object 5"/>
            <p:cNvSpPr/>
            <p:nvPr/>
          </p:nvSpPr>
          <p:spPr>
            <a:xfrm>
              <a:off x="1232347" y="4622291"/>
              <a:ext cx="7912100" cy="521334"/>
            </a:xfrm>
            <a:custGeom>
              <a:avLst/>
              <a:gdLst/>
              <a:ahLst/>
              <a:cxnLst/>
              <a:rect l="l" t="t" r="r" b="b"/>
              <a:pathLst>
                <a:path w="7912100" h="521335">
                  <a:moveTo>
                    <a:pt x="7911652" y="0"/>
                  </a:moveTo>
                  <a:lnTo>
                    <a:pt x="0" y="521206"/>
                  </a:lnTo>
                  <a:lnTo>
                    <a:pt x="7911652" y="521206"/>
                  </a:lnTo>
                  <a:lnTo>
                    <a:pt x="7911652" y="0"/>
                  </a:lnTo>
                  <a:close/>
                </a:path>
              </a:pathLst>
            </a:custGeom>
            <a:solidFill>
              <a:srgbClr val="3B8574"/>
            </a:solidFill>
          </p:spPr>
          <p:txBody>
            <a:bodyPr wrap="square" lIns="0" tIns="0" rIns="0" bIns="0" rtlCol="0"/>
            <a:lstStyle/>
            <a:p>
              <a:endParaRPr/>
            </a:p>
          </p:txBody>
        </p:sp>
        <p:sp>
          <p:nvSpPr>
            <p:cNvPr id="6" name="object 6"/>
            <p:cNvSpPr/>
            <p:nvPr/>
          </p:nvSpPr>
          <p:spPr>
            <a:xfrm>
              <a:off x="816863" y="4462271"/>
              <a:ext cx="707136" cy="557782"/>
            </a:xfrm>
            <a:prstGeom prst="rect">
              <a:avLst/>
            </a:prstGeom>
            <a:blipFill>
              <a:blip r:embed="rId2" cstate="print"/>
              <a:stretch>
                <a:fillRect/>
              </a:stretch>
            </a:blipFill>
          </p:spPr>
          <p:txBody>
            <a:bodyPr wrap="square" lIns="0" tIns="0" rIns="0" bIns="0" rtlCol="0"/>
            <a:lstStyle/>
            <a:p>
              <a:endParaRPr/>
            </a:p>
          </p:txBody>
        </p:sp>
      </p:grpSp>
      <p:sp>
        <p:nvSpPr>
          <p:cNvPr id="7" name="object 7"/>
          <p:cNvSpPr/>
          <p:nvPr/>
        </p:nvSpPr>
        <p:spPr>
          <a:xfrm>
            <a:off x="304800" y="4410455"/>
            <a:ext cx="384047" cy="368808"/>
          </a:xfrm>
          <a:prstGeom prst="rect">
            <a:avLst/>
          </a:prstGeom>
          <a:blipFill>
            <a:blip r:embed="rId3" cstate="print"/>
            <a:stretch>
              <a:fillRect/>
            </a:stretch>
          </a:blipFill>
        </p:spPr>
        <p:txBody>
          <a:bodyPr wrap="square" lIns="0" tIns="0" rIns="0" bIns="0" rtlCol="0"/>
          <a:lstStyle/>
          <a:p>
            <a:endParaRPr/>
          </a:p>
        </p:txBody>
      </p:sp>
      <p:sp>
        <p:nvSpPr>
          <p:cNvPr id="8" name="object 8"/>
          <p:cNvSpPr/>
          <p:nvPr/>
        </p:nvSpPr>
        <p:spPr>
          <a:xfrm>
            <a:off x="423786" y="1928005"/>
            <a:ext cx="525551" cy="423294"/>
          </a:xfrm>
          <a:prstGeom prst="rect">
            <a:avLst/>
          </a:prstGeom>
          <a:blipFill>
            <a:blip r:embed="rId4" cstate="print"/>
            <a:stretch>
              <a:fillRect/>
            </a:stretch>
          </a:blipFill>
        </p:spPr>
        <p:txBody>
          <a:bodyPr wrap="square" lIns="0" tIns="0" rIns="0" bIns="0" rtlCol="0"/>
          <a:lstStyle/>
          <a:p>
            <a:endParaRPr/>
          </a:p>
        </p:txBody>
      </p:sp>
      <p:sp>
        <p:nvSpPr>
          <p:cNvPr id="9" name="object 9"/>
          <p:cNvSpPr txBox="1">
            <a:spLocks noGrp="1"/>
          </p:cNvSpPr>
          <p:nvPr>
            <p:ph type="title"/>
          </p:nvPr>
        </p:nvSpPr>
        <p:spPr>
          <a:xfrm>
            <a:off x="2731389" y="499618"/>
            <a:ext cx="3548379" cy="330835"/>
          </a:xfrm>
          <a:prstGeom prst="rect">
            <a:avLst/>
          </a:prstGeom>
        </p:spPr>
        <p:txBody>
          <a:bodyPr vert="horz" wrap="square" lIns="0" tIns="13335" rIns="0" bIns="0" rtlCol="0">
            <a:spAutoFit/>
          </a:bodyPr>
          <a:lstStyle/>
          <a:p>
            <a:pPr marL="12700">
              <a:lnSpc>
                <a:spcPct val="100000"/>
              </a:lnSpc>
              <a:spcBef>
                <a:spcPts val="105"/>
              </a:spcBef>
            </a:pPr>
            <a:r>
              <a:rPr dirty="0"/>
              <a:t>Project Coordinator </a:t>
            </a:r>
            <a:endParaRPr sz="1400" dirty="0"/>
          </a:p>
        </p:txBody>
      </p:sp>
      <p:sp>
        <p:nvSpPr>
          <p:cNvPr id="10" name="object 10"/>
          <p:cNvSpPr txBox="1">
            <a:spLocks noGrp="1"/>
          </p:cNvSpPr>
          <p:nvPr>
            <p:ph type="ftr" sz="quarter" idx="5"/>
          </p:nvPr>
        </p:nvSpPr>
        <p:spPr>
          <a:prstGeom prst="rect">
            <a:avLst/>
          </a:prstGeom>
        </p:spPr>
        <p:txBody>
          <a:bodyPr vert="horz" wrap="square" lIns="0" tIns="3810" rIns="0" bIns="0" rtlCol="0">
            <a:spAutoFit/>
          </a:bodyPr>
          <a:lstStyle/>
          <a:p>
            <a:pPr marR="6985" algn="ctr">
              <a:lnSpc>
                <a:spcPts val="825"/>
              </a:lnSpc>
              <a:spcBef>
                <a:spcPts val="30"/>
              </a:spcBef>
            </a:pPr>
            <a:r>
              <a:rPr spc="-5" dirty="0"/>
              <a:t>COMCEC</a:t>
            </a:r>
          </a:p>
          <a:p>
            <a:pPr marL="12065" marR="5080" algn="ctr">
              <a:lnSpc>
                <a:spcPts val="600"/>
              </a:lnSpc>
              <a:spcBef>
                <a:spcPts val="5"/>
              </a:spcBef>
            </a:pPr>
            <a:r>
              <a:rPr sz="500" b="0" spc="-5" dirty="0">
                <a:latin typeface="Arial"/>
                <a:cs typeface="Arial"/>
              </a:rPr>
              <a:t>C</a:t>
            </a:r>
            <a:r>
              <a:rPr sz="500" b="0" dirty="0">
                <a:latin typeface="Arial"/>
                <a:cs typeface="Arial"/>
              </a:rPr>
              <a:t>OO</a:t>
            </a:r>
            <a:r>
              <a:rPr sz="500" b="0" spc="-5" dirty="0">
                <a:latin typeface="Arial"/>
                <a:cs typeface="Arial"/>
              </a:rPr>
              <a:t>RD</a:t>
            </a:r>
            <a:r>
              <a:rPr sz="500" b="0" dirty="0">
                <a:latin typeface="Arial"/>
                <a:cs typeface="Arial"/>
              </a:rPr>
              <a:t>I</a:t>
            </a:r>
            <a:r>
              <a:rPr sz="500" b="0" spc="-5" dirty="0">
                <a:latin typeface="Arial"/>
                <a:cs typeface="Arial"/>
              </a:rPr>
              <a:t>N</a:t>
            </a:r>
            <a:r>
              <a:rPr sz="500" b="0" dirty="0">
                <a:latin typeface="Arial"/>
                <a:cs typeface="Arial"/>
              </a:rPr>
              <a:t>ATION  OFFICE</a:t>
            </a:r>
            <a:endParaRPr sz="500">
              <a:latin typeface="Arial"/>
              <a:cs typeface="Arial"/>
            </a:endParaRPr>
          </a:p>
        </p:txBody>
      </p:sp>
      <p:sp>
        <p:nvSpPr>
          <p:cNvPr id="12" name="Metin kutusu 11"/>
          <p:cNvSpPr txBox="1"/>
          <p:nvPr/>
        </p:nvSpPr>
        <p:spPr>
          <a:xfrm>
            <a:off x="7508071" y="4774168"/>
            <a:ext cx="228600" cy="338554"/>
          </a:xfrm>
          <a:prstGeom prst="rect">
            <a:avLst/>
          </a:prstGeom>
          <a:noFill/>
        </p:spPr>
        <p:txBody>
          <a:bodyPr wrap="square" rtlCol="0">
            <a:spAutoFit/>
          </a:bodyPr>
          <a:lstStyle/>
          <a:p>
            <a:r>
              <a:rPr lang="tr-TR" sz="1600" dirty="0"/>
              <a:t>7</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479803" y="3406140"/>
            <a:ext cx="6504940" cy="879728"/>
          </a:xfrm>
          <a:prstGeom prst="rect">
            <a:avLst/>
          </a:prstGeom>
          <a:solidFill>
            <a:srgbClr val="E1EFD9"/>
          </a:solidFill>
        </p:spPr>
        <p:txBody>
          <a:bodyPr vert="horz" wrap="square" lIns="0" tIns="40640" rIns="0" bIns="0" rtlCol="0">
            <a:spAutoFit/>
          </a:bodyPr>
          <a:lstStyle/>
          <a:p>
            <a:pPr marL="561340" indent="-172720">
              <a:lnSpc>
                <a:spcPct val="100000"/>
              </a:lnSpc>
              <a:spcBef>
                <a:spcPts val="320"/>
              </a:spcBef>
              <a:buChar char="•"/>
              <a:tabLst>
                <a:tab pos="561975" algn="l"/>
              </a:tabLst>
            </a:pPr>
            <a:r>
              <a:rPr lang="en-US" sz="1300" spc="-5" dirty="0">
                <a:latin typeface="Arial"/>
                <a:cs typeface="Arial"/>
              </a:rPr>
              <a:t>Following the rules and procedures stated in the CPF Project Implementation Guidelines, Visibility Manual and the Contract.</a:t>
            </a:r>
            <a:endParaRPr lang="tr-TR" sz="1300" spc="-5" dirty="0">
              <a:latin typeface="Arial"/>
              <a:cs typeface="Arial"/>
            </a:endParaRPr>
          </a:p>
          <a:p>
            <a:pPr marL="561340" indent="-172720">
              <a:lnSpc>
                <a:spcPct val="100000"/>
              </a:lnSpc>
              <a:spcBef>
                <a:spcPts val="320"/>
              </a:spcBef>
              <a:buChar char="•"/>
              <a:tabLst>
                <a:tab pos="561975" algn="l"/>
              </a:tabLst>
            </a:pPr>
            <a:r>
              <a:rPr sz="1300" spc="-10" dirty="0">
                <a:latin typeface="Arial"/>
                <a:cs typeface="Arial"/>
              </a:rPr>
              <a:t>Preparing his/her own timesheet and convey them </a:t>
            </a:r>
            <a:r>
              <a:rPr sz="1300" spc="-5" dirty="0">
                <a:latin typeface="Arial"/>
                <a:cs typeface="Arial"/>
              </a:rPr>
              <a:t>to </a:t>
            </a:r>
            <a:r>
              <a:rPr sz="1300" spc="-10" dirty="0">
                <a:latin typeface="Arial"/>
                <a:cs typeface="Arial"/>
              </a:rPr>
              <a:t>the Responsible Authority  </a:t>
            </a:r>
            <a:r>
              <a:rPr sz="1300" spc="-5" dirty="0">
                <a:latin typeface="Arial"/>
                <a:cs typeface="Arial"/>
              </a:rPr>
              <a:t>to be later submitted to the</a:t>
            </a:r>
            <a:r>
              <a:rPr sz="1300" spc="100" dirty="0">
                <a:latin typeface="Arial"/>
                <a:cs typeface="Arial"/>
              </a:rPr>
              <a:t> </a:t>
            </a:r>
            <a:r>
              <a:rPr sz="1300" spc="-10" dirty="0">
                <a:latin typeface="Arial"/>
                <a:cs typeface="Arial"/>
              </a:rPr>
              <a:t>Bank</a:t>
            </a:r>
            <a:endParaRPr sz="1300" dirty="0">
              <a:latin typeface="Arial"/>
              <a:cs typeface="Arial"/>
            </a:endParaRPr>
          </a:p>
        </p:txBody>
      </p:sp>
      <p:sp>
        <p:nvSpPr>
          <p:cNvPr id="3" name="object 3"/>
          <p:cNvSpPr txBox="1"/>
          <p:nvPr/>
        </p:nvSpPr>
        <p:spPr>
          <a:xfrm>
            <a:off x="274116" y="3817416"/>
            <a:ext cx="812165" cy="537845"/>
          </a:xfrm>
          <a:prstGeom prst="rect">
            <a:avLst/>
          </a:prstGeom>
        </p:spPr>
        <p:txBody>
          <a:bodyPr vert="horz" wrap="square" lIns="0" tIns="33019" rIns="0" bIns="0" rtlCol="0">
            <a:spAutoFit/>
          </a:bodyPr>
          <a:lstStyle/>
          <a:p>
            <a:pPr marL="12700" marR="5080" algn="ctr">
              <a:lnSpc>
                <a:spcPts val="1300"/>
              </a:lnSpc>
              <a:spcBef>
                <a:spcPts val="259"/>
              </a:spcBef>
            </a:pPr>
            <a:r>
              <a:rPr sz="1200" b="1" spc="-5" dirty="0">
                <a:solidFill>
                  <a:srgbClr val="3B8575"/>
                </a:solidFill>
                <a:latin typeface="Arial"/>
                <a:cs typeface="Arial"/>
              </a:rPr>
              <a:t>M</a:t>
            </a:r>
            <a:r>
              <a:rPr sz="1200" b="1" dirty="0">
                <a:solidFill>
                  <a:srgbClr val="3B8575"/>
                </a:solidFill>
                <a:latin typeface="Arial"/>
                <a:cs typeface="Arial"/>
              </a:rPr>
              <a:t>onit</a:t>
            </a:r>
            <a:r>
              <a:rPr sz="1200" b="1" spc="-5" dirty="0">
                <a:solidFill>
                  <a:srgbClr val="3B8575"/>
                </a:solidFill>
                <a:latin typeface="Arial"/>
                <a:cs typeface="Arial"/>
              </a:rPr>
              <a:t>o</a:t>
            </a:r>
            <a:r>
              <a:rPr sz="1200" b="1" dirty="0">
                <a:solidFill>
                  <a:srgbClr val="3B8575"/>
                </a:solidFill>
                <a:latin typeface="Arial"/>
                <a:cs typeface="Arial"/>
              </a:rPr>
              <a:t>ring  </a:t>
            </a:r>
            <a:r>
              <a:rPr sz="1200" b="1" spc="-5" dirty="0">
                <a:solidFill>
                  <a:srgbClr val="3B8575"/>
                </a:solidFill>
                <a:latin typeface="Arial"/>
                <a:cs typeface="Arial"/>
              </a:rPr>
              <a:t>&amp;       </a:t>
            </a:r>
            <a:r>
              <a:rPr sz="1200" b="1" dirty="0">
                <a:solidFill>
                  <a:srgbClr val="3B8575"/>
                </a:solidFill>
                <a:latin typeface="Arial"/>
                <a:cs typeface="Arial"/>
              </a:rPr>
              <a:t>Reporting</a:t>
            </a:r>
            <a:endParaRPr sz="1200">
              <a:latin typeface="Arial"/>
              <a:cs typeface="Arial"/>
            </a:endParaRPr>
          </a:p>
        </p:txBody>
      </p:sp>
      <p:grpSp>
        <p:nvGrpSpPr>
          <p:cNvPr id="4" name="object 4"/>
          <p:cNvGrpSpPr/>
          <p:nvPr/>
        </p:nvGrpSpPr>
        <p:grpSpPr>
          <a:xfrm>
            <a:off x="816863" y="4462271"/>
            <a:ext cx="8327390" cy="681355"/>
            <a:chOff x="816863" y="4462271"/>
            <a:chExt cx="8327390" cy="681355"/>
          </a:xfrm>
        </p:grpSpPr>
        <p:sp>
          <p:nvSpPr>
            <p:cNvPr id="5" name="object 5"/>
            <p:cNvSpPr/>
            <p:nvPr/>
          </p:nvSpPr>
          <p:spPr>
            <a:xfrm>
              <a:off x="1232347" y="4622291"/>
              <a:ext cx="7912100" cy="521334"/>
            </a:xfrm>
            <a:custGeom>
              <a:avLst/>
              <a:gdLst/>
              <a:ahLst/>
              <a:cxnLst/>
              <a:rect l="l" t="t" r="r" b="b"/>
              <a:pathLst>
                <a:path w="7912100" h="521335">
                  <a:moveTo>
                    <a:pt x="7911652" y="0"/>
                  </a:moveTo>
                  <a:lnTo>
                    <a:pt x="0" y="521206"/>
                  </a:lnTo>
                  <a:lnTo>
                    <a:pt x="7911652" y="521206"/>
                  </a:lnTo>
                  <a:lnTo>
                    <a:pt x="7911652" y="0"/>
                  </a:lnTo>
                  <a:close/>
                </a:path>
              </a:pathLst>
            </a:custGeom>
            <a:solidFill>
              <a:srgbClr val="3B8574"/>
            </a:solidFill>
          </p:spPr>
          <p:txBody>
            <a:bodyPr wrap="square" lIns="0" tIns="0" rIns="0" bIns="0" rtlCol="0"/>
            <a:lstStyle/>
            <a:p>
              <a:endParaRPr/>
            </a:p>
          </p:txBody>
        </p:sp>
        <p:sp>
          <p:nvSpPr>
            <p:cNvPr id="6" name="object 6"/>
            <p:cNvSpPr/>
            <p:nvPr/>
          </p:nvSpPr>
          <p:spPr>
            <a:xfrm>
              <a:off x="816863" y="4462271"/>
              <a:ext cx="707136" cy="557782"/>
            </a:xfrm>
            <a:prstGeom prst="rect">
              <a:avLst/>
            </a:prstGeom>
            <a:blipFill>
              <a:blip r:embed="rId2" cstate="print"/>
              <a:stretch>
                <a:fillRect/>
              </a:stretch>
            </a:blipFill>
          </p:spPr>
          <p:txBody>
            <a:bodyPr wrap="square" lIns="0" tIns="0" rIns="0" bIns="0" rtlCol="0"/>
            <a:lstStyle/>
            <a:p>
              <a:endParaRPr/>
            </a:p>
          </p:txBody>
        </p:sp>
      </p:grpSp>
      <p:sp>
        <p:nvSpPr>
          <p:cNvPr id="7" name="object 7"/>
          <p:cNvSpPr/>
          <p:nvPr/>
        </p:nvSpPr>
        <p:spPr>
          <a:xfrm>
            <a:off x="563974" y="1688649"/>
            <a:ext cx="339720" cy="356444"/>
          </a:xfrm>
          <a:prstGeom prst="rect">
            <a:avLst/>
          </a:prstGeom>
          <a:blipFill>
            <a:blip r:embed="rId3" cstate="print"/>
            <a:stretch>
              <a:fillRect/>
            </a:stretch>
          </a:blipFill>
        </p:spPr>
        <p:txBody>
          <a:bodyPr wrap="square" lIns="0" tIns="0" rIns="0" bIns="0" rtlCol="0"/>
          <a:lstStyle/>
          <a:p>
            <a:endParaRPr/>
          </a:p>
        </p:txBody>
      </p:sp>
      <p:sp>
        <p:nvSpPr>
          <p:cNvPr id="8" name="object 8"/>
          <p:cNvSpPr/>
          <p:nvPr/>
        </p:nvSpPr>
        <p:spPr>
          <a:xfrm>
            <a:off x="304800" y="4410455"/>
            <a:ext cx="384047" cy="368808"/>
          </a:xfrm>
          <a:prstGeom prst="rect">
            <a:avLst/>
          </a:prstGeom>
          <a:blipFill>
            <a:blip r:embed="rId4" cstate="print"/>
            <a:stretch>
              <a:fillRect/>
            </a:stretch>
          </a:blipFill>
        </p:spPr>
        <p:txBody>
          <a:bodyPr wrap="square" lIns="0" tIns="0" rIns="0" bIns="0" rtlCol="0"/>
          <a:lstStyle/>
          <a:p>
            <a:endParaRPr/>
          </a:p>
        </p:txBody>
      </p:sp>
      <p:sp>
        <p:nvSpPr>
          <p:cNvPr id="9" name="object 9"/>
          <p:cNvSpPr/>
          <p:nvPr/>
        </p:nvSpPr>
        <p:spPr>
          <a:xfrm>
            <a:off x="457260" y="3451929"/>
            <a:ext cx="441809" cy="357966"/>
          </a:xfrm>
          <a:prstGeom prst="rect">
            <a:avLst/>
          </a:prstGeom>
          <a:blipFill>
            <a:blip r:embed="rId5" cstate="print"/>
            <a:stretch>
              <a:fillRect/>
            </a:stretch>
          </a:blipFill>
        </p:spPr>
        <p:txBody>
          <a:bodyPr wrap="square" lIns="0" tIns="0" rIns="0" bIns="0" rtlCol="0"/>
          <a:lstStyle/>
          <a:p>
            <a:endParaRPr/>
          </a:p>
        </p:txBody>
      </p:sp>
      <p:sp>
        <p:nvSpPr>
          <p:cNvPr id="10" name="object 10"/>
          <p:cNvSpPr txBox="1"/>
          <p:nvPr/>
        </p:nvSpPr>
        <p:spPr>
          <a:xfrm>
            <a:off x="36982" y="2011426"/>
            <a:ext cx="1341755" cy="239395"/>
          </a:xfrm>
          <a:prstGeom prst="rect">
            <a:avLst/>
          </a:prstGeom>
        </p:spPr>
        <p:txBody>
          <a:bodyPr vert="horz" wrap="square" lIns="0" tIns="12700" rIns="0" bIns="0" rtlCol="0">
            <a:spAutoFit/>
          </a:bodyPr>
          <a:lstStyle/>
          <a:p>
            <a:pPr marL="12700">
              <a:lnSpc>
                <a:spcPct val="100000"/>
              </a:lnSpc>
              <a:spcBef>
                <a:spcPts val="100"/>
              </a:spcBef>
            </a:pPr>
            <a:r>
              <a:rPr sz="1400" b="1" spc="-5" dirty="0">
                <a:solidFill>
                  <a:srgbClr val="3B8575"/>
                </a:solidFill>
                <a:latin typeface="Arial"/>
                <a:cs typeface="Arial"/>
              </a:rPr>
              <a:t>Implementation</a:t>
            </a:r>
            <a:endParaRPr sz="1400">
              <a:latin typeface="Arial"/>
              <a:cs typeface="Arial"/>
            </a:endParaRPr>
          </a:p>
        </p:txBody>
      </p:sp>
      <p:sp>
        <p:nvSpPr>
          <p:cNvPr id="11" name="object 11"/>
          <p:cNvSpPr txBox="1">
            <a:spLocks noGrp="1"/>
          </p:cNvSpPr>
          <p:nvPr>
            <p:ph type="title"/>
          </p:nvPr>
        </p:nvSpPr>
        <p:spPr>
          <a:prstGeom prst="rect">
            <a:avLst/>
          </a:prstGeom>
        </p:spPr>
        <p:txBody>
          <a:bodyPr vert="horz" wrap="square" lIns="0" tIns="13335" rIns="0" bIns="0" rtlCol="0">
            <a:spAutoFit/>
          </a:bodyPr>
          <a:lstStyle/>
          <a:p>
            <a:pPr marL="316865">
              <a:lnSpc>
                <a:spcPct val="100000"/>
              </a:lnSpc>
              <a:spcBef>
                <a:spcPts val="105"/>
              </a:spcBef>
            </a:pPr>
            <a:r>
              <a:rPr dirty="0"/>
              <a:t>Trainer  </a:t>
            </a:r>
            <a:endParaRPr sz="1200" dirty="0"/>
          </a:p>
        </p:txBody>
      </p:sp>
      <p:sp>
        <p:nvSpPr>
          <p:cNvPr id="12" name="object 12"/>
          <p:cNvSpPr/>
          <p:nvPr/>
        </p:nvSpPr>
        <p:spPr>
          <a:xfrm>
            <a:off x="1479803" y="573023"/>
            <a:ext cx="6518275" cy="2677795"/>
          </a:xfrm>
          <a:custGeom>
            <a:avLst/>
            <a:gdLst/>
            <a:ahLst/>
            <a:cxnLst/>
            <a:rect l="l" t="t" r="r" b="b"/>
            <a:pathLst>
              <a:path w="6518275" h="2677795">
                <a:moveTo>
                  <a:pt x="6518148" y="0"/>
                </a:moveTo>
                <a:lnTo>
                  <a:pt x="0" y="0"/>
                </a:lnTo>
                <a:lnTo>
                  <a:pt x="0" y="2677668"/>
                </a:lnTo>
                <a:lnTo>
                  <a:pt x="6518148" y="2677668"/>
                </a:lnTo>
                <a:lnTo>
                  <a:pt x="6518148" y="0"/>
                </a:lnTo>
                <a:close/>
              </a:path>
            </a:pathLst>
          </a:custGeom>
          <a:solidFill>
            <a:srgbClr val="E1EFD9"/>
          </a:solidFill>
        </p:spPr>
        <p:txBody>
          <a:bodyPr wrap="square" lIns="0" tIns="0" rIns="0" bIns="0" rtlCol="0"/>
          <a:lstStyle/>
          <a:p>
            <a:endParaRPr/>
          </a:p>
        </p:txBody>
      </p:sp>
      <p:sp>
        <p:nvSpPr>
          <p:cNvPr id="13" name="object 13"/>
          <p:cNvSpPr txBox="1"/>
          <p:nvPr/>
        </p:nvSpPr>
        <p:spPr>
          <a:xfrm>
            <a:off x="1856613" y="601116"/>
            <a:ext cx="6110605" cy="2586355"/>
          </a:xfrm>
          <a:prstGeom prst="rect">
            <a:avLst/>
          </a:prstGeom>
        </p:spPr>
        <p:txBody>
          <a:bodyPr vert="horz" wrap="square" lIns="0" tIns="76835" rIns="0" bIns="0" rtlCol="0">
            <a:spAutoFit/>
          </a:bodyPr>
          <a:lstStyle/>
          <a:p>
            <a:pPr marL="299085" indent="-287020">
              <a:lnSpc>
                <a:spcPct val="100000"/>
              </a:lnSpc>
              <a:spcBef>
                <a:spcPts val="605"/>
              </a:spcBef>
              <a:buChar char="•"/>
              <a:tabLst>
                <a:tab pos="299085" algn="l"/>
                <a:tab pos="299720" algn="l"/>
              </a:tabLst>
            </a:pPr>
            <a:r>
              <a:rPr sz="1300" spc="-5" dirty="0">
                <a:latin typeface="Arial"/>
                <a:cs typeface="Arial"/>
              </a:rPr>
              <a:t>Contributing to </a:t>
            </a:r>
            <a:r>
              <a:rPr sz="1300" spc="-10" dirty="0">
                <a:latin typeface="Arial"/>
                <a:cs typeface="Arial"/>
              </a:rPr>
              <a:t>the </a:t>
            </a:r>
            <a:r>
              <a:rPr sz="1300" spc="-5" dirty="0">
                <a:latin typeface="Arial"/>
                <a:cs typeface="Arial"/>
              </a:rPr>
              <a:t>preparation of </a:t>
            </a:r>
            <a:r>
              <a:rPr sz="1300" spc="-10" dirty="0">
                <a:latin typeface="Arial"/>
                <a:cs typeface="Arial"/>
              </a:rPr>
              <a:t>the </a:t>
            </a:r>
            <a:r>
              <a:rPr sz="1300" spc="-5" dirty="0">
                <a:latin typeface="Arial"/>
                <a:cs typeface="Arial"/>
              </a:rPr>
              <a:t>Detailed </a:t>
            </a:r>
            <a:r>
              <a:rPr sz="1300" spc="5" dirty="0">
                <a:latin typeface="Arial"/>
                <a:cs typeface="Arial"/>
              </a:rPr>
              <a:t>Work</a:t>
            </a:r>
            <a:r>
              <a:rPr sz="1300" spc="165" dirty="0">
                <a:latin typeface="Arial"/>
                <a:cs typeface="Arial"/>
              </a:rPr>
              <a:t> </a:t>
            </a:r>
            <a:r>
              <a:rPr sz="1300" spc="-5" dirty="0">
                <a:latin typeface="Arial"/>
                <a:cs typeface="Arial"/>
              </a:rPr>
              <a:t>Plan.</a:t>
            </a:r>
            <a:endParaRPr sz="1300" dirty="0">
              <a:latin typeface="Arial"/>
              <a:cs typeface="Arial"/>
            </a:endParaRPr>
          </a:p>
          <a:p>
            <a:pPr marL="299085" marR="5080" indent="-287020">
              <a:lnSpc>
                <a:spcPct val="100000"/>
              </a:lnSpc>
              <a:spcBef>
                <a:spcPts val="500"/>
              </a:spcBef>
              <a:buChar char="•"/>
              <a:tabLst>
                <a:tab pos="299085" algn="l"/>
                <a:tab pos="299720" algn="l"/>
              </a:tabLst>
            </a:pPr>
            <a:r>
              <a:rPr sz="1300" spc="-5" dirty="0">
                <a:latin typeface="Arial"/>
                <a:cs typeface="Arial"/>
              </a:rPr>
              <a:t>Collecting and </a:t>
            </a:r>
            <a:r>
              <a:rPr sz="1300" dirty="0">
                <a:latin typeface="Arial"/>
                <a:cs typeface="Arial"/>
              </a:rPr>
              <a:t>analyzing </a:t>
            </a:r>
            <a:r>
              <a:rPr sz="1300" spc="-5" dirty="0">
                <a:latin typeface="Arial"/>
                <a:cs typeface="Arial"/>
              </a:rPr>
              <a:t>data which is essential </a:t>
            </a:r>
            <a:r>
              <a:rPr sz="1300" dirty="0">
                <a:latin typeface="Arial"/>
                <a:cs typeface="Arial"/>
              </a:rPr>
              <a:t>to the preparation </a:t>
            </a:r>
            <a:r>
              <a:rPr sz="1300" spc="-5" dirty="0">
                <a:latin typeface="Arial"/>
                <a:cs typeface="Arial"/>
              </a:rPr>
              <a:t>of </a:t>
            </a:r>
            <a:r>
              <a:rPr sz="1300" dirty="0">
                <a:latin typeface="Arial"/>
                <a:cs typeface="Arial"/>
              </a:rPr>
              <a:t>training  </a:t>
            </a:r>
            <a:r>
              <a:rPr sz="1300" spc="-5" dirty="0">
                <a:latin typeface="Arial"/>
                <a:cs typeface="Arial"/>
              </a:rPr>
              <a:t>program </a:t>
            </a:r>
            <a:r>
              <a:rPr sz="1300" spc="-10" dirty="0">
                <a:latin typeface="Arial"/>
                <a:cs typeface="Arial"/>
              </a:rPr>
              <a:t>through </a:t>
            </a:r>
            <a:r>
              <a:rPr sz="1300" spc="-5" dirty="0">
                <a:latin typeface="Arial"/>
                <a:cs typeface="Arial"/>
              </a:rPr>
              <a:t>study visits, interviews,</a:t>
            </a:r>
            <a:r>
              <a:rPr sz="1300" spc="185" dirty="0">
                <a:latin typeface="Arial"/>
                <a:cs typeface="Arial"/>
              </a:rPr>
              <a:t> </a:t>
            </a:r>
            <a:r>
              <a:rPr sz="1300" spc="-5" dirty="0">
                <a:latin typeface="Arial"/>
                <a:cs typeface="Arial"/>
              </a:rPr>
              <a:t>etc.</a:t>
            </a:r>
            <a:endParaRPr sz="1300" dirty="0">
              <a:latin typeface="Arial"/>
              <a:cs typeface="Arial"/>
            </a:endParaRPr>
          </a:p>
          <a:p>
            <a:pPr marL="299085" marR="6350" indent="-287020">
              <a:lnSpc>
                <a:spcPct val="100000"/>
              </a:lnSpc>
              <a:spcBef>
                <a:spcPts val="495"/>
              </a:spcBef>
              <a:buChar char="•"/>
              <a:tabLst>
                <a:tab pos="299085" algn="l"/>
                <a:tab pos="299720" algn="l"/>
              </a:tabLst>
            </a:pPr>
            <a:r>
              <a:rPr sz="1300" spc="-5" dirty="0">
                <a:latin typeface="Arial"/>
                <a:cs typeface="Arial"/>
              </a:rPr>
              <a:t>Preparing </a:t>
            </a:r>
            <a:r>
              <a:rPr sz="1300" dirty="0">
                <a:latin typeface="Arial"/>
                <a:cs typeface="Arial"/>
              </a:rPr>
              <a:t>the content and program </a:t>
            </a:r>
            <a:r>
              <a:rPr sz="1300" spc="-5" dirty="0">
                <a:latin typeface="Arial"/>
                <a:cs typeface="Arial"/>
              </a:rPr>
              <a:t>of </a:t>
            </a:r>
            <a:r>
              <a:rPr sz="1300" dirty="0">
                <a:latin typeface="Arial"/>
                <a:cs typeface="Arial"/>
              </a:rPr>
              <a:t>the training </a:t>
            </a:r>
            <a:r>
              <a:rPr sz="1300" spc="-5" dirty="0">
                <a:latin typeface="Arial"/>
                <a:cs typeface="Arial"/>
              </a:rPr>
              <a:t>in </a:t>
            </a:r>
            <a:r>
              <a:rPr sz="1300" dirty="0">
                <a:latin typeface="Arial"/>
                <a:cs typeface="Arial"/>
              </a:rPr>
              <a:t>collaboration </a:t>
            </a:r>
            <a:r>
              <a:rPr sz="1300" spc="-10" dirty="0">
                <a:latin typeface="Arial"/>
                <a:cs typeface="Arial"/>
              </a:rPr>
              <a:t>with </a:t>
            </a:r>
            <a:r>
              <a:rPr sz="1300" dirty="0">
                <a:latin typeface="Arial"/>
                <a:cs typeface="Arial"/>
              </a:rPr>
              <a:t>the  </a:t>
            </a:r>
            <a:r>
              <a:rPr sz="1300" spc="-10" dirty="0">
                <a:latin typeface="Arial"/>
                <a:cs typeface="Arial"/>
              </a:rPr>
              <a:t>Project</a:t>
            </a:r>
            <a:r>
              <a:rPr sz="1300" spc="20" dirty="0">
                <a:latin typeface="Arial"/>
                <a:cs typeface="Arial"/>
              </a:rPr>
              <a:t> </a:t>
            </a:r>
            <a:r>
              <a:rPr sz="1300" spc="-5" dirty="0">
                <a:latin typeface="Arial"/>
                <a:cs typeface="Arial"/>
              </a:rPr>
              <a:t>Coordinator</a:t>
            </a:r>
            <a:endParaRPr sz="1300" dirty="0">
              <a:latin typeface="Arial"/>
              <a:cs typeface="Arial"/>
            </a:endParaRPr>
          </a:p>
          <a:p>
            <a:pPr marL="299085" marR="5080" indent="-287020">
              <a:lnSpc>
                <a:spcPct val="100000"/>
              </a:lnSpc>
              <a:spcBef>
                <a:spcPts val="505"/>
              </a:spcBef>
              <a:buChar char="•"/>
              <a:tabLst>
                <a:tab pos="299085" algn="l"/>
                <a:tab pos="299720" algn="l"/>
              </a:tabLst>
            </a:pPr>
            <a:r>
              <a:rPr sz="1300" spc="-5" dirty="0">
                <a:latin typeface="Arial"/>
                <a:cs typeface="Arial"/>
              </a:rPr>
              <a:t>Preparing </a:t>
            </a:r>
            <a:r>
              <a:rPr sz="1300" dirty="0">
                <a:latin typeface="Arial"/>
                <a:cs typeface="Arial"/>
              </a:rPr>
              <a:t>the training materials </a:t>
            </a:r>
            <a:r>
              <a:rPr sz="1300" spc="-5" dirty="0">
                <a:latin typeface="Arial"/>
                <a:cs typeface="Arial"/>
              </a:rPr>
              <a:t>in </a:t>
            </a:r>
            <a:r>
              <a:rPr sz="1300" dirty="0">
                <a:latin typeface="Arial"/>
                <a:cs typeface="Arial"/>
              </a:rPr>
              <a:t>line </a:t>
            </a:r>
            <a:r>
              <a:rPr sz="1300" spc="-10" dirty="0">
                <a:latin typeface="Arial"/>
                <a:cs typeface="Arial"/>
              </a:rPr>
              <a:t>with </a:t>
            </a:r>
            <a:r>
              <a:rPr sz="1300" dirty="0">
                <a:latin typeface="Arial"/>
                <a:cs typeface="Arial"/>
              </a:rPr>
              <a:t>the time-frame </a:t>
            </a:r>
            <a:r>
              <a:rPr sz="1300" spc="-5" dirty="0">
                <a:latin typeface="Arial"/>
                <a:cs typeface="Arial"/>
              </a:rPr>
              <a:t>presented in  </a:t>
            </a:r>
            <a:r>
              <a:rPr sz="1300" spc="-10" dirty="0">
                <a:latin typeface="Arial"/>
                <a:cs typeface="Arial"/>
              </a:rPr>
              <a:t>Program Implementation Guidelines and the </a:t>
            </a:r>
            <a:r>
              <a:rPr sz="1300" spc="-5" dirty="0">
                <a:latin typeface="Arial"/>
                <a:cs typeface="Arial"/>
              </a:rPr>
              <a:t>Detailed </a:t>
            </a:r>
            <a:r>
              <a:rPr sz="1300" spc="5" dirty="0">
                <a:latin typeface="Arial"/>
                <a:cs typeface="Arial"/>
              </a:rPr>
              <a:t>Work</a:t>
            </a:r>
            <a:r>
              <a:rPr sz="1300" spc="220" dirty="0">
                <a:latin typeface="Arial"/>
                <a:cs typeface="Arial"/>
              </a:rPr>
              <a:t> </a:t>
            </a:r>
            <a:r>
              <a:rPr sz="1300" spc="-10" dirty="0">
                <a:latin typeface="Arial"/>
                <a:cs typeface="Arial"/>
              </a:rPr>
              <a:t>Plan</a:t>
            </a:r>
            <a:endParaRPr sz="1300" dirty="0">
              <a:latin typeface="Arial"/>
              <a:cs typeface="Arial"/>
            </a:endParaRPr>
          </a:p>
          <a:p>
            <a:pPr marL="299085" indent="-287020">
              <a:lnSpc>
                <a:spcPct val="100000"/>
              </a:lnSpc>
              <a:spcBef>
                <a:spcPts val="505"/>
              </a:spcBef>
              <a:buChar char="•"/>
              <a:tabLst>
                <a:tab pos="299085" algn="l"/>
                <a:tab pos="299720" algn="l"/>
              </a:tabLst>
            </a:pPr>
            <a:r>
              <a:rPr sz="1300" spc="-5" dirty="0">
                <a:latin typeface="Arial"/>
                <a:cs typeface="Arial"/>
              </a:rPr>
              <a:t>Sending</a:t>
            </a:r>
            <a:r>
              <a:rPr sz="1300" spc="90" dirty="0">
                <a:latin typeface="Arial"/>
                <a:cs typeface="Arial"/>
              </a:rPr>
              <a:t> </a:t>
            </a:r>
            <a:r>
              <a:rPr sz="1300" dirty="0">
                <a:latin typeface="Arial"/>
                <a:cs typeface="Arial"/>
              </a:rPr>
              <a:t>the</a:t>
            </a:r>
            <a:r>
              <a:rPr sz="1300" spc="90" dirty="0">
                <a:latin typeface="Arial"/>
                <a:cs typeface="Arial"/>
              </a:rPr>
              <a:t> </a:t>
            </a:r>
            <a:r>
              <a:rPr sz="1300" dirty="0">
                <a:latin typeface="Arial"/>
                <a:cs typeface="Arial"/>
              </a:rPr>
              <a:t>training</a:t>
            </a:r>
            <a:r>
              <a:rPr sz="1300" spc="95" dirty="0">
                <a:latin typeface="Arial"/>
                <a:cs typeface="Arial"/>
              </a:rPr>
              <a:t> </a:t>
            </a:r>
            <a:r>
              <a:rPr sz="1300" dirty="0">
                <a:latin typeface="Arial"/>
                <a:cs typeface="Arial"/>
              </a:rPr>
              <a:t>materials</a:t>
            </a:r>
            <a:r>
              <a:rPr sz="1300" spc="95" dirty="0">
                <a:latin typeface="Arial"/>
                <a:cs typeface="Arial"/>
              </a:rPr>
              <a:t> </a:t>
            </a:r>
            <a:r>
              <a:rPr sz="1300" spc="-5" dirty="0">
                <a:latin typeface="Arial"/>
                <a:cs typeface="Arial"/>
              </a:rPr>
              <a:t>to</a:t>
            </a:r>
            <a:r>
              <a:rPr sz="1300" spc="85" dirty="0">
                <a:latin typeface="Arial"/>
                <a:cs typeface="Arial"/>
              </a:rPr>
              <a:t> </a:t>
            </a:r>
            <a:r>
              <a:rPr sz="1300" dirty="0">
                <a:latin typeface="Arial"/>
                <a:cs typeface="Arial"/>
              </a:rPr>
              <a:t>the</a:t>
            </a:r>
            <a:r>
              <a:rPr sz="1300" spc="90" dirty="0">
                <a:latin typeface="Arial"/>
                <a:cs typeface="Arial"/>
              </a:rPr>
              <a:t> </a:t>
            </a:r>
            <a:r>
              <a:rPr sz="1300" dirty="0">
                <a:latin typeface="Arial"/>
                <a:cs typeface="Arial"/>
              </a:rPr>
              <a:t>Project</a:t>
            </a:r>
            <a:r>
              <a:rPr sz="1300" spc="85" dirty="0">
                <a:latin typeface="Arial"/>
                <a:cs typeface="Arial"/>
              </a:rPr>
              <a:t> </a:t>
            </a:r>
            <a:r>
              <a:rPr sz="1300" dirty="0">
                <a:latin typeface="Arial"/>
                <a:cs typeface="Arial"/>
              </a:rPr>
              <a:t>Coordinator</a:t>
            </a:r>
            <a:r>
              <a:rPr sz="1300" spc="105" dirty="0">
                <a:latin typeface="Arial"/>
                <a:cs typeface="Arial"/>
              </a:rPr>
              <a:t> </a:t>
            </a:r>
            <a:r>
              <a:rPr sz="1300" spc="-5" dirty="0">
                <a:latin typeface="Arial"/>
                <a:cs typeface="Arial"/>
              </a:rPr>
              <a:t>to</a:t>
            </a:r>
            <a:r>
              <a:rPr sz="1300" spc="85" dirty="0">
                <a:latin typeface="Arial"/>
                <a:cs typeface="Arial"/>
              </a:rPr>
              <a:t> </a:t>
            </a:r>
            <a:r>
              <a:rPr sz="1300" dirty="0">
                <a:latin typeface="Arial"/>
                <a:cs typeface="Arial"/>
              </a:rPr>
              <a:t>be</a:t>
            </a:r>
            <a:r>
              <a:rPr sz="1300" spc="90" dirty="0">
                <a:latin typeface="Arial"/>
                <a:cs typeface="Arial"/>
              </a:rPr>
              <a:t> </a:t>
            </a:r>
            <a:r>
              <a:rPr sz="1300" dirty="0">
                <a:latin typeface="Arial"/>
                <a:cs typeface="Arial"/>
              </a:rPr>
              <a:t>later</a:t>
            </a:r>
            <a:r>
              <a:rPr sz="1300" spc="90" dirty="0">
                <a:latin typeface="Arial"/>
                <a:cs typeface="Arial"/>
              </a:rPr>
              <a:t> </a:t>
            </a:r>
            <a:r>
              <a:rPr sz="1300" dirty="0">
                <a:latin typeface="Arial"/>
                <a:cs typeface="Arial"/>
              </a:rPr>
              <a:t>submitted</a:t>
            </a:r>
          </a:p>
          <a:p>
            <a:pPr marL="299085">
              <a:lnSpc>
                <a:spcPct val="100000"/>
              </a:lnSpc>
            </a:pPr>
            <a:r>
              <a:rPr sz="1300" spc="-5" dirty="0">
                <a:latin typeface="Arial"/>
                <a:cs typeface="Arial"/>
              </a:rPr>
              <a:t>to </a:t>
            </a:r>
            <a:r>
              <a:rPr sz="1300" spc="-10" dirty="0">
                <a:latin typeface="Arial"/>
                <a:cs typeface="Arial"/>
              </a:rPr>
              <a:t>the </a:t>
            </a:r>
            <a:r>
              <a:rPr sz="1300" spc="-5" dirty="0">
                <a:latin typeface="Arial"/>
                <a:cs typeface="Arial"/>
              </a:rPr>
              <a:t>CCO </a:t>
            </a:r>
            <a:r>
              <a:rPr sz="1300" spc="-10" dirty="0">
                <a:latin typeface="Arial"/>
                <a:cs typeface="Arial"/>
              </a:rPr>
              <a:t>and the</a:t>
            </a:r>
            <a:r>
              <a:rPr sz="1300" spc="85" dirty="0">
                <a:latin typeface="Arial"/>
                <a:cs typeface="Arial"/>
              </a:rPr>
              <a:t> </a:t>
            </a:r>
            <a:r>
              <a:rPr sz="1300" spc="-10" dirty="0">
                <a:latin typeface="Arial"/>
                <a:cs typeface="Arial"/>
              </a:rPr>
              <a:t>Bank</a:t>
            </a:r>
            <a:endParaRPr sz="1300" dirty="0">
              <a:latin typeface="Arial"/>
              <a:cs typeface="Arial"/>
            </a:endParaRPr>
          </a:p>
          <a:p>
            <a:pPr marL="299085" marR="8255" indent="-287020">
              <a:lnSpc>
                <a:spcPct val="100000"/>
              </a:lnSpc>
              <a:spcBef>
                <a:spcPts val="495"/>
              </a:spcBef>
              <a:buChar char="•"/>
              <a:tabLst>
                <a:tab pos="299085" algn="l"/>
                <a:tab pos="299720" algn="l"/>
              </a:tabLst>
            </a:pPr>
            <a:r>
              <a:rPr sz="1300" dirty="0">
                <a:latin typeface="Arial"/>
                <a:cs typeface="Arial"/>
              </a:rPr>
              <a:t>Training relevant </a:t>
            </a:r>
            <a:r>
              <a:rPr sz="1300" spc="-5" dirty="0">
                <a:latin typeface="Arial"/>
                <a:cs typeface="Arial"/>
              </a:rPr>
              <a:t>target groups on </a:t>
            </a:r>
            <a:r>
              <a:rPr sz="1300" dirty="0">
                <a:latin typeface="Arial"/>
                <a:cs typeface="Arial"/>
              </a:rPr>
              <a:t>the </a:t>
            </a:r>
            <a:r>
              <a:rPr sz="1300" spc="-5" dirty="0">
                <a:latin typeface="Arial"/>
                <a:cs typeface="Arial"/>
              </a:rPr>
              <a:t>specific </a:t>
            </a:r>
            <a:r>
              <a:rPr sz="1300" dirty="0">
                <a:latin typeface="Arial"/>
                <a:cs typeface="Arial"/>
              </a:rPr>
              <a:t>subject(s) </a:t>
            </a:r>
            <a:r>
              <a:rPr sz="1300" spc="-5" dirty="0">
                <a:latin typeface="Arial"/>
                <a:cs typeface="Arial"/>
              </a:rPr>
              <a:t>stated </a:t>
            </a:r>
            <a:r>
              <a:rPr sz="1300" dirty="0">
                <a:latin typeface="Arial"/>
                <a:cs typeface="Arial"/>
              </a:rPr>
              <a:t>in the </a:t>
            </a:r>
            <a:r>
              <a:rPr sz="1300" spc="-5" dirty="0">
                <a:latin typeface="Arial"/>
                <a:cs typeface="Arial"/>
              </a:rPr>
              <a:t>Project  Fiche</a:t>
            </a:r>
            <a:endParaRPr sz="1300" dirty="0">
              <a:latin typeface="Arial"/>
              <a:cs typeface="Arial"/>
            </a:endParaRPr>
          </a:p>
        </p:txBody>
      </p:sp>
      <p:sp>
        <p:nvSpPr>
          <p:cNvPr id="14" name="object 14"/>
          <p:cNvSpPr txBox="1">
            <a:spLocks noGrp="1"/>
          </p:cNvSpPr>
          <p:nvPr>
            <p:ph type="ftr" sz="quarter" idx="5"/>
          </p:nvPr>
        </p:nvSpPr>
        <p:spPr>
          <a:prstGeom prst="rect">
            <a:avLst/>
          </a:prstGeom>
        </p:spPr>
        <p:txBody>
          <a:bodyPr vert="horz" wrap="square" lIns="0" tIns="3810" rIns="0" bIns="0" rtlCol="0">
            <a:spAutoFit/>
          </a:bodyPr>
          <a:lstStyle/>
          <a:p>
            <a:pPr marR="6985" algn="ctr">
              <a:lnSpc>
                <a:spcPts val="825"/>
              </a:lnSpc>
              <a:spcBef>
                <a:spcPts val="30"/>
              </a:spcBef>
            </a:pPr>
            <a:r>
              <a:rPr spc="-5" dirty="0"/>
              <a:t>COMCEC</a:t>
            </a:r>
          </a:p>
          <a:p>
            <a:pPr marL="12065" marR="5080" algn="ctr">
              <a:lnSpc>
                <a:spcPts val="600"/>
              </a:lnSpc>
              <a:spcBef>
                <a:spcPts val="5"/>
              </a:spcBef>
            </a:pPr>
            <a:r>
              <a:rPr sz="500" b="0" spc="-5" dirty="0">
                <a:latin typeface="Arial"/>
                <a:cs typeface="Arial"/>
              </a:rPr>
              <a:t>C</a:t>
            </a:r>
            <a:r>
              <a:rPr sz="500" b="0" dirty="0">
                <a:latin typeface="Arial"/>
                <a:cs typeface="Arial"/>
              </a:rPr>
              <a:t>OO</a:t>
            </a:r>
            <a:r>
              <a:rPr sz="500" b="0" spc="-5" dirty="0">
                <a:latin typeface="Arial"/>
                <a:cs typeface="Arial"/>
              </a:rPr>
              <a:t>RD</a:t>
            </a:r>
            <a:r>
              <a:rPr sz="500" b="0" dirty="0">
                <a:latin typeface="Arial"/>
                <a:cs typeface="Arial"/>
              </a:rPr>
              <a:t>I</a:t>
            </a:r>
            <a:r>
              <a:rPr sz="500" b="0" spc="-5" dirty="0">
                <a:latin typeface="Arial"/>
                <a:cs typeface="Arial"/>
              </a:rPr>
              <a:t>N</a:t>
            </a:r>
            <a:r>
              <a:rPr sz="500" b="0" dirty="0">
                <a:latin typeface="Arial"/>
                <a:cs typeface="Arial"/>
              </a:rPr>
              <a:t>ATION  OFFICE</a:t>
            </a:r>
            <a:endParaRPr sz="500">
              <a:latin typeface="Arial"/>
              <a:cs typeface="Arial"/>
            </a:endParaRPr>
          </a:p>
        </p:txBody>
      </p:sp>
      <p:sp>
        <p:nvSpPr>
          <p:cNvPr id="16" name="Metin kutusu 15"/>
          <p:cNvSpPr txBox="1"/>
          <p:nvPr/>
        </p:nvSpPr>
        <p:spPr>
          <a:xfrm>
            <a:off x="7497571" y="4833632"/>
            <a:ext cx="274829" cy="584775"/>
          </a:xfrm>
          <a:prstGeom prst="rect">
            <a:avLst/>
          </a:prstGeom>
          <a:noFill/>
        </p:spPr>
        <p:txBody>
          <a:bodyPr wrap="square" rtlCol="0">
            <a:spAutoFit/>
          </a:bodyPr>
          <a:lstStyle/>
          <a:p>
            <a:r>
              <a:rPr lang="tr-TR" sz="1600" dirty="0"/>
              <a:t>8</a:t>
            </a:r>
          </a:p>
          <a:p>
            <a:endParaRPr lang="tr-TR" sz="1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835829" y="4466392"/>
            <a:ext cx="8308171" cy="653922"/>
            <a:chOff x="816863" y="4462271"/>
            <a:chExt cx="8308171" cy="653922"/>
          </a:xfrm>
        </p:grpSpPr>
        <p:sp>
          <p:nvSpPr>
            <p:cNvPr id="3" name="object 3"/>
            <p:cNvSpPr/>
            <p:nvPr/>
          </p:nvSpPr>
          <p:spPr>
            <a:xfrm>
              <a:off x="1212934" y="4594859"/>
              <a:ext cx="7912100" cy="521334"/>
            </a:xfrm>
            <a:custGeom>
              <a:avLst/>
              <a:gdLst/>
              <a:ahLst/>
              <a:cxnLst/>
              <a:rect l="l" t="t" r="r" b="b"/>
              <a:pathLst>
                <a:path w="7912100" h="521335">
                  <a:moveTo>
                    <a:pt x="7911652" y="0"/>
                  </a:moveTo>
                  <a:lnTo>
                    <a:pt x="0" y="521206"/>
                  </a:lnTo>
                  <a:lnTo>
                    <a:pt x="7911652" y="521206"/>
                  </a:lnTo>
                  <a:lnTo>
                    <a:pt x="7911652" y="0"/>
                  </a:lnTo>
                  <a:close/>
                </a:path>
              </a:pathLst>
            </a:custGeom>
            <a:solidFill>
              <a:srgbClr val="3B8574"/>
            </a:solidFill>
          </p:spPr>
          <p:txBody>
            <a:bodyPr wrap="square" lIns="0" tIns="0" rIns="0" bIns="0" rtlCol="0"/>
            <a:lstStyle/>
            <a:p>
              <a:endParaRPr dirty="0"/>
            </a:p>
          </p:txBody>
        </p:sp>
        <p:sp>
          <p:nvSpPr>
            <p:cNvPr id="4" name="object 4"/>
            <p:cNvSpPr/>
            <p:nvPr/>
          </p:nvSpPr>
          <p:spPr>
            <a:xfrm>
              <a:off x="816863" y="4462271"/>
              <a:ext cx="707136" cy="557782"/>
            </a:xfrm>
            <a:prstGeom prst="rect">
              <a:avLst/>
            </a:prstGeom>
            <a:blipFill>
              <a:blip r:embed="rId2" cstate="print"/>
              <a:stretch>
                <a:fillRect/>
              </a:stretch>
            </a:blipFill>
          </p:spPr>
          <p:txBody>
            <a:bodyPr wrap="square" lIns="0" tIns="0" rIns="0" bIns="0" rtlCol="0"/>
            <a:lstStyle/>
            <a:p>
              <a:endParaRPr/>
            </a:p>
          </p:txBody>
        </p:sp>
      </p:grpSp>
      <p:sp>
        <p:nvSpPr>
          <p:cNvPr id="5" name="object 5"/>
          <p:cNvSpPr/>
          <p:nvPr/>
        </p:nvSpPr>
        <p:spPr>
          <a:xfrm>
            <a:off x="304992" y="2068081"/>
            <a:ext cx="469144" cy="490673"/>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304800" y="4410455"/>
            <a:ext cx="384047" cy="368808"/>
          </a:xfrm>
          <a:prstGeom prst="rect">
            <a:avLst/>
          </a:prstGeom>
          <a:blipFill>
            <a:blip r:embed="rId4" cstate="print"/>
            <a:stretch>
              <a:fillRect/>
            </a:stretch>
          </a:blipFill>
        </p:spPr>
        <p:txBody>
          <a:bodyPr wrap="square" lIns="0" tIns="0" rIns="0" bIns="0" rtlCol="0"/>
          <a:lstStyle/>
          <a:p>
            <a:endParaRPr/>
          </a:p>
        </p:txBody>
      </p:sp>
      <p:sp>
        <p:nvSpPr>
          <p:cNvPr id="7" name="object 7"/>
          <p:cNvSpPr txBox="1"/>
          <p:nvPr/>
        </p:nvSpPr>
        <p:spPr>
          <a:xfrm>
            <a:off x="16865" y="2662173"/>
            <a:ext cx="1014094" cy="186690"/>
          </a:xfrm>
          <a:prstGeom prst="rect">
            <a:avLst/>
          </a:prstGeom>
        </p:spPr>
        <p:txBody>
          <a:bodyPr vert="horz" wrap="square" lIns="0" tIns="13335" rIns="0" bIns="0" rtlCol="0">
            <a:spAutoFit/>
          </a:bodyPr>
          <a:lstStyle/>
          <a:p>
            <a:pPr marL="12700">
              <a:lnSpc>
                <a:spcPct val="100000"/>
              </a:lnSpc>
              <a:spcBef>
                <a:spcPts val="105"/>
              </a:spcBef>
            </a:pPr>
            <a:r>
              <a:rPr sz="1050" b="1" spc="-10" dirty="0">
                <a:solidFill>
                  <a:srgbClr val="3B8575"/>
                </a:solidFill>
                <a:latin typeface="Arial"/>
                <a:cs typeface="Arial"/>
              </a:rPr>
              <a:t>I</a:t>
            </a:r>
            <a:r>
              <a:rPr sz="1050" b="1" dirty="0">
                <a:solidFill>
                  <a:srgbClr val="3B8575"/>
                </a:solidFill>
                <a:latin typeface="Arial"/>
                <a:cs typeface="Arial"/>
              </a:rPr>
              <a:t>mp</a:t>
            </a:r>
            <a:r>
              <a:rPr sz="1050" b="1" spc="-10" dirty="0">
                <a:solidFill>
                  <a:srgbClr val="3B8575"/>
                </a:solidFill>
                <a:latin typeface="Arial"/>
                <a:cs typeface="Arial"/>
              </a:rPr>
              <a:t>l</a:t>
            </a:r>
            <a:r>
              <a:rPr sz="1050" b="1" dirty="0">
                <a:solidFill>
                  <a:srgbClr val="3B8575"/>
                </a:solidFill>
                <a:latin typeface="Arial"/>
                <a:cs typeface="Arial"/>
              </a:rPr>
              <a:t>emen</a:t>
            </a:r>
            <a:r>
              <a:rPr sz="1050" b="1" spc="-5" dirty="0">
                <a:solidFill>
                  <a:srgbClr val="3B8575"/>
                </a:solidFill>
                <a:latin typeface="Arial"/>
                <a:cs typeface="Arial"/>
              </a:rPr>
              <a:t>t</a:t>
            </a:r>
            <a:r>
              <a:rPr sz="1050" b="1" dirty="0">
                <a:solidFill>
                  <a:srgbClr val="3B8575"/>
                </a:solidFill>
                <a:latin typeface="Arial"/>
                <a:cs typeface="Arial"/>
              </a:rPr>
              <a:t>at</a:t>
            </a:r>
            <a:r>
              <a:rPr sz="1050" b="1" spc="-10" dirty="0">
                <a:solidFill>
                  <a:srgbClr val="3B8575"/>
                </a:solidFill>
                <a:latin typeface="Arial"/>
                <a:cs typeface="Arial"/>
              </a:rPr>
              <a:t>i</a:t>
            </a:r>
            <a:r>
              <a:rPr sz="1050" b="1" dirty="0">
                <a:solidFill>
                  <a:srgbClr val="3B8575"/>
                </a:solidFill>
                <a:latin typeface="Arial"/>
                <a:cs typeface="Arial"/>
              </a:rPr>
              <a:t>on</a:t>
            </a:r>
            <a:endParaRPr sz="1050">
              <a:latin typeface="Arial"/>
              <a:cs typeface="Arial"/>
            </a:endParaRPr>
          </a:p>
        </p:txBody>
      </p:sp>
      <p:sp>
        <p:nvSpPr>
          <p:cNvPr id="8" name="object 8"/>
          <p:cNvSpPr txBox="1">
            <a:spLocks noGrp="1"/>
          </p:cNvSpPr>
          <p:nvPr>
            <p:ph type="title"/>
          </p:nvPr>
        </p:nvSpPr>
        <p:spPr>
          <a:xfrm>
            <a:off x="2731389" y="214376"/>
            <a:ext cx="3548379" cy="330835"/>
          </a:xfrm>
          <a:prstGeom prst="rect">
            <a:avLst/>
          </a:prstGeom>
        </p:spPr>
        <p:txBody>
          <a:bodyPr vert="horz" wrap="square" lIns="0" tIns="13335" rIns="0" bIns="0" rtlCol="0">
            <a:spAutoFit/>
          </a:bodyPr>
          <a:lstStyle/>
          <a:p>
            <a:pPr marL="12700">
              <a:lnSpc>
                <a:spcPct val="100000"/>
              </a:lnSpc>
              <a:spcBef>
                <a:spcPts val="105"/>
              </a:spcBef>
            </a:pPr>
            <a:r>
              <a:rPr lang="tr-TR" dirty="0" err="1"/>
              <a:t>Key</a:t>
            </a:r>
            <a:r>
              <a:rPr lang="tr-TR" dirty="0"/>
              <a:t> </a:t>
            </a:r>
            <a:r>
              <a:rPr lang="tr-TR" dirty="0" err="1"/>
              <a:t>Researcher</a:t>
            </a:r>
            <a:r>
              <a:rPr lang="tr-TR" dirty="0"/>
              <a:t> </a:t>
            </a:r>
            <a:endParaRPr sz="1400" dirty="0"/>
          </a:p>
        </p:txBody>
      </p:sp>
      <p:sp>
        <p:nvSpPr>
          <p:cNvPr id="9" name="object 9"/>
          <p:cNvSpPr/>
          <p:nvPr/>
        </p:nvSpPr>
        <p:spPr>
          <a:xfrm>
            <a:off x="1065275" y="624840"/>
            <a:ext cx="6876415" cy="3732529"/>
          </a:xfrm>
          <a:custGeom>
            <a:avLst/>
            <a:gdLst/>
            <a:ahLst/>
            <a:cxnLst/>
            <a:rect l="l" t="t" r="r" b="b"/>
            <a:pathLst>
              <a:path w="6876415" h="3732529">
                <a:moveTo>
                  <a:pt x="6876288" y="0"/>
                </a:moveTo>
                <a:lnTo>
                  <a:pt x="0" y="0"/>
                </a:lnTo>
                <a:lnTo>
                  <a:pt x="0" y="3732276"/>
                </a:lnTo>
                <a:lnTo>
                  <a:pt x="6876288" y="3732276"/>
                </a:lnTo>
                <a:lnTo>
                  <a:pt x="6876288" y="0"/>
                </a:lnTo>
                <a:close/>
              </a:path>
            </a:pathLst>
          </a:custGeom>
          <a:solidFill>
            <a:srgbClr val="E1EFD9"/>
          </a:solidFill>
        </p:spPr>
        <p:txBody>
          <a:bodyPr wrap="square" lIns="0" tIns="0" rIns="0" bIns="0" rtlCol="0"/>
          <a:lstStyle/>
          <a:p>
            <a:endParaRPr/>
          </a:p>
        </p:txBody>
      </p:sp>
      <p:sp>
        <p:nvSpPr>
          <p:cNvPr id="10" name="object 10"/>
          <p:cNvSpPr txBox="1"/>
          <p:nvPr/>
        </p:nvSpPr>
        <p:spPr>
          <a:xfrm>
            <a:off x="1098905" y="640689"/>
            <a:ext cx="6811009" cy="3231013"/>
          </a:xfrm>
          <a:prstGeom prst="rect">
            <a:avLst/>
          </a:prstGeom>
        </p:spPr>
        <p:txBody>
          <a:bodyPr vert="horz" wrap="square" lIns="0" tIns="106045" rIns="0" bIns="0" rtlCol="0">
            <a:spAutoFit/>
          </a:bodyPr>
          <a:lstStyle/>
          <a:p>
            <a:pPr marL="184785" indent="-172720">
              <a:lnSpc>
                <a:spcPct val="100000"/>
              </a:lnSpc>
              <a:spcBef>
                <a:spcPts val="835"/>
              </a:spcBef>
              <a:buChar char="•"/>
              <a:tabLst>
                <a:tab pos="185420" algn="l"/>
              </a:tabLst>
            </a:pPr>
            <a:r>
              <a:rPr lang="en-US" sz="1200" spc="-5" dirty="0" smtClean="0">
                <a:latin typeface="Arial"/>
                <a:cs typeface="Arial"/>
              </a:rPr>
              <a:t>Conducting </a:t>
            </a:r>
            <a:r>
              <a:rPr lang="en-US" sz="1200" spc="-5" dirty="0">
                <a:latin typeface="Arial"/>
                <a:cs typeface="Arial"/>
              </a:rPr>
              <a:t>local field visit(s) (where necessary) in accordance with the project fiche for needs assessment</a:t>
            </a:r>
            <a:endParaRPr lang="tr-TR" sz="1200" spc="-5" dirty="0">
              <a:latin typeface="Arial"/>
              <a:cs typeface="Arial"/>
            </a:endParaRPr>
          </a:p>
          <a:p>
            <a:pPr marL="184785" indent="-172720">
              <a:lnSpc>
                <a:spcPct val="100000"/>
              </a:lnSpc>
              <a:spcBef>
                <a:spcPts val="730"/>
              </a:spcBef>
              <a:buChar char="•"/>
              <a:tabLst>
                <a:tab pos="185420" algn="l"/>
              </a:tabLst>
            </a:pPr>
            <a:r>
              <a:rPr lang="en-US" sz="1200" spc="-5" dirty="0">
                <a:latin typeface="Arial"/>
                <a:cs typeface="Arial"/>
              </a:rPr>
              <a:t>Documenting local field visit(s) with photos, list of interviewees and letters of acceptance signed by interviewees, tickets, vouchers etc.</a:t>
            </a:r>
          </a:p>
          <a:p>
            <a:pPr marL="184785" indent="-172720">
              <a:lnSpc>
                <a:spcPct val="100000"/>
              </a:lnSpc>
              <a:spcBef>
                <a:spcPts val="730"/>
              </a:spcBef>
              <a:buChar char="•"/>
              <a:tabLst>
                <a:tab pos="185420" algn="l"/>
              </a:tabLst>
            </a:pPr>
            <a:r>
              <a:rPr lang="en-US" sz="1200" spc="-5" dirty="0">
                <a:latin typeface="Arial"/>
                <a:cs typeface="Arial"/>
              </a:rPr>
              <a:t>Collecting and analyzing data, which is essential to preparation of the needs assessment report through local field visit, interviews, desk-based research, etc.</a:t>
            </a:r>
          </a:p>
          <a:p>
            <a:pPr marL="184785" indent="-172720">
              <a:lnSpc>
                <a:spcPct val="100000"/>
              </a:lnSpc>
              <a:spcBef>
                <a:spcPts val="730"/>
              </a:spcBef>
              <a:buChar char="•"/>
              <a:tabLst>
                <a:tab pos="185420" algn="l"/>
              </a:tabLst>
            </a:pPr>
            <a:r>
              <a:rPr lang="en-US" sz="1200" spc="-5" dirty="0">
                <a:latin typeface="Arial"/>
                <a:cs typeface="Arial"/>
              </a:rPr>
              <a:t>Preparing the disbursement request forms and conveying them to the PO to be later submitted to the Bank and the CCO.</a:t>
            </a:r>
          </a:p>
          <a:p>
            <a:pPr marL="184785" indent="-172720">
              <a:lnSpc>
                <a:spcPct val="100000"/>
              </a:lnSpc>
              <a:spcBef>
                <a:spcPts val="730"/>
              </a:spcBef>
              <a:buChar char="•"/>
              <a:tabLst>
                <a:tab pos="185420" algn="l"/>
              </a:tabLst>
            </a:pPr>
            <a:r>
              <a:rPr lang="en-US" sz="1200" spc="-5" dirty="0">
                <a:latin typeface="Arial"/>
                <a:cs typeface="Arial"/>
              </a:rPr>
              <a:t>Sending drafts of the needs assessment report to the Responsible Authority for approval and submission to the CCO.</a:t>
            </a:r>
          </a:p>
          <a:p>
            <a:pPr marL="184785" indent="-172720">
              <a:lnSpc>
                <a:spcPct val="100000"/>
              </a:lnSpc>
              <a:spcBef>
                <a:spcPts val="730"/>
              </a:spcBef>
              <a:buChar char="•"/>
              <a:tabLst>
                <a:tab pos="185420" algn="l"/>
              </a:tabLst>
            </a:pPr>
            <a:r>
              <a:rPr lang="en-US" sz="1200" spc="-5" dirty="0">
                <a:latin typeface="Arial"/>
                <a:cs typeface="Arial"/>
              </a:rPr>
              <a:t>Editing and revising the needs assessment report (where necessary) by considering the comments and suggestions of the PO and the CCO.</a:t>
            </a:r>
          </a:p>
          <a:p>
            <a:pPr marL="184785" indent="-172720">
              <a:lnSpc>
                <a:spcPct val="100000"/>
              </a:lnSpc>
              <a:spcBef>
                <a:spcPts val="730"/>
              </a:spcBef>
              <a:buChar char="•"/>
              <a:tabLst>
                <a:tab pos="185420" algn="l"/>
              </a:tabLst>
            </a:pPr>
            <a:r>
              <a:rPr lang="en-US" sz="1200" dirty="0">
                <a:latin typeface="Arial"/>
                <a:cs typeface="Arial"/>
              </a:rPr>
              <a:t>Communicating with relevant stakeholders (local government, public institutions, private sector, international organizations etc.) for all project related tasks (research, local field visit etc.).</a:t>
            </a:r>
            <a:endParaRPr lang="en-US" sz="1200" spc="-5" dirty="0">
              <a:latin typeface="Arial"/>
              <a:cs typeface="Arial"/>
            </a:endParaRPr>
          </a:p>
        </p:txBody>
      </p:sp>
      <p:sp>
        <p:nvSpPr>
          <p:cNvPr id="11" name="object 11"/>
          <p:cNvSpPr txBox="1">
            <a:spLocks noGrp="1"/>
          </p:cNvSpPr>
          <p:nvPr>
            <p:ph type="ftr" sz="quarter" idx="5"/>
          </p:nvPr>
        </p:nvSpPr>
        <p:spPr>
          <a:prstGeom prst="rect">
            <a:avLst/>
          </a:prstGeom>
        </p:spPr>
        <p:txBody>
          <a:bodyPr vert="horz" wrap="square" lIns="0" tIns="3810" rIns="0" bIns="0" rtlCol="0">
            <a:spAutoFit/>
          </a:bodyPr>
          <a:lstStyle/>
          <a:p>
            <a:pPr marR="6985" algn="ctr">
              <a:lnSpc>
                <a:spcPts val="825"/>
              </a:lnSpc>
              <a:spcBef>
                <a:spcPts val="30"/>
              </a:spcBef>
            </a:pPr>
            <a:r>
              <a:rPr spc="-5" dirty="0"/>
              <a:t>COMCEC</a:t>
            </a:r>
          </a:p>
          <a:p>
            <a:pPr marL="12065" marR="5080" algn="ctr">
              <a:lnSpc>
                <a:spcPts val="600"/>
              </a:lnSpc>
              <a:spcBef>
                <a:spcPts val="5"/>
              </a:spcBef>
            </a:pPr>
            <a:r>
              <a:rPr sz="500" b="0" spc="-5" dirty="0">
                <a:latin typeface="Arial"/>
                <a:cs typeface="Arial"/>
              </a:rPr>
              <a:t>C</a:t>
            </a:r>
            <a:r>
              <a:rPr sz="500" b="0" dirty="0">
                <a:latin typeface="Arial"/>
                <a:cs typeface="Arial"/>
              </a:rPr>
              <a:t>OO</a:t>
            </a:r>
            <a:r>
              <a:rPr sz="500" b="0" spc="-5" dirty="0">
                <a:latin typeface="Arial"/>
                <a:cs typeface="Arial"/>
              </a:rPr>
              <a:t>RD</a:t>
            </a:r>
            <a:r>
              <a:rPr sz="500" b="0" dirty="0">
                <a:latin typeface="Arial"/>
                <a:cs typeface="Arial"/>
              </a:rPr>
              <a:t>I</a:t>
            </a:r>
            <a:r>
              <a:rPr sz="500" b="0" spc="-5" dirty="0">
                <a:latin typeface="Arial"/>
                <a:cs typeface="Arial"/>
              </a:rPr>
              <a:t>N</a:t>
            </a:r>
            <a:r>
              <a:rPr sz="500" b="0" dirty="0">
                <a:latin typeface="Arial"/>
                <a:cs typeface="Arial"/>
              </a:rPr>
              <a:t>ATION  OFFICE</a:t>
            </a:r>
            <a:endParaRPr sz="500">
              <a:latin typeface="Arial"/>
              <a:cs typeface="Arial"/>
            </a:endParaRPr>
          </a:p>
        </p:txBody>
      </p:sp>
      <p:sp>
        <p:nvSpPr>
          <p:cNvPr id="13" name="Metin kutusu 12"/>
          <p:cNvSpPr txBox="1"/>
          <p:nvPr/>
        </p:nvSpPr>
        <p:spPr>
          <a:xfrm>
            <a:off x="7586487" y="4750982"/>
            <a:ext cx="304800" cy="584775"/>
          </a:xfrm>
          <a:prstGeom prst="rect">
            <a:avLst/>
          </a:prstGeom>
          <a:noFill/>
        </p:spPr>
        <p:txBody>
          <a:bodyPr wrap="square" rtlCol="0">
            <a:spAutoFit/>
          </a:bodyPr>
          <a:lstStyle/>
          <a:p>
            <a:r>
              <a:rPr lang="tr-TR" sz="1600" dirty="0"/>
              <a:t>9</a:t>
            </a:r>
          </a:p>
          <a:p>
            <a:endParaRPr lang="tr-TR" sz="1600" dirty="0"/>
          </a:p>
        </p:txBody>
      </p:sp>
    </p:spTree>
    <p:extLst>
      <p:ext uri="{BB962C8B-B14F-4D97-AF65-F5344CB8AC3E}">
        <p14:creationId xmlns:p14="http://schemas.microsoft.com/office/powerpoint/2010/main" val="41721309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Özel Tasarı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701</TotalTime>
  <Words>1141</Words>
  <Application>Microsoft Office PowerPoint</Application>
  <PresentationFormat>Ekran Gösterisi (16:9)</PresentationFormat>
  <Paragraphs>122</Paragraphs>
  <Slides>13</Slides>
  <Notes>0</Notes>
  <HiddenSlides>0</HiddenSlides>
  <MMClips>0</MMClips>
  <ScaleCrop>false</ScaleCrop>
  <HeadingPairs>
    <vt:vector size="6" baseType="variant">
      <vt:variant>
        <vt:lpstr>Kullanılan Yazı Tipleri</vt:lpstr>
      </vt:variant>
      <vt:variant>
        <vt:i4>4</vt:i4>
      </vt:variant>
      <vt:variant>
        <vt:lpstr>Tema</vt:lpstr>
      </vt:variant>
      <vt:variant>
        <vt:i4>2</vt:i4>
      </vt:variant>
      <vt:variant>
        <vt:lpstr>Slayt Başlıkları</vt:lpstr>
      </vt:variant>
      <vt:variant>
        <vt:i4>13</vt:i4>
      </vt:variant>
    </vt:vector>
  </HeadingPairs>
  <TitlesOfParts>
    <vt:vector size="19" baseType="lpstr">
      <vt:lpstr>Arial</vt:lpstr>
      <vt:lpstr>Calibri</vt:lpstr>
      <vt:lpstr>Calibri Light</vt:lpstr>
      <vt:lpstr>Wingdings</vt:lpstr>
      <vt:lpstr>Office Theme</vt:lpstr>
      <vt:lpstr>Özel Tasarım</vt:lpstr>
      <vt:lpstr>PowerPoint Sunusu</vt:lpstr>
      <vt:lpstr>Overview</vt:lpstr>
      <vt:lpstr>PowerPoint Sunusu</vt:lpstr>
      <vt:lpstr>Responsible Authority </vt:lpstr>
      <vt:lpstr>Contact Person </vt:lpstr>
      <vt:lpstr>Project Coordinator </vt:lpstr>
      <vt:lpstr>Project Coordinator </vt:lpstr>
      <vt:lpstr>Trainer  </vt:lpstr>
      <vt:lpstr>Key Researcher </vt:lpstr>
      <vt:lpstr>Key Researcher</vt:lpstr>
      <vt:lpstr>Technical Expert (s)</vt:lpstr>
      <vt:lpstr>Technical Expert (s)</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 ORUÇ</dc:creator>
  <cp:lastModifiedBy>MUHAMMED ZİYA SARI</cp:lastModifiedBy>
  <cp:revision>38</cp:revision>
  <dcterms:created xsi:type="dcterms:W3CDTF">2023-03-31T07:30:33Z</dcterms:created>
  <dcterms:modified xsi:type="dcterms:W3CDTF">2023-04-05T07:47:26Z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2021-04-08T00:00:00Z</vt:filetime>
  </property>
  <property fmtid="{D5CDD505-2E9C-101B-9397-08002B2CF9AE}" pid="3" name="Creator">
    <vt:lpwstr>Microsoft® PowerPoint® 2016</vt:lpwstr>
  </property>
  <property fmtid="{D5CDD505-2E9C-101B-9397-08002B2CF9AE}" pid="4" name="LastSaved">
    <vt:filetime>2023-03-31T00:00:00Z</vt:filetime>
  </property>
</Properties>
</file>