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07" r:id="rId3"/>
    <p:sldId id="298" r:id="rId4"/>
    <p:sldId id="282" r:id="rId5"/>
    <p:sldId id="258" r:id="rId6"/>
    <p:sldId id="299" r:id="rId7"/>
    <p:sldId id="310" r:id="rId8"/>
    <p:sldId id="311" r:id="rId9"/>
    <p:sldId id="324" r:id="rId10"/>
    <p:sldId id="318" r:id="rId11"/>
    <p:sldId id="304" r:id="rId12"/>
    <p:sldId id="315" r:id="rId13"/>
    <p:sldId id="321" r:id="rId14"/>
    <p:sldId id="320" r:id="rId15"/>
    <p:sldId id="316" r:id="rId16"/>
    <p:sldId id="306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F"/>
    <a:srgbClr val="3C8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2" autoAdjust="0"/>
    <p:restoredTop sz="96809" autoAdjust="0"/>
  </p:normalViewPr>
  <p:slideViewPr>
    <p:cSldViewPr snapToGrid="0" snapToObjects="1">
      <p:cViewPr varScale="1">
        <p:scale>
          <a:sx n="91" d="100"/>
          <a:sy n="91" d="100"/>
        </p:scale>
        <p:origin x="56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D0FEE-7B2C-47C7-A8D7-156D4A75D1C3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7BB005-2D79-4A91-A3BF-28469D861C82}">
      <dgm:prSet custT="1"/>
      <dgm:spPr>
        <a:xfrm rot="5400000">
          <a:off x="4124704" y="-3534666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1</a:t>
          </a:r>
          <a:r>
            <a:rPr lang="tr-TR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3</a:t>
          </a:r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t</a:t>
          </a:r>
          <a:r>
            <a:rPr lang="tr-TR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h</a:t>
          </a:r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Call for Project Proposals</a:t>
          </a:r>
        </a:p>
      </dgm:t>
    </dgm:pt>
    <dgm:pt modelId="{E63340E4-08D7-401E-BA60-AC023CC9BF8F}" type="parTrans" cxnId="{FB22D513-3815-4AFD-A918-77C538CC9FBB}">
      <dgm:prSet/>
      <dgm:spPr/>
      <dgm:t>
        <a:bodyPr/>
        <a:lstStyle/>
        <a:p>
          <a:endParaRPr lang="tr-TR"/>
        </a:p>
      </dgm:t>
    </dgm:pt>
    <dgm:pt modelId="{3D721366-9370-4300-9BCD-A01C3A4E14B3}" type="sibTrans" cxnId="{FB22D513-3815-4AFD-A918-77C538CC9FBB}">
      <dgm:prSet/>
      <dgm:spPr/>
      <dgm:t>
        <a:bodyPr/>
        <a:lstStyle/>
        <a:p>
          <a:endParaRPr lang="tr-TR"/>
        </a:p>
      </dgm:t>
    </dgm:pt>
    <dgm:pt modelId="{4625D334-6A8D-4419-838A-5D48757068E7}">
      <dgm:prSet custT="1"/>
      <dgm:spPr>
        <a:xfrm rot="5400000">
          <a:off x="4124704" y="-1375499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the Final List of Successful Project Proposals</a:t>
          </a:r>
        </a:p>
      </dgm:t>
    </dgm:pt>
    <dgm:pt modelId="{F4B95FD2-66DB-43D6-867B-C75075D0F5C7}" type="sibTrans" cxnId="{12A9ADB1-7ADE-4DF4-90BC-459008C163E7}">
      <dgm:prSet/>
      <dgm:spPr/>
      <dgm:t>
        <a:bodyPr/>
        <a:lstStyle/>
        <a:p>
          <a:endParaRPr lang="tr-TR"/>
        </a:p>
      </dgm:t>
    </dgm:pt>
    <dgm:pt modelId="{A86CD497-05EF-49BD-B60F-B527E419DF5E}" type="parTrans" cxnId="{12A9ADB1-7ADE-4DF4-90BC-459008C163E7}">
      <dgm:prSet/>
      <dgm:spPr/>
      <dgm:t>
        <a:bodyPr/>
        <a:lstStyle/>
        <a:p>
          <a:endParaRPr lang="tr-TR"/>
        </a:p>
      </dgm:t>
    </dgm:pt>
    <dgm:pt modelId="{0D97FA0E-3908-4AF4-BB38-38D977EC6180}">
      <dgm:prSet custT="1"/>
      <dgm:spPr>
        <a:xfrm rot="5400000">
          <a:off x="4124704" y="-2095221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Submission of the Final Version of Project Proposal by the Project Owner</a:t>
          </a:r>
        </a:p>
      </dgm:t>
    </dgm:pt>
    <dgm:pt modelId="{257E5A22-E297-4469-98D5-4D0A861FBE2F}" type="sibTrans" cxnId="{38AAEC8D-6920-4772-9CDE-7FB64EA00ACB}">
      <dgm:prSet/>
      <dgm:spPr/>
      <dgm:t>
        <a:bodyPr/>
        <a:lstStyle/>
        <a:p>
          <a:endParaRPr lang="tr-TR"/>
        </a:p>
      </dgm:t>
    </dgm:pt>
    <dgm:pt modelId="{4FF0C92E-7A1E-498F-84EE-2BD029769AC8}" type="parTrans" cxnId="{38AAEC8D-6920-4772-9CDE-7FB64EA00ACB}">
      <dgm:prSet/>
      <dgm:spPr/>
      <dgm:t>
        <a:bodyPr/>
        <a:lstStyle/>
        <a:p>
          <a:endParaRPr lang="tr-TR"/>
        </a:p>
      </dgm:t>
    </dgm:pt>
    <dgm:pt modelId="{65C46C42-B2B0-4B97-844B-A4D3DCCCC076}">
      <dgm:prSet custT="1"/>
      <dgm:spPr>
        <a:xfrm rot="5400000">
          <a:off x="4124704" y="-2814944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Short List</a:t>
          </a:r>
        </a:p>
      </dgm:t>
    </dgm:pt>
    <dgm:pt modelId="{8CECCE61-7E13-4BD4-AF15-A1A25EACC321}" type="sibTrans" cxnId="{D543704C-FD77-4947-98F5-E3CFF6827B80}">
      <dgm:prSet/>
      <dgm:spPr/>
      <dgm:t>
        <a:bodyPr/>
        <a:lstStyle/>
        <a:p>
          <a:endParaRPr lang="tr-TR"/>
        </a:p>
      </dgm:t>
    </dgm:pt>
    <dgm:pt modelId="{E551B1DA-F8F2-4776-BEEA-78F6F3089AC0}" type="parTrans" cxnId="{D543704C-FD77-4947-98F5-E3CFF6827B80}">
      <dgm:prSet/>
      <dgm:spPr/>
      <dgm:t>
        <a:bodyPr/>
        <a:lstStyle/>
        <a:p>
          <a:endParaRPr lang="tr-TR"/>
        </a:p>
      </dgm:t>
    </dgm:pt>
    <dgm:pt modelId="{6A56F691-46E1-4379-A242-3ABF9D68CCA7}">
      <dgm:prSet custT="1"/>
      <dgm:spPr>
        <a:xfrm rot="5400000">
          <a:off x="-126104" y="127656"/>
          <a:ext cx="840694" cy="588486"/>
        </a:xfrm>
        <a:solidFill>
          <a:srgbClr val="C4D6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 1st- 31</a:t>
          </a:r>
          <a:r>
            <a:rPr lang="en-US" altLang="tr-TR" sz="1400" b="1" baseline="300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st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2025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EFBF798A-9575-4C94-BE6F-456DA396D618}" type="parTrans" cxnId="{D9998471-79B4-479D-B3A2-33B97912D2F9}">
      <dgm:prSet/>
      <dgm:spPr/>
      <dgm:t>
        <a:bodyPr/>
        <a:lstStyle/>
        <a:p>
          <a:endParaRPr lang="tr-TR"/>
        </a:p>
      </dgm:t>
    </dgm:pt>
    <dgm:pt modelId="{12243897-8E72-4E82-8E0C-B3979AA50B5E}" type="sibTrans" cxnId="{D9998471-79B4-479D-B3A2-33B97912D2F9}">
      <dgm:prSet/>
      <dgm:spPr/>
      <dgm:t>
        <a:bodyPr/>
        <a:lstStyle/>
        <a:p>
          <a:endParaRPr lang="tr-TR"/>
        </a:p>
      </dgm:t>
    </dgm:pt>
    <dgm:pt modelId="{4302CA1C-3769-4626-B954-9499660B259B}">
      <dgm:prSet custT="1"/>
      <dgm:spPr>
        <a:xfrm rot="5400000">
          <a:off x="-126104" y="847378"/>
          <a:ext cx="840694" cy="588486"/>
        </a:xfrm>
        <a:solidFill>
          <a:srgbClr val="24135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Early December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2025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513FB388-D0DA-423F-8753-D52BF1FE8137}" type="parTrans" cxnId="{868E364C-2C08-4484-8659-53B9C01C11D2}">
      <dgm:prSet/>
      <dgm:spPr/>
      <dgm:t>
        <a:bodyPr/>
        <a:lstStyle/>
        <a:p>
          <a:endParaRPr lang="tr-TR"/>
        </a:p>
      </dgm:t>
    </dgm:pt>
    <dgm:pt modelId="{06F70B6E-47E2-43C9-9157-EC504E01EA56}" type="sibTrans" cxnId="{868E364C-2C08-4484-8659-53B9C01C11D2}">
      <dgm:prSet/>
      <dgm:spPr/>
      <dgm:t>
        <a:bodyPr/>
        <a:lstStyle/>
        <a:p>
          <a:endParaRPr lang="tr-TR"/>
        </a:p>
      </dgm:t>
    </dgm:pt>
    <dgm:pt modelId="{5AE663FC-6BC6-4733-8B7D-3740B55E4327}">
      <dgm:prSet custT="1"/>
      <dgm:spPr>
        <a:xfrm rot="5400000">
          <a:off x="-126104" y="1567100"/>
          <a:ext cx="840694" cy="588486"/>
        </a:xfrm>
        <a:solidFill>
          <a:srgbClr val="BC204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End of December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2025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79417EF1-DF99-42AC-9B0E-DE1D30EF01D6}" type="parTrans" cxnId="{63FBB48A-1F45-42A7-B6EB-31058CB36BD7}">
      <dgm:prSet/>
      <dgm:spPr/>
      <dgm:t>
        <a:bodyPr/>
        <a:lstStyle/>
        <a:p>
          <a:endParaRPr lang="tr-TR"/>
        </a:p>
      </dgm:t>
    </dgm:pt>
    <dgm:pt modelId="{F5FEBE50-E3C8-4590-A23B-499F3C67D019}" type="sibTrans" cxnId="{63FBB48A-1F45-42A7-B6EB-31058CB36BD7}">
      <dgm:prSet/>
      <dgm:spPr/>
      <dgm:t>
        <a:bodyPr/>
        <a:lstStyle/>
        <a:p>
          <a:endParaRPr lang="tr-TR"/>
        </a:p>
      </dgm:t>
    </dgm:pt>
    <dgm:pt modelId="{93FFF758-3D72-4F2F-ADA9-F424136AFB69}">
      <dgm:prSet custT="1"/>
      <dgm:spPr>
        <a:xfrm rot="5400000">
          <a:off x="-126104" y="2286823"/>
          <a:ext cx="840694" cy="588486"/>
        </a:xfrm>
        <a:solidFill>
          <a:srgbClr val="8DB9C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February-March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1EE06D04-1147-4E3C-A42C-965007DED225}" type="parTrans" cxnId="{D56A6F54-7264-4EA4-BD87-49638D0C754B}">
      <dgm:prSet/>
      <dgm:spPr/>
      <dgm:t>
        <a:bodyPr/>
        <a:lstStyle/>
        <a:p>
          <a:endParaRPr lang="tr-TR"/>
        </a:p>
      </dgm:t>
    </dgm:pt>
    <dgm:pt modelId="{04F0F8C1-9905-401A-8615-C5DBAB63340E}" type="sibTrans" cxnId="{D56A6F54-7264-4EA4-BD87-49638D0C754B}">
      <dgm:prSet/>
      <dgm:spPr/>
      <dgm:t>
        <a:bodyPr/>
        <a:lstStyle/>
        <a:p>
          <a:endParaRPr lang="tr-TR"/>
        </a:p>
      </dgm:t>
    </dgm:pt>
    <dgm:pt modelId="{2B777364-CFCC-4E9F-B1AB-98245EEF54B9}">
      <dgm:prSet custT="1"/>
      <dgm:spPr>
        <a:xfrm rot="5400000">
          <a:off x="-126104" y="3006545"/>
          <a:ext cx="840694" cy="588486"/>
        </a:xfrm>
        <a:solidFill>
          <a:srgbClr val="00617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D86E2DD7-38ED-43F4-9E2B-102762B13D1B}" type="parTrans" cxnId="{FD0262E4-FB0B-48B3-AC54-74A5C6E8833B}">
      <dgm:prSet/>
      <dgm:spPr/>
      <dgm:t>
        <a:bodyPr/>
        <a:lstStyle/>
        <a:p>
          <a:endParaRPr lang="tr-TR"/>
        </a:p>
      </dgm:t>
    </dgm:pt>
    <dgm:pt modelId="{D5383B91-CC42-4B6C-8CCE-C5AA672DECAF}" type="sibTrans" cxnId="{FD0262E4-FB0B-48B3-AC54-74A5C6E8833B}">
      <dgm:prSet/>
      <dgm:spPr/>
      <dgm:t>
        <a:bodyPr/>
        <a:lstStyle/>
        <a:p>
          <a:endParaRPr lang="tr-TR"/>
        </a:p>
      </dgm:t>
    </dgm:pt>
    <dgm:pt modelId="{2DFD5C5C-7D09-4FDA-B0EA-6EDC8D1B1F1A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Finalization of Contract Procedures</a:t>
          </a:r>
        </a:p>
      </dgm:t>
    </dgm:pt>
    <dgm:pt modelId="{D7A17D54-71FE-4D55-8131-32FCBB8371FC}" type="parTrans" cxnId="{83B07E21-07C9-488E-9517-1F07CA5BDD4C}">
      <dgm:prSet/>
      <dgm:spPr/>
      <dgm:t>
        <a:bodyPr/>
        <a:lstStyle/>
        <a:p>
          <a:endParaRPr lang="tr-TR"/>
        </a:p>
      </dgm:t>
    </dgm:pt>
    <dgm:pt modelId="{DF95614D-464F-4A33-A18F-B2EE9187550B}" type="sibTrans" cxnId="{83B07E21-07C9-488E-9517-1F07CA5BDD4C}">
      <dgm:prSet/>
      <dgm:spPr/>
      <dgm:t>
        <a:bodyPr/>
        <a:lstStyle/>
        <a:p>
          <a:endParaRPr lang="tr-TR"/>
        </a:p>
      </dgm:t>
    </dgm:pt>
    <dgm:pt modelId="{DC487224-8479-44EE-BD66-9ECA4C434602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Project Implementation Period</a:t>
          </a:r>
        </a:p>
      </dgm:t>
    </dgm:pt>
    <dgm:pt modelId="{96E1D14B-4B60-4646-BC63-A827AE857DBE}" type="parTrans" cxnId="{2C63601B-ACDD-4C3D-8CC8-1A73869B89BA}">
      <dgm:prSet/>
      <dgm:spPr/>
      <dgm:t>
        <a:bodyPr/>
        <a:lstStyle/>
        <a:p>
          <a:endParaRPr lang="tr-TR"/>
        </a:p>
      </dgm:t>
    </dgm:pt>
    <dgm:pt modelId="{6994140D-A140-49D0-B487-7A51990CAAE1}" type="sibTrans" cxnId="{2C63601B-ACDD-4C3D-8CC8-1A73869B89BA}">
      <dgm:prSet/>
      <dgm:spPr/>
      <dgm:t>
        <a:bodyPr/>
        <a:lstStyle/>
        <a:p>
          <a:endParaRPr lang="tr-TR"/>
        </a:p>
      </dgm:t>
    </dgm:pt>
    <dgm:pt modelId="{3E5F0828-0191-413B-9198-E789B94B7FEE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Organizing a Training Activity</a:t>
          </a:r>
        </a:p>
      </dgm:t>
    </dgm:pt>
    <dgm:pt modelId="{406D7DBB-B929-4C9E-8112-D5E01126474F}" type="parTrans" cxnId="{3CA41B4B-B1D9-4AF6-9982-E8E91620ED81}">
      <dgm:prSet/>
      <dgm:spPr/>
      <dgm:t>
        <a:bodyPr/>
        <a:lstStyle/>
        <a:p>
          <a:endParaRPr lang="tr-TR"/>
        </a:p>
      </dgm:t>
    </dgm:pt>
    <dgm:pt modelId="{18676294-E7F3-40F6-A41B-2B76BA353867}" type="sibTrans" cxnId="{3CA41B4B-B1D9-4AF6-9982-E8E91620ED81}">
      <dgm:prSet/>
      <dgm:spPr/>
      <dgm:t>
        <a:bodyPr/>
        <a:lstStyle/>
        <a:p>
          <a:endParaRPr lang="tr-TR"/>
        </a:p>
      </dgm:t>
    </dgm:pt>
    <dgm:pt modelId="{F60EE397-2747-4CE8-A97A-C5C8EF03F1C3}">
      <dgm:prSet custT="1"/>
      <dgm:spPr>
        <a:xfrm rot="5400000">
          <a:off x="-126104" y="3006545"/>
          <a:ext cx="840694" cy="588486"/>
        </a:xfr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April-December</a:t>
          </a:r>
          <a:r>
            <a:rPr lang="tr-TR" altLang="tr-TR" sz="1400" b="1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F8456E29-765F-4F76-A963-844232F5AA2E}" type="sibTrans" cxnId="{F417CB07-284C-4E6A-9616-3402AC5EF3D8}">
      <dgm:prSet/>
      <dgm:spPr/>
      <dgm:t>
        <a:bodyPr/>
        <a:lstStyle/>
        <a:p>
          <a:endParaRPr lang="tr-TR"/>
        </a:p>
      </dgm:t>
    </dgm:pt>
    <dgm:pt modelId="{F02B7FE0-22A6-4BB4-B2CC-2CB899205C7B}" type="parTrans" cxnId="{F417CB07-284C-4E6A-9616-3402AC5EF3D8}">
      <dgm:prSet/>
      <dgm:spPr/>
      <dgm:t>
        <a:bodyPr/>
        <a:lstStyle/>
        <a:p>
          <a:endParaRPr lang="tr-TR"/>
        </a:p>
      </dgm:t>
    </dgm:pt>
    <dgm:pt modelId="{D9971D86-F330-4E40-B716-7E61E0F1E205}" type="pres">
      <dgm:prSet presAssocID="{2ABD0FEE-7B2C-47C7-A8D7-156D4A75D1C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2B80658-E4F3-4F6D-88A0-2A91C2E72C17}" type="pres">
      <dgm:prSet presAssocID="{6A56F691-46E1-4379-A242-3ABF9D68CCA7}" presName="linNode" presStyleCnt="0"/>
      <dgm:spPr/>
    </dgm:pt>
    <dgm:pt modelId="{7C612C55-84FD-4053-8C67-260DBD22ACCC}" type="pres">
      <dgm:prSet presAssocID="{6A56F691-46E1-4379-A242-3ABF9D68CCA7}" presName="parentShp" presStyleLbl="node1" presStyleIdx="0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E2677A-EC33-48BE-9BFB-22775342D4EE}" type="pres">
      <dgm:prSet presAssocID="{6A56F691-46E1-4379-A242-3ABF9D68CCA7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121787-0BFF-4F32-913B-C511F313033A}" type="pres">
      <dgm:prSet presAssocID="{12243897-8E72-4E82-8E0C-B3979AA50B5E}" presName="spacing" presStyleCnt="0"/>
      <dgm:spPr/>
    </dgm:pt>
    <dgm:pt modelId="{F0CCA310-96B5-4EDE-98D4-B3DED4919A23}" type="pres">
      <dgm:prSet presAssocID="{4302CA1C-3769-4626-B954-9499660B259B}" presName="linNode" presStyleCnt="0"/>
      <dgm:spPr/>
    </dgm:pt>
    <dgm:pt modelId="{5D74E942-42E4-4AB2-8664-915B22A5ED64}" type="pres">
      <dgm:prSet presAssocID="{4302CA1C-3769-4626-B954-9499660B259B}" presName="parentShp" presStyleLbl="node1" presStyleIdx="1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3D2AE9-751A-46CE-A53F-11D4B6FC9509}" type="pres">
      <dgm:prSet presAssocID="{4302CA1C-3769-4626-B954-9499660B259B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FB1E3F-27B5-4F55-BDBA-D8E404B8AFDB}" type="pres">
      <dgm:prSet presAssocID="{06F70B6E-47E2-43C9-9157-EC504E01EA56}" presName="spacing" presStyleCnt="0"/>
      <dgm:spPr/>
    </dgm:pt>
    <dgm:pt modelId="{8A3F726A-ED0B-4548-BE4C-0E1726596D9F}" type="pres">
      <dgm:prSet presAssocID="{5AE663FC-6BC6-4733-8B7D-3740B55E4327}" presName="linNode" presStyleCnt="0"/>
      <dgm:spPr/>
    </dgm:pt>
    <dgm:pt modelId="{ABEAA2D5-FDD0-46E2-8B4D-38D090C9829F}" type="pres">
      <dgm:prSet presAssocID="{5AE663FC-6BC6-4733-8B7D-3740B55E4327}" presName="parentShp" presStyleLbl="node1" presStyleIdx="2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11BCF6-C509-4C6B-804E-57AC003C5DCB}" type="pres">
      <dgm:prSet presAssocID="{5AE663FC-6BC6-4733-8B7D-3740B55E4327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982512-9597-4E15-9A43-D872BDDBE5A6}" type="pres">
      <dgm:prSet presAssocID="{F5FEBE50-E3C8-4590-A23B-499F3C67D019}" presName="spacing" presStyleCnt="0"/>
      <dgm:spPr/>
    </dgm:pt>
    <dgm:pt modelId="{F55BFC2E-F970-4A6F-968D-C3CFC2BE44D5}" type="pres">
      <dgm:prSet presAssocID="{93FFF758-3D72-4F2F-ADA9-F424136AFB69}" presName="linNode" presStyleCnt="0"/>
      <dgm:spPr/>
    </dgm:pt>
    <dgm:pt modelId="{811AC32F-DCD7-4A3C-B7D5-0CA3EB0EE509}" type="pres">
      <dgm:prSet presAssocID="{93FFF758-3D72-4F2F-ADA9-F424136AFB69}" presName="parentShp" presStyleLbl="node1" presStyleIdx="3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52AB7F-067C-4C52-AEF0-435718BD1764}" type="pres">
      <dgm:prSet presAssocID="{93FFF758-3D72-4F2F-ADA9-F424136AFB69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FFE396-C542-4F75-B12A-64611FC49BB4}" type="pres">
      <dgm:prSet presAssocID="{04F0F8C1-9905-401A-8615-C5DBAB63340E}" presName="spacing" presStyleCnt="0"/>
      <dgm:spPr/>
    </dgm:pt>
    <dgm:pt modelId="{8BFF0A38-032E-4F9B-8926-82E23E178FE6}" type="pres">
      <dgm:prSet presAssocID="{2B777364-CFCC-4E9F-B1AB-98245EEF54B9}" presName="linNode" presStyleCnt="0"/>
      <dgm:spPr/>
    </dgm:pt>
    <dgm:pt modelId="{84E116C9-9787-43DD-B2BA-830EBBB69BAE}" type="pres">
      <dgm:prSet presAssocID="{2B777364-CFCC-4E9F-B1AB-98245EEF54B9}" presName="parentShp" presStyleLbl="node1" presStyleIdx="4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12076E-127F-4218-B251-01883734CA48}" type="pres">
      <dgm:prSet presAssocID="{2B777364-CFCC-4E9F-B1AB-98245EEF54B9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2F3ECC-BBC8-41D0-A3A6-AFF51D120F64}" type="pres">
      <dgm:prSet presAssocID="{D5383B91-CC42-4B6C-8CCE-C5AA672DECAF}" presName="spacing" presStyleCnt="0"/>
      <dgm:spPr/>
    </dgm:pt>
    <dgm:pt modelId="{7C73AC61-85B8-4B7F-8EC3-43E93A279B54}" type="pres">
      <dgm:prSet presAssocID="{F60EE397-2747-4CE8-A97A-C5C8EF03F1C3}" presName="linNode" presStyleCnt="0"/>
      <dgm:spPr/>
    </dgm:pt>
    <dgm:pt modelId="{CF6202C1-5053-4EC3-B3F1-E4C66E1C415C}" type="pres">
      <dgm:prSet presAssocID="{F60EE397-2747-4CE8-A97A-C5C8EF03F1C3}" presName="parentShp" presStyleLbl="node1" presStyleIdx="5" presStyleCnt="6" custScaleX="768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E2E5C9-5DB1-45F3-AAB9-BDB8E82A0034}" type="pres">
      <dgm:prSet presAssocID="{F60EE397-2747-4CE8-A97A-C5C8EF03F1C3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8294022-5E86-47BC-B6E9-743839120A04}" type="presOf" srcId="{2DFD5C5C-7D09-4FDA-B0EA-6EDC8D1B1F1A}" destId="{4312076E-127F-4218-B251-01883734CA48}" srcOrd="0" destOrd="0" presId="urn:microsoft.com/office/officeart/2005/8/layout/vList6"/>
    <dgm:cxn modelId="{89BD59A0-D456-487F-8B1F-8D0D8AB29981}" type="presOf" srcId="{F60EE397-2747-4CE8-A97A-C5C8EF03F1C3}" destId="{CF6202C1-5053-4EC3-B3F1-E4C66E1C415C}" srcOrd="0" destOrd="0" presId="urn:microsoft.com/office/officeart/2005/8/layout/vList6"/>
    <dgm:cxn modelId="{12A9ADB1-7ADE-4DF4-90BC-459008C163E7}" srcId="{93FFF758-3D72-4F2F-ADA9-F424136AFB69}" destId="{4625D334-6A8D-4419-838A-5D48757068E7}" srcOrd="0" destOrd="0" parTransId="{A86CD497-05EF-49BD-B60F-B527E419DF5E}" sibTransId="{F4B95FD2-66DB-43D6-867B-C75075D0F5C7}"/>
    <dgm:cxn modelId="{10880F14-F15F-4196-A029-05C584F2464C}" type="presOf" srcId="{897BB005-2D79-4A91-A3BF-28469D861C82}" destId="{90E2677A-EC33-48BE-9BFB-22775342D4EE}" srcOrd="0" destOrd="0" presId="urn:microsoft.com/office/officeart/2005/8/layout/vList6"/>
    <dgm:cxn modelId="{8D8F898E-6CD6-417E-A325-5D36EBECF7A6}" type="presOf" srcId="{4302CA1C-3769-4626-B954-9499660B259B}" destId="{5D74E942-42E4-4AB2-8664-915B22A5ED64}" srcOrd="0" destOrd="0" presId="urn:microsoft.com/office/officeart/2005/8/layout/vList6"/>
    <dgm:cxn modelId="{D2844705-2D27-4EFA-99FA-F1CD1171254C}" type="presOf" srcId="{DC487224-8479-44EE-BD66-9ECA4C434602}" destId="{84E2E5C9-5DB1-45F3-AAB9-BDB8E82A0034}" srcOrd="0" destOrd="0" presId="urn:microsoft.com/office/officeart/2005/8/layout/vList6"/>
    <dgm:cxn modelId="{83B07E21-07C9-488E-9517-1F07CA5BDD4C}" srcId="{2B777364-CFCC-4E9F-B1AB-98245EEF54B9}" destId="{2DFD5C5C-7D09-4FDA-B0EA-6EDC8D1B1F1A}" srcOrd="0" destOrd="0" parTransId="{D7A17D54-71FE-4D55-8131-32FCBB8371FC}" sibTransId="{DF95614D-464F-4A33-A18F-B2EE9187550B}"/>
    <dgm:cxn modelId="{868E364C-2C08-4484-8659-53B9C01C11D2}" srcId="{2ABD0FEE-7B2C-47C7-A8D7-156D4A75D1C3}" destId="{4302CA1C-3769-4626-B954-9499660B259B}" srcOrd="1" destOrd="0" parTransId="{513FB388-D0DA-423F-8753-D52BF1FE8137}" sibTransId="{06F70B6E-47E2-43C9-9157-EC504E01EA56}"/>
    <dgm:cxn modelId="{D9998471-79B4-479D-B3A2-33B97912D2F9}" srcId="{2ABD0FEE-7B2C-47C7-A8D7-156D4A75D1C3}" destId="{6A56F691-46E1-4379-A242-3ABF9D68CCA7}" srcOrd="0" destOrd="0" parTransId="{EFBF798A-9575-4C94-BE6F-456DA396D618}" sibTransId="{12243897-8E72-4E82-8E0C-B3979AA50B5E}"/>
    <dgm:cxn modelId="{FD0262E4-FB0B-48B3-AC54-74A5C6E8833B}" srcId="{2ABD0FEE-7B2C-47C7-A8D7-156D4A75D1C3}" destId="{2B777364-CFCC-4E9F-B1AB-98245EEF54B9}" srcOrd="4" destOrd="0" parTransId="{D86E2DD7-38ED-43F4-9E2B-102762B13D1B}" sibTransId="{D5383B91-CC42-4B6C-8CCE-C5AA672DECAF}"/>
    <dgm:cxn modelId="{FA4D1A07-5F6F-466A-B008-9E46E23DE4D5}" type="presOf" srcId="{6A56F691-46E1-4379-A242-3ABF9D68CCA7}" destId="{7C612C55-84FD-4053-8C67-260DBD22ACCC}" srcOrd="0" destOrd="0" presId="urn:microsoft.com/office/officeart/2005/8/layout/vList6"/>
    <dgm:cxn modelId="{F417CB07-284C-4E6A-9616-3402AC5EF3D8}" srcId="{2ABD0FEE-7B2C-47C7-A8D7-156D4A75D1C3}" destId="{F60EE397-2747-4CE8-A97A-C5C8EF03F1C3}" srcOrd="5" destOrd="0" parTransId="{F02B7FE0-22A6-4BB4-B2CC-2CB899205C7B}" sibTransId="{F8456E29-765F-4F76-A963-844232F5AA2E}"/>
    <dgm:cxn modelId="{3CA41B4B-B1D9-4AF6-9982-E8E91620ED81}" srcId="{2B777364-CFCC-4E9F-B1AB-98245EEF54B9}" destId="{3E5F0828-0191-413B-9198-E789B94B7FEE}" srcOrd="1" destOrd="0" parTransId="{406D7DBB-B929-4C9E-8112-D5E01126474F}" sibTransId="{18676294-E7F3-40F6-A41B-2B76BA353867}"/>
    <dgm:cxn modelId="{1B4756EA-21A7-4D08-BB16-B95D5BF05093}" type="presOf" srcId="{2ABD0FEE-7B2C-47C7-A8D7-156D4A75D1C3}" destId="{D9971D86-F330-4E40-B716-7E61E0F1E205}" srcOrd="0" destOrd="0" presId="urn:microsoft.com/office/officeart/2005/8/layout/vList6"/>
    <dgm:cxn modelId="{63FBB48A-1F45-42A7-B6EB-31058CB36BD7}" srcId="{2ABD0FEE-7B2C-47C7-A8D7-156D4A75D1C3}" destId="{5AE663FC-6BC6-4733-8B7D-3740B55E4327}" srcOrd="2" destOrd="0" parTransId="{79417EF1-DF99-42AC-9B0E-DE1D30EF01D6}" sibTransId="{F5FEBE50-E3C8-4590-A23B-499F3C67D019}"/>
    <dgm:cxn modelId="{9D8B4BD7-63C4-4EDF-94A0-7714A9DA92B0}" type="presOf" srcId="{4625D334-6A8D-4419-838A-5D48757068E7}" destId="{4E52AB7F-067C-4C52-AEF0-435718BD1764}" srcOrd="0" destOrd="0" presId="urn:microsoft.com/office/officeart/2005/8/layout/vList6"/>
    <dgm:cxn modelId="{EC1E4FC2-8705-490E-A07A-A44EDDB96BE2}" type="presOf" srcId="{93FFF758-3D72-4F2F-ADA9-F424136AFB69}" destId="{811AC32F-DCD7-4A3C-B7D5-0CA3EB0EE509}" srcOrd="0" destOrd="0" presId="urn:microsoft.com/office/officeart/2005/8/layout/vList6"/>
    <dgm:cxn modelId="{2C63601B-ACDD-4C3D-8CC8-1A73869B89BA}" srcId="{F60EE397-2747-4CE8-A97A-C5C8EF03F1C3}" destId="{DC487224-8479-44EE-BD66-9ECA4C434602}" srcOrd="0" destOrd="0" parTransId="{96E1D14B-4B60-4646-BC63-A827AE857DBE}" sibTransId="{6994140D-A140-49D0-B487-7A51990CAAE1}"/>
    <dgm:cxn modelId="{D543704C-FD77-4947-98F5-E3CFF6827B80}" srcId="{4302CA1C-3769-4626-B954-9499660B259B}" destId="{65C46C42-B2B0-4B97-844B-A4D3DCCCC076}" srcOrd="0" destOrd="0" parTransId="{E551B1DA-F8F2-4776-BEEA-78F6F3089AC0}" sibTransId="{8CECCE61-7E13-4BD4-AF15-A1A25EACC321}"/>
    <dgm:cxn modelId="{FB22D513-3815-4AFD-A918-77C538CC9FBB}" srcId="{6A56F691-46E1-4379-A242-3ABF9D68CCA7}" destId="{897BB005-2D79-4A91-A3BF-28469D861C82}" srcOrd="0" destOrd="0" parTransId="{E63340E4-08D7-401E-BA60-AC023CC9BF8F}" sibTransId="{3D721366-9370-4300-9BCD-A01C3A4E14B3}"/>
    <dgm:cxn modelId="{DB1B2750-03AD-4C0C-9D59-18555F15440F}" type="presOf" srcId="{2B777364-CFCC-4E9F-B1AB-98245EEF54B9}" destId="{84E116C9-9787-43DD-B2BA-830EBBB69BAE}" srcOrd="0" destOrd="0" presId="urn:microsoft.com/office/officeart/2005/8/layout/vList6"/>
    <dgm:cxn modelId="{38AAEC8D-6920-4772-9CDE-7FB64EA00ACB}" srcId="{5AE663FC-6BC6-4733-8B7D-3740B55E4327}" destId="{0D97FA0E-3908-4AF4-BB38-38D977EC6180}" srcOrd="0" destOrd="0" parTransId="{4FF0C92E-7A1E-498F-84EE-2BD029769AC8}" sibTransId="{257E5A22-E297-4469-98D5-4D0A861FBE2F}"/>
    <dgm:cxn modelId="{D56A6F54-7264-4EA4-BD87-49638D0C754B}" srcId="{2ABD0FEE-7B2C-47C7-A8D7-156D4A75D1C3}" destId="{93FFF758-3D72-4F2F-ADA9-F424136AFB69}" srcOrd="3" destOrd="0" parTransId="{1EE06D04-1147-4E3C-A42C-965007DED225}" sibTransId="{04F0F8C1-9905-401A-8615-C5DBAB63340E}"/>
    <dgm:cxn modelId="{A650785D-C582-49E3-8BB0-47CAC06FE06C}" type="presOf" srcId="{3E5F0828-0191-413B-9198-E789B94B7FEE}" destId="{4312076E-127F-4218-B251-01883734CA48}" srcOrd="0" destOrd="1" presId="urn:microsoft.com/office/officeart/2005/8/layout/vList6"/>
    <dgm:cxn modelId="{8752CF84-6FD8-495E-84CD-337E5258D028}" type="presOf" srcId="{5AE663FC-6BC6-4733-8B7D-3740B55E4327}" destId="{ABEAA2D5-FDD0-46E2-8B4D-38D090C9829F}" srcOrd="0" destOrd="0" presId="urn:microsoft.com/office/officeart/2005/8/layout/vList6"/>
    <dgm:cxn modelId="{A8B90DD9-ED19-4738-AE35-7E4F08DCA929}" type="presOf" srcId="{65C46C42-B2B0-4B97-844B-A4D3DCCCC076}" destId="{753D2AE9-751A-46CE-A53F-11D4B6FC9509}" srcOrd="0" destOrd="0" presId="urn:microsoft.com/office/officeart/2005/8/layout/vList6"/>
    <dgm:cxn modelId="{AA9A1777-8068-480B-A5DB-DF87C3E15745}" type="presOf" srcId="{0D97FA0E-3908-4AF4-BB38-38D977EC6180}" destId="{9F11BCF6-C509-4C6B-804E-57AC003C5DCB}" srcOrd="0" destOrd="0" presId="urn:microsoft.com/office/officeart/2005/8/layout/vList6"/>
    <dgm:cxn modelId="{F490D7B1-6214-4B1F-AC59-E0B5D1FA210A}" type="presParOf" srcId="{D9971D86-F330-4E40-B716-7E61E0F1E205}" destId="{72B80658-E4F3-4F6D-88A0-2A91C2E72C17}" srcOrd="0" destOrd="0" presId="urn:microsoft.com/office/officeart/2005/8/layout/vList6"/>
    <dgm:cxn modelId="{074F870E-CB18-4DB5-A404-0BA410F08B65}" type="presParOf" srcId="{72B80658-E4F3-4F6D-88A0-2A91C2E72C17}" destId="{7C612C55-84FD-4053-8C67-260DBD22ACCC}" srcOrd="0" destOrd="0" presId="urn:microsoft.com/office/officeart/2005/8/layout/vList6"/>
    <dgm:cxn modelId="{F118ED43-4BB8-422D-95E8-46CF79178071}" type="presParOf" srcId="{72B80658-E4F3-4F6D-88A0-2A91C2E72C17}" destId="{90E2677A-EC33-48BE-9BFB-22775342D4EE}" srcOrd="1" destOrd="0" presId="urn:microsoft.com/office/officeart/2005/8/layout/vList6"/>
    <dgm:cxn modelId="{562EE55A-BA01-47B9-83A0-58E7625E7DEA}" type="presParOf" srcId="{D9971D86-F330-4E40-B716-7E61E0F1E205}" destId="{4A121787-0BFF-4F32-913B-C511F313033A}" srcOrd="1" destOrd="0" presId="urn:microsoft.com/office/officeart/2005/8/layout/vList6"/>
    <dgm:cxn modelId="{D1018D8F-710D-415E-9B73-9454A39EE2ED}" type="presParOf" srcId="{D9971D86-F330-4E40-B716-7E61E0F1E205}" destId="{F0CCA310-96B5-4EDE-98D4-B3DED4919A23}" srcOrd="2" destOrd="0" presId="urn:microsoft.com/office/officeart/2005/8/layout/vList6"/>
    <dgm:cxn modelId="{27F94130-E60A-4FB1-A598-E0AC42D553C8}" type="presParOf" srcId="{F0CCA310-96B5-4EDE-98D4-B3DED4919A23}" destId="{5D74E942-42E4-4AB2-8664-915B22A5ED64}" srcOrd="0" destOrd="0" presId="urn:microsoft.com/office/officeart/2005/8/layout/vList6"/>
    <dgm:cxn modelId="{8FE5BF09-BFF6-4259-ABC5-EFD6AEF67302}" type="presParOf" srcId="{F0CCA310-96B5-4EDE-98D4-B3DED4919A23}" destId="{753D2AE9-751A-46CE-A53F-11D4B6FC9509}" srcOrd="1" destOrd="0" presId="urn:microsoft.com/office/officeart/2005/8/layout/vList6"/>
    <dgm:cxn modelId="{FE6EF9F3-9191-43E1-B5B7-E6886EEB7B74}" type="presParOf" srcId="{D9971D86-F330-4E40-B716-7E61E0F1E205}" destId="{2CFB1E3F-27B5-4F55-BDBA-D8E404B8AFDB}" srcOrd="3" destOrd="0" presId="urn:microsoft.com/office/officeart/2005/8/layout/vList6"/>
    <dgm:cxn modelId="{CD9869C9-1457-4B2A-9294-A1BB27EBDCDF}" type="presParOf" srcId="{D9971D86-F330-4E40-B716-7E61E0F1E205}" destId="{8A3F726A-ED0B-4548-BE4C-0E1726596D9F}" srcOrd="4" destOrd="0" presId="urn:microsoft.com/office/officeart/2005/8/layout/vList6"/>
    <dgm:cxn modelId="{65096D11-C737-48F9-B097-2CB44B83FACD}" type="presParOf" srcId="{8A3F726A-ED0B-4548-BE4C-0E1726596D9F}" destId="{ABEAA2D5-FDD0-46E2-8B4D-38D090C9829F}" srcOrd="0" destOrd="0" presId="urn:microsoft.com/office/officeart/2005/8/layout/vList6"/>
    <dgm:cxn modelId="{9646016E-5549-4C2B-AC65-612EFFFE6F8E}" type="presParOf" srcId="{8A3F726A-ED0B-4548-BE4C-0E1726596D9F}" destId="{9F11BCF6-C509-4C6B-804E-57AC003C5DCB}" srcOrd="1" destOrd="0" presId="urn:microsoft.com/office/officeart/2005/8/layout/vList6"/>
    <dgm:cxn modelId="{3A3F5C24-31C5-4E1C-AD9F-20542E672724}" type="presParOf" srcId="{D9971D86-F330-4E40-B716-7E61E0F1E205}" destId="{EF982512-9597-4E15-9A43-D872BDDBE5A6}" srcOrd="5" destOrd="0" presId="urn:microsoft.com/office/officeart/2005/8/layout/vList6"/>
    <dgm:cxn modelId="{E8056F77-9C44-46BB-944C-4A337621F135}" type="presParOf" srcId="{D9971D86-F330-4E40-B716-7E61E0F1E205}" destId="{F55BFC2E-F970-4A6F-968D-C3CFC2BE44D5}" srcOrd="6" destOrd="0" presId="urn:microsoft.com/office/officeart/2005/8/layout/vList6"/>
    <dgm:cxn modelId="{84919E73-8DBC-44ED-AAD4-D6815809DCBD}" type="presParOf" srcId="{F55BFC2E-F970-4A6F-968D-C3CFC2BE44D5}" destId="{811AC32F-DCD7-4A3C-B7D5-0CA3EB0EE509}" srcOrd="0" destOrd="0" presId="urn:microsoft.com/office/officeart/2005/8/layout/vList6"/>
    <dgm:cxn modelId="{7845650D-B573-44C3-B104-A7BD0B78B9F2}" type="presParOf" srcId="{F55BFC2E-F970-4A6F-968D-C3CFC2BE44D5}" destId="{4E52AB7F-067C-4C52-AEF0-435718BD1764}" srcOrd="1" destOrd="0" presId="urn:microsoft.com/office/officeart/2005/8/layout/vList6"/>
    <dgm:cxn modelId="{3ACA8750-4013-417F-AF6A-4A0B6C6F23C7}" type="presParOf" srcId="{D9971D86-F330-4E40-B716-7E61E0F1E205}" destId="{BEFFE396-C542-4F75-B12A-64611FC49BB4}" srcOrd="7" destOrd="0" presId="urn:microsoft.com/office/officeart/2005/8/layout/vList6"/>
    <dgm:cxn modelId="{2259F5F2-6735-4246-BE68-046FFF9C592E}" type="presParOf" srcId="{D9971D86-F330-4E40-B716-7E61E0F1E205}" destId="{8BFF0A38-032E-4F9B-8926-82E23E178FE6}" srcOrd="8" destOrd="0" presId="urn:microsoft.com/office/officeart/2005/8/layout/vList6"/>
    <dgm:cxn modelId="{9EEECA5A-1921-4406-A8BE-6ED8E0EE4AB8}" type="presParOf" srcId="{8BFF0A38-032E-4F9B-8926-82E23E178FE6}" destId="{84E116C9-9787-43DD-B2BA-830EBBB69BAE}" srcOrd="0" destOrd="0" presId="urn:microsoft.com/office/officeart/2005/8/layout/vList6"/>
    <dgm:cxn modelId="{E33CE979-2DD5-4D7C-A95E-4AFBA70AE659}" type="presParOf" srcId="{8BFF0A38-032E-4F9B-8926-82E23E178FE6}" destId="{4312076E-127F-4218-B251-01883734CA48}" srcOrd="1" destOrd="0" presId="urn:microsoft.com/office/officeart/2005/8/layout/vList6"/>
    <dgm:cxn modelId="{875B2039-8F70-4A5C-80CC-B0E667F8705E}" type="presParOf" srcId="{D9971D86-F330-4E40-B716-7E61E0F1E205}" destId="{EE2F3ECC-BBC8-41D0-A3A6-AFF51D120F64}" srcOrd="9" destOrd="0" presId="urn:microsoft.com/office/officeart/2005/8/layout/vList6"/>
    <dgm:cxn modelId="{BA46FA10-2010-4C4F-BF2F-D3D299AA19AB}" type="presParOf" srcId="{D9971D86-F330-4E40-B716-7E61E0F1E205}" destId="{7C73AC61-85B8-4B7F-8EC3-43E93A279B54}" srcOrd="10" destOrd="0" presId="urn:microsoft.com/office/officeart/2005/8/layout/vList6"/>
    <dgm:cxn modelId="{754A5736-6B78-40EB-8BFD-341983E6E42D}" type="presParOf" srcId="{7C73AC61-85B8-4B7F-8EC3-43E93A279B54}" destId="{CF6202C1-5053-4EC3-B3F1-E4C66E1C415C}" srcOrd="0" destOrd="0" presId="urn:microsoft.com/office/officeart/2005/8/layout/vList6"/>
    <dgm:cxn modelId="{47B29E7F-B1F5-482C-9F3A-C4AB515A6B0E}" type="presParOf" srcId="{7C73AC61-85B8-4B7F-8EC3-43E93A279B54}" destId="{84E2E5C9-5DB1-45F3-AAB9-BDB8E82A00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2677A-EC33-48BE-9BFB-22775342D4EE}">
      <dsp:nvSpPr>
        <dsp:cNvPr id="0" name=""/>
        <dsp:cNvSpPr/>
      </dsp:nvSpPr>
      <dsp:spPr>
        <a:xfrm>
          <a:off x="2900156" y="439"/>
          <a:ext cx="4919215" cy="553684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1</a:t>
          </a:r>
          <a:r>
            <a:rPr lang="tr-TR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3</a:t>
          </a: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t</a:t>
          </a:r>
          <a:r>
            <a:rPr lang="tr-TR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h</a:t>
          </a: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Call for Project Proposals</a:t>
          </a:r>
        </a:p>
      </dsp:txBody>
      <dsp:txXfrm>
        <a:off x="2900156" y="69650"/>
        <a:ext cx="4711584" cy="415263"/>
      </dsp:txXfrm>
    </dsp:sp>
    <dsp:sp modelId="{7C612C55-84FD-4053-8C67-260DBD22ACCC}">
      <dsp:nvSpPr>
        <dsp:cNvPr id="0" name=""/>
        <dsp:cNvSpPr/>
      </dsp:nvSpPr>
      <dsp:spPr>
        <a:xfrm>
          <a:off x="379320" y="439"/>
          <a:ext cx="2520835" cy="553684"/>
        </a:xfrm>
        <a:prstGeom prst="roundRect">
          <a:avLst/>
        </a:prstGeom>
        <a:solidFill>
          <a:srgbClr val="C4D6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 1st- 31</a:t>
          </a:r>
          <a:r>
            <a:rPr lang="en-US" altLang="tr-TR" sz="1400" b="1" kern="1200" baseline="300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st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2025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27468"/>
        <a:ext cx="2466777" cy="499626"/>
      </dsp:txXfrm>
    </dsp:sp>
    <dsp:sp modelId="{753D2AE9-751A-46CE-A53F-11D4B6FC9509}">
      <dsp:nvSpPr>
        <dsp:cNvPr id="0" name=""/>
        <dsp:cNvSpPr/>
      </dsp:nvSpPr>
      <dsp:spPr>
        <a:xfrm>
          <a:off x="2900156" y="609492"/>
          <a:ext cx="4919215" cy="553684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Short List</a:t>
          </a:r>
        </a:p>
      </dsp:txBody>
      <dsp:txXfrm>
        <a:off x="2900156" y="678703"/>
        <a:ext cx="4711584" cy="415263"/>
      </dsp:txXfrm>
    </dsp:sp>
    <dsp:sp modelId="{5D74E942-42E4-4AB2-8664-915B22A5ED64}">
      <dsp:nvSpPr>
        <dsp:cNvPr id="0" name=""/>
        <dsp:cNvSpPr/>
      </dsp:nvSpPr>
      <dsp:spPr>
        <a:xfrm>
          <a:off x="379320" y="609492"/>
          <a:ext cx="2520835" cy="553684"/>
        </a:xfrm>
        <a:prstGeom prst="roundRect">
          <a:avLst/>
        </a:prstGeom>
        <a:solidFill>
          <a:srgbClr val="24135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Early December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2025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636521"/>
        <a:ext cx="2466777" cy="499626"/>
      </dsp:txXfrm>
    </dsp:sp>
    <dsp:sp modelId="{9F11BCF6-C509-4C6B-804E-57AC003C5DCB}">
      <dsp:nvSpPr>
        <dsp:cNvPr id="0" name=""/>
        <dsp:cNvSpPr/>
      </dsp:nvSpPr>
      <dsp:spPr>
        <a:xfrm>
          <a:off x="2900156" y="1218544"/>
          <a:ext cx="4919215" cy="553684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Submission of the Final Version of Project Proposal by the Project Owner</a:t>
          </a:r>
        </a:p>
      </dsp:txBody>
      <dsp:txXfrm>
        <a:off x="2900156" y="1287755"/>
        <a:ext cx="4711584" cy="415263"/>
      </dsp:txXfrm>
    </dsp:sp>
    <dsp:sp modelId="{ABEAA2D5-FDD0-46E2-8B4D-38D090C9829F}">
      <dsp:nvSpPr>
        <dsp:cNvPr id="0" name=""/>
        <dsp:cNvSpPr/>
      </dsp:nvSpPr>
      <dsp:spPr>
        <a:xfrm>
          <a:off x="379320" y="1218544"/>
          <a:ext cx="2520835" cy="553684"/>
        </a:xfrm>
        <a:prstGeom prst="roundRect">
          <a:avLst/>
        </a:prstGeom>
        <a:solidFill>
          <a:srgbClr val="BC204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End of December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2025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1245573"/>
        <a:ext cx="2466777" cy="499626"/>
      </dsp:txXfrm>
    </dsp:sp>
    <dsp:sp modelId="{4E52AB7F-067C-4C52-AEF0-435718BD1764}">
      <dsp:nvSpPr>
        <dsp:cNvPr id="0" name=""/>
        <dsp:cNvSpPr/>
      </dsp:nvSpPr>
      <dsp:spPr>
        <a:xfrm>
          <a:off x="2900156" y="1827597"/>
          <a:ext cx="4919215" cy="553684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the Final List of Successful Project Proposals</a:t>
          </a:r>
        </a:p>
      </dsp:txBody>
      <dsp:txXfrm>
        <a:off x="2900156" y="1896808"/>
        <a:ext cx="4711584" cy="415263"/>
      </dsp:txXfrm>
    </dsp:sp>
    <dsp:sp modelId="{811AC32F-DCD7-4A3C-B7D5-0CA3EB0EE509}">
      <dsp:nvSpPr>
        <dsp:cNvPr id="0" name=""/>
        <dsp:cNvSpPr/>
      </dsp:nvSpPr>
      <dsp:spPr>
        <a:xfrm>
          <a:off x="379320" y="1827597"/>
          <a:ext cx="2520835" cy="553684"/>
        </a:xfrm>
        <a:prstGeom prst="roundRect">
          <a:avLst/>
        </a:prstGeom>
        <a:solidFill>
          <a:srgbClr val="8DB9C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February-March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1854626"/>
        <a:ext cx="2466777" cy="499626"/>
      </dsp:txXfrm>
    </dsp:sp>
    <dsp:sp modelId="{4312076E-127F-4218-B251-01883734CA48}">
      <dsp:nvSpPr>
        <dsp:cNvPr id="0" name=""/>
        <dsp:cNvSpPr/>
      </dsp:nvSpPr>
      <dsp:spPr>
        <a:xfrm>
          <a:off x="2900156" y="2436650"/>
          <a:ext cx="4919215" cy="553684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Finalization of Contract Procedures</a:t>
          </a:r>
        </a:p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Organizing a Training Activity</a:t>
          </a:r>
        </a:p>
      </dsp:txBody>
      <dsp:txXfrm>
        <a:off x="2900156" y="2505861"/>
        <a:ext cx="4711584" cy="415263"/>
      </dsp:txXfrm>
    </dsp:sp>
    <dsp:sp modelId="{84E116C9-9787-43DD-B2BA-830EBBB69BAE}">
      <dsp:nvSpPr>
        <dsp:cNvPr id="0" name=""/>
        <dsp:cNvSpPr/>
      </dsp:nvSpPr>
      <dsp:spPr>
        <a:xfrm>
          <a:off x="379320" y="2436650"/>
          <a:ext cx="2520835" cy="553684"/>
        </a:xfrm>
        <a:prstGeom prst="roundRect">
          <a:avLst/>
        </a:prstGeom>
        <a:solidFill>
          <a:srgbClr val="00617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2463679"/>
        <a:ext cx="2466777" cy="499626"/>
      </dsp:txXfrm>
    </dsp:sp>
    <dsp:sp modelId="{84E2E5C9-5DB1-45F3-AAB9-BDB8E82A0034}">
      <dsp:nvSpPr>
        <dsp:cNvPr id="0" name=""/>
        <dsp:cNvSpPr/>
      </dsp:nvSpPr>
      <dsp:spPr>
        <a:xfrm>
          <a:off x="2900156" y="3045703"/>
          <a:ext cx="4919215" cy="553684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tr-TR" sz="1300" b="1" kern="1200" noProof="0" dirty="0" smtClean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Project Implementation Period</a:t>
          </a:r>
        </a:p>
      </dsp:txBody>
      <dsp:txXfrm>
        <a:off x="2900156" y="3114914"/>
        <a:ext cx="4711584" cy="415263"/>
      </dsp:txXfrm>
    </dsp:sp>
    <dsp:sp modelId="{CF6202C1-5053-4EC3-B3F1-E4C66E1C415C}">
      <dsp:nvSpPr>
        <dsp:cNvPr id="0" name=""/>
        <dsp:cNvSpPr/>
      </dsp:nvSpPr>
      <dsp:spPr>
        <a:xfrm>
          <a:off x="379320" y="3045703"/>
          <a:ext cx="2520835" cy="55368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April-December</a:t>
          </a:r>
          <a:r>
            <a:rPr lang="tr-TR" altLang="tr-TR" sz="1400" b="1" kern="1200" noProof="0" dirty="0" smtClean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kern="1200" noProof="0" dirty="0" smtClean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3072732"/>
        <a:ext cx="2466777" cy="499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2052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74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3528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4262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742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662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236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6943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49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83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575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970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066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4466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659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950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784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841774"/>
            <a:ext cx="77724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892" algn="ctr">
              <a:buSzTx/>
              <a:buFontTx/>
              <a:buNone/>
              <a:defRPr sz="1800"/>
            </a:lvl2pPr>
            <a:lvl3pPr marL="0" indent="685783" algn="ctr">
              <a:buSzTx/>
              <a:buFontTx/>
              <a:buNone/>
              <a:defRPr sz="1800"/>
            </a:lvl3pPr>
            <a:lvl4pPr marL="0" indent="1028675" algn="ctr">
              <a:buSzTx/>
              <a:buFontTx/>
              <a:buNone/>
              <a:defRPr sz="1800"/>
            </a:lvl4pPr>
            <a:lvl5pPr marL="0" indent="1371566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543676" y="273846"/>
            <a:ext cx="1971675" cy="435887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628655" y="273846"/>
            <a:ext cx="5800725" cy="435887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623892" y="1282307"/>
            <a:ext cx="7886701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3892" y="3442100"/>
            <a:ext cx="7886701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892">
              <a:buSzTx/>
              <a:buFontTx/>
              <a:buNone/>
              <a:defRPr sz="1800"/>
            </a:lvl2pPr>
            <a:lvl3pPr marL="0" indent="685783">
              <a:buSzTx/>
              <a:buFontTx/>
              <a:buNone/>
              <a:defRPr sz="1800"/>
            </a:lvl3pPr>
            <a:lvl4pPr marL="0" indent="1028675">
              <a:buSzTx/>
              <a:buFontTx/>
              <a:buNone/>
              <a:defRPr sz="1800"/>
            </a:lvl4pPr>
            <a:lvl5pPr marL="0" indent="1371566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629846" y="273845"/>
            <a:ext cx="7886701" cy="99417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9846" y="1260875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892">
              <a:buSzTx/>
              <a:buFontTx/>
              <a:buNone/>
              <a:defRPr sz="1800" b="1"/>
            </a:lvl2pPr>
            <a:lvl3pPr marL="0" indent="685783">
              <a:buSzTx/>
              <a:buFontTx/>
              <a:buNone/>
              <a:defRPr sz="1800" b="1"/>
            </a:lvl3pPr>
            <a:lvl4pPr marL="0" indent="1028675">
              <a:buSzTx/>
              <a:buFontTx/>
              <a:buNone/>
              <a:defRPr sz="1800" b="1"/>
            </a:lvl4pPr>
            <a:lvl5pPr marL="0" indent="1371566"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4" y="1260875"/>
            <a:ext cx="3887393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sz="half" idx="1"/>
          </p:nvPr>
        </p:nvSpPr>
        <p:spPr>
          <a:xfrm>
            <a:off x="3887396" y="740569"/>
            <a:ext cx="4629151" cy="36552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29" indent="-195938">
              <a:defRPr sz="2400"/>
            </a:lvl2pPr>
            <a:lvl3pPr marL="914378" indent="-228594">
              <a:defRPr sz="2400"/>
            </a:lvl3pPr>
            <a:lvl4pPr marL="1302988" indent="-274313">
              <a:defRPr sz="2400"/>
            </a:lvl4pPr>
            <a:lvl5pPr marL="1645879" indent="-274313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1543052"/>
            <a:ext cx="2949180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6" y="740569"/>
            <a:ext cx="4629151" cy="36552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892">
              <a:buSzTx/>
              <a:buFontTx/>
              <a:buNone/>
              <a:defRPr sz="1200"/>
            </a:lvl2pPr>
            <a:lvl3pPr marL="0" indent="685783">
              <a:buSzTx/>
              <a:buFontTx/>
              <a:buNone/>
              <a:defRPr sz="1200"/>
            </a:lvl3pPr>
            <a:lvl4pPr marL="0" indent="1028675">
              <a:buSzTx/>
              <a:buFontTx/>
              <a:buNone/>
              <a:defRPr sz="1200"/>
            </a:lvl4pPr>
            <a:lvl5pPr marL="0" indent="1371566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288370" y="4788772"/>
            <a:ext cx="226983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titleStyle>
    <p:bodyStyle>
      <a:lvl1pPr marL="171446" marR="0" indent="-171446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542912" marR="0" indent="-200020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925806" marR="0" indent="-24002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1295368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1638259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1981151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2324042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2666933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3009825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bodyStyle>
    <p:otherStyle>
      <a:lvl1pPr marL="0" marR="0" indent="0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342892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685783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028675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371566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1714457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2057348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2400240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2743132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programs.comcec.org/" TargetMode="External"/><Relationship Id="rId4" Type="http://schemas.openxmlformats.org/officeDocument/2006/relationships/hyperlink" Target="https://project.comcec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pf@comcec.or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project.comcec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Metin kutusu 5"/>
          <p:cNvSpPr/>
          <p:nvPr/>
        </p:nvSpPr>
        <p:spPr>
          <a:xfrm>
            <a:off x="5820374" y="3942214"/>
            <a:ext cx="281694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algn="r">
              <a:defRPr sz="2000" b="1"/>
            </a:pPr>
            <a:r>
              <a:rPr lang="tr-TR" sz="15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Ali ORUÇ</a:t>
            </a:r>
            <a:endParaRPr lang="en-US" sz="1500" b="1" dirty="0" smtClean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r">
              <a:defRPr sz="1600" i="1"/>
            </a:pPr>
            <a:r>
              <a:rPr lang="tr-TR" sz="1200" dirty="0" err="1" smtClean="0">
                <a:latin typeface="Avenir Next" charset="0"/>
                <a:ea typeface="Avenir Next" charset="0"/>
                <a:cs typeface="Avenir Next" charset="0"/>
              </a:rPr>
              <a:t>Expert</a:t>
            </a:r>
            <a:r>
              <a:rPr lang="tr-TR" sz="1200" dirty="0" smtClean="0">
                <a:latin typeface="Avenir Next" charset="0"/>
                <a:ea typeface="Avenir Next" charset="0"/>
                <a:cs typeface="Avenir Next" charset="0"/>
              </a:rPr>
              <a:t> </a:t>
            </a:r>
            <a:endParaRPr lang="tr-TR" sz="1200" dirty="0">
              <a:latin typeface="Avenir Next" charset="0"/>
              <a:ea typeface="Avenir Next" charset="0"/>
              <a:cs typeface="Avenir Next" charset="0"/>
            </a:endParaRPr>
          </a:p>
          <a:p>
            <a:pPr algn="r">
              <a:defRPr sz="1600" i="1"/>
            </a:pPr>
            <a:r>
              <a:rPr lang="tr-TR" sz="1200" dirty="0" err="1" smtClean="0">
                <a:latin typeface="Avenir Next" charset="0"/>
                <a:ea typeface="Avenir Next" charset="0"/>
                <a:cs typeface="Avenir Next" charset="0"/>
              </a:rPr>
              <a:t>Department</a:t>
            </a:r>
            <a:r>
              <a:rPr lang="tr-TR" sz="1200" dirty="0" smtClean="0">
                <a:latin typeface="Avenir Next" charset="0"/>
                <a:ea typeface="Avenir Next" charset="0"/>
                <a:cs typeface="Avenir Next" charset="0"/>
              </a:rPr>
              <a:t> of</a:t>
            </a:r>
            <a:r>
              <a:rPr lang="en-US" sz="1200" dirty="0" smtClean="0">
                <a:latin typeface="Avenir Next" charset="0"/>
                <a:ea typeface="Avenir Next" charset="0"/>
                <a:cs typeface="Avenir Next" charset="0"/>
              </a:rPr>
              <a:t> Programs and Projects</a:t>
            </a:r>
            <a:endParaRPr lang="en-US" sz="12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14" name="Metin kutusu 5"/>
          <p:cNvSpPr/>
          <p:nvPr/>
        </p:nvSpPr>
        <p:spPr>
          <a:xfrm>
            <a:off x="1023729" y="3182121"/>
            <a:ext cx="706785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000" b="1"/>
            </a:lvl1pPr>
          </a:lstStyle>
          <a:p>
            <a:r>
              <a:rPr lang="tr-TR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24</a:t>
            </a:r>
            <a:r>
              <a:rPr lang="tr-TR" sz="1800" baseline="300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th</a:t>
            </a:r>
            <a:r>
              <a:rPr lang="en-GB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Meeting of COMCEC </a:t>
            </a:r>
            <a:r>
              <a:rPr lang="tr-TR" sz="1800" dirty="0" err="1" smtClean="0">
                <a:solidFill>
                  <a:srgbClr val="00482F"/>
                </a:solidFill>
                <a:latin typeface="Constantia" panose="02030602050306030303" pitchFamily="18" charset="0"/>
              </a:rPr>
              <a:t>Agriculture</a:t>
            </a:r>
            <a:r>
              <a:rPr lang="tr-TR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 err="1" smtClean="0">
                <a:solidFill>
                  <a:srgbClr val="00482F"/>
                </a:solidFill>
                <a:latin typeface="Constantia" panose="02030602050306030303" pitchFamily="18" charset="0"/>
              </a:rPr>
              <a:t>Working</a:t>
            </a:r>
            <a:r>
              <a:rPr lang="tr-TR" sz="1800" dirty="0" smtClean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 err="1" smtClean="0">
                <a:solidFill>
                  <a:srgbClr val="00482F"/>
                </a:solidFill>
                <a:latin typeface="Constantia" panose="02030602050306030303" pitchFamily="18" charset="0"/>
              </a:rPr>
              <a:t>Group</a:t>
            </a:r>
            <a:endParaRPr lang="en-GB" sz="1800" dirty="0">
              <a:solidFill>
                <a:srgbClr val="00482F"/>
              </a:solidFill>
              <a:latin typeface="Constantia" panose="02030602050306030303" pitchFamily="18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7" name="March 13th, 2019"/>
          <p:cNvSpPr/>
          <p:nvPr/>
        </p:nvSpPr>
        <p:spPr>
          <a:xfrm>
            <a:off x="338293" y="82187"/>
            <a:ext cx="137088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/>
          <a:p>
            <a:pPr algn="ctr">
              <a:defRPr sz="1600" i="1">
                <a:solidFill>
                  <a:srgbClr val="FFFFFF"/>
                </a:solidFill>
              </a:defRPr>
            </a:pPr>
            <a:r>
              <a:rPr lang="tr-TR" sz="14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April 22</a:t>
            </a:r>
            <a:r>
              <a:rPr lang="tr-TR" sz="1400" b="1" baseline="30000" dirty="0" smtClean="0">
                <a:latin typeface="Avenir Next Demi Bold" charset="0"/>
                <a:ea typeface="Avenir Next Demi Bold" charset="0"/>
                <a:cs typeface="Avenir Next Demi Bold" charset="0"/>
              </a:rPr>
              <a:t>nd</a:t>
            </a:r>
            <a:r>
              <a:rPr lang="en-US" sz="14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, 202</a:t>
            </a:r>
            <a:r>
              <a:rPr lang="tr-TR" sz="1400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5</a:t>
            </a:r>
            <a:endParaRPr lang="en-US" sz="1400" b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18" name="Metin kutusu 4"/>
          <p:cNvSpPr/>
          <p:nvPr/>
        </p:nvSpPr>
        <p:spPr>
          <a:xfrm>
            <a:off x="6322069" y="4786388"/>
            <a:ext cx="3243263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tr-TR" sz="1125" dirty="0" smtClean="0">
                <a:latin typeface="Avenir Next Demi Bold" charset="0"/>
                <a:ea typeface="Avenir Next Demi Bold" charset="0"/>
                <a:cs typeface="Avenir Next Demi Bold" charset="0"/>
              </a:rPr>
              <a:t>cpf@comcec.org</a:t>
            </a:r>
            <a:endParaRPr sz="1125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5" name="Metin kutusu 5"/>
          <p:cNvSpPr/>
          <p:nvPr/>
        </p:nvSpPr>
        <p:spPr>
          <a:xfrm>
            <a:off x="1397862" y="1580288"/>
            <a:ext cx="609068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000" b="1"/>
            </a:lvl1pPr>
          </a:lstStyle>
          <a:p>
            <a:pPr lvl="0"/>
            <a:r>
              <a:rPr lang="en-US" sz="3200" dirty="0" smtClean="0">
                <a:solidFill>
                  <a:srgbClr val="00482F"/>
                </a:solidFill>
              </a:rPr>
              <a:t>COMCEC PROJECT SUPPORT PROGRAMS</a:t>
            </a:r>
            <a:endParaRPr lang="tr-TR" sz="3200" dirty="0">
              <a:solidFill>
                <a:srgbClr val="00482F"/>
              </a:solidFill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1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 smtClean="0">
                <a:cs typeface="Segoe UI Semibold" panose="020B0702040204020203" pitchFamily="34" charset="0"/>
              </a:rPr>
              <a:t>5) Agriculture Projects under CPF in 202</a:t>
            </a:r>
            <a:r>
              <a:rPr lang="tr-TR" sz="2200" dirty="0" smtClean="0">
                <a:cs typeface="Segoe UI Semibold" panose="020B0702040204020203" pitchFamily="34" charset="0"/>
              </a:rPr>
              <a:t>5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04668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10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71388" y="1417512"/>
            <a:ext cx="6375302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b="1" dirty="0" smtClean="0"/>
              <a:t>Project Title</a:t>
            </a:r>
            <a:r>
              <a:rPr lang="en-US" sz="1400" dirty="0" smtClean="0"/>
              <a:t>	    : Boosting Competitiveness of Azerbaijani Small Family 				      Farms and SMEs by Adopting Climate-Resilient Agricultural 			      Practices</a:t>
            </a:r>
          </a:p>
          <a:p>
            <a:endParaRPr lang="en-US" sz="1400" dirty="0" smtClean="0"/>
          </a:p>
          <a:p>
            <a:r>
              <a:rPr lang="en-US" sz="1400" b="1" dirty="0" smtClean="0"/>
              <a:t>Project Owner</a:t>
            </a:r>
            <a:r>
              <a:rPr lang="en-US" sz="1400" dirty="0" smtClean="0"/>
              <a:t>	    : Ministry of Agriculture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Project Partner      </a:t>
            </a:r>
            <a:r>
              <a:rPr lang="en-US" sz="1400" dirty="0" smtClean="0"/>
              <a:t>: </a:t>
            </a:r>
            <a:r>
              <a:rPr lang="en-US" sz="1400" dirty="0" err="1" smtClean="0"/>
              <a:t>Türkiye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b="1" dirty="0" smtClean="0"/>
              <a:t>Project Activities   </a:t>
            </a:r>
            <a:r>
              <a:rPr lang="en-US" sz="1400" dirty="0" smtClean="0"/>
              <a:t>: Study Visit for Experience Sharing</a:t>
            </a:r>
          </a:p>
          <a:p>
            <a:endParaRPr lang="en-US" sz="1400" dirty="0" smtClean="0"/>
          </a:p>
          <a:p>
            <a:r>
              <a:rPr lang="en-US" sz="1400" b="1" dirty="0" smtClean="0"/>
              <a:t>Project Purpose	</a:t>
            </a:r>
            <a:r>
              <a:rPr lang="en-US" sz="1400" dirty="0" smtClean="0"/>
              <a:t>    : Increasing capacities of small-scale agricultural enterprises 			      in Azerbaijan on climate-resilient and low-emission 				      practices.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nstantia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66169" y="3127827"/>
            <a:ext cx="118397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 smtClean="0"/>
              <a:t>AZERBAIJAN</a:t>
            </a:r>
          </a:p>
        </p:txBody>
      </p:sp>
      <p:pic>
        <p:nvPicPr>
          <p:cNvPr id="2" name="Resim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7" y="2113869"/>
            <a:ext cx="1886400" cy="102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 smtClean="0">
                <a:cs typeface="Segoe UI Semibold" panose="020B0702040204020203" pitchFamily="34" charset="0"/>
              </a:rPr>
              <a:t>5) Agriculture Projects under CPF in 202</a:t>
            </a:r>
            <a:r>
              <a:rPr lang="tr-TR" sz="2200" dirty="0" smtClean="0">
                <a:cs typeface="Segoe UI Semibold" panose="020B0702040204020203" pitchFamily="34" charset="0"/>
              </a:rPr>
              <a:t>5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11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71388" y="1417512"/>
            <a:ext cx="6375302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b="1" dirty="0" smtClean="0"/>
              <a:t>Project Title</a:t>
            </a:r>
            <a:r>
              <a:rPr lang="en-US" sz="1400" dirty="0" smtClean="0"/>
              <a:t>	    : Capacity Building in Efficient Water Management and 				      Agricultural Practices Resilient to the Effects of Climate 			      Change for Market Gardening</a:t>
            </a:r>
          </a:p>
          <a:p>
            <a:endParaRPr lang="en-US" sz="1400" dirty="0" smtClean="0"/>
          </a:p>
          <a:p>
            <a:r>
              <a:rPr lang="en-US" sz="1400" b="1" dirty="0" smtClean="0"/>
              <a:t>Project Owner</a:t>
            </a:r>
            <a:r>
              <a:rPr lang="en-US" sz="1400" dirty="0" smtClean="0"/>
              <a:t>	    : Ministry of Agriculture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Project Partners    </a:t>
            </a:r>
            <a:r>
              <a:rPr lang="en-US" sz="1400" dirty="0" smtClean="0"/>
              <a:t>: Morocco and IOFS</a:t>
            </a:r>
          </a:p>
          <a:p>
            <a:endParaRPr lang="en-US" sz="1400" dirty="0" smtClean="0"/>
          </a:p>
          <a:p>
            <a:r>
              <a:rPr lang="en-US" sz="1400" b="1" dirty="0" smtClean="0"/>
              <a:t>Project Activities   </a:t>
            </a:r>
            <a:r>
              <a:rPr lang="en-US" sz="1400" dirty="0" smtClean="0"/>
              <a:t>: Study Visit and Training</a:t>
            </a:r>
          </a:p>
          <a:p>
            <a:endParaRPr lang="en-US" sz="1400" dirty="0" smtClean="0"/>
          </a:p>
          <a:p>
            <a:r>
              <a:rPr lang="en-US" sz="1400" b="1" dirty="0" smtClean="0"/>
              <a:t>Project Purpose	</a:t>
            </a:r>
            <a:r>
              <a:rPr lang="en-US" sz="1400" dirty="0" smtClean="0"/>
              <a:t>    : Increasing the capacities of stakeholders in market 				      gardening sector within the context of the effects of climate 			      change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nstantia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27603" y="3127827"/>
            <a:ext cx="66139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 smtClean="0"/>
              <a:t>BENIN</a:t>
            </a:r>
            <a:endParaRPr kumimoji="0" lang="tr-T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" name="Resim 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1" y="2116660"/>
            <a:ext cx="1886400" cy="102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4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 smtClean="0">
                <a:cs typeface="Segoe UI Semibold" panose="020B0702040204020203" pitchFamily="34" charset="0"/>
              </a:rPr>
              <a:t>5) Agriculture Projects under CPF in 202</a:t>
            </a:r>
            <a:r>
              <a:rPr lang="tr-TR" sz="2200" dirty="0" smtClean="0">
                <a:cs typeface="Segoe UI Semibold" panose="020B0702040204020203" pitchFamily="34" charset="0"/>
              </a:rPr>
              <a:t>5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12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71388" y="1417512"/>
            <a:ext cx="6375302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b="1" dirty="0" smtClean="0"/>
              <a:t>Project Title</a:t>
            </a:r>
            <a:r>
              <a:rPr lang="en-US" sz="1400" dirty="0" smtClean="0"/>
              <a:t>	    : Building capacities of Livestock technicians and 					      smallholder livestock farmers on sustainable climate  				      resilient and Innovative techniques</a:t>
            </a:r>
          </a:p>
          <a:p>
            <a:endParaRPr lang="en-US" sz="1400" dirty="0" smtClean="0"/>
          </a:p>
          <a:p>
            <a:r>
              <a:rPr lang="en-US" sz="1400" b="1" dirty="0" smtClean="0"/>
              <a:t>Project Owner</a:t>
            </a:r>
            <a:r>
              <a:rPr lang="en-US" sz="1400" dirty="0" smtClean="0"/>
              <a:t>	    : Ministry of Agriculture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Project Partners    </a:t>
            </a:r>
            <a:r>
              <a:rPr lang="en-US" sz="1400" dirty="0" smtClean="0"/>
              <a:t>: Mauritania</a:t>
            </a:r>
          </a:p>
          <a:p>
            <a:endParaRPr lang="en-US" sz="1400" dirty="0" smtClean="0"/>
          </a:p>
          <a:p>
            <a:r>
              <a:rPr lang="en-US" sz="1400" b="1" dirty="0" smtClean="0"/>
              <a:t>Project Activities   </a:t>
            </a:r>
            <a:r>
              <a:rPr lang="en-US" sz="1400" dirty="0" smtClean="0"/>
              <a:t>: Study Visit and Training</a:t>
            </a:r>
          </a:p>
          <a:p>
            <a:endParaRPr lang="en-US" sz="1400" dirty="0" smtClean="0"/>
          </a:p>
          <a:p>
            <a:r>
              <a:rPr lang="en-US" sz="1400" b="1" dirty="0" smtClean="0"/>
              <a:t>Project Purpose	</a:t>
            </a:r>
            <a:r>
              <a:rPr lang="en-US" sz="1400" dirty="0" smtClean="0"/>
              <a:t>    : Increasing technical capacity of different stakeholders on 			      sustainable, climate resilient and innovative techniques in 			      livestock production</a:t>
            </a:r>
            <a:r>
              <a:rPr lang="tr-TR" sz="1400" dirty="0" smtClean="0"/>
              <a:t>.</a:t>
            </a:r>
            <a:endParaRPr lang="en-US" sz="1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746507" y="3020810"/>
            <a:ext cx="82330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 smtClean="0"/>
              <a:t>GAMBIA</a:t>
            </a:r>
            <a:endParaRPr kumimoji="0" lang="tr-T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6" name="Resim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7" y="1967520"/>
            <a:ext cx="1886400" cy="102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 smtClean="0">
                <a:cs typeface="Segoe UI Semibold" panose="020B0702040204020203" pitchFamily="34" charset="0"/>
              </a:rPr>
              <a:t>5) Agriculture Projects under CPF in 202</a:t>
            </a:r>
            <a:r>
              <a:rPr lang="tr-TR" sz="2200" dirty="0" smtClean="0">
                <a:cs typeface="Segoe UI Semibold" panose="020B0702040204020203" pitchFamily="34" charset="0"/>
              </a:rPr>
              <a:t>5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13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71388" y="1417512"/>
            <a:ext cx="6375302" cy="2462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b="1" dirty="0" smtClean="0"/>
              <a:t>Project Title</a:t>
            </a:r>
            <a:r>
              <a:rPr lang="en-US" sz="1400" dirty="0" smtClean="0"/>
              <a:t>	    : </a:t>
            </a:r>
            <a:r>
              <a:rPr lang="en-US" sz="1400" dirty="0"/>
              <a:t>Development of dairy production to ensure sustainable </a:t>
            </a:r>
            <a:r>
              <a:rPr lang="tr-TR" sz="1400" dirty="0" smtClean="0"/>
              <a:t>			      </a:t>
            </a:r>
            <a:r>
              <a:rPr lang="en-US" sz="1400" dirty="0" smtClean="0"/>
              <a:t>food </a:t>
            </a:r>
            <a:r>
              <a:rPr lang="en-US" sz="1400" dirty="0"/>
              <a:t>and nutritional security in </a:t>
            </a:r>
            <a:r>
              <a:rPr lang="en-US" sz="1400" dirty="0" smtClean="0"/>
              <a:t>Niger</a:t>
            </a:r>
            <a:endParaRPr lang="tr-TR" sz="1400" dirty="0" smtClean="0"/>
          </a:p>
          <a:p>
            <a:endParaRPr lang="en-US" sz="1400" dirty="0"/>
          </a:p>
          <a:p>
            <a:r>
              <a:rPr lang="en-US" sz="1400" b="1" dirty="0" smtClean="0"/>
              <a:t>Project Owner</a:t>
            </a:r>
            <a:r>
              <a:rPr lang="en-US" sz="1400" dirty="0" smtClean="0"/>
              <a:t>	    : Ministry of Agriculture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Project Partners    </a:t>
            </a:r>
            <a:r>
              <a:rPr lang="en-US" sz="1400" dirty="0" smtClean="0"/>
              <a:t>: </a:t>
            </a:r>
            <a:r>
              <a:rPr lang="tr-TR" sz="1400" dirty="0" smtClean="0"/>
              <a:t>Türkiye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b="1" dirty="0" smtClean="0"/>
              <a:t>Project Activities   </a:t>
            </a:r>
            <a:r>
              <a:rPr lang="en-US" sz="1400" dirty="0" smtClean="0"/>
              <a:t>: Study Visit and Training</a:t>
            </a:r>
          </a:p>
          <a:p>
            <a:endParaRPr lang="en-US" sz="1400" dirty="0" smtClean="0"/>
          </a:p>
          <a:p>
            <a:r>
              <a:rPr lang="en-US" sz="1400" b="1" dirty="0" smtClean="0"/>
              <a:t>Project Purpose	</a:t>
            </a:r>
            <a:r>
              <a:rPr lang="en-US" sz="1400" dirty="0" smtClean="0"/>
              <a:t>    : </a:t>
            </a:r>
            <a:r>
              <a:rPr lang="tr-TR" sz="1400" dirty="0" err="1" smtClean="0"/>
              <a:t>Increasing</a:t>
            </a:r>
            <a:r>
              <a:rPr lang="tr-TR" sz="1400" dirty="0" smtClean="0"/>
              <a:t> </a:t>
            </a:r>
            <a:r>
              <a:rPr lang="en-US" sz="1400" dirty="0" smtClean="0"/>
              <a:t>capacities of </a:t>
            </a:r>
            <a:r>
              <a:rPr lang="en-US" sz="1400" dirty="0"/>
              <a:t>small scale </a:t>
            </a:r>
            <a:r>
              <a:rPr lang="en-US" sz="1400" dirty="0" smtClean="0"/>
              <a:t>producers</a:t>
            </a:r>
            <a:r>
              <a:rPr lang="tr-TR" sz="1400" dirty="0" smtClean="0"/>
              <a:t> </a:t>
            </a:r>
            <a:r>
              <a:rPr lang="en-US" sz="1400" dirty="0"/>
              <a:t>on milk </a:t>
            </a:r>
            <a:r>
              <a:rPr lang="tr-TR" sz="1400" dirty="0" smtClean="0"/>
              <a:t>				      </a:t>
            </a:r>
            <a:r>
              <a:rPr lang="en-US" sz="1400" dirty="0" smtClean="0"/>
              <a:t>production </a:t>
            </a:r>
            <a:r>
              <a:rPr lang="en-US" sz="1400" dirty="0"/>
              <a:t>and processing </a:t>
            </a:r>
            <a:r>
              <a:rPr lang="en-US" sz="1400" dirty="0" smtClean="0"/>
              <a:t>system</a:t>
            </a:r>
            <a:r>
              <a:rPr lang="tr-TR" sz="1400" dirty="0" smtClean="0"/>
              <a:t>s.</a:t>
            </a:r>
            <a:endParaRPr lang="en-US" sz="1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746507" y="3020810"/>
            <a:ext cx="66620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 smtClean="0"/>
              <a:t>NIGER</a:t>
            </a:r>
            <a:endParaRPr kumimoji="0" lang="tr-T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" name="Resim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0" y="2097678"/>
            <a:ext cx="1886400" cy="92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7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 smtClean="0">
                <a:cs typeface="Segoe UI Semibold" panose="020B0702040204020203" pitchFamily="34" charset="0"/>
              </a:rPr>
              <a:t>5) Agriculture Projects under CPF in 202</a:t>
            </a:r>
            <a:r>
              <a:rPr lang="tr-TR" sz="2200" dirty="0" smtClean="0">
                <a:cs typeface="Segoe UI Semibold" panose="020B0702040204020203" pitchFamily="34" charset="0"/>
              </a:rPr>
              <a:t>5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14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71388" y="1417512"/>
            <a:ext cx="6375302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b="1" dirty="0" smtClean="0"/>
              <a:t>Project Title</a:t>
            </a:r>
            <a:r>
              <a:rPr lang="en-US" sz="1400" dirty="0" smtClean="0"/>
              <a:t>	    : Enhancing the capabilities of farmers in some OIC 				      countries by Expanding and Sustainability Using organic 			      and </a:t>
            </a:r>
            <a:r>
              <a:rPr lang="en-US" sz="1400" dirty="0" err="1" smtClean="0"/>
              <a:t>organo</a:t>
            </a:r>
            <a:r>
              <a:rPr lang="en-US" sz="1400" dirty="0" smtClean="0"/>
              <a:t>-mineral fertilizers</a:t>
            </a:r>
          </a:p>
          <a:p>
            <a:endParaRPr lang="en-US" sz="1400" dirty="0" smtClean="0"/>
          </a:p>
          <a:p>
            <a:r>
              <a:rPr lang="en-US" sz="1400" b="1" dirty="0" smtClean="0"/>
              <a:t>Project Owner</a:t>
            </a:r>
            <a:r>
              <a:rPr lang="en-US" sz="1400" dirty="0" smtClean="0"/>
              <a:t>	    : Ministry of Agriculture and Land Reclamation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Project Partners    </a:t>
            </a:r>
            <a:r>
              <a:rPr lang="en-US" sz="1400" dirty="0" smtClean="0"/>
              <a:t>: Sudan, Benin and IOFS</a:t>
            </a:r>
          </a:p>
          <a:p>
            <a:endParaRPr lang="en-US" sz="1400" dirty="0" smtClean="0"/>
          </a:p>
          <a:p>
            <a:r>
              <a:rPr lang="en-US" sz="1400" b="1" dirty="0" smtClean="0"/>
              <a:t>Project Activities   </a:t>
            </a:r>
            <a:r>
              <a:rPr lang="en-US" sz="1400" dirty="0" smtClean="0"/>
              <a:t>: Study Visit, Training and Preparation of audio, visual and 			      written promotional materials</a:t>
            </a:r>
          </a:p>
          <a:p>
            <a:endParaRPr lang="en-US" sz="1400" dirty="0" smtClean="0"/>
          </a:p>
          <a:p>
            <a:r>
              <a:rPr lang="en-US" sz="1400" b="1" dirty="0" smtClean="0"/>
              <a:t>Project Purpose	</a:t>
            </a:r>
            <a:r>
              <a:rPr lang="en-US" sz="1400" dirty="0" smtClean="0"/>
              <a:t>    : Enhancing the capacities of the target groups in organic 			      and organic mineral fertilizer production techniques.</a:t>
            </a:r>
            <a:endParaRPr lang="en-US" sz="1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746507" y="3020810"/>
            <a:ext cx="67101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 smtClean="0"/>
              <a:t>EGYPT</a:t>
            </a:r>
            <a:endParaRPr kumimoji="0" lang="tr-T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" name="Resim 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5" y="1991210"/>
            <a:ext cx="1886400" cy="102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9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 smtClean="0">
                <a:cs typeface="Segoe UI Semibold" panose="020B0702040204020203" pitchFamily="34" charset="0"/>
              </a:rPr>
              <a:t>5) Agriculture Projects under CPF in 202</a:t>
            </a:r>
            <a:r>
              <a:rPr lang="tr-TR" sz="2200" dirty="0" smtClean="0">
                <a:cs typeface="Segoe UI Semibold" panose="020B0702040204020203" pitchFamily="34" charset="0"/>
              </a:rPr>
              <a:t>5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15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43631" y="1417512"/>
            <a:ext cx="6785065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b="1" dirty="0" smtClean="0"/>
              <a:t>Project Title</a:t>
            </a:r>
            <a:r>
              <a:rPr lang="en-US" sz="1400" dirty="0" smtClean="0"/>
              <a:t>	    : Promoting Unconventional Water Resources to Enhance 				      Agriculture Productivity in Water-Scarce OIC Member Countries</a:t>
            </a:r>
          </a:p>
          <a:p>
            <a:endParaRPr lang="en-US" sz="1400" dirty="0" smtClean="0"/>
          </a:p>
          <a:p>
            <a:r>
              <a:rPr lang="en-US" sz="1400" b="1" dirty="0" smtClean="0"/>
              <a:t>Project Owner</a:t>
            </a:r>
            <a:r>
              <a:rPr lang="en-US" sz="1400" dirty="0" smtClean="0"/>
              <a:t>	    : SESRIC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Project Partners    </a:t>
            </a:r>
            <a:r>
              <a:rPr lang="en-US" sz="1400" dirty="0" smtClean="0"/>
              <a:t>: Chad, Niger, Senegal, Morocco, Saudi Arabia, Bangladesh and 			      </a:t>
            </a:r>
            <a:r>
              <a:rPr lang="en-US" sz="1400" dirty="0" err="1" smtClean="0"/>
              <a:t>Türkiye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b="1" dirty="0" smtClean="0"/>
              <a:t>Project Activities   </a:t>
            </a:r>
            <a:r>
              <a:rPr lang="en-US" sz="1400" dirty="0" smtClean="0"/>
              <a:t>: Training and Field Visit</a:t>
            </a:r>
          </a:p>
          <a:p>
            <a:endParaRPr lang="en-US" sz="1400" dirty="0" smtClean="0"/>
          </a:p>
          <a:p>
            <a:pPr algn="just"/>
            <a:r>
              <a:rPr lang="en-US" sz="1400" b="1" dirty="0" smtClean="0"/>
              <a:t>Project Purpose	</a:t>
            </a:r>
            <a:r>
              <a:rPr lang="en-US" sz="1400" dirty="0" smtClean="0"/>
              <a:t>    : Promoting unconventional water resources practices to ensure 			       water-secured agriculture practices.</a:t>
            </a:r>
            <a:endParaRPr lang="en-US" sz="1400" dirty="0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637120" y="3012232"/>
            <a:ext cx="70467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/>
              <a:t>SESRIC</a:t>
            </a:r>
          </a:p>
        </p:txBody>
      </p:sp>
      <p:pic>
        <p:nvPicPr>
          <p:cNvPr id="18" name="Resim 1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8" y="1904163"/>
            <a:ext cx="1886400" cy="102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2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8" name="Metin kutusu 4"/>
          <p:cNvSpPr/>
          <p:nvPr/>
        </p:nvSpPr>
        <p:spPr>
          <a:xfrm>
            <a:off x="6322069" y="4786388"/>
            <a:ext cx="3243263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tr-TR" sz="1125" dirty="0" smtClean="0">
                <a:latin typeface="Avenir Next Demi Bold" charset="0"/>
                <a:ea typeface="Avenir Next Demi Bold" charset="0"/>
                <a:cs typeface="Avenir Next Demi Bold" charset="0"/>
              </a:rPr>
              <a:t>cpf@comcec.org</a:t>
            </a:r>
            <a:endParaRPr sz="1125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347282" y="2686976"/>
            <a:ext cx="454568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nstantia"/>
              </a:rPr>
              <a:t>THANK YOU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b="1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nstantia"/>
              </a:rPr>
              <a:t>cpf@comcec.org</a:t>
            </a:r>
            <a:endParaRPr kumimoji="0" lang="tr-TR" sz="18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onstantia"/>
            </a:endParaRPr>
          </a:p>
        </p:txBody>
      </p:sp>
      <p:pic>
        <p:nvPicPr>
          <p:cNvPr id="13" name="Picture 14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3518" y="1124754"/>
            <a:ext cx="3638551" cy="1244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9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8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endParaRPr lang="en-US" sz="2200" dirty="0">
              <a:cs typeface="Segoe UI Semibold" panose="020B0702040204020203" pitchFamily="34" charset="0"/>
            </a:endParaRPr>
          </a:p>
        </p:txBody>
      </p:sp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2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4763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Adverse impacts of COVID-19 Pandemic Crisis on the Global and OIC Economy…"/>
          <p:cNvSpPr txBox="1">
            <a:spLocks/>
          </p:cNvSpPr>
          <p:nvPr/>
        </p:nvSpPr>
        <p:spPr>
          <a:xfrm>
            <a:off x="595694" y="1497558"/>
            <a:ext cx="6775765" cy="3051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Overview of the COMCEC Project Support Programs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Objectives and Main Characteristics of the COMCEC Project Funding (CPF)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Project Preparation and Submission</a:t>
            </a:r>
          </a:p>
          <a:p>
            <a:pPr marL="1301750" lvl="1" indent="-342900">
              <a:spcBef>
                <a:spcPts val="800"/>
              </a:spcBef>
              <a:buSzPct val="120000"/>
              <a:buFont typeface="+mj-lt"/>
              <a:buAutoNum type="alphaLcParenR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to prepare a project proposal</a:t>
            </a:r>
          </a:p>
          <a:p>
            <a:pPr marL="1301750" lvl="1" indent="-342900">
              <a:spcBef>
                <a:spcPts val="800"/>
              </a:spcBef>
              <a:buSzPct val="120000"/>
              <a:buFont typeface="+mj-lt"/>
              <a:buAutoNum type="alphaLcParenR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Online Project Submission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Timeline of Call for Project Proposals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Agriculture Projects under CPF in 202</a:t>
            </a:r>
            <a:r>
              <a:rPr lang="tr-TR" sz="1800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</a:t>
            </a:r>
            <a:endParaRPr lang="en-US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Background"/>
          <p:cNvSpPr txBox="1">
            <a:spLocks/>
          </p:cNvSpPr>
          <p:nvPr/>
        </p:nvSpPr>
        <p:spPr>
          <a:xfrm>
            <a:off x="1031811" y="-59653"/>
            <a:ext cx="2777420" cy="1019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b="1" dirty="0" smtClean="0">
                <a:solidFill>
                  <a:schemeClr val="bg1">
                    <a:alpha val="87756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Outline</a:t>
            </a:r>
            <a:endParaRPr lang="en-US" sz="5500" b="1" dirty="0">
              <a:solidFill>
                <a:schemeClr val="bg1">
                  <a:alpha val="87756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1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" name="Dikdörtgen 1"/>
          <p:cNvSpPr/>
          <p:nvPr/>
        </p:nvSpPr>
        <p:spPr>
          <a:xfrm>
            <a:off x="150625" y="34006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00"/>
              </a:spcBef>
            </a:pPr>
            <a:r>
              <a:rPr lang="tr-TR" dirty="0" smtClean="0">
                <a:solidFill>
                  <a:schemeClr val="bg1"/>
                </a:solidFill>
                <a:cs typeface="Segoe UI Semibold" panose="020B0702040204020203" pitchFamily="34" charset="0"/>
              </a:rPr>
              <a:t>1) </a:t>
            </a:r>
            <a:r>
              <a:rPr lang="tr-TR" dirty="0" err="1" smtClean="0">
                <a:solidFill>
                  <a:schemeClr val="bg1"/>
                </a:solidFill>
                <a:cs typeface="Segoe UI Semibold" panose="020B0702040204020203" pitchFamily="34" charset="0"/>
              </a:rPr>
              <a:t>Overview</a:t>
            </a:r>
            <a:endParaRPr lang="en-US" dirty="0">
              <a:solidFill>
                <a:schemeClr val="bg1"/>
              </a:solidFill>
              <a:latin typeface="Avenir Next"/>
              <a:cs typeface="Segoe UI Semibold" panose="020B0702040204020203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9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30" y="1341383"/>
            <a:ext cx="4575592" cy="1525034"/>
          </a:xfrm>
          <a:prstGeom prst="rect">
            <a:avLst/>
          </a:prstGeom>
        </p:spPr>
      </p:pic>
      <p:sp>
        <p:nvSpPr>
          <p:cNvPr id="1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3</a:t>
            </a:fld>
            <a:endParaRPr lang="uk-UA" sz="112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22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en-US" sz="2200" dirty="0" smtClean="0">
                <a:cs typeface="Segoe UI Semibold" panose="020B0702040204020203" pitchFamily="34" charset="0"/>
              </a:rPr>
              <a:t>2) Objectives and Main Characteristics</a:t>
            </a:r>
            <a:endParaRPr lang="en-US" sz="2200" dirty="0">
              <a:latin typeface="Avenir Next"/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4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530260" y="1040112"/>
            <a:ext cx="8298436" cy="3113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475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WHAT?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A </a:t>
            </a:r>
            <a:r>
              <a:rPr lang="en-US" sz="2800" b="1" dirty="0">
                <a:solidFill>
                  <a:schemeClr val="tx1"/>
                </a:solidFill>
                <a:latin typeface="Constantia" panose="02030602050306030303" pitchFamily="18" charset="0"/>
              </a:rPr>
              <a:t>grant-based finance mechanism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, was introduced by COMCEC Coordination Office in 2014 as a </a:t>
            </a:r>
            <a:r>
              <a:rPr lang="en-US" sz="2800" b="1" dirty="0">
                <a:solidFill>
                  <a:schemeClr val="tx1"/>
                </a:solidFill>
                <a:latin typeface="Constantia" panose="02030602050306030303" pitchFamily="18" charset="0"/>
              </a:rPr>
              <a:t>policy support instrument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 under the COMCEC Strategy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WHY?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Increasing institutional and human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capacity</a:t>
            </a:r>
            <a:endParaRPr lang="tr-TR" sz="28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Supporting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implementation of policy recommendations adopted by COMCEC Ministerial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Sessions</a:t>
            </a:r>
            <a:endParaRPr lang="tr-TR" sz="28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Enhancing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cooperation and solidarity among the member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countries</a:t>
            </a:r>
            <a:endParaRPr lang="en-US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WHO CAN APPLY?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Relevant public institution of a Member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Country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Registered to Relevant Working Group) or an OIC Institution/Organ operating in the field of economic and commercial cooperation 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endParaRPr lang="en-US" sz="2200" dirty="0">
              <a:cs typeface="Segoe UI Semibold" panose="020B0702040204020203" pitchFamily="34" charset="0"/>
            </a:endParaRPr>
          </a:p>
        </p:txBody>
      </p:sp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5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4763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Adverse impacts of COVID-19 Pandemic Crisis on the Global and OIC Economy…"/>
          <p:cNvSpPr txBox="1">
            <a:spLocks/>
          </p:cNvSpPr>
          <p:nvPr/>
        </p:nvSpPr>
        <p:spPr>
          <a:xfrm>
            <a:off x="181254" y="1497558"/>
            <a:ext cx="3772375" cy="270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14350" indent="0">
              <a:spcBef>
                <a:spcPts val="800"/>
              </a:spcBef>
              <a:buSzPct val="120000"/>
              <a:buNone/>
            </a:pPr>
            <a:r>
              <a:rPr lang="en-US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* 1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5</a:t>
            </a: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6</a:t>
            </a:r>
            <a:r>
              <a:rPr lang="en-US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Projects from </a:t>
            </a:r>
            <a:r>
              <a:rPr lang="tr-TR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29</a:t>
            </a:r>
            <a:r>
              <a:rPr lang="en-US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Countries and 6 OIC institutions </a:t>
            </a:r>
            <a:r>
              <a:rPr lang="en-US" sz="1800" b="1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(</a:t>
            </a:r>
            <a:r>
              <a:rPr lang="tr-TR" sz="1800" b="1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35</a:t>
            </a:r>
            <a:r>
              <a:rPr lang="en-US" sz="1800" b="1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Projects in Agriculture)</a:t>
            </a:r>
          </a:p>
          <a:p>
            <a:pPr marL="514350" indent="0">
              <a:spcBef>
                <a:spcPts val="800"/>
              </a:spcBef>
              <a:buSzPct val="120000"/>
              <a:buNone/>
            </a:pPr>
            <a:endParaRPr lang="en-US" sz="1800" dirty="0" smtClean="0">
              <a:solidFill>
                <a:schemeClr val="tx1"/>
              </a:solidFill>
              <a:latin typeface="Constantia" panose="02030602050306030303" pitchFamily="18" charset="0"/>
              <a:cs typeface="Segoe UI Semibold" panose="020B0702040204020203" pitchFamily="34" charset="0"/>
            </a:endParaRPr>
          </a:p>
          <a:p>
            <a:pPr marL="514350" indent="0">
              <a:spcBef>
                <a:spcPts val="800"/>
              </a:spcBef>
              <a:buSzPct val="120000"/>
              <a:buNone/>
            </a:pPr>
            <a:r>
              <a:rPr lang="en-US" sz="1800" dirty="0" smtClean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* Almost all member countries as a beneficiary</a:t>
            </a:r>
          </a:p>
          <a:p>
            <a:pPr marL="514350" indent="0">
              <a:spcBef>
                <a:spcPts val="800"/>
              </a:spcBef>
              <a:buSzPct val="120000"/>
              <a:buNone/>
            </a:pPr>
            <a:endParaRPr lang="en-US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Resim 1" descr="Resim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0051" y="1289364"/>
            <a:ext cx="4351765" cy="291424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kdörtgen 10"/>
          <p:cNvSpPr/>
          <p:nvPr/>
        </p:nvSpPr>
        <p:spPr>
          <a:xfrm>
            <a:off x="337889" y="295111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00"/>
              </a:spcBef>
            </a:pPr>
            <a:r>
              <a:rPr lang="tr-TR" sz="2400" dirty="0" smtClean="0">
                <a:solidFill>
                  <a:schemeClr val="bg1"/>
                </a:solidFill>
                <a:cs typeface="Segoe UI Semibold" panose="020B0702040204020203" pitchFamily="34" charset="0"/>
              </a:rPr>
              <a:t>1) </a:t>
            </a:r>
            <a:r>
              <a:rPr lang="tr-TR" sz="2400" dirty="0" err="1" smtClean="0">
                <a:solidFill>
                  <a:schemeClr val="bg1"/>
                </a:solidFill>
                <a:cs typeface="Segoe UI Semibold" panose="020B0702040204020203" pitchFamily="34" charset="0"/>
              </a:rPr>
              <a:t>Overview</a:t>
            </a:r>
            <a:endParaRPr lang="en-US" sz="2400" dirty="0">
              <a:solidFill>
                <a:schemeClr val="bg1"/>
              </a:solidFill>
              <a:latin typeface="Avenir Next"/>
              <a:cs typeface="Segoe UI Semibold" panose="020B0702040204020203" pitchFamily="34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4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2) </a:t>
            </a:r>
            <a:r>
              <a:rPr lang="tr-TR" sz="2200" dirty="0" err="1" smtClean="0">
                <a:cs typeface="Segoe UI Semibold" panose="020B0702040204020203" pitchFamily="34" charset="0"/>
              </a:rPr>
              <a:t>Objectives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tr-TR" sz="2200" dirty="0" err="1" smtClean="0">
                <a:cs typeface="Segoe UI Semibold" panose="020B0702040204020203" pitchFamily="34" charset="0"/>
              </a:rPr>
              <a:t>and</a:t>
            </a:r>
            <a:r>
              <a:rPr lang="tr-TR" sz="2200" dirty="0" smtClean="0">
                <a:cs typeface="Segoe UI Semibold" panose="020B0702040204020203" pitchFamily="34" charset="0"/>
              </a:rPr>
              <a:t> Main </a:t>
            </a:r>
            <a:r>
              <a:rPr lang="tr-TR" sz="2200" dirty="0" err="1" smtClean="0">
                <a:cs typeface="Segoe UI Semibold" panose="020B0702040204020203" pitchFamily="34" charset="0"/>
              </a:rPr>
              <a:t>Characteristics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6</a:t>
            </a:fld>
            <a:endParaRPr lang="uk-UA" sz="1125" dirty="0">
              <a:solidFill>
                <a:schemeClr val="bg1"/>
              </a:solidFill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530260" y="1040112"/>
            <a:ext cx="8521642" cy="328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475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HOW?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Financing projects in </a:t>
            </a:r>
            <a:r>
              <a:rPr lang="tr-TR" sz="2800" dirty="0" err="1" smtClean="0">
                <a:solidFill>
                  <a:srgbClr val="FF0000"/>
                </a:solidFill>
                <a:latin typeface="Constantia" panose="02030602050306030303" pitchFamily="18" charset="0"/>
              </a:rPr>
              <a:t>eight</a:t>
            </a: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cooperation areas;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Agriculture        * Financial Cooperation      * Digital Transformation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Trade                  *  Tourism             * Poverty Alleviation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</a:t>
            </a:r>
            <a:endParaRPr lang="en-US" sz="28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* Transport and Communications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* </a:t>
            </a:r>
            <a:r>
              <a:rPr lang="tr-TR" sz="2800" u="sng" dirty="0">
                <a:solidFill>
                  <a:srgbClr val="FF0000"/>
                </a:solidFill>
                <a:latin typeface="Constantia" panose="02030602050306030303" pitchFamily="18" charset="0"/>
              </a:rPr>
              <a:t>Small </a:t>
            </a:r>
            <a:r>
              <a:rPr lang="tr-TR" sz="2800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and</a:t>
            </a:r>
            <a:r>
              <a:rPr lang="tr-TR" sz="2800" u="sng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tr-TR" sz="2800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Medium</a:t>
            </a:r>
            <a:r>
              <a:rPr lang="tr-TR" sz="2800" u="sng" dirty="0">
                <a:solidFill>
                  <a:srgbClr val="FF0000"/>
                </a:solidFill>
                <a:latin typeface="Constantia" panose="02030602050306030303" pitchFamily="18" charset="0"/>
              </a:rPr>
              <a:t> Enterprises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4000" b="1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MAIN PROJECT TYPES  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Training , Study Visit, Workshop, Conference and Seminar , Publicity Meetings and Preparation of Audio, Visual and Written Materials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Peer-to-Peer Experience Sharing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u="sng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Needs Assessment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3</a:t>
            </a:r>
            <a:r>
              <a:rPr lang="en-US" sz="2200" dirty="0" smtClean="0">
                <a:cs typeface="Segoe UI Semibold" panose="020B0702040204020203" pitchFamily="34" charset="0"/>
              </a:rPr>
              <a:t>)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en-US" sz="2200" dirty="0" smtClean="0">
                <a:cs typeface="Segoe UI Semibold" panose="020B0702040204020203" pitchFamily="34" charset="0"/>
              </a:rPr>
              <a:t>Project </a:t>
            </a:r>
            <a:r>
              <a:rPr lang="en-US" sz="2200" dirty="0">
                <a:cs typeface="Segoe UI Semibold" panose="020B0702040204020203" pitchFamily="34" charset="0"/>
              </a:rPr>
              <a:t>Preparation and </a:t>
            </a:r>
            <a:r>
              <a:rPr lang="en-US" sz="2200" dirty="0" smtClean="0">
                <a:cs typeface="Segoe UI Semibold" panose="020B0702040204020203" pitchFamily="34" charset="0"/>
              </a:rPr>
              <a:t>Submission</a:t>
            </a:r>
            <a:r>
              <a:rPr lang="tr-TR" sz="2200" dirty="0" smtClean="0">
                <a:cs typeface="Segoe UI Semibold" panose="020B0702040204020203" pitchFamily="34" charset="0"/>
              </a:rPr>
              <a:t>:</a:t>
            </a:r>
          </a:p>
          <a:p>
            <a:pPr lvl="0" algn="l" defTabSz="268288">
              <a:spcBef>
                <a:spcPts val="0"/>
              </a:spcBef>
            </a:pPr>
            <a:r>
              <a:rPr lang="tr-TR" sz="2200" dirty="0">
                <a:cs typeface="Segoe UI Semibold" panose="020B0702040204020203" pitchFamily="34" charset="0"/>
              </a:rPr>
              <a:t>	</a:t>
            </a:r>
            <a:r>
              <a:rPr lang="tr-TR" sz="2200" dirty="0" smtClean="0">
                <a:cs typeface="Segoe UI Semibold" panose="020B0702040204020203" pitchFamily="34" charset="0"/>
              </a:rPr>
              <a:t>a</a:t>
            </a:r>
            <a:r>
              <a:rPr lang="en-US" sz="2200" dirty="0" smtClean="0">
                <a:cs typeface="Segoe UI Semibold" panose="020B0702040204020203" pitchFamily="34" charset="0"/>
              </a:rPr>
              <a:t>) How to Prepare a Project Proposal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A Grant-based Project Financing Mechanism"/>
          <p:cNvSpPr txBox="1"/>
          <p:nvPr/>
        </p:nvSpPr>
        <p:spPr>
          <a:xfrm>
            <a:off x="416816" y="1190815"/>
            <a:ext cx="5121914" cy="3076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Review the reference documents on the Project Management Information System (</a:t>
            </a:r>
            <a:r>
              <a:rPr lang="en-US" sz="1400" b="1" dirty="0" smtClean="0">
                <a:solidFill>
                  <a:srgbClr val="00482F"/>
                </a:solidFill>
                <a:latin typeface="Candara" panose="020E0502030303020204" pitchFamily="34" charset="0"/>
                <a:hlinkClick r:id="rId4"/>
              </a:rPr>
              <a:t>https://project.comcec.org/</a:t>
            </a: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)</a:t>
            </a: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and Programs Website (</a:t>
            </a:r>
            <a:r>
              <a:rPr lang="en-US" sz="1300" b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  <a:hlinkClick r:id="rId5"/>
              </a:rPr>
              <a:t>https://programs.comcec.org/</a:t>
            </a: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) </a:t>
            </a: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Project Preparation and Submission Guidelines</a:t>
            </a: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Sample Project Fiche</a:t>
            </a: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Supported Themes</a:t>
            </a: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COMCEC Strategy</a:t>
            </a: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Send the relevant documents to the interested national institutions/departments</a:t>
            </a: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Fill out the </a:t>
            </a:r>
            <a:r>
              <a:rPr lang="en-US" sz="1300" u="sng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online project fiche </a:t>
            </a:r>
            <a:r>
              <a:rPr lang="en-US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through Project Management Information System</a:t>
            </a:r>
            <a:endParaRPr lang="tr-TR" sz="1300" dirty="0" smtClean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Feel free to consult with the CCO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(</a:t>
            </a:r>
            <a:r>
              <a:rPr lang="tr-TR" sz="1300" b="1" dirty="0">
                <a:solidFill>
                  <a:srgbClr val="0000FF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cpf@comcec.org</a:t>
            </a:r>
            <a:r>
              <a:rPr lang="tr-TR" sz="1300" dirty="0" smtClean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)</a:t>
            </a:r>
            <a:endParaRPr lang="en-US" sz="1300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7479237" y="1168895"/>
            <a:ext cx="1457745" cy="2270415"/>
            <a:chOff x="7371459" y="1132325"/>
            <a:chExt cx="1457745" cy="2270415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1459" y="1132325"/>
              <a:ext cx="1449348" cy="19139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Metin kutusu 3"/>
            <p:cNvSpPr txBox="1"/>
            <p:nvPr/>
          </p:nvSpPr>
          <p:spPr>
            <a:xfrm>
              <a:off x="7376538" y="3141132"/>
              <a:ext cx="1452666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Sample</a:t>
              </a:r>
              <a:r>
                <a:rPr kumimoji="0" lang="en-US" sz="11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 Project Fiche</a:t>
              </a:r>
              <a:endPara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5331243" y="1155066"/>
            <a:ext cx="2044594" cy="2453521"/>
            <a:chOff x="5089383" y="1168895"/>
            <a:chExt cx="2044594" cy="2453521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5349" y="1168895"/>
              <a:ext cx="1466953" cy="19235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Metin kutusu 15"/>
            <p:cNvSpPr txBox="1"/>
            <p:nvPr/>
          </p:nvSpPr>
          <p:spPr>
            <a:xfrm>
              <a:off x="5089383" y="3191531"/>
              <a:ext cx="204459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Project Preparation and Implementation Guidelines</a:t>
              </a:r>
              <a:endPara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7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7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3</a:t>
            </a:r>
            <a:r>
              <a:rPr lang="en-US" sz="2200" dirty="0" smtClean="0">
                <a:cs typeface="Segoe UI Semibold" panose="020B0702040204020203" pitchFamily="34" charset="0"/>
              </a:rPr>
              <a:t>)</a:t>
            </a:r>
            <a:r>
              <a:rPr lang="tr-TR" sz="2200" dirty="0" smtClean="0">
                <a:cs typeface="Segoe UI Semibold" panose="020B0702040204020203" pitchFamily="34" charset="0"/>
              </a:rPr>
              <a:t> </a:t>
            </a:r>
            <a:r>
              <a:rPr lang="en-US" sz="2200" dirty="0" smtClean="0">
                <a:cs typeface="Segoe UI Semibold" panose="020B0702040204020203" pitchFamily="34" charset="0"/>
              </a:rPr>
              <a:t>Project </a:t>
            </a:r>
            <a:r>
              <a:rPr lang="en-US" sz="2200" dirty="0">
                <a:cs typeface="Segoe UI Semibold" panose="020B0702040204020203" pitchFamily="34" charset="0"/>
              </a:rPr>
              <a:t>Preparation and </a:t>
            </a:r>
            <a:r>
              <a:rPr lang="en-US" sz="2200" dirty="0" smtClean="0">
                <a:cs typeface="Segoe UI Semibold" panose="020B0702040204020203" pitchFamily="34" charset="0"/>
              </a:rPr>
              <a:t>Submission</a:t>
            </a:r>
            <a:r>
              <a:rPr lang="tr-TR" sz="2200" dirty="0" smtClean="0">
                <a:cs typeface="Segoe UI Semibold" panose="020B0702040204020203" pitchFamily="34" charset="0"/>
              </a:rPr>
              <a:t>:</a:t>
            </a:r>
          </a:p>
          <a:p>
            <a:pPr marL="179388" lvl="0" algn="l" defTabSz="179388">
              <a:spcBef>
                <a:spcPts val="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b</a:t>
            </a:r>
            <a:r>
              <a:rPr lang="en-US" sz="2200" dirty="0" smtClean="0">
                <a:cs typeface="Segoe UI Semibold" panose="020B0702040204020203" pitchFamily="34" charset="0"/>
              </a:rPr>
              <a:t>) Online Project Submission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Dikdörtgen 6"/>
          <p:cNvSpPr/>
          <p:nvPr/>
        </p:nvSpPr>
        <p:spPr>
          <a:xfrm>
            <a:off x="530260" y="1048495"/>
            <a:ext cx="49578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</a:rPr>
              <a:t>ONLINE PROJECT SUBMISSION: </a:t>
            </a: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  <a:hlinkClick r:id="rId4"/>
              </a:rPr>
              <a:t>https://project.comcec.org</a:t>
            </a:r>
            <a:r>
              <a:rPr lang="tr-TR" b="1" dirty="0" smtClean="0">
                <a:solidFill>
                  <a:srgbClr val="00482F"/>
                </a:solidFill>
                <a:latin typeface="Candara Light" panose="020E0502030303020204" pitchFamily="34" charset="0"/>
                <a:hlinkClick r:id="rId4"/>
              </a:rPr>
              <a:t>/</a:t>
            </a:r>
            <a:r>
              <a:rPr lang="tr-TR" b="1" dirty="0" smtClean="0">
                <a:solidFill>
                  <a:srgbClr val="00482F"/>
                </a:solidFill>
                <a:latin typeface="Candara Light" panose="020E0502030303020204" pitchFamily="34" charset="0"/>
              </a:rPr>
              <a:t> </a:t>
            </a:r>
          </a:p>
        </p:txBody>
      </p:sp>
      <p:grpSp>
        <p:nvGrpSpPr>
          <p:cNvPr id="18" name="Grup 17"/>
          <p:cNvGrpSpPr/>
          <p:nvPr/>
        </p:nvGrpSpPr>
        <p:grpSpPr>
          <a:xfrm>
            <a:off x="4675761" y="1640075"/>
            <a:ext cx="4409871" cy="2440630"/>
            <a:chOff x="1318815" y="2550033"/>
            <a:chExt cx="9363075" cy="711517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8815" y="2550033"/>
              <a:ext cx="9363075" cy="7115175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3253232" y="5195989"/>
              <a:ext cx="2019340" cy="2317998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Düz Ok Bağlayıcısı 20"/>
            <p:cNvCxnSpPr/>
            <p:nvPr/>
          </p:nvCxnSpPr>
          <p:spPr>
            <a:xfrm flipH="1" flipV="1">
              <a:off x="5172810" y="7107486"/>
              <a:ext cx="356748" cy="7436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Dikdörtgen 21"/>
            <p:cNvSpPr/>
            <p:nvPr/>
          </p:nvSpPr>
          <p:spPr>
            <a:xfrm>
              <a:off x="3838849" y="7901386"/>
              <a:ext cx="4254430" cy="717249"/>
            </a:xfrm>
            <a:prstGeom prst="rect">
              <a:avLst/>
            </a:prstGeom>
            <a:solidFill>
              <a:srgbClr val="EAB2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482F"/>
                  </a:solidFill>
                  <a:latin typeface="Calibri" panose="020F0502020204030204" pitchFamily="34" charset="0"/>
                </a:rPr>
                <a:t>Username and Password</a:t>
              </a:r>
              <a:endParaRPr lang="en-US" sz="1400" dirty="0">
                <a:solidFill>
                  <a:srgbClr val="00482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Metin kutusu 7"/>
          <p:cNvSpPr txBox="1"/>
          <p:nvPr/>
        </p:nvSpPr>
        <p:spPr>
          <a:xfrm>
            <a:off x="530260" y="2159540"/>
            <a:ext cx="402446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The Username and Password are only provided to the sectoral focal points.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If you do not have username and password, please contact </a:t>
            </a:r>
            <a:r>
              <a:rPr lang="en-US" sz="1300" i="1" dirty="0" smtClean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  <a:hlinkClick r:id="rId6"/>
              </a:rPr>
              <a:t>cpf@comcec.org</a:t>
            </a:r>
            <a:r>
              <a:rPr lang="tr-TR" sz="1300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.</a:t>
            </a:r>
            <a:endParaRPr lang="en-US" sz="1300" i="1" dirty="0" smtClean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8</a:t>
            </a:fld>
            <a:endParaRPr lang="uk-UA" sz="1125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5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 smtClean="0">
                <a:cs typeface="Segoe UI Semibold" panose="020B0702040204020203" pitchFamily="34" charset="0"/>
              </a:rPr>
              <a:t>4) </a:t>
            </a:r>
            <a:r>
              <a:rPr lang="en-US" sz="2200" dirty="0" smtClean="0">
                <a:cs typeface="Segoe UI Semibold" panose="020B0702040204020203" pitchFamily="34" charset="0"/>
              </a:rPr>
              <a:t>Timeline </a:t>
            </a:r>
            <a:r>
              <a:rPr lang="en-US" sz="2200" dirty="0">
                <a:cs typeface="Segoe UI Semibold" panose="020B0702040204020203" pitchFamily="34" charset="0"/>
              </a:rPr>
              <a:t>Cycle of the Project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286706"/>
              </p:ext>
            </p:extLst>
          </p:nvPr>
        </p:nvGraphicFramePr>
        <p:xfrm>
          <a:off x="530260" y="1058562"/>
          <a:ext cx="8198693" cy="359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9" name="Rectangle 15"/>
          <p:cNvSpPr/>
          <p:nvPr/>
        </p:nvSpPr>
        <p:spPr>
          <a:xfrm>
            <a:off x="47172" y="4687325"/>
            <a:ext cx="997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800" dirty="0" smtClean="0">
                <a:latin typeface="Avenir Next" charset="0"/>
                <a:ea typeface="Avenir Next" charset="0"/>
                <a:cs typeface="Avenir Next" charset="0"/>
              </a:rPr>
              <a:t>OFFICE</a:t>
            </a:r>
            <a:endParaRPr lang="en-US" sz="8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366651" y="4771458"/>
            <a:ext cx="162863" cy="265457"/>
          </a:xfrm>
        </p:spPr>
        <p:txBody>
          <a:bodyPr/>
          <a:lstStyle/>
          <a:p>
            <a:fld id="{A26C577B-1288-4A24-A101-9B51098CD165}" type="slidenum">
              <a:rPr lang="tr-TR" sz="1125" smtClean="0">
                <a:solidFill>
                  <a:schemeClr val="bg1"/>
                </a:solidFill>
              </a:rPr>
              <a:t>9</a:t>
            </a:fld>
            <a:endParaRPr lang="uk-UA" sz="112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1059</Words>
  <Application>Microsoft Office PowerPoint</Application>
  <PresentationFormat>Ekran Gösterisi (16:9)</PresentationFormat>
  <Paragraphs>187</Paragraphs>
  <Slides>16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33" baseType="lpstr">
      <vt:lpstr>Arial</vt:lpstr>
      <vt:lpstr>Avenir Next</vt:lpstr>
      <vt:lpstr>Avenir Next Demi Bold</vt:lpstr>
      <vt:lpstr>Avenir Next Regular</vt:lpstr>
      <vt:lpstr>Avenir Next Ultra Light</vt:lpstr>
      <vt:lpstr>Calibri</vt:lpstr>
      <vt:lpstr>Calibri Light</vt:lpstr>
      <vt:lpstr>Candara</vt:lpstr>
      <vt:lpstr>Candara Light</vt:lpstr>
      <vt:lpstr>Constantia</vt:lpstr>
      <vt:lpstr>Helvetica</vt:lpstr>
      <vt:lpstr>Helvetica Light</vt:lpstr>
      <vt:lpstr>Helvetica Neue</vt:lpstr>
      <vt:lpstr>Optima</vt:lpstr>
      <vt:lpstr>Segoe UI Semibold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Adil SAYAR</dc:creator>
  <cp:lastModifiedBy>Gökten DAMAR</cp:lastModifiedBy>
  <cp:revision>291</cp:revision>
  <dcterms:modified xsi:type="dcterms:W3CDTF">2025-04-22T12:17:22Z</dcterms:modified>
</cp:coreProperties>
</file>