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72" r:id="rId1"/>
    <p:sldMasterId id="2147483684" r:id="rId2"/>
  </p:sldMasterIdLst>
  <p:notesMasterIdLst>
    <p:notesMasterId r:id="rId23"/>
  </p:notesMasterIdLst>
  <p:handoutMasterIdLst>
    <p:handoutMasterId r:id="rId24"/>
  </p:handoutMasterIdLst>
  <p:sldIdLst>
    <p:sldId id="315" r:id="rId3"/>
    <p:sldId id="257" r:id="rId4"/>
    <p:sldId id="353" r:id="rId5"/>
    <p:sldId id="405" r:id="rId6"/>
    <p:sldId id="422" r:id="rId7"/>
    <p:sldId id="391" r:id="rId8"/>
    <p:sldId id="392" r:id="rId9"/>
    <p:sldId id="385" r:id="rId10"/>
    <p:sldId id="393" r:id="rId11"/>
    <p:sldId id="424" r:id="rId12"/>
    <p:sldId id="425" r:id="rId13"/>
    <p:sldId id="426" r:id="rId14"/>
    <p:sldId id="423" r:id="rId15"/>
    <p:sldId id="397" r:id="rId16"/>
    <p:sldId id="413" r:id="rId17"/>
    <p:sldId id="416" r:id="rId18"/>
    <p:sldId id="417" r:id="rId19"/>
    <p:sldId id="421" r:id="rId20"/>
    <p:sldId id="418" r:id="rId21"/>
    <p:sldId id="316" r:id="rId22"/>
  </p:sldIdLst>
  <p:sldSz cx="12192000" cy="6858000"/>
  <p:notesSz cx="6797675" cy="9928225"/>
  <p:defaultTextStyle>
    <a:defPPr>
      <a:defRPr lang="en-US"/>
    </a:defPPr>
    <a:lvl1pPr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1pPr>
    <a:lvl2pPr marL="321407"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2pPr>
    <a:lvl3pPr marL="642816"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3pPr>
    <a:lvl4pPr marL="964224"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4pPr>
    <a:lvl5pPr marL="1285631"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5pPr>
    <a:lvl6pPr marL="1607041"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6pPr>
    <a:lvl7pPr marL="1928447"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7pPr>
    <a:lvl8pPr marL="2249856"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8pPr>
    <a:lvl9pPr marL="2571264"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C03"/>
    <a:srgbClr val="5B9BD5"/>
    <a:srgbClr val="FFC000"/>
    <a:srgbClr val="800000"/>
    <a:srgbClr val="99FF66"/>
    <a:srgbClr val="ED7D31"/>
    <a:srgbClr val="29A8FF"/>
    <a:srgbClr val="47B5FF"/>
    <a:srgbClr val="317CF7"/>
    <a:srgbClr val="AF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0" autoAdjust="0"/>
    <p:restoredTop sz="97687" autoAdjust="0"/>
  </p:normalViewPr>
  <p:slideViewPr>
    <p:cSldViewPr>
      <p:cViewPr varScale="1">
        <p:scale>
          <a:sx n="114" d="100"/>
          <a:sy n="114" d="100"/>
        </p:scale>
        <p:origin x="660" y="144"/>
      </p:cViewPr>
      <p:guideLst>
        <p:guide orient="horz" pos="2160"/>
        <p:guide pos="3840"/>
      </p:guideLst>
    </p:cSldViewPr>
  </p:slideViewPr>
  <p:outlineViewPr>
    <p:cViewPr>
      <p:scale>
        <a:sx n="33" d="100"/>
        <a:sy n="33" d="100"/>
      </p:scale>
      <p:origin x="0" y="73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1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lanbay\Desktop\Eski%20Bilg\&#304;SEDAK\&#231;al&#305;&#351;ma%20gruplar&#305;\Mali%20&#304;&#351;birli&#287;i\24.%20&#199;al&#305;&#351;ma%20Grubu\Sunumlar\Outlook\GEP-June-2025-Table-Statistical-Appendix.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Users\mucahitozdemir\Downloads\International_Sukuk_Issuances_2010_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mucahitozdemir\Desktop\AKADEMI&#775;K%20C&#807;ALIS&#807;MALARIM\COMCEC\FINANCIAL%20OUTLOOK\2024\All%20Data%20for%20Islamic%20finance_updated2022.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mucahitozdemir\My%20Drive\AKADEMI&#775;K%20C&#807;ALIS&#807;MALARIM\COMCEC\FINANCIAL%20OUTLOOK\2022\All_WorkData_updated202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mucahitozdemir\My%20Drive\AKADEMI&#775;K%20C&#807;ALIS&#807;MALARIM\COMCEC\FINANCIAL%20OUTLOOK\2022\All_WorkData_updated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'Statistical Appendix'!$O$5</c:f>
              <c:strCache>
                <c:ptCount val="1"/>
                <c:pt idx="0">
                  <c:v>2022</c:v>
                </c:pt>
              </c:strCache>
            </c:strRef>
          </c:tx>
          <c:spPr>
            <a:solidFill>
              <a:schemeClr val="accent1"/>
            </a:solidFill>
            <a:ln>
              <a:noFill/>
            </a:ln>
            <a:effectLst/>
          </c:spPr>
          <c:invertIfNegative val="0"/>
          <c:cat>
            <c:strRef>
              <c:f>'Statistical Appendix'!$N$6:$N$10</c:f>
              <c:strCache>
                <c:ptCount val="5"/>
                <c:pt idx="0">
                  <c:v>World</c:v>
                </c:pt>
                <c:pt idx="1">
                  <c:v>Europe and Central Asia</c:v>
                </c:pt>
                <c:pt idx="2">
                  <c:v>Middle East and North Africa</c:v>
                </c:pt>
                <c:pt idx="3">
                  <c:v>Latin America and the Caribbean</c:v>
                </c:pt>
                <c:pt idx="4">
                  <c:v>East Asia and Pacific</c:v>
                </c:pt>
              </c:strCache>
            </c:strRef>
          </c:cat>
          <c:val>
            <c:numRef>
              <c:f>'Statistical Appendix'!$O$6:$O$10</c:f>
              <c:numCache>
                <c:formatCode>0.0</c:formatCode>
                <c:ptCount val="5"/>
                <c:pt idx="0">
                  <c:v>3.3</c:v>
                </c:pt>
                <c:pt idx="1">
                  <c:v>1.5</c:v>
                </c:pt>
                <c:pt idx="2">
                  <c:v>5.4</c:v>
                </c:pt>
                <c:pt idx="3">
                  <c:v>4</c:v>
                </c:pt>
                <c:pt idx="4">
                  <c:v>3.6</c:v>
                </c:pt>
              </c:numCache>
            </c:numRef>
          </c:val>
          <c:extLst>
            <c:ext xmlns:c16="http://schemas.microsoft.com/office/drawing/2014/chart" uri="{C3380CC4-5D6E-409C-BE32-E72D297353CC}">
              <c16:uniqueId val="{00000000-186A-4907-B800-98DEA631EFA2}"/>
            </c:ext>
          </c:extLst>
        </c:ser>
        <c:ser>
          <c:idx val="1"/>
          <c:order val="1"/>
          <c:tx>
            <c:strRef>
              <c:f>'Statistical Appendix'!$P$5</c:f>
              <c:strCache>
                <c:ptCount val="1"/>
                <c:pt idx="0">
                  <c:v>2023</c:v>
                </c:pt>
              </c:strCache>
            </c:strRef>
          </c:tx>
          <c:spPr>
            <a:solidFill>
              <a:schemeClr val="accent2"/>
            </a:solidFill>
            <a:ln>
              <a:noFill/>
            </a:ln>
            <a:effectLst/>
          </c:spPr>
          <c:invertIfNegative val="0"/>
          <c:cat>
            <c:strRef>
              <c:f>'Statistical Appendix'!$N$6:$N$10</c:f>
              <c:strCache>
                <c:ptCount val="5"/>
                <c:pt idx="0">
                  <c:v>World</c:v>
                </c:pt>
                <c:pt idx="1">
                  <c:v>Europe and Central Asia</c:v>
                </c:pt>
                <c:pt idx="2">
                  <c:v>Middle East and North Africa</c:v>
                </c:pt>
                <c:pt idx="3">
                  <c:v>Latin America and the Caribbean</c:v>
                </c:pt>
                <c:pt idx="4">
                  <c:v>East Asia and Pacific</c:v>
                </c:pt>
              </c:strCache>
            </c:strRef>
          </c:cat>
          <c:val>
            <c:numRef>
              <c:f>'Statistical Appendix'!$P$6:$P$10</c:f>
              <c:numCache>
                <c:formatCode>0.0</c:formatCode>
                <c:ptCount val="5"/>
                <c:pt idx="0">
                  <c:v>2.8</c:v>
                </c:pt>
                <c:pt idx="1">
                  <c:v>3.6</c:v>
                </c:pt>
                <c:pt idx="2">
                  <c:v>1.6</c:v>
                </c:pt>
                <c:pt idx="3">
                  <c:v>2.4</c:v>
                </c:pt>
                <c:pt idx="4">
                  <c:v>5.2</c:v>
                </c:pt>
              </c:numCache>
            </c:numRef>
          </c:val>
          <c:extLst>
            <c:ext xmlns:c16="http://schemas.microsoft.com/office/drawing/2014/chart" uri="{C3380CC4-5D6E-409C-BE32-E72D297353CC}">
              <c16:uniqueId val="{00000001-186A-4907-B800-98DEA631EFA2}"/>
            </c:ext>
          </c:extLst>
        </c:ser>
        <c:ser>
          <c:idx val="2"/>
          <c:order val="2"/>
          <c:tx>
            <c:strRef>
              <c:f>'Statistical Appendix'!$Q$5</c:f>
              <c:strCache>
                <c:ptCount val="1"/>
                <c:pt idx="0">
                  <c:v>2024e</c:v>
                </c:pt>
              </c:strCache>
            </c:strRef>
          </c:tx>
          <c:spPr>
            <a:solidFill>
              <a:schemeClr val="accent3"/>
            </a:solidFill>
            <a:ln>
              <a:noFill/>
            </a:ln>
            <a:effectLst/>
          </c:spPr>
          <c:invertIfNegative val="0"/>
          <c:dLbls>
            <c:dLbl>
              <c:idx val="3"/>
              <c:layout>
                <c:manualLayout>
                  <c:x val="-2.7919353080010272E-3"/>
                  <c:y val="-4.5678589617796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6A-4907-B800-98DEA631EF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'Statistical Appendix'!$N$6:$N$10</c:f>
              <c:strCache>
                <c:ptCount val="5"/>
                <c:pt idx="0">
                  <c:v>World</c:v>
                </c:pt>
                <c:pt idx="1">
                  <c:v>Europe and Central Asia</c:v>
                </c:pt>
                <c:pt idx="2">
                  <c:v>Middle East and North Africa</c:v>
                </c:pt>
                <c:pt idx="3">
                  <c:v>Latin America and the Caribbean</c:v>
                </c:pt>
                <c:pt idx="4">
                  <c:v>East Asia and Pacific</c:v>
                </c:pt>
              </c:strCache>
            </c:strRef>
          </c:cat>
          <c:val>
            <c:numRef>
              <c:f>'Statistical Appendix'!$Q$6:$Q$10</c:f>
              <c:numCache>
                <c:formatCode>0.0</c:formatCode>
                <c:ptCount val="5"/>
                <c:pt idx="0">
                  <c:v>2.8</c:v>
                </c:pt>
                <c:pt idx="1">
                  <c:v>3.6</c:v>
                </c:pt>
                <c:pt idx="2">
                  <c:v>1.9</c:v>
                </c:pt>
                <c:pt idx="3">
                  <c:v>2.2999999999999998</c:v>
                </c:pt>
                <c:pt idx="4">
                  <c:v>5</c:v>
                </c:pt>
              </c:numCache>
            </c:numRef>
          </c:val>
          <c:extLst>
            <c:ext xmlns:c16="http://schemas.microsoft.com/office/drawing/2014/chart" uri="{C3380CC4-5D6E-409C-BE32-E72D297353CC}">
              <c16:uniqueId val="{00000003-186A-4907-B800-98DEA631EFA2}"/>
            </c:ext>
          </c:extLst>
        </c:ser>
        <c:ser>
          <c:idx val="3"/>
          <c:order val="3"/>
          <c:tx>
            <c:strRef>
              <c:f>'Statistical Appendix'!$R$5</c:f>
              <c:strCache>
                <c:ptCount val="1"/>
                <c:pt idx="0">
                  <c:v>2025f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'Statistical Appendix'!$N$6:$N$10</c:f>
              <c:strCache>
                <c:ptCount val="5"/>
                <c:pt idx="0">
                  <c:v>World</c:v>
                </c:pt>
                <c:pt idx="1">
                  <c:v>Europe and Central Asia</c:v>
                </c:pt>
                <c:pt idx="2">
                  <c:v>Middle East and North Africa</c:v>
                </c:pt>
                <c:pt idx="3">
                  <c:v>Latin America and the Caribbean</c:v>
                </c:pt>
                <c:pt idx="4">
                  <c:v>East Asia and Pacific</c:v>
                </c:pt>
              </c:strCache>
            </c:strRef>
          </c:cat>
          <c:val>
            <c:numRef>
              <c:f>'Statistical Appendix'!$R$6:$R$10</c:f>
              <c:numCache>
                <c:formatCode>0.0</c:formatCode>
                <c:ptCount val="5"/>
                <c:pt idx="0">
                  <c:v>2.2999999999999998</c:v>
                </c:pt>
                <c:pt idx="1">
                  <c:v>2.4</c:v>
                </c:pt>
                <c:pt idx="2">
                  <c:v>2.7</c:v>
                </c:pt>
                <c:pt idx="3">
                  <c:v>2.2999999999999998</c:v>
                </c:pt>
                <c:pt idx="4">
                  <c:v>4.5</c:v>
                </c:pt>
              </c:numCache>
            </c:numRef>
          </c:val>
          <c:extLst>
            <c:ext xmlns:c16="http://schemas.microsoft.com/office/drawing/2014/chart" uri="{C3380CC4-5D6E-409C-BE32-E72D297353CC}">
              <c16:uniqueId val="{00000004-186A-4907-B800-98DEA631EFA2}"/>
            </c:ext>
          </c:extLst>
        </c:ser>
        <c:ser>
          <c:idx val="4"/>
          <c:order val="4"/>
          <c:tx>
            <c:strRef>
              <c:f>'Statistical Appendix'!$S$5</c:f>
              <c:strCache>
                <c:ptCount val="1"/>
                <c:pt idx="0">
                  <c:v>2026f</c:v>
                </c:pt>
              </c:strCache>
            </c:strRef>
          </c:tx>
          <c:spPr>
            <a:solidFill>
              <a:schemeClr val="accent5"/>
            </a:solidFill>
            <a:ln>
              <a:noFill/>
            </a:ln>
            <a:effectLst/>
          </c:spPr>
          <c:invertIfNegative val="0"/>
          <c:dLbls>
            <c:dLbl>
              <c:idx val="0"/>
              <c:layout>
                <c:manualLayout>
                  <c:x val="5.5838706160020544E-3"/>
                  <c:y val="-5.4814307541355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6A-4907-B800-98DEA631EFA2}"/>
                </c:ext>
              </c:extLst>
            </c:dLbl>
            <c:dLbl>
              <c:idx val="1"/>
              <c:layout>
                <c:manualLayout>
                  <c:x val="-5.1184889354475899E-17"/>
                  <c:y val="-4.567858961779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6A-4907-B800-98DEA631EFA2}"/>
                </c:ext>
              </c:extLst>
            </c:dLbl>
            <c:dLbl>
              <c:idx val="3"/>
              <c:layout>
                <c:manualLayout>
                  <c:x val="-1.023697787089518E-16"/>
                  <c:y val="-3.6542871694236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6A-4907-B800-98DEA631EF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'Statistical Appendix'!$N$6:$N$10</c:f>
              <c:strCache>
                <c:ptCount val="5"/>
                <c:pt idx="0">
                  <c:v>World</c:v>
                </c:pt>
                <c:pt idx="1">
                  <c:v>Europe and Central Asia</c:v>
                </c:pt>
                <c:pt idx="2">
                  <c:v>Middle East and North Africa</c:v>
                </c:pt>
                <c:pt idx="3">
                  <c:v>Latin America and the Caribbean</c:v>
                </c:pt>
                <c:pt idx="4">
                  <c:v>East Asia and Pacific</c:v>
                </c:pt>
              </c:strCache>
            </c:strRef>
          </c:cat>
          <c:val>
            <c:numRef>
              <c:f>'Statistical Appendix'!$S$6:$S$10</c:f>
              <c:numCache>
                <c:formatCode>0.0</c:formatCode>
                <c:ptCount val="5"/>
                <c:pt idx="0">
                  <c:v>2.4</c:v>
                </c:pt>
                <c:pt idx="1">
                  <c:v>2.5</c:v>
                </c:pt>
                <c:pt idx="2">
                  <c:v>3.7</c:v>
                </c:pt>
                <c:pt idx="3">
                  <c:v>2.4</c:v>
                </c:pt>
                <c:pt idx="4">
                  <c:v>4</c:v>
                </c:pt>
              </c:numCache>
            </c:numRef>
          </c:val>
          <c:extLst>
            <c:ext xmlns:c16="http://schemas.microsoft.com/office/drawing/2014/chart" uri="{C3380CC4-5D6E-409C-BE32-E72D297353CC}">
              <c16:uniqueId val="{00000008-186A-4907-B800-98DEA631EFA2}"/>
            </c:ext>
          </c:extLst>
        </c:ser>
        <c:ser>
          <c:idx val="5"/>
          <c:order val="5"/>
          <c:tx>
            <c:strRef>
              <c:f>'Statistical Appendix'!$T$5</c:f>
              <c:strCache>
                <c:ptCount val="1"/>
                <c:pt idx="0">
                  <c:v>2027f</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6A-4907-B800-98DEA631EF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'Statistical Appendix'!$N$6:$N$10</c:f>
              <c:strCache>
                <c:ptCount val="5"/>
                <c:pt idx="0">
                  <c:v>World</c:v>
                </c:pt>
                <c:pt idx="1">
                  <c:v>Europe and Central Asia</c:v>
                </c:pt>
                <c:pt idx="2">
                  <c:v>Middle East and North Africa</c:v>
                </c:pt>
                <c:pt idx="3">
                  <c:v>Latin America and the Caribbean</c:v>
                </c:pt>
                <c:pt idx="4">
                  <c:v>East Asia and Pacific</c:v>
                </c:pt>
              </c:strCache>
            </c:strRef>
          </c:cat>
          <c:val>
            <c:numRef>
              <c:f>'Statistical Appendix'!$T$6:$T$10</c:f>
              <c:numCache>
                <c:formatCode>0.0</c:formatCode>
                <c:ptCount val="5"/>
                <c:pt idx="0">
                  <c:v>2.6</c:v>
                </c:pt>
                <c:pt idx="1">
                  <c:v>2.7</c:v>
                </c:pt>
                <c:pt idx="2">
                  <c:v>4.0999999999999996</c:v>
                </c:pt>
                <c:pt idx="3">
                  <c:v>2.6</c:v>
                </c:pt>
                <c:pt idx="4">
                  <c:v>4</c:v>
                </c:pt>
              </c:numCache>
            </c:numRef>
          </c:val>
          <c:extLst>
            <c:ext xmlns:c16="http://schemas.microsoft.com/office/drawing/2014/chart" uri="{C3380CC4-5D6E-409C-BE32-E72D297353CC}">
              <c16:uniqueId val="{00000009-186A-4907-B800-98DEA631EFA2}"/>
            </c:ext>
          </c:extLst>
        </c:ser>
        <c:dLbls>
          <c:showLegendKey val="0"/>
          <c:showVal val="0"/>
          <c:showCatName val="0"/>
          <c:showSerName val="0"/>
          <c:showPercent val="0"/>
          <c:showBubbleSize val="0"/>
        </c:dLbls>
        <c:gapWidth val="219"/>
        <c:overlap val="-27"/>
        <c:axId val="405337823"/>
        <c:axId val="511773935"/>
      </c:barChart>
      <c:catAx>
        <c:axId val="40533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3935"/>
        <c:crosses val="autoZero"/>
        <c:auto val="1"/>
        <c:lblAlgn val="ctr"/>
        <c:lblOffset val="100"/>
        <c:noMultiLvlLbl val="0"/>
      </c:catAx>
      <c:valAx>
        <c:axId val="5117739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337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EFFICIENCY!$C$203</c:f>
              <c:strCache>
                <c:ptCount val="1"/>
                <c:pt idx="0">
                  <c:v>2013</c:v>
                </c:pt>
              </c:strCache>
            </c:strRef>
          </c:tx>
          <c:spPr>
            <a:solidFill>
              <a:schemeClr val="accent1"/>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EFFICIENCY!$C$204:$C$209</c:f>
              <c:numCache>
                <c:formatCode>0.0</c:formatCode>
                <c:ptCount val="6"/>
                <c:pt idx="0">
                  <c:v>16.334339615384618</c:v>
                </c:pt>
                <c:pt idx="1">
                  <c:v>14.883084076923078</c:v>
                </c:pt>
                <c:pt idx="2">
                  <c:v>11.430916923076923</c:v>
                </c:pt>
                <c:pt idx="3">
                  <c:v>13.428916999999998</c:v>
                </c:pt>
                <c:pt idx="4">
                  <c:v>14.111153999999997</c:v>
                </c:pt>
                <c:pt idx="5">
                  <c:v>11.42614689038461</c:v>
                </c:pt>
              </c:numCache>
            </c:numRef>
          </c:val>
          <c:extLst>
            <c:ext xmlns:c16="http://schemas.microsoft.com/office/drawing/2014/chart" uri="{C3380CC4-5D6E-409C-BE32-E72D297353CC}">
              <c16:uniqueId val="{00000000-7A06-2141-BD6B-F07740B966CC}"/>
            </c:ext>
          </c:extLst>
        </c:ser>
        <c:ser>
          <c:idx val="1"/>
          <c:order val="1"/>
          <c:tx>
            <c:strRef>
              <c:f>EFFICIENCY!$D$203</c:f>
              <c:strCache>
                <c:ptCount val="1"/>
                <c:pt idx="0">
                  <c:v>2014</c:v>
                </c:pt>
              </c:strCache>
            </c:strRef>
          </c:tx>
          <c:spPr>
            <a:solidFill>
              <a:schemeClr val="accent2"/>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EFFICIENCY!$D$204:$D$209</c:f>
              <c:numCache>
                <c:formatCode>0.0</c:formatCode>
                <c:ptCount val="6"/>
                <c:pt idx="0">
                  <c:v>16.307411714285713</c:v>
                </c:pt>
                <c:pt idx="1">
                  <c:v>13.161698800000002</c:v>
                </c:pt>
                <c:pt idx="2">
                  <c:v>10.27697353846154</c:v>
                </c:pt>
                <c:pt idx="3">
                  <c:v>13.262848333333332</c:v>
                </c:pt>
                <c:pt idx="4">
                  <c:v>12.798905121951215</c:v>
                </c:pt>
                <c:pt idx="5">
                  <c:v>11.56268874421769</c:v>
                </c:pt>
              </c:numCache>
            </c:numRef>
          </c:val>
          <c:extLst>
            <c:ext xmlns:c16="http://schemas.microsoft.com/office/drawing/2014/chart" uri="{C3380CC4-5D6E-409C-BE32-E72D297353CC}">
              <c16:uniqueId val="{00000001-7A06-2141-BD6B-F07740B966CC}"/>
            </c:ext>
          </c:extLst>
        </c:ser>
        <c:ser>
          <c:idx val="2"/>
          <c:order val="2"/>
          <c:tx>
            <c:strRef>
              <c:f>EFFICIENCY!$E$203</c:f>
              <c:strCache>
                <c:ptCount val="1"/>
                <c:pt idx="0">
                  <c:v>2015</c:v>
                </c:pt>
              </c:strCache>
            </c:strRef>
          </c:tx>
          <c:spPr>
            <a:solidFill>
              <a:schemeClr val="accent3"/>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EFFICIENCY!$E$204:$E$209</c:f>
              <c:numCache>
                <c:formatCode>0.0</c:formatCode>
                <c:ptCount val="6"/>
                <c:pt idx="0">
                  <c:v>11.339556276923076</c:v>
                </c:pt>
                <c:pt idx="1">
                  <c:v>13.209774062500003</c:v>
                </c:pt>
                <c:pt idx="2">
                  <c:v>6.7819644399999994</c:v>
                </c:pt>
                <c:pt idx="3">
                  <c:v>12.202668666666668</c:v>
                </c:pt>
                <c:pt idx="4">
                  <c:v>10.674321904000001</c:v>
                </c:pt>
                <c:pt idx="5">
                  <c:v>10.874284778527606</c:v>
                </c:pt>
              </c:numCache>
            </c:numRef>
          </c:val>
          <c:extLst>
            <c:ext xmlns:c16="http://schemas.microsoft.com/office/drawing/2014/chart" uri="{C3380CC4-5D6E-409C-BE32-E72D297353CC}">
              <c16:uniqueId val="{00000002-7A06-2141-BD6B-F07740B966CC}"/>
            </c:ext>
          </c:extLst>
        </c:ser>
        <c:ser>
          <c:idx val="3"/>
          <c:order val="3"/>
          <c:tx>
            <c:strRef>
              <c:f>EFFICIENCY!$F$203</c:f>
              <c:strCache>
                <c:ptCount val="1"/>
                <c:pt idx="0">
                  <c:v>2016</c:v>
                </c:pt>
              </c:strCache>
            </c:strRef>
          </c:tx>
          <c:spPr>
            <a:solidFill>
              <a:schemeClr val="accent4"/>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EFFICIENCY!$F$204:$F$209</c:f>
              <c:numCache>
                <c:formatCode>0.0</c:formatCode>
                <c:ptCount val="6"/>
                <c:pt idx="0">
                  <c:v>17.249572923076922</c:v>
                </c:pt>
                <c:pt idx="1">
                  <c:v>11.796626733333333</c:v>
                </c:pt>
                <c:pt idx="2">
                  <c:v>6.9123374999999996</c:v>
                </c:pt>
                <c:pt idx="3">
                  <c:v>10.971398166666667</c:v>
                </c:pt>
                <c:pt idx="4">
                  <c:v>11.955875826086956</c:v>
                </c:pt>
                <c:pt idx="5">
                  <c:v>11.567483240123453</c:v>
                </c:pt>
              </c:numCache>
            </c:numRef>
          </c:val>
          <c:extLst>
            <c:ext xmlns:c16="http://schemas.microsoft.com/office/drawing/2014/chart" uri="{C3380CC4-5D6E-409C-BE32-E72D297353CC}">
              <c16:uniqueId val="{00000003-7A06-2141-BD6B-F07740B966CC}"/>
            </c:ext>
          </c:extLst>
        </c:ser>
        <c:ser>
          <c:idx val="4"/>
          <c:order val="4"/>
          <c:tx>
            <c:strRef>
              <c:f>EFFICIENCY!$G$203</c:f>
              <c:strCache>
                <c:ptCount val="1"/>
                <c:pt idx="0">
                  <c:v>2017</c:v>
                </c:pt>
              </c:strCache>
            </c:strRef>
          </c:tx>
          <c:spPr>
            <a:solidFill>
              <a:schemeClr val="accent5"/>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EFFICIENCY!$G$204:$G$209</c:f>
              <c:numCache>
                <c:formatCode>0.0</c:formatCode>
                <c:ptCount val="6"/>
                <c:pt idx="0">
                  <c:v>16.758532499999998</c:v>
                </c:pt>
                <c:pt idx="1">
                  <c:v>13.065788841666667</c:v>
                </c:pt>
                <c:pt idx="2">
                  <c:v>12.195738066666667</c:v>
                </c:pt>
                <c:pt idx="3">
                  <c:v>10.642931166666667</c:v>
                </c:pt>
                <c:pt idx="4">
                  <c:v>13.578778278723403</c:v>
                </c:pt>
                <c:pt idx="5">
                  <c:v>12.018388315950919</c:v>
                </c:pt>
              </c:numCache>
            </c:numRef>
          </c:val>
          <c:extLst>
            <c:ext xmlns:c16="http://schemas.microsoft.com/office/drawing/2014/chart" uri="{C3380CC4-5D6E-409C-BE32-E72D297353CC}">
              <c16:uniqueId val="{00000004-7A06-2141-BD6B-F07740B966CC}"/>
            </c:ext>
          </c:extLst>
        </c:ser>
        <c:ser>
          <c:idx val="5"/>
          <c:order val="5"/>
          <c:tx>
            <c:strRef>
              <c:f>EFFICIENCY!$H$203</c:f>
              <c:strCache>
                <c:ptCount val="1"/>
                <c:pt idx="0">
                  <c:v>2018</c:v>
                </c:pt>
              </c:strCache>
            </c:strRef>
          </c:tx>
          <c:spPr>
            <a:solidFill>
              <a:schemeClr val="accent6"/>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EFFICIENCY!$H$204:$H$209</c:f>
              <c:numCache>
                <c:formatCode>0.0</c:formatCode>
                <c:ptCount val="6"/>
                <c:pt idx="0">
                  <c:v>17.09597590909091</c:v>
                </c:pt>
                <c:pt idx="1">
                  <c:v>11.042909352941178</c:v>
                </c:pt>
                <c:pt idx="2">
                  <c:v>12.129888271428573</c:v>
                </c:pt>
                <c:pt idx="3">
                  <c:v>10.171517666666666</c:v>
                </c:pt>
                <c:pt idx="4">
                  <c:v>12.638181995833335</c:v>
                </c:pt>
                <c:pt idx="5">
                  <c:v>11.931251212962962</c:v>
                </c:pt>
              </c:numCache>
            </c:numRef>
          </c:val>
          <c:extLst>
            <c:ext xmlns:c16="http://schemas.microsoft.com/office/drawing/2014/chart" uri="{C3380CC4-5D6E-409C-BE32-E72D297353CC}">
              <c16:uniqueId val="{00000005-7A06-2141-BD6B-F07740B966CC}"/>
            </c:ext>
          </c:extLst>
        </c:ser>
        <c:ser>
          <c:idx val="6"/>
          <c:order val="6"/>
          <c:tx>
            <c:strRef>
              <c:f>EFFICIENCY!$I$203</c:f>
              <c:strCache>
                <c:ptCount val="1"/>
                <c:pt idx="0">
                  <c:v>2019</c:v>
                </c:pt>
              </c:strCache>
            </c:strRef>
          </c:tx>
          <c:spPr>
            <a:solidFill>
              <a:schemeClr val="accent1">
                <a:lumMod val="60000"/>
              </a:schemeClr>
            </a:solidFill>
            <a:ln>
              <a:noFill/>
            </a:ln>
            <a:effectLst/>
          </c:spPr>
          <c:invertIfNegative val="0"/>
          <c:cat>
            <c:strRef>
              <c:f>EFFICIENCY!$B$204:$B$209</c:f>
              <c:strCache>
                <c:ptCount val="6"/>
                <c:pt idx="0">
                  <c:v>OIC-LIG</c:v>
                </c:pt>
                <c:pt idx="1">
                  <c:v>OIC-LMIG</c:v>
                </c:pt>
                <c:pt idx="2">
                  <c:v>OIC-UMIG</c:v>
                </c:pt>
                <c:pt idx="3">
                  <c:v>OIC-HIG</c:v>
                </c:pt>
                <c:pt idx="4">
                  <c:v>OIC-Average</c:v>
                </c:pt>
                <c:pt idx="5">
                  <c:v>World Average</c:v>
                </c:pt>
              </c:strCache>
            </c:strRef>
          </c:cat>
          <c:val>
            <c:numRef>
              <c:f>EFFICIENCY!$I$204:$I$209</c:f>
              <c:numCache>
                <c:formatCode>0.0</c:formatCode>
                <c:ptCount val="6"/>
                <c:pt idx="0">
                  <c:v>17.818101090909092</c:v>
                </c:pt>
                <c:pt idx="1">
                  <c:v>12.456475135294118</c:v>
                </c:pt>
                <c:pt idx="2">
                  <c:v>11.038762714285713</c:v>
                </c:pt>
                <c:pt idx="3">
                  <c:v>10.477781499999999</c:v>
                </c:pt>
                <c:pt idx="4">
                  <c:v>13.024344922916663</c:v>
                </c:pt>
                <c:pt idx="5">
                  <c:v>12.36134137962963</c:v>
                </c:pt>
              </c:numCache>
            </c:numRef>
          </c:val>
          <c:extLst>
            <c:ext xmlns:c16="http://schemas.microsoft.com/office/drawing/2014/chart" uri="{C3380CC4-5D6E-409C-BE32-E72D297353CC}">
              <c16:uniqueId val="{00000006-7A06-2141-BD6B-F07740B966CC}"/>
            </c:ext>
          </c:extLst>
        </c:ser>
        <c:ser>
          <c:idx val="7"/>
          <c:order val="7"/>
          <c:tx>
            <c:strRef>
              <c:f>EFFICIENCY!$J$203</c:f>
              <c:strCache>
                <c:ptCount val="1"/>
                <c:pt idx="0">
                  <c:v>2020</c:v>
                </c:pt>
              </c:strCache>
            </c:strRef>
          </c:tx>
          <c:spPr>
            <a:solidFill>
              <a:schemeClr val="accent2">
                <a:lumMod val="60000"/>
              </a:schemeClr>
            </a:solidFill>
            <a:ln>
              <a:noFill/>
            </a:ln>
            <a:effectLst/>
          </c:spPr>
          <c:invertIfNegative val="0"/>
          <c:dLbls>
            <c:dLbl>
              <c:idx val="0"/>
              <c:layout>
                <c:manualLayout>
                  <c:x val="1.1894849530153443E-2"/>
                  <c:y val="-9.0456806874717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06-2141-BD6B-F07740B966CC}"/>
                </c:ext>
              </c:extLst>
            </c:dLbl>
            <c:dLbl>
              <c:idx val="1"/>
              <c:layout>
                <c:manualLayout>
                  <c:x val="7.1369097180920662E-3"/>
                  <c:y val="0"/>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421672415843943E-2"/>
                      <c:h val="6.95388483495194E-2"/>
                    </c:manualLayout>
                  </c15:layout>
                </c:ext>
                <c:ext xmlns:c16="http://schemas.microsoft.com/office/drawing/2014/chart" uri="{C3380CC4-5D6E-409C-BE32-E72D297353CC}">
                  <c16:uniqueId val="{00000008-7A06-2141-BD6B-F07740B966CC}"/>
                </c:ext>
              </c:extLst>
            </c:dLbl>
            <c:dLbl>
              <c:idx val="2"/>
              <c:layout>
                <c:manualLayout>
                  <c:x val="9.51587962412275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06-2141-BD6B-F07740B966CC}"/>
                </c:ext>
              </c:extLst>
            </c:dLbl>
            <c:dLbl>
              <c:idx val="3"/>
              <c:layout>
                <c:manualLayout>
                  <c:x val="9.51587962412284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06-2141-BD6B-F07740B966CC}"/>
                </c:ext>
              </c:extLst>
            </c:dLbl>
            <c:dLbl>
              <c:idx val="4"/>
              <c:layout>
                <c:manualLayout>
                  <c:x val="1.1894849530153443E-2"/>
                  <c:y val="-4.14588908809334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06-2141-BD6B-F07740B966CC}"/>
                </c:ext>
              </c:extLst>
            </c:dLbl>
            <c:dLbl>
              <c:idx val="5"/>
              <c:layout>
                <c:manualLayout>
                  <c:x val="1.18948495301532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06-2141-BD6B-F07740B966C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EFFICIENCY!$B$204:$B$209</c:f>
              <c:strCache>
                <c:ptCount val="6"/>
                <c:pt idx="0">
                  <c:v>OIC-LIG</c:v>
                </c:pt>
                <c:pt idx="1">
                  <c:v>OIC-LMIG</c:v>
                </c:pt>
                <c:pt idx="2">
                  <c:v>OIC-UMIG</c:v>
                </c:pt>
                <c:pt idx="3">
                  <c:v>OIC-HIG</c:v>
                </c:pt>
                <c:pt idx="4">
                  <c:v>OIC-Average</c:v>
                </c:pt>
                <c:pt idx="5">
                  <c:v>World Average</c:v>
                </c:pt>
              </c:strCache>
            </c:strRef>
          </c:cat>
          <c:val>
            <c:numRef>
              <c:f>EFFICIENCY!$J$204:$J$209</c:f>
              <c:numCache>
                <c:formatCode>0.0</c:formatCode>
                <c:ptCount val="6"/>
                <c:pt idx="0">
                  <c:v>14.238230571428572</c:v>
                </c:pt>
                <c:pt idx="1">
                  <c:v>9.5223227499999989</c:v>
                </c:pt>
                <c:pt idx="2">
                  <c:v>8.8083201000000013</c:v>
                </c:pt>
                <c:pt idx="3">
                  <c:v>5.6541716666666666</c:v>
                </c:pt>
                <c:pt idx="4">
                  <c:v>9.5905899743589771</c:v>
                </c:pt>
                <c:pt idx="5">
                  <c:v>8.5299079131578939</c:v>
                </c:pt>
              </c:numCache>
            </c:numRef>
          </c:val>
          <c:extLst>
            <c:ext xmlns:c16="http://schemas.microsoft.com/office/drawing/2014/chart" uri="{C3380CC4-5D6E-409C-BE32-E72D297353CC}">
              <c16:uniqueId val="{0000000D-7A06-2141-BD6B-F07740B966CC}"/>
            </c:ext>
          </c:extLst>
        </c:ser>
        <c:dLbls>
          <c:showLegendKey val="0"/>
          <c:showVal val="0"/>
          <c:showCatName val="0"/>
          <c:showSerName val="0"/>
          <c:showPercent val="0"/>
          <c:showBubbleSize val="0"/>
        </c:dLbls>
        <c:gapWidth val="219"/>
        <c:overlap val="-27"/>
        <c:axId val="920994767"/>
        <c:axId val="944792207"/>
      </c:barChart>
      <c:catAx>
        <c:axId val="92099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4792207"/>
        <c:crosses val="autoZero"/>
        <c:auto val="1"/>
        <c:lblAlgn val="ctr"/>
        <c:lblOffset val="100"/>
        <c:noMultiLvlLbl val="0"/>
      </c:catAx>
      <c:valAx>
        <c:axId val="9447922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209947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STABILITY!$C$204</c:f>
              <c:strCache>
                <c:ptCount val="1"/>
                <c:pt idx="0">
                  <c:v>2013</c:v>
                </c:pt>
              </c:strCache>
            </c:strRef>
          </c:tx>
          <c:spPr>
            <a:solidFill>
              <a:schemeClr val="accent1"/>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STABILITY!$C$205:$C$210</c:f>
              <c:numCache>
                <c:formatCode>0.0</c:formatCode>
                <c:ptCount val="6"/>
                <c:pt idx="0">
                  <c:v>20.077784714285713</c:v>
                </c:pt>
                <c:pt idx="1">
                  <c:v>17.815702250000001</c:v>
                </c:pt>
                <c:pt idx="2">
                  <c:v>18.260827618181821</c:v>
                </c:pt>
                <c:pt idx="3">
                  <c:v>18.159159714285714</c:v>
                </c:pt>
                <c:pt idx="4">
                  <c:v>18.440976805405402</c:v>
                </c:pt>
                <c:pt idx="5">
                  <c:v>17.767299297810222</c:v>
                </c:pt>
              </c:numCache>
            </c:numRef>
          </c:val>
          <c:extLst>
            <c:ext xmlns:c16="http://schemas.microsoft.com/office/drawing/2014/chart" uri="{C3380CC4-5D6E-409C-BE32-E72D297353CC}">
              <c16:uniqueId val="{00000000-FB96-4040-9CFB-C4025A0BB646}"/>
            </c:ext>
          </c:extLst>
        </c:ser>
        <c:ser>
          <c:idx val="1"/>
          <c:order val="1"/>
          <c:tx>
            <c:strRef>
              <c:f>STABILITY!$D$204</c:f>
              <c:strCache>
                <c:ptCount val="1"/>
                <c:pt idx="0">
                  <c:v>2014</c:v>
                </c:pt>
              </c:strCache>
            </c:strRef>
          </c:tx>
          <c:spPr>
            <a:solidFill>
              <a:schemeClr val="accent2"/>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STABILITY!$D$205:$D$210</c:f>
              <c:numCache>
                <c:formatCode>0.0</c:formatCode>
                <c:ptCount val="6"/>
                <c:pt idx="0">
                  <c:v>19.860820199999999</c:v>
                </c:pt>
                <c:pt idx="1">
                  <c:v>17.167451642857145</c:v>
                </c:pt>
                <c:pt idx="2">
                  <c:v>18.003382463636363</c:v>
                </c:pt>
                <c:pt idx="3">
                  <c:v>17.766681428571427</c:v>
                </c:pt>
                <c:pt idx="4">
                  <c:v>17.893308137837835</c:v>
                </c:pt>
                <c:pt idx="5">
                  <c:v>17.865723319565223</c:v>
                </c:pt>
              </c:numCache>
            </c:numRef>
          </c:val>
          <c:extLst>
            <c:ext xmlns:c16="http://schemas.microsoft.com/office/drawing/2014/chart" uri="{C3380CC4-5D6E-409C-BE32-E72D297353CC}">
              <c16:uniqueId val="{00000001-FB96-4040-9CFB-C4025A0BB646}"/>
            </c:ext>
          </c:extLst>
        </c:ser>
        <c:ser>
          <c:idx val="2"/>
          <c:order val="2"/>
          <c:tx>
            <c:strRef>
              <c:f>STABILITY!$E$204</c:f>
              <c:strCache>
                <c:ptCount val="1"/>
                <c:pt idx="0">
                  <c:v>2015</c:v>
                </c:pt>
              </c:strCache>
            </c:strRef>
          </c:tx>
          <c:spPr>
            <a:solidFill>
              <a:schemeClr val="accent3"/>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STABILITY!$E$205:$E$210</c:f>
              <c:numCache>
                <c:formatCode>0.0</c:formatCode>
                <c:ptCount val="6"/>
                <c:pt idx="0">
                  <c:v>19.978557666666671</c:v>
                </c:pt>
                <c:pt idx="1">
                  <c:v>16.073580166666662</c:v>
                </c:pt>
                <c:pt idx="2">
                  <c:v>17.726130920000003</c:v>
                </c:pt>
                <c:pt idx="3">
                  <c:v>17.934854285714287</c:v>
                </c:pt>
                <c:pt idx="4">
                  <c:v>17.587417062857138</c:v>
                </c:pt>
                <c:pt idx="5">
                  <c:v>18.112563638518527</c:v>
                </c:pt>
              </c:numCache>
            </c:numRef>
          </c:val>
          <c:extLst>
            <c:ext xmlns:c16="http://schemas.microsoft.com/office/drawing/2014/chart" uri="{C3380CC4-5D6E-409C-BE32-E72D297353CC}">
              <c16:uniqueId val="{00000002-FB96-4040-9CFB-C4025A0BB646}"/>
            </c:ext>
          </c:extLst>
        </c:ser>
        <c:ser>
          <c:idx val="3"/>
          <c:order val="3"/>
          <c:tx>
            <c:strRef>
              <c:f>STABILITY!$F$204</c:f>
              <c:strCache>
                <c:ptCount val="1"/>
                <c:pt idx="0">
                  <c:v>2016</c:v>
                </c:pt>
              </c:strCache>
            </c:strRef>
          </c:tx>
          <c:spPr>
            <a:solidFill>
              <a:schemeClr val="accent4"/>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STABILITY!$F$205:$F$210</c:f>
              <c:numCache>
                <c:formatCode>0.0</c:formatCode>
                <c:ptCount val="6"/>
                <c:pt idx="0">
                  <c:v>16.962387333333336</c:v>
                </c:pt>
                <c:pt idx="1">
                  <c:v>14.870156687500002</c:v>
                </c:pt>
                <c:pt idx="2">
                  <c:v>19.200891062500002</c:v>
                </c:pt>
                <c:pt idx="3">
                  <c:v>19.987321333333334</c:v>
                </c:pt>
                <c:pt idx="4">
                  <c:v>17.428068545454547</c:v>
                </c:pt>
                <c:pt idx="5">
                  <c:v>18.486652823529404</c:v>
                </c:pt>
              </c:numCache>
            </c:numRef>
          </c:val>
          <c:extLst>
            <c:ext xmlns:c16="http://schemas.microsoft.com/office/drawing/2014/chart" uri="{C3380CC4-5D6E-409C-BE32-E72D297353CC}">
              <c16:uniqueId val="{00000003-FB96-4040-9CFB-C4025A0BB646}"/>
            </c:ext>
          </c:extLst>
        </c:ser>
        <c:ser>
          <c:idx val="4"/>
          <c:order val="4"/>
          <c:tx>
            <c:strRef>
              <c:f>STABILITY!$G$204</c:f>
              <c:strCache>
                <c:ptCount val="1"/>
                <c:pt idx="0">
                  <c:v>2017</c:v>
                </c:pt>
              </c:strCache>
            </c:strRef>
          </c:tx>
          <c:spPr>
            <a:solidFill>
              <a:schemeClr val="accent5"/>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STABILITY!$G$205:$G$210</c:f>
              <c:numCache>
                <c:formatCode>0.0</c:formatCode>
                <c:ptCount val="6"/>
                <c:pt idx="0">
                  <c:v>19.343045333333333</c:v>
                </c:pt>
                <c:pt idx="1">
                  <c:v>14.622976</c:v>
                </c:pt>
                <c:pt idx="2">
                  <c:v>20.016171777777782</c:v>
                </c:pt>
                <c:pt idx="3">
                  <c:v>18.868600000000001</c:v>
                </c:pt>
                <c:pt idx="4">
                  <c:v>18.051875181818183</c:v>
                </c:pt>
                <c:pt idx="5">
                  <c:v>18.858949391666673</c:v>
                </c:pt>
              </c:numCache>
            </c:numRef>
          </c:val>
          <c:extLst>
            <c:ext xmlns:c16="http://schemas.microsoft.com/office/drawing/2014/chart" uri="{C3380CC4-5D6E-409C-BE32-E72D297353CC}">
              <c16:uniqueId val="{00000004-FB96-4040-9CFB-C4025A0BB646}"/>
            </c:ext>
          </c:extLst>
        </c:ser>
        <c:ser>
          <c:idx val="5"/>
          <c:order val="5"/>
          <c:tx>
            <c:strRef>
              <c:f>STABILITY!$H$204</c:f>
              <c:strCache>
                <c:ptCount val="1"/>
                <c:pt idx="0">
                  <c:v>2018</c:v>
                </c:pt>
              </c:strCache>
            </c:strRef>
          </c:tx>
          <c:spPr>
            <a:solidFill>
              <a:schemeClr val="accent6"/>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STABILITY!$H$205:$H$210</c:f>
              <c:numCache>
                <c:formatCode>0.0</c:formatCode>
                <c:ptCount val="6"/>
                <c:pt idx="0">
                  <c:v>17.852563333333332</c:v>
                </c:pt>
                <c:pt idx="1">
                  <c:v>15.736532625000001</c:v>
                </c:pt>
                <c:pt idx="2">
                  <c:v>20.559772250000002</c:v>
                </c:pt>
                <c:pt idx="3">
                  <c:v>18.738118</c:v>
                </c:pt>
                <c:pt idx="4">
                  <c:v>18.188294681818181</c:v>
                </c:pt>
                <c:pt idx="5">
                  <c:v>18.655102424999999</c:v>
                </c:pt>
              </c:numCache>
            </c:numRef>
          </c:val>
          <c:extLst>
            <c:ext xmlns:c16="http://schemas.microsoft.com/office/drawing/2014/chart" uri="{C3380CC4-5D6E-409C-BE32-E72D297353CC}">
              <c16:uniqueId val="{00000005-FB96-4040-9CFB-C4025A0BB646}"/>
            </c:ext>
          </c:extLst>
        </c:ser>
        <c:ser>
          <c:idx val="6"/>
          <c:order val="6"/>
          <c:tx>
            <c:strRef>
              <c:f>STABILITY!$I$204</c:f>
              <c:strCache>
                <c:ptCount val="1"/>
                <c:pt idx="0">
                  <c:v>2019</c:v>
                </c:pt>
              </c:strCache>
            </c:strRef>
          </c:tx>
          <c:spPr>
            <a:solidFill>
              <a:schemeClr val="accent1">
                <a:lumMod val="60000"/>
              </a:schemeClr>
            </a:solidFill>
            <a:ln>
              <a:noFill/>
            </a:ln>
            <a:effectLst/>
          </c:spPr>
          <c:invertIfNegative val="0"/>
          <c:cat>
            <c:strRef>
              <c:f>STABILITY!$B$205:$B$210</c:f>
              <c:strCache>
                <c:ptCount val="6"/>
                <c:pt idx="0">
                  <c:v>OIC-LIG</c:v>
                </c:pt>
                <c:pt idx="1">
                  <c:v>OIC-LMIG</c:v>
                </c:pt>
                <c:pt idx="2">
                  <c:v>OIC-UMIG</c:v>
                </c:pt>
                <c:pt idx="3">
                  <c:v>OIC-HIG</c:v>
                </c:pt>
                <c:pt idx="4">
                  <c:v>OIC-Average</c:v>
                </c:pt>
                <c:pt idx="5">
                  <c:v>World Average</c:v>
                </c:pt>
              </c:strCache>
            </c:strRef>
          </c:cat>
          <c:val>
            <c:numRef>
              <c:f>STABILITY!$I$205:$I$210</c:f>
              <c:numCache>
                <c:formatCode>0.0</c:formatCode>
                <c:ptCount val="6"/>
                <c:pt idx="0">
                  <c:v>14.358169099999998</c:v>
                </c:pt>
                <c:pt idx="1">
                  <c:v>16.628232428571426</c:v>
                </c:pt>
                <c:pt idx="2">
                  <c:v>20.476071125000001</c:v>
                </c:pt>
                <c:pt idx="3">
                  <c:v>19.020904333333334</c:v>
                </c:pt>
                <c:pt idx="4">
                  <c:v>18.111591252380954</c:v>
                </c:pt>
                <c:pt idx="5">
                  <c:v>18.770940480869562</c:v>
                </c:pt>
              </c:numCache>
            </c:numRef>
          </c:val>
          <c:extLst>
            <c:ext xmlns:c16="http://schemas.microsoft.com/office/drawing/2014/chart" uri="{C3380CC4-5D6E-409C-BE32-E72D297353CC}">
              <c16:uniqueId val="{00000006-FB96-4040-9CFB-C4025A0BB646}"/>
            </c:ext>
          </c:extLst>
        </c:ser>
        <c:ser>
          <c:idx val="7"/>
          <c:order val="7"/>
          <c:tx>
            <c:strRef>
              <c:f>STABILITY!$J$204</c:f>
              <c:strCache>
                <c:ptCount val="1"/>
                <c:pt idx="0">
                  <c:v>2020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STABILITY!$B$205:$B$210</c:f>
              <c:strCache>
                <c:ptCount val="6"/>
                <c:pt idx="0">
                  <c:v>OIC-LIG</c:v>
                </c:pt>
                <c:pt idx="1">
                  <c:v>OIC-LMIG</c:v>
                </c:pt>
                <c:pt idx="2">
                  <c:v>OIC-UMIG</c:v>
                </c:pt>
                <c:pt idx="3">
                  <c:v>OIC-HIG</c:v>
                </c:pt>
                <c:pt idx="4">
                  <c:v>OIC-Average</c:v>
                </c:pt>
                <c:pt idx="5">
                  <c:v>World Average</c:v>
                </c:pt>
              </c:strCache>
            </c:strRef>
          </c:cat>
          <c:val>
            <c:numRef>
              <c:f>STABILITY!$J$205:$J$210</c:f>
              <c:numCache>
                <c:formatCode>0.0</c:formatCode>
                <c:ptCount val="6"/>
                <c:pt idx="0">
                  <c:v>14.049113166666666</c:v>
                </c:pt>
                <c:pt idx="1">
                  <c:v>16.258490428571427</c:v>
                </c:pt>
                <c:pt idx="2">
                  <c:v>24.461588500000005</c:v>
                </c:pt>
                <c:pt idx="3">
                  <c:v>19.757093666666666</c:v>
                </c:pt>
                <c:pt idx="4">
                  <c:v>19.052504447368424</c:v>
                </c:pt>
                <c:pt idx="5">
                  <c:v>19.62798053738317</c:v>
                </c:pt>
              </c:numCache>
            </c:numRef>
          </c:val>
          <c:extLst>
            <c:ext xmlns:c16="http://schemas.microsoft.com/office/drawing/2014/chart" uri="{C3380CC4-5D6E-409C-BE32-E72D297353CC}">
              <c16:uniqueId val="{00000007-FB96-4040-9CFB-C4025A0BB646}"/>
            </c:ext>
          </c:extLst>
        </c:ser>
        <c:dLbls>
          <c:showLegendKey val="0"/>
          <c:showVal val="0"/>
          <c:showCatName val="0"/>
          <c:showSerName val="0"/>
          <c:showPercent val="0"/>
          <c:showBubbleSize val="0"/>
        </c:dLbls>
        <c:gapWidth val="219"/>
        <c:overlap val="-27"/>
        <c:axId val="931345807"/>
        <c:axId val="944772239"/>
      </c:barChart>
      <c:catAx>
        <c:axId val="93134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4772239"/>
        <c:crosses val="autoZero"/>
        <c:auto val="1"/>
        <c:lblAlgn val="ctr"/>
        <c:lblOffset val="100"/>
        <c:noMultiLvlLbl val="0"/>
      </c:catAx>
      <c:valAx>
        <c:axId val="94477223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3134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STABILITY!$C$190</c:f>
              <c:strCache>
                <c:ptCount val="1"/>
                <c:pt idx="0">
                  <c:v>2013</c:v>
                </c:pt>
              </c:strCache>
            </c:strRef>
          </c:tx>
          <c:spPr>
            <a:solidFill>
              <a:schemeClr val="accent1"/>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STABILITY!$C$191:$C$196</c:f>
              <c:numCache>
                <c:formatCode>0.0</c:formatCode>
                <c:ptCount val="6"/>
                <c:pt idx="0">
                  <c:v>12.232140000000001</c:v>
                </c:pt>
                <c:pt idx="1">
                  <c:v>10.360779791666667</c:v>
                </c:pt>
                <c:pt idx="2">
                  <c:v>10.42504817</c:v>
                </c:pt>
                <c:pt idx="3">
                  <c:v>12.5197238</c:v>
                </c:pt>
                <c:pt idx="4">
                  <c:v>11.240965833333332</c:v>
                </c:pt>
                <c:pt idx="5">
                  <c:v>10.5615025046875</c:v>
                </c:pt>
              </c:numCache>
            </c:numRef>
          </c:val>
          <c:extLst>
            <c:ext xmlns:c16="http://schemas.microsoft.com/office/drawing/2014/chart" uri="{C3380CC4-5D6E-409C-BE32-E72D297353CC}">
              <c16:uniqueId val="{00000000-8833-2547-9B96-186718191FFC}"/>
            </c:ext>
          </c:extLst>
        </c:ser>
        <c:ser>
          <c:idx val="1"/>
          <c:order val="1"/>
          <c:tx>
            <c:strRef>
              <c:f>STABILITY!$D$190</c:f>
              <c:strCache>
                <c:ptCount val="1"/>
                <c:pt idx="0">
                  <c:v>2014</c:v>
                </c:pt>
              </c:strCache>
            </c:strRef>
          </c:tx>
          <c:spPr>
            <a:solidFill>
              <a:schemeClr val="accent2"/>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STABILITY!$D$191:$D$196</c:f>
              <c:numCache>
                <c:formatCode>0.0</c:formatCode>
                <c:ptCount val="6"/>
                <c:pt idx="0">
                  <c:v>11.28182228</c:v>
                </c:pt>
                <c:pt idx="1">
                  <c:v>10.091885671428571</c:v>
                </c:pt>
                <c:pt idx="2">
                  <c:v>11.3859779</c:v>
                </c:pt>
                <c:pt idx="3">
                  <c:v>12.356811</c:v>
                </c:pt>
                <c:pt idx="4">
                  <c:v>11.040936666666665</c:v>
                </c:pt>
                <c:pt idx="5">
                  <c:v>10.512971566153848</c:v>
                </c:pt>
              </c:numCache>
            </c:numRef>
          </c:val>
          <c:extLst>
            <c:ext xmlns:c16="http://schemas.microsoft.com/office/drawing/2014/chart" uri="{C3380CC4-5D6E-409C-BE32-E72D297353CC}">
              <c16:uniqueId val="{00000001-8833-2547-9B96-186718191FFC}"/>
            </c:ext>
          </c:extLst>
        </c:ser>
        <c:ser>
          <c:idx val="2"/>
          <c:order val="2"/>
          <c:tx>
            <c:strRef>
              <c:f>STABILITY!$E$190</c:f>
              <c:strCache>
                <c:ptCount val="1"/>
                <c:pt idx="0">
                  <c:v>2015</c:v>
                </c:pt>
              </c:strCache>
            </c:strRef>
          </c:tx>
          <c:spPr>
            <a:solidFill>
              <a:schemeClr val="accent3"/>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STABILITY!$E$191:$E$196</c:f>
              <c:numCache>
                <c:formatCode>0.0</c:formatCode>
                <c:ptCount val="6"/>
                <c:pt idx="0">
                  <c:v>10.876685199999999</c:v>
                </c:pt>
                <c:pt idx="1">
                  <c:v>10.437041818181818</c:v>
                </c:pt>
                <c:pt idx="2">
                  <c:v>12.185148822222223</c:v>
                </c:pt>
                <c:pt idx="3">
                  <c:v>13.021099799999998</c:v>
                </c:pt>
                <c:pt idx="4">
                  <c:v>11.373338387096775</c:v>
                </c:pt>
                <c:pt idx="5">
                  <c:v>10.749807342063493</c:v>
                </c:pt>
              </c:numCache>
            </c:numRef>
          </c:val>
          <c:extLst>
            <c:ext xmlns:c16="http://schemas.microsoft.com/office/drawing/2014/chart" uri="{C3380CC4-5D6E-409C-BE32-E72D297353CC}">
              <c16:uniqueId val="{00000002-8833-2547-9B96-186718191FFC}"/>
            </c:ext>
          </c:extLst>
        </c:ser>
        <c:ser>
          <c:idx val="3"/>
          <c:order val="3"/>
          <c:tx>
            <c:strRef>
              <c:f>STABILITY!$F$190</c:f>
              <c:strCache>
                <c:ptCount val="1"/>
                <c:pt idx="0">
                  <c:v>2016</c:v>
                </c:pt>
              </c:strCache>
            </c:strRef>
          </c:tx>
          <c:spPr>
            <a:solidFill>
              <a:schemeClr val="accent4"/>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STABILITY!$F$191:$F$196</c:f>
              <c:numCache>
                <c:formatCode>0.0</c:formatCode>
                <c:ptCount val="6"/>
                <c:pt idx="0">
                  <c:v>11.078689666666667</c:v>
                </c:pt>
                <c:pt idx="1">
                  <c:v>9.7688383875000007</c:v>
                </c:pt>
                <c:pt idx="2">
                  <c:v>11.987803471428572</c:v>
                </c:pt>
                <c:pt idx="3">
                  <c:v>13.924958500000001</c:v>
                </c:pt>
                <c:pt idx="4">
                  <c:v>11.330567222222223</c:v>
                </c:pt>
                <c:pt idx="5">
                  <c:v>10.651895971052626</c:v>
                </c:pt>
              </c:numCache>
            </c:numRef>
          </c:val>
          <c:extLst>
            <c:ext xmlns:c16="http://schemas.microsoft.com/office/drawing/2014/chart" uri="{C3380CC4-5D6E-409C-BE32-E72D297353CC}">
              <c16:uniqueId val="{00000003-8833-2547-9B96-186718191FFC}"/>
            </c:ext>
          </c:extLst>
        </c:ser>
        <c:ser>
          <c:idx val="4"/>
          <c:order val="4"/>
          <c:tx>
            <c:strRef>
              <c:f>STABILITY!$G$190</c:f>
              <c:strCache>
                <c:ptCount val="1"/>
                <c:pt idx="0">
                  <c:v>2017</c:v>
                </c:pt>
              </c:strCache>
            </c:strRef>
          </c:tx>
          <c:spPr>
            <a:solidFill>
              <a:schemeClr val="accent5"/>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STABILITY!$G$191:$G$196</c:f>
              <c:numCache>
                <c:formatCode>0.0</c:formatCode>
                <c:ptCount val="6"/>
                <c:pt idx="0">
                  <c:v>12.447449999999998</c:v>
                </c:pt>
                <c:pt idx="1">
                  <c:v>8.4047138285714276</c:v>
                </c:pt>
                <c:pt idx="2">
                  <c:v>12.809789612499999</c:v>
                </c:pt>
                <c:pt idx="3">
                  <c:v>13.149000000000001</c:v>
                </c:pt>
                <c:pt idx="4">
                  <c:v>12.845985454545454</c:v>
                </c:pt>
                <c:pt idx="5">
                  <c:v>10.817821176521734</c:v>
                </c:pt>
              </c:numCache>
            </c:numRef>
          </c:val>
          <c:extLst>
            <c:ext xmlns:c16="http://schemas.microsoft.com/office/drawing/2014/chart" uri="{C3380CC4-5D6E-409C-BE32-E72D297353CC}">
              <c16:uniqueId val="{00000004-8833-2547-9B96-186718191FFC}"/>
            </c:ext>
          </c:extLst>
        </c:ser>
        <c:ser>
          <c:idx val="5"/>
          <c:order val="5"/>
          <c:tx>
            <c:strRef>
              <c:f>STABILITY!$H$190</c:f>
              <c:strCache>
                <c:ptCount val="1"/>
                <c:pt idx="0">
                  <c:v>2018</c:v>
                </c:pt>
              </c:strCache>
            </c:strRef>
          </c:tx>
          <c:spPr>
            <a:solidFill>
              <a:schemeClr val="accent6"/>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STABILITY!$H$191:$H$196</c:f>
              <c:numCache>
                <c:formatCode>0.0</c:formatCode>
                <c:ptCount val="6"/>
                <c:pt idx="0">
                  <c:v>12.795484000000002</c:v>
                </c:pt>
                <c:pt idx="1">
                  <c:v>9.1703359125000006</c:v>
                </c:pt>
                <c:pt idx="2">
                  <c:v>13.029140642857143</c:v>
                </c:pt>
                <c:pt idx="3">
                  <c:v>13.745046500000001</c:v>
                </c:pt>
                <c:pt idx="4">
                  <c:v>11.311701500000002</c:v>
                </c:pt>
                <c:pt idx="5">
                  <c:v>10.873460207758615</c:v>
                </c:pt>
              </c:numCache>
            </c:numRef>
          </c:val>
          <c:extLst>
            <c:ext xmlns:c16="http://schemas.microsoft.com/office/drawing/2014/chart" uri="{C3380CC4-5D6E-409C-BE32-E72D297353CC}">
              <c16:uniqueId val="{00000005-8833-2547-9B96-186718191FFC}"/>
            </c:ext>
          </c:extLst>
        </c:ser>
        <c:ser>
          <c:idx val="6"/>
          <c:order val="6"/>
          <c:tx>
            <c:strRef>
              <c:f>STABILITY!$I$190</c:f>
              <c:strCache>
                <c:ptCount val="1"/>
                <c:pt idx="0">
                  <c:v>2019</c:v>
                </c:pt>
              </c:strCache>
            </c:strRef>
          </c:tx>
          <c:spPr>
            <a:solidFill>
              <a:schemeClr val="accent1">
                <a:lumMod val="60000"/>
              </a:schemeClr>
            </a:solidFill>
            <a:ln>
              <a:noFill/>
            </a:ln>
            <a:effectLst/>
          </c:spPr>
          <c:invertIfNegative val="0"/>
          <c:cat>
            <c:strRef>
              <c:f>STABILITY!$B$191:$B$196</c:f>
              <c:strCache>
                <c:ptCount val="6"/>
                <c:pt idx="0">
                  <c:v>OIC-LIG</c:v>
                </c:pt>
                <c:pt idx="1">
                  <c:v>OIC-LMIG</c:v>
                </c:pt>
                <c:pt idx="2">
                  <c:v>OIC-UMIG</c:v>
                </c:pt>
                <c:pt idx="3">
                  <c:v>OIC-HIG</c:v>
                </c:pt>
                <c:pt idx="4">
                  <c:v>OIC-Average</c:v>
                </c:pt>
                <c:pt idx="5">
                  <c:v>World Average</c:v>
                </c:pt>
              </c:strCache>
            </c:strRef>
          </c:cat>
          <c:val>
            <c:numRef>
              <c:f>STABILITY!$I$191:$I$196</c:f>
              <c:numCache>
                <c:formatCode>0.0</c:formatCode>
                <c:ptCount val="6"/>
                <c:pt idx="0">
                  <c:v>11.811147200000001</c:v>
                </c:pt>
                <c:pt idx="1">
                  <c:v>9.9125676571428567</c:v>
                </c:pt>
                <c:pt idx="2">
                  <c:v>13.658897800000002</c:v>
                </c:pt>
                <c:pt idx="3">
                  <c:v>13.488427</c:v>
                </c:pt>
                <c:pt idx="4">
                  <c:v>11.519700555555557</c:v>
                </c:pt>
                <c:pt idx="5">
                  <c:v>11.003044279464287</c:v>
                </c:pt>
              </c:numCache>
            </c:numRef>
          </c:val>
          <c:extLst>
            <c:ext xmlns:c16="http://schemas.microsoft.com/office/drawing/2014/chart" uri="{C3380CC4-5D6E-409C-BE32-E72D297353CC}">
              <c16:uniqueId val="{00000006-8833-2547-9B96-186718191FFC}"/>
            </c:ext>
          </c:extLst>
        </c:ser>
        <c:ser>
          <c:idx val="7"/>
          <c:order val="7"/>
          <c:tx>
            <c:strRef>
              <c:f>STABILITY!$J$190</c:f>
              <c:strCache>
                <c:ptCount val="1"/>
                <c:pt idx="0">
                  <c:v>2020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STABILITY!$B$191:$B$196</c:f>
              <c:strCache>
                <c:ptCount val="6"/>
                <c:pt idx="0">
                  <c:v>OIC-LIG</c:v>
                </c:pt>
                <c:pt idx="1">
                  <c:v>OIC-LMIG</c:v>
                </c:pt>
                <c:pt idx="2">
                  <c:v>OIC-UMIG</c:v>
                </c:pt>
                <c:pt idx="3">
                  <c:v>OIC-HIG</c:v>
                </c:pt>
                <c:pt idx="4">
                  <c:v>OIC-Average</c:v>
                </c:pt>
                <c:pt idx="5">
                  <c:v>World Average</c:v>
                </c:pt>
              </c:strCache>
            </c:strRef>
          </c:cat>
          <c:val>
            <c:numRef>
              <c:f>STABILITY!$J$191:$J$196</c:f>
              <c:numCache>
                <c:formatCode>0.0</c:formatCode>
                <c:ptCount val="6"/>
                <c:pt idx="0">
                  <c:v>11.728366299999999</c:v>
                </c:pt>
                <c:pt idx="1">
                  <c:v>8.8730500714285707</c:v>
                </c:pt>
                <c:pt idx="2">
                  <c:v>13.485724333333335</c:v>
                </c:pt>
                <c:pt idx="3">
                  <c:v>13.836598500000001</c:v>
                </c:pt>
                <c:pt idx="4">
                  <c:v>11.519700555555557</c:v>
                </c:pt>
                <c:pt idx="5">
                  <c:v>10.496109278095242</c:v>
                </c:pt>
              </c:numCache>
            </c:numRef>
          </c:val>
          <c:extLst>
            <c:ext xmlns:c16="http://schemas.microsoft.com/office/drawing/2014/chart" uri="{C3380CC4-5D6E-409C-BE32-E72D297353CC}">
              <c16:uniqueId val="{00000007-8833-2547-9B96-186718191FFC}"/>
            </c:ext>
          </c:extLst>
        </c:ser>
        <c:dLbls>
          <c:showLegendKey val="0"/>
          <c:showVal val="0"/>
          <c:showCatName val="0"/>
          <c:showSerName val="0"/>
          <c:showPercent val="0"/>
          <c:showBubbleSize val="0"/>
        </c:dLbls>
        <c:gapWidth val="219"/>
        <c:overlap val="-27"/>
        <c:axId val="949487903"/>
        <c:axId val="944756847"/>
      </c:barChart>
      <c:catAx>
        <c:axId val="94948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4756847"/>
        <c:crosses val="autoZero"/>
        <c:auto val="1"/>
        <c:lblAlgn val="ctr"/>
        <c:lblOffset val="100"/>
        <c:noMultiLvlLbl val="0"/>
      </c:catAx>
      <c:valAx>
        <c:axId val="9447568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94879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STABILITY!$C$178</c:f>
              <c:strCache>
                <c:ptCount val="1"/>
                <c:pt idx="0">
                  <c:v>2013</c:v>
                </c:pt>
              </c:strCache>
            </c:strRef>
          </c:tx>
          <c:spPr>
            <a:solidFill>
              <a:schemeClr val="accent1"/>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STABILITY!$C$179:$C$184</c:f>
              <c:numCache>
                <c:formatCode>0.0</c:formatCode>
                <c:ptCount val="6"/>
                <c:pt idx="0">
                  <c:v>9.7545333999999997</c:v>
                </c:pt>
                <c:pt idx="1">
                  <c:v>10.701327549999997</c:v>
                </c:pt>
                <c:pt idx="2">
                  <c:v>9.2080694454545444</c:v>
                </c:pt>
                <c:pt idx="3">
                  <c:v>3.6548013571428575</c:v>
                </c:pt>
                <c:pt idx="4">
                  <c:v>8.7451361567567574</c:v>
                </c:pt>
                <c:pt idx="5">
                  <c:v>7.3043821571323555</c:v>
                </c:pt>
              </c:numCache>
            </c:numRef>
          </c:val>
          <c:extLst>
            <c:ext xmlns:c16="http://schemas.microsoft.com/office/drawing/2014/chart" uri="{C3380CC4-5D6E-409C-BE32-E72D297353CC}">
              <c16:uniqueId val="{00000000-BE48-6145-B08C-E583DB038287}"/>
            </c:ext>
          </c:extLst>
        </c:ser>
        <c:ser>
          <c:idx val="1"/>
          <c:order val="1"/>
          <c:tx>
            <c:strRef>
              <c:f>STABILITY!$D$178</c:f>
              <c:strCache>
                <c:ptCount val="1"/>
                <c:pt idx="0">
                  <c:v>2014</c:v>
                </c:pt>
              </c:strCache>
            </c:strRef>
          </c:tx>
          <c:spPr>
            <a:solidFill>
              <a:schemeClr val="accent2"/>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STABILITY!$D$179:$D$184</c:f>
              <c:numCache>
                <c:formatCode>0.0</c:formatCode>
                <c:ptCount val="6"/>
                <c:pt idx="0">
                  <c:v>11.68691334</c:v>
                </c:pt>
                <c:pt idx="1">
                  <c:v>11.91963805</c:v>
                </c:pt>
                <c:pt idx="2">
                  <c:v>8.4781277727272748</c:v>
                </c:pt>
                <c:pt idx="3">
                  <c:v>3.1040877428571427</c:v>
                </c:pt>
                <c:pt idx="4">
                  <c:v>9.1972302459459456</c:v>
                </c:pt>
                <c:pt idx="5">
                  <c:v>7.3461580366176449</c:v>
                </c:pt>
              </c:numCache>
            </c:numRef>
          </c:val>
          <c:extLst>
            <c:ext xmlns:c16="http://schemas.microsoft.com/office/drawing/2014/chart" uri="{C3380CC4-5D6E-409C-BE32-E72D297353CC}">
              <c16:uniqueId val="{00000001-BE48-6145-B08C-E583DB038287}"/>
            </c:ext>
          </c:extLst>
        </c:ser>
        <c:ser>
          <c:idx val="2"/>
          <c:order val="2"/>
          <c:tx>
            <c:strRef>
              <c:f>STABILITY!$E$178</c:f>
              <c:strCache>
                <c:ptCount val="1"/>
                <c:pt idx="0">
                  <c:v>2015</c:v>
                </c:pt>
              </c:strCache>
            </c:strRef>
          </c:tx>
          <c:spPr>
            <a:solidFill>
              <a:schemeClr val="accent3"/>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STABILITY!$E$179:$E$184</c:f>
              <c:numCache>
                <c:formatCode>0.0</c:formatCode>
                <c:ptCount val="6"/>
                <c:pt idx="0">
                  <c:v>13.839917</c:v>
                </c:pt>
                <c:pt idx="1">
                  <c:v>11.103141891666667</c:v>
                </c:pt>
                <c:pt idx="2">
                  <c:v>7.5013290999999995</c:v>
                </c:pt>
                <c:pt idx="3">
                  <c:v>2.9813742571428574</c:v>
                </c:pt>
                <c:pt idx="4">
                  <c:v>8.9188604428571452</c:v>
                </c:pt>
                <c:pt idx="5">
                  <c:v>7.2751595626119361</c:v>
                </c:pt>
              </c:numCache>
            </c:numRef>
          </c:val>
          <c:extLst>
            <c:ext xmlns:c16="http://schemas.microsoft.com/office/drawing/2014/chart" uri="{C3380CC4-5D6E-409C-BE32-E72D297353CC}">
              <c16:uniqueId val="{00000002-BE48-6145-B08C-E583DB038287}"/>
            </c:ext>
          </c:extLst>
        </c:ser>
        <c:ser>
          <c:idx val="3"/>
          <c:order val="3"/>
          <c:tx>
            <c:strRef>
              <c:f>STABILITY!$F$178</c:f>
              <c:strCache>
                <c:ptCount val="1"/>
                <c:pt idx="0">
                  <c:v>2016</c:v>
                </c:pt>
              </c:strCache>
            </c:strRef>
          </c:tx>
          <c:spPr>
            <a:solidFill>
              <a:schemeClr val="accent4"/>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STABILITY!$F$179:$F$184</c:f>
              <c:numCache>
                <c:formatCode>0.0</c:formatCode>
                <c:ptCount val="6"/>
                <c:pt idx="0">
                  <c:v>13.573790233333332</c:v>
                </c:pt>
                <c:pt idx="1">
                  <c:v>9.2437940849999993</c:v>
                </c:pt>
                <c:pt idx="2">
                  <c:v>8.4953558375</c:v>
                </c:pt>
                <c:pt idx="3">
                  <c:v>3.734697066666667</c:v>
                </c:pt>
                <c:pt idx="4">
                  <c:v>8.8108482400000003</c:v>
                </c:pt>
                <c:pt idx="5">
                  <c:v>6.9272255764406818</c:v>
                </c:pt>
              </c:numCache>
            </c:numRef>
          </c:val>
          <c:extLst>
            <c:ext xmlns:c16="http://schemas.microsoft.com/office/drawing/2014/chart" uri="{C3380CC4-5D6E-409C-BE32-E72D297353CC}">
              <c16:uniqueId val="{00000003-BE48-6145-B08C-E583DB038287}"/>
            </c:ext>
          </c:extLst>
        </c:ser>
        <c:ser>
          <c:idx val="4"/>
          <c:order val="4"/>
          <c:tx>
            <c:strRef>
              <c:f>STABILITY!$G$178</c:f>
              <c:strCache>
                <c:ptCount val="1"/>
                <c:pt idx="0">
                  <c:v>2017</c:v>
                </c:pt>
              </c:strCache>
            </c:strRef>
          </c:tx>
          <c:spPr>
            <a:solidFill>
              <a:schemeClr val="accent5"/>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STABILITY!$G$179:$G$184</c:f>
              <c:numCache>
                <c:formatCode>0.0</c:formatCode>
                <c:ptCount val="6"/>
                <c:pt idx="0">
                  <c:v>13.997184599999999</c:v>
                </c:pt>
                <c:pt idx="1">
                  <c:v>9.035258985714286</c:v>
                </c:pt>
                <c:pt idx="2">
                  <c:v>8.0127461444444439</c:v>
                </c:pt>
                <c:pt idx="3">
                  <c:v>3.5233149333333333</c:v>
                </c:pt>
                <c:pt idx="4">
                  <c:v>8.5419557636363646</c:v>
                </c:pt>
                <c:pt idx="5">
                  <c:v>6.930962471176473</c:v>
                </c:pt>
              </c:numCache>
            </c:numRef>
          </c:val>
          <c:extLst>
            <c:ext xmlns:c16="http://schemas.microsoft.com/office/drawing/2014/chart" uri="{C3380CC4-5D6E-409C-BE32-E72D297353CC}">
              <c16:uniqueId val="{00000004-BE48-6145-B08C-E583DB038287}"/>
            </c:ext>
          </c:extLst>
        </c:ser>
        <c:ser>
          <c:idx val="5"/>
          <c:order val="5"/>
          <c:tx>
            <c:strRef>
              <c:f>STABILITY!$H$178</c:f>
              <c:strCache>
                <c:ptCount val="1"/>
                <c:pt idx="0">
                  <c:v>2018</c:v>
                </c:pt>
              </c:strCache>
            </c:strRef>
          </c:tx>
          <c:spPr>
            <a:solidFill>
              <a:schemeClr val="accent6"/>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STABILITY!$H$179:$H$184</c:f>
              <c:numCache>
                <c:formatCode>0.0</c:formatCode>
                <c:ptCount val="6"/>
                <c:pt idx="0">
                  <c:v>14.505670966666669</c:v>
                </c:pt>
                <c:pt idx="1">
                  <c:v>9.5320752874999997</c:v>
                </c:pt>
                <c:pt idx="2">
                  <c:v>7.5693362249999989</c:v>
                </c:pt>
                <c:pt idx="3">
                  <c:v>4.0775350333333327</c:v>
                </c:pt>
                <c:pt idx="4">
                  <c:v>8.7527686409090908</c:v>
                </c:pt>
                <c:pt idx="5">
                  <c:v>6.3654831335294109</c:v>
                </c:pt>
              </c:numCache>
            </c:numRef>
          </c:val>
          <c:extLst>
            <c:ext xmlns:c16="http://schemas.microsoft.com/office/drawing/2014/chart" uri="{C3380CC4-5D6E-409C-BE32-E72D297353CC}">
              <c16:uniqueId val="{00000005-BE48-6145-B08C-E583DB038287}"/>
            </c:ext>
          </c:extLst>
        </c:ser>
        <c:ser>
          <c:idx val="6"/>
          <c:order val="6"/>
          <c:tx>
            <c:strRef>
              <c:f>STABILITY!$I$178</c:f>
              <c:strCache>
                <c:ptCount val="1"/>
                <c:pt idx="0">
                  <c:v>2019</c:v>
                </c:pt>
              </c:strCache>
            </c:strRef>
          </c:tx>
          <c:spPr>
            <a:solidFill>
              <a:schemeClr val="accent1">
                <a:lumMod val="60000"/>
              </a:schemeClr>
            </a:solidFill>
            <a:ln>
              <a:noFill/>
            </a:ln>
            <a:effectLst/>
          </c:spPr>
          <c:invertIfNegative val="0"/>
          <c:cat>
            <c:strRef>
              <c:f>STABILITY!$B$179:$B$184</c:f>
              <c:strCache>
                <c:ptCount val="6"/>
                <c:pt idx="0">
                  <c:v>OIC-LIG</c:v>
                </c:pt>
                <c:pt idx="1">
                  <c:v>OIC-LMIG</c:v>
                </c:pt>
                <c:pt idx="2">
                  <c:v>OIC-UMIG</c:v>
                </c:pt>
                <c:pt idx="3">
                  <c:v>OIC-HIG</c:v>
                </c:pt>
                <c:pt idx="4">
                  <c:v>OIC-Average</c:v>
                </c:pt>
                <c:pt idx="5">
                  <c:v>World Average</c:v>
                </c:pt>
              </c:strCache>
            </c:strRef>
          </c:cat>
          <c:val>
            <c:numRef>
              <c:f>STABILITY!$I$179:$I$184</c:f>
              <c:numCache>
                <c:formatCode>0.0</c:formatCode>
                <c:ptCount val="6"/>
                <c:pt idx="0">
                  <c:v>12.502194866666665</c:v>
                </c:pt>
                <c:pt idx="1">
                  <c:v>8.0457388000000005</c:v>
                </c:pt>
                <c:pt idx="2">
                  <c:v>8.2647212874999987</c:v>
                </c:pt>
                <c:pt idx="3">
                  <c:v>4.0717923666666662</c:v>
                </c:pt>
                <c:pt idx="4">
                  <c:v>8.1980906476190487</c:v>
                </c:pt>
                <c:pt idx="5">
                  <c:v>5.9007271282758635</c:v>
                </c:pt>
              </c:numCache>
            </c:numRef>
          </c:val>
          <c:extLst>
            <c:ext xmlns:c16="http://schemas.microsoft.com/office/drawing/2014/chart" uri="{C3380CC4-5D6E-409C-BE32-E72D297353CC}">
              <c16:uniqueId val="{00000006-BE48-6145-B08C-E583DB038287}"/>
            </c:ext>
          </c:extLst>
        </c:ser>
        <c:ser>
          <c:idx val="7"/>
          <c:order val="7"/>
          <c:tx>
            <c:strRef>
              <c:f>STABILITY!$J$178</c:f>
              <c:strCache>
                <c:ptCount val="1"/>
                <c:pt idx="0">
                  <c:v>2020</c:v>
                </c:pt>
              </c:strCache>
            </c:strRef>
          </c:tx>
          <c:spPr>
            <a:solidFill>
              <a:schemeClr val="accent2">
                <a:lumMod val="60000"/>
              </a:schemeClr>
            </a:solidFill>
            <a:ln>
              <a:noFill/>
            </a:ln>
            <a:effectLst/>
          </c:spPr>
          <c:invertIfNegative val="0"/>
          <c:dLbls>
            <c:dLbl>
              <c:idx val="2"/>
              <c:layout>
                <c:manualLayout>
                  <c:x val="1.6652789342214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48-6145-B08C-E583DB03828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STABILITY!$B$179:$B$184</c:f>
              <c:strCache>
                <c:ptCount val="6"/>
                <c:pt idx="0">
                  <c:v>OIC-LIG</c:v>
                </c:pt>
                <c:pt idx="1">
                  <c:v>OIC-LMIG</c:v>
                </c:pt>
                <c:pt idx="2">
                  <c:v>OIC-UMIG</c:v>
                </c:pt>
                <c:pt idx="3">
                  <c:v>OIC-HIG</c:v>
                </c:pt>
                <c:pt idx="4">
                  <c:v>OIC-Average</c:v>
                </c:pt>
                <c:pt idx="5">
                  <c:v>World Average</c:v>
                </c:pt>
              </c:strCache>
            </c:strRef>
          </c:cat>
          <c:val>
            <c:numRef>
              <c:f>STABILITY!$J$179:$J$184</c:f>
              <c:numCache>
                <c:formatCode>0.0</c:formatCode>
                <c:ptCount val="6"/>
                <c:pt idx="0">
                  <c:v>12.3917856</c:v>
                </c:pt>
                <c:pt idx="1">
                  <c:v>9.764501675</c:v>
                </c:pt>
                <c:pt idx="2">
                  <c:v>6.3944783000000003</c:v>
                </c:pt>
                <c:pt idx="3">
                  <c:v>4.7368800666666671</c:v>
                </c:pt>
                <c:pt idx="4">
                  <c:v>8.3934440100000014</c:v>
                </c:pt>
                <c:pt idx="5">
                  <c:v>5.5382727366666646</c:v>
                </c:pt>
              </c:numCache>
            </c:numRef>
          </c:val>
          <c:extLst>
            <c:ext xmlns:c16="http://schemas.microsoft.com/office/drawing/2014/chart" uri="{C3380CC4-5D6E-409C-BE32-E72D297353CC}">
              <c16:uniqueId val="{00000008-BE48-6145-B08C-E583DB038287}"/>
            </c:ext>
          </c:extLst>
        </c:ser>
        <c:dLbls>
          <c:showLegendKey val="0"/>
          <c:showVal val="0"/>
          <c:showCatName val="0"/>
          <c:showSerName val="0"/>
          <c:showPercent val="0"/>
          <c:showBubbleSize val="0"/>
        </c:dLbls>
        <c:gapWidth val="219"/>
        <c:overlap val="-27"/>
        <c:axId val="792949487"/>
        <c:axId val="945847567"/>
      </c:barChart>
      <c:catAx>
        <c:axId val="79294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5847567"/>
        <c:crosses val="autoZero"/>
        <c:auto val="1"/>
        <c:lblAlgn val="ctr"/>
        <c:lblOffset val="100"/>
        <c:noMultiLvlLbl val="0"/>
      </c:catAx>
      <c:valAx>
        <c:axId val="94584756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929494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83473907742191E-2"/>
          <c:y val="9.2090856072040123E-2"/>
          <c:w val="0.9252547223380313"/>
          <c:h val="0.8331016386785739"/>
        </c:manualLayout>
      </c:layout>
      <c:barChart>
        <c:barDir val="col"/>
        <c:grouping val="clustered"/>
        <c:varyColors val="0"/>
        <c:ser>
          <c:idx val="0"/>
          <c:order val="0"/>
          <c:tx>
            <c:strRef>
              <c:f>GEO_SECTOR_TABLE!$B$115</c:f>
              <c:strCache>
                <c:ptCount val="1"/>
                <c:pt idx="0">
                  <c:v>Global Islamic Finance Total Asset Size (USD in Trillion)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GEO_SECTOR_TABLE!$C$114:$H$114</c:f>
              <c:numCache>
                <c:formatCode>General</c:formatCode>
                <c:ptCount val="6"/>
                <c:pt idx="0">
                  <c:v>2019</c:v>
                </c:pt>
                <c:pt idx="1">
                  <c:v>2020</c:v>
                </c:pt>
                <c:pt idx="2">
                  <c:v>2021</c:v>
                </c:pt>
                <c:pt idx="3">
                  <c:v>2022</c:v>
                </c:pt>
                <c:pt idx="4">
                  <c:v>2023</c:v>
                </c:pt>
                <c:pt idx="5">
                  <c:v>2024</c:v>
                </c:pt>
              </c:numCache>
            </c:numRef>
          </c:cat>
          <c:val>
            <c:numRef>
              <c:f>GEO_SECTOR_TABLE!$C$115:$H$115</c:f>
              <c:numCache>
                <c:formatCode>0.00</c:formatCode>
                <c:ptCount val="6"/>
                <c:pt idx="0" formatCode="General">
                  <c:v>2.44</c:v>
                </c:pt>
                <c:pt idx="1">
                  <c:v>2.7</c:v>
                </c:pt>
                <c:pt idx="2" formatCode="General">
                  <c:v>3.06</c:v>
                </c:pt>
                <c:pt idx="3" formatCode="General">
                  <c:v>3.25</c:v>
                </c:pt>
                <c:pt idx="4" formatCode="General">
                  <c:v>3.38</c:v>
                </c:pt>
                <c:pt idx="5" formatCode="General">
                  <c:v>3.88</c:v>
                </c:pt>
              </c:numCache>
            </c:numRef>
          </c:val>
          <c:extLst>
            <c:ext xmlns:c16="http://schemas.microsoft.com/office/drawing/2014/chart" uri="{C3380CC4-5D6E-409C-BE32-E72D297353CC}">
              <c16:uniqueId val="{00000000-35B9-CC47-9649-5E1F42D2B91D}"/>
            </c:ext>
          </c:extLst>
        </c:ser>
        <c:dLbls>
          <c:showLegendKey val="0"/>
          <c:showVal val="0"/>
          <c:showCatName val="0"/>
          <c:showSerName val="0"/>
          <c:showPercent val="0"/>
          <c:showBubbleSize val="0"/>
        </c:dLbls>
        <c:gapWidth val="219"/>
        <c:overlap val="-27"/>
        <c:axId val="1790886927"/>
        <c:axId val="1790888639"/>
      </c:barChart>
      <c:catAx>
        <c:axId val="179088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Cambria" panose="02040503050406030204" pitchFamily="18" charset="0"/>
                <a:ea typeface="+mn-ea"/>
                <a:cs typeface="+mn-cs"/>
              </a:defRPr>
            </a:pPr>
            <a:endParaRPr lang="en-US"/>
          </a:p>
        </c:txPr>
        <c:crossAx val="1790888639"/>
        <c:crosses val="autoZero"/>
        <c:auto val="1"/>
        <c:lblAlgn val="ctr"/>
        <c:lblOffset val="100"/>
        <c:noMultiLvlLbl val="0"/>
      </c:catAx>
      <c:valAx>
        <c:axId val="179088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solidFill>
                <a:latin typeface="Cambria" panose="02040503050406030204" pitchFamily="18" charset="0"/>
                <a:ea typeface="+mn-ea"/>
                <a:cs typeface="+mn-cs"/>
              </a:defRPr>
            </a:pPr>
            <a:endParaRPr lang="en-US"/>
          </a:p>
        </c:txPr>
        <c:crossAx val="179088692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6"/>
          </a:solidFill>
          <a:latin typeface="Cambria" panose="02040503050406030204" pitchFamily="18"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Sector_Countr_Historical!$C$39</c:f>
              <c:strCache>
                <c:ptCount val="1"/>
                <c:pt idx="0">
                  <c:v>2023</c:v>
                </c:pt>
              </c:strCache>
            </c:strRef>
          </c:tx>
          <c:spPr>
            <a:solidFill>
              <a:schemeClr val="accent1"/>
            </a:solidFill>
            <a:ln>
              <a:noFill/>
            </a:ln>
            <a:effectLst/>
          </c:spPr>
          <c:invertIfNegative val="0"/>
          <c:dLbls>
            <c:dLbl>
              <c:idx val="0"/>
              <c:layout>
                <c:manualLayout>
                  <c:x val="-3.8446940384159106E-2"/>
                  <c:y val="-2.629399585921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E1-224C-9811-7D5504811C37}"/>
                </c:ext>
              </c:extLst>
            </c:dLbl>
            <c:dLbl>
              <c:idx val="2"/>
              <c:layout>
                <c:manualLayout>
                  <c:x val="-3.60440066101492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E1-224C-9811-7D5504811C37}"/>
                </c:ext>
              </c:extLst>
            </c:dLbl>
            <c:dLbl>
              <c:idx val="3"/>
              <c:layout>
                <c:manualLayout>
                  <c:x val="-9.6117350960397765E-3"/>
                  <c:y val="-3.0676328502415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E1-224C-9811-7D5504811C37}"/>
                </c:ext>
              </c:extLst>
            </c:dLbl>
            <c:dLbl>
              <c:idx val="4"/>
              <c:layout>
                <c:manualLayout>
                  <c:x val="-2.6432271514109384E-2"/>
                  <c:y val="-4.3823326432022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E1-224C-9811-7D5504811C37}"/>
                </c:ext>
              </c:extLst>
            </c:dLbl>
            <c:dLbl>
              <c:idx val="5"/>
              <c:layout>
                <c:manualLayout>
                  <c:x val="-1.9223470192079553E-2"/>
                  <c:y val="-4.3823326432022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E1-224C-9811-7D5504811C37}"/>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Sector_Countr_Historical!$B$40:$B$46</c:f>
              <c:strCache>
                <c:ptCount val="7"/>
                <c:pt idx="0">
                  <c:v>East Asia and the Pasific (EAP)</c:v>
                </c:pt>
                <c:pt idx="1">
                  <c:v>Europe and Central Asia (ECA)</c:v>
                </c:pt>
                <c:pt idx="2">
                  <c:v>Gulf Cooperation Council (GCC)</c:v>
                </c:pt>
                <c:pt idx="3">
                  <c:v>Sub-Saharan Africa (SSA)</c:v>
                </c:pt>
                <c:pt idx="4">
                  <c:v>South Asia (SA)</c:v>
                </c:pt>
                <c:pt idx="5">
                  <c:v>Middle East and North Africa [MENA (exc.GCC)]</c:v>
                </c:pt>
                <c:pt idx="6">
                  <c:v>Others</c:v>
                </c:pt>
              </c:strCache>
            </c:strRef>
          </c:cat>
          <c:val>
            <c:numRef>
              <c:f>Sector_Countr_Historical!$C$40:$C$46</c:f>
              <c:numCache>
                <c:formatCode>0.00%</c:formatCode>
                <c:ptCount val="7"/>
                <c:pt idx="0">
                  <c:v>0.22760396625721471</c:v>
                </c:pt>
                <c:pt idx="1">
                  <c:v>6.7654284445759966E-2</c:v>
                </c:pt>
                <c:pt idx="2">
                  <c:v>0.53268314340683742</c:v>
                </c:pt>
                <c:pt idx="3">
                  <c:v>5.9405061417788958E-3</c:v>
                </c:pt>
                <c:pt idx="4">
                  <c:v>3.2138523013171522E-2</c:v>
                </c:pt>
                <c:pt idx="5">
                  <c:v>0.12637265058457897</c:v>
                </c:pt>
                <c:pt idx="6">
                  <c:v>7.6069261506585767E-3</c:v>
                </c:pt>
              </c:numCache>
            </c:numRef>
          </c:val>
          <c:extLst>
            <c:ext xmlns:c16="http://schemas.microsoft.com/office/drawing/2014/chart" uri="{C3380CC4-5D6E-409C-BE32-E72D297353CC}">
              <c16:uniqueId val="{00000000-85E1-224C-9811-7D5504811C37}"/>
            </c:ext>
          </c:extLst>
        </c:ser>
        <c:ser>
          <c:idx val="1"/>
          <c:order val="1"/>
          <c:tx>
            <c:strRef>
              <c:f>Sector_Countr_Historical!$D$39</c:f>
              <c:strCache>
                <c:ptCount val="1"/>
                <c:pt idx="0">
                  <c:v>2024</c:v>
                </c:pt>
              </c:strCache>
            </c:strRef>
          </c:tx>
          <c:spPr>
            <a:solidFill>
              <a:schemeClr val="accent2"/>
            </a:solidFill>
            <a:ln>
              <a:noFill/>
            </a:ln>
            <a:effectLst/>
          </c:spPr>
          <c:invertIfNegative val="0"/>
          <c:dLbls>
            <c:dLbl>
              <c:idx val="2"/>
              <c:layout>
                <c:manualLayout>
                  <c:x val="2.2692889561270801E-2"/>
                  <c:y val="2.5348542458808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E1-224C-9811-7D5504811C37}"/>
                </c:ext>
              </c:extLst>
            </c:dLbl>
            <c:dLbl>
              <c:idx val="6"/>
              <c:layout>
                <c:manualLayout>
                  <c:x val="1.4417602644059663E-2"/>
                  <c:y val="-1.7529330572808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E1-224C-9811-7D5504811C37}"/>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Sector_Countr_Historical!$B$40:$B$46</c:f>
              <c:strCache>
                <c:ptCount val="7"/>
                <c:pt idx="0">
                  <c:v>East Asia and the Pasific (EAP)</c:v>
                </c:pt>
                <c:pt idx="1">
                  <c:v>Europe and Central Asia (ECA)</c:v>
                </c:pt>
                <c:pt idx="2">
                  <c:v>Gulf Cooperation Council (GCC)</c:v>
                </c:pt>
                <c:pt idx="3">
                  <c:v>Sub-Saharan Africa (SSA)</c:v>
                </c:pt>
                <c:pt idx="4">
                  <c:v>South Asia (SA)</c:v>
                </c:pt>
                <c:pt idx="5">
                  <c:v>Middle East and North Africa [MENA (exc.GCC)]</c:v>
                </c:pt>
                <c:pt idx="6">
                  <c:v>Others</c:v>
                </c:pt>
              </c:strCache>
            </c:strRef>
          </c:cat>
          <c:val>
            <c:numRef>
              <c:f>Sector_Countr_Historical!$D$40:$D$46</c:f>
              <c:numCache>
                <c:formatCode>0.00%</c:formatCode>
                <c:ptCount val="7"/>
                <c:pt idx="0">
                  <c:v>0.21870000000000001</c:v>
                </c:pt>
                <c:pt idx="1">
                  <c:v>4.2700000000000002E-2</c:v>
                </c:pt>
                <c:pt idx="2">
                  <c:v>0.53100000000000003</c:v>
                </c:pt>
                <c:pt idx="3">
                  <c:v>5.7999999999999996E-3</c:v>
                </c:pt>
                <c:pt idx="4">
                  <c:v>2.8500000000000001E-2</c:v>
                </c:pt>
                <c:pt idx="5">
                  <c:v>0.1696</c:v>
                </c:pt>
                <c:pt idx="6">
                  <c:v>3.7000000000000002E-3</c:v>
                </c:pt>
              </c:numCache>
            </c:numRef>
          </c:val>
          <c:extLst>
            <c:ext xmlns:c16="http://schemas.microsoft.com/office/drawing/2014/chart" uri="{C3380CC4-5D6E-409C-BE32-E72D297353CC}">
              <c16:uniqueId val="{00000002-85E1-224C-9811-7D5504811C37}"/>
            </c:ext>
          </c:extLst>
        </c:ser>
        <c:dLbls>
          <c:showLegendKey val="0"/>
          <c:showVal val="0"/>
          <c:showCatName val="0"/>
          <c:showSerName val="0"/>
          <c:showPercent val="0"/>
          <c:showBubbleSize val="0"/>
        </c:dLbls>
        <c:gapWidth val="219"/>
        <c:overlap val="-27"/>
        <c:axId val="391393407"/>
        <c:axId val="315334879"/>
      </c:barChart>
      <c:catAx>
        <c:axId val="39139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15334879"/>
        <c:crosses val="autoZero"/>
        <c:auto val="1"/>
        <c:lblAlgn val="ctr"/>
        <c:lblOffset val="100"/>
        <c:noMultiLvlLbl val="0"/>
      </c:catAx>
      <c:valAx>
        <c:axId val="315334879"/>
        <c:scaling>
          <c:orientation val="minMax"/>
        </c:scaling>
        <c:delete val="1"/>
        <c:axPos val="l"/>
        <c:numFmt formatCode="0%" sourceLinked="0"/>
        <c:majorTickMark val="none"/>
        <c:minorTickMark val="none"/>
        <c:tickLblPos val="nextTo"/>
        <c:crossAx val="391393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Sector_Countr_Historical!$G$39</c:f>
              <c:strCache>
                <c:ptCount val="1"/>
                <c:pt idx="0">
                  <c:v>2023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Sector_Countr_Historical!$F$40:$F$43</c:f>
              <c:strCache>
                <c:ptCount val="4"/>
                <c:pt idx="0">
                  <c:v>Islamic Banking</c:v>
                </c:pt>
                <c:pt idx="1">
                  <c:v>Sukuk Outstanding</c:v>
                </c:pt>
                <c:pt idx="2">
                  <c:v>Islamic Funds</c:v>
                </c:pt>
                <c:pt idx="3">
                  <c:v>Takaful</c:v>
                </c:pt>
              </c:strCache>
            </c:strRef>
          </c:cat>
          <c:val>
            <c:numRef>
              <c:f>Sector_Countr_Historical!$G$40:$G$43</c:f>
              <c:numCache>
                <c:formatCode>0.00%</c:formatCode>
                <c:ptCount val="4"/>
                <c:pt idx="0">
                  <c:v>0.70209999999999995</c:v>
                </c:pt>
                <c:pt idx="1">
                  <c:v>0.25159999999999999</c:v>
                </c:pt>
                <c:pt idx="2">
                  <c:v>3.9199999999999999E-2</c:v>
                </c:pt>
                <c:pt idx="3">
                  <c:v>7.1000000000000004E-3</c:v>
                </c:pt>
              </c:numCache>
            </c:numRef>
          </c:val>
          <c:extLst>
            <c:ext xmlns:c16="http://schemas.microsoft.com/office/drawing/2014/chart" uri="{C3380CC4-5D6E-409C-BE32-E72D297353CC}">
              <c16:uniqueId val="{00000000-48D9-C24E-A377-1C904B916907}"/>
            </c:ext>
          </c:extLst>
        </c:ser>
        <c:ser>
          <c:idx val="1"/>
          <c:order val="1"/>
          <c:tx>
            <c:strRef>
              <c:f>Sector_Countr_Historical!$H$39</c:f>
              <c:strCache>
                <c:ptCount val="1"/>
                <c:pt idx="0">
                  <c:v>2024</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Sector_Countr_Historical!$F$40:$F$43</c:f>
              <c:strCache>
                <c:ptCount val="4"/>
                <c:pt idx="0">
                  <c:v>Islamic Banking</c:v>
                </c:pt>
                <c:pt idx="1">
                  <c:v>Sukuk Outstanding</c:v>
                </c:pt>
                <c:pt idx="2">
                  <c:v>Islamic Funds</c:v>
                </c:pt>
                <c:pt idx="3">
                  <c:v>Takaful</c:v>
                </c:pt>
              </c:strCache>
            </c:strRef>
          </c:cat>
          <c:val>
            <c:numRef>
              <c:f>Sector_Countr_Historical!$H$40:$H$43</c:f>
              <c:numCache>
                <c:formatCode>0.00%</c:formatCode>
                <c:ptCount val="4"/>
                <c:pt idx="0">
                  <c:v>0.71619999999999995</c:v>
                </c:pt>
                <c:pt idx="1">
                  <c:v>0.23280000000000001</c:v>
                </c:pt>
                <c:pt idx="2">
                  <c:v>3.6999999999999998E-2</c:v>
                </c:pt>
                <c:pt idx="3">
                  <c:v>1.4E-2</c:v>
                </c:pt>
              </c:numCache>
            </c:numRef>
          </c:val>
          <c:extLst>
            <c:ext xmlns:c16="http://schemas.microsoft.com/office/drawing/2014/chart" uri="{C3380CC4-5D6E-409C-BE32-E72D297353CC}">
              <c16:uniqueId val="{00000001-48D9-C24E-A377-1C904B916907}"/>
            </c:ext>
          </c:extLst>
        </c:ser>
        <c:dLbls>
          <c:showLegendKey val="0"/>
          <c:showVal val="0"/>
          <c:showCatName val="0"/>
          <c:showSerName val="0"/>
          <c:showPercent val="0"/>
          <c:showBubbleSize val="0"/>
        </c:dLbls>
        <c:gapWidth val="219"/>
        <c:overlap val="-27"/>
        <c:axId val="1788615199"/>
        <c:axId val="765281312"/>
      </c:barChart>
      <c:catAx>
        <c:axId val="178861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281312"/>
        <c:crosses val="autoZero"/>
        <c:auto val="1"/>
        <c:lblAlgn val="ctr"/>
        <c:lblOffset val="100"/>
        <c:noMultiLvlLbl val="0"/>
      </c:catAx>
      <c:valAx>
        <c:axId val="765281312"/>
        <c:scaling>
          <c:orientation val="minMax"/>
        </c:scaling>
        <c:delete val="1"/>
        <c:axPos val="l"/>
        <c:numFmt formatCode="0.00%" sourceLinked="1"/>
        <c:majorTickMark val="none"/>
        <c:minorTickMark val="none"/>
        <c:tickLblPos val="nextTo"/>
        <c:crossAx val="178861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 Banking'!$C$104:$C$140</c:f>
              <c:strCache>
                <c:ptCount val="37"/>
                <c:pt idx="0">
                  <c:v>Iran</c:v>
                </c:pt>
                <c:pt idx="1">
                  <c:v>Somalia</c:v>
                </c:pt>
                <c:pt idx="2">
                  <c:v>Sudan</c:v>
                </c:pt>
                <c:pt idx="3">
                  <c:v>Saudi Arabia</c:v>
                </c:pt>
                <c:pt idx="4">
                  <c:v>Brunei</c:v>
                </c:pt>
                <c:pt idx="5">
                  <c:v>Kuwait</c:v>
                </c:pt>
                <c:pt idx="6">
                  <c:v>Mauritania</c:v>
                </c:pt>
                <c:pt idx="7">
                  <c:v>Malaysia</c:v>
                </c:pt>
                <c:pt idx="8">
                  <c:v>Bahrain</c:v>
                </c:pt>
                <c:pt idx="9">
                  <c:v>Qatar</c:v>
                </c:pt>
                <c:pt idx="10">
                  <c:v>Djibouti</c:v>
                </c:pt>
                <c:pt idx="11">
                  <c:v>UAE</c:v>
                </c:pt>
                <c:pt idx="12">
                  <c:v>Bangladesh</c:v>
                </c:pt>
                <c:pt idx="13">
                  <c:v>Jordan</c:v>
                </c:pt>
                <c:pt idx="14">
                  <c:v>Pakistan</c:v>
                </c:pt>
                <c:pt idx="15">
                  <c:v>Oman</c:v>
                </c:pt>
                <c:pt idx="16">
                  <c:v>Palestine</c:v>
                </c:pt>
                <c:pt idx="17">
                  <c:v>Maldives</c:v>
                </c:pt>
                <c:pt idx="18">
                  <c:v>Afghanistan</c:v>
                </c:pt>
                <c:pt idx="19">
                  <c:v>Iraq</c:v>
                </c:pt>
                <c:pt idx="20">
                  <c:v>Türkiye</c:v>
                </c:pt>
                <c:pt idx="21">
                  <c:v>Libya</c:v>
                </c:pt>
                <c:pt idx="22">
                  <c:v>Indonesia</c:v>
                </c:pt>
                <c:pt idx="23">
                  <c:v>Tunisia</c:v>
                </c:pt>
                <c:pt idx="24">
                  <c:v>Egypt</c:v>
                </c:pt>
                <c:pt idx="25">
                  <c:v>Algeria</c:v>
                </c:pt>
                <c:pt idx="26">
                  <c:v>Morocco</c:v>
                </c:pt>
                <c:pt idx="27">
                  <c:v>Kyrgyz Republic</c:v>
                </c:pt>
                <c:pt idx="28">
                  <c:v>Nigeria</c:v>
                </c:pt>
                <c:pt idx="29">
                  <c:v>Kenya</c:v>
                </c:pt>
                <c:pt idx="30">
                  <c:v>Sri Lanka</c:v>
                </c:pt>
                <c:pt idx="31">
                  <c:v>Tanzania</c:v>
                </c:pt>
                <c:pt idx="32">
                  <c:v>Thailand</c:v>
                </c:pt>
                <c:pt idx="33">
                  <c:v>Kazakhstan</c:v>
                </c:pt>
                <c:pt idx="34">
                  <c:v>South Africa</c:v>
                </c:pt>
                <c:pt idx="35">
                  <c:v>Lebanon</c:v>
                </c:pt>
                <c:pt idx="36">
                  <c:v>UK</c:v>
                </c:pt>
              </c:strCache>
            </c:strRef>
          </c:cat>
          <c:val>
            <c:numRef>
              <c:f>'Islamic Banking'!$D$104:$D$140</c:f>
              <c:numCache>
                <c:formatCode>General</c:formatCode>
                <c:ptCount val="37"/>
                <c:pt idx="0">
                  <c:v>100</c:v>
                </c:pt>
                <c:pt idx="1">
                  <c:v>100</c:v>
                </c:pt>
                <c:pt idx="2">
                  <c:v>100</c:v>
                </c:pt>
                <c:pt idx="3">
                  <c:v>75.3</c:v>
                </c:pt>
                <c:pt idx="4">
                  <c:v>62.8</c:v>
                </c:pt>
                <c:pt idx="5">
                  <c:v>60.6</c:v>
                </c:pt>
                <c:pt idx="6">
                  <c:v>43.7</c:v>
                </c:pt>
                <c:pt idx="7">
                  <c:v>33.200000000000003</c:v>
                </c:pt>
                <c:pt idx="8">
                  <c:v>31.6</c:v>
                </c:pt>
                <c:pt idx="9">
                  <c:v>28.4</c:v>
                </c:pt>
                <c:pt idx="10">
                  <c:v>25</c:v>
                </c:pt>
                <c:pt idx="11">
                  <c:v>22.9</c:v>
                </c:pt>
                <c:pt idx="12">
                  <c:v>22.5</c:v>
                </c:pt>
                <c:pt idx="13">
                  <c:v>19</c:v>
                </c:pt>
                <c:pt idx="14">
                  <c:v>18.7</c:v>
                </c:pt>
                <c:pt idx="15">
                  <c:v>17.3</c:v>
                </c:pt>
                <c:pt idx="16">
                  <c:v>16</c:v>
                </c:pt>
                <c:pt idx="17">
                  <c:v>13.5</c:v>
                </c:pt>
                <c:pt idx="18">
                  <c:v>12.4</c:v>
                </c:pt>
                <c:pt idx="19">
                  <c:v>9.4</c:v>
                </c:pt>
                <c:pt idx="20">
                  <c:v>8.1999999999999993</c:v>
                </c:pt>
                <c:pt idx="21">
                  <c:v>7.5</c:v>
                </c:pt>
                <c:pt idx="22">
                  <c:v>7.3</c:v>
                </c:pt>
                <c:pt idx="23">
                  <c:v>6.9</c:v>
                </c:pt>
                <c:pt idx="24">
                  <c:v>5</c:v>
                </c:pt>
                <c:pt idx="25">
                  <c:v>2.4</c:v>
                </c:pt>
                <c:pt idx="26">
                  <c:v>1.9</c:v>
                </c:pt>
                <c:pt idx="27">
                  <c:v>1.4</c:v>
                </c:pt>
                <c:pt idx="28">
                  <c:v>1.3</c:v>
                </c:pt>
                <c:pt idx="29">
                  <c:v>1.3</c:v>
                </c:pt>
                <c:pt idx="30">
                  <c:v>0.9</c:v>
                </c:pt>
                <c:pt idx="31">
                  <c:v>0.5</c:v>
                </c:pt>
                <c:pt idx="32">
                  <c:v>0.4</c:v>
                </c:pt>
                <c:pt idx="33">
                  <c:v>0.4</c:v>
                </c:pt>
                <c:pt idx="34">
                  <c:v>0.1</c:v>
                </c:pt>
                <c:pt idx="35">
                  <c:v>0.1</c:v>
                </c:pt>
                <c:pt idx="36">
                  <c:v>0.1</c:v>
                </c:pt>
              </c:numCache>
            </c:numRef>
          </c:val>
          <c:extLst>
            <c:ext xmlns:c16="http://schemas.microsoft.com/office/drawing/2014/chart" uri="{C3380CC4-5D6E-409C-BE32-E72D297353CC}">
              <c16:uniqueId val="{00000000-47D2-5847-9AA6-876EC70E5AFE}"/>
            </c:ext>
          </c:extLst>
        </c:ser>
        <c:dLbls>
          <c:showLegendKey val="0"/>
          <c:showVal val="0"/>
          <c:showCatName val="0"/>
          <c:showSerName val="0"/>
          <c:showPercent val="0"/>
          <c:showBubbleSize val="0"/>
        </c:dLbls>
        <c:gapWidth val="182"/>
        <c:axId val="2019753568"/>
        <c:axId val="2020400448"/>
      </c:barChart>
      <c:catAx>
        <c:axId val="2019753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020400448"/>
        <c:crosses val="autoZero"/>
        <c:auto val="1"/>
        <c:lblAlgn val="ctr"/>
        <c:lblOffset val="100"/>
        <c:noMultiLvlLbl val="0"/>
      </c:catAx>
      <c:valAx>
        <c:axId val="202040044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019753568"/>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Cambria" panose="020405030504060302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'Islamic Banking'!$D$151</c:f>
              <c:strCache>
                <c:ptCount val="1"/>
                <c:pt idx="0">
                  <c:v>5-Year CAGR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 Banking'!$C$152:$C$173</c:f>
              <c:strCache>
                <c:ptCount val="22"/>
                <c:pt idx="0">
                  <c:v>Somalia</c:v>
                </c:pt>
                <c:pt idx="1">
                  <c:v>Morocco</c:v>
                </c:pt>
                <c:pt idx="2">
                  <c:v>Kyrgyz Republic</c:v>
                </c:pt>
                <c:pt idx="3">
                  <c:v>Nigeria</c:v>
                </c:pt>
                <c:pt idx="4">
                  <c:v>Libya</c:v>
                </c:pt>
                <c:pt idx="5">
                  <c:v>Saudi Arabia</c:v>
                </c:pt>
                <c:pt idx="6">
                  <c:v>Kazakhstan</c:v>
                </c:pt>
                <c:pt idx="7">
                  <c:v>Pakistan</c:v>
                </c:pt>
                <c:pt idx="8">
                  <c:v>UAE</c:v>
                </c:pt>
                <c:pt idx="9">
                  <c:v>Indonesia</c:v>
                </c:pt>
                <c:pt idx="10">
                  <c:v>Afghanistan</c:v>
                </c:pt>
                <c:pt idx="11">
                  <c:v>Oman</c:v>
                </c:pt>
                <c:pt idx="12">
                  <c:v>Türkiye</c:v>
                </c:pt>
                <c:pt idx="13">
                  <c:v>Kuwait</c:v>
                </c:pt>
                <c:pt idx="14">
                  <c:v>Jordan</c:v>
                </c:pt>
                <c:pt idx="15">
                  <c:v>Malaysia</c:v>
                </c:pt>
                <c:pt idx="16">
                  <c:v>Qatar</c:v>
                </c:pt>
                <c:pt idx="17">
                  <c:v>United Kingdom</c:v>
                </c:pt>
                <c:pt idx="18">
                  <c:v>Palestine</c:v>
                </c:pt>
                <c:pt idx="19">
                  <c:v>Bangladesh</c:v>
                </c:pt>
                <c:pt idx="20">
                  <c:v>Bahrain</c:v>
                </c:pt>
                <c:pt idx="21">
                  <c:v>Brunei</c:v>
                </c:pt>
              </c:strCache>
            </c:strRef>
          </c:cat>
          <c:val>
            <c:numRef>
              <c:f>'Islamic Banking'!$D$152:$D$173</c:f>
              <c:numCache>
                <c:formatCode>General</c:formatCode>
                <c:ptCount val="22"/>
                <c:pt idx="0">
                  <c:v>28.8</c:v>
                </c:pt>
                <c:pt idx="1">
                  <c:v>27.6</c:v>
                </c:pt>
                <c:pt idx="2">
                  <c:v>26.3</c:v>
                </c:pt>
                <c:pt idx="3">
                  <c:v>21.8</c:v>
                </c:pt>
                <c:pt idx="4">
                  <c:v>19.8</c:v>
                </c:pt>
                <c:pt idx="5">
                  <c:v>14.5</c:v>
                </c:pt>
                <c:pt idx="6">
                  <c:v>13.6</c:v>
                </c:pt>
                <c:pt idx="7">
                  <c:v>13.2</c:v>
                </c:pt>
                <c:pt idx="8">
                  <c:v>12.3</c:v>
                </c:pt>
                <c:pt idx="9">
                  <c:v>11.4</c:v>
                </c:pt>
                <c:pt idx="10">
                  <c:v>10.8</c:v>
                </c:pt>
                <c:pt idx="11">
                  <c:v>9.9</c:v>
                </c:pt>
                <c:pt idx="12">
                  <c:v>9.9</c:v>
                </c:pt>
                <c:pt idx="13">
                  <c:v>9.8000000000000007</c:v>
                </c:pt>
                <c:pt idx="14">
                  <c:v>8.5</c:v>
                </c:pt>
                <c:pt idx="15">
                  <c:v>8.1</c:v>
                </c:pt>
                <c:pt idx="16">
                  <c:v>7.9</c:v>
                </c:pt>
                <c:pt idx="17">
                  <c:v>7.3</c:v>
                </c:pt>
                <c:pt idx="18">
                  <c:v>6.6</c:v>
                </c:pt>
                <c:pt idx="19">
                  <c:v>5.6</c:v>
                </c:pt>
                <c:pt idx="20">
                  <c:v>5.2</c:v>
                </c:pt>
                <c:pt idx="21">
                  <c:v>3.9</c:v>
                </c:pt>
              </c:numCache>
            </c:numRef>
          </c:val>
          <c:extLst>
            <c:ext xmlns:c16="http://schemas.microsoft.com/office/drawing/2014/chart" uri="{C3380CC4-5D6E-409C-BE32-E72D297353CC}">
              <c16:uniqueId val="{00000000-285F-6A48-A85C-8CC9FE1F7CC7}"/>
            </c:ext>
          </c:extLst>
        </c:ser>
        <c:dLbls>
          <c:showLegendKey val="0"/>
          <c:showVal val="0"/>
          <c:showCatName val="0"/>
          <c:showSerName val="0"/>
          <c:showPercent val="0"/>
          <c:showBubbleSize val="0"/>
        </c:dLbls>
        <c:gapWidth val="219"/>
        <c:overlap val="-27"/>
        <c:axId val="823085312"/>
        <c:axId val="2019770112"/>
      </c:barChart>
      <c:catAx>
        <c:axId val="8230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019770112"/>
        <c:crosses val="autoZero"/>
        <c:auto val="1"/>
        <c:lblAlgn val="ctr"/>
        <c:lblOffset val="100"/>
        <c:noMultiLvlLbl val="0"/>
      </c:catAx>
      <c:valAx>
        <c:axId val="2019770112"/>
        <c:scaling>
          <c:orientation val="minMax"/>
        </c:scaling>
        <c:delete val="1"/>
        <c:axPos val="l"/>
        <c:numFmt formatCode="General" sourceLinked="1"/>
        <c:majorTickMark val="none"/>
        <c:minorTickMark val="none"/>
        <c:tickLblPos val="nextTo"/>
        <c:crossAx val="823085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mbria" panose="020405030504060302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Sukuk!$C$3</c:f>
              <c:strCache>
                <c:ptCount val="1"/>
                <c:pt idx="0">
                  <c:v>Million USD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Sukuk!$B$4:$B$21</c:f>
              <c:strCache>
                <c:ptCount val="18"/>
                <c:pt idx="0">
                  <c:v>2001- 2006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strCache>
            </c:strRef>
          </c:cat>
          <c:val>
            <c:numRef>
              <c:f>Sukuk!$C$4:$C$21</c:f>
              <c:numCache>
                <c:formatCode>General</c:formatCode>
                <c:ptCount val="18"/>
                <c:pt idx="0">
                  <c:v>66.8</c:v>
                </c:pt>
                <c:pt idx="1">
                  <c:v>50.2</c:v>
                </c:pt>
                <c:pt idx="2">
                  <c:v>24.3</c:v>
                </c:pt>
                <c:pt idx="3">
                  <c:v>37.9</c:v>
                </c:pt>
                <c:pt idx="4">
                  <c:v>53.1</c:v>
                </c:pt>
                <c:pt idx="5">
                  <c:v>93.2</c:v>
                </c:pt>
                <c:pt idx="6">
                  <c:v>137.6</c:v>
                </c:pt>
                <c:pt idx="7">
                  <c:v>136.30000000000001</c:v>
                </c:pt>
                <c:pt idx="8">
                  <c:v>107.3</c:v>
                </c:pt>
                <c:pt idx="9">
                  <c:v>67.8</c:v>
                </c:pt>
                <c:pt idx="10">
                  <c:v>87.9</c:v>
                </c:pt>
                <c:pt idx="11">
                  <c:v>116.7</c:v>
                </c:pt>
                <c:pt idx="12">
                  <c:v>123.2</c:v>
                </c:pt>
                <c:pt idx="13">
                  <c:v>145.69999999999999</c:v>
                </c:pt>
                <c:pt idx="14">
                  <c:v>174.6</c:v>
                </c:pt>
                <c:pt idx="15">
                  <c:v>188.1</c:v>
                </c:pt>
                <c:pt idx="16" formatCode="0.0">
                  <c:v>182.715</c:v>
                </c:pt>
                <c:pt idx="17">
                  <c:v>212</c:v>
                </c:pt>
              </c:numCache>
            </c:numRef>
          </c:val>
          <c:extLst>
            <c:ext xmlns:c16="http://schemas.microsoft.com/office/drawing/2014/chart" uri="{C3380CC4-5D6E-409C-BE32-E72D297353CC}">
              <c16:uniqueId val="{00000000-45E1-1241-A5A9-7D790063CADB}"/>
            </c:ext>
          </c:extLst>
        </c:ser>
        <c:dLbls>
          <c:showLegendKey val="0"/>
          <c:showVal val="0"/>
          <c:showCatName val="0"/>
          <c:showSerName val="0"/>
          <c:showPercent val="0"/>
          <c:showBubbleSize val="0"/>
        </c:dLbls>
        <c:gapWidth val="219"/>
        <c:overlap val="-27"/>
        <c:axId val="883660415"/>
        <c:axId val="887640575"/>
      </c:barChart>
      <c:catAx>
        <c:axId val="88366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887640575"/>
        <c:crosses val="autoZero"/>
        <c:auto val="1"/>
        <c:lblAlgn val="ctr"/>
        <c:lblOffset val="100"/>
        <c:noMultiLvlLbl val="0"/>
      </c:catAx>
      <c:valAx>
        <c:axId val="887640575"/>
        <c:scaling>
          <c:orientation val="minMax"/>
        </c:scaling>
        <c:delete val="1"/>
        <c:axPos val="l"/>
        <c:numFmt formatCode="General" sourceLinked="1"/>
        <c:majorTickMark val="none"/>
        <c:minorTickMark val="none"/>
        <c:tickLblPos val="nextTo"/>
        <c:crossAx val="88366041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OIC!$O$2</c:f>
              <c:strCache>
                <c:ptCount val="1"/>
                <c:pt idx="0">
                  <c:v>2022</c:v>
                </c:pt>
              </c:strCache>
            </c:strRef>
          </c:tx>
          <c:spPr>
            <a:solidFill>
              <a:schemeClr val="accent1"/>
            </a:solidFill>
            <a:ln>
              <a:noFill/>
            </a:ln>
            <a:effectLst/>
          </c:spPr>
          <c:invertIfNegative val="0"/>
          <c:cat>
            <c:strRef>
              <c:f>OIC!$N$3:$N$7</c:f>
              <c:strCache>
                <c:ptCount val="5"/>
                <c:pt idx="0">
                  <c:v>OIC</c:v>
                </c:pt>
                <c:pt idx="1">
                  <c:v>OIC High Income Group</c:v>
                </c:pt>
                <c:pt idx="2">
                  <c:v>OIC Upper Middle Income Group</c:v>
                </c:pt>
                <c:pt idx="3">
                  <c:v>OIC Lower Middle Income Group</c:v>
                </c:pt>
                <c:pt idx="4">
                  <c:v>OIC Low Income Group</c:v>
                </c:pt>
              </c:strCache>
            </c:strRef>
          </c:cat>
          <c:val>
            <c:numRef>
              <c:f>OIC!$O$3:$O$7</c:f>
              <c:numCache>
                <c:formatCode>0.0</c:formatCode>
                <c:ptCount val="5"/>
                <c:pt idx="0">
                  <c:v>5.7145454545454539</c:v>
                </c:pt>
                <c:pt idx="1">
                  <c:v>14.728571428571428</c:v>
                </c:pt>
                <c:pt idx="2">
                  <c:v>4.5076923076923077</c:v>
                </c:pt>
                <c:pt idx="3">
                  <c:v>4.7050000000000001</c:v>
                </c:pt>
                <c:pt idx="4">
                  <c:v>4.0999999999999996</c:v>
                </c:pt>
              </c:numCache>
            </c:numRef>
          </c:val>
          <c:extLst>
            <c:ext xmlns:c16="http://schemas.microsoft.com/office/drawing/2014/chart" uri="{C3380CC4-5D6E-409C-BE32-E72D297353CC}">
              <c16:uniqueId val="{00000000-D5E8-4902-B4B7-FEAC3E384A3C}"/>
            </c:ext>
          </c:extLst>
        </c:ser>
        <c:ser>
          <c:idx val="1"/>
          <c:order val="1"/>
          <c:tx>
            <c:strRef>
              <c:f>OIC!$P$2</c:f>
              <c:strCache>
                <c:ptCount val="1"/>
                <c:pt idx="0">
                  <c:v>2023</c:v>
                </c:pt>
              </c:strCache>
            </c:strRef>
          </c:tx>
          <c:spPr>
            <a:solidFill>
              <a:schemeClr val="accent2"/>
            </a:solidFill>
            <a:ln>
              <a:noFill/>
            </a:ln>
            <a:effectLst/>
          </c:spPr>
          <c:invertIfNegative val="0"/>
          <c:cat>
            <c:strRef>
              <c:f>OIC!$N$3:$N$7</c:f>
              <c:strCache>
                <c:ptCount val="5"/>
                <c:pt idx="0">
                  <c:v>OIC</c:v>
                </c:pt>
                <c:pt idx="1">
                  <c:v>OIC High Income Group</c:v>
                </c:pt>
                <c:pt idx="2">
                  <c:v>OIC Upper Middle Income Group</c:v>
                </c:pt>
                <c:pt idx="3">
                  <c:v>OIC Lower Middle Income Group</c:v>
                </c:pt>
                <c:pt idx="4">
                  <c:v>OIC Low Income Group</c:v>
                </c:pt>
              </c:strCache>
            </c:strRef>
          </c:cat>
          <c:val>
            <c:numRef>
              <c:f>OIC!$P$3:$P$7</c:f>
              <c:numCache>
                <c:formatCode>0.0</c:formatCode>
                <c:ptCount val="5"/>
                <c:pt idx="0">
                  <c:v>3.4400000000000008</c:v>
                </c:pt>
                <c:pt idx="1">
                  <c:v>5.5428571428571427</c:v>
                </c:pt>
                <c:pt idx="2">
                  <c:v>4.092307692307692</c:v>
                </c:pt>
                <c:pt idx="3">
                  <c:v>3.9350000000000001</c:v>
                </c:pt>
                <c:pt idx="4">
                  <c:v>2.63</c:v>
                </c:pt>
              </c:numCache>
            </c:numRef>
          </c:val>
          <c:extLst>
            <c:ext xmlns:c16="http://schemas.microsoft.com/office/drawing/2014/chart" uri="{C3380CC4-5D6E-409C-BE32-E72D297353CC}">
              <c16:uniqueId val="{00000001-D5E8-4902-B4B7-FEAC3E384A3C}"/>
            </c:ext>
          </c:extLst>
        </c:ser>
        <c:ser>
          <c:idx val="2"/>
          <c:order val="2"/>
          <c:tx>
            <c:strRef>
              <c:f>OIC!$Q$2</c:f>
              <c:strCache>
                <c:ptCount val="1"/>
                <c:pt idx="0">
                  <c:v>2024e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OIC!$N$3:$N$7</c:f>
              <c:strCache>
                <c:ptCount val="5"/>
                <c:pt idx="0">
                  <c:v>OIC</c:v>
                </c:pt>
                <c:pt idx="1">
                  <c:v>OIC High Income Group</c:v>
                </c:pt>
                <c:pt idx="2">
                  <c:v>OIC Upper Middle Income Group</c:v>
                </c:pt>
                <c:pt idx="3">
                  <c:v>OIC Lower Middle Income Group</c:v>
                </c:pt>
                <c:pt idx="4">
                  <c:v>OIC Low Income Group</c:v>
                </c:pt>
              </c:strCache>
            </c:strRef>
          </c:cat>
          <c:val>
            <c:numRef>
              <c:f>OIC!$Q$3:$Q$7</c:f>
              <c:numCache>
                <c:formatCode>0.0</c:formatCode>
                <c:ptCount val="5"/>
                <c:pt idx="0">
                  <c:v>3.34909090909091</c:v>
                </c:pt>
                <c:pt idx="1">
                  <c:v>7.5714285714285712</c:v>
                </c:pt>
                <c:pt idx="2">
                  <c:v>3.0461538461538464</c:v>
                </c:pt>
                <c:pt idx="3">
                  <c:v>2.645</c:v>
                </c:pt>
                <c:pt idx="4">
                  <c:v>3.2800000000000002</c:v>
                </c:pt>
              </c:numCache>
            </c:numRef>
          </c:val>
          <c:extLst>
            <c:ext xmlns:c16="http://schemas.microsoft.com/office/drawing/2014/chart" uri="{C3380CC4-5D6E-409C-BE32-E72D297353CC}">
              <c16:uniqueId val="{00000002-D5E8-4902-B4B7-FEAC3E384A3C}"/>
            </c:ext>
          </c:extLst>
        </c:ser>
        <c:ser>
          <c:idx val="3"/>
          <c:order val="3"/>
          <c:tx>
            <c:strRef>
              <c:f>OIC!$R$2</c:f>
              <c:strCache>
                <c:ptCount val="1"/>
                <c:pt idx="0">
                  <c:v>2025f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OIC!$N$3:$N$7</c:f>
              <c:strCache>
                <c:ptCount val="5"/>
                <c:pt idx="0">
                  <c:v>OIC</c:v>
                </c:pt>
                <c:pt idx="1">
                  <c:v>OIC High Income Group</c:v>
                </c:pt>
                <c:pt idx="2">
                  <c:v>OIC Upper Middle Income Group</c:v>
                </c:pt>
                <c:pt idx="3">
                  <c:v>OIC Lower Middle Income Group</c:v>
                </c:pt>
                <c:pt idx="4">
                  <c:v>OIC Low Income Group</c:v>
                </c:pt>
              </c:strCache>
            </c:strRef>
          </c:cat>
          <c:val>
            <c:numRef>
              <c:f>OIC!$R$3:$R$7</c:f>
              <c:numCache>
                <c:formatCode>0.0</c:formatCode>
                <c:ptCount val="5"/>
                <c:pt idx="0">
                  <c:v>4.0927272727272728</c:v>
                </c:pt>
                <c:pt idx="1">
                  <c:v>4.0714285714285712</c:v>
                </c:pt>
                <c:pt idx="2">
                  <c:v>3.7846153846153854</c:v>
                </c:pt>
                <c:pt idx="3">
                  <c:v>4.4500000000000011</c:v>
                </c:pt>
                <c:pt idx="4">
                  <c:v>3.5100000000000002</c:v>
                </c:pt>
              </c:numCache>
            </c:numRef>
          </c:val>
          <c:extLst>
            <c:ext xmlns:c16="http://schemas.microsoft.com/office/drawing/2014/chart" uri="{C3380CC4-5D6E-409C-BE32-E72D297353CC}">
              <c16:uniqueId val="{00000003-D5E8-4902-B4B7-FEAC3E384A3C}"/>
            </c:ext>
          </c:extLst>
        </c:ser>
        <c:ser>
          <c:idx val="4"/>
          <c:order val="4"/>
          <c:tx>
            <c:strRef>
              <c:f>OIC!$S$2</c:f>
              <c:strCache>
                <c:ptCount val="1"/>
                <c:pt idx="0">
                  <c:v>2026f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OIC!$N$3:$N$7</c:f>
              <c:strCache>
                <c:ptCount val="5"/>
                <c:pt idx="0">
                  <c:v>OIC</c:v>
                </c:pt>
                <c:pt idx="1">
                  <c:v>OIC High Income Group</c:v>
                </c:pt>
                <c:pt idx="2">
                  <c:v>OIC Upper Middle Income Group</c:v>
                </c:pt>
                <c:pt idx="3">
                  <c:v>OIC Lower Middle Income Group</c:v>
                </c:pt>
                <c:pt idx="4">
                  <c:v>OIC Low Income Group</c:v>
                </c:pt>
              </c:strCache>
            </c:strRef>
          </c:cat>
          <c:val>
            <c:numRef>
              <c:f>OIC!$S$3:$S$7</c:f>
              <c:numCache>
                <c:formatCode>0.0</c:formatCode>
                <c:ptCount val="5"/>
                <c:pt idx="0">
                  <c:v>4.6716981132075475</c:v>
                </c:pt>
                <c:pt idx="1">
                  <c:v>6.742857142857142</c:v>
                </c:pt>
                <c:pt idx="2">
                  <c:v>3.6076923076923078</c:v>
                </c:pt>
                <c:pt idx="3">
                  <c:v>4.6789473684210519</c:v>
                </c:pt>
                <c:pt idx="4">
                  <c:v>4</c:v>
                </c:pt>
              </c:numCache>
            </c:numRef>
          </c:val>
          <c:extLst>
            <c:ext xmlns:c16="http://schemas.microsoft.com/office/drawing/2014/chart" uri="{C3380CC4-5D6E-409C-BE32-E72D297353CC}">
              <c16:uniqueId val="{00000004-D5E8-4902-B4B7-FEAC3E384A3C}"/>
            </c:ext>
          </c:extLst>
        </c:ser>
        <c:ser>
          <c:idx val="5"/>
          <c:order val="5"/>
          <c:tx>
            <c:strRef>
              <c:f>OIC!$T$2</c:f>
              <c:strCache>
                <c:ptCount val="1"/>
                <c:pt idx="0">
                  <c:v>2027f</c:v>
                </c:pt>
              </c:strCache>
            </c:strRef>
          </c:tx>
          <c:spPr>
            <a:solidFill>
              <a:schemeClr val="accent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E8-4902-B4B7-FEAC3E384A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OIC!$N$3:$N$7</c:f>
              <c:strCache>
                <c:ptCount val="5"/>
                <c:pt idx="0">
                  <c:v>OIC</c:v>
                </c:pt>
                <c:pt idx="1">
                  <c:v>OIC High Income Group</c:v>
                </c:pt>
                <c:pt idx="2">
                  <c:v>OIC Upper Middle Income Group</c:v>
                </c:pt>
                <c:pt idx="3">
                  <c:v>OIC Lower Middle Income Group</c:v>
                </c:pt>
                <c:pt idx="4">
                  <c:v>OIC Low Income Group</c:v>
                </c:pt>
              </c:strCache>
            </c:strRef>
          </c:cat>
          <c:val>
            <c:numRef>
              <c:f>OIC!$T$3:$T$7</c:f>
              <c:numCache>
                <c:formatCode>0.0</c:formatCode>
                <c:ptCount val="5"/>
                <c:pt idx="0">
                  <c:v>5.1634615384615374</c:v>
                </c:pt>
                <c:pt idx="1">
                  <c:v>7.2714285714285714</c:v>
                </c:pt>
                <c:pt idx="2">
                  <c:v>3.6153846153846154</c:v>
                </c:pt>
                <c:pt idx="3">
                  <c:v>5.6631578947368428</c:v>
                </c:pt>
                <c:pt idx="4">
                  <c:v>4.4124999999999996</c:v>
                </c:pt>
              </c:numCache>
            </c:numRef>
          </c:val>
          <c:extLst>
            <c:ext xmlns:c16="http://schemas.microsoft.com/office/drawing/2014/chart" uri="{C3380CC4-5D6E-409C-BE32-E72D297353CC}">
              <c16:uniqueId val="{00000005-D5E8-4902-B4B7-FEAC3E384A3C}"/>
            </c:ext>
          </c:extLst>
        </c:ser>
        <c:dLbls>
          <c:showLegendKey val="0"/>
          <c:showVal val="0"/>
          <c:showCatName val="0"/>
          <c:showSerName val="0"/>
          <c:showPercent val="0"/>
          <c:showBubbleSize val="0"/>
        </c:dLbls>
        <c:gapWidth val="219"/>
        <c:overlap val="-27"/>
        <c:axId val="805213215"/>
        <c:axId val="794609039"/>
      </c:barChart>
      <c:catAx>
        <c:axId val="80521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609039"/>
        <c:crosses val="autoZero"/>
        <c:auto val="1"/>
        <c:lblAlgn val="ctr"/>
        <c:lblOffset val="100"/>
        <c:noMultiLvlLbl val="0"/>
      </c:catAx>
      <c:valAx>
        <c:axId val="7946090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213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International</c:v>
          </c:tx>
          <c:spPr>
            <a:solidFill>
              <a:schemeClr val="accent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bg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General</c:formatCode>
                <c:ptCount val="14"/>
                <c:pt idx="0">
                  <c:v>4.2</c:v>
                </c:pt>
                <c:pt idx="1">
                  <c:v>8.6999999999999993</c:v>
                </c:pt>
                <c:pt idx="2">
                  <c:v>20.3</c:v>
                </c:pt>
                <c:pt idx="3">
                  <c:v>23</c:v>
                </c:pt>
                <c:pt idx="4">
                  <c:v>26.7</c:v>
                </c:pt>
                <c:pt idx="5">
                  <c:v>21.9</c:v>
                </c:pt>
                <c:pt idx="6">
                  <c:v>31.2</c:v>
                </c:pt>
                <c:pt idx="7">
                  <c:v>37.6</c:v>
                </c:pt>
                <c:pt idx="8">
                  <c:v>33</c:v>
                </c:pt>
                <c:pt idx="9">
                  <c:v>38.5</c:v>
                </c:pt>
                <c:pt idx="10">
                  <c:v>42.4</c:v>
                </c:pt>
                <c:pt idx="11">
                  <c:v>49.4</c:v>
                </c:pt>
                <c:pt idx="12">
                  <c:v>35.700000000000003</c:v>
                </c:pt>
                <c:pt idx="13">
                  <c:v>52.7</c:v>
                </c:pt>
              </c:numCache>
            </c:numRef>
          </c:val>
          <c:extLst>
            <c:ext xmlns:c16="http://schemas.microsoft.com/office/drawing/2014/chart" uri="{C3380CC4-5D6E-409C-BE32-E72D297353CC}">
              <c16:uniqueId val="{00000000-1C21-6B43-9C08-EA4ACAEE55A7}"/>
            </c:ext>
          </c:extLst>
        </c:ser>
        <c:ser>
          <c:idx val="2"/>
          <c:order val="1"/>
          <c:tx>
            <c:v>Domestic</c:v>
          </c:tx>
          <c:spPr>
            <a:solidFill>
              <a:schemeClr val="accent3"/>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General</c:formatCode>
                <c:ptCount val="14"/>
                <c:pt idx="0">
                  <c:v>48.9</c:v>
                </c:pt>
                <c:pt idx="1">
                  <c:v>84.5</c:v>
                </c:pt>
                <c:pt idx="2">
                  <c:v>117.3</c:v>
                </c:pt>
                <c:pt idx="3">
                  <c:v>112.6</c:v>
                </c:pt>
                <c:pt idx="4">
                  <c:v>81.099999999999994</c:v>
                </c:pt>
                <c:pt idx="5">
                  <c:v>45.9</c:v>
                </c:pt>
                <c:pt idx="6">
                  <c:v>57.1</c:v>
                </c:pt>
                <c:pt idx="7">
                  <c:v>79.099999999999994</c:v>
                </c:pt>
                <c:pt idx="8">
                  <c:v>90.2</c:v>
                </c:pt>
                <c:pt idx="9">
                  <c:v>107.2</c:v>
                </c:pt>
                <c:pt idx="10">
                  <c:v>132.19999999999999</c:v>
                </c:pt>
                <c:pt idx="11">
                  <c:v>138.69999999999999</c:v>
                </c:pt>
                <c:pt idx="12">
                  <c:v>147</c:v>
                </c:pt>
                <c:pt idx="13">
                  <c:v>159.4</c:v>
                </c:pt>
              </c:numCache>
            </c:numRef>
          </c:val>
          <c:extLst>
            <c:ext xmlns:c16="http://schemas.microsoft.com/office/drawing/2014/chart" uri="{C3380CC4-5D6E-409C-BE32-E72D297353CC}">
              <c16:uniqueId val="{00000001-1C21-6B43-9C08-EA4ACAEE55A7}"/>
            </c:ext>
          </c:extLst>
        </c:ser>
        <c:dLbls>
          <c:showLegendKey val="0"/>
          <c:showVal val="0"/>
          <c:showCatName val="0"/>
          <c:showSerName val="0"/>
          <c:showPercent val="0"/>
          <c:showBubbleSize val="0"/>
        </c:dLbls>
        <c:gapWidth val="150"/>
        <c:overlap val="100"/>
        <c:axId val="100461471"/>
        <c:axId val="1999851296"/>
      </c:barChart>
      <c:catAx>
        <c:axId val="10046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1999851296"/>
        <c:crosses val="autoZero"/>
        <c:auto val="1"/>
        <c:lblAlgn val="ctr"/>
        <c:lblOffset val="100"/>
        <c:noMultiLvlLbl val="0"/>
      </c:catAx>
      <c:valAx>
        <c:axId val="1999851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461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mbria" panose="020405030504060302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'Islamic Funds'!$C$18</c:f>
              <c:strCache>
                <c:ptCount val="1"/>
                <c:pt idx="0">
                  <c:v>Assets</c:v>
                </c:pt>
              </c:strCache>
            </c:strRef>
          </c:tx>
          <c:spPr>
            <a:solidFill>
              <a:schemeClr val="accent2"/>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5B-E64C-9BBA-C2A155B63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'Islamic Funds'!$B$19:$B$26</c:f>
              <c:numCache>
                <c:formatCode>General</c:formatCode>
                <c:ptCount val="8"/>
                <c:pt idx="0">
                  <c:v>2017</c:v>
                </c:pt>
                <c:pt idx="1">
                  <c:v>2018</c:v>
                </c:pt>
                <c:pt idx="2">
                  <c:v>2019</c:v>
                </c:pt>
                <c:pt idx="3">
                  <c:v>2020</c:v>
                </c:pt>
                <c:pt idx="4">
                  <c:v>2021</c:v>
                </c:pt>
                <c:pt idx="5">
                  <c:v>2022</c:v>
                </c:pt>
                <c:pt idx="6">
                  <c:v>2023</c:v>
                </c:pt>
                <c:pt idx="7">
                  <c:v>2024</c:v>
                </c:pt>
              </c:numCache>
            </c:numRef>
          </c:cat>
          <c:val>
            <c:numRef>
              <c:f>'Islamic Funds'!$C$19:$C$26</c:f>
              <c:numCache>
                <c:formatCode>0</c:formatCode>
                <c:ptCount val="8"/>
                <c:pt idx="0">
                  <c:v>70</c:v>
                </c:pt>
                <c:pt idx="1">
                  <c:v>120</c:v>
                </c:pt>
                <c:pt idx="2">
                  <c:v>150</c:v>
                </c:pt>
                <c:pt idx="3">
                  <c:v>160</c:v>
                </c:pt>
                <c:pt idx="4">
                  <c:v>200</c:v>
                </c:pt>
                <c:pt idx="5">
                  <c:v>208</c:v>
                </c:pt>
                <c:pt idx="6" formatCode="General">
                  <c:v>178</c:v>
                </c:pt>
                <c:pt idx="7">
                  <c:v>194</c:v>
                </c:pt>
              </c:numCache>
            </c:numRef>
          </c:val>
          <c:extLst>
            <c:ext xmlns:c16="http://schemas.microsoft.com/office/drawing/2014/chart" uri="{C3380CC4-5D6E-409C-BE32-E72D297353CC}">
              <c16:uniqueId val="{00000000-005B-E64C-9BBA-C2A155B632F1}"/>
            </c:ext>
          </c:extLst>
        </c:ser>
        <c:dLbls>
          <c:showLegendKey val="0"/>
          <c:showVal val="0"/>
          <c:showCatName val="0"/>
          <c:showSerName val="0"/>
          <c:showPercent val="0"/>
          <c:showBubbleSize val="0"/>
        </c:dLbls>
        <c:gapWidth val="219"/>
        <c:overlap val="-27"/>
        <c:axId val="35385759"/>
        <c:axId val="35376351"/>
      </c:barChart>
      <c:catAx>
        <c:axId val="3538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5376351"/>
        <c:crosses val="autoZero"/>
        <c:auto val="1"/>
        <c:lblAlgn val="ctr"/>
        <c:lblOffset val="100"/>
        <c:noMultiLvlLbl val="0"/>
      </c:catAx>
      <c:valAx>
        <c:axId val="353763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538575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Takaful!$L$35</c:f>
              <c:strCache>
                <c:ptCount val="1"/>
                <c:pt idx="0">
                  <c:v>Takaful</c:v>
                </c:pt>
              </c:strCache>
            </c:strRef>
          </c:tx>
          <c:spPr>
            <a:solidFill>
              <a:schemeClr val="accent2"/>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1B-FA47-B22B-D77FE1471E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Takaful!$K$36:$K$42</c:f>
              <c:numCache>
                <c:formatCode>General</c:formatCode>
                <c:ptCount val="7"/>
                <c:pt idx="0">
                  <c:v>2017</c:v>
                </c:pt>
                <c:pt idx="1">
                  <c:v>2018</c:v>
                </c:pt>
                <c:pt idx="2">
                  <c:v>2019</c:v>
                </c:pt>
                <c:pt idx="3">
                  <c:v>2020</c:v>
                </c:pt>
                <c:pt idx="4">
                  <c:v>2021</c:v>
                </c:pt>
                <c:pt idx="5">
                  <c:v>2022</c:v>
                </c:pt>
                <c:pt idx="6">
                  <c:v>2023</c:v>
                </c:pt>
              </c:numCache>
            </c:numRef>
          </c:cat>
          <c:val>
            <c:numRef>
              <c:f>Takaful!$L$36:$L$42</c:f>
              <c:numCache>
                <c:formatCode>0.0</c:formatCode>
                <c:ptCount val="7"/>
                <c:pt idx="0" formatCode="General">
                  <c:v>42</c:v>
                </c:pt>
                <c:pt idx="1">
                  <c:v>45</c:v>
                </c:pt>
                <c:pt idx="2" formatCode="General">
                  <c:v>54</c:v>
                </c:pt>
                <c:pt idx="3" formatCode="General">
                  <c:v>63</c:v>
                </c:pt>
                <c:pt idx="4" formatCode="General">
                  <c:v>76</c:v>
                </c:pt>
                <c:pt idx="5" formatCode="General">
                  <c:v>85</c:v>
                </c:pt>
                <c:pt idx="6" formatCode="General">
                  <c:v>86</c:v>
                </c:pt>
              </c:numCache>
            </c:numRef>
          </c:val>
          <c:extLst>
            <c:ext xmlns:c16="http://schemas.microsoft.com/office/drawing/2014/chart" uri="{C3380CC4-5D6E-409C-BE32-E72D297353CC}">
              <c16:uniqueId val="{00000000-A61B-FA47-B22B-D77FE1471E90}"/>
            </c:ext>
          </c:extLst>
        </c:ser>
        <c:dLbls>
          <c:showLegendKey val="0"/>
          <c:showVal val="0"/>
          <c:showCatName val="0"/>
          <c:showSerName val="0"/>
          <c:showPercent val="0"/>
          <c:showBubbleSize val="0"/>
        </c:dLbls>
        <c:gapWidth val="219"/>
        <c:overlap val="-27"/>
        <c:axId val="380777567"/>
        <c:axId val="315343599"/>
      </c:barChart>
      <c:catAx>
        <c:axId val="38077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343599"/>
        <c:crosses val="autoZero"/>
        <c:auto val="1"/>
        <c:lblAlgn val="ctr"/>
        <c:lblOffset val="100"/>
        <c:noMultiLvlLbl val="0"/>
      </c:catAx>
      <c:valAx>
        <c:axId val="31534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77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ACCESS!$B$185</c:f>
              <c:strCache>
                <c:ptCount val="1"/>
                <c:pt idx="0">
                  <c:v>2013</c:v>
                </c:pt>
              </c:strCache>
            </c:strRef>
          </c:tx>
          <c:spPr>
            <a:solidFill>
              <a:schemeClr val="accent1"/>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ACCESS!$B$186:$B$191</c:f>
              <c:numCache>
                <c:formatCode>0.0</c:formatCode>
                <c:ptCount val="6"/>
                <c:pt idx="0">
                  <c:v>189.31856346153847</c:v>
                </c:pt>
                <c:pt idx="1">
                  <c:v>234.53612799999999</c:v>
                </c:pt>
                <c:pt idx="2">
                  <c:v>704.78362857142849</c:v>
                </c:pt>
                <c:pt idx="3">
                  <c:v>1011.5113249999999</c:v>
                </c:pt>
                <c:pt idx="4">
                  <c:v>395.97515447222219</c:v>
                </c:pt>
                <c:pt idx="5">
                  <c:v>584.77100705376381</c:v>
                </c:pt>
              </c:numCache>
            </c:numRef>
          </c:val>
          <c:extLst>
            <c:ext xmlns:c16="http://schemas.microsoft.com/office/drawing/2014/chart" uri="{C3380CC4-5D6E-409C-BE32-E72D297353CC}">
              <c16:uniqueId val="{00000000-8F26-D344-B130-8DC1B6FDD51F}"/>
            </c:ext>
          </c:extLst>
        </c:ser>
        <c:ser>
          <c:idx val="1"/>
          <c:order val="1"/>
          <c:tx>
            <c:strRef>
              <c:f>ACCESS!$C$185</c:f>
              <c:strCache>
                <c:ptCount val="1"/>
                <c:pt idx="0">
                  <c:v>2014</c:v>
                </c:pt>
              </c:strCache>
            </c:strRef>
          </c:tx>
          <c:spPr>
            <a:solidFill>
              <a:schemeClr val="accent2"/>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ACCESS!$C$186:$C$191</c:f>
              <c:numCache>
                <c:formatCode>0.0</c:formatCode>
                <c:ptCount val="6"/>
                <c:pt idx="0">
                  <c:v>128.01577445454544</c:v>
                </c:pt>
                <c:pt idx="1">
                  <c:v>326.10554450000001</c:v>
                </c:pt>
                <c:pt idx="2">
                  <c:v>841.28841666666665</c:v>
                </c:pt>
                <c:pt idx="3">
                  <c:v>1021.178174</c:v>
                </c:pt>
                <c:pt idx="4">
                  <c:v>447.97979199999997</c:v>
                </c:pt>
                <c:pt idx="5">
                  <c:v>634.09861271739135</c:v>
                </c:pt>
              </c:numCache>
            </c:numRef>
          </c:val>
          <c:extLst>
            <c:ext xmlns:c16="http://schemas.microsoft.com/office/drawing/2014/chart" uri="{C3380CC4-5D6E-409C-BE32-E72D297353CC}">
              <c16:uniqueId val="{00000001-8F26-D344-B130-8DC1B6FDD51F}"/>
            </c:ext>
          </c:extLst>
        </c:ser>
        <c:ser>
          <c:idx val="2"/>
          <c:order val="2"/>
          <c:tx>
            <c:strRef>
              <c:f>ACCESS!$D$185</c:f>
              <c:strCache>
                <c:ptCount val="1"/>
                <c:pt idx="0">
                  <c:v>2015</c:v>
                </c:pt>
              </c:strCache>
            </c:strRef>
          </c:tx>
          <c:spPr>
            <a:solidFill>
              <a:schemeClr val="accent3"/>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ACCESS!$D$186:$D$191</c:f>
              <c:numCache>
                <c:formatCode>0.0</c:formatCode>
                <c:ptCount val="6"/>
                <c:pt idx="0">
                  <c:v>134.45234408333334</c:v>
                </c:pt>
                <c:pt idx="1">
                  <c:v>422.74019899999996</c:v>
                </c:pt>
                <c:pt idx="2">
                  <c:v>894.59964600000001</c:v>
                </c:pt>
                <c:pt idx="3">
                  <c:v>1054.082746</c:v>
                </c:pt>
                <c:pt idx="4">
                  <c:v>479.86674652777788</c:v>
                </c:pt>
                <c:pt idx="5">
                  <c:v>675.61851005319124</c:v>
                </c:pt>
              </c:numCache>
            </c:numRef>
          </c:val>
          <c:extLst>
            <c:ext xmlns:c16="http://schemas.microsoft.com/office/drawing/2014/chart" uri="{C3380CC4-5D6E-409C-BE32-E72D297353CC}">
              <c16:uniqueId val="{00000002-8F26-D344-B130-8DC1B6FDD51F}"/>
            </c:ext>
          </c:extLst>
        </c:ser>
        <c:ser>
          <c:idx val="3"/>
          <c:order val="3"/>
          <c:tx>
            <c:strRef>
              <c:f>ACCESS!$E$185</c:f>
              <c:strCache>
                <c:ptCount val="1"/>
                <c:pt idx="0">
                  <c:v>2016</c:v>
                </c:pt>
              </c:strCache>
            </c:strRef>
          </c:tx>
          <c:spPr>
            <a:solidFill>
              <a:schemeClr val="accent4"/>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ACCESS!$E$186:$E$191</c:f>
              <c:numCache>
                <c:formatCode>0.0</c:formatCode>
                <c:ptCount val="6"/>
                <c:pt idx="0">
                  <c:v>142.86718358333331</c:v>
                </c:pt>
                <c:pt idx="1">
                  <c:v>465.33953007692304</c:v>
                </c:pt>
                <c:pt idx="2">
                  <c:v>982.71779833333346</c:v>
                </c:pt>
                <c:pt idx="3">
                  <c:v>1102.4865420000001</c:v>
                </c:pt>
                <c:pt idx="4">
                  <c:v>532.57109983333339</c:v>
                </c:pt>
                <c:pt idx="5">
                  <c:v>699.90535443010742</c:v>
                </c:pt>
              </c:numCache>
            </c:numRef>
          </c:val>
          <c:extLst>
            <c:ext xmlns:c16="http://schemas.microsoft.com/office/drawing/2014/chart" uri="{C3380CC4-5D6E-409C-BE32-E72D297353CC}">
              <c16:uniqueId val="{00000003-8F26-D344-B130-8DC1B6FDD51F}"/>
            </c:ext>
          </c:extLst>
        </c:ser>
        <c:ser>
          <c:idx val="4"/>
          <c:order val="4"/>
          <c:tx>
            <c:strRef>
              <c:f>ACCESS!$F$185</c:f>
              <c:strCache>
                <c:ptCount val="1"/>
                <c:pt idx="0">
                  <c:v>2017</c:v>
                </c:pt>
              </c:strCache>
            </c:strRef>
          </c:tx>
          <c:spPr>
            <a:solidFill>
              <a:schemeClr val="accent5"/>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ACCESS!$F$186:$F$191</c:f>
              <c:numCache>
                <c:formatCode>0.0</c:formatCode>
                <c:ptCount val="6"/>
                <c:pt idx="0">
                  <c:v>207.55552007692313</c:v>
                </c:pt>
                <c:pt idx="1">
                  <c:v>451.20975708333327</c:v>
                </c:pt>
                <c:pt idx="2">
                  <c:v>970.72843000000012</c:v>
                </c:pt>
                <c:pt idx="3">
                  <c:v>1131.0566879999999</c:v>
                </c:pt>
                <c:pt idx="4">
                  <c:v>544.23313516666667</c:v>
                </c:pt>
                <c:pt idx="5">
                  <c:v>728.18095517204313</c:v>
                </c:pt>
              </c:numCache>
            </c:numRef>
          </c:val>
          <c:extLst>
            <c:ext xmlns:c16="http://schemas.microsoft.com/office/drawing/2014/chart" uri="{C3380CC4-5D6E-409C-BE32-E72D297353CC}">
              <c16:uniqueId val="{00000004-8F26-D344-B130-8DC1B6FDD51F}"/>
            </c:ext>
          </c:extLst>
        </c:ser>
        <c:ser>
          <c:idx val="5"/>
          <c:order val="5"/>
          <c:tx>
            <c:strRef>
              <c:f>ACCESS!$G$185</c:f>
              <c:strCache>
                <c:ptCount val="1"/>
                <c:pt idx="0">
                  <c:v>2018</c:v>
                </c:pt>
              </c:strCache>
            </c:strRef>
          </c:tx>
          <c:spPr>
            <a:solidFill>
              <a:schemeClr val="accent6"/>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ACCESS!$G$186:$G$191</c:f>
              <c:numCache>
                <c:formatCode>0.0</c:formatCode>
                <c:ptCount val="6"/>
                <c:pt idx="0">
                  <c:v>151.00287977777779</c:v>
                </c:pt>
                <c:pt idx="1">
                  <c:v>451.16387349999991</c:v>
                </c:pt>
                <c:pt idx="2">
                  <c:v>1010.0904366666667</c:v>
                </c:pt>
                <c:pt idx="3">
                  <c:v>1140.13345</c:v>
                </c:pt>
                <c:pt idx="4">
                  <c:v>564.96827122222226</c:v>
                </c:pt>
                <c:pt idx="5" formatCode="General">
                  <c:v>753.35231372222222</c:v>
                </c:pt>
              </c:numCache>
            </c:numRef>
          </c:val>
          <c:extLst>
            <c:ext xmlns:c16="http://schemas.microsoft.com/office/drawing/2014/chart" uri="{C3380CC4-5D6E-409C-BE32-E72D297353CC}">
              <c16:uniqueId val="{00000005-8F26-D344-B130-8DC1B6FDD51F}"/>
            </c:ext>
          </c:extLst>
        </c:ser>
        <c:ser>
          <c:idx val="6"/>
          <c:order val="6"/>
          <c:tx>
            <c:strRef>
              <c:f>ACCESS!$H$185</c:f>
              <c:strCache>
                <c:ptCount val="1"/>
                <c:pt idx="0">
                  <c:v>2019</c:v>
                </c:pt>
              </c:strCache>
            </c:strRef>
          </c:tx>
          <c:spPr>
            <a:solidFill>
              <a:schemeClr val="accent1">
                <a:lumMod val="60000"/>
              </a:schemeClr>
            </a:solidFill>
            <a:ln>
              <a:noFill/>
            </a:ln>
            <a:effectLst/>
          </c:spPr>
          <c:invertIfNegative val="0"/>
          <c:cat>
            <c:strRef>
              <c:f>ACCESS!$A$186:$A$191</c:f>
              <c:strCache>
                <c:ptCount val="6"/>
                <c:pt idx="0">
                  <c:v>OIC-LIG</c:v>
                </c:pt>
                <c:pt idx="1">
                  <c:v>OIC-LMIG</c:v>
                </c:pt>
                <c:pt idx="2">
                  <c:v>OIC-UMIG</c:v>
                </c:pt>
                <c:pt idx="3">
                  <c:v>OIC-HIG</c:v>
                </c:pt>
                <c:pt idx="4">
                  <c:v>OIC-Average</c:v>
                </c:pt>
                <c:pt idx="5">
                  <c:v>World Average</c:v>
                </c:pt>
              </c:strCache>
            </c:strRef>
          </c:cat>
          <c:val>
            <c:numRef>
              <c:f>ACCESS!$H$186:$H$191</c:f>
              <c:numCache>
                <c:formatCode>0.0</c:formatCode>
                <c:ptCount val="6"/>
                <c:pt idx="0">
                  <c:v>155.57626777777779</c:v>
                </c:pt>
                <c:pt idx="1">
                  <c:v>445.85876626666663</c:v>
                </c:pt>
                <c:pt idx="2">
                  <c:v>1065.4006683333334</c:v>
                </c:pt>
                <c:pt idx="3">
                  <c:v>1173.598878</c:v>
                </c:pt>
                <c:pt idx="4">
                  <c:v>581.38475154285732</c:v>
                </c:pt>
                <c:pt idx="5" formatCode="General">
                  <c:v>795.12009788505736</c:v>
                </c:pt>
              </c:numCache>
            </c:numRef>
          </c:val>
          <c:extLst>
            <c:ext xmlns:c16="http://schemas.microsoft.com/office/drawing/2014/chart" uri="{C3380CC4-5D6E-409C-BE32-E72D297353CC}">
              <c16:uniqueId val="{00000006-8F26-D344-B130-8DC1B6FDD51F}"/>
            </c:ext>
          </c:extLst>
        </c:ser>
        <c:ser>
          <c:idx val="7"/>
          <c:order val="7"/>
          <c:tx>
            <c:strRef>
              <c:f>ACCESS!$I$185</c:f>
              <c:strCache>
                <c:ptCount val="1"/>
                <c:pt idx="0">
                  <c:v>2020</c:v>
                </c:pt>
              </c:strCache>
            </c:strRef>
          </c:tx>
          <c:spPr>
            <a:solidFill>
              <a:schemeClr val="accent2">
                <a:lumMod val="60000"/>
              </a:schemeClr>
            </a:solidFill>
            <a:ln>
              <a:noFill/>
            </a:ln>
            <a:effectLst/>
          </c:spPr>
          <c:invertIfNegative val="0"/>
          <c:dLbls>
            <c:dLbl>
              <c:idx val="3"/>
              <c:layout>
                <c:manualLayout>
                  <c:x val="2.3789699060306887E-3"/>
                  <c:y val="-2.2614201718679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26-D344-B130-8DC1B6FDD5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ACCESS!$A$186:$A$191</c:f>
              <c:strCache>
                <c:ptCount val="6"/>
                <c:pt idx="0">
                  <c:v>OIC-LIG</c:v>
                </c:pt>
                <c:pt idx="1">
                  <c:v>OIC-LMIG</c:v>
                </c:pt>
                <c:pt idx="2">
                  <c:v>OIC-UMIG</c:v>
                </c:pt>
                <c:pt idx="3">
                  <c:v>OIC-HIG</c:v>
                </c:pt>
                <c:pt idx="4">
                  <c:v>OIC-Average</c:v>
                </c:pt>
                <c:pt idx="5">
                  <c:v>World Average</c:v>
                </c:pt>
              </c:strCache>
            </c:strRef>
          </c:cat>
          <c:val>
            <c:numRef>
              <c:f>ACCESS!$I$186:$I$191</c:f>
              <c:numCache>
                <c:formatCode>General</c:formatCode>
                <c:ptCount val="6"/>
                <c:pt idx="0">
                  <c:v>161.167922</c:v>
                </c:pt>
                <c:pt idx="1">
                  <c:v>506.86806066666668</c:v>
                </c:pt>
                <c:pt idx="2">
                  <c:v>1163.544688</c:v>
                </c:pt>
                <c:pt idx="3">
                  <c:v>1101.9380649999998</c:v>
                </c:pt>
                <c:pt idx="4" formatCode="0.0">
                  <c:v>580.06032921212125</c:v>
                </c:pt>
                <c:pt idx="5">
                  <c:v>835.50646588888867</c:v>
                </c:pt>
              </c:numCache>
            </c:numRef>
          </c:val>
          <c:extLst>
            <c:ext xmlns:c16="http://schemas.microsoft.com/office/drawing/2014/chart" uri="{C3380CC4-5D6E-409C-BE32-E72D297353CC}">
              <c16:uniqueId val="{00000008-8F26-D344-B130-8DC1B6FDD51F}"/>
            </c:ext>
          </c:extLst>
        </c:ser>
        <c:dLbls>
          <c:showLegendKey val="0"/>
          <c:showVal val="0"/>
          <c:showCatName val="0"/>
          <c:showSerName val="0"/>
          <c:showPercent val="0"/>
          <c:showBubbleSize val="0"/>
        </c:dLbls>
        <c:gapWidth val="219"/>
        <c:overlap val="-27"/>
        <c:axId val="920693903"/>
        <c:axId val="945857967"/>
      </c:barChart>
      <c:catAx>
        <c:axId val="92069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5857967"/>
        <c:crosses val="autoZero"/>
        <c:auto val="1"/>
        <c:lblAlgn val="ctr"/>
        <c:lblOffset val="100"/>
        <c:noMultiLvlLbl val="0"/>
      </c:catAx>
      <c:valAx>
        <c:axId val="94585796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20693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ACCESS!$B$200</c:f>
              <c:strCache>
                <c:ptCount val="1"/>
                <c:pt idx="0">
                  <c:v>2013</c:v>
                </c:pt>
              </c:strCache>
            </c:strRef>
          </c:tx>
          <c:spPr>
            <a:solidFill>
              <a:schemeClr val="accent1"/>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ACCESS!$B$201:$B$206</c:f>
              <c:numCache>
                <c:formatCode>0.0</c:formatCode>
                <c:ptCount val="6"/>
                <c:pt idx="0">
                  <c:v>3.8282570626666663</c:v>
                </c:pt>
                <c:pt idx="1">
                  <c:v>9.4636238481250015</c:v>
                </c:pt>
                <c:pt idx="2">
                  <c:v>13.951731706666669</c:v>
                </c:pt>
                <c:pt idx="3">
                  <c:v>14.838631666666666</c:v>
                </c:pt>
                <c:pt idx="4">
                  <c:v>9.7528769828846151</c:v>
                </c:pt>
                <c:pt idx="5">
                  <c:v>22.39730384109891</c:v>
                </c:pt>
              </c:numCache>
            </c:numRef>
          </c:val>
          <c:extLst>
            <c:ext xmlns:c16="http://schemas.microsoft.com/office/drawing/2014/chart" uri="{C3380CC4-5D6E-409C-BE32-E72D297353CC}">
              <c16:uniqueId val="{00000000-24F2-9445-9589-73E15A0ED564}"/>
            </c:ext>
          </c:extLst>
        </c:ser>
        <c:ser>
          <c:idx val="1"/>
          <c:order val="1"/>
          <c:tx>
            <c:strRef>
              <c:f>ACCESS!$C$200</c:f>
              <c:strCache>
                <c:ptCount val="1"/>
                <c:pt idx="0">
                  <c:v>2014</c:v>
                </c:pt>
              </c:strCache>
            </c:strRef>
          </c:tx>
          <c:spPr>
            <a:solidFill>
              <a:schemeClr val="accent2"/>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ACCESS!$C$201:$C$206</c:f>
              <c:numCache>
                <c:formatCode>0.0</c:formatCode>
                <c:ptCount val="6"/>
                <c:pt idx="0">
                  <c:v>3.4810249046153854</c:v>
                </c:pt>
                <c:pt idx="1">
                  <c:v>9.1648912983333339</c:v>
                </c:pt>
                <c:pt idx="2">
                  <c:v>14.424674478571429</c:v>
                </c:pt>
                <c:pt idx="3">
                  <c:v>14.508178666666666</c:v>
                </c:pt>
                <c:pt idx="4">
                  <c:v>9.78854670254902</c:v>
                </c:pt>
                <c:pt idx="5">
                  <c:v>22.369409297752803</c:v>
                </c:pt>
              </c:numCache>
            </c:numRef>
          </c:val>
          <c:extLst>
            <c:ext xmlns:c16="http://schemas.microsoft.com/office/drawing/2014/chart" uri="{C3380CC4-5D6E-409C-BE32-E72D297353CC}">
              <c16:uniqueId val="{00000001-24F2-9445-9589-73E15A0ED564}"/>
            </c:ext>
          </c:extLst>
        </c:ser>
        <c:ser>
          <c:idx val="2"/>
          <c:order val="2"/>
          <c:tx>
            <c:strRef>
              <c:f>ACCESS!$D$200</c:f>
              <c:strCache>
                <c:ptCount val="1"/>
                <c:pt idx="0">
                  <c:v>2015</c:v>
                </c:pt>
              </c:strCache>
            </c:strRef>
          </c:tx>
          <c:spPr>
            <a:solidFill>
              <a:schemeClr val="accent3"/>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ACCESS!$D$201:$D$206</c:f>
              <c:numCache>
                <c:formatCode>0.0</c:formatCode>
                <c:ptCount val="6"/>
                <c:pt idx="0">
                  <c:v>3.7460072135714291</c:v>
                </c:pt>
                <c:pt idx="1">
                  <c:v>9.527647094705884</c:v>
                </c:pt>
                <c:pt idx="2">
                  <c:v>13.293862092857143</c:v>
                </c:pt>
                <c:pt idx="3">
                  <c:v>14.005872166666668</c:v>
                </c:pt>
                <c:pt idx="4">
                  <c:v>9.5012432137254894</c:v>
                </c:pt>
                <c:pt idx="5">
                  <c:v>21.59651374282485</c:v>
                </c:pt>
              </c:numCache>
            </c:numRef>
          </c:val>
          <c:extLst>
            <c:ext xmlns:c16="http://schemas.microsoft.com/office/drawing/2014/chart" uri="{C3380CC4-5D6E-409C-BE32-E72D297353CC}">
              <c16:uniqueId val="{00000002-24F2-9445-9589-73E15A0ED564}"/>
            </c:ext>
          </c:extLst>
        </c:ser>
        <c:ser>
          <c:idx val="3"/>
          <c:order val="3"/>
          <c:tx>
            <c:strRef>
              <c:f>ACCESS!$E$200</c:f>
              <c:strCache>
                <c:ptCount val="1"/>
                <c:pt idx="0">
                  <c:v>2016</c:v>
                </c:pt>
              </c:strCache>
            </c:strRef>
          </c:tx>
          <c:spPr>
            <a:solidFill>
              <a:schemeClr val="accent4"/>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ACCESS!$E$201:$E$206</c:f>
              <c:numCache>
                <c:formatCode>0.0</c:formatCode>
                <c:ptCount val="6"/>
                <c:pt idx="0">
                  <c:v>3.7193600364285713</c:v>
                </c:pt>
                <c:pt idx="1">
                  <c:v>10.250584045294117</c:v>
                </c:pt>
                <c:pt idx="2">
                  <c:v>13.324373625</c:v>
                </c:pt>
                <c:pt idx="3">
                  <c:v>13.763185500000001</c:v>
                </c:pt>
                <c:pt idx="4">
                  <c:v>9.5673993016326513</c:v>
                </c:pt>
                <c:pt idx="5">
                  <c:v>21.250227104883731</c:v>
                </c:pt>
              </c:numCache>
            </c:numRef>
          </c:val>
          <c:extLst>
            <c:ext xmlns:c16="http://schemas.microsoft.com/office/drawing/2014/chart" uri="{C3380CC4-5D6E-409C-BE32-E72D297353CC}">
              <c16:uniqueId val="{00000003-24F2-9445-9589-73E15A0ED564}"/>
            </c:ext>
          </c:extLst>
        </c:ser>
        <c:ser>
          <c:idx val="4"/>
          <c:order val="4"/>
          <c:tx>
            <c:strRef>
              <c:f>ACCESS!$F$200</c:f>
              <c:strCache>
                <c:ptCount val="1"/>
                <c:pt idx="0">
                  <c:v>2017</c:v>
                </c:pt>
              </c:strCache>
            </c:strRef>
          </c:tx>
          <c:spPr>
            <a:solidFill>
              <a:schemeClr val="accent5"/>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ACCESS!$F$201:$F$206</c:f>
              <c:numCache>
                <c:formatCode>0.0</c:formatCode>
                <c:ptCount val="6"/>
                <c:pt idx="0">
                  <c:v>3.6853324280000002</c:v>
                </c:pt>
                <c:pt idx="1">
                  <c:v>11.008040786</c:v>
                </c:pt>
                <c:pt idx="2">
                  <c:v>13.082167938461538</c:v>
                </c:pt>
                <c:pt idx="3">
                  <c:v>12.755455449999999</c:v>
                </c:pt>
                <c:pt idx="4">
                  <c:v>9.5306431451020384</c:v>
                </c:pt>
                <c:pt idx="5">
                  <c:v>20.639885822093028</c:v>
                </c:pt>
              </c:numCache>
            </c:numRef>
          </c:val>
          <c:extLst>
            <c:ext xmlns:c16="http://schemas.microsoft.com/office/drawing/2014/chart" uri="{C3380CC4-5D6E-409C-BE32-E72D297353CC}">
              <c16:uniqueId val="{00000004-24F2-9445-9589-73E15A0ED564}"/>
            </c:ext>
          </c:extLst>
        </c:ser>
        <c:ser>
          <c:idx val="5"/>
          <c:order val="5"/>
          <c:tx>
            <c:strRef>
              <c:f>ACCESS!$G$200</c:f>
              <c:strCache>
                <c:ptCount val="1"/>
                <c:pt idx="0">
                  <c:v>2018</c:v>
                </c:pt>
              </c:strCache>
            </c:strRef>
          </c:tx>
          <c:spPr>
            <a:solidFill>
              <a:schemeClr val="accent6"/>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ACCESS!$G$201:$G$206</c:f>
              <c:numCache>
                <c:formatCode>0.0</c:formatCode>
                <c:ptCount val="6"/>
                <c:pt idx="0">
                  <c:v>3.4430221500000004</c:v>
                </c:pt>
                <c:pt idx="1">
                  <c:v>10.757332154999999</c:v>
                </c:pt>
                <c:pt idx="2">
                  <c:v>12.868572983333335</c:v>
                </c:pt>
                <c:pt idx="3">
                  <c:v>12.142015566666666</c:v>
                </c:pt>
                <c:pt idx="4">
                  <c:v>9.6747575619999999</c:v>
                </c:pt>
                <c:pt idx="5">
                  <c:v>20.263298898470591</c:v>
                </c:pt>
              </c:numCache>
            </c:numRef>
          </c:val>
          <c:extLst>
            <c:ext xmlns:c16="http://schemas.microsoft.com/office/drawing/2014/chart" uri="{C3380CC4-5D6E-409C-BE32-E72D297353CC}">
              <c16:uniqueId val="{00000005-24F2-9445-9589-73E15A0ED564}"/>
            </c:ext>
          </c:extLst>
        </c:ser>
        <c:ser>
          <c:idx val="6"/>
          <c:order val="6"/>
          <c:tx>
            <c:strRef>
              <c:f>ACCESS!$H$200</c:f>
              <c:strCache>
                <c:ptCount val="1"/>
                <c:pt idx="0">
                  <c:v>2019</c:v>
                </c:pt>
              </c:strCache>
            </c:strRef>
          </c:tx>
          <c:spPr>
            <a:solidFill>
              <a:schemeClr val="accent1">
                <a:lumMod val="60000"/>
              </a:schemeClr>
            </a:solidFill>
            <a:ln>
              <a:noFill/>
            </a:ln>
            <a:effectLst/>
          </c:spPr>
          <c:invertIfNegative val="0"/>
          <c:cat>
            <c:strRef>
              <c:f>ACCESS!$A$201:$A$206</c:f>
              <c:strCache>
                <c:ptCount val="6"/>
                <c:pt idx="0">
                  <c:v>OIC-LIG</c:v>
                </c:pt>
                <c:pt idx="1">
                  <c:v>OIC-LMIG</c:v>
                </c:pt>
                <c:pt idx="2">
                  <c:v>OIC-UMIG</c:v>
                </c:pt>
                <c:pt idx="3">
                  <c:v>OIC-HIG</c:v>
                </c:pt>
                <c:pt idx="4">
                  <c:v>OIC-Average</c:v>
                </c:pt>
                <c:pt idx="5">
                  <c:v>World Average</c:v>
                </c:pt>
              </c:strCache>
            </c:strRef>
          </c:cat>
          <c:val>
            <c:numRef>
              <c:f>ACCESS!$H$201:$H$206</c:f>
              <c:numCache>
                <c:formatCode>0.0</c:formatCode>
                <c:ptCount val="6"/>
                <c:pt idx="0">
                  <c:v>3.4646593872727278</c:v>
                </c:pt>
                <c:pt idx="1">
                  <c:v>10.15142700368421</c:v>
                </c:pt>
                <c:pt idx="2">
                  <c:v>12.745293818181819</c:v>
                </c:pt>
                <c:pt idx="3">
                  <c:v>12.035841283333333</c:v>
                </c:pt>
                <c:pt idx="4">
                  <c:v>9.4340775751063823</c:v>
                </c:pt>
                <c:pt idx="5">
                  <c:v>20.016997816303022</c:v>
                </c:pt>
              </c:numCache>
            </c:numRef>
          </c:val>
          <c:extLst>
            <c:ext xmlns:c16="http://schemas.microsoft.com/office/drawing/2014/chart" uri="{C3380CC4-5D6E-409C-BE32-E72D297353CC}">
              <c16:uniqueId val="{00000006-24F2-9445-9589-73E15A0ED564}"/>
            </c:ext>
          </c:extLst>
        </c:ser>
        <c:ser>
          <c:idx val="7"/>
          <c:order val="7"/>
          <c:tx>
            <c:strRef>
              <c:f>ACCESS!$I$200</c:f>
              <c:strCache>
                <c:ptCount val="1"/>
                <c:pt idx="0">
                  <c:v>2020</c:v>
                </c:pt>
              </c:strCache>
            </c:strRef>
          </c:tx>
          <c:spPr>
            <a:solidFill>
              <a:schemeClr val="accent2">
                <a:lumMod val="60000"/>
              </a:schemeClr>
            </a:solidFill>
            <a:ln>
              <a:noFill/>
            </a:ln>
            <a:effectLst/>
          </c:spPr>
          <c:invertIfNegative val="0"/>
          <c:dLbls>
            <c:dLbl>
              <c:idx val="2"/>
              <c:layout>
                <c:manualLayout>
                  <c:x val="9.5158796241227549E-3"/>
                  <c:y val="-8.29177817618669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F2-9445-9589-73E15A0ED564}"/>
                </c:ext>
              </c:extLst>
            </c:dLbl>
            <c:dLbl>
              <c:idx val="3"/>
              <c:layout>
                <c:manualLayout>
                  <c:x val="7.13690971809197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F2-9445-9589-73E15A0ED56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ACCESS!$A$201:$A$206</c:f>
              <c:strCache>
                <c:ptCount val="6"/>
                <c:pt idx="0">
                  <c:v>OIC-LIG</c:v>
                </c:pt>
                <c:pt idx="1">
                  <c:v>OIC-LMIG</c:v>
                </c:pt>
                <c:pt idx="2">
                  <c:v>OIC-UMIG</c:v>
                </c:pt>
                <c:pt idx="3">
                  <c:v>OIC-HIG</c:v>
                </c:pt>
                <c:pt idx="4">
                  <c:v>OIC-Average</c:v>
                </c:pt>
                <c:pt idx="5">
                  <c:v>World Average</c:v>
                </c:pt>
              </c:strCache>
            </c:strRef>
          </c:cat>
          <c:val>
            <c:numRef>
              <c:f>ACCESS!$I$201:$I$206</c:f>
              <c:numCache>
                <c:formatCode>0.0</c:formatCode>
                <c:ptCount val="6"/>
                <c:pt idx="0">
                  <c:v>3.5994240450000001</c:v>
                </c:pt>
                <c:pt idx="1">
                  <c:v>11.122721231578947</c:v>
                </c:pt>
                <c:pt idx="2">
                  <c:v>11.454373060000002</c:v>
                </c:pt>
                <c:pt idx="3">
                  <c:v>10.803560260000001</c:v>
                </c:pt>
                <c:pt idx="4">
                  <c:v>9.2535957208888888</c:v>
                </c:pt>
                <c:pt idx="5">
                  <c:v>19.564483482784819</c:v>
                </c:pt>
              </c:numCache>
            </c:numRef>
          </c:val>
          <c:extLst>
            <c:ext xmlns:c16="http://schemas.microsoft.com/office/drawing/2014/chart" uri="{C3380CC4-5D6E-409C-BE32-E72D297353CC}">
              <c16:uniqueId val="{00000009-24F2-9445-9589-73E15A0ED564}"/>
            </c:ext>
          </c:extLst>
        </c:ser>
        <c:dLbls>
          <c:showLegendKey val="0"/>
          <c:showVal val="0"/>
          <c:showCatName val="0"/>
          <c:showSerName val="0"/>
          <c:showPercent val="0"/>
          <c:showBubbleSize val="0"/>
        </c:dLbls>
        <c:gapWidth val="219"/>
        <c:overlap val="-27"/>
        <c:axId val="729589439"/>
        <c:axId val="944775983"/>
      </c:barChart>
      <c:catAx>
        <c:axId val="72958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4775983"/>
        <c:crosses val="autoZero"/>
        <c:auto val="1"/>
        <c:lblAlgn val="ctr"/>
        <c:lblOffset val="100"/>
        <c:noMultiLvlLbl val="0"/>
      </c:catAx>
      <c:valAx>
        <c:axId val="944775983"/>
        <c:scaling>
          <c:orientation val="minMax"/>
          <c:max val="2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295894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DEPTH!$C$179</c:f>
              <c:strCache>
                <c:ptCount val="1"/>
                <c:pt idx="0">
                  <c:v>2013</c:v>
                </c:pt>
              </c:strCache>
            </c:strRef>
          </c:tx>
          <c:spPr>
            <a:solidFill>
              <a:schemeClr val="accent1"/>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DEPTH!$C$180:$C$185</c:f>
              <c:numCache>
                <c:formatCode>0.0</c:formatCode>
                <c:ptCount val="6"/>
                <c:pt idx="0">
                  <c:v>16.068644375000002</c:v>
                </c:pt>
                <c:pt idx="1">
                  <c:v>21.111061999999997</c:v>
                </c:pt>
                <c:pt idx="2">
                  <c:v>44.266332733333336</c:v>
                </c:pt>
                <c:pt idx="3">
                  <c:v>49.097939999999994</c:v>
                </c:pt>
                <c:pt idx="4">
                  <c:v>29.676960611111099</c:v>
                </c:pt>
                <c:pt idx="5">
                  <c:v>49.618510513812176</c:v>
                </c:pt>
              </c:numCache>
            </c:numRef>
          </c:val>
          <c:extLst>
            <c:ext xmlns:c16="http://schemas.microsoft.com/office/drawing/2014/chart" uri="{C3380CC4-5D6E-409C-BE32-E72D297353CC}">
              <c16:uniqueId val="{00000000-C7C0-0648-8465-80C89F3507AA}"/>
            </c:ext>
          </c:extLst>
        </c:ser>
        <c:ser>
          <c:idx val="1"/>
          <c:order val="1"/>
          <c:tx>
            <c:strRef>
              <c:f>DEPTH!$D$179</c:f>
              <c:strCache>
                <c:ptCount val="1"/>
                <c:pt idx="0">
                  <c:v>2014</c:v>
                </c:pt>
              </c:strCache>
            </c:strRef>
          </c:tx>
          <c:spPr>
            <a:solidFill>
              <a:schemeClr val="accent2"/>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DEPTH!$D$180:$D$185</c:f>
              <c:numCache>
                <c:formatCode>0.0</c:formatCode>
                <c:ptCount val="6"/>
                <c:pt idx="0">
                  <c:v>14.756759714285716</c:v>
                </c:pt>
                <c:pt idx="1">
                  <c:v>24.077714647058819</c:v>
                </c:pt>
                <c:pt idx="2">
                  <c:v>46.984316933333325</c:v>
                </c:pt>
                <c:pt idx="3">
                  <c:v>52.381995714285715</c:v>
                </c:pt>
                <c:pt idx="4">
                  <c:v>31.836877528301894</c:v>
                </c:pt>
                <c:pt idx="5">
                  <c:v>50.240323361111102</c:v>
                </c:pt>
              </c:numCache>
            </c:numRef>
          </c:val>
          <c:extLst>
            <c:ext xmlns:c16="http://schemas.microsoft.com/office/drawing/2014/chart" uri="{C3380CC4-5D6E-409C-BE32-E72D297353CC}">
              <c16:uniqueId val="{00000001-C7C0-0648-8465-80C89F3507AA}"/>
            </c:ext>
          </c:extLst>
        </c:ser>
        <c:ser>
          <c:idx val="2"/>
          <c:order val="2"/>
          <c:tx>
            <c:strRef>
              <c:f>DEPTH!$E$179</c:f>
              <c:strCache>
                <c:ptCount val="1"/>
                <c:pt idx="0">
                  <c:v>2015</c:v>
                </c:pt>
              </c:strCache>
            </c:strRef>
          </c:tx>
          <c:spPr>
            <a:solidFill>
              <a:schemeClr val="accent3"/>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DEPTH!$E$180:$E$185</c:f>
              <c:numCache>
                <c:formatCode>0.0</c:formatCode>
                <c:ptCount val="6"/>
                <c:pt idx="0">
                  <c:v>16.918834785714289</c:v>
                </c:pt>
                <c:pt idx="1">
                  <c:v>27.129775312500009</c:v>
                </c:pt>
                <c:pt idx="2">
                  <c:v>47.352441799999994</c:v>
                </c:pt>
                <c:pt idx="3">
                  <c:v>69.460220000000007</c:v>
                </c:pt>
                <c:pt idx="4">
                  <c:v>35.912466519230769</c:v>
                </c:pt>
                <c:pt idx="5">
                  <c:v>51.767559186440671</c:v>
                </c:pt>
              </c:numCache>
            </c:numRef>
          </c:val>
          <c:extLst>
            <c:ext xmlns:c16="http://schemas.microsoft.com/office/drawing/2014/chart" uri="{C3380CC4-5D6E-409C-BE32-E72D297353CC}">
              <c16:uniqueId val="{00000002-C7C0-0648-8465-80C89F3507AA}"/>
            </c:ext>
          </c:extLst>
        </c:ser>
        <c:ser>
          <c:idx val="3"/>
          <c:order val="3"/>
          <c:tx>
            <c:strRef>
              <c:f>DEPTH!$F$179</c:f>
              <c:strCache>
                <c:ptCount val="1"/>
                <c:pt idx="0">
                  <c:v>2016</c:v>
                </c:pt>
              </c:strCache>
            </c:strRef>
          </c:tx>
          <c:spPr>
            <a:solidFill>
              <a:schemeClr val="accent4"/>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DEPTH!$F$180:$F$185</c:f>
              <c:numCache>
                <c:formatCode>0.0</c:formatCode>
                <c:ptCount val="6"/>
                <c:pt idx="0">
                  <c:v>16.746004785714288</c:v>
                </c:pt>
                <c:pt idx="1">
                  <c:v>30.478726941176472</c:v>
                </c:pt>
                <c:pt idx="2">
                  <c:v>45.472793571428568</c:v>
                </c:pt>
                <c:pt idx="3">
                  <c:v>74.506890000000013</c:v>
                </c:pt>
                <c:pt idx="4">
                  <c:v>36.004762254901962</c:v>
                </c:pt>
                <c:pt idx="5">
                  <c:v>51.905821164772732</c:v>
                </c:pt>
              </c:numCache>
            </c:numRef>
          </c:val>
          <c:extLst>
            <c:ext xmlns:c16="http://schemas.microsoft.com/office/drawing/2014/chart" uri="{C3380CC4-5D6E-409C-BE32-E72D297353CC}">
              <c16:uniqueId val="{00000003-C7C0-0648-8465-80C89F3507AA}"/>
            </c:ext>
          </c:extLst>
        </c:ser>
        <c:ser>
          <c:idx val="4"/>
          <c:order val="4"/>
          <c:tx>
            <c:strRef>
              <c:f>DEPTH!$G$179</c:f>
              <c:strCache>
                <c:ptCount val="1"/>
                <c:pt idx="0">
                  <c:v>2017</c:v>
                </c:pt>
              </c:strCache>
            </c:strRef>
          </c:tx>
          <c:spPr>
            <a:solidFill>
              <a:schemeClr val="accent5"/>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DEPTH!$G$180:$G$185</c:f>
              <c:numCache>
                <c:formatCode>0.0</c:formatCode>
                <c:ptCount val="6"/>
                <c:pt idx="0">
                  <c:v>15.5621434375</c:v>
                </c:pt>
                <c:pt idx="1">
                  <c:v>29.4125704</c:v>
                </c:pt>
                <c:pt idx="2">
                  <c:v>42.567823857142862</c:v>
                </c:pt>
                <c:pt idx="3">
                  <c:v>70.788763333333335</c:v>
                </c:pt>
                <c:pt idx="4">
                  <c:v>33.54637186274509</c:v>
                </c:pt>
                <c:pt idx="5">
                  <c:v>50.731077356321848</c:v>
                </c:pt>
              </c:numCache>
            </c:numRef>
          </c:val>
          <c:extLst>
            <c:ext xmlns:c16="http://schemas.microsoft.com/office/drawing/2014/chart" uri="{C3380CC4-5D6E-409C-BE32-E72D297353CC}">
              <c16:uniqueId val="{00000004-C7C0-0648-8465-80C89F3507AA}"/>
            </c:ext>
          </c:extLst>
        </c:ser>
        <c:ser>
          <c:idx val="5"/>
          <c:order val="5"/>
          <c:tx>
            <c:strRef>
              <c:f>DEPTH!$H$179</c:f>
              <c:strCache>
                <c:ptCount val="1"/>
                <c:pt idx="0">
                  <c:v>2018</c:v>
                </c:pt>
              </c:strCache>
            </c:strRef>
          </c:tx>
          <c:spPr>
            <a:solidFill>
              <a:schemeClr val="accent6"/>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DEPTH!$H$180:$H$185</c:f>
              <c:numCache>
                <c:formatCode>0.0</c:formatCode>
                <c:ptCount val="6"/>
                <c:pt idx="0">
                  <c:v>14.025438769230769</c:v>
                </c:pt>
                <c:pt idx="1">
                  <c:v>27.759448947368423</c:v>
                </c:pt>
                <c:pt idx="2">
                  <c:v>37.932531833333329</c:v>
                </c:pt>
                <c:pt idx="3">
                  <c:v>69.97754599999999</c:v>
                </c:pt>
                <c:pt idx="4">
                  <c:v>30.915068285714284</c:v>
                </c:pt>
                <c:pt idx="5">
                  <c:v>50.236398783625702</c:v>
                </c:pt>
              </c:numCache>
            </c:numRef>
          </c:val>
          <c:extLst>
            <c:ext xmlns:c16="http://schemas.microsoft.com/office/drawing/2014/chart" uri="{C3380CC4-5D6E-409C-BE32-E72D297353CC}">
              <c16:uniqueId val="{00000005-C7C0-0648-8465-80C89F3507AA}"/>
            </c:ext>
          </c:extLst>
        </c:ser>
        <c:ser>
          <c:idx val="6"/>
          <c:order val="6"/>
          <c:tx>
            <c:strRef>
              <c:f>DEPTH!$I$179</c:f>
              <c:strCache>
                <c:ptCount val="1"/>
                <c:pt idx="0">
                  <c:v>2019</c:v>
                </c:pt>
              </c:strCache>
            </c:strRef>
          </c:tx>
          <c:spPr>
            <a:solidFill>
              <a:schemeClr val="accent1">
                <a:lumMod val="60000"/>
              </a:schemeClr>
            </a:solidFill>
            <a:ln>
              <a:noFill/>
            </a:ln>
            <a:effectLst/>
          </c:spPr>
          <c:invertIfNegative val="0"/>
          <c:cat>
            <c:strRef>
              <c:f>DEPTH!$B$180:$B$185</c:f>
              <c:strCache>
                <c:ptCount val="6"/>
                <c:pt idx="0">
                  <c:v>OIC-LIG</c:v>
                </c:pt>
                <c:pt idx="1">
                  <c:v>OIC-LMIG</c:v>
                </c:pt>
                <c:pt idx="2">
                  <c:v>OIC-UMIG</c:v>
                </c:pt>
                <c:pt idx="3">
                  <c:v>OIC-HIG</c:v>
                </c:pt>
                <c:pt idx="4">
                  <c:v>OIC-Average</c:v>
                </c:pt>
                <c:pt idx="5">
                  <c:v>World Average</c:v>
                </c:pt>
              </c:strCache>
            </c:strRef>
          </c:cat>
          <c:val>
            <c:numRef>
              <c:f>DEPTH!$I$180:$I$185</c:f>
              <c:numCache>
                <c:formatCode>0.0</c:formatCode>
                <c:ptCount val="6"/>
                <c:pt idx="0">
                  <c:v>14.161050230769234</c:v>
                </c:pt>
                <c:pt idx="1">
                  <c:v>27.723289473684215</c:v>
                </c:pt>
                <c:pt idx="2">
                  <c:v>38.04170225</c:v>
                </c:pt>
                <c:pt idx="3">
                  <c:v>71.594980000000007</c:v>
                </c:pt>
                <c:pt idx="4">
                  <c:v>30.285760416666673</c:v>
                </c:pt>
                <c:pt idx="5">
                  <c:v>50.478847723529405</c:v>
                </c:pt>
              </c:numCache>
            </c:numRef>
          </c:val>
          <c:extLst>
            <c:ext xmlns:c16="http://schemas.microsoft.com/office/drawing/2014/chart" uri="{C3380CC4-5D6E-409C-BE32-E72D297353CC}">
              <c16:uniqueId val="{00000006-C7C0-0648-8465-80C89F3507AA}"/>
            </c:ext>
          </c:extLst>
        </c:ser>
        <c:ser>
          <c:idx val="7"/>
          <c:order val="7"/>
          <c:tx>
            <c:strRef>
              <c:f>DEPTH!$J$179</c:f>
              <c:strCache>
                <c:ptCount val="1"/>
                <c:pt idx="0">
                  <c:v>2020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DEPTH!$B$180:$B$185</c:f>
              <c:strCache>
                <c:ptCount val="6"/>
                <c:pt idx="0">
                  <c:v>OIC-LIG</c:v>
                </c:pt>
                <c:pt idx="1">
                  <c:v>OIC-LMIG</c:v>
                </c:pt>
                <c:pt idx="2">
                  <c:v>OIC-UMIG</c:v>
                </c:pt>
                <c:pt idx="3">
                  <c:v>OIC-HIG</c:v>
                </c:pt>
                <c:pt idx="4">
                  <c:v>OIC-Average</c:v>
                </c:pt>
                <c:pt idx="5">
                  <c:v>World Average</c:v>
                </c:pt>
              </c:strCache>
            </c:strRef>
          </c:cat>
          <c:val>
            <c:numRef>
              <c:f>DEPTH!$J$180:$J$185</c:f>
              <c:numCache>
                <c:formatCode>0.0</c:formatCode>
                <c:ptCount val="6"/>
                <c:pt idx="0">
                  <c:v>14.903800249999998</c:v>
                </c:pt>
                <c:pt idx="1">
                  <c:v>31.19021235294117</c:v>
                </c:pt>
                <c:pt idx="2">
                  <c:v>47.886257272727271</c:v>
                </c:pt>
                <c:pt idx="3">
                  <c:v>87.618033333333344</c:v>
                </c:pt>
                <c:pt idx="4">
                  <c:v>34.853073093023255</c:v>
                </c:pt>
                <c:pt idx="5">
                  <c:v>58.036788031249991</c:v>
                </c:pt>
              </c:numCache>
            </c:numRef>
          </c:val>
          <c:extLst>
            <c:ext xmlns:c16="http://schemas.microsoft.com/office/drawing/2014/chart" uri="{C3380CC4-5D6E-409C-BE32-E72D297353CC}">
              <c16:uniqueId val="{00000007-C7C0-0648-8465-80C89F3507AA}"/>
            </c:ext>
          </c:extLst>
        </c:ser>
        <c:dLbls>
          <c:showLegendKey val="0"/>
          <c:showVal val="0"/>
          <c:showCatName val="0"/>
          <c:showSerName val="0"/>
          <c:showPercent val="0"/>
          <c:showBubbleSize val="0"/>
        </c:dLbls>
        <c:gapWidth val="219"/>
        <c:overlap val="-27"/>
        <c:axId val="916281503"/>
        <c:axId val="727561887"/>
      </c:barChart>
      <c:catAx>
        <c:axId val="91628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27561887"/>
        <c:crosses val="autoZero"/>
        <c:auto val="1"/>
        <c:lblAlgn val="ctr"/>
        <c:lblOffset val="100"/>
        <c:noMultiLvlLbl val="0"/>
      </c:catAx>
      <c:valAx>
        <c:axId val="72756188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16281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01150868382513E-2"/>
          <c:y val="5.8796296296296298E-2"/>
          <c:w val="0.81838860989049311"/>
          <c:h val="0.75014225589225592"/>
        </c:manualLayout>
      </c:layout>
      <c:barChart>
        <c:barDir val="col"/>
        <c:grouping val="clustered"/>
        <c:varyColors val="0"/>
        <c:ser>
          <c:idx val="0"/>
          <c:order val="0"/>
          <c:tx>
            <c:strRef>
              <c:f>DEPTH!$C$192</c:f>
              <c:strCache>
                <c:ptCount val="1"/>
                <c:pt idx="0">
                  <c:v>2013</c:v>
                </c:pt>
              </c:strCache>
            </c:strRef>
          </c:tx>
          <c:spPr>
            <a:solidFill>
              <a:schemeClr val="accent1"/>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DEPTH!$C$193:$C$198</c:f>
              <c:numCache>
                <c:formatCode>0.0</c:formatCode>
                <c:ptCount val="6"/>
                <c:pt idx="0">
                  <c:v>22.196852124999999</c:v>
                </c:pt>
                <c:pt idx="1">
                  <c:v>31.421234999999996</c:v>
                </c:pt>
                <c:pt idx="2">
                  <c:v>61.391816666666664</c:v>
                </c:pt>
                <c:pt idx="3">
                  <c:v>67.04371571428571</c:v>
                </c:pt>
                <c:pt idx="4">
                  <c:v>41.630975074074072</c:v>
                </c:pt>
                <c:pt idx="5">
                  <c:v>60.949924884615399</c:v>
                </c:pt>
              </c:numCache>
            </c:numRef>
          </c:val>
          <c:extLst>
            <c:ext xmlns:c16="http://schemas.microsoft.com/office/drawing/2014/chart" uri="{C3380CC4-5D6E-409C-BE32-E72D297353CC}">
              <c16:uniqueId val="{00000000-02CC-4545-914C-A22128F0817E}"/>
            </c:ext>
          </c:extLst>
        </c:ser>
        <c:ser>
          <c:idx val="1"/>
          <c:order val="1"/>
          <c:tx>
            <c:strRef>
              <c:f>DEPTH!$D$192</c:f>
              <c:strCache>
                <c:ptCount val="1"/>
                <c:pt idx="0">
                  <c:v>2014</c:v>
                </c:pt>
              </c:strCache>
            </c:strRef>
          </c:tx>
          <c:spPr>
            <a:solidFill>
              <a:schemeClr val="accent2"/>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DEPTH!$D$193:$D$198</c:f>
              <c:numCache>
                <c:formatCode>0.0</c:formatCode>
                <c:ptCount val="6"/>
                <c:pt idx="0">
                  <c:v>21.406564499999998</c:v>
                </c:pt>
                <c:pt idx="1">
                  <c:v>34.448543529411765</c:v>
                </c:pt>
                <c:pt idx="2">
                  <c:v>65.553457999999992</c:v>
                </c:pt>
                <c:pt idx="3">
                  <c:v>70.388162857142859</c:v>
                </c:pt>
                <c:pt idx="4">
                  <c:v>44.55351232075472</c:v>
                </c:pt>
                <c:pt idx="5">
                  <c:v>61.955503806629878</c:v>
                </c:pt>
              </c:numCache>
            </c:numRef>
          </c:val>
          <c:extLst>
            <c:ext xmlns:c16="http://schemas.microsoft.com/office/drawing/2014/chart" uri="{C3380CC4-5D6E-409C-BE32-E72D297353CC}">
              <c16:uniqueId val="{00000001-02CC-4545-914C-A22128F0817E}"/>
            </c:ext>
          </c:extLst>
        </c:ser>
        <c:ser>
          <c:idx val="2"/>
          <c:order val="2"/>
          <c:tx>
            <c:strRef>
              <c:f>DEPTH!$E$192</c:f>
              <c:strCache>
                <c:ptCount val="1"/>
                <c:pt idx="0">
                  <c:v>2015</c:v>
                </c:pt>
              </c:strCache>
            </c:strRef>
          </c:tx>
          <c:spPr>
            <a:solidFill>
              <a:schemeClr val="accent3"/>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DEPTH!$E$193:$E$198</c:f>
              <c:numCache>
                <c:formatCode>0.0</c:formatCode>
                <c:ptCount val="6"/>
                <c:pt idx="0">
                  <c:v>23.44740371428572</c:v>
                </c:pt>
                <c:pt idx="1">
                  <c:v>38.915355624999997</c:v>
                </c:pt>
                <c:pt idx="2">
                  <c:v>66.91025733333332</c:v>
                </c:pt>
                <c:pt idx="3">
                  <c:v>92.352481428571437</c:v>
                </c:pt>
                <c:pt idx="4">
                  <c:v>50.019818692307688</c:v>
                </c:pt>
                <c:pt idx="5">
                  <c:v>63.408419668539345</c:v>
                </c:pt>
              </c:numCache>
            </c:numRef>
          </c:val>
          <c:extLst>
            <c:ext xmlns:c16="http://schemas.microsoft.com/office/drawing/2014/chart" uri="{C3380CC4-5D6E-409C-BE32-E72D297353CC}">
              <c16:uniqueId val="{00000002-02CC-4545-914C-A22128F0817E}"/>
            </c:ext>
          </c:extLst>
        </c:ser>
        <c:ser>
          <c:idx val="3"/>
          <c:order val="3"/>
          <c:tx>
            <c:strRef>
              <c:f>DEPTH!$F$192</c:f>
              <c:strCache>
                <c:ptCount val="1"/>
                <c:pt idx="0">
                  <c:v>2016</c:v>
                </c:pt>
              </c:strCache>
            </c:strRef>
          </c:tx>
          <c:spPr>
            <a:solidFill>
              <a:schemeClr val="accent4"/>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DEPTH!$F$193:$F$198</c:f>
              <c:numCache>
                <c:formatCode>0.0</c:formatCode>
                <c:ptCount val="6"/>
                <c:pt idx="0">
                  <c:v>23.642778785714281</c:v>
                </c:pt>
                <c:pt idx="1">
                  <c:v>45.299026470588224</c:v>
                </c:pt>
                <c:pt idx="2">
                  <c:v>63.809104999999988</c:v>
                </c:pt>
                <c:pt idx="3">
                  <c:v>99.338541666666671</c:v>
                </c:pt>
                <c:pt idx="4">
                  <c:v>50.792962215686281</c:v>
                </c:pt>
                <c:pt idx="5">
                  <c:v>64.032818666666671</c:v>
                </c:pt>
              </c:numCache>
            </c:numRef>
          </c:val>
          <c:extLst>
            <c:ext xmlns:c16="http://schemas.microsoft.com/office/drawing/2014/chart" uri="{C3380CC4-5D6E-409C-BE32-E72D297353CC}">
              <c16:uniqueId val="{00000003-02CC-4545-914C-A22128F0817E}"/>
            </c:ext>
          </c:extLst>
        </c:ser>
        <c:ser>
          <c:idx val="4"/>
          <c:order val="4"/>
          <c:tx>
            <c:strRef>
              <c:f>DEPTH!$G$192</c:f>
              <c:strCache>
                <c:ptCount val="1"/>
                <c:pt idx="0">
                  <c:v>2017</c:v>
                </c:pt>
              </c:strCache>
            </c:strRef>
          </c:tx>
          <c:spPr>
            <a:solidFill>
              <a:schemeClr val="accent5"/>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DEPTH!$G$193:$G$198</c:f>
              <c:numCache>
                <c:formatCode>0.0</c:formatCode>
                <c:ptCount val="6"/>
                <c:pt idx="0">
                  <c:v>23.3706601875</c:v>
                </c:pt>
                <c:pt idx="1">
                  <c:v>43.796877333333327</c:v>
                </c:pt>
                <c:pt idx="2">
                  <c:v>60.937798571428566</c:v>
                </c:pt>
                <c:pt idx="3">
                  <c:v>97.634803333333323</c:v>
                </c:pt>
                <c:pt idx="4">
                  <c:v>48.427876921568625</c:v>
                </c:pt>
                <c:pt idx="5">
                  <c:v>62.791149068571414</c:v>
                </c:pt>
              </c:numCache>
            </c:numRef>
          </c:val>
          <c:extLst>
            <c:ext xmlns:c16="http://schemas.microsoft.com/office/drawing/2014/chart" uri="{C3380CC4-5D6E-409C-BE32-E72D297353CC}">
              <c16:uniqueId val="{00000004-02CC-4545-914C-A22128F0817E}"/>
            </c:ext>
          </c:extLst>
        </c:ser>
        <c:ser>
          <c:idx val="5"/>
          <c:order val="5"/>
          <c:tx>
            <c:strRef>
              <c:f>DEPTH!$H$192</c:f>
              <c:strCache>
                <c:ptCount val="1"/>
                <c:pt idx="0">
                  <c:v>2018</c:v>
                </c:pt>
              </c:strCache>
            </c:strRef>
          </c:tx>
          <c:spPr>
            <a:solidFill>
              <a:schemeClr val="accent6"/>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DEPTH!$H$193:$H$198</c:f>
              <c:numCache>
                <c:formatCode>0.0</c:formatCode>
                <c:ptCount val="6"/>
                <c:pt idx="0">
                  <c:v>22.649436307692309</c:v>
                </c:pt>
                <c:pt idx="1">
                  <c:v>41.791302105263163</c:v>
                </c:pt>
                <c:pt idx="2">
                  <c:v>51.207144999999997</c:v>
                </c:pt>
                <c:pt idx="3">
                  <c:v>95.587366000000003</c:v>
                </c:pt>
                <c:pt idx="4">
                  <c:v>44.508162897959181</c:v>
                </c:pt>
                <c:pt idx="5">
                  <c:v>61.637445970930266</c:v>
                </c:pt>
              </c:numCache>
            </c:numRef>
          </c:val>
          <c:extLst>
            <c:ext xmlns:c16="http://schemas.microsoft.com/office/drawing/2014/chart" uri="{C3380CC4-5D6E-409C-BE32-E72D297353CC}">
              <c16:uniqueId val="{00000005-02CC-4545-914C-A22128F0817E}"/>
            </c:ext>
          </c:extLst>
        </c:ser>
        <c:ser>
          <c:idx val="6"/>
          <c:order val="6"/>
          <c:tx>
            <c:strRef>
              <c:f>DEPTH!$I$192</c:f>
              <c:strCache>
                <c:ptCount val="1"/>
                <c:pt idx="0">
                  <c:v>2019</c:v>
                </c:pt>
              </c:strCache>
            </c:strRef>
          </c:tx>
          <c:spPr>
            <a:solidFill>
              <a:schemeClr val="accent1">
                <a:lumMod val="60000"/>
              </a:schemeClr>
            </a:solidFill>
            <a:ln>
              <a:noFill/>
            </a:ln>
            <a:effectLst/>
          </c:spPr>
          <c:invertIfNegative val="0"/>
          <c:cat>
            <c:strRef>
              <c:f>DEPTH!$B$193:$B$198</c:f>
              <c:strCache>
                <c:ptCount val="6"/>
                <c:pt idx="0">
                  <c:v>OIC-LIG</c:v>
                </c:pt>
                <c:pt idx="1">
                  <c:v>OIC-LMIG</c:v>
                </c:pt>
                <c:pt idx="2">
                  <c:v>OIC-UMIG</c:v>
                </c:pt>
                <c:pt idx="3">
                  <c:v>OIC-HIG</c:v>
                </c:pt>
                <c:pt idx="4">
                  <c:v>OIC-Average</c:v>
                </c:pt>
                <c:pt idx="5">
                  <c:v>World Average</c:v>
                </c:pt>
              </c:strCache>
            </c:strRef>
          </c:cat>
          <c:val>
            <c:numRef>
              <c:f>DEPTH!$I$193:$I$198</c:f>
              <c:numCache>
                <c:formatCode>0.0</c:formatCode>
                <c:ptCount val="6"/>
                <c:pt idx="0">
                  <c:v>22.909217307692305</c:v>
                </c:pt>
                <c:pt idx="1">
                  <c:v>41.550991578947368</c:v>
                </c:pt>
                <c:pt idx="2">
                  <c:v>51.948664999999998</c:v>
                </c:pt>
                <c:pt idx="3">
                  <c:v>104.82600749999999</c:v>
                </c:pt>
                <c:pt idx="4">
                  <c:v>44.374514062499998</c:v>
                </c:pt>
                <c:pt idx="5">
                  <c:v>62.015857526315784</c:v>
                </c:pt>
              </c:numCache>
            </c:numRef>
          </c:val>
          <c:extLst>
            <c:ext xmlns:c16="http://schemas.microsoft.com/office/drawing/2014/chart" uri="{C3380CC4-5D6E-409C-BE32-E72D297353CC}">
              <c16:uniqueId val="{00000006-02CC-4545-914C-A22128F0817E}"/>
            </c:ext>
          </c:extLst>
        </c:ser>
        <c:ser>
          <c:idx val="7"/>
          <c:order val="7"/>
          <c:tx>
            <c:strRef>
              <c:f>DEPTH!$J$192</c:f>
              <c:strCache>
                <c:ptCount val="1"/>
                <c:pt idx="0">
                  <c:v>2020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DEPTH!$B$193:$B$198</c:f>
              <c:strCache>
                <c:ptCount val="6"/>
                <c:pt idx="0">
                  <c:v>OIC-LIG</c:v>
                </c:pt>
                <c:pt idx="1">
                  <c:v>OIC-LMIG</c:v>
                </c:pt>
                <c:pt idx="2">
                  <c:v>OIC-UMIG</c:v>
                </c:pt>
                <c:pt idx="3">
                  <c:v>OIC-HIG</c:v>
                </c:pt>
                <c:pt idx="4">
                  <c:v>OIC-Average</c:v>
                </c:pt>
                <c:pt idx="5">
                  <c:v>World Average</c:v>
                </c:pt>
              </c:strCache>
            </c:strRef>
          </c:cat>
          <c:val>
            <c:numRef>
              <c:f>DEPTH!$J$193:$J$198</c:f>
              <c:numCache>
                <c:formatCode>0.0</c:formatCode>
                <c:ptCount val="6"/>
                <c:pt idx="0">
                  <c:v>24.754070666666667</c:v>
                </c:pt>
                <c:pt idx="1">
                  <c:v>49.208524705882347</c:v>
                </c:pt>
                <c:pt idx="2">
                  <c:v>68.469627272727266</c:v>
                </c:pt>
                <c:pt idx="3">
                  <c:v>136.56168333333335</c:v>
                </c:pt>
                <c:pt idx="4">
                  <c:v>53.405691116279073</c:v>
                </c:pt>
                <c:pt idx="5">
                  <c:v>72.689145068322929</c:v>
                </c:pt>
              </c:numCache>
            </c:numRef>
          </c:val>
          <c:extLst>
            <c:ext xmlns:c16="http://schemas.microsoft.com/office/drawing/2014/chart" uri="{C3380CC4-5D6E-409C-BE32-E72D297353CC}">
              <c16:uniqueId val="{00000007-02CC-4545-914C-A22128F0817E}"/>
            </c:ext>
          </c:extLst>
        </c:ser>
        <c:dLbls>
          <c:showLegendKey val="0"/>
          <c:showVal val="0"/>
          <c:showCatName val="0"/>
          <c:showSerName val="0"/>
          <c:showPercent val="0"/>
          <c:showBubbleSize val="0"/>
        </c:dLbls>
        <c:gapWidth val="219"/>
        <c:overlap val="-27"/>
        <c:axId val="730694591"/>
        <c:axId val="784131871"/>
      </c:barChart>
      <c:catAx>
        <c:axId val="73069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84131871"/>
        <c:crosses val="autoZero"/>
        <c:auto val="1"/>
        <c:lblAlgn val="ctr"/>
        <c:lblOffset val="100"/>
        <c:noMultiLvlLbl val="0"/>
      </c:catAx>
      <c:valAx>
        <c:axId val="784131871"/>
        <c:scaling>
          <c:orientation val="minMax"/>
          <c:max val="14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7306945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DEPTH!$C$205</c:f>
              <c:strCache>
                <c:ptCount val="1"/>
                <c:pt idx="0">
                  <c:v>2013</c:v>
                </c:pt>
              </c:strCache>
            </c:strRef>
          </c:tx>
          <c:spPr>
            <a:solidFill>
              <a:schemeClr val="accent1"/>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DEPTH!$C$207:$C$211</c:f>
              <c:numCache>
                <c:formatCode>0.0</c:formatCode>
                <c:ptCount val="5"/>
                <c:pt idx="0">
                  <c:v>29.543916666666671</c:v>
                </c:pt>
                <c:pt idx="1">
                  <c:v>46.470163125000006</c:v>
                </c:pt>
                <c:pt idx="2">
                  <c:v>56.619275000000002</c:v>
                </c:pt>
                <c:pt idx="3">
                  <c:v>42.611042368421046</c:v>
                </c:pt>
                <c:pt idx="4">
                  <c:v>72.340634930555538</c:v>
                </c:pt>
              </c:numCache>
            </c:numRef>
          </c:val>
          <c:extLst>
            <c:ext xmlns:c16="http://schemas.microsoft.com/office/drawing/2014/chart" uri="{C3380CC4-5D6E-409C-BE32-E72D297353CC}">
              <c16:uniqueId val="{00000000-7FA4-AD4F-B168-5E28D43D3697}"/>
            </c:ext>
          </c:extLst>
        </c:ser>
        <c:ser>
          <c:idx val="1"/>
          <c:order val="1"/>
          <c:tx>
            <c:strRef>
              <c:f>DEPTH!$D$205</c:f>
              <c:strCache>
                <c:ptCount val="1"/>
                <c:pt idx="0">
                  <c:v>2014</c:v>
                </c:pt>
              </c:strCache>
            </c:strRef>
          </c:tx>
          <c:spPr>
            <a:solidFill>
              <a:schemeClr val="accent2"/>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DEPTH!$D$207:$D$211</c:f>
              <c:numCache>
                <c:formatCode>0.0</c:formatCode>
                <c:ptCount val="5"/>
                <c:pt idx="0">
                  <c:v>30.867642857142862</c:v>
                </c:pt>
                <c:pt idx="1">
                  <c:v>38.158651249999998</c:v>
                </c:pt>
                <c:pt idx="2">
                  <c:v>62.18242</c:v>
                </c:pt>
                <c:pt idx="3">
                  <c:v>41.612740500000001</c:v>
                </c:pt>
                <c:pt idx="4">
                  <c:v>68.218510756756743</c:v>
                </c:pt>
              </c:numCache>
            </c:numRef>
          </c:val>
          <c:extLst>
            <c:ext xmlns:c16="http://schemas.microsoft.com/office/drawing/2014/chart" uri="{C3380CC4-5D6E-409C-BE32-E72D297353CC}">
              <c16:uniqueId val="{00000001-7FA4-AD4F-B168-5E28D43D3697}"/>
            </c:ext>
          </c:extLst>
        </c:ser>
        <c:ser>
          <c:idx val="2"/>
          <c:order val="2"/>
          <c:tx>
            <c:strRef>
              <c:f>DEPTH!$E$205</c:f>
              <c:strCache>
                <c:ptCount val="1"/>
                <c:pt idx="0">
                  <c:v>2015</c:v>
                </c:pt>
              </c:strCache>
            </c:strRef>
          </c:tx>
          <c:spPr>
            <a:solidFill>
              <a:schemeClr val="accent3"/>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DEPTH!$E$207:$E$211</c:f>
              <c:numCache>
                <c:formatCode>0.0</c:formatCode>
                <c:ptCount val="5"/>
                <c:pt idx="0">
                  <c:v>27.181537499999997</c:v>
                </c:pt>
                <c:pt idx="1">
                  <c:v>39.801167142857139</c:v>
                </c:pt>
                <c:pt idx="2">
                  <c:v>67.554216666666676</c:v>
                </c:pt>
                <c:pt idx="3">
                  <c:v>42.92313190476191</c:v>
                </c:pt>
                <c:pt idx="4">
                  <c:v>66.576354219178086</c:v>
                </c:pt>
              </c:numCache>
            </c:numRef>
          </c:val>
          <c:extLst>
            <c:ext xmlns:c16="http://schemas.microsoft.com/office/drawing/2014/chart" uri="{C3380CC4-5D6E-409C-BE32-E72D297353CC}">
              <c16:uniqueId val="{00000002-7FA4-AD4F-B168-5E28D43D3697}"/>
            </c:ext>
          </c:extLst>
        </c:ser>
        <c:ser>
          <c:idx val="3"/>
          <c:order val="3"/>
          <c:tx>
            <c:strRef>
              <c:f>DEPTH!$F$205</c:f>
              <c:strCache>
                <c:ptCount val="1"/>
                <c:pt idx="0">
                  <c:v>2016</c:v>
                </c:pt>
              </c:strCache>
            </c:strRef>
          </c:tx>
          <c:spPr>
            <a:solidFill>
              <a:schemeClr val="accent4"/>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DEPTH!$F$207:$F$211</c:f>
              <c:numCache>
                <c:formatCode>0.0</c:formatCode>
                <c:ptCount val="5"/>
                <c:pt idx="0">
                  <c:v>30.421257777777775</c:v>
                </c:pt>
                <c:pt idx="1">
                  <c:v>35.741951166666674</c:v>
                </c:pt>
                <c:pt idx="2">
                  <c:v>64.501199999999997</c:v>
                </c:pt>
                <c:pt idx="3">
                  <c:v>40.537451349999998</c:v>
                </c:pt>
                <c:pt idx="4">
                  <c:v>68.515615236111103</c:v>
                </c:pt>
              </c:numCache>
            </c:numRef>
          </c:val>
          <c:extLst>
            <c:ext xmlns:c16="http://schemas.microsoft.com/office/drawing/2014/chart" uri="{C3380CC4-5D6E-409C-BE32-E72D297353CC}">
              <c16:uniqueId val="{00000003-7FA4-AD4F-B168-5E28D43D3697}"/>
            </c:ext>
          </c:extLst>
        </c:ser>
        <c:ser>
          <c:idx val="4"/>
          <c:order val="4"/>
          <c:tx>
            <c:strRef>
              <c:f>DEPTH!$G$205</c:f>
              <c:strCache>
                <c:ptCount val="1"/>
                <c:pt idx="0">
                  <c:v>2017</c:v>
                </c:pt>
              </c:strCache>
            </c:strRef>
          </c:tx>
          <c:spPr>
            <a:solidFill>
              <a:schemeClr val="accent5"/>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DEPTH!$G$207:$G$211</c:f>
              <c:numCache>
                <c:formatCode>0.0</c:formatCode>
                <c:ptCount val="5"/>
                <c:pt idx="0">
                  <c:v>30.109697499999996</c:v>
                </c:pt>
                <c:pt idx="1">
                  <c:v>42.604916142857135</c:v>
                </c:pt>
                <c:pt idx="2">
                  <c:v>58.869759999999999</c:v>
                </c:pt>
                <c:pt idx="3">
                  <c:v>41.67303965</c:v>
                </c:pt>
                <c:pt idx="4">
                  <c:v>80.180963563380303</c:v>
                </c:pt>
              </c:numCache>
            </c:numRef>
          </c:val>
          <c:extLst>
            <c:ext xmlns:c16="http://schemas.microsoft.com/office/drawing/2014/chart" uri="{C3380CC4-5D6E-409C-BE32-E72D297353CC}">
              <c16:uniqueId val="{00000004-7FA4-AD4F-B168-5E28D43D3697}"/>
            </c:ext>
          </c:extLst>
        </c:ser>
        <c:ser>
          <c:idx val="5"/>
          <c:order val="5"/>
          <c:tx>
            <c:strRef>
              <c:f>DEPTH!$H$205</c:f>
              <c:strCache>
                <c:ptCount val="1"/>
                <c:pt idx="0">
                  <c:v>2018</c:v>
                </c:pt>
              </c:strCache>
            </c:strRef>
          </c:tx>
          <c:spPr>
            <a:solidFill>
              <a:schemeClr val="accent6"/>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DEPTH!$H$207:$H$211</c:f>
              <c:numCache>
                <c:formatCode>0.0</c:formatCode>
                <c:ptCount val="5"/>
                <c:pt idx="0">
                  <c:v>24.787382700000002</c:v>
                </c:pt>
                <c:pt idx="1">
                  <c:v>44.266240000000003</c:v>
                </c:pt>
                <c:pt idx="2">
                  <c:v>56.576060000000005</c:v>
                </c:pt>
                <c:pt idx="3">
                  <c:v>37.604266349999996</c:v>
                </c:pt>
                <c:pt idx="4">
                  <c:v>65.587653957142862</c:v>
                </c:pt>
              </c:numCache>
            </c:numRef>
          </c:val>
          <c:extLst>
            <c:ext xmlns:c16="http://schemas.microsoft.com/office/drawing/2014/chart" uri="{C3380CC4-5D6E-409C-BE32-E72D297353CC}">
              <c16:uniqueId val="{00000005-7FA4-AD4F-B168-5E28D43D3697}"/>
            </c:ext>
          </c:extLst>
        </c:ser>
        <c:ser>
          <c:idx val="6"/>
          <c:order val="6"/>
          <c:tx>
            <c:strRef>
              <c:f>DEPTH!$I$205</c:f>
              <c:strCache>
                <c:ptCount val="1"/>
                <c:pt idx="0">
                  <c:v>2019</c:v>
                </c:pt>
              </c:strCache>
            </c:strRef>
          </c:tx>
          <c:spPr>
            <a:solidFill>
              <a:schemeClr val="accent1">
                <a:lumMod val="60000"/>
              </a:schemeClr>
            </a:solidFill>
            <a:ln>
              <a:noFill/>
            </a:ln>
            <a:effectLst/>
          </c:spPr>
          <c:invertIfNegative val="0"/>
          <c:cat>
            <c:strRef>
              <c:f>DEPTH!$B$207:$B$211</c:f>
              <c:strCache>
                <c:ptCount val="5"/>
                <c:pt idx="0">
                  <c:v>OIC-LMIG</c:v>
                </c:pt>
                <c:pt idx="1">
                  <c:v>OIC-UMIG</c:v>
                </c:pt>
                <c:pt idx="2">
                  <c:v>OIC-HIG</c:v>
                </c:pt>
                <c:pt idx="3">
                  <c:v>OIC-Average</c:v>
                </c:pt>
                <c:pt idx="4">
                  <c:v>World Average</c:v>
                </c:pt>
              </c:strCache>
            </c:strRef>
          </c:cat>
          <c:val>
            <c:numRef>
              <c:f>DEPTH!$I$207:$I$211</c:f>
              <c:numCache>
                <c:formatCode>0.0</c:formatCode>
                <c:ptCount val="5"/>
                <c:pt idx="0">
                  <c:v>34.471287777777782</c:v>
                </c:pt>
                <c:pt idx="1">
                  <c:v>44.382140000000007</c:v>
                </c:pt>
                <c:pt idx="2">
                  <c:v>104.23511666666667</c:v>
                </c:pt>
                <c:pt idx="3">
                  <c:v>57.878149499999992</c:v>
                </c:pt>
                <c:pt idx="4">
                  <c:v>79.573979000000037</c:v>
                </c:pt>
              </c:numCache>
            </c:numRef>
          </c:val>
          <c:extLst>
            <c:ext xmlns:c16="http://schemas.microsoft.com/office/drawing/2014/chart" uri="{C3380CC4-5D6E-409C-BE32-E72D297353CC}">
              <c16:uniqueId val="{00000006-7FA4-AD4F-B168-5E28D43D3697}"/>
            </c:ext>
          </c:extLst>
        </c:ser>
        <c:ser>
          <c:idx val="7"/>
          <c:order val="7"/>
          <c:tx>
            <c:strRef>
              <c:f>DEPTH!$J$205</c:f>
              <c:strCache>
                <c:ptCount val="1"/>
                <c:pt idx="0">
                  <c:v>2020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DEPTH!$B$207:$B$211</c:f>
              <c:strCache>
                <c:ptCount val="5"/>
                <c:pt idx="0">
                  <c:v>OIC-LMIG</c:v>
                </c:pt>
                <c:pt idx="1">
                  <c:v>OIC-UMIG</c:v>
                </c:pt>
                <c:pt idx="2">
                  <c:v>OIC-HIG</c:v>
                </c:pt>
                <c:pt idx="3">
                  <c:v>OIC-Average</c:v>
                </c:pt>
                <c:pt idx="4">
                  <c:v>World Average</c:v>
                </c:pt>
              </c:strCache>
            </c:strRef>
          </c:cat>
          <c:val>
            <c:numRef>
              <c:f>DEPTH!$J$207:$J$211</c:f>
              <c:numCache>
                <c:formatCode>0.0</c:formatCode>
                <c:ptCount val="5"/>
                <c:pt idx="0">
                  <c:v>75.876439999999988</c:v>
                </c:pt>
                <c:pt idx="1">
                  <c:v>57.650675</c:v>
                </c:pt>
                <c:pt idx="2">
                  <c:v>122.53541666666666</c:v>
                </c:pt>
                <c:pt idx="3">
                  <c:v>86.228980000000007</c:v>
                </c:pt>
                <c:pt idx="4">
                  <c:v>97.77836323529408</c:v>
                </c:pt>
              </c:numCache>
            </c:numRef>
          </c:val>
          <c:extLst>
            <c:ext xmlns:c16="http://schemas.microsoft.com/office/drawing/2014/chart" uri="{C3380CC4-5D6E-409C-BE32-E72D297353CC}">
              <c16:uniqueId val="{00000007-7FA4-AD4F-B168-5E28D43D3697}"/>
            </c:ext>
          </c:extLst>
        </c:ser>
        <c:dLbls>
          <c:showLegendKey val="0"/>
          <c:showVal val="0"/>
          <c:showCatName val="0"/>
          <c:showSerName val="0"/>
          <c:showPercent val="0"/>
          <c:showBubbleSize val="0"/>
        </c:dLbls>
        <c:gapWidth val="219"/>
        <c:overlap val="-27"/>
        <c:axId val="932599391"/>
        <c:axId val="534497487"/>
      </c:barChart>
      <c:catAx>
        <c:axId val="93259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534497487"/>
        <c:crosses val="autoZero"/>
        <c:auto val="1"/>
        <c:lblAlgn val="ctr"/>
        <c:lblOffset val="100"/>
        <c:noMultiLvlLbl val="0"/>
      </c:catAx>
      <c:valAx>
        <c:axId val="53449748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325993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EFFICIENCY!$C$179</c:f>
              <c:strCache>
                <c:ptCount val="1"/>
                <c:pt idx="0">
                  <c:v>2013</c:v>
                </c:pt>
              </c:strCache>
            </c:strRef>
          </c:tx>
          <c:spPr>
            <a:solidFill>
              <a:schemeClr val="accent1"/>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EFFICIENCY!$C$180:$C$185</c:f>
              <c:numCache>
                <c:formatCode>0.0</c:formatCode>
                <c:ptCount val="6"/>
                <c:pt idx="0">
                  <c:v>10.326488999999999</c:v>
                </c:pt>
                <c:pt idx="1">
                  <c:v>8.4754065111111103</c:v>
                </c:pt>
                <c:pt idx="2">
                  <c:v>4.8133420000000005</c:v>
                </c:pt>
                <c:pt idx="3">
                  <c:v>3.8574911999999997</c:v>
                </c:pt>
                <c:pt idx="4">
                  <c:v>7.0390538533333347</c:v>
                </c:pt>
                <c:pt idx="5">
                  <c:v>7.0667023008620689</c:v>
                </c:pt>
              </c:numCache>
            </c:numRef>
          </c:val>
          <c:extLst>
            <c:ext xmlns:c16="http://schemas.microsoft.com/office/drawing/2014/chart" uri="{C3380CC4-5D6E-409C-BE32-E72D297353CC}">
              <c16:uniqueId val="{00000000-FFBF-6145-A6A5-61B1EE397A36}"/>
            </c:ext>
          </c:extLst>
        </c:ser>
        <c:ser>
          <c:idx val="1"/>
          <c:order val="1"/>
          <c:tx>
            <c:strRef>
              <c:f>EFFICIENCY!$D$179</c:f>
              <c:strCache>
                <c:ptCount val="1"/>
                <c:pt idx="0">
                  <c:v>2014</c:v>
                </c:pt>
              </c:strCache>
            </c:strRef>
          </c:tx>
          <c:spPr>
            <a:solidFill>
              <a:schemeClr val="accent2"/>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EFFICIENCY!$D$180:$D$185</c:f>
              <c:numCache>
                <c:formatCode>0.0</c:formatCode>
                <c:ptCount val="6"/>
                <c:pt idx="0">
                  <c:v>10.1079098</c:v>
                </c:pt>
                <c:pt idx="1">
                  <c:v>9.3823445555555551</c:v>
                </c:pt>
                <c:pt idx="2">
                  <c:v>4.8974043333333332</c:v>
                </c:pt>
                <c:pt idx="3">
                  <c:v>3.7932092000000006</c:v>
                </c:pt>
                <c:pt idx="4">
                  <c:v>7.0722619642857154</c:v>
                </c:pt>
                <c:pt idx="5">
                  <c:v>7.1140707913043473</c:v>
                </c:pt>
              </c:numCache>
            </c:numRef>
          </c:val>
          <c:extLst>
            <c:ext xmlns:c16="http://schemas.microsoft.com/office/drawing/2014/chart" uri="{C3380CC4-5D6E-409C-BE32-E72D297353CC}">
              <c16:uniqueId val="{00000001-FFBF-6145-A6A5-61B1EE397A36}"/>
            </c:ext>
          </c:extLst>
        </c:ser>
        <c:ser>
          <c:idx val="2"/>
          <c:order val="2"/>
          <c:tx>
            <c:strRef>
              <c:f>EFFICIENCY!$E$179</c:f>
              <c:strCache>
                <c:ptCount val="1"/>
                <c:pt idx="0">
                  <c:v>2015</c:v>
                </c:pt>
              </c:strCache>
            </c:strRef>
          </c:tx>
          <c:spPr>
            <a:solidFill>
              <a:schemeClr val="accent3"/>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EFFICIENCY!$E$180:$E$185</c:f>
              <c:numCache>
                <c:formatCode>0.0</c:formatCode>
                <c:ptCount val="6"/>
                <c:pt idx="0">
                  <c:v>9.7906305000000007</c:v>
                </c:pt>
                <c:pt idx="1">
                  <c:v>8.8558764000000014</c:v>
                </c:pt>
                <c:pt idx="2">
                  <c:v>5.8419963333333333</c:v>
                </c:pt>
                <c:pt idx="3">
                  <c:v>3.5062077999999999</c:v>
                </c:pt>
                <c:pt idx="4">
                  <c:v>6.9990524296296304</c:v>
                </c:pt>
                <c:pt idx="5">
                  <c:v>7.1712978785714281</c:v>
                </c:pt>
              </c:numCache>
            </c:numRef>
          </c:val>
          <c:extLst>
            <c:ext xmlns:c16="http://schemas.microsoft.com/office/drawing/2014/chart" uri="{C3380CC4-5D6E-409C-BE32-E72D297353CC}">
              <c16:uniqueId val="{00000002-FFBF-6145-A6A5-61B1EE397A36}"/>
            </c:ext>
          </c:extLst>
        </c:ser>
        <c:ser>
          <c:idx val="3"/>
          <c:order val="3"/>
          <c:tx>
            <c:strRef>
              <c:f>EFFICIENCY!$F$179</c:f>
              <c:strCache>
                <c:ptCount val="1"/>
                <c:pt idx="0">
                  <c:v>2016</c:v>
                </c:pt>
              </c:strCache>
            </c:strRef>
          </c:tx>
          <c:spPr>
            <a:solidFill>
              <a:schemeClr val="accent4"/>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EFFICIENCY!$F$180:$F$185</c:f>
              <c:numCache>
                <c:formatCode>0.0</c:formatCode>
                <c:ptCount val="6"/>
                <c:pt idx="0">
                  <c:v>10.16953</c:v>
                </c:pt>
                <c:pt idx="1">
                  <c:v>9.8046908888888886</c:v>
                </c:pt>
                <c:pt idx="2">
                  <c:v>6.0159496666666676</c:v>
                </c:pt>
                <c:pt idx="3">
                  <c:v>2.9913055000000002</c:v>
                </c:pt>
                <c:pt idx="4">
                  <c:v>7.5011195000000006</c:v>
                </c:pt>
                <c:pt idx="5">
                  <c:v>7.3581028675675668</c:v>
                </c:pt>
              </c:numCache>
            </c:numRef>
          </c:val>
          <c:extLst>
            <c:ext xmlns:c16="http://schemas.microsoft.com/office/drawing/2014/chart" uri="{C3380CC4-5D6E-409C-BE32-E72D297353CC}">
              <c16:uniqueId val="{00000003-FFBF-6145-A6A5-61B1EE397A36}"/>
            </c:ext>
          </c:extLst>
        </c:ser>
        <c:ser>
          <c:idx val="4"/>
          <c:order val="4"/>
          <c:tx>
            <c:strRef>
              <c:f>EFFICIENCY!$G$179</c:f>
              <c:strCache>
                <c:ptCount val="1"/>
                <c:pt idx="0">
                  <c:v>2017</c:v>
                </c:pt>
              </c:strCache>
            </c:strRef>
          </c:tx>
          <c:spPr>
            <a:solidFill>
              <a:schemeClr val="accent5"/>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EFFICIENCY!$G$180:$G$185</c:f>
              <c:numCache>
                <c:formatCode>0.0</c:formatCode>
                <c:ptCount val="6"/>
                <c:pt idx="0">
                  <c:v>13.402815000000002</c:v>
                </c:pt>
                <c:pt idx="1">
                  <c:v>6.9255661499999999</c:v>
                </c:pt>
                <c:pt idx="2">
                  <c:v>5.8218516666666673</c:v>
                </c:pt>
                <c:pt idx="3">
                  <c:v>2.9397717500000002</c:v>
                </c:pt>
                <c:pt idx="4">
                  <c:v>7.4065618962962958</c:v>
                </c:pt>
                <c:pt idx="5">
                  <c:v>7.2007979424778767</c:v>
                </c:pt>
              </c:numCache>
            </c:numRef>
          </c:val>
          <c:extLst>
            <c:ext xmlns:c16="http://schemas.microsoft.com/office/drawing/2014/chart" uri="{C3380CC4-5D6E-409C-BE32-E72D297353CC}">
              <c16:uniqueId val="{00000004-FFBF-6145-A6A5-61B1EE397A36}"/>
            </c:ext>
          </c:extLst>
        </c:ser>
        <c:ser>
          <c:idx val="5"/>
          <c:order val="5"/>
          <c:tx>
            <c:strRef>
              <c:f>EFFICIENCY!$H$179</c:f>
              <c:strCache>
                <c:ptCount val="1"/>
                <c:pt idx="0">
                  <c:v>2018</c:v>
                </c:pt>
              </c:strCache>
            </c:strRef>
          </c:tx>
          <c:spPr>
            <a:solidFill>
              <a:schemeClr val="accent6"/>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EFFICIENCY!$H$180:$H$185</c:f>
              <c:numCache>
                <c:formatCode>0.0</c:formatCode>
                <c:ptCount val="6"/>
                <c:pt idx="0">
                  <c:v>12.193889749999999</c:v>
                </c:pt>
                <c:pt idx="1">
                  <c:v>8.5065202000000006</c:v>
                </c:pt>
                <c:pt idx="2">
                  <c:v>5.484560375</c:v>
                </c:pt>
                <c:pt idx="3">
                  <c:v>2.8874162500000002</c:v>
                </c:pt>
                <c:pt idx="4">
                  <c:v>7.2794965000000014</c:v>
                </c:pt>
                <c:pt idx="5">
                  <c:v>7.2805313428571452</c:v>
                </c:pt>
              </c:numCache>
            </c:numRef>
          </c:val>
          <c:extLst>
            <c:ext xmlns:c16="http://schemas.microsoft.com/office/drawing/2014/chart" uri="{C3380CC4-5D6E-409C-BE32-E72D297353CC}">
              <c16:uniqueId val="{00000005-FFBF-6145-A6A5-61B1EE397A36}"/>
            </c:ext>
          </c:extLst>
        </c:ser>
        <c:ser>
          <c:idx val="6"/>
          <c:order val="6"/>
          <c:tx>
            <c:strRef>
              <c:f>EFFICIENCY!$I$179</c:f>
              <c:strCache>
                <c:ptCount val="1"/>
                <c:pt idx="0">
                  <c:v>2019</c:v>
                </c:pt>
              </c:strCache>
            </c:strRef>
          </c:tx>
          <c:spPr>
            <a:solidFill>
              <a:schemeClr val="accent1">
                <a:lumMod val="60000"/>
              </a:schemeClr>
            </a:solidFill>
            <a:ln>
              <a:noFill/>
            </a:ln>
            <a:effectLst/>
          </c:spPr>
          <c:invertIfNegative val="0"/>
          <c:cat>
            <c:strRef>
              <c:f>EFFICIENCY!$B$180:$B$185</c:f>
              <c:strCache>
                <c:ptCount val="6"/>
                <c:pt idx="0">
                  <c:v>OIC-LIG</c:v>
                </c:pt>
                <c:pt idx="1">
                  <c:v>OIC-LMIG</c:v>
                </c:pt>
                <c:pt idx="2">
                  <c:v>OIC-UMIG</c:v>
                </c:pt>
                <c:pt idx="3">
                  <c:v>OIC-HIG</c:v>
                </c:pt>
                <c:pt idx="4">
                  <c:v>OIC-Average</c:v>
                </c:pt>
                <c:pt idx="5">
                  <c:v>World Average</c:v>
                </c:pt>
              </c:strCache>
            </c:strRef>
          </c:cat>
          <c:val>
            <c:numRef>
              <c:f>EFFICIENCY!$I$180:$I$185</c:f>
              <c:numCache>
                <c:formatCode>0.0</c:formatCode>
                <c:ptCount val="6"/>
                <c:pt idx="0">
                  <c:v>13.786560333333334</c:v>
                </c:pt>
                <c:pt idx="1">
                  <c:v>7.9479670000000002</c:v>
                </c:pt>
                <c:pt idx="2">
                  <c:v>5.4296644625000008</c:v>
                </c:pt>
                <c:pt idx="3">
                  <c:v>2.7499954999999998</c:v>
                </c:pt>
                <c:pt idx="4">
                  <c:v>7.0110659479999988</c:v>
                </c:pt>
                <c:pt idx="5">
                  <c:v>7.1136745019417456</c:v>
                </c:pt>
              </c:numCache>
            </c:numRef>
          </c:val>
          <c:extLst>
            <c:ext xmlns:c16="http://schemas.microsoft.com/office/drawing/2014/chart" uri="{C3380CC4-5D6E-409C-BE32-E72D297353CC}">
              <c16:uniqueId val="{00000006-FFBF-6145-A6A5-61B1EE397A36}"/>
            </c:ext>
          </c:extLst>
        </c:ser>
        <c:ser>
          <c:idx val="7"/>
          <c:order val="7"/>
          <c:tx>
            <c:strRef>
              <c:f>EFFICIENCY!$J$179</c:f>
              <c:strCache>
                <c:ptCount val="1"/>
                <c:pt idx="0">
                  <c:v>2020</c:v>
                </c:pt>
              </c:strCache>
            </c:strRef>
          </c:tx>
          <c:spPr>
            <a:solidFill>
              <a:schemeClr val="accent2">
                <a:lumMod val="60000"/>
              </a:schemeClr>
            </a:solidFill>
            <a:ln>
              <a:noFill/>
            </a:ln>
            <a:effectLst/>
          </c:spPr>
          <c:invertIfNegative val="0"/>
          <c:dLbls>
            <c:dLbl>
              <c:idx val="1"/>
              <c:layout>
                <c:manualLayout>
                  <c:x val="7.1369097180920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BF-6145-A6A5-61B1EE397A3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EFFICIENCY!$B$180:$B$185</c:f>
              <c:strCache>
                <c:ptCount val="6"/>
                <c:pt idx="0">
                  <c:v>OIC-LIG</c:v>
                </c:pt>
                <c:pt idx="1">
                  <c:v>OIC-LMIG</c:v>
                </c:pt>
                <c:pt idx="2">
                  <c:v>OIC-UMIG</c:v>
                </c:pt>
                <c:pt idx="3">
                  <c:v>OIC-HIG</c:v>
                </c:pt>
                <c:pt idx="4">
                  <c:v>OIC-Average</c:v>
                </c:pt>
                <c:pt idx="5">
                  <c:v>World Average</c:v>
                </c:pt>
              </c:strCache>
            </c:strRef>
          </c:cat>
          <c:val>
            <c:numRef>
              <c:f>EFFICIENCY!$J$180:$J$185</c:f>
              <c:numCache>
                <c:formatCode>0.0</c:formatCode>
                <c:ptCount val="6"/>
                <c:pt idx="0">
                  <c:v>14.580359999999999</c:v>
                </c:pt>
                <c:pt idx="1">
                  <c:v>6.2690016666666653</c:v>
                </c:pt>
                <c:pt idx="2">
                  <c:v>6.1355331428571427</c:v>
                </c:pt>
                <c:pt idx="3">
                  <c:v>2.6974785000000003</c:v>
                </c:pt>
                <c:pt idx="4">
                  <c:v>6.6913365652173917</c:v>
                </c:pt>
                <c:pt idx="5">
                  <c:v>6.7455860833333361</c:v>
                </c:pt>
              </c:numCache>
            </c:numRef>
          </c:val>
          <c:extLst>
            <c:ext xmlns:c16="http://schemas.microsoft.com/office/drawing/2014/chart" uri="{C3380CC4-5D6E-409C-BE32-E72D297353CC}">
              <c16:uniqueId val="{00000008-FFBF-6145-A6A5-61B1EE397A36}"/>
            </c:ext>
          </c:extLst>
        </c:ser>
        <c:dLbls>
          <c:showLegendKey val="0"/>
          <c:showVal val="0"/>
          <c:showCatName val="0"/>
          <c:showSerName val="0"/>
          <c:showPercent val="0"/>
          <c:showBubbleSize val="0"/>
        </c:dLbls>
        <c:gapWidth val="219"/>
        <c:overlap val="-27"/>
        <c:axId val="966439135"/>
        <c:axId val="944807599"/>
      </c:barChart>
      <c:catAx>
        <c:axId val="96643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4807599"/>
        <c:crosses val="autoZero"/>
        <c:auto val="1"/>
        <c:lblAlgn val="ctr"/>
        <c:lblOffset val="100"/>
        <c:noMultiLvlLbl val="0"/>
      </c:catAx>
      <c:valAx>
        <c:axId val="94480759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66439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EFFICIENCY!$C$191</c:f>
              <c:strCache>
                <c:ptCount val="1"/>
                <c:pt idx="0">
                  <c:v>2013</c:v>
                </c:pt>
              </c:strCache>
            </c:strRef>
          </c:tx>
          <c:spPr>
            <a:solidFill>
              <a:schemeClr val="accent1"/>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EFFICIENCY!$C$192:$C$197</c:f>
              <c:numCache>
                <c:formatCode>0.0</c:formatCode>
                <c:ptCount val="6"/>
                <c:pt idx="0">
                  <c:v>1.5863113230769228</c:v>
                </c:pt>
                <c:pt idx="1">
                  <c:v>1.7676300642857143</c:v>
                </c:pt>
                <c:pt idx="2">
                  <c:v>1.4189770846153846</c:v>
                </c:pt>
                <c:pt idx="3">
                  <c:v>1.7548838333333332</c:v>
                </c:pt>
                <c:pt idx="4">
                  <c:v>1.6161928956521734</c:v>
                </c:pt>
                <c:pt idx="5">
                  <c:v>1.3162320006410249</c:v>
                </c:pt>
              </c:numCache>
            </c:numRef>
          </c:val>
          <c:extLst>
            <c:ext xmlns:c16="http://schemas.microsoft.com/office/drawing/2014/chart" uri="{C3380CC4-5D6E-409C-BE32-E72D297353CC}">
              <c16:uniqueId val="{00000000-572C-9640-9C6D-BA563758C4B9}"/>
            </c:ext>
          </c:extLst>
        </c:ser>
        <c:ser>
          <c:idx val="1"/>
          <c:order val="1"/>
          <c:tx>
            <c:strRef>
              <c:f>EFFICIENCY!$D$191</c:f>
              <c:strCache>
                <c:ptCount val="1"/>
                <c:pt idx="0">
                  <c:v>2014</c:v>
                </c:pt>
              </c:strCache>
            </c:strRef>
          </c:tx>
          <c:spPr>
            <a:solidFill>
              <a:schemeClr val="accent2"/>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EFFICIENCY!$D$192:$D$197</c:f>
              <c:numCache>
                <c:formatCode>0.0</c:formatCode>
                <c:ptCount val="6"/>
                <c:pt idx="0">
                  <c:v>1.55728395</c:v>
                </c:pt>
                <c:pt idx="1">
                  <c:v>1.3725753133333334</c:v>
                </c:pt>
                <c:pt idx="2">
                  <c:v>1.2513412307692309</c:v>
                </c:pt>
                <c:pt idx="3">
                  <c:v>1.7186463333333333</c:v>
                </c:pt>
                <c:pt idx="4">
                  <c:v>1.4196717928571432</c:v>
                </c:pt>
                <c:pt idx="5">
                  <c:v>1.191419416891891</c:v>
                </c:pt>
              </c:numCache>
            </c:numRef>
          </c:val>
          <c:extLst>
            <c:ext xmlns:c16="http://schemas.microsoft.com/office/drawing/2014/chart" uri="{C3380CC4-5D6E-409C-BE32-E72D297353CC}">
              <c16:uniqueId val="{00000001-572C-9640-9C6D-BA563758C4B9}"/>
            </c:ext>
          </c:extLst>
        </c:ser>
        <c:ser>
          <c:idx val="2"/>
          <c:order val="2"/>
          <c:tx>
            <c:strRef>
              <c:f>EFFICIENCY!$E$191</c:f>
              <c:strCache>
                <c:ptCount val="1"/>
                <c:pt idx="0">
                  <c:v>2015</c:v>
                </c:pt>
              </c:strCache>
            </c:strRef>
          </c:tx>
          <c:spPr>
            <a:solidFill>
              <a:schemeClr val="accent3"/>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EFFICIENCY!$E$192:$E$197</c:f>
              <c:numCache>
                <c:formatCode>0.0</c:formatCode>
                <c:ptCount val="6"/>
                <c:pt idx="0">
                  <c:v>0.97976793846153853</c:v>
                </c:pt>
                <c:pt idx="1">
                  <c:v>0.28356281249999993</c:v>
                </c:pt>
                <c:pt idx="2">
                  <c:v>0.59126338666666667</c:v>
                </c:pt>
                <c:pt idx="3">
                  <c:v>1.6070951666666666</c:v>
                </c:pt>
                <c:pt idx="4">
                  <c:v>0.71571020000000019</c:v>
                </c:pt>
                <c:pt idx="5">
                  <c:v>1.2583577358024691</c:v>
                </c:pt>
              </c:numCache>
            </c:numRef>
          </c:val>
          <c:extLst>
            <c:ext xmlns:c16="http://schemas.microsoft.com/office/drawing/2014/chart" uri="{C3380CC4-5D6E-409C-BE32-E72D297353CC}">
              <c16:uniqueId val="{00000002-572C-9640-9C6D-BA563758C4B9}"/>
            </c:ext>
          </c:extLst>
        </c:ser>
        <c:ser>
          <c:idx val="3"/>
          <c:order val="3"/>
          <c:tx>
            <c:strRef>
              <c:f>EFFICIENCY!$F$191</c:f>
              <c:strCache>
                <c:ptCount val="1"/>
                <c:pt idx="0">
                  <c:v>2016</c:v>
                </c:pt>
              </c:strCache>
            </c:strRef>
          </c:tx>
          <c:spPr>
            <a:solidFill>
              <a:schemeClr val="accent4"/>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EFFICIENCY!$F$192:$F$197</c:f>
              <c:numCache>
                <c:formatCode>0.0</c:formatCode>
                <c:ptCount val="6"/>
                <c:pt idx="0">
                  <c:v>1.4799630000000001</c:v>
                </c:pt>
                <c:pt idx="1">
                  <c:v>1.0866497533333332</c:v>
                </c:pt>
                <c:pt idx="2">
                  <c:v>0.31659591538461551</c:v>
                </c:pt>
                <c:pt idx="3">
                  <c:v>1.4580853333333332</c:v>
                </c:pt>
                <c:pt idx="4">
                  <c:v>1.0298622170212768</c:v>
                </c:pt>
                <c:pt idx="5">
                  <c:v>1.0703974043209876</c:v>
                </c:pt>
              </c:numCache>
            </c:numRef>
          </c:val>
          <c:extLst>
            <c:ext xmlns:c16="http://schemas.microsoft.com/office/drawing/2014/chart" uri="{C3380CC4-5D6E-409C-BE32-E72D297353CC}">
              <c16:uniqueId val="{00000003-572C-9640-9C6D-BA563758C4B9}"/>
            </c:ext>
          </c:extLst>
        </c:ser>
        <c:ser>
          <c:idx val="4"/>
          <c:order val="4"/>
          <c:tx>
            <c:strRef>
              <c:f>EFFICIENCY!$G$191</c:f>
              <c:strCache>
                <c:ptCount val="1"/>
                <c:pt idx="0">
                  <c:v>2017</c:v>
                </c:pt>
              </c:strCache>
            </c:strRef>
          </c:tx>
          <c:spPr>
            <a:solidFill>
              <a:schemeClr val="accent5"/>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EFFICIENCY!$G$192:$G$197</c:f>
              <c:numCache>
                <c:formatCode>0.0</c:formatCode>
                <c:ptCount val="6"/>
                <c:pt idx="0">
                  <c:v>1.7492638285714281</c:v>
                </c:pt>
                <c:pt idx="1">
                  <c:v>1.2528557083333334</c:v>
                </c:pt>
                <c:pt idx="2">
                  <c:v>1.3820877866666663</c:v>
                </c:pt>
                <c:pt idx="3">
                  <c:v>1.4647854999999999</c:v>
                </c:pt>
                <c:pt idx="4">
                  <c:v>1.4690211042553194</c:v>
                </c:pt>
                <c:pt idx="5">
                  <c:v>1.308374780368099</c:v>
                </c:pt>
              </c:numCache>
            </c:numRef>
          </c:val>
          <c:extLst>
            <c:ext xmlns:c16="http://schemas.microsoft.com/office/drawing/2014/chart" uri="{C3380CC4-5D6E-409C-BE32-E72D297353CC}">
              <c16:uniqueId val="{00000004-572C-9640-9C6D-BA563758C4B9}"/>
            </c:ext>
          </c:extLst>
        </c:ser>
        <c:ser>
          <c:idx val="5"/>
          <c:order val="5"/>
          <c:tx>
            <c:strRef>
              <c:f>EFFICIENCY!$H$191</c:f>
              <c:strCache>
                <c:ptCount val="1"/>
                <c:pt idx="0">
                  <c:v>2018</c:v>
                </c:pt>
              </c:strCache>
            </c:strRef>
          </c:tx>
          <c:spPr>
            <a:solidFill>
              <a:schemeClr val="accent6"/>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EFFICIENCY!$H$192:$H$197</c:f>
              <c:numCache>
                <c:formatCode>0.0</c:formatCode>
                <c:ptCount val="6"/>
                <c:pt idx="0">
                  <c:v>1.7034658272727272</c:v>
                </c:pt>
                <c:pt idx="1">
                  <c:v>1.1020349411764707</c:v>
                </c:pt>
                <c:pt idx="2">
                  <c:v>1.4718198357142855</c:v>
                </c:pt>
                <c:pt idx="3">
                  <c:v>1.4076735000000002</c:v>
                </c:pt>
                <c:pt idx="4">
                  <c:v>1.3859215999999999</c:v>
                </c:pt>
                <c:pt idx="5">
                  <c:v>1.3306183030864196</c:v>
                </c:pt>
              </c:numCache>
            </c:numRef>
          </c:val>
          <c:extLst>
            <c:ext xmlns:c16="http://schemas.microsoft.com/office/drawing/2014/chart" uri="{C3380CC4-5D6E-409C-BE32-E72D297353CC}">
              <c16:uniqueId val="{00000005-572C-9640-9C6D-BA563758C4B9}"/>
            </c:ext>
          </c:extLst>
        </c:ser>
        <c:ser>
          <c:idx val="6"/>
          <c:order val="6"/>
          <c:tx>
            <c:strRef>
              <c:f>EFFICIENCY!$I$191</c:f>
              <c:strCache>
                <c:ptCount val="1"/>
                <c:pt idx="0">
                  <c:v>2019</c:v>
                </c:pt>
              </c:strCache>
            </c:strRef>
          </c:tx>
          <c:spPr>
            <a:solidFill>
              <a:schemeClr val="accent1">
                <a:lumMod val="60000"/>
              </a:schemeClr>
            </a:solidFill>
            <a:ln>
              <a:noFill/>
            </a:ln>
            <a:effectLst/>
          </c:spPr>
          <c:invertIfNegative val="0"/>
          <c:cat>
            <c:strRef>
              <c:f>EFFICIENCY!$B$192:$B$197</c:f>
              <c:strCache>
                <c:ptCount val="6"/>
                <c:pt idx="0">
                  <c:v>OIC-LIG</c:v>
                </c:pt>
                <c:pt idx="1">
                  <c:v>OIC-LMIG</c:v>
                </c:pt>
                <c:pt idx="2">
                  <c:v>OIC-UMIG</c:v>
                </c:pt>
                <c:pt idx="3">
                  <c:v>OIC-HIG</c:v>
                </c:pt>
                <c:pt idx="4">
                  <c:v>OIC-Average</c:v>
                </c:pt>
                <c:pt idx="5">
                  <c:v>World Average</c:v>
                </c:pt>
              </c:strCache>
            </c:strRef>
          </c:cat>
          <c:val>
            <c:numRef>
              <c:f>EFFICIENCY!$I$192:$I$197</c:f>
              <c:numCache>
                <c:formatCode>0.0</c:formatCode>
                <c:ptCount val="6"/>
                <c:pt idx="0">
                  <c:v>2.0816962181818179</c:v>
                </c:pt>
                <c:pt idx="1">
                  <c:v>1.4250844705882353</c:v>
                </c:pt>
                <c:pt idx="2">
                  <c:v>1.4608062500000003</c:v>
                </c:pt>
                <c:pt idx="3">
                  <c:v>1.4509738333333335</c:v>
                </c:pt>
                <c:pt idx="4">
                  <c:v>1.5892130187499998</c:v>
                </c:pt>
                <c:pt idx="5">
                  <c:v>1.4381605901234569</c:v>
                </c:pt>
              </c:numCache>
            </c:numRef>
          </c:val>
          <c:extLst>
            <c:ext xmlns:c16="http://schemas.microsoft.com/office/drawing/2014/chart" uri="{C3380CC4-5D6E-409C-BE32-E72D297353CC}">
              <c16:uniqueId val="{00000006-572C-9640-9C6D-BA563758C4B9}"/>
            </c:ext>
          </c:extLst>
        </c:ser>
        <c:ser>
          <c:idx val="7"/>
          <c:order val="7"/>
          <c:tx>
            <c:strRef>
              <c:f>EFFICIENCY!$J$191</c:f>
              <c:strCache>
                <c:ptCount val="1"/>
                <c:pt idx="0">
                  <c:v>2020</c:v>
                </c:pt>
              </c:strCache>
            </c:strRef>
          </c:tx>
          <c:spPr>
            <a:solidFill>
              <a:schemeClr val="accent2">
                <a:lumMod val="60000"/>
              </a:schemeClr>
            </a:solidFill>
            <a:ln>
              <a:noFill/>
            </a:ln>
            <a:effectLst/>
          </c:spPr>
          <c:invertIfNegative val="0"/>
          <c:dLbls>
            <c:dLbl>
              <c:idx val="0"/>
              <c:layout>
                <c:manualLayout>
                  <c:x val="7.1369097180920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2C-9640-9C6D-BA563758C4B9}"/>
                </c:ext>
              </c:extLst>
            </c:dLbl>
            <c:dLbl>
              <c:idx val="1"/>
              <c:layout>
                <c:manualLayout>
                  <c:x val="1.42738194361841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2C-9640-9C6D-BA563758C4B9}"/>
                </c:ext>
              </c:extLst>
            </c:dLbl>
            <c:dLbl>
              <c:idx val="2"/>
              <c:layout>
                <c:manualLayout>
                  <c:x val="9.51587962412275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2C-9640-9C6D-BA563758C4B9}"/>
                </c:ext>
              </c:extLst>
            </c:dLbl>
            <c:dLbl>
              <c:idx val="3"/>
              <c:layout>
                <c:manualLayout>
                  <c:x val="7.13690971809197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2C-9640-9C6D-BA563758C4B9}"/>
                </c:ext>
              </c:extLst>
            </c:dLbl>
            <c:dLbl>
              <c:idx val="4"/>
              <c:layout>
                <c:manualLayout>
                  <c:x val="1.6652789342214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2C-9640-9C6D-BA563758C4B9}"/>
                </c:ext>
              </c:extLst>
            </c:dLbl>
            <c:dLbl>
              <c:idx val="5"/>
              <c:layout>
                <c:manualLayout>
                  <c:x val="1.6652789342214647E-2"/>
                  <c:y val="-1.356852103120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2C-9640-9C6D-BA563758C4B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EFFICIENCY!$B$192:$B$197</c:f>
              <c:strCache>
                <c:ptCount val="6"/>
                <c:pt idx="0">
                  <c:v>OIC-LIG</c:v>
                </c:pt>
                <c:pt idx="1">
                  <c:v>OIC-LMIG</c:v>
                </c:pt>
                <c:pt idx="2">
                  <c:v>OIC-UMIG</c:v>
                </c:pt>
                <c:pt idx="3">
                  <c:v>OIC-HIG</c:v>
                </c:pt>
                <c:pt idx="4">
                  <c:v>OIC-Average</c:v>
                </c:pt>
                <c:pt idx="5">
                  <c:v>World Average</c:v>
                </c:pt>
              </c:strCache>
            </c:strRef>
          </c:cat>
          <c:val>
            <c:numRef>
              <c:f>EFFICIENCY!$J$192:$J$197</c:f>
              <c:numCache>
                <c:formatCode>0.0</c:formatCode>
                <c:ptCount val="6"/>
                <c:pt idx="0">
                  <c:v>1.6232743285714286</c:v>
                </c:pt>
                <c:pt idx="1">
                  <c:v>1.0726172624999999</c:v>
                </c:pt>
                <c:pt idx="2">
                  <c:v>1.15883329</c:v>
                </c:pt>
                <c:pt idx="3">
                  <c:v>0.7631819666666666</c:v>
                </c:pt>
                <c:pt idx="4">
                  <c:v>1.1459543897435895</c:v>
                </c:pt>
                <c:pt idx="5">
                  <c:v>0.99436061250000007</c:v>
                </c:pt>
              </c:numCache>
            </c:numRef>
          </c:val>
          <c:extLst>
            <c:ext xmlns:c16="http://schemas.microsoft.com/office/drawing/2014/chart" uri="{C3380CC4-5D6E-409C-BE32-E72D297353CC}">
              <c16:uniqueId val="{0000000D-572C-9640-9C6D-BA563758C4B9}"/>
            </c:ext>
          </c:extLst>
        </c:ser>
        <c:dLbls>
          <c:showLegendKey val="0"/>
          <c:showVal val="0"/>
          <c:showCatName val="0"/>
          <c:showSerName val="0"/>
          <c:showPercent val="0"/>
          <c:showBubbleSize val="0"/>
        </c:dLbls>
        <c:gapWidth val="219"/>
        <c:overlap val="-27"/>
        <c:axId val="918842415"/>
        <c:axId val="944806351"/>
      </c:barChart>
      <c:catAx>
        <c:axId val="91884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44806351"/>
        <c:crosses val="autoZero"/>
        <c:auto val="1"/>
        <c:lblAlgn val="ctr"/>
        <c:lblOffset val="100"/>
        <c:noMultiLvlLbl val="0"/>
      </c:catAx>
      <c:valAx>
        <c:axId val="944806351"/>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188424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0.31696</cdr:x>
      <cdr:y>0.34657</cdr:y>
    </cdr:from>
    <cdr:to>
      <cdr:x>0.38489</cdr:x>
      <cdr:y>0.38132</cdr:y>
    </cdr:to>
    <cdr:cxnSp macro="">
      <cdr:nvCxnSpPr>
        <cdr:cNvPr id="2" name="Straight Arrow Connector 1">
          <a:extLst xmlns:a="http://schemas.openxmlformats.org/drawingml/2006/main">
            <a:ext uri="{FF2B5EF4-FFF2-40B4-BE49-F238E27FC236}">
              <a16:creationId xmlns:a16="http://schemas.microsoft.com/office/drawing/2014/main" id="{42FA0C6C-6B73-54B0-4A90-12938B86839D}"/>
            </a:ext>
          </a:extLst>
        </cdr:cNvPr>
        <cdr:cNvCxnSpPr>
          <a:cxnSpLocks xmlns:a="http://schemas.openxmlformats.org/drawingml/2006/main"/>
        </cdr:cNvCxnSpPr>
      </cdr:nvCxnSpPr>
      <cdr:spPr bwMode="auto">
        <a:xfrm xmlns:a="http://schemas.openxmlformats.org/drawingml/2006/main" flipV="1">
          <a:off x="2016224" y="1436522"/>
          <a:ext cx="432048" cy="14401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0.47545</cdr:x>
      <cdr:y>0.3292</cdr:y>
    </cdr:from>
    <cdr:to>
      <cdr:x>0.54337</cdr:x>
      <cdr:y>0.36394</cdr:y>
    </cdr:to>
    <cdr:cxnSp macro="">
      <cdr:nvCxnSpPr>
        <cdr:cNvPr id="3" name="Straight Arrow Connector 2">
          <a:extLst xmlns:a="http://schemas.openxmlformats.org/drawingml/2006/main">
            <a:ext uri="{FF2B5EF4-FFF2-40B4-BE49-F238E27FC236}">
              <a16:creationId xmlns:a16="http://schemas.microsoft.com/office/drawing/2014/main" id="{42FA0C6C-6B73-54B0-4A90-12938B86839D}"/>
            </a:ext>
          </a:extLst>
        </cdr:cNvPr>
        <cdr:cNvCxnSpPr>
          <a:cxnSpLocks xmlns:a="http://schemas.openxmlformats.org/drawingml/2006/main"/>
        </cdr:cNvCxnSpPr>
      </cdr:nvCxnSpPr>
      <cdr:spPr bwMode="auto">
        <a:xfrm xmlns:a="http://schemas.openxmlformats.org/drawingml/2006/main" flipV="1">
          <a:off x="3024336" y="1364514"/>
          <a:ext cx="432048" cy="14401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0.63393</cdr:x>
      <cdr:y>0.31183</cdr:y>
    </cdr:from>
    <cdr:to>
      <cdr:x>0.70185</cdr:x>
      <cdr:y>0.34657</cdr:y>
    </cdr:to>
    <cdr:cxnSp macro="">
      <cdr:nvCxnSpPr>
        <cdr:cNvPr id="4" name="Straight Arrow Connector 3">
          <a:extLst xmlns:a="http://schemas.openxmlformats.org/drawingml/2006/main">
            <a:ext uri="{FF2B5EF4-FFF2-40B4-BE49-F238E27FC236}">
              <a16:creationId xmlns:a16="http://schemas.microsoft.com/office/drawing/2014/main" id="{42FA0C6C-6B73-54B0-4A90-12938B86839D}"/>
            </a:ext>
          </a:extLst>
        </cdr:cNvPr>
        <cdr:cNvCxnSpPr>
          <a:cxnSpLocks xmlns:a="http://schemas.openxmlformats.org/drawingml/2006/main"/>
        </cdr:cNvCxnSpPr>
      </cdr:nvCxnSpPr>
      <cdr:spPr bwMode="auto">
        <a:xfrm xmlns:a="http://schemas.openxmlformats.org/drawingml/2006/main" flipV="1">
          <a:off x="4032448" y="1292506"/>
          <a:ext cx="432048" cy="14401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0.78937</cdr:x>
      <cdr:y>0.23505</cdr:y>
    </cdr:from>
    <cdr:to>
      <cdr:x>0.85521</cdr:x>
      <cdr:y>0.29445</cdr:y>
    </cdr:to>
    <cdr:cxnSp macro="">
      <cdr:nvCxnSpPr>
        <cdr:cNvPr id="5" name="Straight Arrow Connector 4">
          <a:extLst xmlns:a="http://schemas.openxmlformats.org/drawingml/2006/main">
            <a:ext uri="{FF2B5EF4-FFF2-40B4-BE49-F238E27FC236}">
              <a16:creationId xmlns:a16="http://schemas.microsoft.com/office/drawing/2014/main" id="{42FA0C6C-6B73-54B0-4A90-12938B86839D}"/>
            </a:ext>
          </a:extLst>
        </cdr:cNvPr>
        <cdr:cNvCxnSpPr>
          <a:cxnSpLocks xmlns:a="http://schemas.openxmlformats.org/drawingml/2006/main"/>
        </cdr:cNvCxnSpPr>
      </cdr:nvCxnSpPr>
      <cdr:spPr bwMode="auto">
        <a:xfrm xmlns:a="http://schemas.openxmlformats.org/drawingml/2006/main" flipV="1">
          <a:off x="5021230" y="974280"/>
          <a:ext cx="418788" cy="24621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0.29432</cdr:x>
      <cdr:y>0.31183</cdr:y>
    </cdr:from>
    <cdr:to>
      <cdr:x>0.37357</cdr:x>
      <cdr:y>0.36439</cdr:y>
    </cdr:to>
    <cdr:sp macro="" textlink="">
      <cdr:nvSpPr>
        <cdr:cNvPr id="7" name="Rounded Rectangle 6">
          <a:extLst xmlns:a="http://schemas.openxmlformats.org/drawingml/2006/main">
            <a:ext uri="{FF2B5EF4-FFF2-40B4-BE49-F238E27FC236}">
              <a16:creationId xmlns:a16="http://schemas.microsoft.com/office/drawing/2014/main" id="{1BF4F955-2F43-EEE5-24A9-4CFF9BE188EF}"/>
            </a:ext>
          </a:extLst>
        </cdr:cNvPr>
        <cdr:cNvSpPr/>
      </cdr:nvSpPr>
      <cdr:spPr bwMode="auto">
        <a:xfrm xmlns:a="http://schemas.openxmlformats.org/drawingml/2006/main">
          <a:off x="1872208" y="1292506"/>
          <a:ext cx="504056" cy="217869"/>
        </a:xfrm>
        <a:prstGeom xmlns:a="http://schemas.openxmlformats.org/drawingml/2006/main" prst="roundRect">
          <a:avLst/>
        </a:prstGeom>
        <a:noFill xmlns:a="http://schemas.openxmlformats.org/drawingml/2006/main"/>
        <a:ln xmlns:a="http://schemas.openxmlformats.org/drawingml/2006/main" w="19050">
          <a:noFill/>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1pPr>
          <a:lvl2pPr marL="321407"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2pPr>
          <a:lvl3pPr marL="642816"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3pPr>
          <a:lvl4pPr marL="964224"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4pPr>
          <a:lvl5pPr marL="1285631"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5pPr>
          <a:lvl6pPr marL="1607041"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6pPr>
          <a:lvl7pPr marL="1928447"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7pPr>
          <a:lvl8pPr marL="2249856"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8pPr>
          <a:lvl9pPr marL="2571264"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0" lang="en-TR" sz="800" b="0" i="0" u="none" strike="noStrike" cap="none" normalizeH="0" baseline="0" dirty="0">
              <a:ln>
                <a:noFill/>
              </a:ln>
              <a:solidFill>
                <a:srgbClr val="414141"/>
              </a:solidFill>
              <a:effectLst/>
              <a:latin typeface="Cambria" panose="02040503050406030204" pitchFamily="18" charset="0"/>
              <a:sym typeface="Gill Sans Light" charset="0"/>
            </a:rPr>
            <a:t>13.3%</a:t>
          </a:r>
        </a:p>
      </cdr:txBody>
    </cdr:sp>
  </cdr:relSizeAnchor>
  <cdr:relSizeAnchor xmlns:cdr="http://schemas.openxmlformats.org/drawingml/2006/chartDrawing">
    <cdr:from>
      <cdr:x>0.46038</cdr:x>
      <cdr:y>0.29445</cdr:y>
    </cdr:from>
    <cdr:to>
      <cdr:x>0.53962</cdr:x>
      <cdr:y>0.34702</cdr:y>
    </cdr:to>
    <cdr:sp macro="" textlink="">
      <cdr:nvSpPr>
        <cdr:cNvPr id="8" name="Rounded Rectangle 7">
          <a:extLst xmlns:a="http://schemas.openxmlformats.org/drawingml/2006/main">
            <a:ext uri="{FF2B5EF4-FFF2-40B4-BE49-F238E27FC236}">
              <a16:creationId xmlns:a16="http://schemas.microsoft.com/office/drawing/2014/main" id="{9B63D6B9-1F36-2AD7-F8FF-1B1B9F8040EC}"/>
            </a:ext>
          </a:extLst>
        </cdr:cNvPr>
        <cdr:cNvSpPr/>
      </cdr:nvSpPr>
      <cdr:spPr bwMode="auto">
        <a:xfrm xmlns:a="http://schemas.openxmlformats.org/drawingml/2006/main">
          <a:off x="2928494" y="1220498"/>
          <a:ext cx="504056" cy="217869"/>
        </a:xfrm>
        <a:prstGeom xmlns:a="http://schemas.openxmlformats.org/drawingml/2006/main" prst="roundRect">
          <a:avLst/>
        </a:prstGeom>
        <a:noFill xmlns:a="http://schemas.openxmlformats.org/drawingml/2006/main"/>
        <a:ln xmlns:a="http://schemas.openxmlformats.org/drawingml/2006/main" w="19050">
          <a:noFill/>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1pPr>
          <a:lvl2pPr marL="321407"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2pPr>
          <a:lvl3pPr marL="642816"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3pPr>
          <a:lvl4pPr marL="964224"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4pPr>
          <a:lvl5pPr marL="1285631"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5pPr>
          <a:lvl6pPr marL="1607041"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6pPr>
          <a:lvl7pPr marL="1928447"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7pPr>
          <a:lvl8pPr marL="2249856"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8pPr>
          <a:lvl9pPr marL="2571264"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TR" sz="800" dirty="0">
              <a:latin typeface="Cambria" panose="02040503050406030204" pitchFamily="18" charset="0"/>
            </a:rPr>
            <a:t>6</a:t>
          </a:r>
          <a:r>
            <a:rPr kumimoji="0" lang="en-TR" sz="800" b="0" i="0" u="none" strike="noStrike" cap="none" normalizeH="0" baseline="0" dirty="0">
              <a:ln>
                <a:noFill/>
              </a:ln>
              <a:solidFill>
                <a:srgbClr val="414141"/>
              </a:solidFill>
              <a:effectLst/>
              <a:latin typeface="Cambria" panose="02040503050406030204" pitchFamily="18" charset="0"/>
              <a:sym typeface="Gill Sans Light" charset="0"/>
            </a:rPr>
            <a:t>.2%</a:t>
          </a:r>
        </a:p>
      </cdr:txBody>
    </cdr:sp>
  </cdr:relSizeAnchor>
  <cdr:relSizeAnchor xmlns:cdr="http://schemas.openxmlformats.org/drawingml/2006/chartDrawing">
    <cdr:from>
      <cdr:x>0.62261</cdr:x>
      <cdr:y>0.27708</cdr:y>
    </cdr:from>
    <cdr:to>
      <cdr:x>0.70185</cdr:x>
      <cdr:y>0.32964</cdr:y>
    </cdr:to>
    <cdr:sp macro="" textlink="">
      <cdr:nvSpPr>
        <cdr:cNvPr id="9" name="Rounded Rectangle 8">
          <a:extLst xmlns:a="http://schemas.openxmlformats.org/drawingml/2006/main">
            <a:ext uri="{FF2B5EF4-FFF2-40B4-BE49-F238E27FC236}">
              <a16:creationId xmlns:a16="http://schemas.microsoft.com/office/drawing/2014/main" id="{55F559AB-9EC9-2EFA-0BF1-08EECA7005B3}"/>
            </a:ext>
          </a:extLst>
        </cdr:cNvPr>
        <cdr:cNvSpPr/>
      </cdr:nvSpPr>
      <cdr:spPr bwMode="auto">
        <a:xfrm xmlns:a="http://schemas.openxmlformats.org/drawingml/2006/main">
          <a:off x="3960440" y="1148490"/>
          <a:ext cx="504056" cy="217869"/>
        </a:xfrm>
        <a:prstGeom xmlns:a="http://schemas.openxmlformats.org/drawingml/2006/main" prst="roundRect">
          <a:avLst/>
        </a:prstGeom>
        <a:noFill xmlns:a="http://schemas.openxmlformats.org/drawingml/2006/main"/>
        <a:ln xmlns:a="http://schemas.openxmlformats.org/drawingml/2006/main" w="19050">
          <a:noFill/>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1pPr>
          <a:lvl2pPr marL="321407"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2pPr>
          <a:lvl3pPr marL="642816"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3pPr>
          <a:lvl4pPr marL="964224"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4pPr>
          <a:lvl5pPr marL="1285631"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5pPr>
          <a:lvl6pPr marL="1607041"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6pPr>
          <a:lvl7pPr marL="1928447"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7pPr>
          <a:lvl8pPr marL="2249856"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8pPr>
          <a:lvl9pPr marL="2571264"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TR" sz="800" dirty="0">
              <a:latin typeface="Cambria" panose="02040503050406030204" pitchFamily="18" charset="0"/>
            </a:rPr>
            <a:t>4</a:t>
          </a:r>
          <a:r>
            <a:rPr kumimoji="0" lang="en-TR" sz="800" b="0" i="0" u="none" strike="noStrike" cap="none" normalizeH="0" baseline="0" dirty="0">
              <a:ln>
                <a:noFill/>
              </a:ln>
              <a:solidFill>
                <a:srgbClr val="414141"/>
              </a:solidFill>
              <a:effectLst/>
              <a:latin typeface="Cambria" panose="02040503050406030204" pitchFamily="18" charset="0"/>
              <a:sym typeface="Gill Sans Light" charset="0"/>
            </a:rPr>
            <a:t>.0%</a:t>
          </a:r>
        </a:p>
      </cdr:txBody>
    </cdr:sp>
  </cdr:relSizeAnchor>
  <cdr:relSizeAnchor xmlns:cdr="http://schemas.openxmlformats.org/drawingml/2006/chartDrawing">
    <cdr:from>
      <cdr:x>0.76977</cdr:x>
      <cdr:y>0.20877</cdr:y>
    </cdr:from>
    <cdr:to>
      <cdr:x>0.84901</cdr:x>
      <cdr:y>0.26133</cdr:y>
    </cdr:to>
    <cdr:sp macro="" textlink="">
      <cdr:nvSpPr>
        <cdr:cNvPr id="10" name="Rounded Rectangle 9">
          <a:extLst xmlns:a="http://schemas.openxmlformats.org/drawingml/2006/main">
            <a:ext uri="{FF2B5EF4-FFF2-40B4-BE49-F238E27FC236}">
              <a16:creationId xmlns:a16="http://schemas.microsoft.com/office/drawing/2014/main" id="{7226BDEF-BA3A-7C7F-0C61-31F9BBE164FD}"/>
            </a:ext>
          </a:extLst>
        </cdr:cNvPr>
        <cdr:cNvSpPr/>
      </cdr:nvSpPr>
      <cdr:spPr bwMode="auto">
        <a:xfrm xmlns:a="http://schemas.openxmlformats.org/drawingml/2006/main">
          <a:off x="4896544" y="865345"/>
          <a:ext cx="504056" cy="217869"/>
        </a:xfrm>
        <a:prstGeom xmlns:a="http://schemas.openxmlformats.org/drawingml/2006/main" prst="roundRect">
          <a:avLst/>
        </a:prstGeom>
        <a:noFill xmlns:a="http://schemas.openxmlformats.org/drawingml/2006/main"/>
        <a:ln xmlns:a="http://schemas.openxmlformats.org/drawingml/2006/main" w="19050">
          <a:noFill/>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marL="0"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1pPr>
          <a:lvl2pPr marL="321407"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2pPr>
          <a:lvl3pPr marL="642816"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3pPr>
          <a:lvl4pPr marL="964224"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4pPr>
          <a:lvl5pPr marL="1285631" indent="0" algn="ctr" rtl="0" fontAlgn="base">
            <a:spcBef>
              <a:spcPct val="0"/>
            </a:spcBef>
            <a:spcAft>
              <a:spcPct val="0"/>
            </a:spcAft>
            <a:defRPr sz="3000" kern="1200">
              <a:solidFill>
                <a:srgbClr val="414141"/>
              </a:solidFill>
              <a:latin typeface="Gill Sans Light" charset="0"/>
              <a:ea typeface="ヒラギノ角ゴ ProN W3" charset="0"/>
              <a:cs typeface="ヒラギノ角ゴ ProN W3" charset="0"/>
              <a:sym typeface="Gill Sans Light" charset="0"/>
            </a:defRPr>
          </a:lvl5pPr>
          <a:lvl6pPr marL="1607041"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6pPr>
          <a:lvl7pPr marL="1928447"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7pPr>
          <a:lvl8pPr marL="2249856"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8pPr>
          <a:lvl9pPr marL="2571264" indent="0" algn="l" defTabSz="642816" rtl="0" eaLnBrk="1" latinLnBrk="0" hangingPunct="1">
            <a:defRPr sz="3000" kern="1200">
              <a:solidFill>
                <a:srgbClr val="414141"/>
              </a:solidFill>
              <a:latin typeface="Gill Sans Light" charset="0"/>
              <a:ea typeface="ヒラギノ角ゴ ProN W3" charset="0"/>
              <a:cs typeface="ヒラギノ角ゴ ProN W3" charset="0"/>
              <a:sym typeface="Gill Sans Light" charset="0"/>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TR" sz="800" dirty="0">
              <a:latin typeface="Cambria" panose="02040503050406030204" pitchFamily="18" charset="0"/>
            </a:rPr>
            <a:t>14</a:t>
          </a:r>
          <a:r>
            <a:rPr kumimoji="0" lang="en-TR" sz="800" b="0" i="0" u="none" strike="noStrike" cap="none" normalizeH="0" baseline="0" dirty="0">
              <a:ln>
                <a:noFill/>
              </a:ln>
              <a:solidFill>
                <a:srgbClr val="414141"/>
              </a:solidFill>
              <a:effectLst/>
              <a:latin typeface="Cambria" panose="02040503050406030204" pitchFamily="18" charset="0"/>
              <a:sym typeface="Gill Sans Light" charset="0"/>
            </a:rPr>
            <a:t>.8%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5"/>
            <a:ext cx="2945659" cy="496411"/>
          </a:xfrm>
          <a:prstGeom prst="rect">
            <a:avLst/>
          </a:prstGeom>
        </p:spPr>
        <p:txBody>
          <a:bodyPr vert="horz" lIns="90807" tIns="45404" rIns="90807" bIns="45404" rtlCol="0"/>
          <a:lstStyle>
            <a:lvl1pPr algn="l">
              <a:defRPr sz="1200"/>
            </a:lvl1pPr>
          </a:lstStyle>
          <a:p>
            <a:endParaRPr lang="tr-TR"/>
          </a:p>
        </p:txBody>
      </p:sp>
      <p:sp>
        <p:nvSpPr>
          <p:cNvPr id="3" name="2 Veri Yer Tutucusu"/>
          <p:cNvSpPr>
            <a:spLocks noGrp="1"/>
          </p:cNvSpPr>
          <p:nvPr>
            <p:ph type="dt" sz="quarter" idx="1"/>
          </p:nvPr>
        </p:nvSpPr>
        <p:spPr>
          <a:xfrm>
            <a:off x="3850445" y="5"/>
            <a:ext cx="2945659" cy="496411"/>
          </a:xfrm>
          <a:prstGeom prst="rect">
            <a:avLst/>
          </a:prstGeom>
        </p:spPr>
        <p:txBody>
          <a:bodyPr vert="horz" lIns="90807" tIns="45404" rIns="90807" bIns="45404" rtlCol="0"/>
          <a:lstStyle>
            <a:lvl1pPr algn="r">
              <a:defRPr sz="1200"/>
            </a:lvl1pPr>
          </a:lstStyle>
          <a:p>
            <a:fld id="{4978A189-AE54-4737-BEA5-C540A137E944}" type="datetimeFigureOut">
              <a:rPr lang="tr-TR" smtClean="0"/>
              <a:pPr/>
              <a:t>16.09.2025</a:t>
            </a:fld>
            <a:endParaRPr lang="tr-TR"/>
          </a:p>
        </p:txBody>
      </p:sp>
      <p:sp>
        <p:nvSpPr>
          <p:cNvPr id="4" name="3 Altbilgi Yer Tutucusu"/>
          <p:cNvSpPr>
            <a:spLocks noGrp="1"/>
          </p:cNvSpPr>
          <p:nvPr>
            <p:ph type="ftr" sz="quarter" idx="2"/>
          </p:nvPr>
        </p:nvSpPr>
        <p:spPr>
          <a:xfrm>
            <a:off x="1" y="9430096"/>
            <a:ext cx="2945659" cy="496411"/>
          </a:xfrm>
          <a:prstGeom prst="rect">
            <a:avLst/>
          </a:prstGeom>
        </p:spPr>
        <p:txBody>
          <a:bodyPr vert="horz" lIns="90807" tIns="45404" rIns="90807" bIns="45404" rtlCol="0" anchor="b"/>
          <a:lstStyle>
            <a:lvl1pPr algn="l">
              <a:defRPr sz="1200"/>
            </a:lvl1pPr>
          </a:lstStyle>
          <a:p>
            <a:endParaRPr lang="tr-TR"/>
          </a:p>
        </p:txBody>
      </p:sp>
      <p:sp>
        <p:nvSpPr>
          <p:cNvPr id="5" name="4 Slayt Numarası Yer Tutucusu"/>
          <p:cNvSpPr>
            <a:spLocks noGrp="1"/>
          </p:cNvSpPr>
          <p:nvPr>
            <p:ph type="sldNum" sz="quarter" idx="3"/>
          </p:nvPr>
        </p:nvSpPr>
        <p:spPr>
          <a:xfrm>
            <a:off x="3850445" y="9430096"/>
            <a:ext cx="2945659" cy="496411"/>
          </a:xfrm>
          <a:prstGeom prst="rect">
            <a:avLst/>
          </a:prstGeom>
        </p:spPr>
        <p:txBody>
          <a:bodyPr vert="horz" lIns="90807" tIns="45404" rIns="90807" bIns="45404" rtlCol="0" anchor="b"/>
          <a:lstStyle>
            <a:lvl1pPr algn="r">
              <a:defRPr sz="1200"/>
            </a:lvl1pPr>
          </a:lstStyle>
          <a:p>
            <a:fld id="{6EA56DB2-14F1-4E2A-B2D2-0E5D0B448D64}" type="slidenum">
              <a:rPr lang="tr-TR" smtClean="0"/>
              <a:pPr/>
              <a:t>‹#›</a:t>
            </a:fld>
            <a:endParaRPr lang="tr-TR"/>
          </a:p>
        </p:txBody>
      </p:sp>
    </p:spTree>
    <p:extLst>
      <p:ext uri="{BB962C8B-B14F-4D97-AF65-F5344CB8AC3E}">
        <p14:creationId xmlns:p14="http://schemas.microsoft.com/office/powerpoint/2010/main" val="1003102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5"/>
            <a:ext cx="2945659" cy="496411"/>
          </a:xfrm>
          <a:prstGeom prst="rect">
            <a:avLst/>
          </a:prstGeom>
        </p:spPr>
        <p:txBody>
          <a:bodyPr vert="horz" lIns="90807" tIns="45404" rIns="90807" bIns="45404" rtlCol="0"/>
          <a:lstStyle>
            <a:lvl1pPr algn="l">
              <a:defRPr sz="1200" smtClean="0"/>
            </a:lvl1pPr>
          </a:lstStyle>
          <a:p>
            <a:pPr>
              <a:defRPr/>
            </a:pPr>
            <a:endParaRPr lang="tr-TR"/>
          </a:p>
        </p:txBody>
      </p:sp>
      <p:sp>
        <p:nvSpPr>
          <p:cNvPr id="3" name="Veri Yer Tutucusu 2"/>
          <p:cNvSpPr>
            <a:spLocks noGrp="1"/>
          </p:cNvSpPr>
          <p:nvPr>
            <p:ph type="dt" idx="1"/>
          </p:nvPr>
        </p:nvSpPr>
        <p:spPr>
          <a:xfrm>
            <a:off x="3850445" y="5"/>
            <a:ext cx="2945659" cy="496411"/>
          </a:xfrm>
          <a:prstGeom prst="rect">
            <a:avLst/>
          </a:prstGeom>
        </p:spPr>
        <p:txBody>
          <a:bodyPr vert="horz" lIns="90807" tIns="45404" rIns="90807" bIns="45404" rtlCol="0"/>
          <a:lstStyle>
            <a:lvl1pPr algn="r">
              <a:defRPr sz="1200" smtClean="0"/>
            </a:lvl1pPr>
          </a:lstStyle>
          <a:p>
            <a:pPr>
              <a:defRPr/>
            </a:pPr>
            <a:fld id="{DF92DF99-6F1B-4330-B6E7-629D19D2EB96}" type="datetimeFigureOut">
              <a:rPr lang="tr-TR"/>
              <a:pPr>
                <a:defRPr/>
              </a:pPr>
              <a:t>16.09.2025</a:t>
            </a:fld>
            <a:endParaRPr lang="tr-TR"/>
          </a:p>
        </p:txBody>
      </p:sp>
      <p:sp>
        <p:nvSpPr>
          <p:cNvPr id="4" name="Slayt Görüntüsü Yer Tutucusu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0807" tIns="45404" rIns="90807" bIns="45404" rtlCol="0" anchor="ctr"/>
          <a:lstStyle/>
          <a:p>
            <a:pPr lvl="0"/>
            <a:endParaRPr lang="tr-TR" noProof="0"/>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0807" tIns="45404" rIns="90807" bIns="45404"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1" y="9430096"/>
            <a:ext cx="2945659" cy="496411"/>
          </a:xfrm>
          <a:prstGeom prst="rect">
            <a:avLst/>
          </a:prstGeom>
        </p:spPr>
        <p:txBody>
          <a:bodyPr vert="horz" lIns="90807" tIns="45404" rIns="90807" bIns="45404" rtlCol="0" anchor="b"/>
          <a:lstStyle>
            <a:lvl1pPr algn="l">
              <a:defRPr sz="1200" smtClean="0"/>
            </a:lvl1pPr>
          </a:lstStyle>
          <a:p>
            <a:pPr>
              <a:defRPr/>
            </a:pPr>
            <a:endParaRPr lang="tr-TR"/>
          </a:p>
        </p:txBody>
      </p:sp>
      <p:sp>
        <p:nvSpPr>
          <p:cNvPr id="7" name="Slayt Numarası Yer Tutucusu 6"/>
          <p:cNvSpPr>
            <a:spLocks noGrp="1"/>
          </p:cNvSpPr>
          <p:nvPr>
            <p:ph type="sldNum" sz="quarter" idx="5"/>
          </p:nvPr>
        </p:nvSpPr>
        <p:spPr>
          <a:xfrm>
            <a:off x="3850445" y="9430096"/>
            <a:ext cx="2945659" cy="496411"/>
          </a:xfrm>
          <a:prstGeom prst="rect">
            <a:avLst/>
          </a:prstGeom>
        </p:spPr>
        <p:txBody>
          <a:bodyPr vert="horz" lIns="90807" tIns="45404" rIns="90807" bIns="45404" rtlCol="0" anchor="b"/>
          <a:lstStyle>
            <a:lvl1pPr algn="r">
              <a:defRPr sz="1200" smtClean="0"/>
            </a:lvl1pPr>
          </a:lstStyle>
          <a:p>
            <a:pPr>
              <a:defRPr/>
            </a:pPr>
            <a:fld id="{C500BD36-474D-41FC-B12A-385C170A7692}" type="slidenum">
              <a:rPr lang="tr-TR"/>
              <a:pPr>
                <a:defRPr/>
              </a:pPr>
              <a:t>‹#›</a:t>
            </a:fld>
            <a:endParaRPr lang="tr-TR"/>
          </a:p>
        </p:txBody>
      </p:sp>
    </p:spTree>
    <p:extLst>
      <p:ext uri="{BB962C8B-B14F-4D97-AF65-F5344CB8AC3E}">
        <p14:creationId xmlns:p14="http://schemas.microsoft.com/office/powerpoint/2010/main" val="327518814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800" kern="1200">
        <a:solidFill>
          <a:schemeClr val="tx1"/>
        </a:solidFill>
        <a:latin typeface="+mn-lt"/>
        <a:ea typeface="+mn-ea"/>
        <a:cs typeface="+mn-cs"/>
      </a:defRPr>
    </a:lvl1pPr>
    <a:lvl2pPr marL="321407" algn="l" rtl="0" fontAlgn="base">
      <a:spcBef>
        <a:spcPct val="30000"/>
      </a:spcBef>
      <a:spcAft>
        <a:spcPct val="0"/>
      </a:spcAft>
      <a:defRPr sz="800" kern="1200">
        <a:solidFill>
          <a:schemeClr val="tx1"/>
        </a:solidFill>
        <a:latin typeface="+mn-lt"/>
        <a:ea typeface="+mn-ea"/>
        <a:cs typeface="+mn-cs"/>
      </a:defRPr>
    </a:lvl2pPr>
    <a:lvl3pPr marL="642816" algn="l" rtl="0" fontAlgn="base">
      <a:spcBef>
        <a:spcPct val="30000"/>
      </a:spcBef>
      <a:spcAft>
        <a:spcPct val="0"/>
      </a:spcAft>
      <a:defRPr sz="800" kern="1200">
        <a:solidFill>
          <a:schemeClr val="tx1"/>
        </a:solidFill>
        <a:latin typeface="+mn-lt"/>
        <a:ea typeface="+mn-ea"/>
        <a:cs typeface="+mn-cs"/>
      </a:defRPr>
    </a:lvl3pPr>
    <a:lvl4pPr marL="964224" algn="l" rtl="0" fontAlgn="base">
      <a:spcBef>
        <a:spcPct val="30000"/>
      </a:spcBef>
      <a:spcAft>
        <a:spcPct val="0"/>
      </a:spcAft>
      <a:defRPr sz="800" kern="1200">
        <a:solidFill>
          <a:schemeClr val="tx1"/>
        </a:solidFill>
        <a:latin typeface="+mn-lt"/>
        <a:ea typeface="+mn-ea"/>
        <a:cs typeface="+mn-cs"/>
      </a:defRPr>
    </a:lvl4pPr>
    <a:lvl5pPr marL="1285631" algn="l" rtl="0" fontAlgn="base">
      <a:spcBef>
        <a:spcPct val="30000"/>
      </a:spcBef>
      <a:spcAft>
        <a:spcPct val="0"/>
      </a:spcAft>
      <a:defRPr sz="800" kern="1200">
        <a:solidFill>
          <a:schemeClr val="tx1"/>
        </a:solidFill>
        <a:latin typeface="+mn-lt"/>
        <a:ea typeface="+mn-ea"/>
        <a:cs typeface="+mn-cs"/>
      </a:defRPr>
    </a:lvl5pPr>
    <a:lvl6pPr marL="1607041" algn="l" defTabSz="642816" rtl="0" eaLnBrk="1" latinLnBrk="0" hangingPunct="1">
      <a:defRPr sz="800" kern="1200">
        <a:solidFill>
          <a:schemeClr val="tx1"/>
        </a:solidFill>
        <a:latin typeface="+mn-lt"/>
        <a:ea typeface="+mn-ea"/>
        <a:cs typeface="+mn-cs"/>
      </a:defRPr>
    </a:lvl6pPr>
    <a:lvl7pPr marL="1928447" algn="l" defTabSz="642816" rtl="0" eaLnBrk="1" latinLnBrk="0" hangingPunct="1">
      <a:defRPr sz="800" kern="1200">
        <a:solidFill>
          <a:schemeClr val="tx1"/>
        </a:solidFill>
        <a:latin typeface="+mn-lt"/>
        <a:ea typeface="+mn-ea"/>
        <a:cs typeface="+mn-cs"/>
      </a:defRPr>
    </a:lvl7pPr>
    <a:lvl8pPr marL="2249856" algn="l" defTabSz="642816" rtl="0" eaLnBrk="1" latinLnBrk="0" hangingPunct="1">
      <a:defRPr sz="800" kern="1200">
        <a:solidFill>
          <a:schemeClr val="tx1"/>
        </a:solidFill>
        <a:latin typeface="+mn-lt"/>
        <a:ea typeface="+mn-ea"/>
        <a:cs typeface="+mn-cs"/>
      </a:defRPr>
    </a:lvl8pPr>
    <a:lvl9pPr marL="2571264" algn="l" defTabSz="642816"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88900" y="744538"/>
            <a:ext cx="6619875" cy="3724275"/>
          </a:xfrm>
        </p:spPr>
      </p:sp>
      <p:sp>
        <p:nvSpPr>
          <p:cNvPr id="3" name="2 Not Yer Tutucusu"/>
          <p:cNvSpPr>
            <a:spLocks noGrp="1"/>
          </p:cNvSpPr>
          <p:nvPr>
            <p:ph type="body" idx="1"/>
          </p:nvPr>
        </p:nvSpPr>
        <p:spPr/>
        <p:txBody>
          <a:bodyPr>
            <a:normAutofit/>
          </a:bodyPr>
          <a:lstStyle/>
          <a:p>
            <a:endParaRPr lang="en-US" sz="1600" dirty="0"/>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1</a:t>
            </a:fld>
            <a:endParaRPr lang="tr-TR" dirty="0"/>
          </a:p>
        </p:txBody>
      </p:sp>
    </p:spTree>
    <p:extLst>
      <p:ext uri="{BB962C8B-B14F-4D97-AF65-F5344CB8AC3E}">
        <p14:creationId xmlns:p14="http://schemas.microsoft.com/office/powerpoint/2010/main" val="2443732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10</a:t>
            </a:fld>
            <a:endParaRPr lang="tr-TR" dirty="0"/>
          </a:p>
        </p:txBody>
      </p:sp>
    </p:spTree>
    <p:extLst>
      <p:ext uri="{BB962C8B-B14F-4D97-AF65-F5344CB8AC3E}">
        <p14:creationId xmlns:p14="http://schemas.microsoft.com/office/powerpoint/2010/main" val="84362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11</a:t>
            </a:fld>
            <a:endParaRPr lang="tr-TR" dirty="0"/>
          </a:p>
        </p:txBody>
      </p:sp>
    </p:spTree>
    <p:extLst>
      <p:ext uri="{BB962C8B-B14F-4D97-AF65-F5344CB8AC3E}">
        <p14:creationId xmlns:p14="http://schemas.microsoft.com/office/powerpoint/2010/main" val="383347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12</a:t>
            </a:fld>
            <a:endParaRPr lang="tr-TR" dirty="0"/>
          </a:p>
        </p:txBody>
      </p:sp>
    </p:spTree>
    <p:extLst>
      <p:ext uri="{BB962C8B-B14F-4D97-AF65-F5344CB8AC3E}">
        <p14:creationId xmlns:p14="http://schemas.microsoft.com/office/powerpoint/2010/main" val="359198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8900" y="744538"/>
            <a:ext cx="66198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13</a:t>
            </a:fld>
            <a:endParaRPr lang="tr-TR" dirty="0"/>
          </a:p>
        </p:txBody>
      </p:sp>
    </p:spTree>
    <p:extLst>
      <p:ext uri="{BB962C8B-B14F-4D97-AF65-F5344CB8AC3E}">
        <p14:creationId xmlns:p14="http://schemas.microsoft.com/office/powerpoint/2010/main" val="2424348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169976" indent="-169976">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14</a:t>
            </a:fld>
            <a:endParaRPr lang="tr-TR" dirty="0"/>
          </a:p>
        </p:txBody>
      </p:sp>
    </p:spTree>
    <p:extLst>
      <p:ext uri="{BB962C8B-B14F-4D97-AF65-F5344CB8AC3E}">
        <p14:creationId xmlns:p14="http://schemas.microsoft.com/office/powerpoint/2010/main" val="378277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169976" indent="-169976">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15</a:t>
            </a:fld>
            <a:endParaRPr lang="tr-TR" dirty="0"/>
          </a:p>
        </p:txBody>
      </p:sp>
    </p:spTree>
    <p:extLst>
      <p:ext uri="{BB962C8B-B14F-4D97-AF65-F5344CB8AC3E}">
        <p14:creationId xmlns:p14="http://schemas.microsoft.com/office/powerpoint/2010/main" val="378277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169976" indent="-169976">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16</a:t>
            </a:fld>
            <a:endParaRPr lang="tr-TR" dirty="0"/>
          </a:p>
        </p:txBody>
      </p:sp>
    </p:spTree>
    <p:extLst>
      <p:ext uri="{BB962C8B-B14F-4D97-AF65-F5344CB8AC3E}">
        <p14:creationId xmlns:p14="http://schemas.microsoft.com/office/powerpoint/2010/main" val="378277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169976" indent="-169976">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17</a:t>
            </a:fld>
            <a:endParaRPr lang="tr-TR" dirty="0"/>
          </a:p>
        </p:txBody>
      </p:sp>
    </p:spTree>
    <p:extLst>
      <p:ext uri="{BB962C8B-B14F-4D97-AF65-F5344CB8AC3E}">
        <p14:creationId xmlns:p14="http://schemas.microsoft.com/office/powerpoint/2010/main" val="3782774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169976" indent="-169976">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18</a:t>
            </a:fld>
            <a:endParaRPr lang="tr-TR" dirty="0"/>
          </a:p>
        </p:txBody>
      </p:sp>
    </p:spTree>
    <p:extLst>
      <p:ext uri="{BB962C8B-B14F-4D97-AF65-F5344CB8AC3E}">
        <p14:creationId xmlns:p14="http://schemas.microsoft.com/office/powerpoint/2010/main" val="378277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marL="169976" indent="-169976">
              <a:buFont typeface="Arial" panose="020B0604020202020204" pitchFamily="34" charset="0"/>
              <a:buChar char="•"/>
            </a:pPr>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19</a:t>
            </a:fld>
            <a:endParaRPr lang="tr-TR" dirty="0"/>
          </a:p>
        </p:txBody>
      </p:sp>
    </p:spTree>
    <p:extLst>
      <p:ext uri="{BB962C8B-B14F-4D97-AF65-F5344CB8AC3E}">
        <p14:creationId xmlns:p14="http://schemas.microsoft.com/office/powerpoint/2010/main" val="378277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8900" y="744538"/>
            <a:ext cx="66198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2</a:t>
            </a:fld>
            <a:endParaRPr lang="tr-TR" dirty="0"/>
          </a:p>
        </p:txBody>
      </p:sp>
    </p:spTree>
    <p:extLst>
      <p:ext uri="{BB962C8B-B14F-4D97-AF65-F5344CB8AC3E}">
        <p14:creationId xmlns:p14="http://schemas.microsoft.com/office/powerpoint/2010/main" val="110364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smtClean="0"/>
              <a:pPr>
                <a:defRPr/>
              </a:pPr>
              <a:t>20</a:t>
            </a:fld>
            <a:endParaRPr lang="tr-TR"/>
          </a:p>
        </p:txBody>
      </p:sp>
    </p:spTree>
    <p:extLst>
      <p:ext uri="{BB962C8B-B14F-4D97-AF65-F5344CB8AC3E}">
        <p14:creationId xmlns:p14="http://schemas.microsoft.com/office/powerpoint/2010/main" val="296970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smtClean="0"/>
              <a:pPr>
                <a:defRPr/>
              </a:pPr>
              <a:t>3</a:t>
            </a:fld>
            <a:endParaRPr lang="tr-TR" dirty="0"/>
          </a:p>
        </p:txBody>
      </p:sp>
    </p:spTree>
    <p:extLst>
      <p:ext uri="{BB962C8B-B14F-4D97-AF65-F5344CB8AC3E}">
        <p14:creationId xmlns:p14="http://schemas.microsoft.com/office/powerpoint/2010/main" val="95195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smtClean="0"/>
              <a:pPr>
                <a:defRPr/>
              </a:pPr>
              <a:t>4</a:t>
            </a:fld>
            <a:endParaRPr lang="tr-TR" dirty="0"/>
          </a:p>
        </p:txBody>
      </p:sp>
    </p:spTree>
    <p:extLst>
      <p:ext uri="{BB962C8B-B14F-4D97-AF65-F5344CB8AC3E}">
        <p14:creationId xmlns:p14="http://schemas.microsoft.com/office/powerpoint/2010/main" val="91102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8900" y="744538"/>
            <a:ext cx="66198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5</a:t>
            </a:fld>
            <a:endParaRPr lang="tr-TR" dirty="0"/>
          </a:p>
        </p:txBody>
      </p:sp>
    </p:spTree>
    <p:extLst>
      <p:ext uri="{BB962C8B-B14F-4D97-AF65-F5344CB8AC3E}">
        <p14:creationId xmlns:p14="http://schemas.microsoft.com/office/powerpoint/2010/main" val="104613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6</a:t>
            </a:fld>
            <a:endParaRPr lang="tr-TR" dirty="0"/>
          </a:p>
        </p:txBody>
      </p:sp>
    </p:spTree>
    <p:extLst>
      <p:ext uri="{BB962C8B-B14F-4D97-AF65-F5344CB8AC3E}">
        <p14:creationId xmlns:p14="http://schemas.microsoft.com/office/powerpoint/2010/main" val="366591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8900" y="744538"/>
            <a:ext cx="6619875" cy="3724275"/>
          </a:xfrm>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a:pPr>
                <a:defRPr/>
              </a:pPr>
              <a:t>7</a:t>
            </a:fld>
            <a:endParaRPr lang="tr-TR"/>
          </a:p>
        </p:txBody>
      </p:sp>
    </p:spTree>
    <p:extLst>
      <p:ext uri="{BB962C8B-B14F-4D97-AF65-F5344CB8AC3E}">
        <p14:creationId xmlns:p14="http://schemas.microsoft.com/office/powerpoint/2010/main" val="258908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8900" y="744538"/>
            <a:ext cx="6619875" cy="3724275"/>
          </a:xfrm>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8</a:t>
            </a:fld>
            <a:endParaRPr lang="tr-TR"/>
          </a:p>
        </p:txBody>
      </p:sp>
    </p:spTree>
    <p:extLst>
      <p:ext uri="{BB962C8B-B14F-4D97-AF65-F5344CB8AC3E}">
        <p14:creationId xmlns:p14="http://schemas.microsoft.com/office/powerpoint/2010/main" val="235939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C500BD36-474D-41FC-B12A-385C170A7692}" type="slidenum">
              <a:rPr lang="tr-TR"/>
              <a:pPr>
                <a:defRPr/>
              </a:pPr>
              <a:t>9</a:t>
            </a:fld>
            <a:endParaRPr lang="tr-TR" dirty="0"/>
          </a:p>
        </p:txBody>
      </p:sp>
    </p:spTree>
    <p:extLst>
      <p:ext uri="{BB962C8B-B14F-4D97-AF65-F5344CB8AC3E}">
        <p14:creationId xmlns:p14="http://schemas.microsoft.com/office/powerpoint/2010/main" val="342230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3806" y="2130849"/>
            <a:ext cx="10364391" cy="1470049"/>
          </a:xfrm>
        </p:spPr>
        <p:txBody>
          <a:bodyPr/>
          <a:lstStyle/>
          <a:p>
            <a:r>
              <a:rPr lang="en-US"/>
              <a:t>Click to edit Master title style</a:t>
            </a:r>
            <a:endParaRPr lang="tr-TR"/>
          </a:p>
        </p:txBody>
      </p:sp>
      <p:sp>
        <p:nvSpPr>
          <p:cNvPr id="3" name="Alt Başlık 2"/>
          <p:cNvSpPr>
            <a:spLocks noGrp="1"/>
          </p:cNvSpPr>
          <p:nvPr>
            <p:ph type="subTitle" idx="1"/>
          </p:nvPr>
        </p:nvSpPr>
        <p:spPr>
          <a:xfrm>
            <a:off x="1829099" y="3886652"/>
            <a:ext cx="8533805"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a:t>Click to edit Master subtitle style</a:t>
            </a:r>
            <a:endParaRPr lang="tr-TR"/>
          </a:p>
        </p:txBody>
      </p:sp>
      <p:sp>
        <p:nvSpPr>
          <p:cNvPr id="5" name="Slide Number Placeholder 3"/>
          <p:cNvSpPr txBox="1">
            <a:spLocks/>
          </p:cNvSpPr>
          <p:nvPr userDrawn="1"/>
        </p:nvSpPr>
        <p:spPr>
          <a:xfrm>
            <a:off x="10213958" y="6472909"/>
            <a:ext cx="1860887" cy="385093"/>
          </a:xfrm>
          <a:prstGeom prst="rect">
            <a:avLst/>
          </a:prstGeom>
        </p:spPr>
        <p:txBody>
          <a:bodyPr lIns="64281" tIns="32140" rIns="64281" bIns="32140"/>
          <a:ls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a:lstStyle>
          <a:p>
            <a:pPr algn="r"/>
            <a:fld id="{B6F15528-21DE-4FAA-801E-634DDDAF4B2B}" type="slidenum">
              <a:rPr lang="en-US" sz="1700" smtClean="0">
                <a:solidFill>
                  <a:schemeClr val="tx1">
                    <a:lumMod val="60000"/>
                    <a:lumOff val="40000"/>
                  </a:schemeClr>
                </a:solidFill>
              </a:rPr>
              <a:pPr algn="r"/>
              <a:t>‹#›</a:t>
            </a:fld>
            <a:endParaRPr lang="en-US" sz="1700" dirty="0">
              <a:solidFill>
                <a:schemeClr val="tx1">
                  <a:lumMod val="60000"/>
                  <a:lumOff val="40000"/>
                </a:scheme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
        <p:nvSpPr>
          <p:cNvPr id="3" name="Dikey Metin Yer Tutucusu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77313" y="1437681"/>
            <a:ext cx="2881312" cy="3178969"/>
          </a:xfrm>
        </p:spPr>
        <p:txBody>
          <a:bodyPr vert="eaVert"/>
          <a:lstStyle/>
          <a:p>
            <a:r>
              <a:rPr lang="en-US"/>
              <a:t>Click to edit Master title style</a:t>
            </a:r>
            <a:endParaRPr lang="tr-TR"/>
          </a:p>
        </p:txBody>
      </p:sp>
      <p:sp>
        <p:nvSpPr>
          <p:cNvPr id="3" name="Dikey Metin Yer Tutucusu 2"/>
          <p:cNvSpPr>
            <a:spLocks noGrp="1"/>
          </p:cNvSpPr>
          <p:nvPr>
            <p:ph type="body" orient="vert" idx="1"/>
          </p:nvPr>
        </p:nvSpPr>
        <p:spPr>
          <a:xfrm>
            <a:off x="333375" y="1437681"/>
            <a:ext cx="8501063" cy="317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3806" y="2130849"/>
            <a:ext cx="10364391" cy="1470049"/>
          </a:xfrm>
        </p:spPr>
        <p:txBody>
          <a:bodyPr/>
          <a:lstStyle/>
          <a:p>
            <a:r>
              <a:rPr lang="en-US"/>
              <a:t>Click to edit Master title style</a:t>
            </a:r>
            <a:endParaRPr lang="tr-TR"/>
          </a:p>
        </p:txBody>
      </p:sp>
      <p:sp>
        <p:nvSpPr>
          <p:cNvPr id="3" name="Alt Başlık 2"/>
          <p:cNvSpPr>
            <a:spLocks noGrp="1"/>
          </p:cNvSpPr>
          <p:nvPr>
            <p:ph type="subTitle" idx="1"/>
          </p:nvPr>
        </p:nvSpPr>
        <p:spPr>
          <a:xfrm>
            <a:off x="1829099" y="3886651"/>
            <a:ext cx="8533805"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a:t>Click to edit Master subtitle style</a:t>
            </a:r>
            <a:endParaRPr lang="tr-TR"/>
          </a:p>
        </p:txBody>
      </p:sp>
    </p:spTree>
    <p:extLst>
      <p:ext uri="{BB962C8B-B14F-4D97-AF65-F5344CB8AC3E}">
        <p14:creationId xmlns:p14="http://schemas.microsoft.com/office/powerpoint/2010/main" val="13063867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
        <p:nvSpPr>
          <p:cNvPr id="3" name="İçerik Yer Tutucus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28940019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2919" y="4406803"/>
            <a:ext cx="10362901" cy="1361777"/>
          </a:xfrm>
        </p:spPr>
        <p:txBody>
          <a:bodyPr anchor="t"/>
          <a:lstStyle>
            <a:lvl1pPr algn="l">
              <a:defRPr sz="2800" b="1" cap="all"/>
            </a:lvl1pPr>
          </a:lstStyle>
          <a:p>
            <a:r>
              <a:rPr lang="en-US"/>
              <a:t>Click to edit Master title style</a:t>
            </a:r>
            <a:endParaRPr lang="tr-TR"/>
          </a:p>
        </p:txBody>
      </p:sp>
      <p:sp>
        <p:nvSpPr>
          <p:cNvPr id="3" name="Metin Yer Tutucusu 2"/>
          <p:cNvSpPr>
            <a:spLocks noGrp="1"/>
          </p:cNvSpPr>
          <p:nvPr>
            <p:ph type="body" idx="1"/>
          </p:nvPr>
        </p:nvSpPr>
        <p:spPr>
          <a:xfrm>
            <a:off x="962919" y="2906613"/>
            <a:ext cx="10362901"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a:t>Click to edit Master text styles</a:t>
            </a:r>
          </a:p>
        </p:txBody>
      </p:sp>
    </p:spTree>
    <p:extLst>
      <p:ext uri="{BB962C8B-B14F-4D97-AF65-F5344CB8AC3E}">
        <p14:creationId xmlns:p14="http://schemas.microsoft.com/office/powerpoint/2010/main" val="35163536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
        <p:nvSpPr>
          <p:cNvPr id="3" name="İçerik Yer Tutucusu 2"/>
          <p:cNvSpPr>
            <a:spLocks noGrp="1"/>
          </p:cNvSpPr>
          <p:nvPr>
            <p:ph sz="half" idx="1"/>
          </p:nvPr>
        </p:nvSpPr>
        <p:spPr>
          <a:xfrm>
            <a:off x="333379" y="3705820"/>
            <a:ext cx="5691188"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İçerik Yer Tutucusu 3"/>
          <p:cNvSpPr>
            <a:spLocks noGrp="1"/>
          </p:cNvSpPr>
          <p:nvPr>
            <p:ph sz="half" idx="2"/>
          </p:nvPr>
        </p:nvSpPr>
        <p:spPr>
          <a:xfrm>
            <a:off x="6167442" y="3705820"/>
            <a:ext cx="5691188"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7689602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10197" y="274588"/>
            <a:ext cx="10971609" cy="1143000"/>
          </a:xfrm>
        </p:spPr>
        <p:txBody>
          <a:bodyPr/>
          <a:lstStyle>
            <a:lvl1pPr>
              <a:defRPr/>
            </a:lvl1pPr>
          </a:lstStyle>
          <a:p>
            <a:r>
              <a:rPr lang="en-US"/>
              <a:t>Click to edit Master title style</a:t>
            </a:r>
            <a:endParaRPr lang="tr-TR"/>
          </a:p>
        </p:txBody>
      </p:sp>
      <p:sp>
        <p:nvSpPr>
          <p:cNvPr id="3" name="Metin Yer Tutucusu 2"/>
          <p:cNvSpPr>
            <a:spLocks noGrp="1"/>
          </p:cNvSpPr>
          <p:nvPr>
            <p:ph type="body" idx="1"/>
          </p:nvPr>
        </p:nvSpPr>
        <p:spPr>
          <a:xfrm>
            <a:off x="610196" y="1534791"/>
            <a:ext cx="5386091"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a:t>Click to edit Master text styles</a:t>
            </a:r>
          </a:p>
        </p:txBody>
      </p:sp>
      <p:sp>
        <p:nvSpPr>
          <p:cNvPr id="4" name="İçerik Yer Tutucusu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Metin Yer Tutucusu 4"/>
          <p:cNvSpPr>
            <a:spLocks noGrp="1"/>
          </p:cNvSpPr>
          <p:nvPr>
            <p:ph type="body" sz="quarter" idx="3"/>
          </p:nvPr>
        </p:nvSpPr>
        <p:spPr>
          <a:xfrm>
            <a:off x="6192741" y="1534791"/>
            <a:ext cx="5389065"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a:t>Click to edit Master text styles</a:t>
            </a:r>
          </a:p>
        </p:txBody>
      </p:sp>
      <p:sp>
        <p:nvSpPr>
          <p:cNvPr id="6" name="İçerik Yer Tutucusu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9768820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Tree>
    <p:extLst>
      <p:ext uri="{BB962C8B-B14F-4D97-AF65-F5344CB8AC3E}">
        <p14:creationId xmlns:p14="http://schemas.microsoft.com/office/powerpoint/2010/main" val="860212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6297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0201" y="273477"/>
            <a:ext cx="4010919" cy="1161975"/>
          </a:xfrm>
        </p:spPr>
        <p:txBody>
          <a:bodyPr/>
          <a:lstStyle>
            <a:lvl1pPr algn="l">
              <a:defRPr sz="1400" b="1"/>
            </a:lvl1pPr>
          </a:lstStyle>
          <a:p>
            <a:r>
              <a:rPr lang="en-US"/>
              <a:t>Click to edit Master title style</a:t>
            </a:r>
            <a:endParaRPr lang="tr-TR"/>
          </a:p>
        </p:txBody>
      </p:sp>
      <p:sp>
        <p:nvSpPr>
          <p:cNvPr id="3" name="İçerik Yer Tutucusu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Metin Yer Tutucusu 3"/>
          <p:cNvSpPr>
            <a:spLocks noGrp="1"/>
          </p:cNvSpPr>
          <p:nvPr>
            <p:ph type="body" sz="half" idx="2"/>
          </p:nvPr>
        </p:nvSpPr>
        <p:spPr>
          <a:xfrm>
            <a:off x="610201" y="1435448"/>
            <a:ext cx="401091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a:t>Click to edit Master text styles</a:t>
            </a:r>
          </a:p>
        </p:txBody>
      </p:sp>
    </p:spTree>
    <p:extLst>
      <p:ext uri="{BB962C8B-B14F-4D97-AF65-F5344CB8AC3E}">
        <p14:creationId xmlns:p14="http://schemas.microsoft.com/office/powerpoint/2010/main" val="13634567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
        <p:nvSpPr>
          <p:cNvPr id="3" name="İçerik Yer Tutucus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90185" y="4800825"/>
            <a:ext cx="7314903" cy="567035"/>
          </a:xfrm>
        </p:spPr>
        <p:txBody>
          <a:bodyPr/>
          <a:lstStyle>
            <a:lvl1pPr algn="l">
              <a:defRPr sz="1400" b="1"/>
            </a:lvl1pPr>
          </a:lstStyle>
          <a:p>
            <a:r>
              <a:rPr lang="en-US"/>
              <a:t>Click to edit Master title style</a:t>
            </a:r>
            <a:endParaRPr lang="tr-TR"/>
          </a:p>
        </p:txBody>
      </p:sp>
      <p:sp>
        <p:nvSpPr>
          <p:cNvPr id="3" name="Resim Yer Tutucusu 2"/>
          <p:cNvSpPr>
            <a:spLocks noGrp="1"/>
          </p:cNvSpPr>
          <p:nvPr>
            <p:ph type="pic" idx="1"/>
          </p:nvPr>
        </p:nvSpPr>
        <p:spPr>
          <a:xfrm>
            <a:off x="2390185" y="612800"/>
            <a:ext cx="7314903"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r>
              <a:rPr lang="en-US" noProof="0">
                <a:sym typeface="Gill Sans Light" charset="0"/>
              </a:rPr>
              <a:t>Click icon to add picture</a:t>
            </a:r>
            <a:endParaRPr lang="tr-TR" noProof="0">
              <a:sym typeface="Gill Sans Light" charset="0"/>
            </a:endParaRPr>
          </a:p>
        </p:txBody>
      </p:sp>
      <p:sp>
        <p:nvSpPr>
          <p:cNvPr id="4" name="Metin Yer Tutucusu 3"/>
          <p:cNvSpPr>
            <a:spLocks noGrp="1"/>
          </p:cNvSpPr>
          <p:nvPr>
            <p:ph type="body" sz="half" idx="2"/>
          </p:nvPr>
        </p:nvSpPr>
        <p:spPr>
          <a:xfrm>
            <a:off x="2390185" y="5367860"/>
            <a:ext cx="7314903"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a:t>Click to edit Master text styles</a:t>
            </a:r>
          </a:p>
        </p:txBody>
      </p:sp>
    </p:spTree>
    <p:extLst>
      <p:ext uri="{BB962C8B-B14F-4D97-AF65-F5344CB8AC3E}">
        <p14:creationId xmlns:p14="http://schemas.microsoft.com/office/powerpoint/2010/main" val="9320343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
        <p:nvSpPr>
          <p:cNvPr id="3" name="Dikey Metin Yer Tutucusu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6759717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77313" y="1437681"/>
            <a:ext cx="2881312" cy="3178969"/>
          </a:xfrm>
        </p:spPr>
        <p:txBody>
          <a:bodyPr vert="eaVert"/>
          <a:lstStyle/>
          <a:p>
            <a:r>
              <a:rPr lang="en-US"/>
              <a:t>Click to edit Master title style</a:t>
            </a:r>
            <a:endParaRPr lang="tr-TR"/>
          </a:p>
        </p:txBody>
      </p:sp>
      <p:sp>
        <p:nvSpPr>
          <p:cNvPr id="3" name="Dikey Metin Yer Tutucusu 2"/>
          <p:cNvSpPr>
            <a:spLocks noGrp="1"/>
          </p:cNvSpPr>
          <p:nvPr>
            <p:ph type="body" orient="vert" idx="1"/>
          </p:nvPr>
        </p:nvSpPr>
        <p:spPr>
          <a:xfrm>
            <a:off x="333375" y="1437681"/>
            <a:ext cx="8501063" cy="317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27404785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2919" y="4406803"/>
            <a:ext cx="10362901" cy="1361777"/>
          </a:xfrm>
        </p:spPr>
        <p:txBody>
          <a:bodyPr anchor="t"/>
          <a:lstStyle>
            <a:lvl1pPr algn="l">
              <a:defRPr sz="2800" b="1" cap="all"/>
            </a:lvl1pPr>
          </a:lstStyle>
          <a:p>
            <a:r>
              <a:rPr lang="en-US"/>
              <a:t>Click to edit Master title style</a:t>
            </a:r>
            <a:endParaRPr lang="tr-TR"/>
          </a:p>
        </p:txBody>
      </p:sp>
      <p:sp>
        <p:nvSpPr>
          <p:cNvPr id="3" name="Metin Yer Tutucusu 2"/>
          <p:cNvSpPr>
            <a:spLocks noGrp="1"/>
          </p:cNvSpPr>
          <p:nvPr>
            <p:ph type="body" idx="1"/>
          </p:nvPr>
        </p:nvSpPr>
        <p:spPr>
          <a:xfrm>
            <a:off x="962919" y="2906613"/>
            <a:ext cx="10362901"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
        <p:nvSpPr>
          <p:cNvPr id="3" name="İçerik Yer Tutucusu 2"/>
          <p:cNvSpPr>
            <a:spLocks noGrp="1"/>
          </p:cNvSpPr>
          <p:nvPr>
            <p:ph sz="half" idx="1"/>
          </p:nvPr>
        </p:nvSpPr>
        <p:spPr>
          <a:xfrm>
            <a:off x="333381" y="3705820"/>
            <a:ext cx="5691188"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İçerik Yer Tutucusu 3"/>
          <p:cNvSpPr>
            <a:spLocks noGrp="1"/>
          </p:cNvSpPr>
          <p:nvPr>
            <p:ph sz="half" idx="2"/>
          </p:nvPr>
        </p:nvSpPr>
        <p:spPr>
          <a:xfrm>
            <a:off x="6167443" y="3705820"/>
            <a:ext cx="5691188"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10197" y="274588"/>
            <a:ext cx="10971609" cy="1143000"/>
          </a:xfrm>
        </p:spPr>
        <p:txBody>
          <a:bodyPr/>
          <a:lstStyle>
            <a:lvl1pPr>
              <a:defRPr/>
            </a:lvl1pPr>
          </a:lstStyle>
          <a:p>
            <a:r>
              <a:rPr lang="en-US"/>
              <a:t>Click to edit Master title style</a:t>
            </a:r>
            <a:endParaRPr lang="tr-TR"/>
          </a:p>
        </p:txBody>
      </p:sp>
      <p:sp>
        <p:nvSpPr>
          <p:cNvPr id="3" name="Metin Yer Tutucusu 2"/>
          <p:cNvSpPr>
            <a:spLocks noGrp="1"/>
          </p:cNvSpPr>
          <p:nvPr>
            <p:ph type="body" idx="1"/>
          </p:nvPr>
        </p:nvSpPr>
        <p:spPr>
          <a:xfrm>
            <a:off x="610196" y="1534791"/>
            <a:ext cx="5386091"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a:t>Click to edit Master text styles</a:t>
            </a:r>
          </a:p>
        </p:txBody>
      </p:sp>
      <p:sp>
        <p:nvSpPr>
          <p:cNvPr id="4" name="İçerik Yer Tutucusu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Metin Yer Tutucusu 4"/>
          <p:cNvSpPr>
            <a:spLocks noGrp="1"/>
          </p:cNvSpPr>
          <p:nvPr>
            <p:ph type="body" sz="quarter" idx="3"/>
          </p:nvPr>
        </p:nvSpPr>
        <p:spPr>
          <a:xfrm>
            <a:off x="6192741" y="1534791"/>
            <a:ext cx="5389065"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a:t>Click to edit Master text styles</a:t>
            </a:r>
          </a:p>
        </p:txBody>
      </p:sp>
      <p:sp>
        <p:nvSpPr>
          <p:cNvPr id="6" name="İçerik Yer Tutucusu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Click to edit Master title style</a:t>
            </a:r>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0202" y="273478"/>
            <a:ext cx="4010919" cy="1161975"/>
          </a:xfrm>
        </p:spPr>
        <p:txBody>
          <a:bodyPr/>
          <a:lstStyle>
            <a:lvl1pPr algn="l">
              <a:defRPr sz="1400" b="1"/>
            </a:lvl1pPr>
          </a:lstStyle>
          <a:p>
            <a:r>
              <a:rPr lang="en-US"/>
              <a:t>Click to edit Master title style</a:t>
            </a:r>
            <a:endParaRPr lang="tr-TR"/>
          </a:p>
        </p:txBody>
      </p:sp>
      <p:sp>
        <p:nvSpPr>
          <p:cNvPr id="3" name="İçerik Yer Tutucusu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Metin Yer Tutucusu 3"/>
          <p:cNvSpPr>
            <a:spLocks noGrp="1"/>
          </p:cNvSpPr>
          <p:nvPr>
            <p:ph type="body" sz="half" idx="2"/>
          </p:nvPr>
        </p:nvSpPr>
        <p:spPr>
          <a:xfrm>
            <a:off x="610202" y="1435448"/>
            <a:ext cx="401091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90186" y="4800825"/>
            <a:ext cx="7314903" cy="567035"/>
          </a:xfrm>
        </p:spPr>
        <p:txBody>
          <a:bodyPr/>
          <a:lstStyle>
            <a:lvl1pPr algn="l">
              <a:defRPr sz="1400" b="1"/>
            </a:lvl1pPr>
          </a:lstStyle>
          <a:p>
            <a:r>
              <a:rPr lang="en-US"/>
              <a:t>Click to edit Master title style</a:t>
            </a:r>
            <a:endParaRPr lang="tr-TR"/>
          </a:p>
        </p:txBody>
      </p:sp>
      <p:sp>
        <p:nvSpPr>
          <p:cNvPr id="3" name="Resim Yer Tutucusu 2"/>
          <p:cNvSpPr>
            <a:spLocks noGrp="1"/>
          </p:cNvSpPr>
          <p:nvPr>
            <p:ph type="pic" idx="1"/>
          </p:nvPr>
        </p:nvSpPr>
        <p:spPr>
          <a:xfrm>
            <a:off x="2390186" y="612800"/>
            <a:ext cx="7314903"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r>
              <a:rPr lang="en-US" noProof="0">
                <a:sym typeface="Gill Sans Light" charset="0"/>
              </a:rPr>
              <a:t>Click icon to add picture</a:t>
            </a:r>
            <a:endParaRPr lang="tr-TR" noProof="0">
              <a:sym typeface="Gill Sans Light" charset="0"/>
            </a:endParaRPr>
          </a:p>
        </p:txBody>
      </p:sp>
      <p:sp>
        <p:nvSpPr>
          <p:cNvPr id="4" name="Metin Yer Tutucusu 3"/>
          <p:cNvSpPr>
            <a:spLocks noGrp="1"/>
          </p:cNvSpPr>
          <p:nvPr>
            <p:ph type="body" sz="half" idx="2"/>
          </p:nvPr>
        </p:nvSpPr>
        <p:spPr>
          <a:xfrm>
            <a:off x="2390186" y="5367860"/>
            <a:ext cx="7314903"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 name="Rectangle 1"/>
          <p:cNvSpPr>
            <a:spLocks/>
          </p:cNvSpPr>
          <p:nvPr/>
        </p:nvSpPr>
        <p:spPr bwMode="auto">
          <a:xfrm>
            <a:off x="-29885" y="5896127"/>
            <a:ext cx="12221885" cy="961875"/>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sz="3000"/>
          </a:p>
        </p:txBody>
      </p:sp>
      <p:sp>
        <p:nvSpPr>
          <p:cNvPr id="1026" name="Rectangle 1"/>
          <p:cNvSpPr>
            <a:spLocks noGrp="1" noChangeArrowheads="1"/>
          </p:cNvSpPr>
          <p:nvPr>
            <p:ph type="title"/>
          </p:nvPr>
        </p:nvSpPr>
        <p:spPr bwMode="auto">
          <a:xfrm>
            <a:off x="333376" y="1437680"/>
            <a:ext cx="11525251" cy="2277070"/>
          </a:xfrm>
          <a:prstGeom prst="rect">
            <a:avLst/>
          </a:prstGeom>
          <a:noFill/>
          <a:ln w="12700">
            <a:noFill/>
            <a:miter lim="800000"/>
            <a:headEnd/>
            <a:tailEnd/>
          </a:ln>
          <a:effectLst/>
        </p:spPr>
        <p:txBody>
          <a:bodyPr vert="horz" wrap="square" lIns="35709" tIns="35709" rIns="35709" bIns="35709" numCol="1" anchor="b" anchorCtr="0" compatLnSpc="1">
            <a:prstTxWarp prst="textNoShape">
              <a:avLst/>
            </a:prstTxWarp>
          </a:bodyPr>
          <a:lstStyle/>
          <a:p>
            <a:pPr lvl="0"/>
            <a:r>
              <a:rPr lang="en-US">
                <a:sym typeface="Gill Sans Light" charset="0"/>
              </a:rPr>
              <a:t>Click to edit Master title style</a:t>
            </a:r>
          </a:p>
        </p:txBody>
      </p:sp>
      <p:sp>
        <p:nvSpPr>
          <p:cNvPr id="1027" name="Rectangle 2"/>
          <p:cNvSpPr>
            <a:spLocks noGrp="1" noChangeArrowheads="1"/>
          </p:cNvSpPr>
          <p:nvPr>
            <p:ph type="body" idx="1"/>
          </p:nvPr>
        </p:nvSpPr>
        <p:spPr bwMode="auto">
          <a:xfrm>
            <a:off x="333376" y="3705820"/>
            <a:ext cx="11525251" cy="910828"/>
          </a:xfrm>
          <a:prstGeom prst="rect">
            <a:avLst/>
          </a:prstGeom>
          <a:noFill/>
          <a:ln w="12700">
            <a:noFill/>
            <a:miter lim="800000"/>
            <a:headEnd/>
            <a:tailEnd/>
          </a:ln>
          <a:effectLst/>
        </p:spPr>
        <p:txBody>
          <a:bodyPr vert="horz" wrap="square" lIns="35709" tIns="35709" rIns="35709" bIns="35709"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endParaRPr lang="en-US" dirty="0">
              <a:sym typeface="Gill Sans Light" charset="0"/>
            </a:endParaRPr>
          </a:p>
        </p:txBody>
      </p:sp>
      <p:sp>
        <p:nvSpPr>
          <p:cNvPr id="7" name="Slide Number Placeholder 3"/>
          <p:cNvSpPr txBox="1">
            <a:spLocks/>
          </p:cNvSpPr>
          <p:nvPr/>
        </p:nvSpPr>
        <p:spPr>
          <a:xfrm>
            <a:off x="10213958" y="6473264"/>
            <a:ext cx="1860887" cy="385093"/>
          </a:xfrm>
          <a:prstGeom prst="rect">
            <a:avLst/>
          </a:prstGeom>
        </p:spPr>
        <p:txBody>
          <a:bodyPr lIns="64281" tIns="32140" rIns="64281" bIns="32140"/>
          <a:ls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a:lstStyle>
          <a:p>
            <a:pPr algn="r"/>
            <a:fld id="{B6F15528-21DE-4FAA-801E-634DDDAF4B2B}" type="slidenum">
              <a:rPr lang="en-US" sz="1700" smtClean="0">
                <a:solidFill>
                  <a:schemeClr val="tx1">
                    <a:lumMod val="60000"/>
                    <a:lumOff val="40000"/>
                  </a:schemeClr>
                </a:solidFill>
              </a:rPr>
              <a:pPr algn="r"/>
              <a:t>‹#›</a:t>
            </a:fld>
            <a:endParaRPr lang="en-US" sz="1700" dirty="0">
              <a:solidFill>
                <a:schemeClr val="tx1">
                  <a:lumMod val="60000"/>
                  <a:lumOff val="40000"/>
                </a:schemeClr>
              </a:solidFill>
            </a:endParaRPr>
          </a:p>
        </p:txBody>
      </p:sp>
      <p:sp>
        <p:nvSpPr>
          <p:cNvPr id="13" name="Rectangle 5"/>
          <p:cNvSpPr>
            <a:spLocks/>
          </p:cNvSpPr>
          <p:nvPr/>
        </p:nvSpPr>
        <p:spPr bwMode="auto">
          <a:xfrm>
            <a:off x="4001083" y="6400354"/>
            <a:ext cx="11525251"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0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14" name="Rectangle 6"/>
          <p:cNvSpPr>
            <a:spLocks/>
          </p:cNvSpPr>
          <p:nvPr/>
        </p:nvSpPr>
        <p:spPr bwMode="auto">
          <a:xfrm>
            <a:off x="4327022" y="5995172"/>
            <a:ext cx="11334751" cy="437555"/>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2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15" name="Rectangle 7"/>
          <p:cNvSpPr>
            <a:spLocks/>
          </p:cNvSpPr>
          <p:nvPr/>
        </p:nvSpPr>
        <p:spPr bwMode="auto">
          <a:xfrm>
            <a:off x="5333095" y="5943825"/>
            <a:ext cx="7334251"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0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6" name="Picture 2" descr="C:\Documents and Settings\firat.yilmaz\Desktop\ll.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9" y="5906490"/>
            <a:ext cx="1224164" cy="95151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1" fontAlgn="base" hangingPunct="1">
        <a:spcBef>
          <a:spcPct val="0"/>
        </a:spcBef>
        <a:spcAft>
          <a:spcPct val="0"/>
        </a:spcAft>
        <a:defRPr sz="5100">
          <a:solidFill>
            <a:schemeClr val="tx1"/>
          </a:solidFill>
          <a:latin typeface="+mj-lt"/>
          <a:ea typeface="+mj-ea"/>
          <a:cs typeface="+mj-cs"/>
          <a:sym typeface="Gill Sans Light" charset="0"/>
        </a:defRPr>
      </a:lvl1pPr>
      <a:lvl2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2pPr>
      <a:lvl3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3pPr>
      <a:lvl4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4pPr>
      <a:lvl5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5pPr>
      <a:lvl6pPr marL="321391"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6pPr>
      <a:lvl7pPr marL="642783"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7pPr>
      <a:lvl8pPr marL="964174"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8pPr>
      <a:lvl9pPr marL="1285565"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9pPr>
    </p:titleStyle>
    <p:bodyStyle>
      <a:lvl1pPr marL="241044" indent="-241044" algn="ctr" rtl="0" eaLnBrk="1" fontAlgn="base" hangingPunct="1">
        <a:spcBef>
          <a:spcPct val="0"/>
        </a:spcBef>
        <a:spcAft>
          <a:spcPct val="0"/>
        </a:spcAft>
        <a:defRPr sz="2700">
          <a:solidFill>
            <a:schemeClr val="tx1"/>
          </a:solidFill>
          <a:latin typeface="+mn-lt"/>
          <a:ea typeface="+mn-ea"/>
          <a:cs typeface="+mn-cs"/>
          <a:sym typeface="Gill Sans Light" charset="0"/>
        </a:defRPr>
      </a:lvl1pPr>
      <a:lvl2pPr marL="522261" indent="-200870" algn="ctr" rtl="0" eaLnBrk="1" fontAlgn="base" hangingPunct="1">
        <a:spcBef>
          <a:spcPct val="0"/>
        </a:spcBef>
        <a:spcAft>
          <a:spcPct val="0"/>
        </a:spcAft>
        <a:defRPr sz="2700">
          <a:solidFill>
            <a:schemeClr val="tx1"/>
          </a:solidFill>
          <a:latin typeface="+mn-lt"/>
          <a:ea typeface="+mn-ea"/>
          <a:cs typeface="+mn-cs"/>
          <a:sym typeface="Gill Sans Light" charset="0"/>
        </a:defRPr>
      </a:lvl2pPr>
      <a:lvl3pPr marL="803479" indent="-160696" algn="ctr" rtl="0" eaLnBrk="1" fontAlgn="base" hangingPunct="1">
        <a:spcBef>
          <a:spcPct val="0"/>
        </a:spcBef>
        <a:spcAft>
          <a:spcPct val="0"/>
        </a:spcAft>
        <a:defRPr sz="2700">
          <a:solidFill>
            <a:schemeClr val="tx1"/>
          </a:solidFill>
          <a:latin typeface="+mn-lt"/>
          <a:ea typeface="+mn-ea"/>
          <a:cs typeface="+mn-cs"/>
          <a:sym typeface="Gill Sans Light" charset="0"/>
        </a:defRPr>
      </a:lvl3pPr>
      <a:lvl4pPr marL="1124872" indent="-160696" algn="ctr" rtl="0" eaLnBrk="1" fontAlgn="base" hangingPunct="1">
        <a:spcBef>
          <a:spcPct val="0"/>
        </a:spcBef>
        <a:spcAft>
          <a:spcPct val="0"/>
        </a:spcAft>
        <a:defRPr sz="2700">
          <a:solidFill>
            <a:schemeClr val="tx1"/>
          </a:solidFill>
          <a:latin typeface="+mn-lt"/>
          <a:ea typeface="+mn-ea"/>
          <a:cs typeface="+mn-cs"/>
          <a:sym typeface="Gill Sans Light" charset="0"/>
        </a:defRPr>
      </a:lvl4pPr>
      <a:lvl5pPr marL="1446262" indent="-160696" algn="ctr" rtl="0" eaLnBrk="1" fontAlgn="base" hangingPunct="1">
        <a:spcBef>
          <a:spcPct val="0"/>
        </a:spcBef>
        <a:spcAft>
          <a:spcPct val="0"/>
        </a:spcAft>
        <a:defRPr sz="2700">
          <a:solidFill>
            <a:schemeClr val="tx1"/>
          </a:solidFill>
          <a:latin typeface="+mn-lt"/>
          <a:ea typeface="+mn-ea"/>
          <a:cs typeface="+mn-cs"/>
          <a:sym typeface="Gill Sans Light" charset="0"/>
        </a:defRPr>
      </a:lvl5pPr>
      <a:lvl6pPr marL="321391" algn="ctr" rtl="0" eaLnBrk="1" fontAlgn="base" hangingPunct="1">
        <a:spcBef>
          <a:spcPct val="0"/>
        </a:spcBef>
        <a:spcAft>
          <a:spcPct val="0"/>
        </a:spcAft>
        <a:defRPr sz="2700">
          <a:solidFill>
            <a:schemeClr val="tx1"/>
          </a:solidFill>
          <a:latin typeface="+mn-lt"/>
          <a:ea typeface="+mn-ea"/>
          <a:cs typeface="+mn-cs"/>
          <a:sym typeface="Gill Sans Light" charset="0"/>
        </a:defRPr>
      </a:lvl6pPr>
      <a:lvl7pPr marL="642783" algn="ctr" rtl="0" eaLnBrk="1" fontAlgn="base" hangingPunct="1">
        <a:spcBef>
          <a:spcPct val="0"/>
        </a:spcBef>
        <a:spcAft>
          <a:spcPct val="0"/>
        </a:spcAft>
        <a:defRPr sz="2700">
          <a:solidFill>
            <a:schemeClr val="tx1"/>
          </a:solidFill>
          <a:latin typeface="+mn-lt"/>
          <a:ea typeface="+mn-ea"/>
          <a:cs typeface="+mn-cs"/>
          <a:sym typeface="Gill Sans Light" charset="0"/>
        </a:defRPr>
      </a:lvl7pPr>
      <a:lvl8pPr marL="964174" algn="ctr" rtl="0" eaLnBrk="1" fontAlgn="base" hangingPunct="1">
        <a:spcBef>
          <a:spcPct val="0"/>
        </a:spcBef>
        <a:spcAft>
          <a:spcPct val="0"/>
        </a:spcAft>
        <a:defRPr sz="2700">
          <a:solidFill>
            <a:schemeClr val="tx1"/>
          </a:solidFill>
          <a:latin typeface="+mn-lt"/>
          <a:ea typeface="+mn-ea"/>
          <a:cs typeface="+mn-cs"/>
          <a:sym typeface="Gill Sans Light" charset="0"/>
        </a:defRPr>
      </a:lvl8pPr>
      <a:lvl9pPr marL="1285565" algn="ctr" rtl="0" eaLnBrk="1" fontAlgn="base" hangingPunct="1">
        <a:spcBef>
          <a:spcPct val="0"/>
        </a:spcBef>
        <a:spcAft>
          <a:spcPct val="0"/>
        </a:spcAft>
        <a:defRPr sz="2700">
          <a:solidFill>
            <a:schemeClr val="tx1"/>
          </a:solidFill>
          <a:latin typeface="+mn-lt"/>
          <a:ea typeface="+mn-ea"/>
          <a:cs typeface="+mn-cs"/>
          <a:sym typeface="Gill Sans Light" charset="0"/>
        </a:defRPr>
      </a:lvl9pPr>
    </p:bodyStyle>
    <p:otherStyle>
      <a:defPPr>
        <a:defRPr lang="tr-TR"/>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33376" y="1437680"/>
            <a:ext cx="11525251" cy="2277070"/>
          </a:xfrm>
          <a:prstGeom prst="rect">
            <a:avLst/>
          </a:prstGeom>
          <a:noFill/>
          <a:ln w="12700">
            <a:noFill/>
            <a:miter lim="800000"/>
            <a:headEnd/>
            <a:tailEnd/>
          </a:ln>
          <a:effectLst/>
        </p:spPr>
        <p:txBody>
          <a:bodyPr vert="horz" wrap="square" lIns="35711" tIns="35711" rIns="35711" bIns="35711" numCol="1" anchor="b" anchorCtr="0" compatLnSpc="1">
            <a:prstTxWarp prst="textNoShape">
              <a:avLst/>
            </a:prstTxWarp>
          </a:bodyPr>
          <a:lstStyle/>
          <a:p>
            <a:pPr lvl="0"/>
            <a:r>
              <a:rPr lang="en-US">
                <a:sym typeface="Gill Sans Light" charset="0"/>
              </a:rPr>
              <a:t>Click to edit Master title style</a:t>
            </a:r>
          </a:p>
        </p:txBody>
      </p:sp>
      <p:sp>
        <p:nvSpPr>
          <p:cNvPr id="1027" name="Rectangle 2"/>
          <p:cNvSpPr>
            <a:spLocks noGrp="1" noChangeArrowheads="1"/>
          </p:cNvSpPr>
          <p:nvPr>
            <p:ph type="body" idx="1"/>
          </p:nvPr>
        </p:nvSpPr>
        <p:spPr bwMode="auto">
          <a:xfrm>
            <a:off x="333376" y="3705820"/>
            <a:ext cx="11525251" cy="910828"/>
          </a:xfrm>
          <a:prstGeom prst="rect">
            <a:avLst/>
          </a:prstGeom>
          <a:noFill/>
          <a:ln w="12700">
            <a:noFill/>
            <a:miter lim="800000"/>
            <a:headEnd/>
            <a:tailEnd/>
          </a:ln>
          <a:effectLst/>
        </p:spPr>
        <p:txBody>
          <a:bodyPr vert="horz" wrap="square" lIns="35711" tIns="35711" rIns="35711" bIns="35711"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extLst>
      <p:ext uri="{BB962C8B-B14F-4D97-AF65-F5344CB8AC3E}">
        <p14:creationId xmlns:p14="http://schemas.microsoft.com/office/powerpoint/2010/main" val="1341469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1" fontAlgn="base" hangingPunct="1">
        <a:spcBef>
          <a:spcPct val="0"/>
        </a:spcBef>
        <a:spcAft>
          <a:spcPct val="0"/>
        </a:spcAft>
        <a:defRPr sz="5100">
          <a:solidFill>
            <a:schemeClr val="tx1"/>
          </a:solidFill>
          <a:latin typeface="+mj-lt"/>
          <a:ea typeface="+mj-ea"/>
          <a:cs typeface="+mj-cs"/>
          <a:sym typeface="Gill Sans Light" charset="0"/>
        </a:defRPr>
      </a:lvl1pPr>
      <a:lvl2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2pPr>
      <a:lvl3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3pPr>
      <a:lvl4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4pPr>
      <a:lvl5pPr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5pPr>
      <a:lvl6pPr marL="321407"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6pPr>
      <a:lvl7pPr marL="642816"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7pPr>
      <a:lvl8pPr marL="964224"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8pPr>
      <a:lvl9pPr marL="1285631" algn="ctr" rtl="0" eaLnBrk="1" fontAlgn="base" hangingPunct="1">
        <a:spcBef>
          <a:spcPct val="0"/>
        </a:spcBef>
        <a:spcAft>
          <a:spcPct val="0"/>
        </a:spcAft>
        <a:defRPr sz="5100">
          <a:solidFill>
            <a:schemeClr val="tx1"/>
          </a:solidFill>
          <a:latin typeface="Gill Sans Light" charset="0"/>
          <a:ea typeface="ヒラギノ角ゴ ProN W3" charset="0"/>
          <a:cs typeface="ヒラギノ角ゴ ProN W3" charset="0"/>
          <a:sym typeface="Gill Sans Light" charset="0"/>
        </a:defRPr>
      </a:lvl9pPr>
    </p:titleStyle>
    <p:bodyStyle>
      <a:lvl1pPr marL="241056" indent="-241056" algn="ctr" rtl="0" eaLnBrk="1" fontAlgn="base" hangingPunct="1">
        <a:spcBef>
          <a:spcPct val="0"/>
        </a:spcBef>
        <a:spcAft>
          <a:spcPct val="0"/>
        </a:spcAft>
        <a:defRPr sz="2700">
          <a:solidFill>
            <a:schemeClr val="tx1"/>
          </a:solidFill>
          <a:latin typeface="+mn-lt"/>
          <a:ea typeface="+mn-ea"/>
          <a:cs typeface="+mn-cs"/>
          <a:sym typeface="Gill Sans Light" charset="0"/>
        </a:defRPr>
      </a:lvl1pPr>
      <a:lvl2pPr marL="522287" indent="-200880" algn="ctr" rtl="0" eaLnBrk="1" fontAlgn="base" hangingPunct="1">
        <a:spcBef>
          <a:spcPct val="0"/>
        </a:spcBef>
        <a:spcAft>
          <a:spcPct val="0"/>
        </a:spcAft>
        <a:defRPr sz="2700">
          <a:solidFill>
            <a:schemeClr val="tx1"/>
          </a:solidFill>
          <a:latin typeface="+mn-lt"/>
          <a:ea typeface="+mn-ea"/>
          <a:cs typeface="+mn-cs"/>
          <a:sym typeface="Gill Sans Light" charset="0"/>
        </a:defRPr>
      </a:lvl2pPr>
      <a:lvl3pPr marL="803520" indent="-160704" algn="ctr" rtl="0" eaLnBrk="1" fontAlgn="base" hangingPunct="1">
        <a:spcBef>
          <a:spcPct val="0"/>
        </a:spcBef>
        <a:spcAft>
          <a:spcPct val="0"/>
        </a:spcAft>
        <a:defRPr sz="2700">
          <a:solidFill>
            <a:schemeClr val="tx1"/>
          </a:solidFill>
          <a:latin typeface="+mn-lt"/>
          <a:ea typeface="+mn-ea"/>
          <a:cs typeface="+mn-cs"/>
          <a:sym typeface="Gill Sans Light" charset="0"/>
        </a:defRPr>
      </a:lvl3pPr>
      <a:lvl4pPr marL="1124930" indent="-160704" algn="ctr" rtl="0" eaLnBrk="1" fontAlgn="base" hangingPunct="1">
        <a:spcBef>
          <a:spcPct val="0"/>
        </a:spcBef>
        <a:spcAft>
          <a:spcPct val="0"/>
        </a:spcAft>
        <a:defRPr sz="2700">
          <a:solidFill>
            <a:schemeClr val="tx1"/>
          </a:solidFill>
          <a:latin typeface="+mn-lt"/>
          <a:ea typeface="+mn-ea"/>
          <a:cs typeface="+mn-cs"/>
          <a:sym typeface="Gill Sans Light" charset="0"/>
        </a:defRPr>
      </a:lvl4pPr>
      <a:lvl5pPr marL="1446336" indent="-160704" algn="ctr" rtl="0" eaLnBrk="1" fontAlgn="base" hangingPunct="1">
        <a:spcBef>
          <a:spcPct val="0"/>
        </a:spcBef>
        <a:spcAft>
          <a:spcPct val="0"/>
        </a:spcAft>
        <a:defRPr sz="2700">
          <a:solidFill>
            <a:schemeClr val="tx1"/>
          </a:solidFill>
          <a:latin typeface="+mn-lt"/>
          <a:ea typeface="+mn-ea"/>
          <a:cs typeface="+mn-cs"/>
          <a:sym typeface="Gill Sans Light" charset="0"/>
        </a:defRPr>
      </a:lvl5pPr>
      <a:lvl6pPr marL="321407" algn="ctr" rtl="0" eaLnBrk="1" fontAlgn="base" hangingPunct="1">
        <a:spcBef>
          <a:spcPct val="0"/>
        </a:spcBef>
        <a:spcAft>
          <a:spcPct val="0"/>
        </a:spcAft>
        <a:defRPr sz="2700">
          <a:solidFill>
            <a:schemeClr val="tx1"/>
          </a:solidFill>
          <a:latin typeface="+mn-lt"/>
          <a:ea typeface="+mn-ea"/>
          <a:cs typeface="+mn-cs"/>
          <a:sym typeface="Gill Sans Light" charset="0"/>
        </a:defRPr>
      </a:lvl6pPr>
      <a:lvl7pPr marL="642816" algn="ctr" rtl="0" eaLnBrk="1" fontAlgn="base" hangingPunct="1">
        <a:spcBef>
          <a:spcPct val="0"/>
        </a:spcBef>
        <a:spcAft>
          <a:spcPct val="0"/>
        </a:spcAft>
        <a:defRPr sz="2700">
          <a:solidFill>
            <a:schemeClr val="tx1"/>
          </a:solidFill>
          <a:latin typeface="+mn-lt"/>
          <a:ea typeface="+mn-ea"/>
          <a:cs typeface="+mn-cs"/>
          <a:sym typeface="Gill Sans Light" charset="0"/>
        </a:defRPr>
      </a:lvl7pPr>
      <a:lvl8pPr marL="964224" algn="ctr" rtl="0" eaLnBrk="1" fontAlgn="base" hangingPunct="1">
        <a:spcBef>
          <a:spcPct val="0"/>
        </a:spcBef>
        <a:spcAft>
          <a:spcPct val="0"/>
        </a:spcAft>
        <a:defRPr sz="2700">
          <a:solidFill>
            <a:schemeClr val="tx1"/>
          </a:solidFill>
          <a:latin typeface="+mn-lt"/>
          <a:ea typeface="+mn-ea"/>
          <a:cs typeface="+mn-cs"/>
          <a:sym typeface="Gill Sans Light" charset="0"/>
        </a:defRPr>
      </a:lvl8pPr>
      <a:lvl9pPr marL="1285631" algn="ctr" rtl="0" eaLnBrk="1" fontAlgn="base" hangingPunct="1">
        <a:spcBef>
          <a:spcPct val="0"/>
        </a:spcBef>
        <a:spcAft>
          <a:spcPct val="0"/>
        </a:spcAft>
        <a:defRPr sz="2700">
          <a:solidFill>
            <a:schemeClr val="tx1"/>
          </a:solidFill>
          <a:latin typeface="+mn-lt"/>
          <a:ea typeface="+mn-ea"/>
          <a:cs typeface="+mn-cs"/>
          <a:sym typeface="Gill Sans Light" charset="0"/>
        </a:defRPr>
      </a:lvl9pPr>
    </p:bodyStyle>
    <p:otherStyle>
      <a:defPPr>
        <a:defRPr lang="tr-TR"/>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p:cNvSpPr>
          <p:nvPr/>
        </p:nvSpPr>
        <p:spPr bwMode="auto">
          <a:xfrm>
            <a:off x="1506142" y="678656"/>
            <a:ext cx="9170789" cy="1080492"/>
          </a:xfrm>
          <a:prstGeom prst="rect">
            <a:avLst/>
          </a:prstGeom>
          <a:gradFill rotWithShape="0">
            <a:gsLst>
              <a:gs pos="0">
                <a:srgbClr val="D7DCE1"/>
              </a:gs>
              <a:gs pos="100000">
                <a:srgbClr val="26534A"/>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dirty="0"/>
          </a:p>
        </p:txBody>
      </p:sp>
      <p:sp>
        <p:nvSpPr>
          <p:cNvPr id="2052" name="Rectangle 4"/>
          <p:cNvSpPr>
            <a:spLocks/>
          </p:cNvSpPr>
          <p:nvPr/>
        </p:nvSpPr>
        <p:spPr bwMode="auto">
          <a:xfrm>
            <a:off x="3071664" y="3412841"/>
            <a:ext cx="6459619" cy="664231"/>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tr-TR" sz="2200" dirty="0">
                <a:ea typeface="Gill Sans Light" charset="0"/>
                <a:cs typeface="Gill Sans Light" charset="0"/>
              </a:rPr>
              <a:t>Mehmet Akif </a:t>
            </a:r>
            <a:r>
              <a:rPr lang="tr-TR" sz="2200" dirty="0" err="1">
                <a:ea typeface="Gill Sans Light" charset="0"/>
                <a:cs typeface="Gill Sans Light" charset="0"/>
              </a:rPr>
              <a:t>Alanbay</a:t>
            </a:r>
            <a:endParaRPr lang="en-GB" sz="2200" dirty="0">
              <a:ea typeface="Gill Sans Light" charset="0"/>
              <a:cs typeface="Gill Sans Light" charset="0"/>
            </a:endParaRPr>
          </a:p>
          <a:p>
            <a:pPr>
              <a:defRPr/>
            </a:pPr>
            <a:r>
              <a:rPr lang="tr-TR" sz="2200" dirty="0" err="1">
                <a:ea typeface="Gill Sans Light" charset="0"/>
                <a:cs typeface="Gill Sans Light" charset="0"/>
              </a:rPr>
              <a:t>Expert</a:t>
            </a:r>
            <a:r>
              <a:rPr lang="en-GB" sz="2200" dirty="0">
                <a:ea typeface="Gill Sans Light" charset="0"/>
                <a:cs typeface="Gill Sans Light" charset="0"/>
              </a:rPr>
              <a:t>, CCO</a:t>
            </a:r>
          </a:p>
        </p:txBody>
      </p:sp>
      <p:pic>
        <p:nvPicPr>
          <p:cNvPr id="2" name="Picture 6"/>
          <p:cNvPicPr>
            <a:picLocks noChangeAspect="1" noChangeArrowheads="1"/>
          </p:cNvPicPr>
          <p:nvPr/>
        </p:nvPicPr>
        <p:blipFill>
          <a:blip r:embed="rId3" cstate="print"/>
          <a:srcRect/>
          <a:stretch>
            <a:fillRect/>
          </a:stretch>
        </p:blipFill>
        <p:spPr bwMode="auto">
          <a:xfrm>
            <a:off x="1524000" y="-531440"/>
            <a:ext cx="2482453" cy="3847704"/>
          </a:xfrm>
          <a:prstGeom prst="rect">
            <a:avLst/>
          </a:prstGeom>
          <a:noFill/>
          <a:ln>
            <a:noFill/>
          </a:ln>
          <a:effectLst>
            <a:outerShdw blurRad="127000" dist="76199" dir="2700000" algn="ctr" rotWithShape="0">
              <a:srgbClr val="212121">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5" name="Rectangle 7"/>
          <p:cNvSpPr>
            <a:spLocks/>
          </p:cNvSpPr>
          <p:nvPr/>
        </p:nvSpPr>
        <p:spPr bwMode="auto">
          <a:xfrm>
            <a:off x="590847" y="769071"/>
            <a:ext cx="8643938"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dirty="0">
                <a:solidFill>
                  <a:srgbClr val="FFFFFF"/>
                </a:solidFill>
                <a:effectLst>
                  <a:outerShdw blurRad="38100" dist="38100" dir="2700000" algn="tl">
                    <a:srgbClr val="000000">
                      <a:alpha val="43137"/>
                    </a:srgbClr>
                  </a:outerShdw>
                </a:effectLst>
                <a:ea typeface="Gill Sans Light" charset="0"/>
                <a:cs typeface="Gill Sans Light" charset="0"/>
              </a:rPr>
              <a:t>Making Cooperation Work </a:t>
            </a:r>
          </a:p>
        </p:txBody>
      </p:sp>
      <p:sp>
        <p:nvSpPr>
          <p:cNvPr id="2056" name="Rectangle 8"/>
          <p:cNvSpPr>
            <a:spLocks/>
          </p:cNvSpPr>
          <p:nvPr/>
        </p:nvSpPr>
        <p:spPr bwMode="auto">
          <a:xfrm>
            <a:off x="1640086" y="1454423"/>
            <a:ext cx="8643938"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600" dirty="0">
                <a:solidFill>
                  <a:srgbClr val="FFFFFF"/>
                </a:solidFill>
                <a:effectLst>
                  <a:outerShdw blurRad="38100" dist="38100" dir="2700000" algn="tl">
                    <a:srgbClr val="000000">
                      <a:alpha val="43137"/>
                    </a:srgbClr>
                  </a:outerShdw>
                </a:effectLst>
                <a:ea typeface="Gill Sans Light" charset="0"/>
                <a:cs typeface="Gill Sans Light" charset="0"/>
              </a:rPr>
              <a:t>For Building an Interdependent Islamic World</a:t>
            </a:r>
          </a:p>
        </p:txBody>
      </p:sp>
      <p:sp>
        <p:nvSpPr>
          <p:cNvPr id="2058" name="Rectangle 10"/>
          <p:cNvSpPr>
            <a:spLocks/>
          </p:cNvSpPr>
          <p:nvPr/>
        </p:nvSpPr>
        <p:spPr bwMode="auto">
          <a:xfrm>
            <a:off x="3766992" y="1909838"/>
            <a:ext cx="5063063" cy="1429099"/>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3100" i="1" dirty="0">
                <a:solidFill>
                  <a:srgbClr val="2A5C51"/>
                </a:solidFill>
                <a:effectLst>
                  <a:outerShdw blurRad="38100" dist="38100" dir="2700000" algn="tl">
                    <a:srgbClr val="000000">
                      <a:alpha val="43137"/>
                    </a:srgbClr>
                  </a:outerShdw>
                </a:effectLst>
                <a:ea typeface="Gill Sans Light" charset="0"/>
                <a:cs typeface="Gill Sans Light" charset="0"/>
              </a:rPr>
              <a:t>COMCEC </a:t>
            </a:r>
          </a:p>
          <a:p>
            <a:pPr>
              <a:defRPr/>
            </a:pPr>
            <a:r>
              <a:rPr lang="en-US" sz="3100" i="1" dirty="0">
                <a:solidFill>
                  <a:srgbClr val="2A5C51"/>
                </a:solidFill>
                <a:effectLst>
                  <a:outerShdw blurRad="38100" dist="38100" dir="2700000" algn="tl">
                    <a:srgbClr val="000000">
                      <a:alpha val="43137"/>
                    </a:srgbClr>
                  </a:outerShdw>
                </a:effectLst>
                <a:ea typeface="Gill Sans Light" charset="0"/>
                <a:cs typeface="Gill Sans Light" charset="0"/>
              </a:rPr>
              <a:t>FINANCIAL OUTLOOK</a:t>
            </a:r>
            <a:br>
              <a:rPr lang="en-US" sz="3100" i="1" dirty="0">
                <a:solidFill>
                  <a:srgbClr val="449583"/>
                </a:solidFill>
                <a:effectLst>
                  <a:outerShdw blurRad="38100" dist="38100" dir="2700000" algn="tl">
                    <a:srgbClr val="000000">
                      <a:alpha val="43137"/>
                    </a:srgbClr>
                  </a:outerShdw>
                </a:effectLst>
                <a:ea typeface="Gill Sans Light" charset="0"/>
                <a:cs typeface="Gill Sans Light" charset="0"/>
              </a:rPr>
            </a:br>
            <a:endParaRPr lang="en-US" sz="3100" i="1" dirty="0">
              <a:solidFill>
                <a:srgbClr val="2A5C51"/>
              </a:solidFill>
              <a:effectLst>
                <a:outerShdw blurRad="38100" dist="38100" dir="2700000" algn="tl">
                  <a:srgbClr val="000000">
                    <a:alpha val="43137"/>
                  </a:srgbClr>
                </a:outerShdw>
              </a:effectLst>
              <a:ea typeface="Gill Sans Light" charset="0"/>
              <a:cs typeface="Gill Sans Light" charset="0"/>
            </a:endParaRPr>
          </a:p>
        </p:txBody>
      </p:sp>
      <p:sp>
        <p:nvSpPr>
          <p:cNvPr id="12" name="Rectangle 9"/>
          <p:cNvSpPr>
            <a:spLocks/>
          </p:cNvSpPr>
          <p:nvPr/>
        </p:nvSpPr>
        <p:spPr bwMode="auto">
          <a:xfrm>
            <a:off x="2413620" y="-721072"/>
            <a:ext cx="8643938" cy="227707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4600" dirty="0">
                <a:solidFill>
                  <a:srgbClr val="FFFFFF"/>
                </a:solidFill>
                <a:effectLst>
                  <a:outerShdw blurRad="38100" dist="38100" dir="2700000" algn="tl">
                    <a:srgbClr val="000000">
                      <a:alpha val="43137"/>
                    </a:srgbClr>
                  </a:outerShdw>
                </a:effectLst>
                <a:latin typeface="Gill Sans" charset="0"/>
                <a:ea typeface="Gill Sans" charset="0"/>
                <a:cs typeface="Gill Sans" charset="0"/>
                <a:sym typeface="Gill Sans" charset="0"/>
              </a:rPr>
              <a:t>COMCEC STRATEGY</a:t>
            </a:r>
          </a:p>
        </p:txBody>
      </p:sp>
      <p:pic>
        <p:nvPicPr>
          <p:cNvPr id="13" name="Picture 1" descr="Z:\29 İZLEME-ANKARA\E N G L I S H\amblem.bmp"/>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591945" y="4393643"/>
            <a:ext cx="1368151" cy="1392907"/>
          </a:xfrm>
          <a:prstGeom prst="rect">
            <a:avLst/>
          </a:prstGeom>
          <a:noFill/>
          <a:ln>
            <a:noFill/>
          </a:ln>
        </p:spPr>
      </p:pic>
      <p:sp>
        <p:nvSpPr>
          <p:cNvPr id="16" name="Rectangle 3"/>
          <p:cNvSpPr>
            <a:spLocks/>
          </p:cNvSpPr>
          <p:nvPr/>
        </p:nvSpPr>
        <p:spPr bwMode="auto">
          <a:xfrm>
            <a:off x="2794884" y="5855867"/>
            <a:ext cx="7189548" cy="330398"/>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tr-TR" sz="1800" dirty="0">
                <a:ea typeface="Gill Sans Light" charset="0"/>
                <a:cs typeface="Gill Sans Light" charset="0"/>
              </a:rPr>
              <a:t>24</a:t>
            </a:r>
            <a:r>
              <a:rPr lang="tr-TR" sz="1800" baseline="30000" dirty="0">
                <a:ea typeface="Gill Sans Light" charset="0"/>
                <a:cs typeface="Gill Sans Light" charset="0"/>
              </a:rPr>
              <a:t>th</a:t>
            </a:r>
            <a:r>
              <a:rPr lang="en-US" sz="1800" dirty="0">
                <a:ea typeface="Gill Sans Light" charset="0"/>
                <a:cs typeface="Gill Sans Light" charset="0"/>
              </a:rPr>
              <a:t> Meeting of COMCEC Financial Cooperation Working Group</a:t>
            </a:r>
          </a:p>
        </p:txBody>
      </p:sp>
      <p:sp>
        <p:nvSpPr>
          <p:cNvPr id="17" name="Rectangle 5"/>
          <p:cNvSpPr>
            <a:spLocks/>
          </p:cNvSpPr>
          <p:nvPr/>
        </p:nvSpPr>
        <p:spPr bwMode="auto">
          <a:xfrm>
            <a:off x="2060574" y="6255582"/>
            <a:ext cx="8643938" cy="517922"/>
          </a:xfrm>
          <a:prstGeom prst="rect">
            <a:avLst/>
          </a:prstGeom>
          <a:noFill/>
          <a:ln w="12700">
            <a:noFill/>
            <a:miter lim="800000"/>
            <a:headEnd/>
            <a:tailEnd/>
          </a:ln>
        </p:spPr>
        <p:txBody>
          <a:bodyPr lIns="0" tIns="0" rIns="0" bIns="0"/>
          <a:lstStyle/>
          <a:p>
            <a:r>
              <a:rPr lang="tr-TR" sz="1400" dirty="0" err="1">
                <a:ea typeface="Gill Sans Light" charset="0"/>
                <a:cs typeface="Gill Sans Light" charset="0"/>
              </a:rPr>
              <a:t>September</a:t>
            </a:r>
            <a:r>
              <a:rPr lang="tr-TR" sz="1400" dirty="0">
                <a:ea typeface="Gill Sans Light" charset="0"/>
                <a:cs typeface="Gill Sans Light" charset="0"/>
              </a:rPr>
              <a:t> 17</a:t>
            </a:r>
            <a:r>
              <a:rPr lang="en-US" sz="1400" baseline="30000" dirty="0" err="1">
                <a:ea typeface="Gill Sans Light" charset="0"/>
                <a:cs typeface="Gill Sans Light" charset="0"/>
              </a:rPr>
              <a:t>th</a:t>
            </a:r>
            <a:r>
              <a:rPr lang="en-US" sz="1400" dirty="0">
                <a:ea typeface="Gill Sans Light" charset="0"/>
                <a:cs typeface="Gill Sans Light" charset="0"/>
              </a:rPr>
              <a:t>, 202</a:t>
            </a:r>
            <a:r>
              <a:rPr lang="tr-TR" sz="1400" dirty="0">
                <a:ea typeface="Gill Sans Light" charset="0"/>
                <a:cs typeface="Gill Sans Light" charset="0"/>
              </a:rPr>
              <a:t>5</a:t>
            </a:r>
            <a:endParaRPr lang="en-US" sz="1400" dirty="0">
              <a:ea typeface="Gill Sans Light" charset="0"/>
              <a:cs typeface="Gill Sans Light" charset="0"/>
            </a:endParaRPr>
          </a:p>
          <a:p>
            <a:r>
              <a:rPr lang="en-US" sz="1400" dirty="0">
                <a:ea typeface="Gill Sans Light" charset="0"/>
                <a:cs typeface="Gill Sans Light" charset="0"/>
              </a:rPr>
              <a:t>Ankara, </a:t>
            </a:r>
            <a:r>
              <a:rPr lang="en-US" sz="1400" dirty="0" err="1">
                <a:ea typeface="Gill Sans Light" charset="0"/>
                <a:cs typeface="Gill Sans Light" charset="0"/>
              </a:rPr>
              <a:t>Türkiye</a:t>
            </a:r>
            <a:endParaRPr lang="en-US" sz="1400" dirty="0">
              <a:ea typeface="Gill Sans Light" charset="0"/>
              <a:cs typeface="Gill Sans Light" charset="0"/>
            </a:endParaRPr>
          </a:p>
        </p:txBody>
      </p:sp>
    </p:spTree>
    <p:extLst>
      <p:ext uri="{BB962C8B-B14F-4D97-AF65-F5344CB8AC3E}">
        <p14:creationId xmlns:p14="http://schemas.microsoft.com/office/powerpoint/2010/main" val="2085757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6206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12" name="Rectangle 11"/>
          <p:cNvSpPr/>
          <p:nvPr/>
        </p:nvSpPr>
        <p:spPr>
          <a:xfrm>
            <a:off x="1559766" y="20523"/>
            <a:ext cx="8673291" cy="1107996"/>
          </a:xfrm>
          <a:prstGeom prst="rect">
            <a:avLst/>
          </a:prstGeom>
          <a:noFill/>
          <a:ln w="12700">
            <a:noFill/>
            <a:miter lim="800000"/>
            <a:headEnd/>
            <a:tailEnd/>
          </a:ln>
        </p:spPr>
        <p:txBody>
          <a:bodyPr lIns="0" tIns="0" rIns="0" bIns="0">
            <a:spAutoFit/>
          </a:bodyPr>
          <a:lstStyle/>
          <a:p>
            <a:pPr algn="l"/>
            <a:r>
              <a:rPr lang="tr-TR" sz="3600" b="1" dirty="0">
                <a:solidFill>
                  <a:srgbClr val="2A5C51"/>
                </a:solidFill>
                <a:latin typeface="Cambria" panose="02040503050406030204" pitchFamily="18" charset="0"/>
                <a:ea typeface="Optima" charset="0"/>
                <a:cs typeface="Optima" charset="0"/>
                <a:sym typeface="Optima" charset="0"/>
              </a:rPr>
              <a:t>Financial Depth</a:t>
            </a:r>
          </a:p>
          <a:p>
            <a:pPr algn="l"/>
            <a:endParaRPr lang="tr-TR" sz="3600" b="1" dirty="0">
              <a:solidFill>
                <a:srgbClr val="2A5C51"/>
              </a:solidFill>
              <a:latin typeface="Cambria" panose="02040503050406030204" pitchFamily="18" charset="0"/>
              <a:ea typeface="Optima" charset="0"/>
              <a:cs typeface="Optima" charset="0"/>
              <a:sym typeface="Optima" charset="0"/>
            </a:endParaRPr>
          </a:p>
        </p:txBody>
      </p:sp>
      <p:sp>
        <p:nvSpPr>
          <p:cNvPr id="15" name="Rectangle 7"/>
          <p:cNvSpPr>
            <a:spLocks noChangeArrowheads="1"/>
          </p:cNvSpPr>
          <p:nvPr/>
        </p:nvSpPr>
        <p:spPr bwMode="auto">
          <a:xfrm>
            <a:off x="5102226" y="18564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br>
              <a:rPr lang="tr-TR" altLang="tr-TR" sz="1800">
                <a:latin typeface="Arial" pitchFamily="34" charset="0"/>
                <a:cs typeface="Arial" pitchFamily="34" charset="0"/>
              </a:rPr>
            </a:br>
            <a:endParaRPr lang="tr-TR" altLang="tr-TR" sz="1800">
              <a:latin typeface="Arial" pitchFamily="34" charset="0"/>
              <a:cs typeface="Arial" pitchFamily="34" charset="0"/>
            </a:endParaRPr>
          </a:p>
        </p:txBody>
      </p:sp>
      <p:sp>
        <p:nvSpPr>
          <p:cNvPr id="11" name="Dikdörtgen 10"/>
          <p:cNvSpPr/>
          <p:nvPr/>
        </p:nvSpPr>
        <p:spPr>
          <a:xfrm>
            <a:off x="335360" y="1161310"/>
            <a:ext cx="4952295" cy="307777"/>
          </a:xfrm>
          <a:prstGeom prst="rect">
            <a:avLst/>
          </a:prstGeom>
        </p:spPr>
        <p:txBody>
          <a:bodyPr wrap="square">
            <a:spAutoFit/>
          </a:bodyPr>
          <a:lstStyle/>
          <a:p>
            <a:pPr algn="l"/>
            <a:r>
              <a:rPr lang="tr-TR" sz="1400" b="1" dirty="0" err="1">
                <a:solidFill>
                  <a:schemeClr val="bg2"/>
                </a:solidFill>
                <a:latin typeface="Times New Roman" pitchFamily="18" charset="0"/>
                <a:ea typeface="Batang" pitchFamily="18" charset="-127"/>
                <a:cs typeface="Times New Roman" pitchFamily="18" charset="0"/>
              </a:rPr>
              <a:t>Figure</a:t>
            </a:r>
            <a:r>
              <a:rPr lang="tr-TR" sz="1400" b="1" dirty="0">
                <a:solidFill>
                  <a:schemeClr val="bg2"/>
                </a:solidFill>
                <a:latin typeface="Times New Roman" pitchFamily="18" charset="0"/>
                <a:ea typeface="Batang" pitchFamily="18" charset="-127"/>
                <a:cs typeface="Times New Roman" pitchFamily="18" charset="0"/>
              </a:rPr>
              <a:t> 5. </a:t>
            </a:r>
            <a:r>
              <a:rPr lang="en-US" sz="1400" b="1" dirty="0">
                <a:solidFill>
                  <a:schemeClr val="bg2"/>
                </a:solidFill>
                <a:latin typeface="Times New Roman" pitchFamily="18" charset="0"/>
                <a:ea typeface="Batang" pitchFamily="18" charset="-127"/>
                <a:cs typeface="Times New Roman" pitchFamily="18" charset="0"/>
              </a:rPr>
              <a:t>Private Credit by Deposit Money Banks to GDP (%)</a:t>
            </a:r>
            <a:endParaRPr lang="tr-TR" sz="1400" b="1" dirty="0">
              <a:solidFill>
                <a:schemeClr val="bg2"/>
              </a:solidFill>
              <a:latin typeface="Times New Roman" pitchFamily="18" charset="0"/>
              <a:ea typeface="Batang" pitchFamily="18" charset="-127"/>
              <a:cs typeface="Times New Roman" pitchFamily="18" charset="0"/>
            </a:endParaRPr>
          </a:p>
        </p:txBody>
      </p:sp>
      <p:sp>
        <p:nvSpPr>
          <p:cNvPr id="17" name="Dikdörtgen 16"/>
          <p:cNvSpPr/>
          <p:nvPr/>
        </p:nvSpPr>
        <p:spPr>
          <a:xfrm>
            <a:off x="6547778" y="619992"/>
            <a:ext cx="4104456" cy="307777"/>
          </a:xfrm>
          <a:prstGeom prst="rect">
            <a:avLst/>
          </a:prstGeom>
        </p:spPr>
        <p:txBody>
          <a:bodyPr wrap="square">
            <a:spAutoFit/>
          </a:bodyPr>
          <a:lstStyle/>
          <a:p>
            <a:pPr algn="l">
              <a:defRPr sz="1400" b="0" i="0" u="none" strike="noStrike" kern="1200" spc="0" baseline="0">
                <a:solidFill>
                  <a:prstClr val="black">
                    <a:lumMod val="65000"/>
                    <a:lumOff val="35000"/>
                  </a:prstClr>
                </a:solidFill>
                <a:latin typeface="+mn-lt"/>
                <a:ea typeface="+mn-ea"/>
                <a:cs typeface="+mn-cs"/>
              </a:defRPr>
            </a:pPr>
            <a:r>
              <a:rPr lang="tr-TR" sz="1400" b="1" dirty="0" err="1">
                <a:solidFill>
                  <a:schemeClr val="bg2"/>
                </a:solidFill>
                <a:latin typeface="Times New Roman" pitchFamily="18" charset="0"/>
                <a:cs typeface="Times New Roman" pitchFamily="18" charset="0"/>
              </a:rPr>
              <a:t>Figure</a:t>
            </a:r>
            <a:r>
              <a:rPr lang="tr-TR" sz="1400" b="1" dirty="0">
                <a:solidFill>
                  <a:schemeClr val="bg2"/>
                </a:solidFill>
                <a:latin typeface="Times New Roman" pitchFamily="18" charset="0"/>
                <a:cs typeface="Times New Roman" pitchFamily="18" charset="0"/>
              </a:rPr>
              <a:t> 6. </a:t>
            </a:r>
            <a:r>
              <a:rPr lang="en-US" sz="1400" b="1" dirty="0">
                <a:solidFill>
                  <a:schemeClr val="bg2"/>
                </a:solidFill>
                <a:latin typeface="Times New Roman" pitchFamily="18" charset="0"/>
                <a:cs typeface="Times New Roman" pitchFamily="18" charset="0"/>
              </a:rPr>
              <a:t>Deposit </a:t>
            </a:r>
            <a:r>
              <a:rPr lang="tr-TR" sz="1400" b="1" dirty="0">
                <a:solidFill>
                  <a:schemeClr val="bg2"/>
                </a:solidFill>
                <a:latin typeface="Times New Roman" pitchFamily="18" charset="0"/>
                <a:cs typeface="Times New Roman" pitchFamily="18" charset="0"/>
              </a:rPr>
              <a:t>M</a:t>
            </a:r>
            <a:r>
              <a:rPr lang="en-US" sz="1400" b="1" dirty="0" err="1">
                <a:solidFill>
                  <a:schemeClr val="bg2"/>
                </a:solidFill>
                <a:latin typeface="Times New Roman" pitchFamily="18" charset="0"/>
                <a:cs typeface="Times New Roman" pitchFamily="18" charset="0"/>
              </a:rPr>
              <a:t>oney</a:t>
            </a:r>
            <a:r>
              <a:rPr lang="en-US" sz="1400" b="1" dirty="0">
                <a:solidFill>
                  <a:schemeClr val="bg2"/>
                </a:solidFill>
                <a:latin typeface="Times New Roman" pitchFamily="18" charset="0"/>
                <a:cs typeface="Times New Roman" pitchFamily="18" charset="0"/>
              </a:rPr>
              <a:t> </a:t>
            </a:r>
            <a:r>
              <a:rPr lang="tr-TR" sz="1400" b="1" dirty="0">
                <a:solidFill>
                  <a:schemeClr val="bg2"/>
                </a:solidFill>
                <a:latin typeface="Times New Roman" pitchFamily="18" charset="0"/>
                <a:cs typeface="Times New Roman" pitchFamily="18" charset="0"/>
              </a:rPr>
              <a:t>B</a:t>
            </a:r>
            <a:r>
              <a:rPr lang="en-US" sz="1400" b="1" dirty="0" err="1">
                <a:solidFill>
                  <a:schemeClr val="bg2"/>
                </a:solidFill>
                <a:latin typeface="Times New Roman" pitchFamily="18" charset="0"/>
                <a:cs typeface="Times New Roman" pitchFamily="18" charset="0"/>
              </a:rPr>
              <a:t>anks</a:t>
            </a:r>
            <a:r>
              <a:rPr lang="en-US" sz="1400" b="1" dirty="0">
                <a:solidFill>
                  <a:schemeClr val="bg2"/>
                </a:solidFill>
                <a:latin typeface="Times New Roman" pitchFamily="18" charset="0"/>
                <a:cs typeface="Times New Roman" pitchFamily="18" charset="0"/>
              </a:rPr>
              <a:t>' </a:t>
            </a:r>
            <a:r>
              <a:rPr lang="tr-TR" sz="1400" b="1" dirty="0">
                <a:solidFill>
                  <a:schemeClr val="bg2"/>
                </a:solidFill>
                <a:latin typeface="Times New Roman" pitchFamily="18" charset="0"/>
                <a:cs typeface="Times New Roman" pitchFamily="18" charset="0"/>
              </a:rPr>
              <a:t>A</a:t>
            </a:r>
            <a:r>
              <a:rPr lang="en-US" sz="1400" b="1" dirty="0" err="1">
                <a:solidFill>
                  <a:schemeClr val="bg2"/>
                </a:solidFill>
                <a:latin typeface="Times New Roman" pitchFamily="18" charset="0"/>
                <a:cs typeface="Times New Roman" pitchFamily="18" charset="0"/>
              </a:rPr>
              <a:t>ssets</a:t>
            </a:r>
            <a:r>
              <a:rPr lang="en-US" sz="1400" b="1" dirty="0">
                <a:solidFill>
                  <a:schemeClr val="bg2"/>
                </a:solidFill>
                <a:latin typeface="Times New Roman" pitchFamily="18" charset="0"/>
                <a:cs typeface="Times New Roman" pitchFamily="18" charset="0"/>
              </a:rPr>
              <a:t> to GDP (%)</a:t>
            </a:r>
            <a:endParaRPr lang="tr-TR" sz="1400" b="1" dirty="0">
              <a:solidFill>
                <a:schemeClr val="bg2"/>
              </a:solidFill>
              <a:latin typeface="Times New Roman" pitchFamily="18" charset="0"/>
              <a:cs typeface="Times New Roman" pitchFamily="18" charset="0"/>
            </a:endParaRPr>
          </a:p>
        </p:txBody>
      </p:sp>
      <p:sp>
        <p:nvSpPr>
          <p:cNvPr id="13" name="Dikdörtgen 12">
            <a:extLst>
              <a:ext uri="{FF2B5EF4-FFF2-40B4-BE49-F238E27FC236}">
                <a16:creationId xmlns:a16="http://schemas.microsoft.com/office/drawing/2014/main" id="{213D0AEA-EF23-4C8C-99C1-8872C729DFE3}"/>
              </a:ext>
            </a:extLst>
          </p:cNvPr>
          <p:cNvSpPr/>
          <p:nvPr/>
        </p:nvSpPr>
        <p:spPr>
          <a:xfrm>
            <a:off x="5760640" y="3068960"/>
            <a:ext cx="6168008" cy="307777"/>
          </a:xfrm>
          <a:prstGeom prst="rect">
            <a:avLst/>
          </a:prstGeom>
        </p:spPr>
        <p:txBody>
          <a:bodyPr wrap="square">
            <a:spAutoFit/>
          </a:bodyPr>
          <a:lstStyle/>
          <a:p>
            <a:r>
              <a:rPr lang="tr-TR" sz="1400" b="1" dirty="0" err="1">
                <a:solidFill>
                  <a:schemeClr val="bg2"/>
                </a:solidFill>
                <a:latin typeface="Times New Roman" pitchFamily="18" charset="0"/>
                <a:ea typeface="Cambria" panose="02040503050406030204" pitchFamily="18" charset="0"/>
                <a:cs typeface="Times New Roman" pitchFamily="18" charset="0"/>
              </a:rPr>
              <a:t>Figure</a:t>
            </a:r>
            <a:r>
              <a:rPr lang="tr-TR" sz="1400" b="1" dirty="0">
                <a:solidFill>
                  <a:schemeClr val="bg2"/>
                </a:solidFill>
                <a:latin typeface="Times New Roman" pitchFamily="18" charset="0"/>
                <a:ea typeface="Cambria" panose="02040503050406030204" pitchFamily="18" charset="0"/>
                <a:cs typeface="Times New Roman" pitchFamily="18" charset="0"/>
              </a:rPr>
              <a:t> 7. </a:t>
            </a:r>
            <a:r>
              <a:rPr lang="en-US" sz="1400" b="1" dirty="0">
                <a:solidFill>
                  <a:schemeClr val="bg2"/>
                </a:solidFill>
                <a:latin typeface="Times New Roman" pitchFamily="18" charset="0"/>
                <a:ea typeface="Cambria" panose="02040503050406030204" pitchFamily="18" charset="0"/>
                <a:cs typeface="Times New Roman" pitchFamily="18" charset="0"/>
              </a:rPr>
              <a:t>Stock Market Capitalization to GDP (%)</a:t>
            </a:r>
            <a:endParaRPr lang="tr-TR" sz="1400" b="1" dirty="0">
              <a:solidFill>
                <a:schemeClr val="bg2"/>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C98049F0-2598-5BCA-5218-92CF15CBEE91}"/>
              </a:ext>
            </a:extLst>
          </p:cNvPr>
          <p:cNvSpPr txBox="1"/>
          <p:nvPr/>
        </p:nvSpPr>
        <p:spPr>
          <a:xfrm>
            <a:off x="0" y="5373454"/>
            <a:ext cx="4104456" cy="430887"/>
          </a:xfrm>
          <a:prstGeom prst="rect">
            <a:avLst/>
          </a:prstGeom>
          <a:noFill/>
        </p:spPr>
        <p:txBody>
          <a:bodyPr wrap="square">
            <a:spAutoFit/>
          </a:bodyPr>
          <a:lstStyle/>
          <a:p>
            <a:r>
              <a:rPr lang="en-US" sz="1050" b="1" dirty="0">
                <a:effectLst/>
                <a:latin typeface="Cambria" panose="02040503050406030204" pitchFamily="18" charset="0"/>
                <a:ea typeface="Cambria" panose="02040503050406030204" pitchFamily="18" charset="0"/>
                <a:cs typeface="Times New Roman" panose="02020603050405020304" pitchFamily="18" charset="0"/>
              </a:rPr>
              <a:t>Data Source:</a:t>
            </a:r>
            <a:r>
              <a:rPr lang="en-US" sz="1050" dirty="0">
                <a:effectLst/>
                <a:latin typeface="Cambria" panose="02040503050406030204" pitchFamily="18" charset="0"/>
                <a:ea typeface="Cambria" panose="02040503050406030204" pitchFamily="18" charset="0"/>
                <a:cs typeface="Times New Roman" panose="02020603050405020304" pitchFamily="18" charset="0"/>
              </a:rPr>
              <a:t> World Bank Global Financial Development Database (September 2022, the latest available version)</a:t>
            </a:r>
            <a:r>
              <a:rPr lang="en-TR" sz="1050" dirty="0">
                <a:effectLst/>
                <a:latin typeface="Cambria" panose="02040503050406030204" pitchFamily="18" charset="0"/>
              </a:rPr>
              <a:t> </a:t>
            </a:r>
            <a:endParaRPr lang="en-TR" sz="1050" dirty="0">
              <a:latin typeface="Cambria" panose="02040503050406030204" pitchFamily="18" charset="0"/>
            </a:endParaRPr>
          </a:p>
        </p:txBody>
      </p:sp>
      <p:graphicFrame>
        <p:nvGraphicFramePr>
          <p:cNvPr id="2" name="Chart 1">
            <a:extLst>
              <a:ext uri="{FF2B5EF4-FFF2-40B4-BE49-F238E27FC236}">
                <a16:creationId xmlns:a16="http://schemas.microsoft.com/office/drawing/2014/main" id="{3721CF35-03E5-4EB4-8609-268BEF8DBB98}"/>
              </a:ext>
            </a:extLst>
          </p:cNvPr>
          <p:cNvGraphicFramePr/>
          <p:nvPr>
            <p:extLst>
              <p:ext uri="{D42A27DB-BD31-4B8C-83A1-F6EECF244321}">
                <p14:modId xmlns:p14="http://schemas.microsoft.com/office/powerpoint/2010/main" val="768440629"/>
              </p:ext>
            </p:extLst>
          </p:nvPr>
        </p:nvGraphicFramePr>
        <p:xfrm>
          <a:off x="165410" y="1736629"/>
          <a:ext cx="5338445" cy="2807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7391D6B-0CC2-4047-A259-4C6C738A6176}"/>
              </a:ext>
            </a:extLst>
          </p:cNvPr>
          <p:cNvGraphicFramePr/>
          <p:nvPr>
            <p:extLst>
              <p:ext uri="{D42A27DB-BD31-4B8C-83A1-F6EECF244321}">
                <p14:modId xmlns:p14="http://schemas.microsoft.com/office/powerpoint/2010/main" val="215012423"/>
              </p:ext>
            </p:extLst>
          </p:nvPr>
        </p:nvGraphicFramePr>
        <p:xfrm>
          <a:off x="5761800" y="908984"/>
          <a:ext cx="5734800" cy="23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240E0CF8-949F-421F-97AC-2290399F6846}"/>
              </a:ext>
            </a:extLst>
          </p:cNvPr>
          <p:cNvGraphicFramePr/>
          <p:nvPr>
            <p:extLst>
              <p:ext uri="{D42A27DB-BD31-4B8C-83A1-F6EECF244321}">
                <p14:modId xmlns:p14="http://schemas.microsoft.com/office/powerpoint/2010/main" val="432652079"/>
              </p:ext>
            </p:extLst>
          </p:nvPr>
        </p:nvGraphicFramePr>
        <p:xfrm>
          <a:off x="5807968" y="3270052"/>
          <a:ext cx="5705004" cy="26072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226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6206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12" name="Rectangle 11"/>
          <p:cNvSpPr/>
          <p:nvPr/>
        </p:nvSpPr>
        <p:spPr>
          <a:xfrm>
            <a:off x="1559766" y="20523"/>
            <a:ext cx="8673291" cy="1107996"/>
          </a:xfrm>
          <a:prstGeom prst="rect">
            <a:avLst/>
          </a:prstGeom>
          <a:noFill/>
          <a:ln w="12700">
            <a:noFill/>
            <a:miter lim="800000"/>
            <a:headEnd/>
            <a:tailEnd/>
          </a:ln>
        </p:spPr>
        <p:txBody>
          <a:bodyPr lIns="0" tIns="0" rIns="0" bIns="0">
            <a:spAutoFit/>
          </a:bodyPr>
          <a:lstStyle/>
          <a:p>
            <a:pPr algn="l"/>
            <a:r>
              <a:rPr lang="tr-TR" sz="3600" b="1" dirty="0">
                <a:solidFill>
                  <a:srgbClr val="2A5C51"/>
                </a:solidFill>
                <a:latin typeface="Cambria" panose="02040503050406030204" pitchFamily="18" charset="0"/>
                <a:ea typeface="Optima" charset="0"/>
                <a:cs typeface="Optima" charset="0"/>
                <a:sym typeface="Optima" charset="0"/>
              </a:rPr>
              <a:t>Financial </a:t>
            </a:r>
            <a:r>
              <a:rPr lang="en-GB" sz="3600" b="1" dirty="0">
                <a:solidFill>
                  <a:srgbClr val="2A5C51"/>
                </a:solidFill>
                <a:latin typeface="Cambria" panose="02040503050406030204" pitchFamily="18" charset="0"/>
                <a:ea typeface="Optima" charset="0"/>
                <a:cs typeface="Optima" charset="0"/>
                <a:sym typeface="Optima" charset="0"/>
              </a:rPr>
              <a:t>Efficiency</a:t>
            </a:r>
          </a:p>
          <a:p>
            <a:pPr algn="l"/>
            <a:endParaRPr lang="tr-TR" sz="3600" b="1" dirty="0">
              <a:solidFill>
                <a:srgbClr val="2A5C51"/>
              </a:solidFill>
              <a:latin typeface="Cambria" panose="02040503050406030204" pitchFamily="18" charset="0"/>
              <a:ea typeface="Optima" charset="0"/>
              <a:cs typeface="Optima" charset="0"/>
              <a:sym typeface="Optima" charset="0"/>
            </a:endParaRPr>
          </a:p>
        </p:txBody>
      </p:sp>
      <p:sp>
        <p:nvSpPr>
          <p:cNvPr id="15" name="Rectangle 7"/>
          <p:cNvSpPr>
            <a:spLocks noChangeArrowheads="1"/>
          </p:cNvSpPr>
          <p:nvPr/>
        </p:nvSpPr>
        <p:spPr bwMode="auto">
          <a:xfrm>
            <a:off x="5102226" y="18564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br>
              <a:rPr lang="tr-TR" altLang="tr-TR" sz="1800">
                <a:latin typeface="Arial" pitchFamily="34" charset="0"/>
                <a:cs typeface="Arial" pitchFamily="34" charset="0"/>
              </a:rPr>
            </a:br>
            <a:endParaRPr lang="tr-TR" altLang="tr-TR" sz="1800">
              <a:latin typeface="Arial" pitchFamily="34" charset="0"/>
              <a:cs typeface="Arial" pitchFamily="34" charset="0"/>
            </a:endParaRPr>
          </a:p>
        </p:txBody>
      </p:sp>
      <p:sp>
        <p:nvSpPr>
          <p:cNvPr id="11" name="Dikdörtgen 10"/>
          <p:cNvSpPr/>
          <p:nvPr/>
        </p:nvSpPr>
        <p:spPr>
          <a:xfrm>
            <a:off x="335360" y="1161310"/>
            <a:ext cx="4952295" cy="307777"/>
          </a:xfrm>
          <a:prstGeom prst="rect">
            <a:avLst/>
          </a:prstGeom>
        </p:spPr>
        <p:txBody>
          <a:bodyPr wrap="square">
            <a:spAutoFit/>
          </a:bodyPr>
          <a:lstStyle/>
          <a:p>
            <a:pPr algn="l"/>
            <a:r>
              <a:rPr lang="tr-TR" sz="1400" b="1" dirty="0" err="1">
                <a:solidFill>
                  <a:schemeClr val="bg2"/>
                </a:solidFill>
                <a:latin typeface="Times New Roman" pitchFamily="18" charset="0"/>
                <a:ea typeface="Batang" pitchFamily="18" charset="-127"/>
                <a:cs typeface="Times New Roman" pitchFamily="18" charset="0"/>
              </a:rPr>
              <a:t>Figure</a:t>
            </a:r>
            <a:r>
              <a:rPr lang="tr-TR" sz="1400" b="1" dirty="0">
                <a:solidFill>
                  <a:schemeClr val="bg2"/>
                </a:solidFill>
                <a:latin typeface="Times New Roman" pitchFamily="18" charset="0"/>
                <a:ea typeface="Batang" pitchFamily="18" charset="-127"/>
                <a:cs typeface="Times New Roman" pitchFamily="18" charset="0"/>
              </a:rPr>
              <a:t> 8. </a:t>
            </a:r>
            <a:r>
              <a:rPr lang="en-US" sz="1400" b="1" dirty="0">
                <a:solidFill>
                  <a:schemeClr val="bg2"/>
                </a:solidFill>
                <a:latin typeface="Times New Roman" pitchFamily="18" charset="0"/>
                <a:ea typeface="Cambria" panose="02040503050406030204" pitchFamily="18" charset="0"/>
                <a:cs typeface="Times New Roman" pitchFamily="18" charset="0"/>
              </a:rPr>
              <a:t>Bank Lending-Deposit Spread (%)</a:t>
            </a:r>
            <a:endParaRPr lang="tr-TR" sz="1400" b="1" dirty="0">
              <a:solidFill>
                <a:schemeClr val="bg2"/>
              </a:solidFill>
              <a:latin typeface="Times New Roman" pitchFamily="18" charset="0"/>
              <a:ea typeface="Batang" pitchFamily="18" charset="-127"/>
              <a:cs typeface="Times New Roman" pitchFamily="18" charset="0"/>
            </a:endParaRPr>
          </a:p>
        </p:txBody>
      </p:sp>
      <p:sp>
        <p:nvSpPr>
          <p:cNvPr id="17" name="Dikdörtgen 16"/>
          <p:cNvSpPr/>
          <p:nvPr/>
        </p:nvSpPr>
        <p:spPr>
          <a:xfrm>
            <a:off x="6547777" y="619992"/>
            <a:ext cx="4432403" cy="307777"/>
          </a:xfrm>
          <a:prstGeom prst="rect">
            <a:avLst/>
          </a:prstGeom>
        </p:spPr>
        <p:txBody>
          <a:bodyPr wrap="square">
            <a:spAutoFit/>
          </a:bodyPr>
          <a:lstStyle/>
          <a:p>
            <a:pPr algn="l">
              <a:defRPr sz="1400" b="0" i="0" u="none" strike="noStrike" kern="1200" spc="0" baseline="0">
                <a:solidFill>
                  <a:prstClr val="black">
                    <a:lumMod val="65000"/>
                    <a:lumOff val="35000"/>
                  </a:prstClr>
                </a:solidFill>
                <a:latin typeface="+mn-lt"/>
                <a:ea typeface="+mn-ea"/>
                <a:cs typeface="+mn-cs"/>
              </a:defRPr>
            </a:pPr>
            <a:r>
              <a:rPr lang="tr-TR" sz="1400" b="1" dirty="0" err="1">
                <a:solidFill>
                  <a:schemeClr val="bg2"/>
                </a:solidFill>
                <a:latin typeface="Times New Roman" pitchFamily="18" charset="0"/>
                <a:cs typeface="Times New Roman" pitchFamily="18" charset="0"/>
              </a:rPr>
              <a:t>Figure</a:t>
            </a:r>
            <a:r>
              <a:rPr lang="tr-TR" sz="1400" b="1" dirty="0">
                <a:solidFill>
                  <a:schemeClr val="bg2"/>
                </a:solidFill>
                <a:latin typeface="Times New Roman" pitchFamily="18" charset="0"/>
                <a:cs typeface="Times New Roman" pitchFamily="18" charset="0"/>
              </a:rPr>
              <a:t> 9. </a:t>
            </a:r>
            <a:r>
              <a:rPr lang="en-US" sz="1400" b="1" dirty="0">
                <a:solidFill>
                  <a:schemeClr val="bg2"/>
                </a:solidFill>
                <a:latin typeface="Times New Roman" pitchFamily="18" charset="0"/>
                <a:ea typeface="Cambria" panose="02040503050406030204" pitchFamily="18" charset="0"/>
                <a:cs typeface="Times New Roman" pitchFamily="18" charset="0"/>
              </a:rPr>
              <a:t>Bank </a:t>
            </a:r>
            <a:r>
              <a:rPr lang="tr-TR" sz="1400" b="1" dirty="0">
                <a:solidFill>
                  <a:schemeClr val="bg2"/>
                </a:solidFill>
                <a:latin typeface="Times New Roman" pitchFamily="18" charset="0"/>
                <a:ea typeface="Cambria" panose="02040503050406030204" pitchFamily="18" charset="0"/>
                <a:cs typeface="Times New Roman" pitchFamily="18" charset="0"/>
              </a:rPr>
              <a:t>R</a:t>
            </a:r>
            <a:r>
              <a:rPr lang="en-US" sz="1400" b="1" dirty="0" err="1">
                <a:solidFill>
                  <a:schemeClr val="bg2"/>
                </a:solidFill>
                <a:latin typeface="Times New Roman" pitchFamily="18" charset="0"/>
                <a:ea typeface="Cambria" panose="02040503050406030204" pitchFamily="18" charset="0"/>
                <a:cs typeface="Times New Roman" pitchFamily="18" charset="0"/>
              </a:rPr>
              <a:t>eturn</a:t>
            </a:r>
            <a:r>
              <a:rPr lang="en-US" sz="1400" b="1" dirty="0">
                <a:solidFill>
                  <a:schemeClr val="bg2"/>
                </a:solidFill>
                <a:latin typeface="Times New Roman" pitchFamily="18" charset="0"/>
                <a:ea typeface="Cambria" panose="02040503050406030204" pitchFamily="18" charset="0"/>
                <a:cs typeface="Times New Roman" pitchFamily="18" charset="0"/>
              </a:rPr>
              <a:t> on </a:t>
            </a:r>
            <a:r>
              <a:rPr lang="tr-TR" sz="1400" b="1" dirty="0">
                <a:solidFill>
                  <a:schemeClr val="bg2"/>
                </a:solidFill>
                <a:latin typeface="Times New Roman" pitchFamily="18" charset="0"/>
                <a:ea typeface="Cambria" panose="02040503050406030204" pitchFamily="18" charset="0"/>
                <a:cs typeface="Times New Roman" pitchFamily="18" charset="0"/>
              </a:rPr>
              <a:t>A</a:t>
            </a:r>
            <a:r>
              <a:rPr lang="en-US" sz="1400" b="1" dirty="0" err="1">
                <a:solidFill>
                  <a:schemeClr val="bg2"/>
                </a:solidFill>
                <a:latin typeface="Times New Roman" pitchFamily="18" charset="0"/>
                <a:ea typeface="Cambria" panose="02040503050406030204" pitchFamily="18" charset="0"/>
                <a:cs typeface="Times New Roman" pitchFamily="18" charset="0"/>
              </a:rPr>
              <a:t>ssets</a:t>
            </a:r>
            <a:r>
              <a:rPr lang="en-US" sz="1400" b="1" dirty="0">
                <a:solidFill>
                  <a:schemeClr val="bg2"/>
                </a:solidFill>
                <a:latin typeface="Times New Roman" pitchFamily="18" charset="0"/>
                <a:ea typeface="Cambria" panose="02040503050406030204" pitchFamily="18" charset="0"/>
                <a:cs typeface="Times New Roman" pitchFamily="18" charset="0"/>
              </a:rPr>
              <a:t> (%, after tax)</a:t>
            </a:r>
            <a:endParaRPr lang="tr-TR" sz="1400" b="1" dirty="0">
              <a:solidFill>
                <a:schemeClr val="bg2"/>
              </a:solidFill>
              <a:latin typeface="Times New Roman" pitchFamily="18" charset="0"/>
              <a:cs typeface="Times New Roman" pitchFamily="18" charset="0"/>
            </a:endParaRPr>
          </a:p>
        </p:txBody>
      </p:sp>
      <p:sp>
        <p:nvSpPr>
          <p:cNvPr id="13" name="Dikdörtgen 12">
            <a:extLst>
              <a:ext uri="{FF2B5EF4-FFF2-40B4-BE49-F238E27FC236}">
                <a16:creationId xmlns:a16="http://schemas.microsoft.com/office/drawing/2014/main" id="{213D0AEA-EF23-4C8C-99C1-8872C729DFE3}"/>
              </a:ext>
            </a:extLst>
          </p:cNvPr>
          <p:cNvSpPr/>
          <p:nvPr/>
        </p:nvSpPr>
        <p:spPr>
          <a:xfrm>
            <a:off x="5015880" y="3059087"/>
            <a:ext cx="6744072" cy="307777"/>
          </a:xfrm>
          <a:prstGeom prst="rect">
            <a:avLst/>
          </a:prstGeom>
        </p:spPr>
        <p:txBody>
          <a:bodyPr wrap="square">
            <a:spAutoFit/>
          </a:bodyPr>
          <a:lstStyle/>
          <a:p>
            <a:r>
              <a:rPr lang="tr-TR" sz="1400" b="1" dirty="0" err="1">
                <a:solidFill>
                  <a:schemeClr val="bg2"/>
                </a:solidFill>
                <a:latin typeface="Times New Roman" pitchFamily="18" charset="0"/>
                <a:ea typeface="Cambria" panose="02040503050406030204" pitchFamily="18" charset="0"/>
                <a:cs typeface="Times New Roman" pitchFamily="18" charset="0"/>
              </a:rPr>
              <a:t>Figure</a:t>
            </a:r>
            <a:r>
              <a:rPr lang="tr-TR" sz="1400" b="1" dirty="0">
                <a:solidFill>
                  <a:schemeClr val="bg2"/>
                </a:solidFill>
                <a:latin typeface="Times New Roman" pitchFamily="18" charset="0"/>
                <a:ea typeface="Cambria" panose="02040503050406030204" pitchFamily="18" charset="0"/>
                <a:cs typeface="Times New Roman" pitchFamily="18" charset="0"/>
              </a:rPr>
              <a:t> 10. </a:t>
            </a:r>
            <a:r>
              <a:rPr lang="en-US" sz="1400" b="1" dirty="0">
                <a:solidFill>
                  <a:schemeClr val="bg2"/>
                </a:solidFill>
                <a:latin typeface="Times New Roman" pitchFamily="18" charset="0"/>
                <a:ea typeface="Cambria" panose="02040503050406030204" pitchFamily="18" charset="0"/>
                <a:cs typeface="Times New Roman" pitchFamily="18" charset="0"/>
              </a:rPr>
              <a:t>Bank </a:t>
            </a:r>
            <a:r>
              <a:rPr lang="tr-TR" sz="1400" b="1" dirty="0">
                <a:solidFill>
                  <a:schemeClr val="bg2"/>
                </a:solidFill>
                <a:latin typeface="Times New Roman" pitchFamily="18" charset="0"/>
                <a:ea typeface="Cambria" panose="02040503050406030204" pitchFamily="18" charset="0"/>
                <a:cs typeface="Times New Roman" pitchFamily="18" charset="0"/>
              </a:rPr>
              <a:t>R</a:t>
            </a:r>
            <a:r>
              <a:rPr lang="en-US" sz="1400" b="1" dirty="0" err="1">
                <a:solidFill>
                  <a:schemeClr val="bg2"/>
                </a:solidFill>
                <a:latin typeface="Times New Roman" pitchFamily="18" charset="0"/>
                <a:ea typeface="Cambria" panose="02040503050406030204" pitchFamily="18" charset="0"/>
                <a:cs typeface="Times New Roman" pitchFamily="18" charset="0"/>
              </a:rPr>
              <a:t>eturn</a:t>
            </a:r>
            <a:r>
              <a:rPr lang="en-US" sz="1400" b="1" dirty="0">
                <a:solidFill>
                  <a:schemeClr val="bg2"/>
                </a:solidFill>
                <a:latin typeface="Times New Roman" pitchFamily="18" charset="0"/>
                <a:ea typeface="Cambria" panose="02040503050406030204" pitchFamily="18" charset="0"/>
                <a:cs typeface="Times New Roman" pitchFamily="18" charset="0"/>
              </a:rPr>
              <a:t> on </a:t>
            </a:r>
            <a:r>
              <a:rPr lang="tr-TR" sz="1400" b="1" dirty="0">
                <a:solidFill>
                  <a:schemeClr val="bg2"/>
                </a:solidFill>
                <a:latin typeface="Times New Roman" pitchFamily="18" charset="0"/>
                <a:ea typeface="Cambria" panose="02040503050406030204" pitchFamily="18" charset="0"/>
                <a:cs typeface="Times New Roman" pitchFamily="18" charset="0"/>
              </a:rPr>
              <a:t>E</a:t>
            </a:r>
            <a:r>
              <a:rPr lang="en-US" sz="1400" b="1" dirty="0" err="1">
                <a:solidFill>
                  <a:schemeClr val="bg2"/>
                </a:solidFill>
                <a:latin typeface="Times New Roman" pitchFamily="18" charset="0"/>
                <a:ea typeface="Cambria" panose="02040503050406030204" pitchFamily="18" charset="0"/>
                <a:cs typeface="Times New Roman" pitchFamily="18" charset="0"/>
              </a:rPr>
              <a:t>quity</a:t>
            </a:r>
            <a:r>
              <a:rPr lang="en-US" sz="1400" b="1" dirty="0">
                <a:solidFill>
                  <a:schemeClr val="bg2"/>
                </a:solidFill>
                <a:latin typeface="Times New Roman" pitchFamily="18" charset="0"/>
                <a:ea typeface="Cambria" panose="02040503050406030204" pitchFamily="18" charset="0"/>
                <a:cs typeface="Times New Roman" pitchFamily="18" charset="0"/>
              </a:rPr>
              <a:t> (%, after tax)</a:t>
            </a:r>
            <a:endParaRPr lang="tr-TR" sz="1400" b="1" dirty="0">
              <a:solidFill>
                <a:schemeClr val="bg2"/>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C98049F0-2598-5BCA-5218-92CF15CBEE91}"/>
              </a:ext>
            </a:extLst>
          </p:cNvPr>
          <p:cNvSpPr txBox="1"/>
          <p:nvPr/>
        </p:nvSpPr>
        <p:spPr>
          <a:xfrm>
            <a:off x="0" y="5373454"/>
            <a:ext cx="4104456" cy="430887"/>
          </a:xfrm>
          <a:prstGeom prst="rect">
            <a:avLst/>
          </a:prstGeom>
          <a:noFill/>
        </p:spPr>
        <p:txBody>
          <a:bodyPr wrap="square">
            <a:spAutoFit/>
          </a:bodyPr>
          <a:lstStyle/>
          <a:p>
            <a:r>
              <a:rPr lang="en-US" sz="1050" b="1" dirty="0">
                <a:effectLst/>
                <a:latin typeface="Cambria" panose="02040503050406030204" pitchFamily="18" charset="0"/>
                <a:ea typeface="Cambria" panose="02040503050406030204" pitchFamily="18" charset="0"/>
                <a:cs typeface="Times New Roman" panose="02020603050405020304" pitchFamily="18" charset="0"/>
              </a:rPr>
              <a:t>Data Source:</a:t>
            </a:r>
            <a:r>
              <a:rPr lang="en-US" sz="1050" dirty="0">
                <a:effectLst/>
                <a:latin typeface="Cambria" panose="02040503050406030204" pitchFamily="18" charset="0"/>
                <a:ea typeface="Cambria" panose="02040503050406030204" pitchFamily="18" charset="0"/>
                <a:cs typeface="Times New Roman" panose="02020603050405020304" pitchFamily="18" charset="0"/>
              </a:rPr>
              <a:t> World Bank Global Financial Development Database (September 2022, the latest available version)</a:t>
            </a:r>
            <a:r>
              <a:rPr lang="en-TR" sz="1050" dirty="0">
                <a:effectLst/>
                <a:latin typeface="Cambria" panose="02040503050406030204" pitchFamily="18" charset="0"/>
              </a:rPr>
              <a:t> </a:t>
            </a:r>
            <a:endParaRPr lang="en-TR" sz="1050" dirty="0">
              <a:latin typeface="Cambria" panose="02040503050406030204" pitchFamily="18" charset="0"/>
            </a:endParaRPr>
          </a:p>
        </p:txBody>
      </p:sp>
      <p:graphicFrame>
        <p:nvGraphicFramePr>
          <p:cNvPr id="8" name="Chart 7">
            <a:extLst>
              <a:ext uri="{FF2B5EF4-FFF2-40B4-BE49-F238E27FC236}">
                <a16:creationId xmlns:a16="http://schemas.microsoft.com/office/drawing/2014/main" id="{FE51AB66-36C9-4454-B73F-82EAC181A175}"/>
              </a:ext>
            </a:extLst>
          </p:cNvPr>
          <p:cNvGraphicFramePr/>
          <p:nvPr>
            <p:extLst>
              <p:ext uri="{D42A27DB-BD31-4B8C-83A1-F6EECF244321}">
                <p14:modId xmlns:p14="http://schemas.microsoft.com/office/powerpoint/2010/main" val="3955350879"/>
              </p:ext>
            </p:extLst>
          </p:nvPr>
        </p:nvGraphicFramePr>
        <p:xfrm>
          <a:off x="184773" y="1808991"/>
          <a:ext cx="5338445" cy="2807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670D6A2-A1A9-47F0-8F46-95F676459FDC}"/>
              </a:ext>
            </a:extLst>
          </p:cNvPr>
          <p:cNvGraphicFramePr/>
          <p:nvPr>
            <p:extLst>
              <p:ext uri="{D42A27DB-BD31-4B8C-83A1-F6EECF244321}">
                <p14:modId xmlns:p14="http://schemas.microsoft.com/office/powerpoint/2010/main" val="1229940588"/>
              </p:ext>
            </p:extLst>
          </p:nvPr>
        </p:nvGraphicFramePr>
        <p:xfrm>
          <a:off x="5798984" y="769904"/>
          <a:ext cx="5760000" cy="23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EC54C513-BD59-4657-9DD3-3DF5F5DA75F9}"/>
              </a:ext>
            </a:extLst>
          </p:cNvPr>
          <p:cNvGraphicFramePr/>
          <p:nvPr>
            <p:extLst>
              <p:ext uri="{D42A27DB-BD31-4B8C-83A1-F6EECF244321}">
                <p14:modId xmlns:p14="http://schemas.microsoft.com/office/powerpoint/2010/main" val="1655982613"/>
              </p:ext>
            </p:extLst>
          </p:nvPr>
        </p:nvGraphicFramePr>
        <p:xfrm>
          <a:off x="5829584" y="3220696"/>
          <a:ext cx="5698800" cy="2606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931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6206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12" name="Rectangle 11"/>
          <p:cNvSpPr/>
          <p:nvPr/>
        </p:nvSpPr>
        <p:spPr>
          <a:xfrm>
            <a:off x="1559766" y="20523"/>
            <a:ext cx="8673291" cy="1107996"/>
          </a:xfrm>
          <a:prstGeom prst="rect">
            <a:avLst/>
          </a:prstGeom>
          <a:noFill/>
          <a:ln w="12700">
            <a:noFill/>
            <a:miter lim="800000"/>
            <a:headEnd/>
            <a:tailEnd/>
          </a:ln>
        </p:spPr>
        <p:txBody>
          <a:bodyPr lIns="0" tIns="0" rIns="0" bIns="0">
            <a:spAutoFit/>
          </a:bodyPr>
          <a:lstStyle/>
          <a:p>
            <a:pPr algn="l"/>
            <a:r>
              <a:rPr lang="tr-TR" sz="3600" b="1" dirty="0">
                <a:solidFill>
                  <a:srgbClr val="2A5C51"/>
                </a:solidFill>
                <a:latin typeface="Cambria" panose="02040503050406030204" pitchFamily="18" charset="0"/>
                <a:ea typeface="Optima" charset="0"/>
                <a:cs typeface="Optima" charset="0"/>
                <a:sym typeface="Optima" charset="0"/>
              </a:rPr>
              <a:t>Financial </a:t>
            </a:r>
            <a:r>
              <a:rPr lang="tr-TR" sz="3600" b="1" dirty="0" err="1">
                <a:solidFill>
                  <a:srgbClr val="2A5C51"/>
                </a:solidFill>
                <a:latin typeface="Cambria" panose="02040503050406030204" pitchFamily="18" charset="0"/>
                <a:ea typeface="Optima" charset="0"/>
                <a:cs typeface="Optima" charset="0"/>
                <a:sym typeface="Optima" charset="0"/>
              </a:rPr>
              <a:t>Stability</a:t>
            </a:r>
            <a:endParaRPr lang="tr-TR" sz="3600" b="1" dirty="0">
              <a:solidFill>
                <a:srgbClr val="2A5C51"/>
              </a:solidFill>
              <a:latin typeface="Cambria" panose="02040503050406030204" pitchFamily="18" charset="0"/>
              <a:ea typeface="Optima" charset="0"/>
              <a:cs typeface="Optima" charset="0"/>
              <a:sym typeface="Optima" charset="0"/>
            </a:endParaRPr>
          </a:p>
          <a:p>
            <a:pPr algn="l"/>
            <a:endParaRPr lang="tr-TR" sz="3600" b="1" dirty="0">
              <a:solidFill>
                <a:srgbClr val="2A5C51"/>
              </a:solidFill>
              <a:latin typeface="Cambria" panose="02040503050406030204" pitchFamily="18" charset="0"/>
              <a:ea typeface="Optima" charset="0"/>
              <a:cs typeface="Optima" charset="0"/>
              <a:sym typeface="Optima" charset="0"/>
            </a:endParaRPr>
          </a:p>
        </p:txBody>
      </p:sp>
      <p:sp>
        <p:nvSpPr>
          <p:cNvPr id="15" name="Rectangle 7"/>
          <p:cNvSpPr>
            <a:spLocks noChangeArrowheads="1"/>
          </p:cNvSpPr>
          <p:nvPr/>
        </p:nvSpPr>
        <p:spPr bwMode="auto">
          <a:xfrm>
            <a:off x="5102226" y="18564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br>
              <a:rPr lang="tr-TR" altLang="tr-TR" sz="1800">
                <a:latin typeface="Arial" pitchFamily="34" charset="0"/>
                <a:cs typeface="Arial" pitchFamily="34" charset="0"/>
              </a:rPr>
            </a:br>
            <a:endParaRPr lang="tr-TR" altLang="tr-TR" sz="1800">
              <a:latin typeface="Arial" pitchFamily="34" charset="0"/>
              <a:cs typeface="Arial" pitchFamily="34" charset="0"/>
            </a:endParaRPr>
          </a:p>
        </p:txBody>
      </p:sp>
      <p:sp>
        <p:nvSpPr>
          <p:cNvPr id="11" name="Dikdörtgen 10"/>
          <p:cNvSpPr/>
          <p:nvPr/>
        </p:nvSpPr>
        <p:spPr>
          <a:xfrm>
            <a:off x="335360" y="1161310"/>
            <a:ext cx="5113208" cy="307777"/>
          </a:xfrm>
          <a:prstGeom prst="rect">
            <a:avLst/>
          </a:prstGeom>
        </p:spPr>
        <p:txBody>
          <a:bodyPr wrap="square">
            <a:spAutoFit/>
          </a:bodyPr>
          <a:lstStyle/>
          <a:p>
            <a:pPr algn="l"/>
            <a:r>
              <a:rPr lang="tr-TR" sz="1400" b="1" dirty="0" err="1">
                <a:solidFill>
                  <a:schemeClr val="bg2"/>
                </a:solidFill>
                <a:latin typeface="Times New Roman" pitchFamily="18" charset="0"/>
                <a:ea typeface="Batang" pitchFamily="18" charset="-127"/>
                <a:cs typeface="Times New Roman" pitchFamily="18" charset="0"/>
              </a:rPr>
              <a:t>Figure</a:t>
            </a:r>
            <a:r>
              <a:rPr lang="tr-TR" sz="1400" b="1" dirty="0">
                <a:solidFill>
                  <a:schemeClr val="bg2"/>
                </a:solidFill>
                <a:latin typeface="Times New Roman" pitchFamily="18" charset="0"/>
                <a:ea typeface="Batang" pitchFamily="18" charset="-127"/>
                <a:cs typeface="Times New Roman" pitchFamily="18" charset="0"/>
              </a:rPr>
              <a:t> 11. </a:t>
            </a:r>
            <a:r>
              <a:rPr lang="en-US" sz="1400" b="1" dirty="0">
                <a:solidFill>
                  <a:schemeClr val="bg2"/>
                </a:solidFill>
                <a:latin typeface="Times New Roman" pitchFamily="18" charset="0"/>
                <a:ea typeface="Cambria" panose="02040503050406030204" pitchFamily="18" charset="0"/>
                <a:cs typeface="Times New Roman" pitchFamily="18" charset="0"/>
              </a:rPr>
              <a:t>Bank Regulatory Capital to Risk-Weighted Assets (%)</a:t>
            </a:r>
            <a:endParaRPr lang="tr-TR" sz="1400" b="1" dirty="0">
              <a:solidFill>
                <a:schemeClr val="bg2"/>
              </a:solidFill>
              <a:latin typeface="Times New Roman" pitchFamily="18" charset="0"/>
              <a:ea typeface="Batang" pitchFamily="18" charset="-127"/>
              <a:cs typeface="Times New Roman" pitchFamily="18" charset="0"/>
            </a:endParaRPr>
          </a:p>
        </p:txBody>
      </p:sp>
      <p:sp>
        <p:nvSpPr>
          <p:cNvPr id="17" name="Dikdörtgen 16"/>
          <p:cNvSpPr/>
          <p:nvPr/>
        </p:nvSpPr>
        <p:spPr>
          <a:xfrm>
            <a:off x="6547778" y="619992"/>
            <a:ext cx="4804806" cy="307777"/>
          </a:xfrm>
          <a:prstGeom prst="rect">
            <a:avLst/>
          </a:prstGeom>
        </p:spPr>
        <p:txBody>
          <a:bodyPr wrap="square">
            <a:spAutoFit/>
          </a:bodyPr>
          <a:lstStyle/>
          <a:p>
            <a:pPr algn="l">
              <a:defRPr sz="1400" b="0" i="0" u="none" strike="noStrike" kern="1200" spc="0" baseline="0">
                <a:solidFill>
                  <a:prstClr val="black">
                    <a:lumMod val="65000"/>
                    <a:lumOff val="35000"/>
                  </a:prstClr>
                </a:solidFill>
                <a:latin typeface="+mn-lt"/>
                <a:ea typeface="+mn-ea"/>
                <a:cs typeface="+mn-cs"/>
              </a:defRPr>
            </a:pPr>
            <a:r>
              <a:rPr lang="tr-TR" sz="1400" b="1" dirty="0" err="1">
                <a:solidFill>
                  <a:schemeClr val="bg2"/>
                </a:solidFill>
                <a:latin typeface="Times New Roman" pitchFamily="18" charset="0"/>
                <a:cs typeface="Times New Roman" pitchFamily="18" charset="0"/>
              </a:rPr>
              <a:t>Figure</a:t>
            </a:r>
            <a:r>
              <a:rPr lang="tr-TR" sz="1400" b="1" dirty="0">
                <a:solidFill>
                  <a:schemeClr val="bg2"/>
                </a:solidFill>
                <a:latin typeface="Times New Roman" pitchFamily="18" charset="0"/>
                <a:cs typeface="Times New Roman" pitchFamily="18" charset="0"/>
              </a:rPr>
              <a:t> 12. </a:t>
            </a:r>
            <a:r>
              <a:rPr lang="en-US" sz="1400" b="1" dirty="0">
                <a:solidFill>
                  <a:schemeClr val="bg2"/>
                </a:solidFill>
                <a:latin typeface="Times New Roman" pitchFamily="18" charset="0"/>
                <a:ea typeface="Cambria" panose="02040503050406030204" pitchFamily="18" charset="0"/>
                <a:cs typeface="Times New Roman" pitchFamily="18" charset="0"/>
              </a:rPr>
              <a:t>Bank Capital to Total Asset (%)</a:t>
            </a:r>
            <a:endParaRPr lang="tr-TR" sz="1400" b="1" dirty="0">
              <a:solidFill>
                <a:schemeClr val="bg2"/>
              </a:solidFill>
              <a:latin typeface="Times New Roman" pitchFamily="18" charset="0"/>
              <a:cs typeface="Times New Roman" pitchFamily="18" charset="0"/>
            </a:endParaRPr>
          </a:p>
        </p:txBody>
      </p:sp>
      <p:sp>
        <p:nvSpPr>
          <p:cNvPr id="13" name="Dikdörtgen 12">
            <a:extLst>
              <a:ext uri="{FF2B5EF4-FFF2-40B4-BE49-F238E27FC236}">
                <a16:creationId xmlns:a16="http://schemas.microsoft.com/office/drawing/2014/main" id="{213D0AEA-EF23-4C8C-99C1-8872C729DFE3}"/>
              </a:ext>
            </a:extLst>
          </p:cNvPr>
          <p:cNvSpPr/>
          <p:nvPr/>
        </p:nvSpPr>
        <p:spPr>
          <a:xfrm>
            <a:off x="5760640" y="3068960"/>
            <a:ext cx="6168008" cy="307777"/>
          </a:xfrm>
          <a:prstGeom prst="rect">
            <a:avLst/>
          </a:prstGeom>
        </p:spPr>
        <p:txBody>
          <a:bodyPr wrap="square">
            <a:spAutoFit/>
          </a:bodyPr>
          <a:lstStyle/>
          <a:p>
            <a:r>
              <a:rPr lang="tr-TR" sz="1400" b="1" dirty="0" err="1">
                <a:solidFill>
                  <a:schemeClr val="bg2"/>
                </a:solidFill>
                <a:latin typeface="Times New Roman" pitchFamily="18" charset="0"/>
                <a:ea typeface="Cambria" panose="02040503050406030204" pitchFamily="18" charset="0"/>
                <a:cs typeface="Times New Roman" pitchFamily="18" charset="0"/>
              </a:rPr>
              <a:t>Figure</a:t>
            </a:r>
            <a:r>
              <a:rPr lang="tr-TR" sz="1400" b="1" dirty="0">
                <a:solidFill>
                  <a:schemeClr val="bg2"/>
                </a:solidFill>
                <a:latin typeface="Times New Roman" pitchFamily="18" charset="0"/>
                <a:ea typeface="Cambria" panose="02040503050406030204" pitchFamily="18" charset="0"/>
                <a:cs typeface="Times New Roman" pitchFamily="18" charset="0"/>
              </a:rPr>
              <a:t> 13. </a:t>
            </a:r>
            <a:r>
              <a:rPr lang="en-US" sz="1400" b="1" dirty="0">
                <a:solidFill>
                  <a:schemeClr val="bg2"/>
                </a:solidFill>
                <a:latin typeface="Times New Roman" pitchFamily="18" charset="0"/>
                <a:ea typeface="Cambria" panose="02040503050406030204" pitchFamily="18" charset="0"/>
                <a:cs typeface="Times New Roman" pitchFamily="18" charset="0"/>
              </a:rPr>
              <a:t>Bank Non-Performing Loans to Gross Loans (%)</a:t>
            </a:r>
            <a:endParaRPr lang="tr-TR" sz="1400" b="1" dirty="0">
              <a:solidFill>
                <a:schemeClr val="bg2"/>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C98049F0-2598-5BCA-5218-92CF15CBEE91}"/>
              </a:ext>
            </a:extLst>
          </p:cNvPr>
          <p:cNvSpPr txBox="1"/>
          <p:nvPr/>
        </p:nvSpPr>
        <p:spPr>
          <a:xfrm>
            <a:off x="0" y="5373454"/>
            <a:ext cx="4104456" cy="430887"/>
          </a:xfrm>
          <a:prstGeom prst="rect">
            <a:avLst/>
          </a:prstGeom>
          <a:noFill/>
        </p:spPr>
        <p:txBody>
          <a:bodyPr wrap="square">
            <a:spAutoFit/>
          </a:bodyPr>
          <a:lstStyle/>
          <a:p>
            <a:r>
              <a:rPr lang="en-US" sz="1050" b="1" dirty="0">
                <a:effectLst/>
                <a:latin typeface="Cambria" panose="02040503050406030204" pitchFamily="18" charset="0"/>
                <a:ea typeface="Cambria" panose="02040503050406030204" pitchFamily="18" charset="0"/>
                <a:cs typeface="Times New Roman" panose="02020603050405020304" pitchFamily="18" charset="0"/>
              </a:rPr>
              <a:t>Data Source:</a:t>
            </a:r>
            <a:r>
              <a:rPr lang="en-US" sz="1050" dirty="0">
                <a:effectLst/>
                <a:latin typeface="Cambria" panose="02040503050406030204" pitchFamily="18" charset="0"/>
                <a:ea typeface="Cambria" panose="02040503050406030204" pitchFamily="18" charset="0"/>
                <a:cs typeface="Times New Roman" panose="02020603050405020304" pitchFamily="18" charset="0"/>
              </a:rPr>
              <a:t> World Bank Global Financial Development Database (September 2022, the latest available version)</a:t>
            </a:r>
            <a:r>
              <a:rPr lang="en-TR" sz="1050" dirty="0">
                <a:effectLst/>
                <a:latin typeface="Cambria" panose="02040503050406030204" pitchFamily="18" charset="0"/>
              </a:rPr>
              <a:t> </a:t>
            </a:r>
            <a:endParaRPr lang="en-TR" sz="1050" dirty="0">
              <a:latin typeface="Cambria" panose="02040503050406030204" pitchFamily="18" charset="0"/>
            </a:endParaRPr>
          </a:p>
        </p:txBody>
      </p:sp>
      <p:graphicFrame>
        <p:nvGraphicFramePr>
          <p:cNvPr id="2" name="Chart 1">
            <a:extLst>
              <a:ext uri="{FF2B5EF4-FFF2-40B4-BE49-F238E27FC236}">
                <a16:creationId xmlns:a16="http://schemas.microsoft.com/office/drawing/2014/main" id="{95635F49-343D-4315-8C65-EE6C4C1EA03C}"/>
              </a:ext>
            </a:extLst>
          </p:cNvPr>
          <p:cNvGraphicFramePr/>
          <p:nvPr>
            <p:extLst>
              <p:ext uri="{D42A27DB-BD31-4B8C-83A1-F6EECF244321}">
                <p14:modId xmlns:p14="http://schemas.microsoft.com/office/powerpoint/2010/main" val="1846827890"/>
              </p:ext>
            </p:extLst>
          </p:nvPr>
        </p:nvGraphicFramePr>
        <p:xfrm>
          <a:off x="242175" y="1885322"/>
          <a:ext cx="5338445" cy="2807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CAF6A8D-EBA2-4189-8289-C2678B94543C}"/>
              </a:ext>
            </a:extLst>
          </p:cNvPr>
          <p:cNvGraphicFramePr/>
          <p:nvPr>
            <p:extLst>
              <p:ext uri="{D42A27DB-BD31-4B8C-83A1-F6EECF244321}">
                <p14:modId xmlns:p14="http://schemas.microsoft.com/office/powerpoint/2010/main" val="1118824175"/>
              </p:ext>
            </p:extLst>
          </p:nvPr>
        </p:nvGraphicFramePr>
        <p:xfrm>
          <a:off x="5768384" y="787069"/>
          <a:ext cx="5760000" cy="23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27DA0346-9F9D-4058-84D6-679E6AED628A}"/>
              </a:ext>
            </a:extLst>
          </p:cNvPr>
          <p:cNvGraphicFramePr/>
          <p:nvPr>
            <p:extLst>
              <p:ext uri="{D42A27DB-BD31-4B8C-83A1-F6EECF244321}">
                <p14:modId xmlns:p14="http://schemas.microsoft.com/office/powerpoint/2010/main" val="3582075965"/>
              </p:ext>
            </p:extLst>
          </p:nvPr>
        </p:nvGraphicFramePr>
        <p:xfrm>
          <a:off x="5807968" y="3222848"/>
          <a:ext cx="5698800" cy="2606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7574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p:cNvSpPr>
          <p:nvPr/>
        </p:nvSpPr>
        <p:spPr bwMode="auto">
          <a:xfrm>
            <a:off x="1503398" y="308901"/>
            <a:ext cx="8643938" cy="595115"/>
          </a:xfrm>
          <a:prstGeom prst="rect">
            <a:avLst/>
          </a:prstGeom>
          <a:noFill/>
          <a:ln w="12700">
            <a:noFill/>
            <a:miter lim="800000"/>
            <a:headEnd/>
            <a:tailEnd/>
          </a:ln>
        </p:spPr>
        <p:txBody>
          <a:bodyPr lIns="0" tIns="0" rIns="0" bIns="0">
            <a:spAutoFit/>
          </a:bodyPr>
          <a:lstStyle/>
          <a:p>
            <a:pPr algn="l"/>
            <a:r>
              <a:rPr lang="tr-TR" sz="3900" b="1" dirty="0">
                <a:solidFill>
                  <a:srgbClr val="2A5C51"/>
                </a:solidFill>
                <a:latin typeface="Cambria" panose="02040503050406030204" pitchFamily="18" charset="0"/>
                <a:ea typeface="Optima" charset="0"/>
                <a:cs typeface="Arial" panose="020B0604020202020204" pitchFamily="34" charset="0"/>
                <a:sym typeface="Optima" charset="0"/>
              </a:rPr>
              <a:t>OUTLINE</a:t>
            </a:r>
            <a:endParaRPr lang="en-US" sz="3900" b="1" dirty="0">
              <a:solidFill>
                <a:srgbClr val="2A5C51"/>
              </a:solidFill>
              <a:latin typeface="Cambria" panose="02040503050406030204" pitchFamily="18" charset="0"/>
              <a:ea typeface="Optima" charset="0"/>
              <a:cs typeface="Arial" panose="020B0604020202020204" pitchFamily="34" charset="0"/>
              <a:sym typeface="Optima" charset="0"/>
            </a:endParaRPr>
          </a:p>
        </p:txBody>
      </p:sp>
      <p:sp>
        <p:nvSpPr>
          <p:cNvPr id="3076"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3077" name="Rectangle 4"/>
          <p:cNvSpPr>
            <a:spLocks/>
          </p:cNvSpPr>
          <p:nvPr/>
        </p:nvSpPr>
        <p:spPr bwMode="auto">
          <a:xfrm>
            <a:off x="1503398" y="1700809"/>
            <a:ext cx="917079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81" tIns="32140" rIns="64281" bIns="32140" numCol="1" anchor="t" anchorCtr="0" compatLnSpc="1">
            <a:prstTxWarp prst="textNoShape">
              <a:avLst/>
            </a:prstTxWarp>
          </a:bodyPr>
          <a:lstStyle/>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dirty="0">
                <a:solidFill>
                  <a:schemeClr val="tx1"/>
                </a:solidFill>
                <a:latin typeface="Cambria" panose="02040503050406030204" pitchFamily="18" charset="0"/>
                <a:ea typeface="+mn-ea"/>
                <a:cs typeface="Times New Roman" pitchFamily="18" charset="0"/>
                <a:sym typeface="Optima" charset="0"/>
              </a:rPr>
              <a:t>Recent Global Economic Developments </a:t>
            </a:r>
          </a:p>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spc="-150" dirty="0">
                <a:solidFill>
                  <a:schemeClr val="tx1"/>
                </a:solidFill>
                <a:latin typeface="Cambria" panose="02040503050406030204" pitchFamily="18" charset="0"/>
                <a:ea typeface="+mn-ea"/>
                <a:cs typeface="Times New Roman" pitchFamily="18" charset="0"/>
                <a:sym typeface="Optima" charset="0"/>
              </a:rPr>
              <a:t>Financial Outlook </a:t>
            </a:r>
            <a:r>
              <a:rPr lang="tr-TR" sz="2800" spc="-150" dirty="0">
                <a:solidFill>
                  <a:schemeClr val="tx1"/>
                </a:solidFill>
                <a:latin typeface="Cambria" panose="02040503050406030204" pitchFamily="18" charset="0"/>
                <a:ea typeface="+mn-ea"/>
                <a:cs typeface="Times New Roman" pitchFamily="18" charset="0"/>
                <a:sym typeface="Optima" charset="0"/>
              </a:rPr>
              <a:t>of</a:t>
            </a:r>
            <a:r>
              <a:rPr lang="en-US" sz="2800" spc="-150" dirty="0">
                <a:solidFill>
                  <a:schemeClr val="tx1"/>
                </a:solidFill>
                <a:latin typeface="Cambria" panose="02040503050406030204" pitchFamily="18" charset="0"/>
                <a:ea typeface="+mn-ea"/>
                <a:cs typeface="Times New Roman" pitchFamily="18" charset="0"/>
                <a:sym typeface="Optima" charset="0"/>
              </a:rPr>
              <a:t> the OIC  Countries</a:t>
            </a:r>
          </a:p>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b="1" spc="-150" dirty="0">
                <a:solidFill>
                  <a:schemeClr val="tx1"/>
                </a:solidFill>
                <a:latin typeface="Cambria" panose="02040503050406030204" pitchFamily="18" charset="0"/>
                <a:ea typeface="+mn-ea"/>
                <a:cs typeface="Times New Roman" pitchFamily="18" charset="0"/>
                <a:sym typeface="Optima" charset="0"/>
              </a:rPr>
              <a:t>Islamic Finance</a:t>
            </a:r>
          </a:p>
        </p:txBody>
      </p:sp>
    </p:spTree>
    <p:extLst>
      <p:ext uri="{BB962C8B-B14F-4D97-AF65-F5344CB8AC3E}">
        <p14:creationId xmlns:p14="http://schemas.microsoft.com/office/powerpoint/2010/main" val="422378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24001" y="300621"/>
            <a:ext cx="8673291" cy="492443"/>
          </a:xfrm>
          <a:prstGeom prst="rect">
            <a:avLst/>
          </a:prstGeom>
          <a:noFill/>
          <a:ln w="12700">
            <a:noFill/>
            <a:miter lim="800000"/>
            <a:headEnd/>
            <a:tailEnd/>
          </a:ln>
        </p:spPr>
        <p:txBody>
          <a:bodyPr lIns="0" tIns="0" rIns="0" bIns="0">
            <a:spAutoFit/>
          </a:bodyPr>
          <a:lstStyle/>
          <a:p>
            <a:pPr algn="l"/>
            <a:r>
              <a:rPr lang="en-US" sz="3200" b="1" dirty="0">
                <a:solidFill>
                  <a:srgbClr val="2A5C51"/>
                </a:solidFill>
                <a:latin typeface="Cambria" panose="02040503050406030204" pitchFamily="18" charset="0"/>
                <a:ea typeface="Optima" charset="0"/>
                <a:cs typeface="Optima" charset="0"/>
                <a:sym typeface="Optima" charset="0"/>
              </a:rPr>
              <a:t>Islamic Finance</a:t>
            </a:r>
          </a:p>
        </p:txBody>
      </p:sp>
      <p:sp>
        <p:nvSpPr>
          <p:cNvPr id="3" name="Dikdörtgen 2"/>
          <p:cNvSpPr/>
          <p:nvPr/>
        </p:nvSpPr>
        <p:spPr>
          <a:xfrm>
            <a:off x="7272468" y="1916832"/>
            <a:ext cx="4799856" cy="2954655"/>
          </a:xfrm>
          <a:prstGeom prst="rect">
            <a:avLst/>
          </a:prstGeom>
        </p:spPr>
        <p:txBody>
          <a:bodyPr wrap="square">
            <a:spAutoFit/>
          </a:bodyPr>
          <a:lstStyle/>
          <a:p>
            <a:pPr marL="285750" indent="-285750" algn="l">
              <a:spcAft>
                <a:spcPts val="600"/>
              </a:spcAft>
              <a:buFont typeface="Wingdings" pitchFamily="2" charset="2"/>
              <a:buChar char="Ø"/>
            </a:pPr>
            <a:r>
              <a:rPr lang="en-GB" sz="1600" dirty="0">
                <a:solidFill>
                  <a:schemeClr val="bg2"/>
                </a:solidFill>
                <a:latin typeface="Cambria" panose="02040503050406030204" pitchFamily="18" charset="0"/>
                <a:cs typeface="Times New Roman" pitchFamily="18" charset="0"/>
              </a:rPr>
              <a:t>Global Islamic finance total assets, which consist of Islamic banking, sukuk, takaful, and Islamic funds, grew steadily from USD 2.44 trillion in 2019 to USD 3.38 trillion in 2023, with varying annual growth rates. </a:t>
            </a:r>
          </a:p>
          <a:p>
            <a:pPr marL="285750" indent="-285750" algn="l">
              <a:spcAft>
                <a:spcPts val="600"/>
              </a:spcAft>
              <a:buFont typeface="Wingdings" pitchFamily="2" charset="2"/>
              <a:buChar char="Ø"/>
            </a:pPr>
            <a:r>
              <a:rPr lang="en-GB" sz="1600" dirty="0">
                <a:solidFill>
                  <a:schemeClr val="bg2"/>
                </a:solidFill>
                <a:latin typeface="Cambria" panose="02040503050406030204" pitchFamily="18" charset="0"/>
                <a:cs typeface="Times New Roman" pitchFamily="18" charset="0"/>
              </a:rPr>
              <a:t>By 2024, the sector is projected to reach USD 3.89 trillion, marking the strongest annual growth in recent years at 14.8%.</a:t>
            </a:r>
          </a:p>
          <a:p>
            <a:pPr marL="285750" indent="-285750" algn="l">
              <a:spcAft>
                <a:spcPts val="600"/>
              </a:spcAft>
              <a:buFont typeface="Wingdings" pitchFamily="2" charset="2"/>
              <a:buChar char="Ø"/>
            </a:pPr>
            <a:r>
              <a:rPr lang="en-US" sz="1600" dirty="0">
                <a:solidFill>
                  <a:schemeClr val="bg2"/>
                </a:solidFill>
                <a:latin typeface="Cambria" panose="02040503050406030204" pitchFamily="18" charset="0"/>
                <a:cs typeface="Times New Roman" pitchFamily="18" charset="0"/>
              </a:rPr>
              <a:t>The consistent upward trend reflects the expanding demand for Shariah-compliant financial products across different regions.</a:t>
            </a:r>
          </a:p>
        </p:txBody>
      </p:sp>
      <p:sp>
        <p:nvSpPr>
          <p:cNvPr id="8" name="Dikdörtgen 7"/>
          <p:cNvSpPr/>
          <p:nvPr/>
        </p:nvSpPr>
        <p:spPr>
          <a:xfrm>
            <a:off x="839416" y="5574780"/>
            <a:ext cx="6048672" cy="230832"/>
          </a:xfrm>
          <a:prstGeom prst="rect">
            <a:avLst/>
          </a:prstGeom>
        </p:spPr>
        <p:txBody>
          <a:bodyPr wrap="square">
            <a:spAutoFit/>
          </a:bodyPr>
          <a:lstStyle/>
          <a:p>
            <a:pPr algn="l"/>
            <a:r>
              <a:rPr lang="en-US" sz="900" dirty="0">
                <a:latin typeface="Cambria" panose="02040503050406030204" pitchFamily="18" charset="0"/>
                <a:ea typeface="Cambria" panose="02040503050406030204" pitchFamily="18" charset="0"/>
                <a:cs typeface="Times New Roman" pitchFamily="18" charset="0"/>
              </a:rPr>
              <a:t>Source: 2025 Islamic Financial Services Industry Stability Report</a:t>
            </a:r>
            <a:endParaRPr lang="en-US" sz="900" dirty="0">
              <a:latin typeface="Cambria" panose="02040503050406030204" pitchFamily="18" charset="0"/>
              <a:cs typeface="Times New Roman" pitchFamily="18" charset="0"/>
            </a:endParaRPr>
          </a:p>
        </p:txBody>
      </p:sp>
      <p:graphicFrame>
        <p:nvGraphicFramePr>
          <p:cNvPr id="5" name="Chart 4">
            <a:extLst>
              <a:ext uri="{FF2B5EF4-FFF2-40B4-BE49-F238E27FC236}">
                <a16:creationId xmlns:a16="http://schemas.microsoft.com/office/drawing/2014/main" id="{6618DE95-6E36-851C-1BAD-01FE679DC10F}"/>
              </a:ext>
            </a:extLst>
          </p:cNvPr>
          <p:cNvGraphicFramePr>
            <a:graphicFrameLocks/>
          </p:cNvGraphicFramePr>
          <p:nvPr>
            <p:extLst>
              <p:ext uri="{D42A27DB-BD31-4B8C-83A1-F6EECF244321}">
                <p14:modId xmlns:p14="http://schemas.microsoft.com/office/powerpoint/2010/main" val="3468683817"/>
              </p:ext>
            </p:extLst>
          </p:nvPr>
        </p:nvGraphicFramePr>
        <p:xfrm>
          <a:off x="839416" y="1339921"/>
          <a:ext cx="6361044" cy="386140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42FA0C6C-6B73-54B0-4A90-12938B86839D}"/>
              </a:ext>
            </a:extLst>
          </p:cNvPr>
          <p:cNvCxnSpPr>
            <a:cxnSpLocks/>
          </p:cNvCxnSpPr>
          <p:nvPr/>
        </p:nvCxnSpPr>
        <p:spPr bwMode="auto">
          <a:xfrm flipV="1">
            <a:off x="1919536" y="2780928"/>
            <a:ext cx="432048"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ounded Rectangle 10">
            <a:extLst>
              <a:ext uri="{FF2B5EF4-FFF2-40B4-BE49-F238E27FC236}">
                <a16:creationId xmlns:a16="http://schemas.microsoft.com/office/drawing/2014/main" id="{1BF4F955-2F43-EEE5-24A9-4CFF9BE188EF}"/>
              </a:ext>
            </a:extLst>
          </p:cNvPr>
          <p:cNvSpPr/>
          <p:nvPr/>
        </p:nvSpPr>
        <p:spPr bwMode="auto">
          <a:xfrm>
            <a:off x="1847528" y="2635067"/>
            <a:ext cx="504056" cy="217869"/>
          </a:xfrm>
          <a:prstGeom prst="roundRect">
            <a:avLst/>
          </a:prstGeom>
          <a:noFill/>
          <a:ln w="19050">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TR" sz="800" b="0" i="0" u="none" strike="noStrike" cap="none" normalizeH="0" baseline="0" dirty="0">
                <a:ln>
                  <a:noFill/>
                </a:ln>
                <a:solidFill>
                  <a:srgbClr val="414141"/>
                </a:solidFill>
                <a:effectLst/>
                <a:latin typeface="Cambria" panose="02040503050406030204" pitchFamily="18" charset="0"/>
                <a:sym typeface="Gill Sans Light" charset="0"/>
              </a:rPr>
              <a:t>10.7%</a:t>
            </a:r>
          </a:p>
        </p:txBody>
      </p:sp>
      <p:sp>
        <p:nvSpPr>
          <p:cNvPr id="14" name="TextBox 13">
            <a:extLst>
              <a:ext uri="{FF2B5EF4-FFF2-40B4-BE49-F238E27FC236}">
                <a16:creationId xmlns:a16="http://schemas.microsoft.com/office/drawing/2014/main" id="{EF2A0C2A-AE9C-EA7E-D4CC-7A4D88928742}"/>
              </a:ext>
            </a:extLst>
          </p:cNvPr>
          <p:cNvSpPr txBox="1"/>
          <p:nvPr/>
        </p:nvSpPr>
        <p:spPr>
          <a:xfrm>
            <a:off x="1199456" y="1195275"/>
            <a:ext cx="7973784" cy="307777"/>
          </a:xfrm>
          <a:prstGeom prst="rect">
            <a:avLst/>
          </a:prstGeom>
          <a:noFill/>
        </p:spPr>
        <p:txBody>
          <a:bodyPr wrap="square">
            <a:spAutoFit/>
          </a:bodyPr>
          <a:lstStyle/>
          <a:p>
            <a:pPr algn="l"/>
            <a:r>
              <a:rPr lang="en-US" sz="1400" b="1" dirty="0">
                <a:latin typeface="Cambria" panose="02040503050406030204" pitchFamily="18" charset="0"/>
                <a:cs typeface="Times New Roman" pitchFamily="18" charset="0"/>
              </a:rPr>
              <a:t>Figure </a:t>
            </a:r>
            <a:r>
              <a:rPr lang="tr-TR" sz="1400" b="1" dirty="0">
                <a:latin typeface="Cambria" panose="02040503050406030204" pitchFamily="18" charset="0"/>
                <a:cs typeface="Times New Roman" pitchFamily="18" charset="0"/>
              </a:rPr>
              <a:t>14</a:t>
            </a:r>
            <a:r>
              <a:rPr lang="en-US" sz="1400" b="1" dirty="0">
                <a:latin typeface="Cambria" panose="02040503050406030204" pitchFamily="18" charset="0"/>
                <a:cs typeface="Times New Roman" pitchFamily="18" charset="0"/>
              </a:rPr>
              <a:t>. Global Islamic Finance Total Asset Size (USD in Trillion</a:t>
            </a:r>
          </a:p>
        </p:txBody>
      </p:sp>
    </p:spTree>
    <p:extLst>
      <p:ext uri="{BB962C8B-B14F-4D97-AF65-F5344CB8AC3E}">
        <p14:creationId xmlns:p14="http://schemas.microsoft.com/office/powerpoint/2010/main" val="198249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24001" y="300621"/>
            <a:ext cx="8673291" cy="492443"/>
          </a:xfrm>
          <a:prstGeom prst="rect">
            <a:avLst/>
          </a:prstGeom>
          <a:noFill/>
          <a:ln w="12700">
            <a:noFill/>
            <a:miter lim="800000"/>
            <a:headEnd/>
            <a:tailEnd/>
          </a:ln>
        </p:spPr>
        <p:txBody>
          <a:bodyPr lIns="0" tIns="0" rIns="0" bIns="0">
            <a:spAutoFit/>
          </a:bodyPr>
          <a:lstStyle/>
          <a:p>
            <a:pPr algn="l"/>
            <a:r>
              <a:rPr lang="en-US" sz="3200" b="1">
                <a:solidFill>
                  <a:srgbClr val="2A5C51"/>
                </a:solidFill>
                <a:latin typeface="Cambria" panose="02040503050406030204" pitchFamily="18" charset="0"/>
                <a:ea typeface="Optima" charset="0"/>
                <a:cs typeface="Optima" charset="0"/>
                <a:sym typeface="Optima" charset="0"/>
              </a:rPr>
              <a:t>Islamic Finance</a:t>
            </a:r>
          </a:p>
        </p:txBody>
      </p:sp>
      <p:sp>
        <p:nvSpPr>
          <p:cNvPr id="3" name="Dikdörtgen 2"/>
          <p:cNvSpPr/>
          <p:nvPr/>
        </p:nvSpPr>
        <p:spPr>
          <a:xfrm>
            <a:off x="1511650" y="1008508"/>
            <a:ext cx="9270738" cy="417422"/>
          </a:xfrm>
          <a:prstGeom prst="rect">
            <a:avLst/>
          </a:prstGeom>
        </p:spPr>
        <p:txBody>
          <a:bodyPr wrap="square">
            <a:spAutoFit/>
          </a:bodyPr>
          <a:lstStyle/>
          <a:p>
            <a:pPr marL="285750" indent="-285750" algn="just">
              <a:lnSpc>
                <a:spcPct val="150000"/>
              </a:lnSpc>
              <a:spcAft>
                <a:spcPts val="600"/>
              </a:spcAft>
              <a:buFont typeface="Wingdings" pitchFamily="2" charset="2"/>
              <a:buChar char="Ø"/>
            </a:pPr>
            <a:endParaRPr lang="en-US" sz="1600" dirty="0">
              <a:latin typeface="Times New Roman" pitchFamily="18" charset="0"/>
              <a:cs typeface="Times New Roman" pitchFamily="18" charset="0"/>
            </a:endParaRPr>
          </a:p>
        </p:txBody>
      </p:sp>
      <p:sp>
        <p:nvSpPr>
          <p:cNvPr id="8" name="Dikdörtgen 7"/>
          <p:cNvSpPr/>
          <p:nvPr/>
        </p:nvSpPr>
        <p:spPr>
          <a:xfrm>
            <a:off x="1548379" y="5582630"/>
            <a:ext cx="2621230" cy="230832"/>
          </a:xfrm>
          <a:prstGeom prst="rect">
            <a:avLst/>
          </a:prstGeom>
        </p:spPr>
        <p:txBody>
          <a:bodyPr wrap="none">
            <a:spAutoFit/>
          </a:bodyPr>
          <a:lstStyle/>
          <a:p>
            <a:r>
              <a:rPr lang="en-US" sz="900" dirty="0">
                <a:latin typeface="Cambria" panose="02040503050406030204" pitchFamily="18" charset="0"/>
                <a:ea typeface="Cambria" panose="02040503050406030204" pitchFamily="18" charset="0"/>
                <a:cs typeface="Times New Roman" pitchFamily="18" charset="0"/>
              </a:rPr>
              <a:t>Source: Compiled from IFSB 2024 and IFSB 2025</a:t>
            </a:r>
            <a:endParaRPr lang="en-US" sz="900" dirty="0">
              <a:latin typeface="Cambria" panose="02040503050406030204" pitchFamily="18" charset="0"/>
              <a:cs typeface="Times New Roman" pitchFamily="18" charset="0"/>
            </a:endParaRPr>
          </a:p>
        </p:txBody>
      </p:sp>
      <p:sp>
        <p:nvSpPr>
          <p:cNvPr id="6" name="Metin kutusu 5"/>
          <p:cNvSpPr txBox="1"/>
          <p:nvPr/>
        </p:nvSpPr>
        <p:spPr>
          <a:xfrm>
            <a:off x="1256897" y="2290862"/>
            <a:ext cx="4613091" cy="307777"/>
          </a:xfrm>
          <a:prstGeom prst="rect">
            <a:avLst/>
          </a:prstGeom>
          <a:noFill/>
        </p:spPr>
        <p:txBody>
          <a:bodyPr wrap="square" rtlCol="0">
            <a:spAutoFit/>
          </a:bodyPr>
          <a:lstStyle/>
          <a:p>
            <a:pPr algn="l"/>
            <a:r>
              <a:rPr lang="en-US" sz="1400" b="1" dirty="0">
                <a:latin typeface="Times New Roman" pitchFamily="18" charset="0"/>
                <a:cs typeface="Times New Roman" pitchFamily="18" charset="0"/>
              </a:rPr>
              <a:t>Figure </a:t>
            </a:r>
            <a:r>
              <a:rPr lang="tr-TR" sz="1400" b="1" dirty="0">
                <a:latin typeface="Times New Roman" pitchFamily="18" charset="0"/>
                <a:cs typeface="Times New Roman" pitchFamily="18" charset="0"/>
              </a:rPr>
              <a:t>15</a:t>
            </a:r>
            <a:r>
              <a:rPr lang="en-US" sz="1400" b="1" dirty="0">
                <a:latin typeface="Times New Roman" pitchFamily="18" charset="0"/>
                <a:cs typeface="Times New Roman" pitchFamily="18" charset="0"/>
              </a:rPr>
              <a:t>. </a:t>
            </a:r>
            <a:r>
              <a:rPr lang="en-GB" sz="1400" b="1" dirty="0">
                <a:latin typeface="Times New Roman" pitchFamily="18" charset="0"/>
                <a:cs typeface="Times New Roman" pitchFamily="18" charset="0"/>
              </a:rPr>
              <a:t>Breakdown of IFSI by Region</a:t>
            </a:r>
            <a:r>
              <a:rPr lang="tr-TR" sz="1400" b="1" dirty="0">
                <a:latin typeface="Times New Roman" pitchFamily="18" charset="0"/>
                <a:cs typeface="Times New Roman" pitchFamily="18" charset="0"/>
              </a:rPr>
              <a:t> (%)</a:t>
            </a:r>
            <a:endParaRPr lang="en-US" sz="1400" b="1" dirty="0">
              <a:latin typeface="Times New Roman" pitchFamily="18" charset="0"/>
              <a:cs typeface="Times New Roman" pitchFamily="18" charset="0"/>
            </a:endParaRPr>
          </a:p>
        </p:txBody>
      </p:sp>
      <p:sp>
        <p:nvSpPr>
          <p:cNvPr id="15" name="Metin kutusu 14"/>
          <p:cNvSpPr txBox="1"/>
          <p:nvPr/>
        </p:nvSpPr>
        <p:spPr>
          <a:xfrm>
            <a:off x="6672064" y="2257127"/>
            <a:ext cx="5040560" cy="307777"/>
          </a:xfrm>
          <a:prstGeom prst="rect">
            <a:avLst/>
          </a:prstGeom>
          <a:noFill/>
        </p:spPr>
        <p:txBody>
          <a:bodyPr wrap="square" rtlCol="0">
            <a:spAutoFit/>
          </a:bodyPr>
          <a:lstStyle/>
          <a:p>
            <a:pPr algn="l"/>
            <a:r>
              <a:rPr lang="en-US" sz="1400" b="1" dirty="0">
                <a:latin typeface="Times New Roman" pitchFamily="18" charset="0"/>
                <a:cs typeface="Times New Roman" pitchFamily="18" charset="0"/>
              </a:rPr>
              <a:t>Figure </a:t>
            </a:r>
            <a:r>
              <a:rPr lang="tr-TR" sz="1400" b="1" dirty="0">
                <a:latin typeface="Times New Roman" pitchFamily="18" charset="0"/>
                <a:cs typeface="Times New Roman" pitchFamily="18" charset="0"/>
              </a:rPr>
              <a:t>16</a:t>
            </a:r>
            <a:r>
              <a:rPr lang="en-US" sz="1400" b="1" dirty="0">
                <a:latin typeface="Times New Roman" pitchFamily="18" charset="0"/>
                <a:cs typeface="Times New Roman" pitchFamily="18" charset="0"/>
              </a:rPr>
              <a:t>. Breakdown of IFSI by Islamic Finance Segments (%)</a:t>
            </a:r>
          </a:p>
        </p:txBody>
      </p:sp>
      <p:sp>
        <p:nvSpPr>
          <p:cNvPr id="18" name="Dikdörtgen 17"/>
          <p:cNvSpPr/>
          <p:nvPr/>
        </p:nvSpPr>
        <p:spPr>
          <a:xfrm>
            <a:off x="1233800" y="1014988"/>
            <a:ext cx="10622840" cy="1169551"/>
          </a:xfrm>
          <a:prstGeom prst="rect">
            <a:avLst/>
          </a:prstGeom>
        </p:spPr>
        <p:txBody>
          <a:bodyPr wrap="square">
            <a:spAutoFit/>
          </a:bodyPr>
          <a:lstStyle/>
          <a:p>
            <a:pPr marL="285750" indent="-285750" algn="just">
              <a:spcAft>
                <a:spcPts val="600"/>
              </a:spcAft>
              <a:buFont typeface="Wingdings" pitchFamily="2" charset="2"/>
              <a:buChar char="Ø"/>
            </a:pPr>
            <a:r>
              <a:rPr lang="en-US" sz="1100" dirty="0">
                <a:solidFill>
                  <a:schemeClr val="bg2"/>
                </a:solidFill>
                <a:latin typeface="Cambria" panose="02040503050406030204" pitchFamily="18" charset="0"/>
                <a:cs typeface="Times New Roman" pitchFamily="18" charset="0"/>
              </a:rPr>
              <a:t>The concentration of Islamic finance in terms of </a:t>
            </a:r>
            <a:r>
              <a:rPr lang="tr-TR" sz="1100" dirty="0" err="1">
                <a:solidFill>
                  <a:schemeClr val="bg2"/>
                </a:solidFill>
                <a:latin typeface="Cambria" panose="02040503050406030204" pitchFamily="18" charset="0"/>
                <a:cs typeface="Times New Roman" pitchFamily="18" charset="0"/>
              </a:rPr>
              <a:t>the</a:t>
            </a:r>
            <a:r>
              <a:rPr lang="tr-TR" sz="1100" dirty="0">
                <a:solidFill>
                  <a:schemeClr val="bg2"/>
                </a:solidFill>
                <a:latin typeface="Cambria" panose="02040503050406030204" pitchFamily="18" charset="0"/>
                <a:cs typeface="Times New Roman" pitchFamily="18" charset="0"/>
              </a:rPr>
              <a:t> </a:t>
            </a:r>
            <a:r>
              <a:rPr lang="en-US" sz="1100" dirty="0">
                <a:solidFill>
                  <a:schemeClr val="bg2"/>
                </a:solidFill>
                <a:latin typeface="Cambria" panose="02040503050406030204" pitchFamily="18" charset="0"/>
                <a:cs typeface="Times New Roman" pitchFamily="18" charset="0"/>
              </a:rPr>
              <a:t>region was not changed in 2024. The GCC maintains the dominant share at over 53% in both 2023 and 2024. </a:t>
            </a:r>
          </a:p>
          <a:p>
            <a:pPr marL="285750" indent="-285750" algn="just">
              <a:spcAft>
                <a:spcPts val="600"/>
              </a:spcAft>
              <a:buFont typeface="Wingdings" pitchFamily="2" charset="2"/>
              <a:buChar char="Ø"/>
            </a:pPr>
            <a:r>
              <a:rPr lang="en-US" sz="1100" dirty="0">
                <a:solidFill>
                  <a:schemeClr val="bg2"/>
                </a:solidFill>
                <a:latin typeface="Cambria" panose="02040503050406030204" pitchFamily="18" charset="0"/>
                <a:cs typeface="Times New Roman" pitchFamily="18" charset="0"/>
              </a:rPr>
              <a:t>East Asia and the Pacific follow with around 22%, while the Middle East and North Africa (excluding GCC) slightly increase their share from 12.6% in 2023 to 17% in 2024.</a:t>
            </a:r>
          </a:p>
          <a:p>
            <a:pPr marL="285750" indent="-285750" algn="just">
              <a:spcAft>
                <a:spcPts val="600"/>
              </a:spcAft>
              <a:buFont typeface="Wingdings" pitchFamily="2" charset="2"/>
              <a:buChar char="Ø"/>
            </a:pPr>
            <a:r>
              <a:rPr lang="en-US" sz="1100" dirty="0">
                <a:solidFill>
                  <a:schemeClr val="bg2"/>
                </a:solidFill>
                <a:latin typeface="Cambria" panose="02040503050406030204" pitchFamily="18" charset="0"/>
                <a:cs typeface="Times New Roman" pitchFamily="18" charset="0"/>
              </a:rPr>
              <a:t>Islamic banking remains the dominant component of global Islamic finance, increasing slightly from 70.2% in 2023 to 71.6% in 2024. </a:t>
            </a:r>
          </a:p>
          <a:p>
            <a:pPr marL="285750" indent="-285750" algn="just">
              <a:spcAft>
                <a:spcPts val="600"/>
              </a:spcAft>
              <a:buFont typeface="Wingdings" pitchFamily="2" charset="2"/>
              <a:buChar char="Ø"/>
            </a:pPr>
            <a:r>
              <a:rPr lang="en-US" sz="1100" dirty="0">
                <a:solidFill>
                  <a:schemeClr val="bg2"/>
                </a:solidFill>
                <a:latin typeface="Cambria" panose="02040503050406030204" pitchFamily="18" charset="0"/>
                <a:cs typeface="Times New Roman" pitchFamily="18" charset="0"/>
              </a:rPr>
              <a:t>Meanwhile, the share of sukuk declines from 25.2% to 23.3%, while takaful grows modestly from 0.7% to 1.4%, and Islamic funds see a small dip from 3.9% to 3.7%.</a:t>
            </a:r>
            <a:endParaRPr lang="tr-TR" sz="1100" dirty="0">
              <a:solidFill>
                <a:schemeClr val="bg2"/>
              </a:solidFill>
              <a:highlight>
                <a:srgbClr val="FFFF00"/>
              </a:highlight>
              <a:latin typeface="Cambria" panose="02040503050406030204" pitchFamily="18" charset="0"/>
              <a:cs typeface="Times New Roman" pitchFamily="18" charset="0"/>
            </a:endParaRPr>
          </a:p>
        </p:txBody>
      </p:sp>
      <p:graphicFrame>
        <p:nvGraphicFramePr>
          <p:cNvPr id="2" name="Chart 1">
            <a:extLst>
              <a:ext uri="{FF2B5EF4-FFF2-40B4-BE49-F238E27FC236}">
                <a16:creationId xmlns:a16="http://schemas.microsoft.com/office/drawing/2014/main" id="{04C0D5C4-4F51-FA14-D161-8A9C70F1D9DD}"/>
              </a:ext>
            </a:extLst>
          </p:cNvPr>
          <p:cNvGraphicFramePr>
            <a:graphicFrameLocks/>
          </p:cNvGraphicFramePr>
          <p:nvPr>
            <p:extLst>
              <p:ext uri="{D42A27DB-BD31-4B8C-83A1-F6EECF244321}">
                <p14:modId xmlns:p14="http://schemas.microsoft.com/office/powerpoint/2010/main" val="1255197207"/>
              </p:ext>
            </p:extLst>
          </p:nvPr>
        </p:nvGraphicFramePr>
        <p:xfrm>
          <a:off x="1233800" y="2633707"/>
          <a:ext cx="5285206" cy="289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54915C8-8967-A0D7-B957-3419F4D5CE7C}"/>
              </a:ext>
            </a:extLst>
          </p:cNvPr>
          <p:cNvGraphicFramePr>
            <a:graphicFrameLocks/>
          </p:cNvGraphicFramePr>
          <p:nvPr>
            <p:extLst>
              <p:ext uri="{D42A27DB-BD31-4B8C-83A1-F6EECF244321}">
                <p14:modId xmlns:p14="http://schemas.microsoft.com/office/powerpoint/2010/main" val="2407660181"/>
              </p:ext>
            </p:extLst>
          </p:nvPr>
        </p:nvGraphicFramePr>
        <p:xfrm>
          <a:off x="6519006" y="2571543"/>
          <a:ext cx="5193618" cy="2960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8658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24001" y="300621"/>
            <a:ext cx="8673291" cy="492443"/>
          </a:xfrm>
          <a:prstGeom prst="rect">
            <a:avLst/>
          </a:prstGeom>
          <a:noFill/>
          <a:ln w="12700">
            <a:noFill/>
            <a:miter lim="800000"/>
            <a:headEnd/>
            <a:tailEnd/>
          </a:ln>
        </p:spPr>
        <p:txBody>
          <a:bodyPr lIns="0" tIns="0" rIns="0" bIns="0">
            <a:spAutoFit/>
          </a:bodyPr>
          <a:lstStyle/>
          <a:p>
            <a:pPr algn="l"/>
            <a:r>
              <a:rPr lang="en-US" sz="3200" b="1" dirty="0">
                <a:solidFill>
                  <a:srgbClr val="2A5C51"/>
                </a:solidFill>
                <a:latin typeface="Cambria" panose="02040503050406030204" pitchFamily="18" charset="0"/>
                <a:ea typeface="Optima" charset="0"/>
                <a:cs typeface="Optima" charset="0"/>
                <a:sym typeface="Optima" charset="0"/>
              </a:rPr>
              <a:t>Islamic Finance</a:t>
            </a:r>
            <a:r>
              <a:rPr lang="tr-TR" sz="3200" b="1" dirty="0">
                <a:solidFill>
                  <a:srgbClr val="2A5C51"/>
                </a:solidFill>
                <a:latin typeface="Cambria" panose="02040503050406030204" pitchFamily="18" charset="0"/>
                <a:ea typeface="Optima" charset="0"/>
                <a:cs typeface="Optima" charset="0"/>
                <a:sym typeface="Optima" charset="0"/>
              </a:rPr>
              <a:t> - </a:t>
            </a:r>
            <a:r>
              <a:rPr lang="en-US" sz="3200" b="1" dirty="0">
                <a:solidFill>
                  <a:srgbClr val="2A5C51"/>
                </a:solidFill>
                <a:latin typeface="Cambria" panose="02040503050406030204" pitchFamily="18" charset="0"/>
                <a:ea typeface="Optima" charset="0"/>
                <a:cs typeface="Optima" charset="0"/>
                <a:sym typeface="Optima" charset="0"/>
              </a:rPr>
              <a:t>Banking</a:t>
            </a:r>
          </a:p>
        </p:txBody>
      </p:sp>
      <p:sp>
        <p:nvSpPr>
          <p:cNvPr id="3" name="Dikdörtgen 2"/>
          <p:cNvSpPr/>
          <p:nvPr/>
        </p:nvSpPr>
        <p:spPr>
          <a:xfrm>
            <a:off x="1511650" y="942507"/>
            <a:ext cx="5520454" cy="1754326"/>
          </a:xfrm>
          <a:prstGeom prst="rect">
            <a:avLst/>
          </a:prstGeom>
        </p:spPr>
        <p:txBody>
          <a:bodyPr wrap="square">
            <a:spAutoFit/>
          </a:bodyPr>
          <a:lstStyle/>
          <a:p>
            <a:pPr marL="285750" indent="-285750" algn="just">
              <a:buFont typeface="Wingdings" pitchFamily="2" charset="2"/>
              <a:buChar char="Ø"/>
            </a:pPr>
            <a:r>
              <a:rPr lang="en-US" sz="1200" dirty="0">
                <a:latin typeface="Cambria" panose="02040503050406030204" pitchFamily="18" charset="0"/>
                <a:cs typeface="Times New Roman" pitchFamily="18" charset="0"/>
              </a:rPr>
              <a:t>In 2024 Q3, Iran, Somalia, and Sudan reported full Islamic banking dominance (100% of assets), while Saudi Arabia, Brunei, and Kuwait also held majority shares above 60%. </a:t>
            </a:r>
          </a:p>
          <a:p>
            <a:pPr marL="285750" indent="-285750" algn="just">
              <a:buFont typeface="Wingdings" pitchFamily="2" charset="2"/>
              <a:buChar char="Ø"/>
            </a:pPr>
            <a:r>
              <a:rPr lang="en-US" sz="1200" dirty="0">
                <a:latin typeface="Cambria" panose="02040503050406030204" pitchFamily="18" charset="0"/>
                <a:cs typeface="Times New Roman" pitchFamily="18" charset="0"/>
              </a:rPr>
              <a:t>A total of 17 jurisdictions had systemic significance (above 15%), underlining the wide geographic integration of Islamic banking.</a:t>
            </a:r>
          </a:p>
          <a:p>
            <a:pPr marL="285750" indent="-285750" algn="just">
              <a:buFont typeface="Wingdings" pitchFamily="2" charset="2"/>
              <a:buChar char="Ø"/>
            </a:pPr>
            <a:r>
              <a:rPr lang="en-US" sz="1200" dirty="0">
                <a:latin typeface="Cambria" panose="02040503050406030204" pitchFamily="18" charset="0"/>
                <a:cs typeface="Times New Roman" pitchFamily="18" charset="0"/>
              </a:rPr>
              <a:t>Somalia, Morocco, and Kyrgyz Republic recorded the fastest growth in Islamic banking assets, with compound annual growth rates (CAGR) above 25%. </a:t>
            </a:r>
          </a:p>
          <a:p>
            <a:pPr marL="285750" indent="-285750" algn="just">
              <a:buFont typeface="Wingdings" pitchFamily="2" charset="2"/>
              <a:buChar char="Ø"/>
            </a:pPr>
            <a:r>
              <a:rPr lang="en-US" sz="1200" dirty="0">
                <a:latin typeface="Cambria" panose="02040503050406030204" pitchFamily="18" charset="0"/>
                <a:cs typeface="Times New Roman" pitchFamily="18" charset="0"/>
              </a:rPr>
              <a:t>In contrast, more mature markets like Brunei and Bahrain saw modest growth below 6%, suggesting slower expansion in established jurisdictions.</a:t>
            </a:r>
          </a:p>
        </p:txBody>
      </p:sp>
      <p:sp>
        <p:nvSpPr>
          <p:cNvPr id="8" name="Dikdörtgen 7"/>
          <p:cNvSpPr/>
          <p:nvPr/>
        </p:nvSpPr>
        <p:spPr>
          <a:xfrm>
            <a:off x="1604150" y="5574432"/>
            <a:ext cx="1112805" cy="230832"/>
          </a:xfrm>
          <a:prstGeom prst="rect">
            <a:avLst/>
          </a:prstGeom>
        </p:spPr>
        <p:txBody>
          <a:bodyPr wrap="none">
            <a:spAutoFit/>
          </a:bodyPr>
          <a:lstStyle/>
          <a:p>
            <a:r>
              <a:rPr lang="en-US" sz="900" dirty="0">
                <a:latin typeface="Cambria" panose="02040503050406030204" pitchFamily="18" charset="0"/>
                <a:ea typeface="Cambria" panose="02040503050406030204" pitchFamily="18" charset="0"/>
                <a:cs typeface="Times New Roman" pitchFamily="18" charset="0"/>
              </a:rPr>
              <a:t>Source: IFSB, 2025</a:t>
            </a:r>
            <a:endParaRPr lang="en-US" sz="900" dirty="0">
              <a:latin typeface="Cambria" panose="02040503050406030204" pitchFamily="18" charset="0"/>
              <a:cs typeface="Times New Roman" pitchFamily="18" charset="0"/>
            </a:endParaRPr>
          </a:p>
        </p:txBody>
      </p:sp>
      <p:sp>
        <p:nvSpPr>
          <p:cNvPr id="6" name="Metin kutusu 5"/>
          <p:cNvSpPr txBox="1"/>
          <p:nvPr/>
        </p:nvSpPr>
        <p:spPr>
          <a:xfrm>
            <a:off x="1642390" y="2682476"/>
            <a:ext cx="8213215" cy="276999"/>
          </a:xfrm>
          <a:prstGeom prst="rect">
            <a:avLst/>
          </a:prstGeom>
          <a:noFill/>
        </p:spPr>
        <p:txBody>
          <a:bodyPr wrap="square" rtlCol="0">
            <a:spAutoFit/>
          </a:bodyPr>
          <a:lstStyle/>
          <a:p>
            <a:pPr algn="l"/>
            <a:r>
              <a:rPr lang="tr-TR" sz="1200" b="1" dirty="0" err="1">
                <a:solidFill>
                  <a:schemeClr val="bg2"/>
                </a:solidFill>
                <a:latin typeface="Times New Roman" pitchFamily="18" charset="0"/>
                <a:cs typeface="Times New Roman" pitchFamily="18" charset="0"/>
              </a:rPr>
              <a:t>Figure</a:t>
            </a:r>
            <a:r>
              <a:rPr lang="tr-TR" sz="1200" b="1" dirty="0">
                <a:solidFill>
                  <a:schemeClr val="bg2"/>
                </a:solidFill>
                <a:latin typeface="Times New Roman" pitchFamily="18" charset="0"/>
                <a:cs typeface="Times New Roman" pitchFamily="18" charset="0"/>
              </a:rPr>
              <a:t> 18. 5-Year CAGR of </a:t>
            </a:r>
            <a:r>
              <a:rPr lang="tr-TR" sz="1200" b="1" dirty="0" err="1">
                <a:solidFill>
                  <a:schemeClr val="bg2"/>
                </a:solidFill>
                <a:latin typeface="Times New Roman" pitchFamily="18" charset="0"/>
                <a:cs typeface="Times New Roman" pitchFamily="18" charset="0"/>
              </a:rPr>
              <a:t>Islamic</a:t>
            </a:r>
            <a:r>
              <a:rPr lang="tr-TR" sz="1200" b="1" dirty="0">
                <a:solidFill>
                  <a:schemeClr val="bg2"/>
                </a:solidFill>
                <a:latin typeface="Times New Roman" pitchFamily="18" charset="0"/>
                <a:cs typeface="Times New Roman" pitchFamily="18" charset="0"/>
              </a:rPr>
              <a:t> </a:t>
            </a:r>
            <a:r>
              <a:rPr lang="tr-TR" sz="1200" b="1" dirty="0" err="1">
                <a:solidFill>
                  <a:schemeClr val="bg2"/>
                </a:solidFill>
                <a:latin typeface="Times New Roman" pitchFamily="18" charset="0"/>
                <a:cs typeface="Times New Roman" pitchFamily="18" charset="0"/>
              </a:rPr>
              <a:t>Banking</a:t>
            </a:r>
            <a:r>
              <a:rPr lang="tr-TR" sz="1200" b="1" dirty="0">
                <a:solidFill>
                  <a:schemeClr val="bg2"/>
                </a:solidFill>
                <a:latin typeface="Times New Roman" pitchFamily="18" charset="0"/>
                <a:cs typeface="Times New Roman" pitchFamily="18" charset="0"/>
              </a:rPr>
              <a:t> </a:t>
            </a:r>
            <a:r>
              <a:rPr lang="tr-TR" sz="1200" b="1" dirty="0" err="1">
                <a:solidFill>
                  <a:schemeClr val="bg2"/>
                </a:solidFill>
                <a:latin typeface="Times New Roman" pitchFamily="18" charset="0"/>
                <a:cs typeface="Times New Roman" pitchFamily="18" charset="0"/>
              </a:rPr>
              <a:t>Assets</a:t>
            </a:r>
            <a:r>
              <a:rPr lang="tr-TR" sz="1200" b="1" dirty="0">
                <a:solidFill>
                  <a:schemeClr val="bg2"/>
                </a:solidFill>
                <a:latin typeface="Times New Roman" pitchFamily="18" charset="0"/>
                <a:cs typeface="Times New Roman" pitchFamily="18" charset="0"/>
              </a:rPr>
              <a:t> (2019Q3-2024Q3, %)</a:t>
            </a:r>
          </a:p>
        </p:txBody>
      </p:sp>
      <p:sp>
        <p:nvSpPr>
          <p:cNvPr id="11" name="Metin kutusu 5">
            <a:extLst>
              <a:ext uri="{FF2B5EF4-FFF2-40B4-BE49-F238E27FC236}">
                <a16:creationId xmlns:a16="http://schemas.microsoft.com/office/drawing/2014/main" id="{BAF93B54-81BF-4778-1B29-9912E51E7A54}"/>
              </a:ext>
            </a:extLst>
          </p:cNvPr>
          <p:cNvSpPr txBox="1"/>
          <p:nvPr/>
        </p:nvSpPr>
        <p:spPr>
          <a:xfrm>
            <a:off x="7444989" y="908720"/>
            <a:ext cx="5131731" cy="261610"/>
          </a:xfrm>
          <a:prstGeom prst="rect">
            <a:avLst/>
          </a:prstGeom>
          <a:noFill/>
        </p:spPr>
        <p:txBody>
          <a:bodyPr wrap="square" rtlCol="0">
            <a:spAutoFit/>
          </a:bodyPr>
          <a:lstStyle/>
          <a:p>
            <a:pPr algn="l"/>
            <a:r>
              <a:rPr lang="tr-TR" sz="1100" b="1" dirty="0" err="1">
                <a:solidFill>
                  <a:schemeClr val="bg2"/>
                </a:solidFill>
                <a:latin typeface="Times New Roman" pitchFamily="18" charset="0"/>
                <a:cs typeface="Times New Roman" pitchFamily="18" charset="0"/>
              </a:rPr>
              <a:t>Figure</a:t>
            </a:r>
            <a:r>
              <a:rPr lang="tr-TR" sz="1100" b="1" dirty="0">
                <a:solidFill>
                  <a:schemeClr val="bg2"/>
                </a:solidFill>
                <a:latin typeface="Times New Roman" pitchFamily="18" charset="0"/>
                <a:cs typeface="Times New Roman" pitchFamily="18" charset="0"/>
              </a:rPr>
              <a:t> 17. </a:t>
            </a:r>
            <a:r>
              <a:rPr lang="en-US" sz="1100" b="1" dirty="0">
                <a:solidFill>
                  <a:schemeClr val="bg2"/>
                </a:solidFill>
                <a:latin typeface="Times New Roman" pitchFamily="18" charset="0"/>
                <a:cs typeface="Times New Roman" pitchFamily="18" charset="0"/>
              </a:rPr>
              <a:t>Islamic Banking Sectors Domestic Share (2024-Q3, %) </a:t>
            </a:r>
            <a:endParaRPr lang="tr-TR" sz="1100" b="1" dirty="0">
              <a:solidFill>
                <a:schemeClr val="bg2"/>
              </a:solidFill>
              <a:latin typeface="Times New Roman" pitchFamily="18" charset="0"/>
              <a:cs typeface="Times New Roman" pitchFamily="18" charset="0"/>
            </a:endParaRPr>
          </a:p>
        </p:txBody>
      </p:sp>
      <p:graphicFrame>
        <p:nvGraphicFramePr>
          <p:cNvPr id="7" name="Chart 6">
            <a:extLst>
              <a:ext uri="{FF2B5EF4-FFF2-40B4-BE49-F238E27FC236}">
                <a16:creationId xmlns:a16="http://schemas.microsoft.com/office/drawing/2014/main" id="{3DAE757A-1506-09BF-0397-F86329568A4B}"/>
              </a:ext>
            </a:extLst>
          </p:cNvPr>
          <p:cNvGraphicFramePr>
            <a:graphicFrameLocks/>
          </p:cNvGraphicFramePr>
          <p:nvPr>
            <p:extLst>
              <p:ext uri="{D42A27DB-BD31-4B8C-83A1-F6EECF244321}">
                <p14:modId xmlns:p14="http://schemas.microsoft.com/office/powerpoint/2010/main" val="828842254"/>
              </p:ext>
            </p:extLst>
          </p:nvPr>
        </p:nvGraphicFramePr>
        <p:xfrm>
          <a:off x="6941939" y="1050231"/>
          <a:ext cx="5250061" cy="4970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F345DE3-4EF1-FD6C-3A46-186A273AAE3B}"/>
              </a:ext>
            </a:extLst>
          </p:cNvPr>
          <p:cNvGraphicFramePr>
            <a:graphicFrameLocks/>
          </p:cNvGraphicFramePr>
          <p:nvPr>
            <p:extLst>
              <p:ext uri="{D42A27DB-BD31-4B8C-83A1-F6EECF244321}">
                <p14:modId xmlns:p14="http://schemas.microsoft.com/office/powerpoint/2010/main" val="3745568819"/>
              </p:ext>
            </p:extLst>
          </p:nvPr>
        </p:nvGraphicFramePr>
        <p:xfrm>
          <a:off x="1631504" y="2885452"/>
          <a:ext cx="5428765" cy="2847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793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24001" y="300621"/>
            <a:ext cx="8673291" cy="492443"/>
          </a:xfrm>
          <a:prstGeom prst="rect">
            <a:avLst/>
          </a:prstGeom>
          <a:noFill/>
          <a:ln w="12700">
            <a:noFill/>
            <a:miter lim="800000"/>
            <a:headEnd/>
            <a:tailEnd/>
          </a:ln>
        </p:spPr>
        <p:txBody>
          <a:bodyPr lIns="0" tIns="0" rIns="0" bIns="0">
            <a:spAutoFit/>
          </a:bodyPr>
          <a:lstStyle/>
          <a:p>
            <a:pPr algn="l"/>
            <a:r>
              <a:rPr lang="en-US" sz="3200" b="1" dirty="0">
                <a:solidFill>
                  <a:srgbClr val="2A5C51"/>
                </a:solidFill>
                <a:latin typeface="Cambria" panose="02040503050406030204" pitchFamily="18" charset="0"/>
                <a:ea typeface="Optima" charset="0"/>
                <a:cs typeface="Optima" charset="0"/>
                <a:sym typeface="Optima" charset="0"/>
              </a:rPr>
              <a:t>Islamic Finance – Capital Markets </a:t>
            </a:r>
          </a:p>
        </p:txBody>
      </p:sp>
      <p:sp>
        <p:nvSpPr>
          <p:cNvPr id="8" name="Dikdörtgen 7"/>
          <p:cNvSpPr/>
          <p:nvPr/>
        </p:nvSpPr>
        <p:spPr>
          <a:xfrm>
            <a:off x="5591944" y="5552891"/>
            <a:ext cx="1213795" cy="246221"/>
          </a:xfrm>
          <a:prstGeom prst="rect">
            <a:avLst/>
          </a:prstGeom>
        </p:spPr>
        <p:txBody>
          <a:bodyPr wrap="none">
            <a:spAutoFit/>
          </a:bodyPr>
          <a:lstStyle/>
          <a:p>
            <a:r>
              <a:rPr lang="en-US" sz="1000" dirty="0">
                <a:latin typeface="Cambria" panose="02040503050406030204" pitchFamily="18" charset="0"/>
                <a:ea typeface="Cambria" panose="02040503050406030204" pitchFamily="18" charset="0"/>
                <a:cs typeface="Times New Roman" pitchFamily="18" charset="0"/>
              </a:rPr>
              <a:t>Source: IIFM, 2024</a:t>
            </a:r>
            <a:endParaRPr lang="en-US" sz="1000" dirty="0">
              <a:latin typeface="Cambria" panose="02040503050406030204" pitchFamily="18" charset="0"/>
              <a:cs typeface="Times New Roman" pitchFamily="18" charset="0"/>
            </a:endParaRPr>
          </a:p>
        </p:txBody>
      </p:sp>
      <p:sp>
        <p:nvSpPr>
          <p:cNvPr id="6" name="Metin kutusu 5"/>
          <p:cNvSpPr txBox="1"/>
          <p:nvPr/>
        </p:nvSpPr>
        <p:spPr>
          <a:xfrm>
            <a:off x="1355011" y="2420888"/>
            <a:ext cx="6264696" cy="307777"/>
          </a:xfrm>
          <a:prstGeom prst="rect">
            <a:avLst/>
          </a:prstGeom>
          <a:noFill/>
        </p:spPr>
        <p:txBody>
          <a:bodyPr wrap="square" rtlCol="0">
            <a:spAutoFit/>
          </a:bodyPr>
          <a:lstStyle/>
          <a:p>
            <a:pPr algn="l"/>
            <a:r>
              <a:rPr lang="en-US" sz="1400" b="1" dirty="0">
                <a:solidFill>
                  <a:schemeClr val="bg2"/>
                </a:solidFill>
                <a:latin typeface="Times New Roman" pitchFamily="18" charset="0"/>
                <a:cs typeface="Times New Roman" pitchFamily="18" charset="0"/>
              </a:rPr>
              <a:t>Figure </a:t>
            </a:r>
            <a:r>
              <a:rPr lang="tr-TR" sz="1400" b="1" dirty="0">
                <a:solidFill>
                  <a:schemeClr val="bg2"/>
                </a:solidFill>
                <a:latin typeface="Times New Roman" pitchFamily="18" charset="0"/>
                <a:cs typeface="Times New Roman" pitchFamily="18" charset="0"/>
              </a:rPr>
              <a:t>19</a:t>
            </a:r>
            <a:r>
              <a:rPr lang="en-US" sz="1400" b="1" dirty="0">
                <a:solidFill>
                  <a:schemeClr val="bg2"/>
                </a:solidFill>
                <a:latin typeface="Times New Roman" pitchFamily="18" charset="0"/>
                <a:cs typeface="Times New Roman" pitchFamily="18" charset="0"/>
              </a:rPr>
              <a:t>. Global Sukuk Issuances (2001-2023, USD billion)</a:t>
            </a:r>
          </a:p>
        </p:txBody>
      </p:sp>
      <p:sp>
        <p:nvSpPr>
          <p:cNvPr id="9" name="Dikdörtgen 8"/>
          <p:cNvSpPr/>
          <p:nvPr/>
        </p:nvSpPr>
        <p:spPr>
          <a:xfrm>
            <a:off x="1355011" y="1193625"/>
            <a:ext cx="9947741" cy="1431161"/>
          </a:xfrm>
          <a:prstGeom prst="rect">
            <a:avLst/>
          </a:prstGeom>
        </p:spPr>
        <p:txBody>
          <a:bodyPr wrap="square">
            <a:spAutoFit/>
          </a:bodyPr>
          <a:lstStyle/>
          <a:p>
            <a:pPr marL="285750" indent="-285750" algn="just">
              <a:spcBef>
                <a:spcPts val="0"/>
              </a:spcBef>
              <a:spcAft>
                <a:spcPts val="600"/>
              </a:spcAft>
              <a:buFont typeface="Wingdings" pitchFamily="2" charset="2"/>
              <a:buChar char="Ø"/>
            </a:pPr>
            <a:r>
              <a:rPr lang="en-GB" sz="1200" dirty="0">
                <a:latin typeface="Cambria" panose="02040503050406030204" pitchFamily="18" charset="0"/>
                <a:cs typeface="Times New Roman" pitchFamily="18" charset="0"/>
              </a:rPr>
              <a:t>The total global sukuk issuances increased by 16 percent in volume from USD 183 billion in 2022 to USD 212 billion in 2023 [YoY growth was -3% in 2022] (IIFM, 2024). </a:t>
            </a:r>
          </a:p>
          <a:p>
            <a:pPr marL="285750" indent="-285750" algn="just">
              <a:spcBef>
                <a:spcPts val="0"/>
              </a:spcBef>
              <a:spcAft>
                <a:spcPts val="600"/>
              </a:spcAft>
              <a:buFont typeface="Wingdings" pitchFamily="2" charset="2"/>
              <a:buChar char="Ø"/>
            </a:pPr>
            <a:r>
              <a:rPr lang="en-GB" sz="1200" dirty="0">
                <a:latin typeface="Cambria" panose="02040503050406030204" pitchFamily="18" charset="0"/>
                <a:cs typeface="Times New Roman" pitchFamily="18" charset="0"/>
              </a:rPr>
              <a:t>Domestic issuances consistently dominate the market, reaching USD 159 billion in 2023 compared to USD 53 billion for international sukuk.</a:t>
            </a:r>
          </a:p>
          <a:p>
            <a:pPr marL="285750" indent="-285750" algn="just">
              <a:spcBef>
                <a:spcPts val="0"/>
              </a:spcBef>
              <a:spcAft>
                <a:spcPts val="600"/>
              </a:spcAft>
              <a:buFont typeface="Wingdings" pitchFamily="2" charset="2"/>
              <a:buChar char="Ø"/>
            </a:pPr>
            <a:r>
              <a:rPr lang="en-GB" sz="1200" dirty="0">
                <a:latin typeface="Cambria" panose="02040503050406030204" pitchFamily="18" charset="0"/>
                <a:cs typeface="Times New Roman" pitchFamily="18" charset="0"/>
              </a:rPr>
              <a:t>While both segments have grown over time, the sharper rise in domestic issuances highlights their greater role in meeting financing needs across Islamic finance markets.</a:t>
            </a:r>
          </a:p>
          <a:p>
            <a:pPr marL="285750" indent="-285750" algn="just">
              <a:spcBef>
                <a:spcPts val="0"/>
              </a:spcBef>
              <a:spcAft>
                <a:spcPts val="600"/>
              </a:spcAft>
              <a:buFont typeface="Wingdings" pitchFamily="2" charset="2"/>
              <a:buChar char="Ø"/>
            </a:pPr>
            <a:endParaRPr lang="en-GB" sz="1200" dirty="0">
              <a:latin typeface="Cambria" panose="02040503050406030204" pitchFamily="18" charset="0"/>
              <a:cs typeface="Times New Roman" pitchFamily="18" charset="0"/>
            </a:endParaRPr>
          </a:p>
        </p:txBody>
      </p:sp>
      <p:sp>
        <p:nvSpPr>
          <p:cNvPr id="7" name="Metin kutusu 5">
            <a:extLst>
              <a:ext uri="{FF2B5EF4-FFF2-40B4-BE49-F238E27FC236}">
                <a16:creationId xmlns:a16="http://schemas.microsoft.com/office/drawing/2014/main" id="{6C0D45F9-518F-0F21-903B-6DC07E6039BE}"/>
              </a:ext>
            </a:extLst>
          </p:cNvPr>
          <p:cNvSpPr txBox="1"/>
          <p:nvPr/>
        </p:nvSpPr>
        <p:spPr>
          <a:xfrm>
            <a:off x="6672064" y="2420888"/>
            <a:ext cx="6264696" cy="307777"/>
          </a:xfrm>
          <a:prstGeom prst="rect">
            <a:avLst/>
          </a:prstGeom>
          <a:noFill/>
        </p:spPr>
        <p:txBody>
          <a:bodyPr wrap="square" rtlCol="0">
            <a:spAutoFit/>
          </a:bodyPr>
          <a:lstStyle/>
          <a:p>
            <a:pPr algn="l"/>
            <a:r>
              <a:rPr lang="en-US" sz="1400" b="1" dirty="0">
                <a:solidFill>
                  <a:schemeClr val="bg2"/>
                </a:solidFill>
                <a:latin typeface="Times New Roman" pitchFamily="18" charset="0"/>
                <a:cs typeface="Times New Roman" pitchFamily="18" charset="0"/>
              </a:rPr>
              <a:t>Figure </a:t>
            </a:r>
            <a:r>
              <a:rPr lang="tr-TR" sz="1400" b="1" dirty="0">
                <a:solidFill>
                  <a:schemeClr val="bg2"/>
                </a:solidFill>
                <a:latin typeface="Times New Roman" pitchFamily="18" charset="0"/>
                <a:cs typeface="Times New Roman" pitchFamily="18" charset="0"/>
              </a:rPr>
              <a:t>20</a:t>
            </a:r>
            <a:r>
              <a:rPr lang="en-US" sz="1400" b="1" dirty="0">
                <a:solidFill>
                  <a:schemeClr val="bg2"/>
                </a:solidFill>
                <a:latin typeface="Times New Roman" pitchFamily="18" charset="0"/>
                <a:cs typeface="Times New Roman" pitchFamily="18" charset="0"/>
              </a:rPr>
              <a:t>. International &amp; Domestic Issuances (USD million)</a:t>
            </a:r>
          </a:p>
        </p:txBody>
      </p:sp>
      <p:graphicFrame>
        <p:nvGraphicFramePr>
          <p:cNvPr id="2" name="Grafik 1">
            <a:extLst>
              <a:ext uri="{FF2B5EF4-FFF2-40B4-BE49-F238E27FC236}">
                <a16:creationId xmlns:a16="http://schemas.microsoft.com/office/drawing/2014/main" id="{D4D986DF-8704-4C75-A59A-CF661246EAE9}"/>
              </a:ext>
            </a:extLst>
          </p:cNvPr>
          <p:cNvGraphicFramePr>
            <a:graphicFrameLocks/>
          </p:cNvGraphicFramePr>
          <p:nvPr>
            <p:extLst>
              <p:ext uri="{D42A27DB-BD31-4B8C-83A1-F6EECF244321}">
                <p14:modId xmlns:p14="http://schemas.microsoft.com/office/powerpoint/2010/main" val="1693152054"/>
              </p:ext>
            </p:extLst>
          </p:nvPr>
        </p:nvGraphicFramePr>
        <p:xfrm>
          <a:off x="1191911" y="2644355"/>
          <a:ext cx="5261343" cy="3219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0A681D2-F1DB-194C-0CED-0F172E5DF0D5}"/>
              </a:ext>
            </a:extLst>
          </p:cNvPr>
          <p:cNvGraphicFramePr>
            <a:graphicFrameLocks/>
          </p:cNvGraphicFramePr>
          <p:nvPr>
            <p:extLst>
              <p:ext uri="{D42A27DB-BD31-4B8C-83A1-F6EECF244321}">
                <p14:modId xmlns:p14="http://schemas.microsoft.com/office/powerpoint/2010/main" val="2118866526"/>
              </p:ext>
            </p:extLst>
          </p:nvPr>
        </p:nvGraphicFramePr>
        <p:xfrm>
          <a:off x="6453254" y="2696167"/>
          <a:ext cx="5509897" cy="3036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3903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24001" y="300621"/>
            <a:ext cx="8673291" cy="492443"/>
          </a:xfrm>
          <a:prstGeom prst="rect">
            <a:avLst/>
          </a:prstGeom>
          <a:noFill/>
          <a:ln w="12700">
            <a:noFill/>
            <a:miter lim="800000"/>
            <a:headEnd/>
            <a:tailEnd/>
          </a:ln>
        </p:spPr>
        <p:txBody>
          <a:bodyPr lIns="0" tIns="0" rIns="0" bIns="0">
            <a:spAutoFit/>
          </a:bodyPr>
          <a:lstStyle/>
          <a:p>
            <a:pPr algn="l"/>
            <a:r>
              <a:rPr lang="en-US" sz="3200" b="1">
                <a:solidFill>
                  <a:srgbClr val="2A5C51"/>
                </a:solidFill>
                <a:latin typeface="Cambria" panose="02040503050406030204" pitchFamily="18" charset="0"/>
                <a:ea typeface="Optima" charset="0"/>
                <a:cs typeface="Optima" charset="0"/>
                <a:sym typeface="Optima" charset="0"/>
              </a:rPr>
              <a:t>Islamic Finance – Capital Markets </a:t>
            </a:r>
          </a:p>
        </p:txBody>
      </p:sp>
      <p:sp>
        <p:nvSpPr>
          <p:cNvPr id="8" name="Dikdörtgen 7"/>
          <p:cNvSpPr/>
          <p:nvPr/>
        </p:nvSpPr>
        <p:spPr>
          <a:xfrm>
            <a:off x="1636313" y="5445224"/>
            <a:ext cx="1088761" cy="230832"/>
          </a:xfrm>
          <a:prstGeom prst="rect">
            <a:avLst/>
          </a:prstGeom>
        </p:spPr>
        <p:txBody>
          <a:bodyPr wrap="none">
            <a:spAutoFit/>
          </a:bodyPr>
          <a:lstStyle/>
          <a:p>
            <a:r>
              <a:rPr lang="en-US" sz="900" dirty="0">
                <a:latin typeface="Cambria" panose="02040503050406030204" pitchFamily="18" charset="0"/>
                <a:ea typeface="Cambria" panose="02040503050406030204" pitchFamily="18" charset="0"/>
                <a:cs typeface="Times New Roman" pitchFamily="18" charset="0"/>
              </a:rPr>
              <a:t>Source: IFSB 2024</a:t>
            </a:r>
            <a:endParaRPr lang="en-US" sz="900" dirty="0">
              <a:latin typeface="Cambria" panose="02040503050406030204" pitchFamily="18" charset="0"/>
              <a:cs typeface="Times New Roman" pitchFamily="18" charset="0"/>
            </a:endParaRPr>
          </a:p>
        </p:txBody>
      </p:sp>
      <p:sp>
        <p:nvSpPr>
          <p:cNvPr id="6" name="Metin kutusu 5"/>
          <p:cNvSpPr txBox="1"/>
          <p:nvPr/>
        </p:nvSpPr>
        <p:spPr>
          <a:xfrm>
            <a:off x="3287688" y="2141067"/>
            <a:ext cx="6264696" cy="307777"/>
          </a:xfrm>
          <a:prstGeom prst="rect">
            <a:avLst/>
          </a:prstGeom>
          <a:noFill/>
        </p:spPr>
        <p:txBody>
          <a:bodyPr wrap="square" rtlCol="0">
            <a:spAutoFit/>
          </a:bodyPr>
          <a:lstStyle/>
          <a:p>
            <a:pPr algn="l"/>
            <a:r>
              <a:rPr lang="en-US" sz="1400" b="1" dirty="0">
                <a:solidFill>
                  <a:schemeClr val="bg2"/>
                </a:solidFill>
                <a:latin typeface="Times New Roman" pitchFamily="18" charset="0"/>
                <a:cs typeface="Times New Roman" pitchFamily="18" charset="0"/>
              </a:rPr>
              <a:t>Figure </a:t>
            </a:r>
            <a:r>
              <a:rPr lang="tr-TR" sz="1400" b="1" dirty="0">
                <a:solidFill>
                  <a:schemeClr val="bg2"/>
                </a:solidFill>
                <a:latin typeface="Times New Roman" pitchFamily="18" charset="0"/>
                <a:cs typeface="Times New Roman" pitchFamily="18" charset="0"/>
              </a:rPr>
              <a:t>21</a:t>
            </a:r>
            <a:r>
              <a:rPr lang="en-US" sz="1400" b="1" dirty="0">
                <a:solidFill>
                  <a:schemeClr val="bg2"/>
                </a:solidFill>
                <a:latin typeface="Times New Roman" pitchFamily="18" charset="0"/>
                <a:cs typeface="Times New Roman" pitchFamily="18" charset="0"/>
              </a:rPr>
              <a:t>. Assets under Management of Islamic Funds (USD billion)</a:t>
            </a:r>
          </a:p>
        </p:txBody>
      </p:sp>
      <p:sp>
        <p:nvSpPr>
          <p:cNvPr id="9" name="Dikdörtgen 8"/>
          <p:cNvSpPr/>
          <p:nvPr/>
        </p:nvSpPr>
        <p:spPr>
          <a:xfrm>
            <a:off x="1511650" y="942507"/>
            <a:ext cx="10056958" cy="1098827"/>
          </a:xfrm>
          <a:prstGeom prst="rect">
            <a:avLst/>
          </a:prstGeom>
        </p:spPr>
        <p:txBody>
          <a:bodyPr wrap="square">
            <a:spAutoFit/>
          </a:bodyPr>
          <a:lstStyle/>
          <a:p>
            <a:pPr marL="285750" indent="-285750" algn="just">
              <a:lnSpc>
                <a:spcPct val="150000"/>
              </a:lnSpc>
              <a:spcBef>
                <a:spcPts val="0"/>
              </a:spcBef>
              <a:spcAft>
                <a:spcPts val="600"/>
              </a:spcAft>
              <a:buFont typeface="Wingdings" pitchFamily="2" charset="2"/>
              <a:buChar char="Ø"/>
            </a:pPr>
            <a:r>
              <a:rPr lang="en-US" sz="1400" dirty="0">
                <a:latin typeface="Cambria" panose="02040503050406030204" pitchFamily="18" charset="0"/>
                <a:cs typeface="Times New Roman" pitchFamily="18" charset="0"/>
              </a:rPr>
              <a:t>The worldwide Islamic funds sector experienced steady growth compared to the prior year, with total assets under management (</a:t>
            </a:r>
            <a:r>
              <a:rPr lang="en-US" sz="1400" dirty="0" err="1">
                <a:latin typeface="Cambria" panose="02040503050406030204" pitchFamily="18" charset="0"/>
                <a:cs typeface="Times New Roman" pitchFamily="18" charset="0"/>
              </a:rPr>
              <a:t>AuM</a:t>
            </a:r>
            <a:r>
              <a:rPr lang="en-US" sz="1400" dirty="0">
                <a:latin typeface="Cambria" panose="02040503050406030204" pitchFamily="18" charset="0"/>
                <a:cs typeface="Times New Roman" pitchFamily="18" charset="0"/>
              </a:rPr>
              <a:t>) rising by 9.2% to USD 193.6 billion.</a:t>
            </a:r>
          </a:p>
          <a:p>
            <a:pPr marL="285750" indent="-285750" algn="just">
              <a:lnSpc>
                <a:spcPct val="150000"/>
              </a:lnSpc>
              <a:spcBef>
                <a:spcPts val="0"/>
              </a:spcBef>
              <a:spcAft>
                <a:spcPts val="600"/>
              </a:spcAft>
              <a:buFont typeface="Wingdings" pitchFamily="2" charset="2"/>
              <a:buChar char="Ø"/>
            </a:pPr>
            <a:r>
              <a:rPr lang="en-US" sz="1400" dirty="0">
                <a:latin typeface="Cambria" panose="02040503050406030204" pitchFamily="18" charset="0"/>
                <a:cs typeface="Times New Roman" pitchFamily="18" charset="0"/>
              </a:rPr>
              <a:t>This rebound comes after a downturn in 2023 and was primarily driven by strong performance in global equity markets.</a:t>
            </a:r>
            <a:endParaRPr lang="tr-TR" sz="1400" dirty="0">
              <a:latin typeface="Cambria" panose="02040503050406030204" pitchFamily="18" charset="0"/>
              <a:cs typeface="Times New Roman" pitchFamily="18" charset="0"/>
            </a:endParaRPr>
          </a:p>
        </p:txBody>
      </p:sp>
      <p:graphicFrame>
        <p:nvGraphicFramePr>
          <p:cNvPr id="3" name="Chart 2">
            <a:extLst>
              <a:ext uri="{FF2B5EF4-FFF2-40B4-BE49-F238E27FC236}">
                <a16:creationId xmlns:a16="http://schemas.microsoft.com/office/drawing/2014/main" id="{B4965519-661C-735D-A022-ABE09E082846}"/>
              </a:ext>
            </a:extLst>
          </p:cNvPr>
          <p:cNvGraphicFramePr>
            <a:graphicFrameLocks/>
          </p:cNvGraphicFramePr>
          <p:nvPr>
            <p:extLst>
              <p:ext uri="{D42A27DB-BD31-4B8C-83A1-F6EECF244321}">
                <p14:modId xmlns:p14="http://schemas.microsoft.com/office/powerpoint/2010/main" val="2785077442"/>
              </p:ext>
            </p:extLst>
          </p:nvPr>
        </p:nvGraphicFramePr>
        <p:xfrm>
          <a:off x="3215680" y="2482006"/>
          <a:ext cx="5530850" cy="319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71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24001" y="300621"/>
            <a:ext cx="8673291" cy="492443"/>
          </a:xfrm>
          <a:prstGeom prst="rect">
            <a:avLst/>
          </a:prstGeom>
          <a:noFill/>
          <a:ln w="12700">
            <a:noFill/>
            <a:miter lim="800000"/>
            <a:headEnd/>
            <a:tailEnd/>
          </a:ln>
        </p:spPr>
        <p:txBody>
          <a:bodyPr lIns="0" tIns="0" rIns="0" bIns="0">
            <a:spAutoFit/>
          </a:bodyPr>
          <a:lstStyle/>
          <a:p>
            <a:pPr algn="l"/>
            <a:r>
              <a:rPr lang="en-US" sz="3200" b="1" dirty="0">
                <a:solidFill>
                  <a:srgbClr val="2A5C51"/>
                </a:solidFill>
                <a:latin typeface="Cambria" panose="02040503050406030204" pitchFamily="18" charset="0"/>
                <a:ea typeface="Optima" charset="0"/>
                <a:cs typeface="Optima" charset="0"/>
                <a:sym typeface="Optima" charset="0"/>
              </a:rPr>
              <a:t>Islamic Finance – Takaful</a:t>
            </a:r>
          </a:p>
        </p:txBody>
      </p:sp>
      <p:sp>
        <p:nvSpPr>
          <p:cNvPr id="8" name="Dikdörtgen 7"/>
          <p:cNvSpPr/>
          <p:nvPr/>
        </p:nvSpPr>
        <p:spPr>
          <a:xfrm>
            <a:off x="5877867" y="5465542"/>
            <a:ext cx="1693092" cy="230832"/>
          </a:xfrm>
          <a:prstGeom prst="rect">
            <a:avLst/>
          </a:prstGeom>
        </p:spPr>
        <p:txBody>
          <a:bodyPr wrap="none">
            <a:spAutoFit/>
          </a:bodyPr>
          <a:lstStyle/>
          <a:p>
            <a:r>
              <a:rPr lang="en-US" sz="900" dirty="0">
                <a:latin typeface="Cambria" panose="02040503050406030204" pitchFamily="18" charset="0"/>
                <a:ea typeface="Cambria" panose="02040503050406030204" pitchFamily="18" charset="0"/>
                <a:cs typeface="Times New Roman" pitchFamily="18" charset="0"/>
              </a:rPr>
              <a:t>Source: ICD-LSEG Report 2025</a:t>
            </a:r>
            <a:endParaRPr lang="en-US" sz="900" dirty="0">
              <a:latin typeface="Cambria" panose="02040503050406030204" pitchFamily="18" charset="0"/>
              <a:cs typeface="Times New Roman" pitchFamily="18" charset="0"/>
            </a:endParaRPr>
          </a:p>
        </p:txBody>
      </p:sp>
      <p:sp>
        <p:nvSpPr>
          <p:cNvPr id="9" name="Dikdörtgen 8"/>
          <p:cNvSpPr/>
          <p:nvPr/>
        </p:nvSpPr>
        <p:spPr>
          <a:xfrm>
            <a:off x="1520823" y="1556792"/>
            <a:ext cx="3528392" cy="2637710"/>
          </a:xfrm>
          <a:prstGeom prst="rect">
            <a:avLst/>
          </a:prstGeom>
        </p:spPr>
        <p:txBody>
          <a:bodyPr wrap="square">
            <a:spAutoFit/>
          </a:bodyPr>
          <a:lstStyle/>
          <a:p>
            <a:pPr marL="285750" indent="-285750" algn="l">
              <a:lnSpc>
                <a:spcPct val="150000"/>
              </a:lnSpc>
              <a:buFont typeface="Wingdings" pitchFamily="2" charset="2"/>
              <a:buChar char="Ø"/>
            </a:pPr>
            <a:r>
              <a:rPr lang="en-GB" sz="1400" dirty="0">
                <a:latin typeface="Cambria" panose="02040503050406030204" pitchFamily="18" charset="0"/>
                <a:cs typeface="Times New Roman" pitchFamily="18" charset="0"/>
              </a:rPr>
              <a:t>The takaful industry continued its upward trend in most countries in recent years.</a:t>
            </a:r>
          </a:p>
          <a:p>
            <a:pPr marL="285750" indent="-285750" algn="l">
              <a:lnSpc>
                <a:spcPct val="150000"/>
              </a:lnSpc>
              <a:buFont typeface="Wingdings" pitchFamily="2" charset="2"/>
              <a:buChar char="Ø"/>
            </a:pPr>
            <a:r>
              <a:rPr lang="tr-TR" sz="1400" dirty="0" err="1">
                <a:latin typeface="Cambria" panose="02040503050406030204" pitchFamily="18" charset="0"/>
                <a:cs typeface="Times New Roman" pitchFamily="18" charset="0"/>
              </a:rPr>
              <a:t>There</a:t>
            </a:r>
            <a:r>
              <a:rPr lang="tr-TR" sz="1400" dirty="0">
                <a:latin typeface="Cambria" panose="02040503050406030204" pitchFamily="18" charset="0"/>
                <a:cs typeface="Times New Roman" pitchFamily="18" charset="0"/>
              </a:rPr>
              <a:t> is a </a:t>
            </a:r>
            <a:r>
              <a:rPr lang="tr-TR" sz="1400" dirty="0" err="1">
                <a:latin typeface="Cambria" panose="02040503050406030204" pitchFamily="18" charset="0"/>
                <a:cs typeface="Times New Roman" pitchFamily="18" charset="0"/>
              </a:rPr>
              <a:t>steady</a:t>
            </a:r>
            <a:r>
              <a:rPr lang="tr-TR" sz="1400" dirty="0">
                <a:latin typeface="Cambria" panose="02040503050406030204" pitchFamily="18" charset="0"/>
                <a:cs typeface="Times New Roman" pitchFamily="18" charset="0"/>
              </a:rPr>
              <a:t> </a:t>
            </a:r>
            <a:r>
              <a:rPr lang="tr-TR" sz="1400" dirty="0" err="1">
                <a:latin typeface="Cambria" panose="02040503050406030204" pitchFamily="18" charset="0"/>
                <a:cs typeface="Times New Roman" pitchFamily="18" charset="0"/>
              </a:rPr>
              <a:t>rise</a:t>
            </a:r>
            <a:r>
              <a:rPr lang="tr-TR" sz="1400" dirty="0">
                <a:latin typeface="Cambria" panose="02040503050406030204" pitchFamily="18" charset="0"/>
                <a:cs typeface="Times New Roman" pitchFamily="18" charset="0"/>
              </a:rPr>
              <a:t> in global </a:t>
            </a:r>
            <a:r>
              <a:rPr lang="tr-TR" sz="1400" dirty="0" err="1">
                <a:latin typeface="Cambria" panose="02040503050406030204" pitchFamily="18" charset="0"/>
                <a:cs typeface="Times New Roman" pitchFamily="18" charset="0"/>
              </a:rPr>
              <a:t>takaful</a:t>
            </a:r>
            <a:r>
              <a:rPr lang="tr-TR" sz="1400" dirty="0">
                <a:latin typeface="Cambria" panose="02040503050406030204" pitchFamily="18" charset="0"/>
                <a:cs typeface="Times New Roman" pitchFamily="18" charset="0"/>
              </a:rPr>
              <a:t> </a:t>
            </a:r>
            <a:r>
              <a:rPr lang="tr-TR" sz="1400" dirty="0" err="1">
                <a:latin typeface="Cambria" panose="02040503050406030204" pitchFamily="18" charset="0"/>
                <a:cs typeface="Times New Roman" pitchFamily="18" charset="0"/>
              </a:rPr>
              <a:t>contributions</a:t>
            </a:r>
            <a:r>
              <a:rPr lang="tr-TR" sz="1400" dirty="0">
                <a:latin typeface="Cambria" panose="02040503050406030204" pitchFamily="18" charset="0"/>
                <a:cs typeface="Times New Roman" pitchFamily="18" charset="0"/>
              </a:rPr>
              <a:t> </a:t>
            </a:r>
            <a:r>
              <a:rPr lang="tr-TR" sz="1400" dirty="0" err="1">
                <a:latin typeface="Cambria" panose="02040503050406030204" pitchFamily="18" charset="0"/>
                <a:cs typeface="Times New Roman" pitchFamily="18" charset="0"/>
              </a:rPr>
              <a:t>from</a:t>
            </a:r>
            <a:r>
              <a:rPr lang="tr-TR" sz="1400" dirty="0">
                <a:latin typeface="Cambria" panose="02040503050406030204" pitchFamily="18" charset="0"/>
                <a:cs typeface="Times New Roman" pitchFamily="18" charset="0"/>
              </a:rPr>
              <a:t> 2017 </a:t>
            </a:r>
            <a:r>
              <a:rPr lang="tr-TR" sz="1400" dirty="0" err="1">
                <a:latin typeface="Cambria" panose="02040503050406030204" pitchFamily="18" charset="0"/>
                <a:cs typeface="Times New Roman" pitchFamily="18" charset="0"/>
              </a:rPr>
              <a:t>to</a:t>
            </a:r>
            <a:r>
              <a:rPr lang="tr-TR" sz="1400" dirty="0">
                <a:latin typeface="Cambria" panose="02040503050406030204" pitchFamily="18" charset="0"/>
                <a:cs typeface="Times New Roman" pitchFamily="18" charset="0"/>
              </a:rPr>
              <a:t> 2023, </a:t>
            </a:r>
            <a:r>
              <a:rPr lang="tr-TR" sz="1400" dirty="0" err="1">
                <a:latin typeface="Cambria" panose="02040503050406030204" pitchFamily="18" charset="0"/>
                <a:cs typeface="Times New Roman" pitchFamily="18" charset="0"/>
              </a:rPr>
              <a:t>increasing</a:t>
            </a:r>
            <a:r>
              <a:rPr lang="tr-TR" sz="1400" dirty="0">
                <a:latin typeface="Cambria" panose="02040503050406030204" pitchFamily="18" charset="0"/>
                <a:cs typeface="Times New Roman" pitchFamily="18" charset="0"/>
              </a:rPr>
              <a:t> </a:t>
            </a:r>
            <a:r>
              <a:rPr lang="tr-TR" sz="1400" dirty="0" err="1">
                <a:latin typeface="Cambria" panose="02040503050406030204" pitchFamily="18" charset="0"/>
                <a:cs typeface="Times New Roman" pitchFamily="18" charset="0"/>
              </a:rPr>
              <a:t>from</a:t>
            </a:r>
            <a:r>
              <a:rPr lang="tr-TR" sz="1400" dirty="0">
                <a:latin typeface="Cambria" panose="02040503050406030204" pitchFamily="18" charset="0"/>
                <a:cs typeface="Times New Roman" pitchFamily="18" charset="0"/>
              </a:rPr>
              <a:t> </a:t>
            </a:r>
            <a:r>
              <a:rPr lang="tr-TR" sz="1400" dirty="0" err="1">
                <a:latin typeface="Cambria" panose="02040503050406030204" pitchFamily="18" charset="0"/>
                <a:cs typeface="Times New Roman" pitchFamily="18" charset="0"/>
              </a:rPr>
              <a:t>around</a:t>
            </a:r>
            <a:r>
              <a:rPr lang="tr-TR" sz="1400" dirty="0">
                <a:latin typeface="Cambria" panose="02040503050406030204" pitchFamily="18" charset="0"/>
                <a:cs typeface="Times New Roman" pitchFamily="18" charset="0"/>
              </a:rPr>
              <a:t> 42 </a:t>
            </a:r>
            <a:r>
              <a:rPr lang="tr-TR" sz="1400" dirty="0" err="1">
                <a:latin typeface="Cambria" panose="02040503050406030204" pitchFamily="18" charset="0"/>
                <a:cs typeface="Times New Roman" pitchFamily="18" charset="0"/>
              </a:rPr>
              <a:t>to</a:t>
            </a:r>
            <a:r>
              <a:rPr lang="tr-TR" sz="1400" dirty="0">
                <a:latin typeface="Cambria" panose="02040503050406030204" pitchFamily="18" charset="0"/>
                <a:cs typeface="Times New Roman" pitchFamily="18" charset="0"/>
              </a:rPr>
              <a:t> 86.</a:t>
            </a:r>
          </a:p>
          <a:p>
            <a:pPr marL="285750" indent="-285750" algn="l">
              <a:lnSpc>
                <a:spcPct val="150000"/>
              </a:lnSpc>
              <a:buFont typeface="Wingdings" pitchFamily="2" charset="2"/>
              <a:buChar char="Ø"/>
            </a:pPr>
            <a:r>
              <a:rPr lang="en-GB" sz="1400" dirty="0">
                <a:latin typeface="Cambria" panose="02040503050406030204" pitchFamily="18" charset="0"/>
                <a:cs typeface="Times New Roman" pitchFamily="18" charset="0"/>
              </a:rPr>
              <a:t>In 2023, the total number of takaful operators reached 364.</a:t>
            </a:r>
          </a:p>
        </p:txBody>
      </p:sp>
      <p:sp>
        <p:nvSpPr>
          <p:cNvPr id="17" name="Metin kutusu 16"/>
          <p:cNvSpPr txBox="1"/>
          <p:nvPr/>
        </p:nvSpPr>
        <p:spPr>
          <a:xfrm>
            <a:off x="5735960" y="1102880"/>
            <a:ext cx="5472608" cy="307777"/>
          </a:xfrm>
          <a:prstGeom prst="rect">
            <a:avLst/>
          </a:prstGeom>
          <a:noFill/>
        </p:spPr>
        <p:txBody>
          <a:bodyPr wrap="square" rtlCol="0">
            <a:spAutoFit/>
          </a:bodyPr>
          <a:lstStyle/>
          <a:p>
            <a:pPr algn="l"/>
            <a:r>
              <a:rPr lang="en-US" sz="1400" b="1" dirty="0">
                <a:solidFill>
                  <a:schemeClr val="tx2"/>
                </a:solidFill>
                <a:latin typeface="Cambria" panose="02040503050406030204" pitchFamily="18" charset="0"/>
                <a:cs typeface="Times New Roman" pitchFamily="18" charset="0"/>
              </a:rPr>
              <a:t>Figure </a:t>
            </a:r>
            <a:r>
              <a:rPr lang="tr-TR" sz="1400" b="1" dirty="0">
                <a:solidFill>
                  <a:schemeClr val="tx2"/>
                </a:solidFill>
                <a:latin typeface="Cambria" panose="02040503050406030204" pitchFamily="18" charset="0"/>
                <a:cs typeface="Times New Roman" pitchFamily="18" charset="0"/>
              </a:rPr>
              <a:t>22</a:t>
            </a:r>
            <a:r>
              <a:rPr lang="en-US" sz="1400" b="1" dirty="0">
                <a:solidFill>
                  <a:schemeClr val="tx2"/>
                </a:solidFill>
                <a:latin typeface="Cambria" panose="02040503050406030204" pitchFamily="18" charset="0"/>
                <a:cs typeface="Times New Roman" pitchFamily="18" charset="0"/>
              </a:rPr>
              <a:t>. Global Takaful Assets Growth (USD Billions)</a:t>
            </a:r>
          </a:p>
        </p:txBody>
      </p:sp>
      <p:graphicFrame>
        <p:nvGraphicFramePr>
          <p:cNvPr id="3" name="Chart 2">
            <a:extLst>
              <a:ext uri="{FF2B5EF4-FFF2-40B4-BE49-F238E27FC236}">
                <a16:creationId xmlns:a16="http://schemas.microsoft.com/office/drawing/2014/main" id="{C216955D-630A-524A-8659-2E1355E7A46F}"/>
              </a:ext>
            </a:extLst>
          </p:cNvPr>
          <p:cNvGraphicFramePr>
            <a:graphicFrameLocks/>
          </p:cNvGraphicFramePr>
          <p:nvPr>
            <p:extLst>
              <p:ext uri="{D42A27DB-BD31-4B8C-83A1-F6EECF244321}">
                <p14:modId xmlns:p14="http://schemas.microsoft.com/office/powerpoint/2010/main" val="364640635"/>
              </p:ext>
            </p:extLst>
          </p:nvPr>
        </p:nvGraphicFramePr>
        <p:xfrm>
          <a:off x="5730010" y="1627082"/>
          <a:ext cx="5766590" cy="3602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73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p:cNvSpPr>
          <p:nvPr/>
        </p:nvSpPr>
        <p:spPr bwMode="auto">
          <a:xfrm>
            <a:off x="1503398" y="308901"/>
            <a:ext cx="8643938" cy="595115"/>
          </a:xfrm>
          <a:prstGeom prst="rect">
            <a:avLst/>
          </a:prstGeom>
          <a:noFill/>
          <a:ln w="12700">
            <a:noFill/>
            <a:miter lim="800000"/>
            <a:headEnd/>
            <a:tailEnd/>
          </a:ln>
        </p:spPr>
        <p:txBody>
          <a:bodyPr lIns="0" tIns="0" rIns="0" bIns="0">
            <a:spAutoFit/>
          </a:bodyPr>
          <a:lstStyle/>
          <a:p>
            <a:pPr algn="l"/>
            <a:r>
              <a:rPr lang="tr-TR" sz="3900" b="1" dirty="0">
                <a:solidFill>
                  <a:srgbClr val="2A5C51"/>
                </a:solidFill>
                <a:latin typeface="Cambria" panose="02040503050406030204" pitchFamily="18" charset="0"/>
                <a:ea typeface="Optima" charset="0"/>
                <a:cs typeface="Arial" panose="020B0604020202020204" pitchFamily="34" charset="0"/>
                <a:sym typeface="Optima" charset="0"/>
              </a:rPr>
              <a:t>OUTLINE</a:t>
            </a:r>
            <a:endParaRPr lang="en-US" sz="3900" b="1" dirty="0">
              <a:solidFill>
                <a:srgbClr val="2A5C51"/>
              </a:solidFill>
              <a:latin typeface="Cambria" panose="02040503050406030204" pitchFamily="18" charset="0"/>
              <a:ea typeface="Optima" charset="0"/>
              <a:cs typeface="Arial" panose="020B0604020202020204" pitchFamily="34" charset="0"/>
              <a:sym typeface="Optima" charset="0"/>
            </a:endParaRPr>
          </a:p>
        </p:txBody>
      </p:sp>
      <p:sp>
        <p:nvSpPr>
          <p:cNvPr id="3076"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3077" name="Rectangle 4"/>
          <p:cNvSpPr>
            <a:spLocks/>
          </p:cNvSpPr>
          <p:nvPr/>
        </p:nvSpPr>
        <p:spPr bwMode="auto">
          <a:xfrm>
            <a:off x="1503398" y="1700809"/>
            <a:ext cx="917079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81" tIns="32140" rIns="64281" bIns="32140" numCol="1" anchor="t" anchorCtr="0" compatLnSpc="1">
            <a:prstTxWarp prst="textNoShape">
              <a:avLst/>
            </a:prstTxWarp>
          </a:bodyPr>
          <a:lstStyle/>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b="1" dirty="0">
                <a:solidFill>
                  <a:schemeClr val="tx1"/>
                </a:solidFill>
                <a:latin typeface="Cambria" panose="02040503050406030204" pitchFamily="18" charset="0"/>
                <a:ea typeface="+mn-ea"/>
                <a:cs typeface="Times New Roman" pitchFamily="18" charset="0"/>
                <a:sym typeface="Optima" charset="0"/>
              </a:rPr>
              <a:t>Recent Global Economic Developments </a:t>
            </a:r>
          </a:p>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spc="-150" dirty="0">
                <a:solidFill>
                  <a:schemeClr val="tx1"/>
                </a:solidFill>
                <a:latin typeface="Cambria" panose="02040503050406030204" pitchFamily="18" charset="0"/>
                <a:ea typeface="+mn-ea"/>
                <a:cs typeface="Times New Roman" pitchFamily="18" charset="0"/>
                <a:sym typeface="Optima" charset="0"/>
              </a:rPr>
              <a:t>Financial Outlook </a:t>
            </a:r>
            <a:r>
              <a:rPr lang="tr-TR" sz="2800" spc="-150" dirty="0">
                <a:solidFill>
                  <a:schemeClr val="tx1"/>
                </a:solidFill>
                <a:latin typeface="Cambria" panose="02040503050406030204" pitchFamily="18" charset="0"/>
                <a:ea typeface="+mn-ea"/>
                <a:cs typeface="Times New Roman" pitchFamily="18" charset="0"/>
                <a:sym typeface="Optima" charset="0"/>
              </a:rPr>
              <a:t>of</a:t>
            </a:r>
            <a:r>
              <a:rPr lang="en-US" sz="2800" spc="-150" dirty="0">
                <a:solidFill>
                  <a:schemeClr val="tx1"/>
                </a:solidFill>
                <a:latin typeface="Cambria" panose="02040503050406030204" pitchFamily="18" charset="0"/>
                <a:ea typeface="+mn-ea"/>
                <a:cs typeface="Times New Roman" pitchFamily="18" charset="0"/>
                <a:sym typeface="Optima" charset="0"/>
              </a:rPr>
              <a:t> the OIC  Countries</a:t>
            </a:r>
          </a:p>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spc="-150" dirty="0">
                <a:solidFill>
                  <a:schemeClr val="tx1"/>
                </a:solidFill>
                <a:latin typeface="Cambria" panose="02040503050406030204" pitchFamily="18" charset="0"/>
                <a:ea typeface="+mn-ea"/>
                <a:cs typeface="Times New Roman" pitchFamily="18" charset="0"/>
                <a:sym typeface="Optima" charset="0"/>
              </a:rPr>
              <a:t>Islamic Finance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p:cNvSpPr>
          <p:nvPr/>
        </p:nvSpPr>
        <p:spPr bwMode="auto">
          <a:xfrm>
            <a:off x="1506142" y="678656"/>
            <a:ext cx="9170789" cy="1080492"/>
          </a:xfrm>
          <a:prstGeom prst="rect">
            <a:avLst/>
          </a:prstGeom>
          <a:gradFill rotWithShape="0">
            <a:gsLst>
              <a:gs pos="0">
                <a:srgbClr val="D7DCE1"/>
              </a:gs>
              <a:gs pos="100000">
                <a:srgbClr val="26534A"/>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latin typeface="Cambria" panose="02040503050406030204" pitchFamily="18" charset="0"/>
            </a:endParaRPr>
          </a:p>
        </p:txBody>
      </p:sp>
      <p:sp>
        <p:nvSpPr>
          <p:cNvPr id="2052" name="Rectangle 4"/>
          <p:cNvSpPr>
            <a:spLocks/>
          </p:cNvSpPr>
          <p:nvPr/>
        </p:nvSpPr>
        <p:spPr bwMode="auto">
          <a:xfrm>
            <a:off x="4799856" y="3077361"/>
            <a:ext cx="2315947" cy="727133"/>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3500" dirty="0">
                <a:solidFill>
                  <a:srgbClr val="2A5C51"/>
                </a:solidFill>
                <a:latin typeface="Cambria" panose="02040503050406030204" pitchFamily="18" charset="0"/>
                <a:ea typeface="Gill Sans Light" charset="0"/>
                <a:cs typeface="Gill Sans Light" charset="0"/>
              </a:rPr>
              <a:t>Thank You</a:t>
            </a:r>
          </a:p>
        </p:txBody>
      </p:sp>
      <p:pic>
        <p:nvPicPr>
          <p:cNvPr id="2054" name="Picture 6"/>
          <p:cNvPicPr>
            <a:picLocks noChangeAspect="1" noChangeArrowheads="1"/>
          </p:cNvPicPr>
          <p:nvPr/>
        </p:nvPicPr>
        <p:blipFill>
          <a:blip r:embed="rId3" cstate="print"/>
          <a:srcRect/>
          <a:stretch>
            <a:fillRect/>
          </a:stretch>
        </p:blipFill>
        <p:spPr bwMode="auto">
          <a:xfrm>
            <a:off x="1434703" y="-534664"/>
            <a:ext cx="2571750" cy="3850928"/>
          </a:xfrm>
          <a:prstGeom prst="rect">
            <a:avLst/>
          </a:prstGeom>
          <a:noFill/>
          <a:ln>
            <a:noFill/>
          </a:ln>
          <a:effectLst>
            <a:outerShdw blurRad="127000" dist="76199" dir="2700000" algn="ctr" rotWithShape="0">
              <a:srgbClr val="212121">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5" name="Rectangle 7"/>
          <p:cNvSpPr>
            <a:spLocks/>
          </p:cNvSpPr>
          <p:nvPr/>
        </p:nvSpPr>
        <p:spPr bwMode="auto">
          <a:xfrm>
            <a:off x="590847" y="769071"/>
            <a:ext cx="8643938"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dirty="0">
                <a:solidFill>
                  <a:srgbClr val="FFFFFF"/>
                </a:solidFill>
                <a:effectLst>
                  <a:outerShdw blurRad="38100" dist="38100" dir="2700000" algn="tl">
                    <a:srgbClr val="000000">
                      <a:alpha val="43137"/>
                    </a:srgbClr>
                  </a:outerShdw>
                </a:effectLst>
                <a:latin typeface="Cambria" panose="02040503050406030204" pitchFamily="18" charset="0"/>
                <a:ea typeface="Gill Sans Light" charset="0"/>
                <a:cs typeface="Gill Sans Light" charset="0"/>
              </a:rPr>
              <a:t>Making Cooperation Work </a:t>
            </a:r>
          </a:p>
        </p:txBody>
      </p:sp>
      <p:sp>
        <p:nvSpPr>
          <p:cNvPr id="2056" name="Rectangle 8"/>
          <p:cNvSpPr>
            <a:spLocks/>
          </p:cNvSpPr>
          <p:nvPr/>
        </p:nvSpPr>
        <p:spPr bwMode="auto">
          <a:xfrm>
            <a:off x="1640086" y="1454423"/>
            <a:ext cx="8643938"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600" dirty="0">
                <a:solidFill>
                  <a:srgbClr val="FFFFFF"/>
                </a:solidFill>
                <a:effectLst>
                  <a:outerShdw blurRad="38100" dist="38100" dir="2700000" algn="tl">
                    <a:srgbClr val="000000">
                      <a:alpha val="43137"/>
                    </a:srgbClr>
                  </a:outerShdw>
                </a:effectLst>
                <a:latin typeface="Cambria" panose="02040503050406030204" pitchFamily="18" charset="0"/>
                <a:ea typeface="Gill Sans Light" charset="0"/>
                <a:cs typeface="Gill Sans Light" charset="0"/>
              </a:rPr>
              <a:t>For Building an Interdependent Islamic World</a:t>
            </a:r>
          </a:p>
        </p:txBody>
      </p:sp>
      <p:sp>
        <p:nvSpPr>
          <p:cNvPr id="12" name="Rectangle 9"/>
          <p:cNvSpPr>
            <a:spLocks/>
          </p:cNvSpPr>
          <p:nvPr/>
        </p:nvSpPr>
        <p:spPr bwMode="auto">
          <a:xfrm>
            <a:off x="2413620" y="-721072"/>
            <a:ext cx="8643938" cy="227707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4600" dirty="0">
                <a:solidFill>
                  <a:srgbClr val="FFFFFF"/>
                </a:solidFill>
                <a:effectLst>
                  <a:outerShdw blurRad="38100" dist="38100" dir="2700000" algn="tl">
                    <a:srgbClr val="000000">
                      <a:alpha val="43137"/>
                    </a:srgbClr>
                  </a:outerShdw>
                </a:effectLst>
                <a:latin typeface="Cambria" panose="02040503050406030204" pitchFamily="18" charset="0"/>
                <a:ea typeface="Gill Sans" charset="0"/>
                <a:cs typeface="Gill Sans" charset="0"/>
                <a:sym typeface="Gill Sans" charset="0"/>
              </a:rPr>
              <a:t>COMCEC STRATEGY</a:t>
            </a:r>
          </a:p>
        </p:txBody>
      </p:sp>
      <p:pic>
        <p:nvPicPr>
          <p:cNvPr id="14" name="Picture 1" descr="Z:\29 İZLEME-ANKARA\E N G L I S H\amblem.bmp"/>
          <p:cNvPicPr/>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341380" y="4188460"/>
            <a:ext cx="1500310" cy="1316396"/>
          </a:xfrm>
          <a:prstGeom prst="rect">
            <a:avLst/>
          </a:prstGeom>
          <a:noFill/>
          <a:ln>
            <a:noFill/>
          </a:ln>
        </p:spPr>
      </p:pic>
      <p:sp>
        <p:nvSpPr>
          <p:cNvPr id="13" name="Rectangle 3"/>
          <p:cNvSpPr>
            <a:spLocks/>
          </p:cNvSpPr>
          <p:nvPr/>
        </p:nvSpPr>
        <p:spPr bwMode="auto">
          <a:xfrm>
            <a:off x="2551856" y="5690892"/>
            <a:ext cx="7189548" cy="330398"/>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tr-TR" sz="1800" dirty="0">
                <a:latin typeface="Cambria" panose="02040503050406030204" pitchFamily="18" charset="0"/>
                <a:ea typeface="Gill Sans Light" charset="0"/>
                <a:cs typeface="Gill Sans Light" charset="0"/>
              </a:rPr>
              <a:t>24</a:t>
            </a:r>
            <a:r>
              <a:rPr lang="tr-TR" sz="1800" baseline="30000" dirty="0">
                <a:latin typeface="Cambria" panose="02040503050406030204" pitchFamily="18" charset="0"/>
                <a:ea typeface="Gill Sans Light" charset="0"/>
                <a:cs typeface="Gill Sans Light" charset="0"/>
              </a:rPr>
              <a:t>th</a:t>
            </a:r>
            <a:r>
              <a:rPr lang="en-US" sz="1800" dirty="0">
                <a:latin typeface="Cambria" panose="02040503050406030204" pitchFamily="18" charset="0"/>
                <a:ea typeface="Gill Sans Light" charset="0"/>
                <a:cs typeface="Gill Sans Light" charset="0"/>
              </a:rPr>
              <a:t> Meeting of COMCEC Financial Cooperation Working Group</a:t>
            </a:r>
          </a:p>
        </p:txBody>
      </p:sp>
      <p:sp>
        <p:nvSpPr>
          <p:cNvPr id="16" name="Rectangle 5"/>
          <p:cNvSpPr>
            <a:spLocks/>
          </p:cNvSpPr>
          <p:nvPr/>
        </p:nvSpPr>
        <p:spPr bwMode="auto">
          <a:xfrm>
            <a:off x="1824661" y="6021289"/>
            <a:ext cx="8643938" cy="517922"/>
          </a:xfrm>
          <a:prstGeom prst="rect">
            <a:avLst/>
          </a:prstGeom>
          <a:noFill/>
          <a:ln w="12700">
            <a:noFill/>
            <a:miter lim="800000"/>
            <a:headEnd/>
            <a:tailEnd/>
          </a:ln>
        </p:spPr>
        <p:txBody>
          <a:bodyPr lIns="0" tIns="0" rIns="0" bIns="0"/>
          <a:lstStyle/>
          <a:p>
            <a:r>
              <a:rPr lang="tr-TR" sz="1400" dirty="0" err="1">
                <a:latin typeface="Cambria" panose="02040503050406030204" pitchFamily="18" charset="0"/>
                <a:ea typeface="Gill Sans Light" charset="0"/>
                <a:cs typeface="Gill Sans Light" charset="0"/>
              </a:rPr>
              <a:t>September</a:t>
            </a:r>
            <a:r>
              <a:rPr lang="tr-TR" sz="1400" dirty="0">
                <a:latin typeface="Cambria" panose="02040503050406030204" pitchFamily="18" charset="0"/>
                <a:ea typeface="Gill Sans Light" charset="0"/>
                <a:cs typeface="Gill Sans Light" charset="0"/>
              </a:rPr>
              <a:t> 17</a:t>
            </a:r>
            <a:r>
              <a:rPr lang="tr-TR" sz="1400" baseline="30000" dirty="0">
                <a:latin typeface="Cambria" panose="02040503050406030204" pitchFamily="18" charset="0"/>
                <a:ea typeface="Gill Sans Light" charset="0"/>
                <a:cs typeface="Gill Sans Light" charset="0"/>
              </a:rPr>
              <a:t>th</a:t>
            </a:r>
            <a:r>
              <a:rPr lang="tr-TR" sz="1400" dirty="0">
                <a:latin typeface="Cambria" panose="02040503050406030204" pitchFamily="18" charset="0"/>
                <a:ea typeface="Gill Sans Light" charset="0"/>
                <a:cs typeface="Gill Sans Light" charset="0"/>
              </a:rPr>
              <a:t>, 2025</a:t>
            </a:r>
          </a:p>
          <a:p>
            <a:r>
              <a:rPr lang="en-US" sz="1400" dirty="0">
                <a:latin typeface="Cambria" panose="02040503050406030204" pitchFamily="18" charset="0"/>
                <a:ea typeface="Gill Sans Light" charset="0"/>
                <a:cs typeface="Gill Sans Light" charset="0"/>
              </a:rPr>
              <a:t>Ankara, </a:t>
            </a:r>
            <a:r>
              <a:rPr lang="en-US" sz="1400" dirty="0" err="1">
                <a:latin typeface="Cambria" panose="02040503050406030204" pitchFamily="18" charset="0"/>
                <a:ea typeface="Gill Sans Light" charset="0"/>
                <a:cs typeface="Gill Sans Light" charset="0"/>
              </a:rPr>
              <a:t>Türkiye</a:t>
            </a:r>
            <a:endParaRPr lang="en-US" sz="1400" dirty="0">
              <a:latin typeface="Cambria" panose="02040503050406030204" pitchFamily="18" charset="0"/>
              <a:ea typeface="Gill Sans Light" charset="0"/>
              <a:cs typeface="Gill Sans Light" charset="0"/>
            </a:endParaRPr>
          </a:p>
        </p:txBody>
      </p:sp>
    </p:spTree>
    <p:extLst>
      <p:ext uri="{BB962C8B-B14F-4D97-AF65-F5344CB8AC3E}">
        <p14:creationId xmlns:p14="http://schemas.microsoft.com/office/powerpoint/2010/main" val="2845730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59766" y="300624"/>
            <a:ext cx="8673291" cy="492443"/>
          </a:xfrm>
          <a:prstGeom prst="rect">
            <a:avLst/>
          </a:prstGeom>
          <a:noFill/>
          <a:ln w="12700">
            <a:noFill/>
            <a:miter lim="800000"/>
            <a:headEnd/>
            <a:tailEnd/>
          </a:ln>
        </p:spPr>
        <p:txBody>
          <a:bodyPr lIns="0" tIns="0" rIns="0" bIns="0">
            <a:spAutoFit/>
          </a:bodyPr>
          <a:lstStyle/>
          <a:p>
            <a:pPr algn="l"/>
            <a:r>
              <a:rPr lang="en-US" sz="3200" b="1" dirty="0">
                <a:solidFill>
                  <a:srgbClr val="2A5C51"/>
                </a:solidFill>
                <a:latin typeface="Cambria" panose="02040503050406030204" pitchFamily="18" charset="0"/>
                <a:ea typeface="Optima" charset="0"/>
                <a:cs typeface="Optima" charset="0"/>
                <a:sym typeface="Optima" charset="0"/>
              </a:rPr>
              <a:t>Global Economic and Financial Developments</a:t>
            </a:r>
          </a:p>
        </p:txBody>
      </p:sp>
      <p:sp>
        <p:nvSpPr>
          <p:cNvPr id="3" name="Content Placeholder 2"/>
          <p:cNvSpPr>
            <a:spLocks noGrp="1"/>
          </p:cNvSpPr>
          <p:nvPr>
            <p:ph idx="1"/>
          </p:nvPr>
        </p:nvSpPr>
        <p:spPr>
          <a:xfrm>
            <a:off x="7536160" y="1052736"/>
            <a:ext cx="4464496" cy="4425873"/>
          </a:xfrm>
        </p:spPr>
        <p:txBody>
          <a:bodyPr/>
          <a:lstStyle/>
          <a:p>
            <a:pPr marL="333202" indent="-285750" algn="just">
              <a:lnSpc>
                <a:spcPct val="150000"/>
              </a:lnSpc>
              <a:spcBef>
                <a:spcPts val="0"/>
              </a:spcBef>
              <a:spcAft>
                <a:spcPts val="0"/>
              </a:spcAft>
              <a:buFont typeface="Wingdings" panose="05000000000000000000" pitchFamily="2" charset="2"/>
              <a:buChar char="ü"/>
            </a:pPr>
            <a:r>
              <a:rPr lang="en-US" sz="1400" dirty="0">
                <a:solidFill>
                  <a:schemeClr val="bg2"/>
                </a:solidFill>
                <a:latin typeface="Cambria" panose="02040503050406030204" pitchFamily="18" charset="0"/>
                <a:ea typeface="Cambria" panose="02040503050406030204" pitchFamily="18" charset="0"/>
                <a:cs typeface="Times New Roman" pitchFamily="18" charset="0"/>
              </a:rPr>
              <a:t>Global growth is expected to weaken to 2.3 percent in 2025, marking a significant downgrade from previous forecasts, followed by a modest pickup to 2.5 percent in 2026-27.</a:t>
            </a:r>
            <a:endParaRPr lang="en-GB" sz="1400" dirty="0">
              <a:solidFill>
                <a:schemeClr val="bg2"/>
              </a:solidFill>
              <a:latin typeface="Cambria" panose="02040503050406030204" pitchFamily="18" charset="0"/>
              <a:ea typeface="Cambria" panose="02040503050406030204" pitchFamily="18" charset="0"/>
              <a:cs typeface="Times New Roman" pitchFamily="18" charset="0"/>
            </a:endParaRPr>
          </a:p>
          <a:p>
            <a:pPr marL="333202" indent="-285750" algn="just">
              <a:lnSpc>
                <a:spcPct val="150000"/>
              </a:lnSpc>
              <a:spcBef>
                <a:spcPts val="0"/>
              </a:spcBef>
              <a:spcAft>
                <a:spcPts val="0"/>
              </a:spcAft>
              <a:buFont typeface="Wingdings" panose="05000000000000000000" pitchFamily="2" charset="2"/>
              <a:buChar char="ü"/>
            </a:pPr>
            <a:r>
              <a:rPr lang="en-US" sz="1400" dirty="0">
                <a:solidFill>
                  <a:schemeClr val="bg2"/>
                </a:solidFill>
                <a:latin typeface="Cambria" panose="02040503050406030204" pitchFamily="18" charset="0"/>
                <a:ea typeface="Cambria" panose="02040503050406030204" pitchFamily="18" charset="0"/>
                <a:cs typeface="Times New Roman" pitchFamily="18" charset="0"/>
              </a:rPr>
              <a:t>The global outlook has weakened substantially following a sharp increase in trade barriers and trade policy uncertainty.</a:t>
            </a:r>
            <a:endParaRPr lang="tr-TR" sz="1400" dirty="0">
              <a:solidFill>
                <a:schemeClr val="bg2"/>
              </a:solidFill>
              <a:latin typeface="Cambria" panose="02040503050406030204" pitchFamily="18" charset="0"/>
              <a:ea typeface="Cambria" panose="02040503050406030204" pitchFamily="18" charset="0"/>
              <a:cs typeface="Times New Roman" pitchFamily="18" charset="0"/>
            </a:endParaRPr>
          </a:p>
          <a:p>
            <a:pPr marL="333202" indent="-285750" algn="just">
              <a:lnSpc>
                <a:spcPct val="150000"/>
              </a:lnSpc>
              <a:spcBef>
                <a:spcPts val="0"/>
              </a:spcBef>
              <a:spcAft>
                <a:spcPts val="0"/>
              </a:spcAft>
              <a:buFont typeface="Wingdings" panose="05000000000000000000" pitchFamily="2" charset="2"/>
              <a:buChar char="ü"/>
            </a:pPr>
            <a:r>
              <a:rPr lang="en-US" sz="1400" dirty="0">
                <a:solidFill>
                  <a:schemeClr val="bg2"/>
                </a:solidFill>
                <a:latin typeface="Cambria" panose="02040503050406030204" pitchFamily="18" charset="0"/>
                <a:ea typeface="Cambria" panose="02040503050406030204" pitchFamily="18" charset="0"/>
                <a:cs typeface="Times New Roman" pitchFamily="18" charset="0"/>
              </a:rPr>
              <a:t>Prospects for global trade and investment growth are notably weaker than previously projected, primarily due to a sharp decline in business and consumer confidence amid a significant increase in trade policy uncertainty</a:t>
            </a:r>
            <a:r>
              <a:rPr lang="en-GB" sz="1400" dirty="0">
                <a:solidFill>
                  <a:schemeClr val="bg2"/>
                </a:solidFill>
                <a:latin typeface="Cambria" panose="02040503050406030204" pitchFamily="18" charset="0"/>
                <a:ea typeface="Cambria" panose="02040503050406030204" pitchFamily="18" charset="0"/>
                <a:cs typeface="Times New Roman" pitchFamily="18" charset="0"/>
              </a:rPr>
              <a:t>.</a:t>
            </a:r>
            <a:endParaRPr lang="en-GB" sz="1400" dirty="0">
              <a:latin typeface="Times New Roman" pitchFamily="18" charset="0"/>
              <a:cs typeface="Times New Roman" pitchFamily="18" charset="0"/>
            </a:endParaRPr>
          </a:p>
        </p:txBody>
      </p:sp>
      <p:sp>
        <p:nvSpPr>
          <p:cNvPr id="5" name="Dikdörtgen 4"/>
          <p:cNvSpPr/>
          <p:nvPr/>
        </p:nvSpPr>
        <p:spPr>
          <a:xfrm>
            <a:off x="1146176" y="1091869"/>
            <a:ext cx="5976220" cy="307777"/>
          </a:xfrm>
          <a:prstGeom prst="rect">
            <a:avLst/>
          </a:prstGeom>
        </p:spPr>
        <p:txBody>
          <a:bodyPr wrap="square">
            <a:spAutoFit/>
          </a:bodyPr>
          <a:lstStyle/>
          <a:p>
            <a:pPr algn="l"/>
            <a:r>
              <a:rPr lang="en-US" sz="1400" b="1" dirty="0">
                <a:latin typeface="Cambria" panose="02040503050406030204" pitchFamily="18" charset="0"/>
                <a:cs typeface="Times New Roman" pitchFamily="18" charset="0"/>
              </a:rPr>
              <a:t>Figure</a:t>
            </a:r>
            <a:r>
              <a:rPr lang="tr-TR" sz="1400" b="1" dirty="0">
                <a:latin typeface="Cambria" panose="02040503050406030204" pitchFamily="18" charset="0"/>
                <a:cs typeface="Times New Roman" pitchFamily="18" charset="0"/>
              </a:rPr>
              <a:t> 1. </a:t>
            </a:r>
            <a:r>
              <a:rPr lang="en-US" sz="1400" b="1" dirty="0">
                <a:latin typeface="Cambria" panose="02040503050406030204" pitchFamily="18" charset="0"/>
                <a:cs typeface="Times New Roman" pitchFamily="18" charset="0"/>
              </a:rPr>
              <a:t>GDP Growth Rates of Selected Country Groups (</a:t>
            </a:r>
            <a:r>
              <a:rPr lang="tr-TR" sz="1400" b="1" dirty="0">
                <a:latin typeface="Cambria" panose="02040503050406030204" pitchFamily="18" charset="0"/>
                <a:cs typeface="Times New Roman" pitchFamily="18" charset="0"/>
              </a:rPr>
              <a:t>%</a:t>
            </a:r>
            <a:r>
              <a:rPr lang="en-US" sz="1400" b="1" dirty="0">
                <a:latin typeface="Cambria" panose="02040503050406030204" pitchFamily="18" charset="0"/>
                <a:cs typeface="Times New Roman" pitchFamily="18" charset="0"/>
              </a:rPr>
              <a:t>)</a:t>
            </a:r>
          </a:p>
        </p:txBody>
      </p:sp>
      <p:sp>
        <p:nvSpPr>
          <p:cNvPr id="7" name="Dikdörtgen 6"/>
          <p:cNvSpPr/>
          <p:nvPr/>
        </p:nvSpPr>
        <p:spPr>
          <a:xfrm>
            <a:off x="1146176" y="5517754"/>
            <a:ext cx="5189994" cy="246221"/>
          </a:xfrm>
          <a:prstGeom prst="rect">
            <a:avLst/>
          </a:prstGeom>
        </p:spPr>
        <p:txBody>
          <a:bodyPr wrap="square">
            <a:spAutoFit/>
          </a:bodyPr>
          <a:lstStyle/>
          <a:p>
            <a:pPr algn="l"/>
            <a:r>
              <a:rPr lang="en-US" sz="1000" dirty="0">
                <a:latin typeface="Cambria" panose="02040503050406030204" pitchFamily="18" charset="0"/>
                <a:ea typeface="Cambria" panose="02040503050406030204" pitchFamily="18" charset="0"/>
                <a:cs typeface="Times New Roman" pitchFamily="18" charset="0"/>
              </a:rPr>
              <a:t>Source: World Bank Global Economic Prospects, June 202</a:t>
            </a:r>
            <a:r>
              <a:rPr lang="tr-TR" sz="1000" dirty="0">
                <a:latin typeface="Cambria" panose="02040503050406030204" pitchFamily="18" charset="0"/>
                <a:ea typeface="Cambria" panose="02040503050406030204" pitchFamily="18" charset="0"/>
                <a:cs typeface="Times New Roman" pitchFamily="18" charset="0"/>
              </a:rPr>
              <a:t>5</a:t>
            </a:r>
            <a:endParaRPr lang="en-US" sz="3200" dirty="0">
              <a:latin typeface="Cambria" panose="02040503050406030204" pitchFamily="18" charset="0"/>
              <a:cs typeface="Times New Roman" pitchFamily="18" charset="0"/>
            </a:endParaRPr>
          </a:p>
        </p:txBody>
      </p:sp>
      <p:graphicFrame>
        <p:nvGraphicFramePr>
          <p:cNvPr id="10" name="Grafik 9">
            <a:extLst>
              <a:ext uri="{FF2B5EF4-FFF2-40B4-BE49-F238E27FC236}">
                <a16:creationId xmlns:a16="http://schemas.microsoft.com/office/drawing/2014/main" id="{055182FE-B76B-4220-BC78-9B30DF3B7285}"/>
              </a:ext>
            </a:extLst>
          </p:cNvPr>
          <p:cNvGraphicFramePr>
            <a:graphicFrameLocks/>
          </p:cNvGraphicFramePr>
          <p:nvPr>
            <p:extLst>
              <p:ext uri="{D42A27DB-BD31-4B8C-83A1-F6EECF244321}">
                <p14:modId xmlns:p14="http://schemas.microsoft.com/office/powerpoint/2010/main" val="3710577751"/>
              </p:ext>
            </p:extLst>
          </p:nvPr>
        </p:nvGraphicFramePr>
        <p:xfrm>
          <a:off x="839416" y="1399647"/>
          <a:ext cx="6696744" cy="4078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557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10605" y="900788"/>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59766" y="300624"/>
            <a:ext cx="8673291" cy="492443"/>
          </a:xfrm>
          <a:prstGeom prst="rect">
            <a:avLst/>
          </a:prstGeom>
          <a:noFill/>
          <a:ln w="12700">
            <a:noFill/>
            <a:miter lim="800000"/>
            <a:headEnd/>
            <a:tailEnd/>
          </a:ln>
        </p:spPr>
        <p:txBody>
          <a:bodyPr lIns="0" tIns="0" rIns="0" bIns="0">
            <a:spAutoFit/>
          </a:bodyPr>
          <a:lstStyle/>
          <a:p>
            <a:pPr algn="l"/>
            <a:r>
              <a:rPr lang="en-US" sz="3200" b="1">
                <a:solidFill>
                  <a:srgbClr val="2A5C51"/>
                </a:solidFill>
                <a:latin typeface="Cambria" panose="02040503050406030204" pitchFamily="18" charset="0"/>
                <a:ea typeface="Optima" charset="0"/>
                <a:cs typeface="Optima" charset="0"/>
                <a:sym typeface="Optima" charset="0"/>
              </a:rPr>
              <a:t>Global Economic and Financial Developments</a:t>
            </a:r>
          </a:p>
        </p:txBody>
      </p:sp>
      <p:sp>
        <p:nvSpPr>
          <p:cNvPr id="3" name="Content Placeholder 2"/>
          <p:cNvSpPr>
            <a:spLocks noGrp="1"/>
          </p:cNvSpPr>
          <p:nvPr>
            <p:ph idx="1"/>
          </p:nvPr>
        </p:nvSpPr>
        <p:spPr>
          <a:xfrm>
            <a:off x="7464152" y="799321"/>
            <a:ext cx="4392488" cy="4499485"/>
          </a:xfrm>
        </p:spPr>
        <p:txBody>
          <a:bodyPr/>
          <a:lstStyle/>
          <a:p>
            <a:pPr marL="47452" indent="0" algn="just">
              <a:lnSpc>
                <a:spcPct val="150000"/>
              </a:lnSpc>
              <a:spcBef>
                <a:spcPts val="281"/>
              </a:spcBef>
              <a:spcAft>
                <a:spcPts val="562"/>
              </a:spcAft>
            </a:pPr>
            <a:endParaRPr lang="en-US" sz="1400"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a:p>
            <a:pPr marL="333202" indent="-285750" algn="just">
              <a:lnSpc>
                <a:spcPct val="150000"/>
              </a:lnSpc>
              <a:spcBef>
                <a:spcPts val="281"/>
              </a:spcBef>
              <a:spcAft>
                <a:spcPts val="562"/>
              </a:spcAft>
              <a:buFont typeface="Wingdings" panose="05000000000000000000" pitchFamily="2" charset="2"/>
              <a:buChar char="ü"/>
            </a:pP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OIC countries’ average growth rate </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is </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expected</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to</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slightly increase</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to 4.</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1</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percent in 202</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5</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compared to 3.</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3</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percent in 202</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4</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a:t>
            </a:r>
          </a:p>
          <a:p>
            <a:pPr marL="333202" indent="-285750" algn="just">
              <a:lnSpc>
                <a:spcPct val="150000"/>
              </a:lnSpc>
              <a:spcBef>
                <a:spcPts val="281"/>
              </a:spcBef>
              <a:spcAft>
                <a:spcPts val="562"/>
              </a:spcAft>
              <a:buFont typeface="Wingdings" panose="05000000000000000000" pitchFamily="2" charset="2"/>
              <a:buChar char="ü"/>
            </a:pP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The OIC </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Member</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Countries</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are projected to experience</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4.</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7 </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and</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5.2</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percent growth in 202</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6</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and 202</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7, </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respectively</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t>
            </a:r>
          </a:p>
          <a:p>
            <a:pPr marL="333202" indent="-285750" algn="just">
              <a:lnSpc>
                <a:spcPct val="150000"/>
              </a:lnSpc>
              <a:spcBef>
                <a:spcPts val="281"/>
              </a:spcBef>
              <a:spcAft>
                <a:spcPts val="562"/>
              </a:spcAft>
              <a:buFont typeface="Wingdings" panose="05000000000000000000" pitchFamily="2" charset="2"/>
              <a:buChar char="ü"/>
            </a:pP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Regarding the country groups, OIC-HIG show</a:t>
            </a:r>
            <a:r>
              <a:rPr lang="tr-TR" sz="1400" dirty="0" err="1">
                <a:solidFill>
                  <a:schemeClr val="bg2"/>
                </a:solidFill>
                <a:latin typeface="Cambria" panose="02040503050406030204" pitchFamily="18" charset="0"/>
                <a:ea typeface="Cambria" panose="02040503050406030204" pitchFamily="18" charset="0"/>
                <a:cs typeface="Times New Roman" panose="02020603050405020304" pitchFamily="18" charset="0"/>
              </a:rPr>
              <a:t>ed</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a significant growth performance (7.</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6</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in 2024. This performance is attributed to the 43</a:t>
            </a:r>
            <a:r>
              <a:rPr lang="tr-TR"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.4</a:t>
            </a:r>
            <a:r>
              <a:rPr lang="en-GB" sz="1400" dirty="0">
                <a:solidFill>
                  <a:schemeClr val="bg2"/>
                </a:solidFill>
                <a:latin typeface="Cambria" panose="02040503050406030204" pitchFamily="18" charset="0"/>
                <a:ea typeface="Cambria" panose="02040503050406030204" pitchFamily="18" charset="0"/>
                <a:cs typeface="Times New Roman" panose="02020603050405020304" pitchFamily="18" charset="0"/>
              </a:rPr>
              <a:t>% GDP growth rate of new HIG member Guyana, which has been benefiting from the discovery of new energy resources in recent years.</a:t>
            </a:r>
          </a:p>
        </p:txBody>
      </p:sp>
      <p:sp>
        <p:nvSpPr>
          <p:cNvPr id="2" name="Dikdörtgen 1"/>
          <p:cNvSpPr/>
          <p:nvPr/>
        </p:nvSpPr>
        <p:spPr>
          <a:xfrm>
            <a:off x="1127448" y="1062610"/>
            <a:ext cx="5364088" cy="307777"/>
          </a:xfrm>
          <a:prstGeom prst="rect">
            <a:avLst/>
          </a:prstGeom>
        </p:spPr>
        <p:txBody>
          <a:bodyPr wrap="square">
            <a:spAutoFit/>
          </a:bodyPr>
          <a:lstStyle/>
          <a:p>
            <a:pPr algn="just">
              <a:spcAft>
                <a:spcPts val="1000"/>
              </a:spcAft>
            </a:pPr>
            <a:r>
              <a:rPr lang="en-US" sz="1400" b="1" dirty="0">
                <a:latin typeface="Cambria" panose="02040503050406030204" pitchFamily="18" charset="0"/>
                <a:ea typeface="Cambria" panose="02040503050406030204" pitchFamily="18" charset="0"/>
                <a:cs typeface="Times New Roman" pitchFamily="18" charset="0"/>
              </a:rPr>
              <a:t>Figure</a:t>
            </a:r>
            <a:r>
              <a:rPr lang="tr-TR" sz="1400" b="1" dirty="0">
                <a:latin typeface="Cambria" panose="02040503050406030204" pitchFamily="18" charset="0"/>
                <a:ea typeface="Cambria" panose="02040503050406030204" pitchFamily="18" charset="0"/>
                <a:cs typeface="Times New Roman" pitchFamily="18" charset="0"/>
              </a:rPr>
              <a:t> 2. </a:t>
            </a:r>
            <a:r>
              <a:rPr lang="en-US" sz="1400" b="1" dirty="0">
                <a:latin typeface="Cambria" panose="02040503050406030204" pitchFamily="18" charset="0"/>
                <a:ea typeface="Cambria" panose="02040503050406030204" pitchFamily="18" charset="0"/>
                <a:cs typeface="Times New Roman" pitchFamily="18" charset="0"/>
              </a:rPr>
              <a:t>GDP Growth Rates for OIC</a:t>
            </a:r>
            <a:r>
              <a:rPr lang="tr-TR" sz="1400" b="1" dirty="0">
                <a:latin typeface="Cambria" panose="02040503050406030204" pitchFamily="18" charset="0"/>
                <a:ea typeface="Cambria" panose="02040503050406030204" pitchFamily="18" charset="0"/>
                <a:cs typeface="Times New Roman" pitchFamily="18" charset="0"/>
              </a:rPr>
              <a:t> </a:t>
            </a:r>
            <a:r>
              <a:rPr lang="en-US" sz="1400" b="1" dirty="0">
                <a:latin typeface="Cambria" panose="02040503050406030204" pitchFamily="18" charset="0"/>
                <a:ea typeface="Cambria" panose="02040503050406030204" pitchFamily="18" charset="0"/>
                <a:cs typeface="Times New Roman" pitchFamily="18" charset="0"/>
              </a:rPr>
              <a:t>Country Groups (%)</a:t>
            </a:r>
          </a:p>
        </p:txBody>
      </p:sp>
      <p:sp>
        <p:nvSpPr>
          <p:cNvPr id="7" name="Dikdörtgen 6"/>
          <p:cNvSpPr/>
          <p:nvPr/>
        </p:nvSpPr>
        <p:spPr>
          <a:xfrm>
            <a:off x="1055837" y="5323994"/>
            <a:ext cx="5040162" cy="246542"/>
          </a:xfrm>
          <a:prstGeom prst="rect">
            <a:avLst/>
          </a:prstGeom>
        </p:spPr>
        <p:txBody>
          <a:bodyPr wrap="none">
            <a:spAutoFit/>
          </a:bodyPr>
          <a:lstStyle/>
          <a:p>
            <a:pPr algn="just">
              <a:lnSpc>
                <a:spcPts val="1300"/>
              </a:lnSpc>
              <a:spcAft>
                <a:spcPts val="600"/>
              </a:spcAft>
            </a:pPr>
            <a:r>
              <a:rPr lang="en-US" sz="1000" dirty="0">
                <a:latin typeface="Cambria" panose="02040503050406030204" pitchFamily="18" charset="0"/>
                <a:ea typeface="Cambria" panose="02040503050406030204" pitchFamily="18" charset="0"/>
                <a:cs typeface="Times New Roman" pitchFamily="18" charset="0"/>
              </a:rPr>
              <a:t>Source: Calculated based on World Bank Global Economic Prospects Database, J</a:t>
            </a:r>
            <a:r>
              <a:rPr lang="tr-TR" sz="1000" dirty="0" err="1">
                <a:latin typeface="Cambria" panose="02040503050406030204" pitchFamily="18" charset="0"/>
                <a:ea typeface="Cambria" panose="02040503050406030204" pitchFamily="18" charset="0"/>
                <a:cs typeface="Times New Roman" pitchFamily="18" charset="0"/>
              </a:rPr>
              <a:t>une</a:t>
            </a:r>
            <a:r>
              <a:rPr lang="tr-TR" sz="1000" dirty="0">
                <a:latin typeface="Cambria" panose="02040503050406030204" pitchFamily="18" charset="0"/>
                <a:ea typeface="Cambria" panose="02040503050406030204" pitchFamily="18" charset="0"/>
                <a:cs typeface="Times New Roman" pitchFamily="18" charset="0"/>
              </a:rPr>
              <a:t> 2025</a:t>
            </a:r>
            <a:endParaRPr lang="en-US" sz="1100" dirty="0">
              <a:latin typeface="Cambria" panose="02040503050406030204" pitchFamily="18" charset="0"/>
              <a:ea typeface="Cambria" panose="02040503050406030204" pitchFamily="18" charset="0"/>
              <a:cs typeface="Times New Roman" pitchFamily="18" charset="0"/>
            </a:endParaRPr>
          </a:p>
        </p:txBody>
      </p:sp>
      <p:sp>
        <p:nvSpPr>
          <p:cNvPr id="9" name="Dikdörtgen 6">
            <a:extLst>
              <a:ext uri="{FF2B5EF4-FFF2-40B4-BE49-F238E27FC236}">
                <a16:creationId xmlns:a16="http://schemas.microsoft.com/office/drawing/2014/main" id="{96197AF9-D9B9-1A5E-3C41-0F12C6A13AD1}"/>
              </a:ext>
            </a:extLst>
          </p:cNvPr>
          <p:cNvSpPr/>
          <p:nvPr/>
        </p:nvSpPr>
        <p:spPr>
          <a:xfrm>
            <a:off x="1055837" y="5517232"/>
            <a:ext cx="5463355" cy="246542"/>
          </a:xfrm>
          <a:prstGeom prst="rect">
            <a:avLst/>
          </a:prstGeom>
        </p:spPr>
        <p:txBody>
          <a:bodyPr wrap="none">
            <a:spAutoFit/>
          </a:bodyPr>
          <a:lstStyle/>
          <a:p>
            <a:pPr algn="just">
              <a:lnSpc>
                <a:spcPts val="1300"/>
              </a:lnSpc>
              <a:spcAft>
                <a:spcPts val="600"/>
              </a:spcAft>
            </a:pPr>
            <a:r>
              <a:rPr lang="en-US" sz="1000" dirty="0">
                <a:latin typeface="Cambria" panose="02040503050406030204" pitchFamily="18" charset="0"/>
                <a:ea typeface="Cambria" panose="02040503050406030204" pitchFamily="18" charset="0"/>
                <a:cs typeface="Times New Roman" pitchFamily="18" charset="0"/>
              </a:rPr>
              <a:t>Note: Country group classifications were based on the 202</a:t>
            </a:r>
            <a:r>
              <a:rPr lang="tr-TR" sz="1000" dirty="0">
                <a:latin typeface="Cambria" panose="02040503050406030204" pitchFamily="18" charset="0"/>
                <a:ea typeface="Cambria" panose="02040503050406030204" pitchFamily="18" charset="0"/>
                <a:cs typeface="Times New Roman" pitchFamily="18" charset="0"/>
              </a:rPr>
              <a:t>5</a:t>
            </a:r>
            <a:r>
              <a:rPr lang="en-US" sz="1000" dirty="0">
                <a:latin typeface="Cambria" panose="02040503050406030204" pitchFamily="18" charset="0"/>
                <a:ea typeface="Cambria" panose="02040503050406030204" pitchFamily="18" charset="0"/>
                <a:cs typeface="Times New Roman" pitchFamily="18" charset="0"/>
              </a:rPr>
              <a:t> figures published by the World Bank</a:t>
            </a:r>
            <a:endParaRPr lang="en-US" sz="1100" dirty="0">
              <a:latin typeface="Cambria" panose="02040503050406030204" pitchFamily="18" charset="0"/>
              <a:ea typeface="Cambria" panose="02040503050406030204" pitchFamily="18" charset="0"/>
              <a:cs typeface="Times New Roman" pitchFamily="18" charset="0"/>
            </a:endParaRPr>
          </a:p>
        </p:txBody>
      </p:sp>
      <p:graphicFrame>
        <p:nvGraphicFramePr>
          <p:cNvPr id="10" name="Grafik 9">
            <a:extLst>
              <a:ext uri="{FF2B5EF4-FFF2-40B4-BE49-F238E27FC236}">
                <a16:creationId xmlns:a16="http://schemas.microsoft.com/office/drawing/2014/main" id="{A0237008-096D-46EB-85DE-AE3B0AB5BD76}"/>
              </a:ext>
            </a:extLst>
          </p:cNvPr>
          <p:cNvGraphicFramePr>
            <a:graphicFrameLocks/>
          </p:cNvGraphicFramePr>
          <p:nvPr>
            <p:extLst>
              <p:ext uri="{D42A27DB-BD31-4B8C-83A1-F6EECF244321}">
                <p14:modId xmlns:p14="http://schemas.microsoft.com/office/powerpoint/2010/main" val="530805419"/>
              </p:ext>
            </p:extLst>
          </p:nvPr>
        </p:nvGraphicFramePr>
        <p:xfrm>
          <a:off x="911424" y="1398269"/>
          <a:ext cx="6336704" cy="3925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183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p:cNvSpPr>
          <p:nvPr/>
        </p:nvSpPr>
        <p:spPr bwMode="auto">
          <a:xfrm>
            <a:off x="1503398" y="308901"/>
            <a:ext cx="8643938" cy="595115"/>
          </a:xfrm>
          <a:prstGeom prst="rect">
            <a:avLst/>
          </a:prstGeom>
          <a:noFill/>
          <a:ln w="12700">
            <a:noFill/>
            <a:miter lim="800000"/>
            <a:headEnd/>
            <a:tailEnd/>
          </a:ln>
        </p:spPr>
        <p:txBody>
          <a:bodyPr lIns="0" tIns="0" rIns="0" bIns="0">
            <a:spAutoFit/>
          </a:bodyPr>
          <a:lstStyle/>
          <a:p>
            <a:pPr algn="l"/>
            <a:r>
              <a:rPr lang="tr-TR" sz="3900" b="1" dirty="0">
                <a:solidFill>
                  <a:srgbClr val="2A5C51"/>
                </a:solidFill>
                <a:latin typeface="Cambria" panose="02040503050406030204" pitchFamily="18" charset="0"/>
                <a:ea typeface="Optima" charset="0"/>
                <a:cs typeface="Arial" panose="020B0604020202020204" pitchFamily="34" charset="0"/>
                <a:sym typeface="Optima" charset="0"/>
              </a:rPr>
              <a:t>OUTLINE</a:t>
            </a:r>
            <a:endParaRPr lang="en-US" sz="3900" b="1" dirty="0">
              <a:solidFill>
                <a:srgbClr val="2A5C51"/>
              </a:solidFill>
              <a:latin typeface="Cambria" panose="02040503050406030204" pitchFamily="18" charset="0"/>
              <a:ea typeface="Optima" charset="0"/>
              <a:cs typeface="Arial" panose="020B0604020202020204" pitchFamily="34" charset="0"/>
              <a:sym typeface="Optima" charset="0"/>
            </a:endParaRPr>
          </a:p>
        </p:txBody>
      </p:sp>
      <p:sp>
        <p:nvSpPr>
          <p:cNvPr id="3076"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3077" name="Rectangle 4"/>
          <p:cNvSpPr>
            <a:spLocks/>
          </p:cNvSpPr>
          <p:nvPr/>
        </p:nvSpPr>
        <p:spPr bwMode="auto">
          <a:xfrm>
            <a:off x="1503398" y="1700809"/>
            <a:ext cx="917079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281" tIns="32140" rIns="64281" bIns="32140" numCol="1" anchor="t" anchorCtr="0" compatLnSpc="1">
            <a:prstTxWarp prst="textNoShape">
              <a:avLst/>
            </a:prstTxWarp>
          </a:bodyPr>
          <a:lstStyle/>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dirty="0">
                <a:solidFill>
                  <a:schemeClr val="tx1"/>
                </a:solidFill>
                <a:latin typeface="Cambria" panose="02040503050406030204" pitchFamily="18" charset="0"/>
                <a:ea typeface="+mn-ea"/>
                <a:cs typeface="Times New Roman" pitchFamily="18" charset="0"/>
                <a:sym typeface="Optima" charset="0"/>
              </a:rPr>
              <a:t>Recent Global Economic Developments </a:t>
            </a:r>
          </a:p>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b="1" spc="-150" dirty="0">
                <a:solidFill>
                  <a:schemeClr val="tx1"/>
                </a:solidFill>
                <a:latin typeface="Cambria" panose="02040503050406030204" pitchFamily="18" charset="0"/>
                <a:ea typeface="+mn-ea"/>
                <a:cs typeface="Times New Roman" pitchFamily="18" charset="0"/>
                <a:sym typeface="Optima" charset="0"/>
              </a:rPr>
              <a:t>Financial Outlook </a:t>
            </a:r>
            <a:r>
              <a:rPr lang="tr-TR" sz="2800" b="1" spc="-150" dirty="0">
                <a:solidFill>
                  <a:schemeClr val="tx1"/>
                </a:solidFill>
                <a:latin typeface="Cambria" panose="02040503050406030204" pitchFamily="18" charset="0"/>
                <a:ea typeface="+mn-ea"/>
                <a:cs typeface="Times New Roman" pitchFamily="18" charset="0"/>
                <a:sym typeface="Optima" charset="0"/>
              </a:rPr>
              <a:t>of</a:t>
            </a:r>
            <a:r>
              <a:rPr lang="en-US" sz="2800" b="1" spc="-150" dirty="0">
                <a:solidFill>
                  <a:schemeClr val="tx1"/>
                </a:solidFill>
                <a:latin typeface="Cambria" panose="02040503050406030204" pitchFamily="18" charset="0"/>
                <a:ea typeface="+mn-ea"/>
                <a:cs typeface="Times New Roman" pitchFamily="18" charset="0"/>
                <a:sym typeface="Optima" charset="0"/>
              </a:rPr>
              <a:t> the OIC  Countries</a:t>
            </a:r>
          </a:p>
          <a:p>
            <a:pPr marL="778607" lvl="1" indent="-457200" algn="l" eaLnBrk="0" hangingPunct="0">
              <a:lnSpc>
                <a:spcPct val="150000"/>
              </a:lnSpc>
              <a:spcBef>
                <a:spcPct val="20000"/>
              </a:spcBef>
              <a:buClr>
                <a:schemeClr val="bg2"/>
              </a:buClr>
              <a:buSzPct val="75000"/>
              <a:buFont typeface="Wingdings" panose="05000000000000000000" pitchFamily="2" charset="2"/>
              <a:buChar char="v"/>
            </a:pPr>
            <a:r>
              <a:rPr lang="en-US" sz="2800" spc="-150" dirty="0">
                <a:solidFill>
                  <a:schemeClr val="tx1"/>
                </a:solidFill>
                <a:latin typeface="Cambria" panose="02040503050406030204" pitchFamily="18" charset="0"/>
                <a:ea typeface="+mn-ea"/>
                <a:cs typeface="Times New Roman" pitchFamily="18" charset="0"/>
                <a:sym typeface="Optima" charset="0"/>
              </a:rPr>
              <a:t>Islamic Finance</a:t>
            </a:r>
          </a:p>
        </p:txBody>
      </p:sp>
    </p:spTree>
    <p:extLst>
      <p:ext uri="{BB962C8B-B14F-4D97-AF65-F5344CB8AC3E}">
        <p14:creationId xmlns:p14="http://schemas.microsoft.com/office/powerpoint/2010/main" val="368509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900786"/>
            <a:ext cx="9170789" cy="1"/>
          </a:xfrm>
          <a:prstGeom prst="line">
            <a:avLst/>
          </a:prstGeom>
          <a:noFill/>
          <a:ln w="25400" cap="rnd">
            <a:solidFill>
              <a:srgbClr val="2A5C51"/>
            </a:solidFill>
            <a:miter lim="800000"/>
            <a:headEnd/>
            <a:tailEnd/>
          </a:ln>
        </p:spPr>
        <p:txBody>
          <a:bodyPr lIns="0" tIns="0" rIns="0" bIns="0"/>
          <a:lstStyle/>
          <a:p>
            <a:endParaRPr lang="en-US"/>
          </a:p>
        </p:txBody>
      </p:sp>
      <p:sp>
        <p:nvSpPr>
          <p:cNvPr id="12" name="Rectangle 11"/>
          <p:cNvSpPr/>
          <p:nvPr/>
        </p:nvSpPr>
        <p:spPr>
          <a:xfrm>
            <a:off x="1559766" y="300624"/>
            <a:ext cx="8673291" cy="492443"/>
          </a:xfrm>
          <a:prstGeom prst="rect">
            <a:avLst/>
          </a:prstGeom>
          <a:noFill/>
          <a:ln w="12700">
            <a:noFill/>
            <a:miter lim="800000"/>
            <a:headEnd/>
            <a:tailEnd/>
          </a:ln>
        </p:spPr>
        <p:txBody>
          <a:bodyPr lIns="0" tIns="0" rIns="0" bIns="0">
            <a:spAutoFit/>
          </a:bodyPr>
          <a:lstStyle/>
          <a:p>
            <a:pPr algn="l"/>
            <a:r>
              <a:rPr lang="en-US" sz="3200" b="1" dirty="0">
                <a:solidFill>
                  <a:srgbClr val="2A5C51"/>
                </a:solidFill>
                <a:latin typeface="Cambria" panose="02040503050406030204" pitchFamily="18" charset="0"/>
                <a:ea typeface="Optima" charset="0"/>
                <a:cs typeface="Optima" charset="0"/>
                <a:sym typeface="Optima" charset="0"/>
              </a:rPr>
              <a:t>Financial Outlook of the OIC Countries</a:t>
            </a:r>
          </a:p>
        </p:txBody>
      </p:sp>
      <p:sp>
        <p:nvSpPr>
          <p:cNvPr id="3" name="Content Placeholder 2"/>
          <p:cNvSpPr>
            <a:spLocks noGrp="1"/>
          </p:cNvSpPr>
          <p:nvPr>
            <p:ph idx="1"/>
          </p:nvPr>
        </p:nvSpPr>
        <p:spPr>
          <a:xfrm>
            <a:off x="1591546" y="1052736"/>
            <a:ext cx="9103245" cy="4089532"/>
          </a:xfrm>
        </p:spPr>
        <p:txBody>
          <a:bodyPr/>
          <a:lstStyle/>
          <a:p>
            <a:pPr marL="47452" indent="0" algn="just">
              <a:lnSpc>
                <a:spcPct val="150000"/>
              </a:lnSpc>
              <a:spcBef>
                <a:spcPts val="281"/>
              </a:spcBef>
              <a:spcAft>
                <a:spcPts val="562"/>
              </a:spcAft>
            </a:pPr>
            <a:r>
              <a:rPr lang="en-US" sz="1600" dirty="0">
                <a:latin typeface="Cambria" panose="02040503050406030204" pitchFamily="18" charset="0"/>
                <a:ea typeface="Cambria" panose="02040503050406030204" pitchFamily="18" charset="0"/>
                <a:cs typeface="Times New Roman" pitchFamily="18" charset="0"/>
              </a:rPr>
              <a:t>World Bank The Global Financial Development Database is used.</a:t>
            </a:r>
            <a:r>
              <a:rPr lang="tr-TR" sz="1600" dirty="0">
                <a:latin typeface="Cambria" panose="02040503050406030204" pitchFamily="18" charset="0"/>
                <a:ea typeface="Cambria" panose="02040503050406030204" pitchFamily="18" charset="0"/>
                <a:cs typeface="Times New Roman" pitchFamily="18" charset="0"/>
              </a:rPr>
              <a:t> T</a:t>
            </a:r>
            <a:r>
              <a:rPr lang="en-GB" sz="1600" dirty="0">
                <a:latin typeface="Cambria" panose="02040503050406030204" pitchFamily="18" charset="0"/>
                <a:ea typeface="Cambria" panose="02040503050406030204" pitchFamily="18" charset="0"/>
                <a:cs typeface="Times New Roman" pitchFamily="18" charset="0"/>
              </a:rPr>
              <a:t>he database includes measures of</a:t>
            </a:r>
            <a:r>
              <a:rPr lang="tr-TR" sz="1600" dirty="0">
                <a:latin typeface="Cambria" panose="02040503050406030204" pitchFamily="18" charset="0"/>
                <a:ea typeface="Cambria" panose="02040503050406030204" pitchFamily="18" charset="0"/>
                <a:cs typeface="Times New Roman" pitchFamily="18" charset="0"/>
              </a:rPr>
              <a:t>;</a:t>
            </a:r>
          </a:p>
          <a:p>
            <a:pPr marL="333202" indent="-285750" algn="just">
              <a:lnSpc>
                <a:spcPct val="150000"/>
              </a:lnSpc>
              <a:spcBef>
                <a:spcPts val="281"/>
              </a:spcBef>
              <a:spcAft>
                <a:spcPts val="562"/>
              </a:spcAft>
              <a:buFont typeface="Wingdings" pitchFamily="2" charset="2"/>
              <a:buChar char="Ø"/>
            </a:pPr>
            <a:r>
              <a:rPr lang="en-GB" sz="1600" dirty="0">
                <a:latin typeface="Cambria" panose="02040503050406030204" pitchFamily="18" charset="0"/>
                <a:ea typeface="Cambria" panose="02040503050406030204" pitchFamily="18" charset="0"/>
                <a:cs typeface="Times New Roman" pitchFamily="18" charset="0"/>
              </a:rPr>
              <a:t>degree to which individuals can and do use financial services (access), </a:t>
            </a:r>
          </a:p>
          <a:p>
            <a:pPr marL="333202" indent="-285750" algn="just">
              <a:lnSpc>
                <a:spcPct val="150000"/>
              </a:lnSpc>
              <a:spcBef>
                <a:spcPts val="281"/>
              </a:spcBef>
              <a:spcAft>
                <a:spcPts val="562"/>
              </a:spcAft>
              <a:buFont typeface="Wingdings" pitchFamily="2" charset="2"/>
              <a:buChar char="Ø"/>
            </a:pPr>
            <a:r>
              <a:rPr lang="en-GB" sz="1600" dirty="0">
                <a:latin typeface="Cambria" panose="02040503050406030204" pitchFamily="18" charset="0"/>
                <a:ea typeface="Cambria" panose="02040503050406030204" pitchFamily="18" charset="0"/>
                <a:cs typeface="Times New Roman" pitchFamily="18" charset="0"/>
              </a:rPr>
              <a:t>size of financial institutions and markets (depth),</a:t>
            </a:r>
            <a:endParaRPr lang="tr-TR" sz="1600" dirty="0">
              <a:latin typeface="Cambria" panose="02040503050406030204" pitchFamily="18" charset="0"/>
              <a:ea typeface="Cambria" panose="02040503050406030204" pitchFamily="18" charset="0"/>
              <a:cs typeface="Times New Roman" pitchFamily="18" charset="0"/>
            </a:endParaRPr>
          </a:p>
          <a:p>
            <a:pPr marL="333202" indent="-285750" algn="just">
              <a:lnSpc>
                <a:spcPct val="150000"/>
              </a:lnSpc>
              <a:spcBef>
                <a:spcPts val="281"/>
              </a:spcBef>
              <a:spcAft>
                <a:spcPts val="562"/>
              </a:spcAft>
              <a:buFont typeface="Wingdings" pitchFamily="2" charset="2"/>
              <a:buChar char="Ø"/>
            </a:pPr>
            <a:r>
              <a:rPr lang="en-GB" sz="1600" dirty="0">
                <a:latin typeface="Cambria" panose="02040503050406030204" pitchFamily="18" charset="0"/>
                <a:ea typeface="Cambria" panose="02040503050406030204" pitchFamily="18" charset="0"/>
                <a:cs typeface="Times New Roman" pitchFamily="18" charset="0"/>
              </a:rPr>
              <a:t>efficiency of financial intermediaries and markets in intermediating resources and facilitating financial transactions (efficiency)</a:t>
            </a:r>
            <a:endParaRPr lang="tr-TR" sz="1600" dirty="0">
              <a:latin typeface="Cambria" panose="02040503050406030204" pitchFamily="18" charset="0"/>
              <a:ea typeface="Cambria" panose="02040503050406030204" pitchFamily="18" charset="0"/>
              <a:cs typeface="Times New Roman" pitchFamily="18" charset="0"/>
            </a:endParaRPr>
          </a:p>
          <a:p>
            <a:pPr marL="333202" indent="-285750" algn="just">
              <a:lnSpc>
                <a:spcPct val="150000"/>
              </a:lnSpc>
              <a:spcBef>
                <a:spcPts val="281"/>
              </a:spcBef>
              <a:spcAft>
                <a:spcPts val="562"/>
              </a:spcAft>
              <a:buFont typeface="Wingdings" pitchFamily="2" charset="2"/>
              <a:buChar char="Ø"/>
            </a:pPr>
            <a:r>
              <a:rPr lang="en-GB" sz="1600" dirty="0">
                <a:latin typeface="Cambria" panose="02040503050406030204" pitchFamily="18" charset="0"/>
                <a:ea typeface="Cambria" panose="02040503050406030204" pitchFamily="18" charset="0"/>
                <a:cs typeface="Times New Roman" pitchFamily="18" charset="0"/>
              </a:rPr>
              <a:t>stability of financial institutions and markets (stability)</a:t>
            </a:r>
            <a:endParaRPr lang="en-US" sz="1600" dirty="0">
              <a:latin typeface="Cambria" panose="02040503050406030204" pitchFamily="18" charset="0"/>
              <a:ea typeface="Cambria" panose="02040503050406030204" pitchFamily="18" charset="0"/>
              <a:cs typeface="Times New Roman" pitchFamily="18" charset="0"/>
            </a:endParaRPr>
          </a:p>
          <a:p>
            <a:pPr marL="47452" indent="0" algn="just">
              <a:lnSpc>
                <a:spcPct val="150000"/>
              </a:lnSpc>
              <a:spcBef>
                <a:spcPts val="281"/>
              </a:spcBef>
              <a:spcAft>
                <a:spcPts val="562"/>
              </a:spcAft>
            </a:pPr>
            <a:r>
              <a:rPr lang="en-US" sz="1600" dirty="0">
                <a:latin typeface="Cambria" panose="02040503050406030204" pitchFamily="18" charset="0"/>
                <a:ea typeface="Cambria" panose="02040503050406030204" pitchFamily="18" charset="0"/>
                <a:cs typeface="Times New Roman" pitchFamily="18" charset="0"/>
              </a:rPr>
              <a:t>In order to achieve a well-functioning system, financial markets require financial</a:t>
            </a:r>
            <a:r>
              <a:rPr lang="tr-TR" sz="1600" dirty="0">
                <a:latin typeface="Cambria" panose="02040503050406030204" pitchFamily="18" charset="0"/>
                <a:ea typeface="Cambria" panose="02040503050406030204" pitchFamily="18" charset="0"/>
                <a:cs typeface="Times New Roman" pitchFamily="18" charset="0"/>
              </a:rPr>
              <a:t> </a:t>
            </a:r>
            <a:r>
              <a:rPr lang="en-US" sz="1600" dirty="0">
                <a:latin typeface="Cambria" panose="02040503050406030204" pitchFamily="18" charset="0"/>
                <a:ea typeface="Cambria" panose="02040503050406030204" pitchFamily="18" charset="0"/>
                <a:cs typeface="Times New Roman" pitchFamily="18" charset="0"/>
              </a:rPr>
              <a:t>depth, access, efficiency and stability.</a:t>
            </a:r>
          </a:p>
        </p:txBody>
      </p:sp>
    </p:spTree>
    <p:extLst>
      <p:ext uri="{BB962C8B-B14F-4D97-AF65-F5344CB8AC3E}">
        <p14:creationId xmlns:p14="http://schemas.microsoft.com/office/powerpoint/2010/main" val="138403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50873" y="116632"/>
            <a:ext cx="8759098" cy="492443"/>
          </a:xfrm>
          <a:prstGeom prst="rect">
            <a:avLst/>
          </a:prstGeom>
          <a:noFill/>
          <a:ln w="12700">
            <a:noFill/>
            <a:miter lim="800000"/>
            <a:headEnd/>
            <a:tailEnd/>
          </a:ln>
        </p:spPr>
        <p:txBody>
          <a:bodyPr lIns="0" tIns="0" rIns="0" bIns="0">
            <a:spAutoFit/>
          </a:bodyPr>
          <a:lstStyle>
            <a:defPPr>
              <a:defRPr lang="en-US"/>
            </a:defPPr>
            <a:lvl1pPr algn="l">
              <a:defRPr sz="4000" b="1">
                <a:solidFill>
                  <a:srgbClr val="2A5C51"/>
                </a:solidFill>
                <a:latin typeface="Optima" charset="0"/>
                <a:ea typeface="Optima" charset="0"/>
                <a:cs typeface="Optima" charset="0"/>
              </a:defRPr>
            </a:lvl1pPr>
          </a:lstStyle>
          <a:p>
            <a:r>
              <a:rPr lang="en-US" sz="3200" dirty="0">
                <a:latin typeface="Cambria" panose="02040503050406030204" pitchFamily="18" charset="0"/>
                <a:sym typeface="Optima" charset="0"/>
              </a:rPr>
              <a:t>Financial Outlook of the OIC Countries</a:t>
            </a:r>
          </a:p>
        </p:txBody>
      </p:sp>
      <p:sp>
        <p:nvSpPr>
          <p:cNvPr id="8" name="Line 3"/>
          <p:cNvSpPr>
            <a:spLocks noChangeShapeType="1"/>
          </p:cNvSpPr>
          <p:nvPr/>
        </p:nvSpPr>
        <p:spPr bwMode="auto">
          <a:xfrm rot="10800000" flipH="1" flipV="1">
            <a:off x="1548877" y="670255"/>
            <a:ext cx="9170789" cy="1"/>
          </a:xfrm>
          <a:prstGeom prst="line">
            <a:avLst/>
          </a:prstGeom>
          <a:noFill/>
          <a:ln w="25400" cap="rnd">
            <a:solidFill>
              <a:srgbClr val="2A5C51"/>
            </a:solidFill>
            <a:miter lim="800000"/>
            <a:headEnd/>
            <a:tailEnd/>
          </a:ln>
        </p:spPr>
        <p:txBody>
          <a:bodyPr lIns="0" tIns="0" rIns="0" bIns="0"/>
          <a:lstStyle/>
          <a:p>
            <a:endParaRPr lang="tr-TR"/>
          </a:p>
        </p:txBody>
      </p:sp>
      <p:sp>
        <p:nvSpPr>
          <p:cNvPr id="2" name="Dikdörtgen 1"/>
          <p:cNvSpPr/>
          <p:nvPr/>
        </p:nvSpPr>
        <p:spPr>
          <a:xfrm>
            <a:off x="1550873" y="840611"/>
            <a:ext cx="8892480" cy="307777"/>
          </a:xfrm>
          <a:prstGeom prst="rect">
            <a:avLst/>
          </a:prstGeom>
        </p:spPr>
        <p:txBody>
          <a:bodyPr wrap="square">
            <a:spAutoFit/>
          </a:bodyPr>
          <a:lstStyle/>
          <a:p>
            <a:pPr algn="l"/>
            <a:r>
              <a:rPr lang="en-US" sz="1400" dirty="0">
                <a:latin typeface="Cambria" panose="02040503050406030204" pitchFamily="18" charset="0"/>
                <a:ea typeface="Cambria" panose="02040503050406030204" pitchFamily="18" charset="0"/>
                <a:cs typeface="Times New Roman" panose="02020603050405020304" pitchFamily="18" charset="0"/>
              </a:rPr>
              <a:t>The</a:t>
            </a:r>
            <a:r>
              <a:rPr lang="tr-TR" sz="1400" dirty="0">
                <a:latin typeface="Cambria" panose="02040503050406030204" pitchFamily="18" charset="0"/>
                <a:ea typeface="Cambria" panose="02040503050406030204" pitchFamily="18" charset="0"/>
                <a:cs typeface="Times New Roman" panose="02020603050405020304" pitchFamily="18" charset="0"/>
              </a:rPr>
              <a:t>se</a:t>
            </a:r>
            <a:r>
              <a:rPr lang="en-US" sz="1400" dirty="0">
                <a:latin typeface="Cambria" panose="02040503050406030204" pitchFamily="18" charset="0"/>
                <a:ea typeface="Cambria" panose="02040503050406030204" pitchFamily="18" charset="0"/>
                <a:cs typeface="Times New Roman" panose="02020603050405020304" pitchFamily="18" charset="0"/>
              </a:rPr>
              <a:t> indicators used to measure the characteristics of the financial markets are given in the table below:</a:t>
            </a:r>
            <a:endParaRPr lang="en-US" sz="1400" dirty="0"/>
          </a:p>
        </p:txBody>
      </p:sp>
      <p:sp>
        <p:nvSpPr>
          <p:cNvPr id="6" name="Metin kutusu 5"/>
          <p:cNvSpPr txBox="1"/>
          <p:nvPr/>
        </p:nvSpPr>
        <p:spPr>
          <a:xfrm>
            <a:off x="4511824" y="1148388"/>
            <a:ext cx="3435208" cy="307777"/>
          </a:xfrm>
          <a:prstGeom prst="rect">
            <a:avLst/>
          </a:prstGeom>
          <a:noFill/>
        </p:spPr>
        <p:txBody>
          <a:bodyPr wrap="square" rtlCol="0">
            <a:spAutoFit/>
          </a:bodyPr>
          <a:lstStyle/>
          <a:p>
            <a:pPr algn="l"/>
            <a:r>
              <a:rPr lang="en-US" sz="1400" b="1" dirty="0">
                <a:latin typeface="Cambria" panose="02040503050406030204" pitchFamily="18" charset="0"/>
                <a:cs typeface="Times New Roman" pitchFamily="18" charset="0"/>
              </a:rPr>
              <a:t>Table 1. Selected Indicators</a:t>
            </a:r>
          </a:p>
        </p:txBody>
      </p:sp>
      <p:graphicFrame>
        <p:nvGraphicFramePr>
          <p:cNvPr id="11" name="Table 10">
            <a:extLst>
              <a:ext uri="{FF2B5EF4-FFF2-40B4-BE49-F238E27FC236}">
                <a16:creationId xmlns:a16="http://schemas.microsoft.com/office/drawing/2014/main" id="{AE102E80-B4DF-F7A5-0686-3E60E2879F59}"/>
              </a:ext>
            </a:extLst>
          </p:cNvPr>
          <p:cNvGraphicFramePr>
            <a:graphicFrameLocks noGrp="1"/>
          </p:cNvGraphicFramePr>
          <p:nvPr>
            <p:extLst>
              <p:ext uri="{D42A27DB-BD31-4B8C-83A1-F6EECF244321}">
                <p14:modId xmlns:p14="http://schemas.microsoft.com/office/powerpoint/2010/main" val="906229624"/>
              </p:ext>
            </p:extLst>
          </p:nvPr>
        </p:nvGraphicFramePr>
        <p:xfrm>
          <a:off x="2814849" y="1443146"/>
          <a:ext cx="6519950" cy="4074086"/>
        </p:xfrm>
        <a:graphic>
          <a:graphicData uri="http://schemas.openxmlformats.org/drawingml/2006/table">
            <a:tbl>
              <a:tblPr firstRow="1" firstCol="1" bandRow="1"/>
              <a:tblGrid>
                <a:gridCol w="1102284">
                  <a:extLst>
                    <a:ext uri="{9D8B030D-6E8A-4147-A177-3AD203B41FA5}">
                      <a16:colId xmlns:a16="http://schemas.microsoft.com/office/drawing/2014/main" val="3025813625"/>
                    </a:ext>
                  </a:extLst>
                </a:gridCol>
                <a:gridCol w="1520160">
                  <a:extLst>
                    <a:ext uri="{9D8B030D-6E8A-4147-A177-3AD203B41FA5}">
                      <a16:colId xmlns:a16="http://schemas.microsoft.com/office/drawing/2014/main" val="1046753525"/>
                    </a:ext>
                  </a:extLst>
                </a:gridCol>
                <a:gridCol w="3897506">
                  <a:extLst>
                    <a:ext uri="{9D8B030D-6E8A-4147-A177-3AD203B41FA5}">
                      <a16:colId xmlns:a16="http://schemas.microsoft.com/office/drawing/2014/main" val="2504631291"/>
                    </a:ext>
                  </a:extLst>
                </a:gridCol>
              </a:tblGrid>
              <a:tr h="326570">
                <a:tc>
                  <a:txBody>
                    <a:bodyPr/>
                    <a:lstStyle/>
                    <a:p>
                      <a:pPr algn="just">
                        <a:lnSpc>
                          <a:spcPct val="115000"/>
                        </a:lnSpc>
                        <a:spcAft>
                          <a:spcPts val="1000"/>
                        </a:spcAft>
                      </a:pPr>
                      <a:r>
                        <a:rPr lang="en-US" sz="1200" b="1">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CATEGORY</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l">
                        <a:lnSpc>
                          <a:spcPct val="115000"/>
                        </a:lnSpc>
                        <a:spcAft>
                          <a:spcPts val="1000"/>
                        </a:spcAft>
                        <a:tabLst>
                          <a:tab pos="1238250" algn="l"/>
                          <a:tab pos="1978025" algn="r"/>
                        </a:tabLst>
                      </a:pPr>
                      <a:r>
                        <a:rPr lang="en-US" sz="12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CODE</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l">
                        <a:lnSpc>
                          <a:spcPct val="115000"/>
                        </a:lnSpc>
                        <a:spcAft>
                          <a:spcPts val="1000"/>
                        </a:spcAft>
                        <a:tabLst>
                          <a:tab pos="1238250" algn="l"/>
                          <a:tab pos="1978025" algn="r"/>
                        </a:tabLst>
                      </a:pPr>
                      <a:r>
                        <a:rPr lang="en-US" sz="12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INDICATOR</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916971553"/>
                  </a:ext>
                </a:extLst>
              </a:tr>
              <a:tr h="936879">
                <a:tc>
                  <a:txBody>
                    <a:bodyPr/>
                    <a:lstStyle/>
                    <a:p>
                      <a:pPr algn="just">
                        <a:lnSpc>
                          <a:spcPts val="1300"/>
                        </a:lnSpc>
                        <a:spcAft>
                          <a:spcPts val="60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ACCESS</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GFDD.AI.01</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GFDD.AI.02</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Bank accounts per 1,000 adults</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Bank branches per 100,000 adults</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19504513"/>
                  </a:ext>
                </a:extLst>
              </a:tr>
              <a:tr h="936879">
                <a:tc>
                  <a:txBody>
                    <a:bodyPr/>
                    <a:lstStyle/>
                    <a:p>
                      <a:pPr algn="just">
                        <a:lnSpc>
                          <a:spcPts val="1300"/>
                        </a:lnSpc>
                        <a:spcAft>
                          <a:spcPts val="60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DEPTH</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GFDD.DI.01</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GFDD.DI.02</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GFDD.DM.01</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Private credit by deposit money banks to GDP (%)</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Deposit money banks' assets to GDP (%)</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Stock market capitalization to GDP (%)</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27112106"/>
                  </a:ext>
                </a:extLst>
              </a:tr>
              <a:tr h="936879">
                <a:tc>
                  <a:txBody>
                    <a:bodyPr/>
                    <a:lstStyle/>
                    <a:p>
                      <a:pPr algn="just">
                        <a:lnSpc>
                          <a:spcPts val="1300"/>
                        </a:lnSpc>
                        <a:spcAft>
                          <a:spcPts val="60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EFFICIENCY</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GFDD.EI.02</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GFDD.EI.05</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GFDD.EI.06</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Bank lending-deposit spread</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Bank return on assets (%, after-tax) </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p>
                      <a:pPr algn="just">
                        <a:lnSpc>
                          <a:spcPts val="1300"/>
                        </a:lnSpc>
                        <a:spcAft>
                          <a:spcPts val="600"/>
                        </a:spcAft>
                      </a:pPr>
                      <a:r>
                        <a:rPr lang="en-US" sz="1200">
                          <a:effectLst/>
                          <a:latin typeface="Cambria" panose="02040503050406030204" pitchFamily="18" charset="0"/>
                          <a:ea typeface="Cambria" panose="02040503050406030204" pitchFamily="18" charset="0"/>
                          <a:cs typeface="Times New Roman" panose="02020603050405020304" pitchFamily="18" charset="0"/>
                        </a:rPr>
                        <a:t>Bank return on equity (%, after-tax)</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63270929"/>
                  </a:ext>
                </a:extLst>
              </a:tr>
              <a:tr h="936879">
                <a:tc>
                  <a:txBody>
                    <a:bodyPr/>
                    <a:lstStyle/>
                    <a:p>
                      <a:pPr algn="just">
                        <a:lnSpc>
                          <a:spcPts val="1300"/>
                        </a:lnSpc>
                        <a:spcAft>
                          <a:spcPts val="600"/>
                        </a:spcAft>
                      </a:pPr>
                      <a:r>
                        <a:rPr lang="en-US" sz="1200" b="1">
                          <a:effectLst/>
                          <a:latin typeface="Cambria" panose="02040503050406030204" pitchFamily="18" charset="0"/>
                          <a:ea typeface="Cambria" panose="02040503050406030204" pitchFamily="18" charset="0"/>
                          <a:cs typeface="Times New Roman" panose="02020603050405020304" pitchFamily="18" charset="0"/>
                        </a:rPr>
                        <a:t>STABILITY</a:t>
                      </a:r>
                      <a:endParaRPr lang="en-TR" sz="120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GFDD.SI.02</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l">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GFDD.SI.03</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l">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GFDD.SI.05</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Bank non-performing loans to gross loans (%) </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l">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Bank capital to total assets (%)</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p>
                      <a:pPr algn="l">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Bank regulatory capital to risk-weighted assets (%)</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2448" marR="22448"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82317284"/>
                  </a:ext>
                </a:extLst>
              </a:tr>
            </a:tbl>
          </a:graphicData>
        </a:graphic>
      </p:graphicFrame>
      <p:sp>
        <p:nvSpPr>
          <p:cNvPr id="13" name="TextBox 12">
            <a:extLst>
              <a:ext uri="{FF2B5EF4-FFF2-40B4-BE49-F238E27FC236}">
                <a16:creationId xmlns:a16="http://schemas.microsoft.com/office/drawing/2014/main" id="{20996E9D-DC74-161A-E19C-5EC119D23940}"/>
              </a:ext>
            </a:extLst>
          </p:cNvPr>
          <p:cNvSpPr txBox="1"/>
          <p:nvPr/>
        </p:nvSpPr>
        <p:spPr>
          <a:xfrm>
            <a:off x="2744710" y="5577588"/>
            <a:ext cx="7974956" cy="264047"/>
          </a:xfrm>
          <a:prstGeom prst="rect">
            <a:avLst/>
          </a:prstGeom>
          <a:noFill/>
        </p:spPr>
        <p:txBody>
          <a:bodyPr wrap="square">
            <a:spAutoFit/>
          </a:bodyPr>
          <a:lstStyle/>
          <a:p>
            <a:pPr algn="just">
              <a:lnSpc>
                <a:spcPts val="1300"/>
              </a:lnSpc>
              <a:spcAft>
                <a:spcPts val="600"/>
              </a:spcAft>
            </a:pPr>
            <a:r>
              <a:rPr lang="en-US" sz="1100" b="1" dirty="0">
                <a:effectLst/>
                <a:latin typeface="Cambria" panose="02040503050406030204" pitchFamily="18" charset="0"/>
                <a:ea typeface="Cambria" panose="02040503050406030204" pitchFamily="18" charset="0"/>
                <a:cs typeface="Times New Roman" panose="02020603050405020304" pitchFamily="18" charset="0"/>
              </a:rPr>
              <a:t>Source:</a:t>
            </a:r>
            <a:r>
              <a:rPr lang="en-US" sz="1100" dirty="0">
                <a:effectLst/>
                <a:latin typeface="Cambria" panose="02040503050406030204" pitchFamily="18" charset="0"/>
                <a:ea typeface="Cambria" panose="02040503050406030204" pitchFamily="18" charset="0"/>
                <a:cs typeface="Times New Roman" panose="02020603050405020304" pitchFamily="18" charset="0"/>
              </a:rPr>
              <a:t> World Bank Global Financial Development Database (September 2022 Version)</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245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3845" y="116632"/>
            <a:ext cx="8759098" cy="492443"/>
          </a:xfrm>
          <a:prstGeom prst="rect">
            <a:avLst/>
          </a:prstGeom>
          <a:noFill/>
          <a:ln w="12700">
            <a:noFill/>
            <a:miter lim="800000"/>
            <a:headEnd/>
            <a:tailEnd/>
          </a:ln>
        </p:spPr>
        <p:txBody>
          <a:bodyPr lIns="0" tIns="0" rIns="0" bIns="0">
            <a:spAutoFit/>
          </a:bodyPr>
          <a:lstStyle>
            <a:defPPr>
              <a:defRPr lang="en-US"/>
            </a:defPPr>
            <a:lvl1pPr algn="l">
              <a:defRPr sz="4000" b="1">
                <a:solidFill>
                  <a:srgbClr val="2A5C51"/>
                </a:solidFill>
                <a:latin typeface="Optima" charset="0"/>
                <a:ea typeface="Optima" charset="0"/>
                <a:cs typeface="Optima" charset="0"/>
              </a:defRPr>
            </a:lvl1pPr>
          </a:lstStyle>
          <a:p>
            <a:pPr lvl="0"/>
            <a:r>
              <a:rPr lang="tr-TR" sz="3200" dirty="0">
                <a:latin typeface="Cambria" panose="02040503050406030204" pitchFamily="18" charset="0"/>
                <a:sym typeface="Optima" charset="0"/>
              </a:rPr>
              <a:t>Financial Outlook of </a:t>
            </a:r>
            <a:r>
              <a:rPr lang="en-US" sz="3200" dirty="0">
                <a:latin typeface="Cambria" panose="02040503050406030204" pitchFamily="18" charset="0"/>
                <a:sym typeface="Optima" charset="0"/>
              </a:rPr>
              <a:t>the</a:t>
            </a:r>
            <a:r>
              <a:rPr lang="tr-TR" sz="3200" dirty="0">
                <a:latin typeface="Cambria" panose="02040503050406030204" pitchFamily="18" charset="0"/>
                <a:sym typeface="Optima" charset="0"/>
              </a:rPr>
              <a:t> OIC </a:t>
            </a:r>
            <a:r>
              <a:rPr lang="en-US" sz="3200" dirty="0">
                <a:latin typeface="Cambria" panose="02040503050406030204" pitchFamily="18" charset="0"/>
                <a:sym typeface="Optima" charset="0"/>
              </a:rPr>
              <a:t>Countries</a:t>
            </a:r>
          </a:p>
        </p:txBody>
      </p:sp>
      <p:sp>
        <p:nvSpPr>
          <p:cNvPr id="8" name="Line 3"/>
          <p:cNvSpPr>
            <a:spLocks noChangeShapeType="1"/>
          </p:cNvSpPr>
          <p:nvPr/>
        </p:nvSpPr>
        <p:spPr bwMode="auto">
          <a:xfrm rot="10800000" flipH="1" flipV="1">
            <a:off x="1548877" y="670255"/>
            <a:ext cx="9170789" cy="1"/>
          </a:xfrm>
          <a:prstGeom prst="line">
            <a:avLst/>
          </a:prstGeom>
          <a:noFill/>
          <a:ln w="25400" cap="rnd">
            <a:solidFill>
              <a:srgbClr val="2A5C51"/>
            </a:solidFill>
            <a:miter lim="800000"/>
            <a:headEnd/>
            <a:tailEnd/>
          </a:ln>
        </p:spPr>
        <p:txBody>
          <a:bodyPr lIns="0" tIns="0" rIns="0" bIns="0"/>
          <a:lstStyle/>
          <a:p>
            <a:endParaRPr lang="tr-TR"/>
          </a:p>
        </p:txBody>
      </p:sp>
      <p:sp>
        <p:nvSpPr>
          <p:cNvPr id="2" name="Dikdörtgen 1"/>
          <p:cNvSpPr/>
          <p:nvPr/>
        </p:nvSpPr>
        <p:spPr>
          <a:xfrm>
            <a:off x="1550873" y="745540"/>
            <a:ext cx="8892480" cy="523220"/>
          </a:xfrm>
          <a:prstGeom prst="rect">
            <a:avLst/>
          </a:prstGeom>
        </p:spPr>
        <p:txBody>
          <a:bodyPr wrap="square">
            <a:spAutoFit/>
          </a:bodyPr>
          <a:lstStyle/>
          <a:p>
            <a:pPr algn="just"/>
            <a:r>
              <a:rPr lang="en-US" sz="1400" dirty="0">
                <a:latin typeface="Cambria" panose="02040503050406030204" pitchFamily="18" charset="0"/>
                <a:ea typeface="Cambria" panose="02040503050406030204" pitchFamily="18" charset="0"/>
                <a:cs typeface="Times New Roman" panose="02020603050405020304" pitchFamily="18" charset="0"/>
              </a:rPr>
              <a:t>OIC Member Countries have been categorized into four major groups according to the World Bank Income Grouping Methodology</a:t>
            </a:r>
            <a:r>
              <a:rPr lang="tr-TR" sz="1400" dirty="0">
                <a:latin typeface="Cambria" panose="02040503050406030204" pitchFamily="18" charset="0"/>
                <a:ea typeface="Cambria" panose="02040503050406030204" pitchFamily="18" charset="0"/>
                <a:cs typeface="Times New Roman" panose="02020603050405020304" pitchFamily="18" charset="0"/>
              </a:rPr>
              <a:t>:</a:t>
            </a:r>
            <a:endParaRPr lang="en-US" sz="1400" dirty="0"/>
          </a:p>
        </p:txBody>
      </p:sp>
      <p:sp>
        <p:nvSpPr>
          <p:cNvPr id="6" name="Metin kutusu 5"/>
          <p:cNvSpPr txBox="1"/>
          <p:nvPr/>
        </p:nvSpPr>
        <p:spPr>
          <a:xfrm>
            <a:off x="4279509" y="1177007"/>
            <a:ext cx="3435208" cy="307777"/>
          </a:xfrm>
          <a:prstGeom prst="rect">
            <a:avLst/>
          </a:prstGeom>
          <a:noFill/>
        </p:spPr>
        <p:txBody>
          <a:bodyPr wrap="square" rtlCol="0">
            <a:spAutoFit/>
          </a:bodyPr>
          <a:lstStyle/>
          <a:p>
            <a:pPr algn="l"/>
            <a:r>
              <a:rPr lang="en-US" sz="1400" b="1" dirty="0">
                <a:latin typeface="Cambria" panose="02040503050406030204" pitchFamily="18" charset="0"/>
                <a:cs typeface="Times New Roman" pitchFamily="18" charset="0"/>
              </a:rPr>
              <a:t>Table</a:t>
            </a:r>
            <a:r>
              <a:rPr lang="tr-TR" sz="1400" b="1" dirty="0">
                <a:latin typeface="Cambria" panose="02040503050406030204" pitchFamily="18" charset="0"/>
                <a:cs typeface="Times New Roman" pitchFamily="18" charset="0"/>
              </a:rPr>
              <a:t> 2.</a:t>
            </a:r>
            <a:r>
              <a:rPr lang="en-GB" sz="1400" b="1" dirty="0">
                <a:latin typeface="Cambria" panose="02040503050406030204" pitchFamily="18" charset="0"/>
                <a:cs typeface="Times New Roman" pitchFamily="18" charset="0"/>
              </a:rPr>
              <a:t> OIC Country Groups</a:t>
            </a:r>
            <a:r>
              <a:rPr lang="tr-TR" sz="1400" b="1" dirty="0">
                <a:latin typeface="Cambria" panose="02040503050406030204" pitchFamily="18" charset="0"/>
                <a:cs typeface="Times New Roman" pitchFamily="18" charset="0"/>
              </a:rPr>
              <a:t> as of 2024</a:t>
            </a:r>
          </a:p>
        </p:txBody>
      </p:sp>
      <p:graphicFrame>
        <p:nvGraphicFramePr>
          <p:cNvPr id="9" name="Table 8">
            <a:extLst>
              <a:ext uri="{FF2B5EF4-FFF2-40B4-BE49-F238E27FC236}">
                <a16:creationId xmlns:a16="http://schemas.microsoft.com/office/drawing/2014/main" id="{05DD9332-E5D4-BA22-B569-53D61AF47663}"/>
              </a:ext>
            </a:extLst>
          </p:cNvPr>
          <p:cNvGraphicFramePr>
            <a:graphicFrameLocks noGrp="1"/>
          </p:cNvGraphicFramePr>
          <p:nvPr>
            <p:extLst>
              <p:ext uri="{D42A27DB-BD31-4B8C-83A1-F6EECF244321}">
                <p14:modId xmlns:p14="http://schemas.microsoft.com/office/powerpoint/2010/main" val="2888311047"/>
              </p:ext>
            </p:extLst>
          </p:nvPr>
        </p:nvGraphicFramePr>
        <p:xfrm>
          <a:off x="1608108" y="1527791"/>
          <a:ext cx="9456444" cy="3845425"/>
        </p:xfrm>
        <a:graphic>
          <a:graphicData uri="http://schemas.openxmlformats.org/drawingml/2006/table">
            <a:tbl>
              <a:tblPr firstRow="1" firstCol="1" bandRow="1"/>
              <a:tblGrid>
                <a:gridCol w="2047580">
                  <a:extLst>
                    <a:ext uri="{9D8B030D-6E8A-4147-A177-3AD203B41FA5}">
                      <a16:colId xmlns:a16="http://schemas.microsoft.com/office/drawing/2014/main" val="2829192225"/>
                    </a:ext>
                  </a:extLst>
                </a:gridCol>
                <a:gridCol w="5232977">
                  <a:extLst>
                    <a:ext uri="{9D8B030D-6E8A-4147-A177-3AD203B41FA5}">
                      <a16:colId xmlns:a16="http://schemas.microsoft.com/office/drawing/2014/main" val="3363521128"/>
                    </a:ext>
                  </a:extLst>
                </a:gridCol>
                <a:gridCol w="2175887">
                  <a:extLst>
                    <a:ext uri="{9D8B030D-6E8A-4147-A177-3AD203B41FA5}">
                      <a16:colId xmlns:a16="http://schemas.microsoft.com/office/drawing/2014/main" val="1951770435"/>
                    </a:ext>
                  </a:extLst>
                </a:gridCol>
              </a:tblGrid>
              <a:tr h="511182">
                <a:tc>
                  <a:txBody>
                    <a:bodyPr/>
                    <a:lstStyle/>
                    <a:p>
                      <a:pPr algn="ctr">
                        <a:lnSpc>
                          <a:spcPts val="1300"/>
                        </a:lnSpc>
                        <a:spcAft>
                          <a:spcPts val="600"/>
                        </a:spcAft>
                      </a:pPr>
                      <a:r>
                        <a:rPr lang="en-US" sz="12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CATEGORY</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1300"/>
                        </a:lnSpc>
                        <a:spcAft>
                          <a:spcPts val="600"/>
                        </a:spcAft>
                      </a:pPr>
                      <a:r>
                        <a:rPr lang="en-US" sz="12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COUNTRIES</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lvl="0" indent="0" algn="ctr" defTabSz="642783" rtl="0" eaLnBrk="1" fontAlgn="auto" latinLnBrk="0" hangingPunct="1">
                        <a:lnSpc>
                          <a:spcPts val="1300"/>
                        </a:lnSpc>
                        <a:spcBef>
                          <a:spcPts val="0"/>
                        </a:spcBef>
                        <a:spcAft>
                          <a:spcPts val="600"/>
                        </a:spcAft>
                        <a:buClrTx/>
                        <a:buSzTx/>
                        <a:buFontTx/>
                        <a:buNone/>
                        <a:tabLst/>
                        <a:defRPr/>
                      </a:pPr>
                      <a:r>
                        <a:rPr lang="en-US" sz="12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NUMBER OF COUNTRIES</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74824830"/>
                  </a:ext>
                </a:extLst>
              </a:tr>
              <a:tr h="732923">
                <a:tc>
                  <a:txBody>
                    <a:bodyPr/>
                    <a:lstStyle/>
                    <a:p>
                      <a:pPr algn="ctr">
                        <a:lnSpc>
                          <a:spcPts val="1300"/>
                        </a:lnSpc>
                      </a:pPr>
                      <a:r>
                        <a:rPr lang="en-US" sz="1200" b="1" kern="1200" dirty="0">
                          <a:solidFill>
                            <a:srgbClr val="000000"/>
                          </a:solidFill>
                          <a:effectLst/>
                          <a:latin typeface="Cambria" panose="02040503050406030204" pitchFamily="18" charset="0"/>
                          <a:ea typeface="ヒラギノ角ゴ ProN W3"/>
                        </a:rPr>
                        <a:t>OIC-Low income group  </a:t>
                      </a:r>
                      <a:endParaRPr lang="en-TR" sz="1200" dirty="0">
                        <a:effectLst/>
                        <a:latin typeface="Cambria" panose="02040503050406030204" pitchFamily="18" charset="0"/>
                        <a:ea typeface="Times New Roman" panose="02020603050405020304" pitchFamily="18" charset="0"/>
                      </a:endParaRPr>
                    </a:p>
                    <a:p>
                      <a:pPr algn="ctr">
                        <a:lnSpc>
                          <a:spcPts val="1300"/>
                        </a:lnSpc>
                      </a:pPr>
                      <a:r>
                        <a:rPr lang="en-US" sz="1200" b="1" kern="1200" dirty="0">
                          <a:solidFill>
                            <a:srgbClr val="000000"/>
                          </a:solidFill>
                          <a:effectLst/>
                          <a:latin typeface="Cambria" panose="02040503050406030204" pitchFamily="18" charset="0"/>
                          <a:ea typeface="ヒラギノ角ゴ ProN W3"/>
                        </a:rPr>
                        <a:t>(1,1</a:t>
                      </a:r>
                      <a:r>
                        <a:rPr lang="tr-TR" sz="1200" b="1" kern="1200" dirty="0">
                          <a:solidFill>
                            <a:srgbClr val="000000"/>
                          </a:solidFill>
                          <a:effectLst/>
                          <a:latin typeface="Cambria" panose="02040503050406030204" pitchFamily="18" charset="0"/>
                          <a:ea typeface="ヒラギノ角ゴ ProN W3"/>
                        </a:rPr>
                        <a:t>3</a:t>
                      </a:r>
                      <a:r>
                        <a:rPr lang="en-US" sz="1200" b="1" kern="1200" dirty="0">
                          <a:solidFill>
                            <a:srgbClr val="000000"/>
                          </a:solidFill>
                          <a:effectLst/>
                          <a:latin typeface="Cambria" panose="02040503050406030204" pitchFamily="18" charset="0"/>
                          <a:ea typeface="ヒラギノ角ゴ ProN W3"/>
                        </a:rPr>
                        <a:t>5 USD or less)</a:t>
                      </a:r>
                      <a:endParaRPr lang="en-TR" sz="1200" dirty="0">
                        <a:effectLst/>
                        <a:latin typeface="Cambria" panose="02040503050406030204" pitchFamily="18" charset="0"/>
                        <a:ea typeface="Times New Roman" panose="02020603050405020304" pitchFamily="18" charset="0"/>
                      </a:endParaRPr>
                    </a:p>
                  </a:txBody>
                  <a:tcPr marL="25335" marR="2533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10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Afghanistan, Burkina Faso, Chad, </a:t>
                      </a:r>
                      <a:r>
                        <a:rPr lang="tr-TR" sz="1200" dirty="0" err="1">
                          <a:effectLst/>
                          <a:latin typeface="Cambria" panose="02040503050406030204" pitchFamily="18" charset="0"/>
                          <a:ea typeface="Cambria" panose="02040503050406030204" pitchFamily="18" charset="0"/>
                          <a:cs typeface="Times New Roman" panose="02020603050405020304" pitchFamily="18" charset="0"/>
                        </a:rPr>
                        <a:t>The</a:t>
                      </a:r>
                      <a:r>
                        <a:rPr lang="tr-TR" sz="1200" dirty="0">
                          <a:effectLst/>
                          <a:latin typeface="Cambria" panose="02040503050406030204" pitchFamily="18" charset="0"/>
                          <a:ea typeface="Cambria" panose="02040503050406030204" pitchFamily="18" charset="0"/>
                          <a:cs typeface="Times New Roman" panose="02020603050405020304" pitchFamily="18" charset="0"/>
                        </a:rPr>
                        <a:t> </a:t>
                      </a:r>
                      <a:r>
                        <a:rPr lang="en-US" sz="1200" dirty="0">
                          <a:effectLst/>
                          <a:latin typeface="Cambria" panose="02040503050406030204" pitchFamily="18" charset="0"/>
                          <a:ea typeface="Cambria" panose="02040503050406030204" pitchFamily="18" charset="0"/>
                          <a:cs typeface="Times New Roman" panose="02020603050405020304" pitchFamily="18" charset="0"/>
                        </a:rPr>
                        <a:t>Gambia, Guinea-Bissau, Mali, Mozambique, Niger, Sierra Leone, Somalia, Sudan, </a:t>
                      </a:r>
                      <a:r>
                        <a:rPr lang="tr-TR" sz="1200" dirty="0" err="1">
                          <a:effectLst/>
                          <a:latin typeface="Cambria" panose="02040503050406030204" pitchFamily="18" charset="0"/>
                          <a:ea typeface="Cambria" panose="02040503050406030204" pitchFamily="18" charset="0"/>
                          <a:cs typeface="Times New Roman" panose="02020603050405020304" pitchFamily="18" charset="0"/>
                        </a:rPr>
                        <a:t>Syria</a:t>
                      </a:r>
                      <a:r>
                        <a:rPr lang="tr-TR" sz="1200" dirty="0">
                          <a:effectLst/>
                          <a:latin typeface="Cambria" panose="02040503050406030204" pitchFamily="18" charset="0"/>
                          <a:ea typeface="Cambria" panose="02040503050406030204" pitchFamily="18" charset="0"/>
                          <a:cs typeface="Times New Roman" panose="02020603050405020304" pitchFamily="18" charset="0"/>
                        </a:rPr>
                        <a:t>, </a:t>
                      </a:r>
                      <a:r>
                        <a:rPr lang="en-US" sz="1200" dirty="0">
                          <a:effectLst/>
                          <a:latin typeface="Cambria" panose="02040503050406030204" pitchFamily="18" charset="0"/>
                          <a:ea typeface="Cambria" panose="02040503050406030204" pitchFamily="18" charset="0"/>
                          <a:cs typeface="Times New Roman" panose="02020603050405020304" pitchFamily="18" charset="0"/>
                        </a:rPr>
                        <a:t>Togo, Uganda, Yemen</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1</a:t>
                      </a:r>
                      <a:r>
                        <a:rPr lang="tr-TR" sz="1200" dirty="0">
                          <a:effectLst/>
                          <a:latin typeface="Cambria" panose="02040503050406030204" pitchFamily="18" charset="0"/>
                          <a:ea typeface="Cambria" panose="02040503050406030204" pitchFamily="18" charset="0"/>
                          <a:cs typeface="Times New Roman" panose="02020603050405020304" pitchFamily="18" charset="0"/>
                        </a:rPr>
                        <a:t>5</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45376368"/>
                  </a:ext>
                </a:extLst>
              </a:tr>
              <a:tr h="1135474">
                <a:tc>
                  <a:txBody>
                    <a:bodyPr/>
                    <a:lstStyle/>
                    <a:p>
                      <a:pPr algn="ctr">
                        <a:lnSpc>
                          <a:spcPts val="1300"/>
                        </a:lnSpc>
                      </a:pPr>
                      <a:r>
                        <a:rPr lang="en-US" sz="1200" b="1" kern="1200" dirty="0">
                          <a:solidFill>
                            <a:srgbClr val="000000"/>
                          </a:solidFill>
                          <a:effectLst/>
                          <a:latin typeface="Cambria" panose="02040503050406030204" pitchFamily="18" charset="0"/>
                          <a:ea typeface="ヒラギノ角ゴ ProN W3"/>
                        </a:rPr>
                        <a:t>OIC-Lower middle income group </a:t>
                      </a:r>
                      <a:endParaRPr lang="en-TR" sz="1200" dirty="0">
                        <a:effectLst/>
                        <a:latin typeface="Cambria" panose="02040503050406030204" pitchFamily="18" charset="0"/>
                        <a:ea typeface="Times New Roman" panose="02020603050405020304" pitchFamily="18" charset="0"/>
                      </a:endParaRPr>
                    </a:p>
                    <a:p>
                      <a:pPr algn="ctr">
                        <a:lnSpc>
                          <a:spcPts val="1300"/>
                        </a:lnSpc>
                      </a:pPr>
                      <a:r>
                        <a:rPr lang="en-US" sz="1200" b="1" kern="1200" dirty="0">
                          <a:solidFill>
                            <a:srgbClr val="000000"/>
                          </a:solidFill>
                          <a:effectLst/>
                          <a:latin typeface="Cambria" panose="02040503050406030204" pitchFamily="18" charset="0"/>
                          <a:ea typeface="+mn-ea"/>
                        </a:rPr>
                        <a:t>(1,1</a:t>
                      </a:r>
                      <a:r>
                        <a:rPr lang="tr-TR" sz="1200" b="1" kern="1200" dirty="0">
                          <a:solidFill>
                            <a:srgbClr val="000000"/>
                          </a:solidFill>
                          <a:effectLst/>
                          <a:latin typeface="Cambria" panose="02040503050406030204" pitchFamily="18" charset="0"/>
                          <a:ea typeface="+mn-ea"/>
                        </a:rPr>
                        <a:t>3</a:t>
                      </a:r>
                      <a:r>
                        <a:rPr lang="en-US" sz="1200" b="1" kern="1200" dirty="0">
                          <a:solidFill>
                            <a:srgbClr val="000000"/>
                          </a:solidFill>
                          <a:effectLst/>
                          <a:latin typeface="Cambria" panose="02040503050406030204" pitchFamily="18" charset="0"/>
                          <a:ea typeface="+mn-ea"/>
                        </a:rPr>
                        <a:t>6 </a:t>
                      </a:r>
                      <a:r>
                        <a:rPr lang="en-US" sz="1200" b="1" kern="1200" dirty="0">
                          <a:solidFill>
                            <a:srgbClr val="000000"/>
                          </a:solidFill>
                          <a:effectLst/>
                          <a:latin typeface="Cambria" panose="02040503050406030204" pitchFamily="18" charset="0"/>
                          <a:ea typeface="ヒラギノ角ゴ ProN W3"/>
                        </a:rPr>
                        <a:t>USD to 4,</a:t>
                      </a:r>
                      <a:r>
                        <a:rPr lang="tr-TR" sz="1200" b="1" kern="1200" dirty="0">
                          <a:solidFill>
                            <a:srgbClr val="000000"/>
                          </a:solidFill>
                          <a:effectLst/>
                          <a:latin typeface="Cambria" panose="02040503050406030204" pitchFamily="18" charset="0"/>
                          <a:ea typeface="ヒラギノ角ゴ ProN W3"/>
                        </a:rPr>
                        <a:t>49</a:t>
                      </a:r>
                      <a:r>
                        <a:rPr lang="en-US" sz="1200" b="1" kern="1200" dirty="0">
                          <a:solidFill>
                            <a:srgbClr val="000000"/>
                          </a:solidFill>
                          <a:effectLst/>
                          <a:latin typeface="Cambria" panose="02040503050406030204" pitchFamily="18" charset="0"/>
                          <a:ea typeface="ヒラギノ角ゴ ProN W3"/>
                        </a:rPr>
                        <a:t>5 USD) </a:t>
                      </a:r>
                      <a:endParaRPr lang="en-TR" sz="1200" dirty="0">
                        <a:effectLst/>
                        <a:latin typeface="Cambria" panose="02040503050406030204" pitchFamily="18" charset="0"/>
                        <a:ea typeface="Times New Roman" panose="02020603050405020304" pitchFamily="18" charset="0"/>
                      </a:endParaRPr>
                    </a:p>
                  </a:txBody>
                  <a:tcPr marL="25335" marR="2533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b="0" kern="12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Bangladesh, Benin, Cameroon, Comoros, Cote d'Ivoire, Djibouti, Arab Rep. of Egypt, Guinea, Jordan, Kyrgyz Republic, Lebanon, Mauritania, Morocco, Nigeria, Pakistan</a:t>
                      </a:r>
                      <a:r>
                        <a:rPr lang="en-US" sz="1200" dirty="0">
                          <a:effectLst/>
                          <a:latin typeface="Cambria" panose="02040503050406030204" pitchFamily="18" charset="0"/>
                          <a:ea typeface="Cambria" panose="02040503050406030204" pitchFamily="18" charset="0"/>
                          <a:cs typeface="Times New Roman" panose="02020603050405020304" pitchFamily="18" charset="0"/>
                        </a:rPr>
                        <a:t>, </a:t>
                      </a:r>
                      <a:r>
                        <a:rPr lang="en-US" sz="1200" b="0" kern="12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Palestine</a:t>
                      </a:r>
                      <a:r>
                        <a:rPr lang="en-US" sz="1200" b="0" kern="12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Senegal, Tajikistan, Tunisia, Uzbekistan</a:t>
                      </a:r>
                      <a:endParaRPr lang="en-TR" sz="1200" b="0" kern="12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20</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39974240"/>
                  </a:ext>
                </a:extLst>
              </a:tr>
              <a:tr h="732923">
                <a:tc>
                  <a:txBody>
                    <a:bodyPr/>
                    <a:lstStyle/>
                    <a:p>
                      <a:pPr algn="ctr">
                        <a:lnSpc>
                          <a:spcPts val="1300"/>
                        </a:lnSpc>
                      </a:pPr>
                      <a:r>
                        <a:rPr lang="en-US" sz="1200" b="1" kern="1200" dirty="0">
                          <a:solidFill>
                            <a:srgbClr val="000000"/>
                          </a:solidFill>
                          <a:effectLst/>
                          <a:latin typeface="Cambria" panose="02040503050406030204" pitchFamily="18" charset="0"/>
                          <a:ea typeface="ヒラギノ角ゴ ProN W3"/>
                        </a:rPr>
                        <a:t>OIC-Upper middle income</a:t>
                      </a:r>
                      <a:endParaRPr lang="en-TR" sz="1200" dirty="0">
                        <a:effectLst/>
                        <a:latin typeface="Cambria" panose="02040503050406030204" pitchFamily="18" charset="0"/>
                        <a:ea typeface="Times New Roman" panose="02020603050405020304" pitchFamily="18" charset="0"/>
                      </a:endParaRPr>
                    </a:p>
                    <a:p>
                      <a:pPr algn="ctr">
                        <a:lnSpc>
                          <a:spcPts val="1300"/>
                        </a:lnSpc>
                      </a:pPr>
                      <a:r>
                        <a:rPr lang="en-US" sz="1200" b="1" kern="1200" dirty="0">
                          <a:solidFill>
                            <a:srgbClr val="000000"/>
                          </a:solidFill>
                          <a:effectLst/>
                          <a:latin typeface="Cambria" panose="02040503050406030204" pitchFamily="18" charset="0"/>
                          <a:ea typeface="ヒラギノ角ゴ ProN W3"/>
                        </a:rPr>
                        <a:t>(4,</a:t>
                      </a:r>
                      <a:r>
                        <a:rPr lang="tr-TR" sz="1200" b="1" kern="1200" dirty="0">
                          <a:solidFill>
                            <a:srgbClr val="000000"/>
                          </a:solidFill>
                          <a:effectLst/>
                          <a:latin typeface="Cambria" panose="02040503050406030204" pitchFamily="18" charset="0"/>
                          <a:ea typeface="ヒラギノ角ゴ ProN W3"/>
                        </a:rPr>
                        <a:t>49</a:t>
                      </a:r>
                      <a:r>
                        <a:rPr lang="en-US" sz="1200" b="1" kern="1200" dirty="0">
                          <a:solidFill>
                            <a:srgbClr val="000000"/>
                          </a:solidFill>
                          <a:effectLst/>
                          <a:latin typeface="Cambria" panose="02040503050406030204" pitchFamily="18" charset="0"/>
                          <a:ea typeface="ヒラギノ角ゴ ProN W3"/>
                        </a:rPr>
                        <a:t>6 USD to 1</a:t>
                      </a:r>
                      <a:r>
                        <a:rPr lang="tr-TR" sz="1200" b="1" kern="1200" dirty="0">
                          <a:solidFill>
                            <a:srgbClr val="000000"/>
                          </a:solidFill>
                          <a:effectLst/>
                          <a:latin typeface="Cambria" panose="02040503050406030204" pitchFamily="18" charset="0"/>
                          <a:ea typeface="ヒラギノ角ゴ ProN W3"/>
                        </a:rPr>
                        <a:t>3</a:t>
                      </a:r>
                      <a:r>
                        <a:rPr lang="en-US" sz="1200" b="1" kern="1200" dirty="0">
                          <a:solidFill>
                            <a:srgbClr val="000000"/>
                          </a:solidFill>
                          <a:effectLst/>
                          <a:latin typeface="Cambria" panose="02040503050406030204" pitchFamily="18" charset="0"/>
                          <a:ea typeface="ヒラギノ角ゴ ProN W3"/>
                        </a:rPr>
                        <a:t>,</a:t>
                      </a:r>
                      <a:r>
                        <a:rPr lang="tr-TR" sz="1200" b="1" kern="1200" dirty="0">
                          <a:solidFill>
                            <a:srgbClr val="000000"/>
                          </a:solidFill>
                          <a:effectLst/>
                          <a:latin typeface="Cambria" panose="02040503050406030204" pitchFamily="18" charset="0"/>
                          <a:ea typeface="ヒラギノ角ゴ ProN W3"/>
                        </a:rPr>
                        <a:t>93</a:t>
                      </a:r>
                      <a:r>
                        <a:rPr lang="en-US" sz="1200" b="1" kern="1200" dirty="0">
                          <a:solidFill>
                            <a:srgbClr val="000000"/>
                          </a:solidFill>
                          <a:effectLst/>
                          <a:latin typeface="Cambria" panose="02040503050406030204" pitchFamily="18" charset="0"/>
                          <a:ea typeface="ヒラギノ角ゴ ProN W3"/>
                        </a:rPr>
                        <a:t>5 USD)</a:t>
                      </a:r>
                      <a:endParaRPr lang="en-TR" sz="1200" dirty="0">
                        <a:effectLst/>
                        <a:latin typeface="Cambria" panose="02040503050406030204" pitchFamily="18" charset="0"/>
                        <a:ea typeface="Times New Roman" panose="02020603050405020304" pitchFamily="18" charset="0"/>
                      </a:endParaRPr>
                    </a:p>
                  </a:txBody>
                  <a:tcPr marL="25335" marR="2533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b="0" kern="12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Algeria, Albania, Azerbaijan, Gabon, Indonesia</a:t>
                      </a:r>
                      <a:r>
                        <a:rPr lang="en-US" sz="1200" b="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sz="1200" b="0" kern="12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Iran</a:t>
                      </a:r>
                      <a:r>
                        <a:rPr lang="en-US" sz="1200" dirty="0">
                          <a:effectLst/>
                          <a:latin typeface="Cambria" panose="02040503050406030204" pitchFamily="18" charset="0"/>
                          <a:ea typeface="Cambria" panose="02040503050406030204" pitchFamily="18" charset="0"/>
                          <a:cs typeface="Times New Roman" panose="02020603050405020304" pitchFamily="18" charset="0"/>
                        </a:rPr>
                        <a:t>, </a:t>
                      </a:r>
                      <a:r>
                        <a:rPr lang="en-US" sz="1200" b="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Iraq, Kazakhstan, Libya, Malaysia, Maldives, Suriname, Türkiye, Turkmenistan</a:t>
                      </a:r>
                      <a:endParaRPr lang="en-TR" sz="1200" b="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14</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48737557"/>
                  </a:ext>
                </a:extLst>
              </a:tr>
              <a:tr h="732923">
                <a:tc>
                  <a:txBody>
                    <a:bodyPr/>
                    <a:lstStyle/>
                    <a:p>
                      <a:pPr algn="ctr">
                        <a:lnSpc>
                          <a:spcPts val="1300"/>
                        </a:lnSpc>
                      </a:pPr>
                      <a:r>
                        <a:rPr lang="en-US" sz="1200" b="1" kern="1200" dirty="0">
                          <a:solidFill>
                            <a:srgbClr val="000000"/>
                          </a:solidFill>
                          <a:effectLst/>
                          <a:latin typeface="Cambria" panose="02040503050406030204" pitchFamily="18" charset="0"/>
                          <a:ea typeface="ヒラギノ角ゴ ProN W3"/>
                        </a:rPr>
                        <a:t>OIC-High income group </a:t>
                      </a:r>
                      <a:endParaRPr lang="en-TR" sz="1200" dirty="0">
                        <a:effectLst/>
                        <a:latin typeface="Cambria" panose="02040503050406030204" pitchFamily="18" charset="0"/>
                        <a:ea typeface="Times New Roman" panose="02020603050405020304" pitchFamily="18" charset="0"/>
                      </a:endParaRPr>
                    </a:p>
                    <a:p>
                      <a:pPr algn="ctr">
                        <a:lnSpc>
                          <a:spcPts val="1300"/>
                        </a:lnSpc>
                      </a:pPr>
                      <a:r>
                        <a:rPr lang="en-US" sz="1200" b="1" kern="1200" dirty="0">
                          <a:solidFill>
                            <a:srgbClr val="000000"/>
                          </a:solidFill>
                          <a:effectLst/>
                          <a:latin typeface="Cambria" panose="02040503050406030204" pitchFamily="18" charset="0"/>
                          <a:ea typeface="ヒラギノ角ゴ ProN W3"/>
                        </a:rPr>
                        <a:t>(1</a:t>
                      </a:r>
                      <a:r>
                        <a:rPr lang="tr-TR" sz="1200" b="1" kern="1200" dirty="0">
                          <a:solidFill>
                            <a:srgbClr val="000000"/>
                          </a:solidFill>
                          <a:effectLst/>
                          <a:latin typeface="Cambria" panose="02040503050406030204" pitchFamily="18" charset="0"/>
                          <a:ea typeface="ヒラギノ角ゴ ProN W3"/>
                        </a:rPr>
                        <a:t>3</a:t>
                      </a:r>
                      <a:r>
                        <a:rPr lang="en-US" sz="1200" b="1" kern="1200" dirty="0">
                          <a:solidFill>
                            <a:srgbClr val="000000"/>
                          </a:solidFill>
                          <a:effectLst/>
                          <a:latin typeface="Cambria" panose="02040503050406030204" pitchFamily="18" charset="0"/>
                          <a:ea typeface="ヒラギノ角ゴ ProN W3"/>
                        </a:rPr>
                        <a:t>,</a:t>
                      </a:r>
                      <a:r>
                        <a:rPr lang="tr-TR" sz="1200" b="1" kern="1200" dirty="0">
                          <a:solidFill>
                            <a:srgbClr val="000000"/>
                          </a:solidFill>
                          <a:effectLst/>
                          <a:latin typeface="Cambria" panose="02040503050406030204" pitchFamily="18" charset="0"/>
                          <a:ea typeface="ヒラギノ角ゴ ProN W3"/>
                        </a:rPr>
                        <a:t>93</a:t>
                      </a:r>
                      <a:r>
                        <a:rPr lang="en-US" sz="1200" b="1" kern="1200" dirty="0">
                          <a:solidFill>
                            <a:srgbClr val="000000"/>
                          </a:solidFill>
                          <a:effectLst/>
                          <a:latin typeface="Cambria" panose="02040503050406030204" pitchFamily="18" charset="0"/>
                          <a:ea typeface="ヒラギノ角ゴ ProN W3"/>
                        </a:rPr>
                        <a:t>5 USD or more)</a:t>
                      </a:r>
                      <a:endParaRPr lang="en-TR" sz="1200" dirty="0">
                        <a:effectLst/>
                        <a:latin typeface="Cambria" panose="02040503050406030204" pitchFamily="18" charset="0"/>
                        <a:ea typeface="Times New Roman" panose="02020603050405020304" pitchFamily="18" charset="0"/>
                      </a:endParaRPr>
                    </a:p>
                  </a:txBody>
                  <a:tcPr marL="25335" marR="2533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b="0" kern="12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Bahrain, Brunei Darussalam, Guyana, Kuwait, Oman</a:t>
                      </a:r>
                      <a:r>
                        <a:rPr lang="en-US" sz="1200" b="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Qatar, Saudi Arabia, United Arab Emirates</a:t>
                      </a:r>
                      <a:endParaRPr lang="en-TR" sz="1200" b="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ts val="1300"/>
                        </a:lnSpc>
                        <a:spcAft>
                          <a:spcPts val="60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8</a:t>
                      </a:r>
                      <a:endParaRPr lang="en-T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5335" marR="2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098656517"/>
                  </a:ext>
                </a:extLst>
              </a:tr>
            </a:tbl>
          </a:graphicData>
        </a:graphic>
      </p:graphicFrame>
      <p:sp>
        <p:nvSpPr>
          <p:cNvPr id="11" name="TextBox 10">
            <a:extLst>
              <a:ext uri="{FF2B5EF4-FFF2-40B4-BE49-F238E27FC236}">
                <a16:creationId xmlns:a16="http://schemas.microsoft.com/office/drawing/2014/main" id="{9338335D-A0A1-7C75-4C1D-985D7A0B499E}"/>
              </a:ext>
            </a:extLst>
          </p:cNvPr>
          <p:cNvSpPr txBox="1"/>
          <p:nvPr/>
        </p:nvSpPr>
        <p:spPr>
          <a:xfrm>
            <a:off x="1543845" y="5379002"/>
            <a:ext cx="9656384" cy="413255"/>
          </a:xfrm>
          <a:prstGeom prst="rect">
            <a:avLst/>
          </a:prstGeom>
          <a:noFill/>
        </p:spPr>
        <p:txBody>
          <a:bodyPr wrap="square">
            <a:spAutoFit/>
          </a:bodyPr>
          <a:lstStyle/>
          <a:p>
            <a:pPr algn="l">
              <a:lnSpc>
                <a:spcPts val="1300"/>
              </a:lnSpc>
              <a:spcAft>
                <a:spcPts val="600"/>
              </a:spcAft>
            </a:pPr>
            <a:r>
              <a:rPr lang="en-US" sz="1000" b="1" dirty="0">
                <a:effectLst/>
                <a:latin typeface="Cambria" panose="02040503050406030204" pitchFamily="18" charset="0"/>
                <a:ea typeface="Cambria" panose="02040503050406030204" pitchFamily="18" charset="0"/>
                <a:cs typeface="Times New Roman" panose="02020603050405020304" pitchFamily="18" charset="0"/>
              </a:rPr>
              <a:t>Source:</a:t>
            </a:r>
            <a:r>
              <a:rPr lang="en-US" sz="1000" dirty="0">
                <a:effectLst/>
                <a:latin typeface="Cambria" panose="02040503050406030204" pitchFamily="18" charset="0"/>
                <a:ea typeface="Cambria" panose="02040503050406030204" pitchFamily="18" charset="0"/>
                <a:cs typeface="Times New Roman" panose="02020603050405020304" pitchFamily="18" charset="0"/>
              </a:rPr>
              <a:t> Composed by the author according to the latest available classification of World Bank 202</a:t>
            </a:r>
            <a:r>
              <a:rPr lang="tr-TR" sz="1000" dirty="0">
                <a:effectLst/>
                <a:latin typeface="Cambria" panose="02040503050406030204" pitchFamily="18" charset="0"/>
                <a:ea typeface="Cambria" panose="02040503050406030204" pitchFamily="18" charset="0"/>
                <a:cs typeface="Times New Roman" panose="02020603050405020304" pitchFamily="18" charset="0"/>
              </a:rPr>
              <a:t>5</a:t>
            </a:r>
            <a:r>
              <a:rPr lang="en-US" sz="1000" dirty="0">
                <a:effectLst/>
                <a:latin typeface="Cambria" panose="02040503050406030204" pitchFamily="18" charset="0"/>
                <a:ea typeface="Cambria" panose="02040503050406030204" pitchFamily="18" charset="0"/>
                <a:cs typeface="Times New Roman" panose="02020603050405020304" pitchFamily="18" charset="0"/>
              </a:rPr>
              <a:t>, https://datahelpdesk.worldbank.org/knowledgebase/articles/906519-world-bank-country-and-lending-groups, access date: </a:t>
            </a:r>
            <a:r>
              <a:rPr lang="tr-TR" sz="1000" dirty="0">
                <a:effectLst/>
                <a:latin typeface="Cambria" panose="02040503050406030204" pitchFamily="18" charset="0"/>
                <a:ea typeface="Cambria" panose="02040503050406030204" pitchFamily="18" charset="0"/>
                <a:cs typeface="Times New Roman" panose="02020603050405020304" pitchFamily="18" charset="0"/>
              </a:rPr>
              <a:t>29</a:t>
            </a:r>
            <a:r>
              <a:rPr lang="en-US" sz="1000" dirty="0">
                <a:effectLst/>
                <a:latin typeface="Cambria" panose="02040503050406030204" pitchFamily="18" charset="0"/>
                <a:ea typeface="Cambria" panose="02040503050406030204" pitchFamily="18" charset="0"/>
                <a:cs typeface="Times New Roman" panose="02020603050405020304" pitchFamily="18" charset="0"/>
              </a:rPr>
              <a:t> </a:t>
            </a:r>
            <a:r>
              <a:rPr lang="tr-TR" sz="1000" dirty="0" err="1">
                <a:effectLst/>
                <a:latin typeface="Cambria" panose="02040503050406030204" pitchFamily="18" charset="0"/>
                <a:ea typeface="Cambria" panose="02040503050406030204" pitchFamily="18" charset="0"/>
                <a:cs typeface="Times New Roman" panose="02020603050405020304" pitchFamily="18" charset="0"/>
              </a:rPr>
              <a:t>August</a:t>
            </a:r>
            <a:r>
              <a:rPr lang="tr-TR" sz="1000" dirty="0">
                <a:effectLst/>
                <a:latin typeface="Cambria" panose="02040503050406030204" pitchFamily="18" charset="0"/>
                <a:ea typeface="Cambria" panose="02040503050406030204" pitchFamily="18" charset="0"/>
                <a:cs typeface="Times New Roman" panose="02020603050405020304" pitchFamily="18" charset="0"/>
              </a:rPr>
              <a:t> </a:t>
            </a:r>
            <a:r>
              <a:rPr lang="en-US" sz="1000" dirty="0">
                <a:effectLst/>
                <a:latin typeface="Cambria" panose="02040503050406030204" pitchFamily="18" charset="0"/>
                <a:ea typeface="Cambria" panose="02040503050406030204" pitchFamily="18" charset="0"/>
                <a:cs typeface="Times New Roman" panose="02020603050405020304" pitchFamily="18" charset="0"/>
              </a:rPr>
              <a:t>202</a:t>
            </a:r>
            <a:r>
              <a:rPr lang="tr-TR" sz="1000" dirty="0">
                <a:effectLst/>
                <a:latin typeface="Cambria" panose="02040503050406030204" pitchFamily="18" charset="0"/>
                <a:ea typeface="Cambria" panose="02040503050406030204" pitchFamily="18" charset="0"/>
                <a:cs typeface="Times New Roman" panose="02020603050405020304" pitchFamily="18" charset="0"/>
              </a:rPr>
              <a:t>5</a:t>
            </a:r>
            <a:r>
              <a:rPr lang="en-US" sz="1000" dirty="0">
                <a:effectLst/>
                <a:latin typeface="Cambria" panose="02040503050406030204" pitchFamily="18" charset="0"/>
                <a:ea typeface="Cambria" panose="02040503050406030204" pitchFamily="18" charset="0"/>
                <a:cs typeface="Times New Roman" panose="02020603050405020304" pitchFamily="18" charset="0"/>
              </a:rPr>
              <a:t>. </a:t>
            </a:r>
            <a:endParaRPr lang="en-TR" sz="105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7921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flipV="1">
            <a:off x="1524002" y="620686"/>
            <a:ext cx="9170789" cy="1"/>
          </a:xfrm>
          <a:prstGeom prst="line">
            <a:avLst/>
          </a:prstGeom>
          <a:noFill/>
          <a:ln w="25400" cap="rnd">
            <a:solidFill>
              <a:srgbClr val="2A5C51"/>
            </a:solidFill>
            <a:miter lim="800000"/>
            <a:headEnd/>
            <a:tailEnd/>
          </a:ln>
        </p:spPr>
        <p:txBody>
          <a:bodyPr lIns="0" tIns="0" rIns="0" bIns="0"/>
          <a:lstStyle/>
          <a:p>
            <a:endParaRPr lang="tr-TR" dirty="0"/>
          </a:p>
        </p:txBody>
      </p:sp>
      <p:sp>
        <p:nvSpPr>
          <p:cNvPr id="12" name="Rectangle 11"/>
          <p:cNvSpPr/>
          <p:nvPr/>
        </p:nvSpPr>
        <p:spPr>
          <a:xfrm>
            <a:off x="1559766" y="20523"/>
            <a:ext cx="8673291" cy="553998"/>
          </a:xfrm>
          <a:prstGeom prst="rect">
            <a:avLst/>
          </a:prstGeom>
          <a:noFill/>
          <a:ln w="12700">
            <a:noFill/>
            <a:miter lim="800000"/>
            <a:headEnd/>
            <a:tailEnd/>
          </a:ln>
        </p:spPr>
        <p:txBody>
          <a:bodyPr lIns="0" tIns="0" rIns="0" bIns="0">
            <a:spAutoFit/>
          </a:bodyPr>
          <a:lstStyle/>
          <a:p>
            <a:pPr algn="l"/>
            <a:r>
              <a:rPr lang="tr-TR" sz="3600" b="1" dirty="0">
                <a:solidFill>
                  <a:srgbClr val="2A5C51"/>
                </a:solidFill>
                <a:latin typeface="Cambria" panose="02040503050406030204" pitchFamily="18" charset="0"/>
                <a:ea typeface="Optima" charset="0"/>
                <a:cs typeface="Optima" charset="0"/>
                <a:sym typeface="Optima" charset="0"/>
              </a:rPr>
              <a:t>Financial Access</a:t>
            </a:r>
            <a:endParaRPr lang="en-US" sz="3600" b="1" dirty="0">
              <a:solidFill>
                <a:srgbClr val="2A5C51"/>
              </a:solidFill>
              <a:latin typeface="Cambria" panose="02040503050406030204" pitchFamily="18" charset="0"/>
              <a:ea typeface="Optima" charset="0"/>
              <a:cs typeface="Optima" charset="0"/>
              <a:sym typeface="Optima" charset="0"/>
            </a:endParaRPr>
          </a:p>
        </p:txBody>
      </p:sp>
      <p:sp>
        <p:nvSpPr>
          <p:cNvPr id="15" name="Rectangle 7"/>
          <p:cNvSpPr>
            <a:spLocks noChangeArrowheads="1"/>
          </p:cNvSpPr>
          <p:nvPr/>
        </p:nvSpPr>
        <p:spPr bwMode="auto">
          <a:xfrm>
            <a:off x="5102226" y="18564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br>
              <a:rPr lang="tr-TR" altLang="tr-TR" sz="1800">
                <a:latin typeface="Arial" pitchFamily="34" charset="0"/>
                <a:cs typeface="Arial" pitchFamily="34" charset="0"/>
              </a:rPr>
            </a:br>
            <a:endParaRPr lang="tr-TR" altLang="tr-TR" sz="1800">
              <a:latin typeface="Arial" pitchFamily="34" charset="0"/>
              <a:cs typeface="Arial" pitchFamily="34" charset="0"/>
            </a:endParaRPr>
          </a:p>
        </p:txBody>
      </p:sp>
      <p:sp>
        <p:nvSpPr>
          <p:cNvPr id="11" name="Dikdörtgen 10"/>
          <p:cNvSpPr/>
          <p:nvPr/>
        </p:nvSpPr>
        <p:spPr>
          <a:xfrm>
            <a:off x="1183199" y="1161310"/>
            <a:ext cx="4104456" cy="307777"/>
          </a:xfrm>
          <a:prstGeom prst="rect">
            <a:avLst/>
          </a:prstGeom>
        </p:spPr>
        <p:txBody>
          <a:bodyPr wrap="square">
            <a:spAutoFit/>
          </a:bodyPr>
          <a:lstStyle/>
          <a:p>
            <a:pPr algn="l"/>
            <a:r>
              <a:rPr lang="tr-TR" sz="1400" b="1" dirty="0" err="1">
                <a:solidFill>
                  <a:schemeClr val="bg2"/>
                </a:solidFill>
                <a:latin typeface="Times New Roman" pitchFamily="18" charset="0"/>
                <a:ea typeface="Batang" pitchFamily="18" charset="-127"/>
                <a:cs typeface="Times New Roman" pitchFamily="18" charset="0"/>
              </a:rPr>
              <a:t>Figure</a:t>
            </a:r>
            <a:r>
              <a:rPr lang="tr-TR" sz="1400" b="1" dirty="0">
                <a:solidFill>
                  <a:schemeClr val="bg2"/>
                </a:solidFill>
                <a:latin typeface="Times New Roman" pitchFamily="18" charset="0"/>
                <a:ea typeface="Batang" pitchFamily="18" charset="-127"/>
                <a:cs typeface="Times New Roman" pitchFamily="18" charset="0"/>
              </a:rPr>
              <a:t> 3. </a:t>
            </a:r>
            <a:r>
              <a:rPr lang="en-GB" sz="1400" b="1" dirty="0">
                <a:solidFill>
                  <a:schemeClr val="bg2"/>
                </a:solidFill>
                <a:latin typeface="Times New Roman" pitchFamily="18" charset="0"/>
                <a:ea typeface="Batang" pitchFamily="18" charset="-127"/>
                <a:cs typeface="Times New Roman" pitchFamily="18" charset="0"/>
              </a:rPr>
              <a:t>Bank </a:t>
            </a:r>
            <a:r>
              <a:rPr lang="tr-TR" sz="1400" b="1" dirty="0">
                <a:solidFill>
                  <a:schemeClr val="bg2"/>
                </a:solidFill>
                <a:latin typeface="Times New Roman" pitchFamily="18" charset="0"/>
                <a:ea typeface="Batang" pitchFamily="18" charset="-127"/>
                <a:cs typeface="Times New Roman" pitchFamily="18" charset="0"/>
              </a:rPr>
              <a:t>A</a:t>
            </a:r>
            <a:r>
              <a:rPr lang="en-GB" sz="1400" b="1" dirty="0" err="1">
                <a:solidFill>
                  <a:schemeClr val="bg2"/>
                </a:solidFill>
                <a:latin typeface="Times New Roman" pitchFamily="18" charset="0"/>
                <a:ea typeface="Batang" pitchFamily="18" charset="-127"/>
                <a:cs typeface="Times New Roman" pitchFamily="18" charset="0"/>
              </a:rPr>
              <a:t>ccounts</a:t>
            </a:r>
            <a:r>
              <a:rPr lang="en-GB" sz="1400" b="1" dirty="0">
                <a:solidFill>
                  <a:schemeClr val="bg2"/>
                </a:solidFill>
                <a:latin typeface="Times New Roman" pitchFamily="18" charset="0"/>
                <a:ea typeface="Batang" pitchFamily="18" charset="-127"/>
                <a:cs typeface="Times New Roman" pitchFamily="18" charset="0"/>
              </a:rPr>
              <a:t> </a:t>
            </a:r>
            <a:r>
              <a:rPr lang="tr-TR" sz="1400" b="1" dirty="0">
                <a:solidFill>
                  <a:schemeClr val="bg2"/>
                </a:solidFill>
                <a:latin typeface="Times New Roman" pitchFamily="18" charset="0"/>
                <a:ea typeface="Batang" pitchFamily="18" charset="-127"/>
                <a:cs typeface="Times New Roman" pitchFamily="18" charset="0"/>
              </a:rPr>
              <a:t>P</a:t>
            </a:r>
            <a:r>
              <a:rPr lang="en-GB" sz="1400" b="1" dirty="0" err="1">
                <a:solidFill>
                  <a:schemeClr val="bg2"/>
                </a:solidFill>
                <a:latin typeface="Times New Roman" pitchFamily="18" charset="0"/>
                <a:ea typeface="Batang" pitchFamily="18" charset="-127"/>
                <a:cs typeface="Times New Roman" pitchFamily="18" charset="0"/>
              </a:rPr>
              <a:t>er</a:t>
            </a:r>
            <a:r>
              <a:rPr lang="en-GB" sz="1400" b="1" dirty="0">
                <a:solidFill>
                  <a:schemeClr val="bg2"/>
                </a:solidFill>
                <a:latin typeface="Times New Roman" pitchFamily="18" charset="0"/>
                <a:ea typeface="Batang" pitchFamily="18" charset="-127"/>
                <a:cs typeface="Times New Roman" pitchFamily="18" charset="0"/>
              </a:rPr>
              <a:t> 1,000 </a:t>
            </a:r>
            <a:r>
              <a:rPr lang="tr-TR" sz="1400" b="1" dirty="0">
                <a:solidFill>
                  <a:schemeClr val="bg2"/>
                </a:solidFill>
                <a:latin typeface="Times New Roman" pitchFamily="18" charset="0"/>
                <a:ea typeface="Batang" pitchFamily="18" charset="-127"/>
                <a:cs typeface="Times New Roman" pitchFamily="18" charset="0"/>
              </a:rPr>
              <a:t>A</a:t>
            </a:r>
            <a:r>
              <a:rPr lang="en-GB" sz="1400" b="1" dirty="0" err="1">
                <a:solidFill>
                  <a:schemeClr val="bg2"/>
                </a:solidFill>
                <a:latin typeface="Times New Roman" pitchFamily="18" charset="0"/>
                <a:ea typeface="Batang" pitchFamily="18" charset="-127"/>
                <a:cs typeface="Times New Roman" pitchFamily="18" charset="0"/>
              </a:rPr>
              <a:t>dults</a:t>
            </a:r>
            <a:endParaRPr lang="tr-TR" sz="1400" b="1" dirty="0">
              <a:solidFill>
                <a:schemeClr val="bg2"/>
              </a:solidFill>
              <a:latin typeface="Times New Roman" pitchFamily="18" charset="0"/>
              <a:ea typeface="Batang" pitchFamily="18" charset="-127"/>
              <a:cs typeface="Times New Roman" pitchFamily="18" charset="0"/>
            </a:endParaRPr>
          </a:p>
        </p:txBody>
      </p:sp>
      <p:sp>
        <p:nvSpPr>
          <p:cNvPr id="17" name="Dikdörtgen 16"/>
          <p:cNvSpPr/>
          <p:nvPr/>
        </p:nvSpPr>
        <p:spPr>
          <a:xfrm>
            <a:off x="6904347" y="1161309"/>
            <a:ext cx="4104456" cy="307777"/>
          </a:xfrm>
          <a:prstGeom prst="rect">
            <a:avLst/>
          </a:prstGeom>
        </p:spPr>
        <p:txBody>
          <a:bodyPr wrap="square">
            <a:spAutoFit/>
          </a:bodyPr>
          <a:lstStyle/>
          <a:p>
            <a:pPr algn="l">
              <a:defRPr sz="1400" b="0" i="0" u="none" strike="noStrike" kern="1200" spc="0" baseline="0">
                <a:solidFill>
                  <a:prstClr val="black">
                    <a:lumMod val="65000"/>
                    <a:lumOff val="35000"/>
                  </a:prstClr>
                </a:solidFill>
                <a:latin typeface="+mn-lt"/>
                <a:ea typeface="+mn-ea"/>
                <a:cs typeface="+mn-cs"/>
              </a:defRPr>
            </a:pPr>
            <a:r>
              <a:rPr lang="tr-TR" sz="1400" b="1" dirty="0" err="1">
                <a:solidFill>
                  <a:schemeClr val="bg2"/>
                </a:solidFill>
                <a:latin typeface="Times New Roman" pitchFamily="18" charset="0"/>
                <a:cs typeface="Times New Roman" pitchFamily="18" charset="0"/>
              </a:rPr>
              <a:t>Figure</a:t>
            </a:r>
            <a:r>
              <a:rPr lang="tr-TR" sz="1400" b="1" dirty="0">
                <a:solidFill>
                  <a:schemeClr val="bg2"/>
                </a:solidFill>
                <a:latin typeface="Times New Roman" pitchFamily="18" charset="0"/>
                <a:cs typeface="Times New Roman" pitchFamily="18" charset="0"/>
              </a:rPr>
              <a:t> 4. Bank </a:t>
            </a:r>
            <a:r>
              <a:rPr lang="tr-TR" sz="1400" b="1" dirty="0" err="1">
                <a:solidFill>
                  <a:schemeClr val="bg2"/>
                </a:solidFill>
                <a:latin typeface="Times New Roman" pitchFamily="18" charset="0"/>
                <a:cs typeface="Times New Roman" pitchFamily="18" charset="0"/>
              </a:rPr>
              <a:t>Branches</a:t>
            </a:r>
            <a:r>
              <a:rPr lang="tr-TR" sz="1400" b="1" dirty="0">
                <a:solidFill>
                  <a:schemeClr val="bg2"/>
                </a:solidFill>
                <a:latin typeface="Times New Roman" pitchFamily="18" charset="0"/>
                <a:cs typeface="Times New Roman" pitchFamily="18" charset="0"/>
              </a:rPr>
              <a:t> Per 100,000 </a:t>
            </a:r>
            <a:r>
              <a:rPr lang="tr-TR" sz="1400" b="1" dirty="0" err="1">
                <a:solidFill>
                  <a:schemeClr val="bg2"/>
                </a:solidFill>
                <a:latin typeface="Times New Roman" pitchFamily="18" charset="0"/>
                <a:cs typeface="Times New Roman" pitchFamily="18" charset="0"/>
              </a:rPr>
              <a:t>Adults</a:t>
            </a:r>
            <a:endParaRPr lang="tr-TR" sz="1400" b="1" dirty="0">
              <a:solidFill>
                <a:schemeClr val="bg2"/>
              </a:solidFill>
              <a:latin typeface="Times New Roman" pitchFamily="18" charset="0"/>
              <a:cs typeface="Times New Roman" pitchFamily="18" charset="0"/>
            </a:endParaRPr>
          </a:p>
        </p:txBody>
      </p:sp>
      <p:graphicFrame>
        <p:nvGraphicFramePr>
          <p:cNvPr id="3" name="Chart 2">
            <a:extLst>
              <a:ext uri="{FF2B5EF4-FFF2-40B4-BE49-F238E27FC236}">
                <a16:creationId xmlns:a16="http://schemas.microsoft.com/office/drawing/2014/main" id="{91703785-8013-484F-934E-C06D043CF1BB}"/>
              </a:ext>
            </a:extLst>
          </p:cNvPr>
          <p:cNvGraphicFramePr/>
          <p:nvPr>
            <p:extLst>
              <p:ext uri="{D42A27DB-BD31-4B8C-83A1-F6EECF244321}">
                <p14:modId xmlns:p14="http://schemas.microsoft.com/office/powerpoint/2010/main" val="2664859639"/>
              </p:ext>
            </p:extLst>
          </p:nvPr>
        </p:nvGraphicFramePr>
        <p:xfrm>
          <a:off x="119336" y="1700808"/>
          <a:ext cx="5338445" cy="28079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98049F0-2598-5BCA-5218-92CF15CBEE91}"/>
              </a:ext>
            </a:extLst>
          </p:cNvPr>
          <p:cNvSpPr txBox="1"/>
          <p:nvPr/>
        </p:nvSpPr>
        <p:spPr>
          <a:xfrm>
            <a:off x="2120833" y="5442774"/>
            <a:ext cx="8112224" cy="253916"/>
          </a:xfrm>
          <a:prstGeom prst="rect">
            <a:avLst/>
          </a:prstGeom>
          <a:noFill/>
        </p:spPr>
        <p:txBody>
          <a:bodyPr wrap="square">
            <a:spAutoFit/>
          </a:bodyPr>
          <a:lstStyle/>
          <a:p>
            <a:r>
              <a:rPr lang="en-US" sz="1050" b="1" dirty="0">
                <a:effectLst/>
                <a:latin typeface="Cambria" panose="02040503050406030204" pitchFamily="18" charset="0"/>
                <a:ea typeface="Cambria" panose="02040503050406030204" pitchFamily="18" charset="0"/>
                <a:cs typeface="Times New Roman" panose="02020603050405020304" pitchFamily="18" charset="0"/>
              </a:rPr>
              <a:t>Data Source:</a:t>
            </a:r>
            <a:r>
              <a:rPr lang="en-US" sz="1050" dirty="0">
                <a:effectLst/>
                <a:latin typeface="Cambria" panose="02040503050406030204" pitchFamily="18" charset="0"/>
                <a:ea typeface="Cambria" panose="02040503050406030204" pitchFamily="18" charset="0"/>
                <a:cs typeface="Times New Roman" panose="02020603050405020304" pitchFamily="18" charset="0"/>
              </a:rPr>
              <a:t> World Bank Global Financial Development Database (September 2022, the </a:t>
            </a:r>
            <a:r>
              <a:rPr lang="en-US" sz="1050" b="1" dirty="0">
                <a:effectLst/>
                <a:latin typeface="Cambria" panose="02040503050406030204" pitchFamily="18" charset="0"/>
                <a:ea typeface="Cambria" panose="02040503050406030204" pitchFamily="18" charset="0"/>
                <a:cs typeface="Times New Roman" panose="02020603050405020304" pitchFamily="18" charset="0"/>
              </a:rPr>
              <a:t>latest available version</a:t>
            </a:r>
            <a:r>
              <a:rPr lang="en-US" sz="1050" dirty="0">
                <a:effectLst/>
                <a:latin typeface="Cambria" panose="02040503050406030204" pitchFamily="18" charset="0"/>
                <a:ea typeface="Cambria" panose="02040503050406030204" pitchFamily="18" charset="0"/>
                <a:cs typeface="Times New Roman" panose="02020603050405020304" pitchFamily="18" charset="0"/>
              </a:rPr>
              <a:t>)</a:t>
            </a:r>
            <a:r>
              <a:rPr lang="en-TR" sz="1050" dirty="0">
                <a:effectLst/>
                <a:latin typeface="Cambria" panose="02040503050406030204" pitchFamily="18" charset="0"/>
              </a:rPr>
              <a:t> </a:t>
            </a:r>
            <a:endParaRPr lang="en-TR" sz="1050" dirty="0">
              <a:latin typeface="Cambria" panose="02040503050406030204" pitchFamily="18" charset="0"/>
            </a:endParaRPr>
          </a:p>
        </p:txBody>
      </p:sp>
      <p:graphicFrame>
        <p:nvGraphicFramePr>
          <p:cNvPr id="8" name="Chart 7">
            <a:extLst>
              <a:ext uri="{FF2B5EF4-FFF2-40B4-BE49-F238E27FC236}">
                <a16:creationId xmlns:a16="http://schemas.microsoft.com/office/drawing/2014/main" id="{FC3A6D1C-3016-4224-AA88-47622E25FFE2}"/>
              </a:ext>
            </a:extLst>
          </p:cNvPr>
          <p:cNvGraphicFramePr/>
          <p:nvPr>
            <p:extLst>
              <p:ext uri="{D42A27DB-BD31-4B8C-83A1-F6EECF244321}">
                <p14:modId xmlns:p14="http://schemas.microsoft.com/office/powerpoint/2010/main" val="2114384893"/>
              </p:ext>
            </p:extLst>
          </p:nvPr>
        </p:nvGraphicFramePr>
        <p:xfrm>
          <a:off x="5896411" y="1849128"/>
          <a:ext cx="5775847" cy="23759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3374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SEDAK">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33">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ISEDAK</Template>
  <TotalTime>3029972</TotalTime>
  <Pages>0</Pages>
  <Words>1822</Words>
  <Characters>0</Characters>
  <Application>Microsoft Office PowerPoint</Application>
  <PresentationFormat>Geniş ekran</PresentationFormat>
  <Lines>0</Lines>
  <Paragraphs>226</Paragraphs>
  <Slides>20</Slides>
  <Notes>20</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20</vt:i4>
      </vt:variant>
    </vt:vector>
  </HeadingPairs>
  <TitlesOfParts>
    <vt:vector size="32" baseType="lpstr">
      <vt:lpstr>Batang</vt:lpstr>
      <vt:lpstr>Arial</vt:lpstr>
      <vt:lpstr>Calibri</vt:lpstr>
      <vt:lpstr>Cambria</vt:lpstr>
      <vt:lpstr>Gill Sans</vt:lpstr>
      <vt:lpstr>Gill Sans Light</vt:lpstr>
      <vt:lpstr>Optima</vt:lpstr>
      <vt:lpstr>Times New Roman</vt:lpstr>
      <vt:lpstr>Wingdings</vt:lpstr>
      <vt:lpstr>ヒラギノ角ゴ ProN W3</vt:lpstr>
      <vt:lpstr>İSEDAK</vt:lpstr>
      <vt:lpstr>Theme33</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Ender Tanriverdi</dc:creator>
  <cp:keywords>COMCEC</cp:keywords>
  <cp:lastModifiedBy>Mehmet Akif ALANBAY</cp:lastModifiedBy>
  <cp:revision>1230</cp:revision>
  <cp:lastPrinted>2018-03-28T13:13:00Z</cp:lastPrinted>
  <dcterms:modified xsi:type="dcterms:W3CDTF">2025-09-16T14:55:42Z</dcterms:modified>
</cp:coreProperties>
</file>