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2.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3.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4.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5.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6.xml" ContentType="application/vnd.openxmlformats-officedocument.themeOverride+xml"/>
  <Override PartName="/ppt/notesSlides/notesSlide11.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7.xml" ContentType="application/vnd.openxmlformats-officedocument.themeOverr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93"/>
  </p:notesMasterIdLst>
  <p:sldIdLst>
    <p:sldId id="256" r:id="rId4"/>
    <p:sldId id="283" r:id="rId5"/>
    <p:sldId id="287" r:id="rId6"/>
    <p:sldId id="2454" r:id="rId7"/>
    <p:sldId id="2452" r:id="rId8"/>
    <p:sldId id="2404" r:id="rId9"/>
    <p:sldId id="2286" r:id="rId10"/>
    <p:sldId id="2378" r:id="rId11"/>
    <p:sldId id="2447" r:id="rId12"/>
    <p:sldId id="2446" r:id="rId13"/>
    <p:sldId id="2237" r:id="rId14"/>
    <p:sldId id="2372" r:id="rId15"/>
    <p:sldId id="343" r:id="rId16"/>
    <p:sldId id="2252" r:id="rId17"/>
    <p:sldId id="2458" r:id="rId18"/>
    <p:sldId id="2459" r:id="rId19"/>
    <p:sldId id="2460" r:id="rId20"/>
    <p:sldId id="2461" r:id="rId21"/>
    <p:sldId id="272" r:id="rId22"/>
    <p:sldId id="290" r:id="rId23"/>
    <p:sldId id="288" r:id="rId24"/>
    <p:sldId id="291" r:id="rId25"/>
    <p:sldId id="286" r:id="rId26"/>
    <p:sldId id="292" r:id="rId27"/>
    <p:sldId id="265" r:id="rId28"/>
    <p:sldId id="266" r:id="rId29"/>
    <p:sldId id="2455" r:id="rId30"/>
    <p:sldId id="268" r:id="rId31"/>
    <p:sldId id="269" r:id="rId32"/>
    <p:sldId id="2456" r:id="rId33"/>
    <p:sldId id="2457" r:id="rId34"/>
    <p:sldId id="258" r:id="rId35"/>
    <p:sldId id="264" r:id="rId36"/>
    <p:sldId id="273" r:id="rId37"/>
    <p:sldId id="267" r:id="rId38"/>
    <p:sldId id="259" r:id="rId39"/>
    <p:sldId id="275" r:id="rId40"/>
    <p:sldId id="274" r:id="rId41"/>
    <p:sldId id="276" r:id="rId42"/>
    <p:sldId id="2145714001" r:id="rId43"/>
    <p:sldId id="271" r:id="rId44"/>
    <p:sldId id="260" r:id="rId45"/>
    <p:sldId id="285" r:id="rId46"/>
    <p:sldId id="281" r:id="rId47"/>
    <p:sldId id="2463" r:id="rId48"/>
    <p:sldId id="2464" r:id="rId49"/>
    <p:sldId id="2465" r:id="rId50"/>
    <p:sldId id="262" r:id="rId51"/>
    <p:sldId id="263" r:id="rId52"/>
    <p:sldId id="2466" r:id="rId53"/>
    <p:sldId id="2467" r:id="rId54"/>
    <p:sldId id="2469" r:id="rId55"/>
    <p:sldId id="2471" r:id="rId56"/>
    <p:sldId id="2472" r:id="rId57"/>
    <p:sldId id="2473" r:id="rId58"/>
    <p:sldId id="2474" r:id="rId59"/>
    <p:sldId id="2475" r:id="rId60"/>
    <p:sldId id="2476" r:id="rId61"/>
    <p:sldId id="2477" r:id="rId62"/>
    <p:sldId id="2478" r:id="rId63"/>
    <p:sldId id="2479" r:id="rId64"/>
    <p:sldId id="2481" r:id="rId65"/>
    <p:sldId id="2482" r:id="rId66"/>
    <p:sldId id="2483" r:id="rId67"/>
    <p:sldId id="2484" r:id="rId68"/>
    <p:sldId id="2485" r:id="rId69"/>
    <p:sldId id="2486" r:id="rId70"/>
    <p:sldId id="2487" r:id="rId71"/>
    <p:sldId id="2488" r:id="rId72"/>
    <p:sldId id="2489" r:id="rId73"/>
    <p:sldId id="2490" r:id="rId74"/>
    <p:sldId id="2491" r:id="rId75"/>
    <p:sldId id="2493" r:id="rId76"/>
    <p:sldId id="2494" r:id="rId77"/>
    <p:sldId id="2496" r:id="rId78"/>
    <p:sldId id="2462" r:id="rId79"/>
    <p:sldId id="2498" r:id="rId80"/>
    <p:sldId id="2499" r:id="rId81"/>
    <p:sldId id="2500" r:id="rId82"/>
    <p:sldId id="2497" r:id="rId83"/>
    <p:sldId id="2145714002" r:id="rId84"/>
    <p:sldId id="2145713992" r:id="rId85"/>
    <p:sldId id="2145713993" r:id="rId86"/>
    <p:sldId id="2145713994" r:id="rId87"/>
    <p:sldId id="2145713998" r:id="rId88"/>
    <p:sldId id="2145713996" r:id="rId89"/>
    <p:sldId id="2145713999" r:id="rId90"/>
    <p:sldId id="2145714000" r:id="rId91"/>
    <p:sldId id="270" r:id="rId92"/>
  </p:sldIdLst>
  <p:sldSz cx="18288000" cy="10287000"/>
  <p:notesSz cx="6858000" cy="9144000"/>
  <p:embeddedFontLst>
    <p:embeddedFont>
      <p:font typeface="Arial Bold" panose="020F0502020204030204" pitchFamily="34" charset="0"/>
      <p:regular r:id="rId94"/>
      <p:bold r:id="rId95"/>
      <p:italic r:id="rId96"/>
      <p:boldItalic r:id="rId97"/>
    </p:embeddedFont>
    <p:embeddedFont>
      <p:font typeface="Calibri (MS) Bold" panose="020F0502020204030204" pitchFamily="34" charset="0"/>
      <p:regular r:id="rId98"/>
      <p:bold r:id="rId99"/>
      <p:italic r:id="rId100"/>
      <p:boldItalic r:id="rId101"/>
    </p:embeddedFont>
    <p:embeddedFont>
      <p:font typeface="Cambria" panose="02040503050406030204" pitchFamily="18" charset="0"/>
      <p:regular r:id="rId102"/>
      <p:bold r:id="rId103"/>
      <p:italic r:id="rId104"/>
      <p:boldItalic r:id="rId105"/>
    </p:embeddedFont>
    <p:embeddedFont>
      <p:font typeface="Canva Sans Bold" panose="020F0502020204030204" pitchFamily="34" charset="0"/>
      <p:regular r:id="rId106"/>
      <p:bold r:id="rId107"/>
      <p:italic r:id="rId108"/>
      <p:boldItalic r:id="rId109"/>
    </p:embeddedFont>
    <p:embeddedFont>
      <p:font typeface="Century Gothic" panose="020B0502020202020204" pitchFamily="34" charset="0"/>
      <p:regular r:id="rId110"/>
      <p:bold r:id="rId111"/>
      <p:italic r:id="rId112"/>
      <p:boldItalic r:id="rId113"/>
    </p:embeddedFont>
    <p:embeddedFont>
      <p:font typeface="Corbel" panose="020B0503020204020204" pitchFamily="34" charset="0"/>
      <p:regular r:id="rId114"/>
      <p:bold r:id="rId115"/>
      <p:italic r:id="rId116"/>
      <p:boldItalic r:id="rId117"/>
    </p:embeddedFont>
    <p:embeddedFont>
      <p:font typeface="Garet Bold" pitchFamily="2" charset="77"/>
      <p:regular r:id="rId118"/>
      <p:bold r:id="rId1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EFE"/>
    <a:srgbClr val="C68D4E"/>
    <a:srgbClr val="FFD89B"/>
    <a:srgbClr val="134B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59C14E-CB9D-FD4C-BAB0-F6D47C69731C}" v="20" dt="2025-09-13T01:43:10.0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00"/>
    <p:restoredTop sz="94515"/>
  </p:normalViewPr>
  <p:slideViewPr>
    <p:cSldViewPr snapToGrid="0">
      <p:cViewPr varScale="1">
        <p:scale>
          <a:sx n="65" d="100"/>
          <a:sy n="65" d="100"/>
        </p:scale>
        <p:origin x="552" y="2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font" Target="fonts/font24.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19.fntdata"/><Relationship Id="rId16" Type="http://schemas.openxmlformats.org/officeDocument/2006/relationships/slide" Target="slides/slide13.xml"/><Relationship Id="rId107" Type="http://schemas.openxmlformats.org/officeDocument/2006/relationships/font" Target="fonts/font14.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9.fntdata"/><Relationship Id="rId123"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font" Target="fonts/font2.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font" Target="fonts/font20.fntdata"/><Relationship Id="rId118" Type="http://schemas.openxmlformats.org/officeDocument/2006/relationships/font" Target="fonts/font25.fntdata"/><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10.fntdata"/><Relationship Id="rId108" Type="http://schemas.openxmlformats.org/officeDocument/2006/relationships/font" Target="fonts/font15.fntdata"/><Relationship Id="rId124" Type="http://schemas.microsoft.com/office/2015/10/relationships/revisionInfo" Target="revisionInfo.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font" Target="fonts/font21.fntdata"/><Relationship Id="rId119" Type="http://schemas.openxmlformats.org/officeDocument/2006/relationships/font" Target="fonts/font26.fntdata"/><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16.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4.fntdata"/><Relationship Id="rId104" Type="http://schemas.openxmlformats.org/officeDocument/2006/relationships/font" Target="fonts/font11.fntdata"/><Relationship Id="rId120"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17.fntdata"/><Relationship Id="rId115" Type="http://schemas.openxmlformats.org/officeDocument/2006/relationships/font" Target="fonts/font22.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7.fntdata"/><Relationship Id="rId105"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notesMaster" Target="notesMasters/notesMaster1.xml"/><Relationship Id="rId98" Type="http://schemas.openxmlformats.org/officeDocument/2006/relationships/font" Target="fonts/font5.fntdata"/><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font" Target="fonts/font23.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18.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13.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1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durhamuniversity-my.sharepoint.com/personal/ftmv85_durham_ac_uk/Documents/2024/DURHAM/8.%20COMCEC/INDONESIA/Olah%20Data/Performance%20Banking.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durhamuniversity-my.sharepoint.com/personal/ftmv85_durham_ac_uk/Documents/2024/DURHAM/8.%20COMCEC/INDONESIA/Olah%20Data/Performance%20Banking.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8.xlsx"/></Relationships>
</file>

<file path=ppt/charts/_rels/chart2.xml.rels><?xml version="1.0" encoding="UTF-8" standalone="yes"?>
<Relationships xmlns="http://schemas.openxmlformats.org/package/2006/relationships"><Relationship Id="rId3" Type="http://schemas.openxmlformats.org/officeDocument/2006/relationships/oleObject" Target="https://durhamuniversity-my.sharepoint.com/personal/ftmv85_durham_ac_uk/Documents/2024/DURHAM/8.%20COMCEC/INDONESIA/Olah%20Data/Performance%20Banking.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durhamuniversity-my.sharepoint.com/personal/ftmv85_durham_ac_uk/Documents/2024/DURHAM/8.%20COMCEC/INDONESIA/Olah%20Data/Performance%20Banking.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urhamuniversity-my.sharepoint.com/personal/ftmv85_durham_ac_uk/Documents/2024/DURHAM/8.%20COMCEC/INDONESIA/Olah%20Data/Performance%20Banking.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urhamuniversity-my.sharepoint.com/personal/ftmv85_durham_ac_uk/Documents/2024/DURHAM/8.%20COMCEC/INDONESIA/Olah%20Data/Performance%20Banking.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urhamuniversity-my.sharepoint.com/personal/ftmv85_durham_ac_uk/Documents/2024/DURHAM/8.%20COMCEC/INDONESIA/Olah%20Data/Performance%20Banking.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durhamuniversity-my.sharepoint.com/personal/ftmv85_durham_ac_uk/Documents/2024/DURHAM/8.%20COMCEC/INDONESIA/Olah%20Data/Performance%20Banking.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durhamuniversity-my.sharepoint.com/personal/ftmv85_durham_ac_uk/Documents/2024/DURHAM/8.%20COMCEC/INDONESIA/Olah%20Data/Sukuk%20Now-List%20Details-2025-04-08%2016-11-38.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durhamuniversity-my.sharepoint.com/personal/ftmv85_durham_ac_uk/Documents/2024/DURHAM/8.%20COMCEC/INDONESIA/Olah%20Data/Sukuk%20Now-List%20Details-2025-04-08%2016-11-38.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7"/>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'[Performance Banking.xlsx]Share bank'!$B$4:$B$5</c:f>
              <c:strCache>
                <c:ptCount val="2"/>
                <c:pt idx="0">
                  <c:v>Total Aset Keuangan Syariah Indonesia</c:v>
                </c:pt>
                <c:pt idx="1">
                  <c:v>Total Aset Keuangan Konvensional Indonesia</c:v>
                </c:pt>
              </c:strCache>
            </c:strRef>
          </c:tx>
          <c:spPr>
            <a:solidFill>
              <a:schemeClr val="accent3"/>
            </a:solidFill>
          </c:spPr>
          <c:explosion val="23"/>
          <c:dPt>
            <c:idx val="0"/>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8DA6-A948-9EAC-FBFA30ACE161}"/>
              </c:ext>
            </c:extLst>
          </c:dPt>
          <c:dPt>
            <c:idx val="1"/>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8DA6-A948-9EAC-FBFA30ACE161}"/>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A6-A948-9EAC-FBFA30ACE161}"/>
                </c:ext>
              </c:extLst>
            </c:dLbl>
            <c:dLbl>
              <c:idx val="1"/>
              <c:layout>
                <c:manualLayout>
                  <c:x val="-4.3260855833582558E-2"/>
                  <c:y val="-6.8355632685903403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A6-A948-9EAC-FBFA30ACE161}"/>
                </c:ext>
              </c:extLst>
            </c:dLbl>
            <c:spPr>
              <a:ln>
                <a:noFill/>
              </a:ln>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'[Performance Banking.xlsx]Share bank'!$D$4:$D$5</c:f>
              <c:numCache>
                <c:formatCode>0.00%</c:formatCode>
                <c:ptCount val="2"/>
                <c:pt idx="0">
                  <c:v>0.1095</c:v>
                </c:pt>
                <c:pt idx="1">
                  <c:v>0.89049999999999996</c:v>
                </c:pt>
              </c:numCache>
            </c:numRef>
          </c:val>
          <c:extLst>
            <c:ext xmlns:c16="http://schemas.microsoft.com/office/drawing/2014/chart" uri="{C3380CC4-5D6E-409C-BE32-E72D297353CC}">
              <c16:uniqueId val="{00000004-8DA6-A948-9EAC-FBFA30ACE161}"/>
            </c:ext>
          </c:extLst>
        </c:ser>
        <c:ser>
          <c:idx val="1"/>
          <c:order val="1"/>
          <c:tx>
            <c:strRef>
              <c:f>'[Performance Banking.xlsx]Share bank'!$B$5</c:f>
              <c:strCache>
                <c:ptCount val="1"/>
                <c:pt idx="0">
                  <c:v>Total Aset Keuangan Konvensional Indonesia</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6-8DA6-A948-9EAC-FBFA30ACE161}"/>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8-8DA6-A948-9EAC-FBFA30ACE161}"/>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6-8DA6-A948-9EAC-FBFA30ACE161}"/>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8-8DA6-A948-9EAC-FBFA30ACE161}"/>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'[Performance Banking.xlsx]Share bank'!$C$5:$D$5</c:f>
              <c:numCache>
                <c:formatCode>0.00%</c:formatCode>
                <c:ptCount val="2"/>
                <c:pt idx="1">
                  <c:v>0.89049999999999996</c:v>
                </c:pt>
              </c:numCache>
            </c:numRef>
          </c:val>
          <c:extLst>
            <c:ext xmlns:c16="http://schemas.microsoft.com/office/drawing/2014/chart" uri="{C3380CC4-5D6E-409C-BE32-E72D297353CC}">
              <c16:uniqueId val="{00000009-8DA6-A948-9EAC-FBFA30ACE161}"/>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0555555555555555E-2"/>
          <c:y val="0.16041666666666668"/>
          <c:w val="0.94166666666666665"/>
          <c:h val="0.79328703703703707"/>
        </c:manualLayout>
      </c:layout>
      <c:pie3DChart>
        <c:varyColors val="1"/>
        <c:ser>
          <c:idx val="0"/>
          <c:order val="0"/>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184E-4B2E-A03C-F73486BF567C}"/>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184E-4B2E-A03C-F73486BF567C}"/>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184E-4B2E-A03C-F73486BF567C}"/>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184E-4B2E-A03C-F73486BF567C}"/>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9-184E-4B2E-A03C-F73486BF567C}"/>
              </c:ext>
            </c:extLst>
          </c:dPt>
          <c:dLbls>
            <c:dLbl>
              <c:idx val="0"/>
              <c:layout>
                <c:manualLayout>
                  <c:x val="-1.4381591562799617E-2"/>
                  <c:y val="0.28334996888671099"/>
                </c:manualLayout>
              </c:layout>
              <c:spPr>
                <a:noFill/>
                <a:ln w="12700" cap="flat" cmpd="sng" algn="ctr">
                  <a:noFill/>
                  <a:round/>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accent1"/>
                      </a:solidFill>
                      <a:effectLst/>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84E-4B2E-A03C-F73486BF567C}"/>
                </c:ext>
              </c:extLst>
            </c:dLbl>
            <c:dLbl>
              <c:idx val="1"/>
              <c:spPr>
                <a:noFill/>
                <a:ln w="12700" cap="flat" cmpd="sng" algn="ctr">
                  <a:noFill/>
                  <a:round/>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accent2"/>
                      </a:solidFill>
                      <a:effectLst/>
                      <a:latin typeface="Arial" panose="020B0604020202020204" pitchFamily="34" charset="0"/>
                      <a:ea typeface="+mn-ea"/>
                      <a:cs typeface="Arial" panose="020B0604020202020204" pitchFamily="34" charset="0"/>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03-184E-4B2E-A03C-F73486BF567C}"/>
                </c:ext>
              </c:extLst>
            </c:dLbl>
            <c:dLbl>
              <c:idx val="2"/>
              <c:spPr>
                <a:noFill/>
                <a:ln w="12700" cap="flat" cmpd="sng" algn="ctr">
                  <a:noFill/>
                  <a:round/>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accent3"/>
                      </a:solidFill>
                      <a:effectLst/>
                      <a:latin typeface="Arial" panose="020B0604020202020204" pitchFamily="34" charset="0"/>
                      <a:ea typeface="+mn-ea"/>
                      <a:cs typeface="Arial" panose="020B0604020202020204" pitchFamily="34" charset="0"/>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05-184E-4B2E-A03C-F73486BF567C}"/>
                </c:ext>
              </c:extLst>
            </c:dLbl>
            <c:dLbl>
              <c:idx val="3"/>
              <c:spPr>
                <a:noFill/>
                <a:ln w="12700" cap="flat" cmpd="sng" algn="ctr">
                  <a:noFill/>
                  <a:round/>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accent4"/>
                      </a:solidFill>
                      <a:effectLst/>
                      <a:latin typeface="Arial" panose="020B0604020202020204" pitchFamily="34" charset="0"/>
                      <a:ea typeface="+mn-ea"/>
                      <a:cs typeface="Arial" panose="020B0604020202020204" pitchFamily="34" charset="0"/>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07-184E-4B2E-A03C-F73486BF567C}"/>
                </c:ext>
              </c:extLst>
            </c:dLbl>
            <c:dLbl>
              <c:idx val="4"/>
              <c:spPr>
                <a:noFill/>
                <a:ln w="12700" cap="flat" cmpd="sng" algn="ctr">
                  <a:noFill/>
                  <a:round/>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accent5"/>
                      </a:solidFill>
                      <a:effectLst/>
                      <a:latin typeface="Arial" panose="020B0604020202020204" pitchFamily="34" charset="0"/>
                      <a:ea typeface="+mn-ea"/>
                      <a:cs typeface="Arial" panose="020B0604020202020204" pitchFamily="34" charset="0"/>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09-184E-4B2E-A03C-F73486BF567C}"/>
                </c:ext>
              </c:extLst>
            </c:dLbl>
            <c:spPr>
              <a:noFill/>
              <a:ln w="12700" cap="flat" cmpd="sng" algn="ctr">
                <a:noFill/>
                <a:round/>
              </a:ln>
              <a:effectLst/>
            </c:spPr>
            <c:dLblPos val="outEnd"/>
            <c:showLegendKey val="0"/>
            <c:showVal val="1"/>
            <c:showCatName val="1"/>
            <c:showSerName val="0"/>
            <c:showPercent val="1"/>
            <c:showBubbleSize val="0"/>
            <c:showLeaderLines val="0"/>
            <c:extLst>
              <c:ext xmlns:c15="http://schemas.microsoft.com/office/drawing/2012/chart" uri="{CE6537A1-D6FC-4f65-9D91-7224C49458BB}"/>
            </c:extLst>
          </c:dLbls>
          <c:cat>
            <c:strRef>
              <c:f>Sheet1!$AD$13:$AD$17</c:f>
              <c:strCache>
                <c:ptCount val="5"/>
                <c:pt idx="0">
                  <c:v>LUCF</c:v>
                </c:pt>
                <c:pt idx="1">
                  <c:v>Agriculture</c:v>
                </c:pt>
                <c:pt idx="2">
                  <c:v>Bunker Fuels</c:v>
                </c:pt>
                <c:pt idx="3">
                  <c:v>Energy</c:v>
                </c:pt>
                <c:pt idx="4">
                  <c:v>Industrial Process</c:v>
                </c:pt>
              </c:strCache>
            </c:strRef>
          </c:cat>
          <c:val>
            <c:numRef>
              <c:f>Sheet1!$AE$13:$AE$17</c:f>
              <c:numCache>
                <c:formatCode>0.00</c:formatCode>
                <c:ptCount val="5"/>
                <c:pt idx="0">
                  <c:v>54.54768025462112</c:v>
                </c:pt>
                <c:pt idx="1">
                  <c:v>12.659138205410697</c:v>
                </c:pt>
                <c:pt idx="2">
                  <c:v>0.36877218753825436</c:v>
                </c:pt>
                <c:pt idx="3">
                  <c:v>27.665564940629206</c:v>
                </c:pt>
                <c:pt idx="4">
                  <c:v>4.7588444118007098</c:v>
                </c:pt>
              </c:numCache>
            </c:numRef>
          </c:val>
          <c:extLst>
            <c:ext xmlns:c16="http://schemas.microsoft.com/office/drawing/2014/chart" uri="{C3380CC4-5D6E-409C-BE32-E72D297353CC}">
              <c16:uniqueId val="{0000000A-184E-4B2E-A03C-F73486BF567C}"/>
            </c:ext>
          </c:extLst>
        </c:ser>
        <c:dLbls>
          <c:dLblPos val="in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Projected_Rainfall_Nigeria_1980!$B$1</c:f>
              <c:strCache>
                <c:ptCount val="1"/>
                <c:pt idx="0">
                  <c:v>RCP 2.6 (%)</c:v>
                </c:pt>
              </c:strCache>
            </c:strRef>
          </c:tx>
          <c:spPr>
            <a:ln w="22225" cap="rnd" cmpd="sng" algn="ctr">
              <a:solidFill>
                <a:schemeClr val="accent1"/>
              </a:solidFill>
              <a:round/>
            </a:ln>
            <a:effectLst/>
          </c:spPr>
          <c:marker>
            <c:symbol val="none"/>
          </c:marker>
          <c:cat>
            <c:strRef>
              <c:f>Projected_Rainfall_Nigeria_1980!$A$2:$A$7</c:f>
              <c:strCache>
                <c:ptCount val="6"/>
                <c:pt idx="0">
                  <c:v>1980 - 2000</c:v>
                </c:pt>
                <c:pt idx="1">
                  <c:v>2001 - 2020</c:v>
                </c:pt>
                <c:pt idx="2">
                  <c:v>2021 - 2040</c:v>
                </c:pt>
                <c:pt idx="3">
                  <c:v>2041 - 2060</c:v>
                </c:pt>
                <c:pt idx="4">
                  <c:v>2061 - 2080</c:v>
                </c:pt>
                <c:pt idx="5">
                  <c:v>2081 - 2100</c:v>
                </c:pt>
              </c:strCache>
            </c:strRef>
          </c:cat>
          <c:val>
            <c:numRef>
              <c:f>Projected_Rainfall_Nigeria_1980!$B$2:$B$7</c:f>
              <c:numCache>
                <c:formatCode>General</c:formatCode>
                <c:ptCount val="6"/>
                <c:pt idx="0">
                  <c:v>0</c:v>
                </c:pt>
                <c:pt idx="1">
                  <c:v>1</c:v>
                </c:pt>
                <c:pt idx="2">
                  <c:v>3</c:v>
                </c:pt>
                <c:pt idx="3">
                  <c:v>4</c:v>
                </c:pt>
                <c:pt idx="4">
                  <c:v>4</c:v>
                </c:pt>
                <c:pt idx="5">
                  <c:v>5</c:v>
                </c:pt>
              </c:numCache>
            </c:numRef>
          </c:val>
          <c:smooth val="0"/>
          <c:extLst>
            <c:ext xmlns:c16="http://schemas.microsoft.com/office/drawing/2014/chart" uri="{C3380CC4-5D6E-409C-BE32-E72D297353CC}">
              <c16:uniqueId val="{00000000-4A96-465A-A4CE-65E93AFBDF45}"/>
            </c:ext>
          </c:extLst>
        </c:ser>
        <c:ser>
          <c:idx val="1"/>
          <c:order val="1"/>
          <c:tx>
            <c:strRef>
              <c:f>Projected_Rainfall_Nigeria_1980!$C$1</c:f>
              <c:strCache>
                <c:ptCount val="1"/>
                <c:pt idx="0">
                  <c:v>RCP 4.5 (%)</c:v>
                </c:pt>
              </c:strCache>
            </c:strRef>
          </c:tx>
          <c:spPr>
            <a:ln w="22225" cap="rnd" cmpd="sng" algn="ctr">
              <a:solidFill>
                <a:schemeClr val="accent2"/>
              </a:solidFill>
              <a:round/>
            </a:ln>
            <a:effectLst/>
          </c:spPr>
          <c:marker>
            <c:symbol val="none"/>
          </c:marker>
          <c:cat>
            <c:strRef>
              <c:f>Projected_Rainfall_Nigeria_1980!$A$2:$A$7</c:f>
              <c:strCache>
                <c:ptCount val="6"/>
                <c:pt idx="0">
                  <c:v>1980 - 2000</c:v>
                </c:pt>
                <c:pt idx="1">
                  <c:v>2001 - 2020</c:v>
                </c:pt>
                <c:pt idx="2">
                  <c:v>2021 - 2040</c:v>
                </c:pt>
                <c:pt idx="3">
                  <c:v>2041 - 2060</c:v>
                </c:pt>
                <c:pt idx="4">
                  <c:v>2061 - 2080</c:v>
                </c:pt>
                <c:pt idx="5">
                  <c:v>2081 - 2100</c:v>
                </c:pt>
              </c:strCache>
            </c:strRef>
          </c:cat>
          <c:val>
            <c:numRef>
              <c:f>Projected_Rainfall_Nigeria_1980!$C$2:$C$7</c:f>
              <c:numCache>
                <c:formatCode>General</c:formatCode>
                <c:ptCount val="6"/>
                <c:pt idx="0">
                  <c:v>0</c:v>
                </c:pt>
                <c:pt idx="1">
                  <c:v>-1</c:v>
                </c:pt>
                <c:pt idx="2">
                  <c:v>-3</c:v>
                </c:pt>
                <c:pt idx="3">
                  <c:v>-5</c:v>
                </c:pt>
                <c:pt idx="4">
                  <c:v>-6</c:v>
                </c:pt>
                <c:pt idx="5">
                  <c:v>-7</c:v>
                </c:pt>
              </c:numCache>
            </c:numRef>
          </c:val>
          <c:smooth val="0"/>
          <c:extLst>
            <c:ext xmlns:c16="http://schemas.microsoft.com/office/drawing/2014/chart" uri="{C3380CC4-5D6E-409C-BE32-E72D297353CC}">
              <c16:uniqueId val="{00000001-4A96-465A-A4CE-65E93AFBDF45}"/>
            </c:ext>
          </c:extLst>
        </c:ser>
        <c:ser>
          <c:idx val="2"/>
          <c:order val="2"/>
          <c:tx>
            <c:strRef>
              <c:f>Projected_Rainfall_Nigeria_1980!$D$1</c:f>
              <c:strCache>
                <c:ptCount val="1"/>
                <c:pt idx="0">
                  <c:v>RCP 6.0 (%)</c:v>
                </c:pt>
              </c:strCache>
            </c:strRef>
          </c:tx>
          <c:spPr>
            <a:ln w="22225" cap="rnd" cmpd="sng" algn="ctr">
              <a:solidFill>
                <a:schemeClr val="accent3"/>
              </a:solidFill>
              <a:round/>
            </a:ln>
            <a:effectLst/>
          </c:spPr>
          <c:marker>
            <c:symbol val="none"/>
          </c:marker>
          <c:cat>
            <c:strRef>
              <c:f>Projected_Rainfall_Nigeria_1980!$A$2:$A$7</c:f>
              <c:strCache>
                <c:ptCount val="6"/>
                <c:pt idx="0">
                  <c:v>1980 - 2000</c:v>
                </c:pt>
                <c:pt idx="1">
                  <c:v>2001 - 2020</c:v>
                </c:pt>
                <c:pt idx="2">
                  <c:v>2021 - 2040</c:v>
                </c:pt>
                <c:pt idx="3">
                  <c:v>2041 - 2060</c:v>
                </c:pt>
                <c:pt idx="4">
                  <c:v>2061 - 2080</c:v>
                </c:pt>
                <c:pt idx="5">
                  <c:v>2081 - 2100</c:v>
                </c:pt>
              </c:strCache>
            </c:strRef>
          </c:cat>
          <c:val>
            <c:numRef>
              <c:f>Projected_Rainfall_Nigeria_1980!$D$2:$D$7</c:f>
              <c:numCache>
                <c:formatCode>General</c:formatCode>
                <c:ptCount val="6"/>
                <c:pt idx="0">
                  <c:v>0</c:v>
                </c:pt>
                <c:pt idx="1">
                  <c:v>2</c:v>
                </c:pt>
                <c:pt idx="2">
                  <c:v>3</c:v>
                </c:pt>
                <c:pt idx="3">
                  <c:v>4</c:v>
                </c:pt>
                <c:pt idx="4">
                  <c:v>4</c:v>
                </c:pt>
                <c:pt idx="5">
                  <c:v>5</c:v>
                </c:pt>
              </c:numCache>
            </c:numRef>
          </c:val>
          <c:smooth val="0"/>
          <c:extLst>
            <c:ext xmlns:c16="http://schemas.microsoft.com/office/drawing/2014/chart" uri="{C3380CC4-5D6E-409C-BE32-E72D297353CC}">
              <c16:uniqueId val="{00000002-4A96-465A-A4CE-65E93AFBDF45}"/>
            </c:ext>
          </c:extLst>
        </c:ser>
        <c:ser>
          <c:idx val="3"/>
          <c:order val="3"/>
          <c:tx>
            <c:strRef>
              <c:f>Projected_Rainfall_Nigeria_1980!$E$1</c:f>
              <c:strCache>
                <c:ptCount val="1"/>
                <c:pt idx="0">
                  <c:v>RCP 8.5 (%)</c:v>
                </c:pt>
              </c:strCache>
            </c:strRef>
          </c:tx>
          <c:spPr>
            <a:ln w="22225" cap="rnd" cmpd="sng" algn="ctr">
              <a:solidFill>
                <a:schemeClr val="accent4"/>
              </a:solidFill>
              <a:round/>
            </a:ln>
            <a:effectLst/>
          </c:spPr>
          <c:marker>
            <c:symbol val="none"/>
          </c:marker>
          <c:cat>
            <c:strRef>
              <c:f>Projected_Rainfall_Nigeria_1980!$A$2:$A$7</c:f>
              <c:strCache>
                <c:ptCount val="6"/>
                <c:pt idx="0">
                  <c:v>1980 - 2000</c:v>
                </c:pt>
                <c:pt idx="1">
                  <c:v>2001 - 2020</c:v>
                </c:pt>
                <c:pt idx="2">
                  <c:v>2021 - 2040</c:v>
                </c:pt>
                <c:pt idx="3">
                  <c:v>2041 - 2060</c:v>
                </c:pt>
                <c:pt idx="4">
                  <c:v>2061 - 2080</c:v>
                </c:pt>
                <c:pt idx="5">
                  <c:v>2081 - 2100</c:v>
                </c:pt>
              </c:strCache>
            </c:strRef>
          </c:cat>
          <c:val>
            <c:numRef>
              <c:f>Projected_Rainfall_Nigeria_1980!$E$2:$E$7</c:f>
              <c:numCache>
                <c:formatCode>General</c:formatCode>
                <c:ptCount val="6"/>
                <c:pt idx="0">
                  <c:v>0</c:v>
                </c:pt>
                <c:pt idx="1">
                  <c:v>-2</c:v>
                </c:pt>
                <c:pt idx="2">
                  <c:v>-5</c:v>
                </c:pt>
                <c:pt idx="3">
                  <c:v>-6</c:v>
                </c:pt>
                <c:pt idx="4">
                  <c:v>-7</c:v>
                </c:pt>
                <c:pt idx="5">
                  <c:v>-8</c:v>
                </c:pt>
              </c:numCache>
            </c:numRef>
          </c:val>
          <c:smooth val="0"/>
          <c:extLst>
            <c:ext xmlns:c16="http://schemas.microsoft.com/office/drawing/2014/chart" uri="{C3380CC4-5D6E-409C-BE32-E72D297353CC}">
              <c16:uniqueId val="{00000003-4A96-465A-A4CE-65E93AFBDF45}"/>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893177840"/>
        <c:axId val="1893178672"/>
      </c:lineChart>
      <c:catAx>
        <c:axId val="1893177840"/>
        <c:scaling>
          <c:orientation val="minMax"/>
        </c:scaling>
        <c:delete val="0"/>
        <c:axPos val="b"/>
        <c:title>
          <c:tx>
            <c:rich>
              <a:bodyPr rot="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1893178672"/>
        <c:crosses val="autoZero"/>
        <c:auto val="1"/>
        <c:lblAlgn val="ctr"/>
        <c:lblOffset val="100"/>
        <c:noMultiLvlLbl val="0"/>
      </c:catAx>
      <c:valAx>
        <c:axId val="1893178672"/>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r>
                  <a:rPr lang="en-US"/>
                  <a:t>Precipitation (mm)</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1893177840"/>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7"/>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53"/>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Sheet1!$B$15</c:f>
              <c:strCache>
                <c:ptCount val="1"/>
                <c:pt idx="0">
                  <c:v>2023</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B45-488E-9926-07C7BEA9272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B45-488E-9926-07C7BEA92728}"/>
              </c:ext>
            </c:extLst>
          </c:dPt>
          <c:dLbls>
            <c:dLbl>
              <c:idx val="0"/>
              <c:tx>
                <c:rich>
                  <a:bodyPr/>
                  <a:lstStyle/>
                  <a:p>
                    <a:fld id="{14C1466D-BD76-43D1-88A2-680638DA7560}" type="CATEGORYNAME">
                      <a:rPr lang="en-US" sz="1600"/>
                      <a:pPr/>
                      <a:t>[CATEGORY NAME]</a:t>
                    </a:fld>
                    <a:r>
                      <a:rPr lang="en-US" sz="1600" baseline="0" dirty="0"/>
                      <a:t>
99.998%</a:t>
                    </a:r>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B45-488E-9926-07C7BEA92728}"/>
                </c:ext>
              </c:extLst>
            </c:dLbl>
            <c:dLbl>
              <c:idx val="1"/>
              <c:tx>
                <c:rich>
                  <a:bodyPr/>
                  <a:lstStyle/>
                  <a:p>
                    <a:fld id="{E47A1CF0-0A92-48DA-AD6C-A1BEBE75A77F}" type="CATEGORYNAME">
                      <a:rPr lang="en-US" sz="1600"/>
                      <a:pPr/>
                      <a:t>[CATEGORY NAME]</a:t>
                    </a:fld>
                    <a:r>
                      <a:rPr lang="en-US" baseline="0" dirty="0"/>
                      <a:t>
</a:t>
                    </a:r>
                    <a:r>
                      <a:rPr lang="en-US" sz="1600" baseline="0" dirty="0"/>
                      <a:t>0.002%</a:t>
                    </a:r>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B45-488E-9926-07C7BEA92728}"/>
                </c:ext>
              </c:extLst>
            </c:dLbl>
            <c:spPr>
              <a:noFill/>
              <a:ln>
                <a:noFill/>
              </a:ln>
              <a:effectLst/>
            </c:spPr>
            <c:txPr>
              <a:bodyPr rot="0" spcFirstLastPara="1" vertOverflow="ellipsis" vert="horz" wrap="square" anchor="ctr" anchorCtr="1"/>
              <a:lstStyle/>
              <a:p>
                <a:pPr>
                  <a:defRPr sz="15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Sheet1!$C$14:$D$14</c:f>
              <c:strCache>
                <c:ptCount val="2"/>
                <c:pt idx="0">
                  <c:v>Conventional Financial Assets</c:v>
                </c:pt>
                <c:pt idx="1">
                  <c:v>Islamic Financial Assets</c:v>
                </c:pt>
              </c:strCache>
            </c:strRef>
          </c:cat>
          <c:val>
            <c:numRef>
              <c:f>Sheet1!$C$15:$D$15</c:f>
              <c:numCache>
                <c:formatCode>General</c:formatCode>
                <c:ptCount val="2"/>
                <c:pt idx="0">
                  <c:v>99.997793732177811</c:v>
                </c:pt>
                <c:pt idx="1">
                  <c:v>2.2062678221917553E-3</c:v>
                </c:pt>
              </c:numCache>
            </c:numRef>
          </c:val>
          <c:extLst>
            <c:ext xmlns:c16="http://schemas.microsoft.com/office/drawing/2014/chart" uri="{C3380CC4-5D6E-409C-BE32-E72D297353CC}">
              <c16:uniqueId val="{00000004-8B45-488E-9926-07C7BEA92728}"/>
            </c:ext>
          </c:extLst>
        </c:ser>
        <c:dLbls>
          <c:dLblPos val="ctr"/>
          <c:showLegendKey val="0"/>
          <c:showVal val="0"/>
          <c:showCatName val="0"/>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500">
          <a:latin typeface="Arial" panose="020B0604020202020204" pitchFamily="34" charset="0"/>
          <a:cs typeface="Arial" panose="020B0604020202020204" pitchFamily="34" charset="0"/>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50"/>
      <c:rotY val="56"/>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992-4EBC-B056-54D333260F3C}"/>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992-4EBC-B056-54D333260F3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4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Sheet1!$J$3:$J$4</c:f>
              <c:strCache>
                <c:ptCount val="2"/>
                <c:pt idx="0">
                  <c:v>Conventional Banks Assets</c:v>
                </c:pt>
                <c:pt idx="1">
                  <c:v>Islamic Banks Asset</c:v>
                </c:pt>
              </c:strCache>
            </c:strRef>
          </c:cat>
          <c:val>
            <c:numRef>
              <c:f>Sheet1!$K$3:$K$4</c:f>
              <c:numCache>
                <c:formatCode>General</c:formatCode>
                <c:ptCount val="2"/>
                <c:pt idx="0">
                  <c:v>98.847281900023461</c:v>
                </c:pt>
                <c:pt idx="1">
                  <c:v>1.1527180999765356</c:v>
                </c:pt>
              </c:numCache>
            </c:numRef>
          </c:val>
          <c:extLst>
            <c:ext xmlns:c16="http://schemas.microsoft.com/office/drawing/2014/chart" uri="{C3380CC4-5D6E-409C-BE32-E72D297353CC}">
              <c16:uniqueId val="{00000004-F992-4EBC-B056-54D333260F3C}"/>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400">
          <a:latin typeface="Arial" panose="020B0604020202020204" pitchFamily="34" charset="0"/>
          <a:cs typeface="Arial" panose="020B0604020202020204" pitchFamily="34" charset="0"/>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Sheet1!$P$8</c:f>
              <c:strCache>
                <c:ptCount val="1"/>
                <c:pt idx="0">
                  <c:v>Conventional Banks</c:v>
                </c:pt>
              </c:strCache>
            </c:strRef>
          </c:tx>
          <c:spPr>
            <a:ln w="22225" cap="rnd">
              <a:solidFill>
                <a:schemeClr val="accent1"/>
              </a:solidFill>
            </a:ln>
            <a:effectLst>
              <a:glow rad="139700">
                <a:schemeClr val="accent1">
                  <a:satMod val="175000"/>
                  <a:alpha val="14000"/>
                </a:schemeClr>
              </a:glow>
            </a:effectLst>
          </c:spPr>
          <c:marker>
            <c:symbol val="none"/>
          </c:marker>
          <c:cat>
            <c:strRef>
              <c:f>Sheet1!$Q$7:$U$7</c:f>
              <c:strCache>
                <c:ptCount val="5"/>
                <c:pt idx="0">
                  <c:v>Y2019</c:v>
                </c:pt>
                <c:pt idx="1">
                  <c:v>Y2020</c:v>
                </c:pt>
                <c:pt idx="2">
                  <c:v>Y2021</c:v>
                </c:pt>
                <c:pt idx="3">
                  <c:v>Y2022</c:v>
                </c:pt>
                <c:pt idx="4">
                  <c:v>Y2023</c:v>
                </c:pt>
              </c:strCache>
            </c:strRef>
          </c:cat>
          <c:val>
            <c:numRef>
              <c:f>Sheet1!$Q$8:$U$8</c:f>
              <c:numCache>
                <c:formatCode>0.00</c:formatCode>
                <c:ptCount val="5"/>
                <c:pt idx="0">
                  <c:v>12.778733780289073</c:v>
                </c:pt>
                <c:pt idx="1">
                  <c:v>24.556075773238561</c:v>
                </c:pt>
                <c:pt idx="2">
                  <c:v>15.324574148041384</c:v>
                </c:pt>
                <c:pt idx="3">
                  <c:v>23.383485058864313</c:v>
                </c:pt>
                <c:pt idx="4">
                  <c:v>54.221756994445713</c:v>
                </c:pt>
              </c:numCache>
            </c:numRef>
          </c:val>
          <c:smooth val="0"/>
          <c:extLst>
            <c:ext xmlns:c16="http://schemas.microsoft.com/office/drawing/2014/chart" uri="{C3380CC4-5D6E-409C-BE32-E72D297353CC}">
              <c16:uniqueId val="{00000000-FCA6-4245-8C96-97A03F45918B}"/>
            </c:ext>
          </c:extLst>
        </c:ser>
        <c:ser>
          <c:idx val="1"/>
          <c:order val="1"/>
          <c:tx>
            <c:strRef>
              <c:f>Sheet1!$P$9</c:f>
              <c:strCache>
                <c:ptCount val="1"/>
                <c:pt idx="0">
                  <c:v>Islamic Banks</c:v>
                </c:pt>
              </c:strCache>
            </c:strRef>
          </c:tx>
          <c:spPr>
            <a:ln w="22225" cap="rnd">
              <a:solidFill>
                <a:schemeClr val="accent2"/>
              </a:solidFill>
            </a:ln>
            <a:effectLst>
              <a:glow rad="139700">
                <a:schemeClr val="accent2">
                  <a:satMod val="175000"/>
                  <a:alpha val="14000"/>
                </a:schemeClr>
              </a:glow>
            </a:effectLst>
          </c:spPr>
          <c:marker>
            <c:symbol val="none"/>
          </c:marker>
          <c:cat>
            <c:strRef>
              <c:f>Sheet1!$Q$7:$U$7</c:f>
              <c:strCache>
                <c:ptCount val="5"/>
                <c:pt idx="0">
                  <c:v>Y2019</c:v>
                </c:pt>
                <c:pt idx="1">
                  <c:v>Y2020</c:v>
                </c:pt>
                <c:pt idx="2">
                  <c:v>Y2021</c:v>
                </c:pt>
                <c:pt idx="3">
                  <c:v>Y2022</c:v>
                </c:pt>
                <c:pt idx="4">
                  <c:v>Y2023</c:v>
                </c:pt>
              </c:strCache>
            </c:strRef>
          </c:cat>
          <c:val>
            <c:numRef>
              <c:f>Sheet1!$Q$9:$U$9</c:f>
              <c:numCache>
                <c:formatCode>0.00</c:formatCode>
                <c:ptCount val="5"/>
                <c:pt idx="0">
                  <c:v>61.517144180306538</c:v>
                </c:pt>
                <c:pt idx="1">
                  <c:v>61.234756565379733</c:v>
                </c:pt>
                <c:pt idx="2">
                  <c:v>49.304380954644607</c:v>
                </c:pt>
                <c:pt idx="3">
                  <c:v>64.209248650832762</c:v>
                </c:pt>
                <c:pt idx="4">
                  <c:v>84.190907179796241</c:v>
                </c:pt>
              </c:numCache>
            </c:numRef>
          </c:val>
          <c:smooth val="0"/>
          <c:extLst>
            <c:ext xmlns:c16="http://schemas.microsoft.com/office/drawing/2014/chart" uri="{C3380CC4-5D6E-409C-BE32-E72D297353CC}">
              <c16:uniqueId val="{00000001-FCA6-4245-8C96-97A03F45918B}"/>
            </c:ext>
          </c:extLst>
        </c:ser>
        <c:dLbls>
          <c:showLegendKey val="0"/>
          <c:showVal val="0"/>
          <c:showCatName val="0"/>
          <c:showSerName val="0"/>
          <c:showPercent val="0"/>
          <c:showBubbleSize val="0"/>
        </c:dLbls>
        <c:smooth val="0"/>
        <c:axId val="591804032"/>
        <c:axId val="591805280"/>
      </c:lineChart>
      <c:catAx>
        <c:axId val="591804032"/>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0" spcFirstLastPara="1" vertOverflow="ellipsis" vert="horz" wrap="square" anchor="ctr" anchorCtr="1"/>
              <a:lstStyle/>
              <a:p>
                <a:pPr>
                  <a:defRPr sz="9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r>
                  <a:rPr lang="en-US"/>
                  <a:t>Year</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crossAx val="591805280"/>
        <c:crosses val="autoZero"/>
        <c:auto val="1"/>
        <c:lblAlgn val="ctr"/>
        <c:lblOffset val="100"/>
        <c:noMultiLvlLbl val="0"/>
      </c:catAx>
      <c:valAx>
        <c:axId val="591805280"/>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9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r>
                  <a:rPr lang="en-US"/>
                  <a:t>Growth Rate (%)</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crossAx val="5918040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Sheet1!$J$4</c:f>
              <c:strCache>
                <c:ptCount val="1"/>
                <c:pt idx="0">
                  <c:v>Islamic Banks</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Sheet1!$K$3:$O$3</c:f>
              <c:strCache>
                <c:ptCount val="5"/>
                <c:pt idx="0">
                  <c:v>Y2019</c:v>
                </c:pt>
                <c:pt idx="1">
                  <c:v>Y2020</c:v>
                </c:pt>
                <c:pt idx="2">
                  <c:v>Y2021</c:v>
                </c:pt>
                <c:pt idx="3">
                  <c:v>Y2022</c:v>
                </c:pt>
                <c:pt idx="4">
                  <c:v>Y2023</c:v>
                </c:pt>
              </c:strCache>
            </c:strRef>
          </c:cat>
          <c:val>
            <c:numRef>
              <c:f>Sheet1!$K$4:$O$4</c:f>
              <c:numCache>
                <c:formatCode>0.00</c:formatCode>
                <c:ptCount val="5"/>
                <c:pt idx="0">
                  <c:v>81.459823442872676</c:v>
                </c:pt>
                <c:pt idx="1">
                  <c:v>48.896042049009573</c:v>
                </c:pt>
                <c:pt idx="2">
                  <c:v>41.575697467774795</c:v>
                </c:pt>
                <c:pt idx="3">
                  <c:v>64.103305773463347</c:v>
                </c:pt>
                <c:pt idx="4">
                  <c:v>109.80539371243762</c:v>
                </c:pt>
              </c:numCache>
            </c:numRef>
          </c:val>
          <c:smooth val="0"/>
          <c:extLst>
            <c:ext xmlns:c16="http://schemas.microsoft.com/office/drawing/2014/chart" uri="{C3380CC4-5D6E-409C-BE32-E72D297353CC}">
              <c16:uniqueId val="{00000000-235D-4CA3-8E15-EB9A995F55D5}"/>
            </c:ext>
          </c:extLst>
        </c:ser>
        <c:ser>
          <c:idx val="1"/>
          <c:order val="1"/>
          <c:tx>
            <c:strRef>
              <c:f>Sheet1!$J$5</c:f>
              <c:strCache>
                <c:ptCount val="1"/>
                <c:pt idx="0">
                  <c:v>Conventional Banks</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Sheet1!$K$3:$O$3</c:f>
              <c:strCache>
                <c:ptCount val="5"/>
                <c:pt idx="0">
                  <c:v>Y2019</c:v>
                </c:pt>
                <c:pt idx="1">
                  <c:v>Y2020</c:v>
                </c:pt>
                <c:pt idx="2">
                  <c:v>Y2021</c:v>
                </c:pt>
                <c:pt idx="3">
                  <c:v>Y2022</c:v>
                </c:pt>
                <c:pt idx="4">
                  <c:v>Y2023</c:v>
                </c:pt>
              </c:strCache>
            </c:strRef>
          </c:cat>
          <c:val>
            <c:numRef>
              <c:f>Sheet1!$K$5:$O$5</c:f>
              <c:numCache>
                <c:formatCode>0.00</c:formatCode>
                <c:ptCount val="5"/>
                <c:pt idx="0">
                  <c:v>13.845600314958753</c:v>
                </c:pt>
                <c:pt idx="1">
                  <c:v>32.508766220417023</c:v>
                </c:pt>
                <c:pt idx="2">
                  <c:v>15.828874552430083</c:v>
                </c:pt>
                <c:pt idx="3">
                  <c:v>19.435416017332599</c:v>
                </c:pt>
                <c:pt idx="4">
                  <c:v>56.143033905134175</c:v>
                </c:pt>
              </c:numCache>
            </c:numRef>
          </c:val>
          <c:smooth val="0"/>
          <c:extLst>
            <c:ext xmlns:c16="http://schemas.microsoft.com/office/drawing/2014/chart" uri="{C3380CC4-5D6E-409C-BE32-E72D297353CC}">
              <c16:uniqueId val="{00000001-235D-4CA3-8E15-EB9A995F55D5}"/>
            </c:ext>
          </c:extLst>
        </c:ser>
        <c:dLbls>
          <c:dLblPos val="ctr"/>
          <c:showLegendKey val="0"/>
          <c:showVal val="1"/>
          <c:showCatName val="0"/>
          <c:showSerName val="0"/>
          <c:showPercent val="0"/>
          <c:showBubbleSize val="0"/>
        </c:dLbls>
        <c:marker val="1"/>
        <c:smooth val="0"/>
        <c:axId val="753106927"/>
        <c:axId val="753100271"/>
      </c:lineChart>
      <c:catAx>
        <c:axId val="753106927"/>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753100271"/>
        <c:crosses val="autoZero"/>
        <c:auto val="1"/>
        <c:lblAlgn val="ctr"/>
        <c:lblOffset val="100"/>
        <c:noMultiLvlLbl val="0"/>
      </c:catAx>
      <c:valAx>
        <c:axId val="753100271"/>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a:t>Growth Rate (%)</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0.00" sourceLinked="1"/>
        <c:majorTickMark val="none"/>
        <c:minorTickMark val="none"/>
        <c:tickLblPos val="nextTo"/>
        <c:crossAx val="753106927"/>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Sheet1!$J$10</c:f>
              <c:strCache>
                <c:ptCount val="1"/>
                <c:pt idx="0">
                  <c:v>Islamic Banks</c:v>
                </c:pt>
              </c:strCache>
            </c:strRef>
          </c:tx>
          <c:spPr>
            <a:ln w="22225" cap="rnd">
              <a:solidFill>
                <a:schemeClr val="accent1"/>
              </a:solidFill>
            </a:ln>
            <a:effectLst>
              <a:glow rad="139700">
                <a:schemeClr val="accent1">
                  <a:satMod val="175000"/>
                  <a:alpha val="14000"/>
                </a:schemeClr>
              </a:glow>
            </a:effectLst>
          </c:spPr>
          <c:marker>
            <c:symbol val="none"/>
          </c:marker>
          <c:cat>
            <c:strRef>
              <c:f>Sheet1!$K$9:$O$9</c:f>
              <c:strCache>
                <c:ptCount val="5"/>
                <c:pt idx="0">
                  <c:v>Y2019</c:v>
                </c:pt>
                <c:pt idx="1">
                  <c:v>Y2020</c:v>
                </c:pt>
                <c:pt idx="2">
                  <c:v>Y2021</c:v>
                </c:pt>
                <c:pt idx="3">
                  <c:v>Y2022</c:v>
                </c:pt>
                <c:pt idx="4">
                  <c:v>Y2023</c:v>
                </c:pt>
              </c:strCache>
            </c:strRef>
          </c:cat>
          <c:val>
            <c:numRef>
              <c:f>Sheet1!$K$10:$O$10</c:f>
              <c:numCache>
                <c:formatCode>0.00</c:formatCode>
                <c:ptCount val="5"/>
                <c:pt idx="0">
                  <c:v>44.465330559945677</c:v>
                </c:pt>
                <c:pt idx="1">
                  <c:v>61.630482537132615</c:v>
                </c:pt>
                <c:pt idx="2">
                  <c:v>73.617753801813564</c:v>
                </c:pt>
                <c:pt idx="3">
                  <c:v>41.255543621901296</c:v>
                </c:pt>
                <c:pt idx="4">
                  <c:v>60.672388725906345</c:v>
                </c:pt>
              </c:numCache>
            </c:numRef>
          </c:val>
          <c:smooth val="0"/>
          <c:extLst>
            <c:ext xmlns:c16="http://schemas.microsoft.com/office/drawing/2014/chart" uri="{C3380CC4-5D6E-409C-BE32-E72D297353CC}">
              <c16:uniqueId val="{00000000-EC3A-4AC1-9B8B-1CBDDC3527E0}"/>
            </c:ext>
          </c:extLst>
        </c:ser>
        <c:ser>
          <c:idx val="1"/>
          <c:order val="1"/>
          <c:tx>
            <c:strRef>
              <c:f>Sheet1!$J$11</c:f>
              <c:strCache>
                <c:ptCount val="1"/>
                <c:pt idx="0">
                  <c:v>Conventional Banks</c:v>
                </c:pt>
              </c:strCache>
            </c:strRef>
          </c:tx>
          <c:spPr>
            <a:ln w="22225" cap="rnd">
              <a:solidFill>
                <a:schemeClr val="accent2"/>
              </a:solidFill>
            </a:ln>
            <a:effectLst>
              <a:glow rad="139700">
                <a:schemeClr val="accent2">
                  <a:satMod val="175000"/>
                  <a:alpha val="14000"/>
                </a:schemeClr>
              </a:glow>
            </a:effectLst>
          </c:spPr>
          <c:marker>
            <c:symbol val="none"/>
          </c:marker>
          <c:cat>
            <c:strRef>
              <c:f>Sheet1!$K$9:$O$9</c:f>
              <c:strCache>
                <c:ptCount val="5"/>
                <c:pt idx="0">
                  <c:v>Y2019</c:v>
                </c:pt>
                <c:pt idx="1">
                  <c:v>Y2020</c:v>
                </c:pt>
                <c:pt idx="2">
                  <c:v>Y2021</c:v>
                </c:pt>
                <c:pt idx="3">
                  <c:v>Y2022</c:v>
                </c:pt>
                <c:pt idx="4">
                  <c:v>Y2023</c:v>
                </c:pt>
              </c:strCache>
            </c:strRef>
          </c:cat>
          <c:val>
            <c:numRef>
              <c:f>Sheet1!$K$11:$O$11</c:f>
              <c:numCache>
                <c:formatCode>0.00</c:formatCode>
                <c:ptCount val="5"/>
                <c:pt idx="0">
                  <c:v>19.305306919796831</c:v>
                </c:pt>
                <c:pt idx="1">
                  <c:v>-2.1007442700379442</c:v>
                </c:pt>
                <c:pt idx="2">
                  <c:v>35.627792337656992</c:v>
                </c:pt>
                <c:pt idx="3">
                  <c:v>16.703467485688432</c:v>
                </c:pt>
                <c:pt idx="4">
                  <c:v>48.967061900551734</c:v>
                </c:pt>
              </c:numCache>
            </c:numRef>
          </c:val>
          <c:smooth val="0"/>
          <c:extLst>
            <c:ext xmlns:c16="http://schemas.microsoft.com/office/drawing/2014/chart" uri="{C3380CC4-5D6E-409C-BE32-E72D297353CC}">
              <c16:uniqueId val="{00000001-EC3A-4AC1-9B8B-1CBDDC3527E0}"/>
            </c:ext>
          </c:extLst>
        </c:ser>
        <c:dLbls>
          <c:showLegendKey val="0"/>
          <c:showVal val="0"/>
          <c:showCatName val="0"/>
          <c:showSerName val="0"/>
          <c:showPercent val="0"/>
          <c:showBubbleSize val="0"/>
        </c:dLbls>
        <c:smooth val="0"/>
        <c:axId val="1802590335"/>
        <c:axId val="1802599071"/>
      </c:lineChart>
      <c:catAx>
        <c:axId val="1802590335"/>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0" spcFirstLastPara="1" vertOverflow="ellipsis" vert="horz" wrap="square" anchor="ctr" anchorCtr="1"/>
              <a:lstStyle/>
              <a:p>
                <a:pPr>
                  <a:defRPr sz="9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r>
                  <a:rPr lang="en-US"/>
                  <a:t>Year</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crossAx val="1802599071"/>
        <c:crosses val="autoZero"/>
        <c:auto val="1"/>
        <c:lblAlgn val="ctr"/>
        <c:lblOffset val="100"/>
        <c:noMultiLvlLbl val="0"/>
      </c:catAx>
      <c:valAx>
        <c:axId val="1802599071"/>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9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r>
                  <a:rPr lang="en-US"/>
                  <a:t>Financing Growth (%)</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crossAx val="180259033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1790-455F-AAF1-10E52FEB2327}"/>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1790-455F-AAF1-10E52FEB2327}"/>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1790-455F-AAF1-10E52FEB2327}"/>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1790-455F-AAF1-10E52FEB2327}"/>
              </c:ext>
            </c:extLst>
          </c:dPt>
          <c:dLbls>
            <c:dLbl>
              <c:idx val="2"/>
              <c:layout>
                <c:manualLayout>
                  <c:x val="-1.0594706911636045E-2"/>
                  <c:y val="0.1215303295421405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790-455F-AAF1-10E52FEB2327}"/>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2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Sheet1!$C$3:$C$6</c:f>
              <c:strCache>
                <c:ptCount val="4"/>
                <c:pt idx="0">
                  <c:v>Islamic Banks</c:v>
                </c:pt>
                <c:pt idx="1">
                  <c:v>Sovereign Sukuk</c:v>
                </c:pt>
                <c:pt idx="2">
                  <c:v>Islamic Mutual Funds &amp; Takaful</c:v>
                </c:pt>
                <c:pt idx="3">
                  <c:v>Corporate Sukuk</c:v>
                </c:pt>
              </c:strCache>
            </c:strRef>
          </c:cat>
          <c:val>
            <c:numRef>
              <c:f>Sheet1!$D$3:$D$6</c:f>
              <c:numCache>
                <c:formatCode>0.00</c:formatCode>
                <c:ptCount val="4"/>
                <c:pt idx="0">
                  <c:v>54.161688570290721</c:v>
                </c:pt>
                <c:pt idx="1">
                  <c:v>43.409000398247713</c:v>
                </c:pt>
                <c:pt idx="2">
                  <c:v>2.4293110314615665</c:v>
                </c:pt>
                <c:pt idx="3">
                  <c:v>0.43807248108323371</c:v>
                </c:pt>
              </c:numCache>
            </c:numRef>
          </c:val>
          <c:extLst>
            <c:ext xmlns:c16="http://schemas.microsoft.com/office/drawing/2014/chart" uri="{C3380CC4-5D6E-409C-BE32-E72D297353CC}">
              <c16:uniqueId val="{00000008-1790-455F-AAF1-10E52FEB2327}"/>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Sheet1!$B$4</c:f>
              <c:strCache>
                <c:ptCount val="1"/>
                <c:pt idx="0">
                  <c:v>Sovereign Sukuk</c:v>
                </c:pt>
              </c:strCache>
            </c:strRef>
          </c:tx>
          <c:spPr>
            <a:solidFill>
              <a:schemeClr val="accent1"/>
            </a:solidFill>
            <a:ln>
              <a:noFill/>
            </a:ln>
            <a:effectLst/>
          </c:spPr>
          <c:invertIfNegative val="0"/>
          <c:cat>
            <c:strRef>
              <c:f>Sheet1!$C$3:$K$3</c:f>
              <c:strCache>
                <c:ptCount val="9"/>
                <c:pt idx="0">
                  <c:v>Y2017</c:v>
                </c:pt>
                <c:pt idx="1">
                  <c:v>Y2018</c:v>
                </c:pt>
                <c:pt idx="2">
                  <c:v>Y2019</c:v>
                </c:pt>
                <c:pt idx="3">
                  <c:v>Y2020</c:v>
                </c:pt>
                <c:pt idx="4">
                  <c:v>Y2021</c:v>
                </c:pt>
                <c:pt idx="5">
                  <c:v>Y2022</c:v>
                </c:pt>
                <c:pt idx="6">
                  <c:v>Y2023</c:v>
                </c:pt>
                <c:pt idx="7">
                  <c:v>Y2024</c:v>
                </c:pt>
                <c:pt idx="8">
                  <c:v>Y2025</c:v>
                </c:pt>
              </c:strCache>
            </c:strRef>
          </c:cat>
          <c:val>
            <c:numRef>
              <c:f>Sheet1!$C$4:$K$4</c:f>
              <c:numCache>
                <c:formatCode>0.00</c:formatCode>
                <c:ptCount val="9"/>
                <c:pt idx="0">
                  <c:v>63.026269349064691</c:v>
                </c:pt>
                <c:pt idx="1">
                  <c:v>63.026269349064691</c:v>
                </c:pt>
                <c:pt idx="2">
                  <c:v>0</c:v>
                </c:pt>
                <c:pt idx="3">
                  <c:v>102.45361266575907</c:v>
                </c:pt>
                <c:pt idx="4">
                  <c:v>157.56567337266173</c:v>
                </c:pt>
                <c:pt idx="5">
                  <c:v>63.026269349064691</c:v>
                </c:pt>
                <c:pt idx="6">
                  <c:v>220.59194272172641</c:v>
                </c:pt>
                <c:pt idx="7">
                  <c:v>0</c:v>
                </c:pt>
                <c:pt idx="8">
                  <c:v>189.07880804719406</c:v>
                </c:pt>
              </c:numCache>
            </c:numRef>
          </c:val>
          <c:extLst>
            <c:ext xmlns:c16="http://schemas.microsoft.com/office/drawing/2014/chart" uri="{C3380CC4-5D6E-409C-BE32-E72D297353CC}">
              <c16:uniqueId val="{00000000-B49A-4B42-9C92-9C2742577824}"/>
            </c:ext>
          </c:extLst>
        </c:ser>
        <c:ser>
          <c:idx val="1"/>
          <c:order val="1"/>
          <c:tx>
            <c:strRef>
              <c:f>Sheet1!$B$5</c:f>
              <c:strCache>
                <c:ptCount val="1"/>
                <c:pt idx="0">
                  <c:v>Corporate Sukuk</c:v>
                </c:pt>
              </c:strCache>
            </c:strRef>
          </c:tx>
          <c:spPr>
            <a:solidFill>
              <a:schemeClr val="accent2"/>
            </a:solidFill>
            <a:ln>
              <a:noFill/>
            </a:ln>
            <a:effectLst/>
          </c:spPr>
          <c:invertIfNegative val="0"/>
          <c:cat>
            <c:strRef>
              <c:f>Sheet1!$C$3:$K$3</c:f>
              <c:strCache>
                <c:ptCount val="9"/>
                <c:pt idx="0">
                  <c:v>Y2017</c:v>
                </c:pt>
                <c:pt idx="1">
                  <c:v>Y2018</c:v>
                </c:pt>
                <c:pt idx="2">
                  <c:v>Y2019</c:v>
                </c:pt>
                <c:pt idx="3">
                  <c:v>Y2020</c:v>
                </c:pt>
                <c:pt idx="4">
                  <c:v>Y2021</c:v>
                </c:pt>
                <c:pt idx="5">
                  <c:v>Y2022</c:v>
                </c:pt>
                <c:pt idx="6">
                  <c:v>Y2023</c:v>
                </c:pt>
                <c:pt idx="7">
                  <c:v>Y2024</c:v>
                </c:pt>
                <c:pt idx="8">
                  <c:v>Y2025</c:v>
                </c:pt>
              </c:strCache>
            </c:strRef>
          </c:cat>
          <c:val>
            <c:numRef>
              <c:f>Sheet1!$C$5:$K$5</c:f>
              <c:numCache>
                <c:formatCode>General</c:formatCode>
                <c:ptCount val="9"/>
                <c:pt idx="4" formatCode="0.00">
                  <c:v>6.3026269349064687</c:v>
                </c:pt>
                <c:pt idx="6" formatCode="0.00">
                  <c:v>7.1849947057933745</c:v>
                </c:pt>
                <c:pt idx="7" formatCode="0.00">
                  <c:v>12.605253869812937</c:v>
                </c:pt>
                <c:pt idx="8" formatCode="0.00">
                  <c:v>0</c:v>
                </c:pt>
              </c:numCache>
            </c:numRef>
          </c:val>
          <c:extLst>
            <c:ext xmlns:c16="http://schemas.microsoft.com/office/drawing/2014/chart" uri="{C3380CC4-5D6E-409C-BE32-E72D297353CC}">
              <c16:uniqueId val="{00000001-B49A-4B42-9C92-9C2742577824}"/>
            </c:ext>
          </c:extLst>
        </c:ser>
        <c:ser>
          <c:idx val="2"/>
          <c:order val="2"/>
          <c:tx>
            <c:strRef>
              <c:f>Sheet1!$B$6</c:f>
              <c:strCache>
                <c:ptCount val="1"/>
                <c:pt idx="0">
                  <c:v>Corporate Green Sukuk</c:v>
                </c:pt>
              </c:strCache>
            </c:strRef>
          </c:tx>
          <c:spPr>
            <a:solidFill>
              <a:schemeClr val="accent3"/>
            </a:solidFill>
            <a:ln>
              <a:noFill/>
            </a:ln>
            <a:effectLst/>
          </c:spPr>
          <c:invertIfNegative val="0"/>
          <c:cat>
            <c:strRef>
              <c:f>Sheet1!$C$3:$K$3</c:f>
              <c:strCache>
                <c:ptCount val="9"/>
                <c:pt idx="0">
                  <c:v>Y2017</c:v>
                </c:pt>
                <c:pt idx="1">
                  <c:v>Y2018</c:v>
                </c:pt>
                <c:pt idx="2">
                  <c:v>Y2019</c:v>
                </c:pt>
                <c:pt idx="3">
                  <c:v>Y2020</c:v>
                </c:pt>
                <c:pt idx="4">
                  <c:v>Y2021</c:v>
                </c:pt>
                <c:pt idx="5">
                  <c:v>Y2022</c:v>
                </c:pt>
                <c:pt idx="6">
                  <c:v>Y2023</c:v>
                </c:pt>
                <c:pt idx="7">
                  <c:v>Y2024</c:v>
                </c:pt>
                <c:pt idx="8">
                  <c:v>Y2025</c:v>
                </c:pt>
              </c:strCache>
            </c:strRef>
          </c:cat>
          <c:val>
            <c:numRef>
              <c:f>Sheet1!$C$6:$K$6</c:f>
              <c:numCache>
                <c:formatCode>General</c:formatCode>
                <c:ptCount val="9"/>
                <c:pt idx="6" formatCode="0.00">
                  <c:v>0.6302626934906469</c:v>
                </c:pt>
                <c:pt idx="7" formatCode="0.00">
                  <c:v>1.1974991176322289</c:v>
                </c:pt>
              </c:numCache>
            </c:numRef>
          </c:val>
          <c:extLst>
            <c:ext xmlns:c16="http://schemas.microsoft.com/office/drawing/2014/chart" uri="{C3380CC4-5D6E-409C-BE32-E72D297353CC}">
              <c16:uniqueId val="{00000002-B49A-4B42-9C92-9C2742577824}"/>
            </c:ext>
          </c:extLst>
        </c:ser>
        <c:ser>
          <c:idx val="3"/>
          <c:order val="3"/>
          <c:tx>
            <c:strRef>
              <c:f>Sheet1!$B$7</c:f>
              <c:strCache>
                <c:ptCount val="1"/>
                <c:pt idx="0">
                  <c:v>Sovereign Green Bond</c:v>
                </c:pt>
              </c:strCache>
            </c:strRef>
          </c:tx>
          <c:spPr>
            <a:solidFill>
              <a:schemeClr val="accent4"/>
            </a:solidFill>
            <a:ln>
              <a:noFill/>
            </a:ln>
            <a:effectLst/>
          </c:spPr>
          <c:invertIfNegative val="0"/>
          <c:cat>
            <c:strRef>
              <c:f>Sheet1!$C$3:$K$3</c:f>
              <c:strCache>
                <c:ptCount val="9"/>
                <c:pt idx="0">
                  <c:v>Y2017</c:v>
                </c:pt>
                <c:pt idx="1">
                  <c:v>Y2018</c:v>
                </c:pt>
                <c:pt idx="2">
                  <c:v>Y2019</c:v>
                </c:pt>
                <c:pt idx="3">
                  <c:v>Y2020</c:v>
                </c:pt>
                <c:pt idx="4">
                  <c:v>Y2021</c:v>
                </c:pt>
                <c:pt idx="5">
                  <c:v>Y2022</c:v>
                </c:pt>
                <c:pt idx="6">
                  <c:v>Y2023</c:v>
                </c:pt>
                <c:pt idx="7">
                  <c:v>Y2024</c:v>
                </c:pt>
                <c:pt idx="8">
                  <c:v>Y2025</c:v>
                </c:pt>
              </c:strCache>
            </c:strRef>
          </c:cat>
          <c:val>
            <c:numRef>
              <c:f>Sheet1!$C$7:$K$7</c:f>
              <c:numCache>
                <c:formatCode>General</c:formatCode>
                <c:ptCount val="9"/>
                <c:pt idx="0" formatCode="0.00">
                  <c:v>6.3026269349064687</c:v>
                </c:pt>
                <c:pt idx="2" formatCode="0.00">
                  <c:v>9.4539404023597022</c:v>
                </c:pt>
              </c:numCache>
            </c:numRef>
          </c:val>
          <c:extLst>
            <c:ext xmlns:c16="http://schemas.microsoft.com/office/drawing/2014/chart" uri="{C3380CC4-5D6E-409C-BE32-E72D297353CC}">
              <c16:uniqueId val="{00000003-B49A-4B42-9C92-9C2742577824}"/>
            </c:ext>
          </c:extLst>
        </c:ser>
        <c:dLbls>
          <c:showLegendKey val="0"/>
          <c:showVal val="0"/>
          <c:showCatName val="0"/>
          <c:showSerName val="0"/>
          <c:showPercent val="0"/>
          <c:showBubbleSize val="0"/>
        </c:dLbls>
        <c:gapWidth val="150"/>
        <c:overlap val="100"/>
        <c:axId val="288046655"/>
        <c:axId val="288047071"/>
      </c:barChart>
      <c:catAx>
        <c:axId val="2880466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88047071"/>
        <c:crosses val="autoZero"/>
        <c:auto val="1"/>
        <c:lblAlgn val="ctr"/>
        <c:lblOffset val="100"/>
        <c:noMultiLvlLbl val="0"/>
      </c:catAx>
      <c:valAx>
        <c:axId val="288047071"/>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880466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1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spPr>
            <a:solidFill>
              <a:schemeClr val="accent3"/>
            </a:solidFill>
          </c:spPr>
          <c:dPt>
            <c:idx val="0"/>
            <c:bubble3D val="0"/>
            <c:spPr>
              <a:solidFill>
                <a:schemeClr val="accent1"/>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3C10-0F4E-BAF4-DD0884A0CED4}"/>
              </c:ext>
            </c:extLst>
          </c:dPt>
          <c:dPt>
            <c:idx val="1"/>
            <c:bubble3D val="0"/>
            <c:spPr>
              <a:solidFill>
                <a:schemeClr val="accent3">
                  <a:lumMod val="75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3C10-0F4E-BAF4-DD0884A0CED4}"/>
              </c:ext>
            </c:extLst>
          </c:dPt>
          <c:dPt>
            <c:idx val="2"/>
            <c:bubble3D val="0"/>
            <c:spPr>
              <a:solidFill>
                <a:schemeClr val="accent6">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3C10-0F4E-BAF4-DD0884A0CED4}"/>
              </c:ext>
            </c:extLst>
          </c:dPt>
          <c:dPt>
            <c:idx val="3"/>
            <c:bubble3D val="0"/>
            <c:spPr>
              <a:solidFill>
                <a:srgbClr val="FFC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3C10-0F4E-BAF4-DD0884A0CED4}"/>
              </c:ext>
            </c:extLst>
          </c:dPt>
          <c:dPt>
            <c:idx val="4"/>
            <c:bubble3D val="0"/>
            <c:spPr>
              <a:solidFill>
                <a:schemeClr val="accent3"/>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3C10-0F4E-BAF4-DD0884A0CED4}"/>
              </c:ext>
            </c:extLst>
          </c:dPt>
          <c:dLbls>
            <c:dLbl>
              <c:idx val="2"/>
              <c:layout>
                <c:manualLayout>
                  <c:x val="-5.954521686508675E-2"/>
                  <c:y val="8.598866805006157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C10-0F4E-BAF4-DD0884A0CED4}"/>
                </c:ext>
              </c:extLst>
            </c:dLbl>
            <c:dLbl>
              <c:idx val="3"/>
              <c:layout>
                <c:manualLayout>
                  <c:x val="-3.0839683494021285E-2"/>
                  <c:y val="-3.539039026868123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C10-0F4E-BAF4-DD0884A0CED4}"/>
                </c:ext>
              </c:extLst>
            </c:dLbl>
            <c:dLbl>
              <c:idx val="4"/>
              <c:layout>
                <c:manualLayout>
                  <c:x val="-0.16571117615533659"/>
                  <c:y val="5.7388809182209472E-3"/>
                </c:manualLayout>
              </c:layout>
              <c:tx>
                <c:rich>
                  <a:bodyPr/>
                  <a:lstStyle/>
                  <a:p>
                    <a:r>
                      <a:rPr lang="en-US"/>
                      <a:t>Islamic Banks</a:t>
                    </a:r>
                    <a:r>
                      <a:rPr lang="en-US" baseline="0"/>
                      <a:t>
</a:t>
                    </a:r>
                    <a:fld id="{DC0B1EF2-5FCD-0D45-9689-ABF4D9879B21}" type="PERCENTAGE">
                      <a:rPr lang="en-US" baseline="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C10-0F4E-BAF4-DD0884A0CED4}"/>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'[Performance Banking.xlsx]Share sovereign'!$O$22:$O$25</c:f>
              <c:strCache>
                <c:ptCount val="4"/>
                <c:pt idx="0">
                  <c:v>Conventional Banks</c:v>
                </c:pt>
                <c:pt idx="1">
                  <c:v>Islamic Commercial Banks</c:v>
                </c:pt>
                <c:pt idx="2">
                  <c:v>Islamic Windows</c:v>
                </c:pt>
                <c:pt idx="3">
                  <c:v>Islamic Rural Banks</c:v>
                </c:pt>
              </c:strCache>
            </c:strRef>
          </c:cat>
          <c:val>
            <c:numRef>
              <c:f>'[Performance Banking.xlsx]Share sovereign'!$P$22:$P$25</c:f>
              <c:numCache>
                <c:formatCode>_(* #,##0_);_(* \(#,##0\);_(* "-"??_);_(@_)</c:formatCode>
                <c:ptCount val="4"/>
                <c:pt idx="0">
                  <c:v>12663440.042643586</c:v>
                </c:pt>
                <c:pt idx="1">
                  <c:v>664611.33010066499</c:v>
                </c:pt>
                <c:pt idx="2">
                  <c:v>290652.15781789803</c:v>
                </c:pt>
                <c:pt idx="3">
                  <c:v>25031.828864055002</c:v>
                </c:pt>
              </c:numCache>
            </c:numRef>
          </c:val>
          <c:extLst>
            <c:ext xmlns:c16="http://schemas.microsoft.com/office/drawing/2014/chart" uri="{C3380CC4-5D6E-409C-BE32-E72D297353CC}">
              <c16:uniqueId val="{0000000A-3C10-0F4E-BAF4-DD0884A0CED4}"/>
            </c:ext>
          </c:extLst>
        </c:ser>
        <c:dLbls>
          <c:dLblPos val="inEnd"/>
          <c:showLegendKey val="0"/>
          <c:showVal val="0"/>
          <c:showCatName val="0"/>
          <c:showSerName val="0"/>
          <c:showPercent val="1"/>
          <c:showBubbleSize val="0"/>
          <c:showLeaderLines val="1"/>
        </c:dLbls>
        <c:gapWidth val="100"/>
        <c:splitType val="pos"/>
        <c:splitPos val="3"/>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'[Performance Banking.xlsx]Share sovereign'!$K$33</c:f>
              <c:strCache>
                <c:ptCount val="1"/>
                <c:pt idx="0">
                  <c:v>Conventional banks</c:v>
                </c:pt>
              </c:strCache>
            </c:strRef>
          </c:tx>
          <c:spPr>
            <a:ln w="28575" cap="rnd">
              <a:solidFill>
                <a:srgbClr val="0070C0"/>
              </a:solidFill>
              <a:round/>
            </a:ln>
            <a:effectLst/>
          </c:spPr>
          <c:marker>
            <c:symbol val="none"/>
          </c:marker>
          <c:dLbls>
            <c:dLbl>
              <c:idx val="0"/>
              <c:layout>
                <c:manualLayout>
                  <c:x val="-7.0857142857142855E-2"/>
                  <c:y val="-1.2422360248447204E-2"/>
                </c:manualLayout>
              </c:layout>
              <c:spPr>
                <a:solidFill>
                  <a:schemeClr val="accent4">
                    <a:lumMod val="20000"/>
                    <a:lumOff val="8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8B2-8245-BDE2-8FA4EF7752BC}"/>
                </c:ext>
              </c:extLst>
            </c:dLbl>
            <c:dLbl>
              <c:idx val="3"/>
              <c:spPr>
                <a:solidFill>
                  <a:schemeClr val="accent4">
                    <a:lumMod val="20000"/>
                    <a:lumOff val="8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8B2-8245-BDE2-8FA4EF7752BC}"/>
                </c:ext>
              </c:extLst>
            </c:dLbl>
            <c:spPr>
              <a:solidFill>
                <a:schemeClr val="accent2">
                  <a:lumMod val="20000"/>
                  <a:lumOff val="8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'[Performance Banking.xlsx]Share sovereign'!$L$32:$O$32</c:f>
              <c:numCache>
                <c:formatCode>General</c:formatCode>
                <c:ptCount val="4"/>
                <c:pt idx="0">
                  <c:v>2021</c:v>
                </c:pt>
                <c:pt idx="1">
                  <c:v>2022</c:v>
                </c:pt>
                <c:pt idx="2">
                  <c:v>2023</c:v>
                </c:pt>
                <c:pt idx="3">
                  <c:v>2024</c:v>
                </c:pt>
              </c:numCache>
            </c:numRef>
          </c:cat>
          <c:val>
            <c:numRef>
              <c:f>'[Performance Banking.xlsx]Share sovereign'!$L$33:$O$33</c:f>
              <c:numCache>
                <c:formatCode>0.00%</c:formatCode>
                <c:ptCount val="4"/>
                <c:pt idx="0">
                  <c:v>0.10155157763776823</c:v>
                </c:pt>
                <c:pt idx="1">
                  <c:v>9.871547002085676E-2</c:v>
                </c:pt>
                <c:pt idx="2">
                  <c:v>5.8890641898018868E-2</c:v>
                </c:pt>
                <c:pt idx="3">
                  <c:v>5.8743330834751972E-2</c:v>
                </c:pt>
              </c:numCache>
            </c:numRef>
          </c:val>
          <c:smooth val="0"/>
          <c:extLst>
            <c:ext xmlns:c16="http://schemas.microsoft.com/office/drawing/2014/chart" uri="{C3380CC4-5D6E-409C-BE32-E72D297353CC}">
              <c16:uniqueId val="{00000002-E8B2-8245-BDE2-8FA4EF7752BC}"/>
            </c:ext>
          </c:extLst>
        </c:ser>
        <c:ser>
          <c:idx val="2"/>
          <c:order val="1"/>
          <c:tx>
            <c:strRef>
              <c:f>'[Performance Banking.xlsx]Share sovereign'!$K$34</c:f>
              <c:strCache>
                <c:ptCount val="1"/>
                <c:pt idx="0">
                  <c:v>Islamic banks</c:v>
                </c:pt>
              </c:strCache>
            </c:strRef>
          </c:tx>
          <c:spPr>
            <a:ln w="28575" cap="rnd">
              <a:solidFill>
                <a:schemeClr val="accent3"/>
              </a:solidFill>
              <a:round/>
            </a:ln>
            <a:effectLst/>
          </c:spPr>
          <c:marker>
            <c:symbol val="none"/>
          </c:marker>
          <c:dLbls>
            <c:dLbl>
              <c:idx val="0"/>
              <c:layout>
                <c:manualLayout>
                  <c:x val="-7.0857142857142855E-2"/>
                  <c:y val="-1.24223602484472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8B2-8245-BDE2-8FA4EF7752BC}"/>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8B2-8245-BDE2-8FA4EF7752BC}"/>
                </c:ext>
              </c:extLst>
            </c:dLbl>
            <c:spPr>
              <a:solidFill>
                <a:schemeClr val="accent6">
                  <a:lumMod val="20000"/>
                  <a:lumOff val="8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'[Performance Banking.xlsx]Share sovereign'!$L$32:$O$32</c:f>
              <c:numCache>
                <c:formatCode>General</c:formatCode>
                <c:ptCount val="4"/>
                <c:pt idx="0">
                  <c:v>2021</c:v>
                </c:pt>
                <c:pt idx="1">
                  <c:v>2022</c:v>
                </c:pt>
                <c:pt idx="2">
                  <c:v>2023</c:v>
                </c:pt>
                <c:pt idx="3">
                  <c:v>2024</c:v>
                </c:pt>
              </c:numCache>
            </c:numRef>
          </c:cat>
          <c:val>
            <c:numRef>
              <c:f>'[Performance Banking.xlsx]Share sovereign'!$L$34:$O$34</c:f>
              <c:numCache>
                <c:formatCode>0.00%</c:formatCode>
                <c:ptCount val="4"/>
                <c:pt idx="0">
                  <c:v>0.1394392156957904</c:v>
                </c:pt>
                <c:pt idx="1">
                  <c:v>0.15633007870241689</c:v>
                </c:pt>
                <c:pt idx="2">
                  <c:v>0.11206720816698615</c:v>
                </c:pt>
                <c:pt idx="3">
                  <c:v>9.8784873176179691E-2</c:v>
                </c:pt>
              </c:numCache>
            </c:numRef>
          </c:val>
          <c:smooth val="0"/>
          <c:extLst>
            <c:ext xmlns:c16="http://schemas.microsoft.com/office/drawing/2014/chart" uri="{C3380CC4-5D6E-409C-BE32-E72D297353CC}">
              <c16:uniqueId val="{00000005-E8B2-8245-BDE2-8FA4EF7752BC}"/>
            </c:ext>
          </c:extLst>
        </c:ser>
        <c:dLbls>
          <c:showLegendKey val="0"/>
          <c:showVal val="0"/>
          <c:showCatName val="0"/>
          <c:showSerName val="0"/>
          <c:showPercent val="0"/>
          <c:showBubbleSize val="0"/>
        </c:dLbls>
        <c:smooth val="0"/>
        <c:axId val="2075028464"/>
        <c:axId val="863481424"/>
      </c:lineChart>
      <c:catAx>
        <c:axId val="2075028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863481424"/>
        <c:crosses val="autoZero"/>
        <c:auto val="1"/>
        <c:lblAlgn val="ctr"/>
        <c:lblOffset val="100"/>
        <c:noMultiLvlLbl val="0"/>
      </c:catAx>
      <c:valAx>
        <c:axId val="863481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5028464"/>
        <c:crosses val="autoZero"/>
        <c:crossBetween val="between"/>
      </c:valAx>
      <c:spPr>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'[Performance Banking.xlsx]Bank aset'!$J$15</c:f>
              <c:strCache>
                <c:ptCount val="1"/>
                <c:pt idx="0">
                  <c:v>Conventional bank</c:v>
                </c:pt>
              </c:strCache>
            </c:strRef>
          </c:tx>
          <c:spPr>
            <a:ln w="28575" cap="rnd">
              <a:solidFill>
                <a:srgbClr val="0070C0"/>
              </a:solidFill>
              <a:round/>
            </a:ln>
            <a:effectLst/>
          </c:spPr>
          <c:marker>
            <c:symbol val="none"/>
          </c:marker>
          <c:dPt>
            <c:idx val="1"/>
            <c:marker>
              <c:symbol val="none"/>
            </c:marker>
            <c:bubble3D val="0"/>
            <c:spPr>
              <a:ln w="28575" cap="rnd">
                <a:solidFill>
                  <a:srgbClr val="0070C0"/>
                </a:solidFill>
                <a:round/>
              </a:ln>
              <a:effectLst/>
            </c:spPr>
            <c:extLst>
              <c:ext xmlns:c16="http://schemas.microsoft.com/office/drawing/2014/chart" uri="{C3380CC4-5D6E-409C-BE32-E72D297353CC}">
                <c16:uniqueId val="{00000001-7AB3-6A43-AE51-9D6964ABBC7F}"/>
              </c:ext>
            </c:extLst>
          </c:dPt>
          <c:dPt>
            <c:idx val="2"/>
            <c:marker>
              <c:symbol val="none"/>
            </c:marker>
            <c:bubble3D val="0"/>
            <c:spPr>
              <a:ln w="28575" cap="rnd">
                <a:solidFill>
                  <a:srgbClr val="0070C0"/>
                </a:solidFill>
                <a:round/>
              </a:ln>
              <a:effectLst/>
            </c:spPr>
            <c:extLst>
              <c:ext xmlns:c16="http://schemas.microsoft.com/office/drawing/2014/chart" uri="{C3380CC4-5D6E-409C-BE32-E72D297353CC}">
                <c16:uniqueId val="{00000003-7AB3-6A43-AE51-9D6964ABBC7F}"/>
              </c:ext>
            </c:extLst>
          </c:dPt>
          <c:dPt>
            <c:idx val="3"/>
            <c:marker>
              <c:symbol val="none"/>
            </c:marker>
            <c:bubble3D val="0"/>
            <c:spPr>
              <a:ln w="28575" cap="rnd">
                <a:solidFill>
                  <a:srgbClr val="0070C0"/>
                </a:solidFill>
                <a:round/>
              </a:ln>
              <a:effectLst/>
            </c:spPr>
            <c:extLst>
              <c:ext xmlns:c16="http://schemas.microsoft.com/office/drawing/2014/chart" uri="{C3380CC4-5D6E-409C-BE32-E72D297353CC}">
                <c16:uniqueId val="{00000005-7AB3-6A43-AE51-9D6964ABBC7F}"/>
              </c:ext>
            </c:extLst>
          </c:dPt>
          <c:dLbls>
            <c:dLbl>
              <c:idx val="0"/>
              <c:layout>
                <c:manualLayout>
                  <c:x val="-7.5428571428571428E-2"/>
                  <c:y val="-4.1407867494824393E-3"/>
                </c:manualLayout>
              </c:layout>
              <c:spPr>
                <a:solidFill>
                  <a:schemeClr val="accent4">
                    <a:lumMod val="20000"/>
                    <a:lumOff val="8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AB3-6A43-AE51-9D6964ABBC7F}"/>
                </c:ext>
              </c:extLst>
            </c:dLbl>
            <c:dLbl>
              <c:idx val="3"/>
              <c:layout>
                <c:manualLayout>
                  <c:x val="-1.1428571428571429E-2"/>
                  <c:y val="-4.1407867494824774E-3"/>
                </c:manualLayout>
              </c:layout>
              <c:spPr>
                <a:solidFill>
                  <a:schemeClr val="accent4">
                    <a:lumMod val="20000"/>
                    <a:lumOff val="8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AB3-6A43-AE51-9D6964ABBC7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'[Performance Banking.xlsx]Bank aset'!$K$14:$N$14</c:f>
              <c:numCache>
                <c:formatCode>General</c:formatCode>
                <c:ptCount val="4"/>
                <c:pt idx="0">
                  <c:v>2021</c:v>
                </c:pt>
                <c:pt idx="1">
                  <c:v>2022</c:v>
                </c:pt>
                <c:pt idx="2">
                  <c:v>2023</c:v>
                </c:pt>
                <c:pt idx="3">
                  <c:v>2024</c:v>
                </c:pt>
              </c:numCache>
            </c:numRef>
          </c:cat>
          <c:val>
            <c:numRef>
              <c:f>'[Performance Banking.xlsx]Bank aset'!$K$15:$N$15</c:f>
              <c:numCache>
                <c:formatCode>0.00%</c:formatCode>
                <c:ptCount val="4"/>
                <c:pt idx="0">
                  <c:v>0.12182262783405699</c:v>
                </c:pt>
                <c:pt idx="1">
                  <c:v>9.0050412583856446E-2</c:v>
                </c:pt>
                <c:pt idx="2">
                  <c:v>3.8077786079845202E-2</c:v>
                </c:pt>
                <c:pt idx="3">
                  <c:v>4.4811548947801719E-2</c:v>
                </c:pt>
              </c:numCache>
            </c:numRef>
          </c:val>
          <c:smooth val="0"/>
          <c:extLst>
            <c:ext xmlns:c16="http://schemas.microsoft.com/office/drawing/2014/chart" uri="{C3380CC4-5D6E-409C-BE32-E72D297353CC}">
              <c16:uniqueId val="{00000007-7AB3-6A43-AE51-9D6964ABBC7F}"/>
            </c:ext>
          </c:extLst>
        </c:ser>
        <c:ser>
          <c:idx val="2"/>
          <c:order val="1"/>
          <c:tx>
            <c:strRef>
              <c:f>'[Performance Banking.xlsx]Bank aset'!$J$16</c:f>
              <c:strCache>
                <c:ptCount val="1"/>
                <c:pt idx="0">
                  <c:v>Islamic bank</c:v>
                </c:pt>
              </c:strCache>
            </c:strRef>
          </c:tx>
          <c:spPr>
            <a:ln w="28575" cap="rnd">
              <a:solidFill>
                <a:schemeClr val="accent3"/>
              </a:solidFill>
              <a:round/>
            </a:ln>
            <a:effectLst/>
          </c:spPr>
          <c:marker>
            <c:symbol val="none"/>
          </c:marker>
          <c:dLbls>
            <c:dLbl>
              <c:idx val="0"/>
              <c:layout>
                <c:manualLayout>
                  <c:x val="-7.7714285714285708E-2"/>
                  <c:y val="-1.2422360248447223E-2"/>
                </c:manualLayout>
              </c:layout>
              <c:spPr>
                <a:solidFill>
                  <a:schemeClr val="accent3">
                    <a:lumMod val="20000"/>
                    <a:lumOff val="8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AB3-6A43-AE51-9D6964ABBC7F}"/>
                </c:ext>
              </c:extLst>
            </c:dLbl>
            <c:dLbl>
              <c:idx val="3"/>
              <c:layout>
                <c:manualLayout>
                  <c:x val="-3.2000000000000001E-2"/>
                  <c:y val="-8.2815734989648039E-3"/>
                </c:manualLayout>
              </c:layout>
              <c:spPr>
                <a:solidFill>
                  <a:schemeClr val="accent3">
                    <a:lumMod val="20000"/>
                    <a:lumOff val="8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AB3-6A43-AE51-9D6964ABBC7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'[Performance Banking.xlsx]Bank aset'!$K$14:$N$14</c:f>
              <c:numCache>
                <c:formatCode>General</c:formatCode>
                <c:ptCount val="4"/>
                <c:pt idx="0">
                  <c:v>2021</c:v>
                </c:pt>
                <c:pt idx="1">
                  <c:v>2022</c:v>
                </c:pt>
                <c:pt idx="2">
                  <c:v>2023</c:v>
                </c:pt>
                <c:pt idx="3">
                  <c:v>2024</c:v>
                </c:pt>
              </c:numCache>
            </c:numRef>
          </c:cat>
          <c:val>
            <c:numRef>
              <c:f>'[Performance Banking.xlsx]Bank aset'!$K$16:$N$16</c:f>
              <c:numCache>
                <c:formatCode>0.00%</c:formatCode>
                <c:ptCount val="4"/>
                <c:pt idx="0">
                  <c:v>0.15372069699246282</c:v>
                </c:pt>
                <c:pt idx="1">
                  <c:v>0.12935506186065385</c:v>
                </c:pt>
                <c:pt idx="2">
                  <c:v>0.10499691555950234</c:v>
                </c:pt>
                <c:pt idx="3">
                  <c:v>0.10115323572101252</c:v>
                </c:pt>
              </c:numCache>
            </c:numRef>
          </c:val>
          <c:smooth val="0"/>
          <c:extLst>
            <c:ext xmlns:c16="http://schemas.microsoft.com/office/drawing/2014/chart" uri="{C3380CC4-5D6E-409C-BE32-E72D297353CC}">
              <c16:uniqueId val="{0000000A-7AB3-6A43-AE51-9D6964ABBC7F}"/>
            </c:ext>
          </c:extLst>
        </c:ser>
        <c:dLbls>
          <c:showLegendKey val="0"/>
          <c:showVal val="0"/>
          <c:showCatName val="0"/>
          <c:showSerName val="0"/>
          <c:showPercent val="0"/>
          <c:showBubbleSize val="0"/>
        </c:dLbls>
        <c:smooth val="0"/>
        <c:axId val="2075028464"/>
        <c:axId val="863481424"/>
      </c:lineChart>
      <c:catAx>
        <c:axId val="2075028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863481424"/>
        <c:crosses val="autoZero"/>
        <c:auto val="1"/>
        <c:lblAlgn val="ctr"/>
        <c:lblOffset val="100"/>
        <c:noMultiLvlLbl val="0"/>
      </c:catAx>
      <c:valAx>
        <c:axId val="863481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5028464"/>
        <c:crosses val="autoZero"/>
        <c:crossBetween val="between"/>
      </c:valAx>
      <c:spPr>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'[Performance Banking.xlsx]Bank aset'!$J$27</c:f>
              <c:strCache>
                <c:ptCount val="1"/>
                <c:pt idx="0">
                  <c:v>Conventional bank</c:v>
                </c:pt>
              </c:strCache>
            </c:strRef>
          </c:tx>
          <c:spPr>
            <a:ln w="28575" cap="rnd">
              <a:solidFill>
                <a:srgbClr val="0070C0"/>
              </a:solidFill>
              <a:round/>
            </a:ln>
            <a:effectLst/>
          </c:spPr>
          <c:marker>
            <c:symbol val="none"/>
          </c:marker>
          <c:dLbls>
            <c:dLbl>
              <c:idx val="0"/>
              <c:layout>
                <c:manualLayout>
                  <c:x val="-7.5428571428571428E-2"/>
                  <c:y val="-4.140786749482402E-3"/>
                </c:manualLayout>
              </c:layout>
              <c:spPr>
                <a:solidFill>
                  <a:schemeClr val="accent4">
                    <a:lumMod val="20000"/>
                    <a:lumOff val="8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02E-E14C-9078-A059A371E16F}"/>
                </c:ext>
              </c:extLst>
            </c:dLbl>
            <c:dLbl>
              <c:idx val="3"/>
              <c:layout>
                <c:manualLayout>
                  <c:x val="-1.1428571428571429E-2"/>
                  <c:y val="0"/>
                </c:manualLayout>
              </c:layout>
              <c:spPr>
                <a:solidFill>
                  <a:schemeClr val="accent4">
                    <a:lumMod val="20000"/>
                    <a:lumOff val="8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02E-E14C-9078-A059A371E16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'[Performance Banking.xlsx]Bank aset'!$K$26:$N$26</c:f>
              <c:numCache>
                <c:formatCode>General</c:formatCode>
                <c:ptCount val="4"/>
                <c:pt idx="0">
                  <c:v>2021</c:v>
                </c:pt>
                <c:pt idx="1">
                  <c:v>2022</c:v>
                </c:pt>
                <c:pt idx="2">
                  <c:v>2023</c:v>
                </c:pt>
                <c:pt idx="3">
                  <c:v>2024</c:v>
                </c:pt>
              </c:numCache>
            </c:numRef>
          </c:cat>
          <c:val>
            <c:numRef>
              <c:f>'[Performance Banking.xlsx]Bank aset'!$K$27:$N$27</c:f>
              <c:numCache>
                <c:formatCode>0.00%</c:formatCode>
                <c:ptCount val="4"/>
                <c:pt idx="0">
                  <c:v>0.11129460087293644</c:v>
                </c:pt>
                <c:pt idx="1">
                  <c:v>9.3947748902131423E-2</c:v>
                </c:pt>
                <c:pt idx="2">
                  <c:v>5.0523657012695809E-2</c:v>
                </c:pt>
                <c:pt idx="3">
                  <c:v>5.5018055995944518E-2</c:v>
                </c:pt>
              </c:numCache>
            </c:numRef>
          </c:val>
          <c:smooth val="0"/>
          <c:extLst>
            <c:ext xmlns:c16="http://schemas.microsoft.com/office/drawing/2014/chart" uri="{C3380CC4-5D6E-409C-BE32-E72D297353CC}">
              <c16:uniqueId val="{00000002-A02E-E14C-9078-A059A371E16F}"/>
            </c:ext>
          </c:extLst>
        </c:ser>
        <c:ser>
          <c:idx val="2"/>
          <c:order val="1"/>
          <c:tx>
            <c:strRef>
              <c:f>'[Performance Banking.xlsx]Bank aset'!$J$28</c:f>
              <c:strCache>
                <c:ptCount val="1"/>
                <c:pt idx="0">
                  <c:v>Islamic bank</c:v>
                </c:pt>
              </c:strCache>
            </c:strRef>
          </c:tx>
          <c:spPr>
            <a:ln w="28575" cap="rnd">
              <a:solidFill>
                <a:schemeClr val="accent3"/>
              </a:solidFill>
              <a:round/>
            </a:ln>
            <a:effectLst/>
          </c:spPr>
          <c:marker>
            <c:symbol val="none"/>
          </c:marker>
          <c:dLbls>
            <c:dLbl>
              <c:idx val="0"/>
              <c:layout>
                <c:manualLayout>
                  <c:x val="-7.3142857142857148E-2"/>
                  <c:y val="-7.5913546780740329E-17"/>
                </c:manualLayout>
              </c:layout>
              <c:spPr>
                <a:solidFill>
                  <a:schemeClr val="accent3">
                    <a:lumMod val="20000"/>
                    <a:lumOff val="8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02E-E14C-9078-A059A371E16F}"/>
                </c:ext>
              </c:extLst>
            </c:dLbl>
            <c:dLbl>
              <c:idx val="3"/>
              <c:layout>
                <c:manualLayout>
                  <c:x val="-1.1428571428571429E-2"/>
                  <c:y val="4.140786749482402E-3"/>
                </c:manualLayout>
              </c:layout>
              <c:spPr>
                <a:solidFill>
                  <a:schemeClr val="accent3">
                    <a:lumMod val="20000"/>
                    <a:lumOff val="8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02E-E14C-9078-A059A371E16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'[Performance Banking.xlsx]Bank aset'!$K$26:$N$26</c:f>
              <c:numCache>
                <c:formatCode>General</c:formatCode>
                <c:ptCount val="4"/>
                <c:pt idx="0">
                  <c:v>2021</c:v>
                </c:pt>
                <c:pt idx="1">
                  <c:v>2022</c:v>
                </c:pt>
                <c:pt idx="2">
                  <c:v>2023</c:v>
                </c:pt>
                <c:pt idx="3">
                  <c:v>2024</c:v>
                </c:pt>
              </c:numCache>
            </c:numRef>
          </c:cat>
          <c:val>
            <c:numRef>
              <c:f>'[Performance Banking.xlsx]Bank aset'!$K$28:$N$28</c:f>
              <c:numCache>
                <c:formatCode>0.00%</c:formatCode>
                <c:ptCount val="4"/>
                <c:pt idx="0">
                  <c:v>6.9029176466320008E-2</c:v>
                </c:pt>
                <c:pt idx="1">
                  <c:v>0.20012020693788571</c:v>
                </c:pt>
                <c:pt idx="2">
                  <c:v>0.15799451084466851</c:v>
                </c:pt>
                <c:pt idx="3">
                  <c:v>9.9266295475752123E-2</c:v>
                </c:pt>
              </c:numCache>
            </c:numRef>
          </c:val>
          <c:smooth val="0"/>
          <c:extLst>
            <c:ext xmlns:c16="http://schemas.microsoft.com/office/drawing/2014/chart" uri="{C3380CC4-5D6E-409C-BE32-E72D297353CC}">
              <c16:uniqueId val="{00000005-A02E-E14C-9078-A059A371E16F}"/>
            </c:ext>
          </c:extLst>
        </c:ser>
        <c:dLbls>
          <c:showLegendKey val="0"/>
          <c:showVal val="0"/>
          <c:showCatName val="0"/>
          <c:showSerName val="0"/>
          <c:showPercent val="0"/>
          <c:showBubbleSize val="0"/>
        </c:dLbls>
        <c:smooth val="0"/>
        <c:axId val="2075028464"/>
        <c:axId val="863481424"/>
      </c:lineChart>
      <c:catAx>
        <c:axId val="2075028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863481424"/>
        <c:crosses val="autoZero"/>
        <c:auto val="1"/>
        <c:lblAlgn val="ctr"/>
        <c:lblOffset val="100"/>
        <c:noMultiLvlLbl val="0"/>
      </c:catAx>
      <c:valAx>
        <c:axId val="863481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5028464"/>
        <c:crosses val="autoZero"/>
        <c:crossBetween val="between"/>
      </c:valAx>
      <c:spPr>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'[Performance Banking.xlsx]Asset Proportion'!$J$23</c:f>
              <c:strCache>
                <c:ptCount val="1"/>
                <c:pt idx="0">
                  <c:v>Musharaka</c:v>
                </c:pt>
              </c:strCache>
            </c:strRef>
          </c:tx>
          <c:spPr>
            <a:solidFill>
              <a:schemeClr val="accent1"/>
            </a:solidFill>
            <a:ln>
              <a:noFill/>
            </a:ln>
            <a:effectLst/>
          </c:spPr>
          <c:invertIfNegative val="0"/>
          <c:cat>
            <c:numRef>
              <c:f>'[Performance Banking.xlsx]Asset Proportion'!$K$22:$O$22</c:f>
              <c:numCache>
                <c:formatCode>General</c:formatCode>
                <c:ptCount val="5"/>
                <c:pt idx="0">
                  <c:v>2020</c:v>
                </c:pt>
                <c:pt idx="1">
                  <c:v>2021</c:v>
                </c:pt>
                <c:pt idx="2">
                  <c:v>2022</c:v>
                </c:pt>
                <c:pt idx="3">
                  <c:v>2023</c:v>
                </c:pt>
                <c:pt idx="4">
                  <c:v>2024</c:v>
                </c:pt>
              </c:numCache>
            </c:numRef>
          </c:cat>
          <c:val>
            <c:numRef>
              <c:f>'[Performance Banking.xlsx]Asset Proportion'!$K$23:$O$23</c:f>
              <c:numCache>
                <c:formatCode>General</c:formatCode>
                <c:ptCount val="5"/>
                <c:pt idx="0">
                  <c:v>176471.261585592</c:v>
                </c:pt>
                <c:pt idx="1">
                  <c:v>189712.689069877</c:v>
                </c:pt>
                <c:pt idx="2">
                  <c:v>226786.69493177201</c:v>
                </c:pt>
                <c:pt idx="3">
                  <c:v>282512.900221118</c:v>
                </c:pt>
                <c:pt idx="4">
                  <c:v>320904.16603614902</c:v>
                </c:pt>
              </c:numCache>
            </c:numRef>
          </c:val>
          <c:extLst>
            <c:ext xmlns:c16="http://schemas.microsoft.com/office/drawing/2014/chart" uri="{C3380CC4-5D6E-409C-BE32-E72D297353CC}">
              <c16:uniqueId val="{00000000-0FD9-2C4F-B3D3-6E5DD4BC4B37}"/>
            </c:ext>
          </c:extLst>
        </c:ser>
        <c:ser>
          <c:idx val="1"/>
          <c:order val="1"/>
          <c:tx>
            <c:strRef>
              <c:f>'[Performance Banking.xlsx]Asset Proportion'!$J$24</c:f>
              <c:strCache>
                <c:ptCount val="1"/>
                <c:pt idx="0">
                  <c:v>Murabaha</c:v>
                </c:pt>
              </c:strCache>
            </c:strRef>
          </c:tx>
          <c:spPr>
            <a:solidFill>
              <a:schemeClr val="accent2"/>
            </a:solidFill>
            <a:ln>
              <a:noFill/>
            </a:ln>
            <a:effectLst/>
          </c:spPr>
          <c:invertIfNegative val="0"/>
          <c:cat>
            <c:numRef>
              <c:f>'[Performance Banking.xlsx]Asset Proportion'!$K$22:$O$22</c:f>
              <c:numCache>
                <c:formatCode>General</c:formatCode>
                <c:ptCount val="5"/>
                <c:pt idx="0">
                  <c:v>2020</c:v>
                </c:pt>
                <c:pt idx="1">
                  <c:v>2021</c:v>
                </c:pt>
                <c:pt idx="2">
                  <c:v>2022</c:v>
                </c:pt>
                <c:pt idx="3">
                  <c:v>2023</c:v>
                </c:pt>
                <c:pt idx="4">
                  <c:v>2024</c:v>
                </c:pt>
              </c:numCache>
            </c:numRef>
          </c:cat>
          <c:val>
            <c:numRef>
              <c:f>'[Performance Banking.xlsx]Asset Proportion'!$K$24:$O$24</c:f>
              <c:numCache>
                <c:formatCode>General</c:formatCode>
                <c:ptCount val="5"/>
                <c:pt idx="0">
                  <c:v>181949.32189953898</c:v>
                </c:pt>
                <c:pt idx="1">
                  <c:v>199025.75133139899</c:v>
                </c:pt>
                <c:pt idx="2">
                  <c:v>242229.23851156299</c:v>
                </c:pt>
                <c:pt idx="3">
                  <c:v>258839.20118428703</c:v>
                </c:pt>
                <c:pt idx="4">
                  <c:v>266676.76116760197</c:v>
                </c:pt>
              </c:numCache>
            </c:numRef>
          </c:val>
          <c:extLst>
            <c:ext xmlns:c16="http://schemas.microsoft.com/office/drawing/2014/chart" uri="{C3380CC4-5D6E-409C-BE32-E72D297353CC}">
              <c16:uniqueId val="{00000001-0FD9-2C4F-B3D3-6E5DD4BC4B37}"/>
            </c:ext>
          </c:extLst>
        </c:ser>
        <c:ser>
          <c:idx val="2"/>
          <c:order val="2"/>
          <c:tx>
            <c:strRef>
              <c:f>'[Performance Banking.xlsx]Asset Proportion'!$J$25</c:f>
              <c:strCache>
                <c:ptCount val="1"/>
                <c:pt idx="0">
                  <c:v>Qardh</c:v>
                </c:pt>
              </c:strCache>
            </c:strRef>
          </c:tx>
          <c:spPr>
            <a:solidFill>
              <a:schemeClr val="accent3"/>
            </a:solidFill>
            <a:ln>
              <a:noFill/>
            </a:ln>
            <a:effectLst/>
          </c:spPr>
          <c:invertIfNegative val="0"/>
          <c:cat>
            <c:numRef>
              <c:f>'[Performance Banking.xlsx]Asset Proportion'!$K$22:$O$22</c:f>
              <c:numCache>
                <c:formatCode>General</c:formatCode>
                <c:ptCount val="5"/>
                <c:pt idx="0">
                  <c:v>2020</c:v>
                </c:pt>
                <c:pt idx="1">
                  <c:v>2021</c:v>
                </c:pt>
                <c:pt idx="2">
                  <c:v>2022</c:v>
                </c:pt>
                <c:pt idx="3">
                  <c:v>2023</c:v>
                </c:pt>
                <c:pt idx="4">
                  <c:v>2024</c:v>
                </c:pt>
              </c:numCache>
            </c:numRef>
          </c:cat>
          <c:val>
            <c:numRef>
              <c:f>'[Performance Banking.xlsx]Asset Proportion'!$K$25:$O$25</c:f>
              <c:numCache>
                <c:formatCode>General</c:formatCode>
                <c:ptCount val="5"/>
                <c:pt idx="0">
                  <c:v>12369.889781716</c:v>
                </c:pt>
                <c:pt idx="1">
                  <c:v>12174.520171747999</c:v>
                </c:pt>
                <c:pt idx="2">
                  <c:v>13872.0368975</c:v>
                </c:pt>
                <c:pt idx="3">
                  <c:v>16346.950012410001</c:v>
                </c:pt>
                <c:pt idx="4">
                  <c:v>19495.326591898</c:v>
                </c:pt>
              </c:numCache>
            </c:numRef>
          </c:val>
          <c:extLst>
            <c:ext xmlns:c16="http://schemas.microsoft.com/office/drawing/2014/chart" uri="{C3380CC4-5D6E-409C-BE32-E72D297353CC}">
              <c16:uniqueId val="{00000002-0FD9-2C4F-B3D3-6E5DD4BC4B37}"/>
            </c:ext>
          </c:extLst>
        </c:ser>
        <c:ser>
          <c:idx val="3"/>
          <c:order val="3"/>
          <c:tx>
            <c:strRef>
              <c:f>'[Performance Banking.xlsx]Asset Proportion'!$J$26</c:f>
              <c:strCache>
                <c:ptCount val="1"/>
                <c:pt idx="0">
                  <c:v>Mudharaba</c:v>
                </c:pt>
              </c:strCache>
            </c:strRef>
          </c:tx>
          <c:spPr>
            <a:solidFill>
              <a:schemeClr val="accent4"/>
            </a:solidFill>
            <a:ln>
              <a:noFill/>
            </a:ln>
            <a:effectLst/>
          </c:spPr>
          <c:invertIfNegative val="0"/>
          <c:cat>
            <c:numRef>
              <c:f>'[Performance Banking.xlsx]Asset Proportion'!$K$22:$O$22</c:f>
              <c:numCache>
                <c:formatCode>General</c:formatCode>
                <c:ptCount val="5"/>
                <c:pt idx="0">
                  <c:v>2020</c:v>
                </c:pt>
                <c:pt idx="1">
                  <c:v>2021</c:v>
                </c:pt>
                <c:pt idx="2">
                  <c:v>2022</c:v>
                </c:pt>
                <c:pt idx="3">
                  <c:v>2023</c:v>
                </c:pt>
                <c:pt idx="4">
                  <c:v>2024</c:v>
                </c:pt>
              </c:numCache>
            </c:numRef>
          </c:cat>
          <c:val>
            <c:numRef>
              <c:f>'[Performance Banking.xlsx]Asset Proportion'!$K$26:$O$26</c:f>
              <c:numCache>
                <c:formatCode>General</c:formatCode>
                <c:ptCount val="5"/>
                <c:pt idx="0">
                  <c:v>12114.700039306999</c:v>
                </c:pt>
                <c:pt idx="1">
                  <c:v>10415.002040084</c:v>
                </c:pt>
                <c:pt idx="2">
                  <c:v>10572.118881692</c:v>
                </c:pt>
                <c:pt idx="3">
                  <c:v>12452.468605636999</c:v>
                </c:pt>
                <c:pt idx="4">
                  <c:v>16550.093180889999</c:v>
                </c:pt>
              </c:numCache>
            </c:numRef>
          </c:val>
          <c:extLst>
            <c:ext xmlns:c16="http://schemas.microsoft.com/office/drawing/2014/chart" uri="{C3380CC4-5D6E-409C-BE32-E72D297353CC}">
              <c16:uniqueId val="{00000003-0FD9-2C4F-B3D3-6E5DD4BC4B37}"/>
            </c:ext>
          </c:extLst>
        </c:ser>
        <c:ser>
          <c:idx val="4"/>
          <c:order val="4"/>
          <c:tx>
            <c:strRef>
              <c:f>'[Performance Banking.xlsx]Asset Proportion'!$J$27</c:f>
              <c:strCache>
                <c:ptCount val="1"/>
                <c:pt idx="0">
                  <c:v>Ijara</c:v>
                </c:pt>
              </c:strCache>
            </c:strRef>
          </c:tx>
          <c:spPr>
            <a:solidFill>
              <a:schemeClr val="accent5"/>
            </a:solidFill>
            <a:ln>
              <a:noFill/>
            </a:ln>
            <a:effectLst/>
          </c:spPr>
          <c:invertIfNegative val="0"/>
          <c:cat>
            <c:numRef>
              <c:f>'[Performance Banking.xlsx]Asset Proportion'!$K$22:$O$22</c:f>
              <c:numCache>
                <c:formatCode>General</c:formatCode>
                <c:ptCount val="5"/>
                <c:pt idx="0">
                  <c:v>2020</c:v>
                </c:pt>
                <c:pt idx="1">
                  <c:v>2021</c:v>
                </c:pt>
                <c:pt idx="2">
                  <c:v>2022</c:v>
                </c:pt>
                <c:pt idx="3">
                  <c:v>2023</c:v>
                </c:pt>
                <c:pt idx="4">
                  <c:v>2024</c:v>
                </c:pt>
              </c:numCache>
            </c:numRef>
          </c:cat>
          <c:val>
            <c:numRef>
              <c:f>'[Performance Banking.xlsx]Asset Proportion'!$K$27:$O$27</c:f>
              <c:numCache>
                <c:formatCode>General</c:formatCode>
                <c:ptCount val="5"/>
                <c:pt idx="0">
                  <c:v>8850.6085610439986</c:v>
                </c:pt>
                <c:pt idx="1">
                  <c:v>7015.3625179750006</c:v>
                </c:pt>
                <c:pt idx="2">
                  <c:v>8132.02929262</c:v>
                </c:pt>
                <c:pt idx="3">
                  <c:v>9848.3628493159995</c:v>
                </c:pt>
                <c:pt idx="4">
                  <c:v>12384.919482302001</c:v>
                </c:pt>
              </c:numCache>
            </c:numRef>
          </c:val>
          <c:extLst>
            <c:ext xmlns:c16="http://schemas.microsoft.com/office/drawing/2014/chart" uri="{C3380CC4-5D6E-409C-BE32-E72D297353CC}">
              <c16:uniqueId val="{00000004-0FD9-2C4F-B3D3-6E5DD4BC4B37}"/>
            </c:ext>
          </c:extLst>
        </c:ser>
        <c:ser>
          <c:idx val="5"/>
          <c:order val="5"/>
          <c:tx>
            <c:strRef>
              <c:f>'[Performance Banking.xlsx]Asset Proportion'!$J$28</c:f>
              <c:strCache>
                <c:ptCount val="1"/>
                <c:pt idx="0">
                  <c:v>Istishna </c:v>
                </c:pt>
              </c:strCache>
            </c:strRef>
          </c:tx>
          <c:spPr>
            <a:solidFill>
              <a:schemeClr val="accent6"/>
            </a:solidFill>
            <a:ln>
              <a:noFill/>
            </a:ln>
            <a:effectLst/>
          </c:spPr>
          <c:invertIfNegative val="0"/>
          <c:cat>
            <c:numRef>
              <c:f>'[Performance Banking.xlsx]Asset Proportion'!$K$22:$O$22</c:f>
              <c:numCache>
                <c:formatCode>General</c:formatCode>
                <c:ptCount val="5"/>
                <c:pt idx="0">
                  <c:v>2020</c:v>
                </c:pt>
                <c:pt idx="1">
                  <c:v>2021</c:v>
                </c:pt>
                <c:pt idx="2">
                  <c:v>2022</c:v>
                </c:pt>
                <c:pt idx="3">
                  <c:v>2023</c:v>
                </c:pt>
                <c:pt idx="4">
                  <c:v>2024</c:v>
                </c:pt>
              </c:numCache>
            </c:numRef>
          </c:cat>
          <c:val>
            <c:numRef>
              <c:f>'[Performance Banking.xlsx]Asset Proportion'!$K$28:$O$28</c:f>
              <c:numCache>
                <c:formatCode>General</c:formatCode>
                <c:ptCount val="5"/>
                <c:pt idx="0">
                  <c:v>2532.9968664860003</c:v>
                </c:pt>
                <c:pt idx="1">
                  <c:v>2598.3516403880003</c:v>
                </c:pt>
                <c:pt idx="2">
                  <c:v>3140.6362836120002</c:v>
                </c:pt>
                <c:pt idx="3">
                  <c:v>4070.693833583</c:v>
                </c:pt>
                <c:pt idx="4">
                  <c:v>5850.4166146969992</c:v>
                </c:pt>
              </c:numCache>
            </c:numRef>
          </c:val>
          <c:extLst>
            <c:ext xmlns:c16="http://schemas.microsoft.com/office/drawing/2014/chart" uri="{C3380CC4-5D6E-409C-BE32-E72D297353CC}">
              <c16:uniqueId val="{00000005-0FD9-2C4F-B3D3-6E5DD4BC4B37}"/>
            </c:ext>
          </c:extLst>
        </c:ser>
        <c:ser>
          <c:idx val="6"/>
          <c:order val="6"/>
          <c:tx>
            <c:strRef>
              <c:f>'[Performance Banking.xlsx]Asset Proportion'!$J$29</c:f>
              <c:strCache>
                <c:ptCount val="1"/>
                <c:pt idx="0">
                  <c:v>Multi Purpose Financing</c:v>
                </c:pt>
              </c:strCache>
            </c:strRef>
          </c:tx>
          <c:spPr>
            <a:solidFill>
              <a:schemeClr val="accent1">
                <a:lumMod val="60000"/>
              </a:schemeClr>
            </a:solidFill>
            <a:ln>
              <a:noFill/>
            </a:ln>
            <a:effectLst/>
          </c:spPr>
          <c:invertIfNegative val="0"/>
          <c:cat>
            <c:numRef>
              <c:f>'[Performance Banking.xlsx]Asset Proportion'!$K$22:$O$22</c:f>
              <c:numCache>
                <c:formatCode>General</c:formatCode>
                <c:ptCount val="5"/>
                <c:pt idx="0">
                  <c:v>2020</c:v>
                </c:pt>
                <c:pt idx="1">
                  <c:v>2021</c:v>
                </c:pt>
                <c:pt idx="2">
                  <c:v>2022</c:v>
                </c:pt>
                <c:pt idx="3">
                  <c:v>2023</c:v>
                </c:pt>
                <c:pt idx="4">
                  <c:v>2024</c:v>
                </c:pt>
              </c:numCache>
            </c:numRef>
          </c:cat>
          <c:val>
            <c:numRef>
              <c:f>'[Performance Banking.xlsx]Asset Proportion'!$K$29:$O$29</c:f>
              <c:numCache>
                <c:formatCode>General</c:formatCode>
                <c:ptCount val="5"/>
                <c:pt idx="0">
                  <c:v>1470.580380162</c:v>
                </c:pt>
                <c:pt idx="1">
                  <c:v>920.09035965500004</c:v>
                </c:pt>
                <c:pt idx="2">
                  <c:v>1204.653500506</c:v>
                </c:pt>
                <c:pt idx="3">
                  <c:v>1390.850966536</c:v>
                </c:pt>
                <c:pt idx="4">
                  <c:v>1684.291432384</c:v>
                </c:pt>
              </c:numCache>
            </c:numRef>
          </c:val>
          <c:extLst>
            <c:ext xmlns:c16="http://schemas.microsoft.com/office/drawing/2014/chart" uri="{C3380CC4-5D6E-409C-BE32-E72D297353CC}">
              <c16:uniqueId val="{00000006-0FD9-2C4F-B3D3-6E5DD4BC4B37}"/>
            </c:ext>
          </c:extLst>
        </c:ser>
        <c:ser>
          <c:idx val="7"/>
          <c:order val="7"/>
          <c:tx>
            <c:strRef>
              <c:f>'[Performance Banking.xlsx]Asset Proportion'!$J$30</c:f>
              <c:strCache>
                <c:ptCount val="1"/>
                <c:pt idx="0">
                  <c:v>Salam </c:v>
                </c:pt>
              </c:strCache>
            </c:strRef>
          </c:tx>
          <c:spPr>
            <a:solidFill>
              <a:schemeClr val="accent2">
                <a:lumMod val="60000"/>
              </a:schemeClr>
            </a:solidFill>
            <a:ln>
              <a:noFill/>
            </a:ln>
            <a:effectLst/>
          </c:spPr>
          <c:invertIfNegative val="0"/>
          <c:cat>
            <c:numRef>
              <c:f>'[Performance Banking.xlsx]Asset Proportion'!$K$22:$O$22</c:f>
              <c:numCache>
                <c:formatCode>General</c:formatCode>
                <c:ptCount val="5"/>
                <c:pt idx="0">
                  <c:v>2020</c:v>
                </c:pt>
                <c:pt idx="1">
                  <c:v>2021</c:v>
                </c:pt>
                <c:pt idx="2">
                  <c:v>2022</c:v>
                </c:pt>
                <c:pt idx="3">
                  <c:v>2023</c:v>
                </c:pt>
                <c:pt idx="4">
                  <c:v>2024</c:v>
                </c:pt>
              </c:numCache>
            </c:numRef>
          </c:cat>
          <c:val>
            <c:numRef>
              <c:f>'[Performance Banking.xlsx]Asset Proportion'!$K$30:$O$30</c:f>
              <c:numCache>
                <c:formatCode>General</c:formatCode>
                <c:ptCount val="5"/>
                <c:pt idx="0">
                  <c:v>0</c:v>
                </c:pt>
                <c:pt idx="1">
                  <c:v>0</c:v>
                </c:pt>
                <c:pt idx="2">
                  <c:v>2137.5206836249999</c:v>
                </c:pt>
                <c:pt idx="3">
                  <c:v>253.206246655</c:v>
                </c:pt>
                <c:pt idx="4">
                  <c:v>1150</c:v>
                </c:pt>
              </c:numCache>
            </c:numRef>
          </c:val>
          <c:extLst>
            <c:ext xmlns:c16="http://schemas.microsoft.com/office/drawing/2014/chart" uri="{C3380CC4-5D6E-409C-BE32-E72D297353CC}">
              <c16:uniqueId val="{00000007-0FD9-2C4F-B3D3-6E5DD4BC4B37}"/>
            </c:ext>
          </c:extLst>
        </c:ser>
        <c:dLbls>
          <c:showLegendKey val="0"/>
          <c:showVal val="0"/>
          <c:showCatName val="0"/>
          <c:showSerName val="0"/>
          <c:showPercent val="0"/>
          <c:showBubbleSize val="0"/>
        </c:dLbls>
        <c:gapWidth val="150"/>
        <c:overlap val="100"/>
        <c:axId val="214439999"/>
        <c:axId val="587009040"/>
      </c:barChart>
      <c:lineChart>
        <c:grouping val="standard"/>
        <c:varyColors val="0"/>
        <c:ser>
          <c:idx val="8"/>
          <c:order val="8"/>
          <c:tx>
            <c:strRef>
              <c:f>'[Performance Banking.xlsx]Asset Proportion'!$J$31</c:f>
              <c:strCache>
                <c:ptCount val="1"/>
                <c:pt idx="0">
                  <c:v>Profit Sharing Financing (RHS)</c:v>
                </c:pt>
              </c:strCache>
            </c:strRef>
          </c:tx>
          <c:spPr>
            <a:ln w="28575" cap="rnd">
              <a:solidFill>
                <a:schemeClr val="accent3">
                  <a:lumMod val="60000"/>
                </a:schemeClr>
              </a:solidFill>
              <a:round/>
            </a:ln>
            <a:effectLst/>
          </c:spPr>
          <c:marker>
            <c:symbol val="none"/>
          </c:marker>
          <c:dLbls>
            <c:dLbl>
              <c:idx val="0"/>
              <c:layout>
                <c:manualLayout>
                  <c:x val="-3.5676333960600097E-2"/>
                  <c:y val="-2.183406113537117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FD9-2C4F-B3D3-6E5DD4BC4B37}"/>
                </c:ext>
              </c:extLst>
            </c:dLbl>
            <c:dLbl>
              <c:idx val="1"/>
              <c:layout>
                <c:manualLayout>
                  <c:x val="-3.2822227243752063E-2"/>
                  <c:y val="1.0917030567685589E-3"/>
                </c:manualLayout>
              </c:layout>
              <c:spPr>
                <a:solidFill>
                  <a:schemeClr val="accent6">
                    <a:lumMod val="20000"/>
                    <a:lumOff val="80000"/>
                  </a:schemeClr>
                </a:solid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7677852704945928E-2"/>
                      <c:h val="3.2718426572224325E-2"/>
                    </c:manualLayout>
                  </c15:layout>
                </c:ext>
                <c:ext xmlns:c16="http://schemas.microsoft.com/office/drawing/2014/chart" uri="{C3380CC4-5D6E-409C-BE32-E72D297353CC}">
                  <c16:uniqueId val="{00000009-0FD9-2C4F-B3D3-6E5DD4BC4B37}"/>
                </c:ext>
              </c:extLst>
            </c:dLbl>
            <c:dLbl>
              <c:idx val="2"/>
              <c:layout>
                <c:manualLayout>
                  <c:x val="-3.2822227243752063E-2"/>
                  <c:y val="1.74672489082969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FD9-2C4F-B3D3-6E5DD4BC4B37}"/>
                </c:ext>
              </c:extLst>
            </c:dLbl>
            <c:dLbl>
              <c:idx val="3"/>
              <c:layout>
                <c:manualLayout>
                  <c:x val="-2.8541067168480056E-2"/>
                  <c:y val="2.1834061135371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FD9-2C4F-B3D3-6E5DD4BC4B37}"/>
                </c:ext>
              </c:extLst>
            </c:dLbl>
            <c:dLbl>
              <c:idx val="4"/>
              <c:layout>
                <c:manualLayout>
                  <c:x val="-1.5655439576054836E-2"/>
                  <c:y val="-4.35507808963642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FD9-2C4F-B3D3-6E5DD4BC4B37}"/>
                </c:ext>
              </c:extLst>
            </c:dLbl>
            <c:spPr>
              <a:solidFill>
                <a:schemeClr val="accent6">
                  <a:lumMod val="20000"/>
                  <a:lumOff val="8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'[Performance Banking.xlsx]Asset Proportion'!$K$22:$O$22</c:f>
              <c:numCache>
                <c:formatCode>General</c:formatCode>
                <c:ptCount val="5"/>
                <c:pt idx="0">
                  <c:v>2020</c:v>
                </c:pt>
                <c:pt idx="1">
                  <c:v>2021</c:v>
                </c:pt>
                <c:pt idx="2">
                  <c:v>2022</c:v>
                </c:pt>
                <c:pt idx="3">
                  <c:v>2023</c:v>
                </c:pt>
                <c:pt idx="4">
                  <c:v>2024</c:v>
                </c:pt>
              </c:numCache>
            </c:numRef>
          </c:cat>
          <c:val>
            <c:numRef>
              <c:f>'[Performance Banking.xlsx]Asset Proportion'!$K$31:$O$31</c:f>
              <c:numCache>
                <c:formatCode>0.00%</c:formatCode>
                <c:ptCount val="5"/>
                <c:pt idx="0">
                  <c:v>0.47651674504215458</c:v>
                </c:pt>
                <c:pt idx="1">
                  <c:v>0.47439162944518731</c:v>
                </c:pt>
                <c:pt idx="2">
                  <c:v>0.46717285241495815</c:v>
                </c:pt>
                <c:pt idx="3">
                  <c:v>0.50359911080397157</c:v>
                </c:pt>
                <c:pt idx="4">
                  <c:v>0.52343162135556232</c:v>
                </c:pt>
              </c:numCache>
            </c:numRef>
          </c:val>
          <c:smooth val="0"/>
          <c:extLst>
            <c:ext xmlns:c16="http://schemas.microsoft.com/office/drawing/2014/chart" uri="{C3380CC4-5D6E-409C-BE32-E72D297353CC}">
              <c16:uniqueId val="{0000000D-0FD9-2C4F-B3D3-6E5DD4BC4B37}"/>
            </c:ext>
          </c:extLst>
        </c:ser>
        <c:dLbls>
          <c:showLegendKey val="0"/>
          <c:showVal val="0"/>
          <c:showCatName val="0"/>
          <c:showSerName val="0"/>
          <c:showPercent val="0"/>
          <c:showBubbleSize val="0"/>
        </c:dLbls>
        <c:marker val="1"/>
        <c:smooth val="0"/>
        <c:axId val="2106247807"/>
        <c:axId val="303940288"/>
      </c:lineChart>
      <c:catAx>
        <c:axId val="214439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587009040"/>
        <c:crosses val="autoZero"/>
        <c:auto val="1"/>
        <c:lblAlgn val="ctr"/>
        <c:lblOffset val="100"/>
        <c:noMultiLvlLbl val="0"/>
      </c:catAx>
      <c:valAx>
        <c:axId val="587009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439999"/>
        <c:crosses val="autoZero"/>
        <c:crossBetween val="between"/>
      </c:valAx>
      <c:valAx>
        <c:axId val="303940288"/>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6247807"/>
        <c:crosses val="max"/>
        <c:crossBetween val="between"/>
      </c:valAx>
      <c:catAx>
        <c:axId val="2106247807"/>
        <c:scaling>
          <c:orientation val="minMax"/>
        </c:scaling>
        <c:delete val="1"/>
        <c:axPos val="b"/>
        <c:numFmt formatCode="General" sourceLinked="1"/>
        <c:majorTickMark val="out"/>
        <c:minorTickMark val="none"/>
        <c:tickLblPos val="nextTo"/>
        <c:crossAx val="30394028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06E9-BF46-BCE0-31A35B9AE0A0}"/>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06E9-BF46-BCE0-31A35B9AE0A0}"/>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06E9-BF46-BCE0-31A35B9AE0A0}"/>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06E9-BF46-BCE0-31A35B9AE0A0}"/>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06E9-BF46-BCE0-31A35B9AE0A0}"/>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06E9-BF46-BCE0-31A35B9AE0A0}"/>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06E9-BF46-BCE0-31A35B9AE0A0}"/>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06E9-BF46-BCE0-31A35B9AE0A0}"/>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1-06E9-BF46-BCE0-31A35B9AE0A0}"/>
              </c:ext>
            </c:extLst>
          </c:dPt>
          <c:dLbls>
            <c:dLbl>
              <c:idx val="0"/>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tx1"/>
                      </a:solidFill>
                      <a:highlight>
                        <a:srgbClr val="FEFEFE"/>
                      </a:highligh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3968734413213871"/>
                      <c:h val="0.15329477911265138"/>
                    </c:manualLayout>
                  </c15:layout>
                </c:ext>
                <c:ext xmlns:c16="http://schemas.microsoft.com/office/drawing/2014/chart" uri="{C3380CC4-5D6E-409C-BE32-E72D297353CC}">
                  <c16:uniqueId val="{00000001-06E9-BF46-BCE0-31A35B9AE0A0}"/>
                </c:ext>
              </c:extLst>
            </c:dLbl>
            <c:dLbl>
              <c:idx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3-06E9-BF46-BCE0-31A35B9AE0A0}"/>
                </c:ext>
              </c:extLst>
            </c:dLbl>
            <c:dLbl>
              <c:idx val="2"/>
              <c:layout>
                <c:manualLayout>
                  <c:x val="-0.14144686635766338"/>
                  <c:y val="-0.10048884683357659"/>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6E9-BF46-BCE0-31A35B9AE0A0}"/>
                </c:ext>
              </c:extLst>
            </c:dLbl>
            <c:dLbl>
              <c:idx val="3"/>
              <c:layout>
                <c:manualLayout>
                  <c:x val="0.25327098862306102"/>
                  <c:y val="-0.24695339735819291"/>
                </c:manualLayout>
              </c:layout>
              <c:spPr>
                <a:noFill/>
                <a:ln>
                  <a:noFill/>
                </a:ln>
                <a:effectLst/>
              </c:spPr>
              <c:txPr>
                <a:bodyPr rot="0" spcFirstLastPara="1" vertOverflow="ellipsis" vert="horz" wrap="square" lIns="38100" tIns="19050" rIns="38100" bIns="19050" anchor="ctr" anchorCtr="1">
                  <a:noAutofit/>
                </a:bodyPr>
                <a:lstStyle/>
                <a:p>
                  <a:pPr>
                    <a:defRPr sz="2400" b="1" i="0" u="none" strike="noStrike" kern="1200" spc="0" baseline="0">
                      <a:solidFill>
                        <a:schemeClr val="tx1"/>
                      </a:solidFill>
                      <a:highlight>
                        <a:srgbClr val="FEFEFE"/>
                      </a:highligh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911058831605384"/>
                      <c:h val="0.18076225385341033"/>
                    </c:manualLayout>
                  </c15:layout>
                </c:ext>
                <c:ext xmlns:c16="http://schemas.microsoft.com/office/drawing/2014/chart" uri="{C3380CC4-5D6E-409C-BE32-E72D297353CC}">
                  <c16:uniqueId val="{00000007-06E9-BF46-BCE0-31A35B9AE0A0}"/>
                </c:ext>
              </c:extLst>
            </c:dLbl>
            <c:dLbl>
              <c:idx val="4"/>
              <c:layout>
                <c:manualLayout>
                  <c:x val="-2.8410078438732566E-2"/>
                  <c:y val="7.5847771378457843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948047028186386"/>
                      <c:h val="0.11542349554309989"/>
                    </c:manualLayout>
                  </c15:layout>
                </c:ext>
                <c:ext xmlns:c16="http://schemas.microsoft.com/office/drawing/2014/chart" uri="{C3380CC4-5D6E-409C-BE32-E72D297353CC}">
                  <c16:uniqueId val="{00000009-06E9-BF46-BCE0-31A35B9AE0A0}"/>
                </c:ext>
              </c:extLst>
            </c:dLbl>
            <c:dLbl>
              <c:idx val="5"/>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B-06E9-BF46-BCE0-31A35B9AE0A0}"/>
                </c:ext>
              </c:extLst>
            </c:dLbl>
            <c:dLbl>
              <c:idx val="6"/>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D-06E9-BF46-BCE0-31A35B9AE0A0}"/>
                </c:ext>
              </c:extLst>
            </c:dLbl>
            <c:dLbl>
              <c:idx val="7"/>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F-06E9-BF46-BCE0-31A35B9AE0A0}"/>
                </c:ext>
              </c:extLst>
            </c:dLbl>
            <c:dLbl>
              <c:idx val="8"/>
              <c:layout>
                <c:manualLayout>
                  <c:x val="0.16138097373277366"/>
                  <c:y val="4.0523749576709548E-3"/>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06E9-BF46-BCE0-31A35B9AE0A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'[Performance Banking.xlsx]Share sovereign'!$B$20:$B$28</c:f>
              <c:strCache>
                <c:ptCount val="9"/>
                <c:pt idx="0">
                  <c:v>Islamic Bank Assets</c:v>
                </c:pt>
                <c:pt idx="2">
                  <c:v>Corporate Sukuk (outstanding)</c:v>
                </c:pt>
                <c:pt idx="3">
                  <c:v>Sovereign Sukuk (outstanding)</c:v>
                </c:pt>
                <c:pt idx="4">
                  <c:v>Islamic Mutual Funds (Net Asset Value)</c:v>
                </c:pt>
                <c:pt idx="7">
                  <c:v>Insurance and Pension Fund Assets</c:v>
                </c:pt>
                <c:pt idx="8">
                  <c:v>Other Financing Institution Assets</c:v>
                </c:pt>
              </c:strCache>
            </c:strRef>
          </c:cat>
          <c:val>
            <c:numRef>
              <c:f>'[Performance Banking.xlsx]Share sovereign'!$C$20:$C$28</c:f>
              <c:numCache>
                <c:formatCode>General</c:formatCode>
                <c:ptCount val="9"/>
                <c:pt idx="0" formatCode="_(* #,##0.00_);_(* \(#,##0.00\);_(* &quot;-&quot;??_);_(@_)">
                  <c:v>892.17</c:v>
                </c:pt>
                <c:pt idx="2" formatCode="_(* #,##0.00_);_(* \(#,##0.00\);_(* &quot;-&quot;??_);_(@_)">
                  <c:v>45.37</c:v>
                </c:pt>
                <c:pt idx="3" formatCode="_(* #,##0.00_);_(* \(#,##0.00\);_(* &quot;-&quot;??_);_(@_)">
                  <c:v>1446.4</c:v>
                </c:pt>
                <c:pt idx="4" formatCode="_(* #,##0.00_);_(* \(#,##0.00\);_(* &quot;-&quot;??_);_(@_)">
                  <c:v>42.78</c:v>
                </c:pt>
                <c:pt idx="7" formatCode="_(* #,##0.00_);_(* \(#,##0.00\);_(* &quot;-&quot;??_);_(@_)">
                  <c:v>61.919989999999999</c:v>
                </c:pt>
                <c:pt idx="8" formatCode="_(* #,##0.00_);_(* \(#,##0.00\);_(* &quot;-&quot;??_);_(@_)">
                  <c:v>102.87</c:v>
                </c:pt>
              </c:numCache>
            </c:numRef>
          </c:val>
          <c:extLst>
            <c:ext xmlns:c16="http://schemas.microsoft.com/office/drawing/2014/chart" uri="{C3380CC4-5D6E-409C-BE32-E72D297353CC}">
              <c16:uniqueId val="{00000012-06E9-BF46-BCE0-31A35B9AE0A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[Sukuk Now-List Details-2025-04-08 16-11-38.xlsx]Contract - Issuance!PivotTable10</c:name>
    <c:fmtId val="-1"/>
  </c:pivotSource>
  <c:chart>
    <c:autoTitleDeleted val="1"/>
    <c:pivotFmts>
      <c:pivotFmt>
        <c:idx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Lst>
        </c:dLbl>
      </c:pivotFmt>
      <c:pivotFmt>
        <c:idx val="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Lbl>
          <c:idx val="0"/>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fld id="{FF8382CA-A536-424C-A8F7-277D84E12069}" type="PERCENTAGE">
                  <a:rPr lang="en-US" sz="1800" b="1"/>
                  <a:pPr>
                    <a:defRPr sz="1800" b="1" i="0" u="none" strike="noStrike" kern="1200" baseline="0">
                      <a:solidFill>
                        <a:schemeClr val="bg1"/>
                      </a:solidFill>
                      <a:latin typeface="+mn-lt"/>
                      <a:ea typeface="+mn-ea"/>
                      <a:cs typeface="+mn-cs"/>
                    </a:defRPr>
                  </a:pPr>
                  <a:t>[PERCENTAGE]</a:t>
                </a:fld>
                <a:endParaRPr lang="en-T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TR"/>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pivotFmt>
      <c:pivotFmt>
        <c:idx val="2"/>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3"/>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4"/>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Lst>
        </c:dLbl>
      </c:pivotFmt>
      <c:pivotFmt>
        <c:idx val="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Lbl>
          <c:idx val="0"/>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fld id="{FF8382CA-A536-424C-A8F7-277D84E12069}" type="PERCENTAGE">
                  <a:rPr lang="en-US" sz="1800" b="1"/>
                  <a:pPr>
                    <a:defRPr sz="1800" b="1" i="0" u="none" strike="noStrike" kern="1200" baseline="0">
                      <a:solidFill>
                        <a:schemeClr val="bg1"/>
                      </a:solidFill>
                      <a:latin typeface="+mn-lt"/>
                      <a:ea typeface="+mn-ea"/>
                      <a:cs typeface="+mn-cs"/>
                    </a:defRPr>
                  </a:pPr>
                  <a:t>[PERCENTAGE]</a:t>
                </a:fld>
                <a:endParaRPr lang="en-T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TR"/>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pivotFmt>
      <c:pivotFmt>
        <c:idx val="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9"/>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1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Lst>
        </c:dLbl>
      </c:pivotFmt>
      <c:pivotFmt>
        <c:idx val="1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12"/>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Lbl>
          <c:idx val="0"/>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fld id="{FF8382CA-A536-424C-A8F7-277D84E12069}" type="PERCENTAGE">
                  <a:rPr lang="en-US" sz="1800" b="1"/>
                  <a:pPr>
                    <a:defRPr sz="1800" b="1" i="0" u="none" strike="noStrike" kern="1200" baseline="0">
                      <a:solidFill>
                        <a:schemeClr val="bg1"/>
                      </a:solidFill>
                      <a:latin typeface="+mn-lt"/>
                      <a:ea typeface="+mn-ea"/>
                      <a:cs typeface="+mn-cs"/>
                    </a:defRPr>
                  </a:pPr>
                  <a:t>[PERCENTAGE]</a:t>
                </a:fld>
                <a:endParaRPr lang="en-T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TR"/>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pivotFmt>
      <c:pivotFmt>
        <c:idx val="13"/>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
        <c:idx val="14"/>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ivotFmt>
    </c:pivotFmts>
    <c:plotArea>
      <c:layout>
        <c:manualLayout>
          <c:layoutTarget val="inner"/>
          <c:xMode val="edge"/>
          <c:yMode val="edge"/>
          <c:x val="2.0393299344501091E-2"/>
          <c:y val="0"/>
          <c:w val="0.9282116865763228"/>
          <c:h val="1"/>
        </c:manualLayout>
      </c:layout>
      <c:ofPieChart>
        <c:ofPieType val="pie"/>
        <c:varyColors val="1"/>
        <c:ser>
          <c:idx val="0"/>
          <c:order val="0"/>
          <c:tx>
            <c:strRef>
              <c:f>'Contract - Issuance'!$B$4</c:f>
              <c:strCache>
                <c:ptCount val="1"/>
                <c:pt idx="0">
                  <c:v>Total</c:v>
                </c:pt>
              </c:strCache>
            </c:strRef>
          </c:tx>
          <c:explosion val="4"/>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2E2E-674E-B0A6-CC915550D497}"/>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2E2E-674E-B0A6-CC915550D497}"/>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2E2E-674E-B0A6-CC915550D497}"/>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2E2E-674E-B0A6-CC915550D497}"/>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2E2E-674E-B0A6-CC915550D497}"/>
              </c:ext>
            </c:extLst>
          </c:dPt>
          <c:dLbls>
            <c:dLbl>
              <c:idx val="0"/>
              <c:tx>
                <c:rich>
                  <a:bodyPr/>
                  <a:lstStyle/>
                  <a:p>
                    <a:r>
                      <a:rPr lang="en-US"/>
                      <a:t>16%</a:t>
                    </a:r>
                    <a:endParaRPr lang="en-US" dirty="0"/>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2E2E-674E-B0A6-CC915550D497}"/>
                </c:ext>
              </c:extLst>
            </c:dLbl>
            <c:dLbl>
              <c:idx val="1"/>
              <c:tx>
                <c:rich>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r>
                      <a:rPr lang="en-US" sz="2400" b="1" dirty="0">
                        <a:solidFill>
                          <a:schemeClr val="tx1"/>
                        </a:solidFill>
                      </a:rPr>
                      <a:t>22%</a:t>
                    </a:r>
                    <a:endParaRPr lang="en-US" dirty="0"/>
                  </a:p>
                </c:rich>
              </c:tx>
              <c:spPr>
                <a:solidFill>
                  <a:srgbClr val="FFFF00"/>
                </a:solid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2E2E-674E-B0A6-CC915550D497}"/>
                </c:ext>
              </c:extLst>
            </c:dLbl>
            <c:dLbl>
              <c:idx val="3"/>
              <c:tx>
                <c:rich>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r>
                      <a:rPr lang="en-US" dirty="0"/>
                      <a:t>50%</a:t>
                    </a:r>
                  </a:p>
                </c:rich>
              </c:tx>
              <c:spPr>
                <a:solidFill>
                  <a:srgbClr val="FFFF00"/>
                </a:solid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2E2E-674E-B0A6-CC915550D497}"/>
                </c:ext>
              </c:extLst>
            </c:dLbl>
            <c:dLbl>
              <c:idx val="4"/>
              <c:tx>
                <c:rich>
                  <a:bodyPr/>
                  <a:lstStyle/>
                  <a:p>
                    <a:r>
                      <a:rPr lang="en-US"/>
                      <a:t>62%</a:t>
                    </a:r>
                    <a:endParaRPr lang="en-US" dirty="0"/>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2E2E-674E-B0A6-CC915550D497}"/>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multiLvlStrRef>
              <c:f>'Contract - Issuance'!$A$5:$A$11</c:f>
              <c:multiLvlStrCache>
                <c:ptCount val="4"/>
                <c:lvl>
                  <c:pt idx="0">
                    <c:v>Ijarah</c:v>
                  </c:pt>
                  <c:pt idx="1">
                    <c:v>Wakala bil istithmar</c:v>
                  </c:pt>
                  <c:pt idx="2">
                    <c:v>Hybrid</c:v>
                  </c:pt>
                  <c:pt idx="3">
                    <c:v>Wakala bil istithmar</c:v>
                  </c:pt>
                </c:lvl>
                <c:lvl>
                  <c:pt idx="0">
                    <c:v>Indonesian Rupiah</c:v>
                  </c:pt>
                  <c:pt idx="2">
                    <c:v>US Dollar</c:v>
                  </c:pt>
                </c:lvl>
              </c:multiLvlStrCache>
            </c:multiLvlStrRef>
          </c:cat>
          <c:val>
            <c:numRef>
              <c:f>'Contract - Issuance'!$B$5:$B$11</c:f>
              <c:numCache>
                <c:formatCode>General</c:formatCode>
                <c:ptCount val="4"/>
                <c:pt idx="0">
                  <c:v>1940.2</c:v>
                </c:pt>
                <c:pt idx="1">
                  <c:v>2509.94</c:v>
                </c:pt>
                <c:pt idx="2">
                  <c:v>1500</c:v>
                </c:pt>
                <c:pt idx="3">
                  <c:v>6850</c:v>
                </c:pt>
              </c:numCache>
            </c:numRef>
          </c:val>
          <c:extLst>
            <c:ext xmlns:c16="http://schemas.microsoft.com/office/drawing/2014/chart" uri="{C3380CC4-5D6E-409C-BE32-E72D297353CC}">
              <c16:uniqueId val="{0000000A-2E2E-674E-B0A6-CC915550D497}"/>
            </c:ext>
          </c:extLst>
        </c:ser>
        <c:dLbls>
          <c:showLegendKey val="0"/>
          <c:showVal val="0"/>
          <c:showCatName val="0"/>
          <c:showSerName val="0"/>
          <c:showPercent val="0"/>
          <c:showBubbleSize val="0"/>
          <c:showLeaderLines val="0"/>
        </c:dLbls>
        <c:gapWidth val="219"/>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r"/>
      <c:layout>
        <c:manualLayout>
          <c:xMode val="edge"/>
          <c:yMode val="edge"/>
          <c:x val="7.6063106823955812E-2"/>
          <c:y val="0.88574516474275666"/>
          <c:w val="0.84382036003693273"/>
          <c:h val="7.337607981041205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[Sukuk Now-List Details-2025-04-08 16-11-38.xlsx]Total sukuk issuance!PivotTable6</c:name>
    <c:fmtId val="-1"/>
  </c:pivotSource>
  <c:chart>
    <c:autoTitleDeleted val="0"/>
    <c:pivotFmts>
      <c:pivotFmt>
        <c:idx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ymbol val="none"/>
        </c:marker>
      </c:pivotFmt>
      <c:pivotFmt>
        <c:idx val="1"/>
        <c:spPr>
          <a:solidFill>
            <a:srgbClr val="00B050"/>
          </a:solidFill>
          <a:ln>
            <a:noFill/>
          </a:ln>
          <a:effectLst>
            <a:outerShdw blurRad="40000" dist="23000" dir="5400000" rotWithShape="0">
              <a:srgbClr val="000000">
                <a:alpha val="35000"/>
              </a:srgbClr>
            </a:outerShdw>
          </a:effectLst>
        </c:spPr>
        <c:marker>
          <c:symbol val="none"/>
        </c:marker>
      </c:pivotFmt>
      <c:pivotFmt>
        <c:idx val="2"/>
        <c:spPr>
          <a:solidFill>
            <a:srgbClr val="7030A0"/>
          </a:solidFill>
          <a:ln>
            <a:noFill/>
          </a:ln>
          <a:effectLst>
            <a:outerShdw blurRad="40000" dist="23000" dir="5400000" rotWithShape="0">
              <a:srgbClr val="000000">
                <a:alpha val="35000"/>
              </a:srgbClr>
            </a:outerShdw>
          </a:effectLst>
        </c:spPr>
        <c:marker>
          <c:symbol val="none"/>
        </c:marker>
      </c:pivotFmt>
      <c:pivotFmt>
        <c:idx val="3"/>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00B050"/>
          </a:soli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7030A0"/>
          </a:soli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7"/>
        <c:spPr>
          <a:solidFill>
            <a:srgbClr val="00B050"/>
          </a:soli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7030A0"/>
          </a:solidFill>
          <a:ln>
            <a:noFill/>
          </a:ln>
          <a:effectLst>
            <a:outerShdw blurRad="40000" dist="23000" dir="5400000" rotWithShape="0">
              <a:srgbClr val="000000">
                <a:alpha val="35000"/>
              </a:srgb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'Total sukuk issuance'!$B$3:$B$5</c:f>
              <c:strCache>
                <c:ptCount val="1"/>
                <c:pt idx="0">
                  <c:v>Sovereign - Sukuk</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elete val="1"/>
          </c:dLbls>
          <c:cat>
            <c:strRef>
              <c:f>'Total sukuk issuance'!$A$6:$A$28</c:f>
              <c:strCache>
                <c:ptCount val="22"/>
                <c:pt idx="0">
                  <c:v>2003</c:v>
                </c:pt>
                <c:pt idx="1">
                  <c:v>2004</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pt idx="20">
                  <c:v>2024</c:v>
                </c:pt>
                <c:pt idx="21">
                  <c:v>2025</c:v>
                </c:pt>
              </c:strCache>
            </c:strRef>
          </c:cat>
          <c:val>
            <c:numRef>
              <c:f>'Total sukuk issuance'!$B$6:$B$28</c:f>
              <c:numCache>
                <c:formatCode>General</c:formatCode>
                <c:ptCount val="22"/>
                <c:pt idx="3">
                  <c:v>9.48</c:v>
                </c:pt>
                <c:pt idx="4">
                  <c:v>296.23</c:v>
                </c:pt>
                <c:pt idx="5">
                  <c:v>1370.1000000000001</c:v>
                </c:pt>
                <c:pt idx="6">
                  <c:v>1626.99</c:v>
                </c:pt>
                <c:pt idx="7">
                  <c:v>2489.42</c:v>
                </c:pt>
                <c:pt idx="8">
                  <c:v>14791.150000000001</c:v>
                </c:pt>
                <c:pt idx="9">
                  <c:v>7678.5199999999995</c:v>
                </c:pt>
                <c:pt idx="10">
                  <c:v>5164.04</c:v>
                </c:pt>
                <c:pt idx="11">
                  <c:v>8765.24</c:v>
                </c:pt>
                <c:pt idx="12">
                  <c:v>18099.189999999999</c:v>
                </c:pt>
                <c:pt idx="13">
                  <c:v>10710.989999999998</c:v>
                </c:pt>
                <c:pt idx="14">
                  <c:v>14187.710000000001</c:v>
                </c:pt>
                <c:pt idx="15">
                  <c:v>12432.09</c:v>
                </c:pt>
                <c:pt idx="16">
                  <c:v>14576.160000000002</c:v>
                </c:pt>
                <c:pt idx="17">
                  <c:v>23380.640000000003</c:v>
                </c:pt>
                <c:pt idx="18">
                  <c:v>16076.179999999998</c:v>
                </c:pt>
                <c:pt idx="19">
                  <c:v>12319.410000000002</c:v>
                </c:pt>
                <c:pt idx="20">
                  <c:v>11889.239999999998</c:v>
                </c:pt>
                <c:pt idx="21">
                  <c:v>546.66000000000008</c:v>
                </c:pt>
              </c:numCache>
            </c:numRef>
          </c:val>
          <c:extLst>
            <c:ext xmlns:c16="http://schemas.microsoft.com/office/drawing/2014/chart" uri="{C3380CC4-5D6E-409C-BE32-E72D297353CC}">
              <c16:uniqueId val="{00000000-B6B0-E64E-BD16-3271734D8A90}"/>
            </c:ext>
          </c:extLst>
        </c:ser>
        <c:ser>
          <c:idx val="1"/>
          <c:order val="1"/>
          <c:tx>
            <c:strRef>
              <c:f>'Total sukuk issuance'!$C$3:$C$5</c:f>
              <c:strCache>
                <c:ptCount val="1"/>
                <c:pt idx="0">
                  <c:v>Sovereign - Green Sukuk</c:v>
                </c:pt>
              </c:strCache>
            </c:strRef>
          </c:tx>
          <c:spPr>
            <a:solidFill>
              <a:srgbClr val="00B050"/>
            </a:solidFill>
            <a:ln>
              <a:noFill/>
            </a:ln>
            <a:effectLst>
              <a:outerShdw blurRad="40000" dist="23000" dir="5400000" rotWithShape="0">
                <a:srgbClr val="000000">
                  <a:alpha val="35000"/>
                </a:srgbClr>
              </a:outerShdw>
            </a:effectLst>
          </c:spPr>
          <c:invertIfNegative val="0"/>
          <c:dLbls>
            <c:delete val="1"/>
          </c:dLbls>
          <c:cat>
            <c:strRef>
              <c:f>'Total sukuk issuance'!$A$6:$A$28</c:f>
              <c:strCache>
                <c:ptCount val="22"/>
                <c:pt idx="0">
                  <c:v>2003</c:v>
                </c:pt>
                <c:pt idx="1">
                  <c:v>2004</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pt idx="20">
                  <c:v>2024</c:v>
                </c:pt>
                <c:pt idx="21">
                  <c:v>2025</c:v>
                </c:pt>
              </c:strCache>
            </c:strRef>
          </c:cat>
          <c:val>
            <c:numRef>
              <c:f>'Total sukuk issuance'!$C$6:$C$28</c:f>
              <c:numCache>
                <c:formatCode>General</c:formatCode>
                <c:ptCount val="22"/>
                <c:pt idx="14">
                  <c:v>1250</c:v>
                </c:pt>
                <c:pt idx="15">
                  <c:v>842.02</c:v>
                </c:pt>
                <c:pt idx="16">
                  <c:v>1091.71</c:v>
                </c:pt>
                <c:pt idx="17">
                  <c:v>1065.1600000000001</c:v>
                </c:pt>
                <c:pt idx="18">
                  <c:v>4070.52</c:v>
                </c:pt>
                <c:pt idx="19">
                  <c:v>1531.6599999999999</c:v>
                </c:pt>
                <c:pt idx="20">
                  <c:v>2949.07</c:v>
                </c:pt>
              </c:numCache>
            </c:numRef>
          </c:val>
          <c:extLst>
            <c:ext xmlns:c16="http://schemas.microsoft.com/office/drawing/2014/chart" uri="{C3380CC4-5D6E-409C-BE32-E72D297353CC}">
              <c16:uniqueId val="{00000001-B6B0-E64E-BD16-3271734D8A90}"/>
            </c:ext>
          </c:extLst>
        </c:ser>
        <c:ser>
          <c:idx val="2"/>
          <c:order val="2"/>
          <c:tx>
            <c:strRef>
              <c:f>'Total sukuk issuance'!$E$3:$E$5</c:f>
              <c:strCache>
                <c:ptCount val="1"/>
                <c:pt idx="0">
                  <c:v>Corporate - Sukuk</c:v>
                </c:pt>
              </c:strCache>
            </c:strRef>
          </c:tx>
          <c:spPr>
            <a:solidFill>
              <a:srgbClr val="7030A0"/>
            </a:solidFill>
            <a:ln>
              <a:noFill/>
            </a:ln>
            <a:effectLst>
              <a:outerShdw blurRad="40000" dist="23000" dir="5400000" rotWithShape="0">
                <a:srgbClr val="000000">
                  <a:alpha val="35000"/>
                </a:srgbClr>
              </a:outerShdw>
            </a:effectLst>
          </c:spPr>
          <c:invertIfNegative val="0"/>
          <c:dLbls>
            <c:delete val="1"/>
          </c:dLbls>
          <c:cat>
            <c:strRef>
              <c:f>'Total sukuk issuance'!$A$6:$A$28</c:f>
              <c:strCache>
                <c:ptCount val="22"/>
                <c:pt idx="0">
                  <c:v>2003</c:v>
                </c:pt>
                <c:pt idx="1">
                  <c:v>2004</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pt idx="20">
                  <c:v>2024</c:v>
                </c:pt>
                <c:pt idx="21">
                  <c:v>2025</c:v>
                </c:pt>
              </c:strCache>
            </c:strRef>
          </c:cat>
          <c:val>
            <c:numRef>
              <c:f>'Total sukuk issuance'!$E$6:$E$28</c:f>
              <c:numCache>
                <c:formatCode>General</c:formatCode>
                <c:ptCount val="22"/>
                <c:pt idx="0">
                  <c:v>32.129999999999995</c:v>
                </c:pt>
                <c:pt idx="1">
                  <c:v>8.64</c:v>
                </c:pt>
                <c:pt idx="2">
                  <c:v>12.14</c:v>
                </c:pt>
                <c:pt idx="3">
                  <c:v>78.62</c:v>
                </c:pt>
                <c:pt idx="4">
                  <c:v>109.12</c:v>
                </c:pt>
                <c:pt idx="5">
                  <c:v>122.90999999999998</c:v>
                </c:pt>
                <c:pt idx="6">
                  <c:v>70.300000000000011</c:v>
                </c:pt>
                <c:pt idx="7">
                  <c:v>71.06</c:v>
                </c:pt>
                <c:pt idx="8">
                  <c:v>121.13</c:v>
                </c:pt>
                <c:pt idx="9">
                  <c:v>134.64999999999998</c:v>
                </c:pt>
                <c:pt idx="10">
                  <c:v>57.760000000000005</c:v>
                </c:pt>
                <c:pt idx="11">
                  <c:v>708.34000000000015</c:v>
                </c:pt>
                <c:pt idx="12">
                  <c:v>282.64999999999998</c:v>
                </c:pt>
                <c:pt idx="13">
                  <c:v>567.91</c:v>
                </c:pt>
                <c:pt idx="14">
                  <c:v>702.94999999999993</c:v>
                </c:pt>
                <c:pt idx="15">
                  <c:v>1015.9599999999998</c:v>
                </c:pt>
                <c:pt idx="16">
                  <c:v>485.35000000000008</c:v>
                </c:pt>
                <c:pt idx="17">
                  <c:v>853.43</c:v>
                </c:pt>
                <c:pt idx="18">
                  <c:v>1412.65</c:v>
                </c:pt>
                <c:pt idx="19">
                  <c:v>994.57999999999959</c:v>
                </c:pt>
                <c:pt idx="20">
                  <c:v>1340.11</c:v>
                </c:pt>
                <c:pt idx="21">
                  <c:v>754.79999999999984</c:v>
                </c:pt>
              </c:numCache>
            </c:numRef>
          </c:val>
          <c:extLst>
            <c:ext xmlns:c16="http://schemas.microsoft.com/office/drawing/2014/chart" uri="{C3380CC4-5D6E-409C-BE32-E72D297353CC}">
              <c16:uniqueId val="{00000002-B6B0-E64E-BD16-3271734D8A90}"/>
            </c:ext>
          </c:extLst>
        </c:ser>
        <c:dLbls>
          <c:dLblPos val="ctr"/>
          <c:showLegendKey val="0"/>
          <c:showVal val="1"/>
          <c:showCatName val="0"/>
          <c:showSerName val="0"/>
          <c:showPercent val="0"/>
          <c:showBubbleSize val="0"/>
        </c:dLbls>
        <c:gapWidth val="150"/>
        <c:overlap val="100"/>
        <c:axId val="1518191968"/>
        <c:axId val="957586831"/>
      </c:barChart>
      <c:catAx>
        <c:axId val="151819196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crossAx val="957586831"/>
        <c:crosses val="autoZero"/>
        <c:auto val="1"/>
        <c:lblAlgn val="ctr"/>
        <c:lblOffset val="100"/>
        <c:noMultiLvlLbl val="0"/>
      </c:catAx>
      <c:valAx>
        <c:axId val="957586831"/>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5181919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ata19.xml.rels><?xml version="1.0" encoding="UTF-8" standalone="yes"?>
<Relationships xmlns="http://schemas.openxmlformats.org/package/2006/relationships"><Relationship Id="rId8" Type="http://schemas.openxmlformats.org/officeDocument/2006/relationships/image" Target="../media/image161.svg"/><Relationship Id="rId13" Type="http://schemas.openxmlformats.org/officeDocument/2006/relationships/image" Target="../media/image166.png"/><Relationship Id="rId18" Type="http://schemas.openxmlformats.org/officeDocument/2006/relationships/image" Target="../media/image171.svg"/><Relationship Id="rId3" Type="http://schemas.openxmlformats.org/officeDocument/2006/relationships/image" Target="../media/image156.png"/><Relationship Id="rId7" Type="http://schemas.openxmlformats.org/officeDocument/2006/relationships/image" Target="../media/image160.png"/><Relationship Id="rId12" Type="http://schemas.openxmlformats.org/officeDocument/2006/relationships/image" Target="../media/image165.svg"/><Relationship Id="rId17" Type="http://schemas.openxmlformats.org/officeDocument/2006/relationships/image" Target="../media/image170.png"/><Relationship Id="rId2" Type="http://schemas.openxmlformats.org/officeDocument/2006/relationships/image" Target="../media/image155.svg"/><Relationship Id="rId16" Type="http://schemas.openxmlformats.org/officeDocument/2006/relationships/image" Target="../media/image169.svg"/><Relationship Id="rId20" Type="http://schemas.openxmlformats.org/officeDocument/2006/relationships/image" Target="../media/image173.svg"/><Relationship Id="rId1" Type="http://schemas.openxmlformats.org/officeDocument/2006/relationships/image" Target="../media/image154.png"/><Relationship Id="rId6" Type="http://schemas.openxmlformats.org/officeDocument/2006/relationships/image" Target="../media/image159.svg"/><Relationship Id="rId11" Type="http://schemas.openxmlformats.org/officeDocument/2006/relationships/image" Target="../media/image164.png"/><Relationship Id="rId5" Type="http://schemas.openxmlformats.org/officeDocument/2006/relationships/image" Target="../media/image158.png"/><Relationship Id="rId15" Type="http://schemas.openxmlformats.org/officeDocument/2006/relationships/image" Target="../media/image168.png"/><Relationship Id="rId10" Type="http://schemas.openxmlformats.org/officeDocument/2006/relationships/image" Target="../media/image163.svg"/><Relationship Id="rId19" Type="http://schemas.openxmlformats.org/officeDocument/2006/relationships/image" Target="../media/image172.png"/><Relationship Id="rId4" Type="http://schemas.openxmlformats.org/officeDocument/2006/relationships/image" Target="../media/image157.svg"/><Relationship Id="rId9" Type="http://schemas.openxmlformats.org/officeDocument/2006/relationships/image" Target="../media/image162.png"/><Relationship Id="rId14" Type="http://schemas.openxmlformats.org/officeDocument/2006/relationships/image" Target="../media/image167.svg"/></Relationships>
</file>

<file path=ppt/diagrams/_rels/data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19.xml.rels><?xml version="1.0" encoding="UTF-8" standalone="yes"?>
<Relationships xmlns="http://schemas.openxmlformats.org/package/2006/relationships"><Relationship Id="rId8" Type="http://schemas.openxmlformats.org/officeDocument/2006/relationships/image" Target="../media/image161.svg"/><Relationship Id="rId13" Type="http://schemas.openxmlformats.org/officeDocument/2006/relationships/image" Target="../media/image166.png"/><Relationship Id="rId18" Type="http://schemas.openxmlformats.org/officeDocument/2006/relationships/image" Target="../media/image171.svg"/><Relationship Id="rId3" Type="http://schemas.openxmlformats.org/officeDocument/2006/relationships/image" Target="../media/image156.png"/><Relationship Id="rId7" Type="http://schemas.openxmlformats.org/officeDocument/2006/relationships/image" Target="../media/image160.png"/><Relationship Id="rId12" Type="http://schemas.openxmlformats.org/officeDocument/2006/relationships/image" Target="../media/image165.svg"/><Relationship Id="rId17" Type="http://schemas.openxmlformats.org/officeDocument/2006/relationships/image" Target="../media/image170.png"/><Relationship Id="rId2" Type="http://schemas.openxmlformats.org/officeDocument/2006/relationships/image" Target="../media/image155.svg"/><Relationship Id="rId16" Type="http://schemas.openxmlformats.org/officeDocument/2006/relationships/image" Target="../media/image169.svg"/><Relationship Id="rId20" Type="http://schemas.openxmlformats.org/officeDocument/2006/relationships/image" Target="../media/image173.svg"/><Relationship Id="rId1" Type="http://schemas.openxmlformats.org/officeDocument/2006/relationships/image" Target="../media/image154.png"/><Relationship Id="rId6" Type="http://schemas.openxmlformats.org/officeDocument/2006/relationships/image" Target="../media/image159.svg"/><Relationship Id="rId11" Type="http://schemas.openxmlformats.org/officeDocument/2006/relationships/image" Target="../media/image164.png"/><Relationship Id="rId5" Type="http://schemas.openxmlformats.org/officeDocument/2006/relationships/image" Target="../media/image158.png"/><Relationship Id="rId15" Type="http://schemas.openxmlformats.org/officeDocument/2006/relationships/image" Target="../media/image168.png"/><Relationship Id="rId10" Type="http://schemas.openxmlformats.org/officeDocument/2006/relationships/image" Target="../media/image163.svg"/><Relationship Id="rId19" Type="http://schemas.openxmlformats.org/officeDocument/2006/relationships/image" Target="../media/image172.png"/><Relationship Id="rId4" Type="http://schemas.openxmlformats.org/officeDocument/2006/relationships/image" Target="../media/image157.svg"/><Relationship Id="rId9" Type="http://schemas.openxmlformats.org/officeDocument/2006/relationships/image" Target="../media/image162.png"/><Relationship Id="rId14" Type="http://schemas.openxmlformats.org/officeDocument/2006/relationships/image" Target="../media/image16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BC56BF-9D3F-484F-9CE3-A02669888B1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E2B0FB1-ECCD-4467-A190-C4C77B37052B}">
      <dgm:prSet custT="1"/>
      <dgm:spPr/>
      <dgm:t>
        <a:bodyPr/>
        <a:lstStyle/>
        <a:p>
          <a:r>
            <a:rPr lang="en-GB" sz="2800" dirty="0"/>
            <a:t>Human crisis (refugees and immigration)</a:t>
          </a:r>
          <a:endParaRPr lang="en-US" sz="2800" dirty="0"/>
        </a:p>
      </dgm:t>
    </dgm:pt>
    <dgm:pt modelId="{29E74AF1-48AA-4EEA-9FA8-EFF4233A73D1}" type="parTrans" cxnId="{5D2D1770-B77F-4224-953D-2EA11F1A2B7A}">
      <dgm:prSet/>
      <dgm:spPr/>
      <dgm:t>
        <a:bodyPr/>
        <a:lstStyle/>
        <a:p>
          <a:endParaRPr lang="en-US"/>
        </a:p>
      </dgm:t>
    </dgm:pt>
    <dgm:pt modelId="{4326E89E-B2D3-4E3D-AC4E-147F79661A24}" type="sibTrans" cxnId="{5D2D1770-B77F-4224-953D-2EA11F1A2B7A}">
      <dgm:prSet/>
      <dgm:spPr/>
      <dgm:t>
        <a:bodyPr/>
        <a:lstStyle/>
        <a:p>
          <a:endParaRPr lang="en-US"/>
        </a:p>
      </dgm:t>
    </dgm:pt>
    <dgm:pt modelId="{9EEDFEE8-CDF0-4F6D-ADD1-51759EAD859A}">
      <dgm:prSet custT="1"/>
      <dgm:spPr/>
      <dgm:t>
        <a:bodyPr/>
        <a:lstStyle/>
        <a:p>
          <a:r>
            <a:rPr lang="en-GB" sz="2800" dirty="0"/>
            <a:t>Ecological crisis and climate risk</a:t>
          </a:r>
          <a:endParaRPr lang="en-US" sz="2800" dirty="0"/>
        </a:p>
      </dgm:t>
    </dgm:pt>
    <dgm:pt modelId="{AE93BFF4-75E4-45C1-8433-208E392474D7}" type="parTrans" cxnId="{2B901562-9F9D-4CFA-AC24-8DED200791A5}">
      <dgm:prSet/>
      <dgm:spPr/>
      <dgm:t>
        <a:bodyPr/>
        <a:lstStyle/>
        <a:p>
          <a:endParaRPr lang="en-US"/>
        </a:p>
      </dgm:t>
    </dgm:pt>
    <dgm:pt modelId="{C0BF901F-B11E-41B8-B20B-E53154389308}" type="sibTrans" cxnId="{2B901562-9F9D-4CFA-AC24-8DED200791A5}">
      <dgm:prSet/>
      <dgm:spPr/>
      <dgm:t>
        <a:bodyPr/>
        <a:lstStyle/>
        <a:p>
          <a:endParaRPr lang="en-US"/>
        </a:p>
      </dgm:t>
    </dgm:pt>
    <dgm:pt modelId="{6202D447-A907-4F86-A25D-516FD941173F}">
      <dgm:prSet custT="1"/>
      <dgm:spPr/>
      <dgm:t>
        <a:bodyPr/>
        <a:lstStyle/>
        <a:p>
          <a:r>
            <a:rPr lang="en-GB" sz="2800" dirty="0"/>
            <a:t>Political crisis (political unrest and wars)</a:t>
          </a:r>
          <a:endParaRPr lang="en-US" sz="2800" dirty="0"/>
        </a:p>
      </dgm:t>
    </dgm:pt>
    <dgm:pt modelId="{3C51E434-7C6D-4E93-AF2C-1872865E332D}" type="parTrans" cxnId="{19FD5D85-9E2D-4756-838E-3E8B1BB8A375}">
      <dgm:prSet/>
      <dgm:spPr/>
      <dgm:t>
        <a:bodyPr/>
        <a:lstStyle/>
        <a:p>
          <a:endParaRPr lang="en-US"/>
        </a:p>
      </dgm:t>
    </dgm:pt>
    <dgm:pt modelId="{767B0F73-3203-404D-99C5-EDAF48EA8B19}" type="sibTrans" cxnId="{19FD5D85-9E2D-4756-838E-3E8B1BB8A375}">
      <dgm:prSet/>
      <dgm:spPr/>
      <dgm:t>
        <a:bodyPr/>
        <a:lstStyle/>
        <a:p>
          <a:endParaRPr lang="en-US"/>
        </a:p>
      </dgm:t>
    </dgm:pt>
    <dgm:pt modelId="{DC7349DC-ED24-4D8D-924A-1E787AD12CC9}">
      <dgm:prSet custT="1"/>
      <dgm:spPr/>
      <dgm:t>
        <a:bodyPr/>
        <a:lstStyle/>
        <a:p>
          <a:r>
            <a:rPr lang="en-GB" sz="2800" dirty="0"/>
            <a:t>Economic crises</a:t>
          </a:r>
          <a:endParaRPr lang="en-US" sz="2800" dirty="0"/>
        </a:p>
      </dgm:t>
    </dgm:pt>
    <dgm:pt modelId="{64143CAB-45EB-4591-8D0E-4EB8B9AA1408}" type="parTrans" cxnId="{849377F8-8DDC-460D-98E6-295D1C801581}">
      <dgm:prSet/>
      <dgm:spPr/>
      <dgm:t>
        <a:bodyPr/>
        <a:lstStyle/>
        <a:p>
          <a:endParaRPr lang="en-US"/>
        </a:p>
      </dgm:t>
    </dgm:pt>
    <dgm:pt modelId="{76F6886D-8B42-42B9-A481-D9C5B4483124}" type="sibTrans" cxnId="{849377F8-8DDC-460D-98E6-295D1C801581}">
      <dgm:prSet/>
      <dgm:spPr/>
      <dgm:t>
        <a:bodyPr/>
        <a:lstStyle/>
        <a:p>
          <a:endParaRPr lang="en-US"/>
        </a:p>
      </dgm:t>
    </dgm:pt>
    <dgm:pt modelId="{F639C318-96CD-4EAE-AD4B-DEB49C36F30D}">
      <dgm:prSet custT="1"/>
      <dgm:spPr/>
      <dgm:t>
        <a:bodyPr/>
        <a:lstStyle/>
        <a:p>
          <a:r>
            <a:rPr lang="en-GB" sz="2800" dirty="0"/>
            <a:t>Health and welfare crises </a:t>
          </a:r>
          <a:endParaRPr lang="en-US" sz="2800" dirty="0"/>
        </a:p>
      </dgm:t>
    </dgm:pt>
    <dgm:pt modelId="{157E02D1-30D8-4E15-BF81-400BCD749A2B}" type="parTrans" cxnId="{E6760ABC-0E90-4C0B-997D-A772CE413A34}">
      <dgm:prSet/>
      <dgm:spPr/>
      <dgm:t>
        <a:bodyPr/>
        <a:lstStyle/>
        <a:p>
          <a:endParaRPr lang="en-US"/>
        </a:p>
      </dgm:t>
    </dgm:pt>
    <dgm:pt modelId="{45B10D2C-70FA-4105-8773-C28A805512C9}" type="sibTrans" cxnId="{E6760ABC-0E90-4C0B-997D-A772CE413A34}">
      <dgm:prSet/>
      <dgm:spPr/>
      <dgm:t>
        <a:bodyPr/>
        <a:lstStyle/>
        <a:p>
          <a:endParaRPr lang="en-US"/>
        </a:p>
      </dgm:t>
    </dgm:pt>
    <dgm:pt modelId="{5B5FDE2D-D64E-40B2-8208-6C5D6B12FEAB}" type="pres">
      <dgm:prSet presAssocID="{89BC56BF-9D3F-484F-9CE3-A02669888B1C}" presName="root" presStyleCnt="0">
        <dgm:presLayoutVars>
          <dgm:dir/>
          <dgm:resizeHandles val="exact"/>
        </dgm:presLayoutVars>
      </dgm:prSet>
      <dgm:spPr/>
    </dgm:pt>
    <dgm:pt modelId="{91693352-83F7-412D-B8F5-343CC287E989}" type="pres">
      <dgm:prSet presAssocID="{6E2B0FB1-ECCD-4467-A190-C4C77B37052B}" presName="compNode" presStyleCnt="0"/>
      <dgm:spPr/>
    </dgm:pt>
    <dgm:pt modelId="{23CFA240-84C8-45DF-BBA9-281E16D57449}" type="pres">
      <dgm:prSet presAssocID="{6E2B0FB1-ECCD-4467-A190-C4C77B37052B}" presName="bgRect" presStyleLbl="bgShp" presStyleIdx="0" presStyleCnt="5"/>
      <dgm:spPr/>
    </dgm:pt>
    <dgm:pt modelId="{CB3B7559-7DEA-46D0-94C3-6F0210AE27B2}" type="pres">
      <dgm:prSet presAssocID="{6E2B0FB1-ECCD-4467-A190-C4C77B37052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300B3F78-31AD-41AE-AD27-BAAE79672EE8}" type="pres">
      <dgm:prSet presAssocID="{6E2B0FB1-ECCD-4467-A190-C4C77B37052B}" presName="spaceRect" presStyleCnt="0"/>
      <dgm:spPr/>
    </dgm:pt>
    <dgm:pt modelId="{988778DF-5A1A-4500-A091-AA76640A3882}" type="pres">
      <dgm:prSet presAssocID="{6E2B0FB1-ECCD-4467-A190-C4C77B37052B}" presName="parTx" presStyleLbl="revTx" presStyleIdx="0" presStyleCnt="5">
        <dgm:presLayoutVars>
          <dgm:chMax val="0"/>
          <dgm:chPref val="0"/>
        </dgm:presLayoutVars>
      </dgm:prSet>
      <dgm:spPr/>
    </dgm:pt>
    <dgm:pt modelId="{45D9F61C-14CA-461A-9899-01363E2753E1}" type="pres">
      <dgm:prSet presAssocID="{4326E89E-B2D3-4E3D-AC4E-147F79661A24}" presName="sibTrans" presStyleCnt="0"/>
      <dgm:spPr/>
    </dgm:pt>
    <dgm:pt modelId="{11ADB95C-7876-41F4-8263-41CF70A9C142}" type="pres">
      <dgm:prSet presAssocID="{9EEDFEE8-CDF0-4F6D-ADD1-51759EAD859A}" presName="compNode" presStyleCnt="0"/>
      <dgm:spPr/>
    </dgm:pt>
    <dgm:pt modelId="{A3EF446D-60CF-41E4-8AB9-ADE08B71D059}" type="pres">
      <dgm:prSet presAssocID="{9EEDFEE8-CDF0-4F6D-ADD1-51759EAD859A}" presName="bgRect" presStyleLbl="bgShp" presStyleIdx="1" presStyleCnt="5"/>
      <dgm:spPr/>
    </dgm:pt>
    <dgm:pt modelId="{E2FBA32B-B103-445E-B024-5C013892CC18}" type="pres">
      <dgm:prSet presAssocID="{9EEDFEE8-CDF0-4F6D-ADD1-51759EAD859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ciduous tree"/>
        </a:ext>
      </dgm:extLst>
    </dgm:pt>
    <dgm:pt modelId="{D09FA1A2-095D-402E-8E4C-CEA36119DDC6}" type="pres">
      <dgm:prSet presAssocID="{9EEDFEE8-CDF0-4F6D-ADD1-51759EAD859A}" presName="spaceRect" presStyleCnt="0"/>
      <dgm:spPr/>
    </dgm:pt>
    <dgm:pt modelId="{5345C9CC-DE04-42A7-A40A-834C9A3D4169}" type="pres">
      <dgm:prSet presAssocID="{9EEDFEE8-CDF0-4F6D-ADD1-51759EAD859A}" presName="parTx" presStyleLbl="revTx" presStyleIdx="1" presStyleCnt="5">
        <dgm:presLayoutVars>
          <dgm:chMax val="0"/>
          <dgm:chPref val="0"/>
        </dgm:presLayoutVars>
      </dgm:prSet>
      <dgm:spPr/>
    </dgm:pt>
    <dgm:pt modelId="{C742DCDC-797A-4869-AAC1-C1871678DA33}" type="pres">
      <dgm:prSet presAssocID="{C0BF901F-B11E-41B8-B20B-E53154389308}" presName="sibTrans" presStyleCnt="0"/>
      <dgm:spPr/>
    </dgm:pt>
    <dgm:pt modelId="{D15FA6DC-B703-4500-8F88-45DD683248D9}" type="pres">
      <dgm:prSet presAssocID="{6202D447-A907-4F86-A25D-516FD941173F}" presName="compNode" presStyleCnt="0"/>
      <dgm:spPr/>
    </dgm:pt>
    <dgm:pt modelId="{138B8C33-8183-4B61-9B3C-94C2AFB5637B}" type="pres">
      <dgm:prSet presAssocID="{6202D447-A907-4F86-A25D-516FD941173F}" presName="bgRect" presStyleLbl="bgShp" presStyleIdx="2" presStyleCnt="5"/>
      <dgm:spPr/>
    </dgm:pt>
    <dgm:pt modelId="{8F74A0C7-6842-4951-92EC-7A634D68B46A}" type="pres">
      <dgm:prSet presAssocID="{6202D447-A907-4F86-A25D-516FD941173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73D24AF1-9910-460A-A73D-B4AB25F37043}" type="pres">
      <dgm:prSet presAssocID="{6202D447-A907-4F86-A25D-516FD941173F}" presName="spaceRect" presStyleCnt="0"/>
      <dgm:spPr/>
    </dgm:pt>
    <dgm:pt modelId="{D2FD37FA-8F46-4A13-92A0-670365972EBA}" type="pres">
      <dgm:prSet presAssocID="{6202D447-A907-4F86-A25D-516FD941173F}" presName="parTx" presStyleLbl="revTx" presStyleIdx="2" presStyleCnt="5">
        <dgm:presLayoutVars>
          <dgm:chMax val="0"/>
          <dgm:chPref val="0"/>
        </dgm:presLayoutVars>
      </dgm:prSet>
      <dgm:spPr/>
    </dgm:pt>
    <dgm:pt modelId="{87DDFA61-95C5-475A-9530-5C876FC28FE8}" type="pres">
      <dgm:prSet presAssocID="{767B0F73-3203-404D-99C5-EDAF48EA8B19}" presName="sibTrans" presStyleCnt="0"/>
      <dgm:spPr/>
    </dgm:pt>
    <dgm:pt modelId="{4E041F3A-0096-477A-B1B6-A61DAB584BBA}" type="pres">
      <dgm:prSet presAssocID="{DC7349DC-ED24-4D8D-924A-1E787AD12CC9}" presName="compNode" presStyleCnt="0"/>
      <dgm:spPr/>
    </dgm:pt>
    <dgm:pt modelId="{971873D7-32D8-4D0C-9635-2EC1A7A849D5}" type="pres">
      <dgm:prSet presAssocID="{DC7349DC-ED24-4D8D-924A-1E787AD12CC9}" presName="bgRect" presStyleLbl="bgShp" presStyleIdx="3" presStyleCnt="5"/>
      <dgm:spPr/>
    </dgm:pt>
    <dgm:pt modelId="{B451E3DC-9400-4D52-B4BA-067FC58F1F44}" type="pres">
      <dgm:prSet presAssocID="{DC7349DC-ED24-4D8D-924A-1E787AD12CC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wnward trend"/>
        </a:ext>
      </dgm:extLst>
    </dgm:pt>
    <dgm:pt modelId="{C4696149-00D8-41A2-9571-91FF3E0012C1}" type="pres">
      <dgm:prSet presAssocID="{DC7349DC-ED24-4D8D-924A-1E787AD12CC9}" presName="spaceRect" presStyleCnt="0"/>
      <dgm:spPr/>
    </dgm:pt>
    <dgm:pt modelId="{32E1E61B-961C-45B4-A534-3606F18E2F75}" type="pres">
      <dgm:prSet presAssocID="{DC7349DC-ED24-4D8D-924A-1E787AD12CC9}" presName="parTx" presStyleLbl="revTx" presStyleIdx="3" presStyleCnt="5">
        <dgm:presLayoutVars>
          <dgm:chMax val="0"/>
          <dgm:chPref val="0"/>
        </dgm:presLayoutVars>
      </dgm:prSet>
      <dgm:spPr/>
    </dgm:pt>
    <dgm:pt modelId="{FBE98325-68F2-4F39-AF10-4E3A88CAF41A}" type="pres">
      <dgm:prSet presAssocID="{76F6886D-8B42-42B9-A481-D9C5B4483124}" presName="sibTrans" presStyleCnt="0"/>
      <dgm:spPr/>
    </dgm:pt>
    <dgm:pt modelId="{E0312B1E-45DC-4323-96A7-7DBAC3041B31}" type="pres">
      <dgm:prSet presAssocID="{F639C318-96CD-4EAE-AD4B-DEB49C36F30D}" presName="compNode" presStyleCnt="0"/>
      <dgm:spPr/>
    </dgm:pt>
    <dgm:pt modelId="{F6D83DDB-CB02-4717-918E-2568F2243B98}" type="pres">
      <dgm:prSet presAssocID="{F639C318-96CD-4EAE-AD4B-DEB49C36F30D}" presName="bgRect" presStyleLbl="bgShp" presStyleIdx="4" presStyleCnt="5"/>
      <dgm:spPr/>
    </dgm:pt>
    <dgm:pt modelId="{0B1B2A0B-95A1-4F06-9A61-F4EAAD61E9CD}" type="pres">
      <dgm:prSet presAssocID="{F639C318-96CD-4EAE-AD4B-DEB49C36F30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dical"/>
        </a:ext>
      </dgm:extLst>
    </dgm:pt>
    <dgm:pt modelId="{5BC72FE1-74D2-42B4-8587-1648F04E9004}" type="pres">
      <dgm:prSet presAssocID="{F639C318-96CD-4EAE-AD4B-DEB49C36F30D}" presName="spaceRect" presStyleCnt="0"/>
      <dgm:spPr/>
    </dgm:pt>
    <dgm:pt modelId="{70660EE0-ACF7-4D93-BDCD-814DAA6F5AAD}" type="pres">
      <dgm:prSet presAssocID="{F639C318-96CD-4EAE-AD4B-DEB49C36F30D}" presName="parTx" presStyleLbl="revTx" presStyleIdx="4" presStyleCnt="5">
        <dgm:presLayoutVars>
          <dgm:chMax val="0"/>
          <dgm:chPref val="0"/>
        </dgm:presLayoutVars>
      </dgm:prSet>
      <dgm:spPr/>
    </dgm:pt>
  </dgm:ptLst>
  <dgm:cxnLst>
    <dgm:cxn modelId="{57FDDD0D-7A2B-44A2-A2BF-85F2F7EA28A1}" type="presOf" srcId="{6202D447-A907-4F86-A25D-516FD941173F}" destId="{D2FD37FA-8F46-4A13-92A0-670365972EBA}" srcOrd="0" destOrd="0" presId="urn:microsoft.com/office/officeart/2018/2/layout/IconVerticalSolidList"/>
    <dgm:cxn modelId="{3707AF25-C672-422A-8CB8-A6C1412F7181}" type="presOf" srcId="{9EEDFEE8-CDF0-4F6D-ADD1-51759EAD859A}" destId="{5345C9CC-DE04-42A7-A40A-834C9A3D4169}" srcOrd="0" destOrd="0" presId="urn:microsoft.com/office/officeart/2018/2/layout/IconVerticalSolidList"/>
    <dgm:cxn modelId="{68621A3D-D263-40C9-B5D7-AABFC81D7F7C}" type="presOf" srcId="{DC7349DC-ED24-4D8D-924A-1E787AD12CC9}" destId="{32E1E61B-961C-45B4-A534-3606F18E2F75}" srcOrd="0" destOrd="0" presId="urn:microsoft.com/office/officeart/2018/2/layout/IconVerticalSolidList"/>
    <dgm:cxn modelId="{2B901562-9F9D-4CFA-AC24-8DED200791A5}" srcId="{89BC56BF-9D3F-484F-9CE3-A02669888B1C}" destId="{9EEDFEE8-CDF0-4F6D-ADD1-51759EAD859A}" srcOrd="1" destOrd="0" parTransId="{AE93BFF4-75E4-45C1-8433-208E392474D7}" sibTransId="{C0BF901F-B11E-41B8-B20B-E53154389308}"/>
    <dgm:cxn modelId="{5D2D1770-B77F-4224-953D-2EA11F1A2B7A}" srcId="{89BC56BF-9D3F-484F-9CE3-A02669888B1C}" destId="{6E2B0FB1-ECCD-4467-A190-C4C77B37052B}" srcOrd="0" destOrd="0" parTransId="{29E74AF1-48AA-4EEA-9FA8-EFF4233A73D1}" sibTransId="{4326E89E-B2D3-4E3D-AC4E-147F79661A24}"/>
    <dgm:cxn modelId="{19FD5D85-9E2D-4756-838E-3E8B1BB8A375}" srcId="{89BC56BF-9D3F-484F-9CE3-A02669888B1C}" destId="{6202D447-A907-4F86-A25D-516FD941173F}" srcOrd="2" destOrd="0" parTransId="{3C51E434-7C6D-4E93-AF2C-1872865E332D}" sibTransId="{767B0F73-3203-404D-99C5-EDAF48EA8B19}"/>
    <dgm:cxn modelId="{E6760ABC-0E90-4C0B-997D-A772CE413A34}" srcId="{89BC56BF-9D3F-484F-9CE3-A02669888B1C}" destId="{F639C318-96CD-4EAE-AD4B-DEB49C36F30D}" srcOrd="4" destOrd="0" parTransId="{157E02D1-30D8-4E15-BF81-400BCD749A2B}" sibTransId="{45B10D2C-70FA-4105-8773-C28A805512C9}"/>
    <dgm:cxn modelId="{F68ACAD6-1DFD-4677-8053-0DAB0BA48AE4}" type="presOf" srcId="{6E2B0FB1-ECCD-4467-A190-C4C77B37052B}" destId="{988778DF-5A1A-4500-A091-AA76640A3882}" srcOrd="0" destOrd="0" presId="urn:microsoft.com/office/officeart/2018/2/layout/IconVerticalSolidList"/>
    <dgm:cxn modelId="{AB4A7EE9-E696-414A-AD2E-5C1961928917}" type="presOf" srcId="{F639C318-96CD-4EAE-AD4B-DEB49C36F30D}" destId="{70660EE0-ACF7-4D93-BDCD-814DAA6F5AAD}" srcOrd="0" destOrd="0" presId="urn:microsoft.com/office/officeart/2018/2/layout/IconVerticalSolidList"/>
    <dgm:cxn modelId="{016144ED-1677-45BD-A994-55C018CF8D30}" type="presOf" srcId="{89BC56BF-9D3F-484F-9CE3-A02669888B1C}" destId="{5B5FDE2D-D64E-40B2-8208-6C5D6B12FEAB}" srcOrd="0" destOrd="0" presId="urn:microsoft.com/office/officeart/2018/2/layout/IconVerticalSolidList"/>
    <dgm:cxn modelId="{849377F8-8DDC-460D-98E6-295D1C801581}" srcId="{89BC56BF-9D3F-484F-9CE3-A02669888B1C}" destId="{DC7349DC-ED24-4D8D-924A-1E787AD12CC9}" srcOrd="3" destOrd="0" parTransId="{64143CAB-45EB-4591-8D0E-4EB8B9AA1408}" sibTransId="{76F6886D-8B42-42B9-A481-D9C5B4483124}"/>
    <dgm:cxn modelId="{B3373CCB-C636-4F86-BD61-3A951F1AEE1B}" type="presParOf" srcId="{5B5FDE2D-D64E-40B2-8208-6C5D6B12FEAB}" destId="{91693352-83F7-412D-B8F5-343CC287E989}" srcOrd="0" destOrd="0" presId="urn:microsoft.com/office/officeart/2018/2/layout/IconVerticalSolidList"/>
    <dgm:cxn modelId="{72F7C860-8F3A-430D-BDCD-7EE6D9A885E7}" type="presParOf" srcId="{91693352-83F7-412D-B8F5-343CC287E989}" destId="{23CFA240-84C8-45DF-BBA9-281E16D57449}" srcOrd="0" destOrd="0" presId="urn:microsoft.com/office/officeart/2018/2/layout/IconVerticalSolidList"/>
    <dgm:cxn modelId="{471ACB08-C7AB-467F-8969-390ACA2863BF}" type="presParOf" srcId="{91693352-83F7-412D-B8F5-343CC287E989}" destId="{CB3B7559-7DEA-46D0-94C3-6F0210AE27B2}" srcOrd="1" destOrd="0" presId="urn:microsoft.com/office/officeart/2018/2/layout/IconVerticalSolidList"/>
    <dgm:cxn modelId="{4C5ECFCF-269E-45DC-B3D6-B715EE148D06}" type="presParOf" srcId="{91693352-83F7-412D-B8F5-343CC287E989}" destId="{300B3F78-31AD-41AE-AD27-BAAE79672EE8}" srcOrd="2" destOrd="0" presId="urn:microsoft.com/office/officeart/2018/2/layout/IconVerticalSolidList"/>
    <dgm:cxn modelId="{A9D5D706-CBBF-48C2-BF7D-3CD7C1F87110}" type="presParOf" srcId="{91693352-83F7-412D-B8F5-343CC287E989}" destId="{988778DF-5A1A-4500-A091-AA76640A3882}" srcOrd="3" destOrd="0" presId="urn:microsoft.com/office/officeart/2018/2/layout/IconVerticalSolidList"/>
    <dgm:cxn modelId="{BB67F500-29CE-45A8-9684-8348FF6DFCB1}" type="presParOf" srcId="{5B5FDE2D-D64E-40B2-8208-6C5D6B12FEAB}" destId="{45D9F61C-14CA-461A-9899-01363E2753E1}" srcOrd="1" destOrd="0" presId="urn:microsoft.com/office/officeart/2018/2/layout/IconVerticalSolidList"/>
    <dgm:cxn modelId="{3815320A-8F49-46EA-BB98-AD38AFF52D67}" type="presParOf" srcId="{5B5FDE2D-D64E-40B2-8208-6C5D6B12FEAB}" destId="{11ADB95C-7876-41F4-8263-41CF70A9C142}" srcOrd="2" destOrd="0" presId="urn:microsoft.com/office/officeart/2018/2/layout/IconVerticalSolidList"/>
    <dgm:cxn modelId="{1ACA5D6F-13D6-49F3-A8F2-00950FF9EB7B}" type="presParOf" srcId="{11ADB95C-7876-41F4-8263-41CF70A9C142}" destId="{A3EF446D-60CF-41E4-8AB9-ADE08B71D059}" srcOrd="0" destOrd="0" presId="urn:microsoft.com/office/officeart/2018/2/layout/IconVerticalSolidList"/>
    <dgm:cxn modelId="{BC8BEED3-81AB-475A-990E-124A1436F407}" type="presParOf" srcId="{11ADB95C-7876-41F4-8263-41CF70A9C142}" destId="{E2FBA32B-B103-445E-B024-5C013892CC18}" srcOrd="1" destOrd="0" presId="urn:microsoft.com/office/officeart/2018/2/layout/IconVerticalSolidList"/>
    <dgm:cxn modelId="{5D6AD30E-6DFF-4455-9E7E-CCC9BCB53DEB}" type="presParOf" srcId="{11ADB95C-7876-41F4-8263-41CF70A9C142}" destId="{D09FA1A2-095D-402E-8E4C-CEA36119DDC6}" srcOrd="2" destOrd="0" presId="urn:microsoft.com/office/officeart/2018/2/layout/IconVerticalSolidList"/>
    <dgm:cxn modelId="{1BE1576D-35E9-4EDD-BF9C-B897D182073C}" type="presParOf" srcId="{11ADB95C-7876-41F4-8263-41CF70A9C142}" destId="{5345C9CC-DE04-42A7-A40A-834C9A3D4169}" srcOrd="3" destOrd="0" presId="urn:microsoft.com/office/officeart/2018/2/layout/IconVerticalSolidList"/>
    <dgm:cxn modelId="{2341227C-2C20-4708-BE70-D22DB16ABB4D}" type="presParOf" srcId="{5B5FDE2D-D64E-40B2-8208-6C5D6B12FEAB}" destId="{C742DCDC-797A-4869-AAC1-C1871678DA33}" srcOrd="3" destOrd="0" presId="urn:microsoft.com/office/officeart/2018/2/layout/IconVerticalSolidList"/>
    <dgm:cxn modelId="{167BCABB-B3C8-4BDC-A762-8C0DBAA0F8D4}" type="presParOf" srcId="{5B5FDE2D-D64E-40B2-8208-6C5D6B12FEAB}" destId="{D15FA6DC-B703-4500-8F88-45DD683248D9}" srcOrd="4" destOrd="0" presId="urn:microsoft.com/office/officeart/2018/2/layout/IconVerticalSolidList"/>
    <dgm:cxn modelId="{68F2AC67-BBF6-4151-B4DA-A18456EC03D0}" type="presParOf" srcId="{D15FA6DC-B703-4500-8F88-45DD683248D9}" destId="{138B8C33-8183-4B61-9B3C-94C2AFB5637B}" srcOrd="0" destOrd="0" presId="urn:microsoft.com/office/officeart/2018/2/layout/IconVerticalSolidList"/>
    <dgm:cxn modelId="{1E33AAAD-A0F9-405A-9290-B8D2DEA832B9}" type="presParOf" srcId="{D15FA6DC-B703-4500-8F88-45DD683248D9}" destId="{8F74A0C7-6842-4951-92EC-7A634D68B46A}" srcOrd="1" destOrd="0" presId="urn:microsoft.com/office/officeart/2018/2/layout/IconVerticalSolidList"/>
    <dgm:cxn modelId="{2340ABD5-2393-4013-BBEE-4F2DF20468BD}" type="presParOf" srcId="{D15FA6DC-B703-4500-8F88-45DD683248D9}" destId="{73D24AF1-9910-460A-A73D-B4AB25F37043}" srcOrd="2" destOrd="0" presId="urn:microsoft.com/office/officeart/2018/2/layout/IconVerticalSolidList"/>
    <dgm:cxn modelId="{1C457C94-F2CE-4958-87CA-D00B993FA2BB}" type="presParOf" srcId="{D15FA6DC-B703-4500-8F88-45DD683248D9}" destId="{D2FD37FA-8F46-4A13-92A0-670365972EBA}" srcOrd="3" destOrd="0" presId="urn:microsoft.com/office/officeart/2018/2/layout/IconVerticalSolidList"/>
    <dgm:cxn modelId="{9AD76C02-5DBA-4027-B095-4B5133F16C74}" type="presParOf" srcId="{5B5FDE2D-D64E-40B2-8208-6C5D6B12FEAB}" destId="{87DDFA61-95C5-475A-9530-5C876FC28FE8}" srcOrd="5" destOrd="0" presId="urn:microsoft.com/office/officeart/2018/2/layout/IconVerticalSolidList"/>
    <dgm:cxn modelId="{E59992E2-1785-4AC8-9482-1EE3C52DBF0B}" type="presParOf" srcId="{5B5FDE2D-D64E-40B2-8208-6C5D6B12FEAB}" destId="{4E041F3A-0096-477A-B1B6-A61DAB584BBA}" srcOrd="6" destOrd="0" presId="urn:microsoft.com/office/officeart/2018/2/layout/IconVerticalSolidList"/>
    <dgm:cxn modelId="{7E4F99C7-CBED-45E9-B370-D328779AF2F6}" type="presParOf" srcId="{4E041F3A-0096-477A-B1B6-A61DAB584BBA}" destId="{971873D7-32D8-4D0C-9635-2EC1A7A849D5}" srcOrd="0" destOrd="0" presId="urn:microsoft.com/office/officeart/2018/2/layout/IconVerticalSolidList"/>
    <dgm:cxn modelId="{DCB60E04-1C3D-45A8-BD23-9F987C0D4539}" type="presParOf" srcId="{4E041F3A-0096-477A-B1B6-A61DAB584BBA}" destId="{B451E3DC-9400-4D52-B4BA-067FC58F1F44}" srcOrd="1" destOrd="0" presId="urn:microsoft.com/office/officeart/2018/2/layout/IconVerticalSolidList"/>
    <dgm:cxn modelId="{7D372342-F041-49CA-88DF-C48F17AF8C19}" type="presParOf" srcId="{4E041F3A-0096-477A-B1B6-A61DAB584BBA}" destId="{C4696149-00D8-41A2-9571-91FF3E0012C1}" srcOrd="2" destOrd="0" presId="urn:microsoft.com/office/officeart/2018/2/layout/IconVerticalSolidList"/>
    <dgm:cxn modelId="{610A5D91-5199-40A8-A4B1-75A16A991C36}" type="presParOf" srcId="{4E041F3A-0096-477A-B1B6-A61DAB584BBA}" destId="{32E1E61B-961C-45B4-A534-3606F18E2F75}" srcOrd="3" destOrd="0" presId="urn:microsoft.com/office/officeart/2018/2/layout/IconVerticalSolidList"/>
    <dgm:cxn modelId="{B7126DE0-4591-435E-8303-9935F8061B0C}" type="presParOf" srcId="{5B5FDE2D-D64E-40B2-8208-6C5D6B12FEAB}" destId="{FBE98325-68F2-4F39-AF10-4E3A88CAF41A}" srcOrd="7" destOrd="0" presId="urn:microsoft.com/office/officeart/2018/2/layout/IconVerticalSolidList"/>
    <dgm:cxn modelId="{BFCF2184-319E-459A-BD85-EDF69A4A66CC}" type="presParOf" srcId="{5B5FDE2D-D64E-40B2-8208-6C5D6B12FEAB}" destId="{E0312B1E-45DC-4323-96A7-7DBAC3041B31}" srcOrd="8" destOrd="0" presId="urn:microsoft.com/office/officeart/2018/2/layout/IconVerticalSolidList"/>
    <dgm:cxn modelId="{97FC49B2-39D1-493B-8417-9A58DF174F26}" type="presParOf" srcId="{E0312B1E-45DC-4323-96A7-7DBAC3041B31}" destId="{F6D83DDB-CB02-4717-918E-2568F2243B98}" srcOrd="0" destOrd="0" presId="urn:microsoft.com/office/officeart/2018/2/layout/IconVerticalSolidList"/>
    <dgm:cxn modelId="{BAC9AD24-8EEC-4D0C-978B-2121AF37A5F4}" type="presParOf" srcId="{E0312B1E-45DC-4323-96A7-7DBAC3041B31}" destId="{0B1B2A0B-95A1-4F06-9A61-F4EAAD61E9CD}" srcOrd="1" destOrd="0" presId="urn:microsoft.com/office/officeart/2018/2/layout/IconVerticalSolidList"/>
    <dgm:cxn modelId="{E5C1DB14-1FDA-4A57-BB6D-389890D772B4}" type="presParOf" srcId="{E0312B1E-45DC-4323-96A7-7DBAC3041B31}" destId="{5BC72FE1-74D2-42B4-8587-1648F04E9004}" srcOrd="2" destOrd="0" presId="urn:microsoft.com/office/officeart/2018/2/layout/IconVerticalSolidList"/>
    <dgm:cxn modelId="{AFAF6E01-3600-42D7-BCC5-D744B0E8D5BF}" type="presParOf" srcId="{E0312B1E-45DC-4323-96A7-7DBAC3041B31}" destId="{70660EE0-ACF7-4D93-BDCD-814DAA6F5AA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B4E71E8-E8C5-3E4D-AB1D-1E2DC3F7AC3F}" type="doc">
      <dgm:prSet loTypeId="urn:microsoft.com/office/officeart/2008/layout/VerticalCurvedList" loCatId="" qsTypeId="urn:microsoft.com/office/officeart/2005/8/quickstyle/simple1" qsCatId="simple" csTypeId="urn:microsoft.com/office/officeart/2005/8/colors/colorful5" csCatId="colorful" phldr="1"/>
      <dgm:spPr/>
      <dgm:t>
        <a:bodyPr/>
        <a:lstStyle/>
        <a:p>
          <a:endParaRPr lang="en-US"/>
        </a:p>
      </dgm:t>
    </dgm:pt>
    <dgm:pt modelId="{8B727209-8F63-1648-A14B-F2F7A433986B}">
      <dgm:prSet phldrT="[Text]"/>
      <dgm:spPr/>
      <dgm:t>
        <a:bodyPr/>
        <a:lstStyle/>
        <a:p>
          <a:r>
            <a:rPr lang="en-US" b="1" dirty="0"/>
            <a:t>Qatar National Vision 2030</a:t>
          </a:r>
        </a:p>
      </dgm:t>
    </dgm:pt>
    <dgm:pt modelId="{92C4820D-413A-2B4E-9E45-94D3F95121FA}" type="parTrans" cxnId="{AEED6705-C64A-AC4B-8E6C-D510FC543A80}">
      <dgm:prSet/>
      <dgm:spPr/>
      <dgm:t>
        <a:bodyPr/>
        <a:lstStyle/>
        <a:p>
          <a:endParaRPr lang="en-US" b="1"/>
        </a:p>
      </dgm:t>
    </dgm:pt>
    <dgm:pt modelId="{2B97D1CB-D13E-B244-AF07-2D5068E1FB1F}" type="sibTrans" cxnId="{AEED6705-C64A-AC4B-8E6C-D510FC543A80}">
      <dgm:prSet/>
      <dgm:spPr/>
      <dgm:t>
        <a:bodyPr/>
        <a:lstStyle/>
        <a:p>
          <a:endParaRPr lang="en-US" b="1"/>
        </a:p>
      </dgm:t>
    </dgm:pt>
    <dgm:pt modelId="{87F2E8AD-8D3C-A04C-BB6A-11E2AA59676C}">
      <dgm:prSet phldrT="[Text]"/>
      <dgm:spPr/>
      <dgm:t>
        <a:bodyPr/>
        <a:lstStyle/>
        <a:p>
          <a:r>
            <a:rPr lang="en-US" b="1" dirty="0"/>
            <a:t>Third National Development Strategy </a:t>
          </a:r>
        </a:p>
      </dgm:t>
    </dgm:pt>
    <dgm:pt modelId="{6978C0B1-3AA5-9741-A1C6-55C77CBFECAF}" type="parTrans" cxnId="{EC03E52E-B111-3D41-9D13-9F3E6F8C6E19}">
      <dgm:prSet/>
      <dgm:spPr/>
      <dgm:t>
        <a:bodyPr/>
        <a:lstStyle/>
        <a:p>
          <a:endParaRPr lang="en-US" b="1"/>
        </a:p>
      </dgm:t>
    </dgm:pt>
    <dgm:pt modelId="{CA91BD6D-96BF-9E45-9C17-CBDC5DB14AF3}" type="sibTrans" cxnId="{EC03E52E-B111-3D41-9D13-9F3E6F8C6E19}">
      <dgm:prSet/>
      <dgm:spPr/>
      <dgm:t>
        <a:bodyPr/>
        <a:lstStyle/>
        <a:p>
          <a:endParaRPr lang="en-US" b="1"/>
        </a:p>
      </dgm:t>
    </dgm:pt>
    <dgm:pt modelId="{CA6AF66A-99D0-CC46-B64F-06A59F895E9C}">
      <dgm:prSet phldrT="[Text]"/>
      <dgm:spPr/>
      <dgm:t>
        <a:bodyPr/>
        <a:lstStyle/>
        <a:p>
          <a:r>
            <a:rPr lang="en-US" b="1" dirty="0"/>
            <a:t>Third Strategic Plan for Financial Sector development</a:t>
          </a:r>
        </a:p>
      </dgm:t>
    </dgm:pt>
    <dgm:pt modelId="{9702A719-72CD-324C-BB69-97F33B4856D8}" type="parTrans" cxnId="{BAD21C7A-BF13-524A-89D3-3AE836E4CA5B}">
      <dgm:prSet/>
      <dgm:spPr/>
      <dgm:t>
        <a:bodyPr/>
        <a:lstStyle/>
        <a:p>
          <a:endParaRPr lang="en-US" b="1"/>
        </a:p>
      </dgm:t>
    </dgm:pt>
    <dgm:pt modelId="{2ADAA1DE-FF10-0142-9A49-302E38F1EF57}" type="sibTrans" cxnId="{BAD21C7A-BF13-524A-89D3-3AE836E4CA5B}">
      <dgm:prSet/>
      <dgm:spPr/>
      <dgm:t>
        <a:bodyPr/>
        <a:lstStyle/>
        <a:p>
          <a:endParaRPr lang="en-US" b="1"/>
        </a:p>
      </dgm:t>
    </dgm:pt>
    <dgm:pt modelId="{BFC430C1-437B-A343-AB4A-E594C104BC96}">
      <dgm:prSet phldrT="[Text]"/>
      <dgm:spPr/>
      <dgm:t>
        <a:bodyPr/>
        <a:lstStyle/>
        <a:p>
          <a:r>
            <a:rPr lang="en-US" b="1" dirty="0"/>
            <a:t>Digital Assets Framework</a:t>
          </a:r>
        </a:p>
      </dgm:t>
    </dgm:pt>
    <dgm:pt modelId="{9FC2AB11-0511-FC4E-8107-3F9B5C0D3743}" type="parTrans" cxnId="{B63E285D-3392-0342-B63B-4545A60C990D}">
      <dgm:prSet/>
      <dgm:spPr/>
      <dgm:t>
        <a:bodyPr/>
        <a:lstStyle/>
        <a:p>
          <a:endParaRPr lang="en-US" b="1"/>
        </a:p>
      </dgm:t>
    </dgm:pt>
    <dgm:pt modelId="{23D7C365-7D27-EF40-B2CC-A7DC538FEEBC}" type="sibTrans" cxnId="{B63E285D-3392-0342-B63B-4545A60C990D}">
      <dgm:prSet/>
      <dgm:spPr/>
      <dgm:t>
        <a:bodyPr/>
        <a:lstStyle/>
        <a:p>
          <a:endParaRPr lang="en-US" b="1"/>
        </a:p>
      </dgm:t>
    </dgm:pt>
    <dgm:pt modelId="{82DCB39A-FE6E-F64A-A1E8-BBC9A6B1C99C}">
      <dgm:prSet phldrT="[Text]"/>
      <dgm:spPr/>
      <dgm:t>
        <a:bodyPr/>
        <a:lstStyle/>
        <a:p>
          <a:r>
            <a:rPr lang="en-US" b="1" dirty="0"/>
            <a:t>Digital Banks Framework </a:t>
          </a:r>
        </a:p>
      </dgm:t>
    </dgm:pt>
    <dgm:pt modelId="{CD2957F9-EB35-6140-B400-B91D2B4FB9EC}" type="parTrans" cxnId="{ED520CCF-F07F-3244-A116-43C2A876FEDB}">
      <dgm:prSet/>
      <dgm:spPr/>
      <dgm:t>
        <a:bodyPr/>
        <a:lstStyle/>
        <a:p>
          <a:endParaRPr lang="en-US" b="1"/>
        </a:p>
      </dgm:t>
    </dgm:pt>
    <dgm:pt modelId="{0F0C5CE8-C38B-5D4D-8354-D48A2ACA71A9}" type="sibTrans" cxnId="{ED520CCF-F07F-3244-A116-43C2A876FEDB}">
      <dgm:prSet/>
      <dgm:spPr/>
      <dgm:t>
        <a:bodyPr/>
        <a:lstStyle/>
        <a:p>
          <a:endParaRPr lang="en-US" b="1"/>
        </a:p>
      </dgm:t>
    </dgm:pt>
    <dgm:pt modelId="{4610EB89-12EC-1D48-8D42-17F37519CCD4}">
      <dgm:prSet phldrT="[Text]"/>
      <dgm:spPr/>
      <dgm:t>
        <a:bodyPr/>
        <a:lstStyle/>
        <a:p>
          <a:pPr>
            <a:buNone/>
          </a:pPr>
          <a:r>
            <a:rPr lang="en-US" b="1"/>
            <a:t>National Environment and Climate Change Strategy </a:t>
          </a:r>
          <a:endParaRPr lang="en-US" b="1" dirty="0"/>
        </a:p>
      </dgm:t>
    </dgm:pt>
    <dgm:pt modelId="{7E6CB471-8271-F44D-B3AA-15DE04305371}" type="parTrans" cxnId="{5A6F279D-5B7F-9444-9B25-B970D61B4453}">
      <dgm:prSet/>
      <dgm:spPr/>
      <dgm:t>
        <a:bodyPr/>
        <a:lstStyle/>
        <a:p>
          <a:endParaRPr lang="en-US" b="1"/>
        </a:p>
      </dgm:t>
    </dgm:pt>
    <dgm:pt modelId="{49D63EB4-A287-2743-A23A-C9139BBF0E51}" type="sibTrans" cxnId="{5A6F279D-5B7F-9444-9B25-B970D61B4453}">
      <dgm:prSet/>
      <dgm:spPr/>
      <dgm:t>
        <a:bodyPr/>
        <a:lstStyle/>
        <a:p>
          <a:endParaRPr lang="en-US" b="1"/>
        </a:p>
      </dgm:t>
    </dgm:pt>
    <dgm:pt modelId="{61C5F8DF-1B2F-6245-8D02-64E4FF26F4BE}" type="pres">
      <dgm:prSet presAssocID="{1B4E71E8-E8C5-3E4D-AB1D-1E2DC3F7AC3F}" presName="Name0" presStyleCnt="0">
        <dgm:presLayoutVars>
          <dgm:chMax val="7"/>
          <dgm:chPref val="7"/>
          <dgm:dir/>
        </dgm:presLayoutVars>
      </dgm:prSet>
      <dgm:spPr/>
    </dgm:pt>
    <dgm:pt modelId="{7E1C502A-7024-6B4A-A522-8971B330C690}" type="pres">
      <dgm:prSet presAssocID="{1B4E71E8-E8C5-3E4D-AB1D-1E2DC3F7AC3F}" presName="Name1" presStyleCnt="0"/>
      <dgm:spPr/>
    </dgm:pt>
    <dgm:pt modelId="{D6175415-850E-3642-8CD7-81C23E9E1745}" type="pres">
      <dgm:prSet presAssocID="{1B4E71E8-E8C5-3E4D-AB1D-1E2DC3F7AC3F}" presName="cycle" presStyleCnt="0"/>
      <dgm:spPr/>
    </dgm:pt>
    <dgm:pt modelId="{875603A4-DA2B-8B4C-8611-32C228AA4FAA}" type="pres">
      <dgm:prSet presAssocID="{1B4E71E8-E8C5-3E4D-AB1D-1E2DC3F7AC3F}" presName="srcNode" presStyleLbl="node1" presStyleIdx="0" presStyleCnt="6"/>
      <dgm:spPr/>
    </dgm:pt>
    <dgm:pt modelId="{34ABCEC1-3E84-D345-BC28-582B93EFB683}" type="pres">
      <dgm:prSet presAssocID="{1B4E71E8-E8C5-3E4D-AB1D-1E2DC3F7AC3F}" presName="conn" presStyleLbl="parChTrans1D2" presStyleIdx="0" presStyleCnt="1"/>
      <dgm:spPr/>
    </dgm:pt>
    <dgm:pt modelId="{277D3A49-DB6D-AE43-A22A-7C22B12D874D}" type="pres">
      <dgm:prSet presAssocID="{1B4E71E8-E8C5-3E4D-AB1D-1E2DC3F7AC3F}" presName="extraNode" presStyleLbl="node1" presStyleIdx="0" presStyleCnt="6"/>
      <dgm:spPr/>
    </dgm:pt>
    <dgm:pt modelId="{266EFD3C-51ED-114E-A2EE-DC8D3BBB9BD3}" type="pres">
      <dgm:prSet presAssocID="{1B4E71E8-E8C5-3E4D-AB1D-1E2DC3F7AC3F}" presName="dstNode" presStyleLbl="node1" presStyleIdx="0" presStyleCnt="6"/>
      <dgm:spPr/>
    </dgm:pt>
    <dgm:pt modelId="{6BEC8084-17AF-644D-B3A5-ECDF945B2A8D}" type="pres">
      <dgm:prSet presAssocID="{8B727209-8F63-1648-A14B-F2F7A433986B}" presName="text_1" presStyleLbl="node1" presStyleIdx="0" presStyleCnt="6">
        <dgm:presLayoutVars>
          <dgm:bulletEnabled val="1"/>
        </dgm:presLayoutVars>
      </dgm:prSet>
      <dgm:spPr/>
    </dgm:pt>
    <dgm:pt modelId="{F1FCD8FF-E9F4-314B-B595-C61A993F1CE8}" type="pres">
      <dgm:prSet presAssocID="{8B727209-8F63-1648-A14B-F2F7A433986B}" presName="accent_1" presStyleCnt="0"/>
      <dgm:spPr/>
    </dgm:pt>
    <dgm:pt modelId="{D6969200-9C35-3847-B045-5D48A0D83426}" type="pres">
      <dgm:prSet presAssocID="{8B727209-8F63-1648-A14B-F2F7A433986B}" presName="accentRepeatNode" presStyleLbl="solidFgAcc1" presStyleIdx="0" presStyleCnt="6"/>
      <dgm:spPr/>
    </dgm:pt>
    <dgm:pt modelId="{EBB410A6-AFA8-7740-BA13-1703B96E1C98}" type="pres">
      <dgm:prSet presAssocID="{87F2E8AD-8D3C-A04C-BB6A-11E2AA59676C}" presName="text_2" presStyleLbl="node1" presStyleIdx="1" presStyleCnt="6">
        <dgm:presLayoutVars>
          <dgm:bulletEnabled val="1"/>
        </dgm:presLayoutVars>
      </dgm:prSet>
      <dgm:spPr/>
    </dgm:pt>
    <dgm:pt modelId="{52508A37-36FE-EC4B-9B4D-4BC0258A54BB}" type="pres">
      <dgm:prSet presAssocID="{87F2E8AD-8D3C-A04C-BB6A-11E2AA59676C}" presName="accent_2" presStyleCnt="0"/>
      <dgm:spPr/>
    </dgm:pt>
    <dgm:pt modelId="{33B12052-19D5-4345-B80A-C7C21ECD03A4}" type="pres">
      <dgm:prSet presAssocID="{87F2E8AD-8D3C-A04C-BB6A-11E2AA59676C}" presName="accentRepeatNode" presStyleLbl="solidFgAcc1" presStyleIdx="1" presStyleCnt="6"/>
      <dgm:spPr/>
    </dgm:pt>
    <dgm:pt modelId="{8706ECD3-814E-3C4A-8463-6CA71BB5122C}" type="pres">
      <dgm:prSet presAssocID="{4610EB89-12EC-1D48-8D42-17F37519CCD4}" presName="text_3" presStyleLbl="node1" presStyleIdx="2" presStyleCnt="6">
        <dgm:presLayoutVars>
          <dgm:bulletEnabled val="1"/>
        </dgm:presLayoutVars>
      </dgm:prSet>
      <dgm:spPr/>
    </dgm:pt>
    <dgm:pt modelId="{0D9D6F3F-3F04-2340-A223-B0D31B6607C7}" type="pres">
      <dgm:prSet presAssocID="{4610EB89-12EC-1D48-8D42-17F37519CCD4}" presName="accent_3" presStyleCnt="0"/>
      <dgm:spPr/>
    </dgm:pt>
    <dgm:pt modelId="{8B296142-393A-BC4E-99F5-13094D4EA55F}" type="pres">
      <dgm:prSet presAssocID="{4610EB89-12EC-1D48-8D42-17F37519CCD4}" presName="accentRepeatNode" presStyleLbl="solidFgAcc1" presStyleIdx="2" presStyleCnt="6"/>
      <dgm:spPr/>
    </dgm:pt>
    <dgm:pt modelId="{503F661D-F981-554C-89BB-11FC33479C6E}" type="pres">
      <dgm:prSet presAssocID="{CA6AF66A-99D0-CC46-B64F-06A59F895E9C}" presName="text_4" presStyleLbl="node1" presStyleIdx="3" presStyleCnt="6">
        <dgm:presLayoutVars>
          <dgm:bulletEnabled val="1"/>
        </dgm:presLayoutVars>
      </dgm:prSet>
      <dgm:spPr/>
    </dgm:pt>
    <dgm:pt modelId="{A7D37A06-201E-3A44-AEB1-1645EC660376}" type="pres">
      <dgm:prSet presAssocID="{CA6AF66A-99D0-CC46-B64F-06A59F895E9C}" presName="accent_4" presStyleCnt="0"/>
      <dgm:spPr/>
    </dgm:pt>
    <dgm:pt modelId="{DD202B41-2DC9-114E-80A1-B816FB8B659D}" type="pres">
      <dgm:prSet presAssocID="{CA6AF66A-99D0-CC46-B64F-06A59F895E9C}" presName="accentRepeatNode" presStyleLbl="solidFgAcc1" presStyleIdx="3" presStyleCnt="6"/>
      <dgm:spPr/>
    </dgm:pt>
    <dgm:pt modelId="{2C080B3E-8A89-6145-BBE0-AA0AF389CE68}" type="pres">
      <dgm:prSet presAssocID="{BFC430C1-437B-A343-AB4A-E594C104BC96}" presName="text_5" presStyleLbl="node1" presStyleIdx="4" presStyleCnt="6">
        <dgm:presLayoutVars>
          <dgm:bulletEnabled val="1"/>
        </dgm:presLayoutVars>
      </dgm:prSet>
      <dgm:spPr/>
    </dgm:pt>
    <dgm:pt modelId="{25A2A0DF-AC45-4641-A14B-19D0D5E5C3A0}" type="pres">
      <dgm:prSet presAssocID="{BFC430C1-437B-A343-AB4A-E594C104BC96}" presName="accent_5" presStyleCnt="0"/>
      <dgm:spPr/>
    </dgm:pt>
    <dgm:pt modelId="{0E462DC5-F504-FB43-9BC6-D08D5A77AA19}" type="pres">
      <dgm:prSet presAssocID="{BFC430C1-437B-A343-AB4A-E594C104BC96}" presName="accentRepeatNode" presStyleLbl="solidFgAcc1" presStyleIdx="4" presStyleCnt="6"/>
      <dgm:spPr/>
    </dgm:pt>
    <dgm:pt modelId="{097AECE9-99A1-D14C-907B-BE0B85A1A677}" type="pres">
      <dgm:prSet presAssocID="{82DCB39A-FE6E-F64A-A1E8-BBC9A6B1C99C}" presName="text_6" presStyleLbl="node1" presStyleIdx="5" presStyleCnt="6">
        <dgm:presLayoutVars>
          <dgm:bulletEnabled val="1"/>
        </dgm:presLayoutVars>
      </dgm:prSet>
      <dgm:spPr/>
    </dgm:pt>
    <dgm:pt modelId="{A4C0F98F-70AB-1D4A-B1DE-51E9860AD27F}" type="pres">
      <dgm:prSet presAssocID="{82DCB39A-FE6E-F64A-A1E8-BBC9A6B1C99C}" presName="accent_6" presStyleCnt="0"/>
      <dgm:spPr/>
    </dgm:pt>
    <dgm:pt modelId="{26AA263D-D739-F340-AE81-87C961652F78}" type="pres">
      <dgm:prSet presAssocID="{82DCB39A-FE6E-F64A-A1E8-BBC9A6B1C99C}" presName="accentRepeatNode" presStyleLbl="solidFgAcc1" presStyleIdx="5" presStyleCnt="6"/>
      <dgm:spPr/>
    </dgm:pt>
  </dgm:ptLst>
  <dgm:cxnLst>
    <dgm:cxn modelId="{AEED6705-C64A-AC4B-8E6C-D510FC543A80}" srcId="{1B4E71E8-E8C5-3E4D-AB1D-1E2DC3F7AC3F}" destId="{8B727209-8F63-1648-A14B-F2F7A433986B}" srcOrd="0" destOrd="0" parTransId="{92C4820D-413A-2B4E-9E45-94D3F95121FA}" sibTransId="{2B97D1CB-D13E-B244-AF07-2D5068E1FB1F}"/>
    <dgm:cxn modelId="{EC03E52E-B111-3D41-9D13-9F3E6F8C6E19}" srcId="{1B4E71E8-E8C5-3E4D-AB1D-1E2DC3F7AC3F}" destId="{87F2E8AD-8D3C-A04C-BB6A-11E2AA59676C}" srcOrd="1" destOrd="0" parTransId="{6978C0B1-3AA5-9741-A1C6-55C77CBFECAF}" sibTransId="{CA91BD6D-96BF-9E45-9C17-CBDC5DB14AF3}"/>
    <dgm:cxn modelId="{D6DECD3E-1C10-884D-B143-97BF83D02DBE}" type="presOf" srcId="{4610EB89-12EC-1D48-8D42-17F37519CCD4}" destId="{8706ECD3-814E-3C4A-8463-6CA71BB5122C}" srcOrd="0" destOrd="0" presId="urn:microsoft.com/office/officeart/2008/layout/VerticalCurvedList"/>
    <dgm:cxn modelId="{10409645-8641-7F47-BDB9-079CC69D54BB}" type="presOf" srcId="{2B97D1CB-D13E-B244-AF07-2D5068E1FB1F}" destId="{34ABCEC1-3E84-D345-BC28-582B93EFB683}" srcOrd="0" destOrd="0" presId="urn:microsoft.com/office/officeart/2008/layout/VerticalCurvedList"/>
    <dgm:cxn modelId="{4A3E214B-3720-0B40-AB61-7C9AC107A7D5}" type="presOf" srcId="{BFC430C1-437B-A343-AB4A-E594C104BC96}" destId="{2C080B3E-8A89-6145-BBE0-AA0AF389CE68}" srcOrd="0" destOrd="0" presId="urn:microsoft.com/office/officeart/2008/layout/VerticalCurvedList"/>
    <dgm:cxn modelId="{B63E285D-3392-0342-B63B-4545A60C990D}" srcId="{1B4E71E8-E8C5-3E4D-AB1D-1E2DC3F7AC3F}" destId="{BFC430C1-437B-A343-AB4A-E594C104BC96}" srcOrd="4" destOrd="0" parTransId="{9FC2AB11-0511-FC4E-8107-3F9B5C0D3743}" sibTransId="{23D7C365-7D27-EF40-B2CC-A7DC538FEEBC}"/>
    <dgm:cxn modelId="{1013325E-B332-494F-9205-FB5E0F5083E4}" type="presOf" srcId="{82DCB39A-FE6E-F64A-A1E8-BBC9A6B1C99C}" destId="{097AECE9-99A1-D14C-907B-BE0B85A1A677}" srcOrd="0" destOrd="0" presId="urn:microsoft.com/office/officeart/2008/layout/VerticalCurvedList"/>
    <dgm:cxn modelId="{FA5F066D-95ED-3A41-AB1D-B01FF71D9C82}" type="presOf" srcId="{1B4E71E8-E8C5-3E4D-AB1D-1E2DC3F7AC3F}" destId="{61C5F8DF-1B2F-6245-8D02-64E4FF26F4BE}" srcOrd="0" destOrd="0" presId="urn:microsoft.com/office/officeart/2008/layout/VerticalCurvedList"/>
    <dgm:cxn modelId="{5DC95775-B989-034B-99C7-66C4FFAE476D}" type="presOf" srcId="{87F2E8AD-8D3C-A04C-BB6A-11E2AA59676C}" destId="{EBB410A6-AFA8-7740-BA13-1703B96E1C98}" srcOrd="0" destOrd="0" presId="urn:microsoft.com/office/officeart/2008/layout/VerticalCurvedList"/>
    <dgm:cxn modelId="{BAD21C7A-BF13-524A-89D3-3AE836E4CA5B}" srcId="{1B4E71E8-E8C5-3E4D-AB1D-1E2DC3F7AC3F}" destId="{CA6AF66A-99D0-CC46-B64F-06A59F895E9C}" srcOrd="3" destOrd="0" parTransId="{9702A719-72CD-324C-BB69-97F33B4856D8}" sibTransId="{2ADAA1DE-FF10-0142-9A49-302E38F1EF57}"/>
    <dgm:cxn modelId="{5A6F279D-5B7F-9444-9B25-B970D61B4453}" srcId="{1B4E71E8-E8C5-3E4D-AB1D-1E2DC3F7AC3F}" destId="{4610EB89-12EC-1D48-8D42-17F37519CCD4}" srcOrd="2" destOrd="0" parTransId="{7E6CB471-8271-F44D-B3AA-15DE04305371}" sibTransId="{49D63EB4-A287-2743-A23A-C9139BBF0E51}"/>
    <dgm:cxn modelId="{2A080BA9-E4CF-C44F-9A03-E64A04957E60}" type="presOf" srcId="{8B727209-8F63-1648-A14B-F2F7A433986B}" destId="{6BEC8084-17AF-644D-B3A5-ECDF945B2A8D}" srcOrd="0" destOrd="0" presId="urn:microsoft.com/office/officeart/2008/layout/VerticalCurvedList"/>
    <dgm:cxn modelId="{ED520CCF-F07F-3244-A116-43C2A876FEDB}" srcId="{1B4E71E8-E8C5-3E4D-AB1D-1E2DC3F7AC3F}" destId="{82DCB39A-FE6E-F64A-A1E8-BBC9A6B1C99C}" srcOrd="5" destOrd="0" parTransId="{CD2957F9-EB35-6140-B400-B91D2B4FB9EC}" sibTransId="{0F0C5CE8-C38B-5D4D-8354-D48A2ACA71A9}"/>
    <dgm:cxn modelId="{FBF7F2F7-0B10-6B48-92DC-930647C6DCF9}" type="presOf" srcId="{CA6AF66A-99D0-CC46-B64F-06A59F895E9C}" destId="{503F661D-F981-554C-89BB-11FC33479C6E}" srcOrd="0" destOrd="0" presId="urn:microsoft.com/office/officeart/2008/layout/VerticalCurvedList"/>
    <dgm:cxn modelId="{358D5F76-5DF4-FE4C-8ABD-9687394C92A9}" type="presParOf" srcId="{61C5F8DF-1B2F-6245-8D02-64E4FF26F4BE}" destId="{7E1C502A-7024-6B4A-A522-8971B330C690}" srcOrd="0" destOrd="0" presId="urn:microsoft.com/office/officeart/2008/layout/VerticalCurvedList"/>
    <dgm:cxn modelId="{5A2713E2-81AC-C94B-B7DB-C63D6F503D70}" type="presParOf" srcId="{7E1C502A-7024-6B4A-A522-8971B330C690}" destId="{D6175415-850E-3642-8CD7-81C23E9E1745}" srcOrd="0" destOrd="0" presId="urn:microsoft.com/office/officeart/2008/layout/VerticalCurvedList"/>
    <dgm:cxn modelId="{D237145C-5ED5-864E-ADE6-E98DCF5B8FAB}" type="presParOf" srcId="{D6175415-850E-3642-8CD7-81C23E9E1745}" destId="{875603A4-DA2B-8B4C-8611-32C228AA4FAA}" srcOrd="0" destOrd="0" presId="urn:microsoft.com/office/officeart/2008/layout/VerticalCurvedList"/>
    <dgm:cxn modelId="{70366ABC-93F0-7645-B995-5436E50CF74E}" type="presParOf" srcId="{D6175415-850E-3642-8CD7-81C23E9E1745}" destId="{34ABCEC1-3E84-D345-BC28-582B93EFB683}" srcOrd="1" destOrd="0" presId="urn:microsoft.com/office/officeart/2008/layout/VerticalCurvedList"/>
    <dgm:cxn modelId="{60072A32-B301-0D4E-B77D-5F4628E44B50}" type="presParOf" srcId="{D6175415-850E-3642-8CD7-81C23E9E1745}" destId="{277D3A49-DB6D-AE43-A22A-7C22B12D874D}" srcOrd="2" destOrd="0" presId="urn:microsoft.com/office/officeart/2008/layout/VerticalCurvedList"/>
    <dgm:cxn modelId="{08355EA5-8C90-3A40-AF9D-1B3CA0C130D0}" type="presParOf" srcId="{D6175415-850E-3642-8CD7-81C23E9E1745}" destId="{266EFD3C-51ED-114E-A2EE-DC8D3BBB9BD3}" srcOrd="3" destOrd="0" presId="urn:microsoft.com/office/officeart/2008/layout/VerticalCurvedList"/>
    <dgm:cxn modelId="{17BB29FD-344C-DD4F-A1C6-DC532F26C102}" type="presParOf" srcId="{7E1C502A-7024-6B4A-A522-8971B330C690}" destId="{6BEC8084-17AF-644D-B3A5-ECDF945B2A8D}" srcOrd="1" destOrd="0" presId="urn:microsoft.com/office/officeart/2008/layout/VerticalCurvedList"/>
    <dgm:cxn modelId="{C35DC22D-7CC8-4242-9DE9-515F50058B4F}" type="presParOf" srcId="{7E1C502A-7024-6B4A-A522-8971B330C690}" destId="{F1FCD8FF-E9F4-314B-B595-C61A993F1CE8}" srcOrd="2" destOrd="0" presId="urn:microsoft.com/office/officeart/2008/layout/VerticalCurvedList"/>
    <dgm:cxn modelId="{305F4A31-D3F1-184A-92D0-3361770CF662}" type="presParOf" srcId="{F1FCD8FF-E9F4-314B-B595-C61A993F1CE8}" destId="{D6969200-9C35-3847-B045-5D48A0D83426}" srcOrd="0" destOrd="0" presId="urn:microsoft.com/office/officeart/2008/layout/VerticalCurvedList"/>
    <dgm:cxn modelId="{98F484EF-72CA-2C4C-8D24-18803B03386D}" type="presParOf" srcId="{7E1C502A-7024-6B4A-A522-8971B330C690}" destId="{EBB410A6-AFA8-7740-BA13-1703B96E1C98}" srcOrd="3" destOrd="0" presId="urn:microsoft.com/office/officeart/2008/layout/VerticalCurvedList"/>
    <dgm:cxn modelId="{080BF296-4795-7046-B5F3-76ED679FDFE0}" type="presParOf" srcId="{7E1C502A-7024-6B4A-A522-8971B330C690}" destId="{52508A37-36FE-EC4B-9B4D-4BC0258A54BB}" srcOrd="4" destOrd="0" presId="urn:microsoft.com/office/officeart/2008/layout/VerticalCurvedList"/>
    <dgm:cxn modelId="{A08ED367-C9C4-1049-85C4-9410C6DED83E}" type="presParOf" srcId="{52508A37-36FE-EC4B-9B4D-4BC0258A54BB}" destId="{33B12052-19D5-4345-B80A-C7C21ECD03A4}" srcOrd="0" destOrd="0" presId="urn:microsoft.com/office/officeart/2008/layout/VerticalCurvedList"/>
    <dgm:cxn modelId="{6CD15537-482C-A24D-A292-1467CEE74A9C}" type="presParOf" srcId="{7E1C502A-7024-6B4A-A522-8971B330C690}" destId="{8706ECD3-814E-3C4A-8463-6CA71BB5122C}" srcOrd="5" destOrd="0" presId="urn:microsoft.com/office/officeart/2008/layout/VerticalCurvedList"/>
    <dgm:cxn modelId="{64F052DE-A0C2-1A48-9703-AEC7A84A77B0}" type="presParOf" srcId="{7E1C502A-7024-6B4A-A522-8971B330C690}" destId="{0D9D6F3F-3F04-2340-A223-B0D31B6607C7}" srcOrd="6" destOrd="0" presId="urn:microsoft.com/office/officeart/2008/layout/VerticalCurvedList"/>
    <dgm:cxn modelId="{FA8F4C88-740A-264F-BD5E-8412894B7ACB}" type="presParOf" srcId="{0D9D6F3F-3F04-2340-A223-B0D31B6607C7}" destId="{8B296142-393A-BC4E-99F5-13094D4EA55F}" srcOrd="0" destOrd="0" presId="urn:microsoft.com/office/officeart/2008/layout/VerticalCurvedList"/>
    <dgm:cxn modelId="{75BAD8AD-8C0C-124D-818F-15131CA39B4D}" type="presParOf" srcId="{7E1C502A-7024-6B4A-A522-8971B330C690}" destId="{503F661D-F981-554C-89BB-11FC33479C6E}" srcOrd="7" destOrd="0" presId="urn:microsoft.com/office/officeart/2008/layout/VerticalCurvedList"/>
    <dgm:cxn modelId="{CCF8547A-31E8-7949-A35B-30F056114376}" type="presParOf" srcId="{7E1C502A-7024-6B4A-A522-8971B330C690}" destId="{A7D37A06-201E-3A44-AEB1-1645EC660376}" srcOrd="8" destOrd="0" presId="urn:microsoft.com/office/officeart/2008/layout/VerticalCurvedList"/>
    <dgm:cxn modelId="{A9E43397-9D44-F24E-A6D5-E6C24723EEC2}" type="presParOf" srcId="{A7D37A06-201E-3A44-AEB1-1645EC660376}" destId="{DD202B41-2DC9-114E-80A1-B816FB8B659D}" srcOrd="0" destOrd="0" presId="urn:microsoft.com/office/officeart/2008/layout/VerticalCurvedList"/>
    <dgm:cxn modelId="{4F036C23-1108-224B-B292-3377DC2C44A9}" type="presParOf" srcId="{7E1C502A-7024-6B4A-A522-8971B330C690}" destId="{2C080B3E-8A89-6145-BBE0-AA0AF389CE68}" srcOrd="9" destOrd="0" presId="urn:microsoft.com/office/officeart/2008/layout/VerticalCurvedList"/>
    <dgm:cxn modelId="{C7F3E237-1ED5-404B-A43E-3D917134B30F}" type="presParOf" srcId="{7E1C502A-7024-6B4A-A522-8971B330C690}" destId="{25A2A0DF-AC45-4641-A14B-19D0D5E5C3A0}" srcOrd="10" destOrd="0" presId="urn:microsoft.com/office/officeart/2008/layout/VerticalCurvedList"/>
    <dgm:cxn modelId="{32089293-48D9-694E-B082-EE6957296779}" type="presParOf" srcId="{25A2A0DF-AC45-4641-A14B-19D0D5E5C3A0}" destId="{0E462DC5-F504-FB43-9BC6-D08D5A77AA19}" srcOrd="0" destOrd="0" presId="urn:microsoft.com/office/officeart/2008/layout/VerticalCurvedList"/>
    <dgm:cxn modelId="{B4950216-95EA-234D-888F-313280284D61}" type="presParOf" srcId="{7E1C502A-7024-6B4A-A522-8971B330C690}" destId="{097AECE9-99A1-D14C-907B-BE0B85A1A677}" srcOrd="11" destOrd="0" presId="urn:microsoft.com/office/officeart/2008/layout/VerticalCurvedList"/>
    <dgm:cxn modelId="{B71CBA82-7994-D844-A7FF-79B7B5CD4C4D}" type="presParOf" srcId="{7E1C502A-7024-6B4A-A522-8971B330C690}" destId="{A4C0F98F-70AB-1D4A-B1DE-51E9860AD27F}" srcOrd="12" destOrd="0" presId="urn:microsoft.com/office/officeart/2008/layout/VerticalCurvedList"/>
    <dgm:cxn modelId="{AC6B1F95-FE01-544E-9107-51A0F2C7D122}" type="presParOf" srcId="{A4C0F98F-70AB-1D4A-B1DE-51E9860AD27F}" destId="{26AA263D-D739-F340-AE81-87C961652F7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D006E3E-D022-5149-ABE8-50C7B664AD05}" type="doc">
      <dgm:prSet loTypeId="urn:microsoft.com/office/officeart/2005/8/layout/cycle6" loCatId="" qsTypeId="urn:microsoft.com/office/officeart/2005/8/quickstyle/simple1" qsCatId="simple" csTypeId="urn:microsoft.com/office/officeart/2005/8/colors/colorful5" csCatId="colorful" phldr="1"/>
      <dgm:spPr/>
      <dgm:t>
        <a:bodyPr/>
        <a:lstStyle/>
        <a:p>
          <a:endParaRPr lang="en-US"/>
        </a:p>
      </dgm:t>
    </dgm:pt>
    <dgm:pt modelId="{B04E48FB-7A2E-7D46-8D32-159B56810522}">
      <dgm:prSet phldrT="[Text]"/>
      <dgm:spPr/>
      <dgm:t>
        <a:bodyPr/>
        <a:lstStyle/>
        <a:p>
          <a:pPr algn="ctr"/>
          <a:r>
            <a:rPr lang="en-US" b="1" dirty="0">
              <a:latin typeface="Arial" panose="020B0604020202020204" pitchFamily="34" charset="0"/>
              <a:cs typeface="Arial" panose="020B0604020202020204" pitchFamily="34" charset="0"/>
            </a:rPr>
            <a:t>Macroprudential Incentives</a:t>
          </a:r>
        </a:p>
      </dgm:t>
    </dgm:pt>
    <dgm:pt modelId="{8E2E9741-B55F-9A45-8F2D-38AF79657D90}" type="parTrans" cxnId="{EB4D5991-74CD-5346-B7EA-91C8E6BA9C6D}">
      <dgm:prSet/>
      <dgm:spPr/>
      <dgm:t>
        <a:bodyPr/>
        <a:lstStyle/>
        <a:p>
          <a:endParaRPr lang="en-US">
            <a:latin typeface="Arial" panose="020B0604020202020204" pitchFamily="34" charset="0"/>
            <a:cs typeface="Arial" panose="020B0604020202020204" pitchFamily="34" charset="0"/>
          </a:endParaRPr>
        </a:p>
      </dgm:t>
    </dgm:pt>
    <dgm:pt modelId="{038D2471-0211-4C4F-88D7-C48A2AECC3BF}" type="sibTrans" cxnId="{EB4D5991-74CD-5346-B7EA-91C8E6BA9C6D}">
      <dgm:prSet/>
      <dgm:spPr/>
      <dgm:t>
        <a:bodyPr/>
        <a:lstStyle/>
        <a:p>
          <a:endParaRPr lang="en-US">
            <a:latin typeface="Arial" panose="020B0604020202020204" pitchFamily="34" charset="0"/>
            <a:cs typeface="Arial" panose="020B0604020202020204" pitchFamily="34" charset="0"/>
          </a:endParaRPr>
        </a:p>
      </dgm:t>
    </dgm:pt>
    <dgm:pt modelId="{15A0E5A4-A94A-A44E-8A82-9602570F238A}">
      <dgm:prSet phldrT="[Text]"/>
      <dgm:spPr/>
      <dgm:t>
        <a:bodyPr/>
        <a:lstStyle/>
        <a:p>
          <a:pPr algn="ctr"/>
          <a:r>
            <a:rPr lang="en-US" b="1" dirty="0" err="1">
              <a:latin typeface="Arial" panose="020B0604020202020204" pitchFamily="34" charset="0"/>
              <a:cs typeface="Arial" panose="020B0604020202020204" pitchFamily="34" charset="0"/>
            </a:rPr>
            <a:t>Microprudential</a:t>
          </a:r>
          <a:r>
            <a:rPr lang="en-US" b="1" dirty="0">
              <a:latin typeface="Arial" panose="020B0604020202020204" pitchFamily="34" charset="0"/>
              <a:cs typeface="Arial" panose="020B0604020202020204" pitchFamily="34" charset="0"/>
            </a:rPr>
            <a:t> Incentives</a:t>
          </a:r>
        </a:p>
      </dgm:t>
    </dgm:pt>
    <dgm:pt modelId="{A49EF1FE-9329-784D-8BAA-CED02AED457E}" type="parTrans" cxnId="{BDBCF376-9DF6-6E48-9701-BE1B59D9DD2E}">
      <dgm:prSet/>
      <dgm:spPr/>
      <dgm:t>
        <a:bodyPr/>
        <a:lstStyle/>
        <a:p>
          <a:endParaRPr lang="en-US">
            <a:latin typeface="Arial" panose="020B0604020202020204" pitchFamily="34" charset="0"/>
            <a:cs typeface="Arial" panose="020B0604020202020204" pitchFamily="34" charset="0"/>
          </a:endParaRPr>
        </a:p>
      </dgm:t>
    </dgm:pt>
    <dgm:pt modelId="{85A2A6CC-25CF-F144-8F5C-8449F8AA3A9E}" type="sibTrans" cxnId="{BDBCF376-9DF6-6E48-9701-BE1B59D9DD2E}">
      <dgm:prSet/>
      <dgm:spPr/>
      <dgm:t>
        <a:bodyPr/>
        <a:lstStyle/>
        <a:p>
          <a:endParaRPr lang="en-US">
            <a:latin typeface="Arial" panose="020B0604020202020204" pitchFamily="34" charset="0"/>
            <a:cs typeface="Arial" panose="020B0604020202020204" pitchFamily="34" charset="0"/>
          </a:endParaRPr>
        </a:p>
      </dgm:t>
    </dgm:pt>
    <dgm:pt modelId="{1412E49A-A62C-0B4B-98CA-11B56E07ACB7}">
      <dgm:prSet phldrT="[Text]"/>
      <dgm:spPr/>
      <dgm:t>
        <a:bodyPr/>
        <a:lstStyle/>
        <a:p>
          <a:r>
            <a:rPr lang="en-US" b="1" dirty="0">
              <a:latin typeface="Arial" panose="020B0604020202020204" pitchFamily="34" charset="0"/>
              <a:cs typeface="Arial" panose="020B0604020202020204" pitchFamily="34" charset="0"/>
            </a:rPr>
            <a:t>Product-Level and Market Incentives</a:t>
          </a:r>
        </a:p>
      </dgm:t>
    </dgm:pt>
    <dgm:pt modelId="{B2CDC211-CBEC-9543-B6A6-61243DFBA21C}" type="parTrans" cxnId="{7B3324A8-35C9-7743-AF65-07EECCD4D54F}">
      <dgm:prSet/>
      <dgm:spPr/>
      <dgm:t>
        <a:bodyPr/>
        <a:lstStyle/>
        <a:p>
          <a:endParaRPr lang="en-US">
            <a:latin typeface="Arial" panose="020B0604020202020204" pitchFamily="34" charset="0"/>
            <a:cs typeface="Arial" panose="020B0604020202020204" pitchFamily="34" charset="0"/>
          </a:endParaRPr>
        </a:p>
      </dgm:t>
    </dgm:pt>
    <dgm:pt modelId="{882E0599-A86C-724C-BBE3-C34A9C8E9CB9}" type="sibTrans" cxnId="{7B3324A8-35C9-7743-AF65-07EECCD4D54F}">
      <dgm:prSet/>
      <dgm:spPr/>
      <dgm:t>
        <a:bodyPr/>
        <a:lstStyle/>
        <a:p>
          <a:endParaRPr lang="en-US">
            <a:latin typeface="Arial" panose="020B0604020202020204" pitchFamily="34" charset="0"/>
            <a:cs typeface="Arial" panose="020B0604020202020204" pitchFamily="34" charset="0"/>
          </a:endParaRPr>
        </a:p>
      </dgm:t>
    </dgm:pt>
    <dgm:pt modelId="{D9EAE264-0E0E-A344-B755-C012B17D327A}">
      <dgm:prSet phldrT="[Text]"/>
      <dgm:spPr/>
      <dgm:t>
        <a:bodyPr/>
        <a:lstStyle/>
        <a:p>
          <a:r>
            <a:rPr lang="en-US" b="1" dirty="0">
              <a:latin typeface="Arial" panose="020B0604020202020204" pitchFamily="34" charset="0"/>
              <a:cs typeface="Arial" panose="020B0604020202020204" pitchFamily="34" charset="0"/>
            </a:rPr>
            <a:t>Fiscal Incentives</a:t>
          </a:r>
        </a:p>
      </dgm:t>
    </dgm:pt>
    <dgm:pt modelId="{DD83E068-7431-5B47-851E-E93220A1DE1D}" type="parTrans" cxnId="{43BD62CB-4F28-8F42-BBBA-C0DFC2871EEC}">
      <dgm:prSet/>
      <dgm:spPr/>
      <dgm:t>
        <a:bodyPr/>
        <a:lstStyle/>
        <a:p>
          <a:endParaRPr lang="en-US">
            <a:latin typeface="Arial" panose="020B0604020202020204" pitchFamily="34" charset="0"/>
            <a:cs typeface="Arial" panose="020B0604020202020204" pitchFamily="34" charset="0"/>
          </a:endParaRPr>
        </a:p>
      </dgm:t>
    </dgm:pt>
    <dgm:pt modelId="{31139752-61C2-E449-BE88-6DA865128076}" type="sibTrans" cxnId="{43BD62CB-4F28-8F42-BBBA-C0DFC2871EEC}">
      <dgm:prSet/>
      <dgm:spPr/>
      <dgm:t>
        <a:bodyPr/>
        <a:lstStyle/>
        <a:p>
          <a:endParaRPr lang="en-US">
            <a:latin typeface="Arial" panose="020B0604020202020204" pitchFamily="34" charset="0"/>
            <a:cs typeface="Arial" panose="020B0604020202020204" pitchFamily="34" charset="0"/>
          </a:endParaRPr>
        </a:p>
      </dgm:t>
    </dgm:pt>
    <dgm:pt modelId="{DE895190-E77E-524D-847D-0861DB7BB3F4}">
      <dgm:prSet phldrT="[Text]"/>
      <dgm:spPr/>
      <dgm:t>
        <a:bodyPr/>
        <a:lstStyle/>
        <a:p>
          <a:r>
            <a:rPr lang="en-US" b="1" dirty="0">
              <a:latin typeface="Arial" panose="020B0604020202020204" pitchFamily="34" charset="0"/>
              <a:cs typeface="Arial" panose="020B0604020202020204" pitchFamily="34" charset="0"/>
            </a:rPr>
            <a:t>Market Development through Sovereign Leadership</a:t>
          </a:r>
        </a:p>
      </dgm:t>
    </dgm:pt>
    <dgm:pt modelId="{AEDF5477-1C69-BF49-A3FF-F87934F24882}" type="sibTrans" cxnId="{87DA534E-63AC-9844-9C0E-D73261C68823}">
      <dgm:prSet/>
      <dgm:spPr/>
      <dgm:t>
        <a:bodyPr/>
        <a:lstStyle/>
        <a:p>
          <a:endParaRPr lang="en-US">
            <a:latin typeface="Arial" panose="020B0604020202020204" pitchFamily="34" charset="0"/>
            <a:cs typeface="Arial" panose="020B0604020202020204" pitchFamily="34" charset="0"/>
          </a:endParaRPr>
        </a:p>
      </dgm:t>
    </dgm:pt>
    <dgm:pt modelId="{2C07151F-6785-F746-AA8C-5FCCCA93752F}" type="parTrans" cxnId="{87DA534E-63AC-9844-9C0E-D73261C68823}">
      <dgm:prSet/>
      <dgm:spPr/>
      <dgm:t>
        <a:bodyPr/>
        <a:lstStyle/>
        <a:p>
          <a:endParaRPr lang="en-US">
            <a:latin typeface="Arial" panose="020B0604020202020204" pitchFamily="34" charset="0"/>
            <a:cs typeface="Arial" panose="020B0604020202020204" pitchFamily="34" charset="0"/>
          </a:endParaRPr>
        </a:p>
      </dgm:t>
    </dgm:pt>
    <dgm:pt modelId="{FBD03DC5-E8E5-A04C-A244-D09FCAE4B6C9}" type="pres">
      <dgm:prSet presAssocID="{3D006E3E-D022-5149-ABE8-50C7B664AD05}" presName="cycle" presStyleCnt="0">
        <dgm:presLayoutVars>
          <dgm:dir/>
          <dgm:resizeHandles val="exact"/>
        </dgm:presLayoutVars>
      </dgm:prSet>
      <dgm:spPr/>
    </dgm:pt>
    <dgm:pt modelId="{71FE0D8C-0F62-AE4C-AF26-0E377FDE4850}" type="pres">
      <dgm:prSet presAssocID="{B04E48FB-7A2E-7D46-8D32-159B56810522}" presName="node" presStyleLbl="node1" presStyleIdx="0" presStyleCnt="5" custScaleY="93737" custRadScaleRad="111387" custRadScaleInc="-2081">
        <dgm:presLayoutVars>
          <dgm:bulletEnabled val="1"/>
        </dgm:presLayoutVars>
      </dgm:prSet>
      <dgm:spPr/>
    </dgm:pt>
    <dgm:pt modelId="{5919CE4C-A319-C844-AD9C-32B10AD226F2}" type="pres">
      <dgm:prSet presAssocID="{B04E48FB-7A2E-7D46-8D32-159B56810522}" presName="spNode" presStyleCnt="0"/>
      <dgm:spPr/>
    </dgm:pt>
    <dgm:pt modelId="{50BA1535-7E2A-3445-8113-00185AC02391}" type="pres">
      <dgm:prSet presAssocID="{038D2471-0211-4C4F-88D7-C48A2AECC3BF}" presName="sibTrans" presStyleLbl="sibTrans1D1" presStyleIdx="0" presStyleCnt="5"/>
      <dgm:spPr/>
    </dgm:pt>
    <dgm:pt modelId="{3F49EED3-7A03-CA43-88B5-14571F438516}" type="pres">
      <dgm:prSet presAssocID="{15A0E5A4-A94A-A44E-8A82-9602570F238A}" presName="node" presStyleLbl="node1" presStyleIdx="1" presStyleCnt="5" custRadScaleRad="115535" custRadScaleInc="-69155">
        <dgm:presLayoutVars>
          <dgm:bulletEnabled val="1"/>
        </dgm:presLayoutVars>
      </dgm:prSet>
      <dgm:spPr/>
    </dgm:pt>
    <dgm:pt modelId="{64376B8A-96F4-AA47-A1BF-83D7D07C307C}" type="pres">
      <dgm:prSet presAssocID="{15A0E5A4-A94A-A44E-8A82-9602570F238A}" presName="spNode" presStyleCnt="0"/>
      <dgm:spPr/>
    </dgm:pt>
    <dgm:pt modelId="{449E49FF-0F7B-4E4F-B449-077E6C0EF853}" type="pres">
      <dgm:prSet presAssocID="{85A2A6CC-25CF-F144-8F5C-8449F8AA3A9E}" presName="sibTrans" presStyleLbl="sibTrans1D1" presStyleIdx="1" presStyleCnt="5"/>
      <dgm:spPr/>
    </dgm:pt>
    <dgm:pt modelId="{73F3E15E-2CFE-A245-A9A9-07A5DB3D4AE7}" type="pres">
      <dgm:prSet presAssocID="{1412E49A-A62C-0B4B-98CA-11B56E07ACB7}" presName="node" presStyleLbl="node1" presStyleIdx="2" presStyleCnt="5" custScaleY="74334" custRadScaleRad="96163" custRadScaleInc="-12970">
        <dgm:presLayoutVars>
          <dgm:bulletEnabled val="1"/>
        </dgm:presLayoutVars>
      </dgm:prSet>
      <dgm:spPr/>
    </dgm:pt>
    <dgm:pt modelId="{0004B35B-DBC6-9C4B-AF60-435EEC48D2ED}" type="pres">
      <dgm:prSet presAssocID="{1412E49A-A62C-0B4B-98CA-11B56E07ACB7}" presName="spNode" presStyleCnt="0"/>
      <dgm:spPr/>
    </dgm:pt>
    <dgm:pt modelId="{03C4B2BE-524B-314A-955E-6390A8585525}" type="pres">
      <dgm:prSet presAssocID="{882E0599-A86C-724C-BBE3-C34A9C8E9CB9}" presName="sibTrans" presStyleLbl="sibTrans1D1" presStyleIdx="2" presStyleCnt="5"/>
      <dgm:spPr/>
    </dgm:pt>
    <dgm:pt modelId="{F9CAB4EF-0AF7-844C-82A2-798968F574B9}" type="pres">
      <dgm:prSet presAssocID="{DE895190-E77E-524D-847D-0861DB7BB3F4}" presName="node" presStyleLbl="node1" presStyleIdx="3" presStyleCnt="5">
        <dgm:presLayoutVars>
          <dgm:bulletEnabled val="1"/>
        </dgm:presLayoutVars>
      </dgm:prSet>
      <dgm:spPr/>
    </dgm:pt>
    <dgm:pt modelId="{93BB8D69-D153-ED4D-8393-090CF94988E1}" type="pres">
      <dgm:prSet presAssocID="{DE895190-E77E-524D-847D-0861DB7BB3F4}" presName="spNode" presStyleCnt="0"/>
      <dgm:spPr/>
    </dgm:pt>
    <dgm:pt modelId="{A2911999-5AFC-9946-ACA9-3370E447B3F5}" type="pres">
      <dgm:prSet presAssocID="{AEDF5477-1C69-BF49-A3FF-F87934F24882}" presName="sibTrans" presStyleLbl="sibTrans1D1" presStyleIdx="3" presStyleCnt="5"/>
      <dgm:spPr/>
    </dgm:pt>
    <dgm:pt modelId="{E31F1638-5A08-B948-8C37-CB89CD9926EF}" type="pres">
      <dgm:prSet presAssocID="{D9EAE264-0E0E-A344-B755-C012B17D327A}" presName="node" presStyleLbl="node1" presStyleIdx="4" presStyleCnt="5" custScaleY="87720" custRadScaleRad="108722" custRadScaleInc="66005">
        <dgm:presLayoutVars>
          <dgm:bulletEnabled val="1"/>
        </dgm:presLayoutVars>
      </dgm:prSet>
      <dgm:spPr/>
    </dgm:pt>
    <dgm:pt modelId="{EC40662D-E426-F643-ABF6-78E9996D4DC2}" type="pres">
      <dgm:prSet presAssocID="{D9EAE264-0E0E-A344-B755-C012B17D327A}" presName="spNode" presStyleCnt="0"/>
      <dgm:spPr/>
    </dgm:pt>
    <dgm:pt modelId="{04BDF4D0-8147-C346-AF27-444575E4F5F5}" type="pres">
      <dgm:prSet presAssocID="{31139752-61C2-E449-BE88-6DA865128076}" presName="sibTrans" presStyleLbl="sibTrans1D1" presStyleIdx="4" presStyleCnt="5"/>
      <dgm:spPr/>
    </dgm:pt>
  </dgm:ptLst>
  <dgm:cxnLst>
    <dgm:cxn modelId="{9F7A3E01-2CC5-014E-BD65-2D39B41FA4A3}" type="presOf" srcId="{1412E49A-A62C-0B4B-98CA-11B56E07ACB7}" destId="{73F3E15E-2CFE-A245-A9A9-07A5DB3D4AE7}" srcOrd="0" destOrd="0" presId="urn:microsoft.com/office/officeart/2005/8/layout/cycle6"/>
    <dgm:cxn modelId="{5A0DBC11-934E-DC41-B8F4-AB734778E460}" type="presOf" srcId="{85A2A6CC-25CF-F144-8F5C-8449F8AA3A9E}" destId="{449E49FF-0F7B-4E4F-B449-077E6C0EF853}" srcOrd="0" destOrd="0" presId="urn:microsoft.com/office/officeart/2005/8/layout/cycle6"/>
    <dgm:cxn modelId="{2CC81C4B-21A6-0242-B8A0-910500F61049}" type="presOf" srcId="{D9EAE264-0E0E-A344-B755-C012B17D327A}" destId="{E31F1638-5A08-B948-8C37-CB89CD9926EF}" srcOrd="0" destOrd="0" presId="urn:microsoft.com/office/officeart/2005/8/layout/cycle6"/>
    <dgm:cxn modelId="{87DA534E-63AC-9844-9C0E-D73261C68823}" srcId="{3D006E3E-D022-5149-ABE8-50C7B664AD05}" destId="{DE895190-E77E-524D-847D-0861DB7BB3F4}" srcOrd="3" destOrd="0" parTransId="{2C07151F-6785-F746-AA8C-5FCCCA93752F}" sibTransId="{AEDF5477-1C69-BF49-A3FF-F87934F24882}"/>
    <dgm:cxn modelId="{DF9BF96A-671D-814D-BEC2-CA828388F605}" type="presOf" srcId="{882E0599-A86C-724C-BBE3-C34A9C8E9CB9}" destId="{03C4B2BE-524B-314A-955E-6390A8585525}" srcOrd="0" destOrd="0" presId="urn:microsoft.com/office/officeart/2005/8/layout/cycle6"/>
    <dgm:cxn modelId="{BDBCF376-9DF6-6E48-9701-BE1B59D9DD2E}" srcId="{3D006E3E-D022-5149-ABE8-50C7B664AD05}" destId="{15A0E5A4-A94A-A44E-8A82-9602570F238A}" srcOrd="1" destOrd="0" parTransId="{A49EF1FE-9329-784D-8BAA-CED02AED457E}" sibTransId="{85A2A6CC-25CF-F144-8F5C-8449F8AA3A9E}"/>
    <dgm:cxn modelId="{B18CCA84-9490-C844-997A-7F164C404FFF}" type="presOf" srcId="{31139752-61C2-E449-BE88-6DA865128076}" destId="{04BDF4D0-8147-C346-AF27-444575E4F5F5}" srcOrd="0" destOrd="0" presId="urn:microsoft.com/office/officeart/2005/8/layout/cycle6"/>
    <dgm:cxn modelId="{EB4D5991-74CD-5346-B7EA-91C8E6BA9C6D}" srcId="{3D006E3E-D022-5149-ABE8-50C7B664AD05}" destId="{B04E48FB-7A2E-7D46-8D32-159B56810522}" srcOrd="0" destOrd="0" parTransId="{8E2E9741-B55F-9A45-8F2D-38AF79657D90}" sibTransId="{038D2471-0211-4C4F-88D7-C48A2AECC3BF}"/>
    <dgm:cxn modelId="{6FE15398-935B-144B-B058-1A1F93A594F4}" type="presOf" srcId="{038D2471-0211-4C4F-88D7-C48A2AECC3BF}" destId="{50BA1535-7E2A-3445-8113-00185AC02391}" srcOrd="0" destOrd="0" presId="urn:microsoft.com/office/officeart/2005/8/layout/cycle6"/>
    <dgm:cxn modelId="{82B72B9D-CA21-BC44-BB34-60ED9F499CE0}" type="presOf" srcId="{B04E48FB-7A2E-7D46-8D32-159B56810522}" destId="{71FE0D8C-0F62-AE4C-AF26-0E377FDE4850}" srcOrd="0" destOrd="0" presId="urn:microsoft.com/office/officeart/2005/8/layout/cycle6"/>
    <dgm:cxn modelId="{7B3324A8-35C9-7743-AF65-07EECCD4D54F}" srcId="{3D006E3E-D022-5149-ABE8-50C7B664AD05}" destId="{1412E49A-A62C-0B4B-98CA-11B56E07ACB7}" srcOrd="2" destOrd="0" parTransId="{B2CDC211-CBEC-9543-B6A6-61243DFBA21C}" sibTransId="{882E0599-A86C-724C-BBE3-C34A9C8E9CB9}"/>
    <dgm:cxn modelId="{B3CEAFBC-BE3D-2947-A3E4-374FCF55E1FA}" type="presOf" srcId="{AEDF5477-1C69-BF49-A3FF-F87934F24882}" destId="{A2911999-5AFC-9946-ACA9-3370E447B3F5}" srcOrd="0" destOrd="0" presId="urn:microsoft.com/office/officeart/2005/8/layout/cycle6"/>
    <dgm:cxn modelId="{43BD62CB-4F28-8F42-BBBA-C0DFC2871EEC}" srcId="{3D006E3E-D022-5149-ABE8-50C7B664AD05}" destId="{D9EAE264-0E0E-A344-B755-C012B17D327A}" srcOrd="4" destOrd="0" parTransId="{DD83E068-7431-5B47-851E-E93220A1DE1D}" sibTransId="{31139752-61C2-E449-BE88-6DA865128076}"/>
    <dgm:cxn modelId="{FFCA0BCC-61CE-4B4D-A79B-5DF04E24DC59}" type="presOf" srcId="{3D006E3E-D022-5149-ABE8-50C7B664AD05}" destId="{FBD03DC5-E8E5-A04C-A244-D09FCAE4B6C9}" srcOrd="0" destOrd="0" presId="urn:microsoft.com/office/officeart/2005/8/layout/cycle6"/>
    <dgm:cxn modelId="{503459CE-B002-BA46-9D01-FD6DA5AB4C67}" type="presOf" srcId="{15A0E5A4-A94A-A44E-8A82-9602570F238A}" destId="{3F49EED3-7A03-CA43-88B5-14571F438516}" srcOrd="0" destOrd="0" presId="urn:microsoft.com/office/officeart/2005/8/layout/cycle6"/>
    <dgm:cxn modelId="{1C6328D3-29B1-4647-B8B0-F516F3FCE5F5}" type="presOf" srcId="{DE895190-E77E-524D-847D-0861DB7BB3F4}" destId="{F9CAB4EF-0AF7-844C-82A2-798968F574B9}" srcOrd="0" destOrd="0" presId="urn:microsoft.com/office/officeart/2005/8/layout/cycle6"/>
    <dgm:cxn modelId="{28591C91-A128-4C48-958E-C1B8BAADD116}" type="presParOf" srcId="{FBD03DC5-E8E5-A04C-A244-D09FCAE4B6C9}" destId="{71FE0D8C-0F62-AE4C-AF26-0E377FDE4850}" srcOrd="0" destOrd="0" presId="urn:microsoft.com/office/officeart/2005/8/layout/cycle6"/>
    <dgm:cxn modelId="{69C4F0D7-86AD-184A-9233-786CF20530EA}" type="presParOf" srcId="{FBD03DC5-E8E5-A04C-A244-D09FCAE4B6C9}" destId="{5919CE4C-A319-C844-AD9C-32B10AD226F2}" srcOrd="1" destOrd="0" presId="urn:microsoft.com/office/officeart/2005/8/layout/cycle6"/>
    <dgm:cxn modelId="{CF7842FA-5007-BD43-A8CF-384E00395AAD}" type="presParOf" srcId="{FBD03DC5-E8E5-A04C-A244-D09FCAE4B6C9}" destId="{50BA1535-7E2A-3445-8113-00185AC02391}" srcOrd="2" destOrd="0" presId="urn:microsoft.com/office/officeart/2005/8/layout/cycle6"/>
    <dgm:cxn modelId="{E9F6C387-0511-ED48-AD66-3F40B096424A}" type="presParOf" srcId="{FBD03DC5-E8E5-A04C-A244-D09FCAE4B6C9}" destId="{3F49EED3-7A03-CA43-88B5-14571F438516}" srcOrd="3" destOrd="0" presId="urn:microsoft.com/office/officeart/2005/8/layout/cycle6"/>
    <dgm:cxn modelId="{107C8914-8757-9141-AEFA-1F09840D734B}" type="presParOf" srcId="{FBD03DC5-E8E5-A04C-A244-D09FCAE4B6C9}" destId="{64376B8A-96F4-AA47-A1BF-83D7D07C307C}" srcOrd="4" destOrd="0" presId="urn:microsoft.com/office/officeart/2005/8/layout/cycle6"/>
    <dgm:cxn modelId="{416814BE-5074-F74E-A34C-08B094FBDAFD}" type="presParOf" srcId="{FBD03DC5-E8E5-A04C-A244-D09FCAE4B6C9}" destId="{449E49FF-0F7B-4E4F-B449-077E6C0EF853}" srcOrd="5" destOrd="0" presId="urn:microsoft.com/office/officeart/2005/8/layout/cycle6"/>
    <dgm:cxn modelId="{C3C25F9C-A3AF-464C-AAD3-F705B3615D44}" type="presParOf" srcId="{FBD03DC5-E8E5-A04C-A244-D09FCAE4B6C9}" destId="{73F3E15E-2CFE-A245-A9A9-07A5DB3D4AE7}" srcOrd="6" destOrd="0" presId="urn:microsoft.com/office/officeart/2005/8/layout/cycle6"/>
    <dgm:cxn modelId="{41EA4D01-A1BA-7C4B-AF6C-65C964DEB0FD}" type="presParOf" srcId="{FBD03DC5-E8E5-A04C-A244-D09FCAE4B6C9}" destId="{0004B35B-DBC6-9C4B-AF60-435EEC48D2ED}" srcOrd="7" destOrd="0" presId="urn:microsoft.com/office/officeart/2005/8/layout/cycle6"/>
    <dgm:cxn modelId="{560432D2-4D16-404F-9400-3078F5FA3C0E}" type="presParOf" srcId="{FBD03DC5-E8E5-A04C-A244-D09FCAE4B6C9}" destId="{03C4B2BE-524B-314A-955E-6390A8585525}" srcOrd="8" destOrd="0" presId="urn:microsoft.com/office/officeart/2005/8/layout/cycle6"/>
    <dgm:cxn modelId="{96D3D4A7-0BBF-7A44-8DB2-E4D7966C938B}" type="presParOf" srcId="{FBD03DC5-E8E5-A04C-A244-D09FCAE4B6C9}" destId="{F9CAB4EF-0AF7-844C-82A2-798968F574B9}" srcOrd="9" destOrd="0" presId="urn:microsoft.com/office/officeart/2005/8/layout/cycle6"/>
    <dgm:cxn modelId="{EE0F3BB5-D82E-8D41-8B96-FB54F29EAD95}" type="presParOf" srcId="{FBD03DC5-E8E5-A04C-A244-D09FCAE4B6C9}" destId="{93BB8D69-D153-ED4D-8393-090CF94988E1}" srcOrd="10" destOrd="0" presId="urn:microsoft.com/office/officeart/2005/8/layout/cycle6"/>
    <dgm:cxn modelId="{0EB8ACAD-337B-C742-B4B6-9AD3D7639C1B}" type="presParOf" srcId="{FBD03DC5-E8E5-A04C-A244-D09FCAE4B6C9}" destId="{A2911999-5AFC-9946-ACA9-3370E447B3F5}" srcOrd="11" destOrd="0" presId="urn:microsoft.com/office/officeart/2005/8/layout/cycle6"/>
    <dgm:cxn modelId="{43840A6E-A390-204D-BAFE-932C905FCD8E}" type="presParOf" srcId="{FBD03DC5-E8E5-A04C-A244-D09FCAE4B6C9}" destId="{E31F1638-5A08-B948-8C37-CB89CD9926EF}" srcOrd="12" destOrd="0" presId="urn:microsoft.com/office/officeart/2005/8/layout/cycle6"/>
    <dgm:cxn modelId="{EB018086-F21E-5040-9FC0-16A80451D157}" type="presParOf" srcId="{FBD03DC5-E8E5-A04C-A244-D09FCAE4B6C9}" destId="{EC40662D-E426-F643-ABF6-78E9996D4DC2}" srcOrd="13" destOrd="0" presId="urn:microsoft.com/office/officeart/2005/8/layout/cycle6"/>
    <dgm:cxn modelId="{43DBFA00-316D-4E43-A221-A873C166A890}" type="presParOf" srcId="{FBD03DC5-E8E5-A04C-A244-D09FCAE4B6C9}" destId="{04BDF4D0-8147-C346-AF27-444575E4F5F5}"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2925ECB-E175-4CEF-ADBA-614E0948EC98}" type="doc">
      <dgm:prSet loTypeId="urn:microsoft.com/office/officeart/2005/8/layout/vProcess5" loCatId="process" qsTypeId="urn:microsoft.com/office/officeart/2005/8/quickstyle/simple1" qsCatId="simple" csTypeId="urn:microsoft.com/office/officeart/2005/8/colors/accent0_3" csCatId="mainScheme"/>
      <dgm:spPr/>
      <dgm:t>
        <a:bodyPr/>
        <a:lstStyle/>
        <a:p>
          <a:endParaRPr lang="en-US"/>
        </a:p>
      </dgm:t>
    </dgm:pt>
    <dgm:pt modelId="{9F0BA89A-1C50-47D3-8E25-B338794A5261}">
      <dgm:prSet custT="1"/>
      <dgm:spPr/>
      <dgm:t>
        <a:bodyPr/>
        <a:lstStyle/>
        <a:p>
          <a:r>
            <a:rPr lang="en-US" sz="2400" dirty="0">
              <a:latin typeface="Arial" panose="020B0604020202020204" pitchFamily="34" charset="0"/>
              <a:cs typeface="Arial" panose="020B0604020202020204" pitchFamily="34" charset="0"/>
            </a:rPr>
            <a:t>📌 Gradual exploration since 2000s, starting with Islamic banking windows.</a:t>
          </a:r>
        </a:p>
      </dgm:t>
    </dgm:pt>
    <dgm:pt modelId="{DBC1EF28-ADAE-44BC-A2F7-9D93EB97C142}" type="parTrans" cxnId="{A77849F1-8A20-4A61-B244-F5533035D7BC}">
      <dgm:prSet/>
      <dgm:spPr/>
      <dgm:t>
        <a:bodyPr/>
        <a:lstStyle/>
        <a:p>
          <a:endParaRPr lang="en-US" sz="2400">
            <a:latin typeface="Arial" panose="020B0604020202020204" pitchFamily="34" charset="0"/>
            <a:cs typeface="Arial" panose="020B0604020202020204" pitchFamily="34" charset="0"/>
          </a:endParaRPr>
        </a:p>
      </dgm:t>
    </dgm:pt>
    <dgm:pt modelId="{141C6EA6-BBDC-4D73-9090-CAE46DC0B375}" type="sibTrans" cxnId="{A77849F1-8A20-4A61-B244-F5533035D7BC}">
      <dgm:prSet custT="1"/>
      <dgm:spPr/>
      <dgm:t>
        <a:bodyPr/>
        <a:lstStyle/>
        <a:p>
          <a:endParaRPr lang="en-US" sz="3600">
            <a:latin typeface="Arial" panose="020B0604020202020204" pitchFamily="34" charset="0"/>
            <a:cs typeface="Arial" panose="020B0604020202020204" pitchFamily="34" charset="0"/>
          </a:endParaRPr>
        </a:p>
      </dgm:t>
    </dgm:pt>
    <dgm:pt modelId="{724FEB13-117E-4CA5-B833-EA55392052C0}">
      <dgm:prSet custT="1"/>
      <dgm:spPr/>
      <dgm:t>
        <a:bodyPr/>
        <a:lstStyle/>
        <a:p>
          <a:r>
            <a:rPr lang="en-US" sz="2400">
              <a:latin typeface="Arial" panose="020B0604020202020204" pitchFamily="34" charset="0"/>
              <a:cs typeface="Arial" panose="020B0604020202020204" pitchFamily="34" charset="0"/>
            </a:rPr>
            <a:t>🏦 International Bank of Azerbaijan pioneered mudarabah, musharakah, ijara, and sukuk before closing its Islamic unit in 2015.</a:t>
          </a:r>
        </a:p>
      </dgm:t>
    </dgm:pt>
    <dgm:pt modelId="{3A2C9CD5-3932-473A-95D9-40E7C523D7E6}" type="parTrans" cxnId="{AA98293B-A926-4905-92CC-85D7583CDC3E}">
      <dgm:prSet/>
      <dgm:spPr/>
      <dgm:t>
        <a:bodyPr/>
        <a:lstStyle/>
        <a:p>
          <a:endParaRPr lang="en-US" sz="2400">
            <a:latin typeface="Arial" panose="020B0604020202020204" pitchFamily="34" charset="0"/>
            <a:cs typeface="Arial" panose="020B0604020202020204" pitchFamily="34" charset="0"/>
          </a:endParaRPr>
        </a:p>
      </dgm:t>
    </dgm:pt>
    <dgm:pt modelId="{D9AB361E-CCC1-4465-B4CA-D551A3BAB8B7}" type="sibTrans" cxnId="{AA98293B-A926-4905-92CC-85D7583CDC3E}">
      <dgm:prSet custT="1"/>
      <dgm:spPr/>
      <dgm:t>
        <a:bodyPr/>
        <a:lstStyle/>
        <a:p>
          <a:endParaRPr lang="en-US" sz="3600">
            <a:latin typeface="Arial" panose="020B0604020202020204" pitchFamily="34" charset="0"/>
            <a:cs typeface="Arial" panose="020B0604020202020204" pitchFamily="34" charset="0"/>
          </a:endParaRPr>
        </a:p>
      </dgm:t>
    </dgm:pt>
    <dgm:pt modelId="{796F73EB-66E3-4A50-AD89-C5686EC79977}">
      <dgm:prSet custT="1"/>
      <dgm:spPr/>
      <dgm:t>
        <a:bodyPr/>
        <a:lstStyle/>
        <a:p>
          <a:r>
            <a:rPr lang="en-US" sz="2400">
              <a:latin typeface="Arial" panose="020B0604020202020204" pitchFamily="34" charset="0"/>
              <a:cs typeface="Arial" panose="020B0604020202020204" pitchFamily="34" charset="0"/>
            </a:rPr>
            <a:t>⚖️ Key challenges: low awareness, limited regulation, and dominance of conventional banking.</a:t>
          </a:r>
        </a:p>
      </dgm:t>
    </dgm:pt>
    <dgm:pt modelId="{FF275927-1451-4750-B52E-82E590FC9EF6}" type="parTrans" cxnId="{550FD673-A29F-4643-A053-344B6B215531}">
      <dgm:prSet/>
      <dgm:spPr/>
      <dgm:t>
        <a:bodyPr/>
        <a:lstStyle/>
        <a:p>
          <a:endParaRPr lang="en-US" sz="2400">
            <a:latin typeface="Arial" panose="020B0604020202020204" pitchFamily="34" charset="0"/>
            <a:cs typeface="Arial" panose="020B0604020202020204" pitchFamily="34" charset="0"/>
          </a:endParaRPr>
        </a:p>
      </dgm:t>
    </dgm:pt>
    <dgm:pt modelId="{D811576C-E256-479D-AF30-4BCE3AAE65C7}" type="sibTrans" cxnId="{550FD673-A29F-4643-A053-344B6B215531}">
      <dgm:prSet custT="1"/>
      <dgm:spPr/>
      <dgm:t>
        <a:bodyPr/>
        <a:lstStyle/>
        <a:p>
          <a:endParaRPr lang="en-US" sz="3600">
            <a:latin typeface="Arial" panose="020B0604020202020204" pitchFamily="34" charset="0"/>
            <a:cs typeface="Arial" panose="020B0604020202020204" pitchFamily="34" charset="0"/>
          </a:endParaRPr>
        </a:p>
      </dgm:t>
    </dgm:pt>
    <dgm:pt modelId="{11F485A9-CD95-4C90-AA57-26D623B44ADC}">
      <dgm:prSet custT="1"/>
      <dgm:spPr/>
      <dgm:t>
        <a:bodyPr/>
        <a:lstStyle/>
        <a:p>
          <a:r>
            <a:rPr lang="en-US" sz="2400">
              <a:latin typeface="Arial" panose="020B0604020202020204" pitchFamily="34" charset="0"/>
              <a:cs typeface="Arial" panose="020B0604020202020204" pitchFamily="34" charset="0"/>
            </a:rPr>
            <a:t>🤝 Central Bank &amp; government engaging with IsDB, Al Baraka, and drafting sukuk legislation.</a:t>
          </a:r>
        </a:p>
      </dgm:t>
    </dgm:pt>
    <dgm:pt modelId="{DC843CDA-B3C7-4A2A-AC08-514FB4840FBB}" type="parTrans" cxnId="{D7DE3CD7-2FD4-4942-9690-05CF962B6175}">
      <dgm:prSet/>
      <dgm:spPr/>
      <dgm:t>
        <a:bodyPr/>
        <a:lstStyle/>
        <a:p>
          <a:endParaRPr lang="en-US" sz="2400">
            <a:latin typeface="Arial" panose="020B0604020202020204" pitchFamily="34" charset="0"/>
            <a:cs typeface="Arial" panose="020B0604020202020204" pitchFamily="34" charset="0"/>
          </a:endParaRPr>
        </a:p>
      </dgm:t>
    </dgm:pt>
    <dgm:pt modelId="{4AF3E2E9-D2FF-4E5D-9614-BC4D50AA0B4E}" type="sibTrans" cxnId="{D7DE3CD7-2FD4-4942-9690-05CF962B6175}">
      <dgm:prSet custT="1"/>
      <dgm:spPr/>
      <dgm:t>
        <a:bodyPr/>
        <a:lstStyle/>
        <a:p>
          <a:endParaRPr lang="en-US" sz="3600">
            <a:latin typeface="Arial" panose="020B0604020202020204" pitchFamily="34" charset="0"/>
            <a:cs typeface="Arial" panose="020B0604020202020204" pitchFamily="34" charset="0"/>
          </a:endParaRPr>
        </a:p>
      </dgm:t>
    </dgm:pt>
    <dgm:pt modelId="{66409D82-22A4-4D6A-AF0D-CF545DD58931}">
      <dgm:prSet custT="1"/>
      <dgm:spPr/>
      <dgm:t>
        <a:bodyPr/>
        <a:lstStyle/>
        <a:p>
          <a:r>
            <a:rPr lang="en-US" sz="2400">
              <a:latin typeface="Arial" panose="020B0604020202020204" pitchFamily="34" charset="0"/>
              <a:cs typeface="Arial" panose="020B0604020202020204" pitchFamily="34" charset="0"/>
            </a:rPr>
            <a:t>💹 Sukuk issuance &amp; test-phase Islamic bank license mark steps toward financial inclusion.</a:t>
          </a:r>
        </a:p>
      </dgm:t>
    </dgm:pt>
    <dgm:pt modelId="{2BEED254-042C-4996-B952-75BC59C0A2AC}" type="parTrans" cxnId="{68566138-3B2F-456D-8A42-B5ECF3857E57}">
      <dgm:prSet/>
      <dgm:spPr/>
      <dgm:t>
        <a:bodyPr/>
        <a:lstStyle/>
        <a:p>
          <a:endParaRPr lang="en-US" sz="2400">
            <a:latin typeface="Arial" panose="020B0604020202020204" pitchFamily="34" charset="0"/>
            <a:cs typeface="Arial" panose="020B0604020202020204" pitchFamily="34" charset="0"/>
          </a:endParaRPr>
        </a:p>
      </dgm:t>
    </dgm:pt>
    <dgm:pt modelId="{7CA9DCFF-0408-4F18-AE8D-855FFA744AF0}" type="sibTrans" cxnId="{68566138-3B2F-456D-8A42-B5ECF3857E57}">
      <dgm:prSet/>
      <dgm:spPr/>
      <dgm:t>
        <a:bodyPr/>
        <a:lstStyle/>
        <a:p>
          <a:endParaRPr lang="en-US" sz="2400">
            <a:latin typeface="Arial" panose="020B0604020202020204" pitchFamily="34" charset="0"/>
            <a:cs typeface="Arial" panose="020B0604020202020204" pitchFamily="34" charset="0"/>
          </a:endParaRPr>
        </a:p>
      </dgm:t>
    </dgm:pt>
    <dgm:pt modelId="{46CC2B1D-5842-9649-B564-B992CD5A3F68}" type="pres">
      <dgm:prSet presAssocID="{22925ECB-E175-4CEF-ADBA-614E0948EC98}" presName="outerComposite" presStyleCnt="0">
        <dgm:presLayoutVars>
          <dgm:chMax val="5"/>
          <dgm:dir/>
          <dgm:resizeHandles val="exact"/>
        </dgm:presLayoutVars>
      </dgm:prSet>
      <dgm:spPr/>
    </dgm:pt>
    <dgm:pt modelId="{9AF5AB89-2CE6-6A49-93DA-3BC1EBFC85A9}" type="pres">
      <dgm:prSet presAssocID="{22925ECB-E175-4CEF-ADBA-614E0948EC98}" presName="dummyMaxCanvas" presStyleCnt="0">
        <dgm:presLayoutVars/>
      </dgm:prSet>
      <dgm:spPr/>
    </dgm:pt>
    <dgm:pt modelId="{F6E70BCD-01D0-6C42-BF4D-837613942EB8}" type="pres">
      <dgm:prSet presAssocID="{22925ECB-E175-4CEF-ADBA-614E0948EC98}" presName="FiveNodes_1" presStyleLbl="node1" presStyleIdx="0" presStyleCnt="5">
        <dgm:presLayoutVars>
          <dgm:bulletEnabled val="1"/>
        </dgm:presLayoutVars>
      </dgm:prSet>
      <dgm:spPr/>
    </dgm:pt>
    <dgm:pt modelId="{D4D1972C-4E9A-434E-93C6-A0E3B572328C}" type="pres">
      <dgm:prSet presAssocID="{22925ECB-E175-4CEF-ADBA-614E0948EC98}" presName="FiveNodes_2" presStyleLbl="node1" presStyleIdx="1" presStyleCnt="5">
        <dgm:presLayoutVars>
          <dgm:bulletEnabled val="1"/>
        </dgm:presLayoutVars>
      </dgm:prSet>
      <dgm:spPr/>
    </dgm:pt>
    <dgm:pt modelId="{41CF200C-FFAE-2F40-AF6E-B315529108F7}" type="pres">
      <dgm:prSet presAssocID="{22925ECB-E175-4CEF-ADBA-614E0948EC98}" presName="FiveNodes_3" presStyleLbl="node1" presStyleIdx="2" presStyleCnt="5">
        <dgm:presLayoutVars>
          <dgm:bulletEnabled val="1"/>
        </dgm:presLayoutVars>
      </dgm:prSet>
      <dgm:spPr/>
    </dgm:pt>
    <dgm:pt modelId="{AB9EF60F-09A9-0A49-AE03-9FCF020A81A2}" type="pres">
      <dgm:prSet presAssocID="{22925ECB-E175-4CEF-ADBA-614E0948EC98}" presName="FiveNodes_4" presStyleLbl="node1" presStyleIdx="3" presStyleCnt="5">
        <dgm:presLayoutVars>
          <dgm:bulletEnabled val="1"/>
        </dgm:presLayoutVars>
      </dgm:prSet>
      <dgm:spPr/>
    </dgm:pt>
    <dgm:pt modelId="{4D9065A6-C114-2849-9FEF-91E6908FD25A}" type="pres">
      <dgm:prSet presAssocID="{22925ECB-E175-4CEF-ADBA-614E0948EC98}" presName="FiveNodes_5" presStyleLbl="node1" presStyleIdx="4" presStyleCnt="5">
        <dgm:presLayoutVars>
          <dgm:bulletEnabled val="1"/>
        </dgm:presLayoutVars>
      </dgm:prSet>
      <dgm:spPr/>
    </dgm:pt>
    <dgm:pt modelId="{7F6DC0F4-5135-D44D-8D6D-D4CFA7347E15}" type="pres">
      <dgm:prSet presAssocID="{22925ECB-E175-4CEF-ADBA-614E0948EC98}" presName="FiveConn_1-2" presStyleLbl="fgAccFollowNode1" presStyleIdx="0" presStyleCnt="4">
        <dgm:presLayoutVars>
          <dgm:bulletEnabled val="1"/>
        </dgm:presLayoutVars>
      </dgm:prSet>
      <dgm:spPr/>
    </dgm:pt>
    <dgm:pt modelId="{B5712DCE-2F6E-E647-9D91-135C16B458C3}" type="pres">
      <dgm:prSet presAssocID="{22925ECB-E175-4CEF-ADBA-614E0948EC98}" presName="FiveConn_2-3" presStyleLbl="fgAccFollowNode1" presStyleIdx="1" presStyleCnt="4">
        <dgm:presLayoutVars>
          <dgm:bulletEnabled val="1"/>
        </dgm:presLayoutVars>
      </dgm:prSet>
      <dgm:spPr/>
    </dgm:pt>
    <dgm:pt modelId="{40A10ECC-F38F-7A4D-9C68-908E81BE7041}" type="pres">
      <dgm:prSet presAssocID="{22925ECB-E175-4CEF-ADBA-614E0948EC98}" presName="FiveConn_3-4" presStyleLbl="fgAccFollowNode1" presStyleIdx="2" presStyleCnt="4">
        <dgm:presLayoutVars>
          <dgm:bulletEnabled val="1"/>
        </dgm:presLayoutVars>
      </dgm:prSet>
      <dgm:spPr/>
    </dgm:pt>
    <dgm:pt modelId="{6B11F3B4-372E-5E40-8A2B-CBA834E093CE}" type="pres">
      <dgm:prSet presAssocID="{22925ECB-E175-4CEF-ADBA-614E0948EC98}" presName="FiveConn_4-5" presStyleLbl="fgAccFollowNode1" presStyleIdx="3" presStyleCnt="4">
        <dgm:presLayoutVars>
          <dgm:bulletEnabled val="1"/>
        </dgm:presLayoutVars>
      </dgm:prSet>
      <dgm:spPr/>
    </dgm:pt>
    <dgm:pt modelId="{3437B3A4-BF07-424A-B8E1-D74A61C9B4F8}" type="pres">
      <dgm:prSet presAssocID="{22925ECB-E175-4CEF-ADBA-614E0948EC98}" presName="FiveNodes_1_text" presStyleLbl="node1" presStyleIdx="4" presStyleCnt="5">
        <dgm:presLayoutVars>
          <dgm:bulletEnabled val="1"/>
        </dgm:presLayoutVars>
      </dgm:prSet>
      <dgm:spPr/>
    </dgm:pt>
    <dgm:pt modelId="{5F77F643-A425-4C45-9A15-03D30384A951}" type="pres">
      <dgm:prSet presAssocID="{22925ECB-E175-4CEF-ADBA-614E0948EC98}" presName="FiveNodes_2_text" presStyleLbl="node1" presStyleIdx="4" presStyleCnt="5">
        <dgm:presLayoutVars>
          <dgm:bulletEnabled val="1"/>
        </dgm:presLayoutVars>
      </dgm:prSet>
      <dgm:spPr/>
    </dgm:pt>
    <dgm:pt modelId="{38217F7C-740B-7A49-B549-745B92A434D4}" type="pres">
      <dgm:prSet presAssocID="{22925ECB-E175-4CEF-ADBA-614E0948EC98}" presName="FiveNodes_3_text" presStyleLbl="node1" presStyleIdx="4" presStyleCnt="5">
        <dgm:presLayoutVars>
          <dgm:bulletEnabled val="1"/>
        </dgm:presLayoutVars>
      </dgm:prSet>
      <dgm:spPr/>
    </dgm:pt>
    <dgm:pt modelId="{746460EA-4C44-BF40-B162-F97126C706DB}" type="pres">
      <dgm:prSet presAssocID="{22925ECB-E175-4CEF-ADBA-614E0948EC98}" presName="FiveNodes_4_text" presStyleLbl="node1" presStyleIdx="4" presStyleCnt="5">
        <dgm:presLayoutVars>
          <dgm:bulletEnabled val="1"/>
        </dgm:presLayoutVars>
      </dgm:prSet>
      <dgm:spPr/>
    </dgm:pt>
    <dgm:pt modelId="{491856C4-5D44-324D-BE4C-9CA2D612EFE3}" type="pres">
      <dgm:prSet presAssocID="{22925ECB-E175-4CEF-ADBA-614E0948EC98}" presName="FiveNodes_5_text" presStyleLbl="node1" presStyleIdx="4" presStyleCnt="5">
        <dgm:presLayoutVars>
          <dgm:bulletEnabled val="1"/>
        </dgm:presLayoutVars>
      </dgm:prSet>
      <dgm:spPr/>
    </dgm:pt>
  </dgm:ptLst>
  <dgm:cxnLst>
    <dgm:cxn modelId="{E64FBB08-AF7C-1D44-8A4B-888143826896}" type="presOf" srcId="{66409D82-22A4-4D6A-AF0D-CF545DD58931}" destId="{4D9065A6-C114-2849-9FEF-91E6908FD25A}" srcOrd="0" destOrd="0" presId="urn:microsoft.com/office/officeart/2005/8/layout/vProcess5"/>
    <dgm:cxn modelId="{68566138-3B2F-456D-8A42-B5ECF3857E57}" srcId="{22925ECB-E175-4CEF-ADBA-614E0948EC98}" destId="{66409D82-22A4-4D6A-AF0D-CF545DD58931}" srcOrd="4" destOrd="0" parTransId="{2BEED254-042C-4996-B952-75BC59C0A2AC}" sibTransId="{7CA9DCFF-0408-4F18-AE8D-855FFA744AF0}"/>
    <dgm:cxn modelId="{10B4593A-12EE-224A-84BB-49E20A84C111}" type="presOf" srcId="{4AF3E2E9-D2FF-4E5D-9614-BC4D50AA0B4E}" destId="{6B11F3B4-372E-5E40-8A2B-CBA834E093CE}" srcOrd="0" destOrd="0" presId="urn:microsoft.com/office/officeart/2005/8/layout/vProcess5"/>
    <dgm:cxn modelId="{AA98293B-A926-4905-92CC-85D7583CDC3E}" srcId="{22925ECB-E175-4CEF-ADBA-614E0948EC98}" destId="{724FEB13-117E-4CA5-B833-EA55392052C0}" srcOrd="1" destOrd="0" parTransId="{3A2C9CD5-3932-473A-95D9-40E7C523D7E6}" sibTransId="{D9AB361E-CCC1-4465-B4CA-D551A3BAB8B7}"/>
    <dgm:cxn modelId="{74104141-FD24-8A48-ABE9-8DA143425A25}" type="presOf" srcId="{141C6EA6-BBDC-4D73-9090-CAE46DC0B375}" destId="{7F6DC0F4-5135-D44D-8D6D-D4CFA7347E15}" srcOrd="0" destOrd="0" presId="urn:microsoft.com/office/officeart/2005/8/layout/vProcess5"/>
    <dgm:cxn modelId="{CE67CA66-E4A8-104A-8882-4A5CA76CF989}" type="presOf" srcId="{22925ECB-E175-4CEF-ADBA-614E0948EC98}" destId="{46CC2B1D-5842-9649-B564-B992CD5A3F68}" srcOrd="0" destOrd="0" presId="urn:microsoft.com/office/officeart/2005/8/layout/vProcess5"/>
    <dgm:cxn modelId="{9AB73A6A-A8FB-8D4B-9138-B4E59208EE66}" type="presOf" srcId="{D811576C-E256-479D-AF30-4BCE3AAE65C7}" destId="{40A10ECC-F38F-7A4D-9C68-908E81BE7041}" srcOrd="0" destOrd="0" presId="urn:microsoft.com/office/officeart/2005/8/layout/vProcess5"/>
    <dgm:cxn modelId="{550FD673-A29F-4643-A053-344B6B215531}" srcId="{22925ECB-E175-4CEF-ADBA-614E0948EC98}" destId="{796F73EB-66E3-4A50-AD89-C5686EC79977}" srcOrd="2" destOrd="0" parTransId="{FF275927-1451-4750-B52E-82E590FC9EF6}" sibTransId="{D811576C-E256-479D-AF30-4BCE3AAE65C7}"/>
    <dgm:cxn modelId="{4BCAED76-4F52-0647-A5D2-C72B388EDF39}" type="presOf" srcId="{796F73EB-66E3-4A50-AD89-C5686EC79977}" destId="{38217F7C-740B-7A49-B549-745B92A434D4}" srcOrd="1" destOrd="0" presId="urn:microsoft.com/office/officeart/2005/8/layout/vProcess5"/>
    <dgm:cxn modelId="{0820307D-8A53-0647-805F-DF26C3038664}" type="presOf" srcId="{11F485A9-CD95-4C90-AA57-26D623B44ADC}" destId="{AB9EF60F-09A9-0A49-AE03-9FCF020A81A2}" srcOrd="0" destOrd="0" presId="urn:microsoft.com/office/officeart/2005/8/layout/vProcess5"/>
    <dgm:cxn modelId="{F971EB87-C375-394B-AE20-11A520236C80}" type="presOf" srcId="{724FEB13-117E-4CA5-B833-EA55392052C0}" destId="{5F77F643-A425-4C45-9A15-03D30384A951}" srcOrd="1" destOrd="0" presId="urn:microsoft.com/office/officeart/2005/8/layout/vProcess5"/>
    <dgm:cxn modelId="{D4BA988B-6650-1143-BBF3-F594E2A576A6}" type="presOf" srcId="{9F0BA89A-1C50-47D3-8E25-B338794A5261}" destId="{3437B3A4-BF07-424A-B8E1-D74A61C9B4F8}" srcOrd="1" destOrd="0" presId="urn:microsoft.com/office/officeart/2005/8/layout/vProcess5"/>
    <dgm:cxn modelId="{DD775A93-9420-7640-9CAD-5D5A15884EE5}" type="presOf" srcId="{66409D82-22A4-4D6A-AF0D-CF545DD58931}" destId="{491856C4-5D44-324D-BE4C-9CA2D612EFE3}" srcOrd="1" destOrd="0" presId="urn:microsoft.com/office/officeart/2005/8/layout/vProcess5"/>
    <dgm:cxn modelId="{81AAC896-5C77-5040-B13A-815904B166F4}" type="presOf" srcId="{724FEB13-117E-4CA5-B833-EA55392052C0}" destId="{D4D1972C-4E9A-434E-93C6-A0E3B572328C}" srcOrd="0" destOrd="0" presId="urn:microsoft.com/office/officeart/2005/8/layout/vProcess5"/>
    <dgm:cxn modelId="{D658A6BB-B8D9-5C4A-8B6C-97D2C62CA7D0}" type="presOf" srcId="{796F73EB-66E3-4A50-AD89-C5686EC79977}" destId="{41CF200C-FFAE-2F40-AF6E-B315529108F7}" srcOrd="0" destOrd="0" presId="urn:microsoft.com/office/officeart/2005/8/layout/vProcess5"/>
    <dgm:cxn modelId="{DD2536BD-B30D-594B-AF5B-4FAF0CC1BBB8}" type="presOf" srcId="{9F0BA89A-1C50-47D3-8E25-B338794A5261}" destId="{F6E70BCD-01D0-6C42-BF4D-837613942EB8}" srcOrd="0" destOrd="0" presId="urn:microsoft.com/office/officeart/2005/8/layout/vProcess5"/>
    <dgm:cxn modelId="{D7DE3CD7-2FD4-4942-9690-05CF962B6175}" srcId="{22925ECB-E175-4CEF-ADBA-614E0948EC98}" destId="{11F485A9-CD95-4C90-AA57-26D623B44ADC}" srcOrd="3" destOrd="0" parTransId="{DC843CDA-B3C7-4A2A-AC08-514FB4840FBB}" sibTransId="{4AF3E2E9-D2FF-4E5D-9614-BC4D50AA0B4E}"/>
    <dgm:cxn modelId="{D073AADA-A35A-9741-9E93-A39EEEF4D226}" type="presOf" srcId="{D9AB361E-CCC1-4465-B4CA-D551A3BAB8B7}" destId="{B5712DCE-2F6E-E647-9D91-135C16B458C3}" srcOrd="0" destOrd="0" presId="urn:microsoft.com/office/officeart/2005/8/layout/vProcess5"/>
    <dgm:cxn modelId="{EF01D3E4-38FB-3046-8A3B-C38D19BF6DDD}" type="presOf" srcId="{11F485A9-CD95-4C90-AA57-26D623B44ADC}" destId="{746460EA-4C44-BF40-B162-F97126C706DB}" srcOrd="1" destOrd="0" presId="urn:microsoft.com/office/officeart/2005/8/layout/vProcess5"/>
    <dgm:cxn modelId="{A77849F1-8A20-4A61-B244-F5533035D7BC}" srcId="{22925ECB-E175-4CEF-ADBA-614E0948EC98}" destId="{9F0BA89A-1C50-47D3-8E25-B338794A5261}" srcOrd="0" destOrd="0" parTransId="{DBC1EF28-ADAE-44BC-A2F7-9D93EB97C142}" sibTransId="{141C6EA6-BBDC-4D73-9090-CAE46DC0B375}"/>
    <dgm:cxn modelId="{A0CB4670-3820-1C43-A7C3-A1B0AA9D60E9}" type="presParOf" srcId="{46CC2B1D-5842-9649-B564-B992CD5A3F68}" destId="{9AF5AB89-2CE6-6A49-93DA-3BC1EBFC85A9}" srcOrd="0" destOrd="0" presId="urn:microsoft.com/office/officeart/2005/8/layout/vProcess5"/>
    <dgm:cxn modelId="{6B6241D3-609C-4C4D-AE82-E9EBF77FB303}" type="presParOf" srcId="{46CC2B1D-5842-9649-B564-B992CD5A3F68}" destId="{F6E70BCD-01D0-6C42-BF4D-837613942EB8}" srcOrd="1" destOrd="0" presId="urn:microsoft.com/office/officeart/2005/8/layout/vProcess5"/>
    <dgm:cxn modelId="{57673E4F-A6DC-3748-AC8A-182BB26A418D}" type="presParOf" srcId="{46CC2B1D-5842-9649-B564-B992CD5A3F68}" destId="{D4D1972C-4E9A-434E-93C6-A0E3B572328C}" srcOrd="2" destOrd="0" presId="urn:microsoft.com/office/officeart/2005/8/layout/vProcess5"/>
    <dgm:cxn modelId="{1E6C9308-9274-7244-9F67-AAA6089D1C2C}" type="presParOf" srcId="{46CC2B1D-5842-9649-B564-B992CD5A3F68}" destId="{41CF200C-FFAE-2F40-AF6E-B315529108F7}" srcOrd="3" destOrd="0" presId="urn:microsoft.com/office/officeart/2005/8/layout/vProcess5"/>
    <dgm:cxn modelId="{C3122BE9-9B3B-FA4A-A525-45893FF49899}" type="presParOf" srcId="{46CC2B1D-5842-9649-B564-B992CD5A3F68}" destId="{AB9EF60F-09A9-0A49-AE03-9FCF020A81A2}" srcOrd="4" destOrd="0" presId="urn:microsoft.com/office/officeart/2005/8/layout/vProcess5"/>
    <dgm:cxn modelId="{63548D77-DB07-6944-9505-5E7D9B0C182F}" type="presParOf" srcId="{46CC2B1D-5842-9649-B564-B992CD5A3F68}" destId="{4D9065A6-C114-2849-9FEF-91E6908FD25A}" srcOrd="5" destOrd="0" presId="urn:microsoft.com/office/officeart/2005/8/layout/vProcess5"/>
    <dgm:cxn modelId="{3156EF00-0DA2-DA4A-939F-05CB478261ED}" type="presParOf" srcId="{46CC2B1D-5842-9649-B564-B992CD5A3F68}" destId="{7F6DC0F4-5135-D44D-8D6D-D4CFA7347E15}" srcOrd="6" destOrd="0" presId="urn:microsoft.com/office/officeart/2005/8/layout/vProcess5"/>
    <dgm:cxn modelId="{96956685-057B-EC4F-ADC7-9685C2BD2A92}" type="presParOf" srcId="{46CC2B1D-5842-9649-B564-B992CD5A3F68}" destId="{B5712DCE-2F6E-E647-9D91-135C16B458C3}" srcOrd="7" destOrd="0" presId="urn:microsoft.com/office/officeart/2005/8/layout/vProcess5"/>
    <dgm:cxn modelId="{5CB63FB6-1460-044D-9C9A-25A5AC4BA627}" type="presParOf" srcId="{46CC2B1D-5842-9649-B564-B992CD5A3F68}" destId="{40A10ECC-F38F-7A4D-9C68-908E81BE7041}" srcOrd="8" destOrd="0" presId="urn:microsoft.com/office/officeart/2005/8/layout/vProcess5"/>
    <dgm:cxn modelId="{85342971-D969-8044-ACDA-94B4DAA0E578}" type="presParOf" srcId="{46CC2B1D-5842-9649-B564-B992CD5A3F68}" destId="{6B11F3B4-372E-5E40-8A2B-CBA834E093CE}" srcOrd="9" destOrd="0" presId="urn:microsoft.com/office/officeart/2005/8/layout/vProcess5"/>
    <dgm:cxn modelId="{829D8361-2DE8-3D46-A204-669200D5A091}" type="presParOf" srcId="{46CC2B1D-5842-9649-B564-B992CD5A3F68}" destId="{3437B3A4-BF07-424A-B8E1-D74A61C9B4F8}" srcOrd="10" destOrd="0" presId="urn:microsoft.com/office/officeart/2005/8/layout/vProcess5"/>
    <dgm:cxn modelId="{3E0AA446-7AB3-7C4F-B1C3-140F8BF86567}" type="presParOf" srcId="{46CC2B1D-5842-9649-B564-B992CD5A3F68}" destId="{5F77F643-A425-4C45-9A15-03D30384A951}" srcOrd="11" destOrd="0" presId="urn:microsoft.com/office/officeart/2005/8/layout/vProcess5"/>
    <dgm:cxn modelId="{5818DF89-2B09-0241-9319-9070A14685A4}" type="presParOf" srcId="{46CC2B1D-5842-9649-B564-B992CD5A3F68}" destId="{38217F7C-740B-7A49-B549-745B92A434D4}" srcOrd="12" destOrd="0" presId="urn:microsoft.com/office/officeart/2005/8/layout/vProcess5"/>
    <dgm:cxn modelId="{AB531202-364F-FC43-9BB6-2D53572797E6}" type="presParOf" srcId="{46CC2B1D-5842-9649-B564-B992CD5A3F68}" destId="{746460EA-4C44-BF40-B162-F97126C706DB}" srcOrd="13" destOrd="0" presId="urn:microsoft.com/office/officeart/2005/8/layout/vProcess5"/>
    <dgm:cxn modelId="{29DCBFA9-E7C0-0A46-A3EF-9229EAAA38A8}" type="presParOf" srcId="{46CC2B1D-5842-9649-B564-B992CD5A3F68}" destId="{491856C4-5D44-324D-BE4C-9CA2D612EFE3}" srcOrd="14" destOrd="0" presId="urn:microsoft.com/office/officeart/2005/8/layout/vProcess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B8B7A77-43E5-4A93-8E19-041E6FDF0DD4}" type="doc">
      <dgm:prSet loTypeId="urn:microsoft.com/office/officeart/2005/8/layout/default" loCatId="" qsTypeId="urn:microsoft.com/office/officeart/2005/8/quickstyle/simple1" qsCatId="simple" csTypeId="urn:microsoft.com/office/officeart/2005/8/colors/accent0_3" csCatId="mainScheme"/>
      <dgm:spPr/>
      <dgm:t>
        <a:bodyPr/>
        <a:lstStyle/>
        <a:p>
          <a:endParaRPr lang="en-US"/>
        </a:p>
      </dgm:t>
    </dgm:pt>
    <dgm:pt modelId="{79991442-2B58-4E9B-A78B-A3CF31F0CCA7}">
      <dgm:prSet custT="1"/>
      <dgm:spPr/>
      <dgm:t>
        <a:bodyPr/>
        <a:lstStyle/>
        <a:p>
          <a:r>
            <a:rPr lang="en-US" sz="2400" dirty="0">
              <a:latin typeface="Arial" panose="020B0604020202020204" pitchFamily="34" charset="0"/>
              <a:cs typeface="Arial" panose="020B0604020202020204" pitchFamily="34" charset="0"/>
            </a:rPr>
            <a:t>📑 2024–2026 strategy calls for legal framework on sukuk &amp; Shariah-compliant products</a:t>
          </a:r>
        </a:p>
      </dgm:t>
    </dgm:pt>
    <dgm:pt modelId="{9F5F7028-9D11-4A9A-BDDC-D54CD2EEE48E}" type="parTrans" cxnId="{60DB5B83-363F-41F9-8A03-CFC2BCC81B88}">
      <dgm:prSet/>
      <dgm:spPr/>
      <dgm:t>
        <a:bodyPr/>
        <a:lstStyle/>
        <a:p>
          <a:endParaRPr lang="en-US" sz="1400">
            <a:latin typeface="Arial" panose="020B0604020202020204" pitchFamily="34" charset="0"/>
            <a:cs typeface="Arial" panose="020B0604020202020204" pitchFamily="34" charset="0"/>
          </a:endParaRPr>
        </a:p>
      </dgm:t>
    </dgm:pt>
    <dgm:pt modelId="{8AA533EE-F4E1-49E3-A357-81F2C4DFDBF4}" type="sibTrans" cxnId="{60DB5B83-363F-41F9-8A03-CFC2BCC81B88}">
      <dgm:prSet/>
      <dgm:spPr/>
      <dgm:t>
        <a:bodyPr/>
        <a:lstStyle/>
        <a:p>
          <a:endParaRPr lang="en-US" sz="1400">
            <a:latin typeface="Arial" panose="020B0604020202020204" pitchFamily="34" charset="0"/>
            <a:cs typeface="Arial" panose="020B0604020202020204" pitchFamily="34" charset="0"/>
          </a:endParaRPr>
        </a:p>
      </dgm:t>
    </dgm:pt>
    <dgm:pt modelId="{0E343457-346D-467F-99CD-B34A4D88F971}">
      <dgm:prSet custT="1"/>
      <dgm:spPr/>
      <dgm:t>
        <a:bodyPr/>
        <a:lstStyle/>
        <a:p>
          <a:r>
            <a:rPr lang="en-US" sz="2400">
              <a:latin typeface="Arial" panose="020B0604020202020204" pitchFamily="34" charset="0"/>
              <a:cs typeface="Arial" panose="020B0604020202020204" pitchFamily="34" charset="0"/>
            </a:rPr>
            <a:t>🧪 CBA’s regulatory sandbox enables testing of sukuk, Shariah lending &amp; micro-takaful</a:t>
          </a:r>
        </a:p>
      </dgm:t>
    </dgm:pt>
    <dgm:pt modelId="{1831D31C-3FE7-440E-A396-311DCC8229A3}" type="parTrans" cxnId="{98F32AE0-E61F-4CC8-94C4-7E0AF3834D7F}">
      <dgm:prSet/>
      <dgm:spPr/>
      <dgm:t>
        <a:bodyPr/>
        <a:lstStyle/>
        <a:p>
          <a:endParaRPr lang="en-US" sz="1400">
            <a:latin typeface="Arial" panose="020B0604020202020204" pitchFamily="34" charset="0"/>
            <a:cs typeface="Arial" panose="020B0604020202020204" pitchFamily="34" charset="0"/>
          </a:endParaRPr>
        </a:p>
      </dgm:t>
    </dgm:pt>
    <dgm:pt modelId="{9288560A-D85A-4BC1-B45C-445AFF8A5778}" type="sibTrans" cxnId="{98F32AE0-E61F-4CC8-94C4-7E0AF3834D7F}">
      <dgm:prSet/>
      <dgm:spPr/>
      <dgm:t>
        <a:bodyPr/>
        <a:lstStyle/>
        <a:p>
          <a:endParaRPr lang="en-US" sz="1400">
            <a:latin typeface="Arial" panose="020B0604020202020204" pitchFamily="34" charset="0"/>
            <a:cs typeface="Arial" panose="020B0604020202020204" pitchFamily="34" charset="0"/>
          </a:endParaRPr>
        </a:p>
      </dgm:t>
    </dgm:pt>
    <dgm:pt modelId="{A9496B0D-A61B-402D-B1C5-C9FB1FFE68E3}">
      <dgm:prSet custT="1"/>
      <dgm:spPr/>
      <dgm:t>
        <a:bodyPr/>
        <a:lstStyle/>
        <a:p>
          <a:r>
            <a:rPr lang="en-US" sz="2400">
              <a:latin typeface="Arial" panose="020B0604020202020204" pitchFamily="34" charset="0"/>
              <a:cs typeface="Arial" panose="020B0604020202020204" pitchFamily="34" charset="0"/>
            </a:rPr>
            <a:t>🏦 Local bank applied in 2024 to offer Islamic banking; sukuk first, full banking in 3–5 years</a:t>
          </a:r>
        </a:p>
      </dgm:t>
    </dgm:pt>
    <dgm:pt modelId="{52D6B980-BCD4-4D82-8500-03047ED59796}" type="parTrans" cxnId="{E70D6D05-1D9D-42E6-9EA3-647710D1AFA1}">
      <dgm:prSet/>
      <dgm:spPr/>
      <dgm:t>
        <a:bodyPr/>
        <a:lstStyle/>
        <a:p>
          <a:endParaRPr lang="en-US" sz="1400">
            <a:latin typeface="Arial" panose="020B0604020202020204" pitchFamily="34" charset="0"/>
            <a:cs typeface="Arial" panose="020B0604020202020204" pitchFamily="34" charset="0"/>
          </a:endParaRPr>
        </a:p>
      </dgm:t>
    </dgm:pt>
    <dgm:pt modelId="{BAB0D4C5-2142-418B-A69D-AE5C438093A9}" type="sibTrans" cxnId="{E70D6D05-1D9D-42E6-9EA3-647710D1AFA1}">
      <dgm:prSet/>
      <dgm:spPr/>
      <dgm:t>
        <a:bodyPr/>
        <a:lstStyle/>
        <a:p>
          <a:endParaRPr lang="en-US" sz="1400">
            <a:latin typeface="Arial" panose="020B0604020202020204" pitchFamily="34" charset="0"/>
            <a:cs typeface="Arial" panose="020B0604020202020204" pitchFamily="34" charset="0"/>
          </a:endParaRPr>
        </a:p>
      </dgm:t>
    </dgm:pt>
    <dgm:pt modelId="{E63B0412-3B77-443E-9C4F-F5DF9AE7590A}">
      <dgm:prSet custT="1"/>
      <dgm:spPr/>
      <dgm:t>
        <a:bodyPr/>
        <a:lstStyle/>
        <a:p>
          <a:r>
            <a:rPr lang="en-US" sz="2400">
              <a:latin typeface="Arial" panose="020B0604020202020204" pitchFamily="34" charset="0"/>
              <a:cs typeface="Arial" panose="020B0604020202020204" pitchFamily="34" charset="0"/>
            </a:rPr>
            <a:t>💹 Sukuk issuance seen as key to mobilize funds for infrastructure &amp; SMEs</a:t>
          </a:r>
        </a:p>
      </dgm:t>
    </dgm:pt>
    <dgm:pt modelId="{939386C1-F23C-49E1-B561-DA2274976B25}" type="parTrans" cxnId="{AB5A2331-6A65-4D3C-B4E4-E6D8B82F8E89}">
      <dgm:prSet/>
      <dgm:spPr/>
      <dgm:t>
        <a:bodyPr/>
        <a:lstStyle/>
        <a:p>
          <a:endParaRPr lang="en-US" sz="1400">
            <a:latin typeface="Arial" panose="020B0604020202020204" pitchFamily="34" charset="0"/>
            <a:cs typeface="Arial" panose="020B0604020202020204" pitchFamily="34" charset="0"/>
          </a:endParaRPr>
        </a:p>
      </dgm:t>
    </dgm:pt>
    <dgm:pt modelId="{A2160014-0BDA-4EE5-A194-9823066DDED0}" type="sibTrans" cxnId="{AB5A2331-6A65-4D3C-B4E4-E6D8B82F8E89}">
      <dgm:prSet/>
      <dgm:spPr/>
      <dgm:t>
        <a:bodyPr/>
        <a:lstStyle/>
        <a:p>
          <a:endParaRPr lang="en-US" sz="1400">
            <a:latin typeface="Arial" panose="020B0604020202020204" pitchFamily="34" charset="0"/>
            <a:cs typeface="Arial" panose="020B0604020202020204" pitchFamily="34" charset="0"/>
          </a:endParaRPr>
        </a:p>
      </dgm:t>
    </dgm:pt>
    <dgm:pt modelId="{28A1ACEB-EE28-4794-9356-32B9F6332F68}">
      <dgm:prSet custT="1"/>
      <dgm:spPr/>
      <dgm:t>
        <a:bodyPr/>
        <a:lstStyle/>
        <a:p>
          <a:r>
            <a:rPr lang="en-US" sz="2400">
              <a:latin typeface="Arial" panose="020B0604020202020204" pitchFamily="34" charset="0"/>
              <a:cs typeface="Arial" panose="020B0604020202020204" pitchFamily="34" charset="0"/>
            </a:rPr>
            <a:t>🌍 Global partnerships with IsDB, Al Baraka &amp; IBFIM align with best practices</a:t>
          </a:r>
        </a:p>
      </dgm:t>
    </dgm:pt>
    <dgm:pt modelId="{05ED533D-515A-4194-9AB2-D47811DD9D5B}" type="parTrans" cxnId="{96A8A439-EBD7-4020-8AEF-FAB5FE4C498A}">
      <dgm:prSet/>
      <dgm:spPr/>
      <dgm:t>
        <a:bodyPr/>
        <a:lstStyle/>
        <a:p>
          <a:endParaRPr lang="en-US" sz="1400">
            <a:latin typeface="Arial" panose="020B0604020202020204" pitchFamily="34" charset="0"/>
            <a:cs typeface="Arial" panose="020B0604020202020204" pitchFamily="34" charset="0"/>
          </a:endParaRPr>
        </a:p>
      </dgm:t>
    </dgm:pt>
    <dgm:pt modelId="{F36859F5-3198-47FD-8F01-46460003C7F5}" type="sibTrans" cxnId="{96A8A439-EBD7-4020-8AEF-FAB5FE4C498A}">
      <dgm:prSet/>
      <dgm:spPr/>
      <dgm:t>
        <a:bodyPr/>
        <a:lstStyle/>
        <a:p>
          <a:endParaRPr lang="en-US" sz="1400">
            <a:latin typeface="Arial" panose="020B0604020202020204" pitchFamily="34" charset="0"/>
            <a:cs typeface="Arial" panose="020B0604020202020204" pitchFamily="34" charset="0"/>
          </a:endParaRPr>
        </a:p>
      </dgm:t>
    </dgm:pt>
    <dgm:pt modelId="{454D3759-052D-184B-B293-9CE1136786D2}" type="pres">
      <dgm:prSet presAssocID="{0B8B7A77-43E5-4A93-8E19-041E6FDF0DD4}" presName="diagram" presStyleCnt="0">
        <dgm:presLayoutVars>
          <dgm:dir/>
          <dgm:resizeHandles val="exact"/>
        </dgm:presLayoutVars>
      </dgm:prSet>
      <dgm:spPr/>
    </dgm:pt>
    <dgm:pt modelId="{D6A64FB8-0A3A-2942-B1F3-F38B7B46420B}" type="pres">
      <dgm:prSet presAssocID="{79991442-2B58-4E9B-A78B-A3CF31F0CCA7}" presName="node" presStyleLbl="node1" presStyleIdx="0" presStyleCnt="5">
        <dgm:presLayoutVars>
          <dgm:bulletEnabled val="1"/>
        </dgm:presLayoutVars>
      </dgm:prSet>
      <dgm:spPr/>
    </dgm:pt>
    <dgm:pt modelId="{779DD1BB-BA42-4649-8473-ECFD6C769BD6}" type="pres">
      <dgm:prSet presAssocID="{8AA533EE-F4E1-49E3-A357-81F2C4DFDBF4}" presName="sibTrans" presStyleCnt="0"/>
      <dgm:spPr/>
    </dgm:pt>
    <dgm:pt modelId="{B2BECAA2-3E5D-2745-A2DF-B7785A55912A}" type="pres">
      <dgm:prSet presAssocID="{0E343457-346D-467F-99CD-B34A4D88F971}" presName="node" presStyleLbl="node1" presStyleIdx="1" presStyleCnt="5">
        <dgm:presLayoutVars>
          <dgm:bulletEnabled val="1"/>
        </dgm:presLayoutVars>
      </dgm:prSet>
      <dgm:spPr/>
    </dgm:pt>
    <dgm:pt modelId="{CA95ADDB-245B-7A4A-8141-CCC28829348B}" type="pres">
      <dgm:prSet presAssocID="{9288560A-D85A-4BC1-B45C-445AFF8A5778}" presName="sibTrans" presStyleCnt="0"/>
      <dgm:spPr/>
    </dgm:pt>
    <dgm:pt modelId="{9E0C8369-F880-9742-A472-30DC8FF70BC6}" type="pres">
      <dgm:prSet presAssocID="{A9496B0D-A61B-402D-B1C5-C9FB1FFE68E3}" presName="node" presStyleLbl="node1" presStyleIdx="2" presStyleCnt="5">
        <dgm:presLayoutVars>
          <dgm:bulletEnabled val="1"/>
        </dgm:presLayoutVars>
      </dgm:prSet>
      <dgm:spPr/>
    </dgm:pt>
    <dgm:pt modelId="{62BB887D-B1E1-3341-BC9D-6FE79150F7FA}" type="pres">
      <dgm:prSet presAssocID="{BAB0D4C5-2142-418B-A69D-AE5C438093A9}" presName="sibTrans" presStyleCnt="0"/>
      <dgm:spPr/>
    </dgm:pt>
    <dgm:pt modelId="{7F280C76-2430-FA43-B792-1E9C965BC3A9}" type="pres">
      <dgm:prSet presAssocID="{E63B0412-3B77-443E-9C4F-F5DF9AE7590A}" presName="node" presStyleLbl="node1" presStyleIdx="3" presStyleCnt="5">
        <dgm:presLayoutVars>
          <dgm:bulletEnabled val="1"/>
        </dgm:presLayoutVars>
      </dgm:prSet>
      <dgm:spPr/>
    </dgm:pt>
    <dgm:pt modelId="{751BE860-6F64-FA42-9353-6D7C7070861A}" type="pres">
      <dgm:prSet presAssocID="{A2160014-0BDA-4EE5-A194-9823066DDED0}" presName="sibTrans" presStyleCnt="0"/>
      <dgm:spPr/>
    </dgm:pt>
    <dgm:pt modelId="{8B176152-CBAF-FB4B-93F4-FB719588D69B}" type="pres">
      <dgm:prSet presAssocID="{28A1ACEB-EE28-4794-9356-32B9F6332F68}" presName="node" presStyleLbl="node1" presStyleIdx="4" presStyleCnt="5">
        <dgm:presLayoutVars>
          <dgm:bulletEnabled val="1"/>
        </dgm:presLayoutVars>
      </dgm:prSet>
      <dgm:spPr/>
    </dgm:pt>
  </dgm:ptLst>
  <dgm:cxnLst>
    <dgm:cxn modelId="{E70D6D05-1D9D-42E6-9EA3-647710D1AFA1}" srcId="{0B8B7A77-43E5-4A93-8E19-041E6FDF0DD4}" destId="{A9496B0D-A61B-402D-B1C5-C9FB1FFE68E3}" srcOrd="2" destOrd="0" parTransId="{52D6B980-BCD4-4D82-8500-03047ED59796}" sibTransId="{BAB0D4C5-2142-418B-A69D-AE5C438093A9}"/>
    <dgm:cxn modelId="{AB5A2331-6A65-4D3C-B4E4-E6D8B82F8E89}" srcId="{0B8B7A77-43E5-4A93-8E19-041E6FDF0DD4}" destId="{E63B0412-3B77-443E-9C4F-F5DF9AE7590A}" srcOrd="3" destOrd="0" parTransId="{939386C1-F23C-49E1-B561-DA2274976B25}" sibTransId="{A2160014-0BDA-4EE5-A194-9823066DDED0}"/>
    <dgm:cxn modelId="{B657A132-2302-944E-97D7-7187D556BE37}" type="presOf" srcId="{28A1ACEB-EE28-4794-9356-32B9F6332F68}" destId="{8B176152-CBAF-FB4B-93F4-FB719588D69B}" srcOrd="0" destOrd="0" presId="urn:microsoft.com/office/officeart/2005/8/layout/default"/>
    <dgm:cxn modelId="{96A8A439-EBD7-4020-8AEF-FAB5FE4C498A}" srcId="{0B8B7A77-43E5-4A93-8E19-041E6FDF0DD4}" destId="{28A1ACEB-EE28-4794-9356-32B9F6332F68}" srcOrd="4" destOrd="0" parTransId="{05ED533D-515A-4194-9AB2-D47811DD9D5B}" sibTransId="{F36859F5-3198-47FD-8F01-46460003C7F5}"/>
    <dgm:cxn modelId="{C3E68A54-A10D-1F40-BD59-C703C5817257}" type="presOf" srcId="{0B8B7A77-43E5-4A93-8E19-041E6FDF0DD4}" destId="{454D3759-052D-184B-B293-9CE1136786D2}" srcOrd="0" destOrd="0" presId="urn:microsoft.com/office/officeart/2005/8/layout/default"/>
    <dgm:cxn modelId="{7DAEC06A-83EF-6442-BE3F-91002091FFE6}" type="presOf" srcId="{A9496B0D-A61B-402D-B1C5-C9FB1FFE68E3}" destId="{9E0C8369-F880-9742-A472-30DC8FF70BC6}" srcOrd="0" destOrd="0" presId="urn:microsoft.com/office/officeart/2005/8/layout/default"/>
    <dgm:cxn modelId="{60DB5B83-363F-41F9-8A03-CFC2BCC81B88}" srcId="{0B8B7A77-43E5-4A93-8E19-041E6FDF0DD4}" destId="{79991442-2B58-4E9B-A78B-A3CF31F0CCA7}" srcOrd="0" destOrd="0" parTransId="{9F5F7028-9D11-4A9A-BDDC-D54CD2EEE48E}" sibTransId="{8AA533EE-F4E1-49E3-A357-81F2C4DFDBF4}"/>
    <dgm:cxn modelId="{BA68688D-9C05-954F-A534-046D70AB3FA8}" type="presOf" srcId="{0E343457-346D-467F-99CD-B34A4D88F971}" destId="{B2BECAA2-3E5D-2745-A2DF-B7785A55912A}" srcOrd="0" destOrd="0" presId="urn:microsoft.com/office/officeart/2005/8/layout/default"/>
    <dgm:cxn modelId="{2BD9F0CD-9359-C843-996D-82890083B099}" type="presOf" srcId="{79991442-2B58-4E9B-A78B-A3CF31F0CCA7}" destId="{D6A64FB8-0A3A-2942-B1F3-F38B7B46420B}" srcOrd="0" destOrd="0" presId="urn:microsoft.com/office/officeart/2005/8/layout/default"/>
    <dgm:cxn modelId="{F2A30ED0-CCDD-4D4E-B2D5-313F84F197B2}" type="presOf" srcId="{E63B0412-3B77-443E-9C4F-F5DF9AE7590A}" destId="{7F280C76-2430-FA43-B792-1E9C965BC3A9}" srcOrd="0" destOrd="0" presId="urn:microsoft.com/office/officeart/2005/8/layout/default"/>
    <dgm:cxn modelId="{98F32AE0-E61F-4CC8-94C4-7E0AF3834D7F}" srcId="{0B8B7A77-43E5-4A93-8E19-041E6FDF0DD4}" destId="{0E343457-346D-467F-99CD-B34A4D88F971}" srcOrd="1" destOrd="0" parTransId="{1831D31C-3FE7-440E-A396-311DCC8229A3}" sibTransId="{9288560A-D85A-4BC1-B45C-445AFF8A5778}"/>
    <dgm:cxn modelId="{5A8EA8EC-5061-6649-A463-FAB771745D64}" type="presParOf" srcId="{454D3759-052D-184B-B293-9CE1136786D2}" destId="{D6A64FB8-0A3A-2942-B1F3-F38B7B46420B}" srcOrd="0" destOrd="0" presId="urn:microsoft.com/office/officeart/2005/8/layout/default"/>
    <dgm:cxn modelId="{457C4121-758E-CE45-8E74-445A52C2D9B1}" type="presParOf" srcId="{454D3759-052D-184B-B293-9CE1136786D2}" destId="{779DD1BB-BA42-4649-8473-ECFD6C769BD6}" srcOrd="1" destOrd="0" presId="urn:microsoft.com/office/officeart/2005/8/layout/default"/>
    <dgm:cxn modelId="{2BE887D0-B215-E44C-B25F-8F1A45895D6C}" type="presParOf" srcId="{454D3759-052D-184B-B293-9CE1136786D2}" destId="{B2BECAA2-3E5D-2745-A2DF-B7785A55912A}" srcOrd="2" destOrd="0" presId="urn:microsoft.com/office/officeart/2005/8/layout/default"/>
    <dgm:cxn modelId="{09935D44-6F72-514D-9A29-BB67CEC8CAE9}" type="presParOf" srcId="{454D3759-052D-184B-B293-9CE1136786D2}" destId="{CA95ADDB-245B-7A4A-8141-CCC28829348B}" srcOrd="3" destOrd="0" presId="urn:microsoft.com/office/officeart/2005/8/layout/default"/>
    <dgm:cxn modelId="{F42E209F-327E-1747-A2D2-B01BA9019860}" type="presParOf" srcId="{454D3759-052D-184B-B293-9CE1136786D2}" destId="{9E0C8369-F880-9742-A472-30DC8FF70BC6}" srcOrd="4" destOrd="0" presId="urn:microsoft.com/office/officeart/2005/8/layout/default"/>
    <dgm:cxn modelId="{40BE7F0D-627E-AC4C-960A-F8157C015FAC}" type="presParOf" srcId="{454D3759-052D-184B-B293-9CE1136786D2}" destId="{62BB887D-B1E1-3341-BC9D-6FE79150F7FA}" srcOrd="5" destOrd="0" presId="urn:microsoft.com/office/officeart/2005/8/layout/default"/>
    <dgm:cxn modelId="{57BF05ED-6A74-1F47-B58A-0053EE69001D}" type="presParOf" srcId="{454D3759-052D-184B-B293-9CE1136786D2}" destId="{7F280C76-2430-FA43-B792-1E9C965BC3A9}" srcOrd="6" destOrd="0" presId="urn:microsoft.com/office/officeart/2005/8/layout/default"/>
    <dgm:cxn modelId="{8CF29647-3119-0646-AD6D-FDDA0C1A83BD}" type="presParOf" srcId="{454D3759-052D-184B-B293-9CE1136786D2}" destId="{751BE860-6F64-FA42-9353-6D7C7070861A}" srcOrd="7" destOrd="0" presId="urn:microsoft.com/office/officeart/2005/8/layout/default"/>
    <dgm:cxn modelId="{92EADA79-F94C-454D-A53F-232D38D232A1}" type="presParOf" srcId="{454D3759-052D-184B-B293-9CE1136786D2}" destId="{8B176152-CBAF-FB4B-93F4-FB719588D69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FBF2BDE-CD7F-0747-9B74-7DC749C9F078}" type="doc">
      <dgm:prSet loTypeId="urn:microsoft.com/office/officeart/2005/8/layout/cycle6" loCatId="" qsTypeId="urn:microsoft.com/office/officeart/2005/8/quickstyle/simple1" qsCatId="simple" csTypeId="urn:microsoft.com/office/officeart/2005/8/colors/colorful1" csCatId="colorful" phldr="1"/>
      <dgm:spPr/>
      <dgm:t>
        <a:bodyPr/>
        <a:lstStyle/>
        <a:p>
          <a:endParaRPr lang="en-US"/>
        </a:p>
      </dgm:t>
    </dgm:pt>
    <dgm:pt modelId="{4DBCCFBE-F0E0-0B4E-9C23-D79B25E8F66C}">
      <dgm:prSet phldrT="[Text]"/>
      <dgm:spPr/>
      <dgm:t>
        <a:bodyPr/>
        <a:lstStyle/>
        <a:p>
          <a:r>
            <a:rPr lang="en-US" dirty="0"/>
            <a:t>HM Treasury</a:t>
          </a:r>
        </a:p>
      </dgm:t>
    </dgm:pt>
    <dgm:pt modelId="{718F411C-D2F6-3746-B7DA-A22258E48083}" type="parTrans" cxnId="{F2A68DAE-2D7E-0042-A1B9-5F36CF12E860}">
      <dgm:prSet/>
      <dgm:spPr/>
      <dgm:t>
        <a:bodyPr/>
        <a:lstStyle/>
        <a:p>
          <a:endParaRPr lang="en-US"/>
        </a:p>
      </dgm:t>
    </dgm:pt>
    <dgm:pt modelId="{A5FDDA23-F884-FC42-8163-0332C66CBBCF}" type="sibTrans" cxnId="{F2A68DAE-2D7E-0042-A1B9-5F36CF12E860}">
      <dgm:prSet/>
      <dgm:spPr/>
      <dgm:t>
        <a:bodyPr/>
        <a:lstStyle/>
        <a:p>
          <a:endParaRPr lang="en-US"/>
        </a:p>
      </dgm:t>
    </dgm:pt>
    <dgm:pt modelId="{A7A8A04D-E283-C443-9D2C-01C4E993A5DF}">
      <dgm:prSet phldrT="[Text]"/>
      <dgm:spPr/>
      <dgm:t>
        <a:bodyPr/>
        <a:lstStyle/>
        <a:p>
          <a:r>
            <a:rPr lang="en-US" dirty="0">
              <a:solidFill>
                <a:schemeClr val="bg1"/>
              </a:solidFill>
            </a:rPr>
            <a:t>Bank of England</a:t>
          </a:r>
        </a:p>
      </dgm:t>
    </dgm:pt>
    <dgm:pt modelId="{070BF37A-D82E-AB4B-8221-4287AA5D39C9}" type="parTrans" cxnId="{F0DD96DE-1D0F-B24A-9CEA-CC217F4DA9E3}">
      <dgm:prSet/>
      <dgm:spPr/>
      <dgm:t>
        <a:bodyPr/>
        <a:lstStyle/>
        <a:p>
          <a:endParaRPr lang="en-US"/>
        </a:p>
      </dgm:t>
    </dgm:pt>
    <dgm:pt modelId="{D6DAD40F-77F5-F141-B0E9-8C8A6BB28CBE}" type="sibTrans" cxnId="{F0DD96DE-1D0F-B24A-9CEA-CC217F4DA9E3}">
      <dgm:prSet/>
      <dgm:spPr/>
      <dgm:t>
        <a:bodyPr/>
        <a:lstStyle/>
        <a:p>
          <a:endParaRPr lang="en-US"/>
        </a:p>
      </dgm:t>
    </dgm:pt>
    <dgm:pt modelId="{2F864A1F-3762-C748-88B0-1B4EDED0E0EB}">
      <dgm:prSet phldrT="[Text]"/>
      <dgm:spPr/>
      <dgm:t>
        <a:bodyPr/>
        <a:lstStyle/>
        <a:p>
          <a:r>
            <a:rPr lang="en-US" dirty="0"/>
            <a:t>FCA</a:t>
          </a:r>
        </a:p>
      </dgm:t>
    </dgm:pt>
    <dgm:pt modelId="{E2C021C1-F6CA-7C4B-936B-EE22D1D0B5F2}" type="parTrans" cxnId="{C9A23F7A-3A0A-734D-B9E6-C735E7F3F144}">
      <dgm:prSet/>
      <dgm:spPr/>
      <dgm:t>
        <a:bodyPr/>
        <a:lstStyle/>
        <a:p>
          <a:endParaRPr lang="en-US"/>
        </a:p>
      </dgm:t>
    </dgm:pt>
    <dgm:pt modelId="{0B20990B-EAB5-D743-9084-673397F81618}" type="sibTrans" cxnId="{C9A23F7A-3A0A-734D-B9E6-C735E7F3F144}">
      <dgm:prSet/>
      <dgm:spPr/>
      <dgm:t>
        <a:bodyPr/>
        <a:lstStyle/>
        <a:p>
          <a:endParaRPr lang="en-US"/>
        </a:p>
      </dgm:t>
    </dgm:pt>
    <dgm:pt modelId="{65320C55-0CB7-CB46-822F-2FD296173404}">
      <dgm:prSet phldrT="[Text]"/>
      <dgm:spPr/>
      <dgm:t>
        <a:bodyPr/>
        <a:lstStyle/>
        <a:p>
          <a:r>
            <a:rPr lang="en-US" dirty="0"/>
            <a:t>Ministry of Finance</a:t>
          </a:r>
        </a:p>
      </dgm:t>
    </dgm:pt>
    <dgm:pt modelId="{08F6E99B-590E-5A4A-84C2-165F383314FF}" type="parTrans" cxnId="{05B67B18-75EA-4E48-88D0-1692133555AD}">
      <dgm:prSet/>
      <dgm:spPr/>
      <dgm:t>
        <a:bodyPr/>
        <a:lstStyle/>
        <a:p>
          <a:endParaRPr lang="en-US"/>
        </a:p>
      </dgm:t>
    </dgm:pt>
    <dgm:pt modelId="{E66CABE6-A9B2-AA4D-B308-CF51CF977CA9}" type="sibTrans" cxnId="{05B67B18-75EA-4E48-88D0-1692133555AD}">
      <dgm:prSet/>
      <dgm:spPr/>
      <dgm:t>
        <a:bodyPr/>
        <a:lstStyle/>
        <a:p>
          <a:endParaRPr lang="en-US"/>
        </a:p>
      </dgm:t>
    </dgm:pt>
    <dgm:pt modelId="{F833C3F9-742B-B64C-A91D-70FBF286DD6F}" type="pres">
      <dgm:prSet presAssocID="{6FBF2BDE-CD7F-0747-9B74-7DC749C9F078}" presName="cycle" presStyleCnt="0">
        <dgm:presLayoutVars>
          <dgm:dir/>
          <dgm:resizeHandles val="exact"/>
        </dgm:presLayoutVars>
      </dgm:prSet>
      <dgm:spPr/>
    </dgm:pt>
    <dgm:pt modelId="{666FFE0B-47F4-904A-901B-5C1B721B6444}" type="pres">
      <dgm:prSet presAssocID="{4DBCCFBE-F0E0-0B4E-9C23-D79B25E8F66C}" presName="node" presStyleLbl="node1" presStyleIdx="0" presStyleCnt="4">
        <dgm:presLayoutVars>
          <dgm:bulletEnabled val="1"/>
        </dgm:presLayoutVars>
      </dgm:prSet>
      <dgm:spPr/>
    </dgm:pt>
    <dgm:pt modelId="{44606DBF-B8D3-8A47-9B24-9EF0EFF8A859}" type="pres">
      <dgm:prSet presAssocID="{4DBCCFBE-F0E0-0B4E-9C23-D79B25E8F66C}" presName="spNode" presStyleCnt="0"/>
      <dgm:spPr/>
    </dgm:pt>
    <dgm:pt modelId="{6CB86224-AE39-BE4E-BD2E-69AFBC126D0B}" type="pres">
      <dgm:prSet presAssocID="{A5FDDA23-F884-FC42-8163-0332C66CBBCF}" presName="sibTrans" presStyleLbl="sibTrans1D1" presStyleIdx="0" presStyleCnt="4"/>
      <dgm:spPr/>
    </dgm:pt>
    <dgm:pt modelId="{732C51DA-69AB-8D46-B069-BD1573BB56E0}" type="pres">
      <dgm:prSet presAssocID="{65320C55-0CB7-CB46-822F-2FD296173404}" presName="node" presStyleLbl="node1" presStyleIdx="1" presStyleCnt="4">
        <dgm:presLayoutVars>
          <dgm:bulletEnabled val="1"/>
        </dgm:presLayoutVars>
      </dgm:prSet>
      <dgm:spPr/>
    </dgm:pt>
    <dgm:pt modelId="{3547122A-BEFB-4441-81AD-83F084B4266C}" type="pres">
      <dgm:prSet presAssocID="{65320C55-0CB7-CB46-822F-2FD296173404}" presName="spNode" presStyleCnt="0"/>
      <dgm:spPr/>
    </dgm:pt>
    <dgm:pt modelId="{EEEA3A2D-AB97-3A4B-AAB1-8E51B2EA139F}" type="pres">
      <dgm:prSet presAssocID="{E66CABE6-A9B2-AA4D-B308-CF51CF977CA9}" presName="sibTrans" presStyleLbl="sibTrans1D1" presStyleIdx="1" presStyleCnt="4"/>
      <dgm:spPr/>
    </dgm:pt>
    <dgm:pt modelId="{6EF02C0B-47FC-3A4C-B991-BA89A9368162}" type="pres">
      <dgm:prSet presAssocID="{A7A8A04D-E283-C443-9D2C-01C4E993A5DF}" presName="node" presStyleLbl="node1" presStyleIdx="2" presStyleCnt="4">
        <dgm:presLayoutVars>
          <dgm:bulletEnabled val="1"/>
        </dgm:presLayoutVars>
      </dgm:prSet>
      <dgm:spPr/>
    </dgm:pt>
    <dgm:pt modelId="{05270592-38FE-7149-A6E9-1CF60220117A}" type="pres">
      <dgm:prSet presAssocID="{A7A8A04D-E283-C443-9D2C-01C4E993A5DF}" presName="spNode" presStyleCnt="0"/>
      <dgm:spPr/>
    </dgm:pt>
    <dgm:pt modelId="{62F804FF-FA17-884A-AB18-128FF700DA08}" type="pres">
      <dgm:prSet presAssocID="{D6DAD40F-77F5-F141-B0E9-8C8A6BB28CBE}" presName="sibTrans" presStyleLbl="sibTrans1D1" presStyleIdx="2" presStyleCnt="4"/>
      <dgm:spPr/>
    </dgm:pt>
    <dgm:pt modelId="{71E70FA8-B4F7-E649-933C-3C724A3D2811}" type="pres">
      <dgm:prSet presAssocID="{2F864A1F-3762-C748-88B0-1B4EDED0E0EB}" presName="node" presStyleLbl="node1" presStyleIdx="3" presStyleCnt="4">
        <dgm:presLayoutVars>
          <dgm:bulletEnabled val="1"/>
        </dgm:presLayoutVars>
      </dgm:prSet>
      <dgm:spPr/>
    </dgm:pt>
    <dgm:pt modelId="{806A0C67-47C1-7643-89F9-2B35DD143E04}" type="pres">
      <dgm:prSet presAssocID="{2F864A1F-3762-C748-88B0-1B4EDED0E0EB}" presName="spNode" presStyleCnt="0"/>
      <dgm:spPr/>
    </dgm:pt>
    <dgm:pt modelId="{930676E7-D06F-E54A-A341-E2BC71E4CBFC}" type="pres">
      <dgm:prSet presAssocID="{0B20990B-EAB5-D743-9084-673397F81618}" presName="sibTrans" presStyleLbl="sibTrans1D1" presStyleIdx="3" presStyleCnt="4"/>
      <dgm:spPr/>
    </dgm:pt>
  </dgm:ptLst>
  <dgm:cxnLst>
    <dgm:cxn modelId="{44DCD008-800B-584F-924A-0D3777BB7175}" type="presOf" srcId="{E66CABE6-A9B2-AA4D-B308-CF51CF977CA9}" destId="{EEEA3A2D-AB97-3A4B-AAB1-8E51B2EA139F}" srcOrd="0" destOrd="0" presId="urn:microsoft.com/office/officeart/2005/8/layout/cycle6"/>
    <dgm:cxn modelId="{05B67B18-75EA-4E48-88D0-1692133555AD}" srcId="{6FBF2BDE-CD7F-0747-9B74-7DC749C9F078}" destId="{65320C55-0CB7-CB46-822F-2FD296173404}" srcOrd="1" destOrd="0" parTransId="{08F6E99B-590E-5A4A-84C2-165F383314FF}" sibTransId="{E66CABE6-A9B2-AA4D-B308-CF51CF977CA9}"/>
    <dgm:cxn modelId="{55758243-C9D7-7342-9A78-E3701617EA80}" type="presOf" srcId="{D6DAD40F-77F5-F141-B0E9-8C8A6BB28CBE}" destId="{62F804FF-FA17-884A-AB18-128FF700DA08}" srcOrd="0" destOrd="0" presId="urn:microsoft.com/office/officeart/2005/8/layout/cycle6"/>
    <dgm:cxn modelId="{C9A23F7A-3A0A-734D-B9E6-C735E7F3F144}" srcId="{6FBF2BDE-CD7F-0747-9B74-7DC749C9F078}" destId="{2F864A1F-3762-C748-88B0-1B4EDED0E0EB}" srcOrd="3" destOrd="0" parTransId="{E2C021C1-F6CA-7C4B-936B-EE22D1D0B5F2}" sibTransId="{0B20990B-EAB5-D743-9084-673397F81618}"/>
    <dgm:cxn modelId="{5A01F57A-ED2C-4646-AD94-E7AD23ABD034}" type="presOf" srcId="{65320C55-0CB7-CB46-822F-2FD296173404}" destId="{732C51DA-69AB-8D46-B069-BD1573BB56E0}" srcOrd="0" destOrd="0" presId="urn:microsoft.com/office/officeart/2005/8/layout/cycle6"/>
    <dgm:cxn modelId="{0474DFAC-C7A3-8244-9167-CA16CD6FC7CF}" type="presOf" srcId="{2F864A1F-3762-C748-88B0-1B4EDED0E0EB}" destId="{71E70FA8-B4F7-E649-933C-3C724A3D2811}" srcOrd="0" destOrd="0" presId="urn:microsoft.com/office/officeart/2005/8/layout/cycle6"/>
    <dgm:cxn modelId="{F2A68DAE-2D7E-0042-A1B9-5F36CF12E860}" srcId="{6FBF2BDE-CD7F-0747-9B74-7DC749C9F078}" destId="{4DBCCFBE-F0E0-0B4E-9C23-D79B25E8F66C}" srcOrd="0" destOrd="0" parTransId="{718F411C-D2F6-3746-B7DA-A22258E48083}" sibTransId="{A5FDDA23-F884-FC42-8163-0332C66CBBCF}"/>
    <dgm:cxn modelId="{5D07E6D9-A8D3-DD48-B32E-1308AB40F702}" type="presOf" srcId="{A7A8A04D-E283-C443-9D2C-01C4E993A5DF}" destId="{6EF02C0B-47FC-3A4C-B991-BA89A9368162}" srcOrd="0" destOrd="0" presId="urn:microsoft.com/office/officeart/2005/8/layout/cycle6"/>
    <dgm:cxn modelId="{F0DD96DE-1D0F-B24A-9CEA-CC217F4DA9E3}" srcId="{6FBF2BDE-CD7F-0747-9B74-7DC749C9F078}" destId="{A7A8A04D-E283-C443-9D2C-01C4E993A5DF}" srcOrd="2" destOrd="0" parTransId="{070BF37A-D82E-AB4B-8221-4287AA5D39C9}" sibTransId="{D6DAD40F-77F5-F141-B0E9-8C8A6BB28CBE}"/>
    <dgm:cxn modelId="{8E495EEA-4F8D-5F4E-81EA-148F4FB76C4F}" type="presOf" srcId="{0B20990B-EAB5-D743-9084-673397F81618}" destId="{930676E7-D06F-E54A-A341-E2BC71E4CBFC}" srcOrd="0" destOrd="0" presId="urn:microsoft.com/office/officeart/2005/8/layout/cycle6"/>
    <dgm:cxn modelId="{FE5DFBF8-A54C-9D41-9812-5880EB0539DC}" type="presOf" srcId="{A5FDDA23-F884-FC42-8163-0332C66CBBCF}" destId="{6CB86224-AE39-BE4E-BD2E-69AFBC126D0B}" srcOrd="0" destOrd="0" presId="urn:microsoft.com/office/officeart/2005/8/layout/cycle6"/>
    <dgm:cxn modelId="{0A6654FD-A428-3F4E-9E63-0088BAD62D81}" type="presOf" srcId="{6FBF2BDE-CD7F-0747-9B74-7DC749C9F078}" destId="{F833C3F9-742B-B64C-A91D-70FBF286DD6F}" srcOrd="0" destOrd="0" presId="urn:microsoft.com/office/officeart/2005/8/layout/cycle6"/>
    <dgm:cxn modelId="{55069AFD-FD4E-894A-A5E3-60939F35B00C}" type="presOf" srcId="{4DBCCFBE-F0E0-0B4E-9C23-D79B25E8F66C}" destId="{666FFE0B-47F4-904A-901B-5C1B721B6444}" srcOrd="0" destOrd="0" presId="urn:microsoft.com/office/officeart/2005/8/layout/cycle6"/>
    <dgm:cxn modelId="{1F6DBDCE-C4FA-E34E-88BD-7DC8D8F4536A}" type="presParOf" srcId="{F833C3F9-742B-B64C-A91D-70FBF286DD6F}" destId="{666FFE0B-47F4-904A-901B-5C1B721B6444}" srcOrd="0" destOrd="0" presId="urn:microsoft.com/office/officeart/2005/8/layout/cycle6"/>
    <dgm:cxn modelId="{B4DFAE28-0FD1-8A47-8BD3-F25FD533673F}" type="presParOf" srcId="{F833C3F9-742B-B64C-A91D-70FBF286DD6F}" destId="{44606DBF-B8D3-8A47-9B24-9EF0EFF8A859}" srcOrd="1" destOrd="0" presId="urn:microsoft.com/office/officeart/2005/8/layout/cycle6"/>
    <dgm:cxn modelId="{C1BB380D-877B-6247-9814-0C7377DD5D9C}" type="presParOf" srcId="{F833C3F9-742B-B64C-A91D-70FBF286DD6F}" destId="{6CB86224-AE39-BE4E-BD2E-69AFBC126D0B}" srcOrd="2" destOrd="0" presId="urn:microsoft.com/office/officeart/2005/8/layout/cycle6"/>
    <dgm:cxn modelId="{FB846C4A-5D0B-084E-A2EC-86EE93807BB9}" type="presParOf" srcId="{F833C3F9-742B-B64C-A91D-70FBF286DD6F}" destId="{732C51DA-69AB-8D46-B069-BD1573BB56E0}" srcOrd="3" destOrd="0" presId="urn:microsoft.com/office/officeart/2005/8/layout/cycle6"/>
    <dgm:cxn modelId="{F8449BC9-6B47-3F4C-B6D9-33183197F535}" type="presParOf" srcId="{F833C3F9-742B-B64C-A91D-70FBF286DD6F}" destId="{3547122A-BEFB-4441-81AD-83F084B4266C}" srcOrd="4" destOrd="0" presId="urn:microsoft.com/office/officeart/2005/8/layout/cycle6"/>
    <dgm:cxn modelId="{BFB4F8C2-809D-3B47-A9CC-4A2F4C57E2C9}" type="presParOf" srcId="{F833C3F9-742B-B64C-A91D-70FBF286DD6F}" destId="{EEEA3A2D-AB97-3A4B-AAB1-8E51B2EA139F}" srcOrd="5" destOrd="0" presId="urn:microsoft.com/office/officeart/2005/8/layout/cycle6"/>
    <dgm:cxn modelId="{71C8EBE8-CFD9-8C40-ACE6-2797584FF97F}" type="presParOf" srcId="{F833C3F9-742B-B64C-A91D-70FBF286DD6F}" destId="{6EF02C0B-47FC-3A4C-B991-BA89A9368162}" srcOrd="6" destOrd="0" presId="urn:microsoft.com/office/officeart/2005/8/layout/cycle6"/>
    <dgm:cxn modelId="{7FEBF44B-4384-154D-9D71-F15EF7CD292B}" type="presParOf" srcId="{F833C3F9-742B-B64C-A91D-70FBF286DD6F}" destId="{05270592-38FE-7149-A6E9-1CF60220117A}" srcOrd="7" destOrd="0" presId="urn:microsoft.com/office/officeart/2005/8/layout/cycle6"/>
    <dgm:cxn modelId="{6E8FBB46-2F4A-1D4C-A7C5-6C774B59DBA3}" type="presParOf" srcId="{F833C3F9-742B-B64C-A91D-70FBF286DD6F}" destId="{62F804FF-FA17-884A-AB18-128FF700DA08}" srcOrd="8" destOrd="0" presId="urn:microsoft.com/office/officeart/2005/8/layout/cycle6"/>
    <dgm:cxn modelId="{BBFDA997-F6FC-3348-BD4B-24F76195581F}" type="presParOf" srcId="{F833C3F9-742B-B64C-A91D-70FBF286DD6F}" destId="{71E70FA8-B4F7-E649-933C-3C724A3D2811}" srcOrd="9" destOrd="0" presId="urn:microsoft.com/office/officeart/2005/8/layout/cycle6"/>
    <dgm:cxn modelId="{19996079-17B6-9A40-B7BD-CC9CC72F2188}" type="presParOf" srcId="{F833C3F9-742B-B64C-A91D-70FBF286DD6F}" destId="{806A0C67-47C1-7643-89F9-2B35DD143E04}" srcOrd="10" destOrd="0" presId="urn:microsoft.com/office/officeart/2005/8/layout/cycle6"/>
    <dgm:cxn modelId="{DD27DF6E-1281-BA4E-9207-5601D5365162}" type="presParOf" srcId="{F833C3F9-742B-B64C-A91D-70FBF286DD6F}" destId="{930676E7-D06F-E54A-A341-E2BC71E4CBFC}" srcOrd="11"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6A7749C-6138-5948-9055-1CA1B673B014}" type="doc">
      <dgm:prSet loTypeId="urn:microsoft.com/office/officeart/2005/8/layout/default" loCatId="" qsTypeId="urn:microsoft.com/office/officeart/2005/8/quickstyle/simple1" qsCatId="simple" csTypeId="urn:microsoft.com/office/officeart/2005/8/colors/accent0_3" csCatId="mainScheme" phldr="1"/>
      <dgm:spPr/>
      <dgm:t>
        <a:bodyPr/>
        <a:lstStyle/>
        <a:p>
          <a:endParaRPr lang="en-US"/>
        </a:p>
      </dgm:t>
    </dgm:pt>
    <dgm:pt modelId="{BECCFE09-D036-9843-AB7C-CC889FCC81E9}">
      <dgm:prSet phldrT="[Text]"/>
      <dgm:spPr/>
      <dgm:t>
        <a:bodyPr/>
        <a:lstStyle/>
        <a:p>
          <a:r>
            <a:rPr lang="en-US" dirty="0"/>
            <a:t>Financial Regulatory Initiatives &amp; Assets</a:t>
          </a:r>
        </a:p>
      </dgm:t>
    </dgm:pt>
    <dgm:pt modelId="{41881601-0800-0C4D-864C-101D988CD318}" type="parTrans" cxnId="{A855ABC2-5063-694E-9434-CCB7E1D80C19}">
      <dgm:prSet/>
      <dgm:spPr/>
      <dgm:t>
        <a:bodyPr/>
        <a:lstStyle/>
        <a:p>
          <a:endParaRPr lang="en-US"/>
        </a:p>
      </dgm:t>
    </dgm:pt>
    <dgm:pt modelId="{288B688E-D2EA-5C49-8AFB-1952FEC67902}" type="sibTrans" cxnId="{A855ABC2-5063-694E-9434-CCB7E1D80C19}">
      <dgm:prSet/>
      <dgm:spPr/>
      <dgm:t>
        <a:bodyPr/>
        <a:lstStyle/>
        <a:p>
          <a:endParaRPr lang="en-US"/>
        </a:p>
      </dgm:t>
    </dgm:pt>
    <dgm:pt modelId="{5B7840AC-8DDF-7C42-BBFC-26C24CD92B35}">
      <dgm:prSet phldrT="[Text]"/>
      <dgm:spPr/>
      <dgm:t>
        <a:bodyPr/>
        <a:lstStyle/>
        <a:p>
          <a:r>
            <a:rPr lang="en-US" dirty="0"/>
            <a:t>Climate Stress Testing and Risk Analytics</a:t>
          </a:r>
        </a:p>
      </dgm:t>
    </dgm:pt>
    <dgm:pt modelId="{7AEA23F9-7372-1E45-B69F-D72280F3A045}" type="parTrans" cxnId="{42529BDB-2B3D-3046-86D7-26669ADB4E44}">
      <dgm:prSet/>
      <dgm:spPr/>
      <dgm:t>
        <a:bodyPr/>
        <a:lstStyle/>
        <a:p>
          <a:endParaRPr lang="en-US"/>
        </a:p>
      </dgm:t>
    </dgm:pt>
    <dgm:pt modelId="{3E233E58-A89F-5D47-963D-9AC502632854}" type="sibTrans" cxnId="{42529BDB-2B3D-3046-86D7-26669ADB4E44}">
      <dgm:prSet/>
      <dgm:spPr/>
      <dgm:t>
        <a:bodyPr/>
        <a:lstStyle/>
        <a:p>
          <a:endParaRPr lang="en-US"/>
        </a:p>
      </dgm:t>
    </dgm:pt>
    <dgm:pt modelId="{7C989864-E3B6-2241-8FB5-0DA8DDC3871E}">
      <dgm:prSet phldrT="[Text]"/>
      <dgm:spPr/>
      <dgm:t>
        <a:bodyPr/>
        <a:lstStyle/>
        <a:p>
          <a:r>
            <a:rPr lang="en-US" dirty="0"/>
            <a:t>UK Emissions Trading Scheme</a:t>
          </a:r>
        </a:p>
      </dgm:t>
    </dgm:pt>
    <dgm:pt modelId="{13D3253F-21ED-CC43-8968-294AC282ADFA}" type="parTrans" cxnId="{EEAEB905-F6EC-1A46-B7EE-32BB80676850}">
      <dgm:prSet/>
      <dgm:spPr/>
      <dgm:t>
        <a:bodyPr/>
        <a:lstStyle/>
        <a:p>
          <a:endParaRPr lang="en-US"/>
        </a:p>
      </dgm:t>
    </dgm:pt>
    <dgm:pt modelId="{43485103-FC8E-BD40-BEDD-FF2374D5C93D}" type="sibTrans" cxnId="{EEAEB905-F6EC-1A46-B7EE-32BB80676850}">
      <dgm:prSet/>
      <dgm:spPr/>
      <dgm:t>
        <a:bodyPr/>
        <a:lstStyle/>
        <a:p>
          <a:endParaRPr lang="en-US"/>
        </a:p>
      </dgm:t>
    </dgm:pt>
    <dgm:pt modelId="{7994D348-65F1-D94E-ADE0-E20ED420E5E3}">
      <dgm:prSet phldrT="[Text]"/>
      <dgm:spPr/>
      <dgm:t>
        <a:bodyPr/>
        <a:lstStyle/>
        <a:p>
          <a:r>
            <a:rPr lang="en-US" dirty="0"/>
            <a:t>Market &amp; Industry Initiatives, inc. Islamic Finance &amp; Green integration</a:t>
          </a:r>
        </a:p>
      </dgm:t>
    </dgm:pt>
    <dgm:pt modelId="{E94F878E-DFEF-454B-A0E2-3D53299C680A}" type="parTrans" cxnId="{B1E782B7-E754-C84B-8DAE-819CABF95B76}">
      <dgm:prSet/>
      <dgm:spPr/>
      <dgm:t>
        <a:bodyPr/>
        <a:lstStyle/>
        <a:p>
          <a:endParaRPr lang="en-US"/>
        </a:p>
      </dgm:t>
    </dgm:pt>
    <dgm:pt modelId="{8AC11733-B6BC-4644-B9F8-F8E12859799A}" type="sibTrans" cxnId="{B1E782B7-E754-C84B-8DAE-819CABF95B76}">
      <dgm:prSet/>
      <dgm:spPr/>
      <dgm:t>
        <a:bodyPr/>
        <a:lstStyle/>
        <a:p>
          <a:endParaRPr lang="en-US"/>
        </a:p>
      </dgm:t>
    </dgm:pt>
    <dgm:pt modelId="{DB16F882-C3ED-4949-86ED-1F9B7F611072}">
      <dgm:prSet phldrT="[Text]"/>
      <dgm:spPr/>
      <dgm:t>
        <a:bodyPr/>
        <a:lstStyle/>
        <a:p>
          <a:r>
            <a:rPr lang="en-US" dirty="0"/>
            <a:t>Government Strategy and Green Bonds</a:t>
          </a:r>
        </a:p>
      </dgm:t>
    </dgm:pt>
    <dgm:pt modelId="{37D4254F-1787-1D43-82BD-440A586D2832}" type="parTrans" cxnId="{77870F3F-5CEA-C045-8397-56D11CA5A1DF}">
      <dgm:prSet/>
      <dgm:spPr/>
      <dgm:t>
        <a:bodyPr/>
        <a:lstStyle/>
        <a:p>
          <a:endParaRPr lang="en-US"/>
        </a:p>
      </dgm:t>
    </dgm:pt>
    <dgm:pt modelId="{9A3FF75B-8A50-AC44-BA91-67A2BE1D85F2}" type="sibTrans" cxnId="{77870F3F-5CEA-C045-8397-56D11CA5A1DF}">
      <dgm:prSet/>
      <dgm:spPr/>
      <dgm:t>
        <a:bodyPr/>
        <a:lstStyle/>
        <a:p>
          <a:endParaRPr lang="en-US"/>
        </a:p>
      </dgm:t>
    </dgm:pt>
    <dgm:pt modelId="{03E2228F-BBAF-FF4A-969C-8B64AB976E4E}">
      <dgm:prSet phldrT="[Text]"/>
      <dgm:spPr/>
      <dgm:t>
        <a:bodyPr/>
        <a:lstStyle/>
        <a:p>
          <a:r>
            <a:rPr lang="en-US" dirty="0"/>
            <a:t>Green Taxonomy &amp; Standards</a:t>
          </a:r>
        </a:p>
      </dgm:t>
    </dgm:pt>
    <dgm:pt modelId="{69A1F7F8-AF88-D14C-BF43-B2DFA97A041A}" type="parTrans" cxnId="{9FDD0CE3-4336-5F40-8F6D-ED40AE47F4E9}">
      <dgm:prSet/>
      <dgm:spPr/>
      <dgm:t>
        <a:bodyPr/>
        <a:lstStyle/>
        <a:p>
          <a:endParaRPr lang="en-US"/>
        </a:p>
      </dgm:t>
    </dgm:pt>
    <dgm:pt modelId="{D5DD3238-B916-2649-A804-101BC99CD374}" type="sibTrans" cxnId="{9FDD0CE3-4336-5F40-8F6D-ED40AE47F4E9}">
      <dgm:prSet/>
      <dgm:spPr/>
      <dgm:t>
        <a:bodyPr/>
        <a:lstStyle/>
        <a:p>
          <a:endParaRPr lang="en-US"/>
        </a:p>
      </dgm:t>
    </dgm:pt>
    <dgm:pt modelId="{31D7ECDB-3028-A44E-8153-13CA77894EAC}">
      <dgm:prSet phldrT="[Text]"/>
      <dgm:spPr/>
      <dgm:t>
        <a:bodyPr/>
        <a:lstStyle/>
        <a:p>
          <a:r>
            <a:rPr lang="en-US" dirty="0"/>
            <a:t>Monetary Policy &amp; Greening Central Banking</a:t>
          </a:r>
        </a:p>
      </dgm:t>
    </dgm:pt>
    <dgm:pt modelId="{8E99E7BC-B2BB-E240-B1EC-6CDD6C19E1D1}" type="parTrans" cxnId="{245752A4-92D9-2047-BD24-A4245BFFDBB6}">
      <dgm:prSet/>
      <dgm:spPr/>
      <dgm:t>
        <a:bodyPr/>
        <a:lstStyle/>
        <a:p>
          <a:endParaRPr lang="en-US"/>
        </a:p>
      </dgm:t>
    </dgm:pt>
    <dgm:pt modelId="{A7EBFDDA-1012-A849-89E2-E15EBCF5155B}" type="sibTrans" cxnId="{245752A4-92D9-2047-BD24-A4245BFFDBB6}">
      <dgm:prSet/>
      <dgm:spPr/>
      <dgm:t>
        <a:bodyPr/>
        <a:lstStyle/>
        <a:p>
          <a:endParaRPr lang="en-US"/>
        </a:p>
      </dgm:t>
    </dgm:pt>
    <dgm:pt modelId="{3D93D2A2-59A0-9E40-83FF-C939334DDDE2}" type="pres">
      <dgm:prSet presAssocID="{46A7749C-6138-5948-9055-1CA1B673B014}" presName="diagram" presStyleCnt="0">
        <dgm:presLayoutVars>
          <dgm:dir/>
          <dgm:resizeHandles val="exact"/>
        </dgm:presLayoutVars>
      </dgm:prSet>
      <dgm:spPr/>
    </dgm:pt>
    <dgm:pt modelId="{66B14177-FFEB-DF4E-B378-38B3E7518797}" type="pres">
      <dgm:prSet presAssocID="{DB16F882-C3ED-4949-86ED-1F9B7F611072}" presName="node" presStyleLbl="node1" presStyleIdx="0" presStyleCnt="7">
        <dgm:presLayoutVars>
          <dgm:bulletEnabled val="1"/>
        </dgm:presLayoutVars>
      </dgm:prSet>
      <dgm:spPr/>
    </dgm:pt>
    <dgm:pt modelId="{809686FB-9D71-9448-9FD6-F3370FC21974}" type="pres">
      <dgm:prSet presAssocID="{9A3FF75B-8A50-AC44-BA91-67A2BE1D85F2}" presName="sibTrans" presStyleCnt="0"/>
      <dgm:spPr/>
    </dgm:pt>
    <dgm:pt modelId="{1D7A75C4-C85E-E34F-A386-2B80413FD791}" type="pres">
      <dgm:prSet presAssocID="{BECCFE09-D036-9843-AB7C-CC889FCC81E9}" presName="node" presStyleLbl="node1" presStyleIdx="1" presStyleCnt="7">
        <dgm:presLayoutVars>
          <dgm:bulletEnabled val="1"/>
        </dgm:presLayoutVars>
      </dgm:prSet>
      <dgm:spPr/>
    </dgm:pt>
    <dgm:pt modelId="{890118A4-4C59-B341-AB22-18A644867A21}" type="pres">
      <dgm:prSet presAssocID="{288B688E-D2EA-5C49-8AFB-1952FEC67902}" presName="sibTrans" presStyleCnt="0"/>
      <dgm:spPr/>
    </dgm:pt>
    <dgm:pt modelId="{E4D484D0-F25F-DC4A-8988-F8E1E011B723}" type="pres">
      <dgm:prSet presAssocID="{5B7840AC-8DDF-7C42-BBFC-26C24CD92B35}" presName="node" presStyleLbl="node1" presStyleIdx="2" presStyleCnt="7">
        <dgm:presLayoutVars>
          <dgm:bulletEnabled val="1"/>
        </dgm:presLayoutVars>
      </dgm:prSet>
      <dgm:spPr/>
    </dgm:pt>
    <dgm:pt modelId="{CB2698C1-5C62-F140-9F15-C6FC5680A1CF}" type="pres">
      <dgm:prSet presAssocID="{3E233E58-A89F-5D47-963D-9AC502632854}" presName="sibTrans" presStyleCnt="0"/>
      <dgm:spPr/>
    </dgm:pt>
    <dgm:pt modelId="{097346BB-15F8-AC41-9E67-5A91574F30C2}" type="pres">
      <dgm:prSet presAssocID="{03E2228F-BBAF-FF4A-969C-8B64AB976E4E}" presName="node" presStyleLbl="node1" presStyleIdx="3" presStyleCnt="7">
        <dgm:presLayoutVars>
          <dgm:bulletEnabled val="1"/>
        </dgm:presLayoutVars>
      </dgm:prSet>
      <dgm:spPr/>
    </dgm:pt>
    <dgm:pt modelId="{BF469745-44C9-EC48-9AC8-817E3BB2A00E}" type="pres">
      <dgm:prSet presAssocID="{D5DD3238-B916-2649-A804-101BC99CD374}" presName="sibTrans" presStyleCnt="0"/>
      <dgm:spPr/>
    </dgm:pt>
    <dgm:pt modelId="{69C5C3E6-D466-AF49-8F4F-B966906C86C7}" type="pres">
      <dgm:prSet presAssocID="{7C989864-E3B6-2241-8FB5-0DA8DDC3871E}" presName="node" presStyleLbl="node1" presStyleIdx="4" presStyleCnt="7">
        <dgm:presLayoutVars>
          <dgm:bulletEnabled val="1"/>
        </dgm:presLayoutVars>
      </dgm:prSet>
      <dgm:spPr/>
    </dgm:pt>
    <dgm:pt modelId="{E7EAEC06-D305-E04C-A869-8F0C5B459076}" type="pres">
      <dgm:prSet presAssocID="{43485103-FC8E-BD40-BEDD-FF2374D5C93D}" presName="sibTrans" presStyleCnt="0"/>
      <dgm:spPr/>
    </dgm:pt>
    <dgm:pt modelId="{8A25809B-137C-9E49-BFE6-97DEEC666A67}" type="pres">
      <dgm:prSet presAssocID="{31D7ECDB-3028-A44E-8153-13CA77894EAC}" presName="node" presStyleLbl="node1" presStyleIdx="5" presStyleCnt="7">
        <dgm:presLayoutVars>
          <dgm:bulletEnabled val="1"/>
        </dgm:presLayoutVars>
      </dgm:prSet>
      <dgm:spPr/>
    </dgm:pt>
    <dgm:pt modelId="{D40B530C-99A0-B649-9A24-44D1F52268F2}" type="pres">
      <dgm:prSet presAssocID="{A7EBFDDA-1012-A849-89E2-E15EBCF5155B}" presName="sibTrans" presStyleCnt="0"/>
      <dgm:spPr/>
    </dgm:pt>
    <dgm:pt modelId="{05B16D27-CCD5-4B4F-81E2-633A182DABC1}" type="pres">
      <dgm:prSet presAssocID="{7994D348-65F1-D94E-ADE0-E20ED420E5E3}" presName="node" presStyleLbl="node1" presStyleIdx="6" presStyleCnt="7">
        <dgm:presLayoutVars>
          <dgm:bulletEnabled val="1"/>
        </dgm:presLayoutVars>
      </dgm:prSet>
      <dgm:spPr/>
    </dgm:pt>
  </dgm:ptLst>
  <dgm:cxnLst>
    <dgm:cxn modelId="{EEAEB905-F6EC-1A46-B7EE-32BB80676850}" srcId="{46A7749C-6138-5948-9055-1CA1B673B014}" destId="{7C989864-E3B6-2241-8FB5-0DA8DDC3871E}" srcOrd="4" destOrd="0" parTransId="{13D3253F-21ED-CC43-8968-294AC282ADFA}" sibTransId="{43485103-FC8E-BD40-BEDD-FF2374D5C93D}"/>
    <dgm:cxn modelId="{EC441509-60F2-CD48-B58A-3957DC25D727}" type="presOf" srcId="{7994D348-65F1-D94E-ADE0-E20ED420E5E3}" destId="{05B16D27-CCD5-4B4F-81E2-633A182DABC1}" srcOrd="0" destOrd="0" presId="urn:microsoft.com/office/officeart/2005/8/layout/default"/>
    <dgm:cxn modelId="{53950C34-C215-EC44-A919-99860E2BE3A0}" type="presOf" srcId="{BECCFE09-D036-9843-AB7C-CC889FCC81E9}" destId="{1D7A75C4-C85E-E34F-A386-2B80413FD791}" srcOrd="0" destOrd="0" presId="urn:microsoft.com/office/officeart/2005/8/layout/default"/>
    <dgm:cxn modelId="{77870F3F-5CEA-C045-8397-56D11CA5A1DF}" srcId="{46A7749C-6138-5948-9055-1CA1B673B014}" destId="{DB16F882-C3ED-4949-86ED-1F9B7F611072}" srcOrd="0" destOrd="0" parTransId="{37D4254F-1787-1D43-82BD-440A586D2832}" sibTransId="{9A3FF75B-8A50-AC44-BA91-67A2BE1D85F2}"/>
    <dgm:cxn modelId="{948FF943-EDFE-504A-9CDD-0A7191B8897E}" type="presOf" srcId="{46A7749C-6138-5948-9055-1CA1B673B014}" destId="{3D93D2A2-59A0-9E40-83FF-C939334DDDE2}" srcOrd="0" destOrd="0" presId="urn:microsoft.com/office/officeart/2005/8/layout/default"/>
    <dgm:cxn modelId="{03863652-6707-F84C-AB9B-669E02E41725}" type="presOf" srcId="{DB16F882-C3ED-4949-86ED-1F9B7F611072}" destId="{66B14177-FFEB-DF4E-B378-38B3E7518797}" srcOrd="0" destOrd="0" presId="urn:microsoft.com/office/officeart/2005/8/layout/default"/>
    <dgm:cxn modelId="{5D11935F-F49A-3E40-A37E-D3D7B91498E1}" type="presOf" srcId="{31D7ECDB-3028-A44E-8153-13CA77894EAC}" destId="{8A25809B-137C-9E49-BFE6-97DEEC666A67}" srcOrd="0" destOrd="0" presId="urn:microsoft.com/office/officeart/2005/8/layout/default"/>
    <dgm:cxn modelId="{8EA25C67-7EF3-3747-9639-C50057808414}" type="presOf" srcId="{03E2228F-BBAF-FF4A-969C-8B64AB976E4E}" destId="{097346BB-15F8-AC41-9E67-5A91574F30C2}" srcOrd="0" destOrd="0" presId="urn:microsoft.com/office/officeart/2005/8/layout/default"/>
    <dgm:cxn modelId="{245752A4-92D9-2047-BD24-A4245BFFDBB6}" srcId="{46A7749C-6138-5948-9055-1CA1B673B014}" destId="{31D7ECDB-3028-A44E-8153-13CA77894EAC}" srcOrd="5" destOrd="0" parTransId="{8E99E7BC-B2BB-E240-B1EC-6CDD6C19E1D1}" sibTransId="{A7EBFDDA-1012-A849-89E2-E15EBCF5155B}"/>
    <dgm:cxn modelId="{3D9101AE-1839-1142-9D32-91E012160824}" type="presOf" srcId="{5B7840AC-8DDF-7C42-BBFC-26C24CD92B35}" destId="{E4D484D0-F25F-DC4A-8988-F8E1E011B723}" srcOrd="0" destOrd="0" presId="urn:microsoft.com/office/officeart/2005/8/layout/default"/>
    <dgm:cxn modelId="{B1E782B7-E754-C84B-8DAE-819CABF95B76}" srcId="{46A7749C-6138-5948-9055-1CA1B673B014}" destId="{7994D348-65F1-D94E-ADE0-E20ED420E5E3}" srcOrd="6" destOrd="0" parTransId="{E94F878E-DFEF-454B-A0E2-3D53299C680A}" sibTransId="{8AC11733-B6BC-4644-B9F8-F8E12859799A}"/>
    <dgm:cxn modelId="{A855ABC2-5063-694E-9434-CCB7E1D80C19}" srcId="{46A7749C-6138-5948-9055-1CA1B673B014}" destId="{BECCFE09-D036-9843-AB7C-CC889FCC81E9}" srcOrd="1" destOrd="0" parTransId="{41881601-0800-0C4D-864C-101D988CD318}" sibTransId="{288B688E-D2EA-5C49-8AFB-1952FEC67902}"/>
    <dgm:cxn modelId="{42529BDB-2B3D-3046-86D7-26669ADB4E44}" srcId="{46A7749C-6138-5948-9055-1CA1B673B014}" destId="{5B7840AC-8DDF-7C42-BBFC-26C24CD92B35}" srcOrd="2" destOrd="0" parTransId="{7AEA23F9-7372-1E45-B69F-D72280F3A045}" sibTransId="{3E233E58-A89F-5D47-963D-9AC502632854}"/>
    <dgm:cxn modelId="{9FDD0CE3-4336-5F40-8F6D-ED40AE47F4E9}" srcId="{46A7749C-6138-5948-9055-1CA1B673B014}" destId="{03E2228F-BBAF-FF4A-969C-8B64AB976E4E}" srcOrd="3" destOrd="0" parTransId="{69A1F7F8-AF88-D14C-BF43-B2DFA97A041A}" sibTransId="{D5DD3238-B916-2649-A804-101BC99CD374}"/>
    <dgm:cxn modelId="{ABF125EF-5D81-B846-91A9-BC34D91B5091}" type="presOf" srcId="{7C989864-E3B6-2241-8FB5-0DA8DDC3871E}" destId="{69C5C3E6-D466-AF49-8F4F-B966906C86C7}" srcOrd="0" destOrd="0" presId="urn:microsoft.com/office/officeart/2005/8/layout/default"/>
    <dgm:cxn modelId="{C7A6E3F9-17D9-A843-BD48-382020650CB5}" type="presParOf" srcId="{3D93D2A2-59A0-9E40-83FF-C939334DDDE2}" destId="{66B14177-FFEB-DF4E-B378-38B3E7518797}" srcOrd="0" destOrd="0" presId="urn:microsoft.com/office/officeart/2005/8/layout/default"/>
    <dgm:cxn modelId="{59E3A49C-822A-A946-BAC0-64472361D62F}" type="presParOf" srcId="{3D93D2A2-59A0-9E40-83FF-C939334DDDE2}" destId="{809686FB-9D71-9448-9FD6-F3370FC21974}" srcOrd="1" destOrd="0" presId="urn:microsoft.com/office/officeart/2005/8/layout/default"/>
    <dgm:cxn modelId="{9FBCCE2F-C015-C24A-9B5F-F2AAD7E8B368}" type="presParOf" srcId="{3D93D2A2-59A0-9E40-83FF-C939334DDDE2}" destId="{1D7A75C4-C85E-E34F-A386-2B80413FD791}" srcOrd="2" destOrd="0" presId="urn:microsoft.com/office/officeart/2005/8/layout/default"/>
    <dgm:cxn modelId="{9680112D-45C0-E94B-9CDB-06EEAB90115E}" type="presParOf" srcId="{3D93D2A2-59A0-9E40-83FF-C939334DDDE2}" destId="{890118A4-4C59-B341-AB22-18A644867A21}" srcOrd="3" destOrd="0" presId="urn:microsoft.com/office/officeart/2005/8/layout/default"/>
    <dgm:cxn modelId="{3ED8AE20-E5DD-E043-AADA-8557867158E1}" type="presParOf" srcId="{3D93D2A2-59A0-9E40-83FF-C939334DDDE2}" destId="{E4D484D0-F25F-DC4A-8988-F8E1E011B723}" srcOrd="4" destOrd="0" presId="urn:microsoft.com/office/officeart/2005/8/layout/default"/>
    <dgm:cxn modelId="{8B05693D-4976-0249-BBD0-2F02D942584D}" type="presParOf" srcId="{3D93D2A2-59A0-9E40-83FF-C939334DDDE2}" destId="{CB2698C1-5C62-F140-9F15-C6FC5680A1CF}" srcOrd="5" destOrd="0" presId="urn:microsoft.com/office/officeart/2005/8/layout/default"/>
    <dgm:cxn modelId="{D7FAF92A-A7FB-1344-8A79-0A73E2B2435B}" type="presParOf" srcId="{3D93D2A2-59A0-9E40-83FF-C939334DDDE2}" destId="{097346BB-15F8-AC41-9E67-5A91574F30C2}" srcOrd="6" destOrd="0" presId="urn:microsoft.com/office/officeart/2005/8/layout/default"/>
    <dgm:cxn modelId="{441F494C-98F7-5445-B2EE-2F4039026CEF}" type="presParOf" srcId="{3D93D2A2-59A0-9E40-83FF-C939334DDDE2}" destId="{BF469745-44C9-EC48-9AC8-817E3BB2A00E}" srcOrd="7" destOrd="0" presId="urn:microsoft.com/office/officeart/2005/8/layout/default"/>
    <dgm:cxn modelId="{CE456167-13D0-2B46-8E52-DE51C5C56FC5}" type="presParOf" srcId="{3D93D2A2-59A0-9E40-83FF-C939334DDDE2}" destId="{69C5C3E6-D466-AF49-8F4F-B966906C86C7}" srcOrd="8" destOrd="0" presId="urn:microsoft.com/office/officeart/2005/8/layout/default"/>
    <dgm:cxn modelId="{F065EB0C-3F34-9044-B5E1-104136A51258}" type="presParOf" srcId="{3D93D2A2-59A0-9E40-83FF-C939334DDDE2}" destId="{E7EAEC06-D305-E04C-A869-8F0C5B459076}" srcOrd="9" destOrd="0" presId="urn:microsoft.com/office/officeart/2005/8/layout/default"/>
    <dgm:cxn modelId="{5294E491-7431-604C-B792-2E26BFBF48E3}" type="presParOf" srcId="{3D93D2A2-59A0-9E40-83FF-C939334DDDE2}" destId="{8A25809B-137C-9E49-BFE6-97DEEC666A67}" srcOrd="10" destOrd="0" presId="urn:microsoft.com/office/officeart/2005/8/layout/default"/>
    <dgm:cxn modelId="{32F40E48-65F4-9243-88FB-A7A6E9B40164}" type="presParOf" srcId="{3D93D2A2-59A0-9E40-83FF-C939334DDDE2}" destId="{D40B530C-99A0-B649-9A24-44D1F52268F2}" srcOrd="11" destOrd="0" presId="urn:microsoft.com/office/officeart/2005/8/layout/default"/>
    <dgm:cxn modelId="{C34207C2-5D03-894F-93BB-4A7B7EA543F8}" type="presParOf" srcId="{3D93D2A2-59A0-9E40-83FF-C939334DDDE2}" destId="{05B16D27-CCD5-4B4F-81E2-633A182DABC1}" srcOrd="12"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2925ECB-E175-4CEF-ADBA-614E0948EC98}"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9F0BA89A-1C50-47D3-8E25-B338794A5261}">
      <dgm:prSet custT="1"/>
      <dgm:spPr/>
      <dgm:t>
        <a:bodyPr/>
        <a:lstStyle/>
        <a:p>
          <a:pPr algn="just"/>
          <a:r>
            <a:rPr lang="en-US" sz="2400" dirty="0">
              <a:latin typeface="Arial" panose="020B0604020202020204" pitchFamily="34" charset="0"/>
              <a:cs typeface="Arial" panose="020B0604020202020204" pitchFamily="34" charset="0"/>
            </a:rPr>
            <a:t>📌 </a:t>
          </a:r>
          <a:r>
            <a:rPr lang="en-US" sz="2400" dirty="0"/>
            <a:t>The UK has positioned itself as a global leader in climate finance and sustainable investment.  </a:t>
          </a:r>
          <a:endParaRPr lang="en-US" sz="2400" dirty="0">
            <a:latin typeface="Arial" panose="020B0604020202020204" pitchFamily="34" charset="0"/>
            <a:cs typeface="Arial" panose="020B0604020202020204" pitchFamily="34" charset="0"/>
          </a:endParaRPr>
        </a:p>
      </dgm:t>
    </dgm:pt>
    <dgm:pt modelId="{DBC1EF28-ADAE-44BC-A2F7-9D93EB97C142}" type="parTrans" cxnId="{A77849F1-8A20-4A61-B244-F5533035D7BC}">
      <dgm:prSet/>
      <dgm:spPr/>
      <dgm:t>
        <a:bodyPr/>
        <a:lstStyle/>
        <a:p>
          <a:endParaRPr lang="en-US" sz="2400">
            <a:latin typeface="Arial" panose="020B0604020202020204" pitchFamily="34" charset="0"/>
            <a:cs typeface="Arial" panose="020B0604020202020204" pitchFamily="34" charset="0"/>
          </a:endParaRPr>
        </a:p>
      </dgm:t>
    </dgm:pt>
    <dgm:pt modelId="{141C6EA6-BBDC-4D73-9090-CAE46DC0B375}" type="sibTrans" cxnId="{A77849F1-8A20-4A61-B244-F5533035D7BC}">
      <dgm:prSet custT="1"/>
      <dgm:spPr/>
      <dgm:t>
        <a:bodyPr/>
        <a:lstStyle/>
        <a:p>
          <a:endParaRPr lang="en-US" sz="3600">
            <a:latin typeface="Arial" panose="020B0604020202020204" pitchFamily="34" charset="0"/>
            <a:cs typeface="Arial" panose="020B0604020202020204" pitchFamily="34" charset="0"/>
          </a:endParaRPr>
        </a:p>
      </dgm:t>
    </dgm:pt>
    <dgm:pt modelId="{724FEB13-117E-4CA5-B833-EA55392052C0}">
      <dgm:prSet custT="1"/>
      <dgm:spPr/>
      <dgm:t>
        <a:bodyPr/>
        <a:lstStyle/>
        <a:p>
          <a:pPr algn="just"/>
          <a:r>
            <a:rPr lang="en-US" sz="2400" dirty="0">
              <a:latin typeface="Arial" panose="020B0604020202020204" pitchFamily="34" charset="0"/>
              <a:cs typeface="Arial" panose="020B0604020202020204" pitchFamily="34" charset="0"/>
            </a:rPr>
            <a:t>🏦 T</a:t>
          </a:r>
          <a:r>
            <a:rPr lang="en-US" sz="2400" dirty="0"/>
            <a:t>he London Stock Exchange (LSE) serves as a key venue for green bonds and Sukuk listings. It is the third-largest listing venue for US-dollar Sukuk globally, hosting about 35% of global outstanding USD-denominated Sukuk.</a:t>
          </a:r>
          <a:endParaRPr lang="en-US" sz="2400" dirty="0">
            <a:latin typeface="Arial" panose="020B0604020202020204" pitchFamily="34" charset="0"/>
            <a:cs typeface="Arial" panose="020B0604020202020204" pitchFamily="34" charset="0"/>
          </a:endParaRPr>
        </a:p>
      </dgm:t>
    </dgm:pt>
    <dgm:pt modelId="{3A2C9CD5-3932-473A-95D9-40E7C523D7E6}" type="parTrans" cxnId="{AA98293B-A926-4905-92CC-85D7583CDC3E}">
      <dgm:prSet/>
      <dgm:spPr/>
      <dgm:t>
        <a:bodyPr/>
        <a:lstStyle/>
        <a:p>
          <a:endParaRPr lang="en-US" sz="2400">
            <a:latin typeface="Arial" panose="020B0604020202020204" pitchFamily="34" charset="0"/>
            <a:cs typeface="Arial" panose="020B0604020202020204" pitchFamily="34" charset="0"/>
          </a:endParaRPr>
        </a:p>
      </dgm:t>
    </dgm:pt>
    <dgm:pt modelId="{D9AB361E-CCC1-4465-B4CA-D551A3BAB8B7}" type="sibTrans" cxnId="{AA98293B-A926-4905-92CC-85D7583CDC3E}">
      <dgm:prSet custT="1"/>
      <dgm:spPr/>
      <dgm:t>
        <a:bodyPr/>
        <a:lstStyle/>
        <a:p>
          <a:endParaRPr lang="en-US" sz="3600">
            <a:latin typeface="Arial" panose="020B0604020202020204" pitchFamily="34" charset="0"/>
            <a:cs typeface="Arial" panose="020B0604020202020204" pitchFamily="34" charset="0"/>
          </a:endParaRPr>
        </a:p>
      </dgm:t>
    </dgm:pt>
    <dgm:pt modelId="{796F73EB-66E3-4A50-AD89-C5686EC79977}">
      <dgm:prSet custT="1"/>
      <dgm:spPr/>
      <dgm:t>
        <a:bodyPr/>
        <a:lstStyle/>
        <a:p>
          <a:pPr algn="just"/>
          <a:r>
            <a:rPr lang="en-US" sz="2400" dirty="0"/>
            <a:t>        Collaborative efforts between the LSEG, the </a:t>
          </a:r>
          <a:r>
            <a:rPr lang="en-US" sz="2400" dirty="0" err="1"/>
            <a:t>IsDB</a:t>
          </a:r>
          <a:r>
            <a:rPr lang="en-US" sz="2400" dirty="0"/>
            <a:t>, and the ICMA have led to the development of practical guidance on Sustainable Sukuk issuance in April 2024. </a:t>
          </a:r>
          <a:endParaRPr lang="en-US" sz="2400" dirty="0">
            <a:latin typeface="Arial" panose="020B0604020202020204" pitchFamily="34" charset="0"/>
            <a:cs typeface="Arial" panose="020B0604020202020204" pitchFamily="34" charset="0"/>
          </a:endParaRPr>
        </a:p>
      </dgm:t>
    </dgm:pt>
    <dgm:pt modelId="{FF275927-1451-4750-B52E-82E590FC9EF6}" type="parTrans" cxnId="{550FD673-A29F-4643-A053-344B6B215531}">
      <dgm:prSet/>
      <dgm:spPr/>
      <dgm:t>
        <a:bodyPr/>
        <a:lstStyle/>
        <a:p>
          <a:endParaRPr lang="en-US" sz="2400">
            <a:latin typeface="Arial" panose="020B0604020202020204" pitchFamily="34" charset="0"/>
            <a:cs typeface="Arial" panose="020B0604020202020204" pitchFamily="34" charset="0"/>
          </a:endParaRPr>
        </a:p>
      </dgm:t>
    </dgm:pt>
    <dgm:pt modelId="{D811576C-E256-479D-AF30-4BCE3AAE65C7}" type="sibTrans" cxnId="{550FD673-A29F-4643-A053-344B6B215531}">
      <dgm:prSet custT="1"/>
      <dgm:spPr/>
      <dgm:t>
        <a:bodyPr/>
        <a:lstStyle/>
        <a:p>
          <a:endParaRPr lang="en-US" sz="3600">
            <a:latin typeface="Arial" panose="020B0604020202020204" pitchFamily="34" charset="0"/>
            <a:cs typeface="Arial" panose="020B0604020202020204" pitchFamily="34" charset="0"/>
          </a:endParaRPr>
        </a:p>
      </dgm:t>
    </dgm:pt>
    <dgm:pt modelId="{11F485A9-CD95-4C90-AA57-26D623B44ADC}">
      <dgm:prSet custT="1"/>
      <dgm:spPr/>
      <dgm:t>
        <a:bodyPr/>
        <a:lstStyle/>
        <a:p>
          <a:pPr algn="just"/>
          <a:r>
            <a:rPr lang="en-US" sz="2400" dirty="0">
              <a:latin typeface="Arial" panose="020B0604020202020204" pitchFamily="34" charset="0"/>
              <a:cs typeface="Arial" panose="020B0604020202020204" pitchFamily="34" charset="0"/>
            </a:rPr>
            <a:t>🤝 </a:t>
          </a:r>
          <a:r>
            <a:rPr lang="en-US" sz="2400" dirty="0"/>
            <a:t>The initiative, rooted in partnerships fostered by the High-Level Working Group on Green Sukuk (HLWG), demonstrates the UK's capacity to serve as </a:t>
          </a:r>
          <a:r>
            <a:rPr lang="en-US" sz="2400" b="1" dirty="0"/>
            <a:t>a global platform for Islamic finance and climate-aligned finance.</a:t>
          </a:r>
          <a:endParaRPr lang="en-US" sz="2400" b="1" dirty="0">
            <a:latin typeface="Arial" panose="020B0604020202020204" pitchFamily="34" charset="0"/>
            <a:cs typeface="Arial" panose="020B0604020202020204" pitchFamily="34" charset="0"/>
          </a:endParaRPr>
        </a:p>
      </dgm:t>
    </dgm:pt>
    <dgm:pt modelId="{DC843CDA-B3C7-4A2A-AC08-514FB4840FBB}" type="parTrans" cxnId="{D7DE3CD7-2FD4-4942-9690-05CF962B6175}">
      <dgm:prSet/>
      <dgm:spPr/>
      <dgm:t>
        <a:bodyPr/>
        <a:lstStyle/>
        <a:p>
          <a:endParaRPr lang="en-US" sz="2400">
            <a:latin typeface="Arial" panose="020B0604020202020204" pitchFamily="34" charset="0"/>
            <a:cs typeface="Arial" panose="020B0604020202020204" pitchFamily="34" charset="0"/>
          </a:endParaRPr>
        </a:p>
      </dgm:t>
    </dgm:pt>
    <dgm:pt modelId="{4AF3E2E9-D2FF-4E5D-9614-BC4D50AA0B4E}" type="sibTrans" cxnId="{D7DE3CD7-2FD4-4942-9690-05CF962B6175}">
      <dgm:prSet custT="1"/>
      <dgm:spPr/>
      <dgm:t>
        <a:bodyPr/>
        <a:lstStyle/>
        <a:p>
          <a:endParaRPr lang="en-US" sz="3600">
            <a:latin typeface="Arial" panose="020B0604020202020204" pitchFamily="34" charset="0"/>
            <a:cs typeface="Arial" panose="020B0604020202020204" pitchFamily="34" charset="0"/>
          </a:endParaRPr>
        </a:p>
      </dgm:t>
    </dgm:pt>
    <dgm:pt modelId="{46CC2B1D-5842-9649-B564-B992CD5A3F68}" type="pres">
      <dgm:prSet presAssocID="{22925ECB-E175-4CEF-ADBA-614E0948EC98}" presName="outerComposite" presStyleCnt="0">
        <dgm:presLayoutVars>
          <dgm:chMax val="5"/>
          <dgm:dir/>
          <dgm:resizeHandles val="exact"/>
        </dgm:presLayoutVars>
      </dgm:prSet>
      <dgm:spPr/>
    </dgm:pt>
    <dgm:pt modelId="{9AF5AB89-2CE6-6A49-93DA-3BC1EBFC85A9}" type="pres">
      <dgm:prSet presAssocID="{22925ECB-E175-4CEF-ADBA-614E0948EC98}" presName="dummyMaxCanvas" presStyleCnt="0">
        <dgm:presLayoutVars/>
      </dgm:prSet>
      <dgm:spPr/>
    </dgm:pt>
    <dgm:pt modelId="{7E06A06A-A5C9-6949-9432-72711C13AEA4}" type="pres">
      <dgm:prSet presAssocID="{22925ECB-E175-4CEF-ADBA-614E0948EC98}" presName="FourNodes_1" presStyleLbl="node1" presStyleIdx="0" presStyleCnt="4">
        <dgm:presLayoutVars>
          <dgm:bulletEnabled val="1"/>
        </dgm:presLayoutVars>
      </dgm:prSet>
      <dgm:spPr/>
    </dgm:pt>
    <dgm:pt modelId="{2686ACC9-BADC-7B46-8914-031F97C6F5BD}" type="pres">
      <dgm:prSet presAssocID="{22925ECB-E175-4CEF-ADBA-614E0948EC98}" presName="FourNodes_2" presStyleLbl="node1" presStyleIdx="1" presStyleCnt="4">
        <dgm:presLayoutVars>
          <dgm:bulletEnabled val="1"/>
        </dgm:presLayoutVars>
      </dgm:prSet>
      <dgm:spPr/>
    </dgm:pt>
    <dgm:pt modelId="{08317E22-6E93-FF4C-8C6C-3A6619C9818A}" type="pres">
      <dgm:prSet presAssocID="{22925ECB-E175-4CEF-ADBA-614E0948EC98}" presName="FourNodes_3" presStyleLbl="node1" presStyleIdx="2" presStyleCnt="4">
        <dgm:presLayoutVars>
          <dgm:bulletEnabled val="1"/>
        </dgm:presLayoutVars>
      </dgm:prSet>
      <dgm:spPr/>
    </dgm:pt>
    <dgm:pt modelId="{7280DBE6-86F3-0F41-ACE0-D8F5C3F28C83}" type="pres">
      <dgm:prSet presAssocID="{22925ECB-E175-4CEF-ADBA-614E0948EC98}" presName="FourNodes_4" presStyleLbl="node1" presStyleIdx="3" presStyleCnt="4">
        <dgm:presLayoutVars>
          <dgm:bulletEnabled val="1"/>
        </dgm:presLayoutVars>
      </dgm:prSet>
      <dgm:spPr/>
    </dgm:pt>
    <dgm:pt modelId="{CDA07124-CA1D-5F45-A18A-33403A11D99D}" type="pres">
      <dgm:prSet presAssocID="{22925ECB-E175-4CEF-ADBA-614E0948EC98}" presName="FourConn_1-2" presStyleLbl="fgAccFollowNode1" presStyleIdx="0" presStyleCnt="3">
        <dgm:presLayoutVars>
          <dgm:bulletEnabled val="1"/>
        </dgm:presLayoutVars>
      </dgm:prSet>
      <dgm:spPr/>
    </dgm:pt>
    <dgm:pt modelId="{C0AA7AEE-77CA-3649-A51F-EA741ACCC93D}" type="pres">
      <dgm:prSet presAssocID="{22925ECB-E175-4CEF-ADBA-614E0948EC98}" presName="FourConn_2-3" presStyleLbl="fgAccFollowNode1" presStyleIdx="1" presStyleCnt="3">
        <dgm:presLayoutVars>
          <dgm:bulletEnabled val="1"/>
        </dgm:presLayoutVars>
      </dgm:prSet>
      <dgm:spPr/>
    </dgm:pt>
    <dgm:pt modelId="{42780DAC-970E-C44C-A7EA-EA554DCEB59E}" type="pres">
      <dgm:prSet presAssocID="{22925ECB-E175-4CEF-ADBA-614E0948EC98}" presName="FourConn_3-4" presStyleLbl="fgAccFollowNode1" presStyleIdx="2" presStyleCnt="3">
        <dgm:presLayoutVars>
          <dgm:bulletEnabled val="1"/>
        </dgm:presLayoutVars>
      </dgm:prSet>
      <dgm:spPr/>
    </dgm:pt>
    <dgm:pt modelId="{119F4A1C-78FC-1343-B646-3C9B89D766F6}" type="pres">
      <dgm:prSet presAssocID="{22925ECB-E175-4CEF-ADBA-614E0948EC98}" presName="FourNodes_1_text" presStyleLbl="node1" presStyleIdx="3" presStyleCnt="4">
        <dgm:presLayoutVars>
          <dgm:bulletEnabled val="1"/>
        </dgm:presLayoutVars>
      </dgm:prSet>
      <dgm:spPr/>
    </dgm:pt>
    <dgm:pt modelId="{BF4A2CD1-F8FD-8B4F-9F15-6E51B723401A}" type="pres">
      <dgm:prSet presAssocID="{22925ECB-E175-4CEF-ADBA-614E0948EC98}" presName="FourNodes_2_text" presStyleLbl="node1" presStyleIdx="3" presStyleCnt="4">
        <dgm:presLayoutVars>
          <dgm:bulletEnabled val="1"/>
        </dgm:presLayoutVars>
      </dgm:prSet>
      <dgm:spPr/>
    </dgm:pt>
    <dgm:pt modelId="{92A2E8DC-4742-C24C-9ADC-61AD22A5653E}" type="pres">
      <dgm:prSet presAssocID="{22925ECB-E175-4CEF-ADBA-614E0948EC98}" presName="FourNodes_3_text" presStyleLbl="node1" presStyleIdx="3" presStyleCnt="4">
        <dgm:presLayoutVars>
          <dgm:bulletEnabled val="1"/>
        </dgm:presLayoutVars>
      </dgm:prSet>
      <dgm:spPr/>
    </dgm:pt>
    <dgm:pt modelId="{62D49082-675C-7F4B-B280-6D47713D3AEB}" type="pres">
      <dgm:prSet presAssocID="{22925ECB-E175-4CEF-ADBA-614E0948EC98}" presName="FourNodes_4_text" presStyleLbl="node1" presStyleIdx="3" presStyleCnt="4">
        <dgm:presLayoutVars>
          <dgm:bulletEnabled val="1"/>
        </dgm:presLayoutVars>
      </dgm:prSet>
      <dgm:spPr/>
    </dgm:pt>
  </dgm:ptLst>
  <dgm:cxnLst>
    <dgm:cxn modelId="{EDDB5618-477F-F64C-B1E9-EB61790A3CE4}" type="presOf" srcId="{9F0BA89A-1C50-47D3-8E25-B338794A5261}" destId="{119F4A1C-78FC-1343-B646-3C9B89D766F6}" srcOrd="1" destOrd="0" presId="urn:microsoft.com/office/officeart/2005/8/layout/vProcess5"/>
    <dgm:cxn modelId="{05C0C31A-D92F-8D45-80AE-A5799093B4A4}" type="presOf" srcId="{796F73EB-66E3-4A50-AD89-C5686EC79977}" destId="{08317E22-6E93-FF4C-8C6C-3A6619C9818A}" srcOrd="0" destOrd="0" presId="urn:microsoft.com/office/officeart/2005/8/layout/vProcess5"/>
    <dgm:cxn modelId="{F751DD35-51C1-384E-8CA9-20F76D058A8F}" type="presOf" srcId="{724FEB13-117E-4CA5-B833-EA55392052C0}" destId="{BF4A2CD1-F8FD-8B4F-9F15-6E51B723401A}" srcOrd="1" destOrd="0" presId="urn:microsoft.com/office/officeart/2005/8/layout/vProcess5"/>
    <dgm:cxn modelId="{072F7F3A-09E1-1F45-A529-7663FE79CD86}" type="presOf" srcId="{9F0BA89A-1C50-47D3-8E25-B338794A5261}" destId="{7E06A06A-A5C9-6949-9432-72711C13AEA4}" srcOrd="0" destOrd="0" presId="urn:microsoft.com/office/officeart/2005/8/layout/vProcess5"/>
    <dgm:cxn modelId="{AA98293B-A926-4905-92CC-85D7583CDC3E}" srcId="{22925ECB-E175-4CEF-ADBA-614E0948EC98}" destId="{724FEB13-117E-4CA5-B833-EA55392052C0}" srcOrd="1" destOrd="0" parTransId="{3A2C9CD5-3932-473A-95D9-40E7C523D7E6}" sibTransId="{D9AB361E-CCC1-4465-B4CA-D551A3BAB8B7}"/>
    <dgm:cxn modelId="{8B6CD448-DA80-3C49-A22E-D23FDB79E1CB}" type="presOf" srcId="{141C6EA6-BBDC-4D73-9090-CAE46DC0B375}" destId="{CDA07124-CA1D-5F45-A18A-33403A11D99D}" srcOrd="0" destOrd="0" presId="urn:microsoft.com/office/officeart/2005/8/layout/vProcess5"/>
    <dgm:cxn modelId="{9CAFA764-A930-3F49-9141-051D17024F81}" type="presOf" srcId="{796F73EB-66E3-4A50-AD89-C5686EC79977}" destId="{92A2E8DC-4742-C24C-9ADC-61AD22A5653E}" srcOrd="1" destOrd="0" presId="urn:microsoft.com/office/officeart/2005/8/layout/vProcess5"/>
    <dgm:cxn modelId="{3778B164-1788-FA47-8FE3-55B5CB651DE5}" type="presOf" srcId="{D811576C-E256-479D-AF30-4BCE3AAE65C7}" destId="{42780DAC-970E-C44C-A7EA-EA554DCEB59E}" srcOrd="0" destOrd="0" presId="urn:microsoft.com/office/officeart/2005/8/layout/vProcess5"/>
    <dgm:cxn modelId="{CE67CA66-E4A8-104A-8882-4A5CA76CF989}" type="presOf" srcId="{22925ECB-E175-4CEF-ADBA-614E0948EC98}" destId="{46CC2B1D-5842-9649-B564-B992CD5A3F68}" srcOrd="0" destOrd="0" presId="urn:microsoft.com/office/officeart/2005/8/layout/vProcess5"/>
    <dgm:cxn modelId="{550FD673-A29F-4643-A053-344B6B215531}" srcId="{22925ECB-E175-4CEF-ADBA-614E0948EC98}" destId="{796F73EB-66E3-4A50-AD89-C5686EC79977}" srcOrd="2" destOrd="0" parTransId="{FF275927-1451-4750-B52E-82E590FC9EF6}" sibTransId="{D811576C-E256-479D-AF30-4BCE3AAE65C7}"/>
    <dgm:cxn modelId="{D639B3AA-B09A-B747-AF90-3F57EA58D892}" type="presOf" srcId="{D9AB361E-CCC1-4465-B4CA-D551A3BAB8B7}" destId="{C0AA7AEE-77CA-3649-A51F-EA741ACCC93D}" srcOrd="0" destOrd="0" presId="urn:microsoft.com/office/officeart/2005/8/layout/vProcess5"/>
    <dgm:cxn modelId="{CFB94CAC-9E81-884C-9608-C8AB706ECE4A}" type="presOf" srcId="{11F485A9-CD95-4C90-AA57-26D623B44ADC}" destId="{7280DBE6-86F3-0F41-ACE0-D8F5C3F28C83}" srcOrd="0" destOrd="0" presId="urn:microsoft.com/office/officeart/2005/8/layout/vProcess5"/>
    <dgm:cxn modelId="{84314FD4-A843-1547-8C3D-75A10F5E0716}" type="presOf" srcId="{11F485A9-CD95-4C90-AA57-26D623B44ADC}" destId="{62D49082-675C-7F4B-B280-6D47713D3AEB}" srcOrd="1" destOrd="0" presId="urn:microsoft.com/office/officeart/2005/8/layout/vProcess5"/>
    <dgm:cxn modelId="{DD8A95D6-248D-CB47-811E-ACFBD108217F}" type="presOf" srcId="{724FEB13-117E-4CA5-B833-EA55392052C0}" destId="{2686ACC9-BADC-7B46-8914-031F97C6F5BD}" srcOrd="0" destOrd="0" presId="urn:microsoft.com/office/officeart/2005/8/layout/vProcess5"/>
    <dgm:cxn modelId="{D7DE3CD7-2FD4-4942-9690-05CF962B6175}" srcId="{22925ECB-E175-4CEF-ADBA-614E0948EC98}" destId="{11F485A9-CD95-4C90-AA57-26D623B44ADC}" srcOrd="3" destOrd="0" parTransId="{DC843CDA-B3C7-4A2A-AC08-514FB4840FBB}" sibTransId="{4AF3E2E9-D2FF-4E5D-9614-BC4D50AA0B4E}"/>
    <dgm:cxn modelId="{A77849F1-8A20-4A61-B244-F5533035D7BC}" srcId="{22925ECB-E175-4CEF-ADBA-614E0948EC98}" destId="{9F0BA89A-1C50-47D3-8E25-B338794A5261}" srcOrd="0" destOrd="0" parTransId="{DBC1EF28-ADAE-44BC-A2F7-9D93EB97C142}" sibTransId="{141C6EA6-BBDC-4D73-9090-CAE46DC0B375}"/>
    <dgm:cxn modelId="{A0CB4670-3820-1C43-A7C3-A1B0AA9D60E9}" type="presParOf" srcId="{46CC2B1D-5842-9649-B564-B992CD5A3F68}" destId="{9AF5AB89-2CE6-6A49-93DA-3BC1EBFC85A9}" srcOrd="0" destOrd="0" presId="urn:microsoft.com/office/officeart/2005/8/layout/vProcess5"/>
    <dgm:cxn modelId="{7AC8598D-FEA1-BE4E-8F35-7482767E00C2}" type="presParOf" srcId="{46CC2B1D-5842-9649-B564-B992CD5A3F68}" destId="{7E06A06A-A5C9-6949-9432-72711C13AEA4}" srcOrd="1" destOrd="0" presId="urn:microsoft.com/office/officeart/2005/8/layout/vProcess5"/>
    <dgm:cxn modelId="{533750C5-BDE2-D744-ACE4-35041F17F506}" type="presParOf" srcId="{46CC2B1D-5842-9649-B564-B992CD5A3F68}" destId="{2686ACC9-BADC-7B46-8914-031F97C6F5BD}" srcOrd="2" destOrd="0" presId="urn:microsoft.com/office/officeart/2005/8/layout/vProcess5"/>
    <dgm:cxn modelId="{E02ECA3B-FBBA-2E44-81D3-31D1FD642263}" type="presParOf" srcId="{46CC2B1D-5842-9649-B564-B992CD5A3F68}" destId="{08317E22-6E93-FF4C-8C6C-3A6619C9818A}" srcOrd="3" destOrd="0" presId="urn:microsoft.com/office/officeart/2005/8/layout/vProcess5"/>
    <dgm:cxn modelId="{5091EEE2-39EC-894F-88A8-958ACAD055D4}" type="presParOf" srcId="{46CC2B1D-5842-9649-B564-B992CD5A3F68}" destId="{7280DBE6-86F3-0F41-ACE0-D8F5C3F28C83}" srcOrd="4" destOrd="0" presId="urn:microsoft.com/office/officeart/2005/8/layout/vProcess5"/>
    <dgm:cxn modelId="{FA0502FE-B164-FE4B-AD5D-7781E890A049}" type="presParOf" srcId="{46CC2B1D-5842-9649-B564-B992CD5A3F68}" destId="{CDA07124-CA1D-5F45-A18A-33403A11D99D}" srcOrd="5" destOrd="0" presId="urn:microsoft.com/office/officeart/2005/8/layout/vProcess5"/>
    <dgm:cxn modelId="{BA485EF1-F826-854D-A5D5-BB93B3986AE8}" type="presParOf" srcId="{46CC2B1D-5842-9649-B564-B992CD5A3F68}" destId="{C0AA7AEE-77CA-3649-A51F-EA741ACCC93D}" srcOrd="6" destOrd="0" presId="urn:microsoft.com/office/officeart/2005/8/layout/vProcess5"/>
    <dgm:cxn modelId="{E5E7D90F-29AF-B341-B076-80386F9DCA78}" type="presParOf" srcId="{46CC2B1D-5842-9649-B564-B992CD5A3F68}" destId="{42780DAC-970E-C44C-A7EA-EA554DCEB59E}" srcOrd="7" destOrd="0" presId="urn:microsoft.com/office/officeart/2005/8/layout/vProcess5"/>
    <dgm:cxn modelId="{4888FCF4-65B6-F84F-B69D-F07E494A2480}" type="presParOf" srcId="{46CC2B1D-5842-9649-B564-B992CD5A3F68}" destId="{119F4A1C-78FC-1343-B646-3C9B89D766F6}" srcOrd="8" destOrd="0" presId="urn:microsoft.com/office/officeart/2005/8/layout/vProcess5"/>
    <dgm:cxn modelId="{CF29E6FF-B4C3-0941-9500-F84F7F6199FB}" type="presParOf" srcId="{46CC2B1D-5842-9649-B564-B992CD5A3F68}" destId="{BF4A2CD1-F8FD-8B4F-9F15-6E51B723401A}" srcOrd="9" destOrd="0" presId="urn:microsoft.com/office/officeart/2005/8/layout/vProcess5"/>
    <dgm:cxn modelId="{764DACD4-9547-704F-BEA1-11898F8D4C6F}" type="presParOf" srcId="{46CC2B1D-5842-9649-B564-B992CD5A3F68}" destId="{92A2E8DC-4742-C24C-9ADC-61AD22A5653E}" srcOrd="10" destOrd="0" presId="urn:microsoft.com/office/officeart/2005/8/layout/vProcess5"/>
    <dgm:cxn modelId="{C6A8E562-0700-E34C-8041-60CBC9390CB8}" type="presParOf" srcId="{46CC2B1D-5842-9649-B564-B992CD5A3F68}" destId="{62D49082-675C-7F4B-B280-6D47713D3AEB}" srcOrd="11" destOrd="0" presId="urn:microsoft.com/office/officeart/2005/8/layout/vProcess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D006E3E-D022-5149-ABE8-50C7B664AD05}" type="doc">
      <dgm:prSet loTypeId="urn:microsoft.com/office/officeart/2005/8/layout/cycle6" loCatId="" qsTypeId="urn:microsoft.com/office/officeart/2005/8/quickstyle/simple1" qsCatId="simple" csTypeId="urn:microsoft.com/office/officeart/2005/8/colors/colorful4" csCatId="colorful" phldr="1"/>
      <dgm:spPr/>
      <dgm:t>
        <a:bodyPr/>
        <a:lstStyle/>
        <a:p>
          <a:endParaRPr lang="en-US"/>
        </a:p>
      </dgm:t>
    </dgm:pt>
    <dgm:pt modelId="{B04E48FB-7A2E-7D46-8D32-159B56810522}">
      <dgm:prSet phldrT="[Text]"/>
      <dgm:spPr/>
      <dgm:t>
        <a:bodyPr/>
        <a:lstStyle/>
        <a:p>
          <a:pPr algn="ctr"/>
          <a:r>
            <a:rPr lang="en-US" b="1" dirty="0"/>
            <a:t>Strong Legal Commitments</a:t>
          </a:r>
        </a:p>
      </dgm:t>
    </dgm:pt>
    <dgm:pt modelId="{8E2E9741-B55F-9A45-8F2D-38AF79657D90}" type="parTrans" cxnId="{EB4D5991-74CD-5346-B7EA-91C8E6BA9C6D}">
      <dgm:prSet/>
      <dgm:spPr/>
      <dgm:t>
        <a:bodyPr/>
        <a:lstStyle/>
        <a:p>
          <a:endParaRPr lang="en-US"/>
        </a:p>
      </dgm:t>
    </dgm:pt>
    <dgm:pt modelId="{038D2471-0211-4C4F-88D7-C48A2AECC3BF}" type="sibTrans" cxnId="{EB4D5991-74CD-5346-B7EA-91C8E6BA9C6D}">
      <dgm:prSet/>
      <dgm:spPr/>
      <dgm:t>
        <a:bodyPr/>
        <a:lstStyle/>
        <a:p>
          <a:endParaRPr lang="en-US">
            <a:ln>
              <a:solidFill>
                <a:schemeClr val="bg1"/>
              </a:solidFill>
            </a:ln>
          </a:endParaRPr>
        </a:p>
      </dgm:t>
    </dgm:pt>
    <dgm:pt modelId="{15A0E5A4-A94A-A44E-8A82-9602570F238A}">
      <dgm:prSet phldrT="[Text]"/>
      <dgm:spPr/>
      <dgm:t>
        <a:bodyPr/>
        <a:lstStyle/>
        <a:p>
          <a:pPr algn="ctr"/>
          <a:r>
            <a:rPr lang="en-US" b="1" dirty="0"/>
            <a:t>Regulatory Clarity and Integration</a:t>
          </a:r>
        </a:p>
      </dgm:t>
    </dgm:pt>
    <dgm:pt modelId="{A49EF1FE-9329-784D-8BAA-CED02AED457E}" type="parTrans" cxnId="{BDBCF376-9DF6-6E48-9701-BE1B59D9DD2E}">
      <dgm:prSet/>
      <dgm:spPr/>
      <dgm:t>
        <a:bodyPr/>
        <a:lstStyle/>
        <a:p>
          <a:endParaRPr lang="en-US"/>
        </a:p>
      </dgm:t>
    </dgm:pt>
    <dgm:pt modelId="{85A2A6CC-25CF-F144-8F5C-8449F8AA3A9E}" type="sibTrans" cxnId="{BDBCF376-9DF6-6E48-9701-BE1B59D9DD2E}">
      <dgm:prSet/>
      <dgm:spPr/>
      <dgm:t>
        <a:bodyPr/>
        <a:lstStyle/>
        <a:p>
          <a:endParaRPr lang="en-US"/>
        </a:p>
      </dgm:t>
    </dgm:pt>
    <dgm:pt modelId="{1412E49A-A62C-0B4B-98CA-11B56E07ACB7}">
      <dgm:prSet phldrT="[Text]"/>
      <dgm:spPr/>
      <dgm:t>
        <a:bodyPr/>
        <a:lstStyle/>
        <a:p>
          <a:r>
            <a:rPr lang="en-US" b="1" dirty="0"/>
            <a:t>Strong Stakeholder Engagement</a:t>
          </a:r>
        </a:p>
      </dgm:t>
    </dgm:pt>
    <dgm:pt modelId="{B2CDC211-CBEC-9543-B6A6-61243DFBA21C}" type="parTrans" cxnId="{7B3324A8-35C9-7743-AF65-07EECCD4D54F}">
      <dgm:prSet/>
      <dgm:spPr/>
      <dgm:t>
        <a:bodyPr/>
        <a:lstStyle/>
        <a:p>
          <a:endParaRPr lang="en-US"/>
        </a:p>
      </dgm:t>
    </dgm:pt>
    <dgm:pt modelId="{882E0599-A86C-724C-BBE3-C34A9C8E9CB9}" type="sibTrans" cxnId="{7B3324A8-35C9-7743-AF65-07EECCD4D54F}">
      <dgm:prSet/>
      <dgm:spPr/>
      <dgm:t>
        <a:bodyPr/>
        <a:lstStyle/>
        <a:p>
          <a:endParaRPr lang="en-US"/>
        </a:p>
      </dgm:t>
    </dgm:pt>
    <dgm:pt modelId="{DE895190-E77E-524D-847D-0861DB7BB3F4}">
      <dgm:prSet phldrT="[Text]"/>
      <dgm:spPr/>
      <dgm:t>
        <a:bodyPr/>
        <a:lstStyle/>
        <a:p>
          <a:r>
            <a:rPr lang="en-US" b="1" dirty="0"/>
            <a:t>Market Development through Sovereign Leadership</a:t>
          </a:r>
        </a:p>
      </dgm:t>
    </dgm:pt>
    <dgm:pt modelId="{2C07151F-6785-F746-AA8C-5FCCCA93752F}" type="parTrans" cxnId="{87DA534E-63AC-9844-9C0E-D73261C68823}">
      <dgm:prSet/>
      <dgm:spPr/>
      <dgm:t>
        <a:bodyPr/>
        <a:lstStyle/>
        <a:p>
          <a:endParaRPr lang="en-US"/>
        </a:p>
      </dgm:t>
    </dgm:pt>
    <dgm:pt modelId="{AEDF5477-1C69-BF49-A3FF-F87934F24882}" type="sibTrans" cxnId="{87DA534E-63AC-9844-9C0E-D73261C68823}">
      <dgm:prSet/>
      <dgm:spPr/>
      <dgm:t>
        <a:bodyPr/>
        <a:lstStyle/>
        <a:p>
          <a:endParaRPr lang="en-US"/>
        </a:p>
      </dgm:t>
    </dgm:pt>
    <dgm:pt modelId="{54111C13-BC2F-6940-8609-2C925F6C52E3}">
      <dgm:prSet phldrT="[Text]"/>
      <dgm:spPr/>
      <dgm:t>
        <a:bodyPr/>
        <a:lstStyle/>
        <a:p>
          <a:r>
            <a:rPr lang="en-US" b="1" dirty="0"/>
            <a:t>Transparency and Reporting</a:t>
          </a:r>
        </a:p>
      </dgm:t>
    </dgm:pt>
    <dgm:pt modelId="{970AFFF8-D618-BD46-A60A-2BCD52B0F541}" type="parTrans" cxnId="{0DCC146E-63FB-E742-A0FF-706F17FB829E}">
      <dgm:prSet/>
      <dgm:spPr/>
      <dgm:t>
        <a:bodyPr/>
        <a:lstStyle/>
        <a:p>
          <a:endParaRPr lang="en-US"/>
        </a:p>
      </dgm:t>
    </dgm:pt>
    <dgm:pt modelId="{8673D85D-C485-594A-8AD8-A50BE9F9716E}" type="sibTrans" cxnId="{0DCC146E-63FB-E742-A0FF-706F17FB829E}">
      <dgm:prSet/>
      <dgm:spPr/>
      <dgm:t>
        <a:bodyPr/>
        <a:lstStyle/>
        <a:p>
          <a:endParaRPr lang="en-US"/>
        </a:p>
      </dgm:t>
    </dgm:pt>
    <dgm:pt modelId="{D9EAE264-0E0E-A344-B755-C012B17D327A}">
      <dgm:prSet phldrT="[Text]"/>
      <dgm:spPr/>
      <dgm:t>
        <a:bodyPr/>
        <a:lstStyle/>
        <a:p>
          <a:r>
            <a:rPr lang="en-US" b="1" dirty="0"/>
            <a:t>Global Collaboration</a:t>
          </a:r>
        </a:p>
      </dgm:t>
    </dgm:pt>
    <dgm:pt modelId="{DD83E068-7431-5B47-851E-E93220A1DE1D}" type="parTrans" cxnId="{43BD62CB-4F28-8F42-BBBA-C0DFC2871EEC}">
      <dgm:prSet/>
      <dgm:spPr/>
      <dgm:t>
        <a:bodyPr/>
        <a:lstStyle/>
        <a:p>
          <a:endParaRPr lang="en-US"/>
        </a:p>
      </dgm:t>
    </dgm:pt>
    <dgm:pt modelId="{31139752-61C2-E449-BE88-6DA865128076}" type="sibTrans" cxnId="{43BD62CB-4F28-8F42-BBBA-C0DFC2871EEC}">
      <dgm:prSet>
        <dgm:style>
          <a:lnRef idx="1">
            <a:schemeClr val="accent2"/>
          </a:lnRef>
          <a:fillRef idx="0">
            <a:schemeClr val="accent2"/>
          </a:fillRef>
          <a:effectRef idx="0">
            <a:schemeClr val="accent2"/>
          </a:effectRef>
          <a:fontRef idx="minor">
            <a:schemeClr val="tx1"/>
          </a:fontRef>
        </dgm:style>
      </dgm:prSet>
      <dgm:spPr>
        <a:solidFill>
          <a:schemeClr val="bg1"/>
        </a:solidFill>
        <a:ln w="28575">
          <a:solidFill>
            <a:schemeClr val="bg1"/>
          </a:solidFill>
        </a:ln>
      </dgm:spPr>
      <dgm:t>
        <a:bodyPr/>
        <a:lstStyle/>
        <a:p>
          <a:endParaRPr lang="en-US"/>
        </a:p>
      </dgm:t>
    </dgm:pt>
    <dgm:pt modelId="{443D58A5-59CD-2941-9BB5-E703359CDCBD}" type="pres">
      <dgm:prSet presAssocID="{3D006E3E-D022-5149-ABE8-50C7B664AD05}" presName="cycle" presStyleCnt="0">
        <dgm:presLayoutVars>
          <dgm:dir/>
          <dgm:resizeHandles val="exact"/>
        </dgm:presLayoutVars>
      </dgm:prSet>
      <dgm:spPr/>
    </dgm:pt>
    <dgm:pt modelId="{E2B415BA-2335-1A4E-AAF2-721F3D24F767}" type="pres">
      <dgm:prSet presAssocID="{B04E48FB-7A2E-7D46-8D32-159B56810522}" presName="node" presStyleLbl="node1" presStyleIdx="0" presStyleCnt="6">
        <dgm:presLayoutVars>
          <dgm:bulletEnabled val="1"/>
        </dgm:presLayoutVars>
      </dgm:prSet>
      <dgm:spPr/>
    </dgm:pt>
    <dgm:pt modelId="{C3A953E5-8443-5F41-AD70-41F3395E5A0B}" type="pres">
      <dgm:prSet presAssocID="{B04E48FB-7A2E-7D46-8D32-159B56810522}" presName="spNode" presStyleCnt="0"/>
      <dgm:spPr/>
    </dgm:pt>
    <dgm:pt modelId="{70D5DF31-0C72-9549-BD85-AA52418EAEB6}" type="pres">
      <dgm:prSet presAssocID="{038D2471-0211-4C4F-88D7-C48A2AECC3BF}" presName="sibTrans" presStyleLbl="sibTrans1D1" presStyleIdx="0" presStyleCnt="6"/>
      <dgm:spPr/>
    </dgm:pt>
    <dgm:pt modelId="{7F35752D-513B-F04C-AE5B-9087BC5A0E8A}" type="pres">
      <dgm:prSet presAssocID="{15A0E5A4-A94A-A44E-8A82-9602570F238A}" presName="node" presStyleLbl="node1" presStyleIdx="1" presStyleCnt="6">
        <dgm:presLayoutVars>
          <dgm:bulletEnabled val="1"/>
        </dgm:presLayoutVars>
      </dgm:prSet>
      <dgm:spPr/>
    </dgm:pt>
    <dgm:pt modelId="{135C30A0-DD7A-BA48-B478-EDFB930217F9}" type="pres">
      <dgm:prSet presAssocID="{15A0E5A4-A94A-A44E-8A82-9602570F238A}" presName="spNode" presStyleCnt="0"/>
      <dgm:spPr/>
    </dgm:pt>
    <dgm:pt modelId="{145FA54E-6464-6B4D-B9CB-35EC06F102A0}" type="pres">
      <dgm:prSet presAssocID="{85A2A6CC-25CF-F144-8F5C-8449F8AA3A9E}" presName="sibTrans" presStyleLbl="sibTrans1D1" presStyleIdx="1" presStyleCnt="6"/>
      <dgm:spPr/>
    </dgm:pt>
    <dgm:pt modelId="{65847D7C-E9DB-4845-9F7C-EDFFA2D586BA}" type="pres">
      <dgm:prSet presAssocID="{1412E49A-A62C-0B4B-98CA-11B56E07ACB7}" presName="node" presStyleLbl="node1" presStyleIdx="2" presStyleCnt="6">
        <dgm:presLayoutVars>
          <dgm:bulletEnabled val="1"/>
        </dgm:presLayoutVars>
      </dgm:prSet>
      <dgm:spPr/>
    </dgm:pt>
    <dgm:pt modelId="{EE703532-AE25-8A4E-B01B-DAA94AFF63F1}" type="pres">
      <dgm:prSet presAssocID="{1412E49A-A62C-0B4B-98CA-11B56E07ACB7}" presName="spNode" presStyleCnt="0"/>
      <dgm:spPr/>
    </dgm:pt>
    <dgm:pt modelId="{08A91844-7457-514D-B68F-9282EFCFEF5D}" type="pres">
      <dgm:prSet presAssocID="{882E0599-A86C-724C-BBE3-C34A9C8E9CB9}" presName="sibTrans" presStyleLbl="sibTrans1D1" presStyleIdx="2" presStyleCnt="6"/>
      <dgm:spPr/>
    </dgm:pt>
    <dgm:pt modelId="{1D6D9FD7-45F7-7C4D-A5DE-01411EBEF625}" type="pres">
      <dgm:prSet presAssocID="{DE895190-E77E-524D-847D-0861DB7BB3F4}" presName="node" presStyleLbl="node1" presStyleIdx="3" presStyleCnt="6">
        <dgm:presLayoutVars>
          <dgm:bulletEnabled val="1"/>
        </dgm:presLayoutVars>
      </dgm:prSet>
      <dgm:spPr/>
    </dgm:pt>
    <dgm:pt modelId="{885EFD9F-E555-D34A-8ACF-C1207A4B5E1C}" type="pres">
      <dgm:prSet presAssocID="{DE895190-E77E-524D-847D-0861DB7BB3F4}" presName="spNode" presStyleCnt="0"/>
      <dgm:spPr/>
    </dgm:pt>
    <dgm:pt modelId="{6C364A6C-DA0C-274D-BC26-3612B4041FAF}" type="pres">
      <dgm:prSet presAssocID="{AEDF5477-1C69-BF49-A3FF-F87934F24882}" presName="sibTrans" presStyleLbl="sibTrans1D1" presStyleIdx="3" presStyleCnt="6"/>
      <dgm:spPr/>
    </dgm:pt>
    <dgm:pt modelId="{50F9B767-2D46-8E4F-80BB-1E5B0E324E03}" type="pres">
      <dgm:prSet presAssocID="{54111C13-BC2F-6940-8609-2C925F6C52E3}" presName="node" presStyleLbl="node1" presStyleIdx="4" presStyleCnt="6">
        <dgm:presLayoutVars>
          <dgm:bulletEnabled val="1"/>
        </dgm:presLayoutVars>
      </dgm:prSet>
      <dgm:spPr/>
    </dgm:pt>
    <dgm:pt modelId="{9BF0A858-8B63-AB48-BD76-1DFA35BC939B}" type="pres">
      <dgm:prSet presAssocID="{54111C13-BC2F-6940-8609-2C925F6C52E3}" presName="spNode" presStyleCnt="0"/>
      <dgm:spPr/>
    </dgm:pt>
    <dgm:pt modelId="{1FFFB075-1BE0-0F41-8DFE-BC5A6814D583}" type="pres">
      <dgm:prSet presAssocID="{8673D85D-C485-594A-8AD8-A50BE9F9716E}" presName="sibTrans" presStyleLbl="sibTrans1D1" presStyleIdx="4" presStyleCnt="6"/>
      <dgm:spPr/>
    </dgm:pt>
    <dgm:pt modelId="{5BEA85E2-DA45-5D40-BBEE-FF51F29B65E0}" type="pres">
      <dgm:prSet presAssocID="{D9EAE264-0E0E-A344-B755-C012B17D327A}" presName="node" presStyleLbl="node1" presStyleIdx="5" presStyleCnt="6">
        <dgm:presLayoutVars>
          <dgm:bulletEnabled val="1"/>
        </dgm:presLayoutVars>
      </dgm:prSet>
      <dgm:spPr/>
    </dgm:pt>
    <dgm:pt modelId="{BD49F0F0-7345-3E44-8B8E-EAA2200D36C5}" type="pres">
      <dgm:prSet presAssocID="{D9EAE264-0E0E-A344-B755-C012B17D327A}" presName="spNode" presStyleCnt="0"/>
      <dgm:spPr/>
    </dgm:pt>
    <dgm:pt modelId="{EF5AE6E8-588B-1A4B-8D46-270FEC2BB7FB}" type="pres">
      <dgm:prSet presAssocID="{31139752-61C2-E449-BE88-6DA865128076}" presName="sibTrans" presStyleLbl="sibTrans1D1" presStyleIdx="5" presStyleCnt="6"/>
      <dgm:spPr/>
    </dgm:pt>
  </dgm:ptLst>
  <dgm:cxnLst>
    <dgm:cxn modelId="{8C45FB0C-CC90-6B48-9A34-6A15DDE6D180}" type="presOf" srcId="{038D2471-0211-4C4F-88D7-C48A2AECC3BF}" destId="{70D5DF31-0C72-9549-BD85-AA52418EAEB6}" srcOrd="0" destOrd="0" presId="urn:microsoft.com/office/officeart/2005/8/layout/cycle6"/>
    <dgm:cxn modelId="{9F6D5722-0866-4A47-AB02-FDCCCA355613}" type="presOf" srcId="{B04E48FB-7A2E-7D46-8D32-159B56810522}" destId="{E2B415BA-2335-1A4E-AAF2-721F3D24F767}" srcOrd="0" destOrd="0" presId="urn:microsoft.com/office/officeart/2005/8/layout/cycle6"/>
    <dgm:cxn modelId="{2E8C3929-09FB-544C-A2E4-428D058A69B1}" type="presOf" srcId="{882E0599-A86C-724C-BBE3-C34A9C8E9CB9}" destId="{08A91844-7457-514D-B68F-9282EFCFEF5D}" srcOrd="0" destOrd="0" presId="urn:microsoft.com/office/officeart/2005/8/layout/cycle6"/>
    <dgm:cxn modelId="{34627730-C9AC-6D45-AF64-06B72477F122}" type="presOf" srcId="{3D006E3E-D022-5149-ABE8-50C7B664AD05}" destId="{443D58A5-59CD-2941-9BB5-E703359CDCBD}" srcOrd="0" destOrd="0" presId="urn:microsoft.com/office/officeart/2005/8/layout/cycle6"/>
    <dgm:cxn modelId="{6DAAA438-6936-5745-93E9-6D2CB75C8F8E}" type="presOf" srcId="{8673D85D-C485-594A-8AD8-A50BE9F9716E}" destId="{1FFFB075-1BE0-0F41-8DFE-BC5A6814D583}" srcOrd="0" destOrd="0" presId="urn:microsoft.com/office/officeart/2005/8/layout/cycle6"/>
    <dgm:cxn modelId="{A0A3083A-04E1-6D4C-A949-4E329A73BB9B}" type="presOf" srcId="{85A2A6CC-25CF-F144-8F5C-8449F8AA3A9E}" destId="{145FA54E-6464-6B4D-B9CB-35EC06F102A0}" srcOrd="0" destOrd="0" presId="urn:microsoft.com/office/officeart/2005/8/layout/cycle6"/>
    <dgm:cxn modelId="{87DA534E-63AC-9844-9C0E-D73261C68823}" srcId="{3D006E3E-D022-5149-ABE8-50C7B664AD05}" destId="{DE895190-E77E-524D-847D-0861DB7BB3F4}" srcOrd="3" destOrd="0" parTransId="{2C07151F-6785-F746-AA8C-5FCCCA93752F}" sibTransId="{AEDF5477-1C69-BF49-A3FF-F87934F24882}"/>
    <dgm:cxn modelId="{0DCC146E-63FB-E742-A0FF-706F17FB829E}" srcId="{3D006E3E-D022-5149-ABE8-50C7B664AD05}" destId="{54111C13-BC2F-6940-8609-2C925F6C52E3}" srcOrd="4" destOrd="0" parTransId="{970AFFF8-D618-BD46-A60A-2BCD52B0F541}" sibTransId="{8673D85D-C485-594A-8AD8-A50BE9F9716E}"/>
    <dgm:cxn modelId="{BDBCF376-9DF6-6E48-9701-BE1B59D9DD2E}" srcId="{3D006E3E-D022-5149-ABE8-50C7B664AD05}" destId="{15A0E5A4-A94A-A44E-8A82-9602570F238A}" srcOrd="1" destOrd="0" parTransId="{A49EF1FE-9329-784D-8BAA-CED02AED457E}" sibTransId="{85A2A6CC-25CF-F144-8F5C-8449F8AA3A9E}"/>
    <dgm:cxn modelId="{8B83A881-4D70-384B-9BE8-1B9381C98518}" type="presOf" srcId="{31139752-61C2-E449-BE88-6DA865128076}" destId="{EF5AE6E8-588B-1A4B-8D46-270FEC2BB7FB}" srcOrd="0" destOrd="0" presId="urn:microsoft.com/office/officeart/2005/8/layout/cycle6"/>
    <dgm:cxn modelId="{EB4D5991-74CD-5346-B7EA-91C8E6BA9C6D}" srcId="{3D006E3E-D022-5149-ABE8-50C7B664AD05}" destId="{B04E48FB-7A2E-7D46-8D32-159B56810522}" srcOrd="0" destOrd="0" parTransId="{8E2E9741-B55F-9A45-8F2D-38AF79657D90}" sibTransId="{038D2471-0211-4C4F-88D7-C48A2AECC3BF}"/>
    <dgm:cxn modelId="{BE65F098-8028-7B42-AC09-B1B40206FDF6}" type="presOf" srcId="{15A0E5A4-A94A-A44E-8A82-9602570F238A}" destId="{7F35752D-513B-F04C-AE5B-9087BC5A0E8A}" srcOrd="0" destOrd="0" presId="urn:microsoft.com/office/officeart/2005/8/layout/cycle6"/>
    <dgm:cxn modelId="{7729D89C-663B-8F42-8533-5BBC411BC4CD}" type="presOf" srcId="{D9EAE264-0E0E-A344-B755-C012B17D327A}" destId="{5BEA85E2-DA45-5D40-BBEE-FF51F29B65E0}" srcOrd="0" destOrd="0" presId="urn:microsoft.com/office/officeart/2005/8/layout/cycle6"/>
    <dgm:cxn modelId="{7B3324A8-35C9-7743-AF65-07EECCD4D54F}" srcId="{3D006E3E-D022-5149-ABE8-50C7B664AD05}" destId="{1412E49A-A62C-0B4B-98CA-11B56E07ACB7}" srcOrd="2" destOrd="0" parTransId="{B2CDC211-CBEC-9543-B6A6-61243DFBA21C}" sibTransId="{882E0599-A86C-724C-BBE3-C34A9C8E9CB9}"/>
    <dgm:cxn modelId="{43BD62CB-4F28-8F42-BBBA-C0DFC2871EEC}" srcId="{3D006E3E-D022-5149-ABE8-50C7B664AD05}" destId="{D9EAE264-0E0E-A344-B755-C012B17D327A}" srcOrd="5" destOrd="0" parTransId="{DD83E068-7431-5B47-851E-E93220A1DE1D}" sibTransId="{31139752-61C2-E449-BE88-6DA865128076}"/>
    <dgm:cxn modelId="{B84D36D4-7035-1B46-A5A7-B7AC546AF0E6}" type="presOf" srcId="{1412E49A-A62C-0B4B-98CA-11B56E07ACB7}" destId="{65847D7C-E9DB-4845-9F7C-EDFFA2D586BA}" srcOrd="0" destOrd="0" presId="urn:microsoft.com/office/officeart/2005/8/layout/cycle6"/>
    <dgm:cxn modelId="{5303F4E4-C567-7746-8D8B-92B627A2CDAD}" type="presOf" srcId="{54111C13-BC2F-6940-8609-2C925F6C52E3}" destId="{50F9B767-2D46-8E4F-80BB-1E5B0E324E03}" srcOrd="0" destOrd="0" presId="urn:microsoft.com/office/officeart/2005/8/layout/cycle6"/>
    <dgm:cxn modelId="{810546E5-C930-8C42-8858-903721B2DC2F}" type="presOf" srcId="{AEDF5477-1C69-BF49-A3FF-F87934F24882}" destId="{6C364A6C-DA0C-274D-BC26-3612B4041FAF}" srcOrd="0" destOrd="0" presId="urn:microsoft.com/office/officeart/2005/8/layout/cycle6"/>
    <dgm:cxn modelId="{EB180CF5-9CD3-154B-9172-334D0F6A1AA2}" type="presOf" srcId="{DE895190-E77E-524D-847D-0861DB7BB3F4}" destId="{1D6D9FD7-45F7-7C4D-A5DE-01411EBEF625}" srcOrd="0" destOrd="0" presId="urn:microsoft.com/office/officeart/2005/8/layout/cycle6"/>
    <dgm:cxn modelId="{F3A18650-D80F-AC45-8D2C-66A33A017E30}" type="presParOf" srcId="{443D58A5-59CD-2941-9BB5-E703359CDCBD}" destId="{E2B415BA-2335-1A4E-AAF2-721F3D24F767}" srcOrd="0" destOrd="0" presId="urn:microsoft.com/office/officeart/2005/8/layout/cycle6"/>
    <dgm:cxn modelId="{F3C57961-D39C-FF42-9E2E-F97E29E80113}" type="presParOf" srcId="{443D58A5-59CD-2941-9BB5-E703359CDCBD}" destId="{C3A953E5-8443-5F41-AD70-41F3395E5A0B}" srcOrd="1" destOrd="0" presId="urn:microsoft.com/office/officeart/2005/8/layout/cycle6"/>
    <dgm:cxn modelId="{B95EF097-B5E3-794A-BC13-9D40FE012E1A}" type="presParOf" srcId="{443D58A5-59CD-2941-9BB5-E703359CDCBD}" destId="{70D5DF31-0C72-9549-BD85-AA52418EAEB6}" srcOrd="2" destOrd="0" presId="urn:microsoft.com/office/officeart/2005/8/layout/cycle6"/>
    <dgm:cxn modelId="{AA7C5805-2209-1C41-BE13-99940F9CB6DD}" type="presParOf" srcId="{443D58A5-59CD-2941-9BB5-E703359CDCBD}" destId="{7F35752D-513B-F04C-AE5B-9087BC5A0E8A}" srcOrd="3" destOrd="0" presId="urn:microsoft.com/office/officeart/2005/8/layout/cycle6"/>
    <dgm:cxn modelId="{99E4F882-2250-164F-AAF2-5980154C9A14}" type="presParOf" srcId="{443D58A5-59CD-2941-9BB5-E703359CDCBD}" destId="{135C30A0-DD7A-BA48-B478-EDFB930217F9}" srcOrd="4" destOrd="0" presId="urn:microsoft.com/office/officeart/2005/8/layout/cycle6"/>
    <dgm:cxn modelId="{00A7E596-22C5-A34D-82F6-4D3A569456D8}" type="presParOf" srcId="{443D58A5-59CD-2941-9BB5-E703359CDCBD}" destId="{145FA54E-6464-6B4D-B9CB-35EC06F102A0}" srcOrd="5" destOrd="0" presId="urn:microsoft.com/office/officeart/2005/8/layout/cycle6"/>
    <dgm:cxn modelId="{655EBD74-FA7A-1E4A-AFE0-049F757B9143}" type="presParOf" srcId="{443D58A5-59CD-2941-9BB5-E703359CDCBD}" destId="{65847D7C-E9DB-4845-9F7C-EDFFA2D586BA}" srcOrd="6" destOrd="0" presId="urn:microsoft.com/office/officeart/2005/8/layout/cycle6"/>
    <dgm:cxn modelId="{1CCD22E7-0AB0-D843-AA20-A340525134C9}" type="presParOf" srcId="{443D58A5-59CD-2941-9BB5-E703359CDCBD}" destId="{EE703532-AE25-8A4E-B01B-DAA94AFF63F1}" srcOrd="7" destOrd="0" presId="urn:microsoft.com/office/officeart/2005/8/layout/cycle6"/>
    <dgm:cxn modelId="{26CC465A-F23B-D346-8521-8E07867E5341}" type="presParOf" srcId="{443D58A5-59CD-2941-9BB5-E703359CDCBD}" destId="{08A91844-7457-514D-B68F-9282EFCFEF5D}" srcOrd="8" destOrd="0" presId="urn:microsoft.com/office/officeart/2005/8/layout/cycle6"/>
    <dgm:cxn modelId="{5BFA41C5-50A3-3B45-B0ED-847B0EB86246}" type="presParOf" srcId="{443D58A5-59CD-2941-9BB5-E703359CDCBD}" destId="{1D6D9FD7-45F7-7C4D-A5DE-01411EBEF625}" srcOrd="9" destOrd="0" presId="urn:microsoft.com/office/officeart/2005/8/layout/cycle6"/>
    <dgm:cxn modelId="{2AAC8C59-2E62-6A4F-A1CE-2841408F6F02}" type="presParOf" srcId="{443D58A5-59CD-2941-9BB5-E703359CDCBD}" destId="{885EFD9F-E555-D34A-8ACF-C1207A4B5E1C}" srcOrd="10" destOrd="0" presId="urn:microsoft.com/office/officeart/2005/8/layout/cycle6"/>
    <dgm:cxn modelId="{C83C853C-B4A6-C540-A79F-3DE94360E547}" type="presParOf" srcId="{443D58A5-59CD-2941-9BB5-E703359CDCBD}" destId="{6C364A6C-DA0C-274D-BC26-3612B4041FAF}" srcOrd="11" destOrd="0" presId="urn:microsoft.com/office/officeart/2005/8/layout/cycle6"/>
    <dgm:cxn modelId="{EB085EC6-1B0F-0F43-B259-A300F22A376F}" type="presParOf" srcId="{443D58A5-59CD-2941-9BB5-E703359CDCBD}" destId="{50F9B767-2D46-8E4F-80BB-1E5B0E324E03}" srcOrd="12" destOrd="0" presId="urn:microsoft.com/office/officeart/2005/8/layout/cycle6"/>
    <dgm:cxn modelId="{85DE82A5-A6E0-F34D-A71D-1DA529D473D0}" type="presParOf" srcId="{443D58A5-59CD-2941-9BB5-E703359CDCBD}" destId="{9BF0A858-8B63-AB48-BD76-1DFA35BC939B}" srcOrd="13" destOrd="0" presId="urn:microsoft.com/office/officeart/2005/8/layout/cycle6"/>
    <dgm:cxn modelId="{1C1D7D35-64AB-8F48-BFEE-53F3CEB4B40C}" type="presParOf" srcId="{443D58A5-59CD-2941-9BB5-E703359CDCBD}" destId="{1FFFB075-1BE0-0F41-8DFE-BC5A6814D583}" srcOrd="14" destOrd="0" presId="urn:microsoft.com/office/officeart/2005/8/layout/cycle6"/>
    <dgm:cxn modelId="{AF1F74B0-F6AD-B149-B934-91FE67743EA1}" type="presParOf" srcId="{443D58A5-59CD-2941-9BB5-E703359CDCBD}" destId="{5BEA85E2-DA45-5D40-BBEE-FF51F29B65E0}" srcOrd="15" destOrd="0" presId="urn:microsoft.com/office/officeart/2005/8/layout/cycle6"/>
    <dgm:cxn modelId="{271C12BA-6A54-2349-9598-877CDD04197B}" type="presParOf" srcId="{443D58A5-59CD-2941-9BB5-E703359CDCBD}" destId="{BD49F0F0-7345-3E44-8B8E-EAA2200D36C5}" srcOrd="16" destOrd="0" presId="urn:microsoft.com/office/officeart/2005/8/layout/cycle6"/>
    <dgm:cxn modelId="{DE9FF7F1-F9D2-FB49-9B40-7581631D06C2}" type="presParOf" srcId="{443D58A5-59CD-2941-9BB5-E703359CDCBD}" destId="{EF5AE6E8-588B-1A4B-8D46-270FEC2BB7FB}"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61667B8-A7E1-1841-80A8-C33934F08CE2}" type="doc">
      <dgm:prSet loTypeId="urn:microsoft.com/office/officeart/2005/8/layout/radial1" loCatId="" qsTypeId="urn:microsoft.com/office/officeart/2005/8/quickstyle/simple1" qsCatId="simple" csTypeId="urn:microsoft.com/office/officeart/2005/8/colors/colorful4" csCatId="colorful" phldr="1"/>
      <dgm:spPr/>
      <dgm:t>
        <a:bodyPr/>
        <a:lstStyle/>
        <a:p>
          <a:endParaRPr lang="en-US"/>
        </a:p>
      </dgm:t>
    </dgm:pt>
    <dgm:pt modelId="{D76300AE-B6A5-1F46-94A8-E4D23B8E9EBB}">
      <dgm:prSet phldrT="[Text]"/>
      <dgm:spPr/>
      <dgm:t>
        <a:bodyPr/>
        <a:lstStyle/>
        <a:p>
          <a:r>
            <a:rPr lang="en-GB" dirty="0"/>
            <a:t>Legal &amp; Regulatory Frameworks</a:t>
          </a:r>
          <a:endParaRPr lang="en-US" dirty="0"/>
        </a:p>
      </dgm:t>
    </dgm:pt>
    <dgm:pt modelId="{5EEB79CE-6F9D-D043-8912-008E907CDAB7}" type="parTrans" cxnId="{FB8AD833-71CF-3C49-BDEC-62E10983C532}">
      <dgm:prSet/>
      <dgm:spPr/>
      <dgm:t>
        <a:bodyPr/>
        <a:lstStyle/>
        <a:p>
          <a:endParaRPr lang="en-US"/>
        </a:p>
      </dgm:t>
    </dgm:pt>
    <dgm:pt modelId="{FFC8BF58-E5D8-8542-97A8-24CC67B4E281}" type="sibTrans" cxnId="{FB8AD833-71CF-3C49-BDEC-62E10983C532}">
      <dgm:prSet/>
      <dgm:spPr/>
      <dgm:t>
        <a:bodyPr/>
        <a:lstStyle/>
        <a:p>
          <a:endParaRPr lang="en-US"/>
        </a:p>
      </dgm:t>
    </dgm:pt>
    <dgm:pt modelId="{779AE7D8-022C-1740-B99B-633C1418CA8B}">
      <dgm:prSet phldrT="[Text]"/>
      <dgm:spPr/>
      <dgm:t>
        <a:bodyPr/>
        <a:lstStyle/>
        <a:p>
          <a:r>
            <a:rPr lang="en-GB" dirty="0"/>
            <a:t>Product &amp; Market Development</a:t>
          </a:r>
          <a:endParaRPr lang="en-US" dirty="0"/>
        </a:p>
      </dgm:t>
    </dgm:pt>
    <dgm:pt modelId="{8A79FFB6-FDE3-8D44-A549-81B96205BF16}" type="parTrans" cxnId="{F50FE26B-C8F9-3249-B265-2F3166DABB20}">
      <dgm:prSet/>
      <dgm:spPr/>
      <dgm:t>
        <a:bodyPr/>
        <a:lstStyle/>
        <a:p>
          <a:endParaRPr lang="en-US"/>
        </a:p>
      </dgm:t>
    </dgm:pt>
    <dgm:pt modelId="{417D82E0-7580-4E43-88ED-CD820217BFA9}" type="sibTrans" cxnId="{F50FE26B-C8F9-3249-B265-2F3166DABB20}">
      <dgm:prSet/>
      <dgm:spPr/>
      <dgm:t>
        <a:bodyPr/>
        <a:lstStyle/>
        <a:p>
          <a:endParaRPr lang="en-US"/>
        </a:p>
      </dgm:t>
    </dgm:pt>
    <dgm:pt modelId="{14E647A0-7EB7-E040-8DEF-562AF9CDB05D}">
      <dgm:prSet phldrT="[Text]"/>
      <dgm:spPr/>
      <dgm:t>
        <a:bodyPr/>
        <a:lstStyle/>
        <a:p>
          <a:r>
            <a:rPr lang="en-GB" dirty="0"/>
            <a:t>Capacity Building, Awareness &amp; Confidence</a:t>
          </a:r>
          <a:endParaRPr lang="en-US" dirty="0"/>
        </a:p>
      </dgm:t>
    </dgm:pt>
    <dgm:pt modelId="{D7C63205-62D7-694D-A9C1-3C3BC382AA0A}" type="parTrans" cxnId="{2209A267-0B10-4E48-AD6E-903004D83CEA}">
      <dgm:prSet/>
      <dgm:spPr/>
      <dgm:t>
        <a:bodyPr/>
        <a:lstStyle/>
        <a:p>
          <a:endParaRPr lang="en-US"/>
        </a:p>
      </dgm:t>
    </dgm:pt>
    <dgm:pt modelId="{EC29ABBA-8152-C14D-937E-2111B4C7BFC4}" type="sibTrans" cxnId="{2209A267-0B10-4E48-AD6E-903004D83CEA}">
      <dgm:prSet/>
      <dgm:spPr/>
      <dgm:t>
        <a:bodyPr/>
        <a:lstStyle/>
        <a:p>
          <a:endParaRPr lang="en-US"/>
        </a:p>
      </dgm:t>
    </dgm:pt>
    <dgm:pt modelId="{52ED212B-8BEA-3942-8507-9BABF726C067}">
      <dgm:prSet phldrT="[Text]"/>
      <dgm:spPr/>
      <dgm:t>
        <a:bodyPr/>
        <a:lstStyle/>
        <a:p>
          <a:r>
            <a:rPr lang="en-GB" dirty="0"/>
            <a:t>Incentives Mechanism &amp; Collaboration</a:t>
          </a:r>
          <a:endParaRPr lang="en-US" dirty="0"/>
        </a:p>
      </dgm:t>
    </dgm:pt>
    <dgm:pt modelId="{60F1B4EB-5F55-B847-9D90-CE15AE7BC2C9}" type="parTrans" cxnId="{AA4F98BD-CEB0-CC49-9BDA-B81E4507611F}">
      <dgm:prSet/>
      <dgm:spPr/>
      <dgm:t>
        <a:bodyPr/>
        <a:lstStyle/>
        <a:p>
          <a:endParaRPr lang="en-US"/>
        </a:p>
      </dgm:t>
    </dgm:pt>
    <dgm:pt modelId="{5E674620-C2F9-634C-A4EE-CED6E98E8355}" type="sibTrans" cxnId="{AA4F98BD-CEB0-CC49-9BDA-B81E4507611F}">
      <dgm:prSet/>
      <dgm:spPr/>
      <dgm:t>
        <a:bodyPr/>
        <a:lstStyle/>
        <a:p>
          <a:endParaRPr lang="en-US"/>
        </a:p>
      </dgm:t>
    </dgm:pt>
    <dgm:pt modelId="{B758EE59-EE08-7744-BF44-F99A091909C5}">
      <dgm:prSet phldrT="[Text]"/>
      <dgm:spPr/>
      <dgm:t>
        <a:bodyPr/>
        <a:lstStyle/>
        <a:p>
          <a:r>
            <a:rPr lang="en-GB" dirty="0"/>
            <a:t>Market Infrastructure &amp; Impact Monitoring</a:t>
          </a:r>
          <a:endParaRPr lang="en-US" dirty="0"/>
        </a:p>
      </dgm:t>
    </dgm:pt>
    <dgm:pt modelId="{D0E46A4F-2B64-E941-9495-E2618290F396}" type="parTrans" cxnId="{04775F9B-944B-C146-BE2F-44D7B0AA5ED8}">
      <dgm:prSet/>
      <dgm:spPr/>
      <dgm:t>
        <a:bodyPr/>
        <a:lstStyle/>
        <a:p>
          <a:endParaRPr lang="en-US"/>
        </a:p>
      </dgm:t>
    </dgm:pt>
    <dgm:pt modelId="{583C34B0-1A78-8242-B936-2945746B0549}" type="sibTrans" cxnId="{04775F9B-944B-C146-BE2F-44D7B0AA5ED8}">
      <dgm:prSet/>
      <dgm:spPr/>
      <dgm:t>
        <a:bodyPr/>
        <a:lstStyle/>
        <a:p>
          <a:endParaRPr lang="en-US"/>
        </a:p>
      </dgm:t>
    </dgm:pt>
    <dgm:pt modelId="{66181E20-1350-114F-8639-706396A91C06}" type="pres">
      <dgm:prSet presAssocID="{F61667B8-A7E1-1841-80A8-C33934F08CE2}" presName="cycle" presStyleCnt="0">
        <dgm:presLayoutVars>
          <dgm:chMax val="1"/>
          <dgm:dir/>
          <dgm:animLvl val="ctr"/>
          <dgm:resizeHandles val="exact"/>
        </dgm:presLayoutVars>
      </dgm:prSet>
      <dgm:spPr/>
    </dgm:pt>
    <dgm:pt modelId="{FF04F1CF-94D1-A642-93D6-8E2DD467A4A7}" type="pres">
      <dgm:prSet presAssocID="{D76300AE-B6A5-1F46-94A8-E4D23B8E9EBB}" presName="centerShape" presStyleLbl="node0" presStyleIdx="0" presStyleCnt="1" custLinFactNeighborY="-10416"/>
      <dgm:spPr/>
    </dgm:pt>
    <dgm:pt modelId="{EB317586-33C6-FD4F-977D-F8D52893A34A}" type="pres">
      <dgm:prSet presAssocID="{8A79FFB6-FDE3-8D44-A549-81B96205BF16}" presName="Name9" presStyleLbl="parChTrans1D2" presStyleIdx="0" presStyleCnt="4"/>
      <dgm:spPr/>
    </dgm:pt>
    <dgm:pt modelId="{6BFF12C4-C4A9-8348-B3FD-26A2D43005EB}" type="pres">
      <dgm:prSet presAssocID="{8A79FFB6-FDE3-8D44-A549-81B96205BF16}" presName="connTx" presStyleLbl="parChTrans1D2" presStyleIdx="0" presStyleCnt="4"/>
      <dgm:spPr/>
    </dgm:pt>
    <dgm:pt modelId="{32403DDE-E2A4-9544-B994-927BB27DA2B4}" type="pres">
      <dgm:prSet presAssocID="{779AE7D8-022C-1740-B99B-633C1418CA8B}" presName="node" presStyleLbl="node1" presStyleIdx="0" presStyleCnt="4">
        <dgm:presLayoutVars>
          <dgm:bulletEnabled val="1"/>
        </dgm:presLayoutVars>
      </dgm:prSet>
      <dgm:spPr/>
    </dgm:pt>
    <dgm:pt modelId="{2EE6F169-773C-0D4E-8F13-B74603A566F2}" type="pres">
      <dgm:prSet presAssocID="{D7C63205-62D7-694D-A9C1-3C3BC382AA0A}" presName="Name9" presStyleLbl="parChTrans1D2" presStyleIdx="1" presStyleCnt="4"/>
      <dgm:spPr/>
    </dgm:pt>
    <dgm:pt modelId="{CBE931EE-64D3-A641-BB81-0AFF70D52FEE}" type="pres">
      <dgm:prSet presAssocID="{D7C63205-62D7-694D-A9C1-3C3BC382AA0A}" presName="connTx" presStyleLbl="parChTrans1D2" presStyleIdx="1" presStyleCnt="4"/>
      <dgm:spPr/>
    </dgm:pt>
    <dgm:pt modelId="{0BE661DF-9F66-A244-84BD-ECD60B5D3634}" type="pres">
      <dgm:prSet presAssocID="{14E647A0-7EB7-E040-8DEF-562AF9CDB05D}" presName="node" presStyleLbl="node1" presStyleIdx="1" presStyleCnt="4" custRadScaleRad="102146" custRadScaleInc="-26149">
        <dgm:presLayoutVars>
          <dgm:bulletEnabled val="1"/>
        </dgm:presLayoutVars>
      </dgm:prSet>
      <dgm:spPr/>
    </dgm:pt>
    <dgm:pt modelId="{3B7B3A21-2E99-944B-9229-A230C8CCCA50}" type="pres">
      <dgm:prSet presAssocID="{60F1B4EB-5F55-B847-9D90-CE15AE7BC2C9}" presName="Name9" presStyleLbl="parChTrans1D2" presStyleIdx="2" presStyleCnt="4"/>
      <dgm:spPr/>
    </dgm:pt>
    <dgm:pt modelId="{69C60A9D-6FC6-2242-9828-F00ADA94F19B}" type="pres">
      <dgm:prSet presAssocID="{60F1B4EB-5F55-B847-9D90-CE15AE7BC2C9}" presName="connTx" presStyleLbl="parChTrans1D2" presStyleIdx="2" presStyleCnt="4"/>
      <dgm:spPr/>
    </dgm:pt>
    <dgm:pt modelId="{E861F068-0F6E-9143-B0F2-97E36F536A89}" type="pres">
      <dgm:prSet presAssocID="{52ED212B-8BEA-3942-8507-9BABF726C067}" presName="node" presStyleLbl="node1" presStyleIdx="2" presStyleCnt="4">
        <dgm:presLayoutVars>
          <dgm:bulletEnabled val="1"/>
        </dgm:presLayoutVars>
      </dgm:prSet>
      <dgm:spPr/>
    </dgm:pt>
    <dgm:pt modelId="{0C8DAF9F-D270-A049-AA80-186BDF65DBCE}" type="pres">
      <dgm:prSet presAssocID="{D0E46A4F-2B64-E941-9495-E2618290F396}" presName="Name9" presStyleLbl="parChTrans1D2" presStyleIdx="3" presStyleCnt="4"/>
      <dgm:spPr/>
    </dgm:pt>
    <dgm:pt modelId="{A8CF5E31-011F-0046-B3DF-15A381070332}" type="pres">
      <dgm:prSet presAssocID="{D0E46A4F-2B64-E941-9495-E2618290F396}" presName="connTx" presStyleLbl="parChTrans1D2" presStyleIdx="3" presStyleCnt="4"/>
      <dgm:spPr/>
    </dgm:pt>
    <dgm:pt modelId="{81DCC2BE-4BF2-4241-BCBE-69B06C0690D5}" type="pres">
      <dgm:prSet presAssocID="{B758EE59-EE08-7744-BF44-F99A091909C5}" presName="node" presStyleLbl="node1" presStyleIdx="3" presStyleCnt="4" custRadScaleRad="102146" custRadScaleInc="26149">
        <dgm:presLayoutVars>
          <dgm:bulletEnabled val="1"/>
        </dgm:presLayoutVars>
      </dgm:prSet>
      <dgm:spPr/>
    </dgm:pt>
  </dgm:ptLst>
  <dgm:cxnLst>
    <dgm:cxn modelId="{FC6C8E00-1423-CA48-B416-918E38CF0E7B}" type="presOf" srcId="{779AE7D8-022C-1740-B99B-633C1418CA8B}" destId="{32403DDE-E2A4-9544-B994-927BB27DA2B4}" srcOrd="0" destOrd="0" presId="urn:microsoft.com/office/officeart/2005/8/layout/radial1"/>
    <dgm:cxn modelId="{C2A2AE08-4970-6B43-9087-5C660DA34D09}" type="presOf" srcId="{52ED212B-8BEA-3942-8507-9BABF726C067}" destId="{E861F068-0F6E-9143-B0F2-97E36F536A89}" srcOrd="0" destOrd="0" presId="urn:microsoft.com/office/officeart/2005/8/layout/radial1"/>
    <dgm:cxn modelId="{FB996014-8AC0-1344-8834-E03C230F46AB}" type="presOf" srcId="{D76300AE-B6A5-1F46-94A8-E4D23B8E9EBB}" destId="{FF04F1CF-94D1-A642-93D6-8E2DD467A4A7}" srcOrd="0" destOrd="0" presId="urn:microsoft.com/office/officeart/2005/8/layout/radial1"/>
    <dgm:cxn modelId="{FB8AD833-71CF-3C49-BDEC-62E10983C532}" srcId="{F61667B8-A7E1-1841-80A8-C33934F08CE2}" destId="{D76300AE-B6A5-1F46-94A8-E4D23B8E9EBB}" srcOrd="0" destOrd="0" parTransId="{5EEB79CE-6F9D-D043-8912-008E907CDAB7}" sibTransId="{FFC8BF58-E5D8-8542-97A8-24CC67B4E281}"/>
    <dgm:cxn modelId="{BFEEF04D-5D11-DD4C-92AC-92730FF2FB8B}" type="presOf" srcId="{D7C63205-62D7-694D-A9C1-3C3BC382AA0A}" destId="{2EE6F169-773C-0D4E-8F13-B74603A566F2}" srcOrd="0" destOrd="0" presId="urn:microsoft.com/office/officeart/2005/8/layout/radial1"/>
    <dgm:cxn modelId="{2209A267-0B10-4E48-AD6E-903004D83CEA}" srcId="{D76300AE-B6A5-1F46-94A8-E4D23B8E9EBB}" destId="{14E647A0-7EB7-E040-8DEF-562AF9CDB05D}" srcOrd="1" destOrd="0" parTransId="{D7C63205-62D7-694D-A9C1-3C3BC382AA0A}" sibTransId="{EC29ABBA-8152-C14D-937E-2111B4C7BFC4}"/>
    <dgm:cxn modelId="{F50FE26B-C8F9-3249-B265-2F3166DABB20}" srcId="{D76300AE-B6A5-1F46-94A8-E4D23B8E9EBB}" destId="{779AE7D8-022C-1740-B99B-633C1418CA8B}" srcOrd="0" destOrd="0" parTransId="{8A79FFB6-FDE3-8D44-A549-81B96205BF16}" sibTransId="{417D82E0-7580-4E43-88ED-CD820217BFA9}"/>
    <dgm:cxn modelId="{64E3C579-F3FB-A84F-9EC8-6F5DD6157B90}" type="presOf" srcId="{8A79FFB6-FDE3-8D44-A549-81B96205BF16}" destId="{EB317586-33C6-FD4F-977D-F8D52893A34A}" srcOrd="0" destOrd="0" presId="urn:microsoft.com/office/officeart/2005/8/layout/radial1"/>
    <dgm:cxn modelId="{9610A57B-EA4F-DB41-BA88-5797C3C1E287}" type="presOf" srcId="{60F1B4EB-5F55-B847-9D90-CE15AE7BC2C9}" destId="{69C60A9D-6FC6-2242-9828-F00ADA94F19B}" srcOrd="1" destOrd="0" presId="urn:microsoft.com/office/officeart/2005/8/layout/radial1"/>
    <dgm:cxn modelId="{B6A5497C-8EED-EF49-BB8C-39133CB07A92}" type="presOf" srcId="{F61667B8-A7E1-1841-80A8-C33934F08CE2}" destId="{66181E20-1350-114F-8639-706396A91C06}" srcOrd="0" destOrd="0" presId="urn:microsoft.com/office/officeart/2005/8/layout/radial1"/>
    <dgm:cxn modelId="{38952A80-C232-2C49-B770-C3A3C6B8B9AD}" type="presOf" srcId="{60F1B4EB-5F55-B847-9D90-CE15AE7BC2C9}" destId="{3B7B3A21-2E99-944B-9229-A230C8CCCA50}" srcOrd="0" destOrd="0" presId="urn:microsoft.com/office/officeart/2005/8/layout/radial1"/>
    <dgm:cxn modelId="{B9D9B185-8E9F-D748-86B9-2C3F1D337AE0}" type="presOf" srcId="{B758EE59-EE08-7744-BF44-F99A091909C5}" destId="{81DCC2BE-4BF2-4241-BCBE-69B06C0690D5}" srcOrd="0" destOrd="0" presId="urn:microsoft.com/office/officeart/2005/8/layout/radial1"/>
    <dgm:cxn modelId="{04775F9B-944B-C146-BE2F-44D7B0AA5ED8}" srcId="{D76300AE-B6A5-1F46-94A8-E4D23B8E9EBB}" destId="{B758EE59-EE08-7744-BF44-F99A091909C5}" srcOrd="3" destOrd="0" parTransId="{D0E46A4F-2B64-E941-9495-E2618290F396}" sibTransId="{583C34B0-1A78-8242-B936-2945746B0549}"/>
    <dgm:cxn modelId="{301F11A8-9274-6442-9B35-D50D59B82E89}" type="presOf" srcId="{14E647A0-7EB7-E040-8DEF-562AF9CDB05D}" destId="{0BE661DF-9F66-A244-84BD-ECD60B5D3634}" srcOrd="0" destOrd="0" presId="urn:microsoft.com/office/officeart/2005/8/layout/radial1"/>
    <dgm:cxn modelId="{5C7768A8-A2BD-C841-A9F1-E4357F62A7B5}" type="presOf" srcId="{D0E46A4F-2B64-E941-9495-E2618290F396}" destId="{0C8DAF9F-D270-A049-AA80-186BDF65DBCE}" srcOrd="0" destOrd="0" presId="urn:microsoft.com/office/officeart/2005/8/layout/radial1"/>
    <dgm:cxn modelId="{AA4F98BD-CEB0-CC49-9BDA-B81E4507611F}" srcId="{D76300AE-B6A5-1F46-94A8-E4D23B8E9EBB}" destId="{52ED212B-8BEA-3942-8507-9BABF726C067}" srcOrd="2" destOrd="0" parTransId="{60F1B4EB-5F55-B847-9D90-CE15AE7BC2C9}" sibTransId="{5E674620-C2F9-634C-A4EE-CED6E98E8355}"/>
    <dgm:cxn modelId="{DDBE71D0-E3B2-4F40-80F8-4559F00884A6}" type="presOf" srcId="{D7C63205-62D7-694D-A9C1-3C3BC382AA0A}" destId="{CBE931EE-64D3-A641-BB81-0AFF70D52FEE}" srcOrd="1" destOrd="0" presId="urn:microsoft.com/office/officeart/2005/8/layout/radial1"/>
    <dgm:cxn modelId="{A8DE4AE7-AC08-8047-948B-C0613E291AB8}" type="presOf" srcId="{8A79FFB6-FDE3-8D44-A549-81B96205BF16}" destId="{6BFF12C4-C4A9-8348-B3FD-26A2D43005EB}" srcOrd="1" destOrd="0" presId="urn:microsoft.com/office/officeart/2005/8/layout/radial1"/>
    <dgm:cxn modelId="{0C379AE9-5545-0B4F-9663-3E3EF5195C8A}" type="presOf" srcId="{D0E46A4F-2B64-E941-9495-E2618290F396}" destId="{A8CF5E31-011F-0046-B3DF-15A381070332}" srcOrd="1" destOrd="0" presId="urn:microsoft.com/office/officeart/2005/8/layout/radial1"/>
    <dgm:cxn modelId="{55976B7E-ED39-9141-839B-6AD9DF1A4274}" type="presParOf" srcId="{66181E20-1350-114F-8639-706396A91C06}" destId="{FF04F1CF-94D1-A642-93D6-8E2DD467A4A7}" srcOrd="0" destOrd="0" presId="urn:microsoft.com/office/officeart/2005/8/layout/radial1"/>
    <dgm:cxn modelId="{DE8E7F2F-69EE-DA4D-9929-B67EF44FC2AF}" type="presParOf" srcId="{66181E20-1350-114F-8639-706396A91C06}" destId="{EB317586-33C6-FD4F-977D-F8D52893A34A}" srcOrd="1" destOrd="0" presId="urn:microsoft.com/office/officeart/2005/8/layout/radial1"/>
    <dgm:cxn modelId="{B4AC3E31-05AE-8B47-A869-5B3948AA4FDB}" type="presParOf" srcId="{EB317586-33C6-FD4F-977D-F8D52893A34A}" destId="{6BFF12C4-C4A9-8348-B3FD-26A2D43005EB}" srcOrd="0" destOrd="0" presId="urn:microsoft.com/office/officeart/2005/8/layout/radial1"/>
    <dgm:cxn modelId="{4CD59511-D819-FD49-A8C4-1838A02D591F}" type="presParOf" srcId="{66181E20-1350-114F-8639-706396A91C06}" destId="{32403DDE-E2A4-9544-B994-927BB27DA2B4}" srcOrd="2" destOrd="0" presId="urn:microsoft.com/office/officeart/2005/8/layout/radial1"/>
    <dgm:cxn modelId="{94339BD3-9B04-C346-B36B-6756BCB2AB19}" type="presParOf" srcId="{66181E20-1350-114F-8639-706396A91C06}" destId="{2EE6F169-773C-0D4E-8F13-B74603A566F2}" srcOrd="3" destOrd="0" presId="urn:microsoft.com/office/officeart/2005/8/layout/radial1"/>
    <dgm:cxn modelId="{675B4108-CD7D-4646-941E-7802ED0DEF11}" type="presParOf" srcId="{2EE6F169-773C-0D4E-8F13-B74603A566F2}" destId="{CBE931EE-64D3-A641-BB81-0AFF70D52FEE}" srcOrd="0" destOrd="0" presId="urn:microsoft.com/office/officeart/2005/8/layout/radial1"/>
    <dgm:cxn modelId="{4991D246-DDC5-7742-A709-5C94D0596A98}" type="presParOf" srcId="{66181E20-1350-114F-8639-706396A91C06}" destId="{0BE661DF-9F66-A244-84BD-ECD60B5D3634}" srcOrd="4" destOrd="0" presId="urn:microsoft.com/office/officeart/2005/8/layout/radial1"/>
    <dgm:cxn modelId="{4F4C50B5-9B75-B849-80FD-C66CC33578CB}" type="presParOf" srcId="{66181E20-1350-114F-8639-706396A91C06}" destId="{3B7B3A21-2E99-944B-9229-A230C8CCCA50}" srcOrd="5" destOrd="0" presId="urn:microsoft.com/office/officeart/2005/8/layout/radial1"/>
    <dgm:cxn modelId="{5DFC131F-426C-3245-84EE-3FD1F401834A}" type="presParOf" srcId="{3B7B3A21-2E99-944B-9229-A230C8CCCA50}" destId="{69C60A9D-6FC6-2242-9828-F00ADA94F19B}" srcOrd="0" destOrd="0" presId="urn:microsoft.com/office/officeart/2005/8/layout/radial1"/>
    <dgm:cxn modelId="{CF0D055B-E0F0-AC4A-97DC-0A3E14956A0F}" type="presParOf" srcId="{66181E20-1350-114F-8639-706396A91C06}" destId="{E861F068-0F6E-9143-B0F2-97E36F536A89}" srcOrd="6" destOrd="0" presId="urn:microsoft.com/office/officeart/2005/8/layout/radial1"/>
    <dgm:cxn modelId="{B637EE54-2C05-9A42-8801-4B2CC06775A4}" type="presParOf" srcId="{66181E20-1350-114F-8639-706396A91C06}" destId="{0C8DAF9F-D270-A049-AA80-186BDF65DBCE}" srcOrd="7" destOrd="0" presId="urn:microsoft.com/office/officeart/2005/8/layout/radial1"/>
    <dgm:cxn modelId="{1BF700AA-64AC-6443-A52B-6C6E7F3934A7}" type="presParOf" srcId="{0C8DAF9F-D270-A049-AA80-186BDF65DBCE}" destId="{A8CF5E31-011F-0046-B3DF-15A381070332}" srcOrd="0" destOrd="0" presId="urn:microsoft.com/office/officeart/2005/8/layout/radial1"/>
    <dgm:cxn modelId="{87194F85-D32C-7444-A996-8E5C6C07C46F}" type="presParOf" srcId="{66181E20-1350-114F-8639-706396A91C06}" destId="{81DCC2BE-4BF2-4241-BCBE-69B06C0690D5}"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D67A28A-A8F2-D241-B271-1B5D6A8BB706}" type="doc">
      <dgm:prSet loTypeId="urn:microsoft.com/office/officeart/2005/8/layout/vList3" loCatId="" qsTypeId="urn:microsoft.com/office/officeart/2005/8/quickstyle/simple1" qsCatId="simple" csTypeId="urn:microsoft.com/office/officeart/2005/8/colors/colorful3" csCatId="colorful" phldr="1"/>
      <dgm:spPr/>
    </dgm:pt>
    <dgm:pt modelId="{BB3CC8DA-17BA-874C-841C-A18E58B28D16}">
      <dgm:prSet phldrT="[Text]"/>
      <dgm:spPr/>
      <dgm:t>
        <a:bodyPr/>
        <a:lstStyle/>
        <a:p>
          <a:r>
            <a:rPr lang="en-US" b="1"/>
            <a:t>Increase Public Awareness on the Growing Impact of Climate Risk to Foster Climate Action and Transition to a Low-Carbon and Climate Resilient Economy</a:t>
          </a:r>
          <a:endParaRPr lang="en-US"/>
        </a:p>
      </dgm:t>
    </dgm:pt>
    <dgm:pt modelId="{C33F47E4-755F-D045-AE1C-7CE6266289F0}" type="parTrans" cxnId="{7ED5B753-958C-8949-B02C-B9B5C1EDC647}">
      <dgm:prSet/>
      <dgm:spPr/>
      <dgm:t>
        <a:bodyPr/>
        <a:lstStyle/>
        <a:p>
          <a:endParaRPr lang="en-US"/>
        </a:p>
      </dgm:t>
    </dgm:pt>
    <dgm:pt modelId="{BF69CF61-4822-4C4A-8598-BC8E090E827D}" type="sibTrans" cxnId="{7ED5B753-958C-8949-B02C-B9B5C1EDC647}">
      <dgm:prSet/>
      <dgm:spPr/>
      <dgm:t>
        <a:bodyPr/>
        <a:lstStyle/>
        <a:p>
          <a:endParaRPr lang="en-US"/>
        </a:p>
      </dgm:t>
    </dgm:pt>
    <dgm:pt modelId="{83B84FF2-286C-A445-959A-D9448F9C7417}">
      <dgm:prSet phldrT="[Text]"/>
      <dgm:spPr/>
      <dgm:t>
        <a:bodyPr/>
        <a:lstStyle/>
        <a:p>
          <a:r>
            <a:rPr lang="en-US" b="1"/>
            <a:t>Scale Up the Role of Multilateral Development Banks in Supporting Sustainable Finance in OIC Countries</a:t>
          </a:r>
          <a:endParaRPr lang="en-US" dirty="0"/>
        </a:p>
      </dgm:t>
    </dgm:pt>
    <dgm:pt modelId="{B4B986BE-36DE-DB47-9E25-48438356A19B}" type="parTrans" cxnId="{F4F097FB-0C85-AA4D-ACBA-5FE1A2CF7561}">
      <dgm:prSet/>
      <dgm:spPr/>
      <dgm:t>
        <a:bodyPr/>
        <a:lstStyle/>
        <a:p>
          <a:endParaRPr lang="en-US"/>
        </a:p>
      </dgm:t>
    </dgm:pt>
    <dgm:pt modelId="{0164486C-46C7-0F46-9BA2-F4DED2CDB7CB}" type="sibTrans" cxnId="{F4F097FB-0C85-AA4D-ACBA-5FE1A2CF7561}">
      <dgm:prSet/>
      <dgm:spPr/>
      <dgm:t>
        <a:bodyPr/>
        <a:lstStyle/>
        <a:p>
          <a:endParaRPr lang="en-US"/>
        </a:p>
      </dgm:t>
    </dgm:pt>
    <dgm:pt modelId="{D6439FEB-D3EB-D24F-9524-054693DC8401}">
      <dgm:prSet phldrT="[Text]"/>
      <dgm:spPr/>
      <dgm:t>
        <a:bodyPr/>
        <a:lstStyle/>
        <a:p>
          <a:r>
            <a:rPr lang="en-US" b="1" dirty="0"/>
            <a:t>Integrate Climate and DRR Considerations into Global Islamic Financial Sector Policy Frameworks and Monitor Progress</a:t>
          </a:r>
          <a:endParaRPr lang="en-US" dirty="0"/>
        </a:p>
      </dgm:t>
    </dgm:pt>
    <dgm:pt modelId="{8D7837FD-A187-BE45-BA7E-AFFAD36D5496}" type="parTrans" cxnId="{1E071C9B-78FD-174D-81C0-F9B21FE51AB8}">
      <dgm:prSet/>
      <dgm:spPr/>
      <dgm:t>
        <a:bodyPr/>
        <a:lstStyle/>
        <a:p>
          <a:endParaRPr lang="en-US"/>
        </a:p>
      </dgm:t>
    </dgm:pt>
    <dgm:pt modelId="{F901F1C8-A7C9-5145-BDA9-CDD4684B8C63}" type="sibTrans" cxnId="{1E071C9B-78FD-174D-81C0-F9B21FE51AB8}">
      <dgm:prSet/>
      <dgm:spPr/>
      <dgm:t>
        <a:bodyPr/>
        <a:lstStyle/>
        <a:p>
          <a:endParaRPr lang="en-US"/>
        </a:p>
      </dgm:t>
    </dgm:pt>
    <dgm:pt modelId="{14FD28D2-A937-3D4D-9BA4-3BE7A497CB94}">
      <dgm:prSet phldrT="[Text]"/>
      <dgm:spPr/>
      <dgm:t>
        <a:bodyPr/>
        <a:lstStyle/>
        <a:p>
          <a:r>
            <a:rPr lang="en-US" b="1" dirty="0"/>
            <a:t>Strengthen Domestic Inter-agency Collaboration among Governments, Central Banks, and Financial Regulators </a:t>
          </a:r>
          <a:endParaRPr lang="en-US" dirty="0"/>
        </a:p>
      </dgm:t>
    </dgm:pt>
    <dgm:pt modelId="{0CC4D9A3-F3EA-0144-B303-DD58784198C7}" type="parTrans" cxnId="{DAED5E00-0C8E-1543-ACBC-8B59FCAE9160}">
      <dgm:prSet/>
      <dgm:spPr/>
      <dgm:t>
        <a:bodyPr/>
        <a:lstStyle/>
        <a:p>
          <a:endParaRPr lang="en-US"/>
        </a:p>
      </dgm:t>
    </dgm:pt>
    <dgm:pt modelId="{02DC433D-B652-A247-B18B-FAD1BFD71631}" type="sibTrans" cxnId="{DAED5E00-0C8E-1543-ACBC-8B59FCAE9160}">
      <dgm:prSet/>
      <dgm:spPr/>
      <dgm:t>
        <a:bodyPr/>
        <a:lstStyle/>
        <a:p>
          <a:endParaRPr lang="en-US"/>
        </a:p>
      </dgm:t>
    </dgm:pt>
    <dgm:pt modelId="{590A232E-5598-194E-89B2-02ACE8EB3EA8}">
      <dgm:prSet phldrT="[Text]"/>
      <dgm:spPr/>
      <dgm:t>
        <a:bodyPr/>
        <a:lstStyle/>
        <a:p>
          <a:r>
            <a:rPr lang="en-US" b="1" dirty="0" err="1"/>
            <a:t>Harmonise</a:t>
          </a:r>
          <a:r>
            <a:rPr lang="en-US" b="1" dirty="0"/>
            <a:t> Green Taxonomy Frameworks with Consideration for Islamic Finance Specificities, Supported by Robust Market Infrastructure</a:t>
          </a:r>
          <a:endParaRPr lang="en-US" dirty="0"/>
        </a:p>
      </dgm:t>
    </dgm:pt>
    <dgm:pt modelId="{700C7B69-FE4B-7944-B1FA-484835669C1F}" type="parTrans" cxnId="{704F8E08-EA6D-5C44-9D91-4DCBA68D820A}">
      <dgm:prSet/>
      <dgm:spPr/>
      <dgm:t>
        <a:bodyPr/>
        <a:lstStyle/>
        <a:p>
          <a:endParaRPr lang="en-US"/>
        </a:p>
      </dgm:t>
    </dgm:pt>
    <dgm:pt modelId="{42A69EF1-D180-5148-BEB7-D6526E5D6DF1}" type="sibTrans" cxnId="{704F8E08-EA6D-5C44-9D91-4DCBA68D820A}">
      <dgm:prSet/>
      <dgm:spPr/>
      <dgm:t>
        <a:bodyPr/>
        <a:lstStyle/>
        <a:p>
          <a:endParaRPr lang="en-US"/>
        </a:p>
      </dgm:t>
    </dgm:pt>
    <dgm:pt modelId="{CDBBA0E8-7782-964E-85A8-3456DFEFF495}">
      <dgm:prSet phldrT="[Text]"/>
      <dgm:spPr/>
      <dgm:t>
        <a:bodyPr/>
        <a:lstStyle/>
        <a:p>
          <a:r>
            <a:rPr lang="en-US" b="1" dirty="0"/>
            <a:t>Unlocking the Potential of Islamic Finance, including Green Sukuk and Islamic Social Financial Instruments, and Promoting Shariah-compliant Innovative Financing and Public-Private Partnership Models</a:t>
          </a:r>
          <a:endParaRPr lang="en-US" dirty="0"/>
        </a:p>
      </dgm:t>
    </dgm:pt>
    <dgm:pt modelId="{C5FABC73-432E-D24A-9CC9-D490BAF637D2}" type="parTrans" cxnId="{A30548C8-9FA3-C44F-B774-65D3933C2E7B}">
      <dgm:prSet/>
      <dgm:spPr/>
      <dgm:t>
        <a:bodyPr/>
        <a:lstStyle/>
        <a:p>
          <a:endParaRPr lang="en-US"/>
        </a:p>
      </dgm:t>
    </dgm:pt>
    <dgm:pt modelId="{1BA78EFD-D03D-6C43-938E-9D054862B6F1}" type="sibTrans" cxnId="{A30548C8-9FA3-C44F-B774-65D3933C2E7B}">
      <dgm:prSet/>
      <dgm:spPr/>
      <dgm:t>
        <a:bodyPr/>
        <a:lstStyle/>
        <a:p>
          <a:endParaRPr lang="en-US"/>
        </a:p>
      </dgm:t>
    </dgm:pt>
    <dgm:pt modelId="{F832AD9D-D517-FB4E-8E7F-71AA6B8A8875}">
      <dgm:prSet phldrT="[Text]"/>
      <dgm:spPr/>
      <dgm:t>
        <a:bodyPr/>
        <a:lstStyle/>
        <a:p>
          <a:r>
            <a:rPr lang="en-US" b="1" dirty="0"/>
            <a:t>Ensure Adequate </a:t>
          </a:r>
          <a:r>
            <a:rPr lang="en-US" b="1" dirty="0" err="1"/>
            <a:t>Standardised</a:t>
          </a:r>
          <a:r>
            <a:rPr lang="en-US" b="1" dirty="0"/>
            <a:t> Data Availability and Develop Frameworks to Support Informed Policy Making</a:t>
          </a:r>
          <a:endParaRPr lang="en-US" dirty="0"/>
        </a:p>
      </dgm:t>
    </dgm:pt>
    <dgm:pt modelId="{F347A225-BCDB-AA44-8A81-230E8A1CA50E}" type="parTrans" cxnId="{C3384C1D-B766-0B40-A824-AF16005A25E0}">
      <dgm:prSet/>
      <dgm:spPr/>
      <dgm:t>
        <a:bodyPr/>
        <a:lstStyle/>
        <a:p>
          <a:endParaRPr lang="en-US"/>
        </a:p>
      </dgm:t>
    </dgm:pt>
    <dgm:pt modelId="{51D92181-1725-0245-8865-F2458B2BD915}" type="sibTrans" cxnId="{C3384C1D-B766-0B40-A824-AF16005A25E0}">
      <dgm:prSet/>
      <dgm:spPr/>
      <dgm:t>
        <a:bodyPr/>
        <a:lstStyle/>
        <a:p>
          <a:endParaRPr lang="en-US"/>
        </a:p>
      </dgm:t>
    </dgm:pt>
    <dgm:pt modelId="{84405610-F3DF-AF46-B593-D9B9CC22BD7B}">
      <dgm:prSet phldrT="[Text]"/>
      <dgm:spPr/>
      <dgm:t>
        <a:bodyPr/>
        <a:lstStyle/>
        <a:p>
          <a:r>
            <a:rPr lang="en-US" b="1" dirty="0"/>
            <a:t>Enhance Market Transparency through the Adopting a Global Disclosure Framework</a:t>
          </a:r>
          <a:endParaRPr lang="en-US" dirty="0"/>
        </a:p>
      </dgm:t>
    </dgm:pt>
    <dgm:pt modelId="{AF206DA2-A61E-8D4E-AF9F-18B4F374987D}" type="parTrans" cxnId="{77E18CCE-AAA9-2B4A-A1F8-49917FD9EEEC}">
      <dgm:prSet/>
      <dgm:spPr/>
      <dgm:t>
        <a:bodyPr/>
        <a:lstStyle/>
        <a:p>
          <a:endParaRPr lang="en-US"/>
        </a:p>
      </dgm:t>
    </dgm:pt>
    <dgm:pt modelId="{2BE8D271-A68F-8F43-8271-1093E63C3B46}" type="sibTrans" cxnId="{77E18CCE-AAA9-2B4A-A1F8-49917FD9EEEC}">
      <dgm:prSet/>
      <dgm:spPr/>
      <dgm:t>
        <a:bodyPr/>
        <a:lstStyle/>
        <a:p>
          <a:endParaRPr lang="en-US"/>
        </a:p>
      </dgm:t>
    </dgm:pt>
    <dgm:pt modelId="{CD3B033C-E6B6-0144-B6E8-70183AE02EFA}">
      <dgm:prSet phldrT="[Text]"/>
      <dgm:spPr/>
      <dgm:t>
        <a:bodyPr/>
        <a:lstStyle/>
        <a:p>
          <a:r>
            <a:rPr lang="en-US" b="1" dirty="0"/>
            <a:t>Promote International Collaboration through the OIC Forum</a:t>
          </a:r>
          <a:endParaRPr lang="en-US" dirty="0"/>
        </a:p>
      </dgm:t>
    </dgm:pt>
    <dgm:pt modelId="{C5F7F92B-6749-DB4F-8EDB-A6B5ADEF05DD}" type="parTrans" cxnId="{A8D478F5-60A7-0945-9F3B-50D5531129A6}">
      <dgm:prSet/>
      <dgm:spPr/>
      <dgm:t>
        <a:bodyPr/>
        <a:lstStyle/>
        <a:p>
          <a:endParaRPr lang="en-US"/>
        </a:p>
      </dgm:t>
    </dgm:pt>
    <dgm:pt modelId="{4BB34670-9957-B44F-90CA-70A4EC070FE4}" type="sibTrans" cxnId="{A8D478F5-60A7-0945-9F3B-50D5531129A6}">
      <dgm:prSet/>
      <dgm:spPr/>
      <dgm:t>
        <a:bodyPr/>
        <a:lstStyle/>
        <a:p>
          <a:endParaRPr lang="en-US"/>
        </a:p>
      </dgm:t>
    </dgm:pt>
    <dgm:pt modelId="{014930E8-ECB0-B34E-A101-0D240B43B51D}">
      <dgm:prSet phldrT="[Text]"/>
      <dgm:spPr/>
      <dgm:t>
        <a:bodyPr/>
        <a:lstStyle/>
        <a:p>
          <a:r>
            <a:rPr lang="en-US" b="1" dirty="0"/>
            <a:t>Leverage Islamic Social Finance and Digital Innovation to Support Climate Action and DRR</a:t>
          </a:r>
          <a:endParaRPr lang="en-US" dirty="0"/>
        </a:p>
      </dgm:t>
    </dgm:pt>
    <dgm:pt modelId="{98E110C9-503D-154A-BE8C-2208931C4225}" type="parTrans" cxnId="{D2F9FE17-755E-104B-BD90-6FD86722546C}">
      <dgm:prSet/>
      <dgm:spPr/>
      <dgm:t>
        <a:bodyPr/>
        <a:lstStyle/>
        <a:p>
          <a:endParaRPr lang="en-US"/>
        </a:p>
      </dgm:t>
    </dgm:pt>
    <dgm:pt modelId="{8B800ED6-7DF2-6F44-A5A4-0B3F0533783D}" type="sibTrans" cxnId="{D2F9FE17-755E-104B-BD90-6FD86722546C}">
      <dgm:prSet/>
      <dgm:spPr/>
      <dgm:t>
        <a:bodyPr/>
        <a:lstStyle/>
        <a:p>
          <a:endParaRPr lang="en-US"/>
        </a:p>
      </dgm:t>
    </dgm:pt>
    <dgm:pt modelId="{CB9E6731-598F-AE4A-8C54-D7CAC8D289C2}" type="pres">
      <dgm:prSet presAssocID="{5D67A28A-A8F2-D241-B271-1B5D6A8BB706}" presName="linearFlow" presStyleCnt="0">
        <dgm:presLayoutVars>
          <dgm:dir/>
          <dgm:resizeHandles val="exact"/>
        </dgm:presLayoutVars>
      </dgm:prSet>
      <dgm:spPr/>
    </dgm:pt>
    <dgm:pt modelId="{2DF22EF5-75DB-0F49-AF30-AE18F610E9EB}" type="pres">
      <dgm:prSet presAssocID="{BB3CC8DA-17BA-874C-841C-A18E58B28D16}" presName="composite" presStyleCnt="0"/>
      <dgm:spPr/>
    </dgm:pt>
    <dgm:pt modelId="{1E0B73B7-B305-B74B-A8AB-BB9B3013C118}" type="pres">
      <dgm:prSet presAssocID="{BB3CC8DA-17BA-874C-841C-A18E58B28D16}" presName="imgShp" presStyleLbl="fgImgPlace1" presStyleIdx="0" presStyleCnt="10"/>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00E82AFB-CAEB-FB4B-A114-B39F62896CDE}" type="pres">
      <dgm:prSet presAssocID="{BB3CC8DA-17BA-874C-841C-A18E58B28D16}" presName="txShp" presStyleLbl="node1" presStyleIdx="0" presStyleCnt="10">
        <dgm:presLayoutVars>
          <dgm:bulletEnabled val="1"/>
        </dgm:presLayoutVars>
      </dgm:prSet>
      <dgm:spPr/>
    </dgm:pt>
    <dgm:pt modelId="{DFEFCC53-3743-7D47-81CC-7BF46A98AD8C}" type="pres">
      <dgm:prSet presAssocID="{BF69CF61-4822-4C4A-8598-BC8E090E827D}" presName="spacing" presStyleCnt="0"/>
      <dgm:spPr/>
    </dgm:pt>
    <dgm:pt modelId="{E3E88690-4DC1-A943-BDB7-A76955052A97}" type="pres">
      <dgm:prSet presAssocID="{83B84FF2-286C-A445-959A-D9448F9C7417}" presName="composite" presStyleCnt="0"/>
      <dgm:spPr/>
    </dgm:pt>
    <dgm:pt modelId="{053B1750-FFB0-CD42-AA6B-AE8EB7E86B41}" type="pres">
      <dgm:prSet presAssocID="{83B84FF2-286C-A445-959A-D9448F9C7417}" presName="imgShp" presStyleLbl="fgImgPlace1" presStyleIdx="1" presStyleCnt="10"/>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t="-5000" b="-5000"/>
          </a:stretch>
        </a:blipFill>
      </dgm:spPr>
    </dgm:pt>
    <dgm:pt modelId="{4C7B7293-2760-CF48-AEEB-6444DA6C5287}" type="pres">
      <dgm:prSet presAssocID="{83B84FF2-286C-A445-959A-D9448F9C7417}" presName="txShp" presStyleLbl="node1" presStyleIdx="1" presStyleCnt="10">
        <dgm:presLayoutVars>
          <dgm:bulletEnabled val="1"/>
        </dgm:presLayoutVars>
      </dgm:prSet>
      <dgm:spPr/>
    </dgm:pt>
    <dgm:pt modelId="{028813D3-85F2-D146-8B69-7E436073DA0E}" type="pres">
      <dgm:prSet presAssocID="{0164486C-46C7-0F46-9BA2-F4DED2CDB7CB}" presName="spacing" presStyleCnt="0"/>
      <dgm:spPr/>
    </dgm:pt>
    <dgm:pt modelId="{359C2078-B2A4-2148-8039-59155FA9A91C}" type="pres">
      <dgm:prSet presAssocID="{D6439FEB-D3EB-D24F-9524-054693DC8401}" presName="composite" presStyleCnt="0"/>
      <dgm:spPr/>
    </dgm:pt>
    <dgm:pt modelId="{2FB469CA-830C-324C-8D52-7F5E73500F83}" type="pres">
      <dgm:prSet presAssocID="{D6439FEB-D3EB-D24F-9524-054693DC8401}" presName="imgShp" presStyleLbl="fgImgPlace1" presStyleIdx="2" presStyleCnt="10"/>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pt>
    <dgm:pt modelId="{E0BAB4B8-4FD8-1F4D-B604-67908C8AB0D9}" type="pres">
      <dgm:prSet presAssocID="{D6439FEB-D3EB-D24F-9524-054693DC8401}" presName="txShp" presStyleLbl="node1" presStyleIdx="2" presStyleCnt="10">
        <dgm:presLayoutVars>
          <dgm:bulletEnabled val="1"/>
        </dgm:presLayoutVars>
      </dgm:prSet>
      <dgm:spPr/>
    </dgm:pt>
    <dgm:pt modelId="{F3C079F2-D3D5-374F-A44A-D2ECEBEFEB0F}" type="pres">
      <dgm:prSet presAssocID="{F901F1C8-A7C9-5145-BDA9-CDD4684B8C63}" presName="spacing" presStyleCnt="0"/>
      <dgm:spPr/>
    </dgm:pt>
    <dgm:pt modelId="{7CDF45E5-0604-AC49-8730-9C57A721C16A}" type="pres">
      <dgm:prSet presAssocID="{14FD28D2-A937-3D4D-9BA4-3BE7A497CB94}" presName="composite" presStyleCnt="0"/>
      <dgm:spPr/>
    </dgm:pt>
    <dgm:pt modelId="{05305163-D224-9147-A00B-7F308A5261B8}" type="pres">
      <dgm:prSet presAssocID="{14FD28D2-A937-3D4D-9BA4-3BE7A497CB94}" presName="imgShp" presStyleLbl="fgImgPlace1" presStyleIdx="3" presStyleCnt="10"/>
      <dgm:spPr>
        <a:blipFill rotWithShape="1">
          <a:blip xmlns:r="http://schemas.openxmlformats.org/officeDocument/2006/relationships" r:embed="rId7">
            <a:extLst>
              <a:ext uri="{96DAC541-7B7A-43D3-8B79-37D633B846F1}">
                <asvg:svgBlip xmlns:asvg="http://schemas.microsoft.com/office/drawing/2016/SVG/main" r:embed="rId8"/>
              </a:ext>
            </a:extLst>
          </a:blip>
          <a:srcRect/>
          <a:stretch>
            <a:fillRect l="-1000" r="-1000"/>
          </a:stretch>
        </a:blipFill>
      </dgm:spPr>
    </dgm:pt>
    <dgm:pt modelId="{3A2B1159-B172-2540-96BF-A32299146F53}" type="pres">
      <dgm:prSet presAssocID="{14FD28D2-A937-3D4D-9BA4-3BE7A497CB94}" presName="txShp" presStyleLbl="node1" presStyleIdx="3" presStyleCnt="10">
        <dgm:presLayoutVars>
          <dgm:bulletEnabled val="1"/>
        </dgm:presLayoutVars>
      </dgm:prSet>
      <dgm:spPr/>
    </dgm:pt>
    <dgm:pt modelId="{126D9F3C-F577-ED4B-BC0D-742903F2EE1D}" type="pres">
      <dgm:prSet presAssocID="{02DC433D-B652-A247-B18B-FAD1BFD71631}" presName="spacing" presStyleCnt="0"/>
      <dgm:spPr/>
    </dgm:pt>
    <dgm:pt modelId="{3FD5CE98-E655-B740-98D9-1B49A15C07AC}" type="pres">
      <dgm:prSet presAssocID="{590A232E-5598-194E-89B2-02ACE8EB3EA8}" presName="composite" presStyleCnt="0"/>
      <dgm:spPr/>
    </dgm:pt>
    <dgm:pt modelId="{89A43140-691C-D943-AA62-72065B1D72C0}" type="pres">
      <dgm:prSet presAssocID="{590A232E-5598-194E-89B2-02ACE8EB3EA8}" presName="imgShp" presStyleLbl="fgImgPlace1" presStyleIdx="4" presStyleCnt="10"/>
      <dgm:spPr>
        <a:blipFill rotWithShape="1">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pt>
    <dgm:pt modelId="{B1A8194D-B676-5642-925E-3C8E55594014}" type="pres">
      <dgm:prSet presAssocID="{590A232E-5598-194E-89B2-02ACE8EB3EA8}" presName="txShp" presStyleLbl="node1" presStyleIdx="4" presStyleCnt="10">
        <dgm:presLayoutVars>
          <dgm:bulletEnabled val="1"/>
        </dgm:presLayoutVars>
      </dgm:prSet>
      <dgm:spPr/>
    </dgm:pt>
    <dgm:pt modelId="{85E6FC17-FC3F-F748-9B6D-BBC44E5C16AA}" type="pres">
      <dgm:prSet presAssocID="{42A69EF1-D180-5148-BEB7-D6526E5D6DF1}" presName="spacing" presStyleCnt="0"/>
      <dgm:spPr/>
    </dgm:pt>
    <dgm:pt modelId="{5B5586C5-CC3C-4E4D-A209-9518CDE21FE0}" type="pres">
      <dgm:prSet presAssocID="{CDBBA0E8-7782-964E-85A8-3456DFEFF495}" presName="composite" presStyleCnt="0"/>
      <dgm:spPr/>
    </dgm:pt>
    <dgm:pt modelId="{AFFA68D0-5C82-1847-B07D-C4B9322CE2C0}" type="pres">
      <dgm:prSet presAssocID="{CDBBA0E8-7782-964E-85A8-3456DFEFF495}" presName="imgShp" presStyleLbl="fgImgPlace1" presStyleIdx="5" presStyleCnt="10"/>
      <dgm:spPr>
        <a:blipFill rotWithShape="1">
          <a:blip xmlns:r="http://schemas.openxmlformats.org/officeDocument/2006/relationships" r:embed="rId11">
            <a:extLst>
              <a:ext uri="{96DAC541-7B7A-43D3-8B79-37D633B846F1}">
                <asvg:svgBlip xmlns:asvg="http://schemas.microsoft.com/office/drawing/2016/SVG/main" r:embed="rId12"/>
              </a:ext>
            </a:extLst>
          </a:blip>
          <a:srcRect/>
          <a:stretch>
            <a:fillRect l="-12000" r="-12000"/>
          </a:stretch>
        </a:blipFill>
      </dgm:spPr>
    </dgm:pt>
    <dgm:pt modelId="{65E40CB8-E3FD-3944-9854-BB5460D44BBD}" type="pres">
      <dgm:prSet presAssocID="{CDBBA0E8-7782-964E-85A8-3456DFEFF495}" presName="txShp" presStyleLbl="node1" presStyleIdx="5" presStyleCnt="10">
        <dgm:presLayoutVars>
          <dgm:bulletEnabled val="1"/>
        </dgm:presLayoutVars>
      </dgm:prSet>
      <dgm:spPr/>
    </dgm:pt>
    <dgm:pt modelId="{1B812178-E7F0-F84E-AF31-CF88E7391EFF}" type="pres">
      <dgm:prSet presAssocID="{1BA78EFD-D03D-6C43-938E-9D054862B6F1}" presName="spacing" presStyleCnt="0"/>
      <dgm:spPr/>
    </dgm:pt>
    <dgm:pt modelId="{F4CFCFFA-C2E3-3D4C-8ED0-D67395D24B12}" type="pres">
      <dgm:prSet presAssocID="{F832AD9D-D517-FB4E-8E7F-71AA6B8A8875}" presName="composite" presStyleCnt="0"/>
      <dgm:spPr/>
    </dgm:pt>
    <dgm:pt modelId="{6564822C-760F-6845-8F4B-60E69CFCC5B1}" type="pres">
      <dgm:prSet presAssocID="{F832AD9D-D517-FB4E-8E7F-71AA6B8A8875}" presName="imgShp" presStyleLbl="fgImgPlace1" presStyleIdx="6" presStyleCnt="10"/>
      <dgm:spPr>
        <a:blipFill rotWithShape="1">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pt>
    <dgm:pt modelId="{8A1C9206-C052-414B-870E-854211516FC4}" type="pres">
      <dgm:prSet presAssocID="{F832AD9D-D517-FB4E-8E7F-71AA6B8A8875}" presName="txShp" presStyleLbl="node1" presStyleIdx="6" presStyleCnt="10">
        <dgm:presLayoutVars>
          <dgm:bulletEnabled val="1"/>
        </dgm:presLayoutVars>
      </dgm:prSet>
      <dgm:spPr/>
    </dgm:pt>
    <dgm:pt modelId="{9C5FE269-B6B0-3B41-B5ED-A6338DFA74B3}" type="pres">
      <dgm:prSet presAssocID="{51D92181-1725-0245-8865-F2458B2BD915}" presName="spacing" presStyleCnt="0"/>
      <dgm:spPr/>
    </dgm:pt>
    <dgm:pt modelId="{515D5496-4E4A-9C48-8E8E-98CC9C0651EE}" type="pres">
      <dgm:prSet presAssocID="{84405610-F3DF-AF46-B593-D9B9CC22BD7B}" presName="composite" presStyleCnt="0"/>
      <dgm:spPr/>
    </dgm:pt>
    <dgm:pt modelId="{3B46EAFE-7E60-4849-BFF7-6AFB882297BC}" type="pres">
      <dgm:prSet presAssocID="{84405610-F3DF-AF46-B593-D9B9CC22BD7B}" presName="imgShp" presStyleLbl="fgImgPlace1" presStyleIdx="7" presStyleCnt="10"/>
      <dgm:spPr>
        <a:blipFill rotWithShape="1">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dgm:spPr>
    </dgm:pt>
    <dgm:pt modelId="{B151ABF3-820A-C942-8DB3-AEB26C22FC24}" type="pres">
      <dgm:prSet presAssocID="{84405610-F3DF-AF46-B593-D9B9CC22BD7B}" presName="txShp" presStyleLbl="node1" presStyleIdx="7" presStyleCnt="10">
        <dgm:presLayoutVars>
          <dgm:bulletEnabled val="1"/>
        </dgm:presLayoutVars>
      </dgm:prSet>
      <dgm:spPr/>
    </dgm:pt>
    <dgm:pt modelId="{B886748D-7782-904F-83FF-DCB1AA99E99F}" type="pres">
      <dgm:prSet presAssocID="{2BE8D271-A68F-8F43-8271-1093E63C3B46}" presName="spacing" presStyleCnt="0"/>
      <dgm:spPr/>
    </dgm:pt>
    <dgm:pt modelId="{68AEC554-7203-0C40-966C-3B001D0A6E1E}" type="pres">
      <dgm:prSet presAssocID="{CD3B033C-E6B6-0144-B6E8-70183AE02EFA}" presName="composite" presStyleCnt="0"/>
      <dgm:spPr/>
    </dgm:pt>
    <dgm:pt modelId="{3A6CD09D-FB75-384C-99D2-FFF1C3552778}" type="pres">
      <dgm:prSet presAssocID="{CD3B033C-E6B6-0144-B6E8-70183AE02EFA}" presName="imgShp" presStyleLbl="fgImgPlace1" presStyleIdx="8" presStyleCnt="10"/>
      <dgm:spPr>
        <a:blipFill rotWithShape="1">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dgm:spPr>
    </dgm:pt>
    <dgm:pt modelId="{4F2CFC53-F4C3-0949-808E-FF11F415B1BC}" type="pres">
      <dgm:prSet presAssocID="{CD3B033C-E6B6-0144-B6E8-70183AE02EFA}" presName="txShp" presStyleLbl="node1" presStyleIdx="8" presStyleCnt="10">
        <dgm:presLayoutVars>
          <dgm:bulletEnabled val="1"/>
        </dgm:presLayoutVars>
      </dgm:prSet>
      <dgm:spPr/>
    </dgm:pt>
    <dgm:pt modelId="{497D7D56-7672-6C49-A021-76192E3E2275}" type="pres">
      <dgm:prSet presAssocID="{4BB34670-9957-B44F-90CA-70A4EC070FE4}" presName="spacing" presStyleCnt="0"/>
      <dgm:spPr/>
    </dgm:pt>
    <dgm:pt modelId="{EDEFE45C-C8D7-034E-8FCC-6B5EA4B761E5}" type="pres">
      <dgm:prSet presAssocID="{014930E8-ECB0-B34E-A101-0D240B43B51D}" presName="composite" presStyleCnt="0"/>
      <dgm:spPr/>
    </dgm:pt>
    <dgm:pt modelId="{6DDC07B8-0773-4C4A-A0C8-21DEF35B6310}" type="pres">
      <dgm:prSet presAssocID="{014930E8-ECB0-B34E-A101-0D240B43B51D}" presName="imgShp" presStyleLbl="fgImgPlace1" presStyleIdx="9" presStyleCnt="10"/>
      <dgm:spPr>
        <a:blipFill rotWithShape="1">
          <a:blip xmlns:r="http://schemas.openxmlformats.org/officeDocument/2006/relationships" r:embed="rId19">
            <a:extLst>
              <a:ext uri="{96DAC541-7B7A-43D3-8B79-37D633B846F1}">
                <asvg:svgBlip xmlns:asvg="http://schemas.microsoft.com/office/drawing/2016/SVG/main" r:embed="rId20"/>
              </a:ext>
            </a:extLst>
          </a:blip>
          <a:srcRect/>
          <a:stretch>
            <a:fillRect/>
          </a:stretch>
        </a:blipFill>
      </dgm:spPr>
    </dgm:pt>
    <dgm:pt modelId="{7E60187E-CAC4-AD4D-B3F2-C7A9F4201501}" type="pres">
      <dgm:prSet presAssocID="{014930E8-ECB0-B34E-A101-0D240B43B51D}" presName="txShp" presStyleLbl="node1" presStyleIdx="9" presStyleCnt="10">
        <dgm:presLayoutVars>
          <dgm:bulletEnabled val="1"/>
        </dgm:presLayoutVars>
      </dgm:prSet>
      <dgm:spPr/>
    </dgm:pt>
  </dgm:ptLst>
  <dgm:cxnLst>
    <dgm:cxn modelId="{DAED5E00-0C8E-1543-ACBC-8B59FCAE9160}" srcId="{5D67A28A-A8F2-D241-B271-1B5D6A8BB706}" destId="{14FD28D2-A937-3D4D-9BA4-3BE7A497CB94}" srcOrd="3" destOrd="0" parTransId="{0CC4D9A3-F3EA-0144-B303-DD58784198C7}" sibTransId="{02DC433D-B652-A247-B18B-FAD1BFD71631}"/>
    <dgm:cxn modelId="{F6B10907-8152-0945-9F85-322C2EB992E3}" type="presOf" srcId="{F832AD9D-D517-FB4E-8E7F-71AA6B8A8875}" destId="{8A1C9206-C052-414B-870E-854211516FC4}" srcOrd="0" destOrd="0" presId="urn:microsoft.com/office/officeart/2005/8/layout/vList3"/>
    <dgm:cxn modelId="{6F737007-80CA-9248-8237-BFCA9C8D8A56}" type="presOf" srcId="{D6439FEB-D3EB-D24F-9524-054693DC8401}" destId="{E0BAB4B8-4FD8-1F4D-B604-67908C8AB0D9}" srcOrd="0" destOrd="0" presId="urn:microsoft.com/office/officeart/2005/8/layout/vList3"/>
    <dgm:cxn modelId="{704F8E08-EA6D-5C44-9D91-4DCBA68D820A}" srcId="{5D67A28A-A8F2-D241-B271-1B5D6A8BB706}" destId="{590A232E-5598-194E-89B2-02ACE8EB3EA8}" srcOrd="4" destOrd="0" parTransId="{700C7B69-FE4B-7944-B1FA-484835669C1F}" sibTransId="{42A69EF1-D180-5148-BEB7-D6526E5D6DF1}"/>
    <dgm:cxn modelId="{D2F9FE17-755E-104B-BD90-6FD86722546C}" srcId="{5D67A28A-A8F2-D241-B271-1B5D6A8BB706}" destId="{014930E8-ECB0-B34E-A101-0D240B43B51D}" srcOrd="9" destOrd="0" parTransId="{98E110C9-503D-154A-BE8C-2208931C4225}" sibTransId="{8B800ED6-7DF2-6F44-A5A4-0B3F0533783D}"/>
    <dgm:cxn modelId="{C3384C1D-B766-0B40-A824-AF16005A25E0}" srcId="{5D67A28A-A8F2-D241-B271-1B5D6A8BB706}" destId="{F832AD9D-D517-FB4E-8E7F-71AA6B8A8875}" srcOrd="6" destOrd="0" parTransId="{F347A225-BCDB-AA44-8A81-230E8A1CA50E}" sibTransId="{51D92181-1725-0245-8865-F2458B2BD915}"/>
    <dgm:cxn modelId="{53EF9424-E44E-994D-BFAA-1EB42493AFF1}" type="presOf" srcId="{84405610-F3DF-AF46-B593-D9B9CC22BD7B}" destId="{B151ABF3-820A-C942-8DB3-AEB26C22FC24}" srcOrd="0" destOrd="0" presId="urn:microsoft.com/office/officeart/2005/8/layout/vList3"/>
    <dgm:cxn modelId="{9F74333D-3135-1643-970E-E438F2AB56D6}" type="presOf" srcId="{CDBBA0E8-7782-964E-85A8-3456DFEFF495}" destId="{65E40CB8-E3FD-3944-9854-BB5460D44BBD}" srcOrd="0" destOrd="0" presId="urn:microsoft.com/office/officeart/2005/8/layout/vList3"/>
    <dgm:cxn modelId="{A37CC944-755C-1D45-886F-16971CE60311}" type="presOf" srcId="{BB3CC8DA-17BA-874C-841C-A18E58B28D16}" destId="{00E82AFB-CAEB-FB4B-A114-B39F62896CDE}" srcOrd="0" destOrd="0" presId="urn:microsoft.com/office/officeart/2005/8/layout/vList3"/>
    <dgm:cxn modelId="{7ED5B753-958C-8949-B02C-B9B5C1EDC647}" srcId="{5D67A28A-A8F2-D241-B271-1B5D6A8BB706}" destId="{BB3CC8DA-17BA-874C-841C-A18E58B28D16}" srcOrd="0" destOrd="0" parTransId="{C33F47E4-755F-D045-AE1C-7CE6266289F0}" sibTransId="{BF69CF61-4822-4C4A-8598-BC8E090E827D}"/>
    <dgm:cxn modelId="{1DB47374-D1E8-B347-B727-C979E72942D4}" type="presOf" srcId="{14FD28D2-A937-3D4D-9BA4-3BE7A497CB94}" destId="{3A2B1159-B172-2540-96BF-A32299146F53}" srcOrd="0" destOrd="0" presId="urn:microsoft.com/office/officeart/2005/8/layout/vList3"/>
    <dgm:cxn modelId="{F43F2390-60FE-E14F-9898-3708ADBDB174}" type="presOf" srcId="{590A232E-5598-194E-89B2-02ACE8EB3EA8}" destId="{B1A8194D-B676-5642-925E-3C8E55594014}" srcOrd="0" destOrd="0" presId="urn:microsoft.com/office/officeart/2005/8/layout/vList3"/>
    <dgm:cxn modelId="{A8BFBC98-CDC5-5D4E-A26C-A24346B7D299}" type="presOf" srcId="{83B84FF2-286C-A445-959A-D9448F9C7417}" destId="{4C7B7293-2760-CF48-AEEB-6444DA6C5287}" srcOrd="0" destOrd="0" presId="urn:microsoft.com/office/officeart/2005/8/layout/vList3"/>
    <dgm:cxn modelId="{1E071C9B-78FD-174D-81C0-F9B21FE51AB8}" srcId="{5D67A28A-A8F2-D241-B271-1B5D6A8BB706}" destId="{D6439FEB-D3EB-D24F-9524-054693DC8401}" srcOrd="2" destOrd="0" parTransId="{8D7837FD-A187-BE45-BA7E-AFFAD36D5496}" sibTransId="{F901F1C8-A7C9-5145-BDA9-CDD4684B8C63}"/>
    <dgm:cxn modelId="{4A968BA0-7BA3-4744-A512-D80EF3FB0C0F}" type="presOf" srcId="{5D67A28A-A8F2-D241-B271-1B5D6A8BB706}" destId="{CB9E6731-598F-AE4A-8C54-D7CAC8D289C2}" srcOrd="0" destOrd="0" presId="urn:microsoft.com/office/officeart/2005/8/layout/vList3"/>
    <dgm:cxn modelId="{A30548C8-9FA3-C44F-B774-65D3933C2E7B}" srcId="{5D67A28A-A8F2-D241-B271-1B5D6A8BB706}" destId="{CDBBA0E8-7782-964E-85A8-3456DFEFF495}" srcOrd="5" destOrd="0" parTransId="{C5FABC73-432E-D24A-9CC9-D490BAF637D2}" sibTransId="{1BA78EFD-D03D-6C43-938E-9D054862B6F1}"/>
    <dgm:cxn modelId="{77E18CCE-AAA9-2B4A-A1F8-49917FD9EEEC}" srcId="{5D67A28A-A8F2-D241-B271-1B5D6A8BB706}" destId="{84405610-F3DF-AF46-B593-D9B9CC22BD7B}" srcOrd="7" destOrd="0" parTransId="{AF206DA2-A61E-8D4E-AF9F-18B4F374987D}" sibTransId="{2BE8D271-A68F-8F43-8271-1093E63C3B46}"/>
    <dgm:cxn modelId="{B8DC89D0-90A5-8D4C-B752-1D29385D390E}" type="presOf" srcId="{CD3B033C-E6B6-0144-B6E8-70183AE02EFA}" destId="{4F2CFC53-F4C3-0949-808E-FF11F415B1BC}" srcOrd="0" destOrd="0" presId="urn:microsoft.com/office/officeart/2005/8/layout/vList3"/>
    <dgm:cxn modelId="{A8D478F5-60A7-0945-9F3B-50D5531129A6}" srcId="{5D67A28A-A8F2-D241-B271-1B5D6A8BB706}" destId="{CD3B033C-E6B6-0144-B6E8-70183AE02EFA}" srcOrd="8" destOrd="0" parTransId="{C5F7F92B-6749-DB4F-8EDB-A6B5ADEF05DD}" sibTransId="{4BB34670-9957-B44F-90CA-70A4EC070FE4}"/>
    <dgm:cxn modelId="{F4F097FB-0C85-AA4D-ACBA-5FE1A2CF7561}" srcId="{5D67A28A-A8F2-D241-B271-1B5D6A8BB706}" destId="{83B84FF2-286C-A445-959A-D9448F9C7417}" srcOrd="1" destOrd="0" parTransId="{B4B986BE-36DE-DB47-9E25-48438356A19B}" sibTransId="{0164486C-46C7-0F46-9BA2-F4DED2CDB7CB}"/>
    <dgm:cxn modelId="{B5396BFE-4D7D-614E-AED4-4C67ECD26BFE}" type="presOf" srcId="{014930E8-ECB0-B34E-A101-0D240B43B51D}" destId="{7E60187E-CAC4-AD4D-B3F2-C7A9F4201501}" srcOrd="0" destOrd="0" presId="urn:microsoft.com/office/officeart/2005/8/layout/vList3"/>
    <dgm:cxn modelId="{FE6A7430-79B8-494D-AC94-DB91D10A30B5}" type="presParOf" srcId="{CB9E6731-598F-AE4A-8C54-D7CAC8D289C2}" destId="{2DF22EF5-75DB-0F49-AF30-AE18F610E9EB}" srcOrd="0" destOrd="0" presId="urn:microsoft.com/office/officeart/2005/8/layout/vList3"/>
    <dgm:cxn modelId="{D86C7FE4-7700-E94A-84AC-D1D278A8103D}" type="presParOf" srcId="{2DF22EF5-75DB-0F49-AF30-AE18F610E9EB}" destId="{1E0B73B7-B305-B74B-A8AB-BB9B3013C118}" srcOrd="0" destOrd="0" presId="urn:microsoft.com/office/officeart/2005/8/layout/vList3"/>
    <dgm:cxn modelId="{BDF29677-F6A8-9443-ADA5-9A0683A19297}" type="presParOf" srcId="{2DF22EF5-75DB-0F49-AF30-AE18F610E9EB}" destId="{00E82AFB-CAEB-FB4B-A114-B39F62896CDE}" srcOrd="1" destOrd="0" presId="urn:microsoft.com/office/officeart/2005/8/layout/vList3"/>
    <dgm:cxn modelId="{51921F1D-67A4-1B4A-A051-B3C290CED297}" type="presParOf" srcId="{CB9E6731-598F-AE4A-8C54-D7CAC8D289C2}" destId="{DFEFCC53-3743-7D47-81CC-7BF46A98AD8C}" srcOrd="1" destOrd="0" presId="urn:microsoft.com/office/officeart/2005/8/layout/vList3"/>
    <dgm:cxn modelId="{5DAD9CAC-ADC5-AE49-BA68-1046688BA3A8}" type="presParOf" srcId="{CB9E6731-598F-AE4A-8C54-D7CAC8D289C2}" destId="{E3E88690-4DC1-A943-BDB7-A76955052A97}" srcOrd="2" destOrd="0" presId="urn:microsoft.com/office/officeart/2005/8/layout/vList3"/>
    <dgm:cxn modelId="{4AB28104-7D5E-C944-B3E9-93AABEF8348A}" type="presParOf" srcId="{E3E88690-4DC1-A943-BDB7-A76955052A97}" destId="{053B1750-FFB0-CD42-AA6B-AE8EB7E86B41}" srcOrd="0" destOrd="0" presId="urn:microsoft.com/office/officeart/2005/8/layout/vList3"/>
    <dgm:cxn modelId="{7E5A42B9-29AB-6F40-AE6F-6BED6AC69709}" type="presParOf" srcId="{E3E88690-4DC1-A943-BDB7-A76955052A97}" destId="{4C7B7293-2760-CF48-AEEB-6444DA6C5287}" srcOrd="1" destOrd="0" presId="urn:microsoft.com/office/officeart/2005/8/layout/vList3"/>
    <dgm:cxn modelId="{CA588415-651E-1E4A-81C7-41FA9E000B94}" type="presParOf" srcId="{CB9E6731-598F-AE4A-8C54-D7CAC8D289C2}" destId="{028813D3-85F2-D146-8B69-7E436073DA0E}" srcOrd="3" destOrd="0" presId="urn:microsoft.com/office/officeart/2005/8/layout/vList3"/>
    <dgm:cxn modelId="{9319CCD7-A747-5A47-9593-876018D2C1E3}" type="presParOf" srcId="{CB9E6731-598F-AE4A-8C54-D7CAC8D289C2}" destId="{359C2078-B2A4-2148-8039-59155FA9A91C}" srcOrd="4" destOrd="0" presId="urn:microsoft.com/office/officeart/2005/8/layout/vList3"/>
    <dgm:cxn modelId="{95C87A34-3F5A-694E-AD00-C176E5422B11}" type="presParOf" srcId="{359C2078-B2A4-2148-8039-59155FA9A91C}" destId="{2FB469CA-830C-324C-8D52-7F5E73500F83}" srcOrd="0" destOrd="0" presId="urn:microsoft.com/office/officeart/2005/8/layout/vList3"/>
    <dgm:cxn modelId="{18836BF0-7020-CD49-A4DB-6817755445EE}" type="presParOf" srcId="{359C2078-B2A4-2148-8039-59155FA9A91C}" destId="{E0BAB4B8-4FD8-1F4D-B604-67908C8AB0D9}" srcOrd="1" destOrd="0" presId="urn:microsoft.com/office/officeart/2005/8/layout/vList3"/>
    <dgm:cxn modelId="{5F91752C-A7B0-FF44-813F-8630F8CED721}" type="presParOf" srcId="{CB9E6731-598F-AE4A-8C54-D7CAC8D289C2}" destId="{F3C079F2-D3D5-374F-A44A-D2ECEBEFEB0F}" srcOrd="5" destOrd="0" presId="urn:microsoft.com/office/officeart/2005/8/layout/vList3"/>
    <dgm:cxn modelId="{18DB2431-7AF6-3B41-BC83-D13A185E88CE}" type="presParOf" srcId="{CB9E6731-598F-AE4A-8C54-D7CAC8D289C2}" destId="{7CDF45E5-0604-AC49-8730-9C57A721C16A}" srcOrd="6" destOrd="0" presId="urn:microsoft.com/office/officeart/2005/8/layout/vList3"/>
    <dgm:cxn modelId="{1AC908F3-F570-7F42-A92B-FB7D0B86FA5C}" type="presParOf" srcId="{7CDF45E5-0604-AC49-8730-9C57A721C16A}" destId="{05305163-D224-9147-A00B-7F308A5261B8}" srcOrd="0" destOrd="0" presId="urn:microsoft.com/office/officeart/2005/8/layout/vList3"/>
    <dgm:cxn modelId="{5D2A21D7-E11B-544E-8C99-3E1C40EB32C4}" type="presParOf" srcId="{7CDF45E5-0604-AC49-8730-9C57A721C16A}" destId="{3A2B1159-B172-2540-96BF-A32299146F53}" srcOrd="1" destOrd="0" presId="urn:microsoft.com/office/officeart/2005/8/layout/vList3"/>
    <dgm:cxn modelId="{034E4FD7-0676-C54A-8ED7-5C8B2EA79A16}" type="presParOf" srcId="{CB9E6731-598F-AE4A-8C54-D7CAC8D289C2}" destId="{126D9F3C-F577-ED4B-BC0D-742903F2EE1D}" srcOrd="7" destOrd="0" presId="urn:microsoft.com/office/officeart/2005/8/layout/vList3"/>
    <dgm:cxn modelId="{7A071C2A-DE59-084B-BABE-CC243595AEF6}" type="presParOf" srcId="{CB9E6731-598F-AE4A-8C54-D7CAC8D289C2}" destId="{3FD5CE98-E655-B740-98D9-1B49A15C07AC}" srcOrd="8" destOrd="0" presId="urn:microsoft.com/office/officeart/2005/8/layout/vList3"/>
    <dgm:cxn modelId="{CD4747C7-5AEC-5441-8ED9-2A79BDE54F38}" type="presParOf" srcId="{3FD5CE98-E655-B740-98D9-1B49A15C07AC}" destId="{89A43140-691C-D943-AA62-72065B1D72C0}" srcOrd="0" destOrd="0" presId="urn:microsoft.com/office/officeart/2005/8/layout/vList3"/>
    <dgm:cxn modelId="{1E4C4AFA-95A7-8A47-83CB-78BA6D40B2E4}" type="presParOf" srcId="{3FD5CE98-E655-B740-98D9-1B49A15C07AC}" destId="{B1A8194D-B676-5642-925E-3C8E55594014}" srcOrd="1" destOrd="0" presId="urn:microsoft.com/office/officeart/2005/8/layout/vList3"/>
    <dgm:cxn modelId="{04E02A31-5006-C946-9624-6456B504C08F}" type="presParOf" srcId="{CB9E6731-598F-AE4A-8C54-D7CAC8D289C2}" destId="{85E6FC17-FC3F-F748-9B6D-BBC44E5C16AA}" srcOrd="9" destOrd="0" presId="urn:microsoft.com/office/officeart/2005/8/layout/vList3"/>
    <dgm:cxn modelId="{1415428D-1B19-1A47-8D5D-95DB9BD89382}" type="presParOf" srcId="{CB9E6731-598F-AE4A-8C54-D7CAC8D289C2}" destId="{5B5586C5-CC3C-4E4D-A209-9518CDE21FE0}" srcOrd="10" destOrd="0" presId="urn:microsoft.com/office/officeart/2005/8/layout/vList3"/>
    <dgm:cxn modelId="{4E5B2022-CBFF-234D-8542-F896997B92DE}" type="presParOf" srcId="{5B5586C5-CC3C-4E4D-A209-9518CDE21FE0}" destId="{AFFA68D0-5C82-1847-B07D-C4B9322CE2C0}" srcOrd="0" destOrd="0" presId="urn:microsoft.com/office/officeart/2005/8/layout/vList3"/>
    <dgm:cxn modelId="{A40F668E-3810-9C40-B97E-A9B9232209D1}" type="presParOf" srcId="{5B5586C5-CC3C-4E4D-A209-9518CDE21FE0}" destId="{65E40CB8-E3FD-3944-9854-BB5460D44BBD}" srcOrd="1" destOrd="0" presId="urn:microsoft.com/office/officeart/2005/8/layout/vList3"/>
    <dgm:cxn modelId="{71FC28BA-1327-E344-A00B-A8727B0C5B8F}" type="presParOf" srcId="{CB9E6731-598F-AE4A-8C54-D7CAC8D289C2}" destId="{1B812178-E7F0-F84E-AF31-CF88E7391EFF}" srcOrd="11" destOrd="0" presId="urn:microsoft.com/office/officeart/2005/8/layout/vList3"/>
    <dgm:cxn modelId="{9C1B3DE8-1294-1046-8F3F-EA86F94199B5}" type="presParOf" srcId="{CB9E6731-598F-AE4A-8C54-D7CAC8D289C2}" destId="{F4CFCFFA-C2E3-3D4C-8ED0-D67395D24B12}" srcOrd="12" destOrd="0" presId="urn:microsoft.com/office/officeart/2005/8/layout/vList3"/>
    <dgm:cxn modelId="{EAA2F9D3-C95E-E247-950A-8DE856D310F5}" type="presParOf" srcId="{F4CFCFFA-C2E3-3D4C-8ED0-D67395D24B12}" destId="{6564822C-760F-6845-8F4B-60E69CFCC5B1}" srcOrd="0" destOrd="0" presId="urn:microsoft.com/office/officeart/2005/8/layout/vList3"/>
    <dgm:cxn modelId="{50481065-AA54-CB40-92DC-F278D54BEDE0}" type="presParOf" srcId="{F4CFCFFA-C2E3-3D4C-8ED0-D67395D24B12}" destId="{8A1C9206-C052-414B-870E-854211516FC4}" srcOrd="1" destOrd="0" presId="urn:microsoft.com/office/officeart/2005/8/layout/vList3"/>
    <dgm:cxn modelId="{984F4757-7C25-8A42-92CB-270F07414665}" type="presParOf" srcId="{CB9E6731-598F-AE4A-8C54-D7CAC8D289C2}" destId="{9C5FE269-B6B0-3B41-B5ED-A6338DFA74B3}" srcOrd="13" destOrd="0" presId="urn:microsoft.com/office/officeart/2005/8/layout/vList3"/>
    <dgm:cxn modelId="{53234DBC-EF99-C249-83A9-0182AED82D84}" type="presParOf" srcId="{CB9E6731-598F-AE4A-8C54-D7CAC8D289C2}" destId="{515D5496-4E4A-9C48-8E8E-98CC9C0651EE}" srcOrd="14" destOrd="0" presId="urn:microsoft.com/office/officeart/2005/8/layout/vList3"/>
    <dgm:cxn modelId="{48DE2702-A51D-0E40-97B2-975F662680D5}" type="presParOf" srcId="{515D5496-4E4A-9C48-8E8E-98CC9C0651EE}" destId="{3B46EAFE-7E60-4849-BFF7-6AFB882297BC}" srcOrd="0" destOrd="0" presId="urn:microsoft.com/office/officeart/2005/8/layout/vList3"/>
    <dgm:cxn modelId="{7BB0ECA7-C980-C94E-B0CB-49FB89CA1852}" type="presParOf" srcId="{515D5496-4E4A-9C48-8E8E-98CC9C0651EE}" destId="{B151ABF3-820A-C942-8DB3-AEB26C22FC24}" srcOrd="1" destOrd="0" presId="urn:microsoft.com/office/officeart/2005/8/layout/vList3"/>
    <dgm:cxn modelId="{D49C1B70-D4FC-D749-85AF-E9A28BCE1EA2}" type="presParOf" srcId="{CB9E6731-598F-AE4A-8C54-D7CAC8D289C2}" destId="{B886748D-7782-904F-83FF-DCB1AA99E99F}" srcOrd="15" destOrd="0" presId="urn:microsoft.com/office/officeart/2005/8/layout/vList3"/>
    <dgm:cxn modelId="{888DFB9F-3039-034C-A384-DACD3B685896}" type="presParOf" srcId="{CB9E6731-598F-AE4A-8C54-D7CAC8D289C2}" destId="{68AEC554-7203-0C40-966C-3B001D0A6E1E}" srcOrd="16" destOrd="0" presId="urn:microsoft.com/office/officeart/2005/8/layout/vList3"/>
    <dgm:cxn modelId="{F5F4C1AD-43E6-9246-9737-C7C12DE599C6}" type="presParOf" srcId="{68AEC554-7203-0C40-966C-3B001D0A6E1E}" destId="{3A6CD09D-FB75-384C-99D2-FFF1C3552778}" srcOrd="0" destOrd="0" presId="urn:microsoft.com/office/officeart/2005/8/layout/vList3"/>
    <dgm:cxn modelId="{90F6B77E-27B2-3E41-ADF3-FF869E85DDC3}" type="presParOf" srcId="{68AEC554-7203-0C40-966C-3B001D0A6E1E}" destId="{4F2CFC53-F4C3-0949-808E-FF11F415B1BC}" srcOrd="1" destOrd="0" presId="urn:microsoft.com/office/officeart/2005/8/layout/vList3"/>
    <dgm:cxn modelId="{DE09E8EA-72E7-4443-9561-1C88CD7E940D}" type="presParOf" srcId="{CB9E6731-598F-AE4A-8C54-D7CAC8D289C2}" destId="{497D7D56-7672-6C49-A021-76192E3E2275}" srcOrd="17" destOrd="0" presId="urn:microsoft.com/office/officeart/2005/8/layout/vList3"/>
    <dgm:cxn modelId="{B8826E67-6B1B-5A48-AE97-7EA5E87A1CAC}" type="presParOf" srcId="{CB9E6731-598F-AE4A-8C54-D7CAC8D289C2}" destId="{EDEFE45C-C8D7-034E-8FCC-6B5EA4B761E5}" srcOrd="18" destOrd="0" presId="urn:microsoft.com/office/officeart/2005/8/layout/vList3"/>
    <dgm:cxn modelId="{35799625-EFCA-6544-9F68-B9134FA2B96A}" type="presParOf" srcId="{EDEFE45C-C8D7-034E-8FCC-6B5EA4B761E5}" destId="{6DDC07B8-0773-4C4A-A0C8-21DEF35B6310}" srcOrd="0" destOrd="0" presId="urn:microsoft.com/office/officeart/2005/8/layout/vList3"/>
    <dgm:cxn modelId="{78F482DB-0C58-5E48-A291-D6952B63B342}" type="presParOf" srcId="{EDEFE45C-C8D7-034E-8FCC-6B5EA4B761E5}" destId="{7E60187E-CAC4-AD4D-B3F2-C7A9F420150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752438-C794-40EF-90B5-77CEB1159D24}"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6CA92DD7-B678-46FD-83FB-8D9C33491318}">
      <dgm:prSet/>
      <dgm:spPr/>
      <dgm:t>
        <a:bodyPr/>
        <a:lstStyle/>
        <a:p>
          <a:r>
            <a:rPr lang="en-GB" b="1"/>
            <a:t>Removal of ethics impoverished economics (Amartya Sen; A. Etzioni)</a:t>
          </a:r>
          <a:endParaRPr lang="en-US" b="1"/>
        </a:p>
      </dgm:t>
    </dgm:pt>
    <dgm:pt modelId="{1F927AC8-72D2-4013-B5E6-4FDEE8953B6E}" type="parTrans" cxnId="{D6810862-C4AC-42B6-80C4-3EE213F62DBB}">
      <dgm:prSet/>
      <dgm:spPr/>
      <dgm:t>
        <a:bodyPr/>
        <a:lstStyle/>
        <a:p>
          <a:endParaRPr lang="en-US" b="1"/>
        </a:p>
      </dgm:t>
    </dgm:pt>
    <dgm:pt modelId="{55D89BE9-06CE-4D7E-B34E-170AF5C5C0C3}" type="sibTrans" cxnId="{D6810862-C4AC-42B6-80C4-3EE213F62DBB}">
      <dgm:prSet/>
      <dgm:spPr/>
      <dgm:t>
        <a:bodyPr/>
        <a:lstStyle/>
        <a:p>
          <a:endParaRPr lang="en-US" b="1"/>
        </a:p>
      </dgm:t>
    </dgm:pt>
    <dgm:pt modelId="{2F3BE8D9-2BB8-492A-A71E-6C47CC821256}">
      <dgm:prSet/>
      <dgm:spPr/>
      <dgm:t>
        <a:bodyPr/>
        <a:lstStyle/>
        <a:p>
          <a:r>
            <a:rPr lang="en-GB" b="1" dirty="0">
              <a:solidFill>
                <a:schemeClr val="bg1"/>
              </a:solidFill>
            </a:rPr>
            <a:t>Produced a partial analysis</a:t>
          </a:r>
          <a:endParaRPr lang="en-US" b="1" dirty="0">
            <a:solidFill>
              <a:schemeClr val="bg1"/>
            </a:solidFill>
          </a:endParaRPr>
        </a:p>
      </dgm:t>
    </dgm:pt>
    <dgm:pt modelId="{2B742D6B-8413-45FC-B29D-923DA68F4851}" type="parTrans" cxnId="{1CA86BBC-2626-45E0-99EF-21B16DB4F81E}">
      <dgm:prSet/>
      <dgm:spPr/>
      <dgm:t>
        <a:bodyPr/>
        <a:lstStyle/>
        <a:p>
          <a:endParaRPr lang="en-US" b="1"/>
        </a:p>
      </dgm:t>
    </dgm:pt>
    <dgm:pt modelId="{B0C0FBEE-70CE-42D2-A4BF-C07AD7ED1673}" type="sibTrans" cxnId="{1CA86BBC-2626-45E0-99EF-21B16DB4F81E}">
      <dgm:prSet/>
      <dgm:spPr/>
      <dgm:t>
        <a:bodyPr/>
        <a:lstStyle/>
        <a:p>
          <a:endParaRPr lang="en-US" b="1"/>
        </a:p>
      </dgm:t>
    </dgm:pt>
    <dgm:pt modelId="{74AAEB39-ABD3-4AF5-A28A-52CDDC7D42AC}">
      <dgm:prSet/>
      <dgm:spPr/>
      <dgm:t>
        <a:bodyPr/>
        <a:lstStyle/>
        <a:p>
          <a:r>
            <a:rPr lang="en-GB" b="1"/>
            <a:t>Return of morality  - shaping the consequences of economic and financial activities (form vs substance)</a:t>
          </a:r>
          <a:endParaRPr lang="en-US" b="1"/>
        </a:p>
      </dgm:t>
    </dgm:pt>
    <dgm:pt modelId="{97A829D3-9C60-4AD8-9F4F-D6F796531F99}" type="parTrans" cxnId="{780902F4-1E12-41AF-A4AB-776806B2917B}">
      <dgm:prSet/>
      <dgm:spPr/>
      <dgm:t>
        <a:bodyPr/>
        <a:lstStyle/>
        <a:p>
          <a:endParaRPr lang="en-US" b="1"/>
        </a:p>
      </dgm:t>
    </dgm:pt>
    <dgm:pt modelId="{CD745B2C-54CB-45D3-8AEF-07E9B116E97C}" type="sibTrans" cxnId="{780902F4-1E12-41AF-A4AB-776806B2917B}">
      <dgm:prSet/>
      <dgm:spPr/>
      <dgm:t>
        <a:bodyPr/>
        <a:lstStyle/>
        <a:p>
          <a:endParaRPr lang="en-US" b="1"/>
        </a:p>
      </dgm:t>
    </dgm:pt>
    <dgm:pt modelId="{D49C7A6C-25B5-4795-AF03-9C545B3F1751}">
      <dgm:prSet/>
      <dgm:spPr/>
      <dgm:t>
        <a:bodyPr/>
        <a:lstStyle/>
        <a:p>
          <a:r>
            <a:rPr lang="en-GB" b="1" dirty="0"/>
            <a:t>From Friedman’s uncompromising position of firms for profits (1967) to the global moral condition of SDGs – a huge positive move</a:t>
          </a:r>
          <a:endParaRPr lang="en-US" b="1" dirty="0"/>
        </a:p>
      </dgm:t>
    </dgm:pt>
    <dgm:pt modelId="{9469DCE4-3DD2-4C00-A9F5-CB86A9B6CF98}" type="parTrans" cxnId="{11F59B4B-0E9A-4851-8032-E1A220B60A3F}">
      <dgm:prSet/>
      <dgm:spPr/>
      <dgm:t>
        <a:bodyPr/>
        <a:lstStyle/>
        <a:p>
          <a:endParaRPr lang="en-US" b="1"/>
        </a:p>
      </dgm:t>
    </dgm:pt>
    <dgm:pt modelId="{B301EDE9-BE9F-45DC-9200-8D00E37606E7}" type="sibTrans" cxnId="{11F59B4B-0E9A-4851-8032-E1A220B60A3F}">
      <dgm:prSet/>
      <dgm:spPr/>
      <dgm:t>
        <a:bodyPr/>
        <a:lstStyle/>
        <a:p>
          <a:endParaRPr lang="en-US" b="1"/>
        </a:p>
      </dgm:t>
    </dgm:pt>
    <dgm:pt modelId="{5A701D4C-B7F6-4372-8D6E-70C53028E981}">
      <dgm:prSet/>
      <dgm:spPr/>
      <dgm:t>
        <a:bodyPr/>
        <a:lstStyle/>
        <a:p>
          <a:r>
            <a:rPr lang="en-GB" b="1"/>
            <a:t>But how substantial is the sustainable development claims and the measures developed </a:t>
          </a:r>
          <a:endParaRPr lang="en-US" b="1"/>
        </a:p>
      </dgm:t>
    </dgm:pt>
    <dgm:pt modelId="{C6BB6A23-6F21-493D-92F5-8B2B70AC09B0}" type="parTrans" cxnId="{DBD2958E-B2B7-499A-97BE-D03C58FD58B3}">
      <dgm:prSet/>
      <dgm:spPr/>
      <dgm:t>
        <a:bodyPr/>
        <a:lstStyle/>
        <a:p>
          <a:endParaRPr lang="en-US" b="1"/>
        </a:p>
      </dgm:t>
    </dgm:pt>
    <dgm:pt modelId="{4F396F69-3C77-420F-8A35-9CCC946D626C}" type="sibTrans" cxnId="{DBD2958E-B2B7-499A-97BE-D03C58FD58B3}">
      <dgm:prSet/>
      <dgm:spPr/>
      <dgm:t>
        <a:bodyPr/>
        <a:lstStyle/>
        <a:p>
          <a:endParaRPr lang="en-US" b="1"/>
        </a:p>
      </dgm:t>
    </dgm:pt>
    <dgm:pt modelId="{17785F68-E758-48FE-AB84-D50EDE4D063A}">
      <dgm:prSet/>
      <dgm:spPr/>
      <dgm:t>
        <a:bodyPr/>
        <a:lstStyle/>
        <a:p>
          <a:r>
            <a:rPr lang="en-GB" b="1" dirty="0">
              <a:solidFill>
                <a:schemeClr val="bg1"/>
              </a:solidFill>
            </a:rPr>
            <a:t>Instrumental ethics/morality vs substantive morality </a:t>
          </a:r>
          <a:endParaRPr lang="en-US" b="1" dirty="0">
            <a:solidFill>
              <a:schemeClr val="bg1"/>
            </a:solidFill>
          </a:endParaRPr>
        </a:p>
      </dgm:t>
    </dgm:pt>
    <dgm:pt modelId="{5B0FB325-2E5A-42F6-8879-85425D9682D5}" type="parTrans" cxnId="{ECC0D9DA-1A6D-4F5A-B996-0770B8568FF3}">
      <dgm:prSet/>
      <dgm:spPr/>
      <dgm:t>
        <a:bodyPr/>
        <a:lstStyle/>
        <a:p>
          <a:endParaRPr lang="en-US" b="1"/>
        </a:p>
      </dgm:t>
    </dgm:pt>
    <dgm:pt modelId="{AAA7BCC7-0487-4FA9-B25C-BB730DB62504}" type="sibTrans" cxnId="{ECC0D9DA-1A6D-4F5A-B996-0770B8568FF3}">
      <dgm:prSet/>
      <dgm:spPr/>
      <dgm:t>
        <a:bodyPr/>
        <a:lstStyle/>
        <a:p>
          <a:endParaRPr lang="en-US" b="1"/>
        </a:p>
      </dgm:t>
    </dgm:pt>
    <dgm:pt modelId="{6B3579F4-1D6F-40CB-9652-425B658C1470}">
      <dgm:prSet/>
      <dgm:spPr/>
      <dgm:t>
        <a:bodyPr/>
        <a:lstStyle/>
        <a:p>
          <a:r>
            <a:rPr lang="en-GB" b="1"/>
            <a:t>Islamic substantial morality – </a:t>
          </a:r>
          <a:r>
            <a:rPr lang="en-GB" b="1" i="1"/>
            <a:t>maqasid al Shari’ah </a:t>
          </a:r>
          <a:r>
            <a:rPr lang="en-GB" b="1"/>
            <a:t>as a methodology </a:t>
          </a:r>
          <a:endParaRPr lang="en-US" b="1"/>
        </a:p>
      </dgm:t>
    </dgm:pt>
    <dgm:pt modelId="{BE0A3692-5D03-43C1-BDC7-E768253B00C9}" type="parTrans" cxnId="{15EBB2F5-4A40-4EEA-8FA0-65DB3F13BACE}">
      <dgm:prSet/>
      <dgm:spPr/>
      <dgm:t>
        <a:bodyPr/>
        <a:lstStyle/>
        <a:p>
          <a:endParaRPr lang="en-US" b="1"/>
        </a:p>
      </dgm:t>
    </dgm:pt>
    <dgm:pt modelId="{F52A320D-BCCA-4A9A-A184-EF7B4C7AAB99}" type="sibTrans" cxnId="{15EBB2F5-4A40-4EEA-8FA0-65DB3F13BACE}">
      <dgm:prSet/>
      <dgm:spPr/>
      <dgm:t>
        <a:bodyPr/>
        <a:lstStyle/>
        <a:p>
          <a:endParaRPr lang="en-US" b="1"/>
        </a:p>
      </dgm:t>
    </dgm:pt>
    <dgm:pt modelId="{A5476A51-5BC1-48E6-B2B3-49E5925B4BB4}">
      <dgm:prSet/>
      <dgm:spPr/>
      <dgm:t>
        <a:bodyPr/>
        <a:lstStyle/>
        <a:p>
          <a:r>
            <a:rPr lang="en-GB" b="1"/>
            <a:t>Question remains: </a:t>
          </a:r>
          <a:endParaRPr lang="en-US" b="1"/>
        </a:p>
      </dgm:t>
    </dgm:pt>
    <dgm:pt modelId="{4686B265-C545-4BBC-A58A-C4A3730B554F}" type="parTrans" cxnId="{73B6ED2D-F254-4031-9FC7-7B4E679FFDDF}">
      <dgm:prSet/>
      <dgm:spPr/>
      <dgm:t>
        <a:bodyPr/>
        <a:lstStyle/>
        <a:p>
          <a:endParaRPr lang="en-US" b="1"/>
        </a:p>
      </dgm:t>
    </dgm:pt>
    <dgm:pt modelId="{00899380-58B1-494B-9F71-70E155C6E74C}" type="sibTrans" cxnId="{73B6ED2D-F254-4031-9FC7-7B4E679FFDDF}">
      <dgm:prSet/>
      <dgm:spPr/>
      <dgm:t>
        <a:bodyPr/>
        <a:lstStyle/>
        <a:p>
          <a:endParaRPr lang="en-US" b="1"/>
        </a:p>
      </dgm:t>
    </dgm:pt>
    <dgm:pt modelId="{CB6679BD-C7C8-4A2E-A6AA-C7B60F5BA701}">
      <dgm:prSet/>
      <dgm:spPr/>
      <dgm:t>
        <a:bodyPr/>
        <a:lstStyle/>
        <a:p>
          <a:r>
            <a:rPr lang="en-GB" b="1" dirty="0">
              <a:solidFill>
                <a:schemeClr val="bg1"/>
              </a:solidFill>
            </a:rPr>
            <a:t>Are we making the necessary disruption with Sustainable Development discourse or Islamic economics and finance through </a:t>
          </a:r>
          <a:r>
            <a:rPr lang="en-GB" b="1" i="1" dirty="0" err="1">
              <a:solidFill>
                <a:schemeClr val="bg1"/>
              </a:solidFill>
            </a:rPr>
            <a:t>maqasid</a:t>
          </a:r>
          <a:r>
            <a:rPr lang="en-GB" b="1" dirty="0">
              <a:solidFill>
                <a:schemeClr val="bg1"/>
              </a:solidFill>
            </a:rPr>
            <a:t>?</a:t>
          </a:r>
          <a:endParaRPr lang="en-US" b="1" dirty="0">
            <a:solidFill>
              <a:schemeClr val="bg1"/>
            </a:solidFill>
          </a:endParaRPr>
        </a:p>
      </dgm:t>
    </dgm:pt>
    <dgm:pt modelId="{27E0034B-655A-461A-A561-63DF78816B2B}" type="parTrans" cxnId="{73804B2E-8A22-4297-A0E9-DE69A2A42E2C}">
      <dgm:prSet/>
      <dgm:spPr/>
      <dgm:t>
        <a:bodyPr/>
        <a:lstStyle/>
        <a:p>
          <a:endParaRPr lang="en-US" b="1"/>
        </a:p>
      </dgm:t>
    </dgm:pt>
    <dgm:pt modelId="{B298E278-195E-4DC4-AF0E-57D619EA8E3D}" type="sibTrans" cxnId="{73804B2E-8A22-4297-A0E9-DE69A2A42E2C}">
      <dgm:prSet/>
      <dgm:spPr/>
      <dgm:t>
        <a:bodyPr/>
        <a:lstStyle/>
        <a:p>
          <a:endParaRPr lang="en-US" b="1"/>
        </a:p>
      </dgm:t>
    </dgm:pt>
    <dgm:pt modelId="{E9BAE351-8418-2146-B316-8B332A6DD63B}" type="pres">
      <dgm:prSet presAssocID="{BE752438-C794-40EF-90B5-77CEB1159D24}" presName="linear" presStyleCnt="0">
        <dgm:presLayoutVars>
          <dgm:animLvl val="lvl"/>
          <dgm:resizeHandles val="exact"/>
        </dgm:presLayoutVars>
      </dgm:prSet>
      <dgm:spPr/>
    </dgm:pt>
    <dgm:pt modelId="{33044F70-01BE-9B48-A1A9-355FD0224B6C}" type="pres">
      <dgm:prSet presAssocID="{6CA92DD7-B678-46FD-83FB-8D9C33491318}" presName="parentText" presStyleLbl="node1" presStyleIdx="0" presStyleCnt="6">
        <dgm:presLayoutVars>
          <dgm:chMax val="0"/>
          <dgm:bulletEnabled val="1"/>
        </dgm:presLayoutVars>
      </dgm:prSet>
      <dgm:spPr/>
    </dgm:pt>
    <dgm:pt modelId="{DDD901A6-5D17-7549-A063-B5FB6A459E67}" type="pres">
      <dgm:prSet presAssocID="{6CA92DD7-B678-46FD-83FB-8D9C33491318}" presName="childText" presStyleLbl="revTx" presStyleIdx="0" presStyleCnt="3">
        <dgm:presLayoutVars>
          <dgm:bulletEnabled val="1"/>
        </dgm:presLayoutVars>
      </dgm:prSet>
      <dgm:spPr/>
    </dgm:pt>
    <dgm:pt modelId="{2DF9CFDD-6666-2C47-BDCD-76E70FAAA9C5}" type="pres">
      <dgm:prSet presAssocID="{74AAEB39-ABD3-4AF5-A28A-52CDDC7D42AC}" presName="parentText" presStyleLbl="node1" presStyleIdx="1" presStyleCnt="6">
        <dgm:presLayoutVars>
          <dgm:chMax val="0"/>
          <dgm:bulletEnabled val="1"/>
        </dgm:presLayoutVars>
      </dgm:prSet>
      <dgm:spPr/>
    </dgm:pt>
    <dgm:pt modelId="{0D0C88C7-6BB2-824F-9CF1-BC52166F955A}" type="pres">
      <dgm:prSet presAssocID="{CD745B2C-54CB-45D3-8AEF-07E9B116E97C}" presName="spacer" presStyleCnt="0"/>
      <dgm:spPr/>
    </dgm:pt>
    <dgm:pt modelId="{C491F3FF-6F05-574D-B73D-6AC519D06564}" type="pres">
      <dgm:prSet presAssocID="{D49C7A6C-25B5-4795-AF03-9C545B3F1751}" presName="parentText" presStyleLbl="node1" presStyleIdx="2" presStyleCnt="6">
        <dgm:presLayoutVars>
          <dgm:chMax val="0"/>
          <dgm:bulletEnabled val="1"/>
        </dgm:presLayoutVars>
      </dgm:prSet>
      <dgm:spPr/>
    </dgm:pt>
    <dgm:pt modelId="{90825F69-02AA-654D-8603-BABD236FFED7}" type="pres">
      <dgm:prSet presAssocID="{B301EDE9-BE9F-45DC-9200-8D00E37606E7}" presName="spacer" presStyleCnt="0"/>
      <dgm:spPr/>
    </dgm:pt>
    <dgm:pt modelId="{2F4D9DD8-8EDC-2B46-8586-A512618D4B58}" type="pres">
      <dgm:prSet presAssocID="{5A701D4C-B7F6-4372-8D6E-70C53028E981}" presName="parentText" presStyleLbl="node1" presStyleIdx="3" presStyleCnt="6">
        <dgm:presLayoutVars>
          <dgm:chMax val="0"/>
          <dgm:bulletEnabled val="1"/>
        </dgm:presLayoutVars>
      </dgm:prSet>
      <dgm:spPr/>
    </dgm:pt>
    <dgm:pt modelId="{112A573E-5265-C842-AD58-7EB4013EEBC5}" type="pres">
      <dgm:prSet presAssocID="{5A701D4C-B7F6-4372-8D6E-70C53028E981}" presName="childText" presStyleLbl="revTx" presStyleIdx="1" presStyleCnt="3">
        <dgm:presLayoutVars>
          <dgm:bulletEnabled val="1"/>
        </dgm:presLayoutVars>
      </dgm:prSet>
      <dgm:spPr/>
    </dgm:pt>
    <dgm:pt modelId="{ADC13C7E-07C2-DC4B-A148-77BF10856271}" type="pres">
      <dgm:prSet presAssocID="{6B3579F4-1D6F-40CB-9652-425B658C1470}" presName="parentText" presStyleLbl="node1" presStyleIdx="4" presStyleCnt="6">
        <dgm:presLayoutVars>
          <dgm:chMax val="0"/>
          <dgm:bulletEnabled val="1"/>
        </dgm:presLayoutVars>
      </dgm:prSet>
      <dgm:spPr/>
    </dgm:pt>
    <dgm:pt modelId="{C53B8676-8268-674B-A845-D87D41A37E84}" type="pres">
      <dgm:prSet presAssocID="{F52A320D-BCCA-4A9A-A184-EF7B4C7AAB99}" presName="spacer" presStyleCnt="0"/>
      <dgm:spPr/>
    </dgm:pt>
    <dgm:pt modelId="{B313C159-08AF-EC46-9C9D-50F9CE2ABF2A}" type="pres">
      <dgm:prSet presAssocID="{A5476A51-5BC1-48E6-B2B3-49E5925B4BB4}" presName="parentText" presStyleLbl="node1" presStyleIdx="5" presStyleCnt="6">
        <dgm:presLayoutVars>
          <dgm:chMax val="0"/>
          <dgm:bulletEnabled val="1"/>
        </dgm:presLayoutVars>
      </dgm:prSet>
      <dgm:spPr/>
    </dgm:pt>
    <dgm:pt modelId="{82ABAB0A-4C9E-FC46-9F4C-2DBFC08BB9D0}" type="pres">
      <dgm:prSet presAssocID="{A5476A51-5BC1-48E6-B2B3-49E5925B4BB4}" presName="childText" presStyleLbl="revTx" presStyleIdx="2" presStyleCnt="3">
        <dgm:presLayoutVars>
          <dgm:bulletEnabled val="1"/>
        </dgm:presLayoutVars>
      </dgm:prSet>
      <dgm:spPr/>
    </dgm:pt>
  </dgm:ptLst>
  <dgm:cxnLst>
    <dgm:cxn modelId="{253FD507-DA48-7947-860A-92B5008F748E}" type="presOf" srcId="{17785F68-E758-48FE-AB84-D50EDE4D063A}" destId="{112A573E-5265-C842-AD58-7EB4013EEBC5}" srcOrd="0" destOrd="0" presId="urn:microsoft.com/office/officeart/2005/8/layout/vList2"/>
    <dgm:cxn modelId="{B1107D1F-DDEA-0C46-B864-9C0EECF1482F}" type="presOf" srcId="{A5476A51-5BC1-48E6-B2B3-49E5925B4BB4}" destId="{B313C159-08AF-EC46-9C9D-50F9CE2ABF2A}" srcOrd="0" destOrd="0" presId="urn:microsoft.com/office/officeart/2005/8/layout/vList2"/>
    <dgm:cxn modelId="{73B6ED2D-F254-4031-9FC7-7B4E679FFDDF}" srcId="{BE752438-C794-40EF-90B5-77CEB1159D24}" destId="{A5476A51-5BC1-48E6-B2B3-49E5925B4BB4}" srcOrd="5" destOrd="0" parTransId="{4686B265-C545-4BBC-A58A-C4A3730B554F}" sibTransId="{00899380-58B1-494B-9F71-70E155C6E74C}"/>
    <dgm:cxn modelId="{73804B2E-8A22-4297-A0E9-DE69A2A42E2C}" srcId="{A5476A51-5BC1-48E6-B2B3-49E5925B4BB4}" destId="{CB6679BD-C7C8-4A2E-A6AA-C7B60F5BA701}" srcOrd="0" destOrd="0" parTransId="{27E0034B-655A-461A-A561-63DF78816B2B}" sibTransId="{B298E278-195E-4DC4-AF0E-57D619EA8E3D}"/>
    <dgm:cxn modelId="{11F59B4B-0E9A-4851-8032-E1A220B60A3F}" srcId="{BE752438-C794-40EF-90B5-77CEB1159D24}" destId="{D49C7A6C-25B5-4795-AF03-9C545B3F1751}" srcOrd="2" destOrd="0" parTransId="{9469DCE4-3DD2-4C00-A9F5-CB86A9B6CF98}" sibTransId="{B301EDE9-BE9F-45DC-9200-8D00E37606E7}"/>
    <dgm:cxn modelId="{D6810862-C4AC-42B6-80C4-3EE213F62DBB}" srcId="{BE752438-C794-40EF-90B5-77CEB1159D24}" destId="{6CA92DD7-B678-46FD-83FB-8D9C33491318}" srcOrd="0" destOrd="0" parTransId="{1F927AC8-72D2-4013-B5E6-4FDEE8953B6E}" sibTransId="{55D89BE9-06CE-4D7E-B34E-170AF5C5C0C3}"/>
    <dgm:cxn modelId="{054AA764-7E0F-0342-81A9-DD88374B2F92}" type="presOf" srcId="{CB6679BD-C7C8-4A2E-A6AA-C7B60F5BA701}" destId="{82ABAB0A-4C9E-FC46-9F4C-2DBFC08BB9D0}" srcOrd="0" destOrd="0" presId="urn:microsoft.com/office/officeart/2005/8/layout/vList2"/>
    <dgm:cxn modelId="{5C56807B-4BF8-0841-AFDD-969090F7A2E7}" type="presOf" srcId="{6CA92DD7-B678-46FD-83FB-8D9C33491318}" destId="{33044F70-01BE-9B48-A1A9-355FD0224B6C}" srcOrd="0" destOrd="0" presId="urn:microsoft.com/office/officeart/2005/8/layout/vList2"/>
    <dgm:cxn modelId="{DBD2958E-B2B7-499A-97BE-D03C58FD58B3}" srcId="{BE752438-C794-40EF-90B5-77CEB1159D24}" destId="{5A701D4C-B7F6-4372-8D6E-70C53028E981}" srcOrd="3" destOrd="0" parTransId="{C6BB6A23-6F21-493D-92F5-8B2B70AC09B0}" sibTransId="{4F396F69-3C77-420F-8A35-9CCC946D626C}"/>
    <dgm:cxn modelId="{B2A95FA2-9A22-A544-B10D-FB8079516A72}" type="presOf" srcId="{BE752438-C794-40EF-90B5-77CEB1159D24}" destId="{E9BAE351-8418-2146-B316-8B332A6DD63B}" srcOrd="0" destOrd="0" presId="urn:microsoft.com/office/officeart/2005/8/layout/vList2"/>
    <dgm:cxn modelId="{EFCDB4A8-C9FD-1F43-8741-C4B31E5D23B4}" type="presOf" srcId="{D49C7A6C-25B5-4795-AF03-9C545B3F1751}" destId="{C491F3FF-6F05-574D-B73D-6AC519D06564}" srcOrd="0" destOrd="0" presId="urn:microsoft.com/office/officeart/2005/8/layout/vList2"/>
    <dgm:cxn modelId="{1CA86BBC-2626-45E0-99EF-21B16DB4F81E}" srcId="{6CA92DD7-B678-46FD-83FB-8D9C33491318}" destId="{2F3BE8D9-2BB8-492A-A71E-6C47CC821256}" srcOrd="0" destOrd="0" parTransId="{2B742D6B-8413-45FC-B29D-923DA68F4851}" sibTransId="{B0C0FBEE-70CE-42D2-A4BF-C07AD7ED1673}"/>
    <dgm:cxn modelId="{E50F31CC-5D24-4144-817E-AC0488A8E5FE}" type="presOf" srcId="{6B3579F4-1D6F-40CB-9652-425B658C1470}" destId="{ADC13C7E-07C2-DC4B-A148-77BF10856271}" srcOrd="0" destOrd="0" presId="urn:microsoft.com/office/officeart/2005/8/layout/vList2"/>
    <dgm:cxn modelId="{ECC0D9DA-1A6D-4F5A-B996-0770B8568FF3}" srcId="{5A701D4C-B7F6-4372-8D6E-70C53028E981}" destId="{17785F68-E758-48FE-AB84-D50EDE4D063A}" srcOrd="0" destOrd="0" parTransId="{5B0FB325-2E5A-42F6-8879-85425D9682D5}" sibTransId="{AAA7BCC7-0487-4FA9-B25C-BB730DB62504}"/>
    <dgm:cxn modelId="{95013DE8-C2FB-9748-89F3-3A52447AD400}" type="presOf" srcId="{74AAEB39-ABD3-4AF5-A28A-52CDDC7D42AC}" destId="{2DF9CFDD-6666-2C47-BDCD-76E70FAAA9C5}" srcOrd="0" destOrd="0" presId="urn:microsoft.com/office/officeart/2005/8/layout/vList2"/>
    <dgm:cxn modelId="{780902F4-1E12-41AF-A4AB-776806B2917B}" srcId="{BE752438-C794-40EF-90B5-77CEB1159D24}" destId="{74AAEB39-ABD3-4AF5-A28A-52CDDC7D42AC}" srcOrd="1" destOrd="0" parTransId="{97A829D3-9C60-4AD8-9F4F-D6F796531F99}" sibTransId="{CD745B2C-54CB-45D3-8AEF-07E9B116E97C}"/>
    <dgm:cxn modelId="{4313A8F5-C6DF-0E4B-85C7-D1D45C37FBEE}" type="presOf" srcId="{5A701D4C-B7F6-4372-8D6E-70C53028E981}" destId="{2F4D9DD8-8EDC-2B46-8586-A512618D4B58}" srcOrd="0" destOrd="0" presId="urn:microsoft.com/office/officeart/2005/8/layout/vList2"/>
    <dgm:cxn modelId="{15EBB2F5-4A40-4EEA-8FA0-65DB3F13BACE}" srcId="{BE752438-C794-40EF-90B5-77CEB1159D24}" destId="{6B3579F4-1D6F-40CB-9652-425B658C1470}" srcOrd="4" destOrd="0" parTransId="{BE0A3692-5D03-43C1-BDC7-E768253B00C9}" sibTransId="{F52A320D-BCCA-4A9A-A184-EF7B4C7AAB99}"/>
    <dgm:cxn modelId="{8F4EA4F7-E5B6-0D4E-B616-7BEF8AA27635}" type="presOf" srcId="{2F3BE8D9-2BB8-492A-A71E-6C47CC821256}" destId="{DDD901A6-5D17-7549-A063-B5FB6A459E67}" srcOrd="0" destOrd="0" presId="urn:microsoft.com/office/officeart/2005/8/layout/vList2"/>
    <dgm:cxn modelId="{F63FCBF0-61EE-C448-A7E4-CA8F0630B41B}" type="presParOf" srcId="{E9BAE351-8418-2146-B316-8B332A6DD63B}" destId="{33044F70-01BE-9B48-A1A9-355FD0224B6C}" srcOrd="0" destOrd="0" presId="urn:microsoft.com/office/officeart/2005/8/layout/vList2"/>
    <dgm:cxn modelId="{8B5A3FB8-BDA0-4249-8EF5-59A8B606F665}" type="presParOf" srcId="{E9BAE351-8418-2146-B316-8B332A6DD63B}" destId="{DDD901A6-5D17-7549-A063-B5FB6A459E67}" srcOrd="1" destOrd="0" presId="urn:microsoft.com/office/officeart/2005/8/layout/vList2"/>
    <dgm:cxn modelId="{F87555EB-9774-564E-AD67-2B7E324B3A7A}" type="presParOf" srcId="{E9BAE351-8418-2146-B316-8B332A6DD63B}" destId="{2DF9CFDD-6666-2C47-BDCD-76E70FAAA9C5}" srcOrd="2" destOrd="0" presId="urn:microsoft.com/office/officeart/2005/8/layout/vList2"/>
    <dgm:cxn modelId="{D7F781E3-4334-DD48-9EE7-0FDCFCAD3334}" type="presParOf" srcId="{E9BAE351-8418-2146-B316-8B332A6DD63B}" destId="{0D0C88C7-6BB2-824F-9CF1-BC52166F955A}" srcOrd="3" destOrd="0" presId="urn:microsoft.com/office/officeart/2005/8/layout/vList2"/>
    <dgm:cxn modelId="{A6C870D4-CFA6-B246-BE8F-E58E7378F49C}" type="presParOf" srcId="{E9BAE351-8418-2146-B316-8B332A6DD63B}" destId="{C491F3FF-6F05-574D-B73D-6AC519D06564}" srcOrd="4" destOrd="0" presId="urn:microsoft.com/office/officeart/2005/8/layout/vList2"/>
    <dgm:cxn modelId="{DADF9089-D19B-604E-9F23-36890C45A1AA}" type="presParOf" srcId="{E9BAE351-8418-2146-B316-8B332A6DD63B}" destId="{90825F69-02AA-654D-8603-BABD236FFED7}" srcOrd="5" destOrd="0" presId="urn:microsoft.com/office/officeart/2005/8/layout/vList2"/>
    <dgm:cxn modelId="{6D4011B2-8794-E048-A248-ED27C1A04C96}" type="presParOf" srcId="{E9BAE351-8418-2146-B316-8B332A6DD63B}" destId="{2F4D9DD8-8EDC-2B46-8586-A512618D4B58}" srcOrd="6" destOrd="0" presId="urn:microsoft.com/office/officeart/2005/8/layout/vList2"/>
    <dgm:cxn modelId="{8C2A27F4-4B9E-5640-A54A-E32359FEC7E9}" type="presParOf" srcId="{E9BAE351-8418-2146-B316-8B332A6DD63B}" destId="{112A573E-5265-C842-AD58-7EB4013EEBC5}" srcOrd="7" destOrd="0" presId="urn:microsoft.com/office/officeart/2005/8/layout/vList2"/>
    <dgm:cxn modelId="{90DD9468-4A5F-4644-B8D6-7A147D44B61E}" type="presParOf" srcId="{E9BAE351-8418-2146-B316-8B332A6DD63B}" destId="{ADC13C7E-07C2-DC4B-A148-77BF10856271}" srcOrd="8" destOrd="0" presId="urn:microsoft.com/office/officeart/2005/8/layout/vList2"/>
    <dgm:cxn modelId="{EE217C88-BCBF-9A4D-BC42-99312DB6A41F}" type="presParOf" srcId="{E9BAE351-8418-2146-B316-8B332A6DD63B}" destId="{C53B8676-8268-674B-A845-D87D41A37E84}" srcOrd="9" destOrd="0" presId="urn:microsoft.com/office/officeart/2005/8/layout/vList2"/>
    <dgm:cxn modelId="{5B226D6D-73CB-CF4C-AD31-8B46EA02FE85}" type="presParOf" srcId="{E9BAE351-8418-2146-B316-8B332A6DD63B}" destId="{B313C159-08AF-EC46-9C9D-50F9CE2ABF2A}" srcOrd="10" destOrd="0" presId="urn:microsoft.com/office/officeart/2005/8/layout/vList2"/>
    <dgm:cxn modelId="{7FF084E4-4B24-314F-9BB5-4AB332DAD028}" type="presParOf" srcId="{E9BAE351-8418-2146-B316-8B332A6DD63B}" destId="{82ABAB0A-4C9E-FC46-9F4C-2DBFC08BB9D0}"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7E795BC-C9BE-8744-9042-18D25F8E8AC4}" type="doc">
      <dgm:prSet loTypeId="urn:microsoft.com/office/officeart/2008/layout/VerticalCurvedList" loCatId="" qsTypeId="urn:microsoft.com/office/officeart/2005/8/quickstyle/simple1" qsCatId="simple" csTypeId="urn:microsoft.com/office/officeart/2005/8/colors/colorful3" csCatId="colorful" phldr="1"/>
      <dgm:spPr/>
      <dgm:t>
        <a:bodyPr/>
        <a:lstStyle/>
        <a:p>
          <a:endParaRPr lang="en-US"/>
        </a:p>
      </dgm:t>
    </dgm:pt>
    <dgm:pt modelId="{08DE964E-90A6-844B-9DFB-83C2E310E888}">
      <dgm:prSet phldrT="[Text]"/>
      <dgm:spPr/>
      <dgm:t>
        <a:bodyPr/>
        <a:lstStyle/>
        <a:p>
          <a:r>
            <a:rPr lang="en-US" b="1" dirty="0"/>
            <a:t>Moving away from traditional financial institutional logic by overcoming imposed regulations on Islamic finance</a:t>
          </a:r>
        </a:p>
      </dgm:t>
    </dgm:pt>
    <dgm:pt modelId="{384618A2-8829-2A4D-9765-2909C8BDC3FB}" type="parTrans" cxnId="{F82D55F3-4873-5248-9CB2-F1F66E22EC0F}">
      <dgm:prSet/>
      <dgm:spPr/>
      <dgm:t>
        <a:bodyPr/>
        <a:lstStyle/>
        <a:p>
          <a:endParaRPr lang="en-US" b="1"/>
        </a:p>
      </dgm:t>
    </dgm:pt>
    <dgm:pt modelId="{10354E1E-A435-724E-9B7B-A3BCAF591A57}" type="sibTrans" cxnId="{F82D55F3-4873-5248-9CB2-F1F66E22EC0F}">
      <dgm:prSet/>
      <dgm:spPr/>
      <dgm:t>
        <a:bodyPr/>
        <a:lstStyle/>
        <a:p>
          <a:endParaRPr lang="en-US" b="1"/>
        </a:p>
      </dgm:t>
    </dgm:pt>
    <dgm:pt modelId="{3A6B10E0-FD66-8D46-B4DC-AD85A26D002D}">
      <dgm:prSet phldrT="[Text]"/>
      <dgm:spPr/>
      <dgm:t>
        <a:bodyPr/>
        <a:lstStyle/>
        <a:p>
          <a:r>
            <a:rPr lang="en-US" b="1" dirty="0" err="1"/>
            <a:t>Emphasising</a:t>
          </a:r>
          <a:r>
            <a:rPr lang="en-US" b="1" dirty="0"/>
            <a:t> risk sharing and equity-based financing, thus reducing debt-based financing</a:t>
          </a:r>
        </a:p>
      </dgm:t>
    </dgm:pt>
    <dgm:pt modelId="{5FBDDDA1-8C50-D543-B88E-DF89ADED03F3}" type="parTrans" cxnId="{0D444E25-271E-2A4F-88B8-744EE6B7495B}">
      <dgm:prSet/>
      <dgm:spPr/>
      <dgm:t>
        <a:bodyPr/>
        <a:lstStyle/>
        <a:p>
          <a:endParaRPr lang="en-US" b="1"/>
        </a:p>
      </dgm:t>
    </dgm:pt>
    <dgm:pt modelId="{3C3C67A2-9040-634A-937F-F19C1ED8CB1C}" type="sibTrans" cxnId="{0D444E25-271E-2A4F-88B8-744EE6B7495B}">
      <dgm:prSet/>
      <dgm:spPr/>
      <dgm:t>
        <a:bodyPr/>
        <a:lstStyle/>
        <a:p>
          <a:endParaRPr lang="en-US" b="1"/>
        </a:p>
      </dgm:t>
    </dgm:pt>
    <dgm:pt modelId="{7E60CDD0-EEFF-3C44-A546-F01D92789CC6}">
      <dgm:prSet phldrT="[Text]"/>
      <dgm:spPr/>
      <dgm:t>
        <a:bodyPr/>
        <a:lstStyle/>
        <a:p>
          <a:r>
            <a:rPr lang="en-US" b="1" dirty="0"/>
            <a:t>Controlling the debt creation and consumerism as major sources of climate risk</a:t>
          </a:r>
        </a:p>
      </dgm:t>
    </dgm:pt>
    <dgm:pt modelId="{B9E87E56-EA0E-B84E-A1EB-EA5A1F964D56}" type="parTrans" cxnId="{E8DF516B-9FBC-E547-B5B3-37732C904A8D}">
      <dgm:prSet/>
      <dgm:spPr/>
      <dgm:t>
        <a:bodyPr/>
        <a:lstStyle/>
        <a:p>
          <a:endParaRPr lang="en-US" b="1"/>
        </a:p>
      </dgm:t>
    </dgm:pt>
    <dgm:pt modelId="{B738A680-06F3-0245-B30B-1F1886DE5613}" type="sibTrans" cxnId="{E8DF516B-9FBC-E547-B5B3-37732C904A8D}">
      <dgm:prSet/>
      <dgm:spPr/>
      <dgm:t>
        <a:bodyPr/>
        <a:lstStyle/>
        <a:p>
          <a:endParaRPr lang="en-US" b="1"/>
        </a:p>
      </dgm:t>
    </dgm:pt>
    <dgm:pt modelId="{FFCFFFB5-5838-B542-AA80-ED501F72D447}">
      <dgm:prSet phldrT="[Text]"/>
      <dgm:spPr/>
      <dgm:t>
        <a:bodyPr/>
        <a:lstStyle/>
        <a:p>
          <a:r>
            <a:rPr lang="en-US" b="1" dirty="0"/>
            <a:t>Maintaining the </a:t>
          </a:r>
          <a:r>
            <a:rPr lang="en-US" b="1" i="1" dirty="0" err="1"/>
            <a:t>mizan</a:t>
          </a:r>
          <a:r>
            <a:rPr lang="en-US" b="1" dirty="0"/>
            <a:t> (balanced order) to produce positive outcomes in environmental sustainability</a:t>
          </a:r>
        </a:p>
      </dgm:t>
    </dgm:pt>
    <dgm:pt modelId="{C07C910F-4FD8-D345-BD92-6D5A5815A19C}" type="parTrans" cxnId="{4C9EECCF-EE94-AE47-9134-0BDF581CC958}">
      <dgm:prSet/>
      <dgm:spPr/>
      <dgm:t>
        <a:bodyPr/>
        <a:lstStyle/>
        <a:p>
          <a:endParaRPr lang="en-US" b="1"/>
        </a:p>
      </dgm:t>
    </dgm:pt>
    <dgm:pt modelId="{8BF9AB7A-D9A7-B044-B874-2916B7D383B9}" type="sibTrans" cxnId="{4C9EECCF-EE94-AE47-9134-0BDF581CC958}">
      <dgm:prSet/>
      <dgm:spPr/>
      <dgm:t>
        <a:bodyPr/>
        <a:lstStyle/>
        <a:p>
          <a:endParaRPr lang="en-US" b="1"/>
        </a:p>
      </dgm:t>
    </dgm:pt>
    <dgm:pt modelId="{F5C4400D-6538-9A4D-992C-B05BC7E45EFC}" type="pres">
      <dgm:prSet presAssocID="{C7E795BC-C9BE-8744-9042-18D25F8E8AC4}" presName="Name0" presStyleCnt="0">
        <dgm:presLayoutVars>
          <dgm:chMax val="7"/>
          <dgm:chPref val="7"/>
          <dgm:dir/>
        </dgm:presLayoutVars>
      </dgm:prSet>
      <dgm:spPr/>
    </dgm:pt>
    <dgm:pt modelId="{ED7BBDB2-61E1-434D-8B2E-A8B273C45618}" type="pres">
      <dgm:prSet presAssocID="{C7E795BC-C9BE-8744-9042-18D25F8E8AC4}" presName="Name1" presStyleCnt="0"/>
      <dgm:spPr/>
    </dgm:pt>
    <dgm:pt modelId="{6EFFA06D-1A2E-514D-86CF-993E6C4FE238}" type="pres">
      <dgm:prSet presAssocID="{C7E795BC-C9BE-8744-9042-18D25F8E8AC4}" presName="cycle" presStyleCnt="0"/>
      <dgm:spPr/>
    </dgm:pt>
    <dgm:pt modelId="{80BD42DF-14AE-DB4C-8255-2B2BDA72229E}" type="pres">
      <dgm:prSet presAssocID="{C7E795BC-C9BE-8744-9042-18D25F8E8AC4}" presName="srcNode" presStyleLbl="node1" presStyleIdx="0" presStyleCnt="4"/>
      <dgm:spPr/>
    </dgm:pt>
    <dgm:pt modelId="{CEBB7B83-4DE5-5746-9231-AA037C5F441A}" type="pres">
      <dgm:prSet presAssocID="{C7E795BC-C9BE-8744-9042-18D25F8E8AC4}" presName="conn" presStyleLbl="parChTrans1D2" presStyleIdx="0" presStyleCnt="1"/>
      <dgm:spPr/>
    </dgm:pt>
    <dgm:pt modelId="{23328F40-D795-1446-AE63-9E5108238E51}" type="pres">
      <dgm:prSet presAssocID="{C7E795BC-C9BE-8744-9042-18D25F8E8AC4}" presName="extraNode" presStyleLbl="node1" presStyleIdx="0" presStyleCnt="4"/>
      <dgm:spPr/>
    </dgm:pt>
    <dgm:pt modelId="{DB399485-CA52-924A-A719-0F2E1FC716E2}" type="pres">
      <dgm:prSet presAssocID="{C7E795BC-C9BE-8744-9042-18D25F8E8AC4}" presName="dstNode" presStyleLbl="node1" presStyleIdx="0" presStyleCnt="4"/>
      <dgm:spPr/>
    </dgm:pt>
    <dgm:pt modelId="{D7D94871-9AE4-7B46-8A25-888651E5B775}" type="pres">
      <dgm:prSet presAssocID="{08DE964E-90A6-844B-9DFB-83C2E310E888}" presName="text_1" presStyleLbl="node1" presStyleIdx="0" presStyleCnt="4">
        <dgm:presLayoutVars>
          <dgm:bulletEnabled val="1"/>
        </dgm:presLayoutVars>
      </dgm:prSet>
      <dgm:spPr/>
    </dgm:pt>
    <dgm:pt modelId="{A2F57D09-209C-A446-B3FE-B4ACE011DDFA}" type="pres">
      <dgm:prSet presAssocID="{08DE964E-90A6-844B-9DFB-83C2E310E888}" presName="accent_1" presStyleCnt="0"/>
      <dgm:spPr/>
    </dgm:pt>
    <dgm:pt modelId="{4945DD14-7B35-E642-A6AA-85CD6C2D019B}" type="pres">
      <dgm:prSet presAssocID="{08DE964E-90A6-844B-9DFB-83C2E310E888}" presName="accentRepeatNode" presStyleLbl="solidFgAcc1" presStyleIdx="0" presStyleCnt="4"/>
      <dgm:spPr/>
    </dgm:pt>
    <dgm:pt modelId="{E59E75AC-EDF1-EA44-B5C4-9DBDA38929E1}" type="pres">
      <dgm:prSet presAssocID="{3A6B10E0-FD66-8D46-B4DC-AD85A26D002D}" presName="text_2" presStyleLbl="node1" presStyleIdx="1" presStyleCnt="4">
        <dgm:presLayoutVars>
          <dgm:bulletEnabled val="1"/>
        </dgm:presLayoutVars>
      </dgm:prSet>
      <dgm:spPr/>
    </dgm:pt>
    <dgm:pt modelId="{975E0BFB-F6B4-2647-9021-56CAA8BAC380}" type="pres">
      <dgm:prSet presAssocID="{3A6B10E0-FD66-8D46-B4DC-AD85A26D002D}" presName="accent_2" presStyleCnt="0"/>
      <dgm:spPr/>
    </dgm:pt>
    <dgm:pt modelId="{125E080F-3D6D-FB4F-BDEF-DF1496E6BF67}" type="pres">
      <dgm:prSet presAssocID="{3A6B10E0-FD66-8D46-B4DC-AD85A26D002D}" presName="accentRepeatNode" presStyleLbl="solidFgAcc1" presStyleIdx="1" presStyleCnt="4"/>
      <dgm:spPr/>
    </dgm:pt>
    <dgm:pt modelId="{4AA22903-A586-D243-A199-3B36600EC777}" type="pres">
      <dgm:prSet presAssocID="{7E60CDD0-EEFF-3C44-A546-F01D92789CC6}" presName="text_3" presStyleLbl="node1" presStyleIdx="2" presStyleCnt="4">
        <dgm:presLayoutVars>
          <dgm:bulletEnabled val="1"/>
        </dgm:presLayoutVars>
      </dgm:prSet>
      <dgm:spPr/>
    </dgm:pt>
    <dgm:pt modelId="{6423AFB4-F6CD-0843-A2E1-C4432856EC3E}" type="pres">
      <dgm:prSet presAssocID="{7E60CDD0-EEFF-3C44-A546-F01D92789CC6}" presName="accent_3" presStyleCnt="0"/>
      <dgm:spPr/>
    </dgm:pt>
    <dgm:pt modelId="{CCA5B87C-E2D2-5C41-B024-706C4D312A24}" type="pres">
      <dgm:prSet presAssocID="{7E60CDD0-EEFF-3C44-A546-F01D92789CC6}" presName="accentRepeatNode" presStyleLbl="solidFgAcc1" presStyleIdx="2" presStyleCnt="4"/>
      <dgm:spPr/>
    </dgm:pt>
    <dgm:pt modelId="{8A82EA37-1833-BB4A-A85A-05FD6A7E5EFA}" type="pres">
      <dgm:prSet presAssocID="{FFCFFFB5-5838-B542-AA80-ED501F72D447}" presName="text_4" presStyleLbl="node1" presStyleIdx="3" presStyleCnt="4">
        <dgm:presLayoutVars>
          <dgm:bulletEnabled val="1"/>
        </dgm:presLayoutVars>
      </dgm:prSet>
      <dgm:spPr/>
    </dgm:pt>
    <dgm:pt modelId="{3D71B331-68A9-864A-B557-5547E2F9E540}" type="pres">
      <dgm:prSet presAssocID="{FFCFFFB5-5838-B542-AA80-ED501F72D447}" presName="accent_4" presStyleCnt="0"/>
      <dgm:spPr/>
    </dgm:pt>
    <dgm:pt modelId="{0EA6F7FD-D4AE-C440-91F2-7ACBE50C2370}" type="pres">
      <dgm:prSet presAssocID="{FFCFFFB5-5838-B542-AA80-ED501F72D447}" presName="accentRepeatNode" presStyleLbl="solidFgAcc1" presStyleIdx="3" presStyleCnt="4"/>
      <dgm:spPr/>
    </dgm:pt>
  </dgm:ptLst>
  <dgm:cxnLst>
    <dgm:cxn modelId="{0D444E25-271E-2A4F-88B8-744EE6B7495B}" srcId="{C7E795BC-C9BE-8744-9042-18D25F8E8AC4}" destId="{3A6B10E0-FD66-8D46-B4DC-AD85A26D002D}" srcOrd="1" destOrd="0" parTransId="{5FBDDDA1-8C50-D543-B88E-DF89ADED03F3}" sibTransId="{3C3C67A2-9040-634A-937F-F19C1ED8CB1C}"/>
    <dgm:cxn modelId="{6126AF3F-FA70-F544-A7F8-E414515852A8}" type="presOf" srcId="{10354E1E-A435-724E-9B7B-A3BCAF591A57}" destId="{CEBB7B83-4DE5-5746-9231-AA037C5F441A}" srcOrd="0" destOrd="0" presId="urn:microsoft.com/office/officeart/2008/layout/VerticalCurvedList"/>
    <dgm:cxn modelId="{9EFE2B61-DE8E-7044-AF89-E5268CA67CA1}" type="presOf" srcId="{FFCFFFB5-5838-B542-AA80-ED501F72D447}" destId="{8A82EA37-1833-BB4A-A85A-05FD6A7E5EFA}" srcOrd="0" destOrd="0" presId="urn:microsoft.com/office/officeart/2008/layout/VerticalCurvedList"/>
    <dgm:cxn modelId="{E8DF516B-9FBC-E547-B5B3-37732C904A8D}" srcId="{C7E795BC-C9BE-8744-9042-18D25F8E8AC4}" destId="{7E60CDD0-EEFF-3C44-A546-F01D92789CC6}" srcOrd="2" destOrd="0" parTransId="{B9E87E56-EA0E-B84E-A1EB-EA5A1F964D56}" sibTransId="{B738A680-06F3-0245-B30B-1F1886DE5613}"/>
    <dgm:cxn modelId="{CBB76178-8164-994A-9A81-586955388C6B}" type="presOf" srcId="{08DE964E-90A6-844B-9DFB-83C2E310E888}" destId="{D7D94871-9AE4-7B46-8A25-888651E5B775}" srcOrd="0" destOrd="0" presId="urn:microsoft.com/office/officeart/2008/layout/VerticalCurvedList"/>
    <dgm:cxn modelId="{885DA9A7-45C2-2143-8D0F-FE6D5AB1FA55}" type="presOf" srcId="{7E60CDD0-EEFF-3C44-A546-F01D92789CC6}" destId="{4AA22903-A586-D243-A199-3B36600EC777}" srcOrd="0" destOrd="0" presId="urn:microsoft.com/office/officeart/2008/layout/VerticalCurvedList"/>
    <dgm:cxn modelId="{4C9EECCF-EE94-AE47-9134-0BDF581CC958}" srcId="{C7E795BC-C9BE-8744-9042-18D25F8E8AC4}" destId="{FFCFFFB5-5838-B542-AA80-ED501F72D447}" srcOrd="3" destOrd="0" parTransId="{C07C910F-4FD8-D345-BD92-6D5A5815A19C}" sibTransId="{8BF9AB7A-D9A7-B044-B874-2916B7D383B9}"/>
    <dgm:cxn modelId="{447A4EE2-9557-A142-A188-008DECC5B8E2}" type="presOf" srcId="{3A6B10E0-FD66-8D46-B4DC-AD85A26D002D}" destId="{E59E75AC-EDF1-EA44-B5C4-9DBDA38929E1}" srcOrd="0" destOrd="0" presId="urn:microsoft.com/office/officeart/2008/layout/VerticalCurvedList"/>
    <dgm:cxn modelId="{E6452AE7-7555-764B-8ECD-C32B7F2295DA}" type="presOf" srcId="{C7E795BC-C9BE-8744-9042-18D25F8E8AC4}" destId="{F5C4400D-6538-9A4D-992C-B05BC7E45EFC}" srcOrd="0" destOrd="0" presId="urn:microsoft.com/office/officeart/2008/layout/VerticalCurvedList"/>
    <dgm:cxn modelId="{F82D55F3-4873-5248-9CB2-F1F66E22EC0F}" srcId="{C7E795BC-C9BE-8744-9042-18D25F8E8AC4}" destId="{08DE964E-90A6-844B-9DFB-83C2E310E888}" srcOrd="0" destOrd="0" parTransId="{384618A2-8829-2A4D-9765-2909C8BDC3FB}" sibTransId="{10354E1E-A435-724E-9B7B-A3BCAF591A57}"/>
    <dgm:cxn modelId="{CC66300A-F20A-FE43-B324-8B103EFB2B0E}" type="presParOf" srcId="{F5C4400D-6538-9A4D-992C-B05BC7E45EFC}" destId="{ED7BBDB2-61E1-434D-8B2E-A8B273C45618}" srcOrd="0" destOrd="0" presId="urn:microsoft.com/office/officeart/2008/layout/VerticalCurvedList"/>
    <dgm:cxn modelId="{E19303E8-8B40-174A-9BD2-F7A1156E9CF2}" type="presParOf" srcId="{ED7BBDB2-61E1-434D-8B2E-A8B273C45618}" destId="{6EFFA06D-1A2E-514D-86CF-993E6C4FE238}" srcOrd="0" destOrd="0" presId="urn:microsoft.com/office/officeart/2008/layout/VerticalCurvedList"/>
    <dgm:cxn modelId="{CA56747F-F605-534C-8F13-6CC1E8964CE5}" type="presParOf" srcId="{6EFFA06D-1A2E-514D-86CF-993E6C4FE238}" destId="{80BD42DF-14AE-DB4C-8255-2B2BDA72229E}" srcOrd="0" destOrd="0" presId="urn:microsoft.com/office/officeart/2008/layout/VerticalCurvedList"/>
    <dgm:cxn modelId="{F9E9819A-2A59-724D-A46C-C1DA25519F4C}" type="presParOf" srcId="{6EFFA06D-1A2E-514D-86CF-993E6C4FE238}" destId="{CEBB7B83-4DE5-5746-9231-AA037C5F441A}" srcOrd="1" destOrd="0" presId="urn:microsoft.com/office/officeart/2008/layout/VerticalCurvedList"/>
    <dgm:cxn modelId="{7AD31396-78F4-794C-AA92-20AEC975779B}" type="presParOf" srcId="{6EFFA06D-1A2E-514D-86CF-993E6C4FE238}" destId="{23328F40-D795-1446-AE63-9E5108238E51}" srcOrd="2" destOrd="0" presId="urn:microsoft.com/office/officeart/2008/layout/VerticalCurvedList"/>
    <dgm:cxn modelId="{BDEF7371-AD8B-794B-8481-DD3C5FB1FB78}" type="presParOf" srcId="{6EFFA06D-1A2E-514D-86CF-993E6C4FE238}" destId="{DB399485-CA52-924A-A719-0F2E1FC716E2}" srcOrd="3" destOrd="0" presId="urn:microsoft.com/office/officeart/2008/layout/VerticalCurvedList"/>
    <dgm:cxn modelId="{158E4FB2-C8F8-9A41-ADD5-C4697F73D8E1}" type="presParOf" srcId="{ED7BBDB2-61E1-434D-8B2E-A8B273C45618}" destId="{D7D94871-9AE4-7B46-8A25-888651E5B775}" srcOrd="1" destOrd="0" presId="urn:microsoft.com/office/officeart/2008/layout/VerticalCurvedList"/>
    <dgm:cxn modelId="{3CF0812E-7956-C74B-AC66-40CB484BA529}" type="presParOf" srcId="{ED7BBDB2-61E1-434D-8B2E-A8B273C45618}" destId="{A2F57D09-209C-A446-B3FE-B4ACE011DDFA}" srcOrd="2" destOrd="0" presId="urn:microsoft.com/office/officeart/2008/layout/VerticalCurvedList"/>
    <dgm:cxn modelId="{137ADF76-D936-C74E-AFE7-F257C0F3448F}" type="presParOf" srcId="{A2F57D09-209C-A446-B3FE-B4ACE011DDFA}" destId="{4945DD14-7B35-E642-A6AA-85CD6C2D019B}" srcOrd="0" destOrd="0" presId="urn:microsoft.com/office/officeart/2008/layout/VerticalCurvedList"/>
    <dgm:cxn modelId="{FEE1E3CA-5FB1-8B4D-8676-3A4827DCF3FE}" type="presParOf" srcId="{ED7BBDB2-61E1-434D-8B2E-A8B273C45618}" destId="{E59E75AC-EDF1-EA44-B5C4-9DBDA38929E1}" srcOrd="3" destOrd="0" presId="urn:microsoft.com/office/officeart/2008/layout/VerticalCurvedList"/>
    <dgm:cxn modelId="{25161275-4A4A-AE4D-B19D-428F0B54485B}" type="presParOf" srcId="{ED7BBDB2-61E1-434D-8B2E-A8B273C45618}" destId="{975E0BFB-F6B4-2647-9021-56CAA8BAC380}" srcOrd="4" destOrd="0" presId="urn:microsoft.com/office/officeart/2008/layout/VerticalCurvedList"/>
    <dgm:cxn modelId="{C2807E94-08C1-CF4D-B63F-466BDBA676AE}" type="presParOf" srcId="{975E0BFB-F6B4-2647-9021-56CAA8BAC380}" destId="{125E080F-3D6D-FB4F-BDEF-DF1496E6BF67}" srcOrd="0" destOrd="0" presId="urn:microsoft.com/office/officeart/2008/layout/VerticalCurvedList"/>
    <dgm:cxn modelId="{FADD2734-46A3-F64B-A1E4-754C71BDB2E1}" type="presParOf" srcId="{ED7BBDB2-61E1-434D-8B2E-A8B273C45618}" destId="{4AA22903-A586-D243-A199-3B36600EC777}" srcOrd="5" destOrd="0" presId="urn:microsoft.com/office/officeart/2008/layout/VerticalCurvedList"/>
    <dgm:cxn modelId="{A6E0A42B-B30E-9C4C-BC94-B326A97EA537}" type="presParOf" srcId="{ED7BBDB2-61E1-434D-8B2E-A8B273C45618}" destId="{6423AFB4-F6CD-0843-A2E1-C4432856EC3E}" srcOrd="6" destOrd="0" presId="urn:microsoft.com/office/officeart/2008/layout/VerticalCurvedList"/>
    <dgm:cxn modelId="{1835633B-4400-4345-841F-D2CC08385370}" type="presParOf" srcId="{6423AFB4-F6CD-0843-A2E1-C4432856EC3E}" destId="{CCA5B87C-E2D2-5C41-B024-706C4D312A24}" srcOrd="0" destOrd="0" presId="urn:microsoft.com/office/officeart/2008/layout/VerticalCurvedList"/>
    <dgm:cxn modelId="{7FFCCB4E-BCAE-9F42-A3AD-6302BDD10A0F}" type="presParOf" srcId="{ED7BBDB2-61E1-434D-8B2E-A8B273C45618}" destId="{8A82EA37-1833-BB4A-A85A-05FD6A7E5EFA}" srcOrd="7" destOrd="0" presId="urn:microsoft.com/office/officeart/2008/layout/VerticalCurvedList"/>
    <dgm:cxn modelId="{90F13326-6563-6A43-BD8F-5E95B9E228F8}" type="presParOf" srcId="{ED7BBDB2-61E1-434D-8B2E-A8B273C45618}" destId="{3D71B331-68A9-864A-B557-5547E2F9E540}" srcOrd="8" destOrd="0" presId="urn:microsoft.com/office/officeart/2008/layout/VerticalCurvedList"/>
    <dgm:cxn modelId="{485A9EFA-5C99-1D4B-A409-BD2E232AD5D3}" type="presParOf" srcId="{3D71B331-68A9-864A-B557-5547E2F9E540}" destId="{0EA6F7FD-D4AE-C440-91F2-7ACBE50C2370}" srcOrd="0" destOrd="0" presId="urn:microsoft.com/office/officeart/2008/layout/VerticalCurved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7E9C7A-CFC9-4E5F-9707-A17975C84FD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C339D5E-75FA-43D2-8586-0B1469AE5FE8}">
      <dgm:prSet/>
      <dgm:spPr/>
      <dgm:t>
        <a:bodyPr/>
        <a:lstStyle/>
        <a:p>
          <a:r>
            <a:rPr lang="en-US" i="1" dirty="0"/>
            <a:t>Iqtisad </a:t>
          </a:r>
          <a:r>
            <a:rPr lang="en-US" dirty="0"/>
            <a:t>as an Arabic word comes from the root of ‘</a:t>
          </a:r>
          <a:r>
            <a:rPr lang="en-US" dirty="0" err="1"/>
            <a:t>qasd</a:t>
          </a:r>
          <a:r>
            <a:rPr lang="en-US" dirty="0"/>
            <a:t>’ and </a:t>
          </a:r>
          <a:r>
            <a:rPr lang="en-US" i="1" dirty="0" err="1"/>
            <a:t>qisd</a:t>
          </a:r>
          <a:r>
            <a:rPr lang="en-US" dirty="0"/>
            <a:t>;</a:t>
          </a:r>
        </a:p>
      </dgm:t>
    </dgm:pt>
    <dgm:pt modelId="{C61EA1A8-F3BB-411D-8D63-829A3B188A09}" type="parTrans" cxnId="{3880ACE7-71D5-4C24-A219-4335366E3207}">
      <dgm:prSet/>
      <dgm:spPr/>
      <dgm:t>
        <a:bodyPr/>
        <a:lstStyle/>
        <a:p>
          <a:endParaRPr lang="en-US"/>
        </a:p>
      </dgm:t>
    </dgm:pt>
    <dgm:pt modelId="{868447C9-3D5D-4646-A06A-87FF8D2B1F00}" type="sibTrans" cxnId="{3880ACE7-71D5-4C24-A219-4335366E3207}">
      <dgm:prSet/>
      <dgm:spPr/>
      <dgm:t>
        <a:bodyPr/>
        <a:lstStyle/>
        <a:p>
          <a:endParaRPr lang="en-US"/>
        </a:p>
      </dgm:t>
    </dgm:pt>
    <dgm:pt modelId="{C31A3541-F6B5-45BD-99F1-4740079E69DA}">
      <dgm:prSet/>
      <dgm:spPr/>
      <dgm:t>
        <a:bodyPr/>
        <a:lstStyle/>
        <a:p>
          <a:r>
            <a:rPr lang="en-US" dirty="0"/>
            <a:t>‘directing towards an objective’, ‘true path’, ‘in line with an aim’, ‘equable’ and ‘temperate’.</a:t>
          </a:r>
        </a:p>
      </dgm:t>
    </dgm:pt>
    <dgm:pt modelId="{8EB6533E-233C-4D19-93A7-9F78A100BF3F}" type="parTrans" cxnId="{782C4B3B-FA40-4A0E-AD94-83EF9D42535F}">
      <dgm:prSet/>
      <dgm:spPr/>
      <dgm:t>
        <a:bodyPr/>
        <a:lstStyle/>
        <a:p>
          <a:endParaRPr lang="en-US"/>
        </a:p>
      </dgm:t>
    </dgm:pt>
    <dgm:pt modelId="{C4EFFF1B-F1DE-4F01-B412-6B80391B3481}" type="sibTrans" cxnId="{782C4B3B-FA40-4A0E-AD94-83EF9D42535F}">
      <dgm:prSet/>
      <dgm:spPr/>
      <dgm:t>
        <a:bodyPr/>
        <a:lstStyle/>
        <a:p>
          <a:endParaRPr lang="en-US"/>
        </a:p>
      </dgm:t>
    </dgm:pt>
    <dgm:pt modelId="{862A41C2-A32E-422E-901A-00ECDE7F55B5}">
      <dgm:prSet/>
      <dgm:spPr/>
      <dgm:t>
        <a:bodyPr/>
        <a:lstStyle/>
        <a:p>
          <a:r>
            <a:rPr lang="en-US" dirty="0"/>
            <a:t>‘just share’ and hence ‘justice’. </a:t>
          </a:r>
        </a:p>
      </dgm:t>
    </dgm:pt>
    <dgm:pt modelId="{7C693931-8D0D-4D4A-BE8D-72421F3DCD51}" type="parTrans" cxnId="{74B4D7AB-3D23-4E53-8321-B87ED0D8F2E9}">
      <dgm:prSet/>
      <dgm:spPr/>
      <dgm:t>
        <a:bodyPr/>
        <a:lstStyle/>
        <a:p>
          <a:endParaRPr lang="en-US"/>
        </a:p>
      </dgm:t>
    </dgm:pt>
    <dgm:pt modelId="{9516BBDB-C03A-4DDA-8EC7-9F17D759A646}" type="sibTrans" cxnId="{74B4D7AB-3D23-4E53-8321-B87ED0D8F2E9}">
      <dgm:prSet/>
      <dgm:spPr/>
      <dgm:t>
        <a:bodyPr/>
        <a:lstStyle/>
        <a:p>
          <a:endParaRPr lang="en-US"/>
        </a:p>
      </dgm:t>
    </dgm:pt>
    <dgm:pt modelId="{E39CCB8A-30E8-4A59-B550-8367FEDAC105}">
      <dgm:prSet/>
      <dgm:spPr/>
      <dgm:t>
        <a:bodyPr/>
        <a:lstStyle/>
        <a:p>
          <a:r>
            <a:rPr lang="en-US" i="1"/>
            <a:t>iqtisad</a:t>
          </a:r>
          <a:r>
            <a:rPr lang="en-US"/>
            <a:t>, relates </a:t>
          </a:r>
        </a:p>
      </dgm:t>
    </dgm:pt>
    <dgm:pt modelId="{E9C75CB9-A070-4FC7-860A-18AFC9BFE920}" type="parTrans" cxnId="{241A1A49-6180-4EB1-9627-0EBE64ABE018}">
      <dgm:prSet/>
      <dgm:spPr/>
      <dgm:t>
        <a:bodyPr/>
        <a:lstStyle/>
        <a:p>
          <a:endParaRPr lang="en-US"/>
        </a:p>
      </dgm:t>
    </dgm:pt>
    <dgm:pt modelId="{0EAF8E8B-8F78-4DE3-8D33-E4F7C01389A5}" type="sibTrans" cxnId="{241A1A49-6180-4EB1-9627-0EBE64ABE018}">
      <dgm:prSet/>
      <dgm:spPr/>
      <dgm:t>
        <a:bodyPr/>
        <a:lstStyle/>
        <a:p>
          <a:endParaRPr lang="en-US"/>
        </a:p>
      </dgm:t>
    </dgm:pt>
    <dgm:pt modelId="{30AA3581-2E24-4037-92EB-40B6C383083C}">
      <dgm:prSet/>
      <dgm:spPr/>
      <dgm:t>
        <a:bodyPr/>
        <a:lstStyle/>
        <a:p>
          <a:r>
            <a:rPr lang="en-US" dirty="0"/>
            <a:t>‘to giving the right of everything’, </a:t>
          </a:r>
        </a:p>
      </dgm:t>
    </dgm:pt>
    <dgm:pt modelId="{4262CBEA-0776-4B28-BB7E-66068730AC6A}" type="parTrans" cxnId="{F927F90F-D061-417E-BC91-12A6B3C97DAE}">
      <dgm:prSet/>
      <dgm:spPr/>
      <dgm:t>
        <a:bodyPr/>
        <a:lstStyle/>
        <a:p>
          <a:endParaRPr lang="en-US"/>
        </a:p>
      </dgm:t>
    </dgm:pt>
    <dgm:pt modelId="{61E4199C-E195-436B-8EE5-23ABCFB25845}" type="sibTrans" cxnId="{F927F90F-D061-417E-BC91-12A6B3C97DAE}">
      <dgm:prSet/>
      <dgm:spPr/>
      <dgm:t>
        <a:bodyPr/>
        <a:lstStyle/>
        <a:p>
          <a:endParaRPr lang="en-US"/>
        </a:p>
      </dgm:t>
    </dgm:pt>
    <dgm:pt modelId="{E22F03B6-28A8-4049-A741-6F980C68EF05}">
      <dgm:prSet/>
      <dgm:spPr/>
      <dgm:t>
        <a:bodyPr/>
        <a:lstStyle/>
        <a:p>
          <a:r>
            <a:rPr lang="en-US"/>
            <a:t>‘to locate everything in its place’, and hence </a:t>
          </a:r>
        </a:p>
      </dgm:t>
    </dgm:pt>
    <dgm:pt modelId="{BD8E2C97-BF1E-4790-8873-913BCD86AEC7}" type="parTrans" cxnId="{7ECD76BE-14B4-41F3-9A27-A1BD2B21F820}">
      <dgm:prSet/>
      <dgm:spPr/>
      <dgm:t>
        <a:bodyPr/>
        <a:lstStyle/>
        <a:p>
          <a:endParaRPr lang="en-US"/>
        </a:p>
      </dgm:t>
    </dgm:pt>
    <dgm:pt modelId="{3E3098DE-D5ED-4990-A627-F65B4A7023E3}" type="sibTrans" cxnId="{7ECD76BE-14B4-41F3-9A27-A1BD2B21F820}">
      <dgm:prSet/>
      <dgm:spPr/>
      <dgm:t>
        <a:bodyPr/>
        <a:lstStyle/>
        <a:p>
          <a:endParaRPr lang="en-US"/>
        </a:p>
      </dgm:t>
    </dgm:pt>
    <dgm:pt modelId="{BFFD5F0E-A9DC-4EED-9C06-244BE540113E}">
      <dgm:prSet/>
      <dgm:spPr/>
      <dgm:t>
        <a:bodyPr/>
        <a:lstStyle/>
        <a:p>
          <a:r>
            <a:rPr lang="en-US"/>
            <a:t>‘establishing justice’.</a:t>
          </a:r>
        </a:p>
      </dgm:t>
    </dgm:pt>
    <dgm:pt modelId="{9B68F1B0-AA9C-4838-A0C0-7189EF1AAF72}" type="parTrans" cxnId="{4C146B2E-B044-4EFA-AE6D-17436E55C66B}">
      <dgm:prSet/>
      <dgm:spPr/>
      <dgm:t>
        <a:bodyPr/>
        <a:lstStyle/>
        <a:p>
          <a:endParaRPr lang="en-US"/>
        </a:p>
      </dgm:t>
    </dgm:pt>
    <dgm:pt modelId="{F128C86F-3266-4A34-8892-90333539C5E6}" type="sibTrans" cxnId="{4C146B2E-B044-4EFA-AE6D-17436E55C66B}">
      <dgm:prSet/>
      <dgm:spPr/>
      <dgm:t>
        <a:bodyPr/>
        <a:lstStyle/>
        <a:p>
          <a:endParaRPr lang="en-US"/>
        </a:p>
      </dgm:t>
    </dgm:pt>
    <dgm:pt modelId="{5F232F39-E279-4C12-8E36-C3DF0695281F}">
      <dgm:prSet/>
      <dgm:spPr/>
      <dgm:t>
        <a:bodyPr/>
        <a:lstStyle/>
        <a:p>
          <a:r>
            <a:rPr lang="en-US" i="1" dirty="0"/>
            <a:t>Iqtisad</a:t>
          </a:r>
          <a:r>
            <a:rPr lang="en-US" dirty="0"/>
            <a:t> aims to maintain the </a:t>
          </a:r>
          <a:r>
            <a:rPr lang="en-US" i="1" dirty="0" err="1"/>
            <a:t>mizan</a:t>
          </a:r>
          <a:r>
            <a:rPr lang="en-US" dirty="0"/>
            <a:t> (balance) through </a:t>
          </a:r>
          <a:r>
            <a:rPr lang="en-US" i="1" dirty="0" err="1"/>
            <a:t>ihsan</a:t>
          </a:r>
          <a:endParaRPr lang="en-US" dirty="0"/>
        </a:p>
      </dgm:t>
    </dgm:pt>
    <dgm:pt modelId="{F3653C74-A189-49E2-967F-BD3B17A3F96B}" type="parTrans" cxnId="{B86400DF-35F2-4D3D-81AF-FBE45CFB300C}">
      <dgm:prSet/>
      <dgm:spPr/>
      <dgm:t>
        <a:bodyPr/>
        <a:lstStyle/>
        <a:p>
          <a:endParaRPr lang="en-US"/>
        </a:p>
      </dgm:t>
    </dgm:pt>
    <dgm:pt modelId="{7750B1D9-5E1B-4F57-AC00-0EE48308496F}" type="sibTrans" cxnId="{B86400DF-35F2-4D3D-81AF-FBE45CFB300C}">
      <dgm:prSet/>
      <dgm:spPr/>
      <dgm:t>
        <a:bodyPr/>
        <a:lstStyle/>
        <a:p>
          <a:endParaRPr lang="en-US"/>
        </a:p>
      </dgm:t>
    </dgm:pt>
    <dgm:pt modelId="{356B5C50-5EA1-49B5-8048-CB81A4F709FB}">
      <dgm:prSet/>
      <dgm:spPr/>
      <dgm:t>
        <a:bodyPr/>
        <a:lstStyle/>
        <a:p>
          <a:r>
            <a:rPr lang="en-US" i="1" dirty="0"/>
            <a:t>Iqtisad</a:t>
          </a:r>
          <a:r>
            <a:rPr lang="en-US" dirty="0"/>
            <a:t> relates to directing towards an objective:</a:t>
          </a:r>
        </a:p>
      </dgm:t>
    </dgm:pt>
    <dgm:pt modelId="{4F5D1406-62BF-4630-B253-36FC3E1930D1}" type="parTrans" cxnId="{1522783F-2FBF-48E3-94A2-B662246AADD1}">
      <dgm:prSet/>
      <dgm:spPr/>
      <dgm:t>
        <a:bodyPr/>
        <a:lstStyle/>
        <a:p>
          <a:endParaRPr lang="en-US"/>
        </a:p>
      </dgm:t>
    </dgm:pt>
    <dgm:pt modelId="{2F8968A0-51DA-4EB2-AF7F-590F79DDC4FC}" type="sibTrans" cxnId="{1522783F-2FBF-48E3-94A2-B662246AADD1}">
      <dgm:prSet/>
      <dgm:spPr/>
      <dgm:t>
        <a:bodyPr/>
        <a:lstStyle/>
        <a:p>
          <a:endParaRPr lang="en-US"/>
        </a:p>
      </dgm:t>
    </dgm:pt>
    <dgm:pt modelId="{5FCE996A-A853-4098-A822-CCC10DF58EAD}">
      <dgm:prSet/>
      <dgm:spPr/>
      <dgm:t>
        <a:bodyPr/>
        <a:lstStyle/>
        <a:p>
          <a:r>
            <a:rPr lang="en-US" dirty="0"/>
            <a:t>Emancipation and empowerment of all the stakeholders</a:t>
          </a:r>
        </a:p>
      </dgm:t>
    </dgm:pt>
    <dgm:pt modelId="{2C7BB60A-BDB9-4F83-ABA8-105FB7116066}" type="parTrans" cxnId="{FD3CCAC8-14CF-418A-BF3C-47C6E8E5BBBC}">
      <dgm:prSet/>
      <dgm:spPr/>
      <dgm:t>
        <a:bodyPr/>
        <a:lstStyle/>
        <a:p>
          <a:endParaRPr lang="en-US"/>
        </a:p>
      </dgm:t>
    </dgm:pt>
    <dgm:pt modelId="{74448AF8-F68E-4341-89D8-21544359A853}" type="sibTrans" cxnId="{FD3CCAC8-14CF-418A-BF3C-47C6E8E5BBBC}">
      <dgm:prSet/>
      <dgm:spPr/>
      <dgm:t>
        <a:bodyPr/>
        <a:lstStyle/>
        <a:p>
          <a:endParaRPr lang="en-US"/>
        </a:p>
      </dgm:t>
    </dgm:pt>
    <dgm:pt modelId="{743D66E4-7F11-4A8B-BE8D-0568245A7D4E}">
      <dgm:prSet/>
      <dgm:spPr/>
      <dgm:t>
        <a:bodyPr/>
        <a:lstStyle/>
        <a:p>
          <a:r>
            <a:rPr lang="en-US" dirty="0"/>
            <a:t>embeddedness in the social formation of the society.</a:t>
          </a:r>
        </a:p>
      </dgm:t>
    </dgm:pt>
    <dgm:pt modelId="{022384E9-4558-437A-BB2C-9D5A7EF6D7C4}" type="parTrans" cxnId="{F44E4BEA-DD22-486B-8993-2848446735B7}">
      <dgm:prSet/>
      <dgm:spPr/>
      <dgm:t>
        <a:bodyPr/>
        <a:lstStyle/>
        <a:p>
          <a:endParaRPr lang="en-US"/>
        </a:p>
      </dgm:t>
    </dgm:pt>
    <dgm:pt modelId="{B7FF9F42-9F7B-4BA3-AD50-7700E73D7B03}" type="sibTrans" cxnId="{F44E4BEA-DD22-486B-8993-2848446735B7}">
      <dgm:prSet/>
      <dgm:spPr/>
      <dgm:t>
        <a:bodyPr/>
        <a:lstStyle/>
        <a:p>
          <a:endParaRPr lang="en-US"/>
        </a:p>
      </dgm:t>
    </dgm:pt>
    <dgm:pt modelId="{2C94F5B2-3A34-4E81-8FC6-7509569B617D}">
      <dgm:prSet/>
      <dgm:spPr/>
      <dgm:t>
        <a:bodyPr/>
        <a:lstStyle/>
        <a:p>
          <a:r>
            <a:rPr lang="en-US" i="1" dirty="0"/>
            <a:t>Falah </a:t>
          </a:r>
          <a:r>
            <a:rPr lang="en-US" dirty="0"/>
            <a:t>seeking individual through </a:t>
          </a:r>
          <a:r>
            <a:rPr lang="en-US" i="1" dirty="0" err="1"/>
            <a:t>Ihsani</a:t>
          </a:r>
          <a:r>
            <a:rPr lang="en-US" i="1" dirty="0"/>
            <a:t>/good </a:t>
          </a:r>
          <a:r>
            <a:rPr lang="en-US" dirty="0"/>
            <a:t>society</a:t>
          </a:r>
        </a:p>
      </dgm:t>
    </dgm:pt>
    <dgm:pt modelId="{5A63BC92-6F40-4524-B648-3F1051A1D051}" type="parTrans" cxnId="{258BC472-AFA3-4DB4-B8D9-FC48BE726A64}">
      <dgm:prSet/>
      <dgm:spPr/>
      <dgm:t>
        <a:bodyPr/>
        <a:lstStyle/>
        <a:p>
          <a:endParaRPr lang="en-US"/>
        </a:p>
      </dgm:t>
    </dgm:pt>
    <dgm:pt modelId="{1C564AB7-84BE-4A5E-A5E2-CD2C826AE3D7}" type="sibTrans" cxnId="{258BC472-AFA3-4DB4-B8D9-FC48BE726A64}">
      <dgm:prSet/>
      <dgm:spPr/>
      <dgm:t>
        <a:bodyPr/>
        <a:lstStyle/>
        <a:p>
          <a:endParaRPr lang="en-US"/>
        </a:p>
      </dgm:t>
    </dgm:pt>
    <dgm:pt modelId="{5AE9C4BF-2224-4F3E-A716-E9692A131B4A}">
      <dgm:prSet/>
      <dgm:spPr/>
      <dgm:t>
        <a:bodyPr/>
        <a:lstStyle/>
        <a:p>
          <a:r>
            <a:rPr lang="en-US" i="1" dirty="0"/>
            <a:t>Iqtisad</a:t>
          </a:r>
          <a:r>
            <a:rPr lang="en-US" dirty="0"/>
            <a:t> aims to maintain the </a:t>
          </a:r>
          <a:r>
            <a:rPr lang="en-US" i="1" dirty="0" err="1"/>
            <a:t>mizan</a:t>
          </a:r>
          <a:r>
            <a:rPr lang="en-US" dirty="0"/>
            <a:t> (balance/</a:t>
          </a:r>
          <a:r>
            <a:rPr lang="en-US" dirty="0" err="1"/>
            <a:t>equili</a:t>
          </a:r>
          <a:r>
            <a:rPr lang="en-GB" dirty="0" err="1"/>
            <a:t>bri</a:t>
          </a:r>
          <a:r>
            <a:rPr lang="en-US" dirty="0"/>
            <a:t>um) through </a:t>
          </a:r>
          <a:r>
            <a:rPr lang="en-US" i="1" dirty="0" err="1"/>
            <a:t>ihsan</a:t>
          </a:r>
          <a:endParaRPr lang="en-US" dirty="0"/>
        </a:p>
      </dgm:t>
    </dgm:pt>
    <dgm:pt modelId="{ADF290A7-2CFF-4928-8999-7D788C31D0AD}" type="parTrans" cxnId="{F581BE13-B1E4-4468-963C-A958F23F1128}">
      <dgm:prSet/>
      <dgm:spPr/>
      <dgm:t>
        <a:bodyPr/>
        <a:lstStyle/>
        <a:p>
          <a:endParaRPr lang="en-US"/>
        </a:p>
      </dgm:t>
    </dgm:pt>
    <dgm:pt modelId="{34E19F03-8450-4692-84FD-F6E6468BE3BC}" type="sibTrans" cxnId="{F581BE13-B1E4-4468-963C-A958F23F1128}">
      <dgm:prSet/>
      <dgm:spPr/>
      <dgm:t>
        <a:bodyPr/>
        <a:lstStyle/>
        <a:p>
          <a:endParaRPr lang="en-US"/>
        </a:p>
      </dgm:t>
    </dgm:pt>
    <dgm:pt modelId="{B6E08022-D094-B743-AC54-00277E199DEE}">
      <dgm:prSet/>
      <dgm:spPr/>
      <dgm:t>
        <a:bodyPr/>
        <a:lstStyle/>
        <a:p>
          <a:r>
            <a:rPr lang="en-US" dirty="0" err="1"/>
            <a:t>stakeholding-centred</a:t>
          </a:r>
          <a:r>
            <a:rPr lang="en-US" dirty="0"/>
            <a:t> development</a:t>
          </a:r>
        </a:p>
      </dgm:t>
    </dgm:pt>
    <dgm:pt modelId="{4CE11413-4946-6D4C-ABA7-C2833E10693B}" type="parTrans" cxnId="{9B724860-924B-9941-B5EC-DC81D1D9B984}">
      <dgm:prSet/>
      <dgm:spPr/>
    </dgm:pt>
    <dgm:pt modelId="{95A23B28-CB67-3849-9D32-DD85AF0FC091}" type="sibTrans" cxnId="{9B724860-924B-9941-B5EC-DC81D1D9B984}">
      <dgm:prSet/>
      <dgm:spPr/>
    </dgm:pt>
    <dgm:pt modelId="{6C4265E2-9B47-1E40-A062-1798738E1986}" type="pres">
      <dgm:prSet presAssocID="{337E9C7A-CFC9-4E5F-9707-A17975C84FDD}" presName="linear" presStyleCnt="0">
        <dgm:presLayoutVars>
          <dgm:dir/>
          <dgm:animLvl val="lvl"/>
          <dgm:resizeHandles val="exact"/>
        </dgm:presLayoutVars>
      </dgm:prSet>
      <dgm:spPr/>
    </dgm:pt>
    <dgm:pt modelId="{3C3993EE-DE23-A549-8B1C-4F5458E13ABF}" type="pres">
      <dgm:prSet presAssocID="{3C339D5E-75FA-43D2-8586-0B1469AE5FE8}" presName="parentLin" presStyleCnt="0"/>
      <dgm:spPr/>
    </dgm:pt>
    <dgm:pt modelId="{A5D04080-ADA2-2843-A73C-AE68DEEAFA6A}" type="pres">
      <dgm:prSet presAssocID="{3C339D5E-75FA-43D2-8586-0B1469AE5FE8}" presName="parentLeftMargin" presStyleLbl="node1" presStyleIdx="0" presStyleCnt="6"/>
      <dgm:spPr/>
    </dgm:pt>
    <dgm:pt modelId="{1131F82B-4A29-6444-A192-7FB2819ECA5D}" type="pres">
      <dgm:prSet presAssocID="{3C339D5E-75FA-43D2-8586-0B1469AE5FE8}" presName="parentText" presStyleLbl="node1" presStyleIdx="0" presStyleCnt="6">
        <dgm:presLayoutVars>
          <dgm:chMax val="0"/>
          <dgm:bulletEnabled val="1"/>
        </dgm:presLayoutVars>
      </dgm:prSet>
      <dgm:spPr/>
    </dgm:pt>
    <dgm:pt modelId="{D742446E-C8E7-AA44-BCC3-F174765DF107}" type="pres">
      <dgm:prSet presAssocID="{3C339D5E-75FA-43D2-8586-0B1469AE5FE8}" presName="negativeSpace" presStyleCnt="0"/>
      <dgm:spPr/>
    </dgm:pt>
    <dgm:pt modelId="{282F5E42-16A8-C747-AC9D-15461DF3241D}" type="pres">
      <dgm:prSet presAssocID="{3C339D5E-75FA-43D2-8586-0B1469AE5FE8}" presName="childText" presStyleLbl="conFgAcc1" presStyleIdx="0" presStyleCnt="6">
        <dgm:presLayoutVars>
          <dgm:bulletEnabled val="1"/>
        </dgm:presLayoutVars>
      </dgm:prSet>
      <dgm:spPr/>
    </dgm:pt>
    <dgm:pt modelId="{82D327E9-6AC3-6E42-95C8-DADC62E81A6C}" type="pres">
      <dgm:prSet presAssocID="{868447C9-3D5D-4646-A06A-87FF8D2B1F00}" presName="spaceBetweenRectangles" presStyleCnt="0"/>
      <dgm:spPr/>
    </dgm:pt>
    <dgm:pt modelId="{D80AA019-04EF-0D4E-B57C-E00FE32E5D06}" type="pres">
      <dgm:prSet presAssocID="{E39CCB8A-30E8-4A59-B550-8367FEDAC105}" presName="parentLin" presStyleCnt="0"/>
      <dgm:spPr/>
    </dgm:pt>
    <dgm:pt modelId="{621ABF3A-8D78-5D4E-BA23-2574351D7C70}" type="pres">
      <dgm:prSet presAssocID="{E39CCB8A-30E8-4A59-B550-8367FEDAC105}" presName="parentLeftMargin" presStyleLbl="node1" presStyleIdx="0" presStyleCnt="6"/>
      <dgm:spPr/>
    </dgm:pt>
    <dgm:pt modelId="{B7B86FD6-6510-D044-AD0F-A01A5BB17775}" type="pres">
      <dgm:prSet presAssocID="{E39CCB8A-30E8-4A59-B550-8367FEDAC105}" presName="parentText" presStyleLbl="node1" presStyleIdx="1" presStyleCnt="6">
        <dgm:presLayoutVars>
          <dgm:chMax val="0"/>
          <dgm:bulletEnabled val="1"/>
        </dgm:presLayoutVars>
      </dgm:prSet>
      <dgm:spPr/>
    </dgm:pt>
    <dgm:pt modelId="{330B2BA2-89CC-484C-9177-58FCC3BE903C}" type="pres">
      <dgm:prSet presAssocID="{E39CCB8A-30E8-4A59-B550-8367FEDAC105}" presName="negativeSpace" presStyleCnt="0"/>
      <dgm:spPr/>
    </dgm:pt>
    <dgm:pt modelId="{2B3F88C9-183B-7E48-9757-A6C7294012FD}" type="pres">
      <dgm:prSet presAssocID="{E39CCB8A-30E8-4A59-B550-8367FEDAC105}" presName="childText" presStyleLbl="conFgAcc1" presStyleIdx="1" presStyleCnt="6">
        <dgm:presLayoutVars>
          <dgm:bulletEnabled val="1"/>
        </dgm:presLayoutVars>
      </dgm:prSet>
      <dgm:spPr/>
    </dgm:pt>
    <dgm:pt modelId="{9324C338-3E48-A048-B410-342166C4D6C9}" type="pres">
      <dgm:prSet presAssocID="{0EAF8E8B-8F78-4DE3-8D33-E4F7C01389A5}" presName="spaceBetweenRectangles" presStyleCnt="0"/>
      <dgm:spPr/>
    </dgm:pt>
    <dgm:pt modelId="{9963F63C-EC4C-7344-96F1-2582726C5A40}" type="pres">
      <dgm:prSet presAssocID="{5F232F39-E279-4C12-8E36-C3DF0695281F}" presName="parentLin" presStyleCnt="0"/>
      <dgm:spPr/>
    </dgm:pt>
    <dgm:pt modelId="{BD78F1E8-33FA-2043-8825-BD901911D815}" type="pres">
      <dgm:prSet presAssocID="{5F232F39-E279-4C12-8E36-C3DF0695281F}" presName="parentLeftMargin" presStyleLbl="node1" presStyleIdx="1" presStyleCnt="6"/>
      <dgm:spPr/>
    </dgm:pt>
    <dgm:pt modelId="{C1D6AADD-7449-6E4B-A063-5690BD0D10D1}" type="pres">
      <dgm:prSet presAssocID="{5F232F39-E279-4C12-8E36-C3DF0695281F}" presName="parentText" presStyleLbl="node1" presStyleIdx="2" presStyleCnt="6">
        <dgm:presLayoutVars>
          <dgm:chMax val="0"/>
          <dgm:bulletEnabled val="1"/>
        </dgm:presLayoutVars>
      </dgm:prSet>
      <dgm:spPr/>
    </dgm:pt>
    <dgm:pt modelId="{3194EBB5-50FD-E84B-9ABE-E646E7D2F828}" type="pres">
      <dgm:prSet presAssocID="{5F232F39-E279-4C12-8E36-C3DF0695281F}" presName="negativeSpace" presStyleCnt="0"/>
      <dgm:spPr/>
    </dgm:pt>
    <dgm:pt modelId="{2E7B6298-0558-0D45-BBFA-044C38F77DD2}" type="pres">
      <dgm:prSet presAssocID="{5F232F39-E279-4C12-8E36-C3DF0695281F}" presName="childText" presStyleLbl="conFgAcc1" presStyleIdx="2" presStyleCnt="6">
        <dgm:presLayoutVars>
          <dgm:bulletEnabled val="1"/>
        </dgm:presLayoutVars>
      </dgm:prSet>
      <dgm:spPr/>
    </dgm:pt>
    <dgm:pt modelId="{D8200E72-20CE-544E-A5BF-757CC49904BF}" type="pres">
      <dgm:prSet presAssocID="{7750B1D9-5E1B-4F57-AC00-0EE48308496F}" presName="spaceBetweenRectangles" presStyleCnt="0"/>
      <dgm:spPr/>
    </dgm:pt>
    <dgm:pt modelId="{ED33D509-4FC1-254F-BF74-7849050857D6}" type="pres">
      <dgm:prSet presAssocID="{356B5C50-5EA1-49B5-8048-CB81A4F709FB}" presName="parentLin" presStyleCnt="0"/>
      <dgm:spPr/>
    </dgm:pt>
    <dgm:pt modelId="{C26E8354-F46F-E74F-B42A-4E20B527117C}" type="pres">
      <dgm:prSet presAssocID="{356B5C50-5EA1-49B5-8048-CB81A4F709FB}" presName="parentLeftMargin" presStyleLbl="node1" presStyleIdx="2" presStyleCnt="6"/>
      <dgm:spPr/>
    </dgm:pt>
    <dgm:pt modelId="{0BF454FE-2B19-1F44-B7D6-D97098D92FAF}" type="pres">
      <dgm:prSet presAssocID="{356B5C50-5EA1-49B5-8048-CB81A4F709FB}" presName="parentText" presStyleLbl="node1" presStyleIdx="3" presStyleCnt="6">
        <dgm:presLayoutVars>
          <dgm:chMax val="0"/>
          <dgm:bulletEnabled val="1"/>
        </dgm:presLayoutVars>
      </dgm:prSet>
      <dgm:spPr/>
    </dgm:pt>
    <dgm:pt modelId="{B767E522-2E3A-A54A-A993-DFDC362A7FF9}" type="pres">
      <dgm:prSet presAssocID="{356B5C50-5EA1-49B5-8048-CB81A4F709FB}" presName="negativeSpace" presStyleCnt="0"/>
      <dgm:spPr/>
    </dgm:pt>
    <dgm:pt modelId="{289B7C7E-BDBF-7244-862C-3AA8907E8E04}" type="pres">
      <dgm:prSet presAssocID="{356B5C50-5EA1-49B5-8048-CB81A4F709FB}" presName="childText" presStyleLbl="conFgAcc1" presStyleIdx="3" presStyleCnt="6">
        <dgm:presLayoutVars>
          <dgm:bulletEnabled val="1"/>
        </dgm:presLayoutVars>
      </dgm:prSet>
      <dgm:spPr/>
    </dgm:pt>
    <dgm:pt modelId="{DE6E4093-FE57-8F48-9EE7-62E68F9D3544}" type="pres">
      <dgm:prSet presAssocID="{2F8968A0-51DA-4EB2-AF7F-590F79DDC4FC}" presName="spaceBetweenRectangles" presStyleCnt="0"/>
      <dgm:spPr/>
    </dgm:pt>
    <dgm:pt modelId="{24A5F961-D924-CC47-924B-CD4601128FB5}" type="pres">
      <dgm:prSet presAssocID="{2C94F5B2-3A34-4E81-8FC6-7509569B617D}" presName="parentLin" presStyleCnt="0"/>
      <dgm:spPr/>
    </dgm:pt>
    <dgm:pt modelId="{69A7BCBD-FD2E-5D40-AC1B-4F41781C6656}" type="pres">
      <dgm:prSet presAssocID="{2C94F5B2-3A34-4E81-8FC6-7509569B617D}" presName="parentLeftMargin" presStyleLbl="node1" presStyleIdx="3" presStyleCnt="6"/>
      <dgm:spPr/>
    </dgm:pt>
    <dgm:pt modelId="{A1FFDC1C-8D59-6E4A-A3C9-70197D13669F}" type="pres">
      <dgm:prSet presAssocID="{2C94F5B2-3A34-4E81-8FC6-7509569B617D}" presName="parentText" presStyleLbl="node1" presStyleIdx="4" presStyleCnt="6">
        <dgm:presLayoutVars>
          <dgm:chMax val="0"/>
          <dgm:bulletEnabled val="1"/>
        </dgm:presLayoutVars>
      </dgm:prSet>
      <dgm:spPr/>
    </dgm:pt>
    <dgm:pt modelId="{9FE90AFE-91FB-A94D-A3A7-A79EAA4C511A}" type="pres">
      <dgm:prSet presAssocID="{2C94F5B2-3A34-4E81-8FC6-7509569B617D}" presName="negativeSpace" presStyleCnt="0"/>
      <dgm:spPr/>
    </dgm:pt>
    <dgm:pt modelId="{C39D52D6-E196-F94C-8463-69A8CDBA1042}" type="pres">
      <dgm:prSet presAssocID="{2C94F5B2-3A34-4E81-8FC6-7509569B617D}" presName="childText" presStyleLbl="conFgAcc1" presStyleIdx="4" presStyleCnt="6">
        <dgm:presLayoutVars>
          <dgm:bulletEnabled val="1"/>
        </dgm:presLayoutVars>
      </dgm:prSet>
      <dgm:spPr/>
    </dgm:pt>
    <dgm:pt modelId="{0942E843-AA2A-1B49-BD58-F92F88B8D107}" type="pres">
      <dgm:prSet presAssocID="{1C564AB7-84BE-4A5E-A5E2-CD2C826AE3D7}" presName="spaceBetweenRectangles" presStyleCnt="0"/>
      <dgm:spPr/>
    </dgm:pt>
    <dgm:pt modelId="{6DB182C3-BFD9-5D43-A27D-15F0065C9903}" type="pres">
      <dgm:prSet presAssocID="{5AE9C4BF-2224-4F3E-A716-E9692A131B4A}" presName="parentLin" presStyleCnt="0"/>
      <dgm:spPr/>
    </dgm:pt>
    <dgm:pt modelId="{A34E7857-429F-1248-9818-80E49EA66A23}" type="pres">
      <dgm:prSet presAssocID="{5AE9C4BF-2224-4F3E-A716-E9692A131B4A}" presName="parentLeftMargin" presStyleLbl="node1" presStyleIdx="4" presStyleCnt="6"/>
      <dgm:spPr/>
    </dgm:pt>
    <dgm:pt modelId="{DC969FC9-4C21-4743-8237-D860D002D55D}" type="pres">
      <dgm:prSet presAssocID="{5AE9C4BF-2224-4F3E-A716-E9692A131B4A}" presName="parentText" presStyleLbl="node1" presStyleIdx="5" presStyleCnt="6">
        <dgm:presLayoutVars>
          <dgm:chMax val="0"/>
          <dgm:bulletEnabled val="1"/>
        </dgm:presLayoutVars>
      </dgm:prSet>
      <dgm:spPr/>
    </dgm:pt>
    <dgm:pt modelId="{3B4051B8-B624-0640-8CC6-C11B719B1FB0}" type="pres">
      <dgm:prSet presAssocID="{5AE9C4BF-2224-4F3E-A716-E9692A131B4A}" presName="negativeSpace" presStyleCnt="0"/>
      <dgm:spPr/>
    </dgm:pt>
    <dgm:pt modelId="{49966B06-6860-1C42-BAC4-BB03B8CE488D}" type="pres">
      <dgm:prSet presAssocID="{5AE9C4BF-2224-4F3E-A716-E9692A131B4A}" presName="childText" presStyleLbl="conFgAcc1" presStyleIdx="5" presStyleCnt="6">
        <dgm:presLayoutVars>
          <dgm:bulletEnabled val="1"/>
        </dgm:presLayoutVars>
      </dgm:prSet>
      <dgm:spPr/>
    </dgm:pt>
  </dgm:ptLst>
  <dgm:cxnLst>
    <dgm:cxn modelId="{F927F90F-D061-417E-BC91-12A6B3C97DAE}" srcId="{E39CCB8A-30E8-4A59-B550-8367FEDAC105}" destId="{30AA3581-2E24-4037-92EB-40B6C383083C}" srcOrd="0" destOrd="0" parTransId="{4262CBEA-0776-4B28-BB7E-66068730AC6A}" sibTransId="{61E4199C-E195-436B-8EE5-23ABCFB25845}"/>
    <dgm:cxn modelId="{F581BE13-B1E4-4468-963C-A958F23F1128}" srcId="{337E9C7A-CFC9-4E5F-9707-A17975C84FDD}" destId="{5AE9C4BF-2224-4F3E-A716-E9692A131B4A}" srcOrd="5" destOrd="0" parTransId="{ADF290A7-2CFF-4928-8999-7D788C31D0AD}" sibTransId="{34E19F03-8450-4692-84FD-F6E6468BE3BC}"/>
    <dgm:cxn modelId="{689AD319-730F-0540-A8FC-5178EE7163D4}" type="presOf" srcId="{B6E08022-D094-B743-AC54-00277E199DEE}" destId="{289B7C7E-BDBF-7244-862C-3AA8907E8E04}" srcOrd="0" destOrd="1" presId="urn:microsoft.com/office/officeart/2005/8/layout/list1"/>
    <dgm:cxn modelId="{866DA41F-2D00-B54C-9A31-7628C5B32E7D}" type="presOf" srcId="{5AE9C4BF-2224-4F3E-A716-E9692A131B4A}" destId="{DC969FC9-4C21-4743-8237-D860D002D55D}" srcOrd="1" destOrd="0" presId="urn:microsoft.com/office/officeart/2005/8/layout/list1"/>
    <dgm:cxn modelId="{8D105D28-4441-3D49-A2A2-67A56BAAD7F3}" type="presOf" srcId="{30AA3581-2E24-4037-92EB-40B6C383083C}" destId="{2B3F88C9-183B-7E48-9757-A6C7294012FD}" srcOrd="0" destOrd="0" presId="urn:microsoft.com/office/officeart/2005/8/layout/list1"/>
    <dgm:cxn modelId="{A3044C2E-C46A-DA4C-B955-55D1CE64A20F}" type="presOf" srcId="{3C339D5E-75FA-43D2-8586-0B1469AE5FE8}" destId="{A5D04080-ADA2-2843-A73C-AE68DEEAFA6A}" srcOrd="0" destOrd="0" presId="urn:microsoft.com/office/officeart/2005/8/layout/list1"/>
    <dgm:cxn modelId="{4C146B2E-B044-4EFA-AE6D-17436E55C66B}" srcId="{E39CCB8A-30E8-4A59-B550-8367FEDAC105}" destId="{BFFD5F0E-A9DC-4EED-9C06-244BE540113E}" srcOrd="2" destOrd="0" parTransId="{9B68F1B0-AA9C-4838-A0C0-7189EF1AAF72}" sibTransId="{F128C86F-3266-4A34-8892-90333539C5E6}"/>
    <dgm:cxn modelId="{D253DC30-6489-694F-9D52-C8DEC9C794BA}" type="presOf" srcId="{743D66E4-7F11-4A8B-BE8D-0568245A7D4E}" destId="{289B7C7E-BDBF-7244-862C-3AA8907E8E04}" srcOrd="0" destOrd="2" presId="urn:microsoft.com/office/officeart/2005/8/layout/list1"/>
    <dgm:cxn modelId="{782C4B3B-FA40-4A0E-AD94-83EF9D42535F}" srcId="{3C339D5E-75FA-43D2-8586-0B1469AE5FE8}" destId="{C31A3541-F6B5-45BD-99F1-4740079E69DA}" srcOrd="0" destOrd="0" parTransId="{8EB6533E-233C-4D19-93A7-9F78A100BF3F}" sibTransId="{C4EFFF1B-F1DE-4F01-B412-6B80391B3481}"/>
    <dgm:cxn modelId="{1522783F-2FBF-48E3-94A2-B662246AADD1}" srcId="{337E9C7A-CFC9-4E5F-9707-A17975C84FDD}" destId="{356B5C50-5EA1-49B5-8048-CB81A4F709FB}" srcOrd="3" destOrd="0" parTransId="{4F5D1406-62BF-4630-B253-36FC3E1930D1}" sibTransId="{2F8968A0-51DA-4EB2-AF7F-590F79DDC4FC}"/>
    <dgm:cxn modelId="{241A1A49-6180-4EB1-9627-0EBE64ABE018}" srcId="{337E9C7A-CFC9-4E5F-9707-A17975C84FDD}" destId="{E39CCB8A-30E8-4A59-B550-8367FEDAC105}" srcOrd="1" destOrd="0" parTransId="{E9C75CB9-A070-4FC7-860A-18AFC9BFE920}" sibTransId="{0EAF8E8B-8F78-4DE3-8D33-E4F7C01389A5}"/>
    <dgm:cxn modelId="{4CDE824B-1F48-5D4A-A69B-EFC49025B751}" type="presOf" srcId="{5F232F39-E279-4C12-8E36-C3DF0695281F}" destId="{C1D6AADD-7449-6E4B-A063-5690BD0D10D1}" srcOrd="1" destOrd="0" presId="urn:microsoft.com/office/officeart/2005/8/layout/list1"/>
    <dgm:cxn modelId="{BC24A74E-6116-694D-AF5C-6D6CC026ACF8}" type="presOf" srcId="{3C339D5E-75FA-43D2-8586-0B1469AE5FE8}" destId="{1131F82B-4A29-6444-A192-7FB2819ECA5D}" srcOrd="1" destOrd="0" presId="urn:microsoft.com/office/officeart/2005/8/layout/list1"/>
    <dgm:cxn modelId="{1C2D2F58-5DA8-0F47-A3E0-6A2206381619}" type="presOf" srcId="{C31A3541-F6B5-45BD-99F1-4740079E69DA}" destId="{282F5E42-16A8-C747-AC9D-15461DF3241D}" srcOrd="0" destOrd="0" presId="urn:microsoft.com/office/officeart/2005/8/layout/list1"/>
    <dgm:cxn modelId="{5AC8825B-A553-5A40-BD44-3C80C6070ADB}" type="presOf" srcId="{5F232F39-E279-4C12-8E36-C3DF0695281F}" destId="{BD78F1E8-33FA-2043-8825-BD901911D815}" srcOrd="0" destOrd="0" presId="urn:microsoft.com/office/officeart/2005/8/layout/list1"/>
    <dgm:cxn modelId="{9B724860-924B-9941-B5EC-DC81D1D9B984}" srcId="{356B5C50-5EA1-49B5-8048-CB81A4F709FB}" destId="{B6E08022-D094-B743-AC54-00277E199DEE}" srcOrd="1" destOrd="0" parTransId="{4CE11413-4946-6D4C-ABA7-C2833E10693B}" sibTransId="{95A23B28-CB67-3849-9D32-DD85AF0FC091}"/>
    <dgm:cxn modelId="{F8CC5864-9320-F145-A08C-6AA06116FA62}" type="presOf" srcId="{E39CCB8A-30E8-4A59-B550-8367FEDAC105}" destId="{621ABF3A-8D78-5D4E-BA23-2574351D7C70}" srcOrd="0" destOrd="0" presId="urn:microsoft.com/office/officeart/2005/8/layout/list1"/>
    <dgm:cxn modelId="{67DB3E6F-4A44-A645-8666-FF12C122263D}" type="presOf" srcId="{E39CCB8A-30E8-4A59-B550-8367FEDAC105}" destId="{B7B86FD6-6510-D044-AD0F-A01A5BB17775}" srcOrd="1" destOrd="0" presId="urn:microsoft.com/office/officeart/2005/8/layout/list1"/>
    <dgm:cxn modelId="{36474C70-11C0-AB45-AF54-D7D9290798CD}" type="presOf" srcId="{356B5C50-5EA1-49B5-8048-CB81A4F709FB}" destId="{0BF454FE-2B19-1F44-B7D6-D97098D92FAF}" srcOrd="1" destOrd="0" presId="urn:microsoft.com/office/officeart/2005/8/layout/list1"/>
    <dgm:cxn modelId="{258BC472-AFA3-4DB4-B8D9-FC48BE726A64}" srcId="{337E9C7A-CFC9-4E5F-9707-A17975C84FDD}" destId="{2C94F5B2-3A34-4E81-8FC6-7509569B617D}" srcOrd="4" destOrd="0" parTransId="{5A63BC92-6F40-4524-B648-3F1051A1D051}" sibTransId="{1C564AB7-84BE-4A5E-A5E2-CD2C826AE3D7}"/>
    <dgm:cxn modelId="{E3FA9A78-A7E0-DD4D-847F-0A73AC311685}" type="presOf" srcId="{337E9C7A-CFC9-4E5F-9707-A17975C84FDD}" destId="{6C4265E2-9B47-1E40-A062-1798738E1986}" srcOrd="0" destOrd="0" presId="urn:microsoft.com/office/officeart/2005/8/layout/list1"/>
    <dgm:cxn modelId="{37ADA37C-8D4A-234A-AB21-158E01BE0A21}" type="presOf" srcId="{356B5C50-5EA1-49B5-8048-CB81A4F709FB}" destId="{C26E8354-F46F-E74F-B42A-4E20B527117C}" srcOrd="0" destOrd="0" presId="urn:microsoft.com/office/officeart/2005/8/layout/list1"/>
    <dgm:cxn modelId="{CFBD468F-45CC-DE4C-BF39-11C74ABE29B3}" type="presOf" srcId="{5FCE996A-A853-4098-A822-CCC10DF58EAD}" destId="{289B7C7E-BDBF-7244-862C-3AA8907E8E04}" srcOrd="0" destOrd="0" presId="urn:microsoft.com/office/officeart/2005/8/layout/list1"/>
    <dgm:cxn modelId="{BEF89090-8037-3D4A-B53D-67707B255445}" type="presOf" srcId="{BFFD5F0E-A9DC-4EED-9C06-244BE540113E}" destId="{2B3F88C9-183B-7E48-9757-A6C7294012FD}" srcOrd="0" destOrd="2" presId="urn:microsoft.com/office/officeart/2005/8/layout/list1"/>
    <dgm:cxn modelId="{443F31A6-247F-484F-A9C4-927754354FAE}" type="presOf" srcId="{862A41C2-A32E-422E-901A-00ECDE7F55B5}" destId="{282F5E42-16A8-C747-AC9D-15461DF3241D}" srcOrd="0" destOrd="1" presId="urn:microsoft.com/office/officeart/2005/8/layout/list1"/>
    <dgm:cxn modelId="{74B4D7AB-3D23-4E53-8321-B87ED0D8F2E9}" srcId="{3C339D5E-75FA-43D2-8586-0B1469AE5FE8}" destId="{862A41C2-A32E-422E-901A-00ECDE7F55B5}" srcOrd="1" destOrd="0" parTransId="{7C693931-8D0D-4D4A-BE8D-72421F3DCD51}" sibTransId="{9516BBDB-C03A-4DDA-8EC7-9F17D759A646}"/>
    <dgm:cxn modelId="{0B67C6AC-65AC-4845-851B-C9F049BB9ACC}" type="presOf" srcId="{2C94F5B2-3A34-4E81-8FC6-7509569B617D}" destId="{69A7BCBD-FD2E-5D40-AC1B-4F41781C6656}" srcOrd="0" destOrd="0" presId="urn:microsoft.com/office/officeart/2005/8/layout/list1"/>
    <dgm:cxn modelId="{7ECD76BE-14B4-41F3-9A27-A1BD2B21F820}" srcId="{E39CCB8A-30E8-4A59-B550-8367FEDAC105}" destId="{E22F03B6-28A8-4049-A741-6F980C68EF05}" srcOrd="1" destOrd="0" parTransId="{BD8E2C97-BF1E-4790-8873-913BCD86AEC7}" sibTransId="{3E3098DE-D5ED-4990-A627-F65B4A7023E3}"/>
    <dgm:cxn modelId="{C0C53CC6-B647-064E-AFDA-24F96F1E8533}" type="presOf" srcId="{5AE9C4BF-2224-4F3E-A716-E9692A131B4A}" destId="{A34E7857-429F-1248-9818-80E49EA66A23}" srcOrd="0" destOrd="0" presId="urn:microsoft.com/office/officeart/2005/8/layout/list1"/>
    <dgm:cxn modelId="{FD3CCAC8-14CF-418A-BF3C-47C6E8E5BBBC}" srcId="{356B5C50-5EA1-49B5-8048-CB81A4F709FB}" destId="{5FCE996A-A853-4098-A822-CCC10DF58EAD}" srcOrd="0" destOrd="0" parTransId="{2C7BB60A-BDB9-4F83-ABA8-105FB7116066}" sibTransId="{74448AF8-F68E-4341-89D8-21544359A853}"/>
    <dgm:cxn modelId="{B86400DF-35F2-4D3D-81AF-FBE45CFB300C}" srcId="{337E9C7A-CFC9-4E5F-9707-A17975C84FDD}" destId="{5F232F39-E279-4C12-8E36-C3DF0695281F}" srcOrd="2" destOrd="0" parTransId="{F3653C74-A189-49E2-967F-BD3B17A3F96B}" sibTransId="{7750B1D9-5E1B-4F57-AC00-0EE48308496F}"/>
    <dgm:cxn modelId="{61A9CEE5-C990-E84E-AF20-FDE5FC1482A7}" type="presOf" srcId="{E22F03B6-28A8-4049-A741-6F980C68EF05}" destId="{2B3F88C9-183B-7E48-9757-A6C7294012FD}" srcOrd="0" destOrd="1" presId="urn:microsoft.com/office/officeart/2005/8/layout/list1"/>
    <dgm:cxn modelId="{3880ACE7-71D5-4C24-A219-4335366E3207}" srcId="{337E9C7A-CFC9-4E5F-9707-A17975C84FDD}" destId="{3C339D5E-75FA-43D2-8586-0B1469AE5FE8}" srcOrd="0" destOrd="0" parTransId="{C61EA1A8-F3BB-411D-8D63-829A3B188A09}" sibTransId="{868447C9-3D5D-4646-A06A-87FF8D2B1F00}"/>
    <dgm:cxn modelId="{F44E4BEA-DD22-486B-8993-2848446735B7}" srcId="{356B5C50-5EA1-49B5-8048-CB81A4F709FB}" destId="{743D66E4-7F11-4A8B-BE8D-0568245A7D4E}" srcOrd="2" destOrd="0" parTransId="{022384E9-4558-437A-BB2C-9D5A7EF6D7C4}" sibTransId="{B7FF9F42-9F7B-4BA3-AD50-7700E73D7B03}"/>
    <dgm:cxn modelId="{DD99DDF3-47B1-0543-8FA3-FBCE2380264D}" type="presOf" srcId="{2C94F5B2-3A34-4E81-8FC6-7509569B617D}" destId="{A1FFDC1C-8D59-6E4A-A3C9-70197D13669F}" srcOrd="1" destOrd="0" presId="urn:microsoft.com/office/officeart/2005/8/layout/list1"/>
    <dgm:cxn modelId="{0FFBF803-8958-C94F-8E0D-C0789D05E503}" type="presParOf" srcId="{6C4265E2-9B47-1E40-A062-1798738E1986}" destId="{3C3993EE-DE23-A549-8B1C-4F5458E13ABF}" srcOrd="0" destOrd="0" presId="urn:microsoft.com/office/officeart/2005/8/layout/list1"/>
    <dgm:cxn modelId="{CB92BF8E-622E-0146-B949-60627D98A6F4}" type="presParOf" srcId="{3C3993EE-DE23-A549-8B1C-4F5458E13ABF}" destId="{A5D04080-ADA2-2843-A73C-AE68DEEAFA6A}" srcOrd="0" destOrd="0" presId="urn:microsoft.com/office/officeart/2005/8/layout/list1"/>
    <dgm:cxn modelId="{B1604833-1EF4-7041-AC55-D4C1C11CA25D}" type="presParOf" srcId="{3C3993EE-DE23-A549-8B1C-4F5458E13ABF}" destId="{1131F82B-4A29-6444-A192-7FB2819ECA5D}" srcOrd="1" destOrd="0" presId="urn:microsoft.com/office/officeart/2005/8/layout/list1"/>
    <dgm:cxn modelId="{E1CCEF90-8017-E048-9A80-7C40DCA2C5A9}" type="presParOf" srcId="{6C4265E2-9B47-1E40-A062-1798738E1986}" destId="{D742446E-C8E7-AA44-BCC3-F174765DF107}" srcOrd="1" destOrd="0" presId="urn:microsoft.com/office/officeart/2005/8/layout/list1"/>
    <dgm:cxn modelId="{A56B37A2-9133-F04F-B39B-CA24A1029804}" type="presParOf" srcId="{6C4265E2-9B47-1E40-A062-1798738E1986}" destId="{282F5E42-16A8-C747-AC9D-15461DF3241D}" srcOrd="2" destOrd="0" presId="urn:microsoft.com/office/officeart/2005/8/layout/list1"/>
    <dgm:cxn modelId="{319BCC94-9A31-EA4E-92C6-6B9D1785C791}" type="presParOf" srcId="{6C4265E2-9B47-1E40-A062-1798738E1986}" destId="{82D327E9-6AC3-6E42-95C8-DADC62E81A6C}" srcOrd="3" destOrd="0" presId="urn:microsoft.com/office/officeart/2005/8/layout/list1"/>
    <dgm:cxn modelId="{BD2337CE-32A8-464E-B704-CC3CB0184F22}" type="presParOf" srcId="{6C4265E2-9B47-1E40-A062-1798738E1986}" destId="{D80AA019-04EF-0D4E-B57C-E00FE32E5D06}" srcOrd="4" destOrd="0" presId="urn:microsoft.com/office/officeart/2005/8/layout/list1"/>
    <dgm:cxn modelId="{433608CC-6FE7-F748-B2D4-01C554DAC1CB}" type="presParOf" srcId="{D80AA019-04EF-0D4E-B57C-E00FE32E5D06}" destId="{621ABF3A-8D78-5D4E-BA23-2574351D7C70}" srcOrd="0" destOrd="0" presId="urn:microsoft.com/office/officeart/2005/8/layout/list1"/>
    <dgm:cxn modelId="{F28AA833-BCA2-604D-A453-B9B4BA963B85}" type="presParOf" srcId="{D80AA019-04EF-0D4E-B57C-E00FE32E5D06}" destId="{B7B86FD6-6510-D044-AD0F-A01A5BB17775}" srcOrd="1" destOrd="0" presId="urn:microsoft.com/office/officeart/2005/8/layout/list1"/>
    <dgm:cxn modelId="{78E6146A-D057-AB49-9F1D-B18ABBC756D5}" type="presParOf" srcId="{6C4265E2-9B47-1E40-A062-1798738E1986}" destId="{330B2BA2-89CC-484C-9177-58FCC3BE903C}" srcOrd="5" destOrd="0" presId="urn:microsoft.com/office/officeart/2005/8/layout/list1"/>
    <dgm:cxn modelId="{AAC67AC1-6DDB-274D-B1ED-47ABE32447BA}" type="presParOf" srcId="{6C4265E2-9B47-1E40-A062-1798738E1986}" destId="{2B3F88C9-183B-7E48-9757-A6C7294012FD}" srcOrd="6" destOrd="0" presId="urn:microsoft.com/office/officeart/2005/8/layout/list1"/>
    <dgm:cxn modelId="{94A3C5DE-16B5-AA47-AC2C-810E87FF4545}" type="presParOf" srcId="{6C4265E2-9B47-1E40-A062-1798738E1986}" destId="{9324C338-3E48-A048-B410-342166C4D6C9}" srcOrd="7" destOrd="0" presId="urn:microsoft.com/office/officeart/2005/8/layout/list1"/>
    <dgm:cxn modelId="{605B4A70-3FC3-C840-9AE1-81F0DBA5C2ED}" type="presParOf" srcId="{6C4265E2-9B47-1E40-A062-1798738E1986}" destId="{9963F63C-EC4C-7344-96F1-2582726C5A40}" srcOrd="8" destOrd="0" presId="urn:microsoft.com/office/officeart/2005/8/layout/list1"/>
    <dgm:cxn modelId="{66E2924F-6CDD-954E-80C3-55C161B2CF86}" type="presParOf" srcId="{9963F63C-EC4C-7344-96F1-2582726C5A40}" destId="{BD78F1E8-33FA-2043-8825-BD901911D815}" srcOrd="0" destOrd="0" presId="urn:microsoft.com/office/officeart/2005/8/layout/list1"/>
    <dgm:cxn modelId="{64AB4C50-6C56-5E4A-90E8-F0E5B64DE453}" type="presParOf" srcId="{9963F63C-EC4C-7344-96F1-2582726C5A40}" destId="{C1D6AADD-7449-6E4B-A063-5690BD0D10D1}" srcOrd="1" destOrd="0" presId="urn:microsoft.com/office/officeart/2005/8/layout/list1"/>
    <dgm:cxn modelId="{6F1C8D3C-1668-364E-A168-C15493F2D9F0}" type="presParOf" srcId="{6C4265E2-9B47-1E40-A062-1798738E1986}" destId="{3194EBB5-50FD-E84B-9ABE-E646E7D2F828}" srcOrd="9" destOrd="0" presId="urn:microsoft.com/office/officeart/2005/8/layout/list1"/>
    <dgm:cxn modelId="{79A42200-24C6-0A4F-9EA7-C83F2307C310}" type="presParOf" srcId="{6C4265E2-9B47-1E40-A062-1798738E1986}" destId="{2E7B6298-0558-0D45-BBFA-044C38F77DD2}" srcOrd="10" destOrd="0" presId="urn:microsoft.com/office/officeart/2005/8/layout/list1"/>
    <dgm:cxn modelId="{80748EE9-E0A8-0046-98F4-A129C198B9C6}" type="presParOf" srcId="{6C4265E2-9B47-1E40-A062-1798738E1986}" destId="{D8200E72-20CE-544E-A5BF-757CC49904BF}" srcOrd="11" destOrd="0" presId="urn:microsoft.com/office/officeart/2005/8/layout/list1"/>
    <dgm:cxn modelId="{81D0845F-D9BD-0A47-90CA-438D70F2F011}" type="presParOf" srcId="{6C4265E2-9B47-1E40-A062-1798738E1986}" destId="{ED33D509-4FC1-254F-BF74-7849050857D6}" srcOrd="12" destOrd="0" presId="urn:microsoft.com/office/officeart/2005/8/layout/list1"/>
    <dgm:cxn modelId="{376C3592-62E1-CF46-B3E3-049743945BAC}" type="presParOf" srcId="{ED33D509-4FC1-254F-BF74-7849050857D6}" destId="{C26E8354-F46F-E74F-B42A-4E20B527117C}" srcOrd="0" destOrd="0" presId="urn:microsoft.com/office/officeart/2005/8/layout/list1"/>
    <dgm:cxn modelId="{F132459A-462C-244C-9DAB-5CC5A8810937}" type="presParOf" srcId="{ED33D509-4FC1-254F-BF74-7849050857D6}" destId="{0BF454FE-2B19-1F44-B7D6-D97098D92FAF}" srcOrd="1" destOrd="0" presId="urn:microsoft.com/office/officeart/2005/8/layout/list1"/>
    <dgm:cxn modelId="{D49EF080-BFCC-7E42-8693-5D83AE181119}" type="presParOf" srcId="{6C4265E2-9B47-1E40-A062-1798738E1986}" destId="{B767E522-2E3A-A54A-A993-DFDC362A7FF9}" srcOrd="13" destOrd="0" presId="urn:microsoft.com/office/officeart/2005/8/layout/list1"/>
    <dgm:cxn modelId="{BBC1F46B-0B9B-7246-9B35-0FA156C95D8D}" type="presParOf" srcId="{6C4265E2-9B47-1E40-A062-1798738E1986}" destId="{289B7C7E-BDBF-7244-862C-3AA8907E8E04}" srcOrd="14" destOrd="0" presId="urn:microsoft.com/office/officeart/2005/8/layout/list1"/>
    <dgm:cxn modelId="{3A2CBCA8-0CC9-FE43-9DBB-2ECB21CC5EE6}" type="presParOf" srcId="{6C4265E2-9B47-1E40-A062-1798738E1986}" destId="{DE6E4093-FE57-8F48-9EE7-62E68F9D3544}" srcOrd="15" destOrd="0" presId="urn:microsoft.com/office/officeart/2005/8/layout/list1"/>
    <dgm:cxn modelId="{6E9AD57B-BBD6-724B-9BF8-8654728B9E77}" type="presParOf" srcId="{6C4265E2-9B47-1E40-A062-1798738E1986}" destId="{24A5F961-D924-CC47-924B-CD4601128FB5}" srcOrd="16" destOrd="0" presId="urn:microsoft.com/office/officeart/2005/8/layout/list1"/>
    <dgm:cxn modelId="{B8C3C608-01EC-3045-AFD5-F7666AF10B13}" type="presParOf" srcId="{24A5F961-D924-CC47-924B-CD4601128FB5}" destId="{69A7BCBD-FD2E-5D40-AC1B-4F41781C6656}" srcOrd="0" destOrd="0" presId="urn:microsoft.com/office/officeart/2005/8/layout/list1"/>
    <dgm:cxn modelId="{BB2E181C-C715-0B45-B25D-EF6EF56AE189}" type="presParOf" srcId="{24A5F961-D924-CC47-924B-CD4601128FB5}" destId="{A1FFDC1C-8D59-6E4A-A3C9-70197D13669F}" srcOrd="1" destOrd="0" presId="urn:microsoft.com/office/officeart/2005/8/layout/list1"/>
    <dgm:cxn modelId="{EE9A0D86-AD70-3140-BAA2-47BF31BCDB7C}" type="presParOf" srcId="{6C4265E2-9B47-1E40-A062-1798738E1986}" destId="{9FE90AFE-91FB-A94D-A3A7-A79EAA4C511A}" srcOrd="17" destOrd="0" presId="urn:microsoft.com/office/officeart/2005/8/layout/list1"/>
    <dgm:cxn modelId="{C9E2A4F6-1452-3E45-9D8D-CD6A953C8E85}" type="presParOf" srcId="{6C4265E2-9B47-1E40-A062-1798738E1986}" destId="{C39D52D6-E196-F94C-8463-69A8CDBA1042}" srcOrd="18" destOrd="0" presId="urn:microsoft.com/office/officeart/2005/8/layout/list1"/>
    <dgm:cxn modelId="{0F333186-96CB-2945-B23A-D99733419FEB}" type="presParOf" srcId="{6C4265E2-9B47-1E40-A062-1798738E1986}" destId="{0942E843-AA2A-1B49-BD58-F92F88B8D107}" srcOrd="19" destOrd="0" presId="urn:microsoft.com/office/officeart/2005/8/layout/list1"/>
    <dgm:cxn modelId="{9969A877-F3BA-E442-9A31-7D71E85A88FA}" type="presParOf" srcId="{6C4265E2-9B47-1E40-A062-1798738E1986}" destId="{6DB182C3-BFD9-5D43-A27D-15F0065C9903}" srcOrd="20" destOrd="0" presId="urn:microsoft.com/office/officeart/2005/8/layout/list1"/>
    <dgm:cxn modelId="{60C8BB00-D259-FB43-8576-B9630038F0A9}" type="presParOf" srcId="{6DB182C3-BFD9-5D43-A27D-15F0065C9903}" destId="{A34E7857-429F-1248-9818-80E49EA66A23}" srcOrd="0" destOrd="0" presId="urn:microsoft.com/office/officeart/2005/8/layout/list1"/>
    <dgm:cxn modelId="{ED25739A-2B83-1C41-90A5-1C6BEFB796E3}" type="presParOf" srcId="{6DB182C3-BFD9-5D43-A27D-15F0065C9903}" destId="{DC969FC9-4C21-4743-8237-D860D002D55D}" srcOrd="1" destOrd="0" presId="urn:microsoft.com/office/officeart/2005/8/layout/list1"/>
    <dgm:cxn modelId="{214678DB-93F2-5C4F-A854-7EBD45D2B58B}" type="presParOf" srcId="{6C4265E2-9B47-1E40-A062-1798738E1986}" destId="{3B4051B8-B624-0640-8CC6-C11B719B1FB0}" srcOrd="21" destOrd="0" presId="urn:microsoft.com/office/officeart/2005/8/layout/list1"/>
    <dgm:cxn modelId="{8B8224C3-B47D-6F45-802A-6E91853BEFD9}" type="presParOf" srcId="{6C4265E2-9B47-1E40-A062-1798738E1986}" destId="{49966B06-6860-1C42-BAC4-BB03B8CE488D}"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D82E88-8EB2-41AF-9942-4CB9264E0652}" type="doc">
      <dgm:prSet loTypeId="urn:microsoft.com/office/officeart/2018/5/layout/IconCircleLabelList" loCatId="icon" qsTypeId="urn:microsoft.com/office/officeart/2005/8/quickstyle/simple1" qsCatId="simple" csTypeId="urn:microsoft.com/office/officeart/2018/5/colors/Iconchunking_neutralicon_colorful2" csCatId="colorful" phldr="1"/>
      <dgm:spPr/>
      <dgm:t>
        <a:bodyPr/>
        <a:lstStyle/>
        <a:p>
          <a:endParaRPr lang="en-US"/>
        </a:p>
      </dgm:t>
    </dgm:pt>
    <dgm:pt modelId="{26DA1F67-3B07-4D0A-8BAD-B385FC08BA25}">
      <dgm:prSet custT="1"/>
      <dgm:spPr/>
      <dgm:t>
        <a:bodyPr/>
        <a:lstStyle/>
        <a:p>
          <a:pPr>
            <a:defRPr cap="all"/>
          </a:pPr>
          <a:r>
            <a:rPr lang="en-US" sz="1500" b="1" dirty="0">
              <a:solidFill>
                <a:schemeClr val="bg1"/>
              </a:solidFill>
            </a:rPr>
            <a:t>Just</a:t>
          </a:r>
        </a:p>
        <a:p>
          <a:pPr>
            <a:defRPr cap="all"/>
          </a:pPr>
          <a:r>
            <a:rPr lang="en-US" sz="2400" b="1" dirty="0">
              <a:solidFill>
                <a:schemeClr val="bg1"/>
              </a:solidFill>
            </a:rPr>
            <a:t>(</a:t>
          </a:r>
          <a:r>
            <a:rPr lang="en-US" sz="2400" b="1" i="1" dirty="0" err="1">
              <a:solidFill>
                <a:schemeClr val="bg1"/>
              </a:solidFill>
            </a:rPr>
            <a:t>adalah</a:t>
          </a:r>
          <a:r>
            <a:rPr lang="en-US" sz="2400" b="1" dirty="0">
              <a:solidFill>
                <a:schemeClr val="bg1"/>
              </a:solidFill>
            </a:rPr>
            <a:t> &amp; </a:t>
          </a:r>
          <a:r>
            <a:rPr lang="en-US" sz="2400" b="1" i="1" dirty="0">
              <a:solidFill>
                <a:schemeClr val="bg1"/>
              </a:solidFill>
            </a:rPr>
            <a:t>Ihsan</a:t>
          </a:r>
          <a:r>
            <a:rPr lang="en-US" sz="1500" dirty="0">
              <a:solidFill>
                <a:schemeClr val="bg1"/>
              </a:solidFill>
            </a:rPr>
            <a:t>)</a:t>
          </a:r>
        </a:p>
      </dgm:t>
    </dgm:pt>
    <dgm:pt modelId="{422E462B-DB3D-4A55-BA2B-2B53DC678A90}" type="parTrans" cxnId="{7BF16851-2DEA-4886-95FB-347465CBF98F}">
      <dgm:prSet/>
      <dgm:spPr/>
      <dgm:t>
        <a:bodyPr/>
        <a:lstStyle/>
        <a:p>
          <a:endParaRPr lang="en-US"/>
        </a:p>
      </dgm:t>
    </dgm:pt>
    <dgm:pt modelId="{5FEC4ACB-67B1-49D3-89D6-C378563B9CCB}" type="sibTrans" cxnId="{7BF16851-2DEA-4886-95FB-347465CBF98F}">
      <dgm:prSet/>
      <dgm:spPr/>
      <dgm:t>
        <a:bodyPr/>
        <a:lstStyle/>
        <a:p>
          <a:endParaRPr lang="en-US"/>
        </a:p>
      </dgm:t>
    </dgm:pt>
    <dgm:pt modelId="{34CBCA28-729C-4404-8794-B0889898BEA3}">
      <dgm:prSet custT="1"/>
      <dgm:spPr/>
      <dgm:t>
        <a:bodyPr/>
        <a:lstStyle/>
        <a:p>
          <a:pPr>
            <a:defRPr cap="all"/>
          </a:pPr>
          <a:r>
            <a:rPr lang="en-US" sz="2400" b="1" dirty="0">
              <a:solidFill>
                <a:schemeClr val="bg1"/>
              </a:solidFill>
            </a:rPr>
            <a:t>Sustainable </a:t>
          </a:r>
        </a:p>
        <a:p>
          <a:pPr>
            <a:defRPr cap="all"/>
          </a:pPr>
          <a:r>
            <a:rPr lang="en-US" sz="2400" b="1" dirty="0">
              <a:solidFill>
                <a:schemeClr val="bg1"/>
              </a:solidFill>
            </a:rPr>
            <a:t>(</a:t>
          </a:r>
          <a:r>
            <a:rPr lang="en-US" sz="2400" b="1" i="1" dirty="0">
              <a:solidFill>
                <a:schemeClr val="bg1"/>
              </a:solidFill>
            </a:rPr>
            <a:t>Mizan</a:t>
          </a:r>
          <a:r>
            <a:rPr lang="en-US" sz="2400" b="1" dirty="0">
              <a:solidFill>
                <a:schemeClr val="bg1"/>
              </a:solidFill>
            </a:rPr>
            <a:t> &amp; </a:t>
          </a:r>
          <a:r>
            <a:rPr lang="en-US" sz="2400" b="1" i="1" dirty="0">
              <a:solidFill>
                <a:schemeClr val="bg1"/>
              </a:solidFill>
            </a:rPr>
            <a:t>Ihsan</a:t>
          </a:r>
          <a:r>
            <a:rPr lang="en-US" sz="2400" b="1" dirty="0">
              <a:solidFill>
                <a:schemeClr val="bg1"/>
              </a:solidFill>
            </a:rPr>
            <a:t>) </a:t>
          </a:r>
        </a:p>
      </dgm:t>
    </dgm:pt>
    <dgm:pt modelId="{54A98285-6D58-43A3-BE4A-79D366AFEFD8}" type="parTrans" cxnId="{BDFCE51A-9D78-470C-93BE-CAF4999F6FD6}">
      <dgm:prSet/>
      <dgm:spPr/>
      <dgm:t>
        <a:bodyPr/>
        <a:lstStyle/>
        <a:p>
          <a:endParaRPr lang="en-US"/>
        </a:p>
      </dgm:t>
    </dgm:pt>
    <dgm:pt modelId="{7FF68228-B44B-4D33-8892-B4CEA7341FD3}" type="sibTrans" cxnId="{BDFCE51A-9D78-470C-93BE-CAF4999F6FD6}">
      <dgm:prSet/>
      <dgm:spPr/>
      <dgm:t>
        <a:bodyPr/>
        <a:lstStyle/>
        <a:p>
          <a:endParaRPr lang="en-US"/>
        </a:p>
      </dgm:t>
    </dgm:pt>
    <dgm:pt modelId="{86CA0068-6745-45A5-9368-F337F32E671C}">
      <dgm:prSet custT="1"/>
      <dgm:spPr/>
      <dgm:t>
        <a:bodyPr/>
        <a:lstStyle/>
        <a:p>
          <a:pPr>
            <a:defRPr cap="all"/>
          </a:pPr>
          <a:r>
            <a:rPr lang="en-US" sz="2400" b="0" dirty="0">
              <a:solidFill>
                <a:schemeClr val="bg1"/>
              </a:solidFill>
            </a:rPr>
            <a:t>Imperative</a:t>
          </a:r>
        </a:p>
        <a:p>
          <a:pPr>
            <a:defRPr cap="all"/>
          </a:pPr>
          <a:r>
            <a:rPr lang="en-US" sz="2400" b="0" dirty="0">
              <a:solidFill>
                <a:schemeClr val="bg1"/>
              </a:solidFill>
              <a:latin typeface="Corbel" panose="020B0503020204020204" pitchFamily="34" charset="0"/>
            </a:rPr>
            <a:t>(‘</a:t>
          </a:r>
          <a:r>
            <a:rPr lang="en-US" sz="2400" b="0" i="1" dirty="0" err="1">
              <a:solidFill>
                <a:schemeClr val="bg1"/>
              </a:solidFill>
              <a:latin typeface="Corbel" panose="020B0503020204020204" pitchFamily="34" charset="0"/>
            </a:rPr>
            <a:t>islah</a:t>
          </a:r>
          <a:r>
            <a:rPr lang="en-US" sz="2400" b="0" dirty="0">
              <a:solidFill>
                <a:schemeClr val="bg1"/>
              </a:solidFill>
              <a:latin typeface="Corbel" panose="020B0503020204020204" pitchFamily="34" charset="0"/>
            </a:rPr>
            <a:t>’ or melioration and reclamation/</a:t>
          </a:r>
        </a:p>
        <a:p>
          <a:pPr>
            <a:defRPr cap="all"/>
          </a:pPr>
          <a:r>
            <a:rPr lang="en-GB" sz="2400" b="0" dirty="0">
              <a:solidFill>
                <a:schemeClr val="bg1"/>
              </a:solidFill>
              <a:latin typeface="Corbel" panose="020B0503020204020204" pitchFamily="34" charset="0"/>
            </a:rPr>
            <a:t>RE-APPREPRIATION</a:t>
          </a:r>
          <a:r>
            <a:rPr lang="en-US" sz="2400" b="0" dirty="0">
              <a:solidFill>
                <a:schemeClr val="bg1"/>
              </a:solidFill>
              <a:latin typeface="Corbel" panose="020B0503020204020204" pitchFamily="34" charset="0"/>
            </a:rPr>
            <a:t>)</a:t>
          </a:r>
          <a:endParaRPr lang="en-US" sz="2400" b="0" dirty="0">
            <a:solidFill>
              <a:schemeClr val="bg1"/>
            </a:solidFill>
          </a:endParaRPr>
        </a:p>
      </dgm:t>
    </dgm:pt>
    <dgm:pt modelId="{78B60C30-8AE8-4F38-BD12-35408C455400}" type="parTrans" cxnId="{84A3B195-8938-4790-869F-04C86F57271E}">
      <dgm:prSet/>
      <dgm:spPr/>
      <dgm:t>
        <a:bodyPr/>
        <a:lstStyle/>
        <a:p>
          <a:endParaRPr lang="en-US"/>
        </a:p>
      </dgm:t>
    </dgm:pt>
    <dgm:pt modelId="{AABD7401-01C2-4DD8-A691-5B68C55B9BDC}" type="sibTrans" cxnId="{84A3B195-8938-4790-869F-04C86F57271E}">
      <dgm:prSet/>
      <dgm:spPr/>
      <dgm:t>
        <a:bodyPr/>
        <a:lstStyle/>
        <a:p>
          <a:endParaRPr lang="en-US"/>
        </a:p>
      </dgm:t>
    </dgm:pt>
    <dgm:pt modelId="{68AC6D6A-B5EE-45E5-A884-9056E94B594D}" type="pres">
      <dgm:prSet presAssocID="{80D82E88-8EB2-41AF-9942-4CB9264E0652}" presName="root" presStyleCnt="0">
        <dgm:presLayoutVars>
          <dgm:dir/>
          <dgm:resizeHandles val="exact"/>
        </dgm:presLayoutVars>
      </dgm:prSet>
      <dgm:spPr/>
    </dgm:pt>
    <dgm:pt modelId="{15766C15-CDE5-419C-BBD2-B41D3A14699E}" type="pres">
      <dgm:prSet presAssocID="{26DA1F67-3B07-4D0A-8BAD-B385FC08BA25}" presName="compNode" presStyleCnt="0"/>
      <dgm:spPr/>
    </dgm:pt>
    <dgm:pt modelId="{560C9DA1-7758-4CCA-9646-ADF2A402A7CA}" type="pres">
      <dgm:prSet presAssocID="{26DA1F67-3B07-4D0A-8BAD-B385FC08BA25}" presName="iconBgRect" presStyleLbl="bgShp" presStyleIdx="0" presStyleCnt="3"/>
      <dgm:spPr/>
    </dgm:pt>
    <dgm:pt modelId="{CA75C181-41E9-4A0D-8E89-407586DC8D5D}" type="pres">
      <dgm:prSet presAssocID="{26DA1F67-3B07-4D0A-8BAD-B385FC08BA2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a:ext>
      </dgm:extLst>
    </dgm:pt>
    <dgm:pt modelId="{5E6930A8-00FA-490E-9C38-8D64FE4E9B99}" type="pres">
      <dgm:prSet presAssocID="{26DA1F67-3B07-4D0A-8BAD-B385FC08BA25}" presName="spaceRect" presStyleCnt="0"/>
      <dgm:spPr/>
    </dgm:pt>
    <dgm:pt modelId="{0901D263-E04C-482C-AEDE-45E5B2F8DFF4}" type="pres">
      <dgm:prSet presAssocID="{26DA1F67-3B07-4D0A-8BAD-B385FC08BA25}" presName="textRect" presStyleLbl="revTx" presStyleIdx="0" presStyleCnt="3">
        <dgm:presLayoutVars>
          <dgm:chMax val="1"/>
          <dgm:chPref val="1"/>
        </dgm:presLayoutVars>
      </dgm:prSet>
      <dgm:spPr/>
    </dgm:pt>
    <dgm:pt modelId="{BC3FDD01-8BB0-4436-B036-F3FAB8A0C2F4}" type="pres">
      <dgm:prSet presAssocID="{5FEC4ACB-67B1-49D3-89D6-C378563B9CCB}" presName="sibTrans" presStyleCnt="0"/>
      <dgm:spPr/>
    </dgm:pt>
    <dgm:pt modelId="{DCB62247-DB6A-4C3F-8931-DD861C1EDB41}" type="pres">
      <dgm:prSet presAssocID="{34CBCA28-729C-4404-8794-B0889898BEA3}" presName="compNode" presStyleCnt="0"/>
      <dgm:spPr/>
    </dgm:pt>
    <dgm:pt modelId="{C925A056-71AC-4F7D-BEE3-86C0DD55FF29}" type="pres">
      <dgm:prSet presAssocID="{34CBCA28-729C-4404-8794-B0889898BEA3}" presName="iconBgRect" presStyleLbl="bgShp" presStyleIdx="1" presStyleCnt="3" custLinFactNeighborX="-22165" custLinFactNeighborY="1179"/>
      <dgm:spPr/>
    </dgm:pt>
    <dgm:pt modelId="{A0E98FD7-1102-4A03-8A1F-D9F0A94DFB0A}" type="pres">
      <dgm:prSet presAssocID="{34CBCA28-729C-4404-8794-B0889898BEA3}" presName="iconRect" presStyleLbl="node1" presStyleIdx="1" presStyleCnt="3" custLinFactNeighborX="-50000" custLinFactNeighborY="620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ciduous tree"/>
        </a:ext>
      </dgm:extLst>
    </dgm:pt>
    <dgm:pt modelId="{A4F1C1CE-B7B4-49E7-A26B-9C17C108F0BE}" type="pres">
      <dgm:prSet presAssocID="{34CBCA28-729C-4404-8794-B0889898BEA3}" presName="spaceRect" presStyleCnt="0"/>
      <dgm:spPr/>
    </dgm:pt>
    <dgm:pt modelId="{2FA93D16-02C6-44C7-8B25-34CC44114D12}" type="pres">
      <dgm:prSet presAssocID="{34CBCA28-729C-4404-8794-B0889898BEA3}" presName="textRect" presStyleLbl="revTx" presStyleIdx="1" presStyleCnt="3" custLinFactNeighborX="-23675" custLinFactNeighborY="440">
        <dgm:presLayoutVars>
          <dgm:chMax val="1"/>
          <dgm:chPref val="1"/>
        </dgm:presLayoutVars>
      </dgm:prSet>
      <dgm:spPr/>
    </dgm:pt>
    <dgm:pt modelId="{62C4224E-9070-4DCC-B1D3-322373A02373}" type="pres">
      <dgm:prSet presAssocID="{7FF68228-B44B-4D33-8892-B4CEA7341FD3}" presName="sibTrans" presStyleCnt="0"/>
      <dgm:spPr/>
    </dgm:pt>
    <dgm:pt modelId="{2E70989F-7EF1-4721-BED9-12132F47AD80}" type="pres">
      <dgm:prSet presAssocID="{86CA0068-6745-45A5-9368-F337F32E671C}" presName="compNode" presStyleCnt="0"/>
      <dgm:spPr/>
    </dgm:pt>
    <dgm:pt modelId="{75480A42-5A7C-494A-8B72-92359EB4616D}" type="pres">
      <dgm:prSet presAssocID="{86CA0068-6745-45A5-9368-F337F32E671C}" presName="iconBgRect" presStyleLbl="bgShp" presStyleIdx="2" presStyleCnt="3" custLinFactX="4183" custLinFactNeighborX="100000" custLinFactNeighborY="535"/>
      <dgm:spPr/>
    </dgm:pt>
    <dgm:pt modelId="{533FDC61-C085-423F-A7BA-B10B69074A13}" type="pres">
      <dgm:prSet presAssocID="{86CA0068-6745-45A5-9368-F337F32E671C}" presName="iconRect" presStyleLbl="node1" presStyleIdx="2" presStyleCnt="3" custLinFactX="73816" custLinFactNeighborX="100000" custLinFactNeighborY="-1203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ick"/>
        </a:ext>
      </dgm:extLst>
    </dgm:pt>
    <dgm:pt modelId="{8AF90D12-0331-4751-924C-CBD35A50BE83}" type="pres">
      <dgm:prSet presAssocID="{86CA0068-6745-45A5-9368-F337F32E671C}" presName="spaceRect" presStyleCnt="0"/>
      <dgm:spPr/>
    </dgm:pt>
    <dgm:pt modelId="{F5D7EAE5-BF8A-40D8-97DA-410597D4DB92}" type="pres">
      <dgm:prSet presAssocID="{86CA0068-6745-45A5-9368-F337F32E671C}" presName="textRect" presStyleLbl="revTx" presStyleIdx="2" presStyleCnt="3" custLinFactNeighborX="59082" custLinFactNeighborY="-7126">
        <dgm:presLayoutVars>
          <dgm:chMax val="1"/>
          <dgm:chPref val="1"/>
        </dgm:presLayoutVars>
      </dgm:prSet>
      <dgm:spPr/>
    </dgm:pt>
  </dgm:ptLst>
  <dgm:cxnLst>
    <dgm:cxn modelId="{BDFCE51A-9D78-470C-93BE-CAF4999F6FD6}" srcId="{80D82E88-8EB2-41AF-9942-4CB9264E0652}" destId="{34CBCA28-729C-4404-8794-B0889898BEA3}" srcOrd="1" destOrd="0" parTransId="{54A98285-6D58-43A3-BE4A-79D366AFEFD8}" sibTransId="{7FF68228-B44B-4D33-8892-B4CEA7341FD3}"/>
    <dgm:cxn modelId="{5667D42D-BBB6-3247-A572-0244E31380D4}" type="presOf" srcId="{26DA1F67-3B07-4D0A-8BAD-B385FC08BA25}" destId="{0901D263-E04C-482C-AEDE-45E5B2F8DFF4}" srcOrd="0" destOrd="0" presId="urn:microsoft.com/office/officeart/2018/5/layout/IconCircleLabelList"/>
    <dgm:cxn modelId="{67F95137-A0F8-654C-99F7-9BADDC167C18}" type="presOf" srcId="{86CA0068-6745-45A5-9368-F337F32E671C}" destId="{F5D7EAE5-BF8A-40D8-97DA-410597D4DB92}" srcOrd="0" destOrd="0" presId="urn:microsoft.com/office/officeart/2018/5/layout/IconCircleLabelList"/>
    <dgm:cxn modelId="{7BF16851-2DEA-4886-95FB-347465CBF98F}" srcId="{80D82E88-8EB2-41AF-9942-4CB9264E0652}" destId="{26DA1F67-3B07-4D0A-8BAD-B385FC08BA25}" srcOrd="0" destOrd="0" parTransId="{422E462B-DB3D-4A55-BA2B-2B53DC678A90}" sibTransId="{5FEC4ACB-67B1-49D3-89D6-C378563B9CCB}"/>
    <dgm:cxn modelId="{874C8861-F784-8D4C-898A-154458DB2517}" type="presOf" srcId="{80D82E88-8EB2-41AF-9942-4CB9264E0652}" destId="{68AC6D6A-B5EE-45E5-A884-9056E94B594D}" srcOrd="0" destOrd="0" presId="urn:microsoft.com/office/officeart/2018/5/layout/IconCircleLabelList"/>
    <dgm:cxn modelId="{B065E967-9A8D-704A-A2A9-A6A85F444202}" type="presOf" srcId="{34CBCA28-729C-4404-8794-B0889898BEA3}" destId="{2FA93D16-02C6-44C7-8B25-34CC44114D12}" srcOrd="0" destOrd="0" presId="urn:microsoft.com/office/officeart/2018/5/layout/IconCircleLabelList"/>
    <dgm:cxn modelId="{84A3B195-8938-4790-869F-04C86F57271E}" srcId="{80D82E88-8EB2-41AF-9942-4CB9264E0652}" destId="{86CA0068-6745-45A5-9368-F337F32E671C}" srcOrd="2" destOrd="0" parTransId="{78B60C30-8AE8-4F38-BD12-35408C455400}" sibTransId="{AABD7401-01C2-4DD8-A691-5B68C55B9BDC}"/>
    <dgm:cxn modelId="{52A076D7-3A34-594B-98F5-631E91CB929B}" type="presParOf" srcId="{68AC6D6A-B5EE-45E5-A884-9056E94B594D}" destId="{15766C15-CDE5-419C-BBD2-B41D3A14699E}" srcOrd="0" destOrd="0" presId="urn:microsoft.com/office/officeart/2018/5/layout/IconCircleLabelList"/>
    <dgm:cxn modelId="{5D82FE99-0598-3B4F-A939-7DFBE86E8096}" type="presParOf" srcId="{15766C15-CDE5-419C-BBD2-B41D3A14699E}" destId="{560C9DA1-7758-4CCA-9646-ADF2A402A7CA}" srcOrd="0" destOrd="0" presId="urn:microsoft.com/office/officeart/2018/5/layout/IconCircleLabelList"/>
    <dgm:cxn modelId="{D2CD40E1-6467-7244-A693-0590C745212D}" type="presParOf" srcId="{15766C15-CDE5-419C-BBD2-B41D3A14699E}" destId="{CA75C181-41E9-4A0D-8E89-407586DC8D5D}" srcOrd="1" destOrd="0" presId="urn:microsoft.com/office/officeart/2018/5/layout/IconCircleLabelList"/>
    <dgm:cxn modelId="{696E17D8-2641-E24C-B8F4-60622C07ED7D}" type="presParOf" srcId="{15766C15-CDE5-419C-BBD2-B41D3A14699E}" destId="{5E6930A8-00FA-490E-9C38-8D64FE4E9B99}" srcOrd="2" destOrd="0" presId="urn:microsoft.com/office/officeart/2018/5/layout/IconCircleLabelList"/>
    <dgm:cxn modelId="{5CC81D1B-B680-6347-921D-3284C75B987F}" type="presParOf" srcId="{15766C15-CDE5-419C-BBD2-B41D3A14699E}" destId="{0901D263-E04C-482C-AEDE-45E5B2F8DFF4}" srcOrd="3" destOrd="0" presId="urn:microsoft.com/office/officeart/2018/5/layout/IconCircleLabelList"/>
    <dgm:cxn modelId="{36EB5564-3E7D-734E-996F-61E8EB91D202}" type="presParOf" srcId="{68AC6D6A-B5EE-45E5-A884-9056E94B594D}" destId="{BC3FDD01-8BB0-4436-B036-F3FAB8A0C2F4}" srcOrd="1" destOrd="0" presId="urn:microsoft.com/office/officeart/2018/5/layout/IconCircleLabelList"/>
    <dgm:cxn modelId="{558848EA-E915-5A4C-A2D6-0800D2D8F9B9}" type="presParOf" srcId="{68AC6D6A-B5EE-45E5-A884-9056E94B594D}" destId="{DCB62247-DB6A-4C3F-8931-DD861C1EDB41}" srcOrd="2" destOrd="0" presId="urn:microsoft.com/office/officeart/2018/5/layout/IconCircleLabelList"/>
    <dgm:cxn modelId="{71B8B8E1-E06A-6F47-A872-F2C27C6A65DA}" type="presParOf" srcId="{DCB62247-DB6A-4C3F-8931-DD861C1EDB41}" destId="{C925A056-71AC-4F7D-BEE3-86C0DD55FF29}" srcOrd="0" destOrd="0" presId="urn:microsoft.com/office/officeart/2018/5/layout/IconCircleLabelList"/>
    <dgm:cxn modelId="{84F09E4D-55F4-304D-BBAE-9725739C611E}" type="presParOf" srcId="{DCB62247-DB6A-4C3F-8931-DD861C1EDB41}" destId="{A0E98FD7-1102-4A03-8A1F-D9F0A94DFB0A}" srcOrd="1" destOrd="0" presId="urn:microsoft.com/office/officeart/2018/5/layout/IconCircleLabelList"/>
    <dgm:cxn modelId="{34DA567A-5D6B-1A4B-B697-96D02657D9BF}" type="presParOf" srcId="{DCB62247-DB6A-4C3F-8931-DD861C1EDB41}" destId="{A4F1C1CE-B7B4-49E7-A26B-9C17C108F0BE}" srcOrd="2" destOrd="0" presId="urn:microsoft.com/office/officeart/2018/5/layout/IconCircleLabelList"/>
    <dgm:cxn modelId="{24CDE64B-E82E-404D-9875-738635E8FC79}" type="presParOf" srcId="{DCB62247-DB6A-4C3F-8931-DD861C1EDB41}" destId="{2FA93D16-02C6-44C7-8B25-34CC44114D12}" srcOrd="3" destOrd="0" presId="urn:microsoft.com/office/officeart/2018/5/layout/IconCircleLabelList"/>
    <dgm:cxn modelId="{E263DC48-4C03-7147-A3FD-2293AF3FF0B9}" type="presParOf" srcId="{68AC6D6A-B5EE-45E5-A884-9056E94B594D}" destId="{62C4224E-9070-4DCC-B1D3-322373A02373}" srcOrd="3" destOrd="0" presId="urn:microsoft.com/office/officeart/2018/5/layout/IconCircleLabelList"/>
    <dgm:cxn modelId="{3E0321EF-4466-5440-82B6-EEBF1D91736F}" type="presParOf" srcId="{68AC6D6A-B5EE-45E5-A884-9056E94B594D}" destId="{2E70989F-7EF1-4721-BED9-12132F47AD80}" srcOrd="4" destOrd="0" presId="urn:microsoft.com/office/officeart/2018/5/layout/IconCircleLabelList"/>
    <dgm:cxn modelId="{22C46035-977C-7A47-9851-9ADA7A4397AE}" type="presParOf" srcId="{2E70989F-7EF1-4721-BED9-12132F47AD80}" destId="{75480A42-5A7C-494A-8B72-92359EB4616D}" srcOrd="0" destOrd="0" presId="urn:microsoft.com/office/officeart/2018/5/layout/IconCircleLabelList"/>
    <dgm:cxn modelId="{C0D8ECB9-EE7F-FA4D-881B-5F1E855AE1DA}" type="presParOf" srcId="{2E70989F-7EF1-4721-BED9-12132F47AD80}" destId="{533FDC61-C085-423F-A7BA-B10B69074A13}" srcOrd="1" destOrd="0" presId="urn:microsoft.com/office/officeart/2018/5/layout/IconCircleLabelList"/>
    <dgm:cxn modelId="{840C7BF3-B8F5-C44F-9C33-39F5FFC9EB2E}" type="presParOf" srcId="{2E70989F-7EF1-4721-BED9-12132F47AD80}" destId="{8AF90D12-0331-4751-924C-CBD35A50BE83}" srcOrd="2" destOrd="0" presId="urn:microsoft.com/office/officeart/2018/5/layout/IconCircleLabelList"/>
    <dgm:cxn modelId="{46ED3501-4CE7-F44C-B469-7B25C99EEA68}" type="presParOf" srcId="{2E70989F-7EF1-4721-BED9-12132F47AD80}" destId="{F5D7EAE5-BF8A-40D8-97DA-410597D4DB9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7CD20B-927F-BE49-9BB0-CF20B2DEA1AA}" type="doc">
      <dgm:prSet loTypeId="urn:microsoft.com/office/officeart/2005/8/layout/chevron1" loCatId="" qsTypeId="urn:microsoft.com/office/officeart/2005/8/quickstyle/3d3" qsCatId="3D" csTypeId="urn:microsoft.com/office/officeart/2005/8/colors/accent3_2" csCatId="accent3" phldr="1"/>
      <dgm:spPr/>
    </dgm:pt>
    <dgm:pt modelId="{AF218135-2C15-8949-80DE-5140C969F144}">
      <dgm:prSet phldrT="[Text]"/>
      <dgm:spPr/>
      <dgm:t>
        <a:bodyPr/>
        <a:lstStyle/>
        <a:p>
          <a:r>
            <a:rPr lang="en-US" b="1"/>
            <a:t>1st Issuance</a:t>
          </a:r>
        </a:p>
      </dgm:t>
    </dgm:pt>
    <dgm:pt modelId="{FDE64A22-2489-A74E-8A46-FE6ECD1A3CEF}" type="parTrans" cxnId="{EA4E5BFA-1676-1346-82AB-DEE2B2636A40}">
      <dgm:prSet/>
      <dgm:spPr/>
      <dgm:t>
        <a:bodyPr/>
        <a:lstStyle/>
        <a:p>
          <a:endParaRPr lang="en-US" b="1"/>
        </a:p>
      </dgm:t>
    </dgm:pt>
    <dgm:pt modelId="{CB1C49A0-9358-284E-83C0-EEDAB91DD822}" type="sibTrans" cxnId="{EA4E5BFA-1676-1346-82AB-DEE2B2636A40}">
      <dgm:prSet/>
      <dgm:spPr/>
      <dgm:t>
        <a:bodyPr/>
        <a:lstStyle/>
        <a:p>
          <a:endParaRPr lang="en-US" b="1"/>
        </a:p>
      </dgm:t>
    </dgm:pt>
    <dgm:pt modelId="{2EBBD6D3-31E8-4F41-B68D-F1A00F89AC6B}">
      <dgm:prSet phldrT="[Text]"/>
      <dgm:spPr/>
      <dgm:t>
        <a:bodyPr/>
        <a:lstStyle/>
        <a:p>
          <a:r>
            <a:rPr lang="en-US" b="1"/>
            <a:t>2nd Issuance</a:t>
          </a:r>
        </a:p>
      </dgm:t>
    </dgm:pt>
    <dgm:pt modelId="{0332C4E9-FECF-0446-AB47-6D9BC84AE635}" type="parTrans" cxnId="{6E67018C-64FD-DE4E-9425-AA5FBE363E82}">
      <dgm:prSet/>
      <dgm:spPr/>
      <dgm:t>
        <a:bodyPr/>
        <a:lstStyle/>
        <a:p>
          <a:endParaRPr lang="en-US" b="1"/>
        </a:p>
      </dgm:t>
    </dgm:pt>
    <dgm:pt modelId="{78148186-FF5A-F948-86C4-DF67AED16140}" type="sibTrans" cxnId="{6E67018C-64FD-DE4E-9425-AA5FBE363E82}">
      <dgm:prSet/>
      <dgm:spPr/>
      <dgm:t>
        <a:bodyPr/>
        <a:lstStyle/>
        <a:p>
          <a:endParaRPr lang="en-US" b="1"/>
        </a:p>
      </dgm:t>
    </dgm:pt>
    <dgm:pt modelId="{FC6B1834-0231-2C41-836C-65383641DEF4}">
      <dgm:prSet phldrT="[Text]"/>
      <dgm:spPr/>
      <dgm:t>
        <a:bodyPr/>
        <a:lstStyle/>
        <a:p>
          <a:r>
            <a:rPr lang="en-US" b="1"/>
            <a:t>3rd Issuance</a:t>
          </a:r>
        </a:p>
      </dgm:t>
    </dgm:pt>
    <dgm:pt modelId="{311F739D-0CAC-1B4F-8D75-5C2C3ADB43E9}" type="parTrans" cxnId="{99E736CC-CA18-9144-8724-323CD354A35B}">
      <dgm:prSet/>
      <dgm:spPr/>
      <dgm:t>
        <a:bodyPr/>
        <a:lstStyle/>
        <a:p>
          <a:endParaRPr lang="en-US" b="1"/>
        </a:p>
      </dgm:t>
    </dgm:pt>
    <dgm:pt modelId="{41B95A64-1B9A-5649-AA1D-52AE5C8983D6}" type="sibTrans" cxnId="{99E736CC-CA18-9144-8724-323CD354A35B}">
      <dgm:prSet/>
      <dgm:spPr/>
      <dgm:t>
        <a:bodyPr/>
        <a:lstStyle/>
        <a:p>
          <a:endParaRPr lang="en-US" b="1"/>
        </a:p>
      </dgm:t>
    </dgm:pt>
    <dgm:pt modelId="{78B9F495-E22C-7146-918C-52694D42AFD0}">
      <dgm:prSet phldrT="[Text]"/>
      <dgm:spPr/>
      <dgm:t>
        <a:bodyPr/>
        <a:lstStyle/>
        <a:p>
          <a:r>
            <a:rPr lang="en-US" b="1"/>
            <a:t>4th Issuance</a:t>
          </a:r>
        </a:p>
      </dgm:t>
    </dgm:pt>
    <dgm:pt modelId="{B5C2DE98-6F7F-BF44-89F7-60A11F86903A}" type="parTrans" cxnId="{C6B6FD03-1CC1-AC48-9AC0-1E5588C82413}">
      <dgm:prSet/>
      <dgm:spPr/>
      <dgm:t>
        <a:bodyPr/>
        <a:lstStyle/>
        <a:p>
          <a:endParaRPr lang="en-US" b="1"/>
        </a:p>
      </dgm:t>
    </dgm:pt>
    <dgm:pt modelId="{C9EAFF4C-0124-AC40-8426-EAEB26CA3FF3}" type="sibTrans" cxnId="{C6B6FD03-1CC1-AC48-9AC0-1E5588C82413}">
      <dgm:prSet/>
      <dgm:spPr/>
      <dgm:t>
        <a:bodyPr/>
        <a:lstStyle/>
        <a:p>
          <a:endParaRPr lang="en-US" b="1"/>
        </a:p>
      </dgm:t>
    </dgm:pt>
    <dgm:pt modelId="{C4758B5F-F140-FC4B-AF0A-92EB055B5DC6}">
      <dgm:prSet phldrT="[Text]"/>
      <dgm:spPr/>
      <dgm:t>
        <a:bodyPr/>
        <a:lstStyle/>
        <a:p>
          <a:r>
            <a:rPr lang="en-US" b="1"/>
            <a:t>5th Issuance</a:t>
          </a:r>
        </a:p>
      </dgm:t>
    </dgm:pt>
    <dgm:pt modelId="{0A3374F7-81F1-A945-BA58-E70A302BD99E}" type="parTrans" cxnId="{5289BDB0-CBF9-2E46-BDDA-349F70A32BDC}">
      <dgm:prSet/>
      <dgm:spPr/>
      <dgm:t>
        <a:bodyPr/>
        <a:lstStyle/>
        <a:p>
          <a:endParaRPr lang="en-US" b="1"/>
        </a:p>
      </dgm:t>
    </dgm:pt>
    <dgm:pt modelId="{757AA69F-D43B-4A43-BB48-047AC41CFD50}" type="sibTrans" cxnId="{5289BDB0-CBF9-2E46-BDDA-349F70A32BDC}">
      <dgm:prSet/>
      <dgm:spPr/>
      <dgm:t>
        <a:bodyPr/>
        <a:lstStyle/>
        <a:p>
          <a:endParaRPr lang="en-US" b="1"/>
        </a:p>
      </dgm:t>
    </dgm:pt>
    <dgm:pt modelId="{DCD13E5B-09C2-4C4F-B7EF-C70E7FCD2786}">
      <dgm:prSet phldrT="[Text]"/>
      <dgm:spPr/>
      <dgm:t>
        <a:bodyPr/>
        <a:lstStyle/>
        <a:p>
          <a:r>
            <a:rPr lang="en-US" b="1"/>
            <a:t>6th Issuance</a:t>
          </a:r>
        </a:p>
      </dgm:t>
    </dgm:pt>
    <dgm:pt modelId="{22E880E5-01A2-0E45-9FB5-37DC245148AD}" type="parTrans" cxnId="{A1A69C6D-DA0E-C84E-80D7-2F87A1DF78BF}">
      <dgm:prSet/>
      <dgm:spPr/>
      <dgm:t>
        <a:bodyPr/>
        <a:lstStyle/>
        <a:p>
          <a:endParaRPr lang="en-US" b="1"/>
        </a:p>
      </dgm:t>
    </dgm:pt>
    <dgm:pt modelId="{7759503A-7F05-EB41-A7FE-A4FFDC0DD596}" type="sibTrans" cxnId="{A1A69C6D-DA0E-C84E-80D7-2F87A1DF78BF}">
      <dgm:prSet/>
      <dgm:spPr/>
      <dgm:t>
        <a:bodyPr/>
        <a:lstStyle/>
        <a:p>
          <a:endParaRPr lang="en-US" b="1"/>
        </a:p>
      </dgm:t>
    </dgm:pt>
    <dgm:pt modelId="{D80ADAD9-8D78-D844-8542-9F7B1B5A306B}">
      <dgm:prSet phldrT="[Text]"/>
      <dgm:spPr/>
      <dgm:t>
        <a:bodyPr/>
        <a:lstStyle/>
        <a:p>
          <a:r>
            <a:rPr lang="en-US" b="1" dirty="0"/>
            <a:t>7th Issuance</a:t>
          </a:r>
        </a:p>
      </dgm:t>
    </dgm:pt>
    <dgm:pt modelId="{68BE448D-5A33-3C48-A8D6-1EE23CD66545}" type="parTrans" cxnId="{5BDB50D1-2B72-144F-B70F-B1C56755517E}">
      <dgm:prSet/>
      <dgm:spPr/>
      <dgm:t>
        <a:bodyPr/>
        <a:lstStyle/>
        <a:p>
          <a:endParaRPr lang="en-US" b="1"/>
        </a:p>
      </dgm:t>
    </dgm:pt>
    <dgm:pt modelId="{F2A2C971-1D37-044A-A172-811D4353CEE8}" type="sibTrans" cxnId="{5BDB50D1-2B72-144F-B70F-B1C56755517E}">
      <dgm:prSet/>
      <dgm:spPr/>
      <dgm:t>
        <a:bodyPr/>
        <a:lstStyle/>
        <a:p>
          <a:endParaRPr lang="en-US" b="1"/>
        </a:p>
      </dgm:t>
    </dgm:pt>
    <dgm:pt modelId="{31E8BF98-789B-A745-88B6-43B8CFF0C663}">
      <dgm:prSet phldrT="[Text]"/>
      <dgm:spPr/>
      <dgm:t>
        <a:bodyPr/>
        <a:lstStyle/>
        <a:p>
          <a:r>
            <a:rPr lang="en-US" b="1" dirty="0"/>
            <a:t>8th Issuance</a:t>
          </a:r>
        </a:p>
      </dgm:t>
    </dgm:pt>
    <dgm:pt modelId="{65194467-C7FE-7347-BCCC-29B585BBFF46}" type="parTrans" cxnId="{88DFF1C4-47C6-A94F-B1BF-4353B59EAC94}">
      <dgm:prSet/>
      <dgm:spPr/>
      <dgm:t>
        <a:bodyPr/>
        <a:lstStyle/>
        <a:p>
          <a:endParaRPr lang="en-US"/>
        </a:p>
      </dgm:t>
    </dgm:pt>
    <dgm:pt modelId="{9BCA3B2D-FB1C-D44D-B489-A789A980187C}" type="sibTrans" cxnId="{88DFF1C4-47C6-A94F-B1BF-4353B59EAC94}">
      <dgm:prSet/>
      <dgm:spPr/>
      <dgm:t>
        <a:bodyPr/>
        <a:lstStyle/>
        <a:p>
          <a:endParaRPr lang="en-US"/>
        </a:p>
      </dgm:t>
    </dgm:pt>
    <dgm:pt modelId="{17EBCC63-1AB0-274B-97FD-0388900D6CB3}" type="pres">
      <dgm:prSet presAssocID="{8D7CD20B-927F-BE49-9BB0-CF20B2DEA1AA}" presName="Name0" presStyleCnt="0">
        <dgm:presLayoutVars>
          <dgm:dir/>
          <dgm:animLvl val="lvl"/>
          <dgm:resizeHandles val="exact"/>
        </dgm:presLayoutVars>
      </dgm:prSet>
      <dgm:spPr/>
    </dgm:pt>
    <dgm:pt modelId="{7415D00F-0BCB-F040-99B9-17B64D606C4A}" type="pres">
      <dgm:prSet presAssocID="{AF218135-2C15-8949-80DE-5140C969F144}" presName="parTxOnly" presStyleLbl="node1" presStyleIdx="0" presStyleCnt="8">
        <dgm:presLayoutVars>
          <dgm:chMax val="0"/>
          <dgm:chPref val="0"/>
          <dgm:bulletEnabled val="1"/>
        </dgm:presLayoutVars>
      </dgm:prSet>
      <dgm:spPr/>
    </dgm:pt>
    <dgm:pt modelId="{82C80DA7-75F9-BB4A-B6F2-EC3092A57ED3}" type="pres">
      <dgm:prSet presAssocID="{CB1C49A0-9358-284E-83C0-EEDAB91DD822}" presName="parTxOnlySpace" presStyleCnt="0"/>
      <dgm:spPr/>
    </dgm:pt>
    <dgm:pt modelId="{DFEBE313-464E-A944-820D-8C75C489AFC6}" type="pres">
      <dgm:prSet presAssocID="{2EBBD6D3-31E8-4F41-B68D-F1A00F89AC6B}" presName="parTxOnly" presStyleLbl="node1" presStyleIdx="1" presStyleCnt="8">
        <dgm:presLayoutVars>
          <dgm:chMax val="0"/>
          <dgm:chPref val="0"/>
          <dgm:bulletEnabled val="1"/>
        </dgm:presLayoutVars>
      </dgm:prSet>
      <dgm:spPr/>
    </dgm:pt>
    <dgm:pt modelId="{92340A05-C069-174B-BB91-C64BC0EB9C2E}" type="pres">
      <dgm:prSet presAssocID="{78148186-FF5A-F948-86C4-DF67AED16140}" presName="parTxOnlySpace" presStyleCnt="0"/>
      <dgm:spPr/>
    </dgm:pt>
    <dgm:pt modelId="{3F3D1B4A-FE94-544B-B84F-8571A58A9204}" type="pres">
      <dgm:prSet presAssocID="{FC6B1834-0231-2C41-836C-65383641DEF4}" presName="parTxOnly" presStyleLbl="node1" presStyleIdx="2" presStyleCnt="8">
        <dgm:presLayoutVars>
          <dgm:chMax val="0"/>
          <dgm:chPref val="0"/>
          <dgm:bulletEnabled val="1"/>
        </dgm:presLayoutVars>
      </dgm:prSet>
      <dgm:spPr/>
    </dgm:pt>
    <dgm:pt modelId="{F4C0F63E-EA45-0A45-88CE-0AB23F7F97C5}" type="pres">
      <dgm:prSet presAssocID="{41B95A64-1B9A-5649-AA1D-52AE5C8983D6}" presName="parTxOnlySpace" presStyleCnt="0"/>
      <dgm:spPr/>
    </dgm:pt>
    <dgm:pt modelId="{659B3092-C5B5-EB48-8FF1-FA478F6099AE}" type="pres">
      <dgm:prSet presAssocID="{78B9F495-E22C-7146-918C-52694D42AFD0}" presName="parTxOnly" presStyleLbl="node1" presStyleIdx="3" presStyleCnt="8">
        <dgm:presLayoutVars>
          <dgm:chMax val="0"/>
          <dgm:chPref val="0"/>
          <dgm:bulletEnabled val="1"/>
        </dgm:presLayoutVars>
      </dgm:prSet>
      <dgm:spPr/>
    </dgm:pt>
    <dgm:pt modelId="{CDA55E1F-7747-C247-96F0-EBED24DE9FE7}" type="pres">
      <dgm:prSet presAssocID="{C9EAFF4C-0124-AC40-8426-EAEB26CA3FF3}" presName="parTxOnlySpace" presStyleCnt="0"/>
      <dgm:spPr/>
    </dgm:pt>
    <dgm:pt modelId="{76C83A04-342F-B444-9F6D-BA03FF7AA379}" type="pres">
      <dgm:prSet presAssocID="{C4758B5F-F140-FC4B-AF0A-92EB055B5DC6}" presName="parTxOnly" presStyleLbl="node1" presStyleIdx="4" presStyleCnt="8">
        <dgm:presLayoutVars>
          <dgm:chMax val="0"/>
          <dgm:chPref val="0"/>
          <dgm:bulletEnabled val="1"/>
        </dgm:presLayoutVars>
      </dgm:prSet>
      <dgm:spPr/>
    </dgm:pt>
    <dgm:pt modelId="{3F72C618-5DC0-794C-BD42-08F9F0895DA9}" type="pres">
      <dgm:prSet presAssocID="{757AA69F-D43B-4A43-BB48-047AC41CFD50}" presName="parTxOnlySpace" presStyleCnt="0"/>
      <dgm:spPr/>
    </dgm:pt>
    <dgm:pt modelId="{BEB2E4F4-58A6-5A49-801E-5D6320C80631}" type="pres">
      <dgm:prSet presAssocID="{DCD13E5B-09C2-4C4F-B7EF-C70E7FCD2786}" presName="parTxOnly" presStyleLbl="node1" presStyleIdx="5" presStyleCnt="8">
        <dgm:presLayoutVars>
          <dgm:chMax val="0"/>
          <dgm:chPref val="0"/>
          <dgm:bulletEnabled val="1"/>
        </dgm:presLayoutVars>
      </dgm:prSet>
      <dgm:spPr/>
    </dgm:pt>
    <dgm:pt modelId="{1C0B3479-8DF0-0F4D-972C-4732ECE491FB}" type="pres">
      <dgm:prSet presAssocID="{7759503A-7F05-EB41-A7FE-A4FFDC0DD596}" presName="parTxOnlySpace" presStyleCnt="0"/>
      <dgm:spPr/>
    </dgm:pt>
    <dgm:pt modelId="{0AFD3D3F-6D9B-F04C-A1FC-9BD932830344}" type="pres">
      <dgm:prSet presAssocID="{D80ADAD9-8D78-D844-8542-9F7B1B5A306B}" presName="parTxOnly" presStyleLbl="node1" presStyleIdx="6" presStyleCnt="8">
        <dgm:presLayoutVars>
          <dgm:chMax val="0"/>
          <dgm:chPref val="0"/>
          <dgm:bulletEnabled val="1"/>
        </dgm:presLayoutVars>
      </dgm:prSet>
      <dgm:spPr/>
    </dgm:pt>
    <dgm:pt modelId="{A034961F-23D9-7846-AB43-7E6AF57BDDE4}" type="pres">
      <dgm:prSet presAssocID="{F2A2C971-1D37-044A-A172-811D4353CEE8}" presName="parTxOnlySpace" presStyleCnt="0"/>
      <dgm:spPr/>
    </dgm:pt>
    <dgm:pt modelId="{16D27548-E90C-0D45-BFE3-C6913694F6FD}" type="pres">
      <dgm:prSet presAssocID="{31E8BF98-789B-A745-88B6-43B8CFF0C663}" presName="parTxOnly" presStyleLbl="node1" presStyleIdx="7" presStyleCnt="8">
        <dgm:presLayoutVars>
          <dgm:chMax val="0"/>
          <dgm:chPref val="0"/>
          <dgm:bulletEnabled val="1"/>
        </dgm:presLayoutVars>
      </dgm:prSet>
      <dgm:spPr/>
    </dgm:pt>
  </dgm:ptLst>
  <dgm:cxnLst>
    <dgm:cxn modelId="{C6B6FD03-1CC1-AC48-9AC0-1E5588C82413}" srcId="{8D7CD20B-927F-BE49-9BB0-CF20B2DEA1AA}" destId="{78B9F495-E22C-7146-918C-52694D42AFD0}" srcOrd="3" destOrd="0" parTransId="{B5C2DE98-6F7F-BF44-89F7-60A11F86903A}" sibTransId="{C9EAFF4C-0124-AC40-8426-EAEB26CA3FF3}"/>
    <dgm:cxn modelId="{918AF310-2048-DA43-8395-3BCDF8CA0572}" type="presOf" srcId="{78B9F495-E22C-7146-918C-52694D42AFD0}" destId="{659B3092-C5B5-EB48-8FF1-FA478F6099AE}" srcOrd="0" destOrd="0" presId="urn:microsoft.com/office/officeart/2005/8/layout/chevron1"/>
    <dgm:cxn modelId="{A1A69C6D-DA0E-C84E-80D7-2F87A1DF78BF}" srcId="{8D7CD20B-927F-BE49-9BB0-CF20B2DEA1AA}" destId="{DCD13E5B-09C2-4C4F-B7EF-C70E7FCD2786}" srcOrd="5" destOrd="0" parTransId="{22E880E5-01A2-0E45-9FB5-37DC245148AD}" sibTransId="{7759503A-7F05-EB41-A7FE-A4FFDC0DD596}"/>
    <dgm:cxn modelId="{C92C6C87-DC90-BA48-98DA-4A2C58B27E1D}" type="presOf" srcId="{DCD13E5B-09C2-4C4F-B7EF-C70E7FCD2786}" destId="{BEB2E4F4-58A6-5A49-801E-5D6320C80631}" srcOrd="0" destOrd="0" presId="urn:microsoft.com/office/officeart/2005/8/layout/chevron1"/>
    <dgm:cxn modelId="{6E67018C-64FD-DE4E-9425-AA5FBE363E82}" srcId="{8D7CD20B-927F-BE49-9BB0-CF20B2DEA1AA}" destId="{2EBBD6D3-31E8-4F41-B68D-F1A00F89AC6B}" srcOrd="1" destOrd="0" parTransId="{0332C4E9-FECF-0446-AB47-6D9BC84AE635}" sibTransId="{78148186-FF5A-F948-86C4-DF67AED16140}"/>
    <dgm:cxn modelId="{E2EBC996-A4D0-CB4A-A68A-F10F1BD5EFF1}" type="presOf" srcId="{8D7CD20B-927F-BE49-9BB0-CF20B2DEA1AA}" destId="{17EBCC63-1AB0-274B-97FD-0388900D6CB3}" srcOrd="0" destOrd="0" presId="urn:microsoft.com/office/officeart/2005/8/layout/chevron1"/>
    <dgm:cxn modelId="{A295D2AF-7672-984A-AD19-802C887925B3}" type="presOf" srcId="{2EBBD6D3-31E8-4F41-B68D-F1A00F89AC6B}" destId="{DFEBE313-464E-A944-820D-8C75C489AFC6}" srcOrd="0" destOrd="0" presId="urn:microsoft.com/office/officeart/2005/8/layout/chevron1"/>
    <dgm:cxn modelId="{1C15D5AF-4161-8841-A6DE-D48DBD1E347B}" type="presOf" srcId="{FC6B1834-0231-2C41-836C-65383641DEF4}" destId="{3F3D1B4A-FE94-544B-B84F-8571A58A9204}" srcOrd="0" destOrd="0" presId="urn:microsoft.com/office/officeart/2005/8/layout/chevron1"/>
    <dgm:cxn modelId="{5289BDB0-CBF9-2E46-BDDA-349F70A32BDC}" srcId="{8D7CD20B-927F-BE49-9BB0-CF20B2DEA1AA}" destId="{C4758B5F-F140-FC4B-AF0A-92EB055B5DC6}" srcOrd="4" destOrd="0" parTransId="{0A3374F7-81F1-A945-BA58-E70A302BD99E}" sibTransId="{757AA69F-D43B-4A43-BB48-047AC41CFD50}"/>
    <dgm:cxn modelId="{4BB6E2B5-66DB-3D46-9CF2-5D406F6D77B6}" type="presOf" srcId="{AF218135-2C15-8949-80DE-5140C969F144}" destId="{7415D00F-0BCB-F040-99B9-17B64D606C4A}" srcOrd="0" destOrd="0" presId="urn:microsoft.com/office/officeart/2005/8/layout/chevron1"/>
    <dgm:cxn modelId="{B77A23BB-097B-6642-BB14-97B7B4835923}" type="presOf" srcId="{D80ADAD9-8D78-D844-8542-9F7B1B5A306B}" destId="{0AFD3D3F-6D9B-F04C-A1FC-9BD932830344}" srcOrd="0" destOrd="0" presId="urn:microsoft.com/office/officeart/2005/8/layout/chevron1"/>
    <dgm:cxn modelId="{88DFF1C4-47C6-A94F-B1BF-4353B59EAC94}" srcId="{8D7CD20B-927F-BE49-9BB0-CF20B2DEA1AA}" destId="{31E8BF98-789B-A745-88B6-43B8CFF0C663}" srcOrd="7" destOrd="0" parTransId="{65194467-C7FE-7347-BCCC-29B585BBFF46}" sibTransId="{9BCA3B2D-FB1C-D44D-B489-A789A980187C}"/>
    <dgm:cxn modelId="{99E736CC-CA18-9144-8724-323CD354A35B}" srcId="{8D7CD20B-927F-BE49-9BB0-CF20B2DEA1AA}" destId="{FC6B1834-0231-2C41-836C-65383641DEF4}" srcOrd="2" destOrd="0" parTransId="{311F739D-0CAC-1B4F-8D75-5C2C3ADB43E9}" sibTransId="{41B95A64-1B9A-5649-AA1D-52AE5C8983D6}"/>
    <dgm:cxn modelId="{E250A5CF-04C3-C549-9780-73A2FACF0475}" type="presOf" srcId="{C4758B5F-F140-FC4B-AF0A-92EB055B5DC6}" destId="{76C83A04-342F-B444-9F6D-BA03FF7AA379}" srcOrd="0" destOrd="0" presId="urn:microsoft.com/office/officeart/2005/8/layout/chevron1"/>
    <dgm:cxn modelId="{5BDB50D1-2B72-144F-B70F-B1C56755517E}" srcId="{8D7CD20B-927F-BE49-9BB0-CF20B2DEA1AA}" destId="{D80ADAD9-8D78-D844-8542-9F7B1B5A306B}" srcOrd="6" destOrd="0" parTransId="{68BE448D-5A33-3C48-A8D6-1EE23CD66545}" sibTransId="{F2A2C971-1D37-044A-A172-811D4353CEE8}"/>
    <dgm:cxn modelId="{4EBB34F7-0C56-1744-AF2D-B61C5D037667}" type="presOf" srcId="{31E8BF98-789B-A745-88B6-43B8CFF0C663}" destId="{16D27548-E90C-0D45-BFE3-C6913694F6FD}" srcOrd="0" destOrd="0" presId="urn:microsoft.com/office/officeart/2005/8/layout/chevron1"/>
    <dgm:cxn modelId="{EA4E5BFA-1676-1346-82AB-DEE2B2636A40}" srcId="{8D7CD20B-927F-BE49-9BB0-CF20B2DEA1AA}" destId="{AF218135-2C15-8949-80DE-5140C969F144}" srcOrd="0" destOrd="0" parTransId="{FDE64A22-2489-A74E-8A46-FE6ECD1A3CEF}" sibTransId="{CB1C49A0-9358-284E-83C0-EEDAB91DD822}"/>
    <dgm:cxn modelId="{392A6BC1-510D-C44E-B79F-93F996446534}" type="presParOf" srcId="{17EBCC63-1AB0-274B-97FD-0388900D6CB3}" destId="{7415D00F-0BCB-F040-99B9-17B64D606C4A}" srcOrd="0" destOrd="0" presId="urn:microsoft.com/office/officeart/2005/8/layout/chevron1"/>
    <dgm:cxn modelId="{51F2687C-34FC-AF48-AC6D-750978FA7054}" type="presParOf" srcId="{17EBCC63-1AB0-274B-97FD-0388900D6CB3}" destId="{82C80DA7-75F9-BB4A-B6F2-EC3092A57ED3}" srcOrd="1" destOrd="0" presId="urn:microsoft.com/office/officeart/2005/8/layout/chevron1"/>
    <dgm:cxn modelId="{0597C0F7-2B1B-7747-918C-0755EC71977A}" type="presParOf" srcId="{17EBCC63-1AB0-274B-97FD-0388900D6CB3}" destId="{DFEBE313-464E-A944-820D-8C75C489AFC6}" srcOrd="2" destOrd="0" presId="urn:microsoft.com/office/officeart/2005/8/layout/chevron1"/>
    <dgm:cxn modelId="{16863ED5-3F84-A246-9D9D-88AFA8E06D72}" type="presParOf" srcId="{17EBCC63-1AB0-274B-97FD-0388900D6CB3}" destId="{92340A05-C069-174B-BB91-C64BC0EB9C2E}" srcOrd="3" destOrd="0" presId="urn:microsoft.com/office/officeart/2005/8/layout/chevron1"/>
    <dgm:cxn modelId="{DF927EC3-394A-A041-929E-91E5CB15E378}" type="presParOf" srcId="{17EBCC63-1AB0-274B-97FD-0388900D6CB3}" destId="{3F3D1B4A-FE94-544B-B84F-8571A58A9204}" srcOrd="4" destOrd="0" presId="urn:microsoft.com/office/officeart/2005/8/layout/chevron1"/>
    <dgm:cxn modelId="{5BDA5E11-7FE1-0043-AB1A-8CFEF13A607C}" type="presParOf" srcId="{17EBCC63-1AB0-274B-97FD-0388900D6CB3}" destId="{F4C0F63E-EA45-0A45-88CE-0AB23F7F97C5}" srcOrd="5" destOrd="0" presId="urn:microsoft.com/office/officeart/2005/8/layout/chevron1"/>
    <dgm:cxn modelId="{CCD9AF8F-C54A-0941-AC9E-2C5A201CEC74}" type="presParOf" srcId="{17EBCC63-1AB0-274B-97FD-0388900D6CB3}" destId="{659B3092-C5B5-EB48-8FF1-FA478F6099AE}" srcOrd="6" destOrd="0" presId="urn:microsoft.com/office/officeart/2005/8/layout/chevron1"/>
    <dgm:cxn modelId="{A021504E-43C5-C94B-BFC9-A6AC04F9C0F3}" type="presParOf" srcId="{17EBCC63-1AB0-274B-97FD-0388900D6CB3}" destId="{CDA55E1F-7747-C247-96F0-EBED24DE9FE7}" srcOrd="7" destOrd="0" presId="urn:microsoft.com/office/officeart/2005/8/layout/chevron1"/>
    <dgm:cxn modelId="{FB69F8E9-5361-674F-AC9F-218BA0EF148F}" type="presParOf" srcId="{17EBCC63-1AB0-274B-97FD-0388900D6CB3}" destId="{76C83A04-342F-B444-9F6D-BA03FF7AA379}" srcOrd="8" destOrd="0" presId="urn:microsoft.com/office/officeart/2005/8/layout/chevron1"/>
    <dgm:cxn modelId="{48E048BB-9E63-CC4D-86CD-6079C1FEE617}" type="presParOf" srcId="{17EBCC63-1AB0-274B-97FD-0388900D6CB3}" destId="{3F72C618-5DC0-794C-BD42-08F9F0895DA9}" srcOrd="9" destOrd="0" presId="urn:microsoft.com/office/officeart/2005/8/layout/chevron1"/>
    <dgm:cxn modelId="{8123E11B-1EFC-D642-B90E-8D97681CF558}" type="presParOf" srcId="{17EBCC63-1AB0-274B-97FD-0388900D6CB3}" destId="{BEB2E4F4-58A6-5A49-801E-5D6320C80631}" srcOrd="10" destOrd="0" presId="urn:microsoft.com/office/officeart/2005/8/layout/chevron1"/>
    <dgm:cxn modelId="{AF4B86D7-6C5E-3346-B412-53DDD32D39D2}" type="presParOf" srcId="{17EBCC63-1AB0-274B-97FD-0388900D6CB3}" destId="{1C0B3479-8DF0-0F4D-972C-4732ECE491FB}" srcOrd="11" destOrd="0" presId="urn:microsoft.com/office/officeart/2005/8/layout/chevron1"/>
    <dgm:cxn modelId="{071B9D39-B2E8-A240-B252-F543AA853F55}" type="presParOf" srcId="{17EBCC63-1AB0-274B-97FD-0388900D6CB3}" destId="{0AFD3D3F-6D9B-F04C-A1FC-9BD932830344}" srcOrd="12" destOrd="0" presId="urn:microsoft.com/office/officeart/2005/8/layout/chevron1"/>
    <dgm:cxn modelId="{A07F64E3-9A1A-9A4F-88F4-D15D65C1724B}" type="presParOf" srcId="{17EBCC63-1AB0-274B-97FD-0388900D6CB3}" destId="{A034961F-23D9-7846-AB43-7E6AF57BDDE4}" srcOrd="13" destOrd="0" presId="urn:microsoft.com/office/officeart/2005/8/layout/chevron1"/>
    <dgm:cxn modelId="{34B409EC-02D5-BD4F-8F17-93413D891863}" type="presParOf" srcId="{17EBCC63-1AB0-274B-97FD-0388900D6CB3}" destId="{16D27548-E90C-0D45-BFE3-C6913694F6FD}" srcOrd="1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7CD20B-927F-BE49-9BB0-CF20B2DEA1AA}" type="doc">
      <dgm:prSet loTypeId="urn:microsoft.com/office/officeart/2005/8/layout/chevron1" loCatId="" qsTypeId="urn:microsoft.com/office/officeart/2005/8/quickstyle/3d3" qsCatId="3D" csTypeId="urn:microsoft.com/office/officeart/2005/8/colors/accent1_2" csCatId="accent1" phldr="1"/>
      <dgm:spPr/>
    </dgm:pt>
    <dgm:pt modelId="{AF218135-2C15-8949-80DE-5140C969F144}">
      <dgm:prSet phldrT="[Text]"/>
      <dgm:spPr>
        <a:xfrm>
          <a:off x="1409" y="257849"/>
          <a:ext cx="1268892" cy="507557"/>
        </a:xfrm>
        <a:prstGeom prst="chevron">
          <a:avLst/>
        </a:prstGeom>
        <a:solidFill>
          <a:srgbClr val="156082">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b="1">
              <a:solidFill>
                <a:sysClr val="window" lastClr="FFFFFF"/>
              </a:solidFill>
              <a:latin typeface="Aptos" panose="02110004020202020204"/>
              <a:ea typeface="+mn-ea"/>
              <a:cs typeface="+mn-cs"/>
            </a:rPr>
            <a:t>1st Issuance</a:t>
          </a:r>
        </a:p>
      </dgm:t>
    </dgm:pt>
    <dgm:pt modelId="{FDE64A22-2489-A74E-8A46-FE6ECD1A3CEF}" type="parTrans" cxnId="{EA4E5BFA-1676-1346-82AB-DEE2B2636A40}">
      <dgm:prSet/>
      <dgm:spPr/>
      <dgm:t>
        <a:bodyPr/>
        <a:lstStyle/>
        <a:p>
          <a:endParaRPr lang="en-US" b="1"/>
        </a:p>
      </dgm:t>
    </dgm:pt>
    <dgm:pt modelId="{CB1C49A0-9358-284E-83C0-EEDAB91DD822}" type="sibTrans" cxnId="{EA4E5BFA-1676-1346-82AB-DEE2B2636A40}">
      <dgm:prSet/>
      <dgm:spPr/>
      <dgm:t>
        <a:bodyPr/>
        <a:lstStyle/>
        <a:p>
          <a:endParaRPr lang="en-US" b="1"/>
        </a:p>
      </dgm:t>
    </dgm:pt>
    <dgm:pt modelId="{2EBBD6D3-31E8-4F41-B68D-F1A00F89AC6B}">
      <dgm:prSet phldrT="[Text]"/>
      <dgm:spPr>
        <a:xfrm>
          <a:off x="1143413" y="257849"/>
          <a:ext cx="1268892" cy="507557"/>
        </a:xfrm>
        <a:prstGeom prst="chevron">
          <a:avLst/>
        </a:prstGeom>
        <a:solidFill>
          <a:srgbClr val="156082">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b="1">
              <a:solidFill>
                <a:sysClr val="window" lastClr="FFFFFF"/>
              </a:solidFill>
              <a:latin typeface="Aptos" panose="02110004020202020204"/>
              <a:ea typeface="+mn-ea"/>
              <a:cs typeface="+mn-cs"/>
            </a:rPr>
            <a:t>2nd Issuance</a:t>
          </a:r>
        </a:p>
      </dgm:t>
    </dgm:pt>
    <dgm:pt modelId="{0332C4E9-FECF-0446-AB47-6D9BC84AE635}" type="parTrans" cxnId="{6E67018C-64FD-DE4E-9425-AA5FBE363E82}">
      <dgm:prSet/>
      <dgm:spPr/>
      <dgm:t>
        <a:bodyPr/>
        <a:lstStyle/>
        <a:p>
          <a:endParaRPr lang="en-US" b="1"/>
        </a:p>
      </dgm:t>
    </dgm:pt>
    <dgm:pt modelId="{78148186-FF5A-F948-86C4-DF67AED16140}" type="sibTrans" cxnId="{6E67018C-64FD-DE4E-9425-AA5FBE363E82}">
      <dgm:prSet/>
      <dgm:spPr/>
      <dgm:t>
        <a:bodyPr/>
        <a:lstStyle/>
        <a:p>
          <a:endParaRPr lang="en-US" b="1"/>
        </a:p>
      </dgm:t>
    </dgm:pt>
    <dgm:pt modelId="{FC6B1834-0231-2C41-836C-65383641DEF4}">
      <dgm:prSet phldrT="[Text]"/>
      <dgm:spPr>
        <a:xfrm>
          <a:off x="2285416" y="257849"/>
          <a:ext cx="1268892" cy="507557"/>
        </a:xfrm>
        <a:prstGeom prst="chevron">
          <a:avLst/>
        </a:prstGeom>
        <a:solidFill>
          <a:srgbClr val="156082">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b="1">
              <a:solidFill>
                <a:sysClr val="window" lastClr="FFFFFF"/>
              </a:solidFill>
              <a:latin typeface="Aptos" panose="02110004020202020204"/>
              <a:ea typeface="+mn-ea"/>
              <a:cs typeface="+mn-cs"/>
            </a:rPr>
            <a:t>3rd Issuance</a:t>
          </a:r>
        </a:p>
      </dgm:t>
    </dgm:pt>
    <dgm:pt modelId="{311F739D-0CAC-1B4F-8D75-5C2C3ADB43E9}" type="parTrans" cxnId="{99E736CC-CA18-9144-8724-323CD354A35B}">
      <dgm:prSet/>
      <dgm:spPr/>
      <dgm:t>
        <a:bodyPr/>
        <a:lstStyle/>
        <a:p>
          <a:endParaRPr lang="en-US" b="1"/>
        </a:p>
      </dgm:t>
    </dgm:pt>
    <dgm:pt modelId="{41B95A64-1B9A-5649-AA1D-52AE5C8983D6}" type="sibTrans" cxnId="{99E736CC-CA18-9144-8724-323CD354A35B}">
      <dgm:prSet/>
      <dgm:spPr/>
      <dgm:t>
        <a:bodyPr/>
        <a:lstStyle/>
        <a:p>
          <a:endParaRPr lang="en-US" b="1"/>
        </a:p>
      </dgm:t>
    </dgm:pt>
    <dgm:pt modelId="{78B9F495-E22C-7146-918C-52694D42AFD0}">
      <dgm:prSet phldrT="[Text]"/>
      <dgm:spPr>
        <a:xfrm>
          <a:off x="3427420" y="257849"/>
          <a:ext cx="1268892" cy="507557"/>
        </a:xfrm>
        <a:prstGeom prst="chevron">
          <a:avLst/>
        </a:prstGeom>
        <a:solidFill>
          <a:srgbClr val="E97132"/>
        </a:solidFill>
        <a:ln>
          <a:solidFill>
            <a:srgbClr val="E97132"/>
          </a:solid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b="1">
              <a:solidFill>
                <a:sysClr val="window" lastClr="FFFFFF"/>
              </a:solidFill>
              <a:latin typeface="Aptos" panose="02110004020202020204"/>
              <a:ea typeface="+mn-ea"/>
              <a:cs typeface="+mn-cs"/>
            </a:rPr>
            <a:t>4th Issuance</a:t>
          </a:r>
        </a:p>
      </dgm:t>
    </dgm:pt>
    <dgm:pt modelId="{B5C2DE98-6F7F-BF44-89F7-60A11F86903A}" type="parTrans" cxnId="{C6B6FD03-1CC1-AC48-9AC0-1E5588C82413}">
      <dgm:prSet/>
      <dgm:spPr/>
      <dgm:t>
        <a:bodyPr/>
        <a:lstStyle/>
        <a:p>
          <a:endParaRPr lang="en-US" b="1"/>
        </a:p>
      </dgm:t>
    </dgm:pt>
    <dgm:pt modelId="{C9EAFF4C-0124-AC40-8426-EAEB26CA3FF3}" type="sibTrans" cxnId="{C6B6FD03-1CC1-AC48-9AC0-1E5588C82413}">
      <dgm:prSet/>
      <dgm:spPr/>
      <dgm:t>
        <a:bodyPr/>
        <a:lstStyle/>
        <a:p>
          <a:endParaRPr lang="en-US" b="1"/>
        </a:p>
      </dgm:t>
    </dgm:pt>
    <dgm:pt modelId="{C4758B5F-F140-FC4B-AF0A-92EB055B5DC6}">
      <dgm:prSet phldrT="[Text]"/>
      <dgm:spPr>
        <a:xfrm>
          <a:off x="4569423" y="257849"/>
          <a:ext cx="1268892" cy="507557"/>
        </a:xfrm>
        <a:prstGeom prst="chevron">
          <a:avLst/>
        </a:prstGeom>
        <a:solidFill>
          <a:srgbClr val="156082">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b="1">
              <a:solidFill>
                <a:sysClr val="window" lastClr="FFFFFF"/>
              </a:solidFill>
              <a:latin typeface="Aptos" panose="02110004020202020204"/>
              <a:ea typeface="+mn-ea"/>
              <a:cs typeface="+mn-cs"/>
            </a:rPr>
            <a:t>5th Issuance</a:t>
          </a:r>
        </a:p>
      </dgm:t>
    </dgm:pt>
    <dgm:pt modelId="{0A3374F7-81F1-A945-BA58-E70A302BD99E}" type="parTrans" cxnId="{5289BDB0-CBF9-2E46-BDDA-349F70A32BDC}">
      <dgm:prSet/>
      <dgm:spPr/>
      <dgm:t>
        <a:bodyPr/>
        <a:lstStyle/>
        <a:p>
          <a:endParaRPr lang="en-US" b="1"/>
        </a:p>
      </dgm:t>
    </dgm:pt>
    <dgm:pt modelId="{757AA69F-D43B-4A43-BB48-047AC41CFD50}" type="sibTrans" cxnId="{5289BDB0-CBF9-2E46-BDDA-349F70A32BDC}">
      <dgm:prSet/>
      <dgm:spPr/>
      <dgm:t>
        <a:bodyPr/>
        <a:lstStyle/>
        <a:p>
          <a:endParaRPr lang="en-US" b="1"/>
        </a:p>
      </dgm:t>
    </dgm:pt>
    <dgm:pt modelId="{DCD13E5B-09C2-4C4F-B7EF-C70E7FCD2786}">
      <dgm:prSet phldrT="[Text]"/>
      <dgm:spPr>
        <a:xfrm>
          <a:off x="5711426" y="257849"/>
          <a:ext cx="1268892" cy="507557"/>
        </a:xfrm>
        <a:prstGeom prst="chevron">
          <a:avLst/>
        </a:prstGeom>
        <a:solidFill>
          <a:srgbClr val="E97132"/>
        </a:solidFill>
        <a:ln>
          <a:solidFill>
            <a:srgbClr val="E97132"/>
          </a:solid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b="1">
              <a:solidFill>
                <a:sysClr val="window" lastClr="FFFFFF"/>
              </a:solidFill>
              <a:latin typeface="Aptos" panose="02110004020202020204"/>
              <a:ea typeface="+mn-ea"/>
              <a:cs typeface="+mn-cs"/>
            </a:rPr>
            <a:t>6th Issuance</a:t>
          </a:r>
        </a:p>
      </dgm:t>
    </dgm:pt>
    <dgm:pt modelId="{22E880E5-01A2-0E45-9FB5-37DC245148AD}" type="parTrans" cxnId="{A1A69C6D-DA0E-C84E-80D7-2F87A1DF78BF}">
      <dgm:prSet/>
      <dgm:spPr/>
      <dgm:t>
        <a:bodyPr/>
        <a:lstStyle/>
        <a:p>
          <a:endParaRPr lang="en-US" b="1"/>
        </a:p>
      </dgm:t>
    </dgm:pt>
    <dgm:pt modelId="{7759503A-7F05-EB41-A7FE-A4FFDC0DD596}" type="sibTrans" cxnId="{A1A69C6D-DA0E-C84E-80D7-2F87A1DF78BF}">
      <dgm:prSet/>
      <dgm:spPr/>
      <dgm:t>
        <a:bodyPr/>
        <a:lstStyle/>
        <a:p>
          <a:endParaRPr lang="en-US" b="1"/>
        </a:p>
      </dgm:t>
    </dgm:pt>
    <dgm:pt modelId="{D80ADAD9-8D78-D844-8542-9F7B1B5A306B}">
      <dgm:prSet phldrT="[Text]"/>
      <dgm:spPr>
        <a:xfrm>
          <a:off x="6853430" y="257849"/>
          <a:ext cx="1268892" cy="507557"/>
        </a:xfrm>
        <a:prstGeom prst="chevron">
          <a:avLst/>
        </a:prstGeom>
        <a:solidFill>
          <a:srgbClr val="156082">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b="1">
              <a:solidFill>
                <a:sysClr val="window" lastClr="FFFFFF"/>
              </a:solidFill>
              <a:latin typeface="Aptos" panose="02110004020202020204"/>
              <a:ea typeface="+mn-ea"/>
              <a:cs typeface="+mn-cs"/>
            </a:rPr>
            <a:t>7th Issuance</a:t>
          </a:r>
        </a:p>
      </dgm:t>
    </dgm:pt>
    <dgm:pt modelId="{68BE448D-5A33-3C48-A8D6-1EE23CD66545}" type="parTrans" cxnId="{5BDB50D1-2B72-144F-B70F-B1C56755517E}">
      <dgm:prSet/>
      <dgm:spPr/>
      <dgm:t>
        <a:bodyPr/>
        <a:lstStyle/>
        <a:p>
          <a:endParaRPr lang="en-US" b="1"/>
        </a:p>
      </dgm:t>
    </dgm:pt>
    <dgm:pt modelId="{F2A2C971-1D37-044A-A172-811D4353CEE8}" type="sibTrans" cxnId="{5BDB50D1-2B72-144F-B70F-B1C56755517E}">
      <dgm:prSet/>
      <dgm:spPr/>
      <dgm:t>
        <a:bodyPr/>
        <a:lstStyle/>
        <a:p>
          <a:endParaRPr lang="en-US" b="1"/>
        </a:p>
      </dgm:t>
    </dgm:pt>
    <dgm:pt modelId="{E25ED995-8BE8-3E45-AAF9-8C35C0942D3C}">
      <dgm:prSet phldrT="[Text]"/>
      <dgm:spPr>
        <a:xfrm>
          <a:off x="7995433" y="257849"/>
          <a:ext cx="1268892" cy="507557"/>
        </a:xfrm>
        <a:prstGeom prst="chevron">
          <a:avLst/>
        </a:prstGeom>
        <a:solidFill>
          <a:srgbClr val="156082">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b="1">
              <a:solidFill>
                <a:sysClr val="window" lastClr="FFFFFF"/>
              </a:solidFill>
              <a:latin typeface="Aptos" panose="02110004020202020204"/>
              <a:ea typeface="+mn-ea"/>
              <a:cs typeface="+mn-cs"/>
            </a:rPr>
            <a:t>8th Issuance</a:t>
          </a:r>
        </a:p>
      </dgm:t>
    </dgm:pt>
    <dgm:pt modelId="{B7306A11-5FBE-A944-ADA2-91761693BAA0}" type="parTrans" cxnId="{71C8E71B-99CC-D84D-8FF1-0D59A1476A83}">
      <dgm:prSet/>
      <dgm:spPr/>
      <dgm:t>
        <a:bodyPr/>
        <a:lstStyle/>
        <a:p>
          <a:endParaRPr lang="en-US" b="1"/>
        </a:p>
      </dgm:t>
    </dgm:pt>
    <dgm:pt modelId="{492327B7-9751-564B-8915-B865433D8063}" type="sibTrans" cxnId="{71C8E71B-99CC-D84D-8FF1-0D59A1476A83}">
      <dgm:prSet/>
      <dgm:spPr/>
      <dgm:t>
        <a:bodyPr/>
        <a:lstStyle/>
        <a:p>
          <a:endParaRPr lang="en-US" b="1"/>
        </a:p>
      </dgm:t>
    </dgm:pt>
    <dgm:pt modelId="{1190D06A-4DD8-6A41-8B46-64C75BABE92E}">
      <dgm:prSet/>
      <dgm:spPr>
        <a:xfrm>
          <a:off x="9137437" y="257849"/>
          <a:ext cx="1268892" cy="507557"/>
        </a:xfrm>
        <a:prstGeom prst="chevron">
          <a:avLst/>
        </a:prstGeom>
        <a:solidFill>
          <a:srgbClr val="156082">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a:solidFill>
                <a:sysClr val="window" lastClr="FFFFFF"/>
              </a:solidFill>
              <a:latin typeface="Aptos" panose="02110004020202020204"/>
              <a:ea typeface="+mn-ea"/>
              <a:cs typeface="+mn-cs"/>
            </a:rPr>
            <a:t>9th Issuance</a:t>
          </a:r>
        </a:p>
      </dgm:t>
    </dgm:pt>
    <dgm:pt modelId="{2CF82CB1-048B-2344-9BAA-DEC958A916F2}" type="parTrans" cxnId="{13BC924B-D841-224D-AC7B-A4D5BEE991EB}">
      <dgm:prSet/>
      <dgm:spPr/>
      <dgm:t>
        <a:bodyPr/>
        <a:lstStyle/>
        <a:p>
          <a:endParaRPr lang="en-US"/>
        </a:p>
      </dgm:t>
    </dgm:pt>
    <dgm:pt modelId="{0605BB7C-0AF2-4749-9E27-D9F8251F0520}" type="sibTrans" cxnId="{13BC924B-D841-224D-AC7B-A4D5BEE991EB}">
      <dgm:prSet/>
      <dgm:spPr/>
      <dgm:t>
        <a:bodyPr/>
        <a:lstStyle/>
        <a:p>
          <a:endParaRPr lang="en-US"/>
        </a:p>
      </dgm:t>
    </dgm:pt>
    <dgm:pt modelId="{92CCA273-4B54-9A4B-A644-969672611F0F}">
      <dgm:prSet/>
      <dgm:spPr>
        <a:xfrm>
          <a:off x="10279440" y="257849"/>
          <a:ext cx="1268892" cy="507557"/>
        </a:xfrm>
        <a:prstGeom prst="chevron">
          <a:avLst/>
        </a:prstGeom>
        <a:solidFill>
          <a:srgbClr val="156082">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dirty="0">
              <a:solidFill>
                <a:sysClr val="window" lastClr="FFFFFF"/>
              </a:solidFill>
              <a:latin typeface="Aptos" panose="02110004020202020204"/>
              <a:ea typeface="+mn-ea"/>
              <a:cs typeface="+mn-cs"/>
            </a:rPr>
            <a:t>10th Issuance</a:t>
          </a:r>
        </a:p>
      </dgm:t>
    </dgm:pt>
    <dgm:pt modelId="{44DC867B-0888-3749-A7BE-FAE894EC4BDB}" type="parTrans" cxnId="{5FD4020C-1D2E-8F4E-A9E2-3EA6DCA9F6F0}">
      <dgm:prSet/>
      <dgm:spPr/>
      <dgm:t>
        <a:bodyPr/>
        <a:lstStyle/>
        <a:p>
          <a:endParaRPr lang="en-US"/>
        </a:p>
      </dgm:t>
    </dgm:pt>
    <dgm:pt modelId="{25084AEE-4341-C04A-9798-3C5B72DF0DD0}" type="sibTrans" cxnId="{5FD4020C-1D2E-8F4E-A9E2-3EA6DCA9F6F0}">
      <dgm:prSet/>
      <dgm:spPr/>
      <dgm:t>
        <a:bodyPr/>
        <a:lstStyle/>
        <a:p>
          <a:endParaRPr lang="en-US"/>
        </a:p>
      </dgm:t>
    </dgm:pt>
    <dgm:pt modelId="{1764E2AD-7786-3545-8A87-631F31DDF131}">
      <dgm:prSet/>
      <dgm:spPr>
        <a:xfrm>
          <a:off x="10279440" y="257849"/>
          <a:ext cx="1268892" cy="507557"/>
        </a:xfrm>
        <a:solidFill>
          <a:srgbClr val="156082">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dirty="0">
              <a:solidFill>
                <a:sysClr val="window" lastClr="FFFFFF"/>
              </a:solidFill>
              <a:latin typeface="Aptos" panose="02110004020202020204"/>
              <a:ea typeface="+mn-ea"/>
              <a:cs typeface="+mn-cs"/>
            </a:rPr>
            <a:t>11th Issuance</a:t>
          </a:r>
        </a:p>
      </dgm:t>
    </dgm:pt>
    <dgm:pt modelId="{9416BAB0-2261-2546-98E3-427DC76EB997}" type="parTrans" cxnId="{9CB126F2-74E1-1A47-8A02-A07CF106F91C}">
      <dgm:prSet/>
      <dgm:spPr/>
      <dgm:t>
        <a:bodyPr/>
        <a:lstStyle/>
        <a:p>
          <a:endParaRPr lang="en-US"/>
        </a:p>
      </dgm:t>
    </dgm:pt>
    <dgm:pt modelId="{2FB6D13D-9E6C-E348-87F1-A8756B0535A0}" type="sibTrans" cxnId="{9CB126F2-74E1-1A47-8A02-A07CF106F91C}">
      <dgm:prSet/>
      <dgm:spPr/>
      <dgm:t>
        <a:bodyPr/>
        <a:lstStyle/>
        <a:p>
          <a:endParaRPr lang="en-US"/>
        </a:p>
      </dgm:t>
    </dgm:pt>
    <dgm:pt modelId="{17EBCC63-1AB0-274B-97FD-0388900D6CB3}" type="pres">
      <dgm:prSet presAssocID="{8D7CD20B-927F-BE49-9BB0-CF20B2DEA1AA}" presName="Name0" presStyleCnt="0">
        <dgm:presLayoutVars>
          <dgm:dir/>
          <dgm:animLvl val="lvl"/>
          <dgm:resizeHandles val="exact"/>
        </dgm:presLayoutVars>
      </dgm:prSet>
      <dgm:spPr/>
    </dgm:pt>
    <dgm:pt modelId="{7415D00F-0BCB-F040-99B9-17B64D606C4A}" type="pres">
      <dgm:prSet presAssocID="{AF218135-2C15-8949-80DE-5140C969F144}" presName="parTxOnly" presStyleLbl="node1" presStyleIdx="0" presStyleCnt="11">
        <dgm:presLayoutVars>
          <dgm:chMax val="0"/>
          <dgm:chPref val="0"/>
          <dgm:bulletEnabled val="1"/>
        </dgm:presLayoutVars>
      </dgm:prSet>
      <dgm:spPr/>
    </dgm:pt>
    <dgm:pt modelId="{82C80DA7-75F9-BB4A-B6F2-EC3092A57ED3}" type="pres">
      <dgm:prSet presAssocID="{CB1C49A0-9358-284E-83C0-EEDAB91DD822}" presName="parTxOnlySpace" presStyleCnt="0"/>
      <dgm:spPr/>
    </dgm:pt>
    <dgm:pt modelId="{DFEBE313-464E-A944-820D-8C75C489AFC6}" type="pres">
      <dgm:prSet presAssocID="{2EBBD6D3-31E8-4F41-B68D-F1A00F89AC6B}" presName="parTxOnly" presStyleLbl="node1" presStyleIdx="1" presStyleCnt="11">
        <dgm:presLayoutVars>
          <dgm:chMax val="0"/>
          <dgm:chPref val="0"/>
          <dgm:bulletEnabled val="1"/>
        </dgm:presLayoutVars>
      </dgm:prSet>
      <dgm:spPr/>
    </dgm:pt>
    <dgm:pt modelId="{92340A05-C069-174B-BB91-C64BC0EB9C2E}" type="pres">
      <dgm:prSet presAssocID="{78148186-FF5A-F948-86C4-DF67AED16140}" presName="parTxOnlySpace" presStyleCnt="0"/>
      <dgm:spPr/>
    </dgm:pt>
    <dgm:pt modelId="{3F3D1B4A-FE94-544B-B84F-8571A58A9204}" type="pres">
      <dgm:prSet presAssocID="{FC6B1834-0231-2C41-836C-65383641DEF4}" presName="parTxOnly" presStyleLbl="node1" presStyleIdx="2" presStyleCnt="11">
        <dgm:presLayoutVars>
          <dgm:chMax val="0"/>
          <dgm:chPref val="0"/>
          <dgm:bulletEnabled val="1"/>
        </dgm:presLayoutVars>
      </dgm:prSet>
      <dgm:spPr/>
    </dgm:pt>
    <dgm:pt modelId="{F4C0F63E-EA45-0A45-88CE-0AB23F7F97C5}" type="pres">
      <dgm:prSet presAssocID="{41B95A64-1B9A-5649-AA1D-52AE5C8983D6}" presName="parTxOnlySpace" presStyleCnt="0"/>
      <dgm:spPr/>
    </dgm:pt>
    <dgm:pt modelId="{659B3092-C5B5-EB48-8FF1-FA478F6099AE}" type="pres">
      <dgm:prSet presAssocID="{78B9F495-E22C-7146-918C-52694D42AFD0}" presName="parTxOnly" presStyleLbl="node1" presStyleIdx="3" presStyleCnt="11">
        <dgm:presLayoutVars>
          <dgm:chMax val="0"/>
          <dgm:chPref val="0"/>
          <dgm:bulletEnabled val="1"/>
        </dgm:presLayoutVars>
      </dgm:prSet>
      <dgm:spPr/>
    </dgm:pt>
    <dgm:pt modelId="{CDA55E1F-7747-C247-96F0-EBED24DE9FE7}" type="pres">
      <dgm:prSet presAssocID="{C9EAFF4C-0124-AC40-8426-EAEB26CA3FF3}" presName="parTxOnlySpace" presStyleCnt="0"/>
      <dgm:spPr/>
    </dgm:pt>
    <dgm:pt modelId="{76C83A04-342F-B444-9F6D-BA03FF7AA379}" type="pres">
      <dgm:prSet presAssocID="{C4758B5F-F140-FC4B-AF0A-92EB055B5DC6}" presName="parTxOnly" presStyleLbl="node1" presStyleIdx="4" presStyleCnt="11">
        <dgm:presLayoutVars>
          <dgm:chMax val="0"/>
          <dgm:chPref val="0"/>
          <dgm:bulletEnabled val="1"/>
        </dgm:presLayoutVars>
      </dgm:prSet>
      <dgm:spPr/>
    </dgm:pt>
    <dgm:pt modelId="{3F72C618-5DC0-794C-BD42-08F9F0895DA9}" type="pres">
      <dgm:prSet presAssocID="{757AA69F-D43B-4A43-BB48-047AC41CFD50}" presName="parTxOnlySpace" presStyleCnt="0"/>
      <dgm:spPr/>
    </dgm:pt>
    <dgm:pt modelId="{BEB2E4F4-58A6-5A49-801E-5D6320C80631}" type="pres">
      <dgm:prSet presAssocID="{DCD13E5B-09C2-4C4F-B7EF-C70E7FCD2786}" presName="parTxOnly" presStyleLbl="node1" presStyleIdx="5" presStyleCnt="11">
        <dgm:presLayoutVars>
          <dgm:chMax val="0"/>
          <dgm:chPref val="0"/>
          <dgm:bulletEnabled val="1"/>
        </dgm:presLayoutVars>
      </dgm:prSet>
      <dgm:spPr/>
    </dgm:pt>
    <dgm:pt modelId="{1C0B3479-8DF0-0F4D-972C-4732ECE491FB}" type="pres">
      <dgm:prSet presAssocID="{7759503A-7F05-EB41-A7FE-A4FFDC0DD596}" presName="parTxOnlySpace" presStyleCnt="0"/>
      <dgm:spPr/>
    </dgm:pt>
    <dgm:pt modelId="{0AFD3D3F-6D9B-F04C-A1FC-9BD932830344}" type="pres">
      <dgm:prSet presAssocID="{D80ADAD9-8D78-D844-8542-9F7B1B5A306B}" presName="parTxOnly" presStyleLbl="node1" presStyleIdx="6" presStyleCnt="11">
        <dgm:presLayoutVars>
          <dgm:chMax val="0"/>
          <dgm:chPref val="0"/>
          <dgm:bulletEnabled val="1"/>
        </dgm:presLayoutVars>
      </dgm:prSet>
      <dgm:spPr/>
    </dgm:pt>
    <dgm:pt modelId="{B52BC58D-A21E-E042-864B-5093F6E1F666}" type="pres">
      <dgm:prSet presAssocID="{F2A2C971-1D37-044A-A172-811D4353CEE8}" presName="parTxOnlySpace" presStyleCnt="0"/>
      <dgm:spPr/>
    </dgm:pt>
    <dgm:pt modelId="{3F28B376-3B5F-EF46-BBBB-40C707422313}" type="pres">
      <dgm:prSet presAssocID="{E25ED995-8BE8-3E45-AAF9-8C35C0942D3C}" presName="parTxOnly" presStyleLbl="node1" presStyleIdx="7" presStyleCnt="11">
        <dgm:presLayoutVars>
          <dgm:chMax val="0"/>
          <dgm:chPref val="0"/>
          <dgm:bulletEnabled val="1"/>
        </dgm:presLayoutVars>
      </dgm:prSet>
      <dgm:spPr/>
    </dgm:pt>
    <dgm:pt modelId="{D5E5F552-0342-4444-A1A2-53B5E4F0FE1B}" type="pres">
      <dgm:prSet presAssocID="{492327B7-9751-564B-8915-B865433D8063}" presName="parTxOnlySpace" presStyleCnt="0"/>
      <dgm:spPr/>
    </dgm:pt>
    <dgm:pt modelId="{635DA8CC-B9C7-9241-BA47-ECAADFFEE22E}" type="pres">
      <dgm:prSet presAssocID="{1190D06A-4DD8-6A41-8B46-64C75BABE92E}" presName="parTxOnly" presStyleLbl="node1" presStyleIdx="8" presStyleCnt="11">
        <dgm:presLayoutVars>
          <dgm:chMax val="0"/>
          <dgm:chPref val="0"/>
          <dgm:bulletEnabled val="1"/>
        </dgm:presLayoutVars>
      </dgm:prSet>
      <dgm:spPr/>
    </dgm:pt>
    <dgm:pt modelId="{926F6581-582A-B842-9D19-E504EF8A36AA}" type="pres">
      <dgm:prSet presAssocID="{0605BB7C-0AF2-4749-9E27-D9F8251F0520}" presName="parTxOnlySpace" presStyleCnt="0"/>
      <dgm:spPr/>
    </dgm:pt>
    <dgm:pt modelId="{14A07DC8-0BF6-8143-BF66-384E7D88D0E5}" type="pres">
      <dgm:prSet presAssocID="{92CCA273-4B54-9A4B-A644-969672611F0F}" presName="parTxOnly" presStyleLbl="node1" presStyleIdx="9" presStyleCnt="11">
        <dgm:presLayoutVars>
          <dgm:chMax val="0"/>
          <dgm:chPref val="0"/>
          <dgm:bulletEnabled val="1"/>
        </dgm:presLayoutVars>
      </dgm:prSet>
      <dgm:spPr/>
    </dgm:pt>
    <dgm:pt modelId="{184539E0-F46A-BE40-9EC7-3146071EF485}" type="pres">
      <dgm:prSet presAssocID="{25084AEE-4341-C04A-9798-3C5B72DF0DD0}" presName="parTxOnlySpace" presStyleCnt="0"/>
      <dgm:spPr/>
    </dgm:pt>
    <dgm:pt modelId="{F88BB72A-DB22-E941-A2E4-A460F4955ABF}" type="pres">
      <dgm:prSet presAssocID="{1764E2AD-7786-3545-8A87-631F31DDF131}" presName="parTxOnly" presStyleLbl="node1" presStyleIdx="10" presStyleCnt="11">
        <dgm:presLayoutVars>
          <dgm:chMax val="0"/>
          <dgm:chPref val="0"/>
          <dgm:bulletEnabled val="1"/>
        </dgm:presLayoutVars>
      </dgm:prSet>
      <dgm:spPr>
        <a:prstGeom prst="chevron">
          <a:avLst/>
        </a:prstGeom>
      </dgm:spPr>
    </dgm:pt>
  </dgm:ptLst>
  <dgm:cxnLst>
    <dgm:cxn modelId="{C6B6FD03-1CC1-AC48-9AC0-1E5588C82413}" srcId="{8D7CD20B-927F-BE49-9BB0-CF20B2DEA1AA}" destId="{78B9F495-E22C-7146-918C-52694D42AFD0}" srcOrd="3" destOrd="0" parTransId="{B5C2DE98-6F7F-BF44-89F7-60A11F86903A}" sibTransId="{C9EAFF4C-0124-AC40-8426-EAEB26CA3FF3}"/>
    <dgm:cxn modelId="{5FD4020C-1D2E-8F4E-A9E2-3EA6DCA9F6F0}" srcId="{8D7CD20B-927F-BE49-9BB0-CF20B2DEA1AA}" destId="{92CCA273-4B54-9A4B-A644-969672611F0F}" srcOrd="9" destOrd="0" parTransId="{44DC867B-0888-3749-A7BE-FAE894EC4BDB}" sibTransId="{25084AEE-4341-C04A-9798-3C5B72DF0DD0}"/>
    <dgm:cxn modelId="{918AF310-2048-DA43-8395-3BCDF8CA0572}" type="presOf" srcId="{78B9F495-E22C-7146-918C-52694D42AFD0}" destId="{659B3092-C5B5-EB48-8FF1-FA478F6099AE}" srcOrd="0" destOrd="0" presId="urn:microsoft.com/office/officeart/2005/8/layout/chevron1"/>
    <dgm:cxn modelId="{71C8E71B-99CC-D84D-8FF1-0D59A1476A83}" srcId="{8D7CD20B-927F-BE49-9BB0-CF20B2DEA1AA}" destId="{E25ED995-8BE8-3E45-AAF9-8C35C0942D3C}" srcOrd="7" destOrd="0" parTransId="{B7306A11-5FBE-A944-ADA2-91761693BAA0}" sibTransId="{492327B7-9751-564B-8915-B865433D8063}"/>
    <dgm:cxn modelId="{0562CF44-6BEA-8C44-8AB1-35D04127728E}" type="presOf" srcId="{E25ED995-8BE8-3E45-AAF9-8C35C0942D3C}" destId="{3F28B376-3B5F-EF46-BBBB-40C707422313}" srcOrd="0" destOrd="0" presId="urn:microsoft.com/office/officeart/2005/8/layout/chevron1"/>
    <dgm:cxn modelId="{13BC924B-D841-224D-AC7B-A4D5BEE991EB}" srcId="{8D7CD20B-927F-BE49-9BB0-CF20B2DEA1AA}" destId="{1190D06A-4DD8-6A41-8B46-64C75BABE92E}" srcOrd="8" destOrd="0" parTransId="{2CF82CB1-048B-2344-9BAA-DEC958A916F2}" sibTransId="{0605BB7C-0AF2-4749-9E27-D9F8251F0520}"/>
    <dgm:cxn modelId="{A1A69C6D-DA0E-C84E-80D7-2F87A1DF78BF}" srcId="{8D7CD20B-927F-BE49-9BB0-CF20B2DEA1AA}" destId="{DCD13E5B-09C2-4C4F-B7EF-C70E7FCD2786}" srcOrd="5" destOrd="0" parTransId="{22E880E5-01A2-0E45-9FB5-37DC245148AD}" sibTransId="{7759503A-7F05-EB41-A7FE-A4FFDC0DD596}"/>
    <dgm:cxn modelId="{C92C6C87-DC90-BA48-98DA-4A2C58B27E1D}" type="presOf" srcId="{DCD13E5B-09C2-4C4F-B7EF-C70E7FCD2786}" destId="{BEB2E4F4-58A6-5A49-801E-5D6320C80631}" srcOrd="0" destOrd="0" presId="urn:microsoft.com/office/officeart/2005/8/layout/chevron1"/>
    <dgm:cxn modelId="{6E67018C-64FD-DE4E-9425-AA5FBE363E82}" srcId="{8D7CD20B-927F-BE49-9BB0-CF20B2DEA1AA}" destId="{2EBBD6D3-31E8-4F41-B68D-F1A00F89AC6B}" srcOrd="1" destOrd="0" parTransId="{0332C4E9-FECF-0446-AB47-6D9BC84AE635}" sibTransId="{78148186-FF5A-F948-86C4-DF67AED16140}"/>
    <dgm:cxn modelId="{E2EBC996-A4D0-CB4A-A68A-F10F1BD5EFF1}" type="presOf" srcId="{8D7CD20B-927F-BE49-9BB0-CF20B2DEA1AA}" destId="{17EBCC63-1AB0-274B-97FD-0388900D6CB3}" srcOrd="0" destOrd="0" presId="urn:microsoft.com/office/officeart/2005/8/layout/chevron1"/>
    <dgm:cxn modelId="{FA0CA298-DFB0-974B-A3B5-7A54BE4B4FCB}" type="presOf" srcId="{1190D06A-4DD8-6A41-8B46-64C75BABE92E}" destId="{635DA8CC-B9C7-9241-BA47-ECAADFFEE22E}" srcOrd="0" destOrd="0" presId="urn:microsoft.com/office/officeart/2005/8/layout/chevron1"/>
    <dgm:cxn modelId="{A295D2AF-7672-984A-AD19-802C887925B3}" type="presOf" srcId="{2EBBD6D3-31E8-4F41-B68D-F1A00F89AC6B}" destId="{DFEBE313-464E-A944-820D-8C75C489AFC6}" srcOrd="0" destOrd="0" presId="urn:microsoft.com/office/officeart/2005/8/layout/chevron1"/>
    <dgm:cxn modelId="{1C15D5AF-4161-8841-A6DE-D48DBD1E347B}" type="presOf" srcId="{FC6B1834-0231-2C41-836C-65383641DEF4}" destId="{3F3D1B4A-FE94-544B-B84F-8571A58A9204}" srcOrd="0" destOrd="0" presId="urn:microsoft.com/office/officeart/2005/8/layout/chevron1"/>
    <dgm:cxn modelId="{5289BDB0-CBF9-2E46-BDDA-349F70A32BDC}" srcId="{8D7CD20B-927F-BE49-9BB0-CF20B2DEA1AA}" destId="{C4758B5F-F140-FC4B-AF0A-92EB055B5DC6}" srcOrd="4" destOrd="0" parTransId="{0A3374F7-81F1-A945-BA58-E70A302BD99E}" sibTransId="{757AA69F-D43B-4A43-BB48-047AC41CFD50}"/>
    <dgm:cxn modelId="{4BB6E2B5-66DB-3D46-9CF2-5D406F6D77B6}" type="presOf" srcId="{AF218135-2C15-8949-80DE-5140C969F144}" destId="{7415D00F-0BCB-F040-99B9-17B64D606C4A}" srcOrd="0" destOrd="0" presId="urn:microsoft.com/office/officeart/2005/8/layout/chevron1"/>
    <dgm:cxn modelId="{A180E4B8-C3C5-854A-8C2B-03DE38DBBD6E}" type="presOf" srcId="{1764E2AD-7786-3545-8A87-631F31DDF131}" destId="{F88BB72A-DB22-E941-A2E4-A460F4955ABF}" srcOrd="0" destOrd="0" presId="urn:microsoft.com/office/officeart/2005/8/layout/chevron1"/>
    <dgm:cxn modelId="{B77A23BB-097B-6642-BB14-97B7B4835923}" type="presOf" srcId="{D80ADAD9-8D78-D844-8542-9F7B1B5A306B}" destId="{0AFD3D3F-6D9B-F04C-A1FC-9BD932830344}" srcOrd="0" destOrd="0" presId="urn:microsoft.com/office/officeart/2005/8/layout/chevron1"/>
    <dgm:cxn modelId="{99E736CC-CA18-9144-8724-323CD354A35B}" srcId="{8D7CD20B-927F-BE49-9BB0-CF20B2DEA1AA}" destId="{FC6B1834-0231-2C41-836C-65383641DEF4}" srcOrd="2" destOrd="0" parTransId="{311F739D-0CAC-1B4F-8D75-5C2C3ADB43E9}" sibTransId="{41B95A64-1B9A-5649-AA1D-52AE5C8983D6}"/>
    <dgm:cxn modelId="{E250A5CF-04C3-C549-9780-73A2FACF0475}" type="presOf" srcId="{C4758B5F-F140-FC4B-AF0A-92EB055B5DC6}" destId="{76C83A04-342F-B444-9F6D-BA03FF7AA379}" srcOrd="0" destOrd="0" presId="urn:microsoft.com/office/officeart/2005/8/layout/chevron1"/>
    <dgm:cxn modelId="{5BDB50D1-2B72-144F-B70F-B1C56755517E}" srcId="{8D7CD20B-927F-BE49-9BB0-CF20B2DEA1AA}" destId="{D80ADAD9-8D78-D844-8542-9F7B1B5A306B}" srcOrd="6" destOrd="0" parTransId="{68BE448D-5A33-3C48-A8D6-1EE23CD66545}" sibTransId="{F2A2C971-1D37-044A-A172-811D4353CEE8}"/>
    <dgm:cxn modelId="{C4927DE9-A8C6-2E4A-9EFF-B9E59DEA1C0F}" type="presOf" srcId="{92CCA273-4B54-9A4B-A644-969672611F0F}" destId="{14A07DC8-0BF6-8143-BF66-384E7D88D0E5}" srcOrd="0" destOrd="0" presId="urn:microsoft.com/office/officeart/2005/8/layout/chevron1"/>
    <dgm:cxn modelId="{9CB126F2-74E1-1A47-8A02-A07CF106F91C}" srcId="{8D7CD20B-927F-BE49-9BB0-CF20B2DEA1AA}" destId="{1764E2AD-7786-3545-8A87-631F31DDF131}" srcOrd="10" destOrd="0" parTransId="{9416BAB0-2261-2546-98E3-427DC76EB997}" sibTransId="{2FB6D13D-9E6C-E348-87F1-A8756B0535A0}"/>
    <dgm:cxn modelId="{EA4E5BFA-1676-1346-82AB-DEE2B2636A40}" srcId="{8D7CD20B-927F-BE49-9BB0-CF20B2DEA1AA}" destId="{AF218135-2C15-8949-80DE-5140C969F144}" srcOrd="0" destOrd="0" parTransId="{FDE64A22-2489-A74E-8A46-FE6ECD1A3CEF}" sibTransId="{CB1C49A0-9358-284E-83C0-EEDAB91DD822}"/>
    <dgm:cxn modelId="{392A6BC1-510D-C44E-B79F-93F996446534}" type="presParOf" srcId="{17EBCC63-1AB0-274B-97FD-0388900D6CB3}" destId="{7415D00F-0BCB-F040-99B9-17B64D606C4A}" srcOrd="0" destOrd="0" presId="urn:microsoft.com/office/officeart/2005/8/layout/chevron1"/>
    <dgm:cxn modelId="{51F2687C-34FC-AF48-AC6D-750978FA7054}" type="presParOf" srcId="{17EBCC63-1AB0-274B-97FD-0388900D6CB3}" destId="{82C80DA7-75F9-BB4A-B6F2-EC3092A57ED3}" srcOrd="1" destOrd="0" presId="urn:microsoft.com/office/officeart/2005/8/layout/chevron1"/>
    <dgm:cxn modelId="{0597C0F7-2B1B-7747-918C-0755EC71977A}" type="presParOf" srcId="{17EBCC63-1AB0-274B-97FD-0388900D6CB3}" destId="{DFEBE313-464E-A944-820D-8C75C489AFC6}" srcOrd="2" destOrd="0" presId="urn:microsoft.com/office/officeart/2005/8/layout/chevron1"/>
    <dgm:cxn modelId="{16863ED5-3F84-A246-9D9D-88AFA8E06D72}" type="presParOf" srcId="{17EBCC63-1AB0-274B-97FD-0388900D6CB3}" destId="{92340A05-C069-174B-BB91-C64BC0EB9C2E}" srcOrd="3" destOrd="0" presId="urn:microsoft.com/office/officeart/2005/8/layout/chevron1"/>
    <dgm:cxn modelId="{DF927EC3-394A-A041-929E-91E5CB15E378}" type="presParOf" srcId="{17EBCC63-1AB0-274B-97FD-0388900D6CB3}" destId="{3F3D1B4A-FE94-544B-B84F-8571A58A9204}" srcOrd="4" destOrd="0" presId="urn:microsoft.com/office/officeart/2005/8/layout/chevron1"/>
    <dgm:cxn modelId="{5BDA5E11-7FE1-0043-AB1A-8CFEF13A607C}" type="presParOf" srcId="{17EBCC63-1AB0-274B-97FD-0388900D6CB3}" destId="{F4C0F63E-EA45-0A45-88CE-0AB23F7F97C5}" srcOrd="5" destOrd="0" presId="urn:microsoft.com/office/officeart/2005/8/layout/chevron1"/>
    <dgm:cxn modelId="{CCD9AF8F-C54A-0941-AC9E-2C5A201CEC74}" type="presParOf" srcId="{17EBCC63-1AB0-274B-97FD-0388900D6CB3}" destId="{659B3092-C5B5-EB48-8FF1-FA478F6099AE}" srcOrd="6" destOrd="0" presId="urn:microsoft.com/office/officeart/2005/8/layout/chevron1"/>
    <dgm:cxn modelId="{A021504E-43C5-C94B-BFC9-A6AC04F9C0F3}" type="presParOf" srcId="{17EBCC63-1AB0-274B-97FD-0388900D6CB3}" destId="{CDA55E1F-7747-C247-96F0-EBED24DE9FE7}" srcOrd="7" destOrd="0" presId="urn:microsoft.com/office/officeart/2005/8/layout/chevron1"/>
    <dgm:cxn modelId="{FB69F8E9-5361-674F-AC9F-218BA0EF148F}" type="presParOf" srcId="{17EBCC63-1AB0-274B-97FD-0388900D6CB3}" destId="{76C83A04-342F-B444-9F6D-BA03FF7AA379}" srcOrd="8" destOrd="0" presId="urn:microsoft.com/office/officeart/2005/8/layout/chevron1"/>
    <dgm:cxn modelId="{48E048BB-9E63-CC4D-86CD-6079C1FEE617}" type="presParOf" srcId="{17EBCC63-1AB0-274B-97FD-0388900D6CB3}" destId="{3F72C618-5DC0-794C-BD42-08F9F0895DA9}" srcOrd="9" destOrd="0" presId="urn:microsoft.com/office/officeart/2005/8/layout/chevron1"/>
    <dgm:cxn modelId="{8123E11B-1EFC-D642-B90E-8D97681CF558}" type="presParOf" srcId="{17EBCC63-1AB0-274B-97FD-0388900D6CB3}" destId="{BEB2E4F4-58A6-5A49-801E-5D6320C80631}" srcOrd="10" destOrd="0" presId="urn:microsoft.com/office/officeart/2005/8/layout/chevron1"/>
    <dgm:cxn modelId="{AF4B86D7-6C5E-3346-B412-53DDD32D39D2}" type="presParOf" srcId="{17EBCC63-1AB0-274B-97FD-0388900D6CB3}" destId="{1C0B3479-8DF0-0F4D-972C-4732ECE491FB}" srcOrd="11" destOrd="0" presId="urn:microsoft.com/office/officeart/2005/8/layout/chevron1"/>
    <dgm:cxn modelId="{071B9D39-B2E8-A240-B252-F543AA853F55}" type="presParOf" srcId="{17EBCC63-1AB0-274B-97FD-0388900D6CB3}" destId="{0AFD3D3F-6D9B-F04C-A1FC-9BD932830344}" srcOrd="12" destOrd="0" presId="urn:microsoft.com/office/officeart/2005/8/layout/chevron1"/>
    <dgm:cxn modelId="{B7071B4C-10AC-4748-A39E-61857F12CD13}" type="presParOf" srcId="{17EBCC63-1AB0-274B-97FD-0388900D6CB3}" destId="{B52BC58D-A21E-E042-864B-5093F6E1F666}" srcOrd="13" destOrd="0" presId="urn:microsoft.com/office/officeart/2005/8/layout/chevron1"/>
    <dgm:cxn modelId="{58F0B0C3-048C-8048-9123-F123FE508CA1}" type="presParOf" srcId="{17EBCC63-1AB0-274B-97FD-0388900D6CB3}" destId="{3F28B376-3B5F-EF46-BBBB-40C707422313}" srcOrd="14" destOrd="0" presId="urn:microsoft.com/office/officeart/2005/8/layout/chevron1"/>
    <dgm:cxn modelId="{C932ABD5-4B34-DF41-B9A6-3050D54FB127}" type="presParOf" srcId="{17EBCC63-1AB0-274B-97FD-0388900D6CB3}" destId="{D5E5F552-0342-4444-A1A2-53B5E4F0FE1B}" srcOrd="15" destOrd="0" presId="urn:microsoft.com/office/officeart/2005/8/layout/chevron1"/>
    <dgm:cxn modelId="{CEBF27B1-C008-EE47-B467-9CCEF855BC0C}" type="presParOf" srcId="{17EBCC63-1AB0-274B-97FD-0388900D6CB3}" destId="{635DA8CC-B9C7-9241-BA47-ECAADFFEE22E}" srcOrd="16" destOrd="0" presId="urn:microsoft.com/office/officeart/2005/8/layout/chevron1"/>
    <dgm:cxn modelId="{A0C152DC-2E8D-5140-91FB-9FACF3844109}" type="presParOf" srcId="{17EBCC63-1AB0-274B-97FD-0388900D6CB3}" destId="{926F6581-582A-B842-9D19-E504EF8A36AA}" srcOrd="17" destOrd="0" presId="urn:microsoft.com/office/officeart/2005/8/layout/chevron1"/>
    <dgm:cxn modelId="{7DC2EB14-1C72-9F41-B872-9B5145E2E930}" type="presParOf" srcId="{17EBCC63-1AB0-274B-97FD-0388900D6CB3}" destId="{14A07DC8-0BF6-8143-BF66-384E7D88D0E5}" srcOrd="18" destOrd="0" presId="urn:microsoft.com/office/officeart/2005/8/layout/chevron1"/>
    <dgm:cxn modelId="{E994B095-0D3D-C64B-8CAE-B6A9F8D5CDE7}" type="presParOf" srcId="{17EBCC63-1AB0-274B-97FD-0388900D6CB3}" destId="{184539E0-F46A-BE40-9EC7-3146071EF485}" srcOrd="19" destOrd="0" presId="urn:microsoft.com/office/officeart/2005/8/layout/chevron1"/>
    <dgm:cxn modelId="{EC38B498-38E5-604B-BB82-8DE65C0D00EC}" type="presParOf" srcId="{17EBCC63-1AB0-274B-97FD-0388900D6CB3}" destId="{F88BB72A-DB22-E941-A2E4-A460F4955ABF}" srcOrd="20"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9F39276-72BD-1640-A18A-358F56DB5AFF}" type="doc">
      <dgm:prSet loTypeId="urn:microsoft.com/office/officeart/2005/8/layout/cycle8" loCatId="" qsTypeId="urn:microsoft.com/office/officeart/2005/8/quickstyle/simple1" qsCatId="simple" csTypeId="urn:microsoft.com/office/officeart/2005/8/colors/accent3_3" csCatId="accent3" phldr="1"/>
      <dgm:spPr/>
    </dgm:pt>
    <dgm:pt modelId="{C4CB0BB1-8AA6-FE47-8B9E-0229D2EAA3F2}">
      <dgm:prSet phldrT="[Text]" custT="1"/>
      <dgm:spPr/>
      <dgm:t>
        <a:bodyPr/>
        <a:lstStyle/>
        <a:p>
          <a:r>
            <a:rPr lang="en-US" sz="1200" b="1">
              <a:solidFill>
                <a:schemeClr val="tx1"/>
              </a:solidFill>
              <a:latin typeface="Arial" panose="020B0604020202020204" pitchFamily="34" charset="0"/>
              <a:cs typeface="Arial" panose="020B0604020202020204" pitchFamily="34" charset="0"/>
            </a:rPr>
            <a:t>Risk Manage-</a:t>
          </a:r>
          <a:r>
            <a:rPr lang="en-US" sz="1200" b="1" err="1">
              <a:solidFill>
                <a:schemeClr val="tx1"/>
              </a:solidFill>
              <a:latin typeface="Arial" panose="020B0604020202020204" pitchFamily="34" charset="0"/>
              <a:cs typeface="Arial" panose="020B0604020202020204" pitchFamily="34" charset="0"/>
            </a:rPr>
            <a:t>ment</a:t>
          </a:r>
          <a:endParaRPr lang="en-US" sz="1200" b="1">
            <a:solidFill>
              <a:schemeClr val="tx1"/>
            </a:solidFill>
            <a:latin typeface="Arial" panose="020B0604020202020204" pitchFamily="34" charset="0"/>
            <a:cs typeface="Arial" panose="020B0604020202020204" pitchFamily="34" charset="0"/>
          </a:endParaRPr>
        </a:p>
      </dgm:t>
    </dgm:pt>
    <dgm:pt modelId="{FBC4892A-E308-F243-982A-C05D268C9E3C}" type="parTrans" cxnId="{517B3140-D02C-294A-8970-2C3E246355A2}">
      <dgm:prSet/>
      <dgm:spPr/>
      <dgm:t>
        <a:bodyPr/>
        <a:lstStyle/>
        <a:p>
          <a:endParaRPr lang="en-US" sz="2400"/>
        </a:p>
      </dgm:t>
    </dgm:pt>
    <dgm:pt modelId="{379D7158-757B-2E46-ADB0-C2D90FAB9D78}" type="sibTrans" cxnId="{517B3140-D02C-294A-8970-2C3E246355A2}">
      <dgm:prSet/>
      <dgm:spPr/>
      <dgm:t>
        <a:bodyPr/>
        <a:lstStyle/>
        <a:p>
          <a:endParaRPr lang="en-US" sz="2400"/>
        </a:p>
      </dgm:t>
    </dgm:pt>
    <dgm:pt modelId="{C39DAB6A-DD4D-8146-A090-4DBCE77537FF}">
      <dgm:prSet phldrT="[Text]" custT="1"/>
      <dgm:spPr/>
      <dgm:t>
        <a:bodyPr/>
        <a:lstStyle/>
        <a:p>
          <a:r>
            <a:rPr lang="en-US" sz="1200" b="1">
              <a:solidFill>
                <a:schemeClr val="tx1"/>
              </a:solidFill>
              <a:latin typeface="Arial" panose="020B0604020202020204" pitchFamily="34" charset="0"/>
              <a:cs typeface="Arial" panose="020B0604020202020204" pitchFamily="34" charset="0"/>
            </a:rPr>
            <a:t>Financing</a:t>
          </a:r>
        </a:p>
      </dgm:t>
    </dgm:pt>
    <dgm:pt modelId="{33541806-46CF-E449-A60B-32F2EFB1D38E}" type="parTrans" cxnId="{C0033A2E-39F6-A74E-9D25-CC69A6868D2E}">
      <dgm:prSet/>
      <dgm:spPr/>
      <dgm:t>
        <a:bodyPr/>
        <a:lstStyle/>
        <a:p>
          <a:endParaRPr lang="en-US" sz="2400"/>
        </a:p>
      </dgm:t>
    </dgm:pt>
    <dgm:pt modelId="{7B9C9202-41CE-FC42-A373-1737C948906E}" type="sibTrans" cxnId="{C0033A2E-39F6-A74E-9D25-CC69A6868D2E}">
      <dgm:prSet/>
      <dgm:spPr/>
      <dgm:t>
        <a:bodyPr/>
        <a:lstStyle/>
        <a:p>
          <a:endParaRPr lang="en-US" sz="2400"/>
        </a:p>
      </dgm:t>
    </dgm:pt>
    <dgm:pt modelId="{5A02FA21-73E9-0647-9895-BC734DB6D842}">
      <dgm:prSet phldrT="[Text]" custT="1"/>
      <dgm:spPr/>
      <dgm:t>
        <a:bodyPr/>
        <a:lstStyle/>
        <a:p>
          <a:r>
            <a:rPr lang="en-US" sz="1200" b="1">
              <a:solidFill>
                <a:schemeClr val="tx1"/>
              </a:solidFill>
              <a:latin typeface="Arial" panose="020B0604020202020204" pitchFamily="34" charset="0"/>
              <a:cs typeface="Arial" panose="020B0604020202020204" pitchFamily="34" charset="0"/>
            </a:rPr>
            <a:t>Business</a:t>
          </a:r>
        </a:p>
      </dgm:t>
    </dgm:pt>
    <dgm:pt modelId="{C90EAE8B-F181-C348-AF65-7894670FD84A}" type="parTrans" cxnId="{6807572F-CD6F-5A42-9099-ED507C10A012}">
      <dgm:prSet/>
      <dgm:spPr/>
      <dgm:t>
        <a:bodyPr/>
        <a:lstStyle/>
        <a:p>
          <a:endParaRPr lang="en-US" sz="2400"/>
        </a:p>
      </dgm:t>
    </dgm:pt>
    <dgm:pt modelId="{274A0B67-4953-944C-9E7B-AE3C81B0EF77}" type="sibTrans" cxnId="{6807572F-CD6F-5A42-9099-ED507C10A012}">
      <dgm:prSet/>
      <dgm:spPr/>
      <dgm:t>
        <a:bodyPr/>
        <a:lstStyle/>
        <a:p>
          <a:endParaRPr lang="en-US" sz="2400"/>
        </a:p>
      </dgm:t>
    </dgm:pt>
    <dgm:pt modelId="{ECF40612-E17B-694C-9D13-8C977D93CC2E}" type="pres">
      <dgm:prSet presAssocID="{F9F39276-72BD-1640-A18A-358F56DB5AFF}" presName="compositeShape" presStyleCnt="0">
        <dgm:presLayoutVars>
          <dgm:chMax val="7"/>
          <dgm:dir/>
          <dgm:resizeHandles val="exact"/>
        </dgm:presLayoutVars>
      </dgm:prSet>
      <dgm:spPr/>
    </dgm:pt>
    <dgm:pt modelId="{15011855-10B3-104E-894F-B52DAD649AFD}" type="pres">
      <dgm:prSet presAssocID="{F9F39276-72BD-1640-A18A-358F56DB5AFF}" presName="wedge1" presStyleLbl="node1" presStyleIdx="0" presStyleCnt="3"/>
      <dgm:spPr/>
    </dgm:pt>
    <dgm:pt modelId="{F927E042-5B16-3C4C-A7EB-F00AFB749B5E}" type="pres">
      <dgm:prSet presAssocID="{F9F39276-72BD-1640-A18A-358F56DB5AFF}" presName="dummy1a" presStyleCnt="0"/>
      <dgm:spPr/>
    </dgm:pt>
    <dgm:pt modelId="{A13D903A-0E2E-224A-A1C2-A0DAA0752441}" type="pres">
      <dgm:prSet presAssocID="{F9F39276-72BD-1640-A18A-358F56DB5AFF}" presName="dummy1b" presStyleCnt="0"/>
      <dgm:spPr/>
    </dgm:pt>
    <dgm:pt modelId="{7DBE04A0-E684-7A47-80AA-7F532072352B}" type="pres">
      <dgm:prSet presAssocID="{F9F39276-72BD-1640-A18A-358F56DB5AFF}" presName="wedge1Tx" presStyleLbl="node1" presStyleIdx="0" presStyleCnt="3">
        <dgm:presLayoutVars>
          <dgm:chMax val="0"/>
          <dgm:chPref val="0"/>
          <dgm:bulletEnabled val="1"/>
        </dgm:presLayoutVars>
      </dgm:prSet>
      <dgm:spPr/>
    </dgm:pt>
    <dgm:pt modelId="{CDC1D83E-1B02-8943-A665-66308C11A56D}" type="pres">
      <dgm:prSet presAssocID="{F9F39276-72BD-1640-A18A-358F56DB5AFF}" presName="wedge2" presStyleLbl="node1" presStyleIdx="1" presStyleCnt="3"/>
      <dgm:spPr/>
    </dgm:pt>
    <dgm:pt modelId="{0B73B14A-1512-874E-BC7E-C1E49A9611D6}" type="pres">
      <dgm:prSet presAssocID="{F9F39276-72BD-1640-A18A-358F56DB5AFF}" presName="dummy2a" presStyleCnt="0"/>
      <dgm:spPr/>
    </dgm:pt>
    <dgm:pt modelId="{5908952E-86C2-634B-B69C-0188474B17EB}" type="pres">
      <dgm:prSet presAssocID="{F9F39276-72BD-1640-A18A-358F56DB5AFF}" presName="dummy2b" presStyleCnt="0"/>
      <dgm:spPr/>
    </dgm:pt>
    <dgm:pt modelId="{2C74A7E1-8D88-8F49-B200-4241697D2DE6}" type="pres">
      <dgm:prSet presAssocID="{F9F39276-72BD-1640-A18A-358F56DB5AFF}" presName="wedge2Tx" presStyleLbl="node1" presStyleIdx="1" presStyleCnt="3">
        <dgm:presLayoutVars>
          <dgm:chMax val="0"/>
          <dgm:chPref val="0"/>
          <dgm:bulletEnabled val="1"/>
        </dgm:presLayoutVars>
      </dgm:prSet>
      <dgm:spPr/>
    </dgm:pt>
    <dgm:pt modelId="{63AE62EC-90C0-A947-A6AD-F0152B1A388E}" type="pres">
      <dgm:prSet presAssocID="{F9F39276-72BD-1640-A18A-358F56DB5AFF}" presName="wedge3" presStyleLbl="node1" presStyleIdx="2" presStyleCnt="3"/>
      <dgm:spPr/>
    </dgm:pt>
    <dgm:pt modelId="{9FE9E328-41B5-8A4F-BCB3-845812458FBE}" type="pres">
      <dgm:prSet presAssocID="{F9F39276-72BD-1640-A18A-358F56DB5AFF}" presName="dummy3a" presStyleCnt="0"/>
      <dgm:spPr/>
    </dgm:pt>
    <dgm:pt modelId="{C5EEA8F3-BFD7-BE4A-AA8F-886636B414B7}" type="pres">
      <dgm:prSet presAssocID="{F9F39276-72BD-1640-A18A-358F56DB5AFF}" presName="dummy3b" presStyleCnt="0"/>
      <dgm:spPr/>
    </dgm:pt>
    <dgm:pt modelId="{D58B2B30-02C8-E748-A17D-80AAB435DD13}" type="pres">
      <dgm:prSet presAssocID="{F9F39276-72BD-1640-A18A-358F56DB5AFF}" presName="wedge3Tx" presStyleLbl="node1" presStyleIdx="2" presStyleCnt="3">
        <dgm:presLayoutVars>
          <dgm:chMax val="0"/>
          <dgm:chPref val="0"/>
          <dgm:bulletEnabled val="1"/>
        </dgm:presLayoutVars>
      </dgm:prSet>
      <dgm:spPr/>
    </dgm:pt>
    <dgm:pt modelId="{45853509-C324-6B4D-B399-9BF7412992D3}" type="pres">
      <dgm:prSet presAssocID="{379D7158-757B-2E46-ADB0-C2D90FAB9D78}" presName="arrowWedge1" presStyleLbl="fgSibTrans2D1" presStyleIdx="0" presStyleCnt="3"/>
      <dgm:spPr/>
    </dgm:pt>
    <dgm:pt modelId="{2F6E6E84-A52F-184E-BA68-DB3B1DE65E69}" type="pres">
      <dgm:prSet presAssocID="{7B9C9202-41CE-FC42-A373-1737C948906E}" presName="arrowWedge2" presStyleLbl="fgSibTrans2D1" presStyleIdx="1" presStyleCnt="3"/>
      <dgm:spPr/>
    </dgm:pt>
    <dgm:pt modelId="{2B61CC52-5D0B-F141-93EB-0935DB6410DD}" type="pres">
      <dgm:prSet presAssocID="{274A0B67-4953-944C-9E7B-AE3C81B0EF77}" presName="arrowWedge3" presStyleLbl="fgSibTrans2D1" presStyleIdx="2" presStyleCnt="3"/>
      <dgm:spPr/>
    </dgm:pt>
  </dgm:ptLst>
  <dgm:cxnLst>
    <dgm:cxn modelId="{CD384A0E-084B-1241-8C47-108290C9B6D8}" type="presOf" srcId="{C4CB0BB1-8AA6-FE47-8B9E-0229D2EAA3F2}" destId="{7DBE04A0-E684-7A47-80AA-7F532072352B}" srcOrd="1" destOrd="0" presId="urn:microsoft.com/office/officeart/2005/8/layout/cycle8"/>
    <dgm:cxn modelId="{C0033A2E-39F6-A74E-9D25-CC69A6868D2E}" srcId="{F9F39276-72BD-1640-A18A-358F56DB5AFF}" destId="{C39DAB6A-DD4D-8146-A090-4DBCE77537FF}" srcOrd="1" destOrd="0" parTransId="{33541806-46CF-E449-A60B-32F2EFB1D38E}" sibTransId="{7B9C9202-41CE-FC42-A373-1737C948906E}"/>
    <dgm:cxn modelId="{6807572F-CD6F-5A42-9099-ED507C10A012}" srcId="{F9F39276-72BD-1640-A18A-358F56DB5AFF}" destId="{5A02FA21-73E9-0647-9895-BC734DB6D842}" srcOrd="2" destOrd="0" parTransId="{C90EAE8B-F181-C348-AF65-7894670FD84A}" sibTransId="{274A0B67-4953-944C-9E7B-AE3C81B0EF77}"/>
    <dgm:cxn modelId="{EDE2D833-CD8B-8E47-AEDF-3DFEC6EEFEDE}" type="presOf" srcId="{F9F39276-72BD-1640-A18A-358F56DB5AFF}" destId="{ECF40612-E17B-694C-9D13-8C977D93CC2E}" srcOrd="0" destOrd="0" presId="urn:microsoft.com/office/officeart/2005/8/layout/cycle8"/>
    <dgm:cxn modelId="{517B3140-D02C-294A-8970-2C3E246355A2}" srcId="{F9F39276-72BD-1640-A18A-358F56DB5AFF}" destId="{C4CB0BB1-8AA6-FE47-8B9E-0229D2EAA3F2}" srcOrd="0" destOrd="0" parTransId="{FBC4892A-E308-F243-982A-C05D268C9E3C}" sibTransId="{379D7158-757B-2E46-ADB0-C2D90FAB9D78}"/>
    <dgm:cxn modelId="{5D137442-0CF1-604A-A7A0-B1C3D0041A0B}" type="presOf" srcId="{5A02FA21-73E9-0647-9895-BC734DB6D842}" destId="{63AE62EC-90C0-A947-A6AD-F0152B1A388E}" srcOrd="0" destOrd="0" presId="urn:microsoft.com/office/officeart/2005/8/layout/cycle8"/>
    <dgm:cxn modelId="{7C1D647F-434D-DA46-9C8B-330750DB5641}" type="presOf" srcId="{C39DAB6A-DD4D-8146-A090-4DBCE77537FF}" destId="{CDC1D83E-1B02-8943-A665-66308C11A56D}" srcOrd="0" destOrd="0" presId="urn:microsoft.com/office/officeart/2005/8/layout/cycle8"/>
    <dgm:cxn modelId="{C7186189-1A2D-4747-A8F3-70D3BCE01E5C}" type="presOf" srcId="{C39DAB6A-DD4D-8146-A090-4DBCE77537FF}" destId="{2C74A7E1-8D88-8F49-B200-4241697D2DE6}" srcOrd="1" destOrd="0" presId="urn:microsoft.com/office/officeart/2005/8/layout/cycle8"/>
    <dgm:cxn modelId="{E1BE5E9C-93F5-964D-9E9A-975385DA5353}" type="presOf" srcId="{C4CB0BB1-8AA6-FE47-8B9E-0229D2EAA3F2}" destId="{15011855-10B3-104E-894F-B52DAD649AFD}" srcOrd="0" destOrd="0" presId="urn:microsoft.com/office/officeart/2005/8/layout/cycle8"/>
    <dgm:cxn modelId="{ED0BC4E0-8BD4-F34F-8104-C9108F7DE493}" type="presOf" srcId="{5A02FA21-73E9-0647-9895-BC734DB6D842}" destId="{D58B2B30-02C8-E748-A17D-80AAB435DD13}" srcOrd="1" destOrd="0" presId="urn:microsoft.com/office/officeart/2005/8/layout/cycle8"/>
    <dgm:cxn modelId="{E3403D44-1BD7-FD4B-8B37-42C74719B61E}" type="presParOf" srcId="{ECF40612-E17B-694C-9D13-8C977D93CC2E}" destId="{15011855-10B3-104E-894F-B52DAD649AFD}" srcOrd="0" destOrd="0" presId="urn:microsoft.com/office/officeart/2005/8/layout/cycle8"/>
    <dgm:cxn modelId="{316641F8-7559-1543-99AC-F96094AB1B8D}" type="presParOf" srcId="{ECF40612-E17B-694C-9D13-8C977D93CC2E}" destId="{F927E042-5B16-3C4C-A7EB-F00AFB749B5E}" srcOrd="1" destOrd="0" presId="urn:microsoft.com/office/officeart/2005/8/layout/cycle8"/>
    <dgm:cxn modelId="{C8BAA1D4-272D-C542-92C2-560A4C6634F7}" type="presParOf" srcId="{ECF40612-E17B-694C-9D13-8C977D93CC2E}" destId="{A13D903A-0E2E-224A-A1C2-A0DAA0752441}" srcOrd="2" destOrd="0" presId="urn:microsoft.com/office/officeart/2005/8/layout/cycle8"/>
    <dgm:cxn modelId="{858FE176-9876-0A4A-AD39-668E6A39D340}" type="presParOf" srcId="{ECF40612-E17B-694C-9D13-8C977D93CC2E}" destId="{7DBE04A0-E684-7A47-80AA-7F532072352B}" srcOrd="3" destOrd="0" presId="urn:microsoft.com/office/officeart/2005/8/layout/cycle8"/>
    <dgm:cxn modelId="{60AEEE34-497A-F84E-B95A-433ECC71966B}" type="presParOf" srcId="{ECF40612-E17B-694C-9D13-8C977D93CC2E}" destId="{CDC1D83E-1B02-8943-A665-66308C11A56D}" srcOrd="4" destOrd="0" presId="urn:microsoft.com/office/officeart/2005/8/layout/cycle8"/>
    <dgm:cxn modelId="{C58EAAD0-3582-D34F-A6B0-56134C40BB82}" type="presParOf" srcId="{ECF40612-E17B-694C-9D13-8C977D93CC2E}" destId="{0B73B14A-1512-874E-BC7E-C1E49A9611D6}" srcOrd="5" destOrd="0" presId="urn:microsoft.com/office/officeart/2005/8/layout/cycle8"/>
    <dgm:cxn modelId="{F7CCD0B8-A21E-E344-8BE1-5B1F5F713CB5}" type="presParOf" srcId="{ECF40612-E17B-694C-9D13-8C977D93CC2E}" destId="{5908952E-86C2-634B-B69C-0188474B17EB}" srcOrd="6" destOrd="0" presId="urn:microsoft.com/office/officeart/2005/8/layout/cycle8"/>
    <dgm:cxn modelId="{5DB3F793-B6F4-0D46-BCE9-15A6B93341F8}" type="presParOf" srcId="{ECF40612-E17B-694C-9D13-8C977D93CC2E}" destId="{2C74A7E1-8D88-8F49-B200-4241697D2DE6}" srcOrd="7" destOrd="0" presId="urn:microsoft.com/office/officeart/2005/8/layout/cycle8"/>
    <dgm:cxn modelId="{6E2FE30B-ECD6-1E4D-B0E2-A40C4D376AFD}" type="presParOf" srcId="{ECF40612-E17B-694C-9D13-8C977D93CC2E}" destId="{63AE62EC-90C0-A947-A6AD-F0152B1A388E}" srcOrd="8" destOrd="0" presId="urn:microsoft.com/office/officeart/2005/8/layout/cycle8"/>
    <dgm:cxn modelId="{9DC14C5A-6E94-814E-B547-D2239DAA3A7F}" type="presParOf" srcId="{ECF40612-E17B-694C-9D13-8C977D93CC2E}" destId="{9FE9E328-41B5-8A4F-BCB3-845812458FBE}" srcOrd="9" destOrd="0" presId="urn:microsoft.com/office/officeart/2005/8/layout/cycle8"/>
    <dgm:cxn modelId="{4CF904F7-4AA8-0B45-8E46-3C05BF1312CD}" type="presParOf" srcId="{ECF40612-E17B-694C-9D13-8C977D93CC2E}" destId="{C5EEA8F3-BFD7-BE4A-AA8F-886636B414B7}" srcOrd="10" destOrd="0" presId="urn:microsoft.com/office/officeart/2005/8/layout/cycle8"/>
    <dgm:cxn modelId="{32163C1F-AA5E-8543-A05D-C757C2D9D25D}" type="presParOf" srcId="{ECF40612-E17B-694C-9D13-8C977D93CC2E}" destId="{D58B2B30-02C8-E748-A17D-80AAB435DD13}" srcOrd="11" destOrd="0" presId="urn:microsoft.com/office/officeart/2005/8/layout/cycle8"/>
    <dgm:cxn modelId="{ED102386-211B-CD4E-859D-04184770F9D0}" type="presParOf" srcId="{ECF40612-E17B-694C-9D13-8C977D93CC2E}" destId="{45853509-C324-6B4D-B399-9BF7412992D3}" srcOrd="12" destOrd="0" presId="urn:microsoft.com/office/officeart/2005/8/layout/cycle8"/>
    <dgm:cxn modelId="{8A4F1F66-E286-5E4E-AFB3-FDF2B110BE98}" type="presParOf" srcId="{ECF40612-E17B-694C-9D13-8C977D93CC2E}" destId="{2F6E6E84-A52F-184E-BA68-DB3B1DE65E69}" srcOrd="13" destOrd="0" presId="urn:microsoft.com/office/officeart/2005/8/layout/cycle8"/>
    <dgm:cxn modelId="{22354117-276F-4D44-B4CB-D210A117ECA5}" type="presParOf" srcId="{ECF40612-E17B-694C-9D13-8C977D93CC2E}" destId="{2B61CC52-5D0B-F141-93EB-0935DB6410DD}"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6FFF1A-13CB-A844-B8A7-7F0BBABBCDF1}" type="doc">
      <dgm:prSet loTypeId="urn:microsoft.com/office/officeart/2005/8/layout/target3" loCatId="" qsTypeId="urn:microsoft.com/office/officeart/2005/8/quickstyle/simple1" qsCatId="simple" csTypeId="urn:microsoft.com/office/officeart/2005/8/colors/colorful3" csCatId="colorful" phldr="1"/>
      <dgm:spPr/>
      <dgm:t>
        <a:bodyPr/>
        <a:lstStyle/>
        <a:p>
          <a:endParaRPr lang="en-US"/>
        </a:p>
      </dgm:t>
    </dgm:pt>
    <dgm:pt modelId="{06FF1D2B-4EA4-0C43-8DF5-48D690F0B8B0}">
      <dgm:prSet phldrT="[Text]" custT="1"/>
      <dgm:spPr/>
      <dgm:t>
        <a:bodyPr/>
        <a:lstStyle/>
        <a:p>
          <a:r>
            <a:rPr lang="en-US" sz="2800">
              <a:latin typeface="Arial" panose="020B0604020202020204" pitchFamily="34" charset="0"/>
              <a:cs typeface="Arial" panose="020B0604020202020204" pitchFamily="34" charset="0"/>
            </a:rPr>
            <a:t>Limited green and sustainability sukuk offerings (supply)</a:t>
          </a:r>
        </a:p>
      </dgm:t>
    </dgm:pt>
    <dgm:pt modelId="{32A3F630-72F4-4C4E-A7CD-0D98EF1EC051}" type="parTrans" cxnId="{27BD8893-9A40-0848-B417-1539277CDBFB}">
      <dgm:prSet/>
      <dgm:spPr/>
      <dgm:t>
        <a:bodyPr/>
        <a:lstStyle/>
        <a:p>
          <a:endParaRPr lang="en-US" sz="2800">
            <a:latin typeface="Arial" panose="020B0604020202020204" pitchFamily="34" charset="0"/>
            <a:cs typeface="Arial" panose="020B0604020202020204" pitchFamily="34" charset="0"/>
          </a:endParaRPr>
        </a:p>
      </dgm:t>
    </dgm:pt>
    <dgm:pt modelId="{FCC47DF0-FED3-3C44-A096-1B30E78FF2C2}" type="sibTrans" cxnId="{27BD8893-9A40-0848-B417-1539277CDBFB}">
      <dgm:prSet/>
      <dgm:spPr/>
      <dgm:t>
        <a:bodyPr/>
        <a:lstStyle/>
        <a:p>
          <a:endParaRPr lang="en-US" sz="2800">
            <a:latin typeface="Arial" panose="020B0604020202020204" pitchFamily="34" charset="0"/>
            <a:cs typeface="Arial" panose="020B0604020202020204" pitchFamily="34" charset="0"/>
          </a:endParaRPr>
        </a:p>
      </dgm:t>
    </dgm:pt>
    <dgm:pt modelId="{D6E5EC60-C31A-6A47-9FAE-B390A0B6C877}">
      <dgm:prSet phldrT="[Text]" custT="1"/>
      <dgm:spPr/>
      <dgm:t>
        <a:bodyPr/>
        <a:lstStyle/>
        <a:p>
          <a:r>
            <a:rPr lang="en-US" sz="2800">
              <a:latin typeface="Arial" panose="020B0604020202020204" pitchFamily="34" charset="0"/>
              <a:cs typeface="Arial" panose="020B0604020202020204" pitchFamily="34" charset="0"/>
            </a:rPr>
            <a:t>Further unlocking corporate sukuk market potentials</a:t>
          </a:r>
        </a:p>
      </dgm:t>
    </dgm:pt>
    <dgm:pt modelId="{3401CD3F-7166-B74E-A947-259380E3F5FB}" type="parTrans" cxnId="{21ACC5BF-A84E-3941-8D3F-63B80C96E2B8}">
      <dgm:prSet/>
      <dgm:spPr/>
      <dgm:t>
        <a:bodyPr/>
        <a:lstStyle/>
        <a:p>
          <a:endParaRPr lang="en-US" sz="2800">
            <a:latin typeface="Arial" panose="020B0604020202020204" pitchFamily="34" charset="0"/>
            <a:cs typeface="Arial" panose="020B0604020202020204" pitchFamily="34" charset="0"/>
          </a:endParaRPr>
        </a:p>
      </dgm:t>
    </dgm:pt>
    <dgm:pt modelId="{7170FDD1-C5A5-C546-93BD-1EC89F19D9CD}" type="sibTrans" cxnId="{21ACC5BF-A84E-3941-8D3F-63B80C96E2B8}">
      <dgm:prSet/>
      <dgm:spPr/>
      <dgm:t>
        <a:bodyPr/>
        <a:lstStyle/>
        <a:p>
          <a:endParaRPr lang="en-US" sz="2800">
            <a:latin typeface="Arial" panose="020B0604020202020204" pitchFamily="34" charset="0"/>
            <a:cs typeface="Arial" panose="020B0604020202020204" pitchFamily="34" charset="0"/>
          </a:endParaRPr>
        </a:p>
      </dgm:t>
    </dgm:pt>
    <dgm:pt modelId="{5B8AE169-B5D4-054B-B990-7C9415D64E2E}">
      <dgm:prSet phldrT="[Text]" custT="1"/>
      <dgm:spPr/>
      <dgm:t>
        <a:bodyPr/>
        <a:lstStyle/>
        <a:p>
          <a:r>
            <a:rPr lang="en-US" sz="2800">
              <a:latin typeface="Arial" panose="020B0604020202020204" pitchFamily="34" charset="0"/>
              <a:cs typeface="Arial" panose="020B0604020202020204" pitchFamily="34" charset="0"/>
            </a:rPr>
            <a:t>Diversification of Islamic financing contracts and sukuk models</a:t>
          </a:r>
        </a:p>
      </dgm:t>
    </dgm:pt>
    <dgm:pt modelId="{43688D17-D8ED-F240-8411-319845A971C5}" type="parTrans" cxnId="{A9BF46CA-A3C8-4C47-8D2F-9B88D4A552DD}">
      <dgm:prSet/>
      <dgm:spPr/>
      <dgm:t>
        <a:bodyPr/>
        <a:lstStyle/>
        <a:p>
          <a:endParaRPr lang="en-US" sz="2800">
            <a:latin typeface="Arial" panose="020B0604020202020204" pitchFamily="34" charset="0"/>
            <a:cs typeface="Arial" panose="020B0604020202020204" pitchFamily="34" charset="0"/>
          </a:endParaRPr>
        </a:p>
      </dgm:t>
    </dgm:pt>
    <dgm:pt modelId="{7342140E-8248-A34A-8C62-A17DD02B70C2}" type="sibTrans" cxnId="{A9BF46CA-A3C8-4C47-8D2F-9B88D4A552DD}">
      <dgm:prSet/>
      <dgm:spPr/>
      <dgm:t>
        <a:bodyPr/>
        <a:lstStyle/>
        <a:p>
          <a:endParaRPr lang="en-US" sz="2800">
            <a:latin typeface="Arial" panose="020B0604020202020204" pitchFamily="34" charset="0"/>
            <a:cs typeface="Arial" panose="020B0604020202020204" pitchFamily="34" charset="0"/>
          </a:endParaRPr>
        </a:p>
      </dgm:t>
    </dgm:pt>
    <dgm:pt modelId="{A590705B-E3EC-7C4C-9E76-FF43E0158E22}">
      <dgm:prSet phldrT="[Text]" custT="1"/>
      <dgm:spPr/>
      <dgm:t>
        <a:bodyPr/>
        <a:lstStyle/>
        <a:p>
          <a:r>
            <a:rPr lang="en-US" sz="2800">
              <a:latin typeface="Arial" panose="020B0604020202020204" pitchFamily="34" charset="0"/>
              <a:cs typeface="Arial" panose="020B0604020202020204" pitchFamily="34" charset="0"/>
            </a:rPr>
            <a:t>Lack of understanding in investors and issuers</a:t>
          </a:r>
        </a:p>
      </dgm:t>
    </dgm:pt>
    <dgm:pt modelId="{86E1E759-BFE6-AD4D-8710-C82B847F8A58}" type="parTrans" cxnId="{39C342F3-A53B-0542-A6AA-42EFCC887EE6}">
      <dgm:prSet/>
      <dgm:spPr/>
      <dgm:t>
        <a:bodyPr/>
        <a:lstStyle/>
        <a:p>
          <a:endParaRPr lang="en-US" sz="2800">
            <a:latin typeface="Arial" panose="020B0604020202020204" pitchFamily="34" charset="0"/>
            <a:cs typeface="Arial" panose="020B0604020202020204" pitchFamily="34" charset="0"/>
          </a:endParaRPr>
        </a:p>
      </dgm:t>
    </dgm:pt>
    <dgm:pt modelId="{165EBBFD-D2D8-7C41-A297-0F9F2337142E}" type="sibTrans" cxnId="{39C342F3-A53B-0542-A6AA-42EFCC887EE6}">
      <dgm:prSet/>
      <dgm:spPr/>
      <dgm:t>
        <a:bodyPr/>
        <a:lstStyle/>
        <a:p>
          <a:endParaRPr lang="en-US" sz="2800">
            <a:latin typeface="Arial" panose="020B0604020202020204" pitchFamily="34" charset="0"/>
            <a:cs typeface="Arial" panose="020B0604020202020204" pitchFamily="34" charset="0"/>
          </a:endParaRPr>
        </a:p>
      </dgm:t>
    </dgm:pt>
    <dgm:pt modelId="{82EC0D8F-777F-5749-97F7-1D90E9A8D9B4}">
      <dgm:prSet phldrT="[Text]" custT="1"/>
      <dgm:spPr/>
      <dgm:t>
        <a:bodyPr/>
        <a:lstStyle/>
        <a:p>
          <a:r>
            <a:rPr lang="en-US" sz="2800">
              <a:latin typeface="Arial" panose="020B0604020202020204" pitchFamily="34" charset="0"/>
              <a:cs typeface="Arial" panose="020B0604020202020204" pitchFamily="34" charset="0"/>
            </a:rPr>
            <a:t>Increasing capacity building and literacy for issuers and investors</a:t>
          </a:r>
        </a:p>
      </dgm:t>
    </dgm:pt>
    <dgm:pt modelId="{59C79FA7-9D56-4E4D-993E-8BE825AAE133}" type="parTrans" cxnId="{9E7AAF1C-5067-A84E-9803-745010F58039}">
      <dgm:prSet/>
      <dgm:spPr/>
      <dgm:t>
        <a:bodyPr/>
        <a:lstStyle/>
        <a:p>
          <a:endParaRPr lang="en-US" sz="2800">
            <a:latin typeface="Arial" panose="020B0604020202020204" pitchFamily="34" charset="0"/>
            <a:cs typeface="Arial" panose="020B0604020202020204" pitchFamily="34" charset="0"/>
          </a:endParaRPr>
        </a:p>
      </dgm:t>
    </dgm:pt>
    <dgm:pt modelId="{000AEBFD-B73D-1940-81B1-1CA3C4B96F7B}" type="sibTrans" cxnId="{9E7AAF1C-5067-A84E-9803-745010F58039}">
      <dgm:prSet/>
      <dgm:spPr/>
      <dgm:t>
        <a:bodyPr/>
        <a:lstStyle/>
        <a:p>
          <a:endParaRPr lang="en-US" sz="2800">
            <a:latin typeface="Arial" panose="020B0604020202020204" pitchFamily="34" charset="0"/>
            <a:cs typeface="Arial" panose="020B0604020202020204" pitchFamily="34" charset="0"/>
          </a:endParaRPr>
        </a:p>
      </dgm:t>
    </dgm:pt>
    <dgm:pt modelId="{01BC353D-9813-8F4B-AC1E-83B69B21B614}">
      <dgm:prSet phldrT="[Text]" custT="1"/>
      <dgm:spPr/>
      <dgm:t>
        <a:bodyPr/>
        <a:lstStyle/>
        <a:p>
          <a:r>
            <a:rPr lang="en-US" sz="2800">
              <a:latin typeface="Arial" panose="020B0604020202020204" pitchFamily="34" charset="0"/>
              <a:cs typeface="Arial" panose="020B0604020202020204" pitchFamily="34" charset="0"/>
            </a:rPr>
            <a:t>Enhancing regulatory collaborations</a:t>
          </a:r>
        </a:p>
      </dgm:t>
    </dgm:pt>
    <dgm:pt modelId="{AA3230FF-B483-B540-8499-C41B24391090}" type="parTrans" cxnId="{E6C9A77D-E0B4-7C4D-90EB-FBE35EA21D39}">
      <dgm:prSet/>
      <dgm:spPr/>
      <dgm:t>
        <a:bodyPr/>
        <a:lstStyle/>
        <a:p>
          <a:endParaRPr lang="en-US" sz="2800">
            <a:latin typeface="Arial" panose="020B0604020202020204" pitchFamily="34" charset="0"/>
            <a:cs typeface="Arial" panose="020B0604020202020204" pitchFamily="34" charset="0"/>
          </a:endParaRPr>
        </a:p>
      </dgm:t>
    </dgm:pt>
    <dgm:pt modelId="{D3834B63-FCE7-A84E-87BE-AE6E7FDF353C}" type="sibTrans" cxnId="{E6C9A77D-E0B4-7C4D-90EB-FBE35EA21D39}">
      <dgm:prSet/>
      <dgm:spPr/>
      <dgm:t>
        <a:bodyPr/>
        <a:lstStyle/>
        <a:p>
          <a:endParaRPr lang="en-US" sz="2800">
            <a:latin typeface="Arial" panose="020B0604020202020204" pitchFamily="34" charset="0"/>
            <a:cs typeface="Arial" panose="020B0604020202020204" pitchFamily="34" charset="0"/>
          </a:endParaRPr>
        </a:p>
      </dgm:t>
    </dgm:pt>
    <dgm:pt modelId="{0DF7B767-0779-E44A-B3FA-97F854DB559D}">
      <dgm:prSet phldrT="[Text]" custT="1"/>
      <dgm:spPr/>
      <dgm:t>
        <a:bodyPr/>
        <a:lstStyle/>
        <a:p>
          <a:r>
            <a:rPr lang="en-US" sz="2800">
              <a:latin typeface="Arial" panose="020B0604020202020204" pitchFamily="34" charset="0"/>
              <a:cs typeface="Arial" panose="020B0604020202020204" pitchFamily="34" charset="0"/>
            </a:rPr>
            <a:t>Promoting innovative financing models</a:t>
          </a:r>
        </a:p>
      </dgm:t>
    </dgm:pt>
    <dgm:pt modelId="{B0602871-6A48-7449-A63F-4E8C10474E5B}" type="parTrans" cxnId="{F497DB74-F038-F144-8C13-471444D34911}">
      <dgm:prSet/>
      <dgm:spPr/>
      <dgm:t>
        <a:bodyPr/>
        <a:lstStyle/>
        <a:p>
          <a:endParaRPr lang="en-US" sz="2800">
            <a:latin typeface="Arial" panose="020B0604020202020204" pitchFamily="34" charset="0"/>
            <a:cs typeface="Arial" panose="020B0604020202020204" pitchFamily="34" charset="0"/>
          </a:endParaRPr>
        </a:p>
      </dgm:t>
    </dgm:pt>
    <dgm:pt modelId="{7A4B9A6D-1B79-B54C-9055-B8AD1A9D09C7}" type="sibTrans" cxnId="{F497DB74-F038-F144-8C13-471444D34911}">
      <dgm:prSet/>
      <dgm:spPr/>
      <dgm:t>
        <a:bodyPr/>
        <a:lstStyle/>
        <a:p>
          <a:endParaRPr lang="en-US" sz="2800">
            <a:latin typeface="Arial" panose="020B0604020202020204" pitchFamily="34" charset="0"/>
            <a:cs typeface="Arial" panose="020B0604020202020204" pitchFamily="34" charset="0"/>
          </a:endParaRPr>
        </a:p>
      </dgm:t>
    </dgm:pt>
    <dgm:pt modelId="{0FCAB939-CA90-2843-8EB7-224898F49DD1}">
      <dgm:prSet phldrT="[Text]" custT="1"/>
      <dgm:spPr/>
      <dgm:t>
        <a:bodyPr/>
        <a:lstStyle/>
        <a:p>
          <a:r>
            <a:rPr lang="en-US" sz="2800">
              <a:latin typeface="Arial" panose="020B0604020202020204" pitchFamily="34" charset="0"/>
              <a:cs typeface="Arial" panose="020B0604020202020204" pitchFamily="34" charset="0"/>
            </a:rPr>
            <a:t>Leveraging technological innovation</a:t>
          </a:r>
        </a:p>
      </dgm:t>
    </dgm:pt>
    <dgm:pt modelId="{9C7BE752-D4A7-2C41-A75C-9238BACE3785}" type="parTrans" cxnId="{35187991-C0CE-884E-A4E8-47987C5FF184}">
      <dgm:prSet/>
      <dgm:spPr/>
      <dgm:t>
        <a:bodyPr/>
        <a:lstStyle/>
        <a:p>
          <a:endParaRPr lang="en-US" sz="2800">
            <a:latin typeface="Arial" panose="020B0604020202020204" pitchFamily="34" charset="0"/>
            <a:cs typeface="Arial" panose="020B0604020202020204" pitchFamily="34" charset="0"/>
          </a:endParaRPr>
        </a:p>
      </dgm:t>
    </dgm:pt>
    <dgm:pt modelId="{24130316-88B4-C14B-83E6-8EA8C8550614}" type="sibTrans" cxnId="{35187991-C0CE-884E-A4E8-47987C5FF184}">
      <dgm:prSet/>
      <dgm:spPr/>
      <dgm:t>
        <a:bodyPr/>
        <a:lstStyle/>
        <a:p>
          <a:endParaRPr lang="en-US" sz="2800">
            <a:latin typeface="Arial" panose="020B0604020202020204" pitchFamily="34" charset="0"/>
            <a:cs typeface="Arial" panose="020B0604020202020204" pitchFamily="34" charset="0"/>
          </a:endParaRPr>
        </a:p>
      </dgm:t>
    </dgm:pt>
    <dgm:pt modelId="{E6942C7D-C832-2941-8BD3-242E755831F0}" type="pres">
      <dgm:prSet presAssocID="{D36FFF1A-13CB-A844-B8A7-7F0BBABBCDF1}" presName="Name0" presStyleCnt="0">
        <dgm:presLayoutVars>
          <dgm:chMax val="7"/>
          <dgm:dir/>
          <dgm:animLvl val="lvl"/>
          <dgm:resizeHandles val="exact"/>
        </dgm:presLayoutVars>
      </dgm:prSet>
      <dgm:spPr/>
    </dgm:pt>
    <dgm:pt modelId="{316354E3-5BFD-F246-B9C1-6A009CB0C830}" type="pres">
      <dgm:prSet presAssocID="{06FF1D2B-4EA4-0C43-8DF5-48D690F0B8B0}" presName="circle1" presStyleLbl="node1" presStyleIdx="0" presStyleCnt="2"/>
      <dgm:spPr>
        <a:solidFill>
          <a:schemeClr val="tx2">
            <a:lumMod val="50000"/>
          </a:schemeClr>
        </a:solidFill>
      </dgm:spPr>
    </dgm:pt>
    <dgm:pt modelId="{4E278A40-1EED-D046-9006-7AF352BB00F1}" type="pres">
      <dgm:prSet presAssocID="{06FF1D2B-4EA4-0C43-8DF5-48D690F0B8B0}" presName="space" presStyleCnt="0"/>
      <dgm:spPr/>
    </dgm:pt>
    <dgm:pt modelId="{C1F543AB-69BF-4B48-A940-C9D98D2C255A}" type="pres">
      <dgm:prSet presAssocID="{06FF1D2B-4EA4-0C43-8DF5-48D690F0B8B0}" presName="rect1" presStyleLbl="alignAcc1" presStyleIdx="0" presStyleCnt="2" custLinFactNeighborY="0"/>
      <dgm:spPr/>
    </dgm:pt>
    <dgm:pt modelId="{22312C32-2016-3042-A24C-E612932106CD}" type="pres">
      <dgm:prSet presAssocID="{A590705B-E3EC-7C4C-9E76-FF43E0158E22}" presName="vertSpace2" presStyleLbl="node1" presStyleIdx="0" presStyleCnt="2"/>
      <dgm:spPr/>
    </dgm:pt>
    <dgm:pt modelId="{AE07FDC3-9745-5541-8693-798CBCE23E3E}" type="pres">
      <dgm:prSet presAssocID="{A590705B-E3EC-7C4C-9E76-FF43E0158E22}" presName="circle2" presStyleLbl="node1" presStyleIdx="1" presStyleCnt="2"/>
      <dgm:spPr>
        <a:solidFill>
          <a:schemeClr val="accent5">
            <a:lumMod val="75000"/>
          </a:schemeClr>
        </a:solidFill>
      </dgm:spPr>
    </dgm:pt>
    <dgm:pt modelId="{F3260882-18F0-E948-BA20-51BBDA7AC716}" type="pres">
      <dgm:prSet presAssocID="{A590705B-E3EC-7C4C-9E76-FF43E0158E22}" presName="rect2" presStyleLbl="alignAcc1" presStyleIdx="1" presStyleCnt="2"/>
      <dgm:spPr/>
    </dgm:pt>
    <dgm:pt modelId="{5681E682-0359-644C-9619-5EF2DB77FCC8}" type="pres">
      <dgm:prSet presAssocID="{06FF1D2B-4EA4-0C43-8DF5-48D690F0B8B0}" presName="rect1ParTx" presStyleLbl="alignAcc1" presStyleIdx="1" presStyleCnt="2">
        <dgm:presLayoutVars>
          <dgm:chMax val="1"/>
          <dgm:bulletEnabled val="1"/>
        </dgm:presLayoutVars>
      </dgm:prSet>
      <dgm:spPr/>
    </dgm:pt>
    <dgm:pt modelId="{DFC08C93-B03B-A949-A989-2923982358CA}" type="pres">
      <dgm:prSet presAssocID="{06FF1D2B-4EA4-0C43-8DF5-48D690F0B8B0}" presName="rect1ChTx" presStyleLbl="alignAcc1" presStyleIdx="1" presStyleCnt="2">
        <dgm:presLayoutVars>
          <dgm:bulletEnabled val="1"/>
        </dgm:presLayoutVars>
      </dgm:prSet>
      <dgm:spPr/>
    </dgm:pt>
    <dgm:pt modelId="{9FF3329F-F428-1142-AC01-A773C749B5C3}" type="pres">
      <dgm:prSet presAssocID="{A590705B-E3EC-7C4C-9E76-FF43E0158E22}" presName="rect2ParTx" presStyleLbl="alignAcc1" presStyleIdx="1" presStyleCnt="2">
        <dgm:presLayoutVars>
          <dgm:chMax val="1"/>
          <dgm:bulletEnabled val="1"/>
        </dgm:presLayoutVars>
      </dgm:prSet>
      <dgm:spPr/>
    </dgm:pt>
    <dgm:pt modelId="{551D00F6-B921-FA47-A5F9-55B352DB8826}" type="pres">
      <dgm:prSet presAssocID="{A590705B-E3EC-7C4C-9E76-FF43E0158E22}" presName="rect2ChTx" presStyleLbl="alignAcc1" presStyleIdx="1" presStyleCnt="2">
        <dgm:presLayoutVars>
          <dgm:bulletEnabled val="1"/>
        </dgm:presLayoutVars>
      </dgm:prSet>
      <dgm:spPr/>
    </dgm:pt>
  </dgm:ptLst>
  <dgm:cxnLst>
    <dgm:cxn modelId="{527FA50D-5591-C642-839B-A94CC6ECB9E8}" type="presOf" srcId="{06FF1D2B-4EA4-0C43-8DF5-48D690F0B8B0}" destId="{5681E682-0359-644C-9619-5EF2DB77FCC8}" srcOrd="1" destOrd="0" presId="urn:microsoft.com/office/officeart/2005/8/layout/target3"/>
    <dgm:cxn modelId="{FD394E12-1C7C-EE4F-9DA2-5EB1ADFA7B13}" type="presOf" srcId="{0DF7B767-0779-E44A-B3FA-97F854DB559D}" destId="{DFC08C93-B03B-A949-A989-2923982358CA}" srcOrd="0" destOrd="3" presId="urn:microsoft.com/office/officeart/2005/8/layout/target3"/>
    <dgm:cxn modelId="{9E7AAF1C-5067-A84E-9803-745010F58039}" srcId="{A590705B-E3EC-7C4C-9E76-FF43E0158E22}" destId="{82EC0D8F-777F-5749-97F7-1D90E9A8D9B4}" srcOrd="0" destOrd="0" parTransId="{59C79FA7-9D56-4E4D-993E-8BE825AAE133}" sibTransId="{000AEBFD-B73D-1940-81B1-1CA3C4B96F7B}"/>
    <dgm:cxn modelId="{5DB3D825-02F4-7E47-833E-0804704CCC95}" type="presOf" srcId="{D6E5EC60-C31A-6A47-9FAE-B390A0B6C877}" destId="{DFC08C93-B03B-A949-A989-2923982358CA}" srcOrd="0" destOrd="0" presId="urn:microsoft.com/office/officeart/2005/8/layout/target3"/>
    <dgm:cxn modelId="{526B6049-1E2E-5749-ACA6-10A394A40E5C}" type="presOf" srcId="{A590705B-E3EC-7C4C-9E76-FF43E0158E22}" destId="{F3260882-18F0-E948-BA20-51BBDA7AC716}" srcOrd="0" destOrd="0" presId="urn:microsoft.com/office/officeart/2005/8/layout/target3"/>
    <dgm:cxn modelId="{5E59FB4F-8464-F542-A340-F2B27D984019}" type="presOf" srcId="{D36FFF1A-13CB-A844-B8A7-7F0BBABBCDF1}" destId="{E6942C7D-C832-2941-8BD3-242E755831F0}" srcOrd="0" destOrd="0" presId="urn:microsoft.com/office/officeart/2005/8/layout/target3"/>
    <dgm:cxn modelId="{F497DB74-F038-F144-8C13-471444D34911}" srcId="{06FF1D2B-4EA4-0C43-8DF5-48D690F0B8B0}" destId="{0DF7B767-0779-E44A-B3FA-97F854DB559D}" srcOrd="3" destOrd="0" parTransId="{B0602871-6A48-7449-A63F-4E8C10474E5B}" sibTransId="{7A4B9A6D-1B79-B54C-9055-B8AD1A9D09C7}"/>
    <dgm:cxn modelId="{E6C9A77D-E0B4-7C4D-90EB-FBE35EA21D39}" srcId="{06FF1D2B-4EA4-0C43-8DF5-48D690F0B8B0}" destId="{01BC353D-9813-8F4B-AC1E-83B69B21B614}" srcOrd="2" destOrd="0" parTransId="{AA3230FF-B483-B540-8499-C41B24391090}" sibTransId="{D3834B63-FCE7-A84E-87BE-AE6E7FDF353C}"/>
    <dgm:cxn modelId="{35187991-C0CE-884E-A4E8-47987C5FF184}" srcId="{06FF1D2B-4EA4-0C43-8DF5-48D690F0B8B0}" destId="{0FCAB939-CA90-2843-8EB7-224898F49DD1}" srcOrd="4" destOrd="0" parTransId="{9C7BE752-D4A7-2C41-A75C-9238BACE3785}" sibTransId="{24130316-88B4-C14B-83E6-8EA8C8550614}"/>
    <dgm:cxn modelId="{27BD8893-9A40-0848-B417-1539277CDBFB}" srcId="{D36FFF1A-13CB-A844-B8A7-7F0BBABBCDF1}" destId="{06FF1D2B-4EA4-0C43-8DF5-48D690F0B8B0}" srcOrd="0" destOrd="0" parTransId="{32A3F630-72F4-4C4E-A7CD-0D98EF1EC051}" sibTransId="{FCC47DF0-FED3-3C44-A096-1B30E78FF2C2}"/>
    <dgm:cxn modelId="{D2A8329F-64DA-3147-BC14-C2A325ED7D88}" type="presOf" srcId="{01BC353D-9813-8F4B-AC1E-83B69B21B614}" destId="{DFC08C93-B03B-A949-A989-2923982358CA}" srcOrd="0" destOrd="2" presId="urn:microsoft.com/office/officeart/2005/8/layout/target3"/>
    <dgm:cxn modelId="{21ACC5BF-A84E-3941-8D3F-63B80C96E2B8}" srcId="{06FF1D2B-4EA4-0C43-8DF5-48D690F0B8B0}" destId="{D6E5EC60-C31A-6A47-9FAE-B390A0B6C877}" srcOrd="0" destOrd="0" parTransId="{3401CD3F-7166-B74E-A947-259380E3F5FB}" sibTransId="{7170FDD1-C5A5-C546-93BD-1EC89F19D9CD}"/>
    <dgm:cxn modelId="{23AB01C3-D4A7-F24E-85C3-2819058C9300}" type="presOf" srcId="{82EC0D8F-777F-5749-97F7-1D90E9A8D9B4}" destId="{551D00F6-B921-FA47-A5F9-55B352DB8826}" srcOrd="0" destOrd="0" presId="urn:microsoft.com/office/officeart/2005/8/layout/target3"/>
    <dgm:cxn modelId="{A9BF46CA-A3C8-4C47-8D2F-9B88D4A552DD}" srcId="{06FF1D2B-4EA4-0C43-8DF5-48D690F0B8B0}" destId="{5B8AE169-B5D4-054B-B990-7C9415D64E2E}" srcOrd="1" destOrd="0" parTransId="{43688D17-D8ED-F240-8411-319845A971C5}" sibTransId="{7342140E-8248-A34A-8C62-A17DD02B70C2}"/>
    <dgm:cxn modelId="{67964ED3-5FF7-E345-898B-E7863666DFEB}" type="presOf" srcId="{5B8AE169-B5D4-054B-B990-7C9415D64E2E}" destId="{DFC08C93-B03B-A949-A989-2923982358CA}" srcOrd="0" destOrd="1" presId="urn:microsoft.com/office/officeart/2005/8/layout/target3"/>
    <dgm:cxn modelId="{8D81C3E4-C8FD-EE45-AD02-C8E6858DCAE6}" type="presOf" srcId="{06FF1D2B-4EA4-0C43-8DF5-48D690F0B8B0}" destId="{C1F543AB-69BF-4B48-A940-C9D98D2C255A}" srcOrd="0" destOrd="0" presId="urn:microsoft.com/office/officeart/2005/8/layout/target3"/>
    <dgm:cxn modelId="{F07076ED-59DB-C14A-97DA-6095CD865685}" type="presOf" srcId="{0FCAB939-CA90-2843-8EB7-224898F49DD1}" destId="{DFC08C93-B03B-A949-A989-2923982358CA}" srcOrd="0" destOrd="4" presId="urn:microsoft.com/office/officeart/2005/8/layout/target3"/>
    <dgm:cxn modelId="{39C342F3-A53B-0542-A6AA-42EFCC887EE6}" srcId="{D36FFF1A-13CB-A844-B8A7-7F0BBABBCDF1}" destId="{A590705B-E3EC-7C4C-9E76-FF43E0158E22}" srcOrd="1" destOrd="0" parTransId="{86E1E759-BFE6-AD4D-8710-C82B847F8A58}" sibTransId="{165EBBFD-D2D8-7C41-A297-0F9F2337142E}"/>
    <dgm:cxn modelId="{4620E2F9-92BB-B748-80A0-204B427449A7}" type="presOf" srcId="{A590705B-E3EC-7C4C-9E76-FF43E0158E22}" destId="{9FF3329F-F428-1142-AC01-A773C749B5C3}" srcOrd="1" destOrd="0" presId="urn:microsoft.com/office/officeart/2005/8/layout/target3"/>
    <dgm:cxn modelId="{FB8E0519-19D9-B74E-8456-B85A2D680D5A}" type="presParOf" srcId="{E6942C7D-C832-2941-8BD3-242E755831F0}" destId="{316354E3-5BFD-F246-B9C1-6A009CB0C830}" srcOrd="0" destOrd="0" presId="urn:microsoft.com/office/officeart/2005/8/layout/target3"/>
    <dgm:cxn modelId="{2DA8E69E-020A-9443-B18C-4AC4E27FD211}" type="presParOf" srcId="{E6942C7D-C832-2941-8BD3-242E755831F0}" destId="{4E278A40-1EED-D046-9006-7AF352BB00F1}" srcOrd="1" destOrd="0" presId="urn:microsoft.com/office/officeart/2005/8/layout/target3"/>
    <dgm:cxn modelId="{63D8E797-2254-DB4C-AFCA-7CA4206F2CD6}" type="presParOf" srcId="{E6942C7D-C832-2941-8BD3-242E755831F0}" destId="{C1F543AB-69BF-4B48-A940-C9D98D2C255A}" srcOrd="2" destOrd="0" presId="urn:microsoft.com/office/officeart/2005/8/layout/target3"/>
    <dgm:cxn modelId="{F6EBE19D-825D-F641-B7A8-422A175822FC}" type="presParOf" srcId="{E6942C7D-C832-2941-8BD3-242E755831F0}" destId="{22312C32-2016-3042-A24C-E612932106CD}" srcOrd="3" destOrd="0" presId="urn:microsoft.com/office/officeart/2005/8/layout/target3"/>
    <dgm:cxn modelId="{CCEC6292-173F-1F4B-A8E5-F1DCA80127F4}" type="presParOf" srcId="{E6942C7D-C832-2941-8BD3-242E755831F0}" destId="{AE07FDC3-9745-5541-8693-798CBCE23E3E}" srcOrd="4" destOrd="0" presId="urn:microsoft.com/office/officeart/2005/8/layout/target3"/>
    <dgm:cxn modelId="{F32B9128-FBF5-A648-B53A-E207B4903FA5}" type="presParOf" srcId="{E6942C7D-C832-2941-8BD3-242E755831F0}" destId="{F3260882-18F0-E948-BA20-51BBDA7AC716}" srcOrd="5" destOrd="0" presId="urn:microsoft.com/office/officeart/2005/8/layout/target3"/>
    <dgm:cxn modelId="{3CB04C59-69E5-CF4A-B002-D91CE3F16F0C}" type="presParOf" srcId="{E6942C7D-C832-2941-8BD3-242E755831F0}" destId="{5681E682-0359-644C-9619-5EF2DB77FCC8}" srcOrd="6" destOrd="0" presId="urn:microsoft.com/office/officeart/2005/8/layout/target3"/>
    <dgm:cxn modelId="{D7EB7A2D-323F-6441-9A09-967E6588251C}" type="presParOf" srcId="{E6942C7D-C832-2941-8BD3-242E755831F0}" destId="{DFC08C93-B03B-A949-A989-2923982358CA}" srcOrd="7" destOrd="0" presId="urn:microsoft.com/office/officeart/2005/8/layout/target3"/>
    <dgm:cxn modelId="{263ABB07-C03B-2F4C-9706-8E5E7DAD2F20}" type="presParOf" srcId="{E6942C7D-C832-2941-8BD3-242E755831F0}" destId="{9FF3329F-F428-1142-AC01-A773C749B5C3}" srcOrd="8" destOrd="0" presId="urn:microsoft.com/office/officeart/2005/8/layout/target3"/>
    <dgm:cxn modelId="{7D445CE0-DAEB-214B-A00F-E53BCFD29F83}" type="presParOf" srcId="{E6942C7D-C832-2941-8BD3-242E755831F0}" destId="{551D00F6-B921-FA47-A5F9-55B352DB8826}" srcOrd="9"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9939E02-3D96-2C4E-8503-62C1AFBD8616}" type="doc">
      <dgm:prSet loTypeId="urn:microsoft.com/office/officeart/2005/8/layout/default" loCatId="" qsTypeId="urn:microsoft.com/office/officeart/2005/8/quickstyle/simple1" qsCatId="simple" csTypeId="urn:microsoft.com/office/officeart/2005/8/colors/accent0_2" csCatId="mainScheme" phldr="1"/>
      <dgm:spPr/>
      <dgm:t>
        <a:bodyPr/>
        <a:lstStyle/>
        <a:p>
          <a:endParaRPr lang="en-US"/>
        </a:p>
      </dgm:t>
    </dgm:pt>
    <dgm:pt modelId="{6A42C554-4963-0A43-93B0-5814A396DF38}">
      <dgm:prSet phldrT="[Text]"/>
      <dgm:spPr/>
      <dgm:t>
        <a:bodyPr/>
        <a:lstStyle/>
        <a:p>
          <a:r>
            <a:rPr lang="en-GB" b="1">
              <a:solidFill>
                <a:srgbClr val="002060"/>
              </a:solidFill>
              <a:latin typeface="Arial" panose="020B0604020202020204" pitchFamily="34" charset="0"/>
              <a:cs typeface="Arial" panose="020B0604020202020204" pitchFamily="34" charset="0"/>
            </a:rPr>
            <a:t>Central Bank of Nigeria</a:t>
          </a:r>
          <a:endParaRPr lang="en-US" b="1" dirty="0">
            <a:solidFill>
              <a:srgbClr val="002060"/>
            </a:solidFill>
          </a:endParaRPr>
        </a:p>
      </dgm:t>
    </dgm:pt>
    <dgm:pt modelId="{5739A7EF-6E23-A040-AA7A-9E7651369DDC}" type="parTrans" cxnId="{A18CDE83-7B94-ED4B-BA25-4BB243D068F5}">
      <dgm:prSet/>
      <dgm:spPr/>
      <dgm:t>
        <a:bodyPr/>
        <a:lstStyle/>
        <a:p>
          <a:endParaRPr lang="en-US" b="1">
            <a:solidFill>
              <a:srgbClr val="002060"/>
            </a:solidFill>
          </a:endParaRPr>
        </a:p>
      </dgm:t>
    </dgm:pt>
    <dgm:pt modelId="{7D350B1F-3293-B142-BECC-61F3729AAA8A}" type="sibTrans" cxnId="{A18CDE83-7B94-ED4B-BA25-4BB243D068F5}">
      <dgm:prSet/>
      <dgm:spPr/>
      <dgm:t>
        <a:bodyPr/>
        <a:lstStyle/>
        <a:p>
          <a:endParaRPr lang="en-US" b="1">
            <a:solidFill>
              <a:srgbClr val="002060"/>
            </a:solidFill>
          </a:endParaRPr>
        </a:p>
      </dgm:t>
    </dgm:pt>
    <dgm:pt modelId="{68AE124A-A050-4A4B-AC56-076339489CF5}">
      <dgm:prSet phldrT="[Text]"/>
      <dgm:spPr/>
      <dgm:t>
        <a:bodyPr/>
        <a:lstStyle/>
        <a:p>
          <a:r>
            <a:rPr lang="en-GB" b="1">
              <a:solidFill>
                <a:srgbClr val="002060"/>
              </a:solidFill>
              <a:latin typeface="Arial" panose="020B0604020202020204" pitchFamily="34" charset="0"/>
              <a:cs typeface="Arial" panose="020B0604020202020204" pitchFamily="34" charset="0"/>
            </a:rPr>
            <a:t>Nigerian Deposit Insurance Corporation</a:t>
          </a:r>
          <a:endParaRPr lang="en-US" b="1" dirty="0">
            <a:solidFill>
              <a:srgbClr val="002060"/>
            </a:solidFill>
          </a:endParaRPr>
        </a:p>
      </dgm:t>
    </dgm:pt>
    <dgm:pt modelId="{4FC6B1E7-E07A-4448-844B-6A69C5A4661E}" type="parTrans" cxnId="{57843D43-F3D3-A945-8C6B-6F16FFC98CE3}">
      <dgm:prSet/>
      <dgm:spPr/>
      <dgm:t>
        <a:bodyPr/>
        <a:lstStyle/>
        <a:p>
          <a:endParaRPr lang="en-US" b="1">
            <a:solidFill>
              <a:srgbClr val="002060"/>
            </a:solidFill>
          </a:endParaRPr>
        </a:p>
      </dgm:t>
    </dgm:pt>
    <dgm:pt modelId="{5FEA36D8-255C-3A41-BC84-F9F28C7860B5}" type="sibTrans" cxnId="{57843D43-F3D3-A945-8C6B-6F16FFC98CE3}">
      <dgm:prSet/>
      <dgm:spPr/>
      <dgm:t>
        <a:bodyPr/>
        <a:lstStyle/>
        <a:p>
          <a:endParaRPr lang="en-US" b="1">
            <a:solidFill>
              <a:srgbClr val="002060"/>
            </a:solidFill>
          </a:endParaRPr>
        </a:p>
      </dgm:t>
    </dgm:pt>
    <dgm:pt modelId="{2856ED1D-75A0-B84B-99D3-0BAE0259147F}">
      <dgm:prSet phldrT="[Text]"/>
      <dgm:spPr/>
      <dgm:t>
        <a:bodyPr/>
        <a:lstStyle/>
        <a:p>
          <a:r>
            <a:rPr lang="en-GB" b="1">
              <a:solidFill>
                <a:srgbClr val="002060"/>
              </a:solidFill>
              <a:latin typeface="Arial" panose="020B0604020202020204" pitchFamily="34" charset="0"/>
              <a:cs typeface="Arial" panose="020B0604020202020204" pitchFamily="34" charset="0"/>
            </a:rPr>
            <a:t>National Insurance Commission</a:t>
          </a:r>
          <a:endParaRPr lang="en-US" b="1" dirty="0">
            <a:solidFill>
              <a:srgbClr val="002060"/>
            </a:solidFill>
          </a:endParaRPr>
        </a:p>
      </dgm:t>
    </dgm:pt>
    <dgm:pt modelId="{7DF786AE-3EF9-6547-90E9-AE70584845DF}" type="parTrans" cxnId="{1AB29A6A-B860-BD4F-A8C3-42971BEB829B}">
      <dgm:prSet/>
      <dgm:spPr/>
      <dgm:t>
        <a:bodyPr/>
        <a:lstStyle/>
        <a:p>
          <a:endParaRPr lang="en-US" b="1">
            <a:solidFill>
              <a:srgbClr val="002060"/>
            </a:solidFill>
          </a:endParaRPr>
        </a:p>
      </dgm:t>
    </dgm:pt>
    <dgm:pt modelId="{9E6C9D39-FA11-3547-8607-FA903E5C700F}" type="sibTrans" cxnId="{1AB29A6A-B860-BD4F-A8C3-42971BEB829B}">
      <dgm:prSet/>
      <dgm:spPr/>
      <dgm:t>
        <a:bodyPr/>
        <a:lstStyle/>
        <a:p>
          <a:endParaRPr lang="en-US" b="1">
            <a:solidFill>
              <a:srgbClr val="002060"/>
            </a:solidFill>
          </a:endParaRPr>
        </a:p>
      </dgm:t>
    </dgm:pt>
    <dgm:pt modelId="{B1570895-68C4-0843-80DD-D84CEE48145D}">
      <dgm:prSet phldrT="[Text]"/>
      <dgm:spPr/>
      <dgm:t>
        <a:bodyPr/>
        <a:lstStyle/>
        <a:p>
          <a:r>
            <a:rPr lang="en-GB" b="1">
              <a:solidFill>
                <a:srgbClr val="002060"/>
              </a:solidFill>
              <a:latin typeface="Arial" panose="020B0604020202020204" pitchFamily="34" charset="0"/>
              <a:cs typeface="Arial" panose="020B0604020202020204" pitchFamily="34" charset="0"/>
            </a:rPr>
            <a:t>Securities and Exchange Commission</a:t>
          </a:r>
          <a:endParaRPr lang="en-US" b="1" dirty="0">
            <a:solidFill>
              <a:srgbClr val="002060"/>
            </a:solidFill>
          </a:endParaRPr>
        </a:p>
      </dgm:t>
    </dgm:pt>
    <dgm:pt modelId="{A8525AC7-339C-E44D-8C02-2669624C2322}" type="parTrans" cxnId="{D6ACDCEE-CC01-FD4A-BFE1-05AB1A9269A9}">
      <dgm:prSet/>
      <dgm:spPr/>
      <dgm:t>
        <a:bodyPr/>
        <a:lstStyle/>
        <a:p>
          <a:endParaRPr lang="en-US" b="1">
            <a:solidFill>
              <a:srgbClr val="002060"/>
            </a:solidFill>
          </a:endParaRPr>
        </a:p>
      </dgm:t>
    </dgm:pt>
    <dgm:pt modelId="{602371B4-C501-9446-9BC2-00237FAB6F43}" type="sibTrans" cxnId="{D6ACDCEE-CC01-FD4A-BFE1-05AB1A9269A9}">
      <dgm:prSet/>
      <dgm:spPr/>
      <dgm:t>
        <a:bodyPr/>
        <a:lstStyle/>
        <a:p>
          <a:endParaRPr lang="en-US" b="1">
            <a:solidFill>
              <a:srgbClr val="002060"/>
            </a:solidFill>
          </a:endParaRPr>
        </a:p>
      </dgm:t>
    </dgm:pt>
    <dgm:pt modelId="{5797C5A3-F40D-F74F-B605-755370D1E7AC}">
      <dgm:prSet phldrT="[Text]"/>
      <dgm:spPr/>
      <dgm:t>
        <a:bodyPr/>
        <a:lstStyle/>
        <a:p>
          <a:r>
            <a:rPr lang="en-GB" b="1">
              <a:solidFill>
                <a:srgbClr val="002060"/>
              </a:solidFill>
              <a:latin typeface="Arial" panose="020B0604020202020204" pitchFamily="34" charset="0"/>
              <a:cs typeface="Arial" panose="020B0604020202020204" pitchFamily="34" charset="0"/>
            </a:rPr>
            <a:t>Pension Commission</a:t>
          </a:r>
          <a:endParaRPr lang="en-US" b="1" dirty="0">
            <a:solidFill>
              <a:srgbClr val="002060"/>
            </a:solidFill>
          </a:endParaRPr>
        </a:p>
      </dgm:t>
    </dgm:pt>
    <dgm:pt modelId="{4A7AD216-5C67-E34A-AE59-299ECAFDBA80}" type="parTrans" cxnId="{3182A320-DC1C-0C4D-8363-CBC5EF3AB237}">
      <dgm:prSet/>
      <dgm:spPr/>
      <dgm:t>
        <a:bodyPr/>
        <a:lstStyle/>
        <a:p>
          <a:endParaRPr lang="en-US" b="1">
            <a:solidFill>
              <a:srgbClr val="002060"/>
            </a:solidFill>
          </a:endParaRPr>
        </a:p>
      </dgm:t>
    </dgm:pt>
    <dgm:pt modelId="{13798BBF-D675-1041-AB36-F560BA78CE3C}" type="sibTrans" cxnId="{3182A320-DC1C-0C4D-8363-CBC5EF3AB237}">
      <dgm:prSet/>
      <dgm:spPr/>
      <dgm:t>
        <a:bodyPr/>
        <a:lstStyle/>
        <a:p>
          <a:endParaRPr lang="en-US" b="1">
            <a:solidFill>
              <a:srgbClr val="002060"/>
            </a:solidFill>
          </a:endParaRPr>
        </a:p>
      </dgm:t>
    </dgm:pt>
    <dgm:pt modelId="{E4A57264-4BF0-CA44-93AA-DD822874597C}">
      <dgm:prSet phldrT="[Text]"/>
      <dgm:spPr/>
      <dgm:t>
        <a:bodyPr/>
        <a:lstStyle/>
        <a:p>
          <a:r>
            <a:rPr lang="en-GB" b="1">
              <a:solidFill>
                <a:srgbClr val="002060"/>
              </a:solidFill>
              <a:latin typeface="Arial" panose="020B0604020202020204" pitchFamily="34" charset="0"/>
              <a:cs typeface="Arial" panose="020B0604020202020204" pitchFamily="34" charset="0"/>
            </a:rPr>
            <a:t>Financial Regulation Advisory Council of Experts (FRACE)</a:t>
          </a:r>
          <a:endParaRPr lang="en-US" b="1" dirty="0">
            <a:solidFill>
              <a:srgbClr val="002060"/>
            </a:solidFill>
          </a:endParaRPr>
        </a:p>
      </dgm:t>
    </dgm:pt>
    <dgm:pt modelId="{4C5F7983-EB88-0F45-B119-96CB20876FC6}" type="parTrans" cxnId="{C5239804-4A4D-7D45-934B-FB18AAA99638}">
      <dgm:prSet/>
      <dgm:spPr/>
      <dgm:t>
        <a:bodyPr/>
        <a:lstStyle/>
        <a:p>
          <a:endParaRPr lang="en-US" b="1">
            <a:solidFill>
              <a:srgbClr val="002060"/>
            </a:solidFill>
          </a:endParaRPr>
        </a:p>
      </dgm:t>
    </dgm:pt>
    <dgm:pt modelId="{1B7A5F91-4135-C741-B2B5-3113595B1FE5}" type="sibTrans" cxnId="{C5239804-4A4D-7D45-934B-FB18AAA99638}">
      <dgm:prSet/>
      <dgm:spPr/>
      <dgm:t>
        <a:bodyPr/>
        <a:lstStyle/>
        <a:p>
          <a:endParaRPr lang="en-US" b="1">
            <a:solidFill>
              <a:srgbClr val="002060"/>
            </a:solidFill>
          </a:endParaRPr>
        </a:p>
      </dgm:t>
    </dgm:pt>
    <dgm:pt modelId="{10B797E4-26EE-C54D-92AA-8FD7E31579C4}" type="pres">
      <dgm:prSet presAssocID="{E9939E02-3D96-2C4E-8503-62C1AFBD8616}" presName="diagram" presStyleCnt="0">
        <dgm:presLayoutVars>
          <dgm:dir/>
          <dgm:resizeHandles val="exact"/>
        </dgm:presLayoutVars>
      </dgm:prSet>
      <dgm:spPr/>
    </dgm:pt>
    <dgm:pt modelId="{67E716A8-60E6-A646-B382-1C2AB58CB568}" type="pres">
      <dgm:prSet presAssocID="{6A42C554-4963-0A43-93B0-5814A396DF38}" presName="node" presStyleLbl="node1" presStyleIdx="0" presStyleCnt="6">
        <dgm:presLayoutVars>
          <dgm:bulletEnabled val="1"/>
        </dgm:presLayoutVars>
      </dgm:prSet>
      <dgm:spPr/>
    </dgm:pt>
    <dgm:pt modelId="{410600EF-FB0C-6941-BE56-C9C54E533B1D}" type="pres">
      <dgm:prSet presAssocID="{7D350B1F-3293-B142-BECC-61F3729AAA8A}" presName="sibTrans" presStyleCnt="0"/>
      <dgm:spPr/>
    </dgm:pt>
    <dgm:pt modelId="{D11A1FCF-450C-A546-B966-6BE9A1EF9165}" type="pres">
      <dgm:prSet presAssocID="{68AE124A-A050-4A4B-AC56-076339489CF5}" presName="node" presStyleLbl="node1" presStyleIdx="1" presStyleCnt="6">
        <dgm:presLayoutVars>
          <dgm:bulletEnabled val="1"/>
        </dgm:presLayoutVars>
      </dgm:prSet>
      <dgm:spPr/>
    </dgm:pt>
    <dgm:pt modelId="{9B293B30-6CCB-5B4F-B325-AF40A4D3A9BF}" type="pres">
      <dgm:prSet presAssocID="{5FEA36D8-255C-3A41-BC84-F9F28C7860B5}" presName="sibTrans" presStyleCnt="0"/>
      <dgm:spPr/>
    </dgm:pt>
    <dgm:pt modelId="{2FE1BF5A-7D3A-DF49-8F90-691EA076D2E7}" type="pres">
      <dgm:prSet presAssocID="{2856ED1D-75A0-B84B-99D3-0BAE0259147F}" presName="node" presStyleLbl="node1" presStyleIdx="2" presStyleCnt="6">
        <dgm:presLayoutVars>
          <dgm:bulletEnabled val="1"/>
        </dgm:presLayoutVars>
      </dgm:prSet>
      <dgm:spPr/>
    </dgm:pt>
    <dgm:pt modelId="{5B59B8B0-4370-6E43-86E8-FC82C5DC9312}" type="pres">
      <dgm:prSet presAssocID="{9E6C9D39-FA11-3547-8607-FA903E5C700F}" presName="sibTrans" presStyleCnt="0"/>
      <dgm:spPr/>
    </dgm:pt>
    <dgm:pt modelId="{F89DF099-AF1B-D044-9677-EF096B1C6E69}" type="pres">
      <dgm:prSet presAssocID="{B1570895-68C4-0843-80DD-D84CEE48145D}" presName="node" presStyleLbl="node1" presStyleIdx="3" presStyleCnt="6">
        <dgm:presLayoutVars>
          <dgm:bulletEnabled val="1"/>
        </dgm:presLayoutVars>
      </dgm:prSet>
      <dgm:spPr/>
    </dgm:pt>
    <dgm:pt modelId="{5A7F8DFC-C459-584C-B63E-359E34C3871B}" type="pres">
      <dgm:prSet presAssocID="{602371B4-C501-9446-9BC2-00237FAB6F43}" presName="sibTrans" presStyleCnt="0"/>
      <dgm:spPr/>
    </dgm:pt>
    <dgm:pt modelId="{66B13783-B3BC-F34B-8308-AAB51FC4301E}" type="pres">
      <dgm:prSet presAssocID="{5797C5A3-F40D-F74F-B605-755370D1E7AC}" presName="node" presStyleLbl="node1" presStyleIdx="4" presStyleCnt="6">
        <dgm:presLayoutVars>
          <dgm:bulletEnabled val="1"/>
        </dgm:presLayoutVars>
      </dgm:prSet>
      <dgm:spPr/>
    </dgm:pt>
    <dgm:pt modelId="{001FECE3-652B-3440-94BF-A69A6C9FAA36}" type="pres">
      <dgm:prSet presAssocID="{13798BBF-D675-1041-AB36-F560BA78CE3C}" presName="sibTrans" presStyleCnt="0"/>
      <dgm:spPr/>
    </dgm:pt>
    <dgm:pt modelId="{98D99496-7D26-2D40-8749-5B33EFF62D26}" type="pres">
      <dgm:prSet presAssocID="{E4A57264-4BF0-CA44-93AA-DD822874597C}" presName="node" presStyleLbl="node1" presStyleIdx="5" presStyleCnt="6">
        <dgm:presLayoutVars>
          <dgm:bulletEnabled val="1"/>
        </dgm:presLayoutVars>
      </dgm:prSet>
      <dgm:spPr/>
    </dgm:pt>
  </dgm:ptLst>
  <dgm:cxnLst>
    <dgm:cxn modelId="{C5239804-4A4D-7D45-934B-FB18AAA99638}" srcId="{E9939E02-3D96-2C4E-8503-62C1AFBD8616}" destId="{E4A57264-4BF0-CA44-93AA-DD822874597C}" srcOrd="5" destOrd="0" parTransId="{4C5F7983-EB88-0F45-B119-96CB20876FC6}" sibTransId="{1B7A5F91-4135-C741-B2B5-3113595B1FE5}"/>
    <dgm:cxn modelId="{3182A320-DC1C-0C4D-8363-CBC5EF3AB237}" srcId="{E9939E02-3D96-2C4E-8503-62C1AFBD8616}" destId="{5797C5A3-F40D-F74F-B605-755370D1E7AC}" srcOrd="4" destOrd="0" parTransId="{4A7AD216-5C67-E34A-AE59-299ECAFDBA80}" sibTransId="{13798BBF-D675-1041-AB36-F560BA78CE3C}"/>
    <dgm:cxn modelId="{34BD3A2F-07BF-D449-995D-91A7C0ECDDC7}" type="presOf" srcId="{68AE124A-A050-4A4B-AC56-076339489CF5}" destId="{D11A1FCF-450C-A546-B966-6BE9A1EF9165}" srcOrd="0" destOrd="0" presId="urn:microsoft.com/office/officeart/2005/8/layout/default"/>
    <dgm:cxn modelId="{964CCC3F-791D-1043-BB93-A70B981C6E65}" type="presOf" srcId="{2856ED1D-75A0-B84B-99D3-0BAE0259147F}" destId="{2FE1BF5A-7D3A-DF49-8F90-691EA076D2E7}" srcOrd="0" destOrd="0" presId="urn:microsoft.com/office/officeart/2005/8/layout/default"/>
    <dgm:cxn modelId="{57843D43-F3D3-A945-8C6B-6F16FFC98CE3}" srcId="{E9939E02-3D96-2C4E-8503-62C1AFBD8616}" destId="{68AE124A-A050-4A4B-AC56-076339489CF5}" srcOrd="1" destOrd="0" parTransId="{4FC6B1E7-E07A-4448-844B-6A69C5A4661E}" sibTransId="{5FEA36D8-255C-3A41-BC84-F9F28C7860B5}"/>
    <dgm:cxn modelId="{1AB29A6A-B860-BD4F-A8C3-42971BEB829B}" srcId="{E9939E02-3D96-2C4E-8503-62C1AFBD8616}" destId="{2856ED1D-75A0-B84B-99D3-0BAE0259147F}" srcOrd="2" destOrd="0" parTransId="{7DF786AE-3EF9-6547-90E9-AE70584845DF}" sibTransId="{9E6C9D39-FA11-3547-8607-FA903E5C700F}"/>
    <dgm:cxn modelId="{4047E772-BEF5-6B4C-88C9-95EFEA1A0FAB}" type="presOf" srcId="{E9939E02-3D96-2C4E-8503-62C1AFBD8616}" destId="{10B797E4-26EE-C54D-92AA-8FD7E31579C4}" srcOrd="0" destOrd="0" presId="urn:microsoft.com/office/officeart/2005/8/layout/default"/>
    <dgm:cxn modelId="{A18CDE83-7B94-ED4B-BA25-4BB243D068F5}" srcId="{E9939E02-3D96-2C4E-8503-62C1AFBD8616}" destId="{6A42C554-4963-0A43-93B0-5814A396DF38}" srcOrd="0" destOrd="0" parTransId="{5739A7EF-6E23-A040-AA7A-9E7651369DDC}" sibTransId="{7D350B1F-3293-B142-BECC-61F3729AAA8A}"/>
    <dgm:cxn modelId="{2C481BB2-59F9-FF47-90AF-0BFE0656DBCE}" type="presOf" srcId="{B1570895-68C4-0843-80DD-D84CEE48145D}" destId="{F89DF099-AF1B-D044-9677-EF096B1C6E69}" srcOrd="0" destOrd="0" presId="urn:microsoft.com/office/officeart/2005/8/layout/default"/>
    <dgm:cxn modelId="{034400B7-F02D-D047-B30B-10090A80B983}" type="presOf" srcId="{E4A57264-4BF0-CA44-93AA-DD822874597C}" destId="{98D99496-7D26-2D40-8749-5B33EFF62D26}" srcOrd="0" destOrd="0" presId="urn:microsoft.com/office/officeart/2005/8/layout/default"/>
    <dgm:cxn modelId="{DFE24AD8-C474-994F-B6AF-0D0D52F572FC}" type="presOf" srcId="{5797C5A3-F40D-F74F-B605-755370D1E7AC}" destId="{66B13783-B3BC-F34B-8308-AAB51FC4301E}" srcOrd="0" destOrd="0" presId="urn:microsoft.com/office/officeart/2005/8/layout/default"/>
    <dgm:cxn modelId="{D6ACDCEE-CC01-FD4A-BFE1-05AB1A9269A9}" srcId="{E9939E02-3D96-2C4E-8503-62C1AFBD8616}" destId="{B1570895-68C4-0843-80DD-D84CEE48145D}" srcOrd="3" destOrd="0" parTransId="{A8525AC7-339C-E44D-8C02-2669624C2322}" sibTransId="{602371B4-C501-9446-9BC2-00237FAB6F43}"/>
    <dgm:cxn modelId="{FA9F1CF0-6090-BB45-887F-FC2759F901E4}" type="presOf" srcId="{6A42C554-4963-0A43-93B0-5814A396DF38}" destId="{67E716A8-60E6-A646-B382-1C2AB58CB568}" srcOrd="0" destOrd="0" presId="urn:microsoft.com/office/officeart/2005/8/layout/default"/>
    <dgm:cxn modelId="{E2AD3FD6-CC26-8345-B9A7-7F899CAE86FE}" type="presParOf" srcId="{10B797E4-26EE-C54D-92AA-8FD7E31579C4}" destId="{67E716A8-60E6-A646-B382-1C2AB58CB568}" srcOrd="0" destOrd="0" presId="urn:microsoft.com/office/officeart/2005/8/layout/default"/>
    <dgm:cxn modelId="{FDED04E2-015D-314A-B6E2-EF3914EA877C}" type="presParOf" srcId="{10B797E4-26EE-C54D-92AA-8FD7E31579C4}" destId="{410600EF-FB0C-6941-BE56-C9C54E533B1D}" srcOrd="1" destOrd="0" presId="urn:microsoft.com/office/officeart/2005/8/layout/default"/>
    <dgm:cxn modelId="{DC5CF8DD-AF94-F24E-AFD7-12F1B8D9BC7E}" type="presParOf" srcId="{10B797E4-26EE-C54D-92AA-8FD7E31579C4}" destId="{D11A1FCF-450C-A546-B966-6BE9A1EF9165}" srcOrd="2" destOrd="0" presId="urn:microsoft.com/office/officeart/2005/8/layout/default"/>
    <dgm:cxn modelId="{83D05910-5EFA-854C-ADBC-C02A3636AD6D}" type="presParOf" srcId="{10B797E4-26EE-C54D-92AA-8FD7E31579C4}" destId="{9B293B30-6CCB-5B4F-B325-AF40A4D3A9BF}" srcOrd="3" destOrd="0" presId="urn:microsoft.com/office/officeart/2005/8/layout/default"/>
    <dgm:cxn modelId="{DC0D7985-A5B8-FC4F-8826-05E33B2AEDB5}" type="presParOf" srcId="{10B797E4-26EE-C54D-92AA-8FD7E31579C4}" destId="{2FE1BF5A-7D3A-DF49-8F90-691EA076D2E7}" srcOrd="4" destOrd="0" presId="urn:microsoft.com/office/officeart/2005/8/layout/default"/>
    <dgm:cxn modelId="{D8F2EBC4-060D-6946-9DC2-B146CC833D6B}" type="presParOf" srcId="{10B797E4-26EE-C54D-92AA-8FD7E31579C4}" destId="{5B59B8B0-4370-6E43-86E8-FC82C5DC9312}" srcOrd="5" destOrd="0" presId="urn:microsoft.com/office/officeart/2005/8/layout/default"/>
    <dgm:cxn modelId="{8F00A20C-64CB-5F40-9484-B2129BBF8D33}" type="presParOf" srcId="{10B797E4-26EE-C54D-92AA-8FD7E31579C4}" destId="{F89DF099-AF1B-D044-9677-EF096B1C6E69}" srcOrd="6" destOrd="0" presId="urn:microsoft.com/office/officeart/2005/8/layout/default"/>
    <dgm:cxn modelId="{0644797C-9530-FB41-86A4-CFDE30D1DE80}" type="presParOf" srcId="{10B797E4-26EE-C54D-92AA-8FD7E31579C4}" destId="{5A7F8DFC-C459-584C-B63E-359E34C3871B}" srcOrd="7" destOrd="0" presId="urn:microsoft.com/office/officeart/2005/8/layout/default"/>
    <dgm:cxn modelId="{39635153-0AE5-6845-9C8F-AE421CFF12DB}" type="presParOf" srcId="{10B797E4-26EE-C54D-92AA-8FD7E31579C4}" destId="{66B13783-B3BC-F34B-8308-AAB51FC4301E}" srcOrd="8" destOrd="0" presId="urn:microsoft.com/office/officeart/2005/8/layout/default"/>
    <dgm:cxn modelId="{609AC6C5-254C-0448-8AD5-1EB250D7705A}" type="presParOf" srcId="{10B797E4-26EE-C54D-92AA-8FD7E31579C4}" destId="{001FECE3-652B-3440-94BF-A69A6C9FAA36}" srcOrd="9" destOrd="0" presId="urn:microsoft.com/office/officeart/2005/8/layout/default"/>
    <dgm:cxn modelId="{C0964092-A662-4049-AE8F-7A8A22804867}" type="presParOf" srcId="{10B797E4-26EE-C54D-92AA-8FD7E31579C4}" destId="{98D99496-7D26-2D40-8749-5B33EFF62D2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FA240-84C8-45DF-BBA9-281E16D57449}">
      <dsp:nvSpPr>
        <dsp:cNvPr id="0" name=""/>
        <dsp:cNvSpPr/>
      </dsp:nvSpPr>
      <dsp:spPr>
        <a:xfrm>
          <a:off x="0" y="6461"/>
          <a:ext cx="10587011" cy="13763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3B7559-7DEA-46D0-94C3-6F0210AE27B2}">
      <dsp:nvSpPr>
        <dsp:cNvPr id="0" name=""/>
        <dsp:cNvSpPr/>
      </dsp:nvSpPr>
      <dsp:spPr>
        <a:xfrm>
          <a:off x="416332" y="316129"/>
          <a:ext cx="756967" cy="7569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8778DF-5A1A-4500-A091-AA76640A3882}">
      <dsp:nvSpPr>
        <dsp:cNvPr id="0" name=""/>
        <dsp:cNvSpPr/>
      </dsp:nvSpPr>
      <dsp:spPr>
        <a:xfrm>
          <a:off x="1589631" y="6461"/>
          <a:ext cx="8997379" cy="1376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659" tIns="145659" rIns="145659" bIns="145659" numCol="1" spcCol="1270" anchor="ctr" anchorCtr="0">
          <a:noAutofit/>
        </a:bodyPr>
        <a:lstStyle/>
        <a:p>
          <a:pPr marL="0" lvl="0" indent="0" algn="l" defTabSz="1244600">
            <a:lnSpc>
              <a:spcPct val="90000"/>
            </a:lnSpc>
            <a:spcBef>
              <a:spcPct val="0"/>
            </a:spcBef>
            <a:spcAft>
              <a:spcPct val="35000"/>
            </a:spcAft>
            <a:buNone/>
          </a:pPr>
          <a:r>
            <a:rPr lang="en-GB" sz="2800" kern="1200" dirty="0"/>
            <a:t>Human crisis (refugees and immigration)</a:t>
          </a:r>
          <a:endParaRPr lang="en-US" sz="2800" kern="1200" dirty="0"/>
        </a:p>
      </dsp:txBody>
      <dsp:txXfrm>
        <a:off x="1589631" y="6461"/>
        <a:ext cx="8997379" cy="1376304"/>
      </dsp:txXfrm>
    </dsp:sp>
    <dsp:sp modelId="{A3EF446D-60CF-41E4-8AB9-ADE08B71D059}">
      <dsp:nvSpPr>
        <dsp:cNvPr id="0" name=""/>
        <dsp:cNvSpPr/>
      </dsp:nvSpPr>
      <dsp:spPr>
        <a:xfrm>
          <a:off x="0" y="1726841"/>
          <a:ext cx="10587011" cy="13763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FBA32B-B103-445E-B024-5C013892CC18}">
      <dsp:nvSpPr>
        <dsp:cNvPr id="0" name=""/>
        <dsp:cNvSpPr/>
      </dsp:nvSpPr>
      <dsp:spPr>
        <a:xfrm>
          <a:off x="416332" y="2036510"/>
          <a:ext cx="756967" cy="7569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45C9CC-DE04-42A7-A40A-834C9A3D4169}">
      <dsp:nvSpPr>
        <dsp:cNvPr id="0" name=""/>
        <dsp:cNvSpPr/>
      </dsp:nvSpPr>
      <dsp:spPr>
        <a:xfrm>
          <a:off x="1589631" y="1726841"/>
          <a:ext cx="8997379" cy="1376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659" tIns="145659" rIns="145659" bIns="145659" numCol="1" spcCol="1270" anchor="ctr" anchorCtr="0">
          <a:noAutofit/>
        </a:bodyPr>
        <a:lstStyle/>
        <a:p>
          <a:pPr marL="0" lvl="0" indent="0" algn="l" defTabSz="1244600">
            <a:lnSpc>
              <a:spcPct val="90000"/>
            </a:lnSpc>
            <a:spcBef>
              <a:spcPct val="0"/>
            </a:spcBef>
            <a:spcAft>
              <a:spcPct val="35000"/>
            </a:spcAft>
            <a:buNone/>
          </a:pPr>
          <a:r>
            <a:rPr lang="en-GB" sz="2800" kern="1200" dirty="0"/>
            <a:t>Ecological crisis and climate risk</a:t>
          </a:r>
          <a:endParaRPr lang="en-US" sz="2800" kern="1200" dirty="0"/>
        </a:p>
      </dsp:txBody>
      <dsp:txXfrm>
        <a:off x="1589631" y="1726841"/>
        <a:ext cx="8997379" cy="1376304"/>
      </dsp:txXfrm>
    </dsp:sp>
    <dsp:sp modelId="{138B8C33-8183-4B61-9B3C-94C2AFB5637B}">
      <dsp:nvSpPr>
        <dsp:cNvPr id="0" name=""/>
        <dsp:cNvSpPr/>
      </dsp:nvSpPr>
      <dsp:spPr>
        <a:xfrm>
          <a:off x="0" y="3447221"/>
          <a:ext cx="10587011" cy="13763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74A0C7-6842-4951-92EC-7A634D68B46A}">
      <dsp:nvSpPr>
        <dsp:cNvPr id="0" name=""/>
        <dsp:cNvSpPr/>
      </dsp:nvSpPr>
      <dsp:spPr>
        <a:xfrm>
          <a:off x="416332" y="3756890"/>
          <a:ext cx="756967" cy="7569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FD37FA-8F46-4A13-92A0-670365972EBA}">
      <dsp:nvSpPr>
        <dsp:cNvPr id="0" name=""/>
        <dsp:cNvSpPr/>
      </dsp:nvSpPr>
      <dsp:spPr>
        <a:xfrm>
          <a:off x="1589631" y="3447221"/>
          <a:ext cx="8997379" cy="1376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659" tIns="145659" rIns="145659" bIns="145659" numCol="1" spcCol="1270" anchor="ctr" anchorCtr="0">
          <a:noAutofit/>
        </a:bodyPr>
        <a:lstStyle/>
        <a:p>
          <a:pPr marL="0" lvl="0" indent="0" algn="l" defTabSz="1244600">
            <a:lnSpc>
              <a:spcPct val="90000"/>
            </a:lnSpc>
            <a:spcBef>
              <a:spcPct val="0"/>
            </a:spcBef>
            <a:spcAft>
              <a:spcPct val="35000"/>
            </a:spcAft>
            <a:buNone/>
          </a:pPr>
          <a:r>
            <a:rPr lang="en-GB" sz="2800" kern="1200" dirty="0"/>
            <a:t>Political crisis (political unrest and wars)</a:t>
          </a:r>
          <a:endParaRPr lang="en-US" sz="2800" kern="1200" dirty="0"/>
        </a:p>
      </dsp:txBody>
      <dsp:txXfrm>
        <a:off x="1589631" y="3447221"/>
        <a:ext cx="8997379" cy="1376304"/>
      </dsp:txXfrm>
    </dsp:sp>
    <dsp:sp modelId="{971873D7-32D8-4D0C-9635-2EC1A7A849D5}">
      <dsp:nvSpPr>
        <dsp:cNvPr id="0" name=""/>
        <dsp:cNvSpPr/>
      </dsp:nvSpPr>
      <dsp:spPr>
        <a:xfrm>
          <a:off x="0" y="5167602"/>
          <a:ext cx="10587011" cy="13763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51E3DC-9400-4D52-B4BA-067FC58F1F44}">
      <dsp:nvSpPr>
        <dsp:cNvPr id="0" name=""/>
        <dsp:cNvSpPr/>
      </dsp:nvSpPr>
      <dsp:spPr>
        <a:xfrm>
          <a:off x="416332" y="5477270"/>
          <a:ext cx="756967" cy="7569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E1E61B-961C-45B4-A534-3606F18E2F75}">
      <dsp:nvSpPr>
        <dsp:cNvPr id="0" name=""/>
        <dsp:cNvSpPr/>
      </dsp:nvSpPr>
      <dsp:spPr>
        <a:xfrm>
          <a:off x="1589631" y="5167602"/>
          <a:ext cx="8997379" cy="1376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659" tIns="145659" rIns="145659" bIns="145659" numCol="1" spcCol="1270" anchor="ctr" anchorCtr="0">
          <a:noAutofit/>
        </a:bodyPr>
        <a:lstStyle/>
        <a:p>
          <a:pPr marL="0" lvl="0" indent="0" algn="l" defTabSz="1244600">
            <a:lnSpc>
              <a:spcPct val="90000"/>
            </a:lnSpc>
            <a:spcBef>
              <a:spcPct val="0"/>
            </a:spcBef>
            <a:spcAft>
              <a:spcPct val="35000"/>
            </a:spcAft>
            <a:buNone/>
          </a:pPr>
          <a:r>
            <a:rPr lang="en-GB" sz="2800" kern="1200" dirty="0"/>
            <a:t>Economic crises</a:t>
          </a:r>
          <a:endParaRPr lang="en-US" sz="2800" kern="1200" dirty="0"/>
        </a:p>
      </dsp:txBody>
      <dsp:txXfrm>
        <a:off x="1589631" y="5167602"/>
        <a:ext cx="8997379" cy="1376304"/>
      </dsp:txXfrm>
    </dsp:sp>
    <dsp:sp modelId="{F6D83DDB-CB02-4717-918E-2568F2243B98}">
      <dsp:nvSpPr>
        <dsp:cNvPr id="0" name=""/>
        <dsp:cNvSpPr/>
      </dsp:nvSpPr>
      <dsp:spPr>
        <a:xfrm>
          <a:off x="0" y="6887982"/>
          <a:ext cx="10587011" cy="13763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1B2A0B-95A1-4F06-9A61-F4EAAD61E9CD}">
      <dsp:nvSpPr>
        <dsp:cNvPr id="0" name=""/>
        <dsp:cNvSpPr/>
      </dsp:nvSpPr>
      <dsp:spPr>
        <a:xfrm>
          <a:off x="416332" y="7197650"/>
          <a:ext cx="756967" cy="75696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660EE0-ACF7-4D93-BDCD-814DAA6F5AAD}">
      <dsp:nvSpPr>
        <dsp:cNvPr id="0" name=""/>
        <dsp:cNvSpPr/>
      </dsp:nvSpPr>
      <dsp:spPr>
        <a:xfrm>
          <a:off x="1589631" y="6887982"/>
          <a:ext cx="8997379" cy="1376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659" tIns="145659" rIns="145659" bIns="145659" numCol="1" spcCol="1270" anchor="ctr" anchorCtr="0">
          <a:noAutofit/>
        </a:bodyPr>
        <a:lstStyle/>
        <a:p>
          <a:pPr marL="0" lvl="0" indent="0" algn="l" defTabSz="1244600">
            <a:lnSpc>
              <a:spcPct val="90000"/>
            </a:lnSpc>
            <a:spcBef>
              <a:spcPct val="0"/>
            </a:spcBef>
            <a:spcAft>
              <a:spcPct val="35000"/>
            </a:spcAft>
            <a:buNone/>
          </a:pPr>
          <a:r>
            <a:rPr lang="en-GB" sz="2800" kern="1200" dirty="0"/>
            <a:t>Health and welfare crises </a:t>
          </a:r>
          <a:endParaRPr lang="en-US" sz="2800" kern="1200" dirty="0"/>
        </a:p>
      </dsp:txBody>
      <dsp:txXfrm>
        <a:off x="1589631" y="6887982"/>
        <a:ext cx="8997379" cy="137630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BCEC1-3E84-D345-BC28-582B93EFB683}">
      <dsp:nvSpPr>
        <dsp:cNvPr id="0" name=""/>
        <dsp:cNvSpPr/>
      </dsp:nvSpPr>
      <dsp:spPr>
        <a:xfrm>
          <a:off x="-7379859" y="-1128045"/>
          <a:ext cx="8783097" cy="8783097"/>
        </a:xfrm>
        <a:prstGeom prst="blockArc">
          <a:avLst>
            <a:gd name="adj1" fmla="val 18900000"/>
            <a:gd name="adj2" fmla="val 2700000"/>
            <a:gd name="adj3" fmla="val 24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EC8084-17AF-644D-B3A5-ECDF945B2A8D}">
      <dsp:nvSpPr>
        <dsp:cNvPr id="0" name=""/>
        <dsp:cNvSpPr/>
      </dsp:nvSpPr>
      <dsp:spPr>
        <a:xfrm>
          <a:off x="522486" y="343712"/>
          <a:ext cx="15157903" cy="68716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436" tIns="91440" rIns="91440" bIns="91440" numCol="1" spcCol="1270" anchor="ctr" anchorCtr="0">
          <a:noAutofit/>
        </a:bodyPr>
        <a:lstStyle/>
        <a:p>
          <a:pPr marL="0" lvl="0" indent="0" algn="l" defTabSz="1600200">
            <a:lnSpc>
              <a:spcPct val="90000"/>
            </a:lnSpc>
            <a:spcBef>
              <a:spcPct val="0"/>
            </a:spcBef>
            <a:spcAft>
              <a:spcPct val="35000"/>
            </a:spcAft>
            <a:buNone/>
          </a:pPr>
          <a:r>
            <a:rPr lang="en-US" sz="3600" b="1" kern="1200" dirty="0"/>
            <a:t>Qatar National Vision 2030</a:t>
          </a:r>
        </a:p>
      </dsp:txBody>
      <dsp:txXfrm>
        <a:off x="522486" y="343712"/>
        <a:ext cx="15157903" cy="687163"/>
      </dsp:txXfrm>
    </dsp:sp>
    <dsp:sp modelId="{D6969200-9C35-3847-B045-5D48A0D83426}">
      <dsp:nvSpPr>
        <dsp:cNvPr id="0" name=""/>
        <dsp:cNvSpPr/>
      </dsp:nvSpPr>
      <dsp:spPr>
        <a:xfrm>
          <a:off x="93009" y="257816"/>
          <a:ext cx="858954" cy="858954"/>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B410A6-AFA8-7740-BA13-1703B96E1C98}">
      <dsp:nvSpPr>
        <dsp:cNvPr id="0" name=""/>
        <dsp:cNvSpPr/>
      </dsp:nvSpPr>
      <dsp:spPr>
        <a:xfrm>
          <a:off x="1087725" y="1374326"/>
          <a:ext cx="14592664" cy="687163"/>
        </a:xfrm>
        <a:prstGeom prst="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436" tIns="91440" rIns="91440" bIns="91440" numCol="1" spcCol="1270" anchor="ctr" anchorCtr="0">
          <a:noAutofit/>
        </a:bodyPr>
        <a:lstStyle/>
        <a:p>
          <a:pPr marL="0" lvl="0" indent="0" algn="l" defTabSz="1600200">
            <a:lnSpc>
              <a:spcPct val="90000"/>
            </a:lnSpc>
            <a:spcBef>
              <a:spcPct val="0"/>
            </a:spcBef>
            <a:spcAft>
              <a:spcPct val="35000"/>
            </a:spcAft>
            <a:buNone/>
          </a:pPr>
          <a:r>
            <a:rPr lang="en-US" sz="3600" b="1" kern="1200" dirty="0"/>
            <a:t>Third National Development Strategy </a:t>
          </a:r>
        </a:p>
      </dsp:txBody>
      <dsp:txXfrm>
        <a:off x="1087725" y="1374326"/>
        <a:ext cx="14592664" cy="687163"/>
      </dsp:txXfrm>
    </dsp:sp>
    <dsp:sp modelId="{33B12052-19D5-4345-B80A-C7C21ECD03A4}">
      <dsp:nvSpPr>
        <dsp:cNvPr id="0" name=""/>
        <dsp:cNvSpPr/>
      </dsp:nvSpPr>
      <dsp:spPr>
        <a:xfrm>
          <a:off x="658248" y="1288431"/>
          <a:ext cx="858954" cy="858954"/>
        </a:xfrm>
        <a:prstGeom prst="ellipse">
          <a:avLst/>
        </a:prstGeom>
        <a:solidFill>
          <a:schemeClr val="lt1">
            <a:hueOff val="0"/>
            <a:satOff val="0"/>
            <a:lumOff val="0"/>
            <a:alphaOff val="0"/>
          </a:schemeClr>
        </a:solidFill>
        <a:ln w="12700" cap="flat" cmpd="sng" algn="ctr">
          <a:solidFill>
            <a:schemeClr val="accent5">
              <a:hueOff val="-1470669"/>
              <a:satOff val="-2046"/>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06ECD3-814E-3C4A-8463-6CA71BB5122C}">
      <dsp:nvSpPr>
        <dsp:cNvPr id="0" name=""/>
        <dsp:cNvSpPr/>
      </dsp:nvSpPr>
      <dsp:spPr>
        <a:xfrm>
          <a:off x="1346195" y="2404940"/>
          <a:ext cx="14334194" cy="687163"/>
        </a:xfrm>
        <a:prstGeom prst="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436" tIns="91440" rIns="91440" bIns="91440" numCol="1" spcCol="1270" anchor="ctr" anchorCtr="0">
          <a:noAutofit/>
        </a:bodyPr>
        <a:lstStyle/>
        <a:p>
          <a:pPr marL="0" lvl="0" indent="0" algn="l" defTabSz="1600200">
            <a:lnSpc>
              <a:spcPct val="90000"/>
            </a:lnSpc>
            <a:spcBef>
              <a:spcPct val="0"/>
            </a:spcBef>
            <a:spcAft>
              <a:spcPct val="35000"/>
            </a:spcAft>
            <a:buNone/>
          </a:pPr>
          <a:r>
            <a:rPr lang="en-US" sz="3600" b="1" kern="1200"/>
            <a:t>National Environment and Climate Change Strategy </a:t>
          </a:r>
          <a:endParaRPr lang="en-US" sz="3600" b="1" kern="1200" dirty="0"/>
        </a:p>
      </dsp:txBody>
      <dsp:txXfrm>
        <a:off x="1346195" y="2404940"/>
        <a:ext cx="14334194" cy="687163"/>
      </dsp:txXfrm>
    </dsp:sp>
    <dsp:sp modelId="{8B296142-393A-BC4E-99F5-13094D4EA55F}">
      <dsp:nvSpPr>
        <dsp:cNvPr id="0" name=""/>
        <dsp:cNvSpPr/>
      </dsp:nvSpPr>
      <dsp:spPr>
        <a:xfrm>
          <a:off x="916718" y="2319045"/>
          <a:ext cx="858954" cy="858954"/>
        </a:xfrm>
        <a:prstGeom prst="ellipse">
          <a:avLst/>
        </a:prstGeom>
        <a:solidFill>
          <a:schemeClr val="lt1">
            <a:hueOff val="0"/>
            <a:satOff val="0"/>
            <a:lumOff val="0"/>
            <a:alphaOff val="0"/>
          </a:schemeClr>
        </a:solidFill>
        <a:ln w="12700" cap="flat" cmpd="sng" algn="ctr">
          <a:solidFill>
            <a:schemeClr val="accent5">
              <a:hueOff val="-2941338"/>
              <a:satOff val="-4091"/>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3F661D-F981-554C-89BB-11FC33479C6E}">
      <dsp:nvSpPr>
        <dsp:cNvPr id="0" name=""/>
        <dsp:cNvSpPr/>
      </dsp:nvSpPr>
      <dsp:spPr>
        <a:xfrm>
          <a:off x="1346195" y="3434902"/>
          <a:ext cx="14334194" cy="687163"/>
        </a:xfrm>
        <a:prstGeom prst="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436" tIns="91440" rIns="91440" bIns="91440" numCol="1" spcCol="1270" anchor="ctr" anchorCtr="0">
          <a:noAutofit/>
        </a:bodyPr>
        <a:lstStyle/>
        <a:p>
          <a:pPr marL="0" lvl="0" indent="0" algn="l" defTabSz="1600200">
            <a:lnSpc>
              <a:spcPct val="90000"/>
            </a:lnSpc>
            <a:spcBef>
              <a:spcPct val="0"/>
            </a:spcBef>
            <a:spcAft>
              <a:spcPct val="35000"/>
            </a:spcAft>
            <a:buNone/>
          </a:pPr>
          <a:r>
            <a:rPr lang="en-US" sz="3600" b="1" kern="1200" dirty="0"/>
            <a:t>Third Strategic Plan for Financial Sector development</a:t>
          </a:r>
        </a:p>
      </dsp:txBody>
      <dsp:txXfrm>
        <a:off x="1346195" y="3434902"/>
        <a:ext cx="14334194" cy="687163"/>
      </dsp:txXfrm>
    </dsp:sp>
    <dsp:sp modelId="{DD202B41-2DC9-114E-80A1-B816FB8B659D}">
      <dsp:nvSpPr>
        <dsp:cNvPr id="0" name=""/>
        <dsp:cNvSpPr/>
      </dsp:nvSpPr>
      <dsp:spPr>
        <a:xfrm>
          <a:off x="916718" y="3349007"/>
          <a:ext cx="858954" cy="858954"/>
        </a:xfrm>
        <a:prstGeom prst="ellipse">
          <a:avLst/>
        </a:prstGeom>
        <a:solidFill>
          <a:schemeClr val="lt1">
            <a:hueOff val="0"/>
            <a:satOff val="0"/>
            <a:lumOff val="0"/>
            <a:alphaOff val="0"/>
          </a:schemeClr>
        </a:solidFill>
        <a:ln w="12700" cap="flat" cmpd="sng" algn="ctr">
          <a:solidFill>
            <a:schemeClr val="accent5">
              <a:hueOff val="-4412007"/>
              <a:satOff val="-6137"/>
              <a:lumOff val="-2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080B3E-8A89-6145-BBE0-AA0AF389CE68}">
      <dsp:nvSpPr>
        <dsp:cNvPr id="0" name=""/>
        <dsp:cNvSpPr/>
      </dsp:nvSpPr>
      <dsp:spPr>
        <a:xfrm>
          <a:off x="1087725" y="4465517"/>
          <a:ext cx="14592664" cy="687163"/>
        </a:xfrm>
        <a:prstGeom prst="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436" tIns="91440" rIns="91440" bIns="91440" numCol="1" spcCol="1270" anchor="ctr" anchorCtr="0">
          <a:noAutofit/>
        </a:bodyPr>
        <a:lstStyle/>
        <a:p>
          <a:pPr marL="0" lvl="0" indent="0" algn="l" defTabSz="1600200">
            <a:lnSpc>
              <a:spcPct val="90000"/>
            </a:lnSpc>
            <a:spcBef>
              <a:spcPct val="0"/>
            </a:spcBef>
            <a:spcAft>
              <a:spcPct val="35000"/>
            </a:spcAft>
            <a:buNone/>
          </a:pPr>
          <a:r>
            <a:rPr lang="en-US" sz="3600" b="1" kern="1200" dirty="0"/>
            <a:t>Digital Assets Framework</a:t>
          </a:r>
        </a:p>
      </dsp:txBody>
      <dsp:txXfrm>
        <a:off x="1087725" y="4465517"/>
        <a:ext cx="14592664" cy="687163"/>
      </dsp:txXfrm>
    </dsp:sp>
    <dsp:sp modelId="{0E462DC5-F504-FB43-9BC6-D08D5A77AA19}">
      <dsp:nvSpPr>
        <dsp:cNvPr id="0" name=""/>
        <dsp:cNvSpPr/>
      </dsp:nvSpPr>
      <dsp:spPr>
        <a:xfrm>
          <a:off x="658248" y="4379621"/>
          <a:ext cx="858954" cy="858954"/>
        </a:xfrm>
        <a:prstGeom prst="ellipse">
          <a:avLst/>
        </a:prstGeom>
        <a:solidFill>
          <a:schemeClr val="lt1">
            <a:hueOff val="0"/>
            <a:satOff val="0"/>
            <a:lumOff val="0"/>
            <a:alphaOff val="0"/>
          </a:schemeClr>
        </a:solidFill>
        <a:ln w="12700" cap="flat" cmpd="sng" algn="ctr">
          <a:solidFill>
            <a:schemeClr val="accent5">
              <a:hueOff val="-5882676"/>
              <a:satOff val="-8182"/>
              <a:lumOff val="-31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7AECE9-99A1-D14C-907B-BE0B85A1A677}">
      <dsp:nvSpPr>
        <dsp:cNvPr id="0" name=""/>
        <dsp:cNvSpPr/>
      </dsp:nvSpPr>
      <dsp:spPr>
        <a:xfrm>
          <a:off x="522486" y="5496131"/>
          <a:ext cx="15157903" cy="687163"/>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436" tIns="91440" rIns="91440" bIns="91440" numCol="1" spcCol="1270" anchor="ctr" anchorCtr="0">
          <a:noAutofit/>
        </a:bodyPr>
        <a:lstStyle/>
        <a:p>
          <a:pPr marL="0" lvl="0" indent="0" algn="l" defTabSz="1600200">
            <a:lnSpc>
              <a:spcPct val="90000"/>
            </a:lnSpc>
            <a:spcBef>
              <a:spcPct val="0"/>
            </a:spcBef>
            <a:spcAft>
              <a:spcPct val="35000"/>
            </a:spcAft>
            <a:buNone/>
          </a:pPr>
          <a:r>
            <a:rPr lang="en-US" sz="3600" b="1" kern="1200" dirty="0"/>
            <a:t>Digital Banks Framework </a:t>
          </a:r>
        </a:p>
      </dsp:txBody>
      <dsp:txXfrm>
        <a:off x="522486" y="5496131"/>
        <a:ext cx="15157903" cy="687163"/>
      </dsp:txXfrm>
    </dsp:sp>
    <dsp:sp modelId="{26AA263D-D739-F340-AE81-87C961652F78}">
      <dsp:nvSpPr>
        <dsp:cNvPr id="0" name=""/>
        <dsp:cNvSpPr/>
      </dsp:nvSpPr>
      <dsp:spPr>
        <a:xfrm>
          <a:off x="93009" y="5410236"/>
          <a:ext cx="858954" cy="858954"/>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FE0D8C-0F62-AE4C-AF26-0E377FDE4850}">
      <dsp:nvSpPr>
        <dsp:cNvPr id="0" name=""/>
        <dsp:cNvSpPr/>
      </dsp:nvSpPr>
      <dsp:spPr>
        <a:xfrm>
          <a:off x="2977157" y="25222"/>
          <a:ext cx="2434343" cy="148322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Arial" panose="020B0604020202020204" pitchFamily="34" charset="0"/>
              <a:cs typeface="Arial" panose="020B0604020202020204" pitchFamily="34" charset="0"/>
            </a:rPr>
            <a:t>Macroprudential Incentives</a:t>
          </a:r>
        </a:p>
      </dsp:txBody>
      <dsp:txXfrm>
        <a:off x="3049562" y="97627"/>
        <a:ext cx="2289533" cy="1338412"/>
      </dsp:txXfrm>
    </dsp:sp>
    <dsp:sp modelId="{50BA1535-7E2A-3445-8113-00185AC02391}">
      <dsp:nvSpPr>
        <dsp:cNvPr id="0" name=""/>
        <dsp:cNvSpPr/>
      </dsp:nvSpPr>
      <dsp:spPr>
        <a:xfrm>
          <a:off x="1592123" y="903467"/>
          <a:ext cx="6323979" cy="6323979"/>
        </a:xfrm>
        <a:custGeom>
          <a:avLst/>
          <a:gdLst/>
          <a:ahLst/>
          <a:cxnLst/>
          <a:rect l="0" t="0" r="0" b="0"/>
          <a:pathLst>
            <a:path>
              <a:moveTo>
                <a:pt x="3830816" y="71544"/>
              </a:moveTo>
              <a:arcTo wR="3161989" hR="3161989" stAng="16932690" swAng="1253854"/>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F49EED3-7A03-CA43-88B5-14571F438516}">
      <dsp:nvSpPr>
        <dsp:cNvPr id="0" name=""/>
        <dsp:cNvSpPr/>
      </dsp:nvSpPr>
      <dsp:spPr>
        <a:xfrm>
          <a:off x="6015045" y="1423280"/>
          <a:ext cx="2434343" cy="1582323"/>
        </a:xfrm>
        <a:prstGeom prst="round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err="1">
              <a:latin typeface="Arial" panose="020B0604020202020204" pitchFamily="34" charset="0"/>
              <a:cs typeface="Arial" panose="020B0604020202020204" pitchFamily="34" charset="0"/>
            </a:rPr>
            <a:t>Microprudential</a:t>
          </a:r>
          <a:r>
            <a:rPr lang="en-US" sz="1900" b="1" kern="1200" dirty="0">
              <a:latin typeface="Arial" panose="020B0604020202020204" pitchFamily="34" charset="0"/>
              <a:cs typeface="Arial" panose="020B0604020202020204" pitchFamily="34" charset="0"/>
            </a:rPr>
            <a:t> Incentives</a:t>
          </a:r>
        </a:p>
      </dsp:txBody>
      <dsp:txXfrm>
        <a:off x="6092288" y="1500523"/>
        <a:ext cx="2279857" cy="1427837"/>
      </dsp:txXfrm>
    </dsp:sp>
    <dsp:sp modelId="{449E49FF-0F7B-4E4F-B449-077E6C0EF853}">
      <dsp:nvSpPr>
        <dsp:cNvPr id="0" name=""/>
        <dsp:cNvSpPr/>
      </dsp:nvSpPr>
      <dsp:spPr>
        <a:xfrm>
          <a:off x="1404062" y="561474"/>
          <a:ext cx="6323979" cy="6323979"/>
        </a:xfrm>
        <a:custGeom>
          <a:avLst/>
          <a:gdLst/>
          <a:ahLst/>
          <a:cxnLst/>
          <a:rect l="0" t="0" r="0" b="0"/>
          <a:pathLst>
            <a:path>
              <a:moveTo>
                <a:pt x="6248517" y="2475314"/>
              </a:moveTo>
              <a:arcTo wR="3161989" hR="3161989" stAng="20847443" swAng="3576138"/>
            </a:path>
          </a:pathLst>
        </a:custGeom>
        <a:noFill/>
        <a:ln w="6350" cap="flat" cmpd="sng" algn="ctr">
          <a:solidFill>
            <a:schemeClr val="accent5">
              <a:hueOff val="-1838336"/>
              <a:satOff val="-2557"/>
              <a:lumOff val="-981"/>
              <a:alphaOff val="0"/>
            </a:schemeClr>
          </a:solidFill>
          <a:prstDash val="solid"/>
          <a:miter lim="800000"/>
        </a:ln>
        <a:effectLst/>
      </dsp:spPr>
      <dsp:style>
        <a:lnRef idx="1">
          <a:scrgbClr r="0" g="0" b="0"/>
        </a:lnRef>
        <a:fillRef idx="0">
          <a:scrgbClr r="0" g="0" b="0"/>
        </a:fillRef>
        <a:effectRef idx="0">
          <a:scrgbClr r="0" g="0" b="0"/>
        </a:effectRef>
        <a:fontRef idx="minor"/>
      </dsp:style>
    </dsp:sp>
    <dsp:sp modelId="{73F3E15E-2CFE-A245-A9A9-07A5DB3D4AE7}">
      <dsp:nvSpPr>
        <dsp:cNvPr id="0" name=""/>
        <dsp:cNvSpPr/>
      </dsp:nvSpPr>
      <dsp:spPr>
        <a:xfrm>
          <a:off x="4926058" y="6059910"/>
          <a:ext cx="2434343" cy="1176204"/>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Arial" panose="020B0604020202020204" pitchFamily="34" charset="0"/>
              <a:cs typeface="Arial" panose="020B0604020202020204" pitchFamily="34" charset="0"/>
            </a:rPr>
            <a:t>Product-Level and Market Incentives</a:t>
          </a:r>
        </a:p>
      </dsp:txBody>
      <dsp:txXfrm>
        <a:off x="4983476" y="6117328"/>
        <a:ext cx="2319507" cy="1061368"/>
      </dsp:txXfrm>
    </dsp:sp>
    <dsp:sp modelId="{03C4B2BE-524B-314A-955E-6390A8585525}">
      <dsp:nvSpPr>
        <dsp:cNvPr id="0" name=""/>
        <dsp:cNvSpPr/>
      </dsp:nvSpPr>
      <dsp:spPr>
        <a:xfrm>
          <a:off x="787341" y="1082237"/>
          <a:ext cx="6323979" cy="6323979"/>
        </a:xfrm>
        <a:custGeom>
          <a:avLst/>
          <a:gdLst/>
          <a:ahLst/>
          <a:cxnLst/>
          <a:rect l="0" t="0" r="0" b="0"/>
          <a:pathLst>
            <a:path>
              <a:moveTo>
                <a:pt x="4171889" y="6158367"/>
              </a:moveTo>
              <a:arcTo wR="3161989" hR="3161989" stAng="4282447" swAng="1500852"/>
            </a:path>
          </a:pathLst>
        </a:custGeom>
        <a:noFill/>
        <a:ln w="6350" cap="flat" cmpd="sng" algn="ctr">
          <a:solidFill>
            <a:schemeClr val="accent5">
              <a:hueOff val="-3676672"/>
              <a:satOff val="-5114"/>
              <a:lumOff val="-1961"/>
              <a:alphaOff val="0"/>
            </a:schemeClr>
          </a:solidFill>
          <a:prstDash val="solid"/>
          <a:miter lim="800000"/>
        </a:ln>
        <a:effectLst/>
      </dsp:spPr>
      <dsp:style>
        <a:lnRef idx="1">
          <a:scrgbClr r="0" g="0" b="0"/>
        </a:lnRef>
        <a:fillRef idx="0">
          <a:scrgbClr r="0" g="0" b="0"/>
        </a:fillRef>
        <a:effectRef idx="0">
          <a:scrgbClr r="0" g="0" b="0"/>
        </a:effectRef>
        <a:fontRef idx="minor"/>
      </dsp:style>
    </dsp:sp>
    <dsp:sp modelId="{F9CAB4EF-0AF7-844C-82A2-798968F574B9}">
      <dsp:nvSpPr>
        <dsp:cNvPr id="0" name=""/>
        <dsp:cNvSpPr/>
      </dsp:nvSpPr>
      <dsp:spPr>
        <a:xfrm>
          <a:off x="1149287" y="6055686"/>
          <a:ext cx="2434343" cy="1582323"/>
        </a:xfrm>
        <a:prstGeom prst="round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Arial" panose="020B0604020202020204" pitchFamily="34" charset="0"/>
              <a:cs typeface="Arial" panose="020B0604020202020204" pitchFamily="34" charset="0"/>
            </a:rPr>
            <a:t>Market Development through Sovereign Leadership</a:t>
          </a:r>
        </a:p>
      </dsp:txBody>
      <dsp:txXfrm>
        <a:off x="1226530" y="6132929"/>
        <a:ext cx="2279857" cy="1427837"/>
      </dsp:txXfrm>
    </dsp:sp>
    <dsp:sp modelId="{A2911999-5AFC-9946-ACA9-3370E447B3F5}">
      <dsp:nvSpPr>
        <dsp:cNvPr id="0" name=""/>
        <dsp:cNvSpPr/>
      </dsp:nvSpPr>
      <dsp:spPr>
        <a:xfrm>
          <a:off x="863407" y="861654"/>
          <a:ext cx="6323979" cy="6323979"/>
        </a:xfrm>
        <a:custGeom>
          <a:avLst/>
          <a:gdLst/>
          <a:ahLst/>
          <a:cxnLst/>
          <a:rect l="0" t="0" r="0" b="0"/>
          <a:pathLst>
            <a:path>
              <a:moveTo>
                <a:pt x="719933" y="5170605"/>
              </a:moveTo>
              <a:arcTo wR="3161989" hR="3161989" stAng="8433742" swAng="3388323"/>
            </a:path>
          </a:pathLst>
        </a:custGeom>
        <a:noFill/>
        <a:ln w="6350" cap="flat" cmpd="sng" algn="ctr">
          <a:solidFill>
            <a:schemeClr val="accent5">
              <a:hueOff val="-5515009"/>
              <a:satOff val="-7671"/>
              <a:lumOff val="-2942"/>
              <a:alphaOff val="0"/>
            </a:schemeClr>
          </a:solidFill>
          <a:prstDash val="solid"/>
          <a:miter lim="800000"/>
        </a:ln>
        <a:effectLst/>
      </dsp:spPr>
      <dsp:style>
        <a:lnRef idx="1">
          <a:scrgbClr r="0" g="0" b="0"/>
        </a:lnRef>
        <a:fillRef idx="0">
          <a:scrgbClr r="0" g="0" b="0"/>
        </a:fillRef>
        <a:effectRef idx="0">
          <a:scrgbClr r="0" g="0" b="0"/>
        </a:effectRef>
        <a:fontRef idx="minor"/>
      </dsp:style>
    </dsp:sp>
    <dsp:sp modelId="{E31F1638-5A08-B948-8C37-CB89CD9926EF}">
      <dsp:nvSpPr>
        <dsp:cNvPr id="0" name=""/>
        <dsp:cNvSpPr/>
      </dsp:nvSpPr>
      <dsp:spPr>
        <a:xfrm>
          <a:off x="152493" y="1680263"/>
          <a:ext cx="2434343" cy="1388013"/>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Arial" panose="020B0604020202020204" pitchFamily="34" charset="0"/>
              <a:cs typeface="Arial" panose="020B0604020202020204" pitchFamily="34" charset="0"/>
            </a:rPr>
            <a:t>Fiscal Incentives</a:t>
          </a:r>
        </a:p>
      </dsp:txBody>
      <dsp:txXfrm>
        <a:off x="220250" y="1748020"/>
        <a:ext cx="2298829" cy="1252499"/>
      </dsp:txXfrm>
    </dsp:sp>
    <dsp:sp modelId="{04BDF4D0-8147-C346-AF27-444575E4F5F5}">
      <dsp:nvSpPr>
        <dsp:cNvPr id="0" name=""/>
        <dsp:cNvSpPr/>
      </dsp:nvSpPr>
      <dsp:spPr>
        <a:xfrm>
          <a:off x="1084200" y="729341"/>
          <a:ext cx="6323979" cy="6323979"/>
        </a:xfrm>
        <a:custGeom>
          <a:avLst/>
          <a:gdLst/>
          <a:ahLst/>
          <a:cxnLst/>
          <a:rect l="0" t="0" r="0" b="0"/>
          <a:pathLst>
            <a:path>
              <a:moveTo>
                <a:pt x="910043" y="942323"/>
              </a:moveTo>
              <a:arcTo wR="3161989" hR="3161989" stAng="13475184" swAng="1291996"/>
            </a:path>
          </a:pathLst>
        </a:custGeom>
        <a:noFill/>
        <a:ln w="6350" cap="flat" cmpd="sng" algn="ctr">
          <a:solidFill>
            <a:schemeClr val="accent5">
              <a:hueOff val="-7353344"/>
              <a:satOff val="-10228"/>
              <a:lumOff val="-3922"/>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70BCD-01D0-6C42-BF4D-837613942EB8}">
      <dsp:nvSpPr>
        <dsp:cNvPr id="0" name=""/>
        <dsp:cNvSpPr/>
      </dsp:nvSpPr>
      <dsp:spPr>
        <a:xfrm>
          <a:off x="0" y="0"/>
          <a:ext cx="9035038" cy="138798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 Gradual exploration since 2000s, starting with Islamic banking windows.</a:t>
          </a:r>
        </a:p>
      </dsp:txBody>
      <dsp:txXfrm>
        <a:off x="40653" y="40653"/>
        <a:ext cx="7374897" cy="1306680"/>
      </dsp:txXfrm>
    </dsp:sp>
    <dsp:sp modelId="{D4D1972C-4E9A-434E-93C6-A0E3B572328C}">
      <dsp:nvSpPr>
        <dsp:cNvPr id="0" name=""/>
        <dsp:cNvSpPr/>
      </dsp:nvSpPr>
      <dsp:spPr>
        <a:xfrm>
          <a:off x="674694" y="1580762"/>
          <a:ext cx="9035038" cy="138798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 International Bank of Azerbaijan pioneered mudarabah, musharakah, ijara, and sukuk before closing its Islamic unit in 2015.</a:t>
          </a:r>
        </a:p>
      </dsp:txBody>
      <dsp:txXfrm>
        <a:off x="715347" y="1621415"/>
        <a:ext cx="7376846" cy="1306680"/>
      </dsp:txXfrm>
    </dsp:sp>
    <dsp:sp modelId="{41CF200C-FFAE-2F40-AF6E-B315529108F7}">
      <dsp:nvSpPr>
        <dsp:cNvPr id="0" name=""/>
        <dsp:cNvSpPr/>
      </dsp:nvSpPr>
      <dsp:spPr>
        <a:xfrm>
          <a:off x="1349388" y="3161525"/>
          <a:ext cx="9035038" cy="138798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 Key challenges: low awareness, limited regulation, and dominance of conventional banking.</a:t>
          </a:r>
        </a:p>
      </dsp:txBody>
      <dsp:txXfrm>
        <a:off x="1390041" y="3202178"/>
        <a:ext cx="7376846" cy="1306680"/>
      </dsp:txXfrm>
    </dsp:sp>
    <dsp:sp modelId="{AB9EF60F-09A9-0A49-AE03-9FCF020A81A2}">
      <dsp:nvSpPr>
        <dsp:cNvPr id="0" name=""/>
        <dsp:cNvSpPr/>
      </dsp:nvSpPr>
      <dsp:spPr>
        <a:xfrm>
          <a:off x="2024083" y="4742288"/>
          <a:ext cx="9035038" cy="138798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 Central Bank &amp; government engaging with IsDB, Al Baraka, and drafting sukuk legislation.</a:t>
          </a:r>
        </a:p>
      </dsp:txBody>
      <dsp:txXfrm>
        <a:off x="2064736" y="4782941"/>
        <a:ext cx="7376846" cy="1306680"/>
      </dsp:txXfrm>
    </dsp:sp>
    <dsp:sp modelId="{4D9065A6-C114-2849-9FEF-91E6908FD25A}">
      <dsp:nvSpPr>
        <dsp:cNvPr id="0" name=""/>
        <dsp:cNvSpPr/>
      </dsp:nvSpPr>
      <dsp:spPr>
        <a:xfrm>
          <a:off x="2698777" y="6323051"/>
          <a:ext cx="9035038" cy="138798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 Sukuk issuance &amp; test-phase Islamic bank license mark steps toward financial inclusion.</a:t>
          </a:r>
        </a:p>
      </dsp:txBody>
      <dsp:txXfrm>
        <a:off x="2739430" y="6363704"/>
        <a:ext cx="7376846" cy="1306680"/>
      </dsp:txXfrm>
    </dsp:sp>
    <dsp:sp modelId="{7F6DC0F4-5135-D44D-8D6D-D4CFA7347E15}">
      <dsp:nvSpPr>
        <dsp:cNvPr id="0" name=""/>
        <dsp:cNvSpPr/>
      </dsp:nvSpPr>
      <dsp:spPr>
        <a:xfrm>
          <a:off x="8132846" y="1014001"/>
          <a:ext cx="902191" cy="902191"/>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8335839" y="1014001"/>
        <a:ext cx="496205" cy="678899"/>
      </dsp:txXfrm>
    </dsp:sp>
    <dsp:sp modelId="{B5712DCE-2F6E-E647-9D91-135C16B458C3}">
      <dsp:nvSpPr>
        <dsp:cNvPr id="0" name=""/>
        <dsp:cNvSpPr/>
      </dsp:nvSpPr>
      <dsp:spPr>
        <a:xfrm>
          <a:off x="8807541" y="2594764"/>
          <a:ext cx="902191" cy="902191"/>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9010534" y="2594764"/>
        <a:ext cx="496205" cy="678899"/>
      </dsp:txXfrm>
    </dsp:sp>
    <dsp:sp modelId="{40A10ECC-F38F-7A4D-9C68-908E81BE7041}">
      <dsp:nvSpPr>
        <dsp:cNvPr id="0" name=""/>
        <dsp:cNvSpPr/>
      </dsp:nvSpPr>
      <dsp:spPr>
        <a:xfrm>
          <a:off x="9482235" y="4152393"/>
          <a:ext cx="902191" cy="902191"/>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9685228" y="4152393"/>
        <a:ext cx="496205" cy="678899"/>
      </dsp:txXfrm>
    </dsp:sp>
    <dsp:sp modelId="{6B11F3B4-372E-5E40-8A2B-CBA834E093CE}">
      <dsp:nvSpPr>
        <dsp:cNvPr id="0" name=""/>
        <dsp:cNvSpPr/>
      </dsp:nvSpPr>
      <dsp:spPr>
        <a:xfrm>
          <a:off x="10156930" y="5748578"/>
          <a:ext cx="902191" cy="902191"/>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10359923" y="5748578"/>
        <a:ext cx="496205" cy="6788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64FB8-0A3A-2942-B1F3-F38B7B46420B}">
      <dsp:nvSpPr>
        <dsp:cNvPr id="0" name=""/>
        <dsp:cNvSpPr/>
      </dsp:nvSpPr>
      <dsp:spPr>
        <a:xfrm>
          <a:off x="1806521" y="3053"/>
          <a:ext cx="3740720" cy="22444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 2024–2026 strategy calls for legal framework on sukuk &amp; Shariah-compliant products</a:t>
          </a:r>
        </a:p>
      </dsp:txBody>
      <dsp:txXfrm>
        <a:off x="1806521" y="3053"/>
        <a:ext cx="3740720" cy="2244432"/>
      </dsp:txXfrm>
    </dsp:sp>
    <dsp:sp modelId="{B2BECAA2-3E5D-2745-A2DF-B7785A55912A}">
      <dsp:nvSpPr>
        <dsp:cNvPr id="0" name=""/>
        <dsp:cNvSpPr/>
      </dsp:nvSpPr>
      <dsp:spPr>
        <a:xfrm>
          <a:off x="5921314" y="3053"/>
          <a:ext cx="3740720" cy="22444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 CBA’s regulatory sandbox enables testing of sukuk, Shariah lending &amp; micro-takaful</a:t>
          </a:r>
        </a:p>
      </dsp:txBody>
      <dsp:txXfrm>
        <a:off x="5921314" y="3053"/>
        <a:ext cx="3740720" cy="2244432"/>
      </dsp:txXfrm>
    </dsp:sp>
    <dsp:sp modelId="{9E0C8369-F880-9742-A472-30DC8FF70BC6}">
      <dsp:nvSpPr>
        <dsp:cNvPr id="0" name=""/>
        <dsp:cNvSpPr/>
      </dsp:nvSpPr>
      <dsp:spPr>
        <a:xfrm>
          <a:off x="1806521" y="2621558"/>
          <a:ext cx="3740720" cy="22444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 Local bank applied in 2024 to offer Islamic banking; sukuk first, full banking in 3–5 years</a:t>
          </a:r>
        </a:p>
      </dsp:txBody>
      <dsp:txXfrm>
        <a:off x="1806521" y="2621558"/>
        <a:ext cx="3740720" cy="2244432"/>
      </dsp:txXfrm>
    </dsp:sp>
    <dsp:sp modelId="{7F280C76-2430-FA43-B792-1E9C965BC3A9}">
      <dsp:nvSpPr>
        <dsp:cNvPr id="0" name=""/>
        <dsp:cNvSpPr/>
      </dsp:nvSpPr>
      <dsp:spPr>
        <a:xfrm>
          <a:off x="5921314" y="2621558"/>
          <a:ext cx="3740720" cy="22444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 Sukuk issuance seen as key to mobilize funds for infrastructure &amp; SMEs</a:t>
          </a:r>
        </a:p>
      </dsp:txBody>
      <dsp:txXfrm>
        <a:off x="5921314" y="2621558"/>
        <a:ext cx="3740720" cy="2244432"/>
      </dsp:txXfrm>
    </dsp:sp>
    <dsp:sp modelId="{8B176152-CBAF-FB4B-93F4-FB719588D69B}">
      <dsp:nvSpPr>
        <dsp:cNvPr id="0" name=""/>
        <dsp:cNvSpPr/>
      </dsp:nvSpPr>
      <dsp:spPr>
        <a:xfrm>
          <a:off x="3863918" y="5240062"/>
          <a:ext cx="3740720" cy="22444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 Global partnerships with IsDB, Al Baraka &amp; IBFIM align with best practices</a:t>
          </a:r>
        </a:p>
      </dsp:txBody>
      <dsp:txXfrm>
        <a:off x="3863918" y="5240062"/>
        <a:ext cx="3740720" cy="224443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FFE0B-47F4-904A-901B-5C1B721B6444}">
      <dsp:nvSpPr>
        <dsp:cNvPr id="0" name=""/>
        <dsp:cNvSpPr/>
      </dsp:nvSpPr>
      <dsp:spPr>
        <a:xfrm>
          <a:off x="2231135" y="1481"/>
          <a:ext cx="1229869" cy="79941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HM Treasury</a:t>
          </a:r>
        </a:p>
      </dsp:txBody>
      <dsp:txXfrm>
        <a:off x="2270159" y="40505"/>
        <a:ext cx="1151821" cy="721366"/>
      </dsp:txXfrm>
    </dsp:sp>
    <dsp:sp modelId="{6CB86224-AE39-BE4E-BD2E-69AFBC126D0B}">
      <dsp:nvSpPr>
        <dsp:cNvPr id="0" name=""/>
        <dsp:cNvSpPr/>
      </dsp:nvSpPr>
      <dsp:spPr>
        <a:xfrm>
          <a:off x="1526460" y="401188"/>
          <a:ext cx="2639218" cy="2639218"/>
        </a:xfrm>
        <a:custGeom>
          <a:avLst/>
          <a:gdLst/>
          <a:ahLst/>
          <a:cxnLst/>
          <a:rect l="0" t="0" r="0" b="0"/>
          <a:pathLst>
            <a:path>
              <a:moveTo>
                <a:pt x="1943385" y="156737"/>
              </a:moveTo>
              <a:arcTo wR="1319609" hR="1319609" stAng="17892574" swAng="2623434"/>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32C51DA-69AB-8D46-B069-BD1573BB56E0}">
      <dsp:nvSpPr>
        <dsp:cNvPr id="0" name=""/>
        <dsp:cNvSpPr/>
      </dsp:nvSpPr>
      <dsp:spPr>
        <a:xfrm>
          <a:off x="3550744" y="1321090"/>
          <a:ext cx="1229869" cy="79941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Ministry of Finance</a:t>
          </a:r>
        </a:p>
      </dsp:txBody>
      <dsp:txXfrm>
        <a:off x="3589768" y="1360114"/>
        <a:ext cx="1151821" cy="721366"/>
      </dsp:txXfrm>
    </dsp:sp>
    <dsp:sp modelId="{EEEA3A2D-AB97-3A4B-AAB1-8E51B2EA139F}">
      <dsp:nvSpPr>
        <dsp:cNvPr id="0" name=""/>
        <dsp:cNvSpPr/>
      </dsp:nvSpPr>
      <dsp:spPr>
        <a:xfrm>
          <a:off x="1526460" y="401188"/>
          <a:ext cx="2639218" cy="2639218"/>
        </a:xfrm>
        <a:custGeom>
          <a:avLst/>
          <a:gdLst/>
          <a:ahLst/>
          <a:cxnLst/>
          <a:rect l="0" t="0" r="0" b="0"/>
          <a:pathLst>
            <a:path>
              <a:moveTo>
                <a:pt x="2574157" y="1728847"/>
              </a:moveTo>
              <a:arcTo wR="1319609" hR="1319609" stAng="1083992" swAng="2623434"/>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EF02C0B-47FC-3A4C-B991-BA89A9368162}">
      <dsp:nvSpPr>
        <dsp:cNvPr id="0" name=""/>
        <dsp:cNvSpPr/>
      </dsp:nvSpPr>
      <dsp:spPr>
        <a:xfrm>
          <a:off x="2231135" y="2640699"/>
          <a:ext cx="1229869" cy="79941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Bank of England</a:t>
          </a:r>
        </a:p>
      </dsp:txBody>
      <dsp:txXfrm>
        <a:off x="2270159" y="2679723"/>
        <a:ext cx="1151821" cy="721366"/>
      </dsp:txXfrm>
    </dsp:sp>
    <dsp:sp modelId="{62F804FF-FA17-884A-AB18-128FF700DA08}">
      <dsp:nvSpPr>
        <dsp:cNvPr id="0" name=""/>
        <dsp:cNvSpPr/>
      </dsp:nvSpPr>
      <dsp:spPr>
        <a:xfrm>
          <a:off x="1526460" y="401188"/>
          <a:ext cx="2639218" cy="2639218"/>
        </a:xfrm>
        <a:custGeom>
          <a:avLst/>
          <a:gdLst/>
          <a:ahLst/>
          <a:cxnLst/>
          <a:rect l="0" t="0" r="0" b="0"/>
          <a:pathLst>
            <a:path>
              <a:moveTo>
                <a:pt x="695832" y="2482481"/>
              </a:moveTo>
              <a:arcTo wR="1319609" hR="1319609" stAng="7092574" swAng="2623434"/>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1E70FA8-B4F7-E649-933C-3C724A3D2811}">
      <dsp:nvSpPr>
        <dsp:cNvPr id="0" name=""/>
        <dsp:cNvSpPr/>
      </dsp:nvSpPr>
      <dsp:spPr>
        <a:xfrm>
          <a:off x="911526" y="1321090"/>
          <a:ext cx="1229869" cy="79941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FCA</a:t>
          </a:r>
        </a:p>
      </dsp:txBody>
      <dsp:txXfrm>
        <a:off x="950550" y="1360114"/>
        <a:ext cx="1151821" cy="721366"/>
      </dsp:txXfrm>
    </dsp:sp>
    <dsp:sp modelId="{930676E7-D06F-E54A-A341-E2BC71E4CBFC}">
      <dsp:nvSpPr>
        <dsp:cNvPr id="0" name=""/>
        <dsp:cNvSpPr/>
      </dsp:nvSpPr>
      <dsp:spPr>
        <a:xfrm>
          <a:off x="1526460" y="401188"/>
          <a:ext cx="2639218" cy="2639218"/>
        </a:xfrm>
        <a:custGeom>
          <a:avLst/>
          <a:gdLst/>
          <a:ahLst/>
          <a:cxnLst/>
          <a:rect l="0" t="0" r="0" b="0"/>
          <a:pathLst>
            <a:path>
              <a:moveTo>
                <a:pt x="65060" y="910370"/>
              </a:moveTo>
              <a:arcTo wR="1319609" hR="1319609" stAng="11883992" swAng="2623434"/>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B14177-FFEB-DF4E-B378-38B3E7518797}">
      <dsp:nvSpPr>
        <dsp:cNvPr id="0" name=""/>
        <dsp:cNvSpPr/>
      </dsp:nvSpPr>
      <dsp:spPr>
        <a:xfrm>
          <a:off x="11681" y="379"/>
          <a:ext cx="1298721" cy="7792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Government Strategy and Green Bonds</a:t>
          </a:r>
        </a:p>
      </dsp:txBody>
      <dsp:txXfrm>
        <a:off x="11681" y="379"/>
        <a:ext cx="1298721" cy="779232"/>
      </dsp:txXfrm>
    </dsp:sp>
    <dsp:sp modelId="{1D7A75C4-C85E-E34F-A386-2B80413FD791}">
      <dsp:nvSpPr>
        <dsp:cNvPr id="0" name=""/>
        <dsp:cNvSpPr/>
      </dsp:nvSpPr>
      <dsp:spPr>
        <a:xfrm>
          <a:off x="1440274" y="379"/>
          <a:ext cx="1298721" cy="7792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Financial Regulatory Initiatives &amp; Assets</a:t>
          </a:r>
        </a:p>
      </dsp:txBody>
      <dsp:txXfrm>
        <a:off x="1440274" y="379"/>
        <a:ext cx="1298721" cy="779232"/>
      </dsp:txXfrm>
    </dsp:sp>
    <dsp:sp modelId="{E4D484D0-F25F-DC4A-8988-F8E1E011B723}">
      <dsp:nvSpPr>
        <dsp:cNvPr id="0" name=""/>
        <dsp:cNvSpPr/>
      </dsp:nvSpPr>
      <dsp:spPr>
        <a:xfrm>
          <a:off x="2868867" y="379"/>
          <a:ext cx="1298721" cy="7792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Climate Stress Testing and Risk Analytics</a:t>
          </a:r>
        </a:p>
      </dsp:txBody>
      <dsp:txXfrm>
        <a:off x="2868867" y="379"/>
        <a:ext cx="1298721" cy="779232"/>
      </dsp:txXfrm>
    </dsp:sp>
    <dsp:sp modelId="{097346BB-15F8-AC41-9E67-5A91574F30C2}">
      <dsp:nvSpPr>
        <dsp:cNvPr id="0" name=""/>
        <dsp:cNvSpPr/>
      </dsp:nvSpPr>
      <dsp:spPr>
        <a:xfrm>
          <a:off x="4297461" y="379"/>
          <a:ext cx="1298721" cy="7792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Green Taxonomy &amp; Standards</a:t>
          </a:r>
        </a:p>
      </dsp:txBody>
      <dsp:txXfrm>
        <a:off x="4297461" y="379"/>
        <a:ext cx="1298721" cy="779232"/>
      </dsp:txXfrm>
    </dsp:sp>
    <dsp:sp modelId="{69C5C3E6-D466-AF49-8F4F-B966906C86C7}">
      <dsp:nvSpPr>
        <dsp:cNvPr id="0" name=""/>
        <dsp:cNvSpPr/>
      </dsp:nvSpPr>
      <dsp:spPr>
        <a:xfrm>
          <a:off x="5726054" y="379"/>
          <a:ext cx="1298721" cy="7792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UK Emissions Trading Scheme</a:t>
          </a:r>
        </a:p>
      </dsp:txBody>
      <dsp:txXfrm>
        <a:off x="5726054" y="379"/>
        <a:ext cx="1298721" cy="779232"/>
      </dsp:txXfrm>
    </dsp:sp>
    <dsp:sp modelId="{8A25809B-137C-9E49-BFE6-97DEEC666A67}">
      <dsp:nvSpPr>
        <dsp:cNvPr id="0" name=""/>
        <dsp:cNvSpPr/>
      </dsp:nvSpPr>
      <dsp:spPr>
        <a:xfrm>
          <a:off x="2154571" y="909484"/>
          <a:ext cx="1298721" cy="7792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Monetary Policy &amp; Greening Central Banking</a:t>
          </a:r>
        </a:p>
      </dsp:txBody>
      <dsp:txXfrm>
        <a:off x="2154571" y="909484"/>
        <a:ext cx="1298721" cy="779232"/>
      </dsp:txXfrm>
    </dsp:sp>
    <dsp:sp modelId="{05B16D27-CCD5-4B4F-81E2-633A182DABC1}">
      <dsp:nvSpPr>
        <dsp:cNvPr id="0" name=""/>
        <dsp:cNvSpPr/>
      </dsp:nvSpPr>
      <dsp:spPr>
        <a:xfrm>
          <a:off x="3583164" y="909484"/>
          <a:ext cx="1298721" cy="7792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Market &amp; Industry Initiatives, inc. Islamic Finance &amp; Green integration</a:t>
          </a:r>
        </a:p>
      </dsp:txBody>
      <dsp:txXfrm>
        <a:off x="3583164" y="909484"/>
        <a:ext cx="1298721" cy="77923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6A06A-A5C9-6949-9432-72711C13AEA4}">
      <dsp:nvSpPr>
        <dsp:cNvPr id="0" name=""/>
        <dsp:cNvSpPr/>
      </dsp:nvSpPr>
      <dsp:spPr>
        <a:xfrm>
          <a:off x="0" y="0"/>
          <a:ext cx="9387052" cy="169642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 </a:t>
          </a:r>
          <a:r>
            <a:rPr lang="en-US" sz="2400" kern="1200" dirty="0"/>
            <a:t>The UK has positioned itself as a global leader in climate finance and sustainable investment.  </a:t>
          </a:r>
          <a:endParaRPr lang="en-US" sz="2400" kern="1200" dirty="0">
            <a:latin typeface="Arial" panose="020B0604020202020204" pitchFamily="34" charset="0"/>
            <a:cs typeface="Arial" panose="020B0604020202020204" pitchFamily="34" charset="0"/>
          </a:endParaRPr>
        </a:p>
      </dsp:txBody>
      <dsp:txXfrm>
        <a:off x="49687" y="49687"/>
        <a:ext cx="7413125" cy="1597054"/>
      </dsp:txXfrm>
    </dsp:sp>
    <dsp:sp modelId="{2686ACC9-BADC-7B46-8914-031F97C6F5BD}">
      <dsp:nvSpPr>
        <dsp:cNvPr id="0" name=""/>
        <dsp:cNvSpPr/>
      </dsp:nvSpPr>
      <dsp:spPr>
        <a:xfrm>
          <a:off x="786165" y="2004869"/>
          <a:ext cx="9387052" cy="169642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 T</a:t>
          </a:r>
          <a:r>
            <a:rPr lang="en-US" sz="2400" kern="1200" dirty="0"/>
            <a:t>he London Stock Exchange (LSE) serves as a key venue for green bonds and Sukuk listings. It is the third-largest listing venue for US-dollar Sukuk globally, hosting about 35% of global outstanding USD-denominated Sukuk.</a:t>
          </a:r>
          <a:endParaRPr lang="en-US" sz="2400" kern="1200" dirty="0">
            <a:latin typeface="Arial" panose="020B0604020202020204" pitchFamily="34" charset="0"/>
            <a:cs typeface="Arial" panose="020B0604020202020204" pitchFamily="34" charset="0"/>
          </a:endParaRPr>
        </a:p>
      </dsp:txBody>
      <dsp:txXfrm>
        <a:off x="835852" y="2054556"/>
        <a:ext cx="7398834" cy="1597054"/>
      </dsp:txXfrm>
    </dsp:sp>
    <dsp:sp modelId="{08317E22-6E93-FF4C-8C6C-3A6619C9818A}">
      <dsp:nvSpPr>
        <dsp:cNvPr id="0" name=""/>
        <dsp:cNvSpPr/>
      </dsp:nvSpPr>
      <dsp:spPr>
        <a:xfrm>
          <a:off x="1560597" y="4009739"/>
          <a:ext cx="9387052" cy="169642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kern="1200" dirty="0"/>
            <a:t>        Collaborative efforts between the LSEG, the </a:t>
          </a:r>
          <a:r>
            <a:rPr lang="en-US" sz="2400" kern="1200" dirty="0" err="1"/>
            <a:t>IsDB</a:t>
          </a:r>
          <a:r>
            <a:rPr lang="en-US" sz="2400" kern="1200" dirty="0"/>
            <a:t>, and the ICMA have led to the development of practical guidance on Sustainable Sukuk issuance in April 2024. </a:t>
          </a:r>
          <a:endParaRPr lang="en-US" sz="2400" kern="1200" dirty="0">
            <a:latin typeface="Arial" panose="020B0604020202020204" pitchFamily="34" charset="0"/>
            <a:cs typeface="Arial" panose="020B0604020202020204" pitchFamily="34" charset="0"/>
          </a:endParaRPr>
        </a:p>
      </dsp:txBody>
      <dsp:txXfrm>
        <a:off x="1610284" y="4059426"/>
        <a:ext cx="7410568" cy="1597054"/>
      </dsp:txXfrm>
    </dsp:sp>
    <dsp:sp modelId="{7280DBE6-86F3-0F41-ACE0-D8F5C3F28C83}">
      <dsp:nvSpPr>
        <dsp:cNvPr id="0" name=""/>
        <dsp:cNvSpPr/>
      </dsp:nvSpPr>
      <dsp:spPr>
        <a:xfrm>
          <a:off x="2346763" y="6014609"/>
          <a:ext cx="9387052" cy="169642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 </a:t>
          </a:r>
          <a:r>
            <a:rPr lang="en-US" sz="2400" kern="1200" dirty="0"/>
            <a:t>The initiative, rooted in partnerships fostered by the High-Level Working Group on Green Sukuk (HLWG), demonstrates the UK's capacity to serve as </a:t>
          </a:r>
          <a:r>
            <a:rPr lang="en-US" sz="2400" b="1" kern="1200" dirty="0"/>
            <a:t>a global platform for Islamic finance and climate-aligned finance.</a:t>
          </a:r>
          <a:endParaRPr lang="en-US" sz="2400" b="1" kern="1200" dirty="0">
            <a:latin typeface="Arial" panose="020B0604020202020204" pitchFamily="34" charset="0"/>
            <a:cs typeface="Arial" panose="020B0604020202020204" pitchFamily="34" charset="0"/>
          </a:endParaRPr>
        </a:p>
      </dsp:txBody>
      <dsp:txXfrm>
        <a:off x="2396450" y="6064296"/>
        <a:ext cx="7398834" cy="1597054"/>
      </dsp:txXfrm>
    </dsp:sp>
    <dsp:sp modelId="{CDA07124-CA1D-5F45-A18A-33403A11D99D}">
      <dsp:nvSpPr>
        <dsp:cNvPr id="0" name=""/>
        <dsp:cNvSpPr/>
      </dsp:nvSpPr>
      <dsp:spPr>
        <a:xfrm>
          <a:off x="8284374" y="1299309"/>
          <a:ext cx="1102678" cy="1102678"/>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8532477" y="1299309"/>
        <a:ext cx="606472" cy="829765"/>
      </dsp:txXfrm>
    </dsp:sp>
    <dsp:sp modelId="{C0AA7AEE-77CA-3649-A51F-EA741ACCC93D}">
      <dsp:nvSpPr>
        <dsp:cNvPr id="0" name=""/>
        <dsp:cNvSpPr/>
      </dsp:nvSpPr>
      <dsp:spPr>
        <a:xfrm>
          <a:off x="9070540" y="3304179"/>
          <a:ext cx="1102678" cy="1102678"/>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9318643" y="3304179"/>
        <a:ext cx="606472" cy="829765"/>
      </dsp:txXfrm>
    </dsp:sp>
    <dsp:sp modelId="{42780DAC-970E-C44C-A7EA-EA554DCEB59E}">
      <dsp:nvSpPr>
        <dsp:cNvPr id="0" name=""/>
        <dsp:cNvSpPr/>
      </dsp:nvSpPr>
      <dsp:spPr>
        <a:xfrm>
          <a:off x="9844971" y="5309049"/>
          <a:ext cx="1102678" cy="1102678"/>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10093074" y="5309049"/>
        <a:ext cx="606472" cy="82976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415BA-2335-1A4E-AAF2-721F3D24F767}">
      <dsp:nvSpPr>
        <dsp:cNvPr id="0" name=""/>
        <dsp:cNvSpPr/>
      </dsp:nvSpPr>
      <dsp:spPr>
        <a:xfrm>
          <a:off x="4763168" y="4116"/>
          <a:ext cx="2079813" cy="135187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Strong Legal Commitments</a:t>
          </a:r>
        </a:p>
      </dsp:txBody>
      <dsp:txXfrm>
        <a:off x="4829161" y="70109"/>
        <a:ext cx="1947827" cy="1219892"/>
      </dsp:txXfrm>
    </dsp:sp>
    <dsp:sp modelId="{70D5DF31-0C72-9549-BD85-AA52418EAEB6}">
      <dsp:nvSpPr>
        <dsp:cNvPr id="0" name=""/>
        <dsp:cNvSpPr/>
      </dsp:nvSpPr>
      <dsp:spPr>
        <a:xfrm>
          <a:off x="2617537" y="680056"/>
          <a:ext cx="6371075" cy="6371075"/>
        </a:xfrm>
        <a:custGeom>
          <a:avLst/>
          <a:gdLst/>
          <a:ahLst/>
          <a:cxnLst/>
          <a:rect l="0" t="0" r="0" b="0"/>
          <a:pathLst>
            <a:path>
              <a:moveTo>
                <a:pt x="4238741" y="179142"/>
              </a:moveTo>
              <a:arcTo wR="3185537" hR="3185537" stAng="17358386" swAng="1501617"/>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F35752D-513B-F04C-AE5B-9087BC5A0E8A}">
      <dsp:nvSpPr>
        <dsp:cNvPr id="0" name=""/>
        <dsp:cNvSpPr/>
      </dsp:nvSpPr>
      <dsp:spPr>
        <a:xfrm>
          <a:off x="7521925" y="1596885"/>
          <a:ext cx="2079813" cy="1351878"/>
        </a:xfrm>
        <a:prstGeom prst="roundRect">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Regulatory Clarity and Integration</a:t>
          </a:r>
        </a:p>
      </dsp:txBody>
      <dsp:txXfrm>
        <a:off x="7587918" y="1662878"/>
        <a:ext cx="1947827" cy="1219892"/>
      </dsp:txXfrm>
    </dsp:sp>
    <dsp:sp modelId="{145FA54E-6464-6B4D-B9CB-35EC06F102A0}">
      <dsp:nvSpPr>
        <dsp:cNvPr id="0" name=""/>
        <dsp:cNvSpPr/>
      </dsp:nvSpPr>
      <dsp:spPr>
        <a:xfrm>
          <a:off x="2617537" y="680056"/>
          <a:ext cx="6371075" cy="6371075"/>
        </a:xfrm>
        <a:custGeom>
          <a:avLst/>
          <a:gdLst/>
          <a:ahLst/>
          <a:cxnLst/>
          <a:rect l="0" t="0" r="0" b="0"/>
          <a:pathLst>
            <a:path>
              <a:moveTo>
                <a:pt x="6241514" y="2286283"/>
              </a:moveTo>
              <a:arcTo wR="3185537" hR="3185537" stAng="20616175" swAng="1967650"/>
            </a:path>
          </a:pathLst>
        </a:custGeom>
        <a:noFill/>
        <a:ln w="9525" cap="flat" cmpd="sng" algn="ctr">
          <a:solidFill>
            <a:schemeClr val="accent4">
              <a:hueOff val="-892954"/>
              <a:satOff val="5380"/>
              <a:lumOff val="431"/>
              <a:alphaOff val="0"/>
            </a:schemeClr>
          </a:solidFill>
          <a:prstDash val="solid"/>
        </a:ln>
        <a:effectLst/>
      </dsp:spPr>
      <dsp:style>
        <a:lnRef idx="1">
          <a:scrgbClr r="0" g="0" b="0"/>
        </a:lnRef>
        <a:fillRef idx="0">
          <a:scrgbClr r="0" g="0" b="0"/>
        </a:fillRef>
        <a:effectRef idx="0">
          <a:scrgbClr r="0" g="0" b="0"/>
        </a:effectRef>
        <a:fontRef idx="minor"/>
      </dsp:style>
    </dsp:sp>
    <dsp:sp modelId="{65847D7C-E9DB-4845-9F7C-EDFFA2D586BA}">
      <dsp:nvSpPr>
        <dsp:cNvPr id="0" name=""/>
        <dsp:cNvSpPr/>
      </dsp:nvSpPr>
      <dsp:spPr>
        <a:xfrm>
          <a:off x="7521925" y="4782423"/>
          <a:ext cx="2079813" cy="1351878"/>
        </a:xfrm>
        <a:prstGeom prst="roundRect">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Strong Stakeholder Engagement</a:t>
          </a:r>
        </a:p>
      </dsp:txBody>
      <dsp:txXfrm>
        <a:off x="7587918" y="4848416"/>
        <a:ext cx="1947827" cy="1219892"/>
      </dsp:txXfrm>
    </dsp:sp>
    <dsp:sp modelId="{08A91844-7457-514D-B68F-9282EFCFEF5D}">
      <dsp:nvSpPr>
        <dsp:cNvPr id="0" name=""/>
        <dsp:cNvSpPr/>
      </dsp:nvSpPr>
      <dsp:spPr>
        <a:xfrm>
          <a:off x="2617537" y="680056"/>
          <a:ext cx="6371075" cy="6371075"/>
        </a:xfrm>
        <a:custGeom>
          <a:avLst/>
          <a:gdLst/>
          <a:ahLst/>
          <a:cxnLst/>
          <a:rect l="0" t="0" r="0" b="0"/>
          <a:pathLst>
            <a:path>
              <a:moveTo>
                <a:pt x="5411694" y="5464107"/>
              </a:moveTo>
              <a:arcTo wR="3185537" hR="3185537" stAng="2739996" swAng="1501617"/>
            </a:path>
          </a:pathLst>
        </a:custGeom>
        <a:noFill/>
        <a:ln w="9525" cap="flat" cmpd="sng" algn="ctr">
          <a:solidFill>
            <a:schemeClr val="accent4">
              <a:hueOff val="-1785908"/>
              <a:satOff val="10760"/>
              <a:lumOff val="862"/>
              <a:alphaOff val="0"/>
            </a:schemeClr>
          </a:solidFill>
          <a:prstDash val="solid"/>
        </a:ln>
        <a:effectLst/>
      </dsp:spPr>
      <dsp:style>
        <a:lnRef idx="1">
          <a:scrgbClr r="0" g="0" b="0"/>
        </a:lnRef>
        <a:fillRef idx="0">
          <a:scrgbClr r="0" g="0" b="0"/>
        </a:fillRef>
        <a:effectRef idx="0">
          <a:scrgbClr r="0" g="0" b="0"/>
        </a:effectRef>
        <a:fontRef idx="minor"/>
      </dsp:style>
    </dsp:sp>
    <dsp:sp modelId="{1D6D9FD7-45F7-7C4D-A5DE-01411EBEF625}">
      <dsp:nvSpPr>
        <dsp:cNvPr id="0" name=""/>
        <dsp:cNvSpPr/>
      </dsp:nvSpPr>
      <dsp:spPr>
        <a:xfrm>
          <a:off x="4763168" y="6375192"/>
          <a:ext cx="2079813" cy="1351878"/>
        </a:xfrm>
        <a:prstGeom prst="roundRect">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Market Development through Sovereign Leadership</a:t>
          </a:r>
        </a:p>
      </dsp:txBody>
      <dsp:txXfrm>
        <a:off x="4829161" y="6441185"/>
        <a:ext cx="1947827" cy="1219892"/>
      </dsp:txXfrm>
    </dsp:sp>
    <dsp:sp modelId="{6C364A6C-DA0C-274D-BC26-3612B4041FAF}">
      <dsp:nvSpPr>
        <dsp:cNvPr id="0" name=""/>
        <dsp:cNvSpPr/>
      </dsp:nvSpPr>
      <dsp:spPr>
        <a:xfrm>
          <a:off x="2617537" y="680056"/>
          <a:ext cx="6371075" cy="6371075"/>
        </a:xfrm>
        <a:custGeom>
          <a:avLst/>
          <a:gdLst/>
          <a:ahLst/>
          <a:cxnLst/>
          <a:rect l="0" t="0" r="0" b="0"/>
          <a:pathLst>
            <a:path>
              <a:moveTo>
                <a:pt x="2132333" y="6191933"/>
              </a:moveTo>
              <a:arcTo wR="3185537" hR="3185537" stAng="6558386" swAng="1501617"/>
            </a:path>
          </a:pathLst>
        </a:custGeom>
        <a:noFill/>
        <a:ln w="9525" cap="flat" cmpd="sng" algn="ctr">
          <a:solidFill>
            <a:schemeClr val="accent4">
              <a:hueOff val="-2678862"/>
              <a:satOff val="16139"/>
              <a:lumOff val="1294"/>
              <a:alphaOff val="0"/>
            </a:schemeClr>
          </a:solidFill>
          <a:prstDash val="solid"/>
        </a:ln>
        <a:effectLst/>
      </dsp:spPr>
      <dsp:style>
        <a:lnRef idx="1">
          <a:scrgbClr r="0" g="0" b="0"/>
        </a:lnRef>
        <a:fillRef idx="0">
          <a:scrgbClr r="0" g="0" b="0"/>
        </a:fillRef>
        <a:effectRef idx="0">
          <a:scrgbClr r="0" g="0" b="0"/>
        </a:effectRef>
        <a:fontRef idx="minor"/>
      </dsp:style>
    </dsp:sp>
    <dsp:sp modelId="{50F9B767-2D46-8E4F-80BB-1E5B0E324E03}">
      <dsp:nvSpPr>
        <dsp:cNvPr id="0" name=""/>
        <dsp:cNvSpPr/>
      </dsp:nvSpPr>
      <dsp:spPr>
        <a:xfrm>
          <a:off x="2004411" y="4782423"/>
          <a:ext cx="2079813" cy="1351878"/>
        </a:xfrm>
        <a:prstGeom prst="roundRect">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Transparency and Reporting</a:t>
          </a:r>
        </a:p>
      </dsp:txBody>
      <dsp:txXfrm>
        <a:off x="2070404" y="4848416"/>
        <a:ext cx="1947827" cy="1219892"/>
      </dsp:txXfrm>
    </dsp:sp>
    <dsp:sp modelId="{1FFFB075-1BE0-0F41-8DFE-BC5A6814D583}">
      <dsp:nvSpPr>
        <dsp:cNvPr id="0" name=""/>
        <dsp:cNvSpPr/>
      </dsp:nvSpPr>
      <dsp:spPr>
        <a:xfrm>
          <a:off x="2617537" y="680056"/>
          <a:ext cx="6371075" cy="6371075"/>
        </a:xfrm>
        <a:custGeom>
          <a:avLst/>
          <a:gdLst/>
          <a:ahLst/>
          <a:cxnLst/>
          <a:rect l="0" t="0" r="0" b="0"/>
          <a:pathLst>
            <a:path>
              <a:moveTo>
                <a:pt x="129561" y="4084791"/>
              </a:moveTo>
              <a:arcTo wR="3185537" hR="3185537" stAng="9816175" swAng="1967650"/>
            </a:path>
          </a:pathLst>
        </a:custGeom>
        <a:noFill/>
        <a:ln w="9525" cap="flat" cmpd="sng" algn="ctr">
          <a:solidFill>
            <a:schemeClr val="accent4">
              <a:hueOff val="-3571816"/>
              <a:satOff val="21519"/>
              <a:lumOff val="1725"/>
              <a:alphaOff val="0"/>
            </a:schemeClr>
          </a:solidFill>
          <a:prstDash val="solid"/>
        </a:ln>
        <a:effectLst/>
      </dsp:spPr>
      <dsp:style>
        <a:lnRef idx="1">
          <a:scrgbClr r="0" g="0" b="0"/>
        </a:lnRef>
        <a:fillRef idx="0">
          <a:scrgbClr r="0" g="0" b="0"/>
        </a:fillRef>
        <a:effectRef idx="0">
          <a:scrgbClr r="0" g="0" b="0"/>
        </a:effectRef>
        <a:fontRef idx="minor"/>
      </dsp:style>
    </dsp:sp>
    <dsp:sp modelId="{5BEA85E2-DA45-5D40-BBEE-FF51F29B65E0}">
      <dsp:nvSpPr>
        <dsp:cNvPr id="0" name=""/>
        <dsp:cNvSpPr/>
      </dsp:nvSpPr>
      <dsp:spPr>
        <a:xfrm>
          <a:off x="2004411" y="1596885"/>
          <a:ext cx="2079813" cy="1351878"/>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Global Collaboration</a:t>
          </a:r>
        </a:p>
      </dsp:txBody>
      <dsp:txXfrm>
        <a:off x="2070404" y="1662878"/>
        <a:ext cx="1947827" cy="1219892"/>
      </dsp:txXfrm>
    </dsp:sp>
    <dsp:sp modelId="{EF5AE6E8-588B-1A4B-8D46-270FEC2BB7FB}">
      <dsp:nvSpPr>
        <dsp:cNvPr id="0" name=""/>
        <dsp:cNvSpPr/>
      </dsp:nvSpPr>
      <dsp:spPr>
        <a:xfrm>
          <a:off x="2617537" y="680056"/>
          <a:ext cx="6371075" cy="6371075"/>
        </a:xfrm>
        <a:custGeom>
          <a:avLst/>
          <a:gdLst/>
          <a:ahLst/>
          <a:cxnLst/>
          <a:rect l="0" t="0" r="0" b="0"/>
          <a:pathLst>
            <a:path>
              <a:moveTo>
                <a:pt x="959381" y="906968"/>
              </a:moveTo>
              <a:arcTo wR="3185537" hR="3185537" stAng="13539996" swAng="1501617"/>
            </a:path>
          </a:pathLst>
        </a:custGeom>
        <a:noFill/>
        <a:ln w="28575" cap="flat" cmpd="sng" algn="ctr">
          <a:solidFill>
            <a:schemeClr val="bg1"/>
          </a:solidFill>
          <a:prstDash val="solid"/>
        </a:ln>
        <a:effectLst/>
      </dsp:spPr>
      <dsp:style>
        <a:lnRef idx="1">
          <a:schemeClr val="accent2"/>
        </a:lnRef>
        <a:fillRef idx="0">
          <a:schemeClr val="accent2"/>
        </a:fillRef>
        <a:effectRef idx="0">
          <a:schemeClr val="accent2"/>
        </a:effectRef>
        <a:fontRef idx="minor">
          <a:schemeClr val="tx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04F1CF-94D1-A642-93D6-8E2DD467A4A7}">
      <dsp:nvSpPr>
        <dsp:cNvPr id="0" name=""/>
        <dsp:cNvSpPr/>
      </dsp:nvSpPr>
      <dsp:spPr>
        <a:xfrm>
          <a:off x="4932396" y="2430573"/>
          <a:ext cx="2327206" cy="232720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GB" sz="2500" kern="1200" dirty="0"/>
            <a:t>Legal &amp; Regulatory Frameworks</a:t>
          </a:r>
          <a:endParaRPr lang="en-US" sz="2500" kern="1200" dirty="0"/>
        </a:p>
      </dsp:txBody>
      <dsp:txXfrm>
        <a:off x="5273207" y="2771384"/>
        <a:ext cx="1645584" cy="1645584"/>
      </dsp:txXfrm>
    </dsp:sp>
    <dsp:sp modelId="{EB317586-33C6-FD4F-977D-F8D52893A34A}">
      <dsp:nvSpPr>
        <dsp:cNvPr id="0" name=""/>
        <dsp:cNvSpPr/>
      </dsp:nvSpPr>
      <dsp:spPr>
        <a:xfrm rot="16200000">
          <a:off x="6060601" y="2377996"/>
          <a:ext cx="70796" cy="34358"/>
        </a:xfrm>
        <a:custGeom>
          <a:avLst/>
          <a:gdLst/>
          <a:ahLst/>
          <a:cxnLst/>
          <a:rect l="0" t="0" r="0" b="0"/>
          <a:pathLst>
            <a:path>
              <a:moveTo>
                <a:pt x="0" y="17179"/>
              </a:moveTo>
              <a:lnTo>
                <a:pt x="70796" y="1717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94230" y="2393405"/>
        <a:ext cx="3539" cy="3539"/>
      </dsp:txXfrm>
    </dsp:sp>
    <dsp:sp modelId="{32403DDE-E2A4-9544-B994-927BB27DA2B4}">
      <dsp:nvSpPr>
        <dsp:cNvPr id="0" name=""/>
        <dsp:cNvSpPr/>
      </dsp:nvSpPr>
      <dsp:spPr>
        <a:xfrm>
          <a:off x="4932396" y="32570"/>
          <a:ext cx="2327206" cy="232720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a:t>Product &amp; Market Development</a:t>
          </a:r>
          <a:endParaRPr lang="en-US" sz="2200" kern="1200" dirty="0"/>
        </a:p>
      </dsp:txBody>
      <dsp:txXfrm>
        <a:off x="5273207" y="373381"/>
        <a:ext cx="1645584" cy="1645584"/>
      </dsp:txXfrm>
    </dsp:sp>
    <dsp:sp modelId="{2EE6F169-773C-0D4E-8F13-B74603A566F2}">
      <dsp:nvSpPr>
        <dsp:cNvPr id="0" name=""/>
        <dsp:cNvSpPr/>
      </dsp:nvSpPr>
      <dsp:spPr>
        <a:xfrm rot="36">
          <a:off x="7259603" y="3577013"/>
          <a:ext cx="701779" cy="34358"/>
        </a:xfrm>
        <a:custGeom>
          <a:avLst/>
          <a:gdLst/>
          <a:ahLst/>
          <a:cxnLst/>
          <a:rect l="0" t="0" r="0" b="0"/>
          <a:pathLst>
            <a:path>
              <a:moveTo>
                <a:pt x="0" y="17179"/>
              </a:moveTo>
              <a:lnTo>
                <a:pt x="701779" y="1717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92948" y="3576648"/>
        <a:ext cx="35088" cy="35088"/>
      </dsp:txXfrm>
    </dsp:sp>
    <dsp:sp modelId="{0BE661DF-9F66-A244-84BD-ECD60B5D3634}">
      <dsp:nvSpPr>
        <dsp:cNvPr id="0" name=""/>
        <dsp:cNvSpPr/>
      </dsp:nvSpPr>
      <dsp:spPr>
        <a:xfrm>
          <a:off x="7961383" y="2430605"/>
          <a:ext cx="2327206" cy="2327206"/>
        </a:xfrm>
        <a:prstGeom prst="ellipse">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a:t>Capacity Building, Awareness &amp; Confidence</a:t>
          </a:r>
          <a:endParaRPr lang="en-US" sz="2200" kern="1200" dirty="0"/>
        </a:p>
      </dsp:txBody>
      <dsp:txXfrm>
        <a:off x="8302194" y="2771416"/>
        <a:ext cx="1645584" cy="1645584"/>
      </dsp:txXfrm>
    </dsp:sp>
    <dsp:sp modelId="{3B7B3A21-2E99-944B-9229-A230C8CCCA50}">
      <dsp:nvSpPr>
        <dsp:cNvPr id="0" name=""/>
        <dsp:cNvSpPr/>
      </dsp:nvSpPr>
      <dsp:spPr>
        <a:xfrm rot="5400000">
          <a:off x="5429599" y="5407001"/>
          <a:ext cx="1332800" cy="34358"/>
        </a:xfrm>
        <a:custGeom>
          <a:avLst/>
          <a:gdLst/>
          <a:ahLst/>
          <a:cxnLst/>
          <a:rect l="0" t="0" r="0" b="0"/>
          <a:pathLst>
            <a:path>
              <a:moveTo>
                <a:pt x="0" y="17179"/>
              </a:moveTo>
              <a:lnTo>
                <a:pt x="1332800" y="1717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62679" y="5390860"/>
        <a:ext cx="66640" cy="66640"/>
      </dsp:txXfrm>
    </dsp:sp>
    <dsp:sp modelId="{E861F068-0F6E-9143-B0F2-97E36F536A89}">
      <dsp:nvSpPr>
        <dsp:cNvPr id="0" name=""/>
        <dsp:cNvSpPr/>
      </dsp:nvSpPr>
      <dsp:spPr>
        <a:xfrm>
          <a:off x="4932396" y="6090581"/>
          <a:ext cx="2327206" cy="2327206"/>
        </a:xfrm>
        <a:prstGeom prst="ellipse">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a:t>Incentives Mechanism &amp; Collaboration</a:t>
          </a:r>
          <a:endParaRPr lang="en-US" sz="2200" kern="1200" dirty="0"/>
        </a:p>
      </dsp:txBody>
      <dsp:txXfrm>
        <a:off x="5273207" y="6431392"/>
        <a:ext cx="1645584" cy="1645584"/>
      </dsp:txXfrm>
    </dsp:sp>
    <dsp:sp modelId="{0C8DAF9F-D270-A049-AA80-186BDF65DBCE}">
      <dsp:nvSpPr>
        <dsp:cNvPr id="0" name=""/>
        <dsp:cNvSpPr/>
      </dsp:nvSpPr>
      <dsp:spPr>
        <a:xfrm rot="10799964">
          <a:off x="4230616" y="3577013"/>
          <a:ext cx="701779" cy="34358"/>
        </a:xfrm>
        <a:custGeom>
          <a:avLst/>
          <a:gdLst/>
          <a:ahLst/>
          <a:cxnLst/>
          <a:rect l="0" t="0" r="0" b="0"/>
          <a:pathLst>
            <a:path>
              <a:moveTo>
                <a:pt x="0" y="17179"/>
              </a:moveTo>
              <a:lnTo>
                <a:pt x="701779" y="1717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563962" y="3576648"/>
        <a:ext cx="35088" cy="35088"/>
      </dsp:txXfrm>
    </dsp:sp>
    <dsp:sp modelId="{81DCC2BE-4BF2-4241-BCBE-69B06C0690D5}">
      <dsp:nvSpPr>
        <dsp:cNvPr id="0" name=""/>
        <dsp:cNvSpPr/>
      </dsp:nvSpPr>
      <dsp:spPr>
        <a:xfrm>
          <a:off x="1903410" y="2430605"/>
          <a:ext cx="2327206" cy="2327206"/>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a:t>Market Infrastructure &amp; Impact Monitoring</a:t>
          </a:r>
          <a:endParaRPr lang="en-US" sz="2200" kern="1200" dirty="0"/>
        </a:p>
      </dsp:txBody>
      <dsp:txXfrm>
        <a:off x="2244221" y="2771416"/>
        <a:ext cx="1645584" cy="164558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82AFB-CAEB-FB4B-A114-B39F62896CDE}">
      <dsp:nvSpPr>
        <dsp:cNvPr id="0" name=""/>
        <dsp:cNvSpPr/>
      </dsp:nvSpPr>
      <dsp:spPr>
        <a:xfrm rot="10800000">
          <a:off x="3696605" y="4849"/>
          <a:ext cx="14009136" cy="671953"/>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31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a:t>Increase Public Awareness on the Growing Impact of Climate Risk to Foster Climate Action and Transition to a Low-Carbon and Climate Resilient Economy</a:t>
          </a:r>
          <a:endParaRPr lang="en-US" sz="1800" kern="1200"/>
        </a:p>
      </dsp:txBody>
      <dsp:txXfrm rot="10800000">
        <a:off x="3864593" y="4849"/>
        <a:ext cx="13841148" cy="671953"/>
      </dsp:txXfrm>
    </dsp:sp>
    <dsp:sp modelId="{1E0B73B7-B305-B74B-A8AB-BB9B3013C118}">
      <dsp:nvSpPr>
        <dsp:cNvPr id="0" name=""/>
        <dsp:cNvSpPr/>
      </dsp:nvSpPr>
      <dsp:spPr>
        <a:xfrm>
          <a:off x="3360628" y="4849"/>
          <a:ext cx="671953" cy="671953"/>
        </a:xfrm>
        <a:prstGeom prst="ellipse">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7B7293-2760-CF48-AEEB-6444DA6C5287}">
      <dsp:nvSpPr>
        <dsp:cNvPr id="0" name=""/>
        <dsp:cNvSpPr/>
      </dsp:nvSpPr>
      <dsp:spPr>
        <a:xfrm rot="10800000">
          <a:off x="3696605" y="877385"/>
          <a:ext cx="14009136" cy="671953"/>
        </a:xfrm>
        <a:prstGeom prst="homePlate">
          <a:avLst/>
        </a:prstGeom>
        <a:solidFill>
          <a:schemeClr val="accent3">
            <a:hueOff val="1250029"/>
            <a:satOff val="-1876"/>
            <a:lumOff val="-3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31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a:t>Scale Up the Role of Multilateral Development Banks in Supporting Sustainable Finance in OIC Countries</a:t>
          </a:r>
          <a:endParaRPr lang="en-US" sz="1800" kern="1200" dirty="0"/>
        </a:p>
      </dsp:txBody>
      <dsp:txXfrm rot="10800000">
        <a:off x="3864593" y="877385"/>
        <a:ext cx="13841148" cy="671953"/>
      </dsp:txXfrm>
    </dsp:sp>
    <dsp:sp modelId="{053B1750-FFB0-CD42-AA6B-AE8EB7E86B41}">
      <dsp:nvSpPr>
        <dsp:cNvPr id="0" name=""/>
        <dsp:cNvSpPr/>
      </dsp:nvSpPr>
      <dsp:spPr>
        <a:xfrm>
          <a:off x="3360628" y="877385"/>
          <a:ext cx="671953" cy="671953"/>
        </a:xfrm>
        <a:prstGeom prst="ellipse">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t="-5000" b="-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BAB4B8-4FD8-1F4D-B604-67908C8AB0D9}">
      <dsp:nvSpPr>
        <dsp:cNvPr id="0" name=""/>
        <dsp:cNvSpPr/>
      </dsp:nvSpPr>
      <dsp:spPr>
        <a:xfrm rot="10800000">
          <a:off x="3696605" y="1749922"/>
          <a:ext cx="14009136" cy="671953"/>
        </a:xfrm>
        <a:prstGeom prst="homePlate">
          <a:avLst/>
        </a:prstGeom>
        <a:solidFill>
          <a:schemeClr val="accent3">
            <a:hueOff val="2500059"/>
            <a:satOff val="-3751"/>
            <a:lumOff val="-6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31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Integrate Climate and DRR Considerations into Global Islamic Financial Sector Policy Frameworks and Monitor Progress</a:t>
          </a:r>
          <a:endParaRPr lang="en-US" sz="1800" kern="1200" dirty="0"/>
        </a:p>
      </dsp:txBody>
      <dsp:txXfrm rot="10800000">
        <a:off x="3864593" y="1749922"/>
        <a:ext cx="13841148" cy="671953"/>
      </dsp:txXfrm>
    </dsp:sp>
    <dsp:sp modelId="{2FB469CA-830C-324C-8D52-7F5E73500F83}">
      <dsp:nvSpPr>
        <dsp:cNvPr id="0" name=""/>
        <dsp:cNvSpPr/>
      </dsp:nvSpPr>
      <dsp:spPr>
        <a:xfrm>
          <a:off x="3360628" y="1749922"/>
          <a:ext cx="671953" cy="671953"/>
        </a:xfrm>
        <a:prstGeom prst="ellipse">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2B1159-B172-2540-96BF-A32299146F53}">
      <dsp:nvSpPr>
        <dsp:cNvPr id="0" name=""/>
        <dsp:cNvSpPr/>
      </dsp:nvSpPr>
      <dsp:spPr>
        <a:xfrm rot="10800000">
          <a:off x="3696605" y="2622458"/>
          <a:ext cx="14009136" cy="671953"/>
        </a:xfrm>
        <a:prstGeom prst="homePlate">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31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Strengthen Domestic Inter-agency Collaboration among Governments, Central Banks, and Financial Regulators </a:t>
          </a:r>
          <a:endParaRPr lang="en-US" sz="1800" kern="1200" dirty="0"/>
        </a:p>
      </dsp:txBody>
      <dsp:txXfrm rot="10800000">
        <a:off x="3864593" y="2622458"/>
        <a:ext cx="13841148" cy="671953"/>
      </dsp:txXfrm>
    </dsp:sp>
    <dsp:sp modelId="{05305163-D224-9147-A00B-7F308A5261B8}">
      <dsp:nvSpPr>
        <dsp:cNvPr id="0" name=""/>
        <dsp:cNvSpPr/>
      </dsp:nvSpPr>
      <dsp:spPr>
        <a:xfrm>
          <a:off x="3360628" y="2622458"/>
          <a:ext cx="671953" cy="671953"/>
        </a:xfrm>
        <a:prstGeom prst="ellipse">
          <a:avLst/>
        </a:prstGeom>
        <a:blipFill rotWithShape="1">
          <a:blip xmlns:r="http://schemas.openxmlformats.org/officeDocument/2006/relationships" r:embed="rId7">
            <a:extLst>
              <a:ext uri="{96DAC541-7B7A-43D3-8B79-37D633B846F1}">
                <asvg:svgBlip xmlns:asvg="http://schemas.microsoft.com/office/drawing/2016/SVG/main" r:embed="rId8"/>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A8194D-B676-5642-925E-3C8E55594014}">
      <dsp:nvSpPr>
        <dsp:cNvPr id="0" name=""/>
        <dsp:cNvSpPr/>
      </dsp:nvSpPr>
      <dsp:spPr>
        <a:xfrm rot="10800000">
          <a:off x="3696605" y="3494995"/>
          <a:ext cx="14009136" cy="671953"/>
        </a:xfrm>
        <a:prstGeom prst="homePlate">
          <a:avLst/>
        </a:prstGeom>
        <a:solidFill>
          <a:schemeClr val="accent3">
            <a:hueOff val="5000117"/>
            <a:satOff val="-7502"/>
            <a:lumOff val="-12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31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err="1"/>
            <a:t>Harmonise</a:t>
          </a:r>
          <a:r>
            <a:rPr lang="en-US" sz="1800" b="1" kern="1200" dirty="0"/>
            <a:t> Green Taxonomy Frameworks with Consideration for Islamic Finance Specificities, Supported by Robust Market Infrastructure</a:t>
          </a:r>
          <a:endParaRPr lang="en-US" sz="1800" kern="1200" dirty="0"/>
        </a:p>
      </dsp:txBody>
      <dsp:txXfrm rot="10800000">
        <a:off x="3864593" y="3494995"/>
        <a:ext cx="13841148" cy="671953"/>
      </dsp:txXfrm>
    </dsp:sp>
    <dsp:sp modelId="{89A43140-691C-D943-AA62-72065B1D72C0}">
      <dsp:nvSpPr>
        <dsp:cNvPr id="0" name=""/>
        <dsp:cNvSpPr/>
      </dsp:nvSpPr>
      <dsp:spPr>
        <a:xfrm>
          <a:off x="3360628" y="3494995"/>
          <a:ext cx="671953" cy="671953"/>
        </a:xfrm>
        <a:prstGeom prst="ellipse">
          <a:avLst/>
        </a:prstGeom>
        <a:blipFill rotWithShape="1">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E40CB8-E3FD-3944-9854-BB5460D44BBD}">
      <dsp:nvSpPr>
        <dsp:cNvPr id="0" name=""/>
        <dsp:cNvSpPr/>
      </dsp:nvSpPr>
      <dsp:spPr>
        <a:xfrm rot="10800000">
          <a:off x="3696605" y="4367532"/>
          <a:ext cx="14009136" cy="671953"/>
        </a:xfrm>
        <a:prstGeom prst="homePlate">
          <a:avLst/>
        </a:prstGeom>
        <a:solidFill>
          <a:schemeClr val="accent3">
            <a:hueOff val="6250147"/>
            <a:satOff val="-9378"/>
            <a:lumOff val="-15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31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Unlocking the Potential of Islamic Finance, including Green Sukuk and Islamic Social Financial Instruments, and Promoting Shariah-compliant Innovative Financing and Public-Private Partnership Models</a:t>
          </a:r>
          <a:endParaRPr lang="en-US" sz="1800" kern="1200" dirty="0"/>
        </a:p>
      </dsp:txBody>
      <dsp:txXfrm rot="10800000">
        <a:off x="3864593" y="4367532"/>
        <a:ext cx="13841148" cy="671953"/>
      </dsp:txXfrm>
    </dsp:sp>
    <dsp:sp modelId="{AFFA68D0-5C82-1847-B07D-C4B9322CE2C0}">
      <dsp:nvSpPr>
        <dsp:cNvPr id="0" name=""/>
        <dsp:cNvSpPr/>
      </dsp:nvSpPr>
      <dsp:spPr>
        <a:xfrm>
          <a:off x="3360628" y="4367532"/>
          <a:ext cx="671953" cy="671953"/>
        </a:xfrm>
        <a:prstGeom prst="ellipse">
          <a:avLst/>
        </a:prstGeom>
        <a:blipFill rotWithShape="1">
          <a:blip xmlns:r="http://schemas.openxmlformats.org/officeDocument/2006/relationships" r:embed="rId11">
            <a:extLst>
              <a:ext uri="{96DAC541-7B7A-43D3-8B79-37D633B846F1}">
                <asvg:svgBlip xmlns:asvg="http://schemas.microsoft.com/office/drawing/2016/SVG/main" r:embed="rId12"/>
              </a:ext>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1C9206-C052-414B-870E-854211516FC4}">
      <dsp:nvSpPr>
        <dsp:cNvPr id="0" name=""/>
        <dsp:cNvSpPr/>
      </dsp:nvSpPr>
      <dsp:spPr>
        <a:xfrm rot="10800000">
          <a:off x="3696605" y="5240068"/>
          <a:ext cx="14009136" cy="671953"/>
        </a:xfrm>
        <a:prstGeom prst="homePlate">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31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Ensure Adequate </a:t>
          </a:r>
          <a:r>
            <a:rPr lang="en-US" sz="1800" b="1" kern="1200" dirty="0" err="1"/>
            <a:t>Standardised</a:t>
          </a:r>
          <a:r>
            <a:rPr lang="en-US" sz="1800" b="1" kern="1200" dirty="0"/>
            <a:t> Data Availability and Develop Frameworks to Support Informed Policy Making</a:t>
          </a:r>
          <a:endParaRPr lang="en-US" sz="1800" kern="1200" dirty="0"/>
        </a:p>
      </dsp:txBody>
      <dsp:txXfrm rot="10800000">
        <a:off x="3864593" y="5240068"/>
        <a:ext cx="13841148" cy="671953"/>
      </dsp:txXfrm>
    </dsp:sp>
    <dsp:sp modelId="{6564822C-760F-6845-8F4B-60E69CFCC5B1}">
      <dsp:nvSpPr>
        <dsp:cNvPr id="0" name=""/>
        <dsp:cNvSpPr/>
      </dsp:nvSpPr>
      <dsp:spPr>
        <a:xfrm>
          <a:off x="3360628" y="5240068"/>
          <a:ext cx="671953" cy="671953"/>
        </a:xfrm>
        <a:prstGeom prst="ellipse">
          <a:avLst/>
        </a:prstGeom>
        <a:blipFill rotWithShape="1">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51ABF3-820A-C942-8DB3-AEB26C22FC24}">
      <dsp:nvSpPr>
        <dsp:cNvPr id="0" name=""/>
        <dsp:cNvSpPr/>
      </dsp:nvSpPr>
      <dsp:spPr>
        <a:xfrm rot="10800000">
          <a:off x="3696605" y="6112605"/>
          <a:ext cx="14009136" cy="671953"/>
        </a:xfrm>
        <a:prstGeom prst="homePlate">
          <a:avLst/>
        </a:prstGeom>
        <a:solidFill>
          <a:schemeClr val="accent3">
            <a:hueOff val="8750205"/>
            <a:satOff val="-13129"/>
            <a:lumOff val="-21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31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Enhance Market Transparency through the Adopting a Global Disclosure Framework</a:t>
          </a:r>
          <a:endParaRPr lang="en-US" sz="1800" kern="1200" dirty="0"/>
        </a:p>
      </dsp:txBody>
      <dsp:txXfrm rot="10800000">
        <a:off x="3864593" y="6112605"/>
        <a:ext cx="13841148" cy="671953"/>
      </dsp:txXfrm>
    </dsp:sp>
    <dsp:sp modelId="{3B46EAFE-7E60-4849-BFF7-6AFB882297BC}">
      <dsp:nvSpPr>
        <dsp:cNvPr id="0" name=""/>
        <dsp:cNvSpPr/>
      </dsp:nvSpPr>
      <dsp:spPr>
        <a:xfrm>
          <a:off x="3360628" y="6112605"/>
          <a:ext cx="671953" cy="671953"/>
        </a:xfrm>
        <a:prstGeom prst="ellipse">
          <a:avLst/>
        </a:prstGeom>
        <a:blipFill rotWithShape="1">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2CFC53-F4C3-0949-808E-FF11F415B1BC}">
      <dsp:nvSpPr>
        <dsp:cNvPr id="0" name=""/>
        <dsp:cNvSpPr/>
      </dsp:nvSpPr>
      <dsp:spPr>
        <a:xfrm rot="10800000">
          <a:off x="3696605" y="6985141"/>
          <a:ext cx="14009136" cy="671953"/>
        </a:xfrm>
        <a:prstGeom prst="homePlate">
          <a:avLst/>
        </a:prstGeom>
        <a:solidFill>
          <a:schemeClr val="accent3">
            <a:hueOff val="10000235"/>
            <a:satOff val="-15004"/>
            <a:lumOff val="-24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31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Promote International Collaboration through the OIC Forum</a:t>
          </a:r>
          <a:endParaRPr lang="en-US" sz="1800" kern="1200" dirty="0"/>
        </a:p>
      </dsp:txBody>
      <dsp:txXfrm rot="10800000">
        <a:off x="3864593" y="6985141"/>
        <a:ext cx="13841148" cy="671953"/>
      </dsp:txXfrm>
    </dsp:sp>
    <dsp:sp modelId="{3A6CD09D-FB75-384C-99D2-FFF1C3552778}">
      <dsp:nvSpPr>
        <dsp:cNvPr id="0" name=""/>
        <dsp:cNvSpPr/>
      </dsp:nvSpPr>
      <dsp:spPr>
        <a:xfrm>
          <a:off x="3360628" y="6985141"/>
          <a:ext cx="671953" cy="671953"/>
        </a:xfrm>
        <a:prstGeom prst="ellipse">
          <a:avLst/>
        </a:prstGeom>
        <a:blipFill rotWithShape="1">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60187E-CAC4-AD4D-B3F2-C7A9F4201501}">
      <dsp:nvSpPr>
        <dsp:cNvPr id="0" name=""/>
        <dsp:cNvSpPr/>
      </dsp:nvSpPr>
      <dsp:spPr>
        <a:xfrm rot="10800000">
          <a:off x="3696605" y="7857678"/>
          <a:ext cx="14009136" cy="671953"/>
        </a:xfrm>
        <a:prstGeom prst="homePlat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31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Leverage Islamic Social Finance and Digital Innovation to Support Climate Action and DRR</a:t>
          </a:r>
          <a:endParaRPr lang="en-US" sz="1800" kern="1200" dirty="0"/>
        </a:p>
      </dsp:txBody>
      <dsp:txXfrm rot="10800000">
        <a:off x="3864593" y="7857678"/>
        <a:ext cx="13841148" cy="671953"/>
      </dsp:txXfrm>
    </dsp:sp>
    <dsp:sp modelId="{6DDC07B8-0773-4C4A-A0C8-21DEF35B6310}">
      <dsp:nvSpPr>
        <dsp:cNvPr id="0" name=""/>
        <dsp:cNvSpPr/>
      </dsp:nvSpPr>
      <dsp:spPr>
        <a:xfrm>
          <a:off x="3360628" y="7857678"/>
          <a:ext cx="671953" cy="671953"/>
        </a:xfrm>
        <a:prstGeom prst="ellipse">
          <a:avLst/>
        </a:prstGeom>
        <a:blipFill rotWithShape="1">
          <a:blip xmlns:r="http://schemas.openxmlformats.org/officeDocument/2006/relationships" r:embed="rId19">
            <a:extLst>
              <a:ext uri="{96DAC541-7B7A-43D3-8B79-37D633B846F1}">
                <asvg:svgBlip xmlns:asvg="http://schemas.microsoft.com/office/drawing/2016/SVG/main" r:embed="rId2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44F70-01BE-9B48-A1A9-355FD0224B6C}">
      <dsp:nvSpPr>
        <dsp:cNvPr id="0" name=""/>
        <dsp:cNvSpPr/>
      </dsp:nvSpPr>
      <dsp:spPr>
        <a:xfrm>
          <a:off x="0" y="508019"/>
          <a:ext cx="10952919" cy="115202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b="1" kern="1200"/>
            <a:t>Removal of ethics impoverished economics (Amartya Sen; A. Etzioni)</a:t>
          </a:r>
          <a:endParaRPr lang="en-US" sz="2900" b="1" kern="1200"/>
        </a:p>
      </dsp:txBody>
      <dsp:txXfrm>
        <a:off x="56237" y="564256"/>
        <a:ext cx="10840445" cy="1039555"/>
      </dsp:txXfrm>
    </dsp:sp>
    <dsp:sp modelId="{DDD901A6-5D17-7549-A063-B5FB6A459E67}">
      <dsp:nvSpPr>
        <dsp:cNvPr id="0" name=""/>
        <dsp:cNvSpPr/>
      </dsp:nvSpPr>
      <dsp:spPr>
        <a:xfrm>
          <a:off x="0" y="1660048"/>
          <a:ext cx="10952919"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755"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GB" sz="2300" b="1" kern="1200" dirty="0">
              <a:solidFill>
                <a:schemeClr val="bg1"/>
              </a:solidFill>
            </a:rPr>
            <a:t>Produced a partial analysis</a:t>
          </a:r>
          <a:endParaRPr lang="en-US" sz="2300" b="1" kern="1200" dirty="0">
            <a:solidFill>
              <a:schemeClr val="bg1"/>
            </a:solidFill>
          </a:endParaRPr>
        </a:p>
      </dsp:txBody>
      <dsp:txXfrm>
        <a:off x="0" y="1660048"/>
        <a:ext cx="10952919" cy="480240"/>
      </dsp:txXfrm>
    </dsp:sp>
    <dsp:sp modelId="{2DF9CFDD-6666-2C47-BDCD-76E70FAAA9C5}">
      <dsp:nvSpPr>
        <dsp:cNvPr id="0" name=""/>
        <dsp:cNvSpPr/>
      </dsp:nvSpPr>
      <dsp:spPr>
        <a:xfrm>
          <a:off x="0" y="2140288"/>
          <a:ext cx="10952919" cy="1152029"/>
        </a:xfrm>
        <a:prstGeom prst="roundRect">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b="1" kern="1200"/>
            <a:t>Return of morality  - shaping the consequences of economic and financial activities (form vs substance)</a:t>
          </a:r>
          <a:endParaRPr lang="en-US" sz="2900" b="1" kern="1200"/>
        </a:p>
      </dsp:txBody>
      <dsp:txXfrm>
        <a:off x="56237" y="2196525"/>
        <a:ext cx="10840445" cy="1039555"/>
      </dsp:txXfrm>
    </dsp:sp>
    <dsp:sp modelId="{C491F3FF-6F05-574D-B73D-6AC519D06564}">
      <dsp:nvSpPr>
        <dsp:cNvPr id="0" name=""/>
        <dsp:cNvSpPr/>
      </dsp:nvSpPr>
      <dsp:spPr>
        <a:xfrm>
          <a:off x="0" y="3375838"/>
          <a:ext cx="10952919" cy="1152029"/>
        </a:xfrm>
        <a:prstGeom prst="roundRect">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b="1" kern="1200" dirty="0"/>
            <a:t>From Friedman’s uncompromising position of firms for profits (1967) to the global moral condition of SDGs – a huge positive move</a:t>
          </a:r>
          <a:endParaRPr lang="en-US" sz="2900" b="1" kern="1200" dirty="0"/>
        </a:p>
      </dsp:txBody>
      <dsp:txXfrm>
        <a:off x="56237" y="3432075"/>
        <a:ext cx="10840445" cy="1039555"/>
      </dsp:txXfrm>
    </dsp:sp>
    <dsp:sp modelId="{2F4D9DD8-8EDC-2B46-8586-A512618D4B58}">
      <dsp:nvSpPr>
        <dsp:cNvPr id="0" name=""/>
        <dsp:cNvSpPr/>
      </dsp:nvSpPr>
      <dsp:spPr>
        <a:xfrm>
          <a:off x="0" y="4611388"/>
          <a:ext cx="10952919" cy="1152029"/>
        </a:xfrm>
        <a:prstGeom prst="roundRect">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b="1" kern="1200"/>
            <a:t>But how substantial is the sustainable development claims and the measures developed </a:t>
          </a:r>
          <a:endParaRPr lang="en-US" sz="2900" b="1" kern="1200"/>
        </a:p>
      </dsp:txBody>
      <dsp:txXfrm>
        <a:off x="56237" y="4667625"/>
        <a:ext cx="10840445" cy="1039555"/>
      </dsp:txXfrm>
    </dsp:sp>
    <dsp:sp modelId="{112A573E-5265-C842-AD58-7EB4013EEBC5}">
      <dsp:nvSpPr>
        <dsp:cNvPr id="0" name=""/>
        <dsp:cNvSpPr/>
      </dsp:nvSpPr>
      <dsp:spPr>
        <a:xfrm>
          <a:off x="0" y="5763417"/>
          <a:ext cx="10952919"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755"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GB" sz="2300" b="1" kern="1200" dirty="0">
              <a:solidFill>
                <a:schemeClr val="bg1"/>
              </a:solidFill>
            </a:rPr>
            <a:t>Instrumental ethics/morality vs substantive morality </a:t>
          </a:r>
          <a:endParaRPr lang="en-US" sz="2300" b="1" kern="1200" dirty="0">
            <a:solidFill>
              <a:schemeClr val="bg1"/>
            </a:solidFill>
          </a:endParaRPr>
        </a:p>
      </dsp:txBody>
      <dsp:txXfrm>
        <a:off x="0" y="5763417"/>
        <a:ext cx="10952919" cy="480240"/>
      </dsp:txXfrm>
    </dsp:sp>
    <dsp:sp modelId="{ADC13C7E-07C2-DC4B-A148-77BF10856271}">
      <dsp:nvSpPr>
        <dsp:cNvPr id="0" name=""/>
        <dsp:cNvSpPr/>
      </dsp:nvSpPr>
      <dsp:spPr>
        <a:xfrm>
          <a:off x="0" y="6243657"/>
          <a:ext cx="10952919" cy="1152029"/>
        </a:xfrm>
        <a:prstGeom prst="roundRect">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b="1" kern="1200"/>
            <a:t>Islamic substantial morality – </a:t>
          </a:r>
          <a:r>
            <a:rPr lang="en-GB" sz="2900" b="1" i="1" kern="1200"/>
            <a:t>maqasid al Shari’ah </a:t>
          </a:r>
          <a:r>
            <a:rPr lang="en-GB" sz="2900" b="1" kern="1200"/>
            <a:t>as a methodology </a:t>
          </a:r>
          <a:endParaRPr lang="en-US" sz="2900" b="1" kern="1200"/>
        </a:p>
      </dsp:txBody>
      <dsp:txXfrm>
        <a:off x="56237" y="6299894"/>
        <a:ext cx="10840445" cy="1039555"/>
      </dsp:txXfrm>
    </dsp:sp>
    <dsp:sp modelId="{B313C159-08AF-EC46-9C9D-50F9CE2ABF2A}">
      <dsp:nvSpPr>
        <dsp:cNvPr id="0" name=""/>
        <dsp:cNvSpPr/>
      </dsp:nvSpPr>
      <dsp:spPr>
        <a:xfrm>
          <a:off x="0" y="7479207"/>
          <a:ext cx="10952919" cy="1152029"/>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b="1" kern="1200"/>
            <a:t>Question remains: </a:t>
          </a:r>
          <a:endParaRPr lang="en-US" sz="2900" b="1" kern="1200"/>
        </a:p>
      </dsp:txBody>
      <dsp:txXfrm>
        <a:off x="56237" y="7535444"/>
        <a:ext cx="10840445" cy="1039555"/>
      </dsp:txXfrm>
    </dsp:sp>
    <dsp:sp modelId="{82ABAB0A-4C9E-FC46-9F4C-2DBFC08BB9D0}">
      <dsp:nvSpPr>
        <dsp:cNvPr id="0" name=""/>
        <dsp:cNvSpPr/>
      </dsp:nvSpPr>
      <dsp:spPr>
        <a:xfrm>
          <a:off x="0" y="8631236"/>
          <a:ext cx="10952919" cy="720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755"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GB" sz="2300" b="1" kern="1200" dirty="0">
              <a:solidFill>
                <a:schemeClr val="bg1"/>
              </a:solidFill>
            </a:rPr>
            <a:t>Are we making the necessary disruption with Sustainable Development discourse or Islamic economics and finance through </a:t>
          </a:r>
          <a:r>
            <a:rPr lang="en-GB" sz="2300" b="1" i="1" kern="1200" dirty="0" err="1">
              <a:solidFill>
                <a:schemeClr val="bg1"/>
              </a:solidFill>
            </a:rPr>
            <a:t>maqasid</a:t>
          </a:r>
          <a:r>
            <a:rPr lang="en-GB" sz="2300" b="1" kern="1200" dirty="0">
              <a:solidFill>
                <a:schemeClr val="bg1"/>
              </a:solidFill>
            </a:rPr>
            <a:t>?</a:t>
          </a:r>
          <a:endParaRPr lang="en-US" sz="2300" b="1" kern="1200" dirty="0">
            <a:solidFill>
              <a:schemeClr val="bg1"/>
            </a:solidFill>
          </a:endParaRPr>
        </a:p>
      </dsp:txBody>
      <dsp:txXfrm>
        <a:off x="0" y="8631236"/>
        <a:ext cx="10952919" cy="72035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B7B83-4DE5-5746-9231-AA037C5F441A}">
      <dsp:nvSpPr>
        <dsp:cNvPr id="0" name=""/>
        <dsp:cNvSpPr/>
      </dsp:nvSpPr>
      <dsp:spPr>
        <a:xfrm>
          <a:off x="-5791431" y="-886398"/>
          <a:ext cx="6894879" cy="6894879"/>
        </a:xfrm>
        <a:prstGeom prst="blockArc">
          <a:avLst>
            <a:gd name="adj1" fmla="val 18900000"/>
            <a:gd name="adj2" fmla="val 2700000"/>
            <a:gd name="adj3" fmla="val 313"/>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D94871-9AE4-7B46-8A25-888651E5B775}">
      <dsp:nvSpPr>
        <dsp:cNvPr id="0" name=""/>
        <dsp:cNvSpPr/>
      </dsp:nvSpPr>
      <dsp:spPr>
        <a:xfrm>
          <a:off x="577582" y="393785"/>
          <a:ext cx="10792884" cy="78798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460" tIns="58420" rIns="58420" bIns="58420" numCol="1" spcCol="1270" anchor="ctr" anchorCtr="0">
          <a:noAutofit/>
        </a:bodyPr>
        <a:lstStyle/>
        <a:p>
          <a:pPr marL="0" lvl="0" indent="0" algn="l" defTabSz="1022350">
            <a:lnSpc>
              <a:spcPct val="90000"/>
            </a:lnSpc>
            <a:spcBef>
              <a:spcPct val="0"/>
            </a:spcBef>
            <a:spcAft>
              <a:spcPct val="35000"/>
            </a:spcAft>
            <a:buNone/>
          </a:pPr>
          <a:r>
            <a:rPr lang="en-US" sz="2300" b="1" kern="1200" dirty="0"/>
            <a:t>Moving away from traditional financial institutional logic by overcoming imposed regulations on Islamic finance</a:t>
          </a:r>
        </a:p>
      </dsp:txBody>
      <dsp:txXfrm>
        <a:off x="577582" y="393785"/>
        <a:ext cx="10792884" cy="787981"/>
      </dsp:txXfrm>
    </dsp:sp>
    <dsp:sp modelId="{4945DD14-7B35-E642-A6AA-85CD6C2D019B}">
      <dsp:nvSpPr>
        <dsp:cNvPr id="0" name=""/>
        <dsp:cNvSpPr/>
      </dsp:nvSpPr>
      <dsp:spPr>
        <a:xfrm>
          <a:off x="85093" y="295288"/>
          <a:ext cx="984976" cy="984976"/>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9E75AC-EDF1-EA44-B5C4-9DBDA38929E1}">
      <dsp:nvSpPr>
        <dsp:cNvPr id="0" name=""/>
        <dsp:cNvSpPr/>
      </dsp:nvSpPr>
      <dsp:spPr>
        <a:xfrm>
          <a:off x="1029349" y="1575962"/>
          <a:ext cx="10341117" cy="787981"/>
        </a:xfrm>
        <a:prstGeom prst="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460" tIns="58420" rIns="58420" bIns="58420" numCol="1" spcCol="1270" anchor="ctr" anchorCtr="0">
          <a:noAutofit/>
        </a:bodyPr>
        <a:lstStyle/>
        <a:p>
          <a:pPr marL="0" lvl="0" indent="0" algn="l" defTabSz="1022350">
            <a:lnSpc>
              <a:spcPct val="90000"/>
            </a:lnSpc>
            <a:spcBef>
              <a:spcPct val="0"/>
            </a:spcBef>
            <a:spcAft>
              <a:spcPct val="35000"/>
            </a:spcAft>
            <a:buNone/>
          </a:pPr>
          <a:r>
            <a:rPr lang="en-US" sz="2300" b="1" kern="1200" dirty="0" err="1"/>
            <a:t>Emphasising</a:t>
          </a:r>
          <a:r>
            <a:rPr lang="en-US" sz="2300" b="1" kern="1200" dirty="0"/>
            <a:t> risk sharing and equity-based financing, thus reducing debt-based financing</a:t>
          </a:r>
        </a:p>
      </dsp:txBody>
      <dsp:txXfrm>
        <a:off x="1029349" y="1575962"/>
        <a:ext cx="10341117" cy="787981"/>
      </dsp:txXfrm>
    </dsp:sp>
    <dsp:sp modelId="{125E080F-3D6D-FB4F-BDEF-DF1496E6BF67}">
      <dsp:nvSpPr>
        <dsp:cNvPr id="0" name=""/>
        <dsp:cNvSpPr/>
      </dsp:nvSpPr>
      <dsp:spPr>
        <a:xfrm>
          <a:off x="536861" y="1477464"/>
          <a:ext cx="984976" cy="984976"/>
        </a:xfrm>
        <a:prstGeom prst="ellipse">
          <a:avLst/>
        </a:prstGeom>
        <a:solidFill>
          <a:schemeClr val="lt1">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sp>
    <dsp:sp modelId="{4AA22903-A586-D243-A199-3B36600EC777}">
      <dsp:nvSpPr>
        <dsp:cNvPr id="0" name=""/>
        <dsp:cNvSpPr/>
      </dsp:nvSpPr>
      <dsp:spPr>
        <a:xfrm>
          <a:off x="1029349" y="2758139"/>
          <a:ext cx="10341117" cy="787981"/>
        </a:xfrm>
        <a:prstGeom prst="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460" tIns="58420" rIns="58420" bIns="58420" numCol="1" spcCol="1270" anchor="ctr" anchorCtr="0">
          <a:noAutofit/>
        </a:bodyPr>
        <a:lstStyle/>
        <a:p>
          <a:pPr marL="0" lvl="0" indent="0" algn="l" defTabSz="1022350">
            <a:lnSpc>
              <a:spcPct val="90000"/>
            </a:lnSpc>
            <a:spcBef>
              <a:spcPct val="0"/>
            </a:spcBef>
            <a:spcAft>
              <a:spcPct val="35000"/>
            </a:spcAft>
            <a:buNone/>
          </a:pPr>
          <a:r>
            <a:rPr lang="en-US" sz="2300" b="1" kern="1200" dirty="0"/>
            <a:t>Controlling the debt creation and consumerism as major sources of climate risk</a:t>
          </a:r>
        </a:p>
      </dsp:txBody>
      <dsp:txXfrm>
        <a:off x="1029349" y="2758139"/>
        <a:ext cx="10341117" cy="787981"/>
      </dsp:txXfrm>
    </dsp:sp>
    <dsp:sp modelId="{CCA5B87C-E2D2-5C41-B024-706C4D312A24}">
      <dsp:nvSpPr>
        <dsp:cNvPr id="0" name=""/>
        <dsp:cNvSpPr/>
      </dsp:nvSpPr>
      <dsp:spPr>
        <a:xfrm>
          <a:off x="536861" y="2659641"/>
          <a:ext cx="984976" cy="984976"/>
        </a:xfrm>
        <a:prstGeom prst="ellipse">
          <a:avLst/>
        </a:prstGeom>
        <a:solidFill>
          <a:schemeClr val="lt1">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sp>
    <dsp:sp modelId="{8A82EA37-1833-BB4A-A85A-05FD6A7E5EFA}">
      <dsp:nvSpPr>
        <dsp:cNvPr id="0" name=""/>
        <dsp:cNvSpPr/>
      </dsp:nvSpPr>
      <dsp:spPr>
        <a:xfrm>
          <a:off x="577582" y="3940316"/>
          <a:ext cx="10792884" cy="787981"/>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460" tIns="58420" rIns="58420" bIns="58420" numCol="1" spcCol="1270" anchor="ctr" anchorCtr="0">
          <a:noAutofit/>
        </a:bodyPr>
        <a:lstStyle/>
        <a:p>
          <a:pPr marL="0" lvl="0" indent="0" algn="l" defTabSz="1022350">
            <a:lnSpc>
              <a:spcPct val="90000"/>
            </a:lnSpc>
            <a:spcBef>
              <a:spcPct val="0"/>
            </a:spcBef>
            <a:spcAft>
              <a:spcPct val="35000"/>
            </a:spcAft>
            <a:buNone/>
          </a:pPr>
          <a:r>
            <a:rPr lang="en-US" sz="2300" b="1" kern="1200" dirty="0"/>
            <a:t>Maintaining the </a:t>
          </a:r>
          <a:r>
            <a:rPr lang="en-US" sz="2300" b="1" i="1" kern="1200" dirty="0" err="1"/>
            <a:t>mizan</a:t>
          </a:r>
          <a:r>
            <a:rPr lang="en-US" sz="2300" b="1" kern="1200" dirty="0"/>
            <a:t> (balanced order) to produce positive outcomes in environmental sustainability</a:t>
          </a:r>
        </a:p>
      </dsp:txBody>
      <dsp:txXfrm>
        <a:off x="577582" y="3940316"/>
        <a:ext cx="10792884" cy="787981"/>
      </dsp:txXfrm>
    </dsp:sp>
    <dsp:sp modelId="{0EA6F7FD-D4AE-C440-91F2-7ACBE50C2370}">
      <dsp:nvSpPr>
        <dsp:cNvPr id="0" name=""/>
        <dsp:cNvSpPr/>
      </dsp:nvSpPr>
      <dsp:spPr>
        <a:xfrm>
          <a:off x="85093" y="3841818"/>
          <a:ext cx="984976" cy="984976"/>
        </a:xfrm>
        <a:prstGeom prst="ellipse">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F5E42-16A8-C747-AC9D-15461DF3241D}">
      <dsp:nvSpPr>
        <dsp:cNvPr id="0" name=""/>
        <dsp:cNvSpPr/>
      </dsp:nvSpPr>
      <dsp:spPr>
        <a:xfrm>
          <a:off x="0" y="461568"/>
          <a:ext cx="13077173" cy="1223774"/>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4934" tIns="437388" rIns="1014934"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‘directing towards an objective’, ‘true path’, ‘in line with an aim’, ‘equable’ and ‘temperate’.</a:t>
          </a:r>
        </a:p>
        <a:p>
          <a:pPr marL="228600" lvl="1" indent="-228600" algn="l" defTabSz="933450">
            <a:lnSpc>
              <a:spcPct val="90000"/>
            </a:lnSpc>
            <a:spcBef>
              <a:spcPct val="0"/>
            </a:spcBef>
            <a:spcAft>
              <a:spcPct val="15000"/>
            </a:spcAft>
            <a:buChar char="•"/>
          </a:pPr>
          <a:r>
            <a:rPr lang="en-US" sz="2100" kern="1200" dirty="0"/>
            <a:t>‘just share’ and hence ‘justice’. </a:t>
          </a:r>
        </a:p>
      </dsp:txBody>
      <dsp:txXfrm>
        <a:off x="0" y="461568"/>
        <a:ext cx="13077173" cy="1223774"/>
      </dsp:txXfrm>
    </dsp:sp>
    <dsp:sp modelId="{1131F82B-4A29-6444-A192-7FB2819ECA5D}">
      <dsp:nvSpPr>
        <dsp:cNvPr id="0" name=""/>
        <dsp:cNvSpPr/>
      </dsp:nvSpPr>
      <dsp:spPr>
        <a:xfrm>
          <a:off x="653858" y="151608"/>
          <a:ext cx="9154021"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000" tIns="0" rIns="346000" bIns="0" numCol="1" spcCol="1270" anchor="ctr" anchorCtr="0">
          <a:noAutofit/>
        </a:bodyPr>
        <a:lstStyle/>
        <a:p>
          <a:pPr marL="0" lvl="0" indent="0" algn="l" defTabSz="933450">
            <a:lnSpc>
              <a:spcPct val="90000"/>
            </a:lnSpc>
            <a:spcBef>
              <a:spcPct val="0"/>
            </a:spcBef>
            <a:spcAft>
              <a:spcPct val="35000"/>
            </a:spcAft>
            <a:buNone/>
          </a:pPr>
          <a:r>
            <a:rPr lang="en-US" sz="2100" i="1" kern="1200" dirty="0"/>
            <a:t>Iqtisad </a:t>
          </a:r>
          <a:r>
            <a:rPr lang="en-US" sz="2100" kern="1200" dirty="0"/>
            <a:t>as an Arabic word comes from the root of ‘</a:t>
          </a:r>
          <a:r>
            <a:rPr lang="en-US" sz="2100" kern="1200" dirty="0" err="1"/>
            <a:t>qasd</a:t>
          </a:r>
          <a:r>
            <a:rPr lang="en-US" sz="2100" kern="1200" dirty="0"/>
            <a:t>’ and </a:t>
          </a:r>
          <a:r>
            <a:rPr lang="en-US" sz="2100" i="1" kern="1200" dirty="0" err="1"/>
            <a:t>qisd</a:t>
          </a:r>
          <a:r>
            <a:rPr lang="en-US" sz="2100" kern="1200" dirty="0"/>
            <a:t>;</a:t>
          </a:r>
        </a:p>
      </dsp:txBody>
      <dsp:txXfrm>
        <a:off x="684120" y="181870"/>
        <a:ext cx="9093497" cy="559396"/>
      </dsp:txXfrm>
    </dsp:sp>
    <dsp:sp modelId="{2B3F88C9-183B-7E48-9757-A6C7294012FD}">
      <dsp:nvSpPr>
        <dsp:cNvPr id="0" name=""/>
        <dsp:cNvSpPr/>
      </dsp:nvSpPr>
      <dsp:spPr>
        <a:xfrm>
          <a:off x="0" y="2108703"/>
          <a:ext cx="13077173" cy="158759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4934" tIns="437388" rIns="1014934"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‘to giving the right of everything’, </a:t>
          </a:r>
        </a:p>
        <a:p>
          <a:pPr marL="228600" lvl="1" indent="-228600" algn="l" defTabSz="933450">
            <a:lnSpc>
              <a:spcPct val="90000"/>
            </a:lnSpc>
            <a:spcBef>
              <a:spcPct val="0"/>
            </a:spcBef>
            <a:spcAft>
              <a:spcPct val="15000"/>
            </a:spcAft>
            <a:buChar char="•"/>
          </a:pPr>
          <a:r>
            <a:rPr lang="en-US" sz="2100" kern="1200"/>
            <a:t>‘to locate everything in its place’, and hence </a:t>
          </a:r>
        </a:p>
        <a:p>
          <a:pPr marL="228600" lvl="1" indent="-228600" algn="l" defTabSz="933450">
            <a:lnSpc>
              <a:spcPct val="90000"/>
            </a:lnSpc>
            <a:spcBef>
              <a:spcPct val="0"/>
            </a:spcBef>
            <a:spcAft>
              <a:spcPct val="15000"/>
            </a:spcAft>
            <a:buChar char="•"/>
          </a:pPr>
          <a:r>
            <a:rPr lang="en-US" sz="2100" kern="1200"/>
            <a:t>‘establishing justice’.</a:t>
          </a:r>
        </a:p>
      </dsp:txBody>
      <dsp:txXfrm>
        <a:off x="0" y="2108703"/>
        <a:ext cx="13077173" cy="1587599"/>
      </dsp:txXfrm>
    </dsp:sp>
    <dsp:sp modelId="{B7B86FD6-6510-D044-AD0F-A01A5BB17775}">
      <dsp:nvSpPr>
        <dsp:cNvPr id="0" name=""/>
        <dsp:cNvSpPr/>
      </dsp:nvSpPr>
      <dsp:spPr>
        <a:xfrm>
          <a:off x="653858" y="1798743"/>
          <a:ext cx="9154021"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000" tIns="0" rIns="346000" bIns="0" numCol="1" spcCol="1270" anchor="ctr" anchorCtr="0">
          <a:noAutofit/>
        </a:bodyPr>
        <a:lstStyle/>
        <a:p>
          <a:pPr marL="0" lvl="0" indent="0" algn="l" defTabSz="933450">
            <a:lnSpc>
              <a:spcPct val="90000"/>
            </a:lnSpc>
            <a:spcBef>
              <a:spcPct val="0"/>
            </a:spcBef>
            <a:spcAft>
              <a:spcPct val="35000"/>
            </a:spcAft>
            <a:buNone/>
          </a:pPr>
          <a:r>
            <a:rPr lang="en-US" sz="2100" i="1" kern="1200"/>
            <a:t>iqtisad</a:t>
          </a:r>
          <a:r>
            <a:rPr lang="en-US" sz="2100" kern="1200"/>
            <a:t>, relates </a:t>
          </a:r>
        </a:p>
      </dsp:txBody>
      <dsp:txXfrm>
        <a:off x="684120" y="1829005"/>
        <a:ext cx="9093497" cy="559396"/>
      </dsp:txXfrm>
    </dsp:sp>
    <dsp:sp modelId="{2E7B6298-0558-0D45-BBFA-044C38F77DD2}">
      <dsp:nvSpPr>
        <dsp:cNvPr id="0" name=""/>
        <dsp:cNvSpPr/>
      </dsp:nvSpPr>
      <dsp:spPr>
        <a:xfrm>
          <a:off x="0" y="4119663"/>
          <a:ext cx="13077173"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D6AADD-7449-6E4B-A063-5690BD0D10D1}">
      <dsp:nvSpPr>
        <dsp:cNvPr id="0" name=""/>
        <dsp:cNvSpPr/>
      </dsp:nvSpPr>
      <dsp:spPr>
        <a:xfrm>
          <a:off x="653858" y="3809703"/>
          <a:ext cx="9154021"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000" tIns="0" rIns="346000" bIns="0" numCol="1" spcCol="1270" anchor="ctr" anchorCtr="0">
          <a:noAutofit/>
        </a:bodyPr>
        <a:lstStyle/>
        <a:p>
          <a:pPr marL="0" lvl="0" indent="0" algn="l" defTabSz="933450">
            <a:lnSpc>
              <a:spcPct val="90000"/>
            </a:lnSpc>
            <a:spcBef>
              <a:spcPct val="0"/>
            </a:spcBef>
            <a:spcAft>
              <a:spcPct val="35000"/>
            </a:spcAft>
            <a:buNone/>
          </a:pPr>
          <a:r>
            <a:rPr lang="en-US" sz="2100" i="1" kern="1200" dirty="0"/>
            <a:t>Iqtisad</a:t>
          </a:r>
          <a:r>
            <a:rPr lang="en-US" sz="2100" kern="1200" dirty="0"/>
            <a:t> aims to maintain the </a:t>
          </a:r>
          <a:r>
            <a:rPr lang="en-US" sz="2100" i="1" kern="1200" dirty="0" err="1"/>
            <a:t>mizan</a:t>
          </a:r>
          <a:r>
            <a:rPr lang="en-US" sz="2100" kern="1200" dirty="0"/>
            <a:t> (balance) through </a:t>
          </a:r>
          <a:r>
            <a:rPr lang="en-US" sz="2100" i="1" kern="1200" dirty="0" err="1"/>
            <a:t>ihsan</a:t>
          </a:r>
          <a:endParaRPr lang="en-US" sz="2100" kern="1200" dirty="0"/>
        </a:p>
      </dsp:txBody>
      <dsp:txXfrm>
        <a:off x="684120" y="3839965"/>
        <a:ext cx="9093497" cy="559396"/>
      </dsp:txXfrm>
    </dsp:sp>
    <dsp:sp modelId="{289B7C7E-BDBF-7244-862C-3AA8907E8E04}">
      <dsp:nvSpPr>
        <dsp:cNvPr id="0" name=""/>
        <dsp:cNvSpPr/>
      </dsp:nvSpPr>
      <dsp:spPr>
        <a:xfrm>
          <a:off x="0" y="5072223"/>
          <a:ext cx="13077173" cy="158759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4934" tIns="437388" rIns="1014934"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Emancipation and empowerment of all the stakeholders</a:t>
          </a:r>
        </a:p>
        <a:p>
          <a:pPr marL="228600" lvl="1" indent="-228600" algn="l" defTabSz="933450">
            <a:lnSpc>
              <a:spcPct val="90000"/>
            </a:lnSpc>
            <a:spcBef>
              <a:spcPct val="0"/>
            </a:spcBef>
            <a:spcAft>
              <a:spcPct val="15000"/>
            </a:spcAft>
            <a:buChar char="•"/>
          </a:pPr>
          <a:r>
            <a:rPr lang="en-US" sz="2100" kern="1200" dirty="0" err="1"/>
            <a:t>stakeholding-centred</a:t>
          </a:r>
          <a:r>
            <a:rPr lang="en-US" sz="2100" kern="1200" dirty="0"/>
            <a:t> development</a:t>
          </a:r>
        </a:p>
        <a:p>
          <a:pPr marL="228600" lvl="1" indent="-228600" algn="l" defTabSz="933450">
            <a:lnSpc>
              <a:spcPct val="90000"/>
            </a:lnSpc>
            <a:spcBef>
              <a:spcPct val="0"/>
            </a:spcBef>
            <a:spcAft>
              <a:spcPct val="15000"/>
            </a:spcAft>
            <a:buChar char="•"/>
          </a:pPr>
          <a:r>
            <a:rPr lang="en-US" sz="2100" kern="1200" dirty="0"/>
            <a:t>embeddedness in the social formation of the society.</a:t>
          </a:r>
        </a:p>
      </dsp:txBody>
      <dsp:txXfrm>
        <a:off x="0" y="5072223"/>
        <a:ext cx="13077173" cy="1587599"/>
      </dsp:txXfrm>
    </dsp:sp>
    <dsp:sp modelId="{0BF454FE-2B19-1F44-B7D6-D97098D92FAF}">
      <dsp:nvSpPr>
        <dsp:cNvPr id="0" name=""/>
        <dsp:cNvSpPr/>
      </dsp:nvSpPr>
      <dsp:spPr>
        <a:xfrm>
          <a:off x="653858" y="4762263"/>
          <a:ext cx="9154021"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000" tIns="0" rIns="346000" bIns="0" numCol="1" spcCol="1270" anchor="ctr" anchorCtr="0">
          <a:noAutofit/>
        </a:bodyPr>
        <a:lstStyle/>
        <a:p>
          <a:pPr marL="0" lvl="0" indent="0" algn="l" defTabSz="933450">
            <a:lnSpc>
              <a:spcPct val="90000"/>
            </a:lnSpc>
            <a:spcBef>
              <a:spcPct val="0"/>
            </a:spcBef>
            <a:spcAft>
              <a:spcPct val="35000"/>
            </a:spcAft>
            <a:buNone/>
          </a:pPr>
          <a:r>
            <a:rPr lang="en-US" sz="2100" i="1" kern="1200" dirty="0"/>
            <a:t>Iqtisad</a:t>
          </a:r>
          <a:r>
            <a:rPr lang="en-US" sz="2100" kern="1200" dirty="0"/>
            <a:t> relates to directing towards an objective:</a:t>
          </a:r>
        </a:p>
      </dsp:txBody>
      <dsp:txXfrm>
        <a:off x="684120" y="4792525"/>
        <a:ext cx="9093497" cy="559396"/>
      </dsp:txXfrm>
    </dsp:sp>
    <dsp:sp modelId="{C39D52D6-E196-F94C-8463-69A8CDBA1042}">
      <dsp:nvSpPr>
        <dsp:cNvPr id="0" name=""/>
        <dsp:cNvSpPr/>
      </dsp:nvSpPr>
      <dsp:spPr>
        <a:xfrm>
          <a:off x="0" y="7083183"/>
          <a:ext cx="13077173"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FFDC1C-8D59-6E4A-A3C9-70197D13669F}">
      <dsp:nvSpPr>
        <dsp:cNvPr id="0" name=""/>
        <dsp:cNvSpPr/>
      </dsp:nvSpPr>
      <dsp:spPr>
        <a:xfrm>
          <a:off x="653858" y="6773223"/>
          <a:ext cx="9154021"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000" tIns="0" rIns="346000" bIns="0" numCol="1" spcCol="1270" anchor="ctr" anchorCtr="0">
          <a:noAutofit/>
        </a:bodyPr>
        <a:lstStyle/>
        <a:p>
          <a:pPr marL="0" lvl="0" indent="0" algn="l" defTabSz="933450">
            <a:lnSpc>
              <a:spcPct val="90000"/>
            </a:lnSpc>
            <a:spcBef>
              <a:spcPct val="0"/>
            </a:spcBef>
            <a:spcAft>
              <a:spcPct val="35000"/>
            </a:spcAft>
            <a:buNone/>
          </a:pPr>
          <a:r>
            <a:rPr lang="en-US" sz="2100" i="1" kern="1200" dirty="0"/>
            <a:t>Falah </a:t>
          </a:r>
          <a:r>
            <a:rPr lang="en-US" sz="2100" kern="1200" dirty="0"/>
            <a:t>seeking individual through </a:t>
          </a:r>
          <a:r>
            <a:rPr lang="en-US" sz="2100" i="1" kern="1200" dirty="0" err="1"/>
            <a:t>Ihsani</a:t>
          </a:r>
          <a:r>
            <a:rPr lang="en-US" sz="2100" i="1" kern="1200" dirty="0"/>
            <a:t>/good </a:t>
          </a:r>
          <a:r>
            <a:rPr lang="en-US" sz="2100" kern="1200" dirty="0"/>
            <a:t>society</a:t>
          </a:r>
        </a:p>
      </dsp:txBody>
      <dsp:txXfrm>
        <a:off x="684120" y="6803485"/>
        <a:ext cx="9093497" cy="559396"/>
      </dsp:txXfrm>
    </dsp:sp>
    <dsp:sp modelId="{49966B06-6860-1C42-BAC4-BB03B8CE488D}">
      <dsp:nvSpPr>
        <dsp:cNvPr id="0" name=""/>
        <dsp:cNvSpPr/>
      </dsp:nvSpPr>
      <dsp:spPr>
        <a:xfrm>
          <a:off x="0" y="8035743"/>
          <a:ext cx="13077173"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969FC9-4C21-4743-8237-D860D002D55D}">
      <dsp:nvSpPr>
        <dsp:cNvPr id="0" name=""/>
        <dsp:cNvSpPr/>
      </dsp:nvSpPr>
      <dsp:spPr>
        <a:xfrm>
          <a:off x="653858" y="7725783"/>
          <a:ext cx="9154021"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000" tIns="0" rIns="346000" bIns="0" numCol="1" spcCol="1270" anchor="ctr" anchorCtr="0">
          <a:noAutofit/>
        </a:bodyPr>
        <a:lstStyle/>
        <a:p>
          <a:pPr marL="0" lvl="0" indent="0" algn="l" defTabSz="933450">
            <a:lnSpc>
              <a:spcPct val="90000"/>
            </a:lnSpc>
            <a:spcBef>
              <a:spcPct val="0"/>
            </a:spcBef>
            <a:spcAft>
              <a:spcPct val="35000"/>
            </a:spcAft>
            <a:buNone/>
          </a:pPr>
          <a:r>
            <a:rPr lang="en-US" sz="2100" i="1" kern="1200" dirty="0"/>
            <a:t>Iqtisad</a:t>
          </a:r>
          <a:r>
            <a:rPr lang="en-US" sz="2100" kern="1200" dirty="0"/>
            <a:t> aims to maintain the </a:t>
          </a:r>
          <a:r>
            <a:rPr lang="en-US" sz="2100" i="1" kern="1200" dirty="0" err="1"/>
            <a:t>mizan</a:t>
          </a:r>
          <a:r>
            <a:rPr lang="en-US" sz="2100" kern="1200" dirty="0"/>
            <a:t> (balance/</a:t>
          </a:r>
          <a:r>
            <a:rPr lang="en-US" sz="2100" kern="1200" dirty="0" err="1"/>
            <a:t>equili</a:t>
          </a:r>
          <a:r>
            <a:rPr lang="en-GB" sz="2100" kern="1200" dirty="0" err="1"/>
            <a:t>bri</a:t>
          </a:r>
          <a:r>
            <a:rPr lang="en-US" sz="2100" kern="1200" dirty="0"/>
            <a:t>um) through </a:t>
          </a:r>
          <a:r>
            <a:rPr lang="en-US" sz="2100" i="1" kern="1200" dirty="0" err="1"/>
            <a:t>ihsan</a:t>
          </a:r>
          <a:endParaRPr lang="en-US" sz="2100" kern="1200" dirty="0"/>
        </a:p>
      </dsp:txBody>
      <dsp:txXfrm>
        <a:off x="684120" y="7756045"/>
        <a:ext cx="9093497" cy="5593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C9DA1-7758-4CCA-9646-ADF2A402A7CA}">
      <dsp:nvSpPr>
        <dsp:cNvPr id="0" name=""/>
        <dsp:cNvSpPr/>
      </dsp:nvSpPr>
      <dsp:spPr>
        <a:xfrm>
          <a:off x="2829537" y="1014407"/>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75C181-41E9-4A0D-8E89-407586DC8D5D}">
      <dsp:nvSpPr>
        <dsp:cNvPr id="0" name=""/>
        <dsp:cNvSpPr/>
      </dsp:nvSpPr>
      <dsp:spPr>
        <a:xfrm>
          <a:off x="3297537" y="1482407"/>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01D263-E04C-482C-AEDE-45E5B2F8DFF4}">
      <dsp:nvSpPr>
        <dsp:cNvPr id="0" name=""/>
        <dsp:cNvSpPr/>
      </dsp:nvSpPr>
      <dsp:spPr>
        <a:xfrm>
          <a:off x="2127537" y="3894408"/>
          <a:ext cx="3600000" cy="16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b="1" kern="1200" dirty="0">
              <a:solidFill>
                <a:schemeClr val="bg1"/>
              </a:solidFill>
            </a:rPr>
            <a:t>Just</a:t>
          </a:r>
        </a:p>
        <a:p>
          <a:pPr marL="0" lvl="0" indent="0" algn="ctr" defTabSz="666750">
            <a:lnSpc>
              <a:spcPct val="90000"/>
            </a:lnSpc>
            <a:spcBef>
              <a:spcPct val="0"/>
            </a:spcBef>
            <a:spcAft>
              <a:spcPct val="35000"/>
            </a:spcAft>
            <a:buNone/>
            <a:defRPr cap="all"/>
          </a:pPr>
          <a:r>
            <a:rPr lang="en-US" sz="2400" b="1" kern="1200" dirty="0">
              <a:solidFill>
                <a:schemeClr val="bg1"/>
              </a:solidFill>
            </a:rPr>
            <a:t>(</a:t>
          </a:r>
          <a:r>
            <a:rPr lang="en-US" sz="2400" b="1" i="1" kern="1200" dirty="0" err="1">
              <a:solidFill>
                <a:schemeClr val="bg1"/>
              </a:solidFill>
            </a:rPr>
            <a:t>adalah</a:t>
          </a:r>
          <a:r>
            <a:rPr lang="en-US" sz="2400" b="1" kern="1200" dirty="0">
              <a:solidFill>
                <a:schemeClr val="bg1"/>
              </a:solidFill>
            </a:rPr>
            <a:t> &amp; </a:t>
          </a:r>
          <a:r>
            <a:rPr lang="en-US" sz="2400" b="1" i="1" kern="1200" dirty="0">
              <a:solidFill>
                <a:schemeClr val="bg1"/>
              </a:solidFill>
            </a:rPr>
            <a:t>Ihsan</a:t>
          </a:r>
          <a:r>
            <a:rPr lang="en-US" sz="1500" kern="1200" dirty="0">
              <a:solidFill>
                <a:schemeClr val="bg1"/>
              </a:solidFill>
            </a:rPr>
            <a:t>)</a:t>
          </a:r>
        </a:p>
      </dsp:txBody>
      <dsp:txXfrm>
        <a:off x="2127537" y="3894408"/>
        <a:ext cx="3600000" cy="1620000"/>
      </dsp:txXfrm>
    </dsp:sp>
    <dsp:sp modelId="{C925A056-71AC-4F7D-BEE3-86C0DD55FF29}">
      <dsp:nvSpPr>
        <dsp:cNvPr id="0" name=""/>
        <dsp:cNvSpPr/>
      </dsp:nvSpPr>
      <dsp:spPr>
        <a:xfrm>
          <a:off x="6572794" y="1040298"/>
          <a:ext cx="2196000" cy="2196000"/>
        </a:xfrm>
        <a:prstGeom prst="ellipse">
          <a:avLst/>
        </a:prstGeom>
        <a:solidFill>
          <a:schemeClr val="accent2">
            <a:hueOff val="2340760"/>
            <a:satOff val="-2919"/>
            <a:lumOff val="686"/>
            <a:alphaOff val="0"/>
          </a:schemeClr>
        </a:solidFill>
        <a:ln>
          <a:noFill/>
        </a:ln>
        <a:effectLst/>
      </dsp:spPr>
      <dsp:style>
        <a:lnRef idx="0">
          <a:scrgbClr r="0" g="0" b="0"/>
        </a:lnRef>
        <a:fillRef idx="1">
          <a:scrgbClr r="0" g="0" b="0"/>
        </a:fillRef>
        <a:effectRef idx="0">
          <a:scrgbClr r="0" g="0" b="0"/>
        </a:effectRef>
        <a:fontRef idx="minor"/>
      </dsp:style>
    </dsp:sp>
    <dsp:sp modelId="{A0E98FD7-1102-4A03-8A1F-D9F0A94DFB0A}">
      <dsp:nvSpPr>
        <dsp:cNvPr id="0" name=""/>
        <dsp:cNvSpPr/>
      </dsp:nvSpPr>
      <dsp:spPr>
        <a:xfrm>
          <a:off x="6897537" y="1560628"/>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A93D16-02C6-44C7-8B25-34CC44114D12}">
      <dsp:nvSpPr>
        <dsp:cNvPr id="0" name=""/>
        <dsp:cNvSpPr/>
      </dsp:nvSpPr>
      <dsp:spPr>
        <a:xfrm>
          <a:off x="5505237" y="3901536"/>
          <a:ext cx="3600000" cy="16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1" kern="1200" dirty="0">
              <a:solidFill>
                <a:schemeClr val="bg1"/>
              </a:solidFill>
            </a:rPr>
            <a:t>Sustainable </a:t>
          </a:r>
        </a:p>
        <a:p>
          <a:pPr marL="0" lvl="0" indent="0" algn="ctr" defTabSz="1066800">
            <a:lnSpc>
              <a:spcPct val="90000"/>
            </a:lnSpc>
            <a:spcBef>
              <a:spcPct val="0"/>
            </a:spcBef>
            <a:spcAft>
              <a:spcPct val="35000"/>
            </a:spcAft>
            <a:buNone/>
            <a:defRPr cap="all"/>
          </a:pPr>
          <a:r>
            <a:rPr lang="en-US" sz="2400" b="1" kern="1200" dirty="0">
              <a:solidFill>
                <a:schemeClr val="bg1"/>
              </a:solidFill>
            </a:rPr>
            <a:t>(</a:t>
          </a:r>
          <a:r>
            <a:rPr lang="en-US" sz="2400" b="1" i="1" kern="1200" dirty="0">
              <a:solidFill>
                <a:schemeClr val="bg1"/>
              </a:solidFill>
            </a:rPr>
            <a:t>Mizan</a:t>
          </a:r>
          <a:r>
            <a:rPr lang="en-US" sz="2400" b="1" kern="1200" dirty="0">
              <a:solidFill>
                <a:schemeClr val="bg1"/>
              </a:solidFill>
            </a:rPr>
            <a:t> &amp; </a:t>
          </a:r>
          <a:r>
            <a:rPr lang="en-US" sz="2400" b="1" i="1" kern="1200" dirty="0">
              <a:solidFill>
                <a:schemeClr val="bg1"/>
              </a:solidFill>
            </a:rPr>
            <a:t>Ihsan</a:t>
          </a:r>
          <a:r>
            <a:rPr lang="en-US" sz="2400" b="1" kern="1200" dirty="0">
              <a:solidFill>
                <a:schemeClr val="bg1"/>
              </a:solidFill>
            </a:rPr>
            <a:t>) </a:t>
          </a:r>
        </a:p>
      </dsp:txBody>
      <dsp:txXfrm>
        <a:off x="5505237" y="3901536"/>
        <a:ext cx="3600000" cy="1620000"/>
      </dsp:txXfrm>
    </dsp:sp>
    <dsp:sp modelId="{75480A42-5A7C-494A-8B72-92359EB4616D}">
      <dsp:nvSpPr>
        <dsp:cNvPr id="0" name=""/>
        <dsp:cNvSpPr/>
      </dsp:nvSpPr>
      <dsp:spPr>
        <a:xfrm>
          <a:off x="13577396" y="1026156"/>
          <a:ext cx="2196000" cy="2196000"/>
        </a:xfrm>
        <a:prstGeom prst="ellipse">
          <a:avLst/>
        </a:prstGeom>
        <a:solidFill>
          <a:schemeClr val="accent2">
            <a:hueOff val="4681520"/>
            <a:satOff val="-5839"/>
            <a:lumOff val="1373"/>
            <a:alphaOff val="0"/>
          </a:schemeClr>
        </a:solidFill>
        <a:ln>
          <a:noFill/>
        </a:ln>
        <a:effectLst/>
      </dsp:spPr>
      <dsp:style>
        <a:lnRef idx="0">
          <a:scrgbClr r="0" g="0" b="0"/>
        </a:lnRef>
        <a:fillRef idx="1">
          <a:scrgbClr r="0" g="0" b="0"/>
        </a:fillRef>
        <a:effectRef idx="0">
          <a:scrgbClr r="0" g="0" b="0"/>
        </a:effectRef>
        <a:fontRef idx="minor"/>
      </dsp:style>
    </dsp:sp>
    <dsp:sp modelId="{533FDC61-C085-423F-A7BA-B10B69074A13}">
      <dsp:nvSpPr>
        <dsp:cNvPr id="0" name=""/>
        <dsp:cNvSpPr/>
      </dsp:nvSpPr>
      <dsp:spPr>
        <a:xfrm>
          <a:off x="13947619" y="1330817"/>
          <a:ext cx="1260000" cy="126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D7EAE5-BF8A-40D8-97DA-410597D4DB92}">
      <dsp:nvSpPr>
        <dsp:cNvPr id="0" name=""/>
        <dsp:cNvSpPr/>
      </dsp:nvSpPr>
      <dsp:spPr>
        <a:xfrm>
          <a:off x="12714489" y="3778966"/>
          <a:ext cx="3600000" cy="16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0" kern="1200" dirty="0">
              <a:solidFill>
                <a:schemeClr val="bg1"/>
              </a:solidFill>
            </a:rPr>
            <a:t>Imperative</a:t>
          </a:r>
        </a:p>
        <a:p>
          <a:pPr marL="0" lvl="0" indent="0" algn="ctr" defTabSz="1066800">
            <a:lnSpc>
              <a:spcPct val="90000"/>
            </a:lnSpc>
            <a:spcBef>
              <a:spcPct val="0"/>
            </a:spcBef>
            <a:spcAft>
              <a:spcPct val="35000"/>
            </a:spcAft>
            <a:buNone/>
            <a:defRPr cap="all"/>
          </a:pPr>
          <a:r>
            <a:rPr lang="en-US" sz="2400" b="0" kern="1200" dirty="0">
              <a:solidFill>
                <a:schemeClr val="bg1"/>
              </a:solidFill>
              <a:latin typeface="Corbel" panose="020B0503020204020204" pitchFamily="34" charset="0"/>
            </a:rPr>
            <a:t>(‘</a:t>
          </a:r>
          <a:r>
            <a:rPr lang="en-US" sz="2400" b="0" i="1" kern="1200" dirty="0" err="1">
              <a:solidFill>
                <a:schemeClr val="bg1"/>
              </a:solidFill>
              <a:latin typeface="Corbel" panose="020B0503020204020204" pitchFamily="34" charset="0"/>
            </a:rPr>
            <a:t>islah</a:t>
          </a:r>
          <a:r>
            <a:rPr lang="en-US" sz="2400" b="0" kern="1200" dirty="0">
              <a:solidFill>
                <a:schemeClr val="bg1"/>
              </a:solidFill>
              <a:latin typeface="Corbel" panose="020B0503020204020204" pitchFamily="34" charset="0"/>
            </a:rPr>
            <a:t>’ or melioration and reclamation/</a:t>
          </a:r>
        </a:p>
        <a:p>
          <a:pPr marL="0" lvl="0" indent="0" algn="ctr" defTabSz="1066800">
            <a:lnSpc>
              <a:spcPct val="90000"/>
            </a:lnSpc>
            <a:spcBef>
              <a:spcPct val="0"/>
            </a:spcBef>
            <a:spcAft>
              <a:spcPct val="35000"/>
            </a:spcAft>
            <a:buNone/>
            <a:defRPr cap="all"/>
          </a:pPr>
          <a:r>
            <a:rPr lang="en-GB" sz="2400" b="0" kern="1200" dirty="0">
              <a:solidFill>
                <a:schemeClr val="bg1"/>
              </a:solidFill>
              <a:latin typeface="Corbel" panose="020B0503020204020204" pitchFamily="34" charset="0"/>
            </a:rPr>
            <a:t>RE-APPREPRIATION</a:t>
          </a:r>
          <a:r>
            <a:rPr lang="en-US" sz="2400" b="0" kern="1200" dirty="0">
              <a:solidFill>
                <a:schemeClr val="bg1"/>
              </a:solidFill>
              <a:latin typeface="Corbel" panose="020B0503020204020204" pitchFamily="34" charset="0"/>
            </a:rPr>
            <a:t>)</a:t>
          </a:r>
          <a:endParaRPr lang="en-US" sz="2400" b="0" kern="1200" dirty="0">
            <a:solidFill>
              <a:schemeClr val="bg1"/>
            </a:solidFill>
          </a:endParaRPr>
        </a:p>
      </dsp:txBody>
      <dsp:txXfrm>
        <a:off x="12714489" y="3778966"/>
        <a:ext cx="3600000" cy="16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5D00F-0BCB-F040-99B9-17B64D606C4A}">
      <dsp:nvSpPr>
        <dsp:cNvPr id="0" name=""/>
        <dsp:cNvSpPr/>
      </dsp:nvSpPr>
      <dsp:spPr>
        <a:xfrm>
          <a:off x="1125" y="150667"/>
          <a:ext cx="1804803" cy="721921"/>
        </a:xfrm>
        <a:prstGeom prst="chevron">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b="1" kern="1200"/>
            <a:t>1st Issuance</a:t>
          </a:r>
        </a:p>
      </dsp:txBody>
      <dsp:txXfrm>
        <a:off x="362086" y="150667"/>
        <a:ext cx="1082882" cy="721921"/>
      </dsp:txXfrm>
    </dsp:sp>
    <dsp:sp modelId="{DFEBE313-464E-A944-820D-8C75C489AFC6}">
      <dsp:nvSpPr>
        <dsp:cNvPr id="0" name=""/>
        <dsp:cNvSpPr/>
      </dsp:nvSpPr>
      <dsp:spPr>
        <a:xfrm>
          <a:off x="1625449" y="150667"/>
          <a:ext cx="1804803" cy="721921"/>
        </a:xfrm>
        <a:prstGeom prst="chevron">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b="1" kern="1200"/>
            <a:t>2nd Issuance</a:t>
          </a:r>
        </a:p>
      </dsp:txBody>
      <dsp:txXfrm>
        <a:off x="1986410" y="150667"/>
        <a:ext cx="1082882" cy="721921"/>
      </dsp:txXfrm>
    </dsp:sp>
    <dsp:sp modelId="{3F3D1B4A-FE94-544B-B84F-8571A58A9204}">
      <dsp:nvSpPr>
        <dsp:cNvPr id="0" name=""/>
        <dsp:cNvSpPr/>
      </dsp:nvSpPr>
      <dsp:spPr>
        <a:xfrm>
          <a:off x="3249772" y="150667"/>
          <a:ext cx="1804803" cy="721921"/>
        </a:xfrm>
        <a:prstGeom prst="chevron">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b="1" kern="1200"/>
            <a:t>3rd Issuance</a:t>
          </a:r>
        </a:p>
      </dsp:txBody>
      <dsp:txXfrm>
        <a:off x="3610733" y="150667"/>
        <a:ext cx="1082882" cy="721921"/>
      </dsp:txXfrm>
    </dsp:sp>
    <dsp:sp modelId="{659B3092-C5B5-EB48-8FF1-FA478F6099AE}">
      <dsp:nvSpPr>
        <dsp:cNvPr id="0" name=""/>
        <dsp:cNvSpPr/>
      </dsp:nvSpPr>
      <dsp:spPr>
        <a:xfrm>
          <a:off x="4874095" y="150667"/>
          <a:ext cx="1804803" cy="721921"/>
        </a:xfrm>
        <a:prstGeom prst="chevron">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b="1" kern="1200"/>
            <a:t>4th Issuance</a:t>
          </a:r>
        </a:p>
      </dsp:txBody>
      <dsp:txXfrm>
        <a:off x="5235056" y="150667"/>
        <a:ext cx="1082882" cy="721921"/>
      </dsp:txXfrm>
    </dsp:sp>
    <dsp:sp modelId="{76C83A04-342F-B444-9F6D-BA03FF7AA379}">
      <dsp:nvSpPr>
        <dsp:cNvPr id="0" name=""/>
        <dsp:cNvSpPr/>
      </dsp:nvSpPr>
      <dsp:spPr>
        <a:xfrm>
          <a:off x="6498418" y="150667"/>
          <a:ext cx="1804803" cy="721921"/>
        </a:xfrm>
        <a:prstGeom prst="chevron">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b="1" kern="1200"/>
            <a:t>5th Issuance</a:t>
          </a:r>
        </a:p>
      </dsp:txBody>
      <dsp:txXfrm>
        <a:off x="6859379" y="150667"/>
        <a:ext cx="1082882" cy="721921"/>
      </dsp:txXfrm>
    </dsp:sp>
    <dsp:sp modelId="{BEB2E4F4-58A6-5A49-801E-5D6320C80631}">
      <dsp:nvSpPr>
        <dsp:cNvPr id="0" name=""/>
        <dsp:cNvSpPr/>
      </dsp:nvSpPr>
      <dsp:spPr>
        <a:xfrm>
          <a:off x="8122741" y="150667"/>
          <a:ext cx="1804803" cy="721921"/>
        </a:xfrm>
        <a:prstGeom prst="chevron">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b="1" kern="1200"/>
            <a:t>6th Issuance</a:t>
          </a:r>
        </a:p>
      </dsp:txBody>
      <dsp:txXfrm>
        <a:off x="8483702" y="150667"/>
        <a:ext cx="1082882" cy="721921"/>
      </dsp:txXfrm>
    </dsp:sp>
    <dsp:sp modelId="{0AFD3D3F-6D9B-F04C-A1FC-9BD932830344}">
      <dsp:nvSpPr>
        <dsp:cNvPr id="0" name=""/>
        <dsp:cNvSpPr/>
      </dsp:nvSpPr>
      <dsp:spPr>
        <a:xfrm>
          <a:off x="9747064" y="150667"/>
          <a:ext cx="1804803" cy="721921"/>
        </a:xfrm>
        <a:prstGeom prst="chevron">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b="1" kern="1200" dirty="0"/>
            <a:t>7th Issuance</a:t>
          </a:r>
        </a:p>
      </dsp:txBody>
      <dsp:txXfrm>
        <a:off x="10108025" y="150667"/>
        <a:ext cx="1082882" cy="721921"/>
      </dsp:txXfrm>
    </dsp:sp>
    <dsp:sp modelId="{16D27548-E90C-0D45-BFE3-C6913694F6FD}">
      <dsp:nvSpPr>
        <dsp:cNvPr id="0" name=""/>
        <dsp:cNvSpPr/>
      </dsp:nvSpPr>
      <dsp:spPr>
        <a:xfrm>
          <a:off x="11371387" y="150667"/>
          <a:ext cx="1804803" cy="721921"/>
        </a:xfrm>
        <a:prstGeom prst="chevron">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b="1" kern="1200" dirty="0"/>
            <a:t>8th Issuance</a:t>
          </a:r>
        </a:p>
      </dsp:txBody>
      <dsp:txXfrm>
        <a:off x="11732348" y="150667"/>
        <a:ext cx="1082882" cy="7219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5D00F-0BCB-F040-99B9-17B64D606C4A}">
      <dsp:nvSpPr>
        <dsp:cNvPr id="0" name=""/>
        <dsp:cNvSpPr/>
      </dsp:nvSpPr>
      <dsp:spPr>
        <a:xfrm>
          <a:off x="1585" y="251881"/>
          <a:ext cx="1298734" cy="519493"/>
        </a:xfrm>
        <a:prstGeom prst="chevron">
          <a:avLst/>
        </a:prstGeom>
        <a:solidFill>
          <a:srgbClr val="156082">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a:solidFill>
                <a:sysClr val="window" lastClr="FFFFFF"/>
              </a:solidFill>
              <a:latin typeface="Aptos" panose="02110004020202020204"/>
              <a:ea typeface="+mn-ea"/>
              <a:cs typeface="+mn-cs"/>
            </a:rPr>
            <a:t>1st Issuance</a:t>
          </a:r>
        </a:p>
      </dsp:txBody>
      <dsp:txXfrm>
        <a:off x="261332" y="251881"/>
        <a:ext cx="779241" cy="519493"/>
      </dsp:txXfrm>
    </dsp:sp>
    <dsp:sp modelId="{DFEBE313-464E-A944-820D-8C75C489AFC6}">
      <dsp:nvSpPr>
        <dsp:cNvPr id="0" name=""/>
        <dsp:cNvSpPr/>
      </dsp:nvSpPr>
      <dsp:spPr>
        <a:xfrm>
          <a:off x="1170447" y="251881"/>
          <a:ext cx="1298734" cy="519493"/>
        </a:xfrm>
        <a:prstGeom prst="chevron">
          <a:avLst/>
        </a:prstGeom>
        <a:solidFill>
          <a:srgbClr val="156082">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a:solidFill>
                <a:sysClr val="window" lastClr="FFFFFF"/>
              </a:solidFill>
              <a:latin typeface="Aptos" panose="02110004020202020204"/>
              <a:ea typeface="+mn-ea"/>
              <a:cs typeface="+mn-cs"/>
            </a:rPr>
            <a:t>2nd Issuance</a:t>
          </a:r>
        </a:p>
      </dsp:txBody>
      <dsp:txXfrm>
        <a:off x="1430194" y="251881"/>
        <a:ext cx="779241" cy="519493"/>
      </dsp:txXfrm>
    </dsp:sp>
    <dsp:sp modelId="{3F3D1B4A-FE94-544B-B84F-8571A58A9204}">
      <dsp:nvSpPr>
        <dsp:cNvPr id="0" name=""/>
        <dsp:cNvSpPr/>
      </dsp:nvSpPr>
      <dsp:spPr>
        <a:xfrm>
          <a:off x="2339308" y="251881"/>
          <a:ext cx="1298734" cy="519493"/>
        </a:xfrm>
        <a:prstGeom prst="chevron">
          <a:avLst/>
        </a:prstGeom>
        <a:solidFill>
          <a:srgbClr val="156082">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a:solidFill>
                <a:sysClr val="window" lastClr="FFFFFF"/>
              </a:solidFill>
              <a:latin typeface="Aptos" panose="02110004020202020204"/>
              <a:ea typeface="+mn-ea"/>
              <a:cs typeface="+mn-cs"/>
            </a:rPr>
            <a:t>3rd Issuance</a:t>
          </a:r>
        </a:p>
      </dsp:txBody>
      <dsp:txXfrm>
        <a:off x="2599055" y="251881"/>
        <a:ext cx="779241" cy="519493"/>
      </dsp:txXfrm>
    </dsp:sp>
    <dsp:sp modelId="{659B3092-C5B5-EB48-8FF1-FA478F6099AE}">
      <dsp:nvSpPr>
        <dsp:cNvPr id="0" name=""/>
        <dsp:cNvSpPr/>
      </dsp:nvSpPr>
      <dsp:spPr>
        <a:xfrm>
          <a:off x="3508170" y="251881"/>
          <a:ext cx="1298734" cy="519493"/>
        </a:xfrm>
        <a:prstGeom prst="chevron">
          <a:avLst/>
        </a:prstGeom>
        <a:solidFill>
          <a:srgbClr val="E97132"/>
        </a:solidFill>
        <a:ln>
          <a:solidFill>
            <a:srgbClr val="E97132"/>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a:solidFill>
                <a:sysClr val="window" lastClr="FFFFFF"/>
              </a:solidFill>
              <a:latin typeface="Aptos" panose="02110004020202020204"/>
              <a:ea typeface="+mn-ea"/>
              <a:cs typeface="+mn-cs"/>
            </a:rPr>
            <a:t>4th Issuance</a:t>
          </a:r>
        </a:p>
      </dsp:txBody>
      <dsp:txXfrm>
        <a:off x="3767917" y="251881"/>
        <a:ext cx="779241" cy="519493"/>
      </dsp:txXfrm>
    </dsp:sp>
    <dsp:sp modelId="{76C83A04-342F-B444-9F6D-BA03FF7AA379}">
      <dsp:nvSpPr>
        <dsp:cNvPr id="0" name=""/>
        <dsp:cNvSpPr/>
      </dsp:nvSpPr>
      <dsp:spPr>
        <a:xfrm>
          <a:off x="4677031" y="251881"/>
          <a:ext cx="1298734" cy="519493"/>
        </a:xfrm>
        <a:prstGeom prst="chevron">
          <a:avLst/>
        </a:prstGeom>
        <a:solidFill>
          <a:srgbClr val="156082">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a:solidFill>
                <a:sysClr val="window" lastClr="FFFFFF"/>
              </a:solidFill>
              <a:latin typeface="Aptos" panose="02110004020202020204"/>
              <a:ea typeface="+mn-ea"/>
              <a:cs typeface="+mn-cs"/>
            </a:rPr>
            <a:t>5th Issuance</a:t>
          </a:r>
        </a:p>
      </dsp:txBody>
      <dsp:txXfrm>
        <a:off x="4936778" y="251881"/>
        <a:ext cx="779241" cy="519493"/>
      </dsp:txXfrm>
    </dsp:sp>
    <dsp:sp modelId="{BEB2E4F4-58A6-5A49-801E-5D6320C80631}">
      <dsp:nvSpPr>
        <dsp:cNvPr id="0" name=""/>
        <dsp:cNvSpPr/>
      </dsp:nvSpPr>
      <dsp:spPr>
        <a:xfrm>
          <a:off x="5845893" y="251881"/>
          <a:ext cx="1298734" cy="519493"/>
        </a:xfrm>
        <a:prstGeom prst="chevron">
          <a:avLst/>
        </a:prstGeom>
        <a:solidFill>
          <a:srgbClr val="E97132"/>
        </a:solidFill>
        <a:ln>
          <a:solidFill>
            <a:srgbClr val="E97132"/>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a:solidFill>
                <a:sysClr val="window" lastClr="FFFFFF"/>
              </a:solidFill>
              <a:latin typeface="Aptos" panose="02110004020202020204"/>
              <a:ea typeface="+mn-ea"/>
              <a:cs typeface="+mn-cs"/>
            </a:rPr>
            <a:t>6th Issuance</a:t>
          </a:r>
        </a:p>
      </dsp:txBody>
      <dsp:txXfrm>
        <a:off x="6105640" y="251881"/>
        <a:ext cx="779241" cy="519493"/>
      </dsp:txXfrm>
    </dsp:sp>
    <dsp:sp modelId="{0AFD3D3F-6D9B-F04C-A1FC-9BD932830344}">
      <dsp:nvSpPr>
        <dsp:cNvPr id="0" name=""/>
        <dsp:cNvSpPr/>
      </dsp:nvSpPr>
      <dsp:spPr>
        <a:xfrm>
          <a:off x="7014754" y="251881"/>
          <a:ext cx="1298734" cy="519493"/>
        </a:xfrm>
        <a:prstGeom prst="chevron">
          <a:avLst/>
        </a:prstGeom>
        <a:solidFill>
          <a:srgbClr val="156082">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a:solidFill>
                <a:sysClr val="window" lastClr="FFFFFF"/>
              </a:solidFill>
              <a:latin typeface="Aptos" panose="02110004020202020204"/>
              <a:ea typeface="+mn-ea"/>
              <a:cs typeface="+mn-cs"/>
            </a:rPr>
            <a:t>7th Issuance</a:t>
          </a:r>
        </a:p>
      </dsp:txBody>
      <dsp:txXfrm>
        <a:off x="7274501" y="251881"/>
        <a:ext cx="779241" cy="519493"/>
      </dsp:txXfrm>
    </dsp:sp>
    <dsp:sp modelId="{3F28B376-3B5F-EF46-BBBB-40C707422313}">
      <dsp:nvSpPr>
        <dsp:cNvPr id="0" name=""/>
        <dsp:cNvSpPr/>
      </dsp:nvSpPr>
      <dsp:spPr>
        <a:xfrm>
          <a:off x="8183615" y="251881"/>
          <a:ext cx="1298734" cy="519493"/>
        </a:xfrm>
        <a:prstGeom prst="chevron">
          <a:avLst/>
        </a:prstGeom>
        <a:solidFill>
          <a:srgbClr val="156082">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a:solidFill>
                <a:sysClr val="window" lastClr="FFFFFF"/>
              </a:solidFill>
              <a:latin typeface="Aptos" panose="02110004020202020204"/>
              <a:ea typeface="+mn-ea"/>
              <a:cs typeface="+mn-cs"/>
            </a:rPr>
            <a:t>8th Issuance</a:t>
          </a:r>
        </a:p>
      </dsp:txBody>
      <dsp:txXfrm>
        <a:off x="8443362" y="251881"/>
        <a:ext cx="779241" cy="519493"/>
      </dsp:txXfrm>
    </dsp:sp>
    <dsp:sp modelId="{635DA8CC-B9C7-9241-BA47-ECAADFFEE22E}">
      <dsp:nvSpPr>
        <dsp:cNvPr id="0" name=""/>
        <dsp:cNvSpPr/>
      </dsp:nvSpPr>
      <dsp:spPr>
        <a:xfrm>
          <a:off x="9352477" y="251881"/>
          <a:ext cx="1298734" cy="519493"/>
        </a:xfrm>
        <a:prstGeom prst="chevron">
          <a:avLst/>
        </a:prstGeom>
        <a:solidFill>
          <a:srgbClr val="156082">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Aptos" panose="02110004020202020204"/>
              <a:ea typeface="+mn-ea"/>
              <a:cs typeface="+mn-cs"/>
            </a:rPr>
            <a:t>9th Issuance</a:t>
          </a:r>
        </a:p>
      </dsp:txBody>
      <dsp:txXfrm>
        <a:off x="9612224" y="251881"/>
        <a:ext cx="779241" cy="519493"/>
      </dsp:txXfrm>
    </dsp:sp>
    <dsp:sp modelId="{14A07DC8-0BF6-8143-BF66-384E7D88D0E5}">
      <dsp:nvSpPr>
        <dsp:cNvPr id="0" name=""/>
        <dsp:cNvSpPr/>
      </dsp:nvSpPr>
      <dsp:spPr>
        <a:xfrm>
          <a:off x="10521338" y="251881"/>
          <a:ext cx="1298734" cy="519493"/>
        </a:xfrm>
        <a:prstGeom prst="chevron">
          <a:avLst/>
        </a:prstGeom>
        <a:solidFill>
          <a:srgbClr val="156082">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Aptos" panose="02110004020202020204"/>
              <a:ea typeface="+mn-ea"/>
              <a:cs typeface="+mn-cs"/>
            </a:rPr>
            <a:t>10th Issuance</a:t>
          </a:r>
        </a:p>
      </dsp:txBody>
      <dsp:txXfrm>
        <a:off x="10781085" y="251881"/>
        <a:ext cx="779241" cy="519493"/>
      </dsp:txXfrm>
    </dsp:sp>
    <dsp:sp modelId="{F88BB72A-DB22-E941-A2E4-A460F4955ABF}">
      <dsp:nvSpPr>
        <dsp:cNvPr id="0" name=""/>
        <dsp:cNvSpPr/>
      </dsp:nvSpPr>
      <dsp:spPr>
        <a:xfrm>
          <a:off x="11690200" y="251881"/>
          <a:ext cx="1298734" cy="519493"/>
        </a:xfrm>
        <a:prstGeom prst="chevron">
          <a:avLst/>
        </a:prstGeom>
        <a:solidFill>
          <a:srgbClr val="156082">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Aptos" panose="02110004020202020204"/>
              <a:ea typeface="+mn-ea"/>
              <a:cs typeface="+mn-cs"/>
            </a:rPr>
            <a:t>11th Issuance</a:t>
          </a:r>
        </a:p>
      </dsp:txBody>
      <dsp:txXfrm>
        <a:off x="11949947" y="251881"/>
        <a:ext cx="779241" cy="5194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011855-10B3-104E-894F-B52DAD649AFD}">
      <dsp:nvSpPr>
        <dsp:cNvPr id="0" name=""/>
        <dsp:cNvSpPr/>
      </dsp:nvSpPr>
      <dsp:spPr>
        <a:xfrm>
          <a:off x="668916" y="171043"/>
          <a:ext cx="2210402" cy="2210402"/>
        </a:xfrm>
        <a:prstGeom prst="pie">
          <a:avLst>
            <a:gd name="adj1" fmla="val 16200000"/>
            <a:gd name="adj2" fmla="val 180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latin typeface="Arial" panose="020B0604020202020204" pitchFamily="34" charset="0"/>
              <a:cs typeface="Arial" panose="020B0604020202020204" pitchFamily="34" charset="0"/>
            </a:rPr>
            <a:t>Risk Manage-</a:t>
          </a:r>
          <a:r>
            <a:rPr lang="en-US" sz="1200" b="1" kern="1200" err="1">
              <a:solidFill>
                <a:schemeClr val="tx1"/>
              </a:solidFill>
              <a:latin typeface="Arial" panose="020B0604020202020204" pitchFamily="34" charset="0"/>
              <a:cs typeface="Arial" panose="020B0604020202020204" pitchFamily="34" charset="0"/>
            </a:rPr>
            <a:t>ment</a:t>
          </a:r>
          <a:endParaRPr lang="en-US" sz="1200" b="1" kern="1200">
            <a:solidFill>
              <a:schemeClr val="tx1"/>
            </a:solidFill>
            <a:latin typeface="Arial" panose="020B0604020202020204" pitchFamily="34" charset="0"/>
            <a:cs typeface="Arial" panose="020B0604020202020204" pitchFamily="34" charset="0"/>
          </a:endParaRPr>
        </a:p>
      </dsp:txBody>
      <dsp:txXfrm>
        <a:off x="1833850" y="639437"/>
        <a:ext cx="789429" cy="657857"/>
      </dsp:txXfrm>
    </dsp:sp>
    <dsp:sp modelId="{CDC1D83E-1B02-8943-A665-66308C11A56D}">
      <dsp:nvSpPr>
        <dsp:cNvPr id="0" name=""/>
        <dsp:cNvSpPr/>
      </dsp:nvSpPr>
      <dsp:spPr>
        <a:xfrm>
          <a:off x="623392" y="249985"/>
          <a:ext cx="2210402" cy="2210402"/>
        </a:xfrm>
        <a:prstGeom prst="pie">
          <a:avLst>
            <a:gd name="adj1" fmla="val 1800000"/>
            <a:gd name="adj2" fmla="val 9000000"/>
          </a:avLst>
        </a:prstGeom>
        <a:solidFill>
          <a:schemeClr val="accent3">
            <a:shade val="80000"/>
            <a:hueOff val="109454"/>
            <a:satOff val="-716"/>
            <a:lumOff val="122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latin typeface="Arial" panose="020B0604020202020204" pitchFamily="34" charset="0"/>
              <a:cs typeface="Arial" panose="020B0604020202020204" pitchFamily="34" charset="0"/>
            </a:rPr>
            <a:t>Financing</a:t>
          </a:r>
        </a:p>
      </dsp:txBody>
      <dsp:txXfrm>
        <a:off x="1149678" y="1684115"/>
        <a:ext cx="1184143" cy="578914"/>
      </dsp:txXfrm>
    </dsp:sp>
    <dsp:sp modelId="{63AE62EC-90C0-A947-A6AD-F0152B1A388E}">
      <dsp:nvSpPr>
        <dsp:cNvPr id="0" name=""/>
        <dsp:cNvSpPr/>
      </dsp:nvSpPr>
      <dsp:spPr>
        <a:xfrm>
          <a:off x="577868" y="171043"/>
          <a:ext cx="2210402" cy="2210402"/>
        </a:xfrm>
        <a:prstGeom prst="pie">
          <a:avLst>
            <a:gd name="adj1" fmla="val 9000000"/>
            <a:gd name="adj2" fmla="val 16200000"/>
          </a:avLst>
        </a:prstGeom>
        <a:solidFill>
          <a:schemeClr val="accent3">
            <a:shade val="80000"/>
            <a:hueOff val="218909"/>
            <a:satOff val="-1431"/>
            <a:lumOff val="24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latin typeface="Arial" panose="020B0604020202020204" pitchFamily="34" charset="0"/>
              <a:cs typeface="Arial" panose="020B0604020202020204" pitchFamily="34" charset="0"/>
            </a:rPr>
            <a:t>Business</a:t>
          </a:r>
        </a:p>
      </dsp:txBody>
      <dsp:txXfrm>
        <a:off x="833906" y="639437"/>
        <a:ext cx="789429" cy="657857"/>
      </dsp:txXfrm>
    </dsp:sp>
    <dsp:sp modelId="{45853509-C324-6B4D-B399-9BF7412992D3}">
      <dsp:nvSpPr>
        <dsp:cNvPr id="0" name=""/>
        <dsp:cNvSpPr/>
      </dsp:nvSpPr>
      <dsp:spPr>
        <a:xfrm>
          <a:off x="532264" y="34208"/>
          <a:ext cx="2484070" cy="2484070"/>
        </a:xfrm>
        <a:prstGeom prst="circularArrow">
          <a:avLst>
            <a:gd name="adj1" fmla="val 5085"/>
            <a:gd name="adj2" fmla="val 327528"/>
            <a:gd name="adj3" fmla="val 1472472"/>
            <a:gd name="adj4" fmla="val 16199432"/>
            <a:gd name="adj5" fmla="val 5932"/>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6E6E84-A52F-184E-BA68-DB3B1DE65E69}">
      <dsp:nvSpPr>
        <dsp:cNvPr id="0" name=""/>
        <dsp:cNvSpPr/>
      </dsp:nvSpPr>
      <dsp:spPr>
        <a:xfrm>
          <a:off x="486558" y="113011"/>
          <a:ext cx="2484070" cy="2484070"/>
        </a:xfrm>
        <a:prstGeom prst="circularArrow">
          <a:avLst>
            <a:gd name="adj1" fmla="val 5085"/>
            <a:gd name="adj2" fmla="val 327528"/>
            <a:gd name="adj3" fmla="val 8671970"/>
            <a:gd name="adj4" fmla="val 1800502"/>
            <a:gd name="adj5" fmla="val 5932"/>
          </a:avLst>
        </a:prstGeom>
        <a:solidFill>
          <a:schemeClr val="accent3">
            <a:shade val="90000"/>
            <a:hueOff val="109447"/>
            <a:satOff val="-1766"/>
            <a:lumOff val="1091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61CC52-5D0B-F141-93EB-0935DB6410DD}">
      <dsp:nvSpPr>
        <dsp:cNvPr id="0" name=""/>
        <dsp:cNvSpPr/>
      </dsp:nvSpPr>
      <dsp:spPr>
        <a:xfrm>
          <a:off x="440851" y="34208"/>
          <a:ext cx="2484070" cy="2484070"/>
        </a:xfrm>
        <a:prstGeom prst="circularArrow">
          <a:avLst>
            <a:gd name="adj1" fmla="val 5085"/>
            <a:gd name="adj2" fmla="val 327528"/>
            <a:gd name="adj3" fmla="val 15873039"/>
            <a:gd name="adj4" fmla="val 9000000"/>
            <a:gd name="adj5" fmla="val 5932"/>
          </a:avLst>
        </a:prstGeom>
        <a:solidFill>
          <a:schemeClr val="accent3">
            <a:shade val="90000"/>
            <a:hueOff val="218895"/>
            <a:satOff val="-3532"/>
            <a:lumOff val="2182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6354E3-5BFD-F246-B9C1-6A009CB0C830}">
      <dsp:nvSpPr>
        <dsp:cNvPr id="0" name=""/>
        <dsp:cNvSpPr/>
      </dsp:nvSpPr>
      <dsp:spPr>
        <a:xfrm>
          <a:off x="0" y="0"/>
          <a:ext cx="7467599" cy="7467599"/>
        </a:xfrm>
        <a:prstGeom prst="pie">
          <a:avLst>
            <a:gd name="adj1" fmla="val 5400000"/>
            <a:gd name="adj2" fmla="val 16200000"/>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F543AB-69BF-4B48-A940-C9D98D2C255A}">
      <dsp:nvSpPr>
        <dsp:cNvPr id="0" name=""/>
        <dsp:cNvSpPr/>
      </dsp:nvSpPr>
      <dsp:spPr>
        <a:xfrm>
          <a:off x="3733799" y="0"/>
          <a:ext cx="13555205" cy="7467599"/>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Limited green and sustainability sukuk offerings (supply)</a:t>
          </a:r>
        </a:p>
      </dsp:txBody>
      <dsp:txXfrm>
        <a:off x="3733799" y="0"/>
        <a:ext cx="6777602" cy="3547109"/>
      </dsp:txXfrm>
    </dsp:sp>
    <dsp:sp modelId="{AE07FDC3-9745-5541-8693-798CBCE23E3E}">
      <dsp:nvSpPr>
        <dsp:cNvPr id="0" name=""/>
        <dsp:cNvSpPr/>
      </dsp:nvSpPr>
      <dsp:spPr>
        <a:xfrm>
          <a:off x="1960244" y="3547109"/>
          <a:ext cx="3547109" cy="3547109"/>
        </a:xfrm>
        <a:prstGeom prst="pie">
          <a:avLst>
            <a:gd name="adj1" fmla="val 5400000"/>
            <a:gd name="adj2" fmla="val 1620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260882-18F0-E948-BA20-51BBDA7AC716}">
      <dsp:nvSpPr>
        <dsp:cNvPr id="0" name=""/>
        <dsp:cNvSpPr/>
      </dsp:nvSpPr>
      <dsp:spPr>
        <a:xfrm>
          <a:off x="3733799" y="3547109"/>
          <a:ext cx="13555205" cy="3547109"/>
        </a:xfrm>
        <a:prstGeom prst="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Lack of understanding in investors and issuers</a:t>
          </a:r>
        </a:p>
      </dsp:txBody>
      <dsp:txXfrm>
        <a:off x="3733799" y="3547109"/>
        <a:ext cx="6777602" cy="3547109"/>
      </dsp:txXfrm>
    </dsp:sp>
    <dsp:sp modelId="{DFC08C93-B03B-A949-A989-2923982358CA}">
      <dsp:nvSpPr>
        <dsp:cNvPr id="0" name=""/>
        <dsp:cNvSpPr/>
      </dsp:nvSpPr>
      <dsp:spPr>
        <a:xfrm>
          <a:off x="10511402" y="0"/>
          <a:ext cx="6777602" cy="354710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85750" lvl="1" indent="-285750" algn="l" defTabSz="1244600">
            <a:lnSpc>
              <a:spcPct val="90000"/>
            </a:lnSpc>
            <a:spcBef>
              <a:spcPct val="0"/>
            </a:spcBef>
            <a:spcAft>
              <a:spcPct val="15000"/>
            </a:spcAft>
            <a:buChar char="•"/>
          </a:pPr>
          <a:r>
            <a:rPr lang="en-US" sz="2800" kern="1200">
              <a:latin typeface="Arial" panose="020B0604020202020204" pitchFamily="34" charset="0"/>
              <a:cs typeface="Arial" panose="020B0604020202020204" pitchFamily="34" charset="0"/>
            </a:rPr>
            <a:t>Further unlocking corporate sukuk market potentials</a:t>
          </a:r>
        </a:p>
        <a:p>
          <a:pPr marL="285750" lvl="1" indent="-285750" algn="l" defTabSz="1244600">
            <a:lnSpc>
              <a:spcPct val="90000"/>
            </a:lnSpc>
            <a:spcBef>
              <a:spcPct val="0"/>
            </a:spcBef>
            <a:spcAft>
              <a:spcPct val="15000"/>
            </a:spcAft>
            <a:buChar char="•"/>
          </a:pPr>
          <a:r>
            <a:rPr lang="en-US" sz="2800" kern="1200">
              <a:latin typeface="Arial" panose="020B0604020202020204" pitchFamily="34" charset="0"/>
              <a:cs typeface="Arial" panose="020B0604020202020204" pitchFamily="34" charset="0"/>
            </a:rPr>
            <a:t>Diversification of Islamic financing contracts and sukuk models</a:t>
          </a:r>
        </a:p>
        <a:p>
          <a:pPr marL="285750" lvl="1" indent="-285750" algn="l" defTabSz="1244600">
            <a:lnSpc>
              <a:spcPct val="90000"/>
            </a:lnSpc>
            <a:spcBef>
              <a:spcPct val="0"/>
            </a:spcBef>
            <a:spcAft>
              <a:spcPct val="15000"/>
            </a:spcAft>
            <a:buChar char="•"/>
          </a:pPr>
          <a:r>
            <a:rPr lang="en-US" sz="2800" kern="1200">
              <a:latin typeface="Arial" panose="020B0604020202020204" pitchFamily="34" charset="0"/>
              <a:cs typeface="Arial" panose="020B0604020202020204" pitchFamily="34" charset="0"/>
            </a:rPr>
            <a:t>Enhancing regulatory collaborations</a:t>
          </a:r>
        </a:p>
        <a:p>
          <a:pPr marL="285750" lvl="1" indent="-285750" algn="l" defTabSz="1244600">
            <a:lnSpc>
              <a:spcPct val="90000"/>
            </a:lnSpc>
            <a:spcBef>
              <a:spcPct val="0"/>
            </a:spcBef>
            <a:spcAft>
              <a:spcPct val="15000"/>
            </a:spcAft>
            <a:buChar char="•"/>
          </a:pPr>
          <a:r>
            <a:rPr lang="en-US" sz="2800" kern="1200">
              <a:latin typeface="Arial" panose="020B0604020202020204" pitchFamily="34" charset="0"/>
              <a:cs typeface="Arial" panose="020B0604020202020204" pitchFamily="34" charset="0"/>
            </a:rPr>
            <a:t>Promoting innovative financing models</a:t>
          </a:r>
        </a:p>
        <a:p>
          <a:pPr marL="285750" lvl="1" indent="-285750" algn="l" defTabSz="1244600">
            <a:lnSpc>
              <a:spcPct val="90000"/>
            </a:lnSpc>
            <a:spcBef>
              <a:spcPct val="0"/>
            </a:spcBef>
            <a:spcAft>
              <a:spcPct val="15000"/>
            </a:spcAft>
            <a:buChar char="•"/>
          </a:pPr>
          <a:r>
            <a:rPr lang="en-US" sz="2800" kern="1200">
              <a:latin typeface="Arial" panose="020B0604020202020204" pitchFamily="34" charset="0"/>
              <a:cs typeface="Arial" panose="020B0604020202020204" pitchFamily="34" charset="0"/>
            </a:rPr>
            <a:t>Leveraging technological innovation</a:t>
          </a:r>
        </a:p>
      </dsp:txBody>
      <dsp:txXfrm>
        <a:off x="10511402" y="0"/>
        <a:ext cx="6777602" cy="3547109"/>
      </dsp:txXfrm>
    </dsp:sp>
    <dsp:sp modelId="{551D00F6-B921-FA47-A5F9-55B352DB8826}">
      <dsp:nvSpPr>
        <dsp:cNvPr id="0" name=""/>
        <dsp:cNvSpPr/>
      </dsp:nvSpPr>
      <dsp:spPr>
        <a:xfrm>
          <a:off x="10511402" y="3547109"/>
          <a:ext cx="6777602" cy="354710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85750" lvl="1" indent="-285750" algn="l" defTabSz="1244600">
            <a:lnSpc>
              <a:spcPct val="90000"/>
            </a:lnSpc>
            <a:spcBef>
              <a:spcPct val="0"/>
            </a:spcBef>
            <a:spcAft>
              <a:spcPct val="15000"/>
            </a:spcAft>
            <a:buChar char="•"/>
          </a:pPr>
          <a:r>
            <a:rPr lang="en-US" sz="2800" kern="1200">
              <a:latin typeface="Arial" panose="020B0604020202020204" pitchFamily="34" charset="0"/>
              <a:cs typeface="Arial" panose="020B0604020202020204" pitchFamily="34" charset="0"/>
            </a:rPr>
            <a:t>Increasing capacity building and literacy for issuers and investors</a:t>
          </a:r>
        </a:p>
      </dsp:txBody>
      <dsp:txXfrm>
        <a:off x="10511402" y="3547109"/>
        <a:ext cx="6777602" cy="354710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716A8-60E6-A646-B382-1C2AB58CB568}">
      <dsp:nvSpPr>
        <dsp:cNvPr id="0" name=""/>
        <dsp:cNvSpPr/>
      </dsp:nvSpPr>
      <dsp:spPr>
        <a:xfrm>
          <a:off x="1665412" y="4256"/>
          <a:ext cx="3083743" cy="1850245"/>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rgbClr val="002060"/>
              </a:solidFill>
              <a:latin typeface="Arial" panose="020B0604020202020204" pitchFamily="34" charset="0"/>
              <a:cs typeface="Arial" panose="020B0604020202020204" pitchFamily="34" charset="0"/>
            </a:rPr>
            <a:t>Central Bank of Nigeria</a:t>
          </a:r>
          <a:endParaRPr lang="en-US" sz="2400" b="1" kern="1200" dirty="0">
            <a:solidFill>
              <a:srgbClr val="002060"/>
            </a:solidFill>
          </a:endParaRPr>
        </a:p>
      </dsp:txBody>
      <dsp:txXfrm>
        <a:off x="1665412" y="4256"/>
        <a:ext cx="3083743" cy="1850245"/>
      </dsp:txXfrm>
    </dsp:sp>
    <dsp:sp modelId="{D11A1FCF-450C-A546-B966-6BE9A1EF9165}">
      <dsp:nvSpPr>
        <dsp:cNvPr id="0" name=""/>
        <dsp:cNvSpPr/>
      </dsp:nvSpPr>
      <dsp:spPr>
        <a:xfrm>
          <a:off x="5057530" y="4256"/>
          <a:ext cx="3083743" cy="1850245"/>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rgbClr val="002060"/>
              </a:solidFill>
              <a:latin typeface="Arial" panose="020B0604020202020204" pitchFamily="34" charset="0"/>
              <a:cs typeface="Arial" panose="020B0604020202020204" pitchFamily="34" charset="0"/>
            </a:rPr>
            <a:t>Nigerian Deposit Insurance Corporation</a:t>
          </a:r>
          <a:endParaRPr lang="en-US" sz="2400" b="1" kern="1200" dirty="0">
            <a:solidFill>
              <a:srgbClr val="002060"/>
            </a:solidFill>
          </a:endParaRPr>
        </a:p>
      </dsp:txBody>
      <dsp:txXfrm>
        <a:off x="5057530" y="4256"/>
        <a:ext cx="3083743" cy="1850245"/>
      </dsp:txXfrm>
    </dsp:sp>
    <dsp:sp modelId="{2FE1BF5A-7D3A-DF49-8F90-691EA076D2E7}">
      <dsp:nvSpPr>
        <dsp:cNvPr id="0" name=""/>
        <dsp:cNvSpPr/>
      </dsp:nvSpPr>
      <dsp:spPr>
        <a:xfrm>
          <a:off x="1665412" y="2162877"/>
          <a:ext cx="3083743" cy="1850245"/>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rgbClr val="002060"/>
              </a:solidFill>
              <a:latin typeface="Arial" panose="020B0604020202020204" pitchFamily="34" charset="0"/>
              <a:cs typeface="Arial" panose="020B0604020202020204" pitchFamily="34" charset="0"/>
            </a:rPr>
            <a:t>National Insurance Commission</a:t>
          </a:r>
          <a:endParaRPr lang="en-US" sz="2400" b="1" kern="1200" dirty="0">
            <a:solidFill>
              <a:srgbClr val="002060"/>
            </a:solidFill>
          </a:endParaRPr>
        </a:p>
      </dsp:txBody>
      <dsp:txXfrm>
        <a:off x="1665412" y="2162877"/>
        <a:ext cx="3083743" cy="1850245"/>
      </dsp:txXfrm>
    </dsp:sp>
    <dsp:sp modelId="{F89DF099-AF1B-D044-9677-EF096B1C6E69}">
      <dsp:nvSpPr>
        <dsp:cNvPr id="0" name=""/>
        <dsp:cNvSpPr/>
      </dsp:nvSpPr>
      <dsp:spPr>
        <a:xfrm>
          <a:off x="5057530" y="2162877"/>
          <a:ext cx="3083743" cy="1850245"/>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rgbClr val="002060"/>
              </a:solidFill>
              <a:latin typeface="Arial" panose="020B0604020202020204" pitchFamily="34" charset="0"/>
              <a:cs typeface="Arial" panose="020B0604020202020204" pitchFamily="34" charset="0"/>
            </a:rPr>
            <a:t>Securities and Exchange Commission</a:t>
          </a:r>
          <a:endParaRPr lang="en-US" sz="2400" b="1" kern="1200" dirty="0">
            <a:solidFill>
              <a:srgbClr val="002060"/>
            </a:solidFill>
          </a:endParaRPr>
        </a:p>
      </dsp:txBody>
      <dsp:txXfrm>
        <a:off x="5057530" y="2162877"/>
        <a:ext cx="3083743" cy="1850245"/>
      </dsp:txXfrm>
    </dsp:sp>
    <dsp:sp modelId="{66B13783-B3BC-F34B-8308-AAB51FC4301E}">
      <dsp:nvSpPr>
        <dsp:cNvPr id="0" name=""/>
        <dsp:cNvSpPr/>
      </dsp:nvSpPr>
      <dsp:spPr>
        <a:xfrm>
          <a:off x="1665412" y="4321497"/>
          <a:ext cx="3083743" cy="1850245"/>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rgbClr val="002060"/>
              </a:solidFill>
              <a:latin typeface="Arial" panose="020B0604020202020204" pitchFamily="34" charset="0"/>
              <a:cs typeface="Arial" panose="020B0604020202020204" pitchFamily="34" charset="0"/>
            </a:rPr>
            <a:t>Pension Commission</a:t>
          </a:r>
          <a:endParaRPr lang="en-US" sz="2400" b="1" kern="1200" dirty="0">
            <a:solidFill>
              <a:srgbClr val="002060"/>
            </a:solidFill>
          </a:endParaRPr>
        </a:p>
      </dsp:txBody>
      <dsp:txXfrm>
        <a:off x="1665412" y="4321497"/>
        <a:ext cx="3083743" cy="1850245"/>
      </dsp:txXfrm>
    </dsp:sp>
    <dsp:sp modelId="{98D99496-7D26-2D40-8749-5B33EFF62D26}">
      <dsp:nvSpPr>
        <dsp:cNvPr id="0" name=""/>
        <dsp:cNvSpPr/>
      </dsp:nvSpPr>
      <dsp:spPr>
        <a:xfrm>
          <a:off x="5057530" y="4321497"/>
          <a:ext cx="3083743" cy="1850245"/>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rgbClr val="002060"/>
              </a:solidFill>
              <a:latin typeface="Arial" panose="020B0604020202020204" pitchFamily="34" charset="0"/>
              <a:cs typeface="Arial" panose="020B0604020202020204" pitchFamily="34" charset="0"/>
            </a:rPr>
            <a:t>Financial Regulation Advisory Council of Experts (FRACE)</a:t>
          </a:r>
          <a:endParaRPr lang="en-US" sz="2400" b="1" kern="1200" dirty="0">
            <a:solidFill>
              <a:srgbClr val="002060"/>
            </a:solidFill>
          </a:endParaRPr>
        </a:p>
      </dsp:txBody>
      <dsp:txXfrm>
        <a:off x="5057530" y="4321497"/>
        <a:ext cx="3083743" cy="185024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6.svg"/><Relationship Id="rId1" Type="http://schemas.openxmlformats.org/officeDocument/2006/relationships/image" Target="../media/image115.png"/></Relationships>
</file>

<file path=ppt/drawings/drawing1.xml><?xml version="1.0" encoding="utf-8"?>
<c:userShapes xmlns:c="http://schemas.openxmlformats.org/drawingml/2006/chart">
  <cdr:relSizeAnchor xmlns:cdr="http://schemas.openxmlformats.org/drawingml/2006/chartDrawing">
    <cdr:from>
      <cdr:x>0.59581</cdr:x>
      <cdr:y>0.06044</cdr:y>
    </cdr:from>
    <cdr:to>
      <cdr:x>0.89603</cdr:x>
      <cdr:y>0.17793</cdr:y>
    </cdr:to>
    <cdr:sp macro="" textlink="">
      <cdr:nvSpPr>
        <cdr:cNvPr id="2" name="TextBox 1">
          <a:extLst xmlns:a="http://schemas.openxmlformats.org/drawingml/2006/main">
            <a:ext uri="{FF2B5EF4-FFF2-40B4-BE49-F238E27FC236}">
              <a16:creationId xmlns:a16="http://schemas.microsoft.com/office/drawing/2014/main" id="{533053A5-1832-061A-EC50-677CDA6CE652}"/>
            </a:ext>
          </a:extLst>
        </cdr:cNvPr>
        <cdr:cNvSpPr txBox="1"/>
      </cdr:nvSpPr>
      <cdr:spPr>
        <a:xfrm xmlns:a="http://schemas.openxmlformats.org/drawingml/2006/main">
          <a:off x="4829460" y="371742"/>
          <a:ext cx="2433489" cy="722637"/>
        </a:xfrm>
        <a:prstGeom xmlns:a="http://schemas.openxmlformats.org/drawingml/2006/main" prst="rect">
          <a:avLst/>
        </a:prstGeom>
        <a:solidFill xmlns:a="http://schemas.openxmlformats.org/drawingml/2006/main">
          <a:schemeClr val="accent6">
            <a:lumMod val="20000"/>
            <a:lumOff val="80000"/>
          </a:schemeClr>
        </a:solidFill>
      </cdr:spPr>
      <cdr:txBody>
        <a:bodyPr xmlns:a="http://schemas.openxmlformats.org/drawingml/2006/main" vertOverflow="clip" wrap="none" rtlCol="0"/>
        <a:lstStyle xmlns:a="http://schemas.openxmlformats.org/drawingml/2006/main"/>
        <a:p xmlns:a="http://schemas.openxmlformats.org/drawingml/2006/main">
          <a:pPr algn="ctr"/>
          <a:r>
            <a:rPr lang="en-US" sz="1400" b="1" kern="1200">
              <a:solidFill>
                <a:schemeClr val="tx1"/>
              </a:solidFill>
            </a:rPr>
            <a:t>Islamic</a:t>
          </a:r>
          <a:r>
            <a:rPr lang="en-US" sz="1400" b="1" kern="1200" baseline="0">
              <a:solidFill>
                <a:schemeClr val="tx1"/>
              </a:solidFill>
            </a:rPr>
            <a:t> financial </a:t>
          </a:r>
        </a:p>
        <a:p xmlns:a="http://schemas.openxmlformats.org/drawingml/2006/main">
          <a:pPr algn="ctr"/>
          <a:r>
            <a:rPr lang="en-US" sz="1400" b="1" kern="1200" baseline="0">
              <a:solidFill>
                <a:schemeClr val="tx1"/>
              </a:solidFill>
            </a:rPr>
            <a:t>assets</a:t>
          </a:r>
          <a:endParaRPr lang="en-US" sz="1400" b="1" kern="1200">
            <a:solidFill>
              <a:schemeClr val="tx1"/>
            </a:solidFill>
          </a:endParaRPr>
        </a:p>
      </cdr:txBody>
    </cdr:sp>
  </cdr:relSizeAnchor>
  <cdr:relSizeAnchor xmlns:cdr="http://schemas.openxmlformats.org/drawingml/2006/chartDrawing">
    <cdr:from>
      <cdr:x>0.01325</cdr:x>
      <cdr:y>0.70227</cdr:y>
    </cdr:from>
    <cdr:to>
      <cdr:x>0.31347</cdr:x>
      <cdr:y>0.81976</cdr:y>
    </cdr:to>
    <cdr:sp macro="" textlink="">
      <cdr:nvSpPr>
        <cdr:cNvPr id="3" name="TextBox 1">
          <a:extLst xmlns:a="http://schemas.openxmlformats.org/drawingml/2006/main">
            <a:ext uri="{FF2B5EF4-FFF2-40B4-BE49-F238E27FC236}">
              <a16:creationId xmlns:a16="http://schemas.microsoft.com/office/drawing/2014/main" id="{FBD0C6D1-C245-9DDF-02FF-2168DA093ECA}"/>
            </a:ext>
          </a:extLst>
        </cdr:cNvPr>
        <cdr:cNvSpPr txBox="1"/>
      </cdr:nvSpPr>
      <cdr:spPr>
        <a:xfrm xmlns:a="http://schemas.openxmlformats.org/drawingml/2006/main">
          <a:off x="77060" y="3340100"/>
          <a:ext cx="1746293" cy="558800"/>
        </a:xfrm>
        <a:prstGeom xmlns:a="http://schemas.openxmlformats.org/drawingml/2006/main" prst="rect">
          <a:avLst/>
        </a:prstGeom>
        <a:solidFill xmlns:a="http://schemas.openxmlformats.org/drawingml/2006/main">
          <a:schemeClr val="accent1">
            <a:lumMod val="20000"/>
            <a:lumOff val="80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kern="1200" dirty="0">
              <a:solidFill>
                <a:schemeClr val="tx1"/>
              </a:solidFill>
            </a:rPr>
            <a:t>Conventional</a:t>
          </a:r>
          <a:r>
            <a:rPr lang="en-US" sz="1400" b="1" kern="1200" baseline="0" dirty="0">
              <a:solidFill>
                <a:schemeClr val="tx1"/>
              </a:solidFill>
            </a:rPr>
            <a:t> financial </a:t>
          </a:r>
        </a:p>
        <a:p xmlns:a="http://schemas.openxmlformats.org/drawingml/2006/main">
          <a:pPr algn="ctr"/>
          <a:r>
            <a:rPr lang="en-US" sz="1400" b="1" kern="1200" baseline="0" dirty="0">
              <a:solidFill>
                <a:schemeClr val="tx1"/>
              </a:solidFill>
            </a:rPr>
            <a:t>assets</a:t>
          </a:r>
          <a:endParaRPr lang="en-US" sz="1400" b="1" kern="1200" dirty="0">
            <a:solidFill>
              <a:schemeClr val="tx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0.1087</cdr:x>
      <cdr:y>0.50228</cdr:y>
    </cdr:from>
    <cdr:to>
      <cdr:x>0.28428</cdr:x>
      <cdr:y>0.67784</cdr:y>
    </cdr:to>
    <cdr:sp macro="" textlink="">
      <cdr:nvSpPr>
        <cdr:cNvPr id="2" name="Freeform 1">
          <a:extLst xmlns:a="http://schemas.openxmlformats.org/drawingml/2006/main">
            <a:ext uri="{FF2B5EF4-FFF2-40B4-BE49-F238E27FC236}">
              <a16:creationId xmlns:a16="http://schemas.microsoft.com/office/drawing/2014/main" id="{7EB4EB6F-9C4B-42DC-8C7F-D77AB595BCE0}"/>
            </a:ext>
          </a:extLst>
        </cdr:cNvPr>
        <cdr:cNvSpPr/>
      </cdr:nvSpPr>
      <cdr:spPr>
        <a:xfrm xmlns:a="http://schemas.openxmlformats.org/drawingml/2006/main">
          <a:off x="790544" y="2670077"/>
          <a:ext cx="1276861" cy="933257"/>
        </a:xfrm>
        <a:custGeom xmlns:a="http://schemas.openxmlformats.org/drawingml/2006/main">
          <a:avLst/>
          <a:gdLst/>
          <a:ahLst/>
          <a:cxnLst/>
          <a:rect l="l" t="t" r="r" b="b"/>
          <a:pathLst>
            <a:path w="4952166" h="4114800">
              <a:moveTo>
                <a:pt x="0" y="0"/>
              </a:moveTo>
              <a:lnTo>
                <a:pt x="4952166" y="0"/>
              </a:lnTo>
              <a:lnTo>
                <a:pt x="4952166" y="4114800"/>
              </a:lnTo>
              <a:lnTo>
                <a:pt x="0" y="4114800"/>
              </a:lnTo>
              <a:lnTo>
                <a:pt x="0" y="0"/>
              </a:lnTo>
              <a:close/>
            </a:path>
          </a:pathLst>
        </a:custGeom>
        <a:blipFill xmlns:a="http://schemas.openxmlformats.org/drawingml/2006/main">
          <a:blip xmlns:r="http://schemas.openxmlformats.org/officeDocument/2006/relationships" r:embed="rId1">
            <a:extLst>
              <a:ext uri="{96DAC541-7B7A-43D3-8B79-37D633B846F1}">
                <asvg:svgBlip xmlns:asvg="http://schemas.microsoft.com/office/drawing/2016/SVG/main" r:embed="rId2"/>
              </a:ext>
            </a:extLst>
          </a:blip>
          <a:stretch>
            <a:fillRect/>
          </a:stretch>
        </a:blipFill>
      </cdr:spPr>
      <cdr:txBody>
        <a:bodyPr xmlns:a="http://schemas.openxmlformats.org/drawingml/2006/main"/>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GB"/>
        </a:p>
      </cdr:txBody>
    </cdr:sp>
  </cdr:relSizeAnchor>
  <cdr:relSizeAnchor xmlns:cdr="http://schemas.openxmlformats.org/drawingml/2006/chartDrawing">
    <cdr:from>
      <cdr:x>0.6803</cdr:x>
      <cdr:y>0.38826</cdr:y>
    </cdr:from>
    <cdr:to>
      <cdr:x>0.78833</cdr:x>
      <cdr:y>0.51857</cdr:y>
    </cdr:to>
    <cdr:sp macro="" textlink="">
      <cdr:nvSpPr>
        <cdr:cNvPr id="3" name="Freeform 2">
          <a:extLst xmlns:a="http://schemas.openxmlformats.org/drawingml/2006/main">
            <a:ext uri="{FF2B5EF4-FFF2-40B4-BE49-F238E27FC236}">
              <a16:creationId xmlns:a16="http://schemas.microsoft.com/office/drawing/2014/main" id="{9931DAE3-D3F2-8B63-4FAD-0E4C3A1D26AE}"/>
            </a:ext>
          </a:extLst>
        </cdr:cNvPr>
        <cdr:cNvSpPr/>
      </cdr:nvSpPr>
      <cdr:spPr>
        <a:xfrm xmlns:a="http://schemas.openxmlformats.org/drawingml/2006/main">
          <a:off x="4947473" y="2063942"/>
          <a:ext cx="785614" cy="692728"/>
        </a:xfrm>
        <a:custGeom xmlns:a="http://schemas.openxmlformats.org/drawingml/2006/main">
          <a:avLst/>
          <a:gdLst/>
          <a:ahLst/>
          <a:cxnLst/>
          <a:rect l="l" t="t" r="r" b="b"/>
          <a:pathLst>
            <a:path w="4920538" h="4114800">
              <a:moveTo>
                <a:pt x="0" y="0"/>
              </a:moveTo>
              <a:lnTo>
                <a:pt x="4920538" y="0"/>
              </a:lnTo>
              <a:lnTo>
                <a:pt x="4920538" y="4114800"/>
              </a:lnTo>
              <a:lnTo>
                <a:pt x="0" y="4114800"/>
              </a:lnTo>
              <a:lnTo>
                <a:pt x="0" y="0"/>
              </a:lnTo>
              <a:close/>
            </a:path>
          </a:pathLst>
        </a:custGeom>
        <a:blipFill xmlns:a="http://schemas.openxmlformats.org/drawingml/2006/main">
          <a:blip xmlns:r="http://schemas.openxmlformats.org/officeDocument/2006/relationships" r:embed="rId3"/>
          <a:stretch>
            <a:fillRect/>
          </a:stretch>
        </a:blipFill>
      </cdr:spPr>
      <cdr:txBody>
        <a:bodyPr xmlns:a="http://schemas.openxmlformats.org/drawingml/2006/main"/>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GB"/>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9DA853-D371-CB49-9CF9-DE4E266BF58F}" type="datetimeFigureOut">
              <a:rPr lang="en-GB" smtClean="0"/>
              <a:t>15/09/2025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7D3326-253E-0E41-AB18-0C3BE994DC62}" type="slidenum">
              <a:rPr lang="en-GB" smtClean="0"/>
              <a:t>‹#›</a:t>
            </a:fld>
            <a:endParaRPr lang="en-GB"/>
          </a:p>
        </p:txBody>
      </p:sp>
    </p:spTree>
    <p:extLst>
      <p:ext uri="{BB962C8B-B14F-4D97-AF65-F5344CB8AC3E}">
        <p14:creationId xmlns:p14="http://schemas.microsoft.com/office/powerpoint/2010/main" val="3473752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A47D3326-253E-0E41-AB18-0C3BE994DC62}" type="slidenum">
              <a:rPr lang="en-GB" smtClean="0"/>
              <a:t>1</a:t>
            </a:fld>
            <a:endParaRPr lang="en-GB"/>
          </a:p>
        </p:txBody>
      </p:sp>
    </p:spTree>
    <p:extLst>
      <p:ext uri="{BB962C8B-B14F-4D97-AF65-F5344CB8AC3E}">
        <p14:creationId xmlns:p14="http://schemas.microsoft.com/office/powerpoint/2010/main" val="804390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AEAF2-9C18-F399-92BA-9F7E082C53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4907D4-A25C-D4E9-E67E-E6D720A549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677B48-8EF2-203B-5A36-6FA2841E363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3DDE3C7-380D-0589-09BE-28FFCF6AC3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FE9673-EC59-EF48-BF1D-8E9E7208B18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345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7D3326-253E-0E41-AB18-0C3BE994DC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894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7D3326-253E-0E41-AB18-0C3BE994DC62}" type="slidenum">
              <a:rPr lang="en-GB" smtClean="0"/>
              <a:t>77</a:t>
            </a:fld>
            <a:endParaRPr lang="en-GB"/>
          </a:p>
        </p:txBody>
      </p:sp>
    </p:spTree>
    <p:extLst>
      <p:ext uri="{BB962C8B-B14F-4D97-AF65-F5344CB8AC3E}">
        <p14:creationId xmlns:p14="http://schemas.microsoft.com/office/powerpoint/2010/main" val="222641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7D3326-253E-0E41-AB18-0C3BE994DC62}" type="slidenum">
              <a:rPr lang="en-GB" smtClean="0"/>
              <a:t>87</a:t>
            </a:fld>
            <a:endParaRPr lang="en-GB"/>
          </a:p>
        </p:txBody>
      </p:sp>
    </p:spTree>
    <p:extLst>
      <p:ext uri="{BB962C8B-B14F-4D97-AF65-F5344CB8AC3E}">
        <p14:creationId xmlns:p14="http://schemas.microsoft.com/office/powerpoint/2010/main" val="3355583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10FC1-79D7-9462-1F32-73CADFDAEB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7624D-CABB-BC55-1150-B12205FF8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C1CF75-BE97-6C6E-3BF8-986961CBFA7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347817-3DFF-18A2-E7CB-BD981F4BFED8}"/>
              </a:ext>
            </a:extLst>
          </p:cNvPr>
          <p:cNvSpPr>
            <a:spLocks noGrp="1"/>
          </p:cNvSpPr>
          <p:nvPr>
            <p:ph type="sldNum" sz="quarter" idx="5"/>
          </p:nvPr>
        </p:nvSpPr>
        <p:spPr/>
        <p:txBody>
          <a:bodyPr/>
          <a:lstStyle/>
          <a:p>
            <a:fld id="{A47D3326-253E-0E41-AB18-0C3BE994DC62}" type="slidenum">
              <a:rPr lang="en-GB" smtClean="0"/>
              <a:t>88</a:t>
            </a:fld>
            <a:endParaRPr lang="en-GB"/>
          </a:p>
        </p:txBody>
      </p:sp>
    </p:spTree>
    <p:extLst>
      <p:ext uri="{BB962C8B-B14F-4D97-AF65-F5344CB8AC3E}">
        <p14:creationId xmlns:p14="http://schemas.microsoft.com/office/powerpoint/2010/main" val="2565602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5513">
              <a:defRPr sz="2400">
                <a:solidFill>
                  <a:schemeClr val="tx1"/>
                </a:solidFill>
                <a:latin typeface="Arial" charset="0"/>
                <a:ea typeface="ＭＳ Ｐゴシック" charset="-128"/>
              </a:defRPr>
            </a:lvl1pPr>
            <a:lvl2pPr marL="742950" indent="-285750" defTabSz="925513">
              <a:defRPr sz="2400">
                <a:solidFill>
                  <a:schemeClr val="tx1"/>
                </a:solidFill>
                <a:latin typeface="Arial" charset="0"/>
                <a:ea typeface="ＭＳ Ｐゴシック" charset="-128"/>
              </a:defRPr>
            </a:lvl2pPr>
            <a:lvl3pPr marL="1143000" indent="-228600" defTabSz="925513">
              <a:defRPr sz="2400">
                <a:solidFill>
                  <a:schemeClr val="tx1"/>
                </a:solidFill>
                <a:latin typeface="Arial" charset="0"/>
                <a:ea typeface="ＭＳ Ｐゴシック" charset="-128"/>
              </a:defRPr>
            </a:lvl3pPr>
            <a:lvl4pPr marL="1600200" indent="-228600" defTabSz="925513">
              <a:defRPr sz="2400">
                <a:solidFill>
                  <a:schemeClr val="tx1"/>
                </a:solidFill>
                <a:latin typeface="Arial" charset="0"/>
                <a:ea typeface="ＭＳ Ｐゴシック" charset="-128"/>
              </a:defRPr>
            </a:lvl4pPr>
            <a:lvl5pPr marL="2057400" indent="-228600" defTabSz="925513">
              <a:defRPr sz="24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400">
                <a:solidFill>
                  <a:schemeClr val="tx1"/>
                </a:solidFill>
                <a:latin typeface="Arial" charset="0"/>
                <a:ea typeface="ＭＳ Ｐゴシック" charset="-128"/>
              </a:defRPr>
            </a:lvl9pPr>
          </a:lstStyle>
          <a:p>
            <a:r>
              <a:rPr lang="en-GB" altLang="x-none" sz="1200">
                <a:latin typeface="Times" charset="0"/>
              </a:rPr>
              <a:t>Mehmet Asutay, Islamic Political Economy</a:t>
            </a:r>
            <a:endParaRPr lang="en-US" altLang="x-none" sz="1200">
              <a:latin typeface="Times" charset="0"/>
            </a:endParaRPr>
          </a:p>
        </p:txBody>
      </p:sp>
      <p:sp>
        <p:nvSpPr>
          <p:cNvPr id="9218"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5513">
              <a:defRPr sz="2400">
                <a:solidFill>
                  <a:schemeClr val="tx1"/>
                </a:solidFill>
                <a:latin typeface="Arial" charset="0"/>
                <a:ea typeface="ＭＳ Ｐゴシック" charset="-128"/>
              </a:defRPr>
            </a:lvl1pPr>
            <a:lvl2pPr marL="742950" indent="-285750" defTabSz="925513">
              <a:defRPr sz="2400">
                <a:solidFill>
                  <a:schemeClr val="tx1"/>
                </a:solidFill>
                <a:latin typeface="Arial" charset="0"/>
                <a:ea typeface="ＭＳ Ｐゴシック" charset="-128"/>
              </a:defRPr>
            </a:lvl2pPr>
            <a:lvl3pPr marL="1143000" indent="-228600" defTabSz="925513">
              <a:defRPr sz="2400">
                <a:solidFill>
                  <a:schemeClr val="tx1"/>
                </a:solidFill>
                <a:latin typeface="Arial" charset="0"/>
                <a:ea typeface="ＭＳ Ｐゴシック" charset="-128"/>
              </a:defRPr>
            </a:lvl3pPr>
            <a:lvl4pPr marL="1600200" indent="-228600" defTabSz="925513">
              <a:defRPr sz="2400">
                <a:solidFill>
                  <a:schemeClr val="tx1"/>
                </a:solidFill>
                <a:latin typeface="Arial" charset="0"/>
                <a:ea typeface="ＭＳ Ｐゴシック" charset="-128"/>
              </a:defRPr>
            </a:lvl4pPr>
            <a:lvl5pPr marL="2057400" indent="-228600" defTabSz="925513">
              <a:defRPr sz="2400">
                <a:solidFill>
                  <a:schemeClr val="tx1"/>
                </a:solidFill>
                <a:latin typeface="Arial" charset="0"/>
                <a:ea typeface="ＭＳ Ｐゴシック" charset="-128"/>
              </a:defRPr>
            </a:lvl5pPr>
            <a:lvl6pPr marL="2514600" indent="-228600" defTabSz="9255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55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55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5513"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200">
                <a:latin typeface="Times" charset="0"/>
              </a:rPr>
              <a:t>IIIT-MAHYA Summer School, 19-29 July 2020</a:t>
            </a:r>
          </a:p>
        </p:txBody>
      </p:sp>
      <p:sp>
        <p:nvSpPr>
          <p:cNvPr id="9219"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9220" name="Rectangle 3"/>
          <p:cNvSpPr>
            <a:spLocks noGrp="1" noChangeArrowheads="1"/>
          </p:cNvSpPr>
          <p:nvPr>
            <p:ph type="body" idx="1"/>
          </p:nvPr>
        </p:nvSpPr>
        <p:spPr>
          <a:xfrm>
            <a:off x="688975" y="4570413"/>
            <a:ext cx="5510213" cy="4330700"/>
          </a:xfrm>
          <a:solidFill>
            <a:srgbClr val="FFFFFF"/>
          </a:solidFill>
          <a:ln>
            <a:solidFill>
              <a:srgbClr val="000000"/>
            </a:solidFill>
          </a:ln>
        </p:spPr>
        <p:txBody>
          <a:bodyPr/>
          <a:lstStyle/>
          <a:p>
            <a:endParaRPr lang="en-US" altLang="x-none">
              <a:latin typeface="Times" charset="0"/>
              <a:ea typeface="ＭＳ Ｐゴシック" charset="-128"/>
            </a:endParaRPr>
          </a:p>
        </p:txBody>
      </p:sp>
      <p:sp>
        <p:nvSpPr>
          <p:cNvPr id="2" name="Slide Number Placeholder 1"/>
          <p:cNvSpPr>
            <a:spLocks noGrp="1"/>
          </p:cNvSpPr>
          <p:nvPr>
            <p:ph type="sldNum" sz="quarter" idx="10"/>
          </p:nvPr>
        </p:nvSpPr>
        <p:spPr/>
        <p:txBody>
          <a:bodyPr/>
          <a:lstStyle/>
          <a:p>
            <a:fld id="{A587ED6B-EC80-8349-87A6-2897B021604D}" type="slidenum">
              <a:rPr lang="en-GB" altLang="x-none" smtClean="0"/>
              <a:pPr/>
              <a:t>11</a:t>
            </a:fld>
            <a:endParaRPr lang="en-GB" altLang="x-none"/>
          </a:p>
        </p:txBody>
      </p:sp>
    </p:spTree>
    <p:extLst>
      <p:ext uri="{BB962C8B-B14F-4D97-AF65-F5344CB8AC3E}">
        <p14:creationId xmlns:p14="http://schemas.microsoft.com/office/powerpoint/2010/main" val="1580652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noChangeArrowheads="1" noTextEdit="1"/>
          </p:cNvSpPr>
          <p:nvPr>
            <p:ph type="sldImg"/>
          </p:nvPr>
        </p:nvSpPr>
        <p:spPr>
          <a:xfrm>
            <a:off x="-1679575" y="969963"/>
            <a:ext cx="8526463" cy="4797425"/>
          </a:xfrm>
          <a:ln/>
        </p:spPr>
      </p:sp>
      <p:sp>
        <p:nvSpPr>
          <p:cNvPr id="139266" name="Rectangle 3"/>
          <p:cNvSpPr>
            <a:spLocks noGrp="1" noChangeArrowheads="1"/>
          </p:cNvSpPr>
          <p:nvPr>
            <p:ph type="body" idx="1"/>
          </p:nvPr>
        </p:nvSpPr>
        <p:spPr>
          <a:xfrm>
            <a:off x="689373" y="6091767"/>
            <a:ext cx="3787378" cy="5776384"/>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Times New Roman" charset="0"/>
              <a:ea typeface="ＭＳ Ｐゴシック" charset="-128"/>
            </a:endParaRPr>
          </a:p>
        </p:txBody>
      </p:sp>
      <p:sp>
        <p:nvSpPr>
          <p:cNvPr id="3" name="Date Placeholder 2"/>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Header Placeholder 3"/>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Durham Islamic Finance Summer School 2023; Mehmet Asutay-Islamic Moral Economy</a:t>
            </a:r>
          </a:p>
        </p:txBody>
      </p:sp>
    </p:spTree>
    <p:extLst>
      <p:ext uri="{BB962C8B-B14F-4D97-AF65-F5344CB8AC3E}">
        <p14:creationId xmlns:p14="http://schemas.microsoft.com/office/powerpoint/2010/main" val="3541862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7D3326-253E-0E41-AB18-0C3BE994DC6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3476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49531-863C-41F2-C3C5-ABBFDD4477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45916B-B4D5-B4F8-681D-E90E08E46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AACD19-C29D-12AE-DF92-77D9B58588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1D835A-D4BE-DD5B-0BCD-945ECDE294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7D3326-253E-0E41-AB18-0C3BE994DC6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1114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AC88E-6558-3E2A-778C-F0ABD1986F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F45C77-2F90-7995-195F-131B0475B9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0AC60C-88DE-8768-9EEB-33487219B0E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3A7C45E-651B-F8AC-F9D1-FD800A7C05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7D3326-253E-0E41-AB18-0C3BE994DC6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2322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10102-142D-0DCE-E778-DCEECC0274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89815-009A-A0A1-975E-C5571C1140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BF88C6-A681-3782-AA0F-F313CF8FA05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D50E1EA-A069-541E-6E96-AA66D3E764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7D3326-253E-0E41-AB18-0C3BE994DC6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425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7D3326-253E-0E41-AB18-0C3BE994DC62}" type="slidenum">
              <a:rPr lang="en-GB" smtClean="0"/>
              <a:t>37</a:t>
            </a:fld>
            <a:endParaRPr lang="en-GB"/>
          </a:p>
        </p:txBody>
      </p:sp>
    </p:spTree>
    <p:extLst>
      <p:ext uri="{BB962C8B-B14F-4D97-AF65-F5344CB8AC3E}">
        <p14:creationId xmlns:p14="http://schemas.microsoft.com/office/powerpoint/2010/main" val="4076402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7D3326-253E-0E41-AB18-0C3BE994DC62}" type="slidenum">
              <a:rPr lang="en-GB" smtClean="0"/>
              <a:t>38</a:t>
            </a:fld>
            <a:endParaRPr lang="en-GB"/>
          </a:p>
        </p:txBody>
      </p:sp>
    </p:spTree>
    <p:extLst>
      <p:ext uri="{BB962C8B-B14F-4D97-AF65-F5344CB8AC3E}">
        <p14:creationId xmlns:p14="http://schemas.microsoft.com/office/powerpoint/2010/main" val="2333951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B456FD-CCD8-411C-886B-C85A564A472B}" type="datetimeFigureOut">
              <a:rPr lang="en-US" smtClean="0"/>
              <a:t>9/15/25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BD43B-4DB7-450A-B006-30546538A70E}" type="slidenum">
              <a:rPr lang="en-US" smtClean="0"/>
              <a:t>‹#›</a:t>
            </a:fld>
            <a:endParaRPr lang="en-US"/>
          </a:p>
        </p:txBody>
      </p:sp>
    </p:spTree>
    <p:extLst>
      <p:ext uri="{BB962C8B-B14F-4D97-AF65-F5344CB8AC3E}">
        <p14:creationId xmlns:p14="http://schemas.microsoft.com/office/powerpoint/2010/main" val="1774833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B456FD-CCD8-411C-886B-C85A564A472B}" type="datetimeFigureOut">
              <a:rPr lang="en-US" smtClean="0"/>
              <a:t>9/15/25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BD43B-4DB7-450A-B006-30546538A70E}" type="slidenum">
              <a:rPr lang="en-US" smtClean="0"/>
              <a:t>‹#›</a:t>
            </a:fld>
            <a:endParaRPr lang="en-US"/>
          </a:p>
        </p:txBody>
      </p:sp>
    </p:spTree>
    <p:extLst>
      <p:ext uri="{BB962C8B-B14F-4D97-AF65-F5344CB8AC3E}">
        <p14:creationId xmlns:p14="http://schemas.microsoft.com/office/powerpoint/2010/main" val="191479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7"/>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B456FD-CCD8-411C-886B-C85A564A472B}" type="datetimeFigureOut">
              <a:rPr lang="en-US" smtClean="0"/>
              <a:t>9/15/25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BD43B-4DB7-450A-B006-30546538A70E}" type="slidenum">
              <a:rPr lang="en-US" smtClean="0"/>
              <a:t>‹#›</a:t>
            </a:fld>
            <a:endParaRPr lang="en-US"/>
          </a:p>
        </p:txBody>
      </p:sp>
    </p:spTree>
    <p:extLst>
      <p:ext uri="{BB962C8B-B14F-4D97-AF65-F5344CB8AC3E}">
        <p14:creationId xmlns:p14="http://schemas.microsoft.com/office/powerpoint/2010/main" val="3675492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7"/>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7"/>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B456FD-CCD8-411C-886B-C85A564A472B}" type="datetimeFigureOut">
              <a:rPr lang="en-US" smtClean="0"/>
              <a:t>9/15/25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BD43B-4DB7-450A-B006-30546538A70E}" type="slidenum">
              <a:rPr lang="en-US" smtClean="0"/>
              <a:t>‹#›</a:t>
            </a:fld>
            <a:endParaRPr lang="en-US"/>
          </a:p>
        </p:txBody>
      </p:sp>
    </p:spTree>
    <p:extLst>
      <p:ext uri="{BB962C8B-B14F-4D97-AF65-F5344CB8AC3E}">
        <p14:creationId xmlns:p14="http://schemas.microsoft.com/office/powerpoint/2010/main" val="4074824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B456FD-CCD8-411C-886B-C85A564A472B}" type="datetimeFigureOut">
              <a:rPr lang="en-US" smtClean="0"/>
              <a:t>9/15/25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1BD43B-4DB7-450A-B006-30546538A70E}" type="slidenum">
              <a:rPr lang="en-US" smtClean="0"/>
              <a:t>‹#›</a:t>
            </a:fld>
            <a:endParaRPr lang="en-US"/>
          </a:p>
        </p:txBody>
      </p:sp>
    </p:spTree>
    <p:extLst>
      <p:ext uri="{BB962C8B-B14F-4D97-AF65-F5344CB8AC3E}">
        <p14:creationId xmlns:p14="http://schemas.microsoft.com/office/powerpoint/2010/main" val="3350255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B456FD-CCD8-411C-886B-C85A564A472B}" type="datetimeFigureOut">
              <a:rPr lang="en-US" smtClean="0"/>
              <a:t>9/15/25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1BD43B-4DB7-450A-B006-30546538A70E}" type="slidenum">
              <a:rPr lang="en-US" smtClean="0"/>
              <a:t>‹#›</a:t>
            </a:fld>
            <a:endParaRPr lang="en-US"/>
          </a:p>
        </p:txBody>
      </p:sp>
    </p:spTree>
    <p:extLst>
      <p:ext uri="{BB962C8B-B14F-4D97-AF65-F5344CB8AC3E}">
        <p14:creationId xmlns:p14="http://schemas.microsoft.com/office/powerpoint/2010/main" val="3012048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B456FD-CCD8-411C-886B-C85A564A472B}" type="datetimeFigureOut">
              <a:rPr lang="en-US" smtClean="0"/>
              <a:t>9/15/25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1BD43B-4DB7-450A-B006-30546538A70E}" type="slidenum">
              <a:rPr lang="en-US" smtClean="0"/>
              <a:t>‹#›</a:t>
            </a:fld>
            <a:endParaRPr lang="en-US"/>
          </a:p>
        </p:txBody>
      </p:sp>
    </p:spTree>
    <p:extLst>
      <p:ext uri="{BB962C8B-B14F-4D97-AF65-F5344CB8AC3E}">
        <p14:creationId xmlns:p14="http://schemas.microsoft.com/office/powerpoint/2010/main" val="1176476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EBB456FD-CCD8-411C-886B-C85A564A472B}" type="datetimeFigureOut">
              <a:rPr lang="en-US" smtClean="0"/>
              <a:t>9/15/25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BD43B-4DB7-450A-B006-30546538A70E}" type="slidenum">
              <a:rPr lang="en-US" smtClean="0"/>
              <a:t>‹#›</a:t>
            </a:fld>
            <a:endParaRPr lang="en-US"/>
          </a:p>
        </p:txBody>
      </p:sp>
    </p:spTree>
    <p:extLst>
      <p:ext uri="{BB962C8B-B14F-4D97-AF65-F5344CB8AC3E}">
        <p14:creationId xmlns:p14="http://schemas.microsoft.com/office/powerpoint/2010/main" val="1355458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EBB456FD-CCD8-411C-886B-C85A564A472B}" type="datetimeFigureOut">
              <a:rPr lang="en-US" smtClean="0"/>
              <a:t>9/15/25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BD43B-4DB7-450A-B006-30546538A70E}" type="slidenum">
              <a:rPr lang="en-US" smtClean="0"/>
              <a:t>‹#›</a:t>
            </a:fld>
            <a:endParaRPr lang="en-US"/>
          </a:p>
        </p:txBody>
      </p:sp>
    </p:spTree>
    <p:extLst>
      <p:ext uri="{BB962C8B-B14F-4D97-AF65-F5344CB8AC3E}">
        <p14:creationId xmlns:p14="http://schemas.microsoft.com/office/powerpoint/2010/main" val="1885698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B456FD-CCD8-411C-886B-C85A564A472B}" type="datetimeFigureOut">
              <a:rPr lang="en-US" smtClean="0"/>
              <a:t>9/15/25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BD43B-4DB7-450A-B006-30546538A70E}" type="slidenum">
              <a:rPr lang="en-US" smtClean="0"/>
              <a:t>‹#›</a:t>
            </a:fld>
            <a:endParaRPr lang="en-US"/>
          </a:p>
        </p:txBody>
      </p:sp>
    </p:spTree>
    <p:extLst>
      <p:ext uri="{BB962C8B-B14F-4D97-AF65-F5344CB8AC3E}">
        <p14:creationId xmlns:p14="http://schemas.microsoft.com/office/powerpoint/2010/main" val="1766395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7"/>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7"/>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B456FD-CCD8-411C-886B-C85A564A472B}" type="datetimeFigureOut">
              <a:rPr lang="en-US" smtClean="0"/>
              <a:t>9/15/25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BD43B-4DB7-450A-B006-30546538A70E}" type="slidenum">
              <a:rPr lang="en-US" smtClean="0"/>
              <a:t>‹#›</a:t>
            </a:fld>
            <a:endParaRPr lang="en-US"/>
          </a:p>
        </p:txBody>
      </p:sp>
    </p:spTree>
    <p:extLst>
      <p:ext uri="{BB962C8B-B14F-4D97-AF65-F5344CB8AC3E}">
        <p14:creationId xmlns:p14="http://schemas.microsoft.com/office/powerpoint/2010/main" val="1109232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6672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62295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2654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2994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6252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2496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880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9128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4104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2335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740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71952">
                <a:alpha val="100000"/>
              </a:srgbClr>
            </a:gs>
            <a:gs pos="100000">
              <a:srgbClr val="088395">
                <a:alpha val="100000"/>
              </a:srgbClr>
            </a:gs>
          </a:gsLst>
          <a:lin ang="27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71952">
                <a:alpha val="100000"/>
              </a:srgbClr>
            </a:gs>
            <a:gs pos="100000">
              <a:srgbClr val="088395">
                <a:alpha val="100000"/>
              </a:srgbClr>
            </a:gs>
          </a:gsLst>
          <a:lin ang="27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BB456FD-CCD8-411C-886B-C85A564A472B}" type="datetimeFigureOut">
              <a:rPr lang="en-US" smtClean="0"/>
              <a:t>9/15/25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31BD43B-4DB7-450A-B006-30546538A70E}" type="slidenum">
              <a:rPr lang="en-US" smtClean="0"/>
              <a:t>‹#›</a:t>
            </a:fld>
            <a:endParaRPr lang="en-US"/>
          </a:p>
        </p:txBody>
      </p:sp>
    </p:spTree>
    <p:extLst>
      <p:ext uri="{BB962C8B-B14F-4D97-AF65-F5344CB8AC3E}">
        <p14:creationId xmlns:p14="http://schemas.microsoft.com/office/powerpoint/2010/main" val="18862231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870244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0.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43.svg"/><Relationship Id="rId4" Type="http://schemas.openxmlformats.org/officeDocument/2006/relationships/image" Target="../media/image32.sv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5.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11.sv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6.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32.svg"/><Relationship Id="rId7" Type="http://schemas.openxmlformats.org/officeDocument/2006/relationships/image" Target="../media/image6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svg"/><Relationship Id="rId7" Type="http://schemas.openxmlformats.org/officeDocument/2006/relationships/image" Target="../media/image6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7.png"/><Relationship Id="rId18" Type="http://schemas.openxmlformats.org/officeDocument/2006/relationships/image" Target="../media/image82.svg"/><Relationship Id="rId3" Type="http://schemas.openxmlformats.org/officeDocument/2006/relationships/image" Target="../media/image70.png"/><Relationship Id="rId21" Type="http://schemas.openxmlformats.org/officeDocument/2006/relationships/image" Target="../media/image85.jpeg"/><Relationship Id="rId7" Type="http://schemas.openxmlformats.org/officeDocument/2006/relationships/image" Target="../media/image73.png"/><Relationship Id="rId12" Type="http://schemas.openxmlformats.org/officeDocument/2006/relationships/image" Target="../media/image68.svg"/><Relationship Id="rId17" Type="http://schemas.openxmlformats.org/officeDocument/2006/relationships/image" Target="../media/image81.png"/><Relationship Id="rId2" Type="http://schemas.openxmlformats.org/officeDocument/2006/relationships/image" Target="../media/image69.png"/><Relationship Id="rId16" Type="http://schemas.openxmlformats.org/officeDocument/2006/relationships/image" Target="../media/image80.svg"/><Relationship Id="rId20"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67.png"/><Relationship Id="rId5" Type="http://schemas.openxmlformats.org/officeDocument/2006/relationships/image" Target="../media/image1.png"/><Relationship Id="rId15" Type="http://schemas.openxmlformats.org/officeDocument/2006/relationships/image" Target="../media/image79.png"/><Relationship Id="rId23" Type="http://schemas.openxmlformats.org/officeDocument/2006/relationships/image" Target="../media/image87.png"/><Relationship Id="rId10" Type="http://schemas.openxmlformats.org/officeDocument/2006/relationships/image" Target="../media/image76.svg"/><Relationship Id="rId19" Type="http://schemas.openxmlformats.org/officeDocument/2006/relationships/image" Target="../media/image83.png"/><Relationship Id="rId4" Type="http://schemas.openxmlformats.org/officeDocument/2006/relationships/image" Target="../media/image71.svg"/><Relationship Id="rId9" Type="http://schemas.openxmlformats.org/officeDocument/2006/relationships/image" Target="../media/image75.png"/><Relationship Id="rId14" Type="http://schemas.openxmlformats.org/officeDocument/2006/relationships/image" Target="../media/image78.svg"/><Relationship Id="rId22" Type="http://schemas.openxmlformats.org/officeDocument/2006/relationships/image" Target="../media/image86.png"/></Relationships>
</file>

<file path=ppt/slides/_rels/slide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56.png"/><Relationship Id="rId7" Type="http://schemas.openxmlformats.org/officeDocument/2006/relationships/image" Target="../media/image91.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57.svg"/></Relationships>
</file>

<file path=ppt/slides/_rels/slide31.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00.png"/><Relationship Id="rId18" Type="http://schemas.openxmlformats.org/officeDocument/2006/relationships/image" Target="../media/image105.svg"/><Relationship Id="rId3" Type="http://schemas.openxmlformats.org/officeDocument/2006/relationships/image" Target="../media/image94.png"/><Relationship Id="rId7" Type="http://schemas.openxmlformats.org/officeDocument/2006/relationships/image" Target="../media/image33.png"/><Relationship Id="rId12" Type="http://schemas.openxmlformats.org/officeDocument/2006/relationships/image" Target="../media/image99.svg"/><Relationship Id="rId17" Type="http://schemas.openxmlformats.org/officeDocument/2006/relationships/image" Target="../media/image104.png"/><Relationship Id="rId2" Type="http://schemas.openxmlformats.org/officeDocument/2006/relationships/image" Target="../media/image93.png"/><Relationship Id="rId16" Type="http://schemas.openxmlformats.org/officeDocument/2006/relationships/image" Target="../media/image103.svg"/><Relationship Id="rId20" Type="http://schemas.openxmlformats.org/officeDocument/2006/relationships/image" Target="../media/image107.svg"/><Relationship Id="rId1" Type="http://schemas.openxmlformats.org/officeDocument/2006/relationships/slideLayout" Target="../slideLayouts/slideLayout7.xml"/><Relationship Id="rId6" Type="http://schemas.openxmlformats.org/officeDocument/2006/relationships/image" Target="../media/image95.jpeg"/><Relationship Id="rId11" Type="http://schemas.openxmlformats.org/officeDocument/2006/relationships/image" Target="../media/image98.png"/><Relationship Id="rId5" Type="http://schemas.openxmlformats.org/officeDocument/2006/relationships/image" Target="../media/image32.svg"/><Relationship Id="rId15" Type="http://schemas.openxmlformats.org/officeDocument/2006/relationships/image" Target="../media/image102.png"/><Relationship Id="rId10" Type="http://schemas.openxmlformats.org/officeDocument/2006/relationships/image" Target="../media/image97.svg"/><Relationship Id="rId19" Type="http://schemas.openxmlformats.org/officeDocument/2006/relationships/image" Target="../media/image106.png"/><Relationship Id="rId4" Type="http://schemas.openxmlformats.org/officeDocument/2006/relationships/image" Target="../media/image10.png"/><Relationship Id="rId9" Type="http://schemas.openxmlformats.org/officeDocument/2006/relationships/image" Target="../media/image96.png"/><Relationship Id="rId14" Type="http://schemas.openxmlformats.org/officeDocument/2006/relationships/image" Target="../media/image101.svg"/></Relationships>
</file>

<file path=ppt/slides/_rels/slide3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chart" Target="../charts/chart2.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chart" Target="../charts/chart1.xml"/></Relationships>
</file>

<file path=ppt/slides/_rels/slide3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chart" Target="../charts/chart6.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chart" Target="../charts/chart7.xml"/><Relationship Id="rId4" Type="http://schemas.openxmlformats.org/officeDocument/2006/relationships/image" Target="../media/image2.svg"/></Relationships>
</file>

<file path=ppt/slides/_rels/slide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7.png"/><Relationship Id="rId7" Type="http://schemas.openxmlformats.org/officeDocument/2006/relationships/image" Target="../media/image120.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2.sv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122.sv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11.sv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2.svg"/></Relationships>
</file>

<file path=ppt/slides/_rels/slide4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26.emf"/></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30.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jpe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1.png"/><Relationship Id="rId1" Type="http://schemas.openxmlformats.org/officeDocument/2006/relationships/slideLayout" Target="../slideLayouts/slideLayout18.xml"/><Relationship Id="rId4" Type="http://schemas.openxmlformats.org/officeDocument/2006/relationships/image" Target="../media/image2.svg"/></Relationships>
</file>

<file path=ppt/slides/_rels/slide4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132.png"/><Relationship Id="rId1" Type="http://schemas.openxmlformats.org/officeDocument/2006/relationships/slideLayout" Target="../slideLayouts/slideLayout18.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 Id="rId9" Type="http://schemas.openxmlformats.org/officeDocument/2006/relationships/chart" Target="../charts/chart10.xml"/></Relationships>
</file>

<file path=ppt/slides/_rels/slide4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32.svg"/><Relationship Id="rId7" Type="http://schemas.openxmlformats.org/officeDocument/2006/relationships/image" Target="../media/image62.sv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59.sv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image" Target="../media/image32.svg"/><Relationship Id="rId7" Type="http://schemas.openxmlformats.org/officeDocument/2006/relationships/image" Target="../media/image62.sv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59.sv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7.png"/><Relationship Id="rId18" Type="http://schemas.openxmlformats.org/officeDocument/2006/relationships/image" Target="../media/image82.svg"/><Relationship Id="rId3" Type="http://schemas.openxmlformats.org/officeDocument/2006/relationships/image" Target="../media/image70.png"/><Relationship Id="rId21" Type="http://schemas.openxmlformats.org/officeDocument/2006/relationships/image" Target="../media/image137.jpeg"/><Relationship Id="rId7" Type="http://schemas.openxmlformats.org/officeDocument/2006/relationships/image" Target="../media/image73.png"/><Relationship Id="rId12" Type="http://schemas.openxmlformats.org/officeDocument/2006/relationships/image" Target="../media/image68.svg"/><Relationship Id="rId17" Type="http://schemas.openxmlformats.org/officeDocument/2006/relationships/image" Target="../media/image81.png"/><Relationship Id="rId2" Type="http://schemas.openxmlformats.org/officeDocument/2006/relationships/image" Target="../media/image134.png"/><Relationship Id="rId16" Type="http://schemas.openxmlformats.org/officeDocument/2006/relationships/image" Target="../media/image80.svg"/><Relationship Id="rId20" Type="http://schemas.openxmlformats.org/officeDocument/2006/relationships/image" Target="../media/image136.png"/><Relationship Id="rId1" Type="http://schemas.openxmlformats.org/officeDocument/2006/relationships/slideLayout" Target="../slideLayouts/slideLayout18.xml"/><Relationship Id="rId6" Type="http://schemas.openxmlformats.org/officeDocument/2006/relationships/image" Target="../media/image72.svg"/><Relationship Id="rId11" Type="http://schemas.openxmlformats.org/officeDocument/2006/relationships/image" Target="../media/image67.png"/><Relationship Id="rId5" Type="http://schemas.openxmlformats.org/officeDocument/2006/relationships/image" Target="../media/image1.png"/><Relationship Id="rId15" Type="http://schemas.openxmlformats.org/officeDocument/2006/relationships/image" Target="../media/image79.png"/><Relationship Id="rId10" Type="http://schemas.openxmlformats.org/officeDocument/2006/relationships/image" Target="../media/image76.svg"/><Relationship Id="rId19" Type="http://schemas.openxmlformats.org/officeDocument/2006/relationships/image" Target="../media/image135.png"/><Relationship Id="rId4" Type="http://schemas.openxmlformats.org/officeDocument/2006/relationships/image" Target="../media/image71.svg"/><Relationship Id="rId9" Type="http://schemas.openxmlformats.org/officeDocument/2006/relationships/image" Target="../media/image75.png"/><Relationship Id="rId14" Type="http://schemas.openxmlformats.org/officeDocument/2006/relationships/image" Target="../media/image78.svg"/><Relationship Id="rId22" Type="http://schemas.openxmlformats.org/officeDocument/2006/relationships/image" Target="../media/image13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1.png"/><Relationship Id="rId1" Type="http://schemas.openxmlformats.org/officeDocument/2006/relationships/slideLayout" Target="../slideLayouts/slideLayout18.xml"/><Relationship Id="rId5" Type="http://schemas.openxmlformats.org/officeDocument/2006/relationships/chart" Target="../charts/chart18.xml"/><Relationship Id="rId4" Type="http://schemas.openxmlformats.org/officeDocument/2006/relationships/image" Target="../media/image2.svg"/></Relationships>
</file>

<file path=ppt/slides/_rels/slide5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8.xml"/><Relationship Id="rId6" Type="http://schemas.openxmlformats.org/officeDocument/2006/relationships/image" Target="../media/image142.jpeg"/><Relationship Id="rId5" Type="http://schemas.openxmlformats.org/officeDocument/2006/relationships/image" Target="../media/image11.svg"/><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143.png"/><Relationship Id="rId5" Type="http://schemas.openxmlformats.org/officeDocument/2006/relationships/image" Target="../media/image128.png"/><Relationship Id="rId4" Type="http://schemas.openxmlformats.org/officeDocument/2006/relationships/image" Target="../media/image127.jpeg"/></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11.svg"/><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3" Type="http://schemas.openxmlformats.org/officeDocument/2006/relationships/image" Target="../media/image145.svg"/><Relationship Id="rId2" Type="http://schemas.openxmlformats.org/officeDocument/2006/relationships/image" Target="../media/image144.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5.png"/><Relationship Id="rId7" Type="http://schemas.openxmlformats.org/officeDocument/2006/relationships/diagramColors" Target="../diagrams/colors11.xml"/><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47.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128.png"/><Relationship Id="rId4" Type="http://schemas.openxmlformats.org/officeDocument/2006/relationships/image" Target="../media/image127.jpe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1.png"/><Relationship Id="rId1" Type="http://schemas.openxmlformats.org/officeDocument/2006/relationships/slideLayout" Target="../slideLayouts/slideLayout18.xml"/><Relationship Id="rId4" Type="http://schemas.openxmlformats.org/officeDocument/2006/relationships/image" Target="../media/image2.svg"/></Relationships>
</file>

<file path=ppt/slides/_rels/slide71.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49.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48.png"/><Relationship Id="rId5" Type="http://schemas.openxmlformats.org/officeDocument/2006/relationships/image" Target="../media/image59.svg"/><Relationship Id="rId4"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2.sv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6.jpeg"/></Relationships>
</file>

<file path=ppt/slides/_rels/slide7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51.png"/><Relationship Id="rId5" Type="http://schemas.openxmlformats.org/officeDocument/2006/relationships/image" Target="../media/image2.svg"/><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8" Type="http://schemas.microsoft.com/office/2007/relationships/diagramDrawing" Target="../diagrams/drawing14.xml"/><Relationship Id="rId13" Type="http://schemas.microsoft.com/office/2007/relationships/diagramDrawing" Target="../diagrams/drawing15.xml"/><Relationship Id="rId3" Type="http://schemas.openxmlformats.org/officeDocument/2006/relationships/image" Target="../media/image59.svg"/><Relationship Id="rId7" Type="http://schemas.openxmlformats.org/officeDocument/2006/relationships/diagramColors" Target="../diagrams/colors14.xml"/><Relationship Id="rId12" Type="http://schemas.openxmlformats.org/officeDocument/2006/relationships/diagramColors" Target="../diagrams/colors15.xml"/><Relationship Id="rId2" Type="http://schemas.openxmlformats.org/officeDocument/2006/relationships/image" Target="../media/image58.png"/><Relationship Id="rId1" Type="http://schemas.openxmlformats.org/officeDocument/2006/relationships/slideLayout" Target="../slideLayouts/slideLayout18.xml"/><Relationship Id="rId6" Type="http://schemas.openxmlformats.org/officeDocument/2006/relationships/diagramQuickStyle" Target="../diagrams/quickStyle14.xml"/><Relationship Id="rId11" Type="http://schemas.openxmlformats.org/officeDocument/2006/relationships/diagramQuickStyle" Target="../diagrams/quickStyle15.xml"/><Relationship Id="rId5" Type="http://schemas.openxmlformats.org/officeDocument/2006/relationships/diagramLayout" Target="../diagrams/layout14.xml"/><Relationship Id="rId10" Type="http://schemas.openxmlformats.org/officeDocument/2006/relationships/diagramLayout" Target="../diagrams/layout15.xml"/><Relationship Id="rId4" Type="http://schemas.openxmlformats.org/officeDocument/2006/relationships/diagramData" Target="../diagrams/data14.xml"/><Relationship Id="rId9" Type="http://schemas.openxmlformats.org/officeDocument/2006/relationships/diagramData" Target="../diagrams/data15.xml"/></Relationships>
</file>

<file path=ppt/slides/_rels/slide79.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diagramLayout" Target="../diagrams/layout16.xml"/><Relationship Id="rId7" Type="http://schemas.openxmlformats.org/officeDocument/2006/relationships/image" Target="../media/image152.png"/><Relationship Id="rId2" Type="http://schemas.openxmlformats.org/officeDocument/2006/relationships/diagramData" Target="../diagrams/data16.xml"/><Relationship Id="rId1" Type="http://schemas.openxmlformats.org/officeDocument/2006/relationships/slideLayout" Target="../slideLayouts/slideLayout18.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9.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8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9.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88.xml.rels><?xml version="1.0" encoding="UTF-8" standalone="yes"?>
<Relationships xmlns="http://schemas.openxmlformats.org/package/2006/relationships"><Relationship Id="rId8" Type="http://schemas.openxmlformats.org/officeDocument/2006/relationships/image" Target="../media/image179.svg"/><Relationship Id="rId13" Type="http://schemas.openxmlformats.org/officeDocument/2006/relationships/diagramLayout" Target="../diagrams/layout20.xml"/><Relationship Id="rId3" Type="http://schemas.openxmlformats.org/officeDocument/2006/relationships/image" Target="../media/image174.png"/><Relationship Id="rId7" Type="http://schemas.openxmlformats.org/officeDocument/2006/relationships/image" Target="../media/image178.png"/><Relationship Id="rId12" Type="http://schemas.openxmlformats.org/officeDocument/2006/relationships/diagramData" Target="../diagrams/data20.xml"/><Relationship Id="rId2" Type="http://schemas.openxmlformats.org/officeDocument/2006/relationships/notesSlide" Target="../notesSlides/notesSlide14.xml"/><Relationship Id="rId16" Type="http://schemas.microsoft.com/office/2007/relationships/diagramDrawing" Target="../diagrams/drawing20.xml"/><Relationship Id="rId1" Type="http://schemas.openxmlformats.org/officeDocument/2006/relationships/slideLayout" Target="../slideLayouts/slideLayout29.xml"/><Relationship Id="rId6" Type="http://schemas.openxmlformats.org/officeDocument/2006/relationships/image" Target="../media/image177.svg"/><Relationship Id="rId11" Type="http://schemas.openxmlformats.org/officeDocument/2006/relationships/image" Target="../media/image182.png"/><Relationship Id="rId5" Type="http://schemas.openxmlformats.org/officeDocument/2006/relationships/image" Target="../media/image176.png"/><Relationship Id="rId15" Type="http://schemas.openxmlformats.org/officeDocument/2006/relationships/diagramColors" Target="../diagrams/colors20.xml"/><Relationship Id="rId10" Type="http://schemas.openxmlformats.org/officeDocument/2006/relationships/image" Target="../media/image181.svg"/><Relationship Id="rId4" Type="http://schemas.openxmlformats.org/officeDocument/2006/relationships/image" Target="../media/image175.svg"/><Relationship Id="rId9" Type="http://schemas.openxmlformats.org/officeDocument/2006/relationships/image" Target="../media/image180.png"/><Relationship Id="rId14" Type="http://schemas.openxmlformats.org/officeDocument/2006/relationships/diagramQuickStyle" Target="../diagrams/quickStyle20.xml"/></Relationships>
</file>

<file path=ppt/slides/_rels/slide8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18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184.jpeg"/><Relationship Id="rId4" Type="http://schemas.openxmlformats.org/officeDocument/2006/relationships/image" Target="../media/image18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24351" y="-2846889"/>
            <a:ext cx="13919228" cy="13919228"/>
          </a:xfrm>
          <a:custGeom>
            <a:avLst/>
            <a:gdLst/>
            <a:ahLst/>
            <a:cxnLst/>
            <a:rect l="l" t="t" r="r" b="b"/>
            <a:pathLst>
              <a:path w="13919228" h="13919228">
                <a:moveTo>
                  <a:pt x="0" y="0"/>
                </a:moveTo>
                <a:lnTo>
                  <a:pt x="13919227" y="0"/>
                </a:lnTo>
                <a:lnTo>
                  <a:pt x="13919227" y="13919227"/>
                </a:lnTo>
                <a:lnTo>
                  <a:pt x="0" y="139192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3" name="Group 3"/>
          <p:cNvGrpSpPr/>
          <p:nvPr/>
        </p:nvGrpSpPr>
        <p:grpSpPr>
          <a:xfrm>
            <a:off x="9971128" y="-2100112"/>
            <a:ext cx="12425673" cy="124256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endParaRPr lang="en-GB"/>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0859066" y="-1212174"/>
            <a:ext cx="10649797" cy="1064979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1386895" y="-684345"/>
            <a:ext cx="9594139" cy="959413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8530" r="-32875" b="-7603"/>
              </a:stretch>
            </a:blipFill>
          </p:spPr>
          <p:txBody>
            <a:bodyPr/>
            <a:lstStyle/>
            <a:p>
              <a:endParaRPr lang="en-GB"/>
            </a:p>
          </p:txBody>
        </p:sp>
      </p:grpSp>
      <p:grpSp>
        <p:nvGrpSpPr>
          <p:cNvPr id="17" name="Group 17"/>
          <p:cNvGrpSpPr/>
          <p:nvPr/>
        </p:nvGrpSpPr>
        <p:grpSpPr>
          <a:xfrm>
            <a:off x="406576" y="7089406"/>
            <a:ext cx="8382264" cy="3000894"/>
            <a:chOff x="0" y="0"/>
            <a:chExt cx="1819823" cy="406400"/>
          </a:xfrm>
        </p:grpSpPr>
        <p:sp>
          <p:nvSpPr>
            <p:cNvPr id="18" name="Freeform 18"/>
            <p:cNvSpPr/>
            <p:nvPr/>
          </p:nvSpPr>
          <p:spPr>
            <a:xfrm>
              <a:off x="0" y="0"/>
              <a:ext cx="1819822" cy="406400"/>
            </a:xfrm>
            <a:custGeom>
              <a:avLst/>
              <a:gdLst/>
              <a:ahLst/>
              <a:cxnLst/>
              <a:rect l="l" t="t" r="r" b="b"/>
              <a:pathLst>
                <a:path w="1819822" h="406400">
                  <a:moveTo>
                    <a:pt x="1616623" y="0"/>
                  </a:moveTo>
                  <a:cubicBezTo>
                    <a:pt x="1728847" y="0"/>
                    <a:pt x="1819822" y="90976"/>
                    <a:pt x="1819822" y="203200"/>
                  </a:cubicBezTo>
                  <a:cubicBezTo>
                    <a:pt x="1819822" y="315424"/>
                    <a:pt x="1728847" y="406400"/>
                    <a:pt x="161662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38100" cap="sq">
              <a:solidFill>
                <a:srgbClr val="FFFFFF"/>
              </a:solidFill>
              <a:prstDash val="solid"/>
              <a:miter/>
            </a:ln>
          </p:spPr>
          <p:txBody>
            <a:bodyPr/>
            <a:lstStyle/>
            <a:p>
              <a:endParaRPr lang="en-GB"/>
            </a:p>
          </p:txBody>
        </p:sp>
        <p:sp>
          <p:nvSpPr>
            <p:cNvPr id="19" name="TextBox 19"/>
            <p:cNvSpPr txBox="1"/>
            <p:nvPr/>
          </p:nvSpPr>
          <p:spPr>
            <a:xfrm>
              <a:off x="0" y="-38100"/>
              <a:ext cx="1819823" cy="4445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7589652" y="5067132"/>
            <a:ext cx="6459166" cy="6480420"/>
            <a:chOff x="0" y="0"/>
            <a:chExt cx="8612222" cy="8640560"/>
          </a:xfrm>
        </p:grpSpPr>
        <p:sp>
          <p:nvSpPr>
            <p:cNvPr id="21" name="Freeform 21"/>
            <p:cNvSpPr/>
            <p:nvPr/>
          </p:nvSpPr>
          <p:spPr>
            <a:xfrm>
              <a:off x="0" y="0"/>
              <a:ext cx="8612222" cy="8640560"/>
            </a:xfrm>
            <a:custGeom>
              <a:avLst/>
              <a:gdLst/>
              <a:ahLst/>
              <a:cxnLst/>
              <a:rect l="l" t="t" r="r" b="b"/>
              <a:pathLst>
                <a:path w="8612222" h="8640560">
                  <a:moveTo>
                    <a:pt x="0" y="0"/>
                  </a:moveTo>
                  <a:lnTo>
                    <a:pt x="8612222" y="0"/>
                  </a:lnTo>
                  <a:lnTo>
                    <a:pt x="8612222" y="8640560"/>
                  </a:lnTo>
                  <a:lnTo>
                    <a:pt x="0" y="8640560"/>
                  </a:lnTo>
                  <a:lnTo>
                    <a:pt x="0" y="0"/>
                  </a:lnTo>
                  <a:close/>
                </a:path>
              </a:pathLst>
            </a:custGeom>
            <a:blipFill>
              <a:blip r:embed="rId3">
                <a:extLst>
                  <a:ext uri="{96DAC541-7B7A-43D3-8B79-37D633B846F1}">
                    <asvg:svgBlip xmlns:asvg="http://schemas.microsoft.com/office/drawing/2016/SVG/main" r:embed="rId4"/>
                  </a:ext>
                </a:extLst>
              </a:blip>
              <a:stretch>
                <a:fillRect t="-102893" r="-103561"/>
              </a:stretch>
            </a:blipFill>
          </p:spPr>
          <p:txBody>
            <a:bodyPr/>
            <a:lstStyle/>
            <a:p>
              <a:endParaRPr lang="en-GB"/>
            </a:p>
          </p:txBody>
        </p:sp>
        <p:grpSp>
          <p:nvGrpSpPr>
            <p:cNvPr id="22" name="Group 22"/>
            <p:cNvGrpSpPr/>
            <p:nvPr/>
          </p:nvGrpSpPr>
          <p:grpSpPr>
            <a:xfrm>
              <a:off x="1027517" y="0"/>
              <a:ext cx="7584705" cy="7584705"/>
              <a:chOff x="0" y="0"/>
              <a:chExt cx="6350000" cy="6350000"/>
            </a:xfrm>
          </p:grpSpPr>
          <p:sp>
            <p:nvSpPr>
              <p:cNvPr id="23" name="Freeform 23"/>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071952">
                      <a:alpha val="100000"/>
                    </a:srgbClr>
                  </a:gs>
                  <a:gs pos="100000">
                    <a:srgbClr val="088395">
                      <a:alpha val="100000"/>
                    </a:srgbClr>
                  </a:gs>
                </a:gsLst>
                <a:lin ang="2700000"/>
              </a:gradFill>
              <a:ln w="12700">
                <a:solidFill>
                  <a:srgbClr val="000000"/>
                </a:solidFill>
              </a:ln>
            </p:spPr>
            <p:txBody>
              <a:bodyPr/>
              <a:lstStyle/>
              <a:p>
                <a:endParaRPr lang="en-GB"/>
              </a:p>
            </p:txBody>
          </p:sp>
        </p:grpSp>
        <p:grpSp>
          <p:nvGrpSpPr>
            <p:cNvPr id="24" name="Group 24"/>
            <p:cNvGrpSpPr/>
            <p:nvPr/>
          </p:nvGrpSpPr>
          <p:grpSpPr>
            <a:xfrm>
              <a:off x="1933397" y="0"/>
              <a:ext cx="6678824" cy="6678824"/>
              <a:chOff x="0" y="0"/>
              <a:chExt cx="6350000" cy="6350000"/>
            </a:xfrm>
          </p:grpSpPr>
          <p:sp>
            <p:nvSpPr>
              <p:cNvPr id="25" name="Freeform 25"/>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6"/>
                <a:stretch>
                  <a:fillRect l="-16666" r="-16666"/>
                </a:stretch>
              </a:blipFill>
            </p:spPr>
            <p:txBody>
              <a:bodyPr/>
              <a:lstStyle/>
              <a:p>
                <a:endParaRPr lang="en-GB"/>
              </a:p>
            </p:txBody>
          </p:sp>
        </p:grpSp>
      </p:grpSp>
      <p:sp>
        <p:nvSpPr>
          <p:cNvPr id="27" name="AutoShape 27"/>
          <p:cNvSpPr/>
          <p:nvPr/>
        </p:nvSpPr>
        <p:spPr>
          <a:xfrm flipV="1">
            <a:off x="12136063" y="4132200"/>
            <a:ext cx="0" cy="3062524"/>
          </a:xfrm>
          <a:prstGeom prst="line">
            <a:avLst/>
          </a:prstGeom>
          <a:ln w="66675" cap="flat">
            <a:solidFill>
              <a:srgbClr val="FFFFFF"/>
            </a:solidFill>
            <a:prstDash val="lgDash"/>
            <a:headEnd type="oval" w="lg" len="lg"/>
            <a:tailEnd type="none" w="sm" len="sm"/>
          </a:ln>
        </p:spPr>
        <p:txBody>
          <a:bodyPr/>
          <a:lstStyle/>
          <a:p>
            <a:endParaRPr lang="en-GB"/>
          </a:p>
        </p:txBody>
      </p:sp>
      <p:sp>
        <p:nvSpPr>
          <p:cNvPr id="28" name="AutoShape 28"/>
          <p:cNvSpPr/>
          <p:nvPr/>
        </p:nvSpPr>
        <p:spPr>
          <a:xfrm flipV="1">
            <a:off x="239755" y="6362699"/>
            <a:ext cx="65045" cy="1368074"/>
          </a:xfrm>
          <a:prstGeom prst="line">
            <a:avLst/>
          </a:prstGeom>
          <a:ln w="38100" cap="flat">
            <a:solidFill>
              <a:srgbClr val="FFFFFF"/>
            </a:solidFill>
            <a:prstDash val="lgDash"/>
            <a:headEnd type="none" w="sm" len="sm"/>
            <a:tailEnd type="none" w="sm" len="sm"/>
          </a:ln>
        </p:spPr>
        <p:txBody>
          <a:bodyPr/>
          <a:lstStyle/>
          <a:p>
            <a:endParaRPr lang="en-GB"/>
          </a:p>
        </p:txBody>
      </p:sp>
      <p:sp>
        <p:nvSpPr>
          <p:cNvPr id="29" name="AutoShape 29"/>
          <p:cNvSpPr/>
          <p:nvPr/>
        </p:nvSpPr>
        <p:spPr>
          <a:xfrm flipH="1" flipV="1">
            <a:off x="12136063" y="4112725"/>
            <a:ext cx="3062524" cy="0"/>
          </a:xfrm>
          <a:prstGeom prst="line">
            <a:avLst/>
          </a:prstGeom>
          <a:ln w="66675" cap="flat">
            <a:solidFill>
              <a:srgbClr val="FFFFFF"/>
            </a:solidFill>
            <a:prstDash val="lgDash"/>
            <a:headEnd type="none" w="sm" len="sm"/>
            <a:tailEnd type="none" w="sm" len="sm"/>
          </a:ln>
        </p:spPr>
        <p:txBody>
          <a:bodyPr/>
          <a:lstStyle/>
          <a:p>
            <a:endParaRPr lang="en-GB"/>
          </a:p>
        </p:txBody>
      </p:sp>
      <p:sp>
        <p:nvSpPr>
          <p:cNvPr id="33" name="AutoShape 33"/>
          <p:cNvSpPr/>
          <p:nvPr/>
        </p:nvSpPr>
        <p:spPr>
          <a:xfrm>
            <a:off x="239756" y="7769881"/>
            <a:ext cx="823226" cy="10465"/>
          </a:xfrm>
          <a:prstGeom prst="line">
            <a:avLst/>
          </a:prstGeom>
          <a:ln w="38100" cap="flat">
            <a:solidFill>
              <a:srgbClr val="FFFFFF"/>
            </a:solidFill>
            <a:prstDash val="lgDash"/>
            <a:headEnd type="none" w="sm" len="sm"/>
            <a:tailEnd type="oval" w="lg" len="lg"/>
          </a:ln>
        </p:spPr>
        <p:txBody>
          <a:bodyPr/>
          <a:lstStyle/>
          <a:p>
            <a:endParaRPr lang="en-GB"/>
          </a:p>
        </p:txBody>
      </p:sp>
      <p:sp>
        <p:nvSpPr>
          <p:cNvPr id="35" name="TextBox 35"/>
          <p:cNvSpPr txBox="1"/>
          <p:nvPr/>
        </p:nvSpPr>
        <p:spPr>
          <a:xfrm>
            <a:off x="961205" y="6280054"/>
            <a:ext cx="7152119" cy="514949"/>
          </a:xfrm>
          <a:prstGeom prst="rect">
            <a:avLst/>
          </a:prstGeom>
        </p:spPr>
        <p:txBody>
          <a:bodyPr lIns="0" tIns="0" rIns="0" bIns="0" rtlCol="0" anchor="t">
            <a:spAutoFit/>
          </a:bodyPr>
          <a:lstStyle/>
          <a:p>
            <a:pPr algn="l">
              <a:lnSpc>
                <a:spcPts val="4403"/>
              </a:lnSpc>
              <a:spcBef>
                <a:spcPct val="0"/>
              </a:spcBef>
            </a:pPr>
            <a:r>
              <a:rPr lang="en-US" sz="2800" spc="629" dirty="0">
                <a:solidFill>
                  <a:srgbClr val="FFFFFF"/>
                </a:solidFill>
                <a:latin typeface="Arial" panose="020B0604020202020204" pitchFamily="34" charset="0"/>
                <a:ea typeface="Garet"/>
                <a:cs typeface="Arial" panose="020B0604020202020204" pitchFamily="34" charset="0"/>
                <a:sym typeface="Garet"/>
              </a:rPr>
              <a:t>September 17, 2025</a:t>
            </a:r>
          </a:p>
        </p:txBody>
      </p:sp>
      <p:sp>
        <p:nvSpPr>
          <p:cNvPr id="36" name="TextBox 36"/>
          <p:cNvSpPr txBox="1"/>
          <p:nvPr/>
        </p:nvSpPr>
        <p:spPr>
          <a:xfrm>
            <a:off x="1577314" y="1413364"/>
            <a:ext cx="8976268" cy="3693319"/>
          </a:xfrm>
          <a:prstGeom prst="rect">
            <a:avLst/>
          </a:prstGeom>
        </p:spPr>
        <p:txBody>
          <a:bodyPr lIns="0" tIns="0" rIns="0" bIns="0" rtlCol="0" anchor="t">
            <a:spAutoFit/>
          </a:bodyPr>
          <a:lstStyle/>
          <a:p>
            <a:pPr algn="ctr"/>
            <a:r>
              <a:rPr lang="en-US" sz="4000" b="1" dirty="0">
                <a:solidFill>
                  <a:srgbClr val="FFFFFF"/>
                </a:solidFill>
                <a:latin typeface="Arial" panose="020B0604020202020204" pitchFamily="34" charset="0"/>
                <a:ea typeface="Garet Bold"/>
                <a:cs typeface="Arial" panose="020B0604020202020204" pitchFamily="34" charset="0"/>
                <a:sym typeface="Garet Bold"/>
              </a:rPr>
              <a:t>Promoting Sustainable and Environmentally Friendly Islamic Financial Instruments to Combat the Adverse Effects of Climate Change and Natural Disasters in the OIC Member Countries</a:t>
            </a:r>
          </a:p>
        </p:txBody>
      </p:sp>
      <p:grpSp>
        <p:nvGrpSpPr>
          <p:cNvPr id="45" name="Group 44">
            <a:extLst>
              <a:ext uri="{FF2B5EF4-FFF2-40B4-BE49-F238E27FC236}">
                <a16:creationId xmlns:a16="http://schemas.microsoft.com/office/drawing/2014/main" id="{A4576B74-2D02-2BFD-696E-00B4F0D7ADCD}"/>
              </a:ext>
            </a:extLst>
          </p:cNvPr>
          <p:cNvGrpSpPr/>
          <p:nvPr/>
        </p:nvGrpSpPr>
        <p:grpSpPr>
          <a:xfrm>
            <a:off x="-856167" y="4957500"/>
            <a:ext cx="8268620" cy="1294179"/>
            <a:chOff x="-856167" y="4262792"/>
            <a:chExt cx="8268620" cy="1294179"/>
          </a:xfrm>
        </p:grpSpPr>
        <p:grpSp>
          <p:nvGrpSpPr>
            <p:cNvPr id="14" name="Group 14"/>
            <p:cNvGrpSpPr/>
            <p:nvPr/>
          </p:nvGrpSpPr>
          <p:grpSpPr>
            <a:xfrm>
              <a:off x="-856167" y="4262792"/>
              <a:ext cx="8268620" cy="1294179"/>
              <a:chOff x="0" y="-38100"/>
              <a:chExt cx="2839950" cy="444500"/>
            </a:xfrm>
          </p:grpSpPr>
          <p:sp>
            <p:nvSpPr>
              <p:cNvPr id="15" name="Freeform 15"/>
              <p:cNvSpPr/>
              <p:nvPr/>
            </p:nvSpPr>
            <p:spPr>
              <a:xfrm>
                <a:off x="0" y="75296"/>
                <a:ext cx="2839950" cy="331104"/>
              </a:xfrm>
              <a:custGeom>
                <a:avLst/>
                <a:gdLst/>
                <a:ahLst/>
                <a:cxnLst/>
                <a:rect l="l" t="t" r="r" b="b"/>
                <a:pathLst>
                  <a:path w="2839950" h="406400">
                    <a:moveTo>
                      <a:pt x="2636750" y="0"/>
                    </a:moveTo>
                    <a:cubicBezTo>
                      <a:pt x="2748975" y="0"/>
                      <a:pt x="2839950" y="90976"/>
                      <a:pt x="2839950" y="203200"/>
                    </a:cubicBezTo>
                    <a:cubicBezTo>
                      <a:pt x="2839950" y="315424"/>
                      <a:pt x="2748975" y="406400"/>
                      <a:pt x="2636750"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endParaRPr lang="en-GB" sz="1200">
                  <a:latin typeface="Arial" panose="020B0604020202020204" pitchFamily="34" charset="0"/>
                  <a:cs typeface="Arial" panose="020B0604020202020204" pitchFamily="34" charset="0"/>
                </a:endParaRPr>
              </a:p>
            </p:txBody>
          </p:sp>
          <p:sp>
            <p:nvSpPr>
              <p:cNvPr id="16" name="TextBox 16"/>
              <p:cNvSpPr txBox="1"/>
              <p:nvPr/>
            </p:nvSpPr>
            <p:spPr>
              <a:xfrm>
                <a:off x="0" y="-38100"/>
                <a:ext cx="2839950" cy="444500"/>
              </a:xfrm>
              <a:prstGeom prst="rect">
                <a:avLst/>
              </a:prstGeom>
            </p:spPr>
            <p:txBody>
              <a:bodyPr lIns="50800" tIns="50800" rIns="50800" bIns="50800" rtlCol="0" anchor="ctr"/>
              <a:lstStyle/>
              <a:p>
                <a:pPr algn="ctr">
                  <a:lnSpc>
                    <a:spcPts val="2659"/>
                  </a:lnSpc>
                  <a:spcBef>
                    <a:spcPct val="0"/>
                  </a:spcBef>
                </a:pPr>
                <a:endParaRPr/>
              </a:p>
            </p:txBody>
          </p:sp>
        </p:grpSp>
        <p:sp>
          <p:nvSpPr>
            <p:cNvPr id="37" name="TextBox 37"/>
            <p:cNvSpPr txBox="1"/>
            <p:nvPr/>
          </p:nvSpPr>
          <p:spPr>
            <a:xfrm>
              <a:off x="12307" y="4754091"/>
              <a:ext cx="7031181" cy="574324"/>
            </a:xfrm>
            <a:prstGeom prst="rect">
              <a:avLst/>
            </a:prstGeom>
          </p:spPr>
          <p:txBody>
            <a:bodyPr wrap="square" lIns="0" tIns="0" rIns="0" bIns="0" rtlCol="0" anchor="t">
              <a:spAutoFit/>
            </a:bodyPr>
            <a:lstStyle/>
            <a:p>
              <a:pPr algn="ctr">
                <a:lnSpc>
                  <a:spcPts val="5020"/>
                </a:lnSpc>
              </a:pPr>
              <a:r>
                <a:rPr lang="en-US" sz="3200" b="1">
                  <a:solidFill>
                    <a:srgbClr val="083564"/>
                  </a:solidFill>
                  <a:latin typeface="Arial" panose="020B0604020202020204" pitchFamily="34" charset="0"/>
                  <a:ea typeface="Garet Bold"/>
                  <a:cs typeface="Arial" panose="020B0604020202020204" pitchFamily="34" charset="0"/>
                  <a:sym typeface="Garet Bold"/>
                </a:rPr>
                <a:t>Professor Mehmet </a:t>
              </a:r>
              <a:r>
                <a:rPr lang="en-US" sz="3200" b="1" err="1">
                  <a:solidFill>
                    <a:srgbClr val="083564"/>
                  </a:solidFill>
                  <a:latin typeface="Arial" panose="020B0604020202020204" pitchFamily="34" charset="0"/>
                  <a:ea typeface="Garet Bold"/>
                  <a:cs typeface="Arial" panose="020B0604020202020204" pitchFamily="34" charset="0"/>
                  <a:sym typeface="Garet Bold"/>
                </a:rPr>
                <a:t>Asutay</a:t>
              </a:r>
              <a:endParaRPr lang="en-US" sz="3200" b="1">
                <a:solidFill>
                  <a:srgbClr val="083564"/>
                </a:solidFill>
                <a:latin typeface="Arial" panose="020B0604020202020204" pitchFamily="34" charset="0"/>
                <a:ea typeface="Garet Bold"/>
                <a:cs typeface="Arial" panose="020B0604020202020204" pitchFamily="34" charset="0"/>
                <a:sym typeface="Garet Bold"/>
              </a:endParaRPr>
            </a:p>
          </p:txBody>
        </p:sp>
      </p:grpSp>
      <p:sp>
        <p:nvSpPr>
          <p:cNvPr id="41" name="TextBox 41"/>
          <p:cNvSpPr txBox="1"/>
          <p:nvPr/>
        </p:nvSpPr>
        <p:spPr>
          <a:xfrm>
            <a:off x="2294496" y="7089505"/>
            <a:ext cx="4287468" cy="561757"/>
          </a:xfrm>
          <a:prstGeom prst="rect">
            <a:avLst/>
          </a:prstGeom>
        </p:spPr>
        <p:txBody>
          <a:bodyPr lIns="0" tIns="0" rIns="0" bIns="0" rtlCol="0" anchor="t">
            <a:spAutoFit/>
          </a:bodyPr>
          <a:lstStyle/>
          <a:p>
            <a:pPr algn="ctr">
              <a:lnSpc>
                <a:spcPts val="4801"/>
              </a:lnSpc>
              <a:spcBef>
                <a:spcPct val="0"/>
              </a:spcBef>
            </a:pPr>
            <a:r>
              <a:rPr lang="en-US" sz="2800" b="1" dirty="0">
                <a:solidFill>
                  <a:srgbClr val="FFFFFF"/>
                </a:solidFill>
                <a:latin typeface="Arial" panose="020B0604020202020204" pitchFamily="34" charset="0"/>
                <a:ea typeface="Garet Bold"/>
                <a:cs typeface="Arial" panose="020B0604020202020204" pitchFamily="34" charset="0"/>
                <a:sym typeface="Garet Bold"/>
              </a:rPr>
              <a:t>Researchers:</a:t>
            </a:r>
          </a:p>
        </p:txBody>
      </p:sp>
      <p:sp>
        <p:nvSpPr>
          <p:cNvPr id="43" name="TextBox 43"/>
          <p:cNvSpPr txBox="1"/>
          <p:nvPr/>
        </p:nvSpPr>
        <p:spPr>
          <a:xfrm>
            <a:off x="406571" y="7740592"/>
            <a:ext cx="8382264" cy="1975541"/>
          </a:xfrm>
          <a:prstGeom prst="rect">
            <a:avLst/>
          </a:prstGeom>
        </p:spPr>
        <p:txBody>
          <a:bodyPr wrap="square" lIns="0" tIns="0" rIns="0" bIns="0" rtlCol="0" anchor="t">
            <a:spAutoFit/>
          </a:bodyPr>
          <a:lstStyle/>
          <a:p>
            <a:pPr algn="ctr">
              <a:lnSpc>
                <a:spcPts val="2571"/>
              </a:lnSpc>
              <a:spcBef>
                <a:spcPct val="0"/>
              </a:spcBef>
            </a:pPr>
            <a:r>
              <a:rPr lang="en-US" sz="2000" dirty="0">
                <a:solidFill>
                  <a:srgbClr val="FFFFFF"/>
                </a:solidFill>
                <a:latin typeface="Arial" panose="020B0604020202020204" pitchFamily="34" charset="0"/>
                <a:ea typeface="Garet"/>
                <a:cs typeface="Arial" panose="020B0604020202020204" pitchFamily="34" charset="0"/>
                <a:sym typeface="Garet"/>
              </a:rPr>
              <a:t>Dr. Mücahit Özdemir (Bursa Uludağ University)</a:t>
            </a:r>
          </a:p>
          <a:p>
            <a:pPr algn="ctr">
              <a:lnSpc>
                <a:spcPts val="2571"/>
              </a:lnSpc>
              <a:spcBef>
                <a:spcPct val="0"/>
              </a:spcBef>
            </a:pPr>
            <a:r>
              <a:rPr lang="en-US" sz="2000" dirty="0">
                <a:solidFill>
                  <a:srgbClr val="FFFFFF"/>
                </a:solidFill>
                <a:latin typeface="Arial" panose="020B0604020202020204" pitchFamily="34" charset="0"/>
                <a:ea typeface="Garet"/>
                <a:cs typeface="Arial" panose="020B0604020202020204" pitchFamily="34" charset="0"/>
                <a:sym typeface="Garet"/>
              </a:rPr>
              <a:t>Astrid Fionna </a:t>
            </a:r>
            <a:r>
              <a:rPr lang="en-US" sz="2000" dirty="0" err="1">
                <a:solidFill>
                  <a:srgbClr val="FFFFFF"/>
                </a:solidFill>
                <a:latin typeface="Arial" panose="020B0604020202020204" pitchFamily="34" charset="0"/>
                <a:ea typeface="Garet"/>
                <a:cs typeface="Arial" panose="020B0604020202020204" pitchFamily="34" charset="0"/>
                <a:sym typeface="Garet"/>
              </a:rPr>
              <a:t>Harningtyas</a:t>
            </a:r>
            <a:r>
              <a:rPr lang="en-US" sz="2000" dirty="0">
                <a:solidFill>
                  <a:srgbClr val="FFFFFF"/>
                </a:solidFill>
                <a:latin typeface="Arial" panose="020B0604020202020204" pitchFamily="34" charset="0"/>
                <a:ea typeface="Garet"/>
                <a:cs typeface="Arial" panose="020B0604020202020204" pitchFamily="34" charset="0"/>
                <a:sym typeface="Garet"/>
              </a:rPr>
              <a:t> (Durham University &amp; Bank Indonesia)</a:t>
            </a:r>
          </a:p>
          <a:p>
            <a:pPr algn="ctr">
              <a:lnSpc>
                <a:spcPts val="2571"/>
              </a:lnSpc>
              <a:spcBef>
                <a:spcPct val="0"/>
              </a:spcBef>
            </a:pPr>
            <a:r>
              <a:rPr lang="en-US" sz="2000" dirty="0">
                <a:solidFill>
                  <a:srgbClr val="FFFFFF"/>
                </a:solidFill>
                <a:latin typeface="Arial" panose="020B0604020202020204" pitchFamily="34" charset="0"/>
                <a:ea typeface="Garet"/>
                <a:cs typeface="Arial" panose="020B0604020202020204" pitchFamily="34" charset="0"/>
                <a:sym typeface="Garet"/>
              </a:rPr>
              <a:t>Dr. Dalal </a:t>
            </a:r>
            <a:r>
              <a:rPr lang="en-US" sz="2000" dirty="0" err="1">
                <a:solidFill>
                  <a:srgbClr val="FFFFFF"/>
                </a:solidFill>
                <a:latin typeface="Arial" panose="020B0604020202020204" pitchFamily="34" charset="0"/>
                <a:ea typeface="Garet"/>
                <a:cs typeface="Arial" panose="020B0604020202020204" pitchFamily="34" charset="0"/>
                <a:sym typeface="Garet"/>
              </a:rPr>
              <a:t>Aassouli</a:t>
            </a:r>
            <a:r>
              <a:rPr lang="en-US" sz="2000" dirty="0">
                <a:solidFill>
                  <a:srgbClr val="FFFFFF"/>
                </a:solidFill>
                <a:latin typeface="Arial" panose="020B0604020202020204" pitchFamily="34" charset="0"/>
                <a:ea typeface="Garet"/>
                <a:cs typeface="Arial" panose="020B0604020202020204" pitchFamily="34" charset="0"/>
                <a:sym typeface="Garet"/>
              </a:rPr>
              <a:t> (Hamad Bin Khalifa University)</a:t>
            </a:r>
          </a:p>
          <a:p>
            <a:pPr algn="ctr">
              <a:lnSpc>
                <a:spcPts val="2571"/>
              </a:lnSpc>
              <a:spcBef>
                <a:spcPct val="0"/>
              </a:spcBef>
            </a:pPr>
            <a:r>
              <a:rPr lang="en-US" sz="2000" dirty="0">
                <a:solidFill>
                  <a:srgbClr val="FFFFFF"/>
                </a:solidFill>
                <a:latin typeface="Arial" panose="020B0604020202020204" pitchFamily="34" charset="0"/>
                <a:ea typeface="Garet"/>
                <a:cs typeface="Arial" panose="020B0604020202020204" pitchFamily="34" charset="0"/>
                <a:sym typeface="Garet"/>
              </a:rPr>
              <a:t>Dr. Ahmad Mohammad Barau (</a:t>
            </a:r>
            <a:r>
              <a:rPr lang="en-US" sz="2000" dirty="0" err="1">
                <a:solidFill>
                  <a:srgbClr val="FFFFFF"/>
                </a:solidFill>
                <a:latin typeface="Arial" panose="020B0604020202020204" pitchFamily="34" charset="0"/>
                <a:ea typeface="Garet"/>
                <a:cs typeface="Arial" panose="020B0604020202020204" pitchFamily="34" charset="0"/>
                <a:sym typeface="Garet"/>
              </a:rPr>
              <a:t>Bamokosi</a:t>
            </a:r>
            <a:r>
              <a:rPr lang="en-US" sz="2000" dirty="0">
                <a:solidFill>
                  <a:srgbClr val="FFFFFF"/>
                </a:solidFill>
                <a:latin typeface="Arial" panose="020B0604020202020204" pitchFamily="34" charset="0"/>
                <a:ea typeface="Garet"/>
                <a:cs typeface="Arial" panose="020B0604020202020204" pitchFamily="34" charset="0"/>
                <a:sym typeface="Garet"/>
              </a:rPr>
              <a:t> Integrated Services Ltd)</a:t>
            </a:r>
          </a:p>
          <a:p>
            <a:pPr algn="ctr">
              <a:lnSpc>
                <a:spcPts val="2571"/>
              </a:lnSpc>
              <a:spcBef>
                <a:spcPct val="0"/>
              </a:spcBef>
            </a:pPr>
            <a:r>
              <a:rPr lang="en-US" sz="2000" dirty="0">
                <a:solidFill>
                  <a:srgbClr val="FFFFFF"/>
                </a:solidFill>
                <a:latin typeface="Arial" panose="020B0604020202020204" pitchFamily="34" charset="0"/>
                <a:ea typeface="Garet"/>
                <a:cs typeface="Arial" panose="020B0604020202020204" pitchFamily="34" charset="0"/>
                <a:sym typeface="Garet"/>
              </a:rPr>
              <a:t>Rahmawati Rahayu (Durham University &amp; </a:t>
            </a:r>
            <a:r>
              <a:rPr lang="en-US" sz="2000" dirty="0" err="1">
                <a:solidFill>
                  <a:srgbClr val="FFFFFF"/>
                </a:solidFill>
                <a:latin typeface="Arial" panose="020B0604020202020204" pitchFamily="34" charset="0"/>
                <a:ea typeface="Garet"/>
                <a:cs typeface="Arial" panose="020B0604020202020204" pitchFamily="34" charset="0"/>
                <a:sym typeface="Garet"/>
              </a:rPr>
              <a:t>Institut</a:t>
            </a:r>
            <a:r>
              <a:rPr lang="en-US" sz="2000" dirty="0">
                <a:solidFill>
                  <a:srgbClr val="FFFFFF"/>
                </a:solidFill>
                <a:latin typeface="Arial" panose="020B0604020202020204" pitchFamily="34" charset="0"/>
                <a:ea typeface="Garet"/>
                <a:cs typeface="Arial" panose="020B0604020202020204" pitchFamily="34" charset="0"/>
                <a:sym typeface="Garet"/>
              </a:rPr>
              <a:t> </a:t>
            </a:r>
            <a:r>
              <a:rPr lang="en-US" sz="2000" dirty="0" err="1">
                <a:solidFill>
                  <a:srgbClr val="FFFFFF"/>
                </a:solidFill>
                <a:latin typeface="Arial" panose="020B0604020202020204" pitchFamily="34" charset="0"/>
                <a:ea typeface="Garet"/>
                <a:cs typeface="Arial" panose="020B0604020202020204" pitchFamily="34" charset="0"/>
                <a:sym typeface="Garet"/>
              </a:rPr>
              <a:t>Teknologi</a:t>
            </a:r>
            <a:r>
              <a:rPr lang="en-US" sz="2000" dirty="0">
                <a:solidFill>
                  <a:srgbClr val="FFFFFF"/>
                </a:solidFill>
                <a:latin typeface="Arial" panose="020B0604020202020204" pitchFamily="34" charset="0"/>
                <a:ea typeface="Garet"/>
                <a:cs typeface="Arial" panose="020B0604020202020204" pitchFamily="34" charset="0"/>
                <a:sym typeface="Garet"/>
              </a:rPr>
              <a:t> Bandung)</a:t>
            </a:r>
          </a:p>
          <a:p>
            <a:pPr algn="ctr">
              <a:lnSpc>
                <a:spcPts val="2571"/>
              </a:lnSpc>
              <a:spcBef>
                <a:spcPct val="0"/>
              </a:spcBef>
            </a:pPr>
            <a:r>
              <a:rPr lang="en-US" sz="2000" dirty="0">
                <a:solidFill>
                  <a:srgbClr val="FFFFFF"/>
                </a:solidFill>
                <a:latin typeface="Arial" panose="020B0604020202020204" pitchFamily="34" charset="0"/>
                <a:ea typeface="Garet"/>
                <a:cs typeface="Arial" panose="020B0604020202020204" pitchFamily="34" charset="0"/>
                <a:sym typeface="Garet"/>
              </a:rPr>
              <a:t>Dr. Hüsnü Tekin (Economic Cooperation Organization)</a:t>
            </a:r>
          </a:p>
        </p:txBody>
      </p:sp>
      <p:pic>
        <p:nvPicPr>
          <p:cNvPr id="44" name="Picture 43" descr="A logo with a castle in the middle&#10;&#10;Description automatically generated">
            <a:extLst>
              <a:ext uri="{FF2B5EF4-FFF2-40B4-BE49-F238E27FC236}">
                <a16:creationId xmlns:a16="http://schemas.microsoft.com/office/drawing/2014/main" id="{FB6CD8D8-8A0C-D89A-4129-B6CB793D61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429" y="-458696"/>
            <a:ext cx="3039642" cy="308275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567023-6A7D-3453-531B-CA4A8DD38316}"/>
              </a:ext>
            </a:extLst>
          </p:cNvPr>
          <p:cNvSpPr>
            <a:spLocks noGrp="1"/>
          </p:cNvSpPr>
          <p:nvPr>
            <p:ph type="title"/>
          </p:nvPr>
        </p:nvSpPr>
        <p:spPr>
          <a:xfrm>
            <a:off x="897303" y="442771"/>
            <a:ext cx="16527780" cy="1636775"/>
          </a:xfrm>
        </p:spPr>
        <p:txBody>
          <a:bodyPr anchor="b">
            <a:normAutofit/>
          </a:bodyPr>
          <a:lstStyle/>
          <a:p>
            <a:pPr algn="l">
              <a:lnSpc>
                <a:spcPct val="90000"/>
              </a:lnSpc>
            </a:pPr>
            <a:r>
              <a:rPr lang="en-GB" sz="4500" b="1" dirty="0">
                <a:solidFill>
                  <a:srgbClr val="FFC000"/>
                </a:solidFill>
                <a:latin typeface="Aptos" panose="020B0004020202020204" pitchFamily="34" charset="0"/>
              </a:rPr>
              <a:t>Examples in the Differences of Institutional Logics: Efficiency Frontier vs Equity Frontier  &amp; Price Mechanism  </a:t>
            </a:r>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739" y="2522316"/>
            <a:ext cx="16459200" cy="27432"/>
          </a:xfrm>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459200" h="27432" fill="none" extrusionOk="0">
                <a:moveTo>
                  <a:pt x="0" y="0"/>
                </a:moveTo>
                <a:cubicBezTo>
                  <a:pt x="47956" y="-7424"/>
                  <a:pt x="130909" y="-3461"/>
                  <a:pt x="192024" y="0"/>
                </a:cubicBezTo>
                <a:cubicBezTo>
                  <a:pt x="253139" y="3461"/>
                  <a:pt x="713864" y="27473"/>
                  <a:pt x="1042416" y="0"/>
                </a:cubicBezTo>
                <a:cubicBezTo>
                  <a:pt x="1370968" y="-27473"/>
                  <a:pt x="1433592" y="6590"/>
                  <a:pt x="1728216" y="0"/>
                </a:cubicBezTo>
                <a:cubicBezTo>
                  <a:pt x="2022840" y="-6590"/>
                  <a:pt x="1862554" y="2847"/>
                  <a:pt x="1920240" y="0"/>
                </a:cubicBezTo>
                <a:cubicBezTo>
                  <a:pt x="1977926" y="-2847"/>
                  <a:pt x="2325911" y="-6884"/>
                  <a:pt x="2441448" y="0"/>
                </a:cubicBezTo>
                <a:cubicBezTo>
                  <a:pt x="2556985" y="6884"/>
                  <a:pt x="2631822" y="6977"/>
                  <a:pt x="2798064" y="0"/>
                </a:cubicBezTo>
                <a:cubicBezTo>
                  <a:pt x="2964306" y="-6977"/>
                  <a:pt x="3274078" y="-12213"/>
                  <a:pt x="3648456" y="0"/>
                </a:cubicBezTo>
                <a:cubicBezTo>
                  <a:pt x="4022834" y="12213"/>
                  <a:pt x="3857573" y="-925"/>
                  <a:pt x="4005072" y="0"/>
                </a:cubicBezTo>
                <a:cubicBezTo>
                  <a:pt x="4152571" y="925"/>
                  <a:pt x="4671117" y="36098"/>
                  <a:pt x="5020056" y="0"/>
                </a:cubicBezTo>
                <a:cubicBezTo>
                  <a:pt x="5368995" y="-36098"/>
                  <a:pt x="5129234" y="2763"/>
                  <a:pt x="5212080" y="0"/>
                </a:cubicBezTo>
                <a:cubicBezTo>
                  <a:pt x="5294926" y="-2763"/>
                  <a:pt x="5456351" y="-1340"/>
                  <a:pt x="5568696" y="0"/>
                </a:cubicBezTo>
                <a:cubicBezTo>
                  <a:pt x="5681041" y="1340"/>
                  <a:pt x="5957028" y="11791"/>
                  <a:pt x="6089904" y="0"/>
                </a:cubicBezTo>
                <a:cubicBezTo>
                  <a:pt x="6222780" y="-11791"/>
                  <a:pt x="6485557" y="8010"/>
                  <a:pt x="6611112" y="0"/>
                </a:cubicBezTo>
                <a:cubicBezTo>
                  <a:pt x="6736667" y="-8010"/>
                  <a:pt x="7207166" y="34517"/>
                  <a:pt x="7461504" y="0"/>
                </a:cubicBezTo>
                <a:cubicBezTo>
                  <a:pt x="7715842" y="-34517"/>
                  <a:pt x="7997652" y="4727"/>
                  <a:pt x="8476488" y="0"/>
                </a:cubicBezTo>
                <a:cubicBezTo>
                  <a:pt x="8955324" y="-4727"/>
                  <a:pt x="9009263" y="-31226"/>
                  <a:pt x="9326880" y="0"/>
                </a:cubicBezTo>
                <a:cubicBezTo>
                  <a:pt x="9644497" y="31226"/>
                  <a:pt x="9567141" y="-14781"/>
                  <a:pt x="9683496" y="0"/>
                </a:cubicBezTo>
                <a:cubicBezTo>
                  <a:pt x="9799851" y="14781"/>
                  <a:pt x="9804032" y="8468"/>
                  <a:pt x="9875520" y="0"/>
                </a:cubicBezTo>
                <a:cubicBezTo>
                  <a:pt x="9947008" y="-8468"/>
                  <a:pt x="9977677" y="-8510"/>
                  <a:pt x="10067544" y="0"/>
                </a:cubicBezTo>
                <a:cubicBezTo>
                  <a:pt x="10157411" y="8510"/>
                  <a:pt x="10259211" y="-4808"/>
                  <a:pt x="10424160" y="0"/>
                </a:cubicBezTo>
                <a:cubicBezTo>
                  <a:pt x="10589109" y="4808"/>
                  <a:pt x="10698874" y="12995"/>
                  <a:pt x="10945368" y="0"/>
                </a:cubicBezTo>
                <a:cubicBezTo>
                  <a:pt x="11191862" y="-12995"/>
                  <a:pt x="11497620" y="30979"/>
                  <a:pt x="11795760" y="0"/>
                </a:cubicBezTo>
                <a:cubicBezTo>
                  <a:pt x="12093900" y="-30979"/>
                  <a:pt x="12033359" y="17306"/>
                  <a:pt x="12152376" y="0"/>
                </a:cubicBezTo>
                <a:cubicBezTo>
                  <a:pt x="12271393" y="-17306"/>
                  <a:pt x="12698740" y="-6151"/>
                  <a:pt x="12838176" y="0"/>
                </a:cubicBezTo>
                <a:cubicBezTo>
                  <a:pt x="12977612" y="6151"/>
                  <a:pt x="13351157" y="-21667"/>
                  <a:pt x="13853160" y="0"/>
                </a:cubicBezTo>
                <a:cubicBezTo>
                  <a:pt x="14355163" y="21667"/>
                  <a:pt x="14035345" y="-172"/>
                  <a:pt x="14209776" y="0"/>
                </a:cubicBezTo>
                <a:cubicBezTo>
                  <a:pt x="14384207" y="172"/>
                  <a:pt x="14629222" y="-31393"/>
                  <a:pt x="14895576" y="0"/>
                </a:cubicBezTo>
                <a:cubicBezTo>
                  <a:pt x="15161930" y="31393"/>
                  <a:pt x="15418721" y="3319"/>
                  <a:pt x="15581376" y="0"/>
                </a:cubicBezTo>
                <a:cubicBezTo>
                  <a:pt x="15744031" y="-3319"/>
                  <a:pt x="15695632" y="-9543"/>
                  <a:pt x="15773400" y="0"/>
                </a:cubicBezTo>
                <a:cubicBezTo>
                  <a:pt x="15851168" y="9543"/>
                  <a:pt x="16150974" y="-26032"/>
                  <a:pt x="16459200" y="0"/>
                </a:cubicBezTo>
                <a:cubicBezTo>
                  <a:pt x="16459222" y="9322"/>
                  <a:pt x="16459920" y="14106"/>
                  <a:pt x="16459200" y="27432"/>
                </a:cubicBezTo>
                <a:cubicBezTo>
                  <a:pt x="16249330" y="65783"/>
                  <a:pt x="15931504" y="34569"/>
                  <a:pt x="15444216" y="27432"/>
                </a:cubicBezTo>
                <a:cubicBezTo>
                  <a:pt x="14956928" y="20295"/>
                  <a:pt x="15245263" y="43793"/>
                  <a:pt x="15087600" y="27432"/>
                </a:cubicBezTo>
                <a:cubicBezTo>
                  <a:pt x="14929937" y="11071"/>
                  <a:pt x="14595147" y="61679"/>
                  <a:pt x="14401800" y="27432"/>
                </a:cubicBezTo>
                <a:cubicBezTo>
                  <a:pt x="14208453" y="-6815"/>
                  <a:pt x="13937267" y="-2756"/>
                  <a:pt x="13551408" y="27432"/>
                </a:cubicBezTo>
                <a:cubicBezTo>
                  <a:pt x="13165549" y="57620"/>
                  <a:pt x="13244142" y="31152"/>
                  <a:pt x="13030200" y="27432"/>
                </a:cubicBezTo>
                <a:cubicBezTo>
                  <a:pt x="12816258" y="23712"/>
                  <a:pt x="12596900" y="37491"/>
                  <a:pt x="12179808" y="27432"/>
                </a:cubicBezTo>
                <a:cubicBezTo>
                  <a:pt x="11762716" y="17373"/>
                  <a:pt x="11577023" y="27593"/>
                  <a:pt x="11329416" y="27432"/>
                </a:cubicBezTo>
                <a:cubicBezTo>
                  <a:pt x="11081809" y="27271"/>
                  <a:pt x="10723385" y="19623"/>
                  <a:pt x="10479024" y="27432"/>
                </a:cubicBezTo>
                <a:cubicBezTo>
                  <a:pt x="10234663" y="35241"/>
                  <a:pt x="9989517" y="31460"/>
                  <a:pt x="9793224" y="27432"/>
                </a:cubicBezTo>
                <a:cubicBezTo>
                  <a:pt x="9596931" y="23404"/>
                  <a:pt x="9533524" y="22036"/>
                  <a:pt x="9436608" y="27432"/>
                </a:cubicBezTo>
                <a:cubicBezTo>
                  <a:pt x="9339692" y="32828"/>
                  <a:pt x="9173466" y="18472"/>
                  <a:pt x="9079992" y="27432"/>
                </a:cubicBezTo>
                <a:cubicBezTo>
                  <a:pt x="8986518" y="36392"/>
                  <a:pt x="8593794" y="42926"/>
                  <a:pt x="8229600" y="27432"/>
                </a:cubicBezTo>
                <a:cubicBezTo>
                  <a:pt x="7865406" y="11938"/>
                  <a:pt x="7848302" y="3496"/>
                  <a:pt x="7543800" y="27432"/>
                </a:cubicBezTo>
                <a:cubicBezTo>
                  <a:pt x="7239298" y="51368"/>
                  <a:pt x="7267744" y="29308"/>
                  <a:pt x="7187184" y="27432"/>
                </a:cubicBezTo>
                <a:cubicBezTo>
                  <a:pt x="7106624" y="25556"/>
                  <a:pt x="6904393" y="10681"/>
                  <a:pt x="6830568" y="27432"/>
                </a:cubicBezTo>
                <a:cubicBezTo>
                  <a:pt x="6756743" y="44183"/>
                  <a:pt x="6651191" y="39884"/>
                  <a:pt x="6473952" y="27432"/>
                </a:cubicBezTo>
                <a:cubicBezTo>
                  <a:pt x="6296713" y="14980"/>
                  <a:pt x="6119980" y="24308"/>
                  <a:pt x="5788152" y="27432"/>
                </a:cubicBezTo>
                <a:cubicBezTo>
                  <a:pt x="5456324" y="30556"/>
                  <a:pt x="5529306" y="26210"/>
                  <a:pt x="5431536" y="27432"/>
                </a:cubicBezTo>
                <a:cubicBezTo>
                  <a:pt x="5333766" y="28654"/>
                  <a:pt x="5016672" y="6571"/>
                  <a:pt x="4910328" y="27432"/>
                </a:cubicBezTo>
                <a:cubicBezTo>
                  <a:pt x="4803984" y="48293"/>
                  <a:pt x="4553431" y="43362"/>
                  <a:pt x="4389120" y="27432"/>
                </a:cubicBezTo>
                <a:cubicBezTo>
                  <a:pt x="4224809" y="11502"/>
                  <a:pt x="3616062" y="38135"/>
                  <a:pt x="3374136" y="27432"/>
                </a:cubicBezTo>
                <a:cubicBezTo>
                  <a:pt x="3132210" y="16729"/>
                  <a:pt x="3042843" y="45542"/>
                  <a:pt x="2852928" y="27432"/>
                </a:cubicBezTo>
                <a:cubicBezTo>
                  <a:pt x="2663013" y="9322"/>
                  <a:pt x="2455267" y="47011"/>
                  <a:pt x="2331720" y="27432"/>
                </a:cubicBezTo>
                <a:cubicBezTo>
                  <a:pt x="2208173" y="7853"/>
                  <a:pt x="1589346" y="70708"/>
                  <a:pt x="1316736" y="27432"/>
                </a:cubicBezTo>
                <a:cubicBezTo>
                  <a:pt x="1044126" y="-15844"/>
                  <a:pt x="1186720" y="35239"/>
                  <a:pt x="1124712" y="27432"/>
                </a:cubicBezTo>
                <a:cubicBezTo>
                  <a:pt x="1062704" y="19625"/>
                  <a:pt x="503031" y="33212"/>
                  <a:pt x="0" y="27432"/>
                </a:cubicBezTo>
                <a:cubicBezTo>
                  <a:pt x="-1295" y="16310"/>
                  <a:pt x="-432" y="13385"/>
                  <a:pt x="0" y="0"/>
                </a:cubicBezTo>
                <a:close/>
              </a:path>
              <a:path w="16459200" h="27432" stroke="0" extrusionOk="0">
                <a:moveTo>
                  <a:pt x="0" y="0"/>
                </a:moveTo>
                <a:cubicBezTo>
                  <a:pt x="169209" y="4271"/>
                  <a:pt x="248605" y="9913"/>
                  <a:pt x="356616" y="0"/>
                </a:cubicBezTo>
                <a:cubicBezTo>
                  <a:pt x="464627" y="-9913"/>
                  <a:pt x="484749" y="7422"/>
                  <a:pt x="548640" y="0"/>
                </a:cubicBezTo>
                <a:cubicBezTo>
                  <a:pt x="612531" y="-7422"/>
                  <a:pt x="809859" y="-22"/>
                  <a:pt x="905256" y="0"/>
                </a:cubicBezTo>
                <a:cubicBezTo>
                  <a:pt x="1000653" y="22"/>
                  <a:pt x="1309175" y="26161"/>
                  <a:pt x="1591056" y="0"/>
                </a:cubicBezTo>
                <a:cubicBezTo>
                  <a:pt x="1872937" y="-26161"/>
                  <a:pt x="2030413" y="-34546"/>
                  <a:pt x="2441448" y="0"/>
                </a:cubicBezTo>
                <a:cubicBezTo>
                  <a:pt x="2852483" y="34546"/>
                  <a:pt x="3014836" y="32798"/>
                  <a:pt x="3456432" y="0"/>
                </a:cubicBezTo>
                <a:cubicBezTo>
                  <a:pt x="3898028" y="-32798"/>
                  <a:pt x="4190634" y="34192"/>
                  <a:pt x="4471416" y="0"/>
                </a:cubicBezTo>
                <a:cubicBezTo>
                  <a:pt x="4752198" y="-34192"/>
                  <a:pt x="4816290" y="10056"/>
                  <a:pt x="4992624" y="0"/>
                </a:cubicBezTo>
                <a:cubicBezTo>
                  <a:pt x="5168958" y="-10056"/>
                  <a:pt x="5425571" y="37166"/>
                  <a:pt x="5843016" y="0"/>
                </a:cubicBezTo>
                <a:cubicBezTo>
                  <a:pt x="6260461" y="-37166"/>
                  <a:pt x="6243365" y="-11909"/>
                  <a:pt x="6528816" y="0"/>
                </a:cubicBezTo>
                <a:cubicBezTo>
                  <a:pt x="6814267" y="11909"/>
                  <a:pt x="6865850" y="-3059"/>
                  <a:pt x="7050024" y="0"/>
                </a:cubicBezTo>
                <a:cubicBezTo>
                  <a:pt x="7234198" y="3059"/>
                  <a:pt x="7529059" y="-29032"/>
                  <a:pt x="7900416" y="0"/>
                </a:cubicBezTo>
                <a:cubicBezTo>
                  <a:pt x="8271773" y="29032"/>
                  <a:pt x="8040284" y="2293"/>
                  <a:pt x="8092440" y="0"/>
                </a:cubicBezTo>
                <a:cubicBezTo>
                  <a:pt x="8144596" y="-2293"/>
                  <a:pt x="8377772" y="18969"/>
                  <a:pt x="8613648" y="0"/>
                </a:cubicBezTo>
                <a:cubicBezTo>
                  <a:pt x="8849524" y="-18969"/>
                  <a:pt x="9039253" y="20479"/>
                  <a:pt x="9299448" y="0"/>
                </a:cubicBezTo>
                <a:cubicBezTo>
                  <a:pt x="9559643" y="-20479"/>
                  <a:pt x="9864452" y="14915"/>
                  <a:pt x="10149840" y="0"/>
                </a:cubicBezTo>
                <a:cubicBezTo>
                  <a:pt x="10435228" y="-14915"/>
                  <a:pt x="10504375" y="14787"/>
                  <a:pt x="10835640" y="0"/>
                </a:cubicBezTo>
                <a:cubicBezTo>
                  <a:pt x="11166905" y="-14787"/>
                  <a:pt x="11598715" y="31089"/>
                  <a:pt x="11850624" y="0"/>
                </a:cubicBezTo>
                <a:cubicBezTo>
                  <a:pt x="12102533" y="-31089"/>
                  <a:pt x="11992592" y="4447"/>
                  <a:pt x="12042648" y="0"/>
                </a:cubicBezTo>
                <a:cubicBezTo>
                  <a:pt x="12092704" y="-4447"/>
                  <a:pt x="12426578" y="2532"/>
                  <a:pt x="12728448" y="0"/>
                </a:cubicBezTo>
                <a:cubicBezTo>
                  <a:pt x="13030318" y="-2532"/>
                  <a:pt x="12877528" y="-7149"/>
                  <a:pt x="12920472" y="0"/>
                </a:cubicBezTo>
                <a:cubicBezTo>
                  <a:pt x="12963416" y="7149"/>
                  <a:pt x="13485109" y="-36483"/>
                  <a:pt x="13935456" y="0"/>
                </a:cubicBezTo>
                <a:cubicBezTo>
                  <a:pt x="14385803" y="36483"/>
                  <a:pt x="14219125" y="12279"/>
                  <a:pt x="14292072" y="0"/>
                </a:cubicBezTo>
                <a:cubicBezTo>
                  <a:pt x="14365019" y="-12279"/>
                  <a:pt x="14443877" y="8821"/>
                  <a:pt x="14484096" y="0"/>
                </a:cubicBezTo>
                <a:cubicBezTo>
                  <a:pt x="14524315" y="-8821"/>
                  <a:pt x="14905426" y="-30068"/>
                  <a:pt x="15169896" y="0"/>
                </a:cubicBezTo>
                <a:cubicBezTo>
                  <a:pt x="15434366" y="30068"/>
                  <a:pt x="15424434" y="12479"/>
                  <a:pt x="15526512" y="0"/>
                </a:cubicBezTo>
                <a:cubicBezTo>
                  <a:pt x="15628590" y="-12479"/>
                  <a:pt x="16062010" y="-12069"/>
                  <a:pt x="16459200" y="0"/>
                </a:cubicBezTo>
                <a:cubicBezTo>
                  <a:pt x="16459049" y="7706"/>
                  <a:pt x="16460087" y="13931"/>
                  <a:pt x="16459200" y="27432"/>
                </a:cubicBezTo>
                <a:cubicBezTo>
                  <a:pt x="16315339" y="20935"/>
                  <a:pt x="16231909" y="42819"/>
                  <a:pt x="16102584" y="27432"/>
                </a:cubicBezTo>
                <a:cubicBezTo>
                  <a:pt x="15973259" y="12045"/>
                  <a:pt x="15580560" y="51242"/>
                  <a:pt x="15416784" y="27432"/>
                </a:cubicBezTo>
                <a:cubicBezTo>
                  <a:pt x="15253008" y="3622"/>
                  <a:pt x="15181626" y="26334"/>
                  <a:pt x="15060168" y="27432"/>
                </a:cubicBezTo>
                <a:cubicBezTo>
                  <a:pt x="14938710" y="28530"/>
                  <a:pt x="14400846" y="21299"/>
                  <a:pt x="14209776" y="27432"/>
                </a:cubicBezTo>
                <a:cubicBezTo>
                  <a:pt x="14018706" y="33565"/>
                  <a:pt x="13805385" y="48505"/>
                  <a:pt x="13688568" y="27432"/>
                </a:cubicBezTo>
                <a:cubicBezTo>
                  <a:pt x="13571751" y="6359"/>
                  <a:pt x="13472548" y="26552"/>
                  <a:pt x="13331952" y="27432"/>
                </a:cubicBezTo>
                <a:cubicBezTo>
                  <a:pt x="13191356" y="28312"/>
                  <a:pt x="13234055" y="20883"/>
                  <a:pt x="13139928" y="27432"/>
                </a:cubicBezTo>
                <a:cubicBezTo>
                  <a:pt x="13045801" y="33981"/>
                  <a:pt x="12707747" y="18669"/>
                  <a:pt x="12454128" y="27432"/>
                </a:cubicBezTo>
                <a:cubicBezTo>
                  <a:pt x="12200509" y="36195"/>
                  <a:pt x="11974339" y="1821"/>
                  <a:pt x="11603736" y="27432"/>
                </a:cubicBezTo>
                <a:cubicBezTo>
                  <a:pt x="11233133" y="53043"/>
                  <a:pt x="11202281" y="15642"/>
                  <a:pt x="10917936" y="27432"/>
                </a:cubicBezTo>
                <a:cubicBezTo>
                  <a:pt x="10633591" y="39222"/>
                  <a:pt x="10351188" y="-7651"/>
                  <a:pt x="9902952" y="27432"/>
                </a:cubicBezTo>
                <a:cubicBezTo>
                  <a:pt x="9454716" y="62515"/>
                  <a:pt x="9540812" y="35851"/>
                  <a:pt x="9381744" y="27432"/>
                </a:cubicBezTo>
                <a:cubicBezTo>
                  <a:pt x="9222676" y="19013"/>
                  <a:pt x="9279274" y="24639"/>
                  <a:pt x="9189720" y="27432"/>
                </a:cubicBezTo>
                <a:cubicBezTo>
                  <a:pt x="9100166" y="30225"/>
                  <a:pt x="9040114" y="24993"/>
                  <a:pt x="8997696" y="27432"/>
                </a:cubicBezTo>
                <a:cubicBezTo>
                  <a:pt x="8955278" y="29871"/>
                  <a:pt x="8568270" y="-9750"/>
                  <a:pt x="8147304" y="27432"/>
                </a:cubicBezTo>
                <a:cubicBezTo>
                  <a:pt x="7726338" y="64614"/>
                  <a:pt x="7756575" y="58097"/>
                  <a:pt x="7461504" y="27432"/>
                </a:cubicBezTo>
                <a:cubicBezTo>
                  <a:pt x="7166433" y="-3233"/>
                  <a:pt x="6691777" y="23003"/>
                  <a:pt x="6446520" y="27432"/>
                </a:cubicBezTo>
                <a:cubicBezTo>
                  <a:pt x="6201263" y="31861"/>
                  <a:pt x="6055564" y="5822"/>
                  <a:pt x="5760720" y="27432"/>
                </a:cubicBezTo>
                <a:cubicBezTo>
                  <a:pt x="5465876" y="49042"/>
                  <a:pt x="5182562" y="-15037"/>
                  <a:pt x="4910328" y="27432"/>
                </a:cubicBezTo>
                <a:cubicBezTo>
                  <a:pt x="4638094" y="69901"/>
                  <a:pt x="4524349" y="1902"/>
                  <a:pt x="4224528" y="27432"/>
                </a:cubicBezTo>
                <a:cubicBezTo>
                  <a:pt x="3924707" y="52962"/>
                  <a:pt x="3780041" y="5974"/>
                  <a:pt x="3538728" y="27432"/>
                </a:cubicBezTo>
                <a:cubicBezTo>
                  <a:pt x="3297415" y="48890"/>
                  <a:pt x="3195183" y="15951"/>
                  <a:pt x="3017520" y="27432"/>
                </a:cubicBezTo>
                <a:cubicBezTo>
                  <a:pt x="2839857" y="38913"/>
                  <a:pt x="2369331" y="20768"/>
                  <a:pt x="2167128" y="27432"/>
                </a:cubicBezTo>
                <a:cubicBezTo>
                  <a:pt x="1964925" y="34096"/>
                  <a:pt x="1784521" y="20363"/>
                  <a:pt x="1481328" y="27432"/>
                </a:cubicBezTo>
                <a:cubicBezTo>
                  <a:pt x="1178135" y="34501"/>
                  <a:pt x="971590" y="55923"/>
                  <a:pt x="630936" y="27432"/>
                </a:cubicBezTo>
                <a:cubicBezTo>
                  <a:pt x="290282" y="-1059"/>
                  <a:pt x="133182" y="8818"/>
                  <a:pt x="0" y="27432"/>
                </a:cubicBezTo>
                <a:cubicBezTo>
                  <a:pt x="-1246" y="21545"/>
                  <a:pt x="-1312" y="1278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7590D2-8C4B-59CA-36D9-9E0E7B5A7519}"/>
              </a:ext>
            </a:extLst>
          </p:cNvPr>
          <p:cNvSpPr>
            <a:spLocks noGrp="1"/>
          </p:cNvSpPr>
          <p:nvPr>
            <p:ph idx="1"/>
          </p:nvPr>
        </p:nvSpPr>
        <p:spPr>
          <a:xfrm>
            <a:off x="858738" y="3106974"/>
            <a:ext cx="10392357" cy="6794786"/>
          </a:xfrm>
        </p:spPr>
        <p:txBody>
          <a:bodyPr anchor="t">
            <a:normAutofit/>
          </a:bodyPr>
          <a:lstStyle/>
          <a:p>
            <a:pPr>
              <a:lnSpc>
                <a:spcPct val="90000"/>
              </a:lnSpc>
            </a:pPr>
            <a:r>
              <a:rPr lang="en-GB" sz="3300" dirty="0">
                <a:solidFill>
                  <a:schemeClr val="bg1"/>
                </a:solidFill>
                <a:latin typeface="Aptos" panose="020B0004020202020204" pitchFamily="34" charset="0"/>
              </a:rPr>
              <a:t>Capitalism </a:t>
            </a:r>
          </a:p>
          <a:p>
            <a:pPr marL="1031875" indent="-357188">
              <a:lnSpc>
                <a:spcPct val="90000"/>
              </a:lnSpc>
            </a:pPr>
            <a:r>
              <a:rPr lang="en-GB" sz="3300" dirty="0">
                <a:solidFill>
                  <a:schemeClr val="bg1"/>
                </a:solidFill>
                <a:latin typeface="Aptos" panose="020B0004020202020204" pitchFamily="34" charset="0"/>
              </a:rPr>
              <a:t>Price determines everything, including resource accessibility </a:t>
            </a:r>
          </a:p>
          <a:p>
            <a:pPr marL="1031875" indent="-357188">
              <a:lnSpc>
                <a:spcPct val="90000"/>
              </a:lnSpc>
            </a:pPr>
            <a:r>
              <a:rPr lang="en-GB" sz="3300" dirty="0">
                <a:solidFill>
                  <a:schemeClr val="bg1"/>
                </a:solidFill>
                <a:latin typeface="Aptos" panose="020B0004020202020204" pitchFamily="34" charset="0"/>
              </a:rPr>
              <a:t>Efficiency – risk and return</a:t>
            </a:r>
          </a:p>
          <a:p>
            <a:pPr marL="674687" indent="0">
              <a:lnSpc>
                <a:spcPct val="90000"/>
              </a:lnSpc>
              <a:buNone/>
            </a:pPr>
            <a:endParaRPr lang="en-GB" sz="3300" dirty="0">
              <a:solidFill>
                <a:schemeClr val="bg1"/>
              </a:solidFill>
              <a:latin typeface="Aptos" panose="020B0004020202020204" pitchFamily="34" charset="0"/>
            </a:endParaRPr>
          </a:p>
          <a:p>
            <a:pPr>
              <a:lnSpc>
                <a:spcPct val="90000"/>
              </a:lnSpc>
            </a:pPr>
            <a:r>
              <a:rPr lang="en-GB" sz="3300" dirty="0">
                <a:solidFill>
                  <a:schemeClr val="bg1"/>
                </a:solidFill>
                <a:latin typeface="Aptos" panose="020B0004020202020204" pitchFamily="34" charset="0"/>
              </a:rPr>
              <a:t>Islamic Moral Economy  </a:t>
            </a:r>
          </a:p>
          <a:p>
            <a:pPr marL="1031875" indent="-357188">
              <a:lnSpc>
                <a:spcPct val="90000"/>
              </a:lnSpc>
            </a:pPr>
            <a:r>
              <a:rPr lang="en-GB" sz="3300" dirty="0">
                <a:solidFill>
                  <a:schemeClr val="bg1"/>
                </a:solidFill>
                <a:latin typeface="Aptos" panose="020B0004020202020204" pitchFamily="34" charset="0"/>
              </a:rPr>
              <a:t>“It is not the prices that determine everything, but everything that determines prices” -  Bourdieu (2005)</a:t>
            </a:r>
          </a:p>
          <a:p>
            <a:pPr marL="1027113" indent="-336550">
              <a:lnSpc>
                <a:spcPct val="90000"/>
              </a:lnSpc>
            </a:pPr>
            <a:r>
              <a:rPr lang="en-GB" sz="3300" dirty="0">
                <a:solidFill>
                  <a:schemeClr val="bg1"/>
                </a:solidFill>
                <a:latin typeface="Aptos" panose="020B0004020202020204" pitchFamily="34" charset="0"/>
              </a:rPr>
              <a:t>Permissibility and resource accessibility are determined by moral ontology</a:t>
            </a:r>
          </a:p>
          <a:p>
            <a:pPr marL="1027113" indent="-336550">
              <a:lnSpc>
                <a:spcPct val="90000"/>
              </a:lnSpc>
            </a:pPr>
            <a:r>
              <a:rPr lang="en-GB" sz="3300" dirty="0">
                <a:solidFill>
                  <a:schemeClr val="bg1"/>
                </a:solidFill>
                <a:latin typeface="Aptos" panose="020B0004020202020204" pitchFamily="34" charset="0"/>
              </a:rPr>
              <a:t>Equity and motive</a:t>
            </a:r>
          </a:p>
          <a:p>
            <a:pPr>
              <a:lnSpc>
                <a:spcPct val="90000"/>
              </a:lnSpc>
            </a:pPr>
            <a:endParaRPr lang="en-GB" sz="3300" dirty="0">
              <a:latin typeface="Aptos" panose="020B0004020202020204" pitchFamily="34" charset="0"/>
            </a:endParaRPr>
          </a:p>
        </p:txBody>
      </p:sp>
      <p:pic>
        <p:nvPicPr>
          <p:cNvPr id="14" name="Picture 13" descr="White arrows going to the red target">
            <a:extLst>
              <a:ext uri="{FF2B5EF4-FFF2-40B4-BE49-F238E27FC236}">
                <a16:creationId xmlns:a16="http://schemas.microsoft.com/office/drawing/2014/main" id="{E602656B-1E74-5B05-B1A5-FD17CBCDF403}"/>
              </a:ext>
            </a:extLst>
          </p:cNvPr>
          <p:cNvPicPr>
            <a:picLocks noChangeAspect="1"/>
          </p:cNvPicPr>
          <p:nvPr/>
        </p:nvPicPr>
        <p:blipFill rotWithShape="1">
          <a:blip r:embed="rId2"/>
          <a:srcRect l="35644" r="138"/>
          <a:stretch/>
        </p:blipFill>
        <p:spPr>
          <a:xfrm>
            <a:off x="11513487" y="3140964"/>
            <a:ext cx="5911596" cy="6144768"/>
          </a:xfrm>
          <a:prstGeom prst="rect">
            <a:avLst/>
          </a:prstGeom>
        </p:spPr>
      </p:pic>
    </p:spTree>
    <p:extLst>
      <p:ext uri="{BB962C8B-B14F-4D97-AF65-F5344CB8AC3E}">
        <p14:creationId xmlns:p14="http://schemas.microsoft.com/office/powerpoint/2010/main" val="1838350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p:nvPr>
        </p:nvSpPr>
        <p:spPr>
          <a:xfrm>
            <a:off x="331612" y="1021947"/>
            <a:ext cx="4703849" cy="6545766"/>
          </a:xfrm>
        </p:spPr>
        <p:txBody>
          <a:bodyPr vert="horz" wrap="square" lIns="182880" tIns="91440" rIns="182880" bIns="91440" rtlCol="0" anchor="t" anchorCtr="0" compatLnSpc="1">
            <a:normAutofit/>
          </a:bodyPr>
          <a:lstStyle/>
          <a:p>
            <a:pPr algn="l" defTabSz="1828755"/>
            <a:br>
              <a:rPr lang="en-US" altLang="x-none" sz="6000" b="1" dirty="0">
                <a:solidFill>
                  <a:srgbClr val="FFC000"/>
                </a:solidFill>
              </a:rPr>
            </a:br>
            <a:r>
              <a:rPr lang="en-US" altLang="x-none" sz="6000" b="1" dirty="0">
                <a:solidFill>
                  <a:srgbClr val="FFC000"/>
                </a:solidFill>
              </a:rPr>
              <a:t>Defining Iqtisad for </a:t>
            </a:r>
            <a:r>
              <a:rPr lang="en-US" sz="5700" b="1" dirty="0">
                <a:solidFill>
                  <a:srgbClr val="FFC000"/>
                </a:solidFill>
              </a:rPr>
              <a:t>Articulating </a:t>
            </a:r>
            <a:r>
              <a:rPr lang="en-US" sz="5700" b="1" i="1" dirty="0" err="1">
                <a:solidFill>
                  <a:srgbClr val="FFC000"/>
                </a:solidFill>
              </a:rPr>
              <a:t>Maqasid</a:t>
            </a:r>
            <a:r>
              <a:rPr lang="en-US" sz="5700" b="1" dirty="0">
                <a:solidFill>
                  <a:srgbClr val="FFC000"/>
                </a:solidFill>
              </a:rPr>
              <a:t>  Methodology </a:t>
            </a:r>
            <a:br>
              <a:rPr lang="en-US" sz="5700" b="1" dirty="0">
                <a:solidFill>
                  <a:srgbClr val="FFC000"/>
                </a:solidFill>
              </a:rPr>
            </a:br>
            <a:endParaRPr lang="en-US" altLang="x-none" sz="5700" b="1" dirty="0">
              <a:solidFill>
                <a:srgbClr val="FFC000"/>
              </a:solidFill>
              <a:latin typeface="+mn-lt"/>
            </a:endParaRPr>
          </a:p>
        </p:txBody>
      </p:sp>
      <p:graphicFrame>
        <p:nvGraphicFramePr>
          <p:cNvPr id="8196" name="Rectangle 3">
            <a:extLst>
              <a:ext uri="{FF2B5EF4-FFF2-40B4-BE49-F238E27FC236}">
                <a16:creationId xmlns:a16="http://schemas.microsoft.com/office/drawing/2014/main" id="{E190A249-3263-43FA-B43D-E067077C6A35}"/>
              </a:ext>
            </a:extLst>
          </p:cNvPr>
          <p:cNvGraphicFramePr>
            <a:graphicFrameLocks noGrp="1"/>
          </p:cNvGraphicFramePr>
          <p:nvPr>
            <p:ph idx="1"/>
            <p:extLst>
              <p:ext uri="{D42A27DB-BD31-4B8C-83A1-F6EECF244321}">
                <p14:modId xmlns:p14="http://schemas.microsoft.com/office/powerpoint/2010/main" val="2325780001"/>
              </p:ext>
            </p:extLst>
          </p:nvPr>
        </p:nvGraphicFramePr>
        <p:xfrm>
          <a:off x="5035462" y="785225"/>
          <a:ext cx="13077173" cy="8716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3774D0EF-54F2-E5CD-C369-DFD2BB301857}"/>
              </a:ext>
            </a:extLst>
          </p:cNvPr>
          <p:cNvSpPr txBox="1"/>
          <p:nvPr/>
        </p:nvSpPr>
        <p:spPr>
          <a:xfrm>
            <a:off x="5260932" y="9501776"/>
            <a:ext cx="7209987" cy="1035668"/>
          </a:xfrm>
          <a:prstGeom prst="rect">
            <a:avLst/>
          </a:prstGeom>
          <a:noFill/>
        </p:spPr>
        <p:txBody>
          <a:bodyPr wrap="none" rtlCol="0">
            <a:spAutoFit/>
          </a:bodyPr>
          <a:lstStyle/>
          <a:p>
            <a:pPr indent="-342900">
              <a:lnSpc>
                <a:spcPct val="90000"/>
              </a:lnSpc>
              <a:spcAft>
                <a:spcPts val="1200"/>
              </a:spcAft>
              <a:buFont typeface="Arial" panose="020B0604020202020204" pitchFamily="34" charset="0"/>
              <a:buChar char="•"/>
            </a:pPr>
            <a:r>
              <a:rPr lang="en-US" sz="2700" b="1" dirty="0">
                <a:solidFill>
                  <a:schemeClr val="bg1"/>
                </a:solidFill>
              </a:rPr>
              <a:t>So that the initial equation can be maintained.</a:t>
            </a:r>
          </a:p>
          <a:p>
            <a:endParaRPr lang="en-GB" sz="2700" b="1" dirty="0">
              <a:solidFill>
                <a:schemeClr val="bg1"/>
              </a:solidFill>
            </a:endParaRPr>
          </a:p>
        </p:txBody>
      </p:sp>
    </p:spTree>
    <p:extLst>
      <p:ext uri="{BB962C8B-B14F-4D97-AF65-F5344CB8AC3E}">
        <p14:creationId xmlns:p14="http://schemas.microsoft.com/office/powerpoint/2010/main" val="3183146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73729-AC18-5D41-AE6D-6213D5DB5F2C}"/>
              </a:ext>
            </a:extLst>
          </p:cNvPr>
          <p:cNvSpPr>
            <a:spLocks noGrp="1"/>
          </p:cNvSpPr>
          <p:nvPr>
            <p:ph type="title"/>
          </p:nvPr>
        </p:nvSpPr>
        <p:spPr>
          <a:xfrm>
            <a:off x="1257300" y="164859"/>
            <a:ext cx="15773400" cy="1700249"/>
          </a:xfrm>
        </p:spPr>
        <p:txBody>
          <a:bodyPr>
            <a:normAutofit/>
          </a:bodyPr>
          <a:lstStyle/>
          <a:p>
            <a:pPr algn="ctr"/>
            <a:r>
              <a:rPr lang="en-US" sz="5400" b="1" dirty="0">
                <a:solidFill>
                  <a:srgbClr val="FFC000"/>
                </a:solidFill>
                <a:latin typeface="Corbel" panose="020B0503020204020204" pitchFamily="34" charset="0"/>
              </a:rPr>
              <a:t>Ontology of Islamic Moral Political  Economy</a:t>
            </a:r>
            <a:br>
              <a:rPr lang="en-US" sz="5400" b="1" dirty="0">
                <a:solidFill>
                  <a:srgbClr val="FFC000"/>
                </a:solidFill>
                <a:latin typeface="Corbel" panose="020B0503020204020204" pitchFamily="34" charset="0"/>
              </a:rPr>
            </a:br>
            <a:endParaRPr lang="en-US" sz="4050" b="1" dirty="0">
              <a:solidFill>
                <a:srgbClr val="FFC000"/>
              </a:solidFill>
              <a:latin typeface="+mn-lt"/>
            </a:endParaRPr>
          </a:p>
        </p:txBody>
      </p:sp>
      <p:graphicFrame>
        <p:nvGraphicFramePr>
          <p:cNvPr id="7" name="Content Placeholder 2">
            <a:extLst>
              <a:ext uri="{FF2B5EF4-FFF2-40B4-BE49-F238E27FC236}">
                <a16:creationId xmlns:a16="http://schemas.microsoft.com/office/drawing/2014/main" id="{22DEC50F-03E2-41AA-8872-580C8D1BF122}"/>
              </a:ext>
            </a:extLst>
          </p:cNvPr>
          <p:cNvGraphicFramePr>
            <a:graphicFrameLocks noGrp="1"/>
          </p:cNvGraphicFramePr>
          <p:nvPr>
            <p:ph idx="1"/>
            <p:extLst>
              <p:ext uri="{D42A27DB-BD31-4B8C-83A1-F6EECF244321}">
                <p14:modId xmlns:p14="http://schemas.microsoft.com/office/powerpoint/2010/main" val="1465124618"/>
              </p:ext>
            </p:extLst>
          </p:nvPr>
        </p:nvGraphicFramePr>
        <p:xfrm>
          <a:off x="1257299" y="2743200"/>
          <a:ext cx="16315075" cy="6528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408ADA5-1637-AC93-15EB-1B3BD5954709}"/>
              </a:ext>
            </a:extLst>
          </p:cNvPr>
          <p:cNvSpPr txBox="1"/>
          <p:nvPr/>
        </p:nvSpPr>
        <p:spPr>
          <a:xfrm>
            <a:off x="1257301" y="9209637"/>
            <a:ext cx="16995914" cy="507831"/>
          </a:xfrm>
          <a:prstGeom prst="rect">
            <a:avLst/>
          </a:prstGeom>
          <a:noFill/>
        </p:spPr>
        <p:txBody>
          <a:bodyPr wrap="square" rtlCol="0">
            <a:spAutoFit/>
          </a:bodyPr>
          <a:lstStyle/>
          <a:p>
            <a:r>
              <a:rPr lang="en-GB" sz="2700" i="1" dirty="0" err="1">
                <a:solidFill>
                  <a:schemeClr val="bg1"/>
                </a:solidFill>
              </a:rPr>
              <a:t>Maqasid</a:t>
            </a:r>
            <a:r>
              <a:rPr lang="en-GB" sz="2700" i="1" dirty="0">
                <a:solidFill>
                  <a:schemeClr val="bg1"/>
                </a:solidFill>
              </a:rPr>
              <a:t> al-Shari’ah </a:t>
            </a:r>
            <a:r>
              <a:rPr lang="en-GB" sz="2700" dirty="0">
                <a:solidFill>
                  <a:schemeClr val="bg1"/>
                </a:solidFill>
              </a:rPr>
              <a:t>provides the necessary framework to assess the consequences against </a:t>
            </a:r>
            <a:r>
              <a:rPr lang="en-GB" sz="2700" i="1" dirty="0">
                <a:solidFill>
                  <a:schemeClr val="bg1"/>
                </a:solidFill>
              </a:rPr>
              <a:t>al-</a:t>
            </a:r>
            <a:r>
              <a:rPr lang="en-GB" sz="2700" i="1" dirty="0" err="1">
                <a:solidFill>
                  <a:schemeClr val="bg1"/>
                </a:solidFill>
              </a:rPr>
              <a:t>adl</a:t>
            </a:r>
            <a:r>
              <a:rPr lang="en-GB" sz="2700" i="1" dirty="0">
                <a:solidFill>
                  <a:schemeClr val="bg1"/>
                </a:solidFill>
              </a:rPr>
              <a:t> </a:t>
            </a:r>
            <a:r>
              <a:rPr lang="en-GB" sz="2700" i="1" dirty="0" err="1">
                <a:solidFill>
                  <a:schemeClr val="bg1"/>
                </a:solidFill>
              </a:rPr>
              <a:t>wal</a:t>
            </a:r>
            <a:r>
              <a:rPr lang="en-GB" sz="2700" i="1" dirty="0">
                <a:solidFill>
                  <a:schemeClr val="bg1"/>
                </a:solidFill>
              </a:rPr>
              <a:t> </a:t>
            </a:r>
            <a:r>
              <a:rPr lang="en-GB" sz="2700" i="1" dirty="0" err="1">
                <a:solidFill>
                  <a:schemeClr val="bg1"/>
                </a:solidFill>
              </a:rPr>
              <a:t>ihsan</a:t>
            </a:r>
            <a:endParaRPr lang="en-GB" sz="2700" i="1" dirty="0">
              <a:solidFill>
                <a:schemeClr val="bg1"/>
              </a:solidFill>
            </a:endParaRPr>
          </a:p>
        </p:txBody>
      </p:sp>
      <p:sp>
        <p:nvSpPr>
          <p:cNvPr id="4" name="Rectangle 3">
            <a:extLst>
              <a:ext uri="{FF2B5EF4-FFF2-40B4-BE49-F238E27FC236}">
                <a16:creationId xmlns:a16="http://schemas.microsoft.com/office/drawing/2014/main" id="{0451E7FE-E2AF-FC4E-21E9-E9DD6B4EC2A6}"/>
              </a:ext>
            </a:extLst>
          </p:cNvPr>
          <p:cNvSpPr/>
          <p:nvPr/>
        </p:nvSpPr>
        <p:spPr>
          <a:xfrm>
            <a:off x="220134" y="2002958"/>
            <a:ext cx="2715393" cy="150134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ptos" panose="020B0004020202020204" pitchFamily="34" charset="0"/>
              </a:rPr>
              <a:t>Complementarity for Unity</a:t>
            </a:r>
          </a:p>
          <a:p>
            <a:pPr algn="ctr"/>
            <a:r>
              <a:rPr lang="en-GB" sz="2400" i="1" dirty="0">
                <a:solidFill>
                  <a:schemeClr val="tx1"/>
                </a:solidFill>
                <a:latin typeface="Aptos" panose="020B0004020202020204" pitchFamily="34" charset="0"/>
              </a:rPr>
              <a:t>(tawhid)</a:t>
            </a:r>
          </a:p>
        </p:txBody>
      </p:sp>
      <p:sp>
        <p:nvSpPr>
          <p:cNvPr id="5" name="Rectangle 4">
            <a:extLst>
              <a:ext uri="{FF2B5EF4-FFF2-40B4-BE49-F238E27FC236}">
                <a16:creationId xmlns:a16="http://schemas.microsoft.com/office/drawing/2014/main" id="{0EA4DCC9-CF5C-B87C-A1CB-644D23868D18}"/>
              </a:ext>
            </a:extLst>
          </p:cNvPr>
          <p:cNvSpPr/>
          <p:nvPr/>
        </p:nvSpPr>
        <p:spPr>
          <a:xfrm>
            <a:off x="220133" y="4560271"/>
            <a:ext cx="2715393" cy="150134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ptos" panose="020B0004020202020204" pitchFamily="34" charset="0"/>
              </a:rPr>
              <a:t>The world created with a balance</a:t>
            </a:r>
          </a:p>
          <a:p>
            <a:pPr algn="ctr"/>
            <a:r>
              <a:rPr lang="en-GB" sz="2400" i="1" dirty="0">
                <a:solidFill>
                  <a:schemeClr val="tx1"/>
                </a:solidFill>
                <a:latin typeface="Aptos" panose="020B0004020202020204" pitchFamily="34" charset="0"/>
              </a:rPr>
              <a:t>(</a:t>
            </a:r>
            <a:r>
              <a:rPr lang="en-GB" sz="2400" i="1" dirty="0" err="1">
                <a:solidFill>
                  <a:schemeClr val="tx1"/>
                </a:solidFill>
                <a:latin typeface="Aptos" panose="020B0004020202020204" pitchFamily="34" charset="0"/>
              </a:rPr>
              <a:t>mizan</a:t>
            </a:r>
            <a:r>
              <a:rPr lang="en-GB" sz="2400" i="1" dirty="0">
                <a:solidFill>
                  <a:schemeClr val="tx1"/>
                </a:solidFill>
                <a:latin typeface="Aptos" panose="020B0004020202020204" pitchFamily="34" charset="0"/>
              </a:rPr>
              <a:t>) </a:t>
            </a:r>
          </a:p>
        </p:txBody>
      </p:sp>
      <p:cxnSp>
        <p:nvCxnSpPr>
          <p:cNvPr id="6" name="Straight Arrow Connector 5">
            <a:extLst>
              <a:ext uri="{FF2B5EF4-FFF2-40B4-BE49-F238E27FC236}">
                <a16:creationId xmlns:a16="http://schemas.microsoft.com/office/drawing/2014/main" id="{55533738-9E05-3FFA-9E19-B977BDE5B1F7}"/>
              </a:ext>
            </a:extLst>
          </p:cNvPr>
          <p:cNvCxnSpPr>
            <a:cxnSpLocks/>
          </p:cNvCxnSpPr>
          <p:nvPr/>
        </p:nvCxnSpPr>
        <p:spPr>
          <a:xfrm>
            <a:off x="1257300" y="3712912"/>
            <a:ext cx="0" cy="71994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0C0EC57-DE2A-23A9-BD97-9C73CF52C8E1}"/>
              </a:ext>
            </a:extLst>
          </p:cNvPr>
          <p:cNvCxnSpPr>
            <a:cxnSpLocks/>
          </p:cNvCxnSpPr>
          <p:nvPr/>
        </p:nvCxnSpPr>
        <p:spPr>
          <a:xfrm>
            <a:off x="3107715" y="4945365"/>
            <a:ext cx="685800"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73D80A0-A1E6-75DC-846F-607BF78FE06B}"/>
              </a:ext>
            </a:extLst>
          </p:cNvPr>
          <p:cNvSpPr/>
          <p:nvPr/>
        </p:nvSpPr>
        <p:spPr>
          <a:xfrm>
            <a:off x="6627808" y="1553481"/>
            <a:ext cx="2715393" cy="150134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ptos" panose="020B0004020202020204" pitchFamily="34" charset="0"/>
              </a:rPr>
              <a:t>Growth with Harmony </a:t>
            </a:r>
          </a:p>
          <a:p>
            <a:pPr algn="ctr"/>
            <a:r>
              <a:rPr lang="en-GB" sz="2400" i="1" dirty="0">
                <a:solidFill>
                  <a:schemeClr val="tx1"/>
                </a:solidFill>
                <a:latin typeface="Aptos" panose="020B0004020202020204" pitchFamily="34" charset="0"/>
              </a:rPr>
              <a:t>(</a:t>
            </a:r>
            <a:r>
              <a:rPr lang="en-GB" sz="2400" i="1" dirty="0" err="1">
                <a:solidFill>
                  <a:schemeClr val="tx1"/>
                </a:solidFill>
                <a:latin typeface="Aptos" panose="020B0004020202020204" pitchFamily="34" charset="0"/>
              </a:rPr>
              <a:t>tazkiyah</a:t>
            </a:r>
            <a:r>
              <a:rPr lang="en-GB" sz="2400" i="1" dirty="0">
                <a:solidFill>
                  <a:schemeClr val="tx1"/>
                </a:solidFill>
                <a:latin typeface="Aptos" panose="020B0004020202020204" pitchFamily="34" charset="0"/>
              </a:rPr>
              <a:t>)</a:t>
            </a:r>
          </a:p>
        </p:txBody>
      </p:sp>
      <p:sp>
        <p:nvSpPr>
          <p:cNvPr id="11" name="Rectangle 10">
            <a:extLst>
              <a:ext uri="{FF2B5EF4-FFF2-40B4-BE49-F238E27FC236}">
                <a16:creationId xmlns:a16="http://schemas.microsoft.com/office/drawing/2014/main" id="{E3C92F7B-D03D-39FA-7358-C6EDE35D9B59}"/>
              </a:ext>
            </a:extLst>
          </p:cNvPr>
          <p:cNvSpPr/>
          <p:nvPr/>
        </p:nvSpPr>
        <p:spPr>
          <a:xfrm>
            <a:off x="10398121" y="1470655"/>
            <a:ext cx="3606660" cy="150134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ptos" panose="020B0004020202020204" pitchFamily="34" charset="0"/>
              </a:rPr>
              <a:t>Everyone and everything has a development path to reach their perfection</a:t>
            </a:r>
          </a:p>
          <a:p>
            <a:pPr algn="ctr"/>
            <a:r>
              <a:rPr lang="en-GB" sz="2400" i="1" dirty="0">
                <a:solidFill>
                  <a:schemeClr val="tx1"/>
                </a:solidFill>
                <a:latin typeface="Aptos" panose="020B0004020202020204" pitchFamily="34" charset="0"/>
              </a:rPr>
              <a:t>(</a:t>
            </a:r>
            <a:r>
              <a:rPr lang="en-GB" sz="2400" i="1" dirty="0" err="1">
                <a:solidFill>
                  <a:schemeClr val="tx1"/>
                </a:solidFill>
                <a:latin typeface="Aptos" panose="020B0004020202020204" pitchFamily="34" charset="0"/>
              </a:rPr>
              <a:t>rububiyah</a:t>
            </a:r>
            <a:r>
              <a:rPr lang="en-GB" sz="2400" i="1" dirty="0">
                <a:solidFill>
                  <a:schemeClr val="tx1"/>
                </a:solidFill>
                <a:latin typeface="Aptos" panose="020B0004020202020204" pitchFamily="34" charset="0"/>
              </a:rPr>
              <a:t>)</a:t>
            </a:r>
          </a:p>
        </p:txBody>
      </p:sp>
      <p:cxnSp>
        <p:nvCxnSpPr>
          <p:cNvPr id="12" name="Straight Arrow Connector 11">
            <a:extLst>
              <a:ext uri="{FF2B5EF4-FFF2-40B4-BE49-F238E27FC236}">
                <a16:creationId xmlns:a16="http://schemas.microsoft.com/office/drawing/2014/main" id="{1B51C836-36DC-8455-F3D6-C8DB8191010D}"/>
              </a:ext>
            </a:extLst>
          </p:cNvPr>
          <p:cNvCxnSpPr>
            <a:cxnSpLocks/>
          </p:cNvCxnSpPr>
          <p:nvPr/>
        </p:nvCxnSpPr>
        <p:spPr>
          <a:xfrm>
            <a:off x="9653727" y="2221328"/>
            <a:ext cx="697008"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BED67D1-B019-0D64-83E3-B2D470B4055E}"/>
              </a:ext>
            </a:extLst>
          </p:cNvPr>
          <p:cNvSpPr/>
          <p:nvPr/>
        </p:nvSpPr>
        <p:spPr>
          <a:xfrm>
            <a:off x="10900700" y="3993158"/>
            <a:ext cx="3104081" cy="150134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ptos" panose="020B0004020202020204" pitchFamily="34" charset="0"/>
              </a:rPr>
              <a:t>Everything is a trust and hence should be treated accordingly</a:t>
            </a:r>
          </a:p>
          <a:p>
            <a:pPr algn="ctr"/>
            <a:r>
              <a:rPr lang="en-GB" sz="2400" i="1" dirty="0">
                <a:solidFill>
                  <a:schemeClr val="tx1"/>
                </a:solidFill>
                <a:latin typeface="Aptos" panose="020B0004020202020204" pitchFamily="34" charset="0"/>
              </a:rPr>
              <a:t>(</a:t>
            </a:r>
            <a:r>
              <a:rPr lang="en-GB" sz="2400" i="1" dirty="0" err="1">
                <a:solidFill>
                  <a:schemeClr val="tx1"/>
                </a:solidFill>
                <a:latin typeface="Aptos" panose="020B0004020202020204" pitchFamily="34" charset="0"/>
              </a:rPr>
              <a:t>amanah</a:t>
            </a:r>
            <a:r>
              <a:rPr lang="en-GB" sz="2400" i="1" dirty="0">
                <a:solidFill>
                  <a:schemeClr val="tx1"/>
                </a:solidFill>
                <a:latin typeface="Aptos" panose="020B0004020202020204" pitchFamily="34" charset="0"/>
              </a:rPr>
              <a:t>)</a:t>
            </a:r>
          </a:p>
        </p:txBody>
      </p:sp>
      <p:cxnSp>
        <p:nvCxnSpPr>
          <p:cNvPr id="14" name="Straight Arrow Connector 13">
            <a:extLst>
              <a:ext uri="{FF2B5EF4-FFF2-40B4-BE49-F238E27FC236}">
                <a16:creationId xmlns:a16="http://schemas.microsoft.com/office/drawing/2014/main" id="{D97CAC2C-23E3-6ADD-FDFA-6A7739F6D283}"/>
              </a:ext>
            </a:extLst>
          </p:cNvPr>
          <p:cNvCxnSpPr>
            <a:cxnSpLocks/>
          </p:cNvCxnSpPr>
          <p:nvPr/>
        </p:nvCxnSpPr>
        <p:spPr>
          <a:xfrm>
            <a:off x="16000925" y="3162027"/>
            <a:ext cx="35421" cy="72287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6D130D0-F569-CC62-8DF0-318C72C9CA59}"/>
              </a:ext>
            </a:extLst>
          </p:cNvPr>
          <p:cNvCxnSpPr>
            <a:cxnSpLocks/>
          </p:cNvCxnSpPr>
          <p:nvPr/>
        </p:nvCxnSpPr>
        <p:spPr>
          <a:xfrm flipH="1">
            <a:off x="10198891" y="4945365"/>
            <a:ext cx="701809"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55D361D-5D5F-29A3-1231-82B9363363CF}"/>
              </a:ext>
            </a:extLst>
          </p:cNvPr>
          <p:cNvSpPr/>
          <p:nvPr/>
        </p:nvSpPr>
        <p:spPr>
          <a:xfrm>
            <a:off x="14542977" y="1370765"/>
            <a:ext cx="3542643" cy="1772103"/>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Aptos" panose="020B0004020202020204" pitchFamily="34" charset="0"/>
              </a:rPr>
              <a:t>Methodology -virtue ethics </a:t>
            </a:r>
          </a:p>
          <a:p>
            <a:pPr algn="ctr"/>
            <a:r>
              <a:rPr lang="en-GB" sz="2400" i="1" dirty="0" err="1">
                <a:solidFill>
                  <a:schemeClr val="bg1"/>
                </a:solidFill>
                <a:latin typeface="Aptos" panose="020B0004020202020204" pitchFamily="34" charset="0"/>
              </a:rPr>
              <a:t>Maqasid</a:t>
            </a:r>
            <a:r>
              <a:rPr lang="en-GB" sz="2400" i="1" dirty="0">
                <a:solidFill>
                  <a:schemeClr val="bg1"/>
                </a:solidFill>
                <a:latin typeface="Aptos" panose="020B0004020202020204" pitchFamily="34" charset="0"/>
              </a:rPr>
              <a:t> al-Shari’ah</a:t>
            </a:r>
          </a:p>
          <a:p>
            <a:pPr algn="ctr"/>
            <a:r>
              <a:rPr lang="en-GB" sz="2400" i="1" dirty="0">
                <a:solidFill>
                  <a:schemeClr val="bg1"/>
                </a:solidFill>
                <a:latin typeface="Aptos" panose="020B0004020202020204" pitchFamily="34" charset="0"/>
              </a:rPr>
              <a:t>Well-being of all the stakeholders</a:t>
            </a:r>
          </a:p>
        </p:txBody>
      </p:sp>
      <p:cxnSp>
        <p:nvCxnSpPr>
          <p:cNvPr id="22" name="Straight Arrow Connector 21">
            <a:extLst>
              <a:ext uri="{FF2B5EF4-FFF2-40B4-BE49-F238E27FC236}">
                <a16:creationId xmlns:a16="http://schemas.microsoft.com/office/drawing/2014/main" id="{88158A2A-956F-4437-713B-280E289BDCF9}"/>
              </a:ext>
            </a:extLst>
          </p:cNvPr>
          <p:cNvCxnSpPr>
            <a:cxnSpLocks/>
          </p:cNvCxnSpPr>
          <p:nvPr/>
        </p:nvCxnSpPr>
        <p:spPr>
          <a:xfrm>
            <a:off x="11989012" y="3162027"/>
            <a:ext cx="35421" cy="72287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322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995819" y="342907"/>
            <a:ext cx="16690932" cy="1257302"/>
          </a:xfrm>
          <a:prstGeom prst="rect">
            <a:avLst/>
          </a:prstGeom>
          <a:noFill/>
          <a:ln>
            <a:noFill/>
          </a:ln>
        </p:spPr>
        <p:txBody>
          <a:bodyPr vert="horz" lIns="137160" tIns="68580" rIns="137160" bIns="6858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100" b="1" dirty="0">
                <a:solidFill>
                  <a:srgbClr val="FFC000"/>
                </a:solidFill>
                <a:latin typeface="Corbel" panose="020B0503020204020204" pitchFamily="34" charset="0"/>
                <a:cs typeface="Times New Roman" panose="02020603050405020304" pitchFamily="18" charset="0"/>
              </a:rPr>
              <a:t>Definition of Islamic Sustainable Development –CIBAFI Guide </a:t>
            </a:r>
          </a:p>
        </p:txBody>
      </p:sp>
      <p:sp>
        <p:nvSpPr>
          <p:cNvPr id="11" name="Rectangle 10"/>
          <p:cNvSpPr>
            <a:spLocks noChangeArrowheads="1"/>
          </p:cNvSpPr>
          <p:nvPr/>
        </p:nvSpPr>
        <p:spPr bwMode="auto">
          <a:xfrm>
            <a:off x="601250" y="228604"/>
            <a:ext cx="17285918" cy="9063170"/>
          </a:xfrm>
          <a:prstGeom prst="rect">
            <a:avLst/>
          </a:prstGeom>
          <a:noFill/>
          <a:ln w="2857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137160" tIns="68580" rIns="137160" bIns="68580" anchor="t" anchorCtr="0" upright="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700" dirty="0"/>
          </a:p>
        </p:txBody>
      </p:sp>
      <p:sp>
        <p:nvSpPr>
          <p:cNvPr id="13" name="Line 18"/>
          <p:cNvSpPr>
            <a:spLocks noChangeShapeType="1"/>
          </p:cNvSpPr>
          <p:nvPr/>
        </p:nvSpPr>
        <p:spPr bwMode="auto">
          <a:xfrm flipV="1">
            <a:off x="2514600" y="9429750"/>
            <a:ext cx="11795760" cy="0"/>
          </a:xfrm>
          <a:prstGeom prst="line">
            <a:avLst/>
          </a:prstGeom>
          <a:ln w="57150">
            <a:solidFill>
              <a:srgbClr val="F48120"/>
            </a:solidFill>
            <a:prstDash val="solid"/>
            <a:headEnd/>
            <a:tailEnd/>
          </a:ln>
        </p:spPr>
        <p:style>
          <a:lnRef idx="1">
            <a:schemeClr val="accent6"/>
          </a:lnRef>
          <a:fillRef idx="0">
            <a:schemeClr val="accent6"/>
          </a:fillRef>
          <a:effectRef idx="0">
            <a:schemeClr val="accent6"/>
          </a:effectRef>
          <a:fontRef idx="minor">
            <a:schemeClr val="tx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700" dirty="0"/>
          </a:p>
        </p:txBody>
      </p:sp>
      <p:sp>
        <p:nvSpPr>
          <p:cNvPr id="3" name="Slide Number Placeholder 2"/>
          <p:cNvSpPr>
            <a:spLocks noGrp="1"/>
          </p:cNvSpPr>
          <p:nvPr>
            <p:ph type="sldNum" sz="quarter" idx="12"/>
          </p:nvPr>
        </p:nvSpPr>
        <p:spPr/>
        <p:txBody>
          <a:bodyPr/>
          <a:lstStyle/>
          <a:p>
            <a:fld id="{FD3382A9-9C08-47C2-AB67-3AD60E686E90}" type="slidenum">
              <a:rPr lang="en-US" smtClean="0"/>
              <a:t>13</a:t>
            </a:fld>
            <a:endParaRPr lang="en-US" dirty="0"/>
          </a:p>
        </p:txBody>
      </p:sp>
      <p:sp>
        <p:nvSpPr>
          <p:cNvPr id="8" name="Rectangle 7"/>
          <p:cNvSpPr/>
          <p:nvPr/>
        </p:nvSpPr>
        <p:spPr>
          <a:xfrm>
            <a:off x="995818" y="1943110"/>
            <a:ext cx="10891382" cy="7178888"/>
          </a:xfrm>
          <a:prstGeom prst="rect">
            <a:avLst/>
          </a:prstGeom>
          <a:solidFill>
            <a:schemeClr val="bg1">
              <a:lumMod val="75000"/>
            </a:schemeClr>
          </a:solidFill>
        </p:spPr>
        <p:txBody>
          <a:bodyPr wrap="square">
            <a:spAutoFit/>
          </a:bodyPr>
          <a:lstStyle/>
          <a:p>
            <a:pPr>
              <a:spcAft>
                <a:spcPts val="2700"/>
              </a:spcAft>
            </a:pPr>
            <a:r>
              <a:rPr lang="en-GB" sz="3200" dirty="0">
                <a:solidFill>
                  <a:schemeClr val="tx2">
                    <a:lumMod val="75000"/>
                  </a:schemeClr>
                </a:solidFill>
                <a:latin typeface="Aptos" panose="020B0004020202020204" pitchFamily="34" charset="0"/>
              </a:rPr>
              <a:t>Recognising the complementary nature of all the stakeholders to reach unity (tawhid) within the </a:t>
            </a:r>
            <a:r>
              <a:rPr lang="en-GB" sz="3200" i="1" dirty="0">
                <a:solidFill>
                  <a:schemeClr val="tx2">
                    <a:lumMod val="75000"/>
                  </a:schemeClr>
                </a:solidFill>
                <a:latin typeface="Aptos" panose="020B0004020202020204" pitchFamily="34" charset="0"/>
              </a:rPr>
              <a:t>Mizan</a:t>
            </a:r>
            <a:r>
              <a:rPr lang="en-GB" sz="3200" dirty="0">
                <a:solidFill>
                  <a:schemeClr val="tx2">
                    <a:lumMod val="75000"/>
                  </a:schemeClr>
                </a:solidFill>
                <a:latin typeface="Aptos" panose="020B0004020202020204" pitchFamily="34" charset="0"/>
              </a:rPr>
              <a:t> (divine order/balance), </a:t>
            </a:r>
          </a:p>
          <a:p>
            <a:pPr marL="540545">
              <a:spcAft>
                <a:spcPts val="2700"/>
              </a:spcAft>
            </a:pPr>
            <a:r>
              <a:rPr lang="en-GB" sz="3200" dirty="0">
                <a:solidFill>
                  <a:schemeClr val="tx2">
                    <a:lumMod val="75000"/>
                  </a:schemeClr>
                </a:solidFill>
                <a:latin typeface="Aptos" panose="020B0004020202020204" pitchFamily="34" charset="0"/>
              </a:rPr>
              <a:t>which requires the recognition and provision of an opportunity space for the development path for each stakeholder to reach their perfection (</a:t>
            </a:r>
            <a:r>
              <a:rPr lang="en-GB" sz="3200" i="1" dirty="0" err="1">
                <a:solidFill>
                  <a:schemeClr val="tx2">
                    <a:lumMod val="75000"/>
                  </a:schemeClr>
                </a:solidFill>
                <a:latin typeface="Aptos" panose="020B0004020202020204" pitchFamily="34" charset="0"/>
              </a:rPr>
              <a:t>rububiyah</a:t>
            </a:r>
            <a:r>
              <a:rPr lang="en-GB" sz="3200" dirty="0">
                <a:solidFill>
                  <a:schemeClr val="tx2">
                    <a:lumMod val="75000"/>
                  </a:schemeClr>
                </a:solidFill>
                <a:latin typeface="Aptos" panose="020B0004020202020204" pitchFamily="34" charset="0"/>
              </a:rPr>
              <a:t>), </a:t>
            </a:r>
          </a:p>
          <a:p>
            <a:pPr marL="540545">
              <a:spcAft>
                <a:spcPts val="2700"/>
              </a:spcAft>
            </a:pPr>
            <a:r>
              <a:rPr lang="en-GB" sz="3200" dirty="0">
                <a:solidFill>
                  <a:schemeClr val="tx2">
                    <a:lumMod val="75000"/>
                  </a:schemeClr>
                </a:solidFill>
                <a:latin typeface="Aptos" panose="020B0004020202020204" pitchFamily="34" charset="0"/>
              </a:rPr>
              <a:t>where the growth of each stakeholder has to be in harmony with the other stakeholders’ (</a:t>
            </a:r>
            <a:r>
              <a:rPr lang="en-GB" sz="3200" i="1" dirty="0" err="1">
                <a:solidFill>
                  <a:schemeClr val="tx2">
                    <a:lumMod val="75000"/>
                  </a:schemeClr>
                </a:solidFill>
                <a:latin typeface="Aptos" panose="020B0004020202020204" pitchFamily="34" charset="0"/>
              </a:rPr>
              <a:t>tazkiyah</a:t>
            </a:r>
            <a:r>
              <a:rPr lang="en-GB" sz="3200" dirty="0">
                <a:solidFill>
                  <a:schemeClr val="tx2">
                    <a:lumMod val="75000"/>
                  </a:schemeClr>
                </a:solidFill>
                <a:latin typeface="Aptos" panose="020B0004020202020204" pitchFamily="34" charset="0"/>
              </a:rPr>
              <a:t>) </a:t>
            </a:r>
          </a:p>
          <a:p>
            <a:pPr marL="540545">
              <a:spcAft>
                <a:spcPts val="2700"/>
              </a:spcAft>
            </a:pPr>
            <a:r>
              <a:rPr lang="en-GB" sz="3200" dirty="0">
                <a:solidFill>
                  <a:schemeClr val="tx2">
                    <a:lumMod val="75000"/>
                  </a:schemeClr>
                </a:solidFill>
                <a:latin typeface="Aptos" panose="020B0004020202020204" pitchFamily="34" charset="0"/>
              </a:rPr>
              <a:t>leading to inter-and-intra generational justice (</a:t>
            </a:r>
            <a:r>
              <a:rPr lang="en-GB" sz="3200" i="1" dirty="0" err="1">
                <a:solidFill>
                  <a:schemeClr val="tx2">
                    <a:lumMod val="75000"/>
                  </a:schemeClr>
                </a:solidFill>
                <a:latin typeface="Aptos" panose="020B0004020202020204" pitchFamily="34" charset="0"/>
              </a:rPr>
              <a:t>adalah</a:t>
            </a:r>
            <a:r>
              <a:rPr lang="en-GB" sz="3200" dirty="0">
                <a:solidFill>
                  <a:schemeClr val="tx2">
                    <a:lumMod val="75000"/>
                  </a:schemeClr>
                </a:solidFill>
                <a:latin typeface="Aptos" panose="020B0004020202020204" pitchFamily="34" charset="0"/>
              </a:rPr>
              <a:t>) </a:t>
            </a:r>
          </a:p>
          <a:p>
            <a:pPr marL="540545">
              <a:spcAft>
                <a:spcPts val="2700"/>
              </a:spcAft>
            </a:pPr>
            <a:r>
              <a:rPr lang="en-GB" sz="3200" dirty="0">
                <a:solidFill>
                  <a:schemeClr val="tx2">
                    <a:lumMod val="75000"/>
                  </a:schemeClr>
                </a:solidFill>
                <a:latin typeface="Aptos" panose="020B0004020202020204" pitchFamily="34" charset="0"/>
              </a:rPr>
              <a:t>through the equilibrium based (</a:t>
            </a:r>
            <a:r>
              <a:rPr lang="en-GB" sz="3200" i="1" dirty="0" err="1">
                <a:solidFill>
                  <a:schemeClr val="tx2">
                    <a:lumMod val="75000"/>
                  </a:schemeClr>
                </a:solidFill>
                <a:latin typeface="Aptos" panose="020B0004020202020204" pitchFamily="34" charset="0"/>
              </a:rPr>
              <a:t>ihsani</a:t>
            </a:r>
            <a:r>
              <a:rPr lang="en-GB" sz="3200" dirty="0">
                <a:solidFill>
                  <a:schemeClr val="tx2">
                    <a:lumMod val="75000"/>
                  </a:schemeClr>
                </a:solidFill>
                <a:latin typeface="Aptos" panose="020B0004020202020204" pitchFamily="34" charset="0"/>
              </a:rPr>
              <a:t>) governance.</a:t>
            </a:r>
          </a:p>
          <a:p>
            <a:pPr algn="r">
              <a:spcAft>
                <a:spcPts val="2700"/>
              </a:spcAft>
            </a:pPr>
            <a:r>
              <a:rPr lang="en-GB" sz="2800" dirty="0">
                <a:solidFill>
                  <a:schemeClr val="tx2">
                    <a:lumMod val="75000"/>
                  </a:schemeClr>
                </a:solidFill>
                <a:latin typeface="Aptos" panose="020B0004020202020204" pitchFamily="34" charset="0"/>
              </a:rPr>
              <a:t>Asutay (2002)</a:t>
            </a:r>
          </a:p>
        </p:txBody>
      </p:sp>
      <p:pic>
        <p:nvPicPr>
          <p:cNvPr id="2" name="Picture 1">
            <a:extLst>
              <a:ext uri="{FF2B5EF4-FFF2-40B4-BE49-F238E27FC236}">
                <a16:creationId xmlns:a16="http://schemas.microsoft.com/office/drawing/2014/main" id="{1B3BE83B-0476-1789-6CC6-4576E93890A6}"/>
              </a:ext>
            </a:extLst>
          </p:cNvPr>
          <p:cNvPicPr>
            <a:picLocks noChangeAspect="1"/>
          </p:cNvPicPr>
          <p:nvPr/>
        </p:nvPicPr>
        <p:blipFill>
          <a:blip r:embed="rId2"/>
          <a:stretch>
            <a:fillRect/>
          </a:stretch>
        </p:blipFill>
        <p:spPr>
          <a:xfrm>
            <a:off x="13054949" y="1979371"/>
            <a:ext cx="4631801" cy="6613923"/>
          </a:xfrm>
          <a:prstGeom prst="rect">
            <a:avLst/>
          </a:prstGeom>
        </p:spPr>
      </p:pic>
    </p:spTree>
    <p:extLst>
      <p:ext uri="{BB962C8B-B14F-4D97-AF65-F5344CB8AC3E}">
        <p14:creationId xmlns:p14="http://schemas.microsoft.com/office/powerpoint/2010/main" val="1474058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3"/>
          <p:cNvSpPr>
            <a:spLocks noChangeArrowheads="1"/>
          </p:cNvSpPr>
          <p:nvPr/>
        </p:nvSpPr>
        <p:spPr bwMode="auto">
          <a:xfrm>
            <a:off x="2727815" y="1335575"/>
            <a:ext cx="12232301" cy="771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37288" tIns="68645" rIns="137288" bIns="68645"/>
          <a:lstStyle>
            <a:lvl1pPr defTabSz="1073150">
              <a:defRPr sz="2400">
                <a:solidFill>
                  <a:schemeClr val="tx1"/>
                </a:solidFill>
                <a:latin typeface="Arial" charset="0"/>
                <a:ea typeface="ＭＳ Ｐゴシック" charset="-128"/>
              </a:defRPr>
            </a:lvl1pPr>
            <a:lvl2pPr marL="742950" indent="-285750" defTabSz="1073150">
              <a:defRPr sz="2400">
                <a:solidFill>
                  <a:schemeClr val="tx1"/>
                </a:solidFill>
                <a:latin typeface="Arial" charset="0"/>
                <a:ea typeface="ＭＳ Ｐゴシック" charset="-128"/>
              </a:defRPr>
            </a:lvl2pPr>
            <a:lvl3pPr marL="1143000" indent="-228600" defTabSz="1073150">
              <a:defRPr sz="2400">
                <a:solidFill>
                  <a:schemeClr val="tx1"/>
                </a:solidFill>
                <a:latin typeface="Arial" charset="0"/>
                <a:ea typeface="ＭＳ Ｐゴシック" charset="-128"/>
              </a:defRPr>
            </a:lvl3pPr>
            <a:lvl4pPr marL="1600200" indent="-228600" defTabSz="1073150">
              <a:defRPr sz="2400">
                <a:solidFill>
                  <a:schemeClr val="tx1"/>
                </a:solidFill>
                <a:latin typeface="Arial" charset="0"/>
                <a:ea typeface="ＭＳ Ｐゴシック" charset="-128"/>
              </a:defRPr>
            </a:lvl4pPr>
            <a:lvl5pPr marL="2057400" indent="-228600" defTabSz="1073150">
              <a:defRPr sz="2400">
                <a:solidFill>
                  <a:schemeClr val="tx1"/>
                </a:solidFill>
                <a:latin typeface="Arial" charset="0"/>
                <a:ea typeface="ＭＳ Ｐゴシック" charset="-128"/>
              </a:defRPr>
            </a:lvl5pPr>
            <a:lvl6pPr marL="2514600" indent="-228600" defTabSz="10731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10731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10731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1073150" eaLnBrk="0" fontAlgn="base" hangingPunct="0">
              <a:spcBef>
                <a:spcPct val="0"/>
              </a:spcBef>
              <a:spcAft>
                <a:spcPct val="0"/>
              </a:spcAft>
              <a:defRPr sz="2400">
                <a:solidFill>
                  <a:schemeClr val="tx1"/>
                </a:solidFill>
                <a:latin typeface="Arial" charset="0"/>
                <a:ea typeface="ＭＳ Ｐゴシック" charset="-128"/>
              </a:defRPr>
            </a:lvl9pPr>
          </a:lstStyle>
          <a:p>
            <a:pPr defTabSz="1609686">
              <a:lnSpc>
                <a:spcPct val="98000"/>
              </a:lnSpc>
            </a:pPr>
            <a:endParaRPr lang="en-US" altLang="en-US" sz="3323" b="1">
              <a:solidFill>
                <a:srgbClr val="660066"/>
              </a:solidFill>
            </a:endParaRPr>
          </a:p>
        </p:txBody>
      </p:sp>
      <p:sp>
        <p:nvSpPr>
          <p:cNvPr id="138244" name="Rectangle 18"/>
          <p:cNvSpPr>
            <a:spLocks noChangeArrowheads="1"/>
          </p:cNvSpPr>
          <p:nvPr/>
        </p:nvSpPr>
        <p:spPr bwMode="auto">
          <a:xfrm>
            <a:off x="468339" y="1975406"/>
            <a:ext cx="17351322" cy="120032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784"/>
            <a:r>
              <a:rPr lang="en-US" altLang="en-US" sz="3600" dirty="0">
                <a:solidFill>
                  <a:schemeClr val="bg1"/>
                </a:solidFill>
                <a:latin typeface="Corbel"/>
              </a:rPr>
              <a:t>Methodology of Islamic moral economy for Islamic finance aims to overcome dichotomy between form and substance by combining them within Islamic logic</a:t>
            </a:r>
          </a:p>
        </p:txBody>
      </p:sp>
      <p:sp>
        <p:nvSpPr>
          <p:cNvPr id="25" name="Rectangle 2">
            <a:extLst>
              <a:ext uri="{FF2B5EF4-FFF2-40B4-BE49-F238E27FC236}">
                <a16:creationId xmlns:a16="http://schemas.microsoft.com/office/drawing/2014/main" id="{276886BA-69BF-0140-84F4-BDF2516C07D0}"/>
              </a:ext>
            </a:extLst>
          </p:cNvPr>
          <p:cNvSpPr>
            <a:spLocks noGrp="1" noChangeArrowheads="1"/>
          </p:cNvSpPr>
          <p:nvPr>
            <p:ph type="title"/>
          </p:nvPr>
        </p:nvSpPr>
        <p:spPr>
          <a:xfrm>
            <a:off x="769879" y="437594"/>
            <a:ext cx="17049782" cy="1125416"/>
          </a:xfrm>
        </p:spPr>
        <p:txBody>
          <a:bodyPr>
            <a:noAutofit/>
          </a:bodyPr>
          <a:lstStyle/>
          <a:p>
            <a:pPr algn="l" eaLnBrk="1" hangingPunct="1"/>
            <a:r>
              <a:rPr lang="en-GB" altLang="x-none" sz="4800" b="1" dirty="0">
                <a:solidFill>
                  <a:srgbClr val="FFC000"/>
                </a:solidFill>
                <a:latin typeface="Corbel" charset="0"/>
                <a:ea typeface="ＭＳ Ｐゴシック" charset="-128"/>
              </a:rPr>
              <a:t>Methodology of Islamic Finance &amp; Investment Decision Making: </a:t>
            </a:r>
            <a:r>
              <a:rPr lang="en-GB" altLang="x-none" sz="4800" b="1" i="1" dirty="0" err="1">
                <a:solidFill>
                  <a:srgbClr val="FFC000"/>
                </a:solidFill>
                <a:latin typeface="Corbel" charset="0"/>
                <a:ea typeface="ＭＳ Ｐゴシック" charset="-128"/>
              </a:rPr>
              <a:t>Maqasid</a:t>
            </a:r>
            <a:r>
              <a:rPr lang="en-GB" altLang="x-none" sz="4800" b="1" i="1" dirty="0">
                <a:solidFill>
                  <a:srgbClr val="FFC000"/>
                </a:solidFill>
                <a:latin typeface="Corbel" charset="0"/>
                <a:ea typeface="ＭＳ Ｐゴシック" charset="-128"/>
              </a:rPr>
              <a:t> al-Shari’ah </a:t>
            </a:r>
          </a:p>
        </p:txBody>
      </p:sp>
      <p:sp>
        <p:nvSpPr>
          <p:cNvPr id="9" name="Rectangle 18">
            <a:extLst>
              <a:ext uri="{FF2B5EF4-FFF2-40B4-BE49-F238E27FC236}">
                <a16:creationId xmlns:a16="http://schemas.microsoft.com/office/drawing/2014/main" id="{867D670E-A373-C548-8061-11DE271D5A64}"/>
              </a:ext>
            </a:extLst>
          </p:cNvPr>
          <p:cNvSpPr>
            <a:spLocks noChangeArrowheads="1"/>
          </p:cNvSpPr>
          <p:nvPr/>
        </p:nvSpPr>
        <p:spPr bwMode="auto">
          <a:xfrm>
            <a:off x="315239" y="4298922"/>
            <a:ext cx="2965956" cy="380014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784"/>
            <a:r>
              <a:rPr lang="en-US" altLang="en-US" sz="4200" dirty="0">
                <a:solidFill>
                  <a:schemeClr val="bg1"/>
                </a:solidFill>
                <a:latin typeface="Corbel"/>
              </a:rPr>
              <a:t>Islamic Logic</a:t>
            </a:r>
          </a:p>
          <a:p>
            <a:pPr defTabSz="685784"/>
            <a:r>
              <a:rPr lang="en-US" altLang="en-US" sz="4200" dirty="0">
                <a:solidFill>
                  <a:schemeClr val="bg1"/>
                </a:solidFill>
                <a:latin typeface="Corbel"/>
              </a:rPr>
              <a:t>Substantive Morality</a:t>
            </a:r>
          </a:p>
          <a:p>
            <a:pPr defTabSz="685784"/>
            <a:endParaRPr lang="en-US" altLang="en-US" sz="4800" dirty="0">
              <a:latin typeface="Corbel"/>
            </a:endParaRPr>
          </a:p>
          <a:p>
            <a:pPr defTabSz="685784"/>
            <a:endParaRPr lang="en-US" altLang="en-US" sz="2494" dirty="0">
              <a:solidFill>
                <a:srgbClr val="7030A0"/>
              </a:solidFill>
              <a:latin typeface="Corbel"/>
            </a:endParaRPr>
          </a:p>
        </p:txBody>
      </p:sp>
      <p:sp>
        <p:nvSpPr>
          <p:cNvPr id="10" name="Rectangle 18">
            <a:extLst>
              <a:ext uri="{FF2B5EF4-FFF2-40B4-BE49-F238E27FC236}">
                <a16:creationId xmlns:a16="http://schemas.microsoft.com/office/drawing/2014/main" id="{9BDC2014-57A9-4846-AA5A-0C23F7873DF3}"/>
              </a:ext>
            </a:extLst>
          </p:cNvPr>
          <p:cNvSpPr>
            <a:spLocks noChangeArrowheads="1"/>
          </p:cNvSpPr>
          <p:nvPr/>
        </p:nvSpPr>
        <p:spPr bwMode="auto">
          <a:xfrm>
            <a:off x="3133764" y="5241281"/>
            <a:ext cx="1193532" cy="121482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784"/>
            <a:r>
              <a:rPr lang="en-US" altLang="en-US" sz="4800" dirty="0">
                <a:solidFill>
                  <a:schemeClr val="bg1"/>
                </a:solidFill>
                <a:latin typeface="Corbel"/>
              </a:rPr>
              <a:t>=</a:t>
            </a:r>
          </a:p>
          <a:p>
            <a:pPr defTabSz="685784"/>
            <a:endParaRPr lang="en-US" altLang="en-US" sz="2494" dirty="0">
              <a:solidFill>
                <a:srgbClr val="7030A0"/>
              </a:solidFill>
              <a:latin typeface="Corbel"/>
            </a:endParaRPr>
          </a:p>
        </p:txBody>
      </p:sp>
      <p:sp>
        <p:nvSpPr>
          <p:cNvPr id="11" name="Rectangle 18">
            <a:extLst>
              <a:ext uri="{FF2B5EF4-FFF2-40B4-BE49-F238E27FC236}">
                <a16:creationId xmlns:a16="http://schemas.microsoft.com/office/drawing/2014/main" id="{540D1A4A-2D5D-864F-80BE-9345414487FD}"/>
              </a:ext>
            </a:extLst>
          </p:cNvPr>
          <p:cNvSpPr>
            <a:spLocks noChangeArrowheads="1"/>
          </p:cNvSpPr>
          <p:nvPr/>
        </p:nvSpPr>
        <p:spPr bwMode="auto">
          <a:xfrm>
            <a:off x="3868777" y="3466465"/>
            <a:ext cx="4468832" cy="5708358"/>
          </a:xfrm>
          <a:prstGeom prst="rect">
            <a:avLst/>
          </a:prstGeom>
          <a:pattFill prst="pct70">
            <a:fgClr>
              <a:schemeClr val="tx1">
                <a:lumMod val="95000"/>
                <a:lumOff val="5000"/>
              </a:schemeClr>
            </a:fgClr>
            <a:bgClr>
              <a:schemeClr val="bg1"/>
            </a:bgClr>
          </a:patt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784"/>
            <a:r>
              <a:rPr lang="en-US" altLang="en-US" sz="3600" i="1" dirty="0" err="1">
                <a:solidFill>
                  <a:schemeClr val="bg1"/>
                </a:solidFill>
                <a:latin typeface="Corbel"/>
              </a:rPr>
              <a:t>Islamised</a:t>
            </a:r>
            <a:r>
              <a:rPr lang="en-US" altLang="en-US" sz="3600" i="1" dirty="0">
                <a:solidFill>
                  <a:schemeClr val="bg1"/>
                </a:solidFill>
                <a:latin typeface="Corbel"/>
              </a:rPr>
              <a:t> Market Logic through </a:t>
            </a:r>
            <a:r>
              <a:rPr lang="en-US" altLang="en-US" sz="3600" i="1" dirty="0" err="1">
                <a:solidFill>
                  <a:schemeClr val="bg1"/>
                </a:solidFill>
                <a:latin typeface="Corbel"/>
              </a:rPr>
              <a:t>Fiqhi</a:t>
            </a:r>
            <a:r>
              <a:rPr lang="en-US" altLang="en-US" sz="3600" dirty="0">
                <a:solidFill>
                  <a:schemeClr val="bg1"/>
                </a:solidFill>
                <a:latin typeface="Corbel"/>
              </a:rPr>
              <a:t> (Form) Screening</a:t>
            </a:r>
          </a:p>
          <a:p>
            <a:pPr defTabSz="685784"/>
            <a:r>
              <a:rPr lang="en-US" altLang="en-US" sz="3600" dirty="0">
                <a:solidFill>
                  <a:schemeClr val="bg1"/>
                </a:solidFill>
                <a:latin typeface="Corbel"/>
              </a:rPr>
              <a:t>(prohibitions) (intentions)</a:t>
            </a:r>
          </a:p>
          <a:p>
            <a:pPr marL="571485" indent="-571485" defTabSz="685784">
              <a:buFont typeface="Wingdings" pitchFamily="2" charset="2"/>
              <a:buChar char="§"/>
            </a:pPr>
            <a:r>
              <a:rPr lang="en-US" altLang="en-US" sz="3200" i="1" dirty="0" err="1">
                <a:solidFill>
                  <a:schemeClr val="bg1"/>
                </a:solidFill>
                <a:latin typeface="Corbel"/>
              </a:rPr>
              <a:t>Riba</a:t>
            </a:r>
            <a:endParaRPr lang="en-US" altLang="en-US" sz="3200" i="1" dirty="0">
              <a:solidFill>
                <a:schemeClr val="bg1"/>
              </a:solidFill>
              <a:latin typeface="Corbel"/>
            </a:endParaRPr>
          </a:p>
          <a:p>
            <a:pPr marL="571485" indent="-571485" defTabSz="685784">
              <a:buFont typeface="Wingdings" pitchFamily="2" charset="2"/>
              <a:buChar char="§"/>
            </a:pPr>
            <a:r>
              <a:rPr lang="en-US" altLang="en-US" sz="3200" i="1" dirty="0" err="1">
                <a:solidFill>
                  <a:schemeClr val="bg1"/>
                </a:solidFill>
                <a:latin typeface="Corbel"/>
              </a:rPr>
              <a:t>Gharar</a:t>
            </a:r>
            <a:endParaRPr lang="en-US" altLang="en-US" sz="3200" i="1" dirty="0">
              <a:solidFill>
                <a:schemeClr val="bg1"/>
              </a:solidFill>
              <a:latin typeface="Corbel"/>
            </a:endParaRPr>
          </a:p>
          <a:p>
            <a:pPr marL="571485" indent="-571485" defTabSz="685784">
              <a:buFont typeface="Wingdings" pitchFamily="2" charset="2"/>
              <a:buChar char="§"/>
            </a:pPr>
            <a:r>
              <a:rPr lang="en-US" altLang="en-US" sz="3200" i="1" dirty="0" err="1">
                <a:solidFill>
                  <a:schemeClr val="bg1"/>
                </a:solidFill>
                <a:latin typeface="Corbel"/>
              </a:rPr>
              <a:t>Maysir</a:t>
            </a:r>
            <a:endParaRPr lang="en-US" altLang="en-US" sz="3200" i="1" dirty="0">
              <a:solidFill>
                <a:schemeClr val="bg1"/>
              </a:solidFill>
              <a:latin typeface="Corbel"/>
            </a:endParaRPr>
          </a:p>
          <a:p>
            <a:pPr marL="571485" indent="-571485" defTabSz="685784">
              <a:buFont typeface="Wingdings" pitchFamily="2" charset="2"/>
              <a:buChar char="§"/>
            </a:pPr>
            <a:r>
              <a:rPr lang="en-US" altLang="en-US" sz="3200" dirty="0">
                <a:solidFill>
                  <a:schemeClr val="bg1"/>
                </a:solidFill>
                <a:latin typeface="Corbel"/>
              </a:rPr>
              <a:t>Sin industries</a:t>
            </a:r>
          </a:p>
          <a:p>
            <a:pPr marL="571485" indent="-571485" defTabSz="685784">
              <a:buFont typeface="Wingdings" pitchFamily="2" charset="2"/>
              <a:buChar char="§"/>
            </a:pPr>
            <a:r>
              <a:rPr lang="en-US" altLang="en-US" sz="3200" dirty="0">
                <a:solidFill>
                  <a:schemeClr val="bg1"/>
                </a:solidFill>
                <a:latin typeface="Corbel"/>
              </a:rPr>
              <a:t>Over leverage (debt) </a:t>
            </a:r>
            <a:endParaRPr lang="en-US" altLang="en-US" sz="4800" dirty="0">
              <a:solidFill>
                <a:schemeClr val="bg1"/>
              </a:solidFill>
              <a:latin typeface="Corbel"/>
            </a:endParaRPr>
          </a:p>
          <a:p>
            <a:pPr defTabSz="685784"/>
            <a:endParaRPr lang="en-US" altLang="en-US" sz="2494" dirty="0">
              <a:solidFill>
                <a:srgbClr val="7030A0"/>
              </a:solidFill>
              <a:latin typeface="Corbel"/>
            </a:endParaRPr>
          </a:p>
        </p:txBody>
      </p:sp>
      <p:sp>
        <p:nvSpPr>
          <p:cNvPr id="12" name="Rectangle 18">
            <a:extLst>
              <a:ext uri="{FF2B5EF4-FFF2-40B4-BE49-F238E27FC236}">
                <a16:creationId xmlns:a16="http://schemas.microsoft.com/office/drawing/2014/main" id="{48603C7B-0DCB-EE4C-A022-DA819C98F46F}"/>
              </a:ext>
            </a:extLst>
          </p:cNvPr>
          <p:cNvSpPr>
            <a:spLocks noChangeArrowheads="1"/>
          </p:cNvSpPr>
          <p:nvPr/>
        </p:nvSpPr>
        <p:spPr bwMode="auto">
          <a:xfrm>
            <a:off x="9914629" y="3329042"/>
            <a:ext cx="6216224" cy="4770537"/>
          </a:xfrm>
          <a:prstGeom prst="rect">
            <a:avLst/>
          </a:prstGeom>
          <a:pattFill prst="pct70">
            <a:fgClr>
              <a:schemeClr val="tx1">
                <a:lumMod val="95000"/>
                <a:lumOff val="5000"/>
              </a:schemeClr>
            </a:fgClr>
            <a:bgClr>
              <a:schemeClr val="bg1"/>
            </a:bgClr>
          </a:patt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784"/>
            <a:r>
              <a:rPr lang="en-US" altLang="en-US" sz="4800" dirty="0">
                <a:solidFill>
                  <a:schemeClr val="bg1"/>
                </a:solidFill>
                <a:latin typeface="Corbel"/>
              </a:rPr>
              <a:t>Moral (Substance) Screening (consequences)</a:t>
            </a:r>
          </a:p>
          <a:p>
            <a:pPr defTabSz="685784"/>
            <a:r>
              <a:rPr lang="en-US" altLang="en-US" sz="3200" i="1" dirty="0" err="1">
                <a:solidFill>
                  <a:schemeClr val="bg1"/>
                </a:solidFill>
                <a:latin typeface="Corbel"/>
              </a:rPr>
              <a:t>Maqasid</a:t>
            </a:r>
            <a:r>
              <a:rPr lang="en-US" altLang="en-US" sz="3200" i="1" dirty="0">
                <a:solidFill>
                  <a:schemeClr val="bg1"/>
                </a:solidFill>
                <a:latin typeface="Corbel"/>
              </a:rPr>
              <a:t> al-Shari’ah consequences – substantive morality of Islam</a:t>
            </a:r>
          </a:p>
          <a:p>
            <a:pPr marL="571485" indent="-571485" defTabSz="685784">
              <a:buFont typeface="Wingdings" pitchFamily="2" charset="2"/>
              <a:buChar char="§"/>
            </a:pPr>
            <a:r>
              <a:rPr lang="en-US" altLang="en-US" sz="3200" i="1" dirty="0">
                <a:solidFill>
                  <a:schemeClr val="bg1"/>
                </a:solidFill>
                <a:latin typeface="Corbel"/>
              </a:rPr>
              <a:t>Emancipation and Empowerment of Human and Other Stakeholders</a:t>
            </a:r>
          </a:p>
        </p:txBody>
      </p:sp>
      <p:sp>
        <p:nvSpPr>
          <p:cNvPr id="13" name="Rectangle 18">
            <a:extLst>
              <a:ext uri="{FF2B5EF4-FFF2-40B4-BE49-F238E27FC236}">
                <a16:creationId xmlns:a16="http://schemas.microsoft.com/office/drawing/2014/main" id="{F917044D-2C87-CA44-9202-1BBD3979C81F}"/>
              </a:ext>
            </a:extLst>
          </p:cNvPr>
          <p:cNvSpPr>
            <a:spLocks noChangeArrowheads="1"/>
          </p:cNvSpPr>
          <p:nvPr/>
        </p:nvSpPr>
        <p:spPr bwMode="auto">
          <a:xfrm>
            <a:off x="8614100" y="5400968"/>
            <a:ext cx="1193532" cy="121482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784"/>
            <a:r>
              <a:rPr lang="en-US" altLang="en-US" sz="4800" dirty="0">
                <a:solidFill>
                  <a:schemeClr val="bg1"/>
                </a:solidFill>
                <a:latin typeface="Corbel"/>
              </a:rPr>
              <a:t>+</a:t>
            </a:r>
          </a:p>
          <a:p>
            <a:pPr defTabSz="685784"/>
            <a:endParaRPr lang="en-US" altLang="en-US" sz="2494" dirty="0">
              <a:solidFill>
                <a:srgbClr val="7030A0"/>
              </a:solidFill>
              <a:latin typeface="Corbel"/>
            </a:endParaRPr>
          </a:p>
        </p:txBody>
      </p:sp>
    </p:spTree>
    <p:extLst>
      <p:ext uri="{BB962C8B-B14F-4D97-AF65-F5344CB8AC3E}">
        <p14:creationId xmlns:p14="http://schemas.microsoft.com/office/powerpoint/2010/main" val="1328177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11E19-3390-8247-0C2B-3C73DD872E9F}"/>
            </a:ext>
          </a:extLst>
        </p:cNvPr>
        <p:cNvGrpSpPr/>
        <p:nvPr/>
      </p:nvGrpSpPr>
      <p:grpSpPr>
        <a:xfrm>
          <a:off x="0" y="0"/>
          <a:ext cx="0" cy="0"/>
          <a:chOff x="0" y="0"/>
          <a:chExt cx="0" cy="0"/>
        </a:xfrm>
      </p:grpSpPr>
      <p:sp>
        <p:nvSpPr>
          <p:cNvPr id="8" name="Freeform 8">
            <a:extLst>
              <a:ext uri="{FF2B5EF4-FFF2-40B4-BE49-F238E27FC236}">
                <a16:creationId xmlns:a16="http://schemas.microsoft.com/office/drawing/2014/main" id="{B5F0AF47-FF89-8FB9-9EAD-889BF22C167B}"/>
              </a:ext>
            </a:extLst>
          </p:cNvPr>
          <p:cNvSpPr/>
          <p:nvPr/>
        </p:nvSpPr>
        <p:spPr>
          <a:xfrm>
            <a:off x="1028700" y="1230804"/>
            <a:ext cx="1539583" cy="408670"/>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3">
              <a:extLst>
                <a:ext uri="{96DAC541-7B7A-43D3-8B79-37D633B846F1}">
                  <asvg:svgBlip xmlns:asvg="http://schemas.microsoft.com/office/drawing/2016/SVG/main" r:embed="rId4"/>
                </a:ext>
              </a:extLst>
            </a:blip>
            <a:stretch>
              <a:fillRect t="-138365" b="-1383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a:extLst>
              <a:ext uri="{FF2B5EF4-FFF2-40B4-BE49-F238E27FC236}">
                <a16:creationId xmlns:a16="http://schemas.microsoft.com/office/drawing/2014/main" id="{D8D6855E-9D7A-5FF1-C601-CF99BFC18F00}"/>
              </a:ext>
            </a:extLst>
          </p:cNvPr>
          <p:cNvGrpSpPr/>
          <p:nvPr/>
        </p:nvGrpSpPr>
        <p:grpSpPr>
          <a:xfrm>
            <a:off x="3591715" y="825528"/>
            <a:ext cx="11463797" cy="732143"/>
            <a:chOff x="0" y="0"/>
            <a:chExt cx="15285063" cy="976191"/>
          </a:xfrm>
        </p:grpSpPr>
        <p:sp>
          <p:nvSpPr>
            <p:cNvPr id="11" name="Freeform 11">
              <a:extLst>
                <a:ext uri="{FF2B5EF4-FFF2-40B4-BE49-F238E27FC236}">
                  <a16:creationId xmlns:a16="http://schemas.microsoft.com/office/drawing/2014/main" id="{9BF15995-95E0-2164-48E8-FA6414C7D720}"/>
                </a:ext>
              </a:extLst>
            </p:cNvPr>
            <p:cNvSpPr/>
            <p:nvPr/>
          </p:nvSpPr>
          <p:spPr>
            <a:xfrm>
              <a:off x="0" y="0"/>
              <a:ext cx="15285062" cy="976191"/>
            </a:xfrm>
            <a:custGeom>
              <a:avLst/>
              <a:gdLst/>
              <a:ahLst/>
              <a:cxnLst/>
              <a:rect l="l" t="t" r="r" b="b"/>
              <a:pathLst>
                <a:path w="15285062" h="976191">
                  <a:moveTo>
                    <a:pt x="0" y="0"/>
                  </a:moveTo>
                  <a:lnTo>
                    <a:pt x="15285062" y="0"/>
                  </a:lnTo>
                  <a:lnTo>
                    <a:pt x="15285062" y="976191"/>
                  </a:lnTo>
                  <a:lnTo>
                    <a:pt x="0" y="976191"/>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242FB766-F945-1A7E-EEB6-89A538F5C7DB}"/>
                </a:ext>
              </a:extLst>
            </p:cNvPr>
            <p:cNvSpPr txBox="1"/>
            <p:nvPr/>
          </p:nvSpPr>
          <p:spPr>
            <a:xfrm>
              <a:off x="0" y="-85725"/>
              <a:ext cx="15285063" cy="1061916"/>
            </a:xfrm>
            <a:prstGeom prst="rect">
              <a:avLst/>
            </a:prstGeom>
          </p:spPr>
          <p:txBody>
            <a:bodyPr lIns="0" tIns="0" rIns="0" bIns="0" rtlCol="0" anchor="t"/>
            <a:lstStyle/>
            <a:p>
              <a:pPr marL="0" marR="0" lvl="0" indent="0" algn="ctr" defTabSz="914400" rtl="0" eaLnBrk="1" fontAlgn="auto" latinLnBrk="0" hangingPunct="1">
                <a:lnSpc>
                  <a:spcPts val="48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Arial Bold"/>
                  <a:ea typeface="Arial Bold"/>
                  <a:cs typeface="Arial Bold"/>
                  <a:sym typeface="Arial Bold"/>
                </a:rPr>
                <a:t>Climate Adaptation and Vulnerability Measurement:</a:t>
              </a:r>
            </a:p>
            <a:p>
              <a:pPr marL="0" marR="0" lvl="0" indent="0" algn="ctr" defTabSz="914400" rtl="0" eaLnBrk="1" fontAlgn="auto" latinLnBrk="0" hangingPunct="1">
                <a:lnSpc>
                  <a:spcPts val="48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Arial Bold"/>
                  <a:ea typeface="Arial Bold"/>
                  <a:cs typeface="Arial Bold"/>
                  <a:sym typeface="Arial Bold"/>
                </a:rPr>
                <a:t>ND-GAIN Scores for Global and OIC Countries (‘95-’23)</a:t>
              </a:r>
            </a:p>
          </p:txBody>
        </p:sp>
      </p:grpSp>
      <p:sp>
        <p:nvSpPr>
          <p:cNvPr id="15" name="Freeform 15">
            <a:extLst>
              <a:ext uri="{FF2B5EF4-FFF2-40B4-BE49-F238E27FC236}">
                <a16:creationId xmlns:a16="http://schemas.microsoft.com/office/drawing/2014/main" id="{B4C92810-8376-A637-EEDD-B1AA00431B97}"/>
              </a:ext>
            </a:extLst>
          </p:cNvPr>
          <p:cNvSpPr/>
          <p:nvPr/>
        </p:nvSpPr>
        <p:spPr>
          <a:xfrm>
            <a:off x="-2" y="3690257"/>
            <a:ext cx="18288005" cy="6596742"/>
          </a:xfrm>
          <a:custGeom>
            <a:avLst/>
            <a:gdLst/>
            <a:ahLst/>
            <a:cxnLst/>
            <a:rect l="l" t="t" r="r" b="b"/>
            <a:pathLst>
              <a:path w="18288005" h="8432337">
                <a:moveTo>
                  <a:pt x="0" y="0"/>
                </a:moveTo>
                <a:lnTo>
                  <a:pt x="18288005" y="0"/>
                </a:lnTo>
                <a:lnTo>
                  <a:pt x="18288005" y="8432337"/>
                </a:lnTo>
                <a:lnTo>
                  <a:pt x="0" y="84323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46" name="Table 45">
            <a:extLst>
              <a:ext uri="{FF2B5EF4-FFF2-40B4-BE49-F238E27FC236}">
                <a16:creationId xmlns:a16="http://schemas.microsoft.com/office/drawing/2014/main" id="{09368110-A2E8-E563-CD72-14DB1FAC4573}"/>
              </a:ext>
            </a:extLst>
          </p:cNvPr>
          <p:cNvGraphicFramePr>
            <a:graphicFrameLocks noGrp="1"/>
          </p:cNvGraphicFramePr>
          <p:nvPr/>
        </p:nvGraphicFramePr>
        <p:xfrm>
          <a:off x="4052387" y="2369469"/>
          <a:ext cx="11198500" cy="1533060"/>
        </p:xfrm>
        <a:graphic>
          <a:graphicData uri="http://schemas.openxmlformats.org/drawingml/2006/table">
            <a:tbl>
              <a:tblPr firstRow="1" firstCol="1" bandRow="1">
                <a:tableStyleId>{5C22544A-7EE6-4342-B048-85BDC9FD1C3A}</a:tableStyleId>
              </a:tblPr>
              <a:tblGrid>
                <a:gridCol w="2698548">
                  <a:extLst>
                    <a:ext uri="{9D8B030D-6E8A-4147-A177-3AD203B41FA5}">
                      <a16:colId xmlns:a16="http://schemas.microsoft.com/office/drawing/2014/main" val="4234388721"/>
                    </a:ext>
                  </a:extLst>
                </a:gridCol>
                <a:gridCol w="2125587">
                  <a:extLst>
                    <a:ext uri="{9D8B030D-6E8A-4147-A177-3AD203B41FA5}">
                      <a16:colId xmlns:a16="http://schemas.microsoft.com/office/drawing/2014/main" val="3100827268"/>
                    </a:ext>
                  </a:extLst>
                </a:gridCol>
                <a:gridCol w="2125587">
                  <a:extLst>
                    <a:ext uri="{9D8B030D-6E8A-4147-A177-3AD203B41FA5}">
                      <a16:colId xmlns:a16="http://schemas.microsoft.com/office/drawing/2014/main" val="2843224450"/>
                    </a:ext>
                  </a:extLst>
                </a:gridCol>
                <a:gridCol w="2124389">
                  <a:extLst>
                    <a:ext uri="{9D8B030D-6E8A-4147-A177-3AD203B41FA5}">
                      <a16:colId xmlns:a16="http://schemas.microsoft.com/office/drawing/2014/main" val="3672435750"/>
                    </a:ext>
                  </a:extLst>
                </a:gridCol>
                <a:gridCol w="2124389">
                  <a:extLst>
                    <a:ext uri="{9D8B030D-6E8A-4147-A177-3AD203B41FA5}">
                      <a16:colId xmlns:a16="http://schemas.microsoft.com/office/drawing/2014/main" val="3881428260"/>
                    </a:ext>
                  </a:extLst>
                </a:gridCol>
              </a:tblGrid>
              <a:tr h="383265">
                <a:tc rowSpan="2">
                  <a:txBody>
                    <a:bodyPr/>
                    <a:lstStyle/>
                    <a:p>
                      <a:pPr marL="0" marR="0" algn="ctr">
                        <a:lnSpc>
                          <a:spcPct val="107000"/>
                        </a:lnSpc>
                        <a:spcBef>
                          <a:spcPts val="600"/>
                        </a:spcBef>
                        <a:spcAft>
                          <a:spcPts val="600"/>
                        </a:spcAft>
                      </a:pPr>
                      <a:r>
                        <a:rPr lang="en-US" sz="1600" b="1" dirty="0">
                          <a:solidFill>
                            <a:schemeClr val="bg1"/>
                          </a:solidFill>
                          <a:effectLst/>
                          <a:latin typeface="Arial" panose="020B0604020202020204" pitchFamily="34" charset="0"/>
                          <a:cs typeface="Arial" panose="020B0604020202020204" pitchFamily="34" charset="0"/>
                        </a:rPr>
                        <a:t>Metric</a:t>
                      </a:r>
                      <a:endParaRPr lang="en-US" sz="16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solidFill>
                      <a:srgbClr val="002060"/>
                    </a:solidFill>
                  </a:tcPr>
                </a:tc>
                <a:tc gridSpan="2">
                  <a:txBody>
                    <a:bodyPr/>
                    <a:lstStyle/>
                    <a:p>
                      <a:pPr marL="0" marR="0" algn="ctr">
                        <a:lnSpc>
                          <a:spcPct val="107000"/>
                        </a:lnSpc>
                        <a:spcBef>
                          <a:spcPts val="600"/>
                        </a:spcBef>
                        <a:spcAft>
                          <a:spcPts val="600"/>
                        </a:spcAft>
                      </a:pPr>
                      <a:r>
                        <a:rPr lang="en-US" sz="1600" b="1" dirty="0">
                          <a:solidFill>
                            <a:schemeClr val="bg1"/>
                          </a:solidFill>
                          <a:effectLst/>
                          <a:latin typeface="Arial" panose="020B0604020202020204" pitchFamily="34" charset="0"/>
                          <a:cs typeface="Arial" panose="020B0604020202020204" pitchFamily="34" charset="0"/>
                        </a:rPr>
                        <a:t>OIC Member Countries Average</a:t>
                      </a:r>
                      <a:endParaRPr lang="en-US" sz="16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solidFill>
                      <a:srgbClr val="002060"/>
                    </a:solidFill>
                  </a:tcPr>
                </a:tc>
                <a:tc hMerge="1">
                  <a:txBody>
                    <a:bodyPr/>
                    <a:lstStyle/>
                    <a:p>
                      <a:endParaRPr lang="en-GB"/>
                    </a:p>
                  </a:txBody>
                  <a:tcPr/>
                </a:tc>
                <a:tc gridSpan="2">
                  <a:txBody>
                    <a:bodyPr/>
                    <a:lstStyle/>
                    <a:p>
                      <a:pPr marL="0" marR="0" algn="ctr">
                        <a:lnSpc>
                          <a:spcPct val="107000"/>
                        </a:lnSpc>
                        <a:spcBef>
                          <a:spcPts val="600"/>
                        </a:spcBef>
                        <a:spcAft>
                          <a:spcPts val="600"/>
                        </a:spcAft>
                      </a:pPr>
                      <a:r>
                        <a:rPr lang="en-US" sz="1600" b="1" dirty="0">
                          <a:solidFill>
                            <a:schemeClr val="bg1"/>
                          </a:solidFill>
                          <a:effectLst/>
                          <a:latin typeface="Arial" panose="020B0604020202020204" pitchFamily="34" charset="0"/>
                          <a:cs typeface="Arial" panose="020B0604020202020204" pitchFamily="34" charset="0"/>
                        </a:rPr>
                        <a:t>Global Average</a:t>
                      </a:r>
                      <a:endParaRPr lang="en-US" sz="16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solidFill>
                      <a:srgbClr val="002060"/>
                    </a:solidFill>
                  </a:tcPr>
                </a:tc>
                <a:tc hMerge="1">
                  <a:txBody>
                    <a:bodyPr/>
                    <a:lstStyle/>
                    <a:p>
                      <a:endParaRPr lang="en-GB"/>
                    </a:p>
                  </a:txBody>
                  <a:tcPr/>
                </a:tc>
                <a:extLst>
                  <a:ext uri="{0D108BD9-81ED-4DB2-BD59-A6C34878D82A}">
                    <a16:rowId xmlns:a16="http://schemas.microsoft.com/office/drawing/2014/main" val="1712282676"/>
                  </a:ext>
                </a:extLst>
              </a:tr>
              <a:tr h="383265">
                <a:tc vMerge="1">
                  <a:txBody>
                    <a:bodyPr/>
                    <a:lstStyle/>
                    <a:p>
                      <a:endParaRPr lang="en-GB"/>
                    </a:p>
                  </a:txBody>
                  <a:tcPr/>
                </a:tc>
                <a:tc>
                  <a:txBody>
                    <a:bodyPr/>
                    <a:lstStyle/>
                    <a:p>
                      <a:pPr marL="0" marR="0" algn="ctr">
                        <a:lnSpc>
                          <a:spcPct val="107000"/>
                        </a:lnSpc>
                        <a:spcBef>
                          <a:spcPts val="600"/>
                        </a:spcBef>
                        <a:spcAft>
                          <a:spcPts val="600"/>
                        </a:spcAft>
                      </a:pPr>
                      <a:r>
                        <a:rPr lang="en-US" sz="1600" b="1" dirty="0">
                          <a:solidFill>
                            <a:schemeClr val="bg1"/>
                          </a:solidFill>
                          <a:effectLst/>
                          <a:latin typeface="Arial" panose="020B0604020202020204" pitchFamily="34" charset="0"/>
                          <a:cs typeface="Arial" panose="020B0604020202020204" pitchFamily="34" charset="0"/>
                        </a:rPr>
                        <a:t>1995</a:t>
                      </a:r>
                      <a:endParaRPr lang="en-US" sz="16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solidFill>
                      <a:srgbClr val="002060"/>
                    </a:solidFill>
                  </a:tcPr>
                </a:tc>
                <a:tc>
                  <a:txBody>
                    <a:bodyPr/>
                    <a:lstStyle/>
                    <a:p>
                      <a:pPr marL="0" marR="0" algn="ctr">
                        <a:lnSpc>
                          <a:spcPct val="107000"/>
                        </a:lnSpc>
                        <a:spcBef>
                          <a:spcPts val="600"/>
                        </a:spcBef>
                        <a:spcAft>
                          <a:spcPts val="600"/>
                        </a:spcAft>
                      </a:pPr>
                      <a:r>
                        <a:rPr lang="en-US" sz="1600" b="1" dirty="0">
                          <a:solidFill>
                            <a:schemeClr val="bg1"/>
                          </a:solidFill>
                          <a:effectLst/>
                          <a:latin typeface="Arial" panose="020B0604020202020204" pitchFamily="34" charset="0"/>
                          <a:cs typeface="Arial" panose="020B0604020202020204" pitchFamily="34" charset="0"/>
                        </a:rPr>
                        <a:t>2023</a:t>
                      </a:r>
                      <a:endParaRPr lang="en-US" sz="16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solidFill>
                      <a:srgbClr val="002060"/>
                    </a:solidFill>
                  </a:tcPr>
                </a:tc>
                <a:tc>
                  <a:txBody>
                    <a:bodyPr/>
                    <a:lstStyle/>
                    <a:p>
                      <a:pPr marL="0" marR="0" algn="ctr">
                        <a:lnSpc>
                          <a:spcPct val="107000"/>
                        </a:lnSpc>
                        <a:spcBef>
                          <a:spcPts val="600"/>
                        </a:spcBef>
                        <a:spcAft>
                          <a:spcPts val="600"/>
                        </a:spcAft>
                      </a:pPr>
                      <a:r>
                        <a:rPr lang="en-US" sz="1600" b="1" dirty="0">
                          <a:solidFill>
                            <a:schemeClr val="bg1"/>
                          </a:solidFill>
                          <a:effectLst/>
                          <a:latin typeface="Arial" panose="020B0604020202020204" pitchFamily="34" charset="0"/>
                          <a:cs typeface="Arial" panose="020B0604020202020204" pitchFamily="34" charset="0"/>
                        </a:rPr>
                        <a:t>1995</a:t>
                      </a:r>
                      <a:endParaRPr lang="en-US" sz="16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solidFill>
                      <a:srgbClr val="002060"/>
                    </a:solidFill>
                  </a:tcPr>
                </a:tc>
                <a:tc>
                  <a:txBody>
                    <a:bodyPr/>
                    <a:lstStyle/>
                    <a:p>
                      <a:pPr marL="0" marR="0" algn="ctr">
                        <a:lnSpc>
                          <a:spcPct val="107000"/>
                        </a:lnSpc>
                        <a:spcBef>
                          <a:spcPts val="600"/>
                        </a:spcBef>
                        <a:spcAft>
                          <a:spcPts val="600"/>
                        </a:spcAft>
                      </a:pPr>
                      <a:r>
                        <a:rPr lang="en-US" sz="1600" b="1" dirty="0">
                          <a:solidFill>
                            <a:schemeClr val="bg1"/>
                          </a:solidFill>
                          <a:effectLst/>
                          <a:latin typeface="Arial" panose="020B0604020202020204" pitchFamily="34" charset="0"/>
                          <a:cs typeface="Arial" panose="020B0604020202020204" pitchFamily="34" charset="0"/>
                        </a:rPr>
                        <a:t>2023</a:t>
                      </a:r>
                      <a:endParaRPr lang="en-US" sz="16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solidFill>
                      <a:srgbClr val="002060"/>
                    </a:solidFill>
                  </a:tcPr>
                </a:tc>
                <a:extLst>
                  <a:ext uri="{0D108BD9-81ED-4DB2-BD59-A6C34878D82A}">
                    <a16:rowId xmlns:a16="http://schemas.microsoft.com/office/drawing/2014/main" val="499370911"/>
                  </a:ext>
                </a:extLst>
              </a:tr>
              <a:tr h="383265">
                <a:tc>
                  <a:txBody>
                    <a:bodyPr/>
                    <a:lstStyle/>
                    <a:p>
                      <a:pPr marL="0" marR="0" algn="just">
                        <a:lnSpc>
                          <a:spcPct val="107000"/>
                        </a:lnSpc>
                        <a:spcBef>
                          <a:spcPts val="600"/>
                        </a:spcBef>
                        <a:spcAft>
                          <a:spcPts val="600"/>
                        </a:spcAft>
                      </a:pPr>
                      <a:r>
                        <a:rPr lang="en-US" sz="1600" dirty="0">
                          <a:effectLst/>
                          <a:latin typeface="Arial" panose="020B0604020202020204" pitchFamily="34" charset="0"/>
                          <a:cs typeface="Arial" panose="020B0604020202020204" pitchFamily="34" charset="0"/>
                        </a:rPr>
                        <a:t>Vulnerability</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solidFill>
                      <a:srgbClr val="C00000"/>
                    </a:solidFill>
                  </a:tcPr>
                </a:tc>
                <a:tc>
                  <a:txBody>
                    <a:bodyPr/>
                    <a:lstStyle/>
                    <a:p>
                      <a:pPr marL="0" marR="0" algn="ctr">
                        <a:lnSpc>
                          <a:spcPct val="107000"/>
                        </a:lnSpc>
                        <a:spcBef>
                          <a:spcPts val="600"/>
                        </a:spcBef>
                        <a:spcAft>
                          <a:spcPts val="600"/>
                        </a:spcAft>
                      </a:pPr>
                      <a:r>
                        <a:rPr lang="en-US" sz="1600">
                          <a:effectLst/>
                          <a:latin typeface="Arial" panose="020B0604020202020204" pitchFamily="34" charset="0"/>
                          <a:cs typeface="Arial" panose="020B0604020202020204" pitchFamily="34" charset="0"/>
                        </a:rPr>
                        <a:t>0.492</a:t>
                      </a:r>
                      <a:endParaRPr lang="en-US" sz="16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600" dirty="0">
                          <a:effectLst/>
                          <a:latin typeface="Arial" panose="020B0604020202020204" pitchFamily="34" charset="0"/>
                          <a:cs typeface="Arial" panose="020B0604020202020204" pitchFamily="34" charset="0"/>
                        </a:rPr>
                        <a:t>0.465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600">
                          <a:effectLst/>
                          <a:latin typeface="Arial" panose="020B0604020202020204" pitchFamily="34" charset="0"/>
                          <a:cs typeface="Arial" panose="020B0604020202020204" pitchFamily="34" charset="0"/>
                        </a:rPr>
                        <a:t>0.457</a:t>
                      </a:r>
                      <a:endParaRPr lang="en-US" sz="16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600" dirty="0">
                          <a:effectLst/>
                          <a:latin typeface="Arial" panose="020B0604020202020204" pitchFamily="34" charset="0"/>
                          <a:cs typeface="Arial" panose="020B0604020202020204" pitchFamily="34" charset="0"/>
                        </a:rPr>
                        <a:t>0.433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706123842"/>
                  </a:ext>
                </a:extLst>
              </a:tr>
              <a:tr h="383265">
                <a:tc>
                  <a:txBody>
                    <a:bodyPr/>
                    <a:lstStyle/>
                    <a:p>
                      <a:pPr marL="0" marR="0" algn="just">
                        <a:lnSpc>
                          <a:spcPct val="107000"/>
                        </a:lnSpc>
                        <a:spcBef>
                          <a:spcPts val="600"/>
                        </a:spcBef>
                        <a:spcAft>
                          <a:spcPts val="600"/>
                        </a:spcAft>
                      </a:pPr>
                      <a:r>
                        <a:rPr lang="en-US" sz="1600" dirty="0">
                          <a:effectLst/>
                          <a:latin typeface="Arial" panose="020B0604020202020204" pitchFamily="34" charset="0"/>
                          <a:cs typeface="Arial" panose="020B0604020202020204" pitchFamily="34" charset="0"/>
                        </a:rPr>
                        <a:t>Readiness</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solidFill>
                      <a:srgbClr val="00B050"/>
                    </a:solidFill>
                  </a:tcPr>
                </a:tc>
                <a:tc>
                  <a:txBody>
                    <a:bodyPr/>
                    <a:lstStyle/>
                    <a:p>
                      <a:pPr marL="0" marR="0" algn="ctr">
                        <a:lnSpc>
                          <a:spcPct val="107000"/>
                        </a:lnSpc>
                        <a:spcBef>
                          <a:spcPts val="600"/>
                        </a:spcBef>
                        <a:spcAft>
                          <a:spcPts val="600"/>
                        </a:spcAft>
                      </a:pPr>
                      <a:r>
                        <a:rPr lang="en-US" sz="1600">
                          <a:effectLst/>
                          <a:latin typeface="Arial" panose="020B0604020202020204" pitchFamily="34" charset="0"/>
                          <a:cs typeface="Arial" panose="020B0604020202020204" pitchFamily="34" charset="0"/>
                        </a:rPr>
                        <a:t>0.290</a:t>
                      </a:r>
                      <a:endParaRPr lang="en-US" sz="16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600" dirty="0">
                          <a:effectLst/>
                          <a:latin typeface="Arial" panose="020B0604020202020204" pitchFamily="34" charset="0"/>
                          <a:cs typeface="Arial" panose="020B0604020202020204" pitchFamily="34" charset="0"/>
                        </a:rPr>
                        <a:t>0.327</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600">
                          <a:effectLst/>
                          <a:latin typeface="Arial" panose="020B0604020202020204" pitchFamily="34" charset="0"/>
                          <a:cs typeface="Arial" panose="020B0604020202020204" pitchFamily="34" charset="0"/>
                        </a:rPr>
                        <a:t>0.358</a:t>
                      </a:r>
                      <a:endParaRPr lang="en-US" sz="16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600" dirty="0">
                          <a:effectLst/>
                          <a:latin typeface="Arial" panose="020B0604020202020204" pitchFamily="34" charset="0"/>
                          <a:cs typeface="Arial" panose="020B0604020202020204" pitchFamily="34" charset="0"/>
                        </a:rPr>
                        <a:t>0.403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229781050"/>
                  </a:ext>
                </a:extLst>
              </a:tr>
            </a:tbl>
          </a:graphicData>
        </a:graphic>
      </p:graphicFrame>
      <p:sp>
        <p:nvSpPr>
          <p:cNvPr id="47" name="Rectangle 46">
            <a:extLst>
              <a:ext uri="{FF2B5EF4-FFF2-40B4-BE49-F238E27FC236}">
                <a16:creationId xmlns:a16="http://schemas.microsoft.com/office/drawing/2014/main" id="{50DAE0CD-A185-86A2-E3CD-E68DC3171D70}"/>
              </a:ext>
            </a:extLst>
          </p:cNvPr>
          <p:cNvSpPr/>
          <p:nvPr/>
        </p:nvSpPr>
        <p:spPr>
          <a:xfrm>
            <a:off x="1273629" y="3829367"/>
            <a:ext cx="16099971" cy="64086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The ND-GAIN index measures vulnerability across six sectors (food, water, health, ecosystems, habitat, and infrastructure) and readiness through economic, governance, social readiness to climate impacts. </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In terms of performance, OIC member countries are lag behind the global average for both vulnerability and readiness in 1995 and 2023. </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Nevertheless, both vulnerability and readiness in 2023 are improved for OIC member countries, narrowing the gap with the global average.  </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Some progress are made such as in water resource management, health infrastructure, and ecosystem protection sectors, indicating reduced exposure and increased adaptive capacities. However, higher climate vulnerability in OIC Member Countries highlights more climate exposure and structural sensitivity to climate shocks.</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6">
            <a:extLst>
              <a:ext uri="{FF2B5EF4-FFF2-40B4-BE49-F238E27FC236}">
                <a16:creationId xmlns:a16="http://schemas.microsoft.com/office/drawing/2014/main" id="{BBB5E5A1-032A-E905-65D9-06FEA883E06A}"/>
              </a:ext>
            </a:extLst>
          </p:cNvPr>
          <p:cNvSpPr/>
          <p:nvPr/>
        </p:nvSpPr>
        <p:spPr>
          <a:xfrm flipH="1">
            <a:off x="839760" y="480144"/>
            <a:ext cx="2425955" cy="2318659"/>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163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E8B38-7919-422E-A799-CC46DE4F4F16}"/>
            </a:ext>
          </a:extLst>
        </p:cNvPr>
        <p:cNvGrpSpPr/>
        <p:nvPr/>
      </p:nvGrpSpPr>
      <p:grpSpPr>
        <a:xfrm>
          <a:off x="0" y="0"/>
          <a:ext cx="0" cy="0"/>
          <a:chOff x="0" y="0"/>
          <a:chExt cx="0" cy="0"/>
        </a:xfrm>
      </p:grpSpPr>
      <p:grpSp>
        <p:nvGrpSpPr>
          <p:cNvPr id="10" name="Group 10">
            <a:extLst>
              <a:ext uri="{FF2B5EF4-FFF2-40B4-BE49-F238E27FC236}">
                <a16:creationId xmlns:a16="http://schemas.microsoft.com/office/drawing/2014/main" id="{E07CD675-93C9-A4CB-65C4-6150162F913F}"/>
              </a:ext>
            </a:extLst>
          </p:cNvPr>
          <p:cNvGrpSpPr/>
          <p:nvPr/>
        </p:nvGrpSpPr>
        <p:grpSpPr>
          <a:xfrm>
            <a:off x="3412101" y="752164"/>
            <a:ext cx="11463797" cy="732143"/>
            <a:chOff x="0" y="0"/>
            <a:chExt cx="15285063" cy="976191"/>
          </a:xfrm>
        </p:grpSpPr>
        <p:sp>
          <p:nvSpPr>
            <p:cNvPr id="11" name="Freeform 11">
              <a:extLst>
                <a:ext uri="{FF2B5EF4-FFF2-40B4-BE49-F238E27FC236}">
                  <a16:creationId xmlns:a16="http://schemas.microsoft.com/office/drawing/2014/main" id="{B77BEF3C-B6C3-E88E-CE6A-D910F4E139E8}"/>
                </a:ext>
              </a:extLst>
            </p:cNvPr>
            <p:cNvSpPr/>
            <p:nvPr/>
          </p:nvSpPr>
          <p:spPr>
            <a:xfrm>
              <a:off x="0" y="0"/>
              <a:ext cx="15285062" cy="976191"/>
            </a:xfrm>
            <a:custGeom>
              <a:avLst/>
              <a:gdLst/>
              <a:ahLst/>
              <a:cxnLst/>
              <a:rect l="l" t="t" r="r" b="b"/>
              <a:pathLst>
                <a:path w="15285062" h="976191">
                  <a:moveTo>
                    <a:pt x="0" y="0"/>
                  </a:moveTo>
                  <a:lnTo>
                    <a:pt x="15285062" y="0"/>
                  </a:lnTo>
                  <a:lnTo>
                    <a:pt x="15285062" y="976191"/>
                  </a:lnTo>
                  <a:lnTo>
                    <a:pt x="0" y="976191"/>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B99E9D77-A3BF-2D7B-C444-836DB79DEA6D}"/>
                </a:ext>
              </a:extLst>
            </p:cNvPr>
            <p:cNvSpPr txBox="1"/>
            <p:nvPr/>
          </p:nvSpPr>
          <p:spPr>
            <a:xfrm>
              <a:off x="0" y="-85725"/>
              <a:ext cx="15285063" cy="1061916"/>
            </a:xfrm>
            <a:prstGeom prst="rect">
              <a:avLst/>
            </a:prstGeom>
          </p:spPr>
          <p:txBody>
            <a:bodyPr lIns="0" tIns="0" rIns="0" bIns="0" rtlCol="0" anchor="t"/>
            <a:lstStyle/>
            <a:p>
              <a:pPr marL="0" marR="0" lvl="0" indent="0" algn="ctr" defTabSz="914400" rtl="0" eaLnBrk="1" fontAlgn="auto" latinLnBrk="0" hangingPunct="1">
                <a:lnSpc>
                  <a:spcPts val="48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Arial Bold"/>
                  <a:ea typeface="Arial Bold"/>
                  <a:cs typeface="Arial Bold"/>
                  <a:sym typeface="Arial Bold"/>
                </a:rPr>
                <a:t>The Role of Islamic Green Finance in Addressing Climate Risk</a:t>
              </a:r>
            </a:p>
          </p:txBody>
        </p:sp>
      </p:grpSp>
      <p:sp>
        <p:nvSpPr>
          <p:cNvPr id="15" name="Freeform 15">
            <a:extLst>
              <a:ext uri="{FF2B5EF4-FFF2-40B4-BE49-F238E27FC236}">
                <a16:creationId xmlns:a16="http://schemas.microsoft.com/office/drawing/2014/main" id="{AD33E2EE-C5C3-BD61-78AE-3747F9C0C72D}"/>
              </a:ext>
            </a:extLst>
          </p:cNvPr>
          <p:cNvSpPr/>
          <p:nvPr/>
        </p:nvSpPr>
        <p:spPr>
          <a:xfrm>
            <a:off x="-2" y="1850379"/>
            <a:ext cx="18288005" cy="2970413"/>
          </a:xfrm>
          <a:custGeom>
            <a:avLst/>
            <a:gdLst/>
            <a:ahLst/>
            <a:cxnLst/>
            <a:rect l="l" t="t" r="r" b="b"/>
            <a:pathLst>
              <a:path w="18288005" h="8432337">
                <a:moveTo>
                  <a:pt x="0" y="0"/>
                </a:moveTo>
                <a:lnTo>
                  <a:pt x="18288005" y="0"/>
                </a:lnTo>
                <a:lnTo>
                  <a:pt x="18288005" y="8432337"/>
                </a:lnTo>
                <a:lnTo>
                  <a:pt x="0" y="84323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3E22AB30-481F-3802-9AC1-B5697B63B680}"/>
              </a:ext>
            </a:extLst>
          </p:cNvPr>
          <p:cNvSpPr/>
          <p:nvPr/>
        </p:nvSpPr>
        <p:spPr>
          <a:xfrm>
            <a:off x="1094013" y="2377774"/>
            <a:ext cx="16099971" cy="26204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Islamic finance plays important role as alternative avenue to address climate change and implement DRR strategies. The instruments are not only ethically grounded but are also aligned with the principles of sustainability, social justice, and risk-sharing, which are essential for long-term resilience.</a:t>
            </a:r>
          </a:p>
          <a:p>
            <a:pPr marL="285750" marR="0" lvl="0" indent="-28575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Some commonly used instruments: </a:t>
            </a:r>
            <a:r>
              <a:rPr kumimoji="0" lang="en-US" sz="2400" b="1" i="1"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Green Sukuk, </a:t>
            </a:r>
            <a:r>
              <a:rPr kumimoji="0" lang="en-US" sz="2400" b="1" i="1" u="none" strike="noStrike" kern="1200" cap="none" spc="0" normalizeH="0" baseline="0" noProof="0" dirty="0" err="1">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Zakah</a:t>
            </a:r>
            <a:r>
              <a:rPr kumimoji="0" lang="en-US" sz="2400" b="1" i="1"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 Takaful and Waqf, </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with some potential use of Islamic crowdfunding platforms, Islamic microfinance institutions.</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DC1F0394-8E24-7722-BE62-5BF50AE950F7}"/>
              </a:ext>
            </a:extLst>
          </p:cNvPr>
          <p:cNvSpPr/>
          <p:nvPr/>
        </p:nvSpPr>
        <p:spPr>
          <a:xfrm>
            <a:off x="6137031" y="5662245"/>
            <a:ext cx="8528178" cy="45237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6231D574-25E9-BCC8-5287-A03BC4C93F85}"/>
              </a:ext>
            </a:extLst>
          </p:cNvPr>
          <p:cNvSpPr txBox="1"/>
          <p:nvPr/>
        </p:nvSpPr>
        <p:spPr>
          <a:xfrm>
            <a:off x="2289548" y="4820793"/>
            <a:ext cx="1350430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pitchFamily="34" charset="0"/>
                <a:ea typeface="SimSun" panose="02010600030101010101" pitchFamily="2" charset="-122"/>
                <a:cs typeface="Calibri" panose="020F0502020204030204" pitchFamily="34" charset="0"/>
              </a:rPr>
              <a:t>Comparative Advantages of Islamic Financial Tools over Conventional Green Finance on DRR Strategies</a:t>
            </a:r>
            <a:r>
              <a:rPr kumimoji="0" lang="en-US" sz="2400" b="1" i="0"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rPr>
              <a:t> </a:t>
            </a:r>
            <a:endParaRPr kumimoji="0" lang="en-GB" sz="2400" b="1" i="0"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endParaRPr>
          </a:p>
        </p:txBody>
      </p:sp>
      <p:sp>
        <p:nvSpPr>
          <p:cNvPr id="5" name="Freeform 8">
            <a:extLst>
              <a:ext uri="{FF2B5EF4-FFF2-40B4-BE49-F238E27FC236}">
                <a16:creationId xmlns:a16="http://schemas.microsoft.com/office/drawing/2014/main" id="{D9FC94FA-9438-3C53-A12C-EE3EFD2D6A01}"/>
              </a:ext>
            </a:extLst>
          </p:cNvPr>
          <p:cNvSpPr/>
          <p:nvPr/>
        </p:nvSpPr>
        <p:spPr>
          <a:xfrm>
            <a:off x="2125543" y="281167"/>
            <a:ext cx="1655165" cy="1832910"/>
          </a:xfrm>
          <a:custGeom>
            <a:avLst/>
            <a:gdLst/>
            <a:ahLst/>
            <a:cxnLst/>
            <a:rect l="l" t="t" r="r" b="b"/>
            <a:pathLst>
              <a:path w="4006787" h="4114800">
                <a:moveTo>
                  <a:pt x="0" y="0"/>
                </a:moveTo>
                <a:lnTo>
                  <a:pt x="4006787" y="0"/>
                </a:lnTo>
                <a:lnTo>
                  <a:pt x="400678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3F8C6666-EEC7-07D4-4E51-8CB67DB4D64C}"/>
              </a:ext>
            </a:extLst>
          </p:cNvPr>
          <p:cNvPicPr>
            <a:picLocks noChangeAspect="1"/>
          </p:cNvPicPr>
          <p:nvPr/>
        </p:nvPicPr>
        <p:blipFill>
          <a:blip r:embed="rId7"/>
          <a:stretch>
            <a:fillRect/>
          </a:stretch>
        </p:blipFill>
        <p:spPr>
          <a:xfrm>
            <a:off x="3412101" y="5341821"/>
            <a:ext cx="11253108" cy="4844195"/>
          </a:xfrm>
          <a:prstGeom prst="rect">
            <a:avLst/>
          </a:prstGeom>
        </p:spPr>
      </p:pic>
    </p:spTree>
    <p:extLst>
      <p:ext uri="{BB962C8B-B14F-4D97-AF65-F5344CB8AC3E}">
        <p14:creationId xmlns:p14="http://schemas.microsoft.com/office/powerpoint/2010/main" val="2923688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1F38A-D921-0BDB-6105-2BE6D57B854C}"/>
            </a:ext>
          </a:extLst>
        </p:cNvPr>
        <p:cNvGrpSpPr/>
        <p:nvPr/>
      </p:nvGrpSpPr>
      <p:grpSpPr>
        <a:xfrm>
          <a:off x="0" y="0"/>
          <a:ext cx="0" cy="0"/>
          <a:chOff x="0" y="0"/>
          <a:chExt cx="0" cy="0"/>
        </a:xfrm>
      </p:grpSpPr>
      <p:sp>
        <p:nvSpPr>
          <p:cNvPr id="8" name="Freeform 8">
            <a:extLst>
              <a:ext uri="{FF2B5EF4-FFF2-40B4-BE49-F238E27FC236}">
                <a16:creationId xmlns:a16="http://schemas.microsoft.com/office/drawing/2014/main" id="{63CDE681-36C5-ADEB-C74A-5D6D4E4C74FE}"/>
              </a:ext>
            </a:extLst>
          </p:cNvPr>
          <p:cNvSpPr/>
          <p:nvPr/>
        </p:nvSpPr>
        <p:spPr>
          <a:xfrm>
            <a:off x="1028700" y="1230804"/>
            <a:ext cx="1539583" cy="408670"/>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3">
              <a:extLst>
                <a:ext uri="{96DAC541-7B7A-43D3-8B79-37D633B846F1}">
                  <asvg:svgBlip xmlns:asvg="http://schemas.microsoft.com/office/drawing/2016/SVG/main" r:embed="rId4"/>
                </a:ext>
              </a:extLst>
            </a:blip>
            <a:stretch>
              <a:fillRect t="-138365" b="-1383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454ADD4D-B51C-1D83-38FE-1B1DD16B48DB}"/>
              </a:ext>
            </a:extLst>
          </p:cNvPr>
          <p:cNvSpPr/>
          <p:nvPr/>
        </p:nvSpPr>
        <p:spPr>
          <a:xfrm>
            <a:off x="15719717" y="1230804"/>
            <a:ext cx="1539583" cy="408670"/>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3">
              <a:extLst>
                <a:ext uri="{96DAC541-7B7A-43D3-8B79-37D633B846F1}">
                  <asvg:svgBlip xmlns:asvg="http://schemas.microsoft.com/office/drawing/2016/SVG/main" r:embed="rId4"/>
                </a:ext>
              </a:extLst>
            </a:blip>
            <a:stretch>
              <a:fillRect t="-138365" b="-1383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a:extLst>
              <a:ext uri="{FF2B5EF4-FFF2-40B4-BE49-F238E27FC236}">
                <a16:creationId xmlns:a16="http://schemas.microsoft.com/office/drawing/2014/main" id="{5211E54C-3EA7-39D6-3897-3015E122C384}"/>
              </a:ext>
            </a:extLst>
          </p:cNvPr>
          <p:cNvGrpSpPr/>
          <p:nvPr/>
        </p:nvGrpSpPr>
        <p:grpSpPr>
          <a:xfrm>
            <a:off x="3412101" y="948467"/>
            <a:ext cx="11463797" cy="732143"/>
            <a:chOff x="0" y="0"/>
            <a:chExt cx="15285063" cy="976191"/>
          </a:xfrm>
        </p:grpSpPr>
        <p:sp>
          <p:nvSpPr>
            <p:cNvPr id="11" name="Freeform 11">
              <a:extLst>
                <a:ext uri="{FF2B5EF4-FFF2-40B4-BE49-F238E27FC236}">
                  <a16:creationId xmlns:a16="http://schemas.microsoft.com/office/drawing/2014/main" id="{497ECAC2-FCE0-52C3-DBCF-0FD522CE0483}"/>
                </a:ext>
              </a:extLst>
            </p:cNvPr>
            <p:cNvSpPr/>
            <p:nvPr/>
          </p:nvSpPr>
          <p:spPr>
            <a:xfrm>
              <a:off x="0" y="0"/>
              <a:ext cx="15285062" cy="976191"/>
            </a:xfrm>
            <a:custGeom>
              <a:avLst/>
              <a:gdLst/>
              <a:ahLst/>
              <a:cxnLst/>
              <a:rect l="l" t="t" r="r" b="b"/>
              <a:pathLst>
                <a:path w="15285062" h="976191">
                  <a:moveTo>
                    <a:pt x="0" y="0"/>
                  </a:moveTo>
                  <a:lnTo>
                    <a:pt x="15285062" y="0"/>
                  </a:lnTo>
                  <a:lnTo>
                    <a:pt x="15285062" y="976191"/>
                  </a:lnTo>
                  <a:lnTo>
                    <a:pt x="0" y="976191"/>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C000"/>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ACC98932-89A3-C4F3-31DB-CA15B04E7783}"/>
                </a:ext>
              </a:extLst>
            </p:cNvPr>
            <p:cNvSpPr txBox="1"/>
            <p:nvPr/>
          </p:nvSpPr>
          <p:spPr>
            <a:xfrm>
              <a:off x="0" y="-85725"/>
              <a:ext cx="15285063" cy="1061916"/>
            </a:xfrm>
            <a:prstGeom prst="rect">
              <a:avLst/>
            </a:prstGeom>
          </p:spPr>
          <p:txBody>
            <a:bodyPr lIns="0" tIns="0" rIns="0" bIns="0" rtlCol="0" anchor="t"/>
            <a:lstStyle/>
            <a:p>
              <a:pPr marL="0" marR="0" lvl="0" indent="0" algn="ctr" defTabSz="914400" rtl="0" eaLnBrk="1" fontAlgn="auto" latinLnBrk="0" hangingPunct="1">
                <a:lnSpc>
                  <a:spcPts val="48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Arial Bold"/>
                  <a:ea typeface="Arial Bold"/>
                  <a:cs typeface="Arial Bold"/>
                  <a:sym typeface="Arial Bold"/>
                </a:rPr>
                <a:t>Challenges and Opportunities to Advance Islamic Finance in Addressing Climate Risk</a:t>
              </a:r>
            </a:p>
          </p:txBody>
        </p:sp>
      </p:grpSp>
      <p:sp>
        <p:nvSpPr>
          <p:cNvPr id="15" name="Freeform 15">
            <a:extLst>
              <a:ext uri="{FF2B5EF4-FFF2-40B4-BE49-F238E27FC236}">
                <a16:creationId xmlns:a16="http://schemas.microsoft.com/office/drawing/2014/main" id="{91B8A220-D4B2-9D4E-20FF-C9DE435D5C41}"/>
              </a:ext>
            </a:extLst>
          </p:cNvPr>
          <p:cNvSpPr/>
          <p:nvPr/>
        </p:nvSpPr>
        <p:spPr>
          <a:xfrm>
            <a:off x="1" y="2340236"/>
            <a:ext cx="9144000" cy="7734493"/>
          </a:xfrm>
          <a:custGeom>
            <a:avLst/>
            <a:gdLst/>
            <a:ahLst/>
            <a:cxnLst/>
            <a:rect l="l" t="t" r="r" b="b"/>
            <a:pathLst>
              <a:path w="18288005" h="8432337">
                <a:moveTo>
                  <a:pt x="0" y="0"/>
                </a:moveTo>
                <a:lnTo>
                  <a:pt x="18288005" y="0"/>
                </a:lnTo>
                <a:lnTo>
                  <a:pt x="18288005" y="8432337"/>
                </a:lnTo>
                <a:lnTo>
                  <a:pt x="0" y="84323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E153FD5C-19FA-0BCB-AAF6-4292AD6454F3}"/>
              </a:ext>
            </a:extLst>
          </p:cNvPr>
          <p:cNvSpPr/>
          <p:nvPr/>
        </p:nvSpPr>
        <p:spPr>
          <a:xfrm>
            <a:off x="1028700" y="4192712"/>
            <a:ext cx="7494816" cy="42593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Regulatory gaps and policy uncertainty</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Limited market awareness and capacity</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Limited bankable green projects and climate data</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Higher risk perceptions and limited investor base</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Sharia harmonization issues</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Freeform 15">
            <a:extLst>
              <a:ext uri="{FF2B5EF4-FFF2-40B4-BE49-F238E27FC236}">
                <a16:creationId xmlns:a16="http://schemas.microsoft.com/office/drawing/2014/main" id="{2FAF4F8C-49CA-DDCD-7C11-00D91E4CAB60}"/>
              </a:ext>
            </a:extLst>
          </p:cNvPr>
          <p:cNvSpPr/>
          <p:nvPr/>
        </p:nvSpPr>
        <p:spPr>
          <a:xfrm>
            <a:off x="9143999" y="2340236"/>
            <a:ext cx="9144000" cy="7734493"/>
          </a:xfrm>
          <a:custGeom>
            <a:avLst/>
            <a:gdLst/>
            <a:ahLst/>
            <a:cxnLst/>
            <a:rect l="l" t="t" r="r" b="b"/>
            <a:pathLst>
              <a:path w="18288005" h="8432337">
                <a:moveTo>
                  <a:pt x="0" y="0"/>
                </a:moveTo>
                <a:lnTo>
                  <a:pt x="18288005" y="0"/>
                </a:lnTo>
                <a:lnTo>
                  <a:pt x="18288005" y="8432337"/>
                </a:lnTo>
                <a:lnTo>
                  <a:pt x="0" y="84323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4395CF5-B61A-14EC-26C1-1AA3B4B784A2}"/>
              </a:ext>
            </a:extLst>
          </p:cNvPr>
          <p:cNvSpPr/>
          <p:nvPr/>
        </p:nvSpPr>
        <p:spPr>
          <a:xfrm>
            <a:off x="9968591" y="4796868"/>
            <a:ext cx="7494816" cy="42593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Growing demand for ethical and climate-friendly investments</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Expansion of green sukuk and innovative Islamic instruments</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International support and collaboration</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Alignment with global standards and investor attraction</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Addressing climate risks through Islamic finance innovation</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1240C789-2BB4-B2C8-2F2D-D5EFDFB122DB}"/>
              </a:ext>
            </a:extLst>
          </p:cNvPr>
          <p:cNvSpPr/>
          <p:nvPr/>
        </p:nvSpPr>
        <p:spPr>
          <a:xfrm>
            <a:off x="3450259" y="3318482"/>
            <a:ext cx="247304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Challenges</a:t>
            </a:r>
          </a:p>
        </p:txBody>
      </p:sp>
      <p:sp>
        <p:nvSpPr>
          <p:cNvPr id="7" name="Rectangle 6">
            <a:extLst>
              <a:ext uri="{FF2B5EF4-FFF2-40B4-BE49-F238E27FC236}">
                <a16:creationId xmlns:a16="http://schemas.microsoft.com/office/drawing/2014/main" id="{46938292-781B-7E79-5691-5393BCD1897C}"/>
              </a:ext>
            </a:extLst>
          </p:cNvPr>
          <p:cNvSpPr/>
          <p:nvPr/>
        </p:nvSpPr>
        <p:spPr>
          <a:xfrm>
            <a:off x="12528092" y="3291099"/>
            <a:ext cx="3417923"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solidFill>
                  <a:srgbClr val="9BBB59"/>
                </a:solidFill>
                <a:effectLst/>
                <a:uLnTx/>
                <a:uFillTx/>
                <a:latin typeface="Calibri"/>
                <a:ea typeface="+mn-ea"/>
                <a:cs typeface="+mn-cs"/>
              </a:rPr>
              <a:t>Opportunities</a:t>
            </a:r>
          </a:p>
        </p:txBody>
      </p:sp>
      <p:sp>
        <p:nvSpPr>
          <p:cNvPr id="14" name="Freeform 2">
            <a:extLst>
              <a:ext uri="{FF2B5EF4-FFF2-40B4-BE49-F238E27FC236}">
                <a16:creationId xmlns:a16="http://schemas.microsoft.com/office/drawing/2014/main" id="{D05817C9-6F3A-6CC3-5816-E7C138F6CCAC}"/>
              </a:ext>
            </a:extLst>
          </p:cNvPr>
          <p:cNvSpPr/>
          <p:nvPr/>
        </p:nvSpPr>
        <p:spPr>
          <a:xfrm>
            <a:off x="1885810" y="3126600"/>
            <a:ext cx="1479717" cy="1091649"/>
          </a:xfrm>
          <a:custGeom>
            <a:avLst/>
            <a:gdLst/>
            <a:ahLst/>
            <a:cxnLst/>
            <a:rect l="l" t="t" r="r" b="b"/>
            <a:pathLst>
              <a:path w="5292347" h="4114800">
                <a:moveTo>
                  <a:pt x="0" y="0"/>
                </a:moveTo>
                <a:lnTo>
                  <a:pt x="5292347" y="0"/>
                </a:lnTo>
                <a:lnTo>
                  <a:pt x="529234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3">
            <a:extLst>
              <a:ext uri="{FF2B5EF4-FFF2-40B4-BE49-F238E27FC236}">
                <a16:creationId xmlns:a16="http://schemas.microsoft.com/office/drawing/2014/main" id="{C2E92A79-4AFF-29A8-1C03-15E7BF124EED}"/>
              </a:ext>
            </a:extLst>
          </p:cNvPr>
          <p:cNvSpPr/>
          <p:nvPr/>
        </p:nvSpPr>
        <p:spPr>
          <a:xfrm>
            <a:off x="10869131" y="2999470"/>
            <a:ext cx="1725128" cy="132491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6394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0D958-4BE6-516C-45C6-FA58D93B6633}"/>
            </a:ext>
          </a:extLst>
        </p:cNvPr>
        <p:cNvGrpSpPr/>
        <p:nvPr/>
      </p:nvGrpSpPr>
      <p:grpSpPr>
        <a:xfrm>
          <a:off x="0" y="0"/>
          <a:ext cx="0" cy="0"/>
          <a:chOff x="0" y="0"/>
          <a:chExt cx="0" cy="0"/>
        </a:xfrm>
      </p:grpSpPr>
      <p:grpSp>
        <p:nvGrpSpPr>
          <p:cNvPr id="10" name="Group 10">
            <a:extLst>
              <a:ext uri="{FF2B5EF4-FFF2-40B4-BE49-F238E27FC236}">
                <a16:creationId xmlns:a16="http://schemas.microsoft.com/office/drawing/2014/main" id="{39E5C422-50C3-A1C8-28B2-2FF334FDED81}"/>
              </a:ext>
            </a:extLst>
          </p:cNvPr>
          <p:cNvGrpSpPr/>
          <p:nvPr/>
        </p:nvGrpSpPr>
        <p:grpSpPr>
          <a:xfrm>
            <a:off x="3412101" y="948467"/>
            <a:ext cx="12701351" cy="900678"/>
            <a:chOff x="0" y="0"/>
            <a:chExt cx="16935135" cy="1200904"/>
          </a:xfrm>
        </p:grpSpPr>
        <p:sp>
          <p:nvSpPr>
            <p:cNvPr id="11" name="Freeform 11">
              <a:extLst>
                <a:ext uri="{FF2B5EF4-FFF2-40B4-BE49-F238E27FC236}">
                  <a16:creationId xmlns:a16="http://schemas.microsoft.com/office/drawing/2014/main" id="{1B9E0B3B-5CE2-B608-E1D3-F2215E846666}"/>
                </a:ext>
              </a:extLst>
            </p:cNvPr>
            <p:cNvSpPr/>
            <p:nvPr/>
          </p:nvSpPr>
          <p:spPr>
            <a:xfrm>
              <a:off x="0" y="0"/>
              <a:ext cx="15285062" cy="976191"/>
            </a:xfrm>
            <a:custGeom>
              <a:avLst/>
              <a:gdLst/>
              <a:ahLst/>
              <a:cxnLst/>
              <a:rect l="l" t="t" r="r" b="b"/>
              <a:pathLst>
                <a:path w="15285062" h="976191">
                  <a:moveTo>
                    <a:pt x="0" y="0"/>
                  </a:moveTo>
                  <a:lnTo>
                    <a:pt x="15285062" y="0"/>
                  </a:lnTo>
                  <a:lnTo>
                    <a:pt x="15285062" y="976191"/>
                  </a:lnTo>
                  <a:lnTo>
                    <a:pt x="0" y="976191"/>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41A46F29-FB46-8A27-B5AE-4B89B6CA471E}"/>
                </a:ext>
              </a:extLst>
            </p:cNvPr>
            <p:cNvSpPr txBox="1"/>
            <p:nvPr/>
          </p:nvSpPr>
          <p:spPr>
            <a:xfrm>
              <a:off x="714660" y="138988"/>
              <a:ext cx="16220475" cy="1061916"/>
            </a:xfrm>
            <a:prstGeom prst="rect">
              <a:avLst/>
            </a:prstGeom>
          </p:spPr>
          <p:txBody>
            <a:bodyPr lIns="0" tIns="0" rIns="0" bIns="0" rtlCol="0" anchor="t"/>
            <a:lstStyle/>
            <a:p>
              <a:pPr marL="0" marR="0" lvl="0" indent="0" algn="ctr" defTabSz="914400" rtl="0" eaLnBrk="1" fontAlgn="auto" latinLnBrk="0" hangingPunct="1">
                <a:lnSpc>
                  <a:spcPts val="48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Arial Bold"/>
                  <a:ea typeface="Arial Bold"/>
                  <a:cs typeface="Arial Bold"/>
                  <a:sym typeface="Arial Bold"/>
                </a:rPr>
                <a:t>Islamic Financial Instruments aligned with DRR Strategies</a:t>
              </a:r>
            </a:p>
          </p:txBody>
        </p:sp>
      </p:grpSp>
      <p:sp>
        <p:nvSpPr>
          <p:cNvPr id="6" name="Freeform 9">
            <a:extLst>
              <a:ext uri="{FF2B5EF4-FFF2-40B4-BE49-F238E27FC236}">
                <a16:creationId xmlns:a16="http://schemas.microsoft.com/office/drawing/2014/main" id="{22266ECA-5BAD-E7D5-7F8C-3C477AEF9278}"/>
              </a:ext>
            </a:extLst>
          </p:cNvPr>
          <p:cNvSpPr/>
          <p:nvPr/>
        </p:nvSpPr>
        <p:spPr>
          <a:xfrm>
            <a:off x="1943868" y="273981"/>
            <a:ext cx="2221554" cy="2016820"/>
          </a:xfrm>
          <a:custGeom>
            <a:avLst/>
            <a:gdLst/>
            <a:ahLst/>
            <a:cxnLst/>
            <a:rect l="l" t="t" r="r" b="b"/>
            <a:pathLst>
              <a:path w="4726814" h="4910976">
                <a:moveTo>
                  <a:pt x="0" y="0"/>
                </a:moveTo>
                <a:lnTo>
                  <a:pt x="4726815" y="0"/>
                </a:lnTo>
                <a:lnTo>
                  <a:pt x="4726815" y="4910976"/>
                </a:lnTo>
                <a:lnTo>
                  <a:pt x="0" y="49109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7C754017-C7DA-3FA1-9013-CF09670F187D}"/>
              </a:ext>
            </a:extLst>
          </p:cNvPr>
          <p:cNvSpPr/>
          <p:nvPr/>
        </p:nvSpPr>
        <p:spPr>
          <a:xfrm>
            <a:off x="2669101" y="2082137"/>
            <a:ext cx="13244976" cy="79308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B7FD85F3-78BE-865C-EDFC-F0565F2C62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9101" y="2082137"/>
            <a:ext cx="13244976" cy="7930882"/>
          </a:xfrm>
          <a:prstGeom prst="rect">
            <a:avLst/>
          </a:prstGeom>
          <a:noFill/>
          <a:ln>
            <a:noFill/>
          </a:ln>
        </p:spPr>
      </p:pic>
    </p:spTree>
    <p:extLst>
      <p:ext uri="{BB962C8B-B14F-4D97-AF65-F5344CB8AC3E}">
        <p14:creationId xmlns:p14="http://schemas.microsoft.com/office/powerpoint/2010/main" val="3326400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931D8-04EE-48C0-B096-C61B931D857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EDE7176-6646-3F6A-13C2-19E814ACE6CA}"/>
              </a:ext>
            </a:extLst>
          </p:cNvPr>
          <p:cNvSpPr/>
          <p:nvPr/>
        </p:nvSpPr>
        <p:spPr>
          <a:xfrm>
            <a:off x="6522263" y="0"/>
            <a:ext cx="5838208" cy="4239999"/>
          </a:xfrm>
          <a:custGeom>
            <a:avLst/>
            <a:gdLst/>
            <a:ahLst/>
            <a:cxnLst/>
            <a:rect l="l" t="t" r="r" b="b"/>
            <a:pathLst>
              <a:path w="5838208" h="4239999">
                <a:moveTo>
                  <a:pt x="0" y="0"/>
                </a:moveTo>
                <a:lnTo>
                  <a:pt x="5838208" y="0"/>
                </a:lnTo>
                <a:lnTo>
                  <a:pt x="5838208" y="4239999"/>
                </a:lnTo>
                <a:lnTo>
                  <a:pt x="0" y="423999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61DCC9A8-F4B4-1D92-D959-4D7C64B9D166}"/>
              </a:ext>
            </a:extLst>
          </p:cNvPr>
          <p:cNvGrpSpPr/>
          <p:nvPr/>
        </p:nvGrpSpPr>
        <p:grpSpPr>
          <a:xfrm>
            <a:off x="4240450" y="4791503"/>
            <a:ext cx="2049595" cy="2049595"/>
            <a:chOff x="0" y="0"/>
            <a:chExt cx="812800" cy="812800"/>
          </a:xfrm>
        </p:grpSpPr>
        <p:sp>
          <p:nvSpPr>
            <p:cNvPr id="4" name="Freeform 4">
              <a:extLst>
                <a:ext uri="{FF2B5EF4-FFF2-40B4-BE49-F238E27FC236}">
                  <a16:creationId xmlns:a16="http://schemas.microsoft.com/office/drawing/2014/main" id="{71FDBE32-0624-C6BB-5BF8-22672C139D0E}"/>
                </a:ext>
              </a:extLst>
            </p:cNvPr>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gradFill rotWithShape="1">
              <a:gsLst>
                <a:gs pos="0">
                  <a:srgbClr val="071952">
                    <a:alpha val="100000"/>
                  </a:srgbClr>
                </a:gs>
                <a:gs pos="100000">
                  <a:srgbClr val="088395">
                    <a:alpha val="100000"/>
                  </a:srgbClr>
                </a:gs>
              </a:gsLst>
              <a:lin ang="27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5">
              <a:extLst>
                <a:ext uri="{FF2B5EF4-FFF2-40B4-BE49-F238E27FC236}">
                  <a16:creationId xmlns:a16="http://schemas.microsoft.com/office/drawing/2014/main" id="{6F2D7C9E-E427-2E9D-3B4D-9C46C66A16A0}"/>
                </a:ext>
              </a:extLst>
            </p:cNvPr>
            <p:cNvSpPr txBox="1"/>
            <p:nvPr/>
          </p:nvSpPr>
          <p:spPr>
            <a:xfrm>
              <a:off x="0" y="165100"/>
              <a:ext cx="711200"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2" name="Freeform 12">
            <a:extLst>
              <a:ext uri="{FF2B5EF4-FFF2-40B4-BE49-F238E27FC236}">
                <a16:creationId xmlns:a16="http://schemas.microsoft.com/office/drawing/2014/main" id="{AE9D9B86-8328-E408-E8AD-7428CAD6FE00}"/>
              </a:ext>
            </a:extLst>
          </p:cNvPr>
          <p:cNvSpPr/>
          <p:nvPr/>
        </p:nvSpPr>
        <p:spPr>
          <a:xfrm>
            <a:off x="6522263" y="-234960"/>
            <a:ext cx="16072321" cy="16072321"/>
          </a:xfrm>
          <a:custGeom>
            <a:avLst/>
            <a:gdLst/>
            <a:ahLst/>
            <a:cxnLst/>
            <a:rect l="l" t="t" r="r" b="b"/>
            <a:pathLst>
              <a:path w="16072321" h="16072321">
                <a:moveTo>
                  <a:pt x="0" y="0"/>
                </a:moveTo>
                <a:lnTo>
                  <a:pt x="16072321" y="0"/>
                </a:lnTo>
                <a:lnTo>
                  <a:pt x="16072321" y="16072321"/>
                </a:lnTo>
                <a:lnTo>
                  <a:pt x="0" y="160723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oup 13">
            <a:extLst>
              <a:ext uri="{FF2B5EF4-FFF2-40B4-BE49-F238E27FC236}">
                <a16:creationId xmlns:a16="http://schemas.microsoft.com/office/drawing/2014/main" id="{D3B8EF4F-4A3C-F97C-6947-D0A32C642CA5}"/>
              </a:ext>
            </a:extLst>
          </p:cNvPr>
          <p:cNvGrpSpPr/>
          <p:nvPr/>
        </p:nvGrpSpPr>
        <p:grpSpPr>
          <a:xfrm>
            <a:off x="7384556" y="627333"/>
            <a:ext cx="14347736" cy="14347736"/>
            <a:chOff x="0" y="0"/>
            <a:chExt cx="812800" cy="812800"/>
          </a:xfrm>
        </p:grpSpPr>
        <p:sp>
          <p:nvSpPr>
            <p:cNvPr id="14" name="Freeform 14">
              <a:extLst>
                <a:ext uri="{FF2B5EF4-FFF2-40B4-BE49-F238E27FC236}">
                  <a16:creationId xmlns:a16="http://schemas.microsoft.com/office/drawing/2014/main" id="{C3A3FEF6-7B3A-03D1-B0D2-164996665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a:extLst>
                <a:ext uri="{FF2B5EF4-FFF2-40B4-BE49-F238E27FC236}">
                  <a16:creationId xmlns:a16="http://schemas.microsoft.com/office/drawing/2014/main" id="{40D5F60F-1A90-3FA1-1776-C2A275581331}"/>
                </a:ext>
              </a:extLst>
            </p:cNvPr>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a:extLst>
              <a:ext uri="{FF2B5EF4-FFF2-40B4-BE49-F238E27FC236}">
                <a16:creationId xmlns:a16="http://schemas.microsoft.com/office/drawing/2014/main" id="{8B4C3D23-BC07-0577-9CAC-5F954AF68D3A}"/>
              </a:ext>
            </a:extLst>
          </p:cNvPr>
          <p:cNvGrpSpPr/>
          <p:nvPr/>
        </p:nvGrpSpPr>
        <p:grpSpPr>
          <a:xfrm>
            <a:off x="8409844" y="1652621"/>
            <a:ext cx="12297159" cy="12297159"/>
            <a:chOff x="0" y="0"/>
            <a:chExt cx="812800" cy="812800"/>
          </a:xfrm>
        </p:grpSpPr>
        <p:sp>
          <p:nvSpPr>
            <p:cNvPr id="17" name="Freeform 17">
              <a:extLst>
                <a:ext uri="{FF2B5EF4-FFF2-40B4-BE49-F238E27FC236}">
                  <a16:creationId xmlns:a16="http://schemas.microsoft.com/office/drawing/2014/main" id="{F8E5ED5A-2E3A-DEDB-6ECF-D15C21E475E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a:extLst>
                <a:ext uri="{FF2B5EF4-FFF2-40B4-BE49-F238E27FC236}">
                  <a16:creationId xmlns:a16="http://schemas.microsoft.com/office/drawing/2014/main" id="{01F32D82-9A37-78A9-614E-3BA718A81001}"/>
                </a:ext>
              </a:extLst>
            </p:cNvPr>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59F6751C-1FC1-01F8-C08A-05986DE1615F}"/>
              </a:ext>
            </a:extLst>
          </p:cNvPr>
          <p:cNvGrpSpPr/>
          <p:nvPr/>
        </p:nvGrpSpPr>
        <p:grpSpPr>
          <a:xfrm>
            <a:off x="9019321" y="2262097"/>
            <a:ext cx="11078206" cy="11078206"/>
            <a:chOff x="0" y="0"/>
            <a:chExt cx="812800" cy="812800"/>
          </a:xfrm>
        </p:grpSpPr>
        <p:sp>
          <p:nvSpPr>
            <p:cNvPr id="20" name="Freeform 20">
              <a:extLst>
                <a:ext uri="{FF2B5EF4-FFF2-40B4-BE49-F238E27FC236}">
                  <a16:creationId xmlns:a16="http://schemas.microsoft.com/office/drawing/2014/main" id="{C9729E5B-C56C-7B91-D9CD-EA738448374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alphaModFix amt="35000"/>
              </a:blip>
              <a:stretch>
                <a:fillRect l="-38888" r="-3888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a:extLst>
              <a:ext uri="{FF2B5EF4-FFF2-40B4-BE49-F238E27FC236}">
                <a16:creationId xmlns:a16="http://schemas.microsoft.com/office/drawing/2014/main" id="{AA551BF9-C27A-8DF3-9771-40197934A990}"/>
              </a:ext>
            </a:extLst>
          </p:cNvPr>
          <p:cNvGrpSpPr/>
          <p:nvPr/>
        </p:nvGrpSpPr>
        <p:grpSpPr>
          <a:xfrm>
            <a:off x="9019321" y="4791503"/>
            <a:ext cx="2380929" cy="2049595"/>
            <a:chOff x="0" y="0"/>
            <a:chExt cx="812800" cy="812800"/>
          </a:xfrm>
        </p:grpSpPr>
        <p:sp>
          <p:nvSpPr>
            <p:cNvPr id="22" name="Freeform 22">
              <a:extLst>
                <a:ext uri="{FF2B5EF4-FFF2-40B4-BE49-F238E27FC236}">
                  <a16:creationId xmlns:a16="http://schemas.microsoft.com/office/drawing/2014/main" id="{563DF249-23FF-31DF-C091-49E815ACA9DE}"/>
                </a:ext>
              </a:extLst>
            </p:cNvPr>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gradFill rotWithShape="1">
              <a:gsLst>
                <a:gs pos="0">
                  <a:srgbClr val="071952">
                    <a:alpha val="100000"/>
                  </a:srgbClr>
                </a:gs>
                <a:gs pos="100000">
                  <a:srgbClr val="088395">
                    <a:alpha val="100000"/>
                  </a:srgbClr>
                </a:gs>
              </a:gsLst>
              <a:lin ang="2700000"/>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TextBox 23">
              <a:extLst>
                <a:ext uri="{FF2B5EF4-FFF2-40B4-BE49-F238E27FC236}">
                  <a16:creationId xmlns:a16="http://schemas.microsoft.com/office/drawing/2014/main" id="{B35134CD-DF3A-898D-5EC7-22A7B212BD42}"/>
                </a:ext>
              </a:extLst>
            </p:cNvPr>
            <p:cNvSpPr txBox="1"/>
            <p:nvPr/>
          </p:nvSpPr>
          <p:spPr>
            <a:xfrm>
              <a:off x="0" y="165100"/>
              <a:ext cx="711200"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6" name="TextBox 36">
            <a:extLst>
              <a:ext uri="{FF2B5EF4-FFF2-40B4-BE49-F238E27FC236}">
                <a16:creationId xmlns:a16="http://schemas.microsoft.com/office/drawing/2014/main" id="{EB6437EB-3597-3CB0-0C46-55BB91B4CD50}"/>
              </a:ext>
            </a:extLst>
          </p:cNvPr>
          <p:cNvSpPr txBox="1"/>
          <p:nvPr/>
        </p:nvSpPr>
        <p:spPr>
          <a:xfrm>
            <a:off x="809700" y="937222"/>
            <a:ext cx="6574855" cy="886205"/>
          </a:xfrm>
          <a:prstGeom prst="rect">
            <a:avLst/>
          </a:prstGeom>
        </p:spPr>
        <p:txBody>
          <a:bodyPr wrap="square" lIns="0" tIns="0" rIns="0" bIns="0" rtlCol="0" anchor="t">
            <a:spAutoFit/>
          </a:bodyPr>
          <a:lstStyle>
            <a:defPPr>
              <a:defRPr lang="en-US"/>
            </a:defPPr>
            <a:lvl1pPr algn="ctr">
              <a:lnSpc>
                <a:spcPts val="7957"/>
              </a:lnSpc>
              <a:defRPr sz="4000" b="1">
                <a:solidFill>
                  <a:srgbClr val="FFC000"/>
                </a:solidFill>
                <a:latin typeface="Arial" panose="020B0604020202020204" pitchFamily="34" charset="0"/>
                <a:cs typeface="Arial" panose="020B0604020202020204" pitchFamily="34" charset="0"/>
              </a:defRPr>
            </a:lvl1pPr>
          </a:lstStyle>
          <a:p>
            <a:pPr algn="l"/>
            <a:r>
              <a:rPr lang="en-US">
                <a:sym typeface="Garet Bold"/>
              </a:rPr>
              <a:t>Methodology</a:t>
            </a:r>
          </a:p>
        </p:txBody>
      </p:sp>
      <p:grpSp>
        <p:nvGrpSpPr>
          <p:cNvPr id="44" name="Group 43">
            <a:extLst>
              <a:ext uri="{FF2B5EF4-FFF2-40B4-BE49-F238E27FC236}">
                <a16:creationId xmlns:a16="http://schemas.microsoft.com/office/drawing/2014/main" id="{E34BBEBA-91A3-2571-A6B7-EB71D96A49CC}"/>
              </a:ext>
            </a:extLst>
          </p:cNvPr>
          <p:cNvGrpSpPr/>
          <p:nvPr/>
        </p:nvGrpSpPr>
        <p:grpSpPr>
          <a:xfrm>
            <a:off x="809700" y="3046716"/>
            <a:ext cx="8642278" cy="7260313"/>
            <a:chOff x="809700" y="2855955"/>
            <a:chExt cx="8642278" cy="7260313"/>
          </a:xfrm>
        </p:grpSpPr>
        <p:grpSp>
          <p:nvGrpSpPr>
            <p:cNvPr id="6" name="Group 6">
              <a:extLst>
                <a:ext uri="{FF2B5EF4-FFF2-40B4-BE49-F238E27FC236}">
                  <a16:creationId xmlns:a16="http://schemas.microsoft.com/office/drawing/2014/main" id="{BF30CB7E-AA60-99C9-8CBA-BAA95CFBB715}"/>
                </a:ext>
              </a:extLst>
            </p:cNvPr>
            <p:cNvGrpSpPr/>
            <p:nvPr/>
          </p:nvGrpSpPr>
          <p:grpSpPr>
            <a:xfrm>
              <a:off x="809700" y="2855955"/>
              <a:ext cx="4259165" cy="7240284"/>
              <a:chOff x="0" y="-38100"/>
              <a:chExt cx="870874" cy="1480425"/>
            </a:xfrm>
          </p:grpSpPr>
          <p:sp>
            <p:nvSpPr>
              <p:cNvPr id="7" name="Freeform 7">
                <a:extLst>
                  <a:ext uri="{FF2B5EF4-FFF2-40B4-BE49-F238E27FC236}">
                    <a16:creationId xmlns:a16="http://schemas.microsoft.com/office/drawing/2014/main" id="{3FABED6C-8DA8-77A8-E4DF-42A5893F1758}"/>
                  </a:ext>
                </a:extLst>
              </p:cNvPr>
              <p:cNvSpPr/>
              <p:nvPr/>
            </p:nvSpPr>
            <p:spPr>
              <a:xfrm>
                <a:off x="0" y="0"/>
                <a:ext cx="870874" cy="1442325"/>
              </a:xfrm>
              <a:custGeom>
                <a:avLst/>
                <a:gdLst/>
                <a:ahLst/>
                <a:cxnLst/>
                <a:rect l="l" t="t" r="r" b="b"/>
                <a:pathLst>
                  <a:path w="870874" h="1134407">
                    <a:moveTo>
                      <a:pt x="18177" y="0"/>
                    </a:moveTo>
                    <a:lnTo>
                      <a:pt x="852697" y="0"/>
                    </a:lnTo>
                    <a:cubicBezTo>
                      <a:pt x="857518" y="0"/>
                      <a:pt x="862141" y="1915"/>
                      <a:pt x="865550" y="5324"/>
                    </a:cubicBezTo>
                    <a:cubicBezTo>
                      <a:pt x="868959" y="8733"/>
                      <a:pt x="870874" y="13356"/>
                      <a:pt x="870874" y="18177"/>
                    </a:cubicBezTo>
                    <a:lnTo>
                      <a:pt x="870874" y="1116230"/>
                    </a:lnTo>
                    <a:cubicBezTo>
                      <a:pt x="870874" y="1126269"/>
                      <a:pt x="862736" y="1134407"/>
                      <a:pt x="852697" y="1134407"/>
                    </a:cubicBezTo>
                    <a:lnTo>
                      <a:pt x="18177" y="1134407"/>
                    </a:lnTo>
                    <a:cubicBezTo>
                      <a:pt x="8138" y="1134407"/>
                      <a:pt x="0" y="1126269"/>
                      <a:pt x="0" y="1116230"/>
                    </a:cubicBezTo>
                    <a:lnTo>
                      <a:pt x="0" y="18177"/>
                    </a:lnTo>
                    <a:cubicBezTo>
                      <a:pt x="0" y="8138"/>
                      <a:pt x="8138" y="0"/>
                      <a:pt x="1817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8">
                <a:extLst>
                  <a:ext uri="{FF2B5EF4-FFF2-40B4-BE49-F238E27FC236}">
                    <a16:creationId xmlns:a16="http://schemas.microsoft.com/office/drawing/2014/main" id="{F16BAE03-7FDD-1493-D2C4-7487A51D6329}"/>
                  </a:ext>
                </a:extLst>
              </p:cNvPr>
              <p:cNvSpPr txBox="1"/>
              <p:nvPr/>
            </p:nvSpPr>
            <p:spPr>
              <a:xfrm>
                <a:off x="0" y="-38100"/>
                <a:ext cx="870874" cy="1172507"/>
              </a:xfrm>
              <a:prstGeom prst="rect">
                <a:avLst/>
              </a:prstGeom>
            </p:spPr>
            <p:txBody>
              <a:bodyPr lIns="71301" tIns="71301" rIns="71301" bIns="7130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9" name="Group 9">
              <a:extLst>
                <a:ext uri="{FF2B5EF4-FFF2-40B4-BE49-F238E27FC236}">
                  <a16:creationId xmlns:a16="http://schemas.microsoft.com/office/drawing/2014/main" id="{FCD25C83-FB3B-2F8D-DCAA-063ADBFDDF93}"/>
                </a:ext>
              </a:extLst>
            </p:cNvPr>
            <p:cNvGrpSpPr/>
            <p:nvPr/>
          </p:nvGrpSpPr>
          <p:grpSpPr>
            <a:xfrm>
              <a:off x="1072106" y="3183159"/>
              <a:ext cx="3734353" cy="1748916"/>
              <a:chOff x="0" y="-38100"/>
              <a:chExt cx="763565" cy="357602"/>
            </a:xfrm>
          </p:grpSpPr>
          <p:sp>
            <p:nvSpPr>
              <p:cNvPr id="10" name="Freeform 10">
                <a:extLst>
                  <a:ext uri="{FF2B5EF4-FFF2-40B4-BE49-F238E27FC236}">
                    <a16:creationId xmlns:a16="http://schemas.microsoft.com/office/drawing/2014/main" id="{0FDCD576-C7F5-18DF-4D39-9B30A57895DC}"/>
                  </a:ext>
                </a:extLst>
              </p:cNvPr>
              <p:cNvSpPr/>
              <p:nvPr/>
            </p:nvSpPr>
            <p:spPr>
              <a:xfrm>
                <a:off x="0" y="110947"/>
                <a:ext cx="763565" cy="208555"/>
              </a:xfrm>
              <a:custGeom>
                <a:avLst/>
                <a:gdLst/>
                <a:ahLst/>
                <a:cxnLst/>
                <a:rect l="l" t="t" r="r" b="b"/>
                <a:pathLst>
                  <a:path w="763565" h="306264">
                    <a:moveTo>
                      <a:pt x="20732" y="0"/>
                    </a:moveTo>
                    <a:lnTo>
                      <a:pt x="742834" y="0"/>
                    </a:lnTo>
                    <a:cubicBezTo>
                      <a:pt x="754284" y="0"/>
                      <a:pt x="763565" y="9282"/>
                      <a:pt x="763565" y="20732"/>
                    </a:cubicBezTo>
                    <a:lnTo>
                      <a:pt x="763565" y="285532"/>
                    </a:lnTo>
                    <a:cubicBezTo>
                      <a:pt x="763565" y="291030"/>
                      <a:pt x="761381" y="296304"/>
                      <a:pt x="757493" y="300191"/>
                    </a:cubicBezTo>
                    <a:cubicBezTo>
                      <a:pt x="753605" y="304079"/>
                      <a:pt x="748332" y="306264"/>
                      <a:pt x="742834" y="306264"/>
                    </a:cubicBezTo>
                    <a:lnTo>
                      <a:pt x="20732" y="306264"/>
                    </a:lnTo>
                    <a:cubicBezTo>
                      <a:pt x="15233" y="306264"/>
                      <a:pt x="9960" y="304079"/>
                      <a:pt x="6072" y="300191"/>
                    </a:cubicBezTo>
                    <a:cubicBezTo>
                      <a:pt x="2184" y="296304"/>
                      <a:pt x="0" y="291030"/>
                      <a:pt x="0" y="285532"/>
                    </a:cubicBezTo>
                    <a:lnTo>
                      <a:pt x="0" y="20732"/>
                    </a:lnTo>
                    <a:cubicBezTo>
                      <a:pt x="0" y="15233"/>
                      <a:pt x="2184" y="9960"/>
                      <a:pt x="6072" y="6072"/>
                    </a:cubicBezTo>
                    <a:cubicBezTo>
                      <a:pt x="9960" y="2184"/>
                      <a:pt x="15233" y="0"/>
                      <a:pt x="20732" y="0"/>
                    </a:cubicBezTo>
                    <a:close/>
                  </a:path>
                </a:pathLst>
              </a:custGeom>
              <a:gradFill rotWithShape="1">
                <a:gsLst>
                  <a:gs pos="0">
                    <a:srgbClr val="088395">
                      <a:alpha val="100000"/>
                    </a:srgbClr>
                  </a:gs>
                  <a:gs pos="100000">
                    <a:srgbClr val="071952">
                      <a:alpha val="100000"/>
                    </a:srgbClr>
                  </a:gs>
                </a:gsLst>
                <a:lin ang="27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TextBox 11">
                <a:extLst>
                  <a:ext uri="{FF2B5EF4-FFF2-40B4-BE49-F238E27FC236}">
                    <a16:creationId xmlns:a16="http://schemas.microsoft.com/office/drawing/2014/main" id="{22CBA79E-554A-AEF4-5C64-5F10CF076494}"/>
                  </a:ext>
                </a:extLst>
              </p:cNvPr>
              <p:cNvSpPr txBox="1"/>
              <p:nvPr/>
            </p:nvSpPr>
            <p:spPr>
              <a:xfrm>
                <a:off x="0" y="-38100"/>
                <a:ext cx="763565" cy="344364"/>
              </a:xfrm>
              <a:prstGeom prst="rect">
                <a:avLst/>
              </a:prstGeom>
            </p:spPr>
            <p:txBody>
              <a:bodyPr lIns="71301" tIns="71301" rIns="71301" bIns="7130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4" name="Group 24">
              <a:extLst>
                <a:ext uri="{FF2B5EF4-FFF2-40B4-BE49-F238E27FC236}">
                  <a16:creationId xmlns:a16="http://schemas.microsoft.com/office/drawing/2014/main" id="{5736D353-916D-3E23-D8AF-6224AD038CB2}"/>
                </a:ext>
              </a:extLst>
            </p:cNvPr>
            <p:cNvGrpSpPr/>
            <p:nvPr/>
          </p:nvGrpSpPr>
          <p:grpSpPr>
            <a:xfrm>
              <a:off x="5192813" y="2875983"/>
              <a:ext cx="4259165" cy="7240285"/>
              <a:chOff x="0" y="-38100"/>
              <a:chExt cx="870874" cy="1480425"/>
            </a:xfrm>
          </p:grpSpPr>
          <p:sp>
            <p:nvSpPr>
              <p:cNvPr id="25" name="Freeform 25">
                <a:extLst>
                  <a:ext uri="{FF2B5EF4-FFF2-40B4-BE49-F238E27FC236}">
                    <a16:creationId xmlns:a16="http://schemas.microsoft.com/office/drawing/2014/main" id="{F08A0A22-D4A5-D68A-CADD-5C0BB8151546}"/>
                  </a:ext>
                </a:extLst>
              </p:cNvPr>
              <p:cNvSpPr/>
              <p:nvPr/>
            </p:nvSpPr>
            <p:spPr>
              <a:xfrm>
                <a:off x="0" y="0"/>
                <a:ext cx="870874" cy="1442325"/>
              </a:xfrm>
              <a:custGeom>
                <a:avLst/>
                <a:gdLst/>
                <a:ahLst/>
                <a:cxnLst/>
                <a:rect l="l" t="t" r="r" b="b"/>
                <a:pathLst>
                  <a:path w="870874" h="1134407">
                    <a:moveTo>
                      <a:pt x="18177" y="0"/>
                    </a:moveTo>
                    <a:lnTo>
                      <a:pt x="852697" y="0"/>
                    </a:lnTo>
                    <a:cubicBezTo>
                      <a:pt x="857518" y="0"/>
                      <a:pt x="862141" y="1915"/>
                      <a:pt x="865550" y="5324"/>
                    </a:cubicBezTo>
                    <a:cubicBezTo>
                      <a:pt x="868959" y="8733"/>
                      <a:pt x="870874" y="13356"/>
                      <a:pt x="870874" y="18177"/>
                    </a:cubicBezTo>
                    <a:lnTo>
                      <a:pt x="870874" y="1116230"/>
                    </a:lnTo>
                    <a:cubicBezTo>
                      <a:pt x="870874" y="1126269"/>
                      <a:pt x="862736" y="1134407"/>
                      <a:pt x="852697" y="1134407"/>
                    </a:cubicBezTo>
                    <a:lnTo>
                      <a:pt x="18177" y="1134407"/>
                    </a:lnTo>
                    <a:cubicBezTo>
                      <a:pt x="8138" y="1134407"/>
                      <a:pt x="0" y="1126269"/>
                      <a:pt x="0" y="1116230"/>
                    </a:cubicBezTo>
                    <a:lnTo>
                      <a:pt x="0" y="18177"/>
                    </a:lnTo>
                    <a:cubicBezTo>
                      <a:pt x="0" y="8138"/>
                      <a:pt x="8138" y="0"/>
                      <a:pt x="1817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Box 26">
                <a:extLst>
                  <a:ext uri="{FF2B5EF4-FFF2-40B4-BE49-F238E27FC236}">
                    <a16:creationId xmlns:a16="http://schemas.microsoft.com/office/drawing/2014/main" id="{C2F96021-A292-4D36-1673-D3A8DCA25F5E}"/>
                  </a:ext>
                </a:extLst>
              </p:cNvPr>
              <p:cNvSpPr txBox="1"/>
              <p:nvPr/>
            </p:nvSpPr>
            <p:spPr>
              <a:xfrm>
                <a:off x="0" y="-38100"/>
                <a:ext cx="870874" cy="1172507"/>
              </a:xfrm>
              <a:prstGeom prst="rect">
                <a:avLst/>
              </a:prstGeom>
            </p:spPr>
            <p:txBody>
              <a:bodyPr lIns="71301" tIns="71301" rIns="71301" bIns="7130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7" name="Group 27">
              <a:extLst>
                <a:ext uri="{FF2B5EF4-FFF2-40B4-BE49-F238E27FC236}">
                  <a16:creationId xmlns:a16="http://schemas.microsoft.com/office/drawing/2014/main" id="{22E29C90-0988-ACA2-E5CA-AC1DF67AFBDC}"/>
                </a:ext>
              </a:extLst>
            </p:cNvPr>
            <p:cNvGrpSpPr/>
            <p:nvPr/>
          </p:nvGrpSpPr>
          <p:grpSpPr>
            <a:xfrm>
              <a:off x="5410200" y="3183159"/>
              <a:ext cx="3734353" cy="1748916"/>
              <a:chOff x="0" y="-38100"/>
              <a:chExt cx="763565" cy="357602"/>
            </a:xfrm>
          </p:grpSpPr>
          <p:sp>
            <p:nvSpPr>
              <p:cNvPr id="28" name="Freeform 28">
                <a:extLst>
                  <a:ext uri="{FF2B5EF4-FFF2-40B4-BE49-F238E27FC236}">
                    <a16:creationId xmlns:a16="http://schemas.microsoft.com/office/drawing/2014/main" id="{0F69B103-9622-2FE1-4C8D-A1D817047490}"/>
                  </a:ext>
                </a:extLst>
              </p:cNvPr>
              <p:cNvSpPr/>
              <p:nvPr/>
            </p:nvSpPr>
            <p:spPr>
              <a:xfrm>
                <a:off x="0" y="110947"/>
                <a:ext cx="763565" cy="208555"/>
              </a:xfrm>
              <a:custGeom>
                <a:avLst/>
                <a:gdLst/>
                <a:ahLst/>
                <a:cxnLst/>
                <a:rect l="l" t="t" r="r" b="b"/>
                <a:pathLst>
                  <a:path w="763565" h="306264">
                    <a:moveTo>
                      <a:pt x="20732" y="0"/>
                    </a:moveTo>
                    <a:lnTo>
                      <a:pt x="742834" y="0"/>
                    </a:lnTo>
                    <a:cubicBezTo>
                      <a:pt x="754284" y="0"/>
                      <a:pt x="763565" y="9282"/>
                      <a:pt x="763565" y="20732"/>
                    </a:cubicBezTo>
                    <a:lnTo>
                      <a:pt x="763565" y="285532"/>
                    </a:lnTo>
                    <a:cubicBezTo>
                      <a:pt x="763565" y="291030"/>
                      <a:pt x="761381" y="296304"/>
                      <a:pt x="757493" y="300191"/>
                    </a:cubicBezTo>
                    <a:cubicBezTo>
                      <a:pt x="753605" y="304079"/>
                      <a:pt x="748332" y="306264"/>
                      <a:pt x="742834" y="306264"/>
                    </a:cubicBezTo>
                    <a:lnTo>
                      <a:pt x="20732" y="306264"/>
                    </a:lnTo>
                    <a:cubicBezTo>
                      <a:pt x="15233" y="306264"/>
                      <a:pt x="9960" y="304079"/>
                      <a:pt x="6072" y="300191"/>
                    </a:cubicBezTo>
                    <a:cubicBezTo>
                      <a:pt x="2184" y="296304"/>
                      <a:pt x="0" y="291030"/>
                      <a:pt x="0" y="285532"/>
                    </a:cubicBezTo>
                    <a:lnTo>
                      <a:pt x="0" y="20732"/>
                    </a:lnTo>
                    <a:cubicBezTo>
                      <a:pt x="0" y="15233"/>
                      <a:pt x="2184" y="9960"/>
                      <a:pt x="6072" y="6072"/>
                    </a:cubicBezTo>
                    <a:cubicBezTo>
                      <a:pt x="9960" y="2184"/>
                      <a:pt x="15233" y="0"/>
                      <a:pt x="20732" y="0"/>
                    </a:cubicBezTo>
                    <a:close/>
                  </a:path>
                </a:pathLst>
              </a:custGeom>
              <a:gradFill rotWithShape="1">
                <a:gsLst>
                  <a:gs pos="0">
                    <a:srgbClr val="088395">
                      <a:alpha val="100000"/>
                    </a:srgbClr>
                  </a:gs>
                  <a:gs pos="100000">
                    <a:srgbClr val="071952">
                      <a:alpha val="100000"/>
                    </a:srgbClr>
                  </a:gs>
                </a:gsLst>
                <a:lin ang="27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TextBox 29">
                <a:extLst>
                  <a:ext uri="{FF2B5EF4-FFF2-40B4-BE49-F238E27FC236}">
                    <a16:creationId xmlns:a16="http://schemas.microsoft.com/office/drawing/2014/main" id="{6C4065E7-E402-F012-01EA-DEDAAFCF466A}"/>
                  </a:ext>
                </a:extLst>
              </p:cNvPr>
              <p:cNvSpPr txBox="1"/>
              <p:nvPr/>
            </p:nvSpPr>
            <p:spPr>
              <a:xfrm>
                <a:off x="0" y="-38100"/>
                <a:ext cx="763565" cy="344364"/>
              </a:xfrm>
              <a:prstGeom prst="rect">
                <a:avLst/>
              </a:prstGeom>
            </p:spPr>
            <p:txBody>
              <a:bodyPr lIns="71301" tIns="71301" rIns="71301" bIns="7130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7" name="TextBox 37">
              <a:extLst>
                <a:ext uri="{FF2B5EF4-FFF2-40B4-BE49-F238E27FC236}">
                  <a16:creationId xmlns:a16="http://schemas.microsoft.com/office/drawing/2014/main" id="{B13A1D85-8ED9-3E07-929B-F78B1804FA19}"/>
                </a:ext>
              </a:extLst>
            </p:cNvPr>
            <p:cNvSpPr txBox="1"/>
            <p:nvPr/>
          </p:nvSpPr>
          <p:spPr>
            <a:xfrm>
              <a:off x="1432489" y="4247608"/>
              <a:ext cx="3013588" cy="384721"/>
            </a:xfrm>
            <a:prstGeom prst="rect">
              <a:avLst/>
            </a:prstGeom>
          </p:spPr>
          <p:txBody>
            <a:bodyPr lIns="0" tIns="0" rIns="0" bIns="0" rtlCol="0" anchor="t">
              <a:spAutoFit/>
            </a:bodyPr>
            <a:lstStyle/>
            <a:p>
              <a:pPr marL="0" marR="0" lvl="0" indent="0" algn="ctr" defTabSz="914400" rtl="0" eaLnBrk="1" fontAlgn="auto" latinLnBrk="0" hangingPunct="1">
                <a:lnSpc>
                  <a:spcPts val="2975"/>
                </a:lnSpc>
                <a:spcBef>
                  <a:spcPts val="0"/>
                </a:spcBef>
                <a:spcAft>
                  <a:spcPts val="0"/>
                </a:spcAft>
                <a:buClrTx/>
                <a:buSzTx/>
                <a:buFontTx/>
                <a:buNone/>
                <a:tabLst/>
                <a:defRPr/>
              </a:pPr>
              <a:r>
                <a:rPr kumimoji="0" lang="en-US" sz="2704" b="1" i="0" u="none" strike="noStrike" kern="1200" cap="none" spc="0" normalizeH="0" baseline="0" noProof="0">
                  <a:ln>
                    <a:noFill/>
                  </a:ln>
                  <a:solidFill>
                    <a:srgbClr val="FFFFFF"/>
                  </a:solidFill>
                  <a:effectLst/>
                  <a:uLnTx/>
                  <a:uFillTx/>
                  <a:latin typeface="Arial" panose="020B0604020202020204" pitchFamily="34" charset="0"/>
                  <a:ea typeface="Garet Bold"/>
                  <a:cs typeface="Arial" panose="020B0604020202020204" pitchFamily="34" charset="0"/>
                  <a:sym typeface="Garet Bold"/>
                </a:rPr>
                <a:t>Primary Data</a:t>
              </a:r>
            </a:p>
          </p:txBody>
        </p:sp>
        <p:sp>
          <p:nvSpPr>
            <p:cNvPr id="38" name="TextBox 38">
              <a:extLst>
                <a:ext uri="{FF2B5EF4-FFF2-40B4-BE49-F238E27FC236}">
                  <a16:creationId xmlns:a16="http://schemas.microsoft.com/office/drawing/2014/main" id="{8788947E-4422-DFFF-3BC6-843422038B3F}"/>
                </a:ext>
              </a:extLst>
            </p:cNvPr>
            <p:cNvSpPr txBox="1"/>
            <p:nvPr/>
          </p:nvSpPr>
          <p:spPr>
            <a:xfrm>
              <a:off x="1152915" y="5043793"/>
              <a:ext cx="3572735" cy="4621906"/>
            </a:xfrm>
            <a:prstGeom prst="rect">
              <a:avLst/>
            </a:prstGeom>
          </p:spPr>
          <p:txBody>
            <a:bodyPr lIns="0" tIns="0" rIns="0" bIns="0" rtlCol="0" anchor="t">
              <a:spAutoFit/>
            </a:bodyPr>
            <a:lstStyle/>
            <a:p>
              <a:pPr marL="0" marR="0" lvl="0" indent="0" defTabSz="914400" rtl="0" eaLnBrk="1" fontAlgn="auto" latinLnBrk="0" hangingPunct="1">
                <a:lnSpc>
                  <a:spcPts val="2820"/>
                </a:lnSpc>
                <a:spcBef>
                  <a:spcPct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Semi structured interviews </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with stakeholders in selected countries for case studies:</a:t>
              </a:r>
            </a:p>
            <a:p>
              <a:pPr marL="342900" marR="0" lvl="0" indent="-342900" defTabSz="914400" rtl="0" eaLnBrk="1" fontAlgn="auto" latinLnBrk="0" hangingPunct="1">
                <a:lnSpc>
                  <a:spcPts val="2820"/>
                </a:lnSpc>
                <a:spcBef>
                  <a:spcPct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Financial regulators and policymakers (Ministry of Finance, Central Banks, Financial Services Authority)</a:t>
              </a:r>
            </a:p>
            <a:p>
              <a:pPr marL="342900" marR="0" lvl="0" indent="-342900" defTabSz="914400" rtl="0" eaLnBrk="1" fontAlgn="auto" latinLnBrk="0" hangingPunct="1">
                <a:lnSpc>
                  <a:spcPts val="2820"/>
                </a:lnSpc>
                <a:spcBef>
                  <a:spcPct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National Climate Agencies</a:t>
              </a:r>
            </a:p>
            <a:p>
              <a:pPr marL="342900" marR="0" lvl="0" indent="-342900" defTabSz="914400" rtl="0" eaLnBrk="1" fontAlgn="auto" latinLnBrk="0" hangingPunct="1">
                <a:lnSpc>
                  <a:spcPts val="2820"/>
                </a:lnSpc>
                <a:spcBef>
                  <a:spcPct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Bankers and industry players including people from takaful industry</a:t>
              </a:r>
            </a:p>
            <a:p>
              <a:pPr marL="342900" marR="0" lvl="0" indent="-342900" defTabSz="914400" rtl="0" eaLnBrk="1" fontAlgn="auto" latinLnBrk="0" hangingPunct="1">
                <a:lnSpc>
                  <a:spcPts val="2820"/>
                </a:lnSpc>
                <a:spcBef>
                  <a:spcPct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Islamic social finance agencies</a:t>
              </a:r>
            </a:p>
            <a:p>
              <a:pPr marL="342900" marR="0" lvl="0" indent="-342900" defTabSz="914400" rtl="0" eaLnBrk="1" fontAlgn="auto" latinLnBrk="0" hangingPunct="1">
                <a:lnSpc>
                  <a:spcPts val="2820"/>
                </a:lnSpc>
                <a:spcBef>
                  <a:spcPct val="0"/>
                </a:spcBef>
                <a:spcAft>
                  <a:spcPts val="0"/>
                </a:spcAft>
                <a:buClrTx/>
                <a:buSzTx/>
                <a:buFont typeface="Arial" panose="020B0604020202020204" pitchFamily="34" charset="0"/>
                <a:buChar char="•"/>
                <a:tabLst/>
                <a:defRPr/>
              </a:pPr>
              <a:r>
                <a:rPr lang="en-US" sz="1500" dirty="0">
                  <a:solidFill>
                    <a:srgbClr val="000000"/>
                  </a:solidFill>
                  <a:latin typeface="Arial" panose="020B0604020202020204" pitchFamily="34" charset="0"/>
                  <a:ea typeface="Garet"/>
                  <a:cs typeface="Arial" panose="020B0604020202020204" pitchFamily="34" charset="0"/>
                  <a:sym typeface="Garet"/>
                </a:rPr>
                <a:t>Standard-setting bodies (IFSB)</a:t>
              </a:r>
            </a:p>
            <a:p>
              <a:pPr marL="342900" marR="0" lvl="0" indent="-342900" defTabSz="914400" rtl="0" eaLnBrk="1" fontAlgn="auto" latinLnBrk="0" hangingPunct="1">
                <a:lnSpc>
                  <a:spcPts val="2820"/>
                </a:lnSpc>
                <a:spcBef>
                  <a:spcPct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Climate and Natural Disaster focused NGOs</a:t>
              </a:r>
            </a:p>
          </p:txBody>
        </p:sp>
        <p:sp>
          <p:nvSpPr>
            <p:cNvPr id="39" name="TextBox 39">
              <a:extLst>
                <a:ext uri="{FF2B5EF4-FFF2-40B4-BE49-F238E27FC236}">
                  <a16:creationId xmlns:a16="http://schemas.microsoft.com/office/drawing/2014/main" id="{1F986C88-6B92-9F37-021C-0833E2F97EBB}"/>
                </a:ext>
              </a:extLst>
            </p:cNvPr>
            <p:cNvSpPr txBox="1"/>
            <p:nvPr/>
          </p:nvSpPr>
          <p:spPr>
            <a:xfrm>
              <a:off x="5825612" y="4266939"/>
              <a:ext cx="3013588" cy="384721"/>
            </a:xfrm>
            <a:prstGeom prst="rect">
              <a:avLst/>
            </a:prstGeom>
          </p:spPr>
          <p:txBody>
            <a:bodyPr lIns="0" tIns="0" rIns="0" bIns="0" rtlCol="0" anchor="t">
              <a:spAutoFit/>
            </a:bodyPr>
            <a:lstStyle/>
            <a:p>
              <a:pPr marL="0" marR="0" lvl="0" indent="0" algn="ctr" defTabSz="914400" rtl="0" eaLnBrk="1" fontAlgn="auto" latinLnBrk="0" hangingPunct="1">
                <a:lnSpc>
                  <a:spcPts val="2975"/>
                </a:lnSpc>
                <a:spcBef>
                  <a:spcPts val="0"/>
                </a:spcBef>
                <a:spcAft>
                  <a:spcPts val="0"/>
                </a:spcAft>
                <a:buClrTx/>
                <a:buSzTx/>
                <a:buFontTx/>
                <a:buNone/>
                <a:tabLst/>
                <a:defRPr/>
              </a:pPr>
              <a:r>
                <a:rPr kumimoji="0" lang="en-US" sz="2704" b="1" i="0" u="none" strike="noStrike" kern="1200" cap="none" spc="0" normalizeH="0" baseline="0" noProof="0">
                  <a:ln>
                    <a:noFill/>
                  </a:ln>
                  <a:solidFill>
                    <a:srgbClr val="FFFFFF"/>
                  </a:solidFill>
                  <a:effectLst/>
                  <a:uLnTx/>
                  <a:uFillTx/>
                  <a:latin typeface="Arial" panose="020B0604020202020204" pitchFamily="34" charset="0"/>
                  <a:ea typeface="Garet Bold"/>
                  <a:cs typeface="Arial" panose="020B0604020202020204" pitchFamily="34" charset="0"/>
                  <a:sym typeface="Garet Bold"/>
                </a:rPr>
                <a:t>Secondary Data</a:t>
              </a:r>
            </a:p>
          </p:txBody>
        </p:sp>
        <p:sp>
          <p:nvSpPr>
            <p:cNvPr id="40" name="TextBox 40">
              <a:extLst>
                <a:ext uri="{FF2B5EF4-FFF2-40B4-BE49-F238E27FC236}">
                  <a16:creationId xmlns:a16="http://schemas.microsoft.com/office/drawing/2014/main" id="{017DD50D-6B66-445A-EE76-C0FC8AD95056}"/>
                </a:ext>
              </a:extLst>
            </p:cNvPr>
            <p:cNvSpPr txBox="1"/>
            <p:nvPr/>
          </p:nvSpPr>
          <p:spPr>
            <a:xfrm>
              <a:off x="5486400" y="5043793"/>
              <a:ext cx="3572735" cy="2482090"/>
            </a:xfrm>
            <a:prstGeom prst="rect">
              <a:avLst/>
            </a:prstGeom>
          </p:spPr>
          <p:txBody>
            <a:bodyPr lIns="0" tIns="0" rIns="0" bIns="0" rtlCol="0" anchor="t">
              <a:spAutoFit/>
            </a:bodyPr>
            <a:lstStyle/>
            <a:p>
              <a:pPr marL="342900" marR="0" lvl="0" indent="-342900" defTabSz="914400" rtl="0" eaLnBrk="1" fontAlgn="auto" latinLnBrk="0" hangingPunct="1">
                <a:lnSpc>
                  <a:spcPts val="282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Databases</a:t>
              </a:r>
            </a:p>
            <a:p>
              <a:pPr marL="342900" marR="0" lvl="0" indent="-342900" defTabSz="914400" rtl="0" eaLnBrk="1" fontAlgn="auto" latinLnBrk="0" hangingPunct="1">
                <a:lnSpc>
                  <a:spcPts val="2820"/>
                </a:lnSpc>
                <a:spcBef>
                  <a:spcPct val="0"/>
                </a:spcBef>
                <a:spcAft>
                  <a:spcPts val="0"/>
                </a:spcAft>
                <a:buClrTx/>
                <a:buSzTx/>
                <a:buFont typeface="Arial" panose="020B0604020202020204" pitchFamily="34" charset="0"/>
                <a:buChar char="•"/>
                <a:tabLst/>
                <a:defRPr/>
              </a:pPr>
              <a:r>
                <a:rPr lang="en-US" sz="2000" dirty="0">
                  <a:solidFill>
                    <a:srgbClr val="000000"/>
                  </a:solidFill>
                  <a:latin typeface="Arial" panose="020B0604020202020204" pitchFamily="34" charset="0"/>
                  <a:ea typeface="Garet"/>
                  <a:cs typeface="Arial" panose="020B0604020202020204" pitchFamily="34" charset="0"/>
                  <a:sym typeface="Garet"/>
                </a:rPr>
                <a:t>Regulatory reports</a:t>
              </a:r>
            </a:p>
            <a:p>
              <a:pPr marL="342900" marR="0" lvl="0" indent="-342900" defTabSz="914400" rtl="0" eaLnBrk="1" fontAlgn="auto" latinLnBrk="0" hangingPunct="1">
                <a:lnSpc>
                  <a:spcPts val="282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Policy documents</a:t>
              </a:r>
            </a:p>
            <a:p>
              <a:pPr marL="342900" marR="0" lvl="0" indent="-342900" defTabSz="914400" rtl="0" eaLnBrk="1" fontAlgn="auto" latinLnBrk="0" hangingPunct="1">
                <a:lnSpc>
                  <a:spcPts val="2820"/>
                </a:lnSpc>
                <a:spcBef>
                  <a:spcPct val="0"/>
                </a:spcBef>
                <a:spcAft>
                  <a:spcPts val="0"/>
                </a:spcAft>
                <a:buClrTx/>
                <a:buSzTx/>
                <a:buFont typeface="Arial" panose="020B0604020202020204" pitchFamily="34" charset="0"/>
                <a:buChar char="•"/>
                <a:tabLst/>
                <a:defRPr/>
              </a:pPr>
              <a:r>
                <a:rPr lang="en-US" sz="2000" dirty="0">
                  <a:solidFill>
                    <a:srgbClr val="000000"/>
                  </a:solidFill>
                  <a:latin typeface="Arial" panose="020B0604020202020204" pitchFamily="34" charset="0"/>
                  <a:ea typeface="Garet"/>
                  <a:cs typeface="Arial" panose="020B0604020202020204" pitchFamily="34" charset="0"/>
                  <a:sym typeface="Garet"/>
                </a:rPr>
                <a:t>Standard-setting bodies regulations</a:t>
              </a:r>
            </a:p>
            <a:p>
              <a:pPr marL="342900" marR="0" lvl="0" indent="-342900" defTabSz="914400" rtl="0" eaLnBrk="1" fontAlgn="auto" latinLnBrk="0" hangingPunct="1">
                <a:lnSpc>
                  <a:spcPts val="282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Industry and financial institutions reports</a:t>
              </a:r>
            </a:p>
          </p:txBody>
        </p:sp>
      </p:grpSp>
      <p:grpSp>
        <p:nvGrpSpPr>
          <p:cNvPr id="46" name="Group 45">
            <a:extLst>
              <a:ext uri="{FF2B5EF4-FFF2-40B4-BE49-F238E27FC236}">
                <a16:creationId xmlns:a16="http://schemas.microsoft.com/office/drawing/2014/main" id="{D8615E8E-8FF8-8F95-283C-10055DD3D08B}"/>
              </a:ext>
            </a:extLst>
          </p:cNvPr>
          <p:cNvGrpSpPr/>
          <p:nvPr/>
        </p:nvGrpSpPr>
        <p:grpSpPr>
          <a:xfrm>
            <a:off x="11438035" y="3329279"/>
            <a:ext cx="4259165" cy="5548021"/>
            <a:chOff x="10299258" y="3042290"/>
            <a:chExt cx="4259165" cy="5548021"/>
          </a:xfrm>
        </p:grpSpPr>
        <p:grpSp>
          <p:nvGrpSpPr>
            <p:cNvPr id="30" name="Group 30">
              <a:extLst>
                <a:ext uri="{FF2B5EF4-FFF2-40B4-BE49-F238E27FC236}">
                  <a16:creationId xmlns:a16="http://schemas.microsoft.com/office/drawing/2014/main" id="{5599777C-0F0D-F0B7-E84B-482160442D63}"/>
                </a:ext>
              </a:extLst>
            </p:cNvPr>
            <p:cNvGrpSpPr/>
            <p:nvPr/>
          </p:nvGrpSpPr>
          <p:grpSpPr>
            <a:xfrm>
              <a:off x="10299258" y="3042290"/>
              <a:ext cx="4259165" cy="5548021"/>
              <a:chOff x="0" y="0"/>
              <a:chExt cx="870874" cy="1134407"/>
            </a:xfrm>
          </p:grpSpPr>
          <p:sp>
            <p:nvSpPr>
              <p:cNvPr id="31" name="Freeform 31">
                <a:extLst>
                  <a:ext uri="{FF2B5EF4-FFF2-40B4-BE49-F238E27FC236}">
                    <a16:creationId xmlns:a16="http://schemas.microsoft.com/office/drawing/2014/main" id="{C7C7503B-4188-EDBD-AFC3-99621EEE6E21}"/>
                  </a:ext>
                </a:extLst>
              </p:cNvPr>
              <p:cNvSpPr/>
              <p:nvPr/>
            </p:nvSpPr>
            <p:spPr>
              <a:xfrm>
                <a:off x="0" y="0"/>
                <a:ext cx="870874" cy="1134407"/>
              </a:xfrm>
              <a:custGeom>
                <a:avLst/>
                <a:gdLst/>
                <a:ahLst/>
                <a:cxnLst/>
                <a:rect l="l" t="t" r="r" b="b"/>
                <a:pathLst>
                  <a:path w="870874" h="1134407">
                    <a:moveTo>
                      <a:pt x="18177" y="0"/>
                    </a:moveTo>
                    <a:lnTo>
                      <a:pt x="852697" y="0"/>
                    </a:lnTo>
                    <a:cubicBezTo>
                      <a:pt x="857518" y="0"/>
                      <a:pt x="862141" y="1915"/>
                      <a:pt x="865550" y="5324"/>
                    </a:cubicBezTo>
                    <a:cubicBezTo>
                      <a:pt x="868959" y="8733"/>
                      <a:pt x="870874" y="13356"/>
                      <a:pt x="870874" y="18177"/>
                    </a:cubicBezTo>
                    <a:lnTo>
                      <a:pt x="870874" y="1116230"/>
                    </a:lnTo>
                    <a:cubicBezTo>
                      <a:pt x="870874" y="1126269"/>
                      <a:pt x="862736" y="1134407"/>
                      <a:pt x="852697" y="1134407"/>
                    </a:cubicBezTo>
                    <a:lnTo>
                      <a:pt x="18177" y="1134407"/>
                    </a:lnTo>
                    <a:cubicBezTo>
                      <a:pt x="8138" y="1134407"/>
                      <a:pt x="0" y="1126269"/>
                      <a:pt x="0" y="1116230"/>
                    </a:cubicBezTo>
                    <a:lnTo>
                      <a:pt x="0" y="18177"/>
                    </a:lnTo>
                    <a:cubicBezTo>
                      <a:pt x="0" y="8138"/>
                      <a:pt x="8138" y="0"/>
                      <a:pt x="1817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TextBox 32">
                <a:extLst>
                  <a:ext uri="{FF2B5EF4-FFF2-40B4-BE49-F238E27FC236}">
                    <a16:creationId xmlns:a16="http://schemas.microsoft.com/office/drawing/2014/main" id="{C46FDF8C-423B-2FE8-63C4-BD72C00C21F5}"/>
                  </a:ext>
                </a:extLst>
              </p:cNvPr>
              <p:cNvSpPr txBox="1"/>
              <p:nvPr/>
            </p:nvSpPr>
            <p:spPr>
              <a:xfrm>
                <a:off x="0" y="-38100"/>
                <a:ext cx="870874" cy="1172507"/>
              </a:xfrm>
              <a:prstGeom prst="rect">
                <a:avLst/>
              </a:prstGeom>
            </p:spPr>
            <p:txBody>
              <a:bodyPr lIns="71301" tIns="71301" rIns="71301" bIns="7130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3" name="Group 33">
              <a:extLst>
                <a:ext uri="{FF2B5EF4-FFF2-40B4-BE49-F238E27FC236}">
                  <a16:creationId xmlns:a16="http://schemas.microsoft.com/office/drawing/2014/main" id="{A84E86C2-038B-FF77-40A6-5B71EB1A4A82}"/>
                </a:ext>
              </a:extLst>
            </p:cNvPr>
            <p:cNvGrpSpPr/>
            <p:nvPr/>
          </p:nvGrpSpPr>
          <p:grpSpPr>
            <a:xfrm>
              <a:off x="10561665" y="3369494"/>
              <a:ext cx="3734353" cy="1497837"/>
              <a:chOff x="0" y="0"/>
              <a:chExt cx="763565" cy="306264"/>
            </a:xfrm>
          </p:grpSpPr>
          <p:sp>
            <p:nvSpPr>
              <p:cNvPr id="34" name="Freeform 34">
                <a:extLst>
                  <a:ext uri="{FF2B5EF4-FFF2-40B4-BE49-F238E27FC236}">
                    <a16:creationId xmlns:a16="http://schemas.microsoft.com/office/drawing/2014/main" id="{7DF117DF-9901-B699-C627-B8455E41FF97}"/>
                  </a:ext>
                </a:extLst>
              </p:cNvPr>
              <p:cNvSpPr/>
              <p:nvPr/>
            </p:nvSpPr>
            <p:spPr>
              <a:xfrm>
                <a:off x="0" y="0"/>
                <a:ext cx="763565" cy="306264"/>
              </a:xfrm>
              <a:custGeom>
                <a:avLst/>
                <a:gdLst/>
                <a:ahLst/>
                <a:cxnLst/>
                <a:rect l="l" t="t" r="r" b="b"/>
                <a:pathLst>
                  <a:path w="763565" h="306264">
                    <a:moveTo>
                      <a:pt x="20732" y="0"/>
                    </a:moveTo>
                    <a:lnTo>
                      <a:pt x="742834" y="0"/>
                    </a:lnTo>
                    <a:cubicBezTo>
                      <a:pt x="754284" y="0"/>
                      <a:pt x="763565" y="9282"/>
                      <a:pt x="763565" y="20732"/>
                    </a:cubicBezTo>
                    <a:lnTo>
                      <a:pt x="763565" y="285532"/>
                    </a:lnTo>
                    <a:cubicBezTo>
                      <a:pt x="763565" y="291030"/>
                      <a:pt x="761381" y="296304"/>
                      <a:pt x="757493" y="300191"/>
                    </a:cubicBezTo>
                    <a:cubicBezTo>
                      <a:pt x="753605" y="304079"/>
                      <a:pt x="748332" y="306264"/>
                      <a:pt x="742834" y="306264"/>
                    </a:cubicBezTo>
                    <a:lnTo>
                      <a:pt x="20732" y="306264"/>
                    </a:lnTo>
                    <a:cubicBezTo>
                      <a:pt x="15233" y="306264"/>
                      <a:pt x="9960" y="304079"/>
                      <a:pt x="6072" y="300191"/>
                    </a:cubicBezTo>
                    <a:cubicBezTo>
                      <a:pt x="2184" y="296304"/>
                      <a:pt x="0" y="291030"/>
                      <a:pt x="0" y="285532"/>
                    </a:cubicBezTo>
                    <a:lnTo>
                      <a:pt x="0" y="20732"/>
                    </a:lnTo>
                    <a:cubicBezTo>
                      <a:pt x="0" y="15233"/>
                      <a:pt x="2184" y="9960"/>
                      <a:pt x="6072" y="6072"/>
                    </a:cubicBezTo>
                    <a:cubicBezTo>
                      <a:pt x="9960" y="2184"/>
                      <a:pt x="15233" y="0"/>
                      <a:pt x="20732" y="0"/>
                    </a:cubicBezTo>
                    <a:close/>
                  </a:path>
                </a:pathLst>
              </a:custGeom>
              <a:gradFill rotWithShape="1">
                <a:gsLst>
                  <a:gs pos="0">
                    <a:srgbClr val="088395">
                      <a:alpha val="100000"/>
                    </a:srgbClr>
                  </a:gs>
                  <a:gs pos="100000">
                    <a:srgbClr val="071952">
                      <a:alpha val="100000"/>
                    </a:srgbClr>
                  </a:gs>
                </a:gsLst>
                <a:lin ang="27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 name="TextBox 35">
                <a:extLst>
                  <a:ext uri="{FF2B5EF4-FFF2-40B4-BE49-F238E27FC236}">
                    <a16:creationId xmlns:a16="http://schemas.microsoft.com/office/drawing/2014/main" id="{3C05F60C-88C1-7B80-E3E3-032782F3B055}"/>
                  </a:ext>
                </a:extLst>
              </p:cNvPr>
              <p:cNvSpPr txBox="1"/>
              <p:nvPr/>
            </p:nvSpPr>
            <p:spPr>
              <a:xfrm>
                <a:off x="0" y="-38100"/>
                <a:ext cx="763565" cy="344364"/>
              </a:xfrm>
              <a:prstGeom prst="rect">
                <a:avLst/>
              </a:prstGeom>
            </p:spPr>
            <p:txBody>
              <a:bodyPr lIns="71301" tIns="71301" rIns="71301" bIns="7130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41" name="TextBox 41">
              <a:extLst>
                <a:ext uri="{FF2B5EF4-FFF2-40B4-BE49-F238E27FC236}">
                  <a16:creationId xmlns:a16="http://schemas.microsoft.com/office/drawing/2014/main" id="{D5378535-E1BC-D555-4B30-2B5308C65746}"/>
                </a:ext>
              </a:extLst>
            </p:cNvPr>
            <p:cNvSpPr txBox="1"/>
            <p:nvPr/>
          </p:nvSpPr>
          <p:spPr>
            <a:xfrm>
              <a:off x="10642473" y="5043793"/>
              <a:ext cx="3572735" cy="2841612"/>
            </a:xfrm>
            <a:prstGeom prst="rect">
              <a:avLst/>
            </a:prstGeom>
          </p:spPr>
          <p:txBody>
            <a:bodyPr lIns="0" tIns="0" rIns="0" bIns="0" rtlCol="0" anchor="t">
              <a:spAutoFit/>
            </a:bodyPr>
            <a:lstStyle/>
            <a:p>
              <a:pPr marL="342900" marR="0" lvl="0" indent="-342900" defTabSz="914400" rtl="0" eaLnBrk="1" fontAlgn="auto" latinLnBrk="0" hangingPunct="1">
                <a:lnSpc>
                  <a:spcPts val="2820"/>
                </a:lnSpc>
                <a:spcBef>
                  <a:spcPct val="0"/>
                </a:spcBef>
                <a:spcAft>
                  <a:spcPts val="0"/>
                </a:spcAft>
                <a:buClrTx/>
                <a:buSzTx/>
                <a:buFont typeface="Arial" panose="020B0604020202020204" pitchFamily="34" charset="0"/>
                <a:buChar char="•"/>
                <a:tabLst/>
                <a:defRPr/>
              </a:pPr>
              <a:r>
                <a:rPr kumimoji="0" lang="en-US" sz="2014" b="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Incentive mechanisms</a:t>
              </a:r>
            </a:p>
            <a:p>
              <a:pPr marL="342900" marR="0" lvl="0" indent="-342900" defTabSz="914400" rtl="0" eaLnBrk="1" fontAlgn="auto" latinLnBrk="0" hangingPunct="1">
                <a:lnSpc>
                  <a:spcPts val="2820"/>
                </a:lnSpc>
                <a:spcBef>
                  <a:spcPct val="0"/>
                </a:spcBef>
                <a:spcAft>
                  <a:spcPts val="0"/>
                </a:spcAft>
                <a:buClrTx/>
                <a:buSzTx/>
                <a:buFont typeface="Arial" panose="020B0604020202020204" pitchFamily="34" charset="0"/>
                <a:buChar char="•"/>
                <a:tabLst/>
                <a:defRPr/>
              </a:pPr>
              <a:r>
                <a:rPr lang="en-US" sz="2014" dirty="0">
                  <a:solidFill>
                    <a:srgbClr val="000000"/>
                  </a:solidFill>
                  <a:latin typeface="Arial" panose="020B0604020202020204" pitchFamily="34" charset="0"/>
                  <a:ea typeface="Garet"/>
                  <a:cs typeface="Arial" panose="020B0604020202020204" pitchFamily="34" charset="0"/>
                  <a:sym typeface="Garet"/>
                </a:rPr>
                <a:t>Best practices: Lessons learned</a:t>
              </a:r>
            </a:p>
            <a:p>
              <a:pPr marL="342900" marR="0" lvl="0" indent="-342900" defTabSz="914400" rtl="0" eaLnBrk="1" fontAlgn="auto" latinLnBrk="0" hangingPunct="1">
                <a:lnSpc>
                  <a:spcPts val="2820"/>
                </a:lnSpc>
                <a:spcBef>
                  <a:spcPct val="0"/>
                </a:spcBef>
                <a:spcAft>
                  <a:spcPts val="0"/>
                </a:spcAft>
                <a:buClrTx/>
                <a:buSzTx/>
                <a:buFont typeface="Arial" panose="020B0604020202020204" pitchFamily="34" charset="0"/>
                <a:buChar char="•"/>
                <a:tabLst/>
                <a:defRPr/>
              </a:pPr>
              <a:r>
                <a:rPr kumimoji="0" lang="en-US" sz="2014" b="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Country-specific policy recommendations</a:t>
              </a:r>
            </a:p>
            <a:p>
              <a:pPr marL="342900" marR="0" lvl="0" indent="-342900" defTabSz="914400" rtl="0" eaLnBrk="1" fontAlgn="auto" latinLnBrk="0" hangingPunct="1">
                <a:lnSpc>
                  <a:spcPts val="2820"/>
                </a:lnSpc>
                <a:spcBef>
                  <a:spcPct val="0"/>
                </a:spcBef>
                <a:spcAft>
                  <a:spcPts val="0"/>
                </a:spcAft>
                <a:buClrTx/>
                <a:buSzTx/>
                <a:buFont typeface="Arial" panose="020B0604020202020204" pitchFamily="34" charset="0"/>
                <a:buChar char="•"/>
                <a:tabLst/>
                <a:defRPr/>
              </a:pPr>
              <a:r>
                <a:rPr lang="en-US" sz="2014" dirty="0">
                  <a:solidFill>
                    <a:srgbClr val="000000"/>
                  </a:solidFill>
                  <a:latin typeface="Arial" panose="020B0604020202020204" pitchFamily="34" charset="0"/>
                  <a:ea typeface="Garet"/>
                  <a:cs typeface="Arial" panose="020B0604020202020204" pitchFamily="34" charset="0"/>
                  <a:sym typeface="Garet"/>
                </a:rPr>
                <a:t>Strategic roadmap for broader OIC members context</a:t>
              </a:r>
              <a:endParaRPr kumimoji="0" lang="en-US" sz="2014" b="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endParaRPr>
            </a:p>
          </p:txBody>
        </p:sp>
        <p:sp>
          <p:nvSpPr>
            <p:cNvPr id="42" name="TextBox 42">
              <a:extLst>
                <a:ext uri="{FF2B5EF4-FFF2-40B4-BE49-F238E27FC236}">
                  <a16:creationId xmlns:a16="http://schemas.microsoft.com/office/drawing/2014/main" id="{185FC572-6086-82A6-3084-FBD7B26D8EB1}"/>
                </a:ext>
              </a:extLst>
            </p:cNvPr>
            <p:cNvSpPr txBox="1"/>
            <p:nvPr/>
          </p:nvSpPr>
          <p:spPr>
            <a:xfrm>
              <a:off x="10922047" y="3862190"/>
              <a:ext cx="3013588" cy="384721"/>
            </a:xfrm>
            <a:prstGeom prst="rect">
              <a:avLst/>
            </a:prstGeom>
          </p:spPr>
          <p:txBody>
            <a:bodyPr lIns="0" tIns="0" rIns="0" bIns="0" rtlCol="0" anchor="t">
              <a:spAutoFit/>
            </a:bodyPr>
            <a:lstStyle/>
            <a:p>
              <a:pPr marL="0" marR="0" lvl="0" indent="0" algn="ctr" defTabSz="914400" rtl="0" eaLnBrk="1" fontAlgn="auto" latinLnBrk="0" hangingPunct="1">
                <a:lnSpc>
                  <a:spcPts val="2975"/>
                </a:lnSpc>
                <a:spcBef>
                  <a:spcPts val="0"/>
                </a:spcBef>
                <a:spcAft>
                  <a:spcPts val="0"/>
                </a:spcAft>
                <a:buClrTx/>
                <a:buSzTx/>
                <a:buFontTx/>
                <a:buNone/>
                <a:tabLst/>
                <a:defRPr/>
              </a:pPr>
              <a:r>
                <a:rPr kumimoji="0" lang="en-US" sz="2704" b="1" i="0" u="none" strike="noStrike" kern="1200" cap="none" spc="0" normalizeH="0" baseline="0" noProof="0">
                  <a:ln>
                    <a:noFill/>
                  </a:ln>
                  <a:solidFill>
                    <a:srgbClr val="FFFFFF"/>
                  </a:solidFill>
                  <a:effectLst/>
                  <a:uLnTx/>
                  <a:uFillTx/>
                  <a:latin typeface="Arial" panose="020B0604020202020204" pitchFamily="34" charset="0"/>
                  <a:ea typeface="Garet Bold"/>
                  <a:cs typeface="Arial" panose="020B0604020202020204" pitchFamily="34" charset="0"/>
                  <a:sym typeface="Garet Bold"/>
                </a:rPr>
                <a:t>Synthesis</a:t>
              </a:r>
            </a:p>
          </p:txBody>
        </p:sp>
      </p:grpSp>
      <p:sp>
        <p:nvSpPr>
          <p:cNvPr id="43" name="Rounded Rectangle 42">
            <a:extLst>
              <a:ext uri="{FF2B5EF4-FFF2-40B4-BE49-F238E27FC236}">
                <a16:creationId xmlns:a16="http://schemas.microsoft.com/office/drawing/2014/main" id="{76E8471A-D1F9-FF2C-B98A-DEFF2AE266A7}"/>
              </a:ext>
            </a:extLst>
          </p:cNvPr>
          <p:cNvSpPr/>
          <p:nvPr/>
        </p:nvSpPr>
        <p:spPr>
          <a:xfrm>
            <a:off x="809700" y="2400300"/>
            <a:ext cx="8660729" cy="969194"/>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latin typeface="Arial" panose="020B0604020202020204" pitchFamily="34" charset="0"/>
                <a:cs typeface="Arial" panose="020B0604020202020204" pitchFamily="34" charset="0"/>
              </a:rPr>
              <a:t>Critical review of existing body of knowledge</a:t>
            </a:r>
          </a:p>
        </p:txBody>
      </p:sp>
      <p:sp>
        <p:nvSpPr>
          <p:cNvPr id="45" name="Rounded Rectangle 44">
            <a:extLst>
              <a:ext uri="{FF2B5EF4-FFF2-40B4-BE49-F238E27FC236}">
                <a16:creationId xmlns:a16="http://schemas.microsoft.com/office/drawing/2014/main" id="{471617C7-7368-02F9-AA5A-2B50B8B96BF8}"/>
              </a:ext>
            </a:extLst>
          </p:cNvPr>
          <p:cNvSpPr/>
          <p:nvPr/>
        </p:nvSpPr>
        <p:spPr>
          <a:xfrm>
            <a:off x="809700" y="3253079"/>
            <a:ext cx="8660729" cy="84978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latin typeface="Arial" panose="020B0604020202020204" pitchFamily="34" charset="0"/>
                <a:cs typeface="Arial" panose="020B0604020202020204" pitchFamily="34" charset="0"/>
              </a:rPr>
              <a:t>Data Collection &amp; Analysis</a:t>
            </a:r>
          </a:p>
        </p:txBody>
      </p:sp>
      <p:sp>
        <p:nvSpPr>
          <p:cNvPr id="47" name="Rectangle 46">
            <a:extLst>
              <a:ext uri="{FF2B5EF4-FFF2-40B4-BE49-F238E27FC236}">
                <a16:creationId xmlns:a16="http://schemas.microsoft.com/office/drawing/2014/main" id="{2DC7BA12-D941-4886-1246-9A6ABE06C79F}"/>
              </a:ext>
            </a:extLst>
          </p:cNvPr>
          <p:cNvSpPr/>
          <p:nvPr/>
        </p:nvSpPr>
        <p:spPr>
          <a:xfrm>
            <a:off x="9632099" y="5343261"/>
            <a:ext cx="1164979" cy="9460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rgbClr val="FFFF00"/>
                </a:solidFill>
                <a:latin typeface="Arial" panose="020B0604020202020204" pitchFamily="34" charset="0"/>
                <a:cs typeface="Arial" panose="020B0604020202020204" pitchFamily="34" charset="0"/>
              </a:rPr>
              <a:t>Case Studies</a:t>
            </a:r>
          </a:p>
        </p:txBody>
      </p:sp>
    </p:spTree>
    <p:extLst>
      <p:ext uri="{BB962C8B-B14F-4D97-AF65-F5344CB8AC3E}">
        <p14:creationId xmlns:p14="http://schemas.microsoft.com/office/powerpoint/2010/main" val="1007474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1E977-1B39-314E-C5D5-B56B9A4FE31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AE2F343-70BA-19D5-D468-683EE1F43FC2}"/>
              </a:ext>
            </a:extLst>
          </p:cNvPr>
          <p:cNvSpPr/>
          <p:nvPr/>
        </p:nvSpPr>
        <p:spPr>
          <a:xfrm>
            <a:off x="7777634" y="0"/>
            <a:ext cx="10510366" cy="10544951"/>
          </a:xfrm>
          <a:custGeom>
            <a:avLst/>
            <a:gdLst/>
            <a:ahLst/>
            <a:cxnLst/>
            <a:rect l="l" t="t" r="r" b="b"/>
            <a:pathLst>
              <a:path w="10510366" h="10544951">
                <a:moveTo>
                  <a:pt x="0" y="0"/>
                </a:moveTo>
                <a:lnTo>
                  <a:pt x="10510366" y="0"/>
                </a:lnTo>
                <a:lnTo>
                  <a:pt x="10510366" y="10544951"/>
                </a:lnTo>
                <a:lnTo>
                  <a:pt x="0" y="10544951"/>
                </a:lnTo>
                <a:lnTo>
                  <a:pt x="0" y="0"/>
                </a:lnTo>
                <a:close/>
              </a:path>
            </a:pathLst>
          </a:custGeom>
          <a:blipFill>
            <a:blip r:embed="rId2">
              <a:extLst>
                <a:ext uri="{96DAC541-7B7A-43D3-8B79-37D633B846F1}">
                  <asvg:svgBlip xmlns:asvg="http://schemas.microsoft.com/office/drawing/2016/SVG/main" r:embed="rId3"/>
                </a:ext>
              </a:extLst>
            </a:blip>
            <a:stretch>
              <a:fillRect t="-102893" r="-103561"/>
            </a:stretch>
          </a:blipFill>
        </p:spPr>
        <p:txBody>
          <a:bodyPr/>
          <a:lstStyle/>
          <a:p>
            <a:endParaRPr lang="en-GB"/>
          </a:p>
        </p:txBody>
      </p:sp>
      <p:grpSp>
        <p:nvGrpSpPr>
          <p:cNvPr id="3" name="Group 3">
            <a:extLst>
              <a:ext uri="{FF2B5EF4-FFF2-40B4-BE49-F238E27FC236}">
                <a16:creationId xmlns:a16="http://schemas.microsoft.com/office/drawing/2014/main" id="{69E61028-614C-4D4A-97B8-56A4D92F5B84}"/>
              </a:ext>
            </a:extLst>
          </p:cNvPr>
          <p:cNvGrpSpPr/>
          <p:nvPr/>
        </p:nvGrpSpPr>
        <p:grpSpPr>
          <a:xfrm>
            <a:off x="9031617" y="0"/>
            <a:ext cx="9256383" cy="9256383"/>
            <a:chOff x="0" y="0"/>
            <a:chExt cx="6350000" cy="6350000"/>
          </a:xfrm>
        </p:grpSpPr>
        <p:sp>
          <p:nvSpPr>
            <p:cNvPr id="4" name="Freeform 4">
              <a:extLst>
                <a:ext uri="{FF2B5EF4-FFF2-40B4-BE49-F238E27FC236}">
                  <a16:creationId xmlns:a16="http://schemas.microsoft.com/office/drawing/2014/main" id="{4FB749E1-0053-9DD1-212F-40787A8F5E28}"/>
                </a:ext>
              </a:extLst>
            </p:cNvPr>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071952">
                    <a:alpha val="100000"/>
                  </a:srgbClr>
                </a:gs>
                <a:gs pos="100000">
                  <a:srgbClr val="088395">
                    <a:alpha val="100000"/>
                  </a:srgbClr>
                </a:gs>
              </a:gsLst>
              <a:lin ang="2700000"/>
            </a:gradFill>
            <a:ln w="12700">
              <a:solidFill>
                <a:srgbClr val="000000"/>
              </a:solidFill>
            </a:ln>
          </p:spPr>
          <p:txBody>
            <a:bodyPr/>
            <a:lstStyle/>
            <a:p>
              <a:endParaRPr lang="en-GB"/>
            </a:p>
          </p:txBody>
        </p:sp>
      </p:grpSp>
      <p:grpSp>
        <p:nvGrpSpPr>
          <p:cNvPr id="5" name="Group 5">
            <a:extLst>
              <a:ext uri="{FF2B5EF4-FFF2-40B4-BE49-F238E27FC236}">
                <a16:creationId xmlns:a16="http://schemas.microsoft.com/office/drawing/2014/main" id="{C71F3CA4-2021-6321-6AB1-CD032AB53186}"/>
              </a:ext>
            </a:extLst>
          </p:cNvPr>
          <p:cNvGrpSpPr/>
          <p:nvPr/>
        </p:nvGrpSpPr>
        <p:grpSpPr>
          <a:xfrm>
            <a:off x="9944071" y="0"/>
            <a:ext cx="8343929" cy="8343929"/>
            <a:chOff x="0" y="0"/>
            <a:chExt cx="6350000" cy="6350000"/>
          </a:xfrm>
        </p:grpSpPr>
        <p:sp>
          <p:nvSpPr>
            <p:cNvPr id="6" name="Freeform 6">
              <a:extLst>
                <a:ext uri="{FF2B5EF4-FFF2-40B4-BE49-F238E27FC236}">
                  <a16:creationId xmlns:a16="http://schemas.microsoft.com/office/drawing/2014/main" id="{74D39193-B511-0DF3-B330-E2EAE128F015}"/>
                </a:ext>
              </a:extLst>
            </p:cNvPr>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4"/>
              <a:stretch>
                <a:fillRect l="-14127" r="-62083"/>
              </a:stretch>
            </a:blipFill>
          </p:spPr>
          <p:txBody>
            <a:bodyPr/>
            <a:lstStyle/>
            <a:p>
              <a:endParaRPr lang="en-GB"/>
            </a:p>
          </p:txBody>
        </p:sp>
      </p:grpSp>
      <p:grpSp>
        <p:nvGrpSpPr>
          <p:cNvPr id="7" name="Group 7">
            <a:extLst>
              <a:ext uri="{FF2B5EF4-FFF2-40B4-BE49-F238E27FC236}">
                <a16:creationId xmlns:a16="http://schemas.microsoft.com/office/drawing/2014/main" id="{C7EF1CE8-93D4-5A8E-DCCE-4CE500D298B2}"/>
              </a:ext>
            </a:extLst>
          </p:cNvPr>
          <p:cNvGrpSpPr/>
          <p:nvPr/>
        </p:nvGrpSpPr>
        <p:grpSpPr>
          <a:xfrm>
            <a:off x="-2631918" y="3407036"/>
            <a:ext cx="14720826" cy="3176829"/>
            <a:chOff x="0" y="0"/>
            <a:chExt cx="1883181" cy="406400"/>
          </a:xfrm>
        </p:grpSpPr>
        <p:sp>
          <p:nvSpPr>
            <p:cNvPr id="8" name="Freeform 8">
              <a:extLst>
                <a:ext uri="{FF2B5EF4-FFF2-40B4-BE49-F238E27FC236}">
                  <a16:creationId xmlns:a16="http://schemas.microsoft.com/office/drawing/2014/main" id="{81EC328C-14CF-A8EE-E9DB-2013CE2A501F}"/>
                </a:ext>
              </a:extLst>
            </p:cNvPr>
            <p:cNvSpPr/>
            <p:nvPr/>
          </p:nvSpPr>
          <p:spPr>
            <a:xfrm>
              <a:off x="0" y="0"/>
              <a:ext cx="1883181" cy="406400"/>
            </a:xfrm>
            <a:custGeom>
              <a:avLst/>
              <a:gdLst/>
              <a:ahLst/>
              <a:cxnLst/>
              <a:rect l="l" t="t" r="r" b="b"/>
              <a:pathLst>
                <a:path w="1883181" h="406400">
                  <a:moveTo>
                    <a:pt x="1679981" y="0"/>
                  </a:moveTo>
                  <a:cubicBezTo>
                    <a:pt x="1792205" y="0"/>
                    <a:pt x="1883181" y="90976"/>
                    <a:pt x="1883181" y="203200"/>
                  </a:cubicBezTo>
                  <a:cubicBezTo>
                    <a:pt x="1883181" y="315424"/>
                    <a:pt x="1792205" y="406400"/>
                    <a:pt x="1679981" y="406400"/>
                  </a:cubicBezTo>
                  <a:lnTo>
                    <a:pt x="203200" y="406400"/>
                  </a:lnTo>
                  <a:cubicBezTo>
                    <a:pt x="90976" y="406400"/>
                    <a:pt x="0" y="315424"/>
                    <a:pt x="0" y="203200"/>
                  </a:cubicBezTo>
                  <a:cubicBezTo>
                    <a:pt x="0" y="90976"/>
                    <a:pt x="90976" y="0"/>
                    <a:pt x="203200" y="0"/>
                  </a:cubicBezTo>
                  <a:close/>
                </a:path>
              </a:pathLst>
            </a:custGeom>
            <a:gradFill rotWithShape="1">
              <a:gsLst>
                <a:gs pos="0">
                  <a:srgbClr val="088395">
                    <a:alpha val="85000"/>
                  </a:srgbClr>
                </a:gs>
                <a:gs pos="100000">
                  <a:srgbClr val="071952">
                    <a:alpha val="85000"/>
                  </a:srgbClr>
                </a:gs>
              </a:gsLst>
              <a:lin ang="2700000"/>
            </a:gradFill>
          </p:spPr>
          <p:txBody>
            <a:bodyPr/>
            <a:lstStyle/>
            <a:p>
              <a:endParaRPr lang="en-GB"/>
            </a:p>
          </p:txBody>
        </p:sp>
        <p:sp>
          <p:nvSpPr>
            <p:cNvPr id="9" name="TextBox 9">
              <a:extLst>
                <a:ext uri="{FF2B5EF4-FFF2-40B4-BE49-F238E27FC236}">
                  <a16:creationId xmlns:a16="http://schemas.microsoft.com/office/drawing/2014/main" id="{393E6222-2C24-E6B9-DD65-DF4BE38813D6}"/>
                </a:ext>
              </a:extLst>
            </p:cNvPr>
            <p:cNvSpPr txBox="1"/>
            <p:nvPr/>
          </p:nvSpPr>
          <p:spPr>
            <a:xfrm>
              <a:off x="0" y="-38100"/>
              <a:ext cx="1883181" cy="444500"/>
            </a:xfrm>
            <a:prstGeom prst="rect">
              <a:avLst/>
            </a:prstGeom>
          </p:spPr>
          <p:txBody>
            <a:bodyPr lIns="50800" tIns="50800" rIns="50800" bIns="50800" rtlCol="0" anchor="ctr"/>
            <a:lstStyle/>
            <a:p>
              <a:pPr algn="ctr">
                <a:lnSpc>
                  <a:spcPts val="2659"/>
                </a:lnSpc>
              </a:pPr>
              <a:endParaRPr/>
            </a:p>
          </p:txBody>
        </p:sp>
      </p:grpSp>
      <p:grpSp>
        <p:nvGrpSpPr>
          <p:cNvPr id="10" name="Group 10">
            <a:extLst>
              <a:ext uri="{FF2B5EF4-FFF2-40B4-BE49-F238E27FC236}">
                <a16:creationId xmlns:a16="http://schemas.microsoft.com/office/drawing/2014/main" id="{946A0833-C09D-03F9-2D77-C23403D65159}"/>
              </a:ext>
            </a:extLst>
          </p:cNvPr>
          <p:cNvGrpSpPr/>
          <p:nvPr/>
        </p:nvGrpSpPr>
        <p:grpSpPr>
          <a:xfrm>
            <a:off x="4628136" y="5395285"/>
            <a:ext cx="13224779" cy="4189294"/>
            <a:chOff x="0" y="-38100"/>
            <a:chExt cx="1691797" cy="535921"/>
          </a:xfrm>
        </p:grpSpPr>
        <p:sp>
          <p:nvSpPr>
            <p:cNvPr id="11" name="Freeform 11">
              <a:extLst>
                <a:ext uri="{FF2B5EF4-FFF2-40B4-BE49-F238E27FC236}">
                  <a16:creationId xmlns:a16="http://schemas.microsoft.com/office/drawing/2014/main" id="{E504B550-2EFD-4A2E-F5AA-902A4C533A45}"/>
                </a:ext>
              </a:extLst>
            </p:cNvPr>
            <p:cNvSpPr/>
            <p:nvPr/>
          </p:nvSpPr>
          <p:spPr>
            <a:xfrm>
              <a:off x="0" y="0"/>
              <a:ext cx="1691797" cy="497821"/>
            </a:xfrm>
            <a:custGeom>
              <a:avLst/>
              <a:gdLst/>
              <a:ahLst/>
              <a:cxnLst/>
              <a:rect l="l" t="t" r="r" b="b"/>
              <a:pathLst>
                <a:path w="1638889" h="406400">
                  <a:moveTo>
                    <a:pt x="1435689" y="0"/>
                  </a:moveTo>
                  <a:cubicBezTo>
                    <a:pt x="1547914" y="0"/>
                    <a:pt x="1638889" y="90976"/>
                    <a:pt x="1638889" y="203200"/>
                  </a:cubicBezTo>
                  <a:cubicBezTo>
                    <a:pt x="1638889" y="315424"/>
                    <a:pt x="1547914" y="406400"/>
                    <a:pt x="1435689" y="406400"/>
                  </a:cubicBezTo>
                  <a:lnTo>
                    <a:pt x="203200" y="406400"/>
                  </a:lnTo>
                  <a:cubicBezTo>
                    <a:pt x="90976" y="406400"/>
                    <a:pt x="0" y="315424"/>
                    <a:pt x="0" y="203200"/>
                  </a:cubicBezTo>
                  <a:cubicBezTo>
                    <a:pt x="0" y="90976"/>
                    <a:pt x="90976" y="0"/>
                    <a:pt x="203200" y="0"/>
                  </a:cubicBezTo>
                  <a:close/>
                </a:path>
              </a:pathLst>
            </a:custGeom>
            <a:gradFill rotWithShape="1">
              <a:gsLst>
                <a:gs pos="0">
                  <a:srgbClr val="071952">
                    <a:alpha val="85000"/>
                  </a:srgbClr>
                </a:gs>
                <a:gs pos="100000">
                  <a:srgbClr val="088395">
                    <a:alpha val="85000"/>
                  </a:srgbClr>
                </a:gs>
              </a:gsLst>
              <a:lin ang="2700000"/>
            </a:gradFill>
          </p:spPr>
          <p:txBody>
            <a:bodyPr/>
            <a:lstStyle/>
            <a:p>
              <a:endParaRPr lang="en-GB"/>
            </a:p>
          </p:txBody>
        </p:sp>
        <p:sp>
          <p:nvSpPr>
            <p:cNvPr id="12" name="TextBox 12">
              <a:extLst>
                <a:ext uri="{FF2B5EF4-FFF2-40B4-BE49-F238E27FC236}">
                  <a16:creationId xmlns:a16="http://schemas.microsoft.com/office/drawing/2014/main" id="{A468C285-32F3-79D7-C246-6F77FD2E6B6B}"/>
                </a:ext>
              </a:extLst>
            </p:cNvPr>
            <p:cNvSpPr txBox="1"/>
            <p:nvPr/>
          </p:nvSpPr>
          <p:spPr>
            <a:xfrm>
              <a:off x="0" y="-38100"/>
              <a:ext cx="1638889" cy="444500"/>
            </a:xfrm>
            <a:prstGeom prst="rect">
              <a:avLst/>
            </a:prstGeom>
          </p:spPr>
          <p:txBody>
            <a:bodyPr lIns="50800" tIns="50800" rIns="50800" bIns="50800" rtlCol="0" anchor="ctr"/>
            <a:lstStyle/>
            <a:p>
              <a:pPr algn="ctr">
                <a:lnSpc>
                  <a:spcPts val="2659"/>
                </a:lnSpc>
              </a:pPr>
              <a:endParaRPr/>
            </a:p>
          </p:txBody>
        </p:sp>
      </p:grpSp>
      <p:grpSp>
        <p:nvGrpSpPr>
          <p:cNvPr id="18" name="Group 17">
            <a:extLst>
              <a:ext uri="{FF2B5EF4-FFF2-40B4-BE49-F238E27FC236}">
                <a16:creationId xmlns:a16="http://schemas.microsoft.com/office/drawing/2014/main" id="{5F9FC3EF-5207-8BD7-F341-88B7D14F3B0D}"/>
              </a:ext>
            </a:extLst>
          </p:cNvPr>
          <p:cNvGrpSpPr/>
          <p:nvPr/>
        </p:nvGrpSpPr>
        <p:grpSpPr>
          <a:xfrm>
            <a:off x="-2830909" y="5272475"/>
            <a:ext cx="8233030" cy="10176405"/>
            <a:chOff x="-2830909" y="5272475"/>
            <a:chExt cx="8233030" cy="10176405"/>
          </a:xfrm>
        </p:grpSpPr>
        <p:sp>
          <p:nvSpPr>
            <p:cNvPr id="25" name="Freeform 25">
              <a:extLst>
                <a:ext uri="{FF2B5EF4-FFF2-40B4-BE49-F238E27FC236}">
                  <a16:creationId xmlns:a16="http://schemas.microsoft.com/office/drawing/2014/main" id="{0C7B31F5-6F4F-AC65-3252-48972F53E9BC}"/>
                </a:ext>
              </a:extLst>
            </p:cNvPr>
            <p:cNvSpPr/>
            <p:nvPr/>
          </p:nvSpPr>
          <p:spPr>
            <a:xfrm>
              <a:off x="-2830909" y="7219280"/>
              <a:ext cx="8233030" cy="8229600"/>
            </a:xfrm>
            <a:custGeom>
              <a:avLst/>
              <a:gdLst/>
              <a:ahLst/>
              <a:cxnLst/>
              <a:rect l="l" t="t" r="r" b="b"/>
              <a:pathLst>
                <a:path w="8233030" h="8229600">
                  <a:moveTo>
                    <a:pt x="0" y="0"/>
                  </a:moveTo>
                  <a:lnTo>
                    <a:pt x="8233031" y="0"/>
                  </a:lnTo>
                  <a:lnTo>
                    <a:pt x="8233031" y="8229600"/>
                  </a:lnTo>
                  <a:lnTo>
                    <a:pt x="0" y="8229600"/>
                  </a:lnTo>
                  <a:lnTo>
                    <a:pt x="0" y="0"/>
                  </a:lnTo>
                  <a:close/>
                </a:path>
              </a:pathLst>
            </a:custGeom>
            <a:blipFill>
              <a:blip r:embed="rId5"/>
              <a:stretch>
                <a:fillRect/>
              </a:stretch>
            </a:blipFill>
          </p:spPr>
          <p:txBody>
            <a:bodyPr/>
            <a:lstStyle/>
            <a:p>
              <a:endParaRPr lang="en-GB"/>
            </a:p>
          </p:txBody>
        </p:sp>
        <p:sp>
          <p:nvSpPr>
            <p:cNvPr id="26" name="Freeform 26">
              <a:extLst>
                <a:ext uri="{FF2B5EF4-FFF2-40B4-BE49-F238E27FC236}">
                  <a16:creationId xmlns:a16="http://schemas.microsoft.com/office/drawing/2014/main" id="{E20894D9-5214-B5AA-DA21-AB025DE24B7F}"/>
                </a:ext>
              </a:extLst>
            </p:cNvPr>
            <p:cNvSpPr/>
            <p:nvPr/>
          </p:nvSpPr>
          <p:spPr>
            <a:xfrm>
              <a:off x="-418891" y="5272475"/>
              <a:ext cx="4806919" cy="5147972"/>
            </a:xfrm>
            <a:custGeom>
              <a:avLst/>
              <a:gdLst/>
              <a:ahLst/>
              <a:cxnLst/>
              <a:rect l="l" t="t" r="r" b="b"/>
              <a:pathLst>
                <a:path w="4806919" h="5147972">
                  <a:moveTo>
                    <a:pt x="0" y="0"/>
                  </a:moveTo>
                  <a:lnTo>
                    <a:pt x="4806918" y="0"/>
                  </a:lnTo>
                  <a:lnTo>
                    <a:pt x="4806918" y="5147972"/>
                  </a:lnTo>
                  <a:lnTo>
                    <a:pt x="0" y="5147972"/>
                  </a:lnTo>
                  <a:lnTo>
                    <a:pt x="0" y="0"/>
                  </a:lnTo>
                  <a:close/>
                </a:path>
              </a:pathLst>
            </a:custGeom>
            <a:blipFill>
              <a:blip r:embed="rId6"/>
              <a:stretch>
                <a:fillRect/>
              </a:stretch>
            </a:blipFill>
          </p:spPr>
          <p:txBody>
            <a:bodyPr/>
            <a:lstStyle/>
            <a:p>
              <a:endParaRPr lang="en-GB"/>
            </a:p>
          </p:txBody>
        </p:sp>
      </p:grpSp>
      <p:sp>
        <p:nvSpPr>
          <p:cNvPr id="27" name="TextBox 27">
            <a:extLst>
              <a:ext uri="{FF2B5EF4-FFF2-40B4-BE49-F238E27FC236}">
                <a16:creationId xmlns:a16="http://schemas.microsoft.com/office/drawing/2014/main" id="{44A84B7A-2254-CF5B-E586-75E47595489E}"/>
              </a:ext>
            </a:extLst>
          </p:cNvPr>
          <p:cNvSpPr txBox="1"/>
          <p:nvPr/>
        </p:nvSpPr>
        <p:spPr>
          <a:xfrm>
            <a:off x="679324" y="4341747"/>
            <a:ext cx="6996238" cy="1015663"/>
          </a:xfrm>
          <a:prstGeom prst="rect">
            <a:avLst/>
          </a:prstGeom>
        </p:spPr>
        <p:txBody>
          <a:bodyPr lIns="0" tIns="0" rIns="0" bIns="0" rtlCol="0" anchor="t">
            <a:spAutoFit/>
          </a:bodyPr>
          <a:lstStyle/>
          <a:p>
            <a:pPr algn="l"/>
            <a:r>
              <a:rPr lang="en-US" sz="6600" b="1">
                <a:solidFill>
                  <a:srgbClr val="FFFFFF"/>
                </a:solidFill>
                <a:latin typeface="Arial" panose="020B0604020202020204" pitchFamily="34" charset="0"/>
                <a:ea typeface="Garet Bold"/>
                <a:cs typeface="Arial" panose="020B0604020202020204" pitchFamily="34" charset="0"/>
                <a:sym typeface="Garet Bold"/>
              </a:rPr>
              <a:t>Introduction</a:t>
            </a:r>
            <a:endParaRPr lang="en-US" sz="6600" b="1">
              <a:solidFill>
                <a:srgbClr val="FFC000"/>
              </a:solidFill>
              <a:latin typeface="Arial" panose="020B0604020202020204" pitchFamily="34" charset="0"/>
              <a:ea typeface="Garet Bold"/>
              <a:cs typeface="Arial" panose="020B0604020202020204" pitchFamily="34" charset="0"/>
              <a:sym typeface="Garet Bold"/>
            </a:endParaRPr>
          </a:p>
        </p:txBody>
      </p:sp>
      <p:grpSp>
        <p:nvGrpSpPr>
          <p:cNvPr id="40" name="Group 39">
            <a:extLst>
              <a:ext uri="{FF2B5EF4-FFF2-40B4-BE49-F238E27FC236}">
                <a16:creationId xmlns:a16="http://schemas.microsoft.com/office/drawing/2014/main" id="{63431E9F-229B-9868-5BA4-11F8D5EEDB85}"/>
              </a:ext>
            </a:extLst>
          </p:cNvPr>
          <p:cNvGrpSpPr/>
          <p:nvPr/>
        </p:nvGrpSpPr>
        <p:grpSpPr>
          <a:xfrm>
            <a:off x="4096102" y="6983877"/>
            <a:ext cx="2510715" cy="1934123"/>
            <a:chOff x="4899701" y="6984291"/>
            <a:chExt cx="3669360" cy="1972183"/>
          </a:xfrm>
        </p:grpSpPr>
        <p:sp>
          <p:nvSpPr>
            <p:cNvPr id="16" name="Freeform 16">
              <a:extLst>
                <a:ext uri="{FF2B5EF4-FFF2-40B4-BE49-F238E27FC236}">
                  <a16:creationId xmlns:a16="http://schemas.microsoft.com/office/drawing/2014/main" id="{A85B7CC2-045A-A06E-8C5B-6220632C225E}"/>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7"/>
              <a:stretch>
                <a:fillRect/>
              </a:stretch>
            </a:blipFill>
          </p:spPr>
          <p:txBody>
            <a:bodyPr/>
            <a:lstStyle/>
            <a:p>
              <a:endParaRPr lang="en-GB"/>
            </a:p>
          </p:txBody>
        </p:sp>
        <p:grpSp>
          <p:nvGrpSpPr>
            <p:cNvPr id="34" name="Group 33">
              <a:extLst>
                <a:ext uri="{FF2B5EF4-FFF2-40B4-BE49-F238E27FC236}">
                  <a16:creationId xmlns:a16="http://schemas.microsoft.com/office/drawing/2014/main" id="{D7F681D2-5F25-BA05-32E1-CDC66C955F80}"/>
                </a:ext>
              </a:extLst>
            </p:cNvPr>
            <p:cNvGrpSpPr/>
            <p:nvPr/>
          </p:nvGrpSpPr>
          <p:grpSpPr>
            <a:xfrm>
              <a:off x="4899701" y="6984291"/>
              <a:ext cx="3669360" cy="1515365"/>
              <a:chOff x="4899701" y="6984291"/>
              <a:chExt cx="3669360" cy="1515365"/>
            </a:xfrm>
          </p:grpSpPr>
          <p:grpSp>
            <p:nvGrpSpPr>
              <p:cNvPr id="13" name="Group 13">
                <a:extLst>
                  <a:ext uri="{FF2B5EF4-FFF2-40B4-BE49-F238E27FC236}">
                    <a16:creationId xmlns:a16="http://schemas.microsoft.com/office/drawing/2014/main" id="{102A70F0-446D-AFCD-1E1C-3ED153BCCB09}"/>
                  </a:ext>
                </a:extLst>
              </p:cNvPr>
              <p:cNvGrpSpPr/>
              <p:nvPr/>
            </p:nvGrpSpPr>
            <p:grpSpPr>
              <a:xfrm>
                <a:off x="4899701" y="6984291"/>
                <a:ext cx="3669360" cy="1515365"/>
                <a:chOff x="0" y="-38100"/>
                <a:chExt cx="1339616" cy="553232"/>
              </a:xfrm>
            </p:grpSpPr>
            <p:sp>
              <p:nvSpPr>
                <p:cNvPr id="14" name="Freeform 14">
                  <a:extLst>
                    <a:ext uri="{FF2B5EF4-FFF2-40B4-BE49-F238E27FC236}">
                      <a16:creationId xmlns:a16="http://schemas.microsoft.com/office/drawing/2014/main" id="{EC74E20A-E4E4-770E-4525-64C07695CAED}"/>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endParaRPr lang="en-GB"/>
                </a:p>
              </p:txBody>
            </p:sp>
            <p:sp>
              <p:nvSpPr>
                <p:cNvPr id="15" name="TextBox 15">
                  <a:extLst>
                    <a:ext uri="{FF2B5EF4-FFF2-40B4-BE49-F238E27FC236}">
                      <a16:creationId xmlns:a16="http://schemas.microsoft.com/office/drawing/2014/main" id="{BC29FDD0-B59B-2F8A-0D70-4DB7992E689B}"/>
                    </a:ext>
                  </a:extLst>
                </p:cNvPr>
                <p:cNvSpPr txBox="1"/>
                <p:nvPr/>
              </p:nvSpPr>
              <p:spPr>
                <a:xfrm>
                  <a:off x="0" y="-38100"/>
                  <a:ext cx="1339616" cy="444500"/>
                </a:xfrm>
                <a:prstGeom prst="rect">
                  <a:avLst/>
                </a:prstGeom>
              </p:spPr>
              <p:txBody>
                <a:bodyPr lIns="47792" tIns="47792" rIns="47792" bIns="47792" rtlCol="0" anchor="ctr"/>
                <a:lstStyle/>
                <a:p>
                  <a:pPr algn="ctr">
                    <a:lnSpc>
                      <a:spcPts val="2659"/>
                    </a:lnSpc>
                    <a:spcBef>
                      <a:spcPct val="0"/>
                    </a:spcBef>
                  </a:pPr>
                  <a:endParaRPr/>
                </a:p>
              </p:txBody>
            </p:sp>
          </p:grpSp>
          <p:sp>
            <p:nvSpPr>
              <p:cNvPr id="31" name="TextBox 31">
                <a:extLst>
                  <a:ext uri="{FF2B5EF4-FFF2-40B4-BE49-F238E27FC236}">
                    <a16:creationId xmlns:a16="http://schemas.microsoft.com/office/drawing/2014/main" id="{770D8351-1FC5-3112-EA5C-B86050C486ED}"/>
                  </a:ext>
                </a:extLst>
              </p:cNvPr>
              <p:cNvSpPr txBox="1"/>
              <p:nvPr/>
            </p:nvSpPr>
            <p:spPr>
              <a:xfrm>
                <a:off x="5263657" y="7578923"/>
                <a:ext cx="2941450" cy="307777"/>
              </a:xfrm>
              <a:prstGeom prst="rect">
                <a:avLst/>
              </a:prstGeom>
            </p:spPr>
            <p:txBody>
              <a:bodyPr lIns="0" tIns="0" rIns="0" bIns="0" rtlCol="0" anchor="t">
                <a:spAutoFit/>
              </a:bodyPr>
              <a:lstStyle/>
              <a:p>
                <a:pPr algn="ctr">
                  <a:lnSpc>
                    <a:spcPts val="2362"/>
                  </a:lnSpc>
                </a:pPr>
                <a:r>
                  <a:rPr lang="en-US" sz="2000" b="1" dirty="0">
                    <a:solidFill>
                      <a:srgbClr val="000000"/>
                    </a:solidFill>
                    <a:latin typeface="Arial" panose="020B0604020202020204" pitchFamily="34" charset="0"/>
                    <a:ea typeface="Garet"/>
                    <a:cs typeface="Arial" panose="020B0604020202020204" pitchFamily="34" charset="0"/>
                    <a:sym typeface="Garet"/>
                  </a:rPr>
                  <a:t>Aim &amp; Focus</a:t>
                </a:r>
              </a:p>
            </p:txBody>
          </p:sp>
        </p:grpSp>
      </p:grpSp>
      <p:grpSp>
        <p:nvGrpSpPr>
          <p:cNvPr id="62" name="Group 61">
            <a:extLst>
              <a:ext uri="{FF2B5EF4-FFF2-40B4-BE49-F238E27FC236}">
                <a16:creationId xmlns:a16="http://schemas.microsoft.com/office/drawing/2014/main" id="{D483CC91-63E6-31C2-E39C-CF78DC22458B}"/>
              </a:ext>
            </a:extLst>
          </p:cNvPr>
          <p:cNvGrpSpPr/>
          <p:nvPr/>
        </p:nvGrpSpPr>
        <p:grpSpPr>
          <a:xfrm>
            <a:off x="9418843" y="6942393"/>
            <a:ext cx="2765890" cy="1972183"/>
            <a:chOff x="4899701" y="6984291"/>
            <a:chExt cx="3669360" cy="1972183"/>
          </a:xfrm>
        </p:grpSpPr>
        <p:sp>
          <p:nvSpPr>
            <p:cNvPr id="63" name="Freeform 16">
              <a:extLst>
                <a:ext uri="{FF2B5EF4-FFF2-40B4-BE49-F238E27FC236}">
                  <a16:creationId xmlns:a16="http://schemas.microsoft.com/office/drawing/2014/main" id="{7F89CBD3-F5B5-1E5A-C200-A7CD809456B9}"/>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7"/>
              <a:stretch>
                <a:fillRect/>
              </a:stretch>
            </a:blipFill>
          </p:spPr>
          <p:txBody>
            <a:bodyPr/>
            <a:lstStyle/>
            <a:p>
              <a:endParaRPr lang="en-GB"/>
            </a:p>
          </p:txBody>
        </p:sp>
        <p:grpSp>
          <p:nvGrpSpPr>
            <p:cNvPr id="64" name="Group 63">
              <a:extLst>
                <a:ext uri="{FF2B5EF4-FFF2-40B4-BE49-F238E27FC236}">
                  <a16:creationId xmlns:a16="http://schemas.microsoft.com/office/drawing/2014/main" id="{AE74976A-A34D-CE90-87A8-ADCA8193F330}"/>
                </a:ext>
              </a:extLst>
            </p:cNvPr>
            <p:cNvGrpSpPr/>
            <p:nvPr/>
          </p:nvGrpSpPr>
          <p:grpSpPr>
            <a:xfrm>
              <a:off x="4899701" y="6984291"/>
              <a:ext cx="3669360" cy="1515365"/>
              <a:chOff x="4899701" y="6984291"/>
              <a:chExt cx="3669360" cy="1515365"/>
            </a:xfrm>
          </p:grpSpPr>
          <p:grpSp>
            <p:nvGrpSpPr>
              <p:cNvPr id="65" name="Group 13">
                <a:extLst>
                  <a:ext uri="{FF2B5EF4-FFF2-40B4-BE49-F238E27FC236}">
                    <a16:creationId xmlns:a16="http://schemas.microsoft.com/office/drawing/2014/main" id="{3313C358-C8CC-21E1-DF75-2C81A07E900E}"/>
                  </a:ext>
                </a:extLst>
              </p:cNvPr>
              <p:cNvGrpSpPr/>
              <p:nvPr/>
            </p:nvGrpSpPr>
            <p:grpSpPr>
              <a:xfrm>
                <a:off x="4899701" y="6984291"/>
                <a:ext cx="3669360" cy="1515365"/>
                <a:chOff x="0" y="-38100"/>
                <a:chExt cx="1339616" cy="553232"/>
              </a:xfrm>
            </p:grpSpPr>
            <p:sp>
              <p:nvSpPr>
                <p:cNvPr id="67" name="Freeform 14">
                  <a:extLst>
                    <a:ext uri="{FF2B5EF4-FFF2-40B4-BE49-F238E27FC236}">
                      <a16:creationId xmlns:a16="http://schemas.microsoft.com/office/drawing/2014/main" id="{D524A281-BC9B-B9B5-A4C5-8404B6AE87D5}"/>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endParaRPr lang="en-GB"/>
                </a:p>
              </p:txBody>
            </p:sp>
            <p:sp>
              <p:nvSpPr>
                <p:cNvPr id="68" name="TextBox 15">
                  <a:extLst>
                    <a:ext uri="{FF2B5EF4-FFF2-40B4-BE49-F238E27FC236}">
                      <a16:creationId xmlns:a16="http://schemas.microsoft.com/office/drawing/2014/main" id="{0DF94CA5-E790-E890-3023-7DF911DCF3C0}"/>
                    </a:ext>
                  </a:extLst>
                </p:cNvPr>
                <p:cNvSpPr txBox="1"/>
                <p:nvPr/>
              </p:nvSpPr>
              <p:spPr>
                <a:xfrm>
                  <a:off x="0" y="-38100"/>
                  <a:ext cx="1339616" cy="444500"/>
                </a:xfrm>
                <a:prstGeom prst="rect">
                  <a:avLst/>
                </a:prstGeom>
              </p:spPr>
              <p:txBody>
                <a:bodyPr lIns="47792" tIns="47792" rIns="47792" bIns="47792" rtlCol="0" anchor="ctr"/>
                <a:lstStyle/>
                <a:p>
                  <a:pPr algn="ctr">
                    <a:lnSpc>
                      <a:spcPts val="2659"/>
                    </a:lnSpc>
                    <a:spcBef>
                      <a:spcPct val="0"/>
                    </a:spcBef>
                  </a:pPr>
                  <a:endParaRPr/>
                </a:p>
              </p:txBody>
            </p:sp>
          </p:grpSp>
          <p:sp>
            <p:nvSpPr>
              <p:cNvPr id="66" name="TextBox 31">
                <a:extLst>
                  <a:ext uri="{FF2B5EF4-FFF2-40B4-BE49-F238E27FC236}">
                    <a16:creationId xmlns:a16="http://schemas.microsoft.com/office/drawing/2014/main" id="{73C4EA4F-C544-0F00-E299-70E955A9B3DC}"/>
                  </a:ext>
                </a:extLst>
              </p:cNvPr>
              <p:cNvSpPr txBox="1"/>
              <p:nvPr/>
            </p:nvSpPr>
            <p:spPr>
              <a:xfrm>
                <a:off x="5214199" y="7578923"/>
                <a:ext cx="2941450" cy="307777"/>
              </a:xfrm>
              <a:prstGeom prst="rect">
                <a:avLst/>
              </a:prstGeom>
            </p:spPr>
            <p:txBody>
              <a:bodyPr lIns="0" tIns="0" rIns="0" bIns="0" rtlCol="0" anchor="t">
                <a:spAutoFit/>
              </a:bodyPr>
              <a:lstStyle/>
              <a:p>
                <a:pPr algn="ctr">
                  <a:lnSpc>
                    <a:spcPts val="2362"/>
                  </a:lnSpc>
                </a:pPr>
                <a:r>
                  <a:rPr lang="en-US" sz="2000" b="1">
                    <a:solidFill>
                      <a:srgbClr val="000000"/>
                    </a:solidFill>
                    <a:latin typeface="Arial" panose="020B0604020202020204" pitchFamily="34" charset="0"/>
                    <a:ea typeface="Garet"/>
                    <a:cs typeface="Arial" panose="020B0604020202020204" pitchFamily="34" charset="0"/>
                    <a:sym typeface="Garet"/>
                  </a:rPr>
                  <a:t>Methodology</a:t>
                </a:r>
              </a:p>
            </p:txBody>
          </p:sp>
        </p:grpSp>
      </p:grpSp>
      <p:grpSp>
        <p:nvGrpSpPr>
          <p:cNvPr id="69" name="Group 68">
            <a:extLst>
              <a:ext uri="{FF2B5EF4-FFF2-40B4-BE49-F238E27FC236}">
                <a16:creationId xmlns:a16="http://schemas.microsoft.com/office/drawing/2014/main" id="{42B16CD8-9D62-0FE6-7280-9E60C830F92C}"/>
              </a:ext>
            </a:extLst>
          </p:cNvPr>
          <p:cNvGrpSpPr/>
          <p:nvPr/>
        </p:nvGrpSpPr>
        <p:grpSpPr>
          <a:xfrm>
            <a:off x="12197387" y="6881164"/>
            <a:ext cx="2765890" cy="1972183"/>
            <a:chOff x="4899701" y="6984291"/>
            <a:chExt cx="3669360" cy="1972183"/>
          </a:xfrm>
        </p:grpSpPr>
        <p:sp>
          <p:nvSpPr>
            <p:cNvPr id="70" name="Freeform 16">
              <a:extLst>
                <a:ext uri="{FF2B5EF4-FFF2-40B4-BE49-F238E27FC236}">
                  <a16:creationId xmlns:a16="http://schemas.microsoft.com/office/drawing/2014/main" id="{C875DF5D-76F8-8CC1-0A94-7FCC474BD1BF}"/>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7"/>
              <a:stretch>
                <a:fillRect/>
              </a:stretch>
            </a:blipFill>
          </p:spPr>
          <p:txBody>
            <a:bodyPr/>
            <a:lstStyle/>
            <a:p>
              <a:endParaRPr lang="en-GB"/>
            </a:p>
          </p:txBody>
        </p:sp>
        <p:grpSp>
          <p:nvGrpSpPr>
            <p:cNvPr id="71" name="Group 70">
              <a:extLst>
                <a:ext uri="{FF2B5EF4-FFF2-40B4-BE49-F238E27FC236}">
                  <a16:creationId xmlns:a16="http://schemas.microsoft.com/office/drawing/2014/main" id="{48A28B11-E7E1-68CD-BC8D-16323B08C767}"/>
                </a:ext>
              </a:extLst>
            </p:cNvPr>
            <p:cNvGrpSpPr/>
            <p:nvPr/>
          </p:nvGrpSpPr>
          <p:grpSpPr>
            <a:xfrm>
              <a:off x="4899701" y="6984291"/>
              <a:ext cx="3669360" cy="1515365"/>
              <a:chOff x="4899701" y="6984291"/>
              <a:chExt cx="3669360" cy="1515365"/>
            </a:xfrm>
          </p:grpSpPr>
          <p:grpSp>
            <p:nvGrpSpPr>
              <p:cNvPr id="72" name="Group 13">
                <a:extLst>
                  <a:ext uri="{FF2B5EF4-FFF2-40B4-BE49-F238E27FC236}">
                    <a16:creationId xmlns:a16="http://schemas.microsoft.com/office/drawing/2014/main" id="{48E27B56-D0D9-18F1-871B-BD9164B5F605}"/>
                  </a:ext>
                </a:extLst>
              </p:cNvPr>
              <p:cNvGrpSpPr/>
              <p:nvPr/>
            </p:nvGrpSpPr>
            <p:grpSpPr>
              <a:xfrm>
                <a:off x="4899701" y="6984291"/>
                <a:ext cx="3669360" cy="1515365"/>
                <a:chOff x="0" y="-38100"/>
                <a:chExt cx="1339616" cy="553232"/>
              </a:xfrm>
            </p:grpSpPr>
            <p:sp>
              <p:nvSpPr>
                <p:cNvPr id="74" name="Freeform 14">
                  <a:extLst>
                    <a:ext uri="{FF2B5EF4-FFF2-40B4-BE49-F238E27FC236}">
                      <a16:creationId xmlns:a16="http://schemas.microsoft.com/office/drawing/2014/main" id="{741D4E5A-0365-B71C-F618-783B1960B4B1}"/>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endParaRPr lang="en-GB"/>
                </a:p>
              </p:txBody>
            </p:sp>
            <p:sp>
              <p:nvSpPr>
                <p:cNvPr id="75" name="TextBox 15">
                  <a:extLst>
                    <a:ext uri="{FF2B5EF4-FFF2-40B4-BE49-F238E27FC236}">
                      <a16:creationId xmlns:a16="http://schemas.microsoft.com/office/drawing/2014/main" id="{267A671F-87FC-DBF1-5A1A-814ADAB08CEC}"/>
                    </a:ext>
                  </a:extLst>
                </p:cNvPr>
                <p:cNvSpPr txBox="1"/>
                <p:nvPr/>
              </p:nvSpPr>
              <p:spPr>
                <a:xfrm>
                  <a:off x="0" y="-38100"/>
                  <a:ext cx="1339616" cy="444500"/>
                </a:xfrm>
                <a:prstGeom prst="rect">
                  <a:avLst/>
                </a:prstGeom>
              </p:spPr>
              <p:txBody>
                <a:bodyPr lIns="47792" tIns="47792" rIns="47792" bIns="47792" rtlCol="0" anchor="ctr"/>
                <a:lstStyle/>
                <a:p>
                  <a:pPr algn="ctr">
                    <a:lnSpc>
                      <a:spcPts val="2659"/>
                    </a:lnSpc>
                    <a:spcBef>
                      <a:spcPct val="0"/>
                    </a:spcBef>
                  </a:pPr>
                  <a:endParaRPr/>
                </a:p>
              </p:txBody>
            </p:sp>
          </p:grpSp>
          <p:sp>
            <p:nvSpPr>
              <p:cNvPr id="73" name="TextBox 31">
                <a:extLst>
                  <a:ext uri="{FF2B5EF4-FFF2-40B4-BE49-F238E27FC236}">
                    <a16:creationId xmlns:a16="http://schemas.microsoft.com/office/drawing/2014/main" id="{A45B06D2-D7DE-1D1E-9584-5C814D2AD9F8}"/>
                  </a:ext>
                </a:extLst>
              </p:cNvPr>
              <p:cNvSpPr txBox="1"/>
              <p:nvPr/>
            </p:nvSpPr>
            <p:spPr>
              <a:xfrm>
                <a:off x="5186413" y="7467560"/>
                <a:ext cx="2941450" cy="615553"/>
              </a:xfrm>
              <a:prstGeom prst="rect">
                <a:avLst/>
              </a:prstGeom>
            </p:spPr>
            <p:txBody>
              <a:bodyPr lIns="0" tIns="0" rIns="0" bIns="0" rtlCol="0" anchor="t">
                <a:spAutoFit/>
              </a:bodyPr>
              <a:lstStyle/>
              <a:p>
                <a:pPr algn="ctr">
                  <a:lnSpc>
                    <a:spcPts val="2362"/>
                  </a:lnSpc>
                </a:pPr>
                <a:r>
                  <a:rPr lang="en-US" sz="2000" b="1">
                    <a:solidFill>
                      <a:srgbClr val="000000"/>
                    </a:solidFill>
                    <a:latin typeface="Arial" panose="020B0604020202020204" pitchFamily="34" charset="0"/>
                    <a:ea typeface="Garet"/>
                    <a:cs typeface="Arial" panose="020B0604020202020204" pitchFamily="34" charset="0"/>
                    <a:sym typeface="Garet"/>
                  </a:rPr>
                  <a:t>Country Case Studies</a:t>
                </a:r>
              </a:p>
            </p:txBody>
          </p:sp>
        </p:grpSp>
      </p:grpSp>
      <p:grpSp>
        <p:nvGrpSpPr>
          <p:cNvPr id="76" name="Group 75">
            <a:extLst>
              <a:ext uri="{FF2B5EF4-FFF2-40B4-BE49-F238E27FC236}">
                <a16:creationId xmlns:a16="http://schemas.microsoft.com/office/drawing/2014/main" id="{330B0656-394F-99B1-8072-CC760BBBB34A}"/>
              </a:ext>
            </a:extLst>
          </p:cNvPr>
          <p:cNvGrpSpPr/>
          <p:nvPr/>
        </p:nvGrpSpPr>
        <p:grpSpPr>
          <a:xfrm>
            <a:off x="15065349" y="6864306"/>
            <a:ext cx="2765890" cy="1972183"/>
            <a:chOff x="4899701" y="6984291"/>
            <a:chExt cx="3669360" cy="1972183"/>
          </a:xfrm>
        </p:grpSpPr>
        <p:sp>
          <p:nvSpPr>
            <p:cNvPr id="77" name="Freeform 16">
              <a:extLst>
                <a:ext uri="{FF2B5EF4-FFF2-40B4-BE49-F238E27FC236}">
                  <a16:creationId xmlns:a16="http://schemas.microsoft.com/office/drawing/2014/main" id="{08D732F9-1280-26AE-FB0B-ED591673BB61}"/>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7"/>
              <a:stretch>
                <a:fillRect/>
              </a:stretch>
            </a:blipFill>
          </p:spPr>
          <p:txBody>
            <a:bodyPr/>
            <a:lstStyle/>
            <a:p>
              <a:endParaRPr lang="en-GB"/>
            </a:p>
          </p:txBody>
        </p:sp>
        <p:grpSp>
          <p:nvGrpSpPr>
            <p:cNvPr id="78" name="Group 77">
              <a:extLst>
                <a:ext uri="{FF2B5EF4-FFF2-40B4-BE49-F238E27FC236}">
                  <a16:creationId xmlns:a16="http://schemas.microsoft.com/office/drawing/2014/main" id="{454AA094-A185-0C99-C9B6-0C6167101A97}"/>
                </a:ext>
              </a:extLst>
            </p:cNvPr>
            <p:cNvGrpSpPr/>
            <p:nvPr/>
          </p:nvGrpSpPr>
          <p:grpSpPr>
            <a:xfrm>
              <a:off x="4899701" y="6984291"/>
              <a:ext cx="3669360" cy="1515365"/>
              <a:chOff x="4899701" y="6984291"/>
              <a:chExt cx="3669360" cy="1515365"/>
            </a:xfrm>
          </p:grpSpPr>
          <p:grpSp>
            <p:nvGrpSpPr>
              <p:cNvPr id="79" name="Group 13">
                <a:extLst>
                  <a:ext uri="{FF2B5EF4-FFF2-40B4-BE49-F238E27FC236}">
                    <a16:creationId xmlns:a16="http://schemas.microsoft.com/office/drawing/2014/main" id="{DCC043FA-F4F9-2595-1AC4-6D7458FE8765}"/>
                  </a:ext>
                </a:extLst>
              </p:cNvPr>
              <p:cNvGrpSpPr/>
              <p:nvPr/>
            </p:nvGrpSpPr>
            <p:grpSpPr>
              <a:xfrm>
                <a:off x="4899701" y="6984291"/>
                <a:ext cx="3669360" cy="1515365"/>
                <a:chOff x="0" y="-38100"/>
                <a:chExt cx="1339616" cy="553232"/>
              </a:xfrm>
            </p:grpSpPr>
            <p:sp>
              <p:nvSpPr>
                <p:cNvPr id="81" name="Freeform 14">
                  <a:extLst>
                    <a:ext uri="{FF2B5EF4-FFF2-40B4-BE49-F238E27FC236}">
                      <a16:creationId xmlns:a16="http://schemas.microsoft.com/office/drawing/2014/main" id="{83CB9A6C-6803-9C80-CE65-FB2244BDCBD0}"/>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endParaRPr lang="en-GB"/>
                </a:p>
              </p:txBody>
            </p:sp>
            <p:sp>
              <p:nvSpPr>
                <p:cNvPr id="82" name="TextBox 15">
                  <a:extLst>
                    <a:ext uri="{FF2B5EF4-FFF2-40B4-BE49-F238E27FC236}">
                      <a16:creationId xmlns:a16="http://schemas.microsoft.com/office/drawing/2014/main" id="{40FC8144-4ED9-AA2D-63B4-55B1AA13FB74}"/>
                    </a:ext>
                  </a:extLst>
                </p:cNvPr>
                <p:cNvSpPr txBox="1"/>
                <p:nvPr/>
              </p:nvSpPr>
              <p:spPr>
                <a:xfrm>
                  <a:off x="0" y="-38100"/>
                  <a:ext cx="1339616" cy="444500"/>
                </a:xfrm>
                <a:prstGeom prst="rect">
                  <a:avLst/>
                </a:prstGeom>
              </p:spPr>
              <p:txBody>
                <a:bodyPr lIns="47792" tIns="47792" rIns="47792" bIns="47792" rtlCol="0" anchor="ctr"/>
                <a:lstStyle/>
                <a:p>
                  <a:pPr algn="ctr">
                    <a:lnSpc>
                      <a:spcPts val="2659"/>
                    </a:lnSpc>
                    <a:spcBef>
                      <a:spcPct val="0"/>
                    </a:spcBef>
                  </a:pPr>
                  <a:endParaRPr/>
                </a:p>
              </p:txBody>
            </p:sp>
          </p:grpSp>
          <p:sp>
            <p:nvSpPr>
              <p:cNvPr id="80" name="TextBox 31">
                <a:extLst>
                  <a:ext uri="{FF2B5EF4-FFF2-40B4-BE49-F238E27FC236}">
                    <a16:creationId xmlns:a16="http://schemas.microsoft.com/office/drawing/2014/main" id="{FF015C13-343B-44CC-2E55-2BEB2006BCB6}"/>
                  </a:ext>
                </a:extLst>
              </p:cNvPr>
              <p:cNvSpPr txBox="1"/>
              <p:nvPr/>
            </p:nvSpPr>
            <p:spPr>
              <a:xfrm>
                <a:off x="5186413" y="7491704"/>
                <a:ext cx="3151877" cy="615553"/>
              </a:xfrm>
              <a:prstGeom prst="rect">
                <a:avLst/>
              </a:prstGeom>
            </p:spPr>
            <p:txBody>
              <a:bodyPr wrap="square" lIns="0" tIns="0" rIns="0" bIns="0" rtlCol="0" anchor="t">
                <a:spAutoFit/>
              </a:bodyPr>
              <a:lstStyle/>
              <a:p>
                <a:pPr algn="ctr">
                  <a:lnSpc>
                    <a:spcPts val="2362"/>
                  </a:lnSpc>
                </a:pPr>
                <a:r>
                  <a:rPr lang="en-US" sz="2000" b="1" dirty="0">
                    <a:solidFill>
                      <a:srgbClr val="000000"/>
                    </a:solidFill>
                    <a:latin typeface="Arial" panose="020B0604020202020204" pitchFamily="34" charset="0"/>
                    <a:ea typeface="Garet"/>
                    <a:cs typeface="Arial" panose="020B0604020202020204" pitchFamily="34" charset="0"/>
                    <a:sym typeface="Garet"/>
                  </a:rPr>
                  <a:t>Overview of the Study</a:t>
                </a:r>
              </a:p>
            </p:txBody>
          </p:sp>
        </p:grpSp>
      </p:grpSp>
      <p:pic>
        <p:nvPicPr>
          <p:cNvPr id="17" name="Picture 16" descr="A logo with a castle in the middle&#10;&#10;Description automatically generated">
            <a:extLst>
              <a:ext uri="{FF2B5EF4-FFF2-40B4-BE49-F238E27FC236}">
                <a16:creationId xmlns:a16="http://schemas.microsoft.com/office/drawing/2014/main" id="{9062C06F-90FD-A72B-ACF2-7C5D1A0AAC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0" y="-304901"/>
            <a:ext cx="2739831" cy="2778694"/>
          </a:xfrm>
          <a:prstGeom prst="rect">
            <a:avLst/>
          </a:prstGeom>
        </p:spPr>
      </p:pic>
      <p:grpSp>
        <p:nvGrpSpPr>
          <p:cNvPr id="19" name="Group 18">
            <a:extLst>
              <a:ext uri="{FF2B5EF4-FFF2-40B4-BE49-F238E27FC236}">
                <a16:creationId xmlns:a16="http://schemas.microsoft.com/office/drawing/2014/main" id="{A4366949-DBF4-13B2-D858-98D19A2E6BF7}"/>
              </a:ext>
            </a:extLst>
          </p:cNvPr>
          <p:cNvGrpSpPr/>
          <p:nvPr/>
        </p:nvGrpSpPr>
        <p:grpSpPr>
          <a:xfrm>
            <a:off x="6610071" y="6964847"/>
            <a:ext cx="2765890" cy="1972183"/>
            <a:chOff x="4899701" y="6984291"/>
            <a:chExt cx="3669360" cy="1972183"/>
          </a:xfrm>
        </p:grpSpPr>
        <p:sp>
          <p:nvSpPr>
            <p:cNvPr id="20" name="Freeform 16">
              <a:extLst>
                <a:ext uri="{FF2B5EF4-FFF2-40B4-BE49-F238E27FC236}">
                  <a16:creationId xmlns:a16="http://schemas.microsoft.com/office/drawing/2014/main" id="{9B5479C0-E9F0-9DC4-EB42-4E29393E341C}"/>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7"/>
              <a:stretch>
                <a:fillRect/>
              </a:stretch>
            </a:blipFill>
          </p:spPr>
          <p:txBody>
            <a:bodyPr/>
            <a:lstStyle/>
            <a:p>
              <a:endParaRPr lang="en-GB"/>
            </a:p>
          </p:txBody>
        </p:sp>
        <p:grpSp>
          <p:nvGrpSpPr>
            <p:cNvPr id="21" name="Group 20">
              <a:extLst>
                <a:ext uri="{FF2B5EF4-FFF2-40B4-BE49-F238E27FC236}">
                  <a16:creationId xmlns:a16="http://schemas.microsoft.com/office/drawing/2014/main" id="{355E8FF8-2C06-74A8-2AE5-479A09839274}"/>
                </a:ext>
              </a:extLst>
            </p:cNvPr>
            <p:cNvGrpSpPr/>
            <p:nvPr/>
          </p:nvGrpSpPr>
          <p:grpSpPr>
            <a:xfrm>
              <a:off x="4899701" y="6984291"/>
              <a:ext cx="3669360" cy="1515365"/>
              <a:chOff x="4899701" y="6984291"/>
              <a:chExt cx="3669360" cy="1515365"/>
            </a:xfrm>
          </p:grpSpPr>
          <p:grpSp>
            <p:nvGrpSpPr>
              <p:cNvPr id="22" name="Group 13">
                <a:extLst>
                  <a:ext uri="{FF2B5EF4-FFF2-40B4-BE49-F238E27FC236}">
                    <a16:creationId xmlns:a16="http://schemas.microsoft.com/office/drawing/2014/main" id="{9689A154-5154-7CAF-9CF5-C8E112D5D77B}"/>
                  </a:ext>
                </a:extLst>
              </p:cNvPr>
              <p:cNvGrpSpPr/>
              <p:nvPr/>
            </p:nvGrpSpPr>
            <p:grpSpPr>
              <a:xfrm>
                <a:off x="4899701" y="6984291"/>
                <a:ext cx="3669360" cy="1515365"/>
                <a:chOff x="0" y="-38100"/>
                <a:chExt cx="1339616" cy="553232"/>
              </a:xfrm>
            </p:grpSpPr>
            <p:sp>
              <p:nvSpPr>
                <p:cNvPr id="24" name="Freeform 14">
                  <a:extLst>
                    <a:ext uri="{FF2B5EF4-FFF2-40B4-BE49-F238E27FC236}">
                      <a16:creationId xmlns:a16="http://schemas.microsoft.com/office/drawing/2014/main" id="{327ED480-2EE0-4485-16A6-E7215D62C39E}"/>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endParaRPr lang="en-GB"/>
                </a:p>
              </p:txBody>
            </p:sp>
            <p:sp>
              <p:nvSpPr>
                <p:cNvPr id="28" name="TextBox 15">
                  <a:extLst>
                    <a:ext uri="{FF2B5EF4-FFF2-40B4-BE49-F238E27FC236}">
                      <a16:creationId xmlns:a16="http://schemas.microsoft.com/office/drawing/2014/main" id="{FD5089B1-B634-843D-3F58-CDFD171D09EA}"/>
                    </a:ext>
                  </a:extLst>
                </p:cNvPr>
                <p:cNvSpPr txBox="1"/>
                <p:nvPr/>
              </p:nvSpPr>
              <p:spPr>
                <a:xfrm>
                  <a:off x="0" y="-38100"/>
                  <a:ext cx="1339616" cy="444500"/>
                </a:xfrm>
                <a:prstGeom prst="rect">
                  <a:avLst/>
                </a:prstGeom>
              </p:spPr>
              <p:txBody>
                <a:bodyPr lIns="47792" tIns="47792" rIns="47792" bIns="47792" rtlCol="0" anchor="ctr"/>
                <a:lstStyle/>
                <a:p>
                  <a:pPr algn="ctr">
                    <a:lnSpc>
                      <a:spcPts val="2659"/>
                    </a:lnSpc>
                    <a:spcBef>
                      <a:spcPct val="0"/>
                    </a:spcBef>
                  </a:pPr>
                  <a:endParaRPr/>
                </a:p>
              </p:txBody>
            </p:sp>
          </p:grpSp>
          <p:sp>
            <p:nvSpPr>
              <p:cNvPr id="23" name="TextBox 31">
                <a:extLst>
                  <a:ext uri="{FF2B5EF4-FFF2-40B4-BE49-F238E27FC236}">
                    <a16:creationId xmlns:a16="http://schemas.microsoft.com/office/drawing/2014/main" id="{19E44122-8572-74BD-5DB1-74D485B921C6}"/>
                  </a:ext>
                </a:extLst>
              </p:cNvPr>
              <p:cNvSpPr txBox="1"/>
              <p:nvPr/>
            </p:nvSpPr>
            <p:spPr>
              <a:xfrm>
                <a:off x="5214199" y="7578923"/>
                <a:ext cx="2941450" cy="615553"/>
              </a:xfrm>
              <a:prstGeom prst="rect">
                <a:avLst/>
              </a:prstGeom>
            </p:spPr>
            <p:txBody>
              <a:bodyPr lIns="0" tIns="0" rIns="0" bIns="0" rtlCol="0" anchor="t">
                <a:spAutoFit/>
              </a:bodyPr>
              <a:lstStyle/>
              <a:p>
                <a:pPr algn="ctr">
                  <a:lnSpc>
                    <a:spcPts val="2362"/>
                  </a:lnSpc>
                </a:pPr>
                <a:r>
                  <a:rPr lang="en-US" sz="2000" b="1" dirty="0">
                    <a:solidFill>
                      <a:srgbClr val="000000"/>
                    </a:solidFill>
                    <a:latin typeface="Arial" panose="020B0604020202020204" pitchFamily="34" charset="0"/>
                    <a:ea typeface="Garet"/>
                    <a:cs typeface="Arial" panose="020B0604020202020204" pitchFamily="34" charset="0"/>
                    <a:sym typeface="Garet"/>
                  </a:rPr>
                  <a:t>Theoretical Considerations</a:t>
                </a:r>
              </a:p>
            </p:txBody>
          </p:sp>
        </p:grpSp>
      </p:grpSp>
    </p:spTree>
    <p:extLst>
      <p:ext uri="{BB962C8B-B14F-4D97-AF65-F5344CB8AC3E}">
        <p14:creationId xmlns:p14="http://schemas.microsoft.com/office/powerpoint/2010/main" val="2598129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49B04-D498-A9C5-AB37-0214227E8429}"/>
            </a:ext>
          </a:extLst>
        </p:cNvPr>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5B300D62-303D-7595-9E6A-77DBB8055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1E1DE5CD-22F4-8664-5B22-B9C060FA5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26309" y="2126307"/>
            <a:ext cx="10313727" cy="6061116"/>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CADBE892-6DAC-DC7E-21D2-0E508D837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85800" y="12723"/>
            <a:ext cx="5352414" cy="10287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Freeform: Shape 57">
            <a:extLst>
              <a:ext uri="{FF2B5EF4-FFF2-40B4-BE49-F238E27FC236}">
                <a16:creationId xmlns:a16="http://schemas.microsoft.com/office/drawing/2014/main" id="{DE1CC195-8426-1F9D-FEED-BC9E27B89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21033" y="1801968"/>
            <a:ext cx="7212453" cy="61329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Rectangle 59">
            <a:extLst>
              <a:ext uri="{FF2B5EF4-FFF2-40B4-BE49-F238E27FC236}">
                <a16:creationId xmlns:a16="http://schemas.microsoft.com/office/drawing/2014/main" id="{39A471FB-7322-98B1-A51D-D4703F1BF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9348" y="3989106"/>
            <a:ext cx="6533391" cy="6061113"/>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4">
            <a:extLst>
              <a:ext uri="{FF2B5EF4-FFF2-40B4-BE49-F238E27FC236}">
                <a16:creationId xmlns:a16="http://schemas.microsoft.com/office/drawing/2014/main" id="{04E9D99F-01B8-5FC5-6D50-27B260A55F2C}"/>
              </a:ext>
            </a:extLst>
          </p:cNvPr>
          <p:cNvSpPr txBox="1"/>
          <p:nvPr/>
        </p:nvSpPr>
        <p:spPr>
          <a:xfrm>
            <a:off x="351141" y="3162300"/>
            <a:ext cx="5352414" cy="3659411"/>
          </a:xfrm>
          <a:prstGeom prst="rect">
            <a:avLst/>
          </a:prstGeom>
        </p:spPr>
        <p:txBody>
          <a:bodyPr vert="horz" lIns="91440" tIns="45720" rIns="91440" bIns="45720" rtlCol="0" anchor="t">
            <a:normAutofit/>
          </a:bodyPr>
          <a:lstStyle>
            <a:defPPr>
              <a:defRPr lang="en-US"/>
            </a:defPPr>
            <a:lvl1pPr algn="ctr">
              <a:lnSpc>
                <a:spcPts val="7957"/>
              </a:lnSpc>
              <a:defRPr sz="4000" b="1">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a:ln>
                  <a:noFill/>
                </a:ln>
                <a:effectLst/>
                <a:uLnTx/>
                <a:uFillTx/>
                <a:sym typeface="Garet Bold"/>
              </a:rPr>
              <a:t>OIC Member Countries</a:t>
            </a:r>
          </a:p>
          <a:p>
            <a:pPr marL="685800" marR="0" lvl="0" indent="-685800" algn="l" defTabSz="914400" rtl="0" eaLnBrk="1" fontAlgn="auto" latinLnBrk="0" hangingPunct="1">
              <a:lnSpc>
                <a:spcPct val="90000"/>
              </a:lnSpc>
              <a:spcBef>
                <a:spcPct val="0"/>
              </a:spcBef>
              <a:spcAft>
                <a:spcPts val="600"/>
              </a:spcAft>
              <a:buClrTx/>
              <a:buSzTx/>
              <a:buFont typeface="Wingdings" pitchFamily="2" charset="2"/>
              <a:buChar char="v"/>
              <a:tabLst/>
              <a:defRPr/>
            </a:pPr>
            <a:r>
              <a:rPr lang="en-US" sz="3200" b="0">
                <a:sym typeface="Garet Bold"/>
              </a:rPr>
              <a:t>Azerbaijan</a:t>
            </a:r>
          </a:p>
          <a:p>
            <a:pPr marL="685800" marR="0" lvl="0" indent="-685800" algn="l" defTabSz="914400" rtl="0" eaLnBrk="1" fontAlgn="auto" latinLnBrk="0" hangingPunct="1">
              <a:lnSpc>
                <a:spcPct val="90000"/>
              </a:lnSpc>
              <a:spcBef>
                <a:spcPct val="0"/>
              </a:spcBef>
              <a:spcAft>
                <a:spcPts val="600"/>
              </a:spcAft>
              <a:buClrTx/>
              <a:buSzTx/>
              <a:buFont typeface="Wingdings" pitchFamily="2" charset="2"/>
              <a:buChar char="v"/>
              <a:tabLst/>
              <a:defRPr/>
            </a:pPr>
            <a:r>
              <a:rPr lang="en-US" sz="3200" b="0">
                <a:sym typeface="Garet Bold"/>
              </a:rPr>
              <a:t>Indonesia</a:t>
            </a:r>
          </a:p>
          <a:p>
            <a:pPr marL="685800" marR="0" lvl="0" indent="-685800" algn="l" defTabSz="914400" rtl="0" eaLnBrk="1" fontAlgn="auto" latinLnBrk="0" hangingPunct="1">
              <a:lnSpc>
                <a:spcPct val="90000"/>
              </a:lnSpc>
              <a:spcBef>
                <a:spcPct val="0"/>
              </a:spcBef>
              <a:spcAft>
                <a:spcPts val="600"/>
              </a:spcAft>
              <a:buClrTx/>
              <a:buSzTx/>
              <a:buFont typeface="Wingdings" pitchFamily="2" charset="2"/>
              <a:buChar char="v"/>
              <a:tabLst/>
              <a:defRPr/>
            </a:pPr>
            <a:r>
              <a:rPr lang="en-US" sz="3200" b="0">
                <a:sym typeface="Garet Bold"/>
              </a:rPr>
              <a:t>Nigeria </a:t>
            </a:r>
          </a:p>
          <a:p>
            <a:pPr marL="685800" marR="0" lvl="0" indent="-685800" algn="l" defTabSz="914400" rtl="0" eaLnBrk="1" fontAlgn="auto" latinLnBrk="0" hangingPunct="1">
              <a:lnSpc>
                <a:spcPct val="90000"/>
              </a:lnSpc>
              <a:spcBef>
                <a:spcPct val="0"/>
              </a:spcBef>
              <a:spcAft>
                <a:spcPts val="600"/>
              </a:spcAft>
              <a:buClrTx/>
              <a:buSzTx/>
              <a:buFont typeface="Wingdings" pitchFamily="2" charset="2"/>
              <a:buChar char="v"/>
              <a:tabLst/>
              <a:defRPr/>
            </a:pPr>
            <a:r>
              <a:rPr lang="en-US" sz="3200" b="0">
                <a:sym typeface="Garet Bold"/>
              </a:rPr>
              <a:t>Qatar</a:t>
            </a:r>
          </a:p>
          <a:p>
            <a:pPr marL="0" marR="0" lvl="0" indent="0" algn="l" defTabSz="914400" rtl="0" eaLnBrk="1" fontAlgn="auto" latinLnBrk="0" hangingPunct="1">
              <a:lnSpc>
                <a:spcPct val="90000"/>
              </a:lnSpc>
              <a:spcBef>
                <a:spcPct val="0"/>
              </a:spcBef>
              <a:spcAft>
                <a:spcPts val="600"/>
              </a:spcAft>
              <a:buClrTx/>
              <a:buSzTx/>
              <a:buFontTx/>
              <a:buNone/>
              <a:tabLst/>
              <a:defRPr/>
            </a:pPr>
            <a:r>
              <a:rPr lang="en-US" sz="3200">
                <a:sym typeface="Garet Bold"/>
              </a:rPr>
              <a:t>Non-OIC Member Country</a:t>
            </a:r>
          </a:p>
          <a:p>
            <a:pPr marL="457200" marR="0" lvl="0" indent="-457200" algn="l" defTabSz="914400" rtl="0" eaLnBrk="1" fontAlgn="auto" latinLnBrk="0" hangingPunct="1">
              <a:lnSpc>
                <a:spcPct val="90000"/>
              </a:lnSpc>
              <a:spcBef>
                <a:spcPct val="0"/>
              </a:spcBef>
              <a:spcAft>
                <a:spcPts val="600"/>
              </a:spcAft>
              <a:buClrTx/>
              <a:buSzTx/>
              <a:buFont typeface="Wingdings" pitchFamily="2" charset="2"/>
              <a:buChar char="v"/>
              <a:defRPr/>
            </a:pPr>
            <a:r>
              <a:rPr kumimoji="0" lang="en-US" sz="3200" b="0" i="0" u="none" strike="noStrike" kern="1200" cap="none" spc="0" normalizeH="0" baseline="0" noProof="0">
                <a:ln>
                  <a:noFill/>
                </a:ln>
                <a:effectLst/>
                <a:uLnTx/>
                <a:uFillTx/>
                <a:sym typeface="Garet Bold"/>
              </a:rPr>
              <a:t>  United Kingdom</a:t>
            </a:r>
          </a:p>
        </p:txBody>
      </p:sp>
      <p:sp>
        <p:nvSpPr>
          <p:cNvPr id="53" name="TextBox 52">
            <a:extLst>
              <a:ext uri="{FF2B5EF4-FFF2-40B4-BE49-F238E27FC236}">
                <a16:creationId xmlns:a16="http://schemas.microsoft.com/office/drawing/2014/main" id="{F26F4CC9-DD02-BFC0-C5F1-B550DE8CB103}"/>
              </a:ext>
            </a:extLst>
          </p:cNvPr>
          <p:cNvSpPr txBox="1"/>
          <p:nvPr/>
        </p:nvSpPr>
        <p:spPr>
          <a:xfrm>
            <a:off x="332091" y="1549716"/>
            <a:ext cx="8640305" cy="555345"/>
          </a:xfrm>
          <a:prstGeom prst="rect">
            <a:avLst/>
          </a:prstGeom>
          <a:noFill/>
        </p:spPr>
        <p:txBody>
          <a:bodyPr wrap="square">
            <a:spAutoFit/>
          </a:bodyPr>
          <a:lstStyle/>
          <a:p>
            <a:pPr marL="0" marR="0" lvl="0" indent="0" algn="l" defTabSz="914400" rtl="0" eaLnBrk="1" fontAlgn="auto" latinLnBrk="0" hangingPunct="1">
              <a:lnSpc>
                <a:spcPts val="3634"/>
              </a:lnSpc>
              <a:spcBef>
                <a:spcPct val="0"/>
              </a:spcBef>
              <a:spcAft>
                <a:spcPts val="0"/>
              </a:spcAft>
              <a:buClrTx/>
              <a:buSzTx/>
              <a:buFontTx/>
              <a:buNone/>
              <a:tabLst/>
              <a:defRPr/>
            </a:pPr>
            <a:r>
              <a:rPr kumimoji="0" lang="en-US" sz="4000" b="1" i="0" u="none" strike="noStrike" kern="1200" cap="none" spc="0" normalizeH="0" baseline="0" noProof="0">
                <a:ln>
                  <a:noFill/>
                </a:ln>
                <a:solidFill>
                  <a:srgbClr val="FFC000"/>
                </a:solidFill>
                <a:effectLst/>
                <a:uLnTx/>
                <a:uFillTx/>
                <a:latin typeface="Arial" panose="020B0604020202020204" pitchFamily="34" charset="0"/>
                <a:ea typeface="Garet Bold"/>
                <a:cs typeface="Arial" panose="020B0604020202020204" pitchFamily="34" charset="0"/>
                <a:sym typeface="Garet Bold"/>
              </a:rPr>
              <a:t>Country Case Studies</a:t>
            </a:r>
            <a:endParaRPr kumimoji="0" lang="en-US" sz="4000" b="0" i="0" u="none" strike="noStrike" kern="1200" cap="none" spc="0" normalizeH="0" baseline="0" noProof="0">
              <a:ln>
                <a:noFill/>
              </a:ln>
              <a:solidFill>
                <a:srgbClr val="FFC000"/>
              </a:solidFill>
              <a:effectLst/>
              <a:uLnTx/>
              <a:uFillTx/>
              <a:latin typeface="Arial" panose="020B0604020202020204" pitchFamily="34" charset="0"/>
              <a:ea typeface="Garet Bold"/>
              <a:cs typeface="Arial" panose="020B0604020202020204" pitchFamily="34" charset="0"/>
              <a:sym typeface="Garet Bold"/>
            </a:endParaRPr>
          </a:p>
        </p:txBody>
      </p:sp>
      <p:graphicFrame>
        <p:nvGraphicFramePr>
          <p:cNvPr id="16" name="Table 15">
            <a:extLst>
              <a:ext uri="{FF2B5EF4-FFF2-40B4-BE49-F238E27FC236}">
                <a16:creationId xmlns:a16="http://schemas.microsoft.com/office/drawing/2014/main" id="{1257B7D8-6915-A8A0-D0A1-F29583E2A115}"/>
              </a:ext>
            </a:extLst>
          </p:cNvPr>
          <p:cNvGraphicFramePr>
            <a:graphicFrameLocks noGrp="1"/>
          </p:cNvGraphicFramePr>
          <p:nvPr>
            <p:extLst>
              <p:ext uri="{D42A27DB-BD31-4B8C-83A1-F6EECF244321}">
                <p14:modId xmlns:p14="http://schemas.microsoft.com/office/powerpoint/2010/main" val="1340953293"/>
              </p:ext>
            </p:extLst>
          </p:nvPr>
        </p:nvGraphicFramePr>
        <p:xfrm>
          <a:off x="6075349" y="3939563"/>
          <a:ext cx="12191998" cy="2921955"/>
        </p:xfrm>
        <a:graphic>
          <a:graphicData uri="http://schemas.openxmlformats.org/drawingml/2006/table">
            <a:tbl>
              <a:tblPr firstRow="1" bandRow="1">
                <a:tableStyleId>{5940675A-B579-460E-94D1-54222C63F5DA}</a:tableStyleId>
              </a:tblPr>
              <a:tblGrid>
                <a:gridCol w="1741714">
                  <a:extLst>
                    <a:ext uri="{9D8B030D-6E8A-4147-A177-3AD203B41FA5}">
                      <a16:colId xmlns:a16="http://schemas.microsoft.com/office/drawing/2014/main" val="1540915947"/>
                    </a:ext>
                  </a:extLst>
                </a:gridCol>
                <a:gridCol w="1741714">
                  <a:extLst>
                    <a:ext uri="{9D8B030D-6E8A-4147-A177-3AD203B41FA5}">
                      <a16:colId xmlns:a16="http://schemas.microsoft.com/office/drawing/2014/main" val="2891166094"/>
                    </a:ext>
                  </a:extLst>
                </a:gridCol>
                <a:gridCol w="1741714">
                  <a:extLst>
                    <a:ext uri="{9D8B030D-6E8A-4147-A177-3AD203B41FA5}">
                      <a16:colId xmlns:a16="http://schemas.microsoft.com/office/drawing/2014/main" val="3966553850"/>
                    </a:ext>
                  </a:extLst>
                </a:gridCol>
                <a:gridCol w="1741714">
                  <a:extLst>
                    <a:ext uri="{9D8B030D-6E8A-4147-A177-3AD203B41FA5}">
                      <a16:colId xmlns:a16="http://schemas.microsoft.com/office/drawing/2014/main" val="3201372164"/>
                    </a:ext>
                  </a:extLst>
                </a:gridCol>
                <a:gridCol w="1741714">
                  <a:extLst>
                    <a:ext uri="{9D8B030D-6E8A-4147-A177-3AD203B41FA5}">
                      <a16:colId xmlns:a16="http://schemas.microsoft.com/office/drawing/2014/main" val="3651157280"/>
                    </a:ext>
                  </a:extLst>
                </a:gridCol>
                <a:gridCol w="1741714">
                  <a:extLst>
                    <a:ext uri="{9D8B030D-6E8A-4147-A177-3AD203B41FA5}">
                      <a16:colId xmlns:a16="http://schemas.microsoft.com/office/drawing/2014/main" val="3073656362"/>
                    </a:ext>
                  </a:extLst>
                </a:gridCol>
                <a:gridCol w="1741714">
                  <a:extLst>
                    <a:ext uri="{9D8B030D-6E8A-4147-A177-3AD203B41FA5}">
                      <a16:colId xmlns:a16="http://schemas.microsoft.com/office/drawing/2014/main" val="4110143801"/>
                    </a:ext>
                  </a:extLst>
                </a:gridCol>
              </a:tblGrid>
              <a:tr h="370840">
                <a:tc>
                  <a:txBody>
                    <a:bodyPr/>
                    <a:lstStyle/>
                    <a:p>
                      <a:pPr algn="ctr"/>
                      <a:r>
                        <a:rPr lang="en-GB" sz="1600" b="1" dirty="0">
                          <a:solidFill>
                            <a:schemeClr val="bg1"/>
                          </a:solidFill>
                        </a:rPr>
                        <a:t>Country</a:t>
                      </a:r>
                      <a:endParaRPr lang="en-GB" sz="1600" b="1"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GB" sz="1600" b="1">
                          <a:solidFill>
                            <a:schemeClr val="bg1"/>
                          </a:solidFill>
                        </a:rPr>
                        <a:t>Group</a:t>
                      </a:r>
                      <a:endParaRPr lang="en-GB" sz="1600" b="1">
                        <a:solidFill>
                          <a:schemeClr val="bg1"/>
                        </a:solidFill>
                        <a:latin typeface="Arial" panose="020B0604020202020204" pitchFamily="34" charset="0"/>
                        <a:cs typeface="Arial" panose="020B0604020202020204" pitchFamily="34" charset="0"/>
                      </a:endParaRPr>
                    </a:p>
                  </a:txBody>
                  <a:tcPr/>
                </a:tc>
                <a:tc>
                  <a:txBody>
                    <a:bodyPr/>
                    <a:lstStyle/>
                    <a:p>
                      <a:pPr algn="ctr"/>
                      <a:r>
                        <a:rPr lang="en-GB" sz="1600" b="1">
                          <a:solidFill>
                            <a:schemeClr val="bg1"/>
                          </a:solidFill>
                        </a:rPr>
                        <a:t>IF Dev. Level</a:t>
                      </a:r>
                      <a:endParaRPr lang="en-GB" sz="1600" b="1">
                        <a:solidFill>
                          <a:schemeClr val="bg1"/>
                        </a:solidFill>
                        <a:latin typeface="Arial" panose="020B0604020202020204" pitchFamily="34" charset="0"/>
                        <a:cs typeface="Arial" panose="020B0604020202020204" pitchFamily="34" charset="0"/>
                      </a:endParaRPr>
                    </a:p>
                  </a:txBody>
                  <a:tcPr/>
                </a:tc>
                <a:tc>
                  <a:txBody>
                    <a:bodyPr/>
                    <a:lstStyle/>
                    <a:p>
                      <a:pPr algn="ctr"/>
                      <a:r>
                        <a:rPr lang="en-GB" sz="1600" b="1">
                          <a:solidFill>
                            <a:schemeClr val="bg1"/>
                          </a:solidFill>
                        </a:rPr>
                        <a:t>Income Group</a:t>
                      </a:r>
                      <a:endParaRPr lang="en-GB" sz="1600" b="1">
                        <a:solidFill>
                          <a:schemeClr val="bg1"/>
                        </a:solidFill>
                        <a:latin typeface="Arial" panose="020B0604020202020204" pitchFamily="34" charset="0"/>
                        <a:cs typeface="Arial" panose="020B0604020202020204" pitchFamily="34" charset="0"/>
                      </a:endParaRPr>
                    </a:p>
                  </a:txBody>
                  <a:tcPr/>
                </a:tc>
                <a:tc>
                  <a:txBody>
                    <a:bodyPr/>
                    <a:lstStyle/>
                    <a:p>
                      <a:pPr algn="ctr"/>
                      <a:r>
                        <a:rPr lang="en-GB" sz="1600" b="1" dirty="0">
                          <a:solidFill>
                            <a:schemeClr val="bg1"/>
                          </a:solidFill>
                        </a:rPr>
                        <a:t>ND-Gain Index*</a:t>
                      </a:r>
                      <a:endParaRPr lang="en-GB" sz="1600" b="1"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GB" sz="1600" b="1" dirty="0">
                          <a:solidFill>
                            <a:schemeClr val="bg1"/>
                          </a:solidFill>
                        </a:rPr>
                        <a:t>Vulnerability*</a:t>
                      </a:r>
                      <a:endParaRPr lang="en-GB" sz="1600" b="1"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GB" sz="1600" b="1" dirty="0">
                          <a:solidFill>
                            <a:schemeClr val="bg1"/>
                          </a:solidFill>
                        </a:rPr>
                        <a:t>Readiness**</a:t>
                      </a:r>
                      <a:endParaRPr lang="en-GB" sz="1600" b="1"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18003065"/>
                  </a:ext>
                </a:extLst>
              </a:tr>
              <a:tr h="370840">
                <a:tc>
                  <a:txBody>
                    <a:bodyPr/>
                    <a:lstStyle/>
                    <a:p>
                      <a:pPr algn="ctr"/>
                      <a:r>
                        <a:rPr lang="en-GB" sz="1600">
                          <a:solidFill>
                            <a:schemeClr val="bg1"/>
                          </a:solidFill>
                        </a:rPr>
                        <a:t>Azerbaijan</a:t>
                      </a:r>
                      <a:endParaRPr lang="en-GB" sz="1600">
                        <a:solidFill>
                          <a:schemeClr val="bg1"/>
                        </a:solidFill>
                        <a:latin typeface="Arial" panose="020B0604020202020204" pitchFamily="34" charset="0"/>
                        <a:cs typeface="Arial" panose="020B0604020202020204" pitchFamily="34" charset="0"/>
                      </a:endParaRPr>
                    </a:p>
                  </a:txBody>
                  <a:tcPr/>
                </a:tc>
                <a:tc>
                  <a:txBody>
                    <a:bodyPr/>
                    <a:lstStyle/>
                    <a:p>
                      <a:pPr algn="ctr"/>
                      <a:r>
                        <a:rPr lang="en-GB" sz="1600">
                          <a:solidFill>
                            <a:schemeClr val="bg1"/>
                          </a:solidFill>
                        </a:rPr>
                        <a:t>Asian</a:t>
                      </a:r>
                      <a:endParaRPr lang="en-GB" sz="1600">
                        <a:solidFill>
                          <a:schemeClr val="bg1"/>
                        </a:solidFill>
                        <a:latin typeface="Arial" panose="020B0604020202020204" pitchFamily="34" charset="0"/>
                        <a:cs typeface="Arial" panose="020B0604020202020204" pitchFamily="34" charset="0"/>
                      </a:endParaRPr>
                    </a:p>
                  </a:txBody>
                  <a:tcPr/>
                </a:tc>
                <a:tc>
                  <a:txBody>
                    <a:bodyPr/>
                    <a:lstStyle/>
                    <a:p>
                      <a:pPr algn="ctr"/>
                      <a:r>
                        <a:rPr lang="en-GB" sz="1600">
                          <a:solidFill>
                            <a:schemeClr val="bg1"/>
                          </a:solidFill>
                        </a:rPr>
                        <a:t>Low</a:t>
                      </a:r>
                      <a:endParaRPr lang="en-GB" sz="1600">
                        <a:solidFill>
                          <a:schemeClr val="bg1"/>
                        </a:solidFill>
                        <a:latin typeface="Arial" panose="020B0604020202020204" pitchFamily="34" charset="0"/>
                        <a:cs typeface="Arial" panose="020B0604020202020204" pitchFamily="34" charset="0"/>
                      </a:endParaRPr>
                    </a:p>
                  </a:txBody>
                  <a:tcPr/>
                </a:tc>
                <a:tc>
                  <a:txBody>
                    <a:bodyPr/>
                    <a:lstStyle/>
                    <a:p>
                      <a:pPr algn="ctr"/>
                      <a:r>
                        <a:rPr lang="en-GB" sz="1600">
                          <a:solidFill>
                            <a:schemeClr val="bg1"/>
                          </a:solidFill>
                        </a:rPr>
                        <a:t>Upper Middle</a:t>
                      </a:r>
                      <a:endParaRPr lang="en-GB" sz="1600">
                        <a:solidFill>
                          <a:schemeClr val="bg1"/>
                        </a:solidFill>
                        <a:latin typeface="Arial" panose="020B0604020202020204" pitchFamily="34" charset="0"/>
                        <a:cs typeface="Arial" panose="020B0604020202020204" pitchFamily="34" charset="0"/>
                      </a:endParaRPr>
                    </a:p>
                  </a:txBody>
                  <a:tcPr/>
                </a:tc>
                <a:tc>
                  <a:txBody>
                    <a:bodyPr/>
                    <a:lstStyle/>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86</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(Moderate)</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accent6"/>
                    </a:solidFill>
                  </a:tcPr>
                </a:tc>
                <a:tc>
                  <a:txBody>
                    <a:bodyPr/>
                    <a:lstStyle/>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80</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(Moderate)</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accent6"/>
                    </a:solidFill>
                  </a:tcPr>
                </a:tc>
                <a:tc>
                  <a:txBody>
                    <a:bodyPr/>
                    <a:lstStyle/>
                    <a:p>
                      <a:pPr marL="0" marR="0" algn="ctr">
                        <a:lnSpc>
                          <a:spcPct val="107000"/>
                        </a:lnSpc>
                        <a:spcAft>
                          <a:spcPts val="0"/>
                        </a:spcAft>
                      </a:pPr>
                      <a:r>
                        <a:rPr lang="en-US" sz="1600" b="1">
                          <a:solidFill>
                            <a:schemeClr val="bg1"/>
                          </a:solidFill>
                          <a:effectLst/>
                          <a:latin typeface="Calibri" panose="020F0502020204030204" pitchFamily="34" charset="0"/>
                          <a:ea typeface="Cambria" panose="02040503050406030204" pitchFamily="18" charset="0"/>
                          <a:cs typeface="Calibri" panose="020F0502020204030204" pitchFamily="34" charset="0"/>
                        </a:rPr>
                        <a:t>100</a:t>
                      </a:r>
                      <a:endParaRPr lang="en-US" sz="1600" b="1">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p>
                      <a:pPr marL="0" marR="0" algn="ctr">
                        <a:lnSpc>
                          <a:spcPct val="107000"/>
                        </a:lnSpc>
                        <a:spcAft>
                          <a:spcPts val="0"/>
                        </a:spcAft>
                      </a:pPr>
                      <a:r>
                        <a:rPr lang="en-US" sz="1600" b="1">
                          <a:solidFill>
                            <a:schemeClr val="bg1"/>
                          </a:solidFill>
                          <a:effectLst/>
                          <a:latin typeface="Calibri" panose="020F0502020204030204" pitchFamily="34" charset="0"/>
                          <a:ea typeface="Cambria" panose="02040503050406030204" pitchFamily="18" charset="0"/>
                          <a:cs typeface="Calibri" panose="020F0502020204030204" pitchFamily="34" charset="0"/>
                        </a:rPr>
                        <a:t>(Moderate)</a:t>
                      </a:r>
                      <a:endParaRPr lang="en-US" sz="1600" b="1">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accent6"/>
                    </a:solidFill>
                  </a:tcPr>
                </a:tc>
                <a:extLst>
                  <a:ext uri="{0D108BD9-81ED-4DB2-BD59-A6C34878D82A}">
                    <a16:rowId xmlns:a16="http://schemas.microsoft.com/office/drawing/2014/main" val="284212898"/>
                  </a:ext>
                </a:extLst>
              </a:tr>
              <a:tr h="370840">
                <a:tc>
                  <a:txBody>
                    <a:bodyPr/>
                    <a:lstStyle/>
                    <a:p>
                      <a:pPr algn="ctr"/>
                      <a:r>
                        <a:rPr lang="en-GB" sz="1600">
                          <a:solidFill>
                            <a:schemeClr val="bg1"/>
                          </a:solidFill>
                        </a:rPr>
                        <a:t>Indonesia</a:t>
                      </a:r>
                      <a:endParaRPr lang="en-GB" sz="1600">
                        <a:solidFill>
                          <a:schemeClr val="bg1"/>
                        </a:solidFill>
                        <a:latin typeface="Arial" panose="020B0604020202020204" pitchFamily="34" charset="0"/>
                        <a:cs typeface="Arial" panose="020B0604020202020204" pitchFamily="34" charset="0"/>
                      </a:endParaRPr>
                    </a:p>
                  </a:txBody>
                  <a:tcPr/>
                </a:tc>
                <a:tc>
                  <a:txBody>
                    <a:bodyPr/>
                    <a:lstStyle/>
                    <a:p>
                      <a:pPr algn="ctr"/>
                      <a:r>
                        <a:rPr lang="en-GB" sz="1600">
                          <a:solidFill>
                            <a:schemeClr val="bg1"/>
                          </a:solidFill>
                        </a:rPr>
                        <a:t>Asian</a:t>
                      </a:r>
                      <a:endParaRPr lang="en-GB" sz="1600">
                        <a:solidFill>
                          <a:schemeClr val="bg1"/>
                        </a:solidFill>
                        <a:latin typeface="Arial" panose="020B0604020202020204" pitchFamily="34" charset="0"/>
                        <a:cs typeface="Arial" panose="020B0604020202020204" pitchFamily="34" charset="0"/>
                      </a:endParaRPr>
                    </a:p>
                  </a:txBody>
                  <a:tcPr/>
                </a:tc>
                <a:tc>
                  <a:txBody>
                    <a:bodyPr/>
                    <a:lstStyle/>
                    <a:p>
                      <a:pPr algn="ctr"/>
                      <a:r>
                        <a:rPr lang="en-GB" sz="1600">
                          <a:solidFill>
                            <a:schemeClr val="bg1"/>
                          </a:solidFill>
                        </a:rPr>
                        <a:t>Moderate</a:t>
                      </a:r>
                      <a:endParaRPr lang="en-GB" sz="1600">
                        <a:solidFill>
                          <a:schemeClr val="bg1"/>
                        </a:solidFill>
                        <a:latin typeface="Arial" panose="020B0604020202020204" pitchFamily="34" charset="0"/>
                        <a:cs typeface="Arial" panose="020B0604020202020204" pitchFamily="34" charset="0"/>
                      </a:endParaRPr>
                    </a:p>
                  </a:txBody>
                  <a:tcPr/>
                </a:tc>
                <a:tc>
                  <a:txBody>
                    <a:bodyPr/>
                    <a:lstStyle/>
                    <a:p>
                      <a:pPr algn="ctr"/>
                      <a:r>
                        <a:rPr lang="en-GB" sz="1600" dirty="0">
                          <a:solidFill>
                            <a:schemeClr val="bg1"/>
                          </a:solidFill>
                        </a:rPr>
                        <a:t>Lower Middle</a:t>
                      </a:r>
                      <a:endParaRPr lang="en-GB" sz="1600" dirty="0">
                        <a:solidFill>
                          <a:schemeClr val="bg1"/>
                        </a:solidFill>
                        <a:latin typeface="Arial" panose="020B0604020202020204" pitchFamily="34" charset="0"/>
                        <a:cs typeface="Arial" panose="020B0604020202020204" pitchFamily="34" charset="0"/>
                      </a:endParaRPr>
                    </a:p>
                  </a:txBody>
                  <a:tcPr/>
                </a:tc>
                <a:tc>
                  <a:txBody>
                    <a:bodyPr/>
                    <a:lstStyle/>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98</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(Moderate)</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accent6"/>
                    </a:solidFill>
                  </a:tcPr>
                </a:tc>
                <a:tc>
                  <a:txBody>
                    <a:bodyPr/>
                    <a:lstStyle/>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97</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(Moderate)</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accent6"/>
                    </a:solidFill>
                  </a:tcPr>
                </a:tc>
                <a:tc>
                  <a:txBody>
                    <a:bodyPr/>
                    <a:lstStyle/>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106 </a:t>
                      </a:r>
                    </a:p>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(Moderate)</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accent6"/>
                    </a:solidFill>
                  </a:tcPr>
                </a:tc>
                <a:extLst>
                  <a:ext uri="{0D108BD9-81ED-4DB2-BD59-A6C34878D82A}">
                    <a16:rowId xmlns:a16="http://schemas.microsoft.com/office/drawing/2014/main" val="3530503205"/>
                  </a:ext>
                </a:extLst>
              </a:tr>
              <a:tr h="370840">
                <a:tc>
                  <a:txBody>
                    <a:bodyPr/>
                    <a:lstStyle/>
                    <a:p>
                      <a:pPr algn="ctr"/>
                      <a:r>
                        <a:rPr lang="en-GB" sz="1600">
                          <a:solidFill>
                            <a:schemeClr val="bg1"/>
                          </a:solidFill>
                        </a:rPr>
                        <a:t>Nigeria</a:t>
                      </a:r>
                      <a:endParaRPr lang="en-GB" sz="1600">
                        <a:solidFill>
                          <a:schemeClr val="bg1"/>
                        </a:solidFill>
                        <a:latin typeface="Arial" panose="020B0604020202020204" pitchFamily="34" charset="0"/>
                        <a:cs typeface="Arial" panose="020B0604020202020204" pitchFamily="34" charset="0"/>
                      </a:endParaRPr>
                    </a:p>
                  </a:txBody>
                  <a:tcPr/>
                </a:tc>
                <a:tc>
                  <a:txBody>
                    <a:bodyPr/>
                    <a:lstStyle/>
                    <a:p>
                      <a:pPr algn="ctr"/>
                      <a:r>
                        <a:rPr lang="en-GB" sz="1600">
                          <a:solidFill>
                            <a:schemeClr val="bg1"/>
                          </a:solidFill>
                        </a:rPr>
                        <a:t>African</a:t>
                      </a:r>
                      <a:endParaRPr lang="en-GB" sz="1600">
                        <a:solidFill>
                          <a:schemeClr val="bg1"/>
                        </a:solidFill>
                        <a:latin typeface="Arial" panose="020B0604020202020204" pitchFamily="34" charset="0"/>
                        <a:cs typeface="Arial" panose="020B0604020202020204" pitchFamily="34" charset="0"/>
                      </a:endParaRPr>
                    </a:p>
                  </a:txBody>
                  <a:tcPr/>
                </a:tc>
                <a:tc>
                  <a:txBody>
                    <a:bodyPr/>
                    <a:lstStyle/>
                    <a:p>
                      <a:pPr algn="ctr"/>
                      <a:r>
                        <a:rPr lang="en-GB" sz="1600">
                          <a:solidFill>
                            <a:schemeClr val="bg1"/>
                          </a:solidFill>
                        </a:rPr>
                        <a:t>Moderate</a:t>
                      </a:r>
                      <a:endParaRPr lang="en-GB" sz="1600">
                        <a:solidFill>
                          <a:schemeClr val="bg1"/>
                        </a:solidFill>
                        <a:latin typeface="Arial" panose="020B0604020202020204" pitchFamily="34" charset="0"/>
                        <a:cs typeface="Arial" panose="020B0604020202020204" pitchFamily="34" charset="0"/>
                      </a:endParaRPr>
                    </a:p>
                  </a:txBody>
                  <a:tcPr/>
                </a:tc>
                <a:tc>
                  <a:txBody>
                    <a:bodyPr/>
                    <a:lstStyle/>
                    <a:p>
                      <a:pPr algn="ctr"/>
                      <a:r>
                        <a:rPr lang="en-GB" sz="1600">
                          <a:solidFill>
                            <a:schemeClr val="bg1"/>
                          </a:solidFill>
                        </a:rPr>
                        <a:t>Low</a:t>
                      </a:r>
                      <a:endParaRPr lang="en-GB" sz="1600">
                        <a:solidFill>
                          <a:schemeClr val="bg1"/>
                        </a:solidFill>
                        <a:latin typeface="Arial" panose="020B0604020202020204" pitchFamily="34" charset="0"/>
                        <a:cs typeface="Arial" panose="020B0604020202020204" pitchFamily="34" charset="0"/>
                      </a:endParaRPr>
                    </a:p>
                  </a:txBody>
                  <a:tcPr/>
                </a:tc>
                <a:tc>
                  <a:txBody>
                    <a:bodyPr/>
                    <a:lstStyle/>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157</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(Severe)</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C00000"/>
                    </a:solidFill>
                  </a:tcPr>
                </a:tc>
                <a:tc>
                  <a:txBody>
                    <a:bodyPr/>
                    <a:lstStyle/>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126</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(Moderate)</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chemeClr val="accent6">
                        <a:lumMod val="75000"/>
                      </a:schemeClr>
                    </a:solidFill>
                  </a:tcPr>
                </a:tc>
                <a:tc>
                  <a:txBody>
                    <a:bodyPr/>
                    <a:lstStyle/>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173</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(Not Ready)</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C00000"/>
                    </a:solidFill>
                  </a:tcPr>
                </a:tc>
                <a:extLst>
                  <a:ext uri="{0D108BD9-81ED-4DB2-BD59-A6C34878D82A}">
                    <a16:rowId xmlns:a16="http://schemas.microsoft.com/office/drawing/2014/main" val="1563709528"/>
                  </a:ext>
                </a:extLst>
              </a:tr>
              <a:tr h="370840">
                <a:tc>
                  <a:txBody>
                    <a:bodyPr/>
                    <a:lstStyle/>
                    <a:p>
                      <a:pPr algn="ctr"/>
                      <a:r>
                        <a:rPr lang="en-GB" sz="1600">
                          <a:solidFill>
                            <a:schemeClr val="bg1"/>
                          </a:solidFill>
                        </a:rPr>
                        <a:t>Qatar</a:t>
                      </a:r>
                      <a:endParaRPr lang="en-GB" sz="1600">
                        <a:solidFill>
                          <a:schemeClr val="bg1"/>
                        </a:solidFill>
                        <a:latin typeface="Arial" panose="020B0604020202020204" pitchFamily="34" charset="0"/>
                        <a:cs typeface="Arial" panose="020B0604020202020204" pitchFamily="34" charset="0"/>
                      </a:endParaRPr>
                    </a:p>
                  </a:txBody>
                  <a:tcPr/>
                </a:tc>
                <a:tc>
                  <a:txBody>
                    <a:bodyPr/>
                    <a:lstStyle/>
                    <a:p>
                      <a:pPr algn="ctr"/>
                      <a:r>
                        <a:rPr lang="en-GB" sz="1600">
                          <a:solidFill>
                            <a:schemeClr val="bg1"/>
                          </a:solidFill>
                        </a:rPr>
                        <a:t>Arab</a:t>
                      </a:r>
                      <a:endParaRPr lang="en-GB" sz="1600">
                        <a:solidFill>
                          <a:schemeClr val="bg1"/>
                        </a:solidFill>
                        <a:latin typeface="Arial" panose="020B0604020202020204" pitchFamily="34" charset="0"/>
                        <a:cs typeface="Arial" panose="020B0604020202020204" pitchFamily="34" charset="0"/>
                      </a:endParaRPr>
                    </a:p>
                  </a:txBody>
                  <a:tcPr/>
                </a:tc>
                <a:tc>
                  <a:txBody>
                    <a:bodyPr/>
                    <a:lstStyle/>
                    <a:p>
                      <a:pPr algn="ctr"/>
                      <a:r>
                        <a:rPr lang="en-GB" sz="1600">
                          <a:solidFill>
                            <a:schemeClr val="bg1"/>
                          </a:solidFill>
                        </a:rPr>
                        <a:t>Developed</a:t>
                      </a:r>
                      <a:endParaRPr lang="en-GB" sz="1600">
                        <a:solidFill>
                          <a:schemeClr val="bg1"/>
                        </a:solidFill>
                        <a:latin typeface="Arial" panose="020B0604020202020204" pitchFamily="34" charset="0"/>
                        <a:cs typeface="Arial" panose="020B0604020202020204" pitchFamily="34" charset="0"/>
                      </a:endParaRPr>
                    </a:p>
                  </a:txBody>
                  <a:tcPr/>
                </a:tc>
                <a:tc>
                  <a:txBody>
                    <a:bodyPr/>
                    <a:lstStyle/>
                    <a:p>
                      <a:pPr algn="ctr"/>
                      <a:r>
                        <a:rPr lang="en-GB" sz="1600">
                          <a:solidFill>
                            <a:schemeClr val="bg1"/>
                          </a:solidFill>
                        </a:rPr>
                        <a:t>Upper</a:t>
                      </a:r>
                      <a:endParaRPr lang="en-GB" sz="1600">
                        <a:solidFill>
                          <a:schemeClr val="bg1"/>
                        </a:solidFill>
                        <a:latin typeface="Arial" panose="020B0604020202020204" pitchFamily="34" charset="0"/>
                        <a:cs typeface="Arial" panose="020B0604020202020204" pitchFamily="34" charset="0"/>
                      </a:endParaRPr>
                    </a:p>
                  </a:txBody>
                  <a:tcPr/>
                </a:tc>
                <a:tc>
                  <a:txBody>
                    <a:bodyPr/>
                    <a:lstStyle/>
                    <a:p>
                      <a:pPr marL="0" marR="0" algn="ctr">
                        <a:lnSpc>
                          <a:spcPct val="107000"/>
                        </a:lnSpc>
                        <a:spcAft>
                          <a:spcPts val="0"/>
                        </a:spcAft>
                      </a:pPr>
                      <a:r>
                        <a:rPr lang="en-US" sz="1600" b="1">
                          <a:solidFill>
                            <a:schemeClr val="bg1"/>
                          </a:solidFill>
                          <a:effectLst/>
                          <a:latin typeface="Calibri" panose="020F0502020204030204" pitchFamily="34" charset="0"/>
                          <a:ea typeface="Cambria" panose="02040503050406030204" pitchFamily="18" charset="0"/>
                          <a:cs typeface="Calibri" panose="020F0502020204030204" pitchFamily="34" charset="0"/>
                        </a:rPr>
                        <a:t>37</a:t>
                      </a:r>
                      <a:endParaRPr lang="en-US" sz="1600" b="1">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p>
                      <a:pPr marL="0" marR="0" algn="ctr">
                        <a:lnSpc>
                          <a:spcPct val="107000"/>
                        </a:lnSpc>
                        <a:spcAft>
                          <a:spcPts val="0"/>
                        </a:spcAft>
                      </a:pPr>
                      <a:r>
                        <a:rPr lang="en-US" sz="1600" b="1">
                          <a:solidFill>
                            <a:schemeClr val="bg1"/>
                          </a:solidFill>
                          <a:effectLst/>
                          <a:latin typeface="Calibri" panose="020F0502020204030204" pitchFamily="34" charset="0"/>
                          <a:ea typeface="Cambria" panose="02040503050406030204" pitchFamily="18" charset="0"/>
                          <a:cs typeface="Calibri" panose="020F0502020204030204" pitchFamily="34" charset="0"/>
                        </a:rPr>
                        <a:t>(Strong-Moderate)</a:t>
                      </a:r>
                      <a:endParaRPr lang="en-US" sz="1600" b="1">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92D050"/>
                    </a:solidFill>
                  </a:tcPr>
                </a:tc>
                <a:tc>
                  <a:txBody>
                    <a:bodyPr/>
                    <a:lstStyle/>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34</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(Mild-Moderate)</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92D050"/>
                    </a:solidFill>
                  </a:tcPr>
                </a:tc>
                <a:tc>
                  <a:txBody>
                    <a:bodyPr/>
                    <a:lstStyle/>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48</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(Ready-Moderate)</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92D050"/>
                    </a:solidFill>
                  </a:tcPr>
                </a:tc>
                <a:extLst>
                  <a:ext uri="{0D108BD9-81ED-4DB2-BD59-A6C34878D82A}">
                    <a16:rowId xmlns:a16="http://schemas.microsoft.com/office/drawing/2014/main" val="694141680"/>
                  </a:ext>
                </a:extLst>
              </a:tr>
              <a:tr h="370840">
                <a:tc>
                  <a:txBody>
                    <a:bodyPr/>
                    <a:lstStyle/>
                    <a:p>
                      <a:pPr algn="ctr"/>
                      <a:r>
                        <a:rPr lang="en-GB" sz="1600">
                          <a:solidFill>
                            <a:schemeClr val="bg1"/>
                          </a:solidFill>
                        </a:rPr>
                        <a:t>United Kingdom</a:t>
                      </a:r>
                      <a:endParaRPr lang="en-GB" sz="1600">
                        <a:solidFill>
                          <a:schemeClr val="bg1"/>
                        </a:solidFill>
                        <a:latin typeface="Arial" panose="020B0604020202020204" pitchFamily="34" charset="0"/>
                        <a:cs typeface="Arial" panose="020B0604020202020204" pitchFamily="34" charset="0"/>
                      </a:endParaRPr>
                    </a:p>
                  </a:txBody>
                  <a:tcPr/>
                </a:tc>
                <a:tc>
                  <a:txBody>
                    <a:bodyPr/>
                    <a:lstStyle/>
                    <a:p>
                      <a:pPr algn="ctr"/>
                      <a:r>
                        <a:rPr lang="en-GB" sz="1600">
                          <a:solidFill>
                            <a:schemeClr val="bg1"/>
                          </a:solidFill>
                        </a:rPr>
                        <a:t>Non-OIC</a:t>
                      </a:r>
                      <a:endParaRPr lang="en-GB" sz="1600">
                        <a:solidFill>
                          <a:schemeClr val="bg1"/>
                        </a:solidFill>
                        <a:latin typeface="Arial" panose="020B0604020202020204" pitchFamily="34" charset="0"/>
                        <a:cs typeface="Arial" panose="020B0604020202020204" pitchFamily="34" charset="0"/>
                      </a:endParaRPr>
                    </a:p>
                  </a:txBody>
                  <a:tcPr/>
                </a:tc>
                <a:tc>
                  <a:txBody>
                    <a:bodyPr/>
                    <a:lstStyle/>
                    <a:p>
                      <a:pPr algn="ctr"/>
                      <a:r>
                        <a:rPr lang="en-GB" sz="1600">
                          <a:solidFill>
                            <a:schemeClr val="bg1"/>
                          </a:solidFill>
                        </a:rPr>
                        <a:t>Moderate</a:t>
                      </a:r>
                      <a:endParaRPr lang="en-GB" sz="1600">
                        <a:solidFill>
                          <a:schemeClr val="bg1"/>
                        </a:solidFill>
                        <a:latin typeface="Arial" panose="020B0604020202020204" pitchFamily="34" charset="0"/>
                        <a:cs typeface="Arial" panose="020B0604020202020204" pitchFamily="34" charset="0"/>
                      </a:endParaRPr>
                    </a:p>
                  </a:txBody>
                  <a:tcPr/>
                </a:tc>
                <a:tc>
                  <a:txBody>
                    <a:bodyPr/>
                    <a:lstStyle/>
                    <a:p>
                      <a:pPr algn="ctr"/>
                      <a:r>
                        <a:rPr lang="en-GB" sz="1600">
                          <a:solidFill>
                            <a:schemeClr val="bg1"/>
                          </a:solidFill>
                        </a:rPr>
                        <a:t>Upper</a:t>
                      </a:r>
                      <a:endParaRPr lang="en-GB" sz="1600">
                        <a:solidFill>
                          <a:schemeClr val="bg1"/>
                        </a:solidFill>
                        <a:latin typeface="Arial" panose="020B0604020202020204" pitchFamily="34" charset="0"/>
                        <a:cs typeface="Arial" panose="020B0604020202020204" pitchFamily="34" charset="0"/>
                      </a:endParaRPr>
                    </a:p>
                  </a:txBody>
                  <a:tcPr/>
                </a:tc>
                <a:tc>
                  <a:txBody>
                    <a:bodyPr/>
                    <a:lstStyle/>
                    <a:p>
                      <a:pPr marL="0" marR="0" algn="ctr">
                        <a:lnSpc>
                          <a:spcPct val="107000"/>
                        </a:lnSpc>
                        <a:spcAft>
                          <a:spcPts val="0"/>
                        </a:spcAft>
                      </a:pPr>
                      <a:r>
                        <a:rPr lang="en-US" sz="1600" b="1">
                          <a:solidFill>
                            <a:schemeClr val="bg1"/>
                          </a:solidFill>
                          <a:effectLst/>
                          <a:latin typeface="Calibri" panose="020F0502020204030204" pitchFamily="34" charset="0"/>
                          <a:ea typeface="Cambria" panose="02040503050406030204" pitchFamily="18" charset="0"/>
                          <a:cs typeface="Calibri" panose="020F0502020204030204" pitchFamily="34" charset="0"/>
                        </a:rPr>
                        <a:t>8</a:t>
                      </a:r>
                      <a:endParaRPr lang="en-US" sz="1600" b="1">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p>
                      <a:pPr marL="0" marR="0" algn="ctr">
                        <a:lnSpc>
                          <a:spcPct val="107000"/>
                        </a:lnSpc>
                        <a:spcAft>
                          <a:spcPts val="0"/>
                        </a:spcAft>
                      </a:pPr>
                      <a:r>
                        <a:rPr lang="en-US" sz="1600" b="1">
                          <a:solidFill>
                            <a:schemeClr val="bg1"/>
                          </a:solidFill>
                          <a:effectLst/>
                          <a:latin typeface="Calibri" panose="020F0502020204030204" pitchFamily="34" charset="0"/>
                          <a:ea typeface="Cambria" panose="02040503050406030204" pitchFamily="18" charset="0"/>
                          <a:cs typeface="Calibri" panose="020F0502020204030204" pitchFamily="34" charset="0"/>
                        </a:rPr>
                        <a:t>(Strong)</a:t>
                      </a:r>
                      <a:endParaRPr lang="en-US" sz="1600" b="1">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00B050"/>
                    </a:solidFill>
                  </a:tcPr>
                </a:tc>
                <a:tc>
                  <a:txBody>
                    <a:bodyPr/>
                    <a:lstStyle/>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6</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(Very mild)</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00B050"/>
                    </a:solidFill>
                  </a:tcPr>
                </a:tc>
                <a:tc>
                  <a:txBody>
                    <a:bodyPr/>
                    <a:lstStyle/>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13</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p>
                      <a:pPr marL="0" marR="0" algn="ctr">
                        <a:lnSpc>
                          <a:spcPct val="107000"/>
                        </a:lnSpc>
                        <a:spcAft>
                          <a:spcPts val="0"/>
                        </a:spcAft>
                      </a:pPr>
                      <a:r>
                        <a:rPr lang="en-US" sz="1600" b="1" dirty="0">
                          <a:solidFill>
                            <a:schemeClr val="bg1"/>
                          </a:solidFill>
                          <a:effectLst/>
                          <a:latin typeface="Calibri" panose="020F0502020204030204" pitchFamily="34" charset="0"/>
                          <a:ea typeface="Cambria" panose="02040503050406030204" pitchFamily="18" charset="0"/>
                          <a:cs typeface="Calibri" panose="020F0502020204030204" pitchFamily="34" charset="0"/>
                        </a:rPr>
                        <a:t>(Ready)</a:t>
                      </a:r>
                      <a:endParaRPr lang="en-US" sz="1600" b="1"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solidFill>
                      <a:srgbClr val="00B050"/>
                    </a:solidFill>
                  </a:tcPr>
                </a:tc>
                <a:extLst>
                  <a:ext uri="{0D108BD9-81ED-4DB2-BD59-A6C34878D82A}">
                    <a16:rowId xmlns:a16="http://schemas.microsoft.com/office/drawing/2014/main" val="2914758802"/>
                  </a:ext>
                </a:extLst>
              </a:tr>
            </a:tbl>
          </a:graphicData>
        </a:graphic>
      </p:graphicFrame>
      <p:sp>
        <p:nvSpPr>
          <p:cNvPr id="3" name="TextBox 2">
            <a:extLst>
              <a:ext uri="{FF2B5EF4-FFF2-40B4-BE49-F238E27FC236}">
                <a16:creationId xmlns:a16="http://schemas.microsoft.com/office/drawing/2014/main" id="{9C29F95C-38C1-69A5-076D-C44342E9FFD8}"/>
              </a:ext>
            </a:extLst>
          </p:cNvPr>
          <p:cNvSpPr txBox="1"/>
          <p:nvPr/>
        </p:nvSpPr>
        <p:spPr>
          <a:xfrm>
            <a:off x="6038214" y="6944632"/>
            <a:ext cx="9144000" cy="344133"/>
          </a:xfrm>
          <a:prstGeom prst="rect">
            <a:avLst/>
          </a:prstGeom>
          <a:noFill/>
        </p:spPr>
        <p:txBody>
          <a:bodyPr wrap="square">
            <a:spAutoFit/>
          </a:bodyPr>
          <a:lstStyle/>
          <a:p>
            <a:pPr marL="0" marR="0">
              <a:lnSpc>
                <a:spcPct val="107000"/>
              </a:lnSpc>
              <a:spcAft>
                <a:spcPts val="800"/>
              </a:spcAft>
            </a:pPr>
            <a:r>
              <a:rPr lang="en-US" sz="1600" dirty="0">
                <a:solidFill>
                  <a:schemeClr val="bg1"/>
                </a:solidFill>
                <a:effectLst/>
                <a:latin typeface="Calibri" panose="020F0502020204030204" pitchFamily="34" charset="0"/>
                <a:ea typeface="SimSun" panose="02010600030101010101" pitchFamily="2" charset="-122"/>
                <a:cs typeface="Calibri" panose="020F0502020204030204" pitchFamily="34" charset="0"/>
              </a:rPr>
              <a:t>Note: *out of 187 countries, ** out of 192 countries; IF: Islamic Finance</a:t>
            </a:r>
            <a:endParaRPr lang="en-US" sz="2000" dirty="0">
              <a:solidFill>
                <a:schemeClr val="bg1"/>
              </a:solidFill>
              <a:effectLst/>
              <a:latin typeface="Calibri" panose="020F0502020204030204" pitchFamily="34" charset="0"/>
              <a:ea typeface="SimSu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1007345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41156-0401-AEEE-9453-5505073C85B9}"/>
            </a:ext>
          </a:extLst>
        </p:cNvPr>
        <p:cNvGrpSpPr/>
        <p:nvPr/>
      </p:nvGrpSpPr>
      <p:grpSpPr>
        <a:xfrm>
          <a:off x="0" y="0"/>
          <a:ext cx="0" cy="0"/>
          <a:chOff x="0" y="0"/>
          <a:chExt cx="0" cy="0"/>
        </a:xfrm>
      </p:grpSpPr>
      <p:sp>
        <p:nvSpPr>
          <p:cNvPr id="32" name="Freeform 32">
            <a:extLst>
              <a:ext uri="{FF2B5EF4-FFF2-40B4-BE49-F238E27FC236}">
                <a16:creationId xmlns:a16="http://schemas.microsoft.com/office/drawing/2014/main" id="{61C91B1E-179A-54DC-F35D-E5FF8327E6BF}"/>
              </a:ext>
            </a:extLst>
          </p:cNvPr>
          <p:cNvSpPr/>
          <p:nvPr/>
        </p:nvSpPr>
        <p:spPr>
          <a:xfrm>
            <a:off x="1028700" y="342900"/>
            <a:ext cx="1539583" cy="408670"/>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2">
              <a:extLst>
                <a:ext uri="{96DAC541-7B7A-43D3-8B79-37D633B846F1}">
                  <asvg:svgBlip xmlns:asvg="http://schemas.microsoft.com/office/drawing/2016/SVG/main" r:embed="rId3"/>
                </a:ext>
              </a:extLst>
            </a:blip>
            <a:stretch>
              <a:fillRect r="-83257" b="-590387"/>
            </a:stretch>
          </a:blipFill>
        </p:spPr>
        <p:txBody>
          <a:bodyPr/>
          <a:lstStyle/>
          <a:p>
            <a:endParaRPr lang="en-GB"/>
          </a:p>
        </p:txBody>
      </p:sp>
      <p:sp>
        <p:nvSpPr>
          <p:cNvPr id="33" name="Freeform 33">
            <a:extLst>
              <a:ext uri="{FF2B5EF4-FFF2-40B4-BE49-F238E27FC236}">
                <a16:creationId xmlns:a16="http://schemas.microsoft.com/office/drawing/2014/main" id="{19A6101E-E67C-7E13-DE90-AF3F8EBFDBB4}"/>
              </a:ext>
            </a:extLst>
          </p:cNvPr>
          <p:cNvSpPr/>
          <p:nvPr/>
        </p:nvSpPr>
        <p:spPr>
          <a:xfrm>
            <a:off x="15719717" y="342900"/>
            <a:ext cx="1539583" cy="408670"/>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2">
              <a:extLst>
                <a:ext uri="{96DAC541-7B7A-43D3-8B79-37D633B846F1}">
                  <asvg:svgBlip xmlns:asvg="http://schemas.microsoft.com/office/drawing/2016/SVG/main" r:embed="rId3"/>
                </a:ext>
              </a:extLst>
            </a:blip>
            <a:stretch>
              <a:fillRect r="-83257" b="-590387"/>
            </a:stretch>
          </a:blipFill>
        </p:spPr>
        <p:txBody>
          <a:bodyPr/>
          <a:lstStyle/>
          <a:p>
            <a:endParaRPr lang="en-GB"/>
          </a:p>
        </p:txBody>
      </p:sp>
      <p:sp>
        <p:nvSpPr>
          <p:cNvPr id="34" name="TextBox 34">
            <a:extLst>
              <a:ext uri="{FF2B5EF4-FFF2-40B4-BE49-F238E27FC236}">
                <a16:creationId xmlns:a16="http://schemas.microsoft.com/office/drawing/2014/main" id="{A84AC66C-7D21-C5FB-3A18-EF216E7E10F8}"/>
              </a:ext>
            </a:extLst>
          </p:cNvPr>
          <p:cNvSpPr txBox="1"/>
          <p:nvPr/>
        </p:nvSpPr>
        <p:spPr>
          <a:xfrm>
            <a:off x="3412101" y="38100"/>
            <a:ext cx="11463797" cy="886205"/>
          </a:xfrm>
          <a:prstGeom prst="rect">
            <a:avLst/>
          </a:prstGeom>
        </p:spPr>
        <p:txBody>
          <a:bodyPr wrap="square" lIns="0" tIns="0" rIns="0" bIns="0" rtlCol="0" anchor="t">
            <a:spAutoFit/>
          </a:bodyPr>
          <a:lstStyle>
            <a:defPPr>
              <a:defRPr lang="en-US"/>
            </a:defPPr>
            <a:lvl1pPr algn="ctr">
              <a:lnSpc>
                <a:spcPts val="7957"/>
              </a:lnSpc>
              <a:defRPr sz="4000" b="1">
                <a:solidFill>
                  <a:schemeClr val="bg1"/>
                </a:solidFill>
                <a:latin typeface="Arial" panose="020B0604020202020204" pitchFamily="34" charset="0"/>
                <a:cs typeface="Arial" panose="020B0604020202020204" pitchFamily="34" charset="0"/>
              </a:defRPr>
            </a:lvl1pPr>
          </a:lstStyle>
          <a:p>
            <a:r>
              <a:rPr lang="en-US">
                <a:solidFill>
                  <a:srgbClr val="FFC000"/>
                </a:solidFill>
                <a:sym typeface="Garet Bold"/>
              </a:rPr>
              <a:t>Country Case Studies</a:t>
            </a:r>
          </a:p>
        </p:txBody>
      </p:sp>
      <p:graphicFrame>
        <p:nvGraphicFramePr>
          <p:cNvPr id="3" name="Table 2">
            <a:extLst>
              <a:ext uri="{FF2B5EF4-FFF2-40B4-BE49-F238E27FC236}">
                <a16:creationId xmlns:a16="http://schemas.microsoft.com/office/drawing/2014/main" id="{CE795954-7564-5A5D-758E-C101626A4752}"/>
              </a:ext>
            </a:extLst>
          </p:cNvPr>
          <p:cNvGraphicFramePr>
            <a:graphicFrameLocks noGrp="1"/>
          </p:cNvGraphicFramePr>
          <p:nvPr>
            <p:extLst>
              <p:ext uri="{D42A27DB-BD31-4B8C-83A1-F6EECF244321}">
                <p14:modId xmlns:p14="http://schemas.microsoft.com/office/powerpoint/2010/main" val="14892770"/>
              </p:ext>
            </p:extLst>
          </p:nvPr>
        </p:nvGraphicFramePr>
        <p:xfrm>
          <a:off x="0" y="1074420"/>
          <a:ext cx="18135600" cy="9098280"/>
        </p:xfrm>
        <a:graphic>
          <a:graphicData uri="http://schemas.openxmlformats.org/drawingml/2006/table">
            <a:tbl>
              <a:tblPr firstRow="1" bandRow="1">
                <a:tableStyleId>{5C22544A-7EE6-4342-B048-85BDC9FD1C3A}</a:tableStyleId>
              </a:tblPr>
              <a:tblGrid>
                <a:gridCol w="2845669">
                  <a:extLst>
                    <a:ext uri="{9D8B030D-6E8A-4147-A177-3AD203B41FA5}">
                      <a16:colId xmlns:a16="http://schemas.microsoft.com/office/drawing/2014/main" val="2013862096"/>
                    </a:ext>
                  </a:extLst>
                </a:gridCol>
                <a:gridCol w="15289931">
                  <a:extLst>
                    <a:ext uri="{9D8B030D-6E8A-4147-A177-3AD203B41FA5}">
                      <a16:colId xmlns:a16="http://schemas.microsoft.com/office/drawing/2014/main" val="1238414370"/>
                    </a:ext>
                  </a:extLst>
                </a:gridCol>
              </a:tblGrid>
              <a:tr h="1130972">
                <a:tc>
                  <a:txBody>
                    <a:bodyPr/>
                    <a:lstStyle/>
                    <a:p>
                      <a:pPr algn="ctr"/>
                      <a:r>
                        <a:rPr lang="en-GB" sz="2400" b="1">
                          <a:solidFill>
                            <a:schemeClr val="bg1"/>
                          </a:solidFill>
                          <a:latin typeface="Arial" panose="020B0604020202020204" pitchFamily="34" charset="0"/>
                          <a:cs typeface="Arial" panose="020B0604020202020204" pitchFamily="34" charset="0"/>
                        </a:rPr>
                        <a:t>Azerbaijan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anose="020B0604020202020204" pitchFamily="34" charset="0"/>
                        <a:buChar char="•"/>
                      </a:pPr>
                      <a:r>
                        <a:rPr lang="en-GB" sz="2100" b="0">
                          <a:solidFill>
                            <a:schemeClr val="bg1"/>
                          </a:solidFill>
                          <a:latin typeface="Arial" panose="020B0604020202020204" pitchFamily="34" charset="0"/>
                          <a:cs typeface="Arial" panose="020B0604020202020204" pitchFamily="34" charset="0"/>
                        </a:rPr>
                        <a:t>High reliance on carbon intensive sectors, particularly energy and agriculture sectors, shared by other emerging countries</a:t>
                      </a:r>
                    </a:p>
                    <a:p>
                      <a:pPr marL="342900" indent="-342900">
                        <a:buFont typeface="Arial" panose="020B0604020202020204" pitchFamily="34" charset="0"/>
                        <a:buChar char="•"/>
                      </a:pPr>
                      <a:r>
                        <a:rPr lang="en-GB" sz="2100" b="0">
                          <a:solidFill>
                            <a:schemeClr val="bg1"/>
                          </a:solidFill>
                          <a:latin typeface="Arial" panose="020B0604020202020204" pitchFamily="34" charset="0"/>
                          <a:cs typeface="Arial" panose="020B0604020202020204" pitchFamily="34" charset="0"/>
                        </a:rPr>
                        <a:t>International collaboration has supported the development of climate-smart agriculture and energy reform</a:t>
                      </a:r>
                    </a:p>
                    <a:p>
                      <a:pPr marL="342900" indent="-342900">
                        <a:buFont typeface="Arial" panose="020B0604020202020204" pitchFamily="34" charset="0"/>
                        <a:buChar char="•"/>
                      </a:pPr>
                      <a:r>
                        <a:rPr lang="en-GB" sz="2100" b="0">
                          <a:solidFill>
                            <a:schemeClr val="bg1"/>
                          </a:solidFill>
                          <a:latin typeface="Arial" panose="020B0604020202020204" pitchFamily="34" charset="0"/>
                          <a:cs typeface="Arial" panose="020B0604020202020204" pitchFamily="34" charset="0"/>
                        </a:rPr>
                        <a:t>Hosted the COP 29 which intensified climate commitments</a:t>
                      </a:r>
                    </a:p>
                    <a:p>
                      <a:pPr marL="342900" indent="-342900">
                        <a:buFont typeface="Arial" panose="020B0604020202020204" pitchFamily="34" charset="0"/>
                        <a:buChar char="•"/>
                      </a:pPr>
                      <a:r>
                        <a:rPr lang="en-GB" sz="2100" b="1">
                          <a:solidFill>
                            <a:schemeClr val="bg1"/>
                          </a:solidFill>
                          <a:latin typeface="Arial" panose="020B0604020202020204" pitchFamily="34" charset="0"/>
                          <a:cs typeface="Arial" panose="020B0604020202020204" pitchFamily="34" charset="0"/>
                        </a:rPr>
                        <a:t>The banking sector green financing </a:t>
                      </a:r>
                      <a:r>
                        <a:rPr lang="en-GB" sz="2100" b="0">
                          <a:solidFill>
                            <a:schemeClr val="bg1"/>
                          </a:solidFill>
                          <a:latin typeface="Arial" panose="020B0604020202020204" pitchFamily="34" charset="0"/>
                          <a:cs typeface="Arial" panose="020B0604020202020204" pitchFamily="34" charset="0"/>
                        </a:rPr>
                        <a:t>has resolved to finance $1.2 billion green projects through international collaboration, PPP and green bond issuances</a:t>
                      </a:r>
                    </a:p>
                  </a:txBody>
                  <a:tcPr anchor="ctr">
                    <a:lnL w="12700" cmpd="sng">
                      <a:noFill/>
                    </a:lnL>
                    <a:lnR w="12700" cmpd="sng">
                      <a:noFill/>
                    </a:lnR>
                    <a:noFill/>
                  </a:tcPr>
                </a:tc>
                <a:extLst>
                  <a:ext uri="{0D108BD9-81ED-4DB2-BD59-A6C34878D82A}">
                    <a16:rowId xmlns:a16="http://schemas.microsoft.com/office/drawing/2014/main" val="3844595871"/>
                  </a:ext>
                </a:extLst>
              </a:tr>
              <a:tr h="1130972">
                <a:tc>
                  <a:txBody>
                    <a:bodyPr/>
                    <a:lstStyle/>
                    <a:p>
                      <a:pPr algn="ctr"/>
                      <a:r>
                        <a:rPr lang="en-GB" sz="2400" b="1">
                          <a:solidFill>
                            <a:schemeClr val="bg1"/>
                          </a:solidFill>
                          <a:latin typeface="Arial" panose="020B0604020202020204" pitchFamily="34" charset="0"/>
                          <a:cs typeface="Arial" panose="020B0604020202020204" pitchFamily="34" charset="0"/>
                        </a:rPr>
                        <a:t>Indonesia</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anose="020B0604020202020204" pitchFamily="34" charset="0"/>
                        <a:buChar char="•"/>
                      </a:pPr>
                      <a:r>
                        <a:rPr lang="en-GB" sz="2100" b="0">
                          <a:solidFill>
                            <a:schemeClr val="bg1"/>
                          </a:solidFill>
                          <a:latin typeface="Arial" panose="020B0604020202020204" pitchFamily="34" charset="0"/>
                          <a:cs typeface="Arial" panose="020B0604020202020204" pitchFamily="34" charset="0"/>
                        </a:rPr>
                        <a:t>Largest Muslim economy and a member of the Group of Twenty (G20)</a:t>
                      </a:r>
                    </a:p>
                    <a:p>
                      <a:pPr marL="342900" indent="-342900">
                        <a:buFont typeface="Arial" panose="020B0604020202020204" pitchFamily="34" charset="0"/>
                        <a:buChar char="•"/>
                      </a:pPr>
                      <a:r>
                        <a:rPr lang="en-GB" sz="2100" b="0">
                          <a:solidFill>
                            <a:schemeClr val="bg1"/>
                          </a:solidFill>
                          <a:latin typeface="Arial" panose="020B0604020202020204" pitchFamily="34" charset="0"/>
                          <a:cs typeface="Arial" panose="020B0604020202020204" pitchFamily="34" charset="0"/>
                        </a:rPr>
                        <a:t>Facing both transition and physical risks according to IMF assessment</a:t>
                      </a:r>
                    </a:p>
                    <a:p>
                      <a:pPr marL="342900" indent="-342900">
                        <a:buFont typeface="Arial" panose="020B0604020202020204" pitchFamily="34" charset="0"/>
                        <a:buChar char="•"/>
                      </a:pPr>
                      <a:r>
                        <a:rPr lang="en-GB" sz="2100" b="0">
                          <a:solidFill>
                            <a:schemeClr val="bg1"/>
                          </a:solidFill>
                          <a:latin typeface="Arial" panose="020B0604020202020204" pitchFamily="34" charset="0"/>
                          <a:cs typeface="Arial" panose="020B0604020202020204" pitchFamily="34" charset="0"/>
                        </a:rPr>
                        <a:t>The Government and financial authorities have strengthened legal and regulatory reforms to support sustainable finance</a:t>
                      </a:r>
                    </a:p>
                    <a:p>
                      <a:pPr marL="342900" indent="-342900">
                        <a:buFont typeface="Arial" panose="020B0604020202020204" pitchFamily="34" charset="0"/>
                        <a:buChar char="•"/>
                      </a:pPr>
                      <a:r>
                        <a:rPr lang="en-GB" sz="2100" b="0">
                          <a:solidFill>
                            <a:schemeClr val="bg1"/>
                          </a:solidFill>
                          <a:latin typeface="Arial" panose="020B0604020202020204" pitchFamily="34" charset="0"/>
                          <a:cs typeface="Arial" panose="020B0604020202020204" pitchFamily="34" charset="0"/>
                        </a:rPr>
                        <a:t>Stands as a leader in green finance and the first to issue sovereign green sukuk in 2018</a:t>
                      </a:r>
                    </a:p>
                    <a:p>
                      <a:pPr marL="342900" indent="-342900">
                        <a:buFont typeface="Arial" panose="020B0604020202020204" pitchFamily="34" charset="0"/>
                        <a:buChar char="•"/>
                      </a:pPr>
                      <a:r>
                        <a:rPr lang="en-GB" sz="2100" b="0">
                          <a:solidFill>
                            <a:schemeClr val="bg1"/>
                          </a:solidFill>
                          <a:latin typeface="Arial" panose="020B0604020202020204" pitchFamily="34" charset="0"/>
                          <a:cs typeface="Arial" panose="020B0604020202020204" pitchFamily="34" charset="0"/>
                        </a:rPr>
                        <a:t>Steady growth in green sukuk market, particularly </a:t>
                      </a:r>
                      <a:r>
                        <a:rPr lang="en-GB" sz="2100" b="1">
                          <a:solidFill>
                            <a:schemeClr val="bg1"/>
                          </a:solidFill>
                          <a:latin typeface="Arial" panose="020B0604020202020204" pitchFamily="34" charset="0"/>
                          <a:cs typeface="Arial" panose="020B0604020202020204" pitchFamily="34" charset="0"/>
                        </a:rPr>
                        <a:t>sovereign green sukuk issuance</a:t>
                      </a:r>
                    </a:p>
                  </a:txBody>
                  <a:tcPr anchor="ctr">
                    <a:lnL w="12700" cmpd="sng">
                      <a:noFill/>
                    </a:lnL>
                    <a:lnR w="12700" cmpd="sng">
                      <a:noFill/>
                    </a:lnR>
                    <a:noFill/>
                  </a:tcPr>
                </a:tc>
                <a:extLst>
                  <a:ext uri="{0D108BD9-81ED-4DB2-BD59-A6C34878D82A}">
                    <a16:rowId xmlns:a16="http://schemas.microsoft.com/office/drawing/2014/main" val="2799725331"/>
                  </a:ext>
                </a:extLst>
              </a:tr>
              <a:tr h="1130972">
                <a:tc>
                  <a:txBody>
                    <a:bodyPr/>
                    <a:lstStyle/>
                    <a:p>
                      <a:pPr algn="ctr"/>
                      <a:r>
                        <a:rPr lang="en-GB" sz="2400" b="1">
                          <a:solidFill>
                            <a:schemeClr val="bg1"/>
                          </a:solidFill>
                          <a:latin typeface="Arial" panose="020B0604020202020204" pitchFamily="34" charset="0"/>
                          <a:cs typeface="Arial" panose="020B0604020202020204" pitchFamily="34" charset="0"/>
                        </a:rPr>
                        <a:t>Nigeria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anose="020B0604020202020204" pitchFamily="34" charset="0"/>
                        <a:buChar char="•"/>
                      </a:pPr>
                      <a:r>
                        <a:rPr lang="en-GB" sz="2100" b="1">
                          <a:solidFill>
                            <a:schemeClr val="bg1"/>
                          </a:solidFill>
                          <a:latin typeface="Arial" panose="020B0604020202020204" pitchFamily="34" charset="0"/>
                          <a:cs typeface="Arial" panose="020B0604020202020204" pitchFamily="34" charset="0"/>
                        </a:rPr>
                        <a:t>Several climate risk initiatives </a:t>
                      </a:r>
                      <a:r>
                        <a:rPr lang="en-GB" sz="2100" b="0">
                          <a:solidFill>
                            <a:schemeClr val="bg1"/>
                          </a:solidFill>
                          <a:latin typeface="Arial" panose="020B0604020202020204" pitchFamily="34" charset="0"/>
                          <a:cs typeface="Arial" panose="020B0604020202020204" pitchFamily="34" charset="0"/>
                        </a:rPr>
                        <a:t>have taken place such as the establishment of the National Council on Climate Change (NCCC), the National Agency for the Great Green Wall (NAGGW), the </a:t>
                      </a:r>
                      <a:r>
                        <a:rPr lang="en-GB" sz="2100" b="0" err="1">
                          <a:solidFill>
                            <a:schemeClr val="bg1"/>
                          </a:solidFill>
                          <a:latin typeface="Arial" panose="020B0604020202020204" pitchFamily="34" charset="0"/>
                          <a:cs typeface="Arial" panose="020B0604020202020204" pitchFamily="34" charset="0"/>
                        </a:rPr>
                        <a:t>Agro</a:t>
                      </a:r>
                      <a:r>
                        <a:rPr lang="en-GB" sz="2100" b="0">
                          <a:solidFill>
                            <a:schemeClr val="bg1"/>
                          </a:solidFill>
                          <a:latin typeface="Arial" panose="020B0604020202020204" pitchFamily="34" charset="0"/>
                          <a:cs typeface="Arial" panose="020B0604020202020204" pitchFamily="34" charset="0"/>
                        </a:rPr>
                        <a:t>-Climatic Resilience in Semi-Arid Landscape (</a:t>
                      </a:r>
                      <a:r>
                        <a:rPr lang="en-GB" sz="2100" b="0" err="1">
                          <a:solidFill>
                            <a:schemeClr val="bg1"/>
                          </a:solidFill>
                          <a:latin typeface="Arial" panose="020B0604020202020204" pitchFamily="34" charset="0"/>
                          <a:cs typeface="Arial" panose="020B0604020202020204" pitchFamily="34" charset="0"/>
                        </a:rPr>
                        <a:t>ACReSAL</a:t>
                      </a:r>
                      <a:r>
                        <a:rPr lang="en-GB" sz="2100" b="0">
                          <a:solidFill>
                            <a:schemeClr val="bg1"/>
                          </a:solidFill>
                          <a:latin typeface="Arial" panose="020B0604020202020204" pitchFamily="34" charset="0"/>
                          <a:cs typeface="Arial" panose="020B0604020202020204" pitchFamily="34" charset="0"/>
                        </a:rPr>
                        <a:t>), the Climate Action Africa (CAA) and Thrive Agric’s Sustainable Agriculture Program</a:t>
                      </a:r>
                    </a:p>
                    <a:p>
                      <a:pPr marL="342900" indent="-342900">
                        <a:buFont typeface="Arial" panose="020B0604020202020204" pitchFamily="34" charset="0"/>
                        <a:buChar char="•"/>
                      </a:pPr>
                      <a:r>
                        <a:rPr lang="en-GB" sz="2100" b="0">
                          <a:solidFill>
                            <a:schemeClr val="bg1"/>
                          </a:solidFill>
                          <a:latin typeface="Arial" panose="020B0604020202020204" pitchFamily="34" charset="0"/>
                          <a:cs typeface="Arial" panose="020B0604020202020204" pitchFamily="34" charset="0"/>
                        </a:rPr>
                        <a:t>Potential use of Islamic green finance instruments to mobilize climate finance</a:t>
                      </a:r>
                    </a:p>
                  </a:txBody>
                  <a:tcPr anchor="ctr">
                    <a:lnL w="12700" cmpd="sng">
                      <a:noFill/>
                    </a:lnL>
                    <a:lnR w="12700" cmpd="sng">
                      <a:noFill/>
                    </a:lnR>
                    <a:noFill/>
                  </a:tcPr>
                </a:tc>
                <a:extLst>
                  <a:ext uri="{0D108BD9-81ED-4DB2-BD59-A6C34878D82A}">
                    <a16:rowId xmlns:a16="http://schemas.microsoft.com/office/drawing/2014/main" val="2169193156"/>
                  </a:ext>
                </a:extLst>
              </a:tr>
              <a:tr h="1130972">
                <a:tc>
                  <a:txBody>
                    <a:bodyPr/>
                    <a:lstStyle/>
                    <a:p>
                      <a:pPr algn="ctr"/>
                      <a:r>
                        <a:rPr lang="en-GB" sz="2400" b="1">
                          <a:solidFill>
                            <a:schemeClr val="bg1"/>
                          </a:solidFill>
                          <a:latin typeface="Arial" panose="020B0604020202020204" pitchFamily="34" charset="0"/>
                          <a:cs typeface="Arial" panose="020B0604020202020204" pitchFamily="34" charset="0"/>
                        </a:rPr>
                        <a:t>Qatar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anose="020B0604020202020204" pitchFamily="34" charset="0"/>
                        <a:buChar char="•"/>
                      </a:pPr>
                      <a:r>
                        <a:rPr lang="en-GB" sz="2100" b="0">
                          <a:solidFill>
                            <a:schemeClr val="bg1"/>
                          </a:solidFill>
                          <a:latin typeface="Arial" panose="020B0604020202020204" pitchFamily="34" charset="0"/>
                          <a:cs typeface="Arial" panose="020B0604020202020204" pitchFamily="34" charset="0"/>
                        </a:rPr>
                        <a:t>Interconnection with the Qatar National Vision 2030 which includes environmental protection, given challenging environmental and climatic characteristics</a:t>
                      </a:r>
                    </a:p>
                    <a:p>
                      <a:pPr marL="342900" indent="-342900">
                        <a:buFont typeface="Arial" panose="020B0604020202020204" pitchFamily="34" charset="0"/>
                        <a:buChar char="•"/>
                      </a:pPr>
                      <a:r>
                        <a:rPr lang="en-GB" sz="2100" b="0">
                          <a:solidFill>
                            <a:schemeClr val="bg1"/>
                          </a:solidFill>
                          <a:latin typeface="Arial" panose="020B0604020202020204" pitchFamily="34" charset="0"/>
                          <a:cs typeface="Arial" panose="020B0604020202020204" pitchFamily="34" charset="0"/>
                        </a:rPr>
                        <a:t>Several measures have taken place to increase the renewable energy power supply</a:t>
                      </a:r>
                    </a:p>
                    <a:p>
                      <a:pPr marL="342900" indent="-342900">
                        <a:buFont typeface="Arial" panose="020B0604020202020204" pitchFamily="34" charset="0"/>
                        <a:buChar char="•"/>
                      </a:pPr>
                      <a:r>
                        <a:rPr lang="en-GB" sz="2100" b="1">
                          <a:solidFill>
                            <a:schemeClr val="bg1"/>
                          </a:solidFill>
                          <a:latin typeface="Arial" panose="020B0604020202020204" pitchFamily="34" charset="0"/>
                          <a:cs typeface="Arial" panose="020B0604020202020204" pitchFamily="34" charset="0"/>
                        </a:rPr>
                        <a:t>The corporate green sukuk issuance </a:t>
                      </a:r>
                      <a:r>
                        <a:rPr lang="en-GB" sz="2100" b="0">
                          <a:solidFill>
                            <a:schemeClr val="bg1"/>
                          </a:solidFill>
                          <a:latin typeface="Arial" panose="020B0604020202020204" pitchFamily="34" charset="0"/>
                          <a:cs typeface="Arial" panose="020B0604020202020204" pitchFamily="34" charset="0"/>
                        </a:rPr>
                        <a:t>has started to grow supported by Sustainable Bond and Sukuk framework by the authority</a:t>
                      </a:r>
                    </a:p>
                  </a:txBody>
                  <a:tcPr anchor="ctr">
                    <a:lnL w="12700" cmpd="sng">
                      <a:noFill/>
                    </a:lnL>
                    <a:lnR w="12700" cmpd="sng">
                      <a:noFill/>
                    </a:lnR>
                    <a:noFill/>
                  </a:tcPr>
                </a:tc>
                <a:extLst>
                  <a:ext uri="{0D108BD9-81ED-4DB2-BD59-A6C34878D82A}">
                    <a16:rowId xmlns:a16="http://schemas.microsoft.com/office/drawing/2014/main" val="3935797244"/>
                  </a:ext>
                </a:extLst>
              </a:tr>
              <a:tr h="1130972">
                <a:tc>
                  <a:txBody>
                    <a:bodyPr/>
                    <a:lstStyle/>
                    <a:p>
                      <a:pPr algn="ctr"/>
                      <a:r>
                        <a:rPr lang="en-GB" sz="2400" b="1">
                          <a:solidFill>
                            <a:schemeClr val="bg1"/>
                          </a:solidFill>
                          <a:latin typeface="Arial" panose="020B0604020202020204" pitchFamily="34" charset="0"/>
                          <a:cs typeface="Arial" panose="020B0604020202020204" pitchFamily="34" charset="0"/>
                        </a:rPr>
                        <a:t>United Kingdom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anose="020B0604020202020204" pitchFamily="34" charset="0"/>
                        <a:buChar char="•"/>
                      </a:pPr>
                      <a:r>
                        <a:rPr lang="en-GB" sz="2100" b="0">
                          <a:solidFill>
                            <a:schemeClr val="bg1"/>
                          </a:solidFill>
                          <a:latin typeface="Arial" panose="020B0604020202020204" pitchFamily="34" charset="0"/>
                          <a:cs typeface="Arial" panose="020B0604020202020204" pitchFamily="34" charset="0"/>
                        </a:rPr>
                        <a:t>Non-Muslim majority country serving as the centre for the Islamic finance industry in the western hemisphere and issuing sovereign sukuk</a:t>
                      </a:r>
                    </a:p>
                    <a:p>
                      <a:pPr marL="342900" indent="-342900">
                        <a:buFont typeface="Arial" panose="020B0604020202020204" pitchFamily="34" charset="0"/>
                        <a:buChar char="•"/>
                      </a:pPr>
                      <a:r>
                        <a:rPr lang="en-GB" sz="2100" b="0">
                          <a:solidFill>
                            <a:schemeClr val="bg1"/>
                          </a:solidFill>
                          <a:latin typeface="Arial" panose="020B0604020202020204" pitchFamily="34" charset="0"/>
                          <a:cs typeface="Arial" panose="020B0604020202020204" pitchFamily="34" charset="0"/>
                        </a:rPr>
                        <a:t>A global climate finance and actions leader, as a first country to establish government climate initiatives and national emission targets in 2008</a:t>
                      </a:r>
                    </a:p>
                    <a:p>
                      <a:pPr marL="342900" indent="-342900">
                        <a:buFont typeface="Arial" panose="020B0604020202020204" pitchFamily="34" charset="0"/>
                        <a:buChar char="•"/>
                      </a:pPr>
                      <a:r>
                        <a:rPr lang="en-GB" sz="2100" b="0">
                          <a:solidFill>
                            <a:schemeClr val="bg1"/>
                          </a:solidFill>
                          <a:latin typeface="Arial" panose="020B0604020202020204" pitchFamily="34" charset="0"/>
                          <a:cs typeface="Arial" panose="020B0604020202020204" pitchFamily="34" charset="0"/>
                        </a:rPr>
                        <a:t>Committed to support the financing for developing countries climate transition</a:t>
                      </a:r>
                    </a:p>
                    <a:p>
                      <a:pPr marL="342900" indent="-342900">
                        <a:buFont typeface="Arial" panose="020B0604020202020204" pitchFamily="34" charset="0"/>
                        <a:buChar char="•"/>
                      </a:pPr>
                      <a:r>
                        <a:rPr lang="en-GB" sz="2100" b="0">
                          <a:solidFill>
                            <a:schemeClr val="bg1"/>
                          </a:solidFill>
                          <a:latin typeface="Arial" panose="020B0604020202020204" pitchFamily="34" charset="0"/>
                          <a:cs typeface="Arial" panose="020B0604020202020204" pitchFamily="34" charset="0"/>
                        </a:rPr>
                        <a:t>First country to publish green finance strategy in 2019</a:t>
                      </a:r>
                    </a:p>
                    <a:p>
                      <a:pPr marL="342900" indent="-342900">
                        <a:buFont typeface="Arial" panose="020B0604020202020204" pitchFamily="34" charset="0"/>
                        <a:buChar char="•"/>
                      </a:pPr>
                      <a:r>
                        <a:rPr lang="en-GB" sz="2100" b="0">
                          <a:solidFill>
                            <a:schemeClr val="bg1"/>
                          </a:solidFill>
                          <a:latin typeface="Arial" panose="020B0604020202020204" pitchFamily="34" charset="0"/>
                          <a:cs typeface="Arial" panose="020B0604020202020204" pitchFamily="34" charset="0"/>
                        </a:rPr>
                        <a:t>The London Stock Exchange pioneered green bond issuance</a:t>
                      </a:r>
                    </a:p>
                    <a:p>
                      <a:pPr marL="342900" indent="-342900">
                        <a:buFont typeface="Arial" panose="020B0604020202020204" pitchFamily="34" charset="0"/>
                        <a:buChar char="•"/>
                      </a:pPr>
                      <a:r>
                        <a:rPr lang="en-GB" sz="2100" b="0">
                          <a:solidFill>
                            <a:schemeClr val="bg1"/>
                          </a:solidFill>
                          <a:latin typeface="Arial" panose="020B0604020202020204" pitchFamily="34" charset="0"/>
                          <a:cs typeface="Arial" panose="020B0604020202020204" pitchFamily="34" charset="0"/>
                        </a:rPr>
                        <a:t>The financial authorities have led global efforts in climate risk integration into financial sector policies</a:t>
                      </a:r>
                    </a:p>
                  </a:txBody>
                  <a:tcPr anchor="ctr">
                    <a:lnL w="12700" cmpd="sng">
                      <a:noFill/>
                    </a:lnL>
                    <a:lnR w="12700" cmpd="sng">
                      <a:noFill/>
                    </a:lnR>
                    <a:noFill/>
                  </a:tcPr>
                </a:tc>
                <a:extLst>
                  <a:ext uri="{0D108BD9-81ED-4DB2-BD59-A6C34878D82A}">
                    <a16:rowId xmlns:a16="http://schemas.microsoft.com/office/drawing/2014/main" val="1847185413"/>
                  </a:ext>
                </a:extLst>
              </a:tr>
            </a:tbl>
          </a:graphicData>
        </a:graphic>
      </p:graphicFrame>
    </p:spTree>
    <p:extLst>
      <p:ext uri="{BB962C8B-B14F-4D97-AF65-F5344CB8AC3E}">
        <p14:creationId xmlns:p14="http://schemas.microsoft.com/office/powerpoint/2010/main" val="661355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4EE1-037C-D3C0-21F7-EA06704278E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9318938-D9DC-1A73-ED0A-B39F3EFA1F48}"/>
              </a:ext>
            </a:extLst>
          </p:cNvPr>
          <p:cNvSpPr/>
          <p:nvPr/>
        </p:nvSpPr>
        <p:spPr>
          <a:xfrm flipH="1">
            <a:off x="11486338" y="6921334"/>
            <a:ext cx="7032879" cy="8229600"/>
          </a:xfrm>
          <a:custGeom>
            <a:avLst/>
            <a:gdLst/>
            <a:ahLst/>
            <a:cxnLst/>
            <a:rect l="l" t="t" r="r" b="b"/>
            <a:pathLst>
              <a:path w="7032879" h="8229600">
                <a:moveTo>
                  <a:pt x="7032879" y="0"/>
                </a:moveTo>
                <a:lnTo>
                  <a:pt x="0" y="0"/>
                </a:lnTo>
                <a:lnTo>
                  <a:pt x="0" y="8229600"/>
                </a:lnTo>
                <a:lnTo>
                  <a:pt x="7032879" y="8229600"/>
                </a:lnTo>
                <a:lnTo>
                  <a:pt x="7032879"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959F4171-A628-B5F9-449B-8513C72F7D7C}"/>
              </a:ext>
            </a:extLst>
          </p:cNvPr>
          <p:cNvSpPr/>
          <p:nvPr/>
        </p:nvSpPr>
        <p:spPr>
          <a:xfrm>
            <a:off x="-231217" y="6921334"/>
            <a:ext cx="7032879" cy="8229600"/>
          </a:xfrm>
          <a:custGeom>
            <a:avLst/>
            <a:gdLst/>
            <a:ahLst/>
            <a:cxnLst/>
            <a:rect l="l" t="t" r="r" b="b"/>
            <a:pathLst>
              <a:path w="7032879" h="8229600">
                <a:moveTo>
                  <a:pt x="0" y="0"/>
                </a:moveTo>
                <a:lnTo>
                  <a:pt x="7032879" y="0"/>
                </a:lnTo>
                <a:lnTo>
                  <a:pt x="7032879"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CE5A30B0-6D16-909B-3EC8-4647DAB048A9}"/>
              </a:ext>
            </a:extLst>
          </p:cNvPr>
          <p:cNvSpPr/>
          <p:nvPr/>
        </p:nvSpPr>
        <p:spPr>
          <a:xfrm flipH="1">
            <a:off x="-2626544" y="5186079"/>
            <a:ext cx="7248642" cy="5448562"/>
          </a:xfrm>
          <a:custGeom>
            <a:avLst/>
            <a:gdLst/>
            <a:ahLst/>
            <a:cxnLst/>
            <a:rect l="l" t="t" r="r" b="b"/>
            <a:pathLst>
              <a:path w="7248642" h="5448562">
                <a:moveTo>
                  <a:pt x="7248642" y="0"/>
                </a:moveTo>
                <a:lnTo>
                  <a:pt x="0" y="0"/>
                </a:lnTo>
                <a:lnTo>
                  <a:pt x="0" y="5448562"/>
                </a:lnTo>
                <a:lnTo>
                  <a:pt x="7248642" y="5448562"/>
                </a:lnTo>
                <a:lnTo>
                  <a:pt x="7248642"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a:extLst>
              <a:ext uri="{FF2B5EF4-FFF2-40B4-BE49-F238E27FC236}">
                <a16:creationId xmlns:a16="http://schemas.microsoft.com/office/drawing/2014/main" id="{9B50CE6E-3B3D-F4F1-78C5-96B79DF00C41}"/>
              </a:ext>
            </a:extLst>
          </p:cNvPr>
          <p:cNvSpPr/>
          <p:nvPr/>
        </p:nvSpPr>
        <p:spPr>
          <a:xfrm>
            <a:off x="1028700" y="1230804"/>
            <a:ext cx="1539583" cy="408670"/>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4">
              <a:extLst>
                <a:ext uri="{96DAC541-7B7A-43D3-8B79-37D633B846F1}">
                  <asvg:svgBlip xmlns:asvg="http://schemas.microsoft.com/office/drawing/2016/SVG/main" r:embed="rId5"/>
                </a:ext>
              </a:extLst>
            </a:blip>
            <a:stretch>
              <a:fillRect r="-83257" b="-5903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a:extLst>
              <a:ext uri="{FF2B5EF4-FFF2-40B4-BE49-F238E27FC236}">
                <a16:creationId xmlns:a16="http://schemas.microsoft.com/office/drawing/2014/main" id="{5408A7EA-E04A-A6F1-90DE-546FFF6BDAC0}"/>
              </a:ext>
            </a:extLst>
          </p:cNvPr>
          <p:cNvSpPr/>
          <p:nvPr/>
        </p:nvSpPr>
        <p:spPr>
          <a:xfrm>
            <a:off x="15719717" y="1230804"/>
            <a:ext cx="1539583" cy="408670"/>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4">
              <a:extLst>
                <a:ext uri="{96DAC541-7B7A-43D3-8B79-37D633B846F1}">
                  <asvg:svgBlip xmlns:asvg="http://schemas.microsoft.com/office/drawing/2016/SVG/main" r:embed="rId5"/>
                </a:ext>
              </a:extLst>
            </a:blip>
            <a:stretch>
              <a:fillRect r="-83257" b="-5903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4">
            <a:extLst>
              <a:ext uri="{FF2B5EF4-FFF2-40B4-BE49-F238E27FC236}">
                <a16:creationId xmlns:a16="http://schemas.microsoft.com/office/drawing/2014/main" id="{11AAE411-35DA-D581-FE89-7ACE136EC684}"/>
              </a:ext>
            </a:extLst>
          </p:cNvPr>
          <p:cNvSpPr txBox="1"/>
          <p:nvPr/>
        </p:nvSpPr>
        <p:spPr>
          <a:xfrm>
            <a:off x="3412101" y="948467"/>
            <a:ext cx="11463797" cy="615553"/>
          </a:xfrm>
          <a:prstGeom prst="rect">
            <a:avLst/>
          </a:prstGeom>
        </p:spPr>
        <p:txBody>
          <a:bodyPr wrap="square" lIns="0" tIns="0" rIns="0" bIns="0" rtlCol="0" anchor="t">
            <a:spAutoFit/>
          </a:bodyPr>
          <a:lstStyle>
            <a:defPPr>
              <a:defRPr lang="en-US"/>
            </a:defPPr>
            <a:lvl1pPr algn="ctr">
              <a:lnSpc>
                <a:spcPts val="7957"/>
              </a:lnSpc>
              <a:defRPr sz="4000" b="1">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sym typeface="Garet Bold"/>
              </a:rPr>
              <a:t>Overview of the Study</a:t>
            </a:r>
          </a:p>
        </p:txBody>
      </p:sp>
      <p:grpSp>
        <p:nvGrpSpPr>
          <p:cNvPr id="37" name="Group 14">
            <a:extLst>
              <a:ext uri="{FF2B5EF4-FFF2-40B4-BE49-F238E27FC236}">
                <a16:creationId xmlns:a16="http://schemas.microsoft.com/office/drawing/2014/main" id="{7125750E-3B98-FE51-5643-9CDE579F7776}"/>
              </a:ext>
            </a:extLst>
          </p:cNvPr>
          <p:cNvGrpSpPr/>
          <p:nvPr/>
        </p:nvGrpSpPr>
        <p:grpSpPr>
          <a:xfrm>
            <a:off x="14181120" y="4998931"/>
            <a:ext cx="6156359" cy="6156359"/>
            <a:chOff x="0" y="0"/>
            <a:chExt cx="812800" cy="812800"/>
          </a:xfrm>
        </p:grpSpPr>
        <p:sp>
          <p:nvSpPr>
            <p:cNvPr id="38" name="Freeform 15">
              <a:extLst>
                <a:ext uri="{FF2B5EF4-FFF2-40B4-BE49-F238E27FC236}">
                  <a16:creationId xmlns:a16="http://schemas.microsoft.com/office/drawing/2014/main" id="{5C131BBC-2734-3C34-D626-6A408BBDE97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5000" r="-25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6" name="Group 45">
            <a:extLst>
              <a:ext uri="{FF2B5EF4-FFF2-40B4-BE49-F238E27FC236}">
                <a16:creationId xmlns:a16="http://schemas.microsoft.com/office/drawing/2014/main" id="{350C2376-8F9D-48CE-6DF5-F2A85DF9B76F}"/>
              </a:ext>
            </a:extLst>
          </p:cNvPr>
          <p:cNvGrpSpPr/>
          <p:nvPr/>
        </p:nvGrpSpPr>
        <p:grpSpPr>
          <a:xfrm>
            <a:off x="-2" y="1854662"/>
            <a:ext cx="18288005" cy="8432337"/>
            <a:chOff x="-2" y="1854662"/>
            <a:chExt cx="18288005" cy="8432337"/>
          </a:xfrm>
        </p:grpSpPr>
        <p:grpSp>
          <p:nvGrpSpPr>
            <p:cNvPr id="41" name="Group 40">
              <a:extLst>
                <a:ext uri="{FF2B5EF4-FFF2-40B4-BE49-F238E27FC236}">
                  <a16:creationId xmlns:a16="http://schemas.microsoft.com/office/drawing/2014/main" id="{958F3FD2-7C70-C15D-313F-493E718C32BD}"/>
                </a:ext>
              </a:extLst>
            </p:cNvPr>
            <p:cNvGrpSpPr/>
            <p:nvPr/>
          </p:nvGrpSpPr>
          <p:grpSpPr>
            <a:xfrm>
              <a:off x="-2" y="1854662"/>
              <a:ext cx="18288005" cy="8432337"/>
              <a:chOff x="-2" y="2584782"/>
              <a:chExt cx="18288005" cy="8432337"/>
            </a:xfrm>
          </p:grpSpPr>
          <p:grpSp>
            <p:nvGrpSpPr>
              <p:cNvPr id="6" name="Group 6">
                <a:extLst>
                  <a:ext uri="{FF2B5EF4-FFF2-40B4-BE49-F238E27FC236}">
                    <a16:creationId xmlns:a16="http://schemas.microsoft.com/office/drawing/2014/main" id="{464E60BE-7015-6D76-906F-6603A0B93283}"/>
                  </a:ext>
                </a:extLst>
              </p:cNvPr>
              <p:cNvGrpSpPr/>
              <p:nvPr/>
            </p:nvGrpSpPr>
            <p:grpSpPr>
              <a:xfrm>
                <a:off x="-2" y="2584782"/>
                <a:ext cx="18288005" cy="8432337"/>
                <a:chOff x="-47749" y="-38100"/>
                <a:chExt cx="1359379" cy="626790"/>
              </a:xfrm>
            </p:grpSpPr>
            <p:sp>
              <p:nvSpPr>
                <p:cNvPr id="7" name="Freeform 7">
                  <a:extLst>
                    <a:ext uri="{FF2B5EF4-FFF2-40B4-BE49-F238E27FC236}">
                      <a16:creationId xmlns:a16="http://schemas.microsoft.com/office/drawing/2014/main" id="{2AA31964-61BF-D05C-6CC2-4D8D614A4E6F}"/>
                    </a:ext>
                  </a:extLst>
                </p:cNvPr>
                <p:cNvSpPr/>
                <p:nvPr/>
              </p:nvSpPr>
              <p:spPr>
                <a:xfrm>
                  <a:off x="-47749" y="0"/>
                  <a:ext cx="1359379" cy="588690"/>
                </a:xfrm>
                <a:custGeom>
                  <a:avLst/>
                  <a:gdLst/>
                  <a:ahLst/>
                  <a:cxnLst/>
                  <a:rect l="l" t="t" r="r" b="b"/>
                  <a:pathLst>
                    <a:path w="1263881" h="406400">
                      <a:moveTo>
                        <a:pt x="1060681" y="0"/>
                      </a:moveTo>
                      <a:cubicBezTo>
                        <a:pt x="1172905" y="0"/>
                        <a:pt x="1263881" y="90976"/>
                        <a:pt x="1263881" y="203200"/>
                      </a:cubicBezTo>
                      <a:cubicBezTo>
                        <a:pt x="1263881" y="315424"/>
                        <a:pt x="1172905" y="406400"/>
                        <a:pt x="1060681" y="406400"/>
                      </a:cubicBezTo>
                      <a:lnTo>
                        <a:pt x="203200" y="406400"/>
                      </a:lnTo>
                      <a:cubicBezTo>
                        <a:pt x="90976" y="406400"/>
                        <a:pt x="0" y="315424"/>
                        <a:pt x="0" y="203200"/>
                      </a:cubicBezTo>
                      <a:cubicBezTo>
                        <a:pt x="0" y="90976"/>
                        <a:pt x="90976" y="0"/>
                        <a:pt x="203200" y="0"/>
                      </a:cubicBezTo>
                      <a:close/>
                    </a:path>
                  </a:pathLst>
                </a:custGeom>
                <a:gradFill rotWithShape="1">
                  <a:gsLst>
                    <a:gs pos="0">
                      <a:srgbClr val="088395">
                        <a:alpha val="85000"/>
                      </a:srgbClr>
                    </a:gs>
                    <a:gs pos="100000">
                      <a:srgbClr val="071952">
                        <a:alpha val="85000"/>
                      </a:srgbClr>
                    </a:gs>
                  </a:gsLst>
                  <a:lin ang="27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69C13BEF-F469-E5C2-E594-67575AB355A5}"/>
                    </a:ext>
                  </a:extLst>
                </p:cNvPr>
                <p:cNvSpPr txBox="1"/>
                <p:nvPr/>
              </p:nvSpPr>
              <p:spPr>
                <a:xfrm>
                  <a:off x="0" y="-38100"/>
                  <a:ext cx="1263881"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0" name="Group 39">
                <a:extLst>
                  <a:ext uri="{FF2B5EF4-FFF2-40B4-BE49-F238E27FC236}">
                    <a16:creationId xmlns:a16="http://schemas.microsoft.com/office/drawing/2014/main" id="{6F8F6D80-6C2C-246A-E5DA-186398A08C2B}"/>
                  </a:ext>
                </a:extLst>
              </p:cNvPr>
              <p:cNvGrpSpPr/>
              <p:nvPr/>
            </p:nvGrpSpPr>
            <p:grpSpPr>
              <a:xfrm>
                <a:off x="371800" y="3680790"/>
                <a:ext cx="16192088" cy="7004461"/>
                <a:chOff x="371800" y="3680790"/>
                <a:chExt cx="16192088" cy="7004461"/>
              </a:xfrm>
            </p:grpSpPr>
            <p:grpSp>
              <p:nvGrpSpPr>
                <p:cNvPr id="9" name="Group 9">
                  <a:extLst>
                    <a:ext uri="{FF2B5EF4-FFF2-40B4-BE49-F238E27FC236}">
                      <a16:creationId xmlns:a16="http://schemas.microsoft.com/office/drawing/2014/main" id="{C691A6A1-5D65-078E-6FDF-7B2A4046721A}"/>
                    </a:ext>
                  </a:extLst>
                </p:cNvPr>
                <p:cNvGrpSpPr/>
                <p:nvPr/>
              </p:nvGrpSpPr>
              <p:grpSpPr>
                <a:xfrm>
                  <a:off x="371800" y="3680790"/>
                  <a:ext cx="5898637" cy="7004461"/>
                  <a:chOff x="-350279" y="-99293"/>
                  <a:chExt cx="1527879" cy="1814312"/>
                </a:xfrm>
              </p:grpSpPr>
              <p:sp>
                <p:nvSpPr>
                  <p:cNvPr id="10" name="Freeform 10">
                    <a:extLst>
                      <a:ext uri="{FF2B5EF4-FFF2-40B4-BE49-F238E27FC236}">
                        <a16:creationId xmlns:a16="http://schemas.microsoft.com/office/drawing/2014/main" id="{6A15516C-1FA1-D9D5-36D1-AFBA221298C0}"/>
                      </a:ext>
                    </a:extLst>
                  </p:cNvPr>
                  <p:cNvSpPr/>
                  <p:nvPr/>
                </p:nvSpPr>
                <p:spPr>
                  <a:xfrm>
                    <a:off x="-350279" y="-99293"/>
                    <a:ext cx="1068208" cy="1814312"/>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76373823-1008-51B4-FA64-CB53B160E6E3}"/>
                      </a:ext>
                    </a:extLst>
                  </p:cNvPr>
                  <p:cNvSpPr txBox="1"/>
                  <p:nvPr/>
                </p:nvSpPr>
                <p:spPr>
                  <a:xfrm>
                    <a:off x="0" y="-38100"/>
                    <a:ext cx="1177600" cy="953440"/>
                  </a:xfrm>
                  <a:prstGeom prst="rect">
                    <a:avLst/>
                  </a:prstGeom>
                </p:spPr>
                <p:txBody>
                  <a:bodyPr lIns="56284" tIns="56284" rIns="56284" bIns="56284"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a:extLst>
                    <a:ext uri="{FF2B5EF4-FFF2-40B4-BE49-F238E27FC236}">
                      <a16:creationId xmlns:a16="http://schemas.microsoft.com/office/drawing/2014/main" id="{B06F02FA-6416-7F23-574C-97C0C6FD7CAA}"/>
                    </a:ext>
                  </a:extLst>
                </p:cNvPr>
                <p:cNvGrpSpPr/>
                <p:nvPr/>
              </p:nvGrpSpPr>
              <p:grpSpPr>
                <a:xfrm>
                  <a:off x="433472" y="3939084"/>
                  <a:ext cx="5556866" cy="1565720"/>
                  <a:chOff x="-406856" y="-99293"/>
                  <a:chExt cx="1439352" cy="405557"/>
                </a:xfrm>
              </p:grpSpPr>
              <p:sp>
                <p:nvSpPr>
                  <p:cNvPr id="13" name="Freeform 13">
                    <a:extLst>
                      <a:ext uri="{FF2B5EF4-FFF2-40B4-BE49-F238E27FC236}">
                        <a16:creationId xmlns:a16="http://schemas.microsoft.com/office/drawing/2014/main" id="{8EDF64B9-E900-00F5-A6F4-376D43D30056}"/>
                      </a:ext>
                    </a:extLst>
                  </p:cNvPr>
                  <p:cNvSpPr/>
                  <p:nvPr/>
                </p:nvSpPr>
                <p:spPr>
                  <a:xfrm>
                    <a:off x="-406856" y="-99293"/>
                    <a:ext cx="1032496" cy="344348"/>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a:extLst>
                      <a:ext uri="{FF2B5EF4-FFF2-40B4-BE49-F238E27FC236}">
                        <a16:creationId xmlns:a16="http://schemas.microsoft.com/office/drawing/2014/main" id="{1D59530E-EEC9-7E9A-4DF6-FB068EE15EC3}"/>
                      </a:ext>
                    </a:extLst>
                  </p:cNvPr>
                  <p:cNvSpPr txBox="1"/>
                  <p:nvPr/>
                </p:nvSpPr>
                <p:spPr>
                  <a:xfrm>
                    <a:off x="0" y="-38100"/>
                    <a:ext cx="1032496" cy="344364"/>
                  </a:xfrm>
                  <a:prstGeom prst="rect">
                    <a:avLst/>
                  </a:prstGeom>
                </p:spPr>
                <p:txBody>
                  <a:bodyPr lIns="56284" tIns="56284" rIns="56284" bIns="56284"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a:extLst>
                    <a:ext uri="{FF2B5EF4-FFF2-40B4-BE49-F238E27FC236}">
                      <a16:creationId xmlns:a16="http://schemas.microsoft.com/office/drawing/2014/main" id="{1ED0407A-50A1-DD40-9EEB-18F38D80CFE9}"/>
                    </a:ext>
                  </a:extLst>
                </p:cNvPr>
                <p:cNvSpPr txBox="1"/>
                <p:nvPr/>
              </p:nvSpPr>
              <p:spPr>
                <a:xfrm>
                  <a:off x="603997" y="4197220"/>
                  <a:ext cx="3645090" cy="709233"/>
                </a:xfrm>
                <a:prstGeom prst="rect">
                  <a:avLst/>
                </a:prstGeom>
              </p:spPr>
              <p:txBody>
                <a:bodyPr lIns="0" tIns="0" rIns="0" bIns="0" rtlCol="0" anchor="t">
                  <a:spAutoFit/>
                </a:bodyPr>
                <a:lstStyle/>
                <a:p>
                  <a:pPr marL="0" marR="0" lvl="0" indent="0" algn="ctr" defTabSz="914400" rtl="0" eaLnBrk="1" fontAlgn="auto" latinLnBrk="0" hangingPunct="1">
                    <a:lnSpc>
                      <a:spcPts val="2903"/>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Garet Bold"/>
                      <a:cs typeface="Arial" panose="020B0604020202020204" pitchFamily="34" charset="0"/>
                      <a:sym typeface="Garet Bold"/>
                    </a:rPr>
                    <a:t>Green Finance Initiatives: Global Perspectives</a:t>
                  </a:r>
                  <a:endParaRPr kumimoji="0" lang="en-US" sz="2000" b="0" i="1" u="none" strike="noStrike" kern="1200" cap="none" spc="0" normalizeH="0" baseline="0" noProof="0">
                    <a:ln>
                      <a:noFill/>
                    </a:ln>
                    <a:solidFill>
                      <a:srgbClr val="FFFFFF"/>
                    </a:solidFill>
                    <a:effectLst/>
                    <a:uLnTx/>
                    <a:uFillTx/>
                    <a:latin typeface="Arial" panose="020B0604020202020204" pitchFamily="34" charset="0"/>
                    <a:ea typeface="Garet Bold"/>
                    <a:cs typeface="Arial" panose="020B0604020202020204" pitchFamily="34" charset="0"/>
                    <a:sym typeface="Garet Bold"/>
                  </a:endParaRPr>
                </a:p>
              </p:txBody>
            </p:sp>
            <p:sp>
              <p:nvSpPr>
                <p:cNvPr id="16" name="TextBox 16">
                  <a:extLst>
                    <a:ext uri="{FF2B5EF4-FFF2-40B4-BE49-F238E27FC236}">
                      <a16:creationId xmlns:a16="http://schemas.microsoft.com/office/drawing/2014/main" id="{9DE8EA24-E9D5-25F1-7E33-6FFDF6134430}"/>
                    </a:ext>
                  </a:extLst>
                </p:cNvPr>
                <p:cNvSpPr txBox="1"/>
                <p:nvPr/>
              </p:nvSpPr>
              <p:spPr>
                <a:xfrm>
                  <a:off x="620648" y="5279311"/>
                  <a:ext cx="3655753" cy="2815707"/>
                </a:xfrm>
                <a:prstGeom prst="rect">
                  <a:avLst/>
                </a:prstGeom>
              </p:spPr>
              <p:txBody>
                <a:bodyPr wrap="square" lIns="0" tIns="0" rIns="0" bIns="0" rtlCol="0" anchor="t">
                  <a:spAutoFit/>
                </a:bodyPr>
                <a:lstStyle/>
                <a:p>
                  <a:pPr marL="285750" marR="0" lvl="0" indent="-285750" defTabSz="914400" rtl="0" eaLnBrk="1" fontAlgn="auto" latinLnBrk="0" hangingPunct="1">
                    <a:lnSpc>
                      <a:spcPct val="114000"/>
                    </a:lnSpc>
                    <a:spcBef>
                      <a:spcPct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Green finance and SDG</a:t>
                  </a:r>
                </a:p>
                <a:p>
                  <a:pPr marL="285750" marR="0" lvl="0" indent="-285750" defTabSz="914400" rtl="0" eaLnBrk="1" fontAlgn="auto" latinLnBrk="0" hangingPunct="1">
                    <a:lnSpc>
                      <a:spcPct val="114000"/>
                    </a:lnSpc>
                    <a:spcBef>
                      <a:spcPct val="0"/>
                    </a:spcBef>
                    <a:spcAft>
                      <a:spcPts val="0"/>
                    </a:spcAft>
                    <a:buClrTx/>
                    <a:buSzTx/>
                    <a:buFont typeface="Arial" panose="020B0604020202020204" pitchFamily="34" charset="0"/>
                    <a:buChar char="•"/>
                    <a:tabLst/>
                    <a:defRPr/>
                  </a:pPr>
                  <a:r>
                    <a:rPr lang="en-US" dirty="0">
                      <a:solidFill>
                        <a:srgbClr val="000000"/>
                      </a:solidFill>
                      <a:latin typeface="Arial" panose="020B0604020202020204" pitchFamily="34" charset="0"/>
                      <a:ea typeface="Garet"/>
                      <a:cs typeface="Arial" panose="020B0604020202020204" pitchFamily="34" charset="0"/>
                      <a:sym typeface="Garet"/>
                    </a:rPr>
                    <a:t>Current global trends in green finance</a:t>
                  </a:r>
                </a:p>
                <a:p>
                  <a:pPr marL="285750" marR="0" lvl="0" indent="-285750" defTabSz="914400" rtl="0" eaLnBrk="1" fontAlgn="auto" latinLnBrk="0" hangingPunct="1">
                    <a:lnSpc>
                      <a:spcPct val="114000"/>
                    </a:lnSpc>
                    <a:spcBef>
                      <a:spcPct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Different funding models of green projects</a:t>
                  </a:r>
                </a:p>
                <a:p>
                  <a:pPr marL="285750" marR="0" lvl="0" indent="-285750" defTabSz="914400" rtl="0" eaLnBrk="1" fontAlgn="auto" latinLnBrk="0" hangingPunct="1">
                    <a:lnSpc>
                      <a:spcPct val="114000"/>
                    </a:lnSpc>
                    <a:spcBef>
                      <a:spcPct val="0"/>
                    </a:spcBef>
                    <a:spcAft>
                      <a:spcPts val="0"/>
                    </a:spcAft>
                    <a:buClrTx/>
                    <a:buSzTx/>
                    <a:buFont typeface="Arial" panose="020B0604020202020204" pitchFamily="34" charset="0"/>
                    <a:buChar char="•"/>
                    <a:tabLst/>
                    <a:defRPr/>
                  </a:pPr>
                  <a:r>
                    <a:rPr lang="en-US" dirty="0">
                      <a:solidFill>
                        <a:srgbClr val="000000"/>
                      </a:solidFill>
                      <a:latin typeface="Arial" panose="020B0604020202020204" pitchFamily="34" charset="0"/>
                      <a:ea typeface="Garet"/>
                      <a:cs typeface="Arial" panose="020B0604020202020204" pitchFamily="34" charset="0"/>
                      <a:sym typeface="Garet"/>
                    </a:rPr>
                    <a:t>Global challenges in the green finance project execution</a:t>
                  </a:r>
                </a:p>
                <a:p>
                  <a:pPr marL="285750" marR="0" lvl="0" indent="-285750" defTabSz="914400" rtl="0" eaLnBrk="1" fontAlgn="auto" latinLnBrk="0" hangingPunct="1">
                    <a:lnSpc>
                      <a:spcPct val="114000"/>
                    </a:lnSpc>
                    <a:spcBef>
                      <a:spcPct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The role of key stakeholders</a:t>
                  </a:r>
                </a:p>
                <a:p>
                  <a:pPr marL="285750" marR="0" lvl="0" indent="-285750" defTabSz="914400" rtl="0" eaLnBrk="1" fontAlgn="auto" latinLnBrk="0" hangingPunct="1">
                    <a:lnSpc>
                      <a:spcPct val="114000"/>
                    </a:lnSpc>
                    <a:spcBef>
                      <a:spcPct val="0"/>
                    </a:spcBef>
                    <a:spcAft>
                      <a:spcPts val="0"/>
                    </a:spcAft>
                    <a:buClrTx/>
                    <a:buSzTx/>
                    <a:buFont typeface="Arial" panose="020B0604020202020204" pitchFamily="34" charset="0"/>
                    <a:buChar char="•"/>
                    <a:tabLst/>
                    <a:defRPr/>
                  </a:pPr>
                  <a:r>
                    <a:rPr lang="en-US" dirty="0">
                      <a:solidFill>
                        <a:srgbClr val="000000"/>
                      </a:solidFill>
                      <a:latin typeface="Arial" panose="020B0604020202020204" pitchFamily="34" charset="0"/>
                      <a:ea typeface="Garet"/>
                      <a:cs typeface="Arial" panose="020B0604020202020204" pitchFamily="34" charset="0"/>
                      <a:sym typeface="Garet"/>
                    </a:rPr>
                    <a:t>Lessons learnt for OIC countries</a:t>
                  </a:r>
                  <a:endParaRPr kumimoji="0" lang="en-US" sz="180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endParaRPr>
                </a:p>
              </p:txBody>
            </p:sp>
            <p:grpSp>
              <p:nvGrpSpPr>
                <p:cNvPr id="17" name="Group 17">
                  <a:extLst>
                    <a:ext uri="{FF2B5EF4-FFF2-40B4-BE49-F238E27FC236}">
                      <a16:creationId xmlns:a16="http://schemas.microsoft.com/office/drawing/2014/main" id="{E1724C38-D5DE-A1C9-6005-ECD5F9C1BF83}"/>
                    </a:ext>
                  </a:extLst>
                </p:cNvPr>
                <p:cNvGrpSpPr/>
                <p:nvPr/>
              </p:nvGrpSpPr>
              <p:grpSpPr>
                <a:xfrm>
                  <a:off x="4876801" y="3680790"/>
                  <a:ext cx="6540362" cy="7004461"/>
                  <a:chOff x="-516500" y="-99293"/>
                  <a:chExt cx="1694100" cy="1814312"/>
                </a:xfrm>
              </p:grpSpPr>
              <p:sp>
                <p:nvSpPr>
                  <p:cNvPr id="18" name="Freeform 18">
                    <a:extLst>
                      <a:ext uri="{FF2B5EF4-FFF2-40B4-BE49-F238E27FC236}">
                        <a16:creationId xmlns:a16="http://schemas.microsoft.com/office/drawing/2014/main" id="{73E74034-DA07-4527-5F75-00C147670AAE}"/>
                      </a:ext>
                    </a:extLst>
                  </p:cNvPr>
                  <p:cNvSpPr/>
                  <p:nvPr/>
                </p:nvSpPr>
                <p:spPr>
                  <a:xfrm>
                    <a:off x="-516500" y="-99293"/>
                    <a:ext cx="1068208" cy="1814312"/>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A78ECC26-A51A-B59C-54A9-10B723B97ABE}"/>
                      </a:ext>
                    </a:extLst>
                  </p:cNvPr>
                  <p:cNvSpPr txBox="1"/>
                  <p:nvPr/>
                </p:nvSpPr>
                <p:spPr>
                  <a:xfrm>
                    <a:off x="0" y="-38100"/>
                    <a:ext cx="1177600" cy="953440"/>
                  </a:xfrm>
                  <a:prstGeom prst="rect">
                    <a:avLst/>
                  </a:prstGeom>
                </p:spPr>
                <p:txBody>
                  <a:bodyPr lIns="56284" tIns="56284" rIns="56284" bIns="56284"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5B672E29-5BE6-6405-2D96-3C6457947F7C}"/>
                    </a:ext>
                  </a:extLst>
                </p:cNvPr>
                <p:cNvGrpSpPr/>
                <p:nvPr/>
              </p:nvGrpSpPr>
              <p:grpSpPr>
                <a:xfrm>
                  <a:off x="4953002" y="3939084"/>
                  <a:ext cx="6184062" cy="1565720"/>
                  <a:chOff x="-569314" y="-99293"/>
                  <a:chExt cx="1601810" cy="405557"/>
                </a:xfrm>
              </p:grpSpPr>
              <p:sp>
                <p:nvSpPr>
                  <p:cNvPr id="21" name="Freeform 21">
                    <a:extLst>
                      <a:ext uri="{FF2B5EF4-FFF2-40B4-BE49-F238E27FC236}">
                        <a16:creationId xmlns:a16="http://schemas.microsoft.com/office/drawing/2014/main" id="{612273D0-EFD1-D425-D582-0AA546F925FA}"/>
                      </a:ext>
                    </a:extLst>
                  </p:cNvPr>
                  <p:cNvSpPr/>
                  <p:nvPr/>
                </p:nvSpPr>
                <p:spPr>
                  <a:xfrm>
                    <a:off x="-569314" y="-99293"/>
                    <a:ext cx="1032496" cy="344364"/>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0A28DE0E-C741-1512-0414-612DE1451710}"/>
                      </a:ext>
                    </a:extLst>
                  </p:cNvPr>
                  <p:cNvSpPr txBox="1"/>
                  <p:nvPr/>
                </p:nvSpPr>
                <p:spPr>
                  <a:xfrm>
                    <a:off x="0" y="-38100"/>
                    <a:ext cx="1032496" cy="344364"/>
                  </a:xfrm>
                  <a:prstGeom prst="rect">
                    <a:avLst/>
                  </a:prstGeom>
                </p:spPr>
                <p:txBody>
                  <a:bodyPr lIns="56284" tIns="56284" rIns="56284" bIns="56284"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5">
                  <a:extLst>
                    <a:ext uri="{FF2B5EF4-FFF2-40B4-BE49-F238E27FC236}">
                      <a16:creationId xmlns:a16="http://schemas.microsoft.com/office/drawing/2014/main" id="{F8815565-B468-1467-886F-C5348EE80F9B}"/>
                    </a:ext>
                  </a:extLst>
                </p:cNvPr>
                <p:cNvGrpSpPr/>
                <p:nvPr/>
              </p:nvGrpSpPr>
              <p:grpSpPr>
                <a:xfrm>
                  <a:off x="9358630" y="3680790"/>
                  <a:ext cx="7205258" cy="6993431"/>
                  <a:chOff x="-688723" y="-99293"/>
                  <a:chExt cx="1866323" cy="1811455"/>
                </a:xfrm>
              </p:grpSpPr>
              <p:sp>
                <p:nvSpPr>
                  <p:cNvPr id="26" name="Freeform 26">
                    <a:extLst>
                      <a:ext uri="{FF2B5EF4-FFF2-40B4-BE49-F238E27FC236}">
                        <a16:creationId xmlns:a16="http://schemas.microsoft.com/office/drawing/2014/main" id="{FAE4FC92-0AAE-B1DF-DE02-9D68404AC137}"/>
                      </a:ext>
                    </a:extLst>
                  </p:cNvPr>
                  <p:cNvSpPr/>
                  <p:nvPr/>
                </p:nvSpPr>
                <p:spPr>
                  <a:xfrm>
                    <a:off x="-688723" y="-99293"/>
                    <a:ext cx="1069444" cy="1811455"/>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a:extLst>
                      <a:ext uri="{FF2B5EF4-FFF2-40B4-BE49-F238E27FC236}">
                        <a16:creationId xmlns:a16="http://schemas.microsoft.com/office/drawing/2014/main" id="{E2A4996A-ED6F-B84C-B4E0-EB6ABFBF8BA3}"/>
                      </a:ext>
                    </a:extLst>
                  </p:cNvPr>
                  <p:cNvSpPr txBox="1"/>
                  <p:nvPr/>
                </p:nvSpPr>
                <p:spPr>
                  <a:xfrm>
                    <a:off x="0" y="-38100"/>
                    <a:ext cx="1177600" cy="953440"/>
                  </a:xfrm>
                  <a:prstGeom prst="rect">
                    <a:avLst/>
                  </a:prstGeom>
                </p:spPr>
                <p:txBody>
                  <a:bodyPr lIns="56284" tIns="56284" rIns="56284" bIns="56284"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a:extLst>
                    <a:ext uri="{FF2B5EF4-FFF2-40B4-BE49-F238E27FC236}">
                      <a16:creationId xmlns:a16="http://schemas.microsoft.com/office/drawing/2014/main" id="{87FBB544-8EEA-2553-B2B0-F57A0BCBD1EE}"/>
                    </a:ext>
                  </a:extLst>
                </p:cNvPr>
                <p:cNvGrpSpPr/>
                <p:nvPr/>
              </p:nvGrpSpPr>
              <p:grpSpPr>
                <a:xfrm>
                  <a:off x="9425071" y="3939084"/>
                  <a:ext cx="6858719" cy="1565720"/>
                  <a:chOff x="-744065" y="-99293"/>
                  <a:chExt cx="1776561" cy="405557"/>
                </a:xfrm>
              </p:grpSpPr>
              <p:sp>
                <p:nvSpPr>
                  <p:cNvPr id="29" name="Freeform 29">
                    <a:extLst>
                      <a:ext uri="{FF2B5EF4-FFF2-40B4-BE49-F238E27FC236}">
                        <a16:creationId xmlns:a16="http://schemas.microsoft.com/office/drawing/2014/main" id="{905F445F-07A4-D3AD-2ACB-324EA5041DDF}"/>
                      </a:ext>
                    </a:extLst>
                  </p:cNvPr>
                  <p:cNvSpPr/>
                  <p:nvPr/>
                </p:nvSpPr>
                <p:spPr>
                  <a:xfrm>
                    <a:off x="-744065" y="-99293"/>
                    <a:ext cx="1032496" cy="306264"/>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a:extLst>
                      <a:ext uri="{FF2B5EF4-FFF2-40B4-BE49-F238E27FC236}">
                        <a16:creationId xmlns:a16="http://schemas.microsoft.com/office/drawing/2014/main" id="{11AB1C94-B2EE-CB40-4513-ADEB67653DDC}"/>
                      </a:ext>
                    </a:extLst>
                  </p:cNvPr>
                  <p:cNvSpPr txBox="1"/>
                  <p:nvPr/>
                </p:nvSpPr>
                <p:spPr>
                  <a:xfrm>
                    <a:off x="0" y="-38100"/>
                    <a:ext cx="1032496" cy="344364"/>
                  </a:xfrm>
                  <a:prstGeom prst="rect">
                    <a:avLst/>
                  </a:prstGeom>
                </p:spPr>
                <p:txBody>
                  <a:bodyPr lIns="56284" tIns="56284" rIns="56284" bIns="56284"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sp>
          <p:nvSpPr>
            <p:cNvPr id="42" name="TextBox 15">
              <a:extLst>
                <a:ext uri="{FF2B5EF4-FFF2-40B4-BE49-F238E27FC236}">
                  <a16:creationId xmlns:a16="http://schemas.microsoft.com/office/drawing/2014/main" id="{DE7D0AAC-4454-C7FE-939C-552EE28F0F2A}"/>
                </a:ext>
              </a:extLst>
            </p:cNvPr>
            <p:cNvSpPr txBox="1"/>
            <p:nvPr/>
          </p:nvSpPr>
          <p:spPr>
            <a:xfrm>
              <a:off x="5154229" y="3226594"/>
              <a:ext cx="3645090" cy="1231106"/>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Garet Bold"/>
                  <a:cs typeface="Arial" panose="020B0604020202020204" pitchFamily="34" charset="0"/>
                  <a:sym typeface="Garet Bold"/>
                </a:rPr>
                <a:t>The Role of Green Islamic Finance Combat the Adverse Effects of Climate Change and Natural Disasters</a:t>
              </a:r>
              <a:endParaRPr kumimoji="0" lang="en-US" sz="2000" b="0" i="1" u="none" strike="noStrike" kern="1200" cap="none" spc="0" normalizeH="0" baseline="0" noProof="0">
                <a:ln>
                  <a:noFill/>
                </a:ln>
                <a:solidFill>
                  <a:srgbClr val="FFFFFF"/>
                </a:solidFill>
                <a:effectLst/>
                <a:uLnTx/>
                <a:uFillTx/>
                <a:latin typeface="Arial" panose="020B0604020202020204" pitchFamily="34" charset="0"/>
                <a:ea typeface="Garet Bold"/>
                <a:cs typeface="Arial" panose="020B0604020202020204" pitchFamily="34" charset="0"/>
                <a:sym typeface="Garet Bold"/>
              </a:endParaRPr>
            </a:p>
          </p:txBody>
        </p:sp>
        <p:sp>
          <p:nvSpPr>
            <p:cNvPr id="43" name="TextBox 15">
              <a:extLst>
                <a:ext uri="{FF2B5EF4-FFF2-40B4-BE49-F238E27FC236}">
                  <a16:creationId xmlns:a16="http://schemas.microsoft.com/office/drawing/2014/main" id="{D0D445A7-43CA-B1C8-7AB3-3E08B10559FA}"/>
                </a:ext>
              </a:extLst>
            </p:cNvPr>
            <p:cNvSpPr txBox="1"/>
            <p:nvPr/>
          </p:nvSpPr>
          <p:spPr>
            <a:xfrm>
              <a:off x="9571038" y="3619500"/>
              <a:ext cx="3645090" cy="348942"/>
            </a:xfrm>
            <a:prstGeom prst="rect">
              <a:avLst/>
            </a:prstGeom>
          </p:spPr>
          <p:txBody>
            <a:bodyPr lIns="0" tIns="0" rIns="0" bIns="0" rtlCol="0" anchor="t">
              <a:spAutoFit/>
            </a:bodyPr>
            <a:lstStyle/>
            <a:p>
              <a:pPr marL="0" marR="0" lvl="0" indent="0" algn="ctr" defTabSz="914400" rtl="0" eaLnBrk="1" fontAlgn="auto" latinLnBrk="0" hangingPunct="1">
                <a:lnSpc>
                  <a:spcPts val="2903"/>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Garet Bold"/>
                  <a:cs typeface="Arial" panose="020B0604020202020204" pitchFamily="34" charset="0"/>
                  <a:sym typeface="Garet Bold"/>
                </a:rPr>
                <a:t>Case Studies</a:t>
              </a:r>
              <a:endParaRPr kumimoji="0" lang="en-US" sz="2000" b="0" i="1" u="none" strike="noStrike" kern="1200" cap="none" spc="0" normalizeH="0" baseline="0" noProof="0">
                <a:ln>
                  <a:noFill/>
                </a:ln>
                <a:solidFill>
                  <a:srgbClr val="FFFFFF"/>
                </a:solidFill>
                <a:effectLst/>
                <a:uLnTx/>
                <a:uFillTx/>
                <a:latin typeface="Arial" panose="020B0604020202020204" pitchFamily="34" charset="0"/>
                <a:ea typeface="Garet Bold"/>
                <a:cs typeface="Arial" panose="020B0604020202020204" pitchFamily="34" charset="0"/>
                <a:sym typeface="Garet Bold"/>
              </a:endParaRPr>
            </a:p>
          </p:txBody>
        </p:sp>
        <p:sp>
          <p:nvSpPr>
            <p:cNvPr id="44" name="TextBox 16">
              <a:extLst>
                <a:ext uri="{FF2B5EF4-FFF2-40B4-BE49-F238E27FC236}">
                  <a16:creationId xmlns:a16="http://schemas.microsoft.com/office/drawing/2014/main" id="{671C856F-8EBB-61C7-FD78-1D45D136C7BB}"/>
                </a:ext>
              </a:extLst>
            </p:cNvPr>
            <p:cNvSpPr txBox="1"/>
            <p:nvPr/>
          </p:nvSpPr>
          <p:spPr>
            <a:xfrm>
              <a:off x="5029200" y="4579004"/>
              <a:ext cx="3813614" cy="4710457"/>
            </a:xfrm>
            <a:prstGeom prst="rect">
              <a:avLst/>
            </a:prstGeom>
          </p:spPr>
          <p:txBody>
            <a:bodyPr lIns="0" tIns="0" rIns="0" bIns="0" rtlCol="0" anchor="t">
              <a:spAutoFit/>
            </a:bodyPr>
            <a:lstStyle/>
            <a:p>
              <a:pPr marL="285750" marR="0" lvl="0" indent="-285750" defTabSz="914400" rtl="0" eaLnBrk="1" fontAlgn="auto" latinLnBrk="0" hangingPunct="1">
                <a:lnSpc>
                  <a:spcPct val="114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Islamic finance and climate risks and natural disasters financing opportunities</a:t>
              </a:r>
            </a:p>
            <a:p>
              <a:pPr marL="285750" marR="0" lvl="0" indent="-285750" defTabSz="914400" rtl="0" eaLnBrk="1" fontAlgn="auto" latinLnBrk="0" hangingPunct="1">
                <a:lnSpc>
                  <a:spcPct val="114000"/>
                </a:lnSpc>
                <a:spcBef>
                  <a:spcPct val="0"/>
                </a:spcBef>
                <a:spcAft>
                  <a:spcPts val="0"/>
                </a:spcAft>
                <a:buClrTx/>
                <a:buSzTx/>
                <a:buFont typeface="Arial" panose="020B0604020202020204" pitchFamily="34" charset="0"/>
                <a:buChar char="•"/>
                <a:tabLst/>
                <a:defRPr/>
              </a:pPr>
              <a:r>
                <a:rPr lang="en-US" dirty="0">
                  <a:solidFill>
                    <a:srgbClr val="000000"/>
                  </a:solidFill>
                  <a:latin typeface="Arial" panose="020B0604020202020204" pitchFamily="34" charset="0"/>
                  <a:ea typeface="Garet"/>
                  <a:cs typeface="Arial" panose="020B0604020202020204" pitchFamily="34" charset="0"/>
                  <a:sym typeface="Garet"/>
                </a:rPr>
                <a:t>Islamic finance instruments for climate risk and natural disasters mitigation</a:t>
              </a:r>
            </a:p>
            <a:p>
              <a:pPr marL="285750" marR="0" lvl="0" indent="-285750" defTabSz="914400" rtl="0" eaLnBrk="1" fontAlgn="auto" latinLnBrk="0" hangingPunct="1">
                <a:lnSpc>
                  <a:spcPct val="114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Comparative </a:t>
              </a:r>
              <a:r>
                <a:rPr lang="en-US" dirty="0">
                  <a:solidFill>
                    <a:srgbClr val="000000"/>
                  </a:solidFill>
                  <a:latin typeface="Arial" panose="020B0604020202020204" pitchFamily="34" charset="0"/>
                  <a:ea typeface="Garet"/>
                  <a:cs typeface="Arial" panose="020B0604020202020204" pitchFamily="34" charset="0"/>
                  <a:sym typeface="Garet"/>
                </a:rPr>
                <a:t>performance of Islamic and conventional green finance</a:t>
              </a:r>
            </a:p>
            <a:p>
              <a:pPr marL="285750" marR="0" lvl="0" indent="-285750" defTabSz="914400" rtl="0" eaLnBrk="1" fontAlgn="auto" latinLnBrk="0" hangingPunct="1">
                <a:lnSpc>
                  <a:spcPct val="114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Islamic financial development and sustainable development progress in OIC Countries</a:t>
              </a:r>
            </a:p>
            <a:p>
              <a:pPr marL="285750" marR="0" lvl="0" indent="-285750" defTabSz="914400" rtl="0" eaLnBrk="1" fontAlgn="auto" latinLnBrk="0" hangingPunct="1">
                <a:lnSpc>
                  <a:spcPct val="114000"/>
                </a:lnSpc>
                <a:spcBef>
                  <a:spcPct val="0"/>
                </a:spcBef>
                <a:spcAft>
                  <a:spcPts val="0"/>
                </a:spcAft>
                <a:buClrTx/>
                <a:buSzTx/>
                <a:buFont typeface="Arial" panose="020B0604020202020204" pitchFamily="34" charset="0"/>
                <a:buChar char="•"/>
                <a:tabLst/>
                <a:defRPr/>
              </a:pPr>
              <a:r>
                <a:rPr lang="en-US" dirty="0">
                  <a:solidFill>
                    <a:srgbClr val="000000"/>
                  </a:solidFill>
                  <a:latin typeface="Arial" panose="020B0604020202020204" pitchFamily="34" charset="0"/>
                  <a:ea typeface="Garet"/>
                  <a:cs typeface="Arial" panose="020B0604020202020204" pitchFamily="34" charset="0"/>
                  <a:sym typeface="Garet"/>
                </a:rPr>
                <a:t>Challenges and opportunities for green Islamic finance in OIC Countries</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endParaRPr>
            </a:p>
          </p:txBody>
        </p:sp>
        <p:sp>
          <p:nvSpPr>
            <p:cNvPr id="45" name="TextBox 16">
              <a:extLst>
                <a:ext uri="{FF2B5EF4-FFF2-40B4-BE49-F238E27FC236}">
                  <a16:creationId xmlns:a16="http://schemas.microsoft.com/office/drawing/2014/main" id="{098368C4-3B18-5588-675E-A14D59D592CC}"/>
                </a:ext>
              </a:extLst>
            </p:cNvPr>
            <p:cNvSpPr txBox="1"/>
            <p:nvPr/>
          </p:nvSpPr>
          <p:spPr>
            <a:xfrm>
              <a:off x="9445185" y="4457700"/>
              <a:ext cx="3966015" cy="5657831"/>
            </a:xfrm>
            <a:prstGeom prst="rect">
              <a:avLst/>
            </a:prstGeom>
          </p:spPr>
          <p:txBody>
            <a:bodyPr wrap="square" lIns="0" tIns="0" rIns="0" bIns="0" rtlCol="0" anchor="t">
              <a:spAutoFit/>
            </a:bodyPr>
            <a:lstStyle/>
            <a:p>
              <a:pPr marL="285750" marR="0" lvl="0" indent="-285750" defTabSz="914400" rtl="0" eaLnBrk="1" fontAlgn="auto" latinLnBrk="0" hangingPunct="1">
                <a:lnSpc>
                  <a:spcPct val="114000"/>
                </a:lnSpc>
                <a:spcBef>
                  <a:spcPct val="0"/>
                </a:spcBef>
                <a:spcAft>
                  <a:spcPts val="0"/>
                </a:spcAft>
                <a:buClrTx/>
                <a:buSzTx/>
                <a:buFont typeface="Arial" panose="020B0604020202020204" pitchFamily="34" charset="0"/>
                <a:buChar char="•"/>
                <a:defRPr/>
              </a:pPr>
              <a:r>
                <a:rPr kumimoji="0" lang="en-US" sz="180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Assessing the country risk for climate and natural disasters</a:t>
              </a:r>
            </a:p>
            <a:p>
              <a:pPr marL="285750" marR="0" lvl="0" indent="-285750" defTabSz="914400" rtl="0" eaLnBrk="1" fontAlgn="auto" latinLnBrk="0" hangingPunct="1">
                <a:lnSpc>
                  <a:spcPct val="114000"/>
                </a:lnSpc>
                <a:spcBef>
                  <a:spcPct val="0"/>
                </a:spcBef>
                <a:spcAft>
                  <a:spcPts val="0"/>
                </a:spcAft>
                <a:buClrTx/>
                <a:buSzTx/>
                <a:buFont typeface="Arial" panose="020B0604020202020204" pitchFamily="34" charset="0"/>
                <a:buChar char="•"/>
                <a:defRPr/>
              </a:pPr>
              <a:r>
                <a:rPr lang="en-US" dirty="0">
                  <a:solidFill>
                    <a:srgbClr val="000000"/>
                  </a:solidFill>
                  <a:latin typeface="Arial" panose="020B0604020202020204" pitchFamily="34" charset="0"/>
                  <a:ea typeface="Garet"/>
                  <a:cs typeface="Arial" panose="020B0604020202020204" pitchFamily="34" charset="0"/>
                  <a:sym typeface="Garet"/>
                </a:rPr>
                <a:t>The trajectory of Islamic finance: institutionalization, legal and regulatory framework, and financial standing with particular reference to climate risk mitigation and natural disaster preparedness</a:t>
              </a:r>
            </a:p>
            <a:p>
              <a:pPr marL="285750" marR="0" lvl="0" indent="-285750" defTabSz="914400" rtl="0" eaLnBrk="1" fontAlgn="auto" latinLnBrk="0" hangingPunct="1">
                <a:lnSpc>
                  <a:spcPct val="114000"/>
                </a:lnSpc>
                <a:spcBef>
                  <a:spcPct val="0"/>
                </a:spcBef>
                <a:spcAft>
                  <a:spcPts val="0"/>
                </a:spcAft>
                <a:buClrTx/>
                <a:buSzTx/>
                <a:buFont typeface="Arial" panose="020B0604020202020204" pitchFamily="34" charset="0"/>
                <a:buChar char="•"/>
                <a:defRPr/>
              </a:pPr>
              <a:r>
                <a:rPr kumimoji="0" lang="en-US" sz="180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Islamic financing provisions for climate risk mitigation and natural disasters prepared</a:t>
              </a:r>
              <a:r>
                <a:rPr lang="en-US" dirty="0">
                  <a:solidFill>
                    <a:srgbClr val="000000"/>
                  </a:solidFill>
                  <a:latin typeface="Arial" panose="020B0604020202020204" pitchFamily="34" charset="0"/>
                  <a:ea typeface="Garet"/>
                  <a:cs typeface="Arial" panose="020B0604020202020204" pitchFamily="34" charset="0"/>
                  <a:sym typeface="Garet"/>
                </a:rPr>
                <a:t>ness: institutions, products and offerings</a:t>
              </a:r>
            </a:p>
            <a:p>
              <a:pPr marL="285750" marR="0" lvl="0" indent="-285750" defTabSz="914400" rtl="0" eaLnBrk="1" fontAlgn="auto" latinLnBrk="0" hangingPunct="1">
                <a:lnSpc>
                  <a:spcPct val="114000"/>
                </a:lnSpc>
                <a:spcBef>
                  <a:spcPct val="0"/>
                </a:spcBef>
                <a:spcAft>
                  <a:spcPts val="0"/>
                </a:spcAft>
                <a:buClrTx/>
                <a:buSzTx/>
                <a:buFont typeface="Arial" panose="020B0604020202020204" pitchFamily="34" charset="0"/>
                <a:buChar char="•"/>
                <a:defRPr/>
              </a:pPr>
              <a:r>
                <a:rPr kumimoji="0" lang="en-US" sz="180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Incentive mechanisms to develop </a:t>
              </a:r>
              <a:r>
                <a:rPr lang="en-US" dirty="0">
                  <a:solidFill>
                    <a:srgbClr val="000000"/>
                  </a:solidFill>
                  <a:latin typeface="Arial" panose="020B0604020202020204" pitchFamily="34" charset="0"/>
                  <a:ea typeface="Garet"/>
                  <a:cs typeface="Arial" panose="020B0604020202020204" pitchFamily="34" charset="0"/>
                  <a:sym typeface="Garet"/>
                </a:rPr>
                <a:t>Islamic financing responses</a:t>
              </a:r>
            </a:p>
            <a:p>
              <a:pPr marL="285750" marR="0" lvl="0" indent="-285750" defTabSz="914400" rtl="0" eaLnBrk="1" fontAlgn="auto" latinLnBrk="0" hangingPunct="1">
                <a:lnSpc>
                  <a:spcPct val="114000"/>
                </a:lnSpc>
                <a:spcBef>
                  <a:spcPct val="0"/>
                </a:spcBef>
                <a:spcAft>
                  <a:spcPts val="0"/>
                </a:spcAft>
                <a:buClrTx/>
                <a:buSzTx/>
                <a:buFont typeface="Arial" panose="020B0604020202020204" pitchFamily="34" charset="0"/>
                <a:buChar char="•"/>
                <a:defRPr/>
              </a:pPr>
              <a:r>
                <a:rPr kumimoji="0" lang="en-US" sz="180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Best practices: </a:t>
              </a:r>
              <a:r>
                <a:rPr lang="en-US" dirty="0">
                  <a:solidFill>
                    <a:srgbClr val="000000"/>
                  </a:solidFill>
                  <a:latin typeface="Arial" panose="020B0604020202020204" pitchFamily="34" charset="0"/>
                  <a:ea typeface="Garet"/>
                  <a:cs typeface="Arial" panose="020B0604020202020204" pitchFamily="34" charset="0"/>
                  <a:sym typeface="Garet"/>
                </a:rPr>
                <a:t>lessons learned</a:t>
              </a:r>
            </a:p>
            <a:p>
              <a:pPr marL="285750" marR="0" lvl="0" indent="-285750" defTabSz="914400" rtl="0" eaLnBrk="1" fontAlgn="auto" latinLnBrk="0" hangingPunct="1">
                <a:lnSpc>
                  <a:spcPct val="114000"/>
                </a:lnSpc>
                <a:spcBef>
                  <a:spcPct val="0"/>
                </a:spcBef>
                <a:spcAft>
                  <a:spcPts val="0"/>
                </a:spcAft>
                <a:buClrTx/>
                <a:buSzTx/>
                <a:buFont typeface="Arial" panose="020B0604020202020204" pitchFamily="34" charset="0"/>
                <a:buChar char="•"/>
                <a:defRPr/>
              </a:pPr>
              <a:r>
                <a:rPr kumimoji="0" lang="en-US" sz="180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Country-specific</a:t>
              </a:r>
              <a:r>
                <a:rPr lang="en-US" dirty="0">
                  <a:solidFill>
                    <a:srgbClr val="000000"/>
                  </a:solidFill>
                  <a:latin typeface="Arial" panose="020B0604020202020204" pitchFamily="34" charset="0"/>
                  <a:ea typeface="Garet"/>
                  <a:cs typeface="Arial" panose="020B0604020202020204" pitchFamily="34" charset="0"/>
                  <a:sym typeface="Garet"/>
                </a:rPr>
                <a:t> policy recommendations</a:t>
              </a:r>
              <a:r>
                <a:rPr kumimoji="0" lang="en-US" sz="180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 </a:t>
              </a:r>
            </a:p>
            <a:p>
              <a:pPr marL="742950" marR="0" lvl="1" indent="-285750" algn="just" defTabSz="914400" rtl="0" eaLnBrk="1" fontAlgn="auto" latinLnBrk="0" hangingPunct="1">
                <a:lnSpc>
                  <a:spcPct val="114000"/>
                </a:lnSpc>
                <a:spcBef>
                  <a:spcPct val="0"/>
                </a:spcBef>
                <a:spcAft>
                  <a:spcPts val="0"/>
                </a:spcAft>
                <a:buClrTx/>
                <a:buSzTx/>
                <a:buFont typeface="Arial" panose="020B0604020202020204" pitchFamily="34" charset="0"/>
                <a:buChar char="•"/>
                <a:tabLst/>
                <a:defRPr/>
              </a:pPr>
              <a:endParaRPr kumimoji="0" lang="en-US" sz="180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endParaRPr>
            </a:p>
          </p:txBody>
        </p:sp>
      </p:grpSp>
      <p:sp>
        <p:nvSpPr>
          <p:cNvPr id="3" name="Freeform 26">
            <a:extLst>
              <a:ext uri="{FF2B5EF4-FFF2-40B4-BE49-F238E27FC236}">
                <a16:creationId xmlns:a16="http://schemas.microsoft.com/office/drawing/2014/main" id="{2B4056BD-8E3C-CC42-DFE2-1D5C4FB73D5D}"/>
              </a:ext>
            </a:extLst>
          </p:cNvPr>
          <p:cNvSpPr/>
          <p:nvPr/>
        </p:nvSpPr>
        <p:spPr>
          <a:xfrm>
            <a:off x="13868400" y="2961205"/>
            <a:ext cx="4129806" cy="6982896"/>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9">
            <a:extLst>
              <a:ext uri="{FF2B5EF4-FFF2-40B4-BE49-F238E27FC236}">
                <a16:creationId xmlns:a16="http://schemas.microsoft.com/office/drawing/2014/main" id="{1DC25073-682C-B02A-057B-30D8443DFE7E}"/>
              </a:ext>
            </a:extLst>
          </p:cNvPr>
          <p:cNvSpPr/>
          <p:nvPr/>
        </p:nvSpPr>
        <p:spPr>
          <a:xfrm>
            <a:off x="13944600" y="3219499"/>
            <a:ext cx="3986128" cy="1182383"/>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15">
            <a:extLst>
              <a:ext uri="{FF2B5EF4-FFF2-40B4-BE49-F238E27FC236}">
                <a16:creationId xmlns:a16="http://schemas.microsoft.com/office/drawing/2014/main" id="{90D880CC-EA73-BA7E-737B-8DCF614C28F7}"/>
              </a:ext>
            </a:extLst>
          </p:cNvPr>
          <p:cNvSpPr txBox="1"/>
          <p:nvPr/>
        </p:nvSpPr>
        <p:spPr>
          <a:xfrm>
            <a:off x="14090558" y="3483074"/>
            <a:ext cx="3645090" cy="709233"/>
          </a:xfrm>
          <a:prstGeom prst="rect">
            <a:avLst/>
          </a:prstGeom>
        </p:spPr>
        <p:txBody>
          <a:bodyPr lIns="0" tIns="0" rIns="0" bIns="0" rtlCol="0" anchor="t">
            <a:spAutoFit/>
          </a:bodyPr>
          <a:lstStyle/>
          <a:p>
            <a:pPr marL="0" marR="0" lvl="0" indent="0" algn="ctr" defTabSz="914400" rtl="0" eaLnBrk="1" fontAlgn="auto" latinLnBrk="0" hangingPunct="1">
              <a:lnSpc>
                <a:spcPts val="2903"/>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Garet Bold"/>
                <a:cs typeface="Arial" panose="020B0604020202020204" pitchFamily="34" charset="0"/>
                <a:sym typeface="Garet Bold"/>
              </a:rPr>
              <a:t>Policy Recommendations and Roadmap</a:t>
            </a:r>
            <a:endParaRPr kumimoji="0" lang="en-US" sz="2000" b="0" i="1" u="none" strike="noStrike" kern="1200" cap="none" spc="0" normalizeH="0" baseline="0" noProof="0" dirty="0">
              <a:ln>
                <a:noFill/>
              </a:ln>
              <a:solidFill>
                <a:srgbClr val="FFFFFF"/>
              </a:solidFill>
              <a:effectLst/>
              <a:uLnTx/>
              <a:uFillTx/>
              <a:latin typeface="Arial" panose="020B0604020202020204" pitchFamily="34" charset="0"/>
              <a:ea typeface="Garet Bold"/>
              <a:cs typeface="Arial" panose="020B0604020202020204" pitchFamily="34" charset="0"/>
              <a:sym typeface="Garet Bold"/>
            </a:endParaRPr>
          </a:p>
        </p:txBody>
      </p:sp>
      <p:sp>
        <p:nvSpPr>
          <p:cNvPr id="31" name="TextBox 16">
            <a:extLst>
              <a:ext uri="{FF2B5EF4-FFF2-40B4-BE49-F238E27FC236}">
                <a16:creationId xmlns:a16="http://schemas.microsoft.com/office/drawing/2014/main" id="{B17D6FBC-A0C5-A4A2-32BA-43090D2C4637}"/>
              </a:ext>
            </a:extLst>
          </p:cNvPr>
          <p:cNvSpPr txBox="1"/>
          <p:nvPr/>
        </p:nvSpPr>
        <p:spPr>
          <a:xfrm>
            <a:off x="13944599" y="4570271"/>
            <a:ext cx="3932241" cy="1552541"/>
          </a:xfrm>
          <a:prstGeom prst="rect">
            <a:avLst/>
          </a:prstGeom>
        </p:spPr>
        <p:txBody>
          <a:bodyPr wrap="square" lIns="0" tIns="0" rIns="0" bIns="0" rtlCol="0" anchor="t">
            <a:spAutoFit/>
          </a:bodyPr>
          <a:lstStyle/>
          <a:p>
            <a:pPr marL="285750" marR="0" lvl="0" indent="-285750" defTabSz="914400" rtl="0" eaLnBrk="1" fontAlgn="auto" latinLnBrk="0" hangingPunct="1">
              <a:lnSpc>
                <a:spcPct val="114000"/>
              </a:lnSpc>
              <a:spcBef>
                <a:spcPct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Short-term recommendations based on the result findings</a:t>
            </a:r>
          </a:p>
          <a:p>
            <a:pPr marL="285750" marR="0" lvl="0" indent="-285750" defTabSz="914400" rtl="0" eaLnBrk="1" fontAlgn="auto" latinLnBrk="0" hangingPunct="1">
              <a:lnSpc>
                <a:spcPct val="114000"/>
              </a:lnSpc>
              <a:spcBef>
                <a:spcPct val="0"/>
              </a:spcBef>
              <a:spcAft>
                <a:spcPts val="0"/>
              </a:spcAft>
              <a:buClrTx/>
              <a:buSzTx/>
              <a:buFont typeface="Arial" panose="020B0604020202020204" pitchFamily="34" charset="0"/>
              <a:buChar char="•"/>
              <a:tabLst/>
              <a:defRPr/>
            </a:pPr>
            <a:r>
              <a:rPr lang="en-US" dirty="0">
                <a:solidFill>
                  <a:srgbClr val="000000"/>
                </a:solidFill>
                <a:latin typeface="Arial" panose="020B0604020202020204" pitchFamily="34" charset="0"/>
                <a:ea typeface="Garet"/>
                <a:cs typeface="Arial" panose="020B0604020202020204" pitchFamily="34" charset="0"/>
                <a:sym typeface="Garet"/>
              </a:rPr>
              <a:t>Long-term structural recommendations </a:t>
            </a:r>
            <a:endParaRPr kumimoji="0" lang="en-US" sz="180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endParaRPr>
          </a:p>
          <a:p>
            <a:pPr marL="742950" marR="0" lvl="1" indent="-285750" algn="just" defTabSz="914400" rtl="0" eaLnBrk="1" fontAlgn="auto" latinLnBrk="0" hangingPunct="1">
              <a:lnSpc>
                <a:spcPct val="114000"/>
              </a:lnSpc>
              <a:spcBef>
                <a:spcPct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endParaRPr>
          </a:p>
        </p:txBody>
      </p:sp>
    </p:spTree>
    <p:extLst>
      <p:ext uri="{BB962C8B-B14F-4D97-AF65-F5344CB8AC3E}">
        <p14:creationId xmlns:p14="http://schemas.microsoft.com/office/powerpoint/2010/main" val="2356592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883B7-C4B2-C9E7-AC90-B7C5921E127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65FB2BC-3D18-9ABB-CA95-67167008A76A}"/>
              </a:ext>
            </a:extLst>
          </p:cNvPr>
          <p:cNvSpPr/>
          <p:nvPr/>
        </p:nvSpPr>
        <p:spPr>
          <a:xfrm>
            <a:off x="7777634" y="0"/>
            <a:ext cx="10510366" cy="10544951"/>
          </a:xfrm>
          <a:custGeom>
            <a:avLst/>
            <a:gdLst/>
            <a:ahLst/>
            <a:cxnLst/>
            <a:rect l="l" t="t" r="r" b="b"/>
            <a:pathLst>
              <a:path w="10510366" h="10544951">
                <a:moveTo>
                  <a:pt x="0" y="0"/>
                </a:moveTo>
                <a:lnTo>
                  <a:pt x="10510366" y="0"/>
                </a:lnTo>
                <a:lnTo>
                  <a:pt x="10510366" y="10544951"/>
                </a:lnTo>
                <a:lnTo>
                  <a:pt x="0" y="10544951"/>
                </a:lnTo>
                <a:lnTo>
                  <a:pt x="0" y="0"/>
                </a:lnTo>
                <a:close/>
              </a:path>
            </a:pathLst>
          </a:custGeom>
          <a:blipFill>
            <a:blip r:embed="rId2">
              <a:extLst>
                <a:ext uri="{96DAC541-7B7A-43D3-8B79-37D633B846F1}">
                  <asvg:svgBlip xmlns:asvg="http://schemas.microsoft.com/office/drawing/2016/SVG/main" r:embed="rId3"/>
                </a:ext>
              </a:extLst>
            </a:blip>
            <a:stretch>
              <a:fillRect t="-102893" r="-103561"/>
            </a:stretch>
          </a:blipFill>
        </p:spPr>
        <p:txBody>
          <a:bodyPr/>
          <a:lstStyle/>
          <a:p>
            <a:endParaRPr lang="en-GB"/>
          </a:p>
        </p:txBody>
      </p:sp>
      <p:grpSp>
        <p:nvGrpSpPr>
          <p:cNvPr id="3" name="Group 3">
            <a:extLst>
              <a:ext uri="{FF2B5EF4-FFF2-40B4-BE49-F238E27FC236}">
                <a16:creationId xmlns:a16="http://schemas.microsoft.com/office/drawing/2014/main" id="{B60DC84F-BAA0-0787-D7B4-9E97B0C83009}"/>
              </a:ext>
            </a:extLst>
          </p:cNvPr>
          <p:cNvGrpSpPr/>
          <p:nvPr/>
        </p:nvGrpSpPr>
        <p:grpSpPr>
          <a:xfrm>
            <a:off x="9031617" y="0"/>
            <a:ext cx="9256383" cy="9256383"/>
            <a:chOff x="0" y="0"/>
            <a:chExt cx="6350000" cy="6350000"/>
          </a:xfrm>
        </p:grpSpPr>
        <p:sp>
          <p:nvSpPr>
            <p:cNvPr id="4" name="Freeform 4">
              <a:extLst>
                <a:ext uri="{FF2B5EF4-FFF2-40B4-BE49-F238E27FC236}">
                  <a16:creationId xmlns:a16="http://schemas.microsoft.com/office/drawing/2014/main" id="{2D958BF1-4725-CF10-1494-EA54DA9BCBF6}"/>
                </a:ext>
              </a:extLst>
            </p:cNvPr>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071952">
                    <a:alpha val="100000"/>
                  </a:srgbClr>
                </a:gs>
                <a:gs pos="100000">
                  <a:srgbClr val="088395">
                    <a:alpha val="100000"/>
                  </a:srgbClr>
                </a:gs>
              </a:gsLst>
              <a:lin ang="2700000"/>
            </a:gradFill>
            <a:ln w="12700">
              <a:solidFill>
                <a:srgbClr val="000000"/>
              </a:solidFill>
            </a:ln>
          </p:spPr>
          <p:txBody>
            <a:bodyPr/>
            <a:lstStyle/>
            <a:p>
              <a:endParaRPr lang="en-GB"/>
            </a:p>
          </p:txBody>
        </p:sp>
      </p:grpSp>
      <p:grpSp>
        <p:nvGrpSpPr>
          <p:cNvPr id="5" name="Group 5">
            <a:extLst>
              <a:ext uri="{FF2B5EF4-FFF2-40B4-BE49-F238E27FC236}">
                <a16:creationId xmlns:a16="http://schemas.microsoft.com/office/drawing/2014/main" id="{A74E9AB2-B1FA-8D10-552C-FA9D57386AE0}"/>
              </a:ext>
            </a:extLst>
          </p:cNvPr>
          <p:cNvGrpSpPr/>
          <p:nvPr/>
        </p:nvGrpSpPr>
        <p:grpSpPr>
          <a:xfrm>
            <a:off x="9944071" y="0"/>
            <a:ext cx="8343929" cy="8343929"/>
            <a:chOff x="0" y="0"/>
            <a:chExt cx="6350000" cy="6350000"/>
          </a:xfrm>
        </p:grpSpPr>
        <p:sp>
          <p:nvSpPr>
            <p:cNvPr id="6" name="Freeform 6">
              <a:extLst>
                <a:ext uri="{FF2B5EF4-FFF2-40B4-BE49-F238E27FC236}">
                  <a16:creationId xmlns:a16="http://schemas.microsoft.com/office/drawing/2014/main" id="{5D247F17-83B8-40C0-705F-7FAD402DFC3D}"/>
                </a:ext>
              </a:extLst>
            </p:cNvPr>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4"/>
              <a:stretch>
                <a:fillRect l="-14127" r="-62083"/>
              </a:stretch>
            </a:blipFill>
          </p:spPr>
          <p:txBody>
            <a:bodyPr/>
            <a:lstStyle/>
            <a:p>
              <a:endParaRPr lang="en-GB"/>
            </a:p>
          </p:txBody>
        </p:sp>
      </p:grpSp>
      <p:grpSp>
        <p:nvGrpSpPr>
          <p:cNvPr id="7" name="Group 7">
            <a:extLst>
              <a:ext uri="{FF2B5EF4-FFF2-40B4-BE49-F238E27FC236}">
                <a16:creationId xmlns:a16="http://schemas.microsoft.com/office/drawing/2014/main" id="{13631CDB-238A-8315-56DE-1EC98AF4156C}"/>
              </a:ext>
            </a:extLst>
          </p:cNvPr>
          <p:cNvGrpSpPr/>
          <p:nvPr/>
        </p:nvGrpSpPr>
        <p:grpSpPr>
          <a:xfrm>
            <a:off x="-2631918" y="3407036"/>
            <a:ext cx="14720826" cy="3176829"/>
            <a:chOff x="0" y="0"/>
            <a:chExt cx="1883181" cy="406400"/>
          </a:xfrm>
        </p:grpSpPr>
        <p:sp>
          <p:nvSpPr>
            <p:cNvPr id="8" name="Freeform 8">
              <a:extLst>
                <a:ext uri="{FF2B5EF4-FFF2-40B4-BE49-F238E27FC236}">
                  <a16:creationId xmlns:a16="http://schemas.microsoft.com/office/drawing/2014/main" id="{1EF61DF7-CBC4-8BC3-FF77-032C61D355F1}"/>
                </a:ext>
              </a:extLst>
            </p:cNvPr>
            <p:cNvSpPr/>
            <p:nvPr/>
          </p:nvSpPr>
          <p:spPr>
            <a:xfrm>
              <a:off x="0" y="0"/>
              <a:ext cx="1883181" cy="406400"/>
            </a:xfrm>
            <a:custGeom>
              <a:avLst/>
              <a:gdLst/>
              <a:ahLst/>
              <a:cxnLst/>
              <a:rect l="l" t="t" r="r" b="b"/>
              <a:pathLst>
                <a:path w="1883181" h="406400">
                  <a:moveTo>
                    <a:pt x="1679981" y="0"/>
                  </a:moveTo>
                  <a:cubicBezTo>
                    <a:pt x="1792205" y="0"/>
                    <a:pt x="1883181" y="90976"/>
                    <a:pt x="1883181" y="203200"/>
                  </a:cubicBezTo>
                  <a:cubicBezTo>
                    <a:pt x="1883181" y="315424"/>
                    <a:pt x="1792205" y="406400"/>
                    <a:pt x="1679981" y="406400"/>
                  </a:cubicBezTo>
                  <a:lnTo>
                    <a:pt x="203200" y="406400"/>
                  </a:lnTo>
                  <a:cubicBezTo>
                    <a:pt x="90976" y="406400"/>
                    <a:pt x="0" y="315424"/>
                    <a:pt x="0" y="203200"/>
                  </a:cubicBezTo>
                  <a:cubicBezTo>
                    <a:pt x="0" y="90976"/>
                    <a:pt x="90976" y="0"/>
                    <a:pt x="203200" y="0"/>
                  </a:cubicBezTo>
                  <a:close/>
                </a:path>
              </a:pathLst>
            </a:custGeom>
            <a:gradFill rotWithShape="1">
              <a:gsLst>
                <a:gs pos="0">
                  <a:srgbClr val="088395">
                    <a:alpha val="85000"/>
                  </a:srgbClr>
                </a:gs>
                <a:gs pos="100000">
                  <a:srgbClr val="071952">
                    <a:alpha val="85000"/>
                  </a:srgbClr>
                </a:gs>
              </a:gsLst>
              <a:lin ang="2700000"/>
            </a:gradFill>
          </p:spPr>
          <p:txBody>
            <a:bodyPr/>
            <a:lstStyle/>
            <a:p>
              <a:endParaRPr lang="en-GB"/>
            </a:p>
          </p:txBody>
        </p:sp>
        <p:sp>
          <p:nvSpPr>
            <p:cNvPr id="9" name="TextBox 9">
              <a:extLst>
                <a:ext uri="{FF2B5EF4-FFF2-40B4-BE49-F238E27FC236}">
                  <a16:creationId xmlns:a16="http://schemas.microsoft.com/office/drawing/2014/main" id="{CC4ACC76-EBF7-6FDF-939F-9514B022ECB4}"/>
                </a:ext>
              </a:extLst>
            </p:cNvPr>
            <p:cNvSpPr txBox="1"/>
            <p:nvPr/>
          </p:nvSpPr>
          <p:spPr>
            <a:xfrm>
              <a:off x="0" y="-38100"/>
              <a:ext cx="1883181" cy="444500"/>
            </a:xfrm>
            <a:prstGeom prst="rect">
              <a:avLst/>
            </a:prstGeom>
          </p:spPr>
          <p:txBody>
            <a:bodyPr lIns="50800" tIns="50800" rIns="50800" bIns="50800" rtlCol="0" anchor="ctr"/>
            <a:lstStyle/>
            <a:p>
              <a:pPr algn="ctr">
                <a:lnSpc>
                  <a:spcPts val="2659"/>
                </a:lnSpc>
              </a:pPr>
              <a:endParaRPr/>
            </a:p>
          </p:txBody>
        </p:sp>
      </p:grpSp>
      <p:grpSp>
        <p:nvGrpSpPr>
          <p:cNvPr id="10" name="Group 10">
            <a:extLst>
              <a:ext uri="{FF2B5EF4-FFF2-40B4-BE49-F238E27FC236}">
                <a16:creationId xmlns:a16="http://schemas.microsoft.com/office/drawing/2014/main" id="{6BB8E2CF-6F6C-FAF7-B2FD-86E2420C48E3}"/>
              </a:ext>
            </a:extLst>
          </p:cNvPr>
          <p:cNvGrpSpPr/>
          <p:nvPr/>
        </p:nvGrpSpPr>
        <p:grpSpPr>
          <a:xfrm>
            <a:off x="4301222" y="5357411"/>
            <a:ext cx="13224779" cy="4189294"/>
            <a:chOff x="0" y="-38100"/>
            <a:chExt cx="1691797" cy="535921"/>
          </a:xfrm>
        </p:grpSpPr>
        <p:sp>
          <p:nvSpPr>
            <p:cNvPr id="11" name="Freeform 11">
              <a:extLst>
                <a:ext uri="{FF2B5EF4-FFF2-40B4-BE49-F238E27FC236}">
                  <a16:creationId xmlns:a16="http://schemas.microsoft.com/office/drawing/2014/main" id="{A3A8719D-C655-916A-A423-B73DD72DDDF7}"/>
                </a:ext>
              </a:extLst>
            </p:cNvPr>
            <p:cNvSpPr/>
            <p:nvPr/>
          </p:nvSpPr>
          <p:spPr>
            <a:xfrm>
              <a:off x="0" y="0"/>
              <a:ext cx="1691797" cy="497821"/>
            </a:xfrm>
            <a:custGeom>
              <a:avLst/>
              <a:gdLst/>
              <a:ahLst/>
              <a:cxnLst/>
              <a:rect l="l" t="t" r="r" b="b"/>
              <a:pathLst>
                <a:path w="1638889" h="406400">
                  <a:moveTo>
                    <a:pt x="1435689" y="0"/>
                  </a:moveTo>
                  <a:cubicBezTo>
                    <a:pt x="1547914" y="0"/>
                    <a:pt x="1638889" y="90976"/>
                    <a:pt x="1638889" y="203200"/>
                  </a:cubicBezTo>
                  <a:cubicBezTo>
                    <a:pt x="1638889" y="315424"/>
                    <a:pt x="1547914" y="406400"/>
                    <a:pt x="1435689" y="406400"/>
                  </a:cubicBezTo>
                  <a:lnTo>
                    <a:pt x="203200" y="406400"/>
                  </a:lnTo>
                  <a:cubicBezTo>
                    <a:pt x="90976" y="406400"/>
                    <a:pt x="0" y="315424"/>
                    <a:pt x="0" y="203200"/>
                  </a:cubicBezTo>
                  <a:cubicBezTo>
                    <a:pt x="0" y="90976"/>
                    <a:pt x="90976" y="0"/>
                    <a:pt x="203200" y="0"/>
                  </a:cubicBezTo>
                  <a:close/>
                </a:path>
              </a:pathLst>
            </a:custGeom>
            <a:gradFill rotWithShape="1">
              <a:gsLst>
                <a:gs pos="0">
                  <a:srgbClr val="071952">
                    <a:alpha val="85000"/>
                  </a:srgbClr>
                </a:gs>
                <a:gs pos="100000">
                  <a:srgbClr val="088395">
                    <a:alpha val="85000"/>
                  </a:srgbClr>
                </a:gs>
              </a:gsLst>
              <a:lin ang="2700000"/>
            </a:gradFill>
          </p:spPr>
          <p:txBody>
            <a:bodyPr/>
            <a:lstStyle/>
            <a:p>
              <a:endParaRPr lang="en-GB"/>
            </a:p>
          </p:txBody>
        </p:sp>
        <p:sp>
          <p:nvSpPr>
            <p:cNvPr id="12" name="TextBox 12">
              <a:extLst>
                <a:ext uri="{FF2B5EF4-FFF2-40B4-BE49-F238E27FC236}">
                  <a16:creationId xmlns:a16="http://schemas.microsoft.com/office/drawing/2014/main" id="{07EBC56B-F375-D512-9FF4-F73B58B7CE6F}"/>
                </a:ext>
              </a:extLst>
            </p:cNvPr>
            <p:cNvSpPr txBox="1"/>
            <p:nvPr/>
          </p:nvSpPr>
          <p:spPr>
            <a:xfrm>
              <a:off x="0" y="-38100"/>
              <a:ext cx="1638889" cy="444500"/>
            </a:xfrm>
            <a:prstGeom prst="rect">
              <a:avLst/>
            </a:prstGeom>
          </p:spPr>
          <p:txBody>
            <a:bodyPr lIns="50800" tIns="50800" rIns="50800" bIns="50800" rtlCol="0" anchor="ctr"/>
            <a:lstStyle/>
            <a:p>
              <a:pPr algn="ctr">
                <a:lnSpc>
                  <a:spcPts val="2659"/>
                </a:lnSpc>
              </a:pPr>
              <a:endParaRPr/>
            </a:p>
          </p:txBody>
        </p:sp>
      </p:grpSp>
      <p:sp>
        <p:nvSpPr>
          <p:cNvPr id="27" name="TextBox 27">
            <a:extLst>
              <a:ext uri="{FF2B5EF4-FFF2-40B4-BE49-F238E27FC236}">
                <a16:creationId xmlns:a16="http://schemas.microsoft.com/office/drawing/2014/main" id="{6C96301D-81EA-D16B-216E-23D6360911A9}"/>
              </a:ext>
            </a:extLst>
          </p:cNvPr>
          <p:cNvSpPr txBox="1"/>
          <p:nvPr/>
        </p:nvSpPr>
        <p:spPr>
          <a:xfrm>
            <a:off x="835652" y="740296"/>
            <a:ext cx="6996238" cy="2031325"/>
          </a:xfrm>
          <a:prstGeom prst="rect">
            <a:avLst/>
          </a:prstGeom>
        </p:spPr>
        <p:txBody>
          <a:bodyPr lIns="0" tIns="0" rIns="0" bIns="0" rtlCol="0" anchor="t">
            <a:spAutoFit/>
          </a:bodyPr>
          <a:lstStyle/>
          <a:p>
            <a:pPr algn="l"/>
            <a:r>
              <a:rPr lang="en-US" sz="6600" b="1">
                <a:solidFill>
                  <a:srgbClr val="FFFFFF"/>
                </a:solidFill>
                <a:latin typeface="Arial" panose="020B0604020202020204" pitchFamily="34" charset="0"/>
                <a:ea typeface="Garet Bold"/>
                <a:cs typeface="Arial" panose="020B0604020202020204" pitchFamily="34" charset="0"/>
                <a:sym typeface="Garet Bold"/>
              </a:rPr>
              <a:t>CASE STUDY:</a:t>
            </a:r>
          </a:p>
          <a:p>
            <a:pPr algn="l"/>
            <a:r>
              <a:rPr lang="en-US" sz="6600" b="1">
                <a:solidFill>
                  <a:srgbClr val="FFC000"/>
                </a:solidFill>
                <a:latin typeface="Arial" panose="020B0604020202020204" pitchFamily="34" charset="0"/>
                <a:ea typeface="Garet Bold"/>
                <a:cs typeface="Arial" panose="020B0604020202020204" pitchFamily="34" charset="0"/>
                <a:sym typeface="Garet Bold"/>
              </a:rPr>
              <a:t>INDONESIA</a:t>
            </a:r>
          </a:p>
        </p:txBody>
      </p:sp>
      <p:sp>
        <p:nvSpPr>
          <p:cNvPr id="28" name="TextBox 28">
            <a:extLst>
              <a:ext uri="{FF2B5EF4-FFF2-40B4-BE49-F238E27FC236}">
                <a16:creationId xmlns:a16="http://schemas.microsoft.com/office/drawing/2014/main" id="{DBD8F286-7B5A-576C-7FF2-83C447F4936D}"/>
              </a:ext>
            </a:extLst>
          </p:cNvPr>
          <p:cNvSpPr txBox="1"/>
          <p:nvPr/>
        </p:nvSpPr>
        <p:spPr>
          <a:xfrm>
            <a:off x="655155" y="3633707"/>
            <a:ext cx="7761605" cy="2268698"/>
          </a:xfrm>
          <a:prstGeom prst="rect">
            <a:avLst/>
          </a:prstGeom>
        </p:spPr>
        <p:txBody>
          <a:bodyPr wrap="square" lIns="0" tIns="0" rIns="0" bIns="0" rtlCol="0" anchor="t">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Country-specific Climate Risks &amp; Resilience</a:t>
            </a:r>
          </a:p>
          <a:p>
            <a:pPr marL="457200" indent="-457200" algn="l">
              <a:lnSpc>
                <a:spcPts val="3634"/>
              </a:lnSpc>
              <a:spcBef>
                <a:spcPct val="0"/>
              </a:spcBef>
              <a:buFont typeface="Arial" panose="020B0604020202020204" pitchFamily="34" charset="0"/>
              <a:buChar char="•"/>
            </a:pPr>
            <a:r>
              <a:rPr lang="en-US" sz="2596" dirty="0">
                <a:solidFill>
                  <a:srgbClr val="FFFFFF"/>
                </a:solidFill>
                <a:latin typeface="Arial" panose="020B0604020202020204" pitchFamily="34" charset="0"/>
                <a:ea typeface="Garet Bold"/>
                <a:cs typeface="Arial" panose="020B0604020202020204" pitchFamily="34" charset="0"/>
                <a:sym typeface="Garet Bold"/>
              </a:rPr>
              <a:t>Climate-related Disaster</a:t>
            </a:r>
          </a:p>
          <a:p>
            <a:pPr marL="457200" indent="-457200" algn="l">
              <a:lnSpc>
                <a:spcPts val="3634"/>
              </a:lnSpc>
              <a:spcBef>
                <a:spcPct val="0"/>
              </a:spcBef>
              <a:buFont typeface="Arial" panose="020B0604020202020204" pitchFamily="34" charset="0"/>
              <a:buChar char="•"/>
            </a:pPr>
            <a:r>
              <a:rPr lang="en-US" sz="2596" dirty="0">
                <a:solidFill>
                  <a:srgbClr val="FFFFFF"/>
                </a:solidFill>
                <a:latin typeface="Arial" panose="020B0604020202020204" pitchFamily="34" charset="0"/>
                <a:ea typeface="Garet Bold"/>
                <a:cs typeface="Arial" panose="020B0604020202020204" pitchFamily="34" charset="0"/>
                <a:sym typeface="Garet Bold"/>
              </a:rPr>
              <a:t>Vulnerable Sector</a:t>
            </a:r>
          </a:p>
          <a:p>
            <a:pPr marL="457200" indent="-457200" algn="l">
              <a:lnSpc>
                <a:spcPts val="3634"/>
              </a:lnSpc>
              <a:spcBef>
                <a:spcPct val="0"/>
              </a:spcBef>
              <a:buFont typeface="Arial" panose="020B0604020202020204" pitchFamily="34" charset="0"/>
              <a:buChar char="•"/>
            </a:pPr>
            <a:r>
              <a:rPr lang="en-US" sz="2596" dirty="0">
                <a:solidFill>
                  <a:srgbClr val="FFFFFF"/>
                </a:solidFill>
                <a:latin typeface="Arial" panose="020B0604020202020204" pitchFamily="34" charset="0"/>
                <a:ea typeface="Garet Bold"/>
                <a:cs typeface="Arial" panose="020B0604020202020204" pitchFamily="34" charset="0"/>
                <a:sym typeface="Garet Bold"/>
              </a:rPr>
              <a:t>Resilience Measures &amp; Adaptation Tools</a:t>
            </a:r>
          </a:p>
          <a:p>
            <a:pPr marL="457200" indent="-457200" algn="l">
              <a:lnSpc>
                <a:spcPts val="3634"/>
              </a:lnSpc>
              <a:spcBef>
                <a:spcPct val="0"/>
              </a:spcBef>
              <a:buFont typeface="Arial" panose="020B0604020202020204" pitchFamily="34" charset="0"/>
              <a:buChar char="•"/>
            </a:pPr>
            <a:r>
              <a:rPr lang="en-US" sz="2596" dirty="0">
                <a:solidFill>
                  <a:srgbClr val="FFFFFF"/>
                </a:solidFill>
                <a:latin typeface="Arial" panose="020B0604020202020204" pitchFamily="34" charset="0"/>
                <a:ea typeface="Garet Bold"/>
                <a:cs typeface="Arial" panose="020B0604020202020204" pitchFamily="34" charset="0"/>
                <a:sym typeface="Garet Bold"/>
              </a:rPr>
              <a:t>Policy Framework</a:t>
            </a:r>
          </a:p>
        </p:txBody>
      </p:sp>
      <p:sp>
        <p:nvSpPr>
          <p:cNvPr id="29" name="TextBox 29">
            <a:extLst>
              <a:ext uri="{FF2B5EF4-FFF2-40B4-BE49-F238E27FC236}">
                <a16:creationId xmlns:a16="http://schemas.microsoft.com/office/drawing/2014/main" id="{F83D1B11-44D6-1D85-504B-90B65F3E6769}"/>
              </a:ext>
            </a:extLst>
          </p:cNvPr>
          <p:cNvSpPr txBox="1"/>
          <p:nvPr/>
        </p:nvSpPr>
        <p:spPr>
          <a:xfrm>
            <a:off x="5303439" y="6358761"/>
            <a:ext cx="7229193" cy="422039"/>
          </a:xfrm>
          <a:prstGeom prst="rect">
            <a:avLst/>
          </a:prstGeom>
        </p:spPr>
        <p:txBody>
          <a:bodyPr lIns="0" tIns="0" rIns="0" bIns="0" rtlCol="0" anchor="t">
            <a:spAutoFit/>
          </a:bodyPr>
          <a:lstStyle/>
          <a:p>
            <a:pPr>
              <a:lnSpc>
                <a:spcPts val="3634"/>
              </a:lnSpc>
              <a:spcBef>
                <a:spcPct val="0"/>
              </a:spcBef>
            </a:pPr>
            <a:r>
              <a:rPr lang="en-US" sz="2550" b="1" dirty="0">
                <a:solidFill>
                  <a:srgbClr val="FFFFFF"/>
                </a:solidFill>
                <a:latin typeface="Arial"/>
                <a:ea typeface="Garet Bold"/>
                <a:cs typeface="Arial"/>
              </a:rPr>
              <a:t>Islamic Green Finance in Indonesia</a:t>
            </a:r>
            <a:endParaRPr lang="en-US" sz="2550" b="1" dirty="0">
              <a:solidFill>
                <a:srgbClr val="FFFFFF"/>
              </a:solidFill>
              <a:latin typeface="Arial" panose="020B0604020202020204" pitchFamily="34" charset="0"/>
              <a:ea typeface="Garet Bold"/>
              <a:cs typeface="Arial" panose="020B0604020202020204" pitchFamily="34" charset="0"/>
            </a:endParaRPr>
          </a:p>
        </p:txBody>
      </p:sp>
      <p:pic>
        <p:nvPicPr>
          <p:cNvPr id="17" name="Picture 16" descr="A logo with a castle in the middle&#10;&#10;Description automatically generated">
            <a:extLst>
              <a:ext uri="{FF2B5EF4-FFF2-40B4-BE49-F238E27FC236}">
                <a16:creationId xmlns:a16="http://schemas.microsoft.com/office/drawing/2014/main" id="{82707894-2BDE-3FAC-EA22-F722A74DB8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87800" y="-308315"/>
            <a:ext cx="1790700" cy="1816100"/>
          </a:xfrm>
          <a:prstGeom prst="rect">
            <a:avLst/>
          </a:prstGeom>
        </p:spPr>
      </p:pic>
      <p:grpSp>
        <p:nvGrpSpPr>
          <p:cNvPr id="19" name="Group 18">
            <a:extLst>
              <a:ext uri="{FF2B5EF4-FFF2-40B4-BE49-F238E27FC236}">
                <a16:creationId xmlns:a16="http://schemas.microsoft.com/office/drawing/2014/main" id="{4CE06016-A795-EC64-AB1E-940494641512}"/>
              </a:ext>
            </a:extLst>
          </p:cNvPr>
          <p:cNvGrpSpPr/>
          <p:nvPr/>
        </p:nvGrpSpPr>
        <p:grpSpPr>
          <a:xfrm>
            <a:off x="-608329" y="4770384"/>
            <a:ext cx="5982500" cy="5806727"/>
            <a:chOff x="-608329" y="4770384"/>
            <a:chExt cx="5982500" cy="5806727"/>
          </a:xfrm>
        </p:grpSpPr>
        <p:sp>
          <p:nvSpPr>
            <p:cNvPr id="20" name="Freeform 26">
              <a:extLst>
                <a:ext uri="{FF2B5EF4-FFF2-40B4-BE49-F238E27FC236}">
                  <a16:creationId xmlns:a16="http://schemas.microsoft.com/office/drawing/2014/main" id="{62D4C612-099C-9F21-2566-B3EB712A3408}"/>
                </a:ext>
              </a:extLst>
            </p:cNvPr>
            <p:cNvSpPr/>
            <p:nvPr/>
          </p:nvSpPr>
          <p:spPr>
            <a:xfrm>
              <a:off x="567252" y="4770384"/>
              <a:ext cx="4806919" cy="5147972"/>
            </a:xfrm>
            <a:custGeom>
              <a:avLst/>
              <a:gdLst/>
              <a:ahLst/>
              <a:cxnLst/>
              <a:rect l="l" t="t" r="r" b="b"/>
              <a:pathLst>
                <a:path w="4806919" h="5147972">
                  <a:moveTo>
                    <a:pt x="0" y="0"/>
                  </a:moveTo>
                  <a:lnTo>
                    <a:pt x="4806918" y="0"/>
                  </a:lnTo>
                  <a:lnTo>
                    <a:pt x="4806918" y="5147972"/>
                  </a:lnTo>
                  <a:lnTo>
                    <a:pt x="0" y="5147972"/>
                  </a:lnTo>
                  <a:lnTo>
                    <a:pt x="0" y="0"/>
                  </a:lnTo>
                  <a:close/>
                </a:path>
              </a:pathLst>
            </a:custGeom>
            <a:blipFill>
              <a:blip r:embed="rId6"/>
              <a:stretch>
                <a:fillRect/>
              </a:stretch>
            </a:blipFill>
          </p:spPr>
          <p:txBody>
            <a:bodyPr/>
            <a:lstStyle/>
            <a:p>
              <a:endParaRPr lang="en-GB"/>
            </a:p>
          </p:txBody>
        </p:sp>
        <p:sp>
          <p:nvSpPr>
            <p:cNvPr id="21" name="Freeform 5">
              <a:extLst>
                <a:ext uri="{FF2B5EF4-FFF2-40B4-BE49-F238E27FC236}">
                  <a16:creationId xmlns:a16="http://schemas.microsoft.com/office/drawing/2014/main" id="{AE34CC2F-8270-A567-A831-B53F6F4873D8}"/>
                </a:ext>
              </a:extLst>
            </p:cNvPr>
            <p:cNvSpPr/>
            <p:nvPr/>
          </p:nvSpPr>
          <p:spPr>
            <a:xfrm>
              <a:off x="-608329" y="6498169"/>
              <a:ext cx="5051327" cy="4078942"/>
            </a:xfrm>
            <a:custGeom>
              <a:avLst/>
              <a:gdLst>
                <a:gd name="connsiteX0" fmla="*/ 0 w 10972800"/>
                <a:gd name="connsiteY0" fmla="*/ 0 h 8229600"/>
                <a:gd name="connsiteX1" fmla="*/ 9287592 w 10972800"/>
                <a:gd name="connsiteY1" fmla="*/ 1163210 h 8229600"/>
                <a:gd name="connsiteX2" fmla="*/ 10972800 w 10972800"/>
                <a:gd name="connsiteY2" fmla="*/ 8229600 h 8229600"/>
                <a:gd name="connsiteX3" fmla="*/ 0 w 10972800"/>
                <a:gd name="connsiteY3" fmla="*/ 8229600 h 8229600"/>
                <a:gd name="connsiteX4" fmla="*/ 0 w 10972800"/>
                <a:gd name="connsiteY4" fmla="*/ 0 h 8229600"/>
                <a:gd name="connsiteX0" fmla="*/ 0 w 10972800"/>
                <a:gd name="connsiteY0" fmla="*/ 0 h 8229600"/>
                <a:gd name="connsiteX1" fmla="*/ 9287592 w 10972800"/>
                <a:gd name="connsiteY1" fmla="*/ 1163210 h 8229600"/>
                <a:gd name="connsiteX2" fmla="*/ 10972800 w 10972800"/>
                <a:gd name="connsiteY2" fmla="*/ 8229600 h 8229600"/>
                <a:gd name="connsiteX3" fmla="*/ 0 w 10972800"/>
                <a:gd name="connsiteY3" fmla="*/ 8229600 h 8229600"/>
                <a:gd name="connsiteX4" fmla="*/ 0 w 10972800"/>
                <a:gd name="connsiteY4" fmla="*/ 0 h 8229600"/>
                <a:gd name="connsiteX0" fmla="*/ 0 w 10972800"/>
                <a:gd name="connsiteY0" fmla="*/ 162917 h 8392517"/>
                <a:gd name="connsiteX1" fmla="*/ 9287592 w 10972800"/>
                <a:gd name="connsiteY1" fmla="*/ 1326127 h 8392517"/>
                <a:gd name="connsiteX2" fmla="*/ 10972800 w 10972800"/>
                <a:gd name="connsiteY2" fmla="*/ 8392517 h 8392517"/>
                <a:gd name="connsiteX3" fmla="*/ 0 w 10972800"/>
                <a:gd name="connsiteY3" fmla="*/ 8392517 h 8392517"/>
                <a:gd name="connsiteX4" fmla="*/ 0 w 10972800"/>
                <a:gd name="connsiteY4" fmla="*/ 162917 h 8392517"/>
                <a:gd name="connsiteX0" fmla="*/ 0 w 10972800"/>
                <a:gd name="connsiteY0" fmla="*/ 162917 h 8392517"/>
                <a:gd name="connsiteX1" fmla="*/ 9287592 w 10972800"/>
                <a:gd name="connsiteY1" fmla="*/ 1326127 h 8392517"/>
                <a:gd name="connsiteX2" fmla="*/ 10972800 w 10972800"/>
                <a:gd name="connsiteY2" fmla="*/ 8392517 h 8392517"/>
                <a:gd name="connsiteX3" fmla="*/ 0 w 10972800"/>
                <a:gd name="connsiteY3" fmla="*/ 8392517 h 8392517"/>
                <a:gd name="connsiteX4" fmla="*/ 0 w 10972800"/>
                <a:gd name="connsiteY4" fmla="*/ 162917 h 8392517"/>
                <a:gd name="connsiteX0" fmla="*/ 0 w 10972800"/>
                <a:gd name="connsiteY0" fmla="*/ 162917 h 8392517"/>
                <a:gd name="connsiteX1" fmla="*/ 9287592 w 10972800"/>
                <a:gd name="connsiteY1" fmla="*/ 1326127 h 8392517"/>
                <a:gd name="connsiteX2" fmla="*/ 10972800 w 10972800"/>
                <a:gd name="connsiteY2" fmla="*/ 8392517 h 8392517"/>
                <a:gd name="connsiteX3" fmla="*/ 0 w 10972800"/>
                <a:gd name="connsiteY3" fmla="*/ 8392517 h 8392517"/>
                <a:gd name="connsiteX4" fmla="*/ 0 w 10972800"/>
                <a:gd name="connsiteY4" fmla="*/ 162917 h 8392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8392517">
                  <a:moveTo>
                    <a:pt x="0" y="162917"/>
                  </a:moveTo>
                  <a:cubicBezTo>
                    <a:pt x="3095864" y="550654"/>
                    <a:pt x="6364570" y="-1027035"/>
                    <a:pt x="9287592" y="1326127"/>
                  </a:cubicBezTo>
                  <a:cubicBezTo>
                    <a:pt x="11685773" y="3962365"/>
                    <a:pt x="10411064" y="6037054"/>
                    <a:pt x="10972800" y="8392517"/>
                  </a:cubicBezTo>
                  <a:lnTo>
                    <a:pt x="0" y="8392517"/>
                  </a:lnTo>
                  <a:lnTo>
                    <a:pt x="0" y="162917"/>
                  </a:lnTo>
                  <a:close/>
                </a:path>
              </a:pathLst>
            </a:custGeom>
            <a:blipFill>
              <a:blip r:embed="rId7"/>
              <a:stretch>
                <a:fillRect r="-8634"/>
              </a:stretch>
            </a:blipFill>
          </p:spPr>
          <p:txBody>
            <a:bodyPr/>
            <a:lstStyle/>
            <a:p>
              <a:endParaRPr lang="en-GB"/>
            </a:p>
          </p:txBody>
        </p:sp>
      </p:grpSp>
      <p:grpSp>
        <p:nvGrpSpPr>
          <p:cNvPr id="18" name="Group 17">
            <a:extLst>
              <a:ext uri="{FF2B5EF4-FFF2-40B4-BE49-F238E27FC236}">
                <a16:creationId xmlns:a16="http://schemas.microsoft.com/office/drawing/2014/main" id="{6802B4E1-00DA-429F-6317-25C330E545BF}"/>
              </a:ext>
            </a:extLst>
          </p:cNvPr>
          <p:cNvGrpSpPr/>
          <p:nvPr/>
        </p:nvGrpSpPr>
        <p:grpSpPr>
          <a:xfrm>
            <a:off x="4899701" y="6984291"/>
            <a:ext cx="2765890" cy="1972183"/>
            <a:chOff x="4899701" y="6984291"/>
            <a:chExt cx="3669360" cy="1972183"/>
          </a:xfrm>
        </p:grpSpPr>
        <p:sp>
          <p:nvSpPr>
            <p:cNvPr id="22" name="Freeform 16">
              <a:extLst>
                <a:ext uri="{FF2B5EF4-FFF2-40B4-BE49-F238E27FC236}">
                  <a16:creationId xmlns:a16="http://schemas.microsoft.com/office/drawing/2014/main" id="{0656D6E6-D6E3-7489-33C8-B0A0EFBCF750}"/>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8"/>
              <a:stretch>
                <a:fillRect/>
              </a:stretch>
            </a:blipFill>
          </p:spPr>
          <p:txBody>
            <a:bodyPr/>
            <a:lstStyle/>
            <a:p>
              <a:endParaRPr lang="en-GB"/>
            </a:p>
          </p:txBody>
        </p:sp>
        <p:grpSp>
          <p:nvGrpSpPr>
            <p:cNvPr id="23" name="Group 22">
              <a:extLst>
                <a:ext uri="{FF2B5EF4-FFF2-40B4-BE49-F238E27FC236}">
                  <a16:creationId xmlns:a16="http://schemas.microsoft.com/office/drawing/2014/main" id="{F182A6DA-7397-1E3A-6D33-96718D2C315F}"/>
                </a:ext>
              </a:extLst>
            </p:cNvPr>
            <p:cNvGrpSpPr/>
            <p:nvPr/>
          </p:nvGrpSpPr>
          <p:grpSpPr>
            <a:xfrm>
              <a:off x="4899701" y="6984291"/>
              <a:ext cx="3669360" cy="1515365"/>
              <a:chOff x="4899701" y="6984291"/>
              <a:chExt cx="3669360" cy="1515365"/>
            </a:xfrm>
          </p:grpSpPr>
          <p:grpSp>
            <p:nvGrpSpPr>
              <p:cNvPr id="24" name="Group 13">
                <a:extLst>
                  <a:ext uri="{FF2B5EF4-FFF2-40B4-BE49-F238E27FC236}">
                    <a16:creationId xmlns:a16="http://schemas.microsoft.com/office/drawing/2014/main" id="{D6FF288E-3290-5814-070E-AD185757C954}"/>
                  </a:ext>
                </a:extLst>
              </p:cNvPr>
              <p:cNvGrpSpPr/>
              <p:nvPr/>
            </p:nvGrpSpPr>
            <p:grpSpPr>
              <a:xfrm>
                <a:off x="4899701" y="6984291"/>
                <a:ext cx="3669360" cy="1515365"/>
                <a:chOff x="0" y="-38100"/>
                <a:chExt cx="1339616" cy="553232"/>
              </a:xfrm>
            </p:grpSpPr>
            <p:sp>
              <p:nvSpPr>
                <p:cNvPr id="26" name="Freeform 14">
                  <a:extLst>
                    <a:ext uri="{FF2B5EF4-FFF2-40B4-BE49-F238E27FC236}">
                      <a16:creationId xmlns:a16="http://schemas.microsoft.com/office/drawing/2014/main" id="{A1EC8346-5B85-CF84-1EDC-BC24A952D13E}"/>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endParaRPr lang="en-GB"/>
                </a:p>
              </p:txBody>
            </p:sp>
            <p:sp>
              <p:nvSpPr>
                <p:cNvPr id="30" name="TextBox 15">
                  <a:extLst>
                    <a:ext uri="{FF2B5EF4-FFF2-40B4-BE49-F238E27FC236}">
                      <a16:creationId xmlns:a16="http://schemas.microsoft.com/office/drawing/2014/main" id="{1DFEB168-A7CD-6102-D9B5-C9E81B0B8966}"/>
                    </a:ext>
                  </a:extLst>
                </p:cNvPr>
                <p:cNvSpPr txBox="1"/>
                <p:nvPr/>
              </p:nvSpPr>
              <p:spPr>
                <a:xfrm>
                  <a:off x="0" y="-38100"/>
                  <a:ext cx="1339616" cy="444500"/>
                </a:xfrm>
                <a:prstGeom prst="rect">
                  <a:avLst/>
                </a:prstGeom>
              </p:spPr>
              <p:txBody>
                <a:bodyPr lIns="47792" tIns="47792" rIns="47792" bIns="47792" rtlCol="0" anchor="ctr"/>
                <a:lstStyle/>
                <a:p>
                  <a:pPr algn="ctr">
                    <a:lnSpc>
                      <a:spcPts val="2659"/>
                    </a:lnSpc>
                    <a:spcBef>
                      <a:spcPct val="0"/>
                    </a:spcBef>
                  </a:pPr>
                  <a:endParaRPr/>
                </a:p>
              </p:txBody>
            </p:sp>
          </p:grpSp>
          <p:sp>
            <p:nvSpPr>
              <p:cNvPr id="25" name="TextBox 31">
                <a:extLst>
                  <a:ext uri="{FF2B5EF4-FFF2-40B4-BE49-F238E27FC236}">
                    <a16:creationId xmlns:a16="http://schemas.microsoft.com/office/drawing/2014/main" id="{B04B0584-4D21-398F-5DCA-CAF222B6455C}"/>
                  </a:ext>
                </a:extLst>
              </p:cNvPr>
              <p:cNvSpPr txBox="1"/>
              <p:nvPr/>
            </p:nvSpPr>
            <p:spPr>
              <a:xfrm>
                <a:off x="5108798" y="7179825"/>
                <a:ext cx="3196405" cy="1231106"/>
              </a:xfrm>
              <a:prstGeom prst="rect">
                <a:avLst/>
              </a:prstGeom>
            </p:spPr>
            <p:txBody>
              <a:bodyPr wrap="square" lIns="0" tIns="0" rIns="0" bIns="0" rtlCol="0" anchor="t">
                <a:spAutoFit/>
              </a:bodyPr>
              <a:lstStyle/>
              <a:p>
                <a:pPr algn="ctr">
                  <a:lnSpc>
                    <a:spcPts val="2362"/>
                  </a:lnSpc>
                </a:pPr>
                <a:r>
                  <a:rPr lang="en-US" sz="2000" b="1" dirty="0">
                    <a:solidFill>
                      <a:srgbClr val="000000"/>
                    </a:solidFill>
                    <a:latin typeface="Arial" panose="020B0604020202020204" pitchFamily="34" charset="0"/>
                    <a:ea typeface="Garet"/>
                    <a:cs typeface="Arial" panose="020B0604020202020204" pitchFamily="34" charset="0"/>
                    <a:sym typeface="Garet"/>
                  </a:rPr>
                  <a:t>Islamic Finance Trajectory: </a:t>
                </a:r>
                <a:r>
                  <a:rPr lang="en-US" sz="2000" dirty="0">
                    <a:solidFill>
                      <a:srgbClr val="000000"/>
                    </a:solidFill>
                    <a:latin typeface="Arial" panose="020B0604020202020204" pitchFamily="34" charset="0"/>
                    <a:ea typeface="Garet"/>
                    <a:cs typeface="Arial" panose="020B0604020202020204" pitchFamily="34" charset="0"/>
                    <a:sym typeface="Garet"/>
                  </a:rPr>
                  <a:t>Institutional Framework &amp; Market</a:t>
                </a:r>
              </a:p>
            </p:txBody>
          </p:sp>
        </p:grpSp>
      </p:grpSp>
      <p:grpSp>
        <p:nvGrpSpPr>
          <p:cNvPr id="32" name="Group 31">
            <a:extLst>
              <a:ext uri="{FF2B5EF4-FFF2-40B4-BE49-F238E27FC236}">
                <a16:creationId xmlns:a16="http://schemas.microsoft.com/office/drawing/2014/main" id="{6A1352AD-FE9F-F310-D24B-6DA4DD8923DB}"/>
              </a:ext>
            </a:extLst>
          </p:cNvPr>
          <p:cNvGrpSpPr/>
          <p:nvPr/>
        </p:nvGrpSpPr>
        <p:grpSpPr>
          <a:xfrm>
            <a:off x="8066642" y="6984291"/>
            <a:ext cx="2765890" cy="1972183"/>
            <a:chOff x="4899701" y="6984291"/>
            <a:chExt cx="3669360" cy="1972183"/>
          </a:xfrm>
        </p:grpSpPr>
        <p:sp>
          <p:nvSpPr>
            <p:cNvPr id="33" name="Freeform 16">
              <a:extLst>
                <a:ext uri="{FF2B5EF4-FFF2-40B4-BE49-F238E27FC236}">
                  <a16:creationId xmlns:a16="http://schemas.microsoft.com/office/drawing/2014/main" id="{B3BF92AE-DD3C-332A-25D5-8E36686A8F21}"/>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8"/>
              <a:stretch>
                <a:fillRect/>
              </a:stretch>
            </a:blipFill>
          </p:spPr>
          <p:txBody>
            <a:bodyPr/>
            <a:lstStyle/>
            <a:p>
              <a:endParaRPr lang="en-GB"/>
            </a:p>
          </p:txBody>
        </p:sp>
        <p:grpSp>
          <p:nvGrpSpPr>
            <p:cNvPr id="35" name="Group 34">
              <a:extLst>
                <a:ext uri="{FF2B5EF4-FFF2-40B4-BE49-F238E27FC236}">
                  <a16:creationId xmlns:a16="http://schemas.microsoft.com/office/drawing/2014/main" id="{E286B9BF-607E-391F-D452-77AF094EFDA2}"/>
                </a:ext>
              </a:extLst>
            </p:cNvPr>
            <p:cNvGrpSpPr/>
            <p:nvPr/>
          </p:nvGrpSpPr>
          <p:grpSpPr>
            <a:xfrm>
              <a:off x="4899701" y="6984291"/>
              <a:ext cx="3669360" cy="1515365"/>
              <a:chOff x="4899701" y="6984291"/>
              <a:chExt cx="3669360" cy="1515365"/>
            </a:xfrm>
          </p:grpSpPr>
          <p:grpSp>
            <p:nvGrpSpPr>
              <p:cNvPr id="36" name="Group 13">
                <a:extLst>
                  <a:ext uri="{FF2B5EF4-FFF2-40B4-BE49-F238E27FC236}">
                    <a16:creationId xmlns:a16="http://schemas.microsoft.com/office/drawing/2014/main" id="{3BD9896F-800C-948B-6580-AA8B20447FA6}"/>
                  </a:ext>
                </a:extLst>
              </p:cNvPr>
              <p:cNvGrpSpPr/>
              <p:nvPr/>
            </p:nvGrpSpPr>
            <p:grpSpPr>
              <a:xfrm>
                <a:off x="4899701" y="6984291"/>
                <a:ext cx="3669360" cy="1515365"/>
                <a:chOff x="0" y="-38100"/>
                <a:chExt cx="1339616" cy="553232"/>
              </a:xfrm>
            </p:grpSpPr>
            <p:sp>
              <p:nvSpPr>
                <p:cNvPr id="38" name="Freeform 14">
                  <a:extLst>
                    <a:ext uri="{FF2B5EF4-FFF2-40B4-BE49-F238E27FC236}">
                      <a16:creationId xmlns:a16="http://schemas.microsoft.com/office/drawing/2014/main" id="{88F648B0-B3C3-E595-D258-EE3E0C821F81}"/>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endParaRPr lang="en-GB"/>
                </a:p>
              </p:txBody>
            </p:sp>
            <p:sp>
              <p:nvSpPr>
                <p:cNvPr id="39" name="TextBox 15">
                  <a:extLst>
                    <a:ext uri="{FF2B5EF4-FFF2-40B4-BE49-F238E27FC236}">
                      <a16:creationId xmlns:a16="http://schemas.microsoft.com/office/drawing/2014/main" id="{493F220B-27F9-A0D0-FC82-95181FA2314E}"/>
                    </a:ext>
                  </a:extLst>
                </p:cNvPr>
                <p:cNvSpPr txBox="1"/>
                <p:nvPr/>
              </p:nvSpPr>
              <p:spPr>
                <a:xfrm>
                  <a:off x="0" y="-38100"/>
                  <a:ext cx="1339616" cy="444500"/>
                </a:xfrm>
                <a:prstGeom prst="rect">
                  <a:avLst/>
                </a:prstGeom>
              </p:spPr>
              <p:txBody>
                <a:bodyPr lIns="47792" tIns="47792" rIns="47792" bIns="47792" rtlCol="0" anchor="ctr"/>
                <a:lstStyle/>
                <a:p>
                  <a:pPr algn="ctr">
                    <a:lnSpc>
                      <a:spcPts val="2659"/>
                    </a:lnSpc>
                    <a:spcBef>
                      <a:spcPct val="0"/>
                    </a:spcBef>
                  </a:pPr>
                  <a:endParaRPr/>
                </a:p>
              </p:txBody>
            </p:sp>
          </p:grpSp>
          <p:sp>
            <p:nvSpPr>
              <p:cNvPr id="37" name="TextBox 31">
                <a:extLst>
                  <a:ext uri="{FF2B5EF4-FFF2-40B4-BE49-F238E27FC236}">
                    <a16:creationId xmlns:a16="http://schemas.microsoft.com/office/drawing/2014/main" id="{F9A6DB32-FF6C-4BBB-3B4D-2F12AA5CCB45}"/>
                  </a:ext>
                </a:extLst>
              </p:cNvPr>
              <p:cNvSpPr txBox="1"/>
              <p:nvPr/>
            </p:nvSpPr>
            <p:spPr>
              <a:xfrm>
                <a:off x="5214199" y="7344370"/>
                <a:ext cx="2941450" cy="923330"/>
              </a:xfrm>
              <a:prstGeom prst="rect">
                <a:avLst/>
              </a:prstGeom>
            </p:spPr>
            <p:txBody>
              <a:bodyPr lIns="0" tIns="0" rIns="0" bIns="0" rtlCol="0" anchor="t">
                <a:spAutoFit/>
              </a:bodyPr>
              <a:lstStyle/>
              <a:p>
                <a:pPr algn="ctr">
                  <a:lnSpc>
                    <a:spcPts val="2362"/>
                  </a:lnSpc>
                </a:pPr>
                <a:r>
                  <a:rPr lang="en-US" sz="2000" b="1">
                    <a:solidFill>
                      <a:srgbClr val="000000"/>
                    </a:solidFill>
                    <a:latin typeface="Arial" panose="020B0604020202020204" pitchFamily="34" charset="0"/>
                    <a:ea typeface="Garet"/>
                    <a:cs typeface="Arial" panose="020B0604020202020204" pitchFamily="34" charset="0"/>
                    <a:sym typeface="Garet"/>
                  </a:rPr>
                  <a:t>Regulatory Landscape &amp; Incentives</a:t>
                </a:r>
              </a:p>
            </p:txBody>
          </p:sp>
        </p:grpSp>
      </p:grpSp>
      <p:grpSp>
        <p:nvGrpSpPr>
          <p:cNvPr id="41" name="Group 40">
            <a:extLst>
              <a:ext uri="{FF2B5EF4-FFF2-40B4-BE49-F238E27FC236}">
                <a16:creationId xmlns:a16="http://schemas.microsoft.com/office/drawing/2014/main" id="{32F6C2C0-8953-3AA8-37B0-315280525FEE}"/>
              </a:ext>
            </a:extLst>
          </p:cNvPr>
          <p:cNvGrpSpPr/>
          <p:nvPr/>
        </p:nvGrpSpPr>
        <p:grpSpPr>
          <a:xfrm>
            <a:off x="11135766" y="6946231"/>
            <a:ext cx="2765890" cy="1972183"/>
            <a:chOff x="4899701" y="6984291"/>
            <a:chExt cx="3669360" cy="1972183"/>
          </a:xfrm>
        </p:grpSpPr>
        <p:sp>
          <p:nvSpPr>
            <p:cNvPr id="42" name="Freeform 16">
              <a:extLst>
                <a:ext uri="{FF2B5EF4-FFF2-40B4-BE49-F238E27FC236}">
                  <a16:creationId xmlns:a16="http://schemas.microsoft.com/office/drawing/2014/main" id="{D383F055-EC74-A68A-9252-9BF57B818188}"/>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8"/>
              <a:stretch>
                <a:fillRect/>
              </a:stretch>
            </a:blipFill>
          </p:spPr>
          <p:txBody>
            <a:bodyPr/>
            <a:lstStyle/>
            <a:p>
              <a:endParaRPr lang="en-GB"/>
            </a:p>
          </p:txBody>
        </p:sp>
        <p:grpSp>
          <p:nvGrpSpPr>
            <p:cNvPr id="43" name="Group 42">
              <a:extLst>
                <a:ext uri="{FF2B5EF4-FFF2-40B4-BE49-F238E27FC236}">
                  <a16:creationId xmlns:a16="http://schemas.microsoft.com/office/drawing/2014/main" id="{6C19BB46-5F1F-EDD4-25B6-9B630E14EE5F}"/>
                </a:ext>
              </a:extLst>
            </p:cNvPr>
            <p:cNvGrpSpPr/>
            <p:nvPr/>
          </p:nvGrpSpPr>
          <p:grpSpPr>
            <a:xfrm>
              <a:off x="4899701" y="6984291"/>
              <a:ext cx="3669360" cy="1515365"/>
              <a:chOff x="4899701" y="6984291"/>
              <a:chExt cx="3669360" cy="1515365"/>
            </a:xfrm>
          </p:grpSpPr>
          <p:grpSp>
            <p:nvGrpSpPr>
              <p:cNvPr id="44" name="Group 13">
                <a:extLst>
                  <a:ext uri="{FF2B5EF4-FFF2-40B4-BE49-F238E27FC236}">
                    <a16:creationId xmlns:a16="http://schemas.microsoft.com/office/drawing/2014/main" id="{C2E6442D-24F1-404C-590B-10C98906CCBB}"/>
                  </a:ext>
                </a:extLst>
              </p:cNvPr>
              <p:cNvGrpSpPr/>
              <p:nvPr/>
            </p:nvGrpSpPr>
            <p:grpSpPr>
              <a:xfrm>
                <a:off x="4899701" y="6984291"/>
                <a:ext cx="3669360" cy="1515365"/>
                <a:chOff x="0" y="-38100"/>
                <a:chExt cx="1339616" cy="553232"/>
              </a:xfrm>
            </p:grpSpPr>
            <p:sp>
              <p:nvSpPr>
                <p:cNvPr id="46" name="Freeform 14">
                  <a:extLst>
                    <a:ext uri="{FF2B5EF4-FFF2-40B4-BE49-F238E27FC236}">
                      <a16:creationId xmlns:a16="http://schemas.microsoft.com/office/drawing/2014/main" id="{6431B091-23DF-543F-F129-11B39C99340F}"/>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endParaRPr lang="en-GB"/>
                </a:p>
              </p:txBody>
            </p:sp>
            <p:sp>
              <p:nvSpPr>
                <p:cNvPr id="47" name="TextBox 15">
                  <a:extLst>
                    <a:ext uri="{FF2B5EF4-FFF2-40B4-BE49-F238E27FC236}">
                      <a16:creationId xmlns:a16="http://schemas.microsoft.com/office/drawing/2014/main" id="{80E01EA5-2B11-B169-62CA-0BAC8C7AC321}"/>
                    </a:ext>
                  </a:extLst>
                </p:cNvPr>
                <p:cNvSpPr txBox="1"/>
                <p:nvPr/>
              </p:nvSpPr>
              <p:spPr>
                <a:xfrm>
                  <a:off x="0" y="-38100"/>
                  <a:ext cx="1339616" cy="444500"/>
                </a:xfrm>
                <a:prstGeom prst="rect">
                  <a:avLst/>
                </a:prstGeom>
              </p:spPr>
              <p:txBody>
                <a:bodyPr lIns="47792" tIns="47792" rIns="47792" bIns="47792" rtlCol="0" anchor="ctr"/>
                <a:lstStyle/>
                <a:p>
                  <a:pPr algn="ctr">
                    <a:lnSpc>
                      <a:spcPts val="2659"/>
                    </a:lnSpc>
                    <a:spcBef>
                      <a:spcPct val="0"/>
                    </a:spcBef>
                  </a:pPr>
                  <a:endParaRPr/>
                </a:p>
              </p:txBody>
            </p:sp>
          </p:grpSp>
          <p:sp>
            <p:nvSpPr>
              <p:cNvPr id="45" name="TextBox 31">
                <a:extLst>
                  <a:ext uri="{FF2B5EF4-FFF2-40B4-BE49-F238E27FC236}">
                    <a16:creationId xmlns:a16="http://schemas.microsoft.com/office/drawing/2014/main" id="{065DC591-6EC6-A4CC-EDE1-C5349DAC9E92}"/>
                  </a:ext>
                </a:extLst>
              </p:cNvPr>
              <p:cNvSpPr txBox="1"/>
              <p:nvPr/>
            </p:nvSpPr>
            <p:spPr>
              <a:xfrm>
                <a:off x="5186413" y="7604873"/>
                <a:ext cx="2941450" cy="307777"/>
              </a:xfrm>
              <a:prstGeom prst="rect">
                <a:avLst/>
              </a:prstGeom>
            </p:spPr>
            <p:txBody>
              <a:bodyPr lIns="0" tIns="0" rIns="0" bIns="0" rtlCol="0" anchor="t">
                <a:spAutoFit/>
              </a:bodyPr>
              <a:lstStyle/>
              <a:p>
                <a:pPr algn="ctr">
                  <a:lnSpc>
                    <a:spcPts val="2362"/>
                  </a:lnSpc>
                </a:pPr>
                <a:r>
                  <a:rPr lang="en-US" sz="2000" b="1">
                    <a:solidFill>
                      <a:srgbClr val="000000"/>
                    </a:solidFill>
                    <a:latin typeface="Arial" panose="020B0604020202020204" pitchFamily="34" charset="0"/>
                    <a:ea typeface="Garet"/>
                    <a:cs typeface="Arial" panose="020B0604020202020204" pitchFamily="34" charset="0"/>
                    <a:sym typeface="Garet"/>
                  </a:rPr>
                  <a:t>Best Practices</a:t>
                </a:r>
              </a:p>
            </p:txBody>
          </p:sp>
        </p:grpSp>
      </p:grpSp>
      <p:grpSp>
        <p:nvGrpSpPr>
          <p:cNvPr id="48" name="Group 47">
            <a:extLst>
              <a:ext uri="{FF2B5EF4-FFF2-40B4-BE49-F238E27FC236}">
                <a16:creationId xmlns:a16="http://schemas.microsoft.com/office/drawing/2014/main" id="{8AC40C6E-E00F-BCD0-95B3-1FFE154F9781}"/>
              </a:ext>
            </a:extLst>
          </p:cNvPr>
          <p:cNvGrpSpPr/>
          <p:nvPr/>
        </p:nvGrpSpPr>
        <p:grpSpPr>
          <a:xfrm>
            <a:off x="14095860" y="6922087"/>
            <a:ext cx="2765890" cy="1972183"/>
            <a:chOff x="4899701" y="6984291"/>
            <a:chExt cx="3669360" cy="1972183"/>
          </a:xfrm>
        </p:grpSpPr>
        <p:sp>
          <p:nvSpPr>
            <p:cNvPr id="49" name="Freeform 16">
              <a:extLst>
                <a:ext uri="{FF2B5EF4-FFF2-40B4-BE49-F238E27FC236}">
                  <a16:creationId xmlns:a16="http://schemas.microsoft.com/office/drawing/2014/main" id="{55EE0F43-C9C4-3DEE-9EC2-F7CE4B10D796}"/>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8"/>
              <a:stretch>
                <a:fillRect/>
              </a:stretch>
            </a:blipFill>
          </p:spPr>
          <p:txBody>
            <a:bodyPr/>
            <a:lstStyle/>
            <a:p>
              <a:endParaRPr lang="en-GB"/>
            </a:p>
          </p:txBody>
        </p:sp>
        <p:grpSp>
          <p:nvGrpSpPr>
            <p:cNvPr id="50" name="Group 49">
              <a:extLst>
                <a:ext uri="{FF2B5EF4-FFF2-40B4-BE49-F238E27FC236}">
                  <a16:creationId xmlns:a16="http://schemas.microsoft.com/office/drawing/2014/main" id="{3AEFB291-372C-E25D-6223-3BC50472446A}"/>
                </a:ext>
              </a:extLst>
            </p:cNvPr>
            <p:cNvGrpSpPr/>
            <p:nvPr/>
          </p:nvGrpSpPr>
          <p:grpSpPr>
            <a:xfrm>
              <a:off x="4899701" y="6984291"/>
              <a:ext cx="3669360" cy="1515365"/>
              <a:chOff x="4899701" y="6984291"/>
              <a:chExt cx="3669360" cy="1515365"/>
            </a:xfrm>
          </p:grpSpPr>
          <p:grpSp>
            <p:nvGrpSpPr>
              <p:cNvPr id="51" name="Group 13">
                <a:extLst>
                  <a:ext uri="{FF2B5EF4-FFF2-40B4-BE49-F238E27FC236}">
                    <a16:creationId xmlns:a16="http://schemas.microsoft.com/office/drawing/2014/main" id="{94348674-959D-E9CD-D398-E23762726B3A}"/>
                  </a:ext>
                </a:extLst>
              </p:cNvPr>
              <p:cNvGrpSpPr/>
              <p:nvPr/>
            </p:nvGrpSpPr>
            <p:grpSpPr>
              <a:xfrm>
                <a:off x="4899701" y="6984291"/>
                <a:ext cx="3669360" cy="1515365"/>
                <a:chOff x="0" y="-38100"/>
                <a:chExt cx="1339616" cy="553232"/>
              </a:xfrm>
            </p:grpSpPr>
            <p:sp>
              <p:nvSpPr>
                <p:cNvPr id="53" name="Freeform 14">
                  <a:extLst>
                    <a:ext uri="{FF2B5EF4-FFF2-40B4-BE49-F238E27FC236}">
                      <a16:creationId xmlns:a16="http://schemas.microsoft.com/office/drawing/2014/main" id="{6A695CAD-BEAE-B758-2AD9-36860BCC9CDE}"/>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endParaRPr lang="en-GB"/>
                </a:p>
              </p:txBody>
            </p:sp>
            <p:sp>
              <p:nvSpPr>
                <p:cNvPr id="54" name="TextBox 15">
                  <a:extLst>
                    <a:ext uri="{FF2B5EF4-FFF2-40B4-BE49-F238E27FC236}">
                      <a16:creationId xmlns:a16="http://schemas.microsoft.com/office/drawing/2014/main" id="{0D664335-9085-38A2-AC0E-BAAAED6000D9}"/>
                    </a:ext>
                  </a:extLst>
                </p:cNvPr>
                <p:cNvSpPr txBox="1"/>
                <p:nvPr/>
              </p:nvSpPr>
              <p:spPr>
                <a:xfrm>
                  <a:off x="0" y="-38100"/>
                  <a:ext cx="1339616" cy="444500"/>
                </a:xfrm>
                <a:prstGeom prst="rect">
                  <a:avLst/>
                </a:prstGeom>
              </p:spPr>
              <p:txBody>
                <a:bodyPr lIns="47792" tIns="47792" rIns="47792" bIns="47792" rtlCol="0" anchor="ctr"/>
                <a:lstStyle/>
                <a:p>
                  <a:pPr algn="ctr">
                    <a:lnSpc>
                      <a:spcPts val="2659"/>
                    </a:lnSpc>
                    <a:spcBef>
                      <a:spcPct val="0"/>
                    </a:spcBef>
                  </a:pPr>
                  <a:endParaRPr/>
                </a:p>
              </p:txBody>
            </p:sp>
          </p:grpSp>
          <p:sp>
            <p:nvSpPr>
              <p:cNvPr id="52" name="TextBox 31">
                <a:extLst>
                  <a:ext uri="{FF2B5EF4-FFF2-40B4-BE49-F238E27FC236}">
                    <a16:creationId xmlns:a16="http://schemas.microsoft.com/office/drawing/2014/main" id="{D7420107-BF25-DE9C-A14F-4708A4E59562}"/>
                  </a:ext>
                </a:extLst>
              </p:cNvPr>
              <p:cNvSpPr txBox="1"/>
              <p:nvPr/>
            </p:nvSpPr>
            <p:spPr>
              <a:xfrm>
                <a:off x="5186413" y="7485751"/>
                <a:ext cx="3151877" cy="615553"/>
              </a:xfrm>
              <a:prstGeom prst="rect">
                <a:avLst/>
              </a:prstGeom>
            </p:spPr>
            <p:txBody>
              <a:bodyPr wrap="square" lIns="0" tIns="0" rIns="0" bIns="0" rtlCol="0" anchor="t">
                <a:spAutoFit/>
              </a:bodyPr>
              <a:lstStyle/>
              <a:p>
                <a:pPr algn="ctr">
                  <a:lnSpc>
                    <a:spcPts val="2362"/>
                  </a:lnSpc>
                </a:pPr>
                <a:r>
                  <a:rPr lang="en-US" sz="2000" b="1">
                    <a:solidFill>
                      <a:srgbClr val="000000"/>
                    </a:solidFill>
                    <a:latin typeface="Arial" panose="020B0604020202020204" pitchFamily="34" charset="0"/>
                    <a:ea typeface="Garet"/>
                    <a:cs typeface="Arial" panose="020B0604020202020204" pitchFamily="34" charset="0"/>
                    <a:sym typeface="Garet"/>
                  </a:rPr>
                  <a:t>Policy Recommendations</a:t>
                </a:r>
              </a:p>
            </p:txBody>
          </p:sp>
        </p:grpSp>
      </p:grpSp>
    </p:spTree>
    <p:extLst>
      <p:ext uri="{BB962C8B-B14F-4D97-AF65-F5344CB8AC3E}">
        <p14:creationId xmlns:p14="http://schemas.microsoft.com/office/powerpoint/2010/main" val="2138901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D141B-F690-EB6D-F5BD-EEEEE53E512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CDDB117-34CB-540A-6211-27C33B938B52}"/>
              </a:ext>
            </a:extLst>
          </p:cNvPr>
          <p:cNvSpPr/>
          <p:nvPr/>
        </p:nvSpPr>
        <p:spPr>
          <a:xfrm>
            <a:off x="7312305" y="108295"/>
            <a:ext cx="5838208" cy="4239999"/>
          </a:xfrm>
          <a:custGeom>
            <a:avLst/>
            <a:gdLst/>
            <a:ahLst/>
            <a:cxnLst/>
            <a:rect l="l" t="t" r="r" b="b"/>
            <a:pathLst>
              <a:path w="5838208" h="4239999">
                <a:moveTo>
                  <a:pt x="0" y="0"/>
                </a:moveTo>
                <a:lnTo>
                  <a:pt x="5838208" y="0"/>
                </a:lnTo>
                <a:lnTo>
                  <a:pt x="5838208" y="4239999"/>
                </a:lnTo>
                <a:lnTo>
                  <a:pt x="0" y="4239999"/>
                </a:lnTo>
                <a:lnTo>
                  <a:pt x="0" y="0"/>
                </a:lnTo>
                <a:close/>
              </a:path>
            </a:pathLst>
          </a:custGeom>
          <a:blipFill>
            <a:blip r:embed="rId2"/>
            <a:stretch>
              <a:fillRect/>
            </a:stretch>
          </a:blipFill>
        </p:spPr>
        <p:txBody>
          <a:bodyPr/>
          <a:lstStyle/>
          <a:p>
            <a:endParaRPr lang="en-GB"/>
          </a:p>
        </p:txBody>
      </p:sp>
      <p:sp>
        <p:nvSpPr>
          <p:cNvPr id="12" name="Freeform 12">
            <a:extLst>
              <a:ext uri="{FF2B5EF4-FFF2-40B4-BE49-F238E27FC236}">
                <a16:creationId xmlns:a16="http://schemas.microsoft.com/office/drawing/2014/main" id="{963425DE-F198-8FF9-0F01-E6EBE0AC6AB5}"/>
              </a:ext>
            </a:extLst>
          </p:cNvPr>
          <p:cNvSpPr/>
          <p:nvPr/>
        </p:nvSpPr>
        <p:spPr>
          <a:xfrm>
            <a:off x="8464491" y="950956"/>
            <a:ext cx="16072321" cy="16072321"/>
          </a:xfrm>
          <a:custGeom>
            <a:avLst/>
            <a:gdLst/>
            <a:ahLst/>
            <a:cxnLst/>
            <a:rect l="l" t="t" r="r" b="b"/>
            <a:pathLst>
              <a:path w="16072321" h="16072321">
                <a:moveTo>
                  <a:pt x="0" y="0"/>
                </a:moveTo>
                <a:lnTo>
                  <a:pt x="16072321" y="0"/>
                </a:lnTo>
                <a:lnTo>
                  <a:pt x="16072321" y="16072321"/>
                </a:lnTo>
                <a:lnTo>
                  <a:pt x="0" y="160723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13" name="Group 13">
            <a:extLst>
              <a:ext uri="{FF2B5EF4-FFF2-40B4-BE49-F238E27FC236}">
                <a16:creationId xmlns:a16="http://schemas.microsoft.com/office/drawing/2014/main" id="{47B4FA3E-FFD3-C25B-B058-C61888E6B966}"/>
              </a:ext>
            </a:extLst>
          </p:cNvPr>
          <p:cNvGrpSpPr/>
          <p:nvPr/>
        </p:nvGrpSpPr>
        <p:grpSpPr>
          <a:xfrm>
            <a:off x="7384556" y="627333"/>
            <a:ext cx="14347736" cy="14347736"/>
            <a:chOff x="0" y="0"/>
            <a:chExt cx="812800" cy="812800"/>
          </a:xfrm>
        </p:grpSpPr>
        <p:sp>
          <p:nvSpPr>
            <p:cNvPr id="14" name="Freeform 14">
              <a:extLst>
                <a:ext uri="{FF2B5EF4-FFF2-40B4-BE49-F238E27FC236}">
                  <a16:creationId xmlns:a16="http://schemas.microsoft.com/office/drawing/2014/main" id="{BDA58E64-07C8-B2AE-FFCA-7DD235696CE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endParaRPr lang="en-GB"/>
            </a:p>
          </p:txBody>
        </p:sp>
        <p:sp>
          <p:nvSpPr>
            <p:cNvPr id="15" name="TextBox 15">
              <a:extLst>
                <a:ext uri="{FF2B5EF4-FFF2-40B4-BE49-F238E27FC236}">
                  <a16:creationId xmlns:a16="http://schemas.microsoft.com/office/drawing/2014/main" id="{61729EA0-8FDA-CFB7-F3F7-87437C41D32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a:extLst>
              <a:ext uri="{FF2B5EF4-FFF2-40B4-BE49-F238E27FC236}">
                <a16:creationId xmlns:a16="http://schemas.microsoft.com/office/drawing/2014/main" id="{EE7E68AF-9C19-3DBD-28DE-8A446DFDAC28}"/>
              </a:ext>
            </a:extLst>
          </p:cNvPr>
          <p:cNvGrpSpPr/>
          <p:nvPr/>
        </p:nvGrpSpPr>
        <p:grpSpPr>
          <a:xfrm>
            <a:off x="8115433" y="1082818"/>
            <a:ext cx="12297159" cy="12297159"/>
            <a:chOff x="0" y="0"/>
            <a:chExt cx="812800" cy="812800"/>
          </a:xfrm>
        </p:grpSpPr>
        <p:sp>
          <p:nvSpPr>
            <p:cNvPr id="17" name="Freeform 17">
              <a:extLst>
                <a:ext uri="{FF2B5EF4-FFF2-40B4-BE49-F238E27FC236}">
                  <a16:creationId xmlns:a16="http://schemas.microsoft.com/office/drawing/2014/main" id="{9056F89E-0599-E1CD-5AAC-498DF7FAE36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18" name="TextBox 18">
              <a:extLst>
                <a:ext uri="{FF2B5EF4-FFF2-40B4-BE49-F238E27FC236}">
                  <a16:creationId xmlns:a16="http://schemas.microsoft.com/office/drawing/2014/main" id="{214F4D4F-674F-0F28-9311-67F6795956F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6" name="TextBox 36">
            <a:extLst>
              <a:ext uri="{FF2B5EF4-FFF2-40B4-BE49-F238E27FC236}">
                <a16:creationId xmlns:a16="http://schemas.microsoft.com/office/drawing/2014/main" id="{E6CB94C2-524C-1C77-73E5-A62F440E4861}"/>
              </a:ext>
            </a:extLst>
          </p:cNvPr>
          <p:cNvSpPr txBox="1"/>
          <p:nvPr/>
        </p:nvSpPr>
        <p:spPr>
          <a:xfrm>
            <a:off x="348088" y="636814"/>
            <a:ext cx="7376574" cy="1527982"/>
          </a:xfrm>
          <a:prstGeom prst="rect">
            <a:avLst/>
          </a:prstGeom>
        </p:spPr>
        <p:txBody>
          <a:bodyPr wrap="square" lIns="0" tIns="0" rIns="0" bIns="0" rtlCol="0" anchor="t">
            <a:spAutoFit/>
          </a:bodyPr>
          <a:lstStyle/>
          <a:p>
            <a:pPr>
              <a:lnSpc>
                <a:spcPts val="5852"/>
              </a:lnSpc>
            </a:pPr>
            <a:r>
              <a:rPr lang="en-US" sz="5300" b="1" dirty="0">
                <a:solidFill>
                  <a:srgbClr val="FFC000"/>
                </a:solidFill>
                <a:latin typeface="Garet Bold"/>
                <a:ea typeface="Garet Bold"/>
                <a:cs typeface="Garet Bold"/>
              </a:rPr>
              <a:t>Disaster Profile in Indonesia</a:t>
            </a:r>
          </a:p>
        </p:txBody>
      </p:sp>
      <p:pic>
        <p:nvPicPr>
          <p:cNvPr id="3" name="Picture 2" descr="A diagram of a disaster&#10;&#10;AI-generated content may be incorrect.">
            <a:extLst>
              <a:ext uri="{FF2B5EF4-FFF2-40B4-BE49-F238E27FC236}">
                <a16:creationId xmlns:a16="http://schemas.microsoft.com/office/drawing/2014/main" id="{B276F9BB-0A06-61E4-EBEE-CA5A498E9B45}"/>
              </a:ext>
            </a:extLst>
          </p:cNvPr>
          <p:cNvPicPr>
            <a:picLocks noChangeAspect="1"/>
          </p:cNvPicPr>
          <p:nvPr/>
        </p:nvPicPr>
        <p:blipFill>
          <a:blip r:embed="rId5"/>
          <a:stretch>
            <a:fillRect/>
          </a:stretch>
        </p:blipFill>
        <p:spPr>
          <a:xfrm>
            <a:off x="7718651" y="1408339"/>
            <a:ext cx="10525125" cy="8572500"/>
          </a:xfrm>
          <a:prstGeom prst="rect">
            <a:avLst/>
          </a:prstGeom>
        </p:spPr>
      </p:pic>
      <p:sp>
        <p:nvSpPr>
          <p:cNvPr id="7" name="Rectangle: Rounded Corners 6">
            <a:extLst>
              <a:ext uri="{FF2B5EF4-FFF2-40B4-BE49-F238E27FC236}">
                <a16:creationId xmlns:a16="http://schemas.microsoft.com/office/drawing/2014/main" id="{89E091F3-6C8C-2DA4-CCC7-B2D07B374854}"/>
              </a:ext>
            </a:extLst>
          </p:cNvPr>
          <p:cNvSpPr/>
          <p:nvPr/>
        </p:nvSpPr>
        <p:spPr>
          <a:xfrm>
            <a:off x="548867" y="2568390"/>
            <a:ext cx="6106978" cy="739410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10" name="TextBox 9">
            <a:extLst>
              <a:ext uri="{FF2B5EF4-FFF2-40B4-BE49-F238E27FC236}">
                <a16:creationId xmlns:a16="http://schemas.microsoft.com/office/drawing/2014/main" id="{7EF6FF3C-2D01-A39F-BE34-E1DE92F9BB79}"/>
              </a:ext>
            </a:extLst>
          </p:cNvPr>
          <p:cNvSpPr txBox="1"/>
          <p:nvPr/>
        </p:nvSpPr>
        <p:spPr>
          <a:xfrm>
            <a:off x="949786" y="3065035"/>
            <a:ext cx="5298183" cy="78483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800">
                <a:ea typeface="+mn-lt"/>
                <a:cs typeface="+mn-lt"/>
              </a:rPr>
              <a:t>One of the world’s most disaster-prone countries</a:t>
            </a:r>
            <a:endParaRPr lang="en-US" sz="2800"/>
          </a:p>
          <a:p>
            <a:endParaRPr lang="en-GB" sz="2800">
              <a:ea typeface="+mn-lt"/>
              <a:cs typeface="+mn-lt"/>
            </a:endParaRPr>
          </a:p>
          <a:p>
            <a:pPr marL="285750" indent="-285750">
              <a:buFont typeface="Arial"/>
              <a:buChar char="•"/>
            </a:pPr>
            <a:r>
              <a:rPr lang="en-GB" sz="2800">
                <a:ea typeface="+mn-lt"/>
                <a:cs typeface="+mn-lt"/>
              </a:rPr>
              <a:t>Faces both </a:t>
            </a:r>
            <a:r>
              <a:rPr lang="en-GB" sz="2800" b="1">
                <a:ea typeface="+mn-lt"/>
                <a:cs typeface="+mn-lt"/>
              </a:rPr>
              <a:t>climate</a:t>
            </a:r>
            <a:r>
              <a:rPr lang="en-GB" sz="2800">
                <a:ea typeface="+mn-lt"/>
                <a:cs typeface="+mn-lt"/>
              </a:rPr>
              <a:t> and </a:t>
            </a:r>
            <a:r>
              <a:rPr lang="en-GB" sz="2800" b="1">
                <a:ea typeface="+mn-lt"/>
                <a:cs typeface="+mn-lt"/>
              </a:rPr>
              <a:t>geophysical risks</a:t>
            </a:r>
            <a:endParaRPr lang="en-GB" sz="2800"/>
          </a:p>
          <a:p>
            <a:endParaRPr lang="en-GB" sz="2800" b="1">
              <a:ea typeface="+mn-lt"/>
              <a:cs typeface="+mn-lt"/>
            </a:endParaRPr>
          </a:p>
          <a:p>
            <a:pPr marL="285750" indent="-285750">
              <a:buFont typeface="Arial"/>
              <a:buChar char="•"/>
            </a:pPr>
            <a:r>
              <a:rPr lang="en-GB" sz="2800">
                <a:ea typeface="+mn-lt"/>
                <a:cs typeface="+mn-lt"/>
              </a:rPr>
              <a:t>400+ disaster events (2020–2025), &gt;43 million people affected</a:t>
            </a:r>
            <a:endParaRPr lang="en-GB" sz="2800"/>
          </a:p>
          <a:p>
            <a:endParaRPr lang="en-GB" sz="2800">
              <a:ea typeface="+mn-lt"/>
              <a:cs typeface="+mn-lt"/>
            </a:endParaRPr>
          </a:p>
          <a:p>
            <a:pPr marL="285750" indent="-285750">
              <a:buFont typeface="Arial"/>
              <a:buChar char="•"/>
            </a:pPr>
            <a:r>
              <a:rPr lang="en-GB" sz="2800">
                <a:ea typeface="+mn-lt"/>
                <a:cs typeface="+mn-lt"/>
              </a:rPr>
              <a:t>Annual events: floods, storms, landslides, droughts</a:t>
            </a:r>
            <a:endParaRPr lang="en-GB" sz="2800"/>
          </a:p>
          <a:p>
            <a:pPr marL="285750" indent="-285750">
              <a:buFont typeface="Arial"/>
              <a:buChar char="•"/>
            </a:pPr>
            <a:endParaRPr lang="en-GB" sz="2800">
              <a:ea typeface="+mn-lt"/>
              <a:cs typeface="+mn-lt"/>
            </a:endParaRPr>
          </a:p>
          <a:p>
            <a:pPr marL="285750" indent="-285750">
              <a:buFont typeface="Arial"/>
              <a:buChar char="•"/>
            </a:pPr>
            <a:r>
              <a:rPr lang="en-GB" sz="2800">
                <a:ea typeface="+mn-lt"/>
                <a:cs typeface="+mn-lt"/>
              </a:rPr>
              <a:t>Java, Sumatra, Sulawesi: high-impact zones</a:t>
            </a:r>
            <a:endParaRPr lang="en-GB" sz="2800"/>
          </a:p>
          <a:p>
            <a:endParaRPr lang="en-GB" sz="2800">
              <a:ea typeface="Calibri"/>
              <a:cs typeface="Calibri"/>
            </a:endParaRPr>
          </a:p>
          <a:p>
            <a:endParaRPr lang="en-GB" sz="2800">
              <a:ea typeface="Calibri"/>
              <a:cs typeface="Calibri"/>
            </a:endParaRPr>
          </a:p>
          <a:p>
            <a:endParaRPr lang="en-GB" sz="2800">
              <a:ea typeface="Calibri"/>
              <a:cs typeface="Calibri"/>
            </a:endParaRPr>
          </a:p>
        </p:txBody>
      </p:sp>
    </p:spTree>
    <p:extLst>
      <p:ext uri="{BB962C8B-B14F-4D97-AF65-F5344CB8AC3E}">
        <p14:creationId xmlns:p14="http://schemas.microsoft.com/office/powerpoint/2010/main" val="2305610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04048" y="251992"/>
            <a:ext cx="7430219" cy="1350584"/>
            <a:chOff x="0" y="0"/>
            <a:chExt cx="9906959" cy="1800779"/>
          </a:xfrm>
        </p:grpSpPr>
        <p:sp>
          <p:nvSpPr>
            <p:cNvPr id="3" name="Freeform 3"/>
            <p:cNvSpPr/>
            <p:nvPr/>
          </p:nvSpPr>
          <p:spPr>
            <a:xfrm>
              <a:off x="0" y="0"/>
              <a:ext cx="9906959" cy="1800778"/>
            </a:xfrm>
            <a:custGeom>
              <a:avLst/>
              <a:gdLst/>
              <a:ahLst/>
              <a:cxnLst/>
              <a:rect l="l" t="t" r="r" b="b"/>
              <a:pathLst>
                <a:path w="9906959" h="1800778">
                  <a:moveTo>
                    <a:pt x="0" y="0"/>
                  </a:moveTo>
                  <a:lnTo>
                    <a:pt x="9906959" y="0"/>
                  </a:lnTo>
                  <a:lnTo>
                    <a:pt x="9906959" y="1800778"/>
                  </a:lnTo>
                  <a:lnTo>
                    <a:pt x="0" y="1800778"/>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0"/>
              <a:ext cx="9906959" cy="1896029"/>
            </a:xfrm>
            <a:prstGeom prst="rect">
              <a:avLst/>
            </a:prstGeom>
          </p:spPr>
          <p:txBody>
            <a:bodyPr lIns="0" tIns="0" rIns="0" bIns="0" rtlCol="0" anchor="t"/>
            <a:lstStyle/>
            <a:p>
              <a:pPr marL="0" marR="0" lvl="0" indent="0" algn="ctr" defTabSz="914400" rtl="0" eaLnBrk="1" fontAlgn="auto" latinLnBrk="0" hangingPunct="1">
                <a:lnSpc>
                  <a:spcPts val="5879"/>
                </a:lnSpc>
                <a:spcBef>
                  <a:spcPts val="0"/>
                </a:spcBef>
                <a:spcAft>
                  <a:spcPts val="0"/>
                </a:spcAft>
                <a:buClrTx/>
                <a:buSzTx/>
                <a:buFontTx/>
                <a:buNone/>
                <a:tabLst/>
                <a:defRPr/>
              </a:pPr>
              <a:r>
                <a:rPr kumimoji="0" lang="en-US" sz="4899" b="1" i="0" u="none" strike="noStrike" kern="1200" cap="none" spc="0" normalizeH="0" baseline="0" noProof="0">
                  <a:ln>
                    <a:noFill/>
                  </a:ln>
                  <a:solidFill>
                    <a:srgbClr val="FFC000"/>
                  </a:solidFill>
                  <a:effectLst/>
                  <a:uLnTx/>
                  <a:uFillTx/>
                  <a:latin typeface="Arial Bold"/>
                  <a:ea typeface="Arial Bold"/>
                  <a:cs typeface="Arial Bold"/>
                  <a:sym typeface="Arial Bold"/>
                </a:rPr>
                <a:t>GHG Emission</a:t>
              </a:r>
            </a:p>
          </p:txBody>
        </p:sp>
      </p:grpSp>
      <p:sp>
        <p:nvSpPr>
          <p:cNvPr id="5" name="Freeform 5"/>
          <p:cNvSpPr/>
          <p:nvPr/>
        </p:nvSpPr>
        <p:spPr>
          <a:xfrm>
            <a:off x="3602427" y="4173927"/>
            <a:ext cx="4095750" cy="4095750"/>
          </a:xfrm>
          <a:custGeom>
            <a:avLst/>
            <a:gdLst/>
            <a:ahLst/>
            <a:cxnLst/>
            <a:rect l="l" t="t" r="r" b="b"/>
            <a:pathLst>
              <a:path w="4095750" h="4095750">
                <a:moveTo>
                  <a:pt x="0" y="0"/>
                </a:moveTo>
                <a:lnTo>
                  <a:pt x="4095750" y="0"/>
                </a:lnTo>
                <a:lnTo>
                  <a:pt x="4095750" y="4095750"/>
                </a:lnTo>
                <a:lnTo>
                  <a:pt x="0" y="40957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3895187" y="377663"/>
            <a:ext cx="14347736" cy="14347736"/>
          </a:xfrm>
          <a:custGeom>
            <a:avLst/>
            <a:gdLst/>
            <a:ahLst/>
            <a:cxnLst/>
            <a:rect l="l" t="t" r="r" b="b"/>
            <a:pathLst>
              <a:path w="14347736" h="14347736">
                <a:moveTo>
                  <a:pt x="0" y="0"/>
                </a:moveTo>
                <a:lnTo>
                  <a:pt x="14347736" y="0"/>
                </a:lnTo>
                <a:lnTo>
                  <a:pt x="14347736" y="14347736"/>
                </a:lnTo>
                <a:lnTo>
                  <a:pt x="0" y="143477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2235607" y="927284"/>
            <a:ext cx="12297159" cy="12297159"/>
          </a:xfrm>
          <a:custGeom>
            <a:avLst/>
            <a:gdLst/>
            <a:ahLst/>
            <a:cxnLst/>
            <a:rect l="l" t="t" r="r" b="b"/>
            <a:pathLst>
              <a:path w="12297159" h="12297159">
                <a:moveTo>
                  <a:pt x="0" y="0"/>
                </a:moveTo>
                <a:lnTo>
                  <a:pt x="12297159" y="0"/>
                </a:lnTo>
                <a:lnTo>
                  <a:pt x="12297159" y="12297159"/>
                </a:lnTo>
                <a:lnTo>
                  <a:pt x="0" y="122971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415287" y="2578811"/>
            <a:ext cx="7700732" cy="7583670"/>
          </a:xfrm>
          <a:custGeom>
            <a:avLst/>
            <a:gdLst/>
            <a:ahLst/>
            <a:cxnLst/>
            <a:rect l="l" t="t" r="r" b="b"/>
            <a:pathLst>
              <a:path w="7700732" h="7583670">
                <a:moveTo>
                  <a:pt x="0" y="0"/>
                </a:moveTo>
                <a:lnTo>
                  <a:pt x="7700732" y="0"/>
                </a:lnTo>
                <a:lnTo>
                  <a:pt x="7700732" y="7583670"/>
                </a:lnTo>
                <a:lnTo>
                  <a:pt x="0" y="7583670"/>
                </a:lnTo>
                <a:lnTo>
                  <a:pt x="0" y="0"/>
                </a:lnTo>
                <a:close/>
              </a:path>
            </a:pathLst>
          </a:custGeom>
          <a:blipFill>
            <a:blip r:embed="rId2"/>
            <a:stretch>
              <a:fillRect t="-771" b="-77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11070926" y="1602576"/>
            <a:ext cx="6726971" cy="7661841"/>
            <a:chOff x="0" y="0"/>
            <a:chExt cx="7206447" cy="8207952"/>
          </a:xfrm>
        </p:grpSpPr>
        <p:sp>
          <p:nvSpPr>
            <p:cNvPr id="10" name="Freeform 10"/>
            <p:cNvSpPr/>
            <p:nvPr/>
          </p:nvSpPr>
          <p:spPr>
            <a:xfrm>
              <a:off x="0" y="0"/>
              <a:ext cx="7206505" cy="8207812"/>
            </a:xfrm>
            <a:custGeom>
              <a:avLst/>
              <a:gdLst/>
              <a:ahLst/>
              <a:cxnLst/>
              <a:rect l="l" t="t" r="r" b="b"/>
              <a:pathLst>
                <a:path w="7206505" h="8207812">
                  <a:moveTo>
                    <a:pt x="104214" y="0"/>
                  </a:moveTo>
                  <a:lnTo>
                    <a:pt x="7102309" y="0"/>
                  </a:lnTo>
                  <a:cubicBezTo>
                    <a:pt x="7159818" y="0"/>
                    <a:pt x="7206505" y="68408"/>
                    <a:pt x="7206505" y="152714"/>
                  </a:cubicBezTo>
                  <a:lnTo>
                    <a:pt x="7206505" y="8055211"/>
                  </a:lnTo>
                  <a:cubicBezTo>
                    <a:pt x="7206505" y="8095740"/>
                    <a:pt x="7195553" y="8134590"/>
                    <a:pt x="7175940" y="8163140"/>
                  </a:cubicBezTo>
                  <a:cubicBezTo>
                    <a:pt x="7156328" y="8191690"/>
                    <a:pt x="7129900" y="8207812"/>
                    <a:pt x="7102309" y="8207812"/>
                  </a:cubicBezTo>
                  <a:lnTo>
                    <a:pt x="104214" y="8207812"/>
                  </a:lnTo>
                  <a:cubicBezTo>
                    <a:pt x="76623" y="8207812"/>
                    <a:pt x="50029" y="8191690"/>
                    <a:pt x="30583" y="8163140"/>
                  </a:cubicBezTo>
                  <a:cubicBezTo>
                    <a:pt x="11136" y="8134590"/>
                    <a:pt x="0" y="8095741"/>
                    <a:pt x="0" y="8055211"/>
                  </a:cubicBezTo>
                  <a:lnTo>
                    <a:pt x="0" y="152714"/>
                  </a:lnTo>
                  <a:cubicBezTo>
                    <a:pt x="0" y="112184"/>
                    <a:pt x="10970" y="73334"/>
                    <a:pt x="30583" y="44784"/>
                  </a:cubicBezTo>
                  <a:cubicBezTo>
                    <a:pt x="50195" y="16234"/>
                    <a:pt x="76623" y="0"/>
                    <a:pt x="104214" y="0"/>
                  </a:cubicBezTo>
                  <a:close/>
                </a:path>
              </a:pathLst>
            </a:custGeom>
            <a:solidFill>
              <a:srgbClr val="FFFFFF">
                <a:alpha val="71373"/>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11070926" y="7055762"/>
            <a:ext cx="6726971" cy="2986805"/>
          </a:xfrm>
          <a:custGeom>
            <a:avLst/>
            <a:gdLst/>
            <a:ahLst/>
            <a:cxnLst/>
            <a:rect l="l" t="t" r="r" b="b"/>
            <a:pathLst>
              <a:path w="6726971" h="2986805">
                <a:moveTo>
                  <a:pt x="0" y="0"/>
                </a:moveTo>
                <a:lnTo>
                  <a:pt x="6726971" y="0"/>
                </a:lnTo>
                <a:lnTo>
                  <a:pt x="6726971" y="2986805"/>
                </a:lnTo>
                <a:lnTo>
                  <a:pt x="0" y="29868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11526459" y="2001605"/>
            <a:ext cx="5757346" cy="6749919"/>
          </a:xfrm>
          <a:prstGeom prst="rect">
            <a:avLst/>
          </a:prstGeom>
        </p:spPr>
        <p:txBody>
          <a:bodyPr lIns="0" tIns="0" rIns="0" bIns="0" rtlCol="0" anchor="t">
            <a:spAutoFit/>
          </a:bodyPr>
          <a:lstStyle/>
          <a:p>
            <a:pPr marL="0" marR="0" lvl="0" indent="0" algn="just" defTabSz="914400" rtl="0" eaLnBrk="1" fontAlgn="auto" latinLnBrk="0" hangingPunct="1">
              <a:lnSpc>
                <a:spcPts val="2974"/>
              </a:lnSpc>
              <a:spcBef>
                <a:spcPct val="0"/>
              </a:spcBef>
              <a:spcAft>
                <a:spcPts val="0"/>
              </a:spcAft>
              <a:buClrTx/>
              <a:buSzTx/>
              <a:buFontTx/>
              <a:buNone/>
              <a:tabLst/>
              <a:defRPr/>
            </a:pPr>
            <a:r>
              <a:rPr kumimoji="0" lang="en-US" sz="2703" b="0" i="0" u="none" strike="noStrike" kern="1200" cap="none" spc="0" normalizeH="0" baseline="0" noProof="0" dirty="0">
                <a:ln>
                  <a:noFill/>
                </a:ln>
                <a:solidFill>
                  <a:srgbClr val="000000"/>
                </a:solidFill>
                <a:effectLst/>
                <a:uLnTx/>
                <a:uFillTx/>
                <a:latin typeface="Arial"/>
                <a:ea typeface="Arial"/>
                <a:cs typeface="Arial"/>
                <a:sym typeface="Arial"/>
              </a:rPr>
              <a:t>In 2022, Indonesia's greenhouse gas (GHG) emissions were dominated by the energy sector, contributing 53.5% of total emissions, largely driven by coal-fired power and transportation. The LULUCF sector (Land Use, Land Use Change, and Forestry) followed at 22.6%, reflecting deforestation and peatland degradation. Other significant contributors included waste (10.0%), agriculture (9.8%), and industrial processes (IPPU, 4.1%).</a:t>
            </a:r>
          </a:p>
          <a:p>
            <a:pPr marL="0" marR="0" lvl="0" indent="0" algn="just" defTabSz="914400" rtl="0" eaLnBrk="1" fontAlgn="auto" latinLnBrk="0" hangingPunct="1">
              <a:lnSpc>
                <a:spcPts val="2974"/>
              </a:lnSpc>
              <a:spcBef>
                <a:spcPct val="0"/>
              </a:spcBef>
              <a:spcAft>
                <a:spcPts val="0"/>
              </a:spcAft>
              <a:buClrTx/>
              <a:buSzTx/>
              <a:buFontTx/>
              <a:buNone/>
              <a:tabLst/>
              <a:defRPr/>
            </a:pPr>
            <a:endParaRPr kumimoji="0" lang="en-US" sz="2703"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ts val="2974"/>
              </a:lnSpc>
              <a:spcBef>
                <a:spcPct val="0"/>
              </a:spcBef>
              <a:spcAft>
                <a:spcPts val="0"/>
              </a:spcAft>
              <a:buClrTx/>
              <a:buSzTx/>
              <a:buFontTx/>
              <a:buNone/>
              <a:tabLst/>
              <a:defRPr/>
            </a:pPr>
            <a:r>
              <a:rPr kumimoji="0" lang="en-US" sz="2703" b="0" i="0" u="none" strike="noStrike" kern="1200" cap="none" spc="0" normalizeH="0" baseline="0" noProof="0" dirty="0">
                <a:ln>
                  <a:noFill/>
                </a:ln>
                <a:solidFill>
                  <a:srgbClr val="000000"/>
                </a:solidFill>
                <a:effectLst/>
                <a:uLnTx/>
                <a:uFillTx/>
                <a:latin typeface="Arial"/>
                <a:ea typeface="Arial"/>
                <a:cs typeface="Arial"/>
                <a:sym typeface="Arial"/>
              </a:rPr>
              <a:t>Highlighting the need for targeted mitigation in energy transition, sustainable land management, and circular economy initiatives.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126309" y="2126307"/>
            <a:ext cx="10313727" cy="6061116"/>
            <a:chOff x="0" y="0"/>
            <a:chExt cx="13751636" cy="8081488"/>
          </a:xfrm>
        </p:grpSpPr>
        <p:sp>
          <p:nvSpPr>
            <p:cNvPr id="3" name="Freeform 3"/>
            <p:cNvSpPr/>
            <p:nvPr/>
          </p:nvSpPr>
          <p:spPr>
            <a:xfrm>
              <a:off x="0" y="0"/>
              <a:ext cx="13751688" cy="8081518"/>
            </a:xfrm>
            <a:custGeom>
              <a:avLst/>
              <a:gdLst/>
              <a:ahLst/>
              <a:cxnLst/>
              <a:rect l="l" t="t" r="r" b="b"/>
              <a:pathLst>
                <a:path w="13751688" h="8081518">
                  <a:moveTo>
                    <a:pt x="13751688" y="0"/>
                  </a:moveTo>
                  <a:lnTo>
                    <a:pt x="0" y="0"/>
                  </a:lnTo>
                  <a:lnTo>
                    <a:pt x="0" y="8081518"/>
                  </a:lnTo>
                  <a:lnTo>
                    <a:pt x="13751688" y="8081518"/>
                  </a:lnTo>
                  <a:close/>
                </a:path>
              </a:pathLst>
            </a:custGeom>
            <a:gradFill rotWithShape="1">
              <a:gsLst>
                <a:gs pos="11000">
                  <a:srgbClr val="000000">
                    <a:alpha val="100000"/>
                  </a:srgbClr>
                </a:gs>
                <a:gs pos="100000">
                  <a:srgbClr val="376092">
                    <a:alpha val="100000"/>
                  </a:srgbClr>
                </a:gs>
              </a:gsLst>
              <a:lin ang="132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685800" y="12723"/>
            <a:ext cx="5352414" cy="10287000"/>
            <a:chOff x="0" y="0"/>
            <a:chExt cx="7136552" cy="13716000"/>
          </a:xfrm>
        </p:grpSpPr>
        <p:sp>
          <p:nvSpPr>
            <p:cNvPr id="5" name="Freeform 5"/>
            <p:cNvSpPr/>
            <p:nvPr/>
          </p:nvSpPr>
          <p:spPr>
            <a:xfrm>
              <a:off x="0" y="0"/>
              <a:ext cx="7136511" cy="13716000"/>
            </a:xfrm>
            <a:custGeom>
              <a:avLst/>
              <a:gdLst/>
              <a:ahLst/>
              <a:cxnLst/>
              <a:rect l="l" t="t" r="r" b="b"/>
              <a:pathLst>
                <a:path w="7136511" h="13716000">
                  <a:moveTo>
                    <a:pt x="7136511" y="0"/>
                  </a:moveTo>
                  <a:lnTo>
                    <a:pt x="0" y="0"/>
                  </a:lnTo>
                  <a:lnTo>
                    <a:pt x="0" y="13716000"/>
                  </a:lnTo>
                  <a:lnTo>
                    <a:pt x="7136511" y="13716000"/>
                  </a:lnTo>
                  <a:close/>
                </a:path>
              </a:pathLst>
            </a:custGeom>
            <a:gradFill rotWithShape="1">
              <a:gsLst>
                <a:gs pos="0">
                  <a:srgbClr val="4F81BD">
                    <a:alpha val="32000"/>
                  </a:srgbClr>
                </a:gs>
                <a:gs pos="70000">
                  <a:srgbClr val="000000">
                    <a:alpha val="0"/>
                  </a:srgbClr>
                </a:gs>
              </a:gsLst>
              <a:lin ang="60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6097846">
            <a:off x="-1121033" y="1801968"/>
            <a:ext cx="7212453" cy="6132999"/>
            <a:chOff x="0" y="0"/>
            <a:chExt cx="9616604" cy="8177332"/>
          </a:xfrm>
        </p:grpSpPr>
        <p:sp>
          <p:nvSpPr>
            <p:cNvPr id="7" name="Freeform 7"/>
            <p:cNvSpPr/>
            <p:nvPr/>
          </p:nvSpPr>
          <p:spPr>
            <a:xfrm>
              <a:off x="0" y="0"/>
              <a:ext cx="9616567" cy="8177276"/>
            </a:xfrm>
            <a:custGeom>
              <a:avLst/>
              <a:gdLst/>
              <a:ahLst/>
              <a:cxnLst/>
              <a:rect l="l" t="t" r="r" b="b"/>
              <a:pathLst>
                <a:path w="9616567" h="8177276">
                  <a:moveTo>
                    <a:pt x="97663" y="5777357"/>
                  </a:moveTo>
                  <a:cubicBezTo>
                    <a:pt x="33655" y="5464302"/>
                    <a:pt x="0" y="5140198"/>
                    <a:pt x="0" y="4808347"/>
                  </a:cubicBezTo>
                  <a:cubicBezTo>
                    <a:pt x="0" y="2152777"/>
                    <a:pt x="2152777" y="0"/>
                    <a:pt x="4808347" y="0"/>
                  </a:cubicBezTo>
                  <a:cubicBezTo>
                    <a:pt x="7463917" y="0"/>
                    <a:pt x="9616567" y="2152777"/>
                    <a:pt x="9616567" y="4808347"/>
                  </a:cubicBezTo>
                  <a:cubicBezTo>
                    <a:pt x="9616567" y="5306314"/>
                    <a:pt x="9540875" y="5786501"/>
                    <a:pt x="9400413" y="6238240"/>
                  </a:cubicBezTo>
                  <a:lnTo>
                    <a:pt x="9286240" y="6550152"/>
                  </a:lnTo>
                  <a:lnTo>
                    <a:pt x="1380236" y="8177276"/>
                  </a:lnTo>
                  <a:lnTo>
                    <a:pt x="1098042" y="7866888"/>
                  </a:lnTo>
                  <a:cubicBezTo>
                    <a:pt x="608076" y="7273163"/>
                    <a:pt x="257810" y="6559804"/>
                    <a:pt x="97663" y="5777357"/>
                  </a:cubicBezTo>
                  <a:close/>
                </a:path>
              </a:pathLst>
            </a:custGeom>
            <a:gradFill rotWithShape="1">
              <a:gsLst>
                <a:gs pos="39000">
                  <a:srgbClr val="95B3D7">
                    <a:alpha val="0"/>
                  </a:srgbClr>
                </a:gs>
                <a:gs pos="100000">
                  <a:srgbClr val="376092">
                    <a:alpha val="26000"/>
                  </a:srgbClr>
                </a:gs>
              </a:gsLst>
              <a:lin ang="10702154"/>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rot="-5400000">
            <a:off x="-239348" y="3989106"/>
            <a:ext cx="6533391" cy="6061113"/>
            <a:chOff x="0" y="0"/>
            <a:chExt cx="8711188" cy="8081484"/>
          </a:xfrm>
        </p:grpSpPr>
        <p:sp>
          <p:nvSpPr>
            <p:cNvPr id="9" name="Freeform 9"/>
            <p:cNvSpPr/>
            <p:nvPr/>
          </p:nvSpPr>
          <p:spPr>
            <a:xfrm>
              <a:off x="0" y="0"/>
              <a:ext cx="8711184" cy="8081518"/>
            </a:xfrm>
            <a:custGeom>
              <a:avLst/>
              <a:gdLst/>
              <a:ahLst/>
              <a:cxnLst/>
              <a:rect l="l" t="t" r="r" b="b"/>
              <a:pathLst>
                <a:path w="8711184" h="8081518">
                  <a:moveTo>
                    <a:pt x="0" y="0"/>
                  </a:moveTo>
                  <a:lnTo>
                    <a:pt x="8711184" y="0"/>
                  </a:lnTo>
                  <a:lnTo>
                    <a:pt x="8711184" y="8081518"/>
                  </a:lnTo>
                  <a:lnTo>
                    <a:pt x="0" y="8081518"/>
                  </a:lnTo>
                  <a:close/>
                </a:path>
              </a:pathLst>
            </a:custGeom>
            <a:gradFill rotWithShape="1">
              <a:gsLst>
                <a:gs pos="0">
                  <a:srgbClr val="4F81BD">
                    <a:alpha val="24000"/>
                  </a:srgbClr>
                </a:gs>
                <a:gs pos="100000">
                  <a:srgbClr val="254061">
                    <a:alpha val="0"/>
                  </a:srgbClr>
                </a:gs>
              </a:gsLst>
              <a:lin ang="168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010610" y="4139074"/>
            <a:ext cx="4343359" cy="4251335"/>
            <a:chOff x="0" y="0"/>
            <a:chExt cx="5791145" cy="5668447"/>
          </a:xfrm>
        </p:grpSpPr>
        <p:sp>
          <p:nvSpPr>
            <p:cNvPr id="11" name="Freeform 11"/>
            <p:cNvSpPr/>
            <p:nvPr/>
          </p:nvSpPr>
          <p:spPr>
            <a:xfrm>
              <a:off x="0" y="0"/>
              <a:ext cx="5791145" cy="5668447"/>
            </a:xfrm>
            <a:custGeom>
              <a:avLst/>
              <a:gdLst/>
              <a:ahLst/>
              <a:cxnLst/>
              <a:rect l="l" t="t" r="r" b="b"/>
              <a:pathLst>
                <a:path w="5791145" h="5668447">
                  <a:moveTo>
                    <a:pt x="0" y="0"/>
                  </a:moveTo>
                  <a:lnTo>
                    <a:pt x="5791145" y="0"/>
                  </a:lnTo>
                  <a:lnTo>
                    <a:pt x="5791145" y="5668447"/>
                  </a:lnTo>
                  <a:lnTo>
                    <a:pt x="0" y="5668447"/>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38100"/>
              <a:ext cx="5791145" cy="5706547"/>
            </a:xfrm>
            <a:prstGeom prst="rect">
              <a:avLst/>
            </a:prstGeom>
          </p:spPr>
          <p:txBody>
            <a:bodyPr lIns="0" tIns="0" rIns="0" bIns="0" rtlCol="0" anchor="t"/>
            <a:lstStyle/>
            <a:p>
              <a:pPr marL="0" marR="0" lvl="0" indent="0" algn="l" defTabSz="914400" rtl="0" eaLnBrk="1" fontAlgn="auto" latinLnBrk="0" hangingPunct="1">
                <a:lnSpc>
                  <a:spcPts val="5076"/>
                </a:lnSpc>
                <a:spcBef>
                  <a:spcPts val="0"/>
                </a:spcBef>
                <a:spcAft>
                  <a:spcPts val="0"/>
                </a:spcAft>
                <a:buClrTx/>
                <a:buSzTx/>
                <a:buFontTx/>
                <a:buNone/>
                <a:tabLst/>
                <a:defRPr/>
              </a:pPr>
              <a:r>
                <a:rPr kumimoji="0" lang="en-US" sz="4700" b="1" i="0" u="none" strike="noStrike" kern="1200" cap="none" spc="0" normalizeH="0" baseline="0" noProof="0">
                  <a:ln>
                    <a:noFill/>
                  </a:ln>
                  <a:solidFill>
                    <a:srgbClr val="FFC000"/>
                  </a:solidFill>
                  <a:effectLst/>
                  <a:uLnTx/>
                  <a:uFillTx/>
                  <a:latin typeface="Calibri (MS) Bold"/>
                  <a:ea typeface="Calibri (MS) Bold"/>
                  <a:cs typeface="Calibri (MS) Bold"/>
                  <a:sym typeface="Calibri (MS) Bold"/>
                </a:rPr>
                <a:t>Climate Change</a:t>
              </a:r>
            </a:p>
            <a:p>
              <a:pPr marL="0" marR="0" lvl="0" indent="0" algn="l" defTabSz="914400" rtl="0" eaLnBrk="1" fontAlgn="auto" latinLnBrk="0" hangingPunct="1">
                <a:lnSpc>
                  <a:spcPts val="5076"/>
                </a:lnSpc>
                <a:spcBef>
                  <a:spcPts val="0"/>
                </a:spcBef>
                <a:spcAft>
                  <a:spcPts val="0"/>
                </a:spcAft>
                <a:buClrTx/>
                <a:buSzTx/>
                <a:buFontTx/>
                <a:buNone/>
                <a:tabLst/>
                <a:defRPr/>
              </a:pPr>
              <a:r>
                <a:rPr kumimoji="0" lang="en-US" sz="4700" b="1" i="0" u="none" strike="noStrike" kern="1200" cap="none" spc="0" normalizeH="0" baseline="0" noProof="0">
                  <a:ln>
                    <a:noFill/>
                  </a:ln>
                  <a:solidFill>
                    <a:srgbClr val="FFC000"/>
                  </a:solidFill>
                  <a:effectLst/>
                  <a:uLnTx/>
                  <a:uFillTx/>
                  <a:latin typeface="Calibri (MS) Bold"/>
                  <a:ea typeface="Calibri (MS) Bold"/>
                  <a:cs typeface="Calibri (MS) Bold"/>
                  <a:sym typeface="Calibri (MS) Bold"/>
                </a:rPr>
                <a:t>Projection</a:t>
              </a:r>
            </a:p>
          </p:txBody>
        </p:sp>
      </p:grpSp>
      <p:sp>
        <p:nvSpPr>
          <p:cNvPr id="13" name="Freeform 13"/>
          <p:cNvSpPr/>
          <p:nvPr/>
        </p:nvSpPr>
        <p:spPr>
          <a:xfrm>
            <a:off x="15719717" y="1230804"/>
            <a:ext cx="1539583" cy="408670"/>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2">
              <a:extLst>
                <a:ext uri="{96DAC541-7B7A-43D3-8B79-37D633B846F1}">
                  <asvg:svgBlip xmlns:asvg="http://schemas.microsoft.com/office/drawing/2016/SVG/main" r:embed="rId3"/>
                </a:ext>
              </a:extLst>
            </a:blip>
            <a:stretch>
              <a:fillRect t="-138365" b="-1383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778759" y="3164545"/>
            <a:ext cx="2194863" cy="974529"/>
          </a:xfrm>
          <a:custGeom>
            <a:avLst/>
            <a:gdLst/>
            <a:ahLst/>
            <a:cxnLst/>
            <a:rect l="l" t="t" r="r" b="b"/>
            <a:pathLst>
              <a:path w="2194863" h="974529">
                <a:moveTo>
                  <a:pt x="0" y="0"/>
                </a:moveTo>
                <a:lnTo>
                  <a:pt x="2194863" y="0"/>
                </a:lnTo>
                <a:lnTo>
                  <a:pt x="2194863" y="974529"/>
                </a:lnTo>
                <a:lnTo>
                  <a:pt x="0" y="97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1778759" y="5991152"/>
            <a:ext cx="2194863" cy="627393"/>
            <a:chOff x="0" y="0"/>
            <a:chExt cx="3262327" cy="932523"/>
          </a:xfrm>
        </p:grpSpPr>
        <p:sp>
          <p:nvSpPr>
            <p:cNvPr id="16" name="Freeform 16"/>
            <p:cNvSpPr/>
            <p:nvPr/>
          </p:nvSpPr>
          <p:spPr>
            <a:xfrm>
              <a:off x="0" y="0"/>
              <a:ext cx="3262249" cy="932547"/>
            </a:xfrm>
            <a:custGeom>
              <a:avLst/>
              <a:gdLst/>
              <a:ahLst/>
              <a:cxnLst/>
              <a:rect l="l" t="t" r="r" b="b"/>
              <a:pathLst>
                <a:path w="3262249" h="932547">
                  <a:moveTo>
                    <a:pt x="61341" y="0"/>
                  </a:moveTo>
                  <a:lnTo>
                    <a:pt x="3200908" y="0"/>
                  </a:lnTo>
                  <a:cubicBezTo>
                    <a:pt x="3234817" y="0"/>
                    <a:pt x="3262249" y="26525"/>
                    <a:pt x="3262249" y="59160"/>
                  </a:cubicBezTo>
                  <a:lnTo>
                    <a:pt x="3262249" y="873391"/>
                  </a:lnTo>
                  <a:cubicBezTo>
                    <a:pt x="3262249" y="906026"/>
                    <a:pt x="3234817" y="932547"/>
                    <a:pt x="3200908" y="932547"/>
                  </a:cubicBezTo>
                  <a:lnTo>
                    <a:pt x="61341" y="932547"/>
                  </a:lnTo>
                  <a:cubicBezTo>
                    <a:pt x="27432" y="932547"/>
                    <a:pt x="0" y="906026"/>
                    <a:pt x="0" y="873391"/>
                  </a:cubicBezTo>
                  <a:lnTo>
                    <a:pt x="0" y="59160"/>
                  </a:lnTo>
                  <a:cubicBezTo>
                    <a:pt x="0" y="26525"/>
                    <a:pt x="27432" y="0"/>
                    <a:pt x="61341" y="0"/>
                  </a:cubicBezTo>
                  <a:close/>
                </a:path>
              </a:pathLst>
            </a:custGeom>
            <a:gradFill rotWithShape="1">
              <a:gsLst>
                <a:gs pos="0">
                  <a:srgbClr val="088395">
                    <a:alpha val="85000"/>
                  </a:srgbClr>
                </a:gs>
                <a:gs pos="100000">
                  <a:srgbClr val="071952">
                    <a:alpha val="85000"/>
                  </a:srgbClr>
                </a:gs>
              </a:gsLst>
              <a:lin ang="27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13309674" y="12723"/>
            <a:ext cx="4867338" cy="10301006"/>
            <a:chOff x="0" y="0"/>
            <a:chExt cx="1953955" cy="4135258"/>
          </a:xfrm>
        </p:grpSpPr>
        <p:sp>
          <p:nvSpPr>
            <p:cNvPr id="18" name="Freeform 18"/>
            <p:cNvSpPr/>
            <p:nvPr/>
          </p:nvSpPr>
          <p:spPr>
            <a:xfrm>
              <a:off x="0" y="0"/>
              <a:ext cx="1953908" cy="4135282"/>
            </a:xfrm>
            <a:custGeom>
              <a:avLst/>
              <a:gdLst/>
              <a:ahLst/>
              <a:cxnLst/>
              <a:rect l="l" t="t" r="r" b="b"/>
              <a:pathLst>
                <a:path w="1953908" h="4135282">
                  <a:moveTo>
                    <a:pt x="36740" y="0"/>
                  </a:moveTo>
                  <a:lnTo>
                    <a:pt x="1917169" y="0"/>
                  </a:lnTo>
                  <a:cubicBezTo>
                    <a:pt x="1937478" y="0"/>
                    <a:pt x="1953908" y="117625"/>
                    <a:pt x="1953908" y="262344"/>
                  </a:cubicBezTo>
                  <a:lnTo>
                    <a:pt x="1953908" y="3873036"/>
                  </a:lnTo>
                  <a:cubicBezTo>
                    <a:pt x="1953908" y="4017755"/>
                    <a:pt x="1937478" y="4135282"/>
                    <a:pt x="1917169" y="4135282"/>
                  </a:cubicBezTo>
                  <a:lnTo>
                    <a:pt x="36740" y="4135282"/>
                  </a:lnTo>
                  <a:cubicBezTo>
                    <a:pt x="16430" y="4135282"/>
                    <a:pt x="0" y="4017755"/>
                    <a:pt x="0" y="3873036"/>
                  </a:cubicBezTo>
                  <a:lnTo>
                    <a:pt x="0" y="262344"/>
                  </a:lnTo>
                  <a:cubicBezTo>
                    <a:pt x="0" y="117625"/>
                    <a:pt x="16430" y="0"/>
                    <a:pt x="36740" y="0"/>
                  </a:cubicBezTo>
                  <a:close/>
                </a:path>
              </a:pathLst>
            </a:custGeom>
            <a:gradFill rotWithShape="1">
              <a:gsLst>
                <a:gs pos="0">
                  <a:srgbClr val="088395">
                    <a:alpha val="85000"/>
                  </a:srgbClr>
                </a:gs>
                <a:gs pos="100000">
                  <a:srgbClr val="071952">
                    <a:alpha val="85000"/>
                  </a:srgbClr>
                </a:gs>
              </a:gsLst>
              <a:lin ang="27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a:off x="6061112" y="718069"/>
            <a:ext cx="7271460" cy="9018865"/>
          </a:xfrm>
          <a:custGeom>
            <a:avLst/>
            <a:gdLst/>
            <a:ahLst/>
            <a:cxnLst/>
            <a:rect l="l" t="t" r="r" b="b"/>
            <a:pathLst>
              <a:path w="7271460" h="9018865">
                <a:moveTo>
                  <a:pt x="0" y="0"/>
                </a:moveTo>
                <a:lnTo>
                  <a:pt x="7271460" y="0"/>
                </a:lnTo>
                <a:lnTo>
                  <a:pt x="7271460" y="9018865"/>
                </a:lnTo>
                <a:lnTo>
                  <a:pt x="0" y="9018865"/>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612329" y="347600"/>
            <a:ext cx="4358593" cy="1920352"/>
          </a:xfrm>
          <a:prstGeom prst="rect">
            <a:avLst/>
          </a:prstGeom>
        </p:spPr>
        <p:txBody>
          <a:bodyPr lIns="0" tIns="0" rIns="0" bIns="0" rtlCol="0" anchor="t">
            <a:spAutoFit/>
          </a:bodyPr>
          <a:lstStyle/>
          <a:p>
            <a:pPr marL="0" marR="0" lvl="0" indent="0" algn="l" defTabSz="914400" rtl="0" eaLnBrk="1" fontAlgn="auto" latinLnBrk="0" hangingPunct="1">
              <a:lnSpc>
                <a:spcPts val="2974"/>
              </a:lnSpc>
              <a:spcBef>
                <a:spcPts val="0"/>
              </a:spcBef>
              <a:spcAft>
                <a:spcPts val="0"/>
              </a:spcAft>
              <a:buClrTx/>
              <a:buSzTx/>
              <a:buFontTx/>
              <a:buNone/>
              <a:tabLst/>
              <a:defRPr/>
            </a:pPr>
            <a:r>
              <a:rPr kumimoji="0" lang="en-US" sz="2703" b="0" i="0" u="none" strike="noStrike" kern="1200" cap="none" spc="0" normalizeH="0" baseline="0" noProof="0">
                <a:ln>
                  <a:noFill/>
                </a:ln>
                <a:solidFill>
                  <a:srgbClr val="000000"/>
                </a:solidFill>
                <a:effectLst/>
                <a:uLnTx/>
                <a:uFillTx/>
                <a:latin typeface="Arial"/>
                <a:ea typeface="Arial"/>
                <a:cs typeface="Arial"/>
                <a:sym typeface="Arial"/>
              </a:rPr>
              <a:t>Indonesia is expected to experience a significant rise in average annual temperatures:</a:t>
            </a:r>
          </a:p>
          <a:p>
            <a:pPr marL="0" marR="0" lvl="0" indent="0" algn="l" defTabSz="914400" rtl="0" eaLnBrk="1" fontAlgn="auto" latinLnBrk="0" hangingPunct="1">
              <a:lnSpc>
                <a:spcPts val="2974"/>
              </a:lnSpc>
              <a:spcBef>
                <a:spcPct val="0"/>
              </a:spcBef>
              <a:spcAft>
                <a:spcPts val="0"/>
              </a:spcAft>
              <a:buClrTx/>
              <a:buSzTx/>
              <a:buFontTx/>
              <a:buNone/>
              <a:tabLst/>
              <a:defRPr/>
            </a:pPr>
            <a:r>
              <a:rPr kumimoji="0" lang="en-US" sz="2703" b="0" i="0" u="none" strike="noStrike" kern="1200" cap="none" spc="0" normalizeH="0" baseline="0" noProof="0">
                <a:ln>
                  <a:noFill/>
                </a:ln>
                <a:solidFill>
                  <a:srgbClr val="000000"/>
                </a:solidFill>
                <a:effectLst/>
                <a:uLnTx/>
                <a:uFillTx/>
                <a:latin typeface="Arial"/>
                <a:ea typeface="Arial"/>
                <a:cs typeface="Arial"/>
                <a:sym typeface="Arial"/>
              </a:rPr>
              <a:t> </a:t>
            </a:r>
          </a:p>
        </p:txBody>
      </p:sp>
      <p:sp>
        <p:nvSpPr>
          <p:cNvPr id="21" name="Freeform 21"/>
          <p:cNvSpPr/>
          <p:nvPr/>
        </p:nvSpPr>
        <p:spPr>
          <a:xfrm>
            <a:off x="13468512" y="5479880"/>
            <a:ext cx="4448525" cy="2437240"/>
          </a:xfrm>
          <a:custGeom>
            <a:avLst/>
            <a:gdLst/>
            <a:ahLst/>
            <a:cxnLst/>
            <a:rect l="l" t="t" r="r" b="b"/>
            <a:pathLst>
              <a:path w="4448525" h="2437240">
                <a:moveTo>
                  <a:pt x="0" y="0"/>
                </a:moveTo>
                <a:lnTo>
                  <a:pt x="4448525" y="0"/>
                </a:lnTo>
                <a:lnTo>
                  <a:pt x="4448525" y="2437240"/>
                </a:lnTo>
                <a:lnTo>
                  <a:pt x="0" y="24372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13733686" y="6660400"/>
            <a:ext cx="3918177" cy="1015078"/>
          </a:xfrm>
          <a:prstGeom prst="rect">
            <a:avLst/>
          </a:prstGeom>
        </p:spPr>
        <p:txBody>
          <a:bodyPr lIns="0" tIns="0" rIns="0" bIns="0" rtlCol="0" anchor="t">
            <a:spAutoFit/>
          </a:bodyPr>
          <a:lstStyle/>
          <a:p>
            <a:pPr marL="0" marR="0" lvl="0" indent="0" algn="ctr" defTabSz="914400" rtl="0" eaLnBrk="1" fontAlgn="auto" latinLnBrk="0" hangingPunct="1">
              <a:lnSpc>
                <a:spcPts val="2598"/>
              </a:lnSpc>
              <a:spcBef>
                <a:spcPct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Arial Bold"/>
                <a:ea typeface="Arial Bold"/>
                <a:cs typeface="Arial Bold"/>
                <a:sym typeface="Arial Bold"/>
              </a:rPr>
              <a:t> Temperature rise :</a:t>
            </a:r>
          </a:p>
          <a:p>
            <a:pPr marL="0" marR="0" lvl="0" indent="0" algn="ctr" defTabSz="914400" rtl="0" eaLnBrk="1" fontAlgn="auto" latinLnBrk="0" hangingPunct="1">
              <a:lnSpc>
                <a:spcPts val="2598"/>
              </a:lnSpc>
              <a:spcBef>
                <a:spcPct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Arial Bold"/>
                <a:ea typeface="Arial Bold"/>
                <a:cs typeface="Arial Bold"/>
                <a:sym typeface="Arial Bold"/>
              </a:rPr>
              <a:t> +1.0°C to +1.5°C </a:t>
            </a:r>
          </a:p>
          <a:p>
            <a:pPr marL="0" marR="0" lvl="0" indent="0" algn="ctr" defTabSz="914400" rtl="0" eaLnBrk="1" fontAlgn="auto" latinLnBrk="0" hangingPunct="1">
              <a:lnSpc>
                <a:spcPts val="2598"/>
              </a:lnSpc>
              <a:spcBef>
                <a:spcPct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Arial Bold"/>
                <a:ea typeface="Arial Bold"/>
                <a:cs typeface="Arial Bold"/>
                <a:sym typeface="Arial Bold"/>
              </a:rPr>
              <a:t>across most regions.</a:t>
            </a:r>
          </a:p>
        </p:txBody>
      </p:sp>
      <p:sp>
        <p:nvSpPr>
          <p:cNvPr id="23" name="Freeform 23"/>
          <p:cNvSpPr/>
          <p:nvPr/>
        </p:nvSpPr>
        <p:spPr>
          <a:xfrm>
            <a:off x="14081835" y="5507406"/>
            <a:ext cx="3221878" cy="1430528"/>
          </a:xfrm>
          <a:custGeom>
            <a:avLst/>
            <a:gdLst/>
            <a:ahLst/>
            <a:cxnLst/>
            <a:rect l="l" t="t" r="r" b="b"/>
            <a:pathLst>
              <a:path w="3221878" h="1430528">
                <a:moveTo>
                  <a:pt x="0" y="0"/>
                </a:moveTo>
                <a:lnTo>
                  <a:pt x="3221878" y="0"/>
                </a:lnTo>
                <a:lnTo>
                  <a:pt x="3221878" y="1430528"/>
                </a:lnTo>
                <a:lnTo>
                  <a:pt x="0" y="14305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14081835" y="5589182"/>
            <a:ext cx="3221878" cy="633488"/>
          </a:xfrm>
          <a:prstGeom prst="rect">
            <a:avLst/>
          </a:prstGeom>
        </p:spPr>
        <p:txBody>
          <a:bodyPr lIns="0" tIns="0" rIns="0" bIns="0" rtlCol="0" anchor="t">
            <a:spAutoFit/>
          </a:bodyPr>
          <a:lstStyle/>
          <a:p>
            <a:pPr marL="0" marR="0" lvl="0" indent="0" algn="ctr" defTabSz="914400" rtl="0" eaLnBrk="1" fontAlgn="auto" latinLnBrk="0" hangingPunct="1">
              <a:lnSpc>
                <a:spcPts val="2362"/>
              </a:lnSpc>
              <a:spcBef>
                <a:spcPct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Bold"/>
                <a:ea typeface="Arial Bold"/>
                <a:cs typeface="Arial Bold"/>
                <a:sym typeface="Arial Bold"/>
              </a:rPr>
              <a:t>RCP4.5 scenario</a:t>
            </a:r>
          </a:p>
          <a:p>
            <a:pPr marL="0" marR="0" lvl="0" indent="0" algn="ctr" defTabSz="914400" rtl="0" eaLnBrk="1" fontAlgn="auto" latinLnBrk="0" hangingPunct="1">
              <a:lnSpc>
                <a:spcPts val="2362"/>
              </a:lnSpc>
              <a:spcBef>
                <a:spcPct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Bold"/>
                <a:ea typeface="Arial Bold"/>
                <a:cs typeface="Arial Bold"/>
                <a:sym typeface="Arial Bold"/>
              </a:rPr>
              <a:t>(moderate emissions)</a:t>
            </a:r>
          </a:p>
        </p:txBody>
      </p:sp>
      <p:sp>
        <p:nvSpPr>
          <p:cNvPr id="25" name="Freeform 25"/>
          <p:cNvSpPr/>
          <p:nvPr/>
        </p:nvSpPr>
        <p:spPr>
          <a:xfrm>
            <a:off x="13522397" y="2537882"/>
            <a:ext cx="4448525" cy="2437240"/>
          </a:xfrm>
          <a:custGeom>
            <a:avLst/>
            <a:gdLst/>
            <a:ahLst/>
            <a:cxnLst/>
            <a:rect l="l" t="t" r="r" b="b"/>
            <a:pathLst>
              <a:path w="4448525" h="2437240">
                <a:moveTo>
                  <a:pt x="0" y="0"/>
                </a:moveTo>
                <a:lnTo>
                  <a:pt x="4448525" y="0"/>
                </a:lnTo>
                <a:lnTo>
                  <a:pt x="4448525" y="2437241"/>
                </a:lnTo>
                <a:lnTo>
                  <a:pt x="0" y="24372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787571" y="3718403"/>
            <a:ext cx="3918177" cy="1015078"/>
          </a:xfrm>
          <a:prstGeom prst="rect">
            <a:avLst/>
          </a:prstGeom>
        </p:spPr>
        <p:txBody>
          <a:bodyPr lIns="0" tIns="0" rIns="0" bIns="0" rtlCol="0" anchor="t">
            <a:spAutoFit/>
          </a:bodyPr>
          <a:lstStyle/>
          <a:p>
            <a:pPr marL="0" marR="0" lvl="0" indent="0" algn="ctr" defTabSz="914400" rtl="0" eaLnBrk="1" fontAlgn="auto" latinLnBrk="0" hangingPunct="1">
              <a:lnSpc>
                <a:spcPts val="2598"/>
              </a:lnSpc>
              <a:spcBef>
                <a:spcPct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Arial Bold"/>
                <a:ea typeface="Arial Bold"/>
                <a:cs typeface="Arial Bold"/>
                <a:sym typeface="Arial Bold"/>
              </a:rPr>
              <a:t>+1.5°C to +2.5°C, particularly in Java, Kalimantan, Sulawesi, and Papua.</a:t>
            </a:r>
          </a:p>
        </p:txBody>
      </p:sp>
      <p:sp>
        <p:nvSpPr>
          <p:cNvPr id="27" name="Freeform 27"/>
          <p:cNvSpPr/>
          <p:nvPr/>
        </p:nvSpPr>
        <p:spPr>
          <a:xfrm>
            <a:off x="14135721" y="2565408"/>
            <a:ext cx="3221878" cy="1430528"/>
          </a:xfrm>
          <a:custGeom>
            <a:avLst/>
            <a:gdLst/>
            <a:ahLst/>
            <a:cxnLst/>
            <a:rect l="l" t="t" r="r" b="b"/>
            <a:pathLst>
              <a:path w="3221878" h="1430528">
                <a:moveTo>
                  <a:pt x="0" y="0"/>
                </a:moveTo>
                <a:lnTo>
                  <a:pt x="3221878" y="0"/>
                </a:lnTo>
                <a:lnTo>
                  <a:pt x="3221878" y="1430528"/>
                </a:lnTo>
                <a:lnTo>
                  <a:pt x="0" y="14305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4135721" y="2647185"/>
            <a:ext cx="3221878" cy="633488"/>
          </a:xfrm>
          <a:prstGeom prst="rect">
            <a:avLst/>
          </a:prstGeom>
        </p:spPr>
        <p:txBody>
          <a:bodyPr lIns="0" tIns="0" rIns="0" bIns="0" rtlCol="0" anchor="t">
            <a:spAutoFit/>
          </a:bodyPr>
          <a:lstStyle/>
          <a:p>
            <a:pPr marL="0" marR="0" lvl="0" indent="0" algn="ctr" defTabSz="914400" rtl="0" eaLnBrk="1" fontAlgn="auto" latinLnBrk="0" hangingPunct="1">
              <a:lnSpc>
                <a:spcPts val="2362"/>
              </a:lnSpc>
              <a:spcBef>
                <a:spcPct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Bold"/>
                <a:ea typeface="Arial Bold"/>
                <a:cs typeface="Arial Bold"/>
                <a:sym typeface="Arial Bold"/>
              </a:rPr>
              <a:t>RCP8.5 scenario</a:t>
            </a:r>
          </a:p>
          <a:p>
            <a:pPr marL="0" marR="0" lvl="0" indent="0" algn="ctr" defTabSz="914400" rtl="0" eaLnBrk="1" fontAlgn="auto" latinLnBrk="0" hangingPunct="1">
              <a:lnSpc>
                <a:spcPts val="2362"/>
              </a:lnSpc>
              <a:spcBef>
                <a:spcPct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Bold"/>
                <a:ea typeface="Arial Bold"/>
                <a:cs typeface="Arial Bold"/>
                <a:sym typeface="Arial Bold"/>
              </a:rPr>
              <a:t>(high emissions)</a:t>
            </a:r>
          </a:p>
        </p:txBody>
      </p:sp>
      <p:sp>
        <p:nvSpPr>
          <p:cNvPr id="29" name="TextBox 29"/>
          <p:cNvSpPr txBox="1"/>
          <p:nvPr/>
        </p:nvSpPr>
        <p:spPr>
          <a:xfrm>
            <a:off x="7703273" y="9698834"/>
            <a:ext cx="3505713" cy="318858"/>
          </a:xfrm>
          <a:prstGeom prst="rect">
            <a:avLst/>
          </a:prstGeom>
        </p:spPr>
        <p:txBody>
          <a:bodyPr lIns="0" tIns="0" rIns="0" bIns="0" rtlCol="0" anchor="t">
            <a:spAutoFit/>
          </a:bodyPr>
          <a:lstStyle/>
          <a:p>
            <a:pPr marL="0" marR="0" lvl="0" indent="0" algn="ctr" defTabSz="914400" rtl="0" eaLnBrk="1" fontAlgn="auto" latinLnBrk="0" hangingPunct="1">
              <a:lnSpc>
                <a:spcPts val="2243"/>
              </a:lnSpc>
              <a:spcBef>
                <a:spcPct val="0"/>
              </a:spcBef>
              <a:spcAft>
                <a:spcPts val="0"/>
              </a:spcAft>
              <a:buClrTx/>
              <a:buSzTx/>
              <a:buFontTx/>
              <a:buNone/>
              <a:tabLst/>
              <a:defRPr/>
            </a:pPr>
            <a:r>
              <a:rPr kumimoji="0" lang="en-US" sz="1900" b="0" i="0" u="none" strike="noStrike" kern="1200" cap="none" spc="0" normalizeH="0" baseline="0" noProof="0">
                <a:ln>
                  <a:noFill/>
                </a:ln>
                <a:solidFill>
                  <a:srgbClr val="000000"/>
                </a:solidFill>
                <a:effectLst/>
                <a:uLnTx/>
                <a:uFillTx/>
                <a:latin typeface="Arial"/>
                <a:ea typeface="Arial"/>
                <a:cs typeface="Arial"/>
                <a:sym typeface="Arial"/>
              </a:rPr>
              <a:t>Source : BMKG, 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126309" y="2126307"/>
            <a:ext cx="10313727" cy="6061116"/>
            <a:chOff x="0" y="0"/>
            <a:chExt cx="13751636" cy="8081488"/>
          </a:xfrm>
        </p:grpSpPr>
        <p:sp>
          <p:nvSpPr>
            <p:cNvPr id="3" name="Freeform 3"/>
            <p:cNvSpPr/>
            <p:nvPr/>
          </p:nvSpPr>
          <p:spPr>
            <a:xfrm>
              <a:off x="0" y="0"/>
              <a:ext cx="13751688" cy="8081518"/>
            </a:xfrm>
            <a:custGeom>
              <a:avLst/>
              <a:gdLst/>
              <a:ahLst/>
              <a:cxnLst/>
              <a:rect l="l" t="t" r="r" b="b"/>
              <a:pathLst>
                <a:path w="13751688" h="8081518">
                  <a:moveTo>
                    <a:pt x="13751688" y="0"/>
                  </a:moveTo>
                  <a:lnTo>
                    <a:pt x="0" y="0"/>
                  </a:lnTo>
                  <a:lnTo>
                    <a:pt x="0" y="8081518"/>
                  </a:lnTo>
                  <a:lnTo>
                    <a:pt x="13751688" y="8081518"/>
                  </a:lnTo>
                  <a:close/>
                </a:path>
              </a:pathLst>
            </a:custGeom>
            <a:gradFill rotWithShape="1">
              <a:gsLst>
                <a:gs pos="11000">
                  <a:srgbClr val="000000">
                    <a:alpha val="100000"/>
                  </a:srgbClr>
                </a:gs>
                <a:gs pos="100000">
                  <a:srgbClr val="376092">
                    <a:alpha val="100000"/>
                  </a:srgbClr>
                </a:gs>
              </a:gsLst>
              <a:lin ang="132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685800" y="12723"/>
            <a:ext cx="5352414" cy="10287000"/>
            <a:chOff x="0" y="0"/>
            <a:chExt cx="7136552" cy="13716000"/>
          </a:xfrm>
        </p:grpSpPr>
        <p:sp>
          <p:nvSpPr>
            <p:cNvPr id="5" name="Freeform 5"/>
            <p:cNvSpPr/>
            <p:nvPr/>
          </p:nvSpPr>
          <p:spPr>
            <a:xfrm>
              <a:off x="0" y="0"/>
              <a:ext cx="7136511" cy="13716000"/>
            </a:xfrm>
            <a:custGeom>
              <a:avLst/>
              <a:gdLst/>
              <a:ahLst/>
              <a:cxnLst/>
              <a:rect l="l" t="t" r="r" b="b"/>
              <a:pathLst>
                <a:path w="7136511" h="13716000">
                  <a:moveTo>
                    <a:pt x="7136511" y="0"/>
                  </a:moveTo>
                  <a:lnTo>
                    <a:pt x="0" y="0"/>
                  </a:lnTo>
                  <a:lnTo>
                    <a:pt x="0" y="13716000"/>
                  </a:lnTo>
                  <a:lnTo>
                    <a:pt x="7136511" y="13716000"/>
                  </a:lnTo>
                  <a:close/>
                </a:path>
              </a:pathLst>
            </a:custGeom>
            <a:gradFill rotWithShape="1">
              <a:gsLst>
                <a:gs pos="0">
                  <a:srgbClr val="4F81BD">
                    <a:alpha val="32000"/>
                  </a:srgbClr>
                </a:gs>
                <a:gs pos="70000">
                  <a:srgbClr val="000000">
                    <a:alpha val="0"/>
                  </a:srgbClr>
                </a:gs>
              </a:gsLst>
              <a:lin ang="60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6097846">
            <a:off x="-1121033" y="1801968"/>
            <a:ext cx="7212453" cy="6132999"/>
            <a:chOff x="0" y="0"/>
            <a:chExt cx="9616604" cy="8177332"/>
          </a:xfrm>
        </p:grpSpPr>
        <p:sp>
          <p:nvSpPr>
            <p:cNvPr id="7" name="Freeform 7"/>
            <p:cNvSpPr/>
            <p:nvPr/>
          </p:nvSpPr>
          <p:spPr>
            <a:xfrm>
              <a:off x="0" y="0"/>
              <a:ext cx="9616567" cy="8177276"/>
            </a:xfrm>
            <a:custGeom>
              <a:avLst/>
              <a:gdLst/>
              <a:ahLst/>
              <a:cxnLst/>
              <a:rect l="l" t="t" r="r" b="b"/>
              <a:pathLst>
                <a:path w="9616567" h="8177276">
                  <a:moveTo>
                    <a:pt x="97663" y="5777357"/>
                  </a:moveTo>
                  <a:cubicBezTo>
                    <a:pt x="33655" y="5464302"/>
                    <a:pt x="0" y="5140198"/>
                    <a:pt x="0" y="4808347"/>
                  </a:cubicBezTo>
                  <a:cubicBezTo>
                    <a:pt x="0" y="2152777"/>
                    <a:pt x="2152777" y="0"/>
                    <a:pt x="4808347" y="0"/>
                  </a:cubicBezTo>
                  <a:cubicBezTo>
                    <a:pt x="7463917" y="0"/>
                    <a:pt x="9616567" y="2152777"/>
                    <a:pt x="9616567" y="4808347"/>
                  </a:cubicBezTo>
                  <a:cubicBezTo>
                    <a:pt x="9616567" y="5306314"/>
                    <a:pt x="9540875" y="5786501"/>
                    <a:pt x="9400413" y="6238240"/>
                  </a:cubicBezTo>
                  <a:lnTo>
                    <a:pt x="9286240" y="6550152"/>
                  </a:lnTo>
                  <a:lnTo>
                    <a:pt x="1380236" y="8177276"/>
                  </a:lnTo>
                  <a:lnTo>
                    <a:pt x="1098042" y="7866888"/>
                  </a:lnTo>
                  <a:cubicBezTo>
                    <a:pt x="608076" y="7273163"/>
                    <a:pt x="257810" y="6559804"/>
                    <a:pt x="97663" y="5777357"/>
                  </a:cubicBezTo>
                  <a:close/>
                </a:path>
              </a:pathLst>
            </a:custGeom>
            <a:gradFill rotWithShape="1">
              <a:gsLst>
                <a:gs pos="39000">
                  <a:srgbClr val="95B3D7">
                    <a:alpha val="0"/>
                  </a:srgbClr>
                </a:gs>
                <a:gs pos="100000">
                  <a:srgbClr val="376092">
                    <a:alpha val="26000"/>
                  </a:srgbClr>
                </a:gs>
              </a:gsLst>
              <a:lin ang="10702154"/>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rot="-5400000">
            <a:off x="-239348" y="3989106"/>
            <a:ext cx="6533391" cy="6061113"/>
            <a:chOff x="0" y="0"/>
            <a:chExt cx="8711188" cy="8081484"/>
          </a:xfrm>
        </p:grpSpPr>
        <p:sp>
          <p:nvSpPr>
            <p:cNvPr id="9" name="Freeform 9"/>
            <p:cNvSpPr/>
            <p:nvPr/>
          </p:nvSpPr>
          <p:spPr>
            <a:xfrm>
              <a:off x="0" y="0"/>
              <a:ext cx="8711184" cy="8081518"/>
            </a:xfrm>
            <a:custGeom>
              <a:avLst/>
              <a:gdLst/>
              <a:ahLst/>
              <a:cxnLst/>
              <a:rect l="l" t="t" r="r" b="b"/>
              <a:pathLst>
                <a:path w="8711184" h="8081518">
                  <a:moveTo>
                    <a:pt x="0" y="0"/>
                  </a:moveTo>
                  <a:lnTo>
                    <a:pt x="8711184" y="0"/>
                  </a:lnTo>
                  <a:lnTo>
                    <a:pt x="8711184" y="8081518"/>
                  </a:lnTo>
                  <a:lnTo>
                    <a:pt x="0" y="8081518"/>
                  </a:lnTo>
                  <a:close/>
                </a:path>
              </a:pathLst>
            </a:custGeom>
            <a:gradFill rotWithShape="1">
              <a:gsLst>
                <a:gs pos="0">
                  <a:srgbClr val="4F81BD">
                    <a:alpha val="24000"/>
                  </a:srgbClr>
                </a:gs>
                <a:gs pos="100000">
                  <a:srgbClr val="254061">
                    <a:alpha val="0"/>
                  </a:srgbClr>
                </a:gs>
              </a:gsLst>
              <a:lin ang="168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553870" y="215668"/>
            <a:ext cx="4343359" cy="1579683"/>
            <a:chOff x="0" y="0"/>
            <a:chExt cx="5791145" cy="2106244"/>
          </a:xfrm>
        </p:grpSpPr>
        <p:sp>
          <p:nvSpPr>
            <p:cNvPr id="11" name="Freeform 11"/>
            <p:cNvSpPr/>
            <p:nvPr/>
          </p:nvSpPr>
          <p:spPr>
            <a:xfrm>
              <a:off x="0" y="0"/>
              <a:ext cx="5791145" cy="2106244"/>
            </a:xfrm>
            <a:custGeom>
              <a:avLst/>
              <a:gdLst/>
              <a:ahLst/>
              <a:cxnLst/>
              <a:rect l="l" t="t" r="r" b="b"/>
              <a:pathLst>
                <a:path w="5791145" h="2106244">
                  <a:moveTo>
                    <a:pt x="0" y="0"/>
                  </a:moveTo>
                  <a:lnTo>
                    <a:pt x="5791145" y="0"/>
                  </a:lnTo>
                  <a:lnTo>
                    <a:pt x="5791145" y="2106244"/>
                  </a:lnTo>
                  <a:lnTo>
                    <a:pt x="0" y="2106244"/>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38100"/>
              <a:ext cx="5791145" cy="2144344"/>
            </a:xfrm>
            <a:prstGeom prst="rect">
              <a:avLst/>
            </a:prstGeom>
          </p:spPr>
          <p:txBody>
            <a:bodyPr lIns="0" tIns="0" rIns="0" bIns="0" rtlCol="0" anchor="t"/>
            <a:lstStyle/>
            <a:p>
              <a:pPr marL="0" marR="0" lvl="0" indent="0" algn="l" defTabSz="914400" rtl="0" eaLnBrk="1" fontAlgn="auto" latinLnBrk="0" hangingPunct="1">
                <a:lnSpc>
                  <a:spcPts val="5076"/>
                </a:lnSpc>
                <a:spcBef>
                  <a:spcPts val="0"/>
                </a:spcBef>
                <a:spcAft>
                  <a:spcPts val="0"/>
                </a:spcAft>
                <a:buClrTx/>
                <a:buSzTx/>
                <a:buFontTx/>
                <a:buNone/>
                <a:tabLst/>
                <a:defRPr/>
              </a:pPr>
              <a:r>
                <a:rPr kumimoji="0" lang="en-US" sz="4700" b="1" i="0" u="none" strike="noStrike" kern="1200" cap="none" spc="0" normalizeH="0" baseline="0" noProof="0" dirty="0">
                  <a:ln>
                    <a:noFill/>
                  </a:ln>
                  <a:solidFill>
                    <a:srgbClr val="FFC000"/>
                  </a:solidFill>
                  <a:effectLst/>
                  <a:uLnTx/>
                  <a:uFillTx/>
                  <a:latin typeface="Calibri (MS) Bold"/>
                  <a:ea typeface="Calibri (MS) Bold"/>
                  <a:cs typeface="Calibri (MS) Bold"/>
                  <a:sym typeface="Calibri (MS) Bold"/>
                </a:rPr>
                <a:t>Seasonal Rainfall Projection</a:t>
              </a:r>
            </a:p>
          </p:txBody>
        </p:sp>
      </p:grpSp>
      <p:sp>
        <p:nvSpPr>
          <p:cNvPr id="13" name="Freeform 13"/>
          <p:cNvSpPr/>
          <p:nvPr/>
        </p:nvSpPr>
        <p:spPr>
          <a:xfrm>
            <a:off x="15719717" y="1230804"/>
            <a:ext cx="1539583" cy="408670"/>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2">
              <a:extLst>
                <a:ext uri="{96DAC541-7B7A-43D3-8B79-37D633B846F1}">
                  <asvg:svgBlip xmlns:asvg="http://schemas.microsoft.com/office/drawing/2016/SVG/main" r:embed="rId3"/>
                </a:ext>
              </a:extLst>
            </a:blip>
            <a:stretch>
              <a:fillRect t="-138365" b="-1383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7117582" y="968680"/>
            <a:ext cx="10301399" cy="8190565"/>
            <a:chOff x="0" y="0"/>
            <a:chExt cx="13735199" cy="10920754"/>
          </a:xfrm>
        </p:grpSpPr>
        <p:sp>
          <p:nvSpPr>
            <p:cNvPr id="15" name="Freeform 15"/>
            <p:cNvSpPr/>
            <p:nvPr/>
          </p:nvSpPr>
          <p:spPr>
            <a:xfrm>
              <a:off x="0" y="0"/>
              <a:ext cx="13735199" cy="3845856"/>
            </a:xfrm>
            <a:custGeom>
              <a:avLst/>
              <a:gdLst/>
              <a:ahLst/>
              <a:cxnLst/>
              <a:rect l="l" t="t" r="r" b="b"/>
              <a:pathLst>
                <a:path w="13735199" h="3845856">
                  <a:moveTo>
                    <a:pt x="0" y="0"/>
                  </a:moveTo>
                  <a:lnTo>
                    <a:pt x="13735199" y="0"/>
                  </a:lnTo>
                  <a:lnTo>
                    <a:pt x="13735199" y="3845856"/>
                  </a:lnTo>
                  <a:lnTo>
                    <a:pt x="0" y="384585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0" y="3845856"/>
              <a:ext cx="13735199" cy="3811518"/>
            </a:xfrm>
            <a:custGeom>
              <a:avLst/>
              <a:gdLst/>
              <a:ahLst/>
              <a:cxnLst/>
              <a:rect l="l" t="t" r="r" b="b"/>
              <a:pathLst>
                <a:path w="13735199" h="3811518">
                  <a:moveTo>
                    <a:pt x="0" y="0"/>
                  </a:moveTo>
                  <a:lnTo>
                    <a:pt x="13735199" y="0"/>
                  </a:lnTo>
                  <a:lnTo>
                    <a:pt x="13735199" y="3811518"/>
                  </a:lnTo>
                  <a:lnTo>
                    <a:pt x="0" y="381151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6156792" y="8294902"/>
              <a:ext cx="7578407" cy="2625851"/>
            </a:xfrm>
            <a:custGeom>
              <a:avLst/>
              <a:gdLst/>
              <a:ahLst/>
              <a:cxnLst/>
              <a:rect l="l" t="t" r="r" b="b"/>
              <a:pathLst>
                <a:path w="7578407" h="2625851">
                  <a:moveTo>
                    <a:pt x="0" y="0"/>
                  </a:moveTo>
                  <a:lnTo>
                    <a:pt x="7578407" y="0"/>
                  </a:lnTo>
                  <a:lnTo>
                    <a:pt x="7578407" y="2625852"/>
                  </a:lnTo>
                  <a:lnTo>
                    <a:pt x="0" y="262585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7971432"/>
              <a:ext cx="6254840" cy="2423486"/>
            </a:xfrm>
            <a:prstGeom prst="rect">
              <a:avLst/>
            </a:prstGeom>
          </p:spPr>
          <p:txBody>
            <a:bodyPr lIns="0" tIns="0" rIns="0" bIns="0" rtlCol="0" anchor="t">
              <a:spAutoFit/>
            </a:bodyPr>
            <a:lstStyle/>
            <a:p>
              <a:pPr marL="0" marR="0" lvl="0" indent="0" algn="ctr" defTabSz="914400" rtl="0" eaLnBrk="1" fontAlgn="auto" latinLnBrk="0" hangingPunct="1">
                <a:lnSpc>
                  <a:spcPts val="3634"/>
                </a:lnSpc>
                <a:spcBef>
                  <a:spcPct val="0"/>
                </a:spcBef>
                <a:spcAft>
                  <a:spcPts val="0"/>
                </a:spcAft>
                <a:buClrTx/>
                <a:buSzTx/>
                <a:buFontTx/>
                <a:buNone/>
                <a:tabLst/>
                <a:defRPr/>
              </a:pPr>
              <a:r>
                <a:rPr kumimoji="0" lang="en-US" sz="2596" b="1" i="0" u="none" strike="noStrike" kern="1200" cap="none" spc="0" normalizeH="0" baseline="0" noProof="0">
                  <a:ln>
                    <a:noFill/>
                  </a:ln>
                  <a:solidFill>
                    <a:srgbClr val="000000"/>
                  </a:solidFill>
                  <a:effectLst/>
                  <a:uLnTx/>
                  <a:uFillTx/>
                  <a:latin typeface="Canva Sans Bold"/>
                  <a:ea typeface="Canva Sans Bold"/>
                  <a:cs typeface="Canva Sans Bold"/>
                  <a:sym typeface="Canva Sans Bold"/>
                </a:rPr>
                <a:t>Projected changes in seasonal rainfall for the period 2020–2046 relative to 1976–2005</a:t>
              </a:r>
            </a:p>
          </p:txBody>
        </p:sp>
        <p:sp>
          <p:nvSpPr>
            <p:cNvPr id="19" name="TextBox 19"/>
            <p:cNvSpPr txBox="1"/>
            <p:nvPr/>
          </p:nvSpPr>
          <p:spPr>
            <a:xfrm>
              <a:off x="6156792" y="7711670"/>
              <a:ext cx="4838110" cy="582792"/>
            </a:xfrm>
            <a:prstGeom prst="rect">
              <a:avLst/>
            </a:prstGeom>
          </p:spPr>
          <p:txBody>
            <a:bodyPr lIns="0" tIns="0" rIns="0" bIns="0" rtlCol="0" anchor="t">
              <a:spAutoFit/>
            </a:bodyPr>
            <a:lstStyle/>
            <a:p>
              <a:pPr marL="0" marR="0" lvl="0" indent="0" algn="ctr" defTabSz="914400" rtl="0" eaLnBrk="1" fontAlgn="auto" latinLnBrk="0" hangingPunct="1">
                <a:lnSpc>
                  <a:spcPts val="3634"/>
                </a:lnSpc>
                <a:spcBef>
                  <a:spcPct val="0"/>
                </a:spcBef>
                <a:spcAft>
                  <a:spcPts val="0"/>
                </a:spcAft>
                <a:buClrTx/>
                <a:buSzTx/>
                <a:buFontTx/>
                <a:buNone/>
                <a:tabLst/>
                <a:defRPr/>
              </a:pPr>
              <a:r>
                <a:rPr kumimoji="0" lang="en-US" sz="2596" b="1" i="0" u="none" strike="noStrike" kern="1200" cap="none" spc="0" normalizeH="0" baseline="0" noProof="0">
                  <a:ln>
                    <a:noFill/>
                  </a:ln>
                  <a:solidFill>
                    <a:srgbClr val="000000"/>
                  </a:solidFill>
                  <a:effectLst/>
                  <a:uLnTx/>
                  <a:uFillTx/>
                  <a:latin typeface="Canva Sans Bold"/>
                  <a:ea typeface="Canva Sans Bold"/>
                  <a:cs typeface="Canva Sans Bold"/>
                  <a:sym typeface="Canva Sans Bold"/>
                </a:rPr>
                <a:t>Percent Change (%):</a:t>
              </a:r>
            </a:p>
          </p:txBody>
        </p:sp>
      </p:grpSp>
      <p:grpSp>
        <p:nvGrpSpPr>
          <p:cNvPr id="20" name="Group 20"/>
          <p:cNvGrpSpPr/>
          <p:nvPr/>
        </p:nvGrpSpPr>
        <p:grpSpPr>
          <a:xfrm>
            <a:off x="685800" y="2648788"/>
            <a:ext cx="4090812" cy="2703140"/>
            <a:chOff x="0" y="0"/>
            <a:chExt cx="1077415" cy="711938"/>
          </a:xfrm>
        </p:grpSpPr>
        <p:sp>
          <p:nvSpPr>
            <p:cNvPr id="21" name="Freeform 21"/>
            <p:cNvSpPr/>
            <p:nvPr/>
          </p:nvSpPr>
          <p:spPr>
            <a:xfrm>
              <a:off x="0" y="0"/>
              <a:ext cx="1077415" cy="711938"/>
            </a:xfrm>
            <a:custGeom>
              <a:avLst/>
              <a:gdLst/>
              <a:ahLst/>
              <a:cxnLst/>
              <a:rect l="l" t="t" r="r" b="b"/>
              <a:pathLst>
                <a:path w="1077415" h="711938">
                  <a:moveTo>
                    <a:pt x="96518" y="0"/>
                  </a:moveTo>
                  <a:lnTo>
                    <a:pt x="980897" y="0"/>
                  </a:lnTo>
                  <a:cubicBezTo>
                    <a:pt x="1006495" y="0"/>
                    <a:pt x="1031045" y="10169"/>
                    <a:pt x="1049146" y="28270"/>
                  </a:cubicBezTo>
                  <a:cubicBezTo>
                    <a:pt x="1067247" y="46370"/>
                    <a:pt x="1077415" y="70920"/>
                    <a:pt x="1077415" y="96518"/>
                  </a:cubicBezTo>
                  <a:lnTo>
                    <a:pt x="1077415" y="615420"/>
                  </a:lnTo>
                  <a:cubicBezTo>
                    <a:pt x="1077415" y="668725"/>
                    <a:pt x="1034203" y="711938"/>
                    <a:pt x="980897" y="711938"/>
                  </a:cubicBezTo>
                  <a:lnTo>
                    <a:pt x="96518" y="711938"/>
                  </a:lnTo>
                  <a:cubicBezTo>
                    <a:pt x="43213" y="711938"/>
                    <a:pt x="0" y="668725"/>
                    <a:pt x="0" y="615420"/>
                  </a:cubicBezTo>
                  <a:lnTo>
                    <a:pt x="0" y="96518"/>
                  </a:lnTo>
                  <a:cubicBezTo>
                    <a:pt x="0" y="43213"/>
                    <a:pt x="43213" y="0"/>
                    <a:pt x="96518" y="0"/>
                  </a:cubicBezTo>
                  <a:close/>
                </a:path>
              </a:pathLst>
            </a:custGeom>
            <a:solidFill>
              <a:srgbClr val="E9EDF4">
                <a:alpha val="67843"/>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0" y="-38100"/>
              <a:ext cx="1077415" cy="750038"/>
            </a:xfrm>
            <a:prstGeom prst="rect">
              <a:avLst/>
            </a:prstGeom>
          </p:spPr>
          <p:txBody>
            <a:bodyPr lIns="50800" tIns="50800" rIns="50800" bIns="50800" rtlCol="0" anchor="ctr"/>
            <a:lstStyle/>
            <a:p>
              <a:pPr marL="474979" marR="0" lvl="1" indent="-237490" algn="l" defTabSz="914400" rtl="0" eaLnBrk="1" fontAlgn="auto" latinLnBrk="0" hangingPunct="1">
                <a:lnSpc>
                  <a:spcPts val="2598"/>
                </a:lnSpc>
                <a:spcBef>
                  <a:spcPts val="0"/>
                </a:spcBef>
                <a:spcAft>
                  <a:spcPts val="0"/>
                </a:spcAft>
                <a:buClrTx/>
                <a:buSzTx/>
                <a:buFont typeface="Arial"/>
                <a:buChar char="•"/>
                <a:tabLst/>
                <a:defRPr/>
              </a:pPr>
              <a:r>
                <a:rPr kumimoji="0" lang="en-US" sz="2199" b="1" i="0" u="none" strike="noStrike" kern="1200" cap="none" spc="0" normalizeH="0" baseline="0" noProof="0">
                  <a:ln>
                    <a:noFill/>
                  </a:ln>
                  <a:solidFill>
                    <a:srgbClr val="1F497D">
                      <a:alpha val="67843"/>
                    </a:srgbClr>
                  </a:solidFill>
                  <a:effectLst/>
                  <a:uLnTx/>
                  <a:uFillTx/>
                  <a:latin typeface="Arial Bold"/>
                  <a:ea typeface="Arial Bold"/>
                  <a:cs typeface="Arial Bold"/>
                  <a:sym typeface="Arial Bold"/>
                </a:rPr>
                <a:t>Greater variability, with significant drying during JJA, increasing drought potential</a:t>
              </a:r>
            </a:p>
            <a:p>
              <a:pPr marL="474979" marR="0" lvl="1" indent="-237490" algn="l" defTabSz="914400" rtl="0" eaLnBrk="1" fontAlgn="auto" latinLnBrk="0" hangingPunct="1">
                <a:lnSpc>
                  <a:spcPts val="2598"/>
                </a:lnSpc>
                <a:spcBef>
                  <a:spcPts val="0"/>
                </a:spcBef>
                <a:spcAft>
                  <a:spcPts val="0"/>
                </a:spcAft>
                <a:buClrTx/>
                <a:buSzTx/>
                <a:buFont typeface="Arial"/>
                <a:buChar char="•"/>
                <a:tabLst/>
                <a:defRPr/>
              </a:pPr>
              <a:r>
                <a:rPr kumimoji="0" lang="en-US" sz="2199" b="1" i="0" u="none" strike="noStrike" kern="1200" cap="none" spc="0" normalizeH="0" baseline="0" noProof="0">
                  <a:ln>
                    <a:noFill/>
                  </a:ln>
                  <a:solidFill>
                    <a:srgbClr val="1F497D">
                      <a:alpha val="67843"/>
                    </a:srgbClr>
                  </a:solidFill>
                  <a:effectLst/>
                  <a:uLnTx/>
                  <a:uFillTx/>
                  <a:latin typeface="Arial Bold"/>
                  <a:ea typeface="Arial Bold"/>
                  <a:cs typeface="Arial Bold"/>
                  <a:sym typeface="Arial Bold"/>
                </a:rPr>
                <a:t>Risk of more intense wet seasons in some areas, increasing flood potential</a:t>
              </a:r>
            </a:p>
          </p:txBody>
        </p:sp>
      </p:grpSp>
      <p:sp>
        <p:nvSpPr>
          <p:cNvPr id="23" name="Freeform 23"/>
          <p:cNvSpPr/>
          <p:nvPr/>
        </p:nvSpPr>
        <p:spPr>
          <a:xfrm>
            <a:off x="932343" y="1579683"/>
            <a:ext cx="3597725" cy="1199932"/>
          </a:xfrm>
          <a:custGeom>
            <a:avLst/>
            <a:gdLst/>
            <a:ahLst/>
            <a:cxnLst/>
            <a:rect l="l" t="t" r="r" b="b"/>
            <a:pathLst>
              <a:path w="3597725" h="1199932">
                <a:moveTo>
                  <a:pt x="0" y="0"/>
                </a:moveTo>
                <a:lnTo>
                  <a:pt x="3597725" y="0"/>
                </a:lnTo>
                <a:lnTo>
                  <a:pt x="3597725" y="1199932"/>
                </a:lnTo>
                <a:lnTo>
                  <a:pt x="0" y="11999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4"/>
          <p:cNvGrpSpPr/>
          <p:nvPr/>
        </p:nvGrpSpPr>
        <p:grpSpPr>
          <a:xfrm>
            <a:off x="1239025" y="1742594"/>
            <a:ext cx="2984360" cy="906194"/>
            <a:chOff x="0" y="0"/>
            <a:chExt cx="3979147" cy="1208258"/>
          </a:xfrm>
        </p:grpSpPr>
        <p:sp>
          <p:nvSpPr>
            <p:cNvPr id="25" name="Freeform 25"/>
            <p:cNvSpPr/>
            <p:nvPr/>
          </p:nvSpPr>
          <p:spPr>
            <a:xfrm>
              <a:off x="0" y="0"/>
              <a:ext cx="3979147" cy="1208258"/>
            </a:xfrm>
            <a:custGeom>
              <a:avLst/>
              <a:gdLst/>
              <a:ahLst/>
              <a:cxnLst/>
              <a:rect l="l" t="t" r="r" b="b"/>
              <a:pathLst>
                <a:path w="3979147" h="1208258">
                  <a:moveTo>
                    <a:pt x="0" y="0"/>
                  </a:moveTo>
                  <a:lnTo>
                    <a:pt x="3979147" y="0"/>
                  </a:lnTo>
                  <a:lnTo>
                    <a:pt x="3979147" y="1208258"/>
                  </a:lnTo>
                  <a:lnTo>
                    <a:pt x="0" y="1208258"/>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0" y="-47625"/>
              <a:ext cx="3979147" cy="1255883"/>
            </a:xfrm>
            <a:prstGeom prst="rect">
              <a:avLst/>
            </a:prstGeom>
          </p:spPr>
          <p:txBody>
            <a:bodyPr lIns="0" tIns="0" rIns="0" bIns="0" rtlCol="0" anchor="t"/>
            <a:lstStyle/>
            <a:p>
              <a:pPr marL="0" marR="0" lvl="0" indent="0" algn="ctr" defTabSz="914400" rtl="0" eaLnBrk="1" fontAlgn="auto" latinLnBrk="0" hangingPunct="1">
                <a:lnSpc>
                  <a:spcPts val="3341"/>
                </a:lnSpc>
                <a:spcBef>
                  <a:spcPts val="0"/>
                </a:spcBef>
                <a:spcAft>
                  <a:spcPts val="0"/>
                </a:spcAft>
                <a:buClrTx/>
                <a:buSzTx/>
                <a:buFontTx/>
                <a:buNone/>
                <a:tabLst/>
                <a:defRPr/>
              </a:pPr>
              <a:r>
                <a:rPr kumimoji="0" lang="en-US" sz="2349" b="1" i="0" u="none" strike="noStrike" kern="1200" cap="none" spc="0" normalizeH="0" baseline="0" noProof="0">
                  <a:ln>
                    <a:noFill/>
                  </a:ln>
                  <a:solidFill>
                    <a:srgbClr val="FFFFFF"/>
                  </a:solidFill>
                  <a:effectLst/>
                  <a:uLnTx/>
                  <a:uFillTx/>
                  <a:latin typeface="Garet Bold"/>
                  <a:ea typeface="Garet Bold"/>
                  <a:cs typeface="Garet Bold"/>
                  <a:sym typeface="Garet Bold"/>
                </a:rPr>
                <a:t>RCP 8.5 Scenario</a:t>
              </a:r>
            </a:p>
            <a:p>
              <a:pPr marL="0" marR="0" lvl="0" indent="0" algn="ctr" defTabSz="914400" rtl="0" eaLnBrk="1" fontAlgn="auto" latinLnBrk="0" hangingPunct="1">
                <a:lnSpc>
                  <a:spcPts val="3343"/>
                </a:lnSpc>
                <a:spcBef>
                  <a:spcPts val="0"/>
                </a:spcBef>
                <a:spcAft>
                  <a:spcPts val="0"/>
                </a:spcAft>
                <a:buClrTx/>
                <a:buSzTx/>
                <a:buFontTx/>
                <a:buNone/>
                <a:tabLst/>
                <a:defRPr/>
              </a:pPr>
              <a:r>
                <a:rPr kumimoji="0" lang="en-US" sz="2350" b="1" i="0" u="none" strike="noStrike" kern="1200" cap="none" spc="0" normalizeH="0" baseline="0" noProof="0">
                  <a:ln>
                    <a:noFill/>
                  </a:ln>
                  <a:solidFill>
                    <a:srgbClr val="FFFFFF"/>
                  </a:solidFill>
                  <a:effectLst/>
                  <a:uLnTx/>
                  <a:uFillTx/>
                  <a:latin typeface="Garet Bold"/>
                  <a:ea typeface="Garet Bold"/>
                  <a:cs typeface="Garet Bold"/>
                  <a:sym typeface="Garet Bold"/>
                </a:rPr>
                <a:t>(High Emission)</a:t>
              </a:r>
            </a:p>
          </p:txBody>
        </p:sp>
      </p:grpSp>
      <p:grpSp>
        <p:nvGrpSpPr>
          <p:cNvPr id="27" name="Group 27"/>
          <p:cNvGrpSpPr/>
          <p:nvPr/>
        </p:nvGrpSpPr>
        <p:grpSpPr>
          <a:xfrm>
            <a:off x="685800" y="7113966"/>
            <a:ext cx="4090812" cy="2850171"/>
            <a:chOff x="0" y="0"/>
            <a:chExt cx="1077415" cy="750662"/>
          </a:xfrm>
        </p:grpSpPr>
        <p:sp>
          <p:nvSpPr>
            <p:cNvPr id="28" name="Freeform 28"/>
            <p:cNvSpPr/>
            <p:nvPr/>
          </p:nvSpPr>
          <p:spPr>
            <a:xfrm>
              <a:off x="0" y="0"/>
              <a:ext cx="1077415" cy="750662"/>
            </a:xfrm>
            <a:custGeom>
              <a:avLst/>
              <a:gdLst/>
              <a:ahLst/>
              <a:cxnLst/>
              <a:rect l="l" t="t" r="r" b="b"/>
              <a:pathLst>
                <a:path w="1077415" h="750662">
                  <a:moveTo>
                    <a:pt x="96518" y="0"/>
                  </a:moveTo>
                  <a:lnTo>
                    <a:pt x="980897" y="0"/>
                  </a:lnTo>
                  <a:cubicBezTo>
                    <a:pt x="1006495" y="0"/>
                    <a:pt x="1031045" y="10169"/>
                    <a:pt x="1049146" y="28270"/>
                  </a:cubicBezTo>
                  <a:cubicBezTo>
                    <a:pt x="1067247" y="46370"/>
                    <a:pt x="1077415" y="70920"/>
                    <a:pt x="1077415" y="96518"/>
                  </a:cubicBezTo>
                  <a:lnTo>
                    <a:pt x="1077415" y="654144"/>
                  </a:lnTo>
                  <a:cubicBezTo>
                    <a:pt x="1077415" y="707450"/>
                    <a:pt x="1034203" y="750662"/>
                    <a:pt x="980897" y="750662"/>
                  </a:cubicBezTo>
                  <a:lnTo>
                    <a:pt x="96518" y="750662"/>
                  </a:lnTo>
                  <a:cubicBezTo>
                    <a:pt x="70920" y="750662"/>
                    <a:pt x="46370" y="740494"/>
                    <a:pt x="28270" y="722393"/>
                  </a:cubicBezTo>
                  <a:cubicBezTo>
                    <a:pt x="10169" y="704292"/>
                    <a:pt x="0" y="679742"/>
                    <a:pt x="0" y="654144"/>
                  </a:cubicBezTo>
                  <a:lnTo>
                    <a:pt x="0" y="96518"/>
                  </a:lnTo>
                  <a:cubicBezTo>
                    <a:pt x="0" y="43213"/>
                    <a:pt x="43213" y="0"/>
                    <a:pt x="96518" y="0"/>
                  </a:cubicBezTo>
                  <a:close/>
                </a:path>
              </a:pathLst>
            </a:custGeom>
            <a:solidFill>
              <a:srgbClr val="E9EDF4">
                <a:alpha val="67843"/>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0" y="-38100"/>
              <a:ext cx="1077415" cy="788762"/>
            </a:xfrm>
            <a:prstGeom prst="rect">
              <a:avLst/>
            </a:prstGeom>
          </p:spPr>
          <p:txBody>
            <a:bodyPr lIns="50800" tIns="50800" rIns="50800" bIns="50800" rtlCol="0" anchor="ctr"/>
            <a:lstStyle/>
            <a:p>
              <a:pPr marL="474979" marR="0" lvl="1" indent="-237490" algn="l" defTabSz="914400" rtl="0" eaLnBrk="1" fontAlgn="auto" latinLnBrk="0" hangingPunct="1">
                <a:lnSpc>
                  <a:spcPts val="2598"/>
                </a:lnSpc>
                <a:spcBef>
                  <a:spcPts val="0"/>
                </a:spcBef>
                <a:spcAft>
                  <a:spcPts val="0"/>
                </a:spcAft>
                <a:buClrTx/>
                <a:buSzTx/>
                <a:buFont typeface="Arial"/>
                <a:buChar char="•"/>
                <a:tabLst/>
                <a:defRPr/>
              </a:pPr>
              <a:r>
                <a:rPr kumimoji="0" lang="en-US" sz="2199" b="1" i="0" u="none" strike="noStrike" kern="1200" cap="none" spc="0" normalizeH="0" baseline="0" noProof="0">
                  <a:ln>
                    <a:noFill/>
                  </a:ln>
                  <a:solidFill>
                    <a:srgbClr val="1F497D">
                      <a:alpha val="67843"/>
                    </a:srgbClr>
                  </a:solidFill>
                  <a:effectLst/>
                  <a:uLnTx/>
                  <a:uFillTx/>
                  <a:latin typeface="Arial Bold"/>
                  <a:ea typeface="Arial Bold"/>
                  <a:cs typeface="Arial Bold"/>
                  <a:sym typeface="Arial Bold"/>
                </a:rPr>
                <a:t>Minor decrease during wet season (DJF)</a:t>
              </a:r>
            </a:p>
            <a:p>
              <a:pPr marL="474979" marR="0" lvl="1" indent="-237490" algn="l" defTabSz="914400" rtl="0" eaLnBrk="1" fontAlgn="auto" latinLnBrk="0" hangingPunct="1">
                <a:lnSpc>
                  <a:spcPts val="2598"/>
                </a:lnSpc>
                <a:spcBef>
                  <a:spcPts val="0"/>
                </a:spcBef>
                <a:spcAft>
                  <a:spcPts val="0"/>
                </a:spcAft>
                <a:buClrTx/>
                <a:buSzTx/>
                <a:buFont typeface="Arial"/>
                <a:buChar char="•"/>
                <a:tabLst/>
                <a:defRPr/>
              </a:pPr>
              <a:r>
                <a:rPr kumimoji="0" lang="en-US" sz="2199" b="1" i="0" u="none" strike="noStrike" kern="1200" cap="none" spc="0" normalizeH="0" baseline="0" noProof="0">
                  <a:ln>
                    <a:noFill/>
                  </a:ln>
                  <a:solidFill>
                    <a:srgbClr val="1F497D">
                      <a:alpha val="67843"/>
                    </a:srgbClr>
                  </a:solidFill>
                  <a:effectLst/>
                  <a:uLnTx/>
                  <a:uFillTx/>
                  <a:latin typeface="Arial Bold"/>
                  <a:ea typeface="Arial Bold"/>
                  <a:cs typeface="Arial Bold"/>
                  <a:sym typeface="Arial Bold"/>
                </a:rPr>
                <a:t>Some reduction during dry season (JJA), especially in southern Sumatra, Java, Sulawesi, and Nusa Tenggaral</a:t>
              </a:r>
            </a:p>
          </p:txBody>
        </p:sp>
      </p:grpSp>
      <p:sp>
        <p:nvSpPr>
          <p:cNvPr id="30" name="Freeform 30"/>
          <p:cNvSpPr/>
          <p:nvPr/>
        </p:nvSpPr>
        <p:spPr>
          <a:xfrm>
            <a:off x="932343" y="6044862"/>
            <a:ext cx="3597725" cy="1199932"/>
          </a:xfrm>
          <a:custGeom>
            <a:avLst/>
            <a:gdLst/>
            <a:ahLst/>
            <a:cxnLst/>
            <a:rect l="l" t="t" r="r" b="b"/>
            <a:pathLst>
              <a:path w="3597725" h="1199932">
                <a:moveTo>
                  <a:pt x="0" y="0"/>
                </a:moveTo>
                <a:lnTo>
                  <a:pt x="3597725" y="0"/>
                </a:lnTo>
                <a:lnTo>
                  <a:pt x="3597725" y="1199932"/>
                </a:lnTo>
                <a:lnTo>
                  <a:pt x="0" y="11999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1" name="Group 31"/>
          <p:cNvGrpSpPr/>
          <p:nvPr/>
        </p:nvGrpSpPr>
        <p:grpSpPr>
          <a:xfrm>
            <a:off x="1085684" y="6207773"/>
            <a:ext cx="3291043" cy="906194"/>
            <a:chOff x="0" y="0"/>
            <a:chExt cx="4388057" cy="1208258"/>
          </a:xfrm>
        </p:grpSpPr>
        <p:sp>
          <p:nvSpPr>
            <p:cNvPr id="32" name="Freeform 32"/>
            <p:cNvSpPr/>
            <p:nvPr/>
          </p:nvSpPr>
          <p:spPr>
            <a:xfrm>
              <a:off x="0" y="0"/>
              <a:ext cx="4388057" cy="1208258"/>
            </a:xfrm>
            <a:custGeom>
              <a:avLst/>
              <a:gdLst/>
              <a:ahLst/>
              <a:cxnLst/>
              <a:rect l="l" t="t" r="r" b="b"/>
              <a:pathLst>
                <a:path w="4388057" h="1208258">
                  <a:moveTo>
                    <a:pt x="0" y="0"/>
                  </a:moveTo>
                  <a:lnTo>
                    <a:pt x="4388057" y="0"/>
                  </a:lnTo>
                  <a:lnTo>
                    <a:pt x="4388057" y="1208258"/>
                  </a:lnTo>
                  <a:lnTo>
                    <a:pt x="0" y="1208258"/>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3"/>
            <p:cNvSpPr txBox="1"/>
            <p:nvPr/>
          </p:nvSpPr>
          <p:spPr>
            <a:xfrm>
              <a:off x="0" y="-47625"/>
              <a:ext cx="4388057" cy="1255883"/>
            </a:xfrm>
            <a:prstGeom prst="rect">
              <a:avLst/>
            </a:prstGeom>
          </p:spPr>
          <p:txBody>
            <a:bodyPr lIns="0" tIns="0" rIns="0" bIns="0" rtlCol="0" anchor="t"/>
            <a:lstStyle/>
            <a:p>
              <a:pPr marL="0" marR="0" lvl="0" indent="0" algn="ctr" defTabSz="914400" rtl="0" eaLnBrk="1" fontAlgn="auto" latinLnBrk="0" hangingPunct="1">
                <a:lnSpc>
                  <a:spcPts val="3341"/>
                </a:lnSpc>
                <a:spcBef>
                  <a:spcPts val="0"/>
                </a:spcBef>
                <a:spcAft>
                  <a:spcPts val="0"/>
                </a:spcAft>
                <a:buClrTx/>
                <a:buSzTx/>
                <a:buFontTx/>
                <a:buNone/>
                <a:tabLst/>
                <a:defRPr/>
              </a:pPr>
              <a:r>
                <a:rPr kumimoji="0" lang="en-US" sz="2349" b="1" i="0" u="none" strike="noStrike" kern="1200" cap="none" spc="0" normalizeH="0" baseline="0" noProof="0">
                  <a:ln>
                    <a:noFill/>
                  </a:ln>
                  <a:solidFill>
                    <a:srgbClr val="FFFFFF"/>
                  </a:solidFill>
                  <a:effectLst/>
                  <a:uLnTx/>
                  <a:uFillTx/>
                  <a:latin typeface="Garet Bold"/>
                  <a:ea typeface="Garet Bold"/>
                  <a:cs typeface="Garet Bold"/>
                  <a:sym typeface="Garet Bold"/>
                </a:rPr>
                <a:t>RCP 4.5 Scenario</a:t>
              </a:r>
            </a:p>
            <a:p>
              <a:pPr marL="0" marR="0" lvl="0" indent="0" algn="ctr" defTabSz="914400" rtl="0" eaLnBrk="1" fontAlgn="auto" latinLnBrk="0" hangingPunct="1">
                <a:lnSpc>
                  <a:spcPts val="3343"/>
                </a:lnSpc>
                <a:spcBef>
                  <a:spcPts val="0"/>
                </a:spcBef>
                <a:spcAft>
                  <a:spcPts val="0"/>
                </a:spcAft>
                <a:buClrTx/>
                <a:buSzTx/>
                <a:buFontTx/>
                <a:buNone/>
                <a:tabLst/>
                <a:defRPr/>
              </a:pPr>
              <a:r>
                <a:rPr kumimoji="0" lang="en-US" sz="2350" b="1" i="0" u="none" strike="noStrike" kern="1200" cap="none" spc="0" normalizeH="0" baseline="0" noProof="0">
                  <a:ln>
                    <a:noFill/>
                  </a:ln>
                  <a:solidFill>
                    <a:srgbClr val="FFFFFF"/>
                  </a:solidFill>
                  <a:effectLst/>
                  <a:uLnTx/>
                  <a:uFillTx/>
                  <a:latin typeface="Garet Bold"/>
                  <a:ea typeface="Garet Bold"/>
                  <a:cs typeface="Garet Bold"/>
                  <a:sym typeface="Garet Bold"/>
                </a:rPr>
                <a:t>(Moderate Emission)</a:t>
              </a:r>
            </a:p>
          </p:txBody>
        </p:sp>
      </p:grpSp>
      <p:sp>
        <p:nvSpPr>
          <p:cNvPr id="34" name="TextBox 34"/>
          <p:cNvSpPr txBox="1"/>
          <p:nvPr/>
        </p:nvSpPr>
        <p:spPr>
          <a:xfrm>
            <a:off x="7117582" y="9625931"/>
            <a:ext cx="10092736" cy="338207"/>
          </a:xfrm>
          <a:prstGeom prst="rect">
            <a:avLst/>
          </a:prstGeom>
        </p:spPr>
        <p:txBody>
          <a:bodyPr lIns="0" tIns="0" rIns="0" bIns="0" rtlCol="0" anchor="t">
            <a:spAutoFit/>
          </a:bodyPr>
          <a:lstStyle/>
          <a:p>
            <a:pPr marL="0" marR="0" lvl="0" indent="0" algn="ctr" defTabSz="914400" rtl="0" eaLnBrk="1" fontAlgn="auto" latinLnBrk="0" hangingPunct="1">
              <a:lnSpc>
                <a:spcPts val="2362"/>
              </a:lnSpc>
              <a:spcBef>
                <a:spcPct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Bold"/>
                <a:ea typeface="Arial Bold"/>
                <a:cs typeface="Arial Bold"/>
                <a:sym typeface="Arial Bold"/>
              </a:rPr>
              <a:t>Climate compounding risks: more frequent floods + heatwaves + disease outbreaks</a:t>
            </a:r>
          </a:p>
        </p:txBody>
      </p:sp>
      <p:sp>
        <p:nvSpPr>
          <p:cNvPr id="35" name="TextBox 35"/>
          <p:cNvSpPr txBox="1"/>
          <p:nvPr/>
        </p:nvSpPr>
        <p:spPr>
          <a:xfrm>
            <a:off x="7629758" y="8840387"/>
            <a:ext cx="3505713" cy="318858"/>
          </a:xfrm>
          <a:prstGeom prst="rect">
            <a:avLst/>
          </a:prstGeom>
        </p:spPr>
        <p:txBody>
          <a:bodyPr lIns="0" tIns="0" rIns="0" bIns="0" rtlCol="0" anchor="t">
            <a:spAutoFit/>
          </a:bodyPr>
          <a:lstStyle/>
          <a:p>
            <a:pPr marL="0" marR="0" lvl="0" indent="0" algn="ctr" defTabSz="914400" rtl="0" eaLnBrk="1" fontAlgn="auto" latinLnBrk="0" hangingPunct="1">
              <a:lnSpc>
                <a:spcPts val="2243"/>
              </a:lnSpc>
              <a:spcBef>
                <a:spcPct val="0"/>
              </a:spcBef>
              <a:spcAft>
                <a:spcPts val="0"/>
              </a:spcAft>
              <a:buClrTx/>
              <a:buSzTx/>
              <a:buFontTx/>
              <a:buNone/>
              <a:tabLst/>
              <a:defRPr/>
            </a:pPr>
            <a:r>
              <a:rPr kumimoji="0" lang="en-US" sz="1900" b="0" i="0" u="none" strike="noStrike" kern="1200" cap="none" spc="0" normalizeH="0" baseline="0" noProof="0">
                <a:ln>
                  <a:noFill/>
                </a:ln>
                <a:solidFill>
                  <a:srgbClr val="000000"/>
                </a:solidFill>
                <a:effectLst/>
                <a:uLnTx/>
                <a:uFillTx/>
                <a:latin typeface="Arial"/>
                <a:ea typeface="Arial"/>
                <a:cs typeface="Arial"/>
                <a:sym typeface="Arial"/>
              </a:rPr>
              <a:t>Source : BMKG, 2025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4711" y="636814"/>
            <a:ext cx="7376574" cy="1110312"/>
            <a:chOff x="0" y="0"/>
            <a:chExt cx="9835432" cy="1480416"/>
          </a:xfrm>
        </p:grpSpPr>
        <p:sp>
          <p:nvSpPr>
            <p:cNvPr id="3" name="Freeform 3"/>
            <p:cNvSpPr/>
            <p:nvPr/>
          </p:nvSpPr>
          <p:spPr>
            <a:xfrm>
              <a:off x="0" y="0"/>
              <a:ext cx="9835432" cy="1480416"/>
            </a:xfrm>
            <a:custGeom>
              <a:avLst/>
              <a:gdLst/>
              <a:ahLst/>
              <a:cxnLst/>
              <a:rect l="l" t="t" r="r" b="b"/>
              <a:pathLst>
                <a:path w="9835432" h="1480416">
                  <a:moveTo>
                    <a:pt x="0" y="0"/>
                  </a:moveTo>
                  <a:lnTo>
                    <a:pt x="9835432" y="0"/>
                  </a:lnTo>
                  <a:lnTo>
                    <a:pt x="9835432" y="1480416"/>
                  </a:lnTo>
                  <a:lnTo>
                    <a:pt x="0" y="1480416"/>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9835432" cy="1432791"/>
            </a:xfrm>
            <a:prstGeom prst="rect">
              <a:avLst/>
            </a:prstGeom>
          </p:spPr>
          <p:txBody>
            <a:bodyPr lIns="0" tIns="0" rIns="0" bIns="0" rtlCol="0" anchor="t"/>
            <a:lstStyle/>
            <a:p>
              <a:pPr marL="0" marR="0" lvl="0" indent="0" algn="l" defTabSz="914400" rtl="0" eaLnBrk="1" fontAlgn="auto" latinLnBrk="0" hangingPunct="1">
                <a:lnSpc>
                  <a:spcPts val="5852"/>
                </a:lnSpc>
                <a:spcBef>
                  <a:spcPts val="0"/>
                </a:spcBef>
                <a:spcAft>
                  <a:spcPts val="0"/>
                </a:spcAft>
                <a:buClrTx/>
                <a:buSzTx/>
                <a:buFontTx/>
                <a:buNone/>
                <a:tabLst/>
                <a:defRPr/>
              </a:pPr>
              <a:r>
                <a:rPr kumimoji="0" lang="en-US" sz="5299" b="1" i="0" u="none" strike="noStrike" kern="1200" cap="none" spc="0" normalizeH="0" baseline="0" noProof="0">
                  <a:ln>
                    <a:noFill/>
                  </a:ln>
                  <a:solidFill>
                    <a:srgbClr val="FFC000"/>
                  </a:solidFill>
                  <a:effectLst/>
                  <a:uLnTx/>
                  <a:uFillTx/>
                  <a:latin typeface="Garet Bold"/>
                  <a:ea typeface="Garet Bold"/>
                  <a:cs typeface="Garet Bold"/>
                  <a:sym typeface="Garet Bold"/>
                </a:rPr>
                <a:t>Vulnerable Sector</a:t>
              </a:r>
            </a:p>
          </p:txBody>
        </p:sp>
      </p:grpSp>
      <p:grpSp>
        <p:nvGrpSpPr>
          <p:cNvPr id="5" name="Group 5"/>
          <p:cNvGrpSpPr/>
          <p:nvPr/>
        </p:nvGrpSpPr>
        <p:grpSpPr>
          <a:xfrm>
            <a:off x="-3920414" y="2057400"/>
            <a:ext cx="6959156" cy="8229600"/>
            <a:chOff x="0" y="0"/>
            <a:chExt cx="9278875" cy="10972800"/>
          </a:xfrm>
        </p:grpSpPr>
        <p:sp>
          <p:nvSpPr>
            <p:cNvPr id="6" name="Freeform 6" descr="A tree with green leaves  AI-generated content may be incorrect."/>
            <p:cNvSpPr/>
            <p:nvPr/>
          </p:nvSpPr>
          <p:spPr>
            <a:xfrm flipH="1">
              <a:off x="0" y="0"/>
              <a:ext cx="9278874" cy="10972800"/>
            </a:xfrm>
            <a:custGeom>
              <a:avLst/>
              <a:gdLst/>
              <a:ahLst/>
              <a:cxnLst/>
              <a:rect l="l" t="t" r="r" b="b"/>
              <a:pathLst>
                <a:path w="9278874" h="10972800">
                  <a:moveTo>
                    <a:pt x="9278874" y="0"/>
                  </a:moveTo>
                  <a:lnTo>
                    <a:pt x="0" y="0"/>
                  </a:lnTo>
                  <a:lnTo>
                    <a:pt x="0" y="10972800"/>
                  </a:lnTo>
                  <a:lnTo>
                    <a:pt x="9278874" y="10972800"/>
                  </a:lnTo>
                  <a:lnTo>
                    <a:pt x="9278874" y="0"/>
                  </a:lnTo>
                  <a:close/>
                </a:path>
              </a:pathLst>
            </a:custGeom>
            <a:blipFill>
              <a:blip r:embed="rId2"/>
              <a:stretch>
                <a:fillRect t="-27" b="-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5249259" y="2057400"/>
            <a:ext cx="6959155" cy="8229600"/>
            <a:chOff x="0" y="0"/>
            <a:chExt cx="9278873" cy="10972800"/>
          </a:xfrm>
        </p:grpSpPr>
        <p:sp>
          <p:nvSpPr>
            <p:cNvPr id="8" name="Freeform 8" descr="A tree with green leaves  AI-generated content may be incorrect."/>
            <p:cNvSpPr/>
            <p:nvPr/>
          </p:nvSpPr>
          <p:spPr>
            <a:xfrm>
              <a:off x="0" y="0"/>
              <a:ext cx="9278874" cy="10972800"/>
            </a:xfrm>
            <a:custGeom>
              <a:avLst/>
              <a:gdLst/>
              <a:ahLst/>
              <a:cxnLst/>
              <a:rect l="l" t="t" r="r" b="b"/>
              <a:pathLst>
                <a:path w="9278874" h="10972800">
                  <a:moveTo>
                    <a:pt x="0" y="0"/>
                  </a:moveTo>
                  <a:lnTo>
                    <a:pt x="9278874" y="0"/>
                  </a:lnTo>
                  <a:lnTo>
                    <a:pt x="9278874" y="10972800"/>
                  </a:lnTo>
                  <a:lnTo>
                    <a:pt x="0" y="10972800"/>
                  </a:lnTo>
                  <a:lnTo>
                    <a:pt x="0" y="0"/>
                  </a:lnTo>
                  <a:close/>
                </a:path>
              </a:pathLst>
            </a:custGeom>
            <a:blipFill>
              <a:blip r:embed="rId2"/>
              <a:stretch>
                <a:fillRect t="-27" b="-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3659997" y="3784902"/>
            <a:ext cx="23925841" cy="17144397"/>
          </a:xfrm>
          <a:custGeom>
            <a:avLst/>
            <a:gdLst/>
            <a:ahLst/>
            <a:cxnLst/>
            <a:rect l="l" t="t" r="r" b="b"/>
            <a:pathLst>
              <a:path w="23925841" h="17144397">
                <a:moveTo>
                  <a:pt x="0" y="0"/>
                </a:moveTo>
                <a:lnTo>
                  <a:pt x="23925841" y="0"/>
                </a:lnTo>
                <a:lnTo>
                  <a:pt x="23925841" y="17144397"/>
                </a:lnTo>
                <a:lnTo>
                  <a:pt x="0" y="171443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96110" y="2914983"/>
            <a:ext cx="4103336" cy="4103336"/>
          </a:xfrm>
          <a:custGeom>
            <a:avLst/>
            <a:gdLst/>
            <a:ahLst/>
            <a:cxnLst/>
            <a:rect l="l" t="t" r="r" b="b"/>
            <a:pathLst>
              <a:path w="4103336" h="4103336">
                <a:moveTo>
                  <a:pt x="0" y="0"/>
                </a:moveTo>
                <a:lnTo>
                  <a:pt x="4103336" y="0"/>
                </a:lnTo>
                <a:lnTo>
                  <a:pt x="4103336" y="4103336"/>
                </a:lnTo>
                <a:lnTo>
                  <a:pt x="0" y="41033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440519" y="2778007"/>
            <a:ext cx="3614520" cy="3614520"/>
          </a:xfrm>
          <a:custGeom>
            <a:avLst/>
            <a:gdLst/>
            <a:ahLst/>
            <a:cxnLst/>
            <a:rect l="l" t="t" r="r" b="b"/>
            <a:pathLst>
              <a:path w="3614520" h="3614520">
                <a:moveTo>
                  <a:pt x="0" y="0"/>
                </a:moveTo>
                <a:lnTo>
                  <a:pt x="3614520" y="0"/>
                </a:lnTo>
                <a:lnTo>
                  <a:pt x="3614520" y="3614520"/>
                </a:lnTo>
                <a:lnTo>
                  <a:pt x="0" y="36145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96110" y="5085619"/>
            <a:ext cx="4071850" cy="4940488"/>
          </a:xfrm>
          <a:custGeom>
            <a:avLst/>
            <a:gdLst/>
            <a:ahLst/>
            <a:cxnLst/>
            <a:rect l="l" t="t" r="r" b="b"/>
            <a:pathLst>
              <a:path w="4071850" h="4940488">
                <a:moveTo>
                  <a:pt x="0" y="0"/>
                </a:moveTo>
                <a:lnTo>
                  <a:pt x="4071850" y="0"/>
                </a:lnTo>
                <a:lnTo>
                  <a:pt x="4071850" y="4940488"/>
                </a:lnTo>
                <a:lnTo>
                  <a:pt x="0" y="49404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448916" y="5426574"/>
            <a:ext cx="3597725" cy="1199932"/>
          </a:xfrm>
          <a:custGeom>
            <a:avLst/>
            <a:gdLst/>
            <a:ahLst/>
            <a:cxnLst/>
            <a:rect l="l" t="t" r="r" b="b"/>
            <a:pathLst>
              <a:path w="3597725" h="1199932">
                <a:moveTo>
                  <a:pt x="0" y="0"/>
                </a:moveTo>
                <a:lnTo>
                  <a:pt x="3597725" y="0"/>
                </a:lnTo>
                <a:lnTo>
                  <a:pt x="3597725" y="1199932"/>
                </a:lnTo>
                <a:lnTo>
                  <a:pt x="0" y="11999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763200" y="1583666"/>
            <a:ext cx="4103336" cy="4103336"/>
          </a:xfrm>
          <a:custGeom>
            <a:avLst/>
            <a:gdLst/>
            <a:ahLst/>
            <a:cxnLst/>
            <a:rect l="l" t="t" r="r" b="b"/>
            <a:pathLst>
              <a:path w="4103336" h="4103336">
                <a:moveTo>
                  <a:pt x="0" y="0"/>
                </a:moveTo>
                <a:lnTo>
                  <a:pt x="4103336" y="0"/>
                </a:lnTo>
                <a:lnTo>
                  <a:pt x="4103336" y="4103336"/>
                </a:lnTo>
                <a:lnTo>
                  <a:pt x="0" y="41033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4140482" y="3323665"/>
            <a:ext cx="3614520" cy="3614520"/>
          </a:xfrm>
          <a:custGeom>
            <a:avLst/>
            <a:gdLst/>
            <a:ahLst/>
            <a:cxnLst/>
            <a:rect l="l" t="t" r="r" b="b"/>
            <a:pathLst>
              <a:path w="3614520" h="3614520">
                <a:moveTo>
                  <a:pt x="0" y="0"/>
                </a:moveTo>
                <a:lnTo>
                  <a:pt x="3614520" y="0"/>
                </a:lnTo>
                <a:lnTo>
                  <a:pt x="3614520" y="3614520"/>
                </a:lnTo>
                <a:lnTo>
                  <a:pt x="0" y="36145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4029424" y="5681446"/>
            <a:ext cx="3949172" cy="4330133"/>
          </a:xfrm>
          <a:custGeom>
            <a:avLst/>
            <a:gdLst/>
            <a:ahLst/>
            <a:cxnLst/>
            <a:rect l="l" t="t" r="r" b="b"/>
            <a:pathLst>
              <a:path w="3949172" h="4330133">
                <a:moveTo>
                  <a:pt x="0" y="0"/>
                </a:moveTo>
                <a:lnTo>
                  <a:pt x="3949173" y="0"/>
                </a:lnTo>
                <a:lnTo>
                  <a:pt x="3949173" y="4330133"/>
                </a:lnTo>
                <a:lnTo>
                  <a:pt x="0" y="43301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4148880" y="5972231"/>
            <a:ext cx="3640856" cy="1199932"/>
          </a:xfrm>
          <a:custGeom>
            <a:avLst/>
            <a:gdLst/>
            <a:ahLst/>
            <a:cxnLst/>
            <a:rect l="l" t="t" r="r" b="b"/>
            <a:pathLst>
              <a:path w="3640856" h="1199932">
                <a:moveTo>
                  <a:pt x="0" y="0"/>
                </a:moveTo>
                <a:lnTo>
                  <a:pt x="3640856" y="0"/>
                </a:lnTo>
                <a:lnTo>
                  <a:pt x="3640856" y="1199932"/>
                </a:lnTo>
                <a:lnTo>
                  <a:pt x="0" y="119993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9308722" y="1383794"/>
            <a:ext cx="4103336" cy="4103336"/>
          </a:xfrm>
          <a:custGeom>
            <a:avLst/>
            <a:gdLst/>
            <a:ahLst/>
            <a:cxnLst/>
            <a:rect l="l" t="t" r="r" b="b"/>
            <a:pathLst>
              <a:path w="4103336" h="4103336">
                <a:moveTo>
                  <a:pt x="0" y="0"/>
                </a:moveTo>
                <a:lnTo>
                  <a:pt x="4103336" y="0"/>
                </a:lnTo>
                <a:lnTo>
                  <a:pt x="4103336" y="4103336"/>
                </a:lnTo>
                <a:lnTo>
                  <a:pt x="0" y="41033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9553131" y="1628202"/>
            <a:ext cx="3614520" cy="3614520"/>
          </a:xfrm>
          <a:custGeom>
            <a:avLst/>
            <a:gdLst/>
            <a:ahLst/>
            <a:cxnLst/>
            <a:rect l="l" t="t" r="r" b="b"/>
            <a:pathLst>
              <a:path w="3614520" h="3614520">
                <a:moveTo>
                  <a:pt x="0" y="0"/>
                </a:moveTo>
                <a:lnTo>
                  <a:pt x="3614520" y="0"/>
                </a:lnTo>
                <a:lnTo>
                  <a:pt x="3614520" y="3614520"/>
                </a:lnTo>
                <a:lnTo>
                  <a:pt x="0" y="36145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9390411" y="4081854"/>
            <a:ext cx="4086563" cy="5898383"/>
          </a:xfrm>
          <a:custGeom>
            <a:avLst/>
            <a:gdLst/>
            <a:ahLst/>
            <a:cxnLst/>
            <a:rect l="l" t="t" r="r" b="b"/>
            <a:pathLst>
              <a:path w="4086563" h="5898383">
                <a:moveTo>
                  <a:pt x="0" y="0"/>
                </a:moveTo>
                <a:lnTo>
                  <a:pt x="4086563" y="0"/>
                </a:lnTo>
                <a:lnTo>
                  <a:pt x="4086563" y="5898383"/>
                </a:lnTo>
                <a:lnTo>
                  <a:pt x="0" y="5898383"/>
                </a:lnTo>
                <a:lnTo>
                  <a:pt x="0" y="0"/>
                </a:lnTo>
                <a:close/>
              </a:path>
            </a:pathLst>
          </a:custGeom>
          <a:blipFill>
            <a:blip r:embed="rId17">
              <a:extLst>
                <a:ext uri="{96DAC541-7B7A-43D3-8B79-37D633B846F1}">
                  <asvg:svgBlip xmlns:asvg="http://schemas.microsoft.com/office/drawing/2016/SVG/main" r:embed="rId18"/>
                </a:ext>
              </a:extLst>
            </a:blip>
            <a:stretch>
              <a:fillRect t="-632" r="-7740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9665982" y="4276768"/>
            <a:ext cx="3464194" cy="917832"/>
          </a:xfrm>
          <a:custGeom>
            <a:avLst/>
            <a:gdLst/>
            <a:ahLst/>
            <a:cxnLst/>
            <a:rect l="l" t="t" r="r" b="b"/>
            <a:pathLst>
              <a:path w="3464194" h="917832">
                <a:moveTo>
                  <a:pt x="0" y="0"/>
                </a:moveTo>
                <a:lnTo>
                  <a:pt x="3464194" y="0"/>
                </a:lnTo>
                <a:lnTo>
                  <a:pt x="3464194" y="917832"/>
                </a:lnTo>
                <a:lnTo>
                  <a:pt x="0" y="917832"/>
                </a:lnTo>
                <a:lnTo>
                  <a:pt x="0" y="0"/>
                </a:lnTo>
                <a:close/>
              </a:path>
            </a:pathLst>
          </a:custGeom>
          <a:blipFill>
            <a:blip r:embed="rId11">
              <a:extLst>
                <a:ext uri="{96DAC541-7B7A-43D3-8B79-37D633B846F1}">
                  <asvg:svgBlip xmlns:asvg="http://schemas.microsoft.com/office/drawing/2016/SVG/main" r:embed="rId12"/>
                </a:ext>
              </a:extLst>
            </a:blip>
            <a:stretch>
              <a:fillRect b="-2588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 name="Group 22"/>
          <p:cNvGrpSpPr/>
          <p:nvPr/>
        </p:nvGrpSpPr>
        <p:grpSpPr>
          <a:xfrm>
            <a:off x="755598" y="5664598"/>
            <a:ext cx="2984360" cy="830997"/>
            <a:chOff x="0" y="0"/>
            <a:chExt cx="3979147" cy="1107996"/>
          </a:xfrm>
        </p:grpSpPr>
        <p:sp>
          <p:nvSpPr>
            <p:cNvPr id="23" name="Freeform 23"/>
            <p:cNvSpPr/>
            <p:nvPr/>
          </p:nvSpPr>
          <p:spPr>
            <a:xfrm>
              <a:off x="0" y="0"/>
              <a:ext cx="3979147" cy="1107996"/>
            </a:xfrm>
            <a:custGeom>
              <a:avLst/>
              <a:gdLst/>
              <a:ahLst/>
              <a:cxnLst/>
              <a:rect l="l" t="t" r="r" b="b"/>
              <a:pathLst>
                <a:path w="3979147" h="1107996">
                  <a:moveTo>
                    <a:pt x="0" y="0"/>
                  </a:moveTo>
                  <a:lnTo>
                    <a:pt x="3979147" y="0"/>
                  </a:lnTo>
                  <a:lnTo>
                    <a:pt x="3979147" y="1107996"/>
                  </a:lnTo>
                  <a:lnTo>
                    <a:pt x="0" y="1107996"/>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0" y="-47625"/>
              <a:ext cx="3979147" cy="1155621"/>
            </a:xfrm>
            <a:prstGeom prst="rect">
              <a:avLst/>
            </a:prstGeom>
          </p:spPr>
          <p:txBody>
            <a:bodyPr lIns="0" tIns="0" rIns="0" bIns="0" rtlCol="0" anchor="t"/>
            <a:lstStyle/>
            <a:p>
              <a:pPr marL="0" marR="0" lvl="0" indent="0" algn="ctr" defTabSz="914400" rtl="0" eaLnBrk="1" fontAlgn="auto" latinLnBrk="0" hangingPunct="1">
                <a:lnSpc>
                  <a:spcPts val="3343"/>
                </a:lnSpc>
                <a:spcBef>
                  <a:spcPts val="0"/>
                </a:spcBef>
                <a:spcAft>
                  <a:spcPts val="0"/>
                </a:spcAft>
                <a:buClrTx/>
                <a:buSzTx/>
                <a:buFontTx/>
                <a:buNone/>
                <a:tabLst/>
                <a:defRPr/>
              </a:pPr>
              <a:r>
                <a:rPr kumimoji="0" lang="en-US" sz="2350" b="1" i="0" u="none" strike="noStrike" kern="1200" cap="none" spc="0" normalizeH="0" baseline="0" noProof="0">
                  <a:ln>
                    <a:noFill/>
                  </a:ln>
                  <a:solidFill>
                    <a:srgbClr val="FFFFFF"/>
                  </a:solidFill>
                  <a:effectLst/>
                  <a:uLnTx/>
                  <a:uFillTx/>
                  <a:latin typeface="Garet Bold"/>
                  <a:ea typeface="Garet Bold"/>
                  <a:cs typeface="Garet Bold"/>
                  <a:sym typeface="Garet Bold"/>
                </a:rPr>
                <a:t>Coastal and Marine</a:t>
              </a:r>
            </a:p>
          </p:txBody>
        </p:sp>
      </p:grpSp>
      <p:grpSp>
        <p:nvGrpSpPr>
          <p:cNvPr id="25" name="Group 25"/>
          <p:cNvGrpSpPr/>
          <p:nvPr/>
        </p:nvGrpSpPr>
        <p:grpSpPr>
          <a:xfrm>
            <a:off x="440504" y="6671324"/>
            <a:ext cx="3442021" cy="3518912"/>
            <a:chOff x="0" y="0"/>
            <a:chExt cx="4589361" cy="4691883"/>
          </a:xfrm>
        </p:grpSpPr>
        <p:sp>
          <p:nvSpPr>
            <p:cNvPr id="26" name="Freeform 26"/>
            <p:cNvSpPr/>
            <p:nvPr/>
          </p:nvSpPr>
          <p:spPr>
            <a:xfrm>
              <a:off x="0" y="0"/>
              <a:ext cx="4589361" cy="4691883"/>
            </a:xfrm>
            <a:custGeom>
              <a:avLst/>
              <a:gdLst/>
              <a:ahLst/>
              <a:cxnLst/>
              <a:rect l="l" t="t" r="r" b="b"/>
              <a:pathLst>
                <a:path w="4589361" h="4691883">
                  <a:moveTo>
                    <a:pt x="0" y="0"/>
                  </a:moveTo>
                  <a:lnTo>
                    <a:pt x="4589361" y="0"/>
                  </a:lnTo>
                  <a:lnTo>
                    <a:pt x="4589361" y="4691883"/>
                  </a:lnTo>
                  <a:lnTo>
                    <a:pt x="0" y="4691883"/>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38100"/>
              <a:ext cx="4589361" cy="4729983"/>
            </a:xfrm>
            <a:prstGeom prst="rect">
              <a:avLst/>
            </a:prstGeom>
          </p:spPr>
          <p:txBody>
            <a:bodyPr lIns="0" tIns="0" rIns="0" bIns="0" rtlCol="0" anchor="t"/>
            <a:lstStyle/>
            <a:p>
              <a:pPr marL="217170" marR="0" lvl="1" indent="-108585" algn="just" defTabSz="914400" rtl="0" eaLnBrk="1" fontAlgn="auto" latinLnBrk="0" hangingPunct="1">
                <a:lnSpc>
                  <a:spcPts val="216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High risk from sea-level rise, coastal erosion, and saltwater intrusion, threatening fisheries, tourism, and infrastructure.</a:t>
              </a:r>
            </a:p>
            <a:p>
              <a:pPr marL="217170" marR="0" lvl="1" indent="-108585" algn="just" defTabSz="914400" rtl="0" eaLnBrk="1" fontAlgn="auto" latinLnBrk="0" hangingPunct="1">
                <a:lnSpc>
                  <a:spcPts val="216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Arial"/>
                <a:cs typeface="Arial"/>
                <a:sym typeface="Arial"/>
              </a:endParaRPr>
            </a:p>
            <a:p>
              <a:pPr marL="217170" marR="0" lvl="1" indent="-108585" algn="just" defTabSz="914400" rtl="0" eaLnBrk="1" fontAlgn="auto" latinLnBrk="0" hangingPunct="1">
                <a:lnSpc>
                  <a:spcPts val="216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Over 42 million Indonesians live in coastal areas, many with low adaptive capacity.</a:t>
              </a:r>
            </a:p>
            <a:p>
              <a:pPr marL="217170" marR="0" lvl="1" indent="-108585" algn="just" defTabSz="914400" rtl="0" eaLnBrk="1" fontAlgn="auto" latinLnBrk="0" hangingPunct="1">
                <a:lnSpc>
                  <a:spcPts val="216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Arial"/>
                <a:cs typeface="Arial"/>
                <a:sym typeface="Arial"/>
              </a:endParaRPr>
            </a:p>
            <a:p>
              <a:pPr marL="217170" marR="0" lvl="1" indent="-108585" algn="just" defTabSz="914400" rtl="0" eaLnBrk="1" fontAlgn="auto" latinLnBrk="0" hangingPunct="1">
                <a:lnSpc>
                  <a:spcPts val="2009"/>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Climate impacts are worsened by mangrove loss and rapid coastal development. </a:t>
              </a:r>
            </a:p>
            <a:p>
              <a:pPr marL="217170" marR="0" lvl="1" indent="-108585" algn="just" defTabSz="914400" rtl="0" eaLnBrk="1" fontAlgn="auto" latinLnBrk="0" hangingPunct="1">
                <a:lnSpc>
                  <a:spcPts val="2009"/>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28" name="Group 28"/>
          <p:cNvGrpSpPr/>
          <p:nvPr/>
        </p:nvGrpSpPr>
        <p:grpSpPr>
          <a:xfrm>
            <a:off x="14226731" y="6361218"/>
            <a:ext cx="3442021" cy="407804"/>
            <a:chOff x="0" y="0"/>
            <a:chExt cx="4589361" cy="543739"/>
          </a:xfrm>
        </p:grpSpPr>
        <p:sp>
          <p:nvSpPr>
            <p:cNvPr id="29" name="Freeform 29"/>
            <p:cNvSpPr/>
            <p:nvPr/>
          </p:nvSpPr>
          <p:spPr>
            <a:xfrm>
              <a:off x="0" y="0"/>
              <a:ext cx="4589361" cy="543739"/>
            </a:xfrm>
            <a:custGeom>
              <a:avLst/>
              <a:gdLst/>
              <a:ahLst/>
              <a:cxnLst/>
              <a:rect l="l" t="t" r="r" b="b"/>
              <a:pathLst>
                <a:path w="4589361" h="543739">
                  <a:moveTo>
                    <a:pt x="0" y="0"/>
                  </a:moveTo>
                  <a:lnTo>
                    <a:pt x="4589361" y="0"/>
                  </a:lnTo>
                  <a:lnTo>
                    <a:pt x="4589361" y="543739"/>
                  </a:lnTo>
                  <a:lnTo>
                    <a:pt x="0" y="543739"/>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0" y="-47625"/>
              <a:ext cx="4589361" cy="591364"/>
            </a:xfrm>
            <a:prstGeom prst="rect">
              <a:avLst/>
            </a:prstGeom>
          </p:spPr>
          <p:txBody>
            <a:bodyPr lIns="0" tIns="0" rIns="0" bIns="0" rtlCol="0" anchor="t"/>
            <a:lstStyle/>
            <a:p>
              <a:pPr marL="0" marR="0" lvl="0" indent="0" algn="ctr" defTabSz="914400" rtl="0" eaLnBrk="1" fontAlgn="auto" latinLnBrk="0" hangingPunct="1">
                <a:lnSpc>
                  <a:spcPts val="3343"/>
                </a:lnSpc>
                <a:spcBef>
                  <a:spcPts val="0"/>
                </a:spcBef>
                <a:spcAft>
                  <a:spcPts val="0"/>
                </a:spcAft>
                <a:buClrTx/>
                <a:buSzTx/>
                <a:buFontTx/>
                <a:buNone/>
                <a:tabLst/>
                <a:defRPr/>
              </a:pPr>
              <a:r>
                <a:rPr kumimoji="0" lang="en-US" sz="2350" b="1" i="0" u="none" strike="noStrike" kern="1200" cap="none" spc="0" normalizeH="0" baseline="0" noProof="0">
                  <a:ln>
                    <a:noFill/>
                  </a:ln>
                  <a:solidFill>
                    <a:srgbClr val="FFFFFF"/>
                  </a:solidFill>
                  <a:effectLst/>
                  <a:uLnTx/>
                  <a:uFillTx/>
                  <a:latin typeface="Garet Bold"/>
                  <a:ea typeface="Garet Bold"/>
                  <a:cs typeface="Garet Bold"/>
                  <a:sym typeface="Garet Bold"/>
                </a:rPr>
                <a:t>Agriculture</a:t>
              </a:r>
            </a:p>
          </p:txBody>
        </p:sp>
      </p:grpSp>
      <p:grpSp>
        <p:nvGrpSpPr>
          <p:cNvPr id="31" name="Group 31"/>
          <p:cNvGrpSpPr/>
          <p:nvPr/>
        </p:nvGrpSpPr>
        <p:grpSpPr>
          <a:xfrm>
            <a:off x="9971304" y="4575083"/>
            <a:ext cx="2984360" cy="499398"/>
            <a:chOff x="0" y="0"/>
            <a:chExt cx="3979147" cy="665864"/>
          </a:xfrm>
        </p:grpSpPr>
        <p:sp>
          <p:nvSpPr>
            <p:cNvPr id="32" name="Freeform 32"/>
            <p:cNvSpPr/>
            <p:nvPr/>
          </p:nvSpPr>
          <p:spPr>
            <a:xfrm>
              <a:off x="0" y="0"/>
              <a:ext cx="3979147" cy="665864"/>
            </a:xfrm>
            <a:custGeom>
              <a:avLst/>
              <a:gdLst/>
              <a:ahLst/>
              <a:cxnLst/>
              <a:rect l="l" t="t" r="r" b="b"/>
              <a:pathLst>
                <a:path w="3979147" h="665864">
                  <a:moveTo>
                    <a:pt x="0" y="0"/>
                  </a:moveTo>
                  <a:lnTo>
                    <a:pt x="3979147" y="0"/>
                  </a:lnTo>
                  <a:lnTo>
                    <a:pt x="3979147" y="665864"/>
                  </a:lnTo>
                  <a:lnTo>
                    <a:pt x="0" y="665864"/>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3"/>
            <p:cNvSpPr txBox="1"/>
            <p:nvPr/>
          </p:nvSpPr>
          <p:spPr>
            <a:xfrm>
              <a:off x="0" y="-47625"/>
              <a:ext cx="3979147" cy="713489"/>
            </a:xfrm>
            <a:prstGeom prst="rect">
              <a:avLst/>
            </a:prstGeom>
          </p:spPr>
          <p:txBody>
            <a:bodyPr lIns="0" tIns="0" rIns="0" bIns="0" rtlCol="0" anchor="t"/>
            <a:lstStyle/>
            <a:p>
              <a:pPr marL="0" marR="0" lvl="0" indent="0" algn="ctr" defTabSz="914400" rtl="0" eaLnBrk="1" fontAlgn="auto" latinLnBrk="0" hangingPunct="1">
                <a:lnSpc>
                  <a:spcPts val="3343"/>
                </a:lnSpc>
                <a:spcBef>
                  <a:spcPts val="0"/>
                </a:spcBef>
                <a:spcAft>
                  <a:spcPts val="0"/>
                </a:spcAft>
                <a:buClrTx/>
                <a:buSzTx/>
                <a:buFontTx/>
                <a:buNone/>
                <a:tabLst/>
                <a:defRPr/>
              </a:pPr>
              <a:r>
                <a:rPr kumimoji="0" lang="en-US" sz="2350" b="1" i="0" u="none" strike="noStrike" kern="1200" cap="none" spc="0" normalizeH="0" baseline="0" noProof="0">
                  <a:ln>
                    <a:noFill/>
                  </a:ln>
                  <a:solidFill>
                    <a:srgbClr val="FFFFFF"/>
                  </a:solidFill>
                  <a:effectLst/>
                  <a:uLnTx/>
                  <a:uFillTx/>
                  <a:latin typeface="Garet Bold"/>
                  <a:ea typeface="Garet Bold"/>
                  <a:cs typeface="Garet Bold"/>
                  <a:sym typeface="Garet Bold"/>
                </a:rPr>
                <a:t>Water Availability</a:t>
              </a:r>
            </a:p>
          </p:txBody>
        </p:sp>
      </p:grpSp>
      <p:grpSp>
        <p:nvGrpSpPr>
          <p:cNvPr id="34" name="Group 34"/>
          <p:cNvGrpSpPr/>
          <p:nvPr/>
        </p:nvGrpSpPr>
        <p:grpSpPr>
          <a:xfrm>
            <a:off x="14226731" y="7177167"/>
            <a:ext cx="3442021" cy="3046988"/>
            <a:chOff x="0" y="0"/>
            <a:chExt cx="4589361" cy="4062651"/>
          </a:xfrm>
        </p:grpSpPr>
        <p:sp>
          <p:nvSpPr>
            <p:cNvPr id="35" name="Freeform 35"/>
            <p:cNvSpPr/>
            <p:nvPr/>
          </p:nvSpPr>
          <p:spPr>
            <a:xfrm>
              <a:off x="0" y="0"/>
              <a:ext cx="4589361" cy="4062651"/>
            </a:xfrm>
            <a:custGeom>
              <a:avLst/>
              <a:gdLst/>
              <a:ahLst/>
              <a:cxnLst/>
              <a:rect l="l" t="t" r="r" b="b"/>
              <a:pathLst>
                <a:path w="4589361" h="4062651">
                  <a:moveTo>
                    <a:pt x="0" y="0"/>
                  </a:moveTo>
                  <a:lnTo>
                    <a:pt x="4589361" y="0"/>
                  </a:lnTo>
                  <a:lnTo>
                    <a:pt x="4589361" y="4062651"/>
                  </a:lnTo>
                  <a:lnTo>
                    <a:pt x="0" y="4062651"/>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a:off x="0" y="-38100"/>
              <a:ext cx="4589361" cy="4100751"/>
            </a:xfrm>
            <a:prstGeom prst="rect">
              <a:avLst/>
            </a:prstGeom>
          </p:spPr>
          <p:txBody>
            <a:bodyPr lIns="0" tIns="0" rIns="0" bIns="0" rtlCol="0" anchor="t"/>
            <a:lstStyle/>
            <a:p>
              <a:pPr marL="217170" marR="0" lvl="1" indent="-108585" algn="just" defTabSz="914400" rtl="0" eaLnBrk="1" fontAlgn="auto" latinLnBrk="0" hangingPunct="1">
                <a:lnSpc>
                  <a:spcPts val="216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Highly exposed to floods, droughts, and shifting rainfall patterns, affecting crop yields and food security.</a:t>
              </a:r>
            </a:p>
            <a:p>
              <a:pPr marL="217170" marR="0" lvl="1" indent="-108585" algn="just" defTabSz="914400" rtl="0" eaLnBrk="1" fontAlgn="auto" latinLnBrk="0" hangingPunct="1">
                <a:lnSpc>
                  <a:spcPts val="216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Arial"/>
                <a:cs typeface="Arial"/>
                <a:sym typeface="Arial"/>
              </a:endParaRPr>
            </a:p>
            <a:p>
              <a:pPr marL="217170" marR="0" lvl="1" indent="-108585" algn="just" defTabSz="914400" rtl="0" eaLnBrk="1" fontAlgn="auto" latinLnBrk="0" hangingPunct="1">
                <a:lnSpc>
                  <a:spcPts val="216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Smallholder farmers, who make up the majority, often lack access to climate information, insurance, and adaptive technologies.</a:t>
              </a:r>
            </a:p>
            <a:p>
              <a:pPr marL="217170" marR="0" lvl="1" indent="-108585" algn="just" defTabSz="914400" rtl="0" eaLnBrk="1" fontAlgn="auto" latinLnBrk="0" hangingPunct="1">
                <a:lnSpc>
                  <a:spcPts val="216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37" name="Freeform 37" descr="A group of islands in the water  AI-generated content may be incorrect."/>
          <p:cNvSpPr/>
          <p:nvPr/>
        </p:nvSpPr>
        <p:spPr>
          <a:xfrm>
            <a:off x="1032115" y="3256449"/>
            <a:ext cx="2292112" cy="2170264"/>
          </a:xfrm>
          <a:custGeom>
            <a:avLst/>
            <a:gdLst/>
            <a:ahLst/>
            <a:cxnLst/>
            <a:rect l="l" t="t" r="r" b="b"/>
            <a:pathLst>
              <a:path w="2292112" h="2170264">
                <a:moveTo>
                  <a:pt x="0" y="0"/>
                </a:moveTo>
                <a:lnTo>
                  <a:pt x="2292112" y="0"/>
                </a:lnTo>
                <a:lnTo>
                  <a:pt x="2292112" y="2170264"/>
                </a:lnTo>
                <a:lnTo>
                  <a:pt x="0" y="2170264"/>
                </a:lnTo>
                <a:lnTo>
                  <a:pt x="0" y="0"/>
                </a:lnTo>
                <a:close/>
              </a:path>
            </a:pathLst>
          </a:custGeom>
          <a:blipFill>
            <a:blip r:embed="rId19"/>
            <a:stretch>
              <a:fillRect t="-2115" b="-211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8" descr="A small hut in a field  AI-generated content may be incorrect."/>
          <p:cNvSpPr/>
          <p:nvPr/>
        </p:nvSpPr>
        <p:spPr>
          <a:xfrm>
            <a:off x="14830801" y="4028425"/>
            <a:ext cx="2190751" cy="1936092"/>
          </a:xfrm>
          <a:custGeom>
            <a:avLst/>
            <a:gdLst/>
            <a:ahLst/>
            <a:cxnLst/>
            <a:rect l="l" t="t" r="r" b="b"/>
            <a:pathLst>
              <a:path w="2190751" h="1936092">
                <a:moveTo>
                  <a:pt x="0" y="0"/>
                </a:moveTo>
                <a:lnTo>
                  <a:pt x="2190751" y="0"/>
                </a:lnTo>
                <a:lnTo>
                  <a:pt x="2190751" y="1936092"/>
                </a:lnTo>
                <a:lnTo>
                  <a:pt x="0" y="1936092"/>
                </a:lnTo>
                <a:lnTo>
                  <a:pt x="0" y="0"/>
                </a:lnTo>
                <a:close/>
              </a:path>
            </a:pathLst>
          </a:custGeom>
          <a:blipFill>
            <a:blip r:embed="rId20"/>
            <a:stretch>
              <a:fillRect t="-3085" b="-30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9" descr="Premium Photo | Water drop isolated"/>
          <p:cNvSpPr/>
          <p:nvPr/>
        </p:nvSpPr>
        <p:spPr>
          <a:xfrm>
            <a:off x="10446589" y="2089749"/>
            <a:ext cx="1815861" cy="1880559"/>
          </a:xfrm>
          <a:custGeom>
            <a:avLst/>
            <a:gdLst/>
            <a:ahLst/>
            <a:cxnLst/>
            <a:rect l="l" t="t" r="r" b="b"/>
            <a:pathLst>
              <a:path w="1815861" h="1880559">
                <a:moveTo>
                  <a:pt x="0" y="0"/>
                </a:moveTo>
                <a:lnTo>
                  <a:pt x="1815861" y="0"/>
                </a:lnTo>
                <a:lnTo>
                  <a:pt x="1815861" y="1880559"/>
                </a:lnTo>
                <a:lnTo>
                  <a:pt x="0" y="1880559"/>
                </a:lnTo>
                <a:lnTo>
                  <a:pt x="0" y="0"/>
                </a:lnTo>
                <a:close/>
              </a:path>
            </a:pathLst>
          </a:custGeom>
          <a:blipFill>
            <a:blip r:embed="rId21"/>
            <a:stretch>
              <a:fillRect l="-1781" r="-17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p:cNvSpPr/>
          <p:nvPr/>
        </p:nvSpPr>
        <p:spPr>
          <a:xfrm>
            <a:off x="4982131" y="1832948"/>
            <a:ext cx="3614520" cy="3614520"/>
          </a:xfrm>
          <a:custGeom>
            <a:avLst/>
            <a:gdLst/>
            <a:ahLst/>
            <a:cxnLst/>
            <a:rect l="l" t="t" r="r" b="b"/>
            <a:pathLst>
              <a:path w="3614520" h="3614520">
                <a:moveTo>
                  <a:pt x="0" y="0"/>
                </a:moveTo>
                <a:lnTo>
                  <a:pt x="3614520" y="0"/>
                </a:lnTo>
                <a:lnTo>
                  <a:pt x="3614520" y="3614520"/>
                </a:lnTo>
                <a:lnTo>
                  <a:pt x="0" y="36145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41"/>
          <p:cNvSpPr/>
          <p:nvPr/>
        </p:nvSpPr>
        <p:spPr>
          <a:xfrm>
            <a:off x="4790195" y="4473376"/>
            <a:ext cx="4050339" cy="5552731"/>
          </a:xfrm>
          <a:custGeom>
            <a:avLst/>
            <a:gdLst/>
            <a:ahLst/>
            <a:cxnLst/>
            <a:rect l="l" t="t" r="r" b="b"/>
            <a:pathLst>
              <a:path w="4050339" h="5552731">
                <a:moveTo>
                  <a:pt x="0" y="0"/>
                </a:moveTo>
                <a:lnTo>
                  <a:pt x="4050340" y="0"/>
                </a:lnTo>
                <a:lnTo>
                  <a:pt x="4050340" y="5552731"/>
                </a:lnTo>
                <a:lnTo>
                  <a:pt x="0" y="5552731"/>
                </a:lnTo>
                <a:lnTo>
                  <a:pt x="0" y="0"/>
                </a:lnTo>
                <a:close/>
              </a:path>
            </a:pathLst>
          </a:custGeom>
          <a:blipFill>
            <a:blip r:embed="rId17">
              <a:extLst>
                <a:ext uri="{96DAC541-7B7A-43D3-8B79-37D633B846F1}">
                  <asvg:svgBlip xmlns:asvg="http://schemas.microsoft.com/office/drawing/2016/SVG/main" r:embed="rId18"/>
                </a:ext>
              </a:extLst>
            </a:blip>
            <a:stretch>
              <a:fillRect l="-69491" t="-4225" r="-503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42"/>
          <p:cNvSpPr/>
          <p:nvPr/>
        </p:nvSpPr>
        <p:spPr>
          <a:xfrm>
            <a:off x="4990528" y="4481514"/>
            <a:ext cx="3597725" cy="1199932"/>
          </a:xfrm>
          <a:custGeom>
            <a:avLst/>
            <a:gdLst/>
            <a:ahLst/>
            <a:cxnLst/>
            <a:rect l="l" t="t" r="r" b="b"/>
            <a:pathLst>
              <a:path w="3597725" h="1199932">
                <a:moveTo>
                  <a:pt x="0" y="0"/>
                </a:moveTo>
                <a:lnTo>
                  <a:pt x="3597725" y="0"/>
                </a:lnTo>
                <a:lnTo>
                  <a:pt x="3597725" y="1199932"/>
                </a:lnTo>
                <a:lnTo>
                  <a:pt x="0" y="11999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3" name="Group 43"/>
          <p:cNvGrpSpPr/>
          <p:nvPr/>
        </p:nvGrpSpPr>
        <p:grpSpPr>
          <a:xfrm>
            <a:off x="5297211" y="4719539"/>
            <a:ext cx="2984360" cy="830997"/>
            <a:chOff x="0" y="0"/>
            <a:chExt cx="3979147" cy="1107996"/>
          </a:xfrm>
        </p:grpSpPr>
        <p:sp>
          <p:nvSpPr>
            <p:cNvPr id="44" name="Freeform 44"/>
            <p:cNvSpPr/>
            <p:nvPr/>
          </p:nvSpPr>
          <p:spPr>
            <a:xfrm>
              <a:off x="0" y="0"/>
              <a:ext cx="3979147" cy="1107996"/>
            </a:xfrm>
            <a:custGeom>
              <a:avLst/>
              <a:gdLst/>
              <a:ahLst/>
              <a:cxnLst/>
              <a:rect l="l" t="t" r="r" b="b"/>
              <a:pathLst>
                <a:path w="3979147" h="1107996">
                  <a:moveTo>
                    <a:pt x="0" y="0"/>
                  </a:moveTo>
                  <a:lnTo>
                    <a:pt x="3979147" y="0"/>
                  </a:lnTo>
                  <a:lnTo>
                    <a:pt x="3979147" y="1107996"/>
                  </a:lnTo>
                  <a:lnTo>
                    <a:pt x="0" y="1107996"/>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5"/>
            <p:cNvSpPr txBox="1"/>
            <p:nvPr/>
          </p:nvSpPr>
          <p:spPr>
            <a:xfrm>
              <a:off x="0" y="-47625"/>
              <a:ext cx="3979147" cy="1155621"/>
            </a:xfrm>
            <a:prstGeom prst="rect">
              <a:avLst/>
            </a:prstGeom>
          </p:spPr>
          <p:txBody>
            <a:bodyPr lIns="0" tIns="0" rIns="0" bIns="0" rtlCol="0" anchor="t"/>
            <a:lstStyle/>
            <a:p>
              <a:pPr marL="0" marR="0" lvl="0" indent="0" algn="ctr" defTabSz="914400" rtl="0" eaLnBrk="1" fontAlgn="auto" latinLnBrk="0" hangingPunct="1">
                <a:lnSpc>
                  <a:spcPts val="3343"/>
                </a:lnSpc>
                <a:spcBef>
                  <a:spcPts val="0"/>
                </a:spcBef>
                <a:spcAft>
                  <a:spcPts val="0"/>
                </a:spcAft>
                <a:buClrTx/>
                <a:buSzTx/>
                <a:buFontTx/>
                <a:buNone/>
                <a:tabLst/>
                <a:defRPr/>
              </a:pPr>
              <a:r>
                <a:rPr kumimoji="0" lang="en-US" sz="2350" b="1" i="0" u="none" strike="noStrike" kern="1200" cap="none" spc="0" normalizeH="0" baseline="0" noProof="0">
                  <a:ln>
                    <a:noFill/>
                  </a:ln>
                  <a:solidFill>
                    <a:srgbClr val="FFFFFF"/>
                  </a:solidFill>
                  <a:effectLst/>
                  <a:uLnTx/>
                  <a:uFillTx/>
                  <a:latin typeface="Garet Bold"/>
                  <a:ea typeface="Garet Bold"/>
                  <a:cs typeface="Garet Bold"/>
                  <a:sym typeface="Garet Bold"/>
                </a:rPr>
                <a:t>Health and Disease</a:t>
              </a:r>
            </a:p>
          </p:txBody>
        </p:sp>
      </p:grpSp>
      <p:sp>
        <p:nvSpPr>
          <p:cNvPr id="46" name="Freeform 46" descr="A close-up of pills  AI-generated content may be incorrect."/>
          <p:cNvSpPr/>
          <p:nvPr/>
        </p:nvSpPr>
        <p:spPr>
          <a:xfrm>
            <a:off x="5756348" y="2251451"/>
            <a:ext cx="2054345" cy="2117606"/>
          </a:xfrm>
          <a:custGeom>
            <a:avLst/>
            <a:gdLst/>
            <a:ahLst/>
            <a:cxnLst/>
            <a:rect l="l" t="t" r="r" b="b"/>
            <a:pathLst>
              <a:path w="2054345" h="2117606">
                <a:moveTo>
                  <a:pt x="0" y="0"/>
                </a:moveTo>
                <a:lnTo>
                  <a:pt x="2054345" y="0"/>
                </a:lnTo>
                <a:lnTo>
                  <a:pt x="2054345" y="2117606"/>
                </a:lnTo>
                <a:lnTo>
                  <a:pt x="0" y="2117606"/>
                </a:lnTo>
                <a:lnTo>
                  <a:pt x="0" y="0"/>
                </a:lnTo>
                <a:close/>
              </a:path>
            </a:pathLst>
          </a:custGeom>
          <a:blipFill>
            <a:blip r:embed="rId22"/>
            <a:stretch>
              <a:fillRect l="-3368" r="-33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47"/>
          <p:cNvSpPr/>
          <p:nvPr/>
        </p:nvSpPr>
        <p:spPr>
          <a:xfrm>
            <a:off x="15110504" y="1628202"/>
            <a:ext cx="2148796" cy="797008"/>
          </a:xfrm>
          <a:custGeom>
            <a:avLst/>
            <a:gdLst/>
            <a:ahLst/>
            <a:cxnLst/>
            <a:rect l="l" t="t" r="r" b="b"/>
            <a:pathLst>
              <a:path w="2148796" h="797008">
                <a:moveTo>
                  <a:pt x="0" y="0"/>
                </a:moveTo>
                <a:lnTo>
                  <a:pt x="2148796" y="0"/>
                </a:lnTo>
                <a:lnTo>
                  <a:pt x="2148796" y="797008"/>
                </a:lnTo>
                <a:lnTo>
                  <a:pt x="0" y="797008"/>
                </a:lnTo>
                <a:lnTo>
                  <a:pt x="0" y="0"/>
                </a:lnTo>
                <a:close/>
              </a:path>
            </a:pathLst>
          </a:custGeom>
          <a:blipFill>
            <a:blip r:embed="rId2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TextBox 48"/>
          <p:cNvSpPr txBox="1"/>
          <p:nvPr/>
        </p:nvSpPr>
        <p:spPr>
          <a:xfrm>
            <a:off x="9239187" y="5204622"/>
            <a:ext cx="4014352" cy="4472138"/>
          </a:xfrm>
          <a:prstGeom prst="rect">
            <a:avLst/>
          </a:prstGeom>
        </p:spPr>
        <p:txBody>
          <a:bodyPr lIns="0" tIns="0" rIns="0" bIns="0" rtlCol="0" anchor="t">
            <a:spAutoFit/>
          </a:bodyPr>
          <a:lstStyle/>
          <a:p>
            <a:pPr marL="431801" marR="0" lvl="1" indent="-215900" algn="just" defTabSz="914400" rtl="0" eaLnBrk="1" fontAlgn="auto" latinLnBrk="0" hangingPunct="1">
              <a:lnSpc>
                <a:spcPts val="2362"/>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Arial"/>
                <a:ea typeface="Arial"/>
                <a:cs typeface="Arial"/>
                <a:sym typeface="Arial"/>
              </a:rPr>
              <a:t>Climate change disrupts rainfall distribution and river flows, causing more frequent droughts and water shortages, especially in eastern Indonesia (e.g., NTT).</a:t>
            </a:r>
          </a:p>
          <a:p>
            <a:pPr marL="431801" marR="0" lvl="1" indent="-215900" algn="just" defTabSz="914400" rtl="0" eaLnBrk="1" fontAlgn="auto" latinLnBrk="0" hangingPunct="1">
              <a:lnSpc>
                <a:spcPts val="2362"/>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Arial"/>
                <a:ea typeface="Arial"/>
                <a:cs typeface="Arial"/>
                <a:sym typeface="Arial"/>
              </a:rPr>
              <a:t>Many regions already face water stress due to population growth and competing demands from agriculture and industry.</a:t>
            </a:r>
          </a:p>
          <a:p>
            <a:pPr marL="431801" marR="0" lvl="1" indent="-215900" algn="just" defTabSz="914400" rtl="0" eaLnBrk="1" fontAlgn="auto" latinLnBrk="0" hangingPunct="1">
              <a:lnSpc>
                <a:spcPts val="2362"/>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Arial"/>
                <a:ea typeface="Arial"/>
                <a:cs typeface="Arial"/>
                <a:sym typeface="Arial"/>
              </a:rPr>
              <a:t>Reservoirs and groundwater systems are increasingly vulnerable to seasonal variability.</a:t>
            </a:r>
          </a:p>
        </p:txBody>
      </p:sp>
      <p:sp>
        <p:nvSpPr>
          <p:cNvPr id="49" name="TextBox 49"/>
          <p:cNvSpPr txBox="1"/>
          <p:nvPr/>
        </p:nvSpPr>
        <p:spPr>
          <a:xfrm>
            <a:off x="4788678" y="5744311"/>
            <a:ext cx="3807974" cy="4176857"/>
          </a:xfrm>
          <a:prstGeom prst="rect">
            <a:avLst/>
          </a:prstGeom>
        </p:spPr>
        <p:txBody>
          <a:bodyPr lIns="0" tIns="0" rIns="0" bIns="0" rtlCol="0" anchor="t">
            <a:spAutoFit/>
          </a:bodyPr>
          <a:lstStyle/>
          <a:p>
            <a:pPr marL="431801" marR="0" lvl="1" indent="-215900" algn="just" defTabSz="914400" rtl="0" eaLnBrk="1" fontAlgn="auto" latinLnBrk="0" hangingPunct="1">
              <a:lnSpc>
                <a:spcPts val="2362"/>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Arial"/>
                <a:ea typeface="Arial"/>
                <a:cs typeface="Arial"/>
                <a:sym typeface="Arial"/>
              </a:rPr>
              <a:t>Rising temperatures and humidity increase the spread of vector-borne diseases such as dengue fever and malaria.</a:t>
            </a:r>
          </a:p>
          <a:p>
            <a:pPr marL="431801" marR="0" lvl="1" indent="-215900" algn="just" defTabSz="914400" rtl="0" eaLnBrk="1" fontAlgn="auto" latinLnBrk="0" hangingPunct="1">
              <a:lnSpc>
                <a:spcPts val="2362"/>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Arial"/>
                <a:ea typeface="Arial"/>
                <a:cs typeface="Arial"/>
                <a:sym typeface="Arial"/>
              </a:rPr>
              <a:t>Heat stress and air pollution exacerbate respiratory and cardiovascular illnesses, especially in urban poor populations.</a:t>
            </a:r>
          </a:p>
          <a:p>
            <a:pPr marL="431801" marR="0" lvl="1" indent="-215900" algn="just" defTabSz="914400" rtl="0" eaLnBrk="1" fontAlgn="auto" latinLnBrk="0" hangingPunct="1">
              <a:lnSpc>
                <a:spcPts val="2362"/>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Arial"/>
                <a:ea typeface="Arial"/>
                <a:cs typeface="Arial"/>
                <a:sym typeface="Arial"/>
              </a:rPr>
              <a:t>Health systems in rural areas have limited capacity to respond to climate-induced health threats.</a:t>
            </a:r>
          </a:p>
        </p:txBody>
      </p:sp>
      <p:sp>
        <p:nvSpPr>
          <p:cNvPr id="50" name="TextBox 50"/>
          <p:cNvSpPr txBox="1"/>
          <p:nvPr/>
        </p:nvSpPr>
        <p:spPr>
          <a:xfrm>
            <a:off x="13607484" y="1220315"/>
            <a:ext cx="4061269" cy="363351"/>
          </a:xfrm>
          <a:prstGeom prst="rect">
            <a:avLst/>
          </a:prstGeom>
        </p:spPr>
        <p:txBody>
          <a:bodyPr lIns="0" tIns="0" rIns="0" bIns="0" rtlCol="0" anchor="t">
            <a:spAutoFit/>
          </a:bodyPr>
          <a:lstStyle/>
          <a:p>
            <a:pPr marL="0" marR="0" lvl="0" indent="0" algn="ctr" defTabSz="914400" rtl="0" eaLnBrk="1" fontAlgn="auto" latinLnBrk="0" hangingPunct="1">
              <a:lnSpc>
                <a:spcPts val="2599"/>
              </a:lnSpc>
              <a:spcBef>
                <a:spcPct val="0"/>
              </a:spcBef>
              <a:spcAft>
                <a:spcPts val="0"/>
              </a:spcAft>
              <a:buClrTx/>
              <a:buSzTx/>
              <a:buFontTx/>
              <a:buNone/>
              <a:tabLst/>
              <a:defRPr/>
            </a:pPr>
            <a:r>
              <a:rPr kumimoji="0" lang="en-US" sz="2201" b="0" i="0" u="none" strike="noStrike" kern="1200" cap="none" spc="0" normalizeH="0" baseline="0" noProof="0">
                <a:ln>
                  <a:noFill/>
                </a:ln>
                <a:solidFill>
                  <a:srgbClr val="000000"/>
                </a:solidFill>
                <a:effectLst/>
                <a:uLnTx/>
                <a:uFillTx/>
                <a:latin typeface="Arial"/>
                <a:ea typeface="Arial"/>
                <a:cs typeface="Arial"/>
                <a:sym typeface="Arial"/>
              </a:rPr>
              <a:t>Source :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47861" y="968781"/>
            <a:ext cx="12125739" cy="7976435"/>
          </a:xfrm>
          <a:custGeom>
            <a:avLst/>
            <a:gdLst/>
            <a:ahLst/>
            <a:cxnLst/>
            <a:rect l="l" t="t" r="r" b="b"/>
            <a:pathLst>
              <a:path w="8552816" h="5858679">
                <a:moveTo>
                  <a:pt x="0" y="0"/>
                </a:moveTo>
                <a:lnTo>
                  <a:pt x="8552816" y="0"/>
                </a:lnTo>
                <a:lnTo>
                  <a:pt x="8552816" y="5858680"/>
                </a:lnTo>
                <a:lnTo>
                  <a:pt x="0" y="585868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4867592" y="9212301"/>
            <a:ext cx="4276408" cy="338207"/>
          </a:xfrm>
          <a:prstGeom prst="rect">
            <a:avLst/>
          </a:prstGeom>
        </p:spPr>
        <p:txBody>
          <a:bodyPr lIns="0" tIns="0" rIns="0" bIns="0" rtlCol="0" anchor="t">
            <a:spAutoFit/>
          </a:bodyPr>
          <a:lstStyle/>
          <a:p>
            <a:pPr marL="0" marR="0" lvl="0" indent="0" algn="ctr" defTabSz="914400" rtl="0" eaLnBrk="1" fontAlgn="auto" latinLnBrk="0" hangingPunct="1">
              <a:lnSpc>
                <a:spcPts val="2362"/>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EFEFE"/>
                </a:solidFill>
                <a:effectLst/>
                <a:uLnTx/>
                <a:uFillTx/>
                <a:latin typeface="Arial Bold"/>
                <a:ea typeface="Arial Bold"/>
                <a:cs typeface="Arial Bold"/>
                <a:sym typeface="Arial Bold"/>
              </a:rPr>
              <a:t>Source : Zen and Saputra (2023)</a:t>
            </a:r>
          </a:p>
        </p:txBody>
      </p:sp>
      <p:grpSp>
        <p:nvGrpSpPr>
          <p:cNvPr id="4" name="Group 4"/>
          <p:cNvGrpSpPr/>
          <p:nvPr/>
        </p:nvGrpSpPr>
        <p:grpSpPr>
          <a:xfrm>
            <a:off x="597363" y="968782"/>
            <a:ext cx="4889037" cy="7104057"/>
            <a:chOff x="0" y="0"/>
            <a:chExt cx="13704802" cy="2038336"/>
          </a:xfrm>
        </p:grpSpPr>
        <p:sp>
          <p:nvSpPr>
            <p:cNvPr id="5" name="Freeform 5"/>
            <p:cNvSpPr/>
            <p:nvPr/>
          </p:nvSpPr>
          <p:spPr>
            <a:xfrm>
              <a:off x="0" y="0"/>
              <a:ext cx="13704802" cy="2038336"/>
            </a:xfrm>
            <a:custGeom>
              <a:avLst/>
              <a:gdLst/>
              <a:ahLst/>
              <a:cxnLst/>
              <a:rect l="l" t="t" r="r" b="b"/>
              <a:pathLst>
                <a:path w="13704802" h="2038336">
                  <a:moveTo>
                    <a:pt x="0" y="0"/>
                  </a:moveTo>
                  <a:lnTo>
                    <a:pt x="13704802" y="0"/>
                  </a:lnTo>
                  <a:lnTo>
                    <a:pt x="13704802" y="2038336"/>
                  </a:lnTo>
                  <a:lnTo>
                    <a:pt x="0" y="2038336"/>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13704802" cy="1990711"/>
            </a:xfrm>
            <a:prstGeom prst="rect">
              <a:avLst/>
            </a:prstGeom>
          </p:spPr>
          <p:txBody>
            <a:bodyPr lIns="0" tIns="0" rIns="0" bIns="0" rtlCol="0" anchor="t"/>
            <a:lstStyle/>
            <a:p>
              <a:pPr marL="0" marR="0" lvl="0" indent="0" algn="l" defTabSz="914400" rtl="0" eaLnBrk="1" fontAlgn="auto" latinLnBrk="0" hangingPunct="1">
                <a:lnSpc>
                  <a:spcPts val="5852"/>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C000"/>
                  </a:solidFill>
                  <a:effectLst/>
                  <a:uLnTx/>
                  <a:uFillTx/>
                  <a:latin typeface="Garet Bold"/>
                  <a:ea typeface="Garet Bold"/>
                  <a:cs typeface="Garet Bold"/>
                  <a:sym typeface="Garet Bold"/>
                </a:rPr>
                <a:t>Indonesia Policy Milestone</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619F2-52C0-E0C1-E316-797B56C6BD96}"/>
            </a:ext>
          </a:extLst>
        </p:cNvPr>
        <p:cNvGrpSpPr/>
        <p:nvPr/>
      </p:nvGrpSpPr>
      <p:grpSpPr>
        <a:xfrm>
          <a:off x="0" y="0"/>
          <a:ext cx="0" cy="0"/>
          <a:chOff x="0" y="0"/>
          <a:chExt cx="0" cy="0"/>
        </a:xfrm>
      </p:grpSpPr>
      <p:sp>
        <p:nvSpPr>
          <p:cNvPr id="32" name="Freeform 32">
            <a:extLst>
              <a:ext uri="{FF2B5EF4-FFF2-40B4-BE49-F238E27FC236}">
                <a16:creationId xmlns:a16="http://schemas.microsoft.com/office/drawing/2014/main" id="{9C0A2A0F-D47B-A0F2-299D-90B2B1B685AD}"/>
              </a:ext>
            </a:extLst>
          </p:cNvPr>
          <p:cNvSpPr/>
          <p:nvPr/>
        </p:nvSpPr>
        <p:spPr>
          <a:xfrm>
            <a:off x="1028700" y="1230804"/>
            <a:ext cx="1539583" cy="408670"/>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2">
              <a:extLst>
                <a:ext uri="{96DAC541-7B7A-43D3-8B79-37D633B846F1}">
                  <asvg:svgBlip xmlns:asvg="http://schemas.microsoft.com/office/drawing/2016/SVG/main" r:embed="rId3"/>
                </a:ext>
              </a:extLst>
            </a:blip>
            <a:stretch>
              <a:fillRect r="-83257" b="-590387"/>
            </a:stretch>
          </a:blipFill>
        </p:spPr>
        <p:txBody>
          <a:bodyPr/>
          <a:lstStyle/>
          <a:p>
            <a:endParaRPr lang="en-GB"/>
          </a:p>
        </p:txBody>
      </p:sp>
      <p:sp>
        <p:nvSpPr>
          <p:cNvPr id="33" name="Freeform 33">
            <a:extLst>
              <a:ext uri="{FF2B5EF4-FFF2-40B4-BE49-F238E27FC236}">
                <a16:creationId xmlns:a16="http://schemas.microsoft.com/office/drawing/2014/main" id="{A9AAE23F-4363-01D5-DE05-435ECDB1F017}"/>
              </a:ext>
            </a:extLst>
          </p:cNvPr>
          <p:cNvSpPr/>
          <p:nvPr/>
        </p:nvSpPr>
        <p:spPr>
          <a:xfrm>
            <a:off x="15719717" y="1230804"/>
            <a:ext cx="1539583" cy="408670"/>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2">
              <a:extLst>
                <a:ext uri="{96DAC541-7B7A-43D3-8B79-37D633B846F1}">
                  <asvg:svgBlip xmlns:asvg="http://schemas.microsoft.com/office/drawing/2016/SVG/main" r:embed="rId3"/>
                </a:ext>
              </a:extLst>
            </a:blip>
            <a:stretch>
              <a:fillRect r="-83257" b="-590387"/>
            </a:stretch>
          </a:blipFill>
        </p:spPr>
        <p:txBody>
          <a:bodyPr/>
          <a:lstStyle/>
          <a:p>
            <a:endParaRPr lang="en-GB"/>
          </a:p>
        </p:txBody>
      </p:sp>
      <p:sp>
        <p:nvSpPr>
          <p:cNvPr id="34" name="TextBox 34">
            <a:extLst>
              <a:ext uri="{FF2B5EF4-FFF2-40B4-BE49-F238E27FC236}">
                <a16:creationId xmlns:a16="http://schemas.microsoft.com/office/drawing/2014/main" id="{EE4F36B7-8BC0-6020-0D43-68CE3D3E5B83}"/>
              </a:ext>
            </a:extLst>
          </p:cNvPr>
          <p:cNvSpPr txBox="1"/>
          <p:nvPr/>
        </p:nvSpPr>
        <p:spPr>
          <a:xfrm>
            <a:off x="3412101" y="948467"/>
            <a:ext cx="11463797" cy="886205"/>
          </a:xfrm>
          <a:prstGeom prst="rect">
            <a:avLst/>
          </a:prstGeom>
        </p:spPr>
        <p:txBody>
          <a:bodyPr wrap="square" lIns="0" tIns="0" rIns="0" bIns="0" rtlCol="0" anchor="t">
            <a:spAutoFit/>
          </a:bodyPr>
          <a:lstStyle>
            <a:defPPr>
              <a:defRPr lang="en-US"/>
            </a:defPPr>
            <a:lvl1pPr algn="ctr">
              <a:lnSpc>
                <a:spcPts val="7957"/>
              </a:lnSpc>
              <a:defRPr sz="4000" b="1">
                <a:solidFill>
                  <a:schemeClr val="bg1"/>
                </a:solidFill>
                <a:latin typeface="Arial" panose="020B0604020202020204" pitchFamily="34" charset="0"/>
                <a:cs typeface="Arial" panose="020B0604020202020204" pitchFamily="34" charset="0"/>
              </a:defRPr>
            </a:lvl1pPr>
          </a:lstStyle>
          <a:p>
            <a:r>
              <a:rPr lang="en-US" dirty="0">
                <a:solidFill>
                  <a:srgbClr val="FFC000"/>
                </a:solidFill>
                <a:sym typeface="Garet Bold"/>
              </a:rPr>
              <a:t>The Aim &amp; Focus of the Research Project</a:t>
            </a:r>
          </a:p>
        </p:txBody>
      </p:sp>
      <p:graphicFrame>
        <p:nvGraphicFramePr>
          <p:cNvPr id="2" name="Table 1">
            <a:extLst>
              <a:ext uri="{FF2B5EF4-FFF2-40B4-BE49-F238E27FC236}">
                <a16:creationId xmlns:a16="http://schemas.microsoft.com/office/drawing/2014/main" id="{788179AC-0D7D-5528-552B-305CA1A78614}"/>
              </a:ext>
            </a:extLst>
          </p:cNvPr>
          <p:cNvGraphicFramePr>
            <a:graphicFrameLocks noGrp="1"/>
          </p:cNvGraphicFramePr>
          <p:nvPr>
            <p:extLst>
              <p:ext uri="{D42A27DB-BD31-4B8C-83A1-F6EECF244321}">
                <p14:modId xmlns:p14="http://schemas.microsoft.com/office/powerpoint/2010/main" val="518521489"/>
              </p:ext>
            </p:extLst>
          </p:nvPr>
        </p:nvGraphicFramePr>
        <p:xfrm>
          <a:off x="1524000" y="2552699"/>
          <a:ext cx="15735301" cy="6785832"/>
        </p:xfrm>
        <a:graphic>
          <a:graphicData uri="http://schemas.openxmlformats.org/drawingml/2006/table">
            <a:tbl>
              <a:tblPr firstRow="1" bandRow="1">
                <a:tableStyleId>{5C22544A-7EE6-4342-B048-85BDC9FD1C3A}</a:tableStyleId>
              </a:tblPr>
              <a:tblGrid>
                <a:gridCol w="1007590">
                  <a:extLst>
                    <a:ext uri="{9D8B030D-6E8A-4147-A177-3AD203B41FA5}">
                      <a16:colId xmlns:a16="http://schemas.microsoft.com/office/drawing/2014/main" val="2013862096"/>
                    </a:ext>
                  </a:extLst>
                </a:gridCol>
                <a:gridCol w="14161104">
                  <a:extLst>
                    <a:ext uri="{9D8B030D-6E8A-4147-A177-3AD203B41FA5}">
                      <a16:colId xmlns:a16="http://schemas.microsoft.com/office/drawing/2014/main" val="1238414370"/>
                    </a:ext>
                  </a:extLst>
                </a:gridCol>
                <a:gridCol w="566607">
                  <a:extLst>
                    <a:ext uri="{9D8B030D-6E8A-4147-A177-3AD203B41FA5}">
                      <a16:colId xmlns:a16="http://schemas.microsoft.com/office/drawing/2014/main" val="2122531209"/>
                    </a:ext>
                  </a:extLst>
                </a:gridCol>
              </a:tblGrid>
              <a:tr h="1130972">
                <a:tc>
                  <a:txBody>
                    <a:bodyPr/>
                    <a:lstStyle/>
                    <a:p>
                      <a:pPr algn="ctr"/>
                      <a:r>
                        <a:rPr lang="en-GB" sz="6600" b="1">
                          <a:solidFill>
                            <a:schemeClr val="bg1"/>
                          </a:solidFill>
                          <a:latin typeface="Arial" panose="020B0604020202020204" pitchFamily="34" charset="0"/>
                          <a:cs typeface="Arial" panose="020B0604020202020204" pitchFamily="34" charset="0"/>
                        </a:rPr>
                        <a:t>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2800" b="1">
                          <a:solidFill>
                            <a:schemeClr val="bg1"/>
                          </a:solidFill>
                          <a:latin typeface="Arial" panose="020B0604020202020204" pitchFamily="34" charset="0"/>
                          <a:cs typeface="Arial" panose="020B0604020202020204" pitchFamily="34" charset="0"/>
                        </a:rPr>
                        <a:t>Examine the development and practices of Islamic green finance instruments aimed at addressing climate change and natural disasters</a:t>
                      </a:r>
                    </a:p>
                  </a:txBody>
                  <a:tcPr anchor="ctr">
                    <a:lnL w="12700" cmpd="sng">
                      <a:noFill/>
                    </a:lnL>
                    <a:lnR w="12700" cmpd="sng">
                      <a:noFill/>
                    </a:lnR>
                    <a:noFill/>
                  </a:tcPr>
                </a:tc>
                <a:tc>
                  <a:txBody>
                    <a:bodyPr/>
                    <a:lstStyle/>
                    <a:p>
                      <a:endParaRPr lang="en-GB" sz="2800" b="1">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44595871"/>
                  </a:ext>
                </a:extLst>
              </a:tr>
              <a:tr h="1130972">
                <a:tc>
                  <a:txBody>
                    <a:bodyPr/>
                    <a:lstStyle/>
                    <a:p>
                      <a:pPr algn="ctr"/>
                      <a:r>
                        <a:rPr lang="en-GB" sz="6600" b="1">
                          <a:solidFill>
                            <a:schemeClr val="bg1"/>
                          </a:solidFill>
                          <a:latin typeface="Arial" panose="020B0604020202020204" pitchFamily="34" charset="0"/>
                          <a:cs typeface="Arial" panose="020B0604020202020204" pitchFamily="34" charset="0"/>
                        </a:rPr>
                        <a:t>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2800" b="1">
                          <a:solidFill>
                            <a:schemeClr val="bg1"/>
                          </a:solidFill>
                          <a:latin typeface="Arial" panose="020B0604020202020204" pitchFamily="34" charset="0"/>
                          <a:cs typeface="Arial" panose="020B0604020202020204" pitchFamily="34" charset="0"/>
                        </a:rPr>
                        <a:t>Examine global trends in Islamic sustainable finance and compare them to the performance of conventional markets</a:t>
                      </a:r>
                    </a:p>
                  </a:txBody>
                  <a:tcPr anchor="ctr">
                    <a:lnL w="12700" cmpd="sng">
                      <a:noFill/>
                    </a:lnL>
                    <a:lnR w="12700" cmpd="sng">
                      <a:noFill/>
                    </a:lnR>
                    <a:noFill/>
                  </a:tcPr>
                </a:tc>
                <a:tc>
                  <a:txBody>
                    <a:bodyPr/>
                    <a:lstStyle/>
                    <a:p>
                      <a:endParaRPr lang="en-GB" sz="2800" b="1">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99725331"/>
                  </a:ext>
                </a:extLst>
              </a:tr>
              <a:tr h="1130972">
                <a:tc>
                  <a:txBody>
                    <a:bodyPr/>
                    <a:lstStyle/>
                    <a:p>
                      <a:pPr algn="ctr"/>
                      <a:r>
                        <a:rPr lang="en-GB" sz="6600" b="1">
                          <a:solidFill>
                            <a:schemeClr val="bg1"/>
                          </a:solidFill>
                          <a:latin typeface="Arial" panose="020B0604020202020204" pitchFamily="34" charset="0"/>
                          <a:cs typeface="Arial" panose="020B0604020202020204" pitchFamily="34" charset="0"/>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800" b="1">
                          <a:solidFill>
                            <a:schemeClr val="bg1"/>
                          </a:solidFill>
                          <a:latin typeface="Arial" panose="020B0604020202020204" pitchFamily="34" charset="0"/>
                          <a:cs typeface="Arial" panose="020B0604020202020204" pitchFamily="34" charset="0"/>
                        </a:rPr>
                        <a:t>Evaluate the best practices, current initiatives, risks and challenges in both OIC member countries and non-OIC countries</a:t>
                      </a:r>
                    </a:p>
                  </a:txBody>
                  <a:tcPr anchor="ctr">
                    <a:lnL w="12700" cmpd="sng">
                      <a:noFill/>
                    </a:lnL>
                    <a:lnR w="12700" cmpd="sng">
                      <a:noFill/>
                    </a:lnR>
                    <a:noFill/>
                  </a:tcPr>
                </a:tc>
                <a:tc>
                  <a:txBody>
                    <a:bodyPr/>
                    <a:lstStyle/>
                    <a:p>
                      <a:endParaRPr lang="en-GB" sz="2800" b="1">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9193156"/>
                  </a:ext>
                </a:extLst>
              </a:tr>
              <a:tr h="1130972">
                <a:tc>
                  <a:txBody>
                    <a:bodyPr/>
                    <a:lstStyle/>
                    <a:p>
                      <a:pPr algn="ctr"/>
                      <a:r>
                        <a:rPr lang="en-GB" sz="6600" b="1">
                          <a:solidFill>
                            <a:schemeClr val="bg1"/>
                          </a:solidFill>
                          <a:latin typeface="Arial" panose="020B0604020202020204" pitchFamily="34" charset="0"/>
                          <a:cs typeface="Arial" panose="020B0604020202020204" pitchFamily="34" charset="0"/>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800" b="1">
                          <a:solidFill>
                            <a:schemeClr val="bg1"/>
                          </a:solidFill>
                          <a:latin typeface="Arial" panose="020B0604020202020204" pitchFamily="34" charset="0"/>
                          <a:cs typeface="Arial" panose="020B0604020202020204" pitchFamily="34" charset="0"/>
                        </a:rPr>
                        <a:t>Identify the key stakeholders and their roles in promoting collaboration for green finance advancement</a:t>
                      </a:r>
                    </a:p>
                  </a:txBody>
                  <a:tcPr anchor="ctr">
                    <a:lnL w="12700" cmpd="sng">
                      <a:noFill/>
                    </a:lnL>
                    <a:lnR w="12700" cmpd="sng">
                      <a:noFill/>
                    </a:lnR>
                    <a:noFill/>
                  </a:tcPr>
                </a:tc>
                <a:tc>
                  <a:txBody>
                    <a:bodyPr/>
                    <a:lstStyle/>
                    <a:p>
                      <a:endParaRPr lang="en-GB" sz="2800" b="1">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5797244"/>
                  </a:ext>
                </a:extLst>
              </a:tr>
              <a:tr h="1130972">
                <a:tc>
                  <a:txBody>
                    <a:bodyPr/>
                    <a:lstStyle/>
                    <a:p>
                      <a:pPr algn="ctr"/>
                      <a:r>
                        <a:rPr lang="en-GB" sz="6600" b="1">
                          <a:solidFill>
                            <a:schemeClr val="bg1"/>
                          </a:solidFill>
                          <a:latin typeface="Arial" panose="020B0604020202020204" pitchFamily="34" charset="0"/>
                          <a:cs typeface="Arial" panose="020B0604020202020204" pitchFamily="34" charset="0"/>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800" b="1">
                          <a:solidFill>
                            <a:schemeClr val="bg1"/>
                          </a:solidFill>
                          <a:latin typeface="Arial" panose="020B0604020202020204" pitchFamily="34" charset="0"/>
                          <a:cs typeface="Arial" panose="020B0604020202020204" pitchFamily="34" charset="0"/>
                        </a:rPr>
                        <a:t>Offer policy recommendations to bolster the growth of the Islamic green finance market</a:t>
                      </a:r>
                    </a:p>
                  </a:txBody>
                  <a:tcPr anchor="ctr">
                    <a:lnL w="12700" cmpd="sng">
                      <a:noFill/>
                    </a:lnL>
                    <a:lnR w="12700" cmpd="sng">
                      <a:noFill/>
                    </a:lnR>
                    <a:noFill/>
                  </a:tcPr>
                </a:tc>
                <a:tc>
                  <a:txBody>
                    <a:bodyPr/>
                    <a:lstStyle/>
                    <a:p>
                      <a:endParaRPr lang="en-GB" sz="2800" b="1">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47185413"/>
                  </a:ext>
                </a:extLst>
              </a:tr>
              <a:tr h="1130972">
                <a:tc>
                  <a:txBody>
                    <a:bodyPr/>
                    <a:lstStyle/>
                    <a:p>
                      <a:pPr algn="ctr"/>
                      <a:r>
                        <a:rPr lang="en-GB" sz="6600" b="1">
                          <a:solidFill>
                            <a:schemeClr val="bg1"/>
                          </a:solidFill>
                          <a:latin typeface="Arial" panose="020B0604020202020204" pitchFamily="34" charset="0"/>
                          <a:cs typeface="Arial" panose="020B0604020202020204" pitchFamily="34" charset="0"/>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800" b="1" dirty="0">
                          <a:solidFill>
                            <a:schemeClr val="bg1"/>
                          </a:solidFill>
                          <a:latin typeface="Arial" panose="020B0604020202020204" pitchFamily="34" charset="0"/>
                          <a:cs typeface="Arial" panose="020B0604020202020204" pitchFamily="34" charset="0"/>
                        </a:rPr>
                        <a:t>Develop a structured roadmap to accelerate sustainable finance adoption in OIC member countries</a:t>
                      </a:r>
                    </a:p>
                  </a:txBody>
                  <a:tcPr anchor="ctr">
                    <a:lnL w="12700" cmpd="sng">
                      <a:noFill/>
                    </a:lnL>
                    <a:lnR w="12700" cmpd="sng">
                      <a:noFill/>
                    </a:lnR>
                    <a:noFill/>
                  </a:tcPr>
                </a:tc>
                <a:tc>
                  <a:txBody>
                    <a:bodyPr/>
                    <a:lstStyle/>
                    <a:p>
                      <a:endParaRPr lang="en-GB" sz="2800" b="1"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6635593"/>
                  </a:ext>
                </a:extLst>
              </a:tr>
            </a:tbl>
          </a:graphicData>
        </a:graphic>
      </p:graphicFrame>
    </p:spTree>
    <p:extLst>
      <p:ext uri="{BB962C8B-B14F-4D97-AF65-F5344CB8AC3E}">
        <p14:creationId xmlns:p14="http://schemas.microsoft.com/office/powerpoint/2010/main" val="3526915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4555" y="628621"/>
            <a:ext cx="7376574" cy="1528752"/>
            <a:chOff x="0" y="0"/>
            <a:chExt cx="9835432" cy="2038336"/>
          </a:xfrm>
        </p:grpSpPr>
        <p:sp>
          <p:nvSpPr>
            <p:cNvPr id="3" name="Freeform 3"/>
            <p:cNvSpPr/>
            <p:nvPr/>
          </p:nvSpPr>
          <p:spPr>
            <a:xfrm>
              <a:off x="0" y="0"/>
              <a:ext cx="9835432" cy="2038336"/>
            </a:xfrm>
            <a:custGeom>
              <a:avLst/>
              <a:gdLst/>
              <a:ahLst/>
              <a:cxnLst/>
              <a:rect l="l" t="t" r="r" b="b"/>
              <a:pathLst>
                <a:path w="9835432" h="2038336">
                  <a:moveTo>
                    <a:pt x="0" y="0"/>
                  </a:moveTo>
                  <a:lnTo>
                    <a:pt x="9835432" y="0"/>
                  </a:lnTo>
                  <a:lnTo>
                    <a:pt x="9835432" y="2038336"/>
                  </a:lnTo>
                  <a:lnTo>
                    <a:pt x="0" y="2038336"/>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9835432" cy="1990711"/>
            </a:xfrm>
            <a:prstGeom prst="rect">
              <a:avLst/>
            </a:prstGeom>
          </p:spPr>
          <p:txBody>
            <a:bodyPr lIns="0" tIns="0" rIns="0" bIns="0" rtlCol="0" anchor="t"/>
            <a:lstStyle/>
            <a:p>
              <a:pPr marL="0" marR="0" lvl="0" indent="0" algn="l" defTabSz="914400" rtl="0" eaLnBrk="1" fontAlgn="auto" latinLnBrk="0" hangingPunct="1">
                <a:lnSpc>
                  <a:spcPts val="5852"/>
                </a:lnSpc>
                <a:spcBef>
                  <a:spcPts val="0"/>
                </a:spcBef>
                <a:spcAft>
                  <a:spcPts val="0"/>
                </a:spcAft>
                <a:buClrTx/>
                <a:buSzTx/>
                <a:buFontTx/>
                <a:buNone/>
                <a:tabLst/>
                <a:defRPr/>
              </a:pPr>
              <a:r>
                <a:rPr kumimoji="0" lang="en-US" sz="5320" b="1" i="0" u="none" strike="noStrike" kern="1200" cap="none" spc="0" normalizeH="0" baseline="0" noProof="0">
                  <a:ln>
                    <a:noFill/>
                  </a:ln>
                  <a:solidFill>
                    <a:srgbClr val="FFC000"/>
                  </a:solidFill>
                  <a:effectLst/>
                  <a:uLnTx/>
                  <a:uFillTx/>
                  <a:latin typeface="Garet Bold"/>
                  <a:ea typeface="Garet Bold"/>
                  <a:cs typeface="Garet Bold"/>
                  <a:sym typeface="Garet Bold"/>
                </a:rPr>
                <a:t>Policy Framework</a:t>
              </a:r>
            </a:p>
          </p:txBody>
        </p:sp>
      </p:grpSp>
      <p:sp>
        <p:nvSpPr>
          <p:cNvPr id="5" name="Freeform 5"/>
          <p:cNvSpPr/>
          <p:nvPr/>
        </p:nvSpPr>
        <p:spPr>
          <a:xfrm>
            <a:off x="8270175" y="1621540"/>
            <a:ext cx="2148796" cy="797008"/>
          </a:xfrm>
          <a:custGeom>
            <a:avLst/>
            <a:gdLst/>
            <a:ahLst/>
            <a:cxnLst/>
            <a:rect l="l" t="t" r="r" b="b"/>
            <a:pathLst>
              <a:path w="2148796" h="797008">
                <a:moveTo>
                  <a:pt x="0" y="0"/>
                </a:moveTo>
                <a:lnTo>
                  <a:pt x="2148796" y="0"/>
                </a:lnTo>
                <a:lnTo>
                  <a:pt x="2148796" y="797008"/>
                </a:lnTo>
                <a:lnTo>
                  <a:pt x="0" y="79700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0017826" y="2157373"/>
            <a:ext cx="12297159" cy="12297159"/>
          </a:xfrm>
          <a:custGeom>
            <a:avLst/>
            <a:gdLst/>
            <a:ahLst/>
            <a:cxnLst/>
            <a:rect l="l" t="t" r="r" b="b"/>
            <a:pathLst>
              <a:path w="12297159" h="12297159">
                <a:moveTo>
                  <a:pt x="0" y="0"/>
                </a:moveTo>
                <a:lnTo>
                  <a:pt x="12297159" y="0"/>
                </a:lnTo>
                <a:lnTo>
                  <a:pt x="12297159" y="12297159"/>
                </a:lnTo>
                <a:lnTo>
                  <a:pt x="0" y="122971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3812" y="3235645"/>
            <a:ext cx="11301259" cy="5410478"/>
          </a:xfrm>
          <a:custGeom>
            <a:avLst/>
            <a:gdLst/>
            <a:ahLst/>
            <a:cxnLst/>
            <a:rect l="l" t="t" r="r" b="b"/>
            <a:pathLst>
              <a:path w="11301259" h="5410478">
                <a:moveTo>
                  <a:pt x="0" y="0"/>
                </a:moveTo>
                <a:lnTo>
                  <a:pt x="11301259" y="0"/>
                </a:lnTo>
                <a:lnTo>
                  <a:pt x="11301259" y="5410478"/>
                </a:lnTo>
                <a:lnTo>
                  <a:pt x="0" y="541047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1301259" y="4824983"/>
            <a:ext cx="2903480" cy="2499427"/>
          </a:xfrm>
          <a:custGeom>
            <a:avLst/>
            <a:gdLst/>
            <a:ahLst/>
            <a:cxnLst/>
            <a:rect l="l" t="t" r="r" b="b"/>
            <a:pathLst>
              <a:path w="2903480" h="2499427">
                <a:moveTo>
                  <a:pt x="0" y="0"/>
                </a:moveTo>
                <a:lnTo>
                  <a:pt x="2903480" y="0"/>
                </a:lnTo>
                <a:lnTo>
                  <a:pt x="2903480" y="2499427"/>
                </a:lnTo>
                <a:lnTo>
                  <a:pt x="0" y="24994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620192" y="8760423"/>
            <a:ext cx="6759275" cy="1240147"/>
          </a:xfrm>
          <a:custGeom>
            <a:avLst/>
            <a:gdLst/>
            <a:ahLst/>
            <a:cxnLst/>
            <a:rect l="l" t="t" r="r" b="b"/>
            <a:pathLst>
              <a:path w="6759275" h="1240147">
                <a:moveTo>
                  <a:pt x="0" y="0"/>
                </a:moveTo>
                <a:lnTo>
                  <a:pt x="6759275" y="0"/>
                </a:lnTo>
                <a:lnTo>
                  <a:pt x="6759275" y="1240147"/>
                </a:lnTo>
                <a:lnTo>
                  <a:pt x="0" y="1240147"/>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592899" y="2504504"/>
            <a:ext cx="3503348" cy="928768"/>
          </a:xfrm>
          <a:prstGeom prst="rect">
            <a:avLst/>
          </a:prstGeom>
        </p:spPr>
        <p:txBody>
          <a:bodyPr lIns="0" tIns="0" rIns="0" bIns="0" rtlCol="0" anchor="t">
            <a:spAutoFit/>
          </a:bodyPr>
          <a:lstStyle/>
          <a:p>
            <a:pPr marL="0" marR="0" lvl="0" indent="0" algn="ctr" defTabSz="914400" rtl="0" eaLnBrk="1" fontAlgn="auto" latinLnBrk="0" hangingPunct="1">
              <a:lnSpc>
                <a:spcPts val="2362"/>
              </a:lnSpc>
              <a:spcBef>
                <a:spcPct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Bold"/>
                <a:ea typeface="Arial Bold"/>
                <a:cs typeface="Arial Bold"/>
                <a:sym typeface="Arial Bold"/>
              </a:rPr>
              <a:t>Climate Resilience Development Policy (CRDP) 2020–2045</a:t>
            </a:r>
          </a:p>
        </p:txBody>
      </p:sp>
      <p:sp>
        <p:nvSpPr>
          <p:cNvPr id="11" name="TextBox 11"/>
          <p:cNvSpPr txBox="1"/>
          <p:nvPr/>
        </p:nvSpPr>
        <p:spPr>
          <a:xfrm>
            <a:off x="11301259" y="5738903"/>
            <a:ext cx="2661845" cy="633488"/>
          </a:xfrm>
          <a:prstGeom prst="rect">
            <a:avLst/>
          </a:prstGeom>
        </p:spPr>
        <p:txBody>
          <a:bodyPr lIns="0" tIns="0" rIns="0" bIns="0" rtlCol="0" anchor="t">
            <a:spAutoFit/>
          </a:bodyPr>
          <a:lstStyle/>
          <a:p>
            <a:pPr marL="0" marR="0" lvl="0" indent="0" algn="ctr" defTabSz="914400" rtl="0" eaLnBrk="1" fontAlgn="auto" latinLnBrk="0" hangingPunct="1">
              <a:lnSpc>
                <a:spcPts val="2362"/>
              </a:lnSpc>
              <a:spcBef>
                <a:spcPct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Bold"/>
                <a:ea typeface="Arial Bold"/>
                <a:cs typeface="Arial Bold"/>
                <a:sym typeface="Arial Bold"/>
              </a:rPr>
              <a:t>Future Direction (RPJMN 2025–2029)</a:t>
            </a:r>
          </a:p>
        </p:txBody>
      </p:sp>
      <p:sp>
        <p:nvSpPr>
          <p:cNvPr id="12" name="TextBox 12"/>
          <p:cNvSpPr txBox="1"/>
          <p:nvPr/>
        </p:nvSpPr>
        <p:spPr>
          <a:xfrm>
            <a:off x="13963103" y="3671937"/>
            <a:ext cx="4243190" cy="5386004"/>
          </a:xfrm>
          <a:prstGeom prst="rect">
            <a:avLst/>
          </a:prstGeom>
        </p:spPr>
        <p:txBody>
          <a:bodyPr lIns="0" tIns="0" rIns="0" bIns="0" rtlCol="0" anchor="t">
            <a:spAutoFit/>
          </a:bodyPr>
          <a:lstStyle/>
          <a:p>
            <a:pPr marL="453390" marR="0" lvl="1" indent="-226695" algn="l" defTabSz="914400" rtl="0" eaLnBrk="1" fontAlgn="auto" latinLnBrk="0" hangingPunct="1">
              <a:lnSpc>
                <a:spcPts val="2480"/>
              </a:lnSpc>
              <a:spcBef>
                <a:spcPts val="0"/>
              </a:spcBef>
              <a:spcAft>
                <a:spcPts val="0"/>
              </a:spcAft>
              <a:buClrTx/>
              <a:buSzTx/>
              <a:buFont typeface="Arial"/>
              <a:buChar char="•"/>
              <a:tabLst/>
              <a:defRPr/>
            </a:pPr>
            <a:r>
              <a:rPr kumimoji="0" lang="en-US" sz="2100" b="1" i="0" u="none" strike="noStrike" kern="1200" cap="none" spc="0" normalizeH="0" baseline="0" noProof="0">
                <a:ln>
                  <a:noFill/>
                </a:ln>
                <a:solidFill>
                  <a:srgbClr val="002060"/>
                </a:solidFill>
                <a:effectLst/>
                <a:uLnTx/>
                <a:uFillTx/>
                <a:latin typeface="Arial Bold"/>
                <a:ea typeface="Arial Bold"/>
                <a:cs typeface="Arial Bold"/>
                <a:sym typeface="Arial Bold"/>
              </a:rPr>
              <a:t>Mainstreaming climate resilience into infrastructure and spatial planning</a:t>
            </a:r>
          </a:p>
          <a:p>
            <a:pPr marL="0" marR="0" lvl="0" indent="0" algn="l" defTabSz="914400" rtl="0" eaLnBrk="1" fontAlgn="auto" latinLnBrk="0" hangingPunct="1">
              <a:lnSpc>
                <a:spcPts val="2480"/>
              </a:lnSpc>
              <a:spcBef>
                <a:spcPts val="0"/>
              </a:spcBef>
              <a:spcAft>
                <a:spcPts val="0"/>
              </a:spcAft>
              <a:buClrTx/>
              <a:buSzTx/>
              <a:buFontTx/>
              <a:buNone/>
              <a:tabLst/>
              <a:defRPr/>
            </a:pPr>
            <a:endParaRPr kumimoji="0" lang="en-US" sz="2100" b="1" i="0" u="none" strike="noStrike" kern="1200" cap="none" spc="0" normalizeH="0" baseline="0" noProof="0">
              <a:ln>
                <a:noFill/>
              </a:ln>
              <a:solidFill>
                <a:srgbClr val="002060"/>
              </a:solidFill>
              <a:effectLst/>
              <a:uLnTx/>
              <a:uFillTx/>
              <a:latin typeface="Arial Bold"/>
              <a:ea typeface="Arial Bold"/>
              <a:cs typeface="Arial Bold"/>
              <a:sym typeface="Arial Bold"/>
            </a:endParaRPr>
          </a:p>
          <a:p>
            <a:pPr marL="453390" marR="0" lvl="1" indent="-226695" algn="l" defTabSz="914400" rtl="0" eaLnBrk="1" fontAlgn="auto" latinLnBrk="0" hangingPunct="1">
              <a:lnSpc>
                <a:spcPts val="2480"/>
              </a:lnSpc>
              <a:spcBef>
                <a:spcPts val="0"/>
              </a:spcBef>
              <a:spcAft>
                <a:spcPts val="0"/>
              </a:spcAft>
              <a:buClrTx/>
              <a:buSzTx/>
              <a:buFont typeface="Arial"/>
              <a:buChar char="•"/>
              <a:tabLst/>
              <a:defRPr/>
            </a:pPr>
            <a:r>
              <a:rPr kumimoji="0" lang="en-US" sz="2100" b="1" i="0" u="none" strike="noStrike" kern="1200" cap="none" spc="0" normalizeH="0" baseline="0" noProof="0">
                <a:ln>
                  <a:noFill/>
                </a:ln>
                <a:solidFill>
                  <a:srgbClr val="002060"/>
                </a:solidFill>
                <a:effectLst/>
                <a:uLnTx/>
                <a:uFillTx/>
                <a:latin typeface="Arial Bold"/>
                <a:ea typeface="Arial Bold"/>
                <a:cs typeface="Arial Bold"/>
                <a:sym typeface="Arial Bold"/>
              </a:rPr>
              <a:t>Strengthening local climate governance</a:t>
            </a:r>
          </a:p>
          <a:p>
            <a:pPr marL="0" marR="0" lvl="0" indent="0" algn="l" defTabSz="914400" rtl="0" eaLnBrk="1" fontAlgn="auto" latinLnBrk="0" hangingPunct="1">
              <a:lnSpc>
                <a:spcPts val="2480"/>
              </a:lnSpc>
              <a:spcBef>
                <a:spcPts val="0"/>
              </a:spcBef>
              <a:spcAft>
                <a:spcPts val="0"/>
              </a:spcAft>
              <a:buClrTx/>
              <a:buSzTx/>
              <a:buFontTx/>
              <a:buNone/>
              <a:tabLst/>
              <a:defRPr/>
            </a:pPr>
            <a:endParaRPr kumimoji="0" lang="en-US" sz="2100" b="1" i="0" u="none" strike="noStrike" kern="1200" cap="none" spc="0" normalizeH="0" baseline="0" noProof="0">
              <a:ln>
                <a:noFill/>
              </a:ln>
              <a:solidFill>
                <a:srgbClr val="002060"/>
              </a:solidFill>
              <a:effectLst/>
              <a:uLnTx/>
              <a:uFillTx/>
              <a:latin typeface="Arial Bold"/>
              <a:ea typeface="Arial Bold"/>
              <a:cs typeface="Arial Bold"/>
              <a:sym typeface="Arial Bold"/>
            </a:endParaRPr>
          </a:p>
          <a:p>
            <a:pPr marL="453390" marR="0" lvl="1" indent="-226695" algn="l" defTabSz="914400" rtl="0" eaLnBrk="1" fontAlgn="auto" latinLnBrk="0" hangingPunct="1">
              <a:lnSpc>
                <a:spcPts val="2480"/>
              </a:lnSpc>
              <a:spcBef>
                <a:spcPts val="0"/>
              </a:spcBef>
              <a:spcAft>
                <a:spcPts val="0"/>
              </a:spcAft>
              <a:buClrTx/>
              <a:buSzTx/>
              <a:buFont typeface="Arial"/>
              <a:buChar char="•"/>
              <a:tabLst/>
              <a:defRPr/>
            </a:pPr>
            <a:r>
              <a:rPr kumimoji="0" lang="en-US" sz="2100" b="1" i="0" u="none" strike="noStrike" kern="1200" cap="none" spc="0" normalizeH="0" baseline="0" noProof="0">
                <a:ln>
                  <a:noFill/>
                </a:ln>
                <a:solidFill>
                  <a:srgbClr val="002060"/>
                </a:solidFill>
                <a:effectLst/>
                <a:uLnTx/>
                <a:uFillTx/>
                <a:latin typeface="Arial Bold"/>
                <a:ea typeface="Arial Bold"/>
                <a:cs typeface="Arial Bold"/>
                <a:sym typeface="Arial Bold"/>
              </a:rPr>
              <a:t>Expanding nature-based solutions</a:t>
            </a:r>
          </a:p>
          <a:p>
            <a:pPr marL="0" marR="0" lvl="0" indent="0" algn="l" defTabSz="914400" rtl="0" eaLnBrk="1" fontAlgn="auto" latinLnBrk="0" hangingPunct="1">
              <a:lnSpc>
                <a:spcPts val="2480"/>
              </a:lnSpc>
              <a:spcBef>
                <a:spcPts val="0"/>
              </a:spcBef>
              <a:spcAft>
                <a:spcPts val="0"/>
              </a:spcAft>
              <a:buClrTx/>
              <a:buSzTx/>
              <a:buFontTx/>
              <a:buNone/>
              <a:tabLst/>
              <a:defRPr/>
            </a:pPr>
            <a:endParaRPr kumimoji="0" lang="en-US" sz="2100" b="1" i="0" u="none" strike="noStrike" kern="1200" cap="none" spc="0" normalizeH="0" baseline="0" noProof="0">
              <a:ln>
                <a:noFill/>
              </a:ln>
              <a:solidFill>
                <a:srgbClr val="002060"/>
              </a:solidFill>
              <a:effectLst/>
              <a:uLnTx/>
              <a:uFillTx/>
              <a:latin typeface="Arial Bold"/>
              <a:ea typeface="Arial Bold"/>
              <a:cs typeface="Arial Bold"/>
              <a:sym typeface="Arial Bold"/>
            </a:endParaRPr>
          </a:p>
          <a:p>
            <a:pPr marL="453390" marR="0" lvl="1" indent="-226695" algn="l" defTabSz="914400" rtl="0" eaLnBrk="1" fontAlgn="auto" latinLnBrk="0" hangingPunct="1">
              <a:lnSpc>
                <a:spcPts val="2480"/>
              </a:lnSpc>
              <a:spcBef>
                <a:spcPts val="0"/>
              </a:spcBef>
              <a:spcAft>
                <a:spcPts val="0"/>
              </a:spcAft>
              <a:buClrTx/>
              <a:buSzTx/>
              <a:buFont typeface="Arial"/>
              <a:buChar char="•"/>
              <a:tabLst/>
              <a:defRPr/>
            </a:pPr>
            <a:r>
              <a:rPr kumimoji="0" lang="en-US" sz="2100" b="1" i="0" u="none" strike="noStrike" kern="1200" cap="none" spc="0" normalizeH="0" baseline="0" noProof="0">
                <a:ln>
                  <a:noFill/>
                </a:ln>
                <a:solidFill>
                  <a:srgbClr val="002060"/>
                </a:solidFill>
                <a:effectLst/>
                <a:uLnTx/>
                <a:uFillTx/>
                <a:latin typeface="Arial Bold"/>
                <a:ea typeface="Arial Bold"/>
                <a:cs typeface="Arial Bold"/>
                <a:sym typeface="Arial Bold"/>
              </a:rPr>
              <a:t>Scaling up adaptation finance and public-private partnerships</a:t>
            </a:r>
          </a:p>
          <a:p>
            <a:pPr marL="0" marR="0" lvl="0" indent="0" algn="l" defTabSz="914400" rtl="0" eaLnBrk="1" fontAlgn="auto" latinLnBrk="0" hangingPunct="1">
              <a:lnSpc>
                <a:spcPts val="2480"/>
              </a:lnSpc>
              <a:spcBef>
                <a:spcPts val="0"/>
              </a:spcBef>
              <a:spcAft>
                <a:spcPts val="0"/>
              </a:spcAft>
              <a:buClrTx/>
              <a:buSzTx/>
              <a:buFontTx/>
              <a:buNone/>
              <a:tabLst/>
              <a:defRPr/>
            </a:pPr>
            <a:endParaRPr kumimoji="0" lang="en-US" sz="2100" b="1" i="0" u="none" strike="noStrike" kern="1200" cap="none" spc="0" normalizeH="0" baseline="0" noProof="0">
              <a:ln>
                <a:noFill/>
              </a:ln>
              <a:solidFill>
                <a:srgbClr val="002060"/>
              </a:solidFill>
              <a:effectLst/>
              <a:uLnTx/>
              <a:uFillTx/>
              <a:latin typeface="Arial Bold"/>
              <a:ea typeface="Arial Bold"/>
              <a:cs typeface="Arial Bold"/>
              <a:sym typeface="Arial Bold"/>
            </a:endParaRPr>
          </a:p>
          <a:p>
            <a:pPr marL="453390" marR="0" lvl="1" indent="-226695" algn="l" defTabSz="914400" rtl="0" eaLnBrk="1" fontAlgn="auto" latinLnBrk="0" hangingPunct="1">
              <a:lnSpc>
                <a:spcPts val="2480"/>
              </a:lnSpc>
              <a:spcBef>
                <a:spcPts val="0"/>
              </a:spcBef>
              <a:spcAft>
                <a:spcPts val="0"/>
              </a:spcAft>
              <a:buClrTx/>
              <a:buSzTx/>
              <a:buFont typeface="Arial"/>
              <a:buChar char="•"/>
              <a:tabLst/>
              <a:defRPr/>
            </a:pPr>
            <a:r>
              <a:rPr kumimoji="0" lang="en-US" sz="2100" b="1" i="0" u="none" strike="noStrike" kern="1200" cap="none" spc="0" normalizeH="0" baseline="0" noProof="0">
                <a:ln>
                  <a:noFill/>
                </a:ln>
                <a:solidFill>
                  <a:srgbClr val="002060"/>
                </a:solidFill>
                <a:effectLst/>
                <a:uLnTx/>
                <a:uFillTx/>
                <a:latin typeface="Arial Bold"/>
                <a:ea typeface="Arial Bold"/>
                <a:cs typeface="Arial Bold"/>
                <a:sym typeface="Arial Bold"/>
              </a:rPr>
              <a:t>Enhancing risk and data systems for planning and accountability</a:t>
            </a:r>
          </a:p>
        </p:txBody>
      </p:sp>
      <p:sp>
        <p:nvSpPr>
          <p:cNvPr id="13" name="TextBox 13"/>
          <p:cNvSpPr txBox="1"/>
          <p:nvPr/>
        </p:nvSpPr>
        <p:spPr>
          <a:xfrm>
            <a:off x="255996" y="8784215"/>
            <a:ext cx="1297521" cy="251254"/>
          </a:xfrm>
          <a:prstGeom prst="rect">
            <a:avLst/>
          </a:prstGeom>
        </p:spPr>
        <p:txBody>
          <a:bodyPr lIns="0" tIns="0" rIns="0" bIns="0" rtlCol="0" anchor="t">
            <a:spAutoFit/>
          </a:bodyPr>
          <a:lstStyle/>
          <a:p>
            <a:pPr marL="0" marR="0" lvl="0" indent="0" algn="ctr" defTabSz="914400" rtl="0" eaLnBrk="1" fontAlgn="auto" latinLnBrk="0" hangingPunct="1">
              <a:lnSpc>
                <a:spcPts val="1771"/>
              </a:lnSpc>
              <a:spcBef>
                <a:spcPct val="0"/>
              </a:spcBef>
              <a:spcAft>
                <a:spcPts val="0"/>
              </a:spcAft>
              <a:buClrTx/>
              <a:buSzTx/>
              <a:buFontTx/>
              <a:buNone/>
              <a:tabLst/>
              <a:defRPr/>
            </a:pPr>
            <a:r>
              <a:rPr kumimoji="0" lang="en-US" sz="1500" b="1" i="0" u="none" strike="noStrike" kern="1200" cap="none" spc="0" normalizeH="0" baseline="0" noProof="0">
                <a:ln>
                  <a:noFill/>
                </a:ln>
                <a:solidFill>
                  <a:srgbClr val="FFFFFF"/>
                </a:solidFill>
                <a:effectLst/>
                <a:uLnTx/>
                <a:uFillTx/>
                <a:latin typeface="Arial Bold"/>
                <a:ea typeface="Arial Bold"/>
                <a:cs typeface="Arial Bold"/>
                <a:sym typeface="Arial Bold"/>
              </a:rPr>
              <a:t>Supported by:</a:t>
            </a:r>
          </a:p>
        </p:txBody>
      </p:sp>
      <p:sp>
        <p:nvSpPr>
          <p:cNvPr id="14" name="TextBox 14"/>
          <p:cNvSpPr txBox="1"/>
          <p:nvPr/>
        </p:nvSpPr>
        <p:spPr>
          <a:xfrm>
            <a:off x="6366207" y="9749316"/>
            <a:ext cx="2013259" cy="251254"/>
          </a:xfrm>
          <a:prstGeom prst="rect">
            <a:avLst/>
          </a:prstGeom>
        </p:spPr>
        <p:txBody>
          <a:bodyPr lIns="0" tIns="0" rIns="0" bIns="0" rtlCol="0" anchor="t">
            <a:spAutoFit/>
          </a:bodyPr>
          <a:lstStyle/>
          <a:p>
            <a:pPr marL="0" marR="0" lvl="0" indent="0" algn="ctr" defTabSz="914400" rtl="0" eaLnBrk="1" fontAlgn="auto" latinLnBrk="0" hangingPunct="1">
              <a:lnSpc>
                <a:spcPts val="1771"/>
              </a:lnSpc>
              <a:spcBef>
                <a:spcPct val="0"/>
              </a:spcBef>
              <a:spcAft>
                <a:spcPts val="0"/>
              </a:spcAft>
              <a:buClrTx/>
              <a:buSzTx/>
              <a:buFontTx/>
              <a:buNone/>
              <a:tabLst/>
              <a:defRPr/>
            </a:pPr>
            <a:r>
              <a:rPr kumimoji="0" lang="en-US" sz="1500" b="1" i="0" u="none" strike="noStrike" kern="1200" cap="none" spc="0" normalizeH="0" baseline="0" noProof="0">
                <a:ln>
                  <a:noFill/>
                </a:ln>
                <a:solidFill>
                  <a:srgbClr val="000000"/>
                </a:solidFill>
                <a:effectLst/>
                <a:uLnTx/>
                <a:uFillTx/>
                <a:latin typeface="Arial Bold"/>
                <a:ea typeface="Arial Bold"/>
                <a:cs typeface="Arial Bold"/>
                <a:sym typeface="Arial Bold"/>
              </a:rPr>
              <a:t>Development Partners</a:t>
            </a:r>
          </a:p>
        </p:txBody>
      </p:sp>
      <p:sp>
        <p:nvSpPr>
          <p:cNvPr id="15" name="TextBox 15"/>
          <p:cNvSpPr txBox="1"/>
          <p:nvPr/>
        </p:nvSpPr>
        <p:spPr>
          <a:xfrm>
            <a:off x="133812" y="2897439"/>
            <a:ext cx="6044456" cy="338207"/>
          </a:xfrm>
          <a:prstGeom prst="rect">
            <a:avLst/>
          </a:prstGeom>
        </p:spPr>
        <p:txBody>
          <a:bodyPr lIns="0" tIns="0" rIns="0" bIns="0" rtlCol="0" anchor="t">
            <a:spAutoFit/>
          </a:bodyPr>
          <a:lstStyle/>
          <a:p>
            <a:pPr marL="0" marR="0" lvl="0" indent="0" algn="ctr" defTabSz="914400" rtl="0" eaLnBrk="1" fontAlgn="auto" latinLnBrk="0" hangingPunct="1">
              <a:lnSpc>
                <a:spcPts val="2362"/>
              </a:lnSpc>
              <a:spcBef>
                <a:spcPct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Bold"/>
                <a:ea typeface="Arial Bold"/>
                <a:cs typeface="Arial Bold"/>
                <a:sym typeface="Arial Bold"/>
              </a:rPr>
              <a:t>Source: National Development Planning Agency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86338" y="6921334"/>
            <a:ext cx="7032879" cy="8229600"/>
            <a:chOff x="0" y="0"/>
            <a:chExt cx="9377172" cy="10972800"/>
          </a:xfrm>
        </p:grpSpPr>
        <p:sp>
          <p:nvSpPr>
            <p:cNvPr id="3" name="Freeform 3"/>
            <p:cNvSpPr/>
            <p:nvPr/>
          </p:nvSpPr>
          <p:spPr>
            <a:xfrm flipH="1">
              <a:off x="0" y="0"/>
              <a:ext cx="9377172" cy="10972800"/>
            </a:xfrm>
            <a:custGeom>
              <a:avLst/>
              <a:gdLst/>
              <a:ahLst/>
              <a:cxnLst/>
              <a:rect l="l" t="t" r="r" b="b"/>
              <a:pathLst>
                <a:path w="9377172" h="10972800">
                  <a:moveTo>
                    <a:pt x="9377172" y="0"/>
                  </a:moveTo>
                  <a:lnTo>
                    <a:pt x="0" y="0"/>
                  </a:lnTo>
                  <a:lnTo>
                    <a:pt x="0" y="10972800"/>
                  </a:lnTo>
                  <a:lnTo>
                    <a:pt x="9377172" y="10972800"/>
                  </a:lnTo>
                  <a:lnTo>
                    <a:pt x="9377172" y="0"/>
                  </a:lnTo>
                  <a:close/>
                </a:path>
              </a:pathLst>
            </a:custGeom>
            <a:blipFill>
              <a:blip r:embed="rId2"/>
              <a:stretch>
                <a:fillRect t="-8" b="-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31217" y="6921334"/>
            <a:ext cx="7032879" cy="8229600"/>
            <a:chOff x="0" y="0"/>
            <a:chExt cx="9377172" cy="10972800"/>
          </a:xfrm>
        </p:grpSpPr>
        <p:sp>
          <p:nvSpPr>
            <p:cNvPr id="5" name="Freeform 5"/>
            <p:cNvSpPr/>
            <p:nvPr/>
          </p:nvSpPr>
          <p:spPr>
            <a:xfrm>
              <a:off x="0" y="0"/>
              <a:ext cx="9377172" cy="10972800"/>
            </a:xfrm>
            <a:custGeom>
              <a:avLst/>
              <a:gdLst/>
              <a:ahLst/>
              <a:cxnLst/>
              <a:rect l="l" t="t" r="r" b="b"/>
              <a:pathLst>
                <a:path w="9377172" h="10972800">
                  <a:moveTo>
                    <a:pt x="0" y="0"/>
                  </a:moveTo>
                  <a:lnTo>
                    <a:pt x="9377172" y="0"/>
                  </a:lnTo>
                  <a:lnTo>
                    <a:pt x="9377172" y="10972800"/>
                  </a:lnTo>
                  <a:lnTo>
                    <a:pt x="0" y="10972800"/>
                  </a:lnTo>
                  <a:lnTo>
                    <a:pt x="0" y="0"/>
                  </a:lnTo>
                  <a:close/>
                </a:path>
              </a:pathLst>
            </a:custGeom>
            <a:blipFill>
              <a:blip r:embed="rId2"/>
              <a:stretch>
                <a:fillRect t="-8" b="-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2626544" y="5186079"/>
            <a:ext cx="7248642" cy="5448562"/>
            <a:chOff x="0" y="0"/>
            <a:chExt cx="9664856" cy="7264749"/>
          </a:xfrm>
        </p:grpSpPr>
        <p:sp>
          <p:nvSpPr>
            <p:cNvPr id="7" name="Freeform 7"/>
            <p:cNvSpPr/>
            <p:nvPr/>
          </p:nvSpPr>
          <p:spPr>
            <a:xfrm flipH="1">
              <a:off x="0" y="0"/>
              <a:ext cx="9664827" cy="7264781"/>
            </a:xfrm>
            <a:custGeom>
              <a:avLst/>
              <a:gdLst/>
              <a:ahLst/>
              <a:cxnLst/>
              <a:rect l="l" t="t" r="r" b="b"/>
              <a:pathLst>
                <a:path w="9664827" h="7264781">
                  <a:moveTo>
                    <a:pt x="9664827" y="0"/>
                  </a:moveTo>
                  <a:lnTo>
                    <a:pt x="0" y="0"/>
                  </a:lnTo>
                  <a:lnTo>
                    <a:pt x="0" y="7264781"/>
                  </a:lnTo>
                  <a:lnTo>
                    <a:pt x="9664827" y="7264781"/>
                  </a:lnTo>
                  <a:lnTo>
                    <a:pt x="9664827" y="0"/>
                  </a:lnTo>
                  <a:close/>
                </a:path>
              </a:pathLst>
            </a:custGeom>
            <a:blipFill>
              <a:blip r:embed="rId3"/>
              <a:stretch>
                <a:fillRect l="-10" r="-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1230804"/>
            <a:ext cx="1539583" cy="408670"/>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4">
              <a:extLst>
                <a:ext uri="{96DAC541-7B7A-43D3-8B79-37D633B846F1}">
                  <asvg:svgBlip xmlns:asvg="http://schemas.microsoft.com/office/drawing/2016/SVG/main" r:embed="rId5"/>
                </a:ext>
              </a:extLst>
            </a:blip>
            <a:stretch>
              <a:fillRect t="-138365" b="-1383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5719717" y="1230804"/>
            <a:ext cx="1539583" cy="408670"/>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4">
              <a:extLst>
                <a:ext uri="{96DAC541-7B7A-43D3-8B79-37D633B846F1}">
                  <asvg:svgBlip xmlns:asvg="http://schemas.microsoft.com/office/drawing/2016/SVG/main" r:embed="rId5"/>
                </a:ext>
              </a:extLst>
            </a:blip>
            <a:stretch>
              <a:fillRect t="-138365" b="-1383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a:off x="3412101" y="948467"/>
            <a:ext cx="11463797" cy="732143"/>
            <a:chOff x="0" y="0"/>
            <a:chExt cx="15285063" cy="976191"/>
          </a:xfrm>
        </p:grpSpPr>
        <p:sp>
          <p:nvSpPr>
            <p:cNvPr id="11" name="Freeform 11"/>
            <p:cNvSpPr/>
            <p:nvPr/>
          </p:nvSpPr>
          <p:spPr>
            <a:xfrm>
              <a:off x="0" y="0"/>
              <a:ext cx="15285062" cy="976191"/>
            </a:xfrm>
            <a:custGeom>
              <a:avLst/>
              <a:gdLst/>
              <a:ahLst/>
              <a:cxnLst/>
              <a:rect l="l" t="t" r="r" b="b"/>
              <a:pathLst>
                <a:path w="15285062" h="976191">
                  <a:moveTo>
                    <a:pt x="0" y="0"/>
                  </a:moveTo>
                  <a:lnTo>
                    <a:pt x="15285062" y="0"/>
                  </a:lnTo>
                  <a:lnTo>
                    <a:pt x="15285062" y="976191"/>
                  </a:lnTo>
                  <a:lnTo>
                    <a:pt x="0" y="976191"/>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85725"/>
              <a:ext cx="15285063" cy="1061916"/>
            </a:xfrm>
            <a:prstGeom prst="rect">
              <a:avLst/>
            </a:prstGeom>
          </p:spPr>
          <p:txBody>
            <a:bodyPr lIns="0" tIns="0" rIns="0" bIns="0" rtlCol="0" anchor="t"/>
            <a:lstStyle/>
            <a:p>
              <a:pPr marL="0" marR="0" lvl="0" indent="0" algn="ctr" defTabSz="914400" rtl="0" eaLnBrk="1" fontAlgn="auto" latinLnBrk="0" hangingPunct="1">
                <a:lnSpc>
                  <a:spcPts val="4800"/>
                </a:lnSpc>
                <a:spcBef>
                  <a:spcPts val="0"/>
                </a:spcBef>
                <a:spcAft>
                  <a:spcPts val="0"/>
                </a:spcAft>
                <a:buClrTx/>
                <a:buSzTx/>
                <a:buFontTx/>
                <a:buNone/>
                <a:tabLst/>
                <a:defRPr/>
              </a:pPr>
              <a:r>
                <a:rPr kumimoji="0" lang="en-US" sz="4000" b="1" i="0" u="none" strike="noStrike" kern="1200" cap="none" spc="0" normalizeH="0" baseline="0" noProof="0">
                  <a:ln>
                    <a:noFill/>
                  </a:ln>
                  <a:solidFill>
                    <a:srgbClr val="FFC000"/>
                  </a:solidFill>
                  <a:effectLst/>
                  <a:uLnTx/>
                  <a:uFillTx/>
                  <a:latin typeface="Arial Bold"/>
                  <a:ea typeface="Arial Bold"/>
                  <a:cs typeface="Arial Bold"/>
                  <a:sym typeface="Arial Bold"/>
                </a:rPr>
                <a:t>Adaptation Measures and Tools</a:t>
              </a:r>
            </a:p>
          </p:txBody>
        </p:sp>
      </p:grpSp>
      <p:grpSp>
        <p:nvGrpSpPr>
          <p:cNvPr id="13" name="Group 13"/>
          <p:cNvGrpSpPr/>
          <p:nvPr/>
        </p:nvGrpSpPr>
        <p:grpSpPr>
          <a:xfrm>
            <a:off x="14181120" y="4998931"/>
            <a:ext cx="6156359" cy="6156359"/>
            <a:chOff x="0" y="0"/>
            <a:chExt cx="8208479" cy="8208479"/>
          </a:xfrm>
        </p:grpSpPr>
        <p:sp>
          <p:nvSpPr>
            <p:cNvPr id="14" name="Freeform 14"/>
            <p:cNvSpPr/>
            <p:nvPr/>
          </p:nvSpPr>
          <p:spPr>
            <a:xfrm>
              <a:off x="0" y="0"/>
              <a:ext cx="8208518" cy="8208518"/>
            </a:xfrm>
            <a:custGeom>
              <a:avLst/>
              <a:gdLst/>
              <a:ahLst/>
              <a:cxnLst/>
              <a:rect l="l" t="t" r="r" b="b"/>
              <a:pathLst>
                <a:path w="8208518" h="8208518">
                  <a:moveTo>
                    <a:pt x="4104259" y="0"/>
                  </a:moveTo>
                  <a:cubicBezTo>
                    <a:pt x="1837563" y="0"/>
                    <a:pt x="0" y="1837563"/>
                    <a:pt x="0" y="4104259"/>
                  </a:cubicBezTo>
                  <a:cubicBezTo>
                    <a:pt x="0" y="6370955"/>
                    <a:pt x="1837563" y="8208518"/>
                    <a:pt x="4104259" y="8208518"/>
                  </a:cubicBezTo>
                  <a:cubicBezTo>
                    <a:pt x="6370955" y="8208518"/>
                    <a:pt x="8208518" y="6370955"/>
                    <a:pt x="8208518" y="4104259"/>
                  </a:cubicBezTo>
                  <a:cubicBezTo>
                    <a:pt x="8208518" y="1837563"/>
                    <a:pt x="6370955" y="0"/>
                    <a:pt x="4104259" y="0"/>
                  </a:cubicBezTo>
                  <a:close/>
                </a:path>
              </a:pathLst>
            </a:custGeom>
            <a:blipFill>
              <a:blip r:embed="rId6"/>
              <a:stretch>
                <a:fillRect l="-24999" r="-2499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2" y="1854662"/>
            <a:ext cx="18288005" cy="8432337"/>
          </a:xfrm>
          <a:custGeom>
            <a:avLst/>
            <a:gdLst/>
            <a:ahLst/>
            <a:cxnLst/>
            <a:rect l="l" t="t" r="r" b="b"/>
            <a:pathLst>
              <a:path w="18288005" h="8432337">
                <a:moveTo>
                  <a:pt x="0" y="0"/>
                </a:moveTo>
                <a:lnTo>
                  <a:pt x="18288005" y="0"/>
                </a:lnTo>
                <a:lnTo>
                  <a:pt x="18288005" y="8432337"/>
                </a:lnTo>
                <a:lnTo>
                  <a:pt x="0" y="84323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371800" y="2950670"/>
            <a:ext cx="5898637" cy="7004461"/>
          </a:xfrm>
          <a:custGeom>
            <a:avLst/>
            <a:gdLst/>
            <a:ahLst/>
            <a:cxnLst/>
            <a:rect l="l" t="t" r="r" b="b"/>
            <a:pathLst>
              <a:path w="5898637" h="7004461">
                <a:moveTo>
                  <a:pt x="0" y="0"/>
                </a:moveTo>
                <a:lnTo>
                  <a:pt x="5898637" y="0"/>
                </a:lnTo>
                <a:lnTo>
                  <a:pt x="5898637" y="7004461"/>
                </a:lnTo>
                <a:lnTo>
                  <a:pt x="0" y="70044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433472" y="3208964"/>
            <a:ext cx="5556866" cy="1565720"/>
          </a:xfrm>
          <a:custGeom>
            <a:avLst/>
            <a:gdLst/>
            <a:ahLst/>
            <a:cxnLst/>
            <a:rect l="l" t="t" r="r" b="b"/>
            <a:pathLst>
              <a:path w="5556866" h="1565720">
                <a:moveTo>
                  <a:pt x="0" y="0"/>
                </a:moveTo>
                <a:lnTo>
                  <a:pt x="5556866" y="0"/>
                </a:lnTo>
                <a:lnTo>
                  <a:pt x="5556866" y="1565720"/>
                </a:lnTo>
                <a:lnTo>
                  <a:pt x="0" y="15657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8"/>
          <p:cNvGrpSpPr/>
          <p:nvPr/>
        </p:nvGrpSpPr>
        <p:grpSpPr>
          <a:xfrm>
            <a:off x="689722" y="3376958"/>
            <a:ext cx="3482229" cy="917150"/>
            <a:chOff x="0" y="0"/>
            <a:chExt cx="4860120" cy="1280059"/>
          </a:xfrm>
        </p:grpSpPr>
        <p:sp>
          <p:nvSpPr>
            <p:cNvPr id="19" name="Freeform 19"/>
            <p:cNvSpPr/>
            <p:nvPr/>
          </p:nvSpPr>
          <p:spPr>
            <a:xfrm>
              <a:off x="0" y="0"/>
              <a:ext cx="4860120" cy="1280059"/>
            </a:xfrm>
            <a:custGeom>
              <a:avLst/>
              <a:gdLst/>
              <a:ahLst/>
              <a:cxnLst/>
              <a:rect l="l" t="t" r="r" b="b"/>
              <a:pathLst>
                <a:path w="4860120" h="1280059">
                  <a:moveTo>
                    <a:pt x="0" y="0"/>
                  </a:moveTo>
                  <a:lnTo>
                    <a:pt x="4860120" y="0"/>
                  </a:lnTo>
                  <a:lnTo>
                    <a:pt x="4860120" y="1280059"/>
                  </a:lnTo>
                  <a:lnTo>
                    <a:pt x="0" y="1280059"/>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0" y="-114300"/>
              <a:ext cx="4860120" cy="1394359"/>
            </a:xfrm>
            <a:prstGeom prst="rect">
              <a:avLst/>
            </a:prstGeom>
          </p:spPr>
          <p:txBody>
            <a:bodyPr lIns="0" tIns="0" rIns="0" bIns="0" rtlCol="0" anchor="t"/>
            <a:lstStyle/>
            <a:p>
              <a:pPr marL="0" marR="0" lvl="0" indent="0" algn="ctr" defTabSz="914400" rtl="0" eaLnBrk="1" fontAlgn="auto" latinLnBrk="0" hangingPunct="1">
                <a:lnSpc>
                  <a:spcPts val="3628"/>
                </a:lnSpc>
                <a:spcBef>
                  <a:spcPts val="0"/>
                </a:spcBef>
                <a:spcAft>
                  <a:spcPts val="0"/>
                </a:spcAft>
                <a:buClrTx/>
                <a:buSzTx/>
                <a:buFontTx/>
                <a:buNone/>
                <a:tabLst/>
                <a:defRPr/>
              </a:pPr>
              <a:r>
                <a:rPr kumimoji="0" lang="en-US" sz="2499" b="1" i="0" u="none" strike="noStrike" kern="1200" cap="none" spc="0" normalizeH="0" baseline="0" noProof="0">
                  <a:ln>
                    <a:noFill/>
                  </a:ln>
                  <a:solidFill>
                    <a:srgbClr val="FFFFFF"/>
                  </a:solidFill>
                  <a:effectLst/>
                  <a:uLnTx/>
                  <a:uFillTx/>
                  <a:latin typeface="Arial Bold"/>
                  <a:ea typeface="Arial Bold"/>
                  <a:cs typeface="Arial Bold"/>
                  <a:sym typeface="Arial Bold"/>
                </a:rPr>
                <a:t>National-Level Measures</a:t>
              </a:r>
            </a:p>
          </p:txBody>
        </p:sp>
      </p:grpSp>
      <p:grpSp>
        <p:nvGrpSpPr>
          <p:cNvPr id="21" name="Group 21"/>
          <p:cNvGrpSpPr/>
          <p:nvPr/>
        </p:nvGrpSpPr>
        <p:grpSpPr>
          <a:xfrm>
            <a:off x="620648" y="4549191"/>
            <a:ext cx="3655753" cy="3983206"/>
            <a:chOff x="0" y="0"/>
            <a:chExt cx="4874337" cy="5310941"/>
          </a:xfrm>
        </p:grpSpPr>
        <p:sp>
          <p:nvSpPr>
            <p:cNvPr id="22" name="Freeform 22"/>
            <p:cNvSpPr/>
            <p:nvPr/>
          </p:nvSpPr>
          <p:spPr>
            <a:xfrm>
              <a:off x="0" y="0"/>
              <a:ext cx="4874337" cy="5310941"/>
            </a:xfrm>
            <a:custGeom>
              <a:avLst/>
              <a:gdLst/>
              <a:ahLst/>
              <a:cxnLst/>
              <a:rect l="l" t="t" r="r" b="b"/>
              <a:pathLst>
                <a:path w="4874337" h="5310941">
                  <a:moveTo>
                    <a:pt x="0" y="0"/>
                  </a:moveTo>
                  <a:lnTo>
                    <a:pt x="4874337" y="0"/>
                  </a:lnTo>
                  <a:lnTo>
                    <a:pt x="4874337" y="5310941"/>
                  </a:lnTo>
                  <a:lnTo>
                    <a:pt x="0" y="5310941"/>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0" y="-66675"/>
              <a:ext cx="4874337" cy="5377616"/>
            </a:xfrm>
            <a:prstGeom prst="rect">
              <a:avLst/>
            </a:prstGeom>
          </p:spPr>
          <p:txBody>
            <a:bodyPr lIns="0" tIns="0" rIns="0" bIns="0" rtlCol="0" anchor="t"/>
            <a:lstStyle/>
            <a:p>
              <a:pPr marL="216941" marR="0" lvl="1" indent="-108471" algn="just" defTabSz="914400" rtl="0" eaLnBrk="1" fontAlgn="auto" latinLnBrk="0" hangingPunct="1">
                <a:lnSpc>
                  <a:spcPts val="2462"/>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srgbClr val="000000"/>
                  </a:solidFill>
                  <a:effectLst/>
                  <a:uLnTx/>
                  <a:uFillTx/>
                  <a:latin typeface="Arial Bold"/>
                  <a:ea typeface="Arial Bold"/>
                  <a:cs typeface="Arial Bold"/>
                  <a:sym typeface="Arial Bold"/>
                </a:rPr>
                <a:t>RAN-API</a:t>
              </a:r>
              <a:r>
                <a:rPr kumimoji="0" lang="en-US" sz="1800" b="0" i="0" u="none" strike="noStrike" kern="1200" cap="none" spc="0" normalizeH="0" baseline="0" noProof="0" dirty="0">
                  <a:ln>
                    <a:noFill/>
                  </a:ln>
                  <a:solidFill>
                    <a:srgbClr val="000000"/>
                  </a:solidFill>
                  <a:effectLst/>
                  <a:uLnTx/>
                  <a:uFillTx/>
                  <a:latin typeface="Arial"/>
                  <a:ea typeface="Arial"/>
                  <a:cs typeface="Arial"/>
                  <a:sym typeface="Arial"/>
                </a:rPr>
                <a:t>: National Adaptation Plan integrating climate resilience into all sectors</a:t>
              </a:r>
            </a:p>
            <a:p>
              <a:pPr marL="217170" marR="0" lvl="1" indent="-108585" algn="just" defTabSz="914400" rtl="0" eaLnBrk="1" fontAlgn="auto" latinLnBrk="0" hangingPunct="1">
                <a:lnSpc>
                  <a:spcPts val="2462"/>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srgbClr val="000000"/>
                  </a:solidFill>
                  <a:effectLst/>
                  <a:uLnTx/>
                  <a:uFillTx/>
                  <a:latin typeface="Arial Bold"/>
                  <a:ea typeface="Arial Bold"/>
                  <a:cs typeface="Arial Bold"/>
                  <a:sym typeface="Arial Bold"/>
                </a:rPr>
                <a:t>Climate Budget Tagging (CBT</a:t>
              </a:r>
              <a:r>
                <a:rPr kumimoji="0" lang="en-US" sz="1800" b="0" i="0" u="none" strike="noStrike" kern="1200" cap="none" spc="0" normalizeH="0" baseline="0" noProof="0" dirty="0">
                  <a:ln>
                    <a:noFill/>
                  </a:ln>
                  <a:solidFill>
                    <a:srgbClr val="000000"/>
                  </a:solidFill>
                  <a:effectLst/>
                  <a:uLnTx/>
                  <a:uFillTx/>
                  <a:latin typeface="Arial"/>
                  <a:ea typeface="Arial"/>
                  <a:cs typeface="Arial"/>
                  <a:sym typeface="Arial"/>
                </a:rPr>
                <a:t>): Tracks climate-related spending in national &amp; regional budgets</a:t>
              </a:r>
            </a:p>
            <a:p>
              <a:pPr marL="217170" marR="0" lvl="1" indent="-108585" algn="just" defTabSz="914400" rtl="0" eaLnBrk="1" fontAlgn="auto" latinLnBrk="0" hangingPunct="1">
                <a:lnSpc>
                  <a:spcPts val="2462"/>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srgbClr val="000000"/>
                  </a:solidFill>
                  <a:effectLst/>
                  <a:uLnTx/>
                  <a:uFillTx/>
                  <a:latin typeface="Arial Bold"/>
                  <a:ea typeface="Arial Bold"/>
                  <a:cs typeface="Arial Bold"/>
                  <a:sym typeface="Arial Bold"/>
                </a:rPr>
                <a:t>SIDIK</a:t>
              </a:r>
              <a:r>
                <a:rPr kumimoji="0" lang="en-US" sz="1800" b="0" i="0" u="none" strike="noStrike" kern="1200" cap="none" spc="0" normalizeH="0" baseline="0" noProof="0" dirty="0">
                  <a:ln>
                    <a:noFill/>
                  </a:ln>
                  <a:solidFill>
                    <a:srgbClr val="000000"/>
                  </a:solidFill>
                  <a:effectLst/>
                  <a:uLnTx/>
                  <a:uFillTx/>
                  <a:latin typeface="Arial"/>
                  <a:ea typeface="Arial"/>
                  <a:cs typeface="Arial"/>
                  <a:sym typeface="Arial"/>
                </a:rPr>
                <a:t>: Indonesia Climate Vulnerability Index used for planning and prioritizing adaptation areas</a:t>
              </a:r>
            </a:p>
            <a:p>
              <a:pPr marL="217170" marR="0" lvl="1" indent="-108585" algn="just" defTabSz="914400" rtl="0" eaLnBrk="1" fontAlgn="auto" latinLnBrk="0" hangingPunct="1">
                <a:lnSpc>
                  <a:spcPts val="2462"/>
                </a:lnSpc>
                <a:spcBef>
                  <a:spcPts val="0"/>
                </a:spcBef>
                <a:spcAft>
                  <a:spcPts val="0"/>
                </a:spcAft>
                <a:buClrTx/>
                <a:buSzTx/>
                <a:buFont typeface="Arial"/>
                <a:buChar char="•"/>
                <a:tabLst/>
                <a:defRPr/>
              </a:pPr>
              <a:r>
                <a:rPr kumimoji="0" lang="en-US" sz="1800" b="1" i="0" u="none" strike="noStrike" kern="1200" cap="none" spc="0" normalizeH="0" baseline="0" noProof="0" dirty="0" err="1">
                  <a:ln>
                    <a:noFill/>
                  </a:ln>
                  <a:solidFill>
                    <a:srgbClr val="000000"/>
                  </a:solidFill>
                  <a:effectLst/>
                  <a:uLnTx/>
                  <a:uFillTx/>
                  <a:latin typeface="Arial Bold"/>
                  <a:ea typeface="Arial Bold"/>
                  <a:cs typeface="Arial Bold"/>
                  <a:sym typeface="Arial Bold"/>
                </a:rPr>
                <a:t>InaRISK</a:t>
              </a:r>
              <a:r>
                <a:rPr kumimoji="0" lang="en-US" sz="1800" b="0" i="0" u="none" strike="noStrike" kern="1200" cap="none" spc="0" normalizeH="0" baseline="0" noProof="0" dirty="0">
                  <a:ln>
                    <a:noFill/>
                  </a:ln>
                  <a:solidFill>
                    <a:srgbClr val="000000"/>
                  </a:solidFill>
                  <a:effectLst/>
                  <a:uLnTx/>
                  <a:uFillTx/>
                  <a:latin typeface="Arial"/>
                  <a:ea typeface="Arial"/>
                  <a:cs typeface="Arial"/>
                  <a:sym typeface="Arial"/>
                </a:rPr>
                <a:t>: Public platform for disaster risk assessment and early warning</a:t>
              </a:r>
            </a:p>
          </p:txBody>
        </p:sp>
      </p:grpSp>
      <p:sp>
        <p:nvSpPr>
          <p:cNvPr id="24" name="Freeform 24"/>
          <p:cNvSpPr/>
          <p:nvPr/>
        </p:nvSpPr>
        <p:spPr>
          <a:xfrm>
            <a:off x="4876801" y="2950670"/>
            <a:ext cx="6540362" cy="7004461"/>
          </a:xfrm>
          <a:custGeom>
            <a:avLst/>
            <a:gdLst/>
            <a:ahLst/>
            <a:cxnLst/>
            <a:rect l="l" t="t" r="r" b="b"/>
            <a:pathLst>
              <a:path w="6540362" h="7004461">
                <a:moveTo>
                  <a:pt x="0" y="0"/>
                </a:moveTo>
                <a:lnTo>
                  <a:pt x="6540362" y="0"/>
                </a:lnTo>
                <a:lnTo>
                  <a:pt x="6540362" y="7004461"/>
                </a:lnTo>
                <a:lnTo>
                  <a:pt x="0" y="70044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4953002" y="3208964"/>
            <a:ext cx="6184062" cy="1565720"/>
          </a:xfrm>
          <a:custGeom>
            <a:avLst/>
            <a:gdLst/>
            <a:ahLst/>
            <a:cxnLst/>
            <a:rect l="l" t="t" r="r" b="b"/>
            <a:pathLst>
              <a:path w="6184062" h="1565720">
                <a:moveTo>
                  <a:pt x="0" y="0"/>
                </a:moveTo>
                <a:lnTo>
                  <a:pt x="6184062" y="0"/>
                </a:lnTo>
                <a:lnTo>
                  <a:pt x="6184062" y="1565720"/>
                </a:lnTo>
                <a:lnTo>
                  <a:pt x="0" y="156572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9358630" y="2950670"/>
            <a:ext cx="7205258" cy="6993431"/>
          </a:xfrm>
          <a:custGeom>
            <a:avLst/>
            <a:gdLst/>
            <a:ahLst/>
            <a:cxnLst/>
            <a:rect l="l" t="t" r="r" b="b"/>
            <a:pathLst>
              <a:path w="7205258" h="6993431">
                <a:moveTo>
                  <a:pt x="0" y="0"/>
                </a:moveTo>
                <a:lnTo>
                  <a:pt x="7205258" y="0"/>
                </a:lnTo>
                <a:lnTo>
                  <a:pt x="7205258" y="6993431"/>
                </a:lnTo>
                <a:lnTo>
                  <a:pt x="0" y="699343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a:off x="9425071" y="3208964"/>
            <a:ext cx="6858719" cy="1565720"/>
          </a:xfrm>
          <a:custGeom>
            <a:avLst/>
            <a:gdLst/>
            <a:ahLst/>
            <a:cxnLst/>
            <a:rect l="l" t="t" r="r" b="b"/>
            <a:pathLst>
              <a:path w="6858719" h="1565720">
                <a:moveTo>
                  <a:pt x="0" y="0"/>
                </a:moveTo>
                <a:lnTo>
                  <a:pt x="6858719" y="0"/>
                </a:lnTo>
                <a:lnTo>
                  <a:pt x="6858719" y="1565720"/>
                </a:lnTo>
                <a:lnTo>
                  <a:pt x="0" y="156572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28"/>
          <p:cNvGrpSpPr/>
          <p:nvPr/>
        </p:nvGrpSpPr>
        <p:grpSpPr>
          <a:xfrm>
            <a:off x="5197724" y="3468554"/>
            <a:ext cx="3645090" cy="825554"/>
            <a:chOff x="0" y="0"/>
            <a:chExt cx="4860120" cy="1100739"/>
          </a:xfrm>
        </p:grpSpPr>
        <p:sp>
          <p:nvSpPr>
            <p:cNvPr id="29" name="Freeform 29"/>
            <p:cNvSpPr/>
            <p:nvPr/>
          </p:nvSpPr>
          <p:spPr>
            <a:xfrm>
              <a:off x="0" y="0"/>
              <a:ext cx="4860120" cy="1100739"/>
            </a:xfrm>
            <a:custGeom>
              <a:avLst/>
              <a:gdLst/>
              <a:ahLst/>
              <a:cxnLst/>
              <a:rect l="l" t="t" r="r" b="b"/>
              <a:pathLst>
                <a:path w="4860120" h="1100739">
                  <a:moveTo>
                    <a:pt x="0" y="0"/>
                  </a:moveTo>
                  <a:lnTo>
                    <a:pt x="4860120" y="0"/>
                  </a:lnTo>
                  <a:lnTo>
                    <a:pt x="4860120" y="1100739"/>
                  </a:lnTo>
                  <a:lnTo>
                    <a:pt x="0" y="1100739"/>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0" y="-47625"/>
              <a:ext cx="4860120" cy="1148364"/>
            </a:xfrm>
            <a:prstGeom prst="rect">
              <a:avLst/>
            </a:prstGeom>
          </p:spPr>
          <p:txBody>
            <a:bodyPr lIns="0" tIns="0" rIns="0" bIns="0" rtlCol="0" anchor="t"/>
            <a:lstStyle/>
            <a:p>
              <a:pPr marL="0" marR="0" lvl="0" indent="0" algn="ctr" defTabSz="914400" rtl="0" eaLnBrk="1" fontAlgn="auto" latinLnBrk="0" hangingPunct="1">
                <a:lnSpc>
                  <a:spcPts val="2999"/>
                </a:lnSpc>
                <a:spcBef>
                  <a:spcPts val="0"/>
                </a:spcBef>
                <a:spcAft>
                  <a:spcPts val="0"/>
                </a:spcAft>
                <a:buClrTx/>
                <a:buSzTx/>
                <a:buFontTx/>
                <a:buNone/>
                <a:tabLst/>
                <a:defRPr/>
              </a:pPr>
              <a:r>
                <a:rPr kumimoji="0" lang="en-US" sz="2499" b="1" i="0" u="none" strike="noStrike" kern="1200" cap="none" spc="0" normalizeH="0" baseline="0" noProof="0">
                  <a:ln>
                    <a:noFill/>
                  </a:ln>
                  <a:solidFill>
                    <a:srgbClr val="FFFFFF"/>
                  </a:solidFill>
                  <a:effectLst/>
                  <a:uLnTx/>
                  <a:uFillTx/>
                  <a:latin typeface="Arial Bold"/>
                  <a:ea typeface="Arial Bold"/>
                  <a:cs typeface="Arial Bold"/>
                  <a:sym typeface="Arial Bold"/>
                </a:rPr>
                <a:t>Community-Based Tools</a:t>
              </a:r>
            </a:p>
          </p:txBody>
        </p:sp>
      </p:grpSp>
      <p:grpSp>
        <p:nvGrpSpPr>
          <p:cNvPr id="31" name="Group 31"/>
          <p:cNvGrpSpPr/>
          <p:nvPr/>
        </p:nvGrpSpPr>
        <p:grpSpPr>
          <a:xfrm>
            <a:off x="5029200" y="4570271"/>
            <a:ext cx="3813614" cy="4719190"/>
            <a:chOff x="0" y="0"/>
            <a:chExt cx="5084819" cy="6292253"/>
          </a:xfrm>
        </p:grpSpPr>
        <p:sp>
          <p:nvSpPr>
            <p:cNvPr id="32" name="Freeform 32"/>
            <p:cNvSpPr/>
            <p:nvPr/>
          </p:nvSpPr>
          <p:spPr>
            <a:xfrm>
              <a:off x="0" y="0"/>
              <a:ext cx="5084819" cy="6292253"/>
            </a:xfrm>
            <a:custGeom>
              <a:avLst/>
              <a:gdLst/>
              <a:ahLst/>
              <a:cxnLst/>
              <a:rect l="l" t="t" r="r" b="b"/>
              <a:pathLst>
                <a:path w="5084819" h="6292253">
                  <a:moveTo>
                    <a:pt x="0" y="0"/>
                  </a:moveTo>
                  <a:lnTo>
                    <a:pt x="5084819" y="0"/>
                  </a:lnTo>
                  <a:lnTo>
                    <a:pt x="5084819" y="6292253"/>
                  </a:lnTo>
                  <a:lnTo>
                    <a:pt x="0" y="6292253"/>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3"/>
            <p:cNvSpPr txBox="1"/>
            <p:nvPr/>
          </p:nvSpPr>
          <p:spPr>
            <a:xfrm>
              <a:off x="0" y="-66675"/>
              <a:ext cx="5084819" cy="6358928"/>
            </a:xfrm>
            <a:prstGeom prst="rect">
              <a:avLst/>
            </a:prstGeom>
          </p:spPr>
          <p:txBody>
            <a:bodyPr lIns="0" tIns="0" rIns="0" bIns="0" rtlCol="0" anchor="t"/>
            <a:lstStyle/>
            <a:p>
              <a:pPr marL="217170" marR="0" lvl="1" indent="-108585" algn="just" defTabSz="914400" rtl="0" eaLnBrk="1" fontAlgn="auto" latinLnBrk="0" hangingPunct="1">
                <a:lnSpc>
                  <a:spcPts val="2462"/>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Arial Bold"/>
                  <a:ea typeface="Arial Bold"/>
                  <a:cs typeface="Arial Bold"/>
                  <a:sym typeface="Arial Bold"/>
                </a:rPr>
                <a:t>ProKlim</a:t>
              </a: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 (Program Kampung Iklim): Local adaptation and mitigation program targeting urban and rural communities with over 3,000 registered villages</a:t>
              </a:r>
            </a:p>
            <a:p>
              <a:pPr marL="217170" marR="0" lvl="1" indent="-108585" algn="just" defTabSz="914400" rtl="0" eaLnBrk="1" fontAlgn="auto" latinLnBrk="0" hangingPunct="1">
                <a:lnSpc>
                  <a:spcPts val="2462"/>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Arial Bold"/>
                  <a:ea typeface="Arial Bold"/>
                  <a:cs typeface="Arial Bold"/>
                  <a:sym typeface="Arial Bold"/>
                </a:rPr>
                <a:t>Eco-village &amp; Climate Village</a:t>
              </a: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s: Integrates water harvesting, organic farming, and waste management</a:t>
              </a:r>
            </a:p>
          </p:txBody>
        </p:sp>
      </p:grpSp>
      <p:grpSp>
        <p:nvGrpSpPr>
          <p:cNvPr id="34" name="Group 34"/>
          <p:cNvGrpSpPr/>
          <p:nvPr/>
        </p:nvGrpSpPr>
        <p:grpSpPr>
          <a:xfrm>
            <a:off x="9445185" y="4457700"/>
            <a:ext cx="3966015" cy="5657831"/>
            <a:chOff x="0" y="0"/>
            <a:chExt cx="5288020" cy="7543775"/>
          </a:xfrm>
        </p:grpSpPr>
        <p:sp>
          <p:nvSpPr>
            <p:cNvPr id="35" name="Freeform 35"/>
            <p:cNvSpPr/>
            <p:nvPr/>
          </p:nvSpPr>
          <p:spPr>
            <a:xfrm>
              <a:off x="0" y="0"/>
              <a:ext cx="5288020" cy="7543774"/>
            </a:xfrm>
            <a:custGeom>
              <a:avLst/>
              <a:gdLst/>
              <a:ahLst/>
              <a:cxnLst/>
              <a:rect l="l" t="t" r="r" b="b"/>
              <a:pathLst>
                <a:path w="5288020" h="7543774">
                  <a:moveTo>
                    <a:pt x="0" y="0"/>
                  </a:moveTo>
                  <a:lnTo>
                    <a:pt x="5288020" y="0"/>
                  </a:lnTo>
                  <a:lnTo>
                    <a:pt x="5288020" y="7543774"/>
                  </a:lnTo>
                  <a:lnTo>
                    <a:pt x="0" y="7543774"/>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a:off x="0" y="-66675"/>
              <a:ext cx="5288020" cy="7610450"/>
            </a:xfrm>
            <a:prstGeom prst="rect">
              <a:avLst/>
            </a:prstGeom>
          </p:spPr>
          <p:txBody>
            <a:bodyPr lIns="0" tIns="0" rIns="0" bIns="0" rtlCol="0" anchor="t"/>
            <a:lstStyle/>
            <a:p>
              <a:pPr marL="216941" marR="0" lvl="1" indent="-108471" algn="just" defTabSz="914400" rtl="0" eaLnBrk="1" fontAlgn="auto" latinLnBrk="0" hangingPunct="1">
                <a:lnSpc>
                  <a:spcPts val="2462"/>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Flood control infrastructure (e.g., river normalization in Jakarta)</a:t>
              </a:r>
            </a:p>
            <a:p>
              <a:pPr marL="216941" marR="0" lvl="1" indent="-108471" algn="just" defTabSz="914400" rtl="0" eaLnBrk="1" fontAlgn="auto" latinLnBrk="0" hangingPunct="1">
                <a:lnSpc>
                  <a:spcPts val="2462"/>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Mangrove and peatland restoration for coastal protection and carbon storage</a:t>
              </a:r>
            </a:p>
            <a:p>
              <a:pPr marL="217170" marR="0" lvl="1" indent="-108585" algn="just" defTabSz="914400" rtl="0" eaLnBrk="1" fontAlgn="auto" latinLnBrk="0" hangingPunct="1">
                <a:lnSpc>
                  <a:spcPts val="2462"/>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Climate-resilient farming practices using drought-resistant crops and micro-irrigation</a:t>
              </a:r>
            </a:p>
            <a:p>
              <a:pPr marL="217170" marR="0" lvl="1" indent="-108585" algn="just" defTabSz="914400" rtl="0" eaLnBrk="1" fontAlgn="auto" latinLnBrk="0" hangingPunct="1">
                <a:lnSpc>
                  <a:spcPts val="2462"/>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7" name="Group 37"/>
          <p:cNvGrpSpPr/>
          <p:nvPr/>
        </p:nvGrpSpPr>
        <p:grpSpPr>
          <a:xfrm>
            <a:off x="13868400" y="2961205"/>
            <a:ext cx="4129806" cy="6982896"/>
            <a:chOff x="0" y="0"/>
            <a:chExt cx="5506408" cy="9310528"/>
          </a:xfrm>
        </p:grpSpPr>
        <p:sp>
          <p:nvSpPr>
            <p:cNvPr id="38" name="Freeform 38"/>
            <p:cNvSpPr/>
            <p:nvPr/>
          </p:nvSpPr>
          <p:spPr>
            <a:xfrm>
              <a:off x="0" y="0"/>
              <a:ext cx="5506466" cy="9310370"/>
            </a:xfrm>
            <a:custGeom>
              <a:avLst/>
              <a:gdLst/>
              <a:ahLst/>
              <a:cxnLst/>
              <a:rect l="l" t="t" r="r" b="b"/>
              <a:pathLst>
                <a:path w="5506466" h="9310370">
                  <a:moveTo>
                    <a:pt x="79629" y="0"/>
                  </a:moveTo>
                  <a:lnTo>
                    <a:pt x="5426837" y="0"/>
                  </a:lnTo>
                  <a:cubicBezTo>
                    <a:pt x="5470779" y="0"/>
                    <a:pt x="5506466" y="77597"/>
                    <a:pt x="5506466" y="173228"/>
                  </a:cubicBezTo>
                  <a:lnTo>
                    <a:pt x="5506466" y="9137269"/>
                  </a:lnTo>
                  <a:cubicBezTo>
                    <a:pt x="5506466" y="9183243"/>
                    <a:pt x="5498084" y="9227312"/>
                    <a:pt x="5483098" y="9259697"/>
                  </a:cubicBezTo>
                  <a:cubicBezTo>
                    <a:pt x="5468112" y="9292082"/>
                    <a:pt x="5447919" y="9310370"/>
                    <a:pt x="5426837" y="9310370"/>
                  </a:cubicBezTo>
                  <a:lnTo>
                    <a:pt x="79629" y="9310370"/>
                  </a:lnTo>
                  <a:cubicBezTo>
                    <a:pt x="58547" y="9310370"/>
                    <a:pt x="38227" y="9292082"/>
                    <a:pt x="23368" y="9259697"/>
                  </a:cubicBezTo>
                  <a:cubicBezTo>
                    <a:pt x="8509" y="9227312"/>
                    <a:pt x="0" y="9183243"/>
                    <a:pt x="0" y="9137269"/>
                  </a:cubicBezTo>
                  <a:lnTo>
                    <a:pt x="0" y="173228"/>
                  </a:lnTo>
                  <a:cubicBezTo>
                    <a:pt x="0" y="127254"/>
                    <a:pt x="8382" y="83185"/>
                    <a:pt x="23368" y="50800"/>
                  </a:cubicBezTo>
                  <a:cubicBezTo>
                    <a:pt x="38354" y="18415"/>
                    <a:pt x="58547" y="0"/>
                    <a:pt x="79629" y="0"/>
                  </a:cubicBezTo>
                  <a:close/>
                </a:path>
              </a:pathLst>
            </a:custGeom>
            <a:solidFill>
              <a:srgbClr val="FFFFFF">
                <a:alpha val="71373"/>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9" name="Group 39"/>
          <p:cNvGrpSpPr/>
          <p:nvPr/>
        </p:nvGrpSpPr>
        <p:grpSpPr>
          <a:xfrm>
            <a:off x="13944600" y="3219499"/>
            <a:ext cx="3986128" cy="1182383"/>
            <a:chOff x="0" y="0"/>
            <a:chExt cx="5314837" cy="1576511"/>
          </a:xfrm>
        </p:grpSpPr>
        <p:sp>
          <p:nvSpPr>
            <p:cNvPr id="40" name="Freeform 40"/>
            <p:cNvSpPr/>
            <p:nvPr/>
          </p:nvSpPr>
          <p:spPr>
            <a:xfrm>
              <a:off x="0" y="0"/>
              <a:ext cx="5314823" cy="1576451"/>
            </a:xfrm>
            <a:custGeom>
              <a:avLst/>
              <a:gdLst/>
              <a:ahLst/>
              <a:cxnLst/>
              <a:rect l="l" t="t" r="r" b="b"/>
              <a:pathLst>
                <a:path w="5314823" h="1576451">
                  <a:moveTo>
                    <a:pt x="99949" y="0"/>
                  </a:moveTo>
                  <a:lnTo>
                    <a:pt x="5214874" y="0"/>
                  </a:lnTo>
                  <a:cubicBezTo>
                    <a:pt x="5270119" y="0"/>
                    <a:pt x="5314823" y="44704"/>
                    <a:pt x="5314823" y="99949"/>
                  </a:cubicBezTo>
                  <a:lnTo>
                    <a:pt x="5314823" y="1476502"/>
                  </a:lnTo>
                  <a:cubicBezTo>
                    <a:pt x="5314823" y="1531747"/>
                    <a:pt x="5270119" y="1576451"/>
                    <a:pt x="5214874" y="1576451"/>
                  </a:cubicBezTo>
                  <a:lnTo>
                    <a:pt x="99949" y="1576451"/>
                  </a:lnTo>
                  <a:cubicBezTo>
                    <a:pt x="44704" y="1576451"/>
                    <a:pt x="0" y="1531747"/>
                    <a:pt x="0" y="1476502"/>
                  </a:cubicBezTo>
                  <a:lnTo>
                    <a:pt x="0" y="99949"/>
                  </a:lnTo>
                  <a:cubicBezTo>
                    <a:pt x="0" y="44704"/>
                    <a:pt x="44704" y="0"/>
                    <a:pt x="99949" y="0"/>
                  </a:cubicBezTo>
                  <a:close/>
                </a:path>
              </a:pathLst>
            </a:custGeom>
            <a:gradFill rotWithShape="1">
              <a:gsLst>
                <a:gs pos="0">
                  <a:srgbClr val="088395">
                    <a:alpha val="85000"/>
                  </a:srgbClr>
                </a:gs>
                <a:gs pos="100000">
                  <a:srgbClr val="071952">
                    <a:alpha val="85000"/>
                  </a:srgbClr>
                </a:gs>
              </a:gsLst>
              <a:lin ang="27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1" name="Group 41"/>
          <p:cNvGrpSpPr/>
          <p:nvPr/>
        </p:nvGrpSpPr>
        <p:grpSpPr>
          <a:xfrm>
            <a:off x="13944599" y="4570271"/>
            <a:ext cx="3932241" cy="3678423"/>
            <a:chOff x="0" y="0"/>
            <a:chExt cx="5242988" cy="4904564"/>
          </a:xfrm>
        </p:grpSpPr>
        <p:sp>
          <p:nvSpPr>
            <p:cNvPr id="42" name="Freeform 42"/>
            <p:cNvSpPr/>
            <p:nvPr/>
          </p:nvSpPr>
          <p:spPr>
            <a:xfrm>
              <a:off x="0" y="0"/>
              <a:ext cx="5242988" cy="4904564"/>
            </a:xfrm>
            <a:custGeom>
              <a:avLst/>
              <a:gdLst/>
              <a:ahLst/>
              <a:cxnLst/>
              <a:rect l="l" t="t" r="r" b="b"/>
              <a:pathLst>
                <a:path w="5242988" h="4904564">
                  <a:moveTo>
                    <a:pt x="0" y="0"/>
                  </a:moveTo>
                  <a:lnTo>
                    <a:pt x="5242988" y="0"/>
                  </a:lnTo>
                  <a:lnTo>
                    <a:pt x="5242988" y="4904564"/>
                  </a:lnTo>
                  <a:lnTo>
                    <a:pt x="0" y="4904564"/>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43"/>
            <p:cNvSpPr txBox="1"/>
            <p:nvPr/>
          </p:nvSpPr>
          <p:spPr>
            <a:xfrm>
              <a:off x="0" y="-66675"/>
              <a:ext cx="5242988" cy="4971239"/>
            </a:xfrm>
            <a:prstGeom prst="rect">
              <a:avLst/>
            </a:prstGeom>
          </p:spPr>
          <p:txBody>
            <a:bodyPr lIns="0" tIns="0" rIns="0" bIns="0" rtlCol="0" anchor="t"/>
            <a:lstStyle/>
            <a:p>
              <a:pPr marL="217170" marR="0" lvl="1" indent="-108585" algn="just" defTabSz="914400" rtl="0" eaLnBrk="1" fontAlgn="auto" latinLnBrk="0" hangingPunct="1">
                <a:lnSpc>
                  <a:spcPts val="2462"/>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green budgeting, carbon pricing, and disaster risk financing</a:t>
              </a:r>
            </a:p>
            <a:p>
              <a:pPr marL="216941" marR="0" lvl="1" indent="-108471" algn="just" defTabSz="914400" rtl="0" eaLnBrk="1" fontAlgn="auto" latinLnBrk="0" hangingPunct="1">
                <a:lnSpc>
                  <a:spcPts val="2462"/>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Disaster Risk Financing: Insurance schemes and contingency funds at national and subnational levels</a:t>
              </a:r>
            </a:p>
            <a:p>
              <a:pPr marL="216941" marR="0" lvl="1" indent="-108471" algn="just" defTabSz="914400" rtl="0" eaLnBrk="1" fontAlgn="auto" latinLnBrk="0" hangingPunct="1">
                <a:lnSpc>
                  <a:spcPts val="2462"/>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Climate Resilience Indicators embedded in RPJMN targets</a:t>
              </a:r>
            </a:p>
            <a:p>
              <a:pPr marL="216941" marR="0" lvl="1" indent="-108471" algn="just" defTabSz="914400" rtl="0" eaLnBrk="1" fontAlgn="auto" latinLnBrk="0" hangingPunct="1">
                <a:lnSpc>
                  <a:spcPts val="2462"/>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Development Partner Support: ADB, JICA, USAID, UNDP supporting data, finance, and technical capacity</a:t>
              </a:r>
            </a:p>
            <a:p>
              <a:pPr marL="0" marR="0" lvl="0" indent="0" algn="just" defTabSz="914400" rtl="0" eaLnBrk="1" fontAlgn="auto" latinLnBrk="0" hangingPunct="1">
                <a:lnSpc>
                  <a:spcPts val="2462"/>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ts val="2462"/>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4" name="TextBox 44"/>
          <p:cNvSpPr txBox="1"/>
          <p:nvPr/>
        </p:nvSpPr>
        <p:spPr>
          <a:xfrm>
            <a:off x="9590809" y="3420929"/>
            <a:ext cx="3791057" cy="796662"/>
          </a:xfrm>
          <a:prstGeom prst="rect">
            <a:avLst/>
          </a:prstGeom>
        </p:spPr>
        <p:txBody>
          <a:bodyPr lIns="0" tIns="0" rIns="0" bIns="0" rtlCol="0" anchor="t">
            <a:spAutoFit/>
          </a:bodyPr>
          <a:lstStyle/>
          <a:p>
            <a:pPr marL="0" marR="0" lvl="0" indent="0" algn="ctr" defTabSz="914400" rtl="0" eaLnBrk="1" fontAlgn="auto" latinLnBrk="0" hangingPunct="1">
              <a:lnSpc>
                <a:spcPts val="2952"/>
              </a:lnSpc>
              <a:spcBef>
                <a:spcPct val="0"/>
              </a:spcBef>
              <a:spcAft>
                <a:spcPts val="0"/>
              </a:spcAft>
              <a:buClrTx/>
              <a:buSzTx/>
              <a:buFontTx/>
              <a:buNone/>
              <a:tabLst/>
              <a:defRPr/>
            </a:pPr>
            <a:r>
              <a:rPr kumimoji="0" lang="en-US" sz="2499" b="1" i="0" u="none" strike="noStrike" kern="1200" cap="none" spc="0" normalizeH="0" baseline="0" noProof="0">
                <a:ln>
                  <a:noFill/>
                </a:ln>
                <a:solidFill>
                  <a:srgbClr val="FEFEFE"/>
                </a:solidFill>
                <a:effectLst/>
                <a:uLnTx/>
                <a:uFillTx/>
                <a:latin typeface="Arial Bold"/>
                <a:ea typeface="Arial Bold"/>
                <a:cs typeface="Arial Bold"/>
                <a:sym typeface="Arial Bold"/>
              </a:rPr>
              <a:t>Infrastructure &amp; Nature-Based Solutions</a:t>
            </a:r>
          </a:p>
        </p:txBody>
      </p:sp>
      <p:sp>
        <p:nvSpPr>
          <p:cNvPr id="45" name="TextBox 45"/>
          <p:cNvSpPr txBox="1"/>
          <p:nvPr/>
        </p:nvSpPr>
        <p:spPr>
          <a:xfrm>
            <a:off x="14088175" y="3459187"/>
            <a:ext cx="3645090" cy="796662"/>
          </a:xfrm>
          <a:prstGeom prst="rect">
            <a:avLst/>
          </a:prstGeom>
        </p:spPr>
        <p:txBody>
          <a:bodyPr lIns="0" tIns="0" rIns="0" bIns="0" rtlCol="0" anchor="t">
            <a:spAutoFit/>
          </a:bodyPr>
          <a:lstStyle/>
          <a:p>
            <a:pPr marL="0" marR="0" lvl="0" indent="0" algn="ctr" defTabSz="914400" rtl="0" eaLnBrk="1" fontAlgn="auto" latinLnBrk="0" hangingPunct="1">
              <a:lnSpc>
                <a:spcPts val="2952"/>
              </a:lnSpc>
              <a:spcBef>
                <a:spcPct val="0"/>
              </a:spcBef>
              <a:spcAft>
                <a:spcPts val="0"/>
              </a:spcAft>
              <a:buClrTx/>
              <a:buSzTx/>
              <a:buFontTx/>
              <a:buNone/>
              <a:tabLst/>
              <a:defRPr/>
            </a:pPr>
            <a:r>
              <a:rPr kumimoji="0" lang="en-US" sz="2499" b="1" i="0" u="none" strike="noStrike" kern="1200" cap="none" spc="0" normalizeH="0" baseline="0" noProof="0">
                <a:ln>
                  <a:noFill/>
                </a:ln>
                <a:solidFill>
                  <a:srgbClr val="FEFEFE"/>
                </a:solidFill>
                <a:effectLst/>
                <a:uLnTx/>
                <a:uFillTx/>
                <a:latin typeface="Arial Bold"/>
                <a:ea typeface="Arial Bold"/>
                <a:cs typeface="Arial Bold"/>
                <a:sym typeface="Arial Bold"/>
              </a:rPr>
              <a:t>Financial and Institutional Tools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a:extLst>
              <a:ext uri="{FF2B5EF4-FFF2-40B4-BE49-F238E27FC236}">
                <a16:creationId xmlns:a16="http://schemas.microsoft.com/office/drawing/2014/main" id="{D3061A41-8976-C8D7-9045-4793B31F2791}"/>
              </a:ext>
            </a:extLst>
          </p:cNvPr>
          <p:cNvSpPr/>
          <p:nvPr/>
        </p:nvSpPr>
        <p:spPr>
          <a:xfrm>
            <a:off x="457200" y="1562100"/>
            <a:ext cx="17449800" cy="8534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3"/>
          <p:cNvSpPr txBox="1"/>
          <p:nvPr/>
        </p:nvSpPr>
        <p:spPr>
          <a:xfrm>
            <a:off x="1110562" y="523495"/>
            <a:ext cx="16559892" cy="886205"/>
          </a:xfrm>
          <a:prstGeom prst="rect">
            <a:avLst/>
          </a:prstGeom>
        </p:spPr>
        <p:txBody>
          <a:bodyPr wrap="square" lIns="0" tIns="0" rIns="0" bIns="0" rtlCol="0" anchor="t">
            <a:spAutoFit/>
          </a:bodyPr>
          <a:lstStyle/>
          <a:p>
            <a:pPr algn="ctr">
              <a:lnSpc>
                <a:spcPts val="7957"/>
              </a:lnSpc>
            </a:pPr>
            <a:r>
              <a:rPr lang="en-GB" sz="4000" b="1">
                <a:solidFill>
                  <a:srgbClr val="FFC000"/>
                </a:solidFill>
                <a:latin typeface="Arial" panose="020B0604020202020204" pitchFamily="34" charset="0"/>
                <a:cs typeface="Arial" panose="020B0604020202020204" pitchFamily="34" charset="0"/>
              </a:rPr>
              <a:t>Islamic Financial Stability Regulatory &amp; Supervisory Landscape</a:t>
            </a:r>
          </a:p>
        </p:txBody>
      </p:sp>
      <p:grpSp>
        <p:nvGrpSpPr>
          <p:cNvPr id="13" name="Group 12">
            <a:extLst>
              <a:ext uri="{FF2B5EF4-FFF2-40B4-BE49-F238E27FC236}">
                <a16:creationId xmlns:a16="http://schemas.microsoft.com/office/drawing/2014/main" id="{36EEC214-2762-AB81-E686-2A921A9E8572}"/>
              </a:ext>
            </a:extLst>
          </p:cNvPr>
          <p:cNvGrpSpPr/>
          <p:nvPr/>
        </p:nvGrpSpPr>
        <p:grpSpPr>
          <a:xfrm>
            <a:off x="1295400" y="2232840"/>
            <a:ext cx="15849600" cy="7482661"/>
            <a:chOff x="663550" y="914401"/>
            <a:chExt cx="10950033" cy="5435020"/>
          </a:xfrm>
        </p:grpSpPr>
        <p:cxnSp>
          <p:nvCxnSpPr>
            <p:cNvPr id="14" name="Elbow Connector 13">
              <a:extLst>
                <a:ext uri="{FF2B5EF4-FFF2-40B4-BE49-F238E27FC236}">
                  <a16:creationId xmlns:a16="http://schemas.microsoft.com/office/drawing/2014/main" id="{FE547A25-AF61-B0ED-C98C-92492F58529F}"/>
                </a:ext>
              </a:extLst>
            </p:cNvPr>
            <p:cNvCxnSpPr>
              <a:cxnSpLocks/>
              <a:stCxn id="31" idx="2"/>
              <a:endCxn id="20" idx="0"/>
            </p:cNvCxnSpPr>
            <p:nvPr/>
          </p:nvCxnSpPr>
          <p:spPr>
            <a:xfrm rot="16200000" flipH="1">
              <a:off x="6004324" y="4207109"/>
              <a:ext cx="1874494" cy="13476"/>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8C26553-0DFA-A332-4F5E-0F819212D5B9}"/>
                </a:ext>
              </a:extLst>
            </p:cNvPr>
            <p:cNvCxnSpPr>
              <a:stCxn id="18" idx="2"/>
            </p:cNvCxnSpPr>
            <p:nvPr/>
          </p:nvCxnSpPr>
          <p:spPr>
            <a:xfrm flipH="1">
              <a:off x="3946072" y="2786742"/>
              <a:ext cx="1" cy="14495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DFF97DD-AF96-5C2A-A9C7-551522D11A65}"/>
                </a:ext>
              </a:extLst>
            </p:cNvPr>
            <p:cNvCxnSpPr>
              <a:cxnSpLocks/>
              <a:stCxn id="27" idx="2"/>
            </p:cNvCxnSpPr>
            <p:nvPr/>
          </p:nvCxnSpPr>
          <p:spPr>
            <a:xfrm>
              <a:off x="6669590" y="2431515"/>
              <a:ext cx="14240" cy="6164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F541D07-C75A-7F48-121F-A313FA2BDC1A}"/>
                </a:ext>
              </a:extLst>
            </p:cNvPr>
            <p:cNvCxnSpPr/>
            <p:nvPr/>
          </p:nvCxnSpPr>
          <p:spPr>
            <a:xfrm>
              <a:off x="10799547" y="2623457"/>
              <a:ext cx="14240" cy="616482"/>
            </a:xfrm>
            <a:prstGeom prst="line">
              <a:avLst/>
            </a:prstGeom>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92908230-0A4E-7CD8-F88E-502C099FF29C}"/>
                </a:ext>
              </a:extLst>
            </p:cNvPr>
            <p:cNvSpPr/>
            <p:nvPr/>
          </p:nvSpPr>
          <p:spPr>
            <a:xfrm>
              <a:off x="2525487" y="1828745"/>
              <a:ext cx="2841171" cy="957997"/>
            </a:xfrm>
            <a:prstGeom prst="rect">
              <a:avLst/>
            </a:prstGeom>
            <a:solidFill>
              <a:srgbClr val="D1D1D1"/>
            </a:solidFill>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grpSp>
          <p:nvGrpSpPr>
            <p:cNvPr id="19" name="Group 18">
              <a:extLst>
                <a:ext uri="{FF2B5EF4-FFF2-40B4-BE49-F238E27FC236}">
                  <a16:creationId xmlns:a16="http://schemas.microsoft.com/office/drawing/2014/main" id="{F2D02E29-EF26-EF03-E197-7A836D8B3BEE}"/>
                </a:ext>
              </a:extLst>
            </p:cNvPr>
            <p:cNvGrpSpPr/>
            <p:nvPr/>
          </p:nvGrpSpPr>
          <p:grpSpPr>
            <a:xfrm>
              <a:off x="3646234" y="3679371"/>
              <a:ext cx="6574972" cy="1306286"/>
              <a:chOff x="3265235" y="3429000"/>
              <a:chExt cx="6574972" cy="1306286"/>
            </a:xfrm>
          </p:grpSpPr>
          <p:sp>
            <p:nvSpPr>
              <p:cNvPr id="41" name="Rectangle 40">
                <a:extLst>
                  <a:ext uri="{FF2B5EF4-FFF2-40B4-BE49-F238E27FC236}">
                    <a16:creationId xmlns:a16="http://schemas.microsoft.com/office/drawing/2014/main" id="{0ECC9CEC-E86B-69A9-CAB2-B739F4BEBEEA}"/>
                  </a:ext>
                </a:extLst>
              </p:cNvPr>
              <p:cNvSpPr/>
              <p:nvPr/>
            </p:nvSpPr>
            <p:spPr>
              <a:xfrm>
                <a:off x="3265235" y="3429000"/>
                <a:ext cx="6574972" cy="1306286"/>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Islamic Financial Sector</a:t>
                </a:r>
              </a:p>
              <a:p>
                <a:pPr algn="ctr"/>
                <a:endParaRPr lang="en-GB" b="1">
                  <a:solidFill>
                    <a:schemeClr val="tx1"/>
                  </a:solidFill>
                </a:endParaRPr>
              </a:p>
              <a:p>
                <a:pPr algn="ctr"/>
                <a:endParaRPr lang="en-GB"/>
              </a:p>
              <a:p>
                <a:pPr algn="ctr"/>
                <a:endParaRPr lang="en-GB"/>
              </a:p>
            </p:txBody>
          </p:sp>
          <p:sp>
            <p:nvSpPr>
              <p:cNvPr id="42" name="Rectangle 41">
                <a:extLst>
                  <a:ext uri="{FF2B5EF4-FFF2-40B4-BE49-F238E27FC236}">
                    <a16:creationId xmlns:a16="http://schemas.microsoft.com/office/drawing/2014/main" id="{5FE08146-5E66-6A3D-5D2C-EB8D33501376}"/>
                  </a:ext>
                </a:extLst>
              </p:cNvPr>
              <p:cNvSpPr/>
              <p:nvPr/>
            </p:nvSpPr>
            <p:spPr>
              <a:xfrm>
                <a:off x="3526492" y="3886200"/>
                <a:ext cx="1894115" cy="5987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Banking</a:t>
                </a:r>
              </a:p>
            </p:txBody>
          </p:sp>
          <p:sp>
            <p:nvSpPr>
              <p:cNvPr id="43" name="Rectangle 42">
                <a:extLst>
                  <a:ext uri="{FF2B5EF4-FFF2-40B4-BE49-F238E27FC236}">
                    <a16:creationId xmlns:a16="http://schemas.microsoft.com/office/drawing/2014/main" id="{3A4CC679-52C1-2B57-B894-6A1977D5A2F5}"/>
                  </a:ext>
                </a:extLst>
              </p:cNvPr>
              <p:cNvSpPr/>
              <p:nvPr/>
            </p:nvSpPr>
            <p:spPr>
              <a:xfrm>
                <a:off x="5605663" y="3886199"/>
                <a:ext cx="1894115" cy="5987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Takaful</a:t>
                </a:r>
              </a:p>
            </p:txBody>
          </p:sp>
          <p:sp>
            <p:nvSpPr>
              <p:cNvPr id="44" name="Rectangle 43">
                <a:extLst>
                  <a:ext uri="{FF2B5EF4-FFF2-40B4-BE49-F238E27FC236}">
                    <a16:creationId xmlns:a16="http://schemas.microsoft.com/office/drawing/2014/main" id="{CEC95B42-CD08-1461-9776-51AAA92BAAF1}"/>
                  </a:ext>
                </a:extLst>
              </p:cNvPr>
              <p:cNvSpPr/>
              <p:nvPr/>
            </p:nvSpPr>
            <p:spPr>
              <a:xfrm>
                <a:off x="7684834" y="3886199"/>
                <a:ext cx="1894115" cy="5987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Capital market &amp; money market</a:t>
                </a:r>
              </a:p>
            </p:txBody>
          </p:sp>
        </p:grpSp>
        <p:pic>
          <p:nvPicPr>
            <p:cNvPr id="20" name="Picture 19" descr="A green circle with white text&#10;&#10;Description automatically generated">
              <a:extLst>
                <a:ext uri="{FF2B5EF4-FFF2-40B4-BE49-F238E27FC236}">
                  <a16:creationId xmlns:a16="http://schemas.microsoft.com/office/drawing/2014/main" id="{408B4CA1-EC86-7344-3741-55C300E4D1DF}"/>
                </a:ext>
              </a:extLst>
            </p:cNvPr>
            <p:cNvPicPr>
              <a:picLocks noChangeAspect="1"/>
            </p:cNvPicPr>
            <p:nvPr/>
          </p:nvPicPr>
          <p:blipFill>
            <a:blip r:embed="rId2"/>
            <a:stretch>
              <a:fillRect/>
            </a:stretch>
          </p:blipFill>
          <p:spPr>
            <a:xfrm>
              <a:off x="6349144" y="5151093"/>
              <a:ext cx="1198328" cy="1198328"/>
            </a:xfrm>
            <a:prstGeom prst="rect">
              <a:avLst/>
            </a:prstGeom>
          </p:spPr>
        </p:pic>
        <p:pic>
          <p:nvPicPr>
            <p:cNvPr id="21" name="Picture 20" descr="A logo for a company&#10;&#10;Description automatically generated">
              <a:extLst>
                <a:ext uri="{FF2B5EF4-FFF2-40B4-BE49-F238E27FC236}">
                  <a16:creationId xmlns:a16="http://schemas.microsoft.com/office/drawing/2014/main" id="{C5416143-95F7-3B7A-D6B1-3E5A412B504B}"/>
                </a:ext>
              </a:extLst>
            </p:cNvPr>
            <p:cNvPicPr>
              <a:picLocks noChangeAspect="1"/>
            </p:cNvPicPr>
            <p:nvPr/>
          </p:nvPicPr>
          <p:blipFill>
            <a:blip r:embed="rId3"/>
            <a:stretch>
              <a:fillRect/>
            </a:stretch>
          </p:blipFill>
          <p:spPr>
            <a:xfrm>
              <a:off x="9719468" y="1047647"/>
              <a:ext cx="1894115" cy="1123125"/>
            </a:xfrm>
            <a:prstGeom prst="rect">
              <a:avLst/>
            </a:prstGeom>
          </p:spPr>
        </p:pic>
        <p:pic>
          <p:nvPicPr>
            <p:cNvPr id="22" name="Picture 21" descr="A blue hexagon with yellow and green wings and a white text&#10;&#10;Description automatically generated">
              <a:extLst>
                <a:ext uri="{FF2B5EF4-FFF2-40B4-BE49-F238E27FC236}">
                  <a16:creationId xmlns:a16="http://schemas.microsoft.com/office/drawing/2014/main" id="{8807CC7B-8610-0E17-4FC5-F25840386D55}"/>
                </a:ext>
              </a:extLst>
            </p:cNvPr>
            <p:cNvPicPr>
              <a:picLocks noChangeAspect="1"/>
            </p:cNvPicPr>
            <p:nvPr/>
          </p:nvPicPr>
          <p:blipFill>
            <a:blip r:embed="rId4"/>
            <a:stretch>
              <a:fillRect/>
            </a:stretch>
          </p:blipFill>
          <p:spPr>
            <a:xfrm>
              <a:off x="8312939" y="1048503"/>
              <a:ext cx="818436" cy="780242"/>
            </a:xfrm>
            <a:prstGeom prst="rect">
              <a:avLst/>
            </a:prstGeom>
          </p:spPr>
        </p:pic>
        <p:pic>
          <p:nvPicPr>
            <p:cNvPr id="23" name="Picture 22" descr="A logo with a red and white arrow&#10;&#10;Description automatically generated">
              <a:extLst>
                <a:ext uri="{FF2B5EF4-FFF2-40B4-BE49-F238E27FC236}">
                  <a16:creationId xmlns:a16="http://schemas.microsoft.com/office/drawing/2014/main" id="{81745BF4-74F9-01EA-0049-F02116A31A33}"/>
                </a:ext>
              </a:extLst>
            </p:cNvPr>
            <p:cNvPicPr>
              <a:picLocks noChangeAspect="1"/>
            </p:cNvPicPr>
            <p:nvPr/>
          </p:nvPicPr>
          <p:blipFill>
            <a:blip r:embed="rId5"/>
            <a:stretch>
              <a:fillRect/>
            </a:stretch>
          </p:blipFill>
          <p:spPr>
            <a:xfrm>
              <a:off x="5759743" y="1104097"/>
              <a:ext cx="1674001" cy="664794"/>
            </a:xfrm>
            <a:prstGeom prst="rect">
              <a:avLst/>
            </a:prstGeom>
          </p:spPr>
        </p:pic>
        <p:pic>
          <p:nvPicPr>
            <p:cNvPr id="24" name="Picture 23" descr="A black background with blue text&#10;&#10;Description automatically generated">
              <a:extLst>
                <a:ext uri="{FF2B5EF4-FFF2-40B4-BE49-F238E27FC236}">
                  <a16:creationId xmlns:a16="http://schemas.microsoft.com/office/drawing/2014/main" id="{96B261EA-8833-E23A-0BE9-29CD871F2C29}"/>
                </a:ext>
              </a:extLst>
            </p:cNvPr>
            <p:cNvPicPr>
              <a:picLocks noChangeAspect="1"/>
            </p:cNvPicPr>
            <p:nvPr/>
          </p:nvPicPr>
          <p:blipFill>
            <a:blip r:embed="rId6"/>
            <a:stretch>
              <a:fillRect/>
            </a:stretch>
          </p:blipFill>
          <p:spPr>
            <a:xfrm>
              <a:off x="2106386" y="1127127"/>
              <a:ext cx="3385457" cy="780242"/>
            </a:xfrm>
            <a:prstGeom prst="rect">
              <a:avLst/>
            </a:prstGeom>
          </p:spPr>
        </p:pic>
        <p:sp>
          <p:nvSpPr>
            <p:cNvPr id="25" name="Rectangle 24">
              <a:extLst>
                <a:ext uri="{FF2B5EF4-FFF2-40B4-BE49-F238E27FC236}">
                  <a16:creationId xmlns:a16="http://schemas.microsoft.com/office/drawing/2014/main" id="{5F7BC91A-C972-D63B-9F7D-4D44558D40C0}"/>
                </a:ext>
              </a:extLst>
            </p:cNvPr>
            <p:cNvSpPr/>
            <p:nvPr/>
          </p:nvSpPr>
          <p:spPr>
            <a:xfrm>
              <a:off x="2754087" y="1874546"/>
              <a:ext cx="1143000" cy="389516"/>
            </a:xfrm>
            <a:prstGeom prst="rect">
              <a:avLst/>
            </a:prstGeom>
            <a:solidFill>
              <a:srgbClr val="00206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400"/>
                <a:t>Monetary</a:t>
              </a:r>
            </a:p>
          </p:txBody>
        </p:sp>
        <p:sp>
          <p:nvSpPr>
            <p:cNvPr id="26" name="Rectangle 25">
              <a:extLst>
                <a:ext uri="{FF2B5EF4-FFF2-40B4-BE49-F238E27FC236}">
                  <a16:creationId xmlns:a16="http://schemas.microsoft.com/office/drawing/2014/main" id="{5BF301E5-E828-630F-E832-3FD4BF13DC57}"/>
                </a:ext>
              </a:extLst>
            </p:cNvPr>
            <p:cNvSpPr/>
            <p:nvPr/>
          </p:nvSpPr>
          <p:spPr>
            <a:xfrm>
              <a:off x="4045484" y="1869309"/>
              <a:ext cx="1143000" cy="38951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Payment System</a:t>
              </a:r>
            </a:p>
          </p:txBody>
        </p:sp>
        <p:sp>
          <p:nvSpPr>
            <p:cNvPr id="27" name="Rectangle 26">
              <a:extLst>
                <a:ext uri="{FF2B5EF4-FFF2-40B4-BE49-F238E27FC236}">
                  <a16:creationId xmlns:a16="http://schemas.microsoft.com/office/drawing/2014/main" id="{FBE62255-478B-B905-C94C-295CF358CA5E}"/>
                </a:ext>
              </a:extLst>
            </p:cNvPr>
            <p:cNvSpPr/>
            <p:nvPr/>
          </p:nvSpPr>
          <p:spPr>
            <a:xfrm>
              <a:off x="5908239" y="2041999"/>
              <a:ext cx="1522702" cy="38951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err="1"/>
                <a:t>Microprudential</a:t>
              </a:r>
              <a:endParaRPr lang="en-GB" sz="1400"/>
            </a:p>
          </p:txBody>
        </p:sp>
        <p:sp>
          <p:nvSpPr>
            <p:cNvPr id="28" name="Rectangle 27">
              <a:extLst>
                <a:ext uri="{FF2B5EF4-FFF2-40B4-BE49-F238E27FC236}">
                  <a16:creationId xmlns:a16="http://schemas.microsoft.com/office/drawing/2014/main" id="{C0196D90-9977-018D-E8E8-B2F1D64611F8}"/>
                </a:ext>
              </a:extLst>
            </p:cNvPr>
            <p:cNvSpPr/>
            <p:nvPr/>
          </p:nvSpPr>
          <p:spPr>
            <a:xfrm>
              <a:off x="8153403" y="2042001"/>
              <a:ext cx="1143000" cy="38951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Fiscal</a:t>
              </a:r>
            </a:p>
          </p:txBody>
        </p:sp>
        <p:sp>
          <p:nvSpPr>
            <p:cNvPr id="29" name="Rectangle 28">
              <a:extLst>
                <a:ext uri="{FF2B5EF4-FFF2-40B4-BE49-F238E27FC236}">
                  <a16:creationId xmlns:a16="http://schemas.microsoft.com/office/drawing/2014/main" id="{D62F4BDF-BA43-FE91-27E6-03E534D435E5}"/>
                </a:ext>
              </a:extLst>
            </p:cNvPr>
            <p:cNvSpPr/>
            <p:nvPr/>
          </p:nvSpPr>
          <p:spPr>
            <a:xfrm>
              <a:off x="10201178" y="1922315"/>
              <a:ext cx="1143000" cy="70114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Resolution &amp; Deposit insurance</a:t>
              </a:r>
            </a:p>
          </p:txBody>
        </p:sp>
        <p:sp>
          <p:nvSpPr>
            <p:cNvPr id="30" name="Rectangle 29">
              <a:extLst>
                <a:ext uri="{FF2B5EF4-FFF2-40B4-BE49-F238E27FC236}">
                  <a16:creationId xmlns:a16="http://schemas.microsoft.com/office/drawing/2014/main" id="{CA3870CC-425E-7444-177E-B298BA40E8F2}"/>
                </a:ext>
              </a:extLst>
            </p:cNvPr>
            <p:cNvSpPr/>
            <p:nvPr/>
          </p:nvSpPr>
          <p:spPr>
            <a:xfrm>
              <a:off x="2754086" y="2290372"/>
              <a:ext cx="2434397" cy="38951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Macroprudential</a:t>
              </a:r>
            </a:p>
          </p:txBody>
        </p:sp>
        <p:sp>
          <p:nvSpPr>
            <p:cNvPr id="31" name="Rectangle 30">
              <a:extLst>
                <a:ext uri="{FF2B5EF4-FFF2-40B4-BE49-F238E27FC236}">
                  <a16:creationId xmlns:a16="http://schemas.microsoft.com/office/drawing/2014/main" id="{0B6D4B15-2B70-9691-6EBF-E509E5181FD7}"/>
                </a:ext>
              </a:extLst>
            </p:cNvPr>
            <p:cNvSpPr/>
            <p:nvPr/>
          </p:nvSpPr>
          <p:spPr>
            <a:xfrm>
              <a:off x="2525487" y="2862942"/>
              <a:ext cx="8818691" cy="4136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Financial Stability</a:t>
              </a:r>
            </a:p>
          </p:txBody>
        </p:sp>
        <p:cxnSp>
          <p:nvCxnSpPr>
            <p:cNvPr id="32" name="Straight Connector 31">
              <a:extLst>
                <a:ext uri="{FF2B5EF4-FFF2-40B4-BE49-F238E27FC236}">
                  <a16:creationId xmlns:a16="http://schemas.microsoft.com/office/drawing/2014/main" id="{98DEC11B-E061-374B-A005-3F2DC83EC33E}"/>
                </a:ext>
              </a:extLst>
            </p:cNvPr>
            <p:cNvCxnSpPr>
              <a:cxnSpLocks/>
              <a:stCxn id="28" idx="2"/>
            </p:cNvCxnSpPr>
            <p:nvPr/>
          </p:nvCxnSpPr>
          <p:spPr>
            <a:xfrm flipH="1">
              <a:off x="8722157" y="2431517"/>
              <a:ext cx="2746" cy="427703"/>
            </a:xfrm>
            <a:prstGeom prst="line">
              <a:avLst/>
            </a:prstGeom>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9512D9E3-0C1A-F13F-BE77-39F0A985DA06}"/>
                </a:ext>
              </a:extLst>
            </p:cNvPr>
            <p:cNvSpPr/>
            <p:nvPr/>
          </p:nvSpPr>
          <p:spPr>
            <a:xfrm>
              <a:off x="685801" y="2677414"/>
              <a:ext cx="1420585" cy="78024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GB" sz="1400"/>
                <a:t>Financial System Stability Committee</a:t>
              </a:r>
            </a:p>
          </p:txBody>
        </p:sp>
        <p:cxnSp>
          <p:nvCxnSpPr>
            <p:cNvPr id="34" name="Straight Arrow Connector 33">
              <a:extLst>
                <a:ext uri="{FF2B5EF4-FFF2-40B4-BE49-F238E27FC236}">
                  <a16:creationId xmlns:a16="http://schemas.microsoft.com/office/drawing/2014/main" id="{EBEDE343-94AC-EE54-C8E5-25F803233731}"/>
                </a:ext>
              </a:extLst>
            </p:cNvPr>
            <p:cNvCxnSpPr>
              <a:stCxn id="33" idx="3"/>
              <a:endCxn id="31" idx="1"/>
            </p:cNvCxnSpPr>
            <p:nvPr/>
          </p:nvCxnSpPr>
          <p:spPr>
            <a:xfrm>
              <a:off x="2106386" y="3067536"/>
              <a:ext cx="419101" cy="22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DEB1B5C1-1803-BF26-2B01-885270D538CF}"/>
                </a:ext>
              </a:extLst>
            </p:cNvPr>
            <p:cNvSpPr/>
            <p:nvPr/>
          </p:nvSpPr>
          <p:spPr>
            <a:xfrm>
              <a:off x="663550" y="3929135"/>
              <a:ext cx="2260212" cy="780243"/>
            </a:xfrm>
            <a:prstGeom prst="rect">
              <a:avLst/>
            </a:prstGeom>
            <a:solidFill>
              <a:srgbClr val="00B05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b="1"/>
                <a:t>Sustainable Finance Committee</a:t>
              </a:r>
            </a:p>
          </p:txBody>
        </p:sp>
        <p:cxnSp>
          <p:nvCxnSpPr>
            <p:cNvPr id="36" name="Elbow Connector 35">
              <a:extLst>
                <a:ext uri="{FF2B5EF4-FFF2-40B4-BE49-F238E27FC236}">
                  <a16:creationId xmlns:a16="http://schemas.microsoft.com/office/drawing/2014/main" id="{6AEC3E39-91D1-D045-08F7-C00656BEBCBC}"/>
                </a:ext>
              </a:extLst>
            </p:cNvPr>
            <p:cNvCxnSpPr>
              <a:cxnSpLocks/>
              <a:stCxn id="22" idx="0"/>
              <a:endCxn id="35" idx="1"/>
            </p:cNvCxnSpPr>
            <p:nvPr/>
          </p:nvCxnSpPr>
          <p:spPr>
            <a:xfrm rot="16200000" flipH="1" flipV="1">
              <a:off x="3057477" y="-1345424"/>
              <a:ext cx="3270753" cy="8058607"/>
            </a:xfrm>
            <a:prstGeom prst="bentConnector4">
              <a:avLst>
                <a:gd name="adj1" fmla="val -5077"/>
                <a:gd name="adj2" fmla="val 101960"/>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C20094C7-72F4-3E30-B19E-2CE8A9E89B17}"/>
                </a:ext>
              </a:extLst>
            </p:cNvPr>
            <p:cNvCxnSpPr>
              <a:stCxn id="24" idx="0"/>
            </p:cNvCxnSpPr>
            <p:nvPr/>
          </p:nvCxnSpPr>
          <p:spPr>
            <a:xfrm flipH="1" flipV="1">
              <a:off x="3799114" y="914401"/>
              <a:ext cx="1" cy="21272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C8526058-B425-472C-24E0-A432D63FEE93}"/>
                </a:ext>
              </a:extLst>
            </p:cNvPr>
            <p:cNvCxnSpPr/>
            <p:nvPr/>
          </p:nvCxnSpPr>
          <p:spPr>
            <a:xfrm flipH="1" flipV="1">
              <a:off x="6651170" y="925287"/>
              <a:ext cx="1" cy="212726"/>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Elbow Connector 38">
              <a:extLst>
                <a:ext uri="{FF2B5EF4-FFF2-40B4-BE49-F238E27FC236}">
                  <a16:creationId xmlns:a16="http://schemas.microsoft.com/office/drawing/2014/main" id="{FB776FA6-FF0A-5D91-3EF4-5BC3CB4C8D97}"/>
                </a:ext>
              </a:extLst>
            </p:cNvPr>
            <p:cNvCxnSpPr>
              <a:cxnSpLocks/>
            </p:cNvCxnSpPr>
            <p:nvPr/>
          </p:nvCxnSpPr>
          <p:spPr>
            <a:xfrm flipV="1">
              <a:off x="7552305" y="1227980"/>
              <a:ext cx="1524821" cy="4459353"/>
            </a:xfrm>
            <a:prstGeom prst="bentConnector3">
              <a:avLst>
                <a:gd name="adj1" fmla="val 278475"/>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07721625-3804-EC25-4056-1AC1C2968CCB}"/>
                </a:ext>
              </a:extLst>
            </p:cNvPr>
            <p:cNvCxnSpPr>
              <a:cxnSpLocks/>
              <a:stCxn id="35" idx="3"/>
              <a:endCxn id="41" idx="1"/>
            </p:cNvCxnSpPr>
            <p:nvPr/>
          </p:nvCxnSpPr>
          <p:spPr>
            <a:xfrm>
              <a:off x="2923762" y="4319256"/>
              <a:ext cx="722472" cy="132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45" name="Rectangle 44">
            <a:extLst>
              <a:ext uri="{FF2B5EF4-FFF2-40B4-BE49-F238E27FC236}">
                <a16:creationId xmlns:a16="http://schemas.microsoft.com/office/drawing/2014/main" id="{78F1643B-8E56-6FAA-AA54-EBDE12C3AD20}"/>
              </a:ext>
            </a:extLst>
          </p:cNvPr>
          <p:cNvSpPr/>
          <p:nvPr/>
        </p:nvSpPr>
        <p:spPr>
          <a:xfrm>
            <a:off x="9517507" y="9614656"/>
            <a:ext cx="1822565" cy="47226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Sharia Governance</a:t>
            </a:r>
          </a:p>
        </p:txBody>
      </p:sp>
      <p:sp>
        <p:nvSpPr>
          <p:cNvPr id="46" name="Rectangle 45">
            <a:extLst>
              <a:ext uri="{FF2B5EF4-FFF2-40B4-BE49-F238E27FC236}">
                <a16:creationId xmlns:a16="http://schemas.microsoft.com/office/drawing/2014/main" id="{657202F9-3D79-456D-9CAE-64985DF49A46}"/>
              </a:ext>
            </a:extLst>
          </p:cNvPr>
          <p:cNvSpPr/>
          <p:nvPr/>
        </p:nvSpPr>
        <p:spPr>
          <a:xfrm>
            <a:off x="9095334" y="4317389"/>
            <a:ext cx="1822554" cy="472261"/>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Sharia Banking Committee</a:t>
            </a:r>
          </a:p>
        </p:txBody>
      </p:sp>
      <p:sp>
        <p:nvSpPr>
          <p:cNvPr id="50" name="TextBox 49">
            <a:extLst>
              <a:ext uri="{FF2B5EF4-FFF2-40B4-BE49-F238E27FC236}">
                <a16:creationId xmlns:a16="http://schemas.microsoft.com/office/drawing/2014/main" id="{E13C4292-B41B-2853-E412-D55C0AFC52B8}"/>
              </a:ext>
            </a:extLst>
          </p:cNvPr>
          <p:cNvSpPr txBox="1"/>
          <p:nvPr/>
        </p:nvSpPr>
        <p:spPr>
          <a:xfrm>
            <a:off x="246508" y="173997"/>
            <a:ext cx="8640305" cy="514372"/>
          </a:xfrm>
          <a:prstGeom prst="rect">
            <a:avLst/>
          </a:prstGeom>
          <a:noFill/>
        </p:spPr>
        <p:txBody>
          <a:bodyPr wrap="square">
            <a:spAutoFit/>
          </a:bodyPr>
          <a:lstStyle/>
          <a:p>
            <a:pPr algn="l">
              <a:lnSpc>
                <a:spcPts val="3634"/>
              </a:lnSpc>
              <a:spcBef>
                <a:spcPct val="0"/>
              </a:spcBef>
            </a:pPr>
            <a:r>
              <a:rPr lang="en-US" sz="2596" b="1">
                <a:solidFill>
                  <a:srgbClr val="FFFFFF"/>
                </a:solidFill>
                <a:latin typeface="Arial" panose="020B0604020202020204" pitchFamily="34" charset="0"/>
                <a:ea typeface="Garet Bold"/>
                <a:cs typeface="Arial" panose="020B0604020202020204" pitchFamily="34" charset="0"/>
                <a:sym typeface="Garet Bold"/>
              </a:rPr>
              <a:t>Islamic Finance Trajectory: </a:t>
            </a:r>
            <a:r>
              <a:rPr lang="en-US" sz="2596">
                <a:solidFill>
                  <a:srgbClr val="FFFFFF"/>
                </a:solidFill>
                <a:latin typeface="Arial" panose="020B0604020202020204" pitchFamily="34" charset="0"/>
                <a:ea typeface="Garet Bold"/>
                <a:cs typeface="Arial" panose="020B0604020202020204" pitchFamily="34" charset="0"/>
                <a:sym typeface="Garet Bold"/>
              </a:rPr>
              <a:t>Institutional Arrangement</a:t>
            </a:r>
          </a:p>
        </p:txBody>
      </p:sp>
      <p:sp>
        <p:nvSpPr>
          <p:cNvPr id="51" name="Rectangle 50">
            <a:extLst>
              <a:ext uri="{FF2B5EF4-FFF2-40B4-BE49-F238E27FC236}">
                <a16:creationId xmlns:a16="http://schemas.microsoft.com/office/drawing/2014/main" id="{F4D6A86C-F85F-7EA2-31AE-EFB95B562071}"/>
              </a:ext>
            </a:extLst>
          </p:cNvPr>
          <p:cNvSpPr/>
          <p:nvPr/>
        </p:nvSpPr>
        <p:spPr>
          <a:xfrm>
            <a:off x="3048000" y="1409700"/>
            <a:ext cx="11582400" cy="6096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latin typeface="Arial" panose="020B0604020202020204" pitchFamily="34" charset="0"/>
                <a:cs typeface="Arial" panose="020B0604020202020204" pitchFamily="34" charset="0"/>
              </a:rPr>
              <a:t>Financial Sector Omnibus Law No. 4 of 2023</a:t>
            </a:r>
          </a:p>
        </p:txBody>
      </p:sp>
      <p:sp>
        <p:nvSpPr>
          <p:cNvPr id="52" name="Rectangle 51">
            <a:extLst>
              <a:ext uri="{FF2B5EF4-FFF2-40B4-BE49-F238E27FC236}">
                <a16:creationId xmlns:a16="http://schemas.microsoft.com/office/drawing/2014/main" id="{F5B3E029-480C-BC1A-324A-565F4AD9D915}"/>
              </a:ext>
            </a:extLst>
          </p:cNvPr>
          <p:cNvSpPr/>
          <p:nvPr/>
        </p:nvSpPr>
        <p:spPr>
          <a:xfrm>
            <a:off x="1327607" y="7493241"/>
            <a:ext cx="3036222" cy="2121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Coordination for sustainable finance strategies, policies and programs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Optimization of policies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Development of databases and infrastructure</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Development of sustainable taxonomy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5876962" y="2324100"/>
            <a:ext cx="2411038" cy="7667420"/>
            <a:chOff x="0" y="0"/>
            <a:chExt cx="1263881" cy="406400"/>
          </a:xfrm>
        </p:grpSpPr>
        <p:sp>
          <p:nvSpPr>
            <p:cNvPr id="7" name="Freeform 7"/>
            <p:cNvSpPr/>
            <p:nvPr/>
          </p:nvSpPr>
          <p:spPr>
            <a:xfrm>
              <a:off x="0" y="0"/>
              <a:ext cx="1263881" cy="406400"/>
            </a:xfrm>
            <a:custGeom>
              <a:avLst/>
              <a:gdLst/>
              <a:ahLst/>
              <a:cxnLst/>
              <a:rect l="l" t="t" r="r" b="b"/>
              <a:pathLst>
                <a:path w="1263881" h="406400">
                  <a:moveTo>
                    <a:pt x="1060681" y="0"/>
                  </a:moveTo>
                  <a:cubicBezTo>
                    <a:pt x="1172905" y="0"/>
                    <a:pt x="1263881" y="90976"/>
                    <a:pt x="1263881" y="203200"/>
                  </a:cubicBezTo>
                  <a:cubicBezTo>
                    <a:pt x="1263881" y="315424"/>
                    <a:pt x="1172905" y="406400"/>
                    <a:pt x="1060681" y="406400"/>
                  </a:cubicBezTo>
                  <a:lnTo>
                    <a:pt x="203200" y="406400"/>
                  </a:lnTo>
                  <a:cubicBezTo>
                    <a:pt x="90976" y="406400"/>
                    <a:pt x="0" y="315424"/>
                    <a:pt x="0" y="203200"/>
                  </a:cubicBezTo>
                  <a:cubicBezTo>
                    <a:pt x="0" y="90976"/>
                    <a:pt x="90976" y="0"/>
                    <a:pt x="203200" y="0"/>
                  </a:cubicBezTo>
                  <a:close/>
                </a:path>
              </a:pathLst>
            </a:custGeom>
            <a:gradFill rotWithShape="1">
              <a:gsLst>
                <a:gs pos="0">
                  <a:srgbClr val="088395">
                    <a:alpha val="85000"/>
                  </a:srgbClr>
                </a:gs>
                <a:gs pos="100000">
                  <a:srgbClr val="071952">
                    <a:alpha val="85000"/>
                  </a:srgbClr>
                </a:gs>
              </a:gsLst>
              <a:lin ang="2700000"/>
            </a:gradFill>
          </p:spPr>
          <p:txBody>
            <a:bodyPr/>
            <a:lstStyle/>
            <a:p>
              <a:endParaRPr lang="en-GB"/>
            </a:p>
          </p:txBody>
        </p:sp>
        <p:sp>
          <p:nvSpPr>
            <p:cNvPr id="8" name="TextBox 8"/>
            <p:cNvSpPr txBox="1"/>
            <p:nvPr/>
          </p:nvSpPr>
          <p:spPr>
            <a:xfrm>
              <a:off x="0" y="-38100"/>
              <a:ext cx="1263881" cy="444500"/>
            </a:xfrm>
            <a:prstGeom prst="rect">
              <a:avLst/>
            </a:prstGeom>
          </p:spPr>
          <p:txBody>
            <a:bodyPr lIns="50800" tIns="50800" rIns="50800" bIns="50800" rtlCol="0" anchor="ctr"/>
            <a:lstStyle/>
            <a:p>
              <a:pPr algn="ctr">
                <a:lnSpc>
                  <a:spcPts val="2659"/>
                </a:lnSpc>
              </a:pPr>
              <a:endParaRPr/>
            </a:p>
          </p:txBody>
        </p:sp>
      </p:grpSp>
      <p:sp>
        <p:nvSpPr>
          <p:cNvPr id="32" name="Freeform 32"/>
          <p:cNvSpPr/>
          <p:nvPr/>
        </p:nvSpPr>
        <p:spPr>
          <a:xfrm>
            <a:off x="1028700" y="1230804"/>
            <a:ext cx="1539583" cy="408670"/>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2">
              <a:extLst>
                <a:ext uri="{96DAC541-7B7A-43D3-8B79-37D633B846F1}">
                  <asvg:svgBlip xmlns:asvg="http://schemas.microsoft.com/office/drawing/2016/SVG/main" r:embed="rId3"/>
                </a:ext>
              </a:extLst>
            </a:blip>
            <a:stretch>
              <a:fillRect r="-83257" b="-590387"/>
            </a:stretch>
          </a:blipFill>
        </p:spPr>
        <p:txBody>
          <a:bodyPr/>
          <a:lstStyle/>
          <a:p>
            <a:endParaRPr lang="en-GB"/>
          </a:p>
        </p:txBody>
      </p:sp>
      <p:sp>
        <p:nvSpPr>
          <p:cNvPr id="33" name="Freeform 33"/>
          <p:cNvSpPr/>
          <p:nvPr/>
        </p:nvSpPr>
        <p:spPr>
          <a:xfrm>
            <a:off x="15719717" y="1230804"/>
            <a:ext cx="1539583" cy="408670"/>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2">
              <a:extLst>
                <a:ext uri="{96DAC541-7B7A-43D3-8B79-37D633B846F1}">
                  <asvg:svgBlip xmlns:asvg="http://schemas.microsoft.com/office/drawing/2016/SVG/main" r:embed="rId3"/>
                </a:ext>
              </a:extLst>
            </a:blip>
            <a:stretch>
              <a:fillRect r="-83257" b="-590387"/>
            </a:stretch>
          </a:blipFill>
        </p:spPr>
        <p:txBody>
          <a:bodyPr/>
          <a:lstStyle/>
          <a:p>
            <a:endParaRPr lang="en-GB"/>
          </a:p>
        </p:txBody>
      </p:sp>
      <p:sp>
        <p:nvSpPr>
          <p:cNvPr id="34" name="TextBox 34"/>
          <p:cNvSpPr txBox="1"/>
          <p:nvPr/>
        </p:nvSpPr>
        <p:spPr>
          <a:xfrm>
            <a:off x="3412101" y="948467"/>
            <a:ext cx="11463797" cy="1528752"/>
          </a:xfrm>
          <a:prstGeom prst="rect">
            <a:avLst/>
          </a:prstGeom>
        </p:spPr>
        <p:txBody>
          <a:bodyPr wrap="square" lIns="0" tIns="0" rIns="0" bIns="0" rtlCol="0" anchor="t">
            <a:spAutoFit/>
          </a:bodyPr>
          <a:lstStyle>
            <a:defPPr>
              <a:defRPr lang="en-US"/>
            </a:defPPr>
            <a:lvl1pPr algn="ctr">
              <a:lnSpc>
                <a:spcPts val="7957"/>
              </a:lnSpc>
              <a:defRPr sz="4000" b="1">
                <a:solidFill>
                  <a:schemeClr val="bg1"/>
                </a:solidFill>
                <a:latin typeface="Arial" panose="020B0604020202020204" pitchFamily="34" charset="0"/>
                <a:cs typeface="Arial" panose="020B0604020202020204" pitchFamily="34" charset="0"/>
              </a:defRPr>
            </a:lvl1pPr>
          </a:lstStyle>
          <a:p>
            <a:r>
              <a:rPr lang="en-US" dirty="0">
                <a:solidFill>
                  <a:srgbClr val="FFC000"/>
                </a:solidFill>
                <a:sym typeface="Garet Bold"/>
              </a:rPr>
              <a:t>Islamic Finance and Banking Development</a:t>
            </a:r>
          </a:p>
        </p:txBody>
      </p:sp>
      <p:grpSp>
        <p:nvGrpSpPr>
          <p:cNvPr id="48" name="Group 47">
            <a:extLst>
              <a:ext uri="{FF2B5EF4-FFF2-40B4-BE49-F238E27FC236}">
                <a16:creationId xmlns:a16="http://schemas.microsoft.com/office/drawing/2014/main" id="{27966368-A6C8-7331-AF53-083EC0552DD3}"/>
              </a:ext>
            </a:extLst>
          </p:cNvPr>
          <p:cNvGrpSpPr/>
          <p:nvPr/>
        </p:nvGrpSpPr>
        <p:grpSpPr>
          <a:xfrm>
            <a:off x="228600" y="2619580"/>
            <a:ext cx="15691492" cy="7877035"/>
            <a:chOff x="1676400" y="2781300"/>
            <a:chExt cx="15691492" cy="7877035"/>
          </a:xfrm>
        </p:grpSpPr>
        <p:grpSp>
          <p:nvGrpSpPr>
            <p:cNvPr id="9" name="Group 9"/>
            <p:cNvGrpSpPr/>
            <p:nvPr/>
          </p:nvGrpSpPr>
          <p:grpSpPr>
            <a:xfrm>
              <a:off x="1676400" y="3458560"/>
              <a:ext cx="8105688" cy="5879973"/>
              <a:chOff x="0" y="0"/>
              <a:chExt cx="1177600" cy="915340"/>
            </a:xfrm>
          </p:grpSpPr>
          <p:sp>
            <p:nvSpPr>
              <p:cNvPr id="10" name="Freeform 10"/>
              <p:cNvSpPr/>
              <p:nvPr/>
            </p:nvSpPr>
            <p:spPr>
              <a:xfrm>
                <a:off x="0" y="0"/>
                <a:ext cx="1177600" cy="915340"/>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endParaRPr lang="en-GB"/>
              </a:p>
            </p:txBody>
          </p:sp>
          <p:sp>
            <p:nvSpPr>
              <p:cNvPr id="11" name="TextBox 11"/>
              <p:cNvSpPr txBox="1"/>
              <p:nvPr/>
            </p:nvSpPr>
            <p:spPr>
              <a:xfrm>
                <a:off x="0" y="-38100"/>
                <a:ext cx="1177600" cy="953440"/>
              </a:xfrm>
              <a:prstGeom prst="rect">
                <a:avLst/>
              </a:prstGeom>
            </p:spPr>
            <p:txBody>
              <a:bodyPr lIns="56284" tIns="56284" rIns="56284" bIns="56284" rtlCol="0" anchor="ctr"/>
              <a:lstStyle/>
              <a:p>
                <a:pPr algn="ctr">
                  <a:lnSpc>
                    <a:spcPts val="2659"/>
                  </a:lnSpc>
                </a:pPr>
                <a:endParaRPr/>
              </a:p>
            </p:txBody>
          </p:sp>
        </p:grpSp>
        <p:grpSp>
          <p:nvGrpSpPr>
            <p:cNvPr id="37" name="Group 36">
              <a:extLst>
                <a:ext uri="{FF2B5EF4-FFF2-40B4-BE49-F238E27FC236}">
                  <a16:creationId xmlns:a16="http://schemas.microsoft.com/office/drawing/2014/main" id="{B57480C3-4D1D-A8FB-AA42-48EDE4847A4A}"/>
                </a:ext>
              </a:extLst>
            </p:cNvPr>
            <p:cNvGrpSpPr/>
            <p:nvPr/>
          </p:nvGrpSpPr>
          <p:grpSpPr>
            <a:xfrm>
              <a:off x="3581400" y="3420178"/>
              <a:ext cx="4876800" cy="1329474"/>
              <a:chOff x="2004210" y="4175330"/>
              <a:chExt cx="4114800" cy="1329474"/>
            </a:xfrm>
          </p:grpSpPr>
          <p:grpSp>
            <p:nvGrpSpPr>
              <p:cNvPr id="12" name="Group 12"/>
              <p:cNvGrpSpPr/>
              <p:nvPr/>
            </p:nvGrpSpPr>
            <p:grpSpPr>
              <a:xfrm>
                <a:off x="2004210" y="4175330"/>
                <a:ext cx="4114800" cy="1329474"/>
                <a:chOff x="0" y="-38100"/>
                <a:chExt cx="1065825" cy="344364"/>
              </a:xfrm>
            </p:grpSpPr>
            <p:sp>
              <p:nvSpPr>
                <p:cNvPr id="13" name="Freeform 13"/>
                <p:cNvSpPr/>
                <p:nvPr/>
              </p:nvSpPr>
              <p:spPr>
                <a:xfrm>
                  <a:off x="0" y="0"/>
                  <a:ext cx="1065825" cy="192676"/>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endParaRPr lang="en-GB"/>
                </a:p>
              </p:txBody>
            </p:sp>
            <p:sp>
              <p:nvSpPr>
                <p:cNvPr id="14" name="TextBox 14"/>
                <p:cNvSpPr txBox="1"/>
                <p:nvPr/>
              </p:nvSpPr>
              <p:spPr>
                <a:xfrm>
                  <a:off x="0" y="-38100"/>
                  <a:ext cx="1032496" cy="344364"/>
                </a:xfrm>
                <a:prstGeom prst="rect">
                  <a:avLst/>
                </a:prstGeom>
              </p:spPr>
              <p:txBody>
                <a:bodyPr lIns="56284" tIns="56284" rIns="56284" bIns="56284" rtlCol="0" anchor="ctr"/>
                <a:lstStyle/>
                <a:p>
                  <a:pPr algn="ctr">
                    <a:lnSpc>
                      <a:spcPts val="2659"/>
                    </a:lnSpc>
                  </a:pPr>
                  <a:endParaRPr/>
                </a:p>
              </p:txBody>
            </p:sp>
          </p:grpSp>
          <p:sp>
            <p:nvSpPr>
              <p:cNvPr id="15" name="TextBox 15"/>
              <p:cNvSpPr txBox="1"/>
              <p:nvPr/>
            </p:nvSpPr>
            <p:spPr>
              <a:xfrm>
                <a:off x="2174730" y="4505966"/>
                <a:ext cx="3645090" cy="743858"/>
              </a:xfrm>
              <a:prstGeom prst="rect">
                <a:avLst/>
              </a:prstGeom>
            </p:spPr>
            <p:txBody>
              <a:bodyPr lIns="0" tIns="0" rIns="0" bIns="0" rtlCol="0" anchor="t">
                <a:spAutoFit/>
              </a:bodyPr>
              <a:lstStyle/>
              <a:p>
                <a:pPr algn="ctr">
                  <a:lnSpc>
                    <a:spcPts val="2903"/>
                  </a:lnSpc>
                </a:pPr>
                <a:r>
                  <a:rPr lang="en-US" sz="2419" b="1">
                    <a:solidFill>
                      <a:srgbClr val="FFFFFF"/>
                    </a:solidFill>
                    <a:latin typeface="Garet Bold"/>
                    <a:ea typeface="Garet Bold"/>
                    <a:cs typeface="Garet Bold"/>
                    <a:sym typeface="Garet Bold"/>
                  </a:rPr>
                  <a:t>Asset Market Share (2023) </a:t>
                </a:r>
              </a:p>
            </p:txBody>
          </p:sp>
        </p:grpSp>
        <p:grpSp>
          <p:nvGrpSpPr>
            <p:cNvPr id="36" name="Group 35">
              <a:extLst>
                <a:ext uri="{FF2B5EF4-FFF2-40B4-BE49-F238E27FC236}">
                  <a16:creationId xmlns:a16="http://schemas.microsoft.com/office/drawing/2014/main" id="{ABEBAF3D-632C-E9EF-D671-1623CD2A5662}"/>
                </a:ext>
              </a:extLst>
            </p:cNvPr>
            <p:cNvGrpSpPr/>
            <p:nvPr/>
          </p:nvGrpSpPr>
          <p:grpSpPr>
            <a:xfrm>
              <a:off x="9952608" y="3458559"/>
              <a:ext cx="7322355" cy="5879973"/>
              <a:chOff x="6870838" y="4064128"/>
              <a:chExt cx="4546325" cy="3533826"/>
            </a:xfrm>
          </p:grpSpPr>
          <p:grpSp>
            <p:nvGrpSpPr>
              <p:cNvPr id="17" name="Group 17"/>
              <p:cNvGrpSpPr/>
              <p:nvPr/>
            </p:nvGrpSpPr>
            <p:grpSpPr>
              <a:xfrm>
                <a:off x="6870838" y="4064128"/>
                <a:ext cx="4546325" cy="3533826"/>
                <a:chOff x="0" y="0"/>
                <a:chExt cx="1177600" cy="915340"/>
              </a:xfrm>
            </p:grpSpPr>
            <p:sp>
              <p:nvSpPr>
                <p:cNvPr id="18" name="Freeform 18"/>
                <p:cNvSpPr/>
                <p:nvPr/>
              </p:nvSpPr>
              <p:spPr>
                <a:xfrm>
                  <a:off x="0" y="0"/>
                  <a:ext cx="1177600" cy="915340"/>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endParaRPr lang="en-GB"/>
                </a:p>
              </p:txBody>
            </p:sp>
            <p:sp>
              <p:nvSpPr>
                <p:cNvPr id="19" name="TextBox 19"/>
                <p:cNvSpPr txBox="1"/>
                <p:nvPr/>
              </p:nvSpPr>
              <p:spPr>
                <a:xfrm>
                  <a:off x="0" y="-38100"/>
                  <a:ext cx="1177600" cy="953440"/>
                </a:xfrm>
                <a:prstGeom prst="rect">
                  <a:avLst/>
                </a:prstGeom>
              </p:spPr>
              <p:txBody>
                <a:bodyPr lIns="56284" tIns="56284" rIns="56284" bIns="56284" rtlCol="0" anchor="ctr"/>
                <a:lstStyle/>
                <a:p>
                  <a:pPr algn="ctr">
                    <a:lnSpc>
                      <a:spcPts val="2659"/>
                    </a:lnSpc>
                  </a:pPr>
                  <a:endParaRPr/>
                </a:p>
              </p:txBody>
            </p:sp>
          </p:grpSp>
          <p:sp>
            <p:nvSpPr>
              <p:cNvPr id="22" name="TextBox 22"/>
              <p:cNvSpPr txBox="1"/>
              <p:nvPr/>
            </p:nvSpPr>
            <p:spPr>
              <a:xfrm>
                <a:off x="7150936" y="4175330"/>
                <a:ext cx="3986128" cy="1329474"/>
              </a:xfrm>
              <a:prstGeom prst="rect">
                <a:avLst/>
              </a:prstGeom>
            </p:spPr>
            <p:txBody>
              <a:bodyPr lIns="56284" tIns="56284" rIns="56284" bIns="56284" rtlCol="0" anchor="ctr"/>
              <a:lstStyle/>
              <a:p>
                <a:pPr algn="ctr">
                  <a:lnSpc>
                    <a:spcPts val="2659"/>
                  </a:lnSpc>
                </a:pPr>
                <a:endParaRPr/>
              </a:p>
            </p:txBody>
          </p:sp>
        </p:grpSp>
        <p:graphicFrame>
          <p:nvGraphicFramePr>
            <p:cNvPr id="39" name="Chart 38">
              <a:extLst>
                <a:ext uri="{FF2B5EF4-FFF2-40B4-BE49-F238E27FC236}">
                  <a16:creationId xmlns:a16="http://schemas.microsoft.com/office/drawing/2014/main" id="{89A693DE-1A86-6DA4-98DF-8F2775903462}"/>
                </a:ext>
              </a:extLst>
            </p:cNvPr>
            <p:cNvGraphicFramePr>
              <a:graphicFrameLocks/>
            </p:cNvGraphicFramePr>
            <p:nvPr>
              <p:extLst>
                <p:ext uri="{D42A27DB-BD31-4B8C-83A1-F6EECF244321}">
                  <p14:modId xmlns:p14="http://schemas.microsoft.com/office/powerpoint/2010/main" val="3102640144"/>
                </p:ext>
              </p:extLst>
            </p:nvPr>
          </p:nvGraphicFramePr>
          <p:xfrm>
            <a:off x="2057400" y="4000499"/>
            <a:ext cx="8105688" cy="6150627"/>
          </p:xfrm>
          <a:graphic>
            <a:graphicData uri="http://schemas.openxmlformats.org/drawingml/2006/chart">
              <c:chart xmlns:c="http://schemas.openxmlformats.org/drawingml/2006/chart" xmlns:r="http://schemas.openxmlformats.org/officeDocument/2006/relationships" r:id="rId4"/>
            </a:graphicData>
          </a:graphic>
        </p:graphicFrame>
        <p:sp>
          <p:nvSpPr>
            <p:cNvPr id="40" name="Freeform 39">
              <a:extLst>
                <a:ext uri="{FF2B5EF4-FFF2-40B4-BE49-F238E27FC236}">
                  <a16:creationId xmlns:a16="http://schemas.microsoft.com/office/drawing/2014/main" id="{404DB53A-0895-D74E-7807-F9664FAF32B6}"/>
                </a:ext>
              </a:extLst>
            </p:cNvPr>
            <p:cNvSpPr/>
            <p:nvPr/>
          </p:nvSpPr>
          <p:spPr>
            <a:xfrm>
              <a:off x="3962400" y="6580154"/>
              <a:ext cx="1625600" cy="1329094"/>
            </a:xfrm>
            <a:custGeom>
              <a:avLst/>
              <a:gdLst/>
              <a:ahLst/>
              <a:cxnLst/>
              <a:rect l="l" t="t" r="r" b="b"/>
              <a:pathLst>
                <a:path w="3434068" h="3361094">
                  <a:moveTo>
                    <a:pt x="0" y="0"/>
                  </a:moveTo>
                  <a:lnTo>
                    <a:pt x="3434068" y="0"/>
                  </a:lnTo>
                  <a:lnTo>
                    <a:pt x="3434068" y="3361094"/>
                  </a:lnTo>
                  <a:lnTo>
                    <a:pt x="0" y="3361094"/>
                  </a:lnTo>
                  <a:lnTo>
                    <a:pt x="0" y="0"/>
                  </a:lnTo>
                  <a:close/>
                </a:path>
              </a:pathLst>
            </a:custGeom>
            <a:blipFill>
              <a:blip r:embed="rId5"/>
              <a:stretch>
                <a:fillRect/>
              </a:stretch>
            </a:blipFill>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GB"/>
            </a:p>
          </p:txBody>
        </p:sp>
        <p:sp>
          <p:nvSpPr>
            <p:cNvPr id="41" name="Freeform 40">
              <a:extLst>
                <a:ext uri="{FF2B5EF4-FFF2-40B4-BE49-F238E27FC236}">
                  <a16:creationId xmlns:a16="http://schemas.microsoft.com/office/drawing/2014/main" id="{8D0205FD-A919-E0A6-058A-1FB0823B3E3E}"/>
                </a:ext>
              </a:extLst>
            </p:cNvPr>
            <p:cNvSpPr/>
            <p:nvPr/>
          </p:nvSpPr>
          <p:spPr>
            <a:xfrm>
              <a:off x="6629400" y="4864857"/>
              <a:ext cx="1143000" cy="827188"/>
            </a:xfrm>
            <a:custGeom>
              <a:avLst/>
              <a:gdLst/>
              <a:ahLst/>
              <a:cxnLst/>
              <a:rect l="l" t="t" r="r" b="b"/>
              <a:pathLst>
                <a:path w="4920538" h="4114800">
                  <a:moveTo>
                    <a:pt x="0" y="0"/>
                  </a:moveTo>
                  <a:lnTo>
                    <a:pt x="4920538" y="0"/>
                  </a:lnTo>
                  <a:lnTo>
                    <a:pt x="4920538" y="4114800"/>
                  </a:lnTo>
                  <a:lnTo>
                    <a:pt x="0" y="4114800"/>
                  </a:lnTo>
                  <a:lnTo>
                    <a:pt x="0" y="0"/>
                  </a:lnTo>
                  <a:close/>
                </a:path>
              </a:pathLst>
            </a:custGeom>
            <a:blipFill>
              <a:blip r:embed="rId6"/>
              <a:stretch>
                <a:fillRect/>
              </a:stretch>
            </a:blipFill>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GB"/>
            </a:p>
          </p:txBody>
        </p:sp>
        <p:graphicFrame>
          <p:nvGraphicFramePr>
            <p:cNvPr id="42" name="Chart 41">
              <a:extLst>
                <a:ext uri="{FF2B5EF4-FFF2-40B4-BE49-F238E27FC236}">
                  <a16:creationId xmlns:a16="http://schemas.microsoft.com/office/drawing/2014/main" id="{14289C19-20C9-0529-AC2E-ED32F673EF24}"/>
                </a:ext>
              </a:extLst>
            </p:cNvPr>
            <p:cNvGraphicFramePr>
              <a:graphicFrameLocks/>
            </p:cNvGraphicFramePr>
            <p:nvPr>
              <p:extLst>
                <p:ext uri="{D42A27DB-BD31-4B8C-83A1-F6EECF244321}">
                  <p14:modId xmlns:p14="http://schemas.microsoft.com/office/powerpoint/2010/main" val="1750807707"/>
                </p:ext>
              </p:extLst>
            </p:nvPr>
          </p:nvGraphicFramePr>
          <p:xfrm>
            <a:off x="9829800" y="2781300"/>
            <a:ext cx="7538092" cy="7877035"/>
          </p:xfrm>
          <a:graphic>
            <a:graphicData uri="http://schemas.openxmlformats.org/drawingml/2006/chart">
              <c:chart xmlns:c="http://schemas.openxmlformats.org/drawingml/2006/chart" xmlns:r="http://schemas.openxmlformats.org/officeDocument/2006/relationships" r:id="rId7"/>
            </a:graphicData>
          </a:graphic>
        </p:graphicFrame>
        <p:grpSp>
          <p:nvGrpSpPr>
            <p:cNvPr id="43" name="Group 42">
              <a:extLst>
                <a:ext uri="{FF2B5EF4-FFF2-40B4-BE49-F238E27FC236}">
                  <a16:creationId xmlns:a16="http://schemas.microsoft.com/office/drawing/2014/main" id="{C0311B54-0C01-1903-AD4C-6E14C226AFF8}"/>
                </a:ext>
              </a:extLst>
            </p:cNvPr>
            <p:cNvGrpSpPr/>
            <p:nvPr/>
          </p:nvGrpSpPr>
          <p:grpSpPr>
            <a:xfrm>
              <a:off x="11126992" y="3458006"/>
              <a:ext cx="4876800" cy="1329474"/>
              <a:chOff x="2004210" y="4175330"/>
              <a:chExt cx="4114800" cy="1329474"/>
            </a:xfrm>
          </p:grpSpPr>
          <p:grpSp>
            <p:nvGrpSpPr>
              <p:cNvPr id="44" name="Group 12">
                <a:extLst>
                  <a:ext uri="{FF2B5EF4-FFF2-40B4-BE49-F238E27FC236}">
                    <a16:creationId xmlns:a16="http://schemas.microsoft.com/office/drawing/2014/main" id="{EF2DE61E-5F30-BBF0-8405-D69347030BEB}"/>
                  </a:ext>
                </a:extLst>
              </p:cNvPr>
              <p:cNvGrpSpPr/>
              <p:nvPr/>
            </p:nvGrpSpPr>
            <p:grpSpPr>
              <a:xfrm>
                <a:off x="2004210" y="4175330"/>
                <a:ext cx="4114800" cy="1329474"/>
                <a:chOff x="0" y="-38100"/>
                <a:chExt cx="1065825" cy="344364"/>
              </a:xfrm>
            </p:grpSpPr>
            <p:sp>
              <p:nvSpPr>
                <p:cNvPr id="46" name="Freeform 13">
                  <a:extLst>
                    <a:ext uri="{FF2B5EF4-FFF2-40B4-BE49-F238E27FC236}">
                      <a16:creationId xmlns:a16="http://schemas.microsoft.com/office/drawing/2014/main" id="{10499B91-EFBA-9A9A-56F7-2FA4D160FE62}"/>
                    </a:ext>
                  </a:extLst>
                </p:cNvPr>
                <p:cNvSpPr/>
                <p:nvPr/>
              </p:nvSpPr>
              <p:spPr>
                <a:xfrm>
                  <a:off x="0" y="0"/>
                  <a:ext cx="1065825" cy="192676"/>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endParaRPr lang="en-GB"/>
                </a:p>
              </p:txBody>
            </p:sp>
            <p:sp>
              <p:nvSpPr>
                <p:cNvPr id="47" name="TextBox 14">
                  <a:extLst>
                    <a:ext uri="{FF2B5EF4-FFF2-40B4-BE49-F238E27FC236}">
                      <a16:creationId xmlns:a16="http://schemas.microsoft.com/office/drawing/2014/main" id="{AF4A00B8-318D-B2A2-4CFB-DEFD6266F989}"/>
                    </a:ext>
                  </a:extLst>
                </p:cNvPr>
                <p:cNvSpPr txBox="1"/>
                <p:nvPr/>
              </p:nvSpPr>
              <p:spPr>
                <a:xfrm>
                  <a:off x="0" y="-38100"/>
                  <a:ext cx="1032496" cy="344364"/>
                </a:xfrm>
                <a:prstGeom prst="rect">
                  <a:avLst/>
                </a:prstGeom>
              </p:spPr>
              <p:txBody>
                <a:bodyPr lIns="56284" tIns="56284" rIns="56284" bIns="56284" rtlCol="0" anchor="ctr"/>
                <a:lstStyle/>
                <a:p>
                  <a:pPr algn="ctr">
                    <a:lnSpc>
                      <a:spcPts val="2659"/>
                    </a:lnSpc>
                  </a:pPr>
                  <a:endParaRPr/>
                </a:p>
              </p:txBody>
            </p:sp>
          </p:grpSp>
          <p:sp>
            <p:nvSpPr>
              <p:cNvPr id="45" name="TextBox 15">
                <a:extLst>
                  <a:ext uri="{FF2B5EF4-FFF2-40B4-BE49-F238E27FC236}">
                    <a16:creationId xmlns:a16="http://schemas.microsoft.com/office/drawing/2014/main" id="{3EB598EE-F2AC-C52C-DC14-D4482FD34BF2}"/>
                  </a:ext>
                </a:extLst>
              </p:cNvPr>
              <p:cNvSpPr txBox="1"/>
              <p:nvPr/>
            </p:nvSpPr>
            <p:spPr>
              <a:xfrm>
                <a:off x="2046228" y="4505966"/>
                <a:ext cx="4006976" cy="371961"/>
              </a:xfrm>
              <a:prstGeom prst="rect">
                <a:avLst/>
              </a:prstGeom>
            </p:spPr>
            <p:txBody>
              <a:bodyPr wrap="square" lIns="0" tIns="0" rIns="0" bIns="0" rtlCol="0" anchor="t">
                <a:spAutoFit/>
              </a:bodyPr>
              <a:lstStyle/>
              <a:p>
                <a:pPr algn="ctr">
                  <a:lnSpc>
                    <a:spcPts val="2903"/>
                  </a:lnSpc>
                </a:pPr>
                <a:r>
                  <a:rPr lang="en-US" sz="2419" b="1">
                    <a:solidFill>
                      <a:srgbClr val="FFFFFF"/>
                    </a:solidFill>
                    <a:latin typeface="Garet Bold"/>
                    <a:ea typeface="Garet Bold"/>
                    <a:cs typeface="Garet Bold"/>
                    <a:sym typeface="Garet Bold"/>
                  </a:rPr>
                  <a:t>Banking Market Share (2024) </a:t>
                </a:r>
              </a:p>
            </p:txBody>
          </p:sp>
        </p:grpSp>
      </p:grpSp>
      <p:sp>
        <p:nvSpPr>
          <p:cNvPr id="49" name="TextBox 48">
            <a:extLst>
              <a:ext uri="{FF2B5EF4-FFF2-40B4-BE49-F238E27FC236}">
                <a16:creationId xmlns:a16="http://schemas.microsoft.com/office/drawing/2014/main" id="{B9C9F58E-21A5-FDE2-EB73-B02DF25DC10C}"/>
              </a:ext>
            </a:extLst>
          </p:cNvPr>
          <p:cNvSpPr txBox="1"/>
          <p:nvPr/>
        </p:nvSpPr>
        <p:spPr>
          <a:xfrm>
            <a:off x="246508" y="173997"/>
            <a:ext cx="8640305" cy="514372"/>
          </a:xfrm>
          <a:prstGeom prst="rect">
            <a:avLst/>
          </a:prstGeom>
          <a:noFill/>
        </p:spPr>
        <p:txBody>
          <a:bodyPr wrap="square">
            <a:spAutoFit/>
          </a:bodyPr>
          <a:lstStyle/>
          <a:p>
            <a:pPr algn="l">
              <a:lnSpc>
                <a:spcPts val="3634"/>
              </a:lnSpc>
              <a:spcBef>
                <a:spcPct val="0"/>
              </a:spcBef>
            </a:pPr>
            <a:r>
              <a:rPr lang="en-US" sz="2596" b="1">
                <a:solidFill>
                  <a:srgbClr val="FFFFFF"/>
                </a:solidFill>
                <a:latin typeface="Arial" panose="020B0604020202020204" pitchFamily="34" charset="0"/>
                <a:ea typeface="Garet Bold"/>
                <a:cs typeface="Arial" panose="020B0604020202020204" pitchFamily="34" charset="0"/>
                <a:sym typeface="Garet Bold"/>
              </a:rPr>
              <a:t>Islamic Finance Trajectory: </a:t>
            </a:r>
            <a:r>
              <a:rPr lang="en-US" sz="2596">
                <a:solidFill>
                  <a:srgbClr val="FFFFFF"/>
                </a:solidFill>
                <a:latin typeface="Arial" panose="020B0604020202020204" pitchFamily="34" charset="0"/>
                <a:ea typeface="Garet Bold"/>
                <a:cs typeface="Arial" panose="020B0604020202020204" pitchFamily="34" charset="0"/>
                <a:sym typeface="Garet Bold"/>
              </a:rPr>
              <a:t>Industry Development</a:t>
            </a:r>
          </a:p>
        </p:txBody>
      </p:sp>
      <p:sp>
        <p:nvSpPr>
          <p:cNvPr id="50" name="TextBox 49">
            <a:extLst>
              <a:ext uri="{FF2B5EF4-FFF2-40B4-BE49-F238E27FC236}">
                <a16:creationId xmlns:a16="http://schemas.microsoft.com/office/drawing/2014/main" id="{577A128C-559C-EFD2-5FFF-46195A8FF3DC}"/>
              </a:ext>
            </a:extLst>
          </p:cNvPr>
          <p:cNvSpPr txBox="1"/>
          <p:nvPr/>
        </p:nvSpPr>
        <p:spPr>
          <a:xfrm>
            <a:off x="368951" y="8782061"/>
            <a:ext cx="1930657" cy="369332"/>
          </a:xfrm>
          <a:prstGeom prst="rect">
            <a:avLst/>
          </a:prstGeom>
          <a:noFill/>
        </p:spPr>
        <p:txBody>
          <a:bodyPr wrap="none" rtlCol="0">
            <a:spAutoFit/>
          </a:bodyPr>
          <a:lstStyle/>
          <a:p>
            <a:r>
              <a:rPr lang="en-GB" i="1"/>
              <a:t>Source</a:t>
            </a:r>
            <a:r>
              <a:rPr lang="en-GB"/>
              <a:t>: OJK (2024)</a:t>
            </a:r>
          </a:p>
        </p:txBody>
      </p:sp>
      <p:sp>
        <p:nvSpPr>
          <p:cNvPr id="51" name="TextBox 50">
            <a:extLst>
              <a:ext uri="{FF2B5EF4-FFF2-40B4-BE49-F238E27FC236}">
                <a16:creationId xmlns:a16="http://schemas.microsoft.com/office/drawing/2014/main" id="{F8912525-8F96-4D9D-884C-DAE5C4FE5AE2}"/>
              </a:ext>
            </a:extLst>
          </p:cNvPr>
          <p:cNvSpPr txBox="1"/>
          <p:nvPr/>
        </p:nvSpPr>
        <p:spPr>
          <a:xfrm>
            <a:off x="8607385" y="8730691"/>
            <a:ext cx="2422843" cy="369332"/>
          </a:xfrm>
          <a:prstGeom prst="rect">
            <a:avLst/>
          </a:prstGeom>
          <a:noFill/>
        </p:spPr>
        <p:txBody>
          <a:bodyPr wrap="none" rtlCol="0">
            <a:spAutoFit/>
          </a:bodyPr>
          <a:lstStyle/>
          <a:p>
            <a:r>
              <a:rPr lang="en-GB" i="1"/>
              <a:t>Data source</a:t>
            </a:r>
            <a:r>
              <a:rPr lang="en-GB"/>
              <a:t>: OJK (2025)</a:t>
            </a:r>
          </a:p>
        </p:txBody>
      </p:sp>
      <p:sp>
        <p:nvSpPr>
          <p:cNvPr id="52" name="TextBox 51">
            <a:extLst>
              <a:ext uri="{FF2B5EF4-FFF2-40B4-BE49-F238E27FC236}">
                <a16:creationId xmlns:a16="http://schemas.microsoft.com/office/drawing/2014/main" id="{754F0CF8-309A-82AF-EDAC-500F45ED1E15}"/>
              </a:ext>
            </a:extLst>
          </p:cNvPr>
          <p:cNvSpPr txBox="1"/>
          <p:nvPr/>
        </p:nvSpPr>
        <p:spPr>
          <a:xfrm>
            <a:off x="16565352" y="2619580"/>
            <a:ext cx="1353256" cy="400110"/>
          </a:xfrm>
          <a:prstGeom prst="rect">
            <a:avLst/>
          </a:prstGeom>
          <a:noFill/>
        </p:spPr>
        <p:txBody>
          <a:bodyPr wrap="none" rtlCol="0">
            <a:spAutoFit/>
          </a:bodyPr>
          <a:lstStyle/>
          <a:p>
            <a:r>
              <a:rPr lang="en-GB" sz="2000" b="1">
                <a:solidFill>
                  <a:schemeClr val="bg1"/>
                </a:solidFill>
                <a:latin typeface="Arial" panose="020B0604020202020204" pitchFamily="34" charset="0"/>
                <a:cs typeface="Arial" panose="020B0604020202020204" pitchFamily="34" charset="0"/>
              </a:rPr>
              <a:t>Jan 2025:</a:t>
            </a:r>
          </a:p>
        </p:txBody>
      </p:sp>
      <p:sp>
        <p:nvSpPr>
          <p:cNvPr id="53" name="TextBox 52">
            <a:extLst>
              <a:ext uri="{FF2B5EF4-FFF2-40B4-BE49-F238E27FC236}">
                <a16:creationId xmlns:a16="http://schemas.microsoft.com/office/drawing/2014/main" id="{EA8962FB-0296-AE8E-FEA3-8005DA363F8B}"/>
              </a:ext>
            </a:extLst>
          </p:cNvPr>
          <p:cNvSpPr txBox="1"/>
          <p:nvPr/>
        </p:nvSpPr>
        <p:spPr>
          <a:xfrm>
            <a:off x="16023851" y="3374529"/>
            <a:ext cx="2264150" cy="1692771"/>
          </a:xfrm>
          <a:prstGeom prst="rect">
            <a:avLst/>
          </a:prstGeom>
          <a:noFill/>
        </p:spPr>
        <p:txBody>
          <a:bodyPr wrap="square" rtlCol="0">
            <a:spAutoFit/>
          </a:bodyPr>
          <a:lstStyle/>
          <a:p>
            <a:pPr algn="ctr"/>
            <a:r>
              <a:rPr lang="en-GB" sz="4400" b="1">
                <a:solidFill>
                  <a:schemeClr val="bg1"/>
                </a:solidFill>
                <a:latin typeface="Arial" panose="020B0604020202020204" pitchFamily="34" charset="0"/>
                <a:cs typeface="Arial" panose="020B0604020202020204" pitchFamily="34" charset="0"/>
              </a:rPr>
              <a:t>14</a:t>
            </a:r>
          </a:p>
          <a:p>
            <a:pPr algn="ctr"/>
            <a:r>
              <a:rPr lang="en-GB" sz="2000" b="1">
                <a:solidFill>
                  <a:schemeClr val="bg1"/>
                </a:solidFill>
                <a:latin typeface="Arial" panose="020B0604020202020204" pitchFamily="34" charset="0"/>
                <a:cs typeface="Arial" panose="020B0604020202020204" pitchFamily="34" charset="0"/>
              </a:rPr>
              <a:t>Islamic Commercial Banks</a:t>
            </a:r>
          </a:p>
        </p:txBody>
      </p:sp>
      <p:sp>
        <p:nvSpPr>
          <p:cNvPr id="54" name="TextBox 53">
            <a:extLst>
              <a:ext uri="{FF2B5EF4-FFF2-40B4-BE49-F238E27FC236}">
                <a16:creationId xmlns:a16="http://schemas.microsoft.com/office/drawing/2014/main" id="{F29A243C-AA00-B508-B7B4-02B11BCAFA0E}"/>
              </a:ext>
            </a:extLst>
          </p:cNvPr>
          <p:cNvSpPr txBox="1"/>
          <p:nvPr/>
        </p:nvSpPr>
        <p:spPr>
          <a:xfrm>
            <a:off x="15920092" y="5514082"/>
            <a:ext cx="2264150" cy="1077218"/>
          </a:xfrm>
          <a:prstGeom prst="rect">
            <a:avLst/>
          </a:prstGeom>
          <a:noFill/>
        </p:spPr>
        <p:txBody>
          <a:bodyPr wrap="square" rtlCol="0">
            <a:spAutoFit/>
          </a:bodyPr>
          <a:lstStyle/>
          <a:p>
            <a:pPr algn="ctr"/>
            <a:r>
              <a:rPr lang="en-GB" sz="4400" b="1">
                <a:solidFill>
                  <a:schemeClr val="bg1"/>
                </a:solidFill>
                <a:latin typeface="Arial" panose="020B0604020202020204" pitchFamily="34" charset="0"/>
                <a:cs typeface="Arial" panose="020B0604020202020204" pitchFamily="34" charset="0"/>
              </a:rPr>
              <a:t>19</a:t>
            </a:r>
          </a:p>
          <a:p>
            <a:pPr algn="ctr"/>
            <a:r>
              <a:rPr lang="en-GB" sz="2000" b="1">
                <a:solidFill>
                  <a:schemeClr val="bg1"/>
                </a:solidFill>
                <a:latin typeface="Arial" panose="020B0604020202020204" pitchFamily="34" charset="0"/>
                <a:cs typeface="Arial" panose="020B0604020202020204" pitchFamily="34" charset="0"/>
              </a:rPr>
              <a:t>Islamic Windows</a:t>
            </a:r>
          </a:p>
        </p:txBody>
      </p:sp>
      <p:sp>
        <p:nvSpPr>
          <p:cNvPr id="55" name="TextBox 54">
            <a:extLst>
              <a:ext uri="{FF2B5EF4-FFF2-40B4-BE49-F238E27FC236}">
                <a16:creationId xmlns:a16="http://schemas.microsoft.com/office/drawing/2014/main" id="{79F318EF-722B-97B1-D45D-194DA0C2D425}"/>
              </a:ext>
            </a:extLst>
          </p:cNvPr>
          <p:cNvSpPr txBox="1"/>
          <p:nvPr/>
        </p:nvSpPr>
        <p:spPr>
          <a:xfrm>
            <a:off x="15950406" y="7263705"/>
            <a:ext cx="2264150" cy="1384995"/>
          </a:xfrm>
          <a:prstGeom prst="rect">
            <a:avLst/>
          </a:prstGeom>
          <a:noFill/>
        </p:spPr>
        <p:txBody>
          <a:bodyPr wrap="square" rtlCol="0">
            <a:spAutoFit/>
          </a:bodyPr>
          <a:lstStyle/>
          <a:p>
            <a:pPr algn="ctr"/>
            <a:r>
              <a:rPr lang="en-GB" sz="4400" b="1">
                <a:solidFill>
                  <a:schemeClr val="bg1"/>
                </a:solidFill>
                <a:latin typeface="Arial" panose="020B0604020202020204" pitchFamily="34" charset="0"/>
                <a:cs typeface="Arial" panose="020B0604020202020204" pitchFamily="34" charset="0"/>
              </a:rPr>
              <a:t>174</a:t>
            </a:r>
          </a:p>
          <a:p>
            <a:pPr algn="ctr"/>
            <a:r>
              <a:rPr lang="en-GB" sz="2000" b="1">
                <a:solidFill>
                  <a:schemeClr val="bg1"/>
                </a:solidFill>
                <a:latin typeface="Arial" panose="020B0604020202020204" pitchFamily="34" charset="0"/>
                <a:cs typeface="Arial" panose="020B0604020202020204" pitchFamily="34" charset="0"/>
              </a:rPr>
              <a:t>Islamic Rural Banks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5B302-D801-C115-6B74-AD80B4DCFD9F}"/>
            </a:ext>
          </a:extLst>
        </p:cNvPr>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85CCF60-79A2-440A-86A2-1A64A59F7B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26309" y="2126307"/>
            <a:ext cx="10313727" cy="6061116"/>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F2162BA-EECD-43E0-99D9-C00B19482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85800" y="12723"/>
            <a:ext cx="5352414" cy="10287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160DB805-F71F-46BB-A8CC-74F6D8306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21033" y="1801968"/>
            <a:ext cx="7212453" cy="61329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Rectangle 59">
            <a:extLst>
              <a:ext uri="{FF2B5EF4-FFF2-40B4-BE49-F238E27FC236}">
                <a16:creationId xmlns:a16="http://schemas.microsoft.com/office/drawing/2014/main" id="{6F91054C-3439-420E-88EB-F0A5637EC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9348" y="3989106"/>
            <a:ext cx="6533391" cy="6061113"/>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4">
            <a:extLst>
              <a:ext uri="{FF2B5EF4-FFF2-40B4-BE49-F238E27FC236}">
                <a16:creationId xmlns:a16="http://schemas.microsoft.com/office/drawing/2014/main" id="{33BB7BA8-B4DF-AA83-E007-E83AAB228865}"/>
              </a:ext>
            </a:extLst>
          </p:cNvPr>
          <p:cNvSpPr txBox="1"/>
          <p:nvPr/>
        </p:nvSpPr>
        <p:spPr>
          <a:xfrm>
            <a:off x="1010610" y="4139074"/>
            <a:ext cx="4343359" cy="4251335"/>
          </a:xfrm>
          <a:prstGeom prst="rect">
            <a:avLst/>
          </a:prstGeom>
        </p:spPr>
        <p:txBody>
          <a:bodyPr vert="horz" lIns="91440" tIns="45720" rIns="91440" bIns="45720" rtlCol="0" anchor="t">
            <a:normAutofit/>
          </a:bodyPr>
          <a:lstStyle>
            <a:defPPr>
              <a:defRPr lang="en-US"/>
            </a:defPPr>
            <a:lvl1pPr algn="ctr">
              <a:lnSpc>
                <a:spcPts val="7957"/>
              </a:lnSpc>
              <a:defRPr sz="4000" b="1">
                <a:solidFill>
                  <a:schemeClr val="bg1"/>
                </a:solidFill>
                <a:latin typeface="Arial" panose="020B0604020202020204" pitchFamily="34" charset="0"/>
                <a:cs typeface="Arial" panose="020B0604020202020204" pitchFamily="34" charset="0"/>
              </a:defRPr>
            </a:lvl1pPr>
          </a:lstStyle>
          <a:p>
            <a:pPr algn="l">
              <a:lnSpc>
                <a:spcPct val="90000"/>
              </a:lnSpc>
              <a:spcBef>
                <a:spcPct val="0"/>
              </a:spcBef>
              <a:spcAft>
                <a:spcPts val="600"/>
              </a:spcAft>
            </a:pPr>
            <a:r>
              <a:rPr lang="en-US" sz="4700">
                <a:solidFill>
                  <a:srgbClr val="FFC000"/>
                </a:solidFill>
                <a:latin typeface="+mj-lt"/>
                <a:ea typeface="+mj-ea"/>
                <a:cs typeface="+mj-cs"/>
                <a:sym typeface="Garet Bold"/>
              </a:rPr>
              <a:t>Islamic Banking Performance Compared to Conventional Banking</a:t>
            </a:r>
          </a:p>
        </p:txBody>
      </p:sp>
      <p:sp>
        <p:nvSpPr>
          <p:cNvPr id="33" name="Freeform 33">
            <a:extLst>
              <a:ext uri="{FF2B5EF4-FFF2-40B4-BE49-F238E27FC236}">
                <a16:creationId xmlns:a16="http://schemas.microsoft.com/office/drawing/2014/main" id="{55D58E3F-1C4B-3721-B1AD-11E0F15D0F06}"/>
              </a:ext>
            </a:extLst>
          </p:cNvPr>
          <p:cNvSpPr/>
          <p:nvPr/>
        </p:nvSpPr>
        <p:spPr>
          <a:xfrm>
            <a:off x="15719717" y="1230804"/>
            <a:ext cx="1539583" cy="408670"/>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2">
              <a:extLst>
                <a:ext uri="{96DAC541-7B7A-43D3-8B79-37D633B846F1}">
                  <asvg:svgBlip xmlns:asvg="http://schemas.microsoft.com/office/drawing/2016/SVG/main" r:embed="rId3"/>
                </a:ext>
              </a:extLst>
            </a:blip>
            <a:stretch>
              <a:fillRect r="-83257" b="-590387"/>
            </a:stretch>
          </a:blipFill>
        </p:spPr>
        <p:txBody>
          <a:bodyPr/>
          <a:lstStyle/>
          <a:p>
            <a:endParaRPr lang="en-GB"/>
          </a:p>
        </p:txBody>
      </p:sp>
      <p:grpSp>
        <p:nvGrpSpPr>
          <p:cNvPr id="2" name="Group 1">
            <a:extLst>
              <a:ext uri="{FF2B5EF4-FFF2-40B4-BE49-F238E27FC236}">
                <a16:creationId xmlns:a16="http://schemas.microsoft.com/office/drawing/2014/main" id="{D778B765-DF44-9A89-CBDB-20D5BE9BDFD6}"/>
              </a:ext>
            </a:extLst>
          </p:cNvPr>
          <p:cNvGrpSpPr/>
          <p:nvPr/>
        </p:nvGrpSpPr>
        <p:grpSpPr>
          <a:xfrm>
            <a:off x="7410802" y="655683"/>
            <a:ext cx="3648063" cy="3886287"/>
            <a:chOff x="1676400" y="3213810"/>
            <a:chExt cx="8105688" cy="6124723"/>
          </a:xfrm>
        </p:grpSpPr>
        <p:grpSp>
          <p:nvGrpSpPr>
            <p:cNvPr id="9" name="Group 9">
              <a:extLst>
                <a:ext uri="{FF2B5EF4-FFF2-40B4-BE49-F238E27FC236}">
                  <a16:creationId xmlns:a16="http://schemas.microsoft.com/office/drawing/2014/main" id="{48E24151-7048-59B1-8D7D-7D5D184A8892}"/>
                </a:ext>
              </a:extLst>
            </p:cNvPr>
            <p:cNvGrpSpPr/>
            <p:nvPr/>
          </p:nvGrpSpPr>
          <p:grpSpPr>
            <a:xfrm>
              <a:off x="1676400" y="3213813"/>
              <a:ext cx="8105688" cy="6124720"/>
              <a:chOff x="0" y="-38100"/>
              <a:chExt cx="1177600" cy="953440"/>
            </a:xfrm>
          </p:grpSpPr>
          <p:sp>
            <p:nvSpPr>
              <p:cNvPr id="10" name="Freeform 10">
                <a:extLst>
                  <a:ext uri="{FF2B5EF4-FFF2-40B4-BE49-F238E27FC236}">
                    <a16:creationId xmlns:a16="http://schemas.microsoft.com/office/drawing/2014/main" id="{BFA1EE9E-47AF-33CE-4EE8-87ABA7EFCAFF}"/>
                  </a:ext>
                </a:extLst>
              </p:cNvPr>
              <p:cNvSpPr/>
              <p:nvPr/>
            </p:nvSpPr>
            <p:spPr>
              <a:xfrm>
                <a:off x="0" y="0"/>
                <a:ext cx="1177600" cy="915340"/>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endParaRPr lang="en-GB" sz="2000">
                  <a:latin typeface="Arial" panose="020B0604020202020204" pitchFamily="34" charset="0"/>
                  <a:cs typeface="Arial" panose="020B0604020202020204" pitchFamily="34" charset="0"/>
                </a:endParaRPr>
              </a:p>
            </p:txBody>
          </p:sp>
          <p:sp>
            <p:nvSpPr>
              <p:cNvPr id="11" name="TextBox 11">
                <a:extLst>
                  <a:ext uri="{FF2B5EF4-FFF2-40B4-BE49-F238E27FC236}">
                    <a16:creationId xmlns:a16="http://schemas.microsoft.com/office/drawing/2014/main" id="{960E750D-7B4A-0B1C-5B47-FEA4AE58D57B}"/>
                  </a:ext>
                </a:extLst>
              </p:cNvPr>
              <p:cNvSpPr txBox="1"/>
              <p:nvPr/>
            </p:nvSpPr>
            <p:spPr>
              <a:xfrm>
                <a:off x="0" y="-38100"/>
                <a:ext cx="1177600" cy="953440"/>
              </a:xfrm>
              <a:prstGeom prst="rect">
                <a:avLst/>
              </a:prstGeom>
            </p:spPr>
            <p:txBody>
              <a:bodyPr lIns="56284" tIns="56284" rIns="56284" bIns="56284" rtlCol="0" anchor="ctr"/>
              <a:lstStyle/>
              <a:p>
                <a:pPr algn="ctr">
                  <a:lnSpc>
                    <a:spcPts val="2659"/>
                  </a:lnSpc>
                </a:pPr>
                <a:endParaRPr sz="200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640855C1-C5D8-F158-43D0-216C6FB84648}"/>
                </a:ext>
              </a:extLst>
            </p:cNvPr>
            <p:cNvGrpSpPr/>
            <p:nvPr/>
          </p:nvGrpSpPr>
          <p:grpSpPr>
            <a:xfrm>
              <a:off x="3581400" y="3213810"/>
              <a:ext cx="4876800" cy="1535841"/>
              <a:chOff x="2004210" y="3968962"/>
              <a:chExt cx="4114800" cy="1535841"/>
            </a:xfrm>
          </p:grpSpPr>
          <p:grpSp>
            <p:nvGrpSpPr>
              <p:cNvPr id="12" name="Group 12">
                <a:extLst>
                  <a:ext uri="{FF2B5EF4-FFF2-40B4-BE49-F238E27FC236}">
                    <a16:creationId xmlns:a16="http://schemas.microsoft.com/office/drawing/2014/main" id="{5105FFB9-1958-0360-4060-82E049B6A81B}"/>
                  </a:ext>
                </a:extLst>
              </p:cNvPr>
              <p:cNvGrpSpPr/>
              <p:nvPr/>
            </p:nvGrpSpPr>
            <p:grpSpPr>
              <a:xfrm>
                <a:off x="2004210" y="3968962"/>
                <a:ext cx="4114800" cy="1535841"/>
                <a:chOff x="0" y="-91554"/>
                <a:chExt cx="1065825" cy="397818"/>
              </a:xfrm>
            </p:grpSpPr>
            <p:sp>
              <p:nvSpPr>
                <p:cNvPr id="13" name="Freeform 13">
                  <a:extLst>
                    <a:ext uri="{FF2B5EF4-FFF2-40B4-BE49-F238E27FC236}">
                      <a16:creationId xmlns:a16="http://schemas.microsoft.com/office/drawing/2014/main" id="{68E58B02-F311-428A-9B6D-A8763CE6DF6D}"/>
                    </a:ext>
                  </a:extLst>
                </p:cNvPr>
                <p:cNvSpPr/>
                <p:nvPr/>
              </p:nvSpPr>
              <p:spPr>
                <a:xfrm>
                  <a:off x="0" y="-91554"/>
                  <a:ext cx="1065825" cy="243320"/>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endParaRPr lang="en-GB" sz="2000">
                    <a:latin typeface="Arial" panose="020B0604020202020204" pitchFamily="34" charset="0"/>
                    <a:cs typeface="Arial" panose="020B0604020202020204" pitchFamily="34" charset="0"/>
                  </a:endParaRPr>
                </a:p>
              </p:txBody>
            </p:sp>
            <p:sp>
              <p:nvSpPr>
                <p:cNvPr id="14" name="TextBox 14">
                  <a:extLst>
                    <a:ext uri="{FF2B5EF4-FFF2-40B4-BE49-F238E27FC236}">
                      <a16:creationId xmlns:a16="http://schemas.microsoft.com/office/drawing/2014/main" id="{650B3AFB-39FE-853B-0238-51D639F8DA50}"/>
                    </a:ext>
                  </a:extLst>
                </p:cNvPr>
                <p:cNvSpPr txBox="1"/>
                <p:nvPr/>
              </p:nvSpPr>
              <p:spPr>
                <a:xfrm>
                  <a:off x="0" y="-38100"/>
                  <a:ext cx="1032496" cy="344364"/>
                </a:xfrm>
                <a:prstGeom prst="rect">
                  <a:avLst/>
                </a:prstGeom>
              </p:spPr>
              <p:txBody>
                <a:bodyPr lIns="56284" tIns="56284" rIns="56284" bIns="56284" rtlCol="0" anchor="ctr"/>
                <a:lstStyle/>
                <a:p>
                  <a:pPr algn="ctr">
                    <a:lnSpc>
                      <a:spcPts val="2659"/>
                    </a:lnSpc>
                  </a:pPr>
                  <a:endParaRPr sz="2000">
                    <a:latin typeface="Arial" panose="020B0604020202020204" pitchFamily="34" charset="0"/>
                    <a:cs typeface="Arial" panose="020B0604020202020204" pitchFamily="34" charset="0"/>
                  </a:endParaRPr>
                </a:p>
              </p:txBody>
            </p:sp>
          </p:grpSp>
          <p:sp>
            <p:nvSpPr>
              <p:cNvPr id="15" name="TextBox 15">
                <a:extLst>
                  <a:ext uri="{FF2B5EF4-FFF2-40B4-BE49-F238E27FC236}">
                    <a16:creationId xmlns:a16="http://schemas.microsoft.com/office/drawing/2014/main" id="{7B12D268-32ED-3931-AA2D-0F02D28024D6}"/>
                  </a:ext>
                </a:extLst>
              </p:cNvPr>
              <p:cNvSpPr txBox="1"/>
              <p:nvPr/>
            </p:nvSpPr>
            <p:spPr>
              <a:xfrm>
                <a:off x="2174731" y="4433859"/>
                <a:ext cx="3645089" cy="273852"/>
              </a:xfrm>
              <a:prstGeom prst="rect">
                <a:avLst/>
              </a:prstGeom>
            </p:spPr>
            <p:txBody>
              <a:bodyPr lIns="0" tIns="0" rIns="0" bIns="0" rtlCol="0" anchor="t">
                <a:spAutoFit/>
              </a:bodyPr>
              <a:lstStyle/>
              <a:p>
                <a:pPr algn="ctr" defTabSz="374904">
                  <a:lnSpc>
                    <a:spcPts val="1190"/>
                  </a:lnSpc>
                  <a:spcAft>
                    <a:spcPts val="600"/>
                  </a:spcAft>
                </a:pPr>
                <a:r>
                  <a:rPr lang="en-US" sz="2000" b="1" kern="1200">
                    <a:solidFill>
                      <a:srgbClr val="FFFFFF"/>
                    </a:solidFill>
                    <a:latin typeface="Arial" panose="020B0604020202020204" pitchFamily="34" charset="0"/>
                    <a:cs typeface="Arial" panose="020B0604020202020204" pitchFamily="34" charset="0"/>
                    <a:sym typeface="Garet Bold"/>
                  </a:rPr>
                  <a:t>Asset Growth</a:t>
                </a:r>
                <a:endParaRPr lang="en-US" sz="2000" b="1">
                  <a:solidFill>
                    <a:srgbClr val="FFFFFF"/>
                  </a:solidFill>
                  <a:latin typeface="Arial" panose="020B0604020202020204" pitchFamily="34" charset="0"/>
                  <a:ea typeface="Garet Bold"/>
                  <a:cs typeface="Arial" panose="020B0604020202020204" pitchFamily="34" charset="0"/>
                  <a:sym typeface="Garet Bold"/>
                </a:endParaRPr>
              </a:p>
            </p:txBody>
          </p:sp>
        </p:grpSp>
      </p:grpSp>
      <p:graphicFrame>
        <p:nvGraphicFramePr>
          <p:cNvPr id="4" name="Chart 3">
            <a:extLst>
              <a:ext uri="{FF2B5EF4-FFF2-40B4-BE49-F238E27FC236}">
                <a16:creationId xmlns:a16="http://schemas.microsoft.com/office/drawing/2014/main" id="{1C8A85C8-38FD-29BB-277E-99F2B585E9F2}"/>
              </a:ext>
            </a:extLst>
          </p:cNvPr>
          <p:cNvGraphicFramePr>
            <a:graphicFrameLocks/>
          </p:cNvGraphicFramePr>
          <p:nvPr>
            <p:extLst>
              <p:ext uri="{D42A27DB-BD31-4B8C-83A1-F6EECF244321}">
                <p14:modId xmlns:p14="http://schemas.microsoft.com/office/powerpoint/2010/main" val="2820397535"/>
              </p:ext>
            </p:extLst>
          </p:nvPr>
        </p:nvGraphicFramePr>
        <p:xfrm>
          <a:off x="6028768" y="1244430"/>
          <a:ext cx="6632999" cy="4092586"/>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roup 4">
            <a:extLst>
              <a:ext uri="{FF2B5EF4-FFF2-40B4-BE49-F238E27FC236}">
                <a16:creationId xmlns:a16="http://schemas.microsoft.com/office/drawing/2014/main" id="{4DE4DEDC-B0C7-B55E-F921-77994C2CF736}"/>
              </a:ext>
            </a:extLst>
          </p:cNvPr>
          <p:cNvGrpSpPr/>
          <p:nvPr/>
        </p:nvGrpSpPr>
        <p:grpSpPr>
          <a:xfrm>
            <a:off x="13620915" y="663962"/>
            <a:ext cx="3648063" cy="3886287"/>
            <a:chOff x="1676400" y="3213810"/>
            <a:chExt cx="8105688" cy="6124723"/>
          </a:xfrm>
        </p:grpSpPr>
        <p:sp>
          <p:nvSpPr>
            <p:cNvPr id="27" name="TextBox 11">
              <a:extLst>
                <a:ext uri="{FF2B5EF4-FFF2-40B4-BE49-F238E27FC236}">
                  <a16:creationId xmlns:a16="http://schemas.microsoft.com/office/drawing/2014/main" id="{1385F36C-344F-B8D2-2943-D52E40B108E9}"/>
                </a:ext>
              </a:extLst>
            </p:cNvPr>
            <p:cNvSpPr txBox="1"/>
            <p:nvPr/>
          </p:nvSpPr>
          <p:spPr>
            <a:xfrm>
              <a:off x="1676400" y="3213813"/>
              <a:ext cx="8105688" cy="6124720"/>
            </a:xfrm>
            <a:prstGeom prst="rect">
              <a:avLst/>
            </a:prstGeom>
          </p:spPr>
          <p:txBody>
            <a:bodyPr lIns="56284" tIns="56284" rIns="56284" bIns="56284" rtlCol="0" anchor="ctr"/>
            <a:lstStyle/>
            <a:p>
              <a:pPr algn="ctr">
                <a:lnSpc>
                  <a:spcPts val="2659"/>
                </a:lnSpc>
              </a:pPr>
              <a:endParaRPr sz="200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58D0F7D9-3470-B67E-685F-B1E7F3F46293}"/>
                </a:ext>
              </a:extLst>
            </p:cNvPr>
            <p:cNvGrpSpPr/>
            <p:nvPr/>
          </p:nvGrpSpPr>
          <p:grpSpPr>
            <a:xfrm>
              <a:off x="3581400" y="3213810"/>
              <a:ext cx="4876800" cy="1535841"/>
              <a:chOff x="2004210" y="3968962"/>
              <a:chExt cx="4114800" cy="1535841"/>
            </a:xfrm>
          </p:grpSpPr>
          <p:grpSp>
            <p:nvGrpSpPr>
              <p:cNvPr id="21" name="Group 12">
                <a:extLst>
                  <a:ext uri="{FF2B5EF4-FFF2-40B4-BE49-F238E27FC236}">
                    <a16:creationId xmlns:a16="http://schemas.microsoft.com/office/drawing/2014/main" id="{3A9C87A5-062B-72D1-8653-9A7366FD8F85}"/>
                  </a:ext>
                </a:extLst>
              </p:cNvPr>
              <p:cNvGrpSpPr/>
              <p:nvPr/>
            </p:nvGrpSpPr>
            <p:grpSpPr>
              <a:xfrm>
                <a:off x="2004210" y="3968962"/>
                <a:ext cx="4114800" cy="1535841"/>
                <a:chOff x="0" y="-91554"/>
                <a:chExt cx="1065825" cy="397818"/>
              </a:xfrm>
            </p:grpSpPr>
            <p:sp>
              <p:nvSpPr>
                <p:cNvPr id="24" name="Freeform 13">
                  <a:extLst>
                    <a:ext uri="{FF2B5EF4-FFF2-40B4-BE49-F238E27FC236}">
                      <a16:creationId xmlns:a16="http://schemas.microsoft.com/office/drawing/2014/main" id="{88372883-2FA1-9A60-11AD-E7FC58326215}"/>
                    </a:ext>
                  </a:extLst>
                </p:cNvPr>
                <p:cNvSpPr/>
                <p:nvPr/>
              </p:nvSpPr>
              <p:spPr>
                <a:xfrm>
                  <a:off x="0" y="-91554"/>
                  <a:ext cx="1065825" cy="243320"/>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endParaRPr lang="en-GB" sz="2000">
                    <a:latin typeface="Arial" panose="020B0604020202020204" pitchFamily="34" charset="0"/>
                    <a:cs typeface="Arial" panose="020B0604020202020204" pitchFamily="34" charset="0"/>
                  </a:endParaRPr>
                </a:p>
              </p:txBody>
            </p:sp>
            <p:sp>
              <p:nvSpPr>
                <p:cNvPr id="25" name="TextBox 14">
                  <a:extLst>
                    <a:ext uri="{FF2B5EF4-FFF2-40B4-BE49-F238E27FC236}">
                      <a16:creationId xmlns:a16="http://schemas.microsoft.com/office/drawing/2014/main" id="{3EA82A0C-8420-FA24-5C68-D580AE2E1F03}"/>
                    </a:ext>
                  </a:extLst>
                </p:cNvPr>
                <p:cNvSpPr txBox="1"/>
                <p:nvPr/>
              </p:nvSpPr>
              <p:spPr>
                <a:xfrm>
                  <a:off x="0" y="-38100"/>
                  <a:ext cx="1032496" cy="344364"/>
                </a:xfrm>
                <a:prstGeom prst="rect">
                  <a:avLst/>
                </a:prstGeom>
              </p:spPr>
              <p:txBody>
                <a:bodyPr lIns="56284" tIns="56284" rIns="56284" bIns="56284" rtlCol="0" anchor="ctr"/>
                <a:lstStyle/>
                <a:p>
                  <a:pPr algn="ctr">
                    <a:lnSpc>
                      <a:spcPts val="2659"/>
                    </a:lnSpc>
                  </a:pPr>
                  <a:endParaRPr sz="2000">
                    <a:latin typeface="Arial" panose="020B0604020202020204" pitchFamily="34" charset="0"/>
                    <a:cs typeface="Arial" panose="020B0604020202020204" pitchFamily="34" charset="0"/>
                  </a:endParaRPr>
                </a:p>
              </p:txBody>
            </p:sp>
          </p:grpSp>
          <p:sp>
            <p:nvSpPr>
              <p:cNvPr id="23" name="TextBox 15">
                <a:extLst>
                  <a:ext uri="{FF2B5EF4-FFF2-40B4-BE49-F238E27FC236}">
                    <a16:creationId xmlns:a16="http://schemas.microsoft.com/office/drawing/2014/main" id="{63CD89CE-F1E8-08ED-9D61-6A9EE3160203}"/>
                  </a:ext>
                </a:extLst>
              </p:cNvPr>
              <p:cNvSpPr txBox="1"/>
              <p:nvPr/>
            </p:nvSpPr>
            <p:spPr>
              <a:xfrm>
                <a:off x="2174731" y="4433860"/>
                <a:ext cx="3645089" cy="273852"/>
              </a:xfrm>
              <a:prstGeom prst="rect">
                <a:avLst/>
              </a:prstGeom>
            </p:spPr>
            <p:txBody>
              <a:bodyPr lIns="0" tIns="0" rIns="0" bIns="0" rtlCol="0" anchor="t">
                <a:spAutoFit/>
              </a:bodyPr>
              <a:lstStyle/>
              <a:p>
                <a:pPr algn="ctr" defTabSz="374904">
                  <a:lnSpc>
                    <a:spcPts val="1190"/>
                  </a:lnSpc>
                  <a:spcAft>
                    <a:spcPts val="600"/>
                  </a:spcAft>
                </a:pPr>
                <a:r>
                  <a:rPr lang="en-US" sz="2000" b="1">
                    <a:solidFill>
                      <a:srgbClr val="FFFFFF"/>
                    </a:solidFill>
                    <a:latin typeface="Arial" panose="020B0604020202020204" pitchFamily="34" charset="0"/>
                    <a:cs typeface="Arial" panose="020B0604020202020204" pitchFamily="34" charset="0"/>
                    <a:sym typeface="Garet Bold"/>
                  </a:rPr>
                  <a:t>Deposit </a:t>
                </a:r>
                <a:r>
                  <a:rPr lang="en-US" sz="2000" b="1" kern="1200">
                    <a:solidFill>
                      <a:srgbClr val="FFFFFF"/>
                    </a:solidFill>
                    <a:latin typeface="Arial" panose="020B0604020202020204" pitchFamily="34" charset="0"/>
                    <a:cs typeface="Arial" panose="020B0604020202020204" pitchFamily="34" charset="0"/>
                    <a:sym typeface="Garet Bold"/>
                  </a:rPr>
                  <a:t>Growth</a:t>
                </a:r>
                <a:endParaRPr lang="en-US" sz="2000" b="1">
                  <a:solidFill>
                    <a:srgbClr val="FFFFFF"/>
                  </a:solidFill>
                  <a:latin typeface="Arial" panose="020B0604020202020204" pitchFamily="34" charset="0"/>
                  <a:ea typeface="Garet Bold"/>
                  <a:cs typeface="Arial" panose="020B0604020202020204" pitchFamily="34" charset="0"/>
                  <a:sym typeface="Garet Bold"/>
                </a:endParaRPr>
              </a:p>
            </p:txBody>
          </p:sp>
        </p:grpSp>
      </p:grpSp>
      <p:graphicFrame>
        <p:nvGraphicFramePr>
          <p:cNvPr id="28" name="Chart 27">
            <a:extLst>
              <a:ext uri="{FF2B5EF4-FFF2-40B4-BE49-F238E27FC236}">
                <a16:creationId xmlns:a16="http://schemas.microsoft.com/office/drawing/2014/main" id="{33678011-7FE0-D942-9001-6A40D26D196A}"/>
              </a:ext>
            </a:extLst>
          </p:cNvPr>
          <p:cNvGraphicFramePr>
            <a:graphicFrameLocks/>
          </p:cNvGraphicFramePr>
          <p:nvPr>
            <p:extLst>
              <p:ext uri="{D42A27DB-BD31-4B8C-83A1-F6EECF244321}">
                <p14:modId xmlns:p14="http://schemas.microsoft.com/office/powerpoint/2010/main" val="132897712"/>
              </p:ext>
            </p:extLst>
          </p:nvPr>
        </p:nvGraphicFramePr>
        <p:xfrm>
          <a:off x="12713469" y="1437940"/>
          <a:ext cx="5593888" cy="381060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Chart 34">
            <a:extLst>
              <a:ext uri="{FF2B5EF4-FFF2-40B4-BE49-F238E27FC236}">
                <a16:creationId xmlns:a16="http://schemas.microsoft.com/office/drawing/2014/main" id="{6429BDD0-4944-7F4B-95EC-310D5AEB490D}"/>
              </a:ext>
            </a:extLst>
          </p:cNvPr>
          <p:cNvGraphicFramePr>
            <a:graphicFrameLocks/>
          </p:cNvGraphicFramePr>
          <p:nvPr>
            <p:extLst>
              <p:ext uri="{D42A27DB-BD31-4B8C-83A1-F6EECF244321}">
                <p14:modId xmlns:p14="http://schemas.microsoft.com/office/powerpoint/2010/main" val="2862606304"/>
              </p:ext>
            </p:extLst>
          </p:nvPr>
        </p:nvGraphicFramePr>
        <p:xfrm>
          <a:off x="6254171" y="5925761"/>
          <a:ext cx="6154226" cy="397443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8" name="Chart 47">
            <a:extLst>
              <a:ext uri="{FF2B5EF4-FFF2-40B4-BE49-F238E27FC236}">
                <a16:creationId xmlns:a16="http://schemas.microsoft.com/office/drawing/2014/main" id="{297DEF26-B2A8-87FA-74C5-6C450D43D261}"/>
              </a:ext>
            </a:extLst>
          </p:cNvPr>
          <p:cNvGraphicFramePr>
            <a:graphicFrameLocks/>
          </p:cNvGraphicFramePr>
          <p:nvPr>
            <p:extLst>
              <p:ext uri="{D42A27DB-BD31-4B8C-83A1-F6EECF244321}">
                <p14:modId xmlns:p14="http://schemas.microsoft.com/office/powerpoint/2010/main" val="4061988909"/>
              </p:ext>
            </p:extLst>
          </p:nvPr>
        </p:nvGraphicFramePr>
        <p:xfrm>
          <a:off x="12226889" y="5686768"/>
          <a:ext cx="6061111" cy="4375482"/>
        </p:xfrm>
        <a:graphic>
          <a:graphicData uri="http://schemas.openxmlformats.org/drawingml/2006/chart">
            <c:chart xmlns:c="http://schemas.openxmlformats.org/drawingml/2006/chart" xmlns:r="http://schemas.openxmlformats.org/officeDocument/2006/relationships" r:id="rId7"/>
          </a:graphicData>
        </a:graphic>
      </p:graphicFrame>
      <p:sp>
        <p:nvSpPr>
          <p:cNvPr id="49" name="Freeform 13">
            <a:extLst>
              <a:ext uri="{FF2B5EF4-FFF2-40B4-BE49-F238E27FC236}">
                <a16:creationId xmlns:a16="http://schemas.microsoft.com/office/drawing/2014/main" id="{E6051554-1E52-4786-6F13-C81FB3466C65}"/>
              </a:ext>
            </a:extLst>
          </p:cNvPr>
          <p:cNvSpPr/>
          <p:nvPr/>
        </p:nvSpPr>
        <p:spPr>
          <a:xfrm>
            <a:off x="13620915" y="5267320"/>
            <a:ext cx="2982708" cy="596057"/>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endParaRPr lang="en-GB" sz="2000">
              <a:latin typeface="Arial" panose="020B0604020202020204" pitchFamily="34" charset="0"/>
              <a:cs typeface="Arial" panose="020B0604020202020204" pitchFamily="34" charset="0"/>
            </a:endParaRPr>
          </a:p>
        </p:txBody>
      </p:sp>
      <p:sp>
        <p:nvSpPr>
          <p:cNvPr id="50" name="TextBox 15">
            <a:extLst>
              <a:ext uri="{FF2B5EF4-FFF2-40B4-BE49-F238E27FC236}">
                <a16:creationId xmlns:a16="http://schemas.microsoft.com/office/drawing/2014/main" id="{D564CBCE-BC22-52A0-2424-DD29F4459EBB}"/>
              </a:ext>
            </a:extLst>
          </p:cNvPr>
          <p:cNvSpPr txBox="1"/>
          <p:nvPr/>
        </p:nvSpPr>
        <p:spPr>
          <a:xfrm>
            <a:off x="13883299" y="5534241"/>
            <a:ext cx="2457940" cy="173766"/>
          </a:xfrm>
          <a:prstGeom prst="rect">
            <a:avLst/>
          </a:prstGeom>
        </p:spPr>
        <p:txBody>
          <a:bodyPr wrap="square" lIns="0" tIns="0" rIns="0" bIns="0" rtlCol="0" anchor="t">
            <a:spAutoFit/>
          </a:bodyPr>
          <a:lstStyle/>
          <a:p>
            <a:pPr algn="ctr" defTabSz="374904">
              <a:lnSpc>
                <a:spcPts val="1190"/>
              </a:lnSpc>
              <a:spcAft>
                <a:spcPts val="600"/>
              </a:spcAft>
            </a:pPr>
            <a:r>
              <a:rPr lang="en-US" sz="2000" b="1">
                <a:solidFill>
                  <a:srgbClr val="FFFFFF"/>
                </a:solidFill>
                <a:latin typeface="Arial" panose="020B0604020202020204" pitchFamily="34" charset="0"/>
                <a:ea typeface="Garet Bold"/>
                <a:cs typeface="Arial" panose="020B0604020202020204" pitchFamily="34" charset="0"/>
                <a:sym typeface="Garet Bold"/>
              </a:rPr>
              <a:t>Financing Contract</a:t>
            </a:r>
          </a:p>
        </p:txBody>
      </p:sp>
      <p:grpSp>
        <p:nvGrpSpPr>
          <p:cNvPr id="51" name="Group 50">
            <a:extLst>
              <a:ext uri="{FF2B5EF4-FFF2-40B4-BE49-F238E27FC236}">
                <a16:creationId xmlns:a16="http://schemas.microsoft.com/office/drawing/2014/main" id="{56A9BAB7-D6BF-34E0-3661-98B28D186304}"/>
              </a:ext>
            </a:extLst>
          </p:cNvPr>
          <p:cNvGrpSpPr/>
          <p:nvPr/>
        </p:nvGrpSpPr>
        <p:grpSpPr>
          <a:xfrm>
            <a:off x="8169905" y="5565349"/>
            <a:ext cx="2446745" cy="596057"/>
            <a:chOff x="8169905" y="5565349"/>
            <a:chExt cx="2446745" cy="596057"/>
          </a:xfrm>
        </p:grpSpPr>
        <p:sp>
          <p:nvSpPr>
            <p:cNvPr id="30" name="Freeform 13">
              <a:extLst>
                <a:ext uri="{FF2B5EF4-FFF2-40B4-BE49-F238E27FC236}">
                  <a16:creationId xmlns:a16="http://schemas.microsoft.com/office/drawing/2014/main" id="{5769F759-B817-0731-409D-9FCD886C82C4}"/>
                </a:ext>
              </a:extLst>
            </p:cNvPr>
            <p:cNvSpPr/>
            <p:nvPr/>
          </p:nvSpPr>
          <p:spPr>
            <a:xfrm>
              <a:off x="8169905" y="5565349"/>
              <a:ext cx="2446745" cy="596057"/>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endParaRPr lang="en-GB" sz="2000">
                <a:latin typeface="Arial" panose="020B0604020202020204" pitchFamily="34" charset="0"/>
                <a:cs typeface="Arial" panose="020B0604020202020204" pitchFamily="34" charset="0"/>
              </a:endParaRPr>
            </a:p>
          </p:txBody>
        </p:sp>
        <p:sp>
          <p:nvSpPr>
            <p:cNvPr id="31" name="TextBox 15">
              <a:extLst>
                <a:ext uri="{FF2B5EF4-FFF2-40B4-BE49-F238E27FC236}">
                  <a16:creationId xmlns:a16="http://schemas.microsoft.com/office/drawing/2014/main" id="{2F819804-7677-B84E-F4D5-BE417BDBEFF3}"/>
                </a:ext>
              </a:extLst>
            </p:cNvPr>
            <p:cNvSpPr txBox="1"/>
            <p:nvPr/>
          </p:nvSpPr>
          <p:spPr>
            <a:xfrm>
              <a:off x="8295846" y="5838878"/>
              <a:ext cx="2194862" cy="173766"/>
            </a:xfrm>
            <a:prstGeom prst="rect">
              <a:avLst/>
            </a:prstGeom>
          </p:spPr>
          <p:txBody>
            <a:bodyPr wrap="square" lIns="0" tIns="0" rIns="0" bIns="0" rtlCol="0" anchor="t">
              <a:spAutoFit/>
            </a:bodyPr>
            <a:lstStyle/>
            <a:p>
              <a:pPr algn="ctr" defTabSz="374904">
                <a:lnSpc>
                  <a:spcPts val="1190"/>
                </a:lnSpc>
                <a:spcAft>
                  <a:spcPts val="600"/>
                </a:spcAft>
              </a:pPr>
              <a:r>
                <a:rPr lang="en-US" sz="2000" b="1">
                  <a:solidFill>
                    <a:srgbClr val="FFFFFF"/>
                  </a:solidFill>
                  <a:latin typeface="Arial" panose="020B0604020202020204" pitchFamily="34" charset="0"/>
                  <a:cs typeface="Arial" panose="020B0604020202020204" pitchFamily="34" charset="0"/>
                  <a:sym typeface="Garet Bold"/>
                </a:rPr>
                <a:t>Financing </a:t>
              </a:r>
              <a:r>
                <a:rPr lang="en-US" sz="2000" b="1" kern="1200">
                  <a:solidFill>
                    <a:srgbClr val="FFFFFF"/>
                  </a:solidFill>
                  <a:latin typeface="Arial" panose="020B0604020202020204" pitchFamily="34" charset="0"/>
                  <a:cs typeface="Arial" panose="020B0604020202020204" pitchFamily="34" charset="0"/>
                  <a:sym typeface="Garet Bold"/>
                </a:rPr>
                <a:t>Growth</a:t>
              </a:r>
              <a:endParaRPr lang="en-US" sz="2000" b="1">
                <a:solidFill>
                  <a:srgbClr val="FFFFFF"/>
                </a:solidFill>
                <a:latin typeface="Arial" panose="020B0604020202020204" pitchFamily="34" charset="0"/>
                <a:ea typeface="Garet Bold"/>
                <a:cs typeface="Arial" panose="020B0604020202020204" pitchFamily="34" charset="0"/>
                <a:sym typeface="Garet Bold"/>
              </a:endParaRPr>
            </a:p>
          </p:txBody>
        </p:sp>
      </p:grpSp>
      <p:sp>
        <p:nvSpPr>
          <p:cNvPr id="53" name="TextBox 52">
            <a:extLst>
              <a:ext uri="{FF2B5EF4-FFF2-40B4-BE49-F238E27FC236}">
                <a16:creationId xmlns:a16="http://schemas.microsoft.com/office/drawing/2014/main" id="{02785E2D-BBB8-C545-10B0-66D323A03A84}"/>
              </a:ext>
            </a:extLst>
          </p:cNvPr>
          <p:cNvSpPr txBox="1"/>
          <p:nvPr/>
        </p:nvSpPr>
        <p:spPr>
          <a:xfrm>
            <a:off x="246508" y="114300"/>
            <a:ext cx="11759553" cy="514372"/>
          </a:xfrm>
          <a:prstGeom prst="rect">
            <a:avLst/>
          </a:prstGeom>
          <a:noFill/>
        </p:spPr>
        <p:txBody>
          <a:bodyPr wrap="square">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Islamic Finance Trajectory: </a:t>
            </a:r>
            <a:r>
              <a:rPr lang="en-US" sz="2596" dirty="0">
                <a:solidFill>
                  <a:srgbClr val="FFFFFF"/>
                </a:solidFill>
                <a:latin typeface="Arial" panose="020B0604020202020204" pitchFamily="34" charset="0"/>
                <a:ea typeface="Garet Bold"/>
                <a:cs typeface="Arial" panose="020B0604020202020204" pitchFamily="34" charset="0"/>
                <a:sym typeface="Garet Bold"/>
              </a:rPr>
              <a:t>Industry Development</a:t>
            </a:r>
          </a:p>
        </p:txBody>
      </p:sp>
      <p:sp>
        <p:nvSpPr>
          <p:cNvPr id="57" name="TextBox 56">
            <a:extLst>
              <a:ext uri="{FF2B5EF4-FFF2-40B4-BE49-F238E27FC236}">
                <a16:creationId xmlns:a16="http://schemas.microsoft.com/office/drawing/2014/main" id="{5E1D4874-5FE6-0A05-E08C-064CB2E02BA2}"/>
              </a:ext>
            </a:extLst>
          </p:cNvPr>
          <p:cNvSpPr txBox="1"/>
          <p:nvPr/>
        </p:nvSpPr>
        <p:spPr>
          <a:xfrm>
            <a:off x="6201815" y="9880601"/>
            <a:ext cx="9152466" cy="369332"/>
          </a:xfrm>
          <a:prstGeom prst="rect">
            <a:avLst/>
          </a:prstGeom>
          <a:noFill/>
        </p:spPr>
        <p:txBody>
          <a:bodyPr wrap="square">
            <a:spAutoFit/>
          </a:bodyPr>
          <a:lstStyle/>
          <a:p>
            <a:r>
              <a:rPr lang="en-GB" i="1"/>
              <a:t>Data source</a:t>
            </a:r>
            <a:r>
              <a:rPr lang="en-GB"/>
              <a:t>: OJK </a:t>
            </a:r>
          </a:p>
        </p:txBody>
      </p:sp>
    </p:spTree>
    <p:extLst>
      <p:ext uri="{BB962C8B-B14F-4D97-AF65-F5344CB8AC3E}">
        <p14:creationId xmlns:p14="http://schemas.microsoft.com/office/powerpoint/2010/main" val="1944101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12305" y="108295"/>
            <a:ext cx="5838208" cy="4239999"/>
          </a:xfrm>
          <a:custGeom>
            <a:avLst/>
            <a:gdLst/>
            <a:ahLst/>
            <a:cxnLst/>
            <a:rect l="l" t="t" r="r" b="b"/>
            <a:pathLst>
              <a:path w="5838208" h="4239999">
                <a:moveTo>
                  <a:pt x="0" y="0"/>
                </a:moveTo>
                <a:lnTo>
                  <a:pt x="5838208" y="0"/>
                </a:lnTo>
                <a:lnTo>
                  <a:pt x="5838208" y="4239999"/>
                </a:lnTo>
                <a:lnTo>
                  <a:pt x="0" y="4239999"/>
                </a:lnTo>
                <a:lnTo>
                  <a:pt x="0" y="0"/>
                </a:lnTo>
                <a:close/>
              </a:path>
            </a:pathLst>
          </a:custGeom>
          <a:blipFill>
            <a:blip r:embed="rId2"/>
            <a:stretch>
              <a:fillRect/>
            </a:stretch>
          </a:blipFill>
        </p:spPr>
        <p:txBody>
          <a:bodyPr/>
          <a:lstStyle/>
          <a:p>
            <a:endParaRPr lang="en-GB"/>
          </a:p>
        </p:txBody>
      </p:sp>
      <p:sp>
        <p:nvSpPr>
          <p:cNvPr id="12" name="Freeform 12"/>
          <p:cNvSpPr/>
          <p:nvPr/>
        </p:nvSpPr>
        <p:spPr>
          <a:xfrm>
            <a:off x="8464491" y="950956"/>
            <a:ext cx="16072321" cy="16072321"/>
          </a:xfrm>
          <a:custGeom>
            <a:avLst/>
            <a:gdLst/>
            <a:ahLst/>
            <a:cxnLst/>
            <a:rect l="l" t="t" r="r" b="b"/>
            <a:pathLst>
              <a:path w="16072321" h="16072321">
                <a:moveTo>
                  <a:pt x="0" y="0"/>
                </a:moveTo>
                <a:lnTo>
                  <a:pt x="16072321" y="0"/>
                </a:lnTo>
                <a:lnTo>
                  <a:pt x="16072321" y="16072321"/>
                </a:lnTo>
                <a:lnTo>
                  <a:pt x="0" y="160723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13" name="Group 13"/>
          <p:cNvGrpSpPr/>
          <p:nvPr/>
        </p:nvGrpSpPr>
        <p:grpSpPr>
          <a:xfrm>
            <a:off x="7384556" y="627333"/>
            <a:ext cx="14347736" cy="1434773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endParaRPr lang="en-GB"/>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8115433" y="1082818"/>
            <a:ext cx="12297159" cy="1229715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6" name="TextBox 36"/>
          <p:cNvSpPr txBox="1"/>
          <p:nvPr/>
        </p:nvSpPr>
        <p:spPr>
          <a:xfrm>
            <a:off x="225624" y="1371600"/>
            <a:ext cx="7376574" cy="1528752"/>
          </a:xfrm>
          <a:prstGeom prst="rect">
            <a:avLst/>
          </a:prstGeom>
        </p:spPr>
        <p:txBody>
          <a:bodyPr wrap="square" lIns="0" tIns="0" rIns="0" bIns="0" rtlCol="0" anchor="t">
            <a:spAutoFit/>
          </a:bodyPr>
          <a:lstStyle/>
          <a:p>
            <a:pPr algn="l">
              <a:lnSpc>
                <a:spcPts val="5852"/>
              </a:lnSpc>
            </a:pPr>
            <a:r>
              <a:rPr lang="en-US" sz="5320" b="1">
                <a:solidFill>
                  <a:srgbClr val="FFC000"/>
                </a:solidFill>
                <a:latin typeface="Garet Bold"/>
                <a:ea typeface="Garet Bold"/>
                <a:cs typeface="Garet Bold"/>
                <a:sym typeface="Garet Bold"/>
              </a:rPr>
              <a:t>Islamic Finance Assets Composition</a:t>
            </a:r>
          </a:p>
        </p:txBody>
      </p:sp>
      <p:graphicFrame>
        <p:nvGraphicFramePr>
          <p:cNvPr id="43" name="Chart 42">
            <a:extLst>
              <a:ext uri="{FF2B5EF4-FFF2-40B4-BE49-F238E27FC236}">
                <a16:creationId xmlns:a16="http://schemas.microsoft.com/office/drawing/2014/main" id="{12D2F63E-19D1-A58C-C916-A768B31EAE8A}"/>
              </a:ext>
            </a:extLst>
          </p:cNvPr>
          <p:cNvGraphicFramePr>
            <a:graphicFrameLocks/>
          </p:cNvGraphicFramePr>
          <p:nvPr>
            <p:extLst>
              <p:ext uri="{D42A27DB-BD31-4B8C-83A1-F6EECF244321}">
                <p14:modId xmlns:p14="http://schemas.microsoft.com/office/powerpoint/2010/main" val="3719660071"/>
              </p:ext>
            </p:extLst>
          </p:nvPr>
        </p:nvGraphicFramePr>
        <p:xfrm>
          <a:off x="8015457" y="2456037"/>
          <a:ext cx="10954792" cy="7580493"/>
        </p:xfrm>
        <a:graphic>
          <a:graphicData uri="http://schemas.openxmlformats.org/drawingml/2006/chart">
            <c:chart xmlns:c="http://schemas.openxmlformats.org/drawingml/2006/chart" xmlns:r="http://schemas.openxmlformats.org/officeDocument/2006/relationships" r:id="rId5"/>
          </a:graphicData>
        </a:graphic>
      </p:graphicFrame>
      <p:sp>
        <p:nvSpPr>
          <p:cNvPr id="44" name="TextBox 34">
            <a:extLst>
              <a:ext uri="{FF2B5EF4-FFF2-40B4-BE49-F238E27FC236}">
                <a16:creationId xmlns:a16="http://schemas.microsoft.com/office/drawing/2014/main" id="{4F1E092B-A21C-0B11-EDC6-5B446BFA3D23}"/>
              </a:ext>
            </a:extLst>
          </p:cNvPr>
          <p:cNvSpPr txBox="1"/>
          <p:nvPr/>
        </p:nvSpPr>
        <p:spPr>
          <a:xfrm>
            <a:off x="75626" y="3162300"/>
            <a:ext cx="7914431" cy="2620601"/>
          </a:xfrm>
          <a:prstGeom prst="rect">
            <a:avLst/>
          </a:prstGeom>
        </p:spPr>
        <p:txBody>
          <a:bodyPr vert="horz" lIns="91440" tIns="45720" rIns="91440" bIns="45720" rtlCol="0" anchor="t">
            <a:normAutofit/>
          </a:bodyPr>
          <a:lstStyle>
            <a:defPPr>
              <a:defRPr lang="en-US"/>
            </a:defPPr>
            <a:lvl1pPr algn="ctr">
              <a:lnSpc>
                <a:spcPts val="7957"/>
              </a:lnSpc>
              <a:defRPr sz="4000" b="1">
                <a:solidFill>
                  <a:schemeClr val="bg1"/>
                </a:solidFill>
                <a:latin typeface="Arial" panose="020B0604020202020204" pitchFamily="34" charset="0"/>
                <a:cs typeface="Arial" panose="020B0604020202020204" pitchFamily="34" charset="0"/>
              </a:defRPr>
            </a:lvl1pPr>
          </a:lstStyle>
          <a:p>
            <a:pPr marL="574675" indent="-574675" algn="l">
              <a:lnSpc>
                <a:spcPct val="90000"/>
              </a:lnSpc>
              <a:spcBef>
                <a:spcPct val="0"/>
              </a:spcBef>
              <a:spcAft>
                <a:spcPts val="600"/>
              </a:spcAft>
              <a:buFont typeface="+mj-lt"/>
              <a:buAutoNum type="arabicPeriod"/>
            </a:pPr>
            <a:r>
              <a:rPr lang="en-US" sz="2800" dirty="0">
                <a:solidFill>
                  <a:srgbClr val="FFFFFF"/>
                </a:solidFill>
                <a:ea typeface="+mj-ea"/>
                <a:sym typeface="Garet Bold"/>
              </a:rPr>
              <a:t>Sovereign Sukuk </a:t>
            </a:r>
            <a:r>
              <a:rPr lang="en-US" sz="2800" b="0" dirty="0">
                <a:solidFill>
                  <a:srgbClr val="FFFFFF"/>
                </a:solidFill>
                <a:ea typeface="+mj-ea"/>
                <a:sym typeface="Garet Bold"/>
              </a:rPr>
              <a:t>plays a pivotal role in supporting the IF industry development.</a:t>
            </a:r>
          </a:p>
          <a:p>
            <a:pPr marL="574675" indent="-574675" algn="l">
              <a:lnSpc>
                <a:spcPct val="90000"/>
              </a:lnSpc>
              <a:spcBef>
                <a:spcPct val="0"/>
              </a:spcBef>
              <a:spcAft>
                <a:spcPts val="600"/>
              </a:spcAft>
              <a:buFont typeface="+mj-lt"/>
              <a:buAutoNum type="arabicPeriod"/>
            </a:pPr>
            <a:r>
              <a:rPr lang="en-US" sz="2800" dirty="0">
                <a:solidFill>
                  <a:srgbClr val="FFFFFF"/>
                </a:solidFill>
                <a:ea typeface="+mj-ea"/>
                <a:sym typeface="Garet Bold"/>
              </a:rPr>
              <a:t>Islamic banking, </a:t>
            </a:r>
            <a:r>
              <a:rPr lang="en-US" sz="2800" b="0" dirty="0">
                <a:solidFill>
                  <a:srgbClr val="FFFFFF"/>
                </a:solidFill>
                <a:ea typeface="+mj-ea"/>
                <a:sym typeface="Garet Bold"/>
              </a:rPr>
              <a:t>as the predominant sector within the IF industry, holds significant potential to contribute toward climate goals achievements.</a:t>
            </a:r>
          </a:p>
        </p:txBody>
      </p:sp>
      <p:sp>
        <p:nvSpPr>
          <p:cNvPr id="46" name="TextBox 45">
            <a:extLst>
              <a:ext uri="{FF2B5EF4-FFF2-40B4-BE49-F238E27FC236}">
                <a16:creationId xmlns:a16="http://schemas.microsoft.com/office/drawing/2014/main" id="{9E479E8F-5595-414B-4484-A62379110661}"/>
              </a:ext>
            </a:extLst>
          </p:cNvPr>
          <p:cNvSpPr txBox="1"/>
          <p:nvPr/>
        </p:nvSpPr>
        <p:spPr>
          <a:xfrm>
            <a:off x="246508" y="114300"/>
            <a:ext cx="9278492" cy="514372"/>
          </a:xfrm>
          <a:prstGeom prst="rect">
            <a:avLst/>
          </a:prstGeom>
          <a:noFill/>
        </p:spPr>
        <p:txBody>
          <a:bodyPr wrap="square">
            <a:spAutoFit/>
          </a:bodyPr>
          <a:lstStyle/>
          <a:p>
            <a:pPr algn="l">
              <a:lnSpc>
                <a:spcPts val="3634"/>
              </a:lnSpc>
              <a:spcBef>
                <a:spcPct val="0"/>
              </a:spcBef>
            </a:pPr>
            <a:r>
              <a:rPr lang="en-US" sz="2596" b="1">
                <a:solidFill>
                  <a:srgbClr val="FFFFFF"/>
                </a:solidFill>
                <a:latin typeface="Arial" panose="020B0604020202020204" pitchFamily="34" charset="0"/>
                <a:ea typeface="Garet Bold"/>
                <a:cs typeface="Arial" panose="020B0604020202020204" pitchFamily="34" charset="0"/>
                <a:sym typeface="Garet Bold"/>
              </a:rPr>
              <a:t>Islamic Finance Trajectory: </a:t>
            </a:r>
            <a:r>
              <a:rPr lang="en-US" sz="2596">
                <a:solidFill>
                  <a:srgbClr val="FFFFFF"/>
                </a:solidFill>
                <a:latin typeface="Arial" panose="020B0604020202020204" pitchFamily="34" charset="0"/>
                <a:ea typeface="Garet Bold"/>
                <a:cs typeface="Arial" panose="020B0604020202020204" pitchFamily="34" charset="0"/>
                <a:sym typeface="Garet Bold"/>
              </a:rPr>
              <a:t>Industry Development</a:t>
            </a:r>
          </a:p>
        </p:txBody>
      </p:sp>
      <p:grpSp>
        <p:nvGrpSpPr>
          <p:cNvPr id="75" name="Group 74">
            <a:extLst>
              <a:ext uri="{FF2B5EF4-FFF2-40B4-BE49-F238E27FC236}">
                <a16:creationId xmlns:a16="http://schemas.microsoft.com/office/drawing/2014/main" id="{9673C128-7BB7-0015-5D5A-008EE9879A46}"/>
              </a:ext>
            </a:extLst>
          </p:cNvPr>
          <p:cNvGrpSpPr/>
          <p:nvPr/>
        </p:nvGrpSpPr>
        <p:grpSpPr>
          <a:xfrm>
            <a:off x="228600" y="6057900"/>
            <a:ext cx="6738391" cy="3422692"/>
            <a:chOff x="381000" y="6750008"/>
            <a:chExt cx="6738391" cy="3422692"/>
          </a:xfrm>
        </p:grpSpPr>
        <p:sp>
          <p:nvSpPr>
            <p:cNvPr id="47" name="Rounded Rectangle 46">
              <a:extLst>
                <a:ext uri="{FF2B5EF4-FFF2-40B4-BE49-F238E27FC236}">
                  <a16:creationId xmlns:a16="http://schemas.microsoft.com/office/drawing/2014/main" id="{FB4C2A15-742E-D617-ED97-E6A114CFD3BC}"/>
                </a:ext>
              </a:extLst>
            </p:cNvPr>
            <p:cNvSpPr/>
            <p:nvPr/>
          </p:nvSpPr>
          <p:spPr>
            <a:xfrm>
              <a:off x="381000" y="7734300"/>
              <a:ext cx="1981200" cy="914400"/>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latin typeface="Arial" panose="020B0604020202020204" pitchFamily="34" charset="0"/>
                  <a:cs typeface="Arial" panose="020B0604020202020204" pitchFamily="34" charset="0"/>
                </a:rPr>
                <a:t>Bank</a:t>
              </a:r>
            </a:p>
          </p:txBody>
        </p:sp>
        <p:sp>
          <p:nvSpPr>
            <p:cNvPr id="48" name="Rounded Rectangle 47">
              <a:extLst>
                <a:ext uri="{FF2B5EF4-FFF2-40B4-BE49-F238E27FC236}">
                  <a16:creationId xmlns:a16="http://schemas.microsoft.com/office/drawing/2014/main" id="{7BCD5CB9-E2DF-D49F-9DD3-A2AF70A6A4B1}"/>
                </a:ext>
              </a:extLst>
            </p:cNvPr>
            <p:cNvSpPr/>
            <p:nvPr/>
          </p:nvSpPr>
          <p:spPr>
            <a:xfrm>
              <a:off x="5138191" y="7734300"/>
              <a:ext cx="1981200" cy="91440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latin typeface="Arial" panose="020B0604020202020204" pitchFamily="34" charset="0"/>
                  <a:cs typeface="Arial" panose="020B0604020202020204" pitchFamily="34" charset="0"/>
                </a:rPr>
                <a:t>NDC Indonesia</a:t>
              </a:r>
            </a:p>
          </p:txBody>
        </p:sp>
        <p:sp>
          <p:nvSpPr>
            <p:cNvPr id="49" name="Rectangle 48">
              <a:extLst>
                <a:ext uri="{FF2B5EF4-FFF2-40B4-BE49-F238E27FC236}">
                  <a16:creationId xmlns:a16="http://schemas.microsoft.com/office/drawing/2014/main" id="{C3E8F730-1B09-B8EC-EFF1-26AF50189FA6}"/>
                </a:ext>
              </a:extLst>
            </p:cNvPr>
            <p:cNvSpPr/>
            <p:nvPr/>
          </p:nvSpPr>
          <p:spPr>
            <a:xfrm>
              <a:off x="2551455" y="6750008"/>
              <a:ext cx="2294954" cy="71491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Arial" panose="020B0604020202020204" pitchFamily="34" charset="0"/>
                  <a:cs typeface="Arial" panose="020B0604020202020204" pitchFamily="34" charset="0"/>
                </a:rPr>
                <a:t>Invest in green sukuk</a:t>
              </a:r>
            </a:p>
          </p:txBody>
        </p:sp>
        <p:sp>
          <p:nvSpPr>
            <p:cNvPr id="50" name="Rectangle 49">
              <a:extLst>
                <a:ext uri="{FF2B5EF4-FFF2-40B4-BE49-F238E27FC236}">
                  <a16:creationId xmlns:a16="http://schemas.microsoft.com/office/drawing/2014/main" id="{8E33D794-4155-F19D-2FAD-2FD3E78753D6}"/>
                </a:ext>
              </a:extLst>
            </p:cNvPr>
            <p:cNvSpPr/>
            <p:nvPr/>
          </p:nvSpPr>
          <p:spPr>
            <a:xfrm>
              <a:off x="2581846" y="7726874"/>
              <a:ext cx="2294954" cy="91352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Arial" panose="020B0604020202020204" pitchFamily="34" charset="0"/>
                  <a:cs typeface="Arial" panose="020B0604020202020204" pitchFamily="34" charset="0"/>
                </a:rPr>
                <a:t>Increase green financing</a:t>
              </a:r>
            </a:p>
          </p:txBody>
        </p:sp>
        <p:sp>
          <p:nvSpPr>
            <p:cNvPr id="51" name="Rectangle 50">
              <a:extLst>
                <a:ext uri="{FF2B5EF4-FFF2-40B4-BE49-F238E27FC236}">
                  <a16:creationId xmlns:a16="http://schemas.microsoft.com/office/drawing/2014/main" id="{B3D11839-5AF2-8CB7-E213-65373466FF00}"/>
                </a:ext>
              </a:extLst>
            </p:cNvPr>
            <p:cNvSpPr/>
            <p:nvPr/>
          </p:nvSpPr>
          <p:spPr>
            <a:xfrm>
              <a:off x="2585785" y="8915400"/>
              <a:ext cx="2294954" cy="12573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Arial" panose="020B0604020202020204" pitchFamily="34" charset="0"/>
                  <a:cs typeface="Arial" panose="020B0604020202020204" pitchFamily="34" charset="0"/>
                </a:rPr>
                <a:t>Transform debtors to be more sustainable or greener</a:t>
              </a:r>
            </a:p>
          </p:txBody>
        </p:sp>
        <p:cxnSp>
          <p:nvCxnSpPr>
            <p:cNvPr id="53" name="Elbow Connector 52">
              <a:extLst>
                <a:ext uri="{FF2B5EF4-FFF2-40B4-BE49-F238E27FC236}">
                  <a16:creationId xmlns:a16="http://schemas.microsoft.com/office/drawing/2014/main" id="{4814A036-73B5-11A3-443B-E881A1F6AB7F}"/>
                </a:ext>
              </a:extLst>
            </p:cNvPr>
            <p:cNvCxnSpPr>
              <a:cxnSpLocks/>
              <a:stCxn id="47" idx="0"/>
              <a:endCxn id="49" idx="1"/>
            </p:cNvCxnSpPr>
            <p:nvPr/>
          </p:nvCxnSpPr>
          <p:spPr>
            <a:xfrm rot="5400000" flipH="1" flipV="1">
              <a:off x="1648111" y="6830957"/>
              <a:ext cx="626833" cy="1179855"/>
            </a:xfrm>
            <a:prstGeom prst="bentConnector2">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5" name="Elbow Connector 54">
              <a:extLst>
                <a:ext uri="{FF2B5EF4-FFF2-40B4-BE49-F238E27FC236}">
                  <a16:creationId xmlns:a16="http://schemas.microsoft.com/office/drawing/2014/main" id="{E834E81B-977F-29F2-3E25-80A6BB869AC4}"/>
                </a:ext>
              </a:extLst>
            </p:cNvPr>
            <p:cNvCxnSpPr>
              <a:cxnSpLocks/>
              <a:stCxn id="49" idx="3"/>
              <a:endCxn id="48" idx="0"/>
            </p:cNvCxnSpPr>
            <p:nvPr/>
          </p:nvCxnSpPr>
          <p:spPr>
            <a:xfrm>
              <a:off x="4846409" y="7107467"/>
              <a:ext cx="1282382" cy="626833"/>
            </a:xfrm>
            <a:prstGeom prst="bentConnector2">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9" name="Elbow Connector 58">
              <a:extLst>
                <a:ext uri="{FF2B5EF4-FFF2-40B4-BE49-F238E27FC236}">
                  <a16:creationId xmlns:a16="http://schemas.microsoft.com/office/drawing/2014/main" id="{08AD8C1B-62E8-1915-6E6D-71526A9E85EE}"/>
                </a:ext>
              </a:extLst>
            </p:cNvPr>
            <p:cNvCxnSpPr>
              <a:cxnSpLocks/>
              <a:stCxn id="47" idx="2"/>
              <a:endCxn id="51" idx="1"/>
            </p:cNvCxnSpPr>
            <p:nvPr/>
          </p:nvCxnSpPr>
          <p:spPr>
            <a:xfrm rot="16200000" flipH="1">
              <a:off x="1531017" y="8489282"/>
              <a:ext cx="895350" cy="1214185"/>
            </a:xfrm>
            <a:prstGeom prst="bentConnector2">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2" name="Elbow Connector 61">
              <a:extLst>
                <a:ext uri="{FF2B5EF4-FFF2-40B4-BE49-F238E27FC236}">
                  <a16:creationId xmlns:a16="http://schemas.microsoft.com/office/drawing/2014/main" id="{0DF3FCB3-0113-733F-C0CF-D9B320837588}"/>
                </a:ext>
              </a:extLst>
            </p:cNvPr>
            <p:cNvCxnSpPr>
              <a:cxnSpLocks/>
              <a:stCxn id="47" idx="3"/>
              <a:endCxn id="50" idx="1"/>
            </p:cNvCxnSpPr>
            <p:nvPr/>
          </p:nvCxnSpPr>
          <p:spPr>
            <a:xfrm flipV="1">
              <a:off x="2362200" y="8183638"/>
              <a:ext cx="219646" cy="7862"/>
            </a:xfrm>
            <a:prstGeom prst="bentConnector3">
              <a:avLst>
                <a:gd name="adj1" fmla="val 50000"/>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5" name="Elbow Connector 64">
              <a:extLst>
                <a:ext uri="{FF2B5EF4-FFF2-40B4-BE49-F238E27FC236}">
                  <a16:creationId xmlns:a16="http://schemas.microsoft.com/office/drawing/2014/main" id="{3A62E1CD-2C38-8661-D54C-7C04E8684D53}"/>
                </a:ext>
              </a:extLst>
            </p:cNvPr>
            <p:cNvCxnSpPr>
              <a:cxnSpLocks/>
              <a:stCxn id="51" idx="3"/>
              <a:endCxn id="48" idx="2"/>
            </p:cNvCxnSpPr>
            <p:nvPr/>
          </p:nvCxnSpPr>
          <p:spPr>
            <a:xfrm flipV="1">
              <a:off x="4880739" y="8648700"/>
              <a:ext cx="1248052" cy="895350"/>
            </a:xfrm>
            <a:prstGeom prst="bentConnector2">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8" name="Elbow Connector 67">
              <a:extLst>
                <a:ext uri="{FF2B5EF4-FFF2-40B4-BE49-F238E27FC236}">
                  <a16:creationId xmlns:a16="http://schemas.microsoft.com/office/drawing/2014/main" id="{310A1A5B-9367-E66A-2E52-7D136CCC04AB}"/>
                </a:ext>
              </a:extLst>
            </p:cNvPr>
            <p:cNvCxnSpPr>
              <a:cxnSpLocks/>
              <a:stCxn id="50" idx="3"/>
              <a:endCxn id="48" idx="1"/>
            </p:cNvCxnSpPr>
            <p:nvPr/>
          </p:nvCxnSpPr>
          <p:spPr>
            <a:xfrm>
              <a:off x="4876800" y="8183638"/>
              <a:ext cx="261391" cy="7862"/>
            </a:xfrm>
            <a:prstGeom prst="bentConnector3">
              <a:avLst>
                <a:gd name="adj1" fmla="val 50000"/>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76" name="TextBox 75">
            <a:extLst>
              <a:ext uri="{FF2B5EF4-FFF2-40B4-BE49-F238E27FC236}">
                <a16:creationId xmlns:a16="http://schemas.microsoft.com/office/drawing/2014/main" id="{8085FD20-4836-D771-B10A-F61EB429DCA2}"/>
              </a:ext>
            </a:extLst>
          </p:cNvPr>
          <p:cNvSpPr txBox="1"/>
          <p:nvPr/>
        </p:nvSpPr>
        <p:spPr>
          <a:xfrm>
            <a:off x="9525000" y="9029700"/>
            <a:ext cx="2865785" cy="369332"/>
          </a:xfrm>
          <a:prstGeom prst="rect">
            <a:avLst/>
          </a:prstGeom>
          <a:noFill/>
        </p:spPr>
        <p:txBody>
          <a:bodyPr wrap="none" rtlCol="0">
            <a:spAutoFit/>
          </a:bodyPr>
          <a:lstStyle/>
          <a:p>
            <a:r>
              <a:rPr lang="en-GB" i="1"/>
              <a:t>Note</a:t>
            </a:r>
            <a:r>
              <a:rPr lang="en-GB"/>
              <a:t>: As of 2023, OJK (2024)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ounded Rectangle 50">
            <a:extLst>
              <a:ext uri="{FF2B5EF4-FFF2-40B4-BE49-F238E27FC236}">
                <a16:creationId xmlns:a16="http://schemas.microsoft.com/office/drawing/2014/main" id="{31D321B7-4667-0C73-05D4-B9DF0C2EAA24}"/>
              </a:ext>
            </a:extLst>
          </p:cNvPr>
          <p:cNvSpPr/>
          <p:nvPr/>
        </p:nvSpPr>
        <p:spPr>
          <a:xfrm>
            <a:off x="685800" y="2857500"/>
            <a:ext cx="9753600" cy="4724400"/>
          </a:xfrm>
          <a:prstGeom prst="roundRect">
            <a:avLst/>
          </a:prstGeom>
          <a:solidFill>
            <a:srgbClr val="FEFEFE"/>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a:off x="-4191000" y="3314700"/>
            <a:ext cx="6959155" cy="8229600"/>
          </a:xfrm>
          <a:custGeom>
            <a:avLst/>
            <a:gdLst/>
            <a:ahLst/>
            <a:cxnLst/>
            <a:rect l="l" t="t" r="r" b="b"/>
            <a:pathLst>
              <a:path w="6959155" h="8229600">
                <a:moveTo>
                  <a:pt x="0" y="0"/>
                </a:moveTo>
                <a:lnTo>
                  <a:pt x="6959155" y="0"/>
                </a:lnTo>
                <a:lnTo>
                  <a:pt x="6959155" y="8229600"/>
                </a:lnTo>
                <a:lnTo>
                  <a:pt x="0" y="8229600"/>
                </a:lnTo>
                <a:lnTo>
                  <a:pt x="0" y="0"/>
                </a:lnTo>
                <a:close/>
              </a:path>
            </a:pathLst>
          </a:custGeom>
          <a:blipFill>
            <a:blip r:embed="rId2"/>
            <a:stretch>
              <a:fillRect/>
            </a:stretch>
          </a:blipFill>
        </p:spPr>
        <p:txBody>
          <a:bodyPr/>
          <a:lstStyle/>
          <a:p>
            <a:endParaRPr lang="en-GB"/>
          </a:p>
        </p:txBody>
      </p:sp>
      <p:sp>
        <p:nvSpPr>
          <p:cNvPr id="49" name="TextBox 49"/>
          <p:cNvSpPr txBox="1"/>
          <p:nvPr/>
        </p:nvSpPr>
        <p:spPr>
          <a:xfrm>
            <a:off x="1847305" y="471339"/>
            <a:ext cx="14697328" cy="615553"/>
          </a:xfrm>
          <a:prstGeom prst="rect">
            <a:avLst/>
          </a:prstGeom>
        </p:spPr>
        <p:txBody>
          <a:bodyPr wrap="square" lIns="0" tIns="0" rIns="0" bIns="0" rtlCol="0" anchor="t">
            <a:spAutoFit/>
          </a:bodyPr>
          <a:lstStyle>
            <a:defPPr>
              <a:defRPr lang="en-US"/>
            </a:defPPr>
            <a:lvl1pPr algn="ctr">
              <a:lnSpc>
                <a:spcPct val="100000"/>
              </a:lnSpc>
              <a:defRPr sz="4000" b="1">
                <a:solidFill>
                  <a:schemeClr val="bg1"/>
                </a:solidFill>
                <a:latin typeface="Arial" panose="020B0604020202020204" pitchFamily="34" charset="0"/>
                <a:cs typeface="Arial" panose="020B0604020202020204" pitchFamily="34" charset="0"/>
              </a:defRPr>
            </a:lvl1pPr>
          </a:lstStyle>
          <a:p>
            <a:r>
              <a:rPr lang="en-US">
                <a:solidFill>
                  <a:srgbClr val="FFC000"/>
                </a:solidFill>
                <a:sym typeface="Garet Bold"/>
              </a:rPr>
              <a:t>Green Islamic Financial Instruments</a:t>
            </a:r>
          </a:p>
        </p:txBody>
      </p:sp>
      <p:sp>
        <p:nvSpPr>
          <p:cNvPr id="52" name="TextBox 51">
            <a:extLst>
              <a:ext uri="{FF2B5EF4-FFF2-40B4-BE49-F238E27FC236}">
                <a16:creationId xmlns:a16="http://schemas.microsoft.com/office/drawing/2014/main" id="{A4B5B44D-BEB8-C8F0-1080-7DE5E49F1618}"/>
              </a:ext>
            </a:extLst>
          </p:cNvPr>
          <p:cNvSpPr txBox="1"/>
          <p:nvPr/>
        </p:nvSpPr>
        <p:spPr>
          <a:xfrm>
            <a:off x="122695" y="57128"/>
            <a:ext cx="9296400" cy="514372"/>
          </a:xfrm>
          <a:prstGeom prst="rect">
            <a:avLst/>
          </a:prstGeom>
          <a:noFill/>
        </p:spPr>
        <p:txBody>
          <a:bodyPr wrap="square">
            <a:spAutoFit/>
          </a:bodyPr>
          <a:lstStyle/>
          <a:p>
            <a:pPr algn="l">
              <a:lnSpc>
                <a:spcPts val="3634"/>
              </a:lnSpc>
              <a:spcBef>
                <a:spcPct val="0"/>
              </a:spcBef>
            </a:pPr>
            <a:r>
              <a:rPr lang="en-US" sz="2596" b="1">
                <a:solidFill>
                  <a:srgbClr val="FFFFFF"/>
                </a:solidFill>
                <a:latin typeface="Arial" panose="020B0604020202020204" pitchFamily="34" charset="0"/>
                <a:ea typeface="Garet Bold"/>
                <a:cs typeface="Arial" panose="020B0604020202020204" pitchFamily="34" charset="0"/>
                <a:sym typeface="Garet Bold"/>
              </a:rPr>
              <a:t>Islamic Green Finance in Indonesia: Market Development</a:t>
            </a:r>
            <a:endParaRPr lang="en-US" sz="2596">
              <a:solidFill>
                <a:srgbClr val="FFFFFF"/>
              </a:solidFill>
              <a:latin typeface="Arial" panose="020B0604020202020204" pitchFamily="34" charset="0"/>
              <a:ea typeface="Garet Bold"/>
              <a:cs typeface="Arial" panose="020B0604020202020204" pitchFamily="34" charset="0"/>
              <a:sym typeface="Garet Bold"/>
            </a:endParaRPr>
          </a:p>
        </p:txBody>
      </p:sp>
      <p:pic>
        <p:nvPicPr>
          <p:cNvPr id="53" name="Picture 52">
            <a:extLst>
              <a:ext uri="{FF2B5EF4-FFF2-40B4-BE49-F238E27FC236}">
                <a16:creationId xmlns:a16="http://schemas.microsoft.com/office/drawing/2014/main" id="{5A12BC1D-90A9-3296-F162-CD6A8676F792}"/>
              </a:ext>
            </a:extLst>
          </p:cNvPr>
          <p:cNvPicPr>
            <a:picLocks noChangeAspect="1"/>
          </p:cNvPicPr>
          <p:nvPr/>
        </p:nvPicPr>
        <p:blipFill>
          <a:blip r:embed="rId3"/>
          <a:stretch>
            <a:fillRect/>
          </a:stretch>
        </p:blipFill>
        <p:spPr>
          <a:xfrm>
            <a:off x="914400" y="1257300"/>
            <a:ext cx="17157345" cy="753216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79270-326E-AA0F-6867-3300C45F6497}"/>
            </a:ext>
          </a:extLst>
        </p:cNvPr>
        <p:cNvGrpSpPr/>
        <p:nvPr/>
      </p:nvGrpSpPr>
      <p:grpSpPr>
        <a:xfrm>
          <a:off x="0" y="0"/>
          <a:ext cx="0" cy="0"/>
          <a:chOff x="0" y="0"/>
          <a:chExt cx="0" cy="0"/>
        </a:xfrm>
      </p:grpSpPr>
      <p:grpSp>
        <p:nvGrpSpPr>
          <p:cNvPr id="13" name="Group 13">
            <a:extLst>
              <a:ext uri="{FF2B5EF4-FFF2-40B4-BE49-F238E27FC236}">
                <a16:creationId xmlns:a16="http://schemas.microsoft.com/office/drawing/2014/main" id="{114BE847-1532-1E46-B1F4-8861842D0A8E}"/>
              </a:ext>
            </a:extLst>
          </p:cNvPr>
          <p:cNvGrpSpPr/>
          <p:nvPr/>
        </p:nvGrpSpPr>
        <p:grpSpPr>
          <a:xfrm>
            <a:off x="-3895187" y="377663"/>
            <a:ext cx="14347736" cy="14347736"/>
            <a:chOff x="0" y="0"/>
            <a:chExt cx="812800" cy="812800"/>
          </a:xfrm>
        </p:grpSpPr>
        <p:sp>
          <p:nvSpPr>
            <p:cNvPr id="14" name="Freeform 14">
              <a:extLst>
                <a:ext uri="{FF2B5EF4-FFF2-40B4-BE49-F238E27FC236}">
                  <a16:creationId xmlns:a16="http://schemas.microsoft.com/office/drawing/2014/main" id="{3A599731-DD08-E2A3-19AE-ECE31DACF8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endParaRPr lang="en-GB"/>
            </a:p>
          </p:txBody>
        </p:sp>
        <p:sp>
          <p:nvSpPr>
            <p:cNvPr id="15" name="TextBox 15">
              <a:extLst>
                <a:ext uri="{FF2B5EF4-FFF2-40B4-BE49-F238E27FC236}">
                  <a16:creationId xmlns:a16="http://schemas.microsoft.com/office/drawing/2014/main" id="{96DFB05F-638B-FDC5-A121-950F5F2BEC9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a:extLst>
              <a:ext uri="{FF2B5EF4-FFF2-40B4-BE49-F238E27FC236}">
                <a16:creationId xmlns:a16="http://schemas.microsoft.com/office/drawing/2014/main" id="{75E451E1-2A71-E440-30B3-B38B511935ED}"/>
              </a:ext>
            </a:extLst>
          </p:cNvPr>
          <p:cNvGrpSpPr/>
          <p:nvPr/>
        </p:nvGrpSpPr>
        <p:grpSpPr>
          <a:xfrm>
            <a:off x="-2235607" y="927284"/>
            <a:ext cx="12297159" cy="12297159"/>
            <a:chOff x="0" y="0"/>
            <a:chExt cx="812800" cy="812800"/>
          </a:xfrm>
        </p:grpSpPr>
        <p:sp>
          <p:nvSpPr>
            <p:cNvPr id="17" name="Freeform 17">
              <a:extLst>
                <a:ext uri="{FF2B5EF4-FFF2-40B4-BE49-F238E27FC236}">
                  <a16:creationId xmlns:a16="http://schemas.microsoft.com/office/drawing/2014/main" id="{A3FB03CB-DA68-72A9-5C86-F4CC82D418D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18" name="TextBox 18">
              <a:extLst>
                <a:ext uri="{FF2B5EF4-FFF2-40B4-BE49-F238E27FC236}">
                  <a16:creationId xmlns:a16="http://schemas.microsoft.com/office/drawing/2014/main" id="{1A41B763-C6E6-AD7E-F893-3B3C37F41AB2}"/>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6" name="TextBox 36">
            <a:extLst>
              <a:ext uri="{FF2B5EF4-FFF2-40B4-BE49-F238E27FC236}">
                <a16:creationId xmlns:a16="http://schemas.microsoft.com/office/drawing/2014/main" id="{82BF75A2-4683-8F3E-1AF7-FD69F9F8F532}"/>
              </a:ext>
            </a:extLst>
          </p:cNvPr>
          <p:cNvSpPr txBox="1"/>
          <p:nvPr/>
        </p:nvSpPr>
        <p:spPr>
          <a:xfrm>
            <a:off x="6553200" y="912433"/>
            <a:ext cx="10726749" cy="684226"/>
          </a:xfrm>
          <a:prstGeom prst="rect">
            <a:avLst/>
          </a:prstGeom>
        </p:spPr>
        <p:txBody>
          <a:bodyPr wrap="square" lIns="0" tIns="0" rIns="0" bIns="0" rtlCol="0" anchor="t">
            <a:spAutoFit/>
          </a:bodyPr>
          <a:lstStyle/>
          <a:p>
            <a:pPr algn="ctr">
              <a:lnSpc>
                <a:spcPts val="5852"/>
              </a:lnSpc>
            </a:pPr>
            <a:r>
              <a:rPr lang="en-US" sz="4000" b="1">
                <a:solidFill>
                  <a:srgbClr val="FFC000"/>
                </a:solidFill>
                <a:latin typeface="Arial" panose="020B0604020202020204" pitchFamily="34" charset="0"/>
                <a:ea typeface="Garet Bold"/>
                <a:cs typeface="Arial" panose="020B0604020202020204" pitchFamily="34" charset="0"/>
                <a:sym typeface="Garet Bold"/>
              </a:rPr>
              <a:t>Green Sukuk Market Development</a:t>
            </a:r>
          </a:p>
        </p:txBody>
      </p:sp>
      <p:graphicFrame>
        <p:nvGraphicFramePr>
          <p:cNvPr id="7" name="Chart 6">
            <a:extLst>
              <a:ext uri="{FF2B5EF4-FFF2-40B4-BE49-F238E27FC236}">
                <a16:creationId xmlns:a16="http://schemas.microsoft.com/office/drawing/2014/main" id="{977ADC9F-8927-0B4C-652B-03F7614F4E0B}"/>
              </a:ext>
            </a:extLst>
          </p:cNvPr>
          <p:cNvGraphicFramePr>
            <a:graphicFrameLocks/>
          </p:cNvGraphicFramePr>
          <p:nvPr>
            <p:extLst>
              <p:ext uri="{D42A27DB-BD31-4B8C-83A1-F6EECF244321}">
                <p14:modId xmlns:p14="http://schemas.microsoft.com/office/powerpoint/2010/main" val="1041008247"/>
              </p:ext>
            </p:extLst>
          </p:nvPr>
        </p:nvGraphicFramePr>
        <p:xfrm>
          <a:off x="10452549" y="1112080"/>
          <a:ext cx="7543628" cy="541473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B3CBCD43-060C-0EFA-12E5-7805CC089E81}"/>
              </a:ext>
            </a:extLst>
          </p:cNvPr>
          <p:cNvSpPr txBox="1"/>
          <p:nvPr/>
        </p:nvSpPr>
        <p:spPr>
          <a:xfrm>
            <a:off x="122695" y="57128"/>
            <a:ext cx="9783305" cy="514372"/>
          </a:xfrm>
          <a:prstGeom prst="rect">
            <a:avLst/>
          </a:prstGeom>
          <a:noFill/>
        </p:spPr>
        <p:txBody>
          <a:bodyPr wrap="square">
            <a:spAutoFit/>
          </a:bodyPr>
          <a:lstStyle/>
          <a:p>
            <a:pPr algn="l">
              <a:lnSpc>
                <a:spcPts val="3634"/>
              </a:lnSpc>
              <a:spcBef>
                <a:spcPct val="0"/>
              </a:spcBef>
            </a:pPr>
            <a:r>
              <a:rPr lang="en-US" sz="2596" b="1">
                <a:solidFill>
                  <a:srgbClr val="FFFFFF"/>
                </a:solidFill>
                <a:latin typeface="Arial" panose="020B0604020202020204" pitchFamily="34" charset="0"/>
                <a:ea typeface="Garet Bold"/>
                <a:cs typeface="Arial" panose="020B0604020202020204" pitchFamily="34" charset="0"/>
                <a:sym typeface="Garet Bold"/>
              </a:rPr>
              <a:t>Islamic Green Finance in Indonesia: Sovereign Sukuk</a:t>
            </a:r>
            <a:endParaRPr lang="en-US" sz="2596">
              <a:solidFill>
                <a:srgbClr val="FFFFFF"/>
              </a:solidFill>
              <a:latin typeface="Arial" panose="020B0604020202020204" pitchFamily="34" charset="0"/>
              <a:ea typeface="Garet Bold"/>
              <a:cs typeface="Arial" panose="020B0604020202020204" pitchFamily="34" charset="0"/>
              <a:sym typeface="Garet Bold"/>
            </a:endParaRPr>
          </a:p>
        </p:txBody>
      </p:sp>
      <p:graphicFrame>
        <p:nvGraphicFramePr>
          <p:cNvPr id="9" name="Chart 8">
            <a:extLst>
              <a:ext uri="{FF2B5EF4-FFF2-40B4-BE49-F238E27FC236}">
                <a16:creationId xmlns:a16="http://schemas.microsoft.com/office/drawing/2014/main" id="{71977141-665E-CFA1-921D-9ED8E5630001}"/>
              </a:ext>
            </a:extLst>
          </p:cNvPr>
          <p:cNvGraphicFramePr>
            <a:graphicFrameLocks/>
          </p:cNvGraphicFramePr>
          <p:nvPr>
            <p:extLst>
              <p:ext uri="{D42A27DB-BD31-4B8C-83A1-F6EECF244321}">
                <p14:modId xmlns:p14="http://schemas.microsoft.com/office/powerpoint/2010/main" val="743674401"/>
              </p:ext>
            </p:extLst>
          </p:nvPr>
        </p:nvGraphicFramePr>
        <p:xfrm>
          <a:off x="139628" y="2388684"/>
          <a:ext cx="9766372" cy="7631616"/>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745FFBF7-AE79-46C5-BCC1-75B4E12A2D1D}"/>
              </a:ext>
            </a:extLst>
          </p:cNvPr>
          <p:cNvSpPr txBox="1"/>
          <p:nvPr/>
        </p:nvSpPr>
        <p:spPr>
          <a:xfrm>
            <a:off x="1573443" y="1656794"/>
            <a:ext cx="4049891" cy="369332"/>
          </a:xfrm>
          <a:prstGeom prst="rect">
            <a:avLst/>
          </a:prstGeom>
          <a:noFill/>
        </p:spPr>
        <p:txBody>
          <a:bodyPr wrap="none" rtlCol="0">
            <a:spAutoFit/>
          </a:bodyPr>
          <a:lstStyle/>
          <a:p>
            <a:r>
              <a:rPr lang="en-GB" b="1"/>
              <a:t>Indonesian Sukuk Issuance (USD million)</a:t>
            </a:r>
          </a:p>
        </p:txBody>
      </p:sp>
      <p:sp>
        <p:nvSpPr>
          <p:cNvPr id="11" name="TextBox 10">
            <a:extLst>
              <a:ext uri="{FF2B5EF4-FFF2-40B4-BE49-F238E27FC236}">
                <a16:creationId xmlns:a16="http://schemas.microsoft.com/office/drawing/2014/main" id="{6812B472-6AA1-AE54-E31F-034B38CE9A76}"/>
              </a:ext>
            </a:extLst>
          </p:cNvPr>
          <p:cNvSpPr txBox="1"/>
          <p:nvPr/>
        </p:nvSpPr>
        <p:spPr>
          <a:xfrm>
            <a:off x="412896" y="9944100"/>
            <a:ext cx="2964401" cy="369332"/>
          </a:xfrm>
          <a:prstGeom prst="rect">
            <a:avLst/>
          </a:prstGeom>
          <a:noFill/>
        </p:spPr>
        <p:txBody>
          <a:bodyPr wrap="none" rtlCol="0">
            <a:spAutoFit/>
          </a:bodyPr>
          <a:lstStyle/>
          <a:p>
            <a:r>
              <a:rPr lang="en-GB" i="1"/>
              <a:t>Data source</a:t>
            </a:r>
            <a:r>
              <a:rPr lang="en-GB"/>
              <a:t>: LSEG Workspace</a:t>
            </a:r>
          </a:p>
        </p:txBody>
      </p:sp>
      <p:sp>
        <p:nvSpPr>
          <p:cNvPr id="19" name="TextBox 34">
            <a:extLst>
              <a:ext uri="{FF2B5EF4-FFF2-40B4-BE49-F238E27FC236}">
                <a16:creationId xmlns:a16="http://schemas.microsoft.com/office/drawing/2014/main" id="{E361821B-AEFF-7975-9EF6-4629C052C39E}"/>
              </a:ext>
            </a:extLst>
          </p:cNvPr>
          <p:cNvSpPr txBox="1"/>
          <p:nvPr/>
        </p:nvSpPr>
        <p:spPr>
          <a:xfrm>
            <a:off x="10452549" y="6884578"/>
            <a:ext cx="7695823" cy="7018698"/>
          </a:xfrm>
          <a:prstGeom prst="rect">
            <a:avLst/>
          </a:prstGeom>
        </p:spPr>
        <p:txBody>
          <a:bodyPr vert="horz" lIns="91440" tIns="45720" rIns="91440" bIns="45720" rtlCol="0" anchor="t">
            <a:normAutofit/>
          </a:bodyPr>
          <a:lstStyle>
            <a:defPPr>
              <a:defRPr lang="en-US"/>
            </a:defPPr>
            <a:lvl1pPr algn="ctr">
              <a:lnSpc>
                <a:spcPts val="7957"/>
              </a:lnSpc>
              <a:defRPr sz="4000" b="1">
                <a:solidFill>
                  <a:schemeClr val="bg1"/>
                </a:solidFill>
                <a:latin typeface="Arial" panose="020B0604020202020204" pitchFamily="34" charset="0"/>
                <a:cs typeface="Arial" panose="020B0604020202020204" pitchFamily="34" charset="0"/>
              </a:defRPr>
            </a:lvl1pPr>
          </a:lstStyle>
          <a:p>
            <a:pPr marL="406400" indent="-406400" algn="just">
              <a:lnSpc>
                <a:spcPct val="90000"/>
              </a:lnSpc>
              <a:spcBef>
                <a:spcPct val="0"/>
              </a:spcBef>
              <a:spcAft>
                <a:spcPts val="600"/>
              </a:spcAft>
              <a:buFont typeface="+mj-lt"/>
              <a:buAutoNum type="arabicPeriod"/>
            </a:pPr>
            <a:r>
              <a:rPr lang="en-US" sz="2800" dirty="0">
                <a:solidFill>
                  <a:srgbClr val="FFFFFF"/>
                </a:solidFill>
                <a:ea typeface="+mj-ea"/>
                <a:sym typeface="Garet Bold"/>
              </a:rPr>
              <a:t>Green sovereign sukuk </a:t>
            </a:r>
            <a:r>
              <a:rPr lang="en-US" sz="2800" b="0" dirty="0">
                <a:solidFill>
                  <a:srgbClr val="FFFFFF"/>
                </a:solidFill>
                <a:ea typeface="+mj-ea"/>
                <a:sym typeface="Garet Bold"/>
              </a:rPr>
              <a:t>account for a small share of Indonesia’s total sukuk issuance – but show a growing trend, signaling strong future potential.</a:t>
            </a:r>
          </a:p>
          <a:p>
            <a:pPr marL="406400" indent="-406400" algn="just">
              <a:lnSpc>
                <a:spcPct val="90000"/>
              </a:lnSpc>
              <a:spcBef>
                <a:spcPct val="0"/>
              </a:spcBef>
              <a:spcAft>
                <a:spcPts val="600"/>
              </a:spcAft>
              <a:buFont typeface="+mj-lt"/>
              <a:buAutoNum type="arabicPeriod"/>
            </a:pPr>
            <a:r>
              <a:rPr lang="en-US" sz="2800" dirty="0">
                <a:solidFill>
                  <a:srgbClr val="FFFFFF"/>
                </a:solidFill>
                <a:ea typeface="+mj-ea"/>
              </a:rPr>
              <a:t>The </a:t>
            </a:r>
            <a:r>
              <a:rPr lang="en-US" sz="2800" i="1" dirty="0" err="1">
                <a:solidFill>
                  <a:srgbClr val="FFFFFF"/>
                </a:solidFill>
                <a:ea typeface="+mj-ea"/>
              </a:rPr>
              <a:t>Wakalah</a:t>
            </a:r>
            <a:r>
              <a:rPr lang="en-US" sz="2800" dirty="0">
                <a:solidFill>
                  <a:srgbClr val="FFFFFF"/>
                </a:solidFill>
                <a:ea typeface="+mj-ea"/>
              </a:rPr>
              <a:t> contract </a:t>
            </a:r>
            <a:r>
              <a:rPr lang="en-US" sz="2800" b="0" dirty="0">
                <a:solidFill>
                  <a:srgbClr val="FFFFFF"/>
                </a:solidFill>
                <a:ea typeface="+mj-ea"/>
              </a:rPr>
              <a:t>is the most commonly used structure in both domestic and international green sukuk issued by the Government.</a:t>
            </a:r>
            <a:endParaRPr lang="en-US" sz="2800" b="0" dirty="0">
              <a:solidFill>
                <a:srgbClr val="FFFFFF"/>
              </a:solidFill>
              <a:ea typeface="+mj-ea"/>
              <a:sym typeface="Garet Bold"/>
            </a:endParaRPr>
          </a:p>
        </p:txBody>
      </p:sp>
    </p:spTree>
    <p:extLst>
      <p:ext uri="{BB962C8B-B14F-4D97-AF65-F5344CB8AC3E}">
        <p14:creationId xmlns:p14="http://schemas.microsoft.com/office/powerpoint/2010/main" val="3590896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2A549-9EB7-76E1-FD92-4D2E71FFDFB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DBB835D-3585-71D3-CD5A-FAC2A0CA89C9}"/>
              </a:ext>
            </a:extLst>
          </p:cNvPr>
          <p:cNvSpPr/>
          <p:nvPr/>
        </p:nvSpPr>
        <p:spPr>
          <a:xfrm flipH="1">
            <a:off x="-3920414" y="2057400"/>
            <a:ext cx="6959156" cy="8229600"/>
          </a:xfrm>
          <a:custGeom>
            <a:avLst/>
            <a:gdLst/>
            <a:ahLst/>
            <a:cxnLst/>
            <a:rect l="l" t="t" r="r" b="b"/>
            <a:pathLst>
              <a:path w="6959156" h="8229600">
                <a:moveTo>
                  <a:pt x="6959155" y="0"/>
                </a:moveTo>
                <a:lnTo>
                  <a:pt x="0" y="0"/>
                </a:lnTo>
                <a:lnTo>
                  <a:pt x="0" y="8229600"/>
                </a:lnTo>
                <a:lnTo>
                  <a:pt x="6959155" y="8229600"/>
                </a:lnTo>
                <a:lnTo>
                  <a:pt x="6959155" y="0"/>
                </a:lnTo>
                <a:close/>
              </a:path>
            </a:pathLst>
          </a:custGeom>
          <a:blipFill>
            <a:blip r:embed="rId3"/>
            <a:stretch>
              <a:fillRect/>
            </a:stretch>
          </a:blipFill>
        </p:spPr>
        <p:txBody>
          <a:bodyPr/>
          <a:lstStyle/>
          <a:p>
            <a:endParaRPr lang="en-GB"/>
          </a:p>
        </p:txBody>
      </p:sp>
      <p:sp>
        <p:nvSpPr>
          <p:cNvPr id="3" name="Freeform 3">
            <a:extLst>
              <a:ext uri="{FF2B5EF4-FFF2-40B4-BE49-F238E27FC236}">
                <a16:creationId xmlns:a16="http://schemas.microsoft.com/office/drawing/2014/main" id="{FBB1C1AE-B24F-C16B-9994-2742844D86D0}"/>
              </a:ext>
            </a:extLst>
          </p:cNvPr>
          <p:cNvSpPr/>
          <p:nvPr/>
        </p:nvSpPr>
        <p:spPr>
          <a:xfrm>
            <a:off x="15249259" y="2057400"/>
            <a:ext cx="6959155" cy="8229600"/>
          </a:xfrm>
          <a:custGeom>
            <a:avLst/>
            <a:gdLst/>
            <a:ahLst/>
            <a:cxnLst/>
            <a:rect l="l" t="t" r="r" b="b"/>
            <a:pathLst>
              <a:path w="6959155" h="8229600">
                <a:moveTo>
                  <a:pt x="0" y="0"/>
                </a:moveTo>
                <a:lnTo>
                  <a:pt x="6959155" y="0"/>
                </a:lnTo>
                <a:lnTo>
                  <a:pt x="6959155" y="8229600"/>
                </a:lnTo>
                <a:lnTo>
                  <a:pt x="0" y="8229600"/>
                </a:lnTo>
                <a:lnTo>
                  <a:pt x="0" y="0"/>
                </a:lnTo>
                <a:close/>
              </a:path>
            </a:pathLst>
          </a:custGeom>
          <a:blipFill>
            <a:blip r:embed="rId3"/>
            <a:stretch>
              <a:fillRect/>
            </a:stretch>
          </a:blipFill>
        </p:spPr>
        <p:txBody>
          <a:bodyPr/>
          <a:lstStyle/>
          <a:p>
            <a:endParaRPr lang="en-GB"/>
          </a:p>
        </p:txBody>
      </p:sp>
      <p:grpSp>
        <p:nvGrpSpPr>
          <p:cNvPr id="4" name="Group 4">
            <a:extLst>
              <a:ext uri="{FF2B5EF4-FFF2-40B4-BE49-F238E27FC236}">
                <a16:creationId xmlns:a16="http://schemas.microsoft.com/office/drawing/2014/main" id="{68C890FF-5B4B-C89A-ABAC-A1B509DA626F}"/>
              </a:ext>
            </a:extLst>
          </p:cNvPr>
          <p:cNvGrpSpPr/>
          <p:nvPr/>
        </p:nvGrpSpPr>
        <p:grpSpPr>
          <a:xfrm>
            <a:off x="-2169043" y="4111290"/>
            <a:ext cx="22626085" cy="15844641"/>
            <a:chOff x="0" y="0"/>
            <a:chExt cx="1160675" cy="812800"/>
          </a:xfrm>
        </p:grpSpPr>
        <p:sp>
          <p:nvSpPr>
            <p:cNvPr id="5" name="Freeform 5">
              <a:extLst>
                <a:ext uri="{FF2B5EF4-FFF2-40B4-BE49-F238E27FC236}">
                  <a16:creationId xmlns:a16="http://schemas.microsoft.com/office/drawing/2014/main" id="{72285A56-B3B2-2DFF-DD47-71D681A0CC0D}"/>
                </a:ext>
              </a:extLst>
            </p:cNvPr>
            <p:cNvSpPr/>
            <p:nvPr/>
          </p:nvSpPr>
          <p:spPr>
            <a:xfrm>
              <a:off x="0" y="0"/>
              <a:ext cx="1160675" cy="812800"/>
            </a:xfrm>
            <a:custGeom>
              <a:avLst/>
              <a:gdLst/>
              <a:ahLst/>
              <a:cxnLst/>
              <a:rect l="l" t="t" r="r" b="b"/>
              <a:pathLst>
                <a:path w="1160675" h="812800">
                  <a:moveTo>
                    <a:pt x="580338" y="0"/>
                  </a:moveTo>
                  <a:cubicBezTo>
                    <a:pt x="259826" y="0"/>
                    <a:pt x="0" y="181951"/>
                    <a:pt x="0" y="406400"/>
                  </a:cubicBezTo>
                  <a:cubicBezTo>
                    <a:pt x="0" y="630849"/>
                    <a:pt x="259826" y="812800"/>
                    <a:pt x="580338" y="812800"/>
                  </a:cubicBezTo>
                  <a:cubicBezTo>
                    <a:pt x="900849" y="812800"/>
                    <a:pt x="1160675" y="630849"/>
                    <a:pt x="1160675" y="406400"/>
                  </a:cubicBezTo>
                  <a:cubicBezTo>
                    <a:pt x="1160675" y="181951"/>
                    <a:pt x="900849" y="0"/>
                    <a:pt x="580338" y="0"/>
                  </a:cubicBezTo>
                  <a:close/>
                </a:path>
              </a:pathLst>
            </a:custGeom>
            <a:gradFill rotWithShape="1">
              <a:gsLst>
                <a:gs pos="0">
                  <a:srgbClr val="071952">
                    <a:alpha val="100000"/>
                  </a:srgbClr>
                </a:gs>
                <a:gs pos="100000">
                  <a:srgbClr val="088395">
                    <a:alpha val="100000"/>
                  </a:srgbClr>
                </a:gs>
              </a:gsLst>
              <a:lin ang="2700000"/>
            </a:gradFill>
            <a:ln w="66675" cap="sq">
              <a:solidFill>
                <a:srgbClr val="FFFFFF"/>
              </a:solidFill>
              <a:prstDash val="lgDash"/>
              <a:miter/>
            </a:ln>
          </p:spPr>
          <p:txBody>
            <a:bodyPr/>
            <a:lstStyle/>
            <a:p>
              <a:endParaRPr lang="en-GB"/>
            </a:p>
          </p:txBody>
        </p:sp>
        <p:sp>
          <p:nvSpPr>
            <p:cNvPr id="6" name="TextBox 6">
              <a:extLst>
                <a:ext uri="{FF2B5EF4-FFF2-40B4-BE49-F238E27FC236}">
                  <a16:creationId xmlns:a16="http://schemas.microsoft.com/office/drawing/2014/main" id="{C3DA8403-AD34-D5BC-4E30-3D13D4337F7F}"/>
                </a:ext>
              </a:extLst>
            </p:cNvPr>
            <p:cNvSpPr txBox="1"/>
            <p:nvPr/>
          </p:nvSpPr>
          <p:spPr>
            <a:xfrm>
              <a:off x="108813" y="38100"/>
              <a:ext cx="943049" cy="698500"/>
            </a:xfrm>
            <a:prstGeom prst="rect">
              <a:avLst/>
            </a:prstGeom>
          </p:spPr>
          <p:txBody>
            <a:bodyPr lIns="50800" tIns="50800" rIns="50800" bIns="50800" rtlCol="0" anchor="ctr"/>
            <a:lstStyle/>
            <a:p>
              <a:pPr algn="ctr">
                <a:lnSpc>
                  <a:spcPts val="2659"/>
                </a:lnSpc>
              </a:pPr>
              <a:endParaRPr/>
            </a:p>
          </p:txBody>
        </p:sp>
      </p:grpSp>
      <p:sp>
        <p:nvSpPr>
          <p:cNvPr id="7" name="Freeform 7">
            <a:extLst>
              <a:ext uri="{FF2B5EF4-FFF2-40B4-BE49-F238E27FC236}">
                <a16:creationId xmlns:a16="http://schemas.microsoft.com/office/drawing/2014/main" id="{C9854005-57FC-60E6-7236-5422338439CF}"/>
              </a:ext>
            </a:extLst>
          </p:cNvPr>
          <p:cNvSpPr/>
          <p:nvPr/>
        </p:nvSpPr>
        <p:spPr>
          <a:xfrm>
            <a:off x="1339111" y="1793549"/>
            <a:ext cx="4103336" cy="4103336"/>
          </a:xfrm>
          <a:custGeom>
            <a:avLst/>
            <a:gdLst/>
            <a:ahLst/>
            <a:cxnLst/>
            <a:rect l="l" t="t" r="r" b="b"/>
            <a:pathLst>
              <a:path w="4103336" h="4103336">
                <a:moveTo>
                  <a:pt x="0" y="0"/>
                </a:moveTo>
                <a:lnTo>
                  <a:pt x="4103337" y="0"/>
                </a:lnTo>
                <a:lnTo>
                  <a:pt x="4103337" y="4103337"/>
                </a:lnTo>
                <a:lnTo>
                  <a:pt x="0" y="41033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a:extLst>
              <a:ext uri="{FF2B5EF4-FFF2-40B4-BE49-F238E27FC236}">
                <a16:creationId xmlns:a16="http://schemas.microsoft.com/office/drawing/2014/main" id="{86EB73AD-DAE4-E0B6-6B8B-04FFAA51A100}"/>
              </a:ext>
            </a:extLst>
          </p:cNvPr>
          <p:cNvGrpSpPr/>
          <p:nvPr/>
        </p:nvGrpSpPr>
        <p:grpSpPr>
          <a:xfrm>
            <a:off x="1583519" y="2037957"/>
            <a:ext cx="3614520" cy="3614520"/>
            <a:chOff x="0" y="0"/>
            <a:chExt cx="812800" cy="812800"/>
          </a:xfrm>
        </p:grpSpPr>
        <p:sp>
          <p:nvSpPr>
            <p:cNvPr id="9" name="Freeform 9">
              <a:extLst>
                <a:ext uri="{FF2B5EF4-FFF2-40B4-BE49-F238E27FC236}">
                  <a16:creationId xmlns:a16="http://schemas.microsoft.com/office/drawing/2014/main" id="{77E856F8-05BA-95A5-52F0-26D35824D92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10" name="TextBox 10">
              <a:extLst>
                <a:ext uri="{FF2B5EF4-FFF2-40B4-BE49-F238E27FC236}">
                  <a16:creationId xmlns:a16="http://schemas.microsoft.com/office/drawing/2014/main" id="{F2400AED-D5DA-8049-F71E-ADD012F827A2}"/>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a:extLst>
              <a:ext uri="{FF2B5EF4-FFF2-40B4-BE49-F238E27FC236}">
                <a16:creationId xmlns:a16="http://schemas.microsoft.com/office/drawing/2014/main" id="{75F5ECA7-6274-395A-AF43-901C0159AB58}"/>
              </a:ext>
            </a:extLst>
          </p:cNvPr>
          <p:cNvGrpSpPr/>
          <p:nvPr/>
        </p:nvGrpSpPr>
        <p:grpSpPr>
          <a:xfrm>
            <a:off x="1339111" y="4453398"/>
            <a:ext cx="4103336" cy="3599902"/>
            <a:chOff x="0" y="-38100"/>
            <a:chExt cx="1177600" cy="1033121"/>
          </a:xfrm>
        </p:grpSpPr>
        <p:sp>
          <p:nvSpPr>
            <p:cNvPr id="14" name="Freeform 14">
              <a:extLst>
                <a:ext uri="{FF2B5EF4-FFF2-40B4-BE49-F238E27FC236}">
                  <a16:creationId xmlns:a16="http://schemas.microsoft.com/office/drawing/2014/main" id="{6FBBEFBD-9DAB-ABEA-6A6E-70DEE56BE819}"/>
                </a:ext>
              </a:extLst>
            </p:cNvPr>
            <p:cNvSpPr/>
            <p:nvPr/>
          </p:nvSpPr>
          <p:spPr>
            <a:xfrm>
              <a:off x="0" y="0"/>
              <a:ext cx="1177600" cy="995021"/>
            </a:xfrm>
            <a:custGeom>
              <a:avLst/>
              <a:gdLst/>
              <a:ahLst/>
              <a:cxnLst/>
              <a:rect l="l" t="t" r="r" b="b"/>
              <a:pathLst>
                <a:path w="1177600" h="915340">
                  <a:moveTo>
                    <a:pt x="18867" y="0"/>
                  </a:moveTo>
                  <a:lnTo>
                    <a:pt x="1158732" y="0"/>
                  </a:lnTo>
                  <a:cubicBezTo>
                    <a:pt x="1169152" y="0"/>
                    <a:pt x="1177600" y="8447"/>
                    <a:pt x="1177600" y="18867"/>
                  </a:cubicBezTo>
                  <a:lnTo>
                    <a:pt x="1177600" y="896473"/>
                  </a:lnTo>
                  <a:cubicBezTo>
                    <a:pt x="1177600" y="901476"/>
                    <a:pt x="1175612" y="906275"/>
                    <a:pt x="1172073" y="909814"/>
                  </a:cubicBezTo>
                  <a:cubicBezTo>
                    <a:pt x="1168535" y="913352"/>
                    <a:pt x="1163736" y="915340"/>
                    <a:pt x="1158732" y="915340"/>
                  </a:cubicBezTo>
                  <a:lnTo>
                    <a:pt x="18867" y="915340"/>
                  </a:lnTo>
                  <a:cubicBezTo>
                    <a:pt x="8447" y="915340"/>
                    <a:pt x="0" y="906893"/>
                    <a:pt x="0" y="896473"/>
                  </a:cubicBezTo>
                  <a:lnTo>
                    <a:pt x="0" y="18867"/>
                  </a:lnTo>
                  <a:cubicBezTo>
                    <a:pt x="0" y="8447"/>
                    <a:pt x="8447" y="0"/>
                    <a:pt x="18867" y="0"/>
                  </a:cubicBezTo>
                  <a:close/>
                </a:path>
              </a:pathLst>
            </a:custGeom>
            <a:solidFill>
              <a:srgbClr val="FFFFFF">
                <a:alpha val="84706"/>
              </a:srgbClr>
            </a:solidFill>
          </p:spPr>
          <p:txBody>
            <a:bodyPr/>
            <a:lstStyle/>
            <a:p>
              <a:endParaRPr lang="en-GB"/>
            </a:p>
          </p:txBody>
        </p:sp>
        <p:sp>
          <p:nvSpPr>
            <p:cNvPr id="15" name="TextBox 15">
              <a:extLst>
                <a:ext uri="{FF2B5EF4-FFF2-40B4-BE49-F238E27FC236}">
                  <a16:creationId xmlns:a16="http://schemas.microsoft.com/office/drawing/2014/main" id="{34D6E36D-9D89-0FBA-3A8B-7E5ADDF5C3E7}"/>
                </a:ext>
              </a:extLst>
            </p:cNvPr>
            <p:cNvSpPr txBox="1"/>
            <p:nvPr/>
          </p:nvSpPr>
          <p:spPr>
            <a:xfrm>
              <a:off x="0" y="-38100"/>
              <a:ext cx="1177600" cy="953440"/>
            </a:xfrm>
            <a:prstGeom prst="rect">
              <a:avLst/>
            </a:prstGeom>
          </p:spPr>
          <p:txBody>
            <a:bodyPr lIns="50800" tIns="50800" rIns="50800" bIns="50800" rtlCol="0" anchor="ctr"/>
            <a:lstStyle/>
            <a:p>
              <a:pPr algn="ctr">
                <a:lnSpc>
                  <a:spcPts val="2659"/>
                </a:lnSpc>
              </a:pPr>
              <a:endParaRPr/>
            </a:p>
          </p:txBody>
        </p:sp>
      </p:grpSp>
      <p:grpSp>
        <p:nvGrpSpPr>
          <p:cNvPr id="16" name="Group 16">
            <a:extLst>
              <a:ext uri="{FF2B5EF4-FFF2-40B4-BE49-F238E27FC236}">
                <a16:creationId xmlns:a16="http://schemas.microsoft.com/office/drawing/2014/main" id="{02ED4FE6-AA87-8F9E-889B-329DF87410AE}"/>
              </a:ext>
            </a:extLst>
          </p:cNvPr>
          <p:cNvGrpSpPr/>
          <p:nvPr/>
        </p:nvGrpSpPr>
        <p:grpSpPr>
          <a:xfrm>
            <a:off x="1591917" y="4819282"/>
            <a:ext cx="3597725" cy="1067173"/>
            <a:chOff x="0" y="0"/>
            <a:chExt cx="1032496" cy="306264"/>
          </a:xfrm>
        </p:grpSpPr>
        <p:sp>
          <p:nvSpPr>
            <p:cNvPr id="17" name="Freeform 17">
              <a:extLst>
                <a:ext uri="{FF2B5EF4-FFF2-40B4-BE49-F238E27FC236}">
                  <a16:creationId xmlns:a16="http://schemas.microsoft.com/office/drawing/2014/main" id="{EA20131F-EFBE-FEC4-57FA-E8DB7D376127}"/>
                </a:ext>
              </a:extLst>
            </p:cNvPr>
            <p:cNvSpPr/>
            <p:nvPr/>
          </p:nvSpPr>
          <p:spPr>
            <a:xfrm>
              <a:off x="0" y="0"/>
              <a:ext cx="1032496" cy="306264"/>
            </a:xfrm>
            <a:custGeom>
              <a:avLst/>
              <a:gdLst/>
              <a:ahLst/>
              <a:cxnLst/>
              <a:rect l="l" t="t" r="r" b="b"/>
              <a:pathLst>
                <a:path w="1032496" h="306264">
                  <a:moveTo>
                    <a:pt x="21519" y="0"/>
                  </a:moveTo>
                  <a:lnTo>
                    <a:pt x="1010977" y="0"/>
                  </a:lnTo>
                  <a:cubicBezTo>
                    <a:pt x="1022862" y="0"/>
                    <a:pt x="1032496" y="9634"/>
                    <a:pt x="1032496" y="21519"/>
                  </a:cubicBezTo>
                  <a:lnTo>
                    <a:pt x="1032496" y="284745"/>
                  </a:lnTo>
                  <a:cubicBezTo>
                    <a:pt x="1032496" y="296629"/>
                    <a:pt x="1022862" y="306264"/>
                    <a:pt x="1010977" y="306264"/>
                  </a:cubicBezTo>
                  <a:lnTo>
                    <a:pt x="21519" y="306264"/>
                  </a:lnTo>
                  <a:cubicBezTo>
                    <a:pt x="9634" y="306264"/>
                    <a:pt x="0" y="296629"/>
                    <a:pt x="0" y="284745"/>
                  </a:cubicBezTo>
                  <a:lnTo>
                    <a:pt x="0" y="21519"/>
                  </a:lnTo>
                  <a:cubicBezTo>
                    <a:pt x="0" y="9634"/>
                    <a:pt x="9634" y="0"/>
                    <a:pt x="21519" y="0"/>
                  </a:cubicBezTo>
                  <a:close/>
                </a:path>
              </a:pathLst>
            </a:custGeom>
            <a:gradFill rotWithShape="1">
              <a:gsLst>
                <a:gs pos="0">
                  <a:srgbClr val="088395">
                    <a:alpha val="85000"/>
                  </a:srgbClr>
                </a:gs>
                <a:gs pos="100000">
                  <a:srgbClr val="071952">
                    <a:alpha val="85000"/>
                  </a:srgbClr>
                </a:gs>
              </a:gsLst>
              <a:lin ang="2700000"/>
            </a:gradFill>
          </p:spPr>
          <p:txBody>
            <a:bodyPr/>
            <a:lstStyle/>
            <a:p>
              <a:endParaRPr lang="en-GB"/>
            </a:p>
          </p:txBody>
        </p:sp>
        <p:sp>
          <p:nvSpPr>
            <p:cNvPr id="18" name="TextBox 18">
              <a:extLst>
                <a:ext uri="{FF2B5EF4-FFF2-40B4-BE49-F238E27FC236}">
                  <a16:creationId xmlns:a16="http://schemas.microsoft.com/office/drawing/2014/main" id="{8199CF36-59A6-9115-BBE8-5ABECE2E3611}"/>
                </a:ext>
              </a:extLst>
            </p:cNvPr>
            <p:cNvSpPr txBox="1"/>
            <p:nvPr/>
          </p:nvSpPr>
          <p:spPr>
            <a:xfrm>
              <a:off x="0" y="-38100"/>
              <a:ext cx="1032496" cy="344364"/>
            </a:xfrm>
            <a:prstGeom prst="rect">
              <a:avLst/>
            </a:prstGeom>
          </p:spPr>
          <p:txBody>
            <a:bodyPr lIns="50800" tIns="50800" rIns="50800" bIns="50800" rtlCol="0" anchor="ctr"/>
            <a:lstStyle/>
            <a:p>
              <a:pPr algn="ctr">
                <a:lnSpc>
                  <a:spcPts val="2659"/>
                </a:lnSpc>
              </a:pPr>
              <a:endParaRPr/>
            </a:p>
          </p:txBody>
        </p:sp>
      </p:grpSp>
      <p:sp>
        <p:nvSpPr>
          <p:cNvPr id="19" name="Freeform 19">
            <a:extLst>
              <a:ext uri="{FF2B5EF4-FFF2-40B4-BE49-F238E27FC236}">
                <a16:creationId xmlns:a16="http://schemas.microsoft.com/office/drawing/2014/main" id="{078461F3-5137-C0BA-58E6-D58B74EE6402}"/>
              </a:ext>
            </a:extLst>
          </p:cNvPr>
          <p:cNvSpPr/>
          <p:nvPr/>
        </p:nvSpPr>
        <p:spPr>
          <a:xfrm>
            <a:off x="7092332" y="1562100"/>
            <a:ext cx="4103336" cy="4103336"/>
          </a:xfrm>
          <a:custGeom>
            <a:avLst/>
            <a:gdLst/>
            <a:ahLst/>
            <a:cxnLst/>
            <a:rect l="l" t="t" r="r" b="b"/>
            <a:pathLst>
              <a:path w="4103336" h="4103336">
                <a:moveTo>
                  <a:pt x="0" y="0"/>
                </a:moveTo>
                <a:lnTo>
                  <a:pt x="4103336" y="0"/>
                </a:lnTo>
                <a:lnTo>
                  <a:pt x="4103336" y="4103337"/>
                </a:lnTo>
                <a:lnTo>
                  <a:pt x="0" y="41033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20" name="Group 20">
            <a:extLst>
              <a:ext uri="{FF2B5EF4-FFF2-40B4-BE49-F238E27FC236}">
                <a16:creationId xmlns:a16="http://schemas.microsoft.com/office/drawing/2014/main" id="{CD742E62-7BB5-7F6D-BC0D-BAB5CBDB7B0A}"/>
              </a:ext>
            </a:extLst>
          </p:cNvPr>
          <p:cNvGrpSpPr/>
          <p:nvPr/>
        </p:nvGrpSpPr>
        <p:grpSpPr>
          <a:xfrm>
            <a:off x="7336740" y="1562100"/>
            <a:ext cx="3614520" cy="3614520"/>
            <a:chOff x="0" y="0"/>
            <a:chExt cx="812800" cy="812800"/>
          </a:xfrm>
        </p:grpSpPr>
        <p:sp>
          <p:nvSpPr>
            <p:cNvPr id="21" name="Freeform 21">
              <a:extLst>
                <a:ext uri="{FF2B5EF4-FFF2-40B4-BE49-F238E27FC236}">
                  <a16:creationId xmlns:a16="http://schemas.microsoft.com/office/drawing/2014/main" id="{C3713E52-BEEC-E3AD-F38E-9BF7C6B6D94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22" name="TextBox 22">
              <a:extLst>
                <a:ext uri="{FF2B5EF4-FFF2-40B4-BE49-F238E27FC236}">
                  <a16:creationId xmlns:a16="http://schemas.microsoft.com/office/drawing/2014/main" id="{7A1724B0-E902-6FBA-78C6-F811DD6B1D3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5" name="Group 25">
            <a:extLst>
              <a:ext uri="{FF2B5EF4-FFF2-40B4-BE49-F238E27FC236}">
                <a16:creationId xmlns:a16="http://schemas.microsoft.com/office/drawing/2014/main" id="{297789FB-C7A5-F376-BC52-74C95F55C61B}"/>
              </a:ext>
            </a:extLst>
          </p:cNvPr>
          <p:cNvGrpSpPr/>
          <p:nvPr/>
        </p:nvGrpSpPr>
        <p:grpSpPr>
          <a:xfrm>
            <a:off x="7092332" y="3977541"/>
            <a:ext cx="4103336" cy="3550265"/>
            <a:chOff x="0" y="-38100"/>
            <a:chExt cx="1177600" cy="1018876"/>
          </a:xfrm>
        </p:grpSpPr>
        <p:sp>
          <p:nvSpPr>
            <p:cNvPr id="26" name="Freeform 26">
              <a:extLst>
                <a:ext uri="{FF2B5EF4-FFF2-40B4-BE49-F238E27FC236}">
                  <a16:creationId xmlns:a16="http://schemas.microsoft.com/office/drawing/2014/main" id="{1D05F27E-ECDF-7121-BDE3-035992FE4FB5}"/>
                </a:ext>
              </a:extLst>
            </p:cNvPr>
            <p:cNvSpPr/>
            <p:nvPr/>
          </p:nvSpPr>
          <p:spPr>
            <a:xfrm>
              <a:off x="0" y="0"/>
              <a:ext cx="1177600" cy="980776"/>
            </a:xfrm>
            <a:custGeom>
              <a:avLst/>
              <a:gdLst/>
              <a:ahLst/>
              <a:cxnLst/>
              <a:rect l="l" t="t" r="r" b="b"/>
              <a:pathLst>
                <a:path w="1177600" h="915340">
                  <a:moveTo>
                    <a:pt x="18867" y="0"/>
                  </a:moveTo>
                  <a:lnTo>
                    <a:pt x="1158732" y="0"/>
                  </a:lnTo>
                  <a:cubicBezTo>
                    <a:pt x="1169152" y="0"/>
                    <a:pt x="1177600" y="8447"/>
                    <a:pt x="1177600" y="18867"/>
                  </a:cubicBezTo>
                  <a:lnTo>
                    <a:pt x="1177600" y="896473"/>
                  </a:lnTo>
                  <a:cubicBezTo>
                    <a:pt x="1177600" y="901476"/>
                    <a:pt x="1175612" y="906275"/>
                    <a:pt x="1172073" y="909814"/>
                  </a:cubicBezTo>
                  <a:cubicBezTo>
                    <a:pt x="1168535" y="913352"/>
                    <a:pt x="1163736" y="915340"/>
                    <a:pt x="1158732" y="915340"/>
                  </a:cubicBezTo>
                  <a:lnTo>
                    <a:pt x="18867" y="915340"/>
                  </a:lnTo>
                  <a:cubicBezTo>
                    <a:pt x="8447" y="915340"/>
                    <a:pt x="0" y="906893"/>
                    <a:pt x="0" y="896473"/>
                  </a:cubicBezTo>
                  <a:lnTo>
                    <a:pt x="0" y="18867"/>
                  </a:lnTo>
                  <a:cubicBezTo>
                    <a:pt x="0" y="8447"/>
                    <a:pt x="8447" y="0"/>
                    <a:pt x="18867" y="0"/>
                  </a:cubicBezTo>
                  <a:close/>
                </a:path>
              </a:pathLst>
            </a:custGeom>
            <a:solidFill>
              <a:srgbClr val="FFFFFF">
                <a:alpha val="84706"/>
              </a:srgbClr>
            </a:solidFill>
          </p:spPr>
          <p:txBody>
            <a:bodyPr/>
            <a:lstStyle/>
            <a:p>
              <a:endParaRPr lang="en-GB"/>
            </a:p>
          </p:txBody>
        </p:sp>
        <p:sp>
          <p:nvSpPr>
            <p:cNvPr id="27" name="TextBox 27">
              <a:extLst>
                <a:ext uri="{FF2B5EF4-FFF2-40B4-BE49-F238E27FC236}">
                  <a16:creationId xmlns:a16="http://schemas.microsoft.com/office/drawing/2014/main" id="{A270491F-C7C6-898A-0085-B0F86A8AC488}"/>
                </a:ext>
              </a:extLst>
            </p:cNvPr>
            <p:cNvSpPr txBox="1"/>
            <p:nvPr/>
          </p:nvSpPr>
          <p:spPr>
            <a:xfrm>
              <a:off x="0" y="-38100"/>
              <a:ext cx="1177600" cy="953440"/>
            </a:xfrm>
            <a:prstGeom prst="rect">
              <a:avLst/>
            </a:prstGeom>
          </p:spPr>
          <p:txBody>
            <a:bodyPr lIns="50800" tIns="50800" rIns="50800" bIns="50800" rtlCol="0" anchor="ctr"/>
            <a:lstStyle/>
            <a:p>
              <a:pPr algn="ctr">
                <a:lnSpc>
                  <a:spcPts val="2659"/>
                </a:lnSpc>
              </a:pPr>
              <a:endParaRPr/>
            </a:p>
          </p:txBody>
        </p:sp>
      </p:grpSp>
      <p:grpSp>
        <p:nvGrpSpPr>
          <p:cNvPr id="28" name="Group 28">
            <a:extLst>
              <a:ext uri="{FF2B5EF4-FFF2-40B4-BE49-F238E27FC236}">
                <a16:creationId xmlns:a16="http://schemas.microsoft.com/office/drawing/2014/main" id="{CCD9D3DF-3413-6170-E44C-B05690C62A89}"/>
              </a:ext>
            </a:extLst>
          </p:cNvPr>
          <p:cNvGrpSpPr/>
          <p:nvPr/>
        </p:nvGrpSpPr>
        <p:grpSpPr>
          <a:xfrm>
            <a:off x="7345138" y="4343425"/>
            <a:ext cx="3597725" cy="1067173"/>
            <a:chOff x="0" y="0"/>
            <a:chExt cx="1032496" cy="306264"/>
          </a:xfrm>
        </p:grpSpPr>
        <p:sp>
          <p:nvSpPr>
            <p:cNvPr id="29" name="Freeform 29">
              <a:extLst>
                <a:ext uri="{FF2B5EF4-FFF2-40B4-BE49-F238E27FC236}">
                  <a16:creationId xmlns:a16="http://schemas.microsoft.com/office/drawing/2014/main" id="{490D05D5-AFB6-E210-3DC5-2B2F17B7463A}"/>
                </a:ext>
              </a:extLst>
            </p:cNvPr>
            <p:cNvSpPr/>
            <p:nvPr/>
          </p:nvSpPr>
          <p:spPr>
            <a:xfrm>
              <a:off x="0" y="0"/>
              <a:ext cx="1032496" cy="306264"/>
            </a:xfrm>
            <a:custGeom>
              <a:avLst/>
              <a:gdLst/>
              <a:ahLst/>
              <a:cxnLst/>
              <a:rect l="l" t="t" r="r" b="b"/>
              <a:pathLst>
                <a:path w="1032496" h="306264">
                  <a:moveTo>
                    <a:pt x="21519" y="0"/>
                  </a:moveTo>
                  <a:lnTo>
                    <a:pt x="1010977" y="0"/>
                  </a:lnTo>
                  <a:cubicBezTo>
                    <a:pt x="1022862" y="0"/>
                    <a:pt x="1032496" y="9634"/>
                    <a:pt x="1032496" y="21519"/>
                  </a:cubicBezTo>
                  <a:lnTo>
                    <a:pt x="1032496" y="284745"/>
                  </a:lnTo>
                  <a:cubicBezTo>
                    <a:pt x="1032496" y="296629"/>
                    <a:pt x="1022862" y="306264"/>
                    <a:pt x="1010977" y="306264"/>
                  </a:cubicBezTo>
                  <a:lnTo>
                    <a:pt x="21519" y="306264"/>
                  </a:lnTo>
                  <a:cubicBezTo>
                    <a:pt x="9634" y="306264"/>
                    <a:pt x="0" y="296629"/>
                    <a:pt x="0" y="284745"/>
                  </a:cubicBezTo>
                  <a:lnTo>
                    <a:pt x="0" y="21519"/>
                  </a:lnTo>
                  <a:cubicBezTo>
                    <a:pt x="0" y="9634"/>
                    <a:pt x="9634" y="0"/>
                    <a:pt x="21519" y="0"/>
                  </a:cubicBezTo>
                  <a:close/>
                </a:path>
              </a:pathLst>
            </a:custGeom>
            <a:gradFill rotWithShape="1">
              <a:gsLst>
                <a:gs pos="0">
                  <a:srgbClr val="088395">
                    <a:alpha val="85000"/>
                  </a:srgbClr>
                </a:gs>
                <a:gs pos="100000">
                  <a:srgbClr val="071952">
                    <a:alpha val="85000"/>
                  </a:srgbClr>
                </a:gs>
              </a:gsLst>
              <a:lin ang="2700000"/>
            </a:gradFill>
          </p:spPr>
          <p:txBody>
            <a:bodyPr/>
            <a:lstStyle/>
            <a:p>
              <a:endParaRPr lang="en-GB"/>
            </a:p>
          </p:txBody>
        </p:sp>
        <p:sp>
          <p:nvSpPr>
            <p:cNvPr id="30" name="TextBox 30">
              <a:extLst>
                <a:ext uri="{FF2B5EF4-FFF2-40B4-BE49-F238E27FC236}">
                  <a16:creationId xmlns:a16="http://schemas.microsoft.com/office/drawing/2014/main" id="{65BAFECF-14F0-7981-005E-93BC38FF732A}"/>
                </a:ext>
              </a:extLst>
            </p:cNvPr>
            <p:cNvSpPr txBox="1"/>
            <p:nvPr/>
          </p:nvSpPr>
          <p:spPr>
            <a:xfrm>
              <a:off x="0" y="-38100"/>
              <a:ext cx="1032496" cy="344364"/>
            </a:xfrm>
            <a:prstGeom prst="rect">
              <a:avLst/>
            </a:prstGeom>
          </p:spPr>
          <p:txBody>
            <a:bodyPr lIns="50800" tIns="50800" rIns="50800" bIns="50800" rtlCol="0" anchor="ctr"/>
            <a:lstStyle/>
            <a:p>
              <a:pPr algn="ctr">
                <a:lnSpc>
                  <a:spcPts val="2659"/>
                </a:lnSpc>
              </a:pPr>
              <a:endParaRPr/>
            </a:p>
          </p:txBody>
        </p:sp>
      </p:grpSp>
      <p:sp>
        <p:nvSpPr>
          <p:cNvPr id="31" name="Freeform 31">
            <a:extLst>
              <a:ext uri="{FF2B5EF4-FFF2-40B4-BE49-F238E27FC236}">
                <a16:creationId xmlns:a16="http://schemas.microsoft.com/office/drawing/2014/main" id="{02E63790-A91B-627F-F1E7-371F12D6AEF5}"/>
              </a:ext>
            </a:extLst>
          </p:cNvPr>
          <p:cNvSpPr/>
          <p:nvPr/>
        </p:nvSpPr>
        <p:spPr>
          <a:xfrm>
            <a:off x="12845552" y="1793549"/>
            <a:ext cx="4103336" cy="4103336"/>
          </a:xfrm>
          <a:custGeom>
            <a:avLst/>
            <a:gdLst/>
            <a:ahLst/>
            <a:cxnLst/>
            <a:rect l="l" t="t" r="r" b="b"/>
            <a:pathLst>
              <a:path w="4103336" h="4103336">
                <a:moveTo>
                  <a:pt x="0" y="0"/>
                </a:moveTo>
                <a:lnTo>
                  <a:pt x="4103337" y="0"/>
                </a:lnTo>
                <a:lnTo>
                  <a:pt x="4103337" y="4103337"/>
                </a:lnTo>
                <a:lnTo>
                  <a:pt x="0" y="41033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32" name="Group 32">
            <a:extLst>
              <a:ext uri="{FF2B5EF4-FFF2-40B4-BE49-F238E27FC236}">
                <a16:creationId xmlns:a16="http://schemas.microsoft.com/office/drawing/2014/main" id="{0B18A0D6-4894-E57C-9A99-149C2529CA22}"/>
              </a:ext>
            </a:extLst>
          </p:cNvPr>
          <p:cNvGrpSpPr/>
          <p:nvPr/>
        </p:nvGrpSpPr>
        <p:grpSpPr>
          <a:xfrm>
            <a:off x="13089961" y="2037957"/>
            <a:ext cx="3614520" cy="3614520"/>
            <a:chOff x="0" y="0"/>
            <a:chExt cx="812800" cy="812800"/>
          </a:xfrm>
        </p:grpSpPr>
        <p:sp>
          <p:nvSpPr>
            <p:cNvPr id="33" name="Freeform 33">
              <a:extLst>
                <a:ext uri="{FF2B5EF4-FFF2-40B4-BE49-F238E27FC236}">
                  <a16:creationId xmlns:a16="http://schemas.microsoft.com/office/drawing/2014/main" id="{2D46797C-956A-0AE7-130E-7F667F98B72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34" name="TextBox 34">
              <a:extLst>
                <a:ext uri="{FF2B5EF4-FFF2-40B4-BE49-F238E27FC236}">
                  <a16:creationId xmlns:a16="http://schemas.microsoft.com/office/drawing/2014/main" id="{D11ADD34-68EF-33CF-D241-38D0B99B613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7" name="Group 37">
            <a:extLst>
              <a:ext uri="{FF2B5EF4-FFF2-40B4-BE49-F238E27FC236}">
                <a16:creationId xmlns:a16="http://schemas.microsoft.com/office/drawing/2014/main" id="{0CD7D9C5-B66B-F263-063C-AD2481AA70E5}"/>
              </a:ext>
            </a:extLst>
          </p:cNvPr>
          <p:cNvGrpSpPr/>
          <p:nvPr/>
        </p:nvGrpSpPr>
        <p:grpSpPr>
          <a:xfrm>
            <a:off x="12845552" y="4453398"/>
            <a:ext cx="4103336" cy="3359503"/>
            <a:chOff x="0" y="-38100"/>
            <a:chExt cx="1177600" cy="964130"/>
          </a:xfrm>
        </p:grpSpPr>
        <p:sp>
          <p:nvSpPr>
            <p:cNvPr id="38" name="Freeform 38">
              <a:extLst>
                <a:ext uri="{FF2B5EF4-FFF2-40B4-BE49-F238E27FC236}">
                  <a16:creationId xmlns:a16="http://schemas.microsoft.com/office/drawing/2014/main" id="{8EF6E3E6-BB65-6118-02AD-98B38A09D97F}"/>
                </a:ext>
              </a:extLst>
            </p:cNvPr>
            <p:cNvSpPr/>
            <p:nvPr/>
          </p:nvSpPr>
          <p:spPr>
            <a:xfrm>
              <a:off x="0" y="0"/>
              <a:ext cx="1177600" cy="926030"/>
            </a:xfrm>
            <a:custGeom>
              <a:avLst/>
              <a:gdLst/>
              <a:ahLst/>
              <a:cxnLst/>
              <a:rect l="l" t="t" r="r" b="b"/>
              <a:pathLst>
                <a:path w="1177600" h="915340">
                  <a:moveTo>
                    <a:pt x="18867" y="0"/>
                  </a:moveTo>
                  <a:lnTo>
                    <a:pt x="1158732" y="0"/>
                  </a:lnTo>
                  <a:cubicBezTo>
                    <a:pt x="1169152" y="0"/>
                    <a:pt x="1177600" y="8447"/>
                    <a:pt x="1177600" y="18867"/>
                  </a:cubicBezTo>
                  <a:lnTo>
                    <a:pt x="1177600" y="896473"/>
                  </a:lnTo>
                  <a:cubicBezTo>
                    <a:pt x="1177600" y="901476"/>
                    <a:pt x="1175612" y="906275"/>
                    <a:pt x="1172073" y="909814"/>
                  </a:cubicBezTo>
                  <a:cubicBezTo>
                    <a:pt x="1168535" y="913352"/>
                    <a:pt x="1163736" y="915340"/>
                    <a:pt x="1158732" y="915340"/>
                  </a:cubicBezTo>
                  <a:lnTo>
                    <a:pt x="18867" y="915340"/>
                  </a:lnTo>
                  <a:cubicBezTo>
                    <a:pt x="8447" y="915340"/>
                    <a:pt x="0" y="906893"/>
                    <a:pt x="0" y="896473"/>
                  </a:cubicBezTo>
                  <a:lnTo>
                    <a:pt x="0" y="18867"/>
                  </a:lnTo>
                  <a:cubicBezTo>
                    <a:pt x="0" y="8447"/>
                    <a:pt x="8447" y="0"/>
                    <a:pt x="18867" y="0"/>
                  </a:cubicBezTo>
                  <a:close/>
                </a:path>
              </a:pathLst>
            </a:custGeom>
            <a:solidFill>
              <a:srgbClr val="FFFFFF">
                <a:alpha val="84706"/>
              </a:srgbClr>
            </a:solidFill>
          </p:spPr>
          <p:txBody>
            <a:bodyPr/>
            <a:lstStyle/>
            <a:p>
              <a:endParaRPr lang="en-GB"/>
            </a:p>
          </p:txBody>
        </p:sp>
        <p:sp>
          <p:nvSpPr>
            <p:cNvPr id="39" name="TextBox 39">
              <a:extLst>
                <a:ext uri="{FF2B5EF4-FFF2-40B4-BE49-F238E27FC236}">
                  <a16:creationId xmlns:a16="http://schemas.microsoft.com/office/drawing/2014/main" id="{9473C743-B45D-5B78-3A71-847E5C0EEB9B}"/>
                </a:ext>
              </a:extLst>
            </p:cNvPr>
            <p:cNvSpPr txBox="1"/>
            <p:nvPr/>
          </p:nvSpPr>
          <p:spPr>
            <a:xfrm>
              <a:off x="0" y="-38100"/>
              <a:ext cx="1177600" cy="953440"/>
            </a:xfrm>
            <a:prstGeom prst="rect">
              <a:avLst/>
            </a:prstGeom>
          </p:spPr>
          <p:txBody>
            <a:bodyPr lIns="50800" tIns="50800" rIns="50800" bIns="50800" rtlCol="0" anchor="ctr"/>
            <a:lstStyle/>
            <a:p>
              <a:pPr algn="ctr">
                <a:lnSpc>
                  <a:spcPts val="2659"/>
                </a:lnSpc>
              </a:pPr>
              <a:endParaRPr/>
            </a:p>
          </p:txBody>
        </p:sp>
      </p:grpSp>
      <p:grpSp>
        <p:nvGrpSpPr>
          <p:cNvPr id="40" name="Group 40">
            <a:extLst>
              <a:ext uri="{FF2B5EF4-FFF2-40B4-BE49-F238E27FC236}">
                <a16:creationId xmlns:a16="http://schemas.microsoft.com/office/drawing/2014/main" id="{63D30862-BF02-5AE7-7FC9-93DEC465326C}"/>
              </a:ext>
            </a:extLst>
          </p:cNvPr>
          <p:cNvGrpSpPr/>
          <p:nvPr/>
        </p:nvGrpSpPr>
        <p:grpSpPr>
          <a:xfrm>
            <a:off x="13098358" y="4819282"/>
            <a:ext cx="3597725" cy="1067173"/>
            <a:chOff x="0" y="0"/>
            <a:chExt cx="1032496" cy="306264"/>
          </a:xfrm>
        </p:grpSpPr>
        <p:sp>
          <p:nvSpPr>
            <p:cNvPr id="41" name="Freeform 41">
              <a:extLst>
                <a:ext uri="{FF2B5EF4-FFF2-40B4-BE49-F238E27FC236}">
                  <a16:creationId xmlns:a16="http://schemas.microsoft.com/office/drawing/2014/main" id="{9E3628B5-7234-0185-11AF-38DA4DE1F4D3}"/>
                </a:ext>
              </a:extLst>
            </p:cNvPr>
            <p:cNvSpPr/>
            <p:nvPr/>
          </p:nvSpPr>
          <p:spPr>
            <a:xfrm>
              <a:off x="0" y="0"/>
              <a:ext cx="1032496" cy="306264"/>
            </a:xfrm>
            <a:custGeom>
              <a:avLst/>
              <a:gdLst/>
              <a:ahLst/>
              <a:cxnLst/>
              <a:rect l="l" t="t" r="r" b="b"/>
              <a:pathLst>
                <a:path w="1032496" h="306264">
                  <a:moveTo>
                    <a:pt x="21519" y="0"/>
                  </a:moveTo>
                  <a:lnTo>
                    <a:pt x="1010977" y="0"/>
                  </a:lnTo>
                  <a:cubicBezTo>
                    <a:pt x="1022862" y="0"/>
                    <a:pt x="1032496" y="9634"/>
                    <a:pt x="1032496" y="21519"/>
                  </a:cubicBezTo>
                  <a:lnTo>
                    <a:pt x="1032496" y="284745"/>
                  </a:lnTo>
                  <a:cubicBezTo>
                    <a:pt x="1032496" y="296629"/>
                    <a:pt x="1022862" y="306264"/>
                    <a:pt x="1010977" y="306264"/>
                  </a:cubicBezTo>
                  <a:lnTo>
                    <a:pt x="21519" y="306264"/>
                  </a:lnTo>
                  <a:cubicBezTo>
                    <a:pt x="9634" y="306264"/>
                    <a:pt x="0" y="296629"/>
                    <a:pt x="0" y="284745"/>
                  </a:cubicBezTo>
                  <a:lnTo>
                    <a:pt x="0" y="21519"/>
                  </a:lnTo>
                  <a:cubicBezTo>
                    <a:pt x="0" y="9634"/>
                    <a:pt x="9634" y="0"/>
                    <a:pt x="21519" y="0"/>
                  </a:cubicBezTo>
                  <a:close/>
                </a:path>
              </a:pathLst>
            </a:custGeom>
            <a:gradFill rotWithShape="1">
              <a:gsLst>
                <a:gs pos="0">
                  <a:srgbClr val="088395">
                    <a:alpha val="85000"/>
                  </a:srgbClr>
                </a:gs>
                <a:gs pos="100000">
                  <a:srgbClr val="071952">
                    <a:alpha val="85000"/>
                  </a:srgbClr>
                </a:gs>
              </a:gsLst>
              <a:lin ang="2700000"/>
            </a:gradFill>
          </p:spPr>
          <p:txBody>
            <a:bodyPr/>
            <a:lstStyle/>
            <a:p>
              <a:endParaRPr lang="en-GB"/>
            </a:p>
          </p:txBody>
        </p:sp>
        <p:sp>
          <p:nvSpPr>
            <p:cNvPr id="42" name="TextBox 42">
              <a:extLst>
                <a:ext uri="{FF2B5EF4-FFF2-40B4-BE49-F238E27FC236}">
                  <a16:creationId xmlns:a16="http://schemas.microsoft.com/office/drawing/2014/main" id="{C81B967B-B336-11E7-42F1-B6993B6AB997}"/>
                </a:ext>
              </a:extLst>
            </p:cNvPr>
            <p:cNvSpPr txBox="1"/>
            <p:nvPr/>
          </p:nvSpPr>
          <p:spPr>
            <a:xfrm>
              <a:off x="0" y="-38100"/>
              <a:ext cx="1032496" cy="344364"/>
            </a:xfrm>
            <a:prstGeom prst="rect">
              <a:avLst/>
            </a:prstGeom>
          </p:spPr>
          <p:txBody>
            <a:bodyPr lIns="50800" tIns="50800" rIns="50800" bIns="50800" rtlCol="0" anchor="ctr"/>
            <a:lstStyle/>
            <a:p>
              <a:pPr algn="ctr">
                <a:lnSpc>
                  <a:spcPts val="2659"/>
                </a:lnSpc>
              </a:pPr>
              <a:endParaRPr/>
            </a:p>
          </p:txBody>
        </p:sp>
      </p:grpSp>
      <p:sp>
        <p:nvSpPr>
          <p:cNvPr id="43" name="TextBox 43">
            <a:extLst>
              <a:ext uri="{FF2B5EF4-FFF2-40B4-BE49-F238E27FC236}">
                <a16:creationId xmlns:a16="http://schemas.microsoft.com/office/drawing/2014/main" id="{DABB6B07-460B-A300-4940-D38BB77678AF}"/>
              </a:ext>
            </a:extLst>
          </p:cNvPr>
          <p:cNvSpPr txBox="1"/>
          <p:nvPr/>
        </p:nvSpPr>
        <p:spPr>
          <a:xfrm>
            <a:off x="1898599" y="4924548"/>
            <a:ext cx="2984360" cy="832472"/>
          </a:xfrm>
          <a:prstGeom prst="rect">
            <a:avLst/>
          </a:prstGeom>
        </p:spPr>
        <p:txBody>
          <a:bodyPr lIns="0" tIns="0" rIns="0" bIns="0" rtlCol="0" anchor="t">
            <a:spAutoFit/>
          </a:bodyPr>
          <a:lstStyle/>
          <a:p>
            <a:pPr algn="ctr">
              <a:lnSpc>
                <a:spcPts val="3343"/>
              </a:lnSpc>
              <a:spcBef>
                <a:spcPct val="0"/>
              </a:spcBef>
            </a:pPr>
            <a:r>
              <a:rPr lang="en-US" sz="2388" b="1">
                <a:solidFill>
                  <a:srgbClr val="FFFFFF"/>
                </a:solidFill>
                <a:latin typeface="Garet Bold"/>
                <a:ea typeface="Garet Bold"/>
                <a:cs typeface="Garet Bold"/>
                <a:sym typeface="Garet Bold"/>
              </a:rPr>
              <a:t>Global Market Issuance</a:t>
            </a:r>
          </a:p>
        </p:txBody>
      </p:sp>
      <p:sp>
        <p:nvSpPr>
          <p:cNvPr id="44" name="TextBox 44">
            <a:extLst>
              <a:ext uri="{FF2B5EF4-FFF2-40B4-BE49-F238E27FC236}">
                <a16:creationId xmlns:a16="http://schemas.microsoft.com/office/drawing/2014/main" id="{E9555920-3743-C2DF-8501-5A4DC60BBE58}"/>
              </a:ext>
            </a:extLst>
          </p:cNvPr>
          <p:cNvSpPr txBox="1"/>
          <p:nvPr/>
        </p:nvSpPr>
        <p:spPr>
          <a:xfrm>
            <a:off x="1669769" y="6017537"/>
            <a:ext cx="3442021" cy="1795363"/>
          </a:xfrm>
          <a:prstGeom prst="rect">
            <a:avLst/>
          </a:prstGeom>
        </p:spPr>
        <p:txBody>
          <a:bodyPr lIns="0" tIns="0" rIns="0" bIns="0" rtlCol="0" anchor="t">
            <a:spAutoFit/>
          </a:bodyPr>
          <a:lstStyle/>
          <a:p>
            <a:pPr marL="285750" indent="-285750" algn="just">
              <a:lnSpc>
                <a:spcPts val="2009"/>
              </a:lnSpc>
              <a:spcBef>
                <a:spcPct val="0"/>
              </a:spcBef>
              <a:buFont typeface="Arial" panose="020B0604020202020204" pitchFamily="34" charset="0"/>
              <a:buChar char="•"/>
            </a:pPr>
            <a:r>
              <a:rPr lang="en-US" dirty="0">
                <a:solidFill>
                  <a:srgbClr val="000000"/>
                </a:solidFill>
                <a:latin typeface="Arial" panose="020B0604020202020204" pitchFamily="34" charset="0"/>
                <a:ea typeface="Garet"/>
                <a:cs typeface="Arial" panose="020B0604020202020204" pitchFamily="34" charset="0"/>
                <a:sym typeface="Garet"/>
              </a:rPr>
              <a:t>Cumulative issuance at </a:t>
            </a:r>
            <a:r>
              <a:rPr lang="en-US" b="1" dirty="0">
                <a:solidFill>
                  <a:srgbClr val="000000"/>
                </a:solidFill>
                <a:latin typeface="Arial" panose="020B0604020202020204" pitchFamily="34" charset="0"/>
                <a:ea typeface="Garet"/>
                <a:cs typeface="Arial" panose="020B0604020202020204" pitchFamily="34" charset="0"/>
                <a:sym typeface="Garet"/>
              </a:rPr>
              <a:t>USD 7.7 billion</a:t>
            </a:r>
            <a:r>
              <a:rPr lang="en-US" dirty="0">
                <a:solidFill>
                  <a:srgbClr val="000000"/>
                </a:solidFill>
                <a:latin typeface="Arial" panose="020B0604020202020204" pitchFamily="34" charset="0"/>
                <a:ea typeface="Garet"/>
                <a:cs typeface="Arial" panose="020B0604020202020204" pitchFamily="34" charset="0"/>
                <a:sym typeface="Garet"/>
              </a:rPr>
              <a:t> from 2018 to Mid 2025.</a:t>
            </a:r>
          </a:p>
          <a:p>
            <a:pPr marL="285750" indent="-285750" algn="just">
              <a:lnSpc>
                <a:spcPts val="2009"/>
              </a:lnSpc>
              <a:spcBef>
                <a:spcPct val="0"/>
              </a:spcBef>
              <a:buFont typeface="Arial" panose="020B0604020202020204" pitchFamily="34" charset="0"/>
              <a:buChar char="•"/>
            </a:pPr>
            <a:r>
              <a:rPr lang="en-US" dirty="0">
                <a:solidFill>
                  <a:srgbClr val="000000"/>
                </a:solidFill>
                <a:latin typeface="Arial" panose="020B0604020202020204" pitchFamily="34" charset="0"/>
                <a:ea typeface="Garet"/>
                <a:cs typeface="Arial" panose="020B0604020202020204" pitchFamily="34" charset="0"/>
                <a:sym typeface="Garet"/>
              </a:rPr>
              <a:t>Tenors are varied. From 5 to 30 years, diversified gradually.</a:t>
            </a:r>
          </a:p>
          <a:p>
            <a:pPr marL="285750" indent="-285750" algn="just">
              <a:lnSpc>
                <a:spcPts val="2009"/>
              </a:lnSpc>
              <a:spcBef>
                <a:spcPct val="0"/>
              </a:spcBef>
              <a:buFont typeface="Arial" panose="020B0604020202020204" pitchFamily="34" charset="0"/>
              <a:buChar char="•"/>
            </a:pPr>
            <a:r>
              <a:rPr lang="en-US" dirty="0">
                <a:solidFill>
                  <a:srgbClr val="000000"/>
                </a:solidFill>
                <a:latin typeface="Arial" panose="020B0604020202020204" pitchFamily="34" charset="0"/>
                <a:ea typeface="Garet"/>
                <a:cs typeface="Arial" panose="020B0604020202020204" pitchFamily="34" charset="0"/>
                <a:sym typeface="Garet"/>
              </a:rPr>
              <a:t>Yield around 2.3% to 5.5% depends on the maturity.</a:t>
            </a:r>
          </a:p>
        </p:txBody>
      </p:sp>
      <p:sp>
        <p:nvSpPr>
          <p:cNvPr id="45" name="TextBox 45">
            <a:extLst>
              <a:ext uri="{FF2B5EF4-FFF2-40B4-BE49-F238E27FC236}">
                <a16:creationId xmlns:a16="http://schemas.microsoft.com/office/drawing/2014/main" id="{367FA9C6-B606-69E2-F086-9472B81AAEB6}"/>
              </a:ext>
            </a:extLst>
          </p:cNvPr>
          <p:cNvSpPr txBox="1"/>
          <p:nvPr/>
        </p:nvSpPr>
        <p:spPr>
          <a:xfrm>
            <a:off x="7422990" y="4448691"/>
            <a:ext cx="3442021" cy="832472"/>
          </a:xfrm>
          <a:prstGeom prst="rect">
            <a:avLst/>
          </a:prstGeom>
        </p:spPr>
        <p:txBody>
          <a:bodyPr lIns="0" tIns="0" rIns="0" bIns="0" rtlCol="0" anchor="t">
            <a:spAutoFit/>
          </a:bodyPr>
          <a:lstStyle/>
          <a:p>
            <a:pPr algn="ctr">
              <a:lnSpc>
                <a:spcPts val="3343"/>
              </a:lnSpc>
              <a:spcBef>
                <a:spcPct val="0"/>
              </a:spcBef>
            </a:pPr>
            <a:r>
              <a:rPr lang="en-US" sz="2388" b="1">
                <a:solidFill>
                  <a:srgbClr val="FFFFFF"/>
                </a:solidFill>
                <a:latin typeface="Garet Bold"/>
                <a:ea typeface="Garet Bold"/>
                <a:cs typeface="Garet Bold"/>
                <a:sym typeface="Garet Bold"/>
              </a:rPr>
              <a:t>Domestic Wholesale Green Sukuk</a:t>
            </a:r>
          </a:p>
        </p:txBody>
      </p:sp>
      <p:sp>
        <p:nvSpPr>
          <p:cNvPr id="47" name="TextBox 47">
            <a:extLst>
              <a:ext uri="{FF2B5EF4-FFF2-40B4-BE49-F238E27FC236}">
                <a16:creationId xmlns:a16="http://schemas.microsoft.com/office/drawing/2014/main" id="{3CFF6091-FD7C-7576-13D5-245028E7E68A}"/>
              </a:ext>
            </a:extLst>
          </p:cNvPr>
          <p:cNvSpPr txBox="1"/>
          <p:nvPr/>
        </p:nvSpPr>
        <p:spPr>
          <a:xfrm>
            <a:off x="13405041" y="4924548"/>
            <a:ext cx="2984360" cy="832472"/>
          </a:xfrm>
          <a:prstGeom prst="rect">
            <a:avLst/>
          </a:prstGeom>
        </p:spPr>
        <p:txBody>
          <a:bodyPr lIns="0" tIns="0" rIns="0" bIns="0" rtlCol="0" anchor="t">
            <a:spAutoFit/>
          </a:bodyPr>
          <a:lstStyle/>
          <a:p>
            <a:pPr algn="ctr">
              <a:lnSpc>
                <a:spcPts val="3343"/>
              </a:lnSpc>
              <a:spcBef>
                <a:spcPct val="0"/>
              </a:spcBef>
            </a:pPr>
            <a:r>
              <a:rPr lang="en-US" sz="2388" b="1">
                <a:solidFill>
                  <a:srgbClr val="FFFFFF"/>
                </a:solidFill>
                <a:latin typeface="Garet Bold"/>
                <a:ea typeface="Garet Bold"/>
                <a:cs typeface="Garet Bold"/>
                <a:sym typeface="Garet Bold"/>
              </a:rPr>
              <a:t>Domestic Retail Green Sukuk</a:t>
            </a:r>
          </a:p>
        </p:txBody>
      </p:sp>
      <p:sp>
        <p:nvSpPr>
          <p:cNvPr id="49" name="TextBox 49">
            <a:extLst>
              <a:ext uri="{FF2B5EF4-FFF2-40B4-BE49-F238E27FC236}">
                <a16:creationId xmlns:a16="http://schemas.microsoft.com/office/drawing/2014/main" id="{62580015-8355-593D-EACD-9B471456BB98}"/>
              </a:ext>
            </a:extLst>
          </p:cNvPr>
          <p:cNvSpPr txBox="1"/>
          <p:nvPr/>
        </p:nvSpPr>
        <p:spPr>
          <a:xfrm>
            <a:off x="1692073" y="571965"/>
            <a:ext cx="14697328" cy="799642"/>
          </a:xfrm>
          <a:prstGeom prst="rect">
            <a:avLst/>
          </a:prstGeom>
        </p:spPr>
        <p:txBody>
          <a:bodyPr lIns="0" tIns="0" rIns="0" bIns="0" rtlCol="0" anchor="t">
            <a:spAutoFit/>
          </a:bodyPr>
          <a:lstStyle/>
          <a:p>
            <a:pPr algn="ctr">
              <a:lnSpc>
                <a:spcPts val="7140"/>
              </a:lnSpc>
            </a:pPr>
            <a:r>
              <a:rPr lang="en-US" sz="4000" b="1" dirty="0">
                <a:solidFill>
                  <a:srgbClr val="FFC000"/>
                </a:solidFill>
                <a:latin typeface="Arial" panose="020B0604020202020204" pitchFamily="34" charset="0"/>
                <a:cs typeface="Arial" panose="020B0604020202020204" pitchFamily="34" charset="0"/>
                <a:sym typeface="Garet Bold"/>
              </a:rPr>
              <a:t>Indonesian Green Sukuk Issuance Milestones (2018-2025)</a:t>
            </a:r>
            <a:endParaRPr lang="en-US" sz="4000" b="1" dirty="0">
              <a:solidFill>
                <a:srgbClr val="FFC000"/>
              </a:solidFill>
              <a:latin typeface="Arial" panose="020B0604020202020204" pitchFamily="34" charset="0"/>
              <a:ea typeface="Garet Bold"/>
              <a:cs typeface="Arial" panose="020B0604020202020204" pitchFamily="34" charset="0"/>
              <a:sym typeface="Garet Bold"/>
            </a:endParaRPr>
          </a:p>
        </p:txBody>
      </p:sp>
      <p:sp>
        <p:nvSpPr>
          <p:cNvPr id="50" name="TextBox 49">
            <a:extLst>
              <a:ext uri="{FF2B5EF4-FFF2-40B4-BE49-F238E27FC236}">
                <a16:creationId xmlns:a16="http://schemas.microsoft.com/office/drawing/2014/main" id="{B31D04FC-D47B-449F-A67F-824DE98C293B}"/>
              </a:ext>
            </a:extLst>
          </p:cNvPr>
          <p:cNvSpPr txBox="1"/>
          <p:nvPr/>
        </p:nvSpPr>
        <p:spPr>
          <a:xfrm>
            <a:off x="122695" y="57128"/>
            <a:ext cx="9783305" cy="514372"/>
          </a:xfrm>
          <a:prstGeom prst="rect">
            <a:avLst/>
          </a:prstGeom>
          <a:noFill/>
        </p:spPr>
        <p:txBody>
          <a:bodyPr wrap="square">
            <a:spAutoFit/>
          </a:bodyPr>
          <a:lstStyle/>
          <a:p>
            <a:pPr algn="l">
              <a:lnSpc>
                <a:spcPts val="3634"/>
              </a:lnSpc>
              <a:spcBef>
                <a:spcPct val="0"/>
              </a:spcBef>
            </a:pPr>
            <a:r>
              <a:rPr lang="en-US" sz="2596" b="1">
                <a:solidFill>
                  <a:srgbClr val="FFFFFF"/>
                </a:solidFill>
                <a:latin typeface="Arial" panose="020B0604020202020204" pitchFamily="34" charset="0"/>
                <a:ea typeface="Garet Bold"/>
                <a:cs typeface="Arial" panose="020B0604020202020204" pitchFamily="34" charset="0"/>
                <a:sym typeface="Garet Bold"/>
              </a:rPr>
              <a:t>Islamic Green Finance in Indonesia: Sovereign Sukuk</a:t>
            </a:r>
            <a:endParaRPr lang="en-US" sz="2596">
              <a:solidFill>
                <a:srgbClr val="FFFFFF"/>
              </a:solidFill>
              <a:latin typeface="Arial" panose="020B0604020202020204" pitchFamily="34" charset="0"/>
              <a:ea typeface="Garet Bold"/>
              <a:cs typeface="Arial" panose="020B0604020202020204" pitchFamily="34" charset="0"/>
              <a:sym typeface="Garet Bold"/>
            </a:endParaRPr>
          </a:p>
        </p:txBody>
      </p:sp>
      <p:sp>
        <p:nvSpPr>
          <p:cNvPr id="53" name="TextBox 44">
            <a:extLst>
              <a:ext uri="{FF2B5EF4-FFF2-40B4-BE49-F238E27FC236}">
                <a16:creationId xmlns:a16="http://schemas.microsoft.com/office/drawing/2014/main" id="{C4DB0107-8EF7-335B-07CA-6DAA34427E1E}"/>
              </a:ext>
            </a:extLst>
          </p:cNvPr>
          <p:cNvSpPr txBox="1"/>
          <p:nvPr/>
        </p:nvSpPr>
        <p:spPr>
          <a:xfrm>
            <a:off x="7422990" y="5501867"/>
            <a:ext cx="3442021" cy="2051844"/>
          </a:xfrm>
          <a:prstGeom prst="rect">
            <a:avLst/>
          </a:prstGeom>
        </p:spPr>
        <p:txBody>
          <a:bodyPr lIns="0" tIns="0" rIns="0" bIns="0" rtlCol="0" anchor="t">
            <a:spAutoFit/>
          </a:bodyPr>
          <a:lstStyle/>
          <a:p>
            <a:pPr marL="285750" indent="-285750" algn="just">
              <a:lnSpc>
                <a:spcPts val="2009"/>
              </a:lnSpc>
              <a:spcBef>
                <a:spcPct val="0"/>
              </a:spcBef>
              <a:buFont typeface="Arial" panose="020B0604020202020204" pitchFamily="34" charset="0"/>
              <a:buChar char="•"/>
            </a:pPr>
            <a:r>
              <a:rPr lang="en-US" dirty="0">
                <a:solidFill>
                  <a:srgbClr val="000000"/>
                </a:solidFill>
                <a:latin typeface="Arial" panose="020B0604020202020204" pitchFamily="34" charset="0"/>
                <a:ea typeface="Garet"/>
                <a:cs typeface="Arial" panose="020B0604020202020204" pitchFamily="34" charset="0"/>
                <a:sym typeface="Garet"/>
              </a:rPr>
              <a:t>Cumulative issuance at </a:t>
            </a:r>
            <a:r>
              <a:rPr lang="en-US" b="1" dirty="0">
                <a:solidFill>
                  <a:srgbClr val="000000"/>
                </a:solidFill>
                <a:latin typeface="Arial" panose="020B0604020202020204" pitchFamily="34" charset="0"/>
                <a:ea typeface="Garet"/>
                <a:cs typeface="Arial" panose="020B0604020202020204" pitchFamily="34" charset="0"/>
                <a:sym typeface="Garet"/>
              </a:rPr>
              <a:t>IDR</a:t>
            </a:r>
            <a:r>
              <a:rPr lang="en-US" dirty="0">
                <a:solidFill>
                  <a:srgbClr val="000000"/>
                </a:solidFill>
                <a:latin typeface="Arial" panose="020B0604020202020204" pitchFamily="34" charset="0"/>
                <a:ea typeface="Garet"/>
                <a:cs typeface="Arial" panose="020B0604020202020204" pitchFamily="34" charset="0"/>
                <a:sym typeface="Garet"/>
              </a:rPr>
              <a:t> </a:t>
            </a:r>
            <a:r>
              <a:rPr lang="en-US" b="1" dirty="0">
                <a:solidFill>
                  <a:srgbClr val="000000"/>
                </a:solidFill>
                <a:latin typeface="Arial" panose="020B0604020202020204" pitchFamily="34" charset="0"/>
                <a:ea typeface="Garet"/>
                <a:cs typeface="Arial" panose="020B0604020202020204" pitchFamily="34" charset="0"/>
                <a:sym typeface="Garet"/>
              </a:rPr>
              <a:t>22.22 trillion or around USD 1.35 billion </a:t>
            </a:r>
            <a:r>
              <a:rPr lang="en-US" dirty="0">
                <a:solidFill>
                  <a:srgbClr val="000000"/>
                </a:solidFill>
                <a:latin typeface="Arial" panose="020B0604020202020204" pitchFamily="34" charset="0"/>
                <a:ea typeface="Garet"/>
                <a:cs typeface="Arial" panose="020B0604020202020204" pitchFamily="34" charset="0"/>
                <a:sym typeface="Garet"/>
              </a:rPr>
              <a:t>from 2022 to 2023.</a:t>
            </a:r>
          </a:p>
          <a:p>
            <a:pPr marL="285750" indent="-285750" algn="just">
              <a:lnSpc>
                <a:spcPts val="2009"/>
              </a:lnSpc>
              <a:spcBef>
                <a:spcPct val="0"/>
              </a:spcBef>
              <a:buFont typeface="Arial" panose="020B0604020202020204" pitchFamily="34" charset="0"/>
              <a:buChar char="•"/>
            </a:pPr>
            <a:r>
              <a:rPr lang="en-US" dirty="0">
                <a:solidFill>
                  <a:srgbClr val="000000"/>
                </a:solidFill>
                <a:latin typeface="Arial" panose="020B0604020202020204" pitchFamily="34" charset="0"/>
                <a:ea typeface="Garet"/>
                <a:cs typeface="Arial" panose="020B0604020202020204" pitchFamily="34" charset="0"/>
                <a:sym typeface="Garet"/>
              </a:rPr>
              <a:t>Tenors are around 6-7 years. </a:t>
            </a:r>
          </a:p>
          <a:p>
            <a:pPr marL="285750" indent="-285750" algn="just">
              <a:lnSpc>
                <a:spcPts val="2009"/>
              </a:lnSpc>
              <a:spcBef>
                <a:spcPct val="0"/>
              </a:spcBef>
              <a:buFont typeface="Arial" panose="020B0604020202020204" pitchFamily="34" charset="0"/>
              <a:buChar char="•"/>
            </a:pPr>
            <a:r>
              <a:rPr lang="en-US" dirty="0">
                <a:solidFill>
                  <a:srgbClr val="000000"/>
                </a:solidFill>
                <a:latin typeface="Arial" panose="020B0604020202020204" pitchFamily="34" charset="0"/>
                <a:ea typeface="Garet"/>
                <a:cs typeface="Arial" panose="020B0604020202020204" pitchFamily="34" charset="0"/>
                <a:sym typeface="Garet"/>
              </a:rPr>
              <a:t>Yield around 6.625%.</a:t>
            </a:r>
          </a:p>
          <a:p>
            <a:pPr marL="285750" indent="-285750" algn="just">
              <a:lnSpc>
                <a:spcPts val="2009"/>
              </a:lnSpc>
              <a:spcBef>
                <a:spcPct val="0"/>
              </a:spcBef>
              <a:buFont typeface="Arial" panose="020B0604020202020204" pitchFamily="34" charset="0"/>
              <a:buChar char="•"/>
            </a:pPr>
            <a:r>
              <a:rPr lang="en-US" dirty="0">
                <a:solidFill>
                  <a:srgbClr val="000000"/>
                </a:solidFill>
                <a:latin typeface="Arial" panose="020B0604020202020204" pitchFamily="34" charset="0"/>
                <a:ea typeface="Garet"/>
                <a:cs typeface="Arial" panose="020B0604020202020204" pitchFamily="34" charset="0"/>
                <a:sym typeface="Garet"/>
              </a:rPr>
              <a:t>Targeted institutional investors, typically through auctions.</a:t>
            </a:r>
          </a:p>
        </p:txBody>
      </p:sp>
      <p:sp>
        <p:nvSpPr>
          <p:cNvPr id="54" name="TextBox 44">
            <a:extLst>
              <a:ext uri="{FF2B5EF4-FFF2-40B4-BE49-F238E27FC236}">
                <a16:creationId xmlns:a16="http://schemas.microsoft.com/office/drawing/2014/main" id="{BB429C9D-3F00-641E-3665-24E079BA1625}"/>
              </a:ext>
            </a:extLst>
          </p:cNvPr>
          <p:cNvSpPr txBox="1"/>
          <p:nvPr/>
        </p:nvSpPr>
        <p:spPr>
          <a:xfrm>
            <a:off x="13176210" y="5940408"/>
            <a:ext cx="3442021" cy="1795363"/>
          </a:xfrm>
          <a:prstGeom prst="rect">
            <a:avLst/>
          </a:prstGeom>
        </p:spPr>
        <p:txBody>
          <a:bodyPr lIns="0" tIns="0" rIns="0" bIns="0" rtlCol="0" anchor="t">
            <a:spAutoFit/>
          </a:bodyPr>
          <a:lstStyle/>
          <a:p>
            <a:pPr marL="285750" indent="-285750" algn="just">
              <a:lnSpc>
                <a:spcPts val="2009"/>
              </a:lnSpc>
              <a:spcBef>
                <a:spcPct val="0"/>
              </a:spcBef>
              <a:buFont typeface="Arial" panose="020B0604020202020204" pitchFamily="34" charset="0"/>
              <a:buChar char="•"/>
            </a:pPr>
            <a:r>
              <a:rPr lang="en-US" dirty="0">
                <a:solidFill>
                  <a:srgbClr val="000000"/>
                </a:solidFill>
                <a:latin typeface="Arial" panose="020B0604020202020204" pitchFamily="34" charset="0"/>
                <a:ea typeface="Garet"/>
                <a:cs typeface="Arial" panose="020B0604020202020204" pitchFamily="34" charset="0"/>
                <a:sym typeface="Garet"/>
              </a:rPr>
              <a:t>Cumulative issuance at </a:t>
            </a:r>
            <a:r>
              <a:rPr lang="en-US" b="1" dirty="0">
                <a:solidFill>
                  <a:srgbClr val="000000"/>
                </a:solidFill>
                <a:latin typeface="Arial" panose="020B0604020202020204" pitchFamily="34" charset="0"/>
                <a:ea typeface="Garet"/>
                <a:cs typeface="Arial" panose="020B0604020202020204" pitchFamily="34" charset="0"/>
                <a:sym typeface="Garet"/>
              </a:rPr>
              <a:t>IDR 44.6 trillion or around USD 2.7 billion </a:t>
            </a:r>
            <a:r>
              <a:rPr lang="en-US" dirty="0">
                <a:solidFill>
                  <a:srgbClr val="000000"/>
                </a:solidFill>
                <a:latin typeface="Arial" panose="020B0604020202020204" pitchFamily="34" charset="0"/>
                <a:ea typeface="Garet"/>
                <a:cs typeface="Arial" panose="020B0604020202020204" pitchFamily="34" charset="0"/>
                <a:sym typeface="Garet"/>
              </a:rPr>
              <a:t>from 2019 to Mid 2025.</a:t>
            </a:r>
          </a:p>
          <a:p>
            <a:pPr marL="285750" indent="-285750" algn="just">
              <a:lnSpc>
                <a:spcPts val="2009"/>
              </a:lnSpc>
              <a:spcBef>
                <a:spcPct val="0"/>
              </a:spcBef>
              <a:buFont typeface="Arial" panose="020B0604020202020204" pitchFamily="34" charset="0"/>
              <a:buChar char="•"/>
            </a:pPr>
            <a:r>
              <a:rPr lang="en-US" dirty="0">
                <a:solidFill>
                  <a:srgbClr val="000000"/>
                </a:solidFill>
                <a:latin typeface="Arial" panose="020B0604020202020204" pitchFamily="34" charset="0"/>
                <a:ea typeface="Garet"/>
                <a:cs typeface="Arial" panose="020B0604020202020204" pitchFamily="34" charset="0"/>
                <a:sym typeface="Garet"/>
              </a:rPr>
              <a:t>Tenors are typically 2 or 4 years. </a:t>
            </a:r>
          </a:p>
          <a:p>
            <a:pPr marL="285750" indent="-285750" algn="just">
              <a:lnSpc>
                <a:spcPts val="2009"/>
              </a:lnSpc>
              <a:spcBef>
                <a:spcPct val="0"/>
              </a:spcBef>
              <a:buFont typeface="Arial" panose="020B0604020202020204" pitchFamily="34" charset="0"/>
              <a:buChar char="•"/>
            </a:pPr>
            <a:r>
              <a:rPr lang="en-US" dirty="0">
                <a:solidFill>
                  <a:srgbClr val="000000"/>
                </a:solidFill>
                <a:latin typeface="Arial" panose="020B0604020202020204" pitchFamily="34" charset="0"/>
                <a:ea typeface="Garet"/>
                <a:cs typeface="Arial" panose="020B0604020202020204" pitchFamily="34" charset="0"/>
                <a:sym typeface="Garet"/>
              </a:rPr>
              <a:t>Yield around 4.8% to 6.6%.</a:t>
            </a:r>
          </a:p>
        </p:txBody>
      </p:sp>
      <p:sp>
        <p:nvSpPr>
          <p:cNvPr id="55" name="Rounded Rectangle 54">
            <a:extLst>
              <a:ext uri="{FF2B5EF4-FFF2-40B4-BE49-F238E27FC236}">
                <a16:creationId xmlns:a16="http://schemas.microsoft.com/office/drawing/2014/main" id="{1161DD46-F741-D18D-AD47-7419B7E09408}"/>
              </a:ext>
            </a:extLst>
          </p:cNvPr>
          <p:cNvSpPr/>
          <p:nvPr/>
        </p:nvSpPr>
        <p:spPr>
          <a:xfrm>
            <a:off x="1669768" y="8229600"/>
            <a:ext cx="16465831" cy="20002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b="0" i="0" u="none" strike="noStrike">
                <a:solidFill>
                  <a:srgbClr val="000000"/>
                </a:solidFill>
                <a:effectLst/>
              </a:rPr>
              <a:t>▪️ </a:t>
            </a:r>
            <a:r>
              <a:rPr lang="en-US" b="1" i="0" u="none" strike="noStrike">
                <a:solidFill>
                  <a:srgbClr val="000000"/>
                </a:solidFill>
                <a:effectLst/>
              </a:rPr>
              <a:t>Global Issuance: </a:t>
            </a:r>
          </a:p>
          <a:p>
            <a:pPr marL="523875" indent="-236538">
              <a:buFont typeface="Arial" panose="020B0604020202020204" pitchFamily="34" charset="0"/>
              <a:buChar char="•"/>
            </a:pPr>
            <a:r>
              <a:rPr lang="en-US" b="0" i="0" u="none" strike="noStrike">
                <a:solidFill>
                  <a:srgbClr val="000000"/>
                </a:solidFill>
                <a:effectLst/>
              </a:rPr>
              <a:t>Strong interest from </a:t>
            </a:r>
            <a:r>
              <a:rPr lang="en-US" b="1" i="0" u="none" strike="noStrike">
                <a:solidFill>
                  <a:srgbClr val="000000"/>
                </a:solidFill>
                <a:effectLst/>
              </a:rPr>
              <a:t>European (36%)</a:t>
            </a:r>
            <a:r>
              <a:rPr lang="en-US" b="0" i="0" u="none" strike="noStrike">
                <a:solidFill>
                  <a:srgbClr val="000000"/>
                </a:solidFill>
                <a:effectLst/>
              </a:rPr>
              <a:t> and </a:t>
            </a:r>
            <a:r>
              <a:rPr lang="en-US" b="1" i="0" u="none" strike="noStrike">
                <a:solidFill>
                  <a:srgbClr val="000000"/>
                </a:solidFill>
                <a:effectLst/>
              </a:rPr>
              <a:t>Asian (37%)</a:t>
            </a:r>
            <a:r>
              <a:rPr lang="en-US" b="0" i="0" u="none" strike="noStrike">
                <a:solidFill>
                  <a:srgbClr val="000000"/>
                </a:solidFill>
                <a:effectLst/>
              </a:rPr>
              <a:t> investors</a:t>
            </a:r>
          </a:p>
          <a:p>
            <a:pPr marL="523875" indent="-236538" algn="l">
              <a:buFont typeface="Arial" panose="020B0604020202020204" pitchFamily="34" charset="0"/>
              <a:buChar char="•"/>
            </a:pPr>
            <a:r>
              <a:rPr lang="en-US" b="1" i="0" u="none" strike="noStrike">
                <a:solidFill>
                  <a:srgbClr val="000000"/>
                </a:solidFill>
                <a:effectLst/>
              </a:rPr>
              <a:t>Institutional investors</a:t>
            </a:r>
            <a:r>
              <a:rPr lang="en-US" b="0" i="0" u="none" strike="noStrike">
                <a:solidFill>
                  <a:srgbClr val="000000"/>
                </a:solidFill>
                <a:effectLst/>
              </a:rPr>
              <a:t> dominated participation</a:t>
            </a:r>
          </a:p>
          <a:p>
            <a:pPr algn="l"/>
            <a:r>
              <a:rPr lang="en-US" b="0" i="0" u="none" strike="noStrike">
                <a:solidFill>
                  <a:srgbClr val="000000"/>
                </a:solidFill>
                <a:effectLst/>
              </a:rPr>
              <a:t>▪️ </a:t>
            </a:r>
            <a:r>
              <a:rPr lang="en-US" b="1" i="0" u="none" strike="noStrike">
                <a:solidFill>
                  <a:srgbClr val="000000"/>
                </a:solidFill>
                <a:effectLst/>
              </a:rPr>
              <a:t>Domestic wholesale investors: Banks</a:t>
            </a:r>
            <a:r>
              <a:rPr lang="en-US" b="0" i="0" u="none" strike="noStrike">
                <a:solidFill>
                  <a:srgbClr val="000000"/>
                </a:solidFill>
                <a:effectLst/>
              </a:rPr>
              <a:t> held a major share (72%) in </a:t>
            </a:r>
            <a:r>
              <a:rPr lang="en-US" b="1" i="0" u="none" strike="noStrike">
                <a:solidFill>
                  <a:srgbClr val="000000"/>
                </a:solidFill>
                <a:effectLst/>
              </a:rPr>
              <a:t>wholesale green sukuk</a:t>
            </a:r>
            <a:endParaRPr lang="en-US" b="0" i="0" u="none" strike="noStrike">
              <a:solidFill>
                <a:srgbClr val="000000"/>
              </a:solidFill>
              <a:effectLst/>
            </a:endParaRPr>
          </a:p>
          <a:p>
            <a:pPr algn="l"/>
            <a:r>
              <a:rPr lang="en-US" b="0" i="0" u="none" strike="noStrike">
                <a:solidFill>
                  <a:srgbClr val="000000"/>
                </a:solidFill>
                <a:effectLst/>
              </a:rPr>
              <a:t>▪️ </a:t>
            </a:r>
            <a:r>
              <a:rPr lang="en-US" b="1" i="0" u="none" strike="noStrike">
                <a:solidFill>
                  <a:srgbClr val="000000"/>
                </a:solidFill>
                <a:effectLst/>
              </a:rPr>
              <a:t>Domestic retail Investors:</a:t>
            </a:r>
            <a:endParaRPr lang="en-US" b="0" i="0" u="none" strike="noStrike">
              <a:solidFill>
                <a:srgbClr val="000000"/>
              </a:solidFill>
              <a:effectLst/>
            </a:endParaRPr>
          </a:p>
          <a:p>
            <a:pPr marL="236538" indent="287338" algn="l">
              <a:buFont typeface="Arial" panose="020B0604020202020204" pitchFamily="34" charset="0"/>
              <a:buChar char="•"/>
            </a:pPr>
            <a:r>
              <a:rPr lang="en-US" b="1" i="0" u="none" strike="noStrike">
                <a:solidFill>
                  <a:srgbClr val="000000"/>
                </a:solidFill>
                <a:effectLst/>
              </a:rPr>
              <a:t>Generation X &amp; Baby Boomers</a:t>
            </a:r>
            <a:r>
              <a:rPr lang="en-US" b="0" i="0" u="none" strike="noStrike">
                <a:solidFill>
                  <a:srgbClr val="000000"/>
                </a:solidFill>
                <a:effectLst/>
              </a:rPr>
              <a:t>: 70%</a:t>
            </a:r>
          </a:p>
          <a:p>
            <a:pPr marL="236538" indent="287338" algn="l">
              <a:buFont typeface="Arial" panose="020B0604020202020204" pitchFamily="34" charset="0"/>
              <a:buChar char="•"/>
            </a:pPr>
            <a:r>
              <a:rPr lang="en-US" b="1" i="0" u="none" strike="noStrike">
                <a:solidFill>
                  <a:srgbClr val="000000"/>
                </a:solidFill>
                <a:effectLst/>
              </a:rPr>
              <a:t>Millennials</a:t>
            </a:r>
            <a:r>
              <a:rPr lang="en-US" b="0" i="0" u="none" strike="noStrike">
                <a:solidFill>
                  <a:srgbClr val="000000"/>
                </a:solidFill>
                <a:effectLst/>
              </a:rPr>
              <a:t>: 25% → Reflects rising interest in </a:t>
            </a:r>
            <a:r>
              <a:rPr lang="en-US" b="1" i="0" u="none" strike="noStrike">
                <a:solidFill>
                  <a:srgbClr val="000000"/>
                </a:solidFill>
                <a:effectLst/>
              </a:rPr>
              <a:t>ethical &amp; Shariah-compliant investments</a:t>
            </a:r>
            <a:r>
              <a:rPr lang="en-US" b="0" i="0" u="none" strike="noStrike">
                <a:solidFill>
                  <a:srgbClr val="000000"/>
                </a:solidFill>
                <a:effectLst/>
              </a:rPr>
              <a:t> among younger generations</a:t>
            </a:r>
          </a:p>
        </p:txBody>
      </p:sp>
      <p:sp>
        <p:nvSpPr>
          <p:cNvPr id="57" name="Rounded Rectangle 56">
            <a:extLst>
              <a:ext uri="{FF2B5EF4-FFF2-40B4-BE49-F238E27FC236}">
                <a16:creationId xmlns:a16="http://schemas.microsoft.com/office/drawing/2014/main" id="{DB2645E7-1E9A-7692-668D-322910FD99D3}"/>
              </a:ext>
            </a:extLst>
          </p:cNvPr>
          <p:cNvSpPr/>
          <p:nvPr/>
        </p:nvSpPr>
        <p:spPr>
          <a:xfrm rot="16200000">
            <a:off x="189269" y="8749367"/>
            <a:ext cx="2010905" cy="91659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0" u="none" strike="noStrike">
                <a:solidFill>
                  <a:schemeClr val="tx1"/>
                </a:solidFill>
                <a:effectLst/>
              </a:rPr>
              <a:t>2023 </a:t>
            </a:r>
            <a:r>
              <a:rPr lang="en-US" b="1">
                <a:solidFill>
                  <a:schemeClr val="tx1"/>
                </a:solidFill>
              </a:rPr>
              <a:t>Issuance</a:t>
            </a:r>
            <a:endParaRPr lang="en-US" b="0" i="0" u="none" strike="noStrike">
              <a:solidFill>
                <a:schemeClr val="tx1"/>
              </a:solidFill>
              <a:effectLst/>
            </a:endParaRPr>
          </a:p>
        </p:txBody>
      </p:sp>
      <p:pic>
        <p:nvPicPr>
          <p:cNvPr id="58" name="object 3">
            <a:extLst>
              <a:ext uri="{FF2B5EF4-FFF2-40B4-BE49-F238E27FC236}">
                <a16:creationId xmlns:a16="http://schemas.microsoft.com/office/drawing/2014/main" id="{737F35F4-7DB5-58B9-7EFE-590BCE3097A2}"/>
              </a:ext>
            </a:extLst>
          </p:cNvPr>
          <p:cNvPicPr/>
          <p:nvPr/>
        </p:nvPicPr>
        <p:blipFill>
          <a:blip r:embed="rId6" cstate="print"/>
          <a:stretch>
            <a:fillRect/>
          </a:stretch>
        </p:blipFill>
        <p:spPr>
          <a:xfrm>
            <a:off x="12711188" y="2134236"/>
            <a:ext cx="3780741" cy="2938379"/>
          </a:xfrm>
          <a:prstGeom prst="ellipse">
            <a:avLst/>
          </a:prstGeom>
          <a:ln>
            <a:noFill/>
          </a:ln>
          <a:effectLst>
            <a:softEdge rad="112500"/>
          </a:effectLst>
        </p:spPr>
      </p:pic>
      <p:pic>
        <p:nvPicPr>
          <p:cNvPr id="59" name="object 70">
            <a:extLst>
              <a:ext uri="{FF2B5EF4-FFF2-40B4-BE49-F238E27FC236}">
                <a16:creationId xmlns:a16="http://schemas.microsoft.com/office/drawing/2014/main" id="{006E4023-13D5-D733-D1CE-A372215C3651}"/>
              </a:ext>
            </a:extLst>
          </p:cNvPr>
          <p:cNvPicPr/>
          <p:nvPr/>
        </p:nvPicPr>
        <p:blipFill>
          <a:blip r:embed="rId7" cstate="print"/>
          <a:stretch>
            <a:fillRect/>
          </a:stretch>
        </p:blipFill>
        <p:spPr>
          <a:xfrm>
            <a:off x="7787342" y="2029180"/>
            <a:ext cx="2769157" cy="2274064"/>
          </a:xfrm>
          <a:prstGeom prst="ellipse">
            <a:avLst/>
          </a:prstGeom>
          <a:ln>
            <a:noFill/>
          </a:ln>
          <a:effectLst>
            <a:softEdge rad="112500"/>
          </a:effectLst>
        </p:spPr>
      </p:pic>
      <p:sp>
        <p:nvSpPr>
          <p:cNvPr id="60" name="Freeform 25">
            <a:extLst>
              <a:ext uri="{FF2B5EF4-FFF2-40B4-BE49-F238E27FC236}">
                <a16:creationId xmlns:a16="http://schemas.microsoft.com/office/drawing/2014/main" id="{396CCCC4-7581-54B1-A31A-C85FA3FCCDF8}"/>
              </a:ext>
            </a:extLst>
          </p:cNvPr>
          <p:cNvSpPr/>
          <p:nvPr/>
        </p:nvSpPr>
        <p:spPr>
          <a:xfrm>
            <a:off x="2318224" y="2720748"/>
            <a:ext cx="2145109" cy="1923380"/>
          </a:xfrm>
          <a:custGeom>
            <a:avLst/>
            <a:gdLst/>
            <a:ahLst/>
            <a:cxnLst/>
            <a:rect l="l" t="t" r="r" b="b"/>
            <a:pathLst>
              <a:path w="8233030" h="8229600">
                <a:moveTo>
                  <a:pt x="0" y="0"/>
                </a:moveTo>
                <a:lnTo>
                  <a:pt x="8233031" y="0"/>
                </a:lnTo>
                <a:lnTo>
                  <a:pt x="8233031" y="8229600"/>
                </a:lnTo>
                <a:lnTo>
                  <a:pt x="0" y="8229600"/>
                </a:lnTo>
                <a:lnTo>
                  <a:pt x="0" y="0"/>
                </a:lnTo>
                <a:close/>
              </a:path>
            </a:pathLst>
          </a:custGeom>
          <a:blipFill>
            <a:blip r:embed="rId8"/>
            <a:stretch>
              <a:fillRect/>
            </a:stretch>
          </a:blipFill>
        </p:spPr>
        <p:txBody>
          <a:bodyPr/>
          <a:lstStyle/>
          <a:p>
            <a:endParaRPr lang="en-GB"/>
          </a:p>
        </p:txBody>
      </p:sp>
    </p:spTree>
    <p:extLst>
      <p:ext uri="{BB962C8B-B14F-4D97-AF65-F5344CB8AC3E}">
        <p14:creationId xmlns:p14="http://schemas.microsoft.com/office/powerpoint/2010/main" val="2019056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69A71-10AD-A253-6D4B-DF249E153F8C}"/>
            </a:ext>
          </a:extLst>
        </p:cNvPr>
        <p:cNvGrpSpPr/>
        <p:nvPr/>
      </p:nvGrpSpPr>
      <p:grpSpPr>
        <a:xfrm>
          <a:off x="0" y="0"/>
          <a:ext cx="0" cy="0"/>
          <a:chOff x="0" y="0"/>
          <a:chExt cx="0" cy="0"/>
        </a:xfrm>
      </p:grpSpPr>
      <p:grpSp>
        <p:nvGrpSpPr>
          <p:cNvPr id="141" name="Group 140">
            <a:extLst>
              <a:ext uri="{FF2B5EF4-FFF2-40B4-BE49-F238E27FC236}">
                <a16:creationId xmlns:a16="http://schemas.microsoft.com/office/drawing/2014/main" id="{88A4DD41-A37E-7837-09A1-7AB0D910D092}"/>
              </a:ext>
            </a:extLst>
          </p:cNvPr>
          <p:cNvGrpSpPr/>
          <p:nvPr/>
        </p:nvGrpSpPr>
        <p:grpSpPr>
          <a:xfrm>
            <a:off x="10806753" y="4382158"/>
            <a:ext cx="135865" cy="1241247"/>
            <a:chOff x="8390124" y="4511852"/>
            <a:chExt cx="135865" cy="1241247"/>
          </a:xfrm>
        </p:grpSpPr>
        <p:cxnSp>
          <p:nvCxnSpPr>
            <p:cNvPr id="102" name="Straight Connector 101">
              <a:extLst>
                <a:ext uri="{FF2B5EF4-FFF2-40B4-BE49-F238E27FC236}">
                  <a16:creationId xmlns:a16="http://schemas.microsoft.com/office/drawing/2014/main" id="{565AA236-0DE0-AC50-C602-F764B3B1422B}"/>
                </a:ext>
              </a:extLst>
            </p:cNvPr>
            <p:cNvCxnSpPr/>
            <p:nvPr/>
          </p:nvCxnSpPr>
          <p:spPr>
            <a:xfrm rot="10800000">
              <a:off x="8457917" y="4511852"/>
              <a:ext cx="0" cy="1164771"/>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103" name="Oval 102">
              <a:extLst>
                <a:ext uri="{FF2B5EF4-FFF2-40B4-BE49-F238E27FC236}">
                  <a16:creationId xmlns:a16="http://schemas.microsoft.com/office/drawing/2014/main" id="{0C6E01DB-4489-0BF5-2298-EC3247096436}"/>
                </a:ext>
              </a:extLst>
            </p:cNvPr>
            <p:cNvSpPr/>
            <p:nvPr/>
          </p:nvSpPr>
          <p:spPr>
            <a:xfrm rot="10800000">
              <a:off x="8390124" y="5665048"/>
              <a:ext cx="135865" cy="88051"/>
            </a:xfrm>
            <a:prstGeom prst="ellips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2" name="Group 141">
            <a:extLst>
              <a:ext uri="{FF2B5EF4-FFF2-40B4-BE49-F238E27FC236}">
                <a16:creationId xmlns:a16="http://schemas.microsoft.com/office/drawing/2014/main" id="{E87052D9-B60C-7F41-EF10-EE8E9E3BF0C0}"/>
              </a:ext>
            </a:extLst>
          </p:cNvPr>
          <p:cNvGrpSpPr/>
          <p:nvPr/>
        </p:nvGrpSpPr>
        <p:grpSpPr>
          <a:xfrm>
            <a:off x="7584583" y="4382158"/>
            <a:ext cx="135865" cy="1241247"/>
            <a:chOff x="5167954" y="4511852"/>
            <a:chExt cx="135865" cy="1241247"/>
          </a:xfrm>
        </p:grpSpPr>
        <p:cxnSp>
          <p:nvCxnSpPr>
            <p:cNvPr id="105" name="Straight Connector 104">
              <a:extLst>
                <a:ext uri="{FF2B5EF4-FFF2-40B4-BE49-F238E27FC236}">
                  <a16:creationId xmlns:a16="http://schemas.microsoft.com/office/drawing/2014/main" id="{8EB423FA-63D4-E8FA-BD1C-3269E176B238}"/>
                </a:ext>
              </a:extLst>
            </p:cNvPr>
            <p:cNvCxnSpPr/>
            <p:nvPr/>
          </p:nvCxnSpPr>
          <p:spPr>
            <a:xfrm rot="10800000">
              <a:off x="5235747" y="4511852"/>
              <a:ext cx="0" cy="1164771"/>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106" name="Oval 105">
              <a:extLst>
                <a:ext uri="{FF2B5EF4-FFF2-40B4-BE49-F238E27FC236}">
                  <a16:creationId xmlns:a16="http://schemas.microsoft.com/office/drawing/2014/main" id="{0DE9F2A5-F5FF-B4B7-F897-C24938D787F3}"/>
                </a:ext>
              </a:extLst>
            </p:cNvPr>
            <p:cNvSpPr/>
            <p:nvPr/>
          </p:nvSpPr>
          <p:spPr>
            <a:xfrm rot="10800000">
              <a:off x="5167954" y="5665048"/>
              <a:ext cx="135865" cy="88051"/>
            </a:xfrm>
            <a:prstGeom prst="ellips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3" name="Group 142">
            <a:extLst>
              <a:ext uri="{FF2B5EF4-FFF2-40B4-BE49-F238E27FC236}">
                <a16:creationId xmlns:a16="http://schemas.microsoft.com/office/drawing/2014/main" id="{BD7091FE-33B6-C942-92D4-05AB722717C5}"/>
              </a:ext>
            </a:extLst>
          </p:cNvPr>
          <p:cNvGrpSpPr/>
          <p:nvPr/>
        </p:nvGrpSpPr>
        <p:grpSpPr>
          <a:xfrm>
            <a:off x="4351528" y="4382158"/>
            <a:ext cx="135865" cy="1241247"/>
            <a:chOff x="1934899" y="4511852"/>
            <a:chExt cx="135865" cy="1241247"/>
          </a:xfrm>
        </p:grpSpPr>
        <p:cxnSp>
          <p:nvCxnSpPr>
            <p:cNvPr id="108" name="Straight Connector 107">
              <a:extLst>
                <a:ext uri="{FF2B5EF4-FFF2-40B4-BE49-F238E27FC236}">
                  <a16:creationId xmlns:a16="http://schemas.microsoft.com/office/drawing/2014/main" id="{7210A7ED-E20B-9668-77E9-A00AD330E474}"/>
                </a:ext>
              </a:extLst>
            </p:cNvPr>
            <p:cNvCxnSpPr/>
            <p:nvPr/>
          </p:nvCxnSpPr>
          <p:spPr>
            <a:xfrm rot="10800000">
              <a:off x="2002692" y="4511852"/>
              <a:ext cx="0" cy="1164771"/>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109" name="Oval 108">
              <a:extLst>
                <a:ext uri="{FF2B5EF4-FFF2-40B4-BE49-F238E27FC236}">
                  <a16:creationId xmlns:a16="http://schemas.microsoft.com/office/drawing/2014/main" id="{E7FEE16F-FF15-D794-24F6-7873C622A396}"/>
                </a:ext>
              </a:extLst>
            </p:cNvPr>
            <p:cNvSpPr/>
            <p:nvPr/>
          </p:nvSpPr>
          <p:spPr>
            <a:xfrm rot="10800000">
              <a:off x="1934899" y="5665048"/>
              <a:ext cx="135865" cy="88051"/>
            </a:xfrm>
            <a:prstGeom prst="ellips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0" name="Rectangle 109">
            <a:extLst>
              <a:ext uri="{FF2B5EF4-FFF2-40B4-BE49-F238E27FC236}">
                <a16:creationId xmlns:a16="http://schemas.microsoft.com/office/drawing/2014/main" id="{33C6E1E6-1D17-237A-72B4-2839D63BBF28}"/>
              </a:ext>
            </a:extLst>
          </p:cNvPr>
          <p:cNvSpPr/>
          <p:nvPr/>
        </p:nvSpPr>
        <p:spPr>
          <a:xfrm>
            <a:off x="4468302" y="4508071"/>
            <a:ext cx="1913402" cy="10885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a:solidFill>
                  <a:schemeClr val="bg1"/>
                </a:solidFill>
              </a:rPr>
              <a:t>February 2019</a:t>
            </a:r>
          </a:p>
          <a:p>
            <a:r>
              <a:rPr lang="en-GB" b="1">
                <a:solidFill>
                  <a:schemeClr val="bg1"/>
                </a:solidFill>
              </a:rPr>
              <a:t>USD 750 million</a:t>
            </a:r>
          </a:p>
          <a:p>
            <a:r>
              <a:rPr lang="en-GB" sz="1100" b="1">
                <a:solidFill>
                  <a:schemeClr val="bg1"/>
                </a:solidFill>
              </a:rPr>
              <a:t>Tenor: 5.5 years</a:t>
            </a:r>
          </a:p>
          <a:p>
            <a:r>
              <a:rPr lang="en-GB" sz="1100" b="1">
                <a:solidFill>
                  <a:schemeClr val="bg1"/>
                </a:solidFill>
              </a:rPr>
              <a:t>Yield: 3.9%</a:t>
            </a:r>
          </a:p>
          <a:p>
            <a:r>
              <a:rPr lang="en-GB" sz="1100" b="1" err="1">
                <a:solidFill>
                  <a:schemeClr val="bg1"/>
                </a:solidFill>
              </a:rPr>
              <a:t>Aqd</a:t>
            </a:r>
            <a:r>
              <a:rPr lang="en-GB" sz="1100" b="1">
                <a:solidFill>
                  <a:schemeClr val="bg1"/>
                </a:solidFill>
              </a:rPr>
              <a:t>: </a:t>
            </a:r>
            <a:r>
              <a:rPr lang="en-GB" sz="1100" b="1" err="1">
                <a:solidFill>
                  <a:schemeClr val="bg1"/>
                </a:solidFill>
              </a:rPr>
              <a:t>Wakala</a:t>
            </a:r>
            <a:r>
              <a:rPr lang="en-GB" sz="1100" b="1">
                <a:solidFill>
                  <a:schemeClr val="bg1"/>
                </a:solidFill>
              </a:rPr>
              <a:t> </a:t>
            </a:r>
            <a:r>
              <a:rPr lang="en-GB" sz="1100" b="1" err="1">
                <a:solidFill>
                  <a:schemeClr val="bg1"/>
                </a:solidFill>
              </a:rPr>
              <a:t>bil</a:t>
            </a:r>
            <a:r>
              <a:rPr lang="en-GB" sz="1100" b="1">
                <a:solidFill>
                  <a:schemeClr val="bg1"/>
                </a:solidFill>
              </a:rPr>
              <a:t> </a:t>
            </a:r>
            <a:r>
              <a:rPr lang="en-GB" sz="1100" b="1" err="1">
                <a:solidFill>
                  <a:schemeClr val="bg1"/>
                </a:solidFill>
              </a:rPr>
              <a:t>istithmar</a:t>
            </a:r>
            <a:endParaRPr lang="en-GB" b="1">
              <a:solidFill>
                <a:schemeClr val="bg1"/>
              </a:solidFill>
            </a:endParaRPr>
          </a:p>
        </p:txBody>
      </p:sp>
      <p:sp>
        <p:nvSpPr>
          <p:cNvPr id="111" name="Rectangle 110">
            <a:extLst>
              <a:ext uri="{FF2B5EF4-FFF2-40B4-BE49-F238E27FC236}">
                <a16:creationId xmlns:a16="http://schemas.microsoft.com/office/drawing/2014/main" id="{7283090C-2D4B-9B2E-7CAC-C88CBB1E5303}"/>
              </a:ext>
            </a:extLst>
          </p:cNvPr>
          <p:cNvSpPr/>
          <p:nvPr/>
        </p:nvSpPr>
        <p:spPr>
          <a:xfrm>
            <a:off x="2800094" y="2538077"/>
            <a:ext cx="1913402" cy="10885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a:solidFill>
                  <a:schemeClr val="bg1"/>
                </a:solidFill>
              </a:rPr>
              <a:t>March 2018</a:t>
            </a:r>
          </a:p>
          <a:p>
            <a:r>
              <a:rPr lang="en-GB" b="1">
                <a:solidFill>
                  <a:schemeClr val="bg1"/>
                </a:solidFill>
              </a:rPr>
              <a:t>USD 1.25 billion</a:t>
            </a:r>
          </a:p>
          <a:p>
            <a:r>
              <a:rPr lang="en-GB" sz="1100" b="1">
                <a:solidFill>
                  <a:schemeClr val="bg1"/>
                </a:solidFill>
              </a:rPr>
              <a:t>Tenor: 5 years</a:t>
            </a:r>
          </a:p>
          <a:p>
            <a:r>
              <a:rPr lang="en-GB" sz="1100" b="1">
                <a:solidFill>
                  <a:schemeClr val="bg1"/>
                </a:solidFill>
              </a:rPr>
              <a:t>Yield: 3.75%</a:t>
            </a:r>
          </a:p>
          <a:p>
            <a:r>
              <a:rPr lang="en-GB" sz="1100" b="1" err="1">
                <a:solidFill>
                  <a:schemeClr val="bg1"/>
                </a:solidFill>
              </a:rPr>
              <a:t>Aqd</a:t>
            </a:r>
            <a:r>
              <a:rPr lang="en-GB" sz="1100" b="1">
                <a:solidFill>
                  <a:schemeClr val="bg1"/>
                </a:solidFill>
              </a:rPr>
              <a:t>: </a:t>
            </a:r>
            <a:r>
              <a:rPr lang="en-GB" sz="1100" b="1" err="1">
                <a:solidFill>
                  <a:schemeClr val="bg1"/>
                </a:solidFill>
              </a:rPr>
              <a:t>Wakala</a:t>
            </a:r>
            <a:r>
              <a:rPr lang="en-GB" sz="1100" b="1">
                <a:solidFill>
                  <a:schemeClr val="bg1"/>
                </a:solidFill>
              </a:rPr>
              <a:t> </a:t>
            </a:r>
            <a:r>
              <a:rPr lang="en-GB" sz="1100" b="1" err="1">
                <a:solidFill>
                  <a:schemeClr val="bg1"/>
                </a:solidFill>
              </a:rPr>
              <a:t>bil</a:t>
            </a:r>
            <a:r>
              <a:rPr lang="en-GB" sz="1100" b="1">
                <a:solidFill>
                  <a:schemeClr val="bg1"/>
                </a:solidFill>
              </a:rPr>
              <a:t> </a:t>
            </a:r>
            <a:r>
              <a:rPr lang="en-GB" sz="1100" b="1" err="1">
                <a:solidFill>
                  <a:schemeClr val="bg1"/>
                </a:solidFill>
              </a:rPr>
              <a:t>istithmar</a:t>
            </a:r>
            <a:endParaRPr lang="en-GB" b="1">
              <a:solidFill>
                <a:schemeClr val="bg1"/>
              </a:solidFill>
            </a:endParaRPr>
          </a:p>
        </p:txBody>
      </p:sp>
      <p:grpSp>
        <p:nvGrpSpPr>
          <p:cNvPr id="144" name="Group 143">
            <a:extLst>
              <a:ext uri="{FF2B5EF4-FFF2-40B4-BE49-F238E27FC236}">
                <a16:creationId xmlns:a16="http://schemas.microsoft.com/office/drawing/2014/main" id="{B11784C3-EED6-49F2-24F3-91205DCC8129}"/>
              </a:ext>
            </a:extLst>
          </p:cNvPr>
          <p:cNvGrpSpPr/>
          <p:nvPr/>
        </p:nvGrpSpPr>
        <p:grpSpPr>
          <a:xfrm>
            <a:off x="12431597" y="2562094"/>
            <a:ext cx="135865" cy="1241247"/>
            <a:chOff x="10014968" y="2691788"/>
            <a:chExt cx="135865" cy="1241247"/>
          </a:xfrm>
        </p:grpSpPr>
        <p:cxnSp>
          <p:nvCxnSpPr>
            <p:cNvPr id="113" name="Straight Connector 112">
              <a:extLst>
                <a:ext uri="{FF2B5EF4-FFF2-40B4-BE49-F238E27FC236}">
                  <a16:creationId xmlns:a16="http://schemas.microsoft.com/office/drawing/2014/main" id="{579FC569-3C22-DA16-0037-617A063F24B7}"/>
                </a:ext>
              </a:extLst>
            </p:cNvPr>
            <p:cNvCxnSpPr/>
            <p:nvPr/>
          </p:nvCxnSpPr>
          <p:spPr>
            <a:xfrm>
              <a:off x="10083040" y="2768264"/>
              <a:ext cx="0" cy="1164771"/>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114" name="Oval 113">
              <a:extLst>
                <a:ext uri="{FF2B5EF4-FFF2-40B4-BE49-F238E27FC236}">
                  <a16:creationId xmlns:a16="http://schemas.microsoft.com/office/drawing/2014/main" id="{0E92E406-57B6-EDDA-A51C-C7A777E367CE}"/>
                </a:ext>
              </a:extLst>
            </p:cNvPr>
            <p:cNvSpPr/>
            <p:nvPr/>
          </p:nvSpPr>
          <p:spPr>
            <a:xfrm>
              <a:off x="10014968" y="2691788"/>
              <a:ext cx="135865" cy="88051"/>
            </a:xfrm>
            <a:prstGeom prst="ellips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5" name="Group 144">
            <a:extLst>
              <a:ext uri="{FF2B5EF4-FFF2-40B4-BE49-F238E27FC236}">
                <a16:creationId xmlns:a16="http://schemas.microsoft.com/office/drawing/2014/main" id="{ED3A1AFB-06B9-3813-6B68-D998F53A3FCF}"/>
              </a:ext>
            </a:extLst>
          </p:cNvPr>
          <p:cNvGrpSpPr/>
          <p:nvPr/>
        </p:nvGrpSpPr>
        <p:grpSpPr>
          <a:xfrm>
            <a:off x="9217447" y="2564245"/>
            <a:ext cx="135865" cy="1241247"/>
            <a:chOff x="6800818" y="2693939"/>
            <a:chExt cx="135865" cy="1241247"/>
          </a:xfrm>
        </p:grpSpPr>
        <p:cxnSp>
          <p:nvCxnSpPr>
            <p:cNvPr id="116" name="Straight Connector 115">
              <a:extLst>
                <a:ext uri="{FF2B5EF4-FFF2-40B4-BE49-F238E27FC236}">
                  <a16:creationId xmlns:a16="http://schemas.microsoft.com/office/drawing/2014/main" id="{85DECF35-3E4F-0D68-34D0-931FF8C5A015}"/>
                </a:ext>
              </a:extLst>
            </p:cNvPr>
            <p:cNvCxnSpPr/>
            <p:nvPr/>
          </p:nvCxnSpPr>
          <p:spPr>
            <a:xfrm>
              <a:off x="6868890" y="2770415"/>
              <a:ext cx="0" cy="1164771"/>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117" name="Oval 116">
              <a:extLst>
                <a:ext uri="{FF2B5EF4-FFF2-40B4-BE49-F238E27FC236}">
                  <a16:creationId xmlns:a16="http://schemas.microsoft.com/office/drawing/2014/main" id="{3A0211B8-AEEE-BCF5-FAC1-1C8580E7547F}"/>
                </a:ext>
              </a:extLst>
            </p:cNvPr>
            <p:cNvSpPr/>
            <p:nvPr/>
          </p:nvSpPr>
          <p:spPr>
            <a:xfrm>
              <a:off x="6800818" y="2693939"/>
              <a:ext cx="135865" cy="88051"/>
            </a:xfrm>
            <a:prstGeom prst="ellips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6" name="Group 145">
            <a:extLst>
              <a:ext uri="{FF2B5EF4-FFF2-40B4-BE49-F238E27FC236}">
                <a16:creationId xmlns:a16="http://schemas.microsoft.com/office/drawing/2014/main" id="{7242C81D-DF4F-4490-789C-F070D9B4CEC0}"/>
              </a:ext>
            </a:extLst>
          </p:cNvPr>
          <p:cNvGrpSpPr/>
          <p:nvPr/>
        </p:nvGrpSpPr>
        <p:grpSpPr>
          <a:xfrm>
            <a:off x="5940844" y="2564245"/>
            <a:ext cx="135865" cy="1241247"/>
            <a:chOff x="3524215" y="2693939"/>
            <a:chExt cx="135865" cy="1241247"/>
          </a:xfrm>
        </p:grpSpPr>
        <p:cxnSp>
          <p:nvCxnSpPr>
            <p:cNvPr id="119" name="Straight Connector 118">
              <a:extLst>
                <a:ext uri="{FF2B5EF4-FFF2-40B4-BE49-F238E27FC236}">
                  <a16:creationId xmlns:a16="http://schemas.microsoft.com/office/drawing/2014/main" id="{B56CB810-E07C-10D8-058B-868AB8EAD147}"/>
                </a:ext>
              </a:extLst>
            </p:cNvPr>
            <p:cNvCxnSpPr/>
            <p:nvPr/>
          </p:nvCxnSpPr>
          <p:spPr>
            <a:xfrm>
              <a:off x="3592287" y="2770415"/>
              <a:ext cx="0" cy="1164771"/>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120" name="Oval 119">
              <a:extLst>
                <a:ext uri="{FF2B5EF4-FFF2-40B4-BE49-F238E27FC236}">
                  <a16:creationId xmlns:a16="http://schemas.microsoft.com/office/drawing/2014/main" id="{0C5B87A8-9144-4A46-004C-79CF691A012B}"/>
                </a:ext>
              </a:extLst>
            </p:cNvPr>
            <p:cNvSpPr/>
            <p:nvPr/>
          </p:nvSpPr>
          <p:spPr>
            <a:xfrm>
              <a:off x="3524215" y="2693939"/>
              <a:ext cx="135865" cy="88051"/>
            </a:xfrm>
            <a:prstGeom prst="ellips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7" name="Group 146">
            <a:extLst>
              <a:ext uri="{FF2B5EF4-FFF2-40B4-BE49-F238E27FC236}">
                <a16:creationId xmlns:a16="http://schemas.microsoft.com/office/drawing/2014/main" id="{3817DFEC-0414-9DA2-90C1-CBCF878870A3}"/>
              </a:ext>
            </a:extLst>
          </p:cNvPr>
          <p:cNvGrpSpPr/>
          <p:nvPr/>
        </p:nvGrpSpPr>
        <p:grpSpPr>
          <a:xfrm>
            <a:off x="2686014" y="2564245"/>
            <a:ext cx="135865" cy="1241247"/>
            <a:chOff x="269385" y="2693939"/>
            <a:chExt cx="135865" cy="1241247"/>
          </a:xfrm>
        </p:grpSpPr>
        <p:cxnSp>
          <p:nvCxnSpPr>
            <p:cNvPr id="122" name="Straight Connector 121">
              <a:extLst>
                <a:ext uri="{FF2B5EF4-FFF2-40B4-BE49-F238E27FC236}">
                  <a16:creationId xmlns:a16="http://schemas.microsoft.com/office/drawing/2014/main" id="{9063F2A7-887A-716A-B03C-FFE189C269CB}"/>
                </a:ext>
              </a:extLst>
            </p:cNvPr>
            <p:cNvCxnSpPr/>
            <p:nvPr/>
          </p:nvCxnSpPr>
          <p:spPr>
            <a:xfrm>
              <a:off x="337457" y="2770415"/>
              <a:ext cx="0" cy="1164771"/>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123" name="Oval 122">
              <a:extLst>
                <a:ext uri="{FF2B5EF4-FFF2-40B4-BE49-F238E27FC236}">
                  <a16:creationId xmlns:a16="http://schemas.microsoft.com/office/drawing/2014/main" id="{FDA54603-0283-D0B1-A01C-3537C581C51B}"/>
                </a:ext>
              </a:extLst>
            </p:cNvPr>
            <p:cNvSpPr/>
            <p:nvPr/>
          </p:nvSpPr>
          <p:spPr>
            <a:xfrm>
              <a:off x="269385" y="2693939"/>
              <a:ext cx="135865" cy="88051"/>
            </a:xfrm>
            <a:prstGeom prst="ellips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4" name="Title 1">
            <a:extLst>
              <a:ext uri="{FF2B5EF4-FFF2-40B4-BE49-F238E27FC236}">
                <a16:creationId xmlns:a16="http://schemas.microsoft.com/office/drawing/2014/main" id="{CBECE0B6-F4F8-18E8-7CF6-BDCF54DBE0CC}"/>
              </a:ext>
            </a:extLst>
          </p:cNvPr>
          <p:cNvSpPr txBox="1">
            <a:spLocks/>
          </p:cNvSpPr>
          <p:nvPr/>
        </p:nvSpPr>
        <p:spPr>
          <a:xfrm>
            <a:off x="3524215" y="662517"/>
            <a:ext cx="10515600" cy="4730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rgbClr val="FFC000"/>
                </a:solidFill>
                <a:latin typeface="Arial" panose="020B0604020202020204" pitchFamily="34" charset="0"/>
                <a:cs typeface="Arial" panose="020B0604020202020204" pitchFamily="34" charset="0"/>
              </a:rPr>
              <a:t>2018-2025 Green Sukuk Issuance</a:t>
            </a:r>
          </a:p>
        </p:txBody>
      </p:sp>
      <p:graphicFrame>
        <p:nvGraphicFramePr>
          <p:cNvPr id="125" name="Diagram 124">
            <a:extLst>
              <a:ext uri="{FF2B5EF4-FFF2-40B4-BE49-F238E27FC236}">
                <a16:creationId xmlns:a16="http://schemas.microsoft.com/office/drawing/2014/main" id="{2F9ADB3B-71DB-68D7-FB28-237EF07C722E}"/>
              </a:ext>
            </a:extLst>
          </p:cNvPr>
          <p:cNvGraphicFramePr/>
          <p:nvPr>
            <p:extLst>
              <p:ext uri="{D42A27DB-BD31-4B8C-83A1-F6EECF244321}">
                <p14:modId xmlns:p14="http://schemas.microsoft.com/office/powerpoint/2010/main" val="2950838016"/>
              </p:ext>
            </p:extLst>
          </p:nvPr>
        </p:nvGraphicFramePr>
        <p:xfrm>
          <a:off x="2574471" y="3582787"/>
          <a:ext cx="13177317" cy="1023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6" name="Rectangle 125">
            <a:extLst>
              <a:ext uri="{FF2B5EF4-FFF2-40B4-BE49-F238E27FC236}">
                <a16:creationId xmlns:a16="http://schemas.microsoft.com/office/drawing/2014/main" id="{730EC433-87AA-18AE-970B-EC8A6834B423}"/>
              </a:ext>
            </a:extLst>
          </p:cNvPr>
          <p:cNvSpPr/>
          <p:nvPr/>
        </p:nvSpPr>
        <p:spPr>
          <a:xfrm>
            <a:off x="6055042" y="2499236"/>
            <a:ext cx="1913402" cy="10885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a:solidFill>
                  <a:schemeClr val="bg1"/>
                </a:solidFill>
              </a:rPr>
              <a:t>June 2020</a:t>
            </a:r>
          </a:p>
          <a:p>
            <a:r>
              <a:rPr lang="en-GB" b="1">
                <a:solidFill>
                  <a:schemeClr val="bg1"/>
                </a:solidFill>
              </a:rPr>
              <a:t>USD 750 million</a:t>
            </a:r>
          </a:p>
          <a:p>
            <a:r>
              <a:rPr lang="en-GB" sz="1100" b="1">
                <a:solidFill>
                  <a:schemeClr val="bg1"/>
                </a:solidFill>
              </a:rPr>
              <a:t>Tenor: 5 years</a:t>
            </a:r>
          </a:p>
          <a:p>
            <a:r>
              <a:rPr lang="en-GB" sz="1100" b="1">
                <a:solidFill>
                  <a:schemeClr val="bg1"/>
                </a:solidFill>
              </a:rPr>
              <a:t>Yield: 2.3%</a:t>
            </a:r>
          </a:p>
          <a:p>
            <a:r>
              <a:rPr lang="en-GB" sz="1100" b="1" err="1">
                <a:solidFill>
                  <a:schemeClr val="bg1"/>
                </a:solidFill>
              </a:rPr>
              <a:t>Aqd</a:t>
            </a:r>
            <a:r>
              <a:rPr lang="en-GB" sz="1100" b="1">
                <a:solidFill>
                  <a:schemeClr val="bg1"/>
                </a:solidFill>
              </a:rPr>
              <a:t>: Hybrid</a:t>
            </a:r>
          </a:p>
        </p:txBody>
      </p:sp>
      <p:sp>
        <p:nvSpPr>
          <p:cNvPr id="127" name="Rectangle 126">
            <a:extLst>
              <a:ext uri="{FF2B5EF4-FFF2-40B4-BE49-F238E27FC236}">
                <a16:creationId xmlns:a16="http://schemas.microsoft.com/office/drawing/2014/main" id="{69B21B92-CCAE-9647-1061-F93AD62F850F}"/>
              </a:ext>
            </a:extLst>
          </p:cNvPr>
          <p:cNvSpPr/>
          <p:nvPr/>
        </p:nvSpPr>
        <p:spPr>
          <a:xfrm>
            <a:off x="9342522" y="2476500"/>
            <a:ext cx="1913402" cy="10885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rPr>
              <a:t>May 2022</a:t>
            </a:r>
          </a:p>
          <a:p>
            <a:r>
              <a:rPr lang="en-GB" b="1" dirty="0">
                <a:solidFill>
                  <a:schemeClr val="bg1"/>
                </a:solidFill>
              </a:rPr>
              <a:t>USD 1.5 billion</a:t>
            </a:r>
          </a:p>
          <a:p>
            <a:r>
              <a:rPr lang="en-GB" sz="1100" b="1" dirty="0">
                <a:solidFill>
                  <a:schemeClr val="bg1"/>
                </a:solidFill>
              </a:rPr>
              <a:t>Tenor: 10 years</a:t>
            </a:r>
          </a:p>
          <a:p>
            <a:r>
              <a:rPr lang="en-GB" sz="1100" b="1" dirty="0">
                <a:solidFill>
                  <a:schemeClr val="bg1"/>
                </a:solidFill>
              </a:rPr>
              <a:t>Yield: 4.7%</a:t>
            </a:r>
          </a:p>
          <a:p>
            <a:r>
              <a:rPr lang="en-GB" sz="1100" b="1" dirty="0" err="1">
                <a:solidFill>
                  <a:schemeClr val="bg1"/>
                </a:solidFill>
              </a:rPr>
              <a:t>Aqd</a:t>
            </a:r>
            <a:r>
              <a:rPr lang="en-GB" sz="1100" b="1" dirty="0">
                <a:solidFill>
                  <a:schemeClr val="bg1"/>
                </a:solidFill>
              </a:rPr>
              <a:t>: </a:t>
            </a:r>
            <a:r>
              <a:rPr lang="en-GB" sz="1100" b="1" dirty="0" err="1">
                <a:solidFill>
                  <a:schemeClr val="bg1"/>
                </a:solidFill>
              </a:rPr>
              <a:t>Wakala</a:t>
            </a:r>
            <a:r>
              <a:rPr lang="en-GB" sz="1100" b="1" dirty="0">
                <a:solidFill>
                  <a:schemeClr val="bg1"/>
                </a:solidFill>
              </a:rPr>
              <a:t> </a:t>
            </a:r>
            <a:r>
              <a:rPr lang="en-GB" sz="1100" b="1" dirty="0" err="1">
                <a:solidFill>
                  <a:schemeClr val="bg1"/>
                </a:solidFill>
              </a:rPr>
              <a:t>bil</a:t>
            </a:r>
            <a:r>
              <a:rPr lang="en-GB" sz="1100" b="1" dirty="0">
                <a:solidFill>
                  <a:schemeClr val="bg1"/>
                </a:solidFill>
              </a:rPr>
              <a:t> </a:t>
            </a:r>
            <a:r>
              <a:rPr lang="en-GB" sz="1100" b="1" dirty="0" err="1">
                <a:solidFill>
                  <a:schemeClr val="bg1"/>
                </a:solidFill>
              </a:rPr>
              <a:t>istithmar</a:t>
            </a:r>
            <a:endParaRPr lang="en-GB" sz="1100" b="1" dirty="0">
              <a:solidFill>
                <a:schemeClr val="bg1"/>
              </a:solidFill>
            </a:endParaRPr>
          </a:p>
        </p:txBody>
      </p:sp>
      <p:sp>
        <p:nvSpPr>
          <p:cNvPr id="128" name="Rectangle 127">
            <a:extLst>
              <a:ext uri="{FF2B5EF4-FFF2-40B4-BE49-F238E27FC236}">
                <a16:creationId xmlns:a16="http://schemas.microsoft.com/office/drawing/2014/main" id="{8DD3448F-4145-303B-3EBE-198EFFA37588}"/>
              </a:ext>
            </a:extLst>
          </p:cNvPr>
          <p:cNvSpPr/>
          <p:nvPr/>
        </p:nvSpPr>
        <p:spPr>
          <a:xfrm>
            <a:off x="7690470" y="4497186"/>
            <a:ext cx="1913402" cy="10885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a:solidFill>
                  <a:schemeClr val="bg1"/>
                </a:solidFill>
              </a:rPr>
              <a:t>June 2021</a:t>
            </a:r>
          </a:p>
          <a:p>
            <a:r>
              <a:rPr lang="en-GB" b="1">
                <a:solidFill>
                  <a:schemeClr val="bg1"/>
                </a:solidFill>
              </a:rPr>
              <a:t>USD 750 million</a:t>
            </a:r>
          </a:p>
          <a:p>
            <a:r>
              <a:rPr lang="en-GB" sz="1100" b="1">
                <a:solidFill>
                  <a:schemeClr val="bg1"/>
                </a:solidFill>
              </a:rPr>
              <a:t>Tenor: 30 years</a:t>
            </a:r>
          </a:p>
          <a:p>
            <a:r>
              <a:rPr lang="en-GB" sz="1100" b="1">
                <a:solidFill>
                  <a:schemeClr val="bg1"/>
                </a:solidFill>
              </a:rPr>
              <a:t>Yield: 3.55%</a:t>
            </a:r>
          </a:p>
          <a:p>
            <a:r>
              <a:rPr lang="en-GB" sz="1100" b="1" err="1">
                <a:solidFill>
                  <a:schemeClr val="bg1"/>
                </a:solidFill>
              </a:rPr>
              <a:t>Aqd</a:t>
            </a:r>
            <a:r>
              <a:rPr lang="en-GB" sz="1100" b="1">
                <a:solidFill>
                  <a:schemeClr val="bg1"/>
                </a:solidFill>
              </a:rPr>
              <a:t>: Hybrid</a:t>
            </a:r>
            <a:endParaRPr lang="en-GB" b="1">
              <a:solidFill>
                <a:schemeClr val="bg1"/>
              </a:solidFill>
            </a:endParaRPr>
          </a:p>
        </p:txBody>
      </p:sp>
      <p:sp>
        <p:nvSpPr>
          <p:cNvPr id="129" name="Rectangle 128">
            <a:extLst>
              <a:ext uri="{FF2B5EF4-FFF2-40B4-BE49-F238E27FC236}">
                <a16:creationId xmlns:a16="http://schemas.microsoft.com/office/drawing/2014/main" id="{BEA9FB54-67C5-B0E4-8DB6-2574936DBBFD}"/>
              </a:ext>
            </a:extLst>
          </p:cNvPr>
          <p:cNvSpPr/>
          <p:nvPr/>
        </p:nvSpPr>
        <p:spPr>
          <a:xfrm>
            <a:off x="10912636" y="4502175"/>
            <a:ext cx="1913402" cy="10885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a:solidFill>
                  <a:schemeClr val="bg1"/>
                </a:solidFill>
              </a:rPr>
              <a:t>November 2023</a:t>
            </a:r>
          </a:p>
          <a:p>
            <a:r>
              <a:rPr lang="en-GB" b="1">
                <a:solidFill>
                  <a:schemeClr val="bg1"/>
                </a:solidFill>
              </a:rPr>
              <a:t>USD 1.0 billion</a:t>
            </a:r>
          </a:p>
          <a:p>
            <a:r>
              <a:rPr lang="en-GB" sz="1100" b="1">
                <a:solidFill>
                  <a:schemeClr val="bg1"/>
                </a:solidFill>
              </a:rPr>
              <a:t>Tenor: 10 years</a:t>
            </a:r>
          </a:p>
          <a:p>
            <a:r>
              <a:rPr lang="en-GB" sz="1100" b="1">
                <a:solidFill>
                  <a:schemeClr val="bg1"/>
                </a:solidFill>
              </a:rPr>
              <a:t>Yield: 5.6%</a:t>
            </a:r>
          </a:p>
          <a:p>
            <a:r>
              <a:rPr lang="en-GB" sz="1100" b="1" err="1">
                <a:solidFill>
                  <a:schemeClr val="bg1"/>
                </a:solidFill>
              </a:rPr>
              <a:t>Aqd</a:t>
            </a:r>
            <a:r>
              <a:rPr lang="en-GB" sz="1100" b="1">
                <a:solidFill>
                  <a:schemeClr val="bg1"/>
                </a:solidFill>
              </a:rPr>
              <a:t>: </a:t>
            </a:r>
            <a:r>
              <a:rPr lang="en-GB" sz="1100" b="1" err="1">
                <a:solidFill>
                  <a:schemeClr val="bg1"/>
                </a:solidFill>
              </a:rPr>
              <a:t>Wakala</a:t>
            </a:r>
            <a:r>
              <a:rPr lang="en-GB" sz="1100" b="1">
                <a:solidFill>
                  <a:schemeClr val="bg1"/>
                </a:solidFill>
              </a:rPr>
              <a:t> </a:t>
            </a:r>
            <a:r>
              <a:rPr lang="en-GB" sz="1100" b="1" err="1">
                <a:solidFill>
                  <a:schemeClr val="bg1"/>
                </a:solidFill>
              </a:rPr>
              <a:t>bil</a:t>
            </a:r>
            <a:r>
              <a:rPr lang="en-GB" sz="1100" b="1">
                <a:solidFill>
                  <a:schemeClr val="bg1"/>
                </a:solidFill>
              </a:rPr>
              <a:t> </a:t>
            </a:r>
            <a:r>
              <a:rPr lang="en-GB" sz="1100" b="1" err="1">
                <a:solidFill>
                  <a:schemeClr val="bg1"/>
                </a:solidFill>
              </a:rPr>
              <a:t>istithmar</a:t>
            </a:r>
            <a:endParaRPr lang="en-GB" sz="1100" b="1">
              <a:solidFill>
                <a:schemeClr val="bg1"/>
              </a:solidFill>
            </a:endParaRPr>
          </a:p>
        </p:txBody>
      </p:sp>
      <p:sp>
        <p:nvSpPr>
          <p:cNvPr id="130" name="Title 1">
            <a:extLst>
              <a:ext uri="{FF2B5EF4-FFF2-40B4-BE49-F238E27FC236}">
                <a16:creationId xmlns:a16="http://schemas.microsoft.com/office/drawing/2014/main" id="{DA099FF1-C666-898D-1FB0-3A676C6A4B37}"/>
              </a:ext>
            </a:extLst>
          </p:cNvPr>
          <p:cNvSpPr txBox="1">
            <a:spLocks/>
          </p:cNvSpPr>
          <p:nvPr/>
        </p:nvSpPr>
        <p:spPr>
          <a:xfrm>
            <a:off x="157842" y="1542848"/>
            <a:ext cx="17672958" cy="80884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chemeClr val="bg1"/>
                </a:solidFill>
                <a:latin typeface="Arial" panose="020B0604020202020204" pitchFamily="34" charset="0"/>
                <a:cs typeface="Arial" panose="020B0604020202020204" pitchFamily="34" charset="0"/>
              </a:rPr>
              <a:t>SNI Serie at Global Market</a:t>
            </a:r>
          </a:p>
          <a:p>
            <a:r>
              <a:rPr lang="en-GB" sz="2400" b="1" dirty="0">
                <a:solidFill>
                  <a:schemeClr val="bg1"/>
                </a:solidFill>
                <a:latin typeface="Arial" panose="020B0604020202020204" pitchFamily="34" charset="0"/>
                <a:cs typeface="Arial" panose="020B0604020202020204" pitchFamily="34" charset="0"/>
              </a:rPr>
              <a:t>(Cumulative Issuance: USD 7.7 billion)</a:t>
            </a:r>
          </a:p>
        </p:txBody>
      </p:sp>
      <p:sp>
        <p:nvSpPr>
          <p:cNvPr id="131" name="Rectangle 130">
            <a:extLst>
              <a:ext uri="{FF2B5EF4-FFF2-40B4-BE49-F238E27FC236}">
                <a16:creationId xmlns:a16="http://schemas.microsoft.com/office/drawing/2014/main" id="{9FC79CBA-8BD4-A126-9746-A3CAB4874621}"/>
              </a:ext>
            </a:extLst>
          </p:cNvPr>
          <p:cNvSpPr/>
          <p:nvPr/>
        </p:nvSpPr>
        <p:spPr>
          <a:xfrm>
            <a:off x="12544019" y="2496726"/>
            <a:ext cx="1913402" cy="10885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rPr>
              <a:t>July 2024</a:t>
            </a:r>
          </a:p>
          <a:p>
            <a:endParaRPr lang="en-GB" dirty="0">
              <a:solidFill>
                <a:schemeClr val="bg1"/>
              </a:solidFill>
            </a:endParaRPr>
          </a:p>
          <a:p>
            <a:endParaRPr lang="en-GB" dirty="0">
              <a:solidFill>
                <a:schemeClr val="bg1"/>
              </a:solidFill>
            </a:endParaRPr>
          </a:p>
          <a:p>
            <a:endParaRPr lang="en-GB" dirty="0">
              <a:solidFill>
                <a:schemeClr val="bg1"/>
              </a:solidFill>
            </a:endParaRPr>
          </a:p>
        </p:txBody>
      </p:sp>
      <p:graphicFrame>
        <p:nvGraphicFramePr>
          <p:cNvPr id="132" name="Table 131">
            <a:extLst>
              <a:ext uri="{FF2B5EF4-FFF2-40B4-BE49-F238E27FC236}">
                <a16:creationId xmlns:a16="http://schemas.microsoft.com/office/drawing/2014/main" id="{98C570DE-6CC1-06D6-D19B-A48E9F6735FE}"/>
              </a:ext>
            </a:extLst>
          </p:cNvPr>
          <p:cNvGraphicFramePr>
            <a:graphicFrameLocks noGrp="1"/>
          </p:cNvGraphicFramePr>
          <p:nvPr>
            <p:extLst>
              <p:ext uri="{D42A27DB-BD31-4B8C-83A1-F6EECF244321}">
                <p14:modId xmlns:p14="http://schemas.microsoft.com/office/powerpoint/2010/main" val="2675170310"/>
              </p:ext>
            </p:extLst>
          </p:nvPr>
        </p:nvGraphicFramePr>
        <p:xfrm>
          <a:off x="12578451" y="2758298"/>
          <a:ext cx="1991391" cy="868680"/>
        </p:xfrm>
        <a:graphic>
          <a:graphicData uri="http://schemas.openxmlformats.org/drawingml/2006/table">
            <a:tbl>
              <a:tblPr firstRow="1" bandRow="1">
                <a:tableStyleId>{5C22544A-7EE6-4342-B048-85BDC9FD1C3A}</a:tableStyleId>
              </a:tblPr>
              <a:tblGrid>
                <a:gridCol w="1991391">
                  <a:extLst>
                    <a:ext uri="{9D8B030D-6E8A-4147-A177-3AD203B41FA5}">
                      <a16:colId xmlns:a16="http://schemas.microsoft.com/office/drawing/2014/main" val="752181857"/>
                    </a:ext>
                  </a:extLst>
                </a:gridCol>
              </a:tblGrid>
              <a:tr h="370840">
                <a:tc>
                  <a:txBody>
                    <a:bodyPr/>
                    <a:lstStyle/>
                    <a:p>
                      <a:r>
                        <a:rPr lang="en-GB" sz="1800" b="1" dirty="0">
                          <a:solidFill>
                            <a:schemeClr val="bg1"/>
                          </a:solidFill>
                        </a:rPr>
                        <a:t>USD 600 million</a:t>
                      </a:r>
                    </a:p>
                    <a:p>
                      <a:r>
                        <a:rPr lang="en-GB" sz="1100" b="0" dirty="0">
                          <a:solidFill>
                            <a:schemeClr val="bg1"/>
                          </a:solidFill>
                        </a:rPr>
                        <a:t>Tenor: 30 years</a:t>
                      </a:r>
                    </a:p>
                    <a:p>
                      <a:r>
                        <a:rPr lang="en-GB" sz="1100" b="0" dirty="0">
                          <a:solidFill>
                            <a:schemeClr val="bg1"/>
                          </a:solidFill>
                        </a:rPr>
                        <a:t>Yield: 5.5%</a:t>
                      </a:r>
                    </a:p>
                    <a:p>
                      <a:r>
                        <a:rPr lang="en-GB" sz="1100" b="0" dirty="0" err="1">
                          <a:solidFill>
                            <a:schemeClr val="bg1"/>
                          </a:solidFill>
                        </a:rPr>
                        <a:t>Aqd</a:t>
                      </a:r>
                      <a:r>
                        <a:rPr lang="en-GB" sz="1100" b="0" dirty="0">
                          <a:solidFill>
                            <a:schemeClr val="bg1"/>
                          </a:solidFill>
                        </a:rPr>
                        <a:t>: </a:t>
                      </a:r>
                      <a:r>
                        <a:rPr lang="en-GB" sz="1100" b="0" dirty="0" err="1">
                          <a:solidFill>
                            <a:schemeClr val="bg1"/>
                          </a:solidFill>
                        </a:rPr>
                        <a:t>Wakala</a:t>
                      </a:r>
                      <a:r>
                        <a:rPr lang="en-GB" sz="1100" b="0" dirty="0">
                          <a:solidFill>
                            <a:schemeClr val="bg1"/>
                          </a:solidFill>
                        </a:rPr>
                        <a:t> </a:t>
                      </a:r>
                      <a:r>
                        <a:rPr lang="en-GB" sz="1100" b="0" dirty="0" err="1">
                          <a:solidFill>
                            <a:schemeClr val="bg1"/>
                          </a:solidFill>
                        </a:rPr>
                        <a:t>bil</a:t>
                      </a:r>
                      <a:r>
                        <a:rPr lang="en-GB" sz="1100" b="0" dirty="0">
                          <a:solidFill>
                            <a:schemeClr val="bg1"/>
                          </a:solidFill>
                        </a:rPr>
                        <a:t> </a:t>
                      </a:r>
                      <a:r>
                        <a:rPr lang="en-GB" sz="1100" b="0" dirty="0" err="1">
                          <a:solidFill>
                            <a:schemeClr val="bg1"/>
                          </a:solidFill>
                        </a:rPr>
                        <a:t>istithmar</a:t>
                      </a:r>
                      <a:endParaRPr lang="en-GB" sz="1100" b="0" dirty="0">
                        <a:solidFill>
                          <a:schemeClr val="bg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31305125"/>
                  </a:ext>
                </a:extLst>
              </a:tr>
            </a:tbl>
          </a:graphicData>
        </a:graphic>
      </p:graphicFrame>
      <p:sp>
        <p:nvSpPr>
          <p:cNvPr id="133" name="TextBox 132">
            <a:extLst>
              <a:ext uri="{FF2B5EF4-FFF2-40B4-BE49-F238E27FC236}">
                <a16:creationId xmlns:a16="http://schemas.microsoft.com/office/drawing/2014/main" id="{668C51EB-34CC-7128-CEAE-3DFFB0CE702F}"/>
              </a:ext>
            </a:extLst>
          </p:cNvPr>
          <p:cNvSpPr txBox="1"/>
          <p:nvPr/>
        </p:nvSpPr>
        <p:spPr>
          <a:xfrm>
            <a:off x="122695" y="57128"/>
            <a:ext cx="9783305" cy="514372"/>
          </a:xfrm>
          <a:prstGeom prst="rect">
            <a:avLst/>
          </a:prstGeom>
          <a:noFill/>
        </p:spPr>
        <p:txBody>
          <a:bodyPr wrap="square">
            <a:spAutoFit/>
          </a:bodyPr>
          <a:lstStyle/>
          <a:p>
            <a:pPr algn="l">
              <a:lnSpc>
                <a:spcPts val="3634"/>
              </a:lnSpc>
              <a:spcBef>
                <a:spcPct val="0"/>
              </a:spcBef>
            </a:pPr>
            <a:r>
              <a:rPr lang="en-US" sz="2596" b="1">
                <a:solidFill>
                  <a:srgbClr val="FFFFFF"/>
                </a:solidFill>
                <a:latin typeface="Arial" panose="020B0604020202020204" pitchFamily="34" charset="0"/>
                <a:ea typeface="Garet Bold"/>
                <a:cs typeface="Arial" panose="020B0604020202020204" pitchFamily="34" charset="0"/>
                <a:sym typeface="Garet Bold"/>
              </a:rPr>
              <a:t>Islamic Green Finance in Indonesia: Sovereign Sukuk</a:t>
            </a:r>
            <a:endParaRPr lang="en-US" sz="2596">
              <a:solidFill>
                <a:srgbClr val="FFFFFF"/>
              </a:solidFill>
              <a:latin typeface="Arial" panose="020B0604020202020204" pitchFamily="34" charset="0"/>
              <a:ea typeface="Garet Bold"/>
              <a:cs typeface="Arial" panose="020B0604020202020204" pitchFamily="34" charset="0"/>
              <a:sym typeface="Garet Bold"/>
            </a:endParaRPr>
          </a:p>
        </p:txBody>
      </p:sp>
      <p:sp>
        <p:nvSpPr>
          <p:cNvPr id="148" name="Rectangle 147">
            <a:extLst>
              <a:ext uri="{FF2B5EF4-FFF2-40B4-BE49-F238E27FC236}">
                <a16:creationId xmlns:a16="http://schemas.microsoft.com/office/drawing/2014/main" id="{8EBDE55C-574A-0DA9-1907-0AA35BE376C8}"/>
              </a:ext>
            </a:extLst>
          </p:cNvPr>
          <p:cNvSpPr/>
          <p:nvPr/>
        </p:nvSpPr>
        <p:spPr>
          <a:xfrm>
            <a:off x="3275214" y="6879320"/>
            <a:ext cx="2239978" cy="1088572"/>
          </a:xfrm>
          <a:prstGeom prst="rect">
            <a:avLst/>
          </a:prstGeom>
          <a:noFill/>
          <a:ln w="190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chemeClr val="bg1"/>
                </a:solidFill>
                <a:effectLst/>
                <a:uLnTx/>
                <a:uFillTx/>
                <a:latin typeface="Aptos" panose="02110004020202020204"/>
                <a:ea typeface="+mn-ea"/>
                <a:cs typeface="+mn-cs"/>
              </a:rPr>
              <a:t> November 2019</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chemeClr val="bg1"/>
                </a:solidFill>
                <a:effectLst/>
                <a:uLnTx/>
                <a:uFillTx/>
                <a:latin typeface="Aptos" panose="02110004020202020204"/>
                <a:ea typeface="+mn-ea"/>
                <a:cs typeface="+mn-cs"/>
              </a:rPr>
              <a:t>IDR 1.46 trillion</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Tenor: 2 years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Yield: 6.75% (floating with floor)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Aqd</a:t>
            </a: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Wakala</a:t>
            </a: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bil</a:t>
            </a: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istithmar</a:t>
            </a:r>
            <a:endParaRPr kumimoji="0" lang="en-GB" sz="1800" b="1" i="0" u="none" strike="noStrike" kern="0" cap="none" spc="0" normalizeH="0" baseline="0" noProof="0">
              <a:ln>
                <a:noFill/>
              </a:ln>
              <a:solidFill>
                <a:schemeClr val="bg1"/>
              </a:solidFill>
              <a:effectLst/>
              <a:uLnTx/>
              <a:uFillTx/>
              <a:latin typeface="Aptos" panose="02110004020202020204"/>
              <a:ea typeface="+mn-ea"/>
              <a:cs typeface="+mn-cs"/>
            </a:endParaRPr>
          </a:p>
        </p:txBody>
      </p:sp>
      <p:grpSp>
        <p:nvGrpSpPr>
          <p:cNvPr id="149" name="Group 148">
            <a:extLst>
              <a:ext uri="{FF2B5EF4-FFF2-40B4-BE49-F238E27FC236}">
                <a16:creationId xmlns:a16="http://schemas.microsoft.com/office/drawing/2014/main" id="{9A529B37-0B49-165E-6D44-D090A5978FBC}"/>
              </a:ext>
            </a:extLst>
          </p:cNvPr>
          <p:cNvGrpSpPr/>
          <p:nvPr/>
        </p:nvGrpSpPr>
        <p:grpSpPr>
          <a:xfrm>
            <a:off x="3139351" y="7053216"/>
            <a:ext cx="135865" cy="1241247"/>
            <a:chOff x="432671" y="1458410"/>
            <a:chExt cx="135865" cy="1241247"/>
          </a:xfrm>
          <a:solidFill>
            <a:schemeClr val="bg1"/>
          </a:solidFill>
        </p:grpSpPr>
        <p:cxnSp>
          <p:nvCxnSpPr>
            <p:cNvPr id="150" name="Straight Connector 149">
              <a:extLst>
                <a:ext uri="{FF2B5EF4-FFF2-40B4-BE49-F238E27FC236}">
                  <a16:creationId xmlns:a16="http://schemas.microsoft.com/office/drawing/2014/main" id="{0ADED835-49AB-5999-A53A-1CD319BAFEF8}"/>
                </a:ext>
              </a:extLst>
            </p:cNvPr>
            <p:cNvCxnSpPr/>
            <p:nvPr/>
          </p:nvCxnSpPr>
          <p:spPr>
            <a:xfrm>
              <a:off x="500743" y="1534886"/>
              <a:ext cx="0" cy="1164771"/>
            </a:xfrm>
            <a:prstGeom prst="line">
              <a:avLst/>
            </a:prstGeom>
            <a:grpFill/>
            <a:ln w="19050" cap="flat" cmpd="sng" algn="ctr">
              <a:solidFill>
                <a:schemeClr val="bg1"/>
              </a:solidFill>
              <a:prstDash val="solid"/>
              <a:miter lim="800000"/>
            </a:ln>
            <a:effectLst/>
          </p:spPr>
        </p:cxnSp>
        <p:sp>
          <p:nvSpPr>
            <p:cNvPr id="151" name="Oval 150">
              <a:extLst>
                <a:ext uri="{FF2B5EF4-FFF2-40B4-BE49-F238E27FC236}">
                  <a16:creationId xmlns:a16="http://schemas.microsoft.com/office/drawing/2014/main" id="{5D787DE2-91EC-F80B-B2E4-C8DB1FD2638C}"/>
                </a:ext>
              </a:extLst>
            </p:cNvPr>
            <p:cNvSpPr/>
            <p:nvPr/>
          </p:nvSpPr>
          <p:spPr>
            <a:xfrm>
              <a:off x="432671" y="1458410"/>
              <a:ext cx="135865" cy="88051"/>
            </a:xfrm>
            <a:prstGeom prst="ellipse">
              <a:avLst/>
            </a:prstGeom>
            <a:grpFill/>
            <a:ln w="190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aphicFrame>
        <p:nvGraphicFramePr>
          <p:cNvPr id="152" name="Diagram 151">
            <a:extLst>
              <a:ext uri="{FF2B5EF4-FFF2-40B4-BE49-F238E27FC236}">
                <a16:creationId xmlns:a16="http://schemas.microsoft.com/office/drawing/2014/main" id="{E74997AF-7467-5041-038B-FD98E8D6EEDB}"/>
              </a:ext>
            </a:extLst>
          </p:cNvPr>
          <p:cNvGraphicFramePr/>
          <p:nvPr>
            <p:extLst>
              <p:ext uri="{D42A27DB-BD31-4B8C-83A1-F6EECF244321}">
                <p14:modId xmlns:p14="http://schemas.microsoft.com/office/powerpoint/2010/main" val="2455288704"/>
              </p:ext>
            </p:extLst>
          </p:nvPr>
        </p:nvGraphicFramePr>
        <p:xfrm>
          <a:off x="3027808" y="8071758"/>
          <a:ext cx="12990521" cy="10232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53" name="Group 152">
            <a:extLst>
              <a:ext uri="{FF2B5EF4-FFF2-40B4-BE49-F238E27FC236}">
                <a16:creationId xmlns:a16="http://schemas.microsoft.com/office/drawing/2014/main" id="{3B8750B5-207F-BC5F-935B-68E53D8C127A}"/>
              </a:ext>
            </a:extLst>
          </p:cNvPr>
          <p:cNvGrpSpPr/>
          <p:nvPr/>
        </p:nvGrpSpPr>
        <p:grpSpPr>
          <a:xfrm rot="10800000">
            <a:off x="4238808" y="8838471"/>
            <a:ext cx="135865" cy="1241247"/>
            <a:chOff x="432671" y="1458410"/>
            <a:chExt cx="135865" cy="1241247"/>
          </a:xfrm>
          <a:solidFill>
            <a:schemeClr val="bg1"/>
          </a:solidFill>
        </p:grpSpPr>
        <p:cxnSp>
          <p:nvCxnSpPr>
            <p:cNvPr id="154" name="Straight Connector 153">
              <a:extLst>
                <a:ext uri="{FF2B5EF4-FFF2-40B4-BE49-F238E27FC236}">
                  <a16:creationId xmlns:a16="http://schemas.microsoft.com/office/drawing/2014/main" id="{9F00078A-4CC1-D94C-6682-8D980735DEFB}"/>
                </a:ext>
              </a:extLst>
            </p:cNvPr>
            <p:cNvCxnSpPr/>
            <p:nvPr/>
          </p:nvCxnSpPr>
          <p:spPr>
            <a:xfrm>
              <a:off x="500743" y="1534886"/>
              <a:ext cx="0" cy="1164771"/>
            </a:xfrm>
            <a:prstGeom prst="line">
              <a:avLst/>
            </a:prstGeom>
            <a:grpFill/>
            <a:ln w="19050" cap="flat" cmpd="sng" algn="ctr">
              <a:solidFill>
                <a:schemeClr val="bg1"/>
              </a:solidFill>
              <a:prstDash val="solid"/>
              <a:miter lim="800000"/>
            </a:ln>
            <a:effectLst/>
          </p:spPr>
        </p:cxnSp>
        <p:sp>
          <p:nvSpPr>
            <p:cNvPr id="155" name="Oval 154">
              <a:extLst>
                <a:ext uri="{FF2B5EF4-FFF2-40B4-BE49-F238E27FC236}">
                  <a16:creationId xmlns:a16="http://schemas.microsoft.com/office/drawing/2014/main" id="{B5B5D765-85C4-C4B6-9F71-4B1DD94BF44B}"/>
                </a:ext>
              </a:extLst>
            </p:cNvPr>
            <p:cNvSpPr/>
            <p:nvPr/>
          </p:nvSpPr>
          <p:spPr>
            <a:xfrm>
              <a:off x="432671" y="1458410"/>
              <a:ext cx="135865" cy="88051"/>
            </a:xfrm>
            <a:prstGeom prst="ellipse">
              <a:avLst/>
            </a:prstGeom>
            <a:grpFill/>
            <a:ln w="190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156" name="Group 155">
            <a:extLst>
              <a:ext uri="{FF2B5EF4-FFF2-40B4-BE49-F238E27FC236}">
                <a16:creationId xmlns:a16="http://schemas.microsoft.com/office/drawing/2014/main" id="{04010BDB-CF62-7F11-C7C6-A5EF4717A41C}"/>
              </a:ext>
            </a:extLst>
          </p:cNvPr>
          <p:cNvGrpSpPr/>
          <p:nvPr/>
        </p:nvGrpSpPr>
        <p:grpSpPr>
          <a:xfrm rot="10800000">
            <a:off x="8789039" y="8849357"/>
            <a:ext cx="135865" cy="1241247"/>
            <a:chOff x="432671" y="1458410"/>
            <a:chExt cx="135865" cy="1241247"/>
          </a:xfrm>
          <a:solidFill>
            <a:srgbClr val="E97132"/>
          </a:solidFill>
        </p:grpSpPr>
        <p:cxnSp>
          <p:nvCxnSpPr>
            <p:cNvPr id="157" name="Straight Connector 156">
              <a:extLst>
                <a:ext uri="{FF2B5EF4-FFF2-40B4-BE49-F238E27FC236}">
                  <a16:creationId xmlns:a16="http://schemas.microsoft.com/office/drawing/2014/main" id="{508390A4-A8A8-F7DE-A65F-72DC5F453CC6}"/>
                </a:ext>
              </a:extLst>
            </p:cNvPr>
            <p:cNvCxnSpPr/>
            <p:nvPr/>
          </p:nvCxnSpPr>
          <p:spPr>
            <a:xfrm>
              <a:off x="500743" y="1534886"/>
              <a:ext cx="0" cy="1164771"/>
            </a:xfrm>
            <a:prstGeom prst="line">
              <a:avLst/>
            </a:prstGeom>
            <a:grpFill/>
            <a:ln w="19050" cap="flat" cmpd="sng" algn="ctr">
              <a:solidFill>
                <a:srgbClr val="E97132"/>
              </a:solidFill>
              <a:prstDash val="solid"/>
              <a:miter lim="800000"/>
            </a:ln>
            <a:effectLst/>
          </p:spPr>
        </p:cxnSp>
        <p:sp>
          <p:nvSpPr>
            <p:cNvPr id="158" name="Oval 157">
              <a:extLst>
                <a:ext uri="{FF2B5EF4-FFF2-40B4-BE49-F238E27FC236}">
                  <a16:creationId xmlns:a16="http://schemas.microsoft.com/office/drawing/2014/main" id="{493E00F1-2822-D4B2-1DF2-39125F4B3C2C}"/>
                </a:ext>
              </a:extLst>
            </p:cNvPr>
            <p:cNvSpPr/>
            <p:nvPr/>
          </p:nvSpPr>
          <p:spPr>
            <a:xfrm>
              <a:off x="432671" y="1458410"/>
              <a:ext cx="135865" cy="88051"/>
            </a:xfrm>
            <a:prstGeom prst="ellipse">
              <a:avLst/>
            </a:prstGeom>
            <a:grp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59" name="Rectangle 158">
            <a:extLst>
              <a:ext uri="{FF2B5EF4-FFF2-40B4-BE49-F238E27FC236}">
                <a16:creationId xmlns:a16="http://schemas.microsoft.com/office/drawing/2014/main" id="{E9E46C8D-6429-1D00-93FD-2B02E37EADB4}"/>
              </a:ext>
            </a:extLst>
          </p:cNvPr>
          <p:cNvSpPr/>
          <p:nvPr/>
        </p:nvSpPr>
        <p:spPr>
          <a:xfrm>
            <a:off x="5539436" y="6872460"/>
            <a:ext cx="2239976" cy="1088572"/>
          </a:xfrm>
          <a:prstGeom prst="rect">
            <a:avLst/>
          </a:prstGeom>
          <a:noFill/>
          <a:ln w="190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chemeClr val="bg1"/>
                </a:solidFill>
                <a:effectLst/>
                <a:uLnTx/>
                <a:uFillTx/>
                <a:latin typeface="Aptos" panose="02110004020202020204"/>
                <a:ea typeface="+mn-ea"/>
                <a:cs typeface="+mn-cs"/>
              </a:rPr>
              <a:t>November 2021</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chemeClr val="bg1"/>
                </a:solidFill>
                <a:effectLst/>
                <a:uLnTx/>
                <a:uFillTx/>
                <a:latin typeface="Aptos" panose="02110004020202020204"/>
                <a:ea typeface="+mn-ea"/>
                <a:cs typeface="+mn-cs"/>
              </a:rPr>
              <a:t>IDR 5 trillion</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Tenor: 2 years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Yield: 4.8% (floating with floor)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Aqd</a:t>
            </a: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Wakala</a:t>
            </a: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bil</a:t>
            </a: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istithmar</a:t>
            </a:r>
            <a:endParaRPr kumimoji="0" lang="en-GB" sz="1100" b="1" i="0" u="none" strike="noStrike" kern="0" cap="none" spc="0" normalizeH="0" baseline="0" noProof="0">
              <a:ln>
                <a:noFill/>
              </a:ln>
              <a:solidFill>
                <a:schemeClr val="bg1"/>
              </a:solidFill>
              <a:effectLst/>
              <a:uLnTx/>
              <a:uFillTx/>
              <a:latin typeface="Aptos" panose="02110004020202020204"/>
              <a:ea typeface="+mn-ea"/>
              <a:cs typeface="+mn-cs"/>
            </a:endParaRPr>
          </a:p>
        </p:txBody>
      </p:sp>
      <p:sp>
        <p:nvSpPr>
          <p:cNvPr id="160" name="Rectangle 159">
            <a:extLst>
              <a:ext uri="{FF2B5EF4-FFF2-40B4-BE49-F238E27FC236}">
                <a16:creationId xmlns:a16="http://schemas.microsoft.com/office/drawing/2014/main" id="{B1521E07-076D-85BC-D438-B1EC799EF693}"/>
              </a:ext>
            </a:extLst>
          </p:cNvPr>
          <p:cNvSpPr/>
          <p:nvPr/>
        </p:nvSpPr>
        <p:spPr>
          <a:xfrm>
            <a:off x="7794137" y="6859142"/>
            <a:ext cx="2239974" cy="1088572"/>
          </a:xfrm>
          <a:prstGeom prst="rect">
            <a:avLst/>
          </a:prstGeom>
          <a:noFill/>
          <a:ln w="190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chemeClr val="bg1"/>
                </a:solidFill>
                <a:effectLst/>
                <a:uLnTx/>
                <a:uFillTx/>
                <a:latin typeface="Aptos" panose="02110004020202020204"/>
                <a:ea typeface="+mn-ea"/>
                <a:cs typeface="+mn-cs"/>
              </a:rPr>
              <a:t>November 2022</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chemeClr val="bg1"/>
                </a:solidFill>
                <a:effectLst/>
                <a:uLnTx/>
                <a:uFillTx/>
                <a:latin typeface="Aptos" panose="02110004020202020204"/>
                <a:ea typeface="+mn-ea"/>
                <a:cs typeface="+mn-cs"/>
              </a:rPr>
              <a:t>IDR 10 trillion</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Tenor: 2 years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Yield: 6.15% (floating with floor)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Aqd</a:t>
            </a: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Wakala</a:t>
            </a: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bil</a:t>
            </a: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istithmar</a:t>
            </a:r>
            <a:endParaRPr kumimoji="0" lang="en-GB" sz="1100" b="1" i="0" u="none" strike="noStrike" kern="0" cap="none" spc="0" normalizeH="0" baseline="0" noProof="0">
              <a:ln>
                <a:noFill/>
              </a:ln>
              <a:solidFill>
                <a:schemeClr val="bg1"/>
              </a:solidFill>
              <a:effectLst/>
              <a:uLnTx/>
              <a:uFillTx/>
              <a:latin typeface="Aptos" panose="02110004020202020204"/>
              <a:ea typeface="+mn-ea"/>
              <a:cs typeface="+mn-cs"/>
            </a:endParaRPr>
          </a:p>
        </p:txBody>
      </p:sp>
      <p:sp>
        <p:nvSpPr>
          <p:cNvPr id="161" name="Rectangle 160">
            <a:extLst>
              <a:ext uri="{FF2B5EF4-FFF2-40B4-BE49-F238E27FC236}">
                <a16:creationId xmlns:a16="http://schemas.microsoft.com/office/drawing/2014/main" id="{98AB39E9-AA3C-6807-C872-0CBEB1E7BAD0}"/>
              </a:ext>
            </a:extLst>
          </p:cNvPr>
          <p:cNvSpPr/>
          <p:nvPr/>
        </p:nvSpPr>
        <p:spPr>
          <a:xfrm>
            <a:off x="4388239" y="8997042"/>
            <a:ext cx="2215517" cy="1088572"/>
          </a:xfrm>
          <a:prstGeom prst="rect">
            <a:avLst/>
          </a:prstGeom>
          <a:noFill/>
          <a:ln w="190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chemeClr val="bg1"/>
                </a:solidFill>
                <a:effectLst/>
                <a:uLnTx/>
                <a:uFillTx/>
                <a:latin typeface="Aptos" panose="02110004020202020204"/>
                <a:ea typeface="+mn-ea"/>
                <a:cs typeface="+mn-cs"/>
              </a:rPr>
              <a:t>November 2020</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chemeClr val="bg1"/>
                </a:solidFill>
                <a:effectLst/>
                <a:uLnTx/>
                <a:uFillTx/>
                <a:latin typeface="Aptos" panose="02110004020202020204"/>
                <a:ea typeface="+mn-ea"/>
                <a:cs typeface="+mn-cs"/>
              </a:rPr>
              <a:t>IDR 5.42 trillion</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Tenor: 2 years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Yield: 5.5% (floating with floor)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Aqd</a:t>
            </a: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Wakala</a:t>
            </a: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bil</a:t>
            </a: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istithmar</a:t>
            </a:r>
            <a:endParaRPr kumimoji="0" lang="en-GB" sz="1100" b="1" i="0" u="none" strike="noStrike" kern="0" cap="none" spc="0" normalizeH="0" baseline="0" noProof="0">
              <a:ln>
                <a:noFill/>
              </a:ln>
              <a:solidFill>
                <a:schemeClr val="bg1"/>
              </a:solidFill>
              <a:effectLst/>
              <a:uLnTx/>
              <a:uFillTx/>
              <a:latin typeface="Aptos" panose="02110004020202020204"/>
              <a:ea typeface="+mn-ea"/>
              <a:cs typeface="+mn-cs"/>
            </a:endParaRPr>
          </a:p>
        </p:txBody>
      </p:sp>
      <p:sp>
        <p:nvSpPr>
          <p:cNvPr id="162" name="Rectangle 161">
            <a:extLst>
              <a:ext uri="{FF2B5EF4-FFF2-40B4-BE49-F238E27FC236}">
                <a16:creationId xmlns:a16="http://schemas.microsoft.com/office/drawing/2014/main" id="{84E0D2C3-9CA7-C77A-8740-8A7C1898A6F5}"/>
              </a:ext>
            </a:extLst>
          </p:cNvPr>
          <p:cNvSpPr/>
          <p:nvPr/>
        </p:nvSpPr>
        <p:spPr>
          <a:xfrm>
            <a:off x="8927580" y="9002032"/>
            <a:ext cx="1913402" cy="1088572"/>
          </a:xfrm>
          <a:prstGeom prst="rect">
            <a:avLst/>
          </a:prstGeom>
          <a:solidFill>
            <a:srgbClr val="E97132">
              <a:lumMod val="20000"/>
              <a:lumOff val="80000"/>
            </a:srgbClr>
          </a:solidFill>
          <a:ln w="190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black"/>
                </a:solidFill>
                <a:effectLst/>
                <a:uLnTx/>
                <a:uFillTx/>
                <a:latin typeface="Aptos" panose="02110004020202020204"/>
                <a:ea typeface="+mn-ea"/>
                <a:cs typeface="+mn-cs"/>
              </a:rPr>
              <a:t>Jan-Dec 2023</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black"/>
                </a:solidFill>
                <a:effectLst/>
                <a:uLnTx/>
                <a:uFillTx/>
                <a:latin typeface="Aptos" panose="02110004020202020204"/>
                <a:ea typeface="+mn-ea"/>
                <a:cs typeface="+mn-cs"/>
              </a:rPr>
              <a:t>IDR 15.49 trillion</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E97132">
                    <a:lumMod val="50000"/>
                  </a:srgbClr>
                </a:solidFill>
                <a:effectLst/>
                <a:uLnTx/>
                <a:uFillTx/>
                <a:latin typeface="Aptos" panose="02110004020202020204"/>
                <a:ea typeface="+mn-ea"/>
                <a:cs typeface="+mn-cs"/>
              </a:rPr>
              <a:t>Tenor: 6 years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E97132">
                    <a:lumMod val="50000"/>
                  </a:srgbClr>
                </a:solidFill>
                <a:effectLst/>
                <a:uLnTx/>
                <a:uFillTx/>
                <a:latin typeface="Aptos" panose="02110004020202020204"/>
                <a:ea typeface="+mn-ea"/>
                <a:cs typeface="+mn-cs"/>
              </a:rPr>
              <a:t>Yield: 6.625% </a:t>
            </a:r>
            <a:r>
              <a:rPr kumimoji="0" lang="en-GB" sz="1100" b="1" i="0" u="none" strike="noStrike" kern="0" cap="none" spc="0" normalizeH="0" baseline="0" noProof="0" err="1">
                <a:ln>
                  <a:noFill/>
                </a:ln>
                <a:solidFill>
                  <a:srgbClr val="E97132">
                    <a:lumMod val="50000"/>
                  </a:srgbClr>
                </a:solidFill>
                <a:effectLst/>
                <a:uLnTx/>
                <a:uFillTx/>
                <a:latin typeface="Aptos" panose="02110004020202020204"/>
                <a:ea typeface="+mn-ea"/>
                <a:cs typeface="+mn-cs"/>
              </a:rPr>
              <a:t>p.a</a:t>
            </a:r>
            <a:r>
              <a:rPr kumimoji="0" lang="en-GB" sz="1100" b="1" i="0" u="none" strike="noStrike" kern="0" cap="none" spc="0" normalizeH="0" baseline="0" noProof="0">
                <a:ln>
                  <a:noFill/>
                </a:ln>
                <a:solidFill>
                  <a:srgbClr val="E97132">
                    <a:lumMod val="50000"/>
                  </a:srgbClr>
                </a:solidFill>
                <a:effectLst/>
                <a:uLnTx/>
                <a:uFillTx/>
                <a:latin typeface="Aptos" panose="02110004020202020204"/>
                <a:ea typeface="+mn-ea"/>
                <a:cs typeface="+mn-cs"/>
              </a:rPr>
              <a:t> (fixed)</a:t>
            </a:r>
          </a:p>
        </p:txBody>
      </p:sp>
      <p:sp>
        <p:nvSpPr>
          <p:cNvPr id="163" name="Title 1">
            <a:extLst>
              <a:ext uri="{FF2B5EF4-FFF2-40B4-BE49-F238E27FC236}">
                <a16:creationId xmlns:a16="http://schemas.microsoft.com/office/drawing/2014/main" id="{855A5E97-7894-4E10-A2D0-C49760C904C0}"/>
              </a:ext>
            </a:extLst>
          </p:cNvPr>
          <p:cNvSpPr txBox="1">
            <a:spLocks/>
          </p:cNvSpPr>
          <p:nvPr/>
        </p:nvSpPr>
        <p:spPr>
          <a:xfrm>
            <a:off x="152400" y="5833379"/>
            <a:ext cx="12106377" cy="605521"/>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Domestic Retail Green Sukuk – Saving Sukuk (IDR 44.6 trillion or USD 2.7 billion)</a:t>
            </a:r>
          </a:p>
        </p:txBody>
      </p:sp>
      <p:sp>
        <p:nvSpPr>
          <p:cNvPr id="164" name="Rectangle 163">
            <a:extLst>
              <a:ext uri="{FF2B5EF4-FFF2-40B4-BE49-F238E27FC236}">
                <a16:creationId xmlns:a16="http://schemas.microsoft.com/office/drawing/2014/main" id="{8D0D0211-0466-4BAD-0B85-D03FBA47770C}"/>
              </a:ext>
            </a:extLst>
          </p:cNvPr>
          <p:cNvSpPr/>
          <p:nvPr/>
        </p:nvSpPr>
        <p:spPr>
          <a:xfrm>
            <a:off x="10061080" y="6864759"/>
            <a:ext cx="2239974" cy="1088572"/>
          </a:xfrm>
          <a:prstGeom prst="rect">
            <a:avLst/>
          </a:prstGeom>
          <a:noFill/>
          <a:ln w="190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chemeClr val="bg1"/>
                </a:solidFill>
                <a:effectLst/>
                <a:uLnTx/>
                <a:uFillTx/>
                <a:latin typeface="Aptos" panose="02110004020202020204"/>
                <a:ea typeface="+mn-ea"/>
                <a:cs typeface="+mn-cs"/>
              </a:rPr>
              <a:t>May 2023</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chemeClr val="bg1"/>
                </a:solidFill>
                <a:effectLst/>
                <a:uLnTx/>
                <a:uFillTx/>
                <a:latin typeface="Aptos" panose="02110004020202020204"/>
                <a:ea typeface="+mn-ea"/>
                <a:cs typeface="+mn-cs"/>
              </a:rPr>
              <a:t>IDR 3.3 trillion</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Tenor: 4 years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Yield: 6.4% (floating with floor)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Aqd</a:t>
            </a: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Wakala</a:t>
            </a: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bil</a:t>
            </a: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istithmar</a:t>
            </a:r>
            <a:endParaRPr kumimoji="0" lang="en-GB" sz="1800" b="1" i="0" u="none" strike="noStrike" kern="0" cap="none" spc="0" normalizeH="0" baseline="0" noProof="0">
              <a:ln>
                <a:noFill/>
              </a:ln>
              <a:solidFill>
                <a:schemeClr val="bg1"/>
              </a:solidFill>
              <a:effectLst/>
              <a:uLnTx/>
              <a:uFillTx/>
              <a:latin typeface="Aptos" panose="02110004020202020204"/>
              <a:ea typeface="+mn-ea"/>
              <a:cs typeface="+mn-cs"/>
            </a:endParaRPr>
          </a:p>
        </p:txBody>
      </p:sp>
      <p:sp>
        <p:nvSpPr>
          <p:cNvPr id="165" name="Title 1">
            <a:extLst>
              <a:ext uri="{FF2B5EF4-FFF2-40B4-BE49-F238E27FC236}">
                <a16:creationId xmlns:a16="http://schemas.microsoft.com/office/drawing/2014/main" id="{D7B81717-7AE3-50B4-1D0F-E77D24F904DE}"/>
              </a:ext>
            </a:extLst>
          </p:cNvPr>
          <p:cNvSpPr txBox="1">
            <a:spLocks/>
          </p:cNvSpPr>
          <p:nvPr/>
        </p:nvSpPr>
        <p:spPr>
          <a:xfrm>
            <a:off x="9905999" y="5829300"/>
            <a:ext cx="8246533" cy="634944"/>
          </a:xfrm>
          <a:prstGeom prst="rect">
            <a:avLst/>
          </a:prstGeom>
          <a:solidFill>
            <a:schemeClr val="bg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Domestic Wholesale Green Sukuk (IDR 22.22 trillion or USD 1.35 billion)</a:t>
            </a:r>
          </a:p>
        </p:txBody>
      </p:sp>
      <p:grpSp>
        <p:nvGrpSpPr>
          <p:cNvPr id="166" name="Group 165">
            <a:extLst>
              <a:ext uri="{FF2B5EF4-FFF2-40B4-BE49-F238E27FC236}">
                <a16:creationId xmlns:a16="http://schemas.microsoft.com/office/drawing/2014/main" id="{D8EC9212-D30A-A85B-B5C7-ACC38F97D89F}"/>
              </a:ext>
            </a:extLst>
          </p:cNvPr>
          <p:cNvGrpSpPr/>
          <p:nvPr/>
        </p:nvGrpSpPr>
        <p:grpSpPr>
          <a:xfrm>
            <a:off x="5447124" y="7053216"/>
            <a:ext cx="135865" cy="1241247"/>
            <a:chOff x="432671" y="1458410"/>
            <a:chExt cx="135865" cy="1241247"/>
          </a:xfrm>
          <a:solidFill>
            <a:schemeClr val="bg1"/>
          </a:solidFill>
        </p:grpSpPr>
        <p:cxnSp>
          <p:nvCxnSpPr>
            <p:cNvPr id="167" name="Straight Connector 166">
              <a:extLst>
                <a:ext uri="{FF2B5EF4-FFF2-40B4-BE49-F238E27FC236}">
                  <a16:creationId xmlns:a16="http://schemas.microsoft.com/office/drawing/2014/main" id="{CA50E235-CB7B-7F6A-6689-C98F11E3D9DF}"/>
                </a:ext>
              </a:extLst>
            </p:cNvPr>
            <p:cNvCxnSpPr/>
            <p:nvPr/>
          </p:nvCxnSpPr>
          <p:spPr>
            <a:xfrm>
              <a:off x="500743" y="1534886"/>
              <a:ext cx="0" cy="1164771"/>
            </a:xfrm>
            <a:prstGeom prst="line">
              <a:avLst/>
            </a:prstGeom>
            <a:grpFill/>
            <a:ln w="19050" cap="flat" cmpd="sng" algn="ctr">
              <a:solidFill>
                <a:schemeClr val="bg1"/>
              </a:solidFill>
              <a:prstDash val="solid"/>
              <a:miter lim="800000"/>
            </a:ln>
            <a:effectLst/>
          </p:spPr>
        </p:cxnSp>
        <p:sp>
          <p:nvSpPr>
            <p:cNvPr id="168" name="Oval 167">
              <a:extLst>
                <a:ext uri="{FF2B5EF4-FFF2-40B4-BE49-F238E27FC236}">
                  <a16:creationId xmlns:a16="http://schemas.microsoft.com/office/drawing/2014/main" id="{9FC92960-5C36-4017-BA3C-8AEB253EB126}"/>
                </a:ext>
              </a:extLst>
            </p:cNvPr>
            <p:cNvSpPr/>
            <p:nvPr/>
          </p:nvSpPr>
          <p:spPr>
            <a:xfrm>
              <a:off x="432671" y="1458410"/>
              <a:ext cx="135865" cy="88051"/>
            </a:xfrm>
            <a:prstGeom prst="ellipse">
              <a:avLst/>
            </a:prstGeom>
            <a:grpFill/>
            <a:ln w="190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169" name="Group 168">
            <a:extLst>
              <a:ext uri="{FF2B5EF4-FFF2-40B4-BE49-F238E27FC236}">
                <a16:creationId xmlns:a16="http://schemas.microsoft.com/office/drawing/2014/main" id="{51E63AFE-C1FE-9D30-6DE4-B3516B788F13}"/>
              </a:ext>
            </a:extLst>
          </p:cNvPr>
          <p:cNvGrpSpPr/>
          <p:nvPr/>
        </p:nvGrpSpPr>
        <p:grpSpPr>
          <a:xfrm>
            <a:off x="7689575" y="7053216"/>
            <a:ext cx="135865" cy="1241247"/>
            <a:chOff x="432671" y="1458410"/>
            <a:chExt cx="135865" cy="1241247"/>
          </a:xfrm>
          <a:solidFill>
            <a:schemeClr val="bg1"/>
          </a:solidFill>
        </p:grpSpPr>
        <p:cxnSp>
          <p:nvCxnSpPr>
            <p:cNvPr id="170" name="Straight Connector 169">
              <a:extLst>
                <a:ext uri="{FF2B5EF4-FFF2-40B4-BE49-F238E27FC236}">
                  <a16:creationId xmlns:a16="http://schemas.microsoft.com/office/drawing/2014/main" id="{C6AA48B7-24A7-433A-4BAC-0FEBDF4D2613}"/>
                </a:ext>
              </a:extLst>
            </p:cNvPr>
            <p:cNvCxnSpPr/>
            <p:nvPr/>
          </p:nvCxnSpPr>
          <p:spPr>
            <a:xfrm>
              <a:off x="500743" y="1534886"/>
              <a:ext cx="0" cy="1164771"/>
            </a:xfrm>
            <a:prstGeom prst="line">
              <a:avLst/>
            </a:prstGeom>
            <a:grpFill/>
            <a:ln w="19050" cap="flat" cmpd="sng" algn="ctr">
              <a:solidFill>
                <a:schemeClr val="bg1"/>
              </a:solidFill>
              <a:prstDash val="solid"/>
              <a:miter lim="800000"/>
            </a:ln>
            <a:effectLst/>
          </p:spPr>
        </p:cxnSp>
        <p:sp>
          <p:nvSpPr>
            <p:cNvPr id="171" name="Oval 170">
              <a:extLst>
                <a:ext uri="{FF2B5EF4-FFF2-40B4-BE49-F238E27FC236}">
                  <a16:creationId xmlns:a16="http://schemas.microsoft.com/office/drawing/2014/main" id="{1BCDE252-D1DE-3D11-AB42-5640F77ED307}"/>
                </a:ext>
              </a:extLst>
            </p:cNvPr>
            <p:cNvSpPr/>
            <p:nvPr/>
          </p:nvSpPr>
          <p:spPr>
            <a:xfrm>
              <a:off x="432671" y="1458410"/>
              <a:ext cx="135865" cy="88051"/>
            </a:xfrm>
            <a:prstGeom prst="ellipse">
              <a:avLst/>
            </a:prstGeom>
            <a:grpFill/>
            <a:ln w="190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172" name="Group 171">
            <a:extLst>
              <a:ext uri="{FF2B5EF4-FFF2-40B4-BE49-F238E27FC236}">
                <a16:creationId xmlns:a16="http://schemas.microsoft.com/office/drawing/2014/main" id="{23C11FBE-5262-1A47-2562-E804A37B88F4}"/>
              </a:ext>
            </a:extLst>
          </p:cNvPr>
          <p:cNvGrpSpPr/>
          <p:nvPr/>
        </p:nvGrpSpPr>
        <p:grpSpPr>
          <a:xfrm>
            <a:off x="9967555" y="7051065"/>
            <a:ext cx="135865" cy="1241247"/>
            <a:chOff x="432671" y="1458410"/>
            <a:chExt cx="135865" cy="1241247"/>
          </a:xfrm>
          <a:solidFill>
            <a:schemeClr val="bg1"/>
          </a:solidFill>
        </p:grpSpPr>
        <p:cxnSp>
          <p:nvCxnSpPr>
            <p:cNvPr id="173" name="Straight Connector 172">
              <a:extLst>
                <a:ext uri="{FF2B5EF4-FFF2-40B4-BE49-F238E27FC236}">
                  <a16:creationId xmlns:a16="http://schemas.microsoft.com/office/drawing/2014/main" id="{D93C3AA1-8608-4F63-507A-9D88B83151EF}"/>
                </a:ext>
              </a:extLst>
            </p:cNvPr>
            <p:cNvCxnSpPr/>
            <p:nvPr/>
          </p:nvCxnSpPr>
          <p:spPr>
            <a:xfrm>
              <a:off x="500743" y="1534886"/>
              <a:ext cx="0" cy="1164771"/>
            </a:xfrm>
            <a:prstGeom prst="line">
              <a:avLst/>
            </a:prstGeom>
            <a:grpFill/>
            <a:ln w="19050" cap="flat" cmpd="sng" algn="ctr">
              <a:solidFill>
                <a:schemeClr val="bg1"/>
              </a:solidFill>
              <a:prstDash val="solid"/>
              <a:miter lim="800000"/>
            </a:ln>
            <a:effectLst/>
          </p:spPr>
        </p:cxnSp>
        <p:sp>
          <p:nvSpPr>
            <p:cNvPr id="174" name="Oval 173">
              <a:extLst>
                <a:ext uri="{FF2B5EF4-FFF2-40B4-BE49-F238E27FC236}">
                  <a16:creationId xmlns:a16="http://schemas.microsoft.com/office/drawing/2014/main" id="{DEBDB4AA-0F1C-FD32-FE89-7462737E7746}"/>
                </a:ext>
              </a:extLst>
            </p:cNvPr>
            <p:cNvSpPr/>
            <p:nvPr/>
          </p:nvSpPr>
          <p:spPr>
            <a:xfrm>
              <a:off x="432671" y="1458410"/>
              <a:ext cx="135865" cy="88051"/>
            </a:xfrm>
            <a:prstGeom prst="ellipse">
              <a:avLst/>
            </a:prstGeom>
            <a:grpFill/>
            <a:ln w="190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175" name="Group 174">
            <a:extLst>
              <a:ext uri="{FF2B5EF4-FFF2-40B4-BE49-F238E27FC236}">
                <a16:creationId xmlns:a16="http://schemas.microsoft.com/office/drawing/2014/main" id="{FBCF010E-2128-2265-9560-7E5BFC10248D}"/>
              </a:ext>
            </a:extLst>
          </p:cNvPr>
          <p:cNvGrpSpPr/>
          <p:nvPr/>
        </p:nvGrpSpPr>
        <p:grpSpPr>
          <a:xfrm rot="10800000">
            <a:off x="6524805" y="8849357"/>
            <a:ext cx="135865" cy="1241247"/>
            <a:chOff x="432671" y="1458410"/>
            <a:chExt cx="135865" cy="1241247"/>
          </a:xfrm>
          <a:solidFill>
            <a:srgbClr val="E97132"/>
          </a:solidFill>
        </p:grpSpPr>
        <p:cxnSp>
          <p:nvCxnSpPr>
            <p:cNvPr id="176" name="Straight Connector 175">
              <a:extLst>
                <a:ext uri="{FF2B5EF4-FFF2-40B4-BE49-F238E27FC236}">
                  <a16:creationId xmlns:a16="http://schemas.microsoft.com/office/drawing/2014/main" id="{EB39C69C-FC47-84B4-39B4-F89FC5A44613}"/>
                </a:ext>
              </a:extLst>
            </p:cNvPr>
            <p:cNvCxnSpPr/>
            <p:nvPr/>
          </p:nvCxnSpPr>
          <p:spPr>
            <a:xfrm>
              <a:off x="500743" y="1534886"/>
              <a:ext cx="0" cy="1164771"/>
            </a:xfrm>
            <a:prstGeom prst="line">
              <a:avLst/>
            </a:prstGeom>
            <a:grpFill/>
            <a:ln w="19050" cap="flat" cmpd="sng" algn="ctr">
              <a:solidFill>
                <a:srgbClr val="E97132"/>
              </a:solidFill>
              <a:prstDash val="solid"/>
              <a:miter lim="800000"/>
            </a:ln>
            <a:effectLst/>
          </p:spPr>
        </p:cxnSp>
        <p:sp>
          <p:nvSpPr>
            <p:cNvPr id="177" name="Oval 176">
              <a:extLst>
                <a:ext uri="{FF2B5EF4-FFF2-40B4-BE49-F238E27FC236}">
                  <a16:creationId xmlns:a16="http://schemas.microsoft.com/office/drawing/2014/main" id="{ED72287A-9C58-1F2F-73F6-3EA9E5300EF8}"/>
                </a:ext>
              </a:extLst>
            </p:cNvPr>
            <p:cNvSpPr/>
            <p:nvPr/>
          </p:nvSpPr>
          <p:spPr>
            <a:xfrm>
              <a:off x="432671" y="1458410"/>
              <a:ext cx="135865" cy="88051"/>
            </a:xfrm>
            <a:prstGeom prst="ellipse">
              <a:avLst/>
            </a:prstGeom>
            <a:grp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78" name="Rectangle 177">
            <a:extLst>
              <a:ext uri="{FF2B5EF4-FFF2-40B4-BE49-F238E27FC236}">
                <a16:creationId xmlns:a16="http://schemas.microsoft.com/office/drawing/2014/main" id="{BD7263B9-14B3-DE88-32D5-3479B76F94C8}"/>
              </a:ext>
            </a:extLst>
          </p:cNvPr>
          <p:cNvSpPr/>
          <p:nvPr/>
        </p:nvSpPr>
        <p:spPr>
          <a:xfrm>
            <a:off x="6674234" y="9007928"/>
            <a:ext cx="1913402" cy="1088572"/>
          </a:xfrm>
          <a:prstGeom prst="rect">
            <a:avLst/>
          </a:prstGeom>
          <a:solidFill>
            <a:srgbClr val="E97132">
              <a:lumMod val="20000"/>
              <a:lumOff val="80000"/>
            </a:srgbClr>
          </a:solidFill>
          <a:ln w="190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black"/>
                </a:solidFill>
                <a:effectLst/>
                <a:uLnTx/>
                <a:uFillTx/>
                <a:latin typeface="Aptos" panose="02110004020202020204"/>
                <a:ea typeface="+mn-ea"/>
                <a:cs typeface="+mn-cs"/>
              </a:rPr>
              <a:t>September 2022</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black"/>
                </a:solidFill>
                <a:effectLst/>
                <a:uLnTx/>
                <a:uFillTx/>
                <a:latin typeface="Aptos" panose="02110004020202020204"/>
                <a:ea typeface="+mn-ea"/>
                <a:cs typeface="+mn-cs"/>
              </a:rPr>
              <a:t>IDR 6.73 trillion</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E97132">
                    <a:lumMod val="50000"/>
                  </a:srgbClr>
                </a:solidFill>
                <a:effectLst/>
                <a:uLnTx/>
                <a:uFillTx/>
                <a:latin typeface="Aptos" panose="02110004020202020204"/>
                <a:ea typeface="+mn-ea"/>
                <a:cs typeface="+mn-cs"/>
              </a:rPr>
              <a:t>Tenor: 7 years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E97132">
                    <a:lumMod val="50000"/>
                  </a:srgbClr>
                </a:solidFill>
                <a:effectLst/>
                <a:uLnTx/>
                <a:uFillTx/>
                <a:latin typeface="Aptos" panose="02110004020202020204"/>
                <a:ea typeface="+mn-ea"/>
                <a:cs typeface="+mn-cs"/>
              </a:rPr>
              <a:t>Yield: 6.625% </a:t>
            </a:r>
            <a:r>
              <a:rPr kumimoji="0" lang="en-GB" sz="1100" b="1" i="0" u="none" strike="noStrike" kern="0" cap="none" spc="0" normalizeH="0" baseline="0" noProof="0" err="1">
                <a:ln>
                  <a:noFill/>
                </a:ln>
                <a:solidFill>
                  <a:srgbClr val="E97132">
                    <a:lumMod val="50000"/>
                  </a:srgbClr>
                </a:solidFill>
                <a:effectLst/>
                <a:uLnTx/>
                <a:uFillTx/>
                <a:latin typeface="Aptos" panose="02110004020202020204"/>
                <a:ea typeface="+mn-ea"/>
                <a:cs typeface="+mn-cs"/>
              </a:rPr>
              <a:t>p.a</a:t>
            </a:r>
            <a:r>
              <a:rPr kumimoji="0" lang="en-GB" sz="1100" b="1" i="0" u="none" strike="noStrike" kern="0" cap="none" spc="0" normalizeH="0" baseline="0" noProof="0">
                <a:ln>
                  <a:noFill/>
                </a:ln>
                <a:solidFill>
                  <a:srgbClr val="E97132">
                    <a:lumMod val="50000"/>
                  </a:srgbClr>
                </a:solidFill>
                <a:effectLst/>
                <a:uLnTx/>
                <a:uFillTx/>
                <a:latin typeface="Aptos" panose="02110004020202020204"/>
                <a:ea typeface="+mn-ea"/>
                <a:cs typeface="+mn-cs"/>
              </a:rPr>
              <a:t> (fixed)</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err="1">
                <a:ln>
                  <a:noFill/>
                </a:ln>
                <a:solidFill>
                  <a:srgbClr val="E97132">
                    <a:lumMod val="50000"/>
                  </a:srgbClr>
                </a:solidFill>
                <a:effectLst/>
                <a:uLnTx/>
                <a:uFillTx/>
                <a:latin typeface="Aptos" panose="02110004020202020204"/>
                <a:ea typeface="+mn-ea"/>
                <a:cs typeface="+mn-cs"/>
              </a:rPr>
              <a:t>Aqd</a:t>
            </a:r>
            <a:r>
              <a:rPr kumimoji="0" lang="en-GB" sz="1100" b="1" i="0" u="none" strike="noStrike" kern="0" cap="none" spc="0" normalizeH="0" baseline="0" noProof="0">
                <a:ln>
                  <a:noFill/>
                </a:ln>
                <a:solidFill>
                  <a:srgbClr val="E97132">
                    <a:lumMod val="50000"/>
                  </a:srgbClr>
                </a:solidFill>
                <a:effectLst/>
                <a:uLnTx/>
                <a:uFillTx/>
                <a:latin typeface="Aptos" panose="02110004020202020204"/>
                <a:ea typeface="+mn-ea"/>
                <a:cs typeface="+mn-cs"/>
              </a:rPr>
              <a:t>: Ijarah</a:t>
            </a:r>
          </a:p>
        </p:txBody>
      </p:sp>
      <p:sp>
        <p:nvSpPr>
          <p:cNvPr id="179" name="Rectangle 178">
            <a:extLst>
              <a:ext uri="{FF2B5EF4-FFF2-40B4-BE49-F238E27FC236}">
                <a16:creationId xmlns:a16="http://schemas.microsoft.com/office/drawing/2014/main" id="{D32AEC23-CF77-81C3-0C66-95BC01FC6212}"/>
              </a:ext>
            </a:extLst>
          </p:cNvPr>
          <p:cNvSpPr/>
          <p:nvPr/>
        </p:nvSpPr>
        <p:spPr>
          <a:xfrm>
            <a:off x="12499263" y="6891661"/>
            <a:ext cx="2239974" cy="1088572"/>
          </a:xfrm>
          <a:prstGeom prst="rect">
            <a:avLst/>
          </a:prstGeom>
          <a:noFill/>
          <a:ln w="190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chemeClr val="bg1"/>
                </a:solidFill>
                <a:effectLst/>
                <a:uLnTx/>
                <a:uFillTx/>
                <a:latin typeface="Aptos" panose="02110004020202020204"/>
                <a:ea typeface="+mn-ea"/>
                <a:cs typeface="+mn-cs"/>
              </a:rPr>
              <a:t>June 2024</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chemeClr val="bg1"/>
                </a:solidFill>
                <a:effectLst/>
                <a:uLnTx/>
                <a:uFillTx/>
                <a:latin typeface="Aptos" panose="02110004020202020204"/>
                <a:ea typeface="+mn-ea"/>
                <a:cs typeface="+mn-cs"/>
              </a:rPr>
              <a:t>IDR 5.08 trillion</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chemeClr val="bg1"/>
                </a:solidFill>
                <a:effectLst/>
                <a:uLnTx/>
                <a:uFillTx/>
                <a:latin typeface="Aptos" panose="02110004020202020204"/>
                <a:ea typeface="+mn-ea"/>
                <a:cs typeface="+mn-cs"/>
              </a:rPr>
              <a:t>Tenor: 4 years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chemeClr val="bg1"/>
                </a:solidFill>
                <a:effectLst/>
                <a:uLnTx/>
                <a:uFillTx/>
                <a:latin typeface="Aptos" panose="02110004020202020204"/>
                <a:ea typeface="+mn-ea"/>
                <a:cs typeface="+mn-cs"/>
              </a:rPr>
              <a:t>Yield: 6.55% (floating with floor)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err="1">
                <a:ln>
                  <a:noFill/>
                </a:ln>
                <a:solidFill>
                  <a:schemeClr val="bg1"/>
                </a:solidFill>
                <a:effectLst/>
                <a:uLnTx/>
                <a:uFillTx/>
                <a:latin typeface="Aptos" panose="02110004020202020204"/>
                <a:ea typeface="+mn-ea"/>
                <a:cs typeface="+mn-cs"/>
              </a:rPr>
              <a:t>Aqd</a:t>
            </a:r>
            <a:r>
              <a:rPr kumimoji="0" lang="en-GB" sz="1100" b="1" i="0" u="none" strike="noStrike" kern="0" cap="none" spc="0" normalizeH="0" baseline="0" noProof="0" dirty="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dirty="0" err="1">
                <a:ln>
                  <a:noFill/>
                </a:ln>
                <a:solidFill>
                  <a:schemeClr val="bg1"/>
                </a:solidFill>
                <a:effectLst/>
                <a:uLnTx/>
                <a:uFillTx/>
                <a:latin typeface="Aptos" panose="02110004020202020204"/>
                <a:ea typeface="+mn-ea"/>
                <a:cs typeface="+mn-cs"/>
              </a:rPr>
              <a:t>Wakala</a:t>
            </a:r>
            <a:r>
              <a:rPr kumimoji="0" lang="en-GB" sz="1100" b="1" i="0" u="none" strike="noStrike" kern="0" cap="none" spc="0" normalizeH="0" baseline="0" noProof="0" dirty="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dirty="0" err="1">
                <a:ln>
                  <a:noFill/>
                </a:ln>
                <a:solidFill>
                  <a:schemeClr val="bg1"/>
                </a:solidFill>
                <a:effectLst/>
                <a:uLnTx/>
                <a:uFillTx/>
                <a:latin typeface="Aptos" panose="02110004020202020204"/>
                <a:ea typeface="+mn-ea"/>
                <a:cs typeface="+mn-cs"/>
              </a:rPr>
              <a:t>bil</a:t>
            </a:r>
            <a:r>
              <a:rPr kumimoji="0" lang="en-GB" sz="1100" b="1" i="0" u="none" strike="noStrike" kern="0" cap="none" spc="0" normalizeH="0" baseline="0" noProof="0" dirty="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dirty="0" err="1">
                <a:ln>
                  <a:noFill/>
                </a:ln>
                <a:solidFill>
                  <a:schemeClr val="bg1"/>
                </a:solidFill>
                <a:effectLst/>
                <a:uLnTx/>
                <a:uFillTx/>
                <a:latin typeface="Aptos" panose="02110004020202020204"/>
                <a:ea typeface="+mn-ea"/>
                <a:cs typeface="+mn-cs"/>
              </a:rPr>
              <a:t>istithmar</a:t>
            </a:r>
            <a:endParaRPr kumimoji="0" lang="en-GB" sz="1800" b="1" i="0" u="none" strike="noStrike" kern="0" cap="none" spc="0" normalizeH="0" baseline="0" noProof="0" dirty="0">
              <a:ln>
                <a:noFill/>
              </a:ln>
              <a:solidFill>
                <a:schemeClr val="bg1"/>
              </a:solidFill>
              <a:effectLst/>
              <a:uLnTx/>
              <a:uFillTx/>
              <a:latin typeface="Aptos" panose="02110004020202020204"/>
              <a:ea typeface="+mn-ea"/>
              <a:cs typeface="+mn-cs"/>
            </a:endParaRPr>
          </a:p>
        </p:txBody>
      </p:sp>
      <p:grpSp>
        <p:nvGrpSpPr>
          <p:cNvPr id="180" name="Group 179">
            <a:extLst>
              <a:ext uri="{FF2B5EF4-FFF2-40B4-BE49-F238E27FC236}">
                <a16:creationId xmlns:a16="http://schemas.microsoft.com/office/drawing/2014/main" id="{15D04C13-0D53-3651-CFC3-8F028B4E3A3F}"/>
              </a:ext>
            </a:extLst>
          </p:cNvPr>
          <p:cNvGrpSpPr/>
          <p:nvPr/>
        </p:nvGrpSpPr>
        <p:grpSpPr>
          <a:xfrm>
            <a:off x="12356751" y="7077967"/>
            <a:ext cx="135865" cy="1241247"/>
            <a:chOff x="432671" y="1458410"/>
            <a:chExt cx="135865" cy="1241247"/>
          </a:xfrm>
          <a:solidFill>
            <a:schemeClr val="bg1"/>
          </a:solidFill>
        </p:grpSpPr>
        <p:cxnSp>
          <p:nvCxnSpPr>
            <p:cNvPr id="181" name="Straight Connector 180">
              <a:extLst>
                <a:ext uri="{FF2B5EF4-FFF2-40B4-BE49-F238E27FC236}">
                  <a16:creationId xmlns:a16="http://schemas.microsoft.com/office/drawing/2014/main" id="{A14946B4-B314-A78C-12B0-ADE05C19ACF1}"/>
                </a:ext>
              </a:extLst>
            </p:cNvPr>
            <p:cNvCxnSpPr/>
            <p:nvPr/>
          </p:nvCxnSpPr>
          <p:spPr>
            <a:xfrm>
              <a:off x="500743" y="1534886"/>
              <a:ext cx="0" cy="1164771"/>
            </a:xfrm>
            <a:prstGeom prst="line">
              <a:avLst/>
            </a:prstGeom>
            <a:grpFill/>
            <a:ln w="19050" cap="flat" cmpd="sng" algn="ctr">
              <a:solidFill>
                <a:schemeClr val="bg1"/>
              </a:solidFill>
              <a:prstDash val="solid"/>
              <a:miter lim="800000"/>
            </a:ln>
            <a:effectLst/>
          </p:spPr>
        </p:cxnSp>
        <p:sp>
          <p:nvSpPr>
            <p:cNvPr id="182" name="Oval 181">
              <a:extLst>
                <a:ext uri="{FF2B5EF4-FFF2-40B4-BE49-F238E27FC236}">
                  <a16:creationId xmlns:a16="http://schemas.microsoft.com/office/drawing/2014/main" id="{13EFC305-413D-8FAD-7CAD-1A865ECD176B}"/>
                </a:ext>
              </a:extLst>
            </p:cNvPr>
            <p:cNvSpPr/>
            <p:nvPr/>
          </p:nvSpPr>
          <p:spPr>
            <a:xfrm>
              <a:off x="432671" y="1458410"/>
              <a:ext cx="135865" cy="88051"/>
            </a:xfrm>
            <a:prstGeom prst="ellipse">
              <a:avLst/>
            </a:prstGeom>
            <a:grpFill/>
            <a:ln w="190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83" name="Rectangle 182">
            <a:extLst>
              <a:ext uri="{FF2B5EF4-FFF2-40B4-BE49-F238E27FC236}">
                <a16:creationId xmlns:a16="http://schemas.microsoft.com/office/drawing/2014/main" id="{8450B993-8953-62D0-584D-F97062AE91C7}"/>
              </a:ext>
            </a:extLst>
          </p:cNvPr>
          <p:cNvSpPr/>
          <p:nvPr/>
        </p:nvSpPr>
        <p:spPr>
          <a:xfrm>
            <a:off x="13647680" y="8995378"/>
            <a:ext cx="2239974" cy="1088572"/>
          </a:xfrm>
          <a:prstGeom prst="rect">
            <a:avLst/>
          </a:prstGeom>
          <a:noFill/>
          <a:ln w="190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chemeClr val="bg1"/>
                </a:solidFill>
                <a:effectLst/>
                <a:uLnTx/>
                <a:uFillTx/>
                <a:latin typeface="Aptos" panose="02110004020202020204"/>
                <a:ea typeface="+mn-ea"/>
                <a:cs typeface="+mn-cs"/>
              </a:rPr>
              <a:t>December 2024</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chemeClr val="bg1"/>
                </a:solidFill>
                <a:effectLst/>
                <a:uLnTx/>
                <a:uFillTx/>
                <a:latin typeface="Aptos" panose="02110004020202020204"/>
                <a:ea typeface="+mn-ea"/>
                <a:cs typeface="+mn-cs"/>
              </a:rPr>
              <a:t>IDR 4.84 trillion</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Tenor: 4 years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Yield: 6.5% (floating with floor)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Aqd</a:t>
            </a: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Wakala</a:t>
            </a: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bil</a:t>
            </a: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istithmar</a:t>
            </a:r>
            <a:endParaRPr kumimoji="0" lang="en-GB" sz="1100" b="1" i="0" u="none" strike="noStrike" kern="0" cap="none" spc="0" normalizeH="0" baseline="0" noProof="0">
              <a:ln>
                <a:noFill/>
              </a:ln>
              <a:solidFill>
                <a:schemeClr val="bg1"/>
              </a:solidFill>
              <a:effectLst/>
              <a:uLnTx/>
              <a:uFillTx/>
              <a:latin typeface="Aptos" panose="02110004020202020204"/>
              <a:ea typeface="+mn-ea"/>
              <a:cs typeface="+mn-cs"/>
            </a:endParaRPr>
          </a:p>
        </p:txBody>
      </p:sp>
      <p:grpSp>
        <p:nvGrpSpPr>
          <p:cNvPr id="184" name="Group 183">
            <a:extLst>
              <a:ext uri="{FF2B5EF4-FFF2-40B4-BE49-F238E27FC236}">
                <a16:creationId xmlns:a16="http://schemas.microsoft.com/office/drawing/2014/main" id="{75919E66-92A7-A0C3-5AFA-6D98E32E0A50}"/>
              </a:ext>
            </a:extLst>
          </p:cNvPr>
          <p:cNvGrpSpPr/>
          <p:nvPr/>
        </p:nvGrpSpPr>
        <p:grpSpPr>
          <a:xfrm rot="10800000">
            <a:off x="11173005" y="8849357"/>
            <a:ext cx="135865" cy="1241247"/>
            <a:chOff x="432671" y="1458410"/>
            <a:chExt cx="135865" cy="1241247"/>
          </a:xfrm>
          <a:solidFill>
            <a:schemeClr val="bg1"/>
          </a:solidFill>
        </p:grpSpPr>
        <p:cxnSp>
          <p:nvCxnSpPr>
            <p:cNvPr id="185" name="Straight Connector 184">
              <a:extLst>
                <a:ext uri="{FF2B5EF4-FFF2-40B4-BE49-F238E27FC236}">
                  <a16:creationId xmlns:a16="http://schemas.microsoft.com/office/drawing/2014/main" id="{6147ACF6-5D41-FEEB-B580-5393D83B2BF2}"/>
                </a:ext>
              </a:extLst>
            </p:cNvPr>
            <p:cNvCxnSpPr/>
            <p:nvPr/>
          </p:nvCxnSpPr>
          <p:spPr>
            <a:xfrm>
              <a:off x="500743" y="1534886"/>
              <a:ext cx="0" cy="1164771"/>
            </a:xfrm>
            <a:prstGeom prst="line">
              <a:avLst/>
            </a:prstGeom>
            <a:grpFill/>
            <a:ln w="19050" cap="flat" cmpd="sng" algn="ctr">
              <a:solidFill>
                <a:schemeClr val="bg1"/>
              </a:solidFill>
              <a:prstDash val="solid"/>
              <a:miter lim="800000"/>
            </a:ln>
            <a:effectLst/>
          </p:spPr>
        </p:cxnSp>
        <p:sp>
          <p:nvSpPr>
            <p:cNvPr id="186" name="Oval 185">
              <a:extLst>
                <a:ext uri="{FF2B5EF4-FFF2-40B4-BE49-F238E27FC236}">
                  <a16:creationId xmlns:a16="http://schemas.microsoft.com/office/drawing/2014/main" id="{A51D7E6E-1536-4802-C8B4-9B66EE320BB2}"/>
                </a:ext>
              </a:extLst>
            </p:cNvPr>
            <p:cNvSpPr/>
            <p:nvPr/>
          </p:nvSpPr>
          <p:spPr>
            <a:xfrm>
              <a:off x="432671" y="1458410"/>
              <a:ext cx="135865" cy="88051"/>
            </a:xfrm>
            <a:prstGeom prst="ellipse">
              <a:avLst/>
            </a:prstGeom>
            <a:grpFill/>
            <a:ln w="190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87" name="Rectangle 186">
            <a:extLst>
              <a:ext uri="{FF2B5EF4-FFF2-40B4-BE49-F238E27FC236}">
                <a16:creationId xmlns:a16="http://schemas.microsoft.com/office/drawing/2014/main" id="{E2000AD6-7702-E314-141A-C487B76633C8}"/>
              </a:ext>
            </a:extLst>
          </p:cNvPr>
          <p:cNvSpPr/>
          <p:nvPr/>
        </p:nvSpPr>
        <p:spPr>
          <a:xfrm>
            <a:off x="11229702" y="9006264"/>
            <a:ext cx="2239974" cy="1088572"/>
          </a:xfrm>
          <a:prstGeom prst="rect">
            <a:avLst/>
          </a:prstGeom>
          <a:noFill/>
          <a:ln w="190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chemeClr val="bg1"/>
                </a:solidFill>
                <a:effectLst/>
                <a:uLnTx/>
                <a:uFillTx/>
                <a:latin typeface="Aptos" panose="02110004020202020204"/>
                <a:ea typeface="+mn-ea"/>
                <a:cs typeface="+mn-cs"/>
              </a:rPr>
              <a:t>November 2023</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chemeClr val="bg1"/>
                </a:solidFill>
                <a:effectLst/>
                <a:uLnTx/>
                <a:uFillTx/>
                <a:latin typeface="Aptos" panose="02110004020202020204"/>
                <a:ea typeface="+mn-ea"/>
                <a:cs typeface="+mn-cs"/>
              </a:rPr>
              <a:t>IDR 5.5 trillion</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Tenor: 4 years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Yield: 6.5% (floating with floor)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Aqd</a:t>
            </a: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Wakala</a:t>
            </a: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bil</a:t>
            </a:r>
            <a:r>
              <a:rPr kumimoji="0" lang="en-GB" sz="1100" b="1" i="0" u="none" strike="noStrike" kern="0" cap="none" spc="0" normalizeH="0" baseline="0" noProof="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err="1">
                <a:ln>
                  <a:noFill/>
                </a:ln>
                <a:solidFill>
                  <a:schemeClr val="bg1"/>
                </a:solidFill>
                <a:effectLst/>
                <a:uLnTx/>
                <a:uFillTx/>
                <a:latin typeface="Aptos" panose="02110004020202020204"/>
                <a:ea typeface="+mn-ea"/>
                <a:cs typeface="+mn-cs"/>
              </a:rPr>
              <a:t>istithmar</a:t>
            </a:r>
            <a:endParaRPr kumimoji="0" lang="en-GB" sz="1100" b="1" i="0" u="none" strike="noStrike" kern="0" cap="none" spc="0" normalizeH="0" baseline="0" noProof="0">
              <a:ln>
                <a:noFill/>
              </a:ln>
              <a:solidFill>
                <a:schemeClr val="bg1"/>
              </a:solidFill>
              <a:effectLst/>
              <a:uLnTx/>
              <a:uFillTx/>
              <a:latin typeface="Aptos" panose="02110004020202020204"/>
              <a:ea typeface="+mn-ea"/>
              <a:cs typeface="+mn-cs"/>
            </a:endParaRPr>
          </a:p>
        </p:txBody>
      </p:sp>
      <p:grpSp>
        <p:nvGrpSpPr>
          <p:cNvPr id="188" name="Group 187">
            <a:extLst>
              <a:ext uri="{FF2B5EF4-FFF2-40B4-BE49-F238E27FC236}">
                <a16:creationId xmlns:a16="http://schemas.microsoft.com/office/drawing/2014/main" id="{FEF5CF94-663C-C62F-011E-4C7C310F2FBC}"/>
              </a:ext>
            </a:extLst>
          </p:cNvPr>
          <p:cNvGrpSpPr/>
          <p:nvPr/>
        </p:nvGrpSpPr>
        <p:grpSpPr>
          <a:xfrm rot="10800000">
            <a:off x="13541994" y="8838471"/>
            <a:ext cx="135865" cy="1241247"/>
            <a:chOff x="432671" y="1458410"/>
            <a:chExt cx="135865" cy="1241247"/>
          </a:xfrm>
          <a:solidFill>
            <a:schemeClr val="bg1"/>
          </a:solidFill>
        </p:grpSpPr>
        <p:cxnSp>
          <p:nvCxnSpPr>
            <p:cNvPr id="189" name="Straight Connector 188">
              <a:extLst>
                <a:ext uri="{FF2B5EF4-FFF2-40B4-BE49-F238E27FC236}">
                  <a16:creationId xmlns:a16="http://schemas.microsoft.com/office/drawing/2014/main" id="{23C88FE1-DE9C-2E43-971E-0CF0058162EB}"/>
                </a:ext>
              </a:extLst>
            </p:cNvPr>
            <p:cNvCxnSpPr/>
            <p:nvPr/>
          </p:nvCxnSpPr>
          <p:spPr>
            <a:xfrm>
              <a:off x="500743" y="1534886"/>
              <a:ext cx="0" cy="1164771"/>
            </a:xfrm>
            <a:prstGeom prst="line">
              <a:avLst/>
            </a:prstGeom>
            <a:grpFill/>
            <a:ln w="19050" cap="flat" cmpd="sng" algn="ctr">
              <a:solidFill>
                <a:schemeClr val="bg1"/>
              </a:solidFill>
              <a:prstDash val="solid"/>
              <a:miter lim="800000"/>
            </a:ln>
            <a:effectLst/>
          </p:spPr>
        </p:cxnSp>
        <p:sp>
          <p:nvSpPr>
            <p:cNvPr id="190" name="Oval 189">
              <a:extLst>
                <a:ext uri="{FF2B5EF4-FFF2-40B4-BE49-F238E27FC236}">
                  <a16:creationId xmlns:a16="http://schemas.microsoft.com/office/drawing/2014/main" id="{24ECD0F8-6EB4-3C28-052D-03F15563FA7A}"/>
                </a:ext>
              </a:extLst>
            </p:cNvPr>
            <p:cNvSpPr/>
            <p:nvPr/>
          </p:nvSpPr>
          <p:spPr>
            <a:xfrm>
              <a:off x="432671" y="1458410"/>
              <a:ext cx="135865" cy="88051"/>
            </a:xfrm>
            <a:prstGeom prst="ellipse">
              <a:avLst/>
            </a:prstGeom>
            <a:grpFill/>
            <a:ln w="190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2" name="Rectangle 1">
            <a:extLst>
              <a:ext uri="{FF2B5EF4-FFF2-40B4-BE49-F238E27FC236}">
                <a16:creationId xmlns:a16="http://schemas.microsoft.com/office/drawing/2014/main" id="{8A1AF242-97C5-78A1-E579-35D20D681239}"/>
              </a:ext>
            </a:extLst>
          </p:cNvPr>
          <p:cNvSpPr/>
          <p:nvPr/>
        </p:nvSpPr>
        <p:spPr>
          <a:xfrm>
            <a:off x="14905008" y="6897102"/>
            <a:ext cx="2239974" cy="1088572"/>
          </a:xfrm>
          <a:prstGeom prst="rect">
            <a:avLst/>
          </a:prstGeom>
          <a:noFill/>
          <a:ln w="190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chemeClr val="bg1"/>
                </a:solidFill>
                <a:effectLst/>
                <a:uLnTx/>
                <a:uFillTx/>
                <a:latin typeface="Aptos" panose="02110004020202020204"/>
                <a:ea typeface="+mn-ea"/>
                <a:cs typeface="+mn-cs"/>
              </a:rPr>
              <a:t>April 2025</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chemeClr val="bg1"/>
                </a:solidFill>
                <a:effectLst/>
                <a:uLnTx/>
                <a:uFillTx/>
                <a:latin typeface="Aptos" panose="02110004020202020204"/>
                <a:ea typeface="+mn-ea"/>
                <a:cs typeface="+mn-cs"/>
              </a:rPr>
              <a:t>IDR 4 trillion</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chemeClr val="bg1"/>
                </a:solidFill>
                <a:effectLst/>
                <a:uLnTx/>
                <a:uFillTx/>
                <a:latin typeface="Aptos" panose="02110004020202020204"/>
                <a:ea typeface="+mn-ea"/>
                <a:cs typeface="+mn-cs"/>
              </a:rPr>
              <a:t>Tenor: 4 years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chemeClr val="bg1"/>
                </a:solidFill>
                <a:effectLst/>
                <a:uLnTx/>
                <a:uFillTx/>
                <a:latin typeface="Aptos" panose="02110004020202020204"/>
                <a:ea typeface="+mn-ea"/>
                <a:cs typeface="+mn-cs"/>
              </a:rPr>
              <a:t>Yield: 6.6% (floating with floor)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err="1">
                <a:ln>
                  <a:noFill/>
                </a:ln>
                <a:solidFill>
                  <a:schemeClr val="bg1"/>
                </a:solidFill>
                <a:effectLst/>
                <a:uLnTx/>
                <a:uFillTx/>
                <a:latin typeface="Aptos" panose="02110004020202020204"/>
                <a:ea typeface="+mn-ea"/>
                <a:cs typeface="+mn-cs"/>
              </a:rPr>
              <a:t>Aqd</a:t>
            </a:r>
            <a:r>
              <a:rPr kumimoji="0" lang="en-GB" sz="1100" b="1" i="0" u="none" strike="noStrike" kern="0" cap="none" spc="0" normalizeH="0" baseline="0" noProof="0" dirty="0">
                <a:ln>
                  <a:noFill/>
                </a:ln>
                <a:solidFill>
                  <a:schemeClr val="bg1"/>
                </a:solidFill>
                <a:effectLst/>
                <a:uLnTx/>
                <a:uFillTx/>
                <a:latin typeface="Aptos" panose="02110004020202020204"/>
                <a:ea typeface="+mn-ea"/>
                <a:cs typeface="+mn-cs"/>
              </a:rPr>
              <a:t>: </a:t>
            </a:r>
            <a:r>
              <a:rPr kumimoji="0" lang="en-GB" sz="1100" b="1" i="0" u="none" strike="noStrike" kern="0" cap="none" spc="0" normalizeH="0" baseline="0" noProof="0" dirty="0" err="1">
                <a:ln>
                  <a:noFill/>
                </a:ln>
                <a:solidFill>
                  <a:schemeClr val="bg1"/>
                </a:solidFill>
                <a:effectLst/>
                <a:uLnTx/>
                <a:uFillTx/>
                <a:latin typeface="Aptos" panose="02110004020202020204"/>
                <a:ea typeface="+mn-ea"/>
                <a:cs typeface="+mn-cs"/>
              </a:rPr>
              <a:t>Wakala</a:t>
            </a:r>
            <a:endParaRPr kumimoji="0" lang="en-GB" sz="1800" b="1" i="0" u="none" strike="noStrike" kern="0" cap="none" spc="0" normalizeH="0" baseline="0" noProof="0" dirty="0">
              <a:ln>
                <a:noFill/>
              </a:ln>
              <a:solidFill>
                <a:schemeClr val="bg1"/>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624874DF-44BA-8BC4-2270-DDDC72D39275}"/>
              </a:ext>
            </a:extLst>
          </p:cNvPr>
          <p:cNvGrpSpPr/>
          <p:nvPr/>
        </p:nvGrpSpPr>
        <p:grpSpPr>
          <a:xfrm>
            <a:off x="14762496" y="7083408"/>
            <a:ext cx="135865" cy="1241247"/>
            <a:chOff x="432671" y="1458410"/>
            <a:chExt cx="135865" cy="1241247"/>
          </a:xfrm>
          <a:solidFill>
            <a:schemeClr val="bg1"/>
          </a:solidFill>
        </p:grpSpPr>
        <p:cxnSp>
          <p:nvCxnSpPr>
            <p:cNvPr id="4" name="Straight Connector 3">
              <a:extLst>
                <a:ext uri="{FF2B5EF4-FFF2-40B4-BE49-F238E27FC236}">
                  <a16:creationId xmlns:a16="http://schemas.microsoft.com/office/drawing/2014/main" id="{0E99E8BF-3621-1779-2297-8AABB923F8C6}"/>
                </a:ext>
              </a:extLst>
            </p:cNvPr>
            <p:cNvCxnSpPr/>
            <p:nvPr/>
          </p:nvCxnSpPr>
          <p:spPr>
            <a:xfrm>
              <a:off x="500743" y="1534886"/>
              <a:ext cx="0" cy="1164771"/>
            </a:xfrm>
            <a:prstGeom prst="line">
              <a:avLst/>
            </a:prstGeom>
            <a:grpFill/>
            <a:ln w="19050" cap="flat" cmpd="sng" algn="ctr">
              <a:solidFill>
                <a:schemeClr val="bg1"/>
              </a:solidFill>
              <a:prstDash val="solid"/>
              <a:miter lim="800000"/>
            </a:ln>
            <a:effectLst/>
          </p:spPr>
        </p:cxnSp>
        <p:sp>
          <p:nvSpPr>
            <p:cNvPr id="5" name="Oval 4">
              <a:extLst>
                <a:ext uri="{FF2B5EF4-FFF2-40B4-BE49-F238E27FC236}">
                  <a16:creationId xmlns:a16="http://schemas.microsoft.com/office/drawing/2014/main" id="{AF417BDA-D42D-F702-91DC-83A522170163}"/>
                </a:ext>
              </a:extLst>
            </p:cNvPr>
            <p:cNvSpPr/>
            <p:nvPr/>
          </p:nvSpPr>
          <p:spPr>
            <a:xfrm>
              <a:off x="432671" y="1458410"/>
              <a:ext cx="135865" cy="88051"/>
            </a:xfrm>
            <a:prstGeom prst="ellipse">
              <a:avLst/>
            </a:prstGeom>
            <a:grpFill/>
            <a:ln w="190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6" name="Group 5">
            <a:extLst>
              <a:ext uri="{FF2B5EF4-FFF2-40B4-BE49-F238E27FC236}">
                <a16:creationId xmlns:a16="http://schemas.microsoft.com/office/drawing/2014/main" id="{9C6E5911-E75B-F617-FAB5-0D7385D85319}"/>
              </a:ext>
            </a:extLst>
          </p:cNvPr>
          <p:cNvGrpSpPr/>
          <p:nvPr/>
        </p:nvGrpSpPr>
        <p:grpSpPr>
          <a:xfrm>
            <a:off x="14063752" y="4472368"/>
            <a:ext cx="135865" cy="1241247"/>
            <a:chOff x="8390124" y="4511852"/>
            <a:chExt cx="135865" cy="1241247"/>
          </a:xfrm>
        </p:grpSpPr>
        <p:cxnSp>
          <p:nvCxnSpPr>
            <p:cNvPr id="7" name="Straight Connector 6">
              <a:extLst>
                <a:ext uri="{FF2B5EF4-FFF2-40B4-BE49-F238E27FC236}">
                  <a16:creationId xmlns:a16="http://schemas.microsoft.com/office/drawing/2014/main" id="{7C42D828-DB4B-15B8-6F30-966659FDD9DF}"/>
                </a:ext>
              </a:extLst>
            </p:cNvPr>
            <p:cNvCxnSpPr/>
            <p:nvPr/>
          </p:nvCxnSpPr>
          <p:spPr>
            <a:xfrm rot="10800000">
              <a:off x="8457917" y="4511852"/>
              <a:ext cx="0" cy="1164771"/>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A1269A6F-7F27-FE2A-1951-211DDA94EE37}"/>
                </a:ext>
              </a:extLst>
            </p:cNvPr>
            <p:cNvSpPr/>
            <p:nvPr/>
          </p:nvSpPr>
          <p:spPr>
            <a:xfrm rot="10800000">
              <a:off x="8390124" y="5665048"/>
              <a:ext cx="135865" cy="88051"/>
            </a:xfrm>
            <a:prstGeom prst="ellips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F803AC4C-1D6C-2562-F764-EB69A59623EB}"/>
              </a:ext>
            </a:extLst>
          </p:cNvPr>
          <p:cNvSpPr/>
          <p:nvPr/>
        </p:nvSpPr>
        <p:spPr>
          <a:xfrm>
            <a:off x="14169635" y="4592385"/>
            <a:ext cx="1913402" cy="10885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rPr>
              <a:t>July 2025</a:t>
            </a:r>
          </a:p>
          <a:p>
            <a:r>
              <a:rPr lang="en-GB" b="1" dirty="0">
                <a:solidFill>
                  <a:schemeClr val="bg1"/>
                </a:solidFill>
              </a:rPr>
              <a:t>USD 1.1 billion</a:t>
            </a:r>
          </a:p>
          <a:p>
            <a:r>
              <a:rPr lang="en-GB" sz="1100" b="1" dirty="0">
                <a:solidFill>
                  <a:schemeClr val="bg1"/>
                </a:solidFill>
              </a:rPr>
              <a:t>Tenor: 30 years</a:t>
            </a:r>
          </a:p>
          <a:p>
            <a:r>
              <a:rPr lang="en-GB" sz="1100" b="1" dirty="0">
                <a:solidFill>
                  <a:schemeClr val="bg1"/>
                </a:solidFill>
              </a:rPr>
              <a:t>Yield: 5.5%</a:t>
            </a:r>
          </a:p>
          <a:p>
            <a:r>
              <a:rPr lang="en-GB" sz="1100" b="1" dirty="0" err="1">
                <a:solidFill>
                  <a:schemeClr val="bg1"/>
                </a:solidFill>
              </a:rPr>
              <a:t>Aqd</a:t>
            </a:r>
            <a:r>
              <a:rPr lang="en-GB" sz="1100" b="1" dirty="0">
                <a:solidFill>
                  <a:schemeClr val="bg1"/>
                </a:solidFill>
              </a:rPr>
              <a:t>: </a:t>
            </a:r>
            <a:r>
              <a:rPr lang="en-GB" sz="1100" b="1" dirty="0" err="1">
                <a:solidFill>
                  <a:schemeClr val="bg1"/>
                </a:solidFill>
              </a:rPr>
              <a:t>Wakala</a:t>
            </a:r>
            <a:endParaRPr lang="en-GB" sz="1100" b="1" dirty="0">
              <a:solidFill>
                <a:schemeClr val="bg1"/>
              </a:solidFill>
            </a:endParaRPr>
          </a:p>
        </p:txBody>
      </p:sp>
    </p:spTree>
    <p:extLst>
      <p:ext uri="{BB962C8B-B14F-4D97-AF65-F5344CB8AC3E}">
        <p14:creationId xmlns:p14="http://schemas.microsoft.com/office/powerpoint/2010/main" val="2737450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B3C72-7B9E-91E2-33B6-5C4508954405}"/>
            </a:ext>
          </a:extLst>
        </p:cNvPr>
        <p:cNvGrpSpPr/>
        <p:nvPr/>
      </p:nvGrpSpPr>
      <p:grpSpPr>
        <a:xfrm>
          <a:off x="0" y="0"/>
          <a:ext cx="0" cy="0"/>
          <a:chOff x="0" y="0"/>
          <a:chExt cx="0" cy="0"/>
        </a:xfrm>
      </p:grpSpPr>
      <p:sp>
        <p:nvSpPr>
          <p:cNvPr id="32" name="Freeform 32">
            <a:extLst>
              <a:ext uri="{FF2B5EF4-FFF2-40B4-BE49-F238E27FC236}">
                <a16:creationId xmlns:a16="http://schemas.microsoft.com/office/drawing/2014/main" id="{6ABFF968-C196-B62D-1B78-50F6FBEB86A2}"/>
              </a:ext>
            </a:extLst>
          </p:cNvPr>
          <p:cNvSpPr/>
          <p:nvPr/>
        </p:nvSpPr>
        <p:spPr>
          <a:xfrm>
            <a:off x="1028700" y="1230804"/>
            <a:ext cx="1539583" cy="408670"/>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2">
              <a:extLst>
                <a:ext uri="{96DAC541-7B7A-43D3-8B79-37D633B846F1}">
                  <asvg:svgBlip xmlns:asvg="http://schemas.microsoft.com/office/drawing/2016/SVG/main" r:embed="rId3"/>
                </a:ext>
              </a:extLst>
            </a:blip>
            <a:stretch>
              <a:fillRect r="-83257" b="-590387"/>
            </a:stretch>
          </a:blipFill>
        </p:spPr>
        <p:txBody>
          <a:bodyPr/>
          <a:lstStyle/>
          <a:p>
            <a:endParaRPr lang="en-GB"/>
          </a:p>
        </p:txBody>
      </p:sp>
      <p:sp>
        <p:nvSpPr>
          <p:cNvPr id="33" name="Freeform 33">
            <a:extLst>
              <a:ext uri="{FF2B5EF4-FFF2-40B4-BE49-F238E27FC236}">
                <a16:creationId xmlns:a16="http://schemas.microsoft.com/office/drawing/2014/main" id="{3ED9E6FE-B19A-8678-F20B-E1A034114EF0}"/>
              </a:ext>
            </a:extLst>
          </p:cNvPr>
          <p:cNvSpPr/>
          <p:nvPr/>
        </p:nvSpPr>
        <p:spPr>
          <a:xfrm>
            <a:off x="15719717" y="1230804"/>
            <a:ext cx="1539583" cy="408670"/>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2">
              <a:extLst>
                <a:ext uri="{96DAC541-7B7A-43D3-8B79-37D633B846F1}">
                  <asvg:svgBlip xmlns:asvg="http://schemas.microsoft.com/office/drawing/2016/SVG/main" r:embed="rId3"/>
                </a:ext>
              </a:extLst>
            </a:blip>
            <a:stretch>
              <a:fillRect r="-83257" b="-590387"/>
            </a:stretch>
          </a:blipFill>
        </p:spPr>
        <p:txBody>
          <a:bodyPr/>
          <a:lstStyle/>
          <a:p>
            <a:endParaRPr lang="en-GB"/>
          </a:p>
        </p:txBody>
      </p:sp>
      <p:sp>
        <p:nvSpPr>
          <p:cNvPr id="34" name="TextBox 34">
            <a:extLst>
              <a:ext uri="{FF2B5EF4-FFF2-40B4-BE49-F238E27FC236}">
                <a16:creationId xmlns:a16="http://schemas.microsoft.com/office/drawing/2014/main" id="{056755D5-3746-AD93-1485-53DE8500DE1E}"/>
              </a:ext>
            </a:extLst>
          </p:cNvPr>
          <p:cNvSpPr txBox="1"/>
          <p:nvPr/>
        </p:nvSpPr>
        <p:spPr>
          <a:xfrm>
            <a:off x="3039046" y="2930724"/>
            <a:ext cx="13450462" cy="3693319"/>
          </a:xfrm>
          <a:prstGeom prst="rect">
            <a:avLst/>
          </a:prstGeom>
        </p:spPr>
        <p:txBody>
          <a:bodyPr wrap="square" lIns="0" tIns="0" rIns="0" bIns="0" rtlCol="0" anchor="t">
            <a:spAutoFit/>
          </a:bodyPr>
          <a:lstStyle>
            <a:defPPr>
              <a:defRPr lang="en-US"/>
            </a:defPPr>
            <a:lvl1pPr algn="ctr">
              <a:lnSpc>
                <a:spcPts val="7957"/>
              </a:lnSpc>
              <a:defRPr sz="4000" b="1">
                <a:solidFill>
                  <a:schemeClr val="bg1"/>
                </a:solidFill>
                <a:latin typeface="Arial" panose="020B0604020202020204" pitchFamily="34" charset="0"/>
                <a:cs typeface="Arial" panose="020B0604020202020204" pitchFamily="34" charset="0"/>
              </a:defRPr>
            </a:lvl1pPr>
          </a:lstStyle>
          <a:p>
            <a:pPr algn="l">
              <a:lnSpc>
                <a:spcPct val="100000"/>
              </a:lnSpc>
            </a:pPr>
            <a:r>
              <a:rPr lang="en-US" dirty="0" err="1">
                <a:solidFill>
                  <a:srgbClr val="FFC000"/>
                </a:solidFill>
                <a:sym typeface="Garet Bold"/>
              </a:rPr>
              <a:t>Rationalising</a:t>
            </a:r>
            <a:r>
              <a:rPr lang="en-US" dirty="0">
                <a:solidFill>
                  <a:srgbClr val="FFC000"/>
                </a:solidFill>
                <a:sym typeface="Garet Bold"/>
              </a:rPr>
              <a:t> Extended Stakeholder Governance (</a:t>
            </a:r>
            <a:r>
              <a:rPr lang="en-US" i="1" dirty="0" err="1">
                <a:solidFill>
                  <a:srgbClr val="FFC000"/>
                </a:solidFill>
                <a:sym typeface="Garet Bold"/>
              </a:rPr>
              <a:t>Ihsani</a:t>
            </a:r>
            <a:r>
              <a:rPr lang="en-US" dirty="0">
                <a:solidFill>
                  <a:srgbClr val="FFC000"/>
                </a:solidFill>
                <a:sym typeface="Garet Bold"/>
              </a:rPr>
              <a:t> Governance)</a:t>
            </a:r>
          </a:p>
          <a:p>
            <a:pPr algn="l">
              <a:lnSpc>
                <a:spcPct val="100000"/>
              </a:lnSpc>
            </a:pPr>
            <a:endParaRPr lang="en-US" dirty="0">
              <a:solidFill>
                <a:srgbClr val="FFC000"/>
              </a:solidFill>
              <a:sym typeface="Garet Bold"/>
            </a:endParaRPr>
          </a:p>
          <a:p>
            <a:pPr algn="l">
              <a:lnSpc>
                <a:spcPct val="100000"/>
              </a:lnSpc>
            </a:pPr>
            <a:r>
              <a:rPr lang="en-US" dirty="0">
                <a:solidFill>
                  <a:srgbClr val="FFC000"/>
                </a:solidFill>
                <a:sym typeface="Garet Bold"/>
              </a:rPr>
              <a:t>Why Islamic finance must respond to environmental degradation and climate risk and contribute to the </a:t>
            </a:r>
            <a:r>
              <a:rPr lang="en-US" dirty="0" err="1">
                <a:solidFill>
                  <a:srgbClr val="FFC000"/>
                </a:solidFill>
                <a:sym typeface="Garet Bold"/>
              </a:rPr>
              <a:t>islah</a:t>
            </a:r>
            <a:r>
              <a:rPr lang="en-US" dirty="0">
                <a:solidFill>
                  <a:srgbClr val="FFC000"/>
                </a:solidFill>
                <a:sym typeface="Garet Bold"/>
              </a:rPr>
              <a:t> process?</a:t>
            </a:r>
          </a:p>
        </p:txBody>
      </p:sp>
    </p:spTree>
    <p:extLst>
      <p:ext uri="{BB962C8B-B14F-4D97-AF65-F5344CB8AC3E}">
        <p14:creationId xmlns:p14="http://schemas.microsoft.com/office/powerpoint/2010/main" val="2415670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03ABC-FC7F-8494-E46C-8A54810B4CCF}"/>
            </a:ext>
          </a:extLst>
        </p:cNvPr>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01186B0A-7541-A1BA-A3B3-7D21FA6D119B}"/>
              </a:ext>
            </a:extLst>
          </p:cNvPr>
          <p:cNvGraphicFramePr/>
          <p:nvPr>
            <p:extLst>
              <p:ext uri="{D42A27DB-BD31-4B8C-83A1-F6EECF244321}">
                <p14:modId xmlns:p14="http://schemas.microsoft.com/office/powerpoint/2010/main" val="2202776469"/>
              </p:ext>
            </p:extLst>
          </p:nvPr>
        </p:nvGraphicFramePr>
        <p:xfrm>
          <a:off x="11511156" y="7734300"/>
          <a:ext cx="3457187" cy="2631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6" name="Slide Number Placeholder 29">
            <a:extLst>
              <a:ext uri="{FF2B5EF4-FFF2-40B4-BE49-F238E27FC236}">
                <a16:creationId xmlns:a16="http://schemas.microsoft.com/office/drawing/2014/main" id="{8E3A02BE-350B-629F-9EAC-0E6D6A72981A}"/>
              </a:ext>
            </a:extLst>
          </p:cNvPr>
          <p:cNvSpPr txBox="1">
            <a:spLocks/>
          </p:cNvSpPr>
          <p:nvPr/>
        </p:nvSpPr>
        <p:spPr>
          <a:xfrm>
            <a:off x="15695190" y="9870310"/>
            <a:ext cx="2133600" cy="3651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5"/>
            <a:fld id="{B6F15528-21DE-4FAA-801E-634DDDAF4B2B}" type="slidenum">
              <a:rPr lang="en-US" sz="2801" b="1">
                <a:solidFill>
                  <a:prstClr val="black">
                    <a:tint val="75000"/>
                  </a:prstClr>
                </a:solidFill>
                <a:latin typeface="Calibri"/>
              </a:rPr>
              <a:pPr defTabSz="914445"/>
              <a:t>40</a:t>
            </a:fld>
            <a:endParaRPr lang="en-US" sz="2801" b="1" dirty="0">
              <a:solidFill>
                <a:prstClr val="black">
                  <a:tint val="75000"/>
                </a:prstClr>
              </a:solidFill>
              <a:latin typeface="Calibri"/>
            </a:endParaRPr>
          </a:p>
        </p:txBody>
      </p:sp>
      <p:sp>
        <p:nvSpPr>
          <p:cNvPr id="6" name="Freeform 2">
            <a:extLst>
              <a:ext uri="{FF2B5EF4-FFF2-40B4-BE49-F238E27FC236}">
                <a16:creationId xmlns:a16="http://schemas.microsoft.com/office/drawing/2014/main" id="{B9FD3B9C-DC61-A343-3028-5D716AFBCFD8}"/>
              </a:ext>
            </a:extLst>
          </p:cNvPr>
          <p:cNvSpPr/>
          <p:nvPr/>
        </p:nvSpPr>
        <p:spPr>
          <a:xfrm rot="-10800000" flipV="1">
            <a:off x="12404670" y="-673627"/>
            <a:ext cx="8244261" cy="4956863"/>
          </a:xfrm>
          <a:custGeom>
            <a:avLst/>
            <a:gdLst/>
            <a:ahLst/>
            <a:cxnLst/>
            <a:rect l="l" t="t" r="r" b="b"/>
            <a:pathLst>
              <a:path w="8244261" h="4956862">
                <a:moveTo>
                  <a:pt x="0" y="4956861"/>
                </a:moveTo>
                <a:lnTo>
                  <a:pt x="8244260" y="4956861"/>
                </a:lnTo>
                <a:lnTo>
                  <a:pt x="8244260" y="0"/>
                </a:lnTo>
                <a:lnTo>
                  <a:pt x="0" y="0"/>
                </a:lnTo>
                <a:lnTo>
                  <a:pt x="0" y="4956861"/>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914445"/>
            <a:endParaRPr lang="en-GB">
              <a:solidFill>
                <a:prstClr val="black"/>
              </a:solidFill>
              <a:latin typeface="Calibri"/>
            </a:endParaRPr>
          </a:p>
        </p:txBody>
      </p:sp>
      <p:sp>
        <p:nvSpPr>
          <p:cNvPr id="2" name="Up Arrow 1">
            <a:extLst>
              <a:ext uri="{FF2B5EF4-FFF2-40B4-BE49-F238E27FC236}">
                <a16:creationId xmlns:a16="http://schemas.microsoft.com/office/drawing/2014/main" id="{77518878-9431-4371-B0C5-E84DC1F7BC6A}"/>
              </a:ext>
            </a:extLst>
          </p:cNvPr>
          <p:cNvSpPr/>
          <p:nvPr/>
        </p:nvSpPr>
        <p:spPr>
          <a:xfrm>
            <a:off x="7713146" y="4970504"/>
            <a:ext cx="1219200" cy="402833"/>
          </a:xfrm>
          <a:prstGeom prst="upArrow">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defRPr/>
            </a:pPr>
            <a:endParaRPr lang="en-GB">
              <a:solidFill>
                <a:prstClr val="white"/>
              </a:solidFill>
              <a:latin typeface="Calibri"/>
            </a:endParaRPr>
          </a:p>
        </p:txBody>
      </p:sp>
      <p:sp>
        <p:nvSpPr>
          <p:cNvPr id="3" name="Up Arrow 2">
            <a:extLst>
              <a:ext uri="{FF2B5EF4-FFF2-40B4-BE49-F238E27FC236}">
                <a16:creationId xmlns:a16="http://schemas.microsoft.com/office/drawing/2014/main" id="{572CAFC8-C4DA-1A5D-9579-2EE4D00C16D9}"/>
              </a:ext>
            </a:extLst>
          </p:cNvPr>
          <p:cNvSpPr/>
          <p:nvPr/>
        </p:nvSpPr>
        <p:spPr>
          <a:xfrm>
            <a:off x="12568793" y="5024870"/>
            <a:ext cx="1219200" cy="402833"/>
          </a:xfrm>
          <a:prstGeom prst="upArrow">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defRPr/>
            </a:pPr>
            <a:endParaRPr lang="en-GB">
              <a:solidFill>
                <a:prstClr val="white"/>
              </a:solidFill>
              <a:latin typeface="Calibri"/>
            </a:endParaRPr>
          </a:p>
        </p:txBody>
      </p:sp>
      <p:sp>
        <p:nvSpPr>
          <p:cNvPr id="4" name="Left Arrow 3">
            <a:extLst>
              <a:ext uri="{FF2B5EF4-FFF2-40B4-BE49-F238E27FC236}">
                <a16:creationId xmlns:a16="http://schemas.microsoft.com/office/drawing/2014/main" id="{30A3DA26-FD03-ABA8-0724-A7AC4D7171D0}"/>
              </a:ext>
            </a:extLst>
          </p:cNvPr>
          <p:cNvSpPr/>
          <p:nvPr/>
        </p:nvSpPr>
        <p:spPr>
          <a:xfrm>
            <a:off x="5295900" y="3219921"/>
            <a:ext cx="10782300" cy="2380779"/>
          </a:xfrm>
          <a:prstGeom prst="leftArrow">
            <a:avLst>
              <a:gd name="adj1" fmla="val 50000"/>
              <a:gd name="adj2" fmla="val 2681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defRPr/>
            </a:pPr>
            <a:endParaRPr lang="en-GB">
              <a:solidFill>
                <a:prstClr val="white"/>
              </a:solidFill>
              <a:latin typeface="Calibri"/>
            </a:endParaRPr>
          </a:p>
        </p:txBody>
      </p:sp>
      <p:sp>
        <p:nvSpPr>
          <p:cNvPr id="5" name="TextBox 47">
            <a:extLst>
              <a:ext uri="{FF2B5EF4-FFF2-40B4-BE49-F238E27FC236}">
                <a16:creationId xmlns:a16="http://schemas.microsoft.com/office/drawing/2014/main" id="{FF6F574D-3681-7FC3-1108-B384786591EB}"/>
              </a:ext>
            </a:extLst>
          </p:cNvPr>
          <p:cNvSpPr txBox="1"/>
          <p:nvPr/>
        </p:nvSpPr>
        <p:spPr>
          <a:xfrm>
            <a:off x="685800" y="796194"/>
            <a:ext cx="16687800" cy="1018484"/>
          </a:xfrm>
          <a:prstGeom prst="rect">
            <a:avLst/>
          </a:prstGeom>
        </p:spPr>
        <p:txBody>
          <a:bodyPr wrap="square" lIns="0" tIns="0" rIns="0" bIns="0" rtlCol="0" anchor="t">
            <a:spAutoFit/>
          </a:bodyPr>
          <a:lstStyle>
            <a:defPPr>
              <a:defRPr lang="en-US"/>
            </a:defPPr>
            <a:lvl1pPr algn="ctr">
              <a:defRPr sz="4000" b="1">
                <a:solidFill>
                  <a:srgbClr val="FFC000"/>
                </a:solidFill>
                <a:latin typeface="Arial" panose="020B0604020202020204" pitchFamily="34" charset="0"/>
                <a:ea typeface="Garet Bold"/>
                <a:cs typeface="Arial" panose="020B0604020202020204" pitchFamily="34" charset="0"/>
              </a:defRPr>
            </a:lvl1pPr>
          </a:lstStyle>
          <a:p>
            <a:r>
              <a:rPr lang="en-US" dirty="0">
                <a:sym typeface="Garet Bold"/>
              </a:rPr>
              <a:t>Contribution of Regulators and Economic Sectors in Green Transition</a:t>
            </a:r>
          </a:p>
        </p:txBody>
      </p:sp>
      <p:sp>
        <p:nvSpPr>
          <p:cNvPr id="8" name="Rounded Rectangle 7">
            <a:extLst>
              <a:ext uri="{FF2B5EF4-FFF2-40B4-BE49-F238E27FC236}">
                <a16:creationId xmlns:a16="http://schemas.microsoft.com/office/drawing/2014/main" id="{8C07DE08-C51F-9DC1-8D20-5475F8EE1FE4}"/>
              </a:ext>
            </a:extLst>
          </p:cNvPr>
          <p:cNvSpPr/>
          <p:nvPr/>
        </p:nvSpPr>
        <p:spPr>
          <a:xfrm>
            <a:off x="3505200" y="2383935"/>
            <a:ext cx="4114800" cy="121920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914445">
              <a:defRPr/>
            </a:pPr>
            <a:r>
              <a:rPr lang="en-GB" sz="2801" b="1" dirty="0">
                <a:solidFill>
                  <a:prstClr val="white"/>
                </a:solidFill>
                <a:latin typeface="Arial" panose="020B0604020202020204" pitchFamily="34" charset="0"/>
                <a:cs typeface="Arial" panose="020B0604020202020204" pitchFamily="34" charset="0"/>
              </a:rPr>
              <a:t>Climate Risks</a:t>
            </a:r>
          </a:p>
        </p:txBody>
      </p:sp>
      <p:sp>
        <p:nvSpPr>
          <p:cNvPr id="9" name="Rounded Rectangle 8">
            <a:extLst>
              <a:ext uri="{FF2B5EF4-FFF2-40B4-BE49-F238E27FC236}">
                <a16:creationId xmlns:a16="http://schemas.microsoft.com/office/drawing/2014/main" id="{5552BF64-D2C2-F645-DAA8-0D42C2A28713}"/>
              </a:ext>
            </a:extLst>
          </p:cNvPr>
          <p:cNvSpPr/>
          <p:nvPr/>
        </p:nvSpPr>
        <p:spPr>
          <a:xfrm>
            <a:off x="9982200" y="2379702"/>
            <a:ext cx="6515100" cy="1219200"/>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defRPr/>
            </a:pPr>
            <a:r>
              <a:rPr lang="en-GB" sz="2801" b="1" dirty="0">
                <a:solidFill>
                  <a:prstClr val="white"/>
                </a:solidFill>
                <a:latin typeface="Arial" panose="020B0604020202020204" pitchFamily="34" charset="0"/>
                <a:cs typeface="Arial" panose="020B0604020202020204" pitchFamily="34" charset="0"/>
              </a:rPr>
              <a:t>Macro-financial Stability against the threat of systemic risk from climate change</a:t>
            </a:r>
          </a:p>
        </p:txBody>
      </p:sp>
      <p:sp>
        <p:nvSpPr>
          <p:cNvPr id="10" name="Right Arrow 9">
            <a:extLst>
              <a:ext uri="{FF2B5EF4-FFF2-40B4-BE49-F238E27FC236}">
                <a16:creationId xmlns:a16="http://schemas.microsoft.com/office/drawing/2014/main" id="{9E1DDC65-8BB4-CE73-837E-AB7E2AF4342A}"/>
              </a:ext>
            </a:extLst>
          </p:cNvPr>
          <p:cNvSpPr/>
          <p:nvPr/>
        </p:nvSpPr>
        <p:spPr>
          <a:xfrm>
            <a:off x="7648241" y="2836903"/>
            <a:ext cx="2333960" cy="311237"/>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45">
              <a:defRPr/>
            </a:pPr>
            <a:endParaRPr lang="en-GB">
              <a:solidFill>
                <a:prstClr val="black"/>
              </a:solidFill>
              <a:latin typeface="Calibri"/>
            </a:endParaRPr>
          </a:p>
        </p:txBody>
      </p:sp>
      <p:sp>
        <p:nvSpPr>
          <p:cNvPr id="11" name="Rounded Rectangle 10">
            <a:extLst>
              <a:ext uri="{FF2B5EF4-FFF2-40B4-BE49-F238E27FC236}">
                <a16:creationId xmlns:a16="http://schemas.microsoft.com/office/drawing/2014/main" id="{52C0ED3B-AF2D-F5D3-9BA4-7B6851087E9C}"/>
              </a:ext>
            </a:extLst>
          </p:cNvPr>
          <p:cNvSpPr/>
          <p:nvPr/>
        </p:nvSpPr>
        <p:spPr>
          <a:xfrm>
            <a:off x="2057400" y="3979902"/>
            <a:ext cx="3048000" cy="8382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45">
              <a:defRPr/>
            </a:pPr>
            <a:r>
              <a:rPr lang="en-GB" sz="2400" b="1">
                <a:solidFill>
                  <a:prstClr val="black"/>
                </a:solidFill>
                <a:latin typeface="Arial" panose="020B0604020202020204" pitchFamily="34" charset="0"/>
                <a:cs typeface="Arial" panose="020B0604020202020204" pitchFamily="34" charset="0"/>
              </a:rPr>
              <a:t>NDC Indonesia</a:t>
            </a:r>
          </a:p>
        </p:txBody>
      </p:sp>
      <p:sp>
        <p:nvSpPr>
          <p:cNvPr id="12" name="Rounded Rectangle 11">
            <a:extLst>
              <a:ext uri="{FF2B5EF4-FFF2-40B4-BE49-F238E27FC236}">
                <a16:creationId xmlns:a16="http://schemas.microsoft.com/office/drawing/2014/main" id="{6661B854-0E64-9977-FBDB-4334B41BE334}"/>
              </a:ext>
            </a:extLst>
          </p:cNvPr>
          <p:cNvSpPr/>
          <p:nvPr/>
        </p:nvSpPr>
        <p:spPr>
          <a:xfrm>
            <a:off x="6934200" y="3868698"/>
            <a:ext cx="3048000" cy="1046202"/>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45">
              <a:defRPr/>
            </a:pPr>
            <a:r>
              <a:rPr lang="en-GB" sz="2400" b="1" dirty="0">
                <a:solidFill>
                  <a:prstClr val="black"/>
                </a:solidFill>
                <a:latin typeface="Arial" panose="020B0604020202020204" pitchFamily="34" charset="0"/>
                <a:cs typeface="Arial" panose="020B0604020202020204" pitchFamily="34" charset="0"/>
              </a:rPr>
              <a:t>Reduction in Carbon Emission from Real Sector</a:t>
            </a:r>
          </a:p>
        </p:txBody>
      </p:sp>
      <p:sp>
        <p:nvSpPr>
          <p:cNvPr id="13" name="Rounded Rectangle 12">
            <a:extLst>
              <a:ext uri="{FF2B5EF4-FFF2-40B4-BE49-F238E27FC236}">
                <a16:creationId xmlns:a16="http://schemas.microsoft.com/office/drawing/2014/main" id="{31888B0C-DB7A-D0A5-AFE7-8F7D44ED8DAA}"/>
              </a:ext>
            </a:extLst>
          </p:cNvPr>
          <p:cNvSpPr/>
          <p:nvPr/>
        </p:nvSpPr>
        <p:spPr>
          <a:xfrm>
            <a:off x="12163760" y="3979902"/>
            <a:ext cx="3762041" cy="8382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45">
              <a:defRPr/>
            </a:pPr>
            <a:r>
              <a:rPr lang="en-GB" sz="2400" b="1" dirty="0">
                <a:solidFill>
                  <a:prstClr val="black"/>
                </a:solidFill>
                <a:latin typeface="Arial" panose="020B0604020202020204" pitchFamily="34" charset="0"/>
                <a:cs typeface="Arial" panose="020B0604020202020204" pitchFamily="34" charset="0"/>
              </a:rPr>
              <a:t>Catalytic Enabler</a:t>
            </a:r>
          </a:p>
        </p:txBody>
      </p:sp>
      <p:sp>
        <p:nvSpPr>
          <p:cNvPr id="16" name="Up Arrow 15">
            <a:extLst>
              <a:ext uri="{FF2B5EF4-FFF2-40B4-BE49-F238E27FC236}">
                <a16:creationId xmlns:a16="http://schemas.microsoft.com/office/drawing/2014/main" id="{9B305E95-B33D-723D-D966-ADFCA4EE8789}"/>
              </a:ext>
            </a:extLst>
          </p:cNvPr>
          <p:cNvSpPr/>
          <p:nvPr/>
        </p:nvSpPr>
        <p:spPr>
          <a:xfrm>
            <a:off x="4191000" y="3598903"/>
            <a:ext cx="685800" cy="359834"/>
          </a:xfrm>
          <a:prstGeom prst="up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defRPr/>
            </a:pPr>
            <a:endParaRPr lang="en-GB">
              <a:solidFill>
                <a:prstClr val="white"/>
              </a:solidFill>
              <a:latin typeface="Calibri"/>
            </a:endParaRPr>
          </a:p>
        </p:txBody>
      </p:sp>
      <p:sp>
        <p:nvSpPr>
          <p:cNvPr id="17" name="Rounded Rectangle 16">
            <a:extLst>
              <a:ext uri="{FF2B5EF4-FFF2-40B4-BE49-F238E27FC236}">
                <a16:creationId xmlns:a16="http://schemas.microsoft.com/office/drawing/2014/main" id="{FE48DB0B-6D04-E6D2-BA35-A54D4EE038FF}"/>
              </a:ext>
            </a:extLst>
          </p:cNvPr>
          <p:cNvSpPr/>
          <p:nvPr/>
        </p:nvSpPr>
        <p:spPr>
          <a:xfrm>
            <a:off x="2133600" y="6748502"/>
            <a:ext cx="2895600" cy="914400"/>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defRPr/>
            </a:pPr>
            <a:r>
              <a:rPr lang="en-GB" sz="2000" b="1">
                <a:solidFill>
                  <a:prstClr val="white"/>
                </a:solidFill>
                <a:latin typeface="Arial" panose="020B0604020202020204" pitchFamily="34" charset="0"/>
                <a:cs typeface="Arial" panose="020B0604020202020204" pitchFamily="34" charset="0"/>
              </a:rPr>
              <a:t>Government </a:t>
            </a:r>
          </a:p>
          <a:p>
            <a:pPr algn="ctr" defTabSz="914445">
              <a:defRPr/>
            </a:pPr>
            <a:r>
              <a:rPr lang="en-GB" sz="2000" b="1">
                <a:solidFill>
                  <a:prstClr val="white"/>
                </a:solidFill>
                <a:latin typeface="Arial" panose="020B0604020202020204" pitchFamily="34" charset="0"/>
                <a:cs typeface="Arial" panose="020B0604020202020204" pitchFamily="34" charset="0"/>
              </a:rPr>
              <a:t>(Ministry of Finance)</a:t>
            </a:r>
          </a:p>
        </p:txBody>
      </p:sp>
      <p:sp>
        <p:nvSpPr>
          <p:cNvPr id="18" name="Rounded Rectangle 17">
            <a:extLst>
              <a:ext uri="{FF2B5EF4-FFF2-40B4-BE49-F238E27FC236}">
                <a16:creationId xmlns:a16="http://schemas.microsoft.com/office/drawing/2014/main" id="{468ED20D-E3EE-DB31-DE2E-3BD487B5C697}"/>
              </a:ext>
            </a:extLst>
          </p:cNvPr>
          <p:cNvSpPr/>
          <p:nvPr/>
        </p:nvSpPr>
        <p:spPr>
          <a:xfrm>
            <a:off x="6200441" y="6743700"/>
            <a:ext cx="1648160" cy="91440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914445">
              <a:defRPr/>
            </a:pPr>
            <a:r>
              <a:rPr lang="en-GB" sz="2000" b="1">
                <a:solidFill>
                  <a:prstClr val="white"/>
                </a:solidFill>
                <a:latin typeface="Arial" panose="020B0604020202020204" pitchFamily="34" charset="0"/>
                <a:cs typeface="Arial" panose="020B0604020202020204" pitchFamily="34" charset="0"/>
              </a:rPr>
              <a:t>Corporate</a:t>
            </a:r>
          </a:p>
        </p:txBody>
      </p:sp>
      <p:sp>
        <p:nvSpPr>
          <p:cNvPr id="19" name="Rounded Rectangle 18">
            <a:extLst>
              <a:ext uri="{FF2B5EF4-FFF2-40B4-BE49-F238E27FC236}">
                <a16:creationId xmlns:a16="http://schemas.microsoft.com/office/drawing/2014/main" id="{59B4D964-ADE4-DF34-E636-E819363CBEAE}"/>
              </a:ext>
            </a:extLst>
          </p:cNvPr>
          <p:cNvSpPr/>
          <p:nvPr/>
        </p:nvSpPr>
        <p:spPr>
          <a:xfrm>
            <a:off x="7848601" y="6748502"/>
            <a:ext cx="1648160" cy="91440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914445">
              <a:defRPr/>
            </a:pPr>
            <a:r>
              <a:rPr lang="en-GB" sz="2000" b="1">
                <a:solidFill>
                  <a:prstClr val="white"/>
                </a:solidFill>
                <a:latin typeface="Arial" panose="020B0604020202020204" pitchFamily="34" charset="0"/>
                <a:cs typeface="Arial" panose="020B0604020202020204" pitchFamily="34" charset="0"/>
              </a:rPr>
              <a:t>MSME</a:t>
            </a:r>
          </a:p>
        </p:txBody>
      </p:sp>
      <p:sp>
        <p:nvSpPr>
          <p:cNvPr id="20" name="Rounded Rectangle 19">
            <a:extLst>
              <a:ext uri="{FF2B5EF4-FFF2-40B4-BE49-F238E27FC236}">
                <a16:creationId xmlns:a16="http://schemas.microsoft.com/office/drawing/2014/main" id="{67FF4E75-89A8-E6BC-4BAB-DF9B3B8F9854}"/>
              </a:ext>
            </a:extLst>
          </p:cNvPr>
          <p:cNvSpPr/>
          <p:nvPr/>
        </p:nvSpPr>
        <p:spPr>
          <a:xfrm>
            <a:off x="9477041" y="6748502"/>
            <a:ext cx="1648160" cy="91440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914445">
              <a:defRPr/>
            </a:pPr>
            <a:r>
              <a:rPr lang="en-GB" sz="2000" b="1">
                <a:solidFill>
                  <a:prstClr val="white"/>
                </a:solidFill>
                <a:latin typeface="Arial" panose="020B0604020202020204" pitchFamily="34" charset="0"/>
                <a:cs typeface="Arial" panose="020B0604020202020204" pitchFamily="34" charset="0"/>
              </a:rPr>
              <a:t>Household</a:t>
            </a:r>
          </a:p>
        </p:txBody>
      </p:sp>
      <p:sp>
        <p:nvSpPr>
          <p:cNvPr id="21" name="Rounded Rectangle 20">
            <a:extLst>
              <a:ext uri="{FF2B5EF4-FFF2-40B4-BE49-F238E27FC236}">
                <a16:creationId xmlns:a16="http://schemas.microsoft.com/office/drawing/2014/main" id="{57B52A97-4904-CE41-9AF1-683A4FBF3EF4}"/>
              </a:ext>
            </a:extLst>
          </p:cNvPr>
          <p:cNvSpPr/>
          <p:nvPr/>
        </p:nvSpPr>
        <p:spPr>
          <a:xfrm>
            <a:off x="12396622" y="6748502"/>
            <a:ext cx="1648160" cy="91440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914445">
              <a:defRPr/>
            </a:pPr>
            <a:r>
              <a:rPr lang="en-GB" sz="2000" b="1">
                <a:solidFill>
                  <a:prstClr val="white"/>
                </a:solidFill>
                <a:latin typeface="Arial" panose="020B0604020202020204" pitchFamily="34" charset="0"/>
                <a:cs typeface="Arial" panose="020B0604020202020204" pitchFamily="34" charset="0"/>
              </a:rPr>
              <a:t>Bank &amp; Financial Institutions</a:t>
            </a:r>
          </a:p>
        </p:txBody>
      </p:sp>
      <p:sp>
        <p:nvSpPr>
          <p:cNvPr id="22" name="Rounded Rectangle 21">
            <a:extLst>
              <a:ext uri="{FF2B5EF4-FFF2-40B4-BE49-F238E27FC236}">
                <a16:creationId xmlns:a16="http://schemas.microsoft.com/office/drawing/2014/main" id="{964A73AD-355A-091F-E536-A9C9BD483C51}"/>
              </a:ext>
            </a:extLst>
          </p:cNvPr>
          <p:cNvSpPr/>
          <p:nvPr/>
        </p:nvSpPr>
        <p:spPr>
          <a:xfrm>
            <a:off x="14269174" y="6723102"/>
            <a:ext cx="1648160" cy="914400"/>
          </a:xfrm>
          <a:prstGeom prst="roundRect">
            <a:avLst/>
          </a:prstGeom>
          <a:solidFill>
            <a:srgbClr val="00206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914445">
              <a:defRPr/>
            </a:pPr>
            <a:r>
              <a:rPr lang="en-GB" sz="2000" b="1">
                <a:solidFill>
                  <a:prstClr val="white"/>
                </a:solidFill>
                <a:latin typeface="Arial" panose="020B0604020202020204" pitchFamily="34" charset="0"/>
                <a:cs typeface="Arial" panose="020B0604020202020204" pitchFamily="34" charset="0"/>
              </a:rPr>
              <a:t>Bank Indonesia</a:t>
            </a:r>
          </a:p>
        </p:txBody>
      </p:sp>
      <p:sp>
        <p:nvSpPr>
          <p:cNvPr id="23" name="Rounded Rectangle 22">
            <a:extLst>
              <a:ext uri="{FF2B5EF4-FFF2-40B4-BE49-F238E27FC236}">
                <a16:creationId xmlns:a16="http://schemas.microsoft.com/office/drawing/2014/main" id="{FE2659C0-BD91-2357-90D4-BB3A4D38EE67}"/>
              </a:ext>
            </a:extLst>
          </p:cNvPr>
          <p:cNvSpPr/>
          <p:nvPr/>
        </p:nvSpPr>
        <p:spPr>
          <a:xfrm>
            <a:off x="16078201" y="6723102"/>
            <a:ext cx="1648160" cy="914400"/>
          </a:xfrm>
          <a:prstGeom prst="roundRect">
            <a:avLst/>
          </a:prstGeom>
          <a:solidFill>
            <a:srgbClr val="00206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914445">
              <a:defRPr/>
            </a:pPr>
            <a:r>
              <a:rPr lang="en-GB" sz="2000" b="1">
                <a:solidFill>
                  <a:prstClr val="white"/>
                </a:solidFill>
                <a:latin typeface="Arial" panose="020B0604020202020204" pitchFamily="34" charset="0"/>
                <a:cs typeface="Arial" panose="020B0604020202020204" pitchFamily="34" charset="0"/>
              </a:rPr>
              <a:t>OJK</a:t>
            </a:r>
          </a:p>
        </p:txBody>
      </p:sp>
      <p:sp>
        <p:nvSpPr>
          <p:cNvPr id="24" name="TextBox 23">
            <a:extLst>
              <a:ext uri="{FF2B5EF4-FFF2-40B4-BE49-F238E27FC236}">
                <a16:creationId xmlns:a16="http://schemas.microsoft.com/office/drawing/2014/main" id="{6239AFC7-7885-6F51-EACF-C4B5560B39E1}"/>
              </a:ext>
            </a:extLst>
          </p:cNvPr>
          <p:cNvSpPr txBox="1"/>
          <p:nvPr/>
        </p:nvSpPr>
        <p:spPr>
          <a:xfrm>
            <a:off x="154231" y="6810971"/>
            <a:ext cx="1754978" cy="923330"/>
          </a:xfrm>
          <a:prstGeom prst="rect">
            <a:avLst/>
          </a:prstGeom>
          <a:noFill/>
        </p:spPr>
        <p:txBody>
          <a:bodyPr wrap="square" rtlCol="0">
            <a:spAutoFit/>
          </a:bodyPr>
          <a:lstStyle/>
          <a:p>
            <a:pPr defTabSz="914445">
              <a:defRPr/>
            </a:pPr>
            <a:r>
              <a:rPr lang="en-GB" i="1">
                <a:solidFill>
                  <a:schemeClr val="bg1"/>
                </a:solidFill>
                <a:latin typeface="Arial" panose="020B0604020202020204" pitchFamily="34" charset="0"/>
                <a:cs typeface="Arial" panose="020B0604020202020204" pitchFamily="34" charset="0"/>
              </a:rPr>
              <a:t>Regulators and Economic Sectors</a:t>
            </a:r>
          </a:p>
        </p:txBody>
      </p:sp>
      <p:sp>
        <p:nvSpPr>
          <p:cNvPr id="26" name="TextBox 25">
            <a:extLst>
              <a:ext uri="{FF2B5EF4-FFF2-40B4-BE49-F238E27FC236}">
                <a16:creationId xmlns:a16="http://schemas.microsoft.com/office/drawing/2014/main" id="{1C8ED006-DF99-4C8C-C206-6586661F9176}"/>
              </a:ext>
            </a:extLst>
          </p:cNvPr>
          <p:cNvSpPr txBox="1"/>
          <p:nvPr/>
        </p:nvSpPr>
        <p:spPr>
          <a:xfrm>
            <a:off x="185257" y="5656302"/>
            <a:ext cx="1754978" cy="646331"/>
          </a:xfrm>
          <a:prstGeom prst="rect">
            <a:avLst/>
          </a:prstGeom>
          <a:noFill/>
        </p:spPr>
        <p:txBody>
          <a:bodyPr wrap="square" rtlCol="0">
            <a:spAutoFit/>
          </a:bodyPr>
          <a:lstStyle/>
          <a:p>
            <a:pPr defTabSz="914445">
              <a:defRPr/>
            </a:pPr>
            <a:r>
              <a:rPr lang="en-GB" i="1">
                <a:solidFill>
                  <a:schemeClr val="bg1"/>
                </a:solidFill>
                <a:latin typeface="Arial" panose="020B0604020202020204" pitchFamily="34" charset="0"/>
                <a:cs typeface="Arial" panose="020B0604020202020204" pitchFamily="34" charset="0"/>
              </a:rPr>
              <a:t>Policies and Practices</a:t>
            </a:r>
          </a:p>
        </p:txBody>
      </p:sp>
      <p:sp>
        <p:nvSpPr>
          <p:cNvPr id="27" name="Rounded Rectangle 26">
            <a:extLst>
              <a:ext uri="{FF2B5EF4-FFF2-40B4-BE49-F238E27FC236}">
                <a16:creationId xmlns:a16="http://schemas.microsoft.com/office/drawing/2014/main" id="{8FB94870-A575-D878-3B04-41AF82892A37}"/>
              </a:ext>
            </a:extLst>
          </p:cNvPr>
          <p:cNvSpPr/>
          <p:nvPr/>
        </p:nvSpPr>
        <p:spPr>
          <a:xfrm>
            <a:off x="2110280" y="5525735"/>
            <a:ext cx="2895600" cy="9144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defRPr/>
            </a:pPr>
            <a:r>
              <a:rPr lang="en-GB" sz="2000" b="1">
                <a:solidFill>
                  <a:prstClr val="white"/>
                </a:solidFill>
                <a:latin typeface="Arial" panose="020B0604020202020204" pitchFamily="34" charset="0"/>
                <a:cs typeface="Arial" panose="020B0604020202020204" pitchFamily="34" charset="0"/>
              </a:rPr>
              <a:t>Green Fiscal Policies</a:t>
            </a:r>
          </a:p>
        </p:txBody>
      </p:sp>
      <p:sp>
        <p:nvSpPr>
          <p:cNvPr id="28" name="Up Arrow 27">
            <a:extLst>
              <a:ext uri="{FF2B5EF4-FFF2-40B4-BE49-F238E27FC236}">
                <a16:creationId xmlns:a16="http://schemas.microsoft.com/office/drawing/2014/main" id="{EB5D1111-92FC-0822-9F95-E286FA23571A}"/>
              </a:ext>
            </a:extLst>
          </p:cNvPr>
          <p:cNvSpPr/>
          <p:nvPr/>
        </p:nvSpPr>
        <p:spPr>
          <a:xfrm>
            <a:off x="2819400" y="4970504"/>
            <a:ext cx="1219200" cy="402833"/>
          </a:xfrm>
          <a:prstGeom prst="upArrow">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defRPr/>
            </a:pPr>
            <a:endParaRPr lang="en-GB">
              <a:solidFill>
                <a:prstClr val="white"/>
              </a:solidFill>
              <a:latin typeface="Calibri"/>
            </a:endParaRPr>
          </a:p>
        </p:txBody>
      </p:sp>
      <p:sp>
        <p:nvSpPr>
          <p:cNvPr id="29" name="Rounded Rectangle 28">
            <a:extLst>
              <a:ext uri="{FF2B5EF4-FFF2-40B4-BE49-F238E27FC236}">
                <a16:creationId xmlns:a16="http://schemas.microsoft.com/office/drawing/2014/main" id="{406F8338-5A95-8915-5A6A-5DC1BFCFE574}"/>
              </a:ext>
            </a:extLst>
          </p:cNvPr>
          <p:cNvSpPr/>
          <p:nvPr/>
        </p:nvSpPr>
        <p:spPr>
          <a:xfrm>
            <a:off x="6200441" y="5448300"/>
            <a:ext cx="4924760" cy="9144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defRPr/>
            </a:pPr>
            <a:r>
              <a:rPr lang="en-GB" sz="2000" b="1" dirty="0">
                <a:solidFill>
                  <a:prstClr val="black"/>
                </a:solidFill>
                <a:latin typeface="Arial" panose="020B0604020202020204" pitchFamily="34" charset="0"/>
                <a:cs typeface="Arial" panose="020B0604020202020204" pitchFamily="34" charset="0"/>
              </a:rPr>
              <a:t>Green Business Practices and Green Consumptions</a:t>
            </a:r>
          </a:p>
        </p:txBody>
      </p:sp>
      <p:sp>
        <p:nvSpPr>
          <p:cNvPr id="30" name="Rounded Rectangle 29">
            <a:extLst>
              <a:ext uri="{FF2B5EF4-FFF2-40B4-BE49-F238E27FC236}">
                <a16:creationId xmlns:a16="http://schemas.microsoft.com/office/drawing/2014/main" id="{D7D350F2-375B-1F98-AF01-B4175BF38E23}"/>
              </a:ext>
            </a:extLst>
          </p:cNvPr>
          <p:cNvSpPr/>
          <p:nvPr/>
        </p:nvSpPr>
        <p:spPr>
          <a:xfrm>
            <a:off x="12319762" y="5512197"/>
            <a:ext cx="1725020" cy="9144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defRPr/>
            </a:pPr>
            <a:r>
              <a:rPr lang="en-GB" sz="2000" b="1">
                <a:solidFill>
                  <a:prstClr val="black"/>
                </a:solidFill>
                <a:latin typeface="Arial" panose="020B0604020202020204" pitchFamily="34" charset="0"/>
                <a:cs typeface="Arial" panose="020B0604020202020204" pitchFamily="34" charset="0"/>
              </a:rPr>
              <a:t>Green Financing</a:t>
            </a:r>
          </a:p>
        </p:txBody>
      </p:sp>
      <p:sp>
        <p:nvSpPr>
          <p:cNvPr id="31" name="Rounded Rectangle 30">
            <a:extLst>
              <a:ext uri="{FF2B5EF4-FFF2-40B4-BE49-F238E27FC236}">
                <a16:creationId xmlns:a16="http://schemas.microsoft.com/office/drawing/2014/main" id="{C41A67AA-FDF6-4CC2-E9A0-9F526F979B80}"/>
              </a:ext>
            </a:extLst>
          </p:cNvPr>
          <p:cNvSpPr/>
          <p:nvPr/>
        </p:nvSpPr>
        <p:spPr>
          <a:xfrm>
            <a:off x="14269174" y="5440500"/>
            <a:ext cx="3457187" cy="9144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defRPr/>
            </a:pPr>
            <a:r>
              <a:rPr lang="en-GB" sz="2000" b="1">
                <a:solidFill>
                  <a:prstClr val="white"/>
                </a:solidFill>
                <a:latin typeface="Arial" panose="020B0604020202020204" pitchFamily="34" charset="0"/>
                <a:cs typeface="Arial" panose="020B0604020202020204" pitchFamily="34" charset="0"/>
              </a:rPr>
              <a:t>Green Financial Policies</a:t>
            </a:r>
          </a:p>
        </p:txBody>
      </p:sp>
      <p:sp>
        <p:nvSpPr>
          <p:cNvPr id="32" name="Right Arrow 31">
            <a:extLst>
              <a:ext uri="{FF2B5EF4-FFF2-40B4-BE49-F238E27FC236}">
                <a16:creationId xmlns:a16="http://schemas.microsoft.com/office/drawing/2014/main" id="{DD87F718-B766-D063-09C6-6A3CDF32016A}"/>
              </a:ext>
            </a:extLst>
          </p:cNvPr>
          <p:cNvSpPr/>
          <p:nvPr/>
        </p:nvSpPr>
        <p:spPr>
          <a:xfrm>
            <a:off x="5000960" y="5848901"/>
            <a:ext cx="1171241" cy="323166"/>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defRPr/>
            </a:pPr>
            <a:endParaRPr lang="en-GB">
              <a:solidFill>
                <a:prstClr val="white"/>
              </a:solidFill>
              <a:latin typeface="Calibri"/>
            </a:endParaRPr>
          </a:p>
        </p:txBody>
      </p:sp>
      <p:sp>
        <p:nvSpPr>
          <p:cNvPr id="33" name="Right Arrow 32">
            <a:extLst>
              <a:ext uri="{FF2B5EF4-FFF2-40B4-BE49-F238E27FC236}">
                <a16:creationId xmlns:a16="http://schemas.microsoft.com/office/drawing/2014/main" id="{4F804FA2-8D4F-5D5F-3146-F092AC84BC40}"/>
              </a:ext>
            </a:extLst>
          </p:cNvPr>
          <p:cNvSpPr/>
          <p:nvPr/>
        </p:nvSpPr>
        <p:spPr>
          <a:xfrm rot="10800000">
            <a:off x="11147812" y="5810435"/>
            <a:ext cx="1171241" cy="323166"/>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defRPr/>
            </a:pPr>
            <a:endParaRPr lang="en-GB">
              <a:solidFill>
                <a:prstClr val="white"/>
              </a:solidFill>
              <a:latin typeface="Calibri"/>
            </a:endParaRPr>
          </a:p>
        </p:txBody>
      </p:sp>
      <p:sp>
        <p:nvSpPr>
          <p:cNvPr id="34" name="Right Arrow 33">
            <a:extLst>
              <a:ext uri="{FF2B5EF4-FFF2-40B4-BE49-F238E27FC236}">
                <a16:creationId xmlns:a16="http://schemas.microsoft.com/office/drawing/2014/main" id="{1A2EB2E6-98F2-CD84-84B5-8EC20EF48E34}"/>
              </a:ext>
            </a:extLst>
          </p:cNvPr>
          <p:cNvSpPr/>
          <p:nvPr/>
        </p:nvSpPr>
        <p:spPr>
          <a:xfrm rot="10800000">
            <a:off x="14033525" y="5810435"/>
            <a:ext cx="235649" cy="323166"/>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defRPr/>
            </a:pPr>
            <a:endParaRPr lang="en-GB">
              <a:solidFill>
                <a:prstClr val="white"/>
              </a:solidFill>
              <a:latin typeface="Calibri"/>
            </a:endParaRPr>
          </a:p>
        </p:txBody>
      </p:sp>
      <p:sp>
        <p:nvSpPr>
          <p:cNvPr id="36" name="Rounded Rectangle 35">
            <a:extLst>
              <a:ext uri="{FF2B5EF4-FFF2-40B4-BE49-F238E27FC236}">
                <a16:creationId xmlns:a16="http://schemas.microsoft.com/office/drawing/2014/main" id="{9BFA4031-DAEB-7291-BAE9-74E143BB7CF9}"/>
              </a:ext>
            </a:extLst>
          </p:cNvPr>
          <p:cNvSpPr/>
          <p:nvPr/>
        </p:nvSpPr>
        <p:spPr>
          <a:xfrm>
            <a:off x="12215936" y="7691077"/>
            <a:ext cx="2010905" cy="58746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defRPr/>
            </a:pPr>
            <a:r>
              <a:rPr lang="en-US" b="1">
                <a:solidFill>
                  <a:prstClr val="black"/>
                </a:solidFill>
                <a:latin typeface="Calibri"/>
              </a:rPr>
              <a:t>Transformation</a:t>
            </a:r>
            <a:endParaRPr lang="en-US">
              <a:solidFill>
                <a:prstClr val="black"/>
              </a:solidFill>
              <a:latin typeface="Calibri"/>
            </a:endParaRPr>
          </a:p>
        </p:txBody>
      </p:sp>
      <p:sp>
        <p:nvSpPr>
          <p:cNvPr id="37" name="TextBox 36">
            <a:extLst>
              <a:ext uri="{FF2B5EF4-FFF2-40B4-BE49-F238E27FC236}">
                <a16:creationId xmlns:a16="http://schemas.microsoft.com/office/drawing/2014/main" id="{E48285BC-EF91-D439-6024-CA95407D1C8B}"/>
              </a:ext>
            </a:extLst>
          </p:cNvPr>
          <p:cNvSpPr txBox="1"/>
          <p:nvPr/>
        </p:nvSpPr>
        <p:spPr>
          <a:xfrm>
            <a:off x="2201333" y="8093871"/>
            <a:ext cx="2722348" cy="369332"/>
          </a:xfrm>
          <a:prstGeom prst="rect">
            <a:avLst/>
          </a:prstGeom>
          <a:noFill/>
        </p:spPr>
        <p:txBody>
          <a:bodyPr wrap="none" rtlCol="0">
            <a:spAutoFit/>
          </a:bodyPr>
          <a:lstStyle/>
          <a:p>
            <a:pPr defTabSz="914445">
              <a:defRPr/>
            </a:pPr>
            <a:r>
              <a:rPr lang="en-GB" i="1" dirty="0">
                <a:solidFill>
                  <a:schemeClr val="bg1"/>
                </a:solidFill>
                <a:latin typeface="Calibri"/>
              </a:rPr>
              <a:t>Source</a:t>
            </a:r>
            <a:r>
              <a:rPr lang="en-GB" dirty="0">
                <a:solidFill>
                  <a:schemeClr val="bg1"/>
                </a:solidFill>
                <a:latin typeface="Calibri"/>
              </a:rPr>
              <a:t>: BI (2023), modified</a:t>
            </a:r>
          </a:p>
        </p:txBody>
      </p:sp>
      <p:sp>
        <p:nvSpPr>
          <p:cNvPr id="25" name="Right Arrow 24">
            <a:extLst>
              <a:ext uri="{FF2B5EF4-FFF2-40B4-BE49-F238E27FC236}">
                <a16:creationId xmlns:a16="http://schemas.microsoft.com/office/drawing/2014/main" id="{7D095F65-141A-9C9F-5DB6-7862262A1ED2}"/>
              </a:ext>
            </a:extLst>
          </p:cNvPr>
          <p:cNvSpPr/>
          <p:nvPr/>
        </p:nvSpPr>
        <p:spPr>
          <a:xfrm rot="10800000">
            <a:off x="10591800" y="4152901"/>
            <a:ext cx="919356" cy="53486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914445"/>
            <a:endParaRPr lang="en-GB">
              <a:solidFill>
                <a:prstClr val="white"/>
              </a:solidFill>
              <a:latin typeface="Calibri"/>
            </a:endParaRPr>
          </a:p>
        </p:txBody>
      </p:sp>
      <p:sp>
        <p:nvSpPr>
          <p:cNvPr id="14" name="TextBox 13">
            <a:extLst>
              <a:ext uri="{FF2B5EF4-FFF2-40B4-BE49-F238E27FC236}">
                <a16:creationId xmlns:a16="http://schemas.microsoft.com/office/drawing/2014/main" id="{D7DC3D28-D61B-172C-31B1-11FF8CFB4493}"/>
              </a:ext>
            </a:extLst>
          </p:cNvPr>
          <p:cNvSpPr txBox="1"/>
          <p:nvPr/>
        </p:nvSpPr>
        <p:spPr>
          <a:xfrm>
            <a:off x="122695" y="57128"/>
            <a:ext cx="9783305" cy="514372"/>
          </a:xfrm>
          <a:prstGeom prst="rect">
            <a:avLst/>
          </a:prstGeom>
          <a:noFill/>
        </p:spPr>
        <p:txBody>
          <a:bodyPr wrap="square">
            <a:spAutoFit/>
          </a:bodyPr>
          <a:lstStyle/>
          <a:p>
            <a:pPr algn="l">
              <a:lnSpc>
                <a:spcPts val="3634"/>
              </a:lnSpc>
              <a:spcBef>
                <a:spcPct val="0"/>
              </a:spcBef>
            </a:pPr>
            <a:r>
              <a:rPr lang="en-US" sz="2596" b="1">
                <a:solidFill>
                  <a:srgbClr val="FFFFFF"/>
                </a:solidFill>
                <a:latin typeface="Arial" panose="020B0604020202020204" pitchFamily="34" charset="0"/>
                <a:ea typeface="Garet Bold"/>
                <a:cs typeface="Arial" panose="020B0604020202020204" pitchFamily="34" charset="0"/>
                <a:sym typeface="Garet Bold"/>
              </a:rPr>
              <a:t>Islamic Green Finance in Indonesia: Regulatory Incentives</a:t>
            </a:r>
            <a:endParaRPr lang="en-US" sz="2596">
              <a:solidFill>
                <a:srgbClr val="FFFFFF"/>
              </a:solidFill>
              <a:latin typeface="Arial" panose="020B0604020202020204" pitchFamily="34" charset="0"/>
              <a:ea typeface="Garet Bold"/>
              <a:cs typeface="Arial" panose="020B0604020202020204" pitchFamily="34" charset="0"/>
              <a:sym typeface="Garet Bold"/>
            </a:endParaRPr>
          </a:p>
        </p:txBody>
      </p:sp>
    </p:spTree>
    <p:extLst>
      <p:ext uri="{BB962C8B-B14F-4D97-AF65-F5344CB8AC3E}">
        <p14:creationId xmlns:p14="http://schemas.microsoft.com/office/powerpoint/2010/main" val="281069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4EE1-037C-D3C0-21F7-EA06704278E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9318938-D9DC-1A73-ED0A-B39F3EFA1F48}"/>
              </a:ext>
            </a:extLst>
          </p:cNvPr>
          <p:cNvSpPr/>
          <p:nvPr/>
        </p:nvSpPr>
        <p:spPr>
          <a:xfrm flipH="1">
            <a:off x="11486338" y="6921334"/>
            <a:ext cx="7032879" cy="8229600"/>
          </a:xfrm>
          <a:custGeom>
            <a:avLst/>
            <a:gdLst/>
            <a:ahLst/>
            <a:cxnLst/>
            <a:rect l="l" t="t" r="r" b="b"/>
            <a:pathLst>
              <a:path w="7032879" h="8229600">
                <a:moveTo>
                  <a:pt x="7032879" y="0"/>
                </a:moveTo>
                <a:lnTo>
                  <a:pt x="0" y="0"/>
                </a:lnTo>
                <a:lnTo>
                  <a:pt x="0" y="8229600"/>
                </a:lnTo>
                <a:lnTo>
                  <a:pt x="7032879" y="8229600"/>
                </a:lnTo>
                <a:lnTo>
                  <a:pt x="7032879" y="0"/>
                </a:lnTo>
                <a:close/>
              </a:path>
            </a:pathLst>
          </a:custGeom>
          <a:blipFill>
            <a:blip r:embed="rId2"/>
            <a:stretch>
              <a:fillRect/>
            </a:stretch>
          </a:blipFill>
        </p:spPr>
        <p:txBody>
          <a:bodyPr/>
          <a:lstStyle/>
          <a:p>
            <a:endParaRPr lang="en-GB"/>
          </a:p>
        </p:txBody>
      </p:sp>
      <p:sp>
        <p:nvSpPr>
          <p:cNvPr id="4" name="Freeform 4">
            <a:extLst>
              <a:ext uri="{FF2B5EF4-FFF2-40B4-BE49-F238E27FC236}">
                <a16:creationId xmlns:a16="http://schemas.microsoft.com/office/drawing/2014/main" id="{959F4171-A628-B5F9-449B-8513C72F7D7C}"/>
              </a:ext>
            </a:extLst>
          </p:cNvPr>
          <p:cNvSpPr/>
          <p:nvPr/>
        </p:nvSpPr>
        <p:spPr>
          <a:xfrm>
            <a:off x="-231217" y="6921334"/>
            <a:ext cx="7032879" cy="8229600"/>
          </a:xfrm>
          <a:custGeom>
            <a:avLst/>
            <a:gdLst/>
            <a:ahLst/>
            <a:cxnLst/>
            <a:rect l="l" t="t" r="r" b="b"/>
            <a:pathLst>
              <a:path w="7032879" h="8229600">
                <a:moveTo>
                  <a:pt x="0" y="0"/>
                </a:moveTo>
                <a:lnTo>
                  <a:pt x="7032879" y="0"/>
                </a:lnTo>
                <a:lnTo>
                  <a:pt x="7032879" y="8229600"/>
                </a:lnTo>
                <a:lnTo>
                  <a:pt x="0" y="8229600"/>
                </a:lnTo>
                <a:lnTo>
                  <a:pt x="0" y="0"/>
                </a:lnTo>
                <a:close/>
              </a:path>
            </a:pathLst>
          </a:custGeom>
          <a:blipFill>
            <a:blip r:embed="rId2"/>
            <a:stretch>
              <a:fillRect/>
            </a:stretch>
          </a:blipFill>
        </p:spPr>
        <p:txBody>
          <a:bodyPr/>
          <a:lstStyle/>
          <a:p>
            <a:endParaRPr lang="en-GB"/>
          </a:p>
        </p:txBody>
      </p:sp>
      <p:sp>
        <p:nvSpPr>
          <p:cNvPr id="5" name="Freeform 5">
            <a:extLst>
              <a:ext uri="{FF2B5EF4-FFF2-40B4-BE49-F238E27FC236}">
                <a16:creationId xmlns:a16="http://schemas.microsoft.com/office/drawing/2014/main" id="{CE5A30B0-6D16-909B-3EC8-4647DAB048A9}"/>
              </a:ext>
            </a:extLst>
          </p:cNvPr>
          <p:cNvSpPr/>
          <p:nvPr/>
        </p:nvSpPr>
        <p:spPr>
          <a:xfrm flipH="1">
            <a:off x="-2626544" y="5186079"/>
            <a:ext cx="7248642" cy="5448562"/>
          </a:xfrm>
          <a:custGeom>
            <a:avLst/>
            <a:gdLst/>
            <a:ahLst/>
            <a:cxnLst/>
            <a:rect l="l" t="t" r="r" b="b"/>
            <a:pathLst>
              <a:path w="7248642" h="5448562">
                <a:moveTo>
                  <a:pt x="7248642" y="0"/>
                </a:moveTo>
                <a:lnTo>
                  <a:pt x="0" y="0"/>
                </a:lnTo>
                <a:lnTo>
                  <a:pt x="0" y="5448562"/>
                </a:lnTo>
                <a:lnTo>
                  <a:pt x="7248642" y="5448562"/>
                </a:lnTo>
                <a:lnTo>
                  <a:pt x="7248642" y="0"/>
                </a:lnTo>
                <a:close/>
              </a:path>
            </a:pathLst>
          </a:custGeom>
          <a:blipFill>
            <a:blip r:embed="rId3"/>
            <a:stretch>
              <a:fillRect/>
            </a:stretch>
          </a:blipFill>
        </p:spPr>
        <p:txBody>
          <a:bodyPr/>
          <a:lstStyle/>
          <a:p>
            <a:endParaRPr lang="en-GB"/>
          </a:p>
        </p:txBody>
      </p:sp>
      <p:sp>
        <p:nvSpPr>
          <p:cNvPr id="32" name="Freeform 32">
            <a:extLst>
              <a:ext uri="{FF2B5EF4-FFF2-40B4-BE49-F238E27FC236}">
                <a16:creationId xmlns:a16="http://schemas.microsoft.com/office/drawing/2014/main" id="{9B50CE6E-3B3D-F4F1-78C5-96B79DF00C41}"/>
              </a:ext>
            </a:extLst>
          </p:cNvPr>
          <p:cNvSpPr/>
          <p:nvPr/>
        </p:nvSpPr>
        <p:spPr>
          <a:xfrm>
            <a:off x="1028700" y="1230804"/>
            <a:ext cx="1539583" cy="408670"/>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4">
              <a:extLst>
                <a:ext uri="{96DAC541-7B7A-43D3-8B79-37D633B846F1}">
                  <asvg:svgBlip xmlns:asvg="http://schemas.microsoft.com/office/drawing/2016/SVG/main" r:embed="rId5"/>
                </a:ext>
              </a:extLst>
            </a:blip>
            <a:stretch>
              <a:fillRect r="-83257" b="-590387"/>
            </a:stretch>
          </a:blipFill>
        </p:spPr>
        <p:txBody>
          <a:bodyPr/>
          <a:lstStyle/>
          <a:p>
            <a:endParaRPr lang="en-GB"/>
          </a:p>
        </p:txBody>
      </p:sp>
      <p:sp>
        <p:nvSpPr>
          <p:cNvPr id="33" name="Freeform 33">
            <a:extLst>
              <a:ext uri="{FF2B5EF4-FFF2-40B4-BE49-F238E27FC236}">
                <a16:creationId xmlns:a16="http://schemas.microsoft.com/office/drawing/2014/main" id="{5408A7EA-E04A-A6F1-90DE-546FFF6BDAC0}"/>
              </a:ext>
            </a:extLst>
          </p:cNvPr>
          <p:cNvSpPr/>
          <p:nvPr/>
        </p:nvSpPr>
        <p:spPr>
          <a:xfrm>
            <a:off x="15719717" y="1230804"/>
            <a:ext cx="1539583" cy="408670"/>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4">
              <a:extLst>
                <a:ext uri="{96DAC541-7B7A-43D3-8B79-37D633B846F1}">
                  <asvg:svgBlip xmlns:asvg="http://schemas.microsoft.com/office/drawing/2016/SVG/main" r:embed="rId5"/>
                </a:ext>
              </a:extLst>
            </a:blip>
            <a:stretch>
              <a:fillRect r="-83257" b="-590387"/>
            </a:stretch>
          </a:blipFill>
        </p:spPr>
        <p:txBody>
          <a:bodyPr/>
          <a:lstStyle/>
          <a:p>
            <a:endParaRPr lang="en-GB"/>
          </a:p>
        </p:txBody>
      </p:sp>
      <p:sp>
        <p:nvSpPr>
          <p:cNvPr id="34" name="TextBox 34">
            <a:extLst>
              <a:ext uri="{FF2B5EF4-FFF2-40B4-BE49-F238E27FC236}">
                <a16:creationId xmlns:a16="http://schemas.microsoft.com/office/drawing/2014/main" id="{11AAE411-35DA-D581-FE89-7ACE136EC684}"/>
              </a:ext>
            </a:extLst>
          </p:cNvPr>
          <p:cNvSpPr txBox="1"/>
          <p:nvPr/>
        </p:nvSpPr>
        <p:spPr>
          <a:xfrm>
            <a:off x="3412101" y="948467"/>
            <a:ext cx="11463797" cy="1231106"/>
          </a:xfrm>
          <a:prstGeom prst="rect">
            <a:avLst/>
          </a:prstGeom>
        </p:spPr>
        <p:txBody>
          <a:bodyPr wrap="square" lIns="0" tIns="0" rIns="0" bIns="0" rtlCol="0" anchor="t">
            <a:spAutoFit/>
          </a:bodyPr>
          <a:lstStyle>
            <a:defPPr>
              <a:defRPr lang="en-US"/>
            </a:defPPr>
            <a:lvl1pPr algn="ctr">
              <a:lnSpc>
                <a:spcPts val="7957"/>
              </a:lnSpc>
              <a:defRPr sz="4000" b="1">
                <a:solidFill>
                  <a:schemeClr val="bg1"/>
                </a:solidFill>
                <a:latin typeface="Arial" panose="020B0604020202020204" pitchFamily="34" charset="0"/>
                <a:cs typeface="Arial" panose="020B0604020202020204" pitchFamily="34" charset="0"/>
              </a:defRPr>
            </a:lvl1pPr>
          </a:lstStyle>
          <a:p>
            <a:pPr>
              <a:lnSpc>
                <a:spcPct val="100000"/>
              </a:lnSpc>
            </a:pPr>
            <a:r>
              <a:rPr lang="en-US">
                <a:solidFill>
                  <a:srgbClr val="FFC000"/>
                </a:solidFill>
                <a:sym typeface="Garet Bold"/>
              </a:rPr>
              <a:t>Regulatory Landscape to Promote Green Finance</a:t>
            </a:r>
          </a:p>
        </p:txBody>
      </p:sp>
      <p:sp>
        <p:nvSpPr>
          <p:cNvPr id="36" name="TextBox 35">
            <a:extLst>
              <a:ext uri="{FF2B5EF4-FFF2-40B4-BE49-F238E27FC236}">
                <a16:creationId xmlns:a16="http://schemas.microsoft.com/office/drawing/2014/main" id="{BC7793AC-C3D6-B3B2-92FE-A0736D351364}"/>
              </a:ext>
            </a:extLst>
          </p:cNvPr>
          <p:cNvSpPr txBox="1"/>
          <p:nvPr/>
        </p:nvSpPr>
        <p:spPr>
          <a:xfrm>
            <a:off x="122695" y="57128"/>
            <a:ext cx="9783305" cy="514372"/>
          </a:xfrm>
          <a:prstGeom prst="rect">
            <a:avLst/>
          </a:prstGeom>
          <a:noFill/>
        </p:spPr>
        <p:txBody>
          <a:bodyPr wrap="square">
            <a:spAutoFit/>
          </a:bodyPr>
          <a:lstStyle/>
          <a:p>
            <a:pPr algn="l">
              <a:lnSpc>
                <a:spcPts val="3634"/>
              </a:lnSpc>
              <a:spcBef>
                <a:spcPct val="0"/>
              </a:spcBef>
            </a:pPr>
            <a:r>
              <a:rPr lang="en-US" sz="2596" b="1">
                <a:solidFill>
                  <a:srgbClr val="FFFFFF"/>
                </a:solidFill>
                <a:latin typeface="Arial" panose="020B0604020202020204" pitchFamily="34" charset="0"/>
                <a:ea typeface="Garet Bold"/>
                <a:cs typeface="Arial" panose="020B0604020202020204" pitchFamily="34" charset="0"/>
                <a:sym typeface="Garet Bold"/>
              </a:rPr>
              <a:t>Islamic Green Finance in Indonesia: Regulatory Incentives</a:t>
            </a:r>
            <a:endParaRPr lang="en-US" sz="2596">
              <a:solidFill>
                <a:srgbClr val="FFFFFF"/>
              </a:solidFill>
              <a:latin typeface="Arial" panose="020B0604020202020204" pitchFamily="34" charset="0"/>
              <a:ea typeface="Garet Bold"/>
              <a:cs typeface="Arial" panose="020B0604020202020204" pitchFamily="34" charset="0"/>
              <a:sym typeface="Garet Bold"/>
            </a:endParaRPr>
          </a:p>
        </p:txBody>
      </p:sp>
      <p:grpSp>
        <p:nvGrpSpPr>
          <p:cNvPr id="37" name="Group 14">
            <a:extLst>
              <a:ext uri="{FF2B5EF4-FFF2-40B4-BE49-F238E27FC236}">
                <a16:creationId xmlns:a16="http://schemas.microsoft.com/office/drawing/2014/main" id="{7125750E-3B98-FE51-5643-9CDE579F7776}"/>
              </a:ext>
            </a:extLst>
          </p:cNvPr>
          <p:cNvGrpSpPr/>
          <p:nvPr/>
        </p:nvGrpSpPr>
        <p:grpSpPr>
          <a:xfrm>
            <a:off x="14181120" y="4998931"/>
            <a:ext cx="6156359" cy="6156359"/>
            <a:chOff x="0" y="0"/>
            <a:chExt cx="812800" cy="812800"/>
          </a:xfrm>
        </p:grpSpPr>
        <p:sp>
          <p:nvSpPr>
            <p:cNvPr id="38" name="Freeform 15">
              <a:extLst>
                <a:ext uri="{FF2B5EF4-FFF2-40B4-BE49-F238E27FC236}">
                  <a16:creationId xmlns:a16="http://schemas.microsoft.com/office/drawing/2014/main" id="{5C131BBC-2734-3C34-D626-6A408BBDE97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5000" r="-25000"/>
              </a:stretch>
            </a:blipFill>
          </p:spPr>
          <p:txBody>
            <a:bodyPr/>
            <a:lstStyle/>
            <a:p>
              <a:endParaRPr lang="en-GB"/>
            </a:p>
          </p:txBody>
        </p:sp>
      </p:grpSp>
      <p:grpSp>
        <p:nvGrpSpPr>
          <p:cNvPr id="46" name="Group 45">
            <a:extLst>
              <a:ext uri="{FF2B5EF4-FFF2-40B4-BE49-F238E27FC236}">
                <a16:creationId xmlns:a16="http://schemas.microsoft.com/office/drawing/2014/main" id="{350C2376-8F9D-48CE-6DF5-F2A85DF9B76F}"/>
              </a:ext>
            </a:extLst>
          </p:cNvPr>
          <p:cNvGrpSpPr/>
          <p:nvPr/>
        </p:nvGrpSpPr>
        <p:grpSpPr>
          <a:xfrm>
            <a:off x="642375" y="1854662"/>
            <a:ext cx="17003251" cy="8432337"/>
            <a:chOff x="642375" y="1854662"/>
            <a:chExt cx="17003251" cy="8432337"/>
          </a:xfrm>
        </p:grpSpPr>
        <p:grpSp>
          <p:nvGrpSpPr>
            <p:cNvPr id="41" name="Group 40">
              <a:extLst>
                <a:ext uri="{FF2B5EF4-FFF2-40B4-BE49-F238E27FC236}">
                  <a16:creationId xmlns:a16="http://schemas.microsoft.com/office/drawing/2014/main" id="{958F3FD2-7C70-C15D-313F-493E718C32BD}"/>
                </a:ext>
              </a:extLst>
            </p:cNvPr>
            <p:cNvGrpSpPr/>
            <p:nvPr/>
          </p:nvGrpSpPr>
          <p:grpSpPr>
            <a:xfrm>
              <a:off x="642375" y="1854662"/>
              <a:ext cx="17003251" cy="8432337"/>
              <a:chOff x="642375" y="2584782"/>
              <a:chExt cx="17003251" cy="8432337"/>
            </a:xfrm>
          </p:grpSpPr>
          <p:grpSp>
            <p:nvGrpSpPr>
              <p:cNvPr id="6" name="Group 6">
                <a:extLst>
                  <a:ext uri="{FF2B5EF4-FFF2-40B4-BE49-F238E27FC236}">
                    <a16:creationId xmlns:a16="http://schemas.microsoft.com/office/drawing/2014/main" id="{464E60BE-7015-6D76-906F-6603A0B93283}"/>
                  </a:ext>
                </a:extLst>
              </p:cNvPr>
              <p:cNvGrpSpPr/>
              <p:nvPr/>
            </p:nvGrpSpPr>
            <p:grpSpPr>
              <a:xfrm>
                <a:off x="642375" y="2584782"/>
                <a:ext cx="17003251" cy="8432337"/>
                <a:chOff x="0" y="-38100"/>
                <a:chExt cx="1263881" cy="626790"/>
              </a:xfrm>
            </p:grpSpPr>
            <p:sp>
              <p:nvSpPr>
                <p:cNvPr id="7" name="Freeform 7">
                  <a:extLst>
                    <a:ext uri="{FF2B5EF4-FFF2-40B4-BE49-F238E27FC236}">
                      <a16:creationId xmlns:a16="http://schemas.microsoft.com/office/drawing/2014/main" id="{2AA31964-61BF-D05C-6CC2-4D8D614A4E6F}"/>
                    </a:ext>
                  </a:extLst>
                </p:cNvPr>
                <p:cNvSpPr/>
                <p:nvPr/>
              </p:nvSpPr>
              <p:spPr>
                <a:xfrm>
                  <a:off x="0" y="0"/>
                  <a:ext cx="1263881" cy="588690"/>
                </a:xfrm>
                <a:custGeom>
                  <a:avLst/>
                  <a:gdLst/>
                  <a:ahLst/>
                  <a:cxnLst/>
                  <a:rect l="l" t="t" r="r" b="b"/>
                  <a:pathLst>
                    <a:path w="1263881" h="406400">
                      <a:moveTo>
                        <a:pt x="1060681" y="0"/>
                      </a:moveTo>
                      <a:cubicBezTo>
                        <a:pt x="1172905" y="0"/>
                        <a:pt x="1263881" y="90976"/>
                        <a:pt x="1263881" y="203200"/>
                      </a:cubicBezTo>
                      <a:cubicBezTo>
                        <a:pt x="1263881" y="315424"/>
                        <a:pt x="1172905" y="406400"/>
                        <a:pt x="1060681" y="406400"/>
                      </a:cubicBezTo>
                      <a:lnTo>
                        <a:pt x="203200" y="406400"/>
                      </a:lnTo>
                      <a:cubicBezTo>
                        <a:pt x="90976" y="406400"/>
                        <a:pt x="0" y="315424"/>
                        <a:pt x="0" y="203200"/>
                      </a:cubicBezTo>
                      <a:cubicBezTo>
                        <a:pt x="0" y="90976"/>
                        <a:pt x="90976" y="0"/>
                        <a:pt x="203200" y="0"/>
                      </a:cubicBezTo>
                      <a:close/>
                    </a:path>
                  </a:pathLst>
                </a:custGeom>
                <a:gradFill rotWithShape="1">
                  <a:gsLst>
                    <a:gs pos="0">
                      <a:srgbClr val="088395">
                        <a:alpha val="85000"/>
                      </a:srgbClr>
                    </a:gs>
                    <a:gs pos="100000">
                      <a:srgbClr val="071952">
                        <a:alpha val="85000"/>
                      </a:srgbClr>
                    </a:gs>
                  </a:gsLst>
                  <a:lin ang="2700000"/>
                </a:gradFill>
              </p:spPr>
              <p:txBody>
                <a:bodyPr/>
                <a:lstStyle/>
                <a:p>
                  <a:endParaRPr lang="en-GB"/>
                </a:p>
              </p:txBody>
            </p:sp>
            <p:sp>
              <p:nvSpPr>
                <p:cNvPr id="8" name="TextBox 8">
                  <a:extLst>
                    <a:ext uri="{FF2B5EF4-FFF2-40B4-BE49-F238E27FC236}">
                      <a16:creationId xmlns:a16="http://schemas.microsoft.com/office/drawing/2014/main" id="{69C13BEF-F469-E5C2-E594-67575AB355A5}"/>
                    </a:ext>
                  </a:extLst>
                </p:cNvPr>
                <p:cNvSpPr txBox="1"/>
                <p:nvPr/>
              </p:nvSpPr>
              <p:spPr>
                <a:xfrm>
                  <a:off x="0" y="-38100"/>
                  <a:ext cx="1263881" cy="444500"/>
                </a:xfrm>
                <a:prstGeom prst="rect">
                  <a:avLst/>
                </a:prstGeom>
              </p:spPr>
              <p:txBody>
                <a:bodyPr lIns="50800" tIns="50800" rIns="50800" bIns="50800" rtlCol="0" anchor="ctr"/>
                <a:lstStyle/>
                <a:p>
                  <a:pPr algn="ctr">
                    <a:lnSpc>
                      <a:spcPts val="2659"/>
                    </a:lnSpc>
                  </a:pPr>
                  <a:endParaRPr/>
                </a:p>
              </p:txBody>
            </p:sp>
          </p:grpSp>
          <p:grpSp>
            <p:nvGrpSpPr>
              <p:cNvPr id="40" name="Group 39">
                <a:extLst>
                  <a:ext uri="{FF2B5EF4-FFF2-40B4-BE49-F238E27FC236}">
                    <a16:creationId xmlns:a16="http://schemas.microsoft.com/office/drawing/2014/main" id="{6F8F6D80-6C2C-246A-E5DA-186398A08C2B}"/>
                  </a:ext>
                </a:extLst>
              </p:cNvPr>
              <p:cNvGrpSpPr/>
              <p:nvPr/>
            </p:nvGrpSpPr>
            <p:grpSpPr>
              <a:xfrm>
                <a:off x="1724112" y="3680790"/>
                <a:ext cx="14839776" cy="6688627"/>
                <a:chOff x="1724112" y="3680790"/>
                <a:chExt cx="14839776" cy="6688627"/>
              </a:xfrm>
            </p:grpSpPr>
            <p:grpSp>
              <p:nvGrpSpPr>
                <p:cNvPr id="9" name="Group 9">
                  <a:extLst>
                    <a:ext uri="{FF2B5EF4-FFF2-40B4-BE49-F238E27FC236}">
                      <a16:creationId xmlns:a16="http://schemas.microsoft.com/office/drawing/2014/main" id="{C691A6A1-5D65-078E-6FDF-7B2A4046721A}"/>
                    </a:ext>
                  </a:extLst>
                </p:cNvPr>
                <p:cNvGrpSpPr/>
                <p:nvPr/>
              </p:nvGrpSpPr>
              <p:grpSpPr>
                <a:xfrm>
                  <a:off x="1724112" y="3680790"/>
                  <a:ext cx="4546325" cy="6688627"/>
                  <a:chOff x="0" y="-99293"/>
                  <a:chExt cx="1177600" cy="1732504"/>
                </a:xfrm>
              </p:grpSpPr>
              <p:sp>
                <p:nvSpPr>
                  <p:cNvPr id="10" name="Freeform 10">
                    <a:extLst>
                      <a:ext uri="{FF2B5EF4-FFF2-40B4-BE49-F238E27FC236}">
                        <a16:creationId xmlns:a16="http://schemas.microsoft.com/office/drawing/2014/main" id="{6A15516C-1FA1-D9D5-36D1-AFBA221298C0}"/>
                      </a:ext>
                    </a:extLst>
                  </p:cNvPr>
                  <p:cNvSpPr/>
                  <p:nvPr/>
                </p:nvSpPr>
                <p:spPr>
                  <a:xfrm>
                    <a:off x="0" y="-99293"/>
                    <a:ext cx="1177600" cy="1732504"/>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endParaRPr lang="en-GB"/>
                  </a:p>
                </p:txBody>
              </p:sp>
              <p:sp>
                <p:nvSpPr>
                  <p:cNvPr id="11" name="TextBox 11">
                    <a:extLst>
                      <a:ext uri="{FF2B5EF4-FFF2-40B4-BE49-F238E27FC236}">
                        <a16:creationId xmlns:a16="http://schemas.microsoft.com/office/drawing/2014/main" id="{76373823-1008-51B4-FA64-CB53B160E6E3}"/>
                      </a:ext>
                    </a:extLst>
                  </p:cNvPr>
                  <p:cNvSpPr txBox="1"/>
                  <p:nvPr/>
                </p:nvSpPr>
                <p:spPr>
                  <a:xfrm>
                    <a:off x="0" y="-38100"/>
                    <a:ext cx="1177600" cy="953440"/>
                  </a:xfrm>
                  <a:prstGeom prst="rect">
                    <a:avLst/>
                  </a:prstGeom>
                </p:spPr>
                <p:txBody>
                  <a:bodyPr lIns="56284" tIns="56284" rIns="56284" bIns="56284" rtlCol="0" anchor="ctr"/>
                  <a:lstStyle/>
                  <a:p>
                    <a:pPr algn="ctr">
                      <a:lnSpc>
                        <a:spcPts val="2659"/>
                      </a:lnSpc>
                    </a:pPr>
                    <a:endParaRPr/>
                  </a:p>
                </p:txBody>
              </p:sp>
            </p:grpSp>
            <p:grpSp>
              <p:nvGrpSpPr>
                <p:cNvPr id="12" name="Group 12">
                  <a:extLst>
                    <a:ext uri="{FF2B5EF4-FFF2-40B4-BE49-F238E27FC236}">
                      <a16:creationId xmlns:a16="http://schemas.microsoft.com/office/drawing/2014/main" id="{B06F02FA-6416-7F23-574C-97C0C6FD7CAA}"/>
                    </a:ext>
                  </a:extLst>
                </p:cNvPr>
                <p:cNvGrpSpPr/>
                <p:nvPr/>
              </p:nvGrpSpPr>
              <p:grpSpPr>
                <a:xfrm>
                  <a:off x="2004210" y="3939084"/>
                  <a:ext cx="3986128" cy="1565720"/>
                  <a:chOff x="0" y="-99293"/>
                  <a:chExt cx="1032496" cy="405557"/>
                </a:xfrm>
              </p:grpSpPr>
              <p:sp>
                <p:nvSpPr>
                  <p:cNvPr id="13" name="Freeform 13">
                    <a:extLst>
                      <a:ext uri="{FF2B5EF4-FFF2-40B4-BE49-F238E27FC236}">
                        <a16:creationId xmlns:a16="http://schemas.microsoft.com/office/drawing/2014/main" id="{8EDF64B9-E900-00F5-A6F4-376D43D30056}"/>
                      </a:ext>
                    </a:extLst>
                  </p:cNvPr>
                  <p:cNvSpPr/>
                  <p:nvPr/>
                </p:nvSpPr>
                <p:spPr>
                  <a:xfrm>
                    <a:off x="0" y="-99293"/>
                    <a:ext cx="1032496" cy="306264"/>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endParaRPr lang="en-GB"/>
                  </a:p>
                </p:txBody>
              </p:sp>
              <p:sp>
                <p:nvSpPr>
                  <p:cNvPr id="14" name="TextBox 14">
                    <a:extLst>
                      <a:ext uri="{FF2B5EF4-FFF2-40B4-BE49-F238E27FC236}">
                        <a16:creationId xmlns:a16="http://schemas.microsoft.com/office/drawing/2014/main" id="{1D59530E-EEC9-7E9A-4DF6-FB068EE15EC3}"/>
                      </a:ext>
                    </a:extLst>
                  </p:cNvPr>
                  <p:cNvSpPr txBox="1"/>
                  <p:nvPr/>
                </p:nvSpPr>
                <p:spPr>
                  <a:xfrm>
                    <a:off x="0" y="-38100"/>
                    <a:ext cx="1032496" cy="344364"/>
                  </a:xfrm>
                  <a:prstGeom prst="rect">
                    <a:avLst/>
                  </a:prstGeom>
                </p:spPr>
                <p:txBody>
                  <a:bodyPr lIns="56284" tIns="56284" rIns="56284" bIns="56284" rtlCol="0" anchor="ctr"/>
                  <a:lstStyle/>
                  <a:p>
                    <a:pPr algn="ctr">
                      <a:lnSpc>
                        <a:spcPts val="2659"/>
                      </a:lnSpc>
                    </a:pPr>
                    <a:endParaRPr/>
                  </a:p>
                </p:txBody>
              </p:sp>
            </p:grpSp>
            <p:sp>
              <p:nvSpPr>
                <p:cNvPr id="15" name="TextBox 15">
                  <a:extLst>
                    <a:ext uri="{FF2B5EF4-FFF2-40B4-BE49-F238E27FC236}">
                      <a16:creationId xmlns:a16="http://schemas.microsoft.com/office/drawing/2014/main" id="{1ED0407A-50A1-DD40-9EEB-18F38D80CFE9}"/>
                    </a:ext>
                  </a:extLst>
                </p:cNvPr>
                <p:cNvSpPr txBox="1"/>
                <p:nvPr/>
              </p:nvSpPr>
              <p:spPr>
                <a:xfrm>
                  <a:off x="2174730" y="4122630"/>
                  <a:ext cx="3645090" cy="743858"/>
                </a:xfrm>
                <a:prstGeom prst="rect">
                  <a:avLst/>
                </a:prstGeom>
              </p:spPr>
              <p:txBody>
                <a:bodyPr lIns="0" tIns="0" rIns="0" bIns="0" rtlCol="0" anchor="t">
                  <a:spAutoFit/>
                </a:bodyPr>
                <a:lstStyle/>
                <a:p>
                  <a:pPr algn="ctr">
                    <a:lnSpc>
                      <a:spcPts val="2903"/>
                    </a:lnSpc>
                  </a:pPr>
                  <a:r>
                    <a:rPr lang="en-US" sz="2419" b="1">
                      <a:solidFill>
                        <a:srgbClr val="FFFFFF"/>
                      </a:solidFill>
                      <a:latin typeface="Arial" panose="020B0604020202020204" pitchFamily="34" charset="0"/>
                      <a:ea typeface="Garet Bold"/>
                      <a:cs typeface="Arial" panose="020B0604020202020204" pitchFamily="34" charset="0"/>
                      <a:sym typeface="Garet Bold"/>
                    </a:rPr>
                    <a:t>Ministry of Finance</a:t>
                  </a:r>
                </a:p>
                <a:p>
                  <a:pPr algn="ctr">
                    <a:lnSpc>
                      <a:spcPts val="2903"/>
                    </a:lnSpc>
                  </a:pPr>
                  <a:r>
                    <a:rPr lang="en-US" sz="2419" i="1">
                      <a:solidFill>
                        <a:srgbClr val="FFFFFF"/>
                      </a:solidFill>
                      <a:latin typeface="Arial" panose="020B0604020202020204" pitchFamily="34" charset="0"/>
                      <a:ea typeface="Garet Bold"/>
                      <a:cs typeface="Arial" panose="020B0604020202020204" pitchFamily="34" charset="0"/>
                      <a:sym typeface="Garet Bold"/>
                    </a:rPr>
                    <a:t>Fiscal Authority</a:t>
                  </a:r>
                </a:p>
              </p:txBody>
            </p:sp>
            <p:sp>
              <p:nvSpPr>
                <p:cNvPr id="16" name="TextBox 16">
                  <a:extLst>
                    <a:ext uri="{FF2B5EF4-FFF2-40B4-BE49-F238E27FC236}">
                      <a16:creationId xmlns:a16="http://schemas.microsoft.com/office/drawing/2014/main" id="{9DE8EA24-E9D5-25F1-7E33-6FFDF6134430}"/>
                    </a:ext>
                  </a:extLst>
                </p:cNvPr>
                <p:cNvSpPr txBox="1"/>
                <p:nvPr/>
              </p:nvSpPr>
              <p:spPr>
                <a:xfrm>
                  <a:off x="2090467" y="5279311"/>
                  <a:ext cx="3813614" cy="3367525"/>
                </a:xfrm>
                <a:prstGeom prst="rect">
                  <a:avLst/>
                </a:prstGeom>
              </p:spPr>
              <p:txBody>
                <a:bodyPr lIns="0" tIns="0" rIns="0" bIns="0" rtlCol="0" anchor="t">
                  <a:spAutoFit/>
                </a:bodyPr>
                <a:lstStyle/>
                <a:p>
                  <a:pPr marL="285750" indent="-285750" algn="just">
                    <a:lnSpc>
                      <a:spcPts val="2226"/>
                    </a:lnSpc>
                    <a:spcBef>
                      <a:spcPct val="0"/>
                    </a:spcBef>
                    <a:buFont typeface="Arial" panose="020B0604020202020204" pitchFamily="34" charset="0"/>
                    <a:buChar char="•"/>
                  </a:pPr>
                  <a:r>
                    <a:rPr lang="en-US" b="1">
                      <a:solidFill>
                        <a:srgbClr val="000000"/>
                      </a:solidFill>
                      <a:latin typeface="Arial" panose="020B0604020202020204" pitchFamily="34" charset="0"/>
                      <a:ea typeface="Garet"/>
                      <a:cs typeface="Arial" panose="020B0604020202020204" pitchFamily="34" charset="0"/>
                      <a:sym typeface="Garet"/>
                    </a:rPr>
                    <a:t>Green sukuk issuance: </a:t>
                  </a:r>
                  <a:r>
                    <a:rPr lang="en-US">
                      <a:solidFill>
                        <a:srgbClr val="000000"/>
                      </a:solidFill>
                      <a:latin typeface="Arial" panose="020B0604020202020204" pitchFamily="34" charset="0"/>
                      <a:ea typeface="Garet"/>
                      <a:cs typeface="Arial" panose="020B0604020202020204" pitchFamily="34" charset="0"/>
                      <a:sym typeface="Garet"/>
                    </a:rPr>
                    <a:t>leader in the industry which addressing the climate finance needs across ministries to support country’s climate goals. Targeting both global and domestic markets.</a:t>
                  </a:r>
                </a:p>
                <a:p>
                  <a:pPr marL="285750" indent="-285750" algn="just">
                    <a:lnSpc>
                      <a:spcPts val="2226"/>
                    </a:lnSpc>
                    <a:spcBef>
                      <a:spcPct val="0"/>
                    </a:spcBef>
                    <a:buFont typeface="Arial" panose="020B0604020202020204" pitchFamily="34" charset="0"/>
                    <a:buChar char="•"/>
                  </a:pPr>
                  <a:r>
                    <a:rPr lang="en-US" b="1">
                      <a:solidFill>
                        <a:srgbClr val="000000"/>
                      </a:solidFill>
                      <a:latin typeface="Arial" panose="020B0604020202020204" pitchFamily="34" charset="0"/>
                      <a:ea typeface="Garet"/>
                      <a:cs typeface="Arial" panose="020B0604020202020204" pitchFamily="34" charset="0"/>
                      <a:sym typeface="Garet"/>
                    </a:rPr>
                    <a:t>Green Bond and Sukuk Framework: </a:t>
                  </a:r>
                  <a:r>
                    <a:rPr lang="en-US">
                      <a:solidFill>
                        <a:srgbClr val="000000"/>
                      </a:solidFill>
                      <a:latin typeface="Arial" panose="020B0604020202020204" pitchFamily="34" charset="0"/>
                      <a:ea typeface="Garet"/>
                      <a:cs typeface="Arial" panose="020B0604020202020204" pitchFamily="34" charset="0"/>
                      <a:sym typeface="Garet"/>
                    </a:rPr>
                    <a:t>established in 2018 to support the green sovereign instrument issuance, highlighting the importance of compliance to international standards.</a:t>
                  </a:r>
                </a:p>
              </p:txBody>
            </p:sp>
            <p:grpSp>
              <p:nvGrpSpPr>
                <p:cNvPr id="17" name="Group 17">
                  <a:extLst>
                    <a:ext uri="{FF2B5EF4-FFF2-40B4-BE49-F238E27FC236}">
                      <a16:creationId xmlns:a16="http://schemas.microsoft.com/office/drawing/2014/main" id="{E1724C38-D5DE-A1C9-6005-ECD5F9C1BF83}"/>
                    </a:ext>
                  </a:extLst>
                </p:cNvPr>
                <p:cNvGrpSpPr/>
                <p:nvPr/>
              </p:nvGrpSpPr>
              <p:grpSpPr>
                <a:xfrm>
                  <a:off x="6870838" y="3680790"/>
                  <a:ext cx="4546325" cy="6688627"/>
                  <a:chOff x="0" y="-99293"/>
                  <a:chExt cx="1177600" cy="1732504"/>
                </a:xfrm>
              </p:grpSpPr>
              <p:sp>
                <p:nvSpPr>
                  <p:cNvPr id="18" name="Freeform 18">
                    <a:extLst>
                      <a:ext uri="{FF2B5EF4-FFF2-40B4-BE49-F238E27FC236}">
                        <a16:creationId xmlns:a16="http://schemas.microsoft.com/office/drawing/2014/main" id="{73E74034-DA07-4527-5F75-00C147670AAE}"/>
                      </a:ext>
                    </a:extLst>
                  </p:cNvPr>
                  <p:cNvSpPr/>
                  <p:nvPr/>
                </p:nvSpPr>
                <p:spPr>
                  <a:xfrm>
                    <a:off x="0" y="-99293"/>
                    <a:ext cx="1177600" cy="1732504"/>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endParaRPr lang="en-GB"/>
                  </a:p>
                </p:txBody>
              </p:sp>
              <p:sp>
                <p:nvSpPr>
                  <p:cNvPr id="19" name="TextBox 19">
                    <a:extLst>
                      <a:ext uri="{FF2B5EF4-FFF2-40B4-BE49-F238E27FC236}">
                        <a16:creationId xmlns:a16="http://schemas.microsoft.com/office/drawing/2014/main" id="{A78ECC26-A51A-B59C-54A9-10B723B97ABE}"/>
                      </a:ext>
                    </a:extLst>
                  </p:cNvPr>
                  <p:cNvSpPr txBox="1"/>
                  <p:nvPr/>
                </p:nvSpPr>
                <p:spPr>
                  <a:xfrm>
                    <a:off x="0" y="-38100"/>
                    <a:ext cx="1177600" cy="953440"/>
                  </a:xfrm>
                  <a:prstGeom prst="rect">
                    <a:avLst/>
                  </a:prstGeom>
                </p:spPr>
                <p:txBody>
                  <a:bodyPr lIns="56284" tIns="56284" rIns="56284" bIns="56284" rtlCol="0" anchor="ctr"/>
                  <a:lstStyle/>
                  <a:p>
                    <a:pPr algn="ctr">
                      <a:lnSpc>
                        <a:spcPts val="2659"/>
                      </a:lnSpc>
                    </a:pPr>
                    <a:endParaRPr/>
                  </a:p>
                </p:txBody>
              </p:sp>
            </p:grpSp>
            <p:grpSp>
              <p:nvGrpSpPr>
                <p:cNvPr id="20" name="Group 20">
                  <a:extLst>
                    <a:ext uri="{FF2B5EF4-FFF2-40B4-BE49-F238E27FC236}">
                      <a16:creationId xmlns:a16="http://schemas.microsoft.com/office/drawing/2014/main" id="{5B672E29-5BE6-6405-2D96-3C6457947F7C}"/>
                    </a:ext>
                  </a:extLst>
                </p:cNvPr>
                <p:cNvGrpSpPr/>
                <p:nvPr/>
              </p:nvGrpSpPr>
              <p:grpSpPr>
                <a:xfrm>
                  <a:off x="7150936" y="3939084"/>
                  <a:ext cx="3986128" cy="1565720"/>
                  <a:chOff x="0" y="-99293"/>
                  <a:chExt cx="1032496" cy="405557"/>
                </a:xfrm>
              </p:grpSpPr>
              <p:sp>
                <p:nvSpPr>
                  <p:cNvPr id="21" name="Freeform 21">
                    <a:extLst>
                      <a:ext uri="{FF2B5EF4-FFF2-40B4-BE49-F238E27FC236}">
                        <a16:creationId xmlns:a16="http://schemas.microsoft.com/office/drawing/2014/main" id="{612273D0-EFD1-D425-D582-0AA546F925FA}"/>
                      </a:ext>
                    </a:extLst>
                  </p:cNvPr>
                  <p:cNvSpPr/>
                  <p:nvPr/>
                </p:nvSpPr>
                <p:spPr>
                  <a:xfrm>
                    <a:off x="0" y="-99293"/>
                    <a:ext cx="1032496" cy="306264"/>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endParaRPr lang="en-GB"/>
                  </a:p>
                </p:txBody>
              </p:sp>
              <p:sp>
                <p:nvSpPr>
                  <p:cNvPr id="22" name="TextBox 22">
                    <a:extLst>
                      <a:ext uri="{FF2B5EF4-FFF2-40B4-BE49-F238E27FC236}">
                        <a16:creationId xmlns:a16="http://schemas.microsoft.com/office/drawing/2014/main" id="{0A28DE0E-C741-1512-0414-612DE1451710}"/>
                      </a:ext>
                    </a:extLst>
                  </p:cNvPr>
                  <p:cNvSpPr txBox="1"/>
                  <p:nvPr/>
                </p:nvSpPr>
                <p:spPr>
                  <a:xfrm>
                    <a:off x="0" y="-38100"/>
                    <a:ext cx="1032496" cy="344364"/>
                  </a:xfrm>
                  <a:prstGeom prst="rect">
                    <a:avLst/>
                  </a:prstGeom>
                </p:spPr>
                <p:txBody>
                  <a:bodyPr lIns="56284" tIns="56284" rIns="56284" bIns="56284" rtlCol="0" anchor="ctr"/>
                  <a:lstStyle/>
                  <a:p>
                    <a:pPr algn="ctr">
                      <a:lnSpc>
                        <a:spcPts val="2659"/>
                      </a:lnSpc>
                    </a:pPr>
                    <a:endParaRPr/>
                  </a:p>
                </p:txBody>
              </p:sp>
            </p:grpSp>
            <p:grpSp>
              <p:nvGrpSpPr>
                <p:cNvPr id="25" name="Group 25">
                  <a:extLst>
                    <a:ext uri="{FF2B5EF4-FFF2-40B4-BE49-F238E27FC236}">
                      <a16:creationId xmlns:a16="http://schemas.microsoft.com/office/drawing/2014/main" id="{F8815565-B468-1467-886F-C5348EE80F9B}"/>
                    </a:ext>
                  </a:extLst>
                </p:cNvPr>
                <p:cNvGrpSpPr/>
                <p:nvPr/>
              </p:nvGrpSpPr>
              <p:grpSpPr>
                <a:xfrm>
                  <a:off x="12017563" y="3680790"/>
                  <a:ext cx="4546325" cy="6678095"/>
                  <a:chOff x="0" y="-99293"/>
                  <a:chExt cx="1177600" cy="1729776"/>
                </a:xfrm>
              </p:grpSpPr>
              <p:sp>
                <p:nvSpPr>
                  <p:cNvPr id="26" name="Freeform 26">
                    <a:extLst>
                      <a:ext uri="{FF2B5EF4-FFF2-40B4-BE49-F238E27FC236}">
                        <a16:creationId xmlns:a16="http://schemas.microsoft.com/office/drawing/2014/main" id="{FAE4FC92-0AAE-B1DF-DE02-9D68404AC137}"/>
                      </a:ext>
                    </a:extLst>
                  </p:cNvPr>
                  <p:cNvSpPr/>
                  <p:nvPr/>
                </p:nvSpPr>
                <p:spPr>
                  <a:xfrm>
                    <a:off x="0" y="-99293"/>
                    <a:ext cx="1177600" cy="1729776"/>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endParaRPr lang="en-GB"/>
                  </a:p>
                </p:txBody>
              </p:sp>
              <p:sp>
                <p:nvSpPr>
                  <p:cNvPr id="27" name="TextBox 27">
                    <a:extLst>
                      <a:ext uri="{FF2B5EF4-FFF2-40B4-BE49-F238E27FC236}">
                        <a16:creationId xmlns:a16="http://schemas.microsoft.com/office/drawing/2014/main" id="{E2A4996A-ED6F-B84C-B4E0-EB6ABFBF8BA3}"/>
                      </a:ext>
                    </a:extLst>
                  </p:cNvPr>
                  <p:cNvSpPr txBox="1"/>
                  <p:nvPr/>
                </p:nvSpPr>
                <p:spPr>
                  <a:xfrm>
                    <a:off x="0" y="-38100"/>
                    <a:ext cx="1177600" cy="953440"/>
                  </a:xfrm>
                  <a:prstGeom prst="rect">
                    <a:avLst/>
                  </a:prstGeom>
                </p:spPr>
                <p:txBody>
                  <a:bodyPr lIns="56284" tIns="56284" rIns="56284" bIns="56284" rtlCol="0" anchor="ctr"/>
                  <a:lstStyle/>
                  <a:p>
                    <a:pPr algn="ctr">
                      <a:lnSpc>
                        <a:spcPts val="2659"/>
                      </a:lnSpc>
                    </a:pPr>
                    <a:endParaRPr/>
                  </a:p>
                </p:txBody>
              </p:sp>
            </p:grpSp>
            <p:grpSp>
              <p:nvGrpSpPr>
                <p:cNvPr id="28" name="Group 28">
                  <a:extLst>
                    <a:ext uri="{FF2B5EF4-FFF2-40B4-BE49-F238E27FC236}">
                      <a16:creationId xmlns:a16="http://schemas.microsoft.com/office/drawing/2014/main" id="{87FBB544-8EEA-2553-B2B0-F57A0BCBD1EE}"/>
                    </a:ext>
                  </a:extLst>
                </p:cNvPr>
                <p:cNvGrpSpPr/>
                <p:nvPr/>
              </p:nvGrpSpPr>
              <p:grpSpPr>
                <a:xfrm>
                  <a:off x="12297662" y="3939084"/>
                  <a:ext cx="3986128" cy="1565720"/>
                  <a:chOff x="0" y="-99293"/>
                  <a:chExt cx="1032496" cy="405557"/>
                </a:xfrm>
              </p:grpSpPr>
              <p:sp>
                <p:nvSpPr>
                  <p:cNvPr id="29" name="Freeform 29">
                    <a:extLst>
                      <a:ext uri="{FF2B5EF4-FFF2-40B4-BE49-F238E27FC236}">
                        <a16:creationId xmlns:a16="http://schemas.microsoft.com/office/drawing/2014/main" id="{905F445F-07A4-D3AD-2ACB-324EA5041DDF}"/>
                      </a:ext>
                    </a:extLst>
                  </p:cNvPr>
                  <p:cNvSpPr/>
                  <p:nvPr/>
                </p:nvSpPr>
                <p:spPr>
                  <a:xfrm>
                    <a:off x="0" y="-99293"/>
                    <a:ext cx="1032496" cy="306264"/>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endParaRPr lang="en-GB"/>
                  </a:p>
                </p:txBody>
              </p:sp>
              <p:sp>
                <p:nvSpPr>
                  <p:cNvPr id="30" name="TextBox 30">
                    <a:extLst>
                      <a:ext uri="{FF2B5EF4-FFF2-40B4-BE49-F238E27FC236}">
                        <a16:creationId xmlns:a16="http://schemas.microsoft.com/office/drawing/2014/main" id="{11AB1C94-B2EE-CB40-4513-ADEB67653DDC}"/>
                      </a:ext>
                    </a:extLst>
                  </p:cNvPr>
                  <p:cNvSpPr txBox="1"/>
                  <p:nvPr/>
                </p:nvSpPr>
                <p:spPr>
                  <a:xfrm>
                    <a:off x="0" y="-38100"/>
                    <a:ext cx="1032496" cy="344364"/>
                  </a:xfrm>
                  <a:prstGeom prst="rect">
                    <a:avLst/>
                  </a:prstGeom>
                </p:spPr>
                <p:txBody>
                  <a:bodyPr lIns="56284" tIns="56284" rIns="56284" bIns="56284" rtlCol="0" anchor="ctr"/>
                  <a:lstStyle/>
                  <a:p>
                    <a:pPr algn="ctr">
                      <a:lnSpc>
                        <a:spcPts val="2659"/>
                      </a:lnSpc>
                    </a:pPr>
                    <a:endParaRPr/>
                  </a:p>
                </p:txBody>
              </p:sp>
            </p:grpSp>
          </p:grpSp>
        </p:grpSp>
        <p:sp>
          <p:nvSpPr>
            <p:cNvPr id="42" name="TextBox 15">
              <a:extLst>
                <a:ext uri="{FF2B5EF4-FFF2-40B4-BE49-F238E27FC236}">
                  <a16:creationId xmlns:a16="http://schemas.microsoft.com/office/drawing/2014/main" id="{DE7D0AAC-4454-C7FE-939C-552EE28F0F2A}"/>
                </a:ext>
              </a:extLst>
            </p:cNvPr>
            <p:cNvSpPr txBox="1"/>
            <p:nvPr/>
          </p:nvSpPr>
          <p:spPr>
            <a:xfrm>
              <a:off x="7299202" y="3412861"/>
              <a:ext cx="3645090" cy="743858"/>
            </a:xfrm>
            <a:prstGeom prst="rect">
              <a:avLst/>
            </a:prstGeom>
          </p:spPr>
          <p:txBody>
            <a:bodyPr lIns="0" tIns="0" rIns="0" bIns="0" rtlCol="0" anchor="t">
              <a:spAutoFit/>
            </a:bodyPr>
            <a:lstStyle/>
            <a:p>
              <a:pPr algn="ctr">
                <a:lnSpc>
                  <a:spcPts val="2903"/>
                </a:lnSpc>
              </a:pPr>
              <a:r>
                <a:rPr lang="en-US" sz="2419" b="1">
                  <a:solidFill>
                    <a:srgbClr val="FFFFFF"/>
                  </a:solidFill>
                  <a:latin typeface="Arial" panose="020B0604020202020204" pitchFamily="34" charset="0"/>
                  <a:ea typeface="Garet Bold"/>
                  <a:cs typeface="Arial" panose="020B0604020202020204" pitchFamily="34" charset="0"/>
                  <a:sym typeface="Garet Bold"/>
                </a:rPr>
                <a:t>OJK</a:t>
              </a:r>
            </a:p>
            <a:p>
              <a:pPr algn="ctr">
                <a:lnSpc>
                  <a:spcPts val="2903"/>
                </a:lnSpc>
              </a:pPr>
              <a:r>
                <a:rPr lang="en-US" sz="2419" i="1" err="1">
                  <a:solidFill>
                    <a:srgbClr val="FFFFFF"/>
                  </a:solidFill>
                  <a:latin typeface="Arial" panose="020B0604020202020204" pitchFamily="34" charset="0"/>
                  <a:ea typeface="Garet Bold"/>
                  <a:cs typeface="Arial" panose="020B0604020202020204" pitchFamily="34" charset="0"/>
                  <a:sym typeface="Garet Bold"/>
                </a:rPr>
                <a:t>Microprudential</a:t>
              </a:r>
              <a:r>
                <a:rPr lang="en-US" sz="2419" i="1">
                  <a:solidFill>
                    <a:srgbClr val="FFFFFF"/>
                  </a:solidFill>
                  <a:latin typeface="Arial" panose="020B0604020202020204" pitchFamily="34" charset="0"/>
                  <a:ea typeface="Garet Bold"/>
                  <a:cs typeface="Arial" panose="020B0604020202020204" pitchFamily="34" charset="0"/>
                  <a:sym typeface="Garet Bold"/>
                </a:rPr>
                <a:t> Authority</a:t>
              </a:r>
            </a:p>
          </p:txBody>
        </p:sp>
        <p:sp>
          <p:nvSpPr>
            <p:cNvPr id="43" name="TextBox 15">
              <a:extLst>
                <a:ext uri="{FF2B5EF4-FFF2-40B4-BE49-F238E27FC236}">
                  <a16:creationId xmlns:a16="http://schemas.microsoft.com/office/drawing/2014/main" id="{D0D445A7-43CA-B1C8-7AB3-3E08B10559FA}"/>
                </a:ext>
              </a:extLst>
            </p:cNvPr>
            <p:cNvSpPr txBox="1"/>
            <p:nvPr/>
          </p:nvSpPr>
          <p:spPr>
            <a:xfrm>
              <a:off x="12442180" y="3412861"/>
              <a:ext cx="3645090" cy="743858"/>
            </a:xfrm>
            <a:prstGeom prst="rect">
              <a:avLst/>
            </a:prstGeom>
          </p:spPr>
          <p:txBody>
            <a:bodyPr lIns="0" tIns="0" rIns="0" bIns="0" rtlCol="0" anchor="t">
              <a:spAutoFit/>
            </a:bodyPr>
            <a:lstStyle/>
            <a:p>
              <a:pPr algn="ctr">
                <a:lnSpc>
                  <a:spcPts val="2903"/>
                </a:lnSpc>
              </a:pPr>
              <a:r>
                <a:rPr lang="en-US" sz="2419" b="1">
                  <a:solidFill>
                    <a:srgbClr val="FFFFFF"/>
                  </a:solidFill>
                  <a:latin typeface="Arial" panose="020B0604020202020204" pitchFamily="34" charset="0"/>
                  <a:ea typeface="Garet Bold"/>
                  <a:cs typeface="Arial" panose="020B0604020202020204" pitchFamily="34" charset="0"/>
                  <a:sym typeface="Garet Bold"/>
                </a:rPr>
                <a:t>Bank Indonesia</a:t>
              </a:r>
            </a:p>
            <a:p>
              <a:pPr algn="ctr">
                <a:lnSpc>
                  <a:spcPts val="2903"/>
                </a:lnSpc>
              </a:pPr>
              <a:r>
                <a:rPr lang="en-US" sz="2419" i="1">
                  <a:solidFill>
                    <a:srgbClr val="FFFFFF"/>
                  </a:solidFill>
                  <a:latin typeface="Arial" panose="020B0604020202020204" pitchFamily="34" charset="0"/>
                  <a:ea typeface="Garet Bold"/>
                  <a:cs typeface="Arial" panose="020B0604020202020204" pitchFamily="34" charset="0"/>
                  <a:sym typeface="Garet Bold"/>
                </a:rPr>
                <a:t>Macroprudential Authority</a:t>
              </a:r>
            </a:p>
          </p:txBody>
        </p:sp>
        <p:sp>
          <p:nvSpPr>
            <p:cNvPr id="44" name="TextBox 16">
              <a:extLst>
                <a:ext uri="{FF2B5EF4-FFF2-40B4-BE49-F238E27FC236}">
                  <a16:creationId xmlns:a16="http://schemas.microsoft.com/office/drawing/2014/main" id="{671C856F-8EBB-61C7-FD78-1D45D136C7BB}"/>
                </a:ext>
              </a:extLst>
            </p:cNvPr>
            <p:cNvSpPr txBox="1"/>
            <p:nvPr/>
          </p:nvSpPr>
          <p:spPr>
            <a:xfrm>
              <a:off x="7214940" y="4579004"/>
              <a:ext cx="3813614" cy="5060296"/>
            </a:xfrm>
            <a:prstGeom prst="rect">
              <a:avLst/>
            </a:prstGeom>
          </p:spPr>
          <p:txBody>
            <a:bodyPr lIns="0" tIns="0" rIns="0" bIns="0" rtlCol="0" anchor="t">
              <a:spAutoFit/>
            </a:bodyPr>
            <a:lstStyle/>
            <a:p>
              <a:pPr marL="285750" indent="-285750" algn="just">
                <a:lnSpc>
                  <a:spcPts val="2226"/>
                </a:lnSpc>
                <a:spcBef>
                  <a:spcPct val="0"/>
                </a:spcBef>
                <a:buFont typeface="Arial" panose="020B0604020202020204" pitchFamily="34" charset="0"/>
                <a:buChar char="•"/>
              </a:pPr>
              <a:r>
                <a:rPr lang="en-US" b="1">
                  <a:solidFill>
                    <a:srgbClr val="000000"/>
                  </a:solidFill>
                  <a:latin typeface="Arial" panose="020B0604020202020204" pitchFamily="34" charset="0"/>
                  <a:ea typeface="Garet"/>
                  <a:cs typeface="Arial" panose="020B0604020202020204" pitchFamily="34" charset="0"/>
                  <a:sym typeface="Garet"/>
                </a:rPr>
                <a:t>Sustainable Finance Roadmaps:</a:t>
              </a:r>
            </a:p>
            <a:p>
              <a:pPr marL="742950" lvl="1" indent="-285750" algn="just">
                <a:lnSpc>
                  <a:spcPts val="2226"/>
                </a:lnSpc>
                <a:spcBef>
                  <a:spcPct val="0"/>
                </a:spcBef>
                <a:buFont typeface="Arial" panose="020B0604020202020204" pitchFamily="34" charset="0"/>
                <a:buChar char="•"/>
              </a:pPr>
              <a:r>
                <a:rPr lang="en-US">
                  <a:solidFill>
                    <a:srgbClr val="000000"/>
                  </a:solidFill>
                  <a:latin typeface="Arial" panose="020B0604020202020204" pitchFamily="34" charset="0"/>
                  <a:ea typeface="Garet"/>
                  <a:cs typeface="Arial" panose="020B0604020202020204" pitchFamily="34" charset="0"/>
                  <a:sym typeface="Garet"/>
                </a:rPr>
                <a:t>Phase I 2015-2019</a:t>
              </a:r>
            </a:p>
            <a:p>
              <a:pPr marL="742950" lvl="1" indent="-285750" algn="just">
                <a:lnSpc>
                  <a:spcPts val="2226"/>
                </a:lnSpc>
                <a:spcBef>
                  <a:spcPct val="0"/>
                </a:spcBef>
                <a:buFont typeface="Arial" panose="020B0604020202020204" pitchFamily="34" charset="0"/>
                <a:buChar char="•"/>
              </a:pPr>
              <a:r>
                <a:rPr lang="en-US">
                  <a:solidFill>
                    <a:srgbClr val="000000"/>
                  </a:solidFill>
                  <a:latin typeface="Arial" panose="020B0604020202020204" pitchFamily="34" charset="0"/>
                  <a:ea typeface="Garet"/>
                  <a:cs typeface="Arial" panose="020B0604020202020204" pitchFamily="34" charset="0"/>
                  <a:sym typeface="Garet"/>
                </a:rPr>
                <a:t>Phase II 2021-2025</a:t>
              </a:r>
            </a:p>
            <a:p>
              <a:pPr marL="285750" indent="-285750" algn="just">
                <a:lnSpc>
                  <a:spcPts val="2226"/>
                </a:lnSpc>
                <a:spcBef>
                  <a:spcPct val="0"/>
                </a:spcBef>
                <a:buFont typeface="Arial" panose="020B0604020202020204" pitchFamily="34" charset="0"/>
                <a:buChar char="•"/>
              </a:pPr>
              <a:r>
                <a:rPr lang="en-US" b="1">
                  <a:solidFill>
                    <a:srgbClr val="000000"/>
                  </a:solidFill>
                  <a:latin typeface="Arial" panose="020B0604020202020204" pitchFamily="34" charset="0"/>
                  <a:ea typeface="Garet"/>
                  <a:cs typeface="Arial" panose="020B0604020202020204" pitchFamily="34" charset="0"/>
                  <a:sym typeface="Garet"/>
                </a:rPr>
                <a:t>Regulatory Framework on Sustainable Finance and Disclosure:</a:t>
              </a:r>
            </a:p>
            <a:p>
              <a:pPr marL="742950" lvl="1" indent="-285750" algn="just">
                <a:lnSpc>
                  <a:spcPts val="2226"/>
                </a:lnSpc>
                <a:spcBef>
                  <a:spcPct val="0"/>
                </a:spcBef>
                <a:buFont typeface="Arial" panose="020B0604020202020204" pitchFamily="34" charset="0"/>
                <a:buChar char="•"/>
              </a:pPr>
              <a:r>
                <a:rPr lang="en-US">
                  <a:solidFill>
                    <a:srgbClr val="000000"/>
                  </a:solidFill>
                  <a:latin typeface="Arial" panose="020B0604020202020204" pitchFamily="34" charset="0"/>
                  <a:ea typeface="Garet"/>
                  <a:cs typeface="Arial" panose="020B0604020202020204" pitchFamily="34" charset="0"/>
                  <a:sym typeface="Garet"/>
                </a:rPr>
                <a:t>51/POJK.03/2017</a:t>
              </a:r>
            </a:p>
            <a:p>
              <a:pPr marL="742950" lvl="1" indent="-285750" algn="just">
                <a:lnSpc>
                  <a:spcPts val="2226"/>
                </a:lnSpc>
                <a:spcBef>
                  <a:spcPct val="0"/>
                </a:spcBef>
                <a:buFont typeface="Arial" panose="020B0604020202020204" pitchFamily="34" charset="0"/>
                <a:buChar char="•"/>
              </a:pPr>
              <a:r>
                <a:rPr lang="en-US">
                  <a:solidFill>
                    <a:srgbClr val="000000"/>
                  </a:solidFill>
                  <a:latin typeface="Arial" panose="020B0604020202020204" pitchFamily="34" charset="0"/>
                  <a:ea typeface="Garet"/>
                  <a:cs typeface="Arial" panose="020B0604020202020204" pitchFamily="34" charset="0"/>
                  <a:sym typeface="Garet"/>
                </a:rPr>
                <a:t>60/POJK.04/2017</a:t>
              </a:r>
            </a:p>
            <a:p>
              <a:pPr marL="285750" indent="-285750" algn="just">
                <a:lnSpc>
                  <a:spcPts val="2226"/>
                </a:lnSpc>
                <a:spcBef>
                  <a:spcPct val="0"/>
                </a:spcBef>
                <a:buFont typeface="Arial" panose="020B0604020202020204" pitchFamily="34" charset="0"/>
                <a:buChar char="•"/>
              </a:pPr>
              <a:r>
                <a:rPr lang="en-US" b="1">
                  <a:solidFill>
                    <a:srgbClr val="000000"/>
                  </a:solidFill>
                  <a:latin typeface="Arial" panose="020B0604020202020204" pitchFamily="34" charset="0"/>
                  <a:ea typeface="Garet"/>
                  <a:cs typeface="Arial" panose="020B0604020202020204" pitchFamily="34" charset="0"/>
                  <a:sym typeface="Garet"/>
                </a:rPr>
                <a:t>Green and Sustainable Finance Taxonomies:</a:t>
              </a:r>
            </a:p>
            <a:p>
              <a:pPr marL="742950" lvl="1" indent="-285750" algn="just">
                <a:lnSpc>
                  <a:spcPts val="2226"/>
                </a:lnSpc>
                <a:spcBef>
                  <a:spcPct val="0"/>
                </a:spcBef>
                <a:buFont typeface="Arial" panose="020B0604020202020204" pitchFamily="34" charset="0"/>
                <a:buChar char="•"/>
              </a:pPr>
              <a:r>
                <a:rPr lang="en-US">
                  <a:solidFill>
                    <a:srgbClr val="000000"/>
                  </a:solidFill>
                  <a:latin typeface="Arial" panose="020B0604020202020204" pitchFamily="34" charset="0"/>
                  <a:ea typeface="Garet"/>
                  <a:cs typeface="Arial" panose="020B0604020202020204" pitchFamily="34" charset="0"/>
                  <a:sym typeface="Garet"/>
                </a:rPr>
                <a:t>Indonesia Green Taxonomy 1.0</a:t>
              </a:r>
            </a:p>
            <a:p>
              <a:pPr marL="742950" lvl="1" indent="-285750" algn="just">
                <a:lnSpc>
                  <a:spcPts val="2226"/>
                </a:lnSpc>
                <a:spcBef>
                  <a:spcPct val="0"/>
                </a:spcBef>
                <a:buFont typeface="Arial" panose="020B0604020202020204" pitchFamily="34" charset="0"/>
                <a:buChar char="•"/>
              </a:pPr>
              <a:r>
                <a:rPr lang="en-US">
                  <a:solidFill>
                    <a:srgbClr val="000000"/>
                  </a:solidFill>
                  <a:latin typeface="Arial" panose="020B0604020202020204" pitchFamily="34" charset="0"/>
                  <a:ea typeface="Garet"/>
                  <a:cs typeface="Arial" panose="020B0604020202020204" pitchFamily="34" charset="0"/>
                  <a:sym typeface="Garet"/>
                </a:rPr>
                <a:t>Sustainable Finance Taxonomy (2.0)</a:t>
              </a:r>
            </a:p>
            <a:p>
              <a:pPr marL="285750" indent="-285750" algn="just">
                <a:lnSpc>
                  <a:spcPts val="2226"/>
                </a:lnSpc>
                <a:spcBef>
                  <a:spcPct val="0"/>
                </a:spcBef>
                <a:buFont typeface="Arial" panose="020B0604020202020204" pitchFamily="34" charset="0"/>
                <a:buChar char="•"/>
              </a:pPr>
              <a:r>
                <a:rPr lang="en-US" b="1">
                  <a:solidFill>
                    <a:srgbClr val="000000"/>
                  </a:solidFill>
                  <a:latin typeface="Arial" panose="020B0604020202020204" pitchFamily="34" charset="0"/>
                  <a:ea typeface="Garet"/>
                  <a:cs typeface="Arial" panose="020B0604020202020204" pitchFamily="34" charset="0"/>
                  <a:sym typeface="Garet"/>
                </a:rPr>
                <a:t>Climate Risk Integration and Carbon Trading</a:t>
              </a:r>
            </a:p>
            <a:p>
              <a:pPr marL="285750" indent="-285750" algn="just">
                <a:lnSpc>
                  <a:spcPts val="2226"/>
                </a:lnSpc>
                <a:spcBef>
                  <a:spcPct val="0"/>
                </a:spcBef>
                <a:buFont typeface="Arial" panose="020B0604020202020204" pitchFamily="34" charset="0"/>
                <a:buChar char="•"/>
              </a:pPr>
              <a:r>
                <a:rPr lang="en-US" b="1">
                  <a:solidFill>
                    <a:srgbClr val="000000"/>
                  </a:solidFill>
                  <a:latin typeface="Arial" panose="020B0604020202020204" pitchFamily="34" charset="0"/>
                  <a:ea typeface="Garet"/>
                  <a:cs typeface="Arial" panose="020B0604020202020204" pitchFamily="34" charset="0"/>
                  <a:sym typeface="Garet"/>
                </a:rPr>
                <a:t>Sectoral Roadmap</a:t>
              </a:r>
            </a:p>
            <a:p>
              <a:pPr marL="742950" lvl="1" indent="-285750" algn="just">
                <a:lnSpc>
                  <a:spcPts val="2226"/>
                </a:lnSpc>
                <a:spcBef>
                  <a:spcPct val="0"/>
                </a:spcBef>
                <a:buFont typeface="Arial" panose="020B0604020202020204" pitchFamily="34" charset="0"/>
                <a:buChar char="•"/>
              </a:pPr>
              <a:r>
                <a:rPr lang="en-US">
                  <a:solidFill>
                    <a:srgbClr val="000000"/>
                  </a:solidFill>
                  <a:latin typeface="Arial" panose="020B0604020202020204" pitchFamily="34" charset="0"/>
                  <a:ea typeface="Garet"/>
                  <a:cs typeface="Arial" panose="020B0604020202020204" pitchFamily="34" charset="0"/>
                  <a:sym typeface="Garet"/>
                </a:rPr>
                <a:t>Islamic banking sector</a:t>
              </a:r>
            </a:p>
          </p:txBody>
        </p:sp>
        <p:sp>
          <p:nvSpPr>
            <p:cNvPr id="45" name="TextBox 16">
              <a:extLst>
                <a:ext uri="{FF2B5EF4-FFF2-40B4-BE49-F238E27FC236}">
                  <a16:creationId xmlns:a16="http://schemas.microsoft.com/office/drawing/2014/main" id="{098368C4-3B18-5588-675E-A14D59D592CC}"/>
                </a:ext>
              </a:extLst>
            </p:cNvPr>
            <p:cNvSpPr txBox="1"/>
            <p:nvPr/>
          </p:nvSpPr>
          <p:spPr>
            <a:xfrm>
              <a:off x="12362001" y="4559736"/>
              <a:ext cx="3813614" cy="4213910"/>
            </a:xfrm>
            <a:prstGeom prst="rect">
              <a:avLst/>
            </a:prstGeom>
          </p:spPr>
          <p:txBody>
            <a:bodyPr lIns="0" tIns="0" rIns="0" bIns="0" rtlCol="0" anchor="t">
              <a:spAutoFit/>
            </a:bodyPr>
            <a:lstStyle/>
            <a:p>
              <a:pPr marL="285750" indent="-285750" algn="just">
                <a:lnSpc>
                  <a:spcPts val="2226"/>
                </a:lnSpc>
                <a:spcBef>
                  <a:spcPct val="0"/>
                </a:spcBef>
                <a:buFont typeface="Arial" panose="020B0604020202020204" pitchFamily="34" charset="0"/>
                <a:buChar char="•"/>
              </a:pPr>
              <a:r>
                <a:rPr lang="en-US" b="1">
                  <a:solidFill>
                    <a:srgbClr val="000000"/>
                  </a:solidFill>
                  <a:latin typeface="Arial" panose="020B0604020202020204" pitchFamily="34" charset="0"/>
                  <a:ea typeface="Garet"/>
                  <a:cs typeface="Arial" panose="020B0604020202020204" pitchFamily="34" charset="0"/>
                  <a:sym typeface="Garet"/>
                </a:rPr>
                <a:t>Green Macroprudential Policies:</a:t>
              </a:r>
            </a:p>
            <a:p>
              <a:pPr marL="742950" lvl="1" indent="-285750" algn="just">
                <a:lnSpc>
                  <a:spcPts val="2226"/>
                </a:lnSpc>
                <a:spcBef>
                  <a:spcPct val="0"/>
                </a:spcBef>
                <a:buFont typeface="Arial" panose="020B0604020202020204" pitchFamily="34" charset="0"/>
                <a:buChar char="•"/>
              </a:pPr>
              <a:r>
                <a:rPr lang="en-US">
                  <a:solidFill>
                    <a:srgbClr val="000000"/>
                  </a:solidFill>
                  <a:latin typeface="Arial" panose="020B0604020202020204" pitchFamily="34" charset="0"/>
                  <a:ea typeface="Garet"/>
                  <a:cs typeface="Arial" panose="020B0604020202020204" pitchFamily="34" charset="0"/>
                  <a:sym typeface="Garet"/>
                </a:rPr>
                <a:t>Green Loan-to-Value</a:t>
              </a:r>
            </a:p>
            <a:p>
              <a:pPr marL="742950" lvl="1" indent="-285750" algn="just">
                <a:lnSpc>
                  <a:spcPts val="2226"/>
                </a:lnSpc>
                <a:spcBef>
                  <a:spcPct val="0"/>
                </a:spcBef>
                <a:buFont typeface="Arial" panose="020B0604020202020204" pitchFamily="34" charset="0"/>
                <a:buChar char="•"/>
              </a:pPr>
              <a:r>
                <a:rPr lang="en-US">
                  <a:solidFill>
                    <a:srgbClr val="000000"/>
                  </a:solidFill>
                  <a:latin typeface="Arial" panose="020B0604020202020204" pitchFamily="34" charset="0"/>
                  <a:ea typeface="Garet"/>
                  <a:cs typeface="Arial" panose="020B0604020202020204" pitchFamily="34" charset="0"/>
                  <a:sym typeface="Garet"/>
                </a:rPr>
                <a:t>Green macroprudential inclusive financing ratio</a:t>
              </a:r>
            </a:p>
            <a:p>
              <a:pPr marL="742950" lvl="1" indent="-285750" algn="just">
                <a:lnSpc>
                  <a:spcPts val="2226"/>
                </a:lnSpc>
                <a:spcBef>
                  <a:spcPct val="0"/>
                </a:spcBef>
                <a:buFont typeface="Arial" panose="020B0604020202020204" pitchFamily="34" charset="0"/>
                <a:buChar char="•"/>
              </a:pPr>
              <a:r>
                <a:rPr lang="en-US">
                  <a:solidFill>
                    <a:srgbClr val="000000"/>
                  </a:solidFill>
                  <a:latin typeface="Arial" panose="020B0604020202020204" pitchFamily="34" charset="0"/>
                  <a:ea typeface="Garet"/>
                  <a:cs typeface="Arial" panose="020B0604020202020204" pitchFamily="34" charset="0"/>
                  <a:sym typeface="Garet"/>
                </a:rPr>
                <a:t>Macroprudential liquidity incentives policy</a:t>
              </a:r>
            </a:p>
            <a:p>
              <a:pPr marL="742950" lvl="1" indent="-285750" algn="just">
                <a:lnSpc>
                  <a:spcPts val="2226"/>
                </a:lnSpc>
                <a:spcBef>
                  <a:spcPct val="0"/>
                </a:spcBef>
                <a:buFont typeface="Arial" panose="020B0604020202020204" pitchFamily="34" charset="0"/>
                <a:buChar char="•"/>
              </a:pPr>
              <a:r>
                <a:rPr lang="en-US">
                  <a:solidFill>
                    <a:srgbClr val="000000"/>
                  </a:solidFill>
                  <a:latin typeface="Arial" panose="020B0604020202020204" pitchFamily="34" charset="0"/>
                  <a:ea typeface="Garet"/>
                  <a:cs typeface="Arial" panose="020B0604020202020204" pitchFamily="34" charset="0"/>
                  <a:sym typeface="Garet"/>
                </a:rPr>
                <a:t>Green calculator</a:t>
              </a:r>
            </a:p>
            <a:p>
              <a:pPr marL="285750" indent="-285750" algn="just">
                <a:lnSpc>
                  <a:spcPts val="2226"/>
                </a:lnSpc>
                <a:spcBef>
                  <a:spcPct val="0"/>
                </a:spcBef>
                <a:buFont typeface="Arial" panose="020B0604020202020204" pitchFamily="34" charset="0"/>
                <a:buChar char="•"/>
              </a:pPr>
              <a:r>
                <a:rPr lang="en-US" b="1">
                  <a:solidFill>
                    <a:srgbClr val="000000"/>
                  </a:solidFill>
                  <a:latin typeface="Arial" panose="020B0604020202020204" pitchFamily="34" charset="0"/>
                  <a:ea typeface="Garet"/>
                  <a:cs typeface="Arial" panose="020B0604020202020204" pitchFamily="34" charset="0"/>
                  <a:sym typeface="Garet"/>
                </a:rPr>
                <a:t>Other central bank green initiatives</a:t>
              </a:r>
            </a:p>
            <a:p>
              <a:pPr marL="742950" lvl="1" indent="-285750" algn="just">
                <a:lnSpc>
                  <a:spcPts val="2226"/>
                </a:lnSpc>
                <a:spcBef>
                  <a:spcPct val="0"/>
                </a:spcBef>
                <a:buFont typeface="Arial" panose="020B0604020202020204" pitchFamily="34" charset="0"/>
                <a:buChar char="•"/>
              </a:pPr>
              <a:r>
                <a:rPr lang="en-US">
                  <a:solidFill>
                    <a:srgbClr val="000000"/>
                  </a:solidFill>
                  <a:latin typeface="Arial" panose="020B0604020202020204" pitchFamily="34" charset="0"/>
                  <a:ea typeface="Garet"/>
                  <a:cs typeface="Arial" panose="020B0604020202020204" pitchFamily="34" charset="0"/>
                  <a:sym typeface="Garet"/>
                </a:rPr>
                <a:t>Reserve management</a:t>
              </a:r>
            </a:p>
            <a:p>
              <a:pPr marL="742950" lvl="1" indent="-285750" algn="just">
                <a:lnSpc>
                  <a:spcPts val="2226"/>
                </a:lnSpc>
                <a:spcBef>
                  <a:spcPct val="0"/>
                </a:spcBef>
                <a:buFont typeface="Arial" panose="020B0604020202020204" pitchFamily="34" charset="0"/>
                <a:buChar char="•"/>
              </a:pPr>
              <a:r>
                <a:rPr lang="en-US">
                  <a:solidFill>
                    <a:srgbClr val="000000"/>
                  </a:solidFill>
                  <a:latin typeface="Arial" panose="020B0604020202020204" pitchFamily="34" charset="0"/>
                  <a:ea typeface="Garet"/>
                  <a:cs typeface="Arial" panose="020B0604020202020204" pitchFamily="34" charset="0"/>
                  <a:sym typeface="Garet"/>
                </a:rPr>
                <a:t>Monetary operation</a:t>
              </a:r>
            </a:p>
            <a:p>
              <a:pPr marL="742950" lvl="1" indent="-285750" algn="just">
                <a:lnSpc>
                  <a:spcPts val="2226"/>
                </a:lnSpc>
                <a:spcBef>
                  <a:spcPct val="0"/>
                </a:spcBef>
                <a:buFont typeface="Arial" panose="020B0604020202020204" pitchFamily="34" charset="0"/>
                <a:buChar char="•"/>
              </a:pPr>
              <a:r>
                <a:rPr lang="en-US">
                  <a:solidFill>
                    <a:srgbClr val="000000"/>
                  </a:solidFill>
                  <a:latin typeface="Arial" panose="020B0604020202020204" pitchFamily="34" charset="0"/>
                  <a:ea typeface="Garet"/>
                  <a:cs typeface="Arial" panose="020B0604020202020204" pitchFamily="34" charset="0"/>
                  <a:sym typeface="Garet"/>
                </a:rPr>
                <a:t>Green building practices</a:t>
              </a:r>
            </a:p>
            <a:p>
              <a:pPr marL="742950" lvl="1" indent="-285750" algn="just">
                <a:lnSpc>
                  <a:spcPts val="2226"/>
                </a:lnSpc>
                <a:spcBef>
                  <a:spcPct val="0"/>
                </a:spcBef>
                <a:buFont typeface="Arial" panose="020B0604020202020204" pitchFamily="34" charset="0"/>
                <a:buChar char="•"/>
              </a:pPr>
              <a:r>
                <a:rPr lang="en-US">
                  <a:solidFill>
                    <a:srgbClr val="000000"/>
                  </a:solidFill>
                  <a:latin typeface="Arial" panose="020B0604020202020204" pitchFamily="34" charset="0"/>
                  <a:ea typeface="Garet"/>
                  <a:cs typeface="Arial" panose="020B0604020202020204" pitchFamily="34" charset="0"/>
                  <a:sym typeface="Garet"/>
                </a:rPr>
                <a:t>SME empowerment</a:t>
              </a:r>
            </a:p>
            <a:p>
              <a:pPr marL="742950" lvl="1" indent="-285750" algn="just">
                <a:lnSpc>
                  <a:spcPts val="2226"/>
                </a:lnSpc>
                <a:spcBef>
                  <a:spcPct val="0"/>
                </a:spcBef>
                <a:buFont typeface="Arial" panose="020B0604020202020204" pitchFamily="34" charset="0"/>
                <a:buChar char="•"/>
              </a:pPr>
              <a:r>
                <a:rPr lang="en-US">
                  <a:solidFill>
                    <a:srgbClr val="000000"/>
                  </a:solidFill>
                  <a:latin typeface="Arial" panose="020B0604020202020204" pitchFamily="34" charset="0"/>
                  <a:ea typeface="Garet"/>
                  <a:cs typeface="Arial" panose="020B0604020202020204" pitchFamily="34" charset="0"/>
                  <a:sym typeface="Garet"/>
                </a:rPr>
                <a:t>Researches</a:t>
              </a:r>
            </a:p>
            <a:p>
              <a:pPr marL="742950" lvl="1" indent="-285750" algn="just">
                <a:lnSpc>
                  <a:spcPts val="2226"/>
                </a:lnSpc>
                <a:spcBef>
                  <a:spcPct val="0"/>
                </a:spcBef>
                <a:buFont typeface="Arial" panose="020B0604020202020204" pitchFamily="34" charset="0"/>
                <a:buChar char="•"/>
              </a:pPr>
              <a:endParaRPr lang="en-US">
                <a:solidFill>
                  <a:srgbClr val="000000"/>
                </a:solidFill>
                <a:latin typeface="Arial" panose="020B0604020202020204" pitchFamily="34" charset="0"/>
                <a:ea typeface="Garet"/>
                <a:cs typeface="Arial" panose="020B0604020202020204" pitchFamily="34" charset="0"/>
                <a:sym typeface="Garet"/>
              </a:endParaRPr>
            </a:p>
          </p:txBody>
        </p:sp>
      </p:grpSp>
    </p:spTree>
    <p:extLst>
      <p:ext uri="{BB962C8B-B14F-4D97-AF65-F5344CB8AC3E}">
        <p14:creationId xmlns:p14="http://schemas.microsoft.com/office/powerpoint/2010/main" val="2559721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4"/>
          <p:cNvGrpSpPr/>
          <p:nvPr/>
        </p:nvGrpSpPr>
        <p:grpSpPr>
          <a:xfrm>
            <a:off x="1774865" y="2032591"/>
            <a:ext cx="4820627" cy="2036628"/>
            <a:chOff x="0" y="0"/>
            <a:chExt cx="961935" cy="406400"/>
          </a:xfrm>
        </p:grpSpPr>
        <p:sp>
          <p:nvSpPr>
            <p:cNvPr id="15" name="Freeform 15"/>
            <p:cNvSpPr/>
            <p:nvPr/>
          </p:nvSpPr>
          <p:spPr>
            <a:xfrm>
              <a:off x="0" y="0"/>
              <a:ext cx="961935" cy="406400"/>
            </a:xfrm>
            <a:custGeom>
              <a:avLst/>
              <a:gdLst/>
              <a:ahLst/>
              <a:cxnLst/>
              <a:rect l="l" t="t" r="r" b="b"/>
              <a:pathLst>
                <a:path w="961935" h="406400">
                  <a:moveTo>
                    <a:pt x="758735" y="0"/>
                  </a:moveTo>
                  <a:cubicBezTo>
                    <a:pt x="870959" y="0"/>
                    <a:pt x="961935" y="90976"/>
                    <a:pt x="961935" y="203200"/>
                  </a:cubicBezTo>
                  <a:cubicBezTo>
                    <a:pt x="961935" y="315424"/>
                    <a:pt x="870959" y="406400"/>
                    <a:pt x="758735" y="406400"/>
                  </a:cubicBezTo>
                  <a:lnTo>
                    <a:pt x="203200" y="406400"/>
                  </a:lnTo>
                  <a:cubicBezTo>
                    <a:pt x="90976" y="406400"/>
                    <a:pt x="0" y="315424"/>
                    <a:pt x="0" y="203200"/>
                  </a:cubicBezTo>
                  <a:cubicBezTo>
                    <a:pt x="0" y="90976"/>
                    <a:pt x="90976" y="0"/>
                    <a:pt x="203200" y="0"/>
                  </a:cubicBezTo>
                  <a:close/>
                </a:path>
              </a:pathLst>
            </a:custGeom>
            <a:gradFill rotWithShape="1">
              <a:gsLst>
                <a:gs pos="0">
                  <a:srgbClr val="088395">
                    <a:alpha val="100000"/>
                  </a:srgbClr>
                </a:gs>
                <a:gs pos="100000">
                  <a:srgbClr val="071952">
                    <a:alpha val="100000"/>
                  </a:srgbClr>
                </a:gs>
              </a:gsLst>
              <a:lin ang="2700000"/>
            </a:gradFill>
          </p:spPr>
          <p:txBody>
            <a:bodyPr/>
            <a:lstStyle/>
            <a:p>
              <a:endParaRPr lang="en-GB"/>
            </a:p>
          </p:txBody>
        </p:sp>
        <p:sp>
          <p:nvSpPr>
            <p:cNvPr id="16" name="TextBox 16"/>
            <p:cNvSpPr txBox="1"/>
            <p:nvPr/>
          </p:nvSpPr>
          <p:spPr>
            <a:xfrm>
              <a:off x="0" y="-38100"/>
              <a:ext cx="961935" cy="444500"/>
            </a:xfrm>
            <a:prstGeom prst="rect">
              <a:avLst/>
            </a:prstGeom>
          </p:spPr>
          <p:txBody>
            <a:bodyPr lIns="47792" tIns="47792" rIns="47792" bIns="47792" rtlCol="0" anchor="ctr"/>
            <a:lstStyle/>
            <a:p>
              <a:pPr algn="ctr">
                <a:lnSpc>
                  <a:spcPts val="2659"/>
                </a:lnSpc>
                <a:spcBef>
                  <a:spcPct val="0"/>
                </a:spcBef>
              </a:pPr>
              <a:endParaRPr/>
            </a:p>
          </p:txBody>
        </p:sp>
      </p:grpSp>
      <p:sp>
        <p:nvSpPr>
          <p:cNvPr id="17" name="Freeform 17"/>
          <p:cNvSpPr/>
          <p:nvPr/>
        </p:nvSpPr>
        <p:spPr>
          <a:xfrm>
            <a:off x="2600667" y="4069219"/>
            <a:ext cx="3305687" cy="390200"/>
          </a:xfrm>
          <a:custGeom>
            <a:avLst/>
            <a:gdLst/>
            <a:ahLst/>
            <a:cxnLst/>
            <a:rect l="l" t="t" r="r" b="b"/>
            <a:pathLst>
              <a:path w="3305687" h="390200">
                <a:moveTo>
                  <a:pt x="0" y="0"/>
                </a:moveTo>
                <a:lnTo>
                  <a:pt x="3305686" y="0"/>
                </a:lnTo>
                <a:lnTo>
                  <a:pt x="3305686" y="390200"/>
                </a:lnTo>
                <a:lnTo>
                  <a:pt x="0" y="390200"/>
                </a:lnTo>
                <a:lnTo>
                  <a:pt x="0" y="0"/>
                </a:lnTo>
                <a:close/>
              </a:path>
            </a:pathLst>
          </a:custGeom>
          <a:blipFill>
            <a:blip r:embed="rId2"/>
            <a:stretch>
              <a:fillRect t="-37666"/>
            </a:stretch>
          </a:blipFill>
        </p:spPr>
        <p:txBody>
          <a:bodyPr/>
          <a:lstStyle/>
          <a:p>
            <a:endParaRPr lang="en-GB"/>
          </a:p>
        </p:txBody>
      </p:sp>
      <p:sp>
        <p:nvSpPr>
          <p:cNvPr id="18" name="Freeform 18"/>
          <p:cNvSpPr/>
          <p:nvPr/>
        </p:nvSpPr>
        <p:spPr>
          <a:xfrm>
            <a:off x="527080" y="1714500"/>
            <a:ext cx="2675766" cy="2675766"/>
          </a:xfrm>
          <a:custGeom>
            <a:avLst/>
            <a:gdLst/>
            <a:ahLst/>
            <a:cxnLst/>
            <a:rect l="l" t="t" r="r" b="b"/>
            <a:pathLst>
              <a:path w="2675766" h="2675766">
                <a:moveTo>
                  <a:pt x="0" y="0"/>
                </a:moveTo>
                <a:lnTo>
                  <a:pt x="2675765" y="0"/>
                </a:lnTo>
                <a:lnTo>
                  <a:pt x="2675765" y="2675765"/>
                </a:lnTo>
                <a:lnTo>
                  <a:pt x="0" y="26757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19" name="Group 19"/>
          <p:cNvGrpSpPr/>
          <p:nvPr/>
        </p:nvGrpSpPr>
        <p:grpSpPr>
          <a:xfrm>
            <a:off x="686457" y="1873877"/>
            <a:ext cx="2357011" cy="2357011"/>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21" name="TextBox 21"/>
            <p:cNvSpPr txBox="1"/>
            <p:nvPr/>
          </p:nvSpPr>
          <p:spPr>
            <a:xfrm>
              <a:off x="76200" y="38100"/>
              <a:ext cx="660400" cy="698500"/>
            </a:xfrm>
            <a:prstGeom prst="rect">
              <a:avLst/>
            </a:prstGeom>
          </p:spPr>
          <p:txBody>
            <a:bodyPr lIns="42727" tIns="42727" rIns="42727" bIns="42727" rtlCol="0" anchor="ctr"/>
            <a:lstStyle/>
            <a:p>
              <a:pPr algn="ctr">
                <a:lnSpc>
                  <a:spcPts val="2659"/>
                </a:lnSpc>
              </a:pPr>
              <a:endParaRPr/>
            </a:p>
          </p:txBody>
        </p:sp>
      </p:grpSp>
      <p:sp>
        <p:nvSpPr>
          <p:cNvPr id="24" name="TextBox 24"/>
          <p:cNvSpPr txBox="1"/>
          <p:nvPr/>
        </p:nvSpPr>
        <p:spPr>
          <a:xfrm>
            <a:off x="3124200" y="2476500"/>
            <a:ext cx="2545305" cy="1128001"/>
          </a:xfrm>
          <a:prstGeom prst="rect">
            <a:avLst/>
          </a:prstGeom>
        </p:spPr>
        <p:txBody>
          <a:bodyPr lIns="0" tIns="0" rIns="0" bIns="0" rtlCol="0" anchor="t">
            <a:spAutoFit/>
          </a:bodyPr>
          <a:lstStyle/>
          <a:p>
            <a:pPr algn="ctr">
              <a:lnSpc>
                <a:spcPts val="3035"/>
              </a:lnSpc>
            </a:pPr>
            <a:r>
              <a:rPr lang="en-US" sz="2400" b="1">
                <a:solidFill>
                  <a:srgbClr val="FFFFFF"/>
                </a:solidFill>
                <a:latin typeface="Arial" panose="020B0604020202020204" pitchFamily="34" charset="0"/>
                <a:ea typeface="Garet Bold"/>
                <a:cs typeface="Arial" panose="020B0604020202020204" pitchFamily="34" charset="0"/>
                <a:sym typeface="Garet Bold"/>
              </a:rPr>
              <a:t>Ministry of Finance</a:t>
            </a:r>
          </a:p>
          <a:p>
            <a:pPr algn="ctr">
              <a:lnSpc>
                <a:spcPts val="3035"/>
              </a:lnSpc>
            </a:pPr>
            <a:r>
              <a:rPr lang="en-US" sz="2000" i="1">
                <a:solidFill>
                  <a:srgbClr val="FFFFFF"/>
                </a:solidFill>
                <a:latin typeface="Arial" panose="020B0604020202020204" pitchFamily="34" charset="0"/>
                <a:ea typeface="Garet Bold"/>
                <a:cs typeface="Arial" panose="020B0604020202020204" pitchFamily="34" charset="0"/>
                <a:sym typeface="Garet Bold"/>
              </a:rPr>
              <a:t>Fiscal Authority</a:t>
            </a:r>
          </a:p>
        </p:txBody>
      </p:sp>
      <p:grpSp>
        <p:nvGrpSpPr>
          <p:cNvPr id="25" name="Group 25"/>
          <p:cNvGrpSpPr/>
          <p:nvPr/>
        </p:nvGrpSpPr>
        <p:grpSpPr>
          <a:xfrm>
            <a:off x="7357579" y="2032591"/>
            <a:ext cx="4820627" cy="2036628"/>
            <a:chOff x="0" y="0"/>
            <a:chExt cx="961935" cy="406400"/>
          </a:xfrm>
        </p:grpSpPr>
        <p:sp>
          <p:nvSpPr>
            <p:cNvPr id="26" name="Freeform 26"/>
            <p:cNvSpPr/>
            <p:nvPr/>
          </p:nvSpPr>
          <p:spPr>
            <a:xfrm>
              <a:off x="0" y="0"/>
              <a:ext cx="961935" cy="406400"/>
            </a:xfrm>
            <a:custGeom>
              <a:avLst/>
              <a:gdLst/>
              <a:ahLst/>
              <a:cxnLst/>
              <a:rect l="l" t="t" r="r" b="b"/>
              <a:pathLst>
                <a:path w="961935" h="406400">
                  <a:moveTo>
                    <a:pt x="758735" y="0"/>
                  </a:moveTo>
                  <a:cubicBezTo>
                    <a:pt x="870959" y="0"/>
                    <a:pt x="961935" y="90976"/>
                    <a:pt x="961935" y="203200"/>
                  </a:cubicBezTo>
                  <a:cubicBezTo>
                    <a:pt x="961935" y="315424"/>
                    <a:pt x="870959" y="406400"/>
                    <a:pt x="758735" y="406400"/>
                  </a:cubicBezTo>
                  <a:lnTo>
                    <a:pt x="203200" y="406400"/>
                  </a:lnTo>
                  <a:cubicBezTo>
                    <a:pt x="90976" y="406400"/>
                    <a:pt x="0" y="315424"/>
                    <a:pt x="0" y="203200"/>
                  </a:cubicBezTo>
                  <a:cubicBezTo>
                    <a:pt x="0" y="90976"/>
                    <a:pt x="90976" y="0"/>
                    <a:pt x="203200" y="0"/>
                  </a:cubicBezTo>
                  <a:close/>
                </a:path>
              </a:pathLst>
            </a:custGeom>
            <a:gradFill rotWithShape="1">
              <a:gsLst>
                <a:gs pos="0">
                  <a:srgbClr val="088395">
                    <a:alpha val="100000"/>
                  </a:srgbClr>
                </a:gs>
                <a:gs pos="100000">
                  <a:srgbClr val="071952">
                    <a:alpha val="100000"/>
                  </a:srgbClr>
                </a:gs>
              </a:gsLst>
              <a:lin ang="2700000"/>
            </a:gradFill>
          </p:spPr>
          <p:txBody>
            <a:bodyPr/>
            <a:lstStyle/>
            <a:p>
              <a:endParaRPr lang="en-GB"/>
            </a:p>
          </p:txBody>
        </p:sp>
        <p:sp>
          <p:nvSpPr>
            <p:cNvPr id="27" name="TextBox 27"/>
            <p:cNvSpPr txBox="1"/>
            <p:nvPr/>
          </p:nvSpPr>
          <p:spPr>
            <a:xfrm>
              <a:off x="0" y="-38100"/>
              <a:ext cx="961935" cy="444500"/>
            </a:xfrm>
            <a:prstGeom prst="rect">
              <a:avLst/>
            </a:prstGeom>
          </p:spPr>
          <p:txBody>
            <a:bodyPr lIns="47792" tIns="47792" rIns="47792" bIns="47792" rtlCol="0" anchor="ctr"/>
            <a:lstStyle/>
            <a:p>
              <a:pPr algn="ctr">
                <a:lnSpc>
                  <a:spcPts val="2659"/>
                </a:lnSpc>
                <a:spcBef>
                  <a:spcPct val="0"/>
                </a:spcBef>
              </a:pPr>
              <a:endParaRPr/>
            </a:p>
          </p:txBody>
        </p:sp>
      </p:grpSp>
      <p:sp>
        <p:nvSpPr>
          <p:cNvPr id="28" name="Freeform 28"/>
          <p:cNvSpPr/>
          <p:nvPr/>
        </p:nvSpPr>
        <p:spPr>
          <a:xfrm>
            <a:off x="8183381" y="4069219"/>
            <a:ext cx="3305687" cy="390200"/>
          </a:xfrm>
          <a:custGeom>
            <a:avLst/>
            <a:gdLst/>
            <a:ahLst/>
            <a:cxnLst/>
            <a:rect l="l" t="t" r="r" b="b"/>
            <a:pathLst>
              <a:path w="3305687" h="390200">
                <a:moveTo>
                  <a:pt x="0" y="0"/>
                </a:moveTo>
                <a:lnTo>
                  <a:pt x="3305686" y="0"/>
                </a:lnTo>
                <a:lnTo>
                  <a:pt x="3305686" y="390200"/>
                </a:lnTo>
                <a:lnTo>
                  <a:pt x="0" y="390200"/>
                </a:lnTo>
                <a:lnTo>
                  <a:pt x="0" y="0"/>
                </a:lnTo>
                <a:close/>
              </a:path>
            </a:pathLst>
          </a:custGeom>
          <a:blipFill>
            <a:blip r:embed="rId2"/>
            <a:stretch>
              <a:fillRect t="-37666"/>
            </a:stretch>
          </a:blipFill>
        </p:spPr>
        <p:txBody>
          <a:bodyPr/>
          <a:lstStyle/>
          <a:p>
            <a:endParaRPr lang="en-GB"/>
          </a:p>
        </p:txBody>
      </p:sp>
      <p:sp>
        <p:nvSpPr>
          <p:cNvPr id="29" name="Freeform 29"/>
          <p:cNvSpPr/>
          <p:nvPr/>
        </p:nvSpPr>
        <p:spPr>
          <a:xfrm>
            <a:off x="6109794" y="1714500"/>
            <a:ext cx="2675766" cy="2675766"/>
          </a:xfrm>
          <a:custGeom>
            <a:avLst/>
            <a:gdLst/>
            <a:ahLst/>
            <a:cxnLst/>
            <a:rect l="l" t="t" r="r" b="b"/>
            <a:pathLst>
              <a:path w="2675766" h="2675766">
                <a:moveTo>
                  <a:pt x="0" y="0"/>
                </a:moveTo>
                <a:lnTo>
                  <a:pt x="2675765" y="0"/>
                </a:lnTo>
                <a:lnTo>
                  <a:pt x="2675765" y="2675765"/>
                </a:lnTo>
                <a:lnTo>
                  <a:pt x="0" y="26757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30" name="Group 30"/>
          <p:cNvGrpSpPr/>
          <p:nvPr/>
        </p:nvGrpSpPr>
        <p:grpSpPr>
          <a:xfrm>
            <a:off x="6269171" y="1873877"/>
            <a:ext cx="2357011" cy="2357011"/>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32" name="TextBox 32"/>
            <p:cNvSpPr txBox="1"/>
            <p:nvPr/>
          </p:nvSpPr>
          <p:spPr>
            <a:xfrm>
              <a:off x="76200" y="38100"/>
              <a:ext cx="660400" cy="698500"/>
            </a:xfrm>
            <a:prstGeom prst="rect">
              <a:avLst/>
            </a:prstGeom>
          </p:spPr>
          <p:txBody>
            <a:bodyPr lIns="42727" tIns="42727" rIns="42727" bIns="42727" rtlCol="0" anchor="ctr"/>
            <a:lstStyle/>
            <a:p>
              <a:pPr algn="ctr">
                <a:lnSpc>
                  <a:spcPts val="2659"/>
                </a:lnSpc>
              </a:pPr>
              <a:endParaRPr/>
            </a:p>
          </p:txBody>
        </p:sp>
      </p:grpSp>
      <p:grpSp>
        <p:nvGrpSpPr>
          <p:cNvPr id="36" name="Group 36"/>
          <p:cNvGrpSpPr/>
          <p:nvPr/>
        </p:nvGrpSpPr>
        <p:grpSpPr>
          <a:xfrm>
            <a:off x="12940293" y="2032591"/>
            <a:ext cx="4820627" cy="2036628"/>
            <a:chOff x="0" y="0"/>
            <a:chExt cx="961935" cy="406400"/>
          </a:xfrm>
        </p:grpSpPr>
        <p:sp>
          <p:nvSpPr>
            <p:cNvPr id="37" name="Freeform 37"/>
            <p:cNvSpPr/>
            <p:nvPr/>
          </p:nvSpPr>
          <p:spPr>
            <a:xfrm>
              <a:off x="0" y="0"/>
              <a:ext cx="961935" cy="406400"/>
            </a:xfrm>
            <a:custGeom>
              <a:avLst/>
              <a:gdLst/>
              <a:ahLst/>
              <a:cxnLst/>
              <a:rect l="l" t="t" r="r" b="b"/>
              <a:pathLst>
                <a:path w="961935" h="406400">
                  <a:moveTo>
                    <a:pt x="758735" y="0"/>
                  </a:moveTo>
                  <a:cubicBezTo>
                    <a:pt x="870959" y="0"/>
                    <a:pt x="961935" y="90976"/>
                    <a:pt x="961935" y="203200"/>
                  </a:cubicBezTo>
                  <a:cubicBezTo>
                    <a:pt x="961935" y="315424"/>
                    <a:pt x="870959" y="406400"/>
                    <a:pt x="758735" y="406400"/>
                  </a:cubicBezTo>
                  <a:lnTo>
                    <a:pt x="203200" y="406400"/>
                  </a:lnTo>
                  <a:cubicBezTo>
                    <a:pt x="90976" y="406400"/>
                    <a:pt x="0" y="315424"/>
                    <a:pt x="0" y="203200"/>
                  </a:cubicBezTo>
                  <a:cubicBezTo>
                    <a:pt x="0" y="90976"/>
                    <a:pt x="90976" y="0"/>
                    <a:pt x="203200" y="0"/>
                  </a:cubicBezTo>
                  <a:close/>
                </a:path>
              </a:pathLst>
            </a:custGeom>
            <a:gradFill rotWithShape="1">
              <a:gsLst>
                <a:gs pos="0">
                  <a:srgbClr val="088395">
                    <a:alpha val="100000"/>
                  </a:srgbClr>
                </a:gs>
                <a:gs pos="100000">
                  <a:srgbClr val="071952">
                    <a:alpha val="100000"/>
                  </a:srgbClr>
                </a:gs>
              </a:gsLst>
              <a:lin ang="2700000"/>
            </a:gradFill>
          </p:spPr>
          <p:txBody>
            <a:bodyPr/>
            <a:lstStyle/>
            <a:p>
              <a:endParaRPr lang="en-GB"/>
            </a:p>
          </p:txBody>
        </p:sp>
        <p:sp>
          <p:nvSpPr>
            <p:cNvPr id="38" name="TextBox 38"/>
            <p:cNvSpPr txBox="1"/>
            <p:nvPr/>
          </p:nvSpPr>
          <p:spPr>
            <a:xfrm>
              <a:off x="0" y="-38100"/>
              <a:ext cx="961935" cy="444500"/>
            </a:xfrm>
            <a:prstGeom prst="rect">
              <a:avLst/>
            </a:prstGeom>
          </p:spPr>
          <p:txBody>
            <a:bodyPr lIns="47792" tIns="47792" rIns="47792" bIns="47792" rtlCol="0" anchor="ctr"/>
            <a:lstStyle/>
            <a:p>
              <a:pPr algn="ctr">
                <a:lnSpc>
                  <a:spcPts val="2659"/>
                </a:lnSpc>
                <a:spcBef>
                  <a:spcPct val="0"/>
                </a:spcBef>
              </a:pPr>
              <a:endParaRPr/>
            </a:p>
          </p:txBody>
        </p:sp>
      </p:grpSp>
      <p:sp>
        <p:nvSpPr>
          <p:cNvPr id="39" name="Freeform 39"/>
          <p:cNvSpPr/>
          <p:nvPr/>
        </p:nvSpPr>
        <p:spPr>
          <a:xfrm>
            <a:off x="13766094" y="4069219"/>
            <a:ext cx="3305687" cy="390200"/>
          </a:xfrm>
          <a:custGeom>
            <a:avLst/>
            <a:gdLst/>
            <a:ahLst/>
            <a:cxnLst/>
            <a:rect l="l" t="t" r="r" b="b"/>
            <a:pathLst>
              <a:path w="3305687" h="390200">
                <a:moveTo>
                  <a:pt x="0" y="0"/>
                </a:moveTo>
                <a:lnTo>
                  <a:pt x="3305687" y="0"/>
                </a:lnTo>
                <a:lnTo>
                  <a:pt x="3305687" y="390200"/>
                </a:lnTo>
                <a:lnTo>
                  <a:pt x="0" y="390200"/>
                </a:lnTo>
                <a:lnTo>
                  <a:pt x="0" y="0"/>
                </a:lnTo>
                <a:close/>
              </a:path>
            </a:pathLst>
          </a:custGeom>
          <a:blipFill>
            <a:blip r:embed="rId2"/>
            <a:stretch>
              <a:fillRect t="-37666"/>
            </a:stretch>
          </a:blipFill>
        </p:spPr>
        <p:txBody>
          <a:bodyPr/>
          <a:lstStyle/>
          <a:p>
            <a:endParaRPr lang="en-GB"/>
          </a:p>
        </p:txBody>
      </p:sp>
      <p:sp>
        <p:nvSpPr>
          <p:cNvPr id="40" name="Freeform 40"/>
          <p:cNvSpPr/>
          <p:nvPr/>
        </p:nvSpPr>
        <p:spPr>
          <a:xfrm>
            <a:off x="11692507" y="1714500"/>
            <a:ext cx="2675766" cy="2675766"/>
          </a:xfrm>
          <a:custGeom>
            <a:avLst/>
            <a:gdLst/>
            <a:ahLst/>
            <a:cxnLst/>
            <a:rect l="l" t="t" r="r" b="b"/>
            <a:pathLst>
              <a:path w="2675766" h="2675766">
                <a:moveTo>
                  <a:pt x="0" y="0"/>
                </a:moveTo>
                <a:lnTo>
                  <a:pt x="2675766" y="0"/>
                </a:lnTo>
                <a:lnTo>
                  <a:pt x="2675766" y="2675765"/>
                </a:lnTo>
                <a:lnTo>
                  <a:pt x="0" y="26757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1" name="Group 41"/>
          <p:cNvGrpSpPr/>
          <p:nvPr/>
        </p:nvGrpSpPr>
        <p:grpSpPr>
          <a:xfrm>
            <a:off x="11851885" y="1873877"/>
            <a:ext cx="2357011" cy="2357011"/>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43" name="TextBox 43"/>
            <p:cNvSpPr txBox="1"/>
            <p:nvPr/>
          </p:nvSpPr>
          <p:spPr>
            <a:xfrm>
              <a:off x="76200" y="38100"/>
              <a:ext cx="660400" cy="698500"/>
            </a:xfrm>
            <a:prstGeom prst="rect">
              <a:avLst/>
            </a:prstGeom>
          </p:spPr>
          <p:txBody>
            <a:bodyPr lIns="42727" tIns="42727" rIns="42727" bIns="42727" rtlCol="0" anchor="ctr"/>
            <a:lstStyle/>
            <a:p>
              <a:pPr algn="ctr">
                <a:lnSpc>
                  <a:spcPts val="2659"/>
                </a:lnSpc>
              </a:pPr>
              <a:endParaRPr/>
            </a:p>
          </p:txBody>
        </p:sp>
      </p:grpSp>
      <p:sp>
        <p:nvSpPr>
          <p:cNvPr id="47" name="TextBox 47"/>
          <p:cNvSpPr txBox="1"/>
          <p:nvPr/>
        </p:nvSpPr>
        <p:spPr>
          <a:xfrm>
            <a:off x="5467709" y="781376"/>
            <a:ext cx="8044147" cy="840102"/>
          </a:xfrm>
          <a:prstGeom prst="rect">
            <a:avLst/>
          </a:prstGeom>
        </p:spPr>
        <p:txBody>
          <a:bodyPr lIns="0" tIns="0" rIns="0" bIns="0" rtlCol="0" anchor="t">
            <a:spAutoFit/>
          </a:bodyPr>
          <a:lstStyle/>
          <a:p>
            <a:pPr algn="l">
              <a:lnSpc>
                <a:spcPts val="6421"/>
              </a:lnSpc>
            </a:pPr>
            <a:r>
              <a:rPr lang="en-US" sz="6000" b="1">
                <a:solidFill>
                  <a:srgbClr val="FFC000"/>
                </a:solidFill>
                <a:latin typeface="Arial" panose="020B0604020202020204" pitchFamily="34" charset="0"/>
                <a:ea typeface="Garet Bold"/>
                <a:cs typeface="Arial" panose="020B0604020202020204" pitchFamily="34" charset="0"/>
                <a:sym typeface="Garet Bold"/>
              </a:rPr>
              <a:t>Role of Incentives</a:t>
            </a:r>
          </a:p>
        </p:txBody>
      </p:sp>
      <p:sp>
        <p:nvSpPr>
          <p:cNvPr id="49" name="TextBox 48">
            <a:extLst>
              <a:ext uri="{FF2B5EF4-FFF2-40B4-BE49-F238E27FC236}">
                <a16:creationId xmlns:a16="http://schemas.microsoft.com/office/drawing/2014/main" id="{D7497142-A641-F1DA-81C8-85B12F7FDC71}"/>
              </a:ext>
            </a:extLst>
          </p:cNvPr>
          <p:cNvSpPr txBox="1"/>
          <p:nvPr/>
        </p:nvSpPr>
        <p:spPr>
          <a:xfrm>
            <a:off x="122695" y="57128"/>
            <a:ext cx="9783305" cy="514372"/>
          </a:xfrm>
          <a:prstGeom prst="rect">
            <a:avLst/>
          </a:prstGeom>
          <a:noFill/>
        </p:spPr>
        <p:txBody>
          <a:bodyPr wrap="square">
            <a:spAutoFit/>
          </a:bodyPr>
          <a:lstStyle/>
          <a:p>
            <a:pPr algn="l">
              <a:lnSpc>
                <a:spcPts val="3634"/>
              </a:lnSpc>
              <a:spcBef>
                <a:spcPct val="0"/>
              </a:spcBef>
            </a:pPr>
            <a:r>
              <a:rPr lang="en-US" sz="2596" b="1">
                <a:solidFill>
                  <a:srgbClr val="FFFFFF"/>
                </a:solidFill>
                <a:latin typeface="Arial" panose="020B0604020202020204" pitchFamily="34" charset="0"/>
                <a:ea typeface="Garet Bold"/>
                <a:cs typeface="Arial" panose="020B0604020202020204" pitchFamily="34" charset="0"/>
                <a:sym typeface="Garet Bold"/>
              </a:rPr>
              <a:t>Islamic Green Finance in Indonesia: Regulatory Incentives</a:t>
            </a:r>
            <a:endParaRPr lang="en-US" sz="2596">
              <a:solidFill>
                <a:srgbClr val="FFFFFF"/>
              </a:solidFill>
              <a:latin typeface="Arial" panose="020B0604020202020204" pitchFamily="34" charset="0"/>
              <a:ea typeface="Garet Bold"/>
              <a:cs typeface="Arial" panose="020B0604020202020204" pitchFamily="34" charset="0"/>
              <a:sym typeface="Garet Bold"/>
            </a:endParaRPr>
          </a:p>
        </p:txBody>
      </p:sp>
      <p:pic>
        <p:nvPicPr>
          <p:cNvPr id="50" name="Picture 49" descr="A blue hexagon with yellow and green wings and a white text&#10;&#10;Description automatically generated">
            <a:extLst>
              <a:ext uri="{FF2B5EF4-FFF2-40B4-BE49-F238E27FC236}">
                <a16:creationId xmlns:a16="http://schemas.microsoft.com/office/drawing/2014/main" id="{0312A647-4678-64A4-1C50-7C1607DE96C4}"/>
              </a:ext>
            </a:extLst>
          </p:cNvPr>
          <p:cNvPicPr>
            <a:picLocks noChangeAspect="1"/>
          </p:cNvPicPr>
          <p:nvPr/>
        </p:nvPicPr>
        <p:blipFill>
          <a:blip r:embed="rId5"/>
          <a:stretch>
            <a:fillRect/>
          </a:stretch>
        </p:blipFill>
        <p:spPr>
          <a:xfrm>
            <a:off x="1068589" y="2315605"/>
            <a:ext cx="1489367" cy="1350512"/>
          </a:xfrm>
          <a:prstGeom prst="rect">
            <a:avLst/>
          </a:prstGeom>
        </p:spPr>
      </p:pic>
      <p:pic>
        <p:nvPicPr>
          <p:cNvPr id="51" name="Picture 50" descr="A logo with a red and white arrow&#10;&#10;Description automatically generated">
            <a:extLst>
              <a:ext uri="{FF2B5EF4-FFF2-40B4-BE49-F238E27FC236}">
                <a16:creationId xmlns:a16="http://schemas.microsoft.com/office/drawing/2014/main" id="{4939AF08-2E98-622C-E9A4-6ABB9B0301B5}"/>
              </a:ext>
            </a:extLst>
          </p:cNvPr>
          <p:cNvPicPr>
            <a:picLocks noChangeAspect="1"/>
          </p:cNvPicPr>
          <p:nvPr/>
        </p:nvPicPr>
        <p:blipFill>
          <a:blip r:embed="rId6"/>
          <a:stretch>
            <a:fillRect/>
          </a:stretch>
        </p:blipFill>
        <p:spPr>
          <a:xfrm>
            <a:off x="6466311" y="2600197"/>
            <a:ext cx="1962729" cy="741385"/>
          </a:xfrm>
          <a:prstGeom prst="rect">
            <a:avLst/>
          </a:prstGeom>
        </p:spPr>
      </p:pic>
      <p:pic>
        <p:nvPicPr>
          <p:cNvPr id="54" name="Picture 53" descr="A blue circle with white letters&#10;&#10;Description automatically generated">
            <a:extLst>
              <a:ext uri="{FF2B5EF4-FFF2-40B4-BE49-F238E27FC236}">
                <a16:creationId xmlns:a16="http://schemas.microsoft.com/office/drawing/2014/main" id="{8257108D-F53E-51BD-1E35-1EF2ECA4F2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42219" y="2345238"/>
            <a:ext cx="1382229" cy="1382229"/>
          </a:xfrm>
          <a:prstGeom prst="rect">
            <a:avLst/>
          </a:prstGeom>
        </p:spPr>
      </p:pic>
      <p:sp>
        <p:nvSpPr>
          <p:cNvPr id="56" name="TextBox 24">
            <a:extLst>
              <a:ext uri="{FF2B5EF4-FFF2-40B4-BE49-F238E27FC236}">
                <a16:creationId xmlns:a16="http://schemas.microsoft.com/office/drawing/2014/main" id="{9CD8D0B1-368F-4ABF-A0D7-1E6C6A4BB012}"/>
              </a:ext>
            </a:extLst>
          </p:cNvPr>
          <p:cNvSpPr txBox="1"/>
          <p:nvPr/>
        </p:nvSpPr>
        <p:spPr>
          <a:xfrm>
            <a:off x="8626180" y="2541200"/>
            <a:ext cx="2545305" cy="1000274"/>
          </a:xfrm>
          <a:prstGeom prst="rect">
            <a:avLst/>
          </a:prstGeom>
        </p:spPr>
        <p:txBody>
          <a:bodyPr lIns="0" tIns="0" rIns="0" bIns="0" rtlCol="0" anchor="t">
            <a:spAutoFit/>
          </a:bodyPr>
          <a:lstStyle/>
          <a:p>
            <a:pPr algn="ctr">
              <a:lnSpc>
                <a:spcPts val="3035"/>
              </a:lnSpc>
            </a:pPr>
            <a:r>
              <a:rPr lang="en-US" sz="2400" b="1">
                <a:solidFill>
                  <a:srgbClr val="FFFFFF"/>
                </a:solidFill>
                <a:latin typeface="Arial" panose="020B0604020202020204" pitchFamily="34" charset="0"/>
                <a:ea typeface="Garet Bold"/>
                <a:cs typeface="Arial" panose="020B0604020202020204" pitchFamily="34" charset="0"/>
                <a:sym typeface="Garet Bold"/>
              </a:rPr>
              <a:t>OJK</a:t>
            </a:r>
          </a:p>
          <a:p>
            <a:pPr algn="ctr"/>
            <a:r>
              <a:rPr lang="en-US" sz="2000" i="1" err="1">
                <a:solidFill>
                  <a:srgbClr val="FFFFFF"/>
                </a:solidFill>
                <a:latin typeface="Arial" panose="020B0604020202020204" pitchFamily="34" charset="0"/>
                <a:ea typeface="Garet Bold"/>
                <a:cs typeface="Arial" panose="020B0604020202020204" pitchFamily="34" charset="0"/>
                <a:sym typeface="Garet Bold"/>
              </a:rPr>
              <a:t>Microprudential</a:t>
            </a:r>
            <a:r>
              <a:rPr lang="en-US" sz="2000" i="1">
                <a:solidFill>
                  <a:srgbClr val="FFFFFF"/>
                </a:solidFill>
                <a:latin typeface="Arial" panose="020B0604020202020204" pitchFamily="34" charset="0"/>
                <a:ea typeface="Garet Bold"/>
                <a:cs typeface="Arial" panose="020B0604020202020204" pitchFamily="34" charset="0"/>
                <a:sym typeface="Garet Bold"/>
              </a:rPr>
              <a:t> Authority</a:t>
            </a:r>
          </a:p>
        </p:txBody>
      </p:sp>
      <p:sp>
        <p:nvSpPr>
          <p:cNvPr id="57" name="TextBox 24">
            <a:extLst>
              <a:ext uri="{FF2B5EF4-FFF2-40B4-BE49-F238E27FC236}">
                <a16:creationId xmlns:a16="http://schemas.microsoft.com/office/drawing/2014/main" id="{907CB941-DDBE-C61C-85D9-308AF9EDF34F}"/>
              </a:ext>
            </a:extLst>
          </p:cNvPr>
          <p:cNvSpPr txBox="1"/>
          <p:nvPr/>
        </p:nvSpPr>
        <p:spPr>
          <a:xfrm>
            <a:off x="14368273" y="2530946"/>
            <a:ext cx="2545305" cy="1000274"/>
          </a:xfrm>
          <a:prstGeom prst="rect">
            <a:avLst/>
          </a:prstGeom>
        </p:spPr>
        <p:txBody>
          <a:bodyPr lIns="0" tIns="0" rIns="0" bIns="0" rtlCol="0" anchor="t">
            <a:spAutoFit/>
          </a:bodyPr>
          <a:lstStyle/>
          <a:p>
            <a:pPr algn="ctr">
              <a:lnSpc>
                <a:spcPts val="3035"/>
              </a:lnSpc>
            </a:pPr>
            <a:r>
              <a:rPr lang="en-US" sz="2400" b="1">
                <a:solidFill>
                  <a:srgbClr val="FFFFFF"/>
                </a:solidFill>
                <a:latin typeface="Arial" panose="020B0604020202020204" pitchFamily="34" charset="0"/>
                <a:ea typeface="Garet Bold"/>
                <a:cs typeface="Arial" panose="020B0604020202020204" pitchFamily="34" charset="0"/>
                <a:sym typeface="Garet Bold"/>
              </a:rPr>
              <a:t>Bank Indonesia</a:t>
            </a:r>
          </a:p>
          <a:p>
            <a:pPr algn="ctr"/>
            <a:r>
              <a:rPr lang="en-US" sz="2000" i="1">
                <a:solidFill>
                  <a:srgbClr val="FFFFFF"/>
                </a:solidFill>
                <a:latin typeface="Arial" panose="020B0604020202020204" pitchFamily="34" charset="0"/>
                <a:ea typeface="Garet Bold"/>
                <a:cs typeface="Arial" panose="020B0604020202020204" pitchFamily="34" charset="0"/>
                <a:sym typeface="Garet Bold"/>
              </a:rPr>
              <a:t>Macroprudential Authority</a:t>
            </a:r>
          </a:p>
        </p:txBody>
      </p:sp>
      <p:sp>
        <p:nvSpPr>
          <p:cNvPr id="58" name="Rounded Rectangle 57">
            <a:extLst>
              <a:ext uri="{FF2B5EF4-FFF2-40B4-BE49-F238E27FC236}">
                <a16:creationId xmlns:a16="http://schemas.microsoft.com/office/drawing/2014/main" id="{06BD84B9-8D5E-F3A8-4A49-7B28105BA339}"/>
              </a:ext>
            </a:extLst>
          </p:cNvPr>
          <p:cNvSpPr/>
          <p:nvPr/>
        </p:nvSpPr>
        <p:spPr>
          <a:xfrm>
            <a:off x="1113295" y="4509577"/>
            <a:ext cx="5353016" cy="587461"/>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0" u="none" strike="noStrike">
                <a:solidFill>
                  <a:schemeClr val="bg1"/>
                </a:solidFill>
                <a:effectLst/>
              </a:rPr>
              <a:t>Market Leadership, Fiscal and Targeted </a:t>
            </a:r>
            <a:r>
              <a:rPr lang="en-US" b="1">
                <a:solidFill>
                  <a:schemeClr val="bg1"/>
                </a:solidFill>
              </a:rPr>
              <a:t>Incentives</a:t>
            </a:r>
            <a:endParaRPr lang="en-US" b="0" i="0" u="none" strike="noStrike">
              <a:solidFill>
                <a:schemeClr val="bg1"/>
              </a:solidFill>
              <a:effectLst/>
            </a:endParaRPr>
          </a:p>
        </p:txBody>
      </p:sp>
      <p:sp>
        <p:nvSpPr>
          <p:cNvPr id="59" name="Rounded Rectangle 58">
            <a:extLst>
              <a:ext uri="{FF2B5EF4-FFF2-40B4-BE49-F238E27FC236}">
                <a16:creationId xmlns:a16="http://schemas.microsoft.com/office/drawing/2014/main" id="{75951117-1E0B-BCDA-9414-942323A92AF3}"/>
              </a:ext>
            </a:extLst>
          </p:cNvPr>
          <p:cNvSpPr/>
          <p:nvPr/>
        </p:nvSpPr>
        <p:spPr>
          <a:xfrm>
            <a:off x="6719839" y="4492962"/>
            <a:ext cx="5353016" cy="587461"/>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Financial Sectoral Incentives</a:t>
            </a:r>
            <a:endParaRPr lang="en-US" b="0" i="0" u="none" strike="noStrike">
              <a:solidFill>
                <a:schemeClr val="bg1"/>
              </a:solidFill>
              <a:effectLst/>
            </a:endParaRPr>
          </a:p>
        </p:txBody>
      </p:sp>
      <p:sp>
        <p:nvSpPr>
          <p:cNvPr id="60" name="Rounded Rectangle 59">
            <a:extLst>
              <a:ext uri="{FF2B5EF4-FFF2-40B4-BE49-F238E27FC236}">
                <a16:creationId xmlns:a16="http://schemas.microsoft.com/office/drawing/2014/main" id="{2F7FD6A7-3B38-806B-0B42-197621249849}"/>
              </a:ext>
            </a:extLst>
          </p:cNvPr>
          <p:cNvSpPr/>
          <p:nvPr/>
        </p:nvSpPr>
        <p:spPr>
          <a:xfrm>
            <a:off x="12324340" y="4479839"/>
            <a:ext cx="5353016" cy="587461"/>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Macroprudential Policy Incentives</a:t>
            </a:r>
            <a:endParaRPr lang="en-US" b="0" i="0" u="none" strike="noStrike">
              <a:solidFill>
                <a:schemeClr val="bg1"/>
              </a:solidFill>
              <a:effectLst/>
            </a:endParaRPr>
          </a:p>
        </p:txBody>
      </p:sp>
      <p:sp>
        <p:nvSpPr>
          <p:cNvPr id="63" name="Rounded Rectangle 62">
            <a:extLst>
              <a:ext uri="{FF2B5EF4-FFF2-40B4-BE49-F238E27FC236}">
                <a16:creationId xmlns:a16="http://schemas.microsoft.com/office/drawing/2014/main" id="{92F728A0-F41E-E7E6-18A1-BD4AE9DD094D}"/>
              </a:ext>
            </a:extLst>
          </p:cNvPr>
          <p:cNvSpPr/>
          <p:nvPr/>
        </p:nvSpPr>
        <p:spPr>
          <a:xfrm>
            <a:off x="1113295" y="5295900"/>
            <a:ext cx="5376846" cy="990600"/>
          </a:xfrm>
          <a:prstGeom prst="round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Open to share best practices and insights with corporate issuers</a:t>
            </a:r>
          </a:p>
        </p:txBody>
      </p:sp>
      <p:sp>
        <p:nvSpPr>
          <p:cNvPr id="65" name="Rounded Rectangle 64">
            <a:extLst>
              <a:ext uri="{FF2B5EF4-FFF2-40B4-BE49-F238E27FC236}">
                <a16:creationId xmlns:a16="http://schemas.microsoft.com/office/drawing/2014/main" id="{C97ADCBD-BDF4-4B58-CDB0-65C0AD75167A}"/>
              </a:ext>
            </a:extLst>
          </p:cNvPr>
          <p:cNvSpPr/>
          <p:nvPr/>
        </p:nvSpPr>
        <p:spPr>
          <a:xfrm>
            <a:off x="1147162" y="6517214"/>
            <a:ext cx="5376846" cy="1221314"/>
          </a:xfrm>
          <a:prstGeom prst="round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Tax incentives to promote conducive instruments for sustainable sectors</a:t>
            </a:r>
          </a:p>
          <a:p>
            <a:pPr algn="ctr"/>
            <a:r>
              <a:rPr lang="en-GB">
                <a:solidFill>
                  <a:schemeClr val="tx1"/>
                </a:solidFill>
              </a:rPr>
              <a:t>(Govt Regulation No. 78 of 2019 and MOF Regulation No. 96 of 2022)</a:t>
            </a:r>
          </a:p>
        </p:txBody>
      </p:sp>
      <p:sp>
        <p:nvSpPr>
          <p:cNvPr id="66" name="Rounded Rectangle 65">
            <a:extLst>
              <a:ext uri="{FF2B5EF4-FFF2-40B4-BE49-F238E27FC236}">
                <a16:creationId xmlns:a16="http://schemas.microsoft.com/office/drawing/2014/main" id="{6CA44036-147A-2D5D-563D-8123BFEFE43A}"/>
              </a:ext>
            </a:extLst>
          </p:cNvPr>
          <p:cNvSpPr/>
          <p:nvPr/>
        </p:nvSpPr>
        <p:spPr>
          <a:xfrm>
            <a:off x="1113295" y="7967128"/>
            <a:ext cx="5376846" cy="1291172"/>
          </a:xfrm>
          <a:prstGeom prst="round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Various incentives for the use of electric vehicle: </a:t>
            </a:r>
            <a:r>
              <a:rPr lang="en-GB">
                <a:solidFill>
                  <a:schemeClr val="tx1"/>
                </a:solidFill>
              </a:rPr>
              <a:t>tax holiday for new EV manufacturing plant, lower EV taxes for consumers and subsidies for EV purchasing, lift of car access restrictions</a:t>
            </a:r>
          </a:p>
        </p:txBody>
      </p:sp>
      <p:sp>
        <p:nvSpPr>
          <p:cNvPr id="67" name="Rounded Rectangle 66">
            <a:extLst>
              <a:ext uri="{FF2B5EF4-FFF2-40B4-BE49-F238E27FC236}">
                <a16:creationId xmlns:a16="http://schemas.microsoft.com/office/drawing/2014/main" id="{98A1F728-E07C-1831-80BA-D809E28AA5A9}"/>
              </a:ext>
            </a:extLst>
          </p:cNvPr>
          <p:cNvSpPr/>
          <p:nvPr/>
        </p:nvSpPr>
        <p:spPr>
          <a:xfrm>
            <a:off x="6719839" y="5295900"/>
            <a:ext cx="5376846" cy="990600"/>
          </a:xfrm>
          <a:prstGeom prst="round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50% discount on the listing fee for green bonds</a:t>
            </a:r>
          </a:p>
          <a:p>
            <a:pPr algn="ctr"/>
            <a:r>
              <a:rPr lang="en-GB">
                <a:solidFill>
                  <a:schemeClr val="tx1"/>
                </a:solidFill>
              </a:rPr>
              <a:t>(IDX KEP-00038/BEI/05-2020)</a:t>
            </a:r>
          </a:p>
        </p:txBody>
      </p:sp>
      <p:sp>
        <p:nvSpPr>
          <p:cNvPr id="68" name="Rounded Rectangle 67">
            <a:extLst>
              <a:ext uri="{FF2B5EF4-FFF2-40B4-BE49-F238E27FC236}">
                <a16:creationId xmlns:a16="http://schemas.microsoft.com/office/drawing/2014/main" id="{53939057-6452-7205-879E-3CD7AA7715A1}"/>
              </a:ext>
            </a:extLst>
          </p:cNvPr>
          <p:cNvSpPr/>
          <p:nvPr/>
        </p:nvSpPr>
        <p:spPr>
          <a:xfrm>
            <a:off x="6738889" y="6515100"/>
            <a:ext cx="5376846" cy="990600"/>
          </a:xfrm>
          <a:prstGeom prst="round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25% first time issuers of green bond transactions in the capital market</a:t>
            </a:r>
          </a:p>
          <a:p>
            <a:pPr algn="ctr"/>
            <a:r>
              <a:rPr lang="en-GB">
                <a:solidFill>
                  <a:schemeClr val="tx1"/>
                </a:solidFill>
              </a:rPr>
              <a:t>(OJK Decree of 2018)</a:t>
            </a:r>
          </a:p>
        </p:txBody>
      </p:sp>
      <p:sp>
        <p:nvSpPr>
          <p:cNvPr id="69" name="Rounded Rectangle 68">
            <a:extLst>
              <a:ext uri="{FF2B5EF4-FFF2-40B4-BE49-F238E27FC236}">
                <a16:creationId xmlns:a16="http://schemas.microsoft.com/office/drawing/2014/main" id="{F26BDD27-AF08-9C46-7E88-FACD906D34B4}"/>
              </a:ext>
            </a:extLst>
          </p:cNvPr>
          <p:cNvSpPr/>
          <p:nvPr/>
        </p:nvSpPr>
        <p:spPr>
          <a:xfrm>
            <a:off x="6801360" y="7734300"/>
            <a:ext cx="5376846" cy="990600"/>
          </a:xfrm>
          <a:prstGeom prst="round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Capacity building, Sustainable Finance Awards and Other</a:t>
            </a:r>
          </a:p>
          <a:p>
            <a:pPr algn="ctr"/>
            <a:r>
              <a:rPr lang="en-GB">
                <a:solidFill>
                  <a:schemeClr val="tx1"/>
                </a:solidFill>
              </a:rPr>
              <a:t>(OJK Regulation No. 51/POJK.03/2017)</a:t>
            </a:r>
          </a:p>
        </p:txBody>
      </p:sp>
      <p:sp>
        <p:nvSpPr>
          <p:cNvPr id="70" name="Rounded Rectangle 69">
            <a:extLst>
              <a:ext uri="{FF2B5EF4-FFF2-40B4-BE49-F238E27FC236}">
                <a16:creationId xmlns:a16="http://schemas.microsoft.com/office/drawing/2014/main" id="{0CA33580-7B58-3586-254F-8FC83A77A37D}"/>
              </a:ext>
            </a:extLst>
          </p:cNvPr>
          <p:cNvSpPr/>
          <p:nvPr/>
        </p:nvSpPr>
        <p:spPr>
          <a:xfrm>
            <a:off x="12344400" y="5295900"/>
            <a:ext cx="5376846" cy="990600"/>
          </a:xfrm>
          <a:prstGeom prst="round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2019: Green LTV for green properties 100% and green down payments for electric vehicles at 0%</a:t>
            </a:r>
            <a:endParaRPr lang="en-GB">
              <a:solidFill>
                <a:schemeClr val="tx1"/>
              </a:solidFill>
            </a:endParaRPr>
          </a:p>
        </p:txBody>
      </p:sp>
      <p:sp>
        <p:nvSpPr>
          <p:cNvPr id="71" name="Rounded Rectangle 70">
            <a:extLst>
              <a:ext uri="{FF2B5EF4-FFF2-40B4-BE49-F238E27FC236}">
                <a16:creationId xmlns:a16="http://schemas.microsoft.com/office/drawing/2014/main" id="{BC1C6EC3-59D5-5071-889F-C6B70D870633}"/>
              </a:ext>
            </a:extLst>
          </p:cNvPr>
          <p:cNvSpPr/>
          <p:nvPr/>
        </p:nvSpPr>
        <p:spPr>
          <a:xfrm>
            <a:off x="12344400" y="6362700"/>
            <a:ext cx="5376846" cy="990600"/>
          </a:xfrm>
          <a:prstGeom prst="round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90513" algn="ctr"/>
            <a:r>
              <a:rPr lang="en-GB" b="1" dirty="0">
                <a:solidFill>
                  <a:schemeClr val="tx1"/>
                </a:solidFill>
              </a:rPr>
              <a:t>2022: Macroprudential Inclusive Financing Ratio </a:t>
            </a:r>
            <a:r>
              <a:rPr lang="en-GB" dirty="0">
                <a:solidFill>
                  <a:schemeClr val="tx1"/>
                </a:solidFill>
              </a:rPr>
              <a:t>to   encourage banks increasing their financing to MSME and green financing.</a:t>
            </a:r>
          </a:p>
        </p:txBody>
      </p:sp>
      <p:sp>
        <p:nvSpPr>
          <p:cNvPr id="72" name="Rounded Rectangle 71">
            <a:extLst>
              <a:ext uri="{FF2B5EF4-FFF2-40B4-BE49-F238E27FC236}">
                <a16:creationId xmlns:a16="http://schemas.microsoft.com/office/drawing/2014/main" id="{4BA9794B-8A93-1D29-81A8-B68236D0B74B}"/>
              </a:ext>
            </a:extLst>
          </p:cNvPr>
          <p:cNvSpPr/>
          <p:nvPr/>
        </p:nvSpPr>
        <p:spPr>
          <a:xfrm>
            <a:off x="12420600" y="7429500"/>
            <a:ext cx="5376846" cy="990600"/>
          </a:xfrm>
          <a:prstGeom prst="round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2023: Macroprudential Liquidity Incentive Policy </a:t>
            </a:r>
            <a:r>
              <a:rPr lang="en-GB">
                <a:solidFill>
                  <a:schemeClr val="tx1"/>
                </a:solidFill>
              </a:rPr>
              <a:t>by reducing reserve requirements by 50 bps for banks that provide green mortgages and EV ownership loans</a:t>
            </a:r>
          </a:p>
        </p:txBody>
      </p:sp>
      <p:sp>
        <p:nvSpPr>
          <p:cNvPr id="73" name="Rounded Rectangle 72">
            <a:extLst>
              <a:ext uri="{FF2B5EF4-FFF2-40B4-BE49-F238E27FC236}">
                <a16:creationId xmlns:a16="http://schemas.microsoft.com/office/drawing/2014/main" id="{83A889B4-85B7-AED1-C407-C04AE7BF1F72}"/>
              </a:ext>
            </a:extLst>
          </p:cNvPr>
          <p:cNvSpPr/>
          <p:nvPr/>
        </p:nvSpPr>
        <p:spPr>
          <a:xfrm>
            <a:off x="12420600" y="8496300"/>
            <a:ext cx="5376846" cy="990600"/>
          </a:xfrm>
          <a:prstGeom prst="round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2022: Publish a report on the study of business models for development of green MSME</a:t>
            </a:r>
            <a:endParaRPr lang="en-GB">
              <a:solidFill>
                <a:schemeClr val="tx1"/>
              </a:solidFill>
            </a:endParaRPr>
          </a:p>
        </p:txBody>
      </p:sp>
      <p:sp>
        <p:nvSpPr>
          <p:cNvPr id="74" name="Rounded Rectangle 73">
            <a:extLst>
              <a:ext uri="{FF2B5EF4-FFF2-40B4-BE49-F238E27FC236}">
                <a16:creationId xmlns:a16="http://schemas.microsoft.com/office/drawing/2014/main" id="{97DCE515-7145-4134-C010-B0531EE9FB17}"/>
              </a:ext>
            </a:extLst>
          </p:cNvPr>
          <p:cNvSpPr/>
          <p:nvPr/>
        </p:nvSpPr>
        <p:spPr>
          <a:xfrm>
            <a:off x="1203165" y="9486900"/>
            <a:ext cx="4130500" cy="58746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Supply of Green Financing</a:t>
            </a:r>
          </a:p>
        </p:txBody>
      </p:sp>
      <p:sp>
        <p:nvSpPr>
          <p:cNvPr id="75" name="Rounded Rectangle 74">
            <a:extLst>
              <a:ext uri="{FF2B5EF4-FFF2-40B4-BE49-F238E27FC236}">
                <a16:creationId xmlns:a16="http://schemas.microsoft.com/office/drawing/2014/main" id="{D42CC1C8-5656-D83D-2FFA-65D7518082EC}"/>
              </a:ext>
            </a:extLst>
          </p:cNvPr>
          <p:cNvSpPr/>
          <p:nvPr/>
        </p:nvSpPr>
        <p:spPr>
          <a:xfrm>
            <a:off x="5467709" y="9505624"/>
            <a:ext cx="4130500" cy="587461"/>
          </a:xfrm>
          <a:prstGeom prst="roundRect">
            <a:avLst/>
          </a:prstGeom>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Demand of Green Financing</a:t>
            </a:r>
          </a:p>
        </p:txBody>
      </p:sp>
      <p:sp>
        <p:nvSpPr>
          <p:cNvPr id="76" name="Oval 75">
            <a:extLst>
              <a:ext uri="{FF2B5EF4-FFF2-40B4-BE49-F238E27FC236}">
                <a16:creationId xmlns:a16="http://schemas.microsoft.com/office/drawing/2014/main" id="{7DBCE891-60C2-301F-30C6-6F5BE15D8981}"/>
              </a:ext>
            </a:extLst>
          </p:cNvPr>
          <p:cNvSpPr/>
          <p:nvPr/>
        </p:nvSpPr>
        <p:spPr>
          <a:xfrm>
            <a:off x="838200" y="5524500"/>
            <a:ext cx="540373" cy="457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S</a:t>
            </a:r>
          </a:p>
        </p:txBody>
      </p:sp>
      <p:sp>
        <p:nvSpPr>
          <p:cNvPr id="77" name="Oval 76">
            <a:extLst>
              <a:ext uri="{FF2B5EF4-FFF2-40B4-BE49-F238E27FC236}">
                <a16:creationId xmlns:a16="http://schemas.microsoft.com/office/drawing/2014/main" id="{96FB266B-53D7-5861-2BBF-45D8F164EF6E}"/>
              </a:ext>
            </a:extLst>
          </p:cNvPr>
          <p:cNvSpPr/>
          <p:nvPr/>
        </p:nvSpPr>
        <p:spPr>
          <a:xfrm>
            <a:off x="798402" y="6925434"/>
            <a:ext cx="540373" cy="457200"/>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a:t>D</a:t>
            </a:r>
          </a:p>
        </p:txBody>
      </p:sp>
      <p:sp>
        <p:nvSpPr>
          <p:cNvPr id="79" name="Oval 78">
            <a:extLst>
              <a:ext uri="{FF2B5EF4-FFF2-40B4-BE49-F238E27FC236}">
                <a16:creationId xmlns:a16="http://schemas.microsoft.com/office/drawing/2014/main" id="{8856C046-2F91-0756-79CA-469E2D9EF06A}"/>
              </a:ext>
            </a:extLst>
          </p:cNvPr>
          <p:cNvSpPr/>
          <p:nvPr/>
        </p:nvSpPr>
        <p:spPr>
          <a:xfrm>
            <a:off x="12192000" y="8801100"/>
            <a:ext cx="540373" cy="457200"/>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a:t>D</a:t>
            </a:r>
          </a:p>
        </p:txBody>
      </p:sp>
      <p:sp>
        <p:nvSpPr>
          <p:cNvPr id="81" name="Oval 80">
            <a:extLst>
              <a:ext uri="{FF2B5EF4-FFF2-40B4-BE49-F238E27FC236}">
                <a16:creationId xmlns:a16="http://schemas.microsoft.com/office/drawing/2014/main" id="{A16F0C0B-B380-E71B-9BB3-5B76EEBF0F0E}"/>
              </a:ext>
            </a:extLst>
          </p:cNvPr>
          <p:cNvSpPr/>
          <p:nvPr/>
        </p:nvSpPr>
        <p:spPr>
          <a:xfrm>
            <a:off x="762000" y="8420100"/>
            <a:ext cx="540373" cy="457200"/>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a:t>D</a:t>
            </a:r>
          </a:p>
        </p:txBody>
      </p:sp>
      <p:sp>
        <p:nvSpPr>
          <p:cNvPr id="82" name="Oval 81">
            <a:extLst>
              <a:ext uri="{FF2B5EF4-FFF2-40B4-BE49-F238E27FC236}">
                <a16:creationId xmlns:a16="http://schemas.microsoft.com/office/drawing/2014/main" id="{5DE22C13-FAE7-D3E4-A06E-8E4E74BE0014}"/>
              </a:ext>
            </a:extLst>
          </p:cNvPr>
          <p:cNvSpPr/>
          <p:nvPr/>
        </p:nvSpPr>
        <p:spPr>
          <a:xfrm>
            <a:off x="6546227" y="5524500"/>
            <a:ext cx="540373" cy="457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S</a:t>
            </a:r>
          </a:p>
        </p:txBody>
      </p:sp>
      <p:sp>
        <p:nvSpPr>
          <p:cNvPr id="83" name="Oval 82">
            <a:extLst>
              <a:ext uri="{FF2B5EF4-FFF2-40B4-BE49-F238E27FC236}">
                <a16:creationId xmlns:a16="http://schemas.microsoft.com/office/drawing/2014/main" id="{D70AEF4F-D8A8-E1C0-FCE7-9D39D2F1B94E}"/>
              </a:ext>
            </a:extLst>
          </p:cNvPr>
          <p:cNvSpPr/>
          <p:nvPr/>
        </p:nvSpPr>
        <p:spPr>
          <a:xfrm>
            <a:off x="6622427" y="6819900"/>
            <a:ext cx="540373" cy="457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S</a:t>
            </a:r>
          </a:p>
        </p:txBody>
      </p:sp>
      <p:sp>
        <p:nvSpPr>
          <p:cNvPr id="84" name="Oval 83">
            <a:extLst>
              <a:ext uri="{FF2B5EF4-FFF2-40B4-BE49-F238E27FC236}">
                <a16:creationId xmlns:a16="http://schemas.microsoft.com/office/drawing/2014/main" id="{3953EC0E-5AF1-9EFB-E1B2-6B67A0FDBFC6}"/>
              </a:ext>
            </a:extLst>
          </p:cNvPr>
          <p:cNvSpPr/>
          <p:nvPr/>
        </p:nvSpPr>
        <p:spPr>
          <a:xfrm>
            <a:off x="6629400" y="8039100"/>
            <a:ext cx="540373" cy="457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S</a:t>
            </a:r>
          </a:p>
        </p:txBody>
      </p:sp>
      <p:sp>
        <p:nvSpPr>
          <p:cNvPr id="85" name="Oval 84">
            <a:extLst>
              <a:ext uri="{FF2B5EF4-FFF2-40B4-BE49-F238E27FC236}">
                <a16:creationId xmlns:a16="http://schemas.microsoft.com/office/drawing/2014/main" id="{1F21CC7D-D739-D5C2-3F11-35D9A5502978}"/>
              </a:ext>
            </a:extLst>
          </p:cNvPr>
          <p:cNvSpPr/>
          <p:nvPr/>
        </p:nvSpPr>
        <p:spPr>
          <a:xfrm>
            <a:off x="12185027" y="5746472"/>
            <a:ext cx="540373" cy="457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S</a:t>
            </a:r>
          </a:p>
        </p:txBody>
      </p:sp>
      <p:sp>
        <p:nvSpPr>
          <p:cNvPr id="86" name="Oval 85">
            <a:extLst>
              <a:ext uri="{FF2B5EF4-FFF2-40B4-BE49-F238E27FC236}">
                <a16:creationId xmlns:a16="http://schemas.microsoft.com/office/drawing/2014/main" id="{AAFEF928-7D32-48F1-BE7D-E26B064BBD0D}"/>
              </a:ext>
            </a:extLst>
          </p:cNvPr>
          <p:cNvSpPr/>
          <p:nvPr/>
        </p:nvSpPr>
        <p:spPr>
          <a:xfrm>
            <a:off x="12192000" y="6667500"/>
            <a:ext cx="540373" cy="457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S</a:t>
            </a:r>
          </a:p>
        </p:txBody>
      </p:sp>
      <p:sp>
        <p:nvSpPr>
          <p:cNvPr id="87" name="Oval 86">
            <a:extLst>
              <a:ext uri="{FF2B5EF4-FFF2-40B4-BE49-F238E27FC236}">
                <a16:creationId xmlns:a16="http://schemas.microsoft.com/office/drawing/2014/main" id="{F42D3C0A-7E01-0AC6-71FB-D5F6C63A439D}"/>
              </a:ext>
            </a:extLst>
          </p:cNvPr>
          <p:cNvSpPr/>
          <p:nvPr/>
        </p:nvSpPr>
        <p:spPr>
          <a:xfrm>
            <a:off x="12192000" y="7734300"/>
            <a:ext cx="540373" cy="457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44591-B601-C192-AC55-166299619566}"/>
            </a:ext>
          </a:extLst>
        </p:cNvPr>
        <p:cNvGrpSpPr/>
        <p:nvPr/>
      </p:nvGrpSpPr>
      <p:grpSpPr>
        <a:xfrm>
          <a:off x="0" y="0"/>
          <a:ext cx="0" cy="0"/>
          <a:chOff x="0" y="0"/>
          <a:chExt cx="0" cy="0"/>
        </a:xfrm>
      </p:grpSpPr>
      <p:sp>
        <p:nvSpPr>
          <p:cNvPr id="2" name="TextBox 47">
            <a:extLst>
              <a:ext uri="{FF2B5EF4-FFF2-40B4-BE49-F238E27FC236}">
                <a16:creationId xmlns:a16="http://schemas.microsoft.com/office/drawing/2014/main" id="{45287F8B-D13F-89C0-87BC-E387F2A610E3}"/>
              </a:ext>
            </a:extLst>
          </p:cNvPr>
          <p:cNvSpPr txBox="1"/>
          <p:nvPr/>
        </p:nvSpPr>
        <p:spPr>
          <a:xfrm>
            <a:off x="5121926" y="571500"/>
            <a:ext cx="8044147" cy="732316"/>
          </a:xfrm>
          <a:prstGeom prst="rect">
            <a:avLst/>
          </a:prstGeom>
        </p:spPr>
        <p:txBody>
          <a:bodyPr lIns="0" tIns="0" rIns="0" bIns="0" rtlCol="0" anchor="t">
            <a:spAutoFit/>
          </a:bodyPr>
          <a:lstStyle/>
          <a:p>
            <a:pPr algn="ctr">
              <a:lnSpc>
                <a:spcPts val="6421"/>
              </a:lnSpc>
            </a:pPr>
            <a:r>
              <a:rPr lang="en-US" sz="4000" b="1">
                <a:solidFill>
                  <a:srgbClr val="FFC000"/>
                </a:solidFill>
                <a:latin typeface="Arial" panose="020B0604020202020204" pitchFamily="34" charset="0"/>
                <a:ea typeface="Garet Bold"/>
                <a:cs typeface="Arial" panose="020B0604020202020204" pitchFamily="34" charset="0"/>
                <a:sym typeface="Garet Bold"/>
              </a:rPr>
              <a:t>Best Practices: Lessons Learned</a:t>
            </a:r>
          </a:p>
        </p:txBody>
      </p:sp>
      <p:sp>
        <p:nvSpPr>
          <p:cNvPr id="3" name="TextBox 2">
            <a:extLst>
              <a:ext uri="{FF2B5EF4-FFF2-40B4-BE49-F238E27FC236}">
                <a16:creationId xmlns:a16="http://schemas.microsoft.com/office/drawing/2014/main" id="{08CD7185-3EB3-7446-976E-8255D71EAF37}"/>
              </a:ext>
            </a:extLst>
          </p:cNvPr>
          <p:cNvSpPr txBox="1"/>
          <p:nvPr/>
        </p:nvSpPr>
        <p:spPr>
          <a:xfrm>
            <a:off x="122695" y="57128"/>
            <a:ext cx="9783305" cy="514372"/>
          </a:xfrm>
          <a:prstGeom prst="rect">
            <a:avLst/>
          </a:prstGeom>
          <a:noFill/>
        </p:spPr>
        <p:txBody>
          <a:bodyPr wrap="square">
            <a:spAutoFit/>
          </a:bodyPr>
          <a:lstStyle/>
          <a:p>
            <a:pPr algn="l">
              <a:lnSpc>
                <a:spcPts val="3634"/>
              </a:lnSpc>
              <a:spcBef>
                <a:spcPct val="0"/>
              </a:spcBef>
            </a:pPr>
            <a:r>
              <a:rPr lang="en-US" sz="2596" b="1">
                <a:solidFill>
                  <a:srgbClr val="FFFFFF"/>
                </a:solidFill>
                <a:latin typeface="Arial" panose="020B0604020202020204" pitchFamily="34" charset="0"/>
                <a:ea typeface="Garet Bold"/>
                <a:cs typeface="Arial" panose="020B0604020202020204" pitchFamily="34" charset="0"/>
                <a:sym typeface="Garet Bold"/>
              </a:rPr>
              <a:t>Islamic Green Finance in Indonesia: Best Practices</a:t>
            </a:r>
            <a:endParaRPr lang="en-US" sz="2596">
              <a:solidFill>
                <a:srgbClr val="FFFFFF"/>
              </a:solidFill>
              <a:latin typeface="Arial" panose="020B0604020202020204" pitchFamily="34" charset="0"/>
              <a:ea typeface="Garet Bold"/>
              <a:cs typeface="Arial" panose="020B0604020202020204" pitchFamily="34" charset="0"/>
              <a:sym typeface="Garet Bold"/>
            </a:endParaRPr>
          </a:p>
        </p:txBody>
      </p:sp>
      <p:sp>
        <p:nvSpPr>
          <p:cNvPr id="24" name="Left Arrow 23">
            <a:extLst>
              <a:ext uri="{FF2B5EF4-FFF2-40B4-BE49-F238E27FC236}">
                <a16:creationId xmlns:a16="http://schemas.microsoft.com/office/drawing/2014/main" id="{32DF1019-78D6-87EF-488F-949EEDC56368}"/>
              </a:ext>
            </a:extLst>
          </p:cNvPr>
          <p:cNvSpPr/>
          <p:nvPr/>
        </p:nvSpPr>
        <p:spPr>
          <a:xfrm>
            <a:off x="5022510" y="5443778"/>
            <a:ext cx="361950" cy="419100"/>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Left Arrow 24">
            <a:extLst>
              <a:ext uri="{FF2B5EF4-FFF2-40B4-BE49-F238E27FC236}">
                <a16:creationId xmlns:a16="http://schemas.microsoft.com/office/drawing/2014/main" id="{AC9114AD-7C4C-40BE-B581-B3338E72C0EC}"/>
              </a:ext>
            </a:extLst>
          </p:cNvPr>
          <p:cNvSpPr/>
          <p:nvPr/>
        </p:nvSpPr>
        <p:spPr>
          <a:xfrm rot="10800000">
            <a:off x="13341692" y="6560496"/>
            <a:ext cx="361950" cy="419100"/>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diagram of a company&#10;&#10;Description automatically generated">
            <a:extLst>
              <a:ext uri="{FF2B5EF4-FFF2-40B4-BE49-F238E27FC236}">
                <a16:creationId xmlns:a16="http://schemas.microsoft.com/office/drawing/2014/main" id="{EE467BAA-245A-F9CF-F73A-825F12CC5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55" y="3877342"/>
            <a:ext cx="4529755" cy="4459635"/>
          </a:xfrm>
          <a:prstGeom prst="ellipse">
            <a:avLst/>
          </a:prstGeom>
          <a:ln>
            <a:noFill/>
          </a:ln>
          <a:effectLst>
            <a:softEdge rad="112500"/>
          </a:effectLst>
        </p:spPr>
      </p:pic>
      <p:sp>
        <p:nvSpPr>
          <p:cNvPr id="28" name="Rounded Rectangle 27">
            <a:extLst>
              <a:ext uri="{FF2B5EF4-FFF2-40B4-BE49-F238E27FC236}">
                <a16:creationId xmlns:a16="http://schemas.microsoft.com/office/drawing/2014/main" id="{A1038E3F-7B46-7862-DC2C-021C39773369}"/>
              </a:ext>
            </a:extLst>
          </p:cNvPr>
          <p:cNvSpPr/>
          <p:nvPr/>
        </p:nvSpPr>
        <p:spPr>
          <a:xfrm>
            <a:off x="14075226" y="7176680"/>
            <a:ext cx="1447800" cy="76200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b="1"/>
              <a:t>Waqf Forest</a:t>
            </a:r>
          </a:p>
        </p:txBody>
      </p:sp>
      <p:sp>
        <p:nvSpPr>
          <p:cNvPr id="29" name="Rounded Rectangle 28">
            <a:extLst>
              <a:ext uri="{FF2B5EF4-FFF2-40B4-BE49-F238E27FC236}">
                <a16:creationId xmlns:a16="http://schemas.microsoft.com/office/drawing/2014/main" id="{DEA63B1A-3DE6-7C2B-C5F9-7F6299820860}"/>
              </a:ext>
            </a:extLst>
          </p:cNvPr>
          <p:cNvSpPr/>
          <p:nvPr/>
        </p:nvSpPr>
        <p:spPr>
          <a:xfrm>
            <a:off x="15370626" y="7168242"/>
            <a:ext cx="1447800" cy="76200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b="1" err="1"/>
              <a:t>Berbagi</a:t>
            </a:r>
            <a:r>
              <a:rPr lang="en-GB" b="1"/>
              <a:t> Listrik Project</a:t>
            </a:r>
          </a:p>
        </p:txBody>
      </p:sp>
      <p:pic>
        <p:nvPicPr>
          <p:cNvPr id="31" name="Picture 30" descr="A diagram of a project development stage&#10;&#10;Description automatically generated">
            <a:extLst>
              <a:ext uri="{FF2B5EF4-FFF2-40B4-BE49-F238E27FC236}">
                <a16:creationId xmlns:a16="http://schemas.microsoft.com/office/drawing/2014/main" id="{4B438489-0EF0-E0CC-BEB9-FC771B689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8249" y="4735506"/>
            <a:ext cx="4469751" cy="2390797"/>
          </a:xfrm>
          <a:prstGeom prst="rect">
            <a:avLst/>
          </a:prstGeom>
        </p:spPr>
      </p:pic>
      <p:sp>
        <p:nvSpPr>
          <p:cNvPr id="32" name="TextBox 31">
            <a:extLst>
              <a:ext uri="{FF2B5EF4-FFF2-40B4-BE49-F238E27FC236}">
                <a16:creationId xmlns:a16="http://schemas.microsoft.com/office/drawing/2014/main" id="{9FB13DDA-E7EA-EE2F-4D62-02939F1F5105}"/>
              </a:ext>
            </a:extLst>
          </p:cNvPr>
          <p:cNvSpPr txBox="1"/>
          <p:nvPr/>
        </p:nvSpPr>
        <p:spPr>
          <a:xfrm>
            <a:off x="13868400" y="4152900"/>
            <a:ext cx="4419600" cy="584775"/>
          </a:xfrm>
          <a:prstGeom prst="rect">
            <a:avLst/>
          </a:prstGeom>
          <a:noFill/>
        </p:spPr>
        <p:txBody>
          <a:bodyPr wrap="square" rtlCol="0">
            <a:spAutoFit/>
          </a:bodyPr>
          <a:lstStyle/>
          <a:p>
            <a:pPr algn="ctr"/>
            <a:r>
              <a:rPr lang="en-GB" sz="1600" b="1">
                <a:solidFill>
                  <a:schemeClr val="bg1"/>
                </a:solidFill>
                <a:latin typeface="Arial" panose="020B0604020202020204" pitchFamily="34" charset="0"/>
                <a:cs typeface="Arial" panose="020B0604020202020204" pitchFamily="34" charset="0"/>
              </a:rPr>
              <a:t>Green Waqf Framework </a:t>
            </a:r>
          </a:p>
          <a:p>
            <a:pPr algn="ctr"/>
            <a:r>
              <a:rPr lang="en-GB" sz="1600" b="1">
                <a:solidFill>
                  <a:schemeClr val="bg1"/>
                </a:solidFill>
                <a:latin typeface="Arial" panose="020B0604020202020204" pitchFamily="34" charset="0"/>
                <a:cs typeface="Arial" panose="020B0604020202020204" pitchFamily="34" charset="0"/>
              </a:rPr>
              <a:t>(BWI &amp; UNDP, 2022)</a:t>
            </a:r>
          </a:p>
        </p:txBody>
      </p:sp>
      <p:sp>
        <p:nvSpPr>
          <p:cNvPr id="34" name="TextBox 33">
            <a:extLst>
              <a:ext uri="{FF2B5EF4-FFF2-40B4-BE49-F238E27FC236}">
                <a16:creationId xmlns:a16="http://schemas.microsoft.com/office/drawing/2014/main" id="{29D243E6-C977-40F8-08C4-770125720B5A}"/>
              </a:ext>
            </a:extLst>
          </p:cNvPr>
          <p:cNvSpPr txBox="1"/>
          <p:nvPr/>
        </p:nvSpPr>
        <p:spPr>
          <a:xfrm>
            <a:off x="787246" y="8486170"/>
            <a:ext cx="3654530" cy="338554"/>
          </a:xfrm>
          <a:prstGeom prst="rect">
            <a:avLst/>
          </a:prstGeom>
          <a:noFill/>
        </p:spPr>
        <p:txBody>
          <a:bodyPr wrap="square" rtlCol="0">
            <a:spAutoFit/>
          </a:bodyPr>
          <a:lstStyle/>
          <a:p>
            <a:r>
              <a:rPr lang="en-GB" sz="1600" i="1">
                <a:solidFill>
                  <a:schemeClr val="bg1"/>
                </a:solidFill>
                <a:latin typeface="Arial" panose="020B0604020202020204" pitchFamily="34" charset="0"/>
                <a:cs typeface="Arial" panose="020B0604020202020204" pitchFamily="34" charset="0"/>
              </a:rPr>
              <a:t>Source: </a:t>
            </a:r>
            <a:r>
              <a:rPr lang="en-GB" sz="1600">
                <a:solidFill>
                  <a:schemeClr val="bg1"/>
                </a:solidFill>
                <a:latin typeface="Arial" panose="020B0604020202020204" pitchFamily="34" charset="0"/>
                <a:cs typeface="Arial" panose="020B0604020202020204" pitchFamily="34" charset="0"/>
              </a:rPr>
              <a:t>OJK (2021)</a:t>
            </a:r>
          </a:p>
        </p:txBody>
      </p:sp>
      <p:sp>
        <p:nvSpPr>
          <p:cNvPr id="35" name="Rounded Rectangle 34">
            <a:extLst>
              <a:ext uri="{FF2B5EF4-FFF2-40B4-BE49-F238E27FC236}">
                <a16:creationId xmlns:a16="http://schemas.microsoft.com/office/drawing/2014/main" id="{CEFC329B-046C-76BD-DBF9-6F1AF4D22C31}"/>
              </a:ext>
            </a:extLst>
          </p:cNvPr>
          <p:cNvSpPr/>
          <p:nvPr/>
        </p:nvSpPr>
        <p:spPr>
          <a:xfrm>
            <a:off x="16742226" y="7168242"/>
            <a:ext cx="1447800" cy="762000"/>
          </a:xfrm>
          <a:prstGeom prst="roundRect">
            <a:avLst/>
          </a:prstGeom>
          <a:solidFill>
            <a:schemeClr val="bg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b="1">
                <a:solidFill>
                  <a:schemeClr val="tx1"/>
                </a:solidFill>
              </a:rPr>
              <a:t>Satu </a:t>
            </a:r>
            <a:r>
              <a:rPr lang="en-GB" b="1" err="1">
                <a:solidFill>
                  <a:schemeClr val="tx1"/>
                </a:solidFill>
              </a:rPr>
              <a:t>Wakaf</a:t>
            </a:r>
            <a:r>
              <a:rPr lang="en-GB" b="1">
                <a:solidFill>
                  <a:schemeClr val="tx1"/>
                </a:solidFill>
              </a:rPr>
              <a:t> Indonesia</a:t>
            </a:r>
          </a:p>
        </p:txBody>
      </p:sp>
      <p:pic>
        <p:nvPicPr>
          <p:cNvPr id="4" name="Picture 3">
            <a:extLst>
              <a:ext uri="{FF2B5EF4-FFF2-40B4-BE49-F238E27FC236}">
                <a16:creationId xmlns:a16="http://schemas.microsoft.com/office/drawing/2014/main" id="{510A2736-43A8-2A82-2265-F4EEE4D83C7A}"/>
              </a:ext>
            </a:extLst>
          </p:cNvPr>
          <p:cNvPicPr>
            <a:picLocks noChangeAspect="1"/>
          </p:cNvPicPr>
          <p:nvPr/>
        </p:nvPicPr>
        <p:blipFill>
          <a:blip r:embed="rId4"/>
          <a:stretch>
            <a:fillRect/>
          </a:stretch>
        </p:blipFill>
        <p:spPr>
          <a:xfrm>
            <a:off x="4441776" y="1453009"/>
            <a:ext cx="9783304" cy="8819738"/>
          </a:xfrm>
          <a:prstGeom prst="rect">
            <a:avLst/>
          </a:prstGeom>
        </p:spPr>
      </p:pic>
    </p:spTree>
    <p:extLst>
      <p:ext uri="{BB962C8B-B14F-4D97-AF65-F5344CB8AC3E}">
        <p14:creationId xmlns:p14="http://schemas.microsoft.com/office/powerpoint/2010/main" val="22235383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7B202-A8E7-668E-91DD-8EACC83CDB7B}"/>
            </a:ext>
          </a:extLst>
        </p:cNvPr>
        <p:cNvGrpSpPr/>
        <p:nvPr/>
      </p:nvGrpSpPr>
      <p:grpSpPr>
        <a:xfrm>
          <a:off x="0" y="0"/>
          <a:ext cx="0" cy="0"/>
          <a:chOff x="0" y="0"/>
          <a:chExt cx="0" cy="0"/>
        </a:xfrm>
      </p:grpSpPr>
      <p:sp>
        <p:nvSpPr>
          <p:cNvPr id="2" name="TextBox 47">
            <a:extLst>
              <a:ext uri="{FF2B5EF4-FFF2-40B4-BE49-F238E27FC236}">
                <a16:creationId xmlns:a16="http://schemas.microsoft.com/office/drawing/2014/main" id="{399FFB28-8757-0EFA-DC5F-DB8D238504B3}"/>
              </a:ext>
            </a:extLst>
          </p:cNvPr>
          <p:cNvSpPr txBox="1"/>
          <p:nvPr/>
        </p:nvSpPr>
        <p:spPr>
          <a:xfrm>
            <a:off x="2743200" y="524984"/>
            <a:ext cx="13411200" cy="732316"/>
          </a:xfrm>
          <a:prstGeom prst="rect">
            <a:avLst/>
          </a:prstGeom>
        </p:spPr>
        <p:txBody>
          <a:bodyPr wrap="square" lIns="0" tIns="0" rIns="0" bIns="0" rtlCol="0" anchor="t">
            <a:spAutoFit/>
          </a:bodyPr>
          <a:lstStyle/>
          <a:p>
            <a:pPr algn="ctr">
              <a:lnSpc>
                <a:spcPts val="6421"/>
              </a:lnSpc>
            </a:pPr>
            <a:r>
              <a:rPr lang="en-US" sz="4000" b="1">
                <a:solidFill>
                  <a:srgbClr val="FFC000"/>
                </a:solidFill>
                <a:latin typeface="Arial" panose="020B0604020202020204" pitchFamily="34" charset="0"/>
                <a:ea typeface="Garet Bold"/>
                <a:cs typeface="Arial" panose="020B0604020202020204" pitchFamily="34" charset="0"/>
                <a:sym typeface="Garet Bold"/>
              </a:rPr>
              <a:t>Country-specific Recommendations</a:t>
            </a:r>
          </a:p>
        </p:txBody>
      </p:sp>
      <p:sp>
        <p:nvSpPr>
          <p:cNvPr id="3" name="TextBox 2">
            <a:extLst>
              <a:ext uri="{FF2B5EF4-FFF2-40B4-BE49-F238E27FC236}">
                <a16:creationId xmlns:a16="http://schemas.microsoft.com/office/drawing/2014/main" id="{34F4633F-DD9B-8023-E305-784D42427B70}"/>
              </a:ext>
            </a:extLst>
          </p:cNvPr>
          <p:cNvSpPr txBox="1"/>
          <p:nvPr/>
        </p:nvSpPr>
        <p:spPr>
          <a:xfrm>
            <a:off x="122695" y="57128"/>
            <a:ext cx="10392905" cy="514372"/>
          </a:xfrm>
          <a:prstGeom prst="rect">
            <a:avLst/>
          </a:prstGeom>
          <a:noFill/>
        </p:spPr>
        <p:txBody>
          <a:bodyPr wrap="square">
            <a:spAutoFit/>
          </a:bodyPr>
          <a:lstStyle/>
          <a:p>
            <a:pPr algn="l">
              <a:lnSpc>
                <a:spcPts val="3634"/>
              </a:lnSpc>
              <a:spcBef>
                <a:spcPct val="0"/>
              </a:spcBef>
            </a:pPr>
            <a:r>
              <a:rPr lang="en-US" sz="2596" b="1">
                <a:solidFill>
                  <a:srgbClr val="FFFFFF"/>
                </a:solidFill>
                <a:latin typeface="Arial" panose="020B0604020202020204" pitchFamily="34" charset="0"/>
                <a:ea typeface="Garet Bold"/>
                <a:cs typeface="Arial" panose="020B0604020202020204" pitchFamily="34" charset="0"/>
                <a:sym typeface="Garet Bold"/>
              </a:rPr>
              <a:t>Islamic Green Finance in Indonesia: Policy Recommendations</a:t>
            </a:r>
            <a:endParaRPr lang="en-US" sz="2596">
              <a:solidFill>
                <a:srgbClr val="FFFFFF"/>
              </a:solidFill>
              <a:latin typeface="Arial" panose="020B0604020202020204" pitchFamily="34" charset="0"/>
              <a:ea typeface="Garet Bold"/>
              <a:cs typeface="Arial" panose="020B0604020202020204" pitchFamily="34" charset="0"/>
              <a:sym typeface="Garet Bold"/>
            </a:endParaRPr>
          </a:p>
        </p:txBody>
      </p:sp>
      <p:graphicFrame>
        <p:nvGraphicFramePr>
          <p:cNvPr id="4" name="Diagram 3">
            <a:extLst>
              <a:ext uri="{FF2B5EF4-FFF2-40B4-BE49-F238E27FC236}">
                <a16:creationId xmlns:a16="http://schemas.microsoft.com/office/drawing/2014/main" id="{F738DDAD-B9C8-8661-ED96-0FF00FB77D0A}"/>
              </a:ext>
            </a:extLst>
          </p:cNvPr>
          <p:cNvGraphicFramePr/>
          <p:nvPr>
            <p:extLst>
              <p:ext uri="{D42A27DB-BD31-4B8C-83A1-F6EECF244321}">
                <p14:modId xmlns:p14="http://schemas.microsoft.com/office/powerpoint/2010/main" val="3470933235"/>
              </p:ext>
            </p:extLst>
          </p:nvPr>
        </p:nvGraphicFramePr>
        <p:xfrm>
          <a:off x="160794" y="2324100"/>
          <a:ext cx="17289005" cy="746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0C96D11C-C622-46BE-3FC9-DFA39979454D}"/>
              </a:ext>
            </a:extLst>
          </p:cNvPr>
          <p:cNvSpPr/>
          <p:nvPr/>
        </p:nvSpPr>
        <p:spPr>
          <a:xfrm>
            <a:off x="4252347" y="1638300"/>
            <a:ext cx="6491853" cy="5143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bg1"/>
                </a:solidFill>
                <a:latin typeface="Arial" panose="020B0604020202020204" pitchFamily="34" charset="0"/>
                <a:cs typeface="Arial" panose="020B0604020202020204" pitchFamily="34" charset="0"/>
              </a:rPr>
              <a:t>Problems</a:t>
            </a:r>
          </a:p>
        </p:txBody>
      </p:sp>
      <p:sp>
        <p:nvSpPr>
          <p:cNvPr id="6" name="Rectangle 5">
            <a:extLst>
              <a:ext uri="{FF2B5EF4-FFF2-40B4-BE49-F238E27FC236}">
                <a16:creationId xmlns:a16="http://schemas.microsoft.com/office/drawing/2014/main" id="{F90B6F8B-ADCB-0902-E15F-60E9F7CB7896}"/>
              </a:ext>
            </a:extLst>
          </p:cNvPr>
          <p:cNvSpPr/>
          <p:nvPr/>
        </p:nvSpPr>
        <p:spPr>
          <a:xfrm>
            <a:off x="10653147" y="1638322"/>
            <a:ext cx="6491853" cy="5143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bg1"/>
                </a:solidFill>
                <a:latin typeface="Arial" panose="020B0604020202020204" pitchFamily="34" charset="0"/>
                <a:cs typeface="Arial" panose="020B0604020202020204" pitchFamily="34" charset="0"/>
              </a:rPr>
              <a:t>Policy Recommendations</a:t>
            </a:r>
          </a:p>
        </p:txBody>
      </p:sp>
    </p:spTree>
    <p:extLst>
      <p:ext uri="{BB962C8B-B14F-4D97-AF65-F5344CB8AC3E}">
        <p14:creationId xmlns:p14="http://schemas.microsoft.com/office/powerpoint/2010/main" val="2177104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883B7-C4B2-C9E7-AC90-B7C5921E127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65FB2BC-3D18-9ABB-CA95-67167008A76A}"/>
              </a:ext>
            </a:extLst>
          </p:cNvPr>
          <p:cNvSpPr/>
          <p:nvPr/>
        </p:nvSpPr>
        <p:spPr>
          <a:xfrm>
            <a:off x="7777634" y="2"/>
            <a:ext cx="10510367" cy="10544951"/>
          </a:xfrm>
          <a:custGeom>
            <a:avLst/>
            <a:gdLst/>
            <a:ahLst/>
            <a:cxnLst/>
            <a:rect l="l" t="t" r="r" b="b"/>
            <a:pathLst>
              <a:path w="10510366" h="10544951">
                <a:moveTo>
                  <a:pt x="0" y="0"/>
                </a:moveTo>
                <a:lnTo>
                  <a:pt x="10510366" y="0"/>
                </a:lnTo>
                <a:lnTo>
                  <a:pt x="10510366" y="10544951"/>
                </a:lnTo>
                <a:lnTo>
                  <a:pt x="0" y="10544951"/>
                </a:lnTo>
                <a:lnTo>
                  <a:pt x="0" y="0"/>
                </a:lnTo>
                <a:close/>
              </a:path>
            </a:pathLst>
          </a:custGeom>
          <a:blipFill>
            <a:blip r:embed="rId2">
              <a:extLst>
                <a:ext uri="{96DAC541-7B7A-43D3-8B79-37D633B846F1}">
                  <asvg:svgBlip xmlns:asvg="http://schemas.microsoft.com/office/drawing/2016/SVG/main" r:embed="rId3"/>
                </a:ext>
              </a:extLst>
            </a:blip>
            <a:stretch>
              <a:fillRect t="-102893" r="-103561"/>
            </a:stretch>
          </a:blipFill>
        </p:spPr>
        <p:txBody>
          <a:bodyPr/>
          <a:lstStyle/>
          <a:p>
            <a:pPr defTabSz="1371600"/>
            <a:endParaRPr lang="en-GB">
              <a:solidFill>
                <a:prstClr val="white"/>
              </a:solidFill>
              <a:latin typeface="Calibri" panose="020F0502020204030204"/>
            </a:endParaRPr>
          </a:p>
        </p:txBody>
      </p:sp>
      <p:grpSp>
        <p:nvGrpSpPr>
          <p:cNvPr id="3" name="Group 3">
            <a:extLst>
              <a:ext uri="{FF2B5EF4-FFF2-40B4-BE49-F238E27FC236}">
                <a16:creationId xmlns:a16="http://schemas.microsoft.com/office/drawing/2014/main" id="{B60DC84F-BAA0-0787-D7B4-9E97B0C83009}"/>
              </a:ext>
            </a:extLst>
          </p:cNvPr>
          <p:cNvGrpSpPr/>
          <p:nvPr/>
        </p:nvGrpSpPr>
        <p:grpSpPr>
          <a:xfrm>
            <a:off x="9031617" y="0"/>
            <a:ext cx="9256383" cy="9256383"/>
            <a:chOff x="0" y="0"/>
            <a:chExt cx="6350000" cy="6350000"/>
          </a:xfrm>
        </p:grpSpPr>
        <p:sp>
          <p:nvSpPr>
            <p:cNvPr id="4" name="Freeform 4">
              <a:extLst>
                <a:ext uri="{FF2B5EF4-FFF2-40B4-BE49-F238E27FC236}">
                  <a16:creationId xmlns:a16="http://schemas.microsoft.com/office/drawing/2014/main" id="{2D958BF1-4725-CF10-1494-EA54DA9BCBF6}"/>
                </a:ext>
              </a:extLst>
            </p:cNvPr>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071952">
                    <a:alpha val="100000"/>
                  </a:srgbClr>
                </a:gs>
                <a:gs pos="100000">
                  <a:srgbClr val="088395">
                    <a:alpha val="100000"/>
                  </a:srgbClr>
                </a:gs>
              </a:gsLst>
              <a:lin ang="2700000"/>
            </a:gradFill>
            <a:ln w="12700">
              <a:solidFill>
                <a:srgbClr val="000000"/>
              </a:solidFill>
            </a:ln>
          </p:spPr>
          <p:txBody>
            <a:bodyPr/>
            <a:lstStyle/>
            <a:p>
              <a:pPr defTabSz="1371600"/>
              <a:endParaRPr lang="en-GB">
                <a:solidFill>
                  <a:prstClr val="white"/>
                </a:solidFill>
                <a:latin typeface="Calibri" panose="020F0502020204030204"/>
              </a:endParaRPr>
            </a:p>
          </p:txBody>
        </p:sp>
      </p:grpSp>
      <p:grpSp>
        <p:nvGrpSpPr>
          <p:cNvPr id="5" name="Group 5">
            <a:extLst>
              <a:ext uri="{FF2B5EF4-FFF2-40B4-BE49-F238E27FC236}">
                <a16:creationId xmlns:a16="http://schemas.microsoft.com/office/drawing/2014/main" id="{A74E9AB2-B1FA-8D10-552C-FA9D57386AE0}"/>
              </a:ext>
            </a:extLst>
          </p:cNvPr>
          <p:cNvGrpSpPr/>
          <p:nvPr/>
        </p:nvGrpSpPr>
        <p:grpSpPr>
          <a:xfrm>
            <a:off x="9944072" y="2"/>
            <a:ext cx="8343929" cy="8343929"/>
            <a:chOff x="0" y="0"/>
            <a:chExt cx="6350000" cy="6350000"/>
          </a:xfrm>
        </p:grpSpPr>
        <p:sp>
          <p:nvSpPr>
            <p:cNvPr id="6" name="Freeform 6">
              <a:extLst>
                <a:ext uri="{FF2B5EF4-FFF2-40B4-BE49-F238E27FC236}">
                  <a16:creationId xmlns:a16="http://schemas.microsoft.com/office/drawing/2014/main" id="{5D247F17-83B8-40C0-705F-7FAD402DFC3D}"/>
                </a:ext>
              </a:extLst>
            </p:cNvPr>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4"/>
              <a:stretch>
                <a:fillRect l="-14127" r="-62083"/>
              </a:stretch>
            </a:blipFill>
          </p:spPr>
          <p:txBody>
            <a:bodyPr/>
            <a:lstStyle/>
            <a:p>
              <a:pPr defTabSz="1371600"/>
              <a:endParaRPr lang="en-GB">
                <a:solidFill>
                  <a:prstClr val="white"/>
                </a:solidFill>
                <a:latin typeface="Calibri" panose="020F0502020204030204"/>
              </a:endParaRPr>
            </a:p>
          </p:txBody>
        </p:sp>
      </p:grpSp>
      <p:grpSp>
        <p:nvGrpSpPr>
          <p:cNvPr id="7" name="Group 7">
            <a:extLst>
              <a:ext uri="{FF2B5EF4-FFF2-40B4-BE49-F238E27FC236}">
                <a16:creationId xmlns:a16="http://schemas.microsoft.com/office/drawing/2014/main" id="{13631CDB-238A-8315-56DE-1EC98AF4156C}"/>
              </a:ext>
            </a:extLst>
          </p:cNvPr>
          <p:cNvGrpSpPr/>
          <p:nvPr/>
        </p:nvGrpSpPr>
        <p:grpSpPr>
          <a:xfrm>
            <a:off x="-2631918" y="3407037"/>
            <a:ext cx="14720826" cy="3176829"/>
            <a:chOff x="0" y="0"/>
            <a:chExt cx="1883181" cy="406400"/>
          </a:xfrm>
        </p:grpSpPr>
        <p:sp>
          <p:nvSpPr>
            <p:cNvPr id="8" name="Freeform 8">
              <a:extLst>
                <a:ext uri="{FF2B5EF4-FFF2-40B4-BE49-F238E27FC236}">
                  <a16:creationId xmlns:a16="http://schemas.microsoft.com/office/drawing/2014/main" id="{1EF61DF7-CBC4-8BC3-FF77-032C61D355F1}"/>
                </a:ext>
              </a:extLst>
            </p:cNvPr>
            <p:cNvSpPr/>
            <p:nvPr/>
          </p:nvSpPr>
          <p:spPr>
            <a:xfrm>
              <a:off x="0" y="0"/>
              <a:ext cx="1883181" cy="406400"/>
            </a:xfrm>
            <a:custGeom>
              <a:avLst/>
              <a:gdLst/>
              <a:ahLst/>
              <a:cxnLst/>
              <a:rect l="l" t="t" r="r" b="b"/>
              <a:pathLst>
                <a:path w="1883181" h="406400">
                  <a:moveTo>
                    <a:pt x="1679981" y="0"/>
                  </a:moveTo>
                  <a:cubicBezTo>
                    <a:pt x="1792205" y="0"/>
                    <a:pt x="1883181" y="90976"/>
                    <a:pt x="1883181" y="203200"/>
                  </a:cubicBezTo>
                  <a:cubicBezTo>
                    <a:pt x="1883181" y="315424"/>
                    <a:pt x="1792205" y="406400"/>
                    <a:pt x="1679981" y="406400"/>
                  </a:cubicBezTo>
                  <a:lnTo>
                    <a:pt x="203200" y="406400"/>
                  </a:lnTo>
                  <a:cubicBezTo>
                    <a:pt x="90976" y="406400"/>
                    <a:pt x="0" y="315424"/>
                    <a:pt x="0" y="203200"/>
                  </a:cubicBezTo>
                  <a:cubicBezTo>
                    <a:pt x="0" y="90976"/>
                    <a:pt x="90976" y="0"/>
                    <a:pt x="203200" y="0"/>
                  </a:cubicBezTo>
                  <a:close/>
                </a:path>
              </a:pathLst>
            </a:custGeom>
            <a:gradFill rotWithShape="1">
              <a:gsLst>
                <a:gs pos="0">
                  <a:srgbClr val="088395">
                    <a:alpha val="85000"/>
                  </a:srgbClr>
                </a:gs>
                <a:gs pos="100000">
                  <a:srgbClr val="071952">
                    <a:alpha val="85000"/>
                  </a:srgbClr>
                </a:gs>
              </a:gsLst>
              <a:lin ang="2700000"/>
            </a:gradFill>
          </p:spPr>
          <p:txBody>
            <a:bodyPr/>
            <a:lstStyle/>
            <a:p>
              <a:pPr defTabSz="1371600"/>
              <a:endParaRPr lang="en-GB">
                <a:solidFill>
                  <a:prstClr val="white"/>
                </a:solidFill>
                <a:latin typeface="Calibri" panose="020F0502020204030204"/>
              </a:endParaRPr>
            </a:p>
          </p:txBody>
        </p:sp>
        <p:sp>
          <p:nvSpPr>
            <p:cNvPr id="9" name="TextBox 9">
              <a:extLst>
                <a:ext uri="{FF2B5EF4-FFF2-40B4-BE49-F238E27FC236}">
                  <a16:creationId xmlns:a16="http://schemas.microsoft.com/office/drawing/2014/main" id="{CC4ACC76-EBF7-6FDF-939F-9514B022ECB4}"/>
                </a:ext>
              </a:extLst>
            </p:cNvPr>
            <p:cNvSpPr txBox="1"/>
            <p:nvPr/>
          </p:nvSpPr>
          <p:spPr>
            <a:xfrm>
              <a:off x="0" y="-38100"/>
              <a:ext cx="1883181" cy="444500"/>
            </a:xfrm>
            <a:prstGeom prst="rect">
              <a:avLst/>
            </a:prstGeom>
          </p:spPr>
          <p:txBody>
            <a:bodyPr lIns="50801" tIns="50801" rIns="50801" bIns="50801" rtlCol="0" anchor="ctr"/>
            <a:lstStyle/>
            <a:p>
              <a:pPr algn="ctr" defTabSz="1371600">
                <a:lnSpc>
                  <a:spcPts val="2660"/>
                </a:lnSpc>
              </a:pPr>
              <a:endParaRPr>
                <a:solidFill>
                  <a:prstClr val="white"/>
                </a:solidFill>
                <a:latin typeface="Calibri" panose="020F0502020204030204"/>
              </a:endParaRPr>
            </a:p>
          </p:txBody>
        </p:sp>
      </p:grpSp>
      <p:grpSp>
        <p:nvGrpSpPr>
          <p:cNvPr id="10" name="Group 10">
            <a:extLst>
              <a:ext uri="{FF2B5EF4-FFF2-40B4-BE49-F238E27FC236}">
                <a16:creationId xmlns:a16="http://schemas.microsoft.com/office/drawing/2014/main" id="{6BB8E2CF-6F6C-FAF7-B2FD-86E2420C48E3}"/>
              </a:ext>
            </a:extLst>
          </p:cNvPr>
          <p:cNvGrpSpPr/>
          <p:nvPr/>
        </p:nvGrpSpPr>
        <p:grpSpPr>
          <a:xfrm>
            <a:off x="4301224" y="5357411"/>
            <a:ext cx="13224779" cy="4189295"/>
            <a:chOff x="0" y="-38100"/>
            <a:chExt cx="1691797" cy="535921"/>
          </a:xfrm>
        </p:grpSpPr>
        <p:sp>
          <p:nvSpPr>
            <p:cNvPr id="11" name="Freeform 11">
              <a:extLst>
                <a:ext uri="{FF2B5EF4-FFF2-40B4-BE49-F238E27FC236}">
                  <a16:creationId xmlns:a16="http://schemas.microsoft.com/office/drawing/2014/main" id="{A3A8719D-C655-916A-A423-B73DD72DDDF7}"/>
                </a:ext>
              </a:extLst>
            </p:cNvPr>
            <p:cNvSpPr/>
            <p:nvPr/>
          </p:nvSpPr>
          <p:spPr>
            <a:xfrm>
              <a:off x="0" y="0"/>
              <a:ext cx="1691797" cy="497821"/>
            </a:xfrm>
            <a:custGeom>
              <a:avLst/>
              <a:gdLst/>
              <a:ahLst/>
              <a:cxnLst/>
              <a:rect l="l" t="t" r="r" b="b"/>
              <a:pathLst>
                <a:path w="1638889" h="406400">
                  <a:moveTo>
                    <a:pt x="1435689" y="0"/>
                  </a:moveTo>
                  <a:cubicBezTo>
                    <a:pt x="1547914" y="0"/>
                    <a:pt x="1638889" y="90976"/>
                    <a:pt x="1638889" y="203200"/>
                  </a:cubicBezTo>
                  <a:cubicBezTo>
                    <a:pt x="1638889" y="315424"/>
                    <a:pt x="1547914" y="406400"/>
                    <a:pt x="1435689" y="406400"/>
                  </a:cubicBezTo>
                  <a:lnTo>
                    <a:pt x="203200" y="406400"/>
                  </a:lnTo>
                  <a:cubicBezTo>
                    <a:pt x="90976" y="406400"/>
                    <a:pt x="0" y="315424"/>
                    <a:pt x="0" y="203200"/>
                  </a:cubicBezTo>
                  <a:cubicBezTo>
                    <a:pt x="0" y="90976"/>
                    <a:pt x="90976" y="0"/>
                    <a:pt x="203200" y="0"/>
                  </a:cubicBezTo>
                  <a:close/>
                </a:path>
              </a:pathLst>
            </a:custGeom>
            <a:gradFill rotWithShape="1">
              <a:gsLst>
                <a:gs pos="0">
                  <a:srgbClr val="071952">
                    <a:alpha val="85000"/>
                  </a:srgbClr>
                </a:gs>
                <a:gs pos="100000">
                  <a:srgbClr val="088395">
                    <a:alpha val="85000"/>
                  </a:srgbClr>
                </a:gs>
              </a:gsLst>
              <a:lin ang="2700000"/>
            </a:gradFill>
          </p:spPr>
          <p:txBody>
            <a:bodyPr/>
            <a:lstStyle/>
            <a:p>
              <a:pPr defTabSz="1371600"/>
              <a:endParaRPr lang="en-GB">
                <a:solidFill>
                  <a:prstClr val="white"/>
                </a:solidFill>
                <a:latin typeface="Calibri" panose="020F0502020204030204"/>
              </a:endParaRPr>
            </a:p>
          </p:txBody>
        </p:sp>
        <p:sp>
          <p:nvSpPr>
            <p:cNvPr id="12" name="TextBox 12">
              <a:extLst>
                <a:ext uri="{FF2B5EF4-FFF2-40B4-BE49-F238E27FC236}">
                  <a16:creationId xmlns:a16="http://schemas.microsoft.com/office/drawing/2014/main" id="{07EBC56B-F375-D512-9FF4-F73B58B7CE6F}"/>
                </a:ext>
              </a:extLst>
            </p:cNvPr>
            <p:cNvSpPr txBox="1"/>
            <p:nvPr/>
          </p:nvSpPr>
          <p:spPr>
            <a:xfrm>
              <a:off x="0" y="-38100"/>
              <a:ext cx="1638889" cy="444500"/>
            </a:xfrm>
            <a:prstGeom prst="rect">
              <a:avLst/>
            </a:prstGeom>
          </p:spPr>
          <p:txBody>
            <a:bodyPr lIns="50801" tIns="50801" rIns="50801" bIns="50801" rtlCol="0" anchor="ctr"/>
            <a:lstStyle/>
            <a:p>
              <a:pPr algn="ctr" defTabSz="1371600">
                <a:lnSpc>
                  <a:spcPts val="2660"/>
                </a:lnSpc>
              </a:pPr>
              <a:endParaRPr>
                <a:solidFill>
                  <a:prstClr val="white"/>
                </a:solidFill>
                <a:latin typeface="Calibri" panose="020F0502020204030204"/>
              </a:endParaRPr>
            </a:p>
          </p:txBody>
        </p:sp>
      </p:grpSp>
      <p:sp>
        <p:nvSpPr>
          <p:cNvPr id="27" name="TextBox 27">
            <a:extLst>
              <a:ext uri="{FF2B5EF4-FFF2-40B4-BE49-F238E27FC236}">
                <a16:creationId xmlns:a16="http://schemas.microsoft.com/office/drawing/2014/main" id="{6C96301D-81EA-D16B-216E-23D6360911A9}"/>
              </a:ext>
            </a:extLst>
          </p:cNvPr>
          <p:cNvSpPr txBox="1"/>
          <p:nvPr/>
        </p:nvSpPr>
        <p:spPr>
          <a:xfrm>
            <a:off x="835652" y="740297"/>
            <a:ext cx="6996239" cy="2031325"/>
          </a:xfrm>
          <a:prstGeom prst="rect">
            <a:avLst/>
          </a:prstGeom>
        </p:spPr>
        <p:txBody>
          <a:bodyPr lIns="0" tIns="0" rIns="0" bIns="0" rtlCol="0" anchor="t">
            <a:spAutoFit/>
          </a:bodyPr>
          <a:lstStyle/>
          <a:p>
            <a:pPr defTabSz="1371600"/>
            <a:r>
              <a:rPr lang="en-GB" sz="6600" b="1" dirty="0">
                <a:solidFill>
                  <a:prstClr val="white"/>
                </a:solidFill>
                <a:latin typeface="Arial" panose="020B0604020202020204" pitchFamily="34" charset="0"/>
                <a:ea typeface="Garet Bold"/>
                <a:cs typeface="Arial" panose="020B0604020202020204" pitchFamily="34" charset="0"/>
                <a:sym typeface="Garet Bold"/>
              </a:rPr>
              <a:t>CASE STUDY</a:t>
            </a:r>
            <a:endParaRPr lang="en-US" sz="6600" b="1" dirty="0">
              <a:solidFill>
                <a:prstClr val="white"/>
              </a:solidFill>
              <a:latin typeface="Arial" panose="020B0604020202020204" pitchFamily="34" charset="0"/>
              <a:ea typeface="Garet Bold"/>
              <a:cs typeface="Arial" panose="020B0604020202020204" pitchFamily="34" charset="0"/>
              <a:sym typeface="Garet Bold"/>
            </a:endParaRPr>
          </a:p>
          <a:p>
            <a:pPr defTabSz="1371600"/>
            <a:r>
              <a:rPr lang="en-GB" sz="6600" b="1" dirty="0">
                <a:solidFill>
                  <a:srgbClr val="FFC000"/>
                </a:solidFill>
                <a:latin typeface="Arial" panose="020B0604020202020204" pitchFamily="34" charset="0"/>
                <a:ea typeface="Garet Bold"/>
                <a:cs typeface="Arial" panose="020B0604020202020204" pitchFamily="34" charset="0"/>
                <a:sym typeface="Garet Bold"/>
              </a:rPr>
              <a:t>NIGERIA</a:t>
            </a:r>
            <a:endParaRPr lang="en-US" sz="6600" b="1" dirty="0">
              <a:solidFill>
                <a:srgbClr val="FFC000"/>
              </a:solidFill>
              <a:latin typeface="Arial" panose="020B0604020202020204" pitchFamily="34" charset="0"/>
              <a:ea typeface="Garet Bold"/>
              <a:cs typeface="Arial" panose="020B0604020202020204" pitchFamily="34" charset="0"/>
              <a:sym typeface="Garet Bold"/>
            </a:endParaRPr>
          </a:p>
        </p:txBody>
      </p:sp>
      <p:sp>
        <p:nvSpPr>
          <p:cNvPr id="28" name="TextBox 28">
            <a:extLst>
              <a:ext uri="{FF2B5EF4-FFF2-40B4-BE49-F238E27FC236}">
                <a16:creationId xmlns:a16="http://schemas.microsoft.com/office/drawing/2014/main" id="{DBD8F286-7B5A-576C-7FF2-83C447F4936D}"/>
              </a:ext>
            </a:extLst>
          </p:cNvPr>
          <p:cNvSpPr txBox="1"/>
          <p:nvPr/>
        </p:nvSpPr>
        <p:spPr>
          <a:xfrm>
            <a:off x="887231" y="3484350"/>
            <a:ext cx="9056839" cy="2268698"/>
          </a:xfrm>
          <a:prstGeom prst="rect">
            <a:avLst/>
          </a:prstGeom>
        </p:spPr>
        <p:txBody>
          <a:bodyPr wrap="square" lIns="0" tIns="0" rIns="0" bIns="0" rtlCol="0" anchor="t">
            <a:spAutoFit/>
          </a:bodyPr>
          <a:lstStyle/>
          <a:p>
            <a:pPr defTabSz="1371600">
              <a:lnSpc>
                <a:spcPts val="3635"/>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Country-specific Climate Risks &amp; Resilience</a:t>
            </a:r>
          </a:p>
          <a:p>
            <a:pPr marL="457200" indent="-457200" defTabSz="1371600">
              <a:lnSpc>
                <a:spcPts val="3635"/>
              </a:lnSpc>
              <a:spcBef>
                <a:spcPct val="0"/>
              </a:spcBef>
              <a:buFont typeface="Arial" panose="020B0604020202020204" pitchFamily="34" charset="0"/>
              <a:buChar char="•"/>
            </a:pPr>
            <a:r>
              <a:rPr lang="en-US" sz="2596" dirty="0">
                <a:solidFill>
                  <a:srgbClr val="FFFFFF"/>
                </a:solidFill>
                <a:latin typeface="Arial" panose="020B0604020202020204" pitchFamily="34" charset="0"/>
                <a:ea typeface="Garet Bold"/>
                <a:cs typeface="Arial" panose="020B0604020202020204" pitchFamily="34" charset="0"/>
                <a:sym typeface="Garet Bold"/>
              </a:rPr>
              <a:t>Climate Disaster Profile</a:t>
            </a:r>
          </a:p>
          <a:p>
            <a:pPr marL="457200" indent="-457200" defTabSz="1371600">
              <a:lnSpc>
                <a:spcPts val="3635"/>
              </a:lnSpc>
              <a:spcBef>
                <a:spcPct val="0"/>
              </a:spcBef>
              <a:buFont typeface="Arial" panose="020B0604020202020204" pitchFamily="34" charset="0"/>
              <a:buChar char="•"/>
            </a:pPr>
            <a:r>
              <a:rPr lang="en-US" sz="2596" dirty="0">
                <a:solidFill>
                  <a:srgbClr val="FFFFFF"/>
                </a:solidFill>
                <a:latin typeface="Arial" panose="020B0604020202020204" pitchFamily="34" charset="0"/>
                <a:ea typeface="Garet Bold"/>
                <a:cs typeface="Arial" panose="020B0604020202020204" pitchFamily="34" charset="0"/>
                <a:sym typeface="Garet Bold"/>
              </a:rPr>
              <a:t>GHG Emission &amp; Climate Change Projection</a:t>
            </a:r>
          </a:p>
          <a:p>
            <a:pPr marL="457200" indent="-457200" defTabSz="1371600">
              <a:lnSpc>
                <a:spcPts val="3635"/>
              </a:lnSpc>
              <a:spcBef>
                <a:spcPct val="0"/>
              </a:spcBef>
              <a:buFont typeface="Arial" panose="020B0604020202020204" pitchFamily="34" charset="0"/>
              <a:buChar char="•"/>
            </a:pPr>
            <a:r>
              <a:rPr lang="en-US" sz="2596" dirty="0">
                <a:solidFill>
                  <a:srgbClr val="FFFFFF"/>
                </a:solidFill>
                <a:latin typeface="Arial" panose="020B0604020202020204" pitchFamily="34" charset="0"/>
                <a:ea typeface="Garet Bold"/>
                <a:cs typeface="Arial" panose="020B0604020202020204" pitchFamily="34" charset="0"/>
                <a:sym typeface="Garet Bold"/>
              </a:rPr>
              <a:t>Vulnerable Sector</a:t>
            </a:r>
          </a:p>
          <a:p>
            <a:pPr marL="457200" indent="-457200" defTabSz="1371600">
              <a:lnSpc>
                <a:spcPts val="3635"/>
              </a:lnSpc>
              <a:spcBef>
                <a:spcPct val="0"/>
              </a:spcBef>
              <a:buFont typeface="Arial" panose="020B0604020202020204" pitchFamily="34" charset="0"/>
              <a:buChar char="•"/>
            </a:pPr>
            <a:r>
              <a:rPr lang="en-US" sz="2596" dirty="0">
                <a:solidFill>
                  <a:srgbClr val="FFFFFF"/>
                </a:solidFill>
                <a:latin typeface="Arial" panose="020B0604020202020204" pitchFamily="34" charset="0"/>
                <a:ea typeface="Garet Bold"/>
                <a:cs typeface="Arial" panose="020B0604020202020204" pitchFamily="34" charset="0"/>
                <a:sym typeface="Garet Bold"/>
              </a:rPr>
              <a:t>Key Policy Milestones</a:t>
            </a:r>
          </a:p>
        </p:txBody>
      </p:sp>
      <p:pic>
        <p:nvPicPr>
          <p:cNvPr id="17" name="Picture 16" descr="A logo with a castle in the middle&#10;&#10;Description automatically generated">
            <a:extLst>
              <a:ext uri="{FF2B5EF4-FFF2-40B4-BE49-F238E27FC236}">
                <a16:creationId xmlns:a16="http://schemas.microsoft.com/office/drawing/2014/main" id="{82707894-2BDE-3FAC-EA22-F722A74DB8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87800" y="-308314"/>
            <a:ext cx="1790700" cy="1816100"/>
          </a:xfrm>
          <a:prstGeom prst="rect">
            <a:avLst/>
          </a:prstGeom>
        </p:spPr>
      </p:pic>
      <p:sp>
        <p:nvSpPr>
          <p:cNvPr id="18" name="Freeform 2">
            <a:extLst>
              <a:ext uri="{FF2B5EF4-FFF2-40B4-BE49-F238E27FC236}">
                <a16:creationId xmlns:a16="http://schemas.microsoft.com/office/drawing/2014/main" id="{AB120083-E5B4-E158-D6DE-4063666780E1}"/>
              </a:ext>
            </a:extLst>
          </p:cNvPr>
          <p:cNvSpPr/>
          <p:nvPr/>
        </p:nvSpPr>
        <p:spPr>
          <a:xfrm>
            <a:off x="-793880" y="5867086"/>
            <a:ext cx="5174229" cy="5697650"/>
          </a:xfrm>
          <a:custGeom>
            <a:avLst/>
            <a:gdLst/>
            <a:ahLst/>
            <a:cxnLst/>
            <a:rect l="l" t="t" r="r" b="b"/>
            <a:pathLst>
              <a:path w="8506047" h="8229600">
                <a:moveTo>
                  <a:pt x="0" y="0"/>
                </a:moveTo>
                <a:lnTo>
                  <a:pt x="8506047" y="0"/>
                </a:lnTo>
                <a:lnTo>
                  <a:pt x="8506047" y="8229600"/>
                </a:lnTo>
                <a:lnTo>
                  <a:pt x="0" y="8229600"/>
                </a:lnTo>
                <a:lnTo>
                  <a:pt x="0" y="0"/>
                </a:lnTo>
                <a:close/>
              </a:path>
            </a:pathLst>
          </a:custGeom>
          <a:blipFill>
            <a:blip r:embed="rId6"/>
            <a:stretch>
              <a:fillRect/>
            </a:stretch>
          </a:blipFill>
        </p:spPr>
        <p:txBody>
          <a:bodyPr/>
          <a:lstStyle/>
          <a:p>
            <a:endParaRPr lang="en-GB"/>
          </a:p>
        </p:txBody>
      </p:sp>
      <p:sp>
        <p:nvSpPr>
          <p:cNvPr id="19" name="TextBox 29">
            <a:extLst>
              <a:ext uri="{FF2B5EF4-FFF2-40B4-BE49-F238E27FC236}">
                <a16:creationId xmlns:a16="http://schemas.microsoft.com/office/drawing/2014/main" id="{09949B35-7C1E-FBDA-6DCC-9FE26117C428}"/>
              </a:ext>
            </a:extLst>
          </p:cNvPr>
          <p:cNvSpPr txBox="1"/>
          <p:nvPr/>
        </p:nvSpPr>
        <p:spPr>
          <a:xfrm>
            <a:off x="5303439" y="6358762"/>
            <a:ext cx="7229193" cy="422039"/>
          </a:xfrm>
          <a:prstGeom prst="rect">
            <a:avLst/>
          </a:prstGeom>
        </p:spPr>
        <p:txBody>
          <a:bodyPr lIns="0" tIns="0" rIns="0" bIns="0" rtlCol="0" anchor="t">
            <a:spAutoFit/>
          </a:bodyPr>
          <a:lstStyle/>
          <a:p>
            <a:pPr defTabSz="1371600">
              <a:lnSpc>
                <a:spcPts val="3635"/>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Islamic Green Finance in Nigeria </a:t>
            </a:r>
          </a:p>
        </p:txBody>
      </p:sp>
      <p:grpSp>
        <p:nvGrpSpPr>
          <p:cNvPr id="20" name="Group 19">
            <a:extLst>
              <a:ext uri="{FF2B5EF4-FFF2-40B4-BE49-F238E27FC236}">
                <a16:creationId xmlns:a16="http://schemas.microsoft.com/office/drawing/2014/main" id="{37EB672B-EDBA-5FAB-6A5C-AFAACA94C9C6}"/>
              </a:ext>
            </a:extLst>
          </p:cNvPr>
          <p:cNvGrpSpPr/>
          <p:nvPr/>
        </p:nvGrpSpPr>
        <p:grpSpPr>
          <a:xfrm>
            <a:off x="4899701" y="6984290"/>
            <a:ext cx="2765891" cy="1972183"/>
            <a:chOff x="4899701" y="6984291"/>
            <a:chExt cx="3669360" cy="1972183"/>
          </a:xfrm>
        </p:grpSpPr>
        <p:sp>
          <p:nvSpPr>
            <p:cNvPr id="21" name="Freeform 16">
              <a:extLst>
                <a:ext uri="{FF2B5EF4-FFF2-40B4-BE49-F238E27FC236}">
                  <a16:creationId xmlns:a16="http://schemas.microsoft.com/office/drawing/2014/main" id="{50A2EBA1-7E2B-1B18-797E-37558A365128}"/>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7"/>
              <a:stretch>
                <a:fillRect/>
              </a:stretch>
            </a:blipFill>
          </p:spPr>
          <p:txBody>
            <a:bodyPr/>
            <a:lstStyle/>
            <a:p>
              <a:pPr defTabSz="1371600"/>
              <a:endParaRPr lang="en-GB">
                <a:solidFill>
                  <a:prstClr val="white"/>
                </a:solidFill>
                <a:latin typeface="Calibri" panose="020F0502020204030204"/>
              </a:endParaRPr>
            </a:p>
          </p:txBody>
        </p:sp>
        <p:grpSp>
          <p:nvGrpSpPr>
            <p:cNvPr id="22" name="Group 21">
              <a:extLst>
                <a:ext uri="{FF2B5EF4-FFF2-40B4-BE49-F238E27FC236}">
                  <a16:creationId xmlns:a16="http://schemas.microsoft.com/office/drawing/2014/main" id="{8036ADF7-06DA-7A8B-E11A-762A3576F1BA}"/>
                </a:ext>
              </a:extLst>
            </p:cNvPr>
            <p:cNvGrpSpPr/>
            <p:nvPr/>
          </p:nvGrpSpPr>
          <p:grpSpPr>
            <a:xfrm>
              <a:off x="4899701" y="6984291"/>
              <a:ext cx="3669360" cy="1515365"/>
              <a:chOff x="4899701" y="6984291"/>
              <a:chExt cx="3669360" cy="1515365"/>
            </a:xfrm>
          </p:grpSpPr>
          <p:grpSp>
            <p:nvGrpSpPr>
              <p:cNvPr id="23" name="Group 13">
                <a:extLst>
                  <a:ext uri="{FF2B5EF4-FFF2-40B4-BE49-F238E27FC236}">
                    <a16:creationId xmlns:a16="http://schemas.microsoft.com/office/drawing/2014/main" id="{3EB5EFA9-A886-CB38-B454-2049F059CA51}"/>
                  </a:ext>
                </a:extLst>
              </p:cNvPr>
              <p:cNvGrpSpPr/>
              <p:nvPr/>
            </p:nvGrpSpPr>
            <p:grpSpPr>
              <a:xfrm>
                <a:off x="4899701" y="6984291"/>
                <a:ext cx="3669360" cy="1515365"/>
                <a:chOff x="0" y="-38100"/>
                <a:chExt cx="1339616" cy="553232"/>
              </a:xfrm>
            </p:grpSpPr>
            <p:sp>
              <p:nvSpPr>
                <p:cNvPr id="25" name="Freeform 14">
                  <a:extLst>
                    <a:ext uri="{FF2B5EF4-FFF2-40B4-BE49-F238E27FC236}">
                      <a16:creationId xmlns:a16="http://schemas.microsoft.com/office/drawing/2014/main" id="{AD71EBBC-11FA-92AA-1E43-BFB18D2E8C70}"/>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pPr defTabSz="1371600"/>
                  <a:endParaRPr lang="en-GB">
                    <a:solidFill>
                      <a:prstClr val="white"/>
                    </a:solidFill>
                    <a:latin typeface="Calibri" panose="020F0502020204030204"/>
                  </a:endParaRPr>
                </a:p>
              </p:txBody>
            </p:sp>
            <p:sp>
              <p:nvSpPr>
                <p:cNvPr id="26" name="TextBox 15">
                  <a:extLst>
                    <a:ext uri="{FF2B5EF4-FFF2-40B4-BE49-F238E27FC236}">
                      <a16:creationId xmlns:a16="http://schemas.microsoft.com/office/drawing/2014/main" id="{C6A19A1F-7FD7-A34C-A1B0-13B104C4348D}"/>
                    </a:ext>
                  </a:extLst>
                </p:cNvPr>
                <p:cNvSpPr txBox="1"/>
                <p:nvPr/>
              </p:nvSpPr>
              <p:spPr>
                <a:xfrm>
                  <a:off x="0" y="-38100"/>
                  <a:ext cx="1339616" cy="444500"/>
                </a:xfrm>
                <a:prstGeom prst="rect">
                  <a:avLst/>
                </a:prstGeom>
              </p:spPr>
              <p:txBody>
                <a:bodyPr lIns="47792" tIns="47792" rIns="47792" bIns="47792" rtlCol="0" anchor="ctr"/>
                <a:lstStyle/>
                <a:p>
                  <a:pPr algn="ctr" defTabSz="1371600">
                    <a:lnSpc>
                      <a:spcPts val="2660"/>
                    </a:lnSpc>
                    <a:spcBef>
                      <a:spcPct val="0"/>
                    </a:spcBef>
                  </a:pPr>
                  <a:endParaRPr>
                    <a:solidFill>
                      <a:prstClr val="white"/>
                    </a:solidFill>
                    <a:latin typeface="Calibri" panose="020F0502020204030204"/>
                  </a:endParaRPr>
                </a:p>
              </p:txBody>
            </p:sp>
          </p:grpSp>
          <p:sp>
            <p:nvSpPr>
              <p:cNvPr id="24" name="TextBox 31">
                <a:extLst>
                  <a:ext uri="{FF2B5EF4-FFF2-40B4-BE49-F238E27FC236}">
                    <a16:creationId xmlns:a16="http://schemas.microsoft.com/office/drawing/2014/main" id="{535030E3-2FB2-1DD1-5919-5C90ED4163AD}"/>
                  </a:ext>
                </a:extLst>
              </p:cNvPr>
              <p:cNvSpPr txBox="1"/>
              <p:nvPr/>
            </p:nvSpPr>
            <p:spPr>
              <a:xfrm>
                <a:off x="5263657" y="7277100"/>
                <a:ext cx="2941452" cy="923330"/>
              </a:xfrm>
              <a:prstGeom prst="rect">
                <a:avLst/>
              </a:prstGeom>
            </p:spPr>
            <p:txBody>
              <a:bodyPr lIns="0" tIns="0" rIns="0" bIns="0" rtlCol="0" anchor="t">
                <a:spAutoFit/>
              </a:bodyPr>
              <a:lstStyle/>
              <a:p>
                <a:pPr algn="ctr" defTabSz="1371600">
                  <a:lnSpc>
                    <a:spcPts val="2363"/>
                  </a:lnSpc>
                </a:pPr>
                <a:r>
                  <a:rPr lang="en-US" sz="2000" b="1">
                    <a:solidFill>
                      <a:srgbClr val="000000"/>
                    </a:solidFill>
                    <a:latin typeface="Arial" panose="020B0604020202020204" pitchFamily="34" charset="0"/>
                    <a:ea typeface="Garet"/>
                    <a:cs typeface="Arial" panose="020B0604020202020204" pitchFamily="34" charset="0"/>
                    <a:sym typeface="Garet"/>
                  </a:rPr>
                  <a:t>Market Development: Sovereign Sukuk</a:t>
                </a:r>
              </a:p>
            </p:txBody>
          </p:sp>
        </p:grpSp>
      </p:grpSp>
      <p:grpSp>
        <p:nvGrpSpPr>
          <p:cNvPr id="30" name="Group 29">
            <a:extLst>
              <a:ext uri="{FF2B5EF4-FFF2-40B4-BE49-F238E27FC236}">
                <a16:creationId xmlns:a16="http://schemas.microsoft.com/office/drawing/2014/main" id="{5E5E6E8D-684D-CCCF-CD01-308C1A1607BD}"/>
              </a:ext>
            </a:extLst>
          </p:cNvPr>
          <p:cNvGrpSpPr/>
          <p:nvPr/>
        </p:nvGrpSpPr>
        <p:grpSpPr>
          <a:xfrm>
            <a:off x="8066642" y="6984290"/>
            <a:ext cx="2765891" cy="1972183"/>
            <a:chOff x="4899701" y="6984291"/>
            <a:chExt cx="3669360" cy="1972183"/>
          </a:xfrm>
        </p:grpSpPr>
        <p:sp>
          <p:nvSpPr>
            <p:cNvPr id="32" name="Freeform 16">
              <a:extLst>
                <a:ext uri="{FF2B5EF4-FFF2-40B4-BE49-F238E27FC236}">
                  <a16:creationId xmlns:a16="http://schemas.microsoft.com/office/drawing/2014/main" id="{0EF7A92E-B6CF-068C-3794-145FFC6F6F12}"/>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7"/>
              <a:stretch>
                <a:fillRect/>
              </a:stretch>
            </a:blipFill>
          </p:spPr>
          <p:txBody>
            <a:bodyPr/>
            <a:lstStyle/>
            <a:p>
              <a:pPr defTabSz="1371600"/>
              <a:endParaRPr lang="en-GB">
                <a:solidFill>
                  <a:prstClr val="white"/>
                </a:solidFill>
                <a:latin typeface="Calibri" panose="020F0502020204030204"/>
              </a:endParaRPr>
            </a:p>
          </p:txBody>
        </p:sp>
        <p:grpSp>
          <p:nvGrpSpPr>
            <p:cNvPr id="33" name="Group 32">
              <a:extLst>
                <a:ext uri="{FF2B5EF4-FFF2-40B4-BE49-F238E27FC236}">
                  <a16:creationId xmlns:a16="http://schemas.microsoft.com/office/drawing/2014/main" id="{CABA66F2-19C2-5E33-A4DC-05CC0AE07C00}"/>
                </a:ext>
              </a:extLst>
            </p:cNvPr>
            <p:cNvGrpSpPr/>
            <p:nvPr/>
          </p:nvGrpSpPr>
          <p:grpSpPr>
            <a:xfrm>
              <a:off x="4899701" y="6984291"/>
              <a:ext cx="3669360" cy="1515365"/>
              <a:chOff x="4899701" y="6984291"/>
              <a:chExt cx="3669360" cy="1515365"/>
            </a:xfrm>
          </p:grpSpPr>
          <p:grpSp>
            <p:nvGrpSpPr>
              <p:cNvPr id="35" name="Group 13">
                <a:extLst>
                  <a:ext uri="{FF2B5EF4-FFF2-40B4-BE49-F238E27FC236}">
                    <a16:creationId xmlns:a16="http://schemas.microsoft.com/office/drawing/2014/main" id="{8595DA73-9917-2063-066F-4AD46628B642}"/>
                  </a:ext>
                </a:extLst>
              </p:cNvPr>
              <p:cNvGrpSpPr/>
              <p:nvPr/>
            </p:nvGrpSpPr>
            <p:grpSpPr>
              <a:xfrm>
                <a:off x="4899701" y="6984291"/>
                <a:ext cx="3669360" cy="1515365"/>
                <a:chOff x="0" y="-38100"/>
                <a:chExt cx="1339616" cy="553232"/>
              </a:xfrm>
            </p:grpSpPr>
            <p:sp>
              <p:nvSpPr>
                <p:cNvPr id="37" name="Freeform 14">
                  <a:extLst>
                    <a:ext uri="{FF2B5EF4-FFF2-40B4-BE49-F238E27FC236}">
                      <a16:creationId xmlns:a16="http://schemas.microsoft.com/office/drawing/2014/main" id="{689B3EF1-600B-89BD-85C6-4072A3D74A72}"/>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pPr defTabSz="1371600"/>
                  <a:endParaRPr lang="en-GB">
                    <a:solidFill>
                      <a:prstClr val="white"/>
                    </a:solidFill>
                    <a:latin typeface="Calibri" panose="020F0502020204030204"/>
                  </a:endParaRPr>
                </a:p>
              </p:txBody>
            </p:sp>
            <p:sp>
              <p:nvSpPr>
                <p:cNvPr id="38" name="TextBox 15">
                  <a:extLst>
                    <a:ext uri="{FF2B5EF4-FFF2-40B4-BE49-F238E27FC236}">
                      <a16:creationId xmlns:a16="http://schemas.microsoft.com/office/drawing/2014/main" id="{7DA9495E-6A54-1D9D-9365-73271E1F61DC}"/>
                    </a:ext>
                  </a:extLst>
                </p:cNvPr>
                <p:cNvSpPr txBox="1"/>
                <p:nvPr/>
              </p:nvSpPr>
              <p:spPr>
                <a:xfrm>
                  <a:off x="0" y="-38100"/>
                  <a:ext cx="1339616" cy="444500"/>
                </a:xfrm>
                <a:prstGeom prst="rect">
                  <a:avLst/>
                </a:prstGeom>
              </p:spPr>
              <p:txBody>
                <a:bodyPr lIns="47792" tIns="47792" rIns="47792" bIns="47792" rtlCol="0" anchor="ctr"/>
                <a:lstStyle/>
                <a:p>
                  <a:pPr algn="ctr" defTabSz="1371600">
                    <a:lnSpc>
                      <a:spcPts val="2660"/>
                    </a:lnSpc>
                    <a:spcBef>
                      <a:spcPct val="0"/>
                    </a:spcBef>
                  </a:pPr>
                  <a:endParaRPr>
                    <a:solidFill>
                      <a:prstClr val="white"/>
                    </a:solidFill>
                    <a:latin typeface="Calibri" panose="020F0502020204030204"/>
                  </a:endParaRPr>
                </a:p>
              </p:txBody>
            </p:sp>
          </p:grpSp>
          <p:sp>
            <p:nvSpPr>
              <p:cNvPr id="36" name="TextBox 31">
                <a:extLst>
                  <a:ext uri="{FF2B5EF4-FFF2-40B4-BE49-F238E27FC236}">
                    <a16:creationId xmlns:a16="http://schemas.microsoft.com/office/drawing/2014/main" id="{D2A9E44C-9FDA-9D6D-3644-204E5D83777C}"/>
                  </a:ext>
                </a:extLst>
              </p:cNvPr>
              <p:cNvSpPr txBox="1"/>
              <p:nvPr/>
            </p:nvSpPr>
            <p:spPr>
              <a:xfrm>
                <a:off x="5214200" y="7344370"/>
                <a:ext cx="2941452" cy="923330"/>
              </a:xfrm>
              <a:prstGeom prst="rect">
                <a:avLst/>
              </a:prstGeom>
            </p:spPr>
            <p:txBody>
              <a:bodyPr lIns="0" tIns="0" rIns="0" bIns="0" rtlCol="0" anchor="t">
                <a:spAutoFit/>
              </a:bodyPr>
              <a:lstStyle/>
              <a:p>
                <a:pPr algn="ctr" defTabSz="1371600">
                  <a:lnSpc>
                    <a:spcPts val="2363"/>
                  </a:lnSpc>
                </a:pPr>
                <a:r>
                  <a:rPr lang="en-US" sz="2000" b="1">
                    <a:solidFill>
                      <a:srgbClr val="000000"/>
                    </a:solidFill>
                    <a:latin typeface="Arial" panose="020B0604020202020204" pitchFamily="34" charset="0"/>
                    <a:ea typeface="Garet"/>
                    <a:cs typeface="Arial" panose="020B0604020202020204" pitchFamily="34" charset="0"/>
                    <a:sym typeface="Garet"/>
                  </a:rPr>
                  <a:t>Regulatory Landscape &amp; Incentives</a:t>
                </a:r>
              </a:p>
            </p:txBody>
          </p:sp>
        </p:grpSp>
      </p:grpSp>
      <p:grpSp>
        <p:nvGrpSpPr>
          <p:cNvPr id="39" name="Group 38">
            <a:extLst>
              <a:ext uri="{FF2B5EF4-FFF2-40B4-BE49-F238E27FC236}">
                <a16:creationId xmlns:a16="http://schemas.microsoft.com/office/drawing/2014/main" id="{F05E0105-A31D-2287-F102-94DA3335AF9C}"/>
              </a:ext>
            </a:extLst>
          </p:cNvPr>
          <p:cNvGrpSpPr/>
          <p:nvPr/>
        </p:nvGrpSpPr>
        <p:grpSpPr>
          <a:xfrm>
            <a:off x="11135767" y="6946232"/>
            <a:ext cx="2765891" cy="1972184"/>
            <a:chOff x="4899701" y="6984291"/>
            <a:chExt cx="3669360" cy="1972183"/>
          </a:xfrm>
        </p:grpSpPr>
        <p:sp>
          <p:nvSpPr>
            <p:cNvPr id="41" name="Freeform 16">
              <a:extLst>
                <a:ext uri="{FF2B5EF4-FFF2-40B4-BE49-F238E27FC236}">
                  <a16:creationId xmlns:a16="http://schemas.microsoft.com/office/drawing/2014/main" id="{E95ACE0E-7B9E-9BDB-A9E3-C8289C71F15B}"/>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7"/>
              <a:stretch>
                <a:fillRect/>
              </a:stretch>
            </a:blipFill>
          </p:spPr>
          <p:txBody>
            <a:bodyPr/>
            <a:lstStyle/>
            <a:p>
              <a:pPr defTabSz="1371600"/>
              <a:endParaRPr lang="en-GB">
                <a:solidFill>
                  <a:prstClr val="white"/>
                </a:solidFill>
                <a:latin typeface="Calibri" panose="020F0502020204030204"/>
              </a:endParaRPr>
            </a:p>
          </p:txBody>
        </p:sp>
        <p:grpSp>
          <p:nvGrpSpPr>
            <p:cNvPr id="42" name="Group 41">
              <a:extLst>
                <a:ext uri="{FF2B5EF4-FFF2-40B4-BE49-F238E27FC236}">
                  <a16:creationId xmlns:a16="http://schemas.microsoft.com/office/drawing/2014/main" id="{5AB48799-D082-0640-8BE9-D10225C145A0}"/>
                </a:ext>
              </a:extLst>
            </p:cNvPr>
            <p:cNvGrpSpPr/>
            <p:nvPr/>
          </p:nvGrpSpPr>
          <p:grpSpPr>
            <a:xfrm>
              <a:off x="4899701" y="6984291"/>
              <a:ext cx="3669360" cy="1515365"/>
              <a:chOff x="4899701" y="6984291"/>
              <a:chExt cx="3669360" cy="1515365"/>
            </a:xfrm>
          </p:grpSpPr>
          <p:grpSp>
            <p:nvGrpSpPr>
              <p:cNvPr id="43" name="Group 13">
                <a:extLst>
                  <a:ext uri="{FF2B5EF4-FFF2-40B4-BE49-F238E27FC236}">
                    <a16:creationId xmlns:a16="http://schemas.microsoft.com/office/drawing/2014/main" id="{B174F86F-1811-1B8F-B4B0-CE23B4147F8C}"/>
                  </a:ext>
                </a:extLst>
              </p:cNvPr>
              <p:cNvGrpSpPr/>
              <p:nvPr/>
            </p:nvGrpSpPr>
            <p:grpSpPr>
              <a:xfrm>
                <a:off x="4899701" y="6984291"/>
                <a:ext cx="3669360" cy="1515365"/>
                <a:chOff x="0" y="-38100"/>
                <a:chExt cx="1339616" cy="553232"/>
              </a:xfrm>
            </p:grpSpPr>
            <p:sp>
              <p:nvSpPr>
                <p:cNvPr id="45" name="Freeform 14">
                  <a:extLst>
                    <a:ext uri="{FF2B5EF4-FFF2-40B4-BE49-F238E27FC236}">
                      <a16:creationId xmlns:a16="http://schemas.microsoft.com/office/drawing/2014/main" id="{1F520C6B-099C-9B51-D90C-5234326BD125}"/>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pPr defTabSz="1371600"/>
                  <a:endParaRPr lang="en-GB">
                    <a:solidFill>
                      <a:prstClr val="white"/>
                    </a:solidFill>
                    <a:latin typeface="Calibri" panose="020F0502020204030204"/>
                  </a:endParaRPr>
                </a:p>
              </p:txBody>
            </p:sp>
            <p:sp>
              <p:nvSpPr>
                <p:cNvPr id="46" name="TextBox 15">
                  <a:extLst>
                    <a:ext uri="{FF2B5EF4-FFF2-40B4-BE49-F238E27FC236}">
                      <a16:creationId xmlns:a16="http://schemas.microsoft.com/office/drawing/2014/main" id="{64EAF24D-9F44-59C6-88B2-8E2EE18A6F28}"/>
                    </a:ext>
                  </a:extLst>
                </p:cNvPr>
                <p:cNvSpPr txBox="1"/>
                <p:nvPr/>
              </p:nvSpPr>
              <p:spPr>
                <a:xfrm>
                  <a:off x="0" y="-38100"/>
                  <a:ext cx="1339616" cy="444500"/>
                </a:xfrm>
                <a:prstGeom prst="rect">
                  <a:avLst/>
                </a:prstGeom>
              </p:spPr>
              <p:txBody>
                <a:bodyPr lIns="47792" tIns="47792" rIns="47792" bIns="47792" rtlCol="0" anchor="ctr"/>
                <a:lstStyle/>
                <a:p>
                  <a:pPr algn="ctr" defTabSz="1371600">
                    <a:lnSpc>
                      <a:spcPts val="2660"/>
                    </a:lnSpc>
                    <a:spcBef>
                      <a:spcPct val="0"/>
                    </a:spcBef>
                  </a:pPr>
                  <a:endParaRPr>
                    <a:solidFill>
                      <a:prstClr val="white"/>
                    </a:solidFill>
                    <a:latin typeface="Calibri" panose="020F0502020204030204"/>
                  </a:endParaRPr>
                </a:p>
              </p:txBody>
            </p:sp>
          </p:grpSp>
          <p:sp>
            <p:nvSpPr>
              <p:cNvPr id="44" name="TextBox 31">
                <a:extLst>
                  <a:ext uri="{FF2B5EF4-FFF2-40B4-BE49-F238E27FC236}">
                    <a16:creationId xmlns:a16="http://schemas.microsoft.com/office/drawing/2014/main" id="{D90540AD-BEA5-3498-F666-CDD8378C1D98}"/>
                  </a:ext>
                </a:extLst>
              </p:cNvPr>
              <p:cNvSpPr txBox="1"/>
              <p:nvPr/>
            </p:nvSpPr>
            <p:spPr>
              <a:xfrm>
                <a:off x="5186415" y="7604874"/>
                <a:ext cx="2941452" cy="307777"/>
              </a:xfrm>
              <a:prstGeom prst="rect">
                <a:avLst/>
              </a:prstGeom>
            </p:spPr>
            <p:txBody>
              <a:bodyPr lIns="0" tIns="0" rIns="0" bIns="0" rtlCol="0" anchor="t">
                <a:spAutoFit/>
              </a:bodyPr>
              <a:lstStyle/>
              <a:p>
                <a:pPr algn="ctr" defTabSz="1371600">
                  <a:lnSpc>
                    <a:spcPts val="2363"/>
                  </a:lnSpc>
                </a:pPr>
                <a:r>
                  <a:rPr lang="en-US" sz="2000" b="1">
                    <a:solidFill>
                      <a:srgbClr val="000000"/>
                    </a:solidFill>
                    <a:latin typeface="Arial" panose="020B0604020202020204" pitchFamily="34" charset="0"/>
                    <a:ea typeface="Garet"/>
                    <a:cs typeface="Arial" panose="020B0604020202020204" pitchFamily="34" charset="0"/>
                    <a:sym typeface="Garet"/>
                  </a:rPr>
                  <a:t>Best Practices</a:t>
                </a:r>
              </a:p>
            </p:txBody>
          </p:sp>
        </p:grpSp>
      </p:grpSp>
      <p:grpSp>
        <p:nvGrpSpPr>
          <p:cNvPr id="47" name="Group 46">
            <a:extLst>
              <a:ext uri="{FF2B5EF4-FFF2-40B4-BE49-F238E27FC236}">
                <a16:creationId xmlns:a16="http://schemas.microsoft.com/office/drawing/2014/main" id="{46522D55-631A-571B-553D-E8BCD0133D50}"/>
              </a:ext>
            </a:extLst>
          </p:cNvPr>
          <p:cNvGrpSpPr/>
          <p:nvPr/>
        </p:nvGrpSpPr>
        <p:grpSpPr>
          <a:xfrm>
            <a:off x="14095861" y="6922088"/>
            <a:ext cx="2765891" cy="1972184"/>
            <a:chOff x="4899701" y="6984291"/>
            <a:chExt cx="3669360" cy="1972183"/>
          </a:xfrm>
        </p:grpSpPr>
        <p:sp>
          <p:nvSpPr>
            <p:cNvPr id="48" name="Freeform 16">
              <a:extLst>
                <a:ext uri="{FF2B5EF4-FFF2-40B4-BE49-F238E27FC236}">
                  <a16:creationId xmlns:a16="http://schemas.microsoft.com/office/drawing/2014/main" id="{9A922340-E608-2C8E-12C3-F2981760AB6B}"/>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7"/>
              <a:stretch>
                <a:fillRect/>
              </a:stretch>
            </a:blipFill>
          </p:spPr>
          <p:txBody>
            <a:bodyPr/>
            <a:lstStyle/>
            <a:p>
              <a:pPr defTabSz="1371600"/>
              <a:endParaRPr lang="en-GB">
                <a:solidFill>
                  <a:prstClr val="white"/>
                </a:solidFill>
                <a:latin typeface="Calibri" panose="020F0502020204030204"/>
              </a:endParaRPr>
            </a:p>
          </p:txBody>
        </p:sp>
        <p:grpSp>
          <p:nvGrpSpPr>
            <p:cNvPr id="49" name="Group 48">
              <a:extLst>
                <a:ext uri="{FF2B5EF4-FFF2-40B4-BE49-F238E27FC236}">
                  <a16:creationId xmlns:a16="http://schemas.microsoft.com/office/drawing/2014/main" id="{A11029E9-8C8A-074F-2C3B-5FF1593C08BF}"/>
                </a:ext>
              </a:extLst>
            </p:cNvPr>
            <p:cNvGrpSpPr/>
            <p:nvPr/>
          </p:nvGrpSpPr>
          <p:grpSpPr>
            <a:xfrm>
              <a:off x="4899701" y="6984291"/>
              <a:ext cx="3669360" cy="1515365"/>
              <a:chOff x="4899701" y="6984291"/>
              <a:chExt cx="3669360" cy="1515365"/>
            </a:xfrm>
          </p:grpSpPr>
          <p:grpSp>
            <p:nvGrpSpPr>
              <p:cNvPr id="50" name="Group 13">
                <a:extLst>
                  <a:ext uri="{FF2B5EF4-FFF2-40B4-BE49-F238E27FC236}">
                    <a16:creationId xmlns:a16="http://schemas.microsoft.com/office/drawing/2014/main" id="{2FFC1039-E2A9-59BB-E793-70DF805C1129}"/>
                  </a:ext>
                </a:extLst>
              </p:cNvPr>
              <p:cNvGrpSpPr/>
              <p:nvPr/>
            </p:nvGrpSpPr>
            <p:grpSpPr>
              <a:xfrm>
                <a:off x="4899701" y="6984291"/>
                <a:ext cx="3669360" cy="1515365"/>
                <a:chOff x="0" y="-38100"/>
                <a:chExt cx="1339616" cy="553232"/>
              </a:xfrm>
            </p:grpSpPr>
            <p:sp>
              <p:nvSpPr>
                <p:cNvPr id="52" name="Freeform 14">
                  <a:extLst>
                    <a:ext uri="{FF2B5EF4-FFF2-40B4-BE49-F238E27FC236}">
                      <a16:creationId xmlns:a16="http://schemas.microsoft.com/office/drawing/2014/main" id="{1C2526C9-EA44-3A78-D64B-CBBA11FFE877}"/>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pPr defTabSz="1371600"/>
                  <a:endParaRPr lang="en-GB">
                    <a:solidFill>
                      <a:prstClr val="white"/>
                    </a:solidFill>
                    <a:latin typeface="Calibri" panose="020F0502020204030204"/>
                  </a:endParaRPr>
                </a:p>
              </p:txBody>
            </p:sp>
            <p:sp>
              <p:nvSpPr>
                <p:cNvPr id="53" name="TextBox 15">
                  <a:extLst>
                    <a:ext uri="{FF2B5EF4-FFF2-40B4-BE49-F238E27FC236}">
                      <a16:creationId xmlns:a16="http://schemas.microsoft.com/office/drawing/2014/main" id="{87C3BC6A-41FE-297A-04D0-BDD35FB087AD}"/>
                    </a:ext>
                  </a:extLst>
                </p:cNvPr>
                <p:cNvSpPr txBox="1"/>
                <p:nvPr/>
              </p:nvSpPr>
              <p:spPr>
                <a:xfrm>
                  <a:off x="0" y="-38100"/>
                  <a:ext cx="1339616" cy="444500"/>
                </a:xfrm>
                <a:prstGeom prst="rect">
                  <a:avLst/>
                </a:prstGeom>
              </p:spPr>
              <p:txBody>
                <a:bodyPr lIns="47792" tIns="47792" rIns="47792" bIns="47792" rtlCol="0" anchor="ctr"/>
                <a:lstStyle/>
                <a:p>
                  <a:pPr algn="ctr" defTabSz="1371600">
                    <a:lnSpc>
                      <a:spcPts val="2660"/>
                    </a:lnSpc>
                    <a:spcBef>
                      <a:spcPct val="0"/>
                    </a:spcBef>
                  </a:pPr>
                  <a:endParaRPr>
                    <a:solidFill>
                      <a:prstClr val="white"/>
                    </a:solidFill>
                    <a:latin typeface="Calibri" panose="020F0502020204030204"/>
                  </a:endParaRPr>
                </a:p>
              </p:txBody>
            </p:sp>
          </p:grpSp>
          <p:sp>
            <p:nvSpPr>
              <p:cNvPr id="51" name="TextBox 31">
                <a:extLst>
                  <a:ext uri="{FF2B5EF4-FFF2-40B4-BE49-F238E27FC236}">
                    <a16:creationId xmlns:a16="http://schemas.microsoft.com/office/drawing/2014/main" id="{9CEFB5AC-EDF0-FBD6-7641-5DF1571F1466}"/>
                  </a:ext>
                </a:extLst>
              </p:cNvPr>
              <p:cNvSpPr txBox="1"/>
              <p:nvPr/>
            </p:nvSpPr>
            <p:spPr>
              <a:xfrm>
                <a:off x="5186415" y="7485751"/>
                <a:ext cx="3151876" cy="615553"/>
              </a:xfrm>
              <a:prstGeom prst="rect">
                <a:avLst/>
              </a:prstGeom>
            </p:spPr>
            <p:txBody>
              <a:bodyPr wrap="square" lIns="0" tIns="0" rIns="0" bIns="0" rtlCol="0" anchor="t">
                <a:spAutoFit/>
              </a:bodyPr>
              <a:lstStyle/>
              <a:p>
                <a:pPr algn="ctr" defTabSz="1371600">
                  <a:lnSpc>
                    <a:spcPts val="2363"/>
                  </a:lnSpc>
                </a:pPr>
                <a:r>
                  <a:rPr lang="en-US" sz="2000" b="1">
                    <a:solidFill>
                      <a:srgbClr val="000000"/>
                    </a:solidFill>
                    <a:latin typeface="Arial" panose="020B0604020202020204" pitchFamily="34" charset="0"/>
                    <a:ea typeface="Garet"/>
                    <a:cs typeface="Arial" panose="020B0604020202020204" pitchFamily="34" charset="0"/>
                    <a:sym typeface="Garet"/>
                  </a:rPr>
                  <a:t>Policy Recommendations</a:t>
                </a:r>
              </a:p>
            </p:txBody>
          </p:sp>
        </p:grpSp>
      </p:grpSp>
    </p:spTree>
    <p:extLst>
      <p:ext uri="{BB962C8B-B14F-4D97-AF65-F5344CB8AC3E}">
        <p14:creationId xmlns:p14="http://schemas.microsoft.com/office/powerpoint/2010/main" val="4293133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D141B-F690-EB6D-F5BD-EEEEE53E512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CDDB117-34CB-540A-6211-27C33B938B52}"/>
              </a:ext>
            </a:extLst>
          </p:cNvPr>
          <p:cNvSpPr/>
          <p:nvPr/>
        </p:nvSpPr>
        <p:spPr>
          <a:xfrm>
            <a:off x="6769630" y="364482"/>
            <a:ext cx="5838209" cy="4239999"/>
          </a:xfrm>
          <a:custGeom>
            <a:avLst/>
            <a:gdLst/>
            <a:ahLst/>
            <a:cxnLst/>
            <a:rect l="l" t="t" r="r" b="b"/>
            <a:pathLst>
              <a:path w="5838208" h="4239999">
                <a:moveTo>
                  <a:pt x="0" y="0"/>
                </a:moveTo>
                <a:lnTo>
                  <a:pt x="5838208" y="0"/>
                </a:lnTo>
                <a:lnTo>
                  <a:pt x="5838208" y="4239999"/>
                </a:lnTo>
                <a:lnTo>
                  <a:pt x="0" y="4239999"/>
                </a:lnTo>
                <a:lnTo>
                  <a:pt x="0" y="0"/>
                </a:lnTo>
                <a:close/>
              </a:path>
            </a:pathLst>
          </a:custGeom>
          <a:blipFill>
            <a:blip r:embed="rId2"/>
            <a:stretch>
              <a:fillRect/>
            </a:stretch>
          </a:blipFill>
        </p:spPr>
        <p:txBody>
          <a:bodyPr/>
          <a:lstStyle/>
          <a:p>
            <a:pPr defTabSz="1371600"/>
            <a:endParaRPr lang="en-GB">
              <a:solidFill>
                <a:prstClr val="white"/>
              </a:solidFill>
              <a:latin typeface="Calibri" panose="020F0502020204030204"/>
            </a:endParaRPr>
          </a:p>
        </p:txBody>
      </p:sp>
      <p:sp>
        <p:nvSpPr>
          <p:cNvPr id="12" name="Freeform 12">
            <a:extLst>
              <a:ext uri="{FF2B5EF4-FFF2-40B4-BE49-F238E27FC236}">
                <a16:creationId xmlns:a16="http://schemas.microsoft.com/office/drawing/2014/main" id="{963425DE-F198-8FF9-0F01-E6EBE0AC6AB5}"/>
              </a:ext>
            </a:extLst>
          </p:cNvPr>
          <p:cNvSpPr/>
          <p:nvPr/>
        </p:nvSpPr>
        <p:spPr>
          <a:xfrm>
            <a:off x="7792433" y="881546"/>
            <a:ext cx="16072322" cy="16072322"/>
          </a:xfrm>
          <a:custGeom>
            <a:avLst/>
            <a:gdLst/>
            <a:ahLst/>
            <a:cxnLst/>
            <a:rect l="l" t="t" r="r" b="b"/>
            <a:pathLst>
              <a:path w="16072321" h="16072321">
                <a:moveTo>
                  <a:pt x="0" y="0"/>
                </a:moveTo>
                <a:lnTo>
                  <a:pt x="16072321" y="0"/>
                </a:lnTo>
                <a:lnTo>
                  <a:pt x="16072321" y="16072321"/>
                </a:lnTo>
                <a:lnTo>
                  <a:pt x="0" y="160723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GB">
              <a:solidFill>
                <a:prstClr val="white"/>
              </a:solidFill>
              <a:latin typeface="Calibri" panose="020F0502020204030204"/>
            </a:endParaRPr>
          </a:p>
        </p:txBody>
      </p:sp>
      <p:grpSp>
        <p:nvGrpSpPr>
          <p:cNvPr id="13" name="Group 13">
            <a:extLst>
              <a:ext uri="{FF2B5EF4-FFF2-40B4-BE49-F238E27FC236}">
                <a16:creationId xmlns:a16="http://schemas.microsoft.com/office/drawing/2014/main" id="{47B4FA3E-FFD3-C25B-B058-C61888E6B966}"/>
              </a:ext>
            </a:extLst>
          </p:cNvPr>
          <p:cNvGrpSpPr/>
          <p:nvPr/>
        </p:nvGrpSpPr>
        <p:grpSpPr>
          <a:xfrm>
            <a:off x="7384558" y="627334"/>
            <a:ext cx="14347736" cy="14347736"/>
            <a:chOff x="0" y="0"/>
            <a:chExt cx="812800" cy="812800"/>
          </a:xfrm>
        </p:grpSpPr>
        <p:sp>
          <p:nvSpPr>
            <p:cNvPr id="14" name="Freeform 14">
              <a:extLst>
                <a:ext uri="{FF2B5EF4-FFF2-40B4-BE49-F238E27FC236}">
                  <a16:creationId xmlns:a16="http://schemas.microsoft.com/office/drawing/2014/main" id="{BDA58E64-07C8-B2AE-FFCA-7DD235696CE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pPr defTabSz="1371600"/>
              <a:endParaRPr lang="en-GB">
                <a:solidFill>
                  <a:prstClr val="white"/>
                </a:solidFill>
                <a:latin typeface="Calibri" panose="020F0502020204030204"/>
              </a:endParaRPr>
            </a:p>
          </p:txBody>
        </p:sp>
        <p:sp>
          <p:nvSpPr>
            <p:cNvPr id="15" name="TextBox 15">
              <a:extLst>
                <a:ext uri="{FF2B5EF4-FFF2-40B4-BE49-F238E27FC236}">
                  <a16:creationId xmlns:a16="http://schemas.microsoft.com/office/drawing/2014/main" id="{61729EA0-8FDA-CFB7-F3F7-87437C41D323}"/>
                </a:ext>
              </a:extLst>
            </p:cNvPr>
            <p:cNvSpPr txBox="1"/>
            <p:nvPr/>
          </p:nvSpPr>
          <p:spPr>
            <a:xfrm>
              <a:off x="76200" y="38100"/>
              <a:ext cx="660400" cy="698500"/>
            </a:xfrm>
            <a:prstGeom prst="rect">
              <a:avLst/>
            </a:prstGeom>
          </p:spPr>
          <p:txBody>
            <a:bodyPr lIns="50801" tIns="50801" rIns="50801" bIns="50801" rtlCol="0" anchor="ctr"/>
            <a:lstStyle/>
            <a:p>
              <a:pPr algn="ctr" defTabSz="1371600">
                <a:lnSpc>
                  <a:spcPts val="2660"/>
                </a:lnSpc>
              </a:pPr>
              <a:endParaRPr>
                <a:solidFill>
                  <a:prstClr val="white"/>
                </a:solidFill>
                <a:latin typeface="Calibri" panose="020F0502020204030204"/>
              </a:endParaRPr>
            </a:p>
          </p:txBody>
        </p:sp>
      </p:grpSp>
      <p:grpSp>
        <p:nvGrpSpPr>
          <p:cNvPr id="16" name="Group 16">
            <a:extLst>
              <a:ext uri="{FF2B5EF4-FFF2-40B4-BE49-F238E27FC236}">
                <a16:creationId xmlns:a16="http://schemas.microsoft.com/office/drawing/2014/main" id="{EE7E68AF-9C19-3DBD-28DE-8A446DFDAC28}"/>
              </a:ext>
            </a:extLst>
          </p:cNvPr>
          <p:cNvGrpSpPr/>
          <p:nvPr/>
        </p:nvGrpSpPr>
        <p:grpSpPr>
          <a:xfrm>
            <a:off x="8115434" y="1133153"/>
            <a:ext cx="12297159" cy="12297159"/>
            <a:chOff x="0" y="0"/>
            <a:chExt cx="812800" cy="812800"/>
          </a:xfrm>
        </p:grpSpPr>
        <p:sp>
          <p:nvSpPr>
            <p:cNvPr id="17" name="Freeform 17">
              <a:extLst>
                <a:ext uri="{FF2B5EF4-FFF2-40B4-BE49-F238E27FC236}">
                  <a16:creationId xmlns:a16="http://schemas.microsoft.com/office/drawing/2014/main" id="{9056F89E-0599-E1CD-5AAC-498DF7FAE36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1371600"/>
              <a:endParaRPr lang="en-GB">
                <a:solidFill>
                  <a:prstClr val="white"/>
                </a:solidFill>
                <a:latin typeface="Calibri" panose="020F0502020204030204"/>
              </a:endParaRPr>
            </a:p>
          </p:txBody>
        </p:sp>
        <p:sp>
          <p:nvSpPr>
            <p:cNvPr id="18" name="TextBox 18">
              <a:extLst>
                <a:ext uri="{FF2B5EF4-FFF2-40B4-BE49-F238E27FC236}">
                  <a16:creationId xmlns:a16="http://schemas.microsoft.com/office/drawing/2014/main" id="{214F4D4F-674F-0F28-9311-67F6795956FC}"/>
                </a:ext>
              </a:extLst>
            </p:cNvPr>
            <p:cNvSpPr txBox="1"/>
            <p:nvPr/>
          </p:nvSpPr>
          <p:spPr>
            <a:xfrm>
              <a:off x="76200" y="38100"/>
              <a:ext cx="660400" cy="698500"/>
            </a:xfrm>
            <a:prstGeom prst="rect">
              <a:avLst/>
            </a:prstGeom>
          </p:spPr>
          <p:txBody>
            <a:bodyPr lIns="50801" tIns="50801" rIns="50801" bIns="50801" rtlCol="0" anchor="ctr"/>
            <a:lstStyle/>
            <a:p>
              <a:pPr algn="ctr" defTabSz="1371600">
                <a:lnSpc>
                  <a:spcPts val="2660"/>
                </a:lnSpc>
              </a:pPr>
              <a:endParaRPr>
                <a:solidFill>
                  <a:prstClr val="white"/>
                </a:solidFill>
                <a:latin typeface="Calibri" panose="020F0502020204030204"/>
              </a:endParaRPr>
            </a:p>
          </p:txBody>
        </p:sp>
      </p:grpSp>
      <p:sp>
        <p:nvSpPr>
          <p:cNvPr id="36" name="TextBox 36">
            <a:extLst>
              <a:ext uri="{FF2B5EF4-FFF2-40B4-BE49-F238E27FC236}">
                <a16:creationId xmlns:a16="http://schemas.microsoft.com/office/drawing/2014/main" id="{E6CB94C2-524C-1C77-73E5-A62F440E4861}"/>
              </a:ext>
            </a:extLst>
          </p:cNvPr>
          <p:cNvSpPr txBox="1"/>
          <p:nvPr/>
        </p:nvSpPr>
        <p:spPr>
          <a:xfrm>
            <a:off x="348089" y="636815"/>
            <a:ext cx="7376574" cy="1527982"/>
          </a:xfrm>
          <a:prstGeom prst="rect">
            <a:avLst/>
          </a:prstGeom>
        </p:spPr>
        <p:txBody>
          <a:bodyPr wrap="square" lIns="0" tIns="0" rIns="0" bIns="0" rtlCol="0" anchor="t">
            <a:spAutoFit/>
          </a:bodyPr>
          <a:lstStyle/>
          <a:p>
            <a:pPr defTabSz="1371600">
              <a:lnSpc>
                <a:spcPts val="5853"/>
              </a:lnSpc>
            </a:pPr>
            <a:r>
              <a:rPr lang="en-US" sz="5301" b="1" dirty="0">
                <a:solidFill>
                  <a:srgbClr val="FFC000"/>
                </a:solidFill>
                <a:latin typeface="Garet Bold"/>
                <a:ea typeface="Garet Bold"/>
                <a:cs typeface="Garet Bold"/>
              </a:rPr>
              <a:t>Disaster Profile in Nigeria</a:t>
            </a:r>
          </a:p>
        </p:txBody>
      </p:sp>
      <p:sp>
        <p:nvSpPr>
          <p:cNvPr id="7" name="Rectangle: Rounded Corners 6">
            <a:extLst>
              <a:ext uri="{FF2B5EF4-FFF2-40B4-BE49-F238E27FC236}">
                <a16:creationId xmlns:a16="http://schemas.microsoft.com/office/drawing/2014/main" id="{89E091F3-6C8C-2DA4-CCC7-B2D07B374854}"/>
              </a:ext>
            </a:extLst>
          </p:cNvPr>
          <p:cNvSpPr/>
          <p:nvPr/>
        </p:nvSpPr>
        <p:spPr>
          <a:xfrm>
            <a:off x="548867" y="2568391"/>
            <a:ext cx="6106979" cy="739410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err="1">
              <a:solidFill>
                <a:prstClr val="white"/>
              </a:solidFill>
              <a:latin typeface="Calibri" panose="020F0502020204030204"/>
            </a:endParaRPr>
          </a:p>
        </p:txBody>
      </p:sp>
      <p:sp>
        <p:nvSpPr>
          <p:cNvPr id="10" name="TextBox 9">
            <a:extLst>
              <a:ext uri="{FF2B5EF4-FFF2-40B4-BE49-F238E27FC236}">
                <a16:creationId xmlns:a16="http://schemas.microsoft.com/office/drawing/2014/main" id="{7EF6FF3C-2D01-A39F-BE34-E1DE92F9BB79}"/>
              </a:ext>
            </a:extLst>
          </p:cNvPr>
          <p:cNvSpPr txBox="1"/>
          <p:nvPr/>
        </p:nvSpPr>
        <p:spPr>
          <a:xfrm>
            <a:off x="949787" y="3065036"/>
            <a:ext cx="5298183" cy="7478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65" indent="-285765" defTabSz="1371600">
              <a:buFont typeface="Arial"/>
              <a:buChar char="•"/>
            </a:pPr>
            <a:r>
              <a:rPr lang="en-US" sz="2000" dirty="0">
                <a:solidFill>
                  <a:prstClr val="white"/>
                </a:solidFill>
                <a:latin typeface="Arial" panose="020B0604020202020204" pitchFamily="34" charset="0"/>
                <a:cs typeface="Arial" panose="020B0604020202020204" pitchFamily="34" charset="0"/>
              </a:rPr>
              <a:t>Nigeria is ranked severely vulnerable to climate induced disasters  - ND-GAIN Index</a:t>
            </a:r>
          </a:p>
          <a:p>
            <a:pPr defTabSz="1371600"/>
            <a:endParaRPr lang="en-GB" sz="2000" dirty="0">
              <a:solidFill>
                <a:prstClr val="white"/>
              </a:solidFill>
              <a:latin typeface="Arial" panose="020B0604020202020204" pitchFamily="34" charset="0"/>
              <a:ea typeface="+mn-lt"/>
              <a:cs typeface="Arial" panose="020B0604020202020204" pitchFamily="34" charset="0"/>
            </a:endParaRPr>
          </a:p>
          <a:p>
            <a:pPr marL="285765" indent="-285765" defTabSz="1371600">
              <a:buFont typeface="Arial"/>
              <a:buChar char="•"/>
            </a:pPr>
            <a:r>
              <a:rPr lang="en-GB" sz="2000" dirty="0">
                <a:solidFill>
                  <a:prstClr val="white"/>
                </a:solidFill>
                <a:latin typeface="Arial" panose="020B0604020202020204" pitchFamily="34" charset="0"/>
                <a:ea typeface="+mn-lt"/>
                <a:cs typeface="Arial" panose="020B0604020202020204" pitchFamily="34" charset="0"/>
              </a:rPr>
              <a:t>Faces both </a:t>
            </a:r>
            <a:r>
              <a:rPr lang="en-GB" sz="2000" b="1" dirty="0">
                <a:solidFill>
                  <a:prstClr val="white"/>
                </a:solidFill>
                <a:latin typeface="Arial" panose="020B0604020202020204" pitchFamily="34" charset="0"/>
                <a:ea typeface="+mn-lt"/>
                <a:cs typeface="Arial" panose="020B0604020202020204" pitchFamily="34" charset="0"/>
              </a:rPr>
              <a:t>climate</a:t>
            </a:r>
            <a:r>
              <a:rPr lang="en-GB" sz="2000" dirty="0">
                <a:solidFill>
                  <a:prstClr val="white"/>
                </a:solidFill>
                <a:latin typeface="Arial" panose="020B0604020202020204" pitchFamily="34" charset="0"/>
                <a:ea typeface="+mn-lt"/>
                <a:cs typeface="Arial" panose="020B0604020202020204" pitchFamily="34" charset="0"/>
              </a:rPr>
              <a:t> and </a:t>
            </a:r>
            <a:r>
              <a:rPr lang="en-GB" sz="2000" b="1" dirty="0">
                <a:solidFill>
                  <a:prstClr val="white"/>
                </a:solidFill>
                <a:latin typeface="Arial" panose="020B0604020202020204" pitchFamily="34" charset="0"/>
                <a:ea typeface="+mn-lt"/>
                <a:cs typeface="Arial" panose="020B0604020202020204" pitchFamily="34" charset="0"/>
              </a:rPr>
              <a:t>geophysical risks</a:t>
            </a:r>
            <a:endParaRPr lang="en-GB" sz="2000" dirty="0">
              <a:solidFill>
                <a:prstClr val="white"/>
              </a:solidFill>
              <a:latin typeface="Arial" panose="020B0604020202020204" pitchFamily="34" charset="0"/>
              <a:cs typeface="Arial" panose="020B0604020202020204" pitchFamily="34" charset="0"/>
            </a:endParaRPr>
          </a:p>
          <a:p>
            <a:pPr defTabSz="1371600"/>
            <a:endParaRPr lang="en-GB" sz="2000" b="1" dirty="0">
              <a:solidFill>
                <a:prstClr val="white"/>
              </a:solidFill>
              <a:latin typeface="Arial" panose="020B0604020202020204" pitchFamily="34" charset="0"/>
              <a:ea typeface="+mn-lt"/>
              <a:cs typeface="Arial" panose="020B0604020202020204" pitchFamily="34" charset="0"/>
            </a:endParaRPr>
          </a:p>
          <a:p>
            <a:pPr marL="285765" indent="-285765" defTabSz="1371600">
              <a:buFont typeface="Arial"/>
              <a:buChar char="•"/>
            </a:pPr>
            <a:r>
              <a:rPr lang="en-GB" sz="2000" dirty="0">
                <a:solidFill>
                  <a:prstClr val="white"/>
                </a:solidFill>
                <a:latin typeface="Arial" panose="020B0604020202020204" pitchFamily="34" charset="0"/>
                <a:ea typeface="+mn-lt"/>
                <a:cs typeface="Arial" panose="020B0604020202020204" pitchFamily="34" charset="0"/>
              </a:rPr>
              <a:t>101+ disaster events (2000–2025), &gt;35 million people affected</a:t>
            </a:r>
            <a:endParaRPr lang="en-GB" sz="2000" dirty="0">
              <a:solidFill>
                <a:prstClr val="white"/>
              </a:solidFill>
              <a:latin typeface="Arial" panose="020B0604020202020204" pitchFamily="34" charset="0"/>
              <a:cs typeface="Arial" panose="020B0604020202020204" pitchFamily="34" charset="0"/>
            </a:endParaRPr>
          </a:p>
          <a:p>
            <a:pPr defTabSz="1371600"/>
            <a:endParaRPr lang="en-GB" sz="2000" dirty="0">
              <a:solidFill>
                <a:prstClr val="white"/>
              </a:solidFill>
              <a:latin typeface="Arial" panose="020B0604020202020204" pitchFamily="34" charset="0"/>
              <a:ea typeface="+mn-lt"/>
              <a:cs typeface="Arial" panose="020B0604020202020204" pitchFamily="34" charset="0"/>
            </a:endParaRPr>
          </a:p>
          <a:p>
            <a:pPr marL="285765" indent="-285765" defTabSz="1371600">
              <a:buFont typeface="Arial"/>
              <a:buChar char="•"/>
            </a:pPr>
            <a:r>
              <a:rPr lang="en-GB" sz="2000" dirty="0">
                <a:solidFill>
                  <a:prstClr val="white"/>
                </a:solidFill>
                <a:latin typeface="Arial" panose="020B0604020202020204" pitchFamily="34" charset="0"/>
                <a:ea typeface="+mn-lt"/>
                <a:cs typeface="Arial" panose="020B0604020202020204" pitchFamily="34" charset="0"/>
              </a:rPr>
              <a:t>Annual events: floods, storms, Epidemic, landslides, droughts</a:t>
            </a:r>
            <a:endParaRPr lang="en-GB" sz="2000" dirty="0">
              <a:solidFill>
                <a:prstClr val="white"/>
              </a:solidFill>
              <a:latin typeface="Arial" panose="020B0604020202020204" pitchFamily="34" charset="0"/>
              <a:cs typeface="Arial" panose="020B0604020202020204" pitchFamily="34" charset="0"/>
            </a:endParaRPr>
          </a:p>
          <a:p>
            <a:pPr marL="285765" indent="-285765" defTabSz="1371600">
              <a:buFont typeface="Arial"/>
              <a:buChar char="•"/>
            </a:pPr>
            <a:endParaRPr lang="en-GB" sz="2000" dirty="0">
              <a:solidFill>
                <a:prstClr val="white"/>
              </a:solidFill>
              <a:latin typeface="Arial" panose="020B0604020202020204" pitchFamily="34" charset="0"/>
              <a:ea typeface="+mn-lt"/>
              <a:cs typeface="Arial" panose="020B0604020202020204" pitchFamily="34" charset="0"/>
            </a:endParaRPr>
          </a:p>
          <a:p>
            <a:pPr marL="285765" indent="-285765" defTabSz="1371600">
              <a:buFont typeface="Arial"/>
              <a:buChar char="•"/>
            </a:pPr>
            <a:r>
              <a:rPr lang="en-GB" sz="2000" dirty="0">
                <a:solidFill>
                  <a:prstClr val="white"/>
                </a:solidFill>
                <a:latin typeface="Arial" panose="020B0604020202020204" pitchFamily="34" charset="0"/>
                <a:ea typeface="+mn-lt"/>
                <a:cs typeface="Arial" panose="020B0604020202020204" pitchFamily="34" charset="0"/>
              </a:rPr>
              <a:t>North-East, North-West, North Central: high-impact zones</a:t>
            </a:r>
          </a:p>
          <a:p>
            <a:pPr marL="285765" indent="-285765" defTabSz="1371600">
              <a:buFont typeface="Arial"/>
              <a:buChar char="•"/>
            </a:pPr>
            <a:endParaRPr lang="en-GB" sz="2000" dirty="0">
              <a:solidFill>
                <a:prstClr val="white"/>
              </a:solidFill>
              <a:latin typeface="Arial" panose="020B0604020202020204" pitchFamily="34" charset="0"/>
              <a:ea typeface="+mn-lt"/>
              <a:cs typeface="Arial" panose="020B0604020202020204" pitchFamily="34" charset="0"/>
            </a:endParaRPr>
          </a:p>
          <a:p>
            <a:pPr marL="285765" indent="-285765" defTabSz="1371600">
              <a:buFont typeface="Arial"/>
              <a:buChar char="•"/>
            </a:pPr>
            <a:r>
              <a:rPr lang="en-GB" sz="2000" dirty="0">
                <a:solidFill>
                  <a:prstClr val="white"/>
                </a:solidFill>
                <a:latin typeface="Arial" panose="020B0604020202020204" pitchFamily="34" charset="0"/>
                <a:cs typeface="Arial" panose="020B0604020202020204" pitchFamily="34" charset="0"/>
              </a:rPr>
              <a:t>National Bureau of Statistics and World Bank estimate average yearly Economic Impact of natural disaster to be in the range: </a:t>
            </a:r>
            <a:r>
              <a:rPr lang="en-US" sz="2000" b="1" dirty="0">
                <a:solidFill>
                  <a:prstClr val="white"/>
                </a:solidFill>
                <a:latin typeface="Arial" panose="020B0604020202020204" pitchFamily="34" charset="0"/>
                <a:cs typeface="Arial" panose="020B0604020202020204" pitchFamily="34" charset="0"/>
              </a:rPr>
              <a:t>US$6–7 billion</a:t>
            </a:r>
            <a:r>
              <a:rPr lang="en-US" sz="2000" dirty="0">
                <a:solidFill>
                  <a:prstClr val="white"/>
                </a:solidFill>
                <a:latin typeface="Arial" panose="020B0604020202020204" pitchFamily="34" charset="0"/>
                <a:cs typeface="Arial" panose="020B0604020202020204" pitchFamily="34" charset="0"/>
              </a:rPr>
              <a:t>.</a:t>
            </a:r>
            <a:endParaRPr lang="en-GB" sz="2000" dirty="0">
              <a:solidFill>
                <a:prstClr val="white"/>
              </a:solidFill>
              <a:latin typeface="Arial" panose="020B0604020202020204" pitchFamily="34" charset="0"/>
              <a:cs typeface="Arial" panose="020B0604020202020204" pitchFamily="34" charset="0"/>
            </a:endParaRPr>
          </a:p>
          <a:p>
            <a:pPr marL="285765" indent="-285765" defTabSz="1371600">
              <a:buFont typeface="Arial"/>
              <a:buChar char="•"/>
            </a:pPr>
            <a:endParaRPr lang="en-GB" sz="2000" dirty="0">
              <a:solidFill>
                <a:prstClr val="white"/>
              </a:solidFill>
              <a:latin typeface="Arial" panose="020B0604020202020204" pitchFamily="34" charset="0"/>
              <a:cs typeface="Arial" panose="020B0604020202020204" pitchFamily="34" charset="0"/>
            </a:endParaRPr>
          </a:p>
          <a:p>
            <a:pPr defTabSz="1371600"/>
            <a:endParaRPr lang="en-GB" sz="2000" dirty="0">
              <a:solidFill>
                <a:prstClr val="white"/>
              </a:solidFill>
              <a:latin typeface="Arial" panose="020B0604020202020204" pitchFamily="34" charset="0"/>
              <a:ea typeface="Calibri"/>
              <a:cs typeface="Arial" panose="020B0604020202020204" pitchFamily="34" charset="0"/>
            </a:endParaRPr>
          </a:p>
          <a:p>
            <a:pPr defTabSz="1371600"/>
            <a:endParaRPr lang="en-GB" sz="2000" dirty="0">
              <a:solidFill>
                <a:prstClr val="white"/>
              </a:solidFill>
              <a:latin typeface="Arial" panose="020B0604020202020204" pitchFamily="34" charset="0"/>
              <a:ea typeface="Calibri"/>
              <a:cs typeface="Arial" panose="020B0604020202020204" pitchFamily="34" charset="0"/>
            </a:endParaRPr>
          </a:p>
          <a:p>
            <a:pPr defTabSz="1371600"/>
            <a:endParaRPr lang="en-GB" sz="2000" dirty="0">
              <a:solidFill>
                <a:prstClr val="white"/>
              </a:solidFill>
              <a:latin typeface="Arial" panose="020B0604020202020204" pitchFamily="34" charset="0"/>
              <a:ea typeface="Calibri"/>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559127859"/>
              </p:ext>
            </p:extLst>
          </p:nvPr>
        </p:nvGraphicFramePr>
        <p:xfrm>
          <a:off x="9449139" y="3313646"/>
          <a:ext cx="8564851" cy="5176283"/>
        </p:xfrm>
        <a:graphic>
          <a:graphicData uri="http://schemas.openxmlformats.org/drawingml/2006/table">
            <a:tbl>
              <a:tblPr firstRow="1" firstCol="1" bandRow="1">
                <a:tableStyleId>{7DF18680-E054-41AD-8BC1-D1AEF772440D}</a:tableStyleId>
              </a:tblPr>
              <a:tblGrid>
                <a:gridCol w="2729459">
                  <a:extLst>
                    <a:ext uri="{9D8B030D-6E8A-4147-A177-3AD203B41FA5}">
                      <a16:colId xmlns:a16="http://schemas.microsoft.com/office/drawing/2014/main" val="2853894455"/>
                    </a:ext>
                  </a:extLst>
                </a:gridCol>
                <a:gridCol w="3152994">
                  <a:extLst>
                    <a:ext uri="{9D8B030D-6E8A-4147-A177-3AD203B41FA5}">
                      <a16:colId xmlns:a16="http://schemas.microsoft.com/office/drawing/2014/main" val="2032194570"/>
                    </a:ext>
                  </a:extLst>
                </a:gridCol>
                <a:gridCol w="2682398">
                  <a:extLst>
                    <a:ext uri="{9D8B030D-6E8A-4147-A177-3AD203B41FA5}">
                      <a16:colId xmlns:a16="http://schemas.microsoft.com/office/drawing/2014/main" val="2601544580"/>
                    </a:ext>
                  </a:extLst>
                </a:gridCol>
              </a:tblGrid>
              <a:tr h="739469">
                <a:tc>
                  <a:txBody>
                    <a:bodyPr/>
                    <a:lstStyle/>
                    <a:p>
                      <a:pPr algn="ctr" fontAlgn="ctr"/>
                      <a:r>
                        <a:rPr lang="en-US" sz="1700" u="none" strike="noStrike">
                          <a:effectLst/>
                        </a:rPr>
                        <a:t>Natural Disaster</a:t>
                      </a:r>
                      <a:endParaRPr lang="en-US" sz="17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700" u="none" strike="noStrike" dirty="0">
                          <a:effectLst/>
                        </a:rPr>
                        <a:t>Frequency</a:t>
                      </a:r>
                      <a:endParaRPr lang="en-US" sz="17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700" u="none" strike="noStrike">
                          <a:effectLst/>
                        </a:rPr>
                        <a:t>Affected People</a:t>
                      </a:r>
                      <a:endParaRPr lang="en-US" sz="17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98511697"/>
                  </a:ext>
                </a:extLst>
              </a:tr>
              <a:tr h="739469">
                <a:tc>
                  <a:txBody>
                    <a:bodyPr/>
                    <a:lstStyle/>
                    <a:p>
                      <a:pPr algn="l" fontAlgn="ctr"/>
                      <a:r>
                        <a:rPr lang="en-US" sz="1700" u="none" strike="noStrike">
                          <a:effectLst/>
                        </a:rPr>
                        <a:t>Flood</a:t>
                      </a:r>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700" u="none" strike="noStrike">
                          <a:effectLst/>
                        </a:rPr>
                        <a:t>43</a:t>
                      </a:r>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700" u="none" strike="noStrike">
                          <a:effectLst/>
                        </a:rPr>
                        <a:t>16,140,433</a:t>
                      </a:r>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64889144"/>
                  </a:ext>
                </a:extLst>
              </a:tr>
              <a:tr h="739469">
                <a:tc>
                  <a:txBody>
                    <a:bodyPr/>
                    <a:lstStyle/>
                    <a:p>
                      <a:pPr algn="l" fontAlgn="ctr"/>
                      <a:r>
                        <a:rPr lang="en-US" sz="1700" u="none" strike="noStrike">
                          <a:effectLst/>
                        </a:rPr>
                        <a:t>Epidemic</a:t>
                      </a:r>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700" u="none" strike="noStrike" dirty="0">
                          <a:effectLst/>
                        </a:rPr>
                        <a:t>50</a:t>
                      </a:r>
                      <a:endParaRPr lang="en-US" sz="1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700" u="none" strike="noStrike">
                          <a:effectLst/>
                        </a:rPr>
                        <a:t>406,921</a:t>
                      </a:r>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183571286"/>
                  </a:ext>
                </a:extLst>
              </a:tr>
              <a:tr h="739469">
                <a:tc>
                  <a:txBody>
                    <a:bodyPr/>
                    <a:lstStyle/>
                    <a:p>
                      <a:pPr algn="l" fontAlgn="ctr"/>
                      <a:r>
                        <a:rPr lang="en-US" sz="1700" u="none" strike="noStrike">
                          <a:effectLst/>
                        </a:rPr>
                        <a:t>Drought</a:t>
                      </a:r>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700" u="none" strike="noStrike">
                          <a:effectLst/>
                        </a:rPr>
                        <a:t>1</a:t>
                      </a:r>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700" u="none" strike="noStrike">
                          <a:effectLst/>
                        </a:rPr>
                        <a:t>19,110,398</a:t>
                      </a:r>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638190879"/>
                  </a:ext>
                </a:extLst>
              </a:tr>
              <a:tr h="739469">
                <a:tc>
                  <a:txBody>
                    <a:bodyPr/>
                    <a:lstStyle/>
                    <a:p>
                      <a:pPr algn="l" fontAlgn="ctr"/>
                      <a:r>
                        <a:rPr lang="en-US" sz="1700" u="none" strike="noStrike">
                          <a:effectLst/>
                        </a:rPr>
                        <a:t>Storm</a:t>
                      </a:r>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700" u="none" strike="noStrike">
                          <a:effectLst/>
                        </a:rPr>
                        <a:t>5</a:t>
                      </a:r>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700" u="none" strike="noStrike">
                          <a:effectLst/>
                        </a:rPr>
                        <a:t>19,007</a:t>
                      </a:r>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463390442"/>
                  </a:ext>
                </a:extLst>
              </a:tr>
              <a:tr h="739469">
                <a:tc>
                  <a:txBody>
                    <a:bodyPr/>
                    <a:lstStyle/>
                    <a:p>
                      <a:pPr algn="l" fontAlgn="ctr"/>
                      <a:r>
                        <a:rPr lang="en-US" sz="1700" u="none" strike="noStrike" dirty="0">
                          <a:effectLst/>
                        </a:rPr>
                        <a:t>Mass Movement (wet)</a:t>
                      </a:r>
                      <a:endParaRPr lang="en-US" sz="1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700" u="none" strike="noStrike">
                          <a:effectLst/>
                        </a:rPr>
                        <a:t>2</a:t>
                      </a:r>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700" u="none" strike="noStrike">
                          <a:effectLst/>
                        </a:rPr>
                        <a:t>300</a:t>
                      </a:r>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907212012"/>
                  </a:ext>
                </a:extLst>
              </a:tr>
              <a:tr h="739469">
                <a:tc>
                  <a:txBody>
                    <a:bodyPr/>
                    <a:lstStyle/>
                    <a:p>
                      <a:pPr algn="l" fontAlgn="ctr"/>
                      <a:r>
                        <a:rPr lang="en-US" sz="1700" u="none" strike="noStrike">
                          <a:effectLst/>
                        </a:rPr>
                        <a:t>Total</a:t>
                      </a:r>
                      <a:endParaRPr lang="en-US" sz="17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700" u="none" strike="noStrike" dirty="0">
                          <a:effectLst/>
                        </a:rPr>
                        <a:t>101</a:t>
                      </a:r>
                      <a:endParaRPr lang="en-US" sz="17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700" u="none" strike="noStrike" dirty="0">
                          <a:effectLst/>
                        </a:rPr>
                        <a:t>35,677,059</a:t>
                      </a:r>
                      <a:endParaRPr lang="en-US" sz="17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817328891"/>
                  </a:ext>
                </a:extLst>
              </a:tr>
            </a:tbl>
          </a:graphicData>
        </a:graphic>
      </p:graphicFrame>
      <p:sp>
        <p:nvSpPr>
          <p:cNvPr id="6" name="TextBox 5"/>
          <p:cNvSpPr txBox="1"/>
          <p:nvPr/>
        </p:nvSpPr>
        <p:spPr>
          <a:xfrm>
            <a:off x="10551983" y="2194370"/>
            <a:ext cx="7462007" cy="923330"/>
          </a:xfrm>
          <a:prstGeom prst="rect">
            <a:avLst/>
          </a:prstGeom>
          <a:noFill/>
        </p:spPr>
        <p:txBody>
          <a:bodyPr wrap="square" rtlCol="0">
            <a:spAutoFit/>
          </a:bodyPr>
          <a:lstStyle/>
          <a:p>
            <a:pPr algn="ctr" defTabSz="1371600"/>
            <a:r>
              <a:rPr lang="en-US" sz="2700" b="1" dirty="0">
                <a:solidFill>
                  <a:schemeClr val="bg1"/>
                </a:solidFill>
                <a:latin typeface="Calibri" panose="020F0502020204030204"/>
              </a:rPr>
              <a:t>Accumulative Frequency &amp; Affected Population from Natural Disasters (2000-2025)</a:t>
            </a:r>
            <a:endParaRPr lang="en-US" sz="2700" dirty="0">
              <a:solidFill>
                <a:schemeClr val="bg1"/>
              </a:solidFill>
              <a:latin typeface="Calibri" panose="020F0502020204030204"/>
            </a:endParaRPr>
          </a:p>
        </p:txBody>
      </p:sp>
      <p:sp>
        <p:nvSpPr>
          <p:cNvPr id="8" name="TextBox 7"/>
          <p:cNvSpPr txBox="1"/>
          <p:nvPr/>
        </p:nvSpPr>
        <p:spPr>
          <a:xfrm>
            <a:off x="9268466" y="8755165"/>
            <a:ext cx="8745524" cy="1338828"/>
          </a:xfrm>
          <a:prstGeom prst="rect">
            <a:avLst/>
          </a:prstGeom>
          <a:noFill/>
        </p:spPr>
        <p:txBody>
          <a:bodyPr wrap="square" rtlCol="0">
            <a:spAutoFit/>
          </a:bodyPr>
          <a:lstStyle/>
          <a:p>
            <a:pPr marL="428625" indent="-428625" defTabSz="1371600">
              <a:buFont typeface="Arial" panose="020B0604020202020204" pitchFamily="34" charset="0"/>
              <a:buChar char="•"/>
            </a:pPr>
            <a:r>
              <a:rPr lang="en-GB" sz="2700" dirty="0">
                <a:solidFill>
                  <a:schemeClr val="bg1"/>
                </a:solidFill>
                <a:latin typeface="Calibri" panose="020F0502020204030204"/>
              </a:rPr>
              <a:t>Epidemic is the most frequent Natural Disaster followed by Flood, Storm, Mass Movement (wet) and Drought.</a:t>
            </a:r>
          </a:p>
          <a:p>
            <a:pPr marL="428625" indent="-428625" defTabSz="1371600">
              <a:buFont typeface="Arial" panose="020B0604020202020204" pitchFamily="34" charset="0"/>
              <a:buChar char="•"/>
            </a:pPr>
            <a:r>
              <a:rPr lang="en-GB" sz="2700" dirty="0">
                <a:solidFill>
                  <a:schemeClr val="bg1"/>
                </a:solidFill>
                <a:latin typeface="Calibri" panose="020F0502020204030204"/>
              </a:rPr>
              <a:t>Drought, though less frequent has the highest impact</a:t>
            </a:r>
            <a:endParaRPr lang="en-US" sz="2700" dirty="0">
              <a:solidFill>
                <a:schemeClr val="bg1"/>
              </a:solidFill>
              <a:latin typeface="Calibri" panose="020F0502020204030204"/>
            </a:endParaRPr>
          </a:p>
        </p:txBody>
      </p:sp>
    </p:spTree>
    <p:extLst>
      <p:ext uri="{BB962C8B-B14F-4D97-AF65-F5344CB8AC3E}">
        <p14:creationId xmlns:p14="http://schemas.microsoft.com/office/powerpoint/2010/main" val="2899403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04050" y="251993"/>
            <a:ext cx="7430219" cy="1350584"/>
            <a:chOff x="0" y="0"/>
            <a:chExt cx="9906959" cy="1800779"/>
          </a:xfrm>
        </p:grpSpPr>
        <p:sp>
          <p:nvSpPr>
            <p:cNvPr id="3" name="Freeform 3"/>
            <p:cNvSpPr/>
            <p:nvPr/>
          </p:nvSpPr>
          <p:spPr>
            <a:xfrm>
              <a:off x="0" y="0"/>
              <a:ext cx="9906959" cy="1800778"/>
            </a:xfrm>
            <a:custGeom>
              <a:avLst/>
              <a:gdLst/>
              <a:ahLst/>
              <a:cxnLst/>
              <a:rect l="l" t="t" r="r" b="b"/>
              <a:pathLst>
                <a:path w="9906959" h="1800778">
                  <a:moveTo>
                    <a:pt x="0" y="0"/>
                  </a:moveTo>
                  <a:lnTo>
                    <a:pt x="9906959" y="0"/>
                  </a:lnTo>
                  <a:lnTo>
                    <a:pt x="9906959" y="1800778"/>
                  </a:lnTo>
                  <a:lnTo>
                    <a:pt x="0" y="1800778"/>
                  </a:lnTo>
                  <a:close/>
                </a:path>
              </a:pathLst>
            </a:custGeom>
            <a:solidFill>
              <a:srgbClr val="000000">
                <a:alpha val="0"/>
              </a:srgbClr>
            </a:solidFill>
          </p:spPr>
          <p:txBody>
            <a:bodyPr/>
            <a:lstStyle/>
            <a:p>
              <a:pPr defTabSz="914445">
                <a:defRPr/>
              </a:pPr>
              <a:endParaRPr lang="en-GB">
                <a:solidFill>
                  <a:prstClr val="black"/>
                </a:solidFill>
                <a:latin typeface="Calibri"/>
              </a:endParaRPr>
            </a:p>
          </p:txBody>
        </p:sp>
        <p:sp>
          <p:nvSpPr>
            <p:cNvPr id="4" name="TextBox 4"/>
            <p:cNvSpPr txBox="1"/>
            <p:nvPr/>
          </p:nvSpPr>
          <p:spPr>
            <a:xfrm>
              <a:off x="0" y="-95250"/>
              <a:ext cx="9906959" cy="1896029"/>
            </a:xfrm>
            <a:prstGeom prst="rect">
              <a:avLst/>
            </a:prstGeom>
          </p:spPr>
          <p:txBody>
            <a:bodyPr lIns="0" tIns="0" rIns="0" bIns="0" rtlCol="0" anchor="t"/>
            <a:lstStyle/>
            <a:p>
              <a:pPr algn="ctr" defTabSz="914445">
                <a:lnSpc>
                  <a:spcPts val="5880"/>
                </a:lnSpc>
                <a:defRPr/>
              </a:pPr>
              <a:r>
                <a:rPr lang="en-US" sz="4899" b="1">
                  <a:solidFill>
                    <a:srgbClr val="FFC000"/>
                  </a:solidFill>
                  <a:latin typeface="Arial Bold"/>
                  <a:ea typeface="Arial Bold"/>
                  <a:cs typeface="Arial Bold"/>
                  <a:sym typeface="Arial Bold"/>
                </a:rPr>
                <a:t>GHG Emission</a:t>
              </a:r>
            </a:p>
          </p:txBody>
        </p:sp>
      </p:grpSp>
      <p:sp>
        <p:nvSpPr>
          <p:cNvPr id="5" name="Freeform 5"/>
          <p:cNvSpPr/>
          <p:nvPr/>
        </p:nvSpPr>
        <p:spPr>
          <a:xfrm>
            <a:off x="3602427" y="4173927"/>
            <a:ext cx="4095750" cy="4095750"/>
          </a:xfrm>
          <a:custGeom>
            <a:avLst/>
            <a:gdLst/>
            <a:ahLst/>
            <a:cxnLst/>
            <a:rect l="l" t="t" r="r" b="b"/>
            <a:pathLst>
              <a:path w="4095750" h="4095750">
                <a:moveTo>
                  <a:pt x="0" y="0"/>
                </a:moveTo>
                <a:lnTo>
                  <a:pt x="4095750" y="0"/>
                </a:lnTo>
                <a:lnTo>
                  <a:pt x="4095750" y="4095750"/>
                </a:lnTo>
                <a:lnTo>
                  <a:pt x="0" y="4095750"/>
                </a:lnTo>
                <a:lnTo>
                  <a:pt x="0" y="0"/>
                </a:lnTo>
                <a:close/>
              </a:path>
            </a:pathLst>
          </a:custGeom>
          <a:blipFill>
            <a:blip r:embed="rId2"/>
            <a:stretch>
              <a:fillRect/>
            </a:stretch>
          </a:blipFill>
        </p:spPr>
        <p:txBody>
          <a:bodyPr/>
          <a:lstStyle/>
          <a:p>
            <a:pPr defTabSz="914445">
              <a:defRPr/>
            </a:pPr>
            <a:endParaRPr lang="en-GB">
              <a:solidFill>
                <a:prstClr val="black"/>
              </a:solidFill>
              <a:latin typeface="Calibri"/>
            </a:endParaRPr>
          </a:p>
        </p:txBody>
      </p:sp>
      <p:sp>
        <p:nvSpPr>
          <p:cNvPr id="6" name="Freeform 6"/>
          <p:cNvSpPr/>
          <p:nvPr/>
        </p:nvSpPr>
        <p:spPr>
          <a:xfrm>
            <a:off x="-3902712" y="377665"/>
            <a:ext cx="13541663" cy="14347736"/>
          </a:xfrm>
          <a:custGeom>
            <a:avLst/>
            <a:gdLst/>
            <a:ahLst/>
            <a:cxnLst/>
            <a:rect l="l" t="t" r="r" b="b"/>
            <a:pathLst>
              <a:path w="14347736" h="14347736">
                <a:moveTo>
                  <a:pt x="0" y="0"/>
                </a:moveTo>
                <a:lnTo>
                  <a:pt x="14347736" y="0"/>
                </a:lnTo>
                <a:lnTo>
                  <a:pt x="14347736" y="14347736"/>
                </a:lnTo>
                <a:lnTo>
                  <a:pt x="0" y="143477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5">
              <a:defRPr/>
            </a:pPr>
            <a:endParaRPr lang="en-GB">
              <a:solidFill>
                <a:prstClr val="black"/>
              </a:solidFill>
              <a:latin typeface="Calibri"/>
            </a:endParaRPr>
          </a:p>
        </p:txBody>
      </p:sp>
      <p:sp>
        <p:nvSpPr>
          <p:cNvPr id="7" name="Freeform 7"/>
          <p:cNvSpPr/>
          <p:nvPr/>
        </p:nvSpPr>
        <p:spPr>
          <a:xfrm>
            <a:off x="-3060299" y="891566"/>
            <a:ext cx="12297159" cy="12297159"/>
          </a:xfrm>
          <a:custGeom>
            <a:avLst/>
            <a:gdLst/>
            <a:ahLst/>
            <a:cxnLst/>
            <a:rect l="l" t="t" r="r" b="b"/>
            <a:pathLst>
              <a:path w="12297159" h="12297159">
                <a:moveTo>
                  <a:pt x="0" y="0"/>
                </a:moveTo>
                <a:lnTo>
                  <a:pt x="12297159" y="0"/>
                </a:lnTo>
                <a:lnTo>
                  <a:pt x="12297159" y="12297159"/>
                </a:lnTo>
                <a:lnTo>
                  <a:pt x="0" y="122971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445">
              <a:defRPr/>
            </a:pPr>
            <a:endParaRPr lang="en-GB">
              <a:solidFill>
                <a:prstClr val="black"/>
              </a:solidFill>
              <a:latin typeface="Calibri"/>
            </a:endParaRPr>
          </a:p>
        </p:txBody>
      </p:sp>
      <p:grpSp>
        <p:nvGrpSpPr>
          <p:cNvPr id="9" name="Group 9"/>
          <p:cNvGrpSpPr/>
          <p:nvPr/>
        </p:nvGrpSpPr>
        <p:grpSpPr>
          <a:xfrm>
            <a:off x="9648654" y="1674013"/>
            <a:ext cx="8639346" cy="7661841"/>
            <a:chOff x="0" y="0"/>
            <a:chExt cx="7206447" cy="8207952"/>
          </a:xfrm>
        </p:grpSpPr>
        <p:sp>
          <p:nvSpPr>
            <p:cNvPr id="10" name="Freeform 10"/>
            <p:cNvSpPr/>
            <p:nvPr/>
          </p:nvSpPr>
          <p:spPr>
            <a:xfrm>
              <a:off x="0" y="0"/>
              <a:ext cx="7206505" cy="8207812"/>
            </a:xfrm>
            <a:custGeom>
              <a:avLst/>
              <a:gdLst/>
              <a:ahLst/>
              <a:cxnLst/>
              <a:rect l="l" t="t" r="r" b="b"/>
              <a:pathLst>
                <a:path w="7206505" h="8207812">
                  <a:moveTo>
                    <a:pt x="104214" y="0"/>
                  </a:moveTo>
                  <a:lnTo>
                    <a:pt x="7102309" y="0"/>
                  </a:lnTo>
                  <a:cubicBezTo>
                    <a:pt x="7159818" y="0"/>
                    <a:pt x="7206505" y="68408"/>
                    <a:pt x="7206505" y="152714"/>
                  </a:cubicBezTo>
                  <a:lnTo>
                    <a:pt x="7206505" y="8055211"/>
                  </a:lnTo>
                  <a:cubicBezTo>
                    <a:pt x="7206505" y="8095740"/>
                    <a:pt x="7195553" y="8134590"/>
                    <a:pt x="7175940" y="8163140"/>
                  </a:cubicBezTo>
                  <a:cubicBezTo>
                    <a:pt x="7156328" y="8191690"/>
                    <a:pt x="7129900" y="8207812"/>
                    <a:pt x="7102309" y="8207812"/>
                  </a:cubicBezTo>
                  <a:lnTo>
                    <a:pt x="104214" y="8207812"/>
                  </a:lnTo>
                  <a:cubicBezTo>
                    <a:pt x="76623" y="8207812"/>
                    <a:pt x="50029" y="8191690"/>
                    <a:pt x="30583" y="8163140"/>
                  </a:cubicBezTo>
                  <a:cubicBezTo>
                    <a:pt x="11136" y="8134590"/>
                    <a:pt x="0" y="8095741"/>
                    <a:pt x="0" y="8055211"/>
                  </a:cubicBezTo>
                  <a:lnTo>
                    <a:pt x="0" y="152714"/>
                  </a:lnTo>
                  <a:cubicBezTo>
                    <a:pt x="0" y="112184"/>
                    <a:pt x="10970" y="73334"/>
                    <a:pt x="30583" y="44784"/>
                  </a:cubicBezTo>
                  <a:cubicBezTo>
                    <a:pt x="50195" y="16234"/>
                    <a:pt x="76623" y="0"/>
                    <a:pt x="104214" y="0"/>
                  </a:cubicBezTo>
                  <a:close/>
                </a:path>
              </a:pathLst>
            </a:custGeom>
            <a:solidFill>
              <a:srgbClr val="FFFFFF">
                <a:alpha val="71373"/>
              </a:srgbClr>
            </a:solidFill>
          </p:spPr>
          <p:txBody>
            <a:bodyPr/>
            <a:lstStyle/>
            <a:p>
              <a:pPr defTabSz="914445">
                <a:defRPr/>
              </a:pPr>
              <a:endParaRPr lang="en-GB">
                <a:solidFill>
                  <a:prstClr val="black"/>
                </a:solidFill>
                <a:latin typeface="Calibri"/>
              </a:endParaRPr>
            </a:p>
          </p:txBody>
        </p:sp>
      </p:grpSp>
      <p:sp>
        <p:nvSpPr>
          <p:cNvPr id="11" name="Freeform 11"/>
          <p:cNvSpPr/>
          <p:nvPr/>
        </p:nvSpPr>
        <p:spPr>
          <a:xfrm>
            <a:off x="9937867" y="6685045"/>
            <a:ext cx="8081116" cy="2986805"/>
          </a:xfrm>
          <a:custGeom>
            <a:avLst/>
            <a:gdLst/>
            <a:ahLst/>
            <a:cxnLst/>
            <a:rect l="l" t="t" r="r" b="b"/>
            <a:pathLst>
              <a:path w="6726971" h="2986805">
                <a:moveTo>
                  <a:pt x="0" y="0"/>
                </a:moveTo>
                <a:lnTo>
                  <a:pt x="6726971" y="0"/>
                </a:lnTo>
                <a:lnTo>
                  <a:pt x="6726971" y="2986805"/>
                </a:lnTo>
                <a:lnTo>
                  <a:pt x="0" y="29868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algn="ctr" defTabSz="914445">
              <a:lnSpc>
                <a:spcPts val="2975"/>
              </a:lnSpc>
              <a:spcBef>
                <a:spcPct val="0"/>
              </a:spcBef>
              <a:defRPr/>
            </a:pPr>
            <a:r>
              <a:rPr lang="en-US" sz="2700" b="1" dirty="0">
                <a:latin typeface="Arial"/>
                <a:ea typeface="Arial"/>
                <a:cs typeface="Arial"/>
                <a:sym typeface="Arial"/>
              </a:rPr>
              <a:t>Highlighting the need for targeted mitigation in sustainable land management, energy transition and circular economy initiatives.</a:t>
            </a:r>
          </a:p>
        </p:txBody>
      </p:sp>
      <p:sp>
        <p:nvSpPr>
          <p:cNvPr id="12" name="TextBox 12"/>
          <p:cNvSpPr txBox="1"/>
          <p:nvPr/>
        </p:nvSpPr>
        <p:spPr>
          <a:xfrm>
            <a:off x="9937866" y="2108552"/>
            <a:ext cx="8081115" cy="4231928"/>
          </a:xfrm>
          <a:prstGeom prst="rect">
            <a:avLst/>
          </a:prstGeom>
        </p:spPr>
        <p:txBody>
          <a:bodyPr wrap="square" lIns="0" tIns="0" rIns="0" bIns="0" rtlCol="0" anchor="t">
            <a:spAutoFit/>
          </a:bodyPr>
          <a:lstStyle/>
          <a:p>
            <a:pPr algn="just" defTabSz="914445">
              <a:lnSpc>
                <a:spcPts val="2975"/>
              </a:lnSpc>
              <a:spcBef>
                <a:spcPct val="0"/>
              </a:spcBef>
              <a:defRPr/>
            </a:pPr>
            <a:r>
              <a:rPr lang="en-US" sz="2703" dirty="0">
                <a:solidFill>
                  <a:schemeClr val="bg1"/>
                </a:solidFill>
                <a:latin typeface="Arial"/>
                <a:ea typeface="Arial"/>
                <a:cs typeface="Arial"/>
                <a:sym typeface="Arial"/>
              </a:rPr>
              <a:t>In 2022, Nigeria's greenhouse gas (GHG) emissions were dominated </a:t>
            </a:r>
            <a:r>
              <a:rPr lang="en-US" sz="2703" dirty="0">
                <a:solidFill>
                  <a:schemeClr val="bg1"/>
                </a:solidFill>
                <a:latin typeface="Arial" panose="020B0604020202020204" pitchFamily="34" charset="0"/>
                <a:ea typeface="Arial"/>
                <a:cs typeface="Arial" panose="020B0604020202020204" pitchFamily="34" charset="0"/>
                <a:sym typeface="Arial"/>
              </a:rPr>
              <a:t>by </a:t>
            </a:r>
            <a:r>
              <a:rPr lang="en-US" sz="2700" b="1" dirty="0">
                <a:solidFill>
                  <a:schemeClr val="bg1"/>
                </a:solidFill>
                <a:latin typeface="Arial" panose="020B0604020202020204" pitchFamily="34" charset="0"/>
                <a:cs typeface="Arial" panose="020B0604020202020204" pitchFamily="34" charset="0"/>
              </a:rPr>
              <a:t>the LUCF (Land Use Change and Forestry) </a:t>
            </a:r>
            <a:r>
              <a:rPr lang="en-US" sz="2700" dirty="0">
                <a:solidFill>
                  <a:schemeClr val="bg1"/>
                </a:solidFill>
                <a:latin typeface="Arial" panose="020B0604020202020204" pitchFamily="34" charset="0"/>
                <a:cs typeface="Arial" panose="020B0604020202020204" pitchFamily="34" charset="0"/>
              </a:rPr>
              <a:t>which accounts for 54.55%,</a:t>
            </a:r>
            <a:r>
              <a:rPr lang="en-US" sz="2700" dirty="0">
                <a:solidFill>
                  <a:schemeClr val="bg1"/>
                </a:solidFill>
                <a:latin typeface="Arial"/>
                <a:ea typeface="Arial"/>
                <a:cs typeface="Arial"/>
                <a:sym typeface="Arial"/>
              </a:rPr>
              <a:t> reflecting deforestation and land degradation, </a:t>
            </a:r>
            <a:r>
              <a:rPr lang="en-US" sz="2700" dirty="0">
                <a:solidFill>
                  <a:schemeClr val="bg1"/>
                </a:solidFill>
                <a:latin typeface="Arial" panose="020B0604020202020204" pitchFamily="34" charset="0"/>
                <a:cs typeface="Arial" panose="020B0604020202020204" pitchFamily="34" charset="0"/>
              </a:rPr>
              <a:t>followed by the </a:t>
            </a:r>
            <a:r>
              <a:rPr lang="en-US" sz="2700" b="1" dirty="0">
                <a:solidFill>
                  <a:schemeClr val="bg1"/>
                </a:solidFill>
                <a:latin typeface="Arial" panose="020B0604020202020204" pitchFamily="34" charset="0"/>
                <a:cs typeface="Arial" panose="020B0604020202020204" pitchFamily="34" charset="0"/>
              </a:rPr>
              <a:t>Energy sector </a:t>
            </a:r>
            <a:r>
              <a:rPr lang="en-US" sz="2700" dirty="0">
                <a:solidFill>
                  <a:schemeClr val="bg1"/>
                </a:solidFill>
                <a:latin typeface="Arial" panose="020B0604020202020204" pitchFamily="34" charset="0"/>
                <a:cs typeface="Arial" panose="020B0604020202020204" pitchFamily="34" charset="0"/>
              </a:rPr>
              <a:t>accounting for 27.67%, </a:t>
            </a:r>
            <a:r>
              <a:rPr lang="en-US" sz="2700" dirty="0">
                <a:solidFill>
                  <a:schemeClr val="bg1"/>
                </a:solidFill>
                <a:latin typeface="Arial"/>
                <a:ea typeface="Arial"/>
                <a:cs typeface="Arial"/>
                <a:sym typeface="Arial"/>
              </a:rPr>
              <a:t>largely driven by Fossil Oil-fired power and transportation. Other significant contributing sectors are:</a:t>
            </a:r>
            <a:r>
              <a:rPr lang="en-US" sz="2700" dirty="0">
                <a:solidFill>
                  <a:schemeClr val="bg1"/>
                </a:solidFill>
                <a:latin typeface="Arial" panose="020B0604020202020204" pitchFamily="34" charset="0"/>
                <a:cs typeface="Arial" panose="020B0604020202020204" pitchFamily="34" charset="0"/>
              </a:rPr>
              <a:t> </a:t>
            </a:r>
          </a:p>
          <a:p>
            <a:pPr marL="457200" indent="-457200" algn="just" defTabSz="914445">
              <a:lnSpc>
                <a:spcPts val="2975"/>
              </a:lnSpc>
              <a:spcBef>
                <a:spcPct val="0"/>
              </a:spcBef>
              <a:buFont typeface="Arial" panose="020B0604020202020204" pitchFamily="34" charset="0"/>
              <a:buChar char="•"/>
              <a:defRPr/>
            </a:pPr>
            <a:r>
              <a:rPr lang="en-US" sz="2700" dirty="0">
                <a:solidFill>
                  <a:schemeClr val="bg1"/>
                </a:solidFill>
                <a:latin typeface="Arial" panose="020B0604020202020204" pitchFamily="34" charset="0"/>
                <a:cs typeface="Arial" panose="020B0604020202020204" pitchFamily="34" charset="0"/>
              </a:rPr>
              <a:t>Agriculture (12.66%) </a:t>
            </a:r>
          </a:p>
          <a:p>
            <a:pPr marL="457200" indent="-457200" algn="just" defTabSz="914445">
              <a:lnSpc>
                <a:spcPts val="2975"/>
              </a:lnSpc>
              <a:spcBef>
                <a:spcPct val="0"/>
              </a:spcBef>
              <a:buFont typeface="Arial" panose="020B0604020202020204" pitchFamily="34" charset="0"/>
              <a:buChar char="•"/>
              <a:defRPr/>
            </a:pPr>
            <a:r>
              <a:rPr lang="en-US" sz="2700" dirty="0">
                <a:solidFill>
                  <a:schemeClr val="bg1"/>
                </a:solidFill>
                <a:latin typeface="Arial" panose="020B0604020202020204" pitchFamily="34" charset="0"/>
                <a:cs typeface="Arial" panose="020B0604020202020204" pitchFamily="34" charset="0"/>
              </a:rPr>
              <a:t>Industrial Process (4.76%) </a:t>
            </a:r>
          </a:p>
          <a:p>
            <a:pPr marL="457200" indent="-457200" algn="just" defTabSz="914445">
              <a:lnSpc>
                <a:spcPts val="2975"/>
              </a:lnSpc>
              <a:spcBef>
                <a:spcPct val="0"/>
              </a:spcBef>
              <a:buFont typeface="Arial" panose="020B0604020202020204" pitchFamily="34" charset="0"/>
              <a:buChar char="•"/>
              <a:defRPr/>
            </a:pPr>
            <a:r>
              <a:rPr lang="en-US" sz="2700" dirty="0">
                <a:solidFill>
                  <a:schemeClr val="bg1"/>
                </a:solidFill>
                <a:latin typeface="Arial" panose="020B0604020202020204" pitchFamily="34" charset="0"/>
                <a:cs typeface="Arial" panose="020B0604020202020204" pitchFamily="34" charset="0"/>
              </a:rPr>
              <a:t>Bunker Fuels (0.37%)</a:t>
            </a:r>
            <a:endParaRPr lang="en-US" sz="2703" dirty="0">
              <a:solidFill>
                <a:schemeClr val="bg1"/>
              </a:solidFill>
              <a:latin typeface="Arial" panose="020B0604020202020204" pitchFamily="34" charset="0"/>
              <a:ea typeface="Arial"/>
              <a:cs typeface="Arial" panose="020B0604020202020204" pitchFamily="34" charset="0"/>
              <a:sym typeface="Arial"/>
            </a:endParaRPr>
          </a:p>
          <a:p>
            <a:pPr algn="just" defTabSz="914445">
              <a:lnSpc>
                <a:spcPts val="2975"/>
              </a:lnSpc>
              <a:spcBef>
                <a:spcPct val="0"/>
              </a:spcBef>
              <a:defRPr/>
            </a:pPr>
            <a:endParaRPr lang="en-US" sz="2703" dirty="0">
              <a:solidFill>
                <a:schemeClr val="bg1"/>
              </a:solidFill>
              <a:latin typeface="Arial"/>
              <a:ea typeface="Arial"/>
              <a:cs typeface="Arial"/>
              <a:sym typeface="Arial"/>
            </a:endParaRPr>
          </a:p>
        </p:txBody>
      </p:sp>
      <p:graphicFrame>
        <p:nvGraphicFramePr>
          <p:cNvPr id="13" name="Chart 12"/>
          <p:cNvGraphicFramePr/>
          <p:nvPr>
            <p:extLst>
              <p:ext uri="{D42A27DB-BD31-4B8C-83A1-F6EECF244321}">
                <p14:modId xmlns:p14="http://schemas.microsoft.com/office/powerpoint/2010/main" val="4026752649"/>
              </p:ext>
            </p:extLst>
          </p:nvPr>
        </p:nvGraphicFramePr>
        <p:xfrm>
          <a:off x="269017" y="3151570"/>
          <a:ext cx="7947660" cy="6140463"/>
        </p:xfrm>
        <a:graphic>
          <a:graphicData uri="http://schemas.openxmlformats.org/drawingml/2006/chart">
            <c:chart xmlns:c="http://schemas.openxmlformats.org/drawingml/2006/chart" xmlns:r="http://schemas.openxmlformats.org/officeDocument/2006/relationships" r:id="rId9"/>
          </a:graphicData>
        </a:graphic>
      </p:graphicFrame>
      <p:sp>
        <p:nvSpPr>
          <p:cNvPr id="14" name="TextBox 13"/>
          <p:cNvSpPr txBox="1"/>
          <p:nvPr/>
        </p:nvSpPr>
        <p:spPr>
          <a:xfrm>
            <a:off x="490757" y="2001605"/>
            <a:ext cx="5385732" cy="507831"/>
          </a:xfrm>
          <a:prstGeom prst="rect">
            <a:avLst/>
          </a:prstGeom>
          <a:noFill/>
        </p:spPr>
        <p:txBody>
          <a:bodyPr wrap="square" rtlCol="0">
            <a:spAutoFit/>
          </a:bodyPr>
          <a:lstStyle/>
          <a:p>
            <a:pPr defTabSz="1371600"/>
            <a:r>
              <a:rPr lang="en-GB" sz="2700" dirty="0">
                <a:solidFill>
                  <a:prstClr val="white"/>
                </a:solidFill>
                <a:latin typeface="Calibri" panose="020F0502020204030204"/>
              </a:rPr>
              <a:t>GHG Emissions by Sector in 2022</a:t>
            </a:r>
            <a:endParaRPr lang="en-US" sz="2700" dirty="0">
              <a:solidFill>
                <a:prstClr val="white"/>
              </a:solidFill>
              <a:latin typeface="Calibri" panose="020F0502020204030204"/>
            </a:endParaRPr>
          </a:p>
        </p:txBody>
      </p:sp>
    </p:spTree>
    <p:extLst>
      <p:ext uri="{BB962C8B-B14F-4D97-AF65-F5344CB8AC3E}">
        <p14:creationId xmlns:p14="http://schemas.microsoft.com/office/powerpoint/2010/main" val="37292665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126309" y="2126307"/>
            <a:ext cx="10313727" cy="6061116"/>
            <a:chOff x="0" y="0"/>
            <a:chExt cx="13751636" cy="8081488"/>
          </a:xfrm>
        </p:grpSpPr>
        <p:sp>
          <p:nvSpPr>
            <p:cNvPr id="3" name="Freeform 3"/>
            <p:cNvSpPr/>
            <p:nvPr/>
          </p:nvSpPr>
          <p:spPr>
            <a:xfrm>
              <a:off x="0" y="0"/>
              <a:ext cx="13751688" cy="8081518"/>
            </a:xfrm>
            <a:custGeom>
              <a:avLst/>
              <a:gdLst/>
              <a:ahLst/>
              <a:cxnLst/>
              <a:rect l="l" t="t" r="r" b="b"/>
              <a:pathLst>
                <a:path w="13751688" h="8081518">
                  <a:moveTo>
                    <a:pt x="13751688" y="0"/>
                  </a:moveTo>
                  <a:lnTo>
                    <a:pt x="0" y="0"/>
                  </a:lnTo>
                  <a:lnTo>
                    <a:pt x="0" y="8081518"/>
                  </a:lnTo>
                  <a:lnTo>
                    <a:pt x="13751688" y="8081518"/>
                  </a:lnTo>
                  <a:close/>
                </a:path>
              </a:pathLst>
            </a:custGeom>
            <a:gradFill rotWithShape="1">
              <a:gsLst>
                <a:gs pos="11000">
                  <a:srgbClr val="000000">
                    <a:alpha val="100000"/>
                  </a:srgbClr>
                </a:gs>
                <a:gs pos="100000">
                  <a:srgbClr val="376092">
                    <a:alpha val="100000"/>
                  </a:srgbClr>
                </a:gs>
              </a:gsLst>
              <a:lin ang="13200000"/>
            </a:gradFill>
          </p:spPr>
          <p:txBody>
            <a:bodyPr/>
            <a:lstStyle/>
            <a:p>
              <a:pPr defTabSz="914445">
                <a:defRPr/>
              </a:pPr>
              <a:endParaRPr lang="en-GB">
                <a:solidFill>
                  <a:prstClr val="black"/>
                </a:solidFill>
                <a:latin typeface="Calibri"/>
              </a:endParaRPr>
            </a:p>
          </p:txBody>
        </p:sp>
      </p:grpSp>
      <p:grpSp>
        <p:nvGrpSpPr>
          <p:cNvPr id="4" name="Group 4"/>
          <p:cNvGrpSpPr/>
          <p:nvPr/>
        </p:nvGrpSpPr>
        <p:grpSpPr>
          <a:xfrm>
            <a:off x="685800" y="12723"/>
            <a:ext cx="5352414" cy="10287000"/>
            <a:chOff x="0" y="0"/>
            <a:chExt cx="7136552" cy="13716000"/>
          </a:xfrm>
        </p:grpSpPr>
        <p:sp>
          <p:nvSpPr>
            <p:cNvPr id="5" name="Freeform 5"/>
            <p:cNvSpPr/>
            <p:nvPr/>
          </p:nvSpPr>
          <p:spPr>
            <a:xfrm>
              <a:off x="0" y="0"/>
              <a:ext cx="7136511" cy="13716000"/>
            </a:xfrm>
            <a:custGeom>
              <a:avLst/>
              <a:gdLst/>
              <a:ahLst/>
              <a:cxnLst/>
              <a:rect l="l" t="t" r="r" b="b"/>
              <a:pathLst>
                <a:path w="7136511" h="13716000">
                  <a:moveTo>
                    <a:pt x="7136511" y="0"/>
                  </a:moveTo>
                  <a:lnTo>
                    <a:pt x="0" y="0"/>
                  </a:lnTo>
                  <a:lnTo>
                    <a:pt x="0" y="13716000"/>
                  </a:lnTo>
                  <a:lnTo>
                    <a:pt x="7136511" y="13716000"/>
                  </a:lnTo>
                  <a:close/>
                </a:path>
              </a:pathLst>
            </a:custGeom>
            <a:gradFill rotWithShape="1">
              <a:gsLst>
                <a:gs pos="0">
                  <a:srgbClr val="4F81BD">
                    <a:alpha val="32000"/>
                  </a:srgbClr>
                </a:gs>
                <a:gs pos="70000">
                  <a:srgbClr val="000000">
                    <a:alpha val="0"/>
                  </a:srgbClr>
                </a:gs>
              </a:gsLst>
              <a:lin ang="6000000"/>
            </a:gradFill>
          </p:spPr>
          <p:txBody>
            <a:bodyPr/>
            <a:lstStyle/>
            <a:p>
              <a:pPr defTabSz="914445">
                <a:defRPr/>
              </a:pPr>
              <a:endParaRPr lang="en-GB">
                <a:solidFill>
                  <a:prstClr val="black"/>
                </a:solidFill>
                <a:latin typeface="Calibri"/>
              </a:endParaRPr>
            </a:p>
          </p:txBody>
        </p:sp>
      </p:grpSp>
      <p:grpSp>
        <p:nvGrpSpPr>
          <p:cNvPr id="6" name="Group 6"/>
          <p:cNvGrpSpPr/>
          <p:nvPr/>
        </p:nvGrpSpPr>
        <p:grpSpPr>
          <a:xfrm rot="6097846">
            <a:off x="-1121033" y="1801968"/>
            <a:ext cx="7212453" cy="6132999"/>
            <a:chOff x="0" y="0"/>
            <a:chExt cx="9616604" cy="8177332"/>
          </a:xfrm>
        </p:grpSpPr>
        <p:sp>
          <p:nvSpPr>
            <p:cNvPr id="7" name="Freeform 7"/>
            <p:cNvSpPr/>
            <p:nvPr/>
          </p:nvSpPr>
          <p:spPr>
            <a:xfrm>
              <a:off x="0" y="0"/>
              <a:ext cx="9616567" cy="8177276"/>
            </a:xfrm>
            <a:custGeom>
              <a:avLst/>
              <a:gdLst/>
              <a:ahLst/>
              <a:cxnLst/>
              <a:rect l="l" t="t" r="r" b="b"/>
              <a:pathLst>
                <a:path w="9616567" h="8177276">
                  <a:moveTo>
                    <a:pt x="97663" y="5777357"/>
                  </a:moveTo>
                  <a:cubicBezTo>
                    <a:pt x="33655" y="5464302"/>
                    <a:pt x="0" y="5140198"/>
                    <a:pt x="0" y="4808347"/>
                  </a:cubicBezTo>
                  <a:cubicBezTo>
                    <a:pt x="0" y="2152777"/>
                    <a:pt x="2152777" y="0"/>
                    <a:pt x="4808347" y="0"/>
                  </a:cubicBezTo>
                  <a:cubicBezTo>
                    <a:pt x="7463917" y="0"/>
                    <a:pt x="9616567" y="2152777"/>
                    <a:pt x="9616567" y="4808347"/>
                  </a:cubicBezTo>
                  <a:cubicBezTo>
                    <a:pt x="9616567" y="5306314"/>
                    <a:pt x="9540875" y="5786501"/>
                    <a:pt x="9400413" y="6238240"/>
                  </a:cubicBezTo>
                  <a:lnTo>
                    <a:pt x="9286240" y="6550152"/>
                  </a:lnTo>
                  <a:lnTo>
                    <a:pt x="1380236" y="8177276"/>
                  </a:lnTo>
                  <a:lnTo>
                    <a:pt x="1098042" y="7866888"/>
                  </a:lnTo>
                  <a:cubicBezTo>
                    <a:pt x="608076" y="7273163"/>
                    <a:pt x="257810" y="6559804"/>
                    <a:pt x="97663" y="5777357"/>
                  </a:cubicBezTo>
                  <a:close/>
                </a:path>
              </a:pathLst>
            </a:custGeom>
            <a:gradFill rotWithShape="1">
              <a:gsLst>
                <a:gs pos="39000">
                  <a:srgbClr val="95B3D7">
                    <a:alpha val="0"/>
                  </a:srgbClr>
                </a:gs>
                <a:gs pos="100000">
                  <a:srgbClr val="376092">
                    <a:alpha val="26000"/>
                  </a:srgbClr>
                </a:gs>
              </a:gsLst>
              <a:lin ang="10702154"/>
            </a:gradFill>
          </p:spPr>
          <p:txBody>
            <a:bodyPr/>
            <a:lstStyle/>
            <a:p>
              <a:pPr defTabSz="914445">
                <a:defRPr/>
              </a:pPr>
              <a:endParaRPr lang="en-GB">
                <a:solidFill>
                  <a:prstClr val="black"/>
                </a:solidFill>
                <a:latin typeface="Calibri"/>
              </a:endParaRPr>
            </a:p>
          </p:txBody>
        </p:sp>
      </p:grpSp>
      <p:grpSp>
        <p:nvGrpSpPr>
          <p:cNvPr id="8" name="Group 8"/>
          <p:cNvGrpSpPr/>
          <p:nvPr/>
        </p:nvGrpSpPr>
        <p:grpSpPr>
          <a:xfrm rot="-5400000">
            <a:off x="-239348" y="3989106"/>
            <a:ext cx="6533391" cy="6061113"/>
            <a:chOff x="0" y="0"/>
            <a:chExt cx="8711188" cy="8081484"/>
          </a:xfrm>
        </p:grpSpPr>
        <p:sp>
          <p:nvSpPr>
            <p:cNvPr id="9" name="Freeform 9"/>
            <p:cNvSpPr/>
            <p:nvPr/>
          </p:nvSpPr>
          <p:spPr>
            <a:xfrm>
              <a:off x="0" y="0"/>
              <a:ext cx="8711184" cy="8081518"/>
            </a:xfrm>
            <a:custGeom>
              <a:avLst/>
              <a:gdLst/>
              <a:ahLst/>
              <a:cxnLst/>
              <a:rect l="l" t="t" r="r" b="b"/>
              <a:pathLst>
                <a:path w="8711184" h="8081518">
                  <a:moveTo>
                    <a:pt x="0" y="0"/>
                  </a:moveTo>
                  <a:lnTo>
                    <a:pt x="8711184" y="0"/>
                  </a:lnTo>
                  <a:lnTo>
                    <a:pt x="8711184" y="8081518"/>
                  </a:lnTo>
                  <a:lnTo>
                    <a:pt x="0" y="8081518"/>
                  </a:lnTo>
                  <a:close/>
                </a:path>
              </a:pathLst>
            </a:custGeom>
            <a:gradFill rotWithShape="1">
              <a:gsLst>
                <a:gs pos="0">
                  <a:srgbClr val="4F81BD">
                    <a:alpha val="24000"/>
                  </a:srgbClr>
                </a:gs>
                <a:gs pos="100000">
                  <a:srgbClr val="254061">
                    <a:alpha val="0"/>
                  </a:srgbClr>
                </a:gs>
              </a:gsLst>
              <a:lin ang="16800000"/>
            </a:gradFill>
          </p:spPr>
          <p:txBody>
            <a:bodyPr/>
            <a:lstStyle/>
            <a:p>
              <a:pPr defTabSz="914445">
                <a:defRPr/>
              </a:pPr>
              <a:endParaRPr lang="en-GB">
                <a:solidFill>
                  <a:prstClr val="black"/>
                </a:solidFill>
                <a:latin typeface="Calibri"/>
              </a:endParaRPr>
            </a:p>
          </p:txBody>
        </p:sp>
      </p:grpSp>
      <p:grpSp>
        <p:nvGrpSpPr>
          <p:cNvPr id="10" name="Group 10"/>
          <p:cNvGrpSpPr/>
          <p:nvPr/>
        </p:nvGrpSpPr>
        <p:grpSpPr>
          <a:xfrm>
            <a:off x="1010611" y="4139075"/>
            <a:ext cx="4343360" cy="4251335"/>
            <a:chOff x="0" y="0"/>
            <a:chExt cx="5791145" cy="5668447"/>
          </a:xfrm>
        </p:grpSpPr>
        <p:sp>
          <p:nvSpPr>
            <p:cNvPr id="11" name="Freeform 11"/>
            <p:cNvSpPr/>
            <p:nvPr/>
          </p:nvSpPr>
          <p:spPr>
            <a:xfrm>
              <a:off x="0" y="0"/>
              <a:ext cx="5791145" cy="5668447"/>
            </a:xfrm>
            <a:custGeom>
              <a:avLst/>
              <a:gdLst/>
              <a:ahLst/>
              <a:cxnLst/>
              <a:rect l="l" t="t" r="r" b="b"/>
              <a:pathLst>
                <a:path w="5791145" h="5668447">
                  <a:moveTo>
                    <a:pt x="0" y="0"/>
                  </a:moveTo>
                  <a:lnTo>
                    <a:pt x="5791145" y="0"/>
                  </a:lnTo>
                  <a:lnTo>
                    <a:pt x="5791145" y="5668447"/>
                  </a:lnTo>
                  <a:lnTo>
                    <a:pt x="0" y="5668447"/>
                  </a:lnTo>
                  <a:close/>
                </a:path>
              </a:pathLst>
            </a:custGeom>
            <a:solidFill>
              <a:srgbClr val="000000">
                <a:alpha val="0"/>
              </a:srgbClr>
            </a:solidFill>
          </p:spPr>
          <p:txBody>
            <a:bodyPr/>
            <a:lstStyle/>
            <a:p>
              <a:pPr defTabSz="914445">
                <a:defRPr/>
              </a:pPr>
              <a:endParaRPr lang="en-GB">
                <a:solidFill>
                  <a:prstClr val="black"/>
                </a:solidFill>
                <a:latin typeface="Calibri"/>
              </a:endParaRPr>
            </a:p>
          </p:txBody>
        </p:sp>
        <p:sp>
          <p:nvSpPr>
            <p:cNvPr id="12" name="TextBox 12"/>
            <p:cNvSpPr txBox="1"/>
            <p:nvPr/>
          </p:nvSpPr>
          <p:spPr>
            <a:xfrm>
              <a:off x="0" y="-38100"/>
              <a:ext cx="5791145" cy="5706547"/>
            </a:xfrm>
            <a:prstGeom prst="rect">
              <a:avLst/>
            </a:prstGeom>
          </p:spPr>
          <p:txBody>
            <a:bodyPr lIns="0" tIns="0" rIns="0" bIns="0" rtlCol="0" anchor="t"/>
            <a:lstStyle/>
            <a:p>
              <a:pPr defTabSz="914445">
                <a:lnSpc>
                  <a:spcPts val="5076"/>
                </a:lnSpc>
                <a:defRPr/>
              </a:pPr>
              <a:r>
                <a:rPr lang="en-US" sz="4700" b="1" dirty="0">
                  <a:solidFill>
                    <a:srgbClr val="FFC000"/>
                  </a:solidFill>
                  <a:latin typeface="Calibri (MS) Bold"/>
                  <a:ea typeface="Calibri (MS) Bold"/>
                  <a:cs typeface="Calibri (MS) Bold"/>
                  <a:sym typeface="Calibri (MS) Bold"/>
                </a:rPr>
                <a:t>Climate Change</a:t>
              </a:r>
            </a:p>
            <a:p>
              <a:pPr defTabSz="914445">
                <a:lnSpc>
                  <a:spcPts val="5076"/>
                </a:lnSpc>
                <a:defRPr/>
              </a:pPr>
              <a:r>
                <a:rPr lang="en-US" sz="4700" b="1" dirty="0">
                  <a:solidFill>
                    <a:srgbClr val="FFC000"/>
                  </a:solidFill>
                  <a:latin typeface="Calibri (MS) Bold"/>
                  <a:ea typeface="Calibri (MS) Bold"/>
                  <a:cs typeface="Calibri (MS) Bold"/>
                  <a:sym typeface="Calibri (MS) Bold"/>
                </a:rPr>
                <a:t>Projection</a:t>
              </a:r>
            </a:p>
          </p:txBody>
        </p:sp>
      </p:grpSp>
      <p:sp>
        <p:nvSpPr>
          <p:cNvPr id="13" name="Freeform 13"/>
          <p:cNvSpPr/>
          <p:nvPr/>
        </p:nvSpPr>
        <p:spPr>
          <a:xfrm>
            <a:off x="15719719" y="1230805"/>
            <a:ext cx="1539584" cy="408671"/>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2">
              <a:extLst>
                <a:ext uri="{96DAC541-7B7A-43D3-8B79-37D633B846F1}">
                  <asvg:svgBlip xmlns:asvg="http://schemas.microsoft.com/office/drawing/2016/SVG/main" r:embed="rId3"/>
                </a:ext>
              </a:extLst>
            </a:blip>
            <a:stretch>
              <a:fillRect t="-138365" b="-138365"/>
            </a:stretch>
          </a:blipFill>
        </p:spPr>
        <p:txBody>
          <a:bodyPr/>
          <a:lstStyle/>
          <a:p>
            <a:pPr defTabSz="914445">
              <a:defRPr/>
            </a:pPr>
            <a:endParaRPr lang="en-GB">
              <a:solidFill>
                <a:prstClr val="black"/>
              </a:solidFill>
              <a:latin typeface="Calibri"/>
            </a:endParaRPr>
          </a:p>
        </p:txBody>
      </p:sp>
      <p:sp>
        <p:nvSpPr>
          <p:cNvPr id="14" name="Freeform 14"/>
          <p:cNvSpPr/>
          <p:nvPr/>
        </p:nvSpPr>
        <p:spPr>
          <a:xfrm>
            <a:off x="1778760" y="3164546"/>
            <a:ext cx="2194863" cy="974529"/>
          </a:xfrm>
          <a:custGeom>
            <a:avLst/>
            <a:gdLst/>
            <a:ahLst/>
            <a:cxnLst/>
            <a:rect l="l" t="t" r="r" b="b"/>
            <a:pathLst>
              <a:path w="2194863" h="974529">
                <a:moveTo>
                  <a:pt x="0" y="0"/>
                </a:moveTo>
                <a:lnTo>
                  <a:pt x="2194863" y="0"/>
                </a:lnTo>
                <a:lnTo>
                  <a:pt x="2194863" y="974529"/>
                </a:lnTo>
                <a:lnTo>
                  <a:pt x="0" y="97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5">
              <a:defRPr/>
            </a:pPr>
            <a:endParaRPr lang="en-GB">
              <a:solidFill>
                <a:prstClr val="black"/>
              </a:solidFill>
              <a:latin typeface="Calibri"/>
            </a:endParaRPr>
          </a:p>
        </p:txBody>
      </p:sp>
      <p:grpSp>
        <p:nvGrpSpPr>
          <p:cNvPr id="15" name="Group 15"/>
          <p:cNvGrpSpPr/>
          <p:nvPr/>
        </p:nvGrpSpPr>
        <p:grpSpPr>
          <a:xfrm>
            <a:off x="1778760" y="5991153"/>
            <a:ext cx="2194863" cy="627393"/>
            <a:chOff x="0" y="0"/>
            <a:chExt cx="3262327" cy="932523"/>
          </a:xfrm>
        </p:grpSpPr>
        <p:sp>
          <p:nvSpPr>
            <p:cNvPr id="16" name="Freeform 16"/>
            <p:cNvSpPr/>
            <p:nvPr/>
          </p:nvSpPr>
          <p:spPr>
            <a:xfrm>
              <a:off x="0" y="0"/>
              <a:ext cx="3262249" cy="932547"/>
            </a:xfrm>
            <a:custGeom>
              <a:avLst/>
              <a:gdLst/>
              <a:ahLst/>
              <a:cxnLst/>
              <a:rect l="l" t="t" r="r" b="b"/>
              <a:pathLst>
                <a:path w="3262249" h="932547">
                  <a:moveTo>
                    <a:pt x="61341" y="0"/>
                  </a:moveTo>
                  <a:lnTo>
                    <a:pt x="3200908" y="0"/>
                  </a:lnTo>
                  <a:cubicBezTo>
                    <a:pt x="3234817" y="0"/>
                    <a:pt x="3262249" y="26525"/>
                    <a:pt x="3262249" y="59160"/>
                  </a:cubicBezTo>
                  <a:lnTo>
                    <a:pt x="3262249" y="873391"/>
                  </a:lnTo>
                  <a:cubicBezTo>
                    <a:pt x="3262249" y="906026"/>
                    <a:pt x="3234817" y="932547"/>
                    <a:pt x="3200908" y="932547"/>
                  </a:cubicBezTo>
                  <a:lnTo>
                    <a:pt x="61341" y="932547"/>
                  </a:lnTo>
                  <a:cubicBezTo>
                    <a:pt x="27432" y="932547"/>
                    <a:pt x="0" y="906026"/>
                    <a:pt x="0" y="873391"/>
                  </a:cubicBezTo>
                  <a:lnTo>
                    <a:pt x="0" y="59160"/>
                  </a:lnTo>
                  <a:cubicBezTo>
                    <a:pt x="0" y="26525"/>
                    <a:pt x="27432" y="0"/>
                    <a:pt x="61341" y="0"/>
                  </a:cubicBezTo>
                  <a:close/>
                </a:path>
              </a:pathLst>
            </a:custGeom>
            <a:gradFill rotWithShape="1">
              <a:gsLst>
                <a:gs pos="0">
                  <a:srgbClr val="088395">
                    <a:alpha val="85000"/>
                  </a:srgbClr>
                </a:gs>
                <a:gs pos="100000">
                  <a:srgbClr val="071952">
                    <a:alpha val="85000"/>
                  </a:srgbClr>
                </a:gs>
              </a:gsLst>
              <a:lin ang="2700000"/>
            </a:gradFill>
          </p:spPr>
          <p:txBody>
            <a:bodyPr/>
            <a:lstStyle/>
            <a:p>
              <a:pPr defTabSz="914445">
                <a:defRPr/>
              </a:pPr>
              <a:endParaRPr lang="en-GB">
                <a:solidFill>
                  <a:prstClr val="black"/>
                </a:solidFill>
                <a:latin typeface="Calibri"/>
              </a:endParaRPr>
            </a:p>
          </p:txBody>
        </p:sp>
      </p:grpSp>
      <p:sp>
        <p:nvSpPr>
          <p:cNvPr id="25" name="Freeform 25"/>
          <p:cNvSpPr/>
          <p:nvPr/>
        </p:nvSpPr>
        <p:spPr>
          <a:xfrm>
            <a:off x="12399899" y="3524304"/>
            <a:ext cx="4448525" cy="2008515"/>
          </a:xfrm>
          <a:custGeom>
            <a:avLst/>
            <a:gdLst/>
            <a:ahLst/>
            <a:cxnLst/>
            <a:rect l="l" t="t" r="r" b="b"/>
            <a:pathLst>
              <a:path w="4448525" h="2437240">
                <a:moveTo>
                  <a:pt x="0" y="0"/>
                </a:moveTo>
                <a:lnTo>
                  <a:pt x="4448525" y="0"/>
                </a:lnTo>
                <a:lnTo>
                  <a:pt x="4448525" y="2437241"/>
                </a:lnTo>
                <a:lnTo>
                  <a:pt x="0" y="24372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914445">
              <a:defRPr/>
            </a:pPr>
            <a:endParaRPr lang="en-GB">
              <a:solidFill>
                <a:prstClr val="black"/>
              </a:solidFill>
              <a:latin typeface="Calibri"/>
            </a:endParaRPr>
          </a:p>
        </p:txBody>
      </p:sp>
      <p:sp>
        <p:nvSpPr>
          <p:cNvPr id="29" name="TextBox 29"/>
          <p:cNvSpPr txBox="1"/>
          <p:nvPr/>
        </p:nvSpPr>
        <p:spPr>
          <a:xfrm>
            <a:off x="6215758" y="7110942"/>
            <a:ext cx="4422505" cy="282129"/>
          </a:xfrm>
          <a:prstGeom prst="rect">
            <a:avLst/>
          </a:prstGeom>
        </p:spPr>
        <p:txBody>
          <a:bodyPr wrap="square" lIns="0" tIns="0" rIns="0" bIns="0" rtlCol="0" anchor="t">
            <a:spAutoFit/>
          </a:bodyPr>
          <a:lstStyle/>
          <a:p>
            <a:pPr algn="ctr" defTabSz="914445">
              <a:lnSpc>
                <a:spcPts val="2243"/>
              </a:lnSpc>
              <a:spcBef>
                <a:spcPct val="0"/>
              </a:spcBef>
              <a:defRPr/>
            </a:pPr>
            <a:r>
              <a:rPr lang="en-US" sz="1901" dirty="0">
                <a:latin typeface="Arial"/>
                <a:ea typeface="Arial"/>
                <a:cs typeface="Arial"/>
                <a:sym typeface="Arial"/>
              </a:rPr>
              <a:t>Source : World Bank CCKP (2021)</a:t>
            </a:r>
          </a:p>
        </p:txBody>
      </p:sp>
      <p:pic>
        <p:nvPicPr>
          <p:cNvPr id="32" name="Picture 31" descr="C:\Users\USER\Downloads\Projected_Temperature_RCPs.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82739" y="1745857"/>
            <a:ext cx="10876563" cy="5233523"/>
          </a:xfrm>
          <a:prstGeom prst="rect">
            <a:avLst/>
          </a:prstGeom>
          <a:noFill/>
          <a:ln>
            <a:noFill/>
          </a:ln>
        </p:spPr>
      </p:pic>
      <p:sp>
        <p:nvSpPr>
          <p:cNvPr id="34" name="TextBox 33"/>
          <p:cNvSpPr txBox="1"/>
          <p:nvPr/>
        </p:nvSpPr>
        <p:spPr>
          <a:xfrm>
            <a:off x="6382739" y="7663980"/>
            <a:ext cx="11459212" cy="1815882"/>
          </a:xfrm>
          <a:prstGeom prst="rect">
            <a:avLst/>
          </a:prstGeom>
          <a:noFill/>
        </p:spPr>
        <p:txBody>
          <a:bodyPr wrap="square" rtlCol="0">
            <a:spAutoFit/>
          </a:bodyPr>
          <a:lstStyle/>
          <a:p>
            <a:pPr marL="428625" indent="-428625" defTabSz="1371600">
              <a:buFont typeface="Arial" panose="020B0604020202020204" pitchFamily="34" charset="0"/>
              <a:buChar char="•"/>
            </a:pPr>
            <a:r>
              <a:rPr lang="en-US" sz="2800" b="1" dirty="0">
                <a:solidFill>
                  <a:prstClr val="white"/>
                </a:solidFill>
                <a:latin typeface="Calibri" panose="020F0502020204030204"/>
              </a:rPr>
              <a:t>Projections under RCP8.5 consistently indicate significant warming across all regions of Nigeria. </a:t>
            </a:r>
          </a:p>
          <a:p>
            <a:pPr marL="428625" indent="-428625" defTabSz="1371600">
              <a:buFont typeface="Arial" panose="020B0604020202020204" pitchFamily="34" charset="0"/>
              <a:buChar char="•"/>
            </a:pPr>
            <a:r>
              <a:rPr lang="en-US" sz="2800" b="1" dirty="0">
                <a:solidFill>
                  <a:prstClr val="white"/>
                </a:solidFill>
                <a:latin typeface="Calibri" panose="020F0502020204030204"/>
              </a:rPr>
              <a:t>Temperatures across Nigeria are expected to increase by 2.9°C to as much as 5.7°C by end of the century</a:t>
            </a:r>
          </a:p>
        </p:txBody>
      </p:sp>
    </p:spTree>
    <p:extLst>
      <p:ext uri="{BB962C8B-B14F-4D97-AF65-F5344CB8AC3E}">
        <p14:creationId xmlns:p14="http://schemas.microsoft.com/office/powerpoint/2010/main" val="1668475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126309" y="2126307"/>
            <a:ext cx="10313727" cy="6061116"/>
            <a:chOff x="0" y="0"/>
            <a:chExt cx="13751636" cy="8081488"/>
          </a:xfrm>
        </p:grpSpPr>
        <p:sp>
          <p:nvSpPr>
            <p:cNvPr id="3" name="Freeform 3"/>
            <p:cNvSpPr/>
            <p:nvPr/>
          </p:nvSpPr>
          <p:spPr>
            <a:xfrm>
              <a:off x="0" y="0"/>
              <a:ext cx="13751688" cy="8081518"/>
            </a:xfrm>
            <a:custGeom>
              <a:avLst/>
              <a:gdLst/>
              <a:ahLst/>
              <a:cxnLst/>
              <a:rect l="l" t="t" r="r" b="b"/>
              <a:pathLst>
                <a:path w="13751688" h="8081518">
                  <a:moveTo>
                    <a:pt x="13751688" y="0"/>
                  </a:moveTo>
                  <a:lnTo>
                    <a:pt x="0" y="0"/>
                  </a:lnTo>
                  <a:lnTo>
                    <a:pt x="0" y="8081518"/>
                  </a:lnTo>
                  <a:lnTo>
                    <a:pt x="13751688" y="8081518"/>
                  </a:lnTo>
                  <a:close/>
                </a:path>
              </a:pathLst>
            </a:custGeom>
            <a:gradFill rotWithShape="1">
              <a:gsLst>
                <a:gs pos="11000">
                  <a:srgbClr val="000000">
                    <a:alpha val="100000"/>
                  </a:srgbClr>
                </a:gs>
                <a:gs pos="100000">
                  <a:srgbClr val="376092">
                    <a:alpha val="100000"/>
                  </a:srgbClr>
                </a:gs>
              </a:gsLst>
              <a:lin ang="13200000"/>
            </a:gradFill>
          </p:spPr>
          <p:txBody>
            <a:bodyPr/>
            <a:lstStyle/>
            <a:p>
              <a:pPr defTabSz="914445">
                <a:defRPr/>
              </a:pPr>
              <a:endParaRPr lang="en-GB">
                <a:solidFill>
                  <a:prstClr val="black"/>
                </a:solidFill>
                <a:latin typeface="Calibri"/>
              </a:endParaRPr>
            </a:p>
          </p:txBody>
        </p:sp>
      </p:grpSp>
      <p:grpSp>
        <p:nvGrpSpPr>
          <p:cNvPr id="4" name="Group 4"/>
          <p:cNvGrpSpPr/>
          <p:nvPr/>
        </p:nvGrpSpPr>
        <p:grpSpPr>
          <a:xfrm>
            <a:off x="685800" y="12723"/>
            <a:ext cx="5352414" cy="10287000"/>
            <a:chOff x="0" y="0"/>
            <a:chExt cx="7136552" cy="13716000"/>
          </a:xfrm>
        </p:grpSpPr>
        <p:sp>
          <p:nvSpPr>
            <p:cNvPr id="5" name="Freeform 5"/>
            <p:cNvSpPr/>
            <p:nvPr/>
          </p:nvSpPr>
          <p:spPr>
            <a:xfrm>
              <a:off x="0" y="0"/>
              <a:ext cx="7136511" cy="13716000"/>
            </a:xfrm>
            <a:custGeom>
              <a:avLst/>
              <a:gdLst/>
              <a:ahLst/>
              <a:cxnLst/>
              <a:rect l="l" t="t" r="r" b="b"/>
              <a:pathLst>
                <a:path w="7136511" h="13716000">
                  <a:moveTo>
                    <a:pt x="7136511" y="0"/>
                  </a:moveTo>
                  <a:lnTo>
                    <a:pt x="0" y="0"/>
                  </a:lnTo>
                  <a:lnTo>
                    <a:pt x="0" y="13716000"/>
                  </a:lnTo>
                  <a:lnTo>
                    <a:pt x="7136511" y="13716000"/>
                  </a:lnTo>
                  <a:close/>
                </a:path>
              </a:pathLst>
            </a:custGeom>
            <a:gradFill rotWithShape="1">
              <a:gsLst>
                <a:gs pos="0">
                  <a:srgbClr val="4F81BD">
                    <a:alpha val="32000"/>
                  </a:srgbClr>
                </a:gs>
                <a:gs pos="70000">
                  <a:srgbClr val="000000">
                    <a:alpha val="0"/>
                  </a:srgbClr>
                </a:gs>
              </a:gsLst>
              <a:lin ang="6000000"/>
            </a:gradFill>
          </p:spPr>
          <p:txBody>
            <a:bodyPr/>
            <a:lstStyle/>
            <a:p>
              <a:pPr defTabSz="914445">
                <a:defRPr/>
              </a:pPr>
              <a:endParaRPr lang="en-GB">
                <a:solidFill>
                  <a:prstClr val="black"/>
                </a:solidFill>
                <a:latin typeface="Calibri"/>
              </a:endParaRPr>
            </a:p>
          </p:txBody>
        </p:sp>
      </p:grpSp>
      <p:grpSp>
        <p:nvGrpSpPr>
          <p:cNvPr id="6" name="Group 6"/>
          <p:cNvGrpSpPr/>
          <p:nvPr/>
        </p:nvGrpSpPr>
        <p:grpSpPr>
          <a:xfrm rot="6097846">
            <a:off x="-1121033" y="1801968"/>
            <a:ext cx="7212453" cy="6132999"/>
            <a:chOff x="0" y="0"/>
            <a:chExt cx="9616604" cy="8177332"/>
          </a:xfrm>
        </p:grpSpPr>
        <p:sp>
          <p:nvSpPr>
            <p:cNvPr id="7" name="Freeform 7"/>
            <p:cNvSpPr/>
            <p:nvPr/>
          </p:nvSpPr>
          <p:spPr>
            <a:xfrm>
              <a:off x="0" y="0"/>
              <a:ext cx="9616567" cy="8177276"/>
            </a:xfrm>
            <a:custGeom>
              <a:avLst/>
              <a:gdLst/>
              <a:ahLst/>
              <a:cxnLst/>
              <a:rect l="l" t="t" r="r" b="b"/>
              <a:pathLst>
                <a:path w="9616567" h="8177276">
                  <a:moveTo>
                    <a:pt x="97663" y="5777357"/>
                  </a:moveTo>
                  <a:cubicBezTo>
                    <a:pt x="33655" y="5464302"/>
                    <a:pt x="0" y="5140198"/>
                    <a:pt x="0" y="4808347"/>
                  </a:cubicBezTo>
                  <a:cubicBezTo>
                    <a:pt x="0" y="2152777"/>
                    <a:pt x="2152777" y="0"/>
                    <a:pt x="4808347" y="0"/>
                  </a:cubicBezTo>
                  <a:cubicBezTo>
                    <a:pt x="7463917" y="0"/>
                    <a:pt x="9616567" y="2152777"/>
                    <a:pt x="9616567" y="4808347"/>
                  </a:cubicBezTo>
                  <a:cubicBezTo>
                    <a:pt x="9616567" y="5306314"/>
                    <a:pt x="9540875" y="5786501"/>
                    <a:pt x="9400413" y="6238240"/>
                  </a:cubicBezTo>
                  <a:lnTo>
                    <a:pt x="9286240" y="6550152"/>
                  </a:lnTo>
                  <a:lnTo>
                    <a:pt x="1380236" y="8177276"/>
                  </a:lnTo>
                  <a:lnTo>
                    <a:pt x="1098042" y="7866888"/>
                  </a:lnTo>
                  <a:cubicBezTo>
                    <a:pt x="608076" y="7273163"/>
                    <a:pt x="257810" y="6559804"/>
                    <a:pt x="97663" y="5777357"/>
                  </a:cubicBezTo>
                  <a:close/>
                </a:path>
              </a:pathLst>
            </a:custGeom>
            <a:gradFill rotWithShape="1">
              <a:gsLst>
                <a:gs pos="39000">
                  <a:srgbClr val="95B3D7">
                    <a:alpha val="0"/>
                  </a:srgbClr>
                </a:gs>
                <a:gs pos="100000">
                  <a:srgbClr val="376092">
                    <a:alpha val="26000"/>
                  </a:srgbClr>
                </a:gs>
              </a:gsLst>
              <a:lin ang="10702154"/>
            </a:gradFill>
          </p:spPr>
          <p:txBody>
            <a:bodyPr/>
            <a:lstStyle/>
            <a:p>
              <a:pPr defTabSz="914445">
                <a:defRPr/>
              </a:pPr>
              <a:endParaRPr lang="en-GB">
                <a:solidFill>
                  <a:prstClr val="black"/>
                </a:solidFill>
                <a:latin typeface="Calibri"/>
              </a:endParaRPr>
            </a:p>
          </p:txBody>
        </p:sp>
      </p:grpSp>
      <p:grpSp>
        <p:nvGrpSpPr>
          <p:cNvPr id="8" name="Group 8"/>
          <p:cNvGrpSpPr/>
          <p:nvPr/>
        </p:nvGrpSpPr>
        <p:grpSpPr>
          <a:xfrm rot="-5400000">
            <a:off x="-239348" y="3989106"/>
            <a:ext cx="6533391" cy="6061113"/>
            <a:chOff x="0" y="0"/>
            <a:chExt cx="8711188" cy="8081484"/>
          </a:xfrm>
        </p:grpSpPr>
        <p:sp>
          <p:nvSpPr>
            <p:cNvPr id="9" name="Freeform 9"/>
            <p:cNvSpPr/>
            <p:nvPr/>
          </p:nvSpPr>
          <p:spPr>
            <a:xfrm>
              <a:off x="0" y="0"/>
              <a:ext cx="8711184" cy="8081518"/>
            </a:xfrm>
            <a:custGeom>
              <a:avLst/>
              <a:gdLst/>
              <a:ahLst/>
              <a:cxnLst/>
              <a:rect l="l" t="t" r="r" b="b"/>
              <a:pathLst>
                <a:path w="8711184" h="8081518">
                  <a:moveTo>
                    <a:pt x="0" y="0"/>
                  </a:moveTo>
                  <a:lnTo>
                    <a:pt x="8711184" y="0"/>
                  </a:lnTo>
                  <a:lnTo>
                    <a:pt x="8711184" y="8081518"/>
                  </a:lnTo>
                  <a:lnTo>
                    <a:pt x="0" y="8081518"/>
                  </a:lnTo>
                  <a:close/>
                </a:path>
              </a:pathLst>
            </a:custGeom>
            <a:gradFill rotWithShape="1">
              <a:gsLst>
                <a:gs pos="0">
                  <a:srgbClr val="4F81BD">
                    <a:alpha val="24000"/>
                  </a:srgbClr>
                </a:gs>
                <a:gs pos="100000">
                  <a:srgbClr val="254061">
                    <a:alpha val="0"/>
                  </a:srgbClr>
                </a:gs>
              </a:gsLst>
              <a:lin ang="16800000"/>
            </a:gradFill>
          </p:spPr>
          <p:txBody>
            <a:bodyPr/>
            <a:lstStyle/>
            <a:p>
              <a:pPr defTabSz="914445">
                <a:defRPr/>
              </a:pPr>
              <a:endParaRPr lang="en-GB">
                <a:solidFill>
                  <a:prstClr val="black"/>
                </a:solidFill>
                <a:latin typeface="Calibri"/>
              </a:endParaRPr>
            </a:p>
          </p:txBody>
        </p:sp>
      </p:grpSp>
      <p:grpSp>
        <p:nvGrpSpPr>
          <p:cNvPr id="10" name="Group 10"/>
          <p:cNvGrpSpPr/>
          <p:nvPr/>
        </p:nvGrpSpPr>
        <p:grpSpPr>
          <a:xfrm>
            <a:off x="1010611" y="4139075"/>
            <a:ext cx="4343360" cy="4251335"/>
            <a:chOff x="0" y="0"/>
            <a:chExt cx="5791145" cy="5668447"/>
          </a:xfrm>
        </p:grpSpPr>
        <p:sp>
          <p:nvSpPr>
            <p:cNvPr id="11" name="Freeform 11"/>
            <p:cNvSpPr/>
            <p:nvPr/>
          </p:nvSpPr>
          <p:spPr>
            <a:xfrm>
              <a:off x="0" y="0"/>
              <a:ext cx="5791145" cy="5668447"/>
            </a:xfrm>
            <a:custGeom>
              <a:avLst/>
              <a:gdLst/>
              <a:ahLst/>
              <a:cxnLst/>
              <a:rect l="l" t="t" r="r" b="b"/>
              <a:pathLst>
                <a:path w="5791145" h="5668447">
                  <a:moveTo>
                    <a:pt x="0" y="0"/>
                  </a:moveTo>
                  <a:lnTo>
                    <a:pt x="5791145" y="0"/>
                  </a:lnTo>
                  <a:lnTo>
                    <a:pt x="5791145" y="5668447"/>
                  </a:lnTo>
                  <a:lnTo>
                    <a:pt x="0" y="5668447"/>
                  </a:lnTo>
                  <a:close/>
                </a:path>
              </a:pathLst>
            </a:custGeom>
            <a:solidFill>
              <a:srgbClr val="000000">
                <a:alpha val="0"/>
              </a:srgbClr>
            </a:solidFill>
          </p:spPr>
          <p:txBody>
            <a:bodyPr/>
            <a:lstStyle/>
            <a:p>
              <a:pPr defTabSz="914445">
                <a:defRPr/>
              </a:pPr>
              <a:endParaRPr lang="en-GB">
                <a:solidFill>
                  <a:prstClr val="black"/>
                </a:solidFill>
                <a:latin typeface="Calibri"/>
              </a:endParaRPr>
            </a:p>
          </p:txBody>
        </p:sp>
        <p:sp>
          <p:nvSpPr>
            <p:cNvPr id="12" name="TextBox 12"/>
            <p:cNvSpPr txBox="1"/>
            <p:nvPr/>
          </p:nvSpPr>
          <p:spPr>
            <a:xfrm>
              <a:off x="0" y="-38100"/>
              <a:ext cx="5791145" cy="5706547"/>
            </a:xfrm>
            <a:prstGeom prst="rect">
              <a:avLst/>
            </a:prstGeom>
          </p:spPr>
          <p:txBody>
            <a:bodyPr lIns="0" tIns="0" rIns="0" bIns="0" rtlCol="0" anchor="t"/>
            <a:lstStyle/>
            <a:p>
              <a:pPr defTabSz="914445">
                <a:lnSpc>
                  <a:spcPts val="5076"/>
                </a:lnSpc>
                <a:defRPr/>
              </a:pPr>
              <a:r>
                <a:rPr lang="en-US" sz="4700" b="1">
                  <a:solidFill>
                    <a:srgbClr val="FFC000"/>
                  </a:solidFill>
                  <a:latin typeface="Calibri (MS) Bold"/>
                  <a:ea typeface="Calibri (MS) Bold"/>
                  <a:cs typeface="Calibri (MS) Bold"/>
                  <a:sym typeface="Calibri (MS) Bold"/>
                </a:rPr>
                <a:t>Climate Change</a:t>
              </a:r>
            </a:p>
            <a:p>
              <a:pPr defTabSz="914445">
                <a:lnSpc>
                  <a:spcPts val="5076"/>
                </a:lnSpc>
                <a:defRPr/>
              </a:pPr>
              <a:r>
                <a:rPr lang="en-US" sz="4700" b="1">
                  <a:solidFill>
                    <a:srgbClr val="FFC000"/>
                  </a:solidFill>
                  <a:latin typeface="Calibri (MS) Bold"/>
                  <a:ea typeface="Calibri (MS) Bold"/>
                  <a:cs typeface="Calibri (MS) Bold"/>
                  <a:sym typeface="Calibri (MS) Bold"/>
                </a:rPr>
                <a:t>Projection</a:t>
              </a:r>
            </a:p>
          </p:txBody>
        </p:sp>
      </p:grpSp>
      <p:sp>
        <p:nvSpPr>
          <p:cNvPr id="13" name="Freeform 13"/>
          <p:cNvSpPr/>
          <p:nvPr/>
        </p:nvSpPr>
        <p:spPr>
          <a:xfrm>
            <a:off x="15719719" y="1230805"/>
            <a:ext cx="1539584" cy="408671"/>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2">
              <a:extLst>
                <a:ext uri="{96DAC541-7B7A-43D3-8B79-37D633B846F1}">
                  <asvg:svgBlip xmlns:asvg="http://schemas.microsoft.com/office/drawing/2016/SVG/main" r:embed="rId3"/>
                </a:ext>
              </a:extLst>
            </a:blip>
            <a:stretch>
              <a:fillRect t="-138365" b="-138365"/>
            </a:stretch>
          </a:blipFill>
        </p:spPr>
        <p:txBody>
          <a:bodyPr/>
          <a:lstStyle/>
          <a:p>
            <a:pPr defTabSz="914445">
              <a:defRPr/>
            </a:pPr>
            <a:endParaRPr lang="en-GB">
              <a:solidFill>
                <a:prstClr val="black"/>
              </a:solidFill>
              <a:latin typeface="Calibri"/>
            </a:endParaRPr>
          </a:p>
        </p:txBody>
      </p:sp>
      <p:sp>
        <p:nvSpPr>
          <p:cNvPr id="14" name="Freeform 14"/>
          <p:cNvSpPr/>
          <p:nvPr/>
        </p:nvSpPr>
        <p:spPr>
          <a:xfrm>
            <a:off x="1778760" y="3164546"/>
            <a:ext cx="2194863" cy="974529"/>
          </a:xfrm>
          <a:custGeom>
            <a:avLst/>
            <a:gdLst/>
            <a:ahLst/>
            <a:cxnLst/>
            <a:rect l="l" t="t" r="r" b="b"/>
            <a:pathLst>
              <a:path w="2194863" h="974529">
                <a:moveTo>
                  <a:pt x="0" y="0"/>
                </a:moveTo>
                <a:lnTo>
                  <a:pt x="2194863" y="0"/>
                </a:lnTo>
                <a:lnTo>
                  <a:pt x="2194863" y="974529"/>
                </a:lnTo>
                <a:lnTo>
                  <a:pt x="0" y="97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5">
              <a:defRPr/>
            </a:pPr>
            <a:endParaRPr lang="en-GB">
              <a:solidFill>
                <a:prstClr val="black"/>
              </a:solidFill>
              <a:latin typeface="Calibri"/>
            </a:endParaRPr>
          </a:p>
        </p:txBody>
      </p:sp>
      <p:grpSp>
        <p:nvGrpSpPr>
          <p:cNvPr id="15" name="Group 15"/>
          <p:cNvGrpSpPr/>
          <p:nvPr/>
        </p:nvGrpSpPr>
        <p:grpSpPr>
          <a:xfrm>
            <a:off x="1778760" y="5991153"/>
            <a:ext cx="2194863" cy="627393"/>
            <a:chOff x="0" y="0"/>
            <a:chExt cx="3262327" cy="932523"/>
          </a:xfrm>
        </p:grpSpPr>
        <p:sp>
          <p:nvSpPr>
            <p:cNvPr id="16" name="Freeform 16"/>
            <p:cNvSpPr/>
            <p:nvPr/>
          </p:nvSpPr>
          <p:spPr>
            <a:xfrm>
              <a:off x="0" y="0"/>
              <a:ext cx="3262249" cy="932547"/>
            </a:xfrm>
            <a:custGeom>
              <a:avLst/>
              <a:gdLst/>
              <a:ahLst/>
              <a:cxnLst/>
              <a:rect l="l" t="t" r="r" b="b"/>
              <a:pathLst>
                <a:path w="3262249" h="932547">
                  <a:moveTo>
                    <a:pt x="61341" y="0"/>
                  </a:moveTo>
                  <a:lnTo>
                    <a:pt x="3200908" y="0"/>
                  </a:lnTo>
                  <a:cubicBezTo>
                    <a:pt x="3234817" y="0"/>
                    <a:pt x="3262249" y="26525"/>
                    <a:pt x="3262249" y="59160"/>
                  </a:cubicBezTo>
                  <a:lnTo>
                    <a:pt x="3262249" y="873391"/>
                  </a:lnTo>
                  <a:cubicBezTo>
                    <a:pt x="3262249" y="906026"/>
                    <a:pt x="3234817" y="932547"/>
                    <a:pt x="3200908" y="932547"/>
                  </a:cubicBezTo>
                  <a:lnTo>
                    <a:pt x="61341" y="932547"/>
                  </a:lnTo>
                  <a:cubicBezTo>
                    <a:pt x="27432" y="932547"/>
                    <a:pt x="0" y="906026"/>
                    <a:pt x="0" y="873391"/>
                  </a:cubicBezTo>
                  <a:lnTo>
                    <a:pt x="0" y="59160"/>
                  </a:lnTo>
                  <a:cubicBezTo>
                    <a:pt x="0" y="26525"/>
                    <a:pt x="27432" y="0"/>
                    <a:pt x="61341" y="0"/>
                  </a:cubicBezTo>
                  <a:close/>
                </a:path>
              </a:pathLst>
            </a:custGeom>
            <a:gradFill rotWithShape="1">
              <a:gsLst>
                <a:gs pos="0">
                  <a:srgbClr val="088395">
                    <a:alpha val="85000"/>
                  </a:srgbClr>
                </a:gs>
                <a:gs pos="100000">
                  <a:srgbClr val="071952">
                    <a:alpha val="85000"/>
                  </a:srgbClr>
                </a:gs>
              </a:gsLst>
              <a:lin ang="2700000"/>
            </a:gradFill>
          </p:spPr>
          <p:txBody>
            <a:bodyPr/>
            <a:lstStyle/>
            <a:p>
              <a:pPr defTabSz="914445">
                <a:defRPr/>
              </a:pPr>
              <a:endParaRPr lang="en-GB">
                <a:solidFill>
                  <a:prstClr val="black"/>
                </a:solidFill>
                <a:latin typeface="Calibri"/>
              </a:endParaRPr>
            </a:p>
          </p:txBody>
        </p:sp>
      </p:grpSp>
      <p:sp>
        <p:nvSpPr>
          <p:cNvPr id="25" name="Freeform 25"/>
          <p:cNvSpPr/>
          <p:nvPr/>
        </p:nvSpPr>
        <p:spPr>
          <a:xfrm>
            <a:off x="12399899" y="3524304"/>
            <a:ext cx="4448525" cy="2008515"/>
          </a:xfrm>
          <a:custGeom>
            <a:avLst/>
            <a:gdLst/>
            <a:ahLst/>
            <a:cxnLst/>
            <a:rect l="l" t="t" r="r" b="b"/>
            <a:pathLst>
              <a:path w="4448525" h="2437240">
                <a:moveTo>
                  <a:pt x="0" y="0"/>
                </a:moveTo>
                <a:lnTo>
                  <a:pt x="4448525" y="0"/>
                </a:lnTo>
                <a:lnTo>
                  <a:pt x="4448525" y="2437241"/>
                </a:lnTo>
                <a:lnTo>
                  <a:pt x="0" y="24372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914445">
              <a:defRPr/>
            </a:pPr>
            <a:endParaRPr lang="en-GB">
              <a:solidFill>
                <a:prstClr val="black"/>
              </a:solidFill>
              <a:latin typeface="Calibri"/>
            </a:endParaRPr>
          </a:p>
        </p:txBody>
      </p:sp>
      <p:sp>
        <p:nvSpPr>
          <p:cNvPr id="29" name="TextBox 29"/>
          <p:cNvSpPr txBox="1"/>
          <p:nvPr/>
        </p:nvSpPr>
        <p:spPr>
          <a:xfrm>
            <a:off x="7146911" y="6886923"/>
            <a:ext cx="5170659" cy="282129"/>
          </a:xfrm>
          <a:prstGeom prst="rect">
            <a:avLst/>
          </a:prstGeom>
        </p:spPr>
        <p:txBody>
          <a:bodyPr wrap="square" lIns="0" tIns="0" rIns="0" bIns="0" rtlCol="0" anchor="t">
            <a:spAutoFit/>
          </a:bodyPr>
          <a:lstStyle/>
          <a:p>
            <a:pPr defTabSz="914445">
              <a:lnSpc>
                <a:spcPts val="2243"/>
              </a:lnSpc>
              <a:spcBef>
                <a:spcPct val="0"/>
              </a:spcBef>
              <a:defRPr/>
            </a:pPr>
            <a:r>
              <a:rPr lang="en-US" sz="1901" dirty="0">
                <a:latin typeface="Arial"/>
                <a:ea typeface="Arial"/>
                <a:cs typeface="Arial"/>
                <a:sym typeface="Arial"/>
              </a:rPr>
              <a:t>Source : World Bank CCKP (2021)</a:t>
            </a:r>
          </a:p>
        </p:txBody>
      </p:sp>
      <p:sp>
        <p:nvSpPr>
          <p:cNvPr id="34" name="TextBox 33"/>
          <p:cNvSpPr txBox="1"/>
          <p:nvPr/>
        </p:nvSpPr>
        <p:spPr>
          <a:xfrm>
            <a:off x="6583103" y="7545573"/>
            <a:ext cx="11019097" cy="2169825"/>
          </a:xfrm>
          <a:prstGeom prst="rect">
            <a:avLst/>
          </a:prstGeom>
          <a:noFill/>
        </p:spPr>
        <p:txBody>
          <a:bodyPr wrap="square" rtlCol="0">
            <a:spAutoFit/>
          </a:bodyPr>
          <a:lstStyle/>
          <a:p>
            <a:pPr marL="428625" indent="-428625" defTabSz="1371600">
              <a:buFont typeface="Arial" panose="020B0604020202020204" pitchFamily="34" charset="0"/>
              <a:buChar char="•"/>
            </a:pPr>
            <a:r>
              <a:rPr lang="en-US" sz="2700" b="1" dirty="0">
                <a:solidFill>
                  <a:prstClr val="white"/>
                </a:solidFill>
                <a:latin typeface="Calibri" panose="020F0502020204030204"/>
              </a:rPr>
              <a:t>Under RCP 2.6 and RCP 6.0, annual average precipitation is expected to remain similar to historical observations</a:t>
            </a:r>
          </a:p>
          <a:p>
            <a:pPr marL="428625" indent="-428625" defTabSz="1371600">
              <a:buFont typeface="Arial" panose="020B0604020202020204" pitchFamily="34" charset="0"/>
              <a:buChar char="•"/>
            </a:pPr>
            <a:r>
              <a:rPr lang="en-US" sz="2700" b="1" dirty="0">
                <a:solidFill>
                  <a:prstClr val="white"/>
                </a:solidFill>
                <a:latin typeface="Calibri" panose="020F0502020204030204"/>
              </a:rPr>
              <a:t>Under RCP8.5, precipitation will decrease most drastically</a:t>
            </a:r>
          </a:p>
          <a:p>
            <a:pPr marL="428625" indent="-428625" defTabSz="1371600">
              <a:buFont typeface="Arial" panose="020B0604020202020204" pitchFamily="34" charset="0"/>
              <a:buChar char="•"/>
            </a:pPr>
            <a:r>
              <a:rPr lang="en-US" sz="2700" b="1" dirty="0">
                <a:solidFill>
                  <a:prstClr val="white"/>
                </a:solidFill>
                <a:latin typeface="Calibri" panose="020F0502020204030204"/>
              </a:rPr>
              <a:t>However, rainfall is expected to decrease significantly in the northern areas and increase in the south and along the coast </a:t>
            </a:r>
          </a:p>
        </p:txBody>
      </p:sp>
      <p:sp>
        <p:nvSpPr>
          <p:cNvPr id="17" name="TextBox 16"/>
          <p:cNvSpPr txBox="1"/>
          <p:nvPr/>
        </p:nvSpPr>
        <p:spPr>
          <a:xfrm>
            <a:off x="8194075" y="3752971"/>
            <a:ext cx="6688067" cy="507831"/>
          </a:xfrm>
          <a:prstGeom prst="rect">
            <a:avLst/>
          </a:prstGeom>
          <a:noFill/>
        </p:spPr>
        <p:txBody>
          <a:bodyPr wrap="square" rtlCol="0">
            <a:spAutoFit/>
          </a:bodyPr>
          <a:lstStyle/>
          <a:p>
            <a:pPr defTabSz="1371600"/>
            <a:endParaRPr lang="en-US" sz="2700" dirty="0">
              <a:solidFill>
                <a:prstClr val="white"/>
              </a:solidFill>
              <a:latin typeface="Calibri" panose="020F0502020204030204"/>
            </a:endParaRPr>
          </a:p>
        </p:txBody>
      </p:sp>
      <p:graphicFrame>
        <p:nvGraphicFramePr>
          <p:cNvPr id="22" name="Chart 21"/>
          <p:cNvGraphicFramePr/>
          <p:nvPr>
            <p:extLst>
              <p:ext uri="{D42A27DB-BD31-4B8C-83A1-F6EECF244321}">
                <p14:modId xmlns:p14="http://schemas.microsoft.com/office/powerpoint/2010/main" val="2579667726"/>
              </p:ext>
            </p:extLst>
          </p:nvPr>
        </p:nvGraphicFramePr>
        <p:xfrm>
          <a:off x="7131145" y="2241820"/>
          <a:ext cx="10262687" cy="4567628"/>
        </p:xfrm>
        <a:graphic>
          <a:graphicData uri="http://schemas.openxmlformats.org/drawingml/2006/chart">
            <c:chart xmlns:c="http://schemas.openxmlformats.org/drawingml/2006/chart" xmlns:r="http://schemas.openxmlformats.org/officeDocument/2006/relationships" r:id="rId8"/>
          </a:graphicData>
        </a:graphic>
      </p:graphicFrame>
      <p:sp>
        <p:nvSpPr>
          <p:cNvPr id="18" name="TextBox 17"/>
          <p:cNvSpPr txBox="1"/>
          <p:nvPr/>
        </p:nvSpPr>
        <p:spPr>
          <a:xfrm>
            <a:off x="7086541" y="1656514"/>
            <a:ext cx="10688504" cy="507831"/>
          </a:xfrm>
          <a:prstGeom prst="rect">
            <a:avLst/>
          </a:prstGeom>
          <a:noFill/>
        </p:spPr>
        <p:txBody>
          <a:bodyPr wrap="square" rtlCol="0">
            <a:spAutoFit/>
          </a:bodyPr>
          <a:lstStyle/>
          <a:p>
            <a:pPr defTabSz="1371600"/>
            <a:r>
              <a:rPr lang="en-US" sz="2700" b="1" dirty="0">
                <a:solidFill>
                  <a:prstClr val="white"/>
                </a:solidFill>
                <a:latin typeface="Calibri" panose="020F0502020204030204"/>
              </a:rPr>
              <a:t>Projected Average Precipitation in Nigeria (Baseline period, 1986 - 2005)</a:t>
            </a:r>
          </a:p>
        </p:txBody>
      </p:sp>
    </p:spTree>
    <p:extLst>
      <p:ext uri="{BB962C8B-B14F-4D97-AF65-F5344CB8AC3E}">
        <p14:creationId xmlns:p14="http://schemas.microsoft.com/office/powerpoint/2010/main" val="634130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7571F-15C9-544E-687F-7E83834F9C8E}"/>
              </a:ext>
            </a:extLst>
          </p:cNvPr>
          <p:cNvSpPr>
            <a:spLocks noGrp="1"/>
          </p:cNvSpPr>
          <p:nvPr>
            <p:ph type="title"/>
          </p:nvPr>
        </p:nvSpPr>
        <p:spPr>
          <a:xfrm>
            <a:off x="932688" y="1741932"/>
            <a:ext cx="5404104" cy="6789420"/>
          </a:xfrm>
        </p:spPr>
        <p:txBody>
          <a:bodyPr>
            <a:normAutofit fontScale="90000"/>
          </a:bodyPr>
          <a:lstStyle/>
          <a:p>
            <a:pPr algn="l"/>
            <a:r>
              <a:rPr lang="en-GB" sz="8000" b="1" dirty="0">
                <a:solidFill>
                  <a:srgbClr val="FFC000"/>
                </a:solidFill>
                <a:latin typeface="Aptos" panose="020B0004020202020204" pitchFamily="34" charset="0"/>
              </a:rPr>
              <a:t>Chronic Crises through the Existing Economic System</a:t>
            </a:r>
            <a:br>
              <a:rPr lang="en-GB" sz="6000" b="1" dirty="0">
                <a:solidFill>
                  <a:srgbClr val="FFC000"/>
                </a:solidFill>
              </a:rPr>
            </a:br>
            <a:br>
              <a:rPr lang="en-GB" sz="6000" b="1" dirty="0">
                <a:solidFill>
                  <a:srgbClr val="FFC000"/>
                </a:solidFill>
              </a:rPr>
            </a:br>
            <a:endParaRPr lang="en-GB" sz="6000" dirty="0">
              <a:solidFill>
                <a:srgbClr val="FFC000"/>
              </a:solidFill>
            </a:endParaRPr>
          </a:p>
        </p:txBody>
      </p:sp>
      <p:graphicFrame>
        <p:nvGraphicFramePr>
          <p:cNvPr id="32" name="Content Placeholder 5">
            <a:extLst>
              <a:ext uri="{FF2B5EF4-FFF2-40B4-BE49-F238E27FC236}">
                <a16:creationId xmlns:a16="http://schemas.microsoft.com/office/drawing/2014/main" id="{965C9DE6-0B2D-388E-F142-9235DA1AD88B}"/>
              </a:ext>
            </a:extLst>
          </p:cNvPr>
          <p:cNvGraphicFramePr>
            <a:graphicFrameLocks noGrp="1"/>
          </p:cNvGraphicFramePr>
          <p:nvPr>
            <p:ph idx="1"/>
            <p:extLst>
              <p:ext uri="{D42A27DB-BD31-4B8C-83A1-F6EECF244321}">
                <p14:modId xmlns:p14="http://schemas.microsoft.com/office/powerpoint/2010/main" val="433898790"/>
              </p:ext>
            </p:extLst>
          </p:nvPr>
        </p:nvGraphicFramePr>
        <p:xfrm>
          <a:off x="6914608" y="1014984"/>
          <a:ext cx="10587011" cy="8270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87784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4711" y="636815"/>
            <a:ext cx="7376574" cy="1110312"/>
            <a:chOff x="0" y="0"/>
            <a:chExt cx="9835432" cy="1480416"/>
          </a:xfrm>
        </p:grpSpPr>
        <p:sp>
          <p:nvSpPr>
            <p:cNvPr id="3" name="Freeform 3"/>
            <p:cNvSpPr/>
            <p:nvPr/>
          </p:nvSpPr>
          <p:spPr>
            <a:xfrm>
              <a:off x="0" y="0"/>
              <a:ext cx="9835432" cy="1480416"/>
            </a:xfrm>
            <a:custGeom>
              <a:avLst/>
              <a:gdLst/>
              <a:ahLst/>
              <a:cxnLst/>
              <a:rect l="l" t="t" r="r" b="b"/>
              <a:pathLst>
                <a:path w="9835432" h="1480416">
                  <a:moveTo>
                    <a:pt x="0" y="0"/>
                  </a:moveTo>
                  <a:lnTo>
                    <a:pt x="9835432" y="0"/>
                  </a:lnTo>
                  <a:lnTo>
                    <a:pt x="9835432" y="1480416"/>
                  </a:lnTo>
                  <a:lnTo>
                    <a:pt x="0" y="1480416"/>
                  </a:lnTo>
                  <a:close/>
                </a:path>
              </a:pathLst>
            </a:custGeom>
            <a:solidFill>
              <a:srgbClr val="000000">
                <a:alpha val="0"/>
              </a:srgbClr>
            </a:solidFill>
          </p:spPr>
          <p:txBody>
            <a:bodyPr/>
            <a:lstStyle/>
            <a:p>
              <a:pPr defTabSz="914445">
                <a:defRPr/>
              </a:pPr>
              <a:endParaRPr lang="en-GB">
                <a:solidFill>
                  <a:prstClr val="black"/>
                </a:solidFill>
                <a:latin typeface="Calibri"/>
              </a:endParaRPr>
            </a:p>
          </p:txBody>
        </p:sp>
        <p:sp>
          <p:nvSpPr>
            <p:cNvPr id="4" name="TextBox 4"/>
            <p:cNvSpPr txBox="1"/>
            <p:nvPr/>
          </p:nvSpPr>
          <p:spPr>
            <a:xfrm>
              <a:off x="0" y="47625"/>
              <a:ext cx="9835432" cy="1432791"/>
            </a:xfrm>
            <a:prstGeom prst="rect">
              <a:avLst/>
            </a:prstGeom>
          </p:spPr>
          <p:txBody>
            <a:bodyPr lIns="0" tIns="0" rIns="0" bIns="0" rtlCol="0" anchor="t"/>
            <a:lstStyle/>
            <a:p>
              <a:pPr defTabSz="914445">
                <a:lnSpc>
                  <a:spcPts val="5853"/>
                </a:lnSpc>
                <a:defRPr/>
              </a:pPr>
              <a:r>
                <a:rPr lang="en-US" sz="5300" b="1" dirty="0">
                  <a:solidFill>
                    <a:srgbClr val="FFC000"/>
                  </a:solidFill>
                  <a:latin typeface="Garet Bold"/>
                  <a:ea typeface="Garet Bold"/>
                  <a:cs typeface="Garet Bold"/>
                  <a:sym typeface="Garet Bold"/>
                </a:rPr>
                <a:t>Vulnerable Sector</a:t>
              </a:r>
            </a:p>
          </p:txBody>
        </p:sp>
      </p:grpSp>
      <p:grpSp>
        <p:nvGrpSpPr>
          <p:cNvPr id="5" name="Group 5"/>
          <p:cNvGrpSpPr/>
          <p:nvPr/>
        </p:nvGrpSpPr>
        <p:grpSpPr>
          <a:xfrm>
            <a:off x="-3892186" y="1994555"/>
            <a:ext cx="6959156" cy="8229600"/>
            <a:chOff x="0" y="0"/>
            <a:chExt cx="9278875" cy="10972800"/>
          </a:xfrm>
        </p:grpSpPr>
        <p:sp>
          <p:nvSpPr>
            <p:cNvPr id="6" name="Freeform 6" descr="A tree with green leaves  AI-generated content may be incorrect."/>
            <p:cNvSpPr/>
            <p:nvPr/>
          </p:nvSpPr>
          <p:spPr>
            <a:xfrm flipH="1">
              <a:off x="0" y="0"/>
              <a:ext cx="9278874" cy="10972800"/>
            </a:xfrm>
            <a:custGeom>
              <a:avLst/>
              <a:gdLst/>
              <a:ahLst/>
              <a:cxnLst/>
              <a:rect l="l" t="t" r="r" b="b"/>
              <a:pathLst>
                <a:path w="9278874" h="10972800">
                  <a:moveTo>
                    <a:pt x="9278874" y="0"/>
                  </a:moveTo>
                  <a:lnTo>
                    <a:pt x="0" y="0"/>
                  </a:lnTo>
                  <a:lnTo>
                    <a:pt x="0" y="10972800"/>
                  </a:lnTo>
                  <a:lnTo>
                    <a:pt x="9278874" y="10972800"/>
                  </a:lnTo>
                  <a:lnTo>
                    <a:pt x="9278874" y="0"/>
                  </a:lnTo>
                  <a:close/>
                </a:path>
              </a:pathLst>
            </a:custGeom>
            <a:blipFill>
              <a:blip r:embed="rId2"/>
              <a:stretch>
                <a:fillRect t="-27" b="-27"/>
              </a:stretch>
            </a:blipFill>
          </p:spPr>
          <p:txBody>
            <a:bodyPr/>
            <a:lstStyle/>
            <a:p>
              <a:pPr defTabSz="914445">
                <a:defRPr/>
              </a:pPr>
              <a:endParaRPr lang="en-GB">
                <a:solidFill>
                  <a:prstClr val="black"/>
                </a:solidFill>
                <a:latin typeface="Calibri"/>
              </a:endParaRPr>
            </a:p>
          </p:txBody>
        </p:sp>
      </p:grpSp>
      <p:grpSp>
        <p:nvGrpSpPr>
          <p:cNvPr id="7" name="Group 7"/>
          <p:cNvGrpSpPr/>
          <p:nvPr/>
        </p:nvGrpSpPr>
        <p:grpSpPr>
          <a:xfrm>
            <a:off x="15249260" y="2057400"/>
            <a:ext cx="6959156" cy="8229600"/>
            <a:chOff x="0" y="0"/>
            <a:chExt cx="9278873" cy="10972800"/>
          </a:xfrm>
        </p:grpSpPr>
        <p:sp>
          <p:nvSpPr>
            <p:cNvPr id="8" name="Freeform 8" descr="A tree with green leaves  AI-generated content may be incorrect."/>
            <p:cNvSpPr/>
            <p:nvPr/>
          </p:nvSpPr>
          <p:spPr>
            <a:xfrm>
              <a:off x="0" y="0"/>
              <a:ext cx="9278874" cy="10972800"/>
            </a:xfrm>
            <a:custGeom>
              <a:avLst/>
              <a:gdLst/>
              <a:ahLst/>
              <a:cxnLst/>
              <a:rect l="l" t="t" r="r" b="b"/>
              <a:pathLst>
                <a:path w="9278874" h="10972800">
                  <a:moveTo>
                    <a:pt x="0" y="0"/>
                  </a:moveTo>
                  <a:lnTo>
                    <a:pt x="9278874" y="0"/>
                  </a:lnTo>
                  <a:lnTo>
                    <a:pt x="9278874" y="10972800"/>
                  </a:lnTo>
                  <a:lnTo>
                    <a:pt x="0" y="10972800"/>
                  </a:lnTo>
                  <a:lnTo>
                    <a:pt x="0" y="0"/>
                  </a:lnTo>
                  <a:close/>
                </a:path>
              </a:pathLst>
            </a:custGeom>
            <a:blipFill>
              <a:blip r:embed="rId2"/>
              <a:stretch>
                <a:fillRect t="-27" b="-27"/>
              </a:stretch>
            </a:blipFill>
          </p:spPr>
          <p:txBody>
            <a:bodyPr/>
            <a:lstStyle/>
            <a:p>
              <a:pPr defTabSz="914445">
                <a:defRPr/>
              </a:pPr>
              <a:endParaRPr lang="en-GB">
                <a:solidFill>
                  <a:prstClr val="black"/>
                </a:solidFill>
                <a:latin typeface="Calibri"/>
              </a:endParaRPr>
            </a:p>
          </p:txBody>
        </p:sp>
      </p:grpSp>
      <p:sp>
        <p:nvSpPr>
          <p:cNvPr id="9" name="Freeform 9"/>
          <p:cNvSpPr/>
          <p:nvPr/>
        </p:nvSpPr>
        <p:spPr>
          <a:xfrm>
            <a:off x="-4152228" y="3970308"/>
            <a:ext cx="23925842" cy="17144397"/>
          </a:xfrm>
          <a:custGeom>
            <a:avLst/>
            <a:gdLst/>
            <a:ahLst/>
            <a:cxnLst/>
            <a:rect l="l" t="t" r="r" b="b"/>
            <a:pathLst>
              <a:path w="23925841" h="17144397">
                <a:moveTo>
                  <a:pt x="0" y="0"/>
                </a:moveTo>
                <a:lnTo>
                  <a:pt x="23925841" y="0"/>
                </a:lnTo>
                <a:lnTo>
                  <a:pt x="23925841" y="17144397"/>
                </a:lnTo>
                <a:lnTo>
                  <a:pt x="0" y="171443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5">
              <a:defRPr/>
            </a:pPr>
            <a:endParaRPr lang="en-GB" dirty="0">
              <a:solidFill>
                <a:prstClr val="black"/>
              </a:solidFill>
              <a:latin typeface="Calibri"/>
            </a:endParaRPr>
          </a:p>
        </p:txBody>
      </p:sp>
      <p:sp>
        <p:nvSpPr>
          <p:cNvPr id="10" name="Freeform 10"/>
          <p:cNvSpPr/>
          <p:nvPr/>
        </p:nvSpPr>
        <p:spPr>
          <a:xfrm>
            <a:off x="196111" y="2914984"/>
            <a:ext cx="4103336" cy="4103336"/>
          </a:xfrm>
          <a:custGeom>
            <a:avLst/>
            <a:gdLst/>
            <a:ahLst/>
            <a:cxnLst/>
            <a:rect l="l" t="t" r="r" b="b"/>
            <a:pathLst>
              <a:path w="4103336" h="4103336">
                <a:moveTo>
                  <a:pt x="0" y="0"/>
                </a:moveTo>
                <a:lnTo>
                  <a:pt x="4103336" y="0"/>
                </a:lnTo>
                <a:lnTo>
                  <a:pt x="4103336" y="4103336"/>
                </a:lnTo>
                <a:lnTo>
                  <a:pt x="0" y="41033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445">
              <a:defRPr/>
            </a:pPr>
            <a:endParaRPr lang="en-GB">
              <a:solidFill>
                <a:prstClr val="black"/>
              </a:solidFill>
              <a:latin typeface="Calibri"/>
            </a:endParaRPr>
          </a:p>
        </p:txBody>
      </p:sp>
      <p:sp>
        <p:nvSpPr>
          <p:cNvPr id="11" name="Freeform 11"/>
          <p:cNvSpPr/>
          <p:nvPr/>
        </p:nvSpPr>
        <p:spPr>
          <a:xfrm>
            <a:off x="440519" y="2778008"/>
            <a:ext cx="3614520" cy="3614520"/>
          </a:xfrm>
          <a:custGeom>
            <a:avLst/>
            <a:gdLst/>
            <a:ahLst/>
            <a:cxnLst/>
            <a:rect l="l" t="t" r="r" b="b"/>
            <a:pathLst>
              <a:path w="3614520" h="3614520">
                <a:moveTo>
                  <a:pt x="0" y="0"/>
                </a:moveTo>
                <a:lnTo>
                  <a:pt x="3614520" y="0"/>
                </a:lnTo>
                <a:lnTo>
                  <a:pt x="3614520" y="3614520"/>
                </a:lnTo>
                <a:lnTo>
                  <a:pt x="0" y="36145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445">
              <a:defRPr/>
            </a:pPr>
            <a:endParaRPr lang="en-GB">
              <a:solidFill>
                <a:prstClr val="black"/>
              </a:solidFill>
              <a:latin typeface="Calibri"/>
            </a:endParaRPr>
          </a:p>
        </p:txBody>
      </p:sp>
      <p:sp>
        <p:nvSpPr>
          <p:cNvPr id="12" name="Freeform 12"/>
          <p:cNvSpPr/>
          <p:nvPr/>
        </p:nvSpPr>
        <p:spPr>
          <a:xfrm>
            <a:off x="196111" y="5085620"/>
            <a:ext cx="4071851" cy="4940489"/>
          </a:xfrm>
          <a:custGeom>
            <a:avLst/>
            <a:gdLst/>
            <a:ahLst/>
            <a:cxnLst/>
            <a:rect l="l" t="t" r="r" b="b"/>
            <a:pathLst>
              <a:path w="4071850" h="4940488">
                <a:moveTo>
                  <a:pt x="0" y="0"/>
                </a:moveTo>
                <a:lnTo>
                  <a:pt x="4071850" y="0"/>
                </a:lnTo>
                <a:lnTo>
                  <a:pt x="4071850" y="4940488"/>
                </a:lnTo>
                <a:lnTo>
                  <a:pt x="0" y="49404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4445">
              <a:defRPr/>
            </a:pPr>
            <a:endParaRPr lang="en-GB">
              <a:solidFill>
                <a:prstClr val="black"/>
              </a:solidFill>
              <a:latin typeface="Calibri"/>
            </a:endParaRPr>
          </a:p>
        </p:txBody>
      </p:sp>
      <p:sp>
        <p:nvSpPr>
          <p:cNvPr id="13" name="Freeform 13"/>
          <p:cNvSpPr/>
          <p:nvPr/>
        </p:nvSpPr>
        <p:spPr>
          <a:xfrm>
            <a:off x="448918" y="5426575"/>
            <a:ext cx="3597725" cy="1199933"/>
          </a:xfrm>
          <a:custGeom>
            <a:avLst/>
            <a:gdLst/>
            <a:ahLst/>
            <a:cxnLst/>
            <a:rect l="l" t="t" r="r" b="b"/>
            <a:pathLst>
              <a:path w="3597725" h="1199932">
                <a:moveTo>
                  <a:pt x="0" y="0"/>
                </a:moveTo>
                <a:lnTo>
                  <a:pt x="3597725" y="0"/>
                </a:lnTo>
                <a:lnTo>
                  <a:pt x="3597725" y="1199932"/>
                </a:lnTo>
                <a:lnTo>
                  <a:pt x="0" y="11999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14445">
              <a:defRPr/>
            </a:pPr>
            <a:endParaRPr lang="en-GB">
              <a:solidFill>
                <a:prstClr val="black"/>
              </a:solidFill>
              <a:latin typeface="Calibri"/>
            </a:endParaRPr>
          </a:p>
        </p:txBody>
      </p:sp>
      <p:sp>
        <p:nvSpPr>
          <p:cNvPr id="14" name="Freeform 14"/>
          <p:cNvSpPr/>
          <p:nvPr/>
        </p:nvSpPr>
        <p:spPr>
          <a:xfrm>
            <a:off x="4763201" y="1583668"/>
            <a:ext cx="4103336" cy="4103336"/>
          </a:xfrm>
          <a:custGeom>
            <a:avLst/>
            <a:gdLst/>
            <a:ahLst/>
            <a:cxnLst/>
            <a:rect l="l" t="t" r="r" b="b"/>
            <a:pathLst>
              <a:path w="4103336" h="4103336">
                <a:moveTo>
                  <a:pt x="0" y="0"/>
                </a:moveTo>
                <a:lnTo>
                  <a:pt x="4103336" y="0"/>
                </a:lnTo>
                <a:lnTo>
                  <a:pt x="4103336" y="4103336"/>
                </a:lnTo>
                <a:lnTo>
                  <a:pt x="0" y="41033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445">
              <a:defRPr/>
            </a:pPr>
            <a:endParaRPr lang="en-GB">
              <a:solidFill>
                <a:prstClr val="black"/>
              </a:solidFill>
              <a:latin typeface="Calibri"/>
            </a:endParaRPr>
          </a:p>
        </p:txBody>
      </p:sp>
      <p:sp>
        <p:nvSpPr>
          <p:cNvPr id="15" name="Freeform 15"/>
          <p:cNvSpPr/>
          <p:nvPr/>
        </p:nvSpPr>
        <p:spPr>
          <a:xfrm>
            <a:off x="13594514" y="3787119"/>
            <a:ext cx="3614520" cy="3614520"/>
          </a:xfrm>
          <a:custGeom>
            <a:avLst/>
            <a:gdLst/>
            <a:ahLst/>
            <a:cxnLst/>
            <a:rect l="l" t="t" r="r" b="b"/>
            <a:pathLst>
              <a:path w="3614520" h="3614520">
                <a:moveTo>
                  <a:pt x="0" y="0"/>
                </a:moveTo>
                <a:lnTo>
                  <a:pt x="3614520" y="0"/>
                </a:lnTo>
                <a:lnTo>
                  <a:pt x="3614520" y="3614520"/>
                </a:lnTo>
                <a:lnTo>
                  <a:pt x="0" y="36145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445">
              <a:defRPr/>
            </a:pPr>
            <a:endParaRPr lang="en-GB">
              <a:solidFill>
                <a:prstClr val="black"/>
              </a:solidFill>
              <a:latin typeface="Calibri"/>
            </a:endParaRPr>
          </a:p>
        </p:txBody>
      </p:sp>
      <p:sp>
        <p:nvSpPr>
          <p:cNvPr id="16" name="Freeform 16"/>
          <p:cNvSpPr/>
          <p:nvPr/>
        </p:nvSpPr>
        <p:spPr>
          <a:xfrm>
            <a:off x="14029426" y="5681447"/>
            <a:ext cx="3949172" cy="4330133"/>
          </a:xfrm>
          <a:custGeom>
            <a:avLst/>
            <a:gdLst/>
            <a:ahLst/>
            <a:cxnLst/>
            <a:rect l="l" t="t" r="r" b="b"/>
            <a:pathLst>
              <a:path w="3949172" h="4330133">
                <a:moveTo>
                  <a:pt x="0" y="0"/>
                </a:moveTo>
                <a:lnTo>
                  <a:pt x="3949173" y="0"/>
                </a:lnTo>
                <a:lnTo>
                  <a:pt x="3949173" y="4330133"/>
                </a:lnTo>
                <a:lnTo>
                  <a:pt x="0" y="43301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14445">
              <a:defRPr/>
            </a:pPr>
            <a:endParaRPr lang="en-GB">
              <a:solidFill>
                <a:prstClr val="black"/>
              </a:solidFill>
              <a:latin typeface="Calibri"/>
            </a:endParaRPr>
          </a:p>
        </p:txBody>
      </p:sp>
      <p:sp>
        <p:nvSpPr>
          <p:cNvPr id="17" name="Freeform 17"/>
          <p:cNvSpPr/>
          <p:nvPr/>
        </p:nvSpPr>
        <p:spPr>
          <a:xfrm>
            <a:off x="14148881" y="5972231"/>
            <a:ext cx="3640856" cy="1199933"/>
          </a:xfrm>
          <a:custGeom>
            <a:avLst/>
            <a:gdLst/>
            <a:ahLst/>
            <a:cxnLst/>
            <a:rect l="l" t="t" r="r" b="b"/>
            <a:pathLst>
              <a:path w="3640856" h="1199932">
                <a:moveTo>
                  <a:pt x="0" y="0"/>
                </a:moveTo>
                <a:lnTo>
                  <a:pt x="3640856" y="0"/>
                </a:lnTo>
                <a:lnTo>
                  <a:pt x="3640856" y="1199932"/>
                </a:lnTo>
                <a:lnTo>
                  <a:pt x="0" y="119993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914445">
              <a:defRPr/>
            </a:pPr>
            <a:endParaRPr lang="en-GB">
              <a:solidFill>
                <a:prstClr val="black"/>
              </a:solidFill>
              <a:latin typeface="Calibri"/>
            </a:endParaRPr>
          </a:p>
        </p:txBody>
      </p:sp>
      <p:sp>
        <p:nvSpPr>
          <p:cNvPr id="18" name="Freeform 18"/>
          <p:cNvSpPr/>
          <p:nvPr/>
        </p:nvSpPr>
        <p:spPr>
          <a:xfrm>
            <a:off x="9308723" y="1383796"/>
            <a:ext cx="4103336" cy="4103336"/>
          </a:xfrm>
          <a:custGeom>
            <a:avLst/>
            <a:gdLst/>
            <a:ahLst/>
            <a:cxnLst/>
            <a:rect l="l" t="t" r="r" b="b"/>
            <a:pathLst>
              <a:path w="4103336" h="4103336">
                <a:moveTo>
                  <a:pt x="0" y="0"/>
                </a:moveTo>
                <a:lnTo>
                  <a:pt x="4103336" y="0"/>
                </a:lnTo>
                <a:lnTo>
                  <a:pt x="4103336" y="4103336"/>
                </a:lnTo>
                <a:lnTo>
                  <a:pt x="0" y="41033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445">
              <a:defRPr/>
            </a:pPr>
            <a:endParaRPr lang="en-GB">
              <a:solidFill>
                <a:prstClr val="black"/>
              </a:solidFill>
              <a:latin typeface="Calibri"/>
            </a:endParaRPr>
          </a:p>
        </p:txBody>
      </p:sp>
      <p:sp>
        <p:nvSpPr>
          <p:cNvPr id="19" name="Freeform 19"/>
          <p:cNvSpPr/>
          <p:nvPr/>
        </p:nvSpPr>
        <p:spPr>
          <a:xfrm>
            <a:off x="9553131" y="1628202"/>
            <a:ext cx="3614520" cy="3614520"/>
          </a:xfrm>
          <a:custGeom>
            <a:avLst/>
            <a:gdLst/>
            <a:ahLst/>
            <a:cxnLst/>
            <a:rect l="l" t="t" r="r" b="b"/>
            <a:pathLst>
              <a:path w="3614520" h="3614520">
                <a:moveTo>
                  <a:pt x="0" y="0"/>
                </a:moveTo>
                <a:lnTo>
                  <a:pt x="3614520" y="0"/>
                </a:lnTo>
                <a:lnTo>
                  <a:pt x="3614520" y="3614520"/>
                </a:lnTo>
                <a:lnTo>
                  <a:pt x="0" y="36145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445">
              <a:defRPr/>
            </a:pPr>
            <a:endParaRPr lang="en-GB">
              <a:solidFill>
                <a:prstClr val="black"/>
              </a:solidFill>
              <a:latin typeface="Calibri"/>
            </a:endParaRPr>
          </a:p>
        </p:txBody>
      </p:sp>
      <p:sp>
        <p:nvSpPr>
          <p:cNvPr id="20" name="Freeform 20"/>
          <p:cNvSpPr/>
          <p:nvPr/>
        </p:nvSpPr>
        <p:spPr>
          <a:xfrm>
            <a:off x="9390413" y="4081856"/>
            <a:ext cx="4086563" cy="5898383"/>
          </a:xfrm>
          <a:custGeom>
            <a:avLst/>
            <a:gdLst/>
            <a:ahLst/>
            <a:cxnLst/>
            <a:rect l="l" t="t" r="r" b="b"/>
            <a:pathLst>
              <a:path w="4086563" h="5898383">
                <a:moveTo>
                  <a:pt x="0" y="0"/>
                </a:moveTo>
                <a:lnTo>
                  <a:pt x="4086563" y="0"/>
                </a:lnTo>
                <a:lnTo>
                  <a:pt x="4086563" y="5898383"/>
                </a:lnTo>
                <a:lnTo>
                  <a:pt x="0" y="5898383"/>
                </a:lnTo>
                <a:lnTo>
                  <a:pt x="0" y="0"/>
                </a:lnTo>
                <a:close/>
              </a:path>
            </a:pathLst>
          </a:custGeom>
          <a:blipFill>
            <a:blip r:embed="rId17">
              <a:extLst>
                <a:ext uri="{96DAC541-7B7A-43D3-8B79-37D633B846F1}">
                  <asvg:svgBlip xmlns:asvg="http://schemas.microsoft.com/office/drawing/2016/SVG/main" r:embed="rId18"/>
                </a:ext>
              </a:extLst>
            </a:blip>
            <a:stretch>
              <a:fillRect t="-632" r="-77408"/>
            </a:stretch>
          </a:blipFill>
        </p:spPr>
        <p:txBody>
          <a:bodyPr/>
          <a:lstStyle/>
          <a:p>
            <a:pPr defTabSz="914445">
              <a:defRPr/>
            </a:pPr>
            <a:endParaRPr lang="en-GB">
              <a:solidFill>
                <a:prstClr val="black"/>
              </a:solidFill>
              <a:latin typeface="Calibri"/>
            </a:endParaRPr>
          </a:p>
        </p:txBody>
      </p:sp>
      <p:sp>
        <p:nvSpPr>
          <p:cNvPr id="21" name="Freeform 21"/>
          <p:cNvSpPr/>
          <p:nvPr/>
        </p:nvSpPr>
        <p:spPr>
          <a:xfrm>
            <a:off x="9665983" y="4276769"/>
            <a:ext cx="3464195" cy="917832"/>
          </a:xfrm>
          <a:custGeom>
            <a:avLst/>
            <a:gdLst/>
            <a:ahLst/>
            <a:cxnLst/>
            <a:rect l="l" t="t" r="r" b="b"/>
            <a:pathLst>
              <a:path w="3464194" h="917832">
                <a:moveTo>
                  <a:pt x="0" y="0"/>
                </a:moveTo>
                <a:lnTo>
                  <a:pt x="3464194" y="0"/>
                </a:lnTo>
                <a:lnTo>
                  <a:pt x="3464194" y="917832"/>
                </a:lnTo>
                <a:lnTo>
                  <a:pt x="0" y="917832"/>
                </a:lnTo>
                <a:lnTo>
                  <a:pt x="0" y="0"/>
                </a:lnTo>
                <a:close/>
              </a:path>
            </a:pathLst>
          </a:custGeom>
          <a:blipFill>
            <a:blip r:embed="rId11">
              <a:extLst>
                <a:ext uri="{96DAC541-7B7A-43D3-8B79-37D633B846F1}">
                  <asvg:svgBlip xmlns:asvg="http://schemas.microsoft.com/office/drawing/2016/SVG/main" r:embed="rId12"/>
                </a:ext>
              </a:extLst>
            </a:blip>
            <a:stretch>
              <a:fillRect b="-25883"/>
            </a:stretch>
          </a:blipFill>
        </p:spPr>
        <p:txBody>
          <a:bodyPr/>
          <a:lstStyle/>
          <a:p>
            <a:pPr defTabSz="914445">
              <a:defRPr/>
            </a:pPr>
            <a:endParaRPr lang="en-GB">
              <a:solidFill>
                <a:prstClr val="black"/>
              </a:solidFill>
              <a:latin typeface="Calibri"/>
            </a:endParaRPr>
          </a:p>
        </p:txBody>
      </p:sp>
      <p:grpSp>
        <p:nvGrpSpPr>
          <p:cNvPr id="22" name="Group 22"/>
          <p:cNvGrpSpPr/>
          <p:nvPr/>
        </p:nvGrpSpPr>
        <p:grpSpPr>
          <a:xfrm>
            <a:off x="755599" y="5664599"/>
            <a:ext cx="2984360" cy="830997"/>
            <a:chOff x="0" y="0"/>
            <a:chExt cx="3979147" cy="1107996"/>
          </a:xfrm>
        </p:grpSpPr>
        <p:sp>
          <p:nvSpPr>
            <p:cNvPr id="23" name="Freeform 23"/>
            <p:cNvSpPr/>
            <p:nvPr/>
          </p:nvSpPr>
          <p:spPr>
            <a:xfrm>
              <a:off x="0" y="0"/>
              <a:ext cx="3979147" cy="1107996"/>
            </a:xfrm>
            <a:custGeom>
              <a:avLst/>
              <a:gdLst/>
              <a:ahLst/>
              <a:cxnLst/>
              <a:rect l="l" t="t" r="r" b="b"/>
              <a:pathLst>
                <a:path w="3979147" h="1107996">
                  <a:moveTo>
                    <a:pt x="0" y="0"/>
                  </a:moveTo>
                  <a:lnTo>
                    <a:pt x="3979147" y="0"/>
                  </a:lnTo>
                  <a:lnTo>
                    <a:pt x="3979147" y="1107996"/>
                  </a:lnTo>
                  <a:lnTo>
                    <a:pt x="0" y="1107996"/>
                  </a:lnTo>
                  <a:close/>
                </a:path>
              </a:pathLst>
            </a:custGeom>
            <a:solidFill>
              <a:srgbClr val="000000">
                <a:alpha val="0"/>
              </a:srgbClr>
            </a:solidFill>
          </p:spPr>
          <p:txBody>
            <a:bodyPr/>
            <a:lstStyle/>
            <a:p>
              <a:pPr defTabSz="914445">
                <a:defRPr/>
              </a:pPr>
              <a:endParaRPr lang="en-GB">
                <a:solidFill>
                  <a:prstClr val="black"/>
                </a:solidFill>
                <a:latin typeface="Calibri"/>
              </a:endParaRPr>
            </a:p>
          </p:txBody>
        </p:sp>
        <p:sp>
          <p:nvSpPr>
            <p:cNvPr id="24" name="TextBox 24"/>
            <p:cNvSpPr txBox="1"/>
            <p:nvPr/>
          </p:nvSpPr>
          <p:spPr>
            <a:xfrm>
              <a:off x="0" y="-47625"/>
              <a:ext cx="3979147" cy="1155621"/>
            </a:xfrm>
            <a:prstGeom prst="rect">
              <a:avLst/>
            </a:prstGeom>
          </p:spPr>
          <p:txBody>
            <a:bodyPr lIns="0" tIns="0" rIns="0" bIns="0" rtlCol="0" anchor="t"/>
            <a:lstStyle/>
            <a:p>
              <a:pPr algn="ctr" defTabSz="914445">
                <a:lnSpc>
                  <a:spcPts val="3344"/>
                </a:lnSpc>
                <a:defRPr/>
              </a:pPr>
              <a:r>
                <a:rPr lang="en-US" sz="2351" b="1">
                  <a:solidFill>
                    <a:srgbClr val="FFFFFF"/>
                  </a:solidFill>
                  <a:latin typeface="Garet Bold"/>
                  <a:ea typeface="Garet Bold"/>
                  <a:cs typeface="Garet Bold"/>
                  <a:sym typeface="Garet Bold"/>
                </a:rPr>
                <a:t>Coastal and Marine</a:t>
              </a:r>
            </a:p>
          </p:txBody>
        </p:sp>
      </p:grpSp>
      <p:grpSp>
        <p:nvGrpSpPr>
          <p:cNvPr id="25" name="Group 25"/>
          <p:cNvGrpSpPr/>
          <p:nvPr/>
        </p:nvGrpSpPr>
        <p:grpSpPr>
          <a:xfrm>
            <a:off x="440506" y="6671326"/>
            <a:ext cx="3442022" cy="3518912"/>
            <a:chOff x="0" y="0"/>
            <a:chExt cx="4589361" cy="4691883"/>
          </a:xfrm>
        </p:grpSpPr>
        <p:sp>
          <p:nvSpPr>
            <p:cNvPr id="26" name="Freeform 26"/>
            <p:cNvSpPr/>
            <p:nvPr/>
          </p:nvSpPr>
          <p:spPr>
            <a:xfrm>
              <a:off x="0" y="0"/>
              <a:ext cx="4589361" cy="4691883"/>
            </a:xfrm>
            <a:custGeom>
              <a:avLst/>
              <a:gdLst/>
              <a:ahLst/>
              <a:cxnLst/>
              <a:rect l="l" t="t" r="r" b="b"/>
              <a:pathLst>
                <a:path w="4589361" h="4691883">
                  <a:moveTo>
                    <a:pt x="0" y="0"/>
                  </a:moveTo>
                  <a:lnTo>
                    <a:pt x="4589361" y="0"/>
                  </a:lnTo>
                  <a:lnTo>
                    <a:pt x="4589361" y="4691883"/>
                  </a:lnTo>
                  <a:lnTo>
                    <a:pt x="0" y="4691883"/>
                  </a:lnTo>
                  <a:close/>
                </a:path>
              </a:pathLst>
            </a:custGeom>
            <a:solidFill>
              <a:srgbClr val="000000">
                <a:alpha val="0"/>
              </a:srgbClr>
            </a:solidFill>
          </p:spPr>
          <p:txBody>
            <a:bodyPr/>
            <a:lstStyle/>
            <a:p>
              <a:pPr defTabSz="914445">
                <a:defRPr/>
              </a:pPr>
              <a:endParaRPr lang="en-GB">
                <a:solidFill>
                  <a:prstClr val="black"/>
                </a:solidFill>
                <a:latin typeface="Calibri"/>
              </a:endParaRPr>
            </a:p>
          </p:txBody>
        </p:sp>
        <p:sp>
          <p:nvSpPr>
            <p:cNvPr id="27" name="TextBox 27"/>
            <p:cNvSpPr txBox="1"/>
            <p:nvPr/>
          </p:nvSpPr>
          <p:spPr>
            <a:xfrm>
              <a:off x="0" y="-38100"/>
              <a:ext cx="4589361" cy="4729983"/>
            </a:xfrm>
            <a:prstGeom prst="rect">
              <a:avLst/>
            </a:prstGeom>
          </p:spPr>
          <p:txBody>
            <a:bodyPr lIns="0" tIns="0" rIns="0" bIns="0" rtlCol="0" anchor="t"/>
            <a:lstStyle/>
            <a:p>
              <a:pPr marL="217181" lvl="1" indent="-108591" algn="just" defTabSz="914445">
                <a:lnSpc>
                  <a:spcPts val="2160"/>
                </a:lnSpc>
                <a:buFont typeface="Arial"/>
                <a:buChar char="•"/>
                <a:defRPr/>
              </a:pPr>
              <a:r>
                <a:rPr lang="en-US" dirty="0">
                  <a:solidFill>
                    <a:schemeClr val="bg1"/>
                  </a:solidFill>
                  <a:latin typeface="Arial" panose="020B0604020202020204" pitchFamily="34" charset="0"/>
                  <a:cs typeface="Arial" panose="020B0604020202020204" pitchFamily="34" charset="0"/>
                </a:rPr>
                <a:t>In the south, coastal areas and river basins are exposed to flooding, resulting in loss of life and damage to infrastructure.</a:t>
              </a:r>
            </a:p>
            <a:p>
              <a:pPr marL="217181" lvl="1" indent="-108591" algn="just" defTabSz="914445">
                <a:lnSpc>
                  <a:spcPts val="2160"/>
                </a:lnSpc>
                <a:buFont typeface="Arial"/>
                <a:buChar char="•"/>
                <a:defRPr/>
              </a:pPr>
              <a:r>
                <a:rPr lang="en-US" dirty="0">
                  <a:solidFill>
                    <a:schemeClr val="bg1"/>
                  </a:solidFill>
                  <a:latin typeface="Arial" panose="020B0604020202020204" pitchFamily="34" charset="0"/>
                  <a:cs typeface="Arial" panose="020B0604020202020204" pitchFamily="34" charset="0"/>
                </a:rPr>
                <a:t>Rising sea levels are also threatening the Nigerian coast, particularly Lagos, with erosion, salinization of land and flooding</a:t>
              </a:r>
              <a:endParaRPr lang="en-US" dirty="0">
                <a:solidFill>
                  <a:schemeClr val="bg1"/>
                </a:solidFill>
                <a:latin typeface="Arial" panose="020B0604020202020204" pitchFamily="34" charset="0"/>
                <a:ea typeface="Arial"/>
                <a:cs typeface="Arial" panose="020B0604020202020204" pitchFamily="34" charset="0"/>
                <a:sym typeface="Arial"/>
              </a:endParaRPr>
            </a:p>
            <a:p>
              <a:pPr marL="217181" lvl="1" indent="-108591" algn="just" defTabSz="914445">
                <a:lnSpc>
                  <a:spcPts val="2160"/>
                </a:lnSpc>
                <a:buFont typeface="Arial"/>
                <a:buChar char="•"/>
                <a:defRPr/>
              </a:pPr>
              <a:r>
                <a:rPr lang="en-US" dirty="0">
                  <a:solidFill>
                    <a:schemeClr val="bg1"/>
                  </a:solidFill>
                  <a:latin typeface="Arial"/>
                  <a:cs typeface="Arial"/>
                  <a:sym typeface="Arial"/>
                </a:rPr>
                <a:t>Nigeria has about </a:t>
              </a:r>
              <a:r>
                <a:rPr lang="en-US" dirty="0">
                  <a:solidFill>
                    <a:schemeClr val="bg1"/>
                  </a:solidFill>
                  <a:latin typeface="Arial" panose="020B0604020202020204" pitchFamily="34" charset="0"/>
                  <a:cs typeface="Arial" panose="020B0604020202020204" pitchFamily="34" charset="0"/>
                </a:rPr>
                <a:t>853 km of coastline </a:t>
              </a:r>
              <a:r>
                <a:rPr lang="en-US" dirty="0">
                  <a:solidFill>
                    <a:schemeClr val="bg1"/>
                  </a:solidFill>
                  <a:latin typeface="Arial"/>
                  <a:ea typeface="Arial"/>
                  <a:cs typeface="Arial"/>
                  <a:sym typeface="Arial"/>
                </a:rPr>
                <a:t>with low adaptive capacity.</a:t>
              </a:r>
            </a:p>
          </p:txBody>
        </p:sp>
      </p:grpSp>
      <p:grpSp>
        <p:nvGrpSpPr>
          <p:cNvPr id="28" name="Group 28"/>
          <p:cNvGrpSpPr/>
          <p:nvPr/>
        </p:nvGrpSpPr>
        <p:grpSpPr>
          <a:xfrm>
            <a:off x="14226733" y="6361219"/>
            <a:ext cx="3442022" cy="407804"/>
            <a:chOff x="0" y="0"/>
            <a:chExt cx="4589361" cy="543739"/>
          </a:xfrm>
        </p:grpSpPr>
        <p:sp>
          <p:nvSpPr>
            <p:cNvPr id="29" name="Freeform 29"/>
            <p:cNvSpPr/>
            <p:nvPr/>
          </p:nvSpPr>
          <p:spPr>
            <a:xfrm>
              <a:off x="0" y="0"/>
              <a:ext cx="4589361" cy="543739"/>
            </a:xfrm>
            <a:custGeom>
              <a:avLst/>
              <a:gdLst/>
              <a:ahLst/>
              <a:cxnLst/>
              <a:rect l="l" t="t" r="r" b="b"/>
              <a:pathLst>
                <a:path w="4589361" h="543739">
                  <a:moveTo>
                    <a:pt x="0" y="0"/>
                  </a:moveTo>
                  <a:lnTo>
                    <a:pt x="4589361" y="0"/>
                  </a:lnTo>
                  <a:lnTo>
                    <a:pt x="4589361" y="543739"/>
                  </a:lnTo>
                  <a:lnTo>
                    <a:pt x="0" y="543739"/>
                  </a:lnTo>
                  <a:close/>
                </a:path>
              </a:pathLst>
            </a:custGeom>
            <a:solidFill>
              <a:srgbClr val="000000">
                <a:alpha val="0"/>
              </a:srgbClr>
            </a:solidFill>
          </p:spPr>
          <p:txBody>
            <a:bodyPr/>
            <a:lstStyle/>
            <a:p>
              <a:pPr defTabSz="914445">
                <a:defRPr/>
              </a:pPr>
              <a:endParaRPr lang="en-GB">
                <a:solidFill>
                  <a:prstClr val="black"/>
                </a:solidFill>
                <a:latin typeface="Calibri"/>
              </a:endParaRPr>
            </a:p>
          </p:txBody>
        </p:sp>
        <p:sp>
          <p:nvSpPr>
            <p:cNvPr id="30" name="TextBox 30"/>
            <p:cNvSpPr txBox="1"/>
            <p:nvPr/>
          </p:nvSpPr>
          <p:spPr>
            <a:xfrm>
              <a:off x="0" y="-47625"/>
              <a:ext cx="4589361" cy="591364"/>
            </a:xfrm>
            <a:prstGeom prst="rect">
              <a:avLst/>
            </a:prstGeom>
          </p:spPr>
          <p:txBody>
            <a:bodyPr lIns="0" tIns="0" rIns="0" bIns="0" rtlCol="0" anchor="t"/>
            <a:lstStyle/>
            <a:p>
              <a:pPr algn="ctr" defTabSz="914445">
                <a:lnSpc>
                  <a:spcPts val="3344"/>
                </a:lnSpc>
                <a:defRPr/>
              </a:pPr>
              <a:r>
                <a:rPr lang="en-US" sz="2351" b="1">
                  <a:solidFill>
                    <a:srgbClr val="FFFFFF"/>
                  </a:solidFill>
                  <a:latin typeface="Garet Bold"/>
                  <a:ea typeface="Garet Bold"/>
                  <a:cs typeface="Garet Bold"/>
                  <a:sym typeface="Garet Bold"/>
                </a:rPr>
                <a:t>Agriculture</a:t>
              </a:r>
            </a:p>
          </p:txBody>
        </p:sp>
      </p:grpSp>
      <p:grpSp>
        <p:nvGrpSpPr>
          <p:cNvPr id="31" name="Group 31"/>
          <p:cNvGrpSpPr/>
          <p:nvPr/>
        </p:nvGrpSpPr>
        <p:grpSpPr>
          <a:xfrm>
            <a:off x="9971305" y="4575083"/>
            <a:ext cx="2984360" cy="499398"/>
            <a:chOff x="0" y="0"/>
            <a:chExt cx="3979147" cy="665864"/>
          </a:xfrm>
        </p:grpSpPr>
        <p:sp>
          <p:nvSpPr>
            <p:cNvPr id="32" name="Freeform 32"/>
            <p:cNvSpPr/>
            <p:nvPr/>
          </p:nvSpPr>
          <p:spPr>
            <a:xfrm>
              <a:off x="0" y="0"/>
              <a:ext cx="3979147" cy="665864"/>
            </a:xfrm>
            <a:custGeom>
              <a:avLst/>
              <a:gdLst/>
              <a:ahLst/>
              <a:cxnLst/>
              <a:rect l="l" t="t" r="r" b="b"/>
              <a:pathLst>
                <a:path w="3979147" h="665864">
                  <a:moveTo>
                    <a:pt x="0" y="0"/>
                  </a:moveTo>
                  <a:lnTo>
                    <a:pt x="3979147" y="0"/>
                  </a:lnTo>
                  <a:lnTo>
                    <a:pt x="3979147" y="665864"/>
                  </a:lnTo>
                  <a:lnTo>
                    <a:pt x="0" y="665864"/>
                  </a:lnTo>
                  <a:close/>
                </a:path>
              </a:pathLst>
            </a:custGeom>
            <a:solidFill>
              <a:srgbClr val="000000">
                <a:alpha val="0"/>
              </a:srgbClr>
            </a:solidFill>
          </p:spPr>
          <p:txBody>
            <a:bodyPr/>
            <a:lstStyle/>
            <a:p>
              <a:pPr defTabSz="914445">
                <a:defRPr/>
              </a:pPr>
              <a:endParaRPr lang="en-GB">
                <a:solidFill>
                  <a:prstClr val="black"/>
                </a:solidFill>
                <a:latin typeface="Calibri"/>
              </a:endParaRPr>
            </a:p>
          </p:txBody>
        </p:sp>
        <p:sp>
          <p:nvSpPr>
            <p:cNvPr id="33" name="TextBox 33"/>
            <p:cNvSpPr txBox="1"/>
            <p:nvPr/>
          </p:nvSpPr>
          <p:spPr>
            <a:xfrm>
              <a:off x="0" y="-47625"/>
              <a:ext cx="3979147" cy="713489"/>
            </a:xfrm>
            <a:prstGeom prst="rect">
              <a:avLst/>
            </a:prstGeom>
          </p:spPr>
          <p:txBody>
            <a:bodyPr lIns="0" tIns="0" rIns="0" bIns="0" rtlCol="0" anchor="t"/>
            <a:lstStyle/>
            <a:p>
              <a:pPr algn="ctr" defTabSz="914445">
                <a:lnSpc>
                  <a:spcPts val="3344"/>
                </a:lnSpc>
                <a:defRPr/>
              </a:pPr>
              <a:r>
                <a:rPr lang="en-US" sz="2351" b="1">
                  <a:solidFill>
                    <a:srgbClr val="FFFFFF"/>
                  </a:solidFill>
                  <a:latin typeface="Garet Bold"/>
                  <a:ea typeface="Garet Bold"/>
                  <a:cs typeface="Garet Bold"/>
                  <a:sym typeface="Garet Bold"/>
                </a:rPr>
                <a:t>Water Availability</a:t>
              </a:r>
            </a:p>
          </p:txBody>
        </p:sp>
      </p:grpSp>
      <p:grpSp>
        <p:nvGrpSpPr>
          <p:cNvPr id="34" name="Group 34"/>
          <p:cNvGrpSpPr/>
          <p:nvPr/>
        </p:nvGrpSpPr>
        <p:grpSpPr>
          <a:xfrm>
            <a:off x="14226733" y="7177168"/>
            <a:ext cx="3442022" cy="3046988"/>
            <a:chOff x="0" y="0"/>
            <a:chExt cx="4589361" cy="4062651"/>
          </a:xfrm>
        </p:grpSpPr>
        <p:sp>
          <p:nvSpPr>
            <p:cNvPr id="35" name="Freeform 35"/>
            <p:cNvSpPr/>
            <p:nvPr/>
          </p:nvSpPr>
          <p:spPr>
            <a:xfrm>
              <a:off x="0" y="0"/>
              <a:ext cx="4589361" cy="4062651"/>
            </a:xfrm>
            <a:custGeom>
              <a:avLst/>
              <a:gdLst/>
              <a:ahLst/>
              <a:cxnLst/>
              <a:rect l="l" t="t" r="r" b="b"/>
              <a:pathLst>
                <a:path w="4589361" h="4062651">
                  <a:moveTo>
                    <a:pt x="0" y="0"/>
                  </a:moveTo>
                  <a:lnTo>
                    <a:pt x="4589361" y="0"/>
                  </a:lnTo>
                  <a:lnTo>
                    <a:pt x="4589361" y="4062651"/>
                  </a:lnTo>
                  <a:lnTo>
                    <a:pt x="0" y="4062651"/>
                  </a:lnTo>
                  <a:close/>
                </a:path>
              </a:pathLst>
            </a:custGeom>
            <a:solidFill>
              <a:srgbClr val="000000">
                <a:alpha val="0"/>
              </a:srgbClr>
            </a:solidFill>
          </p:spPr>
          <p:txBody>
            <a:bodyPr/>
            <a:lstStyle/>
            <a:p>
              <a:pPr defTabSz="914445">
                <a:defRPr/>
              </a:pPr>
              <a:endParaRPr lang="en-GB">
                <a:solidFill>
                  <a:prstClr val="black"/>
                </a:solidFill>
                <a:latin typeface="Calibri"/>
              </a:endParaRPr>
            </a:p>
          </p:txBody>
        </p:sp>
        <p:sp>
          <p:nvSpPr>
            <p:cNvPr id="36" name="TextBox 36"/>
            <p:cNvSpPr txBox="1"/>
            <p:nvPr/>
          </p:nvSpPr>
          <p:spPr>
            <a:xfrm>
              <a:off x="0" y="-38100"/>
              <a:ext cx="4589361" cy="4100751"/>
            </a:xfrm>
            <a:prstGeom prst="rect">
              <a:avLst/>
            </a:prstGeom>
          </p:spPr>
          <p:txBody>
            <a:bodyPr lIns="0" tIns="0" rIns="0" bIns="0" rtlCol="0" anchor="t"/>
            <a:lstStyle/>
            <a:p>
              <a:pPr marL="217181" lvl="1" indent="-108591" algn="just" defTabSz="914445">
                <a:lnSpc>
                  <a:spcPts val="2160"/>
                </a:lnSpc>
                <a:buFont typeface="Arial"/>
                <a:buChar char="•"/>
                <a:defRPr/>
              </a:pPr>
              <a:r>
                <a:rPr lang="en-US">
                  <a:solidFill>
                    <a:srgbClr val="000000"/>
                  </a:solidFill>
                  <a:latin typeface="Arial"/>
                  <a:ea typeface="Arial"/>
                  <a:cs typeface="Arial"/>
                  <a:sym typeface="Arial"/>
                </a:rPr>
                <a:t>Highly exposed to floods, droughts, and shifting rainfall patterns, affecting crop yields and food security.</a:t>
              </a:r>
            </a:p>
            <a:p>
              <a:pPr marL="217181" lvl="1" indent="-108591" algn="just" defTabSz="914445">
                <a:lnSpc>
                  <a:spcPts val="2160"/>
                </a:lnSpc>
                <a:defRPr/>
              </a:pPr>
              <a:endParaRPr lang="en-US">
                <a:solidFill>
                  <a:srgbClr val="000000"/>
                </a:solidFill>
                <a:latin typeface="Arial"/>
                <a:ea typeface="Arial"/>
                <a:cs typeface="Arial"/>
                <a:sym typeface="Arial"/>
              </a:endParaRPr>
            </a:p>
            <a:p>
              <a:pPr marL="217181" lvl="1" indent="-108591" algn="just" defTabSz="914445">
                <a:lnSpc>
                  <a:spcPts val="2160"/>
                </a:lnSpc>
                <a:buFont typeface="Arial"/>
                <a:buChar char="•"/>
                <a:defRPr/>
              </a:pPr>
              <a:r>
                <a:rPr lang="en-US">
                  <a:solidFill>
                    <a:srgbClr val="000000"/>
                  </a:solidFill>
                  <a:latin typeface="Arial"/>
                  <a:ea typeface="Arial"/>
                  <a:cs typeface="Arial"/>
                  <a:sym typeface="Arial"/>
                </a:rPr>
                <a:t>Smallholder farmers, who make up the majority, often lack access to climate information, insurance, and adaptive technologies.</a:t>
              </a:r>
            </a:p>
            <a:p>
              <a:pPr marL="217181" lvl="1" indent="-108591" algn="just" defTabSz="914445">
                <a:lnSpc>
                  <a:spcPts val="2160"/>
                </a:lnSpc>
                <a:defRPr/>
              </a:pPr>
              <a:endParaRPr lang="en-US">
                <a:solidFill>
                  <a:srgbClr val="000000"/>
                </a:solidFill>
                <a:latin typeface="Arial"/>
                <a:ea typeface="Arial"/>
                <a:cs typeface="Arial"/>
                <a:sym typeface="Arial"/>
              </a:endParaRPr>
            </a:p>
          </p:txBody>
        </p:sp>
      </p:grpSp>
      <p:sp>
        <p:nvSpPr>
          <p:cNvPr id="37" name="Freeform 37" descr="A group of islands in the water  AI-generated content may be incorrect."/>
          <p:cNvSpPr/>
          <p:nvPr/>
        </p:nvSpPr>
        <p:spPr>
          <a:xfrm>
            <a:off x="1032116" y="3256450"/>
            <a:ext cx="2292113" cy="2170265"/>
          </a:xfrm>
          <a:custGeom>
            <a:avLst/>
            <a:gdLst/>
            <a:ahLst/>
            <a:cxnLst/>
            <a:rect l="l" t="t" r="r" b="b"/>
            <a:pathLst>
              <a:path w="2292112" h="2170264">
                <a:moveTo>
                  <a:pt x="0" y="0"/>
                </a:moveTo>
                <a:lnTo>
                  <a:pt x="2292112" y="0"/>
                </a:lnTo>
                <a:lnTo>
                  <a:pt x="2292112" y="2170264"/>
                </a:lnTo>
                <a:lnTo>
                  <a:pt x="0" y="2170264"/>
                </a:lnTo>
                <a:lnTo>
                  <a:pt x="0" y="0"/>
                </a:lnTo>
                <a:close/>
              </a:path>
            </a:pathLst>
          </a:custGeom>
          <a:blipFill>
            <a:blip r:embed="rId19"/>
            <a:stretch>
              <a:fillRect t="-2115" b="-2115"/>
            </a:stretch>
          </a:blipFill>
        </p:spPr>
        <p:txBody>
          <a:bodyPr/>
          <a:lstStyle/>
          <a:p>
            <a:pPr defTabSz="914445">
              <a:defRPr/>
            </a:pPr>
            <a:endParaRPr lang="en-GB">
              <a:solidFill>
                <a:prstClr val="black"/>
              </a:solidFill>
              <a:latin typeface="Calibri"/>
            </a:endParaRPr>
          </a:p>
        </p:txBody>
      </p:sp>
      <p:sp>
        <p:nvSpPr>
          <p:cNvPr id="38" name="Freeform 38" descr="A small hut in a field  AI-generated content may be incorrect."/>
          <p:cNvSpPr/>
          <p:nvPr/>
        </p:nvSpPr>
        <p:spPr>
          <a:xfrm>
            <a:off x="14830802" y="4028426"/>
            <a:ext cx="2190752" cy="1936092"/>
          </a:xfrm>
          <a:custGeom>
            <a:avLst/>
            <a:gdLst/>
            <a:ahLst/>
            <a:cxnLst/>
            <a:rect l="l" t="t" r="r" b="b"/>
            <a:pathLst>
              <a:path w="2190751" h="1936092">
                <a:moveTo>
                  <a:pt x="0" y="0"/>
                </a:moveTo>
                <a:lnTo>
                  <a:pt x="2190751" y="0"/>
                </a:lnTo>
                <a:lnTo>
                  <a:pt x="2190751" y="1936092"/>
                </a:lnTo>
                <a:lnTo>
                  <a:pt x="0" y="1936092"/>
                </a:lnTo>
                <a:lnTo>
                  <a:pt x="0" y="0"/>
                </a:lnTo>
                <a:close/>
              </a:path>
            </a:pathLst>
          </a:custGeom>
          <a:blipFill>
            <a:blip r:embed="rId20"/>
            <a:stretch>
              <a:fillRect t="-3085" b="-3085"/>
            </a:stretch>
          </a:blipFill>
        </p:spPr>
        <p:txBody>
          <a:bodyPr/>
          <a:lstStyle/>
          <a:p>
            <a:pPr defTabSz="914445">
              <a:defRPr/>
            </a:pPr>
            <a:endParaRPr lang="en-GB">
              <a:solidFill>
                <a:prstClr val="black"/>
              </a:solidFill>
              <a:latin typeface="Calibri"/>
            </a:endParaRPr>
          </a:p>
        </p:txBody>
      </p:sp>
      <p:sp>
        <p:nvSpPr>
          <p:cNvPr id="39" name="Freeform 39" descr="Premium Photo | Water drop isolated"/>
          <p:cNvSpPr/>
          <p:nvPr/>
        </p:nvSpPr>
        <p:spPr>
          <a:xfrm>
            <a:off x="10446590" y="2089749"/>
            <a:ext cx="1815861" cy="1880559"/>
          </a:xfrm>
          <a:custGeom>
            <a:avLst/>
            <a:gdLst/>
            <a:ahLst/>
            <a:cxnLst/>
            <a:rect l="l" t="t" r="r" b="b"/>
            <a:pathLst>
              <a:path w="1815861" h="1880559">
                <a:moveTo>
                  <a:pt x="0" y="0"/>
                </a:moveTo>
                <a:lnTo>
                  <a:pt x="1815861" y="0"/>
                </a:lnTo>
                <a:lnTo>
                  <a:pt x="1815861" y="1880559"/>
                </a:lnTo>
                <a:lnTo>
                  <a:pt x="0" y="1880559"/>
                </a:lnTo>
                <a:lnTo>
                  <a:pt x="0" y="0"/>
                </a:lnTo>
                <a:close/>
              </a:path>
            </a:pathLst>
          </a:custGeom>
          <a:blipFill>
            <a:blip r:embed="rId21"/>
            <a:stretch>
              <a:fillRect l="-1781" r="-1781"/>
            </a:stretch>
          </a:blipFill>
        </p:spPr>
        <p:txBody>
          <a:bodyPr/>
          <a:lstStyle/>
          <a:p>
            <a:pPr defTabSz="914445">
              <a:defRPr/>
            </a:pPr>
            <a:endParaRPr lang="en-GB">
              <a:solidFill>
                <a:prstClr val="black"/>
              </a:solidFill>
              <a:latin typeface="Calibri"/>
            </a:endParaRPr>
          </a:p>
        </p:txBody>
      </p:sp>
      <p:sp>
        <p:nvSpPr>
          <p:cNvPr id="40" name="Freeform 40"/>
          <p:cNvSpPr/>
          <p:nvPr/>
        </p:nvSpPr>
        <p:spPr>
          <a:xfrm>
            <a:off x="4982132" y="1832948"/>
            <a:ext cx="3614520" cy="3614520"/>
          </a:xfrm>
          <a:custGeom>
            <a:avLst/>
            <a:gdLst/>
            <a:ahLst/>
            <a:cxnLst/>
            <a:rect l="l" t="t" r="r" b="b"/>
            <a:pathLst>
              <a:path w="3614520" h="3614520">
                <a:moveTo>
                  <a:pt x="0" y="0"/>
                </a:moveTo>
                <a:lnTo>
                  <a:pt x="3614520" y="0"/>
                </a:lnTo>
                <a:lnTo>
                  <a:pt x="3614520" y="3614520"/>
                </a:lnTo>
                <a:lnTo>
                  <a:pt x="0" y="36145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445">
              <a:defRPr/>
            </a:pPr>
            <a:endParaRPr lang="en-GB">
              <a:solidFill>
                <a:prstClr val="black"/>
              </a:solidFill>
              <a:latin typeface="Calibri"/>
            </a:endParaRPr>
          </a:p>
        </p:txBody>
      </p:sp>
      <p:sp>
        <p:nvSpPr>
          <p:cNvPr id="41" name="Freeform 41"/>
          <p:cNvSpPr/>
          <p:nvPr/>
        </p:nvSpPr>
        <p:spPr>
          <a:xfrm>
            <a:off x="4790196" y="4473377"/>
            <a:ext cx="4050339" cy="5552732"/>
          </a:xfrm>
          <a:custGeom>
            <a:avLst/>
            <a:gdLst/>
            <a:ahLst/>
            <a:cxnLst/>
            <a:rect l="l" t="t" r="r" b="b"/>
            <a:pathLst>
              <a:path w="4050339" h="5552731">
                <a:moveTo>
                  <a:pt x="0" y="0"/>
                </a:moveTo>
                <a:lnTo>
                  <a:pt x="4050340" y="0"/>
                </a:lnTo>
                <a:lnTo>
                  <a:pt x="4050340" y="5552731"/>
                </a:lnTo>
                <a:lnTo>
                  <a:pt x="0" y="5552731"/>
                </a:lnTo>
                <a:lnTo>
                  <a:pt x="0" y="0"/>
                </a:lnTo>
                <a:close/>
              </a:path>
            </a:pathLst>
          </a:custGeom>
          <a:blipFill>
            <a:blip r:embed="rId17">
              <a:extLst>
                <a:ext uri="{96DAC541-7B7A-43D3-8B79-37D633B846F1}">
                  <asvg:svgBlip xmlns:asvg="http://schemas.microsoft.com/office/drawing/2016/SVG/main" r:embed="rId18"/>
                </a:ext>
              </a:extLst>
            </a:blip>
            <a:stretch>
              <a:fillRect l="-69491" t="-4225" r="-5030"/>
            </a:stretch>
          </a:blipFill>
        </p:spPr>
        <p:txBody>
          <a:bodyPr/>
          <a:lstStyle/>
          <a:p>
            <a:pPr defTabSz="914445">
              <a:defRPr/>
            </a:pPr>
            <a:endParaRPr lang="en-GB">
              <a:solidFill>
                <a:prstClr val="black"/>
              </a:solidFill>
              <a:latin typeface="Calibri"/>
            </a:endParaRPr>
          </a:p>
        </p:txBody>
      </p:sp>
      <p:sp>
        <p:nvSpPr>
          <p:cNvPr id="42" name="Freeform 42"/>
          <p:cNvSpPr/>
          <p:nvPr/>
        </p:nvSpPr>
        <p:spPr>
          <a:xfrm>
            <a:off x="4990529" y="4481515"/>
            <a:ext cx="3597725" cy="1199933"/>
          </a:xfrm>
          <a:custGeom>
            <a:avLst/>
            <a:gdLst/>
            <a:ahLst/>
            <a:cxnLst/>
            <a:rect l="l" t="t" r="r" b="b"/>
            <a:pathLst>
              <a:path w="3597725" h="1199932">
                <a:moveTo>
                  <a:pt x="0" y="0"/>
                </a:moveTo>
                <a:lnTo>
                  <a:pt x="3597725" y="0"/>
                </a:lnTo>
                <a:lnTo>
                  <a:pt x="3597725" y="1199932"/>
                </a:lnTo>
                <a:lnTo>
                  <a:pt x="0" y="11999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14445">
              <a:defRPr/>
            </a:pPr>
            <a:endParaRPr lang="en-GB">
              <a:solidFill>
                <a:prstClr val="black"/>
              </a:solidFill>
              <a:latin typeface="Calibri"/>
            </a:endParaRPr>
          </a:p>
        </p:txBody>
      </p:sp>
      <p:grpSp>
        <p:nvGrpSpPr>
          <p:cNvPr id="43" name="Group 43"/>
          <p:cNvGrpSpPr/>
          <p:nvPr/>
        </p:nvGrpSpPr>
        <p:grpSpPr>
          <a:xfrm>
            <a:off x="5297212" y="4719540"/>
            <a:ext cx="2984360" cy="830997"/>
            <a:chOff x="0" y="0"/>
            <a:chExt cx="3979147" cy="1107996"/>
          </a:xfrm>
        </p:grpSpPr>
        <p:sp>
          <p:nvSpPr>
            <p:cNvPr id="44" name="Freeform 44"/>
            <p:cNvSpPr/>
            <p:nvPr/>
          </p:nvSpPr>
          <p:spPr>
            <a:xfrm>
              <a:off x="0" y="0"/>
              <a:ext cx="3979147" cy="1107996"/>
            </a:xfrm>
            <a:custGeom>
              <a:avLst/>
              <a:gdLst/>
              <a:ahLst/>
              <a:cxnLst/>
              <a:rect l="l" t="t" r="r" b="b"/>
              <a:pathLst>
                <a:path w="3979147" h="1107996">
                  <a:moveTo>
                    <a:pt x="0" y="0"/>
                  </a:moveTo>
                  <a:lnTo>
                    <a:pt x="3979147" y="0"/>
                  </a:lnTo>
                  <a:lnTo>
                    <a:pt x="3979147" y="1107996"/>
                  </a:lnTo>
                  <a:lnTo>
                    <a:pt x="0" y="1107996"/>
                  </a:lnTo>
                  <a:close/>
                </a:path>
              </a:pathLst>
            </a:custGeom>
            <a:solidFill>
              <a:srgbClr val="000000">
                <a:alpha val="0"/>
              </a:srgbClr>
            </a:solidFill>
          </p:spPr>
          <p:txBody>
            <a:bodyPr/>
            <a:lstStyle/>
            <a:p>
              <a:pPr defTabSz="914445">
                <a:defRPr/>
              </a:pPr>
              <a:endParaRPr lang="en-GB">
                <a:solidFill>
                  <a:prstClr val="black"/>
                </a:solidFill>
                <a:latin typeface="Calibri"/>
              </a:endParaRPr>
            </a:p>
          </p:txBody>
        </p:sp>
        <p:sp>
          <p:nvSpPr>
            <p:cNvPr id="45" name="TextBox 45"/>
            <p:cNvSpPr txBox="1"/>
            <p:nvPr/>
          </p:nvSpPr>
          <p:spPr>
            <a:xfrm>
              <a:off x="0" y="-47625"/>
              <a:ext cx="3979147" cy="1155621"/>
            </a:xfrm>
            <a:prstGeom prst="rect">
              <a:avLst/>
            </a:prstGeom>
          </p:spPr>
          <p:txBody>
            <a:bodyPr lIns="0" tIns="0" rIns="0" bIns="0" rtlCol="0" anchor="t"/>
            <a:lstStyle/>
            <a:p>
              <a:pPr algn="ctr" defTabSz="914445">
                <a:lnSpc>
                  <a:spcPts val="3344"/>
                </a:lnSpc>
                <a:defRPr/>
              </a:pPr>
              <a:r>
                <a:rPr lang="en-US" sz="2351" b="1">
                  <a:solidFill>
                    <a:srgbClr val="FFFFFF"/>
                  </a:solidFill>
                  <a:latin typeface="Garet Bold"/>
                  <a:ea typeface="Garet Bold"/>
                  <a:cs typeface="Garet Bold"/>
                  <a:sym typeface="Garet Bold"/>
                </a:rPr>
                <a:t>Health and Disease</a:t>
              </a:r>
            </a:p>
          </p:txBody>
        </p:sp>
      </p:grpSp>
      <p:sp>
        <p:nvSpPr>
          <p:cNvPr id="46" name="Freeform 46" descr="A close-up of pills  AI-generated content may be incorrect."/>
          <p:cNvSpPr/>
          <p:nvPr/>
        </p:nvSpPr>
        <p:spPr>
          <a:xfrm>
            <a:off x="5756350" y="2251453"/>
            <a:ext cx="2054345" cy="2117606"/>
          </a:xfrm>
          <a:custGeom>
            <a:avLst/>
            <a:gdLst/>
            <a:ahLst/>
            <a:cxnLst/>
            <a:rect l="l" t="t" r="r" b="b"/>
            <a:pathLst>
              <a:path w="2054345" h="2117606">
                <a:moveTo>
                  <a:pt x="0" y="0"/>
                </a:moveTo>
                <a:lnTo>
                  <a:pt x="2054345" y="0"/>
                </a:lnTo>
                <a:lnTo>
                  <a:pt x="2054345" y="2117606"/>
                </a:lnTo>
                <a:lnTo>
                  <a:pt x="0" y="2117606"/>
                </a:lnTo>
                <a:lnTo>
                  <a:pt x="0" y="0"/>
                </a:lnTo>
                <a:close/>
              </a:path>
            </a:pathLst>
          </a:custGeom>
          <a:blipFill>
            <a:blip r:embed="rId22"/>
            <a:stretch>
              <a:fillRect l="-3368" r="-3368"/>
            </a:stretch>
          </a:blipFill>
        </p:spPr>
        <p:txBody>
          <a:bodyPr/>
          <a:lstStyle/>
          <a:p>
            <a:pPr defTabSz="914445">
              <a:defRPr/>
            </a:pPr>
            <a:endParaRPr lang="en-GB">
              <a:solidFill>
                <a:prstClr val="black"/>
              </a:solidFill>
              <a:latin typeface="Calibri"/>
            </a:endParaRPr>
          </a:p>
        </p:txBody>
      </p:sp>
      <p:sp>
        <p:nvSpPr>
          <p:cNvPr id="48" name="TextBox 48"/>
          <p:cNvSpPr txBox="1"/>
          <p:nvPr/>
        </p:nvSpPr>
        <p:spPr>
          <a:xfrm>
            <a:off x="9239188" y="5204623"/>
            <a:ext cx="4014353" cy="2130070"/>
          </a:xfrm>
          <a:prstGeom prst="rect">
            <a:avLst/>
          </a:prstGeom>
        </p:spPr>
        <p:txBody>
          <a:bodyPr lIns="0" tIns="0" rIns="0" bIns="0" rtlCol="0" anchor="t">
            <a:spAutoFit/>
          </a:bodyPr>
          <a:lstStyle/>
          <a:p>
            <a:pPr marL="431823" lvl="1" indent="-215912" algn="just" defTabSz="914445">
              <a:lnSpc>
                <a:spcPts val="2363"/>
              </a:lnSpc>
              <a:buFont typeface="Arial"/>
              <a:buChar char="•"/>
              <a:defRPr/>
            </a:pPr>
            <a:endParaRPr lang="en-US" sz="2000" dirty="0">
              <a:solidFill>
                <a:srgbClr val="000000"/>
              </a:solidFill>
              <a:latin typeface="Arial"/>
              <a:ea typeface="Arial"/>
              <a:cs typeface="Arial"/>
              <a:sym typeface="Arial"/>
            </a:endParaRPr>
          </a:p>
          <a:p>
            <a:pPr marL="431823" lvl="1" indent="-215912" algn="just" defTabSz="914445">
              <a:lnSpc>
                <a:spcPts val="2363"/>
              </a:lnSpc>
              <a:buFont typeface="Arial"/>
              <a:buChar char="•"/>
              <a:defRPr/>
            </a:pPr>
            <a:r>
              <a:rPr lang="en-US" dirty="0">
                <a:solidFill>
                  <a:schemeClr val="bg1"/>
                </a:solidFill>
                <a:latin typeface="Arial" panose="020B0604020202020204" pitchFamily="34" charset="0"/>
                <a:cs typeface="Arial" panose="020B0604020202020204" pitchFamily="34" charset="0"/>
              </a:rPr>
              <a:t>In the north, rising temperatures and desertification could exacerbate existing problems related to water supply and food security, which are already major challenges in the region</a:t>
            </a:r>
            <a:endParaRPr lang="en-US" dirty="0">
              <a:solidFill>
                <a:schemeClr val="bg1"/>
              </a:solidFill>
              <a:latin typeface="Arial" panose="020B0604020202020204" pitchFamily="34" charset="0"/>
              <a:ea typeface="Arial"/>
              <a:cs typeface="Arial" panose="020B0604020202020204" pitchFamily="34" charset="0"/>
              <a:sym typeface="Arial"/>
            </a:endParaRPr>
          </a:p>
        </p:txBody>
      </p:sp>
      <p:sp>
        <p:nvSpPr>
          <p:cNvPr id="49" name="TextBox 49"/>
          <p:cNvSpPr txBox="1"/>
          <p:nvPr/>
        </p:nvSpPr>
        <p:spPr>
          <a:xfrm>
            <a:off x="4788679" y="5744312"/>
            <a:ext cx="3807974" cy="3693319"/>
          </a:xfrm>
          <a:prstGeom prst="rect">
            <a:avLst/>
          </a:prstGeom>
        </p:spPr>
        <p:txBody>
          <a:bodyPr lIns="0" tIns="0" rIns="0" bIns="0" rtlCol="0" anchor="t">
            <a:spAutoFit/>
          </a:bodyPr>
          <a:lstStyle/>
          <a:p>
            <a:pPr marL="431823" lvl="1" indent="-215912" algn="just" defTabSz="914445">
              <a:lnSpc>
                <a:spcPts val="2363"/>
              </a:lnSpc>
              <a:buFont typeface="Arial"/>
              <a:buChar char="•"/>
              <a:defRPr/>
            </a:pPr>
            <a:r>
              <a:rPr lang="en-US" sz="2000" dirty="0">
                <a:solidFill>
                  <a:srgbClr val="000000"/>
                </a:solidFill>
                <a:latin typeface="Arial"/>
                <a:ea typeface="Arial"/>
                <a:cs typeface="Arial"/>
                <a:sym typeface="Arial"/>
              </a:rPr>
              <a:t>Rising temperatures and humidity increase the spread of vector-borne diseases such as dengue fever and malaria.</a:t>
            </a:r>
          </a:p>
          <a:p>
            <a:pPr marL="431823" lvl="1" indent="-215912" algn="just" defTabSz="914445">
              <a:lnSpc>
                <a:spcPts val="2363"/>
              </a:lnSpc>
              <a:buFont typeface="Arial"/>
              <a:buChar char="•"/>
              <a:defRPr/>
            </a:pPr>
            <a:r>
              <a:rPr lang="en-US" sz="2000" dirty="0">
                <a:solidFill>
                  <a:srgbClr val="000000"/>
                </a:solidFill>
                <a:latin typeface="Arial"/>
                <a:ea typeface="Arial"/>
                <a:cs typeface="Arial"/>
                <a:sym typeface="Arial"/>
              </a:rPr>
              <a:t>Floods also spread water borne disease resulting into epidemic</a:t>
            </a:r>
          </a:p>
          <a:p>
            <a:pPr marL="431823" lvl="1" indent="-215912" algn="just" defTabSz="914445">
              <a:lnSpc>
                <a:spcPts val="2363"/>
              </a:lnSpc>
              <a:buFont typeface="Arial"/>
              <a:buChar char="•"/>
              <a:defRPr/>
            </a:pPr>
            <a:r>
              <a:rPr lang="en-US" sz="2000" dirty="0">
                <a:solidFill>
                  <a:srgbClr val="000000"/>
                </a:solidFill>
                <a:latin typeface="Arial"/>
                <a:ea typeface="Arial"/>
                <a:cs typeface="Arial"/>
                <a:sym typeface="Arial"/>
              </a:rPr>
              <a:t>Health systems have limited capacity to respond to climate-induced health threats.</a:t>
            </a:r>
          </a:p>
        </p:txBody>
      </p:sp>
    </p:spTree>
    <p:extLst>
      <p:ext uri="{BB962C8B-B14F-4D97-AF65-F5344CB8AC3E}">
        <p14:creationId xmlns:p14="http://schemas.microsoft.com/office/powerpoint/2010/main" val="23532329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292191" y="9744693"/>
            <a:ext cx="4276409" cy="307777"/>
          </a:xfrm>
          <a:prstGeom prst="rect">
            <a:avLst/>
          </a:prstGeom>
        </p:spPr>
        <p:txBody>
          <a:bodyPr lIns="0" tIns="0" rIns="0" bIns="0" rtlCol="0" anchor="t">
            <a:spAutoFit/>
          </a:bodyPr>
          <a:lstStyle/>
          <a:p>
            <a:pPr algn="ctr" defTabSz="914445">
              <a:lnSpc>
                <a:spcPts val="2363"/>
              </a:lnSpc>
              <a:spcBef>
                <a:spcPct val="0"/>
              </a:spcBef>
              <a:defRPr/>
            </a:pPr>
            <a:r>
              <a:rPr lang="en-US" sz="2000" b="1" dirty="0">
                <a:solidFill>
                  <a:srgbClr val="FEFEFE"/>
                </a:solidFill>
                <a:latin typeface="Arial Bold"/>
                <a:ea typeface="Arial Bold"/>
                <a:cs typeface="Arial Bold"/>
                <a:sym typeface="Arial Bold"/>
              </a:rPr>
              <a:t>Source : Zen and Saputra (2023)</a:t>
            </a:r>
          </a:p>
        </p:txBody>
      </p:sp>
      <p:grpSp>
        <p:nvGrpSpPr>
          <p:cNvPr id="4" name="Group 4"/>
          <p:cNvGrpSpPr/>
          <p:nvPr/>
        </p:nvGrpSpPr>
        <p:grpSpPr>
          <a:xfrm>
            <a:off x="597363" y="968783"/>
            <a:ext cx="4889037" cy="3740783"/>
            <a:chOff x="0" y="0"/>
            <a:chExt cx="13704802" cy="2038336"/>
          </a:xfrm>
        </p:grpSpPr>
        <p:sp>
          <p:nvSpPr>
            <p:cNvPr id="5" name="Freeform 5"/>
            <p:cNvSpPr/>
            <p:nvPr/>
          </p:nvSpPr>
          <p:spPr>
            <a:xfrm>
              <a:off x="0" y="0"/>
              <a:ext cx="13704802" cy="2038336"/>
            </a:xfrm>
            <a:custGeom>
              <a:avLst/>
              <a:gdLst/>
              <a:ahLst/>
              <a:cxnLst/>
              <a:rect l="l" t="t" r="r" b="b"/>
              <a:pathLst>
                <a:path w="13704802" h="2038336">
                  <a:moveTo>
                    <a:pt x="0" y="0"/>
                  </a:moveTo>
                  <a:lnTo>
                    <a:pt x="13704802" y="0"/>
                  </a:lnTo>
                  <a:lnTo>
                    <a:pt x="13704802" y="2038336"/>
                  </a:lnTo>
                  <a:lnTo>
                    <a:pt x="0" y="2038336"/>
                  </a:lnTo>
                  <a:close/>
                </a:path>
              </a:pathLst>
            </a:custGeom>
            <a:solidFill>
              <a:srgbClr val="000000">
                <a:alpha val="0"/>
              </a:srgbClr>
            </a:solidFill>
          </p:spPr>
          <p:txBody>
            <a:bodyPr/>
            <a:lstStyle/>
            <a:p>
              <a:pPr defTabSz="914445">
                <a:defRPr/>
              </a:pPr>
              <a:endParaRPr lang="en-GB">
                <a:solidFill>
                  <a:prstClr val="black"/>
                </a:solidFill>
                <a:latin typeface="Calibri"/>
              </a:endParaRPr>
            </a:p>
          </p:txBody>
        </p:sp>
        <p:sp>
          <p:nvSpPr>
            <p:cNvPr id="6" name="TextBox 6"/>
            <p:cNvSpPr txBox="1"/>
            <p:nvPr/>
          </p:nvSpPr>
          <p:spPr>
            <a:xfrm>
              <a:off x="0" y="47625"/>
              <a:ext cx="13704802" cy="1990711"/>
            </a:xfrm>
            <a:prstGeom prst="rect">
              <a:avLst/>
            </a:prstGeom>
          </p:spPr>
          <p:txBody>
            <a:bodyPr lIns="0" tIns="0" rIns="0" bIns="0" rtlCol="0" anchor="t"/>
            <a:lstStyle/>
            <a:p>
              <a:pPr defTabSz="914445">
                <a:lnSpc>
                  <a:spcPts val="5853"/>
                </a:lnSpc>
                <a:defRPr/>
              </a:pPr>
              <a:r>
                <a:rPr lang="en-US" sz="5400" b="1" dirty="0">
                  <a:solidFill>
                    <a:srgbClr val="FFC000"/>
                  </a:solidFill>
                  <a:latin typeface="Garet Bold"/>
                  <a:ea typeface="Garet Bold"/>
                  <a:cs typeface="Garet Bold"/>
                  <a:sym typeface="Garet Bold"/>
                </a:rPr>
                <a:t>Nigeria’s Significant Policy Milestones</a:t>
              </a:r>
            </a:p>
          </p:txBody>
        </p:sp>
      </p:grpSp>
      <p:sp>
        <p:nvSpPr>
          <p:cNvPr id="7" name="TextBox 6"/>
          <p:cNvSpPr txBox="1"/>
          <p:nvPr/>
        </p:nvSpPr>
        <p:spPr>
          <a:xfrm>
            <a:off x="5486400" y="388418"/>
            <a:ext cx="12198744" cy="923330"/>
          </a:xfrm>
          <a:prstGeom prst="rect">
            <a:avLst/>
          </a:prstGeom>
          <a:noFill/>
        </p:spPr>
        <p:txBody>
          <a:bodyPr wrap="square" rtlCol="0">
            <a:spAutoFit/>
          </a:bodyPr>
          <a:lstStyle/>
          <a:p>
            <a:pPr defTabSz="1371600"/>
            <a:r>
              <a:rPr lang="en-US" sz="2700" b="1" dirty="0">
                <a:solidFill>
                  <a:prstClr val="white"/>
                </a:solidFill>
                <a:latin typeface="Calibri" panose="020F0502020204030204"/>
              </a:rPr>
              <a:t>The Government of Nigeria has responded to the adverse impacts of climate change in many ways.</a:t>
            </a:r>
          </a:p>
        </p:txBody>
      </p:sp>
      <p:graphicFrame>
        <p:nvGraphicFramePr>
          <p:cNvPr id="11" name="Table 10"/>
          <p:cNvGraphicFramePr>
            <a:graphicFrameLocks noGrp="1"/>
          </p:cNvGraphicFramePr>
          <p:nvPr>
            <p:extLst>
              <p:ext uri="{D42A27DB-BD31-4B8C-83A1-F6EECF244321}">
                <p14:modId xmlns:p14="http://schemas.microsoft.com/office/powerpoint/2010/main" val="785841268"/>
              </p:ext>
            </p:extLst>
          </p:nvPr>
        </p:nvGraphicFramePr>
        <p:xfrm>
          <a:off x="5486400" y="2100661"/>
          <a:ext cx="12198743" cy="3303196"/>
        </p:xfrm>
        <a:graphic>
          <a:graphicData uri="http://schemas.openxmlformats.org/drawingml/2006/table">
            <a:tbl>
              <a:tblPr>
                <a:tableStyleId>{35758FB7-9AC5-4552-8A53-C91805E547FA}</a:tableStyleId>
              </a:tblPr>
              <a:tblGrid>
                <a:gridCol w="1404172">
                  <a:extLst>
                    <a:ext uri="{9D8B030D-6E8A-4147-A177-3AD203B41FA5}">
                      <a16:colId xmlns:a16="http://schemas.microsoft.com/office/drawing/2014/main" val="2799450886"/>
                    </a:ext>
                  </a:extLst>
                </a:gridCol>
                <a:gridCol w="10794571">
                  <a:extLst>
                    <a:ext uri="{9D8B030D-6E8A-4147-A177-3AD203B41FA5}">
                      <a16:colId xmlns:a16="http://schemas.microsoft.com/office/drawing/2014/main" val="4182769747"/>
                    </a:ext>
                  </a:extLst>
                </a:gridCol>
              </a:tblGrid>
              <a:tr h="428987">
                <a:tc>
                  <a:txBody>
                    <a:bodyPr/>
                    <a:lstStyle/>
                    <a:p>
                      <a:pPr algn="ctr" fontAlgn="b"/>
                      <a:r>
                        <a:rPr lang="en-US" sz="2200" b="1" u="none" strike="noStrike" dirty="0">
                          <a:solidFill>
                            <a:schemeClr val="tx1"/>
                          </a:solidFill>
                          <a:effectLst/>
                        </a:rPr>
                        <a:t>No</a:t>
                      </a:r>
                      <a:endParaRPr lang="en-US" sz="22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b"/>
                      <a:r>
                        <a:rPr lang="en-US" sz="2200" b="1" u="none" strike="noStrike" dirty="0">
                          <a:solidFill>
                            <a:schemeClr val="tx1"/>
                          </a:solidFill>
                          <a:effectLst/>
                        </a:rPr>
                        <a:t>Policy Initiative</a:t>
                      </a:r>
                      <a:endParaRPr lang="en-US" sz="22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780900141"/>
                  </a:ext>
                </a:extLst>
              </a:tr>
              <a:tr h="800774">
                <a:tc>
                  <a:txBody>
                    <a:bodyPr/>
                    <a:lstStyle/>
                    <a:p>
                      <a:pPr algn="ctr" fontAlgn="b"/>
                      <a:r>
                        <a:rPr lang="en-US" sz="2200" u="none" strike="noStrike" dirty="0">
                          <a:solidFill>
                            <a:schemeClr val="bg1"/>
                          </a:solidFill>
                          <a:effectLst/>
                        </a:rPr>
                        <a:t>1</a:t>
                      </a:r>
                      <a:endParaRPr lang="en-US" sz="22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200" u="none" strike="noStrike" dirty="0">
                          <a:solidFill>
                            <a:schemeClr val="bg1"/>
                          </a:solidFill>
                          <a:effectLst/>
                        </a:rPr>
                        <a:t>Nigeria is a party to the United Nations Framework Convention on Climate Change (UNFCCC, 1992)</a:t>
                      </a:r>
                      <a:endParaRPr lang="en-GB" sz="22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983745795"/>
                  </a:ext>
                </a:extLst>
              </a:tr>
              <a:tr h="428987">
                <a:tc>
                  <a:txBody>
                    <a:bodyPr/>
                    <a:lstStyle/>
                    <a:p>
                      <a:pPr algn="ctr" fontAlgn="b"/>
                      <a:r>
                        <a:rPr lang="en-US" sz="2200" u="none" strike="noStrike" dirty="0">
                          <a:solidFill>
                            <a:schemeClr val="bg1"/>
                          </a:solidFill>
                          <a:effectLst/>
                        </a:rPr>
                        <a:t>2</a:t>
                      </a:r>
                      <a:endParaRPr lang="en-US" sz="22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200" u="none" strike="noStrike" dirty="0">
                          <a:solidFill>
                            <a:schemeClr val="bg1"/>
                          </a:solidFill>
                          <a:effectLst/>
                        </a:rPr>
                        <a:t>Nigeria is a signatory to both the Kyoto Protocol and the Paris Agreement (FME(2020)). </a:t>
                      </a:r>
                      <a:endParaRPr lang="en-GB" sz="22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107253021"/>
                  </a:ext>
                </a:extLst>
              </a:tr>
              <a:tr h="843674">
                <a:tc>
                  <a:txBody>
                    <a:bodyPr/>
                    <a:lstStyle/>
                    <a:p>
                      <a:pPr algn="ctr" fontAlgn="b"/>
                      <a:r>
                        <a:rPr lang="en-US" sz="2200" u="none" strike="noStrike">
                          <a:solidFill>
                            <a:schemeClr val="bg1"/>
                          </a:solidFill>
                          <a:effectLst/>
                        </a:rPr>
                        <a:t>3</a:t>
                      </a:r>
                      <a:endParaRPr lang="en-US" sz="22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200" u="none" strike="noStrike" dirty="0">
                          <a:solidFill>
                            <a:schemeClr val="bg1"/>
                          </a:solidFill>
                          <a:effectLst/>
                        </a:rPr>
                        <a:t>Nigeria subscribes to the Sendai Framework for Disaster Risk Reduction (UNDRR, 2015)</a:t>
                      </a:r>
                      <a:endParaRPr lang="en-GB" sz="22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36271149"/>
                  </a:ext>
                </a:extLst>
              </a:tr>
              <a:tr h="800774">
                <a:tc>
                  <a:txBody>
                    <a:bodyPr/>
                    <a:lstStyle/>
                    <a:p>
                      <a:pPr algn="ctr" fontAlgn="b"/>
                      <a:r>
                        <a:rPr lang="en-US" sz="2200" u="none" strike="noStrike">
                          <a:solidFill>
                            <a:schemeClr val="bg1"/>
                          </a:solidFill>
                          <a:effectLst/>
                        </a:rPr>
                        <a:t>4</a:t>
                      </a:r>
                      <a:endParaRPr lang="en-US" sz="22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200" u="none" strike="noStrike" dirty="0">
                          <a:solidFill>
                            <a:schemeClr val="bg1"/>
                          </a:solidFill>
                          <a:effectLst/>
                        </a:rPr>
                        <a:t>Nigeria subscribes to United Nations Sustainable Development Goals (SDGs) for accelerated national development (FME (2020))</a:t>
                      </a:r>
                      <a:endParaRPr lang="en-GB" sz="22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0680252"/>
                  </a:ext>
                </a:extLst>
              </a:tr>
            </a:tbl>
          </a:graphicData>
        </a:graphic>
      </p:graphicFrame>
      <p:sp>
        <p:nvSpPr>
          <p:cNvPr id="13" name="TextBox 12"/>
          <p:cNvSpPr txBox="1"/>
          <p:nvPr/>
        </p:nvSpPr>
        <p:spPr>
          <a:xfrm>
            <a:off x="5431778" y="1406370"/>
            <a:ext cx="6153993" cy="507831"/>
          </a:xfrm>
          <a:prstGeom prst="rect">
            <a:avLst/>
          </a:prstGeom>
          <a:noFill/>
        </p:spPr>
        <p:txBody>
          <a:bodyPr wrap="square" rtlCol="0">
            <a:spAutoFit/>
          </a:bodyPr>
          <a:lstStyle/>
          <a:p>
            <a:pPr defTabSz="1371600"/>
            <a:r>
              <a:rPr lang="en-GB" sz="2700" dirty="0">
                <a:solidFill>
                  <a:prstClr val="white"/>
                </a:solidFill>
                <a:latin typeface="Calibri" panose="020F0502020204030204"/>
              </a:rPr>
              <a:t>At the </a:t>
            </a:r>
            <a:r>
              <a:rPr lang="en-GB" sz="2700" b="1" dirty="0">
                <a:solidFill>
                  <a:prstClr val="white"/>
                </a:solidFill>
                <a:latin typeface="Calibri" panose="020F0502020204030204"/>
              </a:rPr>
              <a:t>International Level</a:t>
            </a:r>
            <a:r>
              <a:rPr lang="en-GB" sz="2700" dirty="0">
                <a:solidFill>
                  <a:prstClr val="white"/>
                </a:solidFill>
                <a:latin typeface="Calibri" panose="020F0502020204030204"/>
              </a:rPr>
              <a:t>:</a:t>
            </a:r>
            <a:endParaRPr lang="en-US" sz="2700" dirty="0">
              <a:solidFill>
                <a:prstClr val="white"/>
              </a:solidFill>
              <a:latin typeface="Calibri" panose="020F0502020204030204"/>
            </a:endParaRPr>
          </a:p>
        </p:txBody>
      </p:sp>
      <p:sp>
        <p:nvSpPr>
          <p:cNvPr id="15" name="TextBox 14"/>
          <p:cNvSpPr txBox="1"/>
          <p:nvPr/>
        </p:nvSpPr>
        <p:spPr>
          <a:xfrm>
            <a:off x="5540873" y="5823996"/>
            <a:ext cx="10948524" cy="507831"/>
          </a:xfrm>
          <a:prstGeom prst="rect">
            <a:avLst/>
          </a:prstGeom>
          <a:noFill/>
        </p:spPr>
        <p:txBody>
          <a:bodyPr wrap="square" rtlCol="0">
            <a:spAutoFit/>
          </a:bodyPr>
          <a:lstStyle/>
          <a:p>
            <a:pPr defTabSz="1371600"/>
            <a:r>
              <a:rPr lang="en-GB" sz="2700" dirty="0">
                <a:solidFill>
                  <a:prstClr val="white"/>
                </a:solidFill>
                <a:latin typeface="Calibri" panose="020F0502020204030204"/>
              </a:rPr>
              <a:t>At the National Level:</a:t>
            </a:r>
            <a:endParaRPr lang="en-US" sz="2700" dirty="0">
              <a:solidFill>
                <a:prstClr val="white"/>
              </a:solidFill>
              <a:latin typeface="Calibri" panose="020F0502020204030204"/>
            </a:endParaRPr>
          </a:p>
        </p:txBody>
      </p:sp>
      <p:graphicFrame>
        <p:nvGraphicFramePr>
          <p:cNvPr id="17" name="Table 16"/>
          <p:cNvGraphicFramePr>
            <a:graphicFrameLocks noGrp="1"/>
          </p:cNvGraphicFramePr>
          <p:nvPr>
            <p:extLst>
              <p:ext uri="{D42A27DB-BD31-4B8C-83A1-F6EECF244321}">
                <p14:modId xmlns:p14="http://schemas.microsoft.com/office/powerpoint/2010/main" val="1543545670"/>
              </p:ext>
            </p:extLst>
          </p:nvPr>
        </p:nvGraphicFramePr>
        <p:xfrm>
          <a:off x="5607779" y="6547156"/>
          <a:ext cx="12077363" cy="3093720"/>
        </p:xfrm>
        <a:graphic>
          <a:graphicData uri="http://schemas.openxmlformats.org/drawingml/2006/table">
            <a:tbl>
              <a:tblPr>
                <a:tableStyleId>{3C2FFA5D-87B4-456A-9821-1D502468CF0F}</a:tableStyleId>
              </a:tblPr>
              <a:tblGrid>
                <a:gridCol w="1390199">
                  <a:extLst>
                    <a:ext uri="{9D8B030D-6E8A-4147-A177-3AD203B41FA5}">
                      <a16:colId xmlns:a16="http://schemas.microsoft.com/office/drawing/2014/main" val="3973020096"/>
                    </a:ext>
                  </a:extLst>
                </a:gridCol>
                <a:gridCol w="10687164">
                  <a:extLst>
                    <a:ext uri="{9D8B030D-6E8A-4147-A177-3AD203B41FA5}">
                      <a16:colId xmlns:a16="http://schemas.microsoft.com/office/drawing/2014/main" val="1278576659"/>
                    </a:ext>
                  </a:extLst>
                </a:gridCol>
              </a:tblGrid>
              <a:tr h="329565">
                <a:tc>
                  <a:txBody>
                    <a:bodyPr/>
                    <a:lstStyle/>
                    <a:p>
                      <a:pPr algn="ctr" fontAlgn="b"/>
                      <a:r>
                        <a:rPr lang="en-US" sz="2200" b="1" u="none" strike="noStrike" dirty="0">
                          <a:solidFill>
                            <a:schemeClr val="tx1"/>
                          </a:solidFill>
                          <a:effectLst/>
                        </a:rPr>
                        <a:t>No</a:t>
                      </a:r>
                      <a:endParaRPr lang="en-US" sz="22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en-US" sz="2200" b="1" u="none" strike="noStrike" dirty="0">
                          <a:solidFill>
                            <a:schemeClr val="tx1"/>
                          </a:solidFill>
                          <a:effectLst/>
                        </a:rPr>
                        <a:t>Policy Initiative</a:t>
                      </a:r>
                      <a:endParaRPr lang="en-US" sz="22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317889528"/>
                  </a:ext>
                </a:extLst>
              </a:tr>
              <a:tr h="329565">
                <a:tc>
                  <a:txBody>
                    <a:bodyPr/>
                    <a:lstStyle/>
                    <a:p>
                      <a:pPr algn="ctr" fontAlgn="b"/>
                      <a:r>
                        <a:rPr lang="en-US" sz="2200" u="none" strike="noStrike" dirty="0">
                          <a:solidFill>
                            <a:schemeClr val="bg1"/>
                          </a:solidFill>
                          <a:effectLst/>
                        </a:rPr>
                        <a:t>1</a:t>
                      </a:r>
                      <a:endParaRPr lang="en-US" sz="22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200" u="none" strike="noStrike" dirty="0">
                          <a:solidFill>
                            <a:schemeClr val="bg1"/>
                          </a:solidFill>
                          <a:effectLst/>
                        </a:rPr>
                        <a:t>the Nationally Determined Contribution document (NDC)</a:t>
                      </a:r>
                      <a:endParaRPr lang="en-GB" sz="22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434764211"/>
                  </a:ext>
                </a:extLst>
              </a:tr>
              <a:tr h="329565">
                <a:tc>
                  <a:txBody>
                    <a:bodyPr/>
                    <a:lstStyle/>
                    <a:p>
                      <a:pPr algn="ctr" fontAlgn="b"/>
                      <a:r>
                        <a:rPr lang="en-US" sz="2200" u="none" strike="noStrike" dirty="0">
                          <a:solidFill>
                            <a:schemeClr val="bg1"/>
                          </a:solidFill>
                          <a:effectLst/>
                        </a:rPr>
                        <a:t>2</a:t>
                      </a:r>
                      <a:endParaRPr lang="en-US" sz="22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200" u="none" strike="noStrike" dirty="0">
                          <a:solidFill>
                            <a:schemeClr val="bg1"/>
                          </a:solidFill>
                          <a:effectLst/>
                        </a:rPr>
                        <a:t>the National Adaptation Plan (NAP) Framework</a:t>
                      </a:r>
                      <a:endParaRPr lang="en-GB" sz="22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573708763"/>
                  </a:ext>
                </a:extLst>
              </a:tr>
              <a:tr h="649605">
                <a:tc>
                  <a:txBody>
                    <a:bodyPr/>
                    <a:lstStyle/>
                    <a:p>
                      <a:pPr algn="ctr" fontAlgn="b"/>
                      <a:r>
                        <a:rPr lang="en-US" sz="2200" u="none" strike="noStrike" dirty="0">
                          <a:solidFill>
                            <a:schemeClr val="bg1"/>
                          </a:solidFill>
                          <a:effectLst/>
                        </a:rPr>
                        <a:t>3</a:t>
                      </a:r>
                      <a:endParaRPr lang="en-US" sz="22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200" u="none" strike="noStrike" dirty="0">
                          <a:solidFill>
                            <a:schemeClr val="bg1"/>
                          </a:solidFill>
                          <a:effectLst/>
                        </a:rPr>
                        <a:t>the National Adaptation Strategy and Plan of Action on Climate Change for Nigeria (NASPA-CCN)</a:t>
                      </a:r>
                      <a:endParaRPr lang="en-GB" sz="22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73316516"/>
                  </a:ext>
                </a:extLst>
              </a:tr>
              <a:tr h="329565">
                <a:tc>
                  <a:txBody>
                    <a:bodyPr/>
                    <a:lstStyle/>
                    <a:p>
                      <a:pPr algn="ctr" fontAlgn="b"/>
                      <a:r>
                        <a:rPr lang="en-US" sz="2200" u="none" strike="noStrike" dirty="0">
                          <a:solidFill>
                            <a:schemeClr val="bg1"/>
                          </a:solidFill>
                          <a:effectLst/>
                        </a:rPr>
                        <a:t>4</a:t>
                      </a:r>
                      <a:endParaRPr lang="en-US" sz="22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200" u="none" strike="noStrike" dirty="0">
                          <a:solidFill>
                            <a:schemeClr val="bg1"/>
                          </a:solidFill>
                          <a:effectLst/>
                        </a:rPr>
                        <a:t>Climate Change Policy Response and Strategy (NCCPRS),</a:t>
                      </a:r>
                      <a:endParaRPr lang="en-GB" sz="22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6831158"/>
                  </a:ext>
                </a:extLst>
              </a:tr>
              <a:tr h="329565">
                <a:tc>
                  <a:txBody>
                    <a:bodyPr/>
                    <a:lstStyle/>
                    <a:p>
                      <a:pPr algn="ctr" fontAlgn="b"/>
                      <a:r>
                        <a:rPr lang="en-US" sz="2200" u="none" strike="noStrike" dirty="0">
                          <a:solidFill>
                            <a:schemeClr val="bg1"/>
                          </a:solidFill>
                          <a:effectLst/>
                        </a:rPr>
                        <a:t>5</a:t>
                      </a:r>
                      <a:endParaRPr lang="en-US" sz="22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200" u="none" strike="noStrike" dirty="0">
                          <a:solidFill>
                            <a:schemeClr val="bg1"/>
                          </a:solidFill>
                          <a:effectLst/>
                        </a:rPr>
                        <a:t>Climate Change Act (CCA) 2021</a:t>
                      </a:r>
                      <a:endParaRPr lang="en-GB" sz="22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648297175"/>
                  </a:ext>
                </a:extLst>
              </a:tr>
              <a:tr h="329565">
                <a:tc>
                  <a:txBody>
                    <a:bodyPr/>
                    <a:lstStyle/>
                    <a:p>
                      <a:pPr algn="ctr" fontAlgn="b"/>
                      <a:r>
                        <a:rPr lang="en-US" sz="2200" u="none" strike="noStrike" dirty="0">
                          <a:solidFill>
                            <a:schemeClr val="bg1"/>
                          </a:solidFill>
                          <a:effectLst/>
                        </a:rPr>
                        <a:t>6</a:t>
                      </a:r>
                      <a:endParaRPr lang="en-US" sz="22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200" u="none" strike="noStrike" dirty="0">
                          <a:solidFill>
                            <a:schemeClr val="bg1"/>
                          </a:solidFill>
                          <a:effectLst/>
                        </a:rPr>
                        <a:t>National Climate Change Policy for Nigeria 2021 – 2030</a:t>
                      </a:r>
                      <a:endParaRPr lang="en-GB" sz="22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501909776"/>
                  </a:ext>
                </a:extLst>
              </a:tr>
              <a:tr h="329565">
                <a:tc>
                  <a:txBody>
                    <a:bodyPr/>
                    <a:lstStyle/>
                    <a:p>
                      <a:pPr algn="ctr" fontAlgn="b"/>
                      <a:r>
                        <a:rPr lang="en-US" sz="2200" u="none" strike="noStrike" dirty="0">
                          <a:solidFill>
                            <a:schemeClr val="bg1"/>
                          </a:solidFill>
                          <a:effectLst/>
                        </a:rPr>
                        <a:t>7</a:t>
                      </a:r>
                      <a:endParaRPr lang="en-US" sz="22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200" u="none" strike="noStrike" dirty="0">
                          <a:solidFill>
                            <a:schemeClr val="bg1"/>
                          </a:solidFill>
                          <a:effectLst/>
                        </a:rPr>
                        <a:t>the National Action Plan on Gender and Climate Change for Nigeria (NAPGCC).</a:t>
                      </a:r>
                      <a:endParaRPr lang="en-GB" sz="22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508839635"/>
                  </a:ext>
                </a:extLst>
              </a:tr>
            </a:tbl>
          </a:graphicData>
        </a:graphic>
      </p:graphicFrame>
      <p:sp>
        <p:nvSpPr>
          <p:cNvPr id="18" name="TextBox 17"/>
          <p:cNvSpPr txBox="1"/>
          <p:nvPr/>
        </p:nvSpPr>
        <p:spPr>
          <a:xfrm>
            <a:off x="245327" y="4318944"/>
            <a:ext cx="5241073" cy="2169825"/>
          </a:xfrm>
          <a:prstGeom prst="rect">
            <a:avLst/>
          </a:prstGeom>
          <a:noFill/>
        </p:spPr>
        <p:txBody>
          <a:bodyPr wrap="square" rtlCol="0">
            <a:spAutoFit/>
          </a:bodyPr>
          <a:lstStyle/>
          <a:p>
            <a:pPr defTabSz="1371600"/>
            <a:r>
              <a:rPr lang="en-US" sz="2700" i="1" dirty="0">
                <a:solidFill>
                  <a:prstClr val="white"/>
                </a:solidFill>
                <a:latin typeface="Calibri" panose="020F0502020204030204"/>
              </a:rPr>
              <a:t>These policy frameworks provide a robust approach and structure for mainstreaming adaptation across all spheres of governance. </a:t>
            </a:r>
          </a:p>
          <a:p>
            <a:pPr algn="r" defTabSz="1371600"/>
            <a:r>
              <a:rPr lang="en-US" sz="2700" i="1" dirty="0">
                <a:solidFill>
                  <a:prstClr val="white"/>
                </a:solidFill>
                <a:latin typeface="Calibri" panose="020F0502020204030204"/>
              </a:rPr>
              <a:t>(Okeke, 2023)</a:t>
            </a:r>
          </a:p>
        </p:txBody>
      </p:sp>
    </p:spTree>
    <p:extLst>
      <p:ext uri="{BB962C8B-B14F-4D97-AF65-F5344CB8AC3E}">
        <p14:creationId xmlns:p14="http://schemas.microsoft.com/office/powerpoint/2010/main" val="15368869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110563" y="284848"/>
            <a:ext cx="16559892" cy="886268"/>
          </a:xfrm>
          <a:prstGeom prst="rect">
            <a:avLst/>
          </a:prstGeom>
        </p:spPr>
        <p:txBody>
          <a:bodyPr wrap="square" lIns="0" tIns="0" rIns="0" bIns="0" rtlCol="0" anchor="t">
            <a:spAutoFit/>
          </a:bodyPr>
          <a:lstStyle/>
          <a:p>
            <a:pPr algn="ctr" defTabSz="1371600">
              <a:lnSpc>
                <a:spcPts val="7958"/>
              </a:lnSpc>
            </a:pPr>
            <a:r>
              <a:rPr lang="en-GB" sz="4001" b="1" dirty="0">
                <a:solidFill>
                  <a:srgbClr val="FFC000"/>
                </a:solidFill>
                <a:latin typeface="Arial" panose="020B0604020202020204" pitchFamily="34" charset="0"/>
                <a:cs typeface="Arial" panose="020B0604020202020204" pitchFamily="34" charset="0"/>
              </a:rPr>
              <a:t>Islamic Financial Stability Regulatory &amp; Supervisory Landscape</a:t>
            </a:r>
          </a:p>
        </p:txBody>
      </p:sp>
      <p:sp>
        <p:nvSpPr>
          <p:cNvPr id="51" name="Rectangle 50">
            <a:extLst>
              <a:ext uri="{FF2B5EF4-FFF2-40B4-BE49-F238E27FC236}">
                <a16:creationId xmlns:a16="http://schemas.microsoft.com/office/drawing/2014/main" id="{F4D6A86C-F85F-7EA2-31AE-EFB95B562071}"/>
              </a:ext>
            </a:extLst>
          </p:cNvPr>
          <p:cNvSpPr/>
          <p:nvPr/>
        </p:nvSpPr>
        <p:spPr>
          <a:xfrm>
            <a:off x="1000255" y="1409957"/>
            <a:ext cx="16559891" cy="1666211"/>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2400" b="1" dirty="0">
                <a:solidFill>
                  <a:prstClr val="white"/>
                </a:solidFill>
                <a:latin typeface="Arial" panose="020B0604020202020204" pitchFamily="34" charset="0"/>
                <a:cs typeface="Arial" panose="020B0604020202020204" pitchFamily="34" charset="0"/>
              </a:rPr>
              <a:t>Legal Framework: Bank and Other Financial Institutions Act (BOFIA) 2020, Central Bank of Nigeria Act (CBN) 2007, National</a:t>
            </a:r>
            <a:r>
              <a:rPr lang="en-US" sz="2400" b="1" dirty="0">
                <a:solidFill>
                  <a:prstClr val="white"/>
                </a:solidFill>
                <a:latin typeface="Arial" panose="020B0604020202020204" pitchFamily="34" charset="0"/>
                <a:cs typeface="Arial" panose="020B0604020202020204" pitchFamily="34" charset="0"/>
              </a:rPr>
              <a:t> Insurance Commission (NAICOM) Act1 997, Investment and Securities Act (ISA) 2007, Nigerian Deposit Insurance Act (NDIC) 2006 and Pension Commission Act (PENCOM) 2014</a:t>
            </a:r>
            <a:endParaRPr lang="en-GB" sz="2400" b="1" dirty="0">
              <a:solidFill>
                <a:prstClr val="white"/>
              </a:solidFill>
              <a:latin typeface="Arial" panose="020B0604020202020204" pitchFamily="34" charset="0"/>
              <a:cs typeface="Arial" panose="020B0604020202020204" pitchFamily="34" charset="0"/>
            </a:endParaRPr>
          </a:p>
        </p:txBody>
      </p:sp>
      <p:sp>
        <p:nvSpPr>
          <p:cNvPr id="2" name="TextBox 1"/>
          <p:cNvSpPr txBox="1"/>
          <p:nvPr/>
        </p:nvSpPr>
        <p:spPr>
          <a:xfrm>
            <a:off x="1152420" y="3178372"/>
            <a:ext cx="7991579" cy="507831"/>
          </a:xfrm>
          <a:prstGeom prst="rect">
            <a:avLst/>
          </a:prstGeom>
          <a:noFill/>
        </p:spPr>
        <p:txBody>
          <a:bodyPr wrap="square" rtlCol="0">
            <a:spAutoFit/>
          </a:bodyPr>
          <a:lstStyle/>
          <a:p>
            <a:pPr defTabSz="1371600"/>
            <a:r>
              <a:rPr lang="en-GB" sz="2700" b="1" dirty="0">
                <a:solidFill>
                  <a:prstClr val="white"/>
                </a:solidFill>
                <a:latin typeface="Arial" panose="020B0604020202020204" pitchFamily="34" charset="0"/>
                <a:cs typeface="Arial" panose="020B0604020202020204" pitchFamily="34" charset="0"/>
              </a:rPr>
              <a:t>Key Regulators in the Financial Sector are:</a:t>
            </a:r>
            <a:endParaRPr lang="en-US" sz="2700" b="1" dirty="0">
              <a:solidFill>
                <a:prstClr val="white"/>
              </a:solidFill>
              <a:latin typeface="Arial" panose="020B0604020202020204" pitchFamily="34" charset="0"/>
              <a:cs typeface="Arial" panose="020B0604020202020204" pitchFamily="34" charset="0"/>
            </a:endParaRPr>
          </a:p>
        </p:txBody>
      </p:sp>
      <p:sp>
        <p:nvSpPr>
          <p:cNvPr id="7" name="TextBox 6"/>
          <p:cNvSpPr txBox="1"/>
          <p:nvPr/>
        </p:nvSpPr>
        <p:spPr>
          <a:xfrm>
            <a:off x="1861252" y="4168346"/>
            <a:ext cx="4265792" cy="1200329"/>
          </a:xfrm>
          <a:prstGeom prst="rect">
            <a:avLst/>
          </a:prstGeom>
          <a:noFill/>
        </p:spPr>
        <p:txBody>
          <a:bodyPr wrap="square" rtlCol="0">
            <a:spAutoFit/>
          </a:bodyPr>
          <a:lstStyle/>
          <a:p>
            <a:pPr algn="ctr" defTabSz="1371600"/>
            <a:r>
              <a:rPr lang="en-GB" sz="2400" i="1" dirty="0">
                <a:latin typeface="Arial" panose="020B0604020202020204" pitchFamily="34" charset="0"/>
                <a:cs typeface="Arial" panose="020B0604020202020204" pitchFamily="34" charset="0"/>
              </a:rPr>
              <a:t>Issues Regulatory and Supervisory Frameworks for Islamic Banks</a:t>
            </a:r>
            <a:endParaRPr lang="en-US" sz="2400" i="1" dirty="0">
              <a:latin typeface="Arial" panose="020B0604020202020204" pitchFamily="34" charset="0"/>
              <a:cs typeface="Arial" panose="020B0604020202020204" pitchFamily="34" charset="0"/>
            </a:endParaRPr>
          </a:p>
        </p:txBody>
      </p:sp>
      <p:sp>
        <p:nvSpPr>
          <p:cNvPr id="18" name="TextBox 17"/>
          <p:cNvSpPr txBox="1"/>
          <p:nvPr/>
        </p:nvSpPr>
        <p:spPr>
          <a:xfrm>
            <a:off x="1846639" y="6452487"/>
            <a:ext cx="4265792" cy="830997"/>
          </a:xfrm>
          <a:prstGeom prst="rect">
            <a:avLst/>
          </a:prstGeom>
          <a:noFill/>
        </p:spPr>
        <p:txBody>
          <a:bodyPr wrap="square" rtlCol="0">
            <a:spAutoFit/>
          </a:bodyPr>
          <a:lstStyle>
            <a:defPPr>
              <a:defRPr lang="en-US"/>
            </a:defPPr>
            <a:lvl1pPr algn="ctr" defTabSz="1371600">
              <a:defRPr sz="2400" i="1">
                <a:latin typeface="Arial" panose="020B0604020202020204" pitchFamily="34" charset="0"/>
                <a:cs typeface="Arial" panose="020B0604020202020204" pitchFamily="34" charset="0"/>
              </a:defRPr>
            </a:lvl1pPr>
          </a:lstStyle>
          <a:p>
            <a:r>
              <a:rPr lang="en-GB" dirty="0"/>
              <a:t>Issues Takaful guidelines for Takaful Operators</a:t>
            </a:r>
            <a:endParaRPr lang="en-US" dirty="0"/>
          </a:p>
        </p:txBody>
      </p:sp>
      <p:sp>
        <p:nvSpPr>
          <p:cNvPr id="20" name="TextBox 19"/>
          <p:cNvSpPr txBox="1"/>
          <p:nvPr/>
        </p:nvSpPr>
        <p:spPr>
          <a:xfrm>
            <a:off x="12653974" y="4306845"/>
            <a:ext cx="4265792" cy="923330"/>
          </a:xfrm>
          <a:prstGeom prst="rect">
            <a:avLst/>
          </a:prstGeom>
          <a:noFill/>
        </p:spPr>
        <p:txBody>
          <a:bodyPr wrap="square" rtlCol="0">
            <a:spAutoFit/>
          </a:bodyPr>
          <a:lstStyle>
            <a:defPPr>
              <a:defRPr lang="en-US"/>
            </a:defPPr>
            <a:lvl1pPr algn="ctr" defTabSz="1371600">
              <a:defRPr sz="2400" i="1">
                <a:latin typeface="Arial" panose="020B0604020202020204" pitchFamily="34" charset="0"/>
                <a:cs typeface="Arial" panose="020B0604020202020204" pitchFamily="34" charset="0"/>
              </a:defRPr>
            </a:lvl1pPr>
          </a:lstStyle>
          <a:p>
            <a:r>
              <a:rPr lang="en-GB" dirty="0"/>
              <a:t>Issues Takaful guidelines for Deposits protection</a:t>
            </a:r>
            <a:endParaRPr lang="en-US" dirty="0"/>
          </a:p>
        </p:txBody>
      </p:sp>
      <p:sp>
        <p:nvSpPr>
          <p:cNvPr id="22" name="TextBox 21"/>
          <p:cNvSpPr txBox="1"/>
          <p:nvPr/>
        </p:nvSpPr>
        <p:spPr>
          <a:xfrm>
            <a:off x="12676276" y="6443896"/>
            <a:ext cx="4265792" cy="830997"/>
          </a:xfrm>
          <a:prstGeom prst="rect">
            <a:avLst/>
          </a:prstGeom>
          <a:noFill/>
        </p:spPr>
        <p:txBody>
          <a:bodyPr wrap="square" rtlCol="0">
            <a:spAutoFit/>
          </a:bodyPr>
          <a:lstStyle>
            <a:defPPr>
              <a:defRPr lang="en-US"/>
            </a:defPPr>
            <a:lvl1pPr algn="ctr" defTabSz="1371600">
              <a:defRPr sz="2400" i="1">
                <a:solidFill>
                  <a:schemeClr val="bg1"/>
                </a:solidFill>
                <a:latin typeface="Arial" panose="020B0604020202020204" pitchFamily="34" charset="0"/>
                <a:cs typeface="Arial" panose="020B0604020202020204" pitchFamily="34" charset="0"/>
              </a:defRPr>
            </a:lvl1pPr>
          </a:lstStyle>
          <a:p>
            <a:r>
              <a:rPr lang="en-GB" dirty="0">
                <a:solidFill>
                  <a:schemeClr val="tx1"/>
                </a:solidFill>
              </a:rPr>
              <a:t>Issues guidelines on Sukuk and Islamic Mutual Funds </a:t>
            </a:r>
            <a:endParaRPr lang="en-US" dirty="0">
              <a:solidFill>
                <a:schemeClr val="tx1"/>
              </a:solidFill>
            </a:endParaRPr>
          </a:p>
        </p:txBody>
      </p:sp>
      <p:graphicFrame>
        <p:nvGraphicFramePr>
          <p:cNvPr id="4" name="Diagram 3">
            <a:extLst>
              <a:ext uri="{FF2B5EF4-FFF2-40B4-BE49-F238E27FC236}">
                <a16:creationId xmlns:a16="http://schemas.microsoft.com/office/drawing/2014/main" id="{E44DAC21-6336-697A-D35C-7B634C0EC34B}"/>
              </a:ext>
            </a:extLst>
          </p:cNvPr>
          <p:cNvGraphicFramePr/>
          <p:nvPr>
            <p:extLst>
              <p:ext uri="{D42A27DB-BD31-4B8C-83A1-F6EECF244321}">
                <p14:modId xmlns:p14="http://schemas.microsoft.com/office/powerpoint/2010/main" val="2817040971"/>
              </p:ext>
            </p:extLst>
          </p:nvPr>
        </p:nvGraphicFramePr>
        <p:xfrm>
          <a:off x="4487166" y="3826152"/>
          <a:ext cx="9806686" cy="617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B99AD8D0-5003-B55E-A306-3BC936D94E25}"/>
              </a:ext>
            </a:extLst>
          </p:cNvPr>
          <p:cNvSpPr txBox="1"/>
          <p:nvPr/>
        </p:nvSpPr>
        <p:spPr>
          <a:xfrm>
            <a:off x="816141" y="8146861"/>
            <a:ext cx="5296290" cy="1938992"/>
          </a:xfrm>
          <a:prstGeom prst="rect">
            <a:avLst/>
          </a:prstGeom>
          <a:noFill/>
        </p:spPr>
        <p:txBody>
          <a:bodyPr wrap="square" rtlCol="0">
            <a:spAutoFit/>
          </a:bodyPr>
          <a:lstStyle>
            <a:defPPr>
              <a:defRPr lang="en-US"/>
            </a:defPPr>
            <a:lvl1pPr algn="ctr" defTabSz="1371600">
              <a:defRPr sz="2400" i="1">
                <a:latin typeface="Arial" panose="020B0604020202020204" pitchFamily="34" charset="0"/>
                <a:cs typeface="Arial" panose="020B0604020202020204" pitchFamily="34" charset="0"/>
              </a:defRPr>
            </a:lvl1pPr>
          </a:lstStyle>
          <a:p>
            <a:pPr marL="342900" indent="-342900">
              <a:buFont typeface="Arial" panose="020B0604020202020204" pitchFamily="34" charset="0"/>
              <a:buChar char="•"/>
            </a:pPr>
            <a:r>
              <a:rPr lang="en-GB" dirty="0"/>
              <a:t>Issues guidelines on Fund 6 (non-interest Funds) to Pension Fund </a:t>
            </a:r>
          </a:p>
          <a:p>
            <a:pPr marL="342900" indent="-342900">
              <a:buFont typeface="Arial" panose="020B0604020202020204" pitchFamily="34" charset="0"/>
              <a:buChar char="•"/>
            </a:pPr>
            <a:r>
              <a:rPr lang="en-GB" dirty="0"/>
              <a:t>Administrators to serve the interest of investors who are interested in </a:t>
            </a:r>
            <a:r>
              <a:rPr lang="en-GB" dirty="0" err="1"/>
              <a:t>Shari’ah</a:t>
            </a:r>
            <a:r>
              <a:rPr lang="en-GB" dirty="0"/>
              <a:t> compliant investments</a:t>
            </a:r>
            <a:endParaRPr lang="en-US" dirty="0"/>
          </a:p>
        </p:txBody>
      </p:sp>
      <p:sp>
        <p:nvSpPr>
          <p:cNvPr id="9" name="TextBox 8">
            <a:extLst>
              <a:ext uri="{FF2B5EF4-FFF2-40B4-BE49-F238E27FC236}">
                <a16:creationId xmlns:a16="http://schemas.microsoft.com/office/drawing/2014/main" id="{165618BE-1D50-9F9C-BAE9-5655F5F29584}"/>
              </a:ext>
            </a:extLst>
          </p:cNvPr>
          <p:cNvSpPr txBox="1"/>
          <p:nvPr/>
        </p:nvSpPr>
        <p:spPr>
          <a:xfrm>
            <a:off x="12182399" y="8700858"/>
            <a:ext cx="4793531" cy="830997"/>
          </a:xfrm>
          <a:prstGeom prst="rect">
            <a:avLst/>
          </a:prstGeom>
          <a:noFill/>
        </p:spPr>
        <p:txBody>
          <a:bodyPr wrap="square" rtlCol="0">
            <a:spAutoFit/>
          </a:bodyPr>
          <a:lstStyle>
            <a:defPPr>
              <a:defRPr lang="en-US"/>
            </a:defPPr>
            <a:lvl1pPr algn="ctr" defTabSz="1371600">
              <a:defRPr sz="2400" i="1">
                <a:latin typeface="Arial" panose="020B0604020202020204" pitchFamily="34" charset="0"/>
                <a:cs typeface="Arial" panose="020B0604020202020204" pitchFamily="34" charset="0"/>
              </a:defRPr>
            </a:lvl1pPr>
          </a:lstStyle>
          <a:p>
            <a:r>
              <a:rPr lang="en-GB" dirty="0"/>
              <a:t>The Shari’ah Board for the Financial Sector</a:t>
            </a:r>
            <a:endParaRPr lang="en-US" dirty="0"/>
          </a:p>
        </p:txBody>
      </p:sp>
      <p:sp>
        <p:nvSpPr>
          <p:cNvPr id="10" name="TextBox 9">
            <a:extLst>
              <a:ext uri="{FF2B5EF4-FFF2-40B4-BE49-F238E27FC236}">
                <a16:creationId xmlns:a16="http://schemas.microsoft.com/office/drawing/2014/main" id="{A63F0627-8EC2-EDFD-DB07-C01B0A414C56}"/>
              </a:ext>
            </a:extLst>
          </p:cNvPr>
          <p:cNvSpPr txBox="1"/>
          <p:nvPr/>
        </p:nvSpPr>
        <p:spPr>
          <a:xfrm>
            <a:off x="122695" y="57128"/>
            <a:ext cx="9783305" cy="514372"/>
          </a:xfrm>
          <a:prstGeom prst="rect">
            <a:avLst/>
          </a:prstGeom>
          <a:noFill/>
        </p:spPr>
        <p:txBody>
          <a:bodyPr wrap="square">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Islamic Finance Trajectory: Institutional Arrangement</a:t>
            </a:r>
            <a:endParaRPr lang="en-US" sz="2596" dirty="0">
              <a:solidFill>
                <a:srgbClr val="FFFFFF"/>
              </a:solidFill>
              <a:latin typeface="Arial" panose="020B0604020202020204" pitchFamily="34" charset="0"/>
              <a:ea typeface="Garet Bold"/>
              <a:cs typeface="Arial" panose="020B0604020202020204" pitchFamily="34" charset="0"/>
              <a:sym typeface="Garet Bold"/>
            </a:endParaRPr>
          </a:p>
        </p:txBody>
      </p:sp>
    </p:spTree>
    <p:extLst>
      <p:ext uri="{BB962C8B-B14F-4D97-AF65-F5344CB8AC3E}">
        <p14:creationId xmlns:p14="http://schemas.microsoft.com/office/powerpoint/2010/main" val="25252197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5876962" y="2324101"/>
            <a:ext cx="2411039" cy="7667420"/>
            <a:chOff x="0" y="0"/>
            <a:chExt cx="1263881" cy="406400"/>
          </a:xfrm>
        </p:grpSpPr>
        <p:sp>
          <p:nvSpPr>
            <p:cNvPr id="7" name="Freeform 7"/>
            <p:cNvSpPr/>
            <p:nvPr/>
          </p:nvSpPr>
          <p:spPr>
            <a:xfrm>
              <a:off x="0" y="0"/>
              <a:ext cx="1263881" cy="406400"/>
            </a:xfrm>
            <a:custGeom>
              <a:avLst/>
              <a:gdLst/>
              <a:ahLst/>
              <a:cxnLst/>
              <a:rect l="l" t="t" r="r" b="b"/>
              <a:pathLst>
                <a:path w="1263881" h="406400">
                  <a:moveTo>
                    <a:pt x="1060681" y="0"/>
                  </a:moveTo>
                  <a:cubicBezTo>
                    <a:pt x="1172905" y="0"/>
                    <a:pt x="1263881" y="90976"/>
                    <a:pt x="1263881" y="203200"/>
                  </a:cubicBezTo>
                  <a:cubicBezTo>
                    <a:pt x="1263881" y="315424"/>
                    <a:pt x="1172905" y="406400"/>
                    <a:pt x="1060681" y="406400"/>
                  </a:cubicBezTo>
                  <a:lnTo>
                    <a:pt x="203200" y="406400"/>
                  </a:lnTo>
                  <a:cubicBezTo>
                    <a:pt x="90976" y="406400"/>
                    <a:pt x="0" y="315424"/>
                    <a:pt x="0" y="203200"/>
                  </a:cubicBezTo>
                  <a:cubicBezTo>
                    <a:pt x="0" y="90976"/>
                    <a:pt x="90976" y="0"/>
                    <a:pt x="203200" y="0"/>
                  </a:cubicBezTo>
                  <a:close/>
                </a:path>
              </a:pathLst>
            </a:custGeom>
            <a:gradFill rotWithShape="1">
              <a:gsLst>
                <a:gs pos="0">
                  <a:srgbClr val="088395">
                    <a:alpha val="85000"/>
                  </a:srgbClr>
                </a:gs>
                <a:gs pos="100000">
                  <a:srgbClr val="071952">
                    <a:alpha val="85000"/>
                  </a:srgbClr>
                </a:gs>
              </a:gsLst>
              <a:lin ang="2700000"/>
            </a:gradFill>
          </p:spPr>
          <p:txBody>
            <a:bodyPr/>
            <a:lstStyle/>
            <a:p>
              <a:pPr defTabSz="1371600"/>
              <a:endParaRPr lang="en-GB">
                <a:solidFill>
                  <a:prstClr val="white"/>
                </a:solidFill>
                <a:latin typeface="Calibri" panose="020F0502020204030204"/>
              </a:endParaRPr>
            </a:p>
          </p:txBody>
        </p:sp>
        <p:sp>
          <p:nvSpPr>
            <p:cNvPr id="8" name="TextBox 8"/>
            <p:cNvSpPr txBox="1"/>
            <p:nvPr/>
          </p:nvSpPr>
          <p:spPr>
            <a:xfrm>
              <a:off x="0" y="-38100"/>
              <a:ext cx="1263881" cy="444500"/>
            </a:xfrm>
            <a:prstGeom prst="rect">
              <a:avLst/>
            </a:prstGeom>
          </p:spPr>
          <p:txBody>
            <a:bodyPr lIns="50801" tIns="50801" rIns="50801" bIns="50801" rtlCol="0" anchor="ctr"/>
            <a:lstStyle/>
            <a:p>
              <a:pPr algn="ctr" defTabSz="1371600">
                <a:lnSpc>
                  <a:spcPts val="2660"/>
                </a:lnSpc>
              </a:pPr>
              <a:endParaRPr>
                <a:solidFill>
                  <a:prstClr val="white"/>
                </a:solidFill>
                <a:latin typeface="Calibri" panose="020F0502020204030204"/>
              </a:endParaRPr>
            </a:p>
          </p:txBody>
        </p:sp>
      </p:grpSp>
      <p:sp>
        <p:nvSpPr>
          <p:cNvPr id="32" name="Freeform 32"/>
          <p:cNvSpPr/>
          <p:nvPr/>
        </p:nvSpPr>
        <p:spPr>
          <a:xfrm>
            <a:off x="1028701" y="1230805"/>
            <a:ext cx="1539584" cy="408671"/>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2">
              <a:extLst>
                <a:ext uri="{96DAC541-7B7A-43D3-8B79-37D633B846F1}">
                  <asvg:svgBlip xmlns:asvg="http://schemas.microsoft.com/office/drawing/2016/SVG/main" r:embed="rId3"/>
                </a:ext>
              </a:extLst>
            </a:blip>
            <a:stretch>
              <a:fillRect r="-83257" b="-590387"/>
            </a:stretch>
          </a:blipFill>
        </p:spPr>
        <p:txBody>
          <a:bodyPr/>
          <a:lstStyle/>
          <a:p>
            <a:pPr defTabSz="1371600"/>
            <a:endParaRPr lang="en-GB">
              <a:solidFill>
                <a:prstClr val="white"/>
              </a:solidFill>
              <a:latin typeface="Calibri" panose="020F0502020204030204"/>
            </a:endParaRPr>
          </a:p>
        </p:txBody>
      </p:sp>
      <p:sp>
        <p:nvSpPr>
          <p:cNvPr id="33" name="Freeform 33"/>
          <p:cNvSpPr/>
          <p:nvPr/>
        </p:nvSpPr>
        <p:spPr>
          <a:xfrm>
            <a:off x="15719719" y="1230805"/>
            <a:ext cx="1539584" cy="408671"/>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2">
              <a:extLst>
                <a:ext uri="{96DAC541-7B7A-43D3-8B79-37D633B846F1}">
                  <asvg:svgBlip xmlns:asvg="http://schemas.microsoft.com/office/drawing/2016/SVG/main" r:embed="rId3"/>
                </a:ext>
              </a:extLst>
            </a:blip>
            <a:stretch>
              <a:fillRect r="-83257" b="-590387"/>
            </a:stretch>
          </a:blipFill>
        </p:spPr>
        <p:txBody>
          <a:bodyPr/>
          <a:lstStyle/>
          <a:p>
            <a:pPr defTabSz="1371600"/>
            <a:endParaRPr lang="en-GB">
              <a:solidFill>
                <a:prstClr val="white"/>
              </a:solidFill>
              <a:latin typeface="Calibri" panose="020F0502020204030204"/>
            </a:endParaRPr>
          </a:p>
        </p:txBody>
      </p:sp>
      <p:sp>
        <p:nvSpPr>
          <p:cNvPr id="34" name="TextBox 34"/>
          <p:cNvSpPr txBox="1"/>
          <p:nvPr/>
        </p:nvSpPr>
        <p:spPr>
          <a:xfrm>
            <a:off x="3412103" y="948467"/>
            <a:ext cx="11463797" cy="1261371"/>
          </a:xfrm>
          <a:prstGeom prst="rect">
            <a:avLst/>
          </a:prstGeom>
        </p:spPr>
        <p:txBody>
          <a:bodyPr wrap="square" lIns="0" tIns="0" rIns="0" bIns="0" rtlCol="0" anchor="t">
            <a:spAutoFit/>
          </a:bodyPr>
          <a:lstStyle>
            <a:defPPr>
              <a:defRPr lang="en-US"/>
            </a:defPPr>
            <a:lvl1pPr algn="ctr">
              <a:lnSpc>
                <a:spcPts val="7957"/>
              </a:lnSpc>
              <a:defRPr sz="4000" b="1">
                <a:solidFill>
                  <a:schemeClr val="bg1"/>
                </a:solidFill>
                <a:latin typeface="Arial" panose="020B0604020202020204" pitchFamily="34" charset="0"/>
                <a:cs typeface="Arial" panose="020B0604020202020204" pitchFamily="34" charset="0"/>
              </a:defRPr>
            </a:lvl1pPr>
          </a:lstStyle>
          <a:p>
            <a:pPr defTabSz="1371600">
              <a:lnSpc>
                <a:spcPts val="11936"/>
              </a:lnSpc>
            </a:pPr>
            <a:r>
              <a:rPr lang="en-US" sz="4001" dirty="0">
                <a:solidFill>
                  <a:srgbClr val="FFC000"/>
                </a:solidFill>
                <a:sym typeface="Garet Bold"/>
              </a:rPr>
              <a:t>Islamic Finance and Banking Development</a:t>
            </a:r>
          </a:p>
        </p:txBody>
      </p:sp>
      <p:grpSp>
        <p:nvGrpSpPr>
          <p:cNvPr id="48" name="Group 47">
            <a:extLst>
              <a:ext uri="{FF2B5EF4-FFF2-40B4-BE49-F238E27FC236}">
                <a16:creationId xmlns:a16="http://schemas.microsoft.com/office/drawing/2014/main" id="{27966368-A6C8-7331-AF53-083EC0552DD3}"/>
              </a:ext>
            </a:extLst>
          </p:cNvPr>
          <p:cNvGrpSpPr/>
          <p:nvPr/>
        </p:nvGrpSpPr>
        <p:grpSpPr>
          <a:xfrm>
            <a:off x="228600" y="3258460"/>
            <a:ext cx="15598563" cy="6730949"/>
            <a:chOff x="1676400" y="3420178"/>
            <a:chExt cx="15598563" cy="6730948"/>
          </a:xfrm>
        </p:grpSpPr>
        <p:grpSp>
          <p:nvGrpSpPr>
            <p:cNvPr id="9" name="Group 9"/>
            <p:cNvGrpSpPr/>
            <p:nvPr/>
          </p:nvGrpSpPr>
          <p:grpSpPr>
            <a:xfrm>
              <a:off x="1676400" y="3458560"/>
              <a:ext cx="8105688" cy="5879973"/>
              <a:chOff x="0" y="0"/>
              <a:chExt cx="1177600" cy="915340"/>
            </a:xfrm>
          </p:grpSpPr>
          <p:sp>
            <p:nvSpPr>
              <p:cNvPr id="10" name="Freeform 10"/>
              <p:cNvSpPr/>
              <p:nvPr/>
            </p:nvSpPr>
            <p:spPr>
              <a:xfrm>
                <a:off x="0" y="0"/>
                <a:ext cx="1177600" cy="915340"/>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pPr defTabSz="1371600"/>
                <a:endParaRPr lang="en-GB">
                  <a:solidFill>
                    <a:prstClr val="white"/>
                  </a:solidFill>
                  <a:latin typeface="Calibri" panose="020F0502020204030204"/>
                </a:endParaRPr>
              </a:p>
            </p:txBody>
          </p:sp>
          <p:sp>
            <p:nvSpPr>
              <p:cNvPr id="11" name="TextBox 11"/>
              <p:cNvSpPr txBox="1"/>
              <p:nvPr/>
            </p:nvSpPr>
            <p:spPr>
              <a:xfrm>
                <a:off x="0" y="-38100"/>
                <a:ext cx="1177600" cy="953440"/>
              </a:xfrm>
              <a:prstGeom prst="rect">
                <a:avLst/>
              </a:prstGeom>
            </p:spPr>
            <p:txBody>
              <a:bodyPr lIns="56285" tIns="56285" rIns="56285" bIns="56285" rtlCol="0" anchor="ctr"/>
              <a:lstStyle/>
              <a:p>
                <a:pPr algn="ctr" defTabSz="1371600">
                  <a:lnSpc>
                    <a:spcPts val="2660"/>
                  </a:lnSpc>
                </a:pPr>
                <a:endParaRPr>
                  <a:solidFill>
                    <a:prstClr val="white"/>
                  </a:solidFill>
                  <a:latin typeface="Calibri" panose="020F0502020204030204"/>
                </a:endParaRPr>
              </a:p>
            </p:txBody>
          </p:sp>
        </p:grpSp>
        <p:grpSp>
          <p:nvGrpSpPr>
            <p:cNvPr id="37" name="Group 36">
              <a:extLst>
                <a:ext uri="{FF2B5EF4-FFF2-40B4-BE49-F238E27FC236}">
                  <a16:creationId xmlns:a16="http://schemas.microsoft.com/office/drawing/2014/main" id="{B57480C3-4D1D-A8FB-AA42-48EDE4847A4A}"/>
                </a:ext>
              </a:extLst>
            </p:cNvPr>
            <p:cNvGrpSpPr/>
            <p:nvPr/>
          </p:nvGrpSpPr>
          <p:grpSpPr>
            <a:xfrm>
              <a:off x="3581400" y="3420178"/>
              <a:ext cx="4876800" cy="1329474"/>
              <a:chOff x="2004210" y="4175330"/>
              <a:chExt cx="4114800" cy="1329474"/>
            </a:xfrm>
          </p:grpSpPr>
          <p:grpSp>
            <p:nvGrpSpPr>
              <p:cNvPr id="12" name="Group 12"/>
              <p:cNvGrpSpPr/>
              <p:nvPr/>
            </p:nvGrpSpPr>
            <p:grpSpPr>
              <a:xfrm>
                <a:off x="2004210" y="4175330"/>
                <a:ext cx="4114800" cy="1329474"/>
                <a:chOff x="0" y="-38100"/>
                <a:chExt cx="1065825" cy="344364"/>
              </a:xfrm>
            </p:grpSpPr>
            <p:sp>
              <p:nvSpPr>
                <p:cNvPr id="13" name="Freeform 13"/>
                <p:cNvSpPr/>
                <p:nvPr/>
              </p:nvSpPr>
              <p:spPr>
                <a:xfrm>
                  <a:off x="0" y="0"/>
                  <a:ext cx="1065825" cy="192676"/>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pPr defTabSz="1371600"/>
                  <a:endParaRPr lang="en-GB">
                    <a:solidFill>
                      <a:prstClr val="white"/>
                    </a:solidFill>
                    <a:latin typeface="Calibri" panose="020F0502020204030204"/>
                  </a:endParaRPr>
                </a:p>
              </p:txBody>
            </p:sp>
            <p:sp>
              <p:nvSpPr>
                <p:cNvPr id="14" name="TextBox 14"/>
                <p:cNvSpPr txBox="1"/>
                <p:nvPr/>
              </p:nvSpPr>
              <p:spPr>
                <a:xfrm>
                  <a:off x="0" y="-38100"/>
                  <a:ext cx="1032496" cy="344364"/>
                </a:xfrm>
                <a:prstGeom prst="rect">
                  <a:avLst/>
                </a:prstGeom>
              </p:spPr>
              <p:txBody>
                <a:bodyPr lIns="56285" tIns="56285" rIns="56285" bIns="56285" rtlCol="0" anchor="ctr"/>
                <a:lstStyle/>
                <a:p>
                  <a:pPr algn="ctr" defTabSz="1371600">
                    <a:lnSpc>
                      <a:spcPts val="2660"/>
                    </a:lnSpc>
                  </a:pPr>
                  <a:endParaRPr>
                    <a:solidFill>
                      <a:prstClr val="white"/>
                    </a:solidFill>
                    <a:latin typeface="Calibri" panose="020F0502020204030204"/>
                  </a:endParaRPr>
                </a:p>
              </p:txBody>
            </p:sp>
          </p:grpSp>
          <p:sp>
            <p:nvSpPr>
              <p:cNvPr id="15" name="TextBox 15"/>
              <p:cNvSpPr txBox="1"/>
              <p:nvPr/>
            </p:nvSpPr>
            <p:spPr>
              <a:xfrm>
                <a:off x="2174730" y="4505966"/>
                <a:ext cx="3645090" cy="371961"/>
              </a:xfrm>
              <a:prstGeom prst="rect">
                <a:avLst/>
              </a:prstGeom>
            </p:spPr>
            <p:txBody>
              <a:bodyPr lIns="0" tIns="0" rIns="0" bIns="0" rtlCol="0" anchor="t">
                <a:spAutoFit/>
              </a:bodyPr>
              <a:lstStyle/>
              <a:p>
                <a:pPr algn="ctr" defTabSz="1371600">
                  <a:lnSpc>
                    <a:spcPts val="2903"/>
                  </a:lnSpc>
                </a:pPr>
                <a:r>
                  <a:rPr lang="en-US" sz="2419" b="1">
                    <a:solidFill>
                      <a:srgbClr val="FFFFFF"/>
                    </a:solidFill>
                    <a:latin typeface="Garet Bold"/>
                    <a:ea typeface="Garet Bold"/>
                    <a:cs typeface="Garet Bold"/>
                    <a:sym typeface="Garet Bold"/>
                  </a:rPr>
                  <a:t>Asset Market Share (2023) </a:t>
                </a:r>
              </a:p>
            </p:txBody>
          </p:sp>
        </p:grpSp>
        <p:grpSp>
          <p:nvGrpSpPr>
            <p:cNvPr id="36" name="Group 35">
              <a:extLst>
                <a:ext uri="{FF2B5EF4-FFF2-40B4-BE49-F238E27FC236}">
                  <a16:creationId xmlns:a16="http://schemas.microsoft.com/office/drawing/2014/main" id="{ABEBAF3D-632C-E9EF-D671-1623CD2A5662}"/>
                </a:ext>
              </a:extLst>
            </p:cNvPr>
            <p:cNvGrpSpPr/>
            <p:nvPr/>
          </p:nvGrpSpPr>
          <p:grpSpPr>
            <a:xfrm>
              <a:off x="9952608" y="3458559"/>
              <a:ext cx="7322355" cy="5879973"/>
              <a:chOff x="6870838" y="4064128"/>
              <a:chExt cx="4546325" cy="3533826"/>
            </a:xfrm>
          </p:grpSpPr>
          <p:grpSp>
            <p:nvGrpSpPr>
              <p:cNvPr id="17" name="Group 17"/>
              <p:cNvGrpSpPr/>
              <p:nvPr/>
            </p:nvGrpSpPr>
            <p:grpSpPr>
              <a:xfrm>
                <a:off x="6870838" y="4064128"/>
                <a:ext cx="4546325" cy="3533826"/>
                <a:chOff x="0" y="0"/>
                <a:chExt cx="1177600" cy="915340"/>
              </a:xfrm>
            </p:grpSpPr>
            <p:sp>
              <p:nvSpPr>
                <p:cNvPr id="18" name="Freeform 18"/>
                <p:cNvSpPr/>
                <p:nvPr/>
              </p:nvSpPr>
              <p:spPr>
                <a:xfrm>
                  <a:off x="0" y="0"/>
                  <a:ext cx="1177600" cy="915340"/>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pPr defTabSz="1371600"/>
                  <a:endParaRPr lang="en-GB">
                    <a:solidFill>
                      <a:prstClr val="white"/>
                    </a:solidFill>
                    <a:latin typeface="Calibri" panose="020F0502020204030204"/>
                  </a:endParaRPr>
                </a:p>
              </p:txBody>
            </p:sp>
            <p:sp>
              <p:nvSpPr>
                <p:cNvPr id="19" name="TextBox 19"/>
                <p:cNvSpPr txBox="1"/>
                <p:nvPr/>
              </p:nvSpPr>
              <p:spPr>
                <a:xfrm>
                  <a:off x="0" y="-38100"/>
                  <a:ext cx="1177600" cy="953440"/>
                </a:xfrm>
                <a:prstGeom prst="rect">
                  <a:avLst/>
                </a:prstGeom>
              </p:spPr>
              <p:txBody>
                <a:bodyPr lIns="56285" tIns="56285" rIns="56285" bIns="56285" rtlCol="0" anchor="ctr"/>
                <a:lstStyle/>
                <a:p>
                  <a:pPr algn="ctr" defTabSz="1371600">
                    <a:lnSpc>
                      <a:spcPts val="2660"/>
                    </a:lnSpc>
                  </a:pPr>
                  <a:endParaRPr>
                    <a:solidFill>
                      <a:prstClr val="white"/>
                    </a:solidFill>
                    <a:latin typeface="Calibri" panose="020F0502020204030204"/>
                  </a:endParaRPr>
                </a:p>
              </p:txBody>
            </p:sp>
          </p:grpSp>
          <p:sp>
            <p:nvSpPr>
              <p:cNvPr id="22" name="TextBox 22"/>
              <p:cNvSpPr txBox="1"/>
              <p:nvPr/>
            </p:nvSpPr>
            <p:spPr>
              <a:xfrm>
                <a:off x="7150936" y="4175330"/>
                <a:ext cx="3986128" cy="1329474"/>
              </a:xfrm>
              <a:prstGeom prst="rect">
                <a:avLst/>
              </a:prstGeom>
            </p:spPr>
            <p:txBody>
              <a:bodyPr lIns="56285" tIns="56285" rIns="56285" bIns="56285" rtlCol="0" anchor="ctr"/>
              <a:lstStyle/>
              <a:p>
                <a:pPr algn="ctr" defTabSz="1371600">
                  <a:lnSpc>
                    <a:spcPts val="2660"/>
                  </a:lnSpc>
                </a:pPr>
                <a:endParaRPr>
                  <a:solidFill>
                    <a:prstClr val="white"/>
                  </a:solidFill>
                  <a:latin typeface="Calibri" panose="020F0502020204030204"/>
                </a:endParaRPr>
              </a:p>
            </p:txBody>
          </p:sp>
        </p:grpSp>
        <p:graphicFrame>
          <p:nvGraphicFramePr>
            <p:cNvPr id="39" name="Chart 38">
              <a:extLst>
                <a:ext uri="{FF2B5EF4-FFF2-40B4-BE49-F238E27FC236}">
                  <a16:creationId xmlns:a16="http://schemas.microsoft.com/office/drawing/2014/main" id="{89A693DE-1A86-6DA4-98DF-8F2775903462}"/>
                </a:ext>
              </a:extLst>
            </p:cNvPr>
            <p:cNvGraphicFramePr>
              <a:graphicFrameLocks/>
            </p:cNvGraphicFramePr>
            <p:nvPr/>
          </p:nvGraphicFramePr>
          <p:xfrm>
            <a:off x="2057400" y="4000499"/>
            <a:ext cx="8105688" cy="6150627"/>
          </p:xfrm>
          <a:graphic>
            <a:graphicData uri="http://schemas.openxmlformats.org/drawingml/2006/chart">
              <c:chart xmlns:c="http://schemas.openxmlformats.org/drawingml/2006/chart" xmlns:r="http://schemas.openxmlformats.org/officeDocument/2006/relationships" r:id="rId4"/>
            </a:graphicData>
          </a:graphic>
        </p:graphicFrame>
        <p:grpSp>
          <p:nvGrpSpPr>
            <p:cNvPr id="43" name="Group 42">
              <a:extLst>
                <a:ext uri="{FF2B5EF4-FFF2-40B4-BE49-F238E27FC236}">
                  <a16:creationId xmlns:a16="http://schemas.microsoft.com/office/drawing/2014/main" id="{C0311B54-0C01-1903-AD4C-6E14C226AFF8}"/>
                </a:ext>
              </a:extLst>
            </p:cNvPr>
            <p:cNvGrpSpPr/>
            <p:nvPr/>
          </p:nvGrpSpPr>
          <p:grpSpPr>
            <a:xfrm>
              <a:off x="11126992" y="3458006"/>
              <a:ext cx="4876800" cy="1329474"/>
              <a:chOff x="2004210" y="4175330"/>
              <a:chExt cx="4114800" cy="1329474"/>
            </a:xfrm>
          </p:grpSpPr>
          <p:grpSp>
            <p:nvGrpSpPr>
              <p:cNvPr id="44" name="Group 12">
                <a:extLst>
                  <a:ext uri="{FF2B5EF4-FFF2-40B4-BE49-F238E27FC236}">
                    <a16:creationId xmlns:a16="http://schemas.microsoft.com/office/drawing/2014/main" id="{EF2DE61E-5F30-BBF0-8405-D69347030BEB}"/>
                  </a:ext>
                </a:extLst>
              </p:cNvPr>
              <p:cNvGrpSpPr/>
              <p:nvPr/>
            </p:nvGrpSpPr>
            <p:grpSpPr>
              <a:xfrm>
                <a:off x="2004210" y="4175330"/>
                <a:ext cx="4114800" cy="1329474"/>
                <a:chOff x="0" y="-38100"/>
                <a:chExt cx="1065825" cy="344364"/>
              </a:xfrm>
            </p:grpSpPr>
            <p:sp>
              <p:nvSpPr>
                <p:cNvPr id="46" name="Freeform 13">
                  <a:extLst>
                    <a:ext uri="{FF2B5EF4-FFF2-40B4-BE49-F238E27FC236}">
                      <a16:creationId xmlns:a16="http://schemas.microsoft.com/office/drawing/2014/main" id="{10499B91-EFBA-9A9A-56F7-2FA4D160FE62}"/>
                    </a:ext>
                  </a:extLst>
                </p:cNvPr>
                <p:cNvSpPr/>
                <p:nvPr/>
              </p:nvSpPr>
              <p:spPr>
                <a:xfrm>
                  <a:off x="0" y="0"/>
                  <a:ext cx="1065825" cy="192676"/>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pPr defTabSz="1371600"/>
                  <a:endParaRPr lang="en-GB">
                    <a:solidFill>
                      <a:prstClr val="white"/>
                    </a:solidFill>
                    <a:latin typeface="Calibri" panose="020F0502020204030204"/>
                  </a:endParaRPr>
                </a:p>
              </p:txBody>
            </p:sp>
            <p:sp>
              <p:nvSpPr>
                <p:cNvPr id="47" name="TextBox 14">
                  <a:extLst>
                    <a:ext uri="{FF2B5EF4-FFF2-40B4-BE49-F238E27FC236}">
                      <a16:creationId xmlns:a16="http://schemas.microsoft.com/office/drawing/2014/main" id="{AF4A00B8-318D-B2A2-4CFB-DEFD6266F989}"/>
                    </a:ext>
                  </a:extLst>
                </p:cNvPr>
                <p:cNvSpPr txBox="1"/>
                <p:nvPr/>
              </p:nvSpPr>
              <p:spPr>
                <a:xfrm>
                  <a:off x="0" y="-38100"/>
                  <a:ext cx="1032496" cy="344364"/>
                </a:xfrm>
                <a:prstGeom prst="rect">
                  <a:avLst/>
                </a:prstGeom>
              </p:spPr>
              <p:txBody>
                <a:bodyPr lIns="56285" tIns="56285" rIns="56285" bIns="56285" rtlCol="0" anchor="ctr"/>
                <a:lstStyle/>
                <a:p>
                  <a:pPr algn="ctr" defTabSz="1371600">
                    <a:lnSpc>
                      <a:spcPts val="2660"/>
                    </a:lnSpc>
                  </a:pPr>
                  <a:endParaRPr>
                    <a:solidFill>
                      <a:prstClr val="white"/>
                    </a:solidFill>
                    <a:latin typeface="Calibri" panose="020F0502020204030204"/>
                  </a:endParaRPr>
                </a:p>
              </p:txBody>
            </p:sp>
          </p:grpSp>
          <p:sp>
            <p:nvSpPr>
              <p:cNvPr id="45" name="TextBox 15">
                <a:extLst>
                  <a:ext uri="{FF2B5EF4-FFF2-40B4-BE49-F238E27FC236}">
                    <a16:creationId xmlns:a16="http://schemas.microsoft.com/office/drawing/2014/main" id="{3EB598EE-F2AC-C52C-DC14-D4482FD34BF2}"/>
                  </a:ext>
                </a:extLst>
              </p:cNvPr>
              <p:cNvSpPr txBox="1"/>
              <p:nvPr/>
            </p:nvSpPr>
            <p:spPr>
              <a:xfrm>
                <a:off x="2046227" y="4505966"/>
                <a:ext cx="4006976" cy="371961"/>
              </a:xfrm>
              <a:prstGeom prst="rect">
                <a:avLst/>
              </a:prstGeom>
            </p:spPr>
            <p:txBody>
              <a:bodyPr wrap="square" lIns="0" tIns="0" rIns="0" bIns="0" rtlCol="0" anchor="t">
                <a:spAutoFit/>
              </a:bodyPr>
              <a:lstStyle/>
              <a:p>
                <a:pPr algn="ctr" defTabSz="1371600">
                  <a:lnSpc>
                    <a:spcPts val="2903"/>
                  </a:lnSpc>
                </a:pPr>
                <a:r>
                  <a:rPr lang="en-US" sz="2419" b="1">
                    <a:solidFill>
                      <a:srgbClr val="FFFFFF"/>
                    </a:solidFill>
                    <a:latin typeface="Garet Bold"/>
                    <a:ea typeface="Garet Bold"/>
                    <a:cs typeface="Garet Bold"/>
                    <a:sym typeface="Garet Bold"/>
                  </a:rPr>
                  <a:t>Banking Market Share (2024) </a:t>
                </a:r>
              </a:p>
            </p:txBody>
          </p:sp>
        </p:grpSp>
      </p:grpSp>
      <p:sp>
        <p:nvSpPr>
          <p:cNvPr id="50" name="TextBox 49">
            <a:extLst>
              <a:ext uri="{FF2B5EF4-FFF2-40B4-BE49-F238E27FC236}">
                <a16:creationId xmlns:a16="http://schemas.microsoft.com/office/drawing/2014/main" id="{577A128C-559C-EFD2-5FFF-46195A8FF3DC}"/>
              </a:ext>
            </a:extLst>
          </p:cNvPr>
          <p:cNvSpPr txBox="1"/>
          <p:nvPr/>
        </p:nvSpPr>
        <p:spPr>
          <a:xfrm>
            <a:off x="340187" y="9133607"/>
            <a:ext cx="3340273" cy="369332"/>
          </a:xfrm>
          <a:prstGeom prst="rect">
            <a:avLst/>
          </a:prstGeom>
          <a:noFill/>
        </p:spPr>
        <p:txBody>
          <a:bodyPr wrap="none" rtlCol="0">
            <a:spAutoFit/>
          </a:bodyPr>
          <a:lstStyle/>
          <a:p>
            <a:pPr defTabSz="1371600"/>
            <a:r>
              <a:rPr lang="en-GB" i="1" dirty="0">
                <a:solidFill>
                  <a:prstClr val="white"/>
                </a:solidFill>
                <a:latin typeface="Calibri" panose="020F0502020204030204"/>
              </a:rPr>
              <a:t>Source</a:t>
            </a:r>
            <a:r>
              <a:rPr lang="en-GB" dirty="0">
                <a:solidFill>
                  <a:prstClr val="white"/>
                </a:solidFill>
                <a:latin typeface="Calibri" panose="020F0502020204030204"/>
              </a:rPr>
              <a:t>: CBN (2024, WAMI (2024))</a:t>
            </a:r>
          </a:p>
        </p:txBody>
      </p:sp>
      <p:sp>
        <p:nvSpPr>
          <p:cNvPr id="52" name="TextBox 51">
            <a:extLst>
              <a:ext uri="{FF2B5EF4-FFF2-40B4-BE49-F238E27FC236}">
                <a16:creationId xmlns:a16="http://schemas.microsoft.com/office/drawing/2014/main" id="{754F0CF8-309A-82AF-EDAC-500F45ED1E15}"/>
              </a:ext>
            </a:extLst>
          </p:cNvPr>
          <p:cNvSpPr txBox="1"/>
          <p:nvPr/>
        </p:nvSpPr>
        <p:spPr>
          <a:xfrm>
            <a:off x="16565354" y="2619581"/>
            <a:ext cx="1353256" cy="400110"/>
          </a:xfrm>
          <a:prstGeom prst="rect">
            <a:avLst/>
          </a:prstGeom>
          <a:noFill/>
        </p:spPr>
        <p:txBody>
          <a:bodyPr wrap="none" rtlCol="0">
            <a:spAutoFit/>
          </a:bodyPr>
          <a:lstStyle/>
          <a:p>
            <a:pPr defTabSz="1371600"/>
            <a:r>
              <a:rPr lang="en-GB" sz="2000" b="1">
                <a:latin typeface="Arial" panose="020B0604020202020204" pitchFamily="34" charset="0"/>
                <a:cs typeface="Arial" panose="020B0604020202020204" pitchFamily="34" charset="0"/>
              </a:rPr>
              <a:t>Jan 2025:</a:t>
            </a:r>
          </a:p>
        </p:txBody>
      </p:sp>
      <p:sp>
        <p:nvSpPr>
          <p:cNvPr id="53" name="TextBox 52">
            <a:extLst>
              <a:ext uri="{FF2B5EF4-FFF2-40B4-BE49-F238E27FC236}">
                <a16:creationId xmlns:a16="http://schemas.microsoft.com/office/drawing/2014/main" id="{EA8962FB-0296-AE8E-FEA3-8005DA363F8B}"/>
              </a:ext>
            </a:extLst>
          </p:cNvPr>
          <p:cNvSpPr txBox="1"/>
          <p:nvPr/>
        </p:nvSpPr>
        <p:spPr>
          <a:xfrm>
            <a:off x="16023853" y="3374531"/>
            <a:ext cx="2264150" cy="1077218"/>
          </a:xfrm>
          <a:prstGeom prst="rect">
            <a:avLst/>
          </a:prstGeom>
          <a:noFill/>
        </p:spPr>
        <p:txBody>
          <a:bodyPr wrap="square" rtlCol="0">
            <a:spAutoFit/>
          </a:bodyPr>
          <a:lstStyle/>
          <a:p>
            <a:pPr algn="ctr" defTabSz="1371600"/>
            <a:r>
              <a:rPr lang="en-GB" sz="4400" b="1" dirty="0">
                <a:latin typeface="Arial" panose="020B0604020202020204" pitchFamily="34" charset="0"/>
                <a:cs typeface="Arial" panose="020B0604020202020204" pitchFamily="34" charset="0"/>
              </a:rPr>
              <a:t>6</a:t>
            </a:r>
          </a:p>
          <a:p>
            <a:pPr algn="ctr" defTabSz="1371600"/>
            <a:r>
              <a:rPr lang="en-GB" sz="2000" b="1" dirty="0">
                <a:latin typeface="Arial" panose="020B0604020202020204" pitchFamily="34" charset="0"/>
                <a:cs typeface="Arial" panose="020B0604020202020204" pitchFamily="34" charset="0"/>
              </a:rPr>
              <a:t>Islamic Banks</a:t>
            </a:r>
          </a:p>
        </p:txBody>
      </p:sp>
      <p:sp>
        <p:nvSpPr>
          <p:cNvPr id="54" name="TextBox 53">
            <a:extLst>
              <a:ext uri="{FF2B5EF4-FFF2-40B4-BE49-F238E27FC236}">
                <a16:creationId xmlns:a16="http://schemas.microsoft.com/office/drawing/2014/main" id="{F29A243C-AA00-B508-B7B4-02B11BCAFA0E}"/>
              </a:ext>
            </a:extLst>
          </p:cNvPr>
          <p:cNvSpPr txBox="1"/>
          <p:nvPr/>
        </p:nvSpPr>
        <p:spPr>
          <a:xfrm>
            <a:off x="15920093" y="5514083"/>
            <a:ext cx="2264150" cy="1077218"/>
          </a:xfrm>
          <a:prstGeom prst="rect">
            <a:avLst/>
          </a:prstGeom>
          <a:noFill/>
        </p:spPr>
        <p:txBody>
          <a:bodyPr wrap="square" rtlCol="0">
            <a:spAutoFit/>
          </a:bodyPr>
          <a:lstStyle/>
          <a:p>
            <a:pPr algn="ctr" defTabSz="1371600"/>
            <a:r>
              <a:rPr lang="en-GB" sz="4400" b="1" dirty="0">
                <a:latin typeface="Arial" panose="020B0604020202020204" pitchFamily="34" charset="0"/>
                <a:cs typeface="Arial" panose="020B0604020202020204" pitchFamily="34" charset="0"/>
              </a:rPr>
              <a:t>1</a:t>
            </a:r>
          </a:p>
          <a:p>
            <a:pPr algn="ctr" defTabSz="1371600"/>
            <a:r>
              <a:rPr lang="en-GB" sz="2000" b="1" dirty="0">
                <a:latin typeface="Arial" panose="020B0604020202020204" pitchFamily="34" charset="0"/>
                <a:cs typeface="Arial" panose="020B0604020202020204" pitchFamily="34" charset="0"/>
              </a:rPr>
              <a:t>Islamic Window</a:t>
            </a:r>
          </a:p>
        </p:txBody>
      </p:sp>
      <p:sp>
        <p:nvSpPr>
          <p:cNvPr id="55" name="TextBox 54">
            <a:extLst>
              <a:ext uri="{FF2B5EF4-FFF2-40B4-BE49-F238E27FC236}">
                <a16:creationId xmlns:a16="http://schemas.microsoft.com/office/drawing/2014/main" id="{79F318EF-722B-97B1-D45D-194DA0C2D425}"/>
              </a:ext>
            </a:extLst>
          </p:cNvPr>
          <p:cNvSpPr txBox="1"/>
          <p:nvPr/>
        </p:nvSpPr>
        <p:spPr>
          <a:xfrm>
            <a:off x="15950407" y="7263706"/>
            <a:ext cx="2264150" cy="1692771"/>
          </a:xfrm>
          <a:prstGeom prst="rect">
            <a:avLst/>
          </a:prstGeom>
          <a:noFill/>
        </p:spPr>
        <p:txBody>
          <a:bodyPr wrap="square" rtlCol="0">
            <a:spAutoFit/>
          </a:bodyPr>
          <a:lstStyle/>
          <a:p>
            <a:pPr algn="ctr" defTabSz="1371600"/>
            <a:r>
              <a:rPr lang="en-GB" sz="4400" b="1" dirty="0">
                <a:latin typeface="Arial" panose="020B0604020202020204" pitchFamily="34" charset="0"/>
                <a:cs typeface="Arial" panose="020B0604020202020204" pitchFamily="34" charset="0"/>
              </a:rPr>
              <a:t>6</a:t>
            </a:r>
          </a:p>
          <a:p>
            <a:pPr algn="ctr" defTabSz="1371600"/>
            <a:r>
              <a:rPr lang="en-GB" sz="2000" b="1" dirty="0">
                <a:latin typeface="Arial" panose="020B0604020202020204" pitchFamily="34" charset="0"/>
                <a:cs typeface="Arial" panose="020B0604020202020204" pitchFamily="34" charset="0"/>
              </a:rPr>
              <a:t>Islamic Microfinance Banks</a:t>
            </a:r>
          </a:p>
        </p:txBody>
      </p:sp>
      <p:graphicFrame>
        <p:nvGraphicFramePr>
          <p:cNvPr id="56" name="Chart 55"/>
          <p:cNvGraphicFramePr/>
          <p:nvPr>
            <p:extLst>
              <p:ext uri="{D42A27DB-BD31-4B8C-83A1-F6EECF244321}">
                <p14:modId xmlns:p14="http://schemas.microsoft.com/office/powerpoint/2010/main" val="3019182909"/>
              </p:ext>
            </p:extLst>
          </p:nvPr>
        </p:nvGraphicFramePr>
        <p:xfrm>
          <a:off x="735293" y="4119122"/>
          <a:ext cx="7001448" cy="48196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7" name="Chart 56"/>
          <p:cNvGraphicFramePr/>
          <p:nvPr>
            <p:extLst>
              <p:ext uri="{D42A27DB-BD31-4B8C-83A1-F6EECF244321}">
                <p14:modId xmlns:p14="http://schemas.microsoft.com/office/powerpoint/2010/main" val="2934042664"/>
              </p:ext>
            </p:extLst>
          </p:nvPr>
        </p:nvGraphicFramePr>
        <p:xfrm>
          <a:off x="8734257" y="4435220"/>
          <a:ext cx="6710180" cy="4259358"/>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a:extLst>
              <a:ext uri="{FF2B5EF4-FFF2-40B4-BE49-F238E27FC236}">
                <a16:creationId xmlns:a16="http://schemas.microsoft.com/office/drawing/2014/main" id="{B34BA44B-9B0E-F552-75BB-FFD6D6D941F9}"/>
              </a:ext>
            </a:extLst>
          </p:cNvPr>
          <p:cNvSpPr txBox="1"/>
          <p:nvPr/>
        </p:nvSpPr>
        <p:spPr>
          <a:xfrm>
            <a:off x="122695" y="57128"/>
            <a:ext cx="9783305" cy="514372"/>
          </a:xfrm>
          <a:prstGeom prst="rect">
            <a:avLst/>
          </a:prstGeom>
          <a:noFill/>
        </p:spPr>
        <p:txBody>
          <a:bodyPr wrap="square">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Islamic Finance Trajectory: Industry Development</a:t>
            </a:r>
            <a:endParaRPr lang="en-US" sz="2596" dirty="0">
              <a:solidFill>
                <a:srgbClr val="FFFFFF"/>
              </a:solidFill>
              <a:latin typeface="Arial" panose="020B0604020202020204" pitchFamily="34" charset="0"/>
              <a:ea typeface="Garet Bold"/>
              <a:cs typeface="Arial" panose="020B0604020202020204" pitchFamily="34" charset="0"/>
              <a:sym typeface="Garet Bold"/>
            </a:endParaRPr>
          </a:p>
        </p:txBody>
      </p:sp>
    </p:spTree>
    <p:extLst>
      <p:ext uri="{BB962C8B-B14F-4D97-AF65-F5344CB8AC3E}">
        <p14:creationId xmlns:p14="http://schemas.microsoft.com/office/powerpoint/2010/main" val="2900293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5B302-D801-C115-6B74-AD80B4DCFD9F}"/>
            </a:ext>
          </a:extLst>
        </p:cNvPr>
        <p:cNvGrpSpPr/>
        <p:nvPr/>
      </p:nvGrpSpPr>
      <p:grpSpPr>
        <a:xfrm>
          <a:off x="0" y="0"/>
          <a:ext cx="0" cy="0"/>
          <a:chOff x="0" y="0"/>
          <a:chExt cx="0" cy="0"/>
        </a:xfrm>
      </p:grpSpPr>
      <p:sp>
        <p:nvSpPr>
          <p:cNvPr id="4" name="Freeform 10">
            <a:extLst>
              <a:ext uri="{FF2B5EF4-FFF2-40B4-BE49-F238E27FC236}">
                <a16:creationId xmlns:a16="http://schemas.microsoft.com/office/drawing/2014/main" id="{706BA44D-B44C-B272-3719-A1315F21C3CD}"/>
              </a:ext>
            </a:extLst>
          </p:cNvPr>
          <p:cNvSpPr/>
          <p:nvPr/>
        </p:nvSpPr>
        <p:spPr>
          <a:xfrm>
            <a:off x="13000375" y="2273581"/>
            <a:ext cx="3648063" cy="3730987"/>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pPr defTabSz="1371600"/>
            <a:endParaRPr lang="en-GB" sz="2000">
              <a:solidFill>
                <a:prstClr val="white"/>
              </a:solidFill>
              <a:latin typeface="Arial" panose="020B0604020202020204" pitchFamily="34" charset="0"/>
              <a:cs typeface="Arial" panose="020B0604020202020204" pitchFamily="34" charset="0"/>
            </a:endParaRPr>
          </a:p>
        </p:txBody>
      </p:sp>
      <p:sp>
        <p:nvSpPr>
          <p:cNvPr id="3" name="Freeform 10">
            <a:extLst>
              <a:ext uri="{FF2B5EF4-FFF2-40B4-BE49-F238E27FC236}">
                <a16:creationId xmlns:a16="http://schemas.microsoft.com/office/drawing/2014/main" id="{1907262E-1A88-1DCF-1439-DA6E00D3A687}"/>
              </a:ext>
            </a:extLst>
          </p:cNvPr>
          <p:cNvSpPr/>
          <p:nvPr/>
        </p:nvSpPr>
        <p:spPr>
          <a:xfrm>
            <a:off x="6626618" y="5550068"/>
            <a:ext cx="3648063" cy="3730987"/>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pPr defTabSz="1371600"/>
            <a:endParaRPr lang="en-GB" sz="2000">
              <a:solidFill>
                <a:prstClr val="white"/>
              </a:solidFill>
              <a:latin typeface="Arial" panose="020B0604020202020204" pitchFamily="34" charset="0"/>
              <a:cs typeface="Arial" panose="020B0604020202020204" pitchFamily="34" charset="0"/>
            </a:endParaRPr>
          </a:p>
        </p:txBody>
      </p:sp>
      <p:sp>
        <p:nvSpPr>
          <p:cNvPr id="34" name="TextBox 34">
            <a:extLst>
              <a:ext uri="{FF2B5EF4-FFF2-40B4-BE49-F238E27FC236}">
                <a16:creationId xmlns:a16="http://schemas.microsoft.com/office/drawing/2014/main" id="{33BB7BA8-B4DF-AA83-E007-E83AAB228865}"/>
              </a:ext>
            </a:extLst>
          </p:cNvPr>
          <p:cNvSpPr txBox="1"/>
          <p:nvPr/>
        </p:nvSpPr>
        <p:spPr>
          <a:xfrm>
            <a:off x="744796" y="3207364"/>
            <a:ext cx="4343360" cy="3078407"/>
          </a:xfrm>
          <a:prstGeom prst="rect">
            <a:avLst/>
          </a:prstGeom>
        </p:spPr>
        <p:txBody>
          <a:bodyPr wrap="square" lIns="0" tIns="0" rIns="0" bIns="0" rtlCol="0" anchor="t">
            <a:spAutoFit/>
          </a:bodyPr>
          <a:lstStyle>
            <a:defPPr>
              <a:defRPr lang="en-US"/>
            </a:defPPr>
            <a:lvl1pPr algn="ctr" defTabSz="1371600">
              <a:lnSpc>
                <a:spcPts val="11936"/>
              </a:lnSpc>
              <a:defRPr sz="4001" b="1">
                <a:solidFill>
                  <a:srgbClr val="FFC000"/>
                </a:solidFill>
                <a:latin typeface="Arial" panose="020B0604020202020204" pitchFamily="34" charset="0"/>
                <a:cs typeface="Arial" panose="020B0604020202020204" pitchFamily="34" charset="0"/>
              </a:defRPr>
            </a:lvl1pPr>
          </a:lstStyle>
          <a:p>
            <a:pPr>
              <a:lnSpc>
                <a:spcPct val="100000"/>
              </a:lnSpc>
            </a:pPr>
            <a:r>
              <a:rPr lang="en-US" dirty="0">
                <a:sym typeface="Garet Bold"/>
              </a:rPr>
              <a:t>Islamic Banking Performance Compared to Conventional Banking</a:t>
            </a:r>
          </a:p>
        </p:txBody>
      </p:sp>
      <p:sp>
        <p:nvSpPr>
          <p:cNvPr id="33" name="Freeform 33">
            <a:extLst>
              <a:ext uri="{FF2B5EF4-FFF2-40B4-BE49-F238E27FC236}">
                <a16:creationId xmlns:a16="http://schemas.microsoft.com/office/drawing/2014/main" id="{55D58E3F-1C4B-3721-B1AD-11E0F15D0F06}"/>
              </a:ext>
            </a:extLst>
          </p:cNvPr>
          <p:cNvSpPr/>
          <p:nvPr/>
        </p:nvSpPr>
        <p:spPr>
          <a:xfrm>
            <a:off x="15719719" y="1230805"/>
            <a:ext cx="1539584" cy="408671"/>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2">
              <a:extLst>
                <a:ext uri="{96DAC541-7B7A-43D3-8B79-37D633B846F1}">
                  <asvg:svgBlip xmlns:asvg="http://schemas.microsoft.com/office/drawing/2016/SVG/main" r:embed="rId3"/>
                </a:ext>
              </a:extLst>
            </a:blip>
            <a:stretch>
              <a:fillRect r="-83257" b="-590387"/>
            </a:stretch>
          </a:blipFill>
        </p:spPr>
        <p:txBody>
          <a:bodyPr/>
          <a:lstStyle/>
          <a:p>
            <a:pPr defTabSz="1371600"/>
            <a:endParaRPr lang="en-GB">
              <a:solidFill>
                <a:prstClr val="white"/>
              </a:solidFill>
              <a:latin typeface="Calibri" panose="020F0502020204030204"/>
            </a:endParaRPr>
          </a:p>
        </p:txBody>
      </p:sp>
      <p:grpSp>
        <p:nvGrpSpPr>
          <p:cNvPr id="2" name="Group 1">
            <a:extLst>
              <a:ext uri="{FF2B5EF4-FFF2-40B4-BE49-F238E27FC236}">
                <a16:creationId xmlns:a16="http://schemas.microsoft.com/office/drawing/2014/main" id="{D778B765-DF44-9A89-CBDB-20D5BE9BDFD6}"/>
              </a:ext>
            </a:extLst>
          </p:cNvPr>
          <p:cNvGrpSpPr/>
          <p:nvPr/>
        </p:nvGrpSpPr>
        <p:grpSpPr>
          <a:xfrm>
            <a:off x="6326113" y="643548"/>
            <a:ext cx="3770835" cy="3906702"/>
            <a:chOff x="1676400" y="3181636"/>
            <a:chExt cx="8378477" cy="6156897"/>
          </a:xfrm>
        </p:grpSpPr>
        <p:grpSp>
          <p:nvGrpSpPr>
            <p:cNvPr id="9" name="Group 9">
              <a:extLst>
                <a:ext uri="{FF2B5EF4-FFF2-40B4-BE49-F238E27FC236}">
                  <a16:creationId xmlns:a16="http://schemas.microsoft.com/office/drawing/2014/main" id="{48E24151-7048-59B1-8D7D-7D5D184A8892}"/>
                </a:ext>
              </a:extLst>
            </p:cNvPr>
            <p:cNvGrpSpPr/>
            <p:nvPr/>
          </p:nvGrpSpPr>
          <p:grpSpPr>
            <a:xfrm>
              <a:off x="1676400" y="3181636"/>
              <a:ext cx="8378477" cy="6156897"/>
              <a:chOff x="0" y="-43109"/>
              <a:chExt cx="1217231" cy="958449"/>
            </a:xfrm>
          </p:grpSpPr>
          <p:sp>
            <p:nvSpPr>
              <p:cNvPr id="10" name="Freeform 10">
                <a:extLst>
                  <a:ext uri="{FF2B5EF4-FFF2-40B4-BE49-F238E27FC236}">
                    <a16:creationId xmlns:a16="http://schemas.microsoft.com/office/drawing/2014/main" id="{BFA1EE9E-47AF-33CE-4EE8-87ABA7EFCAFF}"/>
                  </a:ext>
                </a:extLst>
              </p:cNvPr>
              <p:cNvSpPr/>
              <p:nvPr/>
            </p:nvSpPr>
            <p:spPr>
              <a:xfrm>
                <a:off x="39631" y="-43109"/>
                <a:ext cx="1177600" cy="915340"/>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pPr defTabSz="1371600"/>
                <a:endParaRPr lang="en-GB" sz="2000">
                  <a:solidFill>
                    <a:prstClr val="white"/>
                  </a:solidFill>
                  <a:latin typeface="Arial" panose="020B0604020202020204" pitchFamily="34" charset="0"/>
                  <a:cs typeface="Arial" panose="020B0604020202020204" pitchFamily="34" charset="0"/>
                </a:endParaRPr>
              </a:p>
            </p:txBody>
          </p:sp>
          <p:sp>
            <p:nvSpPr>
              <p:cNvPr id="11" name="TextBox 11">
                <a:extLst>
                  <a:ext uri="{FF2B5EF4-FFF2-40B4-BE49-F238E27FC236}">
                    <a16:creationId xmlns:a16="http://schemas.microsoft.com/office/drawing/2014/main" id="{960E750D-7B4A-0B1C-5B47-FEA4AE58D57B}"/>
                  </a:ext>
                </a:extLst>
              </p:cNvPr>
              <p:cNvSpPr txBox="1"/>
              <p:nvPr/>
            </p:nvSpPr>
            <p:spPr>
              <a:xfrm>
                <a:off x="0" y="-38100"/>
                <a:ext cx="1177600" cy="953440"/>
              </a:xfrm>
              <a:prstGeom prst="rect">
                <a:avLst/>
              </a:prstGeom>
            </p:spPr>
            <p:txBody>
              <a:bodyPr lIns="56285" tIns="56285" rIns="56285" bIns="56285" rtlCol="0" anchor="ctr"/>
              <a:lstStyle/>
              <a:p>
                <a:pPr algn="ctr" defTabSz="1371600">
                  <a:lnSpc>
                    <a:spcPts val="2660"/>
                  </a:lnSpc>
                </a:pPr>
                <a:endParaRPr sz="2000">
                  <a:solidFill>
                    <a:prstClr val="white"/>
                  </a:solidFill>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640855C1-C5D8-F158-43D0-216C6FB84648}"/>
                </a:ext>
              </a:extLst>
            </p:cNvPr>
            <p:cNvGrpSpPr/>
            <p:nvPr/>
          </p:nvGrpSpPr>
          <p:grpSpPr>
            <a:xfrm>
              <a:off x="3581400" y="3213810"/>
              <a:ext cx="4876800" cy="1535841"/>
              <a:chOff x="2004210" y="3968962"/>
              <a:chExt cx="4114800" cy="1535841"/>
            </a:xfrm>
          </p:grpSpPr>
          <p:grpSp>
            <p:nvGrpSpPr>
              <p:cNvPr id="12" name="Group 12">
                <a:extLst>
                  <a:ext uri="{FF2B5EF4-FFF2-40B4-BE49-F238E27FC236}">
                    <a16:creationId xmlns:a16="http://schemas.microsoft.com/office/drawing/2014/main" id="{5105FFB9-1958-0360-4060-82E049B6A81B}"/>
                  </a:ext>
                </a:extLst>
              </p:cNvPr>
              <p:cNvGrpSpPr/>
              <p:nvPr/>
            </p:nvGrpSpPr>
            <p:grpSpPr>
              <a:xfrm>
                <a:off x="2004210" y="3968962"/>
                <a:ext cx="4114800" cy="1535841"/>
                <a:chOff x="0" y="-91554"/>
                <a:chExt cx="1065825" cy="397818"/>
              </a:xfrm>
            </p:grpSpPr>
            <p:sp>
              <p:nvSpPr>
                <p:cNvPr id="13" name="Freeform 13">
                  <a:extLst>
                    <a:ext uri="{FF2B5EF4-FFF2-40B4-BE49-F238E27FC236}">
                      <a16:creationId xmlns:a16="http://schemas.microsoft.com/office/drawing/2014/main" id="{68E58B02-F311-428A-9B6D-A8763CE6DF6D}"/>
                    </a:ext>
                  </a:extLst>
                </p:cNvPr>
                <p:cNvSpPr/>
                <p:nvPr/>
              </p:nvSpPr>
              <p:spPr>
                <a:xfrm>
                  <a:off x="0" y="-91554"/>
                  <a:ext cx="1065825" cy="243320"/>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pPr defTabSz="1371600"/>
                  <a:endParaRPr lang="en-GB" sz="2000">
                    <a:solidFill>
                      <a:prstClr val="white"/>
                    </a:solidFill>
                    <a:latin typeface="Arial" panose="020B0604020202020204" pitchFamily="34" charset="0"/>
                    <a:cs typeface="Arial" panose="020B0604020202020204" pitchFamily="34" charset="0"/>
                  </a:endParaRPr>
                </a:p>
              </p:txBody>
            </p:sp>
            <p:sp>
              <p:nvSpPr>
                <p:cNvPr id="14" name="TextBox 14">
                  <a:extLst>
                    <a:ext uri="{FF2B5EF4-FFF2-40B4-BE49-F238E27FC236}">
                      <a16:creationId xmlns:a16="http://schemas.microsoft.com/office/drawing/2014/main" id="{650B3AFB-39FE-853B-0238-51D639F8DA50}"/>
                    </a:ext>
                  </a:extLst>
                </p:cNvPr>
                <p:cNvSpPr txBox="1"/>
                <p:nvPr/>
              </p:nvSpPr>
              <p:spPr>
                <a:xfrm>
                  <a:off x="0" y="-38100"/>
                  <a:ext cx="1032496" cy="344364"/>
                </a:xfrm>
                <a:prstGeom prst="rect">
                  <a:avLst/>
                </a:prstGeom>
              </p:spPr>
              <p:txBody>
                <a:bodyPr lIns="56285" tIns="56285" rIns="56285" bIns="56285" rtlCol="0" anchor="ctr"/>
                <a:lstStyle/>
                <a:p>
                  <a:pPr algn="ctr" defTabSz="1371600">
                    <a:lnSpc>
                      <a:spcPts val="2660"/>
                    </a:lnSpc>
                  </a:pPr>
                  <a:endParaRPr sz="2000">
                    <a:solidFill>
                      <a:prstClr val="white"/>
                    </a:solidFill>
                    <a:latin typeface="Arial" panose="020B0604020202020204" pitchFamily="34" charset="0"/>
                    <a:cs typeface="Arial" panose="020B0604020202020204" pitchFamily="34" charset="0"/>
                  </a:endParaRPr>
                </a:p>
              </p:txBody>
            </p:sp>
          </p:grpSp>
          <p:sp>
            <p:nvSpPr>
              <p:cNvPr id="15" name="TextBox 15">
                <a:extLst>
                  <a:ext uri="{FF2B5EF4-FFF2-40B4-BE49-F238E27FC236}">
                    <a16:creationId xmlns:a16="http://schemas.microsoft.com/office/drawing/2014/main" id="{7B12D268-32ED-3931-AA2D-0F02D28024D6}"/>
                  </a:ext>
                </a:extLst>
              </p:cNvPr>
              <p:cNvSpPr txBox="1"/>
              <p:nvPr/>
            </p:nvSpPr>
            <p:spPr>
              <a:xfrm>
                <a:off x="2174731" y="4433860"/>
                <a:ext cx="3645089" cy="273953"/>
              </a:xfrm>
              <a:prstGeom prst="rect">
                <a:avLst/>
              </a:prstGeom>
            </p:spPr>
            <p:txBody>
              <a:bodyPr lIns="0" tIns="0" rIns="0" bIns="0" rtlCol="0" anchor="t">
                <a:spAutoFit/>
              </a:bodyPr>
              <a:lstStyle/>
              <a:p>
                <a:pPr algn="ctr" defTabSz="374922">
                  <a:lnSpc>
                    <a:spcPts val="1190"/>
                  </a:lnSpc>
                  <a:spcAft>
                    <a:spcPts val="600"/>
                  </a:spcAft>
                </a:pPr>
                <a:r>
                  <a:rPr lang="en-US" sz="2000" b="1">
                    <a:solidFill>
                      <a:srgbClr val="FFFFFF"/>
                    </a:solidFill>
                    <a:latin typeface="Arial" panose="020B0604020202020204" pitchFamily="34" charset="0"/>
                    <a:cs typeface="Arial" panose="020B0604020202020204" pitchFamily="34" charset="0"/>
                    <a:sym typeface="Garet Bold"/>
                  </a:rPr>
                  <a:t>Asset Growth</a:t>
                </a:r>
                <a:endParaRPr lang="en-US" sz="2000" b="1">
                  <a:solidFill>
                    <a:srgbClr val="FFFFFF"/>
                  </a:solidFill>
                  <a:latin typeface="Arial" panose="020B0604020202020204" pitchFamily="34" charset="0"/>
                  <a:ea typeface="Garet Bold"/>
                  <a:cs typeface="Arial" panose="020B0604020202020204" pitchFamily="34" charset="0"/>
                  <a:sym typeface="Garet Bold"/>
                </a:endParaRPr>
              </a:p>
            </p:txBody>
          </p:sp>
        </p:grpSp>
      </p:grpSp>
      <p:grpSp>
        <p:nvGrpSpPr>
          <p:cNvPr id="5" name="Group 4">
            <a:extLst>
              <a:ext uri="{FF2B5EF4-FFF2-40B4-BE49-F238E27FC236}">
                <a16:creationId xmlns:a16="http://schemas.microsoft.com/office/drawing/2014/main" id="{4DE4DEDC-B0C7-B55E-F921-77994C2CF736}"/>
              </a:ext>
            </a:extLst>
          </p:cNvPr>
          <p:cNvGrpSpPr/>
          <p:nvPr/>
        </p:nvGrpSpPr>
        <p:grpSpPr>
          <a:xfrm>
            <a:off x="12869608" y="2295540"/>
            <a:ext cx="3648063" cy="3886287"/>
            <a:chOff x="1676400" y="3213810"/>
            <a:chExt cx="8105688" cy="6124723"/>
          </a:xfrm>
        </p:grpSpPr>
        <p:sp>
          <p:nvSpPr>
            <p:cNvPr id="27" name="TextBox 11">
              <a:extLst>
                <a:ext uri="{FF2B5EF4-FFF2-40B4-BE49-F238E27FC236}">
                  <a16:creationId xmlns:a16="http://schemas.microsoft.com/office/drawing/2014/main" id="{1385F36C-344F-B8D2-2943-D52E40B108E9}"/>
                </a:ext>
              </a:extLst>
            </p:cNvPr>
            <p:cNvSpPr txBox="1"/>
            <p:nvPr/>
          </p:nvSpPr>
          <p:spPr>
            <a:xfrm>
              <a:off x="1676400" y="3213813"/>
              <a:ext cx="8105688" cy="6124720"/>
            </a:xfrm>
            <a:prstGeom prst="rect">
              <a:avLst/>
            </a:prstGeom>
          </p:spPr>
          <p:txBody>
            <a:bodyPr lIns="56285" tIns="56285" rIns="56285" bIns="56285" rtlCol="0" anchor="ctr"/>
            <a:lstStyle/>
            <a:p>
              <a:pPr algn="ctr" defTabSz="1371600">
                <a:lnSpc>
                  <a:spcPts val="2660"/>
                </a:lnSpc>
              </a:pPr>
              <a:endParaRPr sz="2000">
                <a:solidFill>
                  <a:prstClr val="white"/>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58D0F7D9-3470-B67E-685F-B1E7F3F46293}"/>
                </a:ext>
              </a:extLst>
            </p:cNvPr>
            <p:cNvGrpSpPr/>
            <p:nvPr/>
          </p:nvGrpSpPr>
          <p:grpSpPr>
            <a:xfrm>
              <a:off x="3581400" y="3213810"/>
              <a:ext cx="4876800" cy="1535841"/>
              <a:chOff x="2004210" y="3968962"/>
              <a:chExt cx="4114800" cy="1535841"/>
            </a:xfrm>
          </p:grpSpPr>
          <p:grpSp>
            <p:nvGrpSpPr>
              <p:cNvPr id="21" name="Group 12">
                <a:extLst>
                  <a:ext uri="{FF2B5EF4-FFF2-40B4-BE49-F238E27FC236}">
                    <a16:creationId xmlns:a16="http://schemas.microsoft.com/office/drawing/2014/main" id="{3A9C87A5-062B-72D1-8653-9A7366FD8F85}"/>
                  </a:ext>
                </a:extLst>
              </p:cNvPr>
              <p:cNvGrpSpPr/>
              <p:nvPr/>
            </p:nvGrpSpPr>
            <p:grpSpPr>
              <a:xfrm>
                <a:off x="2004210" y="3968962"/>
                <a:ext cx="4114800" cy="1535841"/>
                <a:chOff x="0" y="-91554"/>
                <a:chExt cx="1065825" cy="397818"/>
              </a:xfrm>
            </p:grpSpPr>
            <p:sp>
              <p:nvSpPr>
                <p:cNvPr id="24" name="Freeform 13">
                  <a:extLst>
                    <a:ext uri="{FF2B5EF4-FFF2-40B4-BE49-F238E27FC236}">
                      <a16:creationId xmlns:a16="http://schemas.microsoft.com/office/drawing/2014/main" id="{88372883-2FA1-9A60-11AD-E7FC58326215}"/>
                    </a:ext>
                  </a:extLst>
                </p:cNvPr>
                <p:cNvSpPr/>
                <p:nvPr/>
              </p:nvSpPr>
              <p:spPr>
                <a:xfrm>
                  <a:off x="0" y="-91554"/>
                  <a:ext cx="1065825" cy="243320"/>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pPr defTabSz="1371600"/>
                  <a:endParaRPr lang="en-GB" sz="2000">
                    <a:solidFill>
                      <a:prstClr val="white"/>
                    </a:solidFill>
                    <a:latin typeface="Arial" panose="020B0604020202020204" pitchFamily="34" charset="0"/>
                    <a:cs typeface="Arial" panose="020B0604020202020204" pitchFamily="34" charset="0"/>
                  </a:endParaRPr>
                </a:p>
              </p:txBody>
            </p:sp>
            <p:sp>
              <p:nvSpPr>
                <p:cNvPr id="25" name="TextBox 14">
                  <a:extLst>
                    <a:ext uri="{FF2B5EF4-FFF2-40B4-BE49-F238E27FC236}">
                      <a16:creationId xmlns:a16="http://schemas.microsoft.com/office/drawing/2014/main" id="{3EA82A0C-8420-FA24-5C68-D580AE2E1F03}"/>
                    </a:ext>
                  </a:extLst>
                </p:cNvPr>
                <p:cNvSpPr txBox="1"/>
                <p:nvPr/>
              </p:nvSpPr>
              <p:spPr>
                <a:xfrm>
                  <a:off x="0" y="-38100"/>
                  <a:ext cx="1032496" cy="344364"/>
                </a:xfrm>
                <a:prstGeom prst="rect">
                  <a:avLst/>
                </a:prstGeom>
              </p:spPr>
              <p:txBody>
                <a:bodyPr lIns="56285" tIns="56285" rIns="56285" bIns="56285" rtlCol="0" anchor="ctr"/>
                <a:lstStyle/>
                <a:p>
                  <a:pPr algn="ctr" defTabSz="1371600">
                    <a:lnSpc>
                      <a:spcPts val="2660"/>
                    </a:lnSpc>
                  </a:pPr>
                  <a:endParaRPr sz="2000">
                    <a:solidFill>
                      <a:prstClr val="white"/>
                    </a:solidFill>
                    <a:latin typeface="Arial" panose="020B0604020202020204" pitchFamily="34" charset="0"/>
                    <a:cs typeface="Arial" panose="020B0604020202020204" pitchFamily="34" charset="0"/>
                  </a:endParaRPr>
                </a:p>
              </p:txBody>
            </p:sp>
          </p:grpSp>
          <p:sp>
            <p:nvSpPr>
              <p:cNvPr id="23" name="TextBox 15">
                <a:extLst>
                  <a:ext uri="{FF2B5EF4-FFF2-40B4-BE49-F238E27FC236}">
                    <a16:creationId xmlns:a16="http://schemas.microsoft.com/office/drawing/2014/main" id="{63CD89CE-F1E8-08ED-9D61-6A9EE3160203}"/>
                  </a:ext>
                </a:extLst>
              </p:cNvPr>
              <p:cNvSpPr txBox="1"/>
              <p:nvPr/>
            </p:nvSpPr>
            <p:spPr>
              <a:xfrm>
                <a:off x="2174731" y="4433860"/>
                <a:ext cx="3645089" cy="273953"/>
              </a:xfrm>
              <a:prstGeom prst="rect">
                <a:avLst/>
              </a:prstGeom>
            </p:spPr>
            <p:txBody>
              <a:bodyPr lIns="0" tIns="0" rIns="0" bIns="0" rtlCol="0" anchor="t">
                <a:spAutoFit/>
              </a:bodyPr>
              <a:lstStyle/>
              <a:p>
                <a:pPr algn="ctr" defTabSz="374922">
                  <a:lnSpc>
                    <a:spcPts val="1190"/>
                  </a:lnSpc>
                  <a:spcAft>
                    <a:spcPts val="600"/>
                  </a:spcAft>
                </a:pPr>
                <a:r>
                  <a:rPr lang="en-US" sz="2000" b="1">
                    <a:solidFill>
                      <a:srgbClr val="FFFFFF"/>
                    </a:solidFill>
                    <a:latin typeface="Arial" panose="020B0604020202020204" pitchFamily="34" charset="0"/>
                    <a:cs typeface="Arial" panose="020B0604020202020204" pitchFamily="34" charset="0"/>
                    <a:sym typeface="Garet Bold"/>
                  </a:rPr>
                  <a:t>Deposit Growth</a:t>
                </a:r>
                <a:endParaRPr lang="en-US" sz="2000" b="1">
                  <a:solidFill>
                    <a:srgbClr val="FFFFFF"/>
                  </a:solidFill>
                  <a:latin typeface="Arial" panose="020B0604020202020204" pitchFamily="34" charset="0"/>
                  <a:ea typeface="Garet Bold"/>
                  <a:cs typeface="Arial" panose="020B0604020202020204" pitchFamily="34" charset="0"/>
                  <a:sym typeface="Garet Bold"/>
                </a:endParaRPr>
              </a:p>
            </p:txBody>
          </p:sp>
        </p:grpSp>
      </p:grpSp>
      <p:grpSp>
        <p:nvGrpSpPr>
          <p:cNvPr id="51" name="Group 50">
            <a:extLst>
              <a:ext uri="{FF2B5EF4-FFF2-40B4-BE49-F238E27FC236}">
                <a16:creationId xmlns:a16="http://schemas.microsoft.com/office/drawing/2014/main" id="{56A9BAB7-D6BF-34E0-3661-98B28D186304}"/>
              </a:ext>
            </a:extLst>
          </p:cNvPr>
          <p:cNvGrpSpPr/>
          <p:nvPr/>
        </p:nvGrpSpPr>
        <p:grpSpPr>
          <a:xfrm>
            <a:off x="7240295" y="5585770"/>
            <a:ext cx="2446745" cy="596057"/>
            <a:chOff x="8169905" y="5565349"/>
            <a:chExt cx="2446745" cy="596057"/>
          </a:xfrm>
        </p:grpSpPr>
        <p:sp>
          <p:nvSpPr>
            <p:cNvPr id="30" name="Freeform 13">
              <a:extLst>
                <a:ext uri="{FF2B5EF4-FFF2-40B4-BE49-F238E27FC236}">
                  <a16:creationId xmlns:a16="http://schemas.microsoft.com/office/drawing/2014/main" id="{5769F759-B817-0731-409D-9FCD886C82C4}"/>
                </a:ext>
              </a:extLst>
            </p:cNvPr>
            <p:cNvSpPr/>
            <p:nvPr/>
          </p:nvSpPr>
          <p:spPr>
            <a:xfrm>
              <a:off x="8169905" y="5565349"/>
              <a:ext cx="2446745" cy="596057"/>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pPr defTabSz="1371600"/>
              <a:endParaRPr lang="en-GB" sz="2000">
                <a:solidFill>
                  <a:prstClr val="white"/>
                </a:solidFill>
                <a:latin typeface="Arial" panose="020B0604020202020204" pitchFamily="34" charset="0"/>
                <a:cs typeface="Arial" panose="020B0604020202020204" pitchFamily="34" charset="0"/>
              </a:endParaRPr>
            </a:p>
          </p:txBody>
        </p:sp>
        <p:sp>
          <p:nvSpPr>
            <p:cNvPr id="31" name="TextBox 15">
              <a:extLst>
                <a:ext uri="{FF2B5EF4-FFF2-40B4-BE49-F238E27FC236}">
                  <a16:creationId xmlns:a16="http://schemas.microsoft.com/office/drawing/2014/main" id="{2F819804-7677-B84E-F4D5-BE417BDBEFF3}"/>
                </a:ext>
              </a:extLst>
            </p:cNvPr>
            <p:cNvSpPr txBox="1"/>
            <p:nvPr/>
          </p:nvSpPr>
          <p:spPr>
            <a:xfrm>
              <a:off x="8295847" y="5838879"/>
              <a:ext cx="2194862" cy="173830"/>
            </a:xfrm>
            <a:prstGeom prst="rect">
              <a:avLst/>
            </a:prstGeom>
          </p:spPr>
          <p:txBody>
            <a:bodyPr wrap="square" lIns="0" tIns="0" rIns="0" bIns="0" rtlCol="0" anchor="t">
              <a:spAutoFit/>
            </a:bodyPr>
            <a:lstStyle/>
            <a:p>
              <a:pPr algn="ctr" defTabSz="374922">
                <a:lnSpc>
                  <a:spcPts val="1190"/>
                </a:lnSpc>
                <a:spcAft>
                  <a:spcPts val="600"/>
                </a:spcAft>
              </a:pPr>
              <a:r>
                <a:rPr lang="en-US" sz="2000" b="1">
                  <a:solidFill>
                    <a:srgbClr val="FFFFFF"/>
                  </a:solidFill>
                  <a:latin typeface="Arial" panose="020B0604020202020204" pitchFamily="34" charset="0"/>
                  <a:cs typeface="Arial" panose="020B0604020202020204" pitchFamily="34" charset="0"/>
                  <a:sym typeface="Garet Bold"/>
                </a:rPr>
                <a:t>Financing Growth</a:t>
              </a:r>
              <a:endParaRPr lang="en-US" sz="2000" b="1">
                <a:solidFill>
                  <a:srgbClr val="FFFFFF"/>
                </a:solidFill>
                <a:latin typeface="Arial" panose="020B0604020202020204" pitchFamily="34" charset="0"/>
                <a:ea typeface="Garet Bold"/>
                <a:cs typeface="Arial" panose="020B0604020202020204" pitchFamily="34" charset="0"/>
                <a:sym typeface="Garet Bold"/>
              </a:endParaRPr>
            </a:p>
          </p:txBody>
        </p:sp>
      </p:grpSp>
      <p:sp>
        <p:nvSpPr>
          <p:cNvPr id="57" name="TextBox 56">
            <a:extLst>
              <a:ext uri="{FF2B5EF4-FFF2-40B4-BE49-F238E27FC236}">
                <a16:creationId xmlns:a16="http://schemas.microsoft.com/office/drawing/2014/main" id="{5E1D4874-5FE6-0A05-E08C-064CB2E02BA2}"/>
              </a:ext>
            </a:extLst>
          </p:cNvPr>
          <p:cNvSpPr txBox="1"/>
          <p:nvPr/>
        </p:nvSpPr>
        <p:spPr>
          <a:xfrm>
            <a:off x="6201815" y="9880602"/>
            <a:ext cx="9152466" cy="369332"/>
          </a:xfrm>
          <a:prstGeom prst="rect">
            <a:avLst/>
          </a:prstGeom>
          <a:noFill/>
        </p:spPr>
        <p:txBody>
          <a:bodyPr wrap="square">
            <a:spAutoFit/>
          </a:bodyPr>
          <a:lstStyle/>
          <a:p>
            <a:pPr defTabSz="1371600"/>
            <a:r>
              <a:rPr lang="en-GB" i="1" dirty="0">
                <a:solidFill>
                  <a:prstClr val="white"/>
                </a:solidFill>
                <a:latin typeface="Calibri" panose="020F0502020204030204"/>
              </a:rPr>
              <a:t>Data source</a:t>
            </a:r>
            <a:r>
              <a:rPr lang="en-GB" dirty="0">
                <a:solidFill>
                  <a:prstClr val="white"/>
                </a:solidFill>
                <a:latin typeface="Calibri" panose="020F0502020204030204"/>
              </a:rPr>
              <a:t>: CBN(2024) </a:t>
            </a:r>
          </a:p>
        </p:txBody>
      </p:sp>
      <p:graphicFrame>
        <p:nvGraphicFramePr>
          <p:cNvPr id="36" name="Chart 35"/>
          <p:cNvGraphicFramePr/>
          <p:nvPr>
            <p:extLst>
              <p:ext uri="{D42A27DB-BD31-4B8C-83A1-F6EECF244321}">
                <p14:modId xmlns:p14="http://schemas.microsoft.com/office/powerpoint/2010/main" val="75610312"/>
              </p:ext>
            </p:extLst>
          </p:nvPr>
        </p:nvGraphicFramePr>
        <p:xfrm>
          <a:off x="5698504" y="1358891"/>
          <a:ext cx="5629313" cy="37880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8" name="Chart 37"/>
          <p:cNvGraphicFramePr/>
          <p:nvPr>
            <p:extLst>
              <p:ext uri="{D42A27DB-BD31-4B8C-83A1-F6EECF244321}">
                <p14:modId xmlns:p14="http://schemas.microsoft.com/office/powerpoint/2010/main" val="3065517728"/>
              </p:ext>
            </p:extLst>
          </p:nvPr>
        </p:nvGraphicFramePr>
        <p:xfrm>
          <a:off x="11573364" y="2928403"/>
          <a:ext cx="6578449" cy="49321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Chart 31"/>
          <p:cNvGraphicFramePr/>
          <p:nvPr>
            <p:extLst>
              <p:ext uri="{D42A27DB-BD31-4B8C-83A1-F6EECF244321}">
                <p14:modId xmlns:p14="http://schemas.microsoft.com/office/powerpoint/2010/main" val="894555496"/>
              </p:ext>
            </p:extLst>
          </p:nvPr>
        </p:nvGraphicFramePr>
        <p:xfrm>
          <a:off x="5698504" y="6181827"/>
          <a:ext cx="5530329" cy="3678357"/>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Box 5">
            <a:extLst>
              <a:ext uri="{FF2B5EF4-FFF2-40B4-BE49-F238E27FC236}">
                <a16:creationId xmlns:a16="http://schemas.microsoft.com/office/drawing/2014/main" id="{C14A38DA-DA1F-B4D3-988B-C09B821B9C5A}"/>
              </a:ext>
            </a:extLst>
          </p:cNvPr>
          <p:cNvSpPr txBox="1"/>
          <p:nvPr/>
        </p:nvSpPr>
        <p:spPr>
          <a:xfrm>
            <a:off x="122695" y="57128"/>
            <a:ext cx="9783305" cy="514372"/>
          </a:xfrm>
          <a:prstGeom prst="rect">
            <a:avLst/>
          </a:prstGeom>
          <a:noFill/>
        </p:spPr>
        <p:txBody>
          <a:bodyPr wrap="square">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Islamic Finance Trajectory: Industry Development</a:t>
            </a:r>
            <a:endParaRPr lang="en-US" sz="2596" dirty="0">
              <a:solidFill>
                <a:srgbClr val="FFFFFF"/>
              </a:solidFill>
              <a:latin typeface="Arial" panose="020B0604020202020204" pitchFamily="34" charset="0"/>
              <a:ea typeface="Garet Bold"/>
              <a:cs typeface="Arial" panose="020B0604020202020204" pitchFamily="34" charset="0"/>
              <a:sym typeface="Garet Bold"/>
            </a:endParaRPr>
          </a:p>
        </p:txBody>
      </p:sp>
    </p:spTree>
    <p:extLst>
      <p:ext uri="{BB962C8B-B14F-4D97-AF65-F5344CB8AC3E}">
        <p14:creationId xmlns:p14="http://schemas.microsoft.com/office/powerpoint/2010/main" val="40227513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12306" y="108296"/>
            <a:ext cx="5838209" cy="4239999"/>
          </a:xfrm>
          <a:custGeom>
            <a:avLst/>
            <a:gdLst/>
            <a:ahLst/>
            <a:cxnLst/>
            <a:rect l="l" t="t" r="r" b="b"/>
            <a:pathLst>
              <a:path w="5838208" h="4239999">
                <a:moveTo>
                  <a:pt x="0" y="0"/>
                </a:moveTo>
                <a:lnTo>
                  <a:pt x="5838208" y="0"/>
                </a:lnTo>
                <a:lnTo>
                  <a:pt x="5838208" y="4239999"/>
                </a:lnTo>
                <a:lnTo>
                  <a:pt x="0" y="4239999"/>
                </a:lnTo>
                <a:lnTo>
                  <a:pt x="0" y="0"/>
                </a:lnTo>
                <a:close/>
              </a:path>
            </a:pathLst>
          </a:custGeom>
          <a:blipFill>
            <a:blip r:embed="rId2"/>
            <a:stretch>
              <a:fillRect/>
            </a:stretch>
          </a:blipFill>
        </p:spPr>
        <p:txBody>
          <a:bodyPr/>
          <a:lstStyle/>
          <a:p>
            <a:pPr defTabSz="1371600"/>
            <a:endParaRPr lang="en-GB">
              <a:solidFill>
                <a:prstClr val="white"/>
              </a:solidFill>
              <a:latin typeface="Calibri" panose="020F0502020204030204"/>
            </a:endParaRPr>
          </a:p>
        </p:txBody>
      </p:sp>
      <p:sp>
        <p:nvSpPr>
          <p:cNvPr id="12" name="Freeform 12"/>
          <p:cNvSpPr/>
          <p:nvPr/>
        </p:nvSpPr>
        <p:spPr>
          <a:xfrm>
            <a:off x="8464492" y="950958"/>
            <a:ext cx="16072322" cy="11570424"/>
          </a:xfrm>
          <a:custGeom>
            <a:avLst/>
            <a:gdLst/>
            <a:ahLst/>
            <a:cxnLst/>
            <a:rect l="l" t="t" r="r" b="b"/>
            <a:pathLst>
              <a:path w="16072321" h="16072321">
                <a:moveTo>
                  <a:pt x="0" y="0"/>
                </a:moveTo>
                <a:lnTo>
                  <a:pt x="16072321" y="0"/>
                </a:lnTo>
                <a:lnTo>
                  <a:pt x="16072321" y="16072321"/>
                </a:lnTo>
                <a:lnTo>
                  <a:pt x="0" y="160723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GB">
              <a:solidFill>
                <a:prstClr val="white"/>
              </a:solidFill>
              <a:latin typeface="Calibri" panose="020F0502020204030204"/>
            </a:endParaRPr>
          </a:p>
        </p:txBody>
      </p:sp>
      <p:grpSp>
        <p:nvGrpSpPr>
          <p:cNvPr id="13" name="Group 13"/>
          <p:cNvGrpSpPr/>
          <p:nvPr/>
        </p:nvGrpSpPr>
        <p:grpSpPr>
          <a:xfrm>
            <a:off x="7384558" y="627335"/>
            <a:ext cx="14347736" cy="1239549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pPr defTabSz="1371600"/>
              <a:endParaRPr lang="en-GB">
                <a:solidFill>
                  <a:prstClr val="white"/>
                </a:solidFill>
                <a:latin typeface="Calibri" panose="020F0502020204030204"/>
              </a:endParaRPr>
            </a:p>
          </p:txBody>
        </p:sp>
        <p:sp>
          <p:nvSpPr>
            <p:cNvPr id="15" name="TextBox 15"/>
            <p:cNvSpPr txBox="1"/>
            <p:nvPr/>
          </p:nvSpPr>
          <p:spPr>
            <a:xfrm>
              <a:off x="76200" y="38100"/>
              <a:ext cx="660400" cy="698500"/>
            </a:xfrm>
            <a:prstGeom prst="rect">
              <a:avLst/>
            </a:prstGeom>
          </p:spPr>
          <p:txBody>
            <a:bodyPr lIns="50801" tIns="50801" rIns="50801" bIns="50801" rtlCol="0" anchor="ctr"/>
            <a:lstStyle/>
            <a:p>
              <a:pPr algn="ctr" defTabSz="1371600">
                <a:lnSpc>
                  <a:spcPts val="2660"/>
                </a:lnSpc>
              </a:pPr>
              <a:endParaRPr>
                <a:solidFill>
                  <a:prstClr val="white"/>
                </a:solidFill>
                <a:latin typeface="Calibri" panose="020F0502020204030204"/>
              </a:endParaRPr>
            </a:p>
          </p:txBody>
        </p:sp>
      </p:grpSp>
      <p:grpSp>
        <p:nvGrpSpPr>
          <p:cNvPr id="16" name="Group 16"/>
          <p:cNvGrpSpPr/>
          <p:nvPr/>
        </p:nvGrpSpPr>
        <p:grpSpPr>
          <a:xfrm>
            <a:off x="8115434" y="1082819"/>
            <a:ext cx="12297159" cy="949505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1371600"/>
              <a:endParaRPr lang="en-GB">
                <a:solidFill>
                  <a:prstClr val="white"/>
                </a:solidFill>
                <a:latin typeface="Calibri" panose="020F0502020204030204"/>
              </a:endParaRPr>
            </a:p>
          </p:txBody>
        </p:sp>
        <p:sp>
          <p:nvSpPr>
            <p:cNvPr id="18" name="TextBox 18"/>
            <p:cNvSpPr txBox="1"/>
            <p:nvPr/>
          </p:nvSpPr>
          <p:spPr>
            <a:xfrm>
              <a:off x="76200" y="38100"/>
              <a:ext cx="660400" cy="698500"/>
            </a:xfrm>
            <a:prstGeom prst="rect">
              <a:avLst/>
            </a:prstGeom>
          </p:spPr>
          <p:txBody>
            <a:bodyPr lIns="50801" tIns="50801" rIns="50801" bIns="50801" rtlCol="0" anchor="ctr"/>
            <a:lstStyle/>
            <a:p>
              <a:pPr algn="ctr" defTabSz="1371600">
                <a:lnSpc>
                  <a:spcPts val="2660"/>
                </a:lnSpc>
              </a:pPr>
              <a:endParaRPr>
                <a:solidFill>
                  <a:prstClr val="white"/>
                </a:solidFill>
                <a:latin typeface="Calibri" panose="020F0502020204030204"/>
              </a:endParaRPr>
            </a:p>
          </p:txBody>
        </p:sp>
      </p:grpSp>
      <p:sp>
        <p:nvSpPr>
          <p:cNvPr id="36" name="TextBox 36"/>
          <p:cNvSpPr txBox="1"/>
          <p:nvPr/>
        </p:nvSpPr>
        <p:spPr>
          <a:xfrm>
            <a:off x="170810" y="4348295"/>
            <a:ext cx="7376574" cy="1528752"/>
          </a:xfrm>
          <a:prstGeom prst="rect">
            <a:avLst/>
          </a:prstGeom>
        </p:spPr>
        <p:txBody>
          <a:bodyPr wrap="square" lIns="0" tIns="0" rIns="0" bIns="0" rtlCol="0" anchor="t">
            <a:spAutoFit/>
          </a:bodyPr>
          <a:lstStyle/>
          <a:p>
            <a:pPr defTabSz="1371600">
              <a:lnSpc>
                <a:spcPts val="5853"/>
              </a:lnSpc>
            </a:pPr>
            <a:r>
              <a:rPr lang="en-US" sz="5321" b="1" dirty="0">
                <a:solidFill>
                  <a:srgbClr val="FFC000"/>
                </a:solidFill>
                <a:latin typeface="Garet Bold"/>
                <a:ea typeface="Garet Bold"/>
                <a:cs typeface="Garet Bold"/>
                <a:sym typeface="Garet Bold"/>
              </a:rPr>
              <a:t>Islamic Finance Assets Composition</a:t>
            </a:r>
          </a:p>
        </p:txBody>
      </p:sp>
      <p:graphicFrame>
        <p:nvGraphicFramePr>
          <p:cNvPr id="27" name="Chart 26"/>
          <p:cNvGraphicFramePr/>
          <p:nvPr>
            <p:extLst>
              <p:ext uri="{D42A27DB-BD31-4B8C-83A1-F6EECF244321}">
                <p14:modId xmlns:p14="http://schemas.microsoft.com/office/powerpoint/2010/main" val="3732052401"/>
              </p:ext>
            </p:extLst>
          </p:nvPr>
        </p:nvGraphicFramePr>
        <p:xfrm>
          <a:off x="9144000" y="2729257"/>
          <a:ext cx="8348868" cy="6474924"/>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C24B40C4-E515-7F29-36B0-C6CFAB9587D2}"/>
              </a:ext>
            </a:extLst>
          </p:cNvPr>
          <p:cNvSpPr txBox="1"/>
          <p:nvPr/>
        </p:nvSpPr>
        <p:spPr>
          <a:xfrm>
            <a:off x="122695" y="57128"/>
            <a:ext cx="9783305" cy="514372"/>
          </a:xfrm>
          <a:prstGeom prst="rect">
            <a:avLst/>
          </a:prstGeom>
          <a:noFill/>
        </p:spPr>
        <p:txBody>
          <a:bodyPr wrap="square">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Islamic Finance Trajectory: Industry Development</a:t>
            </a:r>
            <a:endParaRPr lang="en-US" sz="2596" dirty="0">
              <a:solidFill>
                <a:srgbClr val="FFFFFF"/>
              </a:solidFill>
              <a:latin typeface="Arial" panose="020B0604020202020204" pitchFamily="34" charset="0"/>
              <a:ea typeface="Garet Bold"/>
              <a:cs typeface="Arial" panose="020B0604020202020204" pitchFamily="34" charset="0"/>
              <a:sym typeface="Garet Bold"/>
            </a:endParaRPr>
          </a:p>
        </p:txBody>
      </p:sp>
    </p:spTree>
    <p:extLst>
      <p:ext uri="{BB962C8B-B14F-4D97-AF65-F5344CB8AC3E}">
        <p14:creationId xmlns:p14="http://schemas.microsoft.com/office/powerpoint/2010/main" val="31279980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79270-326E-AA0F-6867-3300C45F6497}"/>
            </a:ext>
          </a:extLst>
        </p:cNvPr>
        <p:cNvGrpSpPr/>
        <p:nvPr/>
      </p:nvGrpSpPr>
      <p:grpSpPr>
        <a:xfrm>
          <a:off x="0" y="0"/>
          <a:ext cx="0" cy="0"/>
          <a:chOff x="0" y="0"/>
          <a:chExt cx="0" cy="0"/>
        </a:xfrm>
      </p:grpSpPr>
      <p:grpSp>
        <p:nvGrpSpPr>
          <p:cNvPr id="2" name="Group 9">
            <a:extLst>
              <a:ext uri="{FF2B5EF4-FFF2-40B4-BE49-F238E27FC236}">
                <a16:creationId xmlns:a16="http://schemas.microsoft.com/office/drawing/2014/main" id="{C88723B3-AEBF-3C8D-BCEE-768AE23034EC}"/>
              </a:ext>
            </a:extLst>
          </p:cNvPr>
          <p:cNvGrpSpPr/>
          <p:nvPr/>
        </p:nvGrpSpPr>
        <p:grpSpPr>
          <a:xfrm>
            <a:off x="9759313" y="1643798"/>
            <a:ext cx="8454953" cy="3696434"/>
            <a:chOff x="-159722" y="2520606"/>
            <a:chExt cx="7206505" cy="8207812"/>
          </a:xfrm>
        </p:grpSpPr>
        <p:sp>
          <p:nvSpPr>
            <p:cNvPr id="5" name="Freeform 10">
              <a:extLst>
                <a:ext uri="{FF2B5EF4-FFF2-40B4-BE49-F238E27FC236}">
                  <a16:creationId xmlns:a16="http://schemas.microsoft.com/office/drawing/2014/main" id="{89B3EE79-5880-87B7-98C6-E3C237F69E2B}"/>
                </a:ext>
              </a:extLst>
            </p:cNvPr>
            <p:cNvSpPr/>
            <p:nvPr/>
          </p:nvSpPr>
          <p:spPr>
            <a:xfrm>
              <a:off x="-159722" y="2520606"/>
              <a:ext cx="7206505" cy="8207812"/>
            </a:xfrm>
            <a:custGeom>
              <a:avLst/>
              <a:gdLst/>
              <a:ahLst/>
              <a:cxnLst/>
              <a:rect l="l" t="t" r="r" b="b"/>
              <a:pathLst>
                <a:path w="7206505" h="8207812">
                  <a:moveTo>
                    <a:pt x="104214" y="0"/>
                  </a:moveTo>
                  <a:lnTo>
                    <a:pt x="7102309" y="0"/>
                  </a:lnTo>
                  <a:cubicBezTo>
                    <a:pt x="7159818" y="0"/>
                    <a:pt x="7206505" y="68408"/>
                    <a:pt x="7206505" y="152714"/>
                  </a:cubicBezTo>
                  <a:lnTo>
                    <a:pt x="7206505" y="8055211"/>
                  </a:lnTo>
                  <a:cubicBezTo>
                    <a:pt x="7206505" y="8095740"/>
                    <a:pt x="7195553" y="8134590"/>
                    <a:pt x="7175940" y="8163140"/>
                  </a:cubicBezTo>
                  <a:cubicBezTo>
                    <a:pt x="7156328" y="8191690"/>
                    <a:pt x="7129900" y="8207812"/>
                    <a:pt x="7102309" y="8207812"/>
                  </a:cubicBezTo>
                  <a:lnTo>
                    <a:pt x="104214" y="8207812"/>
                  </a:lnTo>
                  <a:cubicBezTo>
                    <a:pt x="76623" y="8207812"/>
                    <a:pt x="50029" y="8191690"/>
                    <a:pt x="30583" y="8163140"/>
                  </a:cubicBezTo>
                  <a:cubicBezTo>
                    <a:pt x="11136" y="8134590"/>
                    <a:pt x="0" y="8095741"/>
                    <a:pt x="0" y="8055211"/>
                  </a:cubicBezTo>
                  <a:lnTo>
                    <a:pt x="0" y="152714"/>
                  </a:lnTo>
                  <a:cubicBezTo>
                    <a:pt x="0" y="112184"/>
                    <a:pt x="10970" y="73334"/>
                    <a:pt x="30583" y="44784"/>
                  </a:cubicBezTo>
                  <a:cubicBezTo>
                    <a:pt x="50195" y="16234"/>
                    <a:pt x="76623" y="0"/>
                    <a:pt x="104214" y="0"/>
                  </a:cubicBezTo>
                  <a:close/>
                </a:path>
              </a:pathLst>
            </a:custGeom>
            <a:solidFill>
              <a:srgbClr val="FFFFFF">
                <a:alpha val="71373"/>
              </a:srgbClr>
            </a:solidFill>
          </p:spPr>
          <p:txBody>
            <a:bodyPr/>
            <a:lstStyle/>
            <a:p>
              <a:pPr defTabSz="914445">
                <a:defRPr/>
              </a:pPr>
              <a:endParaRPr lang="en-GB">
                <a:solidFill>
                  <a:schemeClr val="bg1"/>
                </a:solidFill>
                <a:latin typeface="Calibri"/>
              </a:endParaRPr>
            </a:p>
          </p:txBody>
        </p:sp>
      </p:grpSp>
      <p:grpSp>
        <p:nvGrpSpPr>
          <p:cNvPr id="13" name="Group 13">
            <a:extLst>
              <a:ext uri="{FF2B5EF4-FFF2-40B4-BE49-F238E27FC236}">
                <a16:creationId xmlns:a16="http://schemas.microsoft.com/office/drawing/2014/main" id="{114BE847-1532-1E46-B1F4-8861842D0A8E}"/>
              </a:ext>
            </a:extLst>
          </p:cNvPr>
          <p:cNvGrpSpPr/>
          <p:nvPr/>
        </p:nvGrpSpPr>
        <p:grpSpPr>
          <a:xfrm>
            <a:off x="-4588423" y="766916"/>
            <a:ext cx="14347736" cy="9177186"/>
            <a:chOff x="0" y="0"/>
            <a:chExt cx="812800" cy="812800"/>
          </a:xfrm>
        </p:grpSpPr>
        <p:sp>
          <p:nvSpPr>
            <p:cNvPr id="14" name="Freeform 14">
              <a:extLst>
                <a:ext uri="{FF2B5EF4-FFF2-40B4-BE49-F238E27FC236}">
                  <a16:creationId xmlns:a16="http://schemas.microsoft.com/office/drawing/2014/main" id="{3A599731-DD08-E2A3-19AE-ECE31DACF8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pPr defTabSz="1371600"/>
              <a:endParaRPr lang="en-GB">
                <a:solidFill>
                  <a:prstClr val="white"/>
                </a:solidFill>
                <a:latin typeface="Calibri" panose="020F0502020204030204"/>
              </a:endParaRPr>
            </a:p>
          </p:txBody>
        </p:sp>
        <p:sp>
          <p:nvSpPr>
            <p:cNvPr id="15" name="TextBox 15">
              <a:extLst>
                <a:ext uri="{FF2B5EF4-FFF2-40B4-BE49-F238E27FC236}">
                  <a16:creationId xmlns:a16="http://schemas.microsoft.com/office/drawing/2014/main" id="{96DFB05F-638B-FDC5-A121-950F5F2BEC9E}"/>
                </a:ext>
              </a:extLst>
            </p:cNvPr>
            <p:cNvSpPr txBox="1"/>
            <p:nvPr/>
          </p:nvSpPr>
          <p:spPr>
            <a:xfrm>
              <a:off x="76200" y="38100"/>
              <a:ext cx="660400" cy="698500"/>
            </a:xfrm>
            <a:prstGeom prst="rect">
              <a:avLst/>
            </a:prstGeom>
          </p:spPr>
          <p:txBody>
            <a:bodyPr lIns="50801" tIns="50801" rIns="50801" bIns="50801" rtlCol="0" anchor="ctr"/>
            <a:lstStyle/>
            <a:p>
              <a:pPr algn="ctr" defTabSz="1371600">
                <a:lnSpc>
                  <a:spcPts val="2660"/>
                </a:lnSpc>
              </a:pPr>
              <a:endParaRPr>
                <a:solidFill>
                  <a:prstClr val="white"/>
                </a:solidFill>
                <a:latin typeface="Calibri" panose="020F0502020204030204"/>
              </a:endParaRPr>
            </a:p>
          </p:txBody>
        </p:sp>
      </p:grpSp>
      <p:grpSp>
        <p:nvGrpSpPr>
          <p:cNvPr id="16" name="Group 16">
            <a:extLst>
              <a:ext uri="{FF2B5EF4-FFF2-40B4-BE49-F238E27FC236}">
                <a16:creationId xmlns:a16="http://schemas.microsoft.com/office/drawing/2014/main" id="{75E451E1-2A71-E440-30B3-B38B511935ED}"/>
              </a:ext>
            </a:extLst>
          </p:cNvPr>
          <p:cNvGrpSpPr/>
          <p:nvPr/>
        </p:nvGrpSpPr>
        <p:grpSpPr>
          <a:xfrm>
            <a:off x="-2235606" y="927286"/>
            <a:ext cx="12297159" cy="10262084"/>
            <a:chOff x="0" y="0"/>
            <a:chExt cx="812800" cy="812800"/>
          </a:xfrm>
        </p:grpSpPr>
        <p:sp>
          <p:nvSpPr>
            <p:cNvPr id="17" name="Freeform 17">
              <a:extLst>
                <a:ext uri="{FF2B5EF4-FFF2-40B4-BE49-F238E27FC236}">
                  <a16:creationId xmlns:a16="http://schemas.microsoft.com/office/drawing/2014/main" id="{A3FB03CB-DA68-72A9-5C86-F4CC82D418D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1371600"/>
              <a:endParaRPr lang="en-GB">
                <a:solidFill>
                  <a:prstClr val="white"/>
                </a:solidFill>
                <a:latin typeface="Calibri" panose="020F0502020204030204"/>
              </a:endParaRPr>
            </a:p>
          </p:txBody>
        </p:sp>
        <p:sp>
          <p:nvSpPr>
            <p:cNvPr id="18" name="TextBox 18">
              <a:extLst>
                <a:ext uri="{FF2B5EF4-FFF2-40B4-BE49-F238E27FC236}">
                  <a16:creationId xmlns:a16="http://schemas.microsoft.com/office/drawing/2014/main" id="{1A41B763-C6E6-AD7E-F893-3B3C37F41AB2}"/>
                </a:ext>
              </a:extLst>
            </p:cNvPr>
            <p:cNvSpPr txBox="1"/>
            <p:nvPr/>
          </p:nvSpPr>
          <p:spPr>
            <a:xfrm>
              <a:off x="76200" y="38100"/>
              <a:ext cx="660400" cy="698500"/>
            </a:xfrm>
            <a:prstGeom prst="rect">
              <a:avLst/>
            </a:prstGeom>
          </p:spPr>
          <p:txBody>
            <a:bodyPr lIns="50801" tIns="50801" rIns="50801" bIns="50801" rtlCol="0" anchor="ctr"/>
            <a:lstStyle/>
            <a:p>
              <a:pPr algn="ctr" defTabSz="1371600">
                <a:lnSpc>
                  <a:spcPts val="2660"/>
                </a:lnSpc>
              </a:pPr>
              <a:endParaRPr>
                <a:solidFill>
                  <a:prstClr val="white"/>
                </a:solidFill>
                <a:latin typeface="Calibri" panose="020F0502020204030204"/>
              </a:endParaRPr>
            </a:p>
          </p:txBody>
        </p:sp>
      </p:grpSp>
      <p:sp>
        <p:nvSpPr>
          <p:cNvPr id="36" name="TextBox 36">
            <a:extLst>
              <a:ext uri="{FF2B5EF4-FFF2-40B4-BE49-F238E27FC236}">
                <a16:creationId xmlns:a16="http://schemas.microsoft.com/office/drawing/2014/main" id="{82BF75A2-4683-8F3E-1AF7-FD69F9F8F532}"/>
              </a:ext>
            </a:extLst>
          </p:cNvPr>
          <p:cNvSpPr txBox="1"/>
          <p:nvPr/>
        </p:nvSpPr>
        <p:spPr>
          <a:xfrm>
            <a:off x="6514290" y="639862"/>
            <a:ext cx="10726749" cy="684290"/>
          </a:xfrm>
          <a:prstGeom prst="rect">
            <a:avLst/>
          </a:prstGeom>
        </p:spPr>
        <p:txBody>
          <a:bodyPr wrap="square" lIns="0" tIns="0" rIns="0" bIns="0" rtlCol="0" anchor="t">
            <a:spAutoFit/>
          </a:bodyPr>
          <a:lstStyle/>
          <a:p>
            <a:pPr algn="ctr" defTabSz="1371600">
              <a:lnSpc>
                <a:spcPts val="5853"/>
              </a:lnSpc>
            </a:pPr>
            <a:r>
              <a:rPr lang="en-US" sz="4001" b="1" dirty="0">
                <a:solidFill>
                  <a:srgbClr val="FFC000"/>
                </a:solidFill>
                <a:latin typeface="Arial" panose="020B0604020202020204" pitchFamily="34" charset="0"/>
                <a:ea typeface="Garet Bold"/>
                <a:cs typeface="Arial" panose="020B0604020202020204" pitchFamily="34" charset="0"/>
                <a:sym typeface="Garet Bold"/>
              </a:rPr>
              <a:t>Sukuk Market Development</a:t>
            </a:r>
          </a:p>
        </p:txBody>
      </p:sp>
      <p:sp>
        <p:nvSpPr>
          <p:cNvPr id="10" name="TextBox 9">
            <a:extLst>
              <a:ext uri="{FF2B5EF4-FFF2-40B4-BE49-F238E27FC236}">
                <a16:creationId xmlns:a16="http://schemas.microsoft.com/office/drawing/2014/main" id="{745FFBF7-AE79-46C5-BCC1-75B4E12A2D1D}"/>
              </a:ext>
            </a:extLst>
          </p:cNvPr>
          <p:cNvSpPr txBox="1"/>
          <p:nvPr/>
        </p:nvSpPr>
        <p:spPr>
          <a:xfrm>
            <a:off x="1573444" y="1656795"/>
            <a:ext cx="3677097" cy="369332"/>
          </a:xfrm>
          <a:prstGeom prst="rect">
            <a:avLst/>
          </a:prstGeom>
          <a:noFill/>
        </p:spPr>
        <p:txBody>
          <a:bodyPr wrap="none" rtlCol="0">
            <a:spAutoFit/>
          </a:bodyPr>
          <a:lstStyle/>
          <a:p>
            <a:pPr defTabSz="1371600"/>
            <a:r>
              <a:rPr lang="en-GB" b="1" dirty="0">
                <a:solidFill>
                  <a:prstClr val="white"/>
                </a:solidFill>
                <a:latin typeface="Calibri" panose="020F0502020204030204"/>
              </a:rPr>
              <a:t>Nigeria Sukuk Issuance (USD million)</a:t>
            </a:r>
          </a:p>
        </p:txBody>
      </p:sp>
      <p:sp>
        <p:nvSpPr>
          <p:cNvPr id="11" name="TextBox 10">
            <a:extLst>
              <a:ext uri="{FF2B5EF4-FFF2-40B4-BE49-F238E27FC236}">
                <a16:creationId xmlns:a16="http://schemas.microsoft.com/office/drawing/2014/main" id="{6812B472-6AA1-AE54-E31F-034B38CE9A76}"/>
              </a:ext>
            </a:extLst>
          </p:cNvPr>
          <p:cNvSpPr txBox="1"/>
          <p:nvPr/>
        </p:nvSpPr>
        <p:spPr>
          <a:xfrm>
            <a:off x="412896" y="9944100"/>
            <a:ext cx="1909690" cy="369332"/>
          </a:xfrm>
          <a:prstGeom prst="rect">
            <a:avLst/>
          </a:prstGeom>
          <a:noFill/>
        </p:spPr>
        <p:txBody>
          <a:bodyPr wrap="none" rtlCol="0">
            <a:spAutoFit/>
          </a:bodyPr>
          <a:lstStyle/>
          <a:p>
            <a:pPr defTabSz="1371600"/>
            <a:r>
              <a:rPr lang="en-GB" i="1" dirty="0">
                <a:solidFill>
                  <a:prstClr val="white"/>
                </a:solidFill>
                <a:latin typeface="Calibri" panose="020F0502020204030204"/>
              </a:rPr>
              <a:t>Data source</a:t>
            </a:r>
            <a:r>
              <a:rPr lang="en-GB" dirty="0">
                <a:solidFill>
                  <a:prstClr val="white"/>
                </a:solidFill>
                <a:latin typeface="Calibri" panose="020F0502020204030204"/>
              </a:rPr>
              <a:t>: DMO</a:t>
            </a:r>
          </a:p>
        </p:txBody>
      </p:sp>
      <p:graphicFrame>
        <p:nvGraphicFramePr>
          <p:cNvPr id="20" name="Chart 19"/>
          <p:cNvGraphicFramePr/>
          <p:nvPr>
            <p:extLst>
              <p:ext uri="{D42A27DB-BD31-4B8C-83A1-F6EECF244321}">
                <p14:modId xmlns:p14="http://schemas.microsoft.com/office/powerpoint/2010/main" val="339694163"/>
              </p:ext>
            </p:extLst>
          </p:nvPr>
        </p:nvGraphicFramePr>
        <p:xfrm>
          <a:off x="184461" y="2441131"/>
          <a:ext cx="7993380" cy="72624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9833046" y="1807904"/>
            <a:ext cx="8454953" cy="3416320"/>
          </a:xfrm>
          <a:prstGeom prst="rect">
            <a:avLst/>
          </a:prstGeom>
          <a:noFill/>
        </p:spPr>
        <p:txBody>
          <a:bodyPr wrap="square" rtlCol="0">
            <a:spAutoFit/>
          </a:bodyPr>
          <a:lstStyle/>
          <a:p>
            <a:pPr marL="428625" indent="-428625" defTabSz="1371600">
              <a:buFont typeface="Arial" panose="020B0604020202020204" pitchFamily="34" charset="0"/>
              <a:buChar char="•"/>
            </a:pPr>
            <a:r>
              <a:rPr lang="en-GB" sz="2700" b="1" dirty="0">
                <a:solidFill>
                  <a:schemeClr val="bg1"/>
                </a:solidFill>
                <a:latin typeface="Calibri" panose="020F0502020204030204"/>
              </a:rPr>
              <a:t>No Sovereign Green Sukuk were issued in Nigeria. </a:t>
            </a:r>
          </a:p>
          <a:p>
            <a:pPr marL="885825" lvl="1" indent="-428625" defTabSz="1371600">
              <a:buFont typeface="Arial" panose="020B0604020202020204" pitchFamily="34" charset="0"/>
              <a:buChar char="•"/>
            </a:pPr>
            <a:r>
              <a:rPr lang="en-GB" sz="2700" i="1" dirty="0">
                <a:solidFill>
                  <a:schemeClr val="bg1"/>
                </a:solidFill>
                <a:latin typeface="Calibri" panose="020F0502020204030204"/>
              </a:rPr>
              <a:t>Some sovereign sukuk were not labelled ‘green’ but the proceedings were used for erosion rehabilitation.</a:t>
            </a:r>
          </a:p>
          <a:p>
            <a:pPr marL="428625" indent="-428625" defTabSz="1371600">
              <a:buFont typeface="Arial" panose="020B0604020202020204" pitchFamily="34" charset="0"/>
              <a:buChar char="•"/>
            </a:pPr>
            <a:r>
              <a:rPr lang="en-GB" sz="2700" b="1" dirty="0">
                <a:solidFill>
                  <a:schemeClr val="bg1"/>
                </a:solidFill>
                <a:latin typeface="Calibri" panose="020F0502020204030204"/>
              </a:rPr>
              <a:t>2 Corporate Green Sukuk totalling about USD1.8 million were issued for renewal energy project.</a:t>
            </a:r>
          </a:p>
          <a:p>
            <a:pPr marL="428625" indent="-428625" defTabSz="1371600">
              <a:buFont typeface="Arial" panose="020B0604020202020204" pitchFamily="34" charset="0"/>
              <a:buChar char="•"/>
            </a:pPr>
            <a:r>
              <a:rPr lang="en-GB" sz="2700" b="1" dirty="0">
                <a:solidFill>
                  <a:schemeClr val="bg1"/>
                </a:solidFill>
                <a:latin typeface="Calibri" panose="020F0502020204030204"/>
              </a:rPr>
              <a:t>7 Sovereign Sukuk for road projects were issued.</a:t>
            </a:r>
          </a:p>
          <a:p>
            <a:pPr marL="428625" indent="-428625" defTabSz="1371600">
              <a:buFont typeface="Arial" panose="020B0604020202020204" pitchFamily="34" charset="0"/>
              <a:buChar char="•"/>
            </a:pPr>
            <a:r>
              <a:rPr lang="en-GB" sz="2700" b="1" dirty="0">
                <a:solidFill>
                  <a:schemeClr val="bg1"/>
                </a:solidFill>
                <a:latin typeface="Calibri" panose="020F0502020204030204"/>
              </a:rPr>
              <a:t>2 Sovereign Green bond totalling USD 15 million were issued.</a:t>
            </a:r>
          </a:p>
        </p:txBody>
      </p:sp>
      <p:sp>
        <p:nvSpPr>
          <p:cNvPr id="4" name="TextBox 3"/>
          <p:cNvSpPr txBox="1"/>
          <p:nvPr/>
        </p:nvSpPr>
        <p:spPr>
          <a:xfrm>
            <a:off x="10220335" y="5707976"/>
            <a:ext cx="7883204" cy="2077492"/>
          </a:xfrm>
          <a:prstGeom prst="rect">
            <a:avLst/>
          </a:prstGeom>
          <a:noFill/>
        </p:spPr>
        <p:txBody>
          <a:bodyPr wrap="square" rtlCol="0">
            <a:spAutoFit/>
          </a:bodyPr>
          <a:lstStyle/>
          <a:p>
            <a:pPr marL="428625" indent="-428625" algn="just" defTabSz="1371600">
              <a:lnSpc>
                <a:spcPct val="90000"/>
              </a:lnSpc>
              <a:spcBef>
                <a:spcPct val="0"/>
              </a:spcBef>
              <a:spcAft>
                <a:spcPts val="900"/>
              </a:spcAft>
              <a:buFont typeface="Arial" panose="020B0604020202020204" pitchFamily="34" charset="0"/>
              <a:buChar char="•"/>
            </a:pPr>
            <a:r>
              <a:rPr lang="en-GB" sz="2700" b="1" dirty="0">
                <a:solidFill>
                  <a:prstClr val="white"/>
                </a:solidFill>
                <a:latin typeface="Calibri" panose="020F0502020204030204"/>
                <a:sym typeface="Garet Bold"/>
              </a:rPr>
              <a:t>Green Sukuk account for a very small share </a:t>
            </a:r>
            <a:r>
              <a:rPr lang="en-GB" sz="2700" dirty="0">
                <a:solidFill>
                  <a:prstClr val="white"/>
                </a:solidFill>
                <a:latin typeface="Calibri" panose="020F0502020204030204"/>
                <a:sym typeface="Garet Bold"/>
              </a:rPr>
              <a:t>of Sukuk issuance in Nigeria.</a:t>
            </a:r>
          </a:p>
          <a:p>
            <a:pPr marL="428625" indent="-428625" algn="just" defTabSz="1371600">
              <a:lnSpc>
                <a:spcPct val="90000"/>
              </a:lnSpc>
              <a:spcBef>
                <a:spcPct val="0"/>
              </a:spcBef>
              <a:spcAft>
                <a:spcPts val="900"/>
              </a:spcAft>
              <a:buFont typeface="Arial" panose="020B0604020202020204" pitchFamily="34" charset="0"/>
              <a:buChar char="•"/>
            </a:pPr>
            <a:r>
              <a:rPr lang="en-GB" sz="2700" b="1" dirty="0">
                <a:solidFill>
                  <a:prstClr val="white"/>
                </a:solidFill>
                <a:latin typeface="Calibri" panose="020F0502020204030204"/>
                <a:sym typeface="Garet Bold"/>
              </a:rPr>
              <a:t>The Ijarah Contract </a:t>
            </a:r>
            <a:r>
              <a:rPr lang="en-GB" sz="2700" dirty="0">
                <a:solidFill>
                  <a:prstClr val="white"/>
                </a:solidFill>
                <a:latin typeface="Calibri" panose="020F0502020204030204"/>
                <a:sym typeface="Garet Bold"/>
              </a:rPr>
              <a:t>was the dominant contract used in structuring the Sovereign Sukuk and the Corporate Green Sukuk.</a:t>
            </a:r>
            <a:endParaRPr lang="en-US" sz="2700" dirty="0">
              <a:solidFill>
                <a:prstClr val="white"/>
              </a:solidFill>
              <a:latin typeface="Calibri" panose="020F0502020204030204"/>
              <a:sym typeface="Garet Bold"/>
            </a:endParaRPr>
          </a:p>
        </p:txBody>
      </p:sp>
      <p:sp>
        <p:nvSpPr>
          <p:cNvPr id="6" name="TextBox 5">
            <a:extLst>
              <a:ext uri="{FF2B5EF4-FFF2-40B4-BE49-F238E27FC236}">
                <a16:creationId xmlns:a16="http://schemas.microsoft.com/office/drawing/2014/main" id="{64CC2F4C-ADC4-C5AB-AD3E-F9DD8DFDA892}"/>
              </a:ext>
            </a:extLst>
          </p:cNvPr>
          <p:cNvSpPr txBox="1"/>
          <p:nvPr/>
        </p:nvSpPr>
        <p:spPr>
          <a:xfrm>
            <a:off x="122695" y="57128"/>
            <a:ext cx="10946575" cy="514372"/>
          </a:xfrm>
          <a:prstGeom prst="rect">
            <a:avLst/>
          </a:prstGeom>
          <a:noFill/>
        </p:spPr>
        <p:txBody>
          <a:bodyPr wrap="square">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Islamic Green Finance in Nigeria: Sukuk Market Development</a:t>
            </a:r>
            <a:endParaRPr lang="en-US" sz="2596" dirty="0">
              <a:solidFill>
                <a:srgbClr val="FFFFFF"/>
              </a:solidFill>
              <a:latin typeface="Arial" panose="020B0604020202020204" pitchFamily="34" charset="0"/>
              <a:ea typeface="Garet Bold"/>
              <a:cs typeface="Arial" panose="020B0604020202020204" pitchFamily="34" charset="0"/>
              <a:sym typeface="Garet Bold"/>
            </a:endParaRPr>
          </a:p>
        </p:txBody>
      </p:sp>
    </p:spTree>
    <p:extLst>
      <p:ext uri="{BB962C8B-B14F-4D97-AF65-F5344CB8AC3E}">
        <p14:creationId xmlns:p14="http://schemas.microsoft.com/office/powerpoint/2010/main" val="34567123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69A71-10AD-A253-6D4B-DF249E153F8C}"/>
            </a:ext>
          </a:extLst>
        </p:cNvPr>
        <p:cNvGrpSpPr/>
        <p:nvPr/>
      </p:nvGrpSpPr>
      <p:grpSpPr>
        <a:xfrm>
          <a:off x="0" y="0"/>
          <a:ext cx="0" cy="0"/>
          <a:chOff x="0" y="0"/>
          <a:chExt cx="0" cy="0"/>
        </a:xfrm>
      </p:grpSpPr>
      <p:sp>
        <p:nvSpPr>
          <p:cNvPr id="124" name="Title 1">
            <a:extLst>
              <a:ext uri="{FF2B5EF4-FFF2-40B4-BE49-F238E27FC236}">
                <a16:creationId xmlns:a16="http://schemas.microsoft.com/office/drawing/2014/main" id="{CBECE0B6-F4F8-18E8-7CF6-BDCF54DBE0CC}"/>
              </a:ext>
            </a:extLst>
          </p:cNvPr>
          <p:cNvSpPr txBox="1">
            <a:spLocks/>
          </p:cNvSpPr>
          <p:nvPr/>
        </p:nvSpPr>
        <p:spPr>
          <a:xfrm>
            <a:off x="3524216" y="662519"/>
            <a:ext cx="10515600" cy="4730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371600"/>
            <a:r>
              <a:rPr lang="en-GB" sz="4001" b="1" dirty="0">
                <a:solidFill>
                  <a:srgbClr val="FFC000"/>
                </a:solidFill>
                <a:latin typeface="Arial" panose="020B0604020202020204" pitchFamily="34" charset="0"/>
                <a:cs typeface="Arial" panose="020B0604020202020204" pitchFamily="34" charset="0"/>
              </a:rPr>
              <a:t>2017-2025 Sovereign Sukuk Issuance</a:t>
            </a:r>
          </a:p>
        </p:txBody>
      </p:sp>
      <p:sp>
        <p:nvSpPr>
          <p:cNvPr id="163" name="Title 1">
            <a:extLst>
              <a:ext uri="{FF2B5EF4-FFF2-40B4-BE49-F238E27FC236}">
                <a16:creationId xmlns:a16="http://schemas.microsoft.com/office/drawing/2014/main" id="{855A5E97-7894-4E10-A2D0-C49760C904C0}"/>
              </a:ext>
            </a:extLst>
          </p:cNvPr>
          <p:cNvSpPr txBox="1">
            <a:spLocks/>
          </p:cNvSpPr>
          <p:nvPr/>
        </p:nvSpPr>
        <p:spPr>
          <a:xfrm>
            <a:off x="1393802" y="1866385"/>
            <a:ext cx="15500393" cy="628037"/>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45">
              <a:defRPr/>
            </a:pPr>
            <a:r>
              <a:rPr lang="en-GB" sz="3600" b="1" dirty="0">
                <a:solidFill>
                  <a:srgbClr val="E7E6E6"/>
                </a:solidFill>
                <a:latin typeface="Arial" panose="020B0604020202020204" pitchFamily="34" charset="0"/>
                <a:cs typeface="Arial" panose="020B0604020202020204" pitchFamily="34" charset="0"/>
              </a:rPr>
              <a:t>7 Sovereign Sukuk Issued amounting to USD 877.36 million</a:t>
            </a:r>
            <a:endParaRPr lang="en-GB" sz="3600" b="1" dirty="0">
              <a:solidFill>
                <a:prstClr val="whit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90CB70B-6BBF-6502-396A-6A58EF2094E3}"/>
              </a:ext>
            </a:extLst>
          </p:cNvPr>
          <p:cNvSpPr txBox="1"/>
          <p:nvPr/>
        </p:nvSpPr>
        <p:spPr>
          <a:xfrm>
            <a:off x="122695" y="57128"/>
            <a:ext cx="10946575" cy="514372"/>
          </a:xfrm>
          <a:prstGeom prst="rect">
            <a:avLst/>
          </a:prstGeom>
          <a:noFill/>
        </p:spPr>
        <p:txBody>
          <a:bodyPr wrap="square">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Islamic Green Finance in Nigeria: Sovereign Sukuk Issuance</a:t>
            </a:r>
            <a:endParaRPr lang="en-US" sz="2596" dirty="0">
              <a:solidFill>
                <a:srgbClr val="FFFFFF"/>
              </a:solidFill>
              <a:latin typeface="Arial" panose="020B0604020202020204" pitchFamily="34" charset="0"/>
              <a:ea typeface="Garet Bold"/>
              <a:cs typeface="Arial" panose="020B0604020202020204" pitchFamily="34" charset="0"/>
              <a:sym typeface="Garet Bold"/>
            </a:endParaRPr>
          </a:p>
        </p:txBody>
      </p:sp>
      <p:pic>
        <p:nvPicPr>
          <p:cNvPr id="2" name="Picture 1">
            <a:extLst>
              <a:ext uri="{FF2B5EF4-FFF2-40B4-BE49-F238E27FC236}">
                <a16:creationId xmlns:a16="http://schemas.microsoft.com/office/drawing/2014/main" id="{87A036DE-8405-6BD0-C0C0-5F864EA58B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4214" y="3225213"/>
            <a:ext cx="11255604" cy="5676173"/>
          </a:xfrm>
          <a:prstGeom prst="rect">
            <a:avLst/>
          </a:prstGeom>
        </p:spPr>
      </p:pic>
    </p:spTree>
    <p:extLst>
      <p:ext uri="{BB962C8B-B14F-4D97-AF65-F5344CB8AC3E}">
        <p14:creationId xmlns:p14="http://schemas.microsoft.com/office/powerpoint/2010/main" val="33437119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4EE1-037C-D3C0-21F7-EA06704278E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9318938-D9DC-1A73-ED0A-B39F3EFA1F48}"/>
              </a:ext>
            </a:extLst>
          </p:cNvPr>
          <p:cNvSpPr/>
          <p:nvPr/>
        </p:nvSpPr>
        <p:spPr>
          <a:xfrm flipH="1">
            <a:off x="11486339" y="6921335"/>
            <a:ext cx="7032879" cy="8229600"/>
          </a:xfrm>
          <a:custGeom>
            <a:avLst/>
            <a:gdLst/>
            <a:ahLst/>
            <a:cxnLst/>
            <a:rect l="l" t="t" r="r" b="b"/>
            <a:pathLst>
              <a:path w="7032879" h="8229600">
                <a:moveTo>
                  <a:pt x="7032879" y="0"/>
                </a:moveTo>
                <a:lnTo>
                  <a:pt x="0" y="0"/>
                </a:lnTo>
                <a:lnTo>
                  <a:pt x="0" y="8229600"/>
                </a:lnTo>
                <a:lnTo>
                  <a:pt x="7032879" y="8229600"/>
                </a:lnTo>
                <a:lnTo>
                  <a:pt x="7032879" y="0"/>
                </a:lnTo>
                <a:close/>
              </a:path>
            </a:pathLst>
          </a:custGeom>
          <a:blipFill>
            <a:blip r:embed="rId2"/>
            <a:stretch>
              <a:fillRect/>
            </a:stretch>
          </a:blipFill>
        </p:spPr>
        <p:txBody>
          <a:bodyPr/>
          <a:lstStyle/>
          <a:p>
            <a:pPr defTabSz="1371600"/>
            <a:endParaRPr lang="en-GB">
              <a:solidFill>
                <a:prstClr val="white"/>
              </a:solidFill>
              <a:latin typeface="Calibri" panose="020F0502020204030204"/>
            </a:endParaRPr>
          </a:p>
        </p:txBody>
      </p:sp>
      <p:sp>
        <p:nvSpPr>
          <p:cNvPr id="4" name="Freeform 4">
            <a:extLst>
              <a:ext uri="{FF2B5EF4-FFF2-40B4-BE49-F238E27FC236}">
                <a16:creationId xmlns:a16="http://schemas.microsoft.com/office/drawing/2014/main" id="{959F4171-A628-B5F9-449B-8513C72F7D7C}"/>
              </a:ext>
            </a:extLst>
          </p:cNvPr>
          <p:cNvSpPr/>
          <p:nvPr/>
        </p:nvSpPr>
        <p:spPr>
          <a:xfrm>
            <a:off x="-231216" y="6921335"/>
            <a:ext cx="7032879" cy="8229600"/>
          </a:xfrm>
          <a:custGeom>
            <a:avLst/>
            <a:gdLst/>
            <a:ahLst/>
            <a:cxnLst/>
            <a:rect l="l" t="t" r="r" b="b"/>
            <a:pathLst>
              <a:path w="7032879" h="8229600">
                <a:moveTo>
                  <a:pt x="0" y="0"/>
                </a:moveTo>
                <a:lnTo>
                  <a:pt x="7032879" y="0"/>
                </a:lnTo>
                <a:lnTo>
                  <a:pt x="7032879" y="8229600"/>
                </a:lnTo>
                <a:lnTo>
                  <a:pt x="0" y="8229600"/>
                </a:lnTo>
                <a:lnTo>
                  <a:pt x="0" y="0"/>
                </a:lnTo>
                <a:close/>
              </a:path>
            </a:pathLst>
          </a:custGeom>
          <a:blipFill>
            <a:blip r:embed="rId2"/>
            <a:stretch>
              <a:fillRect/>
            </a:stretch>
          </a:blipFill>
        </p:spPr>
        <p:txBody>
          <a:bodyPr/>
          <a:lstStyle/>
          <a:p>
            <a:pPr defTabSz="1371600"/>
            <a:endParaRPr lang="en-GB">
              <a:solidFill>
                <a:prstClr val="white"/>
              </a:solidFill>
              <a:latin typeface="Calibri" panose="020F0502020204030204"/>
            </a:endParaRPr>
          </a:p>
        </p:txBody>
      </p:sp>
      <p:sp>
        <p:nvSpPr>
          <p:cNvPr id="5" name="Freeform 5">
            <a:extLst>
              <a:ext uri="{FF2B5EF4-FFF2-40B4-BE49-F238E27FC236}">
                <a16:creationId xmlns:a16="http://schemas.microsoft.com/office/drawing/2014/main" id="{CE5A30B0-6D16-909B-3EC8-4647DAB048A9}"/>
              </a:ext>
            </a:extLst>
          </p:cNvPr>
          <p:cNvSpPr/>
          <p:nvPr/>
        </p:nvSpPr>
        <p:spPr>
          <a:xfrm flipH="1">
            <a:off x="-2626544" y="5186080"/>
            <a:ext cx="7248642" cy="5448563"/>
          </a:xfrm>
          <a:custGeom>
            <a:avLst/>
            <a:gdLst/>
            <a:ahLst/>
            <a:cxnLst/>
            <a:rect l="l" t="t" r="r" b="b"/>
            <a:pathLst>
              <a:path w="7248642" h="5448562">
                <a:moveTo>
                  <a:pt x="7248642" y="0"/>
                </a:moveTo>
                <a:lnTo>
                  <a:pt x="0" y="0"/>
                </a:lnTo>
                <a:lnTo>
                  <a:pt x="0" y="5448562"/>
                </a:lnTo>
                <a:lnTo>
                  <a:pt x="7248642" y="5448562"/>
                </a:lnTo>
                <a:lnTo>
                  <a:pt x="7248642" y="0"/>
                </a:lnTo>
                <a:close/>
              </a:path>
            </a:pathLst>
          </a:custGeom>
          <a:blipFill>
            <a:blip r:embed="rId3"/>
            <a:stretch>
              <a:fillRect/>
            </a:stretch>
          </a:blipFill>
        </p:spPr>
        <p:txBody>
          <a:bodyPr/>
          <a:lstStyle/>
          <a:p>
            <a:pPr defTabSz="1371600"/>
            <a:endParaRPr lang="en-GB">
              <a:solidFill>
                <a:prstClr val="white"/>
              </a:solidFill>
              <a:latin typeface="Calibri" panose="020F0502020204030204"/>
            </a:endParaRPr>
          </a:p>
        </p:txBody>
      </p:sp>
      <p:sp>
        <p:nvSpPr>
          <p:cNvPr id="32" name="Freeform 32">
            <a:extLst>
              <a:ext uri="{FF2B5EF4-FFF2-40B4-BE49-F238E27FC236}">
                <a16:creationId xmlns:a16="http://schemas.microsoft.com/office/drawing/2014/main" id="{9B50CE6E-3B3D-F4F1-78C5-96B79DF00C41}"/>
              </a:ext>
            </a:extLst>
          </p:cNvPr>
          <p:cNvSpPr/>
          <p:nvPr/>
        </p:nvSpPr>
        <p:spPr>
          <a:xfrm>
            <a:off x="1028701" y="1230805"/>
            <a:ext cx="1539584" cy="408671"/>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4">
              <a:extLst>
                <a:ext uri="{96DAC541-7B7A-43D3-8B79-37D633B846F1}">
                  <asvg:svgBlip xmlns:asvg="http://schemas.microsoft.com/office/drawing/2016/SVG/main" r:embed="rId5"/>
                </a:ext>
              </a:extLst>
            </a:blip>
            <a:stretch>
              <a:fillRect r="-83257" b="-590387"/>
            </a:stretch>
          </a:blipFill>
        </p:spPr>
        <p:txBody>
          <a:bodyPr/>
          <a:lstStyle/>
          <a:p>
            <a:pPr defTabSz="1371600"/>
            <a:endParaRPr lang="en-GB">
              <a:solidFill>
                <a:prstClr val="white"/>
              </a:solidFill>
              <a:latin typeface="Calibri" panose="020F0502020204030204"/>
            </a:endParaRPr>
          </a:p>
        </p:txBody>
      </p:sp>
      <p:sp>
        <p:nvSpPr>
          <p:cNvPr id="33" name="Freeform 33">
            <a:extLst>
              <a:ext uri="{FF2B5EF4-FFF2-40B4-BE49-F238E27FC236}">
                <a16:creationId xmlns:a16="http://schemas.microsoft.com/office/drawing/2014/main" id="{5408A7EA-E04A-A6F1-90DE-546FFF6BDAC0}"/>
              </a:ext>
            </a:extLst>
          </p:cNvPr>
          <p:cNvSpPr/>
          <p:nvPr/>
        </p:nvSpPr>
        <p:spPr>
          <a:xfrm>
            <a:off x="15719719" y="1230805"/>
            <a:ext cx="1539584" cy="408671"/>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4">
              <a:extLst>
                <a:ext uri="{96DAC541-7B7A-43D3-8B79-37D633B846F1}">
                  <asvg:svgBlip xmlns:asvg="http://schemas.microsoft.com/office/drawing/2016/SVG/main" r:embed="rId5"/>
                </a:ext>
              </a:extLst>
            </a:blip>
            <a:stretch>
              <a:fillRect r="-83257" b="-590387"/>
            </a:stretch>
          </a:blipFill>
        </p:spPr>
        <p:txBody>
          <a:bodyPr/>
          <a:lstStyle/>
          <a:p>
            <a:pPr defTabSz="1371600"/>
            <a:endParaRPr lang="en-GB">
              <a:solidFill>
                <a:prstClr val="white"/>
              </a:solidFill>
              <a:latin typeface="Calibri" panose="020F0502020204030204"/>
            </a:endParaRPr>
          </a:p>
        </p:txBody>
      </p:sp>
      <p:sp>
        <p:nvSpPr>
          <p:cNvPr id="34" name="TextBox 34">
            <a:extLst>
              <a:ext uri="{FF2B5EF4-FFF2-40B4-BE49-F238E27FC236}">
                <a16:creationId xmlns:a16="http://schemas.microsoft.com/office/drawing/2014/main" id="{11AAE411-35DA-D581-FE89-7ACE136EC684}"/>
              </a:ext>
            </a:extLst>
          </p:cNvPr>
          <p:cNvSpPr txBox="1"/>
          <p:nvPr/>
        </p:nvSpPr>
        <p:spPr>
          <a:xfrm>
            <a:off x="3285223" y="1143510"/>
            <a:ext cx="11977054" cy="615681"/>
          </a:xfrm>
          <a:prstGeom prst="rect">
            <a:avLst/>
          </a:prstGeom>
        </p:spPr>
        <p:txBody>
          <a:bodyPr wrap="square" lIns="0" tIns="0" rIns="0" bIns="0" rtlCol="0" anchor="t">
            <a:spAutoFit/>
          </a:bodyPr>
          <a:lstStyle>
            <a:defPPr>
              <a:defRPr lang="en-US"/>
            </a:defPPr>
            <a:lvl1pPr algn="ctr">
              <a:lnSpc>
                <a:spcPts val="7957"/>
              </a:lnSpc>
              <a:defRPr sz="4000" b="1">
                <a:solidFill>
                  <a:schemeClr val="bg1"/>
                </a:solidFill>
                <a:latin typeface="Arial" panose="020B0604020202020204" pitchFamily="34" charset="0"/>
                <a:cs typeface="Arial" panose="020B0604020202020204" pitchFamily="34" charset="0"/>
              </a:defRPr>
            </a:lvl1pPr>
          </a:lstStyle>
          <a:p>
            <a:pPr defTabSz="1371600">
              <a:lnSpc>
                <a:spcPct val="100000"/>
              </a:lnSpc>
            </a:pPr>
            <a:r>
              <a:rPr lang="en-US" sz="4001" dirty="0">
                <a:solidFill>
                  <a:srgbClr val="FFC000"/>
                </a:solidFill>
                <a:sym typeface="Garet Bold"/>
              </a:rPr>
              <a:t>Regulatory Landscape to Promote Green Finance</a:t>
            </a:r>
          </a:p>
        </p:txBody>
      </p:sp>
      <p:grpSp>
        <p:nvGrpSpPr>
          <p:cNvPr id="37" name="Group 14">
            <a:extLst>
              <a:ext uri="{FF2B5EF4-FFF2-40B4-BE49-F238E27FC236}">
                <a16:creationId xmlns:a16="http://schemas.microsoft.com/office/drawing/2014/main" id="{7125750E-3B98-FE51-5643-9CDE579F7776}"/>
              </a:ext>
            </a:extLst>
          </p:cNvPr>
          <p:cNvGrpSpPr/>
          <p:nvPr/>
        </p:nvGrpSpPr>
        <p:grpSpPr>
          <a:xfrm>
            <a:off x="14181122" y="4998932"/>
            <a:ext cx="6156359" cy="6156359"/>
            <a:chOff x="0" y="0"/>
            <a:chExt cx="812800" cy="812800"/>
          </a:xfrm>
        </p:grpSpPr>
        <p:sp>
          <p:nvSpPr>
            <p:cNvPr id="38" name="Freeform 15">
              <a:extLst>
                <a:ext uri="{FF2B5EF4-FFF2-40B4-BE49-F238E27FC236}">
                  <a16:creationId xmlns:a16="http://schemas.microsoft.com/office/drawing/2014/main" id="{5C131BBC-2734-3C34-D626-6A408BBDE97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5000" r="-25000"/>
              </a:stretch>
            </a:blipFill>
          </p:spPr>
          <p:txBody>
            <a:bodyPr/>
            <a:lstStyle/>
            <a:p>
              <a:pPr defTabSz="1371600"/>
              <a:endParaRPr lang="en-GB">
                <a:solidFill>
                  <a:prstClr val="white"/>
                </a:solidFill>
                <a:latin typeface="Calibri" panose="020F0502020204030204"/>
              </a:endParaRPr>
            </a:p>
          </p:txBody>
        </p:sp>
      </p:grpSp>
      <p:grpSp>
        <p:nvGrpSpPr>
          <p:cNvPr id="46" name="Group 45">
            <a:extLst>
              <a:ext uri="{FF2B5EF4-FFF2-40B4-BE49-F238E27FC236}">
                <a16:creationId xmlns:a16="http://schemas.microsoft.com/office/drawing/2014/main" id="{350C2376-8F9D-48CE-6DF5-F2A85DF9B76F}"/>
              </a:ext>
            </a:extLst>
          </p:cNvPr>
          <p:cNvGrpSpPr/>
          <p:nvPr/>
        </p:nvGrpSpPr>
        <p:grpSpPr>
          <a:xfrm>
            <a:off x="642376" y="1854663"/>
            <a:ext cx="17003252" cy="8432339"/>
            <a:chOff x="642375" y="1854662"/>
            <a:chExt cx="17003251" cy="8432337"/>
          </a:xfrm>
        </p:grpSpPr>
        <p:grpSp>
          <p:nvGrpSpPr>
            <p:cNvPr id="41" name="Group 40">
              <a:extLst>
                <a:ext uri="{FF2B5EF4-FFF2-40B4-BE49-F238E27FC236}">
                  <a16:creationId xmlns:a16="http://schemas.microsoft.com/office/drawing/2014/main" id="{958F3FD2-7C70-C15D-313F-493E718C32BD}"/>
                </a:ext>
              </a:extLst>
            </p:cNvPr>
            <p:cNvGrpSpPr/>
            <p:nvPr/>
          </p:nvGrpSpPr>
          <p:grpSpPr>
            <a:xfrm>
              <a:off x="642375" y="1854662"/>
              <a:ext cx="17003251" cy="8432337"/>
              <a:chOff x="642375" y="2584782"/>
              <a:chExt cx="17003251" cy="8432337"/>
            </a:xfrm>
          </p:grpSpPr>
          <p:grpSp>
            <p:nvGrpSpPr>
              <p:cNvPr id="6" name="Group 6">
                <a:extLst>
                  <a:ext uri="{FF2B5EF4-FFF2-40B4-BE49-F238E27FC236}">
                    <a16:creationId xmlns:a16="http://schemas.microsoft.com/office/drawing/2014/main" id="{464E60BE-7015-6D76-906F-6603A0B93283}"/>
                  </a:ext>
                </a:extLst>
              </p:cNvPr>
              <p:cNvGrpSpPr/>
              <p:nvPr/>
            </p:nvGrpSpPr>
            <p:grpSpPr>
              <a:xfrm>
                <a:off x="642375" y="2584782"/>
                <a:ext cx="17003251" cy="8432337"/>
                <a:chOff x="0" y="-38100"/>
                <a:chExt cx="1263881" cy="626790"/>
              </a:xfrm>
            </p:grpSpPr>
            <p:sp>
              <p:nvSpPr>
                <p:cNvPr id="7" name="Freeform 7">
                  <a:extLst>
                    <a:ext uri="{FF2B5EF4-FFF2-40B4-BE49-F238E27FC236}">
                      <a16:creationId xmlns:a16="http://schemas.microsoft.com/office/drawing/2014/main" id="{2AA31964-61BF-D05C-6CC2-4D8D614A4E6F}"/>
                    </a:ext>
                  </a:extLst>
                </p:cNvPr>
                <p:cNvSpPr/>
                <p:nvPr/>
              </p:nvSpPr>
              <p:spPr>
                <a:xfrm>
                  <a:off x="0" y="0"/>
                  <a:ext cx="1263881" cy="588690"/>
                </a:xfrm>
                <a:custGeom>
                  <a:avLst/>
                  <a:gdLst/>
                  <a:ahLst/>
                  <a:cxnLst/>
                  <a:rect l="l" t="t" r="r" b="b"/>
                  <a:pathLst>
                    <a:path w="1263881" h="406400">
                      <a:moveTo>
                        <a:pt x="1060681" y="0"/>
                      </a:moveTo>
                      <a:cubicBezTo>
                        <a:pt x="1172905" y="0"/>
                        <a:pt x="1263881" y="90976"/>
                        <a:pt x="1263881" y="203200"/>
                      </a:cubicBezTo>
                      <a:cubicBezTo>
                        <a:pt x="1263881" y="315424"/>
                        <a:pt x="1172905" y="406400"/>
                        <a:pt x="1060681" y="406400"/>
                      </a:cubicBezTo>
                      <a:lnTo>
                        <a:pt x="203200" y="406400"/>
                      </a:lnTo>
                      <a:cubicBezTo>
                        <a:pt x="90976" y="406400"/>
                        <a:pt x="0" y="315424"/>
                        <a:pt x="0" y="203200"/>
                      </a:cubicBezTo>
                      <a:cubicBezTo>
                        <a:pt x="0" y="90976"/>
                        <a:pt x="90976" y="0"/>
                        <a:pt x="203200" y="0"/>
                      </a:cubicBezTo>
                      <a:close/>
                    </a:path>
                  </a:pathLst>
                </a:custGeom>
                <a:gradFill rotWithShape="1">
                  <a:gsLst>
                    <a:gs pos="0">
                      <a:srgbClr val="088395">
                        <a:alpha val="85000"/>
                      </a:srgbClr>
                    </a:gs>
                    <a:gs pos="100000">
                      <a:srgbClr val="071952">
                        <a:alpha val="85000"/>
                      </a:srgbClr>
                    </a:gs>
                  </a:gsLst>
                  <a:lin ang="2700000"/>
                </a:gradFill>
              </p:spPr>
              <p:txBody>
                <a:bodyPr/>
                <a:lstStyle/>
                <a:p>
                  <a:pPr defTabSz="1371600"/>
                  <a:endParaRPr lang="en-GB">
                    <a:solidFill>
                      <a:prstClr val="white"/>
                    </a:solidFill>
                    <a:latin typeface="Calibri" panose="020F0502020204030204"/>
                  </a:endParaRPr>
                </a:p>
              </p:txBody>
            </p:sp>
            <p:sp>
              <p:nvSpPr>
                <p:cNvPr id="8" name="TextBox 8">
                  <a:extLst>
                    <a:ext uri="{FF2B5EF4-FFF2-40B4-BE49-F238E27FC236}">
                      <a16:creationId xmlns:a16="http://schemas.microsoft.com/office/drawing/2014/main" id="{69C13BEF-F469-E5C2-E594-67575AB355A5}"/>
                    </a:ext>
                  </a:extLst>
                </p:cNvPr>
                <p:cNvSpPr txBox="1"/>
                <p:nvPr/>
              </p:nvSpPr>
              <p:spPr>
                <a:xfrm>
                  <a:off x="0" y="-38100"/>
                  <a:ext cx="1263881" cy="444500"/>
                </a:xfrm>
                <a:prstGeom prst="rect">
                  <a:avLst/>
                </a:prstGeom>
              </p:spPr>
              <p:txBody>
                <a:bodyPr lIns="50801" tIns="50801" rIns="50801" bIns="50801" rtlCol="0" anchor="ctr"/>
                <a:lstStyle/>
                <a:p>
                  <a:pPr algn="ctr" defTabSz="1371600">
                    <a:lnSpc>
                      <a:spcPts val="2660"/>
                    </a:lnSpc>
                  </a:pPr>
                  <a:endParaRPr>
                    <a:solidFill>
                      <a:prstClr val="white"/>
                    </a:solidFill>
                    <a:latin typeface="Calibri" panose="020F0502020204030204"/>
                  </a:endParaRPr>
                </a:p>
              </p:txBody>
            </p:sp>
          </p:grpSp>
          <p:grpSp>
            <p:nvGrpSpPr>
              <p:cNvPr id="40" name="Group 39">
                <a:extLst>
                  <a:ext uri="{FF2B5EF4-FFF2-40B4-BE49-F238E27FC236}">
                    <a16:creationId xmlns:a16="http://schemas.microsoft.com/office/drawing/2014/main" id="{6F8F6D80-6C2C-246A-E5DA-186398A08C2B}"/>
                  </a:ext>
                </a:extLst>
              </p:cNvPr>
              <p:cNvGrpSpPr/>
              <p:nvPr/>
            </p:nvGrpSpPr>
            <p:grpSpPr>
              <a:xfrm>
                <a:off x="1724112" y="3651294"/>
                <a:ext cx="14839776" cy="6718123"/>
                <a:chOff x="1724112" y="3651294"/>
                <a:chExt cx="14839776" cy="6718123"/>
              </a:xfrm>
            </p:grpSpPr>
            <p:grpSp>
              <p:nvGrpSpPr>
                <p:cNvPr id="9" name="Group 9">
                  <a:extLst>
                    <a:ext uri="{FF2B5EF4-FFF2-40B4-BE49-F238E27FC236}">
                      <a16:creationId xmlns:a16="http://schemas.microsoft.com/office/drawing/2014/main" id="{C691A6A1-5D65-078E-6FDF-7B2A4046721A}"/>
                    </a:ext>
                  </a:extLst>
                </p:cNvPr>
                <p:cNvGrpSpPr/>
                <p:nvPr/>
              </p:nvGrpSpPr>
              <p:grpSpPr>
                <a:xfrm>
                  <a:off x="1724112" y="3680790"/>
                  <a:ext cx="4546325" cy="6688627"/>
                  <a:chOff x="0" y="-99293"/>
                  <a:chExt cx="1177600" cy="1732504"/>
                </a:xfrm>
              </p:grpSpPr>
              <p:sp>
                <p:nvSpPr>
                  <p:cNvPr id="10" name="Freeform 10">
                    <a:extLst>
                      <a:ext uri="{FF2B5EF4-FFF2-40B4-BE49-F238E27FC236}">
                        <a16:creationId xmlns:a16="http://schemas.microsoft.com/office/drawing/2014/main" id="{6A15516C-1FA1-D9D5-36D1-AFBA221298C0}"/>
                      </a:ext>
                    </a:extLst>
                  </p:cNvPr>
                  <p:cNvSpPr/>
                  <p:nvPr/>
                </p:nvSpPr>
                <p:spPr>
                  <a:xfrm>
                    <a:off x="0" y="-99293"/>
                    <a:ext cx="1177600" cy="1732504"/>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pPr defTabSz="1371600"/>
                    <a:endParaRPr lang="en-GB">
                      <a:solidFill>
                        <a:prstClr val="white"/>
                      </a:solidFill>
                      <a:latin typeface="Calibri" panose="020F0502020204030204"/>
                    </a:endParaRPr>
                  </a:p>
                </p:txBody>
              </p:sp>
              <p:sp>
                <p:nvSpPr>
                  <p:cNvPr id="11" name="TextBox 11">
                    <a:extLst>
                      <a:ext uri="{FF2B5EF4-FFF2-40B4-BE49-F238E27FC236}">
                        <a16:creationId xmlns:a16="http://schemas.microsoft.com/office/drawing/2014/main" id="{76373823-1008-51B4-FA64-CB53B160E6E3}"/>
                      </a:ext>
                    </a:extLst>
                  </p:cNvPr>
                  <p:cNvSpPr txBox="1"/>
                  <p:nvPr/>
                </p:nvSpPr>
                <p:spPr>
                  <a:xfrm>
                    <a:off x="0" y="-38100"/>
                    <a:ext cx="1177600" cy="953440"/>
                  </a:xfrm>
                  <a:prstGeom prst="rect">
                    <a:avLst/>
                  </a:prstGeom>
                </p:spPr>
                <p:txBody>
                  <a:bodyPr lIns="56285" tIns="56285" rIns="56285" bIns="56285" rtlCol="0" anchor="ctr"/>
                  <a:lstStyle/>
                  <a:p>
                    <a:pPr algn="ctr" defTabSz="1371600">
                      <a:lnSpc>
                        <a:spcPts val="2660"/>
                      </a:lnSpc>
                    </a:pPr>
                    <a:endParaRPr>
                      <a:solidFill>
                        <a:prstClr val="white"/>
                      </a:solidFill>
                      <a:latin typeface="Calibri" panose="020F0502020204030204"/>
                    </a:endParaRPr>
                  </a:p>
                </p:txBody>
              </p:sp>
            </p:grpSp>
            <p:grpSp>
              <p:nvGrpSpPr>
                <p:cNvPr id="12" name="Group 12">
                  <a:extLst>
                    <a:ext uri="{FF2B5EF4-FFF2-40B4-BE49-F238E27FC236}">
                      <a16:creationId xmlns:a16="http://schemas.microsoft.com/office/drawing/2014/main" id="{B06F02FA-6416-7F23-574C-97C0C6FD7CAA}"/>
                    </a:ext>
                  </a:extLst>
                </p:cNvPr>
                <p:cNvGrpSpPr/>
                <p:nvPr/>
              </p:nvGrpSpPr>
              <p:grpSpPr>
                <a:xfrm>
                  <a:off x="2004210" y="3939084"/>
                  <a:ext cx="3986128" cy="1565720"/>
                  <a:chOff x="0" y="-99293"/>
                  <a:chExt cx="1032496" cy="405557"/>
                </a:xfrm>
              </p:grpSpPr>
              <p:sp>
                <p:nvSpPr>
                  <p:cNvPr id="13" name="Freeform 13">
                    <a:extLst>
                      <a:ext uri="{FF2B5EF4-FFF2-40B4-BE49-F238E27FC236}">
                        <a16:creationId xmlns:a16="http://schemas.microsoft.com/office/drawing/2014/main" id="{8EDF64B9-E900-00F5-A6F4-376D43D30056}"/>
                      </a:ext>
                    </a:extLst>
                  </p:cNvPr>
                  <p:cNvSpPr/>
                  <p:nvPr/>
                </p:nvSpPr>
                <p:spPr>
                  <a:xfrm>
                    <a:off x="0" y="-99293"/>
                    <a:ext cx="1032496" cy="306264"/>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pPr defTabSz="1371600"/>
                    <a:endParaRPr lang="en-GB">
                      <a:solidFill>
                        <a:prstClr val="white"/>
                      </a:solidFill>
                      <a:latin typeface="Calibri" panose="020F0502020204030204"/>
                    </a:endParaRPr>
                  </a:p>
                </p:txBody>
              </p:sp>
              <p:sp>
                <p:nvSpPr>
                  <p:cNvPr id="14" name="TextBox 14">
                    <a:extLst>
                      <a:ext uri="{FF2B5EF4-FFF2-40B4-BE49-F238E27FC236}">
                        <a16:creationId xmlns:a16="http://schemas.microsoft.com/office/drawing/2014/main" id="{1D59530E-EEC9-7E9A-4DF6-FB068EE15EC3}"/>
                      </a:ext>
                    </a:extLst>
                  </p:cNvPr>
                  <p:cNvSpPr txBox="1"/>
                  <p:nvPr/>
                </p:nvSpPr>
                <p:spPr>
                  <a:xfrm>
                    <a:off x="0" y="-38100"/>
                    <a:ext cx="1032496" cy="344364"/>
                  </a:xfrm>
                  <a:prstGeom prst="rect">
                    <a:avLst/>
                  </a:prstGeom>
                </p:spPr>
                <p:txBody>
                  <a:bodyPr lIns="56285" tIns="56285" rIns="56285" bIns="56285" rtlCol="0" anchor="ctr"/>
                  <a:lstStyle/>
                  <a:p>
                    <a:pPr algn="ctr" defTabSz="1371600">
                      <a:lnSpc>
                        <a:spcPts val="2660"/>
                      </a:lnSpc>
                    </a:pPr>
                    <a:endParaRPr>
                      <a:solidFill>
                        <a:prstClr val="white"/>
                      </a:solidFill>
                      <a:latin typeface="Calibri" panose="020F0502020204030204"/>
                    </a:endParaRPr>
                  </a:p>
                </p:txBody>
              </p:sp>
            </p:grpSp>
            <p:sp>
              <p:nvSpPr>
                <p:cNvPr id="15" name="TextBox 15">
                  <a:extLst>
                    <a:ext uri="{FF2B5EF4-FFF2-40B4-BE49-F238E27FC236}">
                      <a16:creationId xmlns:a16="http://schemas.microsoft.com/office/drawing/2014/main" id="{1ED0407A-50A1-DD40-9EEB-18F38D80CFE9}"/>
                    </a:ext>
                  </a:extLst>
                </p:cNvPr>
                <p:cNvSpPr txBox="1"/>
                <p:nvPr/>
              </p:nvSpPr>
              <p:spPr>
                <a:xfrm>
                  <a:off x="2174730" y="4122630"/>
                  <a:ext cx="3645090" cy="743793"/>
                </a:xfrm>
                <a:prstGeom prst="rect">
                  <a:avLst/>
                </a:prstGeom>
              </p:spPr>
              <p:txBody>
                <a:bodyPr lIns="0" tIns="0" rIns="0" bIns="0" rtlCol="0" anchor="t">
                  <a:spAutoFit/>
                </a:bodyPr>
                <a:lstStyle/>
                <a:p>
                  <a:pPr algn="ctr" defTabSz="1371600">
                    <a:lnSpc>
                      <a:spcPts val="2903"/>
                    </a:lnSpc>
                  </a:pPr>
                  <a:r>
                    <a:rPr lang="en-US" sz="2419" b="1">
                      <a:solidFill>
                        <a:srgbClr val="FFFFFF"/>
                      </a:solidFill>
                      <a:latin typeface="Arial" panose="020B0604020202020204" pitchFamily="34" charset="0"/>
                      <a:ea typeface="Garet Bold"/>
                      <a:cs typeface="Arial" panose="020B0604020202020204" pitchFamily="34" charset="0"/>
                      <a:sym typeface="Garet Bold"/>
                    </a:rPr>
                    <a:t>Ministry of Finance</a:t>
                  </a:r>
                </a:p>
                <a:p>
                  <a:pPr algn="ctr" defTabSz="1371600">
                    <a:lnSpc>
                      <a:spcPts val="2903"/>
                    </a:lnSpc>
                  </a:pPr>
                  <a:r>
                    <a:rPr lang="en-US" sz="2419" i="1">
                      <a:solidFill>
                        <a:srgbClr val="FFFFFF"/>
                      </a:solidFill>
                      <a:latin typeface="Arial" panose="020B0604020202020204" pitchFamily="34" charset="0"/>
                      <a:ea typeface="Garet Bold"/>
                      <a:cs typeface="Arial" panose="020B0604020202020204" pitchFamily="34" charset="0"/>
                      <a:sym typeface="Garet Bold"/>
                    </a:rPr>
                    <a:t>Fiscal Authority</a:t>
                  </a:r>
                </a:p>
              </p:txBody>
            </p:sp>
            <p:sp>
              <p:nvSpPr>
                <p:cNvPr id="16" name="TextBox 16">
                  <a:extLst>
                    <a:ext uri="{FF2B5EF4-FFF2-40B4-BE49-F238E27FC236}">
                      <a16:creationId xmlns:a16="http://schemas.microsoft.com/office/drawing/2014/main" id="{9DE8EA24-E9D5-25F1-7E33-6FFDF6134430}"/>
                    </a:ext>
                  </a:extLst>
                </p:cNvPr>
                <p:cNvSpPr txBox="1"/>
                <p:nvPr/>
              </p:nvSpPr>
              <p:spPr>
                <a:xfrm>
                  <a:off x="2090468" y="5279311"/>
                  <a:ext cx="3813614" cy="3649652"/>
                </a:xfrm>
                <a:prstGeom prst="rect">
                  <a:avLst/>
                </a:prstGeom>
              </p:spPr>
              <p:txBody>
                <a:bodyPr lIns="0" tIns="0" rIns="0" bIns="0" rtlCol="0" anchor="t">
                  <a:spAutoFit/>
                </a:bodyPr>
                <a:lstStyle/>
                <a:p>
                  <a:pPr marL="285765" indent="-285765" algn="just" defTabSz="1371600">
                    <a:lnSpc>
                      <a:spcPts val="2226"/>
                    </a:lnSpc>
                    <a:spcBef>
                      <a:spcPct val="0"/>
                    </a:spcBef>
                    <a:buFont typeface="Arial" panose="020B0604020202020204" pitchFamily="34" charset="0"/>
                    <a:buChar char="•"/>
                  </a:pPr>
                  <a:r>
                    <a:rPr lang="en-US" b="1" dirty="0">
                      <a:solidFill>
                        <a:schemeClr val="bg1"/>
                      </a:solidFill>
                      <a:latin typeface="Arial" panose="020B0604020202020204" pitchFamily="34" charset="0"/>
                      <a:ea typeface="Garet"/>
                      <a:cs typeface="Arial" panose="020B0604020202020204" pitchFamily="34" charset="0"/>
                      <a:sym typeface="Garet"/>
                    </a:rPr>
                    <a:t>Green Funding: </a:t>
                  </a:r>
                  <a:r>
                    <a:rPr lang="en-US" dirty="0">
                      <a:solidFill>
                        <a:schemeClr val="bg1"/>
                      </a:solidFill>
                      <a:latin typeface="Arial" panose="020B0604020202020204" pitchFamily="34" charset="0"/>
                      <a:cs typeface="Arial" panose="020B0604020202020204" pitchFamily="34" charset="0"/>
                    </a:rPr>
                    <a:t>Nigerian government has implemented several fiscal incentives to encourage green funding:</a:t>
                  </a:r>
                </a:p>
                <a:p>
                  <a:pPr marL="742965" lvl="1" indent="-285765" algn="just" defTabSz="1371600">
                    <a:lnSpc>
                      <a:spcPts val="2226"/>
                    </a:lnSpc>
                    <a:spcBef>
                      <a:spcPct val="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These incentives are embedded in various legislative frameworks e.g. Electricity Act, Industrial Development (Income Tax Relief) Act, VAT Act.</a:t>
                  </a:r>
                </a:p>
                <a:p>
                  <a:pPr marL="285765" indent="-285765" algn="just" defTabSz="1371600">
                    <a:lnSpc>
                      <a:spcPts val="2226"/>
                    </a:lnSpc>
                    <a:spcBef>
                      <a:spcPct val="0"/>
                    </a:spcBef>
                    <a:buFont typeface="Arial" panose="020B0604020202020204" pitchFamily="34" charset="0"/>
                    <a:buChar char="•"/>
                  </a:pPr>
                  <a:r>
                    <a:rPr lang="en-US" b="1" dirty="0">
                      <a:solidFill>
                        <a:schemeClr val="bg1"/>
                      </a:solidFill>
                      <a:latin typeface="Arial" panose="020B0604020202020204" pitchFamily="34" charset="0"/>
                      <a:ea typeface="Garet"/>
                      <a:cs typeface="Arial" panose="020B0604020202020204" pitchFamily="34" charset="0"/>
                      <a:sym typeface="Garet"/>
                    </a:rPr>
                    <a:t>Green Bond Framework: </a:t>
                  </a:r>
                  <a:r>
                    <a:rPr lang="en-US" dirty="0">
                      <a:solidFill>
                        <a:schemeClr val="bg1"/>
                      </a:solidFill>
                      <a:latin typeface="Arial" panose="020B0604020202020204" pitchFamily="34" charset="0"/>
                      <a:ea typeface="Garet"/>
                      <a:cs typeface="Arial" panose="020B0604020202020204" pitchFamily="34" charset="0"/>
                      <a:sym typeface="Garet"/>
                    </a:rPr>
                    <a:t>issued in 2017 to support the green sovereign instrument issuance.</a:t>
                  </a:r>
                </a:p>
              </p:txBody>
            </p:sp>
            <p:grpSp>
              <p:nvGrpSpPr>
                <p:cNvPr id="17" name="Group 17">
                  <a:extLst>
                    <a:ext uri="{FF2B5EF4-FFF2-40B4-BE49-F238E27FC236}">
                      <a16:creationId xmlns:a16="http://schemas.microsoft.com/office/drawing/2014/main" id="{E1724C38-D5DE-A1C9-6005-ECD5F9C1BF83}"/>
                    </a:ext>
                  </a:extLst>
                </p:cNvPr>
                <p:cNvGrpSpPr/>
                <p:nvPr/>
              </p:nvGrpSpPr>
              <p:grpSpPr>
                <a:xfrm>
                  <a:off x="6870838" y="3680790"/>
                  <a:ext cx="4546325" cy="6688627"/>
                  <a:chOff x="0" y="-99293"/>
                  <a:chExt cx="1177600" cy="1732504"/>
                </a:xfrm>
              </p:grpSpPr>
              <p:sp>
                <p:nvSpPr>
                  <p:cNvPr id="18" name="Freeform 18">
                    <a:extLst>
                      <a:ext uri="{FF2B5EF4-FFF2-40B4-BE49-F238E27FC236}">
                        <a16:creationId xmlns:a16="http://schemas.microsoft.com/office/drawing/2014/main" id="{73E74034-DA07-4527-5F75-00C147670AAE}"/>
                      </a:ext>
                    </a:extLst>
                  </p:cNvPr>
                  <p:cNvSpPr/>
                  <p:nvPr/>
                </p:nvSpPr>
                <p:spPr>
                  <a:xfrm>
                    <a:off x="0" y="-99293"/>
                    <a:ext cx="1177600" cy="1732504"/>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pPr defTabSz="1371600"/>
                    <a:endParaRPr lang="en-GB">
                      <a:solidFill>
                        <a:prstClr val="white"/>
                      </a:solidFill>
                      <a:latin typeface="Calibri" panose="020F0502020204030204"/>
                    </a:endParaRPr>
                  </a:p>
                </p:txBody>
              </p:sp>
              <p:sp>
                <p:nvSpPr>
                  <p:cNvPr id="19" name="TextBox 19">
                    <a:extLst>
                      <a:ext uri="{FF2B5EF4-FFF2-40B4-BE49-F238E27FC236}">
                        <a16:creationId xmlns:a16="http://schemas.microsoft.com/office/drawing/2014/main" id="{A78ECC26-A51A-B59C-54A9-10B723B97ABE}"/>
                      </a:ext>
                    </a:extLst>
                  </p:cNvPr>
                  <p:cNvSpPr txBox="1"/>
                  <p:nvPr/>
                </p:nvSpPr>
                <p:spPr>
                  <a:xfrm>
                    <a:off x="0" y="-38100"/>
                    <a:ext cx="1177600" cy="953440"/>
                  </a:xfrm>
                  <a:prstGeom prst="rect">
                    <a:avLst/>
                  </a:prstGeom>
                </p:spPr>
                <p:txBody>
                  <a:bodyPr lIns="56285" tIns="56285" rIns="56285" bIns="56285" rtlCol="0" anchor="ctr"/>
                  <a:lstStyle/>
                  <a:p>
                    <a:pPr algn="ctr" defTabSz="1371600">
                      <a:lnSpc>
                        <a:spcPts val="2660"/>
                      </a:lnSpc>
                    </a:pPr>
                    <a:endParaRPr>
                      <a:solidFill>
                        <a:prstClr val="white"/>
                      </a:solidFill>
                      <a:latin typeface="Calibri" panose="020F0502020204030204"/>
                    </a:endParaRPr>
                  </a:p>
                </p:txBody>
              </p:sp>
            </p:grpSp>
            <p:grpSp>
              <p:nvGrpSpPr>
                <p:cNvPr id="20" name="Group 20">
                  <a:extLst>
                    <a:ext uri="{FF2B5EF4-FFF2-40B4-BE49-F238E27FC236}">
                      <a16:creationId xmlns:a16="http://schemas.microsoft.com/office/drawing/2014/main" id="{5B672E29-5BE6-6405-2D96-3C6457947F7C}"/>
                    </a:ext>
                  </a:extLst>
                </p:cNvPr>
                <p:cNvGrpSpPr/>
                <p:nvPr/>
              </p:nvGrpSpPr>
              <p:grpSpPr>
                <a:xfrm>
                  <a:off x="7150936" y="3939084"/>
                  <a:ext cx="3986128" cy="1565720"/>
                  <a:chOff x="0" y="-99293"/>
                  <a:chExt cx="1032496" cy="405557"/>
                </a:xfrm>
              </p:grpSpPr>
              <p:sp>
                <p:nvSpPr>
                  <p:cNvPr id="21" name="Freeform 21">
                    <a:extLst>
                      <a:ext uri="{FF2B5EF4-FFF2-40B4-BE49-F238E27FC236}">
                        <a16:creationId xmlns:a16="http://schemas.microsoft.com/office/drawing/2014/main" id="{612273D0-EFD1-D425-D582-0AA546F925FA}"/>
                      </a:ext>
                    </a:extLst>
                  </p:cNvPr>
                  <p:cNvSpPr/>
                  <p:nvPr/>
                </p:nvSpPr>
                <p:spPr>
                  <a:xfrm>
                    <a:off x="0" y="-99293"/>
                    <a:ext cx="1032496" cy="306264"/>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pPr defTabSz="1371600"/>
                    <a:endParaRPr lang="en-GB">
                      <a:solidFill>
                        <a:prstClr val="white"/>
                      </a:solidFill>
                      <a:latin typeface="Calibri" panose="020F0502020204030204"/>
                    </a:endParaRPr>
                  </a:p>
                </p:txBody>
              </p:sp>
              <p:sp>
                <p:nvSpPr>
                  <p:cNvPr id="22" name="TextBox 22">
                    <a:extLst>
                      <a:ext uri="{FF2B5EF4-FFF2-40B4-BE49-F238E27FC236}">
                        <a16:creationId xmlns:a16="http://schemas.microsoft.com/office/drawing/2014/main" id="{0A28DE0E-C741-1512-0414-612DE1451710}"/>
                      </a:ext>
                    </a:extLst>
                  </p:cNvPr>
                  <p:cNvSpPr txBox="1"/>
                  <p:nvPr/>
                </p:nvSpPr>
                <p:spPr>
                  <a:xfrm>
                    <a:off x="0" y="-38100"/>
                    <a:ext cx="1032496" cy="344364"/>
                  </a:xfrm>
                  <a:prstGeom prst="rect">
                    <a:avLst/>
                  </a:prstGeom>
                </p:spPr>
                <p:txBody>
                  <a:bodyPr lIns="56285" tIns="56285" rIns="56285" bIns="56285" rtlCol="0" anchor="ctr"/>
                  <a:lstStyle/>
                  <a:p>
                    <a:pPr algn="ctr" defTabSz="1371600">
                      <a:lnSpc>
                        <a:spcPts val="2660"/>
                      </a:lnSpc>
                    </a:pPr>
                    <a:endParaRPr>
                      <a:solidFill>
                        <a:prstClr val="white"/>
                      </a:solidFill>
                      <a:latin typeface="Calibri" panose="020F0502020204030204"/>
                    </a:endParaRPr>
                  </a:p>
                </p:txBody>
              </p:sp>
            </p:grpSp>
            <p:grpSp>
              <p:nvGrpSpPr>
                <p:cNvPr id="25" name="Group 25">
                  <a:extLst>
                    <a:ext uri="{FF2B5EF4-FFF2-40B4-BE49-F238E27FC236}">
                      <a16:creationId xmlns:a16="http://schemas.microsoft.com/office/drawing/2014/main" id="{F8815565-B468-1467-886F-C5348EE80F9B}"/>
                    </a:ext>
                  </a:extLst>
                </p:cNvPr>
                <p:cNvGrpSpPr/>
                <p:nvPr/>
              </p:nvGrpSpPr>
              <p:grpSpPr>
                <a:xfrm>
                  <a:off x="12017563" y="3651294"/>
                  <a:ext cx="4546325" cy="6678095"/>
                  <a:chOff x="0" y="-106933"/>
                  <a:chExt cx="1177600" cy="1729776"/>
                </a:xfrm>
              </p:grpSpPr>
              <p:sp>
                <p:nvSpPr>
                  <p:cNvPr id="26" name="Freeform 26">
                    <a:extLst>
                      <a:ext uri="{FF2B5EF4-FFF2-40B4-BE49-F238E27FC236}">
                        <a16:creationId xmlns:a16="http://schemas.microsoft.com/office/drawing/2014/main" id="{FAE4FC92-0AAE-B1DF-DE02-9D68404AC137}"/>
                      </a:ext>
                    </a:extLst>
                  </p:cNvPr>
                  <p:cNvSpPr/>
                  <p:nvPr/>
                </p:nvSpPr>
                <p:spPr>
                  <a:xfrm>
                    <a:off x="0" y="-106933"/>
                    <a:ext cx="1177600" cy="1729776"/>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pPr defTabSz="1371600"/>
                    <a:endParaRPr lang="en-GB">
                      <a:solidFill>
                        <a:prstClr val="white"/>
                      </a:solidFill>
                      <a:latin typeface="Calibri" panose="020F0502020204030204"/>
                    </a:endParaRPr>
                  </a:p>
                </p:txBody>
              </p:sp>
              <p:sp>
                <p:nvSpPr>
                  <p:cNvPr id="27" name="TextBox 27">
                    <a:extLst>
                      <a:ext uri="{FF2B5EF4-FFF2-40B4-BE49-F238E27FC236}">
                        <a16:creationId xmlns:a16="http://schemas.microsoft.com/office/drawing/2014/main" id="{E2A4996A-ED6F-B84C-B4E0-EB6ABFBF8BA3}"/>
                      </a:ext>
                    </a:extLst>
                  </p:cNvPr>
                  <p:cNvSpPr txBox="1"/>
                  <p:nvPr/>
                </p:nvSpPr>
                <p:spPr>
                  <a:xfrm>
                    <a:off x="0" y="-38100"/>
                    <a:ext cx="1177600" cy="953440"/>
                  </a:xfrm>
                  <a:prstGeom prst="rect">
                    <a:avLst/>
                  </a:prstGeom>
                </p:spPr>
                <p:txBody>
                  <a:bodyPr lIns="56285" tIns="56285" rIns="56285" bIns="56285" rtlCol="0" anchor="ctr"/>
                  <a:lstStyle/>
                  <a:p>
                    <a:pPr algn="ctr" defTabSz="1371600">
                      <a:lnSpc>
                        <a:spcPts val="2660"/>
                      </a:lnSpc>
                    </a:pPr>
                    <a:endParaRPr>
                      <a:solidFill>
                        <a:prstClr val="white"/>
                      </a:solidFill>
                      <a:latin typeface="Calibri" panose="020F0502020204030204"/>
                    </a:endParaRPr>
                  </a:p>
                </p:txBody>
              </p:sp>
            </p:grpSp>
            <p:grpSp>
              <p:nvGrpSpPr>
                <p:cNvPr id="28" name="Group 28">
                  <a:extLst>
                    <a:ext uri="{FF2B5EF4-FFF2-40B4-BE49-F238E27FC236}">
                      <a16:creationId xmlns:a16="http://schemas.microsoft.com/office/drawing/2014/main" id="{87FBB544-8EEA-2553-B2B0-F57A0BCBD1EE}"/>
                    </a:ext>
                  </a:extLst>
                </p:cNvPr>
                <p:cNvGrpSpPr/>
                <p:nvPr/>
              </p:nvGrpSpPr>
              <p:grpSpPr>
                <a:xfrm>
                  <a:off x="12297662" y="3939084"/>
                  <a:ext cx="3986128" cy="1565720"/>
                  <a:chOff x="0" y="-99293"/>
                  <a:chExt cx="1032496" cy="405557"/>
                </a:xfrm>
              </p:grpSpPr>
              <p:sp>
                <p:nvSpPr>
                  <p:cNvPr id="29" name="Freeform 29">
                    <a:extLst>
                      <a:ext uri="{FF2B5EF4-FFF2-40B4-BE49-F238E27FC236}">
                        <a16:creationId xmlns:a16="http://schemas.microsoft.com/office/drawing/2014/main" id="{905F445F-07A4-D3AD-2ACB-324EA5041DDF}"/>
                      </a:ext>
                    </a:extLst>
                  </p:cNvPr>
                  <p:cNvSpPr/>
                  <p:nvPr/>
                </p:nvSpPr>
                <p:spPr>
                  <a:xfrm>
                    <a:off x="0" y="-99293"/>
                    <a:ext cx="1032496" cy="306264"/>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pPr defTabSz="1371600"/>
                    <a:endParaRPr lang="en-GB">
                      <a:solidFill>
                        <a:prstClr val="white"/>
                      </a:solidFill>
                      <a:latin typeface="Calibri" panose="020F0502020204030204"/>
                    </a:endParaRPr>
                  </a:p>
                </p:txBody>
              </p:sp>
              <p:sp>
                <p:nvSpPr>
                  <p:cNvPr id="30" name="TextBox 30">
                    <a:extLst>
                      <a:ext uri="{FF2B5EF4-FFF2-40B4-BE49-F238E27FC236}">
                        <a16:creationId xmlns:a16="http://schemas.microsoft.com/office/drawing/2014/main" id="{11AB1C94-B2EE-CB40-4513-ADEB67653DDC}"/>
                      </a:ext>
                    </a:extLst>
                  </p:cNvPr>
                  <p:cNvSpPr txBox="1"/>
                  <p:nvPr/>
                </p:nvSpPr>
                <p:spPr>
                  <a:xfrm>
                    <a:off x="0" y="-38100"/>
                    <a:ext cx="1032496" cy="344364"/>
                  </a:xfrm>
                  <a:prstGeom prst="rect">
                    <a:avLst/>
                  </a:prstGeom>
                </p:spPr>
                <p:txBody>
                  <a:bodyPr lIns="56285" tIns="56285" rIns="56285" bIns="56285" rtlCol="0" anchor="ctr"/>
                  <a:lstStyle/>
                  <a:p>
                    <a:pPr algn="ctr" defTabSz="1371600">
                      <a:lnSpc>
                        <a:spcPts val="2660"/>
                      </a:lnSpc>
                    </a:pPr>
                    <a:endParaRPr>
                      <a:solidFill>
                        <a:prstClr val="white"/>
                      </a:solidFill>
                      <a:latin typeface="Calibri" panose="020F0502020204030204"/>
                    </a:endParaRPr>
                  </a:p>
                </p:txBody>
              </p:sp>
            </p:grpSp>
          </p:grpSp>
        </p:grpSp>
        <p:sp>
          <p:nvSpPr>
            <p:cNvPr id="42" name="TextBox 15">
              <a:extLst>
                <a:ext uri="{FF2B5EF4-FFF2-40B4-BE49-F238E27FC236}">
                  <a16:creationId xmlns:a16="http://schemas.microsoft.com/office/drawing/2014/main" id="{DE7D0AAC-4454-C7FE-939C-552EE28F0F2A}"/>
                </a:ext>
              </a:extLst>
            </p:cNvPr>
            <p:cNvSpPr txBox="1"/>
            <p:nvPr/>
          </p:nvSpPr>
          <p:spPr>
            <a:xfrm>
              <a:off x="7299202" y="3412860"/>
              <a:ext cx="3645090" cy="371897"/>
            </a:xfrm>
            <a:prstGeom prst="rect">
              <a:avLst/>
            </a:prstGeom>
          </p:spPr>
          <p:txBody>
            <a:bodyPr lIns="0" tIns="0" rIns="0" bIns="0" rtlCol="0" anchor="t">
              <a:spAutoFit/>
            </a:bodyPr>
            <a:lstStyle/>
            <a:p>
              <a:pPr algn="ctr" defTabSz="1371600">
                <a:lnSpc>
                  <a:spcPts val="2903"/>
                </a:lnSpc>
              </a:pPr>
              <a:r>
                <a:rPr lang="en-US" sz="2419" i="1" dirty="0">
                  <a:solidFill>
                    <a:srgbClr val="FFFFFF"/>
                  </a:solidFill>
                  <a:latin typeface="Arial" panose="020B0604020202020204" pitchFamily="34" charset="0"/>
                  <a:ea typeface="Garet Bold"/>
                  <a:cs typeface="Arial" panose="020B0604020202020204" pitchFamily="34" charset="0"/>
                  <a:sym typeface="Garet Bold"/>
                </a:rPr>
                <a:t>Central Bank of Nigeria</a:t>
              </a:r>
            </a:p>
          </p:txBody>
        </p:sp>
        <p:sp>
          <p:nvSpPr>
            <p:cNvPr id="43" name="TextBox 15">
              <a:extLst>
                <a:ext uri="{FF2B5EF4-FFF2-40B4-BE49-F238E27FC236}">
                  <a16:creationId xmlns:a16="http://schemas.microsoft.com/office/drawing/2014/main" id="{D0D445A7-43CA-B1C8-7AB3-3E08B10559FA}"/>
                </a:ext>
              </a:extLst>
            </p:cNvPr>
            <p:cNvSpPr txBox="1"/>
            <p:nvPr/>
          </p:nvSpPr>
          <p:spPr>
            <a:xfrm>
              <a:off x="12442180" y="3412860"/>
              <a:ext cx="3559819" cy="371897"/>
            </a:xfrm>
            <a:prstGeom prst="rect">
              <a:avLst/>
            </a:prstGeom>
          </p:spPr>
          <p:txBody>
            <a:bodyPr wrap="square" lIns="0" tIns="0" rIns="0" bIns="0" rtlCol="0" anchor="t">
              <a:spAutoFit/>
            </a:bodyPr>
            <a:lstStyle/>
            <a:p>
              <a:pPr algn="ctr" defTabSz="1371600">
                <a:lnSpc>
                  <a:spcPts val="2903"/>
                </a:lnSpc>
              </a:pPr>
              <a:r>
                <a:rPr lang="en-GB" sz="2419" b="1" dirty="0">
                  <a:solidFill>
                    <a:srgbClr val="FFFFFF"/>
                  </a:solidFill>
                  <a:latin typeface="Arial" panose="020B0604020202020204" pitchFamily="34" charset="0"/>
                  <a:ea typeface="Garet Bold"/>
                  <a:cs typeface="Arial" panose="020B0604020202020204" pitchFamily="34" charset="0"/>
                  <a:sym typeface="Garet Bold"/>
                </a:rPr>
                <a:t>Other Industry Players</a:t>
              </a:r>
              <a:endParaRPr lang="en-US" sz="2419" b="1" dirty="0">
                <a:solidFill>
                  <a:srgbClr val="FFFFFF"/>
                </a:solidFill>
                <a:latin typeface="Arial" panose="020B0604020202020204" pitchFamily="34" charset="0"/>
                <a:ea typeface="Garet Bold"/>
                <a:cs typeface="Arial" panose="020B0604020202020204" pitchFamily="34" charset="0"/>
                <a:sym typeface="Garet Bold"/>
              </a:endParaRPr>
            </a:p>
          </p:txBody>
        </p:sp>
        <p:sp>
          <p:nvSpPr>
            <p:cNvPr id="44" name="TextBox 16">
              <a:extLst>
                <a:ext uri="{FF2B5EF4-FFF2-40B4-BE49-F238E27FC236}">
                  <a16:creationId xmlns:a16="http://schemas.microsoft.com/office/drawing/2014/main" id="{671C856F-8EBB-61C7-FD78-1D45D136C7BB}"/>
                </a:ext>
              </a:extLst>
            </p:cNvPr>
            <p:cNvSpPr txBox="1"/>
            <p:nvPr/>
          </p:nvSpPr>
          <p:spPr>
            <a:xfrm>
              <a:off x="7214940" y="4579003"/>
              <a:ext cx="3813613" cy="4213973"/>
            </a:xfrm>
            <a:prstGeom prst="rect">
              <a:avLst/>
            </a:prstGeom>
          </p:spPr>
          <p:txBody>
            <a:bodyPr lIns="0" tIns="0" rIns="0" bIns="0" rtlCol="0" anchor="t">
              <a:spAutoFit/>
            </a:bodyPr>
            <a:lstStyle/>
            <a:p>
              <a:pPr marL="285765" indent="-285765" algn="just" defTabSz="1371600">
                <a:lnSpc>
                  <a:spcPts val="2226"/>
                </a:lnSpc>
                <a:spcBef>
                  <a:spcPct val="0"/>
                </a:spcBef>
                <a:buFont typeface="Arial" panose="020B0604020202020204" pitchFamily="34" charset="0"/>
                <a:buChar char="•"/>
              </a:pPr>
              <a:r>
                <a:rPr lang="en-US" b="1" dirty="0">
                  <a:solidFill>
                    <a:schemeClr val="bg1"/>
                  </a:solidFill>
                  <a:latin typeface="Arial" panose="020B0604020202020204" pitchFamily="34" charset="0"/>
                  <a:ea typeface="Garet"/>
                  <a:cs typeface="Arial" panose="020B0604020202020204" pitchFamily="34" charset="0"/>
                  <a:sym typeface="Garet"/>
                </a:rPr>
                <a:t>Sustainable Banking Principles:</a:t>
              </a:r>
            </a:p>
            <a:p>
              <a:pPr marL="576263" lvl="1" indent="-288925" algn="just" defTabSz="1371600">
                <a:lnSpc>
                  <a:spcPts val="2226"/>
                </a:lnSpc>
                <a:spcBef>
                  <a:spcPct val="0"/>
                </a:spcBef>
                <a:buFont typeface="Arial" panose="020B0604020202020204" pitchFamily="34" charset="0"/>
                <a:buChar char="•"/>
              </a:pPr>
              <a:r>
                <a:rPr lang="en-US" dirty="0">
                  <a:solidFill>
                    <a:schemeClr val="bg1"/>
                  </a:solidFill>
                  <a:latin typeface="Arial" panose="020B0604020202020204" pitchFamily="34" charset="0"/>
                  <a:ea typeface="Garet"/>
                  <a:cs typeface="Arial" panose="020B0604020202020204" pitchFamily="34" charset="0"/>
                  <a:sym typeface="Garet"/>
                </a:rPr>
                <a:t>Issued in 2012.</a:t>
              </a:r>
            </a:p>
            <a:p>
              <a:pPr marL="576263" lvl="1" indent="-288925" algn="just" defTabSz="1371600">
                <a:lnSpc>
                  <a:spcPts val="2226"/>
                </a:lnSpc>
                <a:spcBef>
                  <a:spcPct val="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to deliver positive development impacts to society while protecting communities and the environment in which financial institutions and their clients operate.</a:t>
              </a:r>
              <a:endParaRPr lang="en-US" dirty="0">
                <a:solidFill>
                  <a:schemeClr val="bg1"/>
                </a:solidFill>
                <a:latin typeface="Arial" panose="020B0604020202020204" pitchFamily="34" charset="0"/>
                <a:ea typeface="Garet"/>
                <a:cs typeface="Arial" panose="020B0604020202020204" pitchFamily="34" charset="0"/>
                <a:sym typeface="Garet"/>
              </a:endParaRPr>
            </a:p>
            <a:p>
              <a:pPr marL="285765" indent="-285765" algn="just" defTabSz="1371600">
                <a:lnSpc>
                  <a:spcPts val="2226"/>
                </a:lnSpc>
                <a:spcBef>
                  <a:spcPct val="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Anchors the </a:t>
              </a:r>
              <a:r>
                <a:rPr lang="en-US" b="1" dirty="0">
                  <a:solidFill>
                    <a:schemeClr val="bg1"/>
                  </a:solidFill>
                  <a:latin typeface="Arial" panose="020B0604020202020204" pitchFamily="34" charset="0"/>
                  <a:cs typeface="Arial" panose="020B0604020202020204" pitchFamily="34" charset="0"/>
                </a:rPr>
                <a:t>Nigeria Incentive-Based Risk Sharing System for Agricultural Lending (NIRSAL)</a:t>
              </a:r>
              <a:r>
                <a:rPr lang="en-US" dirty="0">
                  <a:solidFill>
                    <a:schemeClr val="bg1"/>
                  </a:solidFill>
                  <a:latin typeface="Arial" panose="020B0604020202020204" pitchFamily="34" charset="0"/>
                  <a:cs typeface="Arial" panose="020B0604020202020204" pitchFamily="34" charset="0"/>
                </a:rPr>
                <a:t> for sustainable Agricultural funding</a:t>
              </a:r>
              <a:endParaRPr lang="en-US" dirty="0">
                <a:solidFill>
                  <a:schemeClr val="bg1"/>
                </a:solidFill>
                <a:latin typeface="Arial" panose="020B0604020202020204" pitchFamily="34" charset="0"/>
                <a:ea typeface="Garet"/>
                <a:cs typeface="Arial" panose="020B0604020202020204" pitchFamily="34" charset="0"/>
                <a:sym typeface="Garet"/>
              </a:endParaRPr>
            </a:p>
            <a:p>
              <a:pPr marL="285765" indent="-285765" algn="just" defTabSz="1371600">
                <a:lnSpc>
                  <a:spcPts val="2226"/>
                </a:lnSpc>
                <a:spcBef>
                  <a:spcPct val="0"/>
                </a:spcBef>
                <a:buFont typeface="Arial" panose="020B0604020202020204" pitchFamily="34" charset="0"/>
                <a:buChar char="•"/>
              </a:pPr>
              <a:r>
                <a:rPr lang="en-US" b="1" dirty="0">
                  <a:solidFill>
                    <a:schemeClr val="bg1"/>
                  </a:solidFill>
                  <a:latin typeface="Arial" panose="020B0604020202020204" pitchFamily="34" charset="0"/>
                  <a:ea typeface="Garet"/>
                  <a:cs typeface="Arial" panose="020B0604020202020204" pitchFamily="34" charset="0"/>
                  <a:sym typeface="Garet"/>
                </a:rPr>
                <a:t>Climate Risk Integration into Regulatory and Supervisory Frameworks</a:t>
              </a:r>
            </a:p>
          </p:txBody>
        </p:sp>
        <p:sp>
          <p:nvSpPr>
            <p:cNvPr id="45" name="TextBox 16">
              <a:extLst>
                <a:ext uri="{FF2B5EF4-FFF2-40B4-BE49-F238E27FC236}">
                  <a16:creationId xmlns:a16="http://schemas.microsoft.com/office/drawing/2014/main" id="{098368C4-3B18-5588-675E-A14D59D592CC}"/>
                </a:ext>
              </a:extLst>
            </p:cNvPr>
            <p:cNvSpPr txBox="1"/>
            <p:nvPr/>
          </p:nvSpPr>
          <p:spPr>
            <a:xfrm>
              <a:off x="12362001" y="4559736"/>
              <a:ext cx="3813613" cy="3649716"/>
            </a:xfrm>
            <a:prstGeom prst="rect">
              <a:avLst/>
            </a:prstGeom>
          </p:spPr>
          <p:txBody>
            <a:bodyPr lIns="0" tIns="0" rIns="0" bIns="0" rtlCol="0" anchor="t">
              <a:spAutoFit/>
            </a:bodyPr>
            <a:lstStyle/>
            <a:p>
              <a:pPr marL="285765" indent="-285765" algn="just" defTabSz="1371600">
                <a:lnSpc>
                  <a:spcPts val="2226"/>
                </a:lnSpc>
                <a:spcBef>
                  <a:spcPct val="0"/>
                </a:spcBef>
                <a:buFont typeface="Arial" panose="020B0604020202020204" pitchFamily="34" charset="0"/>
                <a:buChar char="•"/>
              </a:pPr>
              <a:r>
                <a:rPr lang="en-US" b="1" dirty="0">
                  <a:solidFill>
                    <a:schemeClr val="bg1"/>
                  </a:solidFill>
                  <a:latin typeface="Arial" panose="020B0604020202020204" pitchFamily="34" charset="0"/>
                  <a:cs typeface="Arial" panose="020B0604020202020204" pitchFamily="34" charset="0"/>
                </a:rPr>
                <a:t>Collaboration</a:t>
              </a:r>
              <a:r>
                <a:rPr lang="en-US" dirty="0">
                  <a:solidFill>
                    <a:schemeClr val="bg1"/>
                  </a:solidFill>
                  <a:latin typeface="Arial" panose="020B0604020202020204" pitchFamily="34" charset="0"/>
                  <a:cs typeface="Arial" panose="020B0604020202020204" pitchFamily="34" charset="0"/>
                </a:rPr>
                <a:t> between Nigerian Exchange Group (NGX) and the Luxembourg Stock Exchange (</a:t>
              </a:r>
              <a:r>
                <a:rPr lang="en-US" dirty="0" err="1">
                  <a:solidFill>
                    <a:schemeClr val="bg1"/>
                  </a:solidFill>
                  <a:latin typeface="Arial" panose="020B0604020202020204" pitchFamily="34" charset="0"/>
                  <a:cs typeface="Arial" panose="020B0604020202020204" pitchFamily="34" charset="0"/>
                </a:rPr>
                <a:t>LuxSE</a:t>
              </a:r>
              <a:r>
                <a:rPr lang="en-US" dirty="0">
                  <a:solidFill>
                    <a:schemeClr val="bg1"/>
                  </a:solidFill>
                  <a:latin typeface="Arial" panose="020B0604020202020204" pitchFamily="34" charset="0"/>
                  <a:cs typeface="Arial" panose="020B0604020202020204" pitchFamily="34" charset="0"/>
                </a:rPr>
                <a:t>) – facilitated cross-listing and trading of green bonds.</a:t>
              </a:r>
            </a:p>
            <a:p>
              <a:pPr marL="285765" indent="-285765" algn="just" defTabSz="1371600">
                <a:lnSpc>
                  <a:spcPts val="2226"/>
                </a:lnSpc>
                <a:spcBef>
                  <a:spcPct val="0"/>
                </a:spcBef>
                <a:buFont typeface="Arial" panose="020B0604020202020204" pitchFamily="34" charset="0"/>
                <a:buChar char="•"/>
              </a:pPr>
              <a:endParaRPr lang="en-GB" dirty="0">
                <a:solidFill>
                  <a:schemeClr val="bg1"/>
                </a:solidFill>
                <a:latin typeface="Arial" panose="020B0604020202020204" pitchFamily="34" charset="0"/>
                <a:ea typeface="Garet"/>
                <a:cs typeface="Arial" panose="020B0604020202020204" pitchFamily="34" charset="0"/>
                <a:sym typeface="Garet"/>
              </a:endParaRPr>
            </a:p>
            <a:p>
              <a:pPr marL="285765" indent="-285765" algn="just" defTabSz="1371600">
                <a:lnSpc>
                  <a:spcPts val="2226"/>
                </a:lnSpc>
                <a:spcBef>
                  <a:spcPct val="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In 2016, </a:t>
              </a:r>
              <a:r>
                <a:rPr lang="en-US" b="1" dirty="0">
                  <a:solidFill>
                    <a:schemeClr val="bg1"/>
                  </a:solidFill>
                  <a:latin typeface="Arial" panose="020B0604020202020204" pitchFamily="34" charset="0"/>
                  <a:cs typeface="Arial" panose="020B0604020202020204" pitchFamily="34" charset="0"/>
                </a:rPr>
                <a:t>Africa Guarantee Fund (AGF) </a:t>
              </a:r>
              <a:r>
                <a:rPr lang="en-US" dirty="0">
                  <a:solidFill>
                    <a:schemeClr val="bg1"/>
                  </a:solidFill>
                  <a:latin typeface="Arial" panose="020B0604020202020204" pitchFamily="34" charset="0"/>
                  <a:cs typeface="Arial" panose="020B0604020202020204" pitchFamily="34" charset="0"/>
                </a:rPr>
                <a:t>introduced a Green Guarantee Facility geared towards increasing financing for climate change mitigation and adaptation projects.</a:t>
              </a:r>
              <a:endParaRPr lang="en-US" dirty="0">
                <a:solidFill>
                  <a:schemeClr val="bg1"/>
                </a:solidFill>
                <a:latin typeface="Arial" panose="020B0604020202020204" pitchFamily="34" charset="0"/>
                <a:ea typeface="Garet"/>
                <a:cs typeface="Arial" panose="020B0604020202020204" pitchFamily="34" charset="0"/>
                <a:sym typeface="Garet"/>
              </a:endParaRPr>
            </a:p>
            <a:p>
              <a:pPr marL="285765" indent="-285765" algn="just" defTabSz="1371600">
                <a:lnSpc>
                  <a:spcPts val="2226"/>
                </a:lnSpc>
                <a:spcBef>
                  <a:spcPct val="0"/>
                </a:spcBef>
                <a:buFont typeface="Arial" panose="020B0604020202020204" pitchFamily="34" charset="0"/>
                <a:buChar char="•"/>
              </a:pPr>
              <a:endParaRPr lang="en-US" b="1" dirty="0">
                <a:solidFill>
                  <a:schemeClr val="bg1"/>
                </a:solidFill>
                <a:latin typeface="Arial" panose="020B0604020202020204" pitchFamily="34" charset="0"/>
                <a:ea typeface="Garet"/>
                <a:cs typeface="Arial" panose="020B0604020202020204" pitchFamily="34" charset="0"/>
                <a:sym typeface="Garet"/>
              </a:endParaRPr>
            </a:p>
          </p:txBody>
        </p:sp>
      </p:grpSp>
      <p:sp>
        <p:nvSpPr>
          <p:cNvPr id="3" name="TextBox 2">
            <a:extLst>
              <a:ext uri="{FF2B5EF4-FFF2-40B4-BE49-F238E27FC236}">
                <a16:creationId xmlns:a16="http://schemas.microsoft.com/office/drawing/2014/main" id="{4D5993A4-E7C2-35E1-5F27-EDCB5FFF1D82}"/>
              </a:ext>
            </a:extLst>
          </p:cNvPr>
          <p:cNvSpPr txBox="1"/>
          <p:nvPr/>
        </p:nvSpPr>
        <p:spPr>
          <a:xfrm>
            <a:off x="122695" y="57128"/>
            <a:ext cx="12620539" cy="514372"/>
          </a:xfrm>
          <a:prstGeom prst="rect">
            <a:avLst/>
          </a:prstGeom>
          <a:noFill/>
        </p:spPr>
        <p:txBody>
          <a:bodyPr wrap="square">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Islamic Green Finance in Nigeria: </a:t>
            </a:r>
            <a:r>
              <a:rPr lang="en-US" sz="2596" b="1" dirty="0">
                <a:solidFill>
                  <a:prstClr val="white"/>
                </a:solidFill>
                <a:latin typeface="Arial" panose="020B0604020202020204" pitchFamily="34" charset="0"/>
                <a:ea typeface="Garet Bold"/>
                <a:cs typeface="Arial" panose="020B0604020202020204" pitchFamily="34" charset="0"/>
                <a:sym typeface="Garet Bold"/>
              </a:rPr>
              <a:t>Regulatory and Industry Players Incentives</a:t>
            </a:r>
            <a:endParaRPr lang="en-US" sz="2596" dirty="0">
              <a:solidFill>
                <a:srgbClr val="FFFFFF"/>
              </a:solidFill>
              <a:latin typeface="Arial" panose="020B0604020202020204" pitchFamily="34" charset="0"/>
              <a:ea typeface="Garet Bold"/>
              <a:cs typeface="Arial" panose="020B0604020202020204" pitchFamily="34" charset="0"/>
              <a:sym typeface="Garet Bold"/>
            </a:endParaRPr>
          </a:p>
        </p:txBody>
      </p:sp>
    </p:spTree>
    <p:extLst>
      <p:ext uri="{BB962C8B-B14F-4D97-AF65-F5344CB8AC3E}">
        <p14:creationId xmlns:p14="http://schemas.microsoft.com/office/powerpoint/2010/main" val="22774172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7B202-A8E7-668E-91DD-8EACC83CDB7B}"/>
            </a:ext>
          </a:extLst>
        </p:cNvPr>
        <p:cNvGrpSpPr/>
        <p:nvPr/>
      </p:nvGrpSpPr>
      <p:grpSpPr>
        <a:xfrm>
          <a:off x="0" y="0"/>
          <a:ext cx="0" cy="0"/>
          <a:chOff x="0" y="0"/>
          <a:chExt cx="0" cy="0"/>
        </a:xfrm>
      </p:grpSpPr>
      <p:sp>
        <p:nvSpPr>
          <p:cNvPr id="2" name="TextBox 47">
            <a:extLst>
              <a:ext uri="{FF2B5EF4-FFF2-40B4-BE49-F238E27FC236}">
                <a16:creationId xmlns:a16="http://schemas.microsoft.com/office/drawing/2014/main" id="{399FFB28-8757-0EFA-DC5F-DB8D238504B3}"/>
              </a:ext>
            </a:extLst>
          </p:cNvPr>
          <p:cNvSpPr txBox="1"/>
          <p:nvPr/>
        </p:nvSpPr>
        <p:spPr>
          <a:xfrm>
            <a:off x="2623930" y="571500"/>
            <a:ext cx="13411200" cy="732316"/>
          </a:xfrm>
          <a:prstGeom prst="rect">
            <a:avLst/>
          </a:prstGeom>
        </p:spPr>
        <p:txBody>
          <a:bodyPr wrap="square" lIns="0" tIns="0" rIns="0" bIns="0" rtlCol="0" anchor="t">
            <a:spAutoFit/>
          </a:bodyPr>
          <a:lstStyle/>
          <a:p>
            <a:pPr algn="ctr" defTabSz="1371600">
              <a:lnSpc>
                <a:spcPts val="6422"/>
              </a:lnSpc>
            </a:pPr>
            <a:r>
              <a:rPr lang="en-GB" sz="4000" b="1" dirty="0">
                <a:solidFill>
                  <a:srgbClr val="FFC000"/>
                </a:solidFill>
                <a:latin typeface="Arial" panose="020B0604020202020204" pitchFamily="34" charset="0"/>
                <a:ea typeface="Garet Bold"/>
                <a:cs typeface="Arial" panose="020B0604020202020204" pitchFamily="34" charset="0"/>
                <a:sym typeface="Garet Bold"/>
              </a:rPr>
              <a:t>Best Practices: Lessons Learned</a:t>
            </a:r>
            <a:endParaRPr lang="en-US" sz="4000" b="1" dirty="0">
              <a:solidFill>
                <a:srgbClr val="FFC000"/>
              </a:solidFill>
              <a:latin typeface="Arial" panose="020B0604020202020204" pitchFamily="34" charset="0"/>
              <a:ea typeface="Garet Bold"/>
              <a:cs typeface="Arial" panose="020B0604020202020204" pitchFamily="34" charset="0"/>
              <a:sym typeface="Garet Bold"/>
            </a:endParaRPr>
          </a:p>
        </p:txBody>
      </p:sp>
      <p:graphicFrame>
        <p:nvGraphicFramePr>
          <p:cNvPr id="7" name="Table 6"/>
          <p:cNvGraphicFramePr>
            <a:graphicFrameLocks noGrp="1"/>
          </p:cNvGraphicFramePr>
          <p:nvPr>
            <p:extLst>
              <p:ext uri="{D42A27DB-BD31-4B8C-83A1-F6EECF244321}">
                <p14:modId xmlns:p14="http://schemas.microsoft.com/office/powerpoint/2010/main" val="3085434204"/>
              </p:ext>
            </p:extLst>
          </p:nvPr>
        </p:nvGraphicFramePr>
        <p:xfrm>
          <a:off x="228600" y="1549049"/>
          <a:ext cx="17830799" cy="8351238"/>
        </p:xfrm>
        <a:graphic>
          <a:graphicData uri="http://schemas.openxmlformats.org/drawingml/2006/table">
            <a:tbl>
              <a:tblPr>
                <a:tableStyleId>{B301B821-A1FF-4177-AEE7-76D212191A09}</a:tableStyleId>
              </a:tblPr>
              <a:tblGrid>
                <a:gridCol w="6345012">
                  <a:extLst>
                    <a:ext uri="{9D8B030D-6E8A-4147-A177-3AD203B41FA5}">
                      <a16:colId xmlns:a16="http://schemas.microsoft.com/office/drawing/2014/main" val="3991801837"/>
                    </a:ext>
                  </a:extLst>
                </a:gridCol>
                <a:gridCol w="11485787">
                  <a:extLst>
                    <a:ext uri="{9D8B030D-6E8A-4147-A177-3AD203B41FA5}">
                      <a16:colId xmlns:a16="http://schemas.microsoft.com/office/drawing/2014/main" val="3223093478"/>
                    </a:ext>
                  </a:extLst>
                </a:gridCol>
              </a:tblGrid>
              <a:tr h="439007">
                <a:tc>
                  <a:txBody>
                    <a:bodyPr/>
                    <a:lstStyle/>
                    <a:p>
                      <a:pPr algn="ctr" fontAlgn="b"/>
                      <a:r>
                        <a:rPr lang="en-US" sz="2800" b="1" u="none" strike="noStrike" dirty="0">
                          <a:solidFill>
                            <a:schemeClr val="tx1"/>
                          </a:solidFill>
                          <a:effectLst/>
                          <a:latin typeface="Arial" panose="020B0604020202020204" pitchFamily="34" charset="0"/>
                          <a:cs typeface="Arial" panose="020B0604020202020204" pitchFamily="34" charset="0"/>
                        </a:rPr>
                        <a:t>Best Practice</a:t>
                      </a:r>
                      <a:endParaRPr lang="en-US" sz="2800" b="1" i="0" u="none" strike="noStrike" dirty="0">
                        <a:solidFill>
                          <a:schemeClr val="tx1"/>
                        </a:solidFill>
                        <a:effectLst/>
                        <a:latin typeface="Arial" panose="020B0604020202020204" pitchFamily="34" charset="0"/>
                        <a:cs typeface="Arial" panose="020B0604020202020204" pitchFamily="34" charset="0"/>
                      </a:endParaRPr>
                    </a:p>
                  </a:txBody>
                  <a:tcPr marL="8369" marR="8369" marT="8369" marB="0" anchor="b">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en-US" sz="2800" b="1" u="none" strike="noStrike" dirty="0">
                          <a:solidFill>
                            <a:schemeClr val="tx1"/>
                          </a:solidFill>
                          <a:effectLst/>
                          <a:latin typeface="Arial" panose="020B0604020202020204" pitchFamily="34" charset="0"/>
                          <a:cs typeface="Arial" panose="020B0604020202020204" pitchFamily="34" charset="0"/>
                        </a:rPr>
                        <a:t>Brief Description</a:t>
                      </a:r>
                      <a:endParaRPr lang="en-US" sz="2800" b="1" i="0" u="none" strike="noStrike" dirty="0">
                        <a:solidFill>
                          <a:schemeClr val="tx1"/>
                        </a:solidFill>
                        <a:effectLst/>
                        <a:latin typeface="Arial" panose="020B0604020202020204" pitchFamily="34" charset="0"/>
                        <a:cs typeface="Arial" panose="020B0604020202020204" pitchFamily="34" charset="0"/>
                      </a:endParaRPr>
                    </a:p>
                  </a:txBody>
                  <a:tcPr marL="8369" marR="8369" marT="8369" marB="0" anchor="b">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745215087"/>
                  </a:ext>
                </a:extLst>
              </a:tr>
              <a:tr h="574889">
                <a:tc>
                  <a:txBody>
                    <a:bodyPr/>
                    <a:lstStyle/>
                    <a:p>
                      <a:pPr algn="just" fontAlgn="ctr"/>
                      <a:r>
                        <a:rPr lang="en-GB" sz="2000" u="none" strike="noStrike" dirty="0">
                          <a:solidFill>
                            <a:schemeClr val="bg1"/>
                          </a:solidFill>
                          <a:effectLst/>
                          <a:latin typeface="Arial" panose="020B0604020202020204" pitchFamily="34" charset="0"/>
                          <a:cs typeface="Arial" panose="020B0604020202020204" pitchFamily="34" charset="0"/>
                        </a:rPr>
                        <a:t>Climate Change Act, 2021 (“CCA”)</a:t>
                      </a:r>
                      <a:endParaRPr lang="en-GB" sz="2000" b="1" i="0" u="none" strike="noStrike" dirty="0">
                        <a:solidFill>
                          <a:schemeClr val="bg1"/>
                        </a:solidFill>
                        <a:effectLst/>
                        <a:latin typeface="Arial" panose="020B0604020202020204" pitchFamily="34" charset="0"/>
                        <a:cs typeface="Arial" panose="020B0604020202020204" pitchFamily="34" charset="0"/>
                      </a:endParaRPr>
                    </a:p>
                  </a:txBody>
                  <a:tcPr marL="8369" marR="8369" marT="83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000" u="none" strike="noStrike" dirty="0">
                          <a:solidFill>
                            <a:schemeClr val="bg1"/>
                          </a:solidFill>
                          <a:effectLst/>
                          <a:latin typeface="Arial" panose="020B0604020202020204" pitchFamily="34" charset="0"/>
                          <a:cs typeface="Arial" panose="020B0604020202020204" pitchFamily="34" charset="0"/>
                        </a:rPr>
                        <a:t>legal framework that enables the mobilization and management of funds for climate action</a:t>
                      </a:r>
                      <a:endParaRPr lang="en-GB" sz="2000" b="0" i="0" u="none" strike="noStrike" dirty="0">
                        <a:solidFill>
                          <a:schemeClr val="bg1"/>
                        </a:solidFill>
                        <a:effectLst/>
                        <a:latin typeface="Arial" panose="020B0604020202020204" pitchFamily="34" charset="0"/>
                        <a:cs typeface="Arial" panose="020B0604020202020204" pitchFamily="34" charset="0"/>
                      </a:endParaRPr>
                    </a:p>
                  </a:txBody>
                  <a:tcPr marL="8369" marR="8369" marT="83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413846788"/>
                  </a:ext>
                </a:extLst>
              </a:tr>
              <a:tr h="857107">
                <a:tc>
                  <a:txBody>
                    <a:bodyPr/>
                    <a:lstStyle/>
                    <a:p>
                      <a:pPr algn="l" fontAlgn="b"/>
                      <a:r>
                        <a:rPr lang="en-US" sz="2000" u="none" strike="noStrike" dirty="0">
                          <a:solidFill>
                            <a:schemeClr val="bg1"/>
                          </a:solidFill>
                          <a:effectLst/>
                          <a:latin typeface="Arial" panose="020B0604020202020204" pitchFamily="34" charset="0"/>
                          <a:cs typeface="Arial" panose="020B0604020202020204" pitchFamily="34" charset="0"/>
                        </a:rPr>
                        <a:t>Climate Budgeting</a:t>
                      </a:r>
                      <a:endParaRPr lang="en-US" sz="2000" b="1" i="0" u="none" strike="noStrike" dirty="0">
                        <a:solidFill>
                          <a:schemeClr val="bg1"/>
                        </a:solidFill>
                        <a:effectLst/>
                        <a:latin typeface="Arial" panose="020B0604020202020204" pitchFamily="34" charset="0"/>
                        <a:cs typeface="Arial" panose="020B0604020202020204" pitchFamily="34" charset="0"/>
                      </a:endParaRPr>
                    </a:p>
                  </a:txBody>
                  <a:tcPr marL="8369" marR="8369" marT="83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000" u="none" strike="noStrike" dirty="0">
                          <a:solidFill>
                            <a:schemeClr val="bg1"/>
                          </a:solidFill>
                          <a:effectLst/>
                          <a:latin typeface="Arial" panose="020B0604020202020204" pitchFamily="34" charset="0"/>
                          <a:cs typeface="Arial" panose="020B0604020202020204" pitchFamily="34" charset="0"/>
                        </a:rPr>
                        <a:t>climate budgeting is effectively </a:t>
                      </a:r>
                      <a:r>
                        <a:rPr lang="en-GB" sz="2000" u="none" strike="noStrike" dirty="0" err="1">
                          <a:solidFill>
                            <a:schemeClr val="bg1"/>
                          </a:solidFill>
                          <a:effectLst/>
                          <a:latin typeface="Arial" panose="020B0604020202020204" pitchFamily="34" charset="0"/>
                          <a:cs typeface="Arial" panose="020B0604020202020204" pitchFamily="34" charset="0"/>
                        </a:rPr>
                        <a:t>analyzed</a:t>
                      </a:r>
                      <a:r>
                        <a:rPr lang="en-GB" sz="2000" u="none" strike="noStrike" dirty="0">
                          <a:solidFill>
                            <a:schemeClr val="bg1"/>
                          </a:solidFill>
                          <a:effectLst/>
                          <a:latin typeface="Arial" panose="020B0604020202020204" pitchFamily="34" charset="0"/>
                          <a:cs typeface="Arial" panose="020B0604020202020204" pitchFamily="34" charset="0"/>
                        </a:rPr>
                        <a:t> using the </a:t>
                      </a:r>
                      <a:r>
                        <a:rPr lang="en-GB" sz="2000" u="none" strike="noStrike" dirty="0" err="1">
                          <a:solidFill>
                            <a:schemeClr val="bg1"/>
                          </a:solidFill>
                          <a:effectLst/>
                          <a:latin typeface="Arial" panose="020B0604020202020204" pitchFamily="34" charset="0"/>
                          <a:cs typeface="Arial" panose="020B0604020202020204" pitchFamily="34" charset="0"/>
                        </a:rPr>
                        <a:t>BudgIT</a:t>
                      </a:r>
                      <a:r>
                        <a:rPr lang="en-GB" sz="2000" u="none" strike="noStrike" dirty="0">
                          <a:solidFill>
                            <a:schemeClr val="bg1"/>
                          </a:solidFill>
                          <a:effectLst/>
                          <a:latin typeface="Arial" panose="020B0604020202020204" pitchFamily="34" charset="0"/>
                          <a:cs typeface="Arial" panose="020B0604020202020204" pitchFamily="34" charset="0"/>
                        </a:rPr>
                        <a:t> where budget for the preservation of the environment and subsequent projects related to climate action are thoroughly assessed</a:t>
                      </a:r>
                      <a:endParaRPr lang="en-GB" sz="2000" b="0" i="0" u="none" strike="noStrike" dirty="0">
                        <a:solidFill>
                          <a:schemeClr val="bg1"/>
                        </a:solidFill>
                        <a:effectLst/>
                        <a:latin typeface="Arial" panose="020B0604020202020204" pitchFamily="34" charset="0"/>
                        <a:cs typeface="Arial" panose="020B0604020202020204" pitchFamily="34" charset="0"/>
                      </a:endParaRPr>
                    </a:p>
                  </a:txBody>
                  <a:tcPr marL="8369" marR="8369" marT="83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390464695"/>
                  </a:ext>
                </a:extLst>
              </a:tr>
              <a:tr h="1139327">
                <a:tc>
                  <a:txBody>
                    <a:bodyPr/>
                    <a:lstStyle/>
                    <a:p>
                      <a:pPr algn="l" fontAlgn="b"/>
                      <a:r>
                        <a:rPr lang="en-GB" sz="2000" u="none" strike="noStrike" dirty="0">
                          <a:solidFill>
                            <a:schemeClr val="bg1"/>
                          </a:solidFill>
                          <a:effectLst/>
                          <a:latin typeface="Arial" panose="020B0604020202020204" pitchFamily="34" charset="0"/>
                          <a:cs typeface="Arial" panose="020B0604020202020204" pitchFamily="34" charset="0"/>
                        </a:rPr>
                        <a:t>Green Finance and Carbon Markets</a:t>
                      </a:r>
                      <a:endParaRPr lang="en-GB" sz="2000" b="1" i="0" u="none" strike="noStrike" dirty="0">
                        <a:solidFill>
                          <a:schemeClr val="bg1"/>
                        </a:solidFill>
                        <a:effectLst/>
                        <a:latin typeface="Arial" panose="020B0604020202020204" pitchFamily="34" charset="0"/>
                        <a:cs typeface="Arial" panose="020B0604020202020204" pitchFamily="34" charset="0"/>
                      </a:endParaRPr>
                    </a:p>
                  </a:txBody>
                  <a:tcPr marL="8369" marR="8369" marT="83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000" u="none" strike="noStrike" dirty="0">
                          <a:solidFill>
                            <a:schemeClr val="bg1"/>
                          </a:solidFill>
                          <a:effectLst/>
                          <a:latin typeface="Arial" panose="020B0604020202020204" pitchFamily="34" charset="0"/>
                          <a:cs typeface="Arial" panose="020B0604020202020204" pitchFamily="34" charset="0"/>
                        </a:rPr>
                        <a:t>The carbon market is a private sector led innovative initiative in climate change where the Nigerian Exchange Group (NGX) developed a robust carbon market, which would incentivize the preservation of forests and the restoration of degraded lands</a:t>
                      </a:r>
                      <a:endParaRPr lang="en-GB" sz="2000" b="0" i="0" u="none" strike="noStrike" dirty="0">
                        <a:solidFill>
                          <a:schemeClr val="bg1"/>
                        </a:solidFill>
                        <a:effectLst/>
                        <a:latin typeface="Arial" panose="020B0604020202020204" pitchFamily="34" charset="0"/>
                        <a:cs typeface="Arial" panose="020B0604020202020204" pitchFamily="34" charset="0"/>
                      </a:endParaRPr>
                    </a:p>
                  </a:txBody>
                  <a:tcPr marL="8369" marR="8369" marT="83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899127855"/>
                  </a:ext>
                </a:extLst>
              </a:tr>
              <a:tr h="857107">
                <a:tc>
                  <a:txBody>
                    <a:bodyPr/>
                    <a:lstStyle/>
                    <a:p>
                      <a:pPr algn="l" fontAlgn="b"/>
                      <a:r>
                        <a:rPr lang="en-US" sz="2000" u="none" strike="noStrike" dirty="0">
                          <a:solidFill>
                            <a:schemeClr val="bg1"/>
                          </a:solidFill>
                          <a:effectLst/>
                          <a:latin typeface="Arial" panose="020B0604020202020204" pitchFamily="34" charset="0"/>
                          <a:cs typeface="Arial" panose="020B0604020202020204" pitchFamily="34" charset="0"/>
                        </a:rPr>
                        <a:t>Climate Risk Management</a:t>
                      </a:r>
                      <a:endParaRPr lang="en-US" sz="2000" b="1" i="0" u="none" strike="noStrike" dirty="0">
                        <a:solidFill>
                          <a:schemeClr val="bg1"/>
                        </a:solidFill>
                        <a:effectLst/>
                        <a:latin typeface="Arial" panose="020B0604020202020204" pitchFamily="34" charset="0"/>
                        <a:cs typeface="Arial" panose="020B0604020202020204" pitchFamily="34" charset="0"/>
                      </a:endParaRPr>
                    </a:p>
                  </a:txBody>
                  <a:tcPr marL="8369" marR="8369" marT="83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000" u="none" strike="noStrike" dirty="0">
                          <a:solidFill>
                            <a:schemeClr val="bg1"/>
                          </a:solidFill>
                          <a:effectLst/>
                          <a:latin typeface="Arial" panose="020B0604020202020204" pitchFamily="34" charset="0"/>
                          <a:cs typeface="Arial" panose="020B0604020202020204" pitchFamily="34" charset="0"/>
                        </a:rPr>
                        <a:t>The CBN has issued principles and sector guidance for the banking sector that incorporate elements of climate risk in the overall ESG approach for risk management</a:t>
                      </a:r>
                      <a:endParaRPr lang="en-GB" sz="2000" b="0" i="0" u="none" strike="noStrike" dirty="0">
                        <a:solidFill>
                          <a:schemeClr val="bg1"/>
                        </a:solidFill>
                        <a:effectLst/>
                        <a:latin typeface="Arial" panose="020B0604020202020204" pitchFamily="34" charset="0"/>
                        <a:cs typeface="Arial" panose="020B0604020202020204" pitchFamily="34" charset="0"/>
                      </a:endParaRPr>
                    </a:p>
                  </a:txBody>
                  <a:tcPr marL="8369" marR="8369" marT="83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021229580"/>
                  </a:ext>
                </a:extLst>
              </a:tr>
              <a:tr h="857107">
                <a:tc>
                  <a:txBody>
                    <a:bodyPr/>
                    <a:lstStyle/>
                    <a:p>
                      <a:pPr algn="just" fontAlgn="ctr"/>
                      <a:r>
                        <a:rPr lang="en-US" sz="2000" u="none" strike="noStrike" dirty="0">
                          <a:solidFill>
                            <a:schemeClr val="bg1"/>
                          </a:solidFill>
                          <a:effectLst/>
                          <a:latin typeface="Arial" panose="020B0604020202020204" pitchFamily="34" charset="0"/>
                          <a:cs typeface="Arial" panose="020B0604020202020204" pitchFamily="34" charset="0"/>
                        </a:rPr>
                        <a:t>The Securities &amp; Exchange Commission (SEC) Nigerian Sustainable Finance Principles, 2021 (“NSFP”)</a:t>
                      </a:r>
                      <a:endParaRPr lang="en-US" sz="2000" b="1" i="0" u="none" strike="noStrike" dirty="0">
                        <a:solidFill>
                          <a:schemeClr val="bg1"/>
                        </a:solidFill>
                        <a:effectLst/>
                        <a:latin typeface="Arial" panose="020B0604020202020204" pitchFamily="34" charset="0"/>
                        <a:cs typeface="Arial" panose="020B0604020202020204" pitchFamily="34" charset="0"/>
                      </a:endParaRPr>
                    </a:p>
                  </a:txBody>
                  <a:tcPr marL="8369" marR="8369" marT="83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000" u="none" strike="noStrike" dirty="0">
                          <a:solidFill>
                            <a:schemeClr val="bg1"/>
                          </a:solidFill>
                          <a:effectLst/>
                          <a:latin typeface="Arial" panose="020B0604020202020204" pitchFamily="34" charset="0"/>
                          <a:cs typeface="Arial" panose="020B0604020202020204" pitchFamily="34" charset="0"/>
                        </a:rPr>
                        <a:t>The NSFP provides key principles on sustainable finance to improve economic prosperity and competitiveness while contributing to protecting and restoring ecological systems</a:t>
                      </a:r>
                      <a:endParaRPr lang="en-GB" sz="2000" b="0" i="0" u="none" strike="noStrike" dirty="0">
                        <a:solidFill>
                          <a:schemeClr val="bg1"/>
                        </a:solidFill>
                        <a:effectLst/>
                        <a:latin typeface="Arial" panose="020B0604020202020204" pitchFamily="34" charset="0"/>
                        <a:cs typeface="Arial" panose="020B0604020202020204" pitchFamily="34" charset="0"/>
                      </a:endParaRPr>
                    </a:p>
                  </a:txBody>
                  <a:tcPr marL="8369" marR="8369" marT="83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808230282"/>
                  </a:ext>
                </a:extLst>
              </a:tr>
              <a:tr h="857107">
                <a:tc>
                  <a:txBody>
                    <a:bodyPr/>
                    <a:lstStyle/>
                    <a:p>
                      <a:pPr algn="just" fontAlgn="ctr"/>
                      <a:r>
                        <a:rPr lang="en-GB" sz="2000" u="none" strike="noStrike" dirty="0">
                          <a:solidFill>
                            <a:schemeClr val="bg1"/>
                          </a:solidFill>
                          <a:effectLst/>
                          <a:latin typeface="Arial" panose="020B0604020202020204" pitchFamily="34" charset="0"/>
                          <a:cs typeface="Arial" panose="020B0604020202020204" pitchFamily="34" charset="0"/>
                        </a:rPr>
                        <a:t>The Nigerian Stock Exchange Sustainable Disclosure Guidelines, 2018</a:t>
                      </a:r>
                      <a:endParaRPr lang="en-GB" sz="2000" b="1" i="0" u="none" strike="noStrike" dirty="0">
                        <a:solidFill>
                          <a:schemeClr val="bg1"/>
                        </a:solidFill>
                        <a:effectLst/>
                        <a:latin typeface="Arial" panose="020B0604020202020204" pitchFamily="34" charset="0"/>
                        <a:cs typeface="Arial" panose="020B0604020202020204" pitchFamily="34" charset="0"/>
                      </a:endParaRPr>
                    </a:p>
                  </a:txBody>
                  <a:tcPr marL="8369" marR="8369" marT="83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000" u="none" strike="noStrike" dirty="0">
                          <a:solidFill>
                            <a:schemeClr val="bg1"/>
                          </a:solidFill>
                          <a:effectLst/>
                          <a:latin typeface="Arial" panose="020B0604020202020204" pitchFamily="34" charset="0"/>
                          <a:cs typeface="Arial" panose="020B0604020202020204" pitchFamily="34" charset="0"/>
                        </a:rPr>
                        <a:t>The Guidelines contain provisions for sustainability reporting and disclosure by companies listed on the Nigerian Exchange which encompasses economic, environmental, social and governance factors</a:t>
                      </a:r>
                      <a:endParaRPr lang="en-GB" sz="2000" b="0" i="0" u="none" strike="noStrike" dirty="0">
                        <a:solidFill>
                          <a:schemeClr val="bg1"/>
                        </a:solidFill>
                        <a:effectLst/>
                        <a:latin typeface="Arial" panose="020B0604020202020204" pitchFamily="34" charset="0"/>
                        <a:cs typeface="Arial" panose="020B0604020202020204" pitchFamily="34" charset="0"/>
                      </a:endParaRPr>
                    </a:p>
                  </a:txBody>
                  <a:tcPr marL="8369" marR="8369" marT="83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727884232"/>
                  </a:ext>
                </a:extLst>
              </a:tr>
              <a:tr h="1139327">
                <a:tc>
                  <a:txBody>
                    <a:bodyPr/>
                    <a:lstStyle/>
                    <a:p>
                      <a:pPr algn="l" fontAlgn="b"/>
                      <a:r>
                        <a:rPr lang="en-GB" sz="2000" u="none" strike="noStrike" dirty="0">
                          <a:solidFill>
                            <a:schemeClr val="bg1"/>
                          </a:solidFill>
                          <a:effectLst/>
                          <a:latin typeface="Arial" panose="020B0604020202020204" pitchFamily="34" charset="0"/>
                          <a:cs typeface="Arial" panose="020B0604020202020204" pitchFamily="34" charset="0"/>
                        </a:rPr>
                        <a:t>Nigeria Green Tagging Banking Review</a:t>
                      </a:r>
                      <a:endParaRPr lang="en-GB" sz="2000" b="1" i="0" u="none" strike="noStrike" dirty="0">
                        <a:solidFill>
                          <a:schemeClr val="bg1"/>
                        </a:solidFill>
                        <a:effectLst/>
                        <a:latin typeface="Arial" panose="020B0604020202020204" pitchFamily="34" charset="0"/>
                        <a:cs typeface="Arial" panose="020B0604020202020204" pitchFamily="34" charset="0"/>
                      </a:endParaRPr>
                    </a:p>
                  </a:txBody>
                  <a:tcPr marL="8369" marR="8369" marT="83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000" u="none" strike="noStrike" dirty="0">
                          <a:solidFill>
                            <a:schemeClr val="bg1"/>
                          </a:solidFill>
                          <a:effectLst/>
                          <a:latin typeface="Arial" panose="020B0604020202020204" pitchFamily="34" charset="0"/>
                          <a:cs typeface="Arial" panose="020B0604020202020204" pitchFamily="34" charset="0"/>
                        </a:rPr>
                        <a:t>The Nigeria Green Tagging Banking Review offers guidance on developing a robust monitoring and disclosure framework for financial institutions to accurately and transparently report their green financial footprint to the Nigerian Central Bank and other financial regulators.</a:t>
                      </a:r>
                      <a:endParaRPr lang="en-GB" sz="2000" b="0" i="0" u="none" strike="noStrike" dirty="0">
                        <a:solidFill>
                          <a:schemeClr val="bg1"/>
                        </a:solidFill>
                        <a:effectLst/>
                        <a:latin typeface="Arial" panose="020B0604020202020204" pitchFamily="34" charset="0"/>
                        <a:cs typeface="Arial" panose="020B0604020202020204" pitchFamily="34" charset="0"/>
                      </a:endParaRPr>
                    </a:p>
                  </a:txBody>
                  <a:tcPr marL="8369" marR="8369" marT="83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429133653"/>
                  </a:ext>
                </a:extLst>
              </a:tr>
              <a:tr h="976385">
                <a:tc>
                  <a:txBody>
                    <a:bodyPr/>
                    <a:lstStyle/>
                    <a:p>
                      <a:pPr algn="l" fontAlgn="b"/>
                      <a:r>
                        <a:rPr lang="en-GB" sz="2000" u="none" strike="noStrike" dirty="0">
                          <a:solidFill>
                            <a:schemeClr val="bg1"/>
                          </a:solidFill>
                          <a:effectLst/>
                          <a:latin typeface="Arial" panose="020B0604020202020204" pitchFamily="34" charset="0"/>
                          <a:cs typeface="Arial" panose="020B0604020202020204" pitchFamily="34" charset="0"/>
                        </a:rPr>
                        <a:t>The Nigerian Green Bonds Market Development Programme</a:t>
                      </a:r>
                      <a:endParaRPr lang="en-GB" sz="2000" b="1" i="0" u="none" strike="noStrike" dirty="0">
                        <a:solidFill>
                          <a:schemeClr val="bg1"/>
                        </a:solidFill>
                        <a:effectLst/>
                        <a:latin typeface="Arial" panose="020B0604020202020204" pitchFamily="34" charset="0"/>
                        <a:cs typeface="Arial" panose="020B0604020202020204" pitchFamily="34" charset="0"/>
                      </a:endParaRPr>
                    </a:p>
                  </a:txBody>
                  <a:tcPr marL="8369" marR="8369" marT="83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000" u="none" strike="noStrike" dirty="0">
                          <a:solidFill>
                            <a:schemeClr val="bg1"/>
                          </a:solidFill>
                          <a:effectLst/>
                          <a:latin typeface="Arial" panose="020B0604020202020204" pitchFamily="34" charset="0"/>
                          <a:cs typeface="Arial" panose="020B0604020202020204" pitchFamily="34" charset="0"/>
                        </a:rPr>
                        <a:t>a collaborative initiative which was launched by NGX in 2016 to foster green finance and promote sustainable investments in Nigeria, with the goal of developing a vibrant non-sovereign green bond market</a:t>
                      </a:r>
                      <a:endParaRPr lang="en-GB" sz="2000" b="0" i="0" u="none" strike="noStrike" dirty="0">
                        <a:solidFill>
                          <a:schemeClr val="bg1"/>
                        </a:solidFill>
                        <a:effectLst/>
                        <a:latin typeface="Arial" panose="020B0604020202020204" pitchFamily="34" charset="0"/>
                        <a:cs typeface="Arial" panose="020B0604020202020204" pitchFamily="34" charset="0"/>
                      </a:endParaRPr>
                    </a:p>
                  </a:txBody>
                  <a:tcPr marL="8369" marR="8369" marT="83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329218098"/>
                  </a:ext>
                </a:extLst>
              </a:tr>
              <a:tr h="653875">
                <a:tc>
                  <a:txBody>
                    <a:bodyPr/>
                    <a:lstStyle/>
                    <a:p>
                      <a:pPr algn="l" fontAlgn="b"/>
                      <a:r>
                        <a:rPr lang="en-GB" sz="2000" u="none" strike="noStrike" dirty="0">
                          <a:solidFill>
                            <a:schemeClr val="bg1"/>
                          </a:solidFill>
                          <a:effectLst/>
                          <a:latin typeface="Arial" panose="020B0604020202020204" pitchFamily="34" charset="0"/>
                          <a:cs typeface="Arial" panose="020B0604020202020204" pitchFamily="34" charset="0"/>
                        </a:rPr>
                        <a:t>Reporting Framework for Financial Institutions to Report on Green Financing</a:t>
                      </a:r>
                      <a:endParaRPr lang="en-GB" sz="2000" b="1" i="0" u="none" strike="noStrike" dirty="0">
                        <a:solidFill>
                          <a:schemeClr val="bg1"/>
                        </a:solidFill>
                        <a:effectLst/>
                        <a:latin typeface="Arial" panose="020B0604020202020204" pitchFamily="34" charset="0"/>
                        <a:cs typeface="Arial" panose="020B0604020202020204" pitchFamily="34" charset="0"/>
                      </a:endParaRPr>
                    </a:p>
                  </a:txBody>
                  <a:tcPr marL="8369" marR="8369" marT="83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000" u="none" strike="noStrike" dirty="0">
                          <a:solidFill>
                            <a:schemeClr val="bg1"/>
                          </a:solidFill>
                          <a:effectLst/>
                          <a:latin typeface="Arial" panose="020B0604020202020204" pitchFamily="34" charset="0"/>
                          <a:cs typeface="Arial" panose="020B0604020202020204" pitchFamily="34" charset="0"/>
                        </a:rPr>
                        <a:t>This is a framework for financial institutions to identify, tag and report on their green financial position</a:t>
                      </a:r>
                      <a:endParaRPr lang="en-GB" sz="2000" b="0" i="0" u="none" strike="noStrike" dirty="0">
                        <a:solidFill>
                          <a:schemeClr val="bg1"/>
                        </a:solidFill>
                        <a:effectLst/>
                        <a:latin typeface="Arial" panose="020B0604020202020204" pitchFamily="34" charset="0"/>
                        <a:cs typeface="Arial" panose="020B0604020202020204" pitchFamily="34" charset="0"/>
                      </a:endParaRPr>
                    </a:p>
                  </a:txBody>
                  <a:tcPr marL="8369" marR="8369" marT="836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037129530"/>
                  </a:ext>
                </a:extLst>
              </a:tr>
            </a:tbl>
          </a:graphicData>
        </a:graphic>
      </p:graphicFrame>
      <p:sp>
        <p:nvSpPr>
          <p:cNvPr id="3" name="TextBox 2">
            <a:extLst>
              <a:ext uri="{FF2B5EF4-FFF2-40B4-BE49-F238E27FC236}">
                <a16:creationId xmlns:a16="http://schemas.microsoft.com/office/drawing/2014/main" id="{B9EF6DBA-1245-1564-8860-38014D678BE2}"/>
              </a:ext>
            </a:extLst>
          </p:cNvPr>
          <p:cNvSpPr txBox="1"/>
          <p:nvPr/>
        </p:nvSpPr>
        <p:spPr>
          <a:xfrm>
            <a:off x="122695" y="57128"/>
            <a:ext cx="12620539" cy="514372"/>
          </a:xfrm>
          <a:prstGeom prst="rect">
            <a:avLst/>
          </a:prstGeom>
          <a:noFill/>
        </p:spPr>
        <p:txBody>
          <a:bodyPr wrap="square">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Islamic Green Finance in Nigeria: </a:t>
            </a:r>
            <a:r>
              <a:rPr lang="en-US" sz="2596" b="1" dirty="0">
                <a:solidFill>
                  <a:prstClr val="white"/>
                </a:solidFill>
                <a:latin typeface="Arial" panose="020B0604020202020204" pitchFamily="34" charset="0"/>
                <a:ea typeface="Garet Bold"/>
                <a:cs typeface="Arial" panose="020B0604020202020204" pitchFamily="34" charset="0"/>
                <a:sym typeface="Garet Bold"/>
              </a:rPr>
              <a:t>Best Practices</a:t>
            </a:r>
            <a:endParaRPr lang="en-US" sz="2596" dirty="0">
              <a:solidFill>
                <a:srgbClr val="FFFFFF"/>
              </a:solidFill>
              <a:latin typeface="Arial" panose="020B0604020202020204" pitchFamily="34" charset="0"/>
              <a:ea typeface="Garet Bold"/>
              <a:cs typeface="Arial" panose="020B0604020202020204" pitchFamily="34" charset="0"/>
              <a:sym typeface="Garet Bold"/>
            </a:endParaRPr>
          </a:p>
        </p:txBody>
      </p:sp>
    </p:spTree>
    <p:extLst>
      <p:ext uri="{BB962C8B-B14F-4D97-AF65-F5344CB8AC3E}">
        <p14:creationId xmlns:p14="http://schemas.microsoft.com/office/powerpoint/2010/main" val="3897057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B4C4-91E3-CC49-497A-475818718AC6}"/>
              </a:ext>
            </a:extLst>
          </p:cNvPr>
          <p:cNvSpPr>
            <a:spLocks noGrp="1"/>
          </p:cNvSpPr>
          <p:nvPr>
            <p:ph type="title"/>
          </p:nvPr>
        </p:nvSpPr>
        <p:spPr>
          <a:xfrm>
            <a:off x="764915" y="803082"/>
            <a:ext cx="5401290" cy="8147304"/>
          </a:xfrm>
        </p:spPr>
        <p:txBody>
          <a:bodyPr>
            <a:normAutofit/>
          </a:bodyPr>
          <a:lstStyle/>
          <a:p>
            <a:pPr algn="l"/>
            <a:r>
              <a:rPr lang="en-GB" sz="6300" b="1" dirty="0">
                <a:solidFill>
                  <a:srgbClr val="FFC000"/>
                </a:solidFill>
                <a:latin typeface="Aptos" panose="020B0004020202020204" pitchFamily="34" charset="0"/>
              </a:rPr>
              <a:t>Emergence of new moralities – Sustainability and ethical business and finance</a:t>
            </a:r>
          </a:p>
        </p:txBody>
      </p:sp>
      <p:graphicFrame>
        <p:nvGraphicFramePr>
          <p:cNvPr id="16" name="Content Placeholder 2">
            <a:extLst>
              <a:ext uri="{FF2B5EF4-FFF2-40B4-BE49-F238E27FC236}">
                <a16:creationId xmlns:a16="http://schemas.microsoft.com/office/drawing/2014/main" id="{B56C5131-A543-7CE3-C726-481D4804C671}"/>
              </a:ext>
            </a:extLst>
          </p:cNvPr>
          <p:cNvGraphicFramePr>
            <a:graphicFrameLocks noGrp="1"/>
          </p:cNvGraphicFramePr>
          <p:nvPr>
            <p:ph idx="1"/>
            <p:extLst>
              <p:ext uri="{D42A27DB-BD31-4B8C-83A1-F6EECF244321}">
                <p14:modId xmlns:p14="http://schemas.microsoft.com/office/powerpoint/2010/main" val="1723845867"/>
              </p:ext>
            </p:extLst>
          </p:nvPr>
        </p:nvGraphicFramePr>
        <p:xfrm>
          <a:off x="7036907" y="218662"/>
          <a:ext cx="10952919" cy="9859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9961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7B202-A8E7-668E-91DD-8EACC83CDB7B}"/>
            </a:ext>
          </a:extLst>
        </p:cNvPr>
        <p:cNvGrpSpPr/>
        <p:nvPr/>
      </p:nvGrpSpPr>
      <p:grpSpPr>
        <a:xfrm>
          <a:off x="0" y="0"/>
          <a:ext cx="0" cy="0"/>
          <a:chOff x="0" y="0"/>
          <a:chExt cx="0" cy="0"/>
        </a:xfrm>
      </p:grpSpPr>
      <p:sp>
        <p:nvSpPr>
          <p:cNvPr id="2" name="TextBox 47">
            <a:extLst>
              <a:ext uri="{FF2B5EF4-FFF2-40B4-BE49-F238E27FC236}">
                <a16:creationId xmlns:a16="http://schemas.microsoft.com/office/drawing/2014/main" id="{399FFB28-8757-0EFA-DC5F-DB8D238504B3}"/>
              </a:ext>
            </a:extLst>
          </p:cNvPr>
          <p:cNvSpPr txBox="1"/>
          <p:nvPr/>
        </p:nvSpPr>
        <p:spPr>
          <a:xfrm>
            <a:off x="2723322" y="662026"/>
            <a:ext cx="13411200" cy="732380"/>
          </a:xfrm>
          <a:prstGeom prst="rect">
            <a:avLst/>
          </a:prstGeom>
        </p:spPr>
        <p:txBody>
          <a:bodyPr wrap="square" lIns="0" tIns="0" rIns="0" bIns="0" rtlCol="0" anchor="t">
            <a:spAutoFit/>
          </a:bodyPr>
          <a:lstStyle/>
          <a:p>
            <a:pPr algn="ctr" defTabSz="1371600">
              <a:lnSpc>
                <a:spcPts val="6422"/>
              </a:lnSpc>
            </a:pPr>
            <a:r>
              <a:rPr lang="en-US" sz="4001" b="1" dirty="0">
                <a:solidFill>
                  <a:srgbClr val="FFC000"/>
                </a:solidFill>
                <a:latin typeface="Arial" panose="020B0604020202020204" pitchFamily="34" charset="0"/>
                <a:ea typeface="Garet Bold"/>
                <a:cs typeface="Arial" panose="020B0604020202020204" pitchFamily="34" charset="0"/>
                <a:sym typeface="Garet Bold"/>
              </a:rPr>
              <a:t>Country-specific Recommendations</a:t>
            </a:r>
          </a:p>
        </p:txBody>
      </p:sp>
      <p:graphicFrame>
        <p:nvGraphicFramePr>
          <p:cNvPr id="7" name="Table 6"/>
          <p:cNvGraphicFramePr>
            <a:graphicFrameLocks noGrp="1"/>
          </p:cNvGraphicFramePr>
          <p:nvPr>
            <p:extLst>
              <p:ext uri="{D42A27DB-BD31-4B8C-83A1-F6EECF244321}">
                <p14:modId xmlns:p14="http://schemas.microsoft.com/office/powerpoint/2010/main" val="3785511832"/>
              </p:ext>
            </p:extLst>
          </p:nvPr>
        </p:nvGraphicFramePr>
        <p:xfrm>
          <a:off x="702296" y="1727704"/>
          <a:ext cx="16883407" cy="7994545"/>
        </p:xfrm>
        <a:graphic>
          <a:graphicData uri="http://schemas.openxmlformats.org/drawingml/2006/table">
            <a:tbl>
              <a:tblPr>
                <a:tableStyleId>{B301B821-A1FF-4177-AEE7-76D212191A09}</a:tableStyleId>
              </a:tblPr>
              <a:tblGrid>
                <a:gridCol w="7264582">
                  <a:extLst>
                    <a:ext uri="{9D8B030D-6E8A-4147-A177-3AD203B41FA5}">
                      <a16:colId xmlns:a16="http://schemas.microsoft.com/office/drawing/2014/main" val="1217036489"/>
                    </a:ext>
                  </a:extLst>
                </a:gridCol>
                <a:gridCol w="9618825">
                  <a:extLst>
                    <a:ext uri="{9D8B030D-6E8A-4147-A177-3AD203B41FA5}">
                      <a16:colId xmlns:a16="http://schemas.microsoft.com/office/drawing/2014/main" val="4262410779"/>
                    </a:ext>
                  </a:extLst>
                </a:gridCol>
              </a:tblGrid>
              <a:tr h="545969">
                <a:tc>
                  <a:txBody>
                    <a:bodyPr/>
                    <a:lstStyle/>
                    <a:p>
                      <a:pPr algn="ctr" fontAlgn="b"/>
                      <a:r>
                        <a:rPr lang="en-US" sz="2800" b="1" u="none" strike="noStrike" dirty="0">
                          <a:solidFill>
                            <a:schemeClr val="tx1"/>
                          </a:solidFill>
                          <a:effectLst/>
                          <a:latin typeface="Arial" panose="020B0604020202020204" pitchFamily="34" charset="0"/>
                          <a:cs typeface="Arial" panose="020B0604020202020204" pitchFamily="34" charset="0"/>
                        </a:rPr>
                        <a:t>Challenges</a:t>
                      </a:r>
                      <a:endParaRPr lang="en-US" sz="28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en-US" sz="2800" b="1" u="none" strike="noStrike" dirty="0">
                          <a:solidFill>
                            <a:schemeClr val="tx1"/>
                          </a:solidFill>
                          <a:effectLst/>
                          <a:latin typeface="Arial" panose="020B0604020202020204" pitchFamily="34" charset="0"/>
                          <a:cs typeface="Arial" panose="020B0604020202020204" pitchFamily="34" charset="0"/>
                        </a:rPr>
                        <a:t>Policy Recommendations</a:t>
                      </a:r>
                      <a:endParaRPr lang="en-US" sz="28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909813316"/>
                  </a:ext>
                </a:extLst>
              </a:tr>
              <a:tr h="1416920">
                <a:tc>
                  <a:txBody>
                    <a:bodyPr/>
                    <a:lstStyle/>
                    <a:p>
                      <a:pPr algn="l" fontAlgn="b"/>
                      <a:r>
                        <a:rPr lang="en-GB" sz="2100" u="none" strike="noStrike" dirty="0">
                          <a:solidFill>
                            <a:schemeClr val="bg1"/>
                          </a:solidFill>
                          <a:effectLst/>
                          <a:latin typeface="Arial" panose="020B0604020202020204" pitchFamily="34" charset="0"/>
                          <a:cs typeface="Arial" panose="020B0604020202020204" pitchFamily="34" charset="0"/>
                        </a:rPr>
                        <a:t>Limited Awareness and Public Education on Green Finance</a:t>
                      </a:r>
                      <a:endParaRPr lang="en-GB" sz="21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100" u="none" strike="noStrike" dirty="0">
                          <a:solidFill>
                            <a:schemeClr val="bg1"/>
                          </a:solidFill>
                          <a:effectLst/>
                          <a:latin typeface="Arial" panose="020B0604020202020204" pitchFamily="34" charset="0"/>
                          <a:cs typeface="Arial" panose="020B0604020202020204" pitchFamily="34" charset="0"/>
                        </a:rPr>
                        <a:t>The Federal Ministry of Finance, the Federal Ministry of Environment, Federal Ministry of Information and other relevant agencies of government should organize sensitization campaign and roadshows on the viability of green Islamic finance as a credible alternative for raising green finance.</a:t>
                      </a:r>
                      <a:endParaRPr lang="en-GB" sz="21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773256987"/>
                  </a:ext>
                </a:extLst>
              </a:tr>
              <a:tr h="1416920">
                <a:tc>
                  <a:txBody>
                    <a:bodyPr/>
                    <a:lstStyle/>
                    <a:p>
                      <a:pPr algn="l" fontAlgn="b"/>
                      <a:r>
                        <a:rPr lang="en-GB" sz="2100" u="none" strike="noStrike" dirty="0">
                          <a:solidFill>
                            <a:schemeClr val="bg1"/>
                          </a:solidFill>
                          <a:effectLst/>
                          <a:latin typeface="Arial" panose="020B0604020202020204" pitchFamily="34" charset="0"/>
                          <a:cs typeface="Arial" panose="020B0604020202020204" pitchFamily="34" charset="0"/>
                        </a:rPr>
                        <a:t>Lack of Regulatory Framework for Green Sukuk</a:t>
                      </a:r>
                      <a:endParaRPr lang="en-GB" sz="21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100" u="none" strike="noStrike" dirty="0">
                          <a:solidFill>
                            <a:schemeClr val="bg1"/>
                          </a:solidFill>
                          <a:effectLst/>
                          <a:latin typeface="Arial" panose="020B0604020202020204" pitchFamily="34" charset="0"/>
                          <a:cs typeface="Arial" panose="020B0604020202020204" pitchFamily="34" charset="0"/>
                        </a:rPr>
                        <a:t>The financial regulatory bodies in Nigeria: the CBN, the SEC in conjunction with the Debt Management Office (DMO) should collaborate and develop a robust green sukuk framework that will address the challenges in order to unlock the potentials of green sukuk for climate change financing</a:t>
                      </a:r>
                      <a:endParaRPr lang="en-GB" sz="21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60370952"/>
                  </a:ext>
                </a:extLst>
              </a:tr>
              <a:tr h="1416920">
                <a:tc>
                  <a:txBody>
                    <a:bodyPr/>
                    <a:lstStyle/>
                    <a:p>
                      <a:pPr algn="l" fontAlgn="b"/>
                      <a:r>
                        <a:rPr lang="en-GB" sz="2100" u="none" strike="noStrike" dirty="0">
                          <a:solidFill>
                            <a:schemeClr val="bg1"/>
                          </a:solidFill>
                          <a:effectLst/>
                          <a:latin typeface="Arial" panose="020B0604020202020204" pitchFamily="34" charset="0"/>
                          <a:cs typeface="Arial" panose="020B0604020202020204" pitchFamily="34" charset="0"/>
                        </a:rPr>
                        <a:t>Lack of adequate Green </a:t>
                      </a:r>
                      <a:r>
                        <a:rPr lang="en-GB" sz="2100" u="none" strike="noStrike" dirty="0" err="1">
                          <a:solidFill>
                            <a:schemeClr val="bg1"/>
                          </a:solidFill>
                          <a:effectLst/>
                          <a:latin typeface="Arial" panose="020B0604020202020204" pitchFamily="34" charset="0"/>
                          <a:cs typeface="Arial" panose="020B0604020202020204" pitchFamily="34" charset="0"/>
                        </a:rPr>
                        <a:t>Shari’ah</a:t>
                      </a:r>
                      <a:r>
                        <a:rPr lang="en-GB" sz="2100" u="none" strike="noStrike" dirty="0">
                          <a:solidFill>
                            <a:schemeClr val="bg1"/>
                          </a:solidFill>
                          <a:effectLst/>
                          <a:latin typeface="Arial" panose="020B0604020202020204" pitchFamily="34" charset="0"/>
                          <a:cs typeface="Arial" panose="020B0604020202020204" pitchFamily="34" charset="0"/>
                        </a:rPr>
                        <a:t>-Compliant Products</a:t>
                      </a:r>
                      <a:endParaRPr lang="en-GB" sz="21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100" u="none" strike="noStrike" dirty="0">
                          <a:solidFill>
                            <a:schemeClr val="bg1"/>
                          </a:solidFill>
                          <a:effectLst/>
                          <a:latin typeface="Arial" panose="020B0604020202020204" pitchFamily="34" charset="0"/>
                          <a:cs typeface="Arial" panose="020B0604020202020204" pitchFamily="34" charset="0"/>
                        </a:rPr>
                        <a:t>The CBN, should have incentive mechanism to incentivize Islamic banks to embrace green finance so that the Islamic banks can develop innovative and tailor-made green Islamic financial products that meet the specific needs of Nigerian investors and green projects.</a:t>
                      </a:r>
                      <a:endParaRPr lang="en-GB" sz="21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872136057"/>
                  </a:ext>
                </a:extLst>
              </a:tr>
              <a:tr h="1416920">
                <a:tc>
                  <a:txBody>
                    <a:bodyPr/>
                    <a:lstStyle/>
                    <a:p>
                      <a:pPr algn="l" fontAlgn="b"/>
                      <a:r>
                        <a:rPr lang="en-GB" sz="2100" u="none" strike="noStrike">
                          <a:solidFill>
                            <a:schemeClr val="bg1"/>
                          </a:solidFill>
                          <a:effectLst/>
                          <a:latin typeface="Arial" panose="020B0604020202020204" pitchFamily="34" charset="0"/>
                          <a:cs typeface="Arial" panose="020B0604020202020204" pitchFamily="34" charset="0"/>
                        </a:rPr>
                        <a:t>Shallow Secondary Market for Green Sukuk</a:t>
                      </a:r>
                      <a:endParaRPr lang="en-GB" sz="21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100" u="none" strike="noStrike" dirty="0">
                          <a:solidFill>
                            <a:schemeClr val="bg1"/>
                          </a:solidFill>
                          <a:effectLst/>
                          <a:latin typeface="Arial" panose="020B0604020202020204" pitchFamily="34" charset="0"/>
                          <a:cs typeface="Arial" panose="020B0604020202020204" pitchFamily="34" charset="0"/>
                        </a:rPr>
                        <a:t>The key regulators in the financial sector in Nigeria should provide an enabling environment to develop domestic green sukuk markets by employing a developmental framework that is similar to the one used for developing the conventional bond markets.</a:t>
                      </a:r>
                      <a:endParaRPr lang="en-GB" sz="21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785545957"/>
                  </a:ext>
                </a:extLst>
              </a:tr>
              <a:tr h="1065939">
                <a:tc>
                  <a:txBody>
                    <a:bodyPr/>
                    <a:lstStyle/>
                    <a:p>
                      <a:pPr algn="l" fontAlgn="b"/>
                      <a:r>
                        <a:rPr lang="en-GB" sz="2100" u="none" strike="noStrike" dirty="0">
                          <a:solidFill>
                            <a:schemeClr val="bg1"/>
                          </a:solidFill>
                          <a:effectLst/>
                          <a:latin typeface="Arial" panose="020B0604020202020204" pitchFamily="34" charset="0"/>
                          <a:cs typeface="Arial" panose="020B0604020202020204" pitchFamily="34" charset="0"/>
                        </a:rPr>
                        <a:t>Lack of Institutionalized Islamic Social Finance</a:t>
                      </a:r>
                      <a:endParaRPr lang="en-GB" sz="21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100" u="none" strike="noStrike" dirty="0">
                          <a:solidFill>
                            <a:schemeClr val="bg1"/>
                          </a:solidFill>
                          <a:effectLst/>
                          <a:latin typeface="Arial" panose="020B0604020202020204" pitchFamily="34" charset="0"/>
                          <a:cs typeface="Arial" panose="020B0604020202020204" pitchFamily="34" charset="0"/>
                        </a:rPr>
                        <a:t>In order to actualize the potentials of Islamic Social Finance for green financing, the Federal government should come up with a framework for institutionalizing Islamic Social Finance in Nigeria</a:t>
                      </a:r>
                      <a:endParaRPr lang="en-GB" sz="21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27130717"/>
                  </a:ext>
                </a:extLst>
              </a:tr>
              <a:tr h="714957">
                <a:tc>
                  <a:txBody>
                    <a:bodyPr/>
                    <a:lstStyle/>
                    <a:p>
                      <a:pPr algn="l" fontAlgn="b"/>
                      <a:r>
                        <a:rPr lang="en-GB" sz="2100" u="none" strike="noStrike">
                          <a:solidFill>
                            <a:schemeClr val="bg1"/>
                          </a:solidFill>
                          <a:effectLst/>
                          <a:latin typeface="Arial" panose="020B0604020202020204" pitchFamily="34" charset="0"/>
                          <a:cs typeface="Arial" panose="020B0604020202020204" pitchFamily="34" charset="0"/>
                        </a:rPr>
                        <a:t>Lack of Syndicated Green Financing Framework</a:t>
                      </a:r>
                      <a:endParaRPr lang="en-GB" sz="21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GB" sz="2100" u="none" strike="noStrike" dirty="0">
                          <a:solidFill>
                            <a:schemeClr val="bg1"/>
                          </a:solidFill>
                          <a:effectLst/>
                          <a:latin typeface="Arial" panose="020B0604020202020204" pitchFamily="34" charset="0"/>
                          <a:cs typeface="Arial" panose="020B0604020202020204" pitchFamily="34" charset="0"/>
                        </a:rPr>
                        <a:t>The CBN should come up with a syndicated green financing framework that will enable Islamic banks to leverage the syndicated green financing option</a:t>
                      </a:r>
                      <a:endParaRPr lang="en-GB" sz="21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616424199"/>
                  </a:ext>
                </a:extLst>
              </a:tr>
            </a:tbl>
          </a:graphicData>
        </a:graphic>
      </p:graphicFrame>
      <p:sp>
        <p:nvSpPr>
          <p:cNvPr id="3" name="TextBox 2">
            <a:extLst>
              <a:ext uri="{FF2B5EF4-FFF2-40B4-BE49-F238E27FC236}">
                <a16:creationId xmlns:a16="http://schemas.microsoft.com/office/drawing/2014/main" id="{D501487D-15D8-CB25-1824-33171EE41804}"/>
              </a:ext>
            </a:extLst>
          </p:cNvPr>
          <p:cNvSpPr txBox="1"/>
          <p:nvPr/>
        </p:nvSpPr>
        <p:spPr>
          <a:xfrm>
            <a:off x="122695" y="57128"/>
            <a:ext cx="12620539" cy="514372"/>
          </a:xfrm>
          <a:prstGeom prst="rect">
            <a:avLst/>
          </a:prstGeom>
          <a:noFill/>
        </p:spPr>
        <p:txBody>
          <a:bodyPr wrap="square">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Islamic Green Finance in Nigeria: </a:t>
            </a:r>
            <a:r>
              <a:rPr lang="en-US" sz="2596" b="1" dirty="0">
                <a:solidFill>
                  <a:prstClr val="white"/>
                </a:solidFill>
                <a:latin typeface="Arial" panose="020B0604020202020204" pitchFamily="34" charset="0"/>
                <a:ea typeface="Garet Bold"/>
                <a:cs typeface="Arial" panose="020B0604020202020204" pitchFamily="34" charset="0"/>
                <a:sym typeface="Garet Bold"/>
              </a:rPr>
              <a:t>Policy Recommendations</a:t>
            </a:r>
            <a:endParaRPr lang="en-US" sz="2596" dirty="0">
              <a:solidFill>
                <a:srgbClr val="FFFFFF"/>
              </a:solidFill>
              <a:latin typeface="Arial" panose="020B0604020202020204" pitchFamily="34" charset="0"/>
              <a:ea typeface="Garet Bold"/>
              <a:cs typeface="Arial" panose="020B0604020202020204" pitchFamily="34" charset="0"/>
              <a:sym typeface="Garet Bold"/>
            </a:endParaRPr>
          </a:p>
        </p:txBody>
      </p:sp>
    </p:spTree>
    <p:extLst>
      <p:ext uri="{BB962C8B-B14F-4D97-AF65-F5344CB8AC3E}">
        <p14:creationId xmlns:p14="http://schemas.microsoft.com/office/powerpoint/2010/main" val="42923953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90066-FEDD-3412-2B90-EA90A0B31DF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A68F36F-CF36-ECB7-E776-95FD337CB81E}"/>
              </a:ext>
            </a:extLst>
          </p:cNvPr>
          <p:cNvSpPr/>
          <p:nvPr/>
        </p:nvSpPr>
        <p:spPr>
          <a:xfrm>
            <a:off x="7777634" y="2"/>
            <a:ext cx="10510367" cy="10544951"/>
          </a:xfrm>
          <a:custGeom>
            <a:avLst/>
            <a:gdLst/>
            <a:ahLst/>
            <a:cxnLst/>
            <a:rect l="l" t="t" r="r" b="b"/>
            <a:pathLst>
              <a:path w="10510366" h="10544951">
                <a:moveTo>
                  <a:pt x="0" y="0"/>
                </a:moveTo>
                <a:lnTo>
                  <a:pt x="10510366" y="0"/>
                </a:lnTo>
                <a:lnTo>
                  <a:pt x="10510366" y="10544951"/>
                </a:lnTo>
                <a:lnTo>
                  <a:pt x="0" y="10544951"/>
                </a:lnTo>
                <a:lnTo>
                  <a:pt x="0" y="0"/>
                </a:lnTo>
                <a:close/>
              </a:path>
            </a:pathLst>
          </a:custGeom>
          <a:blipFill>
            <a:blip r:embed="rId2">
              <a:extLst>
                <a:ext uri="{96DAC541-7B7A-43D3-8B79-37D633B846F1}">
                  <asvg:svgBlip xmlns:asvg="http://schemas.microsoft.com/office/drawing/2016/SVG/main" r:embed="rId3"/>
                </a:ext>
              </a:extLst>
            </a:blip>
            <a:stretch>
              <a:fillRect t="-102893" r="-103561"/>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3">
            <a:extLst>
              <a:ext uri="{FF2B5EF4-FFF2-40B4-BE49-F238E27FC236}">
                <a16:creationId xmlns:a16="http://schemas.microsoft.com/office/drawing/2014/main" id="{77136E79-CB31-0AC6-E15E-0A316C4B550D}"/>
              </a:ext>
            </a:extLst>
          </p:cNvPr>
          <p:cNvGrpSpPr/>
          <p:nvPr/>
        </p:nvGrpSpPr>
        <p:grpSpPr>
          <a:xfrm>
            <a:off x="9031617" y="0"/>
            <a:ext cx="9256383" cy="9256383"/>
            <a:chOff x="0" y="0"/>
            <a:chExt cx="6350000" cy="6350000"/>
          </a:xfrm>
        </p:grpSpPr>
        <p:sp>
          <p:nvSpPr>
            <p:cNvPr id="4" name="Freeform 4">
              <a:extLst>
                <a:ext uri="{FF2B5EF4-FFF2-40B4-BE49-F238E27FC236}">
                  <a16:creationId xmlns:a16="http://schemas.microsoft.com/office/drawing/2014/main" id="{9A69B8EE-067F-17C7-5A91-194CCC06980B}"/>
                </a:ext>
              </a:extLst>
            </p:cNvPr>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071952">
                    <a:alpha val="100000"/>
                  </a:srgbClr>
                </a:gs>
                <a:gs pos="100000">
                  <a:srgbClr val="088395">
                    <a:alpha val="100000"/>
                  </a:srgbClr>
                </a:gs>
              </a:gsLst>
              <a:lin ang="2700000"/>
            </a:gradFill>
            <a:ln w="12700">
              <a:solidFill>
                <a:srgbClr val="000000"/>
              </a:solidFill>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 name="Group 5">
            <a:extLst>
              <a:ext uri="{FF2B5EF4-FFF2-40B4-BE49-F238E27FC236}">
                <a16:creationId xmlns:a16="http://schemas.microsoft.com/office/drawing/2014/main" id="{D04D3E46-8459-8725-2E8D-B38CAD6E58AD}"/>
              </a:ext>
            </a:extLst>
          </p:cNvPr>
          <p:cNvGrpSpPr/>
          <p:nvPr/>
        </p:nvGrpSpPr>
        <p:grpSpPr>
          <a:xfrm>
            <a:off x="9944072" y="2"/>
            <a:ext cx="8343929" cy="8343929"/>
            <a:chOff x="0" y="0"/>
            <a:chExt cx="6350000" cy="6350000"/>
          </a:xfrm>
        </p:grpSpPr>
        <p:sp>
          <p:nvSpPr>
            <p:cNvPr id="6" name="Freeform 6">
              <a:extLst>
                <a:ext uri="{FF2B5EF4-FFF2-40B4-BE49-F238E27FC236}">
                  <a16:creationId xmlns:a16="http://schemas.microsoft.com/office/drawing/2014/main" id="{35832AA0-A3A7-9C35-5335-08BFE262CC20}"/>
                </a:ext>
              </a:extLst>
            </p:cNvPr>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4"/>
              <a:stretch>
                <a:fillRect l="-14127" r="-62083"/>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9">
            <a:extLst>
              <a:ext uri="{FF2B5EF4-FFF2-40B4-BE49-F238E27FC236}">
                <a16:creationId xmlns:a16="http://schemas.microsoft.com/office/drawing/2014/main" id="{E26ABD50-05F2-9140-A3DE-58A929A3FE6B}"/>
              </a:ext>
            </a:extLst>
          </p:cNvPr>
          <p:cNvSpPr txBox="1"/>
          <p:nvPr/>
        </p:nvSpPr>
        <p:spPr>
          <a:xfrm>
            <a:off x="-2006811" y="6072046"/>
            <a:ext cx="14720826" cy="3474657"/>
          </a:xfrm>
          <a:prstGeom prst="rect">
            <a:avLst/>
          </a:prstGeom>
        </p:spPr>
        <p:txBody>
          <a:bodyPr lIns="50801" tIns="50801" rIns="50801" bIns="50801" rtlCol="0" anchor="ctr"/>
          <a:lstStyle/>
          <a:p>
            <a:pPr marL="0" marR="0" lvl="0" indent="0" algn="ctr" defTabSz="13716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7">
            <a:extLst>
              <a:ext uri="{FF2B5EF4-FFF2-40B4-BE49-F238E27FC236}">
                <a16:creationId xmlns:a16="http://schemas.microsoft.com/office/drawing/2014/main" id="{A35A5C8D-99B8-7E3C-7D35-2C1A1C5BCB43}"/>
              </a:ext>
            </a:extLst>
          </p:cNvPr>
          <p:cNvSpPr txBox="1"/>
          <p:nvPr/>
        </p:nvSpPr>
        <p:spPr>
          <a:xfrm>
            <a:off x="835652" y="740297"/>
            <a:ext cx="6996239" cy="2031325"/>
          </a:xfrm>
          <a:prstGeom prst="rect">
            <a:avLst/>
          </a:prstGeom>
        </p:spPr>
        <p:txBody>
          <a:bodyPr lIns="0" tIns="0" rIns="0" bIns="0" rtlCol="0" anchor="t">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Arial" panose="020B0604020202020204" pitchFamily="34" charset="0"/>
                <a:ea typeface="Garet Bold"/>
                <a:cs typeface="Arial" panose="020B0604020202020204" pitchFamily="34" charset="0"/>
                <a:sym typeface="Garet Bold"/>
              </a:rPr>
              <a:t>CASE STUDY</a:t>
            </a:r>
            <a:endParaRPr kumimoji="0" lang="en-US" sz="6600" b="1" i="0" u="none" strike="noStrike" kern="1200" cap="none" spc="0" normalizeH="0" baseline="0" noProof="0" dirty="0">
              <a:ln>
                <a:noFill/>
              </a:ln>
              <a:solidFill>
                <a:prstClr val="white"/>
              </a:solidFill>
              <a:effectLst/>
              <a:uLnTx/>
              <a:uFillTx/>
              <a:latin typeface="Arial" panose="020B0604020202020204" pitchFamily="34" charset="0"/>
              <a:ea typeface="Garet Bold"/>
              <a:cs typeface="Arial" panose="020B0604020202020204" pitchFamily="34" charset="0"/>
              <a:sym typeface="Garet Bold"/>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C000"/>
                </a:solidFill>
                <a:effectLst/>
                <a:uLnTx/>
                <a:uFillTx/>
                <a:latin typeface="Arial" panose="020B0604020202020204" pitchFamily="34" charset="0"/>
                <a:ea typeface="Garet Bold"/>
                <a:cs typeface="Arial" panose="020B0604020202020204" pitchFamily="34" charset="0"/>
                <a:sym typeface="Garet Bold"/>
              </a:rPr>
              <a:t>QATAR</a:t>
            </a:r>
            <a:endParaRPr kumimoji="0" lang="en-US" sz="6600" b="1" i="0" u="none" strike="noStrike" kern="1200" cap="none" spc="0" normalizeH="0" baseline="0" noProof="0" dirty="0">
              <a:ln>
                <a:noFill/>
              </a:ln>
              <a:solidFill>
                <a:srgbClr val="FFC000"/>
              </a:solidFill>
              <a:effectLst/>
              <a:uLnTx/>
              <a:uFillTx/>
              <a:latin typeface="Arial" panose="020B0604020202020204" pitchFamily="34" charset="0"/>
              <a:ea typeface="Garet Bold"/>
              <a:cs typeface="Arial" panose="020B0604020202020204" pitchFamily="34" charset="0"/>
              <a:sym typeface="Garet Bold"/>
            </a:endParaRPr>
          </a:p>
        </p:txBody>
      </p:sp>
      <p:sp>
        <p:nvSpPr>
          <p:cNvPr id="28" name="TextBox 28">
            <a:extLst>
              <a:ext uri="{FF2B5EF4-FFF2-40B4-BE49-F238E27FC236}">
                <a16:creationId xmlns:a16="http://schemas.microsoft.com/office/drawing/2014/main" id="{49DA4FEA-83C3-C0CD-56CD-5504488F8725}"/>
              </a:ext>
            </a:extLst>
          </p:cNvPr>
          <p:cNvSpPr txBox="1"/>
          <p:nvPr/>
        </p:nvSpPr>
        <p:spPr>
          <a:xfrm>
            <a:off x="784937" y="3465627"/>
            <a:ext cx="8559272" cy="1345368"/>
          </a:xfrm>
          <a:prstGeom prst="rect">
            <a:avLst/>
          </a:prstGeom>
        </p:spPr>
        <p:txBody>
          <a:bodyPr wrap="square" lIns="0" tIns="0" rIns="0" bIns="0" rtlCol="0" anchor="t">
            <a:spAutoFit/>
          </a:bodyPr>
          <a:lstStyle/>
          <a:p>
            <a:pPr marL="0" marR="0" lvl="0" indent="0" algn="l" defTabSz="1371600" rtl="0" eaLnBrk="1" fontAlgn="auto" latinLnBrk="0" hangingPunct="1">
              <a:lnSpc>
                <a:spcPts val="3635"/>
              </a:lnSpc>
              <a:spcBef>
                <a:spcPct val="0"/>
              </a:spcBef>
              <a:spcAft>
                <a:spcPts val="0"/>
              </a:spcAft>
              <a:buClrTx/>
              <a:buSzTx/>
              <a:buFontTx/>
              <a:buNone/>
              <a:tabLst/>
              <a:defRPr/>
            </a:pPr>
            <a:r>
              <a:rPr kumimoji="0" lang="en-US" sz="2596" b="1" i="0" u="none" strike="noStrike" kern="1200" cap="none" spc="0" normalizeH="0" baseline="0" noProof="0" dirty="0">
                <a:ln>
                  <a:noFill/>
                </a:ln>
                <a:solidFill>
                  <a:srgbClr val="FFFFFF"/>
                </a:solidFill>
                <a:effectLst/>
                <a:uLnTx/>
                <a:uFillTx/>
                <a:latin typeface="Arial" panose="020B0604020202020204" pitchFamily="34" charset="0"/>
                <a:ea typeface="Garet Bold"/>
                <a:cs typeface="Arial" panose="020B0604020202020204" pitchFamily="34" charset="0"/>
                <a:sym typeface="Garet Bold"/>
              </a:rPr>
              <a:t>Country-specific Climate Risks and Resilience</a:t>
            </a:r>
          </a:p>
          <a:p>
            <a:pPr marL="457200" marR="0" lvl="0" indent="-457200" algn="l" defTabSz="1371600" rtl="0" eaLnBrk="1" fontAlgn="auto" latinLnBrk="0" hangingPunct="1">
              <a:lnSpc>
                <a:spcPts val="3635"/>
              </a:lnSpc>
              <a:spcBef>
                <a:spcPct val="0"/>
              </a:spcBef>
              <a:spcAft>
                <a:spcPts val="0"/>
              </a:spcAft>
              <a:buClrTx/>
              <a:buSzTx/>
              <a:buFont typeface="Arial" panose="020B0604020202020204" pitchFamily="34" charset="0"/>
              <a:buChar char="•"/>
              <a:tabLst/>
              <a:defRPr/>
            </a:pPr>
            <a:r>
              <a:rPr lang="en-US" sz="2596" dirty="0">
                <a:solidFill>
                  <a:srgbClr val="FFFFFF"/>
                </a:solidFill>
                <a:latin typeface="Arial" panose="020B0604020202020204" pitchFamily="34" charset="0"/>
                <a:ea typeface="Garet Bold"/>
                <a:cs typeface="Arial" panose="020B0604020202020204" pitchFamily="34" charset="0"/>
                <a:sym typeface="Garet Bold"/>
              </a:rPr>
              <a:t>Climate Profile</a:t>
            </a:r>
          </a:p>
          <a:p>
            <a:pPr marL="457200" marR="0" lvl="0" indent="-457200" algn="l" defTabSz="1371600" rtl="0" eaLnBrk="1" fontAlgn="auto" latinLnBrk="0" hangingPunct="1">
              <a:lnSpc>
                <a:spcPts val="3635"/>
              </a:lnSpc>
              <a:spcBef>
                <a:spcPct val="0"/>
              </a:spcBef>
              <a:spcAft>
                <a:spcPts val="0"/>
              </a:spcAft>
              <a:buClrTx/>
              <a:buSzTx/>
              <a:buFont typeface="Arial" panose="020B0604020202020204" pitchFamily="34" charset="0"/>
              <a:buChar char="•"/>
              <a:tabLst/>
              <a:defRPr/>
            </a:pPr>
            <a:r>
              <a:rPr kumimoji="0" lang="en-US" sz="2596" i="0" u="none" strike="noStrike" kern="1200" cap="none" spc="0" normalizeH="0" baseline="0" noProof="0" dirty="0">
                <a:ln>
                  <a:noFill/>
                </a:ln>
                <a:solidFill>
                  <a:srgbClr val="FFFFFF"/>
                </a:solidFill>
                <a:effectLst/>
                <a:uLnTx/>
                <a:uFillTx/>
                <a:latin typeface="Arial" panose="020B0604020202020204" pitchFamily="34" charset="0"/>
                <a:ea typeface="Garet Bold"/>
                <a:cs typeface="Arial" panose="020B0604020202020204" pitchFamily="34" charset="0"/>
                <a:sym typeface="Garet Bold"/>
              </a:rPr>
              <a:t>GHG Emission</a:t>
            </a:r>
          </a:p>
        </p:txBody>
      </p:sp>
      <p:pic>
        <p:nvPicPr>
          <p:cNvPr id="17" name="Picture 16" descr="A logo with a castle in the middle&#10;&#10;Description automatically generated">
            <a:extLst>
              <a:ext uri="{FF2B5EF4-FFF2-40B4-BE49-F238E27FC236}">
                <a16:creationId xmlns:a16="http://schemas.microsoft.com/office/drawing/2014/main" id="{40A2B699-37DF-E4D7-97A8-9AA925D169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87800" y="-308314"/>
            <a:ext cx="1790700" cy="1816100"/>
          </a:xfrm>
          <a:prstGeom prst="rect">
            <a:avLst/>
          </a:prstGeom>
        </p:spPr>
      </p:pic>
      <p:grpSp>
        <p:nvGrpSpPr>
          <p:cNvPr id="10" name="Group 10">
            <a:extLst>
              <a:ext uri="{FF2B5EF4-FFF2-40B4-BE49-F238E27FC236}">
                <a16:creationId xmlns:a16="http://schemas.microsoft.com/office/drawing/2014/main" id="{2E1DF3E7-A4DB-D5D2-7F78-F6F5F6DA9423}"/>
              </a:ext>
            </a:extLst>
          </p:cNvPr>
          <p:cNvGrpSpPr/>
          <p:nvPr/>
        </p:nvGrpSpPr>
        <p:grpSpPr>
          <a:xfrm>
            <a:off x="4301222" y="5357411"/>
            <a:ext cx="13224779" cy="4189294"/>
            <a:chOff x="0" y="-38100"/>
            <a:chExt cx="1691797" cy="535921"/>
          </a:xfrm>
        </p:grpSpPr>
        <p:sp>
          <p:nvSpPr>
            <p:cNvPr id="11" name="Freeform 11">
              <a:extLst>
                <a:ext uri="{FF2B5EF4-FFF2-40B4-BE49-F238E27FC236}">
                  <a16:creationId xmlns:a16="http://schemas.microsoft.com/office/drawing/2014/main" id="{EE36ECEC-DC91-B1B0-0F04-256A826F8F5F}"/>
                </a:ext>
              </a:extLst>
            </p:cNvPr>
            <p:cNvSpPr/>
            <p:nvPr/>
          </p:nvSpPr>
          <p:spPr>
            <a:xfrm>
              <a:off x="0" y="0"/>
              <a:ext cx="1691797" cy="497821"/>
            </a:xfrm>
            <a:custGeom>
              <a:avLst/>
              <a:gdLst/>
              <a:ahLst/>
              <a:cxnLst/>
              <a:rect l="l" t="t" r="r" b="b"/>
              <a:pathLst>
                <a:path w="1638889" h="406400">
                  <a:moveTo>
                    <a:pt x="1435689" y="0"/>
                  </a:moveTo>
                  <a:cubicBezTo>
                    <a:pt x="1547914" y="0"/>
                    <a:pt x="1638889" y="90976"/>
                    <a:pt x="1638889" y="203200"/>
                  </a:cubicBezTo>
                  <a:cubicBezTo>
                    <a:pt x="1638889" y="315424"/>
                    <a:pt x="1547914" y="406400"/>
                    <a:pt x="1435689" y="406400"/>
                  </a:cubicBezTo>
                  <a:lnTo>
                    <a:pt x="203200" y="406400"/>
                  </a:lnTo>
                  <a:cubicBezTo>
                    <a:pt x="90976" y="406400"/>
                    <a:pt x="0" y="315424"/>
                    <a:pt x="0" y="203200"/>
                  </a:cubicBezTo>
                  <a:cubicBezTo>
                    <a:pt x="0" y="90976"/>
                    <a:pt x="90976" y="0"/>
                    <a:pt x="203200" y="0"/>
                  </a:cubicBezTo>
                  <a:close/>
                </a:path>
              </a:pathLst>
            </a:custGeom>
            <a:gradFill rotWithShape="1">
              <a:gsLst>
                <a:gs pos="0">
                  <a:srgbClr val="071952">
                    <a:alpha val="85000"/>
                  </a:srgbClr>
                </a:gs>
                <a:gs pos="100000">
                  <a:srgbClr val="088395">
                    <a:alpha val="85000"/>
                  </a:srgbClr>
                </a:gs>
              </a:gsLst>
              <a:lin ang="2700000"/>
            </a:gradFill>
          </p:spPr>
          <p:txBody>
            <a:bodyPr/>
            <a:lstStyle/>
            <a:p>
              <a:endParaRPr lang="en-GB"/>
            </a:p>
          </p:txBody>
        </p:sp>
        <p:sp>
          <p:nvSpPr>
            <p:cNvPr id="12" name="TextBox 12">
              <a:extLst>
                <a:ext uri="{FF2B5EF4-FFF2-40B4-BE49-F238E27FC236}">
                  <a16:creationId xmlns:a16="http://schemas.microsoft.com/office/drawing/2014/main" id="{F0F31EF8-879F-56FC-801B-7AF8969A9B07}"/>
                </a:ext>
              </a:extLst>
            </p:cNvPr>
            <p:cNvSpPr txBox="1"/>
            <p:nvPr/>
          </p:nvSpPr>
          <p:spPr>
            <a:xfrm>
              <a:off x="0" y="-38100"/>
              <a:ext cx="1638889" cy="444500"/>
            </a:xfrm>
            <a:prstGeom prst="rect">
              <a:avLst/>
            </a:prstGeom>
          </p:spPr>
          <p:txBody>
            <a:bodyPr lIns="50800" tIns="50800" rIns="50800" bIns="50800" rtlCol="0" anchor="ctr"/>
            <a:lstStyle/>
            <a:p>
              <a:pPr algn="ctr">
                <a:lnSpc>
                  <a:spcPts val="2659"/>
                </a:lnSpc>
              </a:pPr>
              <a:endParaRPr/>
            </a:p>
          </p:txBody>
        </p:sp>
      </p:grpSp>
      <p:sp>
        <p:nvSpPr>
          <p:cNvPr id="45" name="Freeform 3">
            <a:extLst>
              <a:ext uri="{FF2B5EF4-FFF2-40B4-BE49-F238E27FC236}">
                <a16:creationId xmlns:a16="http://schemas.microsoft.com/office/drawing/2014/main" id="{53792CEF-5A40-81E6-3F39-B93DA3FEC371}"/>
              </a:ext>
            </a:extLst>
          </p:cNvPr>
          <p:cNvSpPr/>
          <p:nvPr/>
        </p:nvSpPr>
        <p:spPr>
          <a:xfrm>
            <a:off x="-1070043" y="5206337"/>
            <a:ext cx="5834299" cy="5785917"/>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txBody>
          <a:bodyPr/>
          <a:lstStyle/>
          <a:p>
            <a:endParaRPr lang="en-GB"/>
          </a:p>
        </p:txBody>
      </p:sp>
      <p:sp>
        <p:nvSpPr>
          <p:cNvPr id="46" name="TextBox 28">
            <a:extLst>
              <a:ext uri="{FF2B5EF4-FFF2-40B4-BE49-F238E27FC236}">
                <a16:creationId xmlns:a16="http://schemas.microsoft.com/office/drawing/2014/main" id="{C6061052-27A6-2695-AEA8-41BCF8442CF4}"/>
              </a:ext>
            </a:extLst>
          </p:cNvPr>
          <p:cNvSpPr txBox="1"/>
          <p:nvPr/>
        </p:nvSpPr>
        <p:spPr>
          <a:xfrm>
            <a:off x="5613485" y="6113770"/>
            <a:ext cx="7176734" cy="422039"/>
          </a:xfrm>
          <a:prstGeom prst="rect">
            <a:avLst/>
          </a:prstGeom>
        </p:spPr>
        <p:txBody>
          <a:bodyPr wrap="square" lIns="0" tIns="0" rIns="0" bIns="0" rtlCol="0" anchor="t">
            <a:spAutoFit/>
          </a:bodyPr>
          <a:lstStyle/>
          <a:p>
            <a:pPr marL="0" marR="0" lvl="0" indent="0" algn="l" defTabSz="1371600" rtl="0" eaLnBrk="1" fontAlgn="auto" latinLnBrk="0" hangingPunct="1">
              <a:lnSpc>
                <a:spcPts val="3635"/>
              </a:lnSpc>
              <a:spcBef>
                <a:spcPct val="0"/>
              </a:spcBef>
              <a:spcAft>
                <a:spcPts val="0"/>
              </a:spcAft>
              <a:buClrTx/>
              <a:buSzTx/>
              <a:buFontTx/>
              <a:buNone/>
              <a:tabLst/>
              <a:defRPr/>
            </a:pPr>
            <a:r>
              <a:rPr kumimoji="0" lang="en-US" sz="2596" b="1" i="0" u="none" strike="noStrike" kern="1200" cap="none" spc="0" normalizeH="0" baseline="0" noProof="0" dirty="0">
                <a:ln>
                  <a:noFill/>
                </a:ln>
                <a:solidFill>
                  <a:srgbClr val="FFFFFF"/>
                </a:solidFill>
                <a:effectLst/>
                <a:uLnTx/>
                <a:uFillTx/>
                <a:latin typeface="Arial" panose="020B0604020202020204" pitchFamily="34" charset="0"/>
                <a:ea typeface="Garet Bold"/>
                <a:cs typeface="Arial" panose="020B0604020202020204" pitchFamily="34" charset="0"/>
                <a:sym typeface="Garet Bold"/>
              </a:rPr>
              <a:t>Islamic Green Finance in Qatar</a:t>
            </a:r>
            <a:endParaRPr kumimoji="0" lang="en-US" sz="2596" b="0" i="0" u="none" strike="noStrike" kern="1200" cap="none" spc="0" normalizeH="0" baseline="0" noProof="0" dirty="0">
              <a:ln>
                <a:noFill/>
              </a:ln>
              <a:solidFill>
                <a:srgbClr val="FFFFFF"/>
              </a:solidFill>
              <a:effectLst/>
              <a:uLnTx/>
              <a:uFillTx/>
              <a:latin typeface="Arial" panose="020B0604020202020204" pitchFamily="34" charset="0"/>
              <a:ea typeface="Garet Bold"/>
              <a:cs typeface="Arial" panose="020B0604020202020204" pitchFamily="34" charset="0"/>
              <a:sym typeface="Garet Bold"/>
            </a:endParaRPr>
          </a:p>
        </p:txBody>
      </p:sp>
      <p:grpSp>
        <p:nvGrpSpPr>
          <p:cNvPr id="47" name="Group 46">
            <a:extLst>
              <a:ext uri="{FF2B5EF4-FFF2-40B4-BE49-F238E27FC236}">
                <a16:creationId xmlns:a16="http://schemas.microsoft.com/office/drawing/2014/main" id="{80BF4AE5-FF1B-567F-41C1-4FB28CFE8DD6}"/>
              </a:ext>
            </a:extLst>
          </p:cNvPr>
          <p:cNvGrpSpPr/>
          <p:nvPr/>
        </p:nvGrpSpPr>
        <p:grpSpPr>
          <a:xfrm>
            <a:off x="5498540" y="6984291"/>
            <a:ext cx="2765890" cy="1972183"/>
            <a:chOff x="4899701" y="6984291"/>
            <a:chExt cx="3669360" cy="1972183"/>
          </a:xfrm>
        </p:grpSpPr>
        <p:sp>
          <p:nvSpPr>
            <p:cNvPr id="48" name="Freeform 16">
              <a:extLst>
                <a:ext uri="{FF2B5EF4-FFF2-40B4-BE49-F238E27FC236}">
                  <a16:creationId xmlns:a16="http://schemas.microsoft.com/office/drawing/2014/main" id="{434B998D-0B29-4EE7-5050-135AC57D275D}"/>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7"/>
              <a:stretch>
                <a:fillRect/>
              </a:stretch>
            </a:blipFill>
          </p:spPr>
          <p:txBody>
            <a:bodyPr/>
            <a:lstStyle/>
            <a:p>
              <a:endParaRPr lang="en-GB"/>
            </a:p>
          </p:txBody>
        </p:sp>
        <p:grpSp>
          <p:nvGrpSpPr>
            <p:cNvPr id="49" name="Group 48">
              <a:extLst>
                <a:ext uri="{FF2B5EF4-FFF2-40B4-BE49-F238E27FC236}">
                  <a16:creationId xmlns:a16="http://schemas.microsoft.com/office/drawing/2014/main" id="{D8E3BE0A-5C0E-CEB8-4EDC-58F694A32E28}"/>
                </a:ext>
              </a:extLst>
            </p:cNvPr>
            <p:cNvGrpSpPr/>
            <p:nvPr/>
          </p:nvGrpSpPr>
          <p:grpSpPr>
            <a:xfrm>
              <a:off x="4899701" y="6984291"/>
              <a:ext cx="3669360" cy="1515365"/>
              <a:chOff x="4899701" y="6984291"/>
              <a:chExt cx="3669360" cy="1515365"/>
            </a:xfrm>
          </p:grpSpPr>
          <p:grpSp>
            <p:nvGrpSpPr>
              <p:cNvPr id="50" name="Group 13">
                <a:extLst>
                  <a:ext uri="{FF2B5EF4-FFF2-40B4-BE49-F238E27FC236}">
                    <a16:creationId xmlns:a16="http://schemas.microsoft.com/office/drawing/2014/main" id="{8C17A6DC-AACD-0978-E8D2-AEE3364FBBEC}"/>
                  </a:ext>
                </a:extLst>
              </p:cNvPr>
              <p:cNvGrpSpPr/>
              <p:nvPr/>
            </p:nvGrpSpPr>
            <p:grpSpPr>
              <a:xfrm>
                <a:off x="4899701" y="6984291"/>
                <a:ext cx="3669360" cy="1515365"/>
                <a:chOff x="0" y="-38100"/>
                <a:chExt cx="1339616" cy="553232"/>
              </a:xfrm>
            </p:grpSpPr>
            <p:sp>
              <p:nvSpPr>
                <p:cNvPr id="52" name="Freeform 14">
                  <a:extLst>
                    <a:ext uri="{FF2B5EF4-FFF2-40B4-BE49-F238E27FC236}">
                      <a16:creationId xmlns:a16="http://schemas.microsoft.com/office/drawing/2014/main" id="{EC80CCC9-D326-1B2A-7CEE-08DE9B298F63}"/>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endParaRPr lang="en-GB"/>
                </a:p>
              </p:txBody>
            </p:sp>
            <p:sp>
              <p:nvSpPr>
                <p:cNvPr id="53" name="TextBox 15">
                  <a:extLst>
                    <a:ext uri="{FF2B5EF4-FFF2-40B4-BE49-F238E27FC236}">
                      <a16:creationId xmlns:a16="http://schemas.microsoft.com/office/drawing/2014/main" id="{F36EEE4C-159A-7806-12AF-0ACE060C18D7}"/>
                    </a:ext>
                  </a:extLst>
                </p:cNvPr>
                <p:cNvSpPr txBox="1"/>
                <p:nvPr/>
              </p:nvSpPr>
              <p:spPr>
                <a:xfrm>
                  <a:off x="0" y="-38100"/>
                  <a:ext cx="1339616" cy="444500"/>
                </a:xfrm>
                <a:prstGeom prst="rect">
                  <a:avLst/>
                </a:prstGeom>
              </p:spPr>
              <p:txBody>
                <a:bodyPr lIns="47792" tIns="47792" rIns="47792" bIns="47792" rtlCol="0" anchor="ctr"/>
                <a:lstStyle/>
                <a:p>
                  <a:pPr algn="ctr">
                    <a:lnSpc>
                      <a:spcPts val="2659"/>
                    </a:lnSpc>
                    <a:spcBef>
                      <a:spcPct val="0"/>
                    </a:spcBef>
                  </a:pPr>
                  <a:endParaRPr/>
                </a:p>
              </p:txBody>
            </p:sp>
          </p:grpSp>
          <p:sp>
            <p:nvSpPr>
              <p:cNvPr id="51" name="TextBox 31">
                <a:extLst>
                  <a:ext uri="{FF2B5EF4-FFF2-40B4-BE49-F238E27FC236}">
                    <a16:creationId xmlns:a16="http://schemas.microsoft.com/office/drawing/2014/main" id="{EC2260F9-2CF9-621D-8555-61F16100779D}"/>
                  </a:ext>
                </a:extLst>
              </p:cNvPr>
              <p:cNvSpPr txBox="1"/>
              <p:nvPr/>
            </p:nvSpPr>
            <p:spPr>
              <a:xfrm>
                <a:off x="5214199" y="7344370"/>
                <a:ext cx="2941450" cy="923330"/>
              </a:xfrm>
              <a:prstGeom prst="rect">
                <a:avLst/>
              </a:prstGeom>
            </p:spPr>
            <p:txBody>
              <a:bodyPr lIns="0" tIns="0" rIns="0" bIns="0" rtlCol="0" anchor="t">
                <a:spAutoFit/>
              </a:bodyPr>
              <a:lstStyle/>
              <a:p>
                <a:pPr algn="ctr">
                  <a:lnSpc>
                    <a:spcPts val="2362"/>
                  </a:lnSpc>
                </a:pPr>
                <a:r>
                  <a:rPr lang="en-US" sz="2000" b="1" dirty="0">
                    <a:solidFill>
                      <a:srgbClr val="000000"/>
                    </a:solidFill>
                    <a:latin typeface="Arial" panose="020B0604020202020204" pitchFamily="34" charset="0"/>
                    <a:ea typeface="Garet"/>
                    <a:cs typeface="Arial" panose="020B0604020202020204" pitchFamily="34" charset="0"/>
                    <a:sym typeface="Garet"/>
                  </a:rPr>
                  <a:t>Regulatory Landscape &amp; Incentives</a:t>
                </a:r>
              </a:p>
            </p:txBody>
          </p:sp>
        </p:grpSp>
      </p:grpSp>
      <p:grpSp>
        <p:nvGrpSpPr>
          <p:cNvPr id="54" name="Group 53">
            <a:extLst>
              <a:ext uri="{FF2B5EF4-FFF2-40B4-BE49-F238E27FC236}">
                <a16:creationId xmlns:a16="http://schemas.microsoft.com/office/drawing/2014/main" id="{49BCF1FA-0C07-848B-2056-DD56F8C411BD}"/>
              </a:ext>
            </a:extLst>
          </p:cNvPr>
          <p:cNvGrpSpPr/>
          <p:nvPr/>
        </p:nvGrpSpPr>
        <p:grpSpPr>
          <a:xfrm>
            <a:off x="8567664" y="6946231"/>
            <a:ext cx="2765890" cy="1972183"/>
            <a:chOff x="4899701" y="6984291"/>
            <a:chExt cx="3669360" cy="1972183"/>
          </a:xfrm>
        </p:grpSpPr>
        <p:sp>
          <p:nvSpPr>
            <p:cNvPr id="55" name="Freeform 16">
              <a:extLst>
                <a:ext uri="{FF2B5EF4-FFF2-40B4-BE49-F238E27FC236}">
                  <a16:creationId xmlns:a16="http://schemas.microsoft.com/office/drawing/2014/main" id="{01A4112F-B3F8-2B8A-6803-F1310BCF854A}"/>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7"/>
              <a:stretch>
                <a:fillRect/>
              </a:stretch>
            </a:blipFill>
          </p:spPr>
          <p:txBody>
            <a:bodyPr/>
            <a:lstStyle/>
            <a:p>
              <a:endParaRPr lang="en-GB"/>
            </a:p>
          </p:txBody>
        </p:sp>
        <p:grpSp>
          <p:nvGrpSpPr>
            <p:cNvPr id="56" name="Group 55">
              <a:extLst>
                <a:ext uri="{FF2B5EF4-FFF2-40B4-BE49-F238E27FC236}">
                  <a16:creationId xmlns:a16="http://schemas.microsoft.com/office/drawing/2014/main" id="{D5DA68EF-90F6-6EAD-7911-CAF8432A25D4}"/>
                </a:ext>
              </a:extLst>
            </p:cNvPr>
            <p:cNvGrpSpPr/>
            <p:nvPr/>
          </p:nvGrpSpPr>
          <p:grpSpPr>
            <a:xfrm>
              <a:off x="4899701" y="6984291"/>
              <a:ext cx="3669360" cy="1515365"/>
              <a:chOff x="4899701" y="6984291"/>
              <a:chExt cx="3669360" cy="1515365"/>
            </a:xfrm>
          </p:grpSpPr>
          <p:grpSp>
            <p:nvGrpSpPr>
              <p:cNvPr id="57" name="Group 13">
                <a:extLst>
                  <a:ext uri="{FF2B5EF4-FFF2-40B4-BE49-F238E27FC236}">
                    <a16:creationId xmlns:a16="http://schemas.microsoft.com/office/drawing/2014/main" id="{47079189-1A33-2BAD-90DD-700D741CECC2}"/>
                  </a:ext>
                </a:extLst>
              </p:cNvPr>
              <p:cNvGrpSpPr/>
              <p:nvPr/>
            </p:nvGrpSpPr>
            <p:grpSpPr>
              <a:xfrm>
                <a:off x="4899701" y="6984291"/>
                <a:ext cx="3669360" cy="1515365"/>
                <a:chOff x="0" y="-38100"/>
                <a:chExt cx="1339616" cy="553232"/>
              </a:xfrm>
            </p:grpSpPr>
            <p:sp>
              <p:nvSpPr>
                <p:cNvPr id="59" name="Freeform 14">
                  <a:extLst>
                    <a:ext uri="{FF2B5EF4-FFF2-40B4-BE49-F238E27FC236}">
                      <a16:creationId xmlns:a16="http://schemas.microsoft.com/office/drawing/2014/main" id="{6AEC69CF-0B79-4D49-95AC-FF1DEF437194}"/>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endParaRPr lang="en-GB"/>
                </a:p>
              </p:txBody>
            </p:sp>
            <p:sp>
              <p:nvSpPr>
                <p:cNvPr id="60" name="TextBox 15">
                  <a:extLst>
                    <a:ext uri="{FF2B5EF4-FFF2-40B4-BE49-F238E27FC236}">
                      <a16:creationId xmlns:a16="http://schemas.microsoft.com/office/drawing/2014/main" id="{6CA2AE8B-ABD5-172B-3C70-D457E0AC6CED}"/>
                    </a:ext>
                  </a:extLst>
                </p:cNvPr>
                <p:cNvSpPr txBox="1"/>
                <p:nvPr/>
              </p:nvSpPr>
              <p:spPr>
                <a:xfrm>
                  <a:off x="0" y="-38100"/>
                  <a:ext cx="1339616" cy="444500"/>
                </a:xfrm>
                <a:prstGeom prst="rect">
                  <a:avLst/>
                </a:prstGeom>
              </p:spPr>
              <p:txBody>
                <a:bodyPr lIns="47792" tIns="47792" rIns="47792" bIns="47792" rtlCol="0" anchor="ctr"/>
                <a:lstStyle/>
                <a:p>
                  <a:pPr algn="ctr">
                    <a:lnSpc>
                      <a:spcPts val="2659"/>
                    </a:lnSpc>
                    <a:spcBef>
                      <a:spcPct val="0"/>
                    </a:spcBef>
                  </a:pPr>
                  <a:endParaRPr/>
                </a:p>
              </p:txBody>
            </p:sp>
          </p:grpSp>
          <p:sp>
            <p:nvSpPr>
              <p:cNvPr id="58" name="TextBox 31">
                <a:extLst>
                  <a:ext uri="{FF2B5EF4-FFF2-40B4-BE49-F238E27FC236}">
                    <a16:creationId xmlns:a16="http://schemas.microsoft.com/office/drawing/2014/main" id="{5DE84582-61A8-59E3-F7A1-C042167D79B7}"/>
                  </a:ext>
                </a:extLst>
              </p:cNvPr>
              <p:cNvSpPr txBox="1"/>
              <p:nvPr/>
            </p:nvSpPr>
            <p:spPr>
              <a:xfrm>
                <a:off x="5186413" y="7604873"/>
                <a:ext cx="2941450" cy="307777"/>
              </a:xfrm>
              <a:prstGeom prst="rect">
                <a:avLst/>
              </a:prstGeom>
            </p:spPr>
            <p:txBody>
              <a:bodyPr lIns="0" tIns="0" rIns="0" bIns="0" rtlCol="0" anchor="t">
                <a:spAutoFit/>
              </a:bodyPr>
              <a:lstStyle/>
              <a:p>
                <a:pPr algn="ctr">
                  <a:lnSpc>
                    <a:spcPts val="2362"/>
                  </a:lnSpc>
                </a:pPr>
                <a:r>
                  <a:rPr lang="en-US" sz="2000" b="1">
                    <a:solidFill>
                      <a:srgbClr val="000000"/>
                    </a:solidFill>
                    <a:latin typeface="Arial" panose="020B0604020202020204" pitchFamily="34" charset="0"/>
                    <a:ea typeface="Garet"/>
                    <a:cs typeface="Arial" panose="020B0604020202020204" pitchFamily="34" charset="0"/>
                    <a:sym typeface="Garet"/>
                  </a:rPr>
                  <a:t>Best Practices</a:t>
                </a:r>
              </a:p>
            </p:txBody>
          </p:sp>
        </p:grpSp>
      </p:grpSp>
      <p:grpSp>
        <p:nvGrpSpPr>
          <p:cNvPr id="61" name="Group 60">
            <a:extLst>
              <a:ext uri="{FF2B5EF4-FFF2-40B4-BE49-F238E27FC236}">
                <a16:creationId xmlns:a16="http://schemas.microsoft.com/office/drawing/2014/main" id="{5AF17208-9BB0-AE40-F390-B275ACFE7226}"/>
              </a:ext>
            </a:extLst>
          </p:cNvPr>
          <p:cNvGrpSpPr/>
          <p:nvPr/>
        </p:nvGrpSpPr>
        <p:grpSpPr>
          <a:xfrm>
            <a:off x="11527758" y="6922087"/>
            <a:ext cx="2765890" cy="1972183"/>
            <a:chOff x="4899701" y="6984291"/>
            <a:chExt cx="3669360" cy="1972183"/>
          </a:xfrm>
        </p:grpSpPr>
        <p:sp>
          <p:nvSpPr>
            <p:cNvPr id="62" name="Freeform 16">
              <a:extLst>
                <a:ext uri="{FF2B5EF4-FFF2-40B4-BE49-F238E27FC236}">
                  <a16:creationId xmlns:a16="http://schemas.microsoft.com/office/drawing/2014/main" id="{82D9AE41-F078-EE6E-F9F1-8E4E052EC044}"/>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7"/>
              <a:stretch>
                <a:fillRect/>
              </a:stretch>
            </a:blipFill>
          </p:spPr>
          <p:txBody>
            <a:bodyPr/>
            <a:lstStyle/>
            <a:p>
              <a:endParaRPr lang="en-GB"/>
            </a:p>
          </p:txBody>
        </p:sp>
        <p:grpSp>
          <p:nvGrpSpPr>
            <p:cNvPr id="63" name="Group 62">
              <a:extLst>
                <a:ext uri="{FF2B5EF4-FFF2-40B4-BE49-F238E27FC236}">
                  <a16:creationId xmlns:a16="http://schemas.microsoft.com/office/drawing/2014/main" id="{8C51A80C-E05B-8A54-6FBC-5CB02E852B14}"/>
                </a:ext>
              </a:extLst>
            </p:cNvPr>
            <p:cNvGrpSpPr/>
            <p:nvPr/>
          </p:nvGrpSpPr>
          <p:grpSpPr>
            <a:xfrm>
              <a:off x="4899701" y="6984291"/>
              <a:ext cx="3669360" cy="1515365"/>
              <a:chOff x="4899701" y="6984291"/>
              <a:chExt cx="3669360" cy="1515365"/>
            </a:xfrm>
          </p:grpSpPr>
          <p:grpSp>
            <p:nvGrpSpPr>
              <p:cNvPr id="64" name="Group 13">
                <a:extLst>
                  <a:ext uri="{FF2B5EF4-FFF2-40B4-BE49-F238E27FC236}">
                    <a16:creationId xmlns:a16="http://schemas.microsoft.com/office/drawing/2014/main" id="{C1904022-342F-F6DE-DFD6-F03A322987F5}"/>
                  </a:ext>
                </a:extLst>
              </p:cNvPr>
              <p:cNvGrpSpPr/>
              <p:nvPr/>
            </p:nvGrpSpPr>
            <p:grpSpPr>
              <a:xfrm>
                <a:off x="4899701" y="6984291"/>
                <a:ext cx="3669360" cy="1515365"/>
                <a:chOff x="0" y="-38100"/>
                <a:chExt cx="1339616" cy="553232"/>
              </a:xfrm>
            </p:grpSpPr>
            <p:sp>
              <p:nvSpPr>
                <p:cNvPr id="66" name="Freeform 14">
                  <a:extLst>
                    <a:ext uri="{FF2B5EF4-FFF2-40B4-BE49-F238E27FC236}">
                      <a16:creationId xmlns:a16="http://schemas.microsoft.com/office/drawing/2014/main" id="{F81DFF5F-4844-3E87-6A8F-977355D4541F}"/>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endParaRPr lang="en-GB"/>
                </a:p>
              </p:txBody>
            </p:sp>
            <p:sp>
              <p:nvSpPr>
                <p:cNvPr id="67" name="TextBox 15">
                  <a:extLst>
                    <a:ext uri="{FF2B5EF4-FFF2-40B4-BE49-F238E27FC236}">
                      <a16:creationId xmlns:a16="http://schemas.microsoft.com/office/drawing/2014/main" id="{9D7DA3D8-F406-F9E6-50F0-099FDB64CFF8}"/>
                    </a:ext>
                  </a:extLst>
                </p:cNvPr>
                <p:cNvSpPr txBox="1"/>
                <p:nvPr/>
              </p:nvSpPr>
              <p:spPr>
                <a:xfrm>
                  <a:off x="0" y="-38100"/>
                  <a:ext cx="1339616" cy="444500"/>
                </a:xfrm>
                <a:prstGeom prst="rect">
                  <a:avLst/>
                </a:prstGeom>
              </p:spPr>
              <p:txBody>
                <a:bodyPr lIns="47792" tIns="47792" rIns="47792" bIns="47792" rtlCol="0" anchor="ctr"/>
                <a:lstStyle/>
                <a:p>
                  <a:pPr algn="ctr">
                    <a:lnSpc>
                      <a:spcPts val="2659"/>
                    </a:lnSpc>
                    <a:spcBef>
                      <a:spcPct val="0"/>
                    </a:spcBef>
                  </a:pPr>
                  <a:endParaRPr/>
                </a:p>
              </p:txBody>
            </p:sp>
          </p:grpSp>
          <p:sp>
            <p:nvSpPr>
              <p:cNvPr id="65" name="TextBox 31">
                <a:extLst>
                  <a:ext uri="{FF2B5EF4-FFF2-40B4-BE49-F238E27FC236}">
                    <a16:creationId xmlns:a16="http://schemas.microsoft.com/office/drawing/2014/main" id="{4CFE7BB4-B141-EAC7-E881-B94177C71DBC}"/>
                  </a:ext>
                </a:extLst>
              </p:cNvPr>
              <p:cNvSpPr txBox="1"/>
              <p:nvPr/>
            </p:nvSpPr>
            <p:spPr>
              <a:xfrm>
                <a:off x="5186413" y="7485751"/>
                <a:ext cx="3151877" cy="615553"/>
              </a:xfrm>
              <a:prstGeom prst="rect">
                <a:avLst/>
              </a:prstGeom>
            </p:spPr>
            <p:txBody>
              <a:bodyPr wrap="square" lIns="0" tIns="0" rIns="0" bIns="0" rtlCol="0" anchor="t">
                <a:spAutoFit/>
              </a:bodyPr>
              <a:lstStyle/>
              <a:p>
                <a:pPr algn="ctr">
                  <a:lnSpc>
                    <a:spcPts val="2362"/>
                  </a:lnSpc>
                </a:pPr>
                <a:r>
                  <a:rPr lang="en-US" sz="2000" b="1">
                    <a:solidFill>
                      <a:srgbClr val="000000"/>
                    </a:solidFill>
                    <a:latin typeface="Arial" panose="020B0604020202020204" pitchFamily="34" charset="0"/>
                    <a:ea typeface="Garet"/>
                    <a:cs typeface="Arial" panose="020B0604020202020204" pitchFamily="34" charset="0"/>
                    <a:sym typeface="Garet"/>
                  </a:rPr>
                  <a:t>Policy Recommendations</a:t>
                </a:r>
              </a:p>
            </p:txBody>
          </p:sp>
        </p:grpSp>
      </p:grpSp>
    </p:spTree>
    <p:extLst>
      <p:ext uri="{BB962C8B-B14F-4D97-AF65-F5344CB8AC3E}">
        <p14:creationId xmlns:p14="http://schemas.microsoft.com/office/powerpoint/2010/main" val="472848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F4704-CCD6-0997-6D2B-AA2C91DE43F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2586782-B1DC-D1E1-6ADF-0B3A03B94670}"/>
              </a:ext>
            </a:extLst>
          </p:cNvPr>
          <p:cNvSpPr/>
          <p:nvPr/>
        </p:nvSpPr>
        <p:spPr>
          <a:xfrm flipH="1">
            <a:off x="11486338" y="6921334"/>
            <a:ext cx="7032879" cy="8229600"/>
          </a:xfrm>
          <a:custGeom>
            <a:avLst/>
            <a:gdLst/>
            <a:ahLst/>
            <a:cxnLst/>
            <a:rect l="l" t="t" r="r" b="b"/>
            <a:pathLst>
              <a:path w="7032879" h="8229600">
                <a:moveTo>
                  <a:pt x="7032879" y="0"/>
                </a:moveTo>
                <a:lnTo>
                  <a:pt x="0" y="0"/>
                </a:lnTo>
                <a:lnTo>
                  <a:pt x="0" y="8229600"/>
                </a:lnTo>
                <a:lnTo>
                  <a:pt x="7032879" y="8229600"/>
                </a:lnTo>
                <a:lnTo>
                  <a:pt x="7032879"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2B66F966-EB66-89A3-F7C8-F0938227C1C1}"/>
              </a:ext>
            </a:extLst>
          </p:cNvPr>
          <p:cNvSpPr/>
          <p:nvPr/>
        </p:nvSpPr>
        <p:spPr>
          <a:xfrm>
            <a:off x="-231217" y="6921334"/>
            <a:ext cx="7032879" cy="8229600"/>
          </a:xfrm>
          <a:custGeom>
            <a:avLst/>
            <a:gdLst/>
            <a:ahLst/>
            <a:cxnLst/>
            <a:rect l="l" t="t" r="r" b="b"/>
            <a:pathLst>
              <a:path w="7032879" h="8229600">
                <a:moveTo>
                  <a:pt x="0" y="0"/>
                </a:moveTo>
                <a:lnTo>
                  <a:pt x="7032879" y="0"/>
                </a:lnTo>
                <a:lnTo>
                  <a:pt x="7032879"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1856914E-2AC3-D422-9B91-D065C0D94508}"/>
              </a:ext>
            </a:extLst>
          </p:cNvPr>
          <p:cNvSpPr/>
          <p:nvPr/>
        </p:nvSpPr>
        <p:spPr>
          <a:xfrm flipH="1">
            <a:off x="-2626544" y="5186079"/>
            <a:ext cx="7248642" cy="5448562"/>
          </a:xfrm>
          <a:custGeom>
            <a:avLst/>
            <a:gdLst/>
            <a:ahLst/>
            <a:cxnLst/>
            <a:rect l="l" t="t" r="r" b="b"/>
            <a:pathLst>
              <a:path w="7248642" h="5448562">
                <a:moveTo>
                  <a:pt x="7248642" y="0"/>
                </a:moveTo>
                <a:lnTo>
                  <a:pt x="0" y="0"/>
                </a:lnTo>
                <a:lnTo>
                  <a:pt x="0" y="5448562"/>
                </a:lnTo>
                <a:lnTo>
                  <a:pt x="7248642" y="5448562"/>
                </a:lnTo>
                <a:lnTo>
                  <a:pt x="7248642"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a:extLst>
              <a:ext uri="{FF2B5EF4-FFF2-40B4-BE49-F238E27FC236}">
                <a16:creationId xmlns:a16="http://schemas.microsoft.com/office/drawing/2014/main" id="{57940FDB-9C10-2C4C-DA4E-E6E9E3CDFFDF}"/>
              </a:ext>
            </a:extLst>
          </p:cNvPr>
          <p:cNvSpPr/>
          <p:nvPr/>
        </p:nvSpPr>
        <p:spPr>
          <a:xfrm>
            <a:off x="1028700" y="1230804"/>
            <a:ext cx="1539583" cy="408670"/>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4">
              <a:extLst>
                <a:ext uri="{96DAC541-7B7A-43D3-8B79-37D633B846F1}">
                  <asvg:svgBlip xmlns:asvg="http://schemas.microsoft.com/office/drawing/2016/SVG/main" r:embed="rId5"/>
                </a:ext>
              </a:extLst>
            </a:blip>
            <a:stretch>
              <a:fillRect r="-83257" b="-5903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a:extLst>
              <a:ext uri="{FF2B5EF4-FFF2-40B4-BE49-F238E27FC236}">
                <a16:creationId xmlns:a16="http://schemas.microsoft.com/office/drawing/2014/main" id="{605BB297-E14B-6A74-DB1F-D36DF9853712}"/>
              </a:ext>
            </a:extLst>
          </p:cNvPr>
          <p:cNvSpPr/>
          <p:nvPr/>
        </p:nvSpPr>
        <p:spPr>
          <a:xfrm>
            <a:off x="15719717" y="1230804"/>
            <a:ext cx="1539583" cy="408670"/>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4">
              <a:extLst>
                <a:ext uri="{96DAC541-7B7A-43D3-8B79-37D633B846F1}">
                  <asvg:svgBlip xmlns:asvg="http://schemas.microsoft.com/office/drawing/2016/SVG/main" r:embed="rId5"/>
                </a:ext>
              </a:extLst>
            </a:blip>
            <a:stretch>
              <a:fillRect r="-83257" b="-5903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4">
            <a:extLst>
              <a:ext uri="{FF2B5EF4-FFF2-40B4-BE49-F238E27FC236}">
                <a16:creationId xmlns:a16="http://schemas.microsoft.com/office/drawing/2014/main" id="{2B722A2E-C5A0-3157-6BEC-97FB507B2EC3}"/>
              </a:ext>
            </a:extLst>
          </p:cNvPr>
          <p:cNvSpPr txBox="1"/>
          <p:nvPr/>
        </p:nvSpPr>
        <p:spPr>
          <a:xfrm>
            <a:off x="3412101" y="948467"/>
            <a:ext cx="11463797" cy="1231106"/>
          </a:xfrm>
          <a:prstGeom prst="rect">
            <a:avLst/>
          </a:prstGeom>
        </p:spPr>
        <p:txBody>
          <a:bodyPr wrap="square" lIns="0" tIns="0" rIns="0" bIns="0" rtlCol="0" anchor="t">
            <a:spAutoFit/>
          </a:bodyPr>
          <a:lstStyle>
            <a:defPPr>
              <a:defRPr lang="en-US"/>
            </a:defPPr>
            <a:lvl1pPr algn="ctr">
              <a:lnSpc>
                <a:spcPts val="7957"/>
              </a:lnSpc>
              <a:defRPr sz="4000" b="1">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sym typeface="Garet Bold"/>
              </a:rPr>
              <a:t>Country-specific Climate Risk and Resilience Profile</a:t>
            </a:r>
          </a:p>
        </p:txBody>
      </p:sp>
      <p:grpSp>
        <p:nvGrpSpPr>
          <p:cNvPr id="37" name="Group 14">
            <a:extLst>
              <a:ext uri="{FF2B5EF4-FFF2-40B4-BE49-F238E27FC236}">
                <a16:creationId xmlns:a16="http://schemas.microsoft.com/office/drawing/2014/main" id="{8562DCD3-9FBD-1D9C-D38F-7D9BD255377C}"/>
              </a:ext>
            </a:extLst>
          </p:cNvPr>
          <p:cNvGrpSpPr/>
          <p:nvPr/>
        </p:nvGrpSpPr>
        <p:grpSpPr>
          <a:xfrm>
            <a:off x="14181120" y="4998931"/>
            <a:ext cx="6156359" cy="6156359"/>
            <a:chOff x="0" y="0"/>
            <a:chExt cx="812800" cy="812800"/>
          </a:xfrm>
        </p:grpSpPr>
        <p:sp>
          <p:nvSpPr>
            <p:cNvPr id="38" name="Freeform 15">
              <a:extLst>
                <a:ext uri="{FF2B5EF4-FFF2-40B4-BE49-F238E27FC236}">
                  <a16:creationId xmlns:a16="http://schemas.microsoft.com/office/drawing/2014/main" id="{9DC62FE6-5981-B0E3-6C6E-6159F7F9A65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5000" r="-25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6" name="Group 45">
            <a:extLst>
              <a:ext uri="{FF2B5EF4-FFF2-40B4-BE49-F238E27FC236}">
                <a16:creationId xmlns:a16="http://schemas.microsoft.com/office/drawing/2014/main" id="{01A067AB-E502-2605-4EB1-C60F1F5B7260}"/>
              </a:ext>
            </a:extLst>
          </p:cNvPr>
          <p:cNvGrpSpPr/>
          <p:nvPr/>
        </p:nvGrpSpPr>
        <p:grpSpPr>
          <a:xfrm>
            <a:off x="642375" y="1854662"/>
            <a:ext cx="17003251" cy="8432337"/>
            <a:chOff x="642375" y="1854662"/>
            <a:chExt cx="17003251" cy="8432337"/>
          </a:xfrm>
        </p:grpSpPr>
        <p:grpSp>
          <p:nvGrpSpPr>
            <p:cNvPr id="41" name="Group 40">
              <a:extLst>
                <a:ext uri="{FF2B5EF4-FFF2-40B4-BE49-F238E27FC236}">
                  <a16:creationId xmlns:a16="http://schemas.microsoft.com/office/drawing/2014/main" id="{6B07404D-0950-48D7-0FC2-4E5635002C33}"/>
                </a:ext>
              </a:extLst>
            </p:cNvPr>
            <p:cNvGrpSpPr/>
            <p:nvPr/>
          </p:nvGrpSpPr>
          <p:grpSpPr>
            <a:xfrm>
              <a:off x="642375" y="1854662"/>
              <a:ext cx="17003251" cy="8432337"/>
              <a:chOff x="642375" y="2584782"/>
              <a:chExt cx="17003251" cy="8432337"/>
            </a:xfrm>
          </p:grpSpPr>
          <p:grpSp>
            <p:nvGrpSpPr>
              <p:cNvPr id="6" name="Group 6">
                <a:extLst>
                  <a:ext uri="{FF2B5EF4-FFF2-40B4-BE49-F238E27FC236}">
                    <a16:creationId xmlns:a16="http://schemas.microsoft.com/office/drawing/2014/main" id="{73BCD523-6AAE-F549-AE25-6D33F0CE88C1}"/>
                  </a:ext>
                </a:extLst>
              </p:cNvPr>
              <p:cNvGrpSpPr/>
              <p:nvPr/>
            </p:nvGrpSpPr>
            <p:grpSpPr>
              <a:xfrm>
                <a:off x="642375" y="2584782"/>
                <a:ext cx="17003251" cy="8432337"/>
                <a:chOff x="0" y="-38100"/>
                <a:chExt cx="1263881" cy="626790"/>
              </a:xfrm>
            </p:grpSpPr>
            <p:sp>
              <p:nvSpPr>
                <p:cNvPr id="7" name="Freeform 7">
                  <a:extLst>
                    <a:ext uri="{FF2B5EF4-FFF2-40B4-BE49-F238E27FC236}">
                      <a16:creationId xmlns:a16="http://schemas.microsoft.com/office/drawing/2014/main" id="{7CF7E9DB-C7BC-060F-CDEF-5B9EBD51510F}"/>
                    </a:ext>
                  </a:extLst>
                </p:cNvPr>
                <p:cNvSpPr/>
                <p:nvPr/>
              </p:nvSpPr>
              <p:spPr>
                <a:xfrm>
                  <a:off x="0" y="0"/>
                  <a:ext cx="1263881" cy="588690"/>
                </a:xfrm>
                <a:custGeom>
                  <a:avLst/>
                  <a:gdLst/>
                  <a:ahLst/>
                  <a:cxnLst/>
                  <a:rect l="l" t="t" r="r" b="b"/>
                  <a:pathLst>
                    <a:path w="1263881" h="406400">
                      <a:moveTo>
                        <a:pt x="1060681" y="0"/>
                      </a:moveTo>
                      <a:cubicBezTo>
                        <a:pt x="1172905" y="0"/>
                        <a:pt x="1263881" y="90976"/>
                        <a:pt x="1263881" y="203200"/>
                      </a:cubicBezTo>
                      <a:cubicBezTo>
                        <a:pt x="1263881" y="315424"/>
                        <a:pt x="1172905" y="406400"/>
                        <a:pt x="1060681" y="406400"/>
                      </a:cubicBezTo>
                      <a:lnTo>
                        <a:pt x="203200" y="406400"/>
                      </a:lnTo>
                      <a:cubicBezTo>
                        <a:pt x="90976" y="406400"/>
                        <a:pt x="0" y="315424"/>
                        <a:pt x="0" y="203200"/>
                      </a:cubicBezTo>
                      <a:cubicBezTo>
                        <a:pt x="0" y="90976"/>
                        <a:pt x="90976" y="0"/>
                        <a:pt x="203200" y="0"/>
                      </a:cubicBezTo>
                      <a:close/>
                    </a:path>
                  </a:pathLst>
                </a:custGeom>
                <a:gradFill rotWithShape="1">
                  <a:gsLst>
                    <a:gs pos="0">
                      <a:srgbClr val="088395">
                        <a:alpha val="85000"/>
                      </a:srgbClr>
                    </a:gs>
                    <a:gs pos="100000">
                      <a:srgbClr val="071952">
                        <a:alpha val="85000"/>
                      </a:srgbClr>
                    </a:gs>
                  </a:gsLst>
                  <a:lin ang="27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B1F9A2D5-DC76-48A5-ECF1-8105FF027A93}"/>
                    </a:ext>
                  </a:extLst>
                </p:cNvPr>
                <p:cNvSpPr txBox="1"/>
                <p:nvPr/>
              </p:nvSpPr>
              <p:spPr>
                <a:xfrm>
                  <a:off x="0" y="-38100"/>
                  <a:ext cx="1263881"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0" name="Group 39">
                <a:extLst>
                  <a:ext uri="{FF2B5EF4-FFF2-40B4-BE49-F238E27FC236}">
                    <a16:creationId xmlns:a16="http://schemas.microsoft.com/office/drawing/2014/main" id="{823EC64E-B530-D0FC-4DF9-AECC22FD476A}"/>
                  </a:ext>
                </a:extLst>
              </p:cNvPr>
              <p:cNvGrpSpPr/>
              <p:nvPr/>
            </p:nvGrpSpPr>
            <p:grpSpPr>
              <a:xfrm>
                <a:off x="1724112" y="3680790"/>
                <a:ext cx="14839776" cy="6688627"/>
                <a:chOff x="1724112" y="3680790"/>
                <a:chExt cx="14839776" cy="6688627"/>
              </a:xfrm>
            </p:grpSpPr>
            <p:grpSp>
              <p:nvGrpSpPr>
                <p:cNvPr id="9" name="Group 9">
                  <a:extLst>
                    <a:ext uri="{FF2B5EF4-FFF2-40B4-BE49-F238E27FC236}">
                      <a16:creationId xmlns:a16="http://schemas.microsoft.com/office/drawing/2014/main" id="{BF98409E-2797-F15F-D615-F6624EAB66C3}"/>
                    </a:ext>
                  </a:extLst>
                </p:cNvPr>
                <p:cNvGrpSpPr/>
                <p:nvPr/>
              </p:nvGrpSpPr>
              <p:grpSpPr>
                <a:xfrm>
                  <a:off x="1724112" y="3680790"/>
                  <a:ext cx="6458893" cy="6688627"/>
                  <a:chOff x="0" y="-99293"/>
                  <a:chExt cx="1672998" cy="1732504"/>
                </a:xfrm>
              </p:grpSpPr>
              <p:sp>
                <p:nvSpPr>
                  <p:cNvPr id="10" name="Freeform 10">
                    <a:extLst>
                      <a:ext uri="{FF2B5EF4-FFF2-40B4-BE49-F238E27FC236}">
                        <a16:creationId xmlns:a16="http://schemas.microsoft.com/office/drawing/2014/main" id="{A1EDBF11-D531-5A6F-6AB0-5A62EEA28E58}"/>
                      </a:ext>
                    </a:extLst>
                  </p:cNvPr>
                  <p:cNvSpPr/>
                  <p:nvPr/>
                </p:nvSpPr>
                <p:spPr>
                  <a:xfrm>
                    <a:off x="495398" y="-99293"/>
                    <a:ext cx="1177600" cy="1732504"/>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A54D6A93-6997-8D91-31DD-99DC18762936}"/>
                      </a:ext>
                    </a:extLst>
                  </p:cNvPr>
                  <p:cNvSpPr txBox="1"/>
                  <p:nvPr/>
                </p:nvSpPr>
                <p:spPr>
                  <a:xfrm>
                    <a:off x="0" y="-38100"/>
                    <a:ext cx="1177600" cy="953440"/>
                  </a:xfrm>
                  <a:prstGeom prst="rect">
                    <a:avLst/>
                  </a:prstGeom>
                </p:spPr>
                <p:txBody>
                  <a:bodyPr lIns="56284" tIns="56284" rIns="56284" bIns="56284"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a:extLst>
                    <a:ext uri="{FF2B5EF4-FFF2-40B4-BE49-F238E27FC236}">
                      <a16:creationId xmlns:a16="http://schemas.microsoft.com/office/drawing/2014/main" id="{B00673C4-C5AB-80A8-633D-DCC575DC69EC}"/>
                    </a:ext>
                  </a:extLst>
                </p:cNvPr>
                <p:cNvGrpSpPr/>
                <p:nvPr/>
              </p:nvGrpSpPr>
              <p:grpSpPr>
                <a:xfrm>
                  <a:off x="2004210" y="3939084"/>
                  <a:ext cx="5898697" cy="1565720"/>
                  <a:chOff x="0" y="-99293"/>
                  <a:chExt cx="1527894" cy="405557"/>
                </a:xfrm>
              </p:grpSpPr>
              <p:sp>
                <p:nvSpPr>
                  <p:cNvPr id="13" name="Freeform 13">
                    <a:extLst>
                      <a:ext uri="{FF2B5EF4-FFF2-40B4-BE49-F238E27FC236}">
                        <a16:creationId xmlns:a16="http://schemas.microsoft.com/office/drawing/2014/main" id="{2AEED4D4-9538-DE53-0DD4-932F2904C7A4}"/>
                      </a:ext>
                    </a:extLst>
                  </p:cNvPr>
                  <p:cNvSpPr/>
                  <p:nvPr/>
                </p:nvSpPr>
                <p:spPr>
                  <a:xfrm>
                    <a:off x="495398" y="-99293"/>
                    <a:ext cx="1032496" cy="306264"/>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a:extLst>
                      <a:ext uri="{FF2B5EF4-FFF2-40B4-BE49-F238E27FC236}">
                        <a16:creationId xmlns:a16="http://schemas.microsoft.com/office/drawing/2014/main" id="{13F97AA2-93DD-ADE4-5CFD-4A4C09AA39D2}"/>
                      </a:ext>
                    </a:extLst>
                  </p:cNvPr>
                  <p:cNvSpPr txBox="1"/>
                  <p:nvPr/>
                </p:nvSpPr>
                <p:spPr>
                  <a:xfrm>
                    <a:off x="0" y="-38100"/>
                    <a:ext cx="1032496" cy="344364"/>
                  </a:xfrm>
                  <a:prstGeom prst="rect">
                    <a:avLst/>
                  </a:prstGeom>
                </p:spPr>
                <p:txBody>
                  <a:bodyPr lIns="56284" tIns="56284" rIns="56284" bIns="56284"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a:extLst>
                    <a:ext uri="{FF2B5EF4-FFF2-40B4-BE49-F238E27FC236}">
                      <a16:creationId xmlns:a16="http://schemas.microsoft.com/office/drawing/2014/main" id="{85F9B010-AD98-BB00-A2D5-845BD8F4EF43}"/>
                    </a:ext>
                  </a:extLst>
                </p:cNvPr>
                <p:cNvSpPr txBox="1"/>
                <p:nvPr/>
              </p:nvSpPr>
              <p:spPr>
                <a:xfrm>
                  <a:off x="4087299" y="4122630"/>
                  <a:ext cx="3645090" cy="743793"/>
                </a:xfrm>
                <a:prstGeom prst="rect">
                  <a:avLst/>
                </a:prstGeom>
              </p:spPr>
              <p:txBody>
                <a:bodyPr lIns="0" tIns="0" rIns="0" bIns="0" rtlCol="0" anchor="t">
                  <a:spAutoFit/>
                </a:bodyPr>
                <a:lstStyle/>
                <a:p>
                  <a:pPr marL="0" marR="0" lvl="0" indent="0" algn="ctr" defTabSz="914400" rtl="0" eaLnBrk="1" fontAlgn="auto" latinLnBrk="0" hangingPunct="1">
                    <a:lnSpc>
                      <a:spcPts val="2903"/>
                    </a:lnSpc>
                    <a:spcBef>
                      <a:spcPts val="0"/>
                    </a:spcBef>
                    <a:spcAft>
                      <a:spcPts val="0"/>
                    </a:spcAft>
                    <a:buClrTx/>
                    <a:buSzTx/>
                    <a:buFontTx/>
                    <a:buNone/>
                    <a:tabLst/>
                    <a:defRPr/>
                  </a:pPr>
                  <a:r>
                    <a:rPr kumimoji="0" lang="en-US" sz="2419" b="1" i="0" u="none" strike="noStrike" kern="1200" cap="none" spc="0" normalizeH="0" baseline="0" noProof="0" dirty="0">
                      <a:ln>
                        <a:noFill/>
                      </a:ln>
                      <a:solidFill>
                        <a:srgbClr val="FFFFFF"/>
                      </a:solidFill>
                      <a:effectLst/>
                      <a:uLnTx/>
                      <a:uFillTx/>
                      <a:latin typeface="Arial" panose="020B0604020202020204" pitchFamily="34" charset="0"/>
                      <a:ea typeface="Garet Bold"/>
                      <a:cs typeface="Arial" panose="020B0604020202020204" pitchFamily="34" charset="0"/>
                      <a:sym typeface="Garet Bold"/>
                    </a:rPr>
                    <a:t>Country-Specific Climate Risks</a:t>
                  </a:r>
                </a:p>
              </p:txBody>
            </p:sp>
            <p:sp>
              <p:nvSpPr>
                <p:cNvPr id="16" name="TextBox 16">
                  <a:extLst>
                    <a:ext uri="{FF2B5EF4-FFF2-40B4-BE49-F238E27FC236}">
                      <a16:creationId xmlns:a16="http://schemas.microsoft.com/office/drawing/2014/main" id="{02BD8B40-4BDA-23C2-FDAC-885E3DFE3BE9}"/>
                    </a:ext>
                  </a:extLst>
                </p:cNvPr>
                <p:cNvSpPr txBox="1"/>
                <p:nvPr/>
              </p:nvSpPr>
              <p:spPr>
                <a:xfrm>
                  <a:off x="4003036" y="5279311"/>
                  <a:ext cx="3813614" cy="4708981"/>
                </a:xfrm>
                <a:prstGeom prst="rect">
                  <a:avLst/>
                </a:prstGeom>
              </p:spPr>
              <p:txBody>
                <a:bodyPr lIns="0" tIns="0" rIns="0" bIns="0" rtlCol="0" anchor="t">
                  <a:spAutoFit/>
                </a:bodyPr>
                <a:lstStyle/>
                <a:p>
                  <a:pPr algn="just"/>
                  <a:r>
                    <a:rPr lang="en-GB" dirty="0">
                      <a:solidFill>
                        <a:srgbClr val="000000"/>
                      </a:solidFill>
                      <a:latin typeface="Arial" panose="020B0604020202020204" pitchFamily="34" charset="0"/>
                      <a:ea typeface="SimSun" panose="02010600030101010101" pitchFamily="2" charset="-122"/>
                      <a:cs typeface="Arial" panose="020B0604020202020204" pitchFamily="34" charset="0"/>
                    </a:rPr>
                    <a:t>▪︎ </a:t>
                  </a:r>
                  <a:r>
                    <a:rPr lang="en-GB" dirty="0">
                      <a:latin typeface="Arial" panose="020B0604020202020204" pitchFamily="34" charset="0"/>
                      <a:cs typeface="Arial" panose="020B0604020202020204" pitchFamily="34" charset="0"/>
                    </a:rPr>
                    <a:t>Highly susceptible to climate-related hazards.</a:t>
                  </a:r>
                </a:p>
                <a:p>
                  <a:pPr algn="just"/>
                  <a:endParaRPr lang="en-GB" dirty="0">
                    <a:latin typeface="Arial" panose="020B0604020202020204" pitchFamily="34" charset="0"/>
                    <a:cs typeface="Arial" panose="020B0604020202020204" pitchFamily="34" charset="0"/>
                  </a:endParaRPr>
                </a:p>
                <a:p>
                  <a:pPr algn="just"/>
                  <a:r>
                    <a:rPr lang="en-GB" dirty="0">
                      <a:solidFill>
                        <a:srgbClr val="000000"/>
                      </a:solidFill>
                      <a:latin typeface="Arial" panose="020B0604020202020204" pitchFamily="34" charset="0"/>
                      <a:ea typeface="SimSun" panose="02010600030101010101" pitchFamily="2" charset="-122"/>
                      <a:cs typeface="Arial" panose="020B0604020202020204" pitchFamily="34" charset="0"/>
                    </a:rPr>
                    <a:t>▪︎ </a:t>
                  </a:r>
                  <a:r>
                    <a:rPr lang="en-GB" dirty="0">
                      <a:latin typeface="Arial" panose="020B0604020202020204" pitchFamily="34" charset="0"/>
                      <a:cs typeface="Arial" panose="020B0604020202020204" pitchFamily="34" charset="0"/>
                    </a:rPr>
                    <a:t>Highest per capita greenhouse gas (GHG) emissions.</a:t>
                  </a:r>
                </a:p>
                <a:p>
                  <a:pPr algn="just"/>
                  <a:endParaRPr lang="en-GB" dirty="0">
                    <a:latin typeface="Arial" panose="020B0604020202020204" pitchFamily="34" charset="0"/>
                    <a:cs typeface="Arial" panose="020B0604020202020204" pitchFamily="34" charset="0"/>
                  </a:endParaRPr>
                </a:p>
                <a:p>
                  <a:pPr algn="just"/>
                  <a:r>
                    <a:rPr lang="en-GB" dirty="0">
                      <a:solidFill>
                        <a:srgbClr val="000000"/>
                      </a:solidFill>
                      <a:latin typeface="Arial" panose="020B0604020202020204" pitchFamily="34" charset="0"/>
                      <a:ea typeface="SimSun" panose="02010600030101010101" pitchFamily="2" charset="-122"/>
                      <a:cs typeface="Arial" panose="020B0604020202020204" pitchFamily="34" charset="0"/>
                    </a:rPr>
                    <a:t>▪︎ </a:t>
                  </a:r>
                  <a:r>
                    <a:rPr lang="en-GB" dirty="0">
                      <a:latin typeface="Arial" panose="020B0604020202020204" pitchFamily="34" charset="0"/>
                      <a:cs typeface="Arial" panose="020B0604020202020204" pitchFamily="34" charset="0"/>
                    </a:rPr>
                    <a:t>Physical risks:</a:t>
                  </a:r>
                </a:p>
                <a:p>
                  <a:pPr lvl="1" algn="just"/>
                  <a:r>
                    <a:rPr lang="en-GB" dirty="0">
                      <a:latin typeface="Arial" panose="020B0604020202020204" pitchFamily="34" charset="0"/>
                      <a:cs typeface="Arial" panose="020B0604020202020204" pitchFamily="34" charset="0"/>
                    </a:rPr>
                    <a:t>∙ Extreme Heat</a:t>
                  </a:r>
                </a:p>
                <a:p>
                  <a:pPr lvl="1" algn="just"/>
                  <a:r>
                    <a:rPr lang="en-GB" dirty="0">
                      <a:latin typeface="Arial" panose="020B0604020202020204" pitchFamily="34" charset="0"/>
                      <a:cs typeface="Arial" panose="020B0604020202020204" pitchFamily="34" charset="0"/>
                    </a:rPr>
                    <a:t>∙ Coastal Flooding</a:t>
                  </a:r>
                </a:p>
                <a:p>
                  <a:pPr lvl="1" algn="just"/>
                  <a:r>
                    <a:rPr lang="en-GB" dirty="0">
                      <a:latin typeface="Arial" panose="020B0604020202020204" pitchFamily="34" charset="0"/>
                      <a:cs typeface="Arial" panose="020B0604020202020204" pitchFamily="34" charset="0"/>
                    </a:rPr>
                    <a:t>∙ Water Scarcity</a:t>
                  </a:r>
                </a:p>
                <a:p>
                  <a:pPr lvl="1" algn="just"/>
                  <a:r>
                    <a:rPr lang="en-GB" dirty="0">
                      <a:latin typeface="Arial" panose="020B0604020202020204" pitchFamily="34" charset="0"/>
                      <a:cs typeface="Arial" panose="020B0604020202020204" pitchFamily="34" charset="0"/>
                    </a:rPr>
                    <a:t>∙ Desertification</a:t>
                  </a:r>
                </a:p>
                <a:p>
                  <a:pPr algn="just"/>
                  <a:endParaRPr lang="en-GB" dirty="0">
                    <a:latin typeface="Arial" panose="020B0604020202020204" pitchFamily="34" charset="0"/>
                    <a:cs typeface="Arial" panose="020B0604020202020204" pitchFamily="34" charset="0"/>
                  </a:endParaRPr>
                </a:p>
                <a:p>
                  <a:pPr algn="just"/>
                  <a:r>
                    <a:rPr lang="en-GB" dirty="0">
                      <a:solidFill>
                        <a:srgbClr val="000000"/>
                      </a:solidFill>
                      <a:latin typeface="Arial" panose="020B0604020202020204" pitchFamily="34" charset="0"/>
                      <a:ea typeface="SimSun" panose="02010600030101010101" pitchFamily="2" charset="-122"/>
                      <a:cs typeface="Arial" panose="020B0604020202020204" pitchFamily="34" charset="0"/>
                    </a:rPr>
                    <a:t>▪︎ </a:t>
                  </a:r>
                  <a:r>
                    <a:rPr lang="en-GB" dirty="0">
                      <a:latin typeface="Arial" panose="020B0604020202020204" pitchFamily="34" charset="0"/>
                      <a:cs typeface="Arial" panose="020B0604020202020204" pitchFamily="34" charset="0"/>
                    </a:rPr>
                    <a:t>Transition risks:</a:t>
                  </a:r>
                </a:p>
                <a:p>
                  <a:pPr lvl="1" algn="just"/>
                  <a:r>
                    <a:rPr lang="en-GB" dirty="0">
                      <a:latin typeface="Arial" panose="020B0604020202020204" pitchFamily="34" charset="0"/>
                      <a:cs typeface="Arial" panose="020B0604020202020204" pitchFamily="34" charset="0"/>
                    </a:rPr>
                    <a:t>∙ Economic Diversification Pressure</a:t>
                  </a:r>
                </a:p>
                <a:p>
                  <a:pPr lvl="1" algn="just"/>
                  <a:r>
                    <a:rPr lang="en-GB" dirty="0">
                      <a:latin typeface="Arial" panose="020B0604020202020204" pitchFamily="34" charset="0"/>
                      <a:cs typeface="Arial" panose="020B0604020202020204" pitchFamily="34" charset="0"/>
                    </a:rPr>
                    <a:t>∙ Regulatory and Market Risks</a:t>
                  </a:r>
                </a:p>
                <a:p>
                  <a:pPr lvl="1" algn="just"/>
                  <a:r>
                    <a:rPr lang="en-GB" dirty="0">
                      <a:latin typeface="Arial" panose="020B0604020202020204" pitchFamily="34" charset="0"/>
                      <a:cs typeface="Arial" panose="020B0604020202020204" pitchFamily="34" charset="0"/>
                    </a:rPr>
                    <a:t>∙ Social Risks</a:t>
                  </a:r>
                </a:p>
              </p:txBody>
            </p:sp>
            <p:grpSp>
              <p:nvGrpSpPr>
                <p:cNvPr id="17" name="Group 17">
                  <a:extLst>
                    <a:ext uri="{FF2B5EF4-FFF2-40B4-BE49-F238E27FC236}">
                      <a16:creationId xmlns:a16="http://schemas.microsoft.com/office/drawing/2014/main" id="{14AE8C6D-1C1C-9874-2312-35F716A0EBD8}"/>
                    </a:ext>
                  </a:extLst>
                </p:cNvPr>
                <p:cNvGrpSpPr/>
                <p:nvPr/>
              </p:nvGrpSpPr>
              <p:grpSpPr>
                <a:xfrm>
                  <a:off x="6870838" y="3680790"/>
                  <a:ext cx="7030184" cy="6688627"/>
                  <a:chOff x="0" y="-99293"/>
                  <a:chExt cx="1820975" cy="1732504"/>
                </a:xfrm>
              </p:grpSpPr>
              <p:sp>
                <p:nvSpPr>
                  <p:cNvPr id="18" name="Freeform 18">
                    <a:extLst>
                      <a:ext uri="{FF2B5EF4-FFF2-40B4-BE49-F238E27FC236}">
                        <a16:creationId xmlns:a16="http://schemas.microsoft.com/office/drawing/2014/main" id="{49F66081-15B7-6589-8663-F72412D9CC81}"/>
                      </a:ext>
                    </a:extLst>
                  </p:cNvPr>
                  <p:cNvSpPr/>
                  <p:nvPr/>
                </p:nvSpPr>
                <p:spPr>
                  <a:xfrm>
                    <a:off x="643375" y="-99293"/>
                    <a:ext cx="1177600" cy="1732504"/>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B0448DDF-C3E3-A7E6-68C1-54564CEDB838}"/>
                      </a:ext>
                    </a:extLst>
                  </p:cNvPr>
                  <p:cNvSpPr txBox="1"/>
                  <p:nvPr/>
                </p:nvSpPr>
                <p:spPr>
                  <a:xfrm>
                    <a:off x="0" y="-38100"/>
                    <a:ext cx="1177600" cy="953440"/>
                  </a:xfrm>
                  <a:prstGeom prst="rect">
                    <a:avLst/>
                  </a:prstGeom>
                </p:spPr>
                <p:txBody>
                  <a:bodyPr lIns="56284" tIns="56284" rIns="56284" bIns="56284"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51C09C23-6440-5E7B-25C1-5214FD7447EA}"/>
                    </a:ext>
                  </a:extLst>
                </p:cNvPr>
                <p:cNvGrpSpPr/>
                <p:nvPr/>
              </p:nvGrpSpPr>
              <p:grpSpPr>
                <a:xfrm>
                  <a:off x="7150936" y="3939084"/>
                  <a:ext cx="6469988" cy="1565720"/>
                  <a:chOff x="0" y="-99293"/>
                  <a:chExt cx="1675871" cy="405557"/>
                </a:xfrm>
              </p:grpSpPr>
              <p:sp>
                <p:nvSpPr>
                  <p:cNvPr id="21" name="Freeform 21">
                    <a:extLst>
                      <a:ext uri="{FF2B5EF4-FFF2-40B4-BE49-F238E27FC236}">
                        <a16:creationId xmlns:a16="http://schemas.microsoft.com/office/drawing/2014/main" id="{38DF98B6-B955-4F13-EAEF-3D506227ADDE}"/>
                      </a:ext>
                    </a:extLst>
                  </p:cNvPr>
                  <p:cNvSpPr/>
                  <p:nvPr/>
                </p:nvSpPr>
                <p:spPr>
                  <a:xfrm>
                    <a:off x="643375" y="-99293"/>
                    <a:ext cx="1032496" cy="306264"/>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6F003404-3F97-8D75-9426-77784503A3ED}"/>
                      </a:ext>
                    </a:extLst>
                  </p:cNvPr>
                  <p:cNvSpPr txBox="1"/>
                  <p:nvPr/>
                </p:nvSpPr>
                <p:spPr>
                  <a:xfrm>
                    <a:off x="0" y="-38100"/>
                    <a:ext cx="1032496" cy="344364"/>
                  </a:xfrm>
                  <a:prstGeom prst="rect">
                    <a:avLst/>
                  </a:prstGeom>
                </p:spPr>
                <p:txBody>
                  <a:bodyPr lIns="56284" tIns="56284" rIns="56284" bIns="56284"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7">
                  <a:extLst>
                    <a:ext uri="{FF2B5EF4-FFF2-40B4-BE49-F238E27FC236}">
                      <a16:creationId xmlns:a16="http://schemas.microsoft.com/office/drawing/2014/main" id="{DA9A00F8-2A2A-1DC7-4D5D-76F7D7DF1BAF}"/>
                    </a:ext>
                  </a:extLst>
                </p:cNvPr>
                <p:cNvSpPr txBox="1"/>
                <p:nvPr/>
              </p:nvSpPr>
              <p:spPr>
                <a:xfrm>
                  <a:off x="12017563" y="3917036"/>
                  <a:ext cx="4546325" cy="3680918"/>
                </a:xfrm>
                <a:prstGeom prst="rect">
                  <a:avLst/>
                </a:prstGeom>
              </p:spPr>
              <p:txBody>
                <a:bodyPr lIns="56284" tIns="56284" rIns="56284" bIns="56284"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a:extLst>
                    <a:ext uri="{FF2B5EF4-FFF2-40B4-BE49-F238E27FC236}">
                      <a16:creationId xmlns:a16="http://schemas.microsoft.com/office/drawing/2014/main" id="{202047DD-74DD-133A-3EF7-467C49AEADED}"/>
                    </a:ext>
                  </a:extLst>
                </p:cNvPr>
                <p:cNvSpPr txBox="1"/>
                <p:nvPr/>
              </p:nvSpPr>
              <p:spPr>
                <a:xfrm>
                  <a:off x="12297662" y="4175330"/>
                  <a:ext cx="3986128" cy="1329474"/>
                </a:xfrm>
                <a:prstGeom prst="rect">
                  <a:avLst/>
                </a:prstGeom>
              </p:spPr>
              <p:txBody>
                <a:bodyPr lIns="56284" tIns="56284" rIns="56284" bIns="56284"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42" name="TextBox 15">
              <a:extLst>
                <a:ext uri="{FF2B5EF4-FFF2-40B4-BE49-F238E27FC236}">
                  <a16:creationId xmlns:a16="http://schemas.microsoft.com/office/drawing/2014/main" id="{9BEA9E6A-E99C-8C93-C9EC-A5F5AE319C39}"/>
                </a:ext>
              </a:extLst>
            </p:cNvPr>
            <p:cNvSpPr txBox="1"/>
            <p:nvPr/>
          </p:nvSpPr>
          <p:spPr>
            <a:xfrm>
              <a:off x="9710894" y="3578457"/>
              <a:ext cx="3645090" cy="371897"/>
            </a:xfrm>
            <a:prstGeom prst="rect">
              <a:avLst/>
            </a:prstGeom>
          </p:spPr>
          <p:txBody>
            <a:bodyPr lIns="0" tIns="0" rIns="0" bIns="0" rtlCol="0" anchor="t">
              <a:spAutoFit/>
            </a:bodyPr>
            <a:lstStyle/>
            <a:p>
              <a:pPr marL="0" marR="0" lvl="0" indent="0" algn="ctr" defTabSz="914400" rtl="0" eaLnBrk="1" fontAlgn="auto" latinLnBrk="0" hangingPunct="1">
                <a:lnSpc>
                  <a:spcPts val="2903"/>
                </a:lnSpc>
                <a:spcBef>
                  <a:spcPts val="0"/>
                </a:spcBef>
                <a:spcAft>
                  <a:spcPts val="0"/>
                </a:spcAft>
                <a:buClrTx/>
                <a:buSzTx/>
                <a:buFontTx/>
                <a:buNone/>
                <a:tabLst/>
                <a:defRPr/>
              </a:pPr>
              <a:r>
                <a:rPr kumimoji="0" lang="en-US" sz="2419" b="1" i="0" u="none" strike="noStrike" kern="1200" cap="none" spc="0" normalizeH="0" baseline="0" noProof="0" dirty="0">
                  <a:ln>
                    <a:noFill/>
                  </a:ln>
                  <a:solidFill>
                    <a:srgbClr val="FFFFFF"/>
                  </a:solidFill>
                  <a:effectLst/>
                  <a:uLnTx/>
                  <a:uFillTx/>
                  <a:latin typeface="Arial" panose="020B0604020202020204" pitchFamily="34" charset="0"/>
                  <a:ea typeface="Garet Bold"/>
                  <a:cs typeface="Arial" panose="020B0604020202020204" pitchFamily="34" charset="0"/>
                  <a:sym typeface="Garet Bold"/>
                </a:rPr>
                <a:t>Resilience Profile </a:t>
              </a:r>
            </a:p>
          </p:txBody>
        </p:sp>
        <p:sp>
          <p:nvSpPr>
            <p:cNvPr id="44" name="TextBox 16">
              <a:extLst>
                <a:ext uri="{FF2B5EF4-FFF2-40B4-BE49-F238E27FC236}">
                  <a16:creationId xmlns:a16="http://schemas.microsoft.com/office/drawing/2014/main" id="{93AF7EEB-FE65-52C6-1F11-8EFD0B312F10}"/>
                </a:ext>
              </a:extLst>
            </p:cNvPr>
            <p:cNvSpPr txBox="1"/>
            <p:nvPr/>
          </p:nvSpPr>
          <p:spPr>
            <a:xfrm>
              <a:off x="9698798" y="4579004"/>
              <a:ext cx="3813614" cy="3323987"/>
            </a:xfrm>
            <a:prstGeom prst="rect">
              <a:avLst/>
            </a:prstGeom>
          </p:spPr>
          <p:txBody>
            <a:bodyPr lIns="0" tIns="0" rIns="0" bIns="0" rtlCol="0" anchor="t">
              <a:spAutoFit/>
            </a:bodyPr>
            <a:lstStyle/>
            <a:p>
              <a:pPr algn="just"/>
              <a:r>
                <a:rPr lang="en-GB" dirty="0">
                  <a:solidFill>
                    <a:srgbClr val="000000"/>
                  </a:solidFill>
                  <a:latin typeface="Arial" panose="020B0604020202020204" pitchFamily="34" charset="0"/>
                  <a:ea typeface="SimSun" panose="02010600030101010101" pitchFamily="2" charset="-122"/>
                  <a:cs typeface="Arial" panose="020B0604020202020204" pitchFamily="34" charset="0"/>
                </a:rPr>
                <a:t>▪︎ </a:t>
              </a:r>
              <a:r>
                <a:rPr lang="en-GB" dirty="0">
                  <a:latin typeface="Arial" panose="020B0604020202020204" pitchFamily="34" charset="0"/>
                  <a:cs typeface="Arial" panose="020B0604020202020204" pitchFamily="34" charset="0"/>
                </a:rPr>
                <a:t>Qatar scores high on adaptation readiness.</a:t>
              </a:r>
            </a:p>
            <a:p>
              <a:pPr algn="just"/>
              <a:endParaRPr lang="en-GB" dirty="0">
                <a:latin typeface="Arial" panose="020B0604020202020204" pitchFamily="34" charset="0"/>
                <a:cs typeface="Arial" panose="020B0604020202020204" pitchFamily="34" charset="0"/>
              </a:endParaRPr>
            </a:p>
            <a:p>
              <a:pPr algn="just"/>
              <a:r>
                <a:rPr lang="en-GB" dirty="0">
                  <a:solidFill>
                    <a:srgbClr val="000000"/>
                  </a:solidFill>
                  <a:latin typeface="Arial" panose="020B0604020202020204" pitchFamily="34" charset="0"/>
                  <a:ea typeface="SimSun" panose="02010600030101010101" pitchFamily="2" charset="-122"/>
                  <a:cs typeface="Arial" panose="020B0604020202020204" pitchFamily="34" charset="0"/>
                </a:rPr>
                <a:t>▪︎ R</a:t>
              </a:r>
              <a:r>
                <a:rPr lang="en-GB" dirty="0">
                  <a:latin typeface="Arial" panose="020B0604020202020204" pitchFamily="34" charset="0"/>
                  <a:cs typeface="Arial" panose="020B0604020202020204" pitchFamily="34" charset="0"/>
                </a:rPr>
                <a:t>obust infrastructure and financial capacity to implement resilience measures. </a:t>
              </a:r>
            </a:p>
            <a:p>
              <a:pPr algn="just"/>
              <a:endParaRPr lang="en-GB" dirty="0">
                <a:latin typeface="Arial" panose="020B0604020202020204" pitchFamily="34" charset="0"/>
                <a:cs typeface="Arial" panose="020B0604020202020204" pitchFamily="34" charset="0"/>
              </a:endParaRPr>
            </a:p>
            <a:p>
              <a:pPr algn="just"/>
              <a:r>
                <a:rPr lang="en-GB" dirty="0">
                  <a:solidFill>
                    <a:srgbClr val="000000"/>
                  </a:solidFill>
                  <a:latin typeface="Arial" panose="020B0604020202020204" pitchFamily="34" charset="0"/>
                  <a:ea typeface="SimSun" panose="02010600030101010101" pitchFamily="2" charset="-122"/>
                  <a:cs typeface="Arial" panose="020B0604020202020204" pitchFamily="34" charset="0"/>
                </a:rPr>
                <a:t>▪︎ </a:t>
              </a:r>
              <a:r>
                <a:rPr lang="en-GB" dirty="0">
                  <a:latin typeface="Arial" panose="020B0604020202020204" pitchFamily="34" charset="0"/>
                  <a:cs typeface="Arial" panose="020B0604020202020204" pitchFamily="34" charset="0"/>
                </a:rPr>
                <a:t>The country’s National Environment and Climate Change Strategy (2021) outlines plans for emissions reduction, renewable energy adoption, and enhanced biodiversity.</a:t>
              </a:r>
            </a:p>
          </p:txBody>
        </p:sp>
      </p:grpSp>
    </p:spTree>
    <p:extLst>
      <p:ext uri="{BB962C8B-B14F-4D97-AF65-F5344CB8AC3E}">
        <p14:creationId xmlns:p14="http://schemas.microsoft.com/office/powerpoint/2010/main" val="14272024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47385-92D0-5510-2738-163F0FF4F86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B1488B2-831E-61A9-2DEC-3A81E8FCDB19}"/>
              </a:ext>
            </a:extLst>
          </p:cNvPr>
          <p:cNvGrpSpPr/>
          <p:nvPr/>
        </p:nvGrpSpPr>
        <p:grpSpPr>
          <a:xfrm>
            <a:off x="4783563" y="897497"/>
            <a:ext cx="7430219" cy="1350584"/>
            <a:chOff x="0" y="0"/>
            <a:chExt cx="9906959" cy="1800779"/>
          </a:xfrm>
        </p:grpSpPr>
        <p:sp>
          <p:nvSpPr>
            <p:cNvPr id="3" name="Freeform 3">
              <a:extLst>
                <a:ext uri="{FF2B5EF4-FFF2-40B4-BE49-F238E27FC236}">
                  <a16:creationId xmlns:a16="http://schemas.microsoft.com/office/drawing/2014/main" id="{F1B3E0E5-A34F-167C-4EB7-E7D77893D655}"/>
                </a:ext>
              </a:extLst>
            </p:cNvPr>
            <p:cNvSpPr/>
            <p:nvPr/>
          </p:nvSpPr>
          <p:spPr>
            <a:xfrm>
              <a:off x="0" y="0"/>
              <a:ext cx="9906959" cy="1800778"/>
            </a:xfrm>
            <a:custGeom>
              <a:avLst/>
              <a:gdLst/>
              <a:ahLst/>
              <a:cxnLst/>
              <a:rect l="l" t="t" r="r" b="b"/>
              <a:pathLst>
                <a:path w="9906959" h="1800778">
                  <a:moveTo>
                    <a:pt x="0" y="0"/>
                  </a:moveTo>
                  <a:lnTo>
                    <a:pt x="9906959" y="0"/>
                  </a:lnTo>
                  <a:lnTo>
                    <a:pt x="9906959" y="1800778"/>
                  </a:lnTo>
                  <a:lnTo>
                    <a:pt x="0" y="1800778"/>
                  </a:lnTo>
                  <a:close/>
                </a:path>
              </a:pathLst>
            </a:custGeom>
            <a:solidFill>
              <a:srgbClr val="000000">
                <a:alpha val="0"/>
              </a:srgbClr>
            </a:soli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81536F9D-EEF3-3930-B45B-9B6B6A007CD5}"/>
                </a:ext>
              </a:extLst>
            </p:cNvPr>
            <p:cNvSpPr txBox="1"/>
            <p:nvPr/>
          </p:nvSpPr>
          <p:spPr>
            <a:xfrm>
              <a:off x="0" y="-95250"/>
              <a:ext cx="9906959" cy="1896029"/>
            </a:xfrm>
            <a:prstGeom prst="rect">
              <a:avLst/>
            </a:prstGeom>
          </p:spPr>
          <p:txBody>
            <a:bodyPr lIns="0" tIns="0" rIns="0" bIns="0" rtlCol="0" anchor="t"/>
            <a:lstStyle/>
            <a:p>
              <a:pPr marL="0" marR="0" lvl="0" indent="0" algn="ctr" defTabSz="914445" rtl="0" eaLnBrk="1" fontAlgn="auto" latinLnBrk="0" hangingPunct="1">
                <a:lnSpc>
                  <a:spcPts val="5880"/>
                </a:lnSpc>
                <a:spcBef>
                  <a:spcPts val="0"/>
                </a:spcBef>
                <a:spcAft>
                  <a:spcPts val="0"/>
                </a:spcAft>
                <a:buClrTx/>
                <a:buSzTx/>
                <a:buFontTx/>
                <a:buNone/>
                <a:tabLst/>
                <a:defRPr/>
              </a:pPr>
              <a:r>
                <a:rPr kumimoji="0" lang="en-US" sz="4899" b="1" i="0" u="none" strike="noStrike" kern="1200" cap="none" spc="0" normalizeH="0" baseline="0" noProof="0" dirty="0">
                  <a:ln>
                    <a:noFill/>
                  </a:ln>
                  <a:solidFill>
                    <a:srgbClr val="FFC000"/>
                  </a:solidFill>
                  <a:effectLst/>
                  <a:uLnTx/>
                  <a:uFillTx/>
                  <a:latin typeface="Arial Bold"/>
                  <a:ea typeface="Arial Bold"/>
                  <a:cs typeface="Arial Bold"/>
                  <a:sym typeface="Arial Bold"/>
                </a:rPr>
                <a:t>GHG Emission</a:t>
              </a:r>
            </a:p>
          </p:txBody>
        </p:sp>
      </p:grpSp>
      <p:pic>
        <p:nvPicPr>
          <p:cNvPr id="8" name="Graphic 7">
            <a:extLst>
              <a:ext uri="{FF2B5EF4-FFF2-40B4-BE49-F238E27FC236}">
                <a16:creationId xmlns:a16="http://schemas.microsoft.com/office/drawing/2014/main" id="{7FD21B78-1DAB-BCDB-FDC9-6E646F7610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1755" y="1870395"/>
            <a:ext cx="16311517" cy="7090834"/>
          </a:xfrm>
          <a:prstGeom prst="rect">
            <a:avLst/>
          </a:prstGeom>
        </p:spPr>
      </p:pic>
      <p:sp>
        <p:nvSpPr>
          <p:cNvPr id="15" name="TextBox 14">
            <a:extLst>
              <a:ext uri="{FF2B5EF4-FFF2-40B4-BE49-F238E27FC236}">
                <a16:creationId xmlns:a16="http://schemas.microsoft.com/office/drawing/2014/main" id="{873EFA4B-68AC-5415-368D-BE46CFCC336F}"/>
              </a:ext>
            </a:extLst>
          </p:cNvPr>
          <p:cNvSpPr txBox="1"/>
          <p:nvPr/>
        </p:nvSpPr>
        <p:spPr>
          <a:xfrm>
            <a:off x="4507230" y="9709879"/>
            <a:ext cx="9250680" cy="369332"/>
          </a:xfrm>
          <a:prstGeom prst="rect">
            <a:avLst/>
          </a:prstGeom>
          <a:noFill/>
        </p:spPr>
        <p:txBody>
          <a:bodyPr wrap="square">
            <a:spAutoFit/>
          </a:bodyPr>
          <a:lstStyle/>
          <a:p>
            <a:pPr algn="just">
              <a:spcAft>
                <a:spcPts val="800"/>
              </a:spcAft>
              <a:buNone/>
            </a:pPr>
            <a:r>
              <a:rPr lang="en-US" sz="1800" b="1" cap="small" dirty="0">
                <a:effectLst/>
                <a:latin typeface="Arial" panose="020B0604020202020204" pitchFamily="34" charset="0"/>
                <a:ea typeface="SimSun" panose="02010600030101010101" pitchFamily="2" charset="-122"/>
                <a:cs typeface="Arial" panose="020B0604020202020204" pitchFamily="34" charset="0"/>
              </a:rPr>
              <a:t>Qatar’s Greenhouse Emissions Pathway Compared to 1.5°C Compatibility Target</a:t>
            </a:r>
            <a:endParaRPr lang="en-QA" sz="1800" b="1" cap="small"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7611481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BB165-DB43-CA64-A8E1-77F09C2882D4}"/>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a:extLst>
              <a:ext uri="{FF2B5EF4-FFF2-40B4-BE49-F238E27FC236}">
                <a16:creationId xmlns:a16="http://schemas.microsoft.com/office/drawing/2014/main" id="{CE421269-C4AC-2398-BBC0-D91846B25022}"/>
              </a:ext>
            </a:extLst>
          </p:cNvPr>
          <p:cNvSpPr txBox="1"/>
          <p:nvPr/>
        </p:nvSpPr>
        <p:spPr>
          <a:xfrm>
            <a:off x="1257300" y="835492"/>
            <a:ext cx="15773400" cy="1700540"/>
          </a:xfrm>
          <a:prstGeom prst="rect">
            <a:avLst/>
          </a:prstGeom>
        </p:spPr>
        <p:txBody>
          <a:bodyPr vert="horz" lIns="91440" tIns="45720" rIns="91440" bIns="45720" rtlCol="0" anchor="ctr">
            <a:normAutofit/>
          </a:bodyPr>
          <a:lstStyle/>
          <a:p>
            <a:pPr algn="ctr" defTabSz="914445">
              <a:lnSpc>
                <a:spcPts val="5880"/>
              </a:lnSpc>
              <a:defRPr/>
            </a:pPr>
            <a:r>
              <a:rPr lang="en-US" sz="4899" b="1" dirty="0">
                <a:solidFill>
                  <a:srgbClr val="FFC000"/>
                </a:solidFill>
                <a:latin typeface="Arial Bold"/>
                <a:cs typeface="Arial Bold"/>
              </a:rPr>
              <a:t>Regulatory Framework</a:t>
            </a:r>
          </a:p>
        </p:txBody>
      </p:sp>
      <p:graphicFrame>
        <p:nvGraphicFramePr>
          <p:cNvPr id="9" name="Diagram 8">
            <a:extLst>
              <a:ext uri="{FF2B5EF4-FFF2-40B4-BE49-F238E27FC236}">
                <a16:creationId xmlns:a16="http://schemas.microsoft.com/office/drawing/2014/main" id="{48EAB8E6-29FF-581C-9A54-82A1EA65131C}"/>
              </a:ext>
            </a:extLst>
          </p:cNvPr>
          <p:cNvGraphicFramePr/>
          <p:nvPr>
            <p:extLst>
              <p:ext uri="{D42A27DB-BD31-4B8C-83A1-F6EECF244321}">
                <p14:modId xmlns:p14="http://schemas.microsoft.com/office/powerpoint/2010/main" val="2217826507"/>
              </p:ext>
            </p:extLst>
          </p:nvPr>
        </p:nvGraphicFramePr>
        <p:xfrm>
          <a:off x="1257300" y="2738437"/>
          <a:ext cx="15773400" cy="6527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1CB21808-B3E3-881F-4165-3B01F5F27426}"/>
              </a:ext>
            </a:extLst>
          </p:cNvPr>
          <p:cNvSpPr txBox="1"/>
          <p:nvPr/>
        </p:nvSpPr>
        <p:spPr>
          <a:xfrm>
            <a:off x="122695" y="57128"/>
            <a:ext cx="12620539" cy="514372"/>
          </a:xfrm>
          <a:prstGeom prst="rect">
            <a:avLst/>
          </a:prstGeom>
          <a:noFill/>
        </p:spPr>
        <p:txBody>
          <a:bodyPr wrap="square">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Islamic Finance Trajectory: Regulatory Framework</a:t>
            </a:r>
            <a:endParaRPr lang="en-US" sz="2596" dirty="0">
              <a:solidFill>
                <a:srgbClr val="FFFFFF"/>
              </a:solidFill>
              <a:latin typeface="Arial" panose="020B0604020202020204" pitchFamily="34" charset="0"/>
              <a:ea typeface="Garet Bold"/>
              <a:cs typeface="Arial" panose="020B0604020202020204" pitchFamily="34" charset="0"/>
              <a:sym typeface="Garet Bold"/>
            </a:endParaRPr>
          </a:p>
        </p:txBody>
      </p:sp>
    </p:spTree>
    <p:extLst>
      <p:ext uri="{BB962C8B-B14F-4D97-AF65-F5344CB8AC3E}">
        <p14:creationId xmlns:p14="http://schemas.microsoft.com/office/powerpoint/2010/main" val="29561560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8653F-4E7B-B2EB-54E7-73A160690D5F}"/>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5EE81F8-6D26-719B-08EF-294481BF53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a:extLst>
              <a:ext uri="{FF2B5EF4-FFF2-40B4-BE49-F238E27FC236}">
                <a16:creationId xmlns:a16="http://schemas.microsoft.com/office/drawing/2014/main" id="{E9C0E5B1-D9F9-FC62-4BE8-652FDE3DC5CC}"/>
              </a:ext>
            </a:extLst>
          </p:cNvPr>
          <p:cNvSpPr txBox="1"/>
          <p:nvPr/>
        </p:nvSpPr>
        <p:spPr>
          <a:xfrm>
            <a:off x="1255012" y="671655"/>
            <a:ext cx="15773400" cy="1700540"/>
          </a:xfrm>
          <a:prstGeom prst="rect">
            <a:avLst/>
          </a:prstGeom>
        </p:spPr>
        <p:txBody>
          <a:bodyPr vert="horz" lIns="91440" tIns="45720" rIns="91440" bIns="45720" rtlCol="0" anchor="ctr">
            <a:normAutofit/>
          </a:bodyPr>
          <a:lstStyle/>
          <a:p>
            <a:pPr algn="ctr" defTabSz="914445">
              <a:lnSpc>
                <a:spcPts val="5880"/>
              </a:lnSpc>
              <a:defRPr/>
            </a:pPr>
            <a:r>
              <a:rPr lang="en-US" sz="6000" b="1" dirty="0">
                <a:solidFill>
                  <a:srgbClr val="FFC000"/>
                </a:solidFill>
                <a:latin typeface="Arial Bold"/>
                <a:cs typeface="Arial Bold"/>
              </a:rPr>
              <a:t>Islamic Financial Landscape</a:t>
            </a:r>
          </a:p>
        </p:txBody>
      </p:sp>
      <p:pic>
        <p:nvPicPr>
          <p:cNvPr id="2" name="Picture 1" descr="A timeline of a company&#10;&#10;AI-generated content may be incorrect.">
            <a:extLst>
              <a:ext uri="{FF2B5EF4-FFF2-40B4-BE49-F238E27FC236}">
                <a16:creationId xmlns:a16="http://schemas.microsoft.com/office/drawing/2014/main" id="{33E3972F-AA18-4BF4-BD24-FB4F40E3C843}"/>
              </a:ext>
            </a:extLst>
          </p:cNvPr>
          <p:cNvPicPr>
            <a:picLocks noChangeAspect="1"/>
          </p:cNvPicPr>
          <p:nvPr/>
        </p:nvPicPr>
        <p:blipFill>
          <a:blip r:embed="rId2"/>
          <a:stretch>
            <a:fillRect/>
          </a:stretch>
        </p:blipFill>
        <p:spPr>
          <a:xfrm>
            <a:off x="1910511" y="2084755"/>
            <a:ext cx="14161097" cy="7530590"/>
          </a:xfrm>
          <a:prstGeom prst="rect">
            <a:avLst/>
          </a:prstGeom>
        </p:spPr>
      </p:pic>
      <p:sp>
        <p:nvSpPr>
          <p:cNvPr id="5" name="TextBox 4">
            <a:extLst>
              <a:ext uri="{FF2B5EF4-FFF2-40B4-BE49-F238E27FC236}">
                <a16:creationId xmlns:a16="http://schemas.microsoft.com/office/drawing/2014/main" id="{C0B5D3AE-6FF6-07BC-BDB1-4EE706AD2A19}"/>
              </a:ext>
            </a:extLst>
          </p:cNvPr>
          <p:cNvSpPr txBox="1"/>
          <p:nvPr/>
        </p:nvSpPr>
        <p:spPr>
          <a:xfrm>
            <a:off x="1910511" y="9788078"/>
            <a:ext cx="4809895" cy="367152"/>
          </a:xfrm>
          <a:prstGeom prst="rect">
            <a:avLst/>
          </a:prstGeom>
          <a:noFill/>
        </p:spPr>
        <p:txBody>
          <a:bodyPr wrap="square">
            <a:spAutoFit/>
          </a:bodyPr>
          <a:lstStyle/>
          <a:p>
            <a:pPr algn="just">
              <a:lnSpc>
                <a:spcPct val="107000"/>
              </a:lnSpc>
              <a:spcBef>
                <a:spcPts val="600"/>
              </a:spcBef>
              <a:spcAft>
                <a:spcPts val="800"/>
              </a:spcAft>
              <a:buNone/>
            </a:pPr>
            <a:r>
              <a:rPr lang="en-US" sz="1800" i="1" dirty="0">
                <a:effectLst/>
                <a:latin typeface="Cambria" panose="02040503050406030204" pitchFamily="18" charset="0"/>
                <a:ea typeface="SimSun" panose="02010600030101010101" pitchFamily="2" charset="-122"/>
                <a:cs typeface="Times New Roman" panose="02020603050405020304" pitchFamily="18" charset="0"/>
              </a:rPr>
              <a:t>Source: Qatar Islamic Finance report 2018</a:t>
            </a:r>
            <a:endParaRPr lang="en-QA" sz="2000" dirty="0">
              <a:effectLst/>
              <a:latin typeface="Cambria" panose="02040503050406030204" pitchFamily="18" charset="0"/>
              <a:ea typeface="SimSu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4FD4A077-D33C-B515-F3CB-E0060D4BBAC6}"/>
              </a:ext>
            </a:extLst>
          </p:cNvPr>
          <p:cNvSpPr txBox="1"/>
          <p:nvPr/>
        </p:nvSpPr>
        <p:spPr>
          <a:xfrm>
            <a:off x="122695" y="57128"/>
            <a:ext cx="12620539" cy="514372"/>
          </a:xfrm>
          <a:prstGeom prst="rect">
            <a:avLst/>
          </a:prstGeom>
          <a:noFill/>
        </p:spPr>
        <p:txBody>
          <a:bodyPr wrap="square">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Islamic Finance Trajectory: Industry Landscape</a:t>
            </a:r>
            <a:endParaRPr lang="en-US" sz="2596" dirty="0">
              <a:solidFill>
                <a:srgbClr val="FFFFFF"/>
              </a:solidFill>
              <a:latin typeface="Arial" panose="020B0604020202020204" pitchFamily="34" charset="0"/>
              <a:ea typeface="Garet Bold"/>
              <a:cs typeface="Arial" panose="020B0604020202020204" pitchFamily="34" charset="0"/>
              <a:sym typeface="Garet Bold"/>
            </a:endParaRPr>
          </a:p>
        </p:txBody>
      </p:sp>
    </p:spTree>
    <p:extLst>
      <p:ext uri="{BB962C8B-B14F-4D97-AF65-F5344CB8AC3E}">
        <p14:creationId xmlns:p14="http://schemas.microsoft.com/office/powerpoint/2010/main" val="1922181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73562-0DF5-5C93-E108-21E9A5A908DE}"/>
            </a:ext>
          </a:extLst>
        </p:cNvPr>
        <p:cNvGrpSpPr/>
        <p:nvPr/>
      </p:nvGrpSpPr>
      <p:grpSpPr>
        <a:xfrm>
          <a:off x="0" y="0"/>
          <a:ext cx="0" cy="0"/>
          <a:chOff x="0" y="0"/>
          <a:chExt cx="0" cy="0"/>
        </a:xfrm>
      </p:grpSpPr>
      <p:sp>
        <p:nvSpPr>
          <p:cNvPr id="27" name="TextBox 27">
            <a:extLst>
              <a:ext uri="{FF2B5EF4-FFF2-40B4-BE49-F238E27FC236}">
                <a16:creationId xmlns:a16="http://schemas.microsoft.com/office/drawing/2014/main" id="{689DD6A9-48C9-164D-169A-2B678C25F7AE}"/>
              </a:ext>
            </a:extLst>
          </p:cNvPr>
          <p:cNvSpPr txBox="1"/>
          <p:nvPr/>
        </p:nvSpPr>
        <p:spPr>
          <a:xfrm>
            <a:off x="3419516" y="554833"/>
            <a:ext cx="14868484" cy="92333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a:solidFill>
                  <a:srgbClr val="FFC000"/>
                </a:solidFill>
                <a:latin typeface="Arial Bold"/>
                <a:cs typeface="Arial Bold"/>
                <a:sym typeface="Garet Bold"/>
              </a:rPr>
              <a:t>Islamic Green Financial Landscape</a:t>
            </a:r>
          </a:p>
        </p:txBody>
      </p:sp>
      <p:grpSp>
        <p:nvGrpSpPr>
          <p:cNvPr id="76" name="Group 75">
            <a:extLst>
              <a:ext uri="{FF2B5EF4-FFF2-40B4-BE49-F238E27FC236}">
                <a16:creationId xmlns:a16="http://schemas.microsoft.com/office/drawing/2014/main" id="{7F30DCBB-005C-8B9E-4C6F-218C90E7F574}"/>
              </a:ext>
            </a:extLst>
          </p:cNvPr>
          <p:cNvGrpSpPr/>
          <p:nvPr/>
        </p:nvGrpSpPr>
        <p:grpSpPr>
          <a:xfrm>
            <a:off x="14095860" y="6922087"/>
            <a:ext cx="2765890" cy="1972183"/>
            <a:chOff x="4899701" y="6984291"/>
            <a:chExt cx="3669360" cy="1972183"/>
          </a:xfrm>
        </p:grpSpPr>
        <p:sp>
          <p:nvSpPr>
            <p:cNvPr id="77" name="Freeform 16">
              <a:extLst>
                <a:ext uri="{FF2B5EF4-FFF2-40B4-BE49-F238E27FC236}">
                  <a16:creationId xmlns:a16="http://schemas.microsoft.com/office/drawing/2014/main" id="{1A54023E-6594-6B38-C3C8-140E6B3B540B}"/>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82" name="TextBox 15">
              <a:extLst>
                <a:ext uri="{FF2B5EF4-FFF2-40B4-BE49-F238E27FC236}">
                  <a16:creationId xmlns:a16="http://schemas.microsoft.com/office/drawing/2014/main" id="{0645A83E-CFAE-8143-B5CA-48CA90A34C68}"/>
                </a:ext>
              </a:extLst>
            </p:cNvPr>
            <p:cNvSpPr txBox="1"/>
            <p:nvPr/>
          </p:nvSpPr>
          <p:spPr>
            <a:xfrm>
              <a:off x="4899701" y="6984291"/>
              <a:ext cx="3669360" cy="1217536"/>
            </a:xfrm>
            <a:prstGeom prst="rect">
              <a:avLst/>
            </a:prstGeom>
          </p:spPr>
          <p:txBody>
            <a:bodyPr lIns="47792" tIns="47792" rIns="47792" bIns="47792"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pic>
        <p:nvPicPr>
          <p:cNvPr id="84" name="Picture 83" descr="A logo with a castle in the middle&#10;&#10;Description automatically generated">
            <a:extLst>
              <a:ext uri="{FF2B5EF4-FFF2-40B4-BE49-F238E27FC236}">
                <a16:creationId xmlns:a16="http://schemas.microsoft.com/office/drawing/2014/main" id="{7883B947-E35B-B768-E926-89FB3B7F1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7800" y="-308315"/>
            <a:ext cx="1790700" cy="1816100"/>
          </a:xfrm>
          <a:prstGeom prst="rect">
            <a:avLst/>
          </a:prstGeom>
        </p:spPr>
      </p:pic>
      <p:sp>
        <p:nvSpPr>
          <p:cNvPr id="3" name="Freeform 10">
            <a:extLst>
              <a:ext uri="{FF2B5EF4-FFF2-40B4-BE49-F238E27FC236}">
                <a16:creationId xmlns:a16="http://schemas.microsoft.com/office/drawing/2014/main" id="{97F274B2-9981-CCEC-400A-E3D112A4FC36}"/>
              </a:ext>
            </a:extLst>
          </p:cNvPr>
          <p:cNvSpPr/>
          <p:nvPr/>
        </p:nvSpPr>
        <p:spPr>
          <a:xfrm>
            <a:off x="470037" y="1799186"/>
            <a:ext cx="4546325" cy="7223074"/>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endParaRPr lang="en-GB">
              <a:latin typeface="Arial" panose="020B0604020202020204" pitchFamily="34" charset="0"/>
              <a:cs typeface="Arial" panose="020B0604020202020204" pitchFamily="34" charset="0"/>
            </a:endParaRPr>
          </a:p>
        </p:txBody>
      </p:sp>
      <p:sp>
        <p:nvSpPr>
          <p:cNvPr id="4" name="Freeform 13">
            <a:extLst>
              <a:ext uri="{FF2B5EF4-FFF2-40B4-BE49-F238E27FC236}">
                <a16:creationId xmlns:a16="http://schemas.microsoft.com/office/drawing/2014/main" id="{A4C0B684-0E9D-5EFD-3E64-CF35545FAA79}"/>
              </a:ext>
            </a:extLst>
          </p:cNvPr>
          <p:cNvSpPr/>
          <p:nvPr/>
        </p:nvSpPr>
        <p:spPr>
          <a:xfrm>
            <a:off x="706343" y="2036978"/>
            <a:ext cx="4136179" cy="1182383"/>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endParaRPr lang="en-GB">
              <a:latin typeface="Arial" panose="020B0604020202020204" pitchFamily="34" charset="0"/>
              <a:cs typeface="Arial" panose="020B0604020202020204" pitchFamily="34" charset="0"/>
            </a:endParaRPr>
          </a:p>
        </p:txBody>
      </p:sp>
      <p:sp>
        <p:nvSpPr>
          <p:cNvPr id="5" name="TextBox 15">
            <a:extLst>
              <a:ext uri="{FF2B5EF4-FFF2-40B4-BE49-F238E27FC236}">
                <a16:creationId xmlns:a16="http://schemas.microsoft.com/office/drawing/2014/main" id="{E6C27097-190A-64FE-FF55-4E2446EAD3F9}"/>
              </a:ext>
            </a:extLst>
          </p:cNvPr>
          <p:cNvSpPr txBox="1"/>
          <p:nvPr/>
        </p:nvSpPr>
        <p:spPr>
          <a:xfrm>
            <a:off x="920655" y="2422176"/>
            <a:ext cx="3645090" cy="371897"/>
          </a:xfrm>
          <a:prstGeom prst="rect">
            <a:avLst/>
          </a:prstGeom>
        </p:spPr>
        <p:txBody>
          <a:bodyPr lIns="0" tIns="0" rIns="0" bIns="0" rtlCol="0" anchor="t">
            <a:spAutoFit/>
          </a:bodyPr>
          <a:lstStyle/>
          <a:p>
            <a:pPr algn="ctr">
              <a:lnSpc>
                <a:spcPts val="2903"/>
              </a:lnSpc>
            </a:pPr>
            <a:r>
              <a:rPr lang="en-US" sz="2419" b="1" dirty="0">
                <a:solidFill>
                  <a:srgbClr val="FFFFFF"/>
                </a:solidFill>
                <a:latin typeface="Arial" panose="020B0604020202020204" pitchFamily="34" charset="0"/>
                <a:ea typeface="Garet Bold"/>
                <a:cs typeface="Arial" panose="020B0604020202020204" pitchFamily="34" charset="0"/>
                <a:sym typeface="Garet Bold"/>
              </a:rPr>
              <a:t>Ambitious Strategies </a:t>
            </a:r>
            <a:endParaRPr lang="en-US" sz="2419" i="1" dirty="0">
              <a:solidFill>
                <a:srgbClr val="FFFFFF"/>
              </a:solidFill>
              <a:latin typeface="Arial" panose="020B0604020202020204" pitchFamily="34" charset="0"/>
              <a:ea typeface="Garet Bold"/>
              <a:cs typeface="Arial" panose="020B0604020202020204" pitchFamily="34" charset="0"/>
              <a:sym typeface="Garet Bold"/>
            </a:endParaRPr>
          </a:p>
        </p:txBody>
      </p:sp>
      <p:sp>
        <p:nvSpPr>
          <p:cNvPr id="6" name="TextBox 16">
            <a:extLst>
              <a:ext uri="{FF2B5EF4-FFF2-40B4-BE49-F238E27FC236}">
                <a16:creationId xmlns:a16="http://schemas.microsoft.com/office/drawing/2014/main" id="{CAD9A59D-C9E4-0406-4CD5-9C9933EC91CD}"/>
              </a:ext>
            </a:extLst>
          </p:cNvPr>
          <p:cNvSpPr txBox="1"/>
          <p:nvPr/>
        </p:nvSpPr>
        <p:spPr>
          <a:xfrm>
            <a:off x="836392" y="3397707"/>
            <a:ext cx="3959418" cy="5642570"/>
          </a:xfrm>
          <a:prstGeom prst="rect">
            <a:avLst/>
          </a:prstGeom>
        </p:spPr>
        <p:txBody>
          <a:bodyPr wrap="square" lIns="0" tIns="0" rIns="0" bIns="0" rtlCol="0" anchor="t">
            <a:spAutoFit/>
          </a:bodyPr>
          <a:lstStyle/>
          <a:p>
            <a:pPr marL="285750" indent="-285750" algn="just">
              <a:lnSpc>
                <a:spcPts val="2226"/>
              </a:lnSpc>
              <a:spcBef>
                <a:spcPct val="0"/>
              </a:spcBef>
              <a:buFont typeface="Arial" panose="020B0604020202020204" pitchFamily="34" charset="0"/>
              <a:buChar char="•"/>
            </a:pPr>
            <a:r>
              <a:rPr lang="en-GB" sz="2400" dirty="0">
                <a:solidFill>
                  <a:srgbClr val="000000"/>
                </a:solidFill>
                <a:latin typeface="Arial" panose="020B0604020202020204" pitchFamily="34" charset="0"/>
                <a:ea typeface="SimSun" panose="02010600030101010101" pitchFamily="2" charset="-122"/>
                <a:cs typeface="Arial" panose="020B0604020202020204" pitchFamily="34" charset="0"/>
              </a:rPr>
              <a:t>L</a:t>
            </a:r>
            <a:r>
              <a:rPr lang="en-GB" sz="2400" dirty="0">
                <a:solidFill>
                  <a:srgbClr val="000000"/>
                </a:solidFill>
                <a:effectLst/>
                <a:latin typeface="Arial" panose="020B0604020202020204" pitchFamily="34" charset="0"/>
                <a:ea typeface="SimSun" panose="02010600030101010101" pitchFamily="2" charset="-122"/>
                <a:cs typeface="Arial" panose="020B0604020202020204" pitchFamily="34" charset="0"/>
              </a:rPr>
              <a:t>aunch of comprehensive frameworks and guidelines that align with international best practices. </a:t>
            </a:r>
          </a:p>
          <a:p>
            <a:pPr marL="285750" indent="-285750" algn="just">
              <a:lnSpc>
                <a:spcPts val="2226"/>
              </a:lnSpc>
              <a:spcBef>
                <a:spcPct val="0"/>
              </a:spcBef>
              <a:buFont typeface="Arial" panose="020B0604020202020204" pitchFamily="34" charset="0"/>
              <a:buChar char="•"/>
            </a:pPr>
            <a:endParaRPr lang="en-GB" sz="2400" dirty="0">
              <a:solidFill>
                <a:srgbClr val="000000"/>
              </a:solidFill>
              <a:effectLst/>
              <a:latin typeface="Arial" panose="020B0604020202020204" pitchFamily="34" charset="0"/>
              <a:ea typeface="SimSun" panose="02010600030101010101" pitchFamily="2" charset="-122"/>
              <a:cs typeface="Arial" panose="020B0604020202020204" pitchFamily="34" charset="0"/>
            </a:endParaRPr>
          </a:p>
          <a:p>
            <a:pPr marL="285750" indent="-285750" algn="just">
              <a:lnSpc>
                <a:spcPts val="2226"/>
              </a:lnSpc>
              <a:spcBef>
                <a:spcPct val="0"/>
              </a:spcBef>
              <a:buFont typeface="Arial" panose="020B0604020202020204" pitchFamily="34" charset="0"/>
              <a:buChar char="•"/>
            </a:pPr>
            <a:r>
              <a:rPr lang="en-GB" sz="2400" dirty="0">
                <a:solidFill>
                  <a:srgbClr val="000000"/>
                </a:solidFill>
                <a:effectLst/>
                <a:latin typeface="Arial" panose="020B0604020202020204" pitchFamily="34" charset="0"/>
                <a:ea typeface="SimSun" panose="02010600030101010101" pitchFamily="2" charset="-122"/>
                <a:cs typeface="Arial" panose="020B0604020202020204" pitchFamily="34" charset="0"/>
              </a:rPr>
              <a:t>Third Strategic Plan for Financial Sector development</a:t>
            </a:r>
            <a:r>
              <a:rPr lang="en-GB" sz="2400" dirty="0">
                <a:solidFill>
                  <a:srgbClr val="000000"/>
                </a:solidFill>
                <a:latin typeface="Arial" panose="020B0604020202020204" pitchFamily="34" charset="0"/>
                <a:ea typeface="SimSun" panose="02010600030101010101" pitchFamily="2" charset="-122"/>
                <a:cs typeface="Arial" panose="020B0604020202020204" pitchFamily="34" charset="0"/>
              </a:rPr>
              <a:t>.</a:t>
            </a:r>
            <a:endParaRPr lang="en-GB" sz="2400" dirty="0">
              <a:solidFill>
                <a:srgbClr val="000000"/>
              </a:solidFill>
              <a:effectLst/>
              <a:latin typeface="Arial" panose="020B0604020202020204" pitchFamily="34" charset="0"/>
              <a:ea typeface="SimSun" panose="02010600030101010101" pitchFamily="2" charset="-122"/>
              <a:cs typeface="Arial" panose="020B0604020202020204" pitchFamily="34" charset="0"/>
            </a:endParaRPr>
          </a:p>
          <a:p>
            <a:pPr marL="285750" indent="-285750" algn="just">
              <a:lnSpc>
                <a:spcPts val="2226"/>
              </a:lnSpc>
              <a:spcBef>
                <a:spcPct val="0"/>
              </a:spcBef>
              <a:buFont typeface="Arial" panose="020B0604020202020204" pitchFamily="34" charset="0"/>
              <a:buChar char="•"/>
            </a:pPr>
            <a:r>
              <a:rPr lang="en-US" sz="2400" dirty="0">
                <a:solidFill>
                  <a:srgbClr val="000000"/>
                </a:solidFill>
                <a:latin typeface="Arial" panose="020B0604020202020204" pitchFamily="34" charset="0"/>
                <a:ea typeface="Garet"/>
                <a:cs typeface="Arial" panose="020B0604020202020204" pitchFamily="34" charset="0"/>
                <a:sym typeface="Garet"/>
              </a:rPr>
              <a:t>QCB’s Sustainable Finance Framework, introduced in 2025</a:t>
            </a:r>
            <a:r>
              <a:rPr lang="en-GB" sz="2400" dirty="0">
                <a:solidFill>
                  <a:srgbClr val="000000"/>
                </a:solidFill>
                <a:latin typeface="Arial" panose="020B0604020202020204" pitchFamily="34" charset="0"/>
                <a:ea typeface="SimSun" panose="02010600030101010101" pitchFamily="2" charset="-122"/>
                <a:cs typeface="Arial" panose="020B0604020202020204" pitchFamily="34" charset="0"/>
                <a:sym typeface="Garet"/>
              </a:rPr>
              <a:t>.</a:t>
            </a:r>
          </a:p>
          <a:p>
            <a:pPr marL="285750" indent="-285750" algn="just">
              <a:lnSpc>
                <a:spcPts val="2226"/>
              </a:lnSpc>
              <a:spcBef>
                <a:spcPct val="0"/>
              </a:spcBef>
              <a:buFont typeface="Arial" panose="020B0604020202020204" pitchFamily="34" charset="0"/>
              <a:buChar char="•"/>
            </a:pPr>
            <a:endParaRPr lang="en-GB" sz="2400" dirty="0">
              <a:solidFill>
                <a:srgbClr val="000000"/>
              </a:solidFill>
              <a:latin typeface="Arial" panose="020B0604020202020204" pitchFamily="34" charset="0"/>
              <a:ea typeface="SimSun" panose="02010600030101010101" pitchFamily="2" charset="-122"/>
              <a:cs typeface="Arial" panose="020B0604020202020204" pitchFamily="34" charset="0"/>
              <a:sym typeface="Garet"/>
            </a:endParaRPr>
          </a:p>
          <a:p>
            <a:pPr marL="285750" indent="-285750" algn="just">
              <a:lnSpc>
                <a:spcPts val="2226"/>
              </a:lnSpc>
              <a:spcBef>
                <a:spcPct val="0"/>
              </a:spcBef>
              <a:buFont typeface="Arial" panose="020B0604020202020204" pitchFamily="34" charset="0"/>
              <a:buChar char="•"/>
            </a:pPr>
            <a:r>
              <a:rPr lang="en-US" sz="2400" dirty="0">
                <a:solidFill>
                  <a:srgbClr val="000000"/>
                </a:solidFill>
                <a:latin typeface="Arial" panose="020B0604020202020204" pitchFamily="34" charset="0"/>
                <a:ea typeface="Garet"/>
                <a:cs typeface="Arial" panose="020B0604020202020204" pitchFamily="34" charset="0"/>
                <a:sym typeface="Garet"/>
              </a:rPr>
              <a:t>New Regulatory Framework for Digital Banks.</a:t>
            </a:r>
          </a:p>
          <a:p>
            <a:pPr marL="285750" indent="-285750" algn="just">
              <a:lnSpc>
                <a:spcPts val="2226"/>
              </a:lnSpc>
              <a:spcBef>
                <a:spcPct val="0"/>
              </a:spcBef>
              <a:buFont typeface="Arial" panose="020B0604020202020204" pitchFamily="34" charset="0"/>
              <a:buChar char="•"/>
            </a:pPr>
            <a:endParaRPr lang="en-US" sz="2400" dirty="0">
              <a:solidFill>
                <a:srgbClr val="000000"/>
              </a:solidFill>
              <a:latin typeface="Arial" panose="020B0604020202020204" pitchFamily="34" charset="0"/>
              <a:ea typeface="Garet"/>
              <a:cs typeface="Arial" panose="020B0604020202020204" pitchFamily="34" charset="0"/>
              <a:sym typeface="Garet"/>
            </a:endParaRPr>
          </a:p>
          <a:p>
            <a:pPr marL="285750" indent="-285750" algn="just">
              <a:lnSpc>
                <a:spcPts val="2226"/>
              </a:lnSpc>
              <a:spcBef>
                <a:spcPct val="0"/>
              </a:spcBef>
              <a:buFont typeface="Arial" panose="020B0604020202020204" pitchFamily="34" charset="0"/>
              <a:buChar char="•"/>
            </a:pPr>
            <a:r>
              <a:rPr lang="en-US" sz="2400" dirty="0">
                <a:solidFill>
                  <a:srgbClr val="000000"/>
                </a:solidFill>
                <a:latin typeface="Arial" panose="020B0604020202020204" pitchFamily="34" charset="0"/>
                <a:ea typeface="Garet"/>
                <a:cs typeface="Arial" panose="020B0604020202020204" pitchFamily="34" charset="0"/>
                <a:sym typeface="Garet"/>
              </a:rPr>
              <a:t>QFC’s Sustainable Sukuk and Bonds Framework in 2022.</a:t>
            </a:r>
          </a:p>
          <a:p>
            <a:pPr marL="285750" indent="-285750" algn="just">
              <a:lnSpc>
                <a:spcPts val="2226"/>
              </a:lnSpc>
              <a:spcBef>
                <a:spcPct val="0"/>
              </a:spcBef>
              <a:buFont typeface="Arial" panose="020B0604020202020204" pitchFamily="34" charset="0"/>
              <a:buChar char="•"/>
            </a:pPr>
            <a:endParaRPr lang="en-US" sz="2400" dirty="0">
              <a:solidFill>
                <a:srgbClr val="000000"/>
              </a:solidFill>
              <a:latin typeface="Arial" panose="020B0604020202020204" pitchFamily="34" charset="0"/>
              <a:ea typeface="Garet"/>
              <a:cs typeface="Arial" panose="020B0604020202020204" pitchFamily="34" charset="0"/>
              <a:sym typeface="Garet"/>
            </a:endParaRPr>
          </a:p>
        </p:txBody>
      </p:sp>
      <p:sp>
        <p:nvSpPr>
          <p:cNvPr id="7" name="Freeform 6">
            <a:extLst>
              <a:ext uri="{FF2B5EF4-FFF2-40B4-BE49-F238E27FC236}">
                <a16:creationId xmlns:a16="http://schemas.microsoft.com/office/drawing/2014/main" id="{C0FB3E49-2E13-485C-C7E8-91A77618B672}"/>
              </a:ext>
            </a:extLst>
          </p:cNvPr>
          <p:cNvSpPr/>
          <p:nvPr/>
        </p:nvSpPr>
        <p:spPr>
          <a:xfrm>
            <a:off x="5186882" y="1799186"/>
            <a:ext cx="4546325" cy="7223074"/>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endParaRPr lang="en-GB">
              <a:latin typeface="Arial" panose="020B0604020202020204" pitchFamily="34" charset="0"/>
              <a:cs typeface="Arial" panose="020B0604020202020204" pitchFamily="34" charset="0"/>
            </a:endParaRPr>
          </a:p>
        </p:txBody>
      </p:sp>
      <p:sp>
        <p:nvSpPr>
          <p:cNvPr id="8" name="Freeform 13">
            <a:extLst>
              <a:ext uri="{FF2B5EF4-FFF2-40B4-BE49-F238E27FC236}">
                <a16:creationId xmlns:a16="http://schemas.microsoft.com/office/drawing/2014/main" id="{7A1F1B89-6E1F-E782-F49B-C96B9B3E417A}"/>
              </a:ext>
            </a:extLst>
          </p:cNvPr>
          <p:cNvSpPr/>
          <p:nvPr/>
        </p:nvSpPr>
        <p:spPr>
          <a:xfrm>
            <a:off x="5466980" y="2057480"/>
            <a:ext cx="3986128" cy="1182383"/>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endParaRPr lang="en-GB">
              <a:latin typeface="Arial" panose="020B0604020202020204" pitchFamily="34" charset="0"/>
              <a:cs typeface="Arial" panose="020B0604020202020204" pitchFamily="34" charset="0"/>
            </a:endParaRPr>
          </a:p>
        </p:txBody>
      </p:sp>
      <p:sp>
        <p:nvSpPr>
          <p:cNvPr id="9" name="TextBox 15">
            <a:extLst>
              <a:ext uri="{FF2B5EF4-FFF2-40B4-BE49-F238E27FC236}">
                <a16:creationId xmlns:a16="http://schemas.microsoft.com/office/drawing/2014/main" id="{9A067BB7-FEC9-31C5-F673-BB7A0D29466D}"/>
              </a:ext>
            </a:extLst>
          </p:cNvPr>
          <p:cNvSpPr txBox="1"/>
          <p:nvPr/>
        </p:nvSpPr>
        <p:spPr>
          <a:xfrm>
            <a:off x="5637500" y="2403586"/>
            <a:ext cx="3645090" cy="371897"/>
          </a:xfrm>
          <a:prstGeom prst="rect">
            <a:avLst/>
          </a:prstGeom>
        </p:spPr>
        <p:txBody>
          <a:bodyPr lIns="0" tIns="0" rIns="0" bIns="0" rtlCol="0" anchor="t">
            <a:spAutoFit/>
          </a:bodyPr>
          <a:lstStyle/>
          <a:p>
            <a:pPr algn="ctr">
              <a:lnSpc>
                <a:spcPts val="2903"/>
              </a:lnSpc>
            </a:pPr>
            <a:r>
              <a:rPr lang="en-US" sz="2419" b="1" dirty="0">
                <a:solidFill>
                  <a:srgbClr val="FFFFFF"/>
                </a:solidFill>
                <a:latin typeface="Arial" panose="020B0604020202020204" pitchFamily="34" charset="0"/>
                <a:ea typeface="Garet Bold"/>
                <a:cs typeface="Arial" panose="020B0604020202020204" pitchFamily="34" charset="0"/>
                <a:sym typeface="Garet Bold"/>
              </a:rPr>
              <a:t>Product Innovation</a:t>
            </a:r>
            <a:endParaRPr lang="en-US" sz="2419" i="1" dirty="0">
              <a:solidFill>
                <a:srgbClr val="FFFFFF"/>
              </a:solidFill>
              <a:latin typeface="Arial" panose="020B0604020202020204" pitchFamily="34" charset="0"/>
              <a:ea typeface="Garet Bold"/>
              <a:cs typeface="Arial" panose="020B0604020202020204" pitchFamily="34" charset="0"/>
              <a:sym typeface="Garet Bold"/>
            </a:endParaRPr>
          </a:p>
        </p:txBody>
      </p:sp>
      <p:sp>
        <p:nvSpPr>
          <p:cNvPr id="10" name="TextBox 16">
            <a:extLst>
              <a:ext uri="{FF2B5EF4-FFF2-40B4-BE49-F238E27FC236}">
                <a16:creationId xmlns:a16="http://schemas.microsoft.com/office/drawing/2014/main" id="{4632529D-AC80-8E99-412C-FCCCA3F08FB8}"/>
              </a:ext>
            </a:extLst>
          </p:cNvPr>
          <p:cNvSpPr txBox="1"/>
          <p:nvPr/>
        </p:nvSpPr>
        <p:spPr>
          <a:xfrm>
            <a:off x="5553237" y="3397707"/>
            <a:ext cx="3813614" cy="3678379"/>
          </a:xfrm>
          <a:prstGeom prst="rect">
            <a:avLst/>
          </a:prstGeom>
        </p:spPr>
        <p:txBody>
          <a:bodyPr lIns="0" tIns="0" rIns="0" bIns="0" rtlCol="0" anchor="t">
            <a:spAutoFit/>
          </a:bodyPr>
          <a:lstStyle/>
          <a:p>
            <a:pPr marL="285750" indent="-285750" algn="just">
              <a:lnSpc>
                <a:spcPts val="2226"/>
              </a:lnSpc>
              <a:spcBef>
                <a:spcPct val="0"/>
              </a:spcBef>
              <a:buFont typeface="Arial" panose="020B0604020202020204" pitchFamily="34" charset="0"/>
              <a:buChar char="•"/>
            </a:pPr>
            <a:r>
              <a:rPr lang="en-US" sz="2400" dirty="0">
                <a:solidFill>
                  <a:srgbClr val="000000"/>
                </a:solidFill>
                <a:latin typeface="Arial" panose="020B0604020202020204" pitchFamily="34" charset="0"/>
                <a:ea typeface="Garet"/>
                <a:cs typeface="Arial" panose="020B0604020202020204" pitchFamily="34" charset="0"/>
                <a:sym typeface="Garet"/>
              </a:rPr>
              <a:t>Green and sustainable banking products such as green loans,  sustainable deposits, green mortgage and real estate financing, sustainability-linked Murabaha facilities, etc.</a:t>
            </a:r>
          </a:p>
          <a:p>
            <a:pPr marL="285750" indent="-285750" algn="just">
              <a:lnSpc>
                <a:spcPts val="2226"/>
              </a:lnSpc>
              <a:spcBef>
                <a:spcPct val="0"/>
              </a:spcBef>
              <a:buFont typeface="Arial" panose="020B0604020202020204" pitchFamily="34" charset="0"/>
              <a:buChar char="•"/>
            </a:pPr>
            <a:endParaRPr lang="en-US" sz="2400" dirty="0">
              <a:solidFill>
                <a:srgbClr val="000000"/>
              </a:solidFill>
              <a:latin typeface="Arial" panose="020B0604020202020204" pitchFamily="34" charset="0"/>
              <a:ea typeface="Garet"/>
              <a:cs typeface="Arial" panose="020B0604020202020204" pitchFamily="34" charset="0"/>
              <a:sym typeface="Garet"/>
            </a:endParaRPr>
          </a:p>
          <a:p>
            <a:pPr marL="285750" indent="-285750" algn="just">
              <a:lnSpc>
                <a:spcPts val="2226"/>
              </a:lnSpc>
              <a:spcBef>
                <a:spcPct val="0"/>
              </a:spcBef>
              <a:buFont typeface="Arial" panose="020B0604020202020204" pitchFamily="34" charset="0"/>
              <a:buChar char="•"/>
            </a:pPr>
            <a:r>
              <a:rPr lang="en-US" sz="2400" dirty="0">
                <a:solidFill>
                  <a:srgbClr val="000000"/>
                </a:solidFill>
                <a:latin typeface="Arial" panose="020B0604020202020204" pitchFamily="34" charset="0"/>
                <a:ea typeface="Garet"/>
                <a:cs typeface="Arial" panose="020B0604020202020204" pitchFamily="34" charset="0"/>
                <a:sym typeface="Garet"/>
              </a:rPr>
              <a:t>Sustainability embedded into the governance and operational structures of several IFIs.</a:t>
            </a:r>
          </a:p>
          <a:p>
            <a:pPr marL="285750" indent="-285750" algn="just">
              <a:lnSpc>
                <a:spcPts val="2226"/>
              </a:lnSpc>
              <a:spcBef>
                <a:spcPct val="0"/>
              </a:spcBef>
              <a:buFont typeface="Arial" panose="020B0604020202020204" pitchFamily="34" charset="0"/>
              <a:buChar char="•"/>
            </a:pPr>
            <a:endParaRPr lang="en-US" sz="2400" dirty="0">
              <a:solidFill>
                <a:srgbClr val="000000"/>
              </a:solidFill>
              <a:latin typeface="Arial" panose="020B0604020202020204" pitchFamily="34" charset="0"/>
              <a:ea typeface="Garet"/>
              <a:cs typeface="Arial" panose="020B0604020202020204" pitchFamily="34" charset="0"/>
              <a:sym typeface="Garet"/>
            </a:endParaRPr>
          </a:p>
        </p:txBody>
      </p:sp>
      <p:graphicFrame>
        <p:nvGraphicFramePr>
          <p:cNvPr id="11" name="Diagram 10">
            <a:extLst>
              <a:ext uri="{FF2B5EF4-FFF2-40B4-BE49-F238E27FC236}">
                <a16:creationId xmlns:a16="http://schemas.microsoft.com/office/drawing/2014/main" id="{25359787-0754-407E-FE64-0B4EEF396FE2}"/>
              </a:ext>
            </a:extLst>
          </p:cNvPr>
          <p:cNvGraphicFramePr/>
          <p:nvPr>
            <p:extLst>
              <p:ext uri="{D42A27DB-BD31-4B8C-83A1-F6EECF244321}">
                <p14:modId xmlns:p14="http://schemas.microsoft.com/office/powerpoint/2010/main" val="3595576039"/>
              </p:ext>
            </p:extLst>
          </p:nvPr>
        </p:nvGraphicFramePr>
        <p:xfrm>
          <a:off x="9623628" y="1604167"/>
          <a:ext cx="8450060"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a:extLst>
              <a:ext uri="{FF2B5EF4-FFF2-40B4-BE49-F238E27FC236}">
                <a16:creationId xmlns:a16="http://schemas.microsoft.com/office/drawing/2014/main" id="{5692EEF0-57D3-4077-ED90-937E0B08324F}"/>
              </a:ext>
            </a:extLst>
          </p:cNvPr>
          <p:cNvSpPr txBox="1"/>
          <p:nvPr/>
        </p:nvSpPr>
        <p:spPr>
          <a:xfrm>
            <a:off x="12291184" y="4746491"/>
            <a:ext cx="3334628" cy="1938992"/>
          </a:xfrm>
          <a:prstGeom prst="rect">
            <a:avLst/>
          </a:prstGeom>
          <a:noFill/>
        </p:spPr>
        <p:txBody>
          <a:bodyPr wrap="square">
            <a:spAutoFit/>
          </a:bodyPr>
          <a:lstStyle/>
          <a:p>
            <a:pPr algn="ctr"/>
            <a:r>
              <a:rPr lang="en-US" sz="2400" b="1" dirty="0">
                <a:solidFill>
                  <a:srgbClr val="FFC000"/>
                </a:solidFill>
                <a:effectLst/>
                <a:latin typeface="Arial" panose="020B0604020202020204" pitchFamily="34" charset="0"/>
                <a:ea typeface="SimSun" panose="02010600030101010101" pitchFamily="2" charset="-122"/>
                <a:cs typeface="Arial" panose="020B0604020202020204" pitchFamily="34" charset="0"/>
              </a:rPr>
              <a:t>Incentive Mechanisms</a:t>
            </a:r>
          </a:p>
          <a:p>
            <a:pPr algn="ctr"/>
            <a:r>
              <a:rPr lang="en-US" sz="2400" b="1" dirty="0">
                <a:solidFill>
                  <a:srgbClr val="FFC000"/>
                </a:solidFill>
                <a:effectLst/>
                <a:latin typeface="Arial" panose="020B0604020202020204" pitchFamily="34" charset="0"/>
                <a:ea typeface="SimSun" panose="02010600030101010101" pitchFamily="2" charset="-122"/>
                <a:cs typeface="Arial" panose="020B0604020202020204" pitchFamily="34" charset="0"/>
              </a:rPr>
              <a:t> to Develop Islamic</a:t>
            </a:r>
          </a:p>
          <a:p>
            <a:pPr algn="ctr"/>
            <a:r>
              <a:rPr lang="en-US" sz="2400" b="1" dirty="0">
                <a:solidFill>
                  <a:srgbClr val="FFC000"/>
                </a:solidFill>
                <a:effectLst/>
                <a:latin typeface="Arial" panose="020B0604020202020204" pitchFamily="34" charset="0"/>
                <a:ea typeface="SimSun" panose="02010600030101010101" pitchFamily="2" charset="-122"/>
                <a:cs typeface="Arial" panose="020B0604020202020204" pitchFamily="34" charset="0"/>
              </a:rPr>
              <a:t> Financing Responses</a:t>
            </a:r>
            <a:endParaRPr lang="en-GB" sz="2400" b="1" dirty="0">
              <a:solidFill>
                <a:srgbClr val="FFC000"/>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31B5DDF-47E5-CF26-8805-DED648EEAF9C}"/>
              </a:ext>
            </a:extLst>
          </p:cNvPr>
          <p:cNvSpPr/>
          <p:nvPr/>
        </p:nvSpPr>
        <p:spPr>
          <a:xfrm>
            <a:off x="12647257" y="3094774"/>
            <a:ext cx="2348305" cy="1130606"/>
          </a:xfrm>
          <a:prstGeom prst="rect">
            <a:avLst/>
          </a:prstGeom>
          <a:ln>
            <a:solidFill>
              <a:srgbClr val="8064A2"/>
            </a:solidFill>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lgn="l">
              <a:buFont typeface="Arial" panose="020B0604020202020204" pitchFamily="34" charset="0"/>
              <a:buChar char="•"/>
            </a:pPr>
            <a:r>
              <a:rPr lang="en-US" sz="1600" dirty="0">
                <a:latin typeface="Arial" panose="020B0604020202020204" pitchFamily="34" charset="0"/>
                <a:cs typeface="Arial" panose="020B0604020202020204" pitchFamily="34" charset="0"/>
              </a:rPr>
              <a:t>QCB has embedded sustainability into its regulatory oversight</a:t>
            </a:r>
          </a:p>
        </p:txBody>
      </p:sp>
      <p:sp>
        <p:nvSpPr>
          <p:cNvPr id="14" name="TextBox 13">
            <a:extLst>
              <a:ext uri="{FF2B5EF4-FFF2-40B4-BE49-F238E27FC236}">
                <a16:creationId xmlns:a16="http://schemas.microsoft.com/office/drawing/2014/main" id="{A9A93102-8A57-DD6F-EEC4-0612414A70C9}"/>
              </a:ext>
            </a:extLst>
          </p:cNvPr>
          <p:cNvSpPr txBox="1"/>
          <p:nvPr/>
        </p:nvSpPr>
        <p:spPr>
          <a:xfrm>
            <a:off x="15645267" y="4669663"/>
            <a:ext cx="2408966" cy="1323439"/>
          </a:xfrm>
          <a:prstGeom prst="rect">
            <a:avLst/>
          </a:prstGeom>
          <a:ln>
            <a:solidFill>
              <a:srgbClr val="6E5FA9"/>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285750" lvl="0" indent="-285750" algn="l">
              <a:buFont typeface="Arial" panose="020B0604020202020204" pitchFamily="34" charset="0"/>
              <a:buChar char="•"/>
            </a:pPr>
            <a:r>
              <a:rPr lang="en-US" sz="1600" dirty="0">
                <a:latin typeface="Arial" panose="020B0604020202020204" pitchFamily="34" charset="0"/>
                <a:cs typeface="Arial" panose="020B0604020202020204" pitchFamily="34" charset="0"/>
              </a:rPr>
              <a:t>Detailed guidelines for sustainability risk management and disclosure issued by QCB and QFCRA.</a:t>
            </a:r>
          </a:p>
        </p:txBody>
      </p:sp>
      <p:sp>
        <p:nvSpPr>
          <p:cNvPr id="15" name="TextBox 14">
            <a:extLst>
              <a:ext uri="{FF2B5EF4-FFF2-40B4-BE49-F238E27FC236}">
                <a16:creationId xmlns:a16="http://schemas.microsoft.com/office/drawing/2014/main" id="{94DB4B2D-49A1-442B-AEF8-E0748148D14F}"/>
              </a:ext>
            </a:extLst>
          </p:cNvPr>
          <p:cNvSpPr txBox="1"/>
          <p:nvPr/>
        </p:nvSpPr>
        <p:spPr>
          <a:xfrm>
            <a:off x="14445979" y="8862792"/>
            <a:ext cx="2765889" cy="1077218"/>
          </a:xfrm>
          <a:prstGeom prst="rect">
            <a:avLst/>
          </a:prstGeom>
          <a:ln>
            <a:solidFill>
              <a:srgbClr val="5A5EB2"/>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285750" lvl="0" indent="-285750" algn="l">
              <a:buFont typeface="Arial" panose="020B0604020202020204" pitchFamily="34" charset="0"/>
              <a:buChar char="•"/>
            </a:pPr>
            <a:r>
              <a:rPr lang="en-US" sz="1600" dirty="0">
                <a:latin typeface="Arial" panose="020B0604020202020204" pitchFamily="34" charset="0"/>
                <a:cs typeface="Arial" panose="020B0604020202020204" pitchFamily="34" charset="0"/>
              </a:rPr>
              <a:t>frameworks and products that support green and sustainable finance launched by several IFIs.</a:t>
            </a:r>
          </a:p>
        </p:txBody>
      </p:sp>
      <p:sp>
        <p:nvSpPr>
          <p:cNvPr id="17" name="TextBox 16">
            <a:extLst>
              <a:ext uri="{FF2B5EF4-FFF2-40B4-BE49-F238E27FC236}">
                <a16:creationId xmlns:a16="http://schemas.microsoft.com/office/drawing/2014/main" id="{57E63153-DCB8-EBAE-C9E4-8FF24CCD2D5F}"/>
              </a:ext>
            </a:extLst>
          </p:cNvPr>
          <p:cNvSpPr txBox="1"/>
          <p:nvPr/>
        </p:nvSpPr>
        <p:spPr>
          <a:xfrm>
            <a:off x="9903727" y="4701861"/>
            <a:ext cx="2236392" cy="1815882"/>
          </a:xfrm>
          <a:prstGeom prst="rect">
            <a:avLst/>
          </a:prstGeom>
          <a:ln>
            <a:solidFill>
              <a:srgbClr val="508C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285750" lvl="0" indent="-285750" algn="l">
              <a:buFont typeface="Arial" panose="020B0604020202020204" pitchFamily="34" charset="0"/>
              <a:buChar char="•"/>
            </a:pPr>
            <a:r>
              <a:rPr lang="en-US" sz="1600" dirty="0">
                <a:latin typeface="Arial" panose="020B0604020202020204" pitchFamily="34" charset="0"/>
                <a:cs typeface="Arial" panose="020B0604020202020204" pitchFamily="34" charset="0"/>
              </a:rPr>
              <a:t>Competitive tax policies and government-backed initiatives that encourage sustainable investment. </a:t>
            </a:r>
          </a:p>
        </p:txBody>
      </p:sp>
      <p:sp>
        <p:nvSpPr>
          <p:cNvPr id="2" name="TextBox 1">
            <a:extLst>
              <a:ext uri="{FF2B5EF4-FFF2-40B4-BE49-F238E27FC236}">
                <a16:creationId xmlns:a16="http://schemas.microsoft.com/office/drawing/2014/main" id="{3236FAEE-C5EE-4827-357C-12B2F0698387}"/>
              </a:ext>
            </a:extLst>
          </p:cNvPr>
          <p:cNvSpPr txBox="1"/>
          <p:nvPr/>
        </p:nvSpPr>
        <p:spPr>
          <a:xfrm>
            <a:off x="122695" y="57128"/>
            <a:ext cx="12620539" cy="514372"/>
          </a:xfrm>
          <a:prstGeom prst="rect">
            <a:avLst/>
          </a:prstGeom>
          <a:noFill/>
        </p:spPr>
        <p:txBody>
          <a:bodyPr wrap="square">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Islamic Green Finance in Qatar: Islamic Green Financial Landscape</a:t>
            </a:r>
            <a:endParaRPr lang="en-US" sz="2596" dirty="0">
              <a:solidFill>
                <a:srgbClr val="FFFFFF"/>
              </a:solidFill>
              <a:latin typeface="Arial" panose="020B0604020202020204" pitchFamily="34" charset="0"/>
              <a:ea typeface="Garet Bold"/>
              <a:cs typeface="Arial" panose="020B0604020202020204" pitchFamily="34" charset="0"/>
              <a:sym typeface="Garet Bold"/>
            </a:endParaRPr>
          </a:p>
        </p:txBody>
      </p:sp>
    </p:spTree>
    <p:extLst>
      <p:ext uri="{BB962C8B-B14F-4D97-AF65-F5344CB8AC3E}">
        <p14:creationId xmlns:p14="http://schemas.microsoft.com/office/powerpoint/2010/main" val="28149185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C5C1C-6F28-D7E6-4C9E-78AA48C3BB64}"/>
            </a:ext>
          </a:extLst>
        </p:cNvPr>
        <p:cNvGrpSpPr/>
        <p:nvPr/>
      </p:nvGrpSpPr>
      <p:grpSpPr>
        <a:xfrm>
          <a:off x="0" y="0"/>
          <a:ext cx="0" cy="0"/>
          <a:chOff x="0" y="0"/>
          <a:chExt cx="0" cy="0"/>
        </a:xfrm>
      </p:grpSpPr>
      <p:sp>
        <p:nvSpPr>
          <p:cNvPr id="2" name="TextBox 47">
            <a:extLst>
              <a:ext uri="{FF2B5EF4-FFF2-40B4-BE49-F238E27FC236}">
                <a16:creationId xmlns:a16="http://schemas.microsoft.com/office/drawing/2014/main" id="{8A6F5FC0-1F6B-CE46-7846-76C0D46EC7E0}"/>
              </a:ext>
            </a:extLst>
          </p:cNvPr>
          <p:cNvSpPr txBox="1"/>
          <p:nvPr/>
        </p:nvSpPr>
        <p:spPr>
          <a:xfrm>
            <a:off x="2536579" y="765313"/>
            <a:ext cx="13411200" cy="732316"/>
          </a:xfrm>
          <a:prstGeom prst="rect">
            <a:avLst/>
          </a:prstGeom>
        </p:spPr>
        <p:txBody>
          <a:bodyPr wrap="square" lIns="0" tIns="0" rIns="0" bIns="0" rtlCol="0" anchor="t">
            <a:spAutoFit/>
          </a:bodyPr>
          <a:lstStyle/>
          <a:p>
            <a:pPr algn="ctr" defTabSz="1371600">
              <a:lnSpc>
                <a:spcPts val="6422"/>
              </a:lnSpc>
            </a:pPr>
            <a:r>
              <a:rPr lang="en-GB" sz="4000" b="1" dirty="0">
                <a:solidFill>
                  <a:srgbClr val="FFC000"/>
                </a:solidFill>
                <a:latin typeface="Arial" panose="020B0604020202020204" pitchFamily="34" charset="0"/>
                <a:ea typeface="Garet Bold"/>
                <a:cs typeface="Arial" panose="020B0604020202020204" pitchFamily="34" charset="0"/>
                <a:sym typeface="Garet Bold"/>
              </a:rPr>
              <a:t>Best Practices and Lessons Learned</a:t>
            </a:r>
            <a:endParaRPr lang="en-US" sz="4000" b="1" dirty="0">
              <a:solidFill>
                <a:srgbClr val="FFC000"/>
              </a:solidFill>
              <a:latin typeface="Arial" panose="020B0604020202020204" pitchFamily="34" charset="0"/>
              <a:ea typeface="Garet Bold"/>
              <a:cs typeface="Arial" panose="020B0604020202020204" pitchFamily="34" charset="0"/>
              <a:sym typeface="Garet Bold"/>
            </a:endParaRPr>
          </a:p>
        </p:txBody>
      </p:sp>
      <p:sp>
        <p:nvSpPr>
          <p:cNvPr id="12" name="Freeform 11">
            <a:extLst>
              <a:ext uri="{FF2B5EF4-FFF2-40B4-BE49-F238E27FC236}">
                <a16:creationId xmlns:a16="http://schemas.microsoft.com/office/drawing/2014/main" id="{7CF2537E-AE72-2D7B-2013-6333FA6C98EC}"/>
              </a:ext>
            </a:extLst>
          </p:cNvPr>
          <p:cNvSpPr/>
          <p:nvPr/>
        </p:nvSpPr>
        <p:spPr>
          <a:xfrm>
            <a:off x="1856956" y="3357282"/>
            <a:ext cx="6713527" cy="6164405"/>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chemeClr val="accent1">
              <a:lumMod val="20000"/>
              <a:lumOff val="80000"/>
              <a:alpha val="84706"/>
            </a:schemeClr>
          </a:solidFill>
        </p:spPr>
        <p:txBody>
          <a:bodyPr/>
          <a:lstStyle/>
          <a:p>
            <a:pPr algn="just"/>
            <a:r>
              <a:rPr lang="en-GB"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GB" b="1" dirty="0">
                <a:solidFill>
                  <a:schemeClr val="bg1"/>
                </a:solidFill>
                <a:latin typeface="Arial" panose="020B0604020202020204" pitchFamily="34" charset="0"/>
                <a:cs typeface="Arial" panose="020B0604020202020204" pitchFamily="34" charset="0"/>
              </a:rPr>
              <a:t>Ecosystem for Sustainable/Green Finance in Qatar</a:t>
            </a:r>
            <a:r>
              <a:rPr lang="en-GB" dirty="0">
                <a:solidFill>
                  <a:schemeClr val="bg1"/>
                </a:solidFill>
                <a:latin typeface="Arial" panose="020B0604020202020204" pitchFamily="34" charset="0"/>
                <a:cs typeface="Arial" panose="020B0604020202020204" pitchFamily="34" charset="0"/>
              </a:rPr>
              <a:t>:</a:t>
            </a:r>
          </a:p>
          <a:p>
            <a:pPr marL="173038" algn="just"/>
            <a:r>
              <a:rPr lang="en-GB" dirty="0">
                <a:solidFill>
                  <a:schemeClr val="bg1"/>
                </a:solidFill>
                <a:latin typeface="Arial" panose="020B0604020202020204" pitchFamily="34" charset="0"/>
                <a:cs typeface="Arial" panose="020B0604020202020204" pitchFamily="34" charset="0"/>
              </a:rPr>
              <a:t>Qatar’s sustainable finance ecosystem is anchored by a collaborative effort between regulators, financial institutions, and policymakers. </a:t>
            </a:r>
          </a:p>
          <a:p>
            <a:pPr algn="just"/>
            <a:endParaRPr lang="en-GB" dirty="0">
              <a:solidFill>
                <a:schemeClr val="bg1"/>
              </a:solidFill>
              <a:latin typeface="Arial" panose="020B0604020202020204" pitchFamily="34" charset="0"/>
              <a:cs typeface="Arial" panose="020B0604020202020204" pitchFamily="34" charset="0"/>
            </a:endParaRPr>
          </a:p>
          <a:p>
            <a:pPr marL="173038" indent="-173038" algn="just"/>
            <a:r>
              <a:rPr lang="en-GB"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GB" b="1" dirty="0">
                <a:solidFill>
                  <a:schemeClr val="bg1"/>
                </a:solidFill>
                <a:latin typeface="Arial" panose="020B0604020202020204" pitchFamily="34" charset="0"/>
                <a:cs typeface="Arial" panose="020B0604020202020204" pitchFamily="34" charset="0"/>
              </a:rPr>
              <a:t>Taxonomies and Regulation on Green/Sustainable Bonds and Sukuk</a:t>
            </a:r>
            <a:r>
              <a:rPr lang="en-GB" dirty="0">
                <a:solidFill>
                  <a:schemeClr val="bg1"/>
                </a:solidFill>
                <a:latin typeface="Arial" panose="020B0604020202020204" pitchFamily="34" charset="0"/>
                <a:cs typeface="Arial" panose="020B0604020202020204" pitchFamily="34" charset="0"/>
              </a:rPr>
              <a:t>:</a:t>
            </a:r>
          </a:p>
          <a:p>
            <a:pPr marL="173038" algn="just"/>
            <a:r>
              <a:rPr lang="en-GB" dirty="0">
                <a:solidFill>
                  <a:schemeClr val="bg1"/>
                </a:solidFill>
                <a:latin typeface="Arial" panose="020B0604020202020204" pitchFamily="34" charset="0"/>
                <a:cs typeface="Arial" panose="020B0604020202020204" pitchFamily="34" charset="0"/>
              </a:rPr>
              <a:t>While Qatar does not yet have a unified or dedicated national taxonomy for sustainable finance as of 2025, the country has made notable progress toward aligning with international practices through regulatory frameworks and guidance. </a:t>
            </a:r>
          </a:p>
          <a:p>
            <a:pPr algn="just"/>
            <a:endParaRPr lang="en-GB" dirty="0">
              <a:solidFill>
                <a:schemeClr val="bg1"/>
              </a:solidFill>
              <a:latin typeface="Arial" panose="020B0604020202020204" pitchFamily="34" charset="0"/>
              <a:cs typeface="Arial" panose="020B0604020202020204" pitchFamily="34" charset="0"/>
            </a:endParaRPr>
          </a:p>
          <a:p>
            <a:pPr algn="just"/>
            <a:r>
              <a:rPr lang="en-GB"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GB" b="1" dirty="0">
                <a:solidFill>
                  <a:schemeClr val="bg1"/>
                </a:solidFill>
                <a:latin typeface="Arial" panose="020B0604020202020204" pitchFamily="34" charset="0"/>
                <a:cs typeface="Arial" panose="020B0604020202020204" pitchFamily="34" charset="0"/>
              </a:rPr>
              <a:t>Green Macroprudential Policies</a:t>
            </a:r>
            <a:r>
              <a:rPr lang="en-GB" dirty="0">
                <a:solidFill>
                  <a:schemeClr val="bg1"/>
                </a:solidFill>
                <a:latin typeface="Arial" panose="020B0604020202020204" pitchFamily="34" charset="0"/>
                <a:cs typeface="Arial" panose="020B0604020202020204" pitchFamily="34" charset="0"/>
              </a:rPr>
              <a:t>:</a:t>
            </a:r>
          </a:p>
          <a:p>
            <a:pPr marL="173038" algn="just"/>
            <a:r>
              <a:rPr lang="en-GB" dirty="0">
                <a:solidFill>
                  <a:schemeClr val="bg1"/>
                </a:solidFill>
                <a:latin typeface="Arial" panose="020B0604020202020204" pitchFamily="34" charset="0"/>
                <a:cs typeface="Arial" panose="020B0604020202020204" pitchFamily="34" charset="0"/>
              </a:rPr>
              <a:t>Qatar’s macroprudential approach to green finance is evident in the requirements imposed by the QCB framework. </a:t>
            </a:r>
          </a:p>
          <a:p>
            <a:pPr algn="just"/>
            <a:endParaRPr lang="en-GB" dirty="0">
              <a:solidFill>
                <a:schemeClr val="bg1"/>
              </a:solidFill>
              <a:latin typeface="Arial" panose="020B0604020202020204" pitchFamily="34" charset="0"/>
              <a:cs typeface="Arial" panose="020B0604020202020204" pitchFamily="34" charset="0"/>
            </a:endParaRPr>
          </a:p>
          <a:p>
            <a:pPr marL="230188" indent="-230188" algn="just"/>
            <a:r>
              <a:rPr lang="en-GB"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GB" b="1" dirty="0">
                <a:solidFill>
                  <a:schemeClr val="bg1"/>
                </a:solidFill>
                <a:latin typeface="Arial" panose="020B0604020202020204" pitchFamily="34" charset="0"/>
                <a:cs typeface="Arial" panose="020B0604020202020204" pitchFamily="34" charset="0"/>
              </a:rPr>
              <a:t>Initiatives Promoting Transparent Green/Sustainability Reporting</a:t>
            </a:r>
            <a:r>
              <a:rPr lang="en-GB" dirty="0">
                <a:solidFill>
                  <a:schemeClr val="bg1"/>
                </a:solidFill>
                <a:latin typeface="Arial" panose="020B0604020202020204" pitchFamily="34" charset="0"/>
                <a:cs typeface="Arial" panose="020B0604020202020204" pitchFamily="34" charset="0"/>
              </a:rPr>
              <a:t>:</a:t>
            </a:r>
          </a:p>
          <a:p>
            <a:pPr marL="173038" algn="just"/>
            <a:r>
              <a:rPr lang="en-GB" dirty="0">
                <a:solidFill>
                  <a:schemeClr val="bg1"/>
                </a:solidFill>
                <a:latin typeface="Arial" panose="020B0604020202020204" pitchFamily="34" charset="0"/>
                <a:cs typeface="Arial" panose="020B0604020202020204" pitchFamily="34" charset="0"/>
              </a:rPr>
              <a:t>The QCB Sustainable Finance Framework requires financial institutions to adopt clear procedures for impact evaluation, reporting, and external verification of sustainable finance activities. </a:t>
            </a:r>
          </a:p>
        </p:txBody>
      </p:sp>
      <p:sp>
        <p:nvSpPr>
          <p:cNvPr id="13" name="Freeform 12">
            <a:extLst>
              <a:ext uri="{FF2B5EF4-FFF2-40B4-BE49-F238E27FC236}">
                <a16:creationId xmlns:a16="http://schemas.microsoft.com/office/drawing/2014/main" id="{445DA31D-B9F3-4BB2-1622-A1C96248B343}"/>
              </a:ext>
            </a:extLst>
          </p:cNvPr>
          <p:cNvSpPr/>
          <p:nvPr/>
        </p:nvSpPr>
        <p:spPr>
          <a:xfrm>
            <a:off x="9618791" y="3357283"/>
            <a:ext cx="6734660" cy="6164404"/>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chemeClr val="accent1">
              <a:lumMod val="20000"/>
              <a:lumOff val="80000"/>
              <a:alpha val="84706"/>
            </a:schemeClr>
          </a:solidFill>
        </p:spPr>
        <p:txBody>
          <a:bodyPr/>
          <a:lstStyle/>
          <a:p>
            <a:pPr lvl="0" algn="just"/>
            <a:r>
              <a:rPr lang="en-GB"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Integration of Islamic Finance and Sustainability</a:t>
            </a:r>
            <a:r>
              <a:rPr lang="en-US" dirty="0">
                <a:solidFill>
                  <a:schemeClr val="bg1"/>
                </a:solidFill>
                <a:latin typeface="Arial" panose="020B0604020202020204" pitchFamily="34" charset="0"/>
                <a:cs typeface="Arial" panose="020B0604020202020204" pitchFamily="34" charset="0"/>
              </a:rPr>
              <a:t>: </a:t>
            </a:r>
          </a:p>
          <a:p>
            <a:pPr marL="173038" lvl="0" algn="just"/>
            <a:r>
              <a:rPr lang="en-US" dirty="0">
                <a:solidFill>
                  <a:schemeClr val="bg1"/>
                </a:solidFill>
                <a:latin typeface="Arial" panose="020B0604020202020204" pitchFamily="34" charset="0"/>
                <a:cs typeface="Arial" panose="020B0604020202020204" pitchFamily="34" charset="0"/>
              </a:rPr>
              <a:t>Qatar’s regulatory framework explicitly integrates Islamic finance with sustainability criteria, leveraging Shariah-compliant instruments as a core part of the country’s sustainable development strategy.</a:t>
            </a:r>
          </a:p>
          <a:p>
            <a:pPr lvl="0" algn="just"/>
            <a:endParaRPr lang="en-QA" dirty="0">
              <a:solidFill>
                <a:schemeClr val="bg1"/>
              </a:solidFill>
              <a:latin typeface="Arial" panose="020B0604020202020204" pitchFamily="34" charset="0"/>
              <a:cs typeface="Arial" panose="020B0604020202020204" pitchFamily="34" charset="0"/>
            </a:endParaRPr>
          </a:p>
          <a:p>
            <a:pPr lvl="0" algn="just"/>
            <a:r>
              <a:rPr lang="en-GB"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Macroprudential Innovation</a:t>
            </a:r>
            <a:r>
              <a:rPr lang="en-US" dirty="0">
                <a:solidFill>
                  <a:schemeClr val="bg1"/>
                </a:solidFill>
                <a:latin typeface="Arial" panose="020B0604020202020204" pitchFamily="34" charset="0"/>
                <a:cs typeface="Arial" panose="020B0604020202020204" pitchFamily="34" charset="0"/>
              </a:rPr>
              <a:t>:</a:t>
            </a:r>
          </a:p>
          <a:p>
            <a:pPr marL="173038" lvl="0" algn="just"/>
            <a:r>
              <a:rPr lang="en-US" dirty="0">
                <a:solidFill>
                  <a:schemeClr val="bg1"/>
                </a:solidFill>
                <a:latin typeface="Arial" panose="020B0604020202020204" pitchFamily="34" charset="0"/>
                <a:cs typeface="Arial" panose="020B0604020202020204" pitchFamily="34" charset="0"/>
              </a:rPr>
              <a:t>Linking credit terms to sustainability performance targets aligns financial sector incentives with national climate goals, supporting both investment mobilization and systemic resilience.</a:t>
            </a:r>
          </a:p>
          <a:p>
            <a:pPr lvl="0" algn="just"/>
            <a:endParaRPr lang="en-QA" dirty="0">
              <a:solidFill>
                <a:schemeClr val="bg1"/>
              </a:solidFill>
              <a:latin typeface="Arial" panose="020B0604020202020204" pitchFamily="34" charset="0"/>
              <a:cs typeface="Arial" panose="020B0604020202020204" pitchFamily="34" charset="0"/>
            </a:endParaRPr>
          </a:p>
          <a:p>
            <a:pPr lvl="0" algn="just"/>
            <a:r>
              <a:rPr lang="en-GB"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Commitment to Transparency</a:t>
            </a:r>
            <a:r>
              <a:rPr lang="en-US" dirty="0">
                <a:solidFill>
                  <a:schemeClr val="bg1"/>
                </a:solidFill>
                <a:latin typeface="Arial" panose="020B0604020202020204" pitchFamily="34" charset="0"/>
                <a:cs typeface="Arial" panose="020B0604020202020204" pitchFamily="34" charset="0"/>
              </a:rPr>
              <a:t>:</a:t>
            </a:r>
          </a:p>
          <a:p>
            <a:pPr marL="173038" lvl="0" algn="just"/>
            <a:r>
              <a:rPr lang="en-US" dirty="0">
                <a:solidFill>
                  <a:schemeClr val="bg1"/>
                </a:solidFill>
                <a:latin typeface="Arial" panose="020B0604020202020204" pitchFamily="34" charset="0"/>
                <a:cs typeface="Arial" panose="020B0604020202020204" pitchFamily="34" charset="0"/>
              </a:rPr>
              <a:t>Mandatory impact reporting and third-party verification are best practices that ensure accountability and build trust in the market.</a:t>
            </a:r>
          </a:p>
          <a:p>
            <a:pPr lvl="0" algn="just"/>
            <a:endParaRPr lang="en-QA" dirty="0">
              <a:solidFill>
                <a:schemeClr val="bg1"/>
              </a:solidFill>
              <a:latin typeface="Arial" panose="020B0604020202020204" pitchFamily="34" charset="0"/>
              <a:cs typeface="Arial" panose="020B0604020202020204" pitchFamily="34" charset="0"/>
            </a:endParaRPr>
          </a:p>
          <a:p>
            <a:pPr lvl="0" algn="just"/>
            <a:r>
              <a:rPr lang="en-GB"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Ecosystem Collaboratio</a:t>
            </a:r>
            <a:r>
              <a:rPr lang="en-US" dirty="0">
                <a:solidFill>
                  <a:schemeClr val="bg1"/>
                </a:solidFill>
                <a:latin typeface="Arial" panose="020B0604020202020204" pitchFamily="34" charset="0"/>
                <a:cs typeface="Arial" panose="020B0604020202020204" pitchFamily="34" charset="0"/>
              </a:rPr>
              <a:t>n:</a:t>
            </a:r>
          </a:p>
          <a:p>
            <a:pPr marL="173038" lvl="0" algn="just"/>
            <a:r>
              <a:rPr lang="en-US" dirty="0">
                <a:solidFill>
                  <a:schemeClr val="bg1"/>
                </a:solidFill>
                <a:latin typeface="Arial" panose="020B0604020202020204" pitchFamily="34" charset="0"/>
                <a:cs typeface="Arial" panose="020B0604020202020204" pitchFamily="34" charset="0"/>
              </a:rPr>
              <a:t>Strong coordination between regulators, financial institutions, and policymakers has created a supportive environment for sustainable finance innovation and growth.</a:t>
            </a:r>
            <a:endParaRPr lang="en-QA" dirty="0">
              <a:solidFill>
                <a:schemeClr val="bg1"/>
              </a:solidFill>
              <a:latin typeface="Arial" panose="020B0604020202020204" pitchFamily="34" charset="0"/>
              <a:cs typeface="Arial" panose="020B0604020202020204" pitchFamily="34" charset="0"/>
            </a:endParaRPr>
          </a:p>
        </p:txBody>
      </p:sp>
      <p:sp>
        <p:nvSpPr>
          <p:cNvPr id="14" name="Freeform 13">
            <a:extLst>
              <a:ext uri="{FF2B5EF4-FFF2-40B4-BE49-F238E27FC236}">
                <a16:creationId xmlns:a16="http://schemas.microsoft.com/office/drawing/2014/main" id="{43CF4802-C522-8B05-EF56-234F272BC304}"/>
              </a:ext>
            </a:extLst>
          </p:cNvPr>
          <p:cNvSpPr/>
          <p:nvPr/>
        </p:nvSpPr>
        <p:spPr>
          <a:xfrm>
            <a:off x="1856956" y="2110634"/>
            <a:ext cx="6713527" cy="1182383"/>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endParaRPr lang="en-GB">
              <a:latin typeface="Arial" panose="020B0604020202020204" pitchFamily="34" charset="0"/>
              <a:cs typeface="Arial" panose="020B0604020202020204" pitchFamily="34" charset="0"/>
            </a:endParaRPr>
          </a:p>
        </p:txBody>
      </p:sp>
      <p:sp>
        <p:nvSpPr>
          <p:cNvPr id="15" name="TextBox 15">
            <a:extLst>
              <a:ext uri="{FF2B5EF4-FFF2-40B4-BE49-F238E27FC236}">
                <a16:creationId xmlns:a16="http://schemas.microsoft.com/office/drawing/2014/main" id="{C3C01BCA-B830-3F93-7E77-6273D4B70935}"/>
              </a:ext>
            </a:extLst>
          </p:cNvPr>
          <p:cNvSpPr txBox="1"/>
          <p:nvPr/>
        </p:nvSpPr>
        <p:spPr>
          <a:xfrm>
            <a:off x="2027476" y="2436420"/>
            <a:ext cx="6139143" cy="371897"/>
          </a:xfrm>
          <a:prstGeom prst="rect">
            <a:avLst/>
          </a:prstGeom>
        </p:spPr>
        <p:txBody>
          <a:bodyPr wrap="square" lIns="0" tIns="0" rIns="0" bIns="0" rtlCol="0" anchor="t">
            <a:spAutoFit/>
          </a:bodyPr>
          <a:lstStyle/>
          <a:p>
            <a:pPr algn="ctr">
              <a:lnSpc>
                <a:spcPts val="2903"/>
              </a:lnSpc>
            </a:pPr>
            <a:r>
              <a:rPr lang="en-US" sz="2419" b="1" dirty="0">
                <a:solidFill>
                  <a:srgbClr val="FFFFFF"/>
                </a:solidFill>
                <a:latin typeface="Arial" panose="020B0604020202020204" pitchFamily="34" charset="0"/>
                <a:ea typeface="Garet Bold"/>
                <a:cs typeface="Arial" panose="020B0604020202020204" pitchFamily="34" charset="0"/>
                <a:sym typeface="Garet Bold"/>
              </a:rPr>
              <a:t>Best Practices</a:t>
            </a:r>
            <a:endParaRPr lang="en-US" sz="2419" i="1" dirty="0">
              <a:solidFill>
                <a:srgbClr val="FFFFFF"/>
              </a:solidFill>
              <a:latin typeface="Arial" panose="020B0604020202020204" pitchFamily="34" charset="0"/>
              <a:ea typeface="Garet Bold"/>
              <a:cs typeface="Arial" panose="020B0604020202020204" pitchFamily="34" charset="0"/>
              <a:sym typeface="Garet Bold"/>
            </a:endParaRPr>
          </a:p>
        </p:txBody>
      </p:sp>
      <p:sp>
        <p:nvSpPr>
          <p:cNvPr id="16" name="Freeform 13">
            <a:extLst>
              <a:ext uri="{FF2B5EF4-FFF2-40B4-BE49-F238E27FC236}">
                <a16:creationId xmlns:a16="http://schemas.microsoft.com/office/drawing/2014/main" id="{0D3536FB-B037-A39C-13A9-4544236AC3EC}"/>
              </a:ext>
            </a:extLst>
          </p:cNvPr>
          <p:cNvSpPr/>
          <p:nvPr/>
        </p:nvSpPr>
        <p:spPr>
          <a:xfrm>
            <a:off x="9618791" y="2110634"/>
            <a:ext cx="6734660" cy="1182383"/>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endParaRPr lang="en-GB">
              <a:latin typeface="Arial" panose="020B0604020202020204" pitchFamily="34" charset="0"/>
              <a:cs typeface="Arial" panose="020B0604020202020204" pitchFamily="34" charset="0"/>
            </a:endParaRPr>
          </a:p>
        </p:txBody>
      </p:sp>
      <p:sp>
        <p:nvSpPr>
          <p:cNvPr id="17" name="TextBox 15">
            <a:extLst>
              <a:ext uri="{FF2B5EF4-FFF2-40B4-BE49-F238E27FC236}">
                <a16:creationId xmlns:a16="http://schemas.microsoft.com/office/drawing/2014/main" id="{318E2948-2BA3-6C8C-52BA-E23C91AC3559}"/>
              </a:ext>
            </a:extLst>
          </p:cNvPr>
          <p:cNvSpPr txBox="1"/>
          <p:nvPr/>
        </p:nvSpPr>
        <p:spPr>
          <a:xfrm>
            <a:off x="9789311" y="2456740"/>
            <a:ext cx="6158468" cy="371897"/>
          </a:xfrm>
          <a:prstGeom prst="rect">
            <a:avLst/>
          </a:prstGeom>
        </p:spPr>
        <p:txBody>
          <a:bodyPr wrap="square" lIns="0" tIns="0" rIns="0" bIns="0" rtlCol="0" anchor="t">
            <a:spAutoFit/>
          </a:bodyPr>
          <a:lstStyle/>
          <a:p>
            <a:pPr algn="ctr">
              <a:lnSpc>
                <a:spcPts val="2903"/>
              </a:lnSpc>
            </a:pPr>
            <a:r>
              <a:rPr lang="en-US" sz="2419" b="1" dirty="0">
                <a:solidFill>
                  <a:srgbClr val="FFFFFF"/>
                </a:solidFill>
                <a:latin typeface="Arial" panose="020B0604020202020204" pitchFamily="34" charset="0"/>
                <a:ea typeface="Garet Bold"/>
                <a:cs typeface="Arial" panose="020B0604020202020204" pitchFamily="34" charset="0"/>
                <a:sym typeface="Garet Bold"/>
              </a:rPr>
              <a:t>Lessons learned</a:t>
            </a:r>
            <a:endParaRPr lang="en-US" sz="2419" i="1" dirty="0">
              <a:solidFill>
                <a:srgbClr val="FFFFFF"/>
              </a:solidFill>
              <a:latin typeface="Arial" panose="020B0604020202020204" pitchFamily="34" charset="0"/>
              <a:ea typeface="Garet Bold"/>
              <a:cs typeface="Arial" panose="020B0604020202020204" pitchFamily="34" charset="0"/>
              <a:sym typeface="Garet Bold"/>
            </a:endParaRPr>
          </a:p>
        </p:txBody>
      </p:sp>
      <p:sp>
        <p:nvSpPr>
          <p:cNvPr id="3" name="TextBox 2">
            <a:extLst>
              <a:ext uri="{FF2B5EF4-FFF2-40B4-BE49-F238E27FC236}">
                <a16:creationId xmlns:a16="http://schemas.microsoft.com/office/drawing/2014/main" id="{CFF01997-0253-C3B6-2F2D-3B2206167779}"/>
              </a:ext>
            </a:extLst>
          </p:cNvPr>
          <p:cNvSpPr txBox="1"/>
          <p:nvPr/>
        </p:nvSpPr>
        <p:spPr>
          <a:xfrm>
            <a:off x="122695" y="57128"/>
            <a:ext cx="12620539" cy="514372"/>
          </a:xfrm>
          <a:prstGeom prst="rect">
            <a:avLst/>
          </a:prstGeom>
          <a:noFill/>
        </p:spPr>
        <p:txBody>
          <a:bodyPr wrap="square">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Islamic Green Finance in Qatar: Best Practices</a:t>
            </a:r>
            <a:endParaRPr lang="en-US" sz="2596" dirty="0">
              <a:solidFill>
                <a:srgbClr val="FFFFFF"/>
              </a:solidFill>
              <a:latin typeface="Arial" panose="020B0604020202020204" pitchFamily="34" charset="0"/>
              <a:ea typeface="Garet Bold"/>
              <a:cs typeface="Arial" panose="020B0604020202020204" pitchFamily="34" charset="0"/>
              <a:sym typeface="Garet Bold"/>
            </a:endParaRPr>
          </a:p>
        </p:txBody>
      </p:sp>
    </p:spTree>
    <p:extLst>
      <p:ext uri="{BB962C8B-B14F-4D97-AF65-F5344CB8AC3E}">
        <p14:creationId xmlns:p14="http://schemas.microsoft.com/office/powerpoint/2010/main" val="7909816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F9861-3E71-8415-17AC-00FA566B4501}"/>
            </a:ext>
          </a:extLst>
        </p:cNvPr>
        <p:cNvGrpSpPr/>
        <p:nvPr/>
      </p:nvGrpSpPr>
      <p:grpSpPr>
        <a:xfrm>
          <a:off x="0" y="0"/>
          <a:ext cx="0" cy="0"/>
          <a:chOff x="0" y="0"/>
          <a:chExt cx="0" cy="0"/>
        </a:xfrm>
      </p:grpSpPr>
      <p:sp>
        <p:nvSpPr>
          <p:cNvPr id="2" name="TextBox 47">
            <a:extLst>
              <a:ext uri="{FF2B5EF4-FFF2-40B4-BE49-F238E27FC236}">
                <a16:creationId xmlns:a16="http://schemas.microsoft.com/office/drawing/2014/main" id="{F66CADD4-B1BB-A166-0192-12DF6784EC79}"/>
              </a:ext>
            </a:extLst>
          </p:cNvPr>
          <p:cNvSpPr txBox="1"/>
          <p:nvPr/>
        </p:nvSpPr>
        <p:spPr>
          <a:xfrm>
            <a:off x="2723321" y="1016347"/>
            <a:ext cx="13411200" cy="732380"/>
          </a:xfrm>
          <a:prstGeom prst="rect">
            <a:avLst/>
          </a:prstGeom>
        </p:spPr>
        <p:txBody>
          <a:bodyPr wrap="square" lIns="0" tIns="0" rIns="0" bIns="0" rtlCol="0" anchor="t">
            <a:spAutoFit/>
          </a:bodyPr>
          <a:lstStyle/>
          <a:p>
            <a:pPr algn="ctr" defTabSz="1371600">
              <a:lnSpc>
                <a:spcPts val="6422"/>
              </a:lnSpc>
            </a:pPr>
            <a:r>
              <a:rPr lang="en-US" sz="4001" b="1" dirty="0">
                <a:solidFill>
                  <a:srgbClr val="FFC000"/>
                </a:solidFill>
                <a:latin typeface="Arial" panose="020B0604020202020204" pitchFamily="34" charset="0"/>
                <a:ea typeface="Garet Bold"/>
                <a:cs typeface="Arial" panose="020B0604020202020204" pitchFamily="34" charset="0"/>
                <a:sym typeface="Garet Bold"/>
              </a:rPr>
              <a:t>Country-specific Policy Recommendations</a:t>
            </a:r>
          </a:p>
        </p:txBody>
      </p:sp>
      <p:graphicFrame>
        <p:nvGraphicFramePr>
          <p:cNvPr id="7" name="Table 6">
            <a:extLst>
              <a:ext uri="{FF2B5EF4-FFF2-40B4-BE49-F238E27FC236}">
                <a16:creationId xmlns:a16="http://schemas.microsoft.com/office/drawing/2014/main" id="{D3240E5F-1F2A-1542-1322-719F7BD7B4D9}"/>
              </a:ext>
            </a:extLst>
          </p:cNvPr>
          <p:cNvGraphicFramePr>
            <a:graphicFrameLocks noGrp="1"/>
          </p:cNvGraphicFramePr>
          <p:nvPr>
            <p:extLst>
              <p:ext uri="{D42A27DB-BD31-4B8C-83A1-F6EECF244321}">
                <p14:modId xmlns:p14="http://schemas.microsoft.com/office/powerpoint/2010/main" val="3280351797"/>
              </p:ext>
            </p:extLst>
          </p:nvPr>
        </p:nvGraphicFramePr>
        <p:xfrm>
          <a:off x="1149326" y="2193575"/>
          <a:ext cx="15989347" cy="5899849"/>
        </p:xfrm>
        <a:graphic>
          <a:graphicData uri="http://schemas.openxmlformats.org/drawingml/2006/table">
            <a:tbl>
              <a:tblPr>
                <a:tableStyleId>{B301B821-A1FF-4177-AEE7-76D212191A09}</a:tableStyleId>
              </a:tblPr>
              <a:tblGrid>
                <a:gridCol w="15989347">
                  <a:extLst>
                    <a:ext uri="{9D8B030D-6E8A-4147-A177-3AD203B41FA5}">
                      <a16:colId xmlns:a16="http://schemas.microsoft.com/office/drawing/2014/main" val="4262410779"/>
                    </a:ext>
                  </a:extLst>
                </a:gridCol>
              </a:tblGrid>
              <a:tr h="441901">
                <a:tc>
                  <a:txBody>
                    <a:bodyPr/>
                    <a:lstStyle/>
                    <a:p>
                      <a:pPr algn="ctr" fontAlgn="b"/>
                      <a:r>
                        <a:rPr lang="en-US" sz="3600" b="1" u="none" strike="noStrike" dirty="0">
                          <a:solidFill>
                            <a:schemeClr val="tx1"/>
                          </a:solidFill>
                          <a:effectLst/>
                          <a:latin typeface="Arial" panose="020B0604020202020204" pitchFamily="34" charset="0"/>
                          <a:cs typeface="Arial" panose="020B0604020202020204" pitchFamily="34" charset="0"/>
                        </a:rPr>
                        <a:t>Policy Recommendations</a:t>
                      </a:r>
                      <a:endParaRPr lang="en-US" sz="36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solidFill>
                      <a:srgbClr val="002060"/>
                    </a:solidFill>
                  </a:tcPr>
                </a:tc>
                <a:extLst>
                  <a:ext uri="{0D108BD9-81ED-4DB2-BD59-A6C34878D82A}">
                    <a16:rowId xmlns:a16="http://schemas.microsoft.com/office/drawing/2014/main" val="3909813316"/>
                  </a:ext>
                </a:extLst>
              </a:tr>
              <a:tr h="60212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Integrate Climate Adaptation and Mitigation into Islamic Finance Strategies.</a:t>
                      </a:r>
                      <a:endParaRPr kumimoji="0" lang="en-GB" sz="3200" b="0" i="0" u="none" strike="noStrike" kern="1200" cap="none" spc="0" normalizeH="0" baseline="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773256987"/>
                  </a:ext>
                </a:extLst>
              </a:tr>
              <a:tr h="92775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Develop and Incentivize Green and Resilience-Linked Islamic Financial Products.</a:t>
                      </a:r>
                      <a:endParaRPr kumimoji="0" lang="en-GB" sz="3200" b="0" i="0" u="none" strike="noStrike" kern="1200" cap="none" spc="0" normalizeH="0" baseline="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460370952"/>
                  </a:ext>
                </a:extLst>
              </a:tr>
              <a:tr h="92775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Enhance Regulatory and Supervisory Frameworks for Sustainable Finance.</a:t>
                      </a:r>
                      <a:endParaRPr kumimoji="0" lang="en-GB" sz="3200" b="0" i="0" u="none" strike="noStrike" kern="1200" cap="none" spc="0" normalizeH="0" baseline="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1872136057"/>
                  </a:ext>
                </a:extLst>
              </a:tr>
              <a:tr h="96419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Foster Public-Private Partnerships and Cross-Sectoral Collaboration.</a:t>
                      </a:r>
                      <a:endParaRPr kumimoji="0" lang="en-GB" sz="3200" b="0" i="0" u="none" strike="noStrike" kern="1200" cap="none" spc="0" normalizeH="0" baseline="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2785545957"/>
                  </a:ext>
                </a:extLst>
              </a:tr>
              <a:tr h="72470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Implement Fiscal, Macroprudential, and </a:t>
                      </a:r>
                      <a:r>
                        <a:rPr kumimoji="0" lang="en-GB" sz="3200" b="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Microprudential</a:t>
                      </a:r>
                      <a:r>
                        <a:rPr kumimoji="0" lang="en-GB" sz="3200" b="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Incentives.</a:t>
                      </a:r>
                      <a:endParaRPr kumimoji="0" lang="en-GB" sz="3200" b="0" i="0" u="none" strike="noStrike" kern="1200" cap="none" spc="0" normalizeH="0" baseline="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1227130717"/>
                  </a:ext>
                </a:extLst>
              </a:tr>
              <a:tr h="69794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Build Capacity and Raise Awareness.</a:t>
                      </a:r>
                      <a:endParaRPr kumimoji="0" lang="en-GB" sz="3200" b="0" i="0" u="none" strike="noStrike" kern="1200" cap="none" spc="0" normalizeH="0" baseline="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2999740849"/>
                  </a:ext>
                </a:extLst>
              </a:tr>
              <a:tr h="46813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Monitor, Evaluate, and Report Impact.</a:t>
                      </a:r>
                      <a:endParaRPr kumimoji="0" lang="en-GB" sz="3200" b="0" i="0" u="none" strike="noStrike" kern="1200" cap="none" spc="0" normalizeH="0" baseline="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endParaRPr>
                    </a:p>
                  </a:txBody>
                  <a:tcPr marL="9525" marR="9525" marT="9525" marB="0" anchor="ctr">
                    <a:solidFill>
                      <a:schemeClr val="tx1"/>
                    </a:solidFill>
                  </a:tcPr>
                </a:tc>
                <a:extLst>
                  <a:ext uri="{0D108BD9-81ED-4DB2-BD59-A6C34878D82A}">
                    <a16:rowId xmlns:a16="http://schemas.microsoft.com/office/drawing/2014/main" val="3616424199"/>
                  </a:ext>
                </a:extLst>
              </a:tr>
            </a:tbl>
          </a:graphicData>
        </a:graphic>
      </p:graphicFrame>
      <p:sp>
        <p:nvSpPr>
          <p:cNvPr id="3" name="TextBox 2">
            <a:extLst>
              <a:ext uri="{FF2B5EF4-FFF2-40B4-BE49-F238E27FC236}">
                <a16:creationId xmlns:a16="http://schemas.microsoft.com/office/drawing/2014/main" id="{69B04331-9FEB-6F0D-7DC0-ECAA162FACE3}"/>
              </a:ext>
            </a:extLst>
          </p:cNvPr>
          <p:cNvSpPr txBox="1"/>
          <p:nvPr/>
        </p:nvSpPr>
        <p:spPr>
          <a:xfrm>
            <a:off x="122695" y="57128"/>
            <a:ext cx="12620539" cy="514372"/>
          </a:xfrm>
          <a:prstGeom prst="rect">
            <a:avLst/>
          </a:prstGeom>
          <a:noFill/>
        </p:spPr>
        <p:txBody>
          <a:bodyPr wrap="square">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Islamic Green Finance in Qatar: Policy Recommendations</a:t>
            </a:r>
            <a:endParaRPr lang="en-US" sz="2596" dirty="0">
              <a:solidFill>
                <a:srgbClr val="FFFFFF"/>
              </a:solidFill>
              <a:latin typeface="Arial" panose="020B0604020202020204" pitchFamily="34" charset="0"/>
              <a:ea typeface="Garet Bold"/>
              <a:cs typeface="Arial" panose="020B0604020202020204" pitchFamily="34" charset="0"/>
              <a:sym typeface="Garet Bold"/>
            </a:endParaRPr>
          </a:p>
        </p:txBody>
      </p:sp>
    </p:spTree>
    <p:extLst>
      <p:ext uri="{BB962C8B-B14F-4D97-AF65-F5344CB8AC3E}">
        <p14:creationId xmlns:p14="http://schemas.microsoft.com/office/powerpoint/2010/main" val="27792441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7A21F-C4C1-BE06-D170-DCE5B76423E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E7DFFA4-568A-57E4-DF60-40D78E237527}"/>
              </a:ext>
            </a:extLst>
          </p:cNvPr>
          <p:cNvSpPr/>
          <p:nvPr/>
        </p:nvSpPr>
        <p:spPr>
          <a:xfrm>
            <a:off x="7777634" y="2"/>
            <a:ext cx="10510367" cy="10544951"/>
          </a:xfrm>
          <a:custGeom>
            <a:avLst/>
            <a:gdLst/>
            <a:ahLst/>
            <a:cxnLst/>
            <a:rect l="l" t="t" r="r" b="b"/>
            <a:pathLst>
              <a:path w="10510366" h="10544951">
                <a:moveTo>
                  <a:pt x="0" y="0"/>
                </a:moveTo>
                <a:lnTo>
                  <a:pt x="10510366" y="0"/>
                </a:lnTo>
                <a:lnTo>
                  <a:pt x="10510366" y="10544951"/>
                </a:lnTo>
                <a:lnTo>
                  <a:pt x="0" y="10544951"/>
                </a:lnTo>
                <a:lnTo>
                  <a:pt x="0" y="0"/>
                </a:lnTo>
                <a:close/>
              </a:path>
            </a:pathLst>
          </a:custGeom>
          <a:blipFill>
            <a:blip r:embed="rId2">
              <a:extLst>
                <a:ext uri="{96DAC541-7B7A-43D3-8B79-37D633B846F1}">
                  <asvg:svgBlip xmlns:asvg="http://schemas.microsoft.com/office/drawing/2016/SVG/main" r:embed="rId3"/>
                </a:ext>
              </a:extLst>
            </a:blip>
            <a:stretch>
              <a:fillRect t="-102893" r="-103561"/>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3">
            <a:extLst>
              <a:ext uri="{FF2B5EF4-FFF2-40B4-BE49-F238E27FC236}">
                <a16:creationId xmlns:a16="http://schemas.microsoft.com/office/drawing/2014/main" id="{7844D764-7823-DE5A-A745-8A18495B651F}"/>
              </a:ext>
            </a:extLst>
          </p:cNvPr>
          <p:cNvGrpSpPr/>
          <p:nvPr/>
        </p:nvGrpSpPr>
        <p:grpSpPr>
          <a:xfrm>
            <a:off x="9031617" y="0"/>
            <a:ext cx="9256383" cy="9256383"/>
            <a:chOff x="0" y="0"/>
            <a:chExt cx="6350000" cy="6350000"/>
          </a:xfrm>
        </p:grpSpPr>
        <p:sp>
          <p:nvSpPr>
            <p:cNvPr id="4" name="Freeform 4">
              <a:extLst>
                <a:ext uri="{FF2B5EF4-FFF2-40B4-BE49-F238E27FC236}">
                  <a16:creationId xmlns:a16="http://schemas.microsoft.com/office/drawing/2014/main" id="{2D45F95E-FC87-E4D3-289B-FDCD8BB81C0C}"/>
                </a:ext>
              </a:extLst>
            </p:cNvPr>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071952">
                    <a:alpha val="100000"/>
                  </a:srgbClr>
                </a:gs>
                <a:gs pos="100000">
                  <a:srgbClr val="088395">
                    <a:alpha val="100000"/>
                  </a:srgbClr>
                </a:gs>
              </a:gsLst>
              <a:lin ang="2700000"/>
            </a:gradFill>
            <a:ln w="12700">
              <a:solidFill>
                <a:srgbClr val="000000"/>
              </a:solidFill>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 name="Group 5">
            <a:extLst>
              <a:ext uri="{FF2B5EF4-FFF2-40B4-BE49-F238E27FC236}">
                <a16:creationId xmlns:a16="http://schemas.microsoft.com/office/drawing/2014/main" id="{9A2BB9A5-8360-B1F9-FE04-23CD70FBE810}"/>
              </a:ext>
            </a:extLst>
          </p:cNvPr>
          <p:cNvGrpSpPr/>
          <p:nvPr/>
        </p:nvGrpSpPr>
        <p:grpSpPr>
          <a:xfrm>
            <a:off x="9944072" y="2"/>
            <a:ext cx="8343929" cy="8343929"/>
            <a:chOff x="0" y="0"/>
            <a:chExt cx="6350000" cy="6350000"/>
          </a:xfrm>
        </p:grpSpPr>
        <p:sp>
          <p:nvSpPr>
            <p:cNvPr id="6" name="Freeform 6">
              <a:extLst>
                <a:ext uri="{FF2B5EF4-FFF2-40B4-BE49-F238E27FC236}">
                  <a16:creationId xmlns:a16="http://schemas.microsoft.com/office/drawing/2014/main" id="{6A26E715-4AD2-DFE9-E00A-6C05A872CE75}"/>
                </a:ext>
              </a:extLst>
            </p:cNvPr>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4"/>
              <a:stretch>
                <a:fillRect l="-14127" r="-62083"/>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7">
            <a:extLst>
              <a:ext uri="{FF2B5EF4-FFF2-40B4-BE49-F238E27FC236}">
                <a16:creationId xmlns:a16="http://schemas.microsoft.com/office/drawing/2014/main" id="{1A519C7C-6D76-0021-9CB3-0775273BBB3D}"/>
              </a:ext>
            </a:extLst>
          </p:cNvPr>
          <p:cNvSpPr txBox="1"/>
          <p:nvPr/>
        </p:nvSpPr>
        <p:spPr>
          <a:xfrm>
            <a:off x="835652" y="740297"/>
            <a:ext cx="6996239" cy="2031325"/>
          </a:xfrm>
          <a:prstGeom prst="rect">
            <a:avLst/>
          </a:prstGeom>
        </p:spPr>
        <p:txBody>
          <a:bodyPr lIns="0" tIns="0" rIns="0" bIns="0" rtlCol="0" anchor="t">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Arial" panose="020B0604020202020204" pitchFamily="34" charset="0"/>
                <a:ea typeface="Garet Bold"/>
                <a:cs typeface="Arial" panose="020B0604020202020204" pitchFamily="34" charset="0"/>
                <a:sym typeface="Garet Bold"/>
              </a:rPr>
              <a:t>CASE STUDY</a:t>
            </a:r>
            <a:endParaRPr kumimoji="0" lang="en-US" sz="6600" b="1" i="0" u="none" strike="noStrike" kern="1200" cap="none" spc="0" normalizeH="0" baseline="0" noProof="0" dirty="0">
              <a:ln>
                <a:noFill/>
              </a:ln>
              <a:solidFill>
                <a:prstClr val="white"/>
              </a:solidFill>
              <a:effectLst/>
              <a:uLnTx/>
              <a:uFillTx/>
              <a:latin typeface="Arial" panose="020B0604020202020204" pitchFamily="34" charset="0"/>
              <a:ea typeface="Garet Bold"/>
              <a:cs typeface="Arial" panose="020B0604020202020204" pitchFamily="34" charset="0"/>
              <a:sym typeface="Garet Bold"/>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C000"/>
                </a:solidFill>
                <a:effectLst/>
                <a:uLnTx/>
                <a:uFillTx/>
                <a:latin typeface="Arial" panose="020B0604020202020204" pitchFamily="34" charset="0"/>
                <a:ea typeface="Garet Bold"/>
                <a:cs typeface="Arial" panose="020B0604020202020204" pitchFamily="34" charset="0"/>
                <a:sym typeface="Garet Bold"/>
              </a:rPr>
              <a:t>AZERBAIJAN</a:t>
            </a:r>
            <a:endParaRPr kumimoji="0" lang="en-US" sz="6600" b="1" i="0" u="none" strike="noStrike" kern="1200" cap="none" spc="0" normalizeH="0" baseline="0" noProof="0" dirty="0">
              <a:ln>
                <a:noFill/>
              </a:ln>
              <a:solidFill>
                <a:srgbClr val="FFC000"/>
              </a:solidFill>
              <a:effectLst/>
              <a:uLnTx/>
              <a:uFillTx/>
              <a:latin typeface="Arial" panose="020B0604020202020204" pitchFamily="34" charset="0"/>
              <a:ea typeface="Garet Bold"/>
              <a:cs typeface="Arial" panose="020B0604020202020204" pitchFamily="34" charset="0"/>
              <a:sym typeface="Garet Bold"/>
            </a:endParaRPr>
          </a:p>
        </p:txBody>
      </p:sp>
      <p:pic>
        <p:nvPicPr>
          <p:cNvPr id="17" name="Picture 16" descr="A logo with a castle in the middle&#10;&#10;Description automatically generated">
            <a:extLst>
              <a:ext uri="{FF2B5EF4-FFF2-40B4-BE49-F238E27FC236}">
                <a16:creationId xmlns:a16="http://schemas.microsoft.com/office/drawing/2014/main" id="{A1EA9A16-638B-FE70-BC4B-BC8E9DE366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87800" y="-308314"/>
            <a:ext cx="1790700" cy="1816100"/>
          </a:xfrm>
          <a:prstGeom prst="rect">
            <a:avLst/>
          </a:prstGeom>
        </p:spPr>
      </p:pic>
      <p:sp>
        <p:nvSpPr>
          <p:cNvPr id="28" name="TextBox 28">
            <a:extLst>
              <a:ext uri="{FF2B5EF4-FFF2-40B4-BE49-F238E27FC236}">
                <a16:creationId xmlns:a16="http://schemas.microsoft.com/office/drawing/2014/main" id="{F7E8565E-27C2-3627-BADA-0EDFDD9C7F54}"/>
              </a:ext>
            </a:extLst>
          </p:cNvPr>
          <p:cNvSpPr txBox="1"/>
          <p:nvPr/>
        </p:nvSpPr>
        <p:spPr>
          <a:xfrm>
            <a:off x="784937" y="3465627"/>
            <a:ext cx="8559272" cy="1345368"/>
          </a:xfrm>
          <a:prstGeom prst="rect">
            <a:avLst/>
          </a:prstGeom>
        </p:spPr>
        <p:txBody>
          <a:bodyPr wrap="square" lIns="0" tIns="0" rIns="0" bIns="0" rtlCol="0" anchor="t">
            <a:spAutoFit/>
          </a:bodyPr>
          <a:lstStyle/>
          <a:p>
            <a:pPr marL="0" marR="0" lvl="0" indent="0" algn="l" defTabSz="1371600" rtl="0" eaLnBrk="1" fontAlgn="auto" latinLnBrk="0" hangingPunct="1">
              <a:lnSpc>
                <a:spcPts val="3635"/>
              </a:lnSpc>
              <a:spcBef>
                <a:spcPct val="0"/>
              </a:spcBef>
              <a:spcAft>
                <a:spcPts val="0"/>
              </a:spcAft>
              <a:buClrTx/>
              <a:buSzTx/>
              <a:buFontTx/>
              <a:buNone/>
              <a:tabLst/>
              <a:defRPr/>
            </a:pPr>
            <a:r>
              <a:rPr kumimoji="0" lang="en-US" sz="2596" b="1" i="0" u="none" strike="noStrike" kern="1200" cap="none" spc="0" normalizeH="0" baseline="0" noProof="0" dirty="0">
                <a:ln>
                  <a:noFill/>
                </a:ln>
                <a:solidFill>
                  <a:srgbClr val="FFFFFF"/>
                </a:solidFill>
                <a:effectLst/>
                <a:uLnTx/>
                <a:uFillTx/>
                <a:latin typeface="Arial" panose="020B0604020202020204" pitchFamily="34" charset="0"/>
                <a:ea typeface="Garet Bold"/>
                <a:cs typeface="Arial" panose="020B0604020202020204" pitchFamily="34" charset="0"/>
                <a:sym typeface="Garet Bold"/>
              </a:rPr>
              <a:t>Country-specific Climate Risks and Resilience</a:t>
            </a:r>
          </a:p>
          <a:p>
            <a:pPr marL="457200" marR="0" lvl="0" indent="-457200" algn="l" defTabSz="1371600" rtl="0" eaLnBrk="1" fontAlgn="auto" latinLnBrk="0" hangingPunct="1">
              <a:lnSpc>
                <a:spcPts val="3635"/>
              </a:lnSpc>
              <a:spcBef>
                <a:spcPct val="0"/>
              </a:spcBef>
              <a:spcAft>
                <a:spcPts val="0"/>
              </a:spcAft>
              <a:buClrTx/>
              <a:buSzTx/>
              <a:buFont typeface="Arial" panose="020B0604020202020204" pitchFamily="34" charset="0"/>
              <a:buChar char="•"/>
              <a:tabLst/>
              <a:defRPr/>
            </a:pPr>
            <a:r>
              <a:rPr lang="en-US" sz="2596" dirty="0">
                <a:solidFill>
                  <a:srgbClr val="FFFFFF"/>
                </a:solidFill>
                <a:latin typeface="Arial" panose="020B0604020202020204" pitchFamily="34" charset="0"/>
                <a:ea typeface="Garet Bold"/>
                <a:cs typeface="Arial" panose="020B0604020202020204" pitchFamily="34" charset="0"/>
                <a:sym typeface="Garet Bold"/>
              </a:rPr>
              <a:t>Climate Profile</a:t>
            </a:r>
          </a:p>
          <a:p>
            <a:pPr marL="457200" marR="0" lvl="0" indent="-457200" algn="l" defTabSz="1371600" rtl="0" eaLnBrk="1" fontAlgn="auto" latinLnBrk="0" hangingPunct="1">
              <a:lnSpc>
                <a:spcPts val="3635"/>
              </a:lnSpc>
              <a:spcBef>
                <a:spcPct val="0"/>
              </a:spcBef>
              <a:spcAft>
                <a:spcPts val="0"/>
              </a:spcAft>
              <a:buClrTx/>
              <a:buSzTx/>
              <a:buFont typeface="Arial" panose="020B0604020202020204" pitchFamily="34" charset="0"/>
              <a:buChar char="•"/>
              <a:tabLst/>
              <a:defRPr/>
            </a:pPr>
            <a:r>
              <a:rPr kumimoji="0" lang="en-US" sz="2596" i="0" u="none" strike="noStrike" kern="1200" cap="none" spc="0" normalizeH="0" baseline="0" noProof="0" dirty="0">
                <a:ln>
                  <a:noFill/>
                </a:ln>
                <a:solidFill>
                  <a:srgbClr val="FFFFFF"/>
                </a:solidFill>
                <a:effectLst/>
                <a:uLnTx/>
                <a:uFillTx/>
                <a:latin typeface="Arial" panose="020B0604020202020204" pitchFamily="34" charset="0"/>
                <a:ea typeface="Garet Bold"/>
                <a:cs typeface="Arial" panose="020B0604020202020204" pitchFamily="34" charset="0"/>
                <a:sym typeface="Garet Bold"/>
              </a:rPr>
              <a:t>Climate Change Context</a:t>
            </a:r>
          </a:p>
        </p:txBody>
      </p:sp>
      <p:grpSp>
        <p:nvGrpSpPr>
          <p:cNvPr id="44" name="Group 10">
            <a:extLst>
              <a:ext uri="{FF2B5EF4-FFF2-40B4-BE49-F238E27FC236}">
                <a16:creationId xmlns:a16="http://schemas.microsoft.com/office/drawing/2014/main" id="{F8EE6D3A-5796-EDA5-1D57-01C575173586}"/>
              </a:ext>
            </a:extLst>
          </p:cNvPr>
          <p:cNvGrpSpPr/>
          <p:nvPr/>
        </p:nvGrpSpPr>
        <p:grpSpPr>
          <a:xfrm>
            <a:off x="4301222" y="5357411"/>
            <a:ext cx="13224779" cy="4189294"/>
            <a:chOff x="0" y="-38100"/>
            <a:chExt cx="1691797" cy="535921"/>
          </a:xfrm>
        </p:grpSpPr>
        <p:sp>
          <p:nvSpPr>
            <p:cNvPr id="45" name="Freeform 11">
              <a:extLst>
                <a:ext uri="{FF2B5EF4-FFF2-40B4-BE49-F238E27FC236}">
                  <a16:creationId xmlns:a16="http://schemas.microsoft.com/office/drawing/2014/main" id="{F5FA9E69-6C3B-4159-EF05-C3844C64A714}"/>
                </a:ext>
              </a:extLst>
            </p:cNvPr>
            <p:cNvSpPr/>
            <p:nvPr/>
          </p:nvSpPr>
          <p:spPr>
            <a:xfrm>
              <a:off x="0" y="0"/>
              <a:ext cx="1691797" cy="497821"/>
            </a:xfrm>
            <a:custGeom>
              <a:avLst/>
              <a:gdLst/>
              <a:ahLst/>
              <a:cxnLst/>
              <a:rect l="l" t="t" r="r" b="b"/>
              <a:pathLst>
                <a:path w="1638889" h="406400">
                  <a:moveTo>
                    <a:pt x="1435689" y="0"/>
                  </a:moveTo>
                  <a:cubicBezTo>
                    <a:pt x="1547914" y="0"/>
                    <a:pt x="1638889" y="90976"/>
                    <a:pt x="1638889" y="203200"/>
                  </a:cubicBezTo>
                  <a:cubicBezTo>
                    <a:pt x="1638889" y="315424"/>
                    <a:pt x="1547914" y="406400"/>
                    <a:pt x="1435689" y="406400"/>
                  </a:cubicBezTo>
                  <a:lnTo>
                    <a:pt x="203200" y="406400"/>
                  </a:lnTo>
                  <a:cubicBezTo>
                    <a:pt x="90976" y="406400"/>
                    <a:pt x="0" y="315424"/>
                    <a:pt x="0" y="203200"/>
                  </a:cubicBezTo>
                  <a:cubicBezTo>
                    <a:pt x="0" y="90976"/>
                    <a:pt x="90976" y="0"/>
                    <a:pt x="203200" y="0"/>
                  </a:cubicBezTo>
                  <a:close/>
                </a:path>
              </a:pathLst>
            </a:custGeom>
            <a:gradFill rotWithShape="1">
              <a:gsLst>
                <a:gs pos="0">
                  <a:srgbClr val="071952">
                    <a:alpha val="85000"/>
                  </a:srgbClr>
                </a:gs>
                <a:gs pos="100000">
                  <a:srgbClr val="088395">
                    <a:alpha val="85000"/>
                  </a:srgbClr>
                </a:gs>
              </a:gsLst>
              <a:lin ang="2700000"/>
            </a:gradFill>
          </p:spPr>
          <p:txBody>
            <a:bodyPr/>
            <a:lstStyle/>
            <a:p>
              <a:endParaRPr lang="en-GB"/>
            </a:p>
          </p:txBody>
        </p:sp>
        <p:sp>
          <p:nvSpPr>
            <p:cNvPr id="46" name="TextBox 12">
              <a:extLst>
                <a:ext uri="{FF2B5EF4-FFF2-40B4-BE49-F238E27FC236}">
                  <a16:creationId xmlns:a16="http://schemas.microsoft.com/office/drawing/2014/main" id="{D4E0BC02-A008-D13C-15B1-DEEA6790E5A3}"/>
                </a:ext>
              </a:extLst>
            </p:cNvPr>
            <p:cNvSpPr txBox="1"/>
            <p:nvPr/>
          </p:nvSpPr>
          <p:spPr>
            <a:xfrm>
              <a:off x="0" y="-38100"/>
              <a:ext cx="1638889" cy="444500"/>
            </a:xfrm>
            <a:prstGeom prst="rect">
              <a:avLst/>
            </a:prstGeom>
          </p:spPr>
          <p:txBody>
            <a:bodyPr lIns="50800" tIns="50800" rIns="50800" bIns="50800" rtlCol="0" anchor="ctr"/>
            <a:lstStyle/>
            <a:p>
              <a:pPr algn="ctr">
                <a:lnSpc>
                  <a:spcPts val="2659"/>
                </a:lnSpc>
              </a:pPr>
              <a:endParaRPr/>
            </a:p>
          </p:txBody>
        </p:sp>
      </p:grpSp>
      <p:sp>
        <p:nvSpPr>
          <p:cNvPr id="48" name="TextBox 28">
            <a:extLst>
              <a:ext uri="{FF2B5EF4-FFF2-40B4-BE49-F238E27FC236}">
                <a16:creationId xmlns:a16="http://schemas.microsoft.com/office/drawing/2014/main" id="{798FCC5F-0006-DDB1-3AE9-6BE920CEF78B}"/>
              </a:ext>
            </a:extLst>
          </p:cNvPr>
          <p:cNvSpPr txBox="1"/>
          <p:nvPr/>
        </p:nvSpPr>
        <p:spPr>
          <a:xfrm>
            <a:off x="5613485" y="6152680"/>
            <a:ext cx="7176734" cy="422039"/>
          </a:xfrm>
          <a:prstGeom prst="rect">
            <a:avLst/>
          </a:prstGeom>
        </p:spPr>
        <p:txBody>
          <a:bodyPr wrap="square" lIns="0" tIns="0" rIns="0" bIns="0" rtlCol="0" anchor="t">
            <a:spAutoFit/>
          </a:bodyPr>
          <a:lstStyle/>
          <a:p>
            <a:pPr marL="0" marR="0" lvl="0" indent="0" algn="l" defTabSz="1371600" rtl="0" eaLnBrk="1" fontAlgn="auto" latinLnBrk="0" hangingPunct="1">
              <a:lnSpc>
                <a:spcPts val="3635"/>
              </a:lnSpc>
              <a:spcBef>
                <a:spcPct val="0"/>
              </a:spcBef>
              <a:spcAft>
                <a:spcPts val="0"/>
              </a:spcAft>
              <a:buClrTx/>
              <a:buSzTx/>
              <a:buFontTx/>
              <a:buNone/>
              <a:tabLst/>
              <a:defRPr/>
            </a:pPr>
            <a:r>
              <a:rPr kumimoji="0" lang="en-US" sz="2596" b="1" i="0" u="none" strike="noStrike" kern="1200" cap="none" spc="0" normalizeH="0" baseline="0" noProof="0" dirty="0">
                <a:ln>
                  <a:noFill/>
                </a:ln>
                <a:solidFill>
                  <a:srgbClr val="FFFFFF"/>
                </a:solidFill>
                <a:effectLst/>
                <a:uLnTx/>
                <a:uFillTx/>
                <a:latin typeface="Arial" panose="020B0604020202020204" pitchFamily="34" charset="0"/>
                <a:ea typeface="Garet Bold"/>
                <a:cs typeface="Arial" panose="020B0604020202020204" pitchFamily="34" charset="0"/>
                <a:sym typeface="Garet Bold"/>
              </a:rPr>
              <a:t>Islamic Green Finance in Azerbaijan</a:t>
            </a:r>
            <a:endParaRPr kumimoji="0" lang="en-US" sz="2596" b="0" i="0" u="none" strike="noStrike" kern="1200" cap="none" spc="0" normalizeH="0" baseline="0" noProof="0" dirty="0">
              <a:ln>
                <a:noFill/>
              </a:ln>
              <a:solidFill>
                <a:srgbClr val="FFFFFF"/>
              </a:solidFill>
              <a:effectLst/>
              <a:uLnTx/>
              <a:uFillTx/>
              <a:latin typeface="Arial" panose="020B0604020202020204" pitchFamily="34" charset="0"/>
              <a:ea typeface="Garet Bold"/>
              <a:cs typeface="Arial" panose="020B0604020202020204" pitchFamily="34" charset="0"/>
              <a:sym typeface="Garet Bold"/>
            </a:endParaRPr>
          </a:p>
        </p:txBody>
      </p:sp>
      <p:grpSp>
        <p:nvGrpSpPr>
          <p:cNvPr id="49" name="Group 48">
            <a:extLst>
              <a:ext uri="{FF2B5EF4-FFF2-40B4-BE49-F238E27FC236}">
                <a16:creationId xmlns:a16="http://schemas.microsoft.com/office/drawing/2014/main" id="{0A5E523B-AD61-BB70-63AC-51FD0978EA34}"/>
              </a:ext>
            </a:extLst>
          </p:cNvPr>
          <p:cNvGrpSpPr/>
          <p:nvPr/>
        </p:nvGrpSpPr>
        <p:grpSpPr>
          <a:xfrm>
            <a:off x="5498540" y="6984291"/>
            <a:ext cx="2765890" cy="1972183"/>
            <a:chOff x="4899701" y="6984291"/>
            <a:chExt cx="3669360" cy="1972183"/>
          </a:xfrm>
        </p:grpSpPr>
        <p:sp>
          <p:nvSpPr>
            <p:cNvPr id="50" name="Freeform 16">
              <a:extLst>
                <a:ext uri="{FF2B5EF4-FFF2-40B4-BE49-F238E27FC236}">
                  <a16:creationId xmlns:a16="http://schemas.microsoft.com/office/drawing/2014/main" id="{CC171E36-028B-A060-936B-FC7B632C11FF}"/>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6"/>
              <a:stretch>
                <a:fillRect/>
              </a:stretch>
            </a:blipFill>
          </p:spPr>
          <p:txBody>
            <a:bodyPr/>
            <a:lstStyle/>
            <a:p>
              <a:endParaRPr lang="en-GB"/>
            </a:p>
          </p:txBody>
        </p:sp>
        <p:grpSp>
          <p:nvGrpSpPr>
            <p:cNvPr id="51" name="Group 50">
              <a:extLst>
                <a:ext uri="{FF2B5EF4-FFF2-40B4-BE49-F238E27FC236}">
                  <a16:creationId xmlns:a16="http://schemas.microsoft.com/office/drawing/2014/main" id="{5DE1B32E-CFD1-1872-195E-BB12326BEF11}"/>
                </a:ext>
              </a:extLst>
            </p:cNvPr>
            <p:cNvGrpSpPr/>
            <p:nvPr/>
          </p:nvGrpSpPr>
          <p:grpSpPr>
            <a:xfrm>
              <a:off x="4899701" y="6984291"/>
              <a:ext cx="3669360" cy="1515365"/>
              <a:chOff x="4899701" y="6984291"/>
              <a:chExt cx="3669360" cy="1515365"/>
            </a:xfrm>
          </p:grpSpPr>
          <p:grpSp>
            <p:nvGrpSpPr>
              <p:cNvPr id="52" name="Group 13">
                <a:extLst>
                  <a:ext uri="{FF2B5EF4-FFF2-40B4-BE49-F238E27FC236}">
                    <a16:creationId xmlns:a16="http://schemas.microsoft.com/office/drawing/2014/main" id="{74C2FA28-31EF-3946-A431-4B7049D30CAB}"/>
                  </a:ext>
                </a:extLst>
              </p:cNvPr>
              <p:cNvGrpSpPr/>
              <p:nvPr/>
            </p:nvGrpSpPr>
            <p:grpSpPr>
              <a:xfrm>
                <a:off x="4899701" y="6984291"/>
                <a:ext cx="3669360" cy="1515365"/>
                <a:chOff x="0" y="-38100"/>
                <a:chExt cx="1339616" cy="553232"/>
              </a:xfrm>
            </p:grpSpPr>
            <p:sp>
              <p:nvSpPr>
                <p:cNvPr id="54" name="Freeform 14">
                  <a:extLst>
                    <a:ext uri="{FF2B5EF4-FFF2-40B4-BE49-F238E27FC236}">
                      <a16:creationId xmlns:a16="http://schemas.microsoft.com/office/drawing/2014/main" id="{347C1FCA-D9DD-689F-D657-3474FA080043}"/>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endParaRPr lang="en-GB"/>
                </a:p>
              </p:txBody>
            </p:sp>
            <p:sp>
              <p:nvSpPr>
                <p:cNvPr id="55" name="TextBox 15">
                  <a:extLst>
                    <a:ext uri="{FF2B5EF4-FFF2-40B4-BE49-F238E27FC236}">
                      <a16:creationId xmlns:a16="http://schemas.microsoft.com/office/drawing/2014/main" id="{2C999FFA-5A81-690D-426D-104CC1CE3084}"/>
                    </a:ext>
                  </a:extLst>
                </p:cNvPr>
                <p:cNvSpPr txBox="1"/>
                <p:nvPr/>
              </p:nvSpPr>
              <p:spPr>
                <a:xfrm>
                  <a:off x="0" y="-38100"/>
                  <a:ext cx="1339616" cy="444500"/>
                </a:xfrm>
                <a:prstGeom prst="rect">
                  <a:avLst/>
                </a:prstGeom>
              </p:spPr>
              <p:txBody>
                <a:bodyPr lIns="47792" tIns="47792" rIns="47792" bIns="47792" rtlCol="0" anchor="ctr"/>
                <a:lstStyle/>
                <a:p>
                  <a:pPr algn="ctr">
                    <a:lnSpc>
                      <a:spcPts val="2659"/>
                    </a:lnSpc>
                    <a:spcBef>
                      <a:spcPct val="0"/>
                    </a:spcBef>
                  </a:pPr>
                  <a:endParaRPr/>
                </a:p>
              </p:txBody>
            </p:sp>
          </p:grpSp>
          <p:sp>
            <p:nvSpPr>
              <p:cNvPr id="53" name="TextBox 31">
                <a:extLst>
                  <a:ext uri="{FF2B5EF4-FFF2-40B4-BE49-F238E27FC236}">
                    <a16:creationId xmlns:a16="http://schemas.microsoft.com/office/drawing/2014/main" id="{CB29A10D-C870-FCE9-B38F-69878A75562E}"/>
                  </a:ext>
                </a:extLst>
              </p:cNvPr>
              <p:cNvSpPr txBox="1"/>
              <p:nvPr/>
            </p:nvSpPr>
            <p:spPr>
              <a:xfrm>
                <a:off x="5240009" y="7500010"/>
                <a:ext cx="2941450" cy="615553"/>
              </a:xfrm>
              <a:prstGeom prst="rect">
                <a:avLst/>
              </a:prstGeom>
            </p:spPr>
            <p:txBody>
              <a:bodyPr lIns="0" tIns="0" rIns="0" bIns="0" rtlCol="0" anchor="t">
                <a:spAutoFit/>
              </a:bodyPr>
              <a:lstStyle/>
              <a:p>
                <a:pPr algn="ctr">
                  <a:lnSpc>
                    <a:spcPts val="2362"/>
                  </a:lnSpc>
                </a:pPr>
                <a:r>
                  <a:rPr lang="en-US" sz="2000" b="1" dirty="0">
                    <a:solidFill>
                      <a:srgbClr val="000000"/>
                    </a:solidFill>
                    <a:latin typeface="Arial" panose="020B0604020202020204" pitchFamily="34" charset="0"/>
                    <a:ea typeface="Garet"/>
                    <a:cs typeface="Arial" panose="020B0604020202020204" pitchFamily="34" charset="0"/>
                    <a:sym typeface="Garet"/>
                  </a:rPr>
                  <a:t>Islamic Finance Trajectory</a:t>
                </a:r>
              </a:p>
            </p:txBody>
          </p:sp>
        </p:grpSp>
      </p:grpSp>
      <p:grpSp>
        <p:nvGrpSpPr>
          <p:cNvPr id="56" name="Group 55">
            <a:extLst>
              <a:ext uri="{FF2B5EF4-FFF2-40B4-BE49-F238E27FC236}">
                <a16:creationId xmlns:a16="http://schemas.microsoft.com/office/drawing/2014/main" id="{8280C396-1D65-01A0-1A2B-899EE0C40BAC}"/>
              </a:ext>
            </a:extLst>
          </p:cNvPr>
          <p:cNvGrpSpPr/>
          <p:nvPr/>
        </p:nvGrpSpPr>
        <p:grpSpPr>
          <a:xfrm>
            <a:off x="8567664" y="6946231"/>
            <a:ext cx="2765890" cy="1972183"/>
            <a:chOff x="4899701" y="6984291"/>
            <a:chExt cx="3669360" cy="1972183"/>
          </a:xfrm>
        </p:grpSpPr>
        <p:sp>
          <p:nvSpPr>
            <p:cNvPr id="57" name="Freeform 16">
              <a:extLst>
                <a:ext uri="{FF2B5EF4-FFF2-40B4-BE49-F238E27FC236}">
                  <a16:creationId xmlns:a16="http://schemas.microsoft.com/office/drawing/2014/main" id="{C29FD47F-AA03-3622-C904-60332CF52A40}"/>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6"/>
              <a:stretch>
                <a:fillRect/>
              </a:stretch>
            </a:blipFill>
          </p:spPr>
          <p:txBody>
            <a:bodyPr/>
            <a:lstStyle/>
            <a:p>
              <a:endParaRPr lang="en-GB"/>
            </a:p>
          </p:txBody>
        </p:sp>
        <p:grpSp>
          <p:nvGrpSpPr>
            <p:cNvPr id="58" name="Group 57">
              <a:extLst>
                <a:ext uri="{FF2B5EF4-FFF2-40B4-BE49-F238E27FC236}">
                  <a16:creationId xmlns:a16="http://schemas.microsoft.com/office/drawing/2014/main" id="{C730F39D-2C98-9E5A-FA17-F843CF8C63A9}"/>
                </a:ext>
              </a:extLst>
            </p:cNvPr>
            <p:cNvGrpSpPr/>
            <p:nvPr/>
          </p:nvGrpSpPr>
          <p:grpSpPr>
            <a:xfrm>
              <a:off x="4899701" y="6984291"/>
              <a:ext cx="3669360" cy="1515365"/>
              <a:chOff x="4899701" y="6984291"/>
              <a:chExt cx="3669360" cy="1515365"/>
            </a:xfrm>
          </p:grpSpPr>
          <p:grpSp>
            <p:nvGrpSpPr>
              <p:cNvPr id="59" name="Group 13">
                <a:extLst>
                  <a:ext uri="{FF2B5EF4-FFF2-40B4-BE49-F238E27FC236}">
                    <a16:creationId xmlns:a16="http://schemas.microsoft.com/office/drawing/2014/main" id="{8556C2E6-AAB4-0739-D5B5-98D71FD77C04}"/>
                  </a:ext>
                </a:extLst>
              </p:cNvPr>
              <p:cNvGrpSpPr/>
              <p:nvPr/>
            </p:nvGrpSpPr>
            <p:grpSpPr>
              <a:xfrm>
                <a:off x="4899701" y="6984291"/>
                <a:ext cx="3669360" cy="1515365"/>
                <a:chOff x="0" y="-38100"/>
                <a:chExt cx="1339616" cy="553232"/>
              </a:xfrm>
            </p:grpSpPr>
            <p:sp>
              <p:nvSpPr>
                <p:cNvPr id="61" name="Freeform 14">
                  <a:extLst>
                    <a:ext uri="{FF2B5EF4-FFF2-40B4-BE49-F238E27FC236}">
                      <a16:creationId xmlns:a16="http://schemas.microsoft.com/office/drawing/2014/main" id="{4080D8DD-93B8-FD32-20F1-49A49ADC114C}"/>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endParaRPr lang="en-GB"/>
                </a:p>
              </p:txBody>
            </p:sp>
            <p:sp>
              <p:nvSpPr>
                <p:cNvPr id="62" name="TextBox 15">
                  <a:extLst>
                    <a:ext uri="{FF2B5EF4-FFF2-40B4-BE49-F238E27FC236}">
                      <a16:creationId xmlns:a16="http://schemas.microsoft.com/office/drawing/2014/main" id="{C57CF457-C6DA-9B80-7E16-AC8EB0F1EC42}"/>
                    </a:ext>
                  </a:extLst>
                </p:cNvPr>
                <p:cNvSpPr txBox="1"/>
                <p:nvPr/>
              </p:nvSpPr>
              <p:spPr>
                <a:xfrm>
                  <a:off x="0" y="-38100"/>
                  <a:ext cx="1339616" cy="444500"/>
                </a:xfrm>
                <a:prstGeom prst="rect">
                  <a:avLst/>
                </a:prstGeom>
              </p:spPr>
              <p:txBody>
                <a:bodyPr lIns="47792" tIns="47792" rIns="47792" bIns="47792" rtlCol="0" anchor="ctr"/>
                <a:lstStyle/>
                <a:p>
                  <a:pPr algn="ctr">
                    <a:lnSpc>
                      <a:spcPts val="2659"/>
                    </a:lnSpc>
                    <a:spcBef>
                      <a:spcPct val="0"/>
                    </a:spcBef>
                  </a:pPr>
                  <a:endParaRPr/>
                </a:p>
              </p:txBody>
            </p:sp>
          </p:grpSp>
          <p:sp>
            <p:nvSpPr>
              <p:cNvPr id="60" name="TextBox 31">
                <a:extLst>
                  <a:ext uri="{FF2B5EF4-FFF2-40B4-BE49-F238E27FC236}">
                    <a16:creationId xmlns:a16="http://schemas.microsoft.com/office/drawing/2014/main" id="{003F7E93-97BD-582D-D2D0-5A2C6B3D4A47}"/>
                  </a:ext>
                </a:extLst>
              </p:cNvPr>
              <p:cNvSpPr txBox="1"/>
              <p:nvPr/>
            </p:nvSpPr>
            <p:spPr>
              <a:xfrm>
                <a:off x="5186413" y="7507598"/>
                <a:ext cx="2941450" cy="615553"/>
              </a:xfrm>
              <a:prstGeom prst="rect">
                <a:avLst/>
              </a:prstGeom>
            </p:spPr>
            <p:txBody>
              <a:bodyPr lIns="0" tIns="0" rIns="0" bIns="0" rtlCol="0" anchor="t">
                <a:spAutoFit/>
              </a:bodyPr>
              <a:lstStyle/>
              <a:p>
                <a:pPr algn="ctr">
                  <a:lnSpc>
                    <a:spcPts val="2362"/>
                  </a:lnSpc>
                </a:pPr>
                <a:r>
                  <a:rPr lang="en-US" sz="2000" b="1" dirty="0">
                    <a:solidFill>
                      <a:srgbClr val="000000"/>
                    </a:solidFill>
                    <a:latin typeface="Arial" panose="020B0604020202020204" pitchFamily="34" charset="0"/>
                    <a:ea typeface="Garet"/>
                    <a:cs typeface="Arial" panose="020B0604020202020204" pitchFamily="34" charset="0"/>
                    <a:sym typeface="Garet"/>
                  </a:rPr>
                  <a:t>Incentive Mechanisms</a:t>
                </a:r>
              </a:p>
            </p:txBody>
          </p:sp>
        </p:grpSp>
      </p:grpSp>
      <p:grpSp>
        <p:nvGrpSpPr>
          <p:cNvPr id="63" name="Group 62">
            <a:extLst>
              <a:ext uri="{FF2B5EF4-FFF2-40B4-BE49-F238E27FC236}">
                <a16:creationId xmlns:a16="http://schemas.microsoft.com/office/drawing/2014/main" id="{1C615128-A8F9-6355-B8BC-E5095311C7A5}"/>
              </a:ext>
            </a:extLst>
          </p:cNvPr>
          <p:cNvGrpSpPr/>
          <p:nvPr/>
        </p:nvGrpSpPr>
        <p:grpSpPr>
          <a:xfrm>
            <a:off x="11527758" y="6922087"/>
            <a:ext cx="2765890" cy="1972183"/>
            <a:chOff x="4899701" y="6984291"/>
            <a:chExt cx="3669360" cy="1972183"/>
          </a:xfrm>
        </p:grpSpPr>
        <p:sp>
          <p:nvSpPr>
            <p:cNvPr id="64" name="Freeform 16">
              <a:extLst>
                <a:ext uri="{FF2B5EF4-FFF2-40B4-BE49-F238E27FC236}">
                  <a16:creationId xmlns:a16="http://schemas.microsoft.com/office/drawing/2014/main" id="{692CCF9C-DDFE-6D25-2573-BBDD9860369E}"/>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6"/>
              <a:stretch>
                <a:fillRect/>
              </a:stretch>
            </a:blipFill>
          </p:spPr>
          <p:txBody>
            <a:bodyPr/>
            <a:lstStyle/>
            <a:p>
              <a:endParaRPr lang="en-GB"/>
            </a:p>
          </p:txBody>
        </p:sp>
        <p:grpSp>
          <p:nvGrpSpPr>
            <p:cNvPr id="65" name="Group 64">
              <a:extLst>
                <a:ext uri="{FF2B5EF4-FFF2-40B4-BE49-F238E27FC236}">
                  <a16:creationId xmlns:a16="http://schemas.microsoft.com/office/drawing/2014/main" id="{DAEC0307-7571-1405-DF6D-9716693A733B}"/>
                </a:ext>
              </a:extLst>
            </p:cNvPr>
            <p:cNvGrpSpPr/>
            <p:nvPr/>
          </p:nvGrpSpPr>
          <p:grpSpPr>
            <a:xfrm>
              <a:off x="4899701" y="6984291"/>
              <a:ext cx="3669360" cy="1515365"/>
              <a:chOff x="4899701" y="6984291"/>
              <a:chExt cx="3669360" cy="1515365"/>
            </a:xfrm>
          </p:grpSpPr>
          <p:grpSp>
            <p:nvGrpSpPr>
              <p:cNvPr id="66" name="Group 13">
                <a:extLst>
                  <a:ext uri="{FF2B5EF4-FFF2-40B4-BE49-F238E27FC236}">
                    <a16:creationId xmlns:a16="http://schemas.microsoft.com/office/drawing/2014/main" id="{549EEF70-37FC-30A0-B961-01BEBA3637F2}"/>
                  </a:ext>
                </a:extLst>
              </p:cNvPr>
              <p:cNvGrpSpPr/>
              <p:nvPr/>
            </p:nvGrpSpPr>
            <p:grpSpPr>
              <a:xfrm>
                <a:off x="4899701" y="6984291"/>
                <a:ext cx="3669360" cy="1515365"/>
                <a:chOff x="0" y="-38100"/>
                <a:chExt cx="1339616" cy="553232"/>
              </a:xfrm>
            </p:grpSpPr>
            <p:sp>
              <p:nvSpPr>
                <p:cNvPr id="68" name="Freeform 14">
                  <a:extLst>
                    <a:ext uri="{FF2B5EF4-FFF2-40B4-BE49-F238E27FC236}">
                      <a16:creationId xmlns:a16="http://schemas.microsoft.com/office/drawing/2014/main" id="{2B0F5D51-4FE9-C2C5-46C7-6958C687E540}"/>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endParaRPr lang="en-GB"/>
                </a:p>
              </p:txBody>
            </p:sp>
            <p:sp>
              <p:nvSpPr>
                <p:cNvPr id="69" name="TextBox 15">
                  <a:extLst>
                    <a:ext uri="{FF2B5EF4-FFF2-40B4-BE49-F238E27FC236}">
                      <a16:creationId xmlns:a16="http://schemas.microsoft.com/office/drawing/2014/main" id="{729BCF18-DCE5-B36E-C5B8-DBA13BB10B7B}"/>
                    </a:ext>
                  </a:extLst>
                </p:cNvPr>
                <p:cNvSpPr txBox="1"/>
                <p:nvPr/>
              </p:nvSpPr>
              <p:spPr>
                <a:xfrm>
                  <a:off x="0" y="-38100"/>
                  <a:ext cx="1339616" cy="444500"/>
                </a:xfrm>
                <a:prstGeom prst="rect">
                  <a:avLst/>
                </a:prstGeom>
              </p:spPr>
              <p:txBody>
                <a:bodyPr lIns="47792" tIns="47792" rIns="47792" bIns="47792" rtlCol="0" anchor="ctr"/>
                <a:lstStyle/>
                <a:p>
                  <a:pPr algn="ctr">
                    <a:lnSpc>
                      <a:spcPts val="2659"/>
                    </a:lnSpc>
                    <a:spcBef>
                      <a:spcPct val="0"/>
                    </a:spcBef>
                  </a:pPr>
                  <a:endParaRPr/>
                </a:p>
              </p:txBody>
            </p:sp>
          </p:grpSp>
          <p:sp>
            <p:nvSpPr>
              <p:cNvPr id="67" name="TextBox 31">
                <a:extLst>
                  <a:ext uri="{FF2B5EF4-FFF2-40B4-BE49-F238E27FC236}">
                    <a16:creationId xmlns:a16="http://schemas.microsoft.com/office/drawing/2014/main" id="{26B9F99A-2660-8E9D-0CB2-41D627BFECE7}"/>
                  </a:ext>
                </a:extLst>
              </p:cNvPr>
              <p:cNvSpPr txBox="1"/>
              <p:nvPr/>
            </p:nvSpPr>
            <p:spPr>
              <a:xfrm>
                <a:off x="5186413" y="7641391"/>
                <a:ext cx="3151877" cy="307777"/>
              </a:xfrm>
              <a:prstGeom prst="rect">
                <a:avLst/>
              </a:prstGeom>
            </p:spPr>
            <p:txBody>
              <a:bodyPr wrap="square" lIns="0" tIns="0" rIns="0" bIns="0" rtlCol="0" anchor="t">
                <a:spAutoFit/>
              </a:bodyPr>
              <a:lstStyle/>
              <a:p>
                <a:pPr algn="ctr">
                  <a:lnSpc>
                    <a:spcPts val="2362"/>
                  </a:lnSpc>
                </a:pPr>
                <a:r>
                  <a:rPr lang="en-US" sz="2000" b="1" dirty="0">
                    <a:solidFill>
                      <a:srgbClr val="000000"/>
                    </a:solidFill>
                    <a:latin typeface="Arial" panose="020B0604020202020204" pitchFamily="34" charset="0"/>
                    <a:ea typeface="Garet"/>
                    <a:cs typeface="Arial" panose="020B0604020202020204" pitchFamily="34" charset="0"/>
                    <a:sym typeface="Garet"/>
                  </a:rPr>
                  <a:t>Best Practices</a:t>
                </a:r>
              </a:p>
            </p:txBody>
          </p:sp>
        </p:grpSp>
      </p:grpSp>
      <p:grpSp>
        <p:nvGrpSpPr>
          <p:cNvPr id="70" name="Group 69">
            <a:extLst>
              <a:ext uri="{FF2B5EF4-FFF2-40B4-BE49-F238E27FC236}">
                <a16:creationId xmlns:a16="http://schemas.microsoft.com/office/drawing/2014/main" id="{81D40642-FAEA-4E79-A444-735EEFADE04B}"/>
              </a:ext>
            </a:extLst>
          </p:cNvPr>
          <p:cNvGrpSpPr/>
          <p:nvPr/>
        </p:nvGrpSpPr>
        <p:grpSpPr>
          <a:xfrm>
            <a:off x="14502340" y="6903057"/>
            <a:ext cx="2765890" cy="1972183"/>
            <a:chOff x="4899701" y="6984291"/>
            <a:chExt cx="3669360" cy="1972183"/>
          </a:xfrm>
        </p:grpSpPr>
        <p:sp>
          <p:nvSpPr>
            <p:cNvPr id="71" name="Freeform 16">
              <a:extLst>
                <a:ext uri="{FF2B5EF4-FFF2-40B4-BE49-F238E27FC236}">
                  <a16:creationId xmlns:a16="http://schemas.microsoft.com/office/drawing/2014/main" id="{F01E05C0-52C9-5EEC-1ABC-F8EA544C0E2D}"/>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6"/>
              <a:stretch>
                <a:fillRect/>
              </a:stretch>
            </a:blipFill>
          </p:spPr>
          <p:txBody>
            <a:bodyPr/>
            <a:lstStyle/>
            <a:p>
              <a:endParaRPr lang="en-GB"/>
            </a:p>
          </p:txBody>
        </p:sp>
        <p:grpSp>
          <p:nvGrpSpPr>
            <p:cNvPr id="72" name="Group 71">
              <a:extLst>
                <a:ext uri="{FF2B5EF4-FFF2-40B4-BE49-F238E27FC236}">
                  <a16:creationId xmlns:a16="http://schemas.microsoft.com/office/drawing/2014/main" id="{6643072A-F722-029E-4BAD-31F48AA3ABB2}"/>
                </a:ext>
              </a:extLst>
            </p:cNvPr>
            <p:cNvGrpSpPr/>
            <p:nvPr/>
          </p:nvGrpSpPr>
          <p:grpSpPr>
            <a:xfrm>
              <a:off x="4899701" y="6984291"/>
              <a:ext cx="3669360" cy="1515365"/>
              <a:chOff x="4899701" y="6984291"/>
              <a:chExt cx="3669360" cy="1515365"/>
            </a:xfrm>
          </p:grpSpPr>
          <p:grpSp>
            <p:nvGrpSpPr>
              <p:cNvPr id="73" name="Group 13">
                <a:extLst>
                  <a:ext uri="{FF2B5EF4-FFF2-40B4-BE49-F238E27FC236}">
                    <a16:creationId xmlns:a16="http://schemas.microsoft.com/office/drawing/2014/main" id="{05A2F04D-0D65-3C9F-33FF-82493262D579}"/>
                  </a:ext>
                </a:extLst>
              </p:cNvPr>
              <p:cNvGrpSpPr/>
              <p:nvPr/>
            </p:nvGrpSpPr>
            <p:grpSpPr>
              <a:xfrm>
                <a:off x="4899701" y="6984291"/>
                <a:ext cx="3669360" cy="1515365"/>
                <a:chOff x="0" y="-38100"/>
                <a:chExt cx="1339616" cy="553232"/>
              </a:xfrm>
            </p:grpSpPr>
            <p:sp>
              <p:nvSpPr>
                <p:cNvPr id="75" name="Freeform 14">
                  <a:extLst>
                    <a:ext uri="{FF2B5EF4-FFF2-40B4-BE49-F238E27FC236}">
                      <a16:creationId xmlns:a16="http://schemas.microsoft.com/office/drawing/2014/main" id="{2E256006-A44C-D32E-3EDF-1B901EDAB926}"/>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endParaRPr lang="en-GB"/>
                </a:p>
              </p:txBody>
            </p:sp>
            <p:sp>
              <p:nvSpPr>
                <p:cNvPr id="76" name="TextBox 15">
                  <a:extLst>
                    <a:ext uri="{FF2B5EF4-FFF2-40B4-BE49-F238E27FC236}">
                      <a16:creationId xmlns:a16="http://schemas.microsoft.com/office/drawing/2014/main" id="{EA6F07C7-15C3-1947-7CB9-6247C128A1EB}"/>
                    </a:ext>
                  </a:extLst>
                </p:cNvPr>
                <p:cNvSpPr txBox="1"/>
                <p:nvPr/>
              </p:nvSpPr>
              <p:spPr>
                <a:xfrm>
                  <a:off x="0" y="-38100"/>
                  <a:ext cx="1339616" cy="444500"/>
                </a:xfrm>
                <a:prstGeom prst="rect">
                  <a:avLst/>
                </a:prstGeom>
              </p:spPr>
              <p:txBody>
                <a:bodyPr lIns="47792" tIns="47792" rIns="47792" bIns="47792" rtlCol="0" anchor="ctr"/>
                <a:lstStyle/>
                <a:p>
                  <a:pPr algn="ctr">
                    <a:lnSpc>
                      <a:spcPts val="2659"/>
                    </a:lnSpc>
                    <a:spcBef>
                      <a:spcPct val="0"/>
                    </a:spcBef>
                  </a:pPr>
                  <a:endParaRPr/>
                </a:p>
              </p:txBody>
            </p:sp>
          </p:grpSp>
          <p:sp>
            <p:nvSpPr>
              <p:cNvPr id="74" name="TextBox 31">
                <a:extLst>
                  <a:ext uri="{FF2B5EF4-FFF2-40B4-BE49-F238E27FC236}">
                    <a16:creationId xmlns:a16="http://schemas.microsoft.com/office/drawing/2014/main" id="{24C43F5C-3A35-18EC-3D1C-5CDE9208C4B5}"/>
                  </a:ext>
                </a:extLst>
              </p:cNvPr>
              <p:cNvSpPr txBox="1"/>
              <p:nvPr/>
            </p:nvSpPr>
            <p:spPr>
              <a:xfrm>
                <a:off x="5186413" y="7485751"/>
                <a:ext cx="3151877" cy="615553"/>
              </a:xfrm>
              <a:prstGeom prst="rect">
                <a:avLst/>
              </a:prstGeom>
            </p:spPr>
            <p:txBody>
              <a:bodyPr wrap="square" lIns="0" tIns="0" rIns="0" bIns="0" rtlCol="0" anchor="t">
                <a:spAutoFit/>
              </a:bodyPr>
              <a:lstStyle/>
              <a:p>
                <a:pPr algn="ctr">
                  <a:lnSpc>
                    <a:spcPts val="2362"/>
                  </a:lnSpc>
                </a:pPr>
                <a:r>
                  <a:rPr lang="en-US" sz="2000" b="1">
                    <a:solidFill>
                      <a:srgbClr val="000000"/>
                    </a:solidFill>
                    <a:latin typeface="Arial" panose="020B0604020202020204" pitchFamily="34" charset="0"/>
                    <a:ea typeface="Garet"/>
                    <a:cs typeface="Arial" panose="020B0604020202020204" pitchFamily="34" charset="0"/>
                    <a:sym typeface="Garet"/>
                  </a:rPr>
                  <a:t>Policy Recommendations</a:t>
                </a:r>
              </a:p>
            </p:txBody>
          </p:sp>
        </p:grpSp>
      </p:grpSp>
      <p:sp>
        <p:nvSpPr>
          <p:cNvPr id="77" name="Freeform 5">
            <a:extLst>
              <a:ext uri="{FF2B5EF4-FFF2-40B4-BE49-F238E27FC236}">
                <a16:creationId xmlns:a16="http://schemas.microsoft.com/office/drawing/2014/main" id="{5CCD21E7-982B-6ED9-8D51-D83FF12D11B7}"/>
              </a:ext>
            </a:extLst>
          </p:cNvPr>
          <p:cNvSpPr/>
          <p:nvPr/>
        </p:nvSpPr>
        <p:spPr>
          <a:xfrm>
            <a:off x="-1332713" y="5108909"/>
            <a:ext cx="6346335" cy="6470043"/>
          </a:xfrm>
          <a:custGeom>
            <a:avLst/>
            <a:gdLst/>
            <a:ahLst/>
            <a:cxnLst/>
            <a:rect l="l" t="t" r="r" b="b"/>
            <a:pathLst>
              <a:path w="7725537" h="8229600">
                <a:moveTo>
                  <a:pt x="0" y="0"/>
                </a:moveTo>
                <a:lnTo>
                  <a:pt x="7725537" y="0"/>
                </a:lnTo>
                <a:lnTo>
                  <a:pt x="7725537" y="8229600"/>
                </a:lnTo>
                <a:lnTo>
                  <a:pt x="0" y="8229600"/>
                </a:lnTo>
                <a:lnTo>
                  <a:pt x="0" y="0"/>
                </a:lnTo>
                <a:close/>
              </a:path>
            </a:pathLst>
          </a:custGeom>
          <a:blipFill>
            <a:blip r:embed="rId7"/>
            <a:stretch>
              <a:fillRect/>
            </a:stretch>
          </a:blipFill>
        </p:spPr>
        <p:txBody>
          <a:bodyPr/>
          <a:lstStyle/>
          <a:p>
            <a:endParaRPr lang="en-GB"/>
          </a:p>
        </p:txBody>
      </p:sp>
    </p:spTree>
    <p:extLst>
      <p:ext uri="{BB962C8B-B14F-4D97-AF65-F5344CB8AC3E}">
        <p14:creationId xmlns:p14="http://schemas.microsoft.com/office/powerpoint/2010/main" val="3050607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0CF28EE-A360-46B6-9D76-D2CA1E8777C8}"/>
              </a:ext>
            </a:extLst>
          </p:cNvPr>
          <p:cNvCxnSpPr>
            <a:cxnSpLocks/>
          </p:cNvCxnSpPr>
          <p:nvPr/>
        </p:nvCxnSpPr>
        <p:spPr>
          <a:xfrm>
            <a:off x="13853288" y="0"/>
            <a:ext cx="0" cy="10287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457136F-E886-4646-B8A2-BD6F5A7BCC5E}"/>
              </a:ext>
            </a:extLst>
          </p:cNvPr>
          <p:cNvSpPr txBox="1"/>
          <p:nvPr/>
        </p:nvSpPr>
        <p:spPr>
          <a:xfrm>
            <a:off x="11055409" y="4119374"/>
            <a:ext cx="2443928" cy="2308324"/>
          </a:xfrm>
          <a:prstGeom prst="rect">
            <a:avLst/>
          </a:prstGeom>
          <a:noFill/>
        </p:spPr>
        <p:txBody>
          <a:bodyPr wrap="square" rtlCol="0">
            <a:spAutoFit/>
          </a:bodyPr>
          <a:lstStyle/>
          <a:p>
            <a:pPr algn="ctr" defTabSz="1371566"/>
            <a:r>
              <a:rPr lang="en-US" sz="14400" dirty="0">
                <a:solidFill>
                  <a:srgbClr val="66D1BD"/>
                </a:solidFill>
                <a:latin typeface="Aptos" panose="020B0004020202020204" pitchFamily="34" charset="0"/>
              </a:rPr>
              <a:t>02</a:t>
            </a:r>
          </a:p>
        </p:txBody>
      </p:sp>
      <p:grpSp>
        <p:nvGrpSpPr>
          <p:cNvPr id="20" name="Group 19">
            <a:extLst>
              <a:ext uri="{FF2B5EF4-FFF2-40B4-BE49-F238E27FC236}">
                <a16:creationId xmlns:a16="http://schemas.microsoft.com/office/drawing/2014/main" id="{84A35789-5FA3-441B-A4B4-348C4B4D41A8}"/>
              </a:ext>
            </a:extLst>
          </p:cNvPr>
          <p:cNvGrpSpPr/>
          <p:nvPr/>
        </p:nvGrpSpPr>
        <p:grpSpPr>
          <a:xfrm>
            <a:off x="14502898" y="4360642"/>
            <a:ext cx="3821558" cy="2045158"/>
            <a:chOff x="1929480" y="507625"/>
            <a:chExt cx="2547705" cy="1363439"/>
          </a:xfrm>
        </p:grpSpPr>
        <p:sp>
          <p:nvSpPr>
            <p:cNvPr id="21" name="TextBox 20">
              <a:extLst>
                <a:ext uri="{FF2B5EF4-FFF2-40B4-BE49-F238E27FC236}">
                  <a16:creationId xmlns:a16="http://schemas.microsoft.com/office/drawing/2014/main" id="{D9585C00-05E0-4883-9190-5990845EE348}"/>
                </a:ext>
              </a:extLst>
            </p:cNvPr>
            <p:cNvSpPr txBox="1"/>
            <p:nvPr/>
          </p:nvSpPr>
          <p:spPr>
            <a:xfrm>
              <a:off x="1929480" y="507625"/>
              <a:ext cx="2361858" cy="553998"/>
            </a:xfrm>
            <a:prstGeom prst="rect">
              <a:avLst/>
            </a:prstGeom>
            <a:noFill/>
          </p:spPr>
          <p:txBody>
            <a:bodyPr wrap="square" rtlCol="0">
              <a:spAutoFit/>
            </a:bodyPr>
            <a:lstStyle/>
            <a:p>
              <a:pPr algn="ctr" defTabSz="1371566"/>
              <a:r>
                <a:rPr lang="en-US" sz="2400" b="1" dirty="0">
                  <a:solidFill>
                    <a:srgbClr val="FFFFFF"/>
                  </a:solidFill>
                  <a:latin typeface="Century Gothic" panose="020B0502020202020204" pitchFamily="34" charset="0"/>
                  <a:ea typeface="Tahoma" panose="020B0604030504040204" pitchFamily="34" charset="0"/>
                  <a:cs typeface="Tahoma" panose="020B0604030504040204" pitchFamily="34" charset="0"/>
                </a:rPr>
                <a:t>Financial-Financing Difference</a:t>
              </a:r>
              <a:endParaRPr lang="en-US" sz="3000" b="1" dirty="0">
                <a:solidFill>
                  <a:srgbClr val="FFFFFF"/>
                </a:solidFill>
                <a:latin typeface="Century Gothic" panose="020B0502020202020204" pitchFamily="34" charset="0"/>
                <a:ea typeface="Tahoma" panose="020B0604030504040204" pitchFamily="34" charset="0"/>
                <a:cs typeface="Tahoma" panose="020B0604030504040204" pitchFamily="34" charset="0"/>
              </a:endParaRPr>
            </a:p>
          </p:txBody>
        </p:sp>
        <p:sp>
          <p:nvSpPr>
            <p:cNvPr id="22" name="TextBox 21">
              <a:extLst>
                <a:ext uri="{FF2B5EF4-FFF2-40B4-BE49-F238E27FC236}">
                  <a16:creationId xmlns:a16="http://schemas.microsoft.com/office/drawing/2014/main" id="{08C719BB-AFC1-4224-A01B-EF060D82684E}"/>
                </a:ext>
              </a:extLst>
            </p:cNvPr>
            <p:cNvSpPr txBox="1"/>
            <p:nvPr/>
          </p:nvSpPr>
          <p:spPr>
            <a:xfrm>
              <a:off x="1929480" y="1070844"/>
              <a:ext cx="2547705" cy="800220"/>
            </a:xfrm>
            <a:prstGeom prst="rect">
              <a:avLst/>
            </a:prstGeom>
            <a:noFill/>
          </p:spPr>
          <p:txBody>
            <a:bodyPr wrap="square" rtlCol="0">
              <a:spAutoFit/>
            </a:bodyPr>
            <a:lstStyle/>
            <a:p>
              <a:pPr defTabSz="1371566"/>
              <a:r>
                <a:rPr lang="en-US" b="1" dirty="0">
                  <a:solidFill>
                    <a:srgbClr val="FFFFFF"/>
                  </a:solidFill>
                  <a:latin typeface="Century Gothic" panose="020B0502020202020204" pitchFamily="34" charset="0"/>
                  <a:ea typeface="Tahoma" panose="020B0604030504040204" pitchFamily="34" charset="0"/>
                  <a:cs typeface="Tahoma" panose="020B0604030504040204" pitchFamily="34" charset="0"/>
                </a:rPr>
                <a:t>Financial: </a:t>
              </a:r>
              <a:r>
                <a:rPr lang="en-US" altLang="en-US" dirty="0">
                  <a:solidFill>
                    <a:schemeClr val="bg1"/>
                  </a:solidFill>
                  <a:latin typeface="Corbel" charset="0"/>
                  <a:ea typeface="Corbel" charset="0"/>
                  <a:cs typeface="Corbel" charset="0"/>
                </a:rPr>
                <a:t>hegemony of finance over real economy</a:t>
              </a:r>
            </a:p>
            <a:p>
              <a:pPr defTabSz="1371566"/>
              <a:r>
                <a:rPr lang="en-US" b="1" dirty="0">
                  <a:solidFill>
                    <a:schemeClr val="bg1"/>
                  </a:solidFill>
                  <a:latin typeface="Corbel" charset="0"/>
                  <a:ea typeface="Tahoma" panose="020B0604030504040204" pitchFamily="34" charset="0"/>
                  <a:cs typeface="Tahoma" panose="020B0604030504040204" pitchFamily="34" charset="0"/>
                </a:rPr>
                <a:t>Financing: </a:t>
              </a:r>
              <a:r>
                <a:rPr lang="en-US" altLang="en-US" dirty="0">
                  <a:solidFill>
                    <a:schemeClr val="bg1"/>
                  </a:solidFill>
                  <a:latin typeface="Corbel" charset="0"/>
                  <a:ea typeface="Corbel" charset="0"/>
                  <a:cs typeface="Corbel" charset="0"/>
                </a:rPr>
                <a:t>intermediary in real economic activity</a:t>
              </a:r>
              <a:endParaRPr lang="en-US" b="1" dirty="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grpSp>
      <p:grpSp>
        <p:nvGrpSpPr>
          <p:cNvPr id="24" name="Group 23">
            <a:extLst>
              <a:ext uri="{FF2B5EF4-FFF2-40B4-BE49-F238E27FC236}">
                <a16:creationId xmlns:a16="http://schemas.microsoft.com/office/drawing/2014/main" id="{F2F30479-59C3-4007-9D72-45C1977815ED}"/>
              </a:ext>
            </a:extLst>
          </p:cNvPr>
          <p:cNvGrpSpPr/>
          <p:nvPr/>
        </p:nvGrpSpPr>
        <p:grpSpPr>
          <a:xfrm>
            <a:off x="10474748" y="7687833"/>
            <a:ext cx="7853678" cy="770214"/>
            <a:chOff x="3338241" y="3142355"/>
            <a:chExt cx="7052631" cy="513475"/>
          </a:xfrm>
        </p:grpSpPr>
        <p:cxnSp>
          <p:nvCxnSpPr>
            <p:cNvPr id="25" name="Straight Connector 24">
              <a:extLst>
                <a:ext uri="{FF2B5EF4-FFF2-40B4-BE49-F238E27FC236}">
                  <a16:creationId xmlns:a16="http://schemas.microsoft.com/office/drawing/2014/main" id="{A8A0193E-C41C-46B0-9C39-BB9B95D912EA}"/>
                </a:ext>
              </a:extLst>
            </p:cNvPr>
            <p:cNvCxnSpPr>
              <a:cxnSpLocks/>
            </p:cNvCxnSpPr>
            <p:nvPr/>
          </p:nvCxnSpPr>
          <p:spPr>
            <a:xfrm flipH="1">
              <a:off x="3338241" y="3406159"/>
              <a:ext cx="7052631" cy="0"/>
            </a:xfrm>
            <a:prstGeom prst="line">
              <a:avLst/>
            </a:prstGeom>
            <a:ln w="317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31BD03F9-C5A7-4EA7-A8F9-E5EA204140FE}"/>
                </a:ext>
              </a:extLst>
            </p:cNvPr>
            <p:cNvSpPr/>
            <p:nvPr/>
          </p:nvSpPr>
          <p:spPr>
            <a:xfrm>
              <a:off x="6181195" y="3225256"/>
              <a:ext cx="368093" cy="368094"/>
            </a:xfrm>
            <a:prstGeom prst="ellipse">
              <a:avLst/>
            </a:prstGeom>
            <a:solidFill>
              <a:srgbClr val="00B39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dirty="0">
                <a:solidFill>
                  <a:prstClr val="white"/>
                </a:solidFill>
                <a:latin typeface="Calibri" panose="020F0502020204030204"/>
              </a:endParaRPr>
            </a:p>
          </p:txBody>
        </p:sp>
        <p:sp>
          <p:nvSpPr>
            <p:cNvPr id="27" name="Circle: Hollow 26">
              <a:extLst>
                <a:ext uri="{FF2B5EF4-FFF2-40B4-BE49-F238E27FC236}">
                  <a16:creationId xmlns:a16="http://schemas.microsoft.com/office/drawing/2014/main" id="{A976E9F3-FF31-4223-A98B-FE04C2010639}"/>
                </a:ext>
              </a:extLst>
            </p:cNvPr>
            <p:cNvSpPr/>
            <p:nvPr/>
          </p:nvSpPr>
          <p:spPr>
            <a:xfrm>
              <a:off x="5996854" y="3142355"/>
              <a:ext cx="746214" cy="513475"/>
            </a:xfrm>
            <a:prstGeom prst="donut">
              <a:avLst>
                <a:gd name="adj" fmla="val 706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a:solidFill>
                  <a:prstClr val="black"/>
                </a:solidFill>
                <a:latin typeface="Calibri" panose="020F0502020204030204"/>
              </a:endParaRPr>
            </a:p>
          </p:txBody>
        </p:sp>
        <p:sp>
          <p:nvSpPr>
            <p:cNvPr id="28" name="Oval 27">
              <a:extLst>
                <a:ext uri="{FF2B5EF4-FFF2-40B4-BE49-F238E27FC236}">
                  <a16:creationId xmlns:a16="http://schemas.microsoft.com/office/drawing/2014/main" id="{331A9D28-1400-44DE-90B0-B91A38328D3B}"/>
                </a:ext>
              </a:extLst>
            </p:cNvPr>
            <p:cNvSpPr/>
            <p:nvPr/>
          </p:nvSpPr>
          <p:spPr>
            <a:xfrm>
              <a:off x="7388450" y="3322893"/>
              <a:ext cx="152400" cy="152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a:solidFill>
                  <a:prstClr val="white"/>
                </a:solidFill>
                <a:latin typeface="Calibri" panose="020F0502020204030204"/>
              </a:endParaRPr>
            </a:p>
          </p:txBody>
        </p:sp>
      </p:grpSp>
      <p:grpSp>
        <p:nvGrpSpPr>
          <p:cNvPr id="10" name="Group 9">
            <a:extLst>
              <a:ext uri="{FF2B5EF4-FFF2-40B4-BE49-F238E27FC236}">
                <a16:creationId xmlns:a16="http://schemas.microsoft.com/office/drawing/2014/main" id="{B446595E-D72E-4DD1-947B-6689D008485A}"/>
              </a:ext>
            </a:extLst>
          </p:cNvPr>
          <p:cNvGrpSpPr/>
          <p:nvPr/>
        </p:nvGrpSpPr>
        <p:grpSpPr>
          <a:xfrm>
            <a:off x="5197757" y="692360"/>
            <a:ext cx="8881182" cy="1939350"/>
            <a:chOff x="-1175678" y="1170769"/>
            <a:chExt cx="6012068" cy="1292900"/>
          </a:xfrm>
        </p:grpSpPr>
        <p:cxnSp>
          <p:nvCxnSpPr>
            <p:cNvPr id="11" name="Straight Connector 10">
              <a:extLst>
                <a:ext uri="{FF2B5EF4-FFF2-40B4-BE49-F238E27FC236}">
                  <a16:creationId xmlns:a16="http://schemas.microsoft.com/office/drawing/2014/main" id="{AB778996-AD30-4FBF-A783-1332ACBC832D}"/>
                </a:ext>
              </a:extLst>
            </p:cNvPr>
            <p:cNvCxnSpPr>
              <a:cxnSpLocks/>
            </p:cNvCxnSpPr>
            <p:nvPr/>
          </p:nvCxnSpPr>
          <p:spPr>
            <a:xfrm flipH="1">
              <a:off x="-1175678" y="1342811"/>
              <a:ext cx="5914712" cy="0"/>
            </a:xfrm>
            <a:prstGeom prst="line">
              <a:avLst/>
            </a:prstGeom>
            <a:ln w="317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C3F866E-413D-401C-AD9F-F8C2AEA5119B}"/>
                </a:ext>
              </a:extLst>
            </p:cNvPr>
            <p:cNvSpPr/>
            <p:nvPr/>
          </p:nvSpPr>
          <p:spPr>
            <a:xfrm>
              <a:off x="4539664" y="2180129"/>
              <a:ext cx="283541" cy="283540"/>
            </a:xfrm>
            <a:prstGeom prst="ellipse">
              <a:avLst/>
            </a:prstGeom>
            <a:solidFill>
              <a:srgbClr val="00B393"/>
            </a:solidFill>
            <a:ln>
              <a:solidFill>
                <a:srgbClr val="00B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dirty="0">
                <a:solidFill>
                  <a:prstClr val="white"/>
                </a:solidFill>
                <a:latin typeface="Calibri" panose="020F0502020204030204"/>
              </a:endParaRPr>
            </a:p>
          </p:txBody>
        </p:sp>
        <p:sp>
          <p:nvSpPr>
            <p:cNvPr id="13" name="Circle: Hollow 12">
              <a:extLst>
                <a:ext uri="{FF2B5EF4-FFF2-40B4-BE49-F238E27FC236}">
                  <a16:creationId xmlns:a16="http://schemas.microsoft.com/office/drawing/2014/main" id="{A443766E-CCA8-406C-ACC0-5D2E9F077FE8}"/>
                </a:ext>
              </a:extLst>
            </p:cNvPr>
            <p:cNvSpPr/>
            <p:nvPr/>
          </p:nvSpPr>
          <p:spPr>
            <a:xfrm>
              <a:off x="4499842" y="1170769"/>
              <a:ext cx="336548" cy="336550"/>
            </a:xfrm>
            <a:prstGeom prst="donut">
              <a:avLst>
                <a:gd name="adj" fmla="val 706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a:solidFill>
                  <a:prstClr val="black"/>
                </a:solidFill>
                <a:latin typeface="Calibri" panose="020F0502020204030204"/>
              </a:endParaRPr>
            </a:p>
          </p:txBody>
        </p:sp>
        <p:sp>
          <p:nvSpPr>
            <p:cNvPr id="14" name="Oval 13">
              <a:extLst>
                <a:ext uri="{FF2B5EF4-FFF2-40B4-BE49-F238E27FC236}">
                  <a16:creationId xmlns:a16="http://schemas.microsoft.com/office/drawing/2014/main" id="{E0DB6A4C-91D6-407D-91BF-A87FED17C39F}"/>
                </a:ext>
              </a:extLst>
            </p:cNvPr>
            <p:cNvSpPr/>
            <p:nvPr/>
          </p:nvSpPr>
          <p:spPr>
            <a:xfrm>
              <a:off x="4612885" y="2239589"/>
              <a:ext cx="152401" cy="152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dirty="0">
                <a:solidFill>
                  <a:prstClr val="white"/>
                </a:solidFill>
                <a:latin typeface="Calibri" panose="020F0502020204030204"/>
              </a:endParaRPr>
            </a:p>
          </p:txBody>
        </p:sp>
      </p:grpSp>
      <p:sp>
        <p:nvSpPr>
          <p:cNvPr id="15" name="TextBox 14">
            <a:extLst>
              <a:ext uri="{FF2B5EF4-FFF2-40B4-BE49-F238E27FC236}">
                <a16:creationId xmlns:a16="http://schemas.microsoft.com/office/drawing/2014/main" id="{001181C0-CF60-423E-837F-F4EB8CEDDE04}"/>
              </a:ext>
            </a:extLst>
          </p:cNvPr>
          <p:cNvSpPr txBox="1"/>
          <p:nvPr/>
        </p:nvSpPr>
        <p:spPr>
          <a:xfrm>
            <a:off x="13850033" y="1238420"/>
            <a:ext cx="2443928" cy="2308324"/>
          </a:xfrm>
          <a:prstGeom prst="rect">
            <a:avLst/>
          </a:prstGeom>
          <a:noFill/>
        </p:spPr>
        <p:txBody>
          <a:bodyPr wrap="square" rtlCol="0">
            <a:spAutoFit/>
          </a:bodyPr>
          <a:lstStyle/>
          <a:p>
            <a:pPr algn="ctr" defTabSz="1371566"/>
            <a:r>
              <a:rPr lang="en-US" sz="14400" dirty="0">
                <a:solidFill>
                  <a:srgbClr val="66D1BD"/>
                </a:solidFill>
                <a:latin typeface="Aptos" panose="020B0004020202020204" pitchFamily="34" charset="0"/>
              </a:rPr>
              <a:t>01</a:t>
            </a:r>
          </a:p>
        </p:txBody>
      </p:sp>
      <p:grpSp>
        <p:nvGrpSpPr>
          <p:cNvPr id="17" name="Group 16">
            <a:extLst>
              <a:ext uri="{FF2B5EF4-FFF2-40B4-BE49-F238E27FC236}">
                <a16:creationId xmlns:a16="http://schemas.microsoft.com/office/drawing/2014/main" id="{49ED43F8-F390-4A29-B830-9A13F70C2614}"/>
              </a:ext>
            </a:extLst>
          </p:cNvPr>
          <p:cNvGrpSpPr/>
          <p:nvPr/>
        </p:nvGrpSpPr>
        <p:grpSpPr>
          <a:xfrm>
            <a:off x="9367877" y="2096497"/>
            <a:ext cx="4376924" cy="1270951"/>
            <a:chOff x="3079621" y="2262415"/>
            <a:chExt cx="2917949" cy="847300"/>
          </a:xfrm>
        </p:grpSpPr>
        <p:sp>
          <p:nvSpPr>
            <p:cNvPr id="18" name="TextBox 17">
              <a:extLst>
                <a:ext uri="{FF2B5EF4-FFF2-40B4-BE49-F238E27FC236}">
                  <a16:creationId xmlns:a16="http://schemas.microsoft.com/office/drawing/2014/main" id="{B7DCDC61-A70B-43BA-A3BC-6F2EB8110427}"/>
                </a:ext>
              </a:extLst>
            </p:cNvPr>
            <p:cNvSpPr txBox="1"/>
            <p:nvPr/>
          </p:nvSpPr>
          <p:spPr>
            <a:xfrm>
              <a:off x="3079621" y="2262415"/>
              <a:ext cx="2917949" cy="677108"/>
            </a:xfrm>
            <a:prstGeom prst="rect">
              <a:avLst/>
            </a:prstGeom>
            <a:noFill/>
          </p:spPr>
          <p:txBody>
            <a:bodyPr wrap="square" rtlCol="0">
              <a:spAutoFit/>
            </a:bodyPr>
            <a:lstStyle/>
            <a:p>
              <a:pPr algn="r" defTabSz="1371566"/>
              <a:r>
                <a:rPr lang="en-US" sz="3000" b="1" dirty="0">
                  <a:solidFill>
                    <a:srgbClr val="FFFFFF"/>
                  </a:solidFill>
                  <a:latin typeface="Century Gothic" panose="020B0502020202020204" pitchFamily="34" charset="0"/>
                  <a:ea typeface="Tahoma" panose="020B0604030504040204" pitchFamily="34" charset="0"/>
                  <a:cs typeface="Tahoma" panose="020B0604030504040204" pitchFamily="34" charset="0"/>
                </a:rPr>
                <a:t>What is meaning of finance?</a:t>
              </a:r>
            </a:p>
          </p:txBody>
        </p:sp>
        <p:sp>
          <p:nvSpPr>
            <p:cNvPr id="19" name="TextBox 18">
              <a:extLst>
                <a:ext uri="{FF2B5EF4-FFF2-40B4-BE49-F238E27FC236}">
                  <a16:creationId xmlns:a16="http://schemas.microsoft.com/office/drawing/2014/main" id="{2F2FEE86-EE06-4EA8-867E-A9C80AEBA748}"/>
                </a:ext>
              </a:extLst>
            </p:cNvPr>
            <p:cNvSpPr txBox="1"/>
            <p:nvPr/>
          </p:nvSpPr>
          <p:spPr>
            <a:xfrm>
              <a:off x="3218740" y="2863494"/>
              <a:ext cx="2547706" cy="246221"/>
            </a:xfrm>
            <a:prstGeom prst="rect">
              <a:avLst/>
            </a:prstGeom>
            <a:noFill/>
          </p:spPr>
          <p:txBody>
            <a:bodyPr wrap="square" rtlCol="0">
              <a:spAutoFit/>
            </a:bodyPr>
            <a:lstStyle/>
            <a:p>
              <a:pPr algn="r" defTabSz="1371566"/>
              <a:r>
                <a:rPr lang="en-US" b="1" dirty="0">
                  <a:solidFill>
                    <a:srgbClr val="FFFFFF"/>
                  </a:solidFill>
                  <a:latin typeface="Century Gothic" panose="020B0502020202020204" pitchFamily="34" charset="0"/>
                  <a:ea typeface="Tahoma" panose="020B0604030504040204" pitchFamily="34" charset="0"/>
                  <a:cs typeface="Tahoma" panose="020B0604030504040204" pitchFamily="34" charset="0"/>
                </a:rPr>
                <a:t>An Intermediary</a:t>
              </a:r>
            </a:p>
          </p:txBody>
        </p:sp>
      </p:grpSp>
      <p:sp>
        <p:nvSpPr>
          <p:cNvPr id="31" name="Oval 30">
            <a:extLst>
              <a:ext uri="{FF2B5EF4-FFF2-40B4-BE49-F238E27FC236}">
                <a16:creationId xmlns:a16="http://schemas.microsoft.com/office/drawing/2014/main" id="{AF213348-5BAD-42BB-9340-354673EBF8F2}"/>
              </a:ext>
            </a:extLst>
          </p:cNvPr>
          <p:cNvSpPr/>
          <p:nvPr/>
        </p:nvSpPr>
        <p:spPr>
          <a:xfrm>
            <a:off x="13317101" y="4617150"/>
            <a:ext cx="1257300" cy="12573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a:solidFill>
                <a:prstClr val="white"/>
              </a:solidFill>
              <a:latin typeface="Calibri" panose="020F0502020204030204"/>
            </a:endParaRPr>
          </a:p>
        </p:txBody>
      </p:sp>
      <p:grpSp>
        <p:nvGrpSpPr>
          <p:cNvPr id="42" name="Group 41">
            <a:extLst>
              <a:ext uri="{FF2B5EF4-FFF2-40B4-BE49-F238E27FC236}">
                <a16:creationId xmlns:a16="http://schemas.microsoft.com/office/drawing/2014/main" id="{9BE78EC2-2387-4D3A-9CAD-2A27506E5AE4}"/>
              </a:ext>
            </a:extLst>
          </p:cNvPr>
          <p:cNvGrpSpPr/>
          <p:nvPr/>
        </p:nvGrpSpPr>
        <p:grpSpPr>
          <a:xfrm>
            <a:off x="13935122" y="7489019"/>
            <a:ext cx="4492769" cy="2745215"/>
            <a:chOff x="10244363" y="1336502"/>
            <a:chExt cx="2995178" cy="1830143"/>
          </a:xfrm>
        </p:grpSpPr>
        <p:sp>
          <p:nvSpPr>
            <p:cNvPr id="44" name="TextBox 43">
              <a:extLst>
                <a:ext uri="{FF2B5EF4-FFF2-40B4-BE49-F238E27FC236}">
                  <a16:creationId xmlns:a16="http://schemas.microsoft.com/office/drawing/2014/main" id="{8600B5E1-8239-47C1-9DC8-A00A94693569}"/>
                </a:ext>
              </a:extLst>
            </p:cNvPr>
            <p:cNvSpPr txBox="1"/>
            <p:nvPr/>
          </p:nvSpPr>
          <p:spPr>
            <a:xfrm>
              <a:off x="10424615" y="1627762"/>
              <a:ext cx="1629285" cy="1538883"/>
            </a:xfrm>
            <a:prstGeom prst="rect">
              <a:avLst/>
            </a:prstGeom>
            <a:noFill/>
          </p:spPr>
          <p:txBody>
            <a:bodyPr wrap="square" rtlCol="0">
              <a:spAutoFit/>
            </a:bodyPr>
            <a:lstStyle/>
            <a:p>
              <a:pPr algn="ctr" defTabSz="1371566"/>
              <a:r>
                <a:rPr lang="en-US" sz="14400" dirty="0">
                  <a:solidFill>
                    <a:srgbClr val="66D1BD"/>
                  </a:solidFill>
                  <a:latin typeface="Aptos" panose="020B0004020202020204" pitchFamily="34" charset="0"/>
                </a:rPr>
                <a:t>03</a:t>
              </a:r>
            </a:p>
          </p:txBody>
        </p:sp>
        <p:sp>
          <p:nvSpPr>
            <p:cNvPr id="49" name="TextBox 48">
              <a:extLst>
                <a:ext uri="{FF2B5EF4-FFF2-40B4-BE49-F238E27FC236}">
                  <a16:creationId xmlns:a16="http://schemas.microsoft.com/office/drawing/2014/main" id="{9A61BB4C-96A2-4D00-9112-5BFC98F25CEE}"/>
                </a:ext>
              </a:extLst>
            </p:cNvPr>
            <p:cNvSpPr txBox="1"/>
            <p:nvPr/>
          </p:nvSpPr>
          <p:spPr>
            <a:xfrm>
              <a:off x="10244363" y="1336502"/>
              <a:ext cx="2995178" cy="369332"/>
            </a:xfrm>
            <a:prstGeom prst="rect">
              <a:avLst/>
            </a:prstGeom>
            <a:noFill/>
          </p:spPr>
          <p:txBody>
            <a:bodyPr wrap="square" rtlCol="0">
              <a:spAutoFit/>
            </a:bodyPr>
            <a:lstStyle/>
            <a:p>
              <a:pPr algn="ctr" defTabSz="1371566"/>
              <a:r>
                <a:rPr lang="en-US" sz="3000" b="1" dirty="0">
                  <a:solidFill>
                    <a:srgbClr val="FFFFFF"/>
                  </a:solidFill>
                  <a:latin typeface="Century Gothic" panose="020B0502020202020204" pitchFamily="34" charset="0"/>
                  <a:ea typeface="Tahoma" panose="020B0604030504040204" pitchFamily="34" charset="0"/>
                  <a:cs typeface="Tahoma" panose="020B0604030504040204" pitchFamily="34" charset="0"/>
                </a:rPr>
                <a:t>Objective of Finance</a:t>
              </a:r>
            </a:p>
          </p:txBody>
        </p:sp>
      </p:grpSp>
      <p:pic>
        <p:nvPicPr>
          <p:cNvPr id="46" name="Picture 45">
            <a:extLst>
              <a:ext uri="{FF2B5EF4-FFF2-40B4-BE49-F238E27FC236}">
                <a16:creationId xmlns:a16="http://schemas.microsoft.com/office/drawing/2014/main" id="{65BC558B-9BD7-4534-A879-8E0D63866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33" y="2928528"/>
            <a:ext cx="10011072" cy="1631130"/>
          </a:xfrm>
          <a:prstGeom prst="rect">
            <a:avLst/>
          </a:prstGeom>
        </p:spPr>
      </p:pic>
      <p:sp>
        <p:nvSpPr>
          <p:cNvPr id="48" name="Google Shape;457;p38">
            <a:extLst>
              <a:ext uri="{FF2B5EF4-FFF2-40B4-BE49-F238E27FC236}">
                <a16:creationId xmlns:a16="http://schemas.microsoft.com/office/drawing/2014/main" id="{ABAE5806-6D49-404F-8D11-48196D2054F4}"/>
              </a:ext>
            </a:extLst>
          </p:cNvPr>
          <p:cNvSpPr/>
          <p:nvPr/>
        </p:nvSpPr>
        <p:spPr>
          <a:xfrm>
            <a:off x="13646365" y="4907465"/>
            <a:ext cx="633020" cy="604428"/>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32C7AE"/>
          </a:solidFill>
          <a:ln>
            <a:noFill/>
          </a:ln>
        </p:spPr>
        <p:txBody>
          <a:bodyPr spcFirstLastPara="1" wrap="square" lIns="182850" tIns="182850" rIns="182850" bIns="182850" anchor="ctr" anchorCtr="0">
            <a:noAutofit/>
          </a:bodyPr>
          <a:lstStyle/>
          <a:p>
            <a:endParaRPr sz="3600">
              <a:solidFill>
                <a:srgbClr val="00001A"/>
              </a:solidFill>
            </a:endParaRPr>
          </a:p>
        </p:txBody>
      </p:sp>
      <p:sp>
        <p:nvSpPr>
          <p:cNvPr id="55" name="TextBox 54">
            <a:extLst>
              <a:ext uri="{FF2B5EF4-FFF2-40B4-BE49-F238E27FC236}">
                <a16:creationId xmlns:a16="http://schemas.microsoft.com/office/drawing/2014/main" id="{BB6F1E5F-F8C0-4B7F-87E4-842F7868FD22}"/>
              </a:ext>
            </a:extLst>
          </p:cNvPr>
          <p:cNvSpPr txBox="1"/>
          <p:nvPr/>
        </p:nvSpPr>
        <p:spPr>
          <a:xfrm>
            <a:off x="5767640" y="4490270"/>
            <a:ext cx="5309177" cy="3539430"/>
          </a:xfrm>
          <a:prstGeom prst="rect">
            <a:avLst/>
          </a:prstGeom>
          <a:noFill/>
        </p:spPr>
        <p:txBody>
          <a:bodyPr wrap="square" rtlCol="0">
            <a:spAutoFit/>
          </a:bodyPr>
          <a:lstStyle/>
          <a:p>
            <a:pPr defTabSz="1371566"/>
            <a:r>
              <a:rPr lang="en-US" sz="5600" b="1" dirty="0">
                <a:solidFill>
                  <a:srgbClr val="FFFFFF"/>
                </a:solidFill>
                <a:latin typeface="Century Gothic" panose="020B0502020202020204" pitchFamily="34" charset="0"/>
                <a:ea typeface="Tahoma" panose="020B0604030504040204" pitchFamily="34" charset="0"/>
                <a:cs typeface="Tahoma" panose="020B0604030504040204" pitchFamily="34" charset="0"/>
              </a:rPr>
              <a:t>“</a:t>
            </a:r>
            <a:r>
              <a:rPr lang="en-US" altLang="en-US" sz="2400" b="1" dirty="0">
                <a:solidFill>
                  <a:schemeClr val="bg1"/>
                </a:solidFill>
                <a:latin typeface="Corbel" charset="0"/>
                <a:ea typeface="Corbel" charset="0"/>
                <a:cs typeface="Corbel" charset="0"/>
              </a:rPr>
              <a:t>Finance is not about ‘making money’ per se. It is a ‘functional’ science in that it exists to support other goals – those of the society. The better aligned a society’s financial institutions are with its goals and ideals, the stronger and more successful the society will be.</a:t>
            </a:r>
            <a:endParaRPr lang="en-US" sz="3000" b="1" dirty="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3580AE45-86CF-431B-97EF-8AF7D338EC87}"/>
              </a:ext>
            </a:extLst>
          </p:cNvPr>
          <p:cNvSpPr/>
          <p:nvPr/>
        </p:nvSpPr>
        <p:spPr>
          <a:xfrm>
            <a:off x="8063245" y="8014946"/>
            <a:ext cx="3091487" cy="646331"/>
          </a:xfrm>
          <a:prstGeom prst="rect">
            <a:avLst/>
          </a:prstGeom>
        </p:spPr>
        <p:txBody>
          <a:bodyPr wrap="none">
            <a:spAutoFit/>
          </a:bodyPr>
          <a:lstStyle/>
          <a:p>
            <a:r>
              <a:rPr lang="en-US" altLang="en-US" sz="3600" dirty="0">
                <a:solidFill>
                  <a:schemeClr val="bg1"/>
                </a:solidFill>
                <a:latin typeface="Corbel" charset="0"/>
                <a:ea typeface="Corbel" charset="0"/>
                <a:cs typeface="Corbel" charset="0"/>
              </a:rPr>
              <a:t>(</a:t>
            </a:r>
            <a:r>
              <a:rPr lang="en-US" altLang="en-US" sz="3000" dirty="0">
                <a:solidFill>
                  <a:schemeClr val="bg1"/>
                </a:solidFill>
                <a:latin typeface="Corbel" charset="0"/>
                <a:ea typeface="Corbel" charset="0"/>
                <a:cs typeface="Corbel" charset="0"/>
              </a:rPr>
              <a:t>Shiller</a:t>
            </a:r>
            <a:r>
              <a:rPr lang="en-US" altLang="en-US" sz="3600" dirty="0">
                <a:solidFill>
                  <a:schemeClr val="bg1"/>
                </a:solidFill>
                <a:latin typeface="Corbel" charset="0"/>
                <a:ea typeface="Corbel" charset="0"/>
                <a:cs typeface="Corbel" charset="0"/>
              </a:rPr>
              <a:t>, 2012: 7) </a:t>
            </a:r>
            <a:endParaRPr lang="en-GB" sz="3600" dirty="0">
              <a:solidFill>
                <a:schemeClr val="bg1"/>
              </a:solidFill>
            </a:endParaRPr>
          </a:p>
        </p:txBody>
      </p:sp>
      <p:cxnSp>
        <p:nvCxnSpPr>
          <p:cNvPr id="56" name="Straight Connector 55">
            <a:extLst>
              <a:ext uri="{FF2B5EF4-FFF2-40B4-BE49-F238E27FC236}">
                <a16:creationId xmlns:a16="http://schemas.microsoft.com/office/drawing/2014/main" id="{3A407AFC-21C0-401B-9BD9-FF7562B93386}"/>
              </a:ext>
            </a:extLst>
          </p:cNvPr>
          <p:cNvCxnSpPr>
            <a:cxnSpLocks/>
          </p:cNvCxnSpPr>
          <p:nvPr/>
        </p:nvCxnSpPr>
        <p:spPr>
          <a:xfrm flipH="1">
            <a:off x="4141695" y="8141372"/>
            <a:ext cx="1721226" cy="0"/>
          </a:xfrm>
          <a:prstGeom prst="line">
            <a:avLst/>
          </a:prstGeom>
          <a:ln w="317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E74E0ED5-64B6-413F-B8B8-7C815A29BFE6}"/>
              </a:ext>
            </a:extLst>
          </p:cNvPr>
          <p:cNvSpPr txBox="1"/>
          <p:nvPr/>
        </p:nvSpPr>
        <p:spPr>
          <a:xfrm>
            <a:off x="93545" y="6139751"/>
            <a:ext cx="5309177" cy="2062103"/>
          </a:xfrm>
          <a:prstGeom prst="rect">
            <a:avLst/>
          </a:prstGeom>
          <a:noFill/>
        </p:spPr>
        <p:txBody>
          <a:bodyPr wrap="square" rtlCol="0">
            <a:spAutoFit/>
          </a:bodyPr>
          <a:lstStyle/>
          <a:p>
            <a:pPr defTabSz="1371566"/>
            <a:r>
              <a:rPr lang="en-US" sz="5600" b="1" dirty="0">
                <a:solidFill>
                  <a:srgbClr val="FFFFFF"/>
                </a:solidFill>
                <a:latin typeface="Century Gothic" panose="020B0502020202020204" pitchFamily="34" charset="0"/>
                <a:ea typeface="Tahoma" panose="020B0604030504040204" pitchFamily="34" charset="0"/>
                <a:cs typeface="Tahoma" panose="020B0604030504040204" pitchFamily="34" charset="0"/>
              </a:rPr>
              <a:t>“</a:t>
            </a:r>
            <a:r>
              <a:rPr lang="en-US" altLang="en-US" sz="2400" b="1" dirty="0">
                <a:solidFill>
                  <a:schemeClr val="bg1"/>
                </a:solidFill>
                <a:latin typeface="Corbel" charset="0"/>
                <a:ea typeface="Corbel" charset="0"/>
                <a:cs typeface="Corbel" charset="0"/>
              </a:rPr>
              <a:t>Finance is not, and should not be, merely a zero-sum game, but rather an adjunct to, and a means toward, a productive life.</a:t>
            </a:r>
            <a:endParaRPr lang="en-US" sz="3000" b="1" dirty="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
        <p:nvSpPr>
          <p:cNvPr id="61" name="Rectangle 60">
            <a:extLst>
              <a:ext uri="{FF2B5EF4-FFF2-40B4-BE49-F238E27FC236}">
                <a16:creationId xmlns:a16="http://schemas.microsoft.com/office/drawing/2014/main" id="{03783BB1-5D25-457D-85F9-986165A02A8D}"/>
              </a:ext>
            </a:extLst>
          </p:cNvPr>
          <p:cNvSpPr/>
          <p:nvPr/>
        </p:nvSpPr>
        <p:spPr>
          <a:xfrm>
            <a:off x="1806416" y="8026911"/>
            <a:ext cx="3155159" cy="553998"/>
          </a:xfrm>
          <a:prstGeom prst="rect">
            <a:avLst/>
          </a:prstGeom>
        </p:spPr>
        <p:txBody>
          <a:bodyPr wrap="none">
            <a:spAutoFit/>
          </a:bodyPr>
          <a:lstStyle/>
          <a:p>
            <a:r>
              <a:rPr lang="en-US" altLang="en-US" sz="3000" dirty="0">
                <a:solidFill>
                  <a:schemeClr val="bg1"/>
                </a:solidFill>
                <a:latin typeface="Corbel" charset="0"/>
                <a:ea typeface="Corbel" charset="0"/>
                <a:cs typeface="Corbel" charset="0"/>
              </a:rPr>
              <a:t>(Shiller, 2012: 104) </a:t>
            </a:r>
            <a:endParaRPr lang="en-GB" sz="3000" dirty="0">
              <a:solidFill>
                <a:schemeClr val="bg1"/>
              </a:solidFill>
            </a:endParaRPr>
          </a:p>
        </p:txBody>
      </p:sp>
      <p:sp>
        <p:nvSpPr>
          <p:cNvPr id="2" name="TextBox 1">
            <a:extLst>
              <a:ext uri="{FF2B5EF4-FFF2-40B4-BE49-F238E27FC236}">
                <a16:creationId xmlns:a16="http://schemas.microsoft.com/office/drawing/2014/main" id="{CDEBBB61-0763-7040-BEDC-C43205BEC714}"/>
              </a:ext>
            </a:extLst>
          </p:cNvPr>
          <p:cNvSpPr txBox="1"/>
          <p:nvPr/>
        </p:nvSpPr>
        <p:spPr>
          <a:xfrm>
            <a:off x="550948" y="2"/>
            <a:ext cx="11774900" cy="1815882"/>
          </a:xfrm>
          <a:prstGeom prst="rect">
            <a:avLst/>
          </a:prstGeom>
          <a:noFill/>
        </p:spPr>
        <p:txBody>
          <a:bodyPr wrap="square" rtlCol="0">
            <a:spAutoFit/>
          </a:bodyPr>
          <a:lstStyle/>
          <a:p>
            <a:r>
              <a:rPr lang="en-GB" sz="5600" b="1" dirty="0">
                <a:solidFill>
                  <a:srgbClr val="FFC000"/>
                </a:solidFill>
                <a:latin typeface="Corbel" panose="020B0503020204020204" pitchFamily="34" charset="0"/>
              </a:rPr>
              <a:t>What should finance be for? </a:t>
            </a:r>
          </a:p>
          <a:p>
            <a:r>
              <a:rPr lang="en-GB" sz="5600" b="1" dirty="0">
                <a:solidFill>
                  <a:srgbClr val="FFC000"/>
                </a:solidFill>
                <a:latin typeface="Corbel" panose="020B0503020204020204" pitchFamily="34" charset="0"/>
              </a:rPr>
              <a:t>Islamic Moral Economy Condition</a:t>
            </a:r>
          </a:p>
        </p:txBody>
      </p:sp>
    </p:spTree>
    <p:extLst>
      <p:ext uri="{BB962C8B-B14F-4D97-AF65-F5344CB8AC3E}">
        <p14:creationId xmlns:p14="http://schemas.microsoft.com/office/powerpoint/2010/main" val="23895401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 presetClass="entr" presetSubtype="3"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1+#ppt_w/2"/>
                                          </p:val>
                                        </p:tav>
                                        <p:tav tm="100000">
                                          <p:val>
                                            <p:strVal val="#ppt_x"/>
                                          </p:val>
                                        </p:tav>
                                      </p:tavLst>
                                    </p:anim>
                                    <p:anim calcmode="lin" valueType="num">
                                      <p:cBhvr additive="base">
                                        <p:cTn id="15" dur="500" fill="hold"/>
                                        <p:tgtEl>
                                          <p:spTgt spid="15"/>
                                        </p:tgtEl>
                                        <p:attrNameLst>
                                          <p:attrName>ppt_y</p:attrName>
                                        </p:attrNameLst>
                                      </p:cBhvr>
                                      <p:tavLst>
                                        <p:tav tm="0">
                                          <p:val>
                                            <p:strVal val="0-#ppt_h/2"/>
                                          </p:val>
                                        </p:tav>
                                        <p:tav tm="100000">
                                          <p:val>
                                            <p:strVal val="#ppt_y"/>
                                          </p:val>
                                        </p:tav>
                                      </p:tavLst>
                                    </p:anim>
                                  </p:childTnLst>
                                </p:cTn>
                              </p:par>
                              <p:par>
                                <p:cTn id="16" presetID="22" presetClass="entr" presetSubtype="8"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1+#ppt_w/2"/>
                                          </p:val>
                                        </p:tav>
                                        <p:tav tm="100000">
                                          <p:val>
                                            <p:strVal val="#ppt_x"/>
                                          </p:val>
                                        </p:tav>
                                      </p:tavLst>
                                    </p:anim>
                                    <p:anim calcmode="lin" valueType="num">
                                      <p:cBhvr additive="base">
                                        <p:cTn id="24" dur="500" fill="hold"/>
                                        <p:tgtEl>
                                          <p:spTgt spid="31"/>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1+#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1+#ppt_w/2"/>
                                          </p:val>
                                        </p:tav>
                                        <p:tav tm="100000">
                                          <p:val>
                                            <p:strVal val="#ppt_x"/>
                                          </p:val>
                                        </p:tav>
                                      </p:tavLst>
                                    </p:anim>
                                    <p:anim calcmode="lin" valueType="num">
                                      <p:cBhvr additive="base">
                                        <p:cTn id="32" dur="500" fill="hold"/>
                                        <p:tgtEl>
                                          <p:spTgt spid="48"/>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1+#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6"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additive="base">
                                        <p:cTn id="41" dur="500" fill="hold"/>
                                        <p:tgtEl>
                                          <p:spTgt spid="42"/>
                                        </p:tgtEl>
                                        <p:attrNameLst>
                                          <p:attrName>ppt_x</p:attrName>
                                        </p:attrNameLst>
                                      </p:cBhvr>
                                      <p:tavLst>
                                        <p:tav tm="0">
                                          <p:val>
                                            <p:strVal val="1+#ppt_w/2"/>
                                          </p:val>
                                        </p:tav>
                                        <p:tav tm="100000">
                                          <p:val>
                                            <p:strVal val="#ppt_x"/>
                                          </p:val>
                                        </p:tav>
                                      </p:tavLst>
                                    </p:anim>
                                    <p:anim calcmode="lin" valueType="num">
                                      <p:cBhvr additive="base">
                                        <p:cTn id="42" dur="500" fill="hold"/>
                                        <p:tgtEl>
                                          <p:spTgt spid="42"/>
                                        </p:tgtEl>
                                        <p:attrNameLst>
                                          <p:attrName>ppt_y</p:attrName>
                                        </p:attrNameLst>
                                      </p:cBhvr>
                                      <p:tavLst>
                                        <p:tav tm="0">
                                          <p:val>
                                            <p:strVal val="1+#ppt_h/2"/>
                                          </p:val>
                                        </p:tav>
                                        <p:tav tm="100000">
                                          <p:val>
                                            <p:strVal val="#ppt_y"/>
                                          </p:val>
                                        </p:tav>
                                      </p:tavLst>
                                    </p:anim>
                                  </p:childTnLst>
                                </p:cTn>
                              </p:par>
                              <p:par>
                                <p:cTn id="43" presetID="22" presetClass="entr" presetSubtype="4"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55">
                                            <p:txEl>
                                              <p:pRg st="0" end="0"/>
                                            </p:txEl>
                                          </p:spTgt>
                                        </p:tgtEl>
                                        <p:attrNameLst>
                                          <p:attrName>style.visibility</p:attrName>
                                        </p:attrNameLst>
                                      </p:cBhvr>
                                      <p:to>
                                        <p:strVal val="visible"/>
                                      </p:to>
                                    </p:set>
                                    <p:animEffect transition="in" filter="wipe(up)">
                                      <p:cBhvr>
                                        <p:cTn id="50" dur="500"/>
                                        <p:tgtEl>
                                          <p:spTgt spid="55">
                                            <p:txEl>
                                              <p:pRg st="0" end="0"/>
                                            </p:txEl>
                                          </p:spTgt>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4">
                                            <p:txEl>
                                              <p:pRg st="0" end="0"/>
                                            </p:txEl>
                                          </p:spTgt>
                                        </p:tgtEl>
                                        <p:attrNameLst>
                                          <p:attrName>style.visibility</p:attrName>
                                        </p:attrNameLst>
                                      </p:cBhvr>
                                      <p:to>
                                        <p:strVal val="visible"/>
                                      </p:to>
                                    </p:set>
                                    <p:animEffect transition="in" filter="wipe(up)">
                                      <p:cBhvr>
                                        <p:cTn id="53" dur="500"/>
                                        <p:tgtEl>
                                          <p:spTgt spid="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wipe(right)">
                                      <p:cBhvr>
                                        <p:cTn id="58" dur="500"/>
                                        <p:tgtEl>
                                          <p:spTgt spid="5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58">
                                            <p:txEl>
                                              <p:pRg st="0" end="0"/>
                                            </p:txEl>
                                          </p:spTgt>
                                        </p:tgtEl>
                                        <p:attrNameLst>
                                          <p:attrName>style.visibility</p:attrName>
                                        </p:attrNameLst>
                                      </p:cBhvr>
                                      <p:to>
                                        <p:strVal val="visible"/>
                                      </p:to>
                                    </p:set>
                                    <p:animEffect transition="in" filter="wipe(down)">
                                      <p:cBhvr>
                                        <p:cTn id="63" dur="500"/>
                                        <p:tgtEl>
                                          <p:spTgt spid="58">
                                            <p:txEl>
                                              <p:pRg st="0" end="0"/>
                                            </p:txEl>
                                          </p:spTgt>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61">
                                            <p:txEl>
                                              <p:pRg st="0" end="0"/>
                                            </p:txEl>
                                          </p:spTgt>
                                        </p:tgtEl>
                                        <p:attrNameLst>
                                          <p:attrName>style.visibility</p:attrName>
                                        </p:attrNameLst>
                                      </p:cBhvr>
                                      <p:to>
                                        <p:strVal val="visible"/>
                                      </p:to>
                                    </p:set>
                                    <p:animEffect transition="in" filter="wipe(down)">
                                      <p:cBhvr>
                                        <p:cTn id="66" dur="50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31" grpId="0" animBg="1"/>
      <p:bldP spid="48" grpId="0" animBg="1"/>
      <p:bldP spid="55" grpId="0" build="p"/>
      <p:bldP spid="4" grpId="0" build="p"/>
      <p:bldP spid="58" grpId="0" build="p"/>
      <p:bldP spid="61"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0931D-4D36-42DF-B8CA-011A10DBF62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A1CCA63-687C-A274-102C-BA19A16C78AA}"/>
              </a:ext>
            </a:extLst>
          </p:cNvPr>
          <p:cNvSpPr/>
          <p:nvPr/>
        </p:nvSpPr>
        <p:spPr>
          <a:xfrm>
            <a:off x="6769630" y="364482"/>
            <a:ext cx="5838209" cy="4239999"/>
          </a:xfrm>
          <a:custGeom>
            <a:avLst/>
            <a:gdLst/>
            <a:ahLst/>
            <a:cxnLst/>
            <a:rect l="l" t="t" r="r" b="b"/>
            <a:pathLst>
              <a:path w="5838208" h="4239999">
                <a:moveTo>
                  <a:pt x="0" y="0"/>
                </a:moveTo>
                <a:lnTo>
                  <a:pt x="5838208" y="0"/>
                </a:lnTo>
                <a:lnTo>
                  <a:pt x="5838208" y="4239999"/>
                </a:lnTo>
                <a:lnTo>
                  <a:pt x="0" y="4239999"/>
                </a:lnTo>
                <a:lnTo>
                  <a:pt x="0" y="0"/>
                </a:lnTo>
                <a:close/>
              </a:path>
            </a:pathLst>
          </a:custGeom>
          <a:blipFill>
            <a:blip r:embed="rId2"/>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2">
            <a:extLst>
              <a:ext uri="{FF2B5EF4-FFF2-40B4-BE49-F238E27FC236}">
                <a16:creationId xmlns:a16="http://schemas.microsoft.com/office/drawing/2014/main" id="{556523AE-57E7-6891-4864-D9C756E412D3}"/>
              </a:ext>
            </a:extLst>
          </p:cNvPr>
          <p:cNvSpPr/>
          <p:nvPr/>
        </p:nvSpPr>
        <p:spPr>
          <a:xfrm>
            <a:off x="7792433" y="881546"/>
            <a:ext cx="16072322" cy="16072322"/>
          </a:xfrm>
          <a:custGeom>
            <a:avLst/>
            <a:gdLst/>
            <a:ahLst/>
            <a:cxnLst/>
            <a:rect l="l" t="t" r="r" b="b"/>
            <a:pathLst>
              <a:path w="16072321" h="16072321">
                <a:moveTo>
                  <a:pt x="0" y="0"/>
                </a:moveTo>
                <a:lnTo>
                  <a:pt x="16072321" y="0"/>
                </a:lnTo>
                <a:lnTo>
                  <a:pt x="16072321" y="16072321"/>
                </a:lnTo>
                <a:lnTo>
                  <a:pt x="0" y="160723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3">
            <a:extLst>
              <a:ext uri="{FF2B5EF4-FFF2-40B4-BE49-F238E27FC236}">
                <a16:creationId xmlns:a16="http://schemas.microsoft.com/office/drawing/2014/main" id="{13ADF616-8080-8AF3-18AF-13E997C9862A}"/>
              </a:ext>
            </a:extLst>
          </p:cNvPr>
          <p:cNvGrpSpPr/>
          <p:nvPr/>
        </p:nvGrpSpPr>
        <p:grpSpPr>
          <a:xfrm>
            <a:off x="7384558" y="627334"/>
            <a:ext cx="14347736" cy="14347736"/>
            <a:chOff x="0" y="0"/>
            <a:chExt cx="812800" cy="812800"/>
          </a:xfrm>
        </p:grpSpPr>
        <p:sp>
          <p:nvSpPr>
            <p:cNvPr id="14" name="Freeform 14">
              <a:extLst>
                <a:ext uri="{FF2B5EF4-FFF2-40B4-BE49-F238E27FC236}">
                  <a16:creationId xmlns:a16="http://schemas.microsoft.com/office/drawing/2014/main" id="{391035BA-5643-D9D3-7DC7-61D80D9AE84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5">
              <a:extLst>
                <a:ext uri="{FF2B5EF4-FFF2-40B4-BE49-F238E27FC236}">
                  <a16:creationId xmlns:a16="http://schemas.microsoft.com/office/drawing/2014/main" id="{7622C751-44EB-9EAD-953A-1577E1FA0167}"/>
                </a:ext>
              </a:extLst>
            </p:cNvPr>
            <p:cNvSpPr txBox="1"/>
            <p:nvPr/>
          </p:nvSpPr>
          <p:spPr>
            <a:xfrm>
              <a:off x="76200" y="38100"/>
              <a:ext cx="660400" cy="698500"/>
            </a:xfrm>
            <a:prstGeom prst="rect">
              <a:avLst/>
            </a:prstGeom>
          </p:spPr>
          <p:txBody>
            <a:bodyPr lIns="50801" tIns="50801" rIns="50801" bIns="50801" rtlCol="0" anchor="ctr"/>
            <a:lstStyle/>
            <a:p>
              <a:pPr marL="0" marR="0" lvl="0" indent="0" algn="ctr" defTabSz="13716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6">
            <a:extLst>
              <a:ext uri="{FF2B5EF4-FFF2-40B4-BE49-F238E27FC236}">
                <a16:creationId xmlns:a16="http://schemas.microsoft.com/office/drawing/2014/main" id="{8AED0D92-D738-8C1D-3057-CA1AE55A2F18}"/>
              </a:ext>
            </a:extLst>
          </p:cNvPr>
          <p:cNvGrpSpPr/>
          <p:nvPr/>
        </p:nvGrpSpPr>
        <p:grpSpPr>
          <a:xfrm>
            <a:off x="8115434" y="1133153"/>
            <a:ext cx="12297159" cy="12297159"/>
            <a:chOff x="0" y="0"/>
            <a:chExt cx="812800" cy="812800"/>
          </a:xfrm>
        </p:grpSpPr>
        <p:sp>
          <p:nvSpPr>
            <p:cNvPr id="17" name="Freeform 17">
              <a:extLst>
                <a:ext uri="{FF2B5EF4-FFF2-40B4-BE49-F238E27FC236}">
                  <a16:creationId xmlns:a16="http://schemas.microsoft.com/office/drawing/2014/main" id="{0C7D536D-708F-9BCA-976B-4E1610ADC1F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8">
              <a:extLst>
                <a:ext uri="{FF2B5EF4-FFF2-40B4-BE49-F238E27FC236}">
                  <a16:creationId xmlns:a16="http://schemas.microsoft.com/office/drawing/2014/main" id="{48326A7D-3957-4943-E3D2-2F999DC0B532}"/>
                </a:ext>
              </a:extLst>
            </p:cNvPr>
            <p:cNvSpPr txBox="1"/>
            <p:nvPr/>
          </p:nvSpPr>
          <p:spPr>
            <a:xfrm>
              <a:off x="76200" y="38100"/>
              <a:ext cx="660400" cy="698500"/>
            </a:xfrm>
            <a:prstGeom prst="rect">
              <a:avLst/>
            </a:prstGeom>
          </p:spPr>
          <p:txBody>
            <a:bodyPr lIns="50801" tIns="50801" rIns="50801" bIns="50801" rtlCol="0" anchor="ctr"/>
            <a:lstStyle/>
            <a:p>
              <a:pPr marL="0" marR="0" lvl="0" indent="0" algn="ctr" defTabSz="13716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36">
            <a:extLst>
              <a:ext uri="{FF2B5EF4-FFF2-40B4-BE49-F238E27FC236}">
                <a16:creationId xmlns:a16="http://schemas.microsoft.com/office/drawing/2014/main" id="{FA57C017-9706-0D33-63A5-104BC98FBD0B}"/>
              </a:ext>
            </a:extLst>
          </p:cNvPr>
          <p:cNvSpPr txBox="1"/>
          <p:nvPr/>
        </p:nvSpPr>
        <p:spPr>
          <a:xfrm>
            <a:off x="348089" y="636815"/>
            <a:ext cx="7376574" cy="1527982"/>
          </a:xfrm>
          <a:prstGeom prst="rect">
            <a:avLst/>
          </a:prstGeom>
        </p:spPr>
        <p:txBody>
          <a:bodyPr wrap="square" lIns="0" tIns="0" rIns="0" bIns="0" rtlCol="0" anchor="t">
            <a:spAutoFit/>
          </a:bodyPr>
          <a:lstStyle/>
          <a:p>
            <a:pPr marL="0" marR="0" lvl="0" indent="0" algn="l" defTabSz="1371600" rtl="0" eaLnBrk="1" fontAlgn="auto" latinLnBrk="0" hangingPunct="1">
              <a:lnSpc>
                <a:spcPts val="5853"/>
              </a:lnSpc>
              <a:spcBef>
                <a:spcPts val="0"/>
              </a:spcBef>
              <a:spcAft>
                <a:spcPts val="0"/>
              </a:spcAft>
              <a:buClrTx/>
              <a:buSzTx/>
              <a:buFontTx/>
              <a:buNone/>
              <a:tabLst/>
              <a:defRPr/>
            </a:pPr>
            <a:r>
              <a:rPr kumimoji="0" lang="en-US" sz="5301" b="1" i="0" u="none" strike="noStrike" kern="1200" cap="none" spc="0" normalizeH="0" baseline="0" noProof="0" dirty="0">
                <a:ln>
                  <a:noFill/>
                </a:ln>
                <a:solidFill>
                  <a:srgbClr val="FFC000"/>
                </a:solidFill>
                <a:effectLst/>
                <a:uLnTx/>
                <a:uFillTx/>
                <a:latin typeface="Garet Bold"/>
                <a:ea typeface="Garet Bold"/>
                <a:cs typeface="Garet Bold"/>
              </a:rPr>
              <a:t>Disaster Profile in Azerbaijan</a:t>
            </a:r>
          </a:p>
        </p:txBody>
      </p:sp>
      <p:sp>
        <p:nvSpPr>
          <p:cNvPr id="7" name="Rectangle: Rounded Corners 6">
            <a:extLst>
              <a:ext uri="{FF2B5EF4-FFF2-40B4-BE49-F238E27FC236}">
                <a16:creationId xmlns:a16="http://schemas.microsoft.com/office/drawing/2014/main" id="{7AE2C7CF-BDDC-CB4A-A3C8-A22C0B25BA2F}"/>
              </a:ext>
            </a:extLst>
          </p:cNvPr>
          <p:cNvSpPr/>
          <p:nvPr/>
        </p:nvSpPr>
        <p:spPr>
          <a:xfrm>
            <a:off x="548867" y="2568391"/>
            <a:ext cx="6106979" cy="739410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AC9863D-15D0-A4C9-F85C-574E08653C20}"/>
              </a:ext>
            </a:extLst>
          </p:cNvPr>
          <p:cNvSpPr txBox="1"/>
          <p:nvPr/>
        </p:nvSpPr>
        <p:spPr>
          <a:xfrm>
            <a:off x="949787" y="3025280"/>
            <a:ext cx="5298183" cy="80945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65" marR="0" lvl="0" indent="-285765" algn="l" defTabSz="13716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Azerbaijan faces multiple climate hazards—droughts, floods, strong winds, heatwaves, landslides, and forest fires—posing risks to agriculture, water resources, and urban areas.</a:t>
            </a:r>
          </a:p>
          <a:p>
            <a:pPr marL="285765" marR="0" lvl="0" indent="-285765" algn="l" defTabSz="13716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From 1970–2021, 13 major disasters were recorded: 7 floods, 5 earthquakes, and 1 drought, with floods being the most frequent and damaging.</a:t>
            </a:r>
          </a:p>
          <a:p>
            <a:pPr marL="285765" marR="0" lvl="0" indent="-285765" algn="l" defTabSz="13716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Water resources have declined by ~15% in two decades, and the Caspian Sea level has dropped over 2 meters, disrupting ecosystems and coastal economies.</a:t>
            </a:r>
          </a:p>
          <a:p>
            <a:pPr marL="285765" marR="0" lvl="0" indent="-285765" algn="l" defTabSz="13716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Average annual disaster losses equal ~2.7% of GDP, with floods and droughts identified as the costliest hazards, highlighting urgent adaptation needs.</a:t>
            </a:r>
          </a:p>
          <a:p>
            <a:pPr marL="285765" marR="0" lvl="0" indent="-285765" algn="l" defTabSz="13716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Climate change impacts—rising temperatures, reduced precipitation, and sea-level fluctuations—are intensifying stress on agriculture, ecosystems, and public health.</a:t>
            </a:r>
            <a:endPar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endParaRPr>
          </a:p>
        </p:txBody>
      </p:sp>
      <p:sp>
        <p:nvSpPr>
          <p:cNvPr id="6" name="TextBox 5">
            <a:extLst>
              <a:ext uri="{FF2B5EF4-FFF2-40B4-BE49-F238E27FC236}">
                <a16:creationId xmlns:a16="http://schemas.microsoft.com/office/drawing/2014/main" id="{B2248A12-46D0-0A63-A911-4D03CB3935AD}"/>
              </a:ext>
            </a:extLst>
          </p:cNvPr>
          <p:cNvSpPr txBox="1"/>
          <p:nvPr/>
        </p:nvSpPr>
        <p:spPr>
          <a:xfrm>
            <a:off x="10519795" y="2329302"/>
            <a:ext cx="7462007" cy="92333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Accumulative Frequency &amp; Affected Population from Natural Disasters (2000-2025)</a:t>
            </a: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966C5D1-CA72-2ECC-CB33-B7016C81BB19}"/>
              </a:ext>
            </a:extLst>
          </p:cNvPr>
          <p:cNvSpPr txBox="1"/>
          <p:nvPr/>
        </p:nvSpPr>
        <p:spPr>
          <a:xfrm>
            <a:off x="9878035" y="8559724"/>
            <a:ext cx="8745524" cy="1338828"/>
          </a:xfrm>
          <a:prstGeom prst="rect">
            <a:avLst/>
          </a:prstGeom>
          <a:noFill/>
        </p:spPr>
        <p:txBody>
          <a:bodyPr wrap="square" rtlCol="0">
            <a:spAutoFit/>
          </a:bodyPr>
          <a:lstStyle/>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700" b="0" i="0" u="none" strike="noStrike" kern="1200" cap="none" spc="0" normalizeH="0" baseline="0" noProof="0" dirty="0">
                <a:ln>
                  <a:noFill/>
                </a:ln>
                <a:solidFill>
                  <a:prstClr val="white"/>
                </a:solidFill>
                <a:effectLst/>
                <a:uLnTx/>
                <a:uFillTx/>
                <a:latin typeface="Calibri" panose="020F0502020204030204"/>
                <a:ea typeface="+mn-ea"/>
                <a:cs typeface="+mn-cs"/>
              </a:rPr>
              <a:t>Epidemic is the most frequent Natural Disaster followed by Flood, Storm, Mass Movement (wet) and Drought.</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700" b="0" i="0" u="none" strike="noStrike" kern="1200" cap="none" spc="0" normalizeH="0" baseline="0" noProof="0" dirty="0">
                <a:ln>
                  <a:noFill/>
                </a:ln>
                <a:solidFill>
                  <a:prstClr val="white"/>
                </a:solidFill>
                <a:effectLst/>
                <a:uLnTx/>
                <a:uFillTx/>
                <a:latin typeface="Calibri" panose="020F0502020204030204"/>
                <a:ea typeface="+mn-ea"/>
                <a:cs typeface="+mn-cs"/>
              </a:rPr>
              <a:t>Drought, though less frequent has the highest impact</a:t>
            </a: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C9B742EB-9026-96CF-A76B-69E38954056E}"/>
              </a:ext>
            </a:extLst>
          </p:cNvPr>
          <p:cNvGraphicFramePr>
            <a:graphicFrameLocks noGrp="1"/>
          </p:cNvGraphicFramePr>
          <p:nvPr>
            <p:extLst>
              <p:ext uri="{D42A27DB-BD31-4B8C-83A1-F6EECF244321}">
                <p14:modId xmlns:p14="http://schemas.microsoft.com/office/powerpoint/2010/main" val="1266078363"/>
              </p:ext>
            </p:extLst>
          </p:nvPr>
        </p:nvGraphicFramePr>
        <p:xfrm>
          <a:off x="10763036" y="2546432"/>
          <a:ext cx="6575177" cy="2631055"/>
        </p:xfrm>
        <a:graphic>
          <a:graphicData uri="http://schemas.openxmlformats.org/drawingml/2006/table">
            <a:tbl>
              <a:tblPr firstRow="1" firstCol="1" bandRow="1">
                <a:tableStyleId>{3B4B98B0-60AC-42C2-AFA5-B58CD77FA1E5}</a:tableStyleId>
              </a:tblPr>
              <a:tblGrid>
                <a:gridCol w="1303068">
                  <a:extLst>
                    <a:ext uri="{9D8B030D-6E8A-4147-A177-3AD203B41FA5}">
                      <a16:colId xmlns:a16="http://schemas.microsoft.com/office/drawing/2014/main" val="3328425338"/>
                    </a:ext>
                  </a:extLst>
                </a:gridCol>
                <a:gridCol w="1252331">
                  <a:extLst>
                    <a:ext uri="{9D8B030D-6E8A-4147-A177-3AD203B41FA5}">
                      <a16:colId xmlns:a16="http://schemas.microsoft.com/office/drawing/2014/main" val="2326718352"/>
                    </a:ext>
                  </a:extLst>
                </a:gridCol>
                <a:gridCol w="1272214">
                  <a:extLst>
                    <a:ext uri="{9D8B030D-6E8A-4147-A177-3AD203B41FA5}">
                      <a16:colId xmlns:a16="http://schemas.microsoft.com/office/drawing/2014/main" val="3265239405"/>
                    </a:ext>
                  </a:extLst>
                </a:gridCol>
                <a:gridCol w="1299167">
                  <a:extLst>
                    <a:ext uri="{9D8B030D-6E8A-4147-A177-3AD203B41FA5}">
                      <a16:colId xmlns:a16="http://schemas.microsoft.com/office/drawing/2014/main" val="3869153053"/>
                    </a:ext>
                  </a:extLst>
                </a:gridCol>
                <a:gridCol w="1448397">
                  <a:extLst>
                    <a:ext uri="{9D8B030D-6E8A-4147-A177-3AD203B41FA5}">
                      <a16:colId xmlns:a16="http://schemas.microsoft.com/office/drawing/2014/main" val="3433141414"/>
                    </a:ext>
                  </a:extLst>
                </a:gridCol>
              </a:tblGrid>
              <a:tr h="934581">
                <a:tc>
                  <a:txBody>
                    <a:bodyPr/>
                    <a:lstStyle/>
                    <a:p>
                      <a:pPr>
                        <a:lnSpc>
                          <a:spcPct val="107000"/>
                        </a:lnSpc>
                        <a:spcAft>
                          <a:spcPts val="800"/>
                        </a:spcAft>
                        <a:buNone/>
                      </a:pPr>
                      <a:r>
                        <a:rPr lang="en-US" sz="1600">
                          <a:solidFill>
                            <a:srgbClr val="002060"/>
                          </a:solidFill>
                          <a:effectLst/>
                          <a:latin typeface="Arial" panose="020B0604020202020204" pitchFamily="34" charset="0"/>
                          <a:cs typeface="Arial" panose="020B0604020202020204" pitchFamily="34" charset="0"/>
                        </a:rPr>
                        <a:t> </a:t>
                      </a:r>
                      <a:endParaRPr lang="en-TR" sz="18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US" sz="1600">
                          <a:solidFill>
                            <a:srgbClr val="002060"/>
                          </a:solidFill>
                          <a:effectLst/>
                          <a:latin typeface="Arial" panose="020B0604020202020204" pitchFamily="34" charset="0"/>
                          <a:cs typeface="Arial" panose="020B0604020202020204" pitchFamily="34" charset="0"/>
                        </a:rPr>
                        <a:t>Number of Events (Events)</a:t>
                      </a:r>
                      <a:endParaRPr lang="en-TR" sz="18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US" sz="1600">
                          <a:solidFill>
                            <a:srgbClr val="002060"/>
                          </a:solidFill>
                          <a:effectLst/>
                          <a:latin typeface="Arial" panose="020B0604020202020204" pitchFamily="34" charset="0"/>
                          <a:cs typeface="Arial" panose="020B0604020202020204" pitchFamily="34" charset="0"/>
                        </a:rPr>
                        <a:t>Number of Deaths (People)</a:t>
                      </a:r>
                      <a:endParaRPr lang="en-TR" sz="18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US" sz="1600">
                          <a:solidFill>
                            <a:srgbClr val="002060"/>
                          </a:solidFill>
                          <a:effectLst/>
                          <a:latin typeface="Arial" panose="020B0604020202020204" pitchFamily="34" charset="0"/>
                          <a:cs typeface="Arial" panose="020B0604020202020204" pitchFamily="34" charset="0"/>
                        </a:rPr>
                        <a:t>Number of Affected (People)</a:t>
                      </a:r>
                      <a:endParaRPr lang="en-TR" sz="18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US" sz="1600">
                          <a:solidFill>
                            <a:srgbClr val="002060"/>
                          </a:solidFill>
                          <a:effectLst/>
                          <a:latin typeface="Arial" panose="020B0604020202020204" pitchFamily="34" charset="0"/>
                          <a:cs typeface="Arial" panose="020B0604020202020204" pitchFamily="34" charset="0"/>
                        </a:rPr>
                        <a:t>Number of Damaged (USD, millions)</a:t>
                      </a:r>
                      <a:endParaRPr lang="en-TR" sz="18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484684291"/>
                  </a:ext>
                </a:extLst>
              </a:tr>
              <a:tr h="531477">
                <a:tc>
                  <a:txBody>
                    <a:bodyPr/>
                    <a:lstStyle/>
                    <a:p>
                      <a:pPr>
                        <a:lnSpc>
                          <a:spcPct val="107000"/>
                        </a:lnSpc>
                        <a:spcAft>
                          <a:spcPts val="800"/>
                        </a:spcAft>
                        <a:buNone/>
                      </a:pPr>
                      <a:r>
                        <a:rPr lang="en-US" sz="1600">
                          <a:solidFill>
                            <a:srgbClr val="002060"/>
                          </a:solidFill>
                          <a:effectLst/>
                          <a:latin typeface="Arial" panose="020B0604020202020204" pitchFamily="34" charset="0"/>
                          <a:cs typeface="Arial" panose="020B0604020202020204" pitchFamily="34" charset="0"/>
                        </a:rPr>
                        <a:t>Drought</a:t>
                      </a:r>
                      <a:endParaRPr lang="en-TR" sz="18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US" sz="1600">
                          <a:solidFill>
                            <a:srgbClr val="002060"/>
                          </a:solidFill>
                          <a:effectLst/>
                          <a:latin typeface="Arial" panose="020B0604020202020204" pitchFamily="34" charset="0"/>
                          <a:cs typeface="Arial" panose="020B0604020202020204" pitchFamily="34" charset="0"/>
                        </a:rPr>
                        <a:t>1</a:t>
                      </a:r>
                      <a:endParaRPr lang="en-TR" sz="18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US" sz="1600">
                          <a:solidFill>
                            <a:srgbClr val="002060"/>
                          </a:solidFill>
                          <a:effectLst/>
                          <a:latin typeface="Arial" panose="020B0604020202020204" pitchFamily="34" charset="0"/>
                          <a:cs typeface="Arial" panose="020B0604020202020204" pitchFamily="34" charset="0"/>
                        </a:rPr>
                        <a:t> </a:t>
                      </a:r>
                      <a:endParaRPr lang="en-TR" sz="18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US" sz="1600">
                          <a:solidFill>
                            <a:srgbClr val="002060"/>
                          </a:solidFill>
                          <a:effectLst/>
                          <a:latin typeface="Arial" panose="020B0604020202020204" pitchFamily="34" charset="0"/>
                          <a:cs typeface="Arial" panose="020B0604020202020204" pitchFamily="34" charset="0"/>
                        </a:rPr>
                        <a:t> </a:t>
                      </a:r>
                      <a:endParaRPr lang="en-TR" sz="18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US" sz="1600">
                          <a:solidFill>
                            <a:srgbClr val="002060"/>
                          </a:solidFill>
                          <a:effectLst/>
                          <a:latin typeface="Arial" panose="020B0604020202020204" pitchFamily="34" charset="0"/>
                          <a:cs typeface="Arial" panose="020B0604020202020204" pitchFamily="34" charset="0"/>
                        </a:rPr>
                        <a:t>100.0</a:t>
                      </a:r>
                      <a:endParaRPr lang="en-TR" sz="18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487139784"/>
                  </a:ext>
                </a:extLst>
              </a:tr>
              <a:tr h="543401">
                <a:tc>
                  <a:txBody>
                    <a:bodyPr/>
                    <a:lstStyle/>
                    <a:p>
                      <a:pPr>
                        <a:lnSpc>
                          <a:spcPct val="107000"/>
                        </a:lnSpc>
                        <a:spcAft>
                          <a:spcPts val="800"/>
                        </a:spcAft>
                        <a:buNone/>
                      </a:pPr>
                      <a:r>
                        <a:rPr lang="en-US" sz="1600">
                          <a:solidFill>
                            <a:srgbClr val="002060"/>
                          </a:solidFill>
                          <a:effectLst/>
                          <a:latin typeface="Arial" panose="020B0604020202020204" pitchFamily="34" charset="0"/>
                          <a:cs typeface="Arial" panose="020B0604020202020204" pitchFamily="34" charset="0"/>
                        </a:rPr>
                        <a:t>Floods</a:t>
                      </a:r>
                      <a:endParaRPr lang="en-TR" sz="18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US" sz="1600">
                          <a:solidFill>
                            <a:srgbClr val="002060"/>
                          </a:solidFill>
                          <a:effectLst/>
                          <a:latin typeface="Arial" panose="020B0604020202020204" pitchFamily="34" charset="0"/>
                          <a:cs typeface="Arial" panose="020B0604020202020204" pitchFamily="34" charset="0"/>
                        </a:rPr>
                        <a:t>7</a:t>
                      </a:r>
                      <a:endParaRPr lang="en-TR" sz="18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US" sz="1600">
                          <a:solidFill>
                            <a:srgbClr val="002060"/>
                          </a:solidFill>
                          <a:effectLst/>
                          <a:latin typeface="Arial" panose="020B0604020202020204" pitchFamily="34" charset="0"/>
                          <a:cs typeface="Arial" panose="020B0604020202020204" pitchFamily="34" charset="0"/>
                        </a:rPr>
                        <a:t>19</a:t>
                      </a:r>
                      <a:endParaRPr lang="en-TR" sz="18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US" sz="1600">
                          <a:solidFill>
                            <a:srgbClr val="002060"/>
                          </a:solidFill>
                          <a:effectLst/>
                          <a:latin typeface="Arial" panose="020B0604020202020204" pitchFamily="34" charset="0"/>
                          <a:cs typeface="Arial" panose="020B0604020202020204" pitchFamily="34" charset="0"/>
                        </a:rPr>
                        <a:t>1,840,300</a:t>
                      </a:r>
                      <a:endParaRPr lang="en-TR" sz="18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US" sz="1600">
                          <a:solidFill>
                            <a:srgbClr val="002060"/>
                          </a:solidFill>
                          <a:effectLst/>
                          <a:latin typeface="Arial" panose="020B0604020202020204" pitchFamily="34" charset="0"/>
                          <a:cs typeface="Arial" panose="020B0604020202020204" pitchFamily="34" charset="0"/>
                        </a:rPr>
                        <a:t>96.2</a:t>
                      </a:r>
                      <a:endParaRPr lang="en-TR" sz="18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35508652"/>
                  </a:ext>
                </a:extLst>
              </a:tr>
              <a:tr h="531477">
                <a:tc>
                  <a:txBody>
                    <a:bodyPr/>
                    <a:lstStyle/>
                    <a:p>
                      <a:pPr>
                        <a:lnSpc>
                          <a:spcPct val="107000"/>
                        </a:lnSpc>
                        <a:spcAft>
                          <a:spcPts val="800"/>
                        </a:spcAft>
                        <a:buNone/>
                      </a:pPr>
                      <a:r>
                        <a:rPr lang="en-US" sz="1600">
                          <a:solidFill>
                            <a:srgbClr val="002060"/>
                          </a:solidFill>
                          <a:effectLst/>
                          <a:latin typeface="Arial" panose="020B0604020202020204" pitchFamily="34" charset="0"/>
                          <a:cs typeface="Arial" panose="020B0604020202020204" pitchFamily="34" charset="0"/>
                        </a:rPr>
                        <a:t>Earthquake</a:t>
                      </a:r>
                      <a:endParaRPr lang="en-TR" sz="18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US" sz="1600">
                          <a:solidFill>
                            <a:srgbClr val="002060"/>
                          </a:solidFill>
                          <a:effectLst/>
                          <a:latin typeface="Arial" panose="020B0604020202020204" pitchFamily="34" charset="0"/>
                          <a:cs typeface="Arial" panose="020B0604020202020204" pitchFamily="34" charset="0"/>
                        </a:rPr>
                        <a:t>5</a:t>
                      </a:r>
                      <a:endParaRPr lang="en-TR" sz="18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US" sz="1600">
                          <a:solidFill>
                            <a:srgbClr val="002060"/>
                          </a:solidFill>
                          <a:effectLst/>
                          <a:latin typeface="Arial" panose="020B0604020202020204" pitchFamily="34" charset="0"/>
                          <a:cs typeface="Arial" panose="020B0604020202020204" pitchFamily="34" charset="0"/>
                        </a:rPr>
                        <a:t>33</a:t>
                      </a:r>
                      <a:endParaRPr lang="en-TR" sz="18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US" sz="1600">
                          <a:solidFill>
                            <a:srgbClr val="002060"/>
                          </a:solidFill>
                          <a:effectLst/>
                          <a:latin typeface="Arial" panose="020B0604020202020204" pitchFamily="34" charset="0"/>
                          <a:cs typeface="Arial" panose="020B0604020202020204" pitchFamily="34" charset="0"/>
                        </a:rPr>
                        <a:t>734,971</a:t>
                      </a:r>
                      <a:endParaRPr lang="en-TR" sz="18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US" sz="1600" dirty="0">
                          <a:solidFill>
                            <a:srgbClr val="002060"/>
                          </a:solidFill>
                          <a:effectLst/>
                          <a:latin typeface="Arial" panose="020B0604020202020204" pitchFamily="34" charset="0"/>
                          <a:cs typeface="Arial" panose="020B0604020202020204" pitchFamily="34" charset="0"/>
                        </a:rPr>
                        <a:t>15.0</a:t>
                      </a:r>
                      <a:endParaRPr lang="en-TR" sz="1800" dirty="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4241718719"/>
                  </a:ext>
                </a:extLst>
              </a:tr>
            </a:tbl>
          </a:graphicData>
        </a:graphic>
      </p:graphicFrame>
      <p:sp>
        <p:nvSpPr>
          <p:cNvPr id="9" name="TextBox 8">
            <a:extLst>
              <a:ext uri="{FF2B5EF4-FFF2-40B4-BE49-F238E27FC236}">
                <a16:creationId xmlns:a16="http://schemas.microsoft.com/office/drawing/2014/main" id="{78FB9E89-2B23-4365-4242-7F69BCE4B2EA}"/>
              </a:ext>
            </a:extLst>
          </p:cNvPr>
          <p:cNvSpPr txBox="1"/>
          <p:nvPr/>
        </p:nvSpPr>
        <p:spPr>
          <a:xfrm>
            <a:off x="11878165" y="2051579"/>
            <a:ext cx="11966712" cy="369332"/>
          </a:xfrm>
          <a:prstGeom prst="rect">
            <a:avLst/>
          </a:prstGeom>
          <a:noFill/>
        </p:spPr>
        <p:txBody>
          <a:bodyPr wrap="square">
            <a:spAutoFit/>
          </a:bodyPr>
          <a:lstStyle/>
          <a:p>
            <a:pPr algn="just">
              <a:spcAft>
                <a:spcPts val="800"/>
              </a:spcAft>
              <a:buNone/>
            </a:pPr>
            <a:r>
              <a:rPr lang="en-US" sz="1800" b="1" cap="small" dirty="0">
                <a:solidFill>
                  <a:srgbClr val="000000"/>
                </a:solidFill>
                <a:effectLst/>
                <a:latin typeface="Arial" panose="020B0604020202020204" pitchFamily="34" charset="0"/>
                <a:ea typeface="SimSun" panose="02010600030101010101" pitchFamily="2" charset="-122"/>
                <a:cs typeface="Arial" panose="020B0604020202020204" pitchFamily="34" charset="0"/>
              </a:rPr>
              <a:t>Past Disasters (EM-DAT) (1970 - 2021) </a:t>
            </a:r>
            <a:r>
              <a:rPr lang="en-US" sz="1800" b="1" cap="small" dirty="0">
                <a:solidFill>
                  <a:srgbClr val="44546A"/>
                </a:solidFill>
                <a:effectLst/>
                <a:latin typeface="Arial" panose="020B0604020202020204" pitchFamily="34" charset="0"/>
                <a:ea typeface="Cambria" panose="02040503050406030204" pitchFamily="18" charset="0"/>
                <a:cs typeface="Arial" panose="020B0604020202020204" pitchFamily="34" charset="0"/>
              </a:rPr>
              <a:t> </a:t>
            </a:r>
            <a:endParaRPr lang="en-TR" sz="1800" b="1" cap="small" dirty="0">
              <a:solidFill>
                <a:srgbClr val="44546A"/>
              </a:solidFill>
              <a:effectLst/>
              <a:latin typeface="Arial" panose="020B0604020202020204" pitchFamily="34" charset="0"/>
              <a:ea typeface="SimSun" panose="02010600030101010101" pitchFamily="2" charset="-122"/>
              <a:cs typeface="Arial" panose="020B0604020202020204" pitchFamily="34" charset="0"/>
            </a:endParaRPr>
          </a:p>
        </p:txBody>
      </p:sp>
      <p:graphicFrame>
        <p:nvGraphicFramePr>
          <p:cNvPr id="11" name="Table 10">
            <a:extLst>
              <a:ext uri="{FF2B5EF4-FFF2-40B4-BE49-F238E27FC236}">
                <a16:creationId xmlns:a16="http://schemas.microsoft.com/office/drawing/2014/main" id="{7622729B-15F5-5CC4-20F4-04D1A32C7D2D}"/>
              </a:ext>
            </a:extLst>
          </p:cNvPr>
          <p:cNvGraphicFramePr>
            <a:graphicFrameLocks noGrp="1"/>
          </p:cNvGraphicFramePr>
          <p:nvPr>
            <p:extLst>
              <p:ext uri="{D42A27DB-BD31-4B8C-83A1-F6EECF244321}">
                <p14:modId xmlns:p14="http://schemas.microsoft.com/office/powerpoint/2010/main" val="1976597456"/>
              </p:ext>
            </p:extLst>
          </p:nvPr>
        </p:nvGraphicFramePr>
        <p:xfrm>
          <a:off x="10768992" y="6382931"/>
          <a:ext cx="6569221" cy="3224259"/>
        </p:xfrm>
        <a:graphic>
          <a:graphicData uri="http://schemas.openxmlformats.org/drawingml/2006/table">
            <a:tbl>
              <a:tblPr firstRow="1" firstCol="1" bandRow="1">
                <a:tableStyleId>{3B4B98B0-60AC-42C2-AFA5-B58CD77FA1E5}</a:tableStyleId>
              </a:tblPr>
              <a:tblGrid>
                <a:gridCol w="2048501">
                  <a:extLst>
                    <a:ext uri="{9D8B030D-6E8A-4147-A177-3AD203B41FA5}">
                      <a16:colId xmlns:a16="http://schemas.microsoft.com/office/drawing/2014/main" val="371158329"/>
                    </a:ext>
                  </a:extLst>
                </a:gridCol>
                <a:gridCol w="2466706">
                  <a:extLst>
                    <a:ext uri="{9D8B030D-6E8A-4147-A177-3AD203B41FA5}">
                      <a16:colId xmlns:a16="http://schemas.microsoft.com/office/drawing/2014/main" val="2002274829"/>
                    </a:ext>
                  </a:extLst>
                </a:gridCol>
                <a:gridCol w="2054014">
                  <a:extLst>
                    <a:ext uri="{9D8B030D-6E8A-4147-A177-3AD203B41FA5}">
                      <a16:colId xmlns:a16="http://schemas.microsoft.com/office/drawing/2014/main" val="2670774837"/>
                    </a:ext>
                  </a:extLst>
                </a:gridCol>
              </a:tblGrid>
              <a:tr h="544179">
                <a:tc>
                  <a:txBody>
                    <a:bodyPr/>
                    <a:lstStyle/>
                    <a:p>
                      <a:pPr>
                        <a:lnSpc>
                          <a:spcPct val="107000"/>
                        </a:lnSpc>
                        <a:spcAft>
                          <a:spcPts val="800"/>
                        </a:spcAft>
                        <a:buNone/>
                      </a:pPr>
                      <a:r>
                        <a:rPr lang="en-US" sz="1800" dirty="0">
                          <a:solidFill>
                            <a:srgbClr val="002060"/>
                          </a:solidFill>
                          <a:effectLst/>
                          <a:latin typeface="Arial" panose="020B0604020202020204" pitchFamily="34" charset="0"/>
                          <a:cs typeface="Arial" panose="020B0604020202020204" pitchFamily="34" charset="0"/>
                        </a:rPr>
                        <a:t> </a:t>
                      </a:r>
                      <a:endParaRPr lang="en-TR" sz="2000" dirty="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US" sz="1800" dirty="0">
                          <a:solidFill>
                            <a:srgbClr val="002060"/>
                          </a:solidFill>
                          <a:effectLst/>
                          <a:latin typeface="Arial" panose="020B0604020202020204" pitchFamily="34" charset="0"/>
                          <a:cs typeface="Arial" panose="020B0604020202020204" pitchFamily="34" charset="0"/>
                        </a:rPr>
                        <a:t>USD, Millions</a:t>
                      </a:r>
                      <a:endParaRPr lang="en-TR" sz="2000" dirty="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US" sz="1800">
                          <a:solidFill>
                            <a:srgbClr val="002060"/>
                          </a:solidFill>
                          <a:effectLst/>
                          <a:latin typeface="Arial" panose="020B0604020202020204" pitchFamily="34" charset="0"/>
                          <a:cs typeface="Arial" panose="020B0604020202020204" pitchFamily="34" charset="0"/>
                        </a:rPr>
                        <a:t>% GDP</a:t>
                      </a:r>
                      <a:endParaRPr lang="en-TR" sz="20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976737932"/>
                  </a:ext>
                </a:extLst>
              </a:tr>
              <a:tr h="544179">
                <a:tc>
                  <a:txBody>
                    <a:bodyPr/>
                    <a:lstStyle/>
                    <a:p>
                      <a:pPr>
                        <a:lnSpc>
                          <a:spcPct val="107000"/>
                        </a:lnSpc>
                        <a:spcAft>
                          <a:spcPts val="800"/>
                        </a:spcAft>
                        <a:buNone/>
                      </a:pPr>
                      <a:r>
                        <a:rPr lang="en-US" sz="1800">
                          <a:solidFill>
                            <a:srgbClr val="002060"/>
                          </a:solidFill>
                          <a:effectLst/>
                          <a:latin typeface="Arial" panose="020B0604020202020204" pitchFamily="34" charset="0"/>
                          <a:cs typeface="Arial" panose="020B0604020202020204" pitchFamily="34" charset="0"/>
                        </a:rPr>
                        <a:t>Drought</a:t>
                      </a:r>
                      <a:endParaRPr lang="en-TR" sz="20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US" sz="1800">
                          <a:solidFill>
                            <a:srgbClr val="002060"/>
                          </a:solidFill>
                          <a:effectLst/>
                          <a:latin typeface="Arial" panose="020B0604020202020204" pitchFamily="34" charset="0"/>
                          <a:cs typeface="Arial" panose="020B0604020202020204" pitchFamily="34" charset="0"/>
                        </a:rPr>
                        <a:t>720.5</a:t>
                      </a:r>
                      <a:endParaRPr lang="en-TR" sz="20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US" sz="1800">
                          <a:solidFill>
                            <a:srgbClr val="002060"/>
                          </a:solidFill>
                          <a:effectLst/>
                          <a:latin typeface="Arial" panose="020B0604020202020204" pitchFamily="34" charset="0"/>
                          <a:cs typeface="Arial" panose="020B0604020202020204" pitchFamily="34" charset="0"/>
                        </a:rPr>
                        <a:t>1.4</a:t>
                      </a:r>
                      <a:endParaRPr lang="en-TR" sz="20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858367127"/>
                  </a:ext>
                </a:extLst>
              </a:tr>
              <a:tr h="544179">
                <a:tc>
                  <a:txBody>
                    <a:bodyPr/>
                    <a:lstStyle/>
                    <a:p>
                      <a:pPr>
                        <a:lnSpc>
                          <a:spcPct val="107000"/>
                        </a:lnSpc>
                        <a:spcAft>
                          <a:spcPts val="800"/>
                        </a:spcAft>
                        <a:buNone/>
                      </a:pPr>
                      <a:r>
                        <a:rPr lang="en-US" sz="1800">
                          <a:solidFill>
                            <a:srgbClr val="002060"/>
                          </a:solidFill>
                          <a:effectLst/>
                          <a:latin typeface="Arial" panose="020B0604020202020204" pitchFamily="34" charset="0"/>
                          <a:cs typeface="Arial" panose="020B0604020202020204" pitchFamily="34" charset="0"/>
                        </a:rPr>
                        <a:t>Floods</a:t>
                      </a:r>
                      <a:endParaRPr lang="en-TR" sz="20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US" sz="1800">
                          <a:solidFill>
                            <a:srgbClr val="002060"/>
                          </a:solidFill>
                          <a:effectLst/>
                          <a:latin typeface="Arial" panose="020B0604020202020204" pitchFamily="34" charset="0"/>
                          <a:cs typeface="Arial" panose="020B0604020202020204" pitchFamily="34" charset="0"/>
                        </a:rPr>
                        <a:t>52</a:t>
                      </a:r>
                      <a:endParaRPr lang="en-TR" sz="20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US" sz="1800">
                          <a:solidFill>
                            <a:srgbClr val="002060"/>
                          </a:solidFill>
                          <a:effectLst/>
                          <a:latin typeface="Arial" panose="020B0604020202020204" pitchFamily="34" charset="0"/>
                          <a:cs typeface="Arial" panose="020B0604020202020204" pitchFamily="34" charset="0"/>
                        </a:rPr>
                        <a:t>0.1</a:t>
                      </a:r>
                      <a:endParaRPr lang="en-TR" sz="20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726477671"/>
                  </a:ext>
                </a:extLst>
              </a:tr>
              <a:tr h="530574">
                <a:tc>
                  <a:txBody>
                    <a:bodyPr/>
                    <a:lstStyle/>
                    <a:p>
                      <a:pPr>
                        <a:lnSpc>
                          <a:spcPct val="107000"/>
                        </a:lnSpc>
                        <a:spcAft>
                          <a:spcPts val="800"/>
                        </a:spcAft>
                        <a:buNone/>
                      </a:pPr>
                      <a:r>
                        <a:rPr lang="en-US" sz="1800">
                          <a:solidFill>
                            <a:srgbClr val="002060"/>
                          </a:solidFill>
                          <a:effectLst/>
                          <a:latin typeface="Arial" panose="020B0604020202020204" pitchFamily="34" charset="0"/>
                          <a:cs typeface="Arial" panose="020B0604020202020204" pitchFamily="34" charset="0"/>
                        </a:rPr>
                        <a:t>Earthquake</a:t>
                      </a:r>
                      <a:endParaRPr lang="en-TR" sz="20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TR" sz="1800" spc="40">
                          <a:solidFill>
                            <a:srgbClr val="002060"/>
                          </a:solidFill>
                          <a:effectLst/>
                          <a:latin typeface="Arial" panose="020B0604020202020204" pitchFamily="34" charset="0"/>
                          <a:cs typeface="Arial" panose="020B0604020202020204" pitchFamily="34" charset="0"/>
                        </a:rPr>
                        <a:t>513.3</a:t>
                      </a:r>
                      <a:endParaRPr lang="en-TR" sz="20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TR" sz="1800" spc="40">
                          <a:solidFill>
                            <a:srgbClr val="002060"/>
                          </a:solidFill>
                          <a:effectLst/>
                          <a:latin typeface="Arial" panose="020B0604020202020204" pitchFamily="34" charset="0"/>
                          <a:cs typeface="Arial" panose="020B0604020202020204" pitchFamily="34" charset="0"/>
                        </a:rPr>
                        <a:t>1.0</a:t>
                      </a:r>
                      <a:endParaRPr lang="en-TR" sz="20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936209766"/>
                  </a:ext>
                </a:extLst>
              </a:tr>
              <a:tr h="530574">
                <a:tc>
                  <a:txBody>
                    <a:bodyPr/>
                    <a:lstStyle/>
                    <a:p>
                      <a:pPr>
                        <a:lnSpc>
                          <a:spcPct val="107000"/>
                        </a:lnSpc>
                        <a:spcAft>
                          <a:spcPts val="800"/>
                        </a:spcAft>
                        <a:buNone/>
                      </a:pPr>
                      <a:r>
                        <a:rPr lang="en-US" sz="1800">
                          <a:solidFill>
                            <a:srgbClr val="002060"/>
                          </a:solidFill>
                          <a:effectLst/>
                          <a:latin typeface="Arial" panose="020B0604020202020204" pitchFamily="34" charset="0"/>
                          <a:cs typeface="Arial" panose="020B0604020202020204" pitchFamily="34" charset="0"/>
                        </a:rPr>
                        <a:t>Biological</a:t>
                      </a:r>
                      <a:endParaRPr lang="en-TR" sz="20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TR" sz="1800" spc="40">
                          <a:solidFill>
                            <a:srgbClr val="002060"/>
                          </a:solidFill>
                          <a:effectLst/>
                          <a:latin typeface="Arial" panose="020B0604020202020204" pitchFamily="34" charset="0"/>
                          <a:cs typeface="Arial" panose="020B0604020202020204" pitchFamily="34" charset="0"/>
                        </a:rPr>
                        <a:t>53.4</a:t>
                      </a:r>
                      <a:endParaRPr lang="en-TR" sz="20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TR" sz="1800" spc="40">
                          <a:solidFill>
                            <a:srgbClr val="002060"/>
                          </a:solidFill>
                          <a:effectLst/>
                          <a:latin typeface="Arial" panose="020B0604020202020204" pitchFamily="34" charset="0"/>
                          <a:cs typeface="Arial" panose="020B0604020202020204" pitchFamily="34" charset="0"/>
                        </a:rPr>
                        <a:t>0.1</a:t>
                      </a:r>
                      <a:endParaRPr lang="en-TR" sz="20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554002213"/>
                  </a:ext>
                </a:extLst>
              </a:tr>
              <a:tr h="530574">
                <a:tc>
                  <a:txBody>
                    <a:bodyPr/>
                    <a:lstStyle/>
                    <a:p>
                      <a:pPr>
                        <a:lnSpc>
                          <a:spcPct val="107000"/>
                        </a:lnSpc>
                        <a:spcAft>
                          <a:spcPts val="800"/>
                        </a:spcAft>
                        <a:buNone/>
                      </a:pPr>
                      <a:r>
                        <a:rPr lang="en-US" sz="1800">
                          <a:solidFill>
                            <a:srgbClr val="002060"/>
                          </a:solidFill>
                          <a:effectLst/>
                          <a:latin typeface="Arial" panose="020B0604020202020204" pitchFamily="34" charset="0"/>
                          <a:cs typeface="Arial" panose="020B0604020202020204" pitchFamily="34" charset="0"/>
                        </a:rPr>
                        <a:t>Multihazards</a:t>
                      </a:r>
                      <a:endParaRPr lang="en-TR" sz="20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TR" sz="1800" spc="40">
                          <a:solidFill>
                            <a:srgbClr val="002060"/>
                          </a:solidFill>
                          <a:effectLst/>
                          <a:latin typeface="Arial" panose="020B0604020202020204" pitchFamily="34" charset="0"/>
                          <a:cs typeface="Arial" panose="020B0604020202020204" pitchFamily="34" charset="0"/>
                        </a:rPr>
                        <a:t>1,389.2</a:t>
                      </a:r>
                      <a:endParaRPr lang="en-TR" sz="200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ct val="107000"/>
                        </a:lnSpc>
                        <a:spcAft>
                          <a:spcPts val="800"/>
                        </a:spcAft>
                        <a:buNone/>
                      </a:pPr>
                      <a:r>
                        <a:rPr lang="en-TR" sz="1800" spc="40" dirty="0">
                          <a:solidFill>
                            <a:srgbClr val="002060"/>
                          </a:solidFill>
                          <a:effectLst/>
                          <a:latin typeface="Arial" panose="020B0604020202020204" pitchFamily="34" charset="0"/>
                          <a:cs typeface="Arial" panose="020B0604020202020204" pitchFamily="34" charset="0"/>
                        </a:rPr>
                        <a:t>2.7</a:t>
                      </a:r>
                      <a:endParaRPr lang="en-TR" sz="2000" dirty="0">
                        <a:solidFill>
                          <a:srgbClr val="002060"/>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539021384"/>
                  </a:ext>
                </a:extLst>
              </a:tr>
            </a:tbl>
          </a:graphicData>
        </a:graphic>
      </p:graphicFrame>
      <p:sp>
        <p:nvSpPr>
          <p:cNvPr id="20" name="TextBox 19">
            <a:extLst>
              <a:ext uri="{FF2B5EF4-FFF2-40B4-BE49-F238E27FC236}">
                <a16:creationId xmlns:a16="http://schemas.microsoft.com/office/drawing/2014/main" id="{BA158F87-3C30-8336-68AD-FCD4CF519EAB}"/>
              </a:ext>
            </a:extLst>
          </p:cNvPr>
          <p:cNvSpPr txBox="1"/>
          <p:nvPr/>
        </p:nvSpPr>
        <p:spPr>
          <a:xfrm>
            <a:off x="12221044" y="5811491"/>
            <a:ext cx="11966712" cy="369332"/>
          </a:xfrm>
          <a:prstGeom prst="rect">
            <a:avLst/>
          </a:prstGeom>
          <a:noFill/>
        </p:spPr>
        <p:txBody>
          <a:bodyPr wrap="square">
            <a:spAutoFit/>
          </a:bodyPr>
          <a:lstStyle/>
          <a:p>
            <a:pPr algn="just">
              <a:spcAft>
                <a:spcPts val="800"/>
              </a:spcAft>
              <a:buNone/>
            </a:pPr>
            <a:r>
              <a:rPr lang="en-US" sz="1800" b="1" cap="small" dirty="0">
                <a:solidFill>
                  <a:srgbClr val="000000"/>
                </a:solidFill>
                <a:effectLst/>
                <a:latin typeface="Arial" panose="020B0604020202020204" pitchFamily="34" charset="0"/>
                <a:ea typeface="SimSun" panose="02010600030101010101" pitchFamily="2" charset="-122"/>
                <a:cs typeface="Arial" panose="020B0604020202020204" pitchFamily="34" charset="0"/>
              </a:rPr>
              <a:t>Average Annual Loss (AAL), Current</a:t>
            </a:r>
            <a:endParaRPr lang="en-TR" sz="1800" b="1" cap="small" dirty="0">
              <a:solidFill>
                <a:srgbClr val="44546A"/>
              </a:solidFill>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4278829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443E4-164F-7FAC-FDA6-F071BF047A2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8F598C3-301F-50DF-E52C-A04E616D37C4}"/>
              </a:ext>
            </a:extLst>
          </p:cNvPr>
          <p:cNvGrpSpPr/>
          <p:nvPr/>
        </p:nvGrpSpPr>
        <p:grpSpPr>
          <a:xfrm rot="5400000">
            <a:off x="-2126309" y="2126307"/>
            <a:ext cx="10313727" cy="6061116"/>
            <a:chOff x="0" y="0"/>
            <a:chExt cx="13751636" cy="8081488"/>
          </a:xfrm>
        </p:grpSpPr>
        <p:sp>
          <p:nvSpPr>
            <p:cNvPr id="3" name="Freeform 3">
              <a:extLst>
                <a:ext uri="{FF2B5EF4-FFF2-40B4-BE49-F238E27FC236}">
                  <a16:creationId xmlns:a16="http://schemas.microsoft.com/office/drawing/2014/main" id="{E9CE182B-6C15-4AB9-4EDE-58191940B34A}"/>
                </a:ext>
              </a:extLst>
            </p:cNvPr>
            <p:cNvSpPr/>
            <p:nvPr/>
          </p:nvSpPr>
          <p:spPr>
            <a:xfrm>
              <a:off x="0" y="0"/>
              <a:ext cx="13751688" cy="8081518"/>
            </a:xfrm>
            <a:custGeom>
              <a:avLst/>
              <a:gdLst/>
              <a:ahLst/>
              <a:cxnLst/>
              <a:rect l="l" t="t" r="r" b="b"/>
              <a:pathLst>
                <a:path w="13751688" h="8081518">
                  <a:moveTo>
                    <a:pt x="13751688" y="0"/>
                  </a:moveTo>
                  <a:lnTo>
                    <a:pt x="0" y="0"/>
                  </a:lnTo>
                  <a:lnTo>
                    <a:pt x="0" y="8081518"/>
                  </a:lnTo>
                  <a:lnTo>
                    <a:pt x="13751688" y="8081518"/>
                  </a:lnTo>
                  <a:close/>
                </a:path>
              </a:pathLst>
            </a:custGeom>
            <a:gradFill rotWithShape="1">
              <a:gsLst>
                <a:gs pos="11000">
                  <a:srgbClr val="000000">
                    <a:alpha val="100000"/>
                  </a:srgbClr>
                </a:gs>
                <a:gs pos="100000">
                  <a:srgbClr val="376092">
                    <a:alpha val="100000"/>
                  </a:srgbClr>
                </a:gs>
              </a:gsLst>
              <a:lin ang="13200000"/>
            </a:gra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a:extLst>
              <a:ext uri="{FF2B5EF4-FFF2-40B4-BE49-F238E27FC236}">
                <a16:creationId xmlns:a16="http://schemas.microsoft.com/office/drawing/2014/main" id="{F03A7BF4-E6BD-7906-5137-2E46B0F5443A}"/>
              </a:ext>
            </a:extLst>
          </p:cNvPr>
          <p:cNvGrpSpPr/>
          <p:nvPr/>
        </p:nvGrpSpPr>
        <p:grpSpPr>
          <a:xfrm>
            <a:off x="685800" y="12723"/>
            <a:ext cx="5352414" cy="10287000"/>
            <a:chOff x="0" y="0"/>
            <a:chExt cx="7136552" cy="13716000"/>
          </a:xfrm>
        </p:grpSpPr>
        <p:sp>
          <p:nvSpPr>
            <p:cNvPr id="5" name="Freeform 5">
              <a:extLst>
                <a:ext uri="{FF2B5EF4-FFF2-40B4-BE49-F238E27FC236}">
                  <a16:creationId xmlns:a16="http://schemas.microsoft.com/office/drawing/2014/main" id="{47CC4A6B-B57A-A040-1046-5F9BC8DD0F37}"/>
                </a:ext>
              </a:extLst>
            </p:cNvPr>
            <p:cNvSpPr/>
            <p:nvPr/>
          </p:nvSpPr>
          <p:spPr>
            <a:xfrm>
              <a:off x="0" y="0"/>
              <a:ext cx="7136511" cy="13716000"/>
            </a:xfrm>
            <a:custGeom>
              <a:avLst/>
              <a:gdLst/>
              <a:ahLst/>
              <a:cxnLst/>
              <a:rect l="l" t="t" r="r" b="b"/>
              <a:pathLst>
                <a:path w="7136511" h="13716000">
                  <a:moveTo>
                    <a:pt x="7136511" y="0"/>
                  </a:moveTo>
                  <a:lnTo>
                    <a:pt x="0" y="0"/>
                  </a:lnTo>
                  <a:lnTo>
                    <a:pt x="0" y="13716000"/>
                  </a:lnTo>
                  <a:lnTo>
                    <a:pt x="7136511" y="13716000"/>
                  </a:lnTo>
                  <a:close/>
                </a:path>
              </a:pathLst>
            </a:custGeom>
            <a:gradFill rotWithShape="1">
              <a:gsLst>
                <a:gs pos="0">
                  <a:srgbClr val="4F81BD">
                    <a:alpha val="32000"/>
                  </a:srgbClr>
                </a:gs>
                <a:gs pos="70000">
                  <a:srgbClr val="000000">
                    <a:alpha val="0"/>
                  </a:srgbClr>
                </a:gs>
              </a:gsLst>
              <a:lin ang="6000000"/>
            </a:gra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a:extLst>
              <a:ext uri="{FF2B5EF4-FFF2-40B4-BE49-F238E27FC236}">
                <a16:creationId xmlns:a16="http://schemas.microsoft.com/office/drawing/2014/main" id="{F7750312-87C0-B5BC-6E20-C0ECD9E306D9}"/>
              </a:ext>
            </a:extLst>
          </p:cNvPr>
          <p:cNvGrpSpPr/>
          <p:nvPr/>
        </p:nvGrpSpPr>
        <p:grpSpPr>
          <a:xfrm rot="6097846">
            <a:off x="-1121033" y="1801968"/>
            <a:ext cx="7212453" cy="6132999"/>
            <a:chOff x="0" y="0"/>
            <a:chExt cx="9616604" cy="8177332"/>
          </a:xfrm>
        </p:grpSpPr>
        <p:sp>
          <p:nvSpPr>
            <p:cNvPr id="7" name="Freeform 7">
              <a:extLst>
                <a:ext uri="{FF2B5EF4-FFF2-40B4-BE49-F238E27FC236}">
                  <a16:creationId xmlns:a16="http://schemas.microsoft.com/office/drawing/2014/main" id="{68191AF4-F31A-BA80-692A-11A3890CD5DC}"/>
                </a:ext>
              </a:extLst>
            </p:cNvPr>
            <p:cNvSpPr/>
            <p:nvPr/>
          </p:nvSpPr>
          <p:spPr>
            <a:xfrm>
              <a:off x="0" y="0"/>
              <a:ext cx="9616567" cy="8177276"/>
            </a:xfrm>
            <a:custGeom>
              <a:avLst/>
              <a:gdLst/>
              <a:ahLst/>
              <a:cxnLst/>
              <a:rect l="l" t="t" r="r" b="b"/>
              <a:pathLst>
                <a:path w="9616567" h="8177276">
                  <a:moveTo>
                    <a:pt x="97663" y="5777357"/>
                  </a:moveTo>
                  <a:cubicBezTo>
                    <a:pt x="33655" y="5464302"/>
                    <a:pt x="0" y="5140198"/>
                    <a:pt x="0" y="4808347"/>
                  </a:cubicBezTo>
                  <a:cubicBezTo>
                    <a:pt x="0" y="2152777"/>
                    <a:pt x="2152777" y="0"/>
                    <a:pt x="4808347" y="0"/>
                  </a:cubicBezTo>
                  <a:cubicBezTo>
                    <a:pt x="7463917" y="0"/>
                    <a:pt x="9616567" y="2152777"/>
                    <a:pt x="9616567" y="4808347"/>
                  </a:cubicBezTo>
                  <a:cubicBezTo>
                    <a:pt x="9616567" y="5306314"/>
                    <a:pt x="9540875" y="5786501"/>
                    <a:pt x="9400413" y="6238240"/>
                  </a:cubicBezTo>
                  <a:lnTo>
                    <a:pt x="9286240" y="6550152"/>
                  </a:lnTo>
                  <a:lnTo>
                    <a:pt x="1380236" y="8177276"/>
                  </a:lnTo>
                  <a:lnTo>
                    <a:pt x="1098042" y="7866888"/>
                  </a:lnTo>
                  <a:cubicBezTo>
                    <a:pt x="608076" y="7273163"/>
                    <a:pt x="257810" y="6559804"/>
                    <a:pt x="97663" y="5777357"/>
                  </a:cubicBezTo>
                  <a:close/>
                </a:path>
              </a:pathLst>
            </a:custGeom>
            <a:gradFill rotWithShape="1">
              <a:gsLst>
                <a:gs pos="39000">
                  <a:srgbClr val="95B3D7">
                    <a:alpha val="0"/>
                  </a:srgbClr>
                </a:gs>
                <a:gs pos="100000">
                  <a:srgbClr val="376092">
                    <a:alpha val="26000"/>
                  </a:srgbClr>
                </a:gs>
              </a:gsLst>
              <a:lin ang="10702154"/>
            </a:gra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a:extLst>
              <a:ext uri="{FF2B5EF4-FFF2-40B4-BE49-F238E27FC236}">
                <a16:creationId xmlns:a16="http://schemas.microsoft.com/office/drawing/2014/main" id="{E1751674-8FD7-5A57-F4FF-41B632A1D968}"/>
              </a:ext>
            </a:extLst>
          </p:cNvPr>
          <p:cNvGrpSpPr/>
          <p:nvPr/>
        </p:nvGrpSpPr>
        <p:grpSpPr>
          <a:xfrm rot="-5400000">
            <a:off x="-239348" y="3989106"/>
            <a:ext cx="6533391" cy="6061113"/>
            <a:chOff x="0" y="0"/>
            <a:chExt cx="8711188" cy="8081484"/>
          </a:xfrm>
        </p:grpSpPr>
        <p:sp>
          <p:nvSpPr>
            <p:cNvPr id="9" name="Freeform 9">
              <a:extLst>
                <a:ext uri="{FF2B5EF4-FFF2-40B4-BE49-F238E27FC236}">
                  <a16:creationId xmlns:a16="http://schemas.microsoft.com/office/drawing/2014/main" id="{3E86E16D-6984-C0DB-D32C-1F5F46077F63}"/>
                </a:ext>
              </a:extLst>
            </p:cNvPr>
            <p:cNvSpPr/>
            <p:nvPr/>
          </p:nvSpPr>
          <p:spPr>
            <a:xfrm>
              <a:off x="0" y="0"/>
              <a:ext cx="8711184" cy="8081518"/>
            </a:xfrm>
            <a:custGeom>
              <a:avLst/>
              <a:gdLst/>
              <a:ahLst/>
              <a:cxnLst/>
              <a:rect l="l" t="t" r="r" b="b"/>
              <a:pathLst>
                <a:path w="8711184" h="8081518">
                  <a:moveTo>
                    <a:pt x="0" y="0"/>
                  </a:moveTo>
                  <a:lnTo>
                    <a:pt x="8711184" y="0"/>
                  </a:lnTo>
                  <a:lnTo>
                    <a:pt x="8711184" y="8081518"/>
                  </a:lnTo>
                  <a:lnTo>
                    <a:pt x="0" y="8081518"/>
                  </a:lnTo>
                  <a:close/>
                </a:path>
              </a:pathLst>
            </a:custGeom>
            <a:gradFill rotWithShape="1">
              <a:gsLst>
                <a:gs pos="0">
                  <a:srgbClr val="4F81BD">
                    <a:alpha val="24000"/>
                  </a:srgbClr>
                </a:gs>
                <a:gs pos="100000">
                  <a:srgbClr val="254061">
                    <a:alpha val="0"/>
                  </a:srgbClr>
                </a:gs>
              </a:gsLst>
              <a:lin ang="16800000"/>
            </a:gra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7D3E6A6E-9492-25D5-1BCB-055A2CBD0112}"/>
              </a:ext>
            </a:extLst>
          </p:cNvPr>
          <p:cNvGrpSpPr/>
          <p:nvPr/>
        </p:nvGrpSpPr>
        <p:grpSpPr>
          <a:xfrm>
            <a:off x="1010611" y="4139075"/>
            <a:ext cx="4343360" cy="4251335"/>
            <a:chOff x="0" y="0"/>
            <a:chExt cx="5791145" cy="5668447"/>
          </a:xfrm>
        </p:grpSpPr>
        <p:sp>
          <p:nvSpPr>
            <p:cNvPr id="11" name="Freeform 11">
              <a:extLst>
                <a:ext uri="{FF2B5EF4-FFF2-40B4-BE49-F238E27FC236}">
                  <a16:creationId xmlns:a16="http://schemas.microsoft.com/office/drawing/2014/main" id="{E6838EBF-B3AB-D8B1-A242-8878644B3E4C}"/>
                </a:ext>
              </a:extLst>
            </p:cNvPr>
            <p:cNvSpPr/>
            <p:nvPr/>
          </p:nvSpPr>
          <p:spPr>
            <a:xfrm>
              <a:off x="0" y="0"/>
              <a:ext cx="5791145" cy="5668447"/>
            </a:xfrm>
            <a:custGeom>
              <a:avLst/>
              <a:gdLst/>
              <a:ahLst/>
              <a:cxnLst/>
              <a:rect l="l" t="t" r="r" b="b"/>
              <a:pathLst>
                <a:path w="5791145" h="5668447">
                  <a:moveTo>
                    <a:pt x="0" y="0"/>
                  </a:moveTo>
                  <a:lnTo>
                    <a:pt x="5791145" y="0"/>
                  </a:lnTo>
                  <a:lnTo>
                    <a:pt x="5791145" y="5668447"/>
                  </a:lnTo>
                  <a:lnTo>
                    <a:pt x="0" y="5668447"/>
                  </a:lnTo>
                  <a:close/>
                </a:path>
              </a:pathLst>
            </a:custGeom>
            <a:solidFill>
              <a:srgbClr val="000000">
                <a:alpha val="0"/>
              </a:srgbClr>
            </a:soli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E715D9FB-4EA5-4EA9-7D84-6D1A300ACB3F}"/>
                </a:ext>
              </a:extLst>
            </p:cNvPr>
            <p:cNvSpPr txBox="1"/>
            <p:nvPr/>
          </p:nvSpPr>
          <p:spPr>
            <a:xfrm>
              <a:off x="0" y="-38100"/>
              <a:ext cx="5791145" cy="5706547"/>
            </a:xfrm>
            <a:prstGeom prst="rect">
              <a:avLst/>
            </a:prstGeom>
          </p:spPr>
          <p:txBody>
            <a:bodyPr lIns="0" tIns="0" rIns="0" bIns="0" rtlCol="0" anchor="t"/>
            <a:lstStyle/>
            <a:p>
              <a:pPr marL="0" marR="0" lvl="0" indent="0" algn="l" defTabSz="914445" rtl="0" eaLnBrk="1" fontAlgn="auto" latinLnBrk="0" hangingPunct="1">
                <a:lnSpc>
                  <a:spcPts val="5076"/>
                </a:lnSpc>
                <a:spcBef>
                  <a:spcPts val="0"/>
                </a:spcBef>
                <a:spcAft>
                  <a:spcPts val="0"/>
                </a:spcAft>
                <a:buClrTx/>
                <a:buSzTx/>
                <a:buFontTx/>
                <a:buNone/>
                <a:tabLst/>
                <a:defRPr/>
              </a:pPr>
              <a:r>
                <a:rPr kumimoji="0" lang="en-US" sz="4700" b="1" i="0" u="none" strike="noStrike" kern="1200" cap="none" spc="0" normalizeH="0" baseline="0" noProof="0" dirty="0">
                  <a:ln>
                    <a:noFill/>
                  </a:ln>
                  <a:solidFill>
                    <a:srgbClr val="FFC000"/>
                  </a:solidFill>
                  <a:effectLst/>
                  <a:uLnTx/>
                  <a:uFillTx/>
                  <a:latin typeface="Calibri (MS) Bold"/>
                  <a:ea typeface="Calibri (MS) Bold"/>
                  <a:cs typeface="Calibri (MS) Bold"/>
                  <a:sym typeface="Calibri (MS) Bold"/>
                </a:rPr>
                <a:t>Climate Change</a:t>
              </a:r>
            </a:p>
            <a:p>
              <a:pPr marL="0" marR="0" lvl="0" indent="0" algn="l" defTabSz="914445" rtl="0" eaLnBrk="1" fontAlgn="auto" latinLnBrk="0" hangingPunct="1">
                <a:lnSpc>
                  <a:spcPts val="5076"/>
                </a:lnSpc>
                <a:spcBef>
                  <a:spcPts val="0"/>
                </a:spcBef>
                <a:spcAft>
                  <a:spcPts val="0"/>
                </a:spcAft>
                <a:buClrTx/>
                <a:buSzTx/>
                <a:buFontTx/>
                <a:buNone/>
                <a:tabLst/>
                <a:defRPr/>
              </a:pPr>
              <a:r>
                <a:rPr lang="en-US" sz="4700" b="1" dirty="0">
                  <a:solidFill>
                    <a:srgbClr val="FFC000"/>
                  </a:solidFill>
                  <a:latin typeface="Calibri (MS) Bold"/>
                  <a:ea typeface="Calibri (MS) Bold"/>
                  <a:cs typeface="Calibri (MS) Bold"/>
                  <a:sym typeface="Calibri (MS) Bold"/>
                </a:rPr>
                <a:t>Context</a:t>
              </a:r>
              <a:endParaRPr kumimoji="0" lang="en-US" sz="4700" b="1" i="0" u="none" strike="noStrike" kern="1200" cap="none" spc="0" normalizeH="0" baseline="0" noProof="0" dirty="0">
                <a:ln>
                  <a:noFill/>
                </a:ln>
                <a:solidFill>
                  <a:srgbClr val="FFC000"/>
                </a:solidFill>
                <a:effectLst/>
                <a:uLnTx/>
                <a:uFillTx/>
                <a:latin typeface="Calibri (MS) Bold"/>
                <a:ea typeface="Calibri (MS) Bold"/>
                <a:cs typeface="Calibri (MS) Bold"/>
                <a:sym typeface="Calibri (MS) Bold"/>
              </a:endParaRPr>
            </a:p>
          </p:txBody>
        </p:sp>
      </p:grpSp>
      <p:sp>
        <p:nvSpPr>
          <p:cNvPr id="13" name="Freeform 13">
            <a:extLst>
              <a:ext uri="{FF2B5EF4-FFF2-40B4-BE49-F238E27FC236}">
                <a16:creationId xmlns:a16="http://schemas.microsoft.com/office/drawing/2014/main" id="{ECA7E136-4D50-C33A-DAB9-EDF59BA103D6}"/>
              </a:ext>
            </a:extLst>
          </p:cNvPr>
          <p:cNvSpPr/>
          <p:nvPr/>
        </p:nvSpPr>
        <p:spPr>
          <a:xfrm>
            <a:off x="15719719" y="1230805"/>
            <a:ext cx="1539584" cy="408671"/>
          </a:xfrm>
          <a:custGeom>
            <a:avLst/>
            <a:gdLst/>
            <a:ahLst/>
            <a:cxnLst/>
            <a:rect l="l" t="t" r="r" b="b"/>
            <a:pathLst>
              <a:path w="1539583" h="408670">
                <a:moveTo>
                  <a:pt x="0" y="0"/>
                </a:moveTo>
                <a:lnTo>
                  <a:pt x="1539583" y="0"/>
                </a:lnTo>
                <a:lnTo>
                  <a:pt x="1539583" y="408670"/>
                </a:lnTo>
                <a:lnTo>
                  <a:pt x="0" y="408670"/>
                </a:lnTo>
                <a:lnTo>
                  <a:pt x="0" y="0"/>
                </a:lnTo>
                <a:close/>
              </a:path>
            </a:pathLst>
          </a:custGeom>
          <a:blipFill>
            <a:blip r:embed="rId2">
              <a:extLst>
                <a:ext uri="{96DAC541-7B7A-43D3-8B79-37D633B846F1}">
                  <asvg:svgBlip xmlns:asvg="http://schemas.microsoft.com/office/drawing/2016/SVG/main" r:embed="rId3"/>
                </a:ext>
              </a:extLst>
            </a:blip>
            <a:stretch>
              <a:fillRect t="-138365" b="-138365"/>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3AACCEE0-6479-319A-3E94-37223C27443E}"/>
              </a:ext>
            </a:extLst>
          </p:cNvPr>
          <p:cNvSpPr/>
          <p:nvPr/>
        </p:nvSpPr>
        <p:spPr>
          <a:xfrm>
            <a:off x="1778760" y="3164546"/>
            <a:ext cx="2194863" cy="974529"/>
          </a:xfrm>
          <a:custGeom>
            <a:avLst/>
            <a:gdLst/>
            <a:ahLst/>
            <a:cxnLst/>
            <a:rect l="l" t="t" r="r" b="b"/>
            <a:pathLst>
              <a:path w="2194863" h="974529">
                <a:moveTo>
                  <a:pt x="0" y="0"/>
                </a:moveTo>
                <a:lnTo>
                  <a:pt x="2194863" y="0"/>
                </a:lnTo>
                <a:lnTo>
                  <a:pt x="2194863" y="974529"/>
                </a:lnTo>
                <a:lnTo>
                  <a:pt x="0" y="97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a:extLst>
              <a:ext uri="{FF2B5EF4-FFF2-40B4-BE49-F238E27FC236}">
                <a16:creationId xmlns:a16="http://schemas.microsoft.com/office/drawing/2014/main" id="{5F8AF51F-1779-EE67-4CFC-994313386829}"/>
              </a:ext>
            </a:extLst>
          </p:cNvPr>
          <p:cNvGrpSpPr/>
          <p:nvPr/>
        </p:nvGrpSpPr>
        <p:grpSpPr>
          <a:xfrm>
            <a:off x="1778760" y="5991153"/>
            <a:ext cx="2194863" cy="627393"/>
            <a:chOff x="0" y="0"/>
            <a:chExt cx="3262327" cy="932523"/>
          </a:xfrm>
        </p:grpSpPr>
        <p:sp>
          <p:nvSpPr>
            <p:cNvPr id="16" name="Freeform 16">
              <a:extLst>
                <a:ext uri="{FF2B5EF4-FFF2-40B4-BE49-F238E27FC236}">
                  <a16:creationId xmlns:a16="http://schemas.microsoft.com/office/drawing/2014/main" id="{EDFD03D3-980D-2474-6ED3-0241ED79CB49}"/>
                </a:ext>
              </a:extLst>
            </p:cNvPr>
            <p:cNvSpPr/>
            <p:nvPr/>
          </p:nvSpPr>
          <p:spPr>
            <a:xfrm>
              <a:off x="0" y="0"/>
              <a:ext cx="3262249" cy="932547"/>
            </a:xfrm>
            <a:custGeom>
              <a:avLst/>
              <a:gdLst/>
              <a:ahLst/>
              <a:cxnLst/>
              <a:rect l="l" t="t" r="r" b="b"/>
              <a:pathLst>
                <a:path w="3262249" h="932547">
                  <a:moveTo>
                    <a:pt x="61341" y="0"/>
                  </a:moveTo>
                  <a:lnTo>
                    <a:pt x="3200908" y="0"/>
                  </a:lnTo>
                  <a:cubicBezTo>
                    <a:pt x="3234817" y="0"/>
                    <a:pt x="3262249" y="26525"/>
                    <a:pt x="3262249" y="59160"/>
                  </a:cubicBezTo>
                  <a:lnTo>
                    <a:pt x="3262249" y="873391"/>
                  </a:lnTo>
                  <a:cubicBezTo>
                    <a:pt x="3262249" y="906026"/>
                    <a:pt x="3234817" y="932547"/>
                    <a:pt x="3200908" y="932547"/>
                  </a:cubicBezTo>
                  <a:lnTo>
                    <a:pt x="61341" y="932547"/>
                  </a:lnTo>
                  <a:cubicBezTo>
                    <a:pt x="27432" y="932547"/>
                    <a:pt x="0" y="906026"/>
                    <a:pt x="0" y="873391"/>
                  </a:cubicBezTo>
                  <a:lnTo>
                    <a:pt x="0" y="59160"/>
                  </a:lnTo>
                  <a:cubicBezTo>
                    <a:pt x="0" y="26525"/>
                    <a:pt x="27432" y="0"/>
                    <a:pt x="61341" y="0"/>
                  </a:cubicBezTo>
                  <a:close/>
                </a:path>
              </a:pathLst>
            </a:custGeom>
            <a:gradFill rotWithShape="1">
              <a:gsLst>
                <a:gs pos="0">
                  <a:srgbClr val="088395">
                    <a:alpha val="85000"/>
                  </a:srgbClr>
                </a:gs>
                <a:gs pos="100000">
                  <a:srgbClr val="071952">
                    <a:alpha val="85000"/>
                  </a:srgbClr>
                </a:gs>
              </a:gsLst>
              <a:lin ang="2700000"/>
            </a:gra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descr="A graph with different colored lines&#10;&#10;AI-generated content may be incorrect.">
            <a:extLst>
              <a:ext uri="{FF2B5EF4-FFF2-40B4-BE49-F238E27FC236}">
                <a16:creationId xmlns:a16="http://schemas.microsoft.com/office/drawing/2014/main" id="{F6094783-1971-0A0E-16DD-DD9B40AF21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2993" y="1077104"/>
            <a:ext cx="7171427" cy="4066395"/>
          </a:xfrm>
          <a:prstGeom prst="rect">
            <a:avLst/>
          </a:prstGeom>
        </p:spPr>
      </p:pic>
      <p:pic>
        <p:nvPicPr>
          <p:cNvPr id="20" name="Picture 19" descr="A graph showing a line of blue lines&#10;&#10;AI-generated content may be incorrect.">
            <a:extLst>
              <a:ext uri="{FF2B5EF4-FFF2-40B4-BE49-F238E27FC236}">
                <a16:creationId xmlns:a16="http://schemas.microsoft.com/office/drawing/2014/main" id="{13553995-9A39-5136-3658-9B2799E67D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55378" y="6073221"/>
            <a:ext cx="7171426" cy="3757746"/>
          </a:xfrm>
          <a:prstGeom prst="rect">
            <a:avLst/>
          </a:prstGeom>
        </p:spPr>
      </p:pic>
      <p:sp>
        <p:nvSpPr>
          <p:cNvPr id="24" name="TextBox 23">
            <a:extLst>
              <a:ext uri="{FF2B5EF4-FFF2-40B4-BE49-F238E27FC236}">
                <a16:creationId xmlns:a16="http://schemas.microsoft.com/office/drawing/2014/main" id="{085DD6CD-078C-2F9D-8150-6AA9CEDC4767}"/>
              </a:ext>
            </a:extLst>
          </p:cNvPr>
          <p:cNvSpPr txBox="1"/>
          <p:nvPr/>
        </p:nvSpPr>
        <p:spPr>
          <a:xfrm>
            <a:off x="10855378" y="5285194"/>
            <a:ext cx="7442560" cy="646331"/>
          </a:xfrm>
          <a:prstGeom prst="rect">
            <a:avLst/>
          </a:prstGeom>
          <a:noFill/>
        </p:spPr>
        <p:txBody>
          <a:bodyPr wrap="square">
            <a:spAutoFit/>
          </a:bodyPr>
          <a:lstStyle/>
          <a:p>
            <a:r>
              <a:rPr lang="en-US" sz="1800" dirty="0">
                <a:effectLst/>
                <a:latin typeface="Arial" panose="020B0604020202020204" pitchFamily="34" charset="0"/>
                <a:ea typeface="SimSun" panose="02010600030101010101" pitchFamily="2" charset="-122"/>
                <a:cs typeface="Arial" panose="020B0604020202020204" pitchFamily="34" charset="0"/>
              </a:rPr>
              <a:t>Observed Timeseries of Annual Average Mean Surface Air Temperature – Azerbaijan: 1950-2023</a:t>
            </a:r>
            <a:r>
              <a:rPr lang="en-TR" dirty="0">
                <a:effectLst/>
                <a:latin typeface="Arial" panose="020B0604020202020204" pitchFamily="34" charset="0"/>
                <a:cs typeface="Arial" panose="020B0604020202020204" pitchFamily="34" charset="0"/>
              </a:rPr>
              <a:t> </a:t>
            </a:r>
            <a:endParaRPr lang="en-TR"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C4E1DDE-9C9D-2EB5-679A-9A170AFABFDE}"/>
              </a:ext>
            </a:extLst>
          </p:cNvPr>
          <p:cNvSpPr txBox="1"/>
          <p:nvPr/>
        </p:nvSpPr>
        <p:spPr>
          <a:xfrm>
            <a:off x="6253561" y="636924"/>
            <a:ext cx="9203634" cy="369332"/>
          </a:xfrm>
          <a:prstGeom prst="rect">
            <a:avLst/>
          </a:prstGeom>
          <a:noFill/>
        </p:spPr>
        <p:txBody>
          <a:bodyPr wrap="square">
            <a:spAutoFit/>
          </a:bodyPr>
          <a:lstStyle/>
          <a:p>
            <a:r>
              <a:rPr lang="en-US" sz="1800" dirty="0">
                <a:effectLst/>
                <a:latin typeface="Arial" panose="020B0604020202020204" pitchFamily="34" charset="0"/>
                <a:ea typeface="SimSun" panose="02010600030101010101" pitchFamily="2" charset="-122"/>
                <a:cs typeface="Arial" panose="020B0604020202020204" pitchFamily="34" charset="0"/>
              </a:rPr>
              <a:t>Observed Seasonal Cycle: Azerbaijan 1991-2020</a:t>
            </a:r>
            <a:r>
              <a:rPr lang="en-TR" dirty="0">
                <a:effectLst/>
                <a:latin typeface="Arial" panose="020B0604020202020204" pitchFamily="34" charset="0"/>
                <a:cs typeface="Arial" panose="020B0604020202020204" pitchFamily="34" charset="0"/>
              </a:rPr>
              <a:t> </a:t>
            </a:r>
            <a:endParaRPr lang="en-T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18115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A1812-18EB-4320-E66D-B90D87774B0E}"/>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760EF88A-FEA7-ACFC-EB5E-24C635A01AD9}"/>
              </a:ext>
            </a:extLst>
          </p:cNvPr>
          <p:cNvSpPr txBox="1"/>
          <p:nvPr/>
        </p:nvSpPr>
        <p:spPr>
          <a:xfrm>
            <a:off x="1149473" y="628677"/>
            <a:ext cx="16559892" cy="886268"/>
          </a:xfrm>
          <a:prstGeom prst="rect">
            <a:avLst/>
          </a:prstGeom>
        </p:spPr>
        <p:txBody>
          <a:bodyPr wrap="square" lIns="0" tIns="0" rIns="0" bIns="0" rtlCol="0" anchor="t">
            <a:spAutoFit/>
          </a:bodyPr>
          <a:lstStyle/>
          <a:p>
            <a:pPr marL="0" marR="0" lvl="0" indent="0" algn="ctr" defTabSz="1371600" rtl="0" eaLnBrk="1" fontAlgn="auto" latinLnBrk="0" hangingPunct="1">
              <a:lnSpc>
                <a:spcPts val="7958"/>
              </a:lnSpc>
              <a:spcBef>
                <a:spcPts val="0"/>
              </a:spcBef>
              <a:spcAft>
                <a:spcPts val="0"/>
              </a:spcAft>
              <a:buClrTx/>
              <a:buSzTx/>
              <a:buFontTx/>
              <a:buNone/>
              <a:tabLst/>
              <a:defRPr/>
            </a:pPr>
            <a:r>
              <a:rPr kumimoji="0" lang="en-GB" sz="4001"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Trajectory of Islamic Finance Landscape</a:t>
            </a:r>
          </a:p>
        </p:txBody>
      </p:sp>
      <p:sp>
        <p:nvSpPr>
          <p:cNvPr id="51" name="Rectangle 50">
            <a:extLst>
              <a:ext uri="{FF2B5EF4-FFF2-40B4-BE49-F238E27FC236}">
                <a16:creationId xmlns:a16="http://schemas.microsoft.com/office/drawing/2014/main" id="{D71A368B-C7B2-9873-CA5D-A31457C9C742}"/>
              </a:ext>
            </a:extLst>
          </p:cNvPr>
          <p:cNvSpPr/>
          <p:nvPr/>
        </p:nvSpPr>
        <p:spPr>
          <a:xfrm>
            <a:off x="379122" y="2458390"/>
            <a:ext cx="4093488" cy="6387406"/>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Azerbaijan is gradually integrating Islamic finance into its financial system, with sukuk issuance and regulatory reforms marking key steps toward broader financial inclusion.</a:t>
            </a:r>
          </a:p>
        </p:txBody>
      </p:sp>
      <p:graphicFrame>
        <p:nvGraphicFramePr>
          <p:cNvPr id="4" name="TextBox 2">
            <a:extLst>
              <a:ext uri="{FF2B5EF4-FFF2-40B4-BE49-F238E27FC236}">
                <a16:creationId xmlns:a16="http://schemas.microsoft.com/office/drawing/2014/main" id="{06DED3CB-71E5-3D5D-A100-019ACF79B2D5}"/>
              </a:ext>
            </a:extLst>
          </p:cNvPr>
          <p:cNvGraphicFramePr/>
          <p:nvPr>
            <p:extLst>
              <p:ext uri="{D42A27DB-BD31-4B8C-83A1-F6EECF244321}">
                <p14:modId xmlns:p14="http://schemas.microsoft.com/office/powerpoint/2010/main" val="3648389503"/>
              </p:ext>
            </p:extLst>
          </p:nvPr>
        </p:nvGraphicFramePr>
        <p:xfrm>
          <a:off x="5639784" y="1949797"/>
          <a:ext cx="11733816" cy="7711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8F829A54-0CAF-0319-5217-4F5658B9FF56}"/>
              </a:ext>
            </a:extLst>
          </p:cNvPr>
          <p:cNvSpPr txBox="1"/>
          <p:nvPr/>
        </p:nvSpPr>
        <p:spPr>
          <a:xfrm>
            <a:off x="122695" y="57128"/>
            <a:ext cx="12620539" cy="514372"/>
          </a:xfrm>
          <a:prstGeom prst="rect">
            <a:avLst/>
          </a:prstGeom>
          <a:noFill/>
        </p:spPr>
        <p:txBody>
          <a:bodyPr wrap="square">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Islamic Finance Trajectory: Policy Landscape</a:t>
            </a:r>
            <a:endParaRPr lang="en-US" sz="2596" dirty="0">
              <a:solidFill>
                <a:srgbClr val="FFFFFF"/>
              </a:solidFill>
              <a:latin typeface="Arial" panose="020B0604020202020204" pitchFamily="34" charset="0"/>
              <a:ea typeface="Garet Bold"/>
              <a:cs typeface="Arial" panose="020B0604020202020204" pitchFamily="34" charset="0"/>
              <a:sym typeface="Garet Bold"/>
            </a:endParaRPr>
          </a:p>
        </p:txBody>
      </p:sp>
    </p:spTree>
    <p:extLst>
      <p:ext uri="{BB962C8B-B14F-4D97-AF65-F5344CB8AC3E}">
        <p14:creationId xmlns:p14="http://schemas.microsoft.com/office/powerpoint/2010/main" val="1219344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B343B-1F79-AE64-C11B-B71F6A08676C}"/>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83522D32-1092-0B09-8BFC-DABA1604BE2A}"/>
              </a:ext>
            </a:extLst>
          </p:cNvPr>
          <p:cNvSpPr txBox="1"/>
          <p:nvPr/>
        </p:nvSpPr>
        <p:spPr>
          <a:xfrm>
            <a:off x="1110563" y="629865"/>
            <a:ext cx="16559892" cy="886268"/>
          </a:xfrm>
          <a:prstGeom prst="rect">
            <a:avLst/>
          </a:prstGeom>
        </p:spPr>
        <p:txBody>
          <a:bodyPr wrap="square" lIns="0" tIns="0" rIns="0" bIns="0" rtlCol="0" anchor="t">
            <a:spAutoFit/>
          </a:bodyPr>
          <a:lstStyle/>
          <a:p>
            <a:pPr marL="0" marR="0" lvl="0" indent="0" algn="ctr" defTabSz="1371600" rtl="0" eaLnBrk="1" fontAlgn="auto" latinLnBrk="0" hangingPunct="1">
              <a:lnSpc>
                <a:spcPts val="7958"/>
              </a:lnSpc>
              <a:spcBef>
                <a:spcPts val="0"/>
              </a:spcBef>
              <a:spcAft>
                <a:spcPts val="0"/>
              </a:spcAft>
              <a:buClrTx/>
              <a:buSzTx/>
              <a:buFontTx/>
              <a:buNone/>
              <a:tabLst/>
              <a:defRPr/>
            </a:pPr>
            <a:r>
              <a:rPr kumimoji="0" lang="en-GB" sz="4001"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Incentive Mechanisms for Islamic Finance and Green Finance</a:t>
            </a:r>
          </a:p>
        </p:txBody>
      </p:sp>
      <p:sp>
        <p:nvSpPr>
          <p:cNvPr id="51" name="Rectangle 50">
            <a:extLst>
              <a:ext uri="{FF2B5EF4-FFF2-40B4-BE49-F238E27FC236}">
                <a16:creationId xmlns:a16="http://schemas.microsoft.com/office/drawing/2014/main" id="{55FE0930-D906-5AD7-1FFF-3932FF59125A}"/>
              </a:ext>
            </a:extLst>
          </p:cNvPr>
          <p:cNvSpPr/>
          <p:nvPr/>
        </p:nvSpPr>
        <p:spPr>
          <a:xfrm>
            <a:off x="895957" y="2518756"/>
            <a:ext cx="4093488" cy="6387406"/>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Islamic finance is emerging as a strategic tool in Azerbaijan to diversify investment, expand financial inclusion, and align with global best practices through sukuk, regulatory reforms, and international partnerships.</a:t>
            </a:r>
          </a:p>
        </p:txBody>
      </p:sp>
      <p:graphicFrame>
        <p:nvGraphicFramePr>
          <p:cNvPr id="6" name="TextBox 2">
            <a:extLst>
              <a:ext uri="{FF2B5EF4-FFF2-40B4-BE49-F238E27FC236}">
                <a16:creationId xmlns:a16="http://schemas.microsoft.com/office/drawing/2014/main" id="{D1DA2BE8-5D31-FBFA-1557-67F36676071F}"/>
              </a:ext>
            </a:extLst>
          </p:cNvPr>
          <p:cNvGraphicFramePr/>
          <p:nvPr>
            <p:extLst>
              <p:ext uri="{D42A27DB-BD31-4B8C-83A1-F6EECF244321}">
                <p14:modId xmlns:p14="http://schemas.microsoft.com/office/powerpoint/2010/main" val="2700657436"/>
              </p:ext>
            </p:extLst>
          </p:nvPr>
        </p:nvGraphicFramePr>
        <p:xfrm>
          <a:off x="5592809" y="1968685"/>
          <a:ext cx="11468557" cy="7487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0B42D2B9-CA2F-88B4-C620-8C6CF37E1F53}"/>
              </a:ext>
            </a:extLst>
          </p:cNvPr>
          <p:cNvSpPr txBox="1"/>
          <p:nvPr/>
        </p:nvSpPr>
        <p:spPr>
          <a:xfrm>
            <a:off x="122695" y="57128"/>
            <a:ext cx="12620539" cy="514372"/>
          </a:xfrm>
          <a:prstGeom prst="rect">
            <a:avLst/>
          </a:prstGeom>
          <a:noFill/>
        </p:spPr>
        <p:txBody>
          <a:bodyPr wrap="square">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Islamic Green Finance in Azerbaijan: Incentive Mechanisms</a:t>
            </a:r>
            <a:endParaRPr lang="en-US" sz="2596" dirty="0">
              <a:solidFill>
                <a:srgbClr val="FFFFFF"/>
              </a:solidFill>
              <a:latin typeface="Arial" panose="020B0604020202020204" pitchFamily="34" charset="0"/>
              <a:ea typeface="Garet Bold"/>
              <a:cs typeface="Arial" panose="020B0604020202020204" pitchFamily="34" charset="0"/>
              <a:sym typeface="Garet Bold"/>
            </a:endParaRPr>
          </a:p>
        </p:txBody>
      </p:sp>
    </p:spTree>
    <p:extLst>
      <p:ext uri="{BB962C8B-B14F-4D97-AF65-F5344CB8AC3E}">
        <p14:creationId xmlns:p14="http://schemas.microsoft.com/office/powerpoint/2010/main" val="6809094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7464F-9AD6-D2E9-DC26-87047247F9A3}"/>
            </a:ext>
          </a:extLst>
        </p:cNvPr>
        <p:cNvGrpSpPr/>
        <p:nvPr/>
      </p:nvGrpSpPr>
      <p:grpSpPr>
        <a:xfrm>
          <a:off x="0" y="0"/>
          <a:ext cx="0" cy="0"/>
          <a:chOff x="0" y="0"/>
          <a:chExt cx="0" cy="0"/>
        </a:xfrm>
      </p:grpSpPr>
      <p:sp>
        <p:nvSpPr>
          <p:cNvPr id="2" name="TextBox 47">
            <a:extLst>
              <a:ext uri="{FF2B5EF4-FFF2-40B4-BE49-F238E27FC236}">
                <a16:creationId xmlns:a16="http://schemas.microsoft.com/office/drawing/2014/main" id="{AC5FB36C-F9FA-BDEA-56DC-B91E7643BFBE}"/>
              </a:ext>
            </a:extLst>
          </p:cNvPr>
          <p:cNvSpPr txBox="1"/>
          <p:nvPr/>
        </p:nvSpPr>
        <p:spPr>
          <a:xfrm>
            <a:off x="2438399" y="742754"/>
            <a:ext cx="13411200" cy="732316"/>
          </a:xfrm>
          <a:prstGeom prst="rect">
            <a:avLst/>
          </a:prstGeom>
        </p:spPr>
        <p:txBody>
          <a:bodyPr wrap="square" lIns="0" tIns="0" rIns="0" bIns="0" rtlCol="0" anchor="t">
            <a:spAutoFit/>
          </a:bodyPr>
          <a:lstStyle/>
          <a:p>
            <a:pPr marL="0" marR="0" lvl="0" indent="0" algn="ctr" defTabSz="1371600" rtl="0" eaLnBrk="1" fontAlgn="auto" latinLnBrk="0" hangingPunct="1">
              <a:lnSpc>
                <a:spcPts val="6422"/>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C000"/>
                </a:solidFill>
                <a:effectLst/>
                <a:uLnTx/>
                <a:uFillTx/>
                <a:latin typeface="Arial" panose="020B0604020202020204" pitchFamily="34" charset="0"/>
                <a:ea typeface="Garet Bold"/>
                <a:cs typeface="Arial" panose="020B0604020202020204" pitchFamily="34" charset="0"/>
                <a:sym typeface="Garet Bold"/>
              </a:rPr>
              <a:t>Best Practices: Lessons Learned</a:t>
            </a:r>
            <a:endParaRPr kumimoji="0" lang="en-US" sz="4000" b="1" i="0" u="none" strike="noStrike" kern="1200" cap="none" spc="0" normalizeH="0" baseline="0" noProof="0" dirty="0">
              <a:ln>
                <a:noFill/>
              </a:ln>
              <a:solidFill>
                <a:srgbClr val="FFC000"/>
              </a:solidFill>
              <a:effectLst/>
              <a:uLnTx/>
              <a:uFillTx/>
              <a:latin typeface="Arial" panose="020B0604020202020204" pitchFamily="34" charset="0"/>
              <a:ea typeface="Garet Bold"/>
              <a:cs typeface="Arial" panose="020B0604020202020204" pitchFamily="34" charset="0"/>
              <a:sym typeface="Garet Bold"/>
            </a:endParaRPr>
          </a:p>
        </p:txBody>
      </p:sp>
      <p:graphicFrame>
        <p:nvGraphicFramePr>
          <p:cNvPr id="7" name="Table 6">
            <a:extLst>
              <a:ext uri="{FF2B5EF4-FFF2-40B4-BE49-F238E27FC236}">
                <a16:creationId xmlns:a16="http://schemas.microsoft.com/office/drawing/2014/main" id="{560244B0-0615-7074-0261-D937AC68EDAA}"/>
              </a:ext>
            </a:extLst>
          </p:cNvPr>
          <p:cNvGraphicFramePr>
            <a:graphicFrameLocks noGrp="1"/>
          </p:cNvGraphicFramePr>
          <p:nvPr>
            <p:extLst>
              <p:ext uri="{D42A27DB-BD31-4B8C-83A1-F6EECF244321}">
                <p14:modId xmlns:p14="http://schemas.microsoft.com/office/powerpoint/2010/main" val="2960107949"/>
              </p:ext>
            </p:extLst>
          </p:nvPr>
        </p:nvGraphicFramePr>
        <p:xfrm>
          <a:off x="228600" y="1646325"/>
          <a:ext cx="17830799" cy="8086034"/>
        </p:xfrm>
        <a:graphic>
          <a:graphicData uri="http://schemas.openxmlformats.org/drawingml/2006/table">
            <a:tbl>
              <a:tblPr>
                <a:tableStyleId>{B301B821-A1FF-4177-AEE7-76D212191A09}</a:tableStyleId>
              </a:tblPr>
              <a:tblGrid>
                <a:gridCol w="6345012">
                  <a:extLst>
                    <a:ext uri="{9D8B030D-6E8A-4147-A177-3AD203B41FA5}">
                      <a16:colId xmlns:a16="http://schemas.microsoft.com/office/drawing/2014/main" val="3991801837"/>
                    </a:ext>
                  </a:extLst>
                </a:gridCol>
                <a:gridCol w="11485787">
                  <a:extLst>
                    <a:ext uri="{9D8B030D-6E8A-4147-A177-3AD203B41FA5}">
                      <a16:colId xmlns:a16="http://schemas.microsoft.com/office/drawing/2014/main" val="3223093478"/>
                    </a:ext>
                  </a:extLst>
                </a:gridCol>
              </a:tblGrid>
              <a:tr h="538774">
                <a:tc>
                  <a:txBody>
                    <a:bodyPr/>
                    <a:lstStyle/>
                    <a:p>
                      <a:pPr algn="ctr" fontAlgn="b"/>
                      <a:r>
                        <a:rPr lang="en-US" sz="3600" b="1" u="none" strike="noStrike" dirty="0">
                          <a:solidFill>
                            <a:schemeClr val="tx1"/>
                          </a:solidFill>
                          <a:effectLst/>
                          <a:latin typeface="Arial" panose="020B0604020202020204" pitchFamily="34" charset="0"/>
                          <a:cs typeface="Arial" panose="020B0604020202020204" pitchFamily="34" charset="0"/>
                        </a:rPr>
                        <a:t>Best Practice</a:t>
                      </a:r>
                      <a:endParaRPr lang="en-US" sz="3600" b="1" i="0" u="none" strike="noStrike" dirty="0">
                        <a:solidFill>
                          <a:schemeClr val="tx1"/>
                        </a:solidFill>
                        <a:effectLst/>
                        <a:latin typeface="Arial" panose="020B0604020202020204" pitchFamily="34" charset="0"/>
                        <a:cs typeface="Arial" panose="020B0604020202020204" pitchFamily="34" charset="0"/>
                      </a:endParaRPr>
                    </a:p>
                  </a:txBody>
                  <a:tcPr marL="8369" marR="8369" marT="8369" marB="0" anchor="b">
                    <a:solidFill>
                      <a:srgbClr val="002060"/>
                    </a:solidFill>
                  </a:tcPr>
                </a:tc>
                <a:tc>
                  <a:txBody>
                    <a:bodyPr/>
                    <a:lstStyle/>
                    <a:p>
                      <a:pPr algn="ctr" fontAlgn="b"/>
                      <a:r>
                        <a:rPr lang="en-US" sz="3600" b="1" u="none" strike="noStrike" dirty="0">
                          <a:solidFill>
                            <a:schemeClr val="tx1"/>
                          </a:solidFill>
                          <a:effectLst/>
                          <a:latin typeface="Arial" panose="020B0604020202020204" pitchFamily="34" charset="0"/>
                          <a:cs typeface="Arial" panose="020B0604020202020204" pitchFamily="34" charset="0"/>
                        </a:rPr>
                        <a:t>Brief Description</a:t>
                      </a:r>
                      <a:endParaRPr lang="en-US" sz="3600" b="1" i="0" u="none" strike="noStrike" dirty="0">
                        <a:solidFill>
                          <a:schemeClr val="tx1"/>
                        </a:solidFill>
                        <a:effectLst/>
                        <a:latin typeface="Arial" panose="020B0604020202020204" pitchFamily="34" charset="0"/>
                        <a:cs typeface="Arial" panose="020B0604020202020204" pitchFamily="34" charset="0"/>
                      </a:endParaRPr>
                    </a:p>
                  </a:txBody>
                  <a:tcPr marL="8369" marR="8369" marT="8369" marB="0" anchor="b">
                    <a:solidFill>
                      <a:srgbClr val="002060"/>
                    </a:solidFill>
                  </a:tcPr>
                </a:tc>
                <a:extLst>
                  <a:ext uri="{0D108BD9-81ED-4DB2-BD59-A6C34878D82A}">
                    <a16:rowId xmlns:a16="http://schemas.microsoft.com/office/drawing/2014/main" val="1745215087"/>
                  </a:ext>
                </a:extLst>
              </a:tr>
              <a:tr h="1525244">
                <a:tc>
                  <a:txBody>
                    <a:bodyPr/>
                    <a:lstStyle/>
                    <a:p>
                      <a:pPr algn="just" fontAlgn="ctr"/>
                      <a:r>
                        <a:rPr lang="en-GB" sz="2700" b="0" i="0" u="none" strike="noStrike" kern="1200" dirty="0">
                          <a:solidFill>
                            <a:schemeClr val="bg1"/>
                          </a:solidFill>
                          <a:effectLst/>
                          <a:latin typeface="Arial" panose="020B0604020202020204" pitchFamily="34" charset="0"/>
                          <a:ea typeface="+mn-ea"/>
                          <a:cs typeface="Arial" panose="020B0604020202020204" pitchFamily="34" charset="0"/>
                        </a:rPr>
                        <a:t>Hosting COP29</a:t>
                      </a:r>
                      <a:endParaRPr lang="en-GB" sz="2000" b="1" i="0" u="none" strike="noStrike" dirty="0">
                        <a:solidFill>
                          <a:schemeClr val="bg1"/>
                        </a:solidFill>
                        <a:effectLst/>
                        <a:latin typeface="Arial" panose="020B0604020202020204" pitchFamily="34" charset="0"/>
                        <a:cs typeface="Arial" panose="020B0604020202020204" pitchFamily="34" charset="0"/>
                      </a:endParaRPr>
                    </a:p>
                  </a:txBody>
                  <a:tcPr marL="8369" marR="8369" marT="8369" marB="0">
                    <a:solidFill>
                      <a:schemeClr val="tx1"/>
                    </a:solidFill>
                  </a:tcPr>
                </a:tc>
                <a:tc>
                  <a:txBody>
                    <a:bodyPr/>
                    <a:lstStyle/>
                    <a:p>
                      <a:pPr algn="l" fontAlgn="b"/>
                      <a:r>
                        <a:rPr lang="en-GB" sz="2700" b="0" i="0" u="none" strike="noStrike" kern="1200" dirty="0">
                          <a:solidFill>
                            <a:schemeClr val="bg1"/>
                          </a:solidFill>
                          <a:effectLst/>
                          <a:latin typeface="Arial" panose="020B0604020202020204" pitchFamily="34" charset="0"/>
                          <a:ea typeface="+mn-ea"/>
                          <a:cs typeface="Arial" panose="020B0604020202020204" pitchFamily="34" charset="0"/>
                        </a:rPr>
                        <a:t>Positioned Azerbaijan as a global leader in climate action, attracting investment and partnerships for green technologies while accelerating national green finance initiatives.</a:t>
                      </a:r>
                      <a:endParaRPr lang="en-GB" sz="2000" b="0" i="0" u="none" strike="noStrike" dirty="0">
                        <a:solidFill>
                          <a:schemeClr val="bg1"/>
                        </a:solidFill>
                        <a:effectLst/>
                        <a:latin typeface="Arial" panose="020B0604020202020204" pitchFamily="34" charset="0"/>
                        <a:cs typeface="Arial" panose="020B0604020202020204" pitchFamily="34" charset="0"/>
                      </a:endParaRPr>
                    </a:p>
                  </a:txBody>
                  <a:tcPr marL="8369" marR="8369" marT="8369" marB="0">
                    <a:solidFill>
                      <a:schemeClr val="tx1"/>
                    </a:solidFill>
                  </a:tcPr>
                </a:tc>
                <a:extLst>
                  <a:ext uri="{0D108BD9-81ED-4DB2-BD59-A6C34878D82A}">
                    <a16:rowId xmlns:a16="http://schemas.microsoft.com/office/drawing/2014/main" val="1413846788"/>
                  </a:ext>
                </a:extLst>
              </a:tr>
              <a:tr h="1122202">
                <a:tc>
                  <a:txBody>
                    <a:bodyPr/>
                    <a:lstStyle/>
                    <a:p>
                      <a:pPr>
                        <a:buNone/>
                      </a:pPr>
                      <a:r>
                        <a:rPr lang="en-GB" dirty="0">
                          <a:solidFill>
                            <a:schemeClr val="bg1"/>
                          </a:solidFill>
                          <a:latin typeface="Arial" panose="020B0604020202020204" pitchFamily="34" charset="0"/>
                          <a:cs typeface="Arial" panose="020B0604020202020204" pitchFamily="34" charset="0"/>
                        </a:rPr>
                        <a:t>Green Finance Taxonomy</a:t>
                      </a:r>
                    </a:p>
                  </a:txBody>
                  <a:tcPr>
                    <a:solidFill>
                      <a:schemeClr val="tx1"/>
                    </a:solidFill>
                  </a:tcPr>
                </a:tc>
                <a:tc>
                  <a:txBody>
                    <a:bodyPr/>
                    <a:lstStyle/>
                    <a:p>
                      <a:pPr>
                        <a:buNone/>
                      </a:pPr>
                      <a:r>
                        <a:rPr lang="en-GB" dirty="0">
                          <a:solidFill>
                            <a:schemeClr val="bg1"/>
                          </a:solidFill>
                          <a:latin typeface="Arial" panose="020B0604020202020204" pitchFamily="34" charset="0"/>
                          <a:cs typeface="Arial" panose="020B0604020202020204" pitchFamily="34" charset="0"/>
                        </a:rPr>
                        <a:t>Developed by the Central Bank to guide investors and institutions in identifying and supporting environmentally sustainable projects.</a:t>
                      </a:r>
                    </a:p>
                  </a:txBody>
                  <a:tcPr>
                    <a:solidFill>
                      <a:schemeClr val="tx1"/>
                    </a:solidFill>
                  </a:tcPr>
                </a:tc>
                <a:extLst>
                  <a:ext uri="{0D108BD9-81ED-4DB2-BD59-A6C34878D82A}">
                    <a16:rowId xmlns:a16="http://schemas.microsoft.com/office/drawing/2014/main" val="1390464695"/>
                  </a:ext>
                </a:extLst>
              </a:tr>
              <a:tr h="1627193">
                <a:tc>
                  <a:txBody>
                    <a:bodyPr/>
                    <a:lstStyle/>
                    <a:p>
                      <a:pPr>
                        <a:buNone/>
                      </a:pPr>
                      <a:r>
                        <a:rPr lang="en-GB" dirty="0">
                          <a:solidFill>
                            <a:schemeClr val="bg1"/>
                          </a:solidFill>
                          <a:latin typeface="Arial" panose="020B0604020202020204" pitchFamily="34" charset="0"/>
                          <a:cs typeface="Arial" panose="020B0604020202020204" pitchFamily="34" charset="0"/>
                        </a:rPr>
                        <a:t>National Adaptation Plan (NAP, 2024)</a:t>
                      </a:r>
                    </a:p>
                  </a:txBody>
                  <a:tcPr>
                    <a:solidFill>
                      <a:schemeClr val="tx1"/>
                    </a:solidFill>
                  </a:tcPr>
                </a:tc>
                <a:tc>
                  <a:txBody>
                    <a:bodyPr/>
                    <a:lstStyle/>
                    <a:p>
                      <a:pPr>
                        <a:buNone/>
                      </a:pPr>
                      <a:r>
                        <a:rPr lang="en-GB" dirty="0">
                          <a:solidFill>
                            <a:schemeClr val="bg1"/>
                          </a:solidFill>
                          <a:latin typeface="Arial" panose="020B0604020202020204" pitchFamily="34" charset="0"/>
                          <a:cs typeface="Arial" panose="020B0604020202020204" pitchFamily="34" charset="0"/>
                        </a:rPr>
                        <a:t>Provides a structured, phased framework for resilience in water, agriculture, and ecosystems, aligning climate governance with Azerbaijan’s 2030 development priorities.</a:t>
                      </a:r>
                    </a:p>
                  </a:txBody>
                  <a:tcPr>
                    <a:solidFill>
                      <a:schemeClr val="tx1"/>
                    </a:solidFill>
                  </a:tcPr>
                </a:tc>
                <a:extLst>
                  <a:ext uri="{0D108BD9-81ED-4DB2-BD59-A6C34878D82A}">
                    <a16:rowId xmlns:a16="http://schemas.microsoft.com/office/drawing/2014/main" val="1899127855"/>
                  </a:ext>
                </a:extLst>
              </a:tr>
              <a:tr h="1627193">
                <a:tc>
                  <a:txBody>
                    <a:bodyPr/>
                    <a:lstStyle/>
                    <a:p>
                      <a:pPr>
                        <a:buNone/>
                      </a:pPr>
                      <a:r>
                        <a:rPr lang="en-GB" dirty="0">
                          <a:solidFill>
                            <a:schemeClr val="bg1"/>
                          </a:solidFill>
                          <a:latin typeface="Arial" panose="020B0604020202020204" pitchFamily="34" charset="0"/>
                          <a:cs typeface="Arial" panose="020B0604020202020204" pitchFamily="34" charset="0"/>
                        </a:rPr>
                        <a:t>Institutional Climate Governance</a:t>
                      </a:r>
                    </a:p>
                  </a:txBody>
                  <a:tcPr>
                    <a:solidFill>
                      <a:schemeClr val="tx1"/>
                    </a:solidFill>
                  </a:tcPr>
                </a:tc>
                <a:tc>
                  <a:txBody>
                    <a:bodyPr/>
                    <a:lstStyle/>
                    <a:p>
                      <a:pPr>
                        <a:buNone/>
                      </a:pPr>
                      <a:r>
                        <a:rPr lang="en-GB" dirty="0">
                          <a:solidFill>
                            <a:schemeClr val="bg1"/>
                          </a:solidFill>
                          <a:latin typeface="Arial" panose="020B0604020202020204" pitchFamily="34" charset="0"/>
                          <a:cs typeface="Arial" panose="020B0604020202020204" pitchFamily="34" charset="0"/>
                        </a:rPr>
                        <a:t>Led by the Ministry of Ecology and Natural Resources and coordinated through the State Commission on Climate Change to ensure national ownership and global alignment.</a:t>
                      </a:r>
                    </a:p>
                  </a:txBody>
                  <a:tcPr>
                    <a:solidFill>
                      <a:schemeClr val="tx1"/>
                    </a:solidFill>
                  </a:tcPr>
                </a:tc>
                <a:extLst>
                  <a:ext uri="{0D108BD9-81ED-4DB2-BD59-A6C34878D82A}">
                    <a16:rowId xmlns:a16="http://schemas.microsoft.com/office/drawing/2014/main" val="4021229580"/>
                  </a:ext>
                </a:extLst>
              </a:tr>
              <a:tr h="1627193">
                <a:tc>
                  <a:txBody>
                    <a:bodyPr/>
                    <a:lstStyle/>
                    <a:p>
                      <a:pPr>
                        <a:buNone/>
                      </a:pPr>
                      <a:r>
                        <a:rPr lang="en-GB" dirty="0">
                          <a:solidFill>
                            <a:schemeClr val="bg1"/>
                          </a:solidFill>
                          <a:latin typeface="Arial" panose="020B0604020202020204" pitchFamily="34" charset="0"/>
                          <a:cs typeface="Arial" panose="020B0604020202020204" pitchFamily="34" charset="0"/>
                        </a:rPr>
                        <a:t>MSME Green Transition (via KOBİA)</a:t>
                      </a:r>
                    </a:p>
                  </a:txBody>
                  <a:tcPr>
                    <a:solidFill>
                      <a:schemeClr val="tx1"/>
                    </a:solidFill>
                  </a:tcPr>
                </a:tc>
                <a:tc>
                  <a:txBody>
                    <a:bodyPr/>
                    <a:lstStyle/>
                    <a:p>
                      <a:pPr>
                        <a:buNone/>
                      </a:pPr>
                      <a:r>
                        <a:rPr lang="en-GB" dirty="0">
                          <a:solidFill>
                            <a:schemeClr val="bg1"/>
                          </a:solidFill>
                          <a:latin typeface="Arial" panose="020B0604020202020204" pitchFamily="34" charset="0"/>
                          <a:cs typeface="Arial" panose="020B0604020202020204" pitchFamily="34" charset="0"/>
                        </a:rPr>
                        <a:t>Supports small businesses with funding, tools, and resources to adopt sustainable practices and green technologies, driving inclusive economic transformation.</a:t>
                      </a:r>
                    </a:p>
                  </a:txBody>
                  <a:tcPr>
                    <a:solidFill>
                      <a:schemeClr val="tx1"/>
                    </a:solidFill>
                  </a:tcPr>
                </a:tc>
                <a:extLst>
                  <a:ext uri="{0D108BD9-81ED-4DB2-BD59-A6C34878D82A}">
                    <a16:rowId xmlns:a16="http://schemas.microsoft.com/office/drawing/2014/main" val="1808230282"/>
                  </a:ext>
                </a:extLst>
              </a:tr>
            </a:tbl>
          </a:graphicData>
        </a:graphic>
      </p:graphicFrame>
      <p:sp>
        <p:nvSpPr>
          <p:cNvPr id="3" name="TextBox 2">
            <a:extLst>
              <a:ext uri="{FF2B5EF4-FFF2-40B4-BE49-F238E27FC236}">
                <a16:creationId xmlns:a16="http://schemas.microsoft.com/office/drawing/2014/main" id="{B498E62B-D20E-BDCD-7F4C-A4554EAB3E58}"/>
              </a:ext>
            </a:extLst>
          </p:cNvPr>
          <p:cNvSpPr txBox="1"/>
          <p:nvPr/>
        </p:nvSpPr>
        <p:spPr>
          <a:xfrm>
            <a:off x="122695" y="57128"/>
            <a:ext cx="12620539" cy="514372"/>
          </a:xfrm>
          <a:prstGeom prst="rect">
            <a:avLst/>
          </a:prstGeom>
          <a:noFill/>
        </p:spPr>
        <p:txBody>
          <a:bodyPr wrap="square">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Islamic Green Finance in Azerbaijan: Best Practices</a:t>
            </a:r>
            <a:endParaRPr lang="en-US" sz="2596" dirty="0">
              <a:solidFill>
                <a:srgbClr val="FFFFFF"/>
              </a:solidFill>
              <a:latin typeface="Arial" panose="020B0604020202020204" pitchFamily="34" charset="0"/>
              <a:ea typeface="Garet Bold"/>
              <a:cs typeface="Arial" panose="020B0604020202020204" pitchFamily="34" charset="0"/>
              <a:sym typeface="Garet Bold"/>
            </a:endParaRPr>
          </a:p>
        </p:txBody>
      </p:sp>
    </p:spTree>
    <p:extLst>
      <p:ext uri="{BB962C8B-B14F-4D97-AF65-F5344CB8AC3E}">
        <p14:creationId xmlns:p14="http://schemas.microsoft.com/office/powerpoint/2010/main" val="2848579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6905D-A9AA-BB56-32EF-362441F15453}"/>
            </a:ext>
          </a:extLst>
        </p:cNvPr>
        <p:cNvGrpSpPr/>
        <p:nvPr/>
      </p:nvGrpSpPr>
      <p:grpSpPr>
        <a:xfrm>
          <a:off x="0" y="0"/>
          <a:ext cx="0" cy="0"/>
          <a:chOff x="0" y="0"/>
          <a:chExt cx="0" cy="0"/>
        </a:xfrm>
      </p:grpSpPr>
      <p:sp>
        <p:nvSpPr>
          <p:cNvPr id="2" name="TextBox 47">
            <a:extLst>
              <a:ext uri="{FF2B5EF4-FFF2-40B4-BE49-F238E27FC236}">
                <a16:creationId xmlns:a16="http://schemas.microsoft.com/office/drawing/2014/main" id="{A8507A4E-8166-2BE5-3B7F-7BE5049715AF}"/>
              </a:ext>
            </a:extLst>
          </p:cNvPr>
          <p:cNvSpPr txBox="1"/>
          <p:nvPr/>
        </p:nvSpPr>
        <p:spPr>
          <a:xfrm>
            <a:off x="2742777" y="820758"/>
            <a:ext cx="13411200" cy="732380"/>
          </a:xfrm>
          <a:prstGeom prst="rect">
            <a:avLst/>
          </a:prstGeom>
        </p:spPr>
        <p:txBody>
          <a:bodyPr wrap="square" lIns="0" tIns="0" rIns="0" bIns="0" rtlCol="0" anchor="t">
            <a:spAutoFit/>
          </a:bodyPr>
          <a:lstStyle/>
          <a:p>
            <a:pPr marL="0" marR="0" lvl="0" indent="0" algn="ctr" defTabSz="1371600" rtl="0" eaLnBrk="1" fontAlgn="auto" latinLnBrk="0" hangingPunct="1">
              <a:lnSpc>
                <a:spcPts val="6422"/>
              </a:lnSpc>
              <a:spcBef>
                <a:spcPts val="0"/>
              </a:spcBef>
              <a:spcAft>
                <a:spcPts val="0"/>
              </a:spcAft>
              <a:buClrTx/>
              <a:buSzTx/>
              <a:buFontTx/>
              <a:buNone/>
              <a:tabLst/>
              <a:defRPr/>
            </a:pPr>
            <a:r>
              <a:rPr kumimoji="0" lang="en-US" sz="4001" b="1" i="0" u="none" strike="noStrike" kern="1200" cap="none" spc="0" normalizeH="0" baseline="0" noProof="0" dirty="0">
                <a:ln>
                  <a:noFill/>
                </a:ln>
                <a:solidFill>
                  <a:srgbClr val="FFC000"/>
                </a:solidFill>
                <a:effectLst/>
                <a:uLnTx/>
                <a:uFillTx/>
                <a:latin typeface="Arial" panose="020B0604020202020204" pitchFamily="34" charset="0"/>
                <a:ea typeface="Garet Bold"/>
                <a:cs typeface="Arial" panose="020B0604020202020204" pitchFamily="34" charset="0"/>
                <a:sym typeface="Garet Bold"/>
              </a:rPr>
              <a:t>Country-specific Recommendations</a:t>
            </a:r>
          </a:p>
        </p:txBody>
      </p:sp>
      <p:graphicFrame>
        <p:nvGraphicFramePr>
          <p:cNvPr id="3" name="Table 2">
            <a:extLst>
              <a:ext uri="{FF2B5EF4-FFF2-40B4-BE49-F238E27FC236}">
                <a16:creationId xmlns:a16="http://schemas.microsoft.com/office/drawing/2014/main" id="{4EDA572E-6F0F-8465-03CA-41B3EB73D2F7}"/>
              </a:ext>
            </a:extLst>
          </p:cNvPr>
          <p:cNvGraphicFramePr>
            <a:graphicFrameLocks noGrp="1"/>
          </p:cNvGraphicFramePr>
          <p:nvPr>
            <p:extLst>
              <p:ext uri="{D42A27DB-BD31-4B8C-83A1-F6EECF244321}">
                <p14:modId xmlns:p14="http://schemas.microsoft.com/office/powerpoint/2010/main" val="3353707204"/>
              </p:ext>
            </p:extLst>
          </p:nvPr>
        </p:nvGraphicFramePr>
        <p:xfrm>
          <a:off x="1345783" y="1802397"/>
          <a:ext cx="15596433" cy="7798805"/>
        </p:xfrm>
        <a:graphic>
          <a:graphicData uri="http://schemas.openxmlformats.org/drawingml/2006/table">
            <a:tbl>
              <a:tblPr>
                <a:tableStyleId>{B301B821-A1FF-4177-AEE7-76D212191A09}</a:tableStyleId>
              </a:tblPr>
              <a:tblGrid>
                <a:gridCol w="5198811">
                  <a:extLst>
                    <a:ext uri="{9D8B030D-6E8A-4147-A177-3AD203B41FA5}">
                      <a16:colId xmlns:a16="http://schemas.microsoft.com/office/drawing/2014/main" val="3992256151"/>
                    </a:ext>
                  </a:extLst>
                </a:gridCol>
                <a:gridCol w="5198811">
                  <a:extLst>
                    <a:ext uri="{9D8B030D-6E8A-4147-A177-3AD203B41FA5}">
                      <a16:colId xmlns:a16="http://schemas.microsoft.com/office/drawing/2014/main" val="3480344929"/>
                    </a:ext>
                  </a:extLst>
                </a:gridCol>
                <a:gridCol w="5198811">
                  <a:extLst>
                    <a:ext uri="{9D8B030D-6E8A-4147-A177-3AD203B41FA5}">
                      <a16:colId xmlns:a16="http://schemas.microsoft.com/office/drawing/2014/main" val="3910436182"/>
                    </a:ext>
                  </a:extLst>
                </a:gridCol>
              </a:tblGrid>
              <a:tr h="515975">
                <a:tc>
                  <a:txBody>
                    <a:bodyPr/>
                    <a:lstStyle/>
                    <a:p>
                      <a:pPr algn="ctr">
                        <a:buNone/>
                      </a:pPr>
                      <a:r>
                        <a:rPr lang="en-GB" sz="2800" b="1" dirty="0">
                          <a:solidFill>
                            <a:schemeClr val="tx1"/>
                          </a:solidFill>
                          <a:latin typeface="Arial" panose="020B0604020202020204" pitchFamily="34" charset="0"/>
                          <a:cs typeface="Arial" panose="020B0604020202020204" pitchFamily="34" charset="0"/>
                        </a:rPr>
                        <a:t>Recommendation</a:t>
                      </a:r>
                      <a:endParaRPr lang="en-GB" sz="2800" dirty="0">
                        <a:solidFill>
                          <a:schemeClr val="tx1"/>
                        </a:solidFill>
                        <a:latin typeface="Arial" panose="020B0604020202020204" pitchFamily="34" charset="0"/>
                        <a:cs typeface="Arial" panose="020B0604020202020204" pitchFamily="34" charset="0"/>
                      </a:endParaRPr>
                    </a:p>
                  </a:txBody>
                  <a:tcPr marL="43230" marR="43230" marT="21615" marB="21615" anchor="ctr">
                    <a:solidFill>
                      <a:srgbClr val="002060"/>
                    </a:solidFill>
                  </a:tcPr>
                </a:tc>
                <a:tc>
                  <a:txBody>
                    <a:bodyPr/>
                    <a:lstStyle/>
                    <a:p>
                      <a:pPr algn="ctr">
                        <a:buNone/>
                      </a:pPr>
                      <a:r>
                        <a:rPr lang="en-GB" sz="2800" b="1" dirty="0">
                          <a:solidFill>
                            <a:schemeClr val="tx1"/>
                          </a:solidFill>
                          <a:latin typeface="Arial" panose="020B0604020202020204" pitchFamily="34" charset="0"/>
                          <a:cs typeface="Arial" panose="020B0604020202020204" pitchFamily="34" charset="0"/>
                        </a:rPr>
                        <a:t>Description</a:t>
                      </a:r>
                      <a:endParaRPr lang="en-GB" sz="2800" dirty="0">
                        <a:solidFill>
                          <a:schemeClr val="tx1"/>
                        </a:solidFill>
                        <a:latin typeface="Arial" panose="020B0604020202020204" pitchFamily="34" charset="0"/>
                        <a:cs typeface="Arial" panose="020B0604020202020204" pitchFamily="34" charset="0"/>
                      </a:endParaRPr>
                    </a:p>
                  </a:txBody>
                  <a:tcPr marL="43230" marR="43230" marT="21615" marB="21615" anchor="ctr">
                    <a:solidFill>
                      <a:srgbClr val="002060"/>
                    </a:solidFill>
                  </a:tcPr>
                </a:tc>
                <a:tc>
                  <a:txBody>
                    <a:bodyPr/>
                    <a:lstStyle/>
                    <a:p>
                      <a:pPr algn="ctr">
                        <a:buNone/>
                      </a:pPr>
                      <a:r>
                        <a:rPr lang="en-GB" sz="2800" b="1" dirty="0">
                          <a:solidFill>
                            <a:schemeClr val="tx1"/>
                          </a:solidFill>
                          <a:latin typeface="Arial" panose="020B0604020202020204" pitchFamily="34" charset="0"/>
                          <a:cs typeface="Arial" panose="020B0604020202020204" pitchFamily="34" charset="0"/>
                        </a:rPr>
                        <a:t>Implementation Challenges</a:t>
                      </a:r>
                      <a:endParaRPr lang="en-GB" sz="2800" dirty="0">
                        <a:solidFill>
                          <a:schemeClr val="tx1"/>
                        </a:solidFill>
                        <a:latin typeface="Arial" panose="020B0604020202020204" pitchFamily="34" charset="0"/>
                        <a:cs typeface="Arial" panose="020B0604020202020204" pitchFamily="34" charset="0"/>
                      </a:endParaRPr>
                    </a:p>
                  </a:txBody>
                  <a:tcPr marL="43230" marR="43230" marT="21615" marB="21615" anchor="ctr">
                    <a:solidFill>
                      <a:srgbClr val="002060"/>
                    </a:solidFill>
                  </a:tcPr>
                </a:tc>
                <a:extLst>
                  <a:ext uri="{0D108BD9-81ED-4DB2-BD59-A6C34878D82A}">
                    <a16:rowId xmlns:a16="http://schemas.microsoft.com/office/drawing/2014/main" val="494468467"/>
                  </a:ext>
                </a:extLst>
              </a:tr>
              <a:tr h="1213805">
                <a:tc>
                  <a:txBody>
                    <a:bodyPr/>
                    <a:lstStyle/>
                    <a:p>
                      <a:pPr>
                        <a:buNone/>
                      </a:pPr>
                      <a:r>
                        <a:rPr lang="en-GB" sz="1800" b="1" dirty="0">
                          <a:solidFill>
                            <a:schemeClr val="bg1"/>
                          </a:solidFill>
                          <a:latin typeface="Arial" panose="020B0604020202020204" pitchFamily="34" charset="0"/>
                          <a:cs typeface="Arial" panose="020B0604020202020204" pitchFamily="34" charset="0"/>
                        </a:rPr>
                        <a:t>Introduce Green Sukuk for Climate-Resilient Infrastructure</a:t>
                      </a:r>
                    </a:p>
                  </a:txBody>
                  <a:tcPr marL="43230" marR="43230" marT="21615" marB="21615">
                    <a:solidFill>
                      <a:schemeClr val="tx1"/>
                    </a:solidFill>
                  </a:tcPr>
                </a:tc>
                <a:tc>
                  <a:txBody>
                    <a:bodyPr/>
                    <a:lstStyle/>
                    <a:p>
                      <a:pPr>
                        <a:buNone/>
                      </a:pPr>
                      <a:r>
                        <a:rPr lang="en-GB" sz="1800" dirty="0">
                          <a:solidFill>
                            <a:schemeClr val="bg1"/>
                          </a:solidFill>
                          <a:latin typeface="Arial" panose="020B0604020202020204" pitchFamily="34" charset="0"/>
                          <a:cs typeface="Arial" panose="020B0604020202020204" pitchFamily="34" charset="0"/>
                        </a:rPr>
                        <a:t>Pilot sukuk to finance renewable energy, resilient infrastructure, and irrigation aligned with global green standards.</a:t>
                      </a:r>
                    </a:p>
                  </a:txBody>
                  <a:tcPr marL="43230" marR="43230" marT="21615" marB="21615">
                    <a:solidFill>
                      <a:schemeClr val="tx1"/>
                    </a:solidFill>
                  </a:tcPr>
                </a:tc>
                <a:tc>
                  <a:txBody>
                    <a:bodyPr/>
                    <a:lstStyle/>
                    <a:p>
                      <a:pPr>
                        <a:buNone/>
                      </a:pPr>
                      <a:r>
                        <a:rPr lang="en-GB" sz="1800">
                          <a:solidFill>
                            <a:schemeClr val="bg1"/>
                          </a:solidFill>
                          <a:latin typeface="Arial" panose="020B0604020202020204" pitchFamily="34" charset="0"/>
                          <a:cs typeface="Arial" panose="020B0604020202020204" pitchFamily="34" charset="0"/>
                        </a:rPr>
                        <a:t>Requires project pipeline, certification processes, and strong investor outreach.</a:t>
                      </a:r>
                    </a:p>
                  </a:txBody>
                  <a:tcPr marL="43230" marR="43230" marT="21615" marB="21615">
                    <a:solidFill>
                      <a:schemeClr val="tx1"/>
                    </a:solidFill>
                  </a:tcPr>
                </a:tc>
                <a:extLst>
                  <a:ext uri="{0D108BD9-81ED-4DB2-BD59-A6C34878D82A}">
                    <a16:rowId xmlns:a16="http://schemas.microsoft.com/office/drawing/2014/main" val="585856015"/>
                  </a:ext>
                </a:extLst>
              </a:tr>
              <a:tr h="1213805">
                <a:tc>
                  <a:txBody>
                    <a:bodyPr/>
                    <a:lstStyle/>
                    <a:p>
                      <a:pPr>
                        <a:buNone/>
                      </a:pPr>
                      <a:r>
                        <a:rPr lang="en-GB" sz="1800" b="1" dirty="0">
                          <a:solidFill>
                            <a:schemeClr val="bg1"/>
                          </a:solidFill>
                          <a:latin typeface="Arial" panose="020B0604020202020204" pitchFamily="34" charset="0"/>
                          <a:cs typeface="Arial" panose="020B0604020202020204" pitchFamily="34" charset="0"/>
                        </a:rPr>
                        <a:t>Accelerate Regulation and Licensing for Islamic Banking</a:t>
                      </a:r>
                    </a:p>
                  </a:txBody>
                  <a:tcPr marL="43230" marR="43230" marT="21615" marB="21615">
                    <a:solidFill>
                      <a:schemeClr val="tx1"/>
                    </a:solidFill>
                  </a:tcPr>
                </a:tc>
                <a:tc>
                  <a:txBody>
                    <a:bodyPr/>
                    <a:lstStyle/>
                    <a:p>
                      <a:pPr>
                        <a:buNone/>
                      </a:pPr>
                      <a:r>
                        <a:rPr lang="en-GB" sz="1800" dirty="0">
                          <a:solidFill>
                            <a:schemeClr val="bg1"/>
                          </a:solidFill>
                          <a:latin typeface="Arial" panose="020B0604020202020204" pitchFamily="34" charset="0"/>
                          <a:cs typeface="Arial" panose="020B0604020202020204" pitchFamily="34" charset="0"/>
                        </a:rPr>
                        <a:t>Develop regulatory framework and licensing for Islamic banks, supported by training and stakeholder consultations.</a:t>
                      </a:r>
                    </a:p>
                  </a:txBody>
                  <a:tcPr marL="43230" marR="43230" marT="21615" marB="21615">
                    <a:solidFill>
                      <a:schemeClr val="tx1"/>
                    </a:solidFill>
                  </a:tcPr>
                </a:tc>
                <a:tc>
                  <a:txBody>
                    <a:bodyPr/>
                    <a:lstStyle/>
                    <a:p>
                      <a:pPr>
                        <a:buNone/>
                      </a:pPr>
                      <a:r>
                        <a:rPr lang="en-GB" sz="1800">
                          <a:solidFill>
                            <a:schemeClr val="bg1"/>
                          </a:solidFill>
                          <a:latin typeface="Arial" panose="020B0604020202020204" pitchFamily="34" charset="0"/>
                          <a:cs typeface="Arial" panose="020B0604020202020204" pitchFamily="34" charset="0"/>
                        </a:rPr>
                        <a:t>Legal gaps, lack of expertise, and slow regulatory adaptation may delay progress.</a:t>
                      </a:r>
                    </a:p>
                  </a:txBody>
                  <a:tcPr marL="43230" marR="43230" marT="21615" marB="21615">
                    <a:solidFill>
                      <a:schemeClr val="tx1"/>
                    </a:solidFill>
                  </a:tcPr>
                </a:tc>
                <a:extLst>
                  <a:ext uri="{0D108BD9-81ED-4DB2-BD59-A6C34878D82A}">
                    <a16:rowId xmlns:a16="http://schemas.microsoft.com/office/drawing/2014/main" val="3770965722"/>
                  </a:ext>
                </a:extLst>
              </a:tr>
              <a:tr h="1213805">
                <a:tc>
                  <a:txBody>
                    <a:bodyPr/>
                    <a:lstStyle/>
                    <a:p>
                      <a:pPr>
                        <a:buNone/>
                      </a:pPr>
                      <a:r>
                        <a:rPr lang="en-GB" sz="1800" b="1" dirty="0">
                          <a:solidFill>
                            <a:schemeClr val="bg1"/>
                          </a:solidFill>
                          <a:latin typeface="Arial" panose="020B0604020202020204" pitchFamily="34" charset="0"/>
                          <a:cs typeface="Arial" panose="020B0604020202020204" pitchFamily="34" charset="0"/>
                        </a:rPr>
                        <a:t>Integrate Islamic Microfinance &amp; Takaful for SMEs and Farmers</a:t>
                      </a:r>
                    </a:p>
                  </a:txBody>
                  <a:tcPr marL="43230" marR="43230" marT="21615" marB="21615">
                    <a:solidFill>
                      <a:schemeClr val="tx1"/>
                    </a:solidFill>
                  </a:tcPr>
                </a:tc>
                <a:tc>
                  <a:txBody>
                    <a:bodyPr/>
                    <a:lstStyle/>
                    <a:p>
                      <a:pPr>
                        <a:buNone/>
                      </a:pPr>
                      <a:r>
                        <a:rPr lang="en-GB" sz="1800" dirty="0">
                          <a:solidFill>
                            <a:schemeClr val="bg1"/>
                          </a:solidFill>
                          <a:latin typeface="Arial" panose="020B0604020202020204" pitchFamily="34" charset="0"/>
                          <a:cs typeface="Arial" panose="020B0604020202020204" pitchFamily="34" charset="0"/>
                        </a:rPr>
                        <a:t>Provide </a:t>
                      </a:r>
                      <a:r>
                        <a:rPr lang="en-GB" sz="1800" dirty="0" err="1">
                          <a:solidFill>
                            <a:schemeClr val="bg1"/>
                          </a:solidFill>
                          <a:latin typeface="Arial" panose="020B0604020202020204" pitchFamily="34" charset="0"/>
                          <a:cs typeface="Arial" panose="020B0604020202020204" pitchFamily="34" charset="0"/>
                        </a:rPr>
                        <a:t>qard</a:t>
                      </a:r>
                      <a:r>
                        <a:rPr lang="en-GB" sz="1800" dirty="0">
                          <a:solidFill>
                            <a:schemeClr val="bg1"/>
                          </a:solidFill>
                          <a:latin typeface="Arial" panose="020B0604020202020204" pitchFamily="34" charset="0"/>
                          <a:cs typeface="Arial" panose="020B0604020202020204" pitchFamily="34" charset="0"/>
                        </a:rPr>
                        <a:t> al-</a:t>
                      </a:r>
                      <a:r>
                        <a:rPr lang="en-GB" sz="1800" dirty="0" err="1">
                          <a:solidFill>
                            <a:schemeClr val="bg1"/>
                          </a:solidFill>
                          <a:latin typeface="Arial" panose="020B0604020202020204" pitchFamily="34" charset="0"/>
                          <a:cs typeface="Arial" panose="020B0604020202020204" pitchFamily="34" charset="0"/>
                        </a:rPr>
                        <a:t>hasan</a:t>
                      </a:r>
                      <a:r>
                        <a:rPr lang="en-GB" sz="1800" dirty="0">
                          <a:solidFill>
                            <a:schemeClr val="bg1"/>
                          </a:solidFill>
                          <a:latin typeface="Arial" panose="020B0604020202020204" pitchFamily="34" charset="0"/>
                          <a:cs typeface="Arial" panose="020B0604020202020204" pitchFamily="34" charset="0"/>
                        </a:rPr>
                        <a:t>, </a:t>
                      </a:r>
                      <a:r>
                        <a:rPr lang="en-GB" sz="1800" dirty="0" err="1">
                          <a:solidFill>
                            <a:schemeClr val="bg1"/>
                          </a:solidFill>
                          <a:latin typeface="Arial" panose="020B0604020202020204" pitchFamily="34" charset="0"/>
                          <a:cs typeface="Arial" panose="020B0604020202020204" pitchFamily="34" charset="0"/>
                        </a:rPr>
                        <a:t>murabaha</a:t>
                      </a:r>
                      <a:r>
                        <a:rPr lang="en-GB" sz="1800" dirty="0">
                          <a:solidFill>
                            <a:schemeClr val="bg1"/>
                          </a:solidFill>
                          <a:latin typeface="Arial" panose="020B0604020202020204" pitchFamily="34" charset="0"/>
                          <a:cs typeface="Arial" panose="020B0604020202020204" pitchFamily="34" charset="0"/>
                        </a:rPr>
                        <a:t>-based green credit, and micro-takaful for rural resilience and climate adaptation.</a:t>
                      </a:r>
                    </a:p>
                  </a:txBody>
                  <a:tcPr marL="43230" marR="43230" marT="21615" marB="21615">
                    <a:solidFill>
                      <a:schemeClr val="tx1"/>
                    </a:solidFill>
                  </a:tcPr>
                </a:tc>
                <a:tc>
                  <a:txBody>
                    <a:bodyPr/>
                    <a:lstStyle/>
                    <a:p>
                      <a:pPr>
                        <a:buNone/>
                      </a:pPr>
                      <a:r>
                        <a:rPr lang="en-GB" sz="1800" dirty="0">
                          <a:solidFill>
                            <a:schemeClr val="bg1"/>
                          </a:solidFill>
                          <a:latin typeface="Arial" panose="020B0604020202020204" pitchFamily="34" charset="0"/>
                          <a:cs typeface="Arial" panose="020B0604020202020204" pitchFamily="34" charset="0"/>
                        </a:rPr>
                        <a:t>Limited awareness, affordability, and institutional capacity to scale such products.</a:t>
                      </a:r>
                    </a:p>
                  </a:txBody>
                  <a:tcPr marL="43230" marR="43230" marT="21615" marB="21615">
                    <a:solidFill>
                      <a:schemeClr val="tx1"/>
                    </a:solidFill>
                  </a:tcPr>
                </a:tc>
                <a:extLst>
                  <a:ext uri="{0D108BD9-81ED-4DB2-BD59-A6C34878D82A}">
                    <a16:rowId xmlns:a16="http://schemas.microsoft.com/office/drawing/2014/main" val="3088343218"/>
                  </a:ext>
                </a:extLst>
              </a:tr>
              <a:tr h="1213805">
                <a:tc>
                  <a:txBody>
                    <a:bodyPr/>
                    <a:lstStyle/>
                    <a:p>
                      <a:pPr>
                        <a:buNone/>
                      </a:pPr>
                      <a:r>
                        <a:rPr lang="en-GB" sz="1800" b="1" dirty="0">
                          <a:solidFill>
                            <a:schemeClr val="bg1"/>
                          </a:solidFill>
                          <a:latin typeface="Arial" panose="020B0604020202020204" pitchFamily="34" charset="0"/>
                          <a:cs typeface="Arial" panose="020B0604020202020204" pitchFamily="34" charset="0"/>
                        </a:rPr>
                        <a:t>Use Regulatory Sandbox to Pilot Islamic Green Finance</a:t>
                      </a:r>
                    </a:p>
                  </a:txBody>
                  <a:tcPr marL="43230" marR="43230" marT="21615" marB="21615">
                    <a:solidFill>
                      <a:schemeClr val="tx1"/>
                    </a:solidFill>
                  </a:tcPr>
                </a:tc>
                <a:tc>
                  <a:txBody>
                    <a:bodyPr/>
                    <a:lstStyle/>
                    <a:p>
                      <a:pPr>
                        <a:buNone/>
                      </a:pPr>
                      <a:r>
                        <a:rPr lang="en-GB" sz="1800" dirty="0">
                          <a:solidFill>
                            <a:schemeClr val="bg1"/>
                          </a:solidFill>
                          <a:latin typeface="Arial" panose="020B0604020202020204" pitchFamily="34" charset="0"/>
                          <a:cs typeface="Arial" panose="020B0604020202020204" pitchFamily="34" charset="0"/>
                        </a:rPr>
                        <a:t>Test sukuk crowdfunding, digital takaful, and blockchain tracking of green finance in a controlled environment.</a:t>
                      </a:r>
                    </a:p>
                  </a:txBody>
                  <a:tcPr marL="43230" marR="43230" marT="21615" marB="21615">
                    <a:solidFill>
                      <a:schemeClr val="tx1"/>
                    </a:solidFill>
                  </a:tcPr>
                </a:tc>
                <a:tc>
                  <a:txBody>
                    <a:bodyPr/>
                    <a:lstStyle/>
                    <a:p>
                      <a:pPr>
                        <a:buNone/>
                      </a:pPr>
                      <a:r>
                        <a:rPr lang="en-GB" sz="1800" dirty="0">
                          <a:solidFill>
                            <a:schemeClr val="bg1"/>
                          </a:solidFill>
                          <a:latin typeface="Arial" panose="020B0604020202020204" pitchFamily="34" charset="0"/>
                          <a:cs typeface="Arial" panose="020B0604020202020204" pitchFamily="34" charset="0"/>
                        </a:rPr>
                        <a:t>Scaling from pilots to nationwide adoption may face regulatory and market barriers.</a:t>
                      </a:r>
                    </a:p>
                  </a:txBody>
                  <a:tcPr marL="43230" marR="43230" marT="21615" marB="21615">
                    <a:solidFill>
                      <a:schemeClr val="tx1"/>
                    </a:solidFill>
                  </a:tcPr>
                </a:tc>
                <a:extLst>
                  <a:ext uri="{0D108BD9-81ED-4DB2-BD59-A6C34878D82A}">
                    <a16:rowId xmlns:a16="http://schemas.microsoft.com/office/drawing/2014/main" val="1862819039"/>
                  </a:ext>
                </a:extLst>
              </a:tr>
              <a:tr h="1213805">
                <a:tc>
                  <a:txBody>
                    <a:bodyPr/>
                    <a:lstStyle/>
                    <a:p>
                      <a:pPr>
                        <a:buNone/>
                      </a:pPr>
                      <a:r>
                        <a:rPr lang="en-GB" sz="1800" b="1" dirty="0">
                          <a:solidFill>
                            <a:schemeClr val="bg1"/>
                          </a:solidFill>
                          <a:latin typeface="Arial" panose="020B0604020202020204" pitchFamily="34" charset="0"/>
                          <a:cs typeface="Arial" panose="020B0604020202020204" pitchFamily="34" charset="0"/>
                        </a:rPr>
                        <a:t>Establish National Islamic Green Finance Facility</a:t>
                      </a:r>
                    </a:p>
                  </a:txBody>
                  <a:tcPr marL="43230" marR="43230" marT="21615" marB="21615">
                    <a:solidFill>
                      <a:schemeClr val="tx1"/>
                    </a:solidFill>
                  </a:tcPr>
                </a:tc>
                <a:tc>
                  <a:txBody>
                    <a:bodyPr/>
                    <a:lstStyle/>
                    <a:p>
                      <a:pPr>
                        <a:buNone/>
                      </a:pPr>
                      <a:r>
                        <a:rPr lang="en-GB" sz="1800" dirty="0">
                          <a:solidFill>
                            <a:schemeClr val="bg1"/>
                          </a:solidFill>
                          <a:latin typeface="Arial" panose="020B0604020202020204" pitchFamily="34" charset="0"/>
                          <a:cs typeface="Arial" panose="020B0604020202020204" pitchFamily="34" charset="0"/>
                        </a:rPr>
                        <a:t>Create blended finance pool linking sukuk, </a:t>
                      </a:r>
                      <a:r>
                        <a:rPr lang="en-GB" sz="1800" dirty="0" err="1">
                          <a:solidFill>
                            <a:schemeClr val="bg1"/>
                          </a:solidFill>
                          <a:latin typeface="Arial" panose="020B0604020202020204" pitchFamily="34" charset="0"/>
                          <a:cs typeface="Arial" panose="020B0604020202020204" pitchFamily="34" charset="0"/>
                        </a:rPr>
                        <a:t>IsDB</a:t>
                      </a:r>
                      <a:r>
                        <a:rPr lang="en-GB" sz="1800" dirty="0">
                          <a:solidFill>
                            <a:schemeClr val="bg1"/>
                          </a:solidFill>
                          <a:latin typeface="Arial" panose="020B0604020202020204" pitchFamily="34" charset="0"/>
                          <a:cs typeface="Arial" panose="020B0604020202020204" pitchFamily="34" charset="0"/>
                        </a:rPr>
                        <a:t> support, and public funds to finance adaptation priorities.</a:t>
                      </a:r>
                    </a:p>
                  </a:txBody>
                  <a:tcPr marL="43230" marR="43230" marT="21615" marB="21615">
                    <a:solidFill>
                      <a:schemeClr val="tx1"/>
                    </a:solidFill>
                  </a:tcPr>
                </a:tc>
                <a:tc>
                  <a:txBody>
                    <a:bodyPr/>
                    <a:lstStyle/>
                    <a:p>
                      <a:pPr>
                        <a:buNone/>
                      </a:pPr>
                      <a:r>
                        <a:rPr lang="en-GB" sz="1800" dirty="0">
                          <a:solidFill>
                            <a:schemeClr val="bg1"/>
                          </a:solidFill>
                          <a:latin typeface="Arial" panose="020B0604020202020204" pitchFamily="34" charset="0"/>
                          <a:cs typeface="Arial" panose="020B0604020202020204" pitchFamily="34" charset="0"/>
                        </a:rPr>
                        <a:t>Mobilising consistent funding and ensuring transparency in fund allocation.</a:t>
                      </a:r>
                    </a:p>
                  </a:txBody>
                  <a:tcPr marL="43230" marR="43230" marT="21615" marB="21615">
                    <a:solidFill>
                      <a:schemeClr val="tx1"/>
                    </a:solidFill>
                  </a:tcPr>
                </a:tc>
                <a:extLst>
                  <a:ext uri="{0D108BD9-81ED-4DB2-BD59-A6C34878D82A}">
                    <a16:rowId xmlns:a16="http://schemas.microsoft.com/office/drawing/2014/main" val="2422830874"/>
                  </a:ext>
                </a:extLst>
              </a:tr>
              <a:tr h="1213805">
                <a:tc>
                  <a:txBody>
                    <a:bodyPr/>
                    <a:lstStyle/>
                    <a:p>
                      <a:pPr>
                        <a:buNone/>
                      </a:pPr>
                      <a:r>
                        <a:rPr lang="en-GB" sz="1800" b="1" dirty="0">
                          <a:solidFill>
                            <a:schemeClr val="bg1"/>
                          </a:solidFill>
                          <a:latin typeface="Arial" panose="020B0604020202020204" pitchFamily="34" charset="0"/>
                          <a:cs typeface="Arial" panose="020B0604020202020204" pitchFamily="34" charset="0"/>
                        </a:rPr>
                        <a:t>Promote Regional Cooperation on Islamic Climate Finance</a:t>
                      </a:r>
                    </a:p>
                  </a:txBody>
                  <a:tcPr marL="43230" marR="43230" marT="21615" marB="21615">
                    <a:solidFill>
                      <a:schemeClr val="tx1"/>
                    </a:solidFill>
                  </a:tcPr>
                </a:tc>
                <a:tc>
                  <a:txBody>
                    <a:bodyPr/>
                    <a:lstStyle/>
                    <a:p>
                      <a:pPr>
                        <a:buNone/>
                      </a:pPr>
                      <a:r>
                        <a:rPr lang="en-GB" sz="1800">
                          <a:solidFill>
                            <a:schemeClr val="bg1"/>
                          </a:solidFill>
                          <a:latin typeface="Arial" panose="020B0604020202020204" pitchFamily="34" charset="0"/>
                          <a:cs typeface="Arial" panose="020B0604020202020204" pitchFamily="34" charset="0"/>
                        </a:rPr>
                        <a:t>Partner with OIC countries on sukuk issuances, takaful pools, and Shariah-compliant green research.</a:t>
                      </a:r>
                    </a:p>
                  </a:txBody>
                  <a:tcPr marL="43230" marR="43230" marT="21615" marB="21615">
                    <a:solidFill>
                      <a:schemeClr val="tx1"/>
                    </a:solidFill>
                  </a:tcPr>
                </a:tc>
                <a:tc>
                  <a:txBody>
                    <a:bodyPr/>
                    <a:lstStyle/>
                    <a:p>
                      <a:pPr>
                        <a:buNone/>
                      </a:pPr>
                      <a:r>
                        <a:rPr lang="en-GB" sz="1800" dirty="0">
                          <a:solidFill>
                            <a:schemeClr val="bg1"/>
                          </a:solidFill>
                          <a:latin typeface="Arial" panose="020B0604020202020204" pitchFamily="34" charset="0"/>
                          <a:cs typeface="Arial" panose="020B0604020202020204" pitchFamily="34" charset="0"/>
                        </a:rPr>
                        <a:t>Coordination complexity, differing legal systems, and geopolitical risks.</a:t>
                      </a:r>
                    </a:p>
                  </a:txBody>
                  <a:tcPr marL="43230" marR="43230" marT="21615" marB="21615">
                    <a:solidFill>
                      <a:schemeClr val="tx1"/>
                    </a:solidFill>
                  </a:tcPr>
                </a:tc>
                <a:extLst>
                  <a:ext uri="{0D108BD9-81ED-4DB2-BD59-A6C34878D82A}">
                    <a16:rowId xmlns:a16="http://schemas.microsoft.com/office/drawing/2014/main" val="2800986873"/>
                  </a:ext>
                </a:extLst>
              </a:tr>
            </a:tbl>
          </a:graphicData>
        </a:graphic>
      </p:graphicFrame>
      <p:sp>
        <p:nvSpPr>
          <p:cNvPr id="4" name="TextBox 3">
            <a:extLst>
              <a:ext uri="{FF2B5EF4-FFF2-40B4-BE49-F238E27FC236}">
                <a16:creationId xmlns:a16="http://schemas.microsoft.com/office/drawing/2014/main" id="{954A1DF5-83EB-9AB6-58D0-9E37F45DC3E8}"/>
              </a:ext>
            </a:extLst>
          </p:cNvPr>
          <p:cNvSpPr txBox="1"/>
          <p:nvPr/>
        </p:nvSpPr>
        <p:spPr>
          <a:xfrm>
            <a:off x="122695" y="57128"/>
            <a:ext cx="12620539" cy="514372"/>
          </a:xfrm>
          <a:prstGeom prst="rect">
            <a:avLst/>
          </a:prstGeom>
          <a:noFill/>
        </p:spPr>
        <p:txBody>
          <a:bodyPr wrap="square">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Islamic Green Finance in Azerbaijan: Policy Recommendations</a:t>
            </a:r>
            <a:endParaRPr lang="en-US" sz="2596" dirty="0">
              <a:solidFill>
                <a:srgbClr val="FFFFFF"/>
              </a:solidFill>
              <a:latin typeface="Arial" panose="020B0604020202020204" pitchFamily="34" charset="0"/>
              <a:ea typeface="Garet Bold"/>
              <a:cs typeface="Arial" panose="020B0604020202020204" pitchFamily="34" charset="0"/>
              <a:sym typeface="Garet Bold"/>
            </a:endParaRPr>
          </a:p>
        </p:txBody>
      </p:sp>
    </p:spTree>
    <p:extLst>
      <p:ext uri="{BB962C8B-B14F-4D97-AF65-F5344CB8AC3E}">
        <p14:creationId xmlns:p14="http://schemas.microsoft.com/office/powerpoint/2010/main" val="18236641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a:extLst>
            <a:ext uri="{FF2B5EF4-FFF2-40B4-BE49-F238E27FC236}">
              <a16:creationId xmlns:a16="http://schemas.microsoft.com/office/drawing/2014/main" id="{59FB04BB-9B45-1A16-99D4-81003DE1131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7962CA2-9C96-DF14-2C78-355C0FED6D03}"/>
              </a:ext>
            </a:extLst>
          </p:cNvPr>
          <p:cNvSpPr/>
          <p:nvPr/>
        </p:nvSpPr>
        <p:spPr>
          <a:xfrm>
            <a:off x="7777634" y="0"/>
            <a:ext cx="10510366" cy="10544951"/>
          </a:xfrm>
          <a:custGeom>
            <a:avLst/>
            <a:gdLst/>
            <a:ahLst/>
            <a:cxnLst/>
            <a:rect l="l" t="t" r="r" b="b"/>
            <a:pathLst>
              <a:path w="10510366" h="10544951">
                <a:moveTo>
                  <a:pt x="0" y="0"/>
                </a:moveTo>
                <a:lnTo>
                  <a:pt x="10510366" y="0"/>
                </a:lnTo>
                <a:lnTo>
                  <a:pt x="10510366" y="10544951"/>
                </a:lnTo>
                <a:lnTo>
                  <a:pt x="0" y="10544951"/>
                </a:lnTo>
                <a:lnTo>
                  <a:pt x="0" y="0"/>
                </a:lnTo>
                <a:close/>
              </a:path>
            </a:pathLst>
          </a:custGeom>
          <a:blipFill>
            <a:blip r:embed="rId2">
              <a:extLst>
                <a:ext uri="{96DAC541-7B7A-43D3-8B79-37D633B846F1}">
                  <asvg:svgBlip xmlns:asvg="http://schemas.microsoft.com/office/drawing/2016/SVG/main" r:embed="rId3"/>
                </a:ext>
              </a:extLst>
            </a:blip>
            <a:stretch>
              <a:fillRect t="-102893" r="-10356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C0C667CA-37FF-8E3A-5C6A-CC2395B5C929}"/>
              </a:ext>
            </a:extLst>
          </p:cNvPr>
          <p:cNvGrpSpPr/>
          <p:nvPr/>
        </p:nvGrpSpPr>
        <p:grpSpPr>
          <a:xfrm>
            <a:off x="9031617" y="0"/>
            <a:ext cx="9256383" cy="9256383"/>
            <a:chOff x="0" y="0"/>
            <a:chExt cx="6350000" cy="6350000"/>
          </a:xfrm>
        </p:grpSpPr>
        <p:sp>
          <p:nvSpPr>
            <p:cNvPr id="4" name="Freeform 4">
              <a:extLst>
                <a:ext uri="{FF2B5EF4-FFF2-40B4-BE49-F238E27FC236}">
                  <a16:creationId xmlns:a16="http://schemas.microsoft.com/office/drawing/2014/main" id="{DF0E54D1-E6C8-9AEC-5471-B4EDE3635BC6}"/>
                </a:ext>
              </a:extLst>
            </p:cNvPr>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071952">
                    <a:alpha val="100000"/>
                  </a:srgbClr>
                </a:gs>
                <a:gs pos="100000">
                  <a:srgbClr val="088395">
                    <a:alpha val="100000"/>
                  </a:srgbClr>
                </a:gs>
              </a:gsLst>
              <a:lin ang="2700000"/>
            </a:gra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a:extLst>
              <a:ext uri="{FF2B5EF4-FFF2-40B4-BE49-F238E27FC236}">
                <a16:creationId xmlns:a16="http://schemas.microsoft.com/office/drawing/2014/main" id="{B47B0DBC-10AC-2571-B6C6-2D30A70B063B}"/>
              </a:ext>
            </a:extLst>
          </p:cNvPr>
          <p:cNvGrpSpPr/>
          <p:nvPr/>
        </p:nvGrpSpPr>
        <p:grpSpPr>
          <a:xfrm>
            <a:off x="9944071" y="0"/>
            <a:ext cx="8343929" cy="8343929"/>
            <a:chOff x="0" y="0"/>
            <a:chExt cx="6350000" cy="6350000"/>
          </a:xfrm>
        </p:grpSpPr>
        <p:sp>
          <p:nvSpPr>
            <p:cNvPr id="6" name="Freeform 6">
              <a:extLst>
                <a:ext uri="{FF2B5EF4-FFF2-40B4-BE49-F238E27FC236}">
                  <a16:creationId xmlns:a16="http://schemas.microsoft.com/office/drawing/2014/main" id="{1EA08528-13B5-FA4D-02AF-A27E0F88EE31}"/>
                </a:ext>
              </a:extLst>
            </p:cNvPr>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4"/>
              <a:stretch>
                <a:fillRect l="-14127" r="-6208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a:extLst>
              <a:ext uri="{FF2B5EF4-FFF2-40B4-BE49-F238E27FC236}">
                <a16:creationId xmlns:a16="http://schemas.microsoft.com/office/drawing/2014/main" id="{1008BD85-71F7-F1AE-8F05-2AF7019C307E}"/>
              </a:ext>
            </a:extLst>
          </p:cNvPr>
          <p:cNvGrpSpPr/>
          <p:nvPr/>
        </p:nvGrpSpPr>
        <p:grpSpPr>
          <a:xfrm>
            <a:off x="-2631918" y="3407036"/>
            <a:ext cx="14720826" cy="3176829"/>
            <a:chOff x="0" y="0"/>
            <a:chExt cx="1883181" cy="406400"/>
          </a:xfrm>
        </p:grpSpPr>
        <p:sp>
          <p:nvSpPr>
            <p:cNvPr id="8" name="Freeform 8">
              <a:extLst>
                <a:ext uri="{FF2B5EF4-FFF2-40B4-BE49-F238E27FC236}">
                  <a16:creationId xmlns:a16="http://schemas.microsoft.com/office/drawing/2014/main" id="{D6126CF7-EF2B-EED1-D2CB-F44766C120ED}"/>
                </a:ext>
              </a:extLst>
            </p:cNvPr>
            <p:cNvSpPr/>
            <p:nvPr/>
          </p:nvSpPr>
          <p:spPr>
            <a:xfrm>
              <a:off x="0" y="0"/>
              <a:ext cx="1883181" cy="406400"/>
            </a:xfrm>
            <a:custGeom>
              <a:avLst/>
              <a:gdLst/>
              <a:ahLst/>
              <a:cxnLst/>
              <a:rect l="l" t="t" r="r" b="b"/>
              <a:pathLst>
                <a:path w="1883181" h="406400">
                  <a:moveTo>
                    <a:pt x="1679981" y="0"/>
                  </a:moveTo>
                  <a:cubicBezTo>
                    <a:pt x="1792205" y="0"/>
                    <a:pt x="1883181" y="90976"/>
                    <a:pt x="1883181" y="203200"/>
                  </a:cubicBezTo>
                  <a:cubicBezTo>
                    <a:pt x="1883181" y="315424"/>
                    <a:pt x="1792205" y="406400"/>
                    <a:pt x="1679981" y="406400"/>
                  </a:cubicBezTo>
                  <a:lnTo>
                    <a:pt x="203200" y="406400"/>
                  </a:lnTo>
                  <a:cubicBezTo>
                    <a:pt x="90976" y="406400"/>
                    <a:pt x="0" y="315424"/>
                    <a:pt x="0" y="203200"/>
                  </a:cubicBezTo>
                  <a:cubicBezTo>
                    <a:pt x="0" y="90976"/>
                    <a:pt x="90976" y="0"/>
                    <a:pt x="203200" y="0"/>
                  </a:cubicBezTo>
                  <a:close/>
                </a:path>
              </a:pathLst>
            </a:custGeom>
            <a:gradFill rotWithShape="1">
              <a:gsLst>
                <a:gs pos="0">
                  <a:srgbClr val="088395">
                    <a:alpha val="85000"/>
                  </a:srgbClr>
                </a:gs>
                <a:gs pos="100000">
                  <a:srgbClr val="071952">
                    <a:alpha val="85000"/>
                  </a:srgbClr>
                </a:gs>
              </a:gsLst>
              <a:lin ang="27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B96C6710-3133-4FBA-A67A-E4BF4676B67C}"/>
                </a:ext>
              </a:extLst>
            </p:cNvPr>
            <p:cNvSpPr txBox="1"/>
            <p:nvPr/>
          </p:nvSpPr>
          <p:spPr>
            <a:xfrm>
              <a:off x="0" y="-38100"/>
              <a:ext cx="1883181"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AE38D8D7-30CF-88F6-B221-F1A279EF6178}"/>
              </a:ext>
            </a:extLst>
          </p:cNvPr>
          <p:cNvGrpSpPr/>
          <p:nvPr/>
        </p:nvGrpSpPr>
        <p:grpSpPr>
          <a:xfrm>
            <a:off x="4301222" y="5357411"/>
            <a:ext cx="13224779" cy="4189294"/>
            <a:chOff x="0" y="-38100"/>
            <a:chExt cx="1691797" cy="535921"/>
          </a:xfrm>
        </p:grpSpPr>
        <p:sp>
          <p:nvSpPr>
            <p:cNvPr id="11" name="Freeform 11">
              <a:extLst>
                <a:ext uri="{FF2B5EF4-FFF2-40B4-BE49-F238E27FC236}">
                  <a16:creationId xmlns:a16="http://schemas.microsoft.com/office/drawing/2014/main" id="{2C032492-A260-4421-E6DC-06253A2EE2E4}"/>
                </a:ext>
              </a:extLst>
            </p:cNvPr>
            <p:cNvSpPr/>
            <p:nvPr/>
          </p:nvSpPr>
          <p:spPr>
            <a:xfrm>
              <a:off x="0" y="0"/>
              <a:ext cx="1691797" cy="497821"/>
            </a:xfrm>
            <a:custGeom>
              <a:avLst/>
              <a:gdLst/>
              <a:ahLst/>
              <a:cxnLst/>
              <a:rect l="l" t="t" r="r" b="b"/>
              <a:pathLst>
                <a:path w="1638889" h="406400">
                  <a:moveTo>
                    <a:pt x="1435689" y="0"/>
                  </a:moveTo>
                  <a:cubicBezTo>
                    <a:pt x="1547914" y="0"/>
                    <a:pt x="1638889" y="90976"/>
                    <a:pt x="1638889" y="203200"/>
                  </a:cubicBezTo>
                  <a:cubicBezTo>
                    <a:pt x="1638889" y="315424"/>
                    <a:pt x="1547914" y="406400"/>
                    <a:pt x="1435689" y="406400"/>
                  </a:cubicBezTo>
                  <a:lnTo>
                    <a:pt x="203200" y="406400"/>
                  </a:lnTo>
                  <a:cubicBezTo>
                    <a:pt x="90976" y="406400"/>
                    <a:pt x="0" y="315424"/>
                    <a:pt x="0" y="203200"/>
                  </a:cubicBezTo>
                  <a:cubicBezTo>
                    <a:pt x="0" y="90976"/>
                    <a:pt x="90976" y="0"/>
                    <a:pt x="203200" y="0"/>
                  </a:cubicBezTo>
                  <a:close/>
                </a:path>
              </a:pathLst>
            </a:custGeom>
            <a:gradFill rotWithShape="1">
              <a:gsLst>
                <a:gs pos="0">
                  <a:srgbClr val="071952">
                    <a:alpha val="85000"/>
                  </a:srgbClr>
                </a:gs>
                <a:gs pos="100000">
                  <a:srgbClr val="088395">
                    <a:alpha val="85000"/>
                  </a:srgbClr>
                </a:gs>
              </a:gsLst>
              <a:lin ang="27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777A9BB3-A644-88BC-8696-F102BF089D8B}"/>
                </a:ext>
              </a:extLst>
            </p:cNvPr>
            <p:cNvSpPr txBox="1"/>
            <p:nvPr/>
          </p:nvSpPr>
          <p:spPr>
            <a:xfrm>
              <a:off x="0" y="-38100"/>
              <a:ext cx="1638889"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7">
            <a:extLst>
              <a:ext uri="{FF2B5EF4-FFF2-40B4-BE49-F238E27FC236}">
                <a16:creationId xmlns:a16="http://schemas.microsoft.com/office/drawing/2014/main" id="{C076712D-D629-2336-5310-B07FC32C1199}"/>
              </a:ext>
            </a:extLst>
          </p:cNvPr>
          <p:cNvSpPr txBox="1"/>
          <p:nvPr/>
        </p:nvSpPr>
        <p:spPr>
          <a:xfrm>
            <a:off x="835651" y="740296"/>
            <a:ext cx="7581109" cy="2031325"/>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panose="020B0604020202020204" pitchFamily="34" charset="0"/>
                <a:ea typeface="Garet Bold"/>
                <a:cs typeface="Arial" panose="020B0604020202020204" pitchFamily="34" charset="0"/>
                <a:sym typeface="Garet Bold"/>
              </a:rPr>
              <a:t>CASE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C000"/>
                </a:solidFill>
                <a:effectLst/>
                <a:uLnTx/>
                <a:uFillTx/>
                <a:latin typeface="Arial" panose="020B0604020202020204" pitchFamily="34" charset="0"/>
                <a:ea typeface="Garet Bold"/>
                <a:cs typeface="Arial" panose="020B0604020202020204" pitchFamily="34" charset="0"/>
                <a:sym typeface="Garet Bold"/>
              </a:rPr>
              <a:t>UNITED KINGDOM</a:t>
            </a:r>
          </a:p>
        </p:txBody>
      </p:sp>
      <p:grpSp>
        <p:nvGrpSpPr>
          <p:cNvPr id="40" name="Group 39">
            <a:extLst>
              <a:ext uri="{FF2B5EF4-FFF2-40B4-BE49-F238E27FC236}">
                <a16:creationId xmlns:a16="http://schemas.microsoft.com/office/drawing/2014/main" id="{1457FC3A-C926-14E8-AF84-B04EB0A71FAC}"/>
              </a:ext>
            </a:extLst>
          </p:cNvPr>
          <p:cNvGrpSpPr/>
          <p:nvPr/>
        </p:nvGrpSpPr>
        <p:grpSpPr>
          <a:xfrm>
            <a:off x="5853945" y="6859884"/>
            <a:ext cx="2765890" cy="1972183"/>
            <a:chOff x="4899701" y="6984291"/>
            <a:chExt cx="3669360" cy="1972183"/>
          </a:xfrm>
        </p:grpSpPr>
        <p:sp>
          <p:nvSpPr>
            <p:cNvPr id="16" name="Freeform 16">
              <a:extLst>
                <a:ext uri="{FF2B5EF4-FFF2-40B4-BE49-F238E27FC236}">
                  <a16:creationId xmlns:a16="http://schemas.microsoft.com/office/drawing/2014/main" id="{BD52066C-3DFD-F630-7E64-569CC65B3B34}"/>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4" name="Group 33">
              <a:extLst>
                <a:ext uri="{FF2B5EF4-FFF2-40B4-BE49-F238E27FC236}">
                  <a16:creationId xmlns:a16="http://schemas.microsoft.com/office/drawing/2014/main" id="{182B0E5D-2F2F-6E76-D532-F13EC9E49A8A}"/>
                </a:ext>
              </a:extLst>
            </p:cNvPr>
            <p:cNvGrpSpPr/>
            <p:nvPr/>
          </p:nvGrpSpPr>
          <p:grpSpPr>
            <a:xfrm>
              <a:off x="4899701" y="6984291"/>
              <a:ext cx="3669360" cy="1515365"/>
              <a:chOff x="4899701" y="6984291"/>
              <a:chExt cx="3669360" cy="1515365"/>
            </a:xfrm>
          </p:grpSpPr>
          <p:grpSp>
            <p:nvGrpSpPr>
              <p:cNvPr id="13" name="Group 13">
                <a:extLst>
                  <a:ext uri="{FF2B5EF4-FFF2-40B4-BE49-F238E27FC236}">
                    <a16:creationId xmlns:a16="http://schemas.microsoft.com/office/drawing/2014/main" id="{F304D581-EA71-AB7B-2D3A-99C235D5A248}"/>
                  </a:ext>
                </a:extLst>
              </p:cNvPr>
              <p:cNvGrpSpPr/>
              <p:nvPr/>
            </p:nvGrpSpPr>
            <p:grpSpPr>
              <a:xfrm>
                <a:off x="4899701" y="6984291"/>
                <a:ext cx="3669360" cy="1515365"/>
                <a:chOff x="0" y="-38100"/>
                <a:chExt cx="1339616" cy="553232"/>
              </a:xfrm>
            </p:grpSpPr>
            <p:sp>
              <p:nvSpPr>
                <p:cNvPr id="14" name="Freeform 14">
                  <a:extLst>
                    <a:ext uri="{FF2B5EF4-FFF2-40B4-BE49-F238E27FC236}">
                      <a16:creationId xmlns:a16="http://schemas.microsoft.com/office/drawing/2014/main" id="{3E016DC7-EB3A-7A8C-27F0-F6293695546C}"/>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a:extLst>
                    <a:ext uri="{FF2B5EF4-FFF2-40B4-BE49-F238E27FC236}">
                      <a16:creationId xmlns:a16="http://schemas.microsoft.com/office/drawing/2014/main" id="{527888B9-28DB-CBAC-F04D-7FFC45370210}"/>
                    </a:ext>
                  </a:extLst>
                </p:cNvPr>
                <p:cNvSpPr txBox="1"/>
                <p:nvPr/>
              </p:nvSpPr>
              <p:spPr>
                <a:xfrm>
                  <a:off x="0" y="-38100"/>
                  <a:ext cx="1339616" cy="444500"/>
                </a:xfrm>
                <a:prstGeom prst="rect">
                  <a:avLst/>
                </a:prstGeom>
              </p:spPr>
              <p:txBody>
                <a:bodyPr lIns="47792" tIns="47792" rIns="47792" bIns="47792"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31">
                <a:extLst>
                  <a:ext uri="{FF2B5EF4-FFF2-40B4-BE49-F238E27FC236}">
                    <a16:creationId xmlns:a16="http://schemas.microsoft.com/office/drawing/2014/main" id="{8DE18736-8E42-D9AD-F66D-5B4B014AA622}"/>
                  </a:ext>
                </a:extLst>
              </p:cNvPr>
              <p:cNvSpPr txBox="1"/>
              <p:nvPr/>
            </p:nvSpPr>
            <p:spPr>
              <a:xfrm>
                <a:off x="5268867" y="7413647"/>
                <a:ext cx="2941450" cy="709233"/>
              </a:xfrm>
              <a:prstGeom prst="rect">
                <a:avLst/>
              </a:prstGeom>
            </p:spPr>
            <p:txBody>
              <a:bodyPr lIns="0" tIns="0" rIns="0" bIns="0" rtlCol="0" anchor="t">
                <a:spAutoFit/>
              </a:bodyPr>
              <a:lstStyle/>
              <a:p>
                <a:pPr marL="0" marR="0" lvl="0" indent="0" algn="ctr" defTabSz="914400" rtl="0" eaLnBrk="1" fontAlgn="auto" latinLnBrk="0" hangingPunct="1">
                  <a:lnSpc>
                    <a:spcPts val="2903"/>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Garet Bold"/>
                    <a:cs typeface="Arial" panose="020B0604020202020204" pitchFamily="34" charset="0"/>
                    <a:sym typeface="Garet Bold"/>
                  </a:rPr>
                  <a:t>Green Finance Development</a:t>
                </a: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Garet Bold"/>
                  <a:cs typeface="Arial" panose="020B0604020202020204" pitchFamily="34" charset="0"/>
                  <a:sym typeface="Garet Bold"/>
                </a:endParaRPr>
              </a:p>
            </p:txBody>
          </p:sp>
        </p:grpSp>
      </p:grpSp>
      <p:grpSp>
        <p:nvGrpSpPr>
          <p:cNvPr id="62" name="Group 61">
            <a:extLst>
              <a:ext uri="{FF2B5EF4-FFF2-40B4-BE49-F238E27FC236}">
                <a16:creationId xmlns:a16="http://schemas.microsoft.com/office/drawing/2014/main" id="{7DC64612-3571-9025-958D-009F985D1352}"/>
              </a:ext>
            </a:extLst>
          </p:cNvPr>
          <p:cNvGrpSpPr/>
          <p:nvPr/>
        </p:nvGrpSpPr>
        <p:grpSpPr>
          <a:xfrm>
            <a:off x="9317081" y="6880481"/>
            <a:ext cx="2817726" cy="1972183"/>
            <a:chOff x="4844158" y="6984291"/>
            <a:chExt cx="3738128" cy="1972183"/>
          </a:xfrm>
        </p:grpSpPr>
        <p:sp>
          <p:nvSpPr>
            <p:cNvPr id="63" name="Freeform 16">
              <a:extLst>
                <a:ext uri="{FF2B5EF4-FFF2-40B4-BE49-F238E27FC236}">
                  <a16:creationId xmlns:a16="http://schemas.microsoft.com/office/drawing/2014/main" id="{EDCA2D46-9475-B4E6-0F08-8503D6C9C25A}"/>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4" name="Group 63">
              <a:extLst>
                <a:ext uri="{FF2B5EF4-FFF2-40B4-BE49-F238E27FC236}">
                  <a16:creationId xmlns:a16="http://schemas.microsoft.com/office/drawing/2014/main" id="{3F32118A-ACCC-C999-E154-4E3C76C1FB9B}"/>
                </a:ext>
              </a:extLst>
            </p:cNvPr>
            <p:cNvGrpSpPr/>
            <p:nvPr/>
          </p:nvGrpSpPr>
          <p:grpSpPr>
            <a:xfrm>
              <a:off x="4844158" y="6984291"/>
              <a:ext cx="3738128" cy="1515365"/>
              <a:chOff x="4844158" y="6984291"/>
              <a:chExt cx="3738128" cy="1515365"/>
            </a:xfrm>
          </p:grpSpPr>
          <p:grpSp>
            <p:nvGrpSpPr>
              <p:cNvPr id="65" name="Group 13">
                <a:extLst>
                  <a:ext uri="{FF2B5EF4-FFF2-40B4-BE49-F238E27FC236}">
                    <a16:creationId xmlns:a16="http://schemas.microsoft.com/office/drawing/2014/main" id="{92175775-F833-8726-7A27-DF6CD37E7FB9}"/>
                  </a:ext>
                </a:extLst>
              </p:cNvPr>
              <p:cNvGrpSpPr/>
              <p:nvPr/>
            </p:nvGrpSpPr>
            <p:grpSpPr>
              <a:xfrm>
                <a:off x="4899701" y="6984291"/>
                <a:ext cx="3669360" cy="1515365"/>
                <a:chOff x="0" y="-38100"/>
                <a:chExt cx="1339616" cy="553232"/>
              </a:xfrm>
            </p:grpSpPr>
            <p:sp>
              <p:nvSpPr>
                <p:cNvPr id="67" name="Freeform 14">
                  <a:extLst>
                    <a:ext uri="{FF2B5EF4-FFF2-40B4-BE49-F238E27FC236}">
                      <a16:creationId xmlns:a16="http://schemas.microsoft.com/office/drawing/2014/main" id="{ED13A207-B0E0-77E8-7927-33B0D06585EF}"/>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TextBox 15">
                  <a:extLst>
                    <a:ext uri="{FF2B5EF4-FFF2-40B4-BE49-F238E27FC236}">
                      <a16:creationId xmlns:a16="http://schemas.microsoft.com/office/drawing/2014/main" id="{70A73D46-E8CD-C1A6-EFB6-05D02DAC7CCA}"/>
                    </a:ext>
                  </a:extLst>
                </p:cNvPr>
                <p:cNvSpPr txBox="1"/>
                <p:nvPr/>
              </p:nvSpPr>
              <p:spPr>
                <a:xfrm>
                  <a:off x="0" y="-38100"/>
                  <a:ext cx="1339616" cy="444500"/>
                </a:xfrm>
                <a:prstGeom prst="rect">
                  <a:avLst/>
                </a:prstGeom>
              </p:spPr>
              <p:txBody>
                <a:bodyPr lIns="47792" tIns="47792" rIns="47792" bIns="47792"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6" name="TextBox 31">
                <a:extLst>
                  <a:ext uri="{FF2B5EF4-FFF2-40B4-BE49-F238E27FC236}">
                    <a16:creationId xmlns:a16="http://schemas.microsoft.com/office/drawing/2014/main" id="{FFE667F3-74A7-45BF-5967-93F800D08F9C}"/>
                  </a:ext>
                </a:extLst>
              </p:cNvPr>
              <p:cNvSpPr txBox="1"/>
              <p:nvPr/>
            </p:nvSpPr>
            <p:spPr>
              <a:xfrm>
                <a:off x="4844158" y="7286005"/>
                <a:ext cx="3738128" cy="1081130"/>
              </a:xfrm>
              <a:prstGeom prst="rect">
                <a:avLst/>
              </a:prstGeom>
            </p:spPr>
            <p:txBody>
              <a:bodyPr wrap="square" lIns="0" tIns="0" rIns="0" bIns="0" rtlCol="0" anchor="t">
                <a:spAutoFit/>
              </a:bodyPr>
              <a:lstStyle/>
              <a:p>
                <a:pPr marL="0" marR="0" lvl="0" indent="0" algn="ctr" defTabSz="914400" rtl="0" eaLnBrk="1" fontAlgn="auto" latinLnBrk="0" hangingPunct="1">
                  <a:lnSpc>
                    <a:spcPts val="2903"/>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Garet Bold"/>
                    <a:cs typeface="Arial" panose="020B0604020202020204" pitchFamily="34" charset="0"/>
                    <a:sym typeface="Garet Bold"/>
                  </a:rPr>
                  <a:t>Integration of Islamic Finance within Green Finance</a:t>
                </a: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Garet Bold"/>
                  <a:cs typeface="Arial" panose="020B0604020202020204" pitchFamily="34" charset="0"/>
                  <a:sym typeface="Garet Bold"/>
                </a:endParaRPr>
              </a:p>
            </p:txBody>
          </p:sp>
        </p:grpSp>
      </p:grpSp>
      <p:grpSp>
        <p:nvGrpSpPr>
          <p:cNvPr id="69" name="Group 68">
            <a:extLst>
              <a:ext uri="{FF2B5EF4-FFF2-40B4-BE49-F238E27FC236}">
                <a16:creationId xmlns:a16="http://schemas.microsoft.com/office/drawing/2014/main" id="{BC155F8B-5D7F-1A17-5ED6-2E1D652D2792}"/>
              </a:ext>
            </a:extLst>
          </p:cNvPr>
          <p:cNvGrpSpPr/>
          <p:nvPr/>
        </p:nvGrpSpPr>
        <p:grpSpPr>
          <a:xfrm>
            <a:off x="12919706" y="6870869"/>
            <a:ext cx="2765890" cy="1972183"/>
            <a:chOff x="4899701" y="6984291"/>
            <a:chExt cx="3669360" cy="1972183"/>
          </a:xfrm>
        </p:grpSpPr>
        <p:sp>
          <p:nvSpPr>
            <p:cNvPr id="70" name="Freeform 16">
              <a:extLst>
                <a:ext uri="{FF2B5EF4-FFF2-40B4-BE49-F238E27FC236}">
                  <a16:creationId xmlns:a16="http://schemas.microsoft.com/office/drawing/2014/main" id="{0F1AC4C5-CB3D-0BFB-7081-AC88F5C15433}"/>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1" name="Group 70">
              <a:extLst>
                <a:ext uri="{FF2B5EF4-FFF2-40B4-BE49-F238E27FC236}">
                  <a16:creationId xmlns:a16="http://schemas.microsoft.com/office/drawing/2014/main" id="{5CE5418B-9728-58DA-82A0-9A176CEC4902}"/>
                </a:ext>
              </a:extLst>
            </p:cNvPr>
            <p:cNvGrpSpPr/>
            <p:nvPr/>
          </p:nvGrpSpPr>
          <p:grpSpPr>
            <a:xfrm>
              <a:off x="4899701" y="6984291"/>
              <a:ext cx="3669360" cy="1515365"/>
              <a:chOff x="4899701" y="6984291"/>
              <a:chExt cx="3669360" cy="1515365"/>
            </a:xfrm>
          </p:grpSpPr>
          <p:grpSp>
            <p:nvGrpSpPr>
              <p:cNvPr id="72" name="Group 13">
                <a:extLst>
                  <a:ext uri="{FF2B5EF4-FFF2-40B4-BE49-F238E27FC236}">
                    <a16:creationId xmlns:a16="http://schemas.microsoft.com/office/drawing/2014/main" id="{A05BD80C-02DF-3FCA-5772-A7207FE93B5F}"/>
                  </a:ext>
                </a:extLst>
              </p:cNvPr>
              <p:cNvGrpSpPr/>
              <p:nvPr/>
            </p:nvGrpSpPr>
            <p:grpSpPr>
              <a:xfrm>
                <a:off x="4899701" y="6984291"/>
                <a:ext cx="3669360" cy="1515365"/>
                <a:chOff x="0" y="-38100"/>
                <a:chExt cx="1339616" cy="553232"/>
              </a:xfrm>
            </p:grpSpPr>
            <p:sp>
              <p:nvSpPr>
                <p:cNvPr id="74" name="Freeform 14">
                  <a:extLst>
                    <a:ext uri="{FF2B5EF4-FFF2-40B4-BE49-F238E27FC236}">
                      <a16:creationId xmlns:a16="http://schemas.microsoft.com/office/drawing/2014/main" id="{DF70A9D5-9E91-6C46-8B04-39F12335C3A6}"/>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TextBox 15">
                  <a:extLst>
                    <a:ext uri="{FF2B5EF4-FFF2-40B4-BE49-F238E27FC236}">
                      <a16:creationId xmlns:a16="http://schemas.microsoft.com/office/drawing/2014/main" id="{16D923A3-77C4-2F0E-86B8-6471D807B20C}"/>
                    </a:ext>
                  </a:extLst>
                </p:cNvPr>
                <p:cNvSpPr txBox="1"/>
                <p:nvPr/>
              </p:nvSpPr>
              <p:spPr>
                <a:xfrm>
                  <a:off x="0" y="-38100"/>
                  <a:ext cx="1339616" cy="444500"/>
                </a:xfrm>
                <a:prstGeom prst="rect">
                  <a:avLst/>
                </a:prstGeom>
              </p:spPr>
              <p:txBody>
                <a:bodyPr lIns="47792" tIns="47792" rIns="47792" bIns="47792"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3" name="TextBox 31">
                <a:extLst>
                  <a:ext uri="{FF2B5EF4-FFF2-40B4-BE49-F238E27FC236}">
                    <a16:creationId xmlns:a16="http://schemas.microsoft.com/office/drawing/2014/main" id="{42955158-F946-0C7F-A804-A8A7112F8369}"/>
                  </a:ext>
                </a:extLst>
              </p:cNvPr>
              <p:cNvSpPr txBox="1"/>
              <p:nvPr/>
            </p:nvSpPr>
            <p:spPr>
              <a:xfrm>
                <a:off x="5279999" y="7617246"/>
                <a:ext cx="2941450" cy="307777"/>
              </a:xfrm>
              <a:prstGeom prst="rect">
                <a:avLst/>
              </a:prstGeom>
            </p:spPr>
            <p:txBody>
              <a:bodyPr lIns="0" tIns="0" rIns="0" bIns="0" rtlCol="0" anchor="t">
                <a:spAutoFit/>
              </a:bodyPr>
              <a:lstStyle/>
              <a:p>
                <a:pPr marL="0" marR="0" lvl="0" indent="0" algn="ctr" defTabSz="914400" rtl="0" eaLnBrk="1" fontAlgn="auto" latinLnBrk="0" hangingPunct="1">
                  <a:lnSpc>
                    <a:spcPts val="2362"/>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Best Practices</a:t>
                </a:r>
              </a:p>
            </p:txBody>
          </p:sp>
        </p:grpSp>
      </p:grpSp>
      <p:grpSp>
        <p:nvGrpSpPr>
          <p:cNvPr id="76" name="Group 75">
            <a:extLst>
              <a:ext uri="{FF2B5EF4-FFF2-40B4-BE49-F238E27FC236}">
                <a16:creationId xmlns:a16="http://schemas.microsoft.com/office/drawing/2014/main" id="{E3F78F12-7E75-56D9-E733-CD572019BA2F}"/>
              </a:ext>
            </a:extLst>
          </p:cNvPr>
          <p:cNvGrpSpPr/>
          <p:nvPr/>
        </p:nvGrpSpPr>
        <p:grpSpPr>
          <a:xfrm>
            <a:off x="14095860" y="6922087"/>
            <a:ext cx="2765890" cy="1972183"/>
            <a:chOff x="4899701" y="6984291"/>
            <a:chExt cx="3669360" cy="1972183"/>
          </a:xfrm>
        </p:grpSpPr>
        <p:sp>
          <p:nvSpPr>
            <p:cNvPr id="77" name="Freeform 16">
              <a:extLst>
                <a:ext uri="{FF2B5EF4-FFF2-40B4-BE49-F238E27FC236}">
                  <a16:creationId xmlns:a16="http://schemas.microsoft.com/office/drawing/2014/main" id="{49FA7981-A866-8390-DDC2-30728158E915}"/>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TextBox 15">
              <a:extLst>
                <a:ext uri="{FF2B5EF4-FFF2-40B4-BE49-F238E27FC236}">
                  <a16:creationId xmlns:a16="http://schemas.microsoft.com/office/drawing/2014/main" id="{472DC0DB-4949-7967-FAFF-D6C68671844C}"/>
                </a:ext>
              </a:extLst>
            </p:cNvPr>
            <p:cNvSpPr txBox="1"/>
            <p:nvPr/>
          </p:nvSpPr>
          <p:spPr>
            <a:xfrm>
              <a:off x="4899701" y="6984291"/>
              <a:ext cx="3669360" cy="1217536"/>
            </a:xfrm>
            <a:prstGeom prst="rect">
              <a:avLst/>
            </a:prstGeom>
          </p:spPr>
          <p:txBody>
            <a:bodyPr lIns="47792" tIns="47792" rIns="47792" bIns="47792"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4" name="Picture 83" descr="A logo with a castle in the middle&#10;&#10;Description automatically generated">
            <a:extLst>
              <a:ext uri="{FF2B5EF4-FFF2-40B4-BE49-F238E27FC236}">
                <a16:creationId xmlns:a16="http://schemas.microsoft.com/office/drawing/2014/main" id="{B5FB03A3-EE9D-8AE9-CFF0-91F5C6544F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87800" y="-308315"/>
            <a:ext cx="1790700" cy="1816100"/>
          </a:xfrm>
          <a:prstGeom prst="rect">
            <a:avLst/>
          </a:prstGeom>
        </p:spPr>
      </p:pic>
      <p:sp>
        <p:nvSpPr>
          <p:cNvPr id="26" name="Freeform 26">
            <a:extLst>
              <a:ext uri="{FF2B5EF4-FFF2-40B4-BE49-F238E27FC236}">
                <a16:creationId xmlns:a16="http://schemas.microsoft.com/office/drawing/2014/main" id="{21FF36FE-4527-0005-E61D-DD32ED5F9F91}"/>
              </a:ext>
            </a:extLst>
          </p:cNvPr>
          <p:cNvSpPr/>
          <p:nvPr/>
        </p:nvSpPr>
        <p:spPr>
          <a:xfrm>
            <a:off x="567252" y="4770384"/>
            <a:ext cx="4806919" cy="5147972"/>
          </a:xfrm>
          <a:custGeom>
            <a:avLst/>
            <a:gdLst/>
            <a:ahLst/>
            <a:cxnLst/>
            <a:rect l="l" t="t" r="r" b="b"/>
            <a:pathLst>
              <a:path w="4806919" h="5147972">
                <a:moveTo>
                  <a:pt x="0" y="0"/>
                </a:moveTo>
                <a:lnTo>
                  <a:pt x="4806918" y="0"/>
                </a:lnTo>
                <a:lnTo>
                  <a:pt x="4806918" y="5147972"/>
                </a:lnTo>
                <a:lnTo>
                  <a:pt x="0" y="514797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3">
            <a:extLst>
              <a:ext uri="{FF2B5EF4-FFF2-40B4-BE49-F238E27FC236}">
                <a16:creationId xmlns:a16="http://schemas.microsoft.com/office/drawing/2014/main" id="{889540EA-4916-D57A-CFA2-DF1542BBF591}"/>
              </a:ext>
            </a:extLst>
          </p:cNvPr>
          <p:cNvSpPr/>
          <p:nvPr/>
        </p:nvSpPr>
        <p:spPr>
          <a:xfrm>
            <a:off x="-1179091" y="5243574"/>
            <a:ext cx="5141588" cy="5043426"/>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28">
            <a:extLst>
              <a:ext uri="{FF2B5EF4-FFF2-40B4-BE49-F238E27FC236}">
                <a16:creationId xmlns:a16="http://schemas.microsoft.com/office/drawing/2014/main" id="{BBA9432D-DEE9-A3D0-7C46-2845A381DE2B}"/>
              </a:ext>
            </a:extLst>
          </p:cNvPr>
          <p:cNvSpPr txBox="1"/>
          <p:nvPr/>
        </p:nvSpPr>
        <p:spPr>
          <a:xfrm>
            <a:off x="757808" y="4143335"/>
            <a:ext cx="8559272" cy="883703"/>
          </a:xfrm>
          <a:prstGeom prst="rect">
            <a:avLst/>
          </a:prstGeom>
        </p:spPr>
        <p:txBody>
          <a:bodyPr wrap="square" lIns="0" tIns="0" rIns="0" bIns="0" rtlCol="0" anchor="t">
            <a:spAutoFit/>
          </a:bodyPr>
          <a:lstStyle/>
          <a:p>
            <a:pPr marL="0" marR="0" lvl="0" indent="0" algn="l" defTabSz="1371600" rtl="0" eaLnBrk="1" fontAlgn="auto" latinLnBrk="0" hangingPunct="1">
              <a:lnSpc>
                <a:spcPts val="3635"/>
              </a:lnSpc>
              <a:spcBef>
                <a:spcPct val="0"/>
              </a:spcBef>
              <a:spcAft>
                <a:spcPts val="0"/>
              </a:spcAft>
              <a:buClrTx/>
              <a:buSzTx/>
              <a:buFontTx/>
              <a:buNone/>
              <a:tabLst/>
              <a:defRPr/>
            </a:pPr>
            <a:r>
              <a:rPr kumimoji="0" lang="en-US" sz="2596" b="1" i="0" u="none" strike="noStrike" kern="1200" cap="none" spc="0" normalizeH="0" baseline="0" noProof="0" dirty="0">
                <a:ln>
                  <a:noFill/>
                </a:ln>
                <a:solidFill>
                  <a:srgbClr val="FFFFFF"/>
                </a:solidFill>
                <a:effectLst/>
                <a:uLnTx/>
                <a:uFillTx/>
                <a:latin typeface="Arial" panose="020B0604020202020204" pitchFamily="34" charset="0"/>
                <a:ea typeface="Garet Bold"/>
                <a:cs typeface="Arial" panose="020B0604020202020204" pitchFamily="34" charset="0"/>
                <a:sym typeface="Garet Bold"/>
              </a:rPr>
              <a:t>Country-specific Climate Risks and Resilience</a:t>
            </a:r>
          </a:p>
          <a:p>
            <a:pPr marL="457200" marR="0" lvl="0" indent="-457200" algn="l" defTabSz="1371600" rtl="0" eaLnBrk="1" fontAlgn="auto" latinLnBrk="0" hangingPunct="1">
              <a:lnSpc>
                <a:spcPts val="3635"/>
              </a:lnSpc>
              <a:spcBef>
                <a:spcPct val="0"/>
              </a:spcBef>
              <a:spcAft>
                <a:spcPts val="0"/>
              </a:spcAft>
              <a:buClrTx/>
              <a:buSzTx/>
              <a:buFont typeface="Arial" panose="020B0604020202020204" pitchFamily="34" charset="0"/>
              <a:buChar char="•"/>
              <a:tabLst/>
              <a:defRPr/>
            </a:pPr>
            <a:r>
              <a:rPr lang="en-US" sz="2596" dirty="0">
                <a:solidFill>
                  <a:srgbClr val="FFFFFF"/>
                </a:solidFill>
                <a:latin typeface="Arial" panose="020B0604020202020204" pitchFamily="34" charset="0"/>
                <a:ea typeface="Garet Bold"/>
                <a:cs typeface="Arial" panose="020B0604020202020204" pitchFamily="34" charset="0"/>
                <a:sym typeface="Garet Bold"/>
              </a:rPr>
              <a:t>Climate Profile</a:t>
            </a:r>
          </a:p>
        </p:txBody>
      </p:sp>
      <p:sp>
        <p:nvSpPr>
          <p:cNvPr id="19" name="TextBox 28">
            <a:extLst>
              <a:ext uri="{FF2B5EF4-FFF2-40B4-BE49-F238E27FC236}">
                <a16:creationId xmlns:a16="http://schemas.microsoft.com/office/drawing/2014/main" id="{BDA90753-CA6B-1B0E-B7C4-1A94D46EE6FB}"/>
              </a:ext>
            </a:extLst>
          </p:cNvPr>
          <p:cNvSpPr txBox="1"/>
          <p:nvPr/>
        </p:nvSpPr>
        <p:spPr>
          <a:xfrm>
            <a:off x="5613485" y="6152680"/>
            <a:ext cx="7176734" cy="422039"/>
          </a:xfrm>
          <a:prstGeom prst="rect">
            <a:avLst/>
          </a:prstGeom>
        </p:spPr>
        <p:txBody>
          <a:bodyPr wrap="square" lIns="0" tIns="0" rIns="0" bIns="0" rtlCol="0" anchor="t">
            <a:spAutoFit/>
          </a:bodyPr>
          <a:lstStyle/>
          <a:p>
            <a:pPr marL="0" marR="0" lvl="0" indent="0" algn="l" defTabSz="1371600" rtl="0" eaLnBrk="1" fontAlgn="auto" latinLnBrk="0" hangingPunct="1">
              <a:lnSpc>
                <a:spcPts val="3635"/>
              </a:lnSpc>
              <a:spcBef>
                <a:spcPct val="0"/>
              </a:spcBef>
              <a:spcAft>
                <a:spcPts val="0"/>
              </a:spcAft>
              <a:buClrTx/>
              <a:buSzTx/>
              <a:buFontTx/>
              <a:buNone/>
              <a:tabLst/>
              <a:defRPr/>
            </a:pPr>
            <a:r>
              <a:rPr kumimoji="0" lang="en-US" sz="2596" b="1" i="0" u="none" strike="noStrike" kern="1200" cap="none" spc="0" normalizeH="0" baseline="0" noProof="0" dirty="0">
                <a:ln>
                  <a:noFill/>
                </a:ln>
                <a:solidFill>
                  <a:srgbClr val="FFFFFF"/>
                </a:solidFill>
                <a:effectLst/>
                <a:uLnTx/>
                <a:uFillTx/>
                <a:latin typeface="Arial" panose="020B0604020202020204" pitchFamily="34" charset="0"/>
                <a:ea typeface="Garet Bold"/>
                <a:cs typeface="Arial" panose="020B0604020202020204" pitchFamily="34" charset="0"/>
                <a:sym typeface="Garet Bold"/>
              </a:rPr>
              <a:t>Green Finance Practice Reference</a:t>
            </a:r>
            <a:endParaRPr kumimoji="0" lang="en-US" sz="2596" b="0" i="0" u="none" strike="noStrike" kern="1200" cap="none" spc="0" normalizeH="0" baseline="0" noProof="0" dirty="0">
              <a:ln>
                <a:noFill/>
              </a:ln>
              <a:solidFill>
                <a:srgbClr val="FFFFFF"/>
              </a:solidFill>
              <a:effectLst/>
              <a:uLnTx/>
              <a:uFillTx/>
              <a:latin typeface="Arial" panose="020B0604020202020204" pitchFamily="34" charset="0"/>
              <a:ea typeface="Garet Bold"/>
              <a:cs typeface="Arial" panose="020B0604020202020204" pitchFamily="34" charset="0"/>
              <a:sym typeface="Garet Bold"/>
            </a:endParaRPr>
          </a:p>
        </p:txBody>
      </p:sp>
    </p:spTree>
    <p:extLst>
      <p:ext uri="{BB962C8B-B14F-4D97-AF65-F5344CB8AC3E}">
        <p14:creationId xmlns:p14="http://schemas.microsoft.com/office/powerpoint/2010/main" val="13831533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F5F01-ABDF-BB38-6571-2C1197AEE0C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B61CFAE-02ED-757C-A38B-476AC3FBE657}"/>
              </a:ext>
            </a:extLst>
          </p:cNvPr>
          <p:cNvSpPr/>
          <p:nvPr/>
        </p:nvSpPr>
        <p:spPr>
          <a:xfrm>
            <a:off x="6769630" y="364482"/>
            <a:ext cx="5838209" cy="4239999"/>
          </a:xfrm>
          <a:custGeom>
            <a:avLst/>
            <a:gdLst/>
            <a:ahLst/>
            <a:cxnLst/>
            <a:rect l="l" t="t" r="r" b="b"/>
            <a:pathLst>
              <a:path w="5838208" h="4239999">
                <a:moveTo>
                  <a:pt x="0" y="0"/>
                </a:moveTo>
                <a:lnTo>
                  <a:pt x="5838208" y="0"/>
                </a:lnTo>
                <a:lnTo>
                  <a:pt x="5838208" y="4239999"/>
                </a:lnTo>
                <a:lnTo>
                  <a:pt x="0" y="4239999"/>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2">
            <a:extLst>
              <a:ext uri="{FF2B5EF4-FFF2-40B4-BE49-F238E27FC236}">
                <a16:creationId xmlns:a16="http://schemas.microsoft.com/office/drawing/2014/main" id="{A15981D0-5771-CF01-6588-084287C0AAC8}"/>
              </a:ext>
            </a:extLst>
          </p:cNvPr>
          <p:cNvSpPr/>
          <p:nvPr/>
        </p:nvSpPr>
        <p:spPr>
          <a:xfrm>
            <a:off x="7792433" y="881546"/>
            <a:ext cx="16072322" cy="16072322"/>
          </a:xfrm>
          <a:custGeom>
            <a:avLst/>
            <a:gdLst/>
            <a:ahLst/>
            <a:cxnLst/>
            <a:rect l="l" t="t" r="r" b="b"/>
            <a:pathLst>
              <a:path w="16072321" h="16072321">
                <a:moveTo>
                  <a:pt x="0" y="0"/>
                </a:moveTo>
                <a:lnTo>
                  <a:pt x="16072321" y="0"/>
                </a:lnTo>
                <a:lnTo>
                  <a:pt x="16072321" y="16072321"/>
                </a:lnTo>
                <a:lnTo>
                  <a:pt x="0" y="160723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3">
            <a:extLst>
              <a:ext uri="{FF2B5EF4-FFF2-40B4-BE49-F238E27FC236}">
                <a16:creationId xmlns:a16="http://schemas.microsoft.com/office/drawing/2014/main" id="{449A15AB-A6D0-CCE3-2609-F06CF389127B}"/>
              </a:ext>
            </a:extLst>
          </p:cNvPr>
          <p:cNvGrpSpPr/>
          <p:nvPr/>
        </p:nvGrpSpPr>
        <p:grpSpPr>
          <a:xfrm>
            <a:off x="7384558" y="627334"/>
            <a:ext cx="14347736" cy="14347736"/>
            <a:chOff x="0" y="0"/>
            <a:chExt cx="812800" cy="812800"/>
          </a:xfrm>
        </p:grpSpPr>
        <p:sp>
          <p:nvSpPr>
            <p:cNvPr id="14" name="Freeform 14">
              <a:extLst>
                <a:ext uri="{FF2B5EF4-FFF2-40B4-BE49-F238E27FC236}">
                  <a16:creationId xmlns:a16="http://schemas.microsoft.com/office/drawing/2014/main" id="{979E83E0-B52F-56CC-C006-26F894DD0E6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5">
              <a:extLst>
                <a:ext uri="{FF2B5EF4-FFF2-40B4-BE49-F238E27FC236}">
                  <a16:creationId xmlns:a16="http://schemas.microsoft.com/office/drawing/2014/main" id="{33993768-CC84-D735-7738-0F5DB03F4EE3}"/>
                </a:ext>
              </a:extLst>
            </p:cNvPr>
            <p:cNvSpPr txBox="1"/>
            <p:nvPr/>
          </p:nvSpPr>
          <p:spPr>
            <a:xfrm>
              <a:off x="76200" y="38100"/>
              <a:ext cx="660400" cy="698500"/>
            </a:xfrm>
            <a:prstGeom prst="rect">
              <a:avLst/>
            </a:prstGeom>
          </p:spPr>
          <p:txBody>
            <a:bodyPr lIns="50801" tIns="50801" rIns="50801" bIns="50801" rtlCol="0" anchor="ctr"/>
            <a:lstStyle/>
            <a:p>
              <a:pPr marL="0" marR="0" lvl="0" indent="0" algn="ctr" defTabSz="13716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6">
            <a:extLst>
              <a:ext uri="{FF2B5EF4-FFF2-40B4-BE49-F238E27FC236}">
                <a16:creationId xmlns:a16="http://schemas.microsoft.com/office/drawing/2014/main" id="{9EF88FEE-CBBE-F1A0-67BA-4D9C52323F22}"/>
              </a:ext>
            </a:extLst>
          </p:cNvPr>
          <p:cNvGrpSpPr/>
          <p:nvPr/>
        </p:nvGrpSpPr>
        <p:grpSpPr>
          <a:xfrm>
            <a:off x="8115434" y="1133153"/>
            <a:ext cx="12297159" cy="12297159"/>
            <a:chOff x="0" y="0"/>
            <a:chExt cx="812800" cy="812800"/>
          </a:xfrm>
        </p:grpSpPr>
        <p:sp>
          <p:nvSpPr>
            <p:cNvPr id="17" name="Freeform 17">
              <a:extLst>
                <a:ext uri="{FF2B5EF4-FFF2-40B4-BE49-F238E27FC236}">
                  <a16:creationId xmlns:a16="http://schemas.microsoft.com/office/drawing/2014/main" id="{64DD67BB-659A-57C0-9AFA-DA99A747438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8">
              <a:extLst>
                <a:ext uri="{FF2B5EF4-FFF2-40B4-BE49-F238E27FC236}">
                  <a16:creationId xmlns:a16="http://schemas.microsoft.com/office/drawing/2014/main" id="{238F88AD-5F6C-9B9C-32FF-DCA58C3DE6EA}"/>
                </a:ext>
              </a:extLst>
            </p:cNvPr>
            <p:cNvSpPr txBox="1"/>
            <p:nvPr/>
          </p:nvSpPr>
          <p:spPr>
            <a:xfrm>
              <a:off x="76200" y="38100"/>
              <a:ext cx="660400" cy="698500"/>
            </a:xfrm>
            <a:prstGeom prst="rect">
              <a:avLst/>
            </a:prstGeom>
          </p:spPr>
          <p:txBody>
            <a:bodyPr lIns="50801" tIns="50801" rIns="50801" bIns="50801" rtlCol="0" anchor="ctr"/>
            <a:lstStyle/>
            <a:p>
              <a:pPr marL="0" marR="0" lvl="0" indent="0" algn="ctr" defTabSz="13716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36">
            <a:extLst>
              <a:ext uri="{FF2B5EF4-FFF2-40B4-BE49-F238E27FC236}">
                <a16:creationId xmlns:a16="http://schemas.microsoft.com/office/drawing/2014/main" id="{5F83A2C7-60BD-B251-E110-2D25A514EABD}"/>
              </a:ext>
            </a:extLst>
          </p:cNvPr>
          <p:cNvSpPr txBox="1"/>
          <p:nvPr/>
        </p:nvSpPr>
        <p:spPr>
          <a:xfrm>
            <a:off x="348088" y="489713"/>
            <a:ext cx="8920205" cy="1513235"/>
          </a:xfrm>
          <a:prstGeom prst="rect">
            <a:avLst/>
          </a:prstGeom>
        </p:spPr>
        <p:txBody>
          <a:bodyPr wrap="square" lIns="0" tIns="0" rIns="0" bIns="0" rtlCol="0" anchor="t">
            <a:spAutoFit/>
          </a:bodyPr>
          <a:lstStyle/>
          <a:p>
            <a:pPr marL="0" marR="0" lvl="0" indent="0" algn="l" defTabSz="1371600" rtl="0" eaLnBrk="1" fontAlgn="auto" latinLnBrk="0" hangingPunct="1">
              <a:lnSpc>
                <a:spcPts val="585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Garet Bold"/>
                <a:ea typeface="Garet Bold"/>
                <a:cs typeface="Garet Bold"/>
              </a:rPr>
              <a:t>Country Profile for Climate and Natural Disasters Risk</a:t>
            </a:r>
          </a:p>
        </p:txBody>
      </p:sp>
      <p:sp>
        <p:nvSpPr>
          <p:cNvPr id="7" name="Rectangle: Rounded Corners 6">
            <a:extLst>
              <a:ext uri="{FF2B5EF4-FFF2-40B4-BE49-F238E27FC236}">
                <a16:creationId xmlns:a16="http://schemas.microsoft.com/office/drawing/2014/main" id="{31682015-A485-0CB2-C6FC-3B89B667F045}"/>
              </a:ext>
            </a:extLst>
          </p:cNvPr>
          <p:cNvSpPr/>
          <p:nvPr/>
        </p:nvSpPr>
        <p:spPr>
          <a:xfrm>
            <a:off x="458713" y="2138948"/>
            <a:ext cx="6106979" cy="42399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415DD67-7752-8EB1-FC7B-BEA2509CF503}"/>
              </a:ext>
            </a:extLst>
          </p:cNvPr>
          <p:cNvSpPr txBox="1"/>
          <p:nvPr/>
        </p:nvSpPr>
        <p:spPr>
          <a:xfrm>
            <a:off x="909768" y="2410947"/>
            <a:ext cx="529818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65" marR="0" lvl="0" indent="-285765" algn="just" defTabSz="13716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UK was </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major emitter </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during the Industrial </a:t>
            </a:r>
            <a:r>
              <a:rPr lang="en-US" sz="2000" dirty="0">
                <a:solidFill>
                  <a:prstClr val="white"/>
                </a:solidFill>
                <a:latin typeface="Arial" panose="020B0604020202020204" pitchFamily="34" charset="0"/>
                <a:cs typeface="Arial" panose="020B0604020202020204" pitchFamily="34" charset="0"/>
              </a:rPr>
              <a:t>Revolution, now contributes only 1% of global GHG emissions.</a:t>
            </a:r>
          </a:p>
          <a:p>
            <a:pPr marL="285765" marR="0" lvl="0" indent="-285765" algn="just" defTabSz="1371600" rtl="0" eaLnBrk="1" fontAlgn="auto" latinLnBrk="0" hangingPunct="1">
              <a:lnSpc>
                <a:spcPct val="100000"/>
              </a:lnSpc>
              <a:spcBef>
                <a:spcPts val="0"/>
              </a:spcBef>
              <a:spcAft>
                <a:spcPts val="0"/>
              </a:spcAft>
              <a:buClrTx/>
              <a:buSzTx/>
              <a:buFont typeface="Arial"/>
              <a:buChar char="•"/>
              <a:tabLst/>
              <a:defRPr/>
            </a:pPr>
            <a:r>
              <a:rPr lang="en-US" sz="2000" dirty="0">
                <a:solidFill>
                  <a:prstClr val="white"/>
                </a:solidFill>
                <a:latin typeface="Arial" panose="020B0604020202020204" pitchFamily="34" charset="0"/>
                <a:cs typeface="Arial" panose="020B0604020202020204" pitchFamily="34" charset="0"/>
              </a:rPr>
              <a:t>By 2022, emissions has dropped 48-54% since 1990 supported by strong climate transition initiatives.</a:t>
            </a:r>
          </a:p>
          <a:p>
            <a:pPr marL="285765" marR="0" lvl="0" indent="-285765" algn="just" defTabSz="1371600" rtl="0" eaLnBrk="1" fontAlgn="auto" latinLnBrk="0" hangingPunct="1">
              <a:lnSpc>
                <a:spcPct val="100000"/>
              </a:lnSpc>
              <a:spcBef>
                <a:spcPts val="0"/>
              </a:spcBef>
              <a:spcAft>
                <a:spcPts val="0"/>
              </a:spcAft>
              <a:buClrTx/>
              <a:buSzTx/>
              <a:buFont typeface="Arial"/>
              <a:buChar char="•"/>
              <a:tabLst/>
              <a:defRPr/>
            </a:pPr>
            <a:r>
              <a:rPr lang="en-US" sz="2000" dirty="0">
                <a:solidFill>
                  <a:prstClr val="white"/>
                </a:solidFill>
                <a:latin typeface="Arial" panose="020B0604020202020204" pitchFamily="34" charset="0"/>
                <a:cs typeface="Arial" panose="020B0604020202020204" pitchFamily="34" charset="0"/>
              </a:rPr>
              <a:t>Economic costs predicted from 1.1% to 7.4% of GDP by 2100 under current policies.</a:t>
            </a:r>
          </a:p>
          <a:p>
            <a:pPr marL="285765" indent="-285765" algn="just" defTabSz="1371600">
              <a:buFont typeface="Arial"/>
              <a:buChar char="•"/>
              <a:defRPr/>
            </a:pPr>
            <a:r>
              <a:rPr lang="en-US" sz="2000" dirty="0">
                <a:effectLst/>
                <a:latin typeface="Arial" panose="020B0604020202020204" pitchFamily="34" charset="0"/>
                <a:ea typeface="Times New Roman" panose="02020603050405020304" pitchFamily="18" charset="0"/>
                <a:cs typeface="Arial" panose="020B0604020202020204" pitchFamily="34" charset="0"/>
              </a:rPr>
              <a:t>The overall trends confirm that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decarbonisation</a:t>
            </a:r>
            <a:r>
              <a:rPr lang="en-US" sz="2000" dirty="0">
                <a:effectLst/>
                <a:latin typeface="Arial" panose="020B0604020202020204" pitchFamily="34" charset="0"/>
                <a:ea typeface="Times New Roman" panose="02020603050405020304" pitchFamily="18" charset="0"/>
                <a:cs typeface="Arial" panose="020B0604020202020204" pitchFamily="34" charset="0"/>
              </a:rPr>
              <a:t> is achievable and economically sound.</a:t>
            </a:r>
            <a:endParaRPr lang="en-US" sz="2000" dirty="0">
              <a:solidFill>
                <a:prstClr val="whit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01907AE-EBE3-4B2E-7C76-AED03EEAD6B5}"/>
              </a:ext>
            </a:extLst>
          </p:cNvPr>
          <p:cNvSpPr txBox="1"/>
          <p:nvPr/>
        </p:nvSpPr>
        <p:spPr>
          <a:xfrm>
            <a:off x="10519795" y="2329302"/>
            <a:ext cx="7462007" cy="92333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Accumulative Frequency &amp; Affected Population from Natural Disasters (2000-2025)</a:t>
            </a: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C751411-A634-58D0-B245-E410B4DB104C}"/>
              </a:ext>
            </a:extLst>
          </p:cNvPr>
          <p:cNvSpPr txBox="1"/>
          <p:nvPr/>
        </p:nvSpPr>
        <p:spPr>
          <a:xfrm>
            <a:off x="9878035" y="8559724"/>
            <a:ext cx="8745524" cy="1338828"/>
          </a:xfrm>
          <a:prstGeom prst="rect">
            <a:avLst/>
          </a:prstGeom>
          <a:noFill/>
        </p:spPr>
        <p:txBody>
          <a:bodyPr wrap="square" rtlCol="0">
            <a:spAutoFit/>
          </a:bodyPr>
          <a:lstStyle/>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700" b="0" i="0" u="none" strike="noStrike" kern="1200" cap="none" spc="0" normalizeH="0" baseline="0" noProof="0" dirty="0">
                <a:ln>
                  <a:noFill/>
                </a:ln>
                <a:solidFill>
                  <a:prstClr val="white"/>
                </a:solidFill>
                <a:effectLst/>
                <a:uLnTx/>
                <a:uFillTx/>
                <a:latin typeface="Calibri" panose="020F0502020204030204"/>
                <a:ea typeface="+mn-ea"/>
                <a:cs typeface="+mn-cs"/>
              </a:rPr>
              <a:t>Epidemic is the most frequent Natural Disaster followed by Flood, Storm, Mass Movement (wet) and Drought.</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700" b="0" i="0" u="none" strike="noStrike" kern="1200" cap="none" spc="0" normalizeH="0" baseline="0" noProof="0" dirty="0">
                <a:ln>
                  <a:noFill/>
                </a:ln>
                <a:solidFill>
                  <a:prstClr val="white"/>
                </a:solidFill>
                <a:effectLst/>
                <a:uLnTx/>
                <a:uFillTx/>
                <a:latin typeface="Calibri" panose="020F0502020204030204"/>
                <a:ea typeface="+mn-ea"/>
                <a:cs typeface="+mn-cs"/>
              </a:rPr>
              <a:t>Drought, though less frequent has the highest impact</a:t>
            </a: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4802508-0414-97B6-D801-C9AA6ADB6F9A}"/>
              </a:ext>
            </a:extLst>
          </p:cNvPr>
          <p:cNvSpPr txBox="1"/>
          <p:nvPr/>
        </p:nvSpPr>
        <p:spPr>
          <a:xfrm>
            <a:off x="11621896" y="1464094"/>
            <a:ext cx="5257801" cy="923330"/>
          </a:xfrm>
          <a:prstGeom prst="rect">
            <a:avLst/>
          </a:prstGeom>
          <a:noFill/>
        </p:spPr>
        <p:txBody>
          <a:bodyPr wrap="square">
            <a:spAutoFit/>
          </a:bodyPr>
          <a:lstStyle/>
          <a:p>
            <a:pPr marL="0" marR="0" algn="ctr">
              <a:spcBef>
                <a:spcPts val="600"/>
              </a:spcBef>
              <a:spcAft>
                <a:spcPts val="600"/>
              </a:spcAft>
            </a:pPr>
            <a:r>
              <a:rPr lang="en-US" sz="1800" b="1" cap="small"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Top Emitting CO2 in National Communication Sectors on a Territorial Basis: UK 1990 to 2024 (Provisional)</a:t>
            </a:r>
            <a:endParaRPr lang="en-US" sz="1800" b="1" cap="small" dirty="0">
              <a:solidFill>
                <a:srgbClr val="0E2841"/>
              </a:solidFill>
              <a:effectLst/>
              <a:latin typeface="Aptos" panose="020B0004020202020204" pitchFamily="34" charset="0"/>
              <a:ea typeface="Times New Roman" panose="02020603050405020304" pitchFamily="18" charset="0"/>
              <a:cs typeface="Times New Roman" panose="02020603050405020304" pitchFamily="18" charset="0"/>
            </a:endParaRPr>
          </a:p>
        </p:txBody>
      </p:sp>
      <p:pic>
        <p:nvPicPr>
          <p:cNvPr id="4" name="Picture 3" descr="A graph of different colored lines&#10;&#10;AI-generated content may be incorrect.">
            <a:extLst>
              <a:ext uri="{FF2B5EF4-FFF2-40B4-BE49-F238E27FC236}">
                <a16:creationId xmlns:a16="http://schemas.microsoft.com/office/drawing/2014/main" id="{29F1C08C-B948-E59D-E32C-25EF0BEBB4B8}"/>
              </a:ext>
            </a:extLst>
          </p:cNvPr>
          <p:cNvPicPr>
            <a:picLocks noChangeAspect="1"/>
          </p:cNvPicPr>
          <p:nvPr/>
        </p:nvPicPr>
        <p:blipFill rotWithShape="1">
          <a:blip r:embed="rId6">
            <a:extLst>
              <a:ext uri="{28A0092B-C50C-407E-A947-70E740481C1C}">
                <a14:useLocalDpi xmlns:a14="http://schemas.microsoft.com/office/drawing/2010/main" val="0"/>
              </a:ext>
            </a:extLst>
          </a:blip>
          <a:srcRect t="22881" b="18154"/>
          <a:stretch/>
        </p:blipFill>
        <p:spPr bwMode="auto">
          <a:xfrm>
            <a:off x="9630588" y="2650276"/>
            <a:ext cx="8387082" cy="4054780"/>
          </a:xfrm>
          <a:prstGeom prst="rect">
            <a:avLst/>
          </a:prstGeom>
          <a:noFill/>
          <a:ln>
            <a:noFill/>
          </a:ln>
          <a:extLst>
            <a:ext uri="{53640926-AAD7-44D8-BBD7-CCE9431645EC}">
              <a14:shadowObscured xmlns:a14="http://schemas.microsoft.com/office/drawing/2010/main"/>
            </a:ext>
          </a:extLst>
        </p:spPr>
      </p:pic>
      <p:sp>
        <p:nvSpPr>
          <p:cNvPr id="5" name="Rectangle: Rounded Corners 6">
            <a:extLst>
              <a:ext uri="{FF2B5EF4-FFF2-40B4-BE49-F238E27FC236}">
                <a16:creationId xmlns:a16="http://schemas.microsoft.com/office/drawing/2014/main" id="{5AD2822D-EC1F-8F79-70AC-C1F98F645E12}"/>
              </a:ext>
            </a:extLst>
          </p:cNvPr>
          <p:cNvSpPr/>
          <p:nvPr/>
        </p:nvSpPr>
        <p:spPr>
          <a:xfrm>
            <a:off x="534906" y="6462088"/>
            <a:ext cx="6106979" cy="3498338"/>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Climate Resilience</a:t>
            </a:r>
          </a:p>
          <a:p>
            <a:pPr marR="0" lvl="0" algn="just" defTabSz="1371600" rtl="0" eaLnBrk="1" fontAlgn="auto" latinLnBrk="0" hangingPunct="1">
              <a:lnSpc>
                <a:spcPct val="100000"/>
              </a:lnSpc>
              <a:spcBef>
                <a:spcPts val="0"/>
              </a:spcBef>
              <a:spcAft>
                <a:spcPts val="0"/>
              </a:spcAft>
              <a:buClrTx/>
              <a:buSzTx/>
              <a:tabLst/>
              <a:defRPr/>
            </a:pPr>
            <a:r>
              <a:rPr kumimoji="0" lang="en-GB" sz="2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UK is recognized as one of the most climate resilient countries. </a:t>
            </a:r>
          </a:p>
          <a:p>
            <a:pPr marL="342900" marR="0" lvl="0" indent="-3429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Based on 2023 ND-GAIN, the UK’s climate resilience ranks 8</a:t>
            </a:r>
            <a:r>
              <a:rPr kumimoji="0" lang="en-GB" sz="2000" i="0" u="none" strike="noStrike" kern="1200" cap="none" spc="0" normalizeH="0" baseline="30000" noProof="0" dirty="0">
                <a:ln>
                  <a:noFill/>
                </a:ln>
                <a:solidFill>
                  <a:schemeClr val="bg1"/>
                </a:solidFill>
                <a:effectLst/>
                <a:uLnTx/>
                <a:uFillTx/>
                <a:latin typeface="Arial" panose="020B0604020202020204" pitchFamily="34" charset="0"/>
                <a:cs typeface="Arial" panose="020B0604020202020204" pitchFamily="34" charset="0"/>
              </a:rPr>
              <a:t>th</a:t>
            </a:r>
            <a:r>
              <a:rPr kumimoji="0" lang="en-GB" sz="2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out of 187 countries, reflecting low climate vulnerability and strong climate readiness. </a:t>
            </a:r>
          </a:p>
          <a:p>
            <a:pPr marL="342900" marR="0" lvl="0" indent="-3429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chemeClr val="bg1"/>
                </a:solidFill>
                <a:latin typeface="Arial" panose="020B0604020202020204" pitchFamily="34" charset="0"/>
                <a:cs typeface="Arial" panose="020B0604020202020204" pitchFamily="34" charset="0"/>
              </a:rPr>
              <a:t>INFORM Risk Index 2023 places UK in very low-risk category supported by strong institutional and infrastructure capacity.</a:t>
            </a:r>
            <a:endParaRPr kumimoji="0" lang="en-GB" sz="2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B88809AC-5118-C5A4-4B8D-846026DC1963}"/>
              </a:ext>
            </a:extLst>
          </p:cNvPr>
          <p:cNvSpPr txBox="1"/>
          <p:nvPr/>
        </p:nvSpPr>
        <p:spPr>
          <a:xfrm>
            <a:off x="8532935" y="6959268"/>
            <a:ext cx="9347951" cy="2246769"/>
          </a:xfrm>
          <a:prstGeom prst="rect">
            <a:avLst/>
          </a:prstGeom>
          <a:noFill/>
        </p:spPr>
        <p:txBody>
          <a:bodyPr wrap="square">
            <a:spAutoFit/>
          </a:bodyPr>
          <a:lstStyle/>
          <a:p>
            <a:pPr algn="just"/>
            <a:r>
              <a:rPr lang="en-US" sz="2000" dirty="0">
                <a:solidFill>
                  <a:schemeClr val="bg1"/>
                </a:solidFill>
                <a:latin typeface="Arial" panose="020B0604020202020204" pitchFamily="34" charset="0"/>
                <a:cs typeface="Arial" panose="020B0604020202020204" pitchFamily="34" charset="0"/>
              </a:rPr>
              <a:t>The most significant reduction comes from </a:t>
            </a:r>
            <a:r>
              <a:rPr lang="en-US" sz="2000" b="1" dirty="0">
                <a:solidFill>
                  <a:schemeClr val="bg1"/>
                </a:solidFill>
                <a:latin typeface="Arial" panose="020B0604020202020204" pitchFamily="34" charset="0"/>
                <a:cs typeface="Arial" panose="020B0604020202020204" pitchFamily="34" charset="0"/>
              </a:rPr>
              <a:t>the electricity supply sector</a:t>
            </a:r>
            <a:r>
              <a:rPr lang="en-US" sz="2000" dirty="0">
                <a:solidFill>
                  <a:schemeClr val="bg1"/>
                </a:solidFill>
                <a:latin typeface="Arial" panose="020B0604020202020204" pitchFamily="34" charset="0"/>
                <a:cs typeface="Arial" panose="020B0604020202020204" pitchFamily="34" charset="0"/>
              </a:rPr>
              <a:t>, reflecting the UK’s shift away from coal-fired power to renewable and natural gas.</a:t>
            </a:r>
          </a:p>
          <a:p>
            <a:endParaRPr lang="en-US" sz="20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buFont typeface="Arial" panose="020B0604020202020204" pitchFamily="34" charset="0"/>
              <a:buChar char="•"/>
            </a:pPr>
            <a:r>
              <a:rPr lang="en-US" sz="20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UK climate projections show significant changes this century, even under moderate emissions. By 2041–2060, the UK is expected to warm by 1.5–2.0°C above the 1981–2000 baseline, with wetter winters, drier summers, and sea-level rise between 3–37 cm</a:t>
            </a:r>
            <a:r>
              <a:rPr lang="en-US" sz="20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3556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321E6-5DCD-5002-7C6E-CF81DE5B9AB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8D1B579-2505-F4C3-CBE2-1B431F77A68D}"/>
              </a:ext>
            </a:extLst>
          </p:cNvPr>
          <p:cNvGrpSpPr/>
          <p:nvPr/>
        </p:nvGrpSpPr>
        <p:grpSpPr>
          <a:xfrm rot="5400000">
            <a:off x="-2126309" y="2126307"/>
            <a:ext cx="10313727" cy="6061116"/>
            <a:chOff x="0" y="0"/>
            <a:chExt cx="13751636" cy="8081488"/>
          </a:xfrm>
        </p:grpSpPr>
        <p:sp>
          <p:nvSpPr>
            <p:cNvPr id="3" name="Freeform 3">
              <a:extLst>
                <a:ext uri="{FF2B5EF4-FFF2-40B4-BE49-F238E27FC236}">
                  <a16:creationId xmlns:a16="http://schemas.microsoft.com/office/drawing/2014/main" id="{B7EB15A0-8D9B-7DF6-B031-65EA43DAAFEA}"/>
                </a:ext>
              </a:extLst>
            </p:cNvPr>
            <p:cNvSpPr/>
            <p:nvPr/>
          </p:nvSpPr>
          <p:spPr>
            <a:xfrm>
              <a:off x="0" y="0"/>
              <a:ext cx="13751688" cy="8081518"/>
            </a:xfrm>
            <a:custGeom>
              <a:avLst/>
              <a:gdLst/>
              <a:ahLst/>
              <a:cxnLst/>
              <a:rect l="l" t="t" r="r" b="b"/>
              <a:pathLst>
                <a:path w="13751688" h="8081518">
                  <a:moveTo>
                    <a:pt x="13751688" y="0"/>
                  </a:moveTo>
                  <a:lnTo>
                    <a:pt x="0" y="0"/>
                  </a:lnTo>
                  <a:lnTo>
                    <a:pt x="0" y="8081518"/>
                  </a:lnTo>
                  <a:lnTo>
                    <a:pt x="13751688" y="8081518"/>
                  </a:lnTo>
                  <a:close/>
                </a:path>
              </a:pathLst>
            </a:custGeom>
            <a:gradFill rotWithShape="1">
              <a:gsLst>
                <a:gs pos="11000">
                  <a:srgbClr val="000000">
                    <a:alpha val="100000"/>
                  </a:srgbClr>
                </a:gs>
                <a:gs pos="100000">
                  <a:srgbClr val="376092">
                    <a:alpha val="100000"/>
                  </a:srgbClr>
                </a:gs>
              </a:gsLst>
              <a:lin ang="13200000"/>
            </a:gra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a:extLst>
              <a:ext uri="{FF2B5EF4-FFF2-40B4-BE49-F238E27FC236}">
                <a16:creationId xmlns:a16="http://schemas.microsoft.com/office/drawing/2014/main" id="{B355A57F-E65F-99B0-87FF-ADB9CBF7ACBE}"/>
              </a:ext>
            </a:extLst>
          </p:cNvPr>
          <p:cNvGrpSpPr/>
          <p:nvPr/>
        </p:nvGrpSpPr>
        <p:grpSpPr>
          <a:xfrm>
            <a:off x="685800" y="12723"/>
            <a:ext cx="5352414" cy="10287000"/>
            <a:chOff x="0" y="0"/>
            <a:chExt cx="7136552" cy="13716000"/>
          </a:xfrm>
        </p:grpSpPr>
        <p:sp>
          <p:nvSpPr>
            <p:cNvPr id="5" name="Freeform 5">
              <a:extLst>
                <a:ext uri="{FF2B5EF4-FFF2-40B4-BE49-F238E27FC236}">
                  <a16:creationId xmlns:a16="http://schemas.microsoft.com/office/drawing/2014/main" id="{8CDB2C5D-2FE0-1DE1-8F6B-5B7BD8032063}"/>
                </a:ext>
              </a:extLst>
            </p:cNvPr>
            <p:cNvSpPr/>
            <p:nvPr/>
          </p:nvSpPr>
          <p:spPr>
            <a:xfrm>
              <a:off x="0" y="0"/>
              <a:ext cx="7136511" cy="13716000"/>
            </a:xfrm>
            <a:custGeom>
              <a:avLst/>
              <a:gdLst/>
              <a:ahLst/>
              <a:cxnLst/>
              <a:rect l="l" t="t" r="r" b="b"/>
              <a:pathLst>
                <a:path w="7136511" h="13716000">
                  <a:moveTo>
                    <a:pt x="7136511" y="0"/>
                  </a:moveTo>
                  <a:lnTo>
                    <a:pt x="0" y="0"/>
                  </a:lnTo>
                  <a:lnTo>
                    <a:pt x="0" y="13716000"/>
                  </a:lnTo>
                  <a:lnTo>
                    <a:pt x="7136511" y="13716000"/>
                  </a:lnTo>
                  <a:close/>
                </a:path>
              </a:pathLst>
            </a:custGeom>
            <a:gradFill rotWithShape="1">
              <a:gsLst>
                <a:gs pos="0">
                  <a:srgbClr val="4F81BD">
                    <a:alpha val="32000"/>
                  </a:srgbClr>
                </a:gs>
                <a:gs pos="70000">
                  <a:srgbClr val="000000">
                    <a:alpha val="0"/>
                  </a:srgbClr>
                </a:gs>
              </a:gsLst>
              <a:lin ang="6000000"/>
            </a:gra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a:extLst>
              <a:ext uri="{FF2B5EF4-FFF2-40B4-BE49-F238E27FC236}">
                <a16:creationId xmlns:a16="http://schemas.microsoft.com/office/drawing/2014/main" id="{F77EFB70-2DB4-34B1-7E02-C6A57B341C06}"/>
              </a:ext>
            </a:extLst>
          </p:cNvPr>
          <p:cNvGrpSpPr/>
          <p:nvPr/>
        </p:nvGrpSpPr>
        <p:grpSpPr>
          <a:xfrm rot="6097846">
            <a:off x="-1121033" y="1801968"/>
            <a:ext cx="7212453" cy="6132999"/>
            <a:chOff x="0" y="0"/>
            <a:chExt cx="9616604" cy="8177332"/>
          </a:xfrm>
        </p:grpSpPr>
        <p:sp>
          <p:nvSpPr>
            <p:cNvPr id="7" name="Freeform 7">
              <a:extLst>
                <a:ext uri="{FF2B5EF4-FFF2-40B4-BE49-F238E27FC236}">
                  <a16:creationId xmlns:a16="http://schemas.microsoft.com/office/drawing/2014/main" id="{87AD13B8-546D-6FB1-F884-6AF1463959CE}"/>
                </a:ext>
              </a:extLst>
            </p:cNvPr>
            <p:cNvSpPr/>
            <p:nvPr/>
          </p:nvSpPr>
          <p:spPr>
            <a:xfrm>
              <a:off x="0" y="0"/>
              <a:ext cx="9616567" cy="8177276"/>
            </a:xfrm>
            <a:custGeom>
              <a:avLst/>
              <a:gdLst/>
              <a:ahLst/>
              <a:cxnLst/>
              <a:rect l="l" t="t" r="r" b="b"/>
              <a:pathLst>
                <a:path w="9616567" h="8177276">
                  <a:moveTo>
                    <a:pt x="97663" y="5777357"/>
                  </a:moveTo>
                  <a:cubicBezTo>
                    <a:pt x="33655" y="5464302"/>
                    <a:pt x="0" y="5140198"/>
                    <a:pt x="0" y="4808347"/>
                  </a:cubicBezTo>
                  <a:cubicBezTo>
                    <a:pt x="0" y="2152777"/>
                    <a:pt x="2152777" y="0"/>
                    <a:pt x="4808347" y="0"/>
                  </a:cubicBezTo>
                  <a:cubicBezTo>
                    <a:pt x="7463917" y="0"/>
                    <a:pt x="9616567" y="2152777"/>
                    <a:pt x="9616567" y="4808347"/>
                  </a:cubicBezTo>
                  <a:cubicBezTo>
                    <a:pt x="9616567" y="5306314"/>
                    <a:pt x="9540875" y="5786501"/>
                    <a:pt x="9400413" y="6238240"/>
                  </a:cubicBezTo>
                  <a:lnTo>
                    <a:pt x="9286240" y="6550152"/>
                  </a:lnTo>
                  <a:lnTo>
                    <a:pt x="1380236" y="8177276"/>
                  </a:lnTo>
                  <a:lnTo>
                    <a:pt x="1098042" y="7866888"/>
                  </a:lnTo>
                  <a:cubicBezTo>
                    <a:pt x="608076" y="7273163"/>
                    <a:pt x="257810" y="6559804"/>
                    <a:pt x="97663" y="5777357"/>
                  </a:cubicBezTo>
                  <a:close/>
                </a:path>
              </a:pathLst>
            </a:custGeom>
            <a:gradFill rotWithShape="1">
              <a:gsLst>
                <a:gs pos="39000">
                  <a:srgbClr val="95B3D7">
                    <a:alpha val="0"/>
                  </a:srgbClr>
                </a:gs>
                <a:gs pos="100000">
                  <a:srgbClr val="376092">
                    <a:alpha val="26000"/>
                  </a:srgbClr>
                </a:gs>
              </a:gsLst>
              <a:lin ang="10702154"/>
            </a:gra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a:extLst>
              <a:ext uri="{FF2B5EF4-FFF2-40B4-BE49-F238E27FC236}">
                <a16:creationId xmlns:a16="http://schemas.microsoft.com/office/drawing/2014/main" id="{C434506F-DE14-2284-3B14-0722BEA8EFB7}"/>
              </a:ext>
            </a:extLst>
          </p:cNvPr>
          <p:cNvGrpSpPr/>
          <p:nvPr/>
        </p:nvGrpSpPr>
        <p:grpSpPr>
          <a:xfrm rot="-5400000">
            <a:off x="-239348" y="3989106"/>
            <a:ext cx="6533391" cy="6061113"/>
            <a:chOff x="0" y="0"/>
            <a:chExt cx="8711188" cy="8081484"/>
          </a:xfrm>
        </p:grpSpPr>
        <p:sp>
          <p:nvSpPr>
            <p:cNvPr id="9" name="Freeform 9">
              <a:extLst>
                <a:ext uri="{FF2B5EF4-FFF2-40B4-BE49-F238E27FC236}">
                  <a16:creationId xmlns:a16="http://schemas.microsoft.com/office/drawing/2014/main" id="{316CF10D-9BFB-B636-0C48-956EB6284891}"/>
                </a:ext>
              </a:extLst>
            </p:cNvPr>
            <p:cNvSpPr/>
            <p:nvPr/>
          </p:nvSpPr>
          <p:spPr>
            <a:xfrm>
              <a:off x="0" y="0"/>
              <a:ext cx="8711184" cy="8081518"/>
            </a:xfrm>
            <a:custGeom>
              <a:avLst/>
              <a:gdLst/>
              <a:ahLst/>
              <a:cxnLst/>
              <a:rect l="l" t="t" r="r" b="b"/>
              <a:pathLst>
                <a:path w="8711184" h="8081518">
                  <a:moveTo>
                    <a:pt x="0" y="0"/>
                  </a:moveTo>
                  <a:lnTo>
                    <a:pt x="8711184" y="0"/>
                  </a:lnTo>
                  <a:lnTo>
                    <a:pt x="8711184" y="8081518"/>
                  </a:lnTo>
                  <a:lnTo>
                    <a:pt x="0" y="8081518"/>
                  </a:lnTo>
                  <a:close/>
                </a:path>
              </a:pathLst>
            </a:custGeom>
            <a:gradFill rotWithShape="1">
              <a:gsLst>
                <a:gs pos="0">
                  <a:srgbClr val="4F81BD">
                    <a:alpha val="24000"/>
                  </a:srgbClr>
                </a:gs>
                <a:gs pos="100000">
                  <a:srgbClr val="254061">
                    <a:alpha val="0"/>
                  </a:srgbClr>
                </a:gs>
              </a:gsLst>
              <a:lin ang="16800000"/>
            </a:gra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41FA734C-F9AD-B870-419C-23C119D762FD}"/>
              </a:ext>
            </a:extLst>
          </p:cNvPr>
          <p:cNvGrpSpPr/>
          <p:nvPr/>
        </p:nvGrpSpPr>
        <p:grpSpPr>
          <a:xfrm>
            <a:off x="1010611" y="3959456"/>
            <a:ext cx="4343360" cy="4251335"/>
            <a:chOff x="0" y="0"/>
            <a:chExt cx="5791145" cy="5668447"/>
          </a:xfrm>
        </p:grpSpPr>
        <p:sp>
          <p:nvSpPr>
            <p:cNvPr id="11" name="Freeform 11">
              <a:extLst>
                <a:ext uri="{FF2B5EF4-FFF2-40B4-BE49-F238E27FC236}">
                  <a16:creationId xmlns:a16="http://schemas.microsoft.com/office/drawing/2014/main" id="{6B6F0E1F-97BC-B035-254A-1D996D9298D5}"/>
                </a:ext>
              </a:extLst>
            </p:cNvPr>
            <p:cNvSpPr/>
            <p:nvPr/>
          </p:nvSpPr>
          <p:spPr>
            <a:xfrm>
              <a:off x="0" y="0"/>
              <a:ext cx="5791145" cy="5668447"/>
            </a:xfrm>
            <a:custGeom>
              <a:avLst/>
              <a:gdLst/>
              <a:ahLst/>
              <a:cxnLst/>
              <a:rect l="l" t="t" r="r" b="b"/>
              <a:pathLst>
                <a:path w="5791145" h="5668447">
                  <a:moveTo>
                    <a:pt x="0" y="0"/>
                  </a:moveTo>
                  <a:lnTo>
                    <a:pt x="5791145" y="0"/>
                  </a:lnTo>
                  <a:lnTo>
                    <a:pt x="5791145" y="5668447"/>
                  </a:lnTo>
                  <a:lnTo>
                    <a:pt x="0" y="5668447"/>
                  </a:lnTo>
                  <a:close/>
                </a:path>
              </a:pathLst>
            </a:custGeom>
            <a:solidFill>
              <a:srgbClr val="000000">
                <a:alpha val="0"/>
              </a:srgbClr>
            </a:soli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909603FF-E681-EF14-572C-F597AEB75BFA}"/>
                </a:ext>
              </a:extLst>
            </p:cNvPr>
            <p:cNvSpPr txBox="1"/>
            <p:nvPr/>
          </p:nvSpPr>
          <p:spPr>
            <a:xfrm>
              <a:off x="0" y="-38100"/>
              <a:ext cx="5791145" cy="5706547"/>
            </a:xfrm>
            <a:prstGeom prst="rect">
              <a:avLst/>
            </a:prstGeom>
          </p:spPr>
          <p:txBody>
            <a:bodyPr lIns="0" tIns="0" rIns="0" bIns="0" rtlCol="0" anchor="t"/>
            <a:lstStyle/>
            <a:p>
              <a:pPr marL="0" marR="0" lvl="0" indent="0" algn="l" defTabSz="914445" rtl="0" eaLnBrk="1" fontAlgn="auto" latinLnBrk="0" hangingPunct="1">
                <a:lnSpc>
                  <a:spcPts val="5076"/>
                </a:lnSpc>
                <a:spcBef>
                  <a:spcPts val="0"/>
                </a:spcBef>
                <a:spcAft>
                  <a:spcPts val="0"/>
                </a:spcAft>
                <a:buClrTx/>
                <a:buSzTx/>
                <a:buFontTx/>
                <a:buNone/>
                <a:tabLst/>
                <a:defRPr/>
              </a:pPr>
              <a:r>
                <a:rPr kumimoji="0" lang="en-US" sz="4700" b="1" i="0" u="none" strike="noStrike" kern="1200" cap="none" spc="0" normalizeH="0" baseline="0" noProof="0" dirty="0">
                  <a:ln>
                    <a:noFill/>
                  </a:ln>
                  <a:solidFill>
                    <a:srgbClr val="FFC000"/>
                  </a:solidFill>
                  <a:effectLst/>
                  <a:uLnTx/>
                  <a:uFillTx/>
                  <a:latin typeface="Calibri (MS) Bold"/>
                  <a:ea typeface="Calibri (MS) Bold"/>
                  <a:cs typeface="Calibri (MS) Bold"/>
                  <a:sym typeface="Calibri (MS) Bold"/>
                </a:rPr>
                <a:t>The Trajectory of Green Finance in the UK</a:t>
              </a:r>
            </a:p>
          </p:txBody>
        </p:sp>
      </p:grpSp>
      <p:sp>
        <p:nvSpPr>
          <p:cNvPr id="14" name="Freeform 14">
            <a:extLst>
              <a:ext uri="{FF2B5EF4-FFF2-40B4-BE49-F238E27FC236}">
                <a16:creationId xmlns:a16="http://schemas.microsoft.com/office/drawing/2014/main" id="{AB43F3E2-B4EE-D7B3-0FE9-0A6F36097210}"/>
              </a:ext>
            </a:extLst>
          </p:cNvPr>
          <p:cNvSpPr/>
          <p:nvPr/>
        </p:nvSpPr>
        <p:spPr>
          <a:xfrm>
            <a:off x="1778760" y="3164546"/>
            <a:ext cx="2194863" cy="974529"/>
          </a:xfrm>
          <a:custGeom>
            <a:avLst/>
            <a:gdLst/>
            <a:ahLst/>
            <a:cxnLst/>
            <a:rect l="l" t="t" r="r" b="b"/>
            <a:pathLst>
              <a:path w="2194863" h="974529">
                <a:moveTo>
                  <a:pt x="0" y="0"/>
                </a:moveTo>
                <a:lnTo>
                  <a:pt x="2194863" y="0"/>
                </a:lnTo>
                <a:lnTo>
                  <a:pt x="2194863" y="974529"/>
                </a:lnTo>
                <a:lnTo>
                  <a:pt x="0" y="9745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a:extLst>
              <a:ext uri="{FF2B5EF4-FFF2-40B4-BE49-F238E27FC236}">
                <a16:creationId xmlns:a16="http://schemas.microsoft.com/office/drawing/2014/main" id="{999FC5DF-EC15-A9D9-EE88-9F125A2B74EE}"/>
              </a:ext>
            </a:extLst>
          </p:cNvPr>
          <p:cNvGrpSpPr/>
          <p:nvPr/>
        </p:nvGrpSpPr>
        <p:grpSpPr>
          <a:xfrm>
            <a:off x="1778760" y="5991153"/>
            <a:ext cx="2194863" cy="627393"/>
            <a:chOff x="0" y="0"/>
            <a:chExt cx="3262327" cy="932523"/>
          </a:xfrm>
        </p:grpSpPr>
        <p:sp>
          <p:nvSpPr>
            <p:cNvPr id="16" name="Freeform 16">
              <a:extLst>
                <a:ext uri="{FF2B5EF4-FFF2-40B4-BE49-F238E27FC236}">
                  <a16:creationId xmlns:a16="http://schemas.microsoft.com/office/drawing/2014/main" id="{A6271351-A642-3657-35CC-76D9DBD0A868}"/>
                </a:ext>
              </a:extLst>
            </p:cNvPr>
            <p:cNvSpPr/>
            <p:nvPr/>
          </p:nvSpPr>
          <p:spPr>
            <a:xfrm>
              <a:off x="0" y="0"/>
              <a:ext cx="3262249" cy="932547"/>
            </a:xfrm>
            <a:custGeom>
              <a:avLst/>
              <a:gdLst/>
              <a:ahLst/>
              <a:cxnLst/>
              <a:rect l="l" t="t" r="r" b="b"/>
              <a:pathLst>
                <a:path w="3262249" h="932547">
                  <a:moveTo>
                    <a:pt x="61341" y="0"/>
                  </a:moveTo>
                  <a:lnTo>
                    <a:pt x="3200908" y="0"/>
                  </a:lnTo>
                  <a:cubicBezTo>
                    <a:pt x="3234817" y="0"/>
                    <a:pt x="3262249" y="26525"/>
                    <a:pt x="3262249" y="59160"/>
                  </a:cubicBezTo>
                  <a:lnTo>
                    <a:pt x="3262249" y="873391"/>
                  </a:lnTo>
                  <a:cubicBezTo>
                    <a:pt x="3262249" y="906026"/>
                    <a:pt x="3234817" y="932547"/>
                    <a:pt x="3200908" y="932547"/>
                  </a:cubicBezTo>
                  <a:lnTo>
                    <a:pt x="61341" y="932547"/>
                  </a:lnTo>
                  <a:cubicBezTo>
                    <a:pt x="27432" y="932547"/>
                    <a:pt x="0" y="906026"/>
                    <a:pt x="0" y="873391"/>
                  </a:cubicBezTo>
                  <a:lnTo>
                    <a:pt x="0" y="59160"/>
                  </a:lnTo>
                  <a:cubicBezTo>
                    <a:pt x="0" y="26525"/>
                    <a:pt x="27432" y="0"/>
                    <a:pt x="61341" y="0"/>
                  </a:cubicBezTo>
                  <a:close/>
                </a:path>
              </a:pathLst>
            </a:custGeom>
            <a:gradFill rotWithShape="1">
              <a:gsLst>
                <a:gs pos="0">
                  <a:srgbClr val="088395">
                    <a:alpha val="85000"/>
                  </a:srgbClr>
                </a:gs>
                <a:gs pos="100000">
                  <a:srgbClr val="071952">
                    <a:alpha val="85000"/>
                  </a:srgbClr>
                </a:gs>
              </a:gsLst>
              <a:lin ang="2700000"/>
            </a:gra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0">
            <a:extLst>
              <a:ext uri="{FF2B5EF4-FFF2-40B4-BE49-F238E27FC236}">
                <a16:creationId xmlns:a16="http://schemas.microsoft.com/office/drawing/2014/main" id="{B964133B-649E-1E9D-03BF-DE408EB42760}"/>
              </a:ext>
            </a:extLst>
          </p:cNvPr>
          <p:cNvSpPr/>
          <p:nvPr/>
        </p:nvSpPr>
        <p:spPr>
          <a:xfrm>
            <a:off x="6203832" y="895148"/>
            <a:ext cx="4546325" cy="7223074"/>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FFFFF">
              <a:alpha val="8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3">
            <a:extLst>
              <a:ext uri="{FF2B5EF4-FFF2-40B4-BE49-F238E27FC236}">
                <a16:creationId xmlns:a16="http://schemas.microsoft.com/office/drawing/2014/main" id="{4083C12F-F3D7-9303-F8A1-326C7B36E527}"/>
              </a:ext>
            </a:extLst>
          </p:cNvPr>
          <p:cNvSpPr/>
          <p:nvPr/>
        </p:nvSpPr>
        <p:spPr>
          <a:xfrm>
            <a:off x="6483930" y="1153442"/>
            <a:ext cx="3986128" cy="1182383"/>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15">
            <a:extLst>
              <a:ext uri="{FF2B5EF4-FFF2-40B4-BE49-F238E27FC236}">
                <a16:creationId xmlns:a16="http://schemas.microsoft.com/office/drawing/2014/main" id="{55DA348C-13CF-A5D7-F9B8-73EE9313EB0E}"/>
              </a:ext>
            </a:extLst>
          </p:cNvPr>
          <p:cNvSpPr txBox="1"/>
          <p:nvPr/>
        </p:nvSpPr>
        <p:spPr>
          <a:xfrm>
            <a:off x="6654450" y="1336988"/>
            <a:ext cx="3645090" cy="743793"/>
          </a:xfrm>
          <a:prstGeom prst="rect">
            <a:avLst/>
          </a:prstGeom>
        </p:spPr>
        <p:txBody>
          <a:bodyPr lIns="0" tIns="0" rIns="0" bIns="0" rtlCol="0" anchor="t">
            <a:spAutoFit/>
          </a:bodyPr>
          <a:lstStyle/>
          <a:p>
            <a:pPr marL="0" marR="0" lvl="0" indent="0" algn="ctr" defTabSz="914400" rtl="0" eaLnBrk="1" fontAlgn="auto" latinLnBrk="0" hangingPunct="1">
              <a:lnSpc>
                <a:spcPts val="2903"/>
              </a:lnSpc>
              <a:spcBef>
                <a:spcPts val="0"/>
              </a:spcBef>
              <a:spcAft>
                <a:spcPts val="0"/>
              </a:spcAft>
              <a:buClrTx/>
              <a:buSzTx/>
              <a:buFontTx/>
              <a:buNone/>
              <a:tabLst/>
              <a:defRPr/>
            </a:pPr>
            <a:r>
              <a:rPr kumimoji="0" lang="en-US" sz="2419" b="1" i="0" u="none" strike="noStrike" kern="1200" cap="none" spc="0" normalizeH="0" baseline="0" noProof="0" dirty="0">
                <a:ln>
                  <a:noFill/>
                </a:ln>
                <a:solidFill>
                  <a:srgbClr val="FFFFFF"/>
                </a:solidFill>
                <a:effectLst/>
                <a:uLnTx/>
                <a:uFillTx/>
                <a:latin typeface="Arial" panose="020B0604020202020204" pitchFamily="34" charset="0"/>
                <a:ea typeface="Garet Bold"/>
                <a:cs typeface="Arial" panose="020B0604020202020204" pitchFamily="34" charset="0"/>
                <a:sym typeface="Garet Bold"/>
              </a:rPr>
              <a:t>Ambitious Climate Targets &amp; Achievements </a:t>
            </a:r>
            <a:endParaRPr kumimoji="0" lang="en-US" sz="2419" b="0" i="1" u="none" strike="noStrike" kern="1200" cap="none" spc="0" normalizeH="0" baseline="0" noProof="0" dirty="0">
              <a:ln>
                <a:noFill/>
              </a:ln>
              <a:solidFill>
                <a:srgbClr val="FFFFFF"/>
              </a:solidFill>
              <a:effectLst/>
              <a:uLnTx/>
              <a:uFillTx/>
              <a:latin typeface="Arial" panose="020B0604020202020204" pitchFamily="34" charset="0"/>
              <a:ea typeface="Garet Bold"/>
              <a:cs typeface="Arial" panose="020B0604020202020204" pitchFamily="34" charset="0"/>
              <a:sym typeface="Garet Bold"/>
            </a:endParaRPr>
          </a:p>
        </p:txBody>
      </p:sp>
      <p:sp>
        <p:nvSpPr>
          <p:cNvPr id="22" name="TextBox 16">
            <a:extLst>
              <a:ext uri="{FF2B5EF4-FFF2-40B4-BE49-F238E27FC236}">
                <a16:creationId xmlns:a16="http://schemas.microsoft.com/office/drawing/2014/main" id="{2FEA733A-D9E7-B75B-2AF3-00B655E9BC7F}"/>
              </a:ext>
            </a:extLst>
          </p:cNvPr>
          <p:cNvSpPr txBox="1"/>
          <p:nvPr/>
        </p:nvSpPr>
        <p:spPr>
          <a:xfrm>
            <a:off x="6570187" y="2493669"/>
            <a:ext cx="3813614" cy="5624553"/>
          </a:xfrm>
          <a:prstGeom prst="rect">
            <a:avLst/>
          </a:prstGeom>
        </p:spPr>
        <p:txBody>
          <a:bodyPr lIns="0" tIns="0" rIns="0" bIns="0" rtlCol="0" anchor="t">
            <a:spAutoFit/>
          </a:bodyPr>
          <a:lstStyle/>
          <a:p>
            <a:pPr marL="285750" marR="0" lvl="0" indent="-285750" algn="just" defTabSz="914400" rtl="0" eaLnBrk="1" fontAlgn="auto" latinLnBrk="0" hangingPunct="1">
              <a:lnSpc>
                <a:spcPts val="2226"/>
              </a:lnSpc>
              <a:spcBef>
                <a:spcPct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The UK maintains a net-zero goal by 2050, underpinned by strong policies and climate finance commitments. The latest target: reduce GHG emission to 81% by 2035.  </a:t>
            </a:r>
          </a:p>
          <a:p>
            <a:pPr marL="285750" marR="0" lvl="0" indent="-285750" algn="just" defTabSz="914400" rtl="0" eaLnBrk="1" fontAlgn="auto" latinLnBrk="0" hangingPunct="1">
              <a:lnSpc>
                <a:spcPts val="2226"/>
              </a:lnSpc>
              <a:spcBef>
                <a:spcPct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The UK was also the first nation to establish government climate initiatives and national emission targets under the 2008 Climate Change Act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 and the 2019 Green Finance Strategy.</a:t>
            </a:r>
          </a:p>
          <a:p>
            <a:pPr marL="285750" marR="0" lvl="0" indent="-285750" algn="just" defTabSz="914400" rtl="0" eaLnBrk="1" fontAlgn="auto" latinLnBrk="0" hangingPunct="1">
              <a:lnSpc>
                <a:spcPts val="2226"/>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The UK has achieved 50% GHG emission reduction between 1990 and 2022.</a:t>
            </a:r>
          </a:p>
          <a:p>
            <a:pPr marL="285750" marR="0" lvl="0" indent="-285750" algn="just" defTabSz="914400" rtl="0" eaLnBrk="1" fontAlgn="auto" latinLnBrk="0" hangingPunct="1">
              <a:lnSpc>
                <a:spcPts val="2226"/>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The UK’s financial sector, among the largest globally, has emerged as a leader in sustainable and green finance.  </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endParaRPr>
          </a:p>
          <a:p>
            <a:pPr marL="285750" marR="0" lvl="0" indent="-285750" algn="just" defTabSz="914400" rtl="0" eaLnBrk="1" fontAlgn="auto" latinLnBrk="0" hangingPunct="1">
              <a:lnSpc>
                <a:spcPts val="2226"/>
              </a:lnSpc>
              <a:spcBef>
                <a:spcPct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endParaRPr>
          </a:p>
        </p:txBody>
      </p:sp>
      <p:sp>
        <p:nvSpPr>
          <p:cNvPr id="29" name="Freeform 10">
            <a:extLst>
              <a:ext uri="{FF2B5EF4-FFF2-40B4-BE49-F238E27FC236}">
                <a16:creationId xmlns:a16="http://schemas.microsoft.com/office/drawing/2014/main" id="{036B973C-675B-96BD-4B86-44D7D54F0E26}"/>
              </a:ext>
            </a:extLst>
          </p:cNvPr>
          <p:cNvSpPr/>
          <p:nvPr/>
        </p:nvSpPr>
        <p:spPr>
          <a:xfrm>
            <a:off x="11128440" y="877981"/>
            <a:ext cx="7012603" cy="8769083"/>
          </a:xfrm>
          <a:custGeom>
            <a:avLst/>
            <a:gdLst/>
            <a:ahLst/>
            <a:cxnLst/>
            <a:rect l="l" t="t" r="r" b="b"/>
            <a:pathLst>
              <a:path w="1177600" h="915340">
                <a:moveTo>
                  <a:pt x="17029" y="0"/>
                </a:moveTo>
                <a:lnTo>
                  <a:pt x="1160571" y="0"/>
                </a:lnTo>
                <a:cubicBezTo>
                  <a:pt x="1169975" y="0"/>
                  <a:pt x="1177600" y="7624"/>
                  <a:pt x="1177600" y="17029"/>
                </a:cubicBezTo>
                <a:lnTo>
                  <a:pt x="1177600" y="898311"/>
                </a:lnTo>
                <a:cubicBezTo>
                  <a:pt x="1177600" y="902827"/>
                  <a:pt x="1175805" y="907159"/>
                  <a:pt x="1172612" y="910352"/>
                </a:cubicBezTo>
                <a:cubicBezTo>
                  <a:pt x="1169418" y="913546"/>
                  <a:pt x="1165087" y="915340"/>
                  <a:pt x="1160571" y="915340"/>
                </a:cubicBezTo>
                <a:lnTo>
                  <a:pt x="17029" y="915340"/>
                </a:lnTo>
                <a:cubicBezTo>
                  <a:pt x="12513" y="915340"/>
                  <a:pt x="8181" y="913546"/>
                  <a:pt x="4988" y="910352"/>
                </a:cubicBezTo>
                <a:cubicBezTo>
                  <a:pt x="1794" y="907159"/>
                  <a:pt x="0" y="902827"/>
                  <a:pt x="0" y="898311"/>
                </a:cubicBezTo>
                <a:lnTo>
                  <a:pt x="0" y="17029"/>
                </a:lnTo>
                <a:cubicBezTo>
                  <a:pt x="0" y="12513"/>
                  <a:pt x="1794" y="8181"/>
                  <a:pt x="4988" y="4988"/>
                </a:cubicBezTo>
                <a:cubicBezTo>
                  <a:pt x="8181" y="1794"/>
                  <a:pt x="12513" y="0"/>
                  <a:pt x="17029" y="0"/>
                </a:cubicBezTo>
                <a:close/>
              </a:path>
            </a:pathLst>
          </a:custGeom>
          <a:solidFill>
            <a:srgbClr val="FEFEFE">
              <a:alpha val="8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Right Arrow 29">
            <a:extLst>
              <a:ext uri="{FF2B5EF4-FFF2-40B4-BE49-F238E27FC236}">
                <a16:creationId xmlns:a16="http://schemas.microsoft.com/office/drawing/2014/main" id="{296B401C-9559-C54E-AB6C-BE722CE6444F}"/>
              </a:ext>
            </a:extLst>
          </p:cNvPr>
          <p:cNvSpPr/>
          <p:nvPr/>
        </p:nvSpPr>
        <p:spPr>
          <a:xfrm>
            <a:off x="10750157" y="3116155"/>
            <a:ext cx="354429" cy="2865592"/>
          </a:xfrm>
          <a:prstGeom prst="rightArrow">
            <a:avLst/>
          </a:prstGeom>
          <a:solidFill>
            <a:srgbClr val="00206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31" name="Freeform 13">
            <a:extLst>
              <a:ext uri="{FF2B5EF4-FFF2-40B4-BE49-F238E27FC236}">
                <a16:creationId xmlns:a16="http://schemas.microsoft.com/office/drawing/2014/main" id="{C1CF78DE-80F5-0C5C-D70F-662FBF45EFCD}"/>
              </a:ext>
            </a:extLst>
          </p:cNvPr>
          <p:cNvSpPr/>
          <p:nvPr/>
        </p:nvSpPr>
        <p:spPr>
          <a:xfrm>
            <a:off x="12535541" y="1117692"/>
            <a:ext cx="3986128" cy="1182383"/>
          </a:xfrm>
          <a:custGeom>
            <a:avLst/>
            <a:gdLst/>
            <a:ahLst/>
            <a:cxnLst/>
            <a:rect l="l" t="t" r="r" b="b"/>
            <a:pathLst>
              <a:path w="1032496" h="306264">
                <a:moveTo>
                  <a:pt x="19422" y="0"/>
                </a:moveTo>
                <a:lnTo>
                  <a:pt x="1013074" y="0"/>
                </a:lnTo>
                <a:cubicBezTo>
                  <a:pt x="1023800" y="0"/>
                  <a:pt x="1032496" y="8696"/>
                  <a:pt x="1032496" y="19422"/>
                </a:cubicBezTo>
                <a:lnTo>
                  <a:pt x="1032496" y="286841"/>
                </a:lnTo>
                <a:cubicBezTo>
                  <a:pt x="1032496" y="297568"/>
                  <a:pt x="1023800" y="306264"/>
                  <a:pt x="1013074" y="306264"/>
                </a:cubicBezTo>
                <a:lnTo>
                  <a:pt x="19422" y="306264"/>
                </a:lnTo>
                <a:cubicBezTo>
                  <a:pt x="8696" y="306264"/>
                  <a:pt x="0" y="297568"/>
                  <a:pt x="0" y="286841"/>
                </a:cubicBezTo>
                <a:lnTo>
                  <a:pt x="0" y="19422"/>
                </a:lnTo>
                <a:cubicBezTo>
                  <a:pt x="0" y="8696"/>
                  <a:pt x="8696" y="0"/>
                  <a:pt x="19422" y="0"/>
                </a:cubicBezTo>
                <a:close/>
              </a:path>
            </a:pathLst>
          </a:custGeom>
          <a:gradFill rotWithShape="1">
            <a:gsLst>
              <a:gs pos="0">
                <a:srgbClr val="088395">
                  <a:alpha val="85000"/>
                </a:srgbClr>
              </a:gs>
              <a:gs pos="100000">
                <a:srgbClr val="071952">
                  <a:alpha val="85000"/>
                </a:srgbClr>
              </a:gs>
            </a:gsLst>
            <a:lin ang="27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TextBox 15">
            <a:extLst>
              <a:ext uri="{FF2B5EF4-FFF2-40B4-BE49-F238E27FC236}">
                <a16:creationId xmlns:a16="http://schemas.microsoft.com/office/drawing/2014/main" id="{E5300A89-3182-92D4-08B9-40BAA312316D}"/>
              </a:ext>
            </a:extLst>
          </p:cNvPr>
          <p:cNvSpPr txBox="1"/>
          <p:nvPr/>
        </p:nvSpPr>
        <p:spPr>
          <a:xfrm>
            <a:off x="12729621" y="1117692"/>
            <a:ext cx="3645090" cy="1115690"/>
          </a:xfrm>
          <a:prstGeom prst="rect">
            <a:avLst/>
          </a:prstGeom>
        </p:spPr>
        <p:txBody>
          <a:bodyPr lIns="0" tIns="0" rIns="0" bIns="0" rtlCol="0" anchor="t">
            <a:spAutoFit/>
          </a:bodyPr>
          <a:lstStyle/>
          <a:p>
            <a:pPr marL="0" marR="0" lvl="0" indent="0" algn="ctr" defTabSz="914400" rtl="0" eaLnBrk="1" fontAlgn="auto" latinLnBrk="0" hangingPunct="1">
              <a:lnSpc>
                <a:spcPts val="2903"/>
              </a:lnSpc>
              <a:spcBef>
                <a:spcPts val="0"/>
              </a:spcBef>
              <a:spcAft>
                <a:spcPts val="0"/>
              </a:spcAft>
              <a:buClrTx/>
              <a:buSzTx/>
              <a:buFontTx/>
              <a:buNone/>
              <a:tabLst/>
              <a:defRPr/>
            </a:pPr>
            <a:r>
              <a:rPr kumimoji="0" lang="en-US" sz="2419" b="1" i="0" u="none" strike="noStrike" kern="1200" cap="none" spc="0" normalizeH="0" baseline="0" noProof="0" dirty="0">
                <a:ln>
                  <a:noFill/>
                </a:ln>
                <a:solidFill>
                  <a:srgbClr val="FFFFFF"/>
                </a:solidFill>
                <a:effectLst/>
                <a:uLnTx/>
                <a:uFillTx/>
                <a:latin typeface="Arial" panose="020B0604020202020204" pitchFamily="34" charset="0"/>
                <a:ea typeface="Garet Bold"/>
                <a:cs typeface="Arial" panose="020B0604020202020204" pitchFamily="34" charset="0"/>
                <a:sym typeface="Garet Bold"/>
              </a:rPr>
              <a:t>Financial Sector Governance &amp; Regulation</a:t>
            </a:r>
          </a:p>
        </p:txBody>
      </p:sp>
      <p:sp>
        <p:nvSpPr>
          <p:cNvPr id="36" name="TextBox 35">
            <a:extLst>
              <a:ext uri="{FF2B5EF4-FFF2-40B4-BE49-F238E27FC236}">
                <a16:creationId xmlns:a16="http://schemas.microsoft.com/office/drawing/2014/main" id="{13BD0B3F-F58D-6002-4580-6EA2650FA2D0}"/>
              </a:ext>
            </a:extLst>
          </p:cNvPr>
          <p:cNvSpPr txBox="1"/>
          <p:nvPr/>
        </p:nvSpPr>
        <p:spPr>
          <a:xfrm>
            <a:off x="11203187" y="2399311"/>
            <a:ext cx="6697958" cy="2031325"/>
          </a:xfrm>
          <a:prstGeom prst="rect">
            <a:avLst/>
          </a:prstGeom>
          <a:noFill/>
        </p:spPr>
        <p:txBody>
          <a:bodyPr wrap="square">
            <a:spAutoFit/>
          </a:bodyPr>
          <a:lstStyle/>
          <a:p>
            <a:pPr marL="285750" indent="-285750" algn="just">
              <a:buFont typeface="Arial" panose="020B0604020202020204" pitchFamily="34" charset="0"/>
              <a:buChar char="•"/>
            </a:pPr>
            <a:r>
              <a:rPr lang="en-US" sz="18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Financial sector authorities in the UK have integrated climate considerations into policy actions, </a:t>
            </a:r>
            <a:r>
              <a:rPr lang="en-US"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including prudential regulations and country-level risk assessments.</a:t>
            </a:r>
            <a:r>
              <a:rPr lang="en-US" dirty="0">
                <a:solidFill>
                  <a:schemeClr val="bg1"/>
                </a:solidFill>
                <a:effectLst/>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r>
              <a:rPr lang="en-U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 UK’s institutional framework benefits from clear delineation of responsibilities:</a:t>
            </a:r>
            <a:endParaRPr lang="en-US" sz="18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endParaRPr lang="en-US" dirty="0">
              <a:solidFill>
                <a:schemeClr val="bg1"/>
              </a:solidFill>
              <a:effectLs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dirty="0">
              <a:solidFill>
                <a:schemeClr val="bg1"/>
              </a:solidFill>
              <a:effectLst/>
              <a:latin typeface="Arial" panose="020B0604020202020204" pitchFamily="34" charset="0"/>
              <a:cs typeface="Arial" panose="020B0604020202020204" pitchFamily="34" charset="0"/>
            </a:endParaRPr>
          </a:p>
        </p:txBody>
      </p:sp>
      <p:graphicFrame>
        <p:nvGraphicFramePr>
          <p:cNvPr id="37" name="Diagram 36">
            <a:extLst>
              <a:ext uri="{FF2B5EF4-FFF2-40B4-BE49-F238E27FC236}">
                <a16:creationId xmlns:a16="http://schemas.microsoft.com/office/drawing/2014/main" id="{1775688F-C57D-1B73-CC4C-EA11772FADD0}"/>
              </a:ext>
            </a:extLst>
          </p:cNvPr>
          <p:cNvGraphicFramePr/>
          <p:nvPr>
            <p:extLst>
              <p:ext uri="{D42A27DB-BD31-4B8C-83A1-F6EECF244321}">
                <p14:modId xmlns:p14="http://schemas.microsoft.com/office/powerpoint/2010/main" val="465596526"/>
              </p:ext>
            </p:extLst>
          </p:nvPr>
        </p:nvGraphicFramePr>
        <p:xfrm>
          <a:off x="11910061" y="3955246"/>
          <a:ext cx="5692140" cy="34415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8" name="Rounded Rectangle 37">
            <a:extLst>
              <a:ext uri="{FF2B5EF4-FFF2-40B4-BE49-F238E27FC236}">
                <a16:creationId xmlns:a16="http://schemas.microsoft.com/office/drawing/2014/main" id="{DD0408E1-96DB-3D61-CB4D-AE7DD98ABBF6}"/>
              </a:ext>
            </a:extLst>
          </p:cNvPr>
          <p:cNvSpPr/>
          <p:nvPr/>
        </p:nvSpPr>
        <p:spPr>
          <a:xfrm>
            <a:off x="15371198" y="6629457"/>
            <a:ext cx="1921267" cy="77160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400" dirty="0"/>
              <a:t>Macro &amp; micro-prudential regulation &amp; supervision</a:t>
            </a:r>
          </a:p>
        </p:txBody>
      </p:sp>
      <p:sp>
        <p:nvSpPr>
          <p:cNvPr id="39" name="Rounded Rectangle 38">
            <a:extLst>
              <a:ext uri="{FF2B5EF4-FFF2-40B4-BE49-F238E27FC236}">
                <a16:creationId xmlns:a16="http://schemas.microsoft.com/office/drawing/2014/main" id="{B9330ACA-BF6A-9533-C518-7CE136962E24}"/>
              </a:ext>
            </a:extLst>
          </p:cNvPr>
          <p:cNvSpPr/>
          <p:nvPr/>
        </p:nvSpPr>
        <p:spPr>
          <a:xfrm>
            <a:off x="11494796" y="5305945"/>
            <a:ext cx="1293294" cy="77160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400" dirty="0"/>
              <a:t>Market conduct &amp; transparency</a:t>
            </a:r>
          </a:p>
        </p:txBody>
      </p:sp>
      <p:sp>
        <p:nvSpPr>
          <p:cNvPr id="40" name="Rounded Rectangle 39">
            <a:extLst>
              <a:ext uri="{FF2B5EF4-FFF2-40B4-BE49-F238E27FC236}">
                <a16:creationId xmlns:a16="http://schemas.microsoft.com/office/drawing/2014/main" id="{6E38BAEB-D7D8-D251-B804-9D292B159868}"/>
              </a:ext>
            </a:extLst>
          </p:cNvPr>
          <p:cNvSpPr/>
          <p:nvPr/>
        </p:nvSpPr>
        <p:spPr>
          <a:xfrm>
            <a:off x="15342639" y="3979839"/>
            <a:ext cx="1654216" cy="77160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400" dirty="0"/>
              <a:t>Strategic direction on sustainable finance</a:t>
            </a:r>
          </a:p>
        </p:txBody>
      </p:sp>
      <p:sp>
        <p:nvSpPr>
          <p:cNvPr id="41" name="Rounded Rectangle 40">
            <a:extLst>
              <a:ext uri="{FF2B5EF4-FFF2-40B4-BE49-F238E27FC236}">
                <a16:creationId xmlns:a16="http://schemas.microsoft.com/office/drawing/2014/main" id="{1C995400-2A96-E97B-A485-335BA2BFCCC9}"/>
              </a:ext>
            </a:extLst>
          </p:cNvPr>
          <p:cNvSpPr/>
          <p:nvPr/>
        </p:nvSpPr>
        <p:spPr>
          <a:xfrm>
            <a:off x="13864134" y="5431501"/>
            <a:ext cx="1654216" cy="771603"/>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b="1" i="1" dirty="0"/>
              <a:t>Strong interagency collaboration</a:t>
            </a:r>
          </a:p>
        </p:txBody>
      </p:sp>
      <p:sp>
        <p:nvSpPr>
          <p:cNvPr id="42" name="Rounded Rectangle 41">
            <a:extLst>
              <a:ext uri="{FF2B5EF4-FFF2-40B4-BE49-F238E27FC236}">
                <a16:creationId xmlns:a16="http://schemas.microsoft.com/office/drawing/2014/main" id="{33EDCAF4-176D-34CB-401A-0374B7B2FA2B}"/>
              </a:ext>
            </a:extLst>
          </p:cNvPr>
          <p:cNvSpPr/>
          <p:nvPr/>
        </p:nvSpPr>
        <p:spPr>
          <a:xfrm>
            <a:off x="16706484" y="5290242"/>
            <a:ext cx="1141809" cy="77160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400" dirty="0"/>
              <a:t>Fiscal policy</a:t>
            </a:r>
          </a:p>
        </p:txBody>
      </p:sp>
      <p:sp>
        <p:nvSpPr>
          <p:cNvPr id="46" name="Rectangle 45">
            <a:extLst>
              <a:ext uri="{FF2B5EF4-FFF2-40B4-BE49-F238E27FC236}">
                <a16:creationId xmlns:a16="http://schemas.microsoft.com/office/drawing/2014/main" id="{F4C64A27-637A-502F-724E-73D866CF7321}"/>
              </a:ext>
            </a:extLst>
          </p:cNvPr>
          <p:cNvSpPr/>
          <p:nvPr/>
        </p:nvSpPr>
        <p:spPr>
          <a:xfrm>
            <a:off x="11104586" y="7573975"/>
            <a:ext cx="7036457" cy="23128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aphicFrame>
        <p:nvGraphicFramePr>
          <p:cNvPr id="45" name="Diagram 44">
            <a:extLst>
              <a:ext uri="{FF2B5EF4-FFF2-40B4-BE49-F238E27FC236}">
                <a16:creationId xmlns:a16="http://schemas.microsoft.com/office/drawing/2014/main" id="{A454C0A0-BA65-4150-EF50-953FCF393959}"/>
              </a:ext>
            </a:extLst>
          </p:cNvPr>
          <p:cNvGraphicFramePr/>
          <p:nvPr>
            <p:extLst>
              <p:ext uri="{D42A27DB-BD31-4B8C-83A1-F6EECF244321}">
                <p14:modId xmlns:p14="http://schemas.microsoft.com/office/powerpoint/2010/main" val="4004779471"/>
              </p:ext>
            </p:extLst>
          </p:nvPr>
        </p:nvGraphicFramePr>
        <p:xfrm>
          <a:off x="11104586" y="8047874"/>
          <a:ext cx="7036457" cy="168909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8" name="TextBox 47">
            <a:extLst>
              <a:ext uri="{FF2B5EF4-FFF2-40B4-BE49-F238E27FC236}">
                <a16:creationId xmlns:a16="http://schemas.microsoft.com/office/drawing/2014/main" id="{A19ED0A2-A987-9015-DA80-FCBBD89C1540}"/>
              </a:ext>
            </a:extLst>
          </p:cNvPr>
          <p:cNvSpPr txBox="1"/>
          <p:nvPr/>
        </p:nvSpPr>
        <p:spPr>
          <a:xfrm>
            <a:off x="11216909" y="7624379"/>
            <a:ext cx="6735716" cy="307777"/>
          </a:xfrm>
          <a:prstGeom prst="rect">
            <a:avLst/>
          </a:prstGeom>
          <a:noFill/>
        </p:spPr>
        <p:txBody>
          <a:bodyPr wrap="square">
            <a:spAutoFit/>
          </a:bodyPr>
          <a:lstStyle/>
          <a:p>
            <a:pPr algn="ctr"/>
            <a:r>
              <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Policy &amp; Regulatory Framework for Green Finance &amp; Climate Resilience</a:t>
            </a:r>
            <a:endParaRPr lang="en-GB" sz="1400" b="1" dirty="0"/>
          </a:p>
        </p:txBody>
      </p:sp>
      <p:sp>
        <p:nvSpPr>
          <p:cNvPr id="49" name="TextBox 48">
            <a:extLst>
              <a:ext uri="{FF2B5EF4-FFF2-40B4-BE49-F238E27FC236}">
                <a16:creationId xmlns:a16="http://schemas.microsoft.com/office/drawing/2014/main" id="{D82047DD-2CD3-3B3F-0539-7BD33D0EE648}"/>
              </a:ext>
            </a:extLst>
          </p:cNvPr>
          <p:cNvSpPr txBox="1"/>
          <p:nvPr/>
        </p:nvSpPr>
        <p:spPr>
          <a:xfrm>
            <a:off x="122695" y="57128"/>
            <a:ext cx="12620539" cy="514372"/>
          </a:xfrm>
          <a:prstGeom prst="rect">
            <a:avLst/>
          </a:prstGeom>
          <a:noFill/>
        </p:spPr>
        <p:txBody>
          <a:bodyPr wrap="square">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Green Finance Practice Reference</a:t>
            </a:r>
            <a:endParaRPr lang="en-US" sz="2596" dirty="0">
              <a:solidFill>
                <a:srgbClr val="FFFFFF"/>
              </a:solidFill>
              <a:latin typeface="Arial" panose="020B0604020202020204" pitchFamily="34" charset="0"/>
              <a:ea typeface="Garet Bold"/>
              <a:cs typeface="Arial" panose="020B0604020202020204" pitchFamily="34" charset="0"/>
              <a:sym typeface="Garet Bold"/>
            </a:endParaRPr>
          </a:p>
        </p:txBody>
      </p:sp>
    </p:spTree>
    <p:extLst>
      <p:ext uri="{BB962C8B-B14F-4D97-AF65-F5344CB8AC3E}">
        <p14:creationId xmlns:p14="http://schemas.microsoft.com/office/powerpoint/2010/main" val="2480837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C9DB9-F27F-23F2-845B-838B9006064E}"/>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C08BE831-6228-796B-5622-5185D5A9BDF9}"/>
              </a:ext>
            </a:extLst>
          </p:cNvPr>
          <p:cNvSpPr txBox="1"/>
          <p:nvPr/>
        </p:nvSpPr>
        <p:spPr>
          <a:xfrm>
            <a:off x="864054" y="609836"/>
            <a:ext cx="16559892" cy="886268"/>
          </a:xfrm>
          <a:prstGeom prst="rect">
            <a:avLst/>
          </a:prstGeom>
        </p:spPr>
        <p:txBody>
          <a:bodyPr wrap="square" lIns="0" tIns="0" rIns="0" bIns="0" rtlCol="0" anchor="t">
            <a:spAutoFit/>
          </a:bodyPr>
          <a:lstStyle/>
          <a:p>
            <a:pPr marL="0" marR="0" lvl="0" indent="0" algn="ctr" defTabSz="1371600" rtl="0" eaLnBrk="1" fontAlgn="auto" latinLnBrk="0" hangingPunct="1">
              <a:lnSpc>
                <a:spcPts val="7958"/>
              </a:lnSpc>
              <a:spcBef>
                <a:spcPts val="0"/>
              </a:spcBef>
              <a:spcAft>
                <a:spcPts val="0"/>
              </a:spcAft>
              <a:buClrTx/>
              <a:buSzTx/>
              <a:buFontTx/>
              <a:buNone/>
              <a:tabLst/>
              <a:defRPr/>
            </a:pPr>
            <a:r>
              <a:rPr kumimoji="0" lang="en-GB" sz="4001"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Integration of Islamic Finance within the Green Finance Ecosystem</a:t>
            </a:r>
          </a:p>
        </p:txBody>
      </p:sp>
      <p:sp>
        <p:nvSpPr>
          <p:cNvPr id="51" name="Rectangle 50">
            <a:extLst>
              <a:ext uri="{FF2B5EF4-FFF2-40B4-BE49-F238E27FC236}">
                <a16:creationId xmlns:a16="http://schemas.microsoft.com/office/drawing/2014/main" id="{10FBF61E-7CA2-8A3A-BE7E-6E70CA602E36}"/>
              </a:ext>
            </a:extLst>
          </p:cNvPr>
          <p:cNvSpPr/>
          <p:nvPr/>
        </p:nvSpPr>
        <p:spPr>
          <a:xfrm>
            <a:off x="379121" y="1966127"/>
            <a:ext cx="5940036" cy="7831016"/>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Islamic finance sector in the UK operates under the same regulatory regime as conventional financial institutions.</a:t>
            </a:r>
          </a:p>
          <a:p>
            <a:pPr marL="342900" marR="0" lvl="0" indent="-3429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Islamic financial institutions are required to comply with standard financial regulations and are also responsible for their  Shariah governance.</a:t>
            </a:r>
          </a:p>
          <a:p>
            <a:pPr marL="342900" marR="0" lvl="0" indent="-3429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UK authorities have taken steps to accommodate Islamic finance within the legal and regulatory system, through adjusting tax laws to ensure equal treatment and establishing the Alternative Liquidity Facility (ALF) in 2021.</a:t>
            </a:r>
          </a:p>
          <a:p>
            <a:pPr marL="342900" marR="0" lvl="0" indent="-3429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UK is home to five Islamic banks, all with GCC ownership.</a:t>
            </a:r>
          </a:p>
          <a:p>
            <a:pPr marL="342900" marR="0" lvl="0" indent="-3429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According to the latest Islamic Finance Development Indicator (IFDI) by LSEG, UK ranks high in Islamic finance knowledge and sustainability metrics, indicating </a:t>
            </a:r>
            <a:r>
              <a:rPr lang="en-US" sz="20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strong alignment between UK’s Islamic finance initiatives and ESG goals.</a:t>
            </a:r>
            <a:endParaRPr kumimoji="0" lang="en-GB" sz="20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graphicFrame>
        <p:nvGraphicFramePr>
          <p:cNvPr id="4" name="TextBox 2">
            <a:extLst>
              <a:ext uri="{FF2B5EF4-FFF2-40B4-BE49-F238E27FC236}">
                <a16:creationId xmlns:a16="http://schemas.microsoft.com/office/drawing/2014/main" id="{BD7A22AA-3A4A-7351-A934-09F9729435B5}"/>
              </a:ext>
            </a:extLst>
          </p:cNvPr>
          <p:cNvGraphicFramePr/>
          <p:nvPr>
            <p:extLst>
              <p:ext uri="{D42A27DB-BD31-4B8C-83A1-F6EECF244321}">
                <p14:modId xmlns:p14="http://schemas.microsoft.com/office/powerpoint/2010/main" val="4089887303"/>
              </p:ext>
            </p:extLst>
          </p:nvPr>
        </p:nvGraphicFramePr>
        <p:xfrm>
          <a:off x="6444838" y="1966126"/>
          <a:ext cx="11733816" cy="7711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raphic 4" descr="Books with solid fill">
            <a:extLst>
              <a:ext uri="{FF2B5EF4-FFF2-40B4-BE49-F238E27FC236}">
                <a16:creationId xmlns:a16="http://schemas.microsoft.com/office/drawing/2014/main" id="{6424EFB3-4C6C-7F97-5246-F0C795D018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80609" y="6237515"/>
            <a:ext cx="457200" cy="457200"/>
          </a:xfrm>
          <a:prstGeom prst="rect">
            <a:avLst/>
          </a:prstGeom>
        </p:spPr>
      </p:pic>
      <p:sp>
        <p:nvSpPr>
          <p:cNvPr id="6" name="TextBox 5">
            <a:extLst>
              <a:ext uri="{FF2B5EF4-FFF2-40B4-BE49-F238E27FC236}">
                <a16:creationId xmlns:a16="http://schemas.microsoft.com/office/drawing/2014/main" id="{D39160F5-8271-1CC5-5489-0A6F0659387B}"/>
              </a:ext>
            </a:extLst>
          </p:cNvPr>
          <p:cNvSpPr txBox="1"/>
          <p:nvPr/>
        </p:nvSpPr>
        <p:spPr>
          <a:xfrm>
            <a:off x="122695" y="57128"/>
            <a:ext cx="14079688" cy="514372"/>
          </a:xfrm>
          <a:prstGeom prst="rect">
            <a:avLst/>
          </a:prstGeom>
          <a:noFill/>
        </p:spPr>
        <p:txBody>
          <a:bodyPr wrap="square">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Green Finance Practice Reference: Integration of Islamic Finance</a:t>
            </a:r>
            <a:endParaRPr lang="en-US" sz="2596" dirty="0">
              <a:solidFill>
                <a:srgbClr val="FFFFFF"/>
              </a:solidFill>
              <a:latin typeface="Arial" panose="020B0604020202020204" pitchFamily="34" charset="0"/>
              <a:ea typeface="Garet Bold"/>
              <a:cs typeface="Arial" panose="020B0604020202020204" pitchFamily="34" charset="0"/>
              <a:sym typeface="Garet Bold"/>
            </a:endParaRPr>
          </a:p>
        </p:txBody>
      </p:sp>
    </p:spTree>
    <p:extLst>
      <p:ext uri="{BB962C8B-B14F-4D97-AF65-F5344CB8AC3E}">
        <p14:creationId xmlns:p14="http://schemas.microsoft.com/office/powerpoint/2010/main" val="569658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D84F07-8B2D-DDF4-B2A1-45B47424F4C3}"/>
              </a:ext>
            </a:extLst>
          </p:cNvPr>
          <p:cNvSpPr>
            <a:spLocks noGrp="1"/>
          </p:cNvSpPr>
          <p:nvPr>
            <p:ph type="title"/>
          </p:nvPr>
        </p:nvSpPr>
        <p:spPr>
          <a:xfrm>
            <a:off x="858739" y="0"/>
            <a:ext cx="16527780" cy="2151623"/>
          </a:xfrm>
        </p:spPr>
        <p:txBody>
          <a:bodyPr anchor="b">
            <a:normAutofit/>
          </a:bodyPr>
          <a:lstStyle/>
          <a:p>
            <a:pPr>
              <a:lnSpc>
                <a:spcPct val="90000"/>
              </a:lnSpc>
            </a:pPr>
            <a:r>
              <a:rPr lang="en-GB" sz="5400" b="1" dirty="0">
                <a:solidFill>
                  <a:srgbClr val="FFC000"/>
                </a:solidFill>
                <a:latin typeface="Aptos" panose="020B0004020202020204" pitchFamily="34" charset="0"/>
              </a:rPr>
              <a:t>Financial Decision Making – Changing Paradigm </a:t>
            </a:r>
          </a:p>
        </p:txBody>
      </p:sp>
      <p:sp>
        <p:nvSpPr>
          <p:cNvPr id="2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739" y="2522316"/>
            <a:ext cx="16459200" cy="27432"/>
          </a:xfrm>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459200" h="27432" fill="none" extrusionOk="0">
                <a:moveTo>
                  <a:pt x="0" y="0"/>
                </a:moveTo>
                <a:cubicBezTo>
                  <a:pt x="47956" y="-7424"/>
                  <a:pt x="130909" y="-3461"/>
                  <a:pt x="192024" y="0"/>
                </a:cubicBezTo>
                <a:cubicBezTo>
                  <a:pt x="253139" y="3461"/>
                  <a:pt x="713864" y="27473"/>
                  <a:pt x="1042416" y="0"/>
                </a:cubicBezTo>
                <a:cubicBezTo>
                  <a:pt x="1370968" y="-27473"/>
                  <a:pt x="1433592" y="6590"/>
                  <a:pt x="1728216" y="0"/>
                </a:cubicBezTo>
                <a:cubicBezTo>
                  <a:pt x="2022840" y="-6590"/>
                  <a:pt x="1862554" y="2847"/>
                  <a:pt x="1920240" y="0"/>
                </a:cubicBezTo>
                <a:cubicBezTo>
                  <a:pt x="1977926" y="-2847"/>
                  <a:pt x="2325911" y="-6884"/>
                  <a:pt x="2441448" y="0"/>
                </a:cubicBezTo>
                <a:cubicBezTo>
                  <a:pt x="2556985" y="6884"/>
                  <a:pt x="2631822" y="6977"/>
                  <a:pt x="2798064" y="0"/>
                </a:cubicBezTo>
                <a:cubicBezTo>
                  <a:pt x="2964306" y="-6977"/>
                  <a:pt x="3274078" y="-12213"/>
                  <a:pt x="3648456" y="0"/>
                </a:cubicBezTo>
                <a:cubicBezTo>
                  <a:pt x="4022834" y="12213"/>
                  <a:pt x="3857573" y="-925"/>
                  <a:pt x="4005072" y="0"/>
                </a:cubicBezTo>
                <a:cubicBezTo>
                  <a:pt x="4152571" y="925"/>
                  <a:pt x="4671117" y="36098"/>
                  <a:pt x="5020056" y="0"/>
                </a:cubicBezTo>
                <a:cubicBezTo>
                  <a:pt x="5368995" y="-36098"/>
                  <a:pt x="5129234" y="2763"/>
                  <a:pt x="5212080" y="0"/>
                </a:cubicBezTo>
                <a:cubicBezTo>
                  <a:pt x="5294926" y="-2763"/>
                  <a:pt x="5456351" y="-1340"/>
                  <a:pt x="5568696" y="0"/>
                </a:cubicBezTo>
                <a:cubicBezTo>
                  <a:pt x="5681041" y="1340"/>
                  <a:pt x="5957028" y="11791"/>
                  <a:pt x="6089904" y="0"/>
                </a:cubicBezTo>
                <a:cubicBezTo>
                  <a:pt x="6222780" y="-11791"/>
                  <a:pt x="6485557" y="8010"/>
                  <a:pt x="6611112" y="0"/>
                </a:cubicBezTo>
                <a:cubicBezTo>
                  <a:pt x="6736667" y="-8010"/>
                  <a:pt x="7207166" y="34517"/>
                  <a:pt x="7461504" y="0"/>
                </a:cubicBezTo>
                <a:cubicBezTo>
                  <a:pt x="7715842" y="-34517"/>
                  <a:pt x="7997652" y="4727"/>
                  <a:pt x="8476488" y="0"/>
                </a:cubicBezTo>
                <a:cubicBezTo>
                  <a:pt x="8955324" y="-4727"/>
                  <a:pt x="9009263" y="-31226"/>
                  <a:pt x="9326880" y="0"/>
                </a:cubicBezTo>
                <a:cubicBezTo>
                  <a:pt x="9644497" y="31226"/>
                  <a:pt x="9567141" y="-14781"/>
                  <a:pt x="9683496" y="0"/>
                </a:cubicBezTo>
                <a:cubicBezTo>
                  <a:pt x="9799851" y="14781"/>
                  <a:pt x="9804032" y="8468"/>
                  <a:pt x="9875520" y="0"/>
                </a:cubicBezTo>
                <a:cubicBezTo>
                  <a:pt x="9947008" y="-8468"/>
                  <a:pt x="9977677" y="-8510"/>
                  <a:pt x="10067544" y="0"/>
                </a:cubicBezTo>
                <a:cubicBezTo>
                  <a:pt x="10157411" y="8510"/>
                  <a:pt x="10259211" y="-4808"/>
                  <a:pt x="10424160" y="0"/>
                </a:cubicBezTo>
                <a:cubicBezTo>
                  <a:pt x="10589109" y="4808"/>
                  <a:pt x="10698874" y="12995"/>
                  <a:pt x="10945368" y="0"/>
                </a:cubicBezTo>
                <a:cubicBezTo>
                  <a:pt x="11191862" y="-12995"/>
                  <a:pt x="11497620" y="30979"/>
                  <a:pt x="11795760" y="0"/>
                </a:cubicBezTo>
                <a:cubicBezTo>
                  <a:pt x="12093900" y="-30979"/>
                  <a:pt x="12033359" y="17306"/>
                  <a:pt x="12152376" y="0"/>
                </a:cubicBezTo>
                <a:cubicBezTo>
                  <a:pt x="12271393" y="-17306"/>
                  <a:pt x="12698740" y="-6151"/>
                  <a:pt x="12838176" y="0"/>
                </a:cubicBezTo>
                <a:cubicBezTo>
                  <a:pt x="12977612" y="6151"/>
                  <a:pt x="13351157" y="-21667"/>
                  <a:pt x="13853160" y="0"/>
                </a:cubicBezTo>
                <a:cubicBezTo>
                  <a:pt x="14355163" y="21667"/>
                  <a:pt x="14035345" y="-172"/>
                  <a:pt x="14209776" y="0"/>
                </a:cubicBezTo>
                <a:cubicBezTo>
                  <a:pt x="14384207" y="172"/>
                  <a:pt x="14629222" y="-31393"/>
                  <a:pt x="14895576" y="0"/>
                </a:cubicBezTo>
                <a:cubicBezTo>
                  <a:pt x="15161930" y="31393"/>
                  <a:pt x="15418721" y="3319"/>
                  <a:pt x="15581376" y="0"/>
                </a:cubicBezTo>
                <a:cubicBezTo>
                  <a:pt x="15744031" y="-3319"/>
                  <a:pt x="15695632" y="-9543"/>
                  <a:pt x="15773400" y="0"/>
                </a:cubicBezTo>
                <a:cubicBezTo>
                  <a:pt x="15851168" y="9543"/>
                  <a:pt x="16150974" y="-26032"/>
                  <a:pt x="16459200" y="0"/>
                </a:cubicBezTo>
                <a:cubicBezTo>
                  <a:pt x="16459222" y="9322"/>
                  <a:pt x="16459920" y="14106"/>
                  <a:pt x="16459200" y="27432"/>
                </a:cubicBezTo>
                <a:cubicBezTo>
                  <a:pt x="16249330" y="65783"/>
                  <a:pt x="15931504" y="34569"/>
                  <a:pt x="15444216" y="27432"/>
                </a:cubicBezTo>
                <a:cubicBezTo>
                  <a:pt x="14956928" y="20295"/>
                  <a:pt x="15245263" y="43793"/>
                  <a:pt x="15087600" y="27432"/>
                </a:cubicBezTo>
                <a:cubicBezTo>
                  <a:pt x="14929937" y="11071"/>
                  <a:pt x="14595147" y="61679"/>
                  <a:pt x="14401800" y="27432"/>
                </a:cubicBezTo>
                <a:cubicBezTo>
                  <a:pt x="14208453" y="-6815"/>
                  <a:pt x="13937267" y="-2756"/>
                  <a:pt x="13551408" y="27432"/>
                </a:cubicBezTo>
                <a:cubicBezTo>
                  <a:pt x="13165549" y="57620"/>
                  <a:pt x="13244142" y="31152"/>
                  <a:pt x="13030200" y="27432"/>
                </a:cubicBezTo>
                <a:cubicBezTo>
                  <a:pt x="12816258" y="23712"/>
                  <a:pt x="12596900" y="37491"/>
                  <a:pt x="12179808" y="27432"/>
                </a:cubicBezTo>
                <a:cubicBezTo>
                  <a:pt x="11762716" y="17373"/>
                  <a:pt x="11577023" y="27593"/>
                  <a:pt x="11329416" y="27432"/>
                </a:cubicBezTo>
                <a:cubicBezTo>
                  <a:pt x="11081809" y="27271"/>
                  <a:pt x="10723385" y="19623"/>
                  <a:pt x="10479024" y="27432"/>
                </a:cubicBezTo>
                <a:cubicBezTo>
                  <a:pt x="10234663" y="35241"/>
                  <a:pt x="9989517" y="31460"/>
                  <a:pt x="9793224" y="27432"/>
                </a:cubicBezTo>
                <a:cubicBezTo>
                  <a:pt x="9596931" y="23404"/>
                  <a:pt x="9533524" y="22036"/>
                  <a:pt x="9436608" y="27432"/>
                </a:cubicBezTo>
                <a:cubicBezTo>
                  <a:pt x="9339692" y="32828"/>
                  <a:pt x="9173466" y="18472"/>
                  <a:pt x="9079992" y="27432"/>
                </a:cubicBezTo>
                <a:cubicBezTo>
                  <a:pt x="8986518" y="36392"/>
                  <a:pt x="8593794" y="42926"/>
                  <a:pt x="8229600" y="27432"/>
                </a:cubicBezTo>
                <a:cubicBezTo>
                  <a:pt x="7865406" y="11938"/>
                  <a:pt x="7848302" y="3496"/>
                  <a:pt x="7543800" y="27432"/>
                </a:cubicBezTo>
                <a:cubicBezTo>
                  <a:pt x="7239298" y="51368"/>
                  <a:pt x="7267744" y="29308"/>
                  <a:pt x="7187184" y="27432"/>
                </a:cubicBezTo>
                <a:cubicBezTo>
                  <a:pt x="7106624" y="25556"/>
                  <a:pt x="6904393" y="10681"/>
                  <a:pt x="6830568" y="27432"/>
                </a:cubicBezTo>
                <a:cubicBezTo>
                  <a:pt x="6756743" y="44183"/>
                  <a:pt x="6651191" y="39884"/>
                  <a:pt x="6473952" y="27432"/>
                </a:cubicBezTo>
                <a:cubicBezTo>
                  <a:pt x="6296713" y="14980"/>
                  <a:pt x="6119980" y="24308"/>
                  <a:pt x="5788152" y="27432"/>
                </a:cubicBezTo>
                <a:cubicBezTo>
                  <a:pt x="5456324" y="30556"/>
                  <a:pt x="5529306" y="26210"/>
                  <a:pt x="5431536" y="27432"/>
                </a:cubicBezTo>
                <a:cubicBezTo>
                  <a:pt x="5333766" y="28654"/>
                  <a:pt x="5016672" y="6571"/>
                  <a:pt x="4910328" y="27432"/>
                </a:cubicBezTo>
                <a:cubicBezTo>
                  <a:pt x="4803984" y="48293"/>
                  <a:pt x="4553431" y="43362"/>
                  <a:pt x="4389120" y="27432"/>
                </a:cubicBezTo>
                <a:cubicBezTo>
                  <a:pt x="4224809" y="11502"/>
                  <a:pt x="3616062" y="38135"/>
                  <a:pt x="3374136" y="27432"/>
                </a:cubicBezTo>
                <a:cubicBezTo>
                  <a:pt x="3132210" y="16729"/>
                  <a:pt x="3042843" y="45542"/>
                  <a:pt x="2852928" y="27432"/>
                </a:cubicBezTo>
                <a:cubicBezTo>
                  <a:pt x="2663013" y="9322"/>
                  <a:pt x="2455267" y="47011"/>
                  <a:pt x="2331720" y="27432"/>
                </a:cubicBezTo>
                <a:cubicBezTo>
                  <a:pt x="2208173" y="7853"/>
                  <a:pt x="1589346" y="70708"/>
                  <a:pt x="1316736" y="27432"/>
                </a:cubicBezTo>
                <a:cubicBezTo>
                  <a:pt x="1044126" y="-15844"/>
                  <a:pt x="1186720" y="35239"/>
                  <a:pt x="1124712" y="27432"/>
                </a:cubicBezTo>
                <a:cubicBezTo>
                  <a:pt x="1062704" y="19625"/>
                  <a:pt x="503031" y="33212"/>
                  <a:pt x="0" y="27432"/>
                </a:cubicBezTo>
                <a:cubicBezTo>
                  <a:pt x="-1295" y="16310"/>
                  <a:pt x="-432" y="13385"/>
                  <a:pt x="0" y="0"/>
                </a:cubicBezTo>
                <a:close/>
              </a:path>
              <a:path w="16459200" h="27432" stroke="0" extrusionOk="0">
                <a:moveTo>
                  <a:pt x="0" y="0"/>
                </a:moveTo>
                <a:cubicBezTo>
                  <a:pt x="169209" y="4271"/>
                  <a:pt x="248605" y="9913"/>
                  <a:pt x="356616" y="0"/>
                </a:cubicBezTo>
                <a:cubicBezTo>
                  <a:pt x="464627" y="-9913"/>
                  <a:pt x="484749" y="7422"/>
                  <a:pt x="548640" y="0"/>
                </a:cubicBezTo>
                <a:cubicBezTo>
                  <a:pt x="612531" y="-7422"/>
                  <a:pt x="809859" y="-22"/>
                  <a:pt x="905256" y="0"/>
                </a:cubicBezTo>
                <a:cubicBezTo>
                  <a:pt x="1000653" y="22"/>
                  <a:pt x="1309175" y="26161"/>
                  <a:pt x="1591056" y="0"/>
                </a:cubicBezTo>
                <a:cubicBezTo>
                  <a:pt x="1872937" y="-26161"/>
                  <a:pt x="2030413" y="-34546"/>
                  <a:pt x="2441448" y="0"/>
                </a:cubicBezTo>
                <a:cubicBezTo>
                  <a:pt x="2852483" y="34546"/>
                  <a:pt x="3014836" y="32798"/>
                  <a:pt x="3456432" y="0"/>
                </a:cubicBezTo>
                <a:cubicBezTo>
                  <a:pt x="3898028" y="-32798"/>
                  <a:pt x="4190634" y="34192"/>
                  <a:pt x="4471416" y="0"/>
                </a:cubicBezTo>
                <a:cubicBezTo>
                  <a:pt x="4752198" y="-34192"/>
                  <a:pt x="4816290" y="10056"/>
                  <a:pt x="4992624" y="0"/>
                </a:cubicBezTo>
                <a:cubicBezTo>
                  <a:pt x="5168958" y="-10056"/>
                  <a:pt x="5425571" y="37166"/>
                  <a:pt x="5843016" y="0"/>
                </a:cubicBezTo>
                <a:cubicBezTo>
                  <a:pt x="6260461" y="-37166"/>
                  <a:pt x="6243365" y="-11909"/>
                  <a:pt x="6528816" y="0"/>
                </a:cubicBezTo>
                <a:cubicBezTo>
                  <a:pt x="6814267" y="11909"/>
                  <a:pt x="6865850" y="-3059"/>
                  <a:pt x="7050024" y="0"/>
                </a:cubicBezTo>
                <a:cubicBezTo>
                  <a:pt x="7234198" y="3059"/>
                  <a:pt x="7529059" y="-29032"/>
                  <a:pt x="7900416" y="0"/>
                </a:cubicBezTo>
                <a:cubicBezTo>
                  <a:pt x="8271773" y="29032"/>
                  <a:pt x="8040284" y="2293"/>
                  <a:pt x="8092440" y="0"/>
                </a:cubicBezTo>
                <a:cubicBezTo>
                  <a:pt x="8144596" y="-2293"/>
                  <a:pt x="8377772" y="18969"/>
                  <a:pt x="8613648" y="0"/>
                </a:cubicBezTo>
                <a:cubicBezTo>
                  <a:pt x="8849524" y="-18969"/>
                  <a:pt x="9039253" y="20479"/>
                  <a:pt x="9299448" y="0"/>
                </a:cubicBezTo>
                <a:cubicBezTo>
                  <a:pt x="9559643" y="-20479"/>
                  <a:pt x="9864452" y="14915"/>
                  <a:pt x="10149840" y="0"/>
                </a:cubicBezTo>
                <a:cubicBezTo>
                  <a:pt x="10435228" y="-14915"/>
                  <a:pt x="10504375" y="14787"/>
                  <a:pt x="10835640" y="0"/>
                </a:cubicBezTo>
                <a:cubicBezTo>
                  <a:pt x="11166905" y="-14787"/>
                  <a:pt x="11598715" y="31089"/>
                  <a:pt x="11850624" y="0"/>
                </a:cubicBezTo>
                <a:cubicBezTo>
                  <a:pt x="12102533" y="-31089"/>
                  <a:pt x="11992592" y="4447"/>
                  <a:pt x="12042648" y="0"/>
                </a:cubicBezTo>
                <a:cubicBezTo>
                  <a:pt x="12092704" y="-4447"/>
                  <a:pt x="12426578" y="2532"/>
                  <a:pt x="12728448" y="0"/>
                </a:cubicBezTo>
                <a:cubicBezTo>
                  <a:pt x="13030318" y="-2532"/>
                  <a:pt x="12877528" y="-7149"/>
                  <a:pt x="12920472" y="0"/>
                </a:cubicBezTo>
                <a:cubicBezTo>
                  <a:pt x="12963416" y="7149"/>
                  <a:pt x="13485109" y="-36483"/>
                  <a:pt x="13935456" y="0"/>
                </a:cubicBezTo>
                <a:cubicBezTo>
                  <a:pt x="14385803" y="36483"/>
                  <a:pt x="14219125" y="12279"/>
                  <a:pt x="14292072" y="0"/>
                </a:cubicBezTo>
                <a:cubicBezTo>
                  <a:pt x="14365019" y="-12279"/>
                  <a:pt x="14443877" y="8821"/>
                  <a:pt x="14484096" y="0"/>
                </a:cubicBezTo>
                <a:cubicBezTo>
                  <a:pt x="14524315" y="-8821"/>
                  <a:pt x="14905426" y="-30068"/>
                  <a:pt x="15169896" y="0"/>
                </a:cubicBezTo>
                <a:cubicBezTo>
                  <a:pt x="15434366" y="30068"/>
                  <a:pt x="15424434" y="12479"/>
                  <a:pt x="15526512" y="0"/>
                </a:cubicBezTo>
                <a:cubicBezTo>
                  <a:pt x="15628590" y="-12479"/>
                  <a:pt x="16062010" y="-12069"/>
                  <a:pt x="16459200" y="0"/>
                </a:cubicBezTo>
                <a:cubicBezTo>
                  <a:pt x="16459049" y="7706"/>
                  <a:pt x="16460087" y="13931"/>
                  <a:pt x="16459200" y="27432"/>
                </a:cubicBezTo>
                <a:cubicBezTo>
                  <a:pt x="16315339" y="20935"/>
                  <a:pt x="16231909" y="42819"/>
                  <a:pt x="16102584" y="27432"/>
                </a:cubicBezTo>
                <a:cubicBezTo>
                  <a:pt x="15973259" y="12045"/>
                  <a:pt x="15580560" y="51242"/>
                  <a:pt x="15416784" y="27432"/>
                </a:cubicBezTo>
                <a:cubicBezTo>
                  <a:pt x="15253008" y="3622"/>
                  <a:pt x="15181626" y="26334"/>
                  <a:pt x="15060168" y="27432"/>
                </a:cubicBezTo>
                <a:cubicBezTo>
                  <a:pt x="14938710" y="28530"/>
                  <a:pt x="14400846" y="21299"/>
                  <a:pt x="14209776" y="27432"/>
                </a:cubicBezTo>
                <a:cubicBezTo>
                  <a:pt x="14018706" y="33565"/>
                  <a:pt x="13805385" y="48505"/>
                  <a:pt x="13688568" y="27432"/>
                </a:cubicBezTo>
                <a:cubicBezTo>
                  <a:pt x="13571751" y="6359"/>
                  <a:pt x="13472548" y="26552"/>
                  <a:pt x="13331952" y="27432"/>
                </a:cubicBezTo>
                <a:cubicBezTo>
                  <a:pt x="13191356" y="28312"/>
                  <a:pt x="13234055" y="20883"/>
                  <a:pt x="13139928" y="27432"/>
                </a:cubicBezTo>
                <a:cubicBezTo>
                  <a:pt x="13045801" y="33981"/>
                  <a:pt x="12707747" y="18669"/>
                  <a:pt x="12454128" y="27432"/>
                </a:cubicBezTo>
                <a:cubicBezTo>
                  <a:pt x="12200509" y="36195"/>
                  <a:pt x="11974339" y="1821"/>
                  <a:pt x="11603736" y="27432"/>
                </a:cubicBezTo>
                <a:cubicBezTo>
                  <a:pt x="11233133" y="53043"/>
                  <a:pt x="11202281" y="15642"/>
                  <a:pt x="10917936" y="27432"/>
                </a:cubicBezTo>
                <a:cubicBezTo>
                  <a:pt x="10633591" y="39222"/>
                  <a:pt x="10351188" y="-7651"/>
                  <a:pt x="9902952" y="27432"/>
                </a:cubicBezTo>
                <a:cubicBezTo>
                  <a:pt x="9454716" y="62515"/>
                  <a:pt x="9540812" y="35851"/>
                  <a:pt x="9381744" y="27432"/>
                </a:cubicBezTo>
                <a:cubicBezTo>
                  <a:pt x="9222676" y="19013"/>
                  <a:pt x="9279274" y="24639"/>
                  <a:pt x="9189720" y="27432"/>
                </a:cubicBezTo>
                <a:cubicBezTo>
                  <a:pt x="9100166" y="30225"/>
                  <a:pt x="9040114" y="24993"/>
                  <a:pt x="8997696" y="27432"/>
                </a:cubicBezTo>
                <a:cubicBezTo>
                  <a:pt x="8955278" y="29871"/>
                  <a:pt x="8568270" y="-9750"/>
                  <a:pt x="8147304" y="27432"/>
                </a:cubicBezTo>
                <a:cubicBezTo>
                  <a:pt x="7726338" y="64614"/>
                  <a:pt x="7756575" y="58097"/>
                  <a:pt x="7461504" y="27432"/>
                </a:cubicBezTo>
                <a:cubicBezTo>
                  <a:pt x="7166433" y="-3233"/>
                  <a:pt x="6691777" y="23003"/>
                  <a:pt x="6446520" y="27432"/>
                </a:cubicBezTo>
                <a:cubicBezTo>
                  <a:pt x="6201263" y="31861"/>
                  <a:pt x="6055564" y="5822"/>
                  <a:pt x="5760720" y="27432"/>
                </a:cubicBezTo>
                <a:cubicBezTo>
                  <a:pt x="5465876" y="49042"/>
                  <a:pt x="5182562" y="-15037"/>
                  <a:pt x="4910328" y="27432"/>
                </a:cubicBezTo>
                <a:cubicBezTo>
                  <a:pt x="4638094" y="69901"/>
                  <a:pt x="4524349" y="1902"/>
                  <a:pt x="4224528" y="27432"/>
                </a:cubicBezTo>
                <a:cubicBezTo>
                  <a:pt x="3924707" y="52962"/>
                  <a:pt x="3780041" y="5974"/>
                  <a:pt x="3538728" y="27432"/>
                </a:cubicBezTo>
                <a:cubicBezTo>
                  <a:pt x="3297415" y="48890"/>
                  <a:pt x="3195183" y="15951"/>
                  <a:pt x="3017520" y="27432"/>
                </a:cubicBezTo>
                <a:cubicBezTo>
                  <a:pt x="2839857" y="38913"/>
                  <a:pt x="2369331" y="20768"/>
                  <a:pt x="2167128" y="27432"/>
                </a:cubicBezTo>
                <a:cubicBezTo>
                  <a:pt x="1964925" y="34096"/>
                  <a:pt x="1784521" y="20363"/>
                  <a:pt x="1481328" y="27432"/>
                </a:cubicBezTo>
                <a:cubicBezTo>
                  <a:pt x="1178135" y="34501"/>
                  <a:pt x="971590" y="55923"/>
                  <a:pt x="630936" y="27432"/>
                </a:cubicBezTo>
                <a:cubicBezTo>
                  <a:pt x="290282" y="-1059"/>
                  <a:pt x="133182" y="8818"/>
                  <a:pt x="0" y="27432"/>
                </a:cubicBezTo>
                <a:cubicBezTo>
                  <a:pt x="-1246" y="21545"/>
                  <a:pt x="-1312" y="1278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98ADE5-1217-5CC2-1E19-5A2328A7E0DD}"/>
              </a:ext>
            </a:extLst>
          </p:cNvPr>
          <p:cNvSpPr>
            <a:spLocks noGrp="1"/>
          </p:cNvSpPr>
          <p:nvPr>
            <p:ph idx="1"/>
          </p:nvPr>
        </p:nvSpPr>
        <p:spPr>
          <a:xfrm>
            <a:off x="417444" y="2867239"/>
            <a:ext cx="11430000" cy="7223364"/>
          </a:xfrm>
        </p:spPr>
        <p:txBody>
          <a:bodyPr anchor="t">
            <a:normAutofit lnSpcReduction="10000"/>
          </a:bodyPr>
          <a:lstStyle/>
          <a:p>
            <a:pPr>
              <a:lnSpc>
                <a:spcPct val="90000"/>
              </a:lnSpc>
            </a:pPr>
            <a:r>
              <a:rPr lang="en-GB" sz="2400" dirty="0">
                <a:solidFill>
                  <a:schemeClr val="bg1"/>
                </a:solidFill>
                <a:latin typeface="Aptos" panose="020B0004020202020204" pitchFamily="34" charset="0"/>
              </a:rPr>
              <a:t>Capitalist Solution – </a:t>
            </a:r>
            <a:r>
              <a:rPr lang="en-GB" sz="2400" b="1" dirty="0">
                <a:solidFill>
                  <a:schemeClr val="bg1"/>
                </a:solidFill>
                <a:latin typeface="Aptos" panose="020B0004020202020204" pitchFamily="34" charset="0"/>
              </a:rPr>
              <a:t>Efficiency Frontier </a:t>
            </a:r>
          </a:p>
          <a:p>
            <a:pPr lvl="1">
              <a:lnSpc>
                <a:spcPct val="90000"/>
              </a:lnSpc>
            </a:pPr>
            <a:r>
              <a:rPr lang="en-GB" sz="2400" dirty="0">
                <a:solidFill>
                  <a:schemeClr val="bg1"/>
                </a:solidFill>
                <a:latin typeface="Aptos" panose="020B0004020202020204" pitchFamily="34" charset="0"/>
              </a:rPr>
              <a:t>The most efficient and highest return </a:t>
            </a:r>
          </a:p>
          <a:p>
            <a:pPr lvl="1">
              <a:lnSpc>
                <a:spcPct val="90000"/>
              </a:lnSpc>
            </a:pPr>
            <a:r>
              <a:rPr lang="en-GB" sz="2400" dirty="0">
                <a:solidFill>
                  <a:schemeClr val="bg1"/>
                </a:solidFill>
                <a:latin typeface="Aptos" panose="020B0004020202020204" pitchFamily="34" charset="0"/>
              </a:rPr>
              <a:t>Screening based on financial return </a:t>
            </a:r>
          </a:p>
          <a:p>
            <a:pPr marL="685784" lvl="1" indent="0">
              <a:lnSpc>
                <a:spcPct val="90000"/>
              </a:lnSpc>
              <a:buNone/>
            </a:pPr>
            <a:endParaRPr lang="en-GB" sz="2400" b="1" dirty="0">
              <a:solidFill>
                <a:schemeClr val="bg1"/>
              </a:solidFill>
              <a:latin typeface="Aptos" panose="020B0004020202020204" pitchFamily="34" charset="0"/>
            </a:endParaRPr>
          </a:p>
          <a:p>
            <a:pPr marL="685784" lvl="1" indent="0">
              <a:lnSpc>
                <a:spcPct val="90000"/>
              </a:lnSpc>
              <a:buNone/>
            </a:pPr>
            <a:r>
              <a:rPr lang="en-GB" sz="2400" b="1" dirty="0">
                <a:solidFill>
                  <a:schemeClr val="bg1"/>
                </a:solidFill>
                <a:latin typeface="Aptos" panose="020B0004020202020204" pitchFamily="34" charset="0"/>
              </a:rPr>
              <a:t>Y=f(Financial Performance)</a:t>
            </a:r>
          </a:p>
          <a:p>
            <a:pPr marL="685784" lvl="1" indent="0">
              <a:lnSpc>
                <a:spcPct val="90000"/>
              </a:lnSpc>
              <a:buNone/>
            </a:pPr>
            <a:endParaRPr lang="en-GB" sz="2400" dirty="0">
              <a:solidFill>
                <a:schemeClr val="bg1"/>
              </a:solidFill>
              <a:latin typeface="Aptos" panose="020B0004020202020204" pitchFamily="34" charset="0"/>
            </a:endParaRPr>
          </a:p>
          <a:p>
            <a:pPr>
              <a:lnSpc>
                <a:spcPct val="90000"/>
              </a:lnSpc>
            </a:pPr>
            <a:r>
              <a:rPr lang="en-GB" sz="2400" dirty="0">
                <a:solidFill>
                  <a:schemeClr val="bg1"/>
                </a:solidFill>
                <a:latin typeface="Aptos" panose="020B0004020202020204" pitchFamily="34" charset="0"/>
              </a:rPr>
              <a:t>Ethical + Efficiency Solution – Stage 1: </a:t>
            </a:r>
          </a:p>
          <a:p>
            <a:pPr lvl="1">
              <a:lnSpc>
                <a:spcPct val="90000"/>
              </a:lnSpc>
            </a:pPr>
            <a:r>
              <a:rPr lang="en-GB" sz="2400" dirty="0">
                <a:solidFill>
                  <a:schemeClr val="bg1"/>
                </a:solidFill>
                <a:latin typeface="Aptos" panose="020B0004020202020204" pitchFamily="34" charset="0"/>
              </a:rPr>
              <a:t>Financial return  - subject to </a:t>
            </a:r>
          </a:p>
          <a:p>
            <a:pPr lvl="2">
              <a:lnSpc>
                <a:spcPct val="90000"/>
              </a:lnSpc>
            </a:pPr>
            <a:r>
              <a:rPr lang="en-GB" dirty="0">
                <a:solidFill>
                  <a:schemeClr val="bg1"/>
                </a:solidFill>
                <a:latin typeface="Aptos" panose="020B0004020202020204" pitchFamily="34" charset="0"/>
              </a:rPr>
              <a:t>Negative Screening (e.g. whether the investment has environmental degradation, human rights abuses etc)</a:t>
            </a:r>
          </a:p>
          <a:p>
            <a:pPr marL="914400" lvl="2" indent="0">
              <a:lnSpc>
                <a:spcPct val="90000"/>
              </a:lnSpc>
              <a:buNone/>
            </a:pPr>
            <a:endParaRPr lang="en-GB" b="1" dirty="0">
              <a:solidFill>
                <a:schemeClr val="bg1"/>
              </a:solidFill>
              <a:latin typeface="Aptos" panose="020B0004020202020204" pitchFamily="34" charset="0"/>
            </a:endParaRPr>
          </a:p>
          <a:p>
            <a:pPr marL="914400" lvl="2" indent="0">
              <a:lnSpc>
                <a:spcPct val="90000"/>
              </a:lnSpc>
              <a:buNone/>
            </a:pPr>
            <a:r>
              <a:rPr lang="en-GB" b="1" dirty="0">
                <a:solidFill>
                  <a:schemeClr val="bg1"/>
                </a:solidFill>
                <a:latin typeface="Aptos" panose="020B0004020202020204" pitchFamily="34" charset="0"/>
              </a:rPr>
              <a:t>Y=f(Financial Performance + Negative Screening)</a:t>
            </a:r>
          </a:p>
          <a:p>
            <a:pPr marL="1371600" lvl="2" indent="0">
              <a:lnSpc>
                <a:spcPct val="90000"/>
              </a:lnSpc>
              <a:buNone/>
            </a:pPr>
            <a:endParaRPr lang="en-GB" dirty="0">
              <a:solidFill>
                <a:schemeClr val="bg1"/>
              </a:solidFill>
              <a:latin typeface="Aptos" panose="020B0004020202020204" pitchFamily="34" charset="0"/>
            </a:endParaRPr>
          </a:p>
          <a:p>
            <a:pPr marL="409575" lvl="2" indent="-335757">
              <a:lnSpc>
                <a:spcPct val="90000"/>
              </a:lnSpc>
            </a:pPr>
            <a:r>
              <a:rPr lang="en-GB" dirty="0">
                <a:solidFill>
                  <a:schemeClr val="bg1"/>
                </a:solidFill>
                <a:latin typeface="Aptos" panose="020B0004020202020204" pitchFamily="34" charset="0"/>
              </a:rPr>
              <a:t>Ethical Solution – Stage 2 – </a:t>
            </a:r>
            <a:r>
              <a:rPr lang="en-GB" b="1" dirty="0">
                <a:solidFill>
                  <a:schemeClr val="bg1"/>
                </a:solidFill>
                <a:latin typeface="Aptos" panose="020B0004020202020204" pitchFamily="34" charset="0"/>
              </a:rPr>
              <a:t>Equity Frontier – Islamic Moral Economy Solution</a:t>
            </a:r>
          </a:p>
          <a:p>
            <a:pPr marL="1081088" lvl="2" indent="-335757">
              <a:lnSpc>
                <a:spcPct val="90000"/>
              </a:lnSpc>
            </a:pPr>
            <a:r>
              <a:rPr lang="en-GB" dirty="0">
                <a:solidFill>
                  <a:schemeClr val="bg1"/>
                </a:solidFill>
                <a:latin typeface="Aptos" panose="020B0004020202020204" pitchFamily="34" charset="0"/>
              </a:rPr>
              <a:t>Financial return  - subject to </a:t>
            </a:r>
            <a:endParaRPr lang="en-GB" b="1" dirty="0">
              <a:solidFill>
                <a:schemeClr val="bg1"/>
              </a:solidFill>
              <a:latin typeface="Aptos" panose="020B0004020202020204" pitchFamily="34" charset="0"/>
            </a:endParaRPr>
          </a:p>
          <a:p>
            <a:pPr lvl="2">
              <a:lnSpc>
                <a:spcPct val="90000"/>
              </a:lnSpc>
            </a:pPr>
            <a:r>
              <a:rPr lang="en-GB" dirty="0">
                <a:solidFill>
                  <a:schemeClr val="bg1"/>
                </a:solidFill>
                <a:latin typeface="Aptos" panose="020B0004020202020204" pitchFamily="34" charset="0"/>
              </a:rPr>
              <a:t>Positive Screening (e.g. positive impact on the improvement of environmental conditions – such as green investment, impact investment, etc, prevention of human rights abuses)</a:t>
            </a:r>
          </a:p>
          <a:p>
            <a:pPr marL="631811" lvl="2" indent="0">
              <a:lnSpc>
                <a:spcPct val="90000"/>
              </a:lnSpc>
              <a:buNone/>
            </a:pPr>
            <a:endParaRPr lang="en-GB" b="1" dirty="0">
              <a:solidFill>
                <a:schemeClr val="bg1"/>
              </a:solidFill>
              <a:latin typeface="Aptos" panose="020B0004020202020204" pitchFamily="34" charset="0"/>
            </a:endParaRPr>
          </a:p>
          <a:p>
            <a:pPr marL="631811" lvl="2" indent="0">
              <a:lnSpc>
                <a:spcPct val="90000"/>
              </a:lnSpc>
              <a:buNone/>
            </a:pPr>
            <a:r>
              <a:rPr lang="en-GB" b="1" dirty="0">
                <a:solidFill>
                  <a:schemeClr val="bg1"/>
                </a:solidFill>
                <a:latin typeface="Aptos" panose="020B0004020202020204" pitchFamily="34" charset="0"/>
              </a:rPr>
              <a:t>Y=f(Financial Performance + Negative Screening + Positive Screening)</a:t>
            </a:r>
          </a:p>
          <a:p>
            <a:pPr marL="0" indent="0">
              <a:lnSpc>
                <a:spcPct val="90000"/>
              </a:lnSpc>
              <a:buNone/>
            </a:pPr>
            <a:endParaRPr lang="en-GB" sz="1800" dirty="0"/>
          </a:p>
        </p:txBody>
      </p:sp>
      <p:pic>
        <p:nvPicPr>
          <p:cNvPr id="6" name="Picture 5" descr="Graph">
            <a:extLst>
              <a:ext uri="{FF2B5EF4-FFF2-40B4-BE49-F238E27FC236}">
                <a16:creationId xmlns:a16="http://schemas.microsoft.com/office/drawing/2014/main" id="{EED3400F-AF24-87C5-CBCB-F3E120D6AC79}"/>
              </a:ext>
            </a:extLst>
          </p:cNvPr>
          <p:cNvPicPr>
            <a:picLocks noChangeAspect="1"/>
          </p:cNvPicPr>
          <p:nvPr/>
        </p:nvPicPr>
        <p:blipFill>
          <a:blip r:embed="rId2"/>
          <a:srcRect l="12964" r="26907"/>
          <a:stretch/>
        </p:blipFill>
        <p:spPr>
          <a:xfrm>
            <a:off x="12017785" y="3665154"/>
            <a:ext cx="5407297" cy="5620578"/>
          </a:xfrm>
          <a:prstGeom prst="rect">
            <a:avLst/>
          </a:prstGeom>
          <a:gradFill>
            <a:gsLst>
              <a:gs pos="29000">
                <a:srgbClr val="073865"/>
              </a:gs>
              <a:gs pos="0">
                <a:srgbClr val="071952">
                  <a:alpha val="100000"/>
                </a:srgbClr>
              </a:gs>
              <a:gs pos="100000">
                <a:srgbClr val="088395">
                  <a:alpha val="100000"/>
                </a:srgbClr>
              </a:gs>
            </a:gsLst>
            <a:lin ang="2700000" scaled="0"/>
          </a:gradFill>
        </p:spPr>
      </p:pic>
    </p:spTree>
    <p:extLst>
      <p:ext uri="{BB962C8B-B14F-4D97-AF65-F5344CB8AC3E}">
        <p14:creationId xmlns:p14="http://schemas.microsoft.com/office/powerpoint/2010/main" val="11334280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a:extLst>
            <a:ext uri="{FF2B5EF4-FFF2-40B4-BE49-F238E27FC236}">
              <a16:creationId xmlns:a16="http://schemas.microsoft.com/office/drawing/2014/main" id="{506F5A7B-B905-A58A-BB02-942E2DA3A90B}"/>
            </a:ext>
          </a:extLst>
        </p:cNvPr>
        <p:cNvGrpSpPr/>
        <p:nvPr/>
      </p:nvGrpSpPr>
      <p:grpSpPr>
        <a:xfrm>
          <a:off x="0" y="0"/>
          <a:ext cx="0" cy="0"/>
          <a:chOff x="0" y="0"/>
          <a:chExt cx="0" cy="0"/>
        </a:xfrm>
      </p:grpSpPr>
      <p:sp>
        <p:nvSpPr>
          <p:cNvPr id="2" name="TextBox 47">
            <a:extLst>
              <a:ext uri="{FF2B5EF4-FFF2-40B4-BE49-F238E27FC236}">
                <a16:creationId xmlns:a16="http://schemas.microsoft.com/office/drawing/2014/main" id="{7FFD4A0D-EC53-DAF3-55C0-85B3892D609E}"/>
              </a:ext>
            </a:extLst>
          </p:cNvPr>
          <p:cNvSpPr txBox="1"/>
          <p:nvPr/>
        </p:nvSpPr>
        <p:spPr>
          <a:xfrm>
            <a:off x="2093453" y="576762"/>
            <a:ext cx="13411200" cy="732316"/>
          </a:xfrm>
          <a:prstGeom prst="rect">
            <a:avLst/>
          </a:prstGeom>
        </p:spPr>
        <p:txBody>
          <a:bodyPr wrap="square" lIns="0" tIns="0" rIns="0" bIns="0" rtlCol="0" anchor="t">
            <a:spAutoFit/>
          </a:bodyPr>
          <a:lstStyle/>
          <a:p>
            <a:pPr marL="0" marR="0" lvl="0" indent="0" algn="ctr" defTabSz="914400" rtl="0" eaLnBrk="1" fontAlgn="auto" latinLnBrk="0" hangingPunct="1">
              <a:lnSpc>
                <a:spcPts val="6421"/>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Arial" panose="020B0604020202020204" pitchFamily="34" charset="0"/>
                <a:ea typeface="Garet Bold"/>
                <a:cs typeface="Arial" panose="020B0604020202020204" pitchFamily="34" charset="0"/>
                <a:sym typeface="Garet Bold"/>
              </a:rPr>
              <a:t>Best Practices: Lessons Learned</a:t>
            </a:r>
          </a:p>
        </p:txBody>
      </p:sp>
      <p:sp>
        <p:nvSpPr>
          <p:cNvPr id="5" name="Oval 4">
            <a:extLst>
              <a:ext uri="{FF2B5EF4-FFF2-40B4-BE49-F238E27FC236}">
                <a16:creationId xmlns:a16="http://schemas.microsoft.com/office/drawing/2014/main" id="{D4F1EBF0-97EB-647A-CA91-F5EEB5AD2383}"/>
              </a:ext>
            </a:extLst>
          </p:cNvPr>
          <p:cNvSpPr/>
          <p:nvPr/>
        </p:nvSpPr>
        <p:spPr>
          <a:xfrm>
            <a:off x="7672719" y="2298420"/>
            <a:ext cx="6744433" cy="6289429"/>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63B07B70-07AF-5230-7C75-11CA8079520F}"/>
              </a:ext>
            </a:extLst>
          </p:cNvPr>
          <p:cNvGrpSpPr/>
          <p:nvPr/>
        </p:nvGrpSpPr>
        <p:grpSpPr>
          <a:xfrm>
            <a:off x="3916392" y="1612887"/>
            <a:ext cx="14371607" cy="8368998"/>
            <a:chOff x="6434750" y="1132672"/>
            <a:chExt cx="14901596" cy="9065316"/>
          </a:xfrm>
        </p:grpSpPr>
        <p:graphicFrame>
          <p:nvGraphicFramePr>
            <p:cNvPr id="15" name="Diagram 14">
              <a:extLst>
                <a:ext uri="{FF2B5EF4-FFF2-40B4-BE49-F238E27FC236}">
                  <a16:creationId xmlns:a16="http://schemas.microsoft.com/office/drawing/2014/main" id="{547B89FF-C857-6F81-4399-D0766AFFC9AC}"/>
                </a:ext>
              </a:extLst>
            </p:cNvPr>
            <p:cNvGraphicFramePr/>
            <p:nvPr>
              <p:extLst>
                <p:ext uri="{D42A27DB-BD31-4B8C-83A1-F6EECF244321}">
                  <p14:modId xmlns:p14="http://schemas.microsoft.com/office/powerpoint/2010/main" val="3046503777"/>
                </p:ext>
              </p:extLst>
            </p:nvPr>
          </p:nvGraphicFramePr>
          <p:xfrm>
            <a:off x="7636596" y="1132672"/>
            <a:ext cx="12034156" cy="8374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extBox 16">
              <a:extLst>
                <a:ext uri="{FF2B5EF4-FFF2-40B4-BE49-F238E27FC236}">
                  <a16:creationId xmlns:a16="http://schemas.microsoft.com/office/drawing/2014/main" id="{3B0B9409-D598-7FD5-46DF-C97FF807B2A1}"/>
                </a:ext>
              </a:extLst>
            </p:cNvPr>
            <p:cNvSpPr txBox="1"/>
            <p:nvPr/>
          </p:nvSpPr>
          <p:spPr>
            <a:xfrm>
              <a:off x="11158125" y="4156174"/>
              <a:ext cx="5135026" cy="700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rial" panose="020B0604020202020204" pitchFamily="34" charset="0"/>
                  <a:ea typeface="SimSun" panose="02010600030101010101" pitchFamily="2" charset="-122"/>
                  <a:cs typeface="Arial" panose="020B0604020202020204" pitchFamily="34" charset="0"/>
                </a:rPr>
                <a:t>MULTI-DIMENSIONAL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rial" panose="020B0604020202020204" pitchFamily="34" charset="0"/>
                  <a:ea typeface="SimSun" panose="02010600030101010101" pitchFamily="2" charset="-122"/>
                  <a:cs typeface="Arial" panose="020B0604020202020204" pitchFamily="34" charset="0"/>
                </a:rPr>
                <a:t>INTEGRATED APPROACH</a:t>
              </a:r>
              <a:r>
                <a:rPr kumimoji="0" lang="en-US" sz="18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endParaRPr kumimoji="0" lang="en-GB" sz="18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9E4891BF-A310-65D6-70ED-195E0901B8D4}"/>
                </a:ext>
              </a:extLst>
            </p:cNvPr>
            <p:cNvSpPr/>
            <p:nvPr/>
          </p:nvSpPr>
          <p:spPr>
            <a:xfrm>
              <a:off x="14776888" y="1151637"/>
              <a:ext cx="2596712" cy="1373992"/>
            </a:xfrm>
            <a:prstGeom prst="rect">
              <a:avLst/>
            </a:prstGeom>
            <a:ln>
              <a:solidFill>
                <a:srgbClr val="8064A2"/>
              </a:solidFill>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Climate Change 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National Climate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Financial Sector Policies</a:t>
              </a:r>
            </a:p>
          </p:txBody>
        </p:sp>
        <p:sp>
          <p:nvSpPr>
            <p:cNvPr id="20" name="TextBox 19">
              <a:extLst>
                <a:ext uri="{FF2B5EF4-FFF2-40B4-BE49-F238E27FC236}">
                  <a16:creationId xmlns:a16="http://schemas.microsoft.com/office/drawing/2014/main" id="{C7A83050-5522-C875-FFE0-E4AA730F9647}"/>
                </a:ext>
              </a:extLst>
            </p:cNvPr>
            <p:cNvSpPr txBox="1"/>
            <p:nvPr/>
          </p:nvSpPr>
          <p:spPr>
            <a:xfrm>
              <a:off x="17615714" y="2891767"/>
              <a:ext cx="3129376" cy="1409653"/>
            </a:xfrm>
            <a:prstGeom prst="rect">
              <a:avLst/>
            </a:prstGeom>
            <a:ln>
              <a:solidFill>
                <a:srgbClr val="6E5FA9"/>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Climate risk integration into supervisory frameworks, not silos.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Supported by inter-agency coordination.</a:t>
              </a:r>
            </a:p>
          </p:txBody>
        </p:sp>
        <p:sp>
          <p:nvSpPr>
            <p:cNvPr id="21" name="TextBox 20">
              <a:extLst>
                <a:ext uri="{FF2B5EF4-FFF2-40B4-BE49-F238E27FC236}">
                  <a16:creationId xmlns:a16="http://schemas.microsoft.com/office/drawing/2014/main" id="{4231EB65-8AEA-95D8-8B03-6DC62EDC6112}"/>
                </a:ext>
              </a:extLst>
            </p:cNvPr>
            <p:cNvSpPr txBox="1"/>
            <p:nvPr/>
          </p:nvSpPr>
          <p:spPr>
            <a:xfrm>
              <a:off x="17633601" y="6296930"/>
              <a:ext cx="3702745" cy="1433552"/>
            </a:xfrm>
            <a:prstGeom prst="rect">
              <a:avLst/>
            </a:prstGeom>
            <a:ln>
              <a:solidFill>
                <a:srgbClr val="5A5EB2"/>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Wider stakeholders’ collaboration to support NDC achievement.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Encourage greater public engagement through 2025 Public Participation Strategy.</a:t>
              </a:r>
            </a:p>
          </p:txBody>
        </p:sp>
        <p:sp>
          <p:nvSpPr>
            <p:cNvPr id="22" name="TextBox 21">
              <a:extLst>
                <a:ext uri="{FF2B5EF4-FFF2-40B4-BE49-F238E27FC236}">
                  <a16:creationId xmlns:a16="http://schemas.microsoft.com/office/drawing/2014/main" id="{A0EC6918-0BF7-C091-BEA6-18E850B27D7A}"/>
                </a:ext>
              </a:extLst>
            </p:cNvPr>
            <p:cNvSpPr txBox="1"/>
            <p:nvPr/>
          </p:nvSpPr>
          <p:spPr>
            <a:xfrm>
              <a:off x="11815068" y="9564559"/>
              <a:ext cx="3511733" cy="633429"/>
            </a:xfrm>
            <a:prstGeom prst="rect">
              <a:avLst/>
            </a:prstGeom>
            <a:ln>
              <a:solidFill>
                <a:srgbClr val="5572B8"/>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Green bond market development supported by strong liquidity.</a:t>
              </a:r>
            </a:p>
          </p:txBody>
        </p:sp>
        <p:sp>
          <p:nvSpPr>
            <p:cNvPr id="23" name="TextBox 22">
              <a:extLst>
                <a:ext uri="{FF2B5EF4-FFF2-40B4-BE49-F238E27FC236}">
                  <a16:creationId xmlns:a16="http://schemas.microsoft.com/office/drawing/2014/main" id="{E6D63B2E-7E3F-441D-425E-5DEDE7440B98}"/>
                </a:ext>
              </a:extLst>
            </p:cNvPr>
            <p:cNvSpPr txBox="1"/>
            <p:nvPr/>
          </p:nvSpPr>
          <p:spPr>
            <a:xfrm>
              <a:off x="6434750" y="6436072"/>
              <a:ext cx="3276966" cy="1166845"/>
            </a:xfrm>
            <a:prstGeom prst="rect">
              <a:avLst/>
            </a:prstGeom>
            <a:ln>
              <a:solidFill>
                <a:srgbClr val="508C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Annual UK Green Financing Allocation Report.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Climate disclosures requirement for companies.</a:t>
              </a:r>
            </a:p>
          </p:txBody>
        </p:sp>
        <p:sp>
          <p:nvSpPr>
            <p:cNvPr id="24" name="TextBox 23">
              <a:extLst>
                <a:ext uri="{FF2B5EF4-FFF2-40B4-BE49-F238E27FC236}">
                  <a16:creationId xmlns:a16="http://schemas.microsoft.com/office/drawing/2014/main" id="{9AB02F08-73E3-8C49-F4F6-388B0FC03A7A}"/>
                </a:ext>
              </a:extLst>
            </p:cNvPr>
            <p:cNvSpPr txBox="1"/>
            <p:nvPr/>
          </p:nvSpPr>
          <p:spPr>
            <a:xfrm>
              <a:off x="6711045" y="2967072"/>
              <a:ext cx="3000672" cy="1147392"/>
            </a:xfrm>
            <a:prstGeom prst="rect">
              <a:avLst/>
            </a:prstGeom>
            <a:ln>
              <a:solidFill>
                <a:srgbClr val="508C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COP26 hosting in 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Co-chairing international coalitions and member of climate global forums.</a:t>
              </a:r>
            </a:p>
          </p:txBody>
        </p:sp>
        <p:sp>
          <p:nvSpPr>
            <p:cNvPr id="26" name="TextBox 25">
              <a:extLst>
                <a:ext uri="{FF2B5EF4-FFF2-40B4-BE49-F238E27FC236}">
                  <a16:creationId xmlns:a16="http://schemas.microsoft.com/office/drawing/2014/main" id="{803C1696-B07A-5CDC-7CBA-D637540A333B}"/>
                </a:ext>
              </a:extLst>
            </p:cNvPr>
            <p:cNvSpPr txBox="1"/>
            <p:nvPr/>
          </p:nvSpPr>
          <p:spPr>
            <a:xfrm>
              <a:off x="11836161" y="4891383"/>
              <a:ext cx="4131846" cy="13001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a:ea typeface="+mn-ea"/>
                  <a:cs typeface="+mn-cs"/>
                </a:rPr>
                <a:t>Addressing climate risk is not only an environmental necessity, but a core component of safeguarding economic stability and sustainable development. </a:t>
              </a:r>
            </a:p>
          </p:txBody>
        </p:sp>
      </p:grpSp>
      <p:sp>
        <p:nvSpPr>
          <p:cNvPr id="16" name="TextBox 15">
            <a:extLst>
              <a:ext uri="{FF2B5EF4-FFF2-40B4-BE49-F238E27FC236}">
                <a16:creationId xmlns:a16="http://schemas.microsoft.com/office/drawing/2014/main" id="{C5C7F502-EE86-8182-E251-6F0BA27B9BB7}"/>
              </a:ext>
            </a:extLst>
          </p:cNvPr>
          <p:cNvSpPr txBox="1"/>
          <p:nvPr/>
        </p:nvSpPr>
        <p:spPr>
          <a:xfrm>
            <a:off x="206672" y="1499533"/>
            <a:ext cx="8937327" cy="14465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600"/>
              </a:spcBef>
            </a:pPr>
            <a:r>
              <a:rPr lang="en-US" sz="22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UK regulators have taken a principles-based approach guided by strategic direction, </a:t>
            </a:r>
            <a:r>
              <a:rPr lang="en-US" sz="2200" b="1" kern="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favouring</a:t>
            </a:r>
            <a:r>
              <a:rPr lang="en-US" sz="22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disclosure, market guidance, and collaboration over prescriptive mandates such as green lending quotas or differentiated capital charges. </a:t>
            </a:r>
          </a:p>
        </p:txBody>
      </p:sp>
      <p:sp>
        <p:nvSpPr>
          <p:cNvPr id="27" name="TextBox 26">
            <a:extLst>
              <a:ext uri="{FF2B5EF4-FFF2-40B4-BE49-F238E27FC236}">
                <a16:creationId xmlns:a16="http://schemas.microsoft.com/office/drawing/2014/main" id="{10C7B014-4BAE-9544-9FA5-31BD53C55A5B}"/>
              </a:ext>
            </a:extLst>
          </p:cNvPr>
          <p:cNvSpPr txBox="1"/>
          <p:nvPr/>
        </p:nvSpPr>
        <p:spPr>
          <a:xfrm>
            <a:off x="122695" y="57128"/>
            <a:ext cx="14079688" cy="514372"/>
          </a:xfrm>
          <a:prstGeom prst="rect">
            <a:avLst/>
          </a:prstGeom>
          <a:noFill/>
        </p:spPr>
        <p:txBody>
          <a:bodyPr wrap="square">
            <a:spAutoFit/>
          </a:bodyPr>
          <a:lstStyle/>
          <a:p>
            <a:pPr algn="l">
              <a:lnSpc>
                <a:spcPts val="3634"/>
              </a:lnSpc>
              <a:spcBef>
                <a:spcPct val="0"/>
              </a:spcBef>
            </a:pPr>
            <a:r>
              <a:rPr lang="en-US" sz="2596" b="1" dirty="0">
                <a:solidFill>
                  <a:srgbClr val="FFFFFF"/>
                </a:solidFill>
                <a:latin typeface="Arial" panose="020B0604020202020204" pitchFamily="34" charset="0"/>
                <a:ea typeface="Garet Bold"/>
                <a:cs typeface="Arial" panose="020B0604020202020204" pitchFamily="34" charset="0"/>
                <a:sym typeface="Garet Bold"/>
              </a:rPr>
              <a:t>Green Finance Practice Reference: Best Practices</a:t>
            </a:r>
            <a:endParaRPr lang="en-US" sz="2596" dirty="0">
              <a:solidFill>
                <a:srgbClr val="FFFFFF"/>
              </a:solidFill>
              <a:latin typeface="Arial" panose="020B0604020202020204" pitchFamily="34" charset="0"/>
              <a:ea typeface="Garet Bold"/>
              <a:cs typeface="Arial" panose="020B0604020202020204" pitchFamily="34" charset="0"/>
              <a:sym typeface="Garet Bold"/>
            </a:endParaRPr>
          </a:p>
        </p:txBody>
      </p:sp>
    </p:spTree>
    <p:extLst>
      <p:ext uri="{BB962C8B-B14F-4D97-AF65-F5344CB8AC3E}">
        <p14:creationId xmlns:p14="http://schemas.microsoft.com/office/powerpoint/2010/main" val="15024969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DA373-EBD4-CEEB-BDF4-FCFFBC3DDBB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94E0F27-0679-764A-8407-0D25C84BE387}"/>
              </a:ext>
            </a:extLst>
          </p:cNvPr>
          <p:cNvSpPr/>
          <p:nvPr/>
        </p:nvSpPr>
        <p:spPr>
          <a:xfrm>
            <a:off x="7777634" y="0"/>
            <a:ext cx="10510366" cy="10544951"/>
          </a:xfrm>
          <a:custGeom>
            <a:avLst/>
            <a:gdLst/>
            <a:ahLst/>
            <a:cxnLst/>
            <a:rect l="l" t="t" r="r" b="b"/>
            <a:pathLst>
              <a:path w="10510366" h="10544951">
                <a:moveTo>
                  <a:pt x="0" y="0"/>
                </a:moveTo>
                <a:lnTo>
                  <a:pt x="10510366" y="0"/>
                </a:lnTo>
                <a:lnTo>
                  <a:pt x="10510366" y="10544951"/>
                </a:lnTo>
                <a:lnTo>
                  <a:pt x="0" y="10544951"/>
                </a:lnTo>
                <a:lnTo>
                  <a:pt x="0" y="0"/>
                </a:lnTo>
                <a:close/>
              </a:path>
            </a:pathLst>
          </a:custGeom>
          <a:blipFill>
            <a:blip r:embed="rId2">
              <a:extLst>
                <a:ext uri="{96DAC541-7B7A-43D3-8B79-37D633B846F1}">
                  <asvg:svgBlip xmlns:asvg="http://schemas.microsoft.com/office/drawing/2016/SVG/main" r:embed="rId3"/>
                </a:ext>
              </a:extLst>
            </a:blip>
            <a:stretch>
              <a:fillRect t="-102893" r="-10356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BD5242AA-3D25-7864-6BAA-AFFAE32DB569}"/>
              </a:ext>
            </a:extLst>
          </p:cNvPr>
          <p:cNvGrpSpPr/>
          <p:nvPr/>
        </p:nvGrpSpPr>
        <p:grpSpPr>
          <a:xfrm>
            <a:off x="9031617" y="0"/>
            <a:ext cx="9256383" cy="9256383"/>
            <a:chOff x="0" y="0"/>
            <a:chExt cx="6350000" cy="6350000"/>
          </a:xfrm>
        </p:grpSpPr>
        <p:sp>
          <p:nvSpPr>
            <p:cNvPr id="4" name="Freeform 4">
              <a:extLst>
                <a:ext uri="{FF2B5EF4-FFF2-40B4-BE49-F238E27FC236}">
                  <a16:creationId xmlns:a16="http://schemas.microsoft.com/office/drawing/2014/main" id="{94144420-E6A4-D2B3-E098-886590D4662C}"/>
                </a:ext>
              </a:extLst>
            </p:cNvPr>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071952">
                    <a:alpha val="100000"/>
                  </a:srgbClr>
                </a:gs>
                <a:gs pos="100000">
                  <a:srgbClr val="088395">
                    <a:alpha val="100000"/>
                  </a:srgbClr>
                </a:gs>
              </a:gsLst>
              <a:lin ang="2700000"/>
            </a:gra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a:extLst>
              <a:ext uri="{FF2B5EF4-FFF2-40B4-BE49-F238E27FC236}">
                <a16:creationId xmlns:a16="http://schemas.microsoft.com/office/drawing/2014/main" id="{A67298FA-DDB2-1B98-4B6E-F22A64FB69B0}"/>
              </a:ext>
            </a:extLst>
          </p:cNvPr>
          <p:cNvGrpSpPr/>
          <p:nvPr/>
        </p:nvGrpSpPr>
        <p:grpSpPr>
          <a:xfrm>
            <a:off x="9944071" y="0"/>
            <a:ext cx="8343929" cy="8343929"/>
            <a:chOff x="0" y="0"/>
            <a:chExt cx="6350000" cy="6350000"/>
          </a:xfrm>
        </p:grpSpPr>
        <p:sp>
          <p:nvSpPr>
            <p:cNvPr id="6" name="Freeform 6">
              <a:extLst>
                <a:ext uri="{FF2B5EF4-FFF2-40B4-BE49-F238E27FC236}">
                  <a16:creationId xmlns:a16="http://schemas.microsoft.com/office/drawing/2014/main" id="{8DDFB4D0-CA60-4100-5421-AE44A43F7532}"/>
                </a:ext>
              </a:extLst>
            </p:cNvPr>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4"/>
              <a:stretch>
                <a:fillRect l="-14127" r="-6208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a:extLst>
              <a:ext uri="{FF2B5EF4-FFF2-40B4-BE49-F238E27FC236}">
                <a16:creationId xmlns:a16="http://schemas.microsoft.com/office/drawing/2014/main" id="{9B9C077E-997E-8017-7330-B97AA5ADACB1}"/>
              </a:ext>
            </a:extLst>
          </p:cNvPr>
          <p:cNvGrpSpPr/>
          <p:nvPr/>
        </p:nvGrpSpPr>
        <p:grpSpPr>
          <a:xfrm>
            <a:off x="-2631918" y="3407036"/>
            <a:ext cx="14720826" cy="3176829"/>
            <a:chOff x="0" y="0"/>
            <a:chExt cx="1883181" cy="406400"/>
          </a:xfrm>
        </p:grpSpPr>
        <p:sp>
          <p:nvSpPr>
            <p:cNvPr id="8" name="Freeform 8">
              <a:extLst>
                <a:ext uri="{FF2B5EF4-FFF2-40B4-BE49-F238E27FC236}">
                  <a16:creationId xmlns:a16="http://schemas.microsoft.com/office/drawing/2014/main" id="{D7B46BC9-5F2A-249E-6B52-B7A0AFA69A7B}"/>
                </a:ext>
              </a:extLst>
            </p:cNvPr>
            <p:cNvSpPr/>
            <p:nvPr/>
          </p:nvSpPr>
          <p:spPr>
            <a:xfrm>
              <a:off x="0" y="0"/>
              <a:ext cx="1883181" cy="406400"/>
            </a:xfrm>
            <a:custGeom>
              <a:avLst/>
              <a:gdLst/>
              <a:ahLst/>
              <a:cxnLst/>
              <a:rect l="l" t="t" r="r" b="b"/>
              <a:pathLst>
                <a:path w="1883181" h="406400">
                  <a:moveTo>
                    <a:pt x="1679981" y="0"/>
                  </a:moveTo>
                  <a:cubicBezTo>
                    <a:pt x="1792205" y="0"/>
                    <a:pt x="1883181" y="90976"/>
                    <a:pt x="1883181" y="203200"/>
                  </a:cubicBezTo>
                  <a:cubicBezTo>
                    <a:pt x="1883181" y="315424"/>
                    <a:pt x="1792205" y="406400"/>
                    <a:pt x="1679981" y="406400"/>
                  </a:cubicBezTo>
                  <a:lnTo>
                    <a:pt x="203200" y="406400"/>
                  </a:lnTo>
                  <a:cubicBezTo>
                    <a:pt x="90976" y="406400"/>
                    <a:pt x="0" y="315424"/>
                    <a:pt x="0" y="203200"/>
                  </a:cubicBezTo>
                  <a:cubicBezTo>
                    <a:pt x="0" y="90976"/>
                    <a:pt x="90976" y="0"/>
                    <a:pt x="203200" y="0"/>
                  </a:cubicBezTo>
                  <a:close/>
                </a:path>
              </a:pathLst>
            </a:custGeom>
            <a:gradFill rotWithShape="1">
              <a:gsLst>
                <a:gs pos="0">
                  <a:srgbClr val="088395">
                    <a:alpha val="85000"/>
                  </a:srgbClr>
                </a:gs>
                <a:gs pos="100000">
                  <a:srgbClr val="071952">
                    <a:alpha val="85000"/>
                  </a:srgbClr>
                </a:gs>
              </a:gsLst>
              <a:lin ang="27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AD9975E2-C121-78FB-2FAC-110588161621}"/>
                </a:ext>
              </a:extLst>
            </p:cNvPr>
            <p:cNvSpPr txBox="1"/>
            <p:nvPr/>
          </p:nvSpPr>
          <p:spPr>
            <a:xfrm>
              <a:off x="0" y="-38100"/>
              <a:ext cx="1883181"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56236D7F-17B7-CB78-5B06-B36C2C3A0B7F}"/>
              </a:ext>
            </a:extLst>
          </p:cNvPr>
          <p:cNvGrpSpPr/>
          <p:nvPr/>
        </p:nvGrpSpPr>
        <p:grpSpPr>
          <a:xfrm>
            <a:off x="4628136" y="5395285"/>
            <a:ext cx="13224779" cy="4189294"/>
            <a:chOff x="0" y="-38100"/>
            <a:chExt cx="1691797" cy="535921"/>
          </a:xfrm>
        </p:grpSpPr>
        <p:sp>
          <p:nvSpPr>
            <p:cNvPr id="11" name="Freeform 11">
              <a:extLst>
                <a:ext uri="{FF2B5EF4-FFF2-40B4-BE49-F238E27FC236}">
                  <a16:creationId xmlns:a16="http://schemas.microsoft.com/office/drawing/2014/main" id="{5622C6CC-66D1-1E3B-894D-B8F8B529211E}"/>
                </a:ext>
              </a:extLst>
            </p:cNvPr>
            <p:cNvSpPr/>
            <p:nvPr/>
          </p:nvSpPr>
          <p:spPr>
            <a:xfrm>
              <a:off x="0" y="0"/>
              <a:ext cx="1691797" cy="497821"/>
            </a:xfrm>
            <a:custGeom>
              <a:avLst/>
              <a:gdLst/>
              <a:ahLst/>
              <a:cxnLst/>
              <a:rect l="l" t="t" r="r" b="b"/>
              <a:pathLst>
                <a:path w="1638889" h="406400">
                  <a:moveTo>
                    <a:pt x="1435689" y="0"/>
                  </a:moveTo>
                  <a:cubicBezTo>
                    <a:pt x="1547914" y="0"/>
                    <a:pt x="1638889" y="90976"/>
                    <a:pt x="1638889" y="203200"/>
                  </a:cubicBezTo>
                  <a:cubicBezTo>
                    <a:pt x="1638889" y="315424"/>
                    <a:pt x="1547914" y="406400"/>
                    <a:pt x="1435689" y="406400"/>
                  </a:cubicBezTo>
                  <a:lnTo>
                    <a:pt x="203200" y="406400"/>
                  </a:lnTo>
                  <a:cubicBezTo>
                    <a:pt x="90976" y="406400"/>
                    <a:pt x="0" y="315424"/>
                    <a:pt x="0" y="203200"/>
                  </a:cubicBezTo>
                  <a:cubicBezTo>
                    <a:pt x="0" y="90976"/>
                    <a:pt x="90976" y="0"/>
                    <a:pt x="203200" y="0"/>
                  </a:cubicBezTo>
                  <a:close/>
                </a:path>
              </a:pathLst>
            </a:custGeom>
            <a:gradFill rotWithShape="1">
              <a:gsLst>
                <a:gs pos="0">
                  <a:srgbClr val="071952">
                    <a:alpha val="85000"/>
                  </a:srgbClr>
                </a:gs>
                <a:gs pos="100000">
                  <a:srgbClr val="088395">
                    <a:alpha val="85000"/>
                  </a:srgbClr>
                </a:gs>
              </a:gsLst>
              <a:lin ang="27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C1F1798A-F74D-D571-7691-D1013BDF3B02}"/>
                </a:ext>
              </a:extLst>
            </p:cNvPr>
            <p:cNvSpPr txBox="1"/>
            <p:nvPr/>
          </p:nvSpPr>
          <p:spPr>
            <a:xfrm>
              <a:off x="0" y="-38100"/>
              <a:ext cx="1638889"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79030397-4381-7DCE-88E1-57EC459410F9}"/>
              </a:ext>
            </a:extLst>
          </p:cNvPr>
          <p:cNvGrpSpPr/>
          <p:nvPr/>
        </p:nvGrpSpPr>
        <p:grpSpPr>
          <a:xfrm>
            <a:off x="-2830909" y="5272475"/>
            <a:ext cx="8233030" cy="10176405"/>
            <a:chOff x="-2830909" y="5272475"/>
            <a:chExt cx="8233030" cy="10176405"/>
          </a:xfrm>
        </p:grpSpPr>
        <p:sp>
          <p:nvSpPr>
            <p:cNvPr id="25" name="Freeform 25">
              <a:extLst>
                <a:ext uri="{FF2B5EF4-FFF2-40B4-BE49-F238E27FC236}">
                  <a16:creationId xmlns:a16="http://schemas.microsoft.com/office/drawing/2014/main" id="{8343DDD8-7C98-DC82-E160-5DC89FD886C1}"/>
                </a:ext>
              </a:extLst>
            </p:cNvPr>
            <p:cNvSpPr/>
            <p:nvPr/>
          </p:nvSpPr>
          <p:spPr>
            <a:xfrm>
              <a:off x="-2830909" y="7219280"/>
              <a:ext cx="8233030" cy="8229600"/>
            </a:xfrm>
            <a:custGeom>
              <a:avLst/>
              <a:gdLst/>
              <a:ahLst/>
              <a:cxnLst/>
              <a:rect l="l" t="t" r="r" b="b"/>
              <a:pathLst>
                <a:path w="8233030" h="8229600">
                  <a:moveTo>
                    <a:pt x="0" y="0"/>
                  </a:moveTo>
                  <a:lnTo>
                    <a:pt x="8233031" y="0"/>
                  </a:lnTo>
                  <a:lnTo>
                    <a:pt x="8233031"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a:extLst>
                <a:ext uri="{FF2B5EF4-FFF2-40B4-BE49-F238E27FC236}">
                  <a16:creationId xmlns:a16="http://schemas.microsoft.com/office/drawing/2014/main" id="{EEFA0A6E-78C2-0167-8EE4-5FE56CBD7A60}"/>
                </a:ext>
              </a:extLst>
            </p:cNvPr>
            <p:cNvSpPr/>
            <p:nvPr/>
          </p:nvSpPr>
          <p:spPr>
            <a:xfrm>
              <a:off x="-418891" y="5272475"/>
              <a:ext cx="4806919" cy="5147972"/>
            </a:xfrm>
            <a:custGeom>
              <a:avLst/>
              <a:gdLst/>
              <a:ahLst/>
              <a:cxnLst/>
              <a:rect l="l" t="t" r="r" b="b"/>
              <a:pathLst>
                <a:path w="4806919" h="5147972">
                  <a:moveTo>
                    <a:pt x="0" y="0"/>
                  </a:moveTo>
                  <a:lnTo>
                    <a:pt x="4806918" y="0"/>
                  </a:lnTo>
                  <a:lnTo>
                    <a:pt x="4806918" y="5147972"/>
                  </a:lnTo>
                  <a:lnTo>
                    <a:pt x="0" y="514797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7">
            <a:extLst>
              <a:ext uri="{FF2B5EF4-FFF2-40B4-BE49-F238E27FC236}">
                <a16:creationId xmlns:a16="http://schemas.microsoft.com/office/drawing/2014/main" id="{9892FAD1-EFEA-928F-5C43-1B29C5780BEF}"/>
              </a:ext>
            </a:extLst>
          </p:cNvPr>
          <p:cNvSpPr txBox="1"/>
          <p:nvPr/>
        </p:nvSpPr>
        <p:spPr>
          <a:xfrm>
            <a:off x="660266" y="3991544"/>
            <a:ext cx="10410208" cy="2031325"/>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panose="020B0604020202020204" pitchFamily="34" charset="0"/>
                <a:ea typeface="Garet Bold"/>
                <a:cs typeface="Arial" panose="020B0604020202020204" pitchFamily="34" charset="0"/>
                <a:sym typeface="Garet Bold"/>
              </a:rPr>
              <a:t>Policy Recommendations &amp; Roadmap</a:t>
            </a:r>
            <a:endParaRPr kumimoji="0" lang="en-US" sz="6600" b="1" i="0" u="none" strike="noStrike" kern="1200" cap="none" spc="0" normalizeH="0" baseline="0" noProof="0" dirty="0">
              <a:ln>
                <a:noFill/>
              </a:ln>
              <a:solidFill>
                <a:srgbClr val="FFC000"/>
              </a:solidFill>
              <a:effectLst/>
              <a:uLnTx/>
              <a:uFillTx/>
              <a:latin typeface="Arial" panose="020B0604020202020204" pitchFamily="34" charset="0"/>
              <a:ea typeface="Garet Bold"/>
              <a:cs typeface="Arial" panose="020B0604020202020204" pitchFamily="34" charset="0"/>
              <a:sym typeface="Garet Bold"/>
            </a:endParaRPr>
          </a:p>
        </p:txBody>
      </p:sp>
      <p:grpSp>
        <p:nvGrpSpPr>
          <p:cNvPr id="40" name="Group 39">
            <a:extLst>
              <a:ext uri="{FF2B5EF4-FFF2-40B4-BE49-F238E27FC236}">
                <a16:creationId xmlns:a16="http://schemas.microsoft.com/office/drawing/2014/main" id="{0E554A25-C6BE-9C62-F188-9B2C361BF289}"/>
              </a:ext>
            </a:extLst>
          </p:cNvPr>
          <p:cNvGrpSpPr/>
          <p:nvPr/>
        </p:nvGrpSpPr>
        <p:grpSpPr>
          <a:xfrm>
            <a:off x="4096102" y="6983877"/>
            <a:ext cx="2510715" cy="1934123"/>
            <a:chOff x="4899701" y="6984291"/>
            <a:chExt cx="3669360" cy="1972183"/>
          </a:xfrm>
        </p:grpSpPr>
        <p:sp>
          <p:nvSpPr>
            <p:cNvPr id="16" name="Freeform 16">
              <a:extLst>
                <a:ext uri="{FF2B5EF4-FFF2-40B4-BE49-F238E27FC236}">
                  <a16:creationId xmlns:a16="http://schemas.microsoft.com/office/drawing/2014/main" id="{77139D54-5A7A-01CC-F506-02E22321AF59}"/>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4" name="Group 33">
              <a:extLst>
                <a:ext uri="{FF2B5EF4-FFF2-40B4-BE49-F238E27FC236}">
                  <a16:creationId xmlns:a16="http://schemas.microsoft.com/office/drawing/2014/main" id="{A19F823B-66F3-9111-A240-5474F09302A4}"/>
                </a:ext>
              </a:extLst>
            </p:cNvPr>
            <p:cNvGrpSpPr/>
            <p:nvPr/>
          </p:nvGrpSpPr>
          <p:grpSpPr>
            <a:xfrm>
              <a:off x="4899701" y="6984291"/>
              <a:ext cx="3669360" cy="1515365"/>
              <a:chOff x="4899701" y="6984291"/>
              <a:chExt cx="3669360" cy="1515365"/>
            </a:xfrm>
          </p:grpSpPr>
          <p:grpSp>
            <p:nvGrpSpPr>
              <p:cNvPr id="13" name="Group 13">
                <a:extLst>
                  <a:ext uri="{FF2B5EF4-FFF2-40B4-BE49-F238E27FC236}">
                    <a16:creationId xmlns:a16="http://schemas.microsoft.com/office/drawing/2014/main" id="{71F52D57-679C-9977-48CC-937678876277}"/>
                  </a:ext>
                </a:extLst>
              </p:cNvPr>
              <p:cNvGrpSpPr/>
              <p:nvPr/>
            </p:nvGrpSpPr>
            <p:grpSpPr>
              <a:xfrm>
                <a:off x="4899701" y="6984291"/>
                <a:ext cx="3669360" cy="1515365"/>
                <a:chOff x="0" y="-38100"/>
                <a:chExt cx="1339616" cy="553232"/>
              </a:xfrm>
            </p:grpSpPr>
            <p:sp>
              <p:nvSpPr>
                <p:cNvPr id="14" name="Freeform 14">
                  <a:extLst>
                    <a:ext uri="{FF2B5EF4-FFF2-40B4-BE49-F238E27FC236}">
                      <a16:creationId xmlns:a16="http://schemas.microsoft.com/office/drawing/2014/main" id="{11741EB5-8304-DA55-3612-2E91A334B308}"/>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a:extLst>
                    <a:ext uri="{FF2B5EF4-FFF2-40B4-BE49-F238E27FC236}">
                      <a16:creationId xmlns:a16="http://schemas.microsoft.com/office/drawing/2014/main" id="{5EC8C8AA-3C29-93B7-3EA4-AECBCEA7FA58}"/>
                    </a:ext>
                  </a:extLst>
                </p:cNvPr>
                <p:cNvSpPr txBox="1"/>
                <p:nvPr/>
              </p:nvSpPr>
              <p:spPr>
                <a:xfrm>
                  <a:off x="0" y="-38100"/>
                  <a:ext cx="1339616" cy="444500"/>
                </a:xfrm>
                <a:prstGeom prst="rect">
                  <a:avLst/>
                </a:prstGeom>
              </p:spPr>
              <p:txBody>
                <a:bodyPr lIns="47792" tIns="47792" rIns="47792" bIns="47792"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31">
                <a:extLst>
                  <a:ext uri="{FF2B5EF4-FFF2-40B4-BE49-F238E27FC236}">
                    <a16:creationId xmlns:a16="http://schemas.microsoft.com/office/drawing/2014/main" id="{C6B6E4FE-1254-7FA7-016A-12E1E21B278C}"/>
                  </a:ext>
                </a:extLst>
              </p:cNvPr>
              <p:cNvSpPr txBox="1"/>
              <p:nvPr/>
            </p:nvSpPr>
            <p:spPr>
              <a:xfrm>
                <a:off x="5263656" y="7578923"/>
                <a:ext cx="2941449" cy="627666"/>
              </a:xfrm>
              <a:prstGeom prst="rect">
                <a:avLst/>
              </a:prstGeom>
            </p:spPr>
            <p:txBody>
              <a:bodyPr lIns="0" tIns="0" rIns="0" bIns="0" rtlCol="0" anchor="t">
                <a:spAutoFit/>
              </a:bodyPr>
              <a:lstStyle/>
              <a:p>
                <a:pPr marL="0" marR="0" lvl="0" indent="0" algn="ctr" defTabSz="914400" rtl="0" eaLnBrk="1" fontAlgn="auto" latinLnBrk="0" hangingPunct="1">
                  <a:lnSpc>
                    <a:spcPts val="2362"/>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Key Building Blocks</a:t>
                </a:r>
              </a:p>
            </p:txBody>
          </p:sp>
        </p:grpSp>
      </p:grpSp>
      <p:grpSp>
        <p:nvGrpSpPr>
          <p:cNvPr id="62" name="Group 61">
            <a:extLst>
              <a:ext uri="{FF2B5EF4-FFF2-40B4-BE49-F238E27FC236}">
                <a16:creationId xmlns:a16="http://schemas.microsoft.com/office/drawing/2014/main" id="{188D857D-78FC-A085-B06B-F1251B5F5A80}"/>
              </a:ext>
            </a:extLst>
          </p:cNvPr>
          <p:cNvGrpSpPr/>
          <p:nvPr/>
        </p:nvGrpSpPr>
        <p:grpSpPr>
          <a:xfrm>
            <a:off x="9418843" y="6942393"/>
            <a:ext cx="2765890" cy="1972183"/>
            <a:chOff x="4899701" y="6984291"/>
            <a:chExt cx="3669360" cy="1972183"/>
          </a:xfrm>
        </p:grpSpPr>
        <p:sp>
          <p:nvSpPr>
            <p:cNvPr id="63" name="Freeform 16">
              <a:extLst>
                <a:ext uri="{FF2B5EF4-FFF2-40B4-BE49-F238E27FC236}">
                  <a16:creationId xmlns:a16="http://schemas.microsoft.com/office/drawing/2014/main" id="{53EF6FB2-3D8F-5D1F-C5A8-C62EF0664598}"/>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4" name="Group 63">
              <a:extLst>
                <a:ext uri="{FF2B5EF4-FFF2-40B4-BE49-F238E27FC236}">
                  <a16:creationId xmlns:a16="http://schemas.microsoft.com/office/drawing/2014/main" id="{153D3560-9BE9-0144-2E5B-7629185EF200}"/>
                </a:ext>
              </a:extLst>
            </p:cNvPr>
            <p:cNvGrpSpPr/>
            <p:nvPr/>
          </p:nvGrpSpPr>
          <p:grpSpPr>
            <a:xfrm>
              <a:off x="4899701" y="6984291"/>
              <a:ext cx="3669360" cy="1515365"/>
              <a:chOff x="4899701" y="6984291"/>
              <a:chExt cx="3669360" cy="1515365"/>
            </a:xfrm>
          </p:grpSpPr>
          <p:grpSp>
            <p:nvGrpSpPr>
              <p:cNvPr id="65" name="Group 13">
                <a:extLst>
                  <a:ext uri="{FF2B5EF4-FFF2-40B4-BE49-F238E27FC236}">
                    <a16:creationId xmlns:a16="http://schemas.microsoft.com/office/drawing/2014/main" id="{46E2698D-A3EB-366F-3601-002C92F80523}"/>
                  </a:ext>
                </a:extLst>
              </p:cNvPr>
              <p:cNvGrpSpPr/>
              <p:nvPr/>
            </p:nvGrpSpPr>
            <p:grpSpPr>
              <a:xfrm>
                <a:off x="4899701" y="6984291"/>
                <a:ext cx="3669360" cy="1515365"/>
                <a:chOff x="0" y="-38100"/>
                <a:chExt cx="1339616" cy="553232"/>
              </a:xfrm>
            </p:grpSpPr>
            <p:sp>
              <p:nvSpPr>
                <p:cNvPr id="67" name="Freeform 14">
                  <a:extLst>
                    <a:ext uri="{FF2B5EF4-FFF2-40B4-BE49-F238E27FC236}">
                      <a16:creationId xmlns:a16="http://schemas.microsoft.com/office/drawing/2014/main" id="{B139570E-F161-46A2-E3F1-5D7EEF660C8D}"/>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TextBox 15">
                  <a:extLst>
                    <a:ext uri="{FF2B5EF4-FFF2-40B4-BE49-F238E27FC236}">
                      <a16:creationId xmlns:a16="http://schemas.microsoft.com/office/drawing/2014/main" id="{E2B93DAA-F063-FB7D-85F4-D6FAD6732DCE}"/>
                    </a:ext>
                  </a:extLst>
                </p:cNvPr>
                <p:cNvSpPr txBox="1"/>
                <p:nvPr/>
              </p:nvSpPr>
              <p:spPr>
                <a:xfrm>
                  <a:off x="0" y="-38100"/>
                  <a:ext cx="1339616" cy="444500"/>
                </a:xfrm>
                <a:prstGeom prst="rect">
                  <a:avLst/>
                </a:prstGeom>
              </p:spPr>
              <p:txBody>
                <a:bodyPr lIns="47792" tIns="47792" rIns="47792" bIns="47792"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6" name="TextBox 31">
                <a:extLst>
                  <a:ext uri="{FF2B5EF4-FFF2-40B4-BE49-F238E27FC236}">
                    <a16:creationId xmlns:a16="http://schemas.microsoft.com/office/drawing/2014/main" id="{1C5F6CA7-99CF-21A1-E1A5-94C067C8123F}"/>
                  </a:ext>
                </a:extLst>
              </p:cNvPr>
              <p:cNvSpPr txBox="1"/>
              <p:nvPr/>
            </p:nvSpPr>
            <p:spPr>
              <a:xfrm>
                <a:off x="5214199" y="7578923"/>
                <a:ext cx="2941450" cy="307777"/>
              </a:xfrm>
              <a:prstGeom prst="rect">
                <a:avLst/>
              </a:prstGeom>
            </p:spPr>
            <p:txBody>
              <a:bodyPr lIns="0" tIns="0" rIns="0" bIns="0" rtlCol="0" anchor="t">
                <a:spAutoFit/>
              </a:bodyPr>
              <a:lstStyle/>
              <a:p>
                <a:pPr marL="0" marR="0" lvl="0" indent="0" algn="ctr" defTabSz="914400" rtl="0" eaLnBrk="1" fontAlgn="auto" latinLnBrk="0" hangingPunct="1">
                  <a:lnSpc>
                    <a:spcPts val="2362"/>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Roadmap</a:t>
                </a:r>
              </a:p>
            </p:txBody>
          </p:sp>
        </p:grpSp>
      </p:grpSp>
      <p:grpSp>
        <p:nvGrpSpPr>
          <p:cNvPr id="69" name="Group 68">
            <a:extLst>
              <a:ext uri="{FF2B5EF4-FFF2-40B4-BE49-F238E27FC236}">
                <a16:creationId xmlns:a16="http://schemas.microsoft.com/office/drawing/2014/main" id="{A2CA3947-1326-4DB6-2BB6-134C71265201}"/>
              </a:ext>
            </a:extLst>
          </p:cNvPr>
          <p:cNvGrpSpPr/>
          <p:nvPr/>
        </p:nvGrpSpPr>
        <p:grpSpPr>
          <a:xfrm>
            <a:off x="12197387" y="6881164"/>
            <a:ext cx="2765890" cy="1972183"/>
            <a:chOff x="4899701" y="6984291"/>
            <a:chExt cx="3669360" cy="1972183"/>
          </a:xfrm>
        </p:grpSpPr>
        <p:sp>
          <p:nvSpPr>
            <p:cNvPr id="70" name="Freeform 16">
              <a:extLst>
                <a:ext uri="{FF2B5EF4-FFF2-40B4-BE49-F238E27FC236}">
                  <a16:creationId xmlns:a16="http://schemas.microsoft.com/office/drawing/2014/main" id="{3F942345-FD99-39B5-B09E-954197455E13}"/>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1" name="Group 70">
              <a:extLst>
                <a:ext uri="{FF2B5EF4-FFF2-40B4-BE49-F238E27FC236}">
                  <a16:creationId xmlns:a16="http://schemas.microsoft.com/office/drawing/2014/main" id="{A2E2A7C5-6CE5-BBA2-ABCB-6442BEA89CB1}"/>
                </a:ext>
              </a:extLst>
            </p:cNvPr>
            <p:cNvGrpSpPr/>
            <p:nvPr/>
          </p:nvGrpSpPr>
          <p:grpSpPr>
            <a:xfrm>
              <a:off x="4899701" y="6984291"/>
              <a:ext cx="3669360" cy="1515365"/>
              <a:chOff x="4899701" y="6984291"/>
              <a:chExt cx="3669360" cy="1515365"/>
            </a:xfrm>
          </p:grpSpPr>
          <p:grpSp>
            <p:nvGrpSpPr>
              <p:cNvPr id="72" name="Group 13">
                <a:extLst>
                  <a:ext uri="{FF2B5EF4-FFF2-40B4-BE49-F238E27FC236}">
                    <a16:creationId xmlns:a16="http://schemas.microsoft.com/office/drawing/2014/main" id="{32D4B13B-E2D6-411D-B77C-7335EBAF99BE}"/>
                  </a:ext>
                </a:extLst>
              </p:cNvPr>
              <p:cNvGrpSpPr/>
              <p:nvPr/>
            </p:nvGrpSpPr>
            <p:grpSpPr>
              <a:xfrm>
                <a:off x="4899701" y="6984291"/>
                <a:ext cx="3669360" cy="1515365"/>
                <a:chOff x="0" y="-38100"/>
                <a:chExt cx="1339616" cy="553232"/>
              </a:xfrm>
            </p:grpSpPr>
            <p:sp>
              <p:nvSpPr>
                <p:cNvPr id="74" name="Freeform 14">
                  <a:extLst>
                    <a:ext uri="{FF2B5EF4-FFF2-40B4-BE49-F238E27FC236}">
                      <a16:creationId xmlns:a16="http://schemas.microsoft.com/office/drawing/2014/main" id="{F9784970-27E0-D490-66A8-ECA9A6D4A705}"/>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TextBox 15">
                  <a:extLst>
                    <a:ext uri="{FF2B5EF4-FFF2-40B4-BE49-F238E27FC236}">
                      <a16:creationId xmlns:a16="http://schemas.microsoft.com/office/drawing/2014/main" id="{114C5824-B832-4922-6B46-BB4E097B1F52}"/>
                    </a:ext>
                  </a:extLst>
                </p:cNvPr>
                <p:cNvSpPr txBox="1"/>
                <p:nvPr/>
              </p:nvSpPr>
              <p:spPr>
                <a:xfrm>
                  <a:off x="0" y="-38100"/>
                  <a:ext cx="1339616" cy="444500"/>
                </a:xfrm>
                <a:prstGeom prst="rect">
                  <a:avLst/>
                </a:prstGeom>
              </p:spPr>
              <p:txBody>
                <a:bodyPr lIns="47792" tIns="47792" rIns="47792" bIns="47792"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3" name="TextBox 31">
                <a:extLst>
                  <a:ext uri="{FF2B5EF4-FFF2-40B4-BE49-F238E27FC236}">
                    <a16:creationId xmlns:a16="http://schemas.microsoft.com/office/drawing/2014/main" id="{F2335449-C7CD-3414-2F74-AECB47DECC80}"/>
                  </a:ext>
                </a:extLst>
              </p:cNvPr>
              <p:cNvSpPr txBox="1"/>
              <p:nvPr/>
            </p:nvSpPr>
            <p:spPr>
              <a:xfrm>
                <a:off x="5160602" y="7487015"/>
                <a:ext cx="3227569" cy="615553"/>
              </a:xfrm>
              <a:prstGeom prst="rect">
                <a:avLst/>
              </a:prstGeom>
            </p:spPr>
            <p:txBody>
              <a:bodyPr wrap="square" lIns="0" tIns="0" rIns="0" bIns="0" rtlCol="0" anchor="t">
                <a:spAutoFit/>
              </a:bodyPr>
              <a:lstStyle/>
              <a:p>
                <a:pPr marL="0" marR="0" lvl="0" indent="0" algn="ctr" defTabSz="914400" rtl="0" eaLnBrk="1" fontAlgn="auto" latinLnBrk="0" hangingPunct="1">
                  <a:lnSpc>
                    <a:spcPts val="2362"/>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General Policy Recommendations</a:t>
                </a:r>
              </a:p>
            </p:txBody>
          </p:sp>
        </p:grpSp>
      </p:grpSp>
      <p:grpSp>
        <p:nvGrpSpPr>
          <p:cNvPr id="76" name="Group 75">
            <a:extLst>
              <a:ext uri="{FF2B5EF4-FFF2-40B4-BE49-F238E27FC236}">
                <a16:creationId xmlns:a16="http://schemas.microsoft.com/office/drawing/2014/main" id="{877F50CC-B14F-18FB-BE6C-D92F7D9ED42A}"/>
              </a:ext>
            </a:extLst>
          </p:cNvPr>
          <p:cNvGrpSpPr/>
          <p:nvPr/>
        </p:nvGrpSpPr>
        <p:grpSpPr>
          <a:xfrm>
            <a:off x="15065349" y="6864306"/>
            <a:ext cx="2765890" cy="1972183"/>
            <a:chOff x="4899701" y="6984291"/>
            <a:chExt cx="3669360" cy="1972183"/>
          </a:xfrm>
        </p:grpSpPr>
        <p:sp>
          <p:nvSpPr>
            <p:cNvPr id="77" name="Freeform 16">
              <a:extLst>
                <a:ext uri="{FF2B5EF4-FFF2-40B4-BE49-F238E27FC236}">
                  <a16:creationId xmlns:a16="http://schemas.microsoft.com/office/drawing/2014/main" id="{7D21A7CF-7E50-5D4C-0A27-ACF1129B87F3}"/>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8" name="Group 77">
              <a:extLst>
                <a:ext uri="{FF2B5EF4-FFF2-40B4-BE49-F238E27FC236}">
                  <a16:creationId xmlns:a16="http://schemas.microsoft.com/office/drawing/2014/main" id="{E0D7F32D-D73D-4E87-A097-CDDEF8FA177E}"/>
                </a:ext>
              </a:extLst>
            </p:cNvPr>
            <p:cNvGrpSpPr/>
            <p:nvPr/>
          </p:nvGrpSpPr>
          <p:grpSpPr>
            <a:xfrm>
              <a:off x="4899701" y="6984291"/>
              <a:ext cx="3669360" cy="1515365"/>
              <a:chOff x="4899701" y="6984291"/>
              <a:chExt cx="3669360" cy="1515365"/>
            </a:xfrm>
          </p:grpSpPr>
          <p:grpSp>
            <p:nvGrpSpPr>
              <p:cNvPr id="79" name="Group 13">
                <a:extLst>
                  <a:ext uri="{FF2B5EF4-FFF2-40B4-BE49-F238E27FC236}">
                    <a16:creationId xmlns:a16="http://schemas.microsoft.com/office/drawing/2014/main" id="{206C43C4-9942-B53C-DA01-85D85605E3A6}"/>
                  </a:ext>
                </a:extLst>
              </p:cNvPr>
              <p:cNvGrpSpPr/>
              <p:nvPr/>
            </p:nvGrpSpPr>
            <p:grpSpPr>
              <a:xfrm>
                <a:off x="4899701" y="6984291"/>
                <a:ext cx="3669360" cy="1515365"/>
                <a:chOff x="0" y="-38100"/>
                <a:chExt cx="1339616" cy="553232"/>
              </a:xfrm>
            </p:grpSpPr>
            <p:sp>
              <p:nvSpPr>
                <p:cNvPr id="81" name="Freeform 14">
                  <a:extLst>
                    <a:ext uri="{FF2B5EF4-FFF2-40B4-BE49-F238E27FC236}">
                      <a16:creationId xmlns:a16="http://schemas.microsoft.com/office/drawing/2014/main" id="{3A9C7D1F-1D76-1D36-87FD-CAC303081156}"/>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TextBox 15">
                  <a:extLst>
                    <a:ext uri="{FF2B5EF4-FFF2-40B4-BE49-F238E27FC236}">
                      <a16:creationId xmlns:a16="http://schemas.microsoft.com/office/drawing/2014/main" id="{0A0A8CEE-2E5A-7C6A-E2EA-E9E04C54AD99}"/>
                    </a:ext>
                  </a:extLst>
                </p:cNvPr>
                <p:cNvSpPr txBox="1"/>
                <p:nvPr/>
              </p:nvSpPr>
              <p:spPr>
                <a:xfrm>
                  <a:off x="0" y="-38100"/>
                  <a:ext cx="1339616" cy="444500"/>
                </a:xfrm>
                <a:prstGeom prst="rect">
                  <a:avLst/>
                </a:prstGeom>
              </p:spPr>
              <p:txBody>
                <a:bodyPr lIns="47792" tIns="47792" rIns="47792" bIns="47792"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0" name="TextBox 31">
                <a:extLst>
                  <a:ext uri="{FF2B5EF4-FFF2-40B4-BE49-F238E27FC236}">
                    <a16:creationId xmlns:a16="http://schemas.microsoft.com/office/drawing/2014/main" id="{18785214-2438-FFED-2597-7AA9C3971B4B}"/>
                  </a:ext>
                </a:extLst>
              </p:cNvPr>
              <p:cNvSpPr txBox="1"/>
              <p:nvPr/>
            </p:nvSpPr>
            <p:spPr>
              <a:xfrm>
                <a:off x="5186413" y="7608434"/>
                <a:ext cx="3151877" cy="307777"/>
              </a:xfrm>
              <a:prstGeom prst="rect">
                <a:avLst/>
              </a:prstGeom>
            </p:spPr>
            <p:txBody>
              <a:bodyPr wrap="square" lIns="0" tIns="0" rIns="0" bIns="0" rtlCol="0" anchor="t">
                <a:spAutoFit/>
              </a:bodyPr>
              <a:lstStyle/>
              <a:p>
                <a:pPr marL="0" marR="0" lvl="0" indent="0" algn="ctr" defTabSz="914400" rtl="0" eaLnBrk="1" fontAlgn="auto" latinLnBrk="0" hangingPunct="1">
                  <a:lnSpc>
                    <a:spcPts val="2362"/>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Paradigm Shift </a:t>
                </a:r>
              </a:p>
            </p:txBody>
          </p:sp>
        </p:grpSp>
      </p:grpSp>
      <p:pic>
        <p:nvPicPr>
          <p:cNvPr id="17" name="Picture 16" descr="A logo with a castle in the middle&#10;&#10;Description automatically generated">
            <a:extLst>
              <a:ext uri="{FF2B5EF4-FFF2-40B4-BE49-F238E27FC236}">
                <a16:creationId xmlns:a16="http://schemas.microsoft.com/office/drawing/2014/main" id="{0E859188-D09A-F1E3-9364-40837BC8CA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0" y="-304901"/>
            <a:ext cx="2739831" cy="2778694"/>
          </a:xfrm>
          <a:prstGeom prst="rect">
            <a:avLst/>
          </a:prstGeom>
        </p:spPr>
      </p:pic>
      <p:grpSp>
        <p:nvGrpSpPr>
          <p:cNvPr id="19" name="Group 18">
            <a:extLst>
              <a:ext uri="{FF2B5EF4-FFF2-40B4-BE49-F238E27FC236}">
                <a16:creationId xmlns:a16="http://schemas.microsoft.com/office/drawing/2014/main" id="{DB73DDBC-407E-8C2C-3F8B-613AD9999858}"/>
              </a:ext>
            </a:extLst>
          </p:cNvPr>
          <p:cNvGrpSpPr/>
          <p:nvPr/>
        </p:nvGrpSpPr>
        <p:grpSpPr>
          <a:xfrm>
            <a:off x="6610071" y="6964847"/>
            <a:ext cx="2765890" cy="1972183"/>
            <a:chOff x="4899701" y="6984291"/>
            <a:chExt cx="3669360" cy="1972183"/>
          </a:xfrm>
        </p:grpSpPr>
        <p:sp>
          <p:nvSpPr>
            <p:cNvPr id="20" name="Freeform 16">
              <a:extLst>
                <a:ext uri="{FF2B5EF4-FFF2-40B4-BE49-F238E27FC236}">
                  <a16:creationId xmlns:a16="http://schemas.microsoft.com/office/drawing/2014/main" id="{2A46C393-8885-57ED-4220-038E3B1CF9C1}"/>
                </a:ext>
              </a:extLst>
            </p:cNvPr>
            <p:cNvSpPr/>
            <p:nvPr/>
          </p:nvSpPr>
          <p:spPr>
            <a:xfrm>
              <a:off x="5364185" y="8523490"/>
              <a:ext cx="2664520" cy="432984"/>
            </a:xfrm>
            <a:custGeom>
              <a:avLst/>
              <a:gdLst/>
              <a:ahLst/>
              <a:cxnLst/>
              <a:rect l="l" t="t" r="r" b="b"/>
              <a:pathLst>
                <a:path w="2664520" h="432984">
                  <a:moveTo>
                    <a:pt x="0" y="0"/>
                  </a:moveTo>
                  <a:lnTo>
                    <a:pt x="2664520" y="0"/>
                  </a:lnTo>
                  <a:lnTo>
                    <a:pt x="2664520" y="432985"/>
                  </a:lnTo>
                  <a:lnTo>
                    <a:pt x="0" y="432985"/>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0">
              <a:extLst>
                <a:ext uri="{FF2B5EF4-FFF2-40B4-BE49-F238E27FC236}">
                  <a16:creationId xmlns:a16="http://schemas.microsoft.com/office/drawing/2014/main" id="{DB254FAE-9425-E45B-1D2F-BD2114091518}"/>
                </a:ext>
              </a:extLst>
            </p:cNvPr>
            <p:cNvGrpSpPr/>
            <p:nvPr/>
          </p:nvGrpSpPr>
          <p:grpSpPr>
            <a:xfrm>
              <a:off x="4899701" y="6984291"/>
              <a:ext cx="3669360" cy="1515365"/>
              <a:chOff x="4899701" y="6984291"/>
              <a:chExt cx="3669360" cy="1515365"/>
            </a:xfrm>
          </p:grpSpPr>
          <p:grpSp>
            <p:nvGrpSpPr>
              <p:cNvPr id="22" name="Group 13">
                <a:extLst>
                  <a:ext uri="{FF2B5EF4-FFF2-40B4-BE49-F238E27FC236}">
                    <a16:creationId xmlns:a16="http://schemas.microsoft.com/office/drawing/2014/main" id="{4C9C9D02-77FF-E596-F829-8E12F1984E4B}"/>
                  </a:ext>
                </a:extLst>
              </p:cNvPr>
              <p:cNvGrpSpPr/>
              <p:nvPr/>
            </p:nvGrpSpPr>
            <p:grpSpPr>
              <a:xfrm>
                <a:off x="4899701" y="6984291"/>
                <a:ext cx="3669360" cy="1515365"/>
                <a:chOff x="0" y="-38100"/>
                <a:chExt cx="1339616" cy="553232"/>
              </a:xfrm>
            </p:grpSpPr>
            <p:sp>
              <p:nvSpPr>
                <p:cNvPr id="24" name="Freeform 14">
                  <a:extLst>
                    <a:ext uri="{FF2B5EF4-FFF2-40B4-BE49-F238E27FC236}">
                      <a16:creationId xmlns:a16="http://schemas.microsoft.com/office/drawing/2014/main" id="{A9C46F67-1F7B-5515-3CB5-A603BDCEDC1D}"/>
                    </a:ext>
                  </a:extLst>
                </p:cNvPr>
                <p:cNvSpPr/>
                <p:nvPr/>
              </p:nvSpPr>
              <p:spPr>
                <a:xfrm>
                  <a:off x="0" y="0"/>
                  <a:ext cx="1339616" cy="515132"/>
                </a:xfrm>
                <a:custGeom>
                  <a:avLst/>
                  <a:gdLst/>
                  <a:ahLst/>
                  <a:cxnLst/>
                  <a:rect l="l" t="t" r="r" b="b"/>
                  <a:pathLst>
                    <a:path w="1339616" h="406400">
                      <a:moveTo>
                        <a:pt x="1136416" y="0"/>
                      </a:moveTo>
                      <a:cubicBezTo>
                        <a:pt x="1248640" y="0"/>
                        <a:pt x="1339616" y="90976"/>
                        <a:pt x="1339616" y="203200"/>
                      </a:cubicBezTo>
                      <a:cubicBezTo>
                        <a:pt x="1339616" y="315424"/>
                        <a:pt x="1248640" y="406400"/>
                        <a:pt x="1136416"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15">
                  <a:extLst>
                    <a:ext uri="{FF2B5EF4-FFF2-40B4-BE49-F238E27FC236}">
                      <a16:creationId xmlns:a16="http://schemas.microsoft.com/office/drawing/2014/main" id="{D047CAF2-744D-89CF-6F00-8D2151F348FF}"/>
                    </a:ext>
                  </a:extLst>
                </p:cNvPr>
                <p:cNvSpPr txBox="1"/>
                <p:nvPr/>
              </p:nvSpPr>
              <p:spPr>
                <a:xfrm>
                  <a:off x="0" y="-38100"/>
                  <a:ext cx="1339616" cy="444500"/>
                </a:xfrm>
                <a:prstGeom prst="rect">
                  <a:avLst/>
                </a:prstGeom>
              </p:spPr>
              <p:txBody>
                <a:bodyPr lIns="47792" tIns="47792" rIns="47792" bIns="47792"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31">
                <a:extLst>
                  <a:ext uri="{FF2B5EF4-FFF2-40B4-BE49-F238E27FC236}">
                    <a16:creationId xmlns:a16="http://schemas.microsoft.com/office/drawing/2014/main" id="{F44B8B61-E30C-902B-8F04-CC5250A8471B}"/>
                  </a:ext>
                </a:extLst>
              </p:cNvPr>
              <p:cNvSpPr txBox="1"/>
              <p:nvPr/>
            </p:nvSpPr>
            <p:spPr>
              <a:xfrm>
                <a:off x="5158262" y="7189644"/>
                <a:ext cx="3210645"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2362"/>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Specific Policy Recommendations: </a:t>
                </a: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Garet"/>
                    <a:cs typeface="Arial" panose="020B0604020202020204" pitchFamily="34" charset="0"/>
                    <a:sym typeface="Garet"/>
                  </a:rPr>
                  <a:t>Advanced &amp; Emerging</a:t>
                </a:r>
              </a:p>
            </p:txBody>
          </p:sp>
        </p:grpSp>
      </p:grpSp>
    </p:spTree>
    <p:extLst>
      <p:ext uri="{BB962C8B-B14F-4D97-AF65-F5344CB8AC3E}">
        <p14:creationId xmlns:p14="http://schemas.microsoft.com/office/powerpoint/2010/main" val="10449206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a:extLst>
            <a:ext uri="{FF2B5EF4-FFF2-40B4-BE49-F238E27FC236}">
              <a16:creationId xmlns:a16="http://schemas.microsoft.com/office/drawing/2014/main" id="{DEFF42C4-51A7-317F-91E5-E754D219127E}"/>
            </a:ext>
          </a:extLst>
        </p:cNvPr>
        <p:cNvGrpSpPr/>
        <p:nvPr/>
      </p:nvGrpSpPr>
      <p:grpSpPr>
        <a:xfrm>
          <a:off x="0" y="0"/>
          <a:ext cx="0" cy="0"/>
          <a:chOff x="0" y="0"/>
          <a:chExt cx="0" cy="0"/>
        </a:xfrm>
      </p:grpSpPr>
      <p:sp>
        <p:nvSpPr>
          <p:cNvPr id="3" name="TextBox 47">
            <a:extLst>
              <a:ext uri="{FF2B5EF4-FFF2-40B4-BE49-F238E27FC236}">
                <a16:creationId xmlns:a16="http://schemas.microsoft.com/office/drawing/2014/main" id="{904621D4-D098-4A79-6DC6-68748B66C0D7}"/>
              </a:ext>
            </a:extLst>
          </p:cNvPr>
          <p:cNvSpPr txBox="1"/>
          <p:nvPr/>
        </p:nvSpPr>
        <p:spPr>
          <a:xfrm>
            <a:off x="1628079" y="687835"/>
            <a:ext cx="15388682" cy="732316"/>
          </a:xfrm>
          <a:prstGeom prst="rect">
            <a:avLst/>
          </a:prstGeom>
        </p:spPr>
        <p:txBody>
          <a:bodyPr wrap="square" lIns="0" tIns="0" rIns="0" bIns="0" rtlCol="0" anchor="t">
            <a:spAutoFit/>
          </a:bodyPr>
          <a:lstStyle>
            <a:defPPr>
              <a:defRPr lang="en-US"/>
            </a:defPPr>
            <a:lvl1pPr marR="0" lvl="0" indent="0" algn="ctr" fontAlgn="auto">
              <a:lnSpc>
                <a:spcPts val="6421"/>
              </a:lnSpc>
              <a:spcBef>
                <a:spcPts val="0"/>
              </a:spcBef>
              <a:spcAft>
                <a:spcPts val="0"/>
              </a:spcAft>
              <a:buClrTx/>
              <a:buSzTx/>
              <a:buFontTx/>
              <a:buNone/>
              <a:tabLst/>
              <a:defRPr kumimoji="0" sz="4000" b="1" i="0" u="none" strike="noStrike" cap="none" spc="0" normalizeH="0" baseline="0">
                <a:ln>
                  <a:noFill/>
                </a:ln>
                <a:solidFill>
                  <a:srgbClr val="FFC000"/>
                </a:solidFill>
                <a:effectLst/>
                <a:uLnTx/>
                <a:uFillTx/>
                <a:latin typeface="Arial" panose="020B0604020202020204" pitchFamily="34" charset="0"/>
                <a:ea typeface="Garet Bold"/>
                <a:cs typeface="Arial" panose="020B0604020202020204" pitchFamily="34" charset="0"/>
              </a:defRPr>
            </a:lvl1pPr>
          </a:lstStyle>
          <a:p>
            <a:r>
              <a:rPr lang="en-US" dirty="0">
                <a:sym typeface="Garet Bold"/>
              </a:rPr>
              <a:t>Key Building Blocks for Policy Recommendation Development</a:t>
            </a:r>
          </a:p>
        </p:txBody>
      </p:sp>
      <p:graphicFrame>
        <p:nvGraphicFramePr>
          <p:cNvPr id="6" name="Diagram 5">
            <a:extLst>
              <a:ext uri="{FF2B5EF4-FFF2-40B4-BE49-F238E27FC236}">
                <a16:creationId xmlns:a16="http://schemas.microsoft.com/office/drawing/2014/main" id="{CD851CD3-CF7B-FF7C-AD70-DAFB574BF430}"/>
              </a:ext>
            </a:extLst>
          </p:cNvPr>
          <p:cNvGraphicFramePr/>
          <p:nvPr/>
        </p:nvGraphicFramePr>
        <p:xfrm>
          <a:off x="2667000" y="1646140"/>
          <a:ext cx="12192000" cy="84503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BCBEF6BB-F3F4-A2A3-87EC-528FC5D6607D}"/>
              </a:ext>
            </a:extLst>
          </p:cNvPr>
          <p:cNvSpPr txBox="1"/>
          <p:nvPr/>
        </p:nvSpPr>
        <p:spPr>
          <a:xfrm>
            <a:off x="6705600" y="6225729"/>
            <a:ext cx="4267200" cy="147732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1" kern="1200" dirty="0">
                <a:solidFill>
                  <a:schemeClr val="dk1"/>
                </a:solidFill>
                <a:effectLst/>
                <a:latin typeface="+mn-lt"/>
                <a:ea typeface="+mn-ea"/>
                <a:cs typeface="+mn-cs"/>
              </a:rPr>
              <a:t>OIC countries require </a:t>
            </a:r>
            <a:r>
              <a:rPr lang="en-US" sz="1800" i="1" kern="1200" dirty="0" err="1">
                <a:solidFill>
                  <a:schemeClr val="dk1"/>
                </a:solidFill>
                <a:effectLst/>
                <a:latin typeface="+mn-lt"/>
                <a:ea typeface="+mn-ea"/>
                <a:cs typeface="+mn-cs"/>
              </a:rPr>
              <a:t>harmonised</a:t>
            </a:r>
            <a:r>
              <a:rPr lang="en-US" sz="1800" i="1" kern="1200" dirty="0">
                <a:solidFill>
                  <a:schemeClr val="dk1"/>
                </a:solidFill>
                <a:effectLst/>
                <a:latin typeface="+mn-lt"/>
                <a:ea typeface="+mn-ea"/>
                <a:cs typeface="+mn-cs"/>
              </a:rPr>
              <a:t>, transparent, and enforceable regulations that support green Islamic finance, officially </a:t>
            </a:r>
            <a:r>
              <a:rPr lang="en-US" sz="1800" i="1" kern="1200" dirty="0" err="1">
                <a:solidFill>
                  <a:schemeClr val="dk1"/>
                </a:solidFill>
                <a:effectLst/>
                <a:latin typeface="+mn-lt"/>
                <a:ea typeface="+mn-ea"/>
                <a:cs typeface="+mn-cs"/>
              </a:rPr>
              <a:t>recognising</a:t>
            </a:r>
            <a:r>
              <a:rPr lang="en-US" sz="1800" i="1" kern="1200" dirty="0">
                <a:solidFill>
                  <a:schemeClr val="dk1"/>
                </a:solidFill>
                <a:effectLst/>
                <a:latin typeface="+mn-lt"/>
                <a:ea typeface="+mn-ea"/>
                <a:cs typeface="+mn-cs"/>
              </a:rPr>
              <a:t> climate-related risks and DRR, alongside sustainable investment goals.</a:t>
            </a:r>
          </a:p>
        </p:txBody>
      </p:sp>
      <p:sp>
        <p:nvSpPr>
          <p:cNvPr id="8" name="TextBox 7">
            <a:extLst>
              <a:ext uri="{FF2B5EF4-FFF2-40B4-BE49-F238E27FC236}">
                <a16:creationId xmlns:a16="http://schemas.microsoft.com/office/drawing/2014/main" id="{0E928387-01A0-4FA7-A0F5-B7D173F274EF}"/>
              </a:ext>
            </a:extLst>
          </p:cNvPr>
          <p:cNvSpPr txBox="1"/>
          <p:nvPr/>
        </p:nvSpPr>
        <p:spPr>
          <a:xfrm>
            <a:off x="9982200" y="2190571"/>
            <a:ext cx="5029200" cy="120032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1800" i="1" kern="1200" dirty="0">
                <a:solidFill>
                  <a:schemeClr val="dk1"/>
                </a:solidFill>
                <a:effectLst/>
                <a:latin typeface="+mn-lt"/>
                <a:ea typeface="+mn-ea"/>
                <a:cs typeface="+mn-cs"/>
              </a:rPr>
              <a:t>Market-driven innovation, product diversification, and clear frameworks for new green Islamic instruments are necessary to meet climate and DRR financing demands and attract private investment.</a:t>
            </a:r>
            <a:r>
              <a:rPr lang="en-US" i="1" dirty="0">
                <a:effectLst/>
              </a:rPr>
              <a:t> </a:t>
            </a:r>
            <a:endParaRPr lang="en-GB" i="1" dirty="0"/>
          </a:p>
        </p:txBody>
      </p:sp>
      <p:sp>
        <p:nvSpPr>
          <p:cNvPr id="9" name="TextBox 8">
            <a:extLst>
              <a:ext uri="{FF2B5EF4-FFF2-40B4-BE49-F238E27FC236}">
                <a16:creationId xmlns:a16="http://schemas.microsoft.com/office/drawing/2014/main" id="{66FF8689-2799-F97A-7D88-4975237E9E78}"/>
              </a:ext>
            </a:extLst>
          </p:cNvPr>
          <p:cNvSpPr txBox="1"/>
          <p:nvPr/>
        </p:nvSpPr>
        <p:spPr>
          <a:xfrm>
            <a:off x="12995831" y="4774167"/>
            <a:ext cx="4987369" cy="1200329"/>
          </a:xfrm>
          <a:prstGeom prst="rect">
            <a:avLst/>
          </a:prstGeom>
          <a:ln>
            <a:solidFill>
              <a:srgbClr val="5F5BAE"/>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1200" dirty="0">
                <a:solidFill>
                  <a:schemeClr val="dk1"/>
                </a:solidFill>
                <a:effectLst/>
                <a:latin typeface="+mn-lt"/>
                <a:ea typeface="+mn-ea"/>
                <a:cs typeface="+mn-cs"/>
              </a:rPr>
              <a:t>Wide-reaching efforts are needed to raise understanding among all stakeholders and build the technical capacity for designing, promoting, and monitoring green financial products.</a:t>
            </a:r>
          </a:p>
        </p:txBody>
      </p:sp>
      <p:sp>
        <p:nvSpPr>
          <p:cNvPr id="10" name="TextBox 9">
            <a:extLst>
              <a:ext uri="{FF2B5EF4-FFF2-40B4-BE49-F238E27FC236}">
                <a16:creationId xmlns:a16="http://schemas.microsoft.com/office/drawing/2014/main" id="{61AB792C-0EBB-2F7B-3AAB-5939AFFBC4C4}"/>
              </a:ext>
            </a:extLst>
          </p:cNvPr>
          <p:cNvSpPr txBox="1"/>
          <p:nvPr/>
        </p:nvSpPr>
        <p:spPr>
          <a:xfrm>
            <a:off x="9982200" y="8247652"/>
            <a:ext cx="5638800"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1200" dirty="0">
                <a:solidFill>
                  <a:schemeClr val="dk1"/>
                </a:solidFill>
                <a:effectLst/>
                <a:latin typeface="+mn-lt"/>
                <a:ea typeface="+mn-ea"/>
                <a:cs typeface="+mn-cs"/>
              </a:rPr>
              <a:t>Policy incentives combined with active collaboration among states, industries, and international partners are crucial to driving large-scale climate-aligned and DRR investments.</a:t>
            </a:r>
          </a:p>
        </p:txBody>
      </p:sp>
      <p:sp>
        <p:nvSpPr>
          <p:cNvPr id="11" name="TextBox 10">
            <a:extLst>
              <a:ext uri="{FF2B5EF4-FFF2-40B4-BE49-F238E27FC236}">
                <a16:creationId xmlns:a16="http://schemas.microsoft.com/office/drawing/2014/main" id="{4F69A76C-E778-D36D-D545-2A362152525D}"/>
              </a:ext>
            </a:extLst>
          </p:cNvPr>
          <p:cNvSpPr txBox="1"/>
          <p:nvPr/>
        </p:nvSpPr>
        <p:spPr>
          <a:xfrm>
            <a:off x="228600" y="4681495"/>
            <a:ext cx="4343400" cy="147732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defPPr>
              <a:defRPr lang="en-US"/>
            </a:defPPr>
            <a:lvl1pPr>
              <a:defRPr i="1">
                <a:solidFill>
                  <a:schemeClr val="dk1"/>
                </a:solidFill>
                <a:effectLs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Strengthening the market infrastructure and leveraging technology will establish credibility, increase investor trust, and facilitate wider access to sustainable Islamic finance.</a:t>
            </a:r>
          </a:p>
        </p:txBody>
      </p:sp>
    </p:spTree>
    <p:extLst>
      <p:ext uri="{BB962C8B-B14F-4D97-AF65-F5344CB8AC3E}">
        <p14:creationId xmlns:p14="http://schemas.microsoft.com/office/powerpoint/2010/main" val="13338390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a:extLst>
            <a:ext uri="{FF2B5EF4-FFF2-40B4-BE49-F238E27FC236}">
              <a16:creationId xmlns:a16="http://schemas.microsoft.com/office/drawing/2014/main" id="{43DB6F88-B889-9F88-14AE-572526DFB031}"/>
            </a:ext>
          </a:extLst>
        </p:cNvPr>
        <p:cNvGrpSpPr/>
        <p:nvPr/>
      </p:nvGrpSpPr>
      <p:grpSpPr>
        <a:xfrm>
          <a:off x="0" y="0"/>
          <a:ext cx="0" cy="0"/>
          <a:chOff x="0" y="0"/>
          <a:chExt cx="0" cy="0"/>
        </a:xfrm>
      </p:grpSpPr>
      <p:sp>
        <p:nvSpPr>
          <p:cNvPr id="3" name="TextBox 47">
            <a:extLst>
              <a:ext uri="{FF2B5EF4-FFF2-40B4-BE49-F238E27FC236}">
                <a16:creationId xmlns:a16="http://schemas.microsoft.com/office/drawing/2014/main" id="{6185DF2F-56EA-8BCD-5FFB-CD238F1DEE66}"/>
              </a:ext>
            </a:extLst>
          </p:cNvPr>
          <p:cNvSpPr txBox="1"/>
          <p:nvPr/>
        </p:nvSpPr>
        <p:spPr>
          <a:xfrm>
            <a:off x="1628079" y="687835"/>
            <a:ext cx="15388682" cy="732316"/>
          </a:xfrm>
          <a:prstGeom prst="rect">
            <a:avLst/>
          </a:prstGeom>
        </p:spPr>
        <p:txBody>
          <a:bodyPr wrap="square" lIns="0" tIns="0" rIns="0" bIns="0" rtlCol="0" anchor="t">
            <a:spAutoFit/>
          </a:bodyPr>
          <a:lstStyle>
            <a:defPPr>
              <a:defRPr lang="en-US"/>
            </a:defPPr>
            <a:lvl1pPr marR="0" lvl="0" indent="0" algn="ctr" fontAlgn="auto">
              <a:lnSpc>
                <a:spcPts val="6421"/>
              </a:lnSpc>
              <a:spcBef>
                <a:spcPts val="0"/>
              </a:spcBef>
              <a:spcAft>
                <a:spcPts val="0"/>
              </a:spcAft>
              <a:buClrTx/>
              <a:buSzTx/>
              <a:buFontTx/>
              <a:buNone/>
              <a:tabLst/>
              <a:defRPr kumimoji="0" sz="4000" b="1" i="0" u="none" strike="noStrike" cap="none" spc="0" normalizeH="0" baseline="0">
                <a:ln>
                  <a:noFill/>
                </a:ln>
                <a:solidFill>
                  <a:srgbClr val="FFC000"/>
                </a:solidFill>
                <a:effectLst/>
                <a:uLnTx/>
                <a:uFillTx/>
                <a:latin typeface="Arial" panose="020B0604020202020204" pitchFamily="34" charset="0"/>
                <a:ea typeface="Garet Bold"/>
                <a:cs typeface="Arial" panose="020B0604020202020204" pitchFamily="34" charset="0"/>
              </a:defRPr>
            </a:lvl1pPr>
          </a:lstStyle>
          <a:p>
            <a:r>
              <a:rPr lang="en-US" dirty="0">
                <a:sym typeface="Garet Bold"/>
              </a:rPr>
              <a:t>Key Building Blocks for Policy Recommendation Development</a:t>
            </a:r>
          </a:p>
        </p:txBody>
      </p:sp>
      <p:graphicFrame>
        <p:nvGraphicFramePr>
          <p:cNvPr id="2" name="Table 1">
            <a:extLst>
              <a:ext uri="{FF2B5EF4-FFF2-40B4-BE49-F238E27FC236}">
                <a16:creationId xmlns:a16="http://schemas.microsoft.com/office/drawing/2014/main" id="{590AB300-F5A9-5CB8-81C6-E7A5A3F9DAE7}"/>
              </a:ext>
            </a:extLst>
          </p:cNvPr>
          <p:cNvGraphicFramePr>
            <a:graphicFrameLocks noGrp="1"/>
          </p:cNvGraphicFramePr>
          <p:nvPr/>
        </p:nvGraphicFramePr>
        <p:xfrm>
          <a:off x="457200" y="1820946"/>
          <a:ext cx="17371590" cy="7863840"/>
        </p:xfrm>
        <a:graphic>
          <a:graphicData uri="http://schemas.openxmlformats.org/drawingml/2006/table">
            <a:tbl>
              <a:tblPr firstRow="1" bandRow="1">
                <a:tableStyleId>{5C22544A-7EE6-4342-B048-85BDC9FD1C3A}</a:tableStyleId>
              </a:tblPr>
              <a:tblGrid>
                <a:gridCol w="3474318">
                  <a:extLst>
                    <a:ext uri="{9D8B030D-6E8A-4147-A177-3AD203B41FA5}">
                      <a16:colId xmlns:a16="http://schemas.microsoft.com/office/drawing/2014/main" val="3266600759"/>
                    </a:ext>
                  </a:extLst>
                </a:gridCol>
                <a:gridCol w="3474318">
                  <a:extLst>
                    <a:ext uri="{9D8B030D-6E8A-4147-A177-3AD203B41FA5}">
                      <a16:colId xmlns:a16="http://schemas.microsoft.com/office/drawing/2014/main" val="4058357785"/>
                    </a:ext>
                  </a:extLst>
                </a:gridCol>
                <a:gridCol w="3474318">
                  <a:extLst>
                    <a:ext uri="{9D8B030D-6E8A-4147-A177-3AD203B41FA5}">
                      <a16:colId xmlns:a16="http://schemas.microsoft.com/office/drawing/2014/main" val="2759524157"/>
                    </a:ext>
                  </a:extLst>
                </a:gridCol>
                <a:gridCol w="3474318">
                  <a:extLst>
                    <a:ext uri="{9D8B030D-6E8A-4147-A177-3AD203B41FA5}">
                      <a16:colId xmlns:a16="http://schemas.microsoft.com/office/drawing/2014/main" val="3036073391"/>
                    </a:ext>
                  </a:extLst>
                </a:gridCol>
                <a:gridCol w="3474318">
                  <a:extLst>
                    <a:ext uri="{9D8B030D-6E8A-4147-A177-3AD203B41FA5}">
                      <a16:colId xmlns:a16="http://schemas.microsoft.com/office/drawing/2014/main" val="2452466561"/>
                    </a:ext>
                  </a:extLst>
                </a:gridCol>
              </a:tblGrid>
              <a:tr h="523318">
                <a:tc>
                  <a:txBody>
                    <a:bodyPr/>
                    <a:lstStyle/>
                    <a:p>
                      <a:pPr algn="ctr"/>
                      <a:r>
                        <a:rPr lang="en-GB" dirty="0"/>
                        <a:t>Legal &amp; Regulatory Frameworks</a:t>
                      </a:r>
                    </a:p>
                  </a:txBody>
                  <a:tcPr>
                    <a:solidFill>
                      <a:srgbClr val="9BBC59"/>
                    </a:solidFill>
                  </a:tcPr>
                </a:tc>
                <a:tc>
                  <a:txBody>
                    <a:bodyPr/>
                    <a:lstStyle/>
                    <a:p>
                      <a:pPr algn="ctr"/>
                      <a:r>
                        <a:rPr lang="en-GB" dirty="0"/>
                        <a:t>Product &amp; Market Development</a:t>
                      </a:r>
                    </a:p>
                  </a:txBody>
                  <a:tcPr>
                    <a:solidFill>
                      <a:srgbClr val="8064A2"/>
                    </a:solidFill>
                  </a:tcPr>
                </a:tc>
                <a:tc>
                  <a:txBody>
                    <a:bodyPr/>
                    <a:lstStyle/>
                    <a:p>
                      <a:pPr algn="ctr"/>
                      <a:r>
                        <a:rPr lang="en-GB" dirty="0"/>
                        <a:t>Capacity Building, Awareness &amp; Confidence</a:t>
                      </a:r>
                    </a:p>
                  </a:txBody>
                  <a:tcPr>
                    <a:solidFill>
                      <a:srgbClr val="5F5BAE"/>
                    </a:solidFill>
                  </a:tcPr>
                </a:tc>
                <a:tc>
                  <a:txBody>
                    <a:bodyPr/>
                    <a:lstStyle/>
                    <a:p>
                      <a:pPr algn="ctr"/>
                      <a:r>
                        <a:rPr lang="en-GB" dirty="0"/>
                        <a:t>Incentives Mechanism &amp; Collaboration</a:t>
                      </a:r>
                    </a:p>
                  </a:txBody>
                  <a:tcPr/>
                </a:tc>
                <a:tc>
                  <a:txBody>
                    <a:bodyPr/>
                    <a:lstStyle/>
                    <a:p>
                      <a:pPr algn="ctr"/>
                      <a:r>
                        <a:rPr lang="en-GB" dirty="0"/>
                        <a:t>Market Infrastructure &amp; Impact Monitoring</a:t>
                      </a:r>
                    </a:p>
                  </a:txBody>
                  <a:tcPr>
                    <a:solidFill>
                      <a:srgbClr val="4BACC7"/>
                    </a:solidFill>
                  </a:tcPr>
                </a:tc>
                <a:extLst>
                  <a:ext uri="{0D108BD9-81ED-4DB2-BD59-A6C34878D82A}">
                    <a16:rowId xmlns:a16="http://schemas.microsoft.com/office/drawing/2014/main" val="179836487"/>
                  </a:ext>
                </a:extLst>
              </a:tr>
              <a:tr h="523318">
                <a:tc>
                  <a:txBody>
                    <a:bodyPr/>
                    <a:lstStyle/>
                    <a:p>
                      <a:pPr marL="285750" indent="-285750">
                        <a:buFont typeface="Arial" panose="020B0604020202020204" pitchFamily="34" charset="0"/>
                        <a:buChar char="•"/>
                      </a:pPr>
                      <a:r>
                        <a:rPr lang="en-GB" dirty="0"/>
                        <a:t>Enhancing regulatory and supervisory frameworks for sustainable finance</a:t>
                      </a:r>
                    </a:p>
                    <a:p>
                      <a:pPr marL="285750" indent="-285750">
                        <a:buFont typeface="Arial" panose="020B0604020202020204" pitchFamily="34" charset="0"/>
                        <a:buChar char="•"/>
                      </a:pPr>
                      <a:r>
                        <a:rPr lang="en-GB" dirty="0"/>
                        <a:t>Improving regulatory framework for green sukuk</a:t>
                      </a:r>
                    </a:p>
                    <a:p>
                      <a:pPr marL="285750" indent="-285750">
                        <a:buFont typeface="Arial" panose="020B0604020202020204" pitchFamily="34" charset="0"/>
                        <a:buChar char="•"/>
                      </a:pPr>
                      <a:r>
                        <a:rPr lang="en-GB" dirty="0"/>
                        <a:t>Integrating climate financing into national plans</a:t>
                      </a:r>
                    </a:p>
                  </a:txBody>
                  <a:tcPr/>
                </a:tc>
                <a:tc>
                  <a:txBody>
                    <a:bodyPr/>
                    <a:lstStyle/>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Further Unlocking Corporate Sukuk Market Potential</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Diversification Of Islamic Financing Contracts And Sukuk Models</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Promoting Innovative Financing Models</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Innovating Adequate Green </a:t>
                      </a:r>
                      <a:r>
                        <a:rPr lang="en-US" sz="1800" kern="1200" dirty="0" err="1">
                          <a:solidFill>
                            <a:schemeClr val="dk1"/>
                          </a:solidFill>
                          <a:effectLst/>
                          <a:latin typeface="+mn-lt"/>
                          <a:ea typeface="+mn-ea"/>
                          <a:cs typeface="+mn-cs"/>
                        </a:rPr>
                        <a:t>Shari’ah</a:t>
                      </a:r>
                      <a:r>
                        <a:rPr lang="en-US" sz="1800" kern="1200" dirty="0">
                          <a:solidFill>
                            <a:schemeClr val="dk1"/>
                          </a:solidFill>
                          <a:effectLst/>
                          <a:latin typeface="+mn-lt"/>
                          <a:ea typeface="+mn-ea"/>
                          <a:cs typeface="+mn-cs"/>
                        </a:rPr>
                        <a:t>-Compliant Products</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Introducing The Syndicated Green Financing Framework</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Developing And </a:t>
                      </a:r>
                      <a:r>
                        <a:rPr lang="en-US" sz="1800" kern="1200" dirty="0" err="1">
                          <a:solidFill>
                            <a:schemeClr val="dk1"/>
                          </a:solidFill>
                          <a:effectLst/>
                          <a:latin typeface="+mn-lt"/>
                          <a:ea typeface="+mn-ea"/>
                          <a:cs typeface="+mn-cs"/>
                        </a:rPr>
                        <a:t>Incentivising</a:t>
                      </a:r>
                      <a:r>
                        <a:rPr lang="en-US" sz="1800" kern="1200" dirty="0">
                          <a:solidFill>
                            <a:schemeClr val="dk1"/>
                          </a:solidFill>
                          <a:effectLst/>
                          <a:latin typeface="+mn-lt"/>
                          <a:ea typeface="+mn-ea"/>
                          <a:cs typeface="+mn-cs"/>
                        </a:rPr>
                        <a:t> Green And Resilience-Linked Islamic Financial Products</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Reconsidering The Role Of Islamic Social Financial Instruments In DRR And Climate Resilience Financing</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Developing policies to strengthen the role of takaful and re-takaful for DRR in OIC Member Countries</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Establishing a dedicated Islamic finance disaster risk and climate resilience fund as well as sukuk-based platforms</a:t>
                      </a:r>
                      <a:endParaRPr lang="en-GB" dirty="0"/>
                    </a:p>
                  </a:txBody>
                  <a:tcPr/>
                </a:tc>
                <a:tc>
                  <a:txBody>
                    <a:bodyPr/>
                    <a:lstStyle/>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Increasing Capacity Building and Literacy for Issuers and Investors</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Raising Awareness and Enhancing Public Education</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Boosting investor confidence by increasing transparency, improving disclosure, and enabling independent verification of green credentials</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Building Capacity and Raising Awareness through collaboration</a:t>
                      </a:r>
                    </a:p>
                  </a:txBody>
                  <a:tcPr/>
                </a:tc>
                <a:tc>
                  <a:txBody>
                    <a:bodyPr/>
                    <a:lstStyle/>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Implementing Fiscal, Macroprudential, and </a:t>
                      </a:r>
                      <a:r>
                        <a:rPr lang="en-US" sz="1800" kern="1200" dirty="0" err="1">
                          <a:solidFill>
                            <a:schemeClr val="dk1"/>
                          </a:solidFill>
                          <a:effectLst/>
                          <a:latin typeface="+mn-lt"/>
                          <a:ea typeface="+mn-ea"/>
                          <a:cs typeface="+mn-cs"/>
                        </a:rPr>
                        <a:t>Microprudential</a:t>
                      </a:r>
                      <a:r>
                        <a:rPr lang="en-US" sz="1800" kern="1200" dirty="0">
                          <a:solidFill>
                            <a:schemeClr val="dk1"/>
                          </a:solidFill>
                          <a:effectLst/>
                          <a:latin typeface="+mn-lt"/>
                          <a:ea typeface="+mn-ea"/>
                          <a:cs typeface="+mn-cs"/>
                        </a:rPr>
                        <a:t> Incentives</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Developing Incentive Mechanism/Collaborative Efforts</a:t>
                      </a:r>
                    </a:p>
                    <a:p>
                      <a:pPr marL="285750" indent="-285750">
                        <a:buFont typeface="Arial" panose="020B0604020202020204" pitchFamily="34" charset="0"/>
                        <a:buChar char="•"/>
                      </a:pPr>
                      <a:r>
                        <a:rPr lang="en-US" sz="1800" kern="1200" dirty="0">
                          <a:solidFill>
                            <a:schemeClr val="dk1"/>
                          </a:solidFill>
                          <a:effectLst/>
                          <a:latin typeface="+mn-lt"/>
                          <a:ea typeface="+mn-ea"/>
                          <a:cs typeface="+mn-cs"/>
                        </a:rPr>
                        <a:t>Fostering Public-Private Partnerships and Cross-Sectoral Collaboration: </a:t>
                      </a:r>
                      <a:endParaRPr lang="en-GB" dirty="0"/>
                    </a:p>
                  </a:txBody>
                  <a:tcPr/>
                </a:tc>
                <a:tc>
                  <a:txBody>
                    <a:bodyPr/>
                    <a:lstStyle/>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Developing and promoting the shallow secondary market for Green Sukuk</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Monitoring, evaluating, and reporting impact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Leveraging technological innovation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Reevaluating the Role of Islamic Social Financial Instruments in Funding Climate Resilience and Disaster Risk Reduction</a:t>
                      </a:r>
                      <a:endParaRPr lang="en-GB" dirty="0"/>
                    </a:p>
                  </a:txBody>
                  <a:tcPr/>
                </a:tc>
                <a:extLst>
                  <a:ext uri="{0D108BD9-81ED-4DB2-BD59-A6C34878D82A}">
                    <a16:rowId xmlns:a16="http://schemas.microsoft.com/office/drawing/2014/main" val="2266701746"/>
                  </a:ext>
                </a:extLst>
              </a:tr>
            </a:tbl>
          </a:graphicData>
        </a:graphic>
      </p:graphicFrame>
    </p:spTree>
    <p:extLst>
      <p:ext uri="{BB962C8B-B14F-4D97-AF65-F5344CB8AC3E}">
        <p14:creationId xmlns:p14="http://schemas.microsoft.com/office/powerpoint/2010/main" val="38458929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a:extLst>
            <a:ext uri="{FF2B5EF4-FFF2-40B4-BE49-F238E27FC236}">
              <a16:creationId xmlns:a16="http://schemas.microsoft.com/office/drawing/2014/main" id="{866EA415-F2AC-52AD-10FE-865A36826DBD}"/>
            </a:ext>
          </a:extLst>
        </p:cNvPr>
        <p:cNvGrpSpPr/>
        <p:nvPr/>
      </p:nvGrpSpPr>
      <p:grpSpPr>
        <a:xfrm>
          <a:off x="0" y="0"/>
          <a:ext cx="0" cy="0"/>
          <a:chOff x="0" y="0"/>
          <a:chExt cx="0" cy="0"/>
        </a:xfrm>
      </p:grpSpPr>
      <p:sp>
        <p:nvSpPr>
          <p:cNvPr id="3" name="TextBox 47">
            <a:extLst>
              <a:ext uri="{FF2B5EF4-FFF2-40B4-BE49-F238E27FC236}">
                <a16:creationId xmlns:a16="http://schemas.microsoft.com/office/drawing/2014/main" id="{FADC46D5-CE79-908F-4D3C-1AF9289E37C7}"/>
              </a:ext>
            </a:extLst>
          </p:cNvPr>
          <p:cNvSpPr txBox="1"/>
          <p:nvPr/>
        </p:nvSpPr>
        <p:spPr>
          <a:xfrm>
            <a:off x="1449659" y="500095"/>
            <a:ext cx="15388682" cy="1231106"/>
          </a:xfrm>
          <a:prstGeom prst="rect">
            <a:avLst/>
          </a:prstGeom>
        </p:spPr>
        <p:txBody>
          <a:bodyPr wrap="square" lIns="0" tIns="0" rIns="0" bIns="0" rtlCol="0" anchor="t">
            <a:spAutoFit/>
          </a:bodyPr>
          <a:lstStyle>
            <a:defPPr>
              <a:defRPr lang="en-US"/>
            </a:defPPr>
            <a:lvl1pPr marR="0" lvl="0" indent="0" algn="ctr" fontAlgn="auto">
              <a:lnSpc>
                <a:spcPts val="6421"/>
              </a:lnSpc>
              <a:spcBef>
                <a:spcPts val="0"/>
              </a:spcBef>
              <a:spcAft>
                <a:spcPts val="0"/>
              </a:spcAft>
              <a:buClrTx/>
              <a:buSzTx/>
              <a:buFontTx/>
              <a:buNone/>
              <a:tabLst/>
              <a:defRPr kumimoji="0" sz="4000" b="1" i="0" u="none" strike="noStrike" cap="none" spc="0" normalizeH="0" baseline="0">
                <a:ln>
                  <a:noFill/>
                </a:ln>
                <a:solidFill>
                  <a:srgbClr val="FFC000"/>
                </a:solidFill>
                <a:effectLst/>
                <a:uLnTx/>
                <a:uFillTx/>
                <a:latin typeface="Arial" panose="020B0604020202020204" pitchFamily="34" charset="0"/>
                <a:ea typeface="Garet Bold"/>
                <a:cs typeface="Arial" panose="020B0604020202020204" pitchFamily="34" charset="0"/>
              </a:defRPr>
            </a:lvl1pPr>
          </a:lstStyle>
          <a:p>
            <a:pPr>
              <a:lnSpc>
                <a:spcPct val="100000"/>
              </a:lnSpc>
            </a:pPr>
            <a:r>
              <a:rPr lang="en-US" dirty="0">
                <a:sym typeface="Garet Bold"/>
              </a:rPr>
              <a:t>Policy Recommendations: </a:t>
            </a:r>
            <a:r>
              <a:rPr lang="en-US" dirty="0">
                <a:solidFill>
                  <a:schemeClr val="bg1"/>
                </a:solidFill>
                <a:sym typeface="Garet Bold"/>
              </a:rPr>
              <a:t>Advanced Countries or Progressive Development of Green Finance</a:t>
            </a:r>
          </a:p>
        </p:txBody>
      </p:sp>
      <p:graphicFrame>
        <p:nvGraphicFramePr>
          <p:cNvPr id="6" name="Table 5">
            <a:extLst>
              <a:ext uri="{FF2B5EF4-FFF2-40B4-BE49-F238E27FC236}">
                <a16:creationId xmlns:a16="http://schemas.microsoft.com/office/drawing/2014/main" id="{5A854BBE-AA7D-5F1C-B3CC-8A7409C9511A}"/>
              </a:ext>
            </a:extLst>
          </p:cNvPr>
          <p:cNvGraphicFramePr>
            <a:graphicFrameLocks noGrp="1"/>
          </p:cNvGraphicFramePr>
          <p:nvPr>
            <p:extLst>
              <p:ext uri="{D42A27DB-BD31-4B8C-83A1-F6EECF244321}">
                <p14:modId xmlns:p14="http://schemas.microsoft.com/office/powerpoint/2010/main" val="3709498691"/>
              </p:ext>
            </p:extLst>
          </p:nvPr>
        </p:nvGraphicFramePr>
        <p:xfrm>
          <a:off x="474430" y="1731201"/>
          <a:ext cx="17339140" cy="8421984"/>
        </p:xfrm>
        <a:graphic>
          <a:graphicData uri="http://schemas.openxmlformats.org/drawingml/2006/table">
            <a:tbl>
              <a:tblPr firstRow="1" firstCol="1" bandRow="1">
                <a:tableStyleId>{3C2FFA5D-87B4-456A-9821-1D502468CF0F}</a:tableStyleId>
              </a:tblPr>
              <a:tblGrid>
                <a:gridCol w="11390468">
                  <a:extLst>
                    <a:ext uri="{9D8B030D-6E8A-4147-A177-3AD203B41FA5}">
                      <a16:colId xmlns:a16="http://schemas.microsoft.com/office/drawing/2014/main" val="813057616"/>
                    </a:ext>
                  </a:extLst>
                </a:gridCol>
                <a:gridCol w="3925229">
                  <a:extLst>
                    <a:ext uri="{9D8B030D-6E8A-4147-A177-3AD203B41FA5}">
                      <a16:colId xmlns:a16="http://schemas.microsoft.com/office/drawing/2014/main" val="2927637867"/>
                    </a:ext>
                  </a:extLst>
                </a:gridCol>
                <a:gridCol w="2023443">
                  <a:extLst>
                    <a:ext uri="{9D8B030D-6E8A-4147-A177-3AD203B41FA5}">
                      <a16:colId xmlns:a16="http://schemas.microsoft.com/office/drawing/2014/main" val="3183903235"/>
                    </a:ext>
                  </a:extLst>
                </a:gridCol>
              </a:tblGrid>
              <a:tr h="298097">
                <a:tc>
                  <a:txBody>
                    <a:bodyPr/>
                    <a:lstStyle/>
                    <a:p>
                      <a:pPr marL="0" marR="0" algn="ctr">
                        <a:lnSpc>
                          <a:spcPct val="107000"/>
                        </a:lnSpc>
                        <a:spcBef>
                          <a:spcPts val="600"/>
                        </a:spcBef>
                        <a:spcAft>
                          <a:spcPts val="600"/>
                        </a:spcAft>
                      </a:pPr>
                      <a:r>
                        <a:rPr lang="en-US" sz="1800" dirty="0">
                          <a:effectLst/>
                        </a:rPr>
                        <a:t>Action</a:t>
                      </a:r>
                      <a:endParaRPr lang="en-US" sz="1800" dirty="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tc>
                  <a:txBody>
                    <a:bodyPr/>
                    <a:lstStyle/>
                    <a:p>
                      <a:pPr marL="0" marR="0" algn="ctr">
                        <a:lnSpc>
                          <a:spcPct val="107000"/>
                        </a:lnSpc>
                        <a:spcBef>
                          <a:spcPts val="600"/>
                        </a:spcBef>
                        <a:spcAft>
                          <a:spcPts val="600"/>
                        </a:spcAft>
                      </a:pPr>
                      <a:r>
                        <a:rPr lang="en-US" sz="1800" dirty="0">
                          <a:effectLst/>
                        </a:rPr>
                        <a:t>Responsible Stakeholders</a:t>
                      </a:r>
                      <a:endParaRPr lang="en-US" sz="1800" dirty="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tc>
                  <a:txBody>
                    <a:bodyPr/>
                    <a:lstStyle/>
                    <a:p>
                      <a:pPr marL="0" marR="0" algn="ctr">
                        <a:lnSpc>
                          <a:spcPct val="107000"/>
                        </a:lnSpc>
                        <a:spcBef>
                          <a:spcPts val="600"/>
                        </a:spcBef>
                        <a:spcAft>
                          <a:spcPts val="600"/>
                        </a:spcAft>
                      </a:pPr>
                      <a:r>
                        <a:rPr lang="en-US" sz="1800" dirty="0">
                          <a:effectLst/>
                        </a:rPr>
                        <a:t>Timeline</a:t>
                      </a:r>
                      <a:endParaRPr lang="en-US" sz="1800" dirty="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extLst>
                  <a:ext uri="{0D108BD9-81ED-4DB2-BD59-A6C34878D82A}">
                    <a16:rowId xmlns:a16="http://schemas.microsoft.com/office/drawing/2014/main" val="2354514188"/>
                  </a:ext>
                </a:extLst>
              </a:tr>
              <a:tr h="1067225">
                <a:tc>
                  <a:txBody>
                    <a:bodyPr/>
                    <a:lstStyle/>
                    <a:p>
                      <a:pPr marL="0" marR="0">
                        <a:lnSpc>
                          <a:spcPct val="107000"/>
                        </a:lnSpc>
                        <a:spcBef>
                          <a:spcPts val="600"/>
                        </a:spcBef>
                        <a:spcAft>
                          <a:spcPts val="600"/>
                        </a:spcAft>
                      </a:pPr>
                      <a:r>
                        <a:rPr lang="en-US" sz="1800" dirty="0">
                          <a:effectLst/>
                        </a:rPr>
                        <a:t>Integrate climate stress testing into prudential supervision and regulation for both Islamic and conventional financial institutions, embedding climate risks and DRR into policy frameworks, aligned with the international standards and global best practices (particularly for macroprudential polices)</a:t>
                      </a:r>
                      <a:endParaRPr lang="en-US" sz="1800" dirty="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tc>
                  <a:txBody>
                    <a:bodyPr/>
                    <a:lstStyle/>
                    <a:p>
                      <a:pPr marL="0" marR="0">
                        <a:lnSpc>
                          <a:spcPct val="107000"/>
                        </a:lnSpc>
                        <a:spcBef>
                          <a:spcPts val="600"/>
                        </a:spcBef>
                        <a:spcAft>
                          <a:spcPts val="600"/>
                        </a:spcAft>
                      </a:pPr>
                      <a:r>
                        <a:rPr lang="en-US" sz="1800" dirty="0">
                          <a:effectLst/>
                        </a:rPr>
                        <a:t>Central Banks and Financial Supervisory Authorities, IMF, and World Bank</a:t>
                      </a:r>
                      <a:endParaRPr lang="en-US" sz="1800" dirty="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tc>
                  <a:txBody>
                    <a:bodyPr/>
                    <a:lstStyle/>
                    <a:p>
                      <a:pPr marL="0" marR="0">
                        <a:lnSpc>
                          <a:spcPct val="107000"/>
                        </a:lnSpc>
                        <a:spcBef>
                          <a:spcPts val="600"/>
                        </a:spcBef>
                        <a:spcAft>
                          <a:spcPts val="600"/>
                        </a:spcAft>
                      </a:pPr>
                      <a:r>
                        <a:rPr lang="en-US" sz="1800">
                          <a:effectLst/>
                        </a:rPr>
                        <a:t>Short-Medium Term (1-3 years)</a:t>
                      </a:r>
                      <a:endParaRPr lang="en-US" sz="180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extLst>
                  <a:ext uri="{0D108BD9-81ED-4DB2-BD59-A6C34878D82A}">
                    <a16:rowId xmlns:a16="http://schemas.microsoft.com/office/drawing/2014/main" val="3161857472"/>
                  </a:ext>
                </a:extLst>
              </a:tr>
              <a:tr h="1067225">
                <a:tc>
                  <a:txBody>
                    <a:bodyPr/>
                    <a:lstStyle/>
                    <a:p>
                      <a:pPr marL="0" marR="0">
                        <a:lnSpc>
                          <a:spcPct val="107000"/>
                        </a:lnSpc>
                        <a:spcBef>
                          <a:spcPts val="600"/>
                        </a:spcBef>
                        <a:spcAft>
                          <a:spcPts val="600"/>
                        </a:spcAft>
                      </a:pPr>
                      <a:r>
                        <a:rPr lang="en-US" sz="1800" dirty="0">
                          <a:effectLst/>
                        </a:rPr>
                        <a:t>Diversify Islamic green instruments beyond plain-vanilla green sukuk, introducing blue sukuk, sustainability-linked sukuk, transition sukuk, and hybrid structures while broadening the investor base globally, particularly targeting ethical and responsible investment funds.</a:t>
                      </a:r>
                      <a:endParaRPr lang="en-US" sz="1800" dirty="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tc>
                  <a:txBody>
                    <a:bodyPr/>
                    <a:lstStyle/>
                    <a:p>
                      <a:pPr marL="0" marR="0">
                        <a:lnSpc>
                          <a:spcPct val="107000"/>
                        </a:lnSpc>
                        <a:spcBef>
                          <a:spcPts val="600"/>
                        </a:spcBef>
                        <a:spcAft>
                          <a:spcPts val="600"/>
                        </a:spcAft>
                      </a:pPr>
                      <a:r>
                        <a:rPr lang="en-US" sz="1800">
                          <a:effectLst/>
                        </a:rPr>
                        <a:t>Ministries of Finance, Capital Market Authorities, Islamic financial institutions</a:t>
                      </a:r>
                      <a:endParaRPr lang="en-US" sz="180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tc>
                  <a:txBody>
                    <a:bodyPr/>
                    <a:lstStyle/>
                    <a:p>
                      <a:pPr marL="0" marR="0">
                        <a:lnSpc>
                          <a:spcPct val="107000"/>
                        </a:lnSpc>
                        <a:spcBef>
                          <a:spcPts val="600"/>
                        </a:spcBef>
                        <a:spcAft>
                          <a:spcPts val="600"/>
                        </a:spcAft>
                      </a:pPr>
                      <a:r>
                        <a:rPr lang="en-US" sz="1800">
                          <a:effectLst/>
                        </a:rPr>
                        <a:t>Medium Term (3-5 years)</a:t>
                      </a:r>
                      <a:endParaRPr lang="en-US" sz="180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extLst>
                  <a:ext uri="{0D108BD9-81ED-4DB2-BD59-A6C34878D82A}">
                    <a16:rowId xmlns:a16="http://schemas.microsoft.com/office/drawing/2014/main" val="1964216120"/>
                  </a:ext>
                </a:extLst>
              </a:tr>
              <a:tr h="1067225">
                <a:tc>
                  <a:txBody>
                    <a:bodyPr/>
                    <a:lstStyle/>
                    <a:p>
                      <a:pPr marL="0" marR="0">
                        <a:lnSpc>
                          <a:spcPct val="107000"/>
                        </a:lnSpc>
                        <a:spcBef>
                          <a:spcPts val="600"/>
                        </a:spcBef>
                        <a:spcAft>
                          <a:spcPts val="600"/>
                        </a:spcAft>
                      </a:pPr>
                      <a:r>
                        <a:rPr lang="en-US" sz="1800">
                          <a:effectLst/>
                        </a:rPr>
                        <a:t>Lead harmonization of green taxonomies, disclosure frameworks, and certification standards across the OIC, aligning with global norms and mitigating green washing while reflecting Islamic finance principles and increasing market integrity. This could set benchmarks for emerging markets.</a:t>
                      </a:r>
                      <a:endParaRPr lang="en-US" sz="180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tc>
                  <a:txBody>
                    <a:bodyPr/>
                    <a:lstStyle/>
                    <a:p>
                      <a:pPr marL="0" marR="0">
                        <a:lnSpc>
                          <a:spcPct val="107000"/>
                        </a:lnSpc>
                        <a:spcBef>
                          <a:spcPts val="600"/>
                        </a:spcBef>
                        <a:spcAft>
                          <a:spcPts val="600"/>
                        </a:spcAft>
                      </a:pPr>
                      <a:r>
                        <a:rPr lang="en-US" sz="1800">
                          <a:effectLst/>
                        </a:rPr>
                        <a:t>OIC Secretariat, IsDB, National Regulators</a:t>
                      </a:r>
                      <a:endParaRPr lang="en-US" sz="180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tc>
                  <a:txBody>
                    <a:bodyPr/>
                    <a:lstStyle/>
                    <a:p>
                      <a:pPr marL="0" marR="0">
                        <a:lnSpc>
                          <a:spcPct val="107000"/>
                        </a:lnSpc>
                        <a:spcBef>
                          <a:spcPts val="600"/>
                        </a:spcBef>
                        <a:spcAft>
                          <a:spcPts val="600"/>
                        </a:spcAft>
                      </a:pPr>
                      <a:r>
                        <a:rPr lang="en-US" sz="1800">
                          <a:effectLst/>
                        </a:rPr>
                        <a:t>Medium Term (3-5 years)</a:t>
                      </a:r>
                      <a:endParaRPr lang="en-US" sz="180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extLst>
                  <a:ext uri="{0D108BD9-81ED-4DB2-BD59-A6C34878D82A}">
                    <a16:rowId xmlns:a16="http://schemas.microsoft.com/office/drawing/2014/main" val="1061782201"/>
                  </a:ext>
                </a:extLst>
              </a:tr>
              <a:tr h="635993">
                <a:tc>
                  <a:txBody>
                    <a:bodyPr/>
                    <a:lstStyle/>
                    <a:p>
                      <a:pPr marL="0" marR="0">
                        <a:lnSpc>
                          <a:spcPct val="107000"/>
                        </a:lnSpc>
                        <a:spcBef>
                          <a:spcPts val="600"/>
                        </a:spcBef>
                        <a:spcAft>
                          <a:spcPts val="600"/>
                        </a:spcAft>
                      </a:pPr>
                      <a:r>
                        <a:rPr lang="en-US" sz="1800" dirty="0">
                          <a:effectLst/>
                        </a:rPr>
                        <a:t>Develop a green finance framework to unlock the potential of financing mobilization from Islamic social finance market (such as zakat and waqf).</a:t>
                      </a:r>
                      <a:endParaRPr lang="en-US" sz="1800" dirty="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tc>
                  <a:txBody>
                    <a:bodyPr/>
                    <a:lstStyle/>
                    <a:p>
                      <a:pPr marL="0" marR="0">
                        <a:lnSpc>
                          <a:spcPct val="107000"/>
                        </a:lnSpc>
                        <a:spcBef>
                          <a:spcPts val="600"/>
                        </a:spcBef>
                        <a:spcAft>
                          <a:spcPts val="600"/>
                        </a:spcAft>
                      </a:pPr>
                      <a:r>
                        <a:rPr lang="en-US" sz="1800">
                          <a:effectLst/>
                        </a:rPr>
                        <a:t>OIC Secretariat, IsDB, National Regulators</a:t>
                      </a:r>
                      <a:endParaRPr lang="en-US" sz="180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tc>
                  <a:txBody>
                    <a:bodyPr/>
                    <a:lstStyle/>
                    <a:p>
                      <a:pPr marL="0" marR="0">
                        <a:lnSpc>
                          <a:spcPct val="107000"/>
                        </a:lnSpc>
                        <a:spcBef>
                          <a:spcPts val="600"/>
                        </a:spcBef>
                        <a:spcAft>
                          <a:spcPts val="600"/>
                        </a:spcAft>
                      </a:pPr>
                      <a:r>
                        <a:rPr lang="en-US" sz="1800">
                          <a:effectLst/>
                        </a:rPr>
                        <a:t>Medium Term (3-5 years)</a:t>
                      </a:r>
                      <a:endParaRPr lang="en-US" sz="180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extLst>
                  <a:ext uri="{0D108BD9-81ED-4DB2-BD59-A6C34878D82A}">
                    <a16:rowId xmlns:a16="http://schemas.microsoft.com/office/drawing/2014/main" val="449119461"/>
                  </a:ext>
                </a:extLst>
              </a:tr>
              <a:tr h="851609">
                <a:tc>
                  <a:txBody>
                    <a:bodyPr/>
                    <a:lstStyle/>
                    <a:p>
                      <a:pPr marL="0" marR="0">
                        <a:lnSpc>
                          <a:spcPct val="107000"/>
                        </a:lnSpc>
                        <a:spcBef>
                          <a:spcPts val="600"/>
                        </a:spcBef>
                        <a:spcAft>
                          <a:spcPts val="600"/>
                        </a:spcAft>
                      </a:pPr>
                      <a:r>
                        <a:rPr lang="en-US" sz="1800">
                          <a:effectLst/>
                        </a:rPr>
                        <a:t>Integrate digital innovation in green finance ecosystems, including Islamic green finance development and AI-driven climate risk analytics, to improve efficiency, transparency, and investor outreach.</a:t>
                      </a:r>
                      <a:endParaRPr lang="en-US" sz="180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tc>
                  <a:txBody>
                    <a:bodyPr/>
                    <a:lstStyle/>
                    <a:p>
                      <a:pPr marL="0" marR="0">
                        <a:lnSpc>
                          <a:spcPct val="107000"/>
                        </a:lnSpc>
                        <a:spcBef>
                          <a:spcPts val="600"/>
                        </a:spcBef>
                        <a:spcAft>
                          <a:spcPts val="600"/>
                        </a:spcAft>
                      </a:pPr>
                      <a:r>
                        <a:rPr lang="en-US" sz="1800">
                          <a:effectLst/>
                        </a:rPr>
                        <a:t>FinTech Companies, Capital Market Authorities, Central Banks, Islamic financial institutions</a:t>
                      </a:r>
                      <a:endParaRPr lang="en-US" sz="180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tc>
                  <a:txBody>
                    <a:bodyPr/>
                    <a:lstStyle/>
                    <a:p>
                      <a:pPr marL="0" marR="0">
                        <a:lnSpc>
                          <a:spcPct val="107000"/>
                        </a:lnSpc>
                        <a:spcBef>
                          <a:spcPts val="600"/>
                        </a:spcBef>
                        <a:spcAft>
                          <a:spcPts val="600"/>
                        </a:spcAft>
                      </a:pPr>
                      <a:r>
                        <a:rPr lang="en-US" sz="1800">
                          <a:effectLst/>
                        </a:rPr>
                        <a:t>Medium Term (3-5 years)</a:t>
                      </a:r>
                      <a:endParaRPr lang="en-US" sz="180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extLst>
                  <a:ext uri="{0D108BD9-81ED-4DB2-BD59-A6C34878D82A}">
                    <a16:rowId xmlns:a16="http://schemas.microsoft.com/office/drawing/2014/main" val="2795413856"/>
                  </a:ext>
                </a:extLst>
              </a:tr>
              <a:tr h="635993">
                <a:tc>
                  <a:txBody>
                    <a:bodyPr/>
                    <a:lstStyle/>
                    <a:p>
                      <a:pPr marL="0" marR="0">
                        <a:lnSpc>
                          <a:spcPct val="107000"/>
                        </a:lnSpc>
                        <a:spcBef>
                          <a:spcPts val="600"/>
                        </a:spcBef>
                        <a:spcAft>
                          <a:spcPts val="600"/>
                        </a:spcAft>
                      </a:pPr>
                      <a:r>
                        <a:rPr lang="en-US" sz="1800">
                          <a:effectLst/>
                        </a:rPr>
                        <a:t>Leverage sovereign wealth funds to co-finance large-scale renewable energy and climate-resilient infrastructure, crowding in private capital and directed to align with NDC target. </a:t>
                      </a:r>
                      <a:endParaRPr lang="en-US" sz="180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tc>
                  <a:txBody>
                    <a:bodyPr/>
                    <a:lstStyle/>
                    <a:p>
                      <a:pPr marL="0" marR="0">
                        <a:lnSpc>
                          <a:spcPct val="107000"/>
                        </a:lnSpc>
                        <a:spcBef>
                          <a:spcPts val="600"/>
                        </a:spcBef>
                        <a:spcAft>
                          <a:spcPts val="600"/>
                        </a:spcAft>
                      </a:pPr>
                      <a:r>
                        <a:rPr lang="en-US" sz="1800">
                          <a:effectLst/>
                        </a:rPr>
                        <a:t>Sovereign Wealth Funds, Related Ministries</a:t>
                      </a:r>
                      <a:endParaRPr lang="en-US" sz="180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tc>
                  <a:txBody>
                    <a:bodyPr/>
                    <a:lstStyle/>
                    <a:p>
                      <a:pPr marL="0" marR="0">
                        <a:lnSpc>
                          <a:spcPct val="107000"/>
                        </a:lnSpc>
                        <a:spcBef>
                          <a:spcPts val="600"/>
                        </a:spcBef>
                        <a:spcAft>
                          <a:spcPts val="600"/>
                        </a:spcAft>
                      </a:pPr>
                      <a:r>
                        <a:rPr lang="en-US" sz="1800">
                          <a:effectLst/>
                        </a:rPr>
                        <a:t>Medium-Long Term (3 – 5+ years)</a:t>
                      </a:r>
                      <a:endParaRPr lang="en-US" sz="180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extLst>
                  <a:ext uri="{0D108BD9-81ED-4DB2-BD59-A6C34878D82A}">
                    <a16:rowId xmlns:a16="http://schemas.microsoft.com/office/drawing/2014/main" val="2808856574"/>
                  </a:ext>
                </a:extLst>
              </a:tr>
              <a:tr h="1282841">
                <a:tc>
                  <a:txBody>
                    <a:bodyPr/>
                    <a:lstStyle/>
                    <a:p>
                      <a:pPr marL="0" marR="0">
                        <a:lnSpc>
                          <a:spcPct val="107000"/>
                        </a:lnSpc>
                        <a:spcBef>
                          <a:spcPts val="600"/>
                        </a:spcBef>
                        <a:spcAft>
                          <a:spcPts val="600"/>
                        </a:spcAft>
                      </a:pPr>
                      <a:r>
                        <a:rPr lang="en-US" sz="1800">
                          <a:effectLst/>
                        </a:rPr>
                        <a:t>Lead to build global market infrastructure, particularly in climate risk and DRR related standardized data, in collaboration with international organizations as well as increase or optimize participation in global climate and DRR initiatives to provide more balanced and comprehensive views of Islamic countries circumstances. </a:t>
                      </a:r>
                      <a:endParaRPr lang="en-US" sz="180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tc>
                  <a:txBody>
                    <a:bodyPr/>
                    <a:lstStyle/>
                    <a:p>
                      <a:pPr marL="0" marR="0">
                        <a:lnSpc>
                          <a:spcPct val="107000"/>
                        </a:lnSpc>
                        <a:spcBef>
                          <a:spcPts val="600"/>
                        </a:spcBef>
                        <a:spcAft>
                          <a:spcPts val="600"/>
                        </a:spcAft>
                      </a:pPr>
                      <a:r>
                        <a:rPr lang="en-US" sz="1800">
                          <a:effectLst/>
                        </a:rPr>
                        <a:t>IsDB, IFSB and National Regulators, other global climate data repositories (EMDAT, IMF) and global climate forums (NGFS), UNDRR</a:t>
                      </a:r>
                      <a:endParaRPr lang="en-US" sz="180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tc>
                  <a:txBody>
                    <a:bodyPr/>
                    <a:lstStyle/>
                    <a:p>
                      <a:pPr marL="0" marR="0">
                        <a:lnSpc>
                          <a:spcPct val="107000"/>
                        </a:lnSpc>
                        <a:spcBef>
                          <a:spcPts val="600"/>
                        </a:spcBef>
                        <a:spcAft>
                          <a:spcPts val="600"/>
                        </a:spcAft>
                      </a:pPr>
                      <a:r>
                        <a:rPr lang="en-US" sz="1800">
                          <a:effectLst/>
                        </a:rPr>
                        <a:t>Medium-Long Term (3 – 5+ years)</a:t>
                      </a:r>
                      <a:endParaRPr lang="en-US" sz="180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extLst>
                  <a:ext uri="{0D108BD9-81ED-4DB2-BD59-A6C34878D82A}">
                    <a16:rowId xmlns:a16="http://schemas.microsoft.com/office/drawing/2014/main" val="750427871"/>
                  </a:ext>
                </a:extLst>
              </a:tr>
              <a:tr h="635993">
                <a:tc>
                  <a:txBody>
                    <a:bodyPr/>
                    <a:lstStyle/>
                    <a:p>
                      <a:pPr marL="0" marR="0">
                        <a:lnSpc>
                          <a:spcPct val="107000"/>
                        </a:lnSpc>
                        <a:spcBef>
                          <a:spcPts val="600"/>
                        </a:spcBef>
                        <a:spcAft>
                          <a:spcPts val="600"/>
                        </a:spcAft>
                      </a:pPr>
                      <a:r>
                        <a:rPr lang="en-US" sz="1800">
                          <a:effectLst/>
                        </a:rPr>
                        <a:t>Promote public–private partnerships (PPP) to finance large-scale green infrastructure and clean energy projects, blending sovereign leadership with private sector innovation and capital.</a:t>
                      </a:r>
                      <a:endParaRPr lang="en-US" sz="180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tc>
                  <a:txBody>
                    <a:bodyPr/>
                    <a:lstStyle/>
                    <a:p>
                      <a:pPr marL="0" marR="0">
                        <a:lnSpc>
                          <a:spcPct val="107000"/>
                        </a:lnSpc>
                        <a:spcBef>
                          <a:spcPts val="600"/>
                        </a:spcBef>
                        <a:spcAft>
                          <a:spcPts val="600"/>
                        </a:spcAft>
                      </a:pPr>
                      <a:r>
                        <a:rPr lang="en-US" sz="1800">
                          <a:effectLst/>
                        </a:rPr>
                        <a:t>Ministries of Finance, PPP Units, Private Sectors, MDBs</a:t>
                      </a:r>
                      <a:endParaRPr lang="en-US" sz="180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tc>
                  <a:txBody>
                    <a:bodyPr/>
                    <a:lstStyle/>
                    <a:p>
                      <a:pPr marL="0" marR="0">
                        <a:lnSpc>
                          <a:spcPct val="107000"/>
                        </a:lnSpc>
                        <a:spcBef>
                          <a:spcPts val="600"/>
                        </a:spcBef>
                        <a:spcAft>
                          <a:spcPts val="600"/>
                        </a:spcAft>
                      </a:pPr>
                      <a:r>
                        <a:rPr lang="en-US" sz="1800">
                          <a:effectLst/>
                        </a:rPr>
                        <a:t>Medium-Long Term (3 – 5+ years)</a:t>
                      </a:r>
                      <a:endParaRPr lang="en-US" sz="180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extLst>
                  <a:ext uri="{0D108BD9-81ED-4DB2-BD59-A6C34878D82A}">
                    <a16:rowId xmlns:a16="http://schemas.microsoft.com/office/drawing/2014/main" val="3261026317"/>
                  </a:ext>
                </a:extLst>
              </a:tr>
              <a:tr h="851549">
                <a:tc>
                  <a:txBody>
                    <a:bodyPr/>
                    <a:lstStyle/>
                    <a:p>
                      <a:pPr marL="0" marR="0">
                        <a:lnSpc>
                          <a:spcPct val="107000"/>
                        </a:lnSpc>
                        <a:spcBef>
                          <a:spcPts val="600"/>
                        </a:spcBef>
                        <a:spcAft>
                          <a:spcPts val="600"/>
                        </a:spcAft>
                      </a:pPr>
                      <a:r>
                        <a:rPr lang="en-US" sz="1800">
                          <a:effectLst/>
                        </a:rPr>
                        <a:t>Develop cross-border Islamic green investment platforms and marketplaces to improve greenium effect, market liquidity, reduce transaction costs, and enhance market visibility.</a:t>
                      </a:r>
                      <a:endParaRPr lang="en-US" sz="180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tc>
                  <a:txBody>
                    <a:bodyPr/>
                    <a:lstStyle/>
                    <a:p>
                      <a:pPr marL="0" marR="0">
                        <a:lnSpc>
                          <a:spcPct val="107000"/>
                        </a:lnSpc>
                        <a:spcBef>
                          <a:spcPts val="600"/>
                        </a:spcBef>
                        <a:spcAft>
                          <a:spcPts val="600"/>
                        </a:spcAft>
                      </a:pPr>
                      <a:r>
                        <a:rPr lang="en-US" sz="1800">
                          <a:effectLst/>
                        </a:rPr>
                        <a:t>Regional Development Banks, IILM, IIFM, Stock Exchanges, Financial Centres, National Regulators</a:t>
                      </a:r>
                      <a:endParaRPr lang="en-US" sz="180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tc>
                  <a:txBody>
                    <a:bodyPr/>
                    <a:lstStyle/>
                    <a:p>
                      <a:pPr marL="0" marR="0">
                        <a:lnSpc>
                          <a:spcPct val="107000"/>
                        </a:lnSpc>
                        <a:spcBef>
                          <a:spcPts val="600"/>
                        </a:spcBef>
                        <a:spcAft>
                          <a:spcPts val="600"/>
                        </a:spcAft>
                      </a:pPr>
                      <a:r>
                        <a:rPr lang="en-US" sz="1800" dirty="0">
                          <a:effectLst/>
                        </a:rPr>
                        <a:t>Long Term (5+ years)</a:t>
                      </a:r>
                      <a:endParaRPr lang="en-US" sz="1800" dirty="0">
                        <a:effectLst/>
                        <a:latin typeface="Cambria" panose="02040503050406030204" pitchFamily="18" charset="0"/>
                        <a:ea typeface="SimSun" panose="02010600030101010101" pitchFamily="2" charset="-122"/>
                        <a:cs typeface="Times New Roman" panose="02020603050405020304" pitchFamily="18" charset="0"/>
                      </a:endParaRPr>
                    </a:p>
                  </a:txBody>
                  <a:tcPr marL="38356" marR="38356" marT="0" marB="0" anchor="ctr"/>
                </a:tc>
                <a:extLst>
                  <a:ext uri="{0D108BD9-81ED-4DB2-BD59-A6C34878D82A}">
                    <a16:rowId xmlns:a16="http://schemas.microsoft.com/office/drawing/2014/main" val="585255878"/>
                  </a:ext>
                </a:extLst>
              </a:tr>
            </a:tbl>
          </a:graphicData>
        </a:graphic>
      </p:graphicFrame>
    </p:spTree>
    <p:extLst>
      <p:ext uri="{BB962C8B-B14F-4D97-AF65-F5344CB8AC3E}">
        <p14:creationId xmlns:p14="http://schemas.microsoft.com/office/powerpoint/2010/main" val="26682162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a:extLst>
            <a:ext uri="{FF2B5EF4-FFF2-40B4-BE49-F238E27FC236}">
              <a16:creationId xmlns:a16="http://schemas.microsoft.com/office/drawing/2014/main" id="{22B6BA7C-8900-C79B-7BF6-46A0229F9BB0}"/>
            </a:ext>
          </a:extLst>
        </p:cNvPr>
        <p:cNvGrpSpPr/>
        <p:nvPr/>
      </p:nvGrpSpPr>
      <p:grpSpPr>
        <a:xfrm>
          <a:off x="0" y="0"/>
          <a:ext cx="0" cy="0"/>
          <a:chOff x="0" y="0"/>
          <a:chExt cx="0" cy="0"/>
        </a:xfrm>
      </p:grpSpPr>
      <p:sp>
        <p:nvSpPr>
          <p:cNvPr id="3" name="TextBox 47">
            <a:extLst>
              <a:ext uri="{FF2B5EF4-FFF2-40B4-BE49-F238E27FC236}">
                <a16:creationId xmlns:a16="http://schemas.microsoft.com/office/drawing/2014/main" id="{B7CC0F58-6F42-4646-7598-01414A699A5C}"/>
              </a:ext>
            </a:extLst>
          </p:cNvPr>
          <p:cNvSpPr txBox="1"/>
          <p:nvPr/>
        </p:nvSpPr>
        <p:spPr>
          <a:xfrm>
            <a:off x="1449659" y="500095"/>
            <a:ext cx="15388682" cy="1231106"/>
          </a:xfrm>
          <a:prstGeom prst="rect">
            <a:avLst/>
          </a:prstGeom>
        </p:spPr>
        <p:txBody>
          <a:bodyPr wrap="square" lIns="0" tIns="0" rIns="0" bIns="0" rtlCol="0" anchor="t">
            <a:spAutoFit/>
          </a:bodyPr>
          <a:lstStyle>
            <a:defPPr>
              <a:defRPr lang="en-US"/>
            </a:defPPr>
            <a:lvl1pPr marR="0" lvl="0" indent="0" algn="ctr" fontAlgn="auto">
              <a:lnSpc>
                <a:spcPts val="6421"/>
              </a:lnSpc>
              <a:spcBef>
                <a:spcPts val="0"/>
              </a:spcBef>
              <a:spcAft>
                <a:spcPts val="0"/>
              </a:spcAft>
              <a:buClrTx/>
              <a:buSzTx/>
              <a:buFontTx/>
              <a:buNone/>
              <a:tabLst/>
              <a:defRPr kumimoji="0" sz="4000" b="1" i="0" u="none" strike="noStrike" cap="none" spc="0" normalizeH="0" baseline="0">
                <a:ln>
                  <a:noFill/>
                </a:ln>
                <a:solidFill>
                  <a:srgbClr val="FFC000"/>
                </a:solidFill>
                <a:effectLst/>
                <a:uLnTx/>
                <a:uFillTx/>
                <a:latin typeface="Arial" panose="020B0604020202020204" pitchFamily="34" charset="0"/>
                <a:ea typeface="Garet Bold"/>
                <a:cs typeface="Arial" panose="020B0604020202020204" pitchFamily="34" charset="0"/>
              </a:defRPr>
            </a:lvl1pPr>
          </a:lstStyle>
          <a:p>
            <a:pPr>
              <a:lnSpc>
                <a:spcPct val="100000"/>
              </a:lnSpc>
            </a:pPr>
            <a:r>
              <a:rPr lang="en-US" dirty="0">
                <a:sym typeface="Garet Bold"/>
              </a:rPr>
              <a:t>Policy Recommendations: </a:t>
            </a:r>
            <a:r>
              <a:rPr lang="en-US" dirty="0">
                <a:solidFill>
                  <a:schemeClr val="bg1"/>
                </a:solidFill>
                <a:sym typeface="Garet Bold"/>
              </a:rPr>
              <a:t>Emerging Countries or Nascent Development of Green Finance</a:t>
            </a:r>
          </a:p>
        </p:txBody>
      </p:sp>
      <p:graphicFrame>
        <p:nvGraphicFramePr>
          <p:cNvPr id="2" name="Table 1">
            <a:extLst>
              <a:ext uri="{FF2B5EF4-FFF2-40B4-BE49-F238E27FC236}">
                <a16:creationId xmlns:a16="http://schemas.microsoft.com/office/drawing/2014/main" id="{C340D153-BB95-05DC-5AFF-F0AF151F7455}"/>
              </a:ext>
            </a:extLst>
          </p:cNvPr>
          <p:cNvGraphicFramePr>
            <a:graphicFrameLocks noGrp="1"/>
          </p:cNvGraphicFramePr>
          <p:nvPr>
            <p:extLst>
              <p:ext uri="{D42A27DB-BD31-4B8C-83A1-F6EECF244321}">
                <p14:modId xmlns:p14="http://schemas.microsoft.com/office/powerpoint/2010/main" val="3555909686"/>
              </p:ext>
            </p:extLst>
          </p:nvPr>
        </p:nvGraphicFramePr>
        <p:xfrm>
          <a:off x="557561" y="1921118"/>
          <a:ext cx="17195180" cy="7774287"/>
        </p:xfrm>
        <a:graphic>
          <a:graphicData uri="http://schemas.openxmlformats.org/drawingml/2006/table">
            <a:tbl>
              <a:tblPr firstRow="1" firstCol="1" bandRow="1">
                <a:tableStyleId>{3C2FFA5D-87B4-456A-9821-1D502468CF0F}</a:tableStyleId>
              </a:tblPr>
              <a:tblGrid>
                <a:gridCol w="9774322">
                  <a:extLst>
                    <a:ext uri="{9D8B030D-6E8A-4147-A177-3AD203B41FA5}">
                      <a16:colId xmlns:a16="http://schemas.microsoft.com/office/drawing/2014/main" val="1001310787"/>
                    </a:ext>
                  </a:extLst>
                </a:gridCol>
                <a:gridCol w="4291167">
                  <a:extLst>
                    <a:ext uri="{9D8B030D-6E8A-4147-A177-3AD203B41FA5}">
                      <a16:colId xmlns:a16="http://schemas.microsoft.com/office/drawing/2014/main" val="4291670916"/>
                    </a:ext>
                  </a:extLst>
                </a:gridCol>
                <a:gridCol w="3129691">
                  <a:extLst>
                    <a:ext uri="{9D8B030D-6E8A-4147-A177-3AD203B41FA5}">
                      <a16:colId xmlns:a16="http://schemas.microsoft.com/office/drawing/2014/main" val="2524245539"/>
                    </a:ext>
                  </a:extLst>
                </a:gridCol>
              </a:tblGrid>
              <a:tr h="395937">
                <a:tc>
                  <a:txBody>
                    <a:bodyPr/>
                    <a:lstStyle/>
                    <a:p>
                      <a:pPr marL="0" marR="0" algn="ctr">
                        <a:lnSpc>
                          <a:spcPct val="107000"/>
                        </a:lnSpc>
                        <a:spcBef>
                          <a:spcPts val="600"/>
                        </a:spcBef>
                        <a:spcAft>
                          <a:spcPts val="600"/>
                        </a:spcAft>
                      </a:pPr>
                      <a:r>
                        <a:rPr lang="en-US" sz="2000" dirty="0">
                          <a:effectLst/>
                        </a:rPr>
                        <a:t>Action</a:t>
                      </a:r>
                      <a:endParaRPr lang="en-US" sz="2000" dirty="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tc>
                  <a:txBody>
                    <a:bodyPr/>
                    <a:lstStyle/>
                    <a:p>
                      <a:pPr marL="0" marR="0" algn="ctr">
                        <a:lnSpc>
                          <a:spcPct val="107000"/>
                        </a:lnSpc>
                        <a:spcBef>
                          <a:spcPts val="600"/>
                        </a:spcBef>
                        <a:spcAft>
                          <a:spcPts val="600"/>
                        </a:spcAft>
                      </a:pPr>
                      <a:r>
                        <a:rPr lang="en-US" sz="2000">
                          <a:effectLst/>
                        </a:rPr>
                        <a:t>Responsible Stakeholders</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tc>
                  <a:txBody>
                    <a:bodyPr/>
                    <a:lstStyle/>
                    <a:p>
                      <a:pPr marL="0" marR="0" algn="ctr">
                        <a:lnSpc>
                          <a:spcPct val="107000"/>
                        </a:lnSpc>
                        <a:spcBef>
                          <a:spcPts val="600"/>
                        </a:spcBef>
                        <a:spcAft>
                          <a:spcPts val="600"/>
                        </a:spcAft>
                      </a:pPr>
                      <a:r>
                        <a:rPr lang="en-US" sz="2000">
                          <a:effectLst/>
                        </a:rPr>
                        <a:t>Timeline</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extLst>
                  <a:ext uri="{0D108BD9-81ED-4DB2-BD59-A6C34878D82A}">
                    <a16:rowId xmlns:a16="http://schemas.microsoft.com/office/drawing/2014/main" val="841653273"/>
                  </a:ext>
                </a:extLst>
              </a:tr>
              <a:tr h="681032">
                <a:tc>
                  <a:txBody>
                    <a:bodyPr/>
                    <a:lstStyle/>
                    <a:p>
                      <a:pPr marL="0" marR="0">
                        <a:lnSpc>
                          <a:spcPct val="107000"/>
                        </a:lnSpc>
                        <a:spcBef>
                          <a:spcPts val="600"/>
                        </a:spcBef>
                        <a:spcAft>
                          <a:spcPts val="600"/>
                        </a:spcAft>
                      </a:pPr>
                      <a:r>
                        <a:rPr lang="en-US" sz="2000">
                          <a:effectLst/>
                        </a:rPr>
                        <a:t>Introduce enabling regulations for green sukuk issuance, including tax incentives, reduced issuance costs, and simplified Shariah approval processes.</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tc>
                  <a:txBody>
                    <a:bodyPr/>
                    <a:lstStyle/>
                    <a:p>
                      <a:pPr marL="0" marR="0">
                        <a:lnSpc>
                          <a:spcPct val="107000"/>
                        </a:lnSpc>
                        <a:spcBef>
                          <a:spcPts val="600"/>
                        </a:spcBef>
                        <a:spcAft>
                          <a:spcPts val="600"/>
                        </a:spcAft>
                      </a:pPr>
                      <a:r>
                        <a:rPr lang="en-US" sz="2000">
                          <a:effectLst/>
                        </a:rPr>
                        <a:t>Ministries of Finance, Capital Market Authorities</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tc>
                  <a:txBody>
                    <a:bodyPr/>
                    <a:lstStyle/>
                    <a:p>
                      <a:pPr marL="0" marR="0">
                        <a:lnSpc>
                          <a:spcPct val="107000"/>
                        </a:lnSpc>
                        <a:spcBef>
                          <a:spcPts val="600"/>
                        </a:spcBef>
                        <a:spcAft>
                          <a:spcPts val="600"/>
                        </a:spcAft>
                      </a:pPr>
                      <a:r>
                        <a:rPr lang="en-US" sz="2000" dirty="0">
                          <a:effectLst/>
                        </a:rPr>
                        <a:t>Short Term (1-2 years)</a:t>
                      </a:r>
                      <a:endParaRPr lang="en-US" sz="2000" dirty="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extLst>
                  <a:ext uri="{0D108BD9-81ED-4DB2-BD59-A6C34878D82A}">
                    <a16:rowId xmlns:a16="http://schemas.microsoft.com/office/drawing/2014/main" val="3019545874"/>
                  </a:ext>
                </a:extLst>
              </a:tr>
              <a:tr h="911918">
                <a:tc>
                  <a:txBody>
                    <a:bodyPr/>
                    <a:lstStyle/>
                    <a:p>
                      <a:pPr marL="0" marR="0">
                        <a:lnSpc>
                          <a:spcPct val="107000"/>
                        </a:lnSpc>
                        <a:spcBef>
                          <a:spcPts val="600"/>
                        </a:spcBef>
                        <a:spcAft>
                          <a:spcPts val="600"/>
                        </a:spcAft>
                      </a:pPr>
                      <a:r>
                        <a:rPr lang="en-US" sz="2000">
                          <a:effectLst/>
                        </a:rPr>
                        <a:t>Build institutional capacity through targeted training for regulators, issuers, and investors on climate risk and DRR assessments, sustainable finance instruments, and Islamic finance innovation.</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tc>
                  <a:txBody>
                    <a:bodyPr/>
                    <a:lstStyle/>
                    <a:p>
                      <a:pPr marL="0" marR="0">
                        <a:lnSpc>
                          <a:spcPct val="107000"/>
                        </a:lnSpc>
                        <a:spcBef>
                          <a:spcPts val="600"/>
                        </a:spcBef>
                        <a:spcAft>
                          <a:spcPts val="600"/>
                        </a:spcAft>
                      </a:pPr>
                      <a:r>
                        <a:rPr lang="en-US" sz="2000">
                          <a:effectLst/>
                        </a:rPr>
                        <a:t>Central Banks, Financial Supervisory Authorities, IMF, World Bank</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tc>
                  <a:txBody>
                    <a:bodyPr/>
                    <a:lstStyle/>
                    <a:p>
                      <a:pPr marL="0" marR="0">
                        <a:lnSpc>
                          <a:spcPct val="107000"/>
                        </a:lnSpc>
                        <a:spcBef>
                          <a:spcPts val="600"/>
                        </a:spcBef>
                        <a:spcAft>
                          <a:spcPts val="600"/>
                        </a:spcAft>
                      </a:pPr>
                      <a:r>
                        <a:rPr lang="en-US" sz="2000">
                          <a:effectLst/>
                        </a:rPr>
                        <a:t>Short Term (1-2 years)</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extLst>
                  <a:ext uri="{0D108BD9-81ED-4DB2-BD59-A6C34878D82A}">
                    <a16:rowId xmlns:a16="http://schemas.microsoft.com/office/drawing/2014/main" val="689964298"/>
                  </a:ext>
                </a:extLst>
              </a:tr>
              <a:tr h="1216058">
                <a:tc>
                  <a:txBody>
                    <a:bodyPr/>
                    <a:lstStyle/>
                    <a:p>
                      <a:pPr marL="0" marR="0">
                        <a:lnSpc>
                          <a:spcPct val="107000"/>
                        </a:lnSpc>
                        <a:spcBef>
                          <a:spcPts val="600"/>
                        </a:spcBef>
                        <a:spcAft>
                          <a:spcPts val="600"/>
                        </a:spcAft>
                      </a:pPr>
                      <a:r>
                        <a:rPr lang="en-US" sz="2000" dirty="0">
                          <a:effectLst/>
                        </a:rPr>
                        <a:t>Enhance public and market awareness on climate risks and DRR as well as the value of Islamic green finance, and the potential </a:t>
                      </a:r>
                      <a:r>
                        <a:rPr lang="en-US" sz="2000" dirty="0" err="1">
                          <a:effectLst/>
                        </a:rPr>
                        <a:t>greenium</a:t>
                      </a:r>
                      <a:r>
                        <a:rPr lang="en-US" sz="2000" dirty="0">
                          <a:effectLst/>
                        </a:rPr>
                        <a:t> benefits through national campaigns, media outreach, and stakeholder dialogues.</a:t>
                      </a:r>
                      <a:endParaRPr lang="en-US" sz="2000" dirty="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tc>
                  <a:txBody>
                    <a:bodyPr/>
                    <a:lstStyle/>
                    <a:p>
                      <a:pPr marL="0" marR="0">
                        <a:lnSpc>
                          <a:spcPct val="107000"/>
                        </a:lnSpc>
                        <a:spcBef>
                          <a:spcPts val="600"/>
                        </a:spcBef>
                        <a:spcAft>
                          <a:spcPts val="600"/>
                        </a:spcAft>
                      </a:pPr>
                      <a:r>
                        <a:rPr lang="en-US" sz="2000">
                          <a:effectLst/>
                        </a:rPr>
                        <a:t>Ministries of Finance and Environment, Financial Regulators, Industry Associations, Islamic financial institutions</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tc>
                  <a:txBody>
                    <a:bodyPr/>
                    <a:lstStyle/>
                    <a:p>
                      <a:pPr marL="0" marR="0">
                        <a:lnSpc>
                          <a:spcPct val="107000"/>
                        </a:lnSpc>
                        <a:spcBef>
                          <a:spcPts val="600"/>
                        </a:spcBef>
                        <a:spcAft>
                          <a:spcPts val="600"/>
                        </a:spcAft>
                      </a:pPr>
                      <a:r>
                        <a:rPr lang="en-US" sz="2000">
                          <a:effectLst/>
                        </a:rPr>
                        <a:t>Short-Medium Term (1-3 years)</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extLst>
                  <a:ext uri="{0D108BD9-81ED-4DB2-BD59-A6C34878D82A}">
                    <a16:rowId xmlns:a16="http://schemas.microsoft.com/office/drawing/2014/main" val="1111546585"/>
                  </a:ext>
                </a:extLst>
              </a:tr>
              <a:tr h="911918">
                <a:tc>
                  <a:txBody>
                    <a:bodyPr/>
                    <a:lstStyle/>
                    <a:p>
                      <a:pPr marL="0" marR="0">
                        <a:lnSpc>
                          <a:spcPct val="107000"/>
                        </a:lnSpc>
                        <a:spcBef>
                          <a:spcPts val="600"/>
                        </a:spcBef>
                        <a:spcAft>
                          <a:spcPts val="600"/>
                        </a:spcAft>
                      </a:pPr>
                      <a:r>
                        <a:rPr lang="en-US" sz="2000">
                          <a:effectLst/>
                        </a:rPr>
                        <a:t>Establish green project preparation facilities to create pipelines of bankable projects eligible for Islamic green finance, supported by MDBs and technical assistance providers.</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tc>
                  <a:txBody>
                    <a:bodyPr/>
                    <a:lstStyle/>
                    <a:p>
                      <a:pPr marL="0" marR="0">
                        <a:lnSpc>
                          <a:spcPct val="107000"/>
                        </a:lnSpc>
                        <a:spcBef>
                          <a:spcPts val="600"/>
                        </a:spcBef>
                        <a:spcAft>
                          <a:spcPts val="600"/>
                        </a:spcAft>
                      </a:pPr>
                      <a:r>
                        <a:rPr lang="en-US" sz="2000">
                          <a:effectLst/>
                        </a:rPr>
                        <a:t>Related Ministries, MDBs, IsDB</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tc>
                  <a:txBody>
                    <a:bodyPr/>
                    <a:lstStyle/>
                    <a:p>
                      <a:pPr marL="0" marR="0">
                        <a:lnSpc>
                          <a:spcPct val="107000"/>
                        </a:lnSpc>
                        <a:spcBef>
                          <a:spcPts val="600"/>
                        </a:spcBef>
                        <a:spcAft>
                          <a:spcPts val="600"/>
                        </a:spcAft>
                      </a:pPr>
                      <a:r>
                        <a:rPr lang="en-US" sz="2000">
                          <a:effectLst/>
                        </a:rPr>
                        <a:t>Short-Medium Term (1-3 years)</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extLst>
                  <a:ext uri="{0D108BD9-81ED-4DB2-BD59-A6C34878D82A}">
                    <a16:rowId xmlns:a16="http://schemas.microsoft.com/office/drawing/2014/main" val="3343185131"/>
                  </a:ext>
                </a:extLst>
              </a:tr>
              <a:tr h="805708">
                <a:tc>
                  <a:txBody>
                    <a:bodyPr/>
                    <a:lstStyle/>
                    <a:p>
                      <a:pPr marL="0" marR="0">
                        <a:lnSpc>
                          <a:spcPct val="107000"/>
                        </a:lnSpc>
                        <a:spcBef>
                          <a:spcPts val="600"/>
                        </a:spcBef>
                        <a:spcAft>
                          <a:spcPts val="600"/>
                        </a:spcAft>
                      </a:pPr>
                      <a:r>
                        <a:rPr lang="en-US" sz="2000">
                          <a:effectLst/>
                        </a:rPr>
                        <a:t>Implement blended finance frameworks combining concessional funds, guarantees, and private capital to de-risk climate investments and to finance DRR strategies.</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tc>
                  <a:txBody>
                    <a:bodyPr/>
                    <a:lstStyle/>
                    <a:p>
                      <a:pPr marL="0" marR="0">
                        <a:lnSpc>
                          <a:spcPct val="107000"/>
                        </a:lnSpc>
                        <a:spcBef>
                          <a:spcPts val="600"/>
                        </a:spcBef>
                        <a:spcAft>
                          <a:spcPts val="600"/>
                        </a:spcAft>
                      </a:pPr>
                      <a:r>
                        <a:rPr lang="en-US" sz="2000">
                          <a:effectLst/>
                        </a:rPr>
                        <a:t>MDBs, Islamic financial institutions, Development Agencies</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tc>
                  <a:txBody>
                    <a:bodyPr/>
                    <a:lstStyle/>
                    <a:p>
                      <a:pPr marL="0" marR="0">
                        <a:lnSpc>
                          <a:spcPct val="107000"/>
                        </a:lnSpc>
                        <a:spcBef>
                          <a:spcPts val="600"/>
                        </a:spcBef>
                        <a:spcAft>
                          <a:spcPts val="600"/>
                        </a:spcAft>
                      </a:pPr>
                      <a:r>
                        <a:rPr lang="en-US" sz="2000">
                          <a:effectLst/>
                        </a:rPr>
                        <a:t>Short-Medium Term (1-3 years)</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extLst>
                  <a:ext uri="{0D108BD9-81ED-4DB2-BD59-A6C34878D82A}">
                    <a16:rowId xmlns:a16="http://schemas.microsoft.com/office/drawing/2014/main" val="237056153"/>
                  </a:ext>
                </a:extLst>
              </a:tr>
              <a:tr h="805708">
                <a:tc>
                  <a:txBody>
                    <a:bodyPr/>
                    <a:lstStyle/>
                    <a:p>
                      <a:pPr marL="0" marR="0">
                        <a:lnSpc>
                          <a:spcPct val="107000"/>
                        </a:lnSpc>
                        <a:spcBef>
                          <a:spcPts val="600"/>
                        </a:spcBef>
                        <a:spcAft>
                          <a:spcPts val="600"/>
                        </a:spcAft>
                      </a:pPr>
                      <a:r>
                        <a:rPr lang="en-US" sz="2000">
                          <a:effectLst/>
                        </a:rPr>
                        <a:t>Encourage digital innovation in green finance, such as mobile-based green investment platforms, blockchain-based project tracking, and AI tools for project monitoring and verification.</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tc>
                  <a:txBody>
                    <a:bodyPr/>
                    <a:lstStyle/>
                    <a:p>
                      <a:pPr marL="0" marR="0">
                        <a:lnSpc>
                          <a:spcPct val="107000"/>
                        </a:lnSpc>
                        <a:spcBef>
                          <a:spcPts val="600"/>
                        </a:spcBef>
                        <a:spcAft>
                          <a:spcPts val="600"/>
                        </a:spcAft>
                      </a:pPr>
                      <a:r>
                        <a:rPr lang="en-US" sz="2000">
                          <a:effectLst/>
                        </a:rPr>
                        <a:t>FinTech Startups, Capital Market Authorities</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tc>
                  <a:txBody>
                    <a:bodyPr/>
                    <a:lstStyle/>
                    <a:p>
                      <a:pPr marL="0" marR="0">
                        <a:lnSpc>
                          <a:spcPct val="107000"/>
                        </a:lnSpc>
                        <a:spcBef>
                          <a:spcPts val="600"/>
                        </a:spcBef>
                        <a:spcAft>
                          <a:spcPts val="600"/>
                        </a:spcAft>
                      </a:pPr>
                      <a:r>
                        <a:rPr lang="en-US" sz="2000">
                          <a:effectLst/>
                        </a:rPr>
                        <a:t>Short-Medium Term (1-3 years)</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extLst>
                  <a:ext uri="{0D108BD9-81ED-4DB2-BD59-A6C34878D82A}">
                    <a16:rowId xmlns:a16="http://schemas.microsoft.com/office/drawing/2014/main" val="1539055318"/>
                  </a:ext>
                </a:extLst>
              </a:tr>
              <a:tr h="805708">
                <a:tc>
                  <a:txBody>
                    <a:bodyPr/>
                    <a:lstStyle/>
                    <a:p>
                      <a:pPr marL="0" marR="0">
                        <a:lnSpc>
                          <a:spcPct val="107000"/>
                        </a:lnSpc>
                        <a:spcBef>
                          <a:spcPts val="600"/>
                        </a:spcBef>
                        <a:spcAft>
                          <a:spcPts val="600"/>
                        </a:spcAft>
                      </a:pPr>
                      <a:r>
                        <a:rPr lang="en-US" sz="2000">
                          <a:effectLst/>
                        </a:rPr>
                        <a:t>Mobilize Islamic social finance (zakat, waqf, qard hasan) for community-level adaptation projects, particularly in rural and climate and natural disasters vulnerable regions.</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tc>
                  <a:txBody>
                    <a:bodyPr/>
                    <a:lstStyle/>
                    <a:p>
                      <a:pPr marL="0" marR="0">
                        <a:lnSpc>
                          <a:spcPct val="107000"/>
                        </a:lnSpc>
                        <a:spcBef>
                          <a:spcPts val="600"/>
                        </a:spcBef>
                        <a:spcAft>
                          <a:spcPts val="600"/>
                        </a:spcAft>
                      </a:pPr>
                      <a:r>
                        <a:rPr lang="en-US" sz="2000">
                          <a:effectLst/>
                        </a:rPr>
                        <a:t>Religious Councils, NGOs, Regional Authorities, Social Finance Platforms</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tc>
                  <a:txBody>
                    <a:bodyPr/>
                    <a:lstStyle/>
                    <a:p>
                      <a:pPr marL="0" marR="0">
                        <a:lnSpc>
                          <a:spcPct val="107000"/>
                        </a:lnSpc>
                        <a:spcBef>
                          <a:spcPts val="600"/>
                        </a:spcBef>
                        <a:spcAft>
                          <a:spcPts val="600"/>
                        </a:spcAft>
                      </a:pPr>
                      <a:r>
                        <a:rPr lang="en-US" sz="2000">
                          <a:effectLst/>
                        </a:rPr>
                        <a:t>Medium Term (3-5 years)</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extLst>
                  <a:ext uri="{0D108BD9-81ED-4DB2-BD59-A6C34878D82A}">
                    <a16:rowId xmlns:a16="http://schemas.microsoft.com/office/drawing/2014/main" val="1857527811"/>
                  </a:ext>
                </a:extLst>
              </a:tr>
              <a:tr h="911918">
                <a:tc>
                  <a:txBody>
                    <a:bodyPr/>
                    <a:lstStyle/>
                    <a:p>
                      <a:pPr marL="0" marR="0">
                        <a:lnSpc>
                          <a:spcPct val="107000"/>
                        </a:lnSpc>
                        <a:spcBef>
                          <a:spcPts val="600"/>
                        </a:spcBef>
                        <a:spcAft>
                          <a:spcPts val="600"/>
                        </a:spcAft>
                      </a:pPr>
                      <a:r>
                        <a:rPr lang="en-US" sz="2000">
                          <a:effectLst/>
                        </a:rPr>
                        <a:t>Promote public–private partnerships (PPP) for renewable energy, water resilience, climate and natural disasters-resilient infrastructure projects to leverage both domestic and foreign capital.</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tc>
                  <a:txBody>
                    <a:bodyPr/>
                    <a:lstStyle/>
                    <a:p>
                      <a:pPr marL="0" marR="0">
                        <a:lnSpc>
                          <a:spcPct val="107000"/>
                        </a:lnSpc>
                        <a:spcBef>
                          <a:spcPts val="600"/>
                        </a:spcBef>
                        <a:spcAft>
                          <a:spcPts val="600"/>
                        </a:spcAft>
                      </a:pPr>
                      <a:r>
                        <a:rPr lang="en-US" sz="2000">
                          <a:effectLst/>
                        </a:rPr>
                        <a:t>Ministry of Planning, PPP Units, Ministry of Finance, MDBs, Private sector </a:t>
                      </a:r>
                      <a:endParaRPr lang="en-US" sz="200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tc>
                  <a:txBody>
                    <a:bodyPr/>
                    <a:lstStyle/>
                    <a:p>
                      <a:pPr marL="0" marR="0">
                        <a:lnSpc>
                          <a:spcPct val="107000"/>
                        </a:lnSpc>
                        <a:spcBef>
                          <a:spcPts val="600"/>
                        </a:spcBef>
                        <a:spcAft>
                          <a:spcPts val="600"/>
                        </a:spcAft>
                      </a:pPr>
                      <a:r>
                        <a:rPr lang="en-US" sz="2000" dirty="0">
                          <a:effectLst/>
                        </a:rPr>
                        <a:t>Medium Term (3-5 years)</a:t>
                      </a:r>
                      <a:endParaRPr lang="en-US" sz="2000" dirty="0">
                        <a:effectLst/>
                        <a:latin typeface="Cambria" panose="02040503050406030204" pitchFamily="18" charset="0"/>
                        <a:ea typeface="SimSun" panose="02010600030101010101" pitchFamily="2" charset="-122"/>
                        <a:cs typeface="Times New Roman" panose="02020603050405020304" pitchFamily="18" charset="0"/>
                      </a:endParaRPr>
                    </a:p>
                  </a:txBody>
                  <a:tcPr marL="52793" marR="52793" marT="0" marB="0" anchor="ctr"/>
                </a:tc>
                <a:extLst>
                  <a:ext uri="{0D108BD9-81ED-4DB2-BD59-A6C34878D82A}">
                    <a16:rowId xmlns:a16="http://schemas.microsoft.com/office/drawing/2014/main" val="2418361900"/>
                  </a:ext>
                </a:extLst>
              </a:tr>
            </a:tbl>
          </a:graphicData>
        </a:graphic>
      </p:graphicFrame>
    </p:spTree>
    <p:extLst>
      <p:ext uri="{BB962C8B-B14F-4D97-AF65-F5344CB8AC3E}">
        <p14:creationId xmlns:p14="http://schemas.microsoft.com/office/powerpoint/2010/main" val="150655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a:extLst>
            <a:ext uri="{FF2B5EF4-FFF2-40B4-BE49-F238E27FC236}">
              <a16:creationId xmlns:a16="http://schemas.microsoft.com/office/drawing/2014/main" id="{6D0FCF6E-627B-777B-40AC-20F78D2411BA}"/>
            </a:ext>
          </a:extLst>
        </p:cNvPr>
        <p:cNvGrpSpPr/>
        <p:nvPr/>
      </p:nvGrpSpPr>
      <p:grpSpPr>
        <a:xfrm>
          <a:off x="0" y="0"/>
          <a:ext cx="0" cy="0"/>
          <a:chOff x="0" y="0"/>
          <a:chExt cx="0" cy="0"/>
        </a:xfrm>
      </p:grpSpPr>
      <p:sp>
        <p:nvSpPr>
          <p:cNvPr id="3" name="TextBox 47">
            <a:extLst>
              <a:ext uri="{FF2B5EF4-FFF2-40B4-BE49-F238E27FC236}">
                <a16:creationId xmlns:a16="http://schemas.microsoft.com/office/drawing/2014/main" id="{99CD1617-7DAF-1D8D-324A-E0B5931BC364}"/>
              </a:ext>
            </a:extLst>
          </p:cNvPr>
          <p:cNvSpPr txBox="1"/>
          <p:nvPr/>
        </p:nvSpPr>
        <p:spPr>
          <a:xfrm>
            <a:off x="1628079" y="687835"/>
            <a:ext cx="15388682" cy="732316"/>
          </a:xfrm>
          <a:prstGeom prst="rect">
            <a:avLst/>
          </a:prstGeom>
        </p:spPr>
        <p:txBody>
          <a:bodyPr wrap="square" lIns="0" tIns="0" rIns="0" bIns="0" rtlCol="0" anchor="t">
            <a:spAutoFit/>
          </a:bodyPr>
          <a:lstStyle>
            <a:defPPr>
              <a:defRPr lang="en-US"/>
            </a:defPPr>
            <a:lvl1pPr marR="0" lvl="0" indent="0" algn="ctr" fontAlgn="auto">
              <a:lnSpc>
                <a:spcPts val="6421"/>
              </a:lnSpc>
              <a:spcBef>
                <a:spcPts val="0"/>
              </a:spcBef>
              <a:spcAft>
                <a:spcPts val="0"/>
              </a:spcAft>
              <a:buClrTx/>
              <a:buSzTx/>
              <a:buFontTx/>
              <a:buNone/>
              <a:tabLst/>
              <a:defRPr kumimoji="0" sz="4000" b="1" i="0" u="none" strike="noStrike" cap="none" spc="0" normalizeH="0" baseline="0">
                <a:ln>
                  <a:noFill/>
                </a:ln>
                <a:solidFill>
                  <a:srgbClr val="FFC000"/>
                </a:solidFill>
                <a:effectLst/>
                <a:uLnTx/>
                <a:uFillTx/>
                <a:latin typeface="Arial" panose="020B0604020202020204" pitchFamily="34" charset="0"/>
                <a:ea typeface="Garet Bold"/>
                <a:cs typeface="Arial" panose="020B0604020202020204" pitchFamily="34" charset="0"/>
              </a:defRPr>
            </a:lvl1pPr>
          </a:lstStyle>
          <a:p>
            <a:r>
              <a:rPr lang="en-US" dirty="0">
                <a:sym typeface="Garet Bold"/>
              </a:rPr>
              <a:t>Roadmap for Islamic financial instruments development</a:t>
            </a:r>
          </a:p>
        </p:txBody>
      </p:sp>
      <p:grpSp>
        <p:nvGrpSpPr>
          <p:cNvPr id="54" name="Group 53">
            <a:extLst>
              <a:ext uri="{FF2B5EF4-FFF2-40B4-BE49-F238E27FC236}">
                <a16:creationId xmlns:a16="http://schemas.microsoft.com/office/drawing/2014/main" id="{9962F7FC-EFA2-910F-E594-A73E0276B747}"/>
              </a:ext>
            </a:extLst>
          </p:cNvPr>
          <p:cNvGrpSpPr/>
          <p:nvPr/>
        </p:nvGrpSpPr>
        <p:grpSpPr>
          <a:xfrm>
            <a:off x="1377868" y="1641683"/>
            <a:ext cx="15884221" cy="7965675"/>
            <a:chOff x="4761634" y="1534648"/>
            <a:chExt cx="7853228" cy="6887588"/>
          </a:xfrm>
        </p:grpSpPr>
        <p:grpSp>
          <p:nvGrpSpPr>
            <p:cNvPr id="6" name="Group 3">
              <a:extLst>
                <a:ext uri="{FF2B5EF4-FFF2-40B4-BE49-F238E27FC236}">
                  <a16:creationId xmlns:a16="http://schemas.microsoft.com/office/drawing/2014/main" id="{CEDD48FD-4CF0-8F53-DAB3-1F822E0C5DCF}"/>
                </a:ext>
              </a:extLst>
            </p:cNvPr>
            <p:cNvGrpSpPr/>
            <p:nvPr/>
          </p:nvGrpSpPr>
          <p:grpSpPr>
            <a:xfrm>
              <a:off x="7291826" y="1534648"/>
              <a:ext cx="2527777" cy="1146843"/>
              <a:chOff x="0" y="-47625"/>
              <a:chExt cx="712454" cy="323238"/>
            </a:xfrm>
          </p:grpSpPr>
          <p:sp>
            <p:nvSpPr>
              <p:cNvPr id="7" name="Freeform 4">
                <a:extLst>
                  <a:ext uri="{FF2B5EF4-FFF2-40B4-BE49-F238E27FC236}">
                    <a16:creationId xmlns:a16="http://schemas.microsoft.com/office/drawing/2014/main" id="{68BFE0BF-B7A0-DCBF-C205-E27A2C7D62C0}"/>
                  </a:ext>
                </a:extLst>
              </p:cNvPr>
              <p:cNvSpPr/>
              <p:nvPr/>
            </p:nvSpPr>
            <p:spPr>
              <a:xfrm>
                <a:off x="0" y="0"/>
                <a:ext cx="712454" cy="275613"/>
              </a:xfrm>
              <a:custGeom>
                <a:avLst/>
                <a:gdLst/>
                <a:ahLst/>
                <a:cxnLst/>
                <a:rect l="l" t="t" r="r" b="b"/>
                <a:pathLst>
                  <a:path w="712454" h="222861">
                    <a:moveTo>
                      <a:pt x="0" y="0"/>
                    </a:moveTo>
                    <a:lnTo>
                      <a:pt x="712454" y="0"/>
                    </a:lnTo>
                    <a:lnTo>
                      <a:pt x="712454" y="222861"/>
                    </a:lnTo>
                    <a:lnTo>
                      <a:pt x="0" y="222861"/>
                    </a:lnTo>
                    <a:close/>
                  </a:path>
                </a:pathLst>
              </a:custGeom>
              <a:solidFill>
                <a:schemeClr val="accent3">
                  <a:lumMod val="60000"/>
                  <a:lumOff val="40000"/>
                </a:schemeClr>
              </a:solidFill>
            </p:spPr>
            <p:txBody>
              <a:bodyPr/>
              <a:lstStyle/>
              <a:p>
                <a:endParaRPr lang="en-GB" sz="1200"/>
              </a:p>
            </p:txBody>
          </p:sp>
          <p:sp>
            <p:nvSpPr>
              <p:cNvPr id="8" name="TextBox 5">
                <a:extLst>
                  <a:ext uri="{FF2B5EF4-FFF2-40B4-BE49-F238E27FC236}">
                    <a16:creationId xmlns:a16="http://schemas.microsoft.com/office/drawing/2014/main" id="{A3C06274-D995-26CA-0CE7-B1459A1B9D8E}"/>
                  </a:ext>
                </a:extLst>
              </p:cNvPr>
              <p:cNvSpPr txBox="1"/>
              <p:nvPr/>
            </p:nvSpPr>
            <p:spPr>
              <a:xfrm>
                <a:off x="0" y="-47625"/>
                <a:ext cx="712454" cy="270486"/>
              </a:xfrm>
              <a:prstGeom prst="rect">
                <a:avLst/>
              </a:prstGeom>
            </p:spPr>
            <p:txBody>
              <a:bodyPr lIns="33867" tIns="33867" rIns="33867" bIns="33867" rtlCol="0" anchor="ctr"/>
              <a:lstStyle/>
              <a:p>
                <a:pPr algn="ctr">
                  <a:lnSpc>
                    <a:spcPts val="2239"/>
                  </a:lnSpc>
                </a:pPr>
                <a:endParaRPr sz="1200"/>
              </a:p>
            </p:txBody>
          </p:sp>
        </p:grpSp>
        <p:grpSp>
          <p:nvGrpSpPr>
            <p:cNvPr id="9" name="Group 6">
              <a:extLst>
                <a:ext uri="{FF2B5EF4-FFF2-40B4-BE49-F238E27FC236}">
                  <a16:creationId xmlns:a16="http://schemas.microsoft.com/office/drawing/2014/main" id="{9EED2D1D-3F85-A921-9C77-462109B6B28E}"/>
                </a:ext>
              </a:extLst>
            </p:cNvPr>
            <p:cNvGrpSpPr/>
            <p:nvPr/>
          </p:nvGrpSpPr>
          <p:grpSpPr>
            <a:xfrm>
              <a:off x="4764049" y="1534648"/>
              <a:ext cx="2527777" cy="1127010"/>
              <a:chOff x="0" y="-47625"/>
              <a:chExt cx="712454" cy="317648"/>
            </a:xfrm>
          </p:grpSpPr>
          <p:sp>
            <p:nvSpPr>
              <p:cNvPr id="10" name="Freeform 7">
                <a:extLst>
                  <a:ext uri="{FF2B5EF4-FFF2-40B4-BE49-F238E27FC236}">
                    <a16:creationId xmlns:a16="http://schemas.microsoft.com/office/drawing/2014/main" id="{6E601BF1-AD76-B026-C174-3567670249D1}"/>
                  </a:ext>
                </a:extLst>
              </p:cNvPr>
              <p:cNvSpPr/>
              <p:nvPr/>
            </p:nvSpPr>
            <p:spPr>
              <a:xfrm>
                <a:off x="0" y="0"/>
                <a:ext cx="712454" cy="270023"/>
              </a:xfrm>
              <a:custGeom>
                <a:avLst/>
                <a:gdLst/>
                <a:ahLst/>
                <a:cxnLst/>
                <a:rect l="l" t="t" r="r" b="b"/>
                <a:pathLst>
                  <a:path w="712454" h="222861">
                    <a:moveTo>
                      <a:pt x="0" y="0"/>
                    </a:moveTo>
                    <a:lnTo>
                      <a:pt x="712454" y="0"/>
                    </a:lnTo>
                    <a:lnTo>
                      <a:pt x="712454" y="222861"/>
                    </a:lnTo>
                    <a:lnTo>
                      <a:pt x="0" y="222861"/>
                    </a:lnTo>
                    <a:close/>
                  </a:path>
                </a:pathLst>
              </a:custGeom>
              <a:solidFill>
                <a:schemeClr val="accent3">
                  <a:lumMod val="20000"/>
                  <a:lumOff val="80000"/>
                </a:schemeClr>
              </a:solidFill>
            </p:spPr>
            <p:txBody>
              <a:bodyPr/>
              <a:lstStyle/>
              <a:p>
                <a:endParaRPr lang="en-GB" sz="2400"/>
              </a:p>
            </p:txBody>
          </p:sp>
          <p:sp>
            <p:nvSpPr>
              <p:cNvPr id="11" name="TextBox 8">
                <a:extLst>
                  <a:ext uri="{FF2B5EF4-FFF2-40B4-BE49-F238E27FC236}">
                    <a16:creationId xmlns:a16="http://schemas.microsoft.com/office/drawing/2014/main" id="{E527D0CD-132B-13A1-48DE-D2576EA4F7F8}"/>
                  </a:ext>
                </a:extLst>
              </p:cNvPr>
              <p:cNvSpPr txBox="1"/>
              <p:nvPr/>
            </p:nvSpPr>
            <p:spPr>
              <a:xfrm>
                <a:off x="0" y="-47625"/>
                <a:ext cx="712454" cy="270486"/>
              </a:xfrm>
              <a:prstGeom prst="rect">
                <a:avLst/>
              </a:prstGeom>
            </p:spPr>
            <p:txBody>
              <a:bodyPr lIns="33867" tIns="33867" rIns="33867" bIns="33867" rtlCol="0" anchor="ctr"/>
              <a:lstStyle/>
              <a:p>
                <a:pPr algn="ctr">
                  <a:lnSpc>
                    <a:spcPts val="2239"/>
                  </a:lnSpc>
                </a:pPr>
                <a:endParaRPr sz="1200"/>
              </a:p>
            </p:txBody>
          </p:sp>
        </p:grpSp>
        <p:grpSp>
          <p:nvGrpSpPr>
            <p:cNvPr id="12" name="Group 9">
              <a:extLst>
                <a:ext uri="{FF2B5EF4-FFF2-40B4-BE49-F238E27FC236}">
                  <a16:creationId xmlns:a16="http://schemas.microsoft.com/office/drawing/2014/main" id="{3B84F550-73FB-8BB8-FCBE-150573351AB2}"/>
                </a:ext>
              </a:extLst>
            </p:cNvPr>
            <p:cNvGrpSpPr/>
            <p:nvPr/>
          </p:nvGrpSpPr>
          <p:grpSpPr>
            <a:xfrm>
              <a:off x="9824856" y="1534648"/>
              <a:ext cx="2527777" cy="1136476"/>
              <a:chOff x="0" y="-47625"/>
              <a:chExt cx="712454" cy="320316"/>
            </a:xfrm>
          </p:grpSpPr>
          <p:sp>
            <p:nvSpPr>
              <p:cNvPr id="13" name="Freeform 10">
                <a:extLst>
                  <a:ext uri="{FF2B5EF4-FFF2-40B4-BE49-F238E27FC236}">
                    <a16:creationId xmlns:a16="http://schemas.microsoft.com/office/drawing/2014/main" id="{040C4F87-0CF0-85F3-8891-8DA5F681110D}"/>
                  </a:ext>
                </a:extLst>
              </p:cNvPr>
              <p:cNvSpPr/>
              <p:nvPr/>
            </p:nvSpPr>
            <p:spPr>
              <a:xfrm>
                <a:off x="0" y="0"/>
                <a:ext cx="712454" cy="272691"/>
              </a:xfrm>
              <a:custGeom>
                <a:avLst/>
                <a:gdLst/>
                <a:ahLst/>
                <a:cxnLst/>
                <a:rect l="l" t="t" r="r" b="b"/>
                <a:pathLst>
                  <a:path w="712454" h="222861">
                    <a:moveTo>
                      <a:pt x="0" y="0"/>
                    </a:moveTo>
                    <a:lnTo>
                      <a:pt x="712454" y="0"/>
                    </a:lnTo>
                    <a:lnTo>
                      <a:pt x="712454" y="222861"/>
                    </a:lnTo>
                    <a:lnTo>
                      <a:pt x="0" y="222861"/>
                    </a:lnTo>
                    <a:close/>
                  </a:path>
                </a:pathLst>
              </a:custGeom>
              <a:solidFill>
                <a:schemeClr val="accent3">
                  <a:lumMod val="75000"/>
                </a:schemeClr>
              </a:solidFill>
            </p:spPr>
            <p:txBody>
              <a:bodyPr/>
              <a:lstStyle/>
              <a:p>
                <a:endParaRPr lang="en-GB" sz="1200"/>
              </a:p>
            </p:txBody>
          </p:sp>
          <p:sp>
            <p:nvSpPr>
              <p:cNvPr id="14" name="TextBox 11">
                <a:extLst>
                  <a:ext uri="{FF2B5EF4-FFF2-40B4-BE49-F238E27FC236}">
                    <a16:creationId xmlns:a16="http://schemas.microsoft.com/office/drawing/2014/main" id="{6352E622-7D53-631A-A274-FB809CDAC99A}"/>
                  </a:ext>
                </a:extLst>
              </p:cNvPr>
              <p:cNvSpPr txBox="1"/>
              <p:nvPr/>
            </p:nvSpPr>
            <p:spPr>
              <a:xfrm>
                <a:off x="0" y="-47625"/>
                <a:ext cx="712454" cy="270486"/>
              </a:xfrm>
              <a:prstGeom prst="rect">
                <a:avLst/>
              </a:prstGeom>
            </p:spPr>
            <p:txBody>
              <a:bodyPr lIns="33867" tIns="33867" rIns="33867" bIns="33867" rtlCol="0" anchor="ctr"/>
              <a:lstStyle/>
              <a:p>
                <a:pPr algn="ctr">
                  <a:lnSpc>
                    <a:spcPts val="2239"/>
                  </a:lnSpc>
                </a:pPr>
                <a:endParaRPr sz="1200"/>
              </a:p>
            </p:txBody>
          </p:sp>
        </p:grpSp>
        <p:grpSp>
          <p:nvGrpSpPr>
            <p:cNvPr id="15" name="Group 12">
              <a:extLst>
                <a:ext uri="{FF2B5EF4-FFF2-40B4-BE49-F238E27FC236}">
                  <a16:creationId xmlns:a16="http://schemas.microsoft.com/office/drawing/2014/main" id="{3FD81243-941B-1936-A5D3-898C9C5C4FFF}"/>
                </a:ext>
              </a:extLst>
            </p:cNvPr>
            <p:cNvGrpSpPr/>
            <p:nvPr/>
          </p:nvGrpSpPr>
          <p:grpSpPr>
            <a:xfrm>
              <a:off x="7291826" y="2306983"/>
              <a:ext cx="2527777" cy="5541899"/>
              <a:chOff x="0" y="-47625"/>
              <a:chExt cx="712454" cy="1408821"/>
            </a:xfrm>
          </p:grpSpPr>
          <p:sp>
            <p:nvSpPr>
              <p:cNvPr id="16" name="Freeform 13">
                <a:extLst>
                  <a:ext uri="{FF2B5EF4-FFF2-40B4-BE49-F238E27FC236}">
                    <a16:creationId xmlns:a16="http://schemas.microsoft.com/office/drawing/2014/main" id="{604C5465-A5CB-31E1-EDF6-EDAC91185260}"/>
                  </a:ext>
                </a:extLst>
              </p:cNvPr>
              <p:cNvSpPr/>
              <p:nvPr/>
            </p:nvSpPr>
            <p:spPr>
              <a:xfrm>
                <a:off x="0" y="39873"/>
                <a:ext cx="712454" cy="1321323"/>
              </a:xfrm>
              <a:custGeom>
                <a:avLst/>
                <a:gdLst/>
                <a:ahLst/>
                <a:cxnLst/>
                <a:rect l="l" t="t" r="r" b="b"/>
                <a:pathLst>
                  <a:path w="712454" h="1282507">
                    <a:moveTo>
                      <a:pt x="0" y="0"/>
                    </a:moveTo>
                    <a:lnTo>
                      <a:pt x="712454" y="0"/>
                    </a:lnTo>
                    <a:lnTo>
                      <a:pt x="712454" y="1282507"/>
                    </a:lnTo>
                    <a:lnTo>
                      <a:pt x="0" y="1282507"/>
                    </a:lnTo>
                    <a:close/>
                  </a:path>
                </a:pathLst>
              </a:custGeom>
              <a:ln>
                <a:noFill/>
              </a:ln>
            </p:spPr>
            <p:style>
              <a:lnRef idx="2">
                <a:schemeClr val="accent1"/>
              </a:lnRef>
              <a:fillRef idx="1">
                <a:schemeClr val="lt1"/>
              </a:fillRef>
              <a:effectRef idx="0">
                <a:schemeClr val="accent1"/>
              </a:effectRef>
              <a:fontRef idx="minor">
                <a:schemeClr val="dk1"/>
              </a:fontRef>
            </p:style>
            <p:txBody>
              <a:bodyPr/>
              <a:lstStyle/>
              <a:p>
                <a:endParaRPr lang="en-GB" sz="1200"/>
              </a:p>
            </p:txBody>
          </p:sp>
          <p:sp>
            <p:nvSpPr>
              <p:cNvPr id="17" name="TextBox 14">
                <a:extLst>
                  <a:ext uri="{FF2B5EF4-FFF2-40B4-BE49-F238E27FC236}">
                    <a16:creationId xmlns:a16="http://schemas.microsoft.com/office/drawing/2014/main" id="{7C22A2AA-B0C4-79B6-4D2E-43499B0A70DE}"/>
                  </a:ext>
                </a:extLst>
              </p:cNvPr>
              <p:cNvSpPr txBox="1"/>
              <p:nvPr/>
            </p:nvSpPr>
            <p:spPr>
              <a:xfrm>
                <a:off x="0" y="-47625"/>
                <a:ext cx="712454" cy="1330132"/>
              </a:xfrm>
              <a:prstGeom prst="rect">
                <a:avLst/>
              </a:prstGeom>
            </p:spPr>
            <p:txBody>
              <a:bodyPr lIns="33867" tIns="33867" rIns="33867" bIns="33867" rtlCol="0" anchor="ctr"/>
              <a:lstStyle/>
              <a:p>
                <a:pPr algn="ctr">
                  <a:lnSpc>
                    <a:spcPts val="2239"/>
                  </a:lnSpc>
                </a:pPr>
                <a:endParaRPr sz="1200"/>
              </a:p>
            </p:txBody>
          </p:sp>
        </p:grpSp>
        <p:grpSp>
          <p:nvGrpSpPr>
            <p:cNvPr id="18" name="Group 15">
              <a:extLst>
                <a:ext uri="{FF2B5EF4-FFF2-40B4-BE49-F238E27FC236}">
                  <a16:creationId xmlns:a16="http://schemas.microsoft.com/office/drawing/2014/main" id="{3A109A5E-486B-65C8-60B5-FAF860D61FFD}"/>
                </a:ext>
              </a:extLst>
            </p:cNvPr>
            <p:cNvGrpSpPr/>
            <p:nvPr/>
          </p:nvGrpSpPr>
          <p:grpSpPr>
            <a:xfrm>
              <a:off x="4764049" y="2325355"/>
              <a:ext cx="2527777" cy="5564020"/>
              <a:chOff x="0" y="-47625"/>
              <a:chExt cx="712454" cy="1568220"/>
            </a:xfrm>
          </p:grpSpPr>
          <p:sp>
            <p:nvSpPr>
              <p:cNvPr id="19" name="Freeform 16">
                <a:extLst>
                  <a:ext uri="{FF2B5EF4-FFF2-40B4-BE49-F238E27FC236}">
                    <a16:creationId xmlns:a16="http://schemas.microsoft.com/office/drawing/2014/main" id="{305B22CE-D930-DD5F-1FD3-57B4FFD5D90D}"/>
                  </a:ext>
                </a:extLst>
              </p:cNvPr>
              <p:cNvSpPr/>
              <p:nvPr/>
            </p:nvSpPr>
            <p:spPr>
              <a:xfrm>
                <a:off x="0" y="44543"/>
                <a:ext cx="712454" cy="1476052"/>
              </a:xfrm>
              <a:custGeom>
                <a:avLst/>
                <a:gdLst/>
                <a:ahLst/>
                <a:cxnLst/>
                <a:rect l="l" t="t" r="r" b="b"/>
                <a:pathLst>
                  <a:path w="712454" h="1282507">
                    <a:moveTo>
                      <a:pt x="0" y="0"/>
                    </a:moveTo>
                    <a:lnTo>
                      <a:pt x="712454" y="0"/>
                    </a:lnTo>
                    <a:lnTo>
                      <a:pt x="712454" y="1282507"/>
                    </a:lnTo>
                    <a:lnTo>
                      <a:pt x="0" y="1282507"/>
                    </a:lnTo>
                    <a:close/>
                  </a:path>
                </a:pathLst>
              </a:custGeom>
              <a:ln>
                <a:noFill/>
              </a:ln>
            </p:spPr>
            <p:style>
              <a:lnRef idx="2">
                <a:schemeClr val="accent1"/>
              </a:lnRef>
              <a:fillRef idx="1">
                <a:schemeClr val="lt1"/>
              </a:fillRef>
              <a:effectRef idx="0">
                <a:schemeClr val="accent1"/>
              </a:effectRef>
              <a:fontRef idx="minor">
                <a:schemeClr val="dk1"/>
              </a:fontRef>
            </p:style>
            <p:txBody>
              <a:bodyPr/>
              <a:lstStyle/>
              <a:p>
                <a:endParaRPr lang="en-GB" sz="1200"/>
              </a:p>
            </p:txBody>
          </p:sp>
          <p:sp>
            <p:nvSpPr>
              <p:cNvPr id="20" name="TextBox 17">
                <a:extLst>
                  <a:ext uri="{FF2B5EF4-FFF2-40B4-BE49-F238E27FC236}">
                    <a16:creationId xmlns:a16="http://schemas.microsoft.com/office/drawing/2014/main" id="{3331EA3D-5F5B-0C37-7C72-8D6E7D2B04BE}"/>
                  </a:ext>
                </a:extLst>
              </p:cNvPr>
              <p:cNvSpPr txBox="1"/>
              <p:nvPr/>
            </p:nvSpPr>
            <p:spPr>
              <a:xfrm>
                <a:off x="0" y="-47625"/>
                <a:ext cx="712454" cy="1330132"/>
              </a:xfrm>
              <a:prstGeom prst="rect">
                <a:avLst/>
              </a:prstGeom>
            </p:spPr>
            <p:txBody>
              <a:bodyPr lIns="33867" tIns="33867" rIns="33867" bIns="33867" rtlCol="0" anchor="ctr"/>
              <a:lstStyle/>
              <a:p>
                <a:pPr algn="ctr">
                  <a:lnSpc>
                    <a:spcPts val="2239"/>
                  </a:lnSpc>
                </a:pPr>
                <a:endParaRPr sz="1200"/>
              </a:p>
            </p:txBody>
          </p:sp>
        </p:grpSp>
        <p:grpSp>
          <p:nvGrpSpPr>
            <p:cNvPr id="21" name="Group 18">
              <a:extLst>
                <a:ext uri="{FF2B5EF4-FFF2-40B4-BE49-F238E27FC236}">
                  <a16:creationId xmlns:a16="http://schemas.microsoft.com/office/drawing/2014/main" id="{7477F8FC-81C7-94A0-8E09-585C92D64D4D}"/>
                </a:ext>
              </a:extLst>
            </p:cNvPr>
            <p:cNvGrpSpPr/>
            <p:nvPr/>
          </p:nvGrpSpPr>
          <p:grpSpPr>
            <a:xfrm>
              <a:off x="9819602" y="2325355"/>
              <a:ext cx="2527777" cy="5636289"/>
              <a:chOff x="0" y="-47625"/>
              <a:chExt cx="712454" cy="1442263"/>
            </a:xfrm>
          </p:grpSpPr>
          <p:sp>
            <p:nvSpPr>
              <p:cNvPr id="22" name="Freeform 19">
                <a:extLst>
                  <a:ext uri="{FF2B5EF4-FFF2-40B4-BE49-F238E27FC236}">
                    <a16:creationId xmlns:a16="http://schemas.microsoft.com/office/drawing/2014/main" id="{3AF3B23B-B7AA-8A34-BE9E-CAC5C1012451}"/>
                  </a:ext>
                </a:extLst>
              </p:cNvPr>
              <p:cNvSpPr/>
              <p:nvPr/>
            </p:nvSpPr>
            <p:spPr>
              <a:xfrm>
                <a:off x="0" y="40853"/>
                <a:ext cx="712454" cy="1353785"/>
              </a:xfrm>
              <a:custGeom>
                <a:avLst/>
                <a:gdLst/>
                <a:ahLst/>
                <a:cxnLst/>
                <a:rect l="l" t="t" r="r" b="b"/>
                <a:pathLst>
                  <a:path w="712454" h="1282507">
                    <a:moveTo>
                      <a:pt x="0" y="0"/>
                    </a:moveTo>
                    <a:lnTo>
                      <a:pt x="712454" y="0"/>
                    </a:lnTo>
                    <a:lnTo>
                      <a:pt x="712454" y="1282507"/>
                    </a:lnTo>
                    <a:lnTo>
                      <a:pt x="0" y="1282507"/>
                    </a:lnTo>
                    <a:close/>
                  </a:path>
                </a:pathLst>
              </a:custGeom>
              <a:ln>
                <a:noFill/>
              </a:ln>
            </p:spPr>
            <p:style>
              <a:lnRef idx="2">
                <a:schemeClr val="accent1"/>
              </a:lnRef>
              <a:fillRef idx="1">
                <a:schemeClr val="lt1"/>
              </a:fillRef>
              <a:effectRef idx="0">
                <a:schemeClr val="accent1"/>
              </a:effectRef>
              <a:fontRef idx="minor">
                <a:schemeClr val="dk1"/>
              </a:fontRef>
            </p:style>
            <p:txBody>
              <a:bodyPr/>
              <a:lstStyle/>
              <a:p>
                <a:endParaRPr lang="en-GB" sz="1200"/>
              </a:p>
            </p:txBody>
          </p:sp>
          <p:sp>
            <p:nvSpPr>
              <p:cNvPr id="23" name="TextBox 20">
                <a:extLst>
                  <a:ext uri="{FF2B5EF4-FFF2-40B4-BE49-F238E27FC236}">
                    <a16:creationId xmlns:a16="http://schemas.microsoft.com/office/drawing/2014/main" id="{AD33AEC1-CBA1-87C8-091D-7F5F95343ACA}"/>
                  </a:ext>
                </a:extLst>
              </p:cNvPr>
              <p:cNvSpPr txBox="1"/>
              <p:nvPr/>
            </p:nvSpPr>
            <p:spPr>
              <a:xfrm>
                <a:off x="0" y="-47625"/>
                <a:ext cx="712454" cy="1330132"/>
              </a:xfrm>
              <a:prstGeom prst="rect">
                <a:avLst/>
              </a:prstGeom>
            </p:spPr>
            <p:txBody>
              <a:bodyPr lIns="33867" tIns="33867" rIns="33867" bIns="33867" rtlCol="0" anchor="ctr"/>
              <a:lstStyle/>
              <a:p>
                <a:pPr algn="ctr">
                  <a:lnSpc>
                    <a:spcPts val="2239"/>
                  </a:lnSpc>
                </a:pPr>
                <a:endParaRPr sz="1200"/>
              </a:p>
            </p:txBody>
          </p:sp>
        </p:grpSp>
        <p:grpSp>
          <p:nvGrpSpPr>
            <p:cNvPr id="24" name="Group 21">
              <a:extLst>
                <a:ext uri="{FF2B5EF4-FFF2-40B4-BE49-F238E27FC236}">
                  <a16:creationId xmlns:a16="http://schemas.microsoft.com/office/drawing/2014/main" id="{E3252C6C-4BD8-89ED-CEC1-FE1721CB241F}"/>
                </a:ext>
              </a:extLst>
            </p:cNvPr>
            <p:cNvGrpSpPr/>
            <p:nvPr/>
          </p:nvGrpSpPr>
          <p:grpSpPr>
            <a:xfrm rot="5400000">
              <a:off x="6936710" y="2036206"/>
              <a:ext cx="995148" cy="295425"/>
              <a:chOff x="-131596" y="-29581"/>
              <a:chExt cx="1297498" cy="385182"/>
            </a:xfrm>
          </p:grpSpPr>
          <p:sp>
            <p:nvSpPr>
              <p:cNvPr id="25" name="Freeform 22">
                <a:extLst>
                  <a:ext uri="{FF2B5EF4-FFF2-40B4-BE49-F238E27FC236}">
                    <a16:creationId xmlns:a16="http://schemas.microsoft.com/office/drawing/2014/main" id="{F7F68066-F970-765E-0617-8CBA1CB3C73B}"/>
                  </a:ext>
                </a:extLst>
              </p:cNvPr>
              <p:cNvSpPr/>
              <p:nvPr/>
            </p:nvSpPr>
            <p:spPr>
              <a:xfrm>
                <a:off x="-131596" y="-29581"/>
                <a:ext cx="1297498" cy="385182"/>
              </a:xfrm>
              <a:custGeom>
                <a:avLst/>
                <a:gdLst/>
                <a:ahLst/>
                <a:cxnLst/>
                <a:rect l="l" t="t" r="r" b="b"/>
                <a:pathLst>
                  <a:path w="812800" h="355600">
                    <a:moveTo>
                      <a:pt x="406400" y="0"/>
                    </a:moveTo>
                    <a:lnTo>
                      <a:pt x="812800" y="355600"/>
                    </a:lnTo>
                    <a:lnTo>
                      <a:pt x="0" y="355600"/>
                    </a:lnTo>
                    <a:lnTo>
                      <a:pt x="406400" y="0"/>
                    </a:lnTo>
                    <a:close/>
                  </a:path>
                </a:pathLst>
              </a:custGeom>
              <a:solidFill>
                <a:schemeClr val="accent3">
                  <a:lumMod val="20000"/>
                  <a:lumOff val="80000"/>
                </a:schemeClr>
              </a:solidFill>
            </p:spPr>
            <p:txBody>
              <a:bodyPr/>
              <a:lstStyle/>
              <a:p>
                <a:endParaRPr lang="en-GB" sz="1200"/>
              </a:p>
            </p:txBody>
          </p:sp>
          <p:sp>
            <p:nvSpPr>
              <p:cNvPr id="26" name="TextBox 23">
                <a:extLst>
                  <a:ext uri="{FF2B5EF4-FFF2-40B4-BE49-F238E27FC236}">
                    <a16:creationId xmlns:a16="http://schemas.microsoft.com/office/drawing/2014/main" id="{EBC1A7EF-7DBC-FDDA-97BA-A785658A42D2}"/>
                  </a:ext>
                </a:extLst>
              </p:cNvPr>
              <p:cNvSpPr txBox="1"/>
              <p:nvPr/>
            </p:nvSpPr>
            <p:spPr>
              <a:xfrm>
                <a:off x="127000" y="117475"/>
                <a:ext cx="558800" cy="212725"/>
              </a:xfrm>
              <a:prstGeom prst="rect">
                <a:avLst/>
              </a:prstGeom>
            </p:spPr>
            <p:txBody>
              <a:bodyPr lIns="33867" tIns="33867" rIns="33867" bIns="33867" rtlCol="0" anchor="ctr"/>
              <a:lstStyle/>
              <a:p>
                <a:pPr algn="ctr">
                  <a:lnSpc>
                    <a:spcPts val="2239"/>
                  </a:lnSpc>
                </a:pPr>
                <a:endParaRPr sz="1200"/>
              </a:p>
            </p:txBody>
          </p:sp>
        </p:grpSp>
        <p:grpSp>
          <p:nvGrpSpPr>
            <p:cNvPr id="27" name="Group 24">
              <a:extLst>
                <a:ext uri="{FF2B5EF4-FFF2-40B4-BE49-F238E27FC236}">
                  <a16:creationId xmlns:a16="http://schemas.microsoft.com/office/drawing/2014/main" id="{897F3EFB-E70E-AE65-414B-2F8ECE439B17}"/>
                </a:ext>
              </a:extLst>
            </p:cNvPr>
            <p:cNvGrpSpPr/>
            <p:nvPr/>
          </p:nvGrpSpPr>
          <p:grpSpPr>
            <a:xfrm rot="5400000">
              <a:off x="9466780" y="2024452"/>
              <a:ext cx="974295" cy="279156"/>
              <a:chOff x="-143933" y="-8370"/>
              <a:chExt cx="1270309" cy="363970"/>
            </a:xfrm>
          </p:grpSpPr>
          <p:sp>
            <p:nvSpPr>
              <p:cNvPr id="28" name="Freeform 25">
                <a:extLst>
                  <a:ext uri="{FF2B5EF4-FFF2-40B4-BE49-F238E27FC236}">
                    <a16:creationId xmlns:a16="http://schemas.microsoft.com/office/drawing/2014/main" id="{B1E034A0-9D5B-2B5D-DDE8-B4553596B9BF}"/>
                  </a:ext>
                </a:extLst>
              </p:cNvPr>
              <p:cNvSpPr/>
              <p:nvPr/>
            </p:nvSpPr>
            <p:spPr>
              <a:xfrm>
                <a:off x="-143933" y="-8370"/>
                <a:ext cx="1270309" cy="363970"/>
              </a:xfrm>
              <a:custGeom>
                <a:avLst/>
                <a:gdLst/>
                <a:ahLst/>
                <a:cxnLst/>
                <a:rect l="l" t="t" r="r" b="b"/>
                <a:pathLst>
                  <a:path w="812800" h="355600">
                    <a:moveTo>
                      <a:pt x="406400" y="0"/>
                    </a:moveTo>
                    <a:lnTo>
                      <a:pt x="812800" y="355600"/>
                    </a:lnTo>
                    <a:lnTo>
                      <a:pt x="0" y="355600"/>
                    </a:lnTo>
                    <a:lnTo>
                      <a:pt x="406400" y="0"/>
                    </a:lnTo>
                    <a:close/>
                  </a:path>
                </a:pathLst>
              </a:custGeom>
              <a:solidFill>
                <a:schemeClr val="accent3">
                  <a:lumMod val="60000"/>
                  <a:lumOff val="40000"/>
                </a:schemeClr>
              </a:solidFill>
            </p:spPr>
            <p:txBody>
              <a:bodyPr/>
              <a:lstStyle/>
              <a:p>
                <a:endParaRPr lang="en-GB" sz="1200"/>
              </a:p>
            </p:txBody>
          </p:sp>
          <p:sp>
            <p:nvSpPr>
              <p:cNvPr id="29" name="TextBox 26">
                <a:extLst>
                  <a:ext uri="{FF2B5EF4-FFF2-40B4-BE49-F238E27FC236}">
                    <a16:creationId xmlns:a16="http://schemas.microsoft.com/office/drawing/2014/main" id="{5EC11963-3A92-74A2-4407-3053CAC66011}"/>
                  </a:ext>
                </a:extLst>
              </p:cNvPr>
              <p:cNvSpPr txBox="1"/>
              <p:nvPr/>
            </p:nvSpPr>
            <p:spPr>
              <a:xfrm>
                <a:off x="127000" y="117475"/>
                <a:ext cx="558800" cy="212725"/>
              </a:xfrm>
              <a:prstGeom prst="rect">
                <a:avLst/>
              </a:prstGeom>
            </p:spPr>
            <p:txBody>
              <a:bodyPr lIns="33867" tIns="33867" rIns="33867" bIns="33867" rtlCol="0" anchor="ctr"/>
              <a:lstStyle/>
              <a:p>
                <a:pPr algn="ctr">
                  <a:lnSpc>
                    <a:spcPts val="2239"/>
                  </a:lnSpc>
                </a:pPr>
                <a:endParaRPr sz="1200"/>
              </a:p>
            </p:txBody>
          </p:sp>
        </p:grpSp>
        <p:grpSp>
          <p:nvGrpSpPr>
            <p:cNvPr id="30" name="Group 27">
              <a:extLst>
                <a:ext uri="{FF2B5EF4-FFF2-40B4-BE49-F238E27FC236}">
                  <a16:creationId xmlns:a16="http://schemas.microsoft.com/office/drawing/2014/main" id="{93F977A2-D818-19F8-BDA0-C353B9E4E868}"/>
                </a:ext>
              </a:extLst>
            </p:cNvPr>
            <p:cNvGrpSpPr/>
            <p:nvPr/>
          </p:nvGrpSpPr>
          <p:grpSpPr>
            <a:xfrm rot="5400000">
              <a:off x="12166795" y="1962606"/>
              <a:ext cx="623397" cy="272736"/>
              <a:chOff x="0" y="0"/>
              <a:chExt cx="812800" cy="355600"/>
            </a:xfrm>
          </p:grpSpPr>
          <p:sp>
            <p:nvSpPr>
              <p:cNvPr id="31" name="Freeform 28">
                <a:extLst>
                  <a:ext uri="{FF2B5EF4-FFF2-40B4-BE49-F238E27FC236}">
                    <a16:creationId xmlns:a16="http://schemas.microsoft.com/office/drawing/2014/main" id="{ACF8A553-7FC5-DC6B-2734-718A8946F238}"/>
                  </a:ext>
                </a:extLst>
              </p:cNvPr>
              <p:cNvSpPr/>
              <p:nvPr/>
            </p:nvSpPr>
            <p:spPr>
              <a:xfrm>
                <a:off x="0" y="0"/>
                <a:ext cx="812800" cy="355600"/>
              </a:xfrm>
              <a:custGeom>
                <a:avLst/>
                <a:gdLst/>
                <a:ahLst/>
                <a:cxnLst/>
                <a:rect l="l" t="t" r="r" b="b"/>
                <a:pathLst>
                  <a:path w="812800" h="355600">
                    <a:moveTo>
                      <a:pt x="406400" y="0"/>
                    </a:moveTo>
                    <a:lnTo>
                      <a:pt x="812800" y="355600"/>
                    </a:lnTo>
                    <a:lnTo>
                      <a:pt x="0" y="355600"/>
                    </a:lnTo>
                    <a:lnTo>
                      <a:pt x="406400" y="0"/>
                    </a:lnTo>
                    <a:close/>
                  </a:path>
                </a:pathLst>
              </a:custGeom>
              <a:solidFill>
                <a:srgbClr val="4E7C7D"/>
              </a:solidFill>
            </p:spPr>
            <p:txBody>
              <a:bodyPr/>
              <a:lstStyle/>
              <a:p>
                <a:endParaRPr lang="en-GB" sz="1200"/>
              </a:p>
            </p:txBody>
          </p:sp>
          <p:sp>
            <p:nvSpPr>
              <p:cNvPr id="32" name="TextBox 29">
                <a:extLst>
                  <a:ext uri="{FF2B5EF4-FFF2-40B4-BE49-F238E27FC236}">
                    <a16:creationId xmlns:a16="http://schemas.microsoft.com/office/drawing/2014/main" id="{DDE39E7D-6095-F4CC-8BE3-4E6718164659}"/>
                  </a:ext>
                </a:extLst>
              </p:cNvPr>
              <p:cNvSpPr txBox="1"/>
              <p:nvPr/>
            </p:nvSpPr>
            <p:spPr>
              <a:xfrm>
                <a:off x="127000" y="117475"/>
                <a:ext cx="558800" cy="212725"/>
              </a:xfrm>
              <a:prstGeom prst="rect">
                <a:avLst/>
              </a:prstGeom>
            </p:spPr>
            <p:txBody>
              <a:bodyPr lIns="33867" tIns="33867" rIns="33867" bIns="33867" rtlCol="0" anchor="ctr"/>
              <a:lstStyle/>
              <a:p>
                <a:pPr algn="ctr">
                  <a:lnSpc>
                    <a:spcPts val="2239"/>
                  </a:lnSpc>
                </a:pPr>
                <a:endParaRPr sz="1200"/>
              </a:p>
            </p:txBody>
          </p:sp>
        </p:grpSp>
        <p:grpSp>
          <p:nvGrpSpPr>
            <p:cNvPr id="33" name="Group 30">
              <a:extLst>
                <a:ext uri="{FF2B5EF4-FFF2-40B4-BE49-F238E27FC236}">
                  <a16:creationId xmlns:a16="http://schemas.microsoft.com/office/drawing/2014/main" id="{A4E2C4B0-5271-FFF8-98D7-A31240C5199D}"/>
                </a:ext>
              </a:extLst>
            </p:cNvPr>
            <p:cNvGrpSpPr/>
            <p:nvPr/>
          </p:nvGrpSpPr>
          <p:grpSpPr>
            <a:xfrm rot="5400000">
              <a:off x="11971968" y="2043855"/>
              <a:ext cx="1004610" cy="270664"/>
              <a:chOff x="-135206" y="2702"/>
              <a:chExt cx="1309835" cy="352899"/>
            </a:xfrm>
          </p:grpSpPr>
          <p:sp>
            <p:nvSpPr>
              <p:cNvPr id="34" name="Freeform 31">
                <a:extLst>
                  <a:ext uri="{FF2B5EF4-FFF2-40B4-BE49-F238E27FC236}">
                    <a16:creationId xmlns:a16="http://schemas.microsoft.com/office/drawing/2014/main" id="{53ABA473-AAF0-FE30-DAA3-257499D1CFE0}"/>
                  </a:ext>
                </a:extLst>
              </p:cNvPr>
              <p:cNvSpPr/>
              <p:nvPr/>
            </p:nvSpPr>
            <p:spPr>
              <a:xfrm>
                <a:off x="-135206" y="2702"/>
                <a:ext cx="1309835" cy="352899"/>
              </a:xfrm>
              <a:custGeom>
                <a:avLst/>
                <a:gdLst/>
                <a:ahLst/>
                <a:cxnLst/>
                <a:rect l="l" t="t" r="r" b="b"/>
                <a:pathLst>
                  <a:path w="812800" h="355600">
                    <a:moveTo>
                      <a:pt x="406400" y="0"/>
                    </a:moveTo>
                    <a:lnTo>
                      <a:pt x="812800" y="355600"/>
                    </a:lnTo>
                    <a:lnTo>
                      <a:pt x="0" y="355600"/>
                    </a:lnTo>
                    <a:lnTo>
                      <a:pt x="406400" y="0"/>
                    </a:lnTo>
                    <a:close/>
                  </a:path>
                </a:pathLst>
              </a:custGeom>
              <a:solidFill>
                <a:schemeClr val="accent3">
                  <a:lumMod val="75000"/>
                </a:schemeClr>
              </a:solidFill>
            </p:spPr>
            <p:txBody>
              <a:bodyPr/>
              <a:lstStyle/>
              <a:p>
                <a:endParaRPr lang="en-GB" sz="1200"/>
              </a:p>
            </p:txBody>
          </p:sp>
          <p:sp>
            <p:nvSpPr>
              <p:cNvPr id="35" name="TextBox 32">
                <a:extLst>
                  <a:ext uri="{FF2B5EF4-FFF2-40B4-BE49-F238E27FC236}">
                    <a16:creationId xmlns:a16="http://schemas.microsoft.com/office/drawing/2014/main" id="{F9125B33-7DA8-52C9-97FE-159AFAF10BA6}"/>
                  </a:ext>
                </a:extLst>
              </p:cNvPr>
              <p:cNvSpPr txBox="1"/>
              <p:nvPr/>
            </p:nvSpPr>
            <p:spPr>
              <a:xfrm>
                <a:off x="127000" y="117475"/>
                <a:ext cx="558800" cy="212725"/>
              </a:xfrm>
              <a:prstGeom prst="rect">
                <a:avLst/>
              </a:prstGeom>
            </p:spPr>
            <p:txBody>
              <a:bodyPr lIns="33867" tIns="33867" rIns="33867" bIns="33867" rtlCol="0" anchor="ctr"/>
              <a:lstStyle/>
              <a:p>
                <a:pPr algn="ctr">
                  <a:lnSpc>
                    <a:spcPts val="2239"/>
                  </a:lnSpc>
                </a:pPr>
                <a:endParaRPr sz="1200"/>
              </a:p>
            </p:txBody>
          </p:sp>
        </p:grpSp>
        <p:grpSp>
          <p:nvGrpSpPr>
            <p:cNvPr id="36" name="Group 35">
              <a:extLst>
                <a:ext uri="{FF2B5EF4-FFF2-40B4-BE49-F238E27FC236}">
                  <a16:creationId xmlns:a16="http://schemas.microsoft.com/office/drawing/2014/main" id="{801F3507-96C5-F053-6703-65FB362D693A}"/>
                </a:ext>
              </a:extLst>
            </p:cNvPr>
            <p:cNvGrpSpPr/>
            <p:nvPr/>
          </p:nvGrpSpPr>
          <p:grpSpPr>
            <a:xfrm>
              <a:off x="4764049" y="7455472"/>
              <a:ext cx="2602870" cy="959680"/>
              <a:chOff x="0" y="-47625"/>
              <a:chExt cx="733619" cy="270486"/>
            </a:xfrm>
          </p:grpSpPr>
          <p:sp>
            <p:nvSpPr>
              <p:cNvPr id="37" name="Freeform 36">
                <a:extLst>
                  <a:ext uri="{FF2B5EF4-FFF2-40B4-BE49-F238E27FC236}">
                    <a16:creationId xmlns:a16="http://schemas.microsoft.com/office/drawing/2014/main" id="{083BEF37-EDDE-D99C-70D2-2CC1019079E4}"/>
                  </a:ext>
                </a:extLst>
              </p:cNvPr>
              <p:cNvSpPr/>
              <p:nvPr/>
            </p:nvSpPr>
            <p:spPr>
              <a:xfrm>
                <a:off x="0" y="0"/>
                <a:ext cx="733619" cy="222861"/>
              </a:xfrm>
              <a:custGeom>
                <a:avLst/>
                <a:gdLst/>
                <a:ahLst/>
                <a:cxnLst/>
                <a:rect l="l" t="t" r="r" b="b"/>
                <a:pathLst>
                  <a:path w="712454" h="222861">
                    <a:moveTo>
                      <a:pt x="0" y="0"/>
                    </a:moveTo>
                    <a:lnTo>
                      <a:pt x="712454" y="0"/>
                    </a:lnTo>
                    <a:lnTo>
                      <a:pt x="712454" y="222861"/>
                    </a:lnTo>
                    <a:lnTo>
                      <a:pt x="0" y="222861"/>
                    </a:lnTo>
                    <a:close/>
                  </a:path>
                </a:pathLst>
              </a:custGeom>
              <a:solidFill>
                <a:schemeClr val="accent3">
                  <a:lumMod val="20000"/>
                  <a:lumOff val="80000"/>
                </a:schemeClr>
              </a:solidFill>
            </p:spPr>
            <p:txBody>
              <a:bodyPr/>
              <a:lstStyle/>
              <a:p>
                <a:endParaRPr lang="en-GB" sz="1200"/>
              </a:p>
            </p:txBody>
          </p:sp>
          <p:sp>
            <p:nvSpPr>
              <p:cNvPr id="38" name="TextBox 37">
                <a:extLst>
                  <a:ext uri="{FF2B5EF4-FFF2-40B4-BE49-F238E27FC236}">
                    <a16:creationId xmlns:a16="http://schemas.microsoft.com/office/drawing/2014/main" id="{D1D79F31-EF49-F994-9266-F686B53100A9}"/>
                  </a:ext>
                </a:extLst>
              </p:cNvPr>
              <p:cNvSpPr txBox="1"/>
              <p:nvPr/>
            </p:nvSpPr>
            <p:spPr>
              <a:xfrm>
                <a:off x="0" y="-47625"/>
                <a:ext cx="712454" cy="270486"/>
              </a:xfrm>
              <a:prstGeom prst="rect">
                <a:avLst/>
              </a:prstGeom>
            </p:spPr>
            <p:txBody>
              <a:bodyPr lIns="33867" tIns="33867" rIns="33867" bIns="33867" rtlCol="0" anchor="ctr"/>
              <a:lstStyle/>
              <a:p>
                <a:pPr algn="ctr">
                  <a:lnSpc>
                    <a:spcPts val="2239"/>
                  </a:lnSpc>
                </a:pPr>
                <a:endParaRPr sz="1200"/>
              </a:p>
            </p:txBody>
          </p:sp>
        </p:grpSp>
        <p:grpSp>
          <p:nvGrpSpPr>
            <p:cNvPr id="39" name="Group 38">
              <a:extLst>
                <a:ext uri="{FF2B5EF4-FFF2-40B4-BE49-F238E27FC236}">
                  <a16:creationId xmlns:a16="http://schemas.microsoft.com/office/drawing/2014/main" id="{64AF2B43-4F12-0E30-2D16-C3479C2FE4BA}"/>
                </a:ext>
              </a:extLst>
            </p:cNvPr>
            <p:cNvGrpSpPr/>
            <p:nvPr/>
          </p:nvGrpSpPr>
          <p:grpSpPr>
            <a:xfrm>
              <a:off x="7297079" y="7447350"/>
              <a:ext cx="2527777" cy="974886"/>
              <a:chOff x="0" y="-47625"/>
              <a:chExt cx="712454" cy="274772"/>
            </a:xfrm>
          </p:grpSpPr>
          <p:sp>
            <p:nvSpPr>
              <p:cNvPr id="40" name="Freeform 39">
                <a:extLst>
                  <a:ext uri="{FF2B5EF4-FFF2-40B4-BE49-F238E27FC236}">
                    <a16:creationId xmlns:a16="http://schemas.microsoft.com/office/drawing/2014/main" id="{8DA5FDF1-575A-7EEF-C9FD-11ED95F6546C}"/>
                  </a:ext>
                </a:extLst>
              </p:cNvPr>
              <p:cNvSpPr/>
              <p:nvPr/>
            </p:nvSpPr>
            <p:spPr>
              <a:xfrm>
                <a:off x="0" y="4286"/>
                <a:ext cx="712454" cy="222861"/>
              </a:xfrm>
              <a:custGeom>
                <a:avLst/>
                <a:gdLst/>
                <a:ahLst/>
                <a:cxnLst/>
                <a:rect l="l" t="t" r="r" b="b"/>
                <a:pathLst>
                  <a:path w="712454" h="222861">
                    <a:moveTo>
                      <a:pt x="0" y="0"/>
                    </a:moveTo>
                    <a:lnTo>
                      <a:pt x="712454" y="0"/>
                    </a:lnTo>
                    <a:lnTo>
                      <a:pt x="712454" y="222861"/>
                    </a:lnTo>
                    <a:lnTo>
                      <a:pt x="0" y="222861"/>
                    </a:lnTo>
                    <a:close/>
                  </a:path>
                </a:pathLst>
              </a:custGeom>
              <a:solidFill>
                <a:schemeClr val="accent3">
                  <a:lumMod val="60000"/>
                  <a:lumOff val="40000"/>
                </a:schemeClr>
              </a:solidFill>
            </p:spPr>
            <p:txBody>
              <a:bodyPr/>
              <a:lstStyle/>
              <a:p>
                <a:endParaRPr lang="en-GB" sz="1200"/>
              </a:p>
            </p:txBody>
          </p:sp>
          <p:sp>
            <p:nvSpPr>
              <p:cNvPr id="41" name="TextBox 40">
                <a:extLst>
                  <a:ext uri="{FF2B5EF4-FFF2-40B4-BE49-F238E27FC236}">
                    <a16:creationId xmlns:a16="http://schemas.microsoft.com/office/drawing/2014/main" id="{F411FC01-9D31-793F-2BB2-78989FF67682}"/>
                  </a:ext>
                </a:extLst>
              </p:cNvPr>
              <p:cNvSpPr txBox="1"/>
              <p:nvPr/>
            </p:nvSpPr>
            <p:spPr>
              <a:xfrm>
                <a:off x="0" y="-47625"/>
                <a:ext cx="712454" cy="270486"/>
              </a:xfrm>
              <a:prstGeom prst="rect">
                <a:avLst/>
              </a:prstGeom>
            </p:spPr>
            <p:txBody>
              <a:bodyPr lIns="33867" tIns="33867" rIns="33867" bIns="33867" rtlCol="0" anchor="ctr"/>
              <a:lstStyle/>
              <a:p>
                <a:pPr algn="ctr">
                  <a:lnSpc>
                    <a:spcPts val="2239"/>
                  </a:lnSpc>
                </a:pPr>
                <a:endParaRPr sz="1200"/>
              </a:p>
            </p:txBody>
          </p:sp>
        </p:grpSp>
        <p:grpSp>
          <p:nvGrpSpPr>
            <p:cNvPr id="42" name="Group 41">
              <a:extLst>
                <a:ext uri="{FF2B5EF4-FFF2-40B4-BE49-F238E27FC236}">
                  <a16:creationId xmlns:a16="http://schemas.microsoft.com/office/drawing/2014/main" id="{7AE00C85-4B9E-188E-97E1-B7BB62618308}"/>
                </a:ext>
              </a:extLst>
            </p:cNvPr>
            <p:cNvGrpSpPr/>
            <p:nvPr/>
          </p:nvGrpSpPr>
          <p:grpSpPr>
            <a:xfrm>
              <a:off x="9813120" y="7447350"/>
              <a:ext cx="2548487" cy="974883"/>
              <a:chOff x="0" y="-47625"/>
              <a:chExt cx="718291" cy="274771"/>
            </a:xfrm>
          </p:grpSpPr>
          <p:sp>
            <p:nvSpPr>
              <p:cNvPr id="43" name="Freeform 42">
                <a:extLst>
                  <a:ext uri="{FF2B5EF4-FFF2-40B4-BE49-F238E27FC236}">
                    <a16:creationId xmlns:a16="http://schemas.microsoft.com/office/drawing/2014/main" id="{DBC9CC93-E120-8990-6EAE-D70C0380FE2A}"/>
                  </a:ext>
                </a:extLst>
              </p:cNvPr>
              <p:cNvSpPr/>
              <p:nvPr/>
            </p:nvSpPr>
            <p:spPr>
              <a:xfrm>
                <a:off x="0" y="4285"/>
                <a:ext cx="718291" cy="222861"/>
              </a:xfrm>
              <a:custGeom>
                <a:avLst/>
                <a:gdLst/>
                <a:ahLst/>
                <a:cxnLst/>
                <a:rect l="l" t="t" r="r" b="b"/>
                <a:pathLst>
                  <a:path w="712454" h="222861">
                    <a:moveTo>
                      <a:pt x="0" y="0"/>
                    </a:moveTo>
                    <a:lnTo>
                      <a:pt x="712454" y="0"/>
                    </a:lnTo>
                    <a:lnTo>
                      <a:pt x="712454" y="222861"/>
                    </a:lnTo>
                    <a:lnTo>
                      <a:pt x="0" y="222861"/>
                    </a:lnTo>
                    <a:close/>
                  </a:path>
                </a:pathLst>
              </a:custGeom>
              <a:solidFill>
                <a:schemeClr val="accent3">
                  <a:lumMod val="75000"/>
                </a:schemeClr>
              </a:solidFill>
            </p:spPr>
            <p:txBody>
              <a:bodyPr/>
              <a:lstStyle/>
              <a:p>
                <a:endParaRPr lang="en-GB" sz="1200"/>
              </a:p>
            </p:txBody>
          </p:sp>
          <p:sp>
            <p:nvSpPr>
              <p:cNvPr id="44" name="TextBox 43">
                <a:extLst>
                  <a:ext uri="{FF2B5EF4-FFF2-40B4-BE49-F238E27FC236}">
                    <a16:creationId xmlns:a16="http://schemas.microsoft.com/office/drawing/2014/main" id="{E14B098E-12A7-798A-B7AA-9C5270621589}"/>
                  </a:ext>
                </a:extLst>
              </p:cNvPr>
              <p:cNvSpPr txBox="1"/>
              <p:nvPr/>
            </p:nvSpPr>
            <p:spPr>
              <a:xfrm>
                <a:off x="0" y="-47625"/>
                <a:ext cx="712454" cy="270486"/>
              </a:xfrm>
              <a:prstGeom prst="rect">
                <a:avLst/>
              </a:prstGeom>
            </p:spPr>
            <p:txBody>
              <a:bodyPr lIns="33867" tIns="33867" rIns="33867" bIns="33867" rtlCol="0" anchor="ctr"/>
              <a:lstStyle/>
              <a:p>
                <a:pPr algn="ctr">
                  <a:lnSpc>
                    <a:spcPts val="2239"/>
                  </a:lnSpc>
                </a:pPr>
                <a:endParaRPr sz="1200"/>
              </a:p>
            </p:txBody>
          </p:sp>
        </p:grpSp>
        <p:sp>
          <p:nvSpPr>
            <p:cNvPr id="45" name="TextBox 44">
              <a:extLst>
                <a:ext uri="{FF2B5EF4-FFF2-40B4-BE49-F238E27FC236}">
                  <a16:creationId xmlns:a16="http://schemas.microsoft.com/office/drawing/2014/main" id="{41EB0F4E-AB4D-71E7-1C5D-C9CD7AE46C45}"/>
                </a:ext>
              </a:extLst>
            </p:cNvPr>
            <p:cNvSpPr txBox="1"/>
            <p:nvPr/>
          </p:nvSpPr>
          <p:spPr>
            <a:xfrm>
              <a:off x="5241976" y="1694486"/>
              <a:ext cx="1591604" cy="958038"/>
            </a:xfrm>
            <a:prstGeom prst="rect">
              <a:avLst/>
            </a:prstGeom>
          </p:spPr>
          <p:txBody>
            <a:bodyPr lIns="0" tIns="0" rIns="0" bIns="0" rtlCol="0" anchor="t">
              <a:spAutoFit/>
            </a:bodyPr>
            <a:lstStyle/>
            <a:p>
              <a:pPr algn="ctr"/>
              <a:r>
                <a:rPr lang="en-US" sz="2400" b="1" dirty="0">
                  <a:latin typeface="Arial" panose="020B0604020202020204" pitchFamily="34" charset="0"/>
                  <a:ea typeface="Cambria Bold"/>
                  <a:cs typeface="Arial" panose="020B0604020202020204" pitchFamily="34" charset="0"/>
                  <a:sym typeface="Cambria Bold"/>
                </a:rPr>
                <a:t>Phase 1 </a:t>
              </a:r>
            </a:p>
            <a:p>
              <a:pPr algn="ctr"/>
              <a:r>
                <a:rPr lang="en-US" sz="2400" b="1" dirty="0">
                  <a:latin typeface="Arial" panose="020B0604020202020204" pitchFamily="34" charset="0"/>
                  <a:ea typeface="Cambria Bold"/>
                  <a:cs typeface="Arial" panose="020B0604020202020204" pitchFamily="34" charset="0"/>
                  <a:sym typeface="Cambria Bold"/>
                </a:rPr>
                <a:t>FOUNDATION</a:t>
              </a:r>
            </a:p>
            <a:p>
              <a:pPr algn="ctr"/>
              <a:r>
                <a:rPr lang="en-US" sz="2400" b="1" dirty="0">
                  <a:latin typeface="Arial" panose="020B0604020202020204" pitchFamily="34" charset="0"/>
                  <a:ea typeface="Cambria Bold"/>
                  <a:cs typeface="Arial" panose="020B0604020202020204" pitchFamily="34" charset="0"/>
                  <a:sym typeface="Cambria Bold"/>
                </a:rPr>
                <a:t>1-3 years</a:t>
              </a:r>
            </a:p>
          </p:txBody>
        </p:sp>
        <p:sp>
          <p:nvSpPr>
            <p:cNvPr id="46" name="TextBox 45">
              <a:extLst>
                <a:ext uri="{FF2B5EF4-FFF2-40B4-BE49-F238E27FC236}">
                  <a16:creationId xmlns:a16="http://schemas.microsoft.com/office/drawing/2014/main" id="{41F05E05-5DDA-D866-5833-A9B32F564B15}"/>
                </a:ext>
              </a:extLst>
            </p:cNvPr>
            <p:cNvSpPr txBox="1"/>
            <p:nvPr/>
          </p:nvSpPr>
          <p:spPr>
            <a:xfrm>
              <a:off x="4761634" y="2793849"/>
              <a:ext cx="2543189" cy="3193459"/>
            </a:xfrm>
            <a:prstGeom prst="rect">
              <a:avLst/>
            </a:prstGeom>
          </p:spPr>
          <p:txBody>
            <a:bodyPr wrap="square" lIns="0" tIns="0" rIns="0" bIns="0" rtlCol="0" anchor="t">
              <a:spAutoFit/>
            </a:bodyPr>
            <a:lstStyle/>
            <a:p>
              <a:pPr marL="310289" lvl="1" indent="-155144">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Mainstream climate risk considerations in policy settings</a:t>
              </a:r>
            </a:p>
            <a:p>
              <a:pPr marL="310289" lvl="1" indent="-155144">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Develop or adapt green taxonomies</a:t>
              </a:r>
            </a:p>
            <a:p>
              <a:pPr marL="310289" lvl="1" indent="-155144">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Launch public awareness campaign</a:t>
              </a:r>
            </a:p>
            <a:p>
              <a:pPr marL="310289" lvl="1" indent="-155144">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Pilot sovereign and corporate green sukuk issuances</a:t>
              </a:r>
            </a:p>
            <a:p>
              <a:pPr marL="310289" lvl="1" indent="-155144">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Establish central repositories for climate data</a:t>
              </a:r>
            </a:p>
            <a:p>
              <a:pPr marL="310289" lvl="1" indent="-155144">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Introduce digital innovation pilots</a:t>
              </a:r>
            </a:p>
            <a:p>
              <a:pPr marL="310289" lvl="1" indent="-155144">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Initiate small-scale PPP</a:t>
              </a:r>
            </a:p>
            <a:p>
              <a:pPr marL="310289" lvl="1" indent="-155144">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Develop strategies for Islamic social financial supporting environment</a:t>
              </a:r>
            </a:p>
          </p:txBody>
        </p:sp>
        <p:sp>
          <p:nvSpPr>
            <p:cNvPr id="47" name="TextBox 46">
              <a:extLst>
                <a:ext uri="{FF2B5EF4-FFF2-40B4-BE49-F238E27FC236}">
                  <a16:creationId xmlns:a16="http://schemas.microsoft.com/office/drawing/2014/main" id="{968FA7F3-B980-C1F1-2074-513D059A60A1}"/>
                </a:ext>
              </a:extLst>
            </p:cNvPr>
            <p:cNvSpPr txBox="1"/>
            <p:nvPr/>
          </p:nvSpPr>
          <p:spPr>
            <a:xfrm>
              <a:off x="7891026" y="1676881"/>
              <a:ext cx="1591604" cy="958038"/>
            </a:xfrm>
            <a:prstGeom prst="rect">
              <a:avLst/>
            </a:prstGeom>
          </p:spPr>
          <p:txBody>
            <a:bodyPr lIns="0" tIns="0" rIns="0" bIns="0" rtlCol="0" anchor="t">
              <a:spAutoFit/>
            </a:bodyPr>
            <a:lstStyle/>
            <a:p>
              <a:pPr algn="ctr"/>
              <a:r>
                <a:rPr lang="en-US" sz="2400" b="1" dirty="0">
                  <a:latin typeface="Arial" panose="020B0604020202020204" pitchFamily="34" charset="0"/>
                  <a:ea typeface="Cambria Bold"/>
                  <a:cs typeface="Arial" panose="020B0604020202020204" pitchFamily="34" charset="0"/>
                  <a:sym typeface="Cambria Bold"/>
                </a:rPr>
                <a:t>Phase 2 </a:t>
              </a:r>
            </a:p>
            <a:p>
              <a:pPr algn="ctr"/>
              <a:r>
                <a:rPr lang="en-US" sz="2400" b="1" dirty="0">
                  <a:latin typeface="Arial" panose="020B0604020202020204" pitchFamily="34" charset="0"/>
                  <a:ea typeface="Cambria Bold"/>
                  <a:cs typeface="Arial" panose="020B0604020202020204" pitchFamily="34" charset="0"/>
                  <a:sym typeface="Cambria Bold"/>
                </a:rPr>
                <a:t>EXPANSION</a:t>
              </a:r>
            </a:p>
            <a:p>
              <a:pPr algn="ctr"/>
              <a:r>
                <a:rPr lang="en-US" sz="2400" b="1" dirty="0">
                  <a:latin typeface="Arial" panose="020B0604020202020204" pitchFamily="34" charset="0"/>
                  <a:ea typeface="Cambria Bold"/>
                  <a:cs typeface="Arial" panose="020B0604020202020204" pitchFamily="34" charset="0"/>
                  <a:sym typeface="Cambria Bold"/>
                </a:rPr>
                <a:t>3 - 5 years</a:t>
              </a:r>
            </a:p>
          </p:txBody>
        </p:sp>
        <p:sp>
          <p:nvSpPr>
            <p:cNvPr id="48" name="TextBox 47">
              <a:extLst>
                <a:ext uri="{FF2B5EF4-FFF2-40B4-BE49-F238E27FC236}">
                  <a16:creationId xmlns:a16="http://schemas.microsoft.com/office/drawing/2014/main" id="{397C8A7E-3027-2360-8CC3-34F3A1E173DF}"/>
                </a:ext>
              </a:extLst>
            </p:cNvPr>
            <p:cNvSpPr txBox="1"/>
            <p:nvPr/>
          </p:nvSpPr>
          <p:spPr>
            <a:xfrm>
              <a:off x="10355733" y="1686344"/>
              <a:ext cx="1591604" cy="958038"/>
            </a:xfrm>
            <a:prstGeom prst="rect">
              <a:avLst/>
            </a:prstGeom>
          </p:spPr>
          <p:txBody>
            <a:bodyPr lIns="0" tIns="0" rIns="0" bIns="0" rtlCol="0" anchor="t">
              <a:spAutoFit/>
            </a:bodyPr>
            <a:lstStyle/>
            <a:p>
              <a:pPr algn="ctr"/>
              <a:r>
                <a:rPr lang="en-US" sz="2400" b="1" dirty="0">
                  <a:latin typeface="Arial" panose="020B0604020202020204" pitchFamily="34" charset="0"/>
                  <a:ea typeface="Cambria Bold"/>
                  <a:cs typeface="Arial" panose="020B0604020202020204" pitchFamily="34" charset="0"/>
                  <a:sym typeface="Cambria Bold"/>
                </a:rPr>
                <a:t>Phase 3 </a:t>
              </a:r>
            </a:p>
            <a:p>
              <a:pPr algn="ctr"/>
              <a:r>
                <a:rPr lang="en-US" sz="2400" b="1" dirty="0">
                  <a:latin typeface="Arial" panose="020B0604020202020204" pitchFamily="34" charset="0"/>
                  <a:ea typeface="Cambria Bold"/>
                  <a:cs typeface="Arial" panose="020B0604020202020204" pitchFamily="34" charset="0"/>
                  <a:sym typeface="Cambria Bold"/>
                </a:rPr>
                <a:t>INTEGRATION</a:t>
              </a:r>
            </a:p>
            <a:p>
              <a:pPr algn="ctr"/>
              <a:r>
                <a:rPr lang="en-US" sz="2400" b="1" dirty="0">
                  <a:latin typeface="Arial" panose="020B0604020202020204" pitchFamily="34" charset="0"/>
                  <a:ea typeface="Cambria Bold"/>
                  <a:cs typeface="Arial" panose="020B0604020202020204" pitchFamily="34" charset="0"/>
                  <a:sym typeface="Cambria Bold"/>
                </a:rPr>
                <a:t>5+ years</a:t>
              </a:r>
            </a:p>
          </p:txBody>
        </p:sp>
        <p:sp>
          <p:nvSpPr>
            <p:cNvPr id="49" name="TextBox 48">
              <a:extLst>
                <a:ext uri="{FF2B5EF4-FFF2-40B4-BE49-F238E27FC236}">
                  <a16:creationId xmlns:a16="http://schemas.microsoft.com/office/drawing/2014/main" id="{0FF52002-3EA9-862B-F178-837F6E6BEA56}"/>
                </a:ext>
              </a:extLst>
            </p:cNvPr>
            <p:cNvSpPr txBox="1"/>
            <p:nvPr/>
          </p:nvSpPr>
          <p:spPr>
            <a:xfrm>
              <a:off x="4781038" y="7815325"/>
              <a:ext cx="2470249" cy="429232"/>
            </a:xfrm>
            <a:prstGeom prst="rect">
              <a:avLst/>
            </a:prstGeom>
          </p:spPr>
          <p:txBody>
            <a:bodyPr wrap="square" lIns="0" tIns="0" rIns="0" bIns="0" rtlCol="0" anchor="t">
              <a:spAutoFit/>
            </a:bodyPr>
            <a:lstStyle/>
            <a:p>
              <a:pPr algn="ctr">
                <a:lnSpc>
                  <a:spcPts val="1888"/>
                </a:lnSpc>
              </a:pPr>
              <a:r>
                <a:rPr lang="en-US" sz="2000" b="1" dirty="0">
                  <a:latin typeface="Arial" panose="020B0604020202020204" pitchFamily="34" charset="0"/>
                  <a:ea typeface="Cambria Bold"/>
                  <a:cs typeface="Arial" panose="020B0604020202020204" pitchFamily="34" charset="0"/>
                  <a:sym typeface="Cambria Bold"/>
                </a:rPr>
                <a:t>Establish the legal, regulatory, and market groundwork </a:t>
              </a:r>
            </a:p>
          </p:txBody>
        </p:sp>
        <p:sp>
          <p:nvSpPr>
            <p:cNvPr id="50" name="TextBox 49">
              <a:extLst>
                <a:ext uri="{FF2B5EF4-FFF2-40B4-BE49-F238E27FC236}">
                  <a16:creationId xmlns:a16="http://schemas.microsoft.com/office/drawing/2014/main" id="{71865745-B953-3C75-7C4C-FA5624CAF472}"/>
                </a:ext>
              </a:extLst>
            </p:cNvPr>
            <p:cNvSpPr txBox="1"/>
            <p:nvPr/>
          </p:nvSpPr>
          <p:spPr>
            <a:xfrm>
              <a:off x="7387630" y="7804943"/>
              <a:ext cx="2314163" cy="421359"/>
            </a:xfrm>
            <a:prstGeom prst="rect">
              <a:avLst/>
            </a:prstGeom>
          </p:spPr>
          <p:txBody>
            <a:bodyPr lIns="0" tIns="0" rIns="0" bIns="0" rtlCol="0" anchor="t">
              <a:spAutoFit/>
            </a:bodyPr>
            <a:lstStyle/>
            <a:p>
              <a:pPr algn="ctr">
                <a:lnSpc>
                  <a:spcPts val="1885"/>
                </a:lnSpc>
              </a:pPr>
              <a:r>
                <a:rPr lang="en-US" sz="2000" b="1" dirty="0">
                  <a:latin typeface="Arial" panose="020B0604020202020204" pitchFamily="34" charset="0"/>
                  <a:ea typeface="Cambria Bold"/>
                  <a:cs typeface="Arial" panose="020B0604020202020204" pitchFamily="34" charset="0"/>
                  <a:sym typeface="Cambria Bold"/>
                </a:rPr>
                <a:t>Scale market participation, diversify instruments, and integrate climate risk</a:t>
              </a:r>
            </a:p>
          </p:txBody>
        </p:sp>
        <p:sp>
          <p:nvSpPr>
            <p:cNvPr id="51" name="TextBox 50">
              <a:extLst>
                <a:ext uri="{FF2B5EF4-FFF2-40B4-BE49-F238E27FC236}">
                  <a16:creationId xmlns:a16="http://schemas.microsoft.com/office/drawing/2014/main" id="{4B9F6656-483F-4A3B-889B-1E4528A8A5C1}"/>
                </a:ext>
              </a:extLst>
            </p:cNvPr>
            <p:cNvSpPr txBox="1"/>
            <p:nvPr/>
          </p:nvSpPr>
          <p:spPr>
            <a:xfrm>
              <a:off x="9996985" y="7815325"/>
              <a:ext cx="1963325" cy="429232"/>
            </a:xfrm>
            <a:prstGeom prst="rect">
              <a:avLst/>
            </a:prstGeom>
          </p:spPr>
          <p:txBody>
            <a:bodyPr lIns="0" tIns="0" rIns="0" bIns="0" rtlCol="0" anchor="t">
              <a:spAutoFit/>
            </a:bodyPr>
            <a:lstStyle/>
            <a:p>
              <a:pPr algn="ctr">
                <a:lnSpc>
                  <a:spcPts val="1888"/>
                </a:lnSpc>
              </a:pPr>
              <a:r>
                <a:rPr lang="en-US" sz="2000" b="1" dirty="0">
                  <a:latin typeface="Arial" panose="020B0604020202020204" pitchFamily="34" charset="0"/>
                  <a:ea typeface="Cambria Bold"/>
                  <a:cs typeface="Arial" panose="020B0604020202020204" pitchFamily="34" charset="0"/>
                  <a:sym typeface="Cambria Bold"/>
                </a:rPr>
                <a:t>Fully embed climate risk and sustainability </a:t>
              </a:r>
            </a:p>
          </p:txBody>
        </p:sp>
        <p:sp>
          <p:nvSpPr>
            <p:cNvPr id="52" name="TextBox 51">
              <a:extLst>
                <a:ext uri="{FF2B5EF4-FFF2-40B4-BE49-F238E27FC236}">
                  <a16:creationId xmlns:a16="http://schemas.microsoft.com/office/drawing/2014/main" id="{F42C6B6D-5D77-EF17-C6A4-CE3C1412393F}"/>
                </a:ext>
              </a:extLst>
            </p:cNvPr>
            <p:cNvSpPr txBox="1"/>
            <p:nvPr/>
          </p:nvSpPr>
          <p:spPr>
            <a:xfrm>
              <a:off x="7306054" y="2792660"/>
              <a:ext cx="2507066" cy="3459581"/>
            </a:xfrm>
            <a:prstGeom prst="rect">
              <a:avLst/>
            </a:prstGeom>
          </p:spPr>
          <p:txBody>
            <a:bodyPr wrap="square" lIns="0" tIns="0" rIns="0" bIns="0" rtlCol="0" anchor="t">
              <a:spAutoFit/>
            </a:bodyPr>
            <a:lstStyle/>
            <a:p>
              <a:pPr marL="310289" lvl="1" indent="-155144">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Expand the range of Islamic green financial instruments</a:t>
              </a:r>
            </a:p>
            <a:p>
              <a:pPr marL="310289" lvl="1" indent="-155144">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Scale up capacity building and public awareness campaigns</a:t>
              </a:r>
            </a:p>
            <a:p>
              <a:pPr marL="310289" lvl="1" indent="-155144">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Introduce macroprudential incentives</a:t>
              </a:r>
            </a:p>
            <a:p>
              <a:pPr marL="310289" lvl="1" indent="-155144">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Develop green sukuk certification </a:t>
              </a:r>
            </a:p>
            <a:p>
              <a:pPr marL="310289" lvl="1" indent="-155144">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Establish OIC green finance platforms</a:t>
              </a:r>
            </a:p>
            <a:p>
              <a:pPr marL="310289" lvl="1" indent="-155144">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Implement climate disclosure requirements</a:t>
              </a:r>
            </a:p>
            <a:p>
              <a:pPr marL="310289" lvl="1" indent="-155144">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Expand digital innovation</a:t>
              </a:r>
            </a:p>
            <a:p>
              <a:pPr marL="310289" lvl="1" indent="-155144">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Scale up PPP frameworks</a:t>
              </a:r>
            </a:p>
            <a:p>
              <a:pPr marL="310289" lvl="1" indent="-155144">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Scale up Islamic social financial instruments' implementation</a:t>
              </a:r>
            </a:p>
          </p:txBody>
        </p:sp>
        <p:sp>
          <p:nvSpPr>
            <p:cNvPr id="53" name="TextBox 52">
              <a:extLst>
                <a:ext uri="{FF2B5EF4-FFF2-40B4-BE49-F238E27FC236}">
                  <a16:creationId xmlns:a16="http://schemas.microsoft.com/office/drawing/2014/main" id="{C1F4ACAA-7231-5D26-2E57-5FA7E3DFD74E}"/>
                </a:ext>
              </a:extLst>
            </p:cNvPr>
            <p:cNvSpPr txBox="1"/>
            <p:nvPr/>
          </p:nvSpPr>
          <p:spPr>
            <a:xfrm>
              <a:off x="9824856" y="2792091"/>
              <a:ext cx="2467104" cy="4524068"/>
            </a:xfrm>
            <a:prstGeom prst="rect">
              <a:avLst/>
            </a:prstGeom>
          </p:spPr>
          <p:txBody>
            <a:bodyPr wrap="square" lIns="0" tIns="0" rIns="0" bIns="0" rtlCol="0" anchor="t">
              <a:spAutoFit/>
            </a:bodyPr>
            <a:lstStyle/>
            <a:p>
              <a:pPr marL="287882" lvl="1" indent="-143941">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Fully integrate climate risk considerations</a:t>
              </a:r>
            </a:p>
            <a:p>
              <a:pPr marL="287882" lvl="1" indent="-143941">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Position Islamic green finance as a mainstream investment class</a:t>
              </a:r>
            </a:p>
            <a:p>
              <a:pPr marL="287882" lvl="1" indent="-143941">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Maintain and improve capacity building and public awareness campaigns</a:t>
              </a:r>
            </a:p>
            <a:p>
              <a:pPr marL="287882" lvl="1" indent="-143941">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Foster deep linkages between Islamic social finance and commercial green finance</a:t>
              </a:r>
            </a:p>
            <a:p>
              <a:pPr marL="287882" lvl="1" indent="-143941">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Institutionalize policy review mechanisms within OIC</a:t>
              </a:r>
            </a:p>
            <a:p>
              <a:pPr marL="287882" lvl="1" indent="-143941">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Foster partnership of OIC and global financial </a:t>
              </a:r>
              <a:r>
                <a:rPr lang="en-US" sz="2000" dirty="0" err="1">
                  <a:solidFill>
                    <a:srgbClr val="1E2D4F"/>
                  </a:solidFill>
                  <a:latin typeface="Arial" panose="020B0604020202020204" pitchFamily="34" charset="0"/>
                  <a:ea typeface="Cambria"/>
                  <a:cs typeface="Arial" panose="020B0604020202020204" pitchFamily="34" charset="0"/>
                  <a:sym typeface="Cambria"/>
                </a:rPr>
                <a:t>centres</a:t>
              </a:r>
              <a:endParaRPr lang="en-US" sz="2000" dirty="0">
                <a:solidFill>
                  <a:srgbClr val="1E2D4F"/>
                </a:solidFill>
                <a:latin typeface="Arial" panose="020B0604020202020204" pitchFamily="34" charset="0"/>
                <a:ea typeface="Cambria"/>
                <a:cs typeface="Arial" panose="020B0604020202020204" pitchFamily="34" charset="0"/>
                <a:sym typeface="Cambria"/>
              </a:endParaRPr>
            </a:p>
            <a:p>
              <a:pPr marL="287882" lvl="1" indent="-143941">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Establish fully integrated digital ecosystem for Islamic green finance </a:t>
              </a:r>
            </a:p>
            <a:p>
              <a:pPr marL="287882" lvl="1" indent="-143941">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Build long-term PPP pipelines</a:t>
              </a:r>
            </a:p>
            <a:p>
              <a:pPr marL="287882" lvl="1" indent="-143941">
                <a:buFont typeface="Arial"/>
                <a:buChar char="•"/>
              </a:pPr>
              <a:r>
                <a:rPr lang="en-US" sz="2000" dirty="0">
                  <a:solidFill>
                    <a:srgbClr val="1E2D4F"/>
                  </a:solidFill>
                  <a:latin typeface="Arial" panose="020B0604020202020204" pitchFamily="34" charset="0"/>
                  <a:ea typeface="Cambria"/>
                  <a:cs typeface="Arial" panose="020B0604020202020204" pitchFamily="34" charset="0"/>
                  <a:sym typeface="Cambria"/>
                </a:rPr>
                <a:t>Fully integrate Islamic social finance into financial system</a:t>
              </a:r>
            </a:p>
          </p:txBody>
        </p:sp>
      </p:grpSp>
    </p:spTree>
    <p:extLst>
      <p:ext uri="{BB962C8B-B14F-4D97-AF65-F5344CB8AC3E}">
        <p14:creationId xmlns:p14="http://schemas.microsoft.com/office/powerpoint/2010/main" val="20039799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a:extLst>
            <a:ext uri="{FF2B5EF4-FFF2-40B4-BE49-F238E27FC236}">
              <a16:creationId xmlns:a16="http://schemas.microsoft.com/office/drawing/2014/main" id="{B5C485A8-8010-C2BF-24F5-40DFDDBC9F1B}"/>
            </a:ext>
          </a:extLst>
        </p:cNvPr>
        <p:cNvGrpSpPr/>
        <p:nvPr/>
      </p:nvGrpSpPr>
      <p:grpSpPr>
        <a:xfrm>
          <a:off x="0" y="0"/>
          <a:ext cx="0" cy="0"/>
          <a:chOff x="0" y="0"/>
          <a:chExt cx="0" cy="0"/>
        </a:xfrm>
      </p:grpSpPr>
      <p:sp>
        <p:nvSpPr>
          <p:cNvPr id="3" name="TextBox 47">
            <a:extLst>
              <a:ext uri="{FF2B5EF4-FFF2-40B4-BE49-F238E27FC236}">
                <a16:creationId xmlns:a16="http://schemas.microsoft.com/office/drawing/2014/main" id="{54D63B23-8D15-8E5C-E274-B82CF4FDD9AE}"/>
              </a:ext>
            </a:extLst>
          </p:cNvPr>
          <p:cNvSpPr txBox="1"/>
          <p:nvPr/>
        </p:nvSpPr>
        <p:spPr>
          <a:xfrm>
            <a:off x="1592910" y="453624"/>
            <a:ext cx="15388682" cy="732316"/>
          </a:xfrm>
          <a:prstGeom prst="rect">
            <a:avLst/>
          </a:prstGeom>
        </p:spPr>
        <p:txBody>
          <a:bodyPr wrap="square" lIns="0" tIns="0" rIns="0" bIns="0" rtlCol="0" anchor="t">
            <a:spAutoFit/>
          </a:bodyPr>
          <a:lstStyle>
            <a:defPPr>
              <a:defRPr lang="en-US"/>
            </a:defPPr>
            <a:lvl1pPr marR="0" lvl="0" indent="0" algn="ctr" fontAlgn="auto">
              <a:lnSpc>
                <a:spcPts val="6421"/>
              </a:lnSpc>
              <a:spcBef>
                <a:spcPts val="0"/>
              </a:spcBef>
              <a:spcAft>
                <a:spcPts val="0"/>
              </a:spcAft>
              <a:buClrTx/>
              <a:buSzTx/>
              <a:buFontTx/>
              <a:buNone/>
              <a:tabLst/>
              <a:defRPr kumimoji="0" sz="4000" b="1" i="0" u="none" strike="noStrike" cap="none" spc="0" normalizeH="0" baseline="0">
                <a:ln>
                  <a:noFill/>
                </a:ln>
                <a:solidFill>
                  <a:srgbClr val="FFC000"/>
                </a:solidFill>
                <a:effectLst/>
                <a:uLnTx/>
                <a:uFillTx/>
                <a:latin typeface="Arial" panose="020B0604020202020204" pitchFamily="34" charset="0"/>
                <a:ea typeface="Garet Bold"/>
                <a:cs typeface="Arial" panose="020B0604020202020204" pitchFamily="34" charset="0"/>
              </a:defRPr>
            </a:lvl1pPr>
          </a:lstStyle>
          <a:p>
            <a:r>
              <a:rPr lang="en-US" dirty="0">
                <a:sym typeface="Garet Bold"/>
              </a:rPr>
              <a:t>General Policy Recommendations for the OIC Countries</a:t>
            </a:r>
          </a:p>
        </p:txBody>
      </p:sp>
      <p:graphicFrame>
        <p:nvGraphicFramePr>
          <p:cNvPr id="2" name="Diagram 1">
            <a:extLst>
              <a:ext uri="{FF2B5EF4-FFF2-40B4-BE49-F238E27FC236}">
                <a16:creationId xmlns:a16="http://schemas.microsoft.com/office/drawing/2014/main" id="{1EAA4D2F-39D3-493C-1F5C-A956A1D7A2BE}"/>
              </a:ext>
            </a:extLst>
          </p:cNvPr>
          <p:cNvGraphicFramePr/>
          <p:nvPr>
            <p:extLst>
              <p:ext uri="{D42A27DB-BD31-4B8C-83A1-F6EECF244321}">
                <p14:modId xmlns:p14="http://schemas.microsoft.com/office/powerpoint/2010/main" val="2909557728"/>
              </p:ext>
            </p:extLst>
          </p:nvPr>
        </p:nvGraphicFramePr>
        <p:xfrm>
          <a:off x="-1529863" y="1397832"/>
          <a:ext cx="21066370" cy="8534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88134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a:extLst>
            <a:ext uri="{FF2B5EF4-FFF2-40B4-BE49-F238E27FC236}">
              <a16:creationId xmlns:a16="http://schemas.microsoft.com/office/drawing/2014/main" id="{3B5AC327-FD81-C378-7CA5-02468F0B43C4}"/>
            </a:ext>
          </a:extLst>
        </p:cNvPr>
        <p:cNvGrpSpPr/>
        <p:nvPr/>
      </p:nvGrpSpPr>
      <p:grpSpPr>
        <a:xfrm>
          <a:off x="0" y="0"/>
          <a:ext cx="0" cy="0"/>
          <a:chOff x="0" y="0"/>
          <a:chExt cx="0" cy="0"/>
        </a:xfrm>
      </p:grpSpPr>
      <p:sp>
        <p:nvSpPr>
          <p:cNvPr id="3" name="TextBox 47">
            <a:extLst>
              <a:ext uri="{FF2B5EF4-FFF2-40B4-BE49-F238E27FC236}">
                <a16:creationId xmlns:a16="http://schemas.microsoft.com/office/drawing/2014/main" id="{241F7777-EA6F-FA47-6ACF-ACBE74200B28}"/>
              </a:ext>
            </a:extLst>
          </p:cNvPr>
          <p:cNvSpPr txBox="1"/>
          <p:nvPr/>
        </p:nvSpPr>
        <p:spPr>
          <a:xfrm>
            <a:off x="1195754" y="511989"/>
            <a:ext cx="16336108" cy="1231106"/>
          </a:xfrm>
          <a:prstGeom prst="rect">
            <a:avLst/>
          </a:prstGeom>
        </p:spPr>
        <p:txBody>
          <a:bodyPr wrap="square" lIns="0" tIns="0" rIns="0" bIns="0" rtlCol="0" anchor="t">
            <a:spAutoFit/>
          </a:bodyPr>
          <a:lstStyle>
            <a:defPPr>
              <a:defRPr lang="en-US"/>
            </a:defPPr>
            <a:lvl1pPr marR="0" lvl="0" indent="0" algn="ctr" fontAlgn="auto">
              <a:lnSpc>
                <a:spcPts val="6421"/>
              </a:lnSpc>
              <a:spcBef>
                <a:spcPts val="0"/>
              </a:spcBef>
              <a:spcAft>
                <a:spcPts val="0"/>
              </a:spcAft>
              <a:buClrTx/>
              <a:buSzTx/>
              <a:buFontTx/>
              <a:buNone/>
              <a:tabLst/>
              <a:defRPr kumimoji="0" sz="4000" b="1" i="0" u="none" strike="noStrike" cap="none" spc="0" normalizeH="0" baseline="0">
                <a:ln>
                  <a:noFill/>
                </a:ln>
                <a:solidFill>
                  <a:srgbClr val="FFC000"/>
                </a:solidFill>
                <a:effectLst/>
                <a:uLnTx/>
                <a:uFillTx/>
                <a:latin typeface="Arial" panose="020B0604020202020204" pitchFamily="34" charset="0"/>
                <a:ea typeface="Garet Bold"/>
                <a:cs typeface="Arial" panose="020B0604020202020204" pitchFamily="34" charset="0"/>
              </a:defRPr>
            </a:lvl1pPr>
          </a:lstStyle>
          <a:p>
            <a:pPr>
              <a:lnSpc>
                <a:spcPct val="100000"/>
              </a:lnSpc>
            </a:pPr>
            <a:r>
              <a:rPr lang="en-US" b="1" dirty="0">
                <a:effectLst/>
                <a:ea typeface="SimSun" panose="02010600030101010101" pitchFamily="2" charset="-122"/>
              </a:rPr>
              <a:t>Islamic Moral Political Economy Paradigm Shift-based Policy Recommendation for the OIC Member Countries</a:t>
            </a:r>
          </a:p>
        </p:txBody>
      </p:sp>
      <p:sp>
        <p:nvSpPr>
          <p:cNvPr id="5" name="TextBox 4">
            <a:extLst>
              <a:ext uri="{FF2B5EF4-FFF2-40B4-BE49-F238E27FC236}">
                <a16:creationId xmlns:a16="http://schemas.microsoft.com/office/drawing/2014/main" id="{EFC1AD41-6642-DABA-58C6-D71FDCC6B710}"/>
              </a:ext>
            </a:extLst>
          </p:cNvPr>
          <p:cNvSpPr txBox="1"/>
          <p:nvPr/>
        </p:nvSpPr>
        <p:spPr>
          <a:xfrm>
            <a:off x="6070141" y="3031683"/>
            <a:ext cx="11606793" cy="2000612"/>
          </a:xfrm>
          <a:prstGeom prst="rect">
            <a:avLst/>
          </a:prstGeom>
          <a:noFill/>
        </p:spPr>
        <p:txBody>
          <a:bodyPr wrap="square">
            <a:spAutoFit/>
          </a:bodyPr>
          <a:lstStyle/>
          <a:p>
            <a:pPr marL="180340" marR="0" algn="just">
              <a:lnSpc>
                <a:spcPct val="107000"/>
              </a:lnSpc>
              <a:spcBef>
                <a:spcPts val="600"/>
              </a:spcBef>
              <a:spcAft>
                <a:spcPts val="600"/>
              </a:spcAft>
            </a:pPr>
            <a:r>
              <a:rPr lang="en-US"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Islamic moral and political economy framework to guide public policy and the institutional logics of Islamic finance.</a:t>
            </a:r>
            <a:r>
              <a:rPr lang="en-US" sz="20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p>
          <a:p>
            <a:pPr marL="637540" marR="0" indent="-457200" algn="just">
              <a:lnSpc>
                <a:spcPct val="107000"/>
              </a:lnSpc>
              <a:spcBef>
                <a:spcPts val="600"/>
              </a:spcBef>
              <a:spcAft>
                <a:spcPts val="600"/>
              </a:spcAft>
              <a:buFont typeface="Arial" panose="020B0604020202020204" pitchFamily="34" charset="0"/>
              <a:buChar char="•"/>
            </a:pPr>
            <a:r>
              <a:rPr lang="en-US" sz="20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This involves decoupling public policy and regulations, as well as governance related to Islamic finance, from the conventional finance-based institutional logics that shape the regulatory and governance environment OIC Member Countries.</a:t>
            </a:r>
          </a:p>
        </p:txBody>
      </p:sp>
      <p:sp>
        <p:nvSpPr>
          <p:cNvPr id="12" name="TextBox 11">
            <a:extLst>
              <a:ext uri="{FF2B5EF4-FFF2-40B4-BE49-F238E27FC236}">
                <a16:creationId xmlns:a16="http://schemas.microsoft.com/office/drawing/2014/main" id="{CC67914E-6189-D810-2F04-58CDA117121F}"/>
              </a:ext>
            </a:extLst>
          </p:cNvPr>
          <p:cNvSpPr txBox="1"/>
          <p:nvPr/>
        </p:nvSpPr>
        <p:spPr>
          <a:xfrm>
            <a:off x="6017387" y="2001831"/>
            <a:ext cx="12004198" cy="954107"/>
          </a:xfrm>
          <a:prstGeom prst="rect">
            <a:avLst/>
          </a:prstGeom>
          <a:solidFill>
            <a:schemeClr val="bg2">
              <a:lumMod val="90000"/>
            </a:schemeClr>
          </a:solidFill>
        </p:spPr>
        <p:txBody>
          <a:bodyPr wrap="square">
            <a:spAutoFit/>
          </a:bodyPr>
          <a:lstStyle/>
          <a:p>
            <a:pPr>
              <a:lnSpc>
                <a:spcPct val="100000"/>
              </a:lnSpc>
            </a:pPr>
            <a:r>
              <a:rPr lang="en-US" sz="2800" b="1" i="1" dirty="0">
                <a:solidFill>
                  <a:srgbClr val="0070C0"/>
                </a:solidFill>
                <a:effectLst/>
                <a:latin typeface="Arial" panose="020B0604020202020204" pitchFamily="34" charset="0"/>
                <a:ea typeface="SimSun" panose="02010600030101010101" pitchFamily="2" charset="-122"/>
                <a:cs typeface="Arial" panose="020B0604020202020204" pitchFamily="34" charset="0"/>
              </a:rPr>
              <a:t>Recalibrating the Relationship between Human, Society, Economy and Ecology </a:t>
            </a:r>
            <a:endParaRPr lang="en-US" sz="2800" i="1" dirty="0">
              <a:solidFill>
                <a:srgbClr val="0070C0"/>
              </a:solidFill>
              <a:latin typeface="Arial" panose="020B0604020202020204" pitchFamily="34" charset="0"/>
              <a:cs typeface="Arial" panose="020B0604020202020204" pitchFamily="34" charset="0"/>
              <a:sym typeface="Garet Bold"/>
            </a:endParaRPr>
          </a:p>
        </p:txBody>
      </p:sp>
      <p:sp>
        <p:nvSpPr>
          <p:cNvPr id="13" name="Freeform 2">
            <a:extLst>
              <a:ext uri="{FF2B5EF4-FFF2-40B4-BE49-F238E27FC236}">
                <a16:creationId xmlns:a16="http://schemas.microsoft.com/office/drawing/2014/main" id="{7BC58C2F-5D3C-D4E3-AC04-206F323317BF}"/>
              </a:ext>
            </a:extLst>
          </p:cNvPr>
          <p:cNvSpPr/>
          <p:nvPr/>
        </p:nvSpPr>
        <p:spPr>
          <a:xfrm>
            <a:off x="347295" y="2526401"/>
            <a:ext cx="5561135" cy="5703199"/>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8">
            <a:extLst>
              <a:ext uri="{FF2B5EF4-FFF2-40B4-BE49-F238E27FC236}">
                <a16:creationId xmlns:a16="http://schemas.microsoft.com/office/drawing/2014/main" id="{6BADAE15-4CBC-9869-E55F-805FA154E242}"/>
              </a:ext>
            </a:extLst>
          </p:cNvPr>
          <p:cNvSpPr/>
          <p:nvPr/>
        </p:nvSpPr>
        <p:spPr>
          <a:xfrm>
            <a:off x="1582616" y="3745523"/>
            <a:ext cx="3094892" cy="32707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7" name="Freeform 5">
            <a:extLst>
              <a:ext uri="{FF2B5EF4-FFF2-40B4-BE49-F238E27FC236}">
                <a16:creationId xmlns:a16="http://schemas.microsoft.com/office/drawing/2014/main" id="{2D971F44-86DC-98C1-7122-7CD324D57A06}"/>
              </a:ext>
            </a:extLst>
          </p:cNvPr>
          <p:cNvSpPr/>
          <p:nvPr/>
        </p:nvSpPr>
        <p:spPr>
          <a:xfrm>
            <a:off x="4262571" y="2770426"/>
            <a:ext cx="1807570" cy="1571251"/>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8" name="Freeform 6">
            <a:extLst>
              <a:ext uri="{FF2B5EF4-FFF2-40B4-BE49-F238E27FC236}">
                <a16:creationId xmlns:a16="http://schemas.microsoft.com/office/drawing/2014/main" id="{729A0B1A-FC0E-E78C-89EF-7BA037450D6E}"/>
              </a:ext>
            </a:extLst>
          </p:cNvPr>
          <p:cNvSpPr/>
          <p:nvPr/>
        </p:nvSpPr>
        <p:spPr>
          <a:xfrm>
            <a:off x="4389184" y="6336680"/>
            <a:ext cx="1807570" cy="1892920"/>
          </a:xfrm>
          <a:custGeom>
            <a:avLst/>
            <a:gdLst/>
            <a:ahLst/>
            <a:cxnLst/>
            <a:rect l="l" t="t" r="r" b="b"/>
            <a:pathLst>
              <a:path w="4177462" h="4114800">
                <a:moveTo>
                  <a:pt x="0" y="0"/>
                </a:moveTo>
                <a:lnTo>
                  <a:pt x="4177462" y="0"/>
                </a:lnTo>
                <a:lnTo>
                  <a:pt x="417746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9" name="Freeform 7">
            <a:extLst>
              <a:ext uri="{FF2B5EF4-FFF2-40B4-BE49-F238E27FC236}">
                <a16:creationId xmlns:a16="http://schemas.microsoft.com/office/drawing/2014/main" id="{29CB38B7-B08F-DF7B-5F26-6199447F113A}"/>
              </a:ext>
            </a:extLst>
          </p:cNvPr>
          <p:cNvSpPr/>
          <p:nvPr/>
        </p:nvSpPr>
        <p:spPr>
          <a:xfrm>
            <a:off x="347295" y="6678803"/>
            <a:ext cx="1631762" cy="1550797"/>
          </a:xfrm>
          <a:custGeom>
            <a:avLst/>
            <a:gdLst/>
            <a:ahLst/>
            <a:cxnLst/>
            <a:rect l="l" t="t" r="r" b="b"/>
            <a:pathLst>
              <a:path w="8281358" h="8229600">
                <a:moveTo>
                  <a:pt x="0" y="0"/>
                </a:moveTo>
                <a:lnTo>
                  <a:pt x="8281358" y="0"/>
                </a:lnTo>
                <a:lnTo>
                  <a:pt x="8281358" y="8229600"/>
                </a:lnTo>
                <a:lnTo>
                  <a:pt x="0" y="8229600"/>
                </a:lnTo>
                <a:lnTo>
                  <a:pt x="0" y="0"/>
                </a:lnTo>
                <a:close/>
              </a:path>
            </a:pathLst>
          </a:custGeom>
          <a:blipFill>
            <a:blip r:embed="rId11"/>
            <a:stretch>
              <a:fillRect/>
            </a:stretch>
          </a:blipFill>
        </p:spPr>
        <p:txBody>
          <a:bodyPr/>
          <a:lstStyle/>
          <a:p>
            <a:endParaRPr lang="en-GB"/>
          </a:p>
        </p:txBody>
      </p:sp>
      <p:graphicFrame>
        <p:nvGraphicFramePr>
          <p:cNvPr id="20" name="Diagram 19">
            <a:extLst>
              <a:ext uri="{FF2B5EF4-FFF2-40B4-BE49-F238E27FC236}">
                <a16:creationId xmlns:a16="http://schemas.microsoft.com/office/drawing/2014/main" id="{9EC6EAE1-1875-F803-242E-1C73573761BF}"/>
              </a:ext>
            </a:extLst>
          </p:cNvPr>
          <p:cNvGraphicFramePr/>
          <p:nvPr>
            <p:extLst>
              <p:ext uri="{D42A27DB-BD31-4B8C-83A1-F6EECF244321}">
                <p14:modId xmlns:p14="http://schemas.microsoft.com/office/powerpoint/2010/main" val="2952627411"/>
              </p:ext>
            </p:extLst>
          </p:nvPr>
        </p:nvGraphicFramePr>
        <p:xfrm>
          <a:off x="6579220" y="4958619"/>
          <a:ext cx="11442365" cy="51220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2573260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24351" y="-2846889"/>
            <a:ext cx="13919228" cy="13919228"/>
          </a:xfrm>
          <a:custGeom>
            <a:avLst/>
            <a:gdLst/>
            <a:ahLst/>
            <a:cxnLst/>
            <a:rect l="l" t="t" r="r" b="b"/>
            <a:pathLst>
              <a:path w="13919228" h="13919228">
                <a:moveTo>
                  <a:pt x="0" y="0"/>
                </a:moveTo>
                <a:lnTo>
                  <a:pt x="13919227" y="0"/>
                </a:lnTo>
                <a:lnTo>
                  <a:pt x="13919227" y="13919227"/>
                </a:lnTo>
                <a:lnTo>
                  <a:pt x="0" y="139192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9971128" y="-2100112"/>
            <a:ext cx="12425673" cy="124256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endParaRPr lang="en-GB"/>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7440039" y="-256793"/>
            <a:ext cx="6384338" cy="8229600"/>
          </a:xfrm>
          <a:custGeom>
            <a:avLst/>
            <a:gdLst/>
            <a:ahLst/>
            <a:cxnLst/>
            <a:rect l="l" t="t" r="r" b="b"/>
            <a:pathLst>
              <a:path w="6384338" h="8229600">
                <a:moveTo>
                  <a:pt x="0" y="0"/>
                </a:moveTo>
                <a:lnTo>
                  <a:pt x="6384338" y="0"/>
                </a:lnTo>
                <a:lnTo>
                  <a:pt x="6384338" y="8229600"/>
                </a:lnTo>
                <a:lnTo>
                  <a:pt x="0" y="8229600"/>
                </a:lnTo>
                <a:lnTo>
                  <a:pt x="0" y="0"/>
                </a:lnTo>
                <a:close/>
              </a:path>
            </a:pathLst>
          </a:custGeom>
          <a:blipFill>
            <a:blip r:embed="rId4"/>
            <a:stretch>
              <a:fillRect/>
            </a:stretch>
          </a:blipFill>
        </p:spPr>
        <p:txBody>
          <a:bodyPr/>
          <a:lstStyle/>
          <a:p>
            <a:endParaRPr lang="en-GB"/>
          </a:p>
        </p:txBody>
      </p:sp>
      <p:grpSp>
        <p:nvGrpSpPr>
          <p:cNvPr id="7" name="Group 7"/>
          <p:cNvGrpSpPr/>
          <p:nvPr/>
        </p:nvGrpSpPr>
        <p:grpSpPr>
          <a:xfrm>
            <a:off x="10859066" y="-1212174"/>
            <a:ext cx="10649797" cy="1064979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1386895" y="-684345"/>
            <a:ext cx="9594139" cy="959413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txBody>
            <a:bodyPr/>
            <a:lstStyle/>
            <a:p>
              <a:endParaRPr lang="en-GB"/>
            </a:p>
          </p:txBody>
        </p:sp>
      </p:grpSp>
      <p:grpSp>
        <p:nvGrpSpPr>
          <p:cNvPr id="12" name="Group 12"/>
          <p:cNvGrpSpPr/>
          <p:nvPr/>
        </p:nvGrpSpPr>
        <p:grpSpPr>
          <a:xfrm>
            <a:off x="-1160153" y="-481116"/>
            <a:ext cx="7078235" cy="2327159"/>
            <a:chOff x="0" y="0"/>
            <a:chExt cx="1236097" cy="406400"/>
          </a:xfrm>
        </p:grpSpPr>
        <p:sp>
          <p:nvSpPr>
            <p:cNvPr id="13" name="Freeform 13"/>
            <p:cNvSpPr/>
            <p:nvPr/>
          </p:nvSpPr>
          <p:spPr>
            <a:xfrm>
              <a:off x="0" y="0"/>
              <a:ext cx="1236097" cy="406400"/>
            </a:xfrm>
            <a:custGeom>
              <a:avLst/>
              <a:gdLst/>
              <a:ahLst/>
              <a:cxnLst/>
              <a:rect l="l" t="t" r="r" b="b"/>
              <a:pathLst>
                <a:path w="1236097" h="406400">
                  <a:moveTo>
                    <a:pt x="1032897" y="0"/>
                  </a:moveTo>
                  <a:cubicBezTo>
                    <a:pt x="1145121" y="0"/>
                    <a:pt x="1236097" y="90976"/>
                    <a:pt x="1236097" y="203200"/>
                  </a:cubicBezTo>
                  <a:cubicBezTo>
                    <a:pt x="1236097" y="315424"/>
                    <a:pt x="1145121" y="406400"/>
                    <a:pt x="1032897" y="406400"/>
                  </a:cubicBezTo>
                  <a:lnTo>
                    <a:pt x="203200" y="406400"/>
                  </a:lnTo>
                  <a:cubicBezTo>
                    <a:pt x="90976" y="406400"/>
                    <a:pt x="0" y="315424"/>
                    <a:pt x="0" y="203200"/>
                  </a:cubicBezTo>
                  <a:cubicBezTo>
                    <a:pt x="0" y="90976"/>
                    <a:pt x="90976" y="0"/>
                    <a:pt x="203200" y="0"/>
                  </a:cubicBezTo>
                  <a:close/>
                </a:path>
              </a:pathLst>
            </a:custGeom>
            <a:gradFill rotWithShape="1">
              <a:gsLst>
                <a:gs pos="0">
                  <a:srgbClr val="088395">
                    <a:alpha val="100000"/>
                  </a:srgbClr>
                </a:gs>
                <a:gs pos="100000">
                  <a:srgbClr val="071952">
                    <a:alpha val="100000"/>
                  </a:srgbClr>
                </a:gs>
              </a:gsLst>
              <a:lin ang="2700000"/>
            </a:gradFill>
          </p:spPr>
          <p:txBody>
            <a:bodyPr/>
            <a:lstStyle/>
            <a:p>
              <a:endParaRPr lang="en-GB"/>
            </a:p>
          </p:txBody>
        </p:sp>
        <p:sp>
          <p:nvSpPr>
            <p:cNvPr id="14" name="TextBox 14"/>
            <p:cNvSpPr txBox="1"/>
            <p:nvPr/>
          </p:nvSpPr>
          <p:spPr>
            <a:xfrm>
              <a:off x="0" y="-38100"/>
              <a:ext cx="1236097" cy="444500"/>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2228602" y="5045987"/>
            <a:ext cx="7197973" cy="7420591"/>
          </a:xfrm>
          <a:custGeom>
            <a:avLst/>
            <a:gdLst/>
            <a:ahLst/>
            <a:cxnLst/>
            <a:rect l="l" t="t" r="r" b="b"/>
            <a:pathLst>
              <a:path w="7197973" h="7420591">
                <a:moveTo>
                  <a:pt x="0" y="0"/>
                </a:moveTo>
                <a:lnTo>
                  <a:pt x="7197973" y="0"/>
                </a:lnTo>
                <a:lnTo>
                  <a:pt x="7197973" y="7420591"/>
                </a:lnTo>
                <a:lnTo>
                  <a:pt x="0" y="7420591"/>
                </a:lnTo>
                <a:lnTo>
                  <a:pt x="0" y="0"/>
                </a:lnTo>
                <a:close/>
              </a:path>
            </a:pathLst>
          </a:custGeom>
          <a:blipFill>
            <a:blip r:embed="rId6">
              <a:alphaModFix amt="5000"/>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0" name="AutoShape 20"/>
          <p:cNvSpPr/>
          <p:nvPr/>
        </p:nvSpPr>
        <p:spPr>
          <a:xfrm>
            <a:off x="876425" y="7399634"/>
            <a:ext cx="3229264" cy="0"/>
          </a:xfrm>
          <a:prstGeom prst="line">
            <a:avLst/>
          </a:prstGeom>
          <a:ln w="66675" cap="rnd">
            <a:solidFill>
              <a:srgbClr val="FFFFFF"/>
            </a:solidFill>
            <a:prstDash val="solid"/>
            <a:headEnd type="none" w="sm" len="sm"/>
            <a:tailEnd type="none" w="sm" len="sm"/>
          </a:ln>
        </p:spPr>
        <p:txBody>
          <a:bodyPr/>
          <a:lstStyle/>
          <a:p>
            <a:endParaRPr lang="en-GB"/>
          </a:p>
        </p:txBody>
      </p:sp>
      <p:sp>
        <p:nvSpPr>
          <p:cNvPr id="22" name="TextBox 22"/>
          <p:cNvSpPr txBox="1"/>
          <p:nvPr/>
        </p:nvSpPr>
        <p:spPr>
          <a:xfrm>
            <a:off x="895600" y="4115863"/>
            <a:ext cx="7151060" cy="1390445"/>
          </a:xfrm>
          <a:prstGeom prst="rect">
            <a:avLst/>
          </a:prstGeom>
        </p:spPr>
        <p:txBody>
          <a:bodyPr lIns="0" tIns="0" rIns="0" bIns="0" rtlCol="0" anchor="t">
            <a:spAutoFit/>
          </a:bodyPr>
          <a:lstStyle/>
          <a:p>
            <a:pPr algn="l">
              <a:lnSpc>
                <a:spcPts val="10606"/>
              </a:lnSpc>
            </a:pPr>
            <a:r>
              <a:rPr lang="en-US" sz="9642" b="1">
                <a:solidFill>
                  <a:srgbClr val="FFFFFF"/>
                </a:solidFill>
                <a:latin typeface="Garet Bold"/>
                <a:ea typeface="Garet Bold"/>
                <a:cs typeface="Garet Bold"/>
                <a:sym typeface="Garet Bold"/>
              </a:rPr>
              <a:t>Thank You</a:t>
            </a:r>
          </a:p>
        </p:txBody>
      </p:sp>
      <p:pic>
        <p:nvPicPr>
          <p:cNvPr id="19" name="Picture 18" descr="A logo with a castle in the middle&#10;&#10;Description automatically generated">
            <a:extLst>
              <a:ext uri="{FF2B5EF4-FFF2-40B4-BE49-F238E27FC236}">
                <a16:creationId xmlns:a16="http://schemas.microsoft.com/office/drawing/2014/main" id="{39B19BD5-2AE3-7CD2-3DD4-9C9CC83681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352" y="-737212"/>
            <a:ext cx="3039642" cy="308275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4675" y="309374"/>
            <a:ext cx="17075976" cy="1372470"/>
          </a:xfrm>
          <a:noFill/>
        </p:spPr>
        <p:txBody>
          <a:bodyPr>
            <a:normAutofit/>
          </a:bodyPr>
          <a:lstStyle/>
          <a:p>
            <a:pPr algn="l"/>
            <a:r>
              <a:rPr lang="en-US" sz="6000" b="1" dirty="0">
                <a:solidFill>
                  <a:srgbClr val="FFC000"/>
                </a:solidFill>
              </a:rPr>
              <a:t>Comparing Institutional Logics</a:t>
            </a:r>
          </a:p>
        </p:txBody>
      </p:sp>
      <p:sp>
        <p:nvSpPr>
          <p:cNvPr id="4" name="Content Placeholder 2">
            <a:extLst>
              <a:ext uri="{FF2B5EF4-FFF2-40B4-BE49-F238E27FC236}">
                <a16:creationId xmlns:a16="http://schemas.microsoft.com/office/drawing/2014/main" id="{62687F46-CC98-4602-EE54-D08169CA0DA5}"/>
              </a:ext>
            </a:extLst>
          </p:cNvPr>
          <p:cNvSpPr txBox="1">
            <a:spLocks/>
          </p:cNvSpPr>
          <p:nvPr/>
        </p:nvSpPr>
        <p:spPr>
          <a:xfrm>
            <a:off x="10406461" y="1581330"/>
            <a:ext cx="7525166" cy="7542222"/>
          </a:xfrm>
          <a:prstGeom prst="rect">
            <a:avLst/>
          </a:prstGeom>
        </p:spPr>
        <p:txBody>
          <a:bodyPr vert="horz" lIns="182880" tIns="91440" rIns="182880" bIns="91440" rtlCol="0" anchor="ctr">
            <a:normAutofit/>
          </a:bodyPr>
          <a:lst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a:lstStyle>
          <a:p>
            <a:pPr marL="0" indent="0">
              <a:buNone/>
            </a:pPr>
            <a:r>
              <a:rPr lang="en-US" sz="4001" b="1" dirty="0">
                <a:solidFill>
                  <a:schemeClr val="bg1"/>
                </a:solidFill>
              </a:rPr>
              <a:t>Capitalist Institutional Logic – Neoclassical Paradigm</a:t>
            </a:r>
          </a:p>
          <a:p>
            <a:pPr marL="0" indent="0">
              <a:buNone/>
            </a:pPr>
            <a:r>
              <a:rPr lang="en-US" sz="3000" dirty="0">
                <a:solidFill>
                  <a:schemeClr val="bg1"/>
                </a:solidFill>
              </a:rPr>
              <a:t>Determined by Enlightenment ontology, defining humans as </a:t>
            </a:r>
            <a:r>
              <a:rPr lang="en-US" sz="3000" dirty="0" err="1">
                <a:solidFill>
                  <a:schemeClr val="bg1"/>
                </a:solidFill>
              </a:rPr>
              <a:t>homeconomicus</a:t>
            </a:r>
            <a:r>
              <a:rPr lang="en-US" sz="3000" dirty="0">
                <a:solidFill>
                  <a:schemeClr val="bg1"/>
                </a:solidFill>
              </a:rPr>
              <a:t>:</a:t>
            </a:r>
          </a:p>
          <a:p>
            <a:pPr>
              <a:buClr>
                <a:schemeClr val="bg1"/>
              </a:buClr>
              <a:buFont typeface="Wingdings" pitchFamily="2" charset="2"/>
              <a:buChar char="§"/>
            </a:pPr>
            <a:r>
              <a:rPr lang="en-US" sz="3000" dirty="0">
                <a:solidFill>
                  <a:schemeClr val="bg1"/>
                </a:solidFill>
              </a:rPr>
              <a:t>Ethics and value-free decision making</a:t>
            </a:r>
          </a:p>
          <a:p>
            <a:pPr>
              <a:buClr>
                <a:schemeClr val="bg1"/>
              </a:buClr>
              <a:buFont typeface="Wingdings" pitchFamily="2" charset="2"/>
              <a:buChar char="§"/>
            </a:pPr>
            <a:r>
              <a:rPr lang="en-US" sz="3000" dirty="0">
                <a:solidFill>
                  <a:schemeClr val="bg1"/>
                </a:solidFill>
              </a:rPr>
              <a:t>Rational</a:t>
            </a:r>
          </a:p>
          <a:p>
            <a:pPr>
              <a:buClr>
                <a:schemeClr val="bg1"/>
              </a:buClr>
              <a:buFont typeface="Wingdings" pitchFamily="2" charset="2"/>
              <a:buChar char="§"/>
            </a:pPr>
            <a:r>
              <a:rPr lang="en-US" sz="3000" dirty="0">
                <a:solidFill>
                  <a:schemeClr val="bg1"/>
                </a:solidFill>
              </a:rPr>
              <a:t>Self-maximizing</a:t>
            </a:r>
          </a:p>
          <a:p>
            <a:pPr>
              <a:buClr>
                <a:schemeClr val="bg1"/>
              </a:buClr>
              <a:buFont typeface="Wingdings" pitchFamily="2" charset="2"/>
              <a:buChar char="§"/>
            </a:pPr>
            <a:r>
              <a:rPr lang="en-US" sz="3000" dirty="0">
                <a:solidFill>
                  <a:schemeClr val="bg1"/>
                </a:solidFill>
              </a:rPr>
              <a:t>Efficiency</a:t>
            </a:r>
          </a:p>
          <a:p>
            <a:pPr>
              <a:buClr>
                <a:schemeClr val="bg1"/>
              </a:buClr>
              <a:buFont typeface="Wingdings" pitchFamily="2" charset="2"/>
              <a:buChar char="§"/>
            </a:pPr>
            <a:r>
              <a:rPr lang="en-US" sz="3000" dirty="0">
                <a:solidFill>
                  <a:schemeClr val="bg1"/>
                </a:solidFill>
              </a:rPr>
              <a:t>Shareholder value </a:t>
            </a:r>
            <a:r>
              <a:rPr lang="en-US" sz="3000" dirty="0" err="1">
                <a:solidFill>
                  <a:schemeClr val="bg1"/>
                </a:solidFill>
              </a:rPr>
              <a:t>maximisation</a:t>
            </a:r>
            <a:endParaRPr lang="en-US" sz="3000" dirty="0">
              <a:solidFill>
                <a:schemeClr val="bg1"/>
              </a:solidFill>
            </a:endParaRPr>
          </a:p>
          <a:p>
            <a:pPr>
              <a:buClr>
                <a:schemeClr val="bg1"/>
              </a:buClr>
              <a:buFont typeface="Wingdings" pitchFamily="2" charset="2"/>
              <a:buChar char="§"/>
            </a:pPr>
            <a:r>
              <a:rPr lang="en-US" sz="3000" dirty="0">
                <a:solidFill>
                  <a:schemeClr val="bg1"/>
                </a:solidFill>
              </a:rPr>
              <a:t>Capital accumulation</a:t>
            </a:r>
          </a:p>
        </p:txBody>
      </p:sp>
      <p:sp>
        <p:nvSpPr>
          <p:cNvPr id="3" name="TextBox 2">
            <a:extLst>
              <a:ext uri="{FF2B5EF4-FFF2-40B4-BE49-F238E27FC236}">
                <a16:creationId xmlns:a16="http://schemas.microsoft.com/office/drawing/2014/main" id="{CFD82B04-CC3F-AAE6-89B0-05AF83108CEF}"/>
              </a:ext>
            </a:extLst>
          </p:cNvPr>
          <p:cNvSpPr txBox="1"/>
          <p:nvPr/>
        </p:nvSpPr>
        <p:spPr>
          <a:xfrm>
            <a:off x="1036229" y="1951270"/>
            <a:ext cx="7266102" cy="1384995"/>
          </a:xfrm>
          <a:prstGeom prst="rect">
            <a:avLst/>
          </a:prstGeom>
          <a:noFill/>
        </p:spPr>
        <p:txBody>
          <a:bodyPr wrap="square" rtlCol="0">
            <a:spAutoFit/>
          </a:bodyPr>
          <a:lstStyle/>
          <a:p>
            <a:r>
              <a:rPr lang="en-GB" sz="4200" b="1" dirty="0">
                <a:solidFill>
                  <a:schemeClr val="bg1"/>
                </a:solidFill>
              </a:rPr>
              <a:t>Islamic Institutional Logic/Iqtisad Paradigm </a:t>
            </a:r>
          </a:p>
        </p:txBody>
      </p:sp>
      <p:sp>
        <p:nvSpPr>
          <p:cNvPr id="5" name="TextBox 4">
            <a:extLst>
              <a:ext uri="{FF2B5EF4-FFF2-40B4-BE49-F238E27FC236}">
                <a16:creationId xmlns:a16="http://schemas.microsoft.com/office/drawing/2014/main" id="{2236D772-513C-9252-A2A8-87B319E02A67}"/>
              </a:ext>
            </a:extLst>
          </p:cNvPr>
          <p:cNvSpPr txBox="1"/>
          <p:nvPr/>
        </p:nvSpPr>
        <p:spPr>
          <a:xfrm>
            <a:off x="1036228" y="3651855"/>
            <a:ext cx="8107772" cy="1338828"/>
          </a:xfrm>
          <a:prstGeom prst="rect">
            <a:avLst/>
          </a:prstGeom>
          <a:noFill/>
        </p:spPr>
        <p:txBody>
          <a:bodyPr wrap="square" rtlCol="0">
            <a:spAutoFit/>
          </a:bodyPr>
          <a:lstStyle/>
          <a:p>
            <a:r>
              <a:rPr lang="en-GB" sz="2700" dirty="0">
                <a:solidFill>
                  <a:schemeClr val="bg1"/>
                </a:solidFill>
              </a:rPr>
              <a:t>Determined by Islamic Ontology with a particular definition of human and their relationship with the larger ecology and ecosystem</a:t>
            </a:r>
          </a:p>
        </p:txBody>
      </p:sp>
      <p:sp>
        <p:nvSpPr>
          <p:cNvPr id="7" name="TextBox 6">
            <a:extLst>
              <a:ext uri="{FF2B5EF4-FFF2-40B4-BE49-F238E27FC236}">
                <a16:creationId xmlns:a16="http://schemas.microsoft.com/office/drawing/2014/main" id="{E7B5F2EB-A4BF-3239-0860-F73425E683D6}"/>
              </a:ext>
            </a:extLst>
          </p:cNvPr>
          <p:cNvSpPr txBox="1"/>
          <p:nvPr/>
        </p:nvSpPr>
        <p:spPr>
          <a:xfrm>
            <a:off x="1014676" y="5352442"/>
            <a:ext cx="8502119" cy="4247317"/>
          </a:xfrm>
          <a:prstGeom prst="rect">
            <a:avLst/>
          </a:prstGeom>
          <a:noFill/>
        </p:spPr>
        <p:txBody>
          <a:bodyPr wrap="square" rtlCol="0">
            <a:spAutoFit/>
          </a:bodyPr>
          <a:lstStyle/>
          <a:p>
            <a:pPr marL="428625" indent="-428625">
              <a:buClr>
                <a:schemeClr val="bg1"/>
              </a:buClr>
              <a:buFont typeface="Wingdings" pitchFamily="2" charset="2"/>
              <a:buChar char="§"/>
            </a:pPr>
            <a:r>
              <a:rPr lang="en-GB" sz="3000" dirty="0">
                <a:solidFill>
                  <a:schemeClr val="bg1"/>
                </a:solidFill>
              </a:rPr>
              <a:t>Value-Ethics determines</a:t>
            </a:r>
          </a:p>
          <a:p>
            <a:pPr marL="428625" indent="-428625">
              <a:buClr>
                <a:schemeClr val="bg1"/>
              </a:buClr>
              <a:buFont typeface="Wingdings" pitchFamily="2" charset="2"/>
              <a:buChar char="§"/>
            </a:pPr>
            <a:r>
              <a:rPr lang="en-GB" sz="3000" dirty="0">
                <a:solidFill>
                  <a:schemeClr val="bg1"/>
                </a:solidFill>
              </a:rPr>
              <a:t>Bounded rationality/constrained domain</a:t>
            </a:r>
          </a:p>
          <a:p>
            <a:pPr marL="428625" indent="-428625">
              <a:buClr>
                <a:schemeClr val="bg1"/>
              </a:buClr>
              <a:buFont typeface="Wingdings" pitchFamily="2" charset="2"/>
              <a:buChar char="§"/>
            </a:pPr>
            <a:r>
              <a:rPr lang="en-GB" sz="3000" dirty="0">
                <a:solidFill>
                  <a:schemeClr val="bg1"/>
                </a:solidFill>
              </a:rPr>
              <a:t>Socio-tropic individual with social accountability in the hereafter – </a:t>
            </a:r>
            <a:r>
              <a:rPr lang="en-GB" sz="3000" i="1" dirty="0" err="1">
                <a:solidFill>
                  <a:schemeClr val="bg1"/>
                </a:solidFill>
              </a:rPr>
              <a:t>falah</a:t>
            </a:r>
            <a:r>
              <a:rPr lang="en-GB" sz="3000" i="1" dirty="0">
                <a:solidFill>
                  <a:schemeClr val="bg1"/>
                </a:solidFill>
              </a:rPr>
              <a:t> </a:t>
            </a:r>
            <a:r>
              <a:rPr lang="en-GB" sz="3000" dirty="0">
                <a:solidFill>
                  <a:schemeClr val="bg1"/>
                </a:solidFill>
              </a:rPr>
              <a:t>individual </a:t>
            </a:r>
          </a:p>
          <a:p>
            <a:pPr marL="428625" indent="-428625">
              <a:buClr>
                <a:schemeClr val="bg1"/>
              </a:buClr>
              <a:buFont typeface="Wingdings" pitchFamily="2" charset="2"/>
              <a:buChar char="§"/>
            </a:pPr>
            <a:r>
              <a:rPr lang="en-GB" sz="3000" dirty="0">
                <a:solidFill>
                  <a:schemeClr val="bg1"/>
                </a:solidFill>
              </a:rPr>
              <a:t>Equity </a:t>
            </a:r>
          </a:p>
          <a:p>
            <a:pPr marL="428625" indent="-428625">
              <a:buClr>
                <a:schemeClr val="bg1"/>
              </a:buClr>
              <a:buFont typeface="Wingdings" pitchFamily="2" charset="2"/>
              <a:buChar char="§"/>
            </a:pPr>
            <a:r>
              <a:rPr lang="en-GB" sz="3000" dirty="0">
                <a:solidFill>
                  <a:schemeClr val="bg1"/>
                </a:solidFill>
              </a:rPr>
              <a:t>Extended stakeholder governance/</a:t>
            </a:r>
            <a:r>
              <a:rPr lang="en-GB" sz="3000" i="1" dirty="0" err="1">
                <a:solidFill>
                  <a:schemeClr val="bg1"/>
                </a:solidFill>
              </a:rPr>
              <a:t>ihsani</a:t>
            </a:r>
            <a:r>
              <a:rPr lang="en-GB" sz="3000" dirty="0">
                <a:solidFill>
                  <a:schemeClr val="bg1"/>
                </a:solidFill>
              </a:rPr>
              <a:t> governance</a:t>
            </a:r>
          </a:p>
          <a:p>
            <a:pPr marL="428625" indent="-428625">
              <a:buClr>
                <a:schemeClr val="bg1"/>
              </a:buClr>
              <a:buFont typeface="Wingdings" pitchFamily="2" charset="2"/>
              <a:buChar char="§"/>
            </a:pPr>
            <a:r>
              <a:rPr lang="en-GB" sz="3000" dirty="0">
                <a:solidFill>
                  <a:schemeClr val="bg1"/>
                </a:solidFill>
              </a:rPr>
              <a:t>Resource accessibility for empowerment and emancipation </a:t>
            </a:r>
          </a:p>
        </p:txBody>
      </p:sp>
    </p:spTree>
    <p:extLst>
      <p:ext uri="{BB962C8B-B14F-4D97-AF65-F5344CB8AC3E}">
        <p14:creationId xmlns:p14="http://schemas.microsoft.com/office/powerpoint/2010/main" val="6020584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4171</TotalTime>
  <Words>11202</Words>
  <Application>Microsoft Macintosh PowerPoint</Application>
  <PresentationFormat>Custom</PresentationFormat>
  <Paragraphs>1511</Paragraphs>
  <Slides>89</Slides>
  <Notes>14</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89</vt:i4>
      </vt:variant>
    </vt:vector>
  </HeadingPairs>
  <TitlesOfParts>
    <vt:vector size="107" baseType="lpstr">
      <vt:lpstr>Canva Sans Bold</vt:lpstr>
      <vt:lpstr>Times</vt:lpstr>
      <vt:lpstr>Century Gothic</vt:lpstr>
      <vt:lpstr>Calibri Light</vt:lpstr>
      <vt:lpstr>Garet Bold</vt:lpstr>
      <vt:lpstr>Corbel</vt:lpstr>
      <vt:lpstr>Calibri</vt:lpstr>
      <vt:lpstr>Wingdings</vt:lpstr>
      <vt:lpstr>Cambria</vt:lpstr>
      <vt:lpstr>Aptos</vt:lpstr>
      <vt:lpstr>SimSun</vt:lpstr>
      <vt:lpstr>Times New Roman</vt:lpstr>
      <vt:lpstr>Calibri (MS) Bold</vt:lpstr>
      <vt:lpstr>Arial</vt:lpstr>
      <vt:lpstr>Arial Bold</vt:lpstr>
      <vt:lpstr>Office Theme</vt:lpstr>
      <vt:lpstr>1_Office Theme</vt:lpstr>
      <vt:lpstr>2_Office Theme</vt:lpstr>
      <vt:lpstr>PowerPoint Presentation</vt:lpstr>
      <vt:lpstr>PowerPoint Presentation</vt:lpstr>
      <vt:lpstr>PowerPoint Presentation</vt:lpstr>
      <vt:lpstr>PowerPoint Presentation</vt:lpstr>
      <vt:lpstr>Chronic Crises through the Existing Economic System  </vt:lpstr>
      <vt:lpstr>Emergence of new moralities – Sustainability and ethical business and finance</vt:lpstr>
      <vt:lpstr>PowerPoint Presentation</vt:lpstr>
      <vt:lpstr>Financial Decision Making – Changing Paradigm </vt:lpstr>
      <vt:lpstr>Comparing Institutional Logics</vt:lpstr>
      <vt:lpstr>Examples in the Differences of Institutional Logics: Efficiency Frontier vs Equity Frontier  &amp; Price Mechanism  </vt:lpstr>
      <vt:lpstr> Defining Iqtisad for Articulating Maqasid  Methodology  </vt:lpstr>
      <vt:lpstr>Ontology of Islamic Moral Political  Economy </vt:lpstr>
      <vt:lpstr>PowerPoint Presentation</vt:lpstr>
      <vt:lpstr>Methodology of Islamic Finance &amp; Investment Decision Making: Maqasid al-Shari’ah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Reviewer</cp:lastModifiedBy>
  <cp:revision>136</cp:revision>
  <dcterms:created xsi:type="dcterms:W3CDTF">2006-08-16T00:00:00Z</dcterms:created>
  <dcterms:modified xsi:type="dcterms:W3CDTF">2025-09-15T07:32:20Z</dcterms:modified>
  <dc:identifier>DAGkp6AdMV8</dc:identifier>
</cp:coreProperties>
</file>