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72" r:id="rId6"/>
    <p:sldId id="274" r:id="rId7"/>
    <p:sldId id="273" r:id="rId8"/>
    <p:sldId id="270" r:id="rId9"/>
    <p:sldId id="259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A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2265" autoAdjust="0"/>
  </p:normalViewPr>
  <p:slideViewPr>
    <p:cSldViewPr snapToGrid="0">
      <p:cViewPr varScale="1">
        <p:scale>
          <a:sx n="67" d="100"/>
          <a:sy n="67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17DC70-21E5-4888-B0BF-5D88E6618958}" type="datetimeFigureOut">
              <a:rPr lang="fr-FR" smtClean="0"/>
              <a:t>15/09/2025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26C6A-293D-4E40-B3FA-B983078E7CA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184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26C6A-293D-4E40-B3FA-B983078E7CAD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92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16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79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068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28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07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08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282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9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6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996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683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16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76F2E0-5680-4796-93C1-585982576324}"/>
              </a:ext>
            </a:extLst>
          </p:cNvPr>
          <p:cNvSpPr/>
          <p:nvPr/>
        </p:nvSpPr>
        <p:spPr>
          <a:xfrm>
            <a:off x="1788317" y="615669"/>
            <a:ext cx="8615363" cy="1328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b="1" dirty="0">
                <a:solidFill>
                  <a:schemeClr val="tx1"/>
                </a:solidFill>
              </a:rPr>
              <a:t>25th Meeting of the COMCEC Tourism Working Group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Date : September 15–16, 2025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Venue : Ankara, </a:t>
            </a:r>
            <a:r>
              <a:rPr lang="en-US" sz="2000" dirty="0" err="1">
                <a:solidFill>
                  <a:schemeClr val="tx1"/>
                </a:solidFill>
              </a:rPr>
              <a:t>Türkiye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0083FD-CCBD-43C5-A503-97551EDD7638}"/>
              </a:ext>
            </a:extLst>
          </p:cNvPr>
          <p:cNvSpPr/>
          <p:nvPr/>
        </p:nvSpPr>
        <p:spPr>
          <a:xfrm>
            <a:off x="852486" y="2387326"/>
            <a:ext cx="10487026" cy="2083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>
                <a:solidFill>
                  <a:schemeClr val="tx1"/>
                </a:solidFill>
              </a:rPr>
              <a:t>Theme</a:t>
            </a:r>
            <a:r>
              <a:rPr lang="fr-FR" sz="2800" dirty="0">
                <a:solidFill>
                  <a:schemeClr val="tx1"/>
                </a:solidFill>
              </a:rPr>
              <a:t> :</a:t>
            </a:r>
          </a:p>
          <a:p>
            <a:pPr algn="ctr"/>
            <a:r>
              <a:rPr lang="en-US" sz="3600" b="1" dirty="0">
                <a:solidFill>
                  <a:srgbClr val="63A537"/>
                </a:solidFill>
              </a:rPr>
              <a:t>Improving the Quality and Sustainability of Heritage Tourism in OIC Countries: </a:t>
            </a:r>
          </a:p>
          <a:p>
            <a:pPr algn="ctr"/>
            <a:r>
              <a:rPr lang="en-US" sz="3600" b="1" i="1" dirty="0">
                <a:solidFill>
                  <a:schemeClr val="bg2">
                    <a:lumMod val="25000"/>
                  </a:schemeClr>
                </a:solidFill>
              </a:rPr>
              <a:t>The Experience of Burkina Faso</a:t>
            </a:r>
            <a:endParaRPr lang="fr-FR" sz="3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544FC3-10AE-4578-BDA4-039AD25BB8ED}"/>
              </a:ext>
            </a:extLst>
          </p:cNvPr>
          <p:cNvSpPr/>
          <p:nvPr/>
        </p:nvSpPr>
        <p:spPr>
          <a:xfrm>
            <a:off x="3253151" y="4913625"/>
            <a:ext cx="5685693" cy="801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Presentation by : Monique ILBOUDO/OUEDRAOGO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Director General of Tourism of Burkina Faso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3384AC0-B67B-4807-BE42-4A4DD361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3196" y="172717"/>
            <a:ext cx="1501954" cy="1548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4A6777-2653-464B-9C56-D1DB06F4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9" y="144000"/>
            <a:ext cx="1612441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2EFBAE2-5AE2-437D-A84A-CCB2DAD33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Challenges and </a:t>
            </a:r>
            <a:r>
              <a:rPr lang="fr-FR" b="1" dirty="0" err="1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Responses</a:t>
            </a:r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5B62135-7FF6-4F82-B069-56E7939D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43100"/>
            <a:ext cx="10058400" cy="4429124"/>
          </a:xfrm>
        </p:spPr>
        <p:txBody>
          <a:bodyPr>
            <a:normAutofit fontScale="85000" lnSpcReduction="20000"/>
          </a:bodyPr>
          <a:lstStyle/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3600" b="1" dirty="0"/>
              <a:t>Security</a:t>
            </a:r>
            <a:r>
              <a:rPr lang="en-US" sz="3600" dirty="0"/>
              <a:t> : Resilience, secure hubs, domestic and regional tourism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3600" b="1" dirty="0"/>
              <a:t>Financing </a:t>
            </a:r>
            <a:r>
              <a:rPr lang="en-US" sz="3600" dirty="0"/>
              <a:t>: Public–private partnerships, innovative financing, partner support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3600" b="1" dirty="0"/>
              <a:t>Legal </a:t>
            </a:r>
            <a:r>
              <a:rPr lang="en-US" sz="3600" b="1" dirty="0" err="1"/>
              <a:t>securization</a:t>
            </a:r>
            <a:r>
              <a:rPr lang="en-US" sz="3600" b="1" dirty="0"/>
              <a:t> of heritage</a:t>
            </a:r>
            <a:r>
              <a:rPr lang="en-US" sz="3600" dirty="0"/>
              <a:t> : consultations for agreement with local communities. 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3600" b="1" dirty="0"/>
              <a:t>Scarcity of basic material for renovation </a:t>
            </a:r>
            <a:r>
              <a:rPr lang="en-US" sz="3600" dirty="0"/>
              <a:t>: adaptation measures and sustainable practices inspired by traditional knowledge.</a:t>
            </a:r>
          </a:p>
        </p:txBody>
      </p:sp>
    </p:spTree>
    <p:extLst>
      <p:ext uri="{BB962C8B-B14F-4D97-AF65-F5344CB8AC3E}">
        <p14:creationId xmlns:p14="http://schemas.microsoft.com/office/powerpoint/2010/main" val="145140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C914623-58DC-47F1-9565-057F24FE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42950"/>
            <a:ext cx="10058400" cy="994410"/>
          </a:xfrm>
        </p:spPr>
        <p:txBody>
          <a:bodyPr/>
          <a:lstStyle/>
          <a:p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Outlook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B55213-B3F5-4088-8A0F-1C6C3450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085974"/>
            <a:ext cx="10058400" cy="378311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3600" dirty="0">
                <a:sym typeface="Segoe UI Emoji" panose="020B0502040204020203" pitchFamily="34" charset="0"/>
              </a:rPr>
              <a:t>👉	</a:t>
            </a:r>
            <a:r>
              <a:rPr lang="en-US" sz="3600" b="1" dirty="0"/>
              <a:t>Heritage tourism </a:t>
            </a:r>
            <a:r>
              <a:rPr lang="en-US" sz="3600" dirty="0"/>
              <a:t>= hope and development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3600" dirty="0">
                <a:sym typeface="Segoe UI Emoji" panose="020B0502040204020203" pitchFamily="34" charset="0"/>
              </a:rPr>
              <a:t>👉	</a:t>
            </a:r>
            <a:r>
              <a:rPr lang="en-US" sz="3600" b="1" dirty="0"/>
              <a:t>Achievements</a:t>
            </a:r>
            <a:r>
              <a:rPr lang="en-US" sz="3600" dirty="0"/>
              <a:t> = political will + community 	commitment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fr-FR" sz="3600" dirty="0">
                <a:sym typeface="Segoe UI Emoji" panose="020B0502040204020203" pitchFamily="34" charset="0"/>
              </a:rPr>
              <a:t>👉	</a:t>
            </a:r>
            <a:r>
              <a:rPr lang="en-US" sz="3600" b="1" dirty="0"/>
              <a:t>Future vision </a:t>
            </a:r>
            <a:r>
              <a:rPr lang="en-US" sz="3600" dirty="0"/>
              <a:t>: stronger OIC cooperation for 	peace and prosperity</a:t>
            </a:r>
          </a:p>
        </p:txBody>
      </p:sp>
    </p:spTree>
    <p:extLst>
      <p:ext uri="{BB962C8B-B14F-4D97-AF65-F5344CB8AC3E}">
        <p14:creationId xmlns:p14="http://schemas.microsoft.com/office/powerpoint/2010/main" val="1143181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BD92D067-B932-4729-9852-65E1919DD4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5537" y="2397125"/>
            <a:ext cx="7172325" cy="12636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Thank you for your kind attention</a:t>
            </a:r>
            <a:endParaRPr lang="fr-FR" sz="4000" b="1" dirty="0">
              <a:solidFill>
                <a:srgbClr val="63A5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28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AAB007A-7FF3-456D-9C81-22934676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Points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B224F70-B73A-47D2-A0A2-19CC215AA3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Burkina Faso : A Mosaic of Exceptional Heritage</a:t>
            </a:r>
          </a:p>
          <a:p>
            <a:pPr marL="742950" indent="-742950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Strategy for Quality and Sustainability</a:t>
            </a:r>
          </a:p>
          <a:p>
            <a:pPr marL="742950" indent="-742950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Challenges and Responses</a:t>
            </a:r>
          </a:p>
          <a:p>
            <a:pPr marL="742950" indent="-742950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en-US" sz="4400" dirty="0">
                <a:solidFill>
                  <a:schemeClr val="bg2">
                    <a:lumMod val="25000"/>
                  </a:schemeClr>
                </a:solidFill>
              </a:rPr>
              <a:t>Outlook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121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917DAF3E-7175-4F45-975A-EDAAC6F1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Burkina Faso : A Mosaic of Exceptional Heritage</a:t>
            </a:r>
            <a:endParaRPr lang="fr-FR" b="1" dirty="0">
              <a:solidFill>
                <a:srgbClr val="63A5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ED8A86AC-F968-4FF2-8952-1E7640D61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3087"/>
            <a:ext cx="10058400" cy="4486275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Clr>
                <a:srgbClr val="63A537"/>
              </a:buClr>
              <a:buFont typeface="Wingdings" panose="05000000000000000000" pitchFamily="2" charset="2"/>
              <a:buChar char="Ø"/>
            </a:pPr>
            <a:r>
              <a:rPr lang="fr-FR" sz="3000" dirty="0">
                <a:solidFill>
                  <a:schemeClr val="tx1"/>
                </a:solidFill>
              </a:rPr>
              <a:t>	</a:t>
            </a:r>
            <a:r>
              <a:rPr lang="fr-FR" sz="3200" b="1" dirty="0">
                <a:solidFill>
                  <a:schemeClr val="tx1"/>
                </a:solidFill>
              </a:rPr>
              <a:t>UNESCO World </a:t>
            </a:r>
            <a:r>
              <a:rPr lang="fr-FR" sz="3200" b="1" dirty="0" err="1">
                <a:solidFill>
                  <a:schemeClr val="tx1"/>
                </a:solidFill>
              </a:rPr>
              <a:t>Heritage</a:t>
            </a:r>
            <a:r>
              <a:rPr lang="fr-FR" sz="3200" b="1" dirty="0">
                <a:solidFill>
                  <a:schemeClr val="tx1"/>
                </a:solidFill>
              </a:rPr>
              <a:t> Sites </a:t>
            </a:r>
            <a:r>
              <a:rPr lang="fr-FR" sz="3200" dirty="0">
                <a:solidFill>
                  <a:schemeClr val="tx1"/>
                </a:solidFill>
              </a:rPr>
              <a:t>: Loropéni </a:t>
            </a:r>
            <a:r>
              <a:rPr lang="fr-FR" sz="3200" dirty="0" err="1">
                <a:solidFill>
                  <a:schemeClr val="tx1"/>
                </a:solidFill>
              </a:rPr>
              <a:t>Ruins</a:t>
            </a:r>
            <a:r>
              <a:rPr lang="fr-FR" sz="3200" dirty="0">
                <a:solidFill>
                  <a:schemeClr val="tx1"/>
                </a:solidFill>
              </a:rPr>
              <a:t>, </a:t>
            </a:r>
            <a:r>
              <a:rPr lang="fr-FR" sz="3200" dirty="0" err="1">
                <a:solidFill>
                  <a:schemeClr val="tx1"/>
                </a:solidFill>
              </a:rPr>
              <a:t>Iron</a:t>
            </a:r>
            <a:r>
              <a:rPr lang="fr-FR" sz="3200" dirty="0">
                <a:solidFill>
                  <a:schemeClr val="tx1"/>
                </a:solidFill>
              </a:rPr>
              <a:t> 	</a:t>
            </a:r>
            <a:r>
              <a:rPr lang="fr-FR" sz="3200" dirty="0" err="1">
                <a:solidFill>
                  <a:schemeClr val="tx1"/>
                </a:solidFill>
              </a:rPr>
              <a:t>Metallurgy</a:t>
            </a:r>
            <a:r>
              <a:rPr lang="fr-FR" sz="3200" dirty="0">
                <a:solidFill>
                  <a:schemeClr val="tx1"/>
                </a:solidFill>
              </a:rPr>
              <a:t> Sites, Royal Court of Tiébélé, W-Arly-	</a:t>
            </a:r>
            <a:r>
              <a:rPr lang="fr-FR" sz="3200" dirty="0" err="1">
                <a:solidFill>
                  <a:schemeClr val="tx1"/>
                </a:solidFill>
              </a:rPr>
              <a:t>Pendjari</a:t>
            </a:r>
            <a:r>
              <a:rPr lang="fr-FR" sz="3200" dirty="0">
                <a:solidFill>
                  <a:schemeClr val="tx1"/>
                </a:solidFill>
              </a:rPr>
              <a:t> </a:t>
            </a:r>
            <a:r>
              <a:rPr lang="fr-FR" sz="3200" dirty="0" err="1">
                <a:solidFill>
                  <a:schemeClr val="tx1"/>
                </a:solidFill>
              </a:rPr>
              <a:t>Complex</a:t>
            </a:r>
            <a:endParaRPr lang="fr-FR" sz="320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buClr>
                <a:srgbClr val="63A537"/>
              </a:buClr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tx1"/>
                </a:solidFill>
              </a:rPr>
              <a:t>	</a:t>
            </a:r>
            <a:r>
              <a:rPr lang="fr-FR" sz="3200" b="1" dirty="0">
                <a:solidFill>
                  <a:schemeClr val="tx1"/>
                </a:solidFill>
              </a:rPr>
              <a:t>National </a:t>
            </a:r>
            <a:r>
              <a:rPr lang="fr-FR" sz="3200" b="1" dirty="0" err="1">
                <a:solidFill>
                  <a:schemeClr val="tx1"/>
                </a:solidFill>
              </a:rPr>
              <a:t>Heritage</a:t>
            </a:r>
            <a:r>
              <a:rPr lang="fr-FR" sz="3200" b="1" dirty="0">
                <a:solidFill>
                  <a:schemeClr val="tx1"/>
                </a:solidFill>
              </a:rPr>
              <a:t> </a:t>
            </a:r>
            <a:r>
              <a:rPr lang="fr-FR" sz="3200" dirty="0">
                <a:solidFill>
                  <a:schemeClr val="tx1"/>
                </a:solidFill>
              </a:rPr>
              <a:t>: </a:t>
            </a:r>
            <a:r>
              <a:rPr lang="fr-FR" sz="3200" dirty="0" err="1">
                <a:solidFill>
                  <a:schemeClr val="tx1"/>
                </a:solidFill>
              </a:rPr>
              <a:t>Sudanese</a:t>
            </a:r>
            <a:r>
              <a:rPr lang="fr-FR" sz="3200" dirty="0">
                <a:solidFill>
                  <a:schemeClr val="tx1"/>
                </a:solidFill>
              </a:rPr>
              <a:t>-style </a:t>
            </a:r>
            <a:r>
              <a:rPr lang="fr-FR" sz="3200" dirty="0" err="1">
                <a:solidFill>
                  <a:schemeClr val="tx1"/>
                </a:solidFill>
              </a:rPr>
              <a:t>mosques</a:t>
            </a:r>
            <a:r>
              <a:rPr lang="fr-FR" sz="3200" dirty="0">
                <a:solidFill>
                  <a:schemeClr val="tx1"/>
                </a:solidFill>
              </a:rPr>
              <a:t>, </a:t>
            </a:r>
            <a:r>
              <a:rPr lang="fr-FR" sz="3200" dirty="0" err="1">
                <a:solidFill>
                  <a:schemeClr val="tx1"/>
                </a:solidFill>
              </a:rPr>
              <a:t>natural</a:t>
            </a:r>
            <a:r>
              <a:rPr lang="fr-FR" sz="3200" dirty="0">
                <a:solidFill>
                  <a:schemeClr val="tx1"/>
                </a:solidFill>
              </a:rPr>
              <a:t> 	sculptural sites</a:t>
            </a:r>
          </a:p>
          <a:p>
            <a:pPr algn="just">
              <a:lnSpc>
                <a:spcPct val="100000"/>
              </a:lnSpc>
              <a:buClr>
                <a:srgbClr val="63A537"/>
              </a:buClr>
              <a:buFont typeface="Wingdings" panose="05000000000000000000" pitchFamily="2" charset="2"/>
              <a:buChar char="Ø"/>
            </a:pPr>
            <a:r>
              <a:rPr lang="fr-FR" sz="3200" dirty="0">
                <a:solidFill>
                  <a:schemeClr val="tx1"/>
                </a:solidFill>
              </a:rPr>
              <a:t>	</a:t>
            </a:r>
            <a:r>
              <a:rPr lang="fr-FR" sz="3200" b="1" dirty="0">
                <a:solidFill>
                  <a:schemeClr val="tx1"/>
                </a:solidFill>
              </a:rPr>
              <a:t>Intangible </a:t>
            </a:r>
            <a:r>
              <a:rPr lang="fr-FR" sz="3200" b="1" dirty="0" err="1">
                <a:solidFill>
                  <a:schemeClr val="tx1"/>
                </a:solidFill>
              </a:rPr>
              <a:t>Heritage</a:t>
            </a:r>
            <a:r>
              <a:rPr lang="fr-FR" sz="3200" b="1" dirty="0">
                <a:solidFill>
                  <a:schemeClr val="tx1"/>
                </a:solidFill>
              </a:rPr>
              <a:t> </a:t>
            </a:r>
            <a:r>
              <a:rPr lang="fr-FR" sz="3200" dirty="0">
                <a:solidFill>
                  <a:schemeClr val="tx1"/>
                </a:solidFill>
              </a:rPr>
              <a:t>: Balafon, FESPACO, SIAO, National 	Culture Week</a:t>
            </a:r>
          </a:p>
        </p:txBody>
      </p:sp>
    </p:spTree>
    <p:extLst>
      <p:ext uri="{BB962C8B-B14F-4D97-AF65-F5344CB8AC3E}">
        <p14:creationId xmlns:p14="http://schemas.microsoft.com/office/powerpoint/2010/main" val="2889650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D134223-54A2-45DE-94E5-3CA36284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Ruins</a:t>
            </a:r>
            <a:r>
              <a:rPr lang="fr-FR" dirty="0"/>
              <a:t> of </a:t>
            </a:r>
            <a:r>
              <a:rPr lang="fr-FR" dirty="0" err="1"/>
              <a:t>Loropeni</a:t>
            </a:r>
            <a:r>
              <a:rPr lang="fr-FR" dirty="0"/>
              <a:t> and </a:t>
            </a:r>
            <a:r>
              <a:rPr lang="fr-FR" dirty="0" err="1"/>
              <a:t>Niansogoni</a:t>
            </a:r>
            <a:r>
              <a:rPr lang="fr-FR" dirty="0"/>
              <a:t> Village 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39D5CFFB-D994-4697-A9B4-0C04AF5F62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845735"/>
            <a:ext cx="4938712" cy="4023360"/>
          </a:xfrm>
        </p:spPr>
      </p:pic>
      <p:pic>
        <p:nvPicPr>
          <p:cNvPr id="24" name="Espace réservé du contenu 23">
            <a:extLst>
              <a:ext uri="{FF2B5EF4-FFF2-40B4-BE49-F238E27FC236}">
                <a16:creationId xmlns:a16="http://schemas.microsoft.com/office/drawing/2014/main" id="{D9033C1B-1C79-4F03-B6E6-234E4C73BF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5088" y="1845735"/>
            <a:ext cx="4740591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71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13E209B-5F6D-45B2-A3C1-005ABC83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42963"/>
            <a:ext cx="10058400" cy="894397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Royal Court of Tiébélé</a:t>
            </a:r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8744CF80-5D37-4E05-96C4-C92136B791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6963" y="1845735"/>
            <a:ext cx="4938712" cy="4023360"/>
          </a:xfrm>
        </p:spPr>
      </p:pic>
      <p:pic>
        <p:nvPicPr>
          <p:cNvPr id="21" name="Espace réservé du contenu 20">
            <a:extLst>
              <a:ext uri="{FF2B5EF4-FFF2-40B4-BE49-F238E27FC236}">
                <a16:creationId xmlns:a16="http://schemas.microsoft.com/office/drawing/2014/main" id="{0E71FECF-038B-451A-9149-9B49DC0467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845735"/>
            <a:ext cx="4937125" cy="4023360"/>
          </a:xfrm>
        </p:spPr>
      </p:pic>
    </p:spTree>
    <p:extLst>
      <p:ext uri="{BB962C8B-B14F-4D97-AF65-F5344CB8AC3E}">
        <p14:creationId xmlns:p14="http://schemas.microsoft.com/office/powerpoint/2010/main" val="357782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13E209B-5F6D-45B2-A3C1-005ABC83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42963"/>
            <a:ext cx="10058400" cy="894397"/>
          </a:xfrm>
        </p:spPr>
        <p:txBody>
          <a:bodyPr>
            <a:normAutofit/>
          </a:bodyPr>
          <a:lstStyle/>
          <a:p>
            <a:pPr algn="ctr"/>
            <a:r>
              <a:rPr lang="fr-FR" sz="3400" dirty="0" err="1"/>
              <a:t>Iron</a:t>
            </a:r>
            <a:r>
              <a:rPr lang="fr-FR" sz="3400" dirty="0"/>
              <a:t> </a:t>
            </a:r>
            <a:r>
              <a:rPr lang="fr-FR" sz="3400" dirty="0" err="1"/>
              <a:t>Metallurgy</a:t>
            </a:r>
            <a:r>
              <a:rPr lang="fr-FR" sz="3400" dirty="0"/>
              <a:t> Sites and Laongo </a:t>
            </a:r>
            <a:r>
              <a:rPr lang="fr-FR" sz="3400" dirty="0" err="1"/>
              <a:t>natural</a:t>
            </a:r>
            <a:r>
              <a:rPr lang="fr-FR" sz="3400" dirty="0"/>
              <a:t> sculptural sites  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3374C8F-4F7A-4CF6-AE1F-CD9781913B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8441" y="1846263"/>
            <a:ext cx="4755755" cy="4022725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60705B9-8B0B-4E9C-B632-A20F91A889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99925" y="1846264"/>
            <a:ext cx="4755755" cy="40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4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13E209B-5F6D-45B2-A3C1-005ABC83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42963"/>
            <a:ext cx="10058400" cy="894397"/>
          </a:xfrm>
        </p:spPr>
        <p:txBody>
          <a:bodyPr>
            <a:normAutofit/>
          </a:bodyPr>
          <a:lstStyle/>
          <a:p>
            <a:pPr algn="ctr"/>
            <a:r>
              <a:rPr lang="fr-FR" sz="4000" dirty="0" err="1"/>
              <a:t>Mosque</a:t>
            </a:r>
            <a:r>
              <a:rPr lang="fr-FR" sz="4000" dirty="0"/>
              <a:t> of </a:t>
            </a:r>
            <a:r>
              <a:rPr lang="fr-FR" sz="4000" dirty="0" err="1"/>
              <a:t>Dioulassoba</a:t>
            </a:r>
            <a:r>
              <a:rPr lang="fr-FR" sz="4000" dirty="0"/>
              <a:t> and </a:t>
            </a:r>
            <a:r>
              <a:rPr lang="fr-FR" sz="4000" dirty="0" err="1"/>
              <a:t>Mosque</a:t>
            </a:r>
            <a:r>
              <a:rPr lang="fr-FR" sz="4000" dirty="0"/>
              <a:t> of </a:t>
            </a:r>
            <a:r>
              <a:rPr lang="fr-FR" sz="4000" dirty="0" err="1"/>
              <a:t>Bani</a:t>
            </a:r>
            <a:endParaRPr lang="fr-FR" sz="4000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D9F73DE-A83A-42D7-B998-8DE176BF1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4866" y="1846263"/>
            <a:ext cx="4762906" cy="4022725"/>
          </a:xfrm>
          <a:prstGeom prst="rect">
            <a:avLst/>
          </a:prstGeo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0A5D78E-22E2-46FB-A53F-D09117C24B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238" y="1846263"/>
            <a:ext cx="4937125" cy="402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17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3F3DA-88C5-40E1-B9F4-4C1E5B01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W-Arly, </a:t>
            </a:r>
            <a:r>
              <a:rPr lang="fr-FR" dirty="0" err="1"/>
              <a:t>Pendjari</a:t>
            </a:r>
            <a:r>
              <a:rPr lang="fr-FR" dirty="0"/>
              <a:t> </a:t>
            </a:r>
            <a:r>
              <a:rPr lang="fr-FR" dirty="0" err="1"/>
              <a:t>Complex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40BDAC9-AE29-4A2B-919E-2FE6C59274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14438" y="1845735"/>
            <a:ext cx="4759643" cy="4023360"/>
          </a:xfrm>
          <a:prstGeom prst="rect">
            <a:avLst/>
          </a:prstGeom>
        </p:spPr>
      </p:pic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17C5E43B-4AE4-4245-AC94-EC33BDF318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7921" y="1845735"/>
            <a:ext cx="4937759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23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D05D79B5-3AFD-4766-8E3D-5D45756D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en-US" b="1" dirty="0">
                <a:solidFill>
                  <a:srgbClr val="63A5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Strategy for Quality and Sustainability</a:t>
            </a:r>
            <a:endParaRPr lang="fr-FR" b="1" dirty="0">
              <a:solidFill>
                <a:srgbClr val="63A5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3DE6060-2F99-44CA-A5BA-7B127D4B6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7904"/>
          </a:xfrm>
        </p:spPr>
        <p:txBody>
          <a:bodyPr>
            <a:noAutofit/>
          </a:bodyPr>
          <a:lstStyle/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fr-FR" sz="3200" b="1" dirty="0"/>
              <a:t>Community </a:t>
            </a:r>
            <a:r>
              <a:rPr lang="fr-FR" sz="3200" b="1" dirty="0" err="1"/>
              <a:t>involvement</a:t>
            </a:r>
            <a:r>
              <a:rPr lang="fr-FR" sz="3200" b="1" dirty="0"/>
              <a:t> : </a:t>
            </a:r>
            <a:r>
              <a:rPr lang="fr-FR" sz="3200" dirty="0"/>
              <a:t>Village camps, local guides, revenue sharing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fr-FR" sz="3200" b="1" dirty="0" err="1"/>
              <a:t>Institutional</a:t>
            </a:r>
            <a:r>
              <a:rPr lang="fr-FR" sz="3200" b="1" dirty="0"/>
              <a:t> </a:t>
            </a:r>
            <a:r>
              <a:rPr lang="fr-FR" sz="3200" b="1" dirty="0" err="1"/>
              <a:t>framework</a:t>
            </a:r>
            <a:r>
              <a:rPr lang="fr-FR" sz="3200" b="1" dirty="0"/>
              <a:t> : </a:t>
            </a:r>
            <a:r>
              <a:rPr lang="fr-FR" sz="3200" dirty="0"/>
              <a:t>National </a:t>
            </a:r>
            <a:r>
              <a:rPr lang="fr-FR" sz="3200" dirty="0" err="1"/>
              <a:t>strategies</a:t>
            </a:r>
            <a:r>
              <a:rPr lang="fr-FR" sz="3200" dirty="0"/>
              <a:t>, 2021 </a:t>
            </a:r>
            <a:r>
              <a:rPr lang="fr-FR" sz="3200" dirty="0" err="1"/>
              <a:t>Tourism</a:t>
            </a:r>
            <a:r>
              <a:rPr lang="fr-FR" sz="3200" dirty="0"/>
              <a:t> Law, 	UNESCO site management plans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fr-FR" sz="3200" b="1" dirty="0" err="1"/>
              <a:t>Professionalization</a:t>
            </a:r>
            <a:r>
              <a:rPr lang="fr-FR" sz="3200" b="1" dirty="0"/>
              <a:t> : </a:t>
            </a:r>
            <a:r>
              <a:rPr lang="fr-FR" sz="3200" dirty="0"/>
              <a:t>Training guides, eco-friendly </a:t>
            </a:r>
            <a:r>
              <a:rPr lang="fr-FR" sz="3200" dirty="0" err="1"/>
              <a:t>hotels</a:t>
            </a:r>
            <a:r>
              <a:rPr lang="fr-FR" sz="3200" dirty="0"/>
              <a:t>, artisan support</a:t>
            </a:r>
          </a:p>
          <a:p>
            <a:pPr marL="514350" indent="-514350" algn="just">
              <a:lnSpc>
                <a:spcPct val="100000"/>
              </a:lnSpc>
              <a:buClr>
                <a:srgbClr val="63A537"/>
              </a:buClr>
              <a:buFont typeface="+mj-lt"/>
              <a:buAutoNum type="arabicPeriod"/>
            </a:pPr>
            <a:r>
              <a:rPr lang="fr-FR" sz="3200" b="1" dirty="0" err="1"/>
              <a:t>Respectful</a:t>
            </a:r>
            <a:r>
              <a:rPr lang="fr-FR" sz="3200" b="1" dirty="0"/>
              <a:t> </a:t>
            </a:r>
            <a:r>
              <a:rPr lang="fr-FR" sz="3200" b="1" dirty="0" err="1"/>
              <a:t>tourism</a:t>
            </a:r>
            <a:r>
              <a:rPr lang="fr-FR" sz="3200" b="1" dirty="0"/>
              <a:t> : </a:t>
            </a:r>
            <a:r>
              <a:rPr lang="fr-FR" sz="3200" dirty="0" err="1"/>
              <a:t>Thematic</a:t>
            </a:r>
            <a:r>
              <a:rPr lang="fr-FR" sz="3200" dirty="0"/>
              <a:t> </a:t>
            </a:r>
            <a:r>
              <a:rPr lang="fr-FR" sz="3200" dirty="0" err="1"/>
              <a:t>itineraries</a:t>
            </a:r>
            <a:r>
              <a:rPr lang="fr-FR" sz="3200" dirty="0"/>
              <a:t>, </a:t>
            </a:r>
            <a:r>
              <a:rPr lang="fr-FR" sz="3200" dirty="0" err="1"/>
              <a:t>raising</a:t>
            </a:r>
            <a:r>
              <a:rPr lang="fr-FR" sz="3200" dirty="0"/>
              <a:t> </a:t>
            </a:r>
            <a:r>
              <a:rPr lang="fr-FR" sz="3200" dirty="0" err="1"/>
              <a:t>awareness</a:t>
            </a:r>
            <a:r>
              <a:rPr lang="fr-FR" sz="3200" dirty="0"/>
              <a:t> </a:t>
            </a:r>
            <a:r>
              <a:rPr lang="fr-FR" sz="3200" dirty="0" err="1"/>
              <a:t>among</a:t>
            </a:r>
            <a:r>
              <a:rPr lang="fr-FR" sz="3200" dirty="0"/>
              <a:t> </a:t>
            </a:r>
            <a:r>
              <a:rPr lang="fr-FR" sz="3200" dirty="0" err="1"/>
              <a:t>visitors</a:t>
            </a:r>
            <a:r>
              <a:rPr lang="fr-FR" sz="3200" dirty="0"/>
              <a:t> about </a:t>
            </a:r>
            <a:r>
              <a:rPr lang="fr-FR" sz="3200" dirty="0" err="1"/>
              <a:t>responsible</a:t>
            </a:r>
            <a:r>
              <a:rPr lang="fr-FR" sz="3200" dirty="0"/>
              <a:t> </a:t>
            </a:r>
            <a:r>
              <a:rPr lang="fr-FR" sz="3200" dirty="0" err="1"/>
              <a:t>behaviour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2843411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635</TotalTime>
  <Words>312</Words>
  <Application>Microsoft Office PowerPoint</Application>
  <PresentationFormat>Geniş ekran</PresentationFormat>
  <Paragraphs>38</Paragraphs>
  <Slides>12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7" baseType="lpstr">
      <vt:lpstr>Calibri</vt:lpstr>
      <vt:lpstr>Calibri Light</vt:lpstr>
      <vt:lpstr>Segoe UI Emoji</vt:lpstr>
      <vt:lpstr>Wingdings</vt:lpstr>
      <vt:lpstr>Rétrospective</vt:lpstr>
      <vt:lpstr>PowerPoint Sunusu</vt:lpstr>
      <vt:lpstr>Main Points</vt:lpstr>
      <vt:lpstr>1. Burkina Faso : A Mosaic of Exceptional Heritage</vt:lpstr>
      <vt:lpstr>Ruins of Loropeni and Niansogoni Village </vt:lpstr>
      <vt:lpstr>Royal Court of Tiébélé</vt:lpstr>
      <vt:lpstr>Iron Metallurgy Sites and Laongo natural sculptural sites   </vt:lpstr>
      <vt:lpstr>Mosque of Dioulassoba and Mosque of Bani</vt:lpstr>
      <vt:lpstr>W-Arly, Pendjari Complex</vt:lpstr>
      <vt:lpstr>2. Strategy for Quality and Sustainability</vt:lpstr>
      <vt:lpstr>3. Challenges and Responses </vt:lpstr>
      <vt:lpstr>4. Outlook</vt:lpstr>
      <vt:lpstr>Thank you for your kind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O.M</dc:creator>
  <cp:lastModifiedBy>Ayten AKMAN</cp:lastModifiedBy>
  <cp:revision>88</cp:revision>
  <dcterms:created xsi:type="dcterms:W3CDTF">2025-07-06T20:06:45Z</dcterms:created>
  <dcterms:modified xsi:type="dcterms:W3CDTF">2025-09-15T06:43:18Z</dcterms:modified>
</cp:coreProperties>
</file>