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Ex1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7" r:id="rId5"/>
    <p:sldMasterId id="2147483672" r:id="rId6"/>
    <p:sldMasterId id="2147483678" r:id="rId7"/>
    <p:sldMasterId id="2147483697" r:id="rId8"/>
  </p:sldMasterIdLst>
  <p:notesMasterIdLst>
    <p:notesMasterId r:id="rId21"/>
  </p:notesMasterIdLst>
  <p:sldIdLst>
    <p:sldId id="1736" r:id="rId9"/>
    <p:sldId id="802" r:id="rId10"/>
    <p:sldId id="2147473270" r:id="rId11"/>
    <p:sldId id="4433" r:id="rId12"/>
    <p:sldId id="4431" r:id="rId13"/>
    <p:sldId id="2147473271" r:id="rId14"/>
    <p:sldId id="2147473183" r:id="rId15"/>
    <p:sldId id="3473" r:id="rId16"/>
    <p:sldId id="2147473182" r:id="rId17"/>
    <p:sldId id="2147473272" r:id="rId18"/>
    <p:sldId id="1235" r:id="rId19"/>
    <p:sldId id="3434" r:id="rId20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726F"/>
    <a:srgbClr val="26735E"/>
    <a:srgbClr val="47864C"/>
    <a:srgbClr val="139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924" autoAdjust="0"/>
  </p:normalViewPr>
  <p:slideViewPr>
    <p:cSldViewPr snapToGrid="0">
      <p:cViewPr varScale="1">
        <p:scale>
          <a:sx n="77" d="100"/>
          <a:sy n="77" d="100"/>
        </p:scale>
        <p:origin x="696" y="2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cardo Ambrosini" userId="35f651db-d50b-4cb2-a64c-c6b23de6402b" providerId="ADAL" clId="{AD6988B1-77D6-4A0D-B804-A059BCC8010B}"/>
    <pc:docChg chg="undo redo custSel addSld delSld modSld sldOrd modMainMaster modNotesMaster">
      <pc:chgData name="Riccardo Ambrosini" userId="35f651db-d50b-4cb2-a64c-c6b23de6402b" providerId="ADAL" clId="{AD6988B1-77D6-4A0D-B804-A059BCC8010B}" dt="2025-05-28T07:01:48.107" v="805" actId="1038"/>
      <pc:docMkLst>
        <pc:docMk/>
      </pc:docMkLst>
      <pc:sldChg chg="add del">
        <pc:chgData name="Riccardo Ambrosini" userId="35f651db-d50b-4cb2-a64c-c6b23de6402b" providerId="ADAL" clId="{AD6988B1-77D6-4A0D-B804-A059BCC8010B}" dt="2025-05-27T12:39:56.817" v="337" actId="47"/>
        <pc:sldMkLst>
          <pc:docMk/>
          <pc:sldMk cId="3711555485" sldId="261"/>
        </pc:sldMkLst>
      </pc:sldChg>
      <pc:sldChg chg="modSp add del mod">
        <pc:chgData name="Riccardo Ambrosini" userId="35f651db-d50b-4cb2-a64c-c6b23de6402b" providerId="ADAL" clId="{AD6988B1-77D6-4A0D-B804-A059BCC8010B}" dt="2025-05-27T12:40:11.027" v="339" actId="47"/>
        <pc:sldMkLst>
          <pc:docMk/>
          <pc:sldMk cId="2146300520" sldId="262"/>
        </pc:sldMkLst>
      </pc:sldChg>
      <pc:sldChg chg="del">
        <pc:chgData name="Riccardo Ambrosini" userId="35f651db-d50b-4cb2-a64c-c6b23de6402b" providerId="ADAL" clId="{AD6988B1-77D6-4A0D-B804-A059BCC8010B}" dt="2025-05-28T05:59:59.533" v="520" actId="47"/>
        <pc:sldMkLst>
          <pc:docMk/>
          <pc:sldMk cId="420203098" sldId="860"/>
        </pc:sldMkLst>
      </pc:sldChg>
      <pc:sldChg chg="ord">
        <pc:chgData name="Riccardo Ambrosini" userId="35f651db-d50b-4cb2-a64c-c6b23de6402b" providerId="ADAL" clId="{AD6988B1-77D6-4A0D-B804-A059BCC8010B}" dt="2025-05-28T06:03:41.527" v="596"/>
        <pc:sldMkLst>
          <pc:docMk/>
          <pc:sldMk cId="173601474" sldId="1235"/>
        </pc:sldMkLst>
      </pc:sldChg>
      <pc:sldChg chg="del">
        <pc:chgData name="Riccardo Ambrosini" userId="35f651db-d50b-4cb2-a64c-c6b23de6402b" providerId="ADAL" clId="{AD6988B1-77D6-4A0D-B804-A059BCC8010B}" dt="2025-05-27T10:58:39.189" v="142" actId="47"/>
        <pc:sldMkLst>
          <pc:docMk/>
          <pc:sldMk cId="767047523" sldId="1591"/>
        </pc:sldMkLst>
      </pc:sldChg>
      <pc:sldChg chg="del">
        <pc:chgData name="Riccardo Ambrosini" userId="35f651db-d50b-4cb2-a64c-c6b23de6402b" providerId="ADAL" clId="{AD6988B1-77D6-4A0D-B804-A059BCC8010B}" dt="2025-05-28T06:00:50.866" v="523" actId="47"/>
        <pc:sldMkLst>
          <pc:docMk/>
          <pc:sldMk cId="1136040976" sldId="1705"/>
        </pc:sldMkLst>
      </pc:sldChg>
      <pc:sldChg chg="addSp modSp mod">
        <pc:chgData name="Riccardo Ambrosini" userId="35f651db-d50b-4cb2-a64c-c6b23de6402b" providerId="ADAL" clId="{AD6988B1-77D6-4A0D-B804-A059BCC8010B}" dt="2025-05-28T06:15:20.309" v="707" actId="1036"/>
        <pc:sldMkLst>
          <pc:docMk/>
          <pc:sldMk cId="3739229775" sldId="1736"/>
        </pc:sldMkLst>
      </pc:sldChg>
      <pc:sldChg chg="del">
        <pc:chgData name="Riccardo Ambrosini" userId="35f651db-d50b-4cb2-a64c-c6b23de6402b" providerId="ADAL" clId="{AD6988B1-77D6-4A0D-B804-A059BCC8010B}" dt="2025-05-28T06:00:45.853" v="522" actId="47"/>
        <pc:sldMkLst>
          <pc:docMk/>
          <pc:sldMk cId="287497841" sldId="3386"/>
        </pc:sldMkLst>
      </pc:sldChg>
      <pc:sldChg chg="ord modNotes">
        <pc:chgData name="Riccardo Ambrosini" userId="35f651db-d50b-4cb2-a64c-c6b23de6402b" providerId="ADAL" clId="{AD6988B1-77D6-4A0D-B804-A059BCC8010B}" dt="2025-05-28T06:43:04.345" v="782"/>
        <pc:sldMkLst>
          <pc:docMk/>
          <pc:sldMk cId="1004069800" sldId="3434"/>
        </pc:sldMkLst>
      </pc:sldChg>
      <pc:sldChg chg="add del">
        <pc:chgData name="Riccardo Ambrosini" userId="35f651db-d50b-4cb2-a64c-c6b23de6402b" providerId="ADAL" clId="{AD6988B1-77D6-4A0D-B804-A059BCC8010B}" dt="2025-05-28T06:00:59.654" v="526" actId="47"/>
        <pc:sldMkLst>
          <pc:docMk/>
          <pc:sldMk cId="3193656844" sldId="3451"/>
        </pc:sldMkLst>
      </pc:sldChg>
      <pc:sldChg chg="addSp delSp del mod">
        <pc:chgData name="Riccardo Ambrosini" userId="35f651db-d50b-4cb2-a64c-c6b23de6402b" providerId="ADAL" clId="{AD6988B1-77D6-4A0D-B804-A059BCC8010B}" dt="2025-05-28T06:01:02.356" v="527" actId="47"/>
        <pc:sldMkLst>
          <pc:docMk/>
          <pc:sldMk cId="3013680218" sldId="3457"/>
        </pc:sldMkLst>
      </pc:sldChg>
      <pc:sldChg chg="del">
        <pc:chgData name="Riccardo Ambrosini" userId="35f651db-d50b-4cb2-a64c-c6b23de6402b" providerId="ADAL" clId="{AD6988B1-77D6-4A0D-B804-A059BCC8010B}" dt="2025-05-28T05:59:58.787" v="519" actId="47"/>
        <pc:sldMkLst>
          <pc:docMk/>
          <pc:sldMk cId="421289324" sldId="3468"/>
        </pc:sldMkLst>
      </pc:sldChg>
      <pc:sldChg chg="del">
        <pc:chgData name="Riccardo Ambrosini" userId="35f651db-d50b-4cb2-a64c-c6b23de6402b" providerId="ADAL" clId="{AD6988B1-77D6-4A0D-B804-A059BCC8010B}" dt="2025-05-27T10:58:43.610" v="143" actId="47"/>
        <pc:sldMkLst>
          <pc:docMk/>
          <pc:sldMk cId="96941510" sldId="3470"/>
        </pc:sldMkLst>
      </pc:sldChg>
      <pc:sldChg chg="addSp delSp modSp add mod ord">
        <pc:chgData name="Riccardo Ambrosini" userId="35f651db-d50b-4cb2-a64c-c6b23de6402b" providerId="ADAL" clId="{AD6988B1-77D6-4A0D-B804-A059BCC8010B}" dt="2025-05-28T06:10:45.092" v="660"/>
        <pc:sldMkLst>
          <pc:docMk/>
          <pc:sldMk cId="1332036891" sldId="3473"/>
        </pc:sldMkLst>
      </pc:sldChg>
      <pc:sldChg chg="ord modNotes">
        <pc:chgData name="Riccardo Ambrosini" userId="35f651db-d50b-4cb2-a64c-c6b23de6402b" providerId="ADAL" clId="{AD6988B1-77D6-4A0D-B804-A059BCC8010B}" dt="2025-05-28T06:43:04.345" v="782"/>
        <pc:sldMkLst>
          <pc:docMk/>
          <pc:sldMk cId="3661526623" sldId="4431"/>
        </pc:sldMkLst>
      </pc:sldChg>
      <pc:sldChg chg="modSp mod ord modNotes">
        <pc:chgData name="Riccardo Ambrosini" userId="35f651db-d50b-4cb2-a64c-c6b23de6402b" providerId="ADAL" clId="{AD6988B1-77D6-4A0D-B804-A059BCC8010B}" dt="2025-05-28T06:43:04.345" v="782"/>
        <pc:sldMkLst>
          <pc:docMk/>
          <pc:sldMk cId="1577369121" sldId="4433"/>
        </pc:sldMkLst>
      </pc:sldChg>
      <pc:sldChg chg="add del ord">
        <pc:chgData name="Riccardo Ambrosini" userId="35f651db-d50b-4cb2-a64c-c6b23de6402b" providerId="ADAL" clId="{AD6988B1-77D6-4A0D-B804-A059BCC8010B}" dt="2025-05-28T05:35:20.393" v="394" actId="47"/>
        <pc:sldMkLst>
          <pc:docMk/>
          <pc:sldMk cId="1603454842" sldId="4454"/>
        </pc:sldMkLst>
      </pc:sldChg>
      <pc:sldChg chg="del">
        <pc:chgData name="Riccardo Ambrosini" userId="35f651db-d50b-4cb2-a64c-c6b23de6402b" providerId="ADAL" clId="{AD6988B1-77D6-4A0D-B804-A059BCC8010B}" dt="2025-05-28T06:00:42.358" v="521" actId="47"/>
        <pc:sldMkLst>
          <pc:docMk/>
          <pc:sldMk cId="620022024" sldId="4460"/>
        </pc:sldMkLst>
      </pc:sldChg>
      <pc:sldChg chg="modSp add del">
        <pc:chgData name="Riccardo Ambrosini" userId="35f651db-d50b-4cb2-a64c-c6b23de6402b" providerId="ADAL" clId="{AD6988B1-77D6-4A0D-B804-A059BCC8010B}" dt="2025-05-27T10:58:35.716" v="141" actId="47"/>
        <pc:sldMkLst>
          <pc:docMk/>
          <pc:sldMk cId="2941120312" sldId="4506"/>
        </pc:sldMkLst>
      </pc:sldChg>
      <pc:sldChg chg="modSp add del mod ord">
        <pc:chgData name="Riccardo Ambrosini" userId="35f651db-d50b-4cb2-a64c-c6b23de6402b" providerId="ADAL" clId="{AD6988B1-77D6-4A0D-B804-A059BCC8010B}" dt="2025-05-28T06:07:42.712" v="617" actId="47"/>
        <pc:sldMkLst>
          <pc:docMk/>
          <pc:sldMk cId="1913556806" sldId="2147473170"/>
        </pc:sldMkLst>
      </pc:sldChg>
      <pc:sldChg chg="modSp add del">
        <pc:chgData name="Riccardo Ambrosini" userId="35f651db-d50b-4cb2-a64c-c6b23de6402b" providerId="ADAL" clId="{AD6988B1-77D6-4A0D-B804-A059BCC8010B}" dt="2025-05-27T10:58:23.249" v="140" actId="47"/>
        <pc:sldMkLst>
          <pc:docMk/>
          <pc:sldMk cId="2192609104" sldId="2147473176"/>
        </pc:sldMkLst>
      </pc:sldChg>
      <pc:sldChg chg="delSp modSp add del mod ord">
        <pc:chgData name="Riccardo Ambrosini" userId="35f651db-d50b-4cb2-a64c-c6b23de6402b" providerId="ADAL" clId="{AD6988B1-77D6-4A0D-B804-A059BCC8010B}" dt="2025-05-28T06:06:17.036" v="610" actId="47"/>
        <pc:sldMkLst>
          <pc:docMk/>
          <pc:sldMk cId="1439499802" sldId="2147473178"/>
        </pc:sldMkLst>
      </pc:sldChg>
      <pc:sldChg chg="add del">
        <pc:chgData name="Riccardo Ambrosini" userId="35f651db-d50b-4cb2-a64c-c6b23de6402b" providerId="ADAL" clId="{AD6988B1-77D6-4A0D-B804-A059BCC8010B}" dt="2025-05-28T05:57:43.762" v="516" actId="47"/>
        <pc:sldMkLst>
          <pc:docMk/>
          <pc:sldMk cId="1934238485" sldId="2147473179"/>
        </pc:sldMkLst>
      </pc:sldChg>
      <pc:sldChg chg="add del">
        <pc:chgData name="Riccardo Ambrosini" userId="35f651db-d50b-4cb2-a64c-c6b23de6402b" providerId="ADAL" clId="{AD6988B1-77D6-4A0D-B804-A059BCC8010B}" dt="2025-05-27T12:25:17.063" v="203" actId="47"/>
        <pc:sldMkLst>
          <pc:docMk/>
          <pc:sldMk cId="2703064464" sldId="2147473179"/>
        </pc:sldMkLst>
      </pc:sldChg>
      <pc:sldChg chg="add del">
        <pc:chgData name="Riccardo Ambrosini" userId="35f651db-d50b-4cb2-a64c-c6b23de6402b" providerId="ADAL" clId="{AD6988B1-77D6-4A0D-B804-A059BCC8010B}" dt="2025-05-27T12:30:51.880" v="316" actId="47"/>
        <pc:sldMkLst>
          <pc:docMk/>
          <pc:sldMk cId="944281725" sldId="2147473180"/>
        </pc:sldMkLst>
      </pc:sldChg>
      <pc:sldChg chg="addSp delSp modSp add del mod delAnim">
        <pc:chgData name="Riccardo Ambrosini" userId="35f651db-d50b-4cb2-a64c-c6b23de6402b" providerId="ADAL" clId="{AD6988B1-77D6-4A0D-B804-A059BCC8010B}" dt="2025-05-28T05:33:05.316" v="384" actId="47"/>
        <pc:sldMkLst>
          <pc:docMk/>
          <pc:sldMk cId="2828173339" sldId="2147473181"/>
        </pc:sldMkLst>
      </pc:sldChg>
      <pc:sldChg chg="addSp modSp add mod">
        <pc:chgData name="Riccardo Ambrosini" userId="35f651db-d50b-4cb2-a64c-c6b23de6402b" providerId="ADAL" clId="{AD6988B1-77D6-4A0D-B804-A059BCC8010B}" dt="2025-05-27T12:34:59.853" v="326" actId="1035"/>
        <pc:sldMkLst>
          <pc:docMk/>
          <pc:sldMk cId="1715302415" sldId="2147473182"/>
        </pc:sldMkLst>
      </pc:sldChg>
      <pc:sldChg chg="addSp delSp modSp add mod ord">
        <pc:chgData name="Riccardo Ambrosini" userId="35f651db-d50b-4cb2-a64c-c6b23de6402b" providerId="ADAL" clId="{AD6988B1-77D6-4A0D-B804-A059BCC8010B}" dt="2025-05-28T05:50:59.154" v="470" actId="20577"/>
        <pc:sldMkLst>
          <pc:docMk/>
          <pc:sldMk cId="1648038106" sldId="2147473183"/>
        </pc:sldMkLst>
      </pc:sldChg>
      <pc:sldChg chg="new del">
        <pc:chgData name="Riccardo Ambrosini" userId="35f651db-d50b-4cb2-a64c-c6b23de6402b" providerId="ADAL" clId="{AD6988B1-77D6-4A0D-B804-A059BCC8010B}" dt="2025-05-28T05:34:33.630" v="391" actId="47"/>
        <pc:sldMkLst>
          <pc:docMk/>
          <pc:sldMk cId="307161848" sldId="2147473184"/>
        </pc:sldMkLst>
      </pc:sldChg>
      <pc:sldChg chg="new del">
        <pc:chgData name="Riccardo Ambrosini" userId="35f651db-d50b-4cb2-a64c-c6b23de6402b" providerId="ADAL" clId="{AD6988B1-77D6-4A0D-B804-A059BCC8010B}" dt="2025-05-28T05:34:33.630" v="391" actId="47"/>
        <pc:sldMkLst>
          <pc:docMk/>
          <pc:sldMk cId="1120951398" sldId="2147473185"/>
        </pc:sldMkLst>
      </pc:sldChg>
      <pc:sldChg chg="modSp add del mod ord">
        <pc:chgData name="Riccardo Ambrosini" userId="35f651db-d50b-4cb2-a64c-c6b23de6402b" providerId="ADAL" clId="{AD6988B1-77D6-4A0D-B804-A059BCC8010B}" dt="2025-05-28T06:05:19.412" v="604" actId="47"/>
        <pc:sldMkLst>
          <pc:docMk/>
          <pc:sldMk cId="2675186628" sldId="2147473269"/>
        </pc:sldMkLst>
      </pc:sldChg>
      <pc:sldChg chg="addSp delSp modSp add mod modNotes">
        <pc:chgData name="Riccardo Ambrosini" userId="35f651db-d50b-4cb2-a64c-c6b23de6402b" providerId="ADAL" clId="{AD6988B1-77D6-4A0D-B804-A059BCC8010B}" dt="2025-05-28T06:43:04.345" v="782"/>
        <pc:sldMkLst>
          <pc:docMk/>
          <pc:sldMk cId="692383953" sldId="2147473270"/>
        </pc:sldMkLst>
      </pc:sldChg>
      <pc:sldChg chg="addSp delSp modSp add mod modAnim modNotes">
        <pc:chgData name="Riccardo Ambrosini" userId="35f651db-d50b-4cb2-a64c-c6b23de6402b" providerId="ADAL" clId="{AD6988B1-77D6-4A0D-B804-A059BCC8010B}" dt="2025-05-28T06:43:04.345" v="782"/>
        <pc:sldMkLst>
          <pc:docMk/>
          <pc:sldMk cId="2852910143" sldId="2147473271"/>
        </pc:sldMkLst>
      </pc:sldChg>
      <pc:sldChg chg="addSp delSp modSp add mod">
        <pc:chgData name="Riccardo Ambrosini" userId="35f651db-d50b-4cb2-a64c-c6b23de6402b" providerId="ADAL" clId="{AD6988B1-77D6-4A0D-B804-A059BCC8010B}" dt="2025-05-28T07:01:48.107" v="805" actId="1038"/>
        <pc:sldMkLst>
          <pc:docMk/>
          <pc:sldMk cId="626731630" sldId="2147473272"/>
        </pc:sldMkLst>
      </pc:sldChg>
      <pc:sldChg chg="add del">
        <pc:chgData name="Riccardo Ambrosini" userId="35f651db-d50b-4cb2-a64c-c6b23de6402b" providerId="ADAL" clId="{AD6988B1-77D6-4A0D-B804-A059BCC8010B}" dt="2025-05-28T05:53:53.499" v="473" actId="47"/>
        <pc:sldMkLst>
          <pc:docMk/>
          <pc:sldMk cId="926910336" sldId="2147473470"/>
        </pc:sldMkLst>
      </pc:sldChg>
      <pc:sldChg chg="add del">
        <pc:chgData name="Riccardo Ambrosini" userId="35f651db-d50b-4cb2-a64c-c6b23de6402b" providerId="ADAL" clId="{AD6988B1-77D6-4A0D-B804-A059BCC8010B}" dt="2025-05-28T05:53:56.796" v="474" actId="47"/>
        <pc:sldMkLst>
          <pc:docMk/>
          <pc:sldMk cId="3245104356" sldId="2147473471"/>
        </pc:sldMkLst>
      </pc:sldChg>
      <pc:sldChg chg="delSp modSp add del mod ord">
        <pc:chgData name="Riccardo Ambrosini" userId="35f651db-d50b-4cb2-a64c-c6b23de6402b" providerId="ADAL" clId="{AD6988B1-77D6-4A0D-B804-A059BCC8010B}" dt="2025-05-28T06:02:01.270" v="528" actId="47"/>
        <pc:sldMkLst>
          <pc:docMk/>
          <pc:sldMk cId="4260834227" sldId="2147473472"/>
        </pc:sldMkLst>
      </pc:sldChg>
      <pc:sldChg chg="add del">
        <pc:chgData name="Riccardo Ambrosini" userId="35f651db-d50b-4cb2-a64c-c6b23de6402b" providerId="ADAL" clId="{AD6988B1-77D6-4A0D-B804-A059BCC8010B}" dt="2025-05-28T05:35:37.587" v="395" actId="47"/>
        <pc:sldMkLst>
          <pc:docMk/>
          <pc:sldMk cId="890711865" sldId="2147473478"/>
        </pc:sldMkLst>
      </pc:sldChg>
      <pc:sldMasterChg chg="addSldLayout delSldLayout modSldLayout">
        <pc:chgData name="Riccardo Ambrosini" userId="35f651db-d50b-4cb2-a64c-c6b23de6402b" providerId="ADAL" clId="{AD6988B1-77D6-4A0D-B804-A059BCC8010B}" dt="2025-05-28T06:07:42.712" v="617" actId="47"/>
        <pc:sldMasterMkLst>
          <pc:docMk/>
          <pc:sldMasterMk cId="2277366606" sldId="2147483672"/>
        </pc:sldMasterMkLst>
        <pc:sldLayoutChg chg="modSp mod">
          <pc:chgData name="Riccardo Ambrosini" userId="35f651db-d50b-4cb2-a64c-c6b23de6402b" providerId="ADAL" clId="{AD6988B1-77D6-4A0D-B804-A059BCC8010B}" dt="2025-05-27T12:33:04.204" v="324" actId="732"/>
          <pc:sldLayoutMkLst>
            <pc:docMk/>
            <pc:sldMasterMk cId="2277366606" sldId="2147483672"/>
            <pc:sldLayoutMk cId="684777806" sldId="2147483674"/>
          </pc:sldLayoutMkLst>
        </pc:sldLayoutChg>
        <pc:sldLayoutChg chg="delSp modSp mod">
          <pc:chgData name="Riccardo Ambrosini" userId="35f651db-d50b-4cb2-a64c-c6b23de6402b" providerId="ADAL" clId="{AD6988B1-77D6-4A0D-B804-A059BCC8010B}" dt="2025-05-27T12:32:06.636" v="322" actId="478"/>
          <pc:sldLayoutMkLst>
            <pc:docMk/>
            <pc:sldMasterMk cId="2277366606" sldId="2147483672"/>
            <pc:sldLayoutMk cId="1416373544" sldId="2147483701"/>
          </pc:sldLayoutMkLst>
        </pc:sldLayoutChg>
        <pc:sldLayoutChg chg="add del">
          <pc:chgData name="Riccardo Ambrosini" userId="35f651db-d50b-4cb2-a64c-c6b23de6402b" providerId="ADAL" clId="{AD6988B1-77D6-4A0D-B804-A059BCC8010B}" dt="2025-05-27T12:30:51.880" v="316" actId="47"/>
          <pc:sldLayoutMkLst>
            <pc:docMk/>
            <pc:sldMasterMk cId="2277366606" sldId="2147483672"/>
            <pc:sldLayoutMk cId="137589157" sldId="2147483708"/>
          </pc:sldLayoutMkLst>
        </pc:sldLayoutChg>
        <pc:sldLayoutChg chg="del">
          <pc:chgData name="Riccardo Ambrosini" userId="35f651db-d50b-4cb2-a64c-c6b23de6402b" providerId="ADAL" clId="{AD6988B1-77D6-4A0D-B804-A059BCC8010B}" dt="2025-05-28T06:07:42.712" v="617" actId="47"/>
          <pc:sldLayoutMkLst>
            <pc:docMk/>
            <pc:sldMasterMk cId="2277366606" sldId="2147483672"/>
            <pc:sldLayoutMk cId="1690129687" sldId="2147483708"/>
          </pc:sldLayoutMkLst>
        </pc:sldLayoutChg>
        <pc:sldLayoutChg chg="del">
          <pc:chgData name="Riccardo Ambrosini" userId="35f651db-d50b-4cb2-a64c-c6b23de6402b" providerId="ADAL" clId="{AD6988B1-77D6-4A0D-B804-A059BCC8010B}" dt="2025-05-27T12:40:11.027" v="339" actId="47"/>
          <pc:sldLayoutMkLst>
            <pc:docMk/>
            <pc:sldMasterMk cId="2277366606" sldId="2147483672"/>
            <pc:sldLayoutMk cId="2559063992" sldId="2147483708"/>
          </pc:sldLayoutMkLst>
        </pc:sldLayoutChg>
      </pc:sldMasterChg>
    </pc:docChg>
  </pc:docChgLst>
  <pc:docChgLst>
    <pc:chgData name="Riccardo Ambrosini" userId="35f651db-d50b-4cb2-a64c-c6b23de6402b" providerId="ADAL" clId="{41E6EDCA-D151-45DF-89CF-0817BC2E3D59}"/>
    <pc:docChg chg="custSel modSld">
      <pc:chgData name="Riccardo Ambrosini" userId="35f651db-d50b-4cb2-a64c-c6b23de6402b" providerId="ADAL" clId="{41E6EDCA-D151-45DF-89CF-0817BC2E3D59}" dt="2025-09-17T08:29:36.085" v="68" actId="20577"/>
      <pc:docMkLst>
        <pc:docMk/>
      </pc:docMkLst>
      <pc:sldChg chg="modSp mod">
        <pc:chgData name="Riccardo Ambrosini" userId="35f651db-d50b-4cb2-a64c-c6b23de6402b" providerId="ADAL" clId="{41E6EDCA-D151-45DF-89CF-0817BC2E3D59}" dt="2025-09-17T08:29:36.085" v="68" actId="20577"/>
        <pc:sldMkLst>
          <pc:docMk/>
          <pc:sldMk cId="3739229775" sldId="1736"/>
        </pc:sldMkLst>
        <pc:spChg chg="mod">
          <ac:chgData name="Riccardo Ambrosini" userId="35f651db-d50b-4cb2-a64c-c6b23de6402b" providerId="ADAL" clId="{41E6EDCA-D151-45DF-89CF-0817BC2E3D59}" dt="2025-09-17T08:29:17.901" v="49" actId="27636"/>
          <ac:spMkLst>
            <pc:docMk/>
            <pc:sldMk cId="3739229775" sldId="1736"/>
            <ac:spMk id="7" creationId="{7FF6C70C-10B3-46A1-A191-9BA7D702EC67}"/>
          </ac:spMkLst>
        </pc:spChg>
        <pc:spChg chg="mod">
          <ac:chgData name="Riccardo Ambrosini" userId="35f651db-d50b-4cb2-a64c-c6b23de6402b" providerId="ADAL" clId="{41E6EDCA-D151-45DF-89CF-0817BC2E3D59}" dt="2025-09-17T08:29:36.085" v="68" actId="20577"/>
          <ac:spMkLst>
            <pc:docMk/>
            <pc:sldMk cId="3739229775" sldId="1736"/>
            <ac:spMk id="9" creationId="{84C3D302-1E01-4E49-AA48-4895A86AE889}"/>
          </ac:spMkLst>
        </pc:spChg>
        <pc:spChg chg="mod">
          <ac:chgData name="Riccardo Ambrosini" userId="35f651db-d50b-4cb2-a64c-c6b23de6402b" providerId="ADAL" clId="{41E6EDCA-D151-45DF-89CF-0817BC2E3D59}" dt="2025-09-17T08:28:49.061" v="16" actId="6549"/>
          <ac:spMkLst>
            <pc:docMk/>
            <pc:sldMk cId="3739229775" sldId="1736"/>
            <ac:spMk id="10" creationId="{00000000-0000-0000-0000-000000000000}"/>
          </ac:spMkLst>
        </pc:spChg>
      </pc:sldChg>
      <pc:sldChg chg="modSp mod">
        <pc:chgData name="Riccardo Ambrosini" userId="35f651db-d50b-4cb2-a64c-c6b23de6402b" providerId="ADAL" clId="{41E6EDCA-D151-45DF-89CF-0817BC2E3D59}" dt="2025-09-17T08:28:20.076" v="7" actId="14100"/>
        <pc:sldMkLst>
          <pc:docMk/>
          <pc:sldMk cId="1648038106" sldId="2147473183"/>
        </pc:sldMkLst>
        <pc:spChg chg="mod">
          <ac:chgData name="Riccardo Ambrosini" userId="35f651db-d50b-4cb2-a64c-c6b23de6402b" providerId="ADAL" clId="{41E6EDCA-D151-45DF-89CF-0817BC2E3D59}" dt="2025-09-17T08:28:20.076" v="7" actId="14100"/>
          <ac:spMkLst>
            <pc:docMk/>
            <pc:sldMk cId="1648038106" sldId="2147473183"/>
            <ac:spMk id="11" creationId="{2B473FC1-1CDC-6CAD-9347-0ECFEEE821AF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Ex1.xml.rels><?xml version="1.0" encoding="UTF-8" standalone="yes"?>
<Relationships xmlns="http://schemas.openxmlformats.org/package/2006/relationships"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1D5-41B8-A407-EEE2A3E398EE}"/>
              </c:ext>
            </c:extLst>
          </c:dPt>
          <c:dPt>
            <c:idx val="1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1D5-41B8-A407-EEE2A3E398E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</c:v>
                </c:pt>
                <c:pt idx="1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D5-41B8-A407-EEE2A3E398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78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F9-4258-987F-D8A68810ECAD}"/>
              </c:ext>
            </c:extLst>
          </c:dPt>
          <c:dPt>
            <c:idx val="1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F9-4258-987F-D8A68810ECA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F9-4258-987F-D8A68810EC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17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data id="0">
      <cx:strDim type="cat">
        <cx:f dir="row">'[Cumulative green bond market issuance (2016-2023, source CBI &amp; REGIO presentation &amp; Bloomberg).xlsx]Sheet1'!$B$3:$I$3</cx:f>
        <cx:lvl ptCount="8">
          <cx:pt idx="0">2016</cx:pt>
          <cx:pt idx="1">2017</cx:pt>
          <cx:pt idx="2">2018</cx:pt>
          <cx:pt idx="3">2019</cx:pt>
          <cx:pt idx="4">2020</cx:pt>
          <cx:pt idx="5">2021</cx:pt>
          <cx:pt idx="6">2022</cx:pt>
          <cx:pt idx="7">2023</cx:pt>
        </cx:lvl>
      </cx:strDim>
      <cx:numDim type="val">
        <cx:f dir="row">'[Cumulative green bond market issuance (2016-2023, source CBI &amp; REGIO presentation &amp; Bloomberg).xlsx]Sheet1'!$B$4:$I$4</cx:f>
        <cx:lvl ptCount="8" formatCode="General">
          <cx:pt idx="0">83.900000000000006</cx:pt>
          <cx:pt idx="1">157.09999999999999</cx:pt>
          <cx:pt idx="2">171.59999999999999</cx:pt>
          <cx:pt idx="3">266.89999999999998</cx:pt>
          <cx:pt idx="4">290.10000000000002</cx:pt>
          <cx:pt idx="5">582.39999999999998</cx:pt>
          <cx:pt idx="6">487.10000000000002</cx:pt>
          <cx:pt idx="7">649.79999999999995</cx:pt>
        </cx:lvl>
      </cx:numDim>
    </cx:data>
  </cx:chartData>
  <cx:chart>
    <cx:title pos="t" align="ctr" overlay="0">
      <cx:tx>
        <cx:txData>
          <cx:v/>
        </cx:txData>
      </cx:tx>
      <cx:txPr>
        <a:bodyPr rot="0" spcFirstLastPara="1" vertOverflow="ellipsis" vert="horz" wrap="square" lIns="38100" tIns="19050" rIns="38100" bIns="19050" anchor="ctr" anchorCtr="1" compatLnSpc="0"/>
        <a:lstStyle/>
        <a:p>
          <a:pPr algn="ctr" rtl="0"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kumimoji="0" lang="en-US" sz="1400" b="0" i="0" u="none" strike="noStrike" kern="1200" cap="none" spc="0" normalizeH="0" baseline="0" noProof="0">
            <a:ln>
              <a:noFill/>
            </a:ln>
            <a:solidFill>
              <a:sysClr val="windowText" lastClr="000000">
                <a:lumMod val="65000"/>
                <a:lumOff val="35000"/>
              </a:sysClr>
            </a:solidFill>
            <a:effectLst/>
            <a:uLnTx/>
            <a:uFillTx/>
            <a:latin typeface="Calibri" panose="020F0502020204030204"/>
          </a:endParaRPr>
        </a:p>
      </cx:txPr>
    </cx:title>
    <cx:plotArea>
      <cx:plotAreaRegion>
        <cx:series layoutId="waterfall" uniqueId="{D62F03A2-210F-4F4B-A39C-E2CF5A04CCEB}">
          <cx:spPr>
            <a:solidFill>
              <a:schemeClr val="tx1">
                <a:lumMod val="75000"/>
                <a:lumOff val="25000"/>
              </a:schemeClr>
            </a:solidFill>
          </cx:spPr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 b="1">
                    <a:solidFill>
                      <a:schemeClr val="tx1"/>
                    </a:solidFill>
                  </a:defRPr>
                </a:pPr>
                <a:endParaRPr lang="en-US" sz="1200" b="1" i="0" u="none" strike="noStrike" kern="1200" baseline="0">
                  <a:solidFill>
                    <a:schemeClr val="tx1"/>
                  </a:solidFill>
                  <a:latin typeface="Arial"/>
                </a:endParaRPr>
              </a:p>
            </cx:txPr>
            <cx:visibility seriesName="0" categoryName="0" value="1"/>
          </cx:dataLabels>
          <cx:dataId val="0"/>
          <cx:layoutPr>
            <cx:subtotals/>
          </cx:layoutPr>
        </cx:series>
      </cx:plotAreaRegion>
      <cx:axis id="0">
        <cx:catScaling gapWidth="1.5"/>
        <cx:title>
          <cx:tx>
            <cx:txData>
              <cx:v>Year</cx:v>
            </cx:txData>
          </cx:tx>
          <cx:txPr>
            <a:bodyPr spcFirstLastPara="1" vertOverflow="ellipsis" horzOverflow="overflow" wrap="square" lIns="0" tIns="0" rIns="0" bIns="0" anchor="ctr" anchorCtr="1"/>
            <a:lstStyle/>
            <a:p>
              <a:pPr algn="ctr" rtl="0">
                <a:defRPr/>
              </a:pPr>
              <a:r>
                <a:rPr lang="en-US" sz="1200" b="0" i="0" u="none" strike="noStrike" kern="1200" baseline="0" dirty="0">
                  <a:solidFill>
                    <a:schemeClr val="bg2"/>
                  </a:solidFill>
                  <a:latin typeface="Calibri" panose="020F0502020204030204"/>
                </a:rPr>
                <a:t>Year</a:t>
              </a:r>
            </a:p>
          </cx:txPr>
        </cx:title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100"/>
            </a:pPr>
            <a:endParaRPr lang="en-US" sz="1100" b="0" i="0" u="none" strike="noStrike" kern="1200" baseline="0">
              <a:solidFill>
                <a:srgbClr val="021F43">
                  <a:lumMod val="65000"/>
                  <a:lumOff val="35000"/>
                </a:srgbClr>
              </a:solidFill>
              <a:latin typeface="Arial"/>
            </a:endParaRPr>
          </a:p>
        </cx:txPr>
      </cx:axis>
      <cx:axis id="1">
        <cx:valScaling/>
        <cx:title>
          <cx:tx>
            <cx:txData>
              <cx:v>Amount Issued (US$ bn)</cx:v>
            </cx:txData>
          </cx:tx>
          <cx:txPr>
            <a:bodyPr spcFirstLastPara="1" vertOverflow="ellipsis" horzOverflow="overflow" wrap="square" lIns="0" tIns="0" rIns="0" bIns="0" anchor="ctr" anchorCtr="1"/>
            <a:lstStyle/>
            <a:p>
              <a:pPr algn="ctr" rtl="0">
                <a:defRPr/>
              </a:pPr>
              <a:r>
                <a:rPr lang="en-US" sz="1100" b="0" i="0" u="none" strike="noStrike" kern="1200" baseline="0" dirty="0">
                  <a:solidFill>
                    <a:schemeClr val="bg2"/>
                  </a:solidFill>
                  <a:latin typeface="Calibri" panose="020F0502020204030204"/>
                </a:rPr>
                <a:t>Amount Issued (US$ bn)</a:t>
              </a:r>
            </a:p>
          </cx:txPr>
        </cx:title>
        <cx:majorGridlines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F392C-281E-4D9B-B80B-89CB9A4F4F91}" type="datetimeFigureOut">
              <a:rPr lang="en-US" smtClean="0"/>
              <a:t>17-Sep-25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4254E-C747-4A3E-AD06-E262B7012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765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305B69-5A0E-B15B-1295-94F88F2F5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BD84C4-92CA-FBBA-7576-00172D47FE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68313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F402CA-58B7-8E8D-98A9-66CAD905F7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Calibri"/>
                <a:cs typeface="Calibri"/>
              </a:rPr>
              <a:t>ABC AS alone is 5.0</a:t>
            </a:r>
          </a:p>
          <a:p>
            <a:endParaRPr lang="en-US">
              <a:latin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756639-AA3C-9DD8-C8F2-A28EE8DCA1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288943-A205-46C6-A29B-D5A4E37BC4F8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20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8313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Calibri"/>
                <a:cs typeface="Calibri"/>
              </a:rPr>
              <a:t>ABC AS alone is 5.0</a:t>
            </a:r>
          </a:p>
          <a:p>
            <a:endParaRPr lang="en-US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288943-A205-46C6-A29B-D5A4E37BC4F8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06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8313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Calibri"/>
                <a:cs typeface="Calibri"/>
              </a:rPr>
              <a:t>ABC AS alone is 5.0</a:t>
            </a:r>
          </a:p>
          <a:p>
            <a:endParaRPr lang="en-US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288943-A205-46C6-A29B-D5A4E37BC4F8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24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8FF73-BBB6-586C-C764-ADC88EC1A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94AF4B-6FBC-C97A-4534-BCB3917E22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68313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862419-8879-42F1-FD3C-FFA8735DCD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Calibri"/>
                <a:cs typeface="Calibri"/>
              </a:rPr>
              <a:t>ABC AS alone is 5.0</a:t>
            </a:r>
          </a:p>
          <a:p>
            <a:endParaRPr lang="en-US">
              <a:latin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8261EC-E00B-63E5-A7C6-C86E502431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288943-A205-46C6-A29B-D5A4E37BC4F8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08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0F516-6095-9C62-EEFE-60315620B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23C1DD-EA88-273C-F2F1-7EAB2118C0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66EB21-0487-72B4-5250-FEC18D9991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DD1C8B-829A-ED7E-9CE4-EB5ADE2BD2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4254E-C747-4A3E-AD06-E262B70124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14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CE64A-F5A0-4E5D-A5A2-217A5303FF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00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2F468-0796-413D-A8F2-13E6D5220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43901A-CEC9-9A8A-560A-ACA4499A77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3A9AE2-15F2-7CC8-DA66-3A7A45A330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30F63C-39A1-A2E0-5AB8-83B7335CDE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4254E-C747-4A3E-AD06-E262B70124F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82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FF698B-1C52-0720-A367-774591FBE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6E1A3B-75F6-CA15-75EF-597B4AF30B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56876C-3E31-C46B-B6F4-0A861B95AC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42FAB5-5EE6-C41F-A09A-6A60901F07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4254E-C747-4A3E-AD06-E262B70124F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83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1220788"/>
            <a:ext cx="5859463" cy="3297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288943-A205-46C6-A29B-D5A4E37BC4F8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11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.png"/><Relationship Id="rId4" Type="http://schemas.openxmlformats.org/officeDocument/2006/relationships/image" Target="../media/image4.em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.png"/><Relationship Id="rId4" Type="http://schemas.openxmlformats.org/officeDocument/2006/relationships/image" Target="../media/image4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100138"/>
            <a:ext cx="12192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551" y="301627"/>
            <a:ext cx="10750549" cy="756707"/>
          </a:xfrm>
        </p:spPr>
        <p:txBody>
          <a:bodyPr anchor="b">
            <a:normAutofit/>
          </a:bodyPr>
          <a:lstStyle>
            <a:lvl1pPr>
              <a:defRPr sz="28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17551" y="1598613"/>
            <a:ext cx="10750549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2200" smtClean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rgbClr val="263A48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53EF0-E817-4E49-A366-6572B14DF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05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 flipV="1">
            <a:off x="0" y="0"/>
            <a:ext cx="12192000" cy="4479636"/>
          </a:xfrm>
          <a:prstGeom prst="rect">
            <a:avLst/>
          </a:prstGeom>
          <a:solidFill>
            <a:srgbClr val="139A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egular" charset="0"/>
              <a:cs typeface="Times New Roman" pitchFamily="18" charset="0"/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7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22"/>
                    </a14:imgEffect>
                    <a14:imgEffect>
                      <a14:saturation sat="400000"/>
                    </a14:imgEffect>
                    <a14:imgEffect>
                      <a14:brightnessContrast bright="-96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8448" y="3580"/>
            <a:ext cx="2923552" cy="4314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9256889" cy="43587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alphaModFix amt="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340" y="0"/>
            <a:ext cx="3098800" cy="43621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8660192" y="4318002"/>
            <a:ext cx="3531809" cy="84666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egular" charset="0"/>
              <a:cs typeface="Times New Roman" pitchFamily="18" charset="0"/>
            </a:endParaRPr>
          </a:p>
        </p:txBody>
      </p:sp>
      <p:sp>
        <p:nvSpPr>
          <p:cNvPr id="265" name="Line 1086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66" name="Line 1087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67" name="Rectangle 1088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68" name="Rectangle 1089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69" name="Freeform 1098"/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0" name="Freeform 1115"/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1" name="Freeform 1120"/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2" name="Freeform 1134"/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2" y="4"/>
              </a:cxn>
              <a:cxn ang="0">
                <a:pos x="2" y="4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4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2" y="4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3" name="Freeform 1141"/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</a:cxnLst>
            <a:rect l="0" t="0" r="r" b="b"/>
            <a:pathLst>
              <a:path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4" name="Freeform 1148"/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5" name="Freeform 1150"/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6" name="Freeform 1152"/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7" name="Freeform 1154"/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8" name="Freeform 1156"/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9" name="Freeform 1163"/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2" y="2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0" name="Freeform 1172"/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1" name="Freeform 1177"/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2" name="Freeform 1180"/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3"/>
              </a:cxn>
              <a:cxn ang="0">
                <a:pos x="2" y="3"/>
              </a:cxn>
              <a:cxn ang="0">
                <a:pos x="2" y="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2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3" name="Line 1187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4" name="Line 1188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5" name="Freeform 1208"/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6" name="Freeform 1210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7" name="Freeform 1214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8" name="Rectangle 1215"/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9" name="Freeform 1217"/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0" name="Freeform 1219"/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1" name="Freeform 1221"/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2" name="Freeform 1234"/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3" name="Line 1237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4" name="Line 1238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5" name="Freeform 1240"/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6" name="Freeform 1243"/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7" name="Freeform 1246"/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8" name="Freeform 1250"/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9" name="Freeform 1252"/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0" name="Freeform 1255"/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1" name="Rectangle 1256"/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2" name="Freeform 1258"/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3" name="Freeform 1266"/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4" name="Freeform 1269"/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5" name="Line 1270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6" name="Line 1271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7" name="Rectangle 1272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8" name="Rectangle 1273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9" name="Line 1274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0" name="Line 1275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1" name="Freeform 1277"/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2" name="Freeform 1287"/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3" name="Freeform 1290"/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4" name="Rectangle 1335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5" name="Rectangle 1336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6" name="Rectangle 1337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7" name="Rectangle 1340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8" name="Rectangle 1341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9" name="Rectangle 1342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20" name="Rectangle 1343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21" name="Rectangle 1344"/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22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7922159" y="6107067"/>
            <a:ext cx="3402957" cy="306564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0" name="Title 329"/>
          <p:cNvSpPr>
            <a:spLocks noGrp="1"/>
          </p:cNvSpPr>
          <p:nvPr>
            <p:ph type="title" hasCustomPrompt="1"/>
          </p:nvPr>
        </p:nvSpPr>
        <p:spPr>
          <a:xfrm>
            <a:off x="2016831" y="1189790"/>
            <a:ext cx="9295741" cy="182216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5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Up to Three Lines at this size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2033564" y="3000005"/>
            <a:ext cx="9279009" cy="87588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5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Subtitle</a:t>
            </a:r>
            <a:br>
              <a:rPr lang="en-US"/>
            </a:br>
            <a:r>
              <a:rPr lang="en-US"/>
              <a:t>up to Two Lines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 hasCustomPrompt="1"/>
          </p:nvPr>
        </p:nvSpPr>
        <p:spPr>
          <a:xfrm>
            <a:off x="7576097" y="5051778"/>
            <a:ext cx="3761560" cy="1040861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Presenter Information</a:t>
            </a:r>
          </a:p>
          <a:p>
            <a:pPr lvl="0"/>
            <a:r>
              <a:rPr lang="en-US"/>
              <a:t>Location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8952090" y="4308323"/>
            <a:ext cx="3239911" cy="18288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accent3"/>
              </a:solidFill>
              <a:effectLst/>
              <a:latin typeface="Arial Regular" charset="0"/>
              <a:cs typeface="Times New Roman" pitchFamily="18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1" y="4309534"/>
            <a:ext cx="9302044" cy="18288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Regular" charset="0"/>
              <a:cs typeface="Times New Roman" pitchFamily="18" charset="0"/>
            </a:endParaRPr>
          </a:p>
        </p:txBody>
      </p:sp>
      <p:sp>
        <p:nvSpPr>
          <p:cNvPr id="74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1919681" y="6417310"/>
            <a:ext cx="9419984" cy="301124"/>
          </a:xfrm>
          <a:prstGeom prst="rect">
            <a:avLst/>
          </a:prstGeom>
        </p:spPr>
        <p:txBody>
          <a:bodyPr rIns="0" anchor="t" anchorCtr="0">
            <a:normAutofit/>
          </a:bodyPr>
          <a:lstStyle>
            <a:lvl1pPr>
              <a:defRPr b="0"/>
            </a:lvl1pPr>
          </a:lstStyle>
          <a:p>
            <a:pPr algn="r">
              <a:defRPr/>
            </a:pPr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B02D7674-7DCE-0E45-9686-E5067D9F930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4525" y="4870966"/>
            <a:ext cx="4580176" cy="116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10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Line 1086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66" name="Line 1087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67" name="Rectangle 1088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68" name="Rectangle 1089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69" name="Freeform 1098"/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0" name="Freeform 1115"/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1" name="Freeform 1120"/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2" name="Freeform 1134"/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2" y="4"/>
              </a:cxn>
              <a:cxn ang="0">
                <a:pos x="2" y="4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4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2" y="4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3" name="Freeform 1141"/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</a:cxnLst>
            <a:rect l="0" t="0" r="r" b="b"/>
            <a:pathLst>
              <a:path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4" name="Freeform 1148"/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5" name="Freeform 1150"/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6" name="Freeform 1152"/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7" name="Freeform 1154"/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8" name="Freeform 1156"/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9" name="Freeform 1163"/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2" y="2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0" name="Freeform 1172"/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1" name="Freeform 1177"/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2" name="Freeform 1180"/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3"/>
              </a:cxn>
              <a:cxn ang="0">
                <a:pos x="2" y="3"/>
              </a:cxn>
              <a:cxn ang="0">
                <a:pos x="2" y="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2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3" name="Line 1187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4" name="Line 1188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5" name="Freeform 1208"/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6" name="Freeform 1210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7" name="Freeform 1214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8" name="Rectangle 1215"/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9" name="Freeform 1217"/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0" name="Freeform 1219"/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1" name="Freeform 1221"/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2" name="Freeform 1234"/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3" name="Line 1237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4" name="Line 1238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5" name="Freeform 1240"/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6" name="Freeform 1243"/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7" name="Freeform 1246"/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8" name="Freeform 1250"/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9" name="Freeform 1252"/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0" name="Freeform 1255"/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1" name="Rectangle 1256"/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2" name="Freeform 1258"/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3" name="Freeform 1266"/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4" name="Freeform 1269"/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5" name="Line 1270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6" name="Line 1271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7" name="Rectangle 1272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8" name="Rectangle 1273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9" name="Line 1274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0" name="Line 1275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1" name="Freeform 1277"/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2" name="Freeform 1287"/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3" name="Freeform 1290"/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4" name="Rectangle 1335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5" name="Rectangle 1336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6" name="Rectangle 1337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7" name="Rectangle 1340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8" name="Rectangle 1341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9" name="Rectangle 1342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20" name="Rectangle 1343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21" name="Rectangle 1344"/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22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7572588" y="6107067"/>
            <a:ext cx="3752529" cy="306564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0" name="Title 329"/>
          <p:cNvSpPr>
            <a:spLocks noGrp="1"/>
          </p:cNvSpPr>
          <p:nvPr>
            <p:ph type="title" hasCustomPrompt="1"/>
          </p:nvPr>
        </p:nvSpPr>
        <p:spPr>
          <a:xfrm>
            <a:off x="2016831" y="1189790"/>
            <a:ext cx="9295741" cy="182216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5000" b="1" baseline="0">
                <a:solidFill>
                  <a:srgbClr val="021F43"/>
                </a:solidFill>
              </a:defRPr>
            </a:lvl1pPr>
          </a:lstStyle>
          <a:p>
            <a:r>
              <a:rPr lang="en-US"/>
              <a:t>Presentation Title Up to Three Lines at this size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2033564" y="3000005"/>
            <a:ext cx="9279009" cy="87588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500" b="0" i="0" cap="all" baseline="0">
                <a:solidFill>
                  <a:srgbClr val="021F43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Subtitle</a:t>
            </a:r>
            <a:br>
              <a:rPr lang="en-US"/>
            </a:br>
            <a:r>
              <a:rPr lang="en-US"/>
              <a:t>up to Two Lines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 hasCustomPrompt="1"/>
          </p:nvPr>
        </p:nvSpPr>
        <p:spPr>
          <a:xfrm>
            <a:off x="7576097" y="4612641"/>
            <a:ext cx="3761560" cy="1479998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Presenter Information</a:t>
            </a:r>
          </a:p>
          <a:p>
            <a:pPr lvl="0"/>
            <a:r>
              <a:rPr lang="en-US"/>
              <a:t>Location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1919681" y="6417310"/>
            <a:ext cx="9419984" cy="301124"/>
          </a:xfrm>
          <a:prstGeom prst="rect">
            <a:avLst/>
          </a:prstGeom>
        </p:spPr>
        <p:txBody>
          <a:bodyPr rIns="0" anchor="t" anchorCtr="0">
            <a:normAutofit/>
          </a:bodyPr>
          <a:lstStyle>
            <a:lvl1pPr>
              <a:defRPr b="0"/>
            </a:lvl1pPr>
          </a:lstStyle>
          <a:p>
            <a:pPr algn="r">
              <a:defRPr/>
            </a:pPr>
            <a:endParaRPr lang="en-US"/>
          </a:p>
        </p:txBody>
      </p:sp>
      <p:sp>
        <p:nvSpPr>
          <p:cNvPr id="73" name="Rectangle 72"/>
          <p:cNvSpPr/>
          <p:nvPr/>
        </p:nvSpPr>
        <p:spPr bwMode="auto">
          <a:xfrm>
            <a:off x="8952090" y="4308323"/>
            <a:ext cx="3239911" cy="182880"/>
          </a:xfrm>
          <a:prstGeom prst="rect">
            <a:avLst/>
          </a:prstGeom>
          <a:solidFill>
            <a:srgbClr val="00ADE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accent3"/>
              </a:solidFill>
              <a:effectLst/>
              <a:latin typeface="Arial Regular" charset="0"/>
              <a:cs typeface="Times New Roman" pitchFamily="18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1" y="4309534"/>
            <a:ext cx="9302044" cy="18288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Regular" charset="0"/>
              <a:cs typeface="Times New Roman" pitchFamily="18" charset="0"/>
            </a:endParaRPr>
          </a:p>
        </p:txBody>
      </p:sp>
      <p:pic>
        <p:nvPicPr>
          <p:cNvPr id="68" name="Picture 6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265"/>
          <a:stretch/>
        </p:blipFill>
        <p:spPr>
          <a:xfrm>
            <a:off x="473727" y="4936847"/>
            <a:ext cx="4580176" cy="90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77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 flipV="1">
            <a:off x="0" y="0"/>
            <a:ext cx="12192000" cy="447963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egular" charset="0"/>
              <a:cs typeface="Times New Roman" pitchFamily="18" charset="0"/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8448" y="3580"/>
            <a:ext cx="2923552" cy="4314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9256889" cy="43587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alphaModFix amt="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340" y="0"/>
            <a:ext cx="3098800" cy="43621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8660192" y="4318002"/>
            <a:ext cx="3531809" cy="84666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egular" charset="0"/>
              <a:cs typeface="Times New Roman" pitchFamily="18" charset="0"/>
            </a:endParaRPr>
          </a:p>
        </p:txBody>
      </p:sp>
      <p:sp>
        <p:nvSpPr>
          <p:cNvPr id="265" name="Line 1086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66" name="Line 1087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67" name="Rectangle 1088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68" name="Rectangle 1089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69" name="Freeform 1098"/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0" name="Freeform 1115"/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1" name="Freeform 1120"/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2" name="Freeform 1134"/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2" y="4"/>
              </a:cxn>
              <a:cxn ang="0">
                <a:pos x="2" y="4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4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2" y="4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3" name="Freeform 1141"/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</a:cxnLst>
            <a:rect l="0" t="0" r="r" b="b"/>
            <a:pathLst>
              <a:path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4" name="Freeform 1148"/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5" name="Freeform 1150"/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6" name="Freeform 1152"/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7" name="Freeform 1154"/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8" name="Freeform 1156"/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9" name="Freeform 1163"/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2" y="2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0" name="Freeform 1172"/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1" name="Freeform 1177"/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2" name="Freeform 1180"/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3"/>
              </a:cxn>
              <a:cxn ang="0">
                <a:pos x="2" y="3"/>
              </a:cxn>
              <a:cxn ang="0">
                <a:pos x="2" y="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2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3" name="Line 1187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4" name="Line 1188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5" name="Freeform 1208"/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6" name="Freeform 1210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7" name="Freeform 1214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8" name="Rectangle 1215"/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9" name="Freeform 1217"/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0" name="Freeform 1219"/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1" name="Freeform 1221"/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2" name="Freeform 1234"/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3" name="Line 1237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4" name="Line 1238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5" name="Freeform 1240"/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6" name="Freeform 1243"/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7" name="Freeform 1246"/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8" name="Freeform 1250"/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9" name="Freeform 1252"/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0" name="Freeform 1255"/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1" name="Rectangle 1256"/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2" name="Freeform 1258"/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3" name="Freeform 1266"/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4" name="Freeform 1269"/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5" name="Line 1270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6" name="Line 1271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7" name="Rectangle 1272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8" name="Rectangle 1273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9" name="Line 1274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0" name="Line 1275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1" name="Freeform 1277"/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2" name="Freeform 1287"/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3" name="Freeform 1290"/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4" name="Rectangle 1335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5" name="Rectangle 1336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6" name="Rectangle 1337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7" name="Rectangle 1340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8" name="Rectangle 1341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9" name="Rectangle 1342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20" name="Rectangle 1343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21" name="Rectangle 1344"/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22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7922159" y="6107067"/>
            <a:ext cx="3402957" cy="306564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0" name="Title 329"/>
          <p:cNvSpPr>
            <a:spLocks noGrp="1"/>
          </p:cNvSpPr>
          <p:nvPr>
            <p:ph type="title" hasCustomPrompt="1"/>
          </p:nvPr>
        </p:nvSpPr>
        <p:spPr>
          <a:xfrm>
            <a:off x="2016831" y="1189790"/>
            <a:ext cx="9295741" cy="182216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Up to Three Lines at this size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2033564" y="3000005"/>
            <a:ext cx="9279009" cy="87588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Subtitle</a:t>
            </a:r>
            <a:br>
              <a:rPr lang="en-US"/>
            </a:br>
            <a:r>
              <a:rPr lang="en-US"/>
              <a:t>up to Two Lines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 hasCustomPrompt="1"/>
          </p:nvPr>
        </p:nvSpPr>
        <p:spPr>
          <a:xfrm>
            <a:off x="7576097" y="5051778"/>
            <a:ext cx="3761560" cy="1040861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Presenter Information</a:t>
            </a:r>
          </a:p>
          <a:p>
            <a:pPr lvl="0"/>
            <a:r>
              <a:rPr lang="en-US"/>
              <a:t>Location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8952090" y="4308323"/>
            <a:ext cx="3239911" cy="18288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accent3"/>
              </a:solidFill>
              <a:effectLst/>
              <a:latin typeface="Arial Regular" charset="0"/>
              <a:cs typeface="Times New Roman" pitchFamily="18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1" y="4309534"/>
            <a:ext cx="9302044" cy="18288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Regular" charset="0"/>
              <a:cs typeface="Times New Roman" pitchFamily="18" charset="0"/>
            </a:endParaRPr>
          </a:p>
        </p:txBody>
      </p:sp>
      <p:sp>
        <p:nvSpPr>
          <p:cNvPr id="74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1919681" y="6417310"/>
            <a:ext cx="9419984" cy="301124"/>
          </a:xfrm>
          <a:prstGeom prst="rect">
            <a:avLst/>
          </a:prstGeom>
        </p:spPr>
        <p:txBody>
          <a:bodyPr rIns="0" anchor="t" anchorCtr="0">
            <a:normAutofit/>
          </a:bodyPr>
          <a:lstStyle>
            <a:lvl1pPr>
              <a:defRPr b="0"/>
            </a:lvl1pPr>
          </a:lstStyle>
          <a:p>
            <a:pPr algn="r">
              <a:defRPr/>
            </a:pPr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17F916C6-2F8A-9B48-84D6-4E092290D06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4525" y="4870966"/>
            <a:ext cx="4580176" cy="116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43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 userDrawn="1"/>
        </p:nvSpPr>
        <p:spPr bwMode="auto">
          <a:xfrm flipV="1">
            <a:off x="0" y="0"/>
            <a:ext cx="12192000" cy="807647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  <a:lumOff val="50000"/>
                </a:schemeClr>
              </a:gs>
              <a:gs pos="7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0"/>
          </a:gradFill>
          <a:ln>
            <a:noFill/>
          </a:ln>
        </p:spPr>
        <p:txBody>
          <a:bodyPr lIns="91440" tIns="45720" rIns="91440" bIns="45720"/>
          <a:lstStyle/>
          <a:p>
            <a:pPr marL="115570" indent="-115570">
              <a:spcBef>
                <a:spcPct val="50000"/>
              </a:spcBef>
              <a:buFontTx/>
              <a:buChar char="•"/>
            </a:pPr>
            <a:endParaRPr lang="en-US" sz="1335" b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43" y="301626"/>
            <a:ext cx="10818818" cy="4202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hqprint"/>
          <a:srcRect b="24260"/>
          <a:stretch/>
        </p:blipFill>
        <p:spPr>
          <a:xfrm>
            <a:off x="10134275" y="6437133"/>
            <a:ext cx="1914829" cy="36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73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/>
          <p:cNvSpPr>
            <a:spLocks/>
          </p:cNvSpPr>
          <p:nvPr/>
        </p:nvSpPr>
        <p:spPr bwMode="auto">
          <a:xfrm flipH="1">
            <a:off x="8506884" y="615951"/>
            <a:ext cx="1352549" cy="1895475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5" name="Freeform 1683"/>
          <p:cNvSpPr>
            <a:spLocks/>
          </p:cNvSpPr>
          <p:nvPr/>
        </p:nvSpPr>
        <p:spPr bwMode="auto">
          <a:xfrm flipH="1">
            <a:off x="9880600" y="3175"/>
            <a:ext cx="950384" cy="5842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742929" y="301626"/>
            <a:ext cx="10711620" cy="1031875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742951" y="1460501"/>
            <a:ext cx="10712449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414752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414752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414752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414752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41475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553634" y="6356351"/>
            <a:ext cx="760941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6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7B49-D039-FE4C-A413-C655E1463E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50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 flipV="1">
            <a:off x="0" y="0"/>
            <a:ext cx="12192000" cy="4479636"/>
          </a:xfrm>
          <a:prstGeom prst="rect">
            <a:avLst/>
          </a:prstGeom>
          <a:solidFill>
            <a:srgbClr val="139A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egular" charset="0"/>
              <a:cs typeface="Times New Roman" pitchFamily="18" charset="0"/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7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22"/>
                    </a14:imgEffect>
                    <a14:imgEffect>
                      <a14:saturation sat="400000"/>
                    </a14:imgEffect>
                    <a14:imgEffect>
                      <a14:brightnessContrast bright="-96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8448" y="3580"/>
            <a:ext cx="2923552" cy="4314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9256889" cy="43587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alphaModFix amt="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340" y="0"/>
            <a:ext cx="3098800" cy="43621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8660192" y="4318002"/>
            <a:ext cx="3531809" cy="84666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egular" charset="0"/>
              <a:cs typeface="Times New Roman" pitchFamily="18" charset="0"/>
            </a:endParaRPr>
          </a:p>
        </p:txBody>
      </p:sp>
      <p:sp>
        <p:nvSpPr>
          <p:cNvPr id="265" name="Line 1086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66" name="Line 1087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67" name="Rectangle 1088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68" name="Rectangle 1089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69" name="Freeform 1098"/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0" name="Freeform 1115"/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1" name="Freeform 1120"/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2" name="Freeform 1134"/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2" y="4"/>
              </a:cxn>
              <a:cxn ang="0">
                <a:pos x="2" y="4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4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2" y="4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3" name="Freeform 1141"/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</a:cxnLst>
            <a:rect l="0" t="0" r="r" b="b"/>
            <a:pathLst>
              <a:path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4" name="Freeform 1148"/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5" name="Freeform 1150"/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6" name="Freeform 1152"/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7" name="Freeform 1154"/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8" name="Freeform 1156"/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9" name="Freeform 1163"/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2" y="2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0" name="Freeform 1172"/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1" name="Freeform 1177"/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2" name="Freeform 1180"/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3"/>
              </a:cxn>
              <a:cxn ang="0">
                <a:pos x="2" y="3"/>
              </a:cxn>
              <a:cxn ang="0">
                <a:pos x="2" y="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2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3" name="Line 1187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4" name="Line 1188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5" name="Freeform 1208"/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6" name="Freeform 1210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7" name="Freeform 1214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8" name="Rectangle 1215"/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9" name="Freeform 1217"/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0" name="Freeform 1219"/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1" name="Freeform 1221"/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2" name="Freeform 1234"/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3" name="Line 1237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4" name="Line 1238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5" name="Freeform 1240"/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6" name="Freeform 1243"/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7" name="Freeform 1246"/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8" name="Freeform 1250"/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9" name="Freeform 1252"/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0" name="Freeform 1255"/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1" name="Rectangle 1256"/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2" name="Freeform 1258"/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3" name="Freeform 1266"/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4" name="Freeform 1269"/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5" name="Line 1270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6" name="Line 1271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7" name="Rectangle 1272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8" name="Rectangle 1273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9" name="Line 1274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0" name="Line 1275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1" name="Freeform 1277"/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2" name="Freeform 1287"/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3" name="Freeform 1290"/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4" name="Rectangle 1335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5" name="Rectangle 1336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6" name="Rectangle 1337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7" name="Rectangle 1340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8" name="Rectangle 1341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9" name="Rectangle 1342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20" name="Rectangle 1343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21" name="Rectangle 1344"/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22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7922159" y="6107067"/>
            <a:ext cx="3402957" cy="306564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0" name="Title 329"/>
          <p:cNvSpPr>
            <a:spLocks noGrp="1"/>
          </p:cNvSpPr>
          <p:nvPr>
            <p:ph type="title" hasCustomPrompt="1"/>
          </p:nvPr>
        </p:nvSpPr>
        <p:spPr>
          <a:xfrm>
            <a:off x="2016831" y="1189790"/>
            <a:ext cx="9295741" cy="182216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5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Up to Three Lines at this size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2033564" y="3000005"/>
            <a:ext cx="9279009" cy="87588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5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Subtitle</a:t>
            </a:r>
            <a:br>
              <a:rPr lang="en-US"/>
            </a:br>
            <a:r>
              <a:rPr lang="en-US"/>
              <a:t>up to Two Lines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 hasCustomPrompt="1"/>
          </p:nvPr>
        </p:nvSpPr>
        <p:spPr>
          <a:xfrm>
            <a:off x="7576097" y="5051778"/>
            <a:ext cx="3761560" cy="1040861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Presenter Information</a:t>
            </a:r>
          </a:p>
          <a:p>
            <a:pPr lvl="0"/>
            <a:r>
              <a:rPr lang="en-US"/>
              <a:t>Location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8952090" y="4308323"/>
            <a:ext cx="3239911" cy="18288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accent3"/>
              </a:solidFill>
              <a:effectLst/>
              <a:latin typeface="Arial Regular" charset="0"/>
              <a:cs typeface="Times New Roman" pitchFamily="18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1" y="4309534"/>
            <a:ext cx="9302044" cy="18288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Regular" charset="0"/>
              <a:cs typeface="Times New Roman" pitchFamily="18" charset="0"/>
            </a:endParaRPr>
          </a:p>
        </p:txBody>
      </p:sp>
      <p:sp>
        <p:nvSpPr>
          <p:cNvPr id="74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1919681" y="6417310"/>
            <a:ext cx="9419984" cy="301124"/>
          </a:xfrm>
        </p:spPr>
        <p:txBody>
          <a:bodyPr rIns="0" anchor="t" anchorCtr="0">
            <a:normAutofit/>
          </a:bodyPr>
          <a:lstStyle>
            <a:lvl1pPr>
              <a:defRPr b="0"/>
            </a:lvl1pPr>
          </a:lstStyle>
          <a:p>
            <a:pPr algn="r">
              <a:defRPr/>
            </a:pPr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B02D7674-7DCE-0E45-9686-E5067D9F930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4525" y="4870966"/>
            <a:ext cx="4580176" cy="116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07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Line 1086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66" name="Line 1087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67" name="Rectangle 1088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68" name="Rectangle 1089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69" name="Freeform 1098"/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0" name="Freeform 1115"/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1" name="Freeform 1120"/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2" name="Freeform 1134"/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2" y="4"/>
              </a:cxn>
              <a:cxn ang="0">
                <a:pos x="2" y="4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4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2" y="4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3" name="Freeform 1141"/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</a:cxnLst>
            <a:rect l="0" t="0" r="r" b="b"/>
            <a:pathLst>
              <a:path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4" name="Freeform 1148"/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5" name="Freeform 1150"/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6" name="Freeform 1152"/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7" name="Freeform 1154"/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8" name="Freeform 1156"/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9" name="Freeform 1163"/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2" y="2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0" name="Freeform 1172"/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1" name="Freeform 1177"/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2" name="Freeform 1180"/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3"/>
              </a:cxn>
              <a:cxn ang="0">
                <a:pos x="2" y="3"/>
              </a:cxn>
              <a:cxn ang="0">
                <a:pos x="2" y="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2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3" name="Line 1187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4" name="Line 1188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5" name="Freeform 1208"/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6" name="Freeform 1210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7" name="Freeform 1214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8" name="Rectangle 1215"/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9" name="Freeform 1217"/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0" name="Freeform 1219"/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1" name="Freeform 1221"/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2" name="Freeform 1234"/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3" name="Line 1237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4" name="Line 1238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5" name="Freeform 1240"/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6" name="Freeform 1243"/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7" name="Freeform 1246"/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8" name="Freeform 1250"/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9" name="Freeform 1252"/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0" name="Freeform 1255"/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1" name="Rectangle 1256"/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2" name="Freeform 1258"/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3" name="Freeform 1266"/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4" name="Freeform 1269"/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5" name="Line 1270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6" name="Line 1271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7" name="Rectangle 1272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8" name="Rectangle 1273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9" name="Line 1274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0" name="Line 1275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1" name="Freeform 1277"/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2" name="Freeform 1287"/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3" name="Freeform 1290"/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4" name="Rectangle 1335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5" name="Rectangle 1336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6" name="Rectangle 1337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7" name="Rectangle 1340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8" name="Rectangle 1341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9" name="Rectangle 1342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20" name="Rectangle 1343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21" name="Rectangle 1344"/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22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7572588" y="6107067"/>
            <a:ext cx="3752529" cy="306564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0" name="Title 329"/>
          <p:cNvSpPr>
            <a:spLocks noGrp="1"/>
          </p:cNvSpPr>
          <p:nvPr>
            <p:ph type="title" hasCustomPrompt="1"/>
          </p:nvPr>
        </p:nvSpPr>
        <p:spPr>
          <a:xfrm>
            <a:off x="2016831" y="1189790"/>
            <a:ext cx="9295741" cy="182216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5000" b="1" baseline="0">
                <a:solidFill>
                  <a:srgbClr val="021F43"/>
                </a:solidFill>
              </a:defRPr>
            </a:lvl1pPr>
          </a:lstStyle>
          <a:p>
            <a:r>
              <a:rPr lang="en-US"/>
              <a:t>Presentation Title Up to Three Lines at this size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2033564" y="3000005"/>
            <a:ext cx="9279009" cy="87588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500" b="0" i="0" cap="all" baseline="0">
                <a:solidFill>
                  <a:srgbClr val="021F43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Subtitle</a:t>
            </a:r>
            <a:br>
              <a:rPr lang="en-US"/>
            </a:br>
            <a:r>
              <a:rPr lang="en-US"/>
              <a:t>up to Two Lines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 hasCustomPrompt="1"/>
          </p:nvPr>
        </p:nvSpPr>
        <p:spPr>
          <a:xfrm>
            <a:off x="7576097" y="4612641"/>
            <a:ext cx="3761560" cy="1479998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Presenter Information</a:t>
            </a:r>
          </a:p>
          <a:p>
            <a:pPr lvl="0"/>
            <a:r>
              <a:rPr lang="en-US"/>
              <a:t>Location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1919681" y="6417310"/>
            <a:ext cx="9419984" cy="301124"/>
          </a:xfrm>
        </p:spPr>
        <p:txBody>
          <a:bodyPr rIns="0" anchor="t" anchorCtr="0">
            <a:normAutofit/>
          </a:bodyPr>
          <a:lstStyle>
            <a:lvl1pPr>
              <a:defRPr b="0"/>
            </a:lvl1pPr>
          </a:lstStyle>
          <a:p>
            <a:pPr algn="r">
              <a:defRPr/>
            </a:pPr>
            <a:endParaRPr lang="en-US"/>
          </a:p>
        </p:txBody>
      </p:sp>
      <p:sp>
        <p:nvSpPr>
          <p:cNvPr id="73" name="Rectangle 72"/>
          <p:cNvSpPr/>
          <p:nvPr/>
        </p:nvSpPr>
        <p:spPr bwMode="auto">
          <a:xfrm>
            <a:off x="8952090" y="4308323"/>
            <a:ext cx="3239911" cy="182880"/>
          </a:xfrm>
          <a:prstGeom prst="rect">
            <a:avLst/>
          </a:prstGeom>
          <a:solidFill>
            <a:srgbClr val="00ADE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accent3"/>
              </a:solidFill>
              <a:effectLst/>
              <a:latin typeface="Arial Regular" charset="0"/>
              <a:cs typeface="Times New Roman" pitchFamily="18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1" y="4309534"/>
            <a:ext cx="9302044" cy="18288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Regular" charset="0"/>
              <a:cs typeface="Times New Roman" pitchFamily="18" charset="0"/>
            </a:endParaRPr>
          </a:p>
        </p:txBody>
      </p:sp>
      <p:pic>
        <p:nvPicPr>
          <p:cNvPr id="68" name="Picture 6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4525" y="4870966"/>
            <a:ext cx="4580176" cy="116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89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 flipV="1">
            <a:off x="0" y="0"/>
            <a:ext cx="12192000" cy="447963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egular" charset="0"/>
              <a:cs typeface="Times New Roman" pitchFamily="18" charset="0"/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8448" y="3580"/>
            <a:ext cx="2923552" cy="4314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9256889" cy="43587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alphaModFix amt="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340" y="0"/>
            <a:ext cx="3098800" cy="43621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8660192" y="4318002"/>
            <a:ext cx="3531809" cy="84666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egular" charset="0"/>
              <a:cs typeface="Times New Roman" pitchFamily="18" charset="0"/>
            </a:endParaRPr>
          </a:p>
        </p:txBody>
      </p:sp>
      <p:sp>
        <p:nvSpPr>
          <p:cNvPr id="265" name="Line 1086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66" name="Line 1087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67" name="Rectangle 1088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68" name="Rectangle 1089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69" name="Freeform 1098"/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0" name="Freeform 1115"/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1" name="Freeform 1120"/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2" name="Freeform 1134"/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2" y="4"/>
              </a:cxn>
              <a:cxn ang="0">
                <a:pos x="2" y="4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4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2" y="4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3" name="Freeform 1141"/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</a:cxnLst>
            <a:rect l="0" t="0" r="r" b="b"/>
            <a:pathLst>
              <a:path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4" name="Freeform 1148"/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5" name="Freeform 1150"/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6" name="Freeform 1152"/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7" name="Freeform 1154"/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8" name="Freeform 1156"/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9" name="Freeform 1163"/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2" y="2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0" name="Freeform 1172"/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1" name="Freeform 1177"/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2" name="Freeform 1180"/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3"/>
              </a:cxn>
              <a:cxn ang="0">
                <a:pos x="2" y="3"/>
              </a:cxn>
              <a:cxn ang="0">
                <a:pos x="2" y="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2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3" name="Line 1187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4" name="Line 1188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5" name="Freeform 1208"/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6" name="Freeform 1210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7" name="Freeform 1214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8" name="Rectangle 1215"/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9" name="Freeform 1217"/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0" name="Freeform 1219"/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1" name="Freeform 1221"/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2" name="Freeform 1234"/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3" name="Line 1237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4" name="Line 1238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5" name="Freeform 1240"/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6" name="Freeform 1243"/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7" name="Freeform 1246"/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8" name="Freeform 1250"/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9" name="Freeform 1252"/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0" name="Freeform 1255"/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1" name="Rectangle 1256"/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2" name="Freeform 1258"/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3" name="Freeform 1266"/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4" name="Freeform 1269"/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5" name="Line 1270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6" name="Line 1271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7" name="Rectangle 1272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8" name="Rectangle 1273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9" name="Line 1274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0" name="Line 1275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1" name="Freeform 1277"/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2" name="Freeform 1287"/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3" name="Freeform 1290"/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4" name="Rectangle 1335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5" name="Rectangle 1336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6" name="Rectangle 1337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7" name="Rectangle 1340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8" name="Rectangle 1341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9" name="Rectangle 1342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20" name="Rectangle 1343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21" name="Rectangle 1344"/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22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7922159" y="6107067"/>
            <a:ext cx="3402957" cy="306564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0" name="Title 329"/>
          <p:cNvSpPr>
            <a:spLocks noGrp="1"/>
          </p:cNvSpPr>
          <p:nvPr>
            <p:ph type="title" hasCustomPrompt="1"/>
          </p:nvPr>
        </p:nvSpPr>
        <p:spPr>
          <a:xfrm>
            <a:off x="2016831" y="1189790"/>
            <a:ext cx="9295741" cy="182216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Up to Three Lines at this size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2033564" y="3000005"/>
            <a:ext cx="9279009" cy="87588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Subtitle</a:t>
            </a:r>
            <a:br>
              <a:rPr lang="en-US"/>
            </a:br>
            <a:r>
              <a:rPr lang="en-US"/>
              <a:t>up to Two Lines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 hasCustomPrompt="1"/>
          </p:nvPr>
        </p:nvSpPr>
        <p:spPr>
          <a:xfrm>
            <a:off x="7576097" y="5051778"/>
            <a:ext cx="3761560" cy="1040861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Presenter Information</a:t>
            </a:r>
          </a:p>
          <a:p>
            <a:pPr lvl="0"/>
            <a:r>
              <a:rPr lang="en-US"/>
              <a:t>Location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8952090" y="4308323"/>
            <a:ext cx="3239911" cy="18288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accent3"/>
              </a:solidFill>
              <a:effectLst/>
              <a:latin typeface="Arial Regular" charset="0"/>
              <a:cs typeface="Times New Roman" pitchFamily="18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1" y="4309534"/>
            <a:ext cx="9302044" cy="18288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Regular" charset="0"/>
              <a:cs typeface="Times New Roman" pitchFamily="18" charset="0"/>
            </a:endParaRPr>
          </a:p>
        </p:txBody>
      </p:sp>
      <p:sp>
        <p:nvSpPr>
          <p:cNvPr id="74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1919681" y="6417310"/>
            <a:ext cx="9419984" cy="301124"/>
          </a:xfrm>
        </p:spPr>
        <p:txBody>
          <a:bodyPr rIns="0" anchor="t" anchorCtr="0">
            <a:normAutofit/>
          </a:bodyPr>
          <a:lstStyle>
            <a:lvl1pPr>
              <a:defRPr b="0"/>
            </a:lvl1pPr>
          </a:lstStyle>
          <a:p>
            <a:pPr algn="r">
              <a:defRPr/>
            </a:pPr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17F916C6-2F8A-9B48-84D6-4E092290D06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4525" y="4870966"/>
            <a:ext cx="4580176" cy="116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074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2"/>
            <a:ext cx="2540000" cy="457200"/>
          </a:xfrm>
          <a:prstGeom prst="rect">
            <a:avLst/>
          </a:prstGeom>
        </p:spPr>
        <p:txBody>
          <a:bodyPr lIns="92946" tIns="46472" rIns="92946" bIns="46472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248402"/>
            <a:ext cx="2089151" cy="457200"/>
          </a:xfrm>
          <a:prstGeom prst="rect">
            <a:avLst/>
          </a:prstGeom>
        </p:spPr>
        <p:txBody>
          <a:bodyPr lIns="92946" tIns="46472" rIns="92946" bIns="46472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75914" y="6350002"/>
            <a:ext cx="736377" cy="35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1C009A-D183-4B06-A7F0-ADEC358427F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948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2CBBFF-F0B7-B04A-B33E-E5752FA4386A}"/>
              </a:ext>
            </a:extLst>
          </p:cNvPr>
          <p:cNvSpPr/>
          <p:nvPr userDrawn="1"/>
        </p:nvSpPr>
        <p:spPr>
          <a:xfrm>
            <a:off x="0" y="0"/>
            <a:ext cx="4686300" cy="6858000"/>
          </a:xfrm>
          <a:prstGeom prst="rect">
            <a:avLst/>
          </a:prstGeom>
          <a:gradFill>
            <a:gsLst>
              <a:gs pos="0">
                <a:srgbClr val="139AF0"/>
              </a:gs>
              <a:gs pos="100000">
                <a:srgbClr val="021F43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4CF530C-9538-FD46-8E67-74959ED9BF86}"/>
              </a:ext>
            </a:extLst>
          </p:cNvPr>
          <p:cNvGrpSpPr/>
          <p:nvPr userDrawn="1"/>
        </p:nvGrpSpPr>
        <p:grpSpPr>
          <a:xfrm>
            <a:off x="-50800" y="0"/>
            <a:ext cx="5870990" cy="6858000"/>
            <a:chOff x="0" y="-18565"/>
            <a:chExt cx="9314140" cy="438071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7C1A7FD-AA21-F040-A841-3FE8F82A2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-18565"/>
              <a:ext cx="9256889" cy="435870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1A8C0B3-DB4B-F948-A8B5-C0F3B4158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15340" y="0"/>
              <a:ext cx="3098800" cy="4362148"/>
            </a:xfrm>
            <a:prstGeom prst="rect">
              <a:avLst/>
            </a:prstGeom>
          </p:spPr>
        </p:pic>
      </p:grp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8455AFD-2E80-0D4B-AAA5-87DB6642A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1000" y="1080000"/>
            <a:ext cx="5242235" cy="4941388"/>
          </a:xfrm>
        </p:spPr>
        <p:txBody>
          <a:bodyPr/>
          <a:lstStyle>
            <a:lvl1pPr algn="just">
              <a:lnSpc>
                <a:spcPct val="120000"/>
              </a:lnSpc>
              <a:defRPr/>
            </a:lvl1pPr>
            <a:lvl2pPr algn="just">
              <a:lnSpc>
                <a:spcPct val="120000"/>
              </a:lnSpc>
              <a:defRPr/>
            </a:lvl2pPr>
            <a:lvl3pPr algn="just">
              <a:lnSpc>
                <a:spcPct val="120000"/>
              </a:lnSpc>
              <a:defRPr/>
            </a:lvl3pPr>
            <a:lvl4pPr algn="just">
              <a:lnSpc>
                <a:spcPct val="120000"/>
              </a:lnSpc>
              <a:defRPr/>
            </a:lvl4pPr>
            <a:lvl5pPr algn="just">
              <a:lnSpc>
                <a:spcPct val="12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522A833-BF7E-7D42-BA4E-54305F8FA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837" y="2408029"/>
            <a:ext cx="3870626" cy="1798909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4000" b="1" i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74C89B-B94A-4562-9DE5-7F29A617CFE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2139" y="6251640"/>
            <a:ext cx="1729961" cy="44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408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0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4234" y="2395563"/>
            <a:ext cx="393192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411" y="1307010"/>
            <a:ext cx="3031489" cy="756707"/>
          </a:xfrm>
        </p:spPr>
        <p:txBody>
          <a:bodyPr anchor="b">
            <a:normAutofit/>
          </a:bodyPr>
          <a:lstStyle>
            <a:lvl1pPr>
              <a:defRPr sz="28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17551" y="2903621"/>
            <a:ext cx="2927349" cy="330879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2200" smtClean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rgbClr val="263A48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53EF0-E817-4E49-A366-6572B14DF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82F4AA80-1FC8-4999-AB0D-4E963C55D368}"/>
              </a:ext>
            </a:extLst>
          </p:cNvPr>
          <p:cNvSpPr>
            <a:spLocks noChangeAspect="1"/>
          </p:cNvSpPr>
          <p:nvPr userDrawn="1"/>
        </p:nvSpPr>
        <p:spPr bwMode="auto">
          <a:xfrm rot="2563230">
            <a:off x="-5108059" y="-1210413"/>
            <a:ext cx="9555480" cy="9555480"/>
          </a:xfrm>
          <a:prstGeom prst="arc">
            <a:avLst/>
          </a:prstGeom>
          <a:ln w="57150">
            <a:solidFill>
              <a:srgbClr val="139AF0">
                <a:alpha val="10000"/>
              </a:srgb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schemeClr val="bg1">
                <a:lumMod val="95000"/>
                <a:alpha val="40000"/>
              </a:schemeClr>
            </a:outerShdw>
            <a:reflection blurRad="6350" stA="50000" endA="300" endPos="90000" dir="5400000" sy="-100000" algn="bl" rotWithShape="0"/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164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8260080" y="406342"/>
            <a:ext cx="393192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201" y="2672293"/>
            <a:ext cx="3031489" cy="756707"/>
          </a:xfrm>
        </p:spPr>
        <p:txBody>
          <a:bodyPr anchor="b">
            <a:normAutofit/>
          </a:bodyPr>
          <a:lstStyle>
            <a:lvl1pPr>
              <a:defRPr sz="28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53EF0-E817-4E49-A366-6572B14DF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82F4AA80-1FC8-4999-AB0D-4E963C55D368}"/>
              </a:ext>
            </a:extLst>
          </p:cNvPr>
          <p:cNvSpPr>
            <a:spLocks noChangeAspect="1"/>
          </p:cNvSpPr>
          <p:nvPr userDrawn="1"/>
        </p:nvSpPr>
        <p:spPr bwMode="auto">
          <a:xfrm rot="2563230">
            <a:off x="-5108059" y="-1210413"/>
            <a:ext cx="9555480" cy="9555480"/>
          </a:xfrm>
          <a:prstGeom prst="arc">
            <a:avLst/>
          </a:prstGeom>
          <a:ln w="57150">
            <a:solidFill>
              <a:srgbClr val="139AF0">
                <a:alpha val="10000"/>
              </a:srgb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schemeClr val="bg1">
                <a:lumMod val="95000"/>
                <a:alpha val="40000"/>
              </a:schemeClr>
            </a:outerShdw>
            <a:reflection blurRad="6350" stA="50000" endA="300" endPos="90000" dir="5400000" sy="-100000" algn="bl" rotWithShape="0"/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791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4507828" y="1090321"/>
            <a:ext cx="768096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301627"/>
            <a:ext cx="5981700" cy="756707"/>
          </a:xfrm>
        </p:spPr>
        <p:txBody>
          <a:bodyPr anchor="b">
            <a:normAutofit/>
          </a:bodyPr>
          <a:lstStyle>
            <a:lvl1pPr>
              <a:defRPr sz="28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621311" y="1598613"/>
            <a:ext cx="5846789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2200" smtClean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rgbClr val="263A48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53EF0-E817-4E49-A366-6572B14DF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Chord 8">
            <a:extLst>
              <a:ext uri="{FF2B5EF4-FFF2-40B4-BE49-F238E27FC236}">
                <a16:creationId xmlns:a16="http://schemas.microsoft.com/office/drawing/2014/main" id="{F6DF07F0-171A-45AA-8413-91285E3600FA}"/>
              </a:ext>
            </a:extLst>
          </p:cNvPr>
          <p:cNvSpPr>
            <a:spLocks/>
          </p:cNvSpPr>
          <p:nvPr userDrawn="1"/>
        </p:nvSpPr>
        <p:spPr bwMode="auto">
          <a:xfrm rot="12150351">
            <a:off x="-2197824" y="-8861"/>
            <a:ext cx="6877948" cy="6877948"/>
          </a:xfrm>
          <a:prstGeom prst="chord">
            <a:avLst>
              <a:gd name="adj1" fmla="val 2770110"/>
              <a:gd name="adj2" fmla="val 16147884"/>
            </a:avLst>
          </a:prstGeom>
          <a:solidFill>
            <a:srgbClr val="139AF0">
              <a:alpha val="12549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974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6CD7CD2-499A-4DF0-991C-F27BFB767872}"/>
              </a:ext>
            </a:extLst>
          </p:cNvPr>
          <p:cNvSpPr/>
          <p:nvPr userDrawn="1"/>
        </p:nvSpPr>
        <p:spPr bwMode="auto">
          <a:xfrm>
            <a:off x="0" y="0"/>
            <a:ext cx="4775200" cy="6858000"/>
          </a:xfrm>
          <a:prstGeom prst="rect">
            <a:avLst/>
          </a:prstGeom>
          <a:solidFill>
            <a:srgbClr val="139A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301627"/>
            <a:ext cx="5981700" cy="756707"/>
          </a:xfrm>
        </p:spPr>
        <p:txBody>
          <a:bodyPr anchor="b">
            <a:normAutofit/>
          </a:bodyPr>
          <a:lstStyle>
            <a:lvl1pPr>
              <a:defRPr sz="28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621311" y="1598613"/>
            <a:ext cx="5846789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2200" smtClean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rgbClr val="263A48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53EF0-E817-4E49-A366-6572B14DF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48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6CD7CD2-499A-4DF0-991C-F27BFB767872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139A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100138"/>
            <a:ext cx="12192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301627"/>
            <a:ext cx="5981700" cy="756707"/>
          </a:xfrm>
        </p:spPr>
        <p:txBody>
          <a:bodyPr anchor="b">
            <a:normAutofit/>
          </a:bodyPr>
          <a:lstStyle>
            <a:lvl1pPr>
              <a:defRPr sz="28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621311" y="1598613"/>
            <a:ext cx="5846789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2200" smtClean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rgbClr val="263A48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53EF0-E817-4E49-A366-6572B14DF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75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 flipV="1">
            <a:off x="0" y="0"/>
            <a:ext cx="12192000" cy="4479636"/>
          </a:xfrm>
          <a:prstGeom prst="rect">
            <a:avLst/>
          </a:prstGeom>
          <a:solidFill>
            <a:srgbClr val="139A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egular" charset="0"/>
              <a:cs typeface="Times New Roman" pitchFamily="18" charset="0"/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7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22"/>
                    </a14:imgEffect>
                    <a14:imgEffect>
                      <a14:saturation sat="400000"/>
                    </a14:imgEffect>
                    <a14:imgEffect>
                      <a14:brightnessContrast bright="-96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8448" y="3580"/>
            <a:ext cx="2923552" cy="4314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9256889" cy="43587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alphaModFix amt="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340" y="0"/>
            <a:ext cx="3098800" cy="43621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8660192" y="4318002"/>
            <a:ext cx="3531809" cy="84666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egular" charset="0"/>
              <a:cs typeface="Times New Roman" pitchFamily="18" charset="0"/>
            </a:endParaRPr>
          </a:p>
        </p:txBody>
      </p:sp>
      <p:sp>
        <p:nvSpPr>
          <p:cNvPr id="265" name="Line 1086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66" name="Line 1087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67" name="Rectangle 1088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68" name="Rectangle 1089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69" name="Freeform 1098"/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0" name="Freeform 1115"/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1" name="Freeform 1120"/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2" name="Freeform 1134"/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2" y="4"/>
              </a:cxn>
              <a:cxn ang="0">
                <a:pos x="2" y="4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4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2" y="4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3" name="Freeform 1141"/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</a:cxnLst>
            <a:rect l="0" t="0" r="r" b="b"/>
            <a:pathLst>
              <a:path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4" name="Freeform 1148"/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5" name="Freeform 1150"/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6" name="Freeform 1152"/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7" name="Freeform 1154"/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8" name="Freeform 1156"/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9" name="Freeform 1163"/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2" y="2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0" name="Freeform 1172"/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1" name="Freeform 1177"/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2" name="Freeform 1180"/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3"/>
              </a:cxn>
              <a:cxn ang="0">
                <a:pos x="2" y="3"/>
              </a:cxn>
              <a:cxn ang="0">
                <a:pos x="2" y="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2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3" name="Line 1187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4" name="Line 1188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5" name="Freeform 1208"/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6" name="Freeform 1210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7" name="Freeform 1214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8" name="Rectangle 1215"/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9" name="Freeform 1217"/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0" name="Freeform 1219"/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1" name="Freeform 1221"/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2" name="Freeform 1234"/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3" name="Line 1237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4" name="Line 1238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5" name="Freeform 1240"/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6" name="Freeform 1243"/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7" name="Freeform 1246"/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8" name="Freeform 1250"/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9" name="Freeform 1252"/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0" name="Freeform 1255"/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1" name="Rectangle 1256"/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2" name="Freeform 1258"/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3" name="Freeform 1266"/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4" name="Freeform 1269"/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5" name="Line 1270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6" name="Line 1271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7" name="Rectangle 1272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8" name="Rectangle 1273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9" name="Line 1274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0" name="Line 1275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1" name="Freeform 1277"/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2" name="Freeform 1287"/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3" name="Freeform 1290"/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4" name="Rectangle 1335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5" name="Rectangle 1336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6" name="Rectangle 1337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7" name="Rectangle 1340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8" name="Rectangle 1341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9" name="Rectangle 1342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20" name="Rectangle 1343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21" name="Rectangle 1344"/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22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7922159" y="6107067"/>
            <a:ext cx="3402957" cy="306564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0" name="Title 329"/>
          <p:cNvSpPr>
            <a:spLocks noGrp="1"/>
          </p:cNvSpPr>
          <p:nvPr>
            <p:ph type="title" hasCustomPrompt="1"/>
          </p:nvPr>
        </p:nvSpPr>
        <p:spPr>
          <a:xfrm>
            <a:off x="2016831" y="1189790"/>
            <a:ext cx="9295741" cy="182216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5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Up to Three Lines at this size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2033564" y="3000005"/>
            <a:ext cx="9279009" cy="87588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5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Subtitle</a:t>
            </a:r>
            <a:br>
              <a:rPr lang="en-US"/>
            </a:br>
            <a:r>
              <a:rPr lang="en-US"/>
              <a:t>up to Two Lines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 hasCustomPrompt="1"/>
          </p:nvPr>
        </p:nvSpPr>
        <p:spPr>
          <a:xfrm>
            <a:off x="7576097" y="5051778"/>
            <a:ext cx="3761560" cy="1040861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Presenter Information</a:t>
            </a:r>
          </a:p>
          <a:p>
            <a:pPr lvl="0"/>
            <a:r>
              <a:rPr lang="en-US"/>
              <a:t>Location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8952090" y="4308323"/>
            <a:ext cx="3239911" cy="18288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accent3"/>
              </a:solidFill>
              <a:effectLst/>
              <a:latin typeface="Arial Regular" charset="0"/>
              <a:cs typeface="Times New Roman" pitchFamily="18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1" y="4309534"/>
            <a:ext cx="9302044" cy="18288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Regular" charset="0"/>
              <a:cs typeface="Times New Roman" pitchFamily="18" charset="0"/>
            </a:endParaRPr>
          </a:p>
        </p:txBody>
      </p:sp>
      <p:sp>
        <p:nvSpPr>
          <p:cNvPr id="74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1919681" y="6417310"/>
            <a:ext cx="9419984" cy="301124"/>
          </a:xfrm>
        </p:spPr>
        <p:txBody>
          <a:bodyPr rIns="0" anchor="t" anchorCtr="0">
            <a:normAutofit/>
          </a:bodyPr>
          <a:lstStyle>
            <a:lvl1pPr>
              <a:defRPr b="0"/>
            </a:lvl1pPr>
          </a:lstStyle>
          <a:p>
            <a:pPr algn="r">
              <a:defRPr/>
            </a:pPr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B02D7674-7DCE-0E45-9686-E5067D9F930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4525" y="4870966"/>
            <a:ext cx="4580176" cy="116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766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Line 1086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66" name="Line 1087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67" name="Rectangle 1088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68" name="Rectangle 1089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69" name="Freeform 1098"/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0" name="Freeform 1115"/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1" name="Freeform 1120"/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2" name="Freeform 1134"/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2" y="4"/>
              </a:cxn>
              <a:cxn ang="0">
                <a:pos x="2" y="4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4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2" y="4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3" name="Freeform 1141"/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</a:cxnLst>
            <a:rect l="0" t="0" r="r" b="b"/>
            <a:pathLst>
              <a:path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4" name="Freeform 1148"/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5" name="Freeform 1150"/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6" name="Freeform 1152"/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7" name="Freeform 1154"/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8" name="Freeform 1156"/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9" name="Freeform 1163"/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2" y="2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0" name="Freeform 1172"/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1" name="Freeform 1177"/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2" name="Freeform 1180"/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3"/>
              </a:cxn>
              <a:cxn ang="0">
                <a:pos x="2" y="3"/>
              </a:cxn>
              <a:cxn ang="0">
                <a:pos x="2" y="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2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3" name="Line 1187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4" name="Line 1188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5" name="Freeform 1208"/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6" name="Freeform 1210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7" name="Freeform 1214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8" name="Rectangle 1215"/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9" name="Freeform 1217"/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0" name="Freeform 1219"/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1" name="Freeform 1221"/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2" name="Freeform 1234"/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3" name="Line 1237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4" name="Line 1238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5" name="Freeform 1240"/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6" name="Freeform 1243"/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7" name="Freeform 1246"/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8" name="Freeform 1250"/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9" name="Freeform 1252"/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0" name="Freeform 1255"/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1" name="Rectangle 1256"/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2" name="Freeform 1258"/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3" name="Freeform 1266"/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4" name="Freeform 1269"/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5" name="Line 1270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6" name="Line 1271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7" name="Rectangle 1272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8" name="Rectangle 1273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9" name="Line 1274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0" name="Line 1275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1" name="Freeform 1277"/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2" name="Freeform 1287"/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3" name="Freeform 1290"/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4" name="Rectangle 1335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5" name="Rectangle 1336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6" name="Rectangle 1337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7" name="Rectangle 1340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8" name="Rectangle 1341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9" name="Rectangle 1342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20" name="Rectangle 1343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21" name="Rectangle 1344"/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22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7572588" y="6107067"/>
            <a:ext cx="3752529" cy="306564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0" name="Title 329"/>
          <p:cNvSpPr>
            <a:spLocks noGrp="1"/>
          </p:cNvSpPr>
          <p:nvPr>
            <p:ph type="title" hasCustomPrompt="1"/>
          </p:nvPr>
        </p:nvSpPr>
        <p:spPr>
          <a:xfrm>
            <a:off x="2016831" y="1189790"/>
            <a:ext cx="9295741" cy="182216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5000" b="1" baseline="0">
                <a:solidFill>
                  <a:srgbClr val="021F43"/>
                </a:solidFill>
              </a:defRPr>
            </a:lvl1pPr>
          </a:lstStyle>
          <a:p>
            <a:r>
              <a:rPr lang="en-US"/>
              <a:t>Presentation Title Up to Three Lines at this size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2033564" y="3000005"/>
            <a:ext cx="9279009" cy="87588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500" b="0" i="0" cap="all" baseline="0">
                <a:solidFill>
                  <a:srgbClr val="021F43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Subtitle</a:t>
            </a:r>
            <a:br>
              <a:rPr lang="en-US"/>
            </a:br>
            <a:r>
              <a:rPr lang="en-US"/>
              <a:t>up to Two Lines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 hasCustomPrompt="1"/>
          </p:nvPr>
        </p:nvSpPr>
        <p:spPr>
          <a:xfrm>
            <a:off x="7576097" y="4612641"/>
            <a:ext cx="3761560" cy="1479998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Presenter Information</a:t>
            </a:r>
          </a:p>
          <a:p>
            <a:pPr lvl="0"/>
            <a:r>
              <a:rPr lang="en-US"/>
              <a:t>Location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1919681" y="6417310"/>
            <a:ext cx="9419984" cy="301124"/>
          </a:xfrm>
        </p:spPr>
        <p:txBody>
          <a:bodyPr rIns="0" anchor="t" anchorCtr="0">
            <a:normAutofit/>
          </a:bodyPr>
          <a:lstStyle>
            <a:lvl1pPr>
              <a:defRPr b="0"/>
            </a:lvl1pPr>
          </a:lstStyle>
          <a:p>
            <a:pPr algn="r">
              <a:defRPr/>
            </a:pPr>
            <a:endParaRPr lang="en-US"/>
          </a:p>
        </p:txBody>
      </p:sp>
      <p:sp>
        <p:nvSpPr>
          <p:cNvPr id="73" name="Rectangle 72"/>
          <p:cNvSpPr/>
          <p:nvPr/>
        </p:nvSpPr>
        <p:spPr bwMode="auto">
          <a:xfrm>
            <a:off x="8952090" y="4308323"/>
            <a:ext cx="3239911" cy="182880"/>
          </a:xfrm>
          <a:prstGeom prst="rect">
            <a:avLst/>
          </a:prstGeom>
          <a:solidFill>
            <a:srgbClr val="00ADE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accent3"/>
              </a:solidFill>
              <a:effectLst/>
              <a:latin typeface="Arial Regular" charset="0"/>
              <a:cs typeface="Times New Roman" pitchFamily="18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1" y="4309534"/>
            <a:ext cx="9302044" cy="18288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Regular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011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 flipV="1">
            <a:off x="0" y="0"/>
            <a:ext cx="12192000" cy="447963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egular" charset="0"/>
              <a:cs typeface="Times New Roman" pitchFamily="18" charset="0"/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8448" y="3580"/>
            <a:ext cx="2923552" cy="4314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9256889" cy="43587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alphaModFix amt="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340" y="0"/>
            <a:ext cx="3098800" cy="43621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8660192" y="4318002"/>
            <a:ext cx="3531809" cy="84666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egular" charset="0"/>
              <a:cs typeface="Times New Roman" pitchFamily="18" charset="0"/>
            </a:endParaRPr>
          </a:p>
        </p:txBody>
      </p:sp>
      <p:sp>
        <p:nvSpPr>
          <p:cNvPr id="265" name="Line 1086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66" name="Line 1087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67" name="Rectangle 1088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68" name="Rectangle 1089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69" name="Freeform 1098"/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0" name="Freeform 1115"/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1" name="Freeform 1120"/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2" name="Freeform 1134"/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2" y="4"/>
              </a:cxn>
              <a:cxn ang="0">
                <a:pos x="2" y="4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4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2" y="4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3" name="Freeform 1141"/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</a:cxnLst>
            <a:rect l="0" t="0" r="r" b="b"/>
            <a:pathLst>
              <a:path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4" name="Freeform 1148"/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5" name="Freeform 1150"/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6" name="Freeform 1152"/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7" name="Freeform 1154"/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8" name="Freeform 1156"/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79" name="Freeform 1163"/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2" y="2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0" name="Freeform 1172"/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1" name="Freeform 1177"/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2" name="Freeform 1180"/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3"/>
              </a:cxn>
              <a:cxn ang="0">
                <a:pos x="2" y="3"/>
              </a:cxn>
              <a:cxn ang="0">
                <a:pos x="2" y="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2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3" name="Line 1187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4" name="Line 1188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5" name="Freeform 1208"/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6" name="Freeform 1210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7" name="Freeform 1214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8" name="Rectangle 1215"/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89" name="Freeform 1217"/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0" name="Freeform 1219"/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1" name="Freeform 1221"/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2" name="Freeform 1234"/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3" name="Line 1237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4" name="Line 1238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5" name="Freeform 1240"/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6" name="Freeform 1243"/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7" name="Freeform 1246"/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8" name="Freeform 1250"/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99" name="Freeform 1252"/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0" name="Freeform 1255"/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1" name="Rectangle 1256"/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2" name="Freeform 1258"/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3" name="Freeform 1266"/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4" name="Freeform 1269"/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5" name="Line 1270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6" name="Line 1271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7" name="Rectangle 1272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8" name="Rectangle 1273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09" name="Line 1274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0" name="Line 1275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1" name="Freeform 1277"/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2" name="Freeform 1287"/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3" name="Freeform 1290"/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4" name="Rectangle 1335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5" name="Rectangle 1336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6" name="Rectangle 1337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7" name="Rectangle 1340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8" name="Rectangle 1341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19" name="Rectangle 1342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20" name="Rectangle 1343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21" name="Rectangle 1344"/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22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7922159" y="6107067"/>
            <a:ext cx="3402957" cy="306564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0" name="Title 329"/>
          <p:cNvSpPr>
            <a:spLocks noGrp="1"/>
          </p:cNvSpPr>
          <p:nvPr>
            <p:ph type="title" hasCustomPrompt="1"/>
          </p:nvPr>
        </p:nvSpPr>
        <p:spPr>
          <a:xfrm>
            <a:off x="2016831" y="1189790"/>
            <a:ext cx="9295741" cy="182216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Up to Three Lines at this size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2033564" y="3000005"/>
            <a:ext cx="9279009" cy="87588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Subtitle</a:t>
            </a:r>
            <a:br>
              <a:rPr lang="en-US"/>
            </a:br>
            <a:r>
              <a:rPr lang="en-US"/>
              <a:t>up to Two Lines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 hasCustomPrompt="1"/>
          </p:nvPr>
        </p:nvSpPr>
        <p:spPr>
          <a:xfrm>
            <a:off x="7576097" y="5051778"/>
            <a:ext cx="3761560" cy="1040861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Presenter Information</a:t>
            </a:r>
          </a:p>
          <a:p>
            <a:pPr lvl="0"/>
            <a:r>
              <a:rPr lang="en-US"/>
              <a:t>Location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8952090" y="4308323"/>
            <a:ext cx="3239911" cy="18288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accent3"/>
              </a:solidFill>
              <a:effectLst/>
              <a:latin typeface="Arial Regular" charset="0"/>
              <a:cs typeface="Times New Roman" pitchFamily="18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1" y="4309534"/>
            <a:ext cx="9302044" cy="18288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Regular" charset="0"/>
              <a:cs typeface="Times New Roman" pitchFamily="18" charset="0"/>
            </a:endParaRPr>
          </a:p>
        </p:txBody>
      </p:sp>
      <p:sp>
        <p:nvSpPr>
          <p:cNvPr id="74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1919681" y="6417310"/>
            <a:ext cx="9419984" cy="301124"/>
          </a:xfrm>
        </p:spPr>
        <p:txBody>
          <a:bodyPr rIns="0" anchor="t" anchorCtr="0">
            <a:normAutofit/>
          </a:bodyPr>
          <a:lstStyle>
            <a:lvl1pPr>
              <a:defRPr b="0"/>
            </a:lvl1pPr>
          </a:lstStyle>
          <a:p>
            <a:pPr algn="r">
              <a:defRPr/>
            </a:pPr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17F916C6-2F8A-9B48-84D6-4E092290D06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4525" y="4870966"/>
            <a:ext cx="4580176" cy="116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83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/>
          <p:cNvSpPr>
            <a:spLocks/>
          </p:cNvSpPr>
          <p:nvPr/>
        </p:nvSpPr>
        <p:spPr bwMode="auto">
          <a:xfrm flipH="1">
            <a:off x="10919884" y="6323014"/>
            <a:ext cx="465667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1600"/>
          </a:p>
        </p:txBody>
      </p:sp>
      <p:sp>
        <p:nvSpPr>
          <p:cNvPr id="2051" name="Freeform 85"/>
          <p:cNvSpPr>
            <a:spLocks/>
          </p:cNvSpPr>
          <p:nvPr/>
        </p:nvSpPr>
        <p:spPr bwMode="auto">
          <a:xfrm flipH="1">
            <a:off x="11394017" y="6146800"/>
            <a:ext cx="328083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1600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199" y="301625"/>
            <a:ext cx="10682818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697039"/>
            <a:ext cx="1068281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Paragraph content</a:t>
            </a:r>
          </a:p>
          <a:p>
            <a:pPr lvl="1"/>
            <a:r>
              <a:rPr lang="en-US"/>
              <a:t>Bullets</a:t>
            </a:r>
          </a:p>
          <a:p>
            <a:pPr lvl="5"/>
            <a:r>
              <a:rPr lang="en-US"/>
              <a:t>Bullets</a:t>
            </a:r>
          </a:p>
          <a:p>
            <a:pPr lvl="3"/>
            <a:r>
              <a:rPr lang="en-US"/>
              <a:t>Bullets</a:t>
            </a:r>
          </a:p>
          <a:p>
            <a:pPr lvl="4"/>
            <a:r>
              <a:rPr lang="en-US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7551" y="6350001"/>
            <a:ext cx="7366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FD782E16-99D3-D743-B442-BEC2B47D5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11578167" y="6207125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 sz="16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579034" y="6356351"/>
            <a:ext cx="7609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839" y="6260508"/>
            <a:ext cx="1793683" cy="4568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C6A508-8F45-F03B-35F3-977A9E3C764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1280775" y="6642100"/>
            <a:ext cx="8763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292685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800" cap="none">
          <a:solidFill>
            <a:schemeClr val="tx1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 sz="2200">
          <a:solidFill>
            <a:srgbClr val="414752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414752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414752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414752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rgbClr val="41475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796632" y="6356351"/>
            <a:ext cx="7468491" cy="327861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>
            <a:lvl1pPr algn="r">
              <a:defRPr sz="10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822411" y="6329614"/>
            <a:ext cx="2935006" cy="365125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>
            <a:lvl1pPr algn="l">
              <a:defRPr sz="10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7C7BB3A-C46E-E548-AB95-B17105378F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22411" y="182361"/>
            <a:ext cx="10363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A002936-8E5D-6F4B-8746-3867B21D1E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22411" y="1246190"/>
            <a:ext cx="10455189" cy="484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E7604E-8233-C7E3-33EF-D5CFAA16DE1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1280775" y="6642100"/>
            <a:ext cx="8763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231602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i="0" cap="all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0" indent="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buNone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pitchFamily="2" charset="2"/>
        <a:buNone/>
        <a:defRPr sz="1800">
          <a:solidFill>
            <a:schemeClr val="tx1"/>
          </a:solidFill>
          <a:latin typeface="+mn-lt"/>
        </a:defRPr>
      </a:lvl2pPr>
      <a:lvl3pPr marL="4763" indent="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None/>
        <a:defRPr sz="1800">
          <a:solidFill>
            <a:schemeClr val="tx1"/>
          </a:solidFill>
          <a:latin typeface="+mn-lt"/>
        </a:defRPr>
      </a:lvl3pPr>
      <a:lvl4pPr marL="0" indent="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None/>
        <a:defRPr sz="1800">
          <a:solidFill>
            <a:schemeClr val="tx1"/>
          </a:solidFill>
          <a:latin typeface="+mn-lt"/>
        </a:defRPr>
      </a:lvl4pPr>
      <a:lvl5pPr marL="0" indent="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None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17C7BB3A-C46E-E548-AB95-B17105378F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22411" y="182361"/>
            <a:ext cx="10363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A002936-8E5D-6F4B-8746-3867B21D1E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22411" y="1246190"/>
            <a:ext cx="10455189" cy="484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1C6A3C8-1C57-405A-B71D-0A87B9C6025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411" y="6417047"/>
            <a:ext cx="736377" cy="35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C2EED1-DE7F-DA93-2005-9387ED824E7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1280775" y="6642100"/>
            <a:ext cx="8763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2277366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701" r:id="rId4"/>
    <p:sldLayoutId id="2147483707" r:id="rId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i="0" cap="all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0" indent="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buNone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pitchFamily="2" charset="2"/>
        <a:buNone/>
        <a:defRPr sz="1800">
          <a:solidFill>
            <a:schemeClr val="tx1"/>
          </a:solidFill>
          <a:latin typeface="+mn-lt"/>
        </a:defRPr>
      </a:lvl2pPr>
      <a:lvl3pPr marL="4763" indent="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None/>
        <a:defRPr sz="1800">
          <a:solidFill>
            <a:schemeClr val="tx1"/>
          </a:solidFill>
          <a:latin typeface="+mn-lt"/>
        </a:defRPr>
      </a:lvl3pPr>
      <a:lvl4pPr marL="0" indent="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None/>
        <a:defRPr sz="1800">
          <a:solidFill>
            <a:schemeClr val="tx1"/>
          </a:solidFill>
          <a:latin typeface="+mn-lt"/>
        </a:defRPr>
      </a:lvl4pPr>
      <a:lvl5pPr marL="0" indent="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None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796632" y="6356351"/>
            <a:ext cx="7468491" cy="327861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>
            <a:lvl1pPr algn="r">
              <a:defRPr sz="10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822411" y="6329614"/>
            <a:ext cx="2935006" cy="365125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>
            <a:lvl1pPr algn="l">
              <a:defRPr sz="10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7C7BB3A-C46E-E548-AB95-B17105378F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22411" y="182361"/>
            <a:ext cx="10363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A002936-8E5D-6F4B-8746-3867B21D1E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22411" y="1246190"/>
            <a:ext cx="10455189" cy="484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FAB7C2-BB07-45A6-86D1-76ABFB830BE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2139" y="6251640"/>
            <a:ext cx="1729961" cy="4406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ABEC71-7E84-08B1-2AF5-066DC0CB3F9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1280775" y="6642100"/>
            <a:ext cx="8763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2753973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3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i="0" cap="all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0" indent="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buNone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pitchFamily="2" charset="2"/>
        <a:buNone/>
        <a:defRPr sz="1800">
          <a:solidFill>
            <a:schemeClr val="tx1"/>
          </a:solidFill>
          <a:latin typeface="+mn-lt"/>
        </a:defRPr>
      </a:lvl2pPr>
      <a:lvl3pPr marL="4763" indent="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None/>
        <a:defRPr sz="1800">
          <a:solidFill>
            <a:schemeClr val="tx1"/>
          </a:solidFill>
          <a:latin typeface="+mn-lt"/>
        </a:defRPr>
      </a:lvl3pPr>
      <a:lvl4pPr marL="0" indent="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None/>
        <a:defRPr sz="1800">
          <a:solidFill>
            <a:schemeClr val="tx1"/>
          </a:solidFill>
          <a:latin typeface="+mn-lt"/>
        </a:defRPr>
      </a:lvl4pPr>
      <a:lvl5pPr marL="0" indent="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None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6851E9-CAEF-C041-8C4E-44BB42536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83" y="0"/>
            <a:ext cx="11013930" cy="728663"/>
          </a:xfrm>
          <a:prstGeom prst="rect">
            <a:avLst/>
          </a:prstGeom>
        </p:spPr>
        <p:txBody>
          <a:bodyPr vert="horz" lIns="72000" tIns="180000" rIns="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85FBDD-0113-F449-A1BD-590F7D2CC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765" y="1080000"/>
            <a:ext cx="10939348" cy="49413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F5D8F-A99F-BA41-85B0-3F3E477A2F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764" y="6408000"/>
            <a:ext cx="5242227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C1D89-AF1C-A642-96A3-BB7434665A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8760" y="6416675"/>
            <a:ext cx="355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61113-688F-C54E-874F-0EB10FDFEB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715F49-3816-45A6-A67E-6E7B1D5F70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2139" y="6251640"/>
            <a:ext cx="1729961" cy="4406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58E481-4CE8-2A4D-5665-8BCC8CF4AAF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1280775" y="6642100"/>
            <a:ext cx="8763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381709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4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Tx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287">
          <p15:clr>
            <a:srgbClr val="F26B43"/>
          </p15:clr>
        </p15:guide>
        <p15:guide id="2" pos="393">
          <p15:clr>
            <a:srgbClr val="F26B43"/>
          </p15:clr>
        </p15:guide>
        <p15:guide id="3" orient="horz" pos="4042">
          <p15:clr>
            <a:srgbClr val="F26B43"/>
          </p15:clr>
        </p15:guide>
        <p15:guide id="4" orient="horz" pos="3793">
          <p15:clr>
            <a:srgbClr val="F26B43"/>
          </p15:clr>
        </p15:guide>
        <p15:guide id="5" orient="horz" pos="45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emf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emf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60.PNG"/><Relationship Id="rId4" Type="http://schemas.microsoft.com/office/2014/relationships/chartEx" Target="../charts/chartEx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7AE18F-BF93-ED4E-9A90-626F920A2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330781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48266" y="2431112"/>
            <a:ext cx="11125200" cy="837536"/>
          </a:xfrm>
        </p:spPr>
        <p:txBody>
          <a:bodyPr anchor="t">
            <a:noAutofit/>
          </a:bodyPr>
          <a:lstStyle/>
          <a:p>
            <a:pPr>
              <a:defRPr/>
            </a:pPr>
            <a: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the Development of thematic loans, Bonds and sukuk</a:t>
            </a:r>
            <a:b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emerging markets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985500" y="4419601"/>
            <a:ext cx="184731" cy="420564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endParaRPr lang="en-US" sz="2133"/>
          </a:p>
        </p:txBody>
      </p:sp>
      <p:sp>
        <p:nvSpPr>
          <p:cNvPr id="15" name="Rectangle 14"/>
          <p:cNvSpPr/>
          <p:nvPr/>
        </p:nvSpPr>
        <p:spPr bwMode="auto">
          <a:xfrm>
            <a:off x="10679269" y="6121371"/>
            <a:ext cx="1160512" cy="110661"/>
          </a:xfrm>
          <a:prstGeom prst="rect">
            <a:avLst/>
          </a:prstGeom>
          <a:solidFill>
            <a:srgbClr val="00AD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154513" indent="-154513" defTabSz="1219170">
              <a:spcBef>
                <a:spcPct val="50000"/>
              </a:spcBef>
              <a:buFontTx/>
              <a:buChar char="•"/>
            </a:pPr>
            <a:endParaRPr lang="en-US" sz="1733" b="0"/>
          </a:p>
        </p:txBody>
      </p:sp>
      <p:sp>
        <p:nvSpPr>
          <p:cNvPr id="9" name="Date Placeholder 12">
            <a:extLst>
              <a:ext uri="{FF2B5EF4-FFF2-40B4-BE49-F238E27FC236}">
                <a16:creationId xmlns:a16="http://schemas.microsoft.com/office/drawing/2014/main" id="{84C3D302-1E01-4E49-AA48-4895A86AE889}"/>
              </a:ext>
            </a:extLst>
          </p:cNvPr>
          <p:cNvSpPr txBox="1">
            <a:spLocks/>
          </p:cNvSpPr>
          <p:nvPr/>
        </p:nvSpPr>
        <p:spPr bwMode="auto">
          <a:xfrm>
            <a:off x="8083064" y="6320852"/>
            <a:ext cx="3750733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0" numCol="1" anchor="t" anchorCtr="0" compatLnSpc="1">
            <a:prstTxWarp prst="textNoShape">
              <a:avLst/>
            </a:prstTxWarp>
            <a:normAutofit lnSpcReduction="10000"/>
          </a:bodyPr>
          <a:lstStyle>
            <a:defPPr>
              <a:defRPr lang="en-US"/>
            </a:defPPr>
            <a:lvl1pPr marL="0" algn="l" defTabSz="914400" rtl="0" eaLnBrk="0" latinLnBrk="0" hangingPunct="0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32" indent="-285744" algn="l" defTabSz="914400" rtl="0" eaLnBrk="0" latinLnBrk="0" hangingPunct="0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+mn-cs"/>
              </a:defRPr>
            </a:lvl2pPr>
            <a:lvl3pPr marL="1142971" indent="-228594" algn="l" defTabSz="914400" rtl="0" eaLnBrk="0" latinLnBrk="0" hangingPunct="0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+mn-cs"/>
              </a:defRPr>
            </a:lvl3pPr>
            <a:lvl4pPr marL="1600160" indent="-228594" algn="l" defTabSz="914400" rtl="0" eaLnBrk="0" latinLnBrk="0" hangingPunct="0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+mn-cs"/>
              </a:defRPr>
            </a:lvl4pPr>
            <a:lvl5pPr marL="2057349" indent="-228594" algn="l" defTabSz="914400" rtl="0" eaLnBrk="0" latinLnBrk="0" hangingPunct="0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+mn-cs"/>
              </a:defRPr>
            </a:lvl5pPr>
            <a:lvl6pPr marL="2514537" indent="-228594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+mn-cs"/>
              </a:defRPr>
            </a:lvl6pPr>
            <a:lvl7pPr marL="2971726" indent="-228594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+mn-cs"/>
              </a:defRPr>
            </a:lvl7pPr>
            <a:lvl8pPr marL="3428914" indent="-228594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+mn-cs"/>
              </a:defRPr>
            </a:lvl8pPr>
            <a:lvl9pPr marL="3886103" indent="-228594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+mn-cs"/>
              </a:defRPr>
            </a:lvl9pPr>
          </a:lstStyle>
          <a:p>
            <a:pPr algn="r" eaLnBrk="1" hangingPunct="1"/>
            <a:r>
              <a:rPr lang="en-US" sz="1467" b="0" dirty="0">
                <a:solidFill>
                  <a:srgbClr val="00AD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Ankara, 17 September 2025</a:t>
            </a:r>
          </a:p>
        </p:txBody>
      </p:sp>
      <p:sp>
        <p:nvSpPr>
          <p:cNvPr id="7" name="Date Placeholder 12">
            <a:extLst>
              <a:ext uri="{FF2B5EF4-FFF2-40B4-BE49-F238E27FC236}">
                <a16:creationId xmlns:a16="http://schemas.microsoft.com/office/drawing/2014/main" id="{7FF6C70C-10B3-46A1-A191-9BA7D702EC67}"/>
              </a:ext>
            </a:extLst>
          </p:cNvPr>
          <p:cNvSpPr txBox="1">
            <a:spLocks/>
          </p:cNvSpPr>
          <p:nvPr/>
        </p:nvSpPr>
        <p:spPr bwMode="auto">
          <a:xfrm>
            <a:off x="7095462" y="5396277"/>
            <a:ext cx="4738336" cy="72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defPPr>
              <a:defRPr lang="en-US"/>
            </a:defPPr>
            <a:lvl1pPr marL="0" algn="l" defTabSz="914400" rtl="0" eaLnBrk="0" latinLnBrk="0" hangingPunct="0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32" indent="-285744" algn="l" defTabSz="914400" rtl="0" eaLnBrk="0" latinLnBrk="0" hangingPunct="0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+mn-cs"/>
              </a:defRPr>
            </a:lvl2pPr>
            <a:lvl3pPr marL="1142971" indent="-228594" algn="l" defTabSz="914400" rtl="0" eaLnBrk="0" latinLnBrk="0" hangingPunct="0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+mn-cs"/>
              </a:defRPr>
            </a:lvl3pPr>
            <a:lvl4pPr marL="1600160" indent="-228594" algn="l" defTabSz="914400" rtl="0" eaLnBrk="0" latinLnBrk="0" hangingPunct="0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+mn-cs"/>
              </a:defRPr>
            </a:lvl4pPr>
            <a:lvl5pPr marL="2057349" indent="-228594" algn="l" defTabSz="914400" rtl="0" eaLnBrk="0" latinLnBrk="0" hangingPunct="0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+mn-cs"/>
              </a:defRPr>
            </a:lvl5pPr>
            <a:lvl6pPr marL="2514537" indent="-228594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+mn-cs"/>
              </a:defRPr>
            </a:lvl6pPr>
            <a:lvl7pPr marL="2971726" indent="-228594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+mn-cs"/>
              </a:defRPr>
            </a:lvl7pPr>
            <a:lvl8pPr marL="3428914" indent="-228594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+mn-cs"/>
              </a:defRPr>
            </a:lvl8pPr>
            <a:lvl9pPr marL="3886103" indent="-228594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+mn-cs"/>
              </a:defRPr>
            </a:lvl9pPr>
          </a:lstStyle>
          <a:p>
            <a:pPr algn="r" eaLnBrk="1" hangingPunct="1"/>
            <a:r>
              <a:rPr lang="en-US" sz="1467" b="0" dirty="0">
                <a:solidFill>
                  <a:srgbClr val="00AD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Riccardo Ambrosini</a:t>
            </a:r>
          </a:p>
          <a:p>
            <a:pPr algn="r" eaLnBrk="1" hangingPunct="1"/>
            <a:r>
              <a:rPr lang="en-US" sz="1467" b="0" dirty="0">
                <a:solidFill>
                  <a:srgbClr val="00AD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 Finance </a:t>
            </a:r>
          </a:p>
          <a:p>
            <a:pPr algn="r" eaLnBrk="1" hangingPunct="1"/>
            <a:r>
              <a:rPr lang="en-US" sz="1467" b="0" dirty="0">
                <a:solidFill>
                  <a:srgbClr val="00AD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Institutions Group, Middle East and Central Asia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B3796B-4622-2E18-C063-48D3AF497677}"/>
              </a:ext>
            </a:extLst>
          </p:cNvPr>
          <p:cNvSpPr/>
          <p:nvPr/>
        </p:nvSpPr>
        <p:spPr bwMode="auto">
          <a:xfrm>
            <a:off x="1878419" y="5720400"/>
            <a:ext cx="5217042" cy="57415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229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50DE3-8CA7-4E3E-328D-4A34DE056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AC2CB736-7F27-C917-6E3E-4EA3CF98A96E}"/>
              </a:ext>
            </a:extLst>
          </p:cNvPr>
          <p:cNvSpPr txBox="1">
            <a:spLocks/>
          </p:cNvSpPr>
          <p:nvPr/>
        </p:nvSpPr>
        <p:spPr>
          <a:xfrm>
            <a:off x="0" y="6500371"/>
            <a:ext cx="12192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57728D51-BD3E-174E-B488-A5EAABD4F8A8}" type="slidenum">
              <a:rPr lang="en-US" sz="966" b="0">
                <a:solidFill>
                  <a:srgbClr val="7F7F7F"/>
                </a:solidFill>
              </a:rPr>
              <a:pPr algn="ctr"/>
              <a:t>10</a:t>
            </a:fld>
            <a:endParaRPr lang="en-US" sz="966" b="0" dirty="0">
              <a:solidFill>
                <a:srgbClr val="7F7F7F"/>
              </a:solidFill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1D15438B-7B68-E56C-81C5-882314800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24" y="216824"/>
            <a:ext cx="9039374" cy="420269"/>
          </a:xfrm>
        </p:spPr>
        <p:txBody>
          <a:bodyPr>
            <a:normAutofit fontScale="90000"/>
          </a:bodyPr>
          <a:lstStyle/>
          <a:p>
            <a:r>
              <a:rPr lang="en-US" dirty="0"/>
              <a:t>Green, Social, Sustainability and Sustainability-linked in Emerging Markets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2A7829-02BB-6FF7-9F53-836F70F5D25C}"/>
              </a:ext>
            </a:extLst>
          </p:cNvPr>
          <p:cNvSpPr txBox="1"/>
          <p:nvPr/>
        </p:nvSpPr>
        <p:spPr>
          <a:xfrm>
            <a:off x="5695856" y="6026990"/>
            <a:ext cx="13436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0" dirty="0">
                <a:latin typeface="+mn-lt"/>
              </a:rPr>
              <a:t>Source: CBI, March 2022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CAC5A75-6A3A-1C46-BA04-0A127FFD7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52" y="1108984"/>
            <a:ext cx="5233306" cy="283297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AB7F9D3-206D-98F3-557A-BA8D4DCF5A1D}"/>
              </a:ext>
            </a:extLst>
          </p:cNvPr>
          <p:cNvSpPr txBox="1"/>
          <p:nvPr/>
        </p:nvSpPr>
        <p:spPr>
          <a:xfrm>
            <a:off x="162152" y="6391086"/>
            <a:ext cx="25891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0" dirty="0">
                <a:latin typeface="+mn-lt"/>
              </a:rPr>
              <a:t>Source: Emerging Markets Green Bond Report 2021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271C15-E242-C106-DD86-BBCB6DF147CA}"/>
              </a:ext>
            </a:extLst>
          </p:cNvPr>
          <p:cNvSpPr txBox="1"/>
          <p:nvPr/>
        </p:nvSpPr>
        <p:spPr>
          <a:xfrm>
            <a:off x="167052" y="809870"/>
            <a:ext cx="56572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2012-2021 Cumulative Green Bond Issuances by Region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CC5D08E-1D61-F3EB-E059-E07FA5C7F3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3871" y="3832341"/>
            <a:ext cx="3102758" cy="2777653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62DD61FE-90D2-1094-D14F-76134C97EE20}"/>
              </a:ext>
            </a:extLst>
          </p:cNvPr>
          <p:cNvSpPr/>
          <p:nvPr/>
        </p:nvSpPr>
        <p:spPr bwMode="auto">
          <a:xfrm>
            <a:off x="2965513" y="3957983"/>
            <a:ext cx="914400" cy="369332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EE0CAB-5D8E-54EC-A4B1-9C0227B2BEFB}"/>
              </a:ext>
            </a:extLst>
          </p:cNvPr>
          <p:cNvSpPr txBox="1"/>
          <p:nvPr/>
        </p:nvSpPr>
        <p:spPr>
          <a:xfrm>
            <a:off x="162152" y="4814945"/>
            <a:ext cx="15643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MENA region only accounts for about 2% of total GSS bond/sukuk issuances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5" descr="Chart, pie chart&#10;&#10;Description automatically generated">
            <a:extLst>
              <a:ext uri="{FF2B5EF4-FFF2-40B4-BE49-F238E27FC236}">
                <a16:creationId xmlns:a16="http://schemas.microsoft.com/office/drawing/2014/main" id="{388D484B-8063-C80B-9246-DB36FC11F5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336" y="773146"/>
            <a:ext cx="5447209" cy="3861034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F77F9C5-E1B9-F38C-3A97-9CB352C92D4B}"/>
              </a:ext>
            </a:extLst>
          </p:cNvPr>
          <p:cNvSpPr/>
          <p:nvPr/>
        </p:nvSpPr>
        <p:spPr bwMode="auto">
          <a:xfrm>
            <a:off x="5824325" y="4044361"/>
            <a:ext cx="6248293" cy="1788128"/>
          </a:xfrm>
          <a:prstGeom prst="round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financial sector leads the non-sovereign bond</a:t>
            </a:r>
            <a:r>
              <a:rPr lang="en-US" sz="1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/sukuk issuances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Issuance by FIs increased from $334 billion in 2021 to $370 billion in 2022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In EM r</a:t>
            </a:r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eal economy issuers represent around 57% sustainable bonds by # of bonds and 41% by value of bonds. </a:t>
            </a:r>
            <a:endParaRPr lang="en-US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342725-6A5D-DEC6-7A8C-BF553EF35EAF}"/>
              </a:ext>
            </a:extLst>
          </p:cNvPr>
          <p:cNvSpPr txBox="1"/>
          <p:nvPr/>
        </p:nvSpPr>
        <p:spPr>
          <a:xfrm>
            <a:off x="6367675" y="773146"/>
            <a:ext cx="37720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2022 GSS issuance by Issuer types</a:t>
            </a:r>
          </a:p>
        </p:txBody>
      </p:sp>
    </p:spTree>
    <p:extLst>
      <p:ext uri="{BB962C8B-B14F-4D97-AF65-F5344CB8AC3E}">
        <p14:creationId xmlns:p14="http://schemas.microsoft.com/office/powerpoint/2010/main" val="626731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ent Arrow 58">
            <a:extLst>
              <a:ext uri="{FF2B5EF4-FFF2-40B4-BE49-F238E27FC236}">
                <a16:creationId xmlns:a16="http://schemas.microsoft.com/office/drawing/2014/main" id="{B09D896C-BBA4-40E6-AB25-7DF53FF22CA2}"/>
              </a:ext>
            </a:extLst>
          </p:cNvPr>
          <p:cNvSpPr/>
          <p:nvPr/>
        </p:nvSpPr>
        <p:spPr bwMode="auto">
          <a:xfrm rot="5400000">
            <a:off x="4309313" y="1057144"/>
            <a:ext cx="521352" cy="1764337"/>
          </a:xfrm>
          <a:prstGeom prst="bentArrow">
            <a:avLst/>
          </a:prstGeom>
          <a:solidFill>
            <a:srgbClr val="789D4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15882" indent="-115882">
              <a:spcBef>
                <a:spcPct val="50000"/>
              </a:spcBef>
              <a:buFontTx/>
              <a:buChar char="•"/>
            </a:pPr>
            <a:endParaRPr lang="en-US" sz="1200" b="0" dirty="0">
              <a:latin typeface="+mn-lt"/>
            </a:endParaRPr>
          </a:p>
        </p:txBody>
      </p:sp>
      <p:sp>
        <p:nvSpPr>
          <p:cNvPr id="22" name="Bent Arrow 52">
            <a:extLst>
              <a:ext uri="{FF2B5EF4-FFF2-40B4-BE49-F238E27FC236}">
                <a16:creationId xmlns:a16="http://schemas.microsoft.com/office/drawing/2014/main" id="{AC0DF6BE-1D23-41FF-8F05-828C19C23968}"/>
              </a:ext>
            </a:extLst>
          </p:cNvPr>
          <p:cNvSpPr/>
          <p:nvPr/>
        </p:nvSpPr>
        <p:spPr bwMode="auto">
          <a:xfrm rot="16200000" flipH="1" flipV="1">
            <a:off x="3959382" y="4398423"/>
            <a:ext cx="2305238" cy="465651"/>
          </a:xfrm>
          <a:prstGeom prst="bentArrow">
            <a:avLst>
              <a:gd name="adj1" fmla="val 25000"/>
              <a:gd name="adj2" fmla="val 28682"/>
              <a:gd name="adj3" fmla="val 25000"/>
              <a:gd name="adj4" fmla="val 43750"/>
            </a:avLst>
          </a:prstGeom>
          <a:solidFill>
            <a:srgbClr val="789D4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15882" indent="-115882">
              <a:spcBef>
                <a:spcPct val="50000"/>
              </a:spcBef>
              <a:buFontTx/>
              <a:buChar char="•"/>
            </a:pPr>
            <a:endParaRPr lang="en-US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Bent Arrow 58">
            <a:extLst>
              <a:ext uri="{FF2B5EF4-FFF2-40B4-BE49-F238E27FC236}">
                <a16:creationId xmlns:a16="http://schemas.microsoft.com/office/drawing/2014/main" id="{8A432D07-8E4D-41C3-8153-F4C8FD4E0CEF}"/>
              </a:ext>
            </a:extLst>
          </p:cNvPr>
          <p:cNvSpPr/>
          <p:nvPr/>
        </p:nvSpPr>
        <p:spPr bwMode="auto">
          <a:xfrm>
            <a:off x="3451657" y="3383724"/>
            <a:ext cx="1770125" cy="557676"/>
          </a:xfrm>
          <a:prstGeom prst="bentArrow">
            <a:avLst/>
          </a:prstGeom>
          <a:solidFill>
            <a:srgbClr val="789D4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15882" indent="-115882">
              <a:spcBef>
                <a:spcPct val="50000"/>
              </a:spcBef>
              <a:buFontTx/>
              <a:buChar char="•"/>
            </a:pPr>
            <a:endParaRPr lang="en-US" sz="1200" b="0" dirty="0">
              <a:latin typeface="+mn-lt"/>
            </a:endParaRPr>
          </a:p>
        </p:txBody>
      </p:sp>
      <p:sp>
        <p:nvSpPr>
          <p:cNvPr id="24" name="Bent Arrow 57">
            <a:extLst>
              <a:ext uri="{FF2B5EF4-FFF2-40B4-BE49-F238E27FC236}">
                <a16:creationId xmlns:a16="http://schemas.microsoft.com/office/drawing/2014/main" id="{595FAA07-80AB-46A0-B7EE-852BB4B87B99}"/>
              </a:ext>
            </a:extLst>
          </p:cNvPr>
          <p:cNvSpPr/>
          <p:nvPr/>
        </p:nvSpPr>
        <p:spPr bwMode="auto">
          <a:xfrm flipV="1">
            <a:off x="5602942" y="3720695"/>
            <a:ext cx="1049037" cy="1497596"/>
          </a:xfrm>
          <a:prstGeom prst="bentArrow">
            <a:avLst>
              <a:gd name="adj1" fmla="val 12255"/>
              <a:gd name="adj2" fmla="val 25000"/>
              <a:gd name="adj3" fmla="val 25980"/>
              <a:gd name="adj4" fmla="val 37868"/>
            </a:avLst>
          </a:prstGeom>
          <a:solidFill>
            <a:srgbClr val="789D4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15882" indent="-115882">
              <a:spcBef>
                <a:spcPct val="50000"/>
              </a:spcBef>
              <a:buFontTx/>
              <a:buChar char="•"/>
            </a:pPr>
            <a:endParaRPr lang="en-US" sz="1200" b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5" name="Bent Arrow 53">
            <a:extLst>
              <a:ext uri="{FF2B5EF4-FFF2-40B4-BE49-F238E27FC236}">
                <a16:creationId xmlns:a16="http://schemas.microsoft.com/office/drawing/2014/main" id="{4E333C8B-632A-4B96-9234-76CBD4CD49E7}"/>
              </a:ext>
            </a:extLst>
          </p:cNvPr>
          <p:cNvSpPr/>
          <p:nvPr/>
        </p:nvSpPr>
        <p:spPr bwMode="auto">
          <a:xfrm flipV="1">
            <a:off x="6034284" y="3503502"/>
            <a:ext cx="1559526" cy="491404"/>
          </a:xfrm>
          <a:prstGeom prst="bentArrow">
            <a:avLst/>
          </a:prstGeom>
          <a:solidFill>
            <a:srgbClr val="789D4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15882" indent="-115882">
              <a:spcBef>
                <a:spcPct val="50000"/>
              </a:spcBef>
              <a:buFontTx/>
              <a:buChar char="•"/>
            </a:pPr>
            <a:endParaRPr lang="en-US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Bent Arrow 52">
            <a:extLst>
              <a:ext uri="{FF2B5EF4-FFF2-40B4-BE49-F238E27FC236}">
                <a16:creationId xmlns:a16="http://schemas.microsoft.com/office/drawing/2014/main" id="{31A8BF78-BDCC-4681-8E9A-FD87BA70147F}"/>
              </a:ext>
            </a:extLst>
          </p:cNvPr>
          <p:cNvSpPr/>
          <p:nvPr/>
        </p:nvSpPr>
        <p:spPr bwMode="auto">
          <a:xfrm flipH="1" flipV="1">
            <a:off x="3688897" y="2421078"/>
            <a:ext cx="1497596" cy="465651"/>
          </a:xfrm>
          <a:prstGeom prst="bentArrow">
            <a:avLst/>
          </a:prstGeom>
          <a:solidFill>
            <a:srgbClr val="789D4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15882" indent="-115882">
              <a:spcBef>
                <a:spcPct val="50000"/>
              </a:spcBef>
              <a:buFontTx/>
              <a:buChar char="•"/>
            </a:pPr>
            <a:endParaRPr lang="en-US" sz="1200" b="0" dirty="0">
              <a:solidFill>
                <a:schemeClr val="bg1"/>
              </a:solidFill>
              <a:highlight>
                <a:srgbClr val="789D4A"/>
              </a:highlight>
              <a:latin typeface="+mn-lt"/>
            </a:endParaRPr>
          </a:p>
        </p:txBody>
      </p:sp>
      <p:sp>
        <p:nvSpPr>
          <p:cNvPr id="27" name="Bent Arrow 51">
            <a:extLst>
              <a:ext uri="{FF2B5EF4-FFF2-40B4-BE49-F238E27FC236}">
                <a16:creationId xmlns:a16="http://schemas.microsoft.com/office/drawing/2014/main" id="{2EB79668-50F1-463C-B5C5-58550BDE46C6}"/>
              </a:ext>
            </a:extLst>
          </p:cNvPr>
          <p:cNvSpPr/>
          <p:nvPr/>
        </p:nvSpPr>
        <p:spPr bwMode="auto">
          <a:xfrm>
            <a:off x="5971126" y="1634108"/>
            <a:ext cx="1677512" cy="521352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789D4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15882" indent="-115882">
              <a:spcBef>
                <a:spcPct val="50000"/>
              </a:spcBef>
              <a:buFontTx/>
              <a:buChar char="•"/>
            </a:pPr>
            <a:endParaRPr lang="en-US" sz="1200" b="0" dirty="0">
              <a:latin typeface="+mn-lt"/>
            </a:endParaRPr>
          </a:p>
        </p:txBody>
      </p:sp>
      <p:sp>
        <p:nvSpPr>
          <p:cNvPr id="28" name="Rounded Rectangle 35">
            <a:extLst>
              <a:ext uri="{FF2B5EF4-FFF2-40B4-BE49-F238E27FC236}">
                <a16:creationId xmlns:a16="http://schemas.microsoft.com/office/drawing/2014/main" id="{3EDC0450-F35B-4D11-AFE0-2DBC6D5FD8BB}"/>
              </a:ext>
            </a:extLst>
          </p:cNvPr>
          <p:cNvSpPr/>
          <p:nvPr/>
        </p:nvSpPr>
        <p:spPr bwMode="auto">
          <a:xfrm>
            <a:off x="7409489" y="3440328"/>
            <a:ext cx="2305174" cy="883148"/>
          </a:xfrm>
          <a:prstGeom prst="roundRect">
            <a:avLst/>
          </a:prstGeom>
          <a:solidFill>
            <a:srgbClr val="789D4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+mj-lt"/>
              </a:rPr>
              <a:t>Work with Regulators</a:t>
            </a:r>
          </a:p>
        </p:txBody>
      </p:sp>
      <p:sp>
        <p:nvSpPr>
          <p:cNvPr id="29" name="Rounded Rectangle 36">
            <a:extLst>
              <a:ext uri="{FF2B5EF4-FFF2-40B4-BE49-F238E27FC236}">
                <a16:creationId xmlns:a16="http://schemas.microsoft.com/office/drawing/2014/main" id="{205B2304-0D5C-4080-B848-BCBF03241898}"/>
              </a:ext>
            </a:extLst>
          </p:cNvPr>
          <p:cNvSpPr/>
          <p:nvPr/>
        </p:nvSpPr>
        <p:spPr bwMode="auto">
          <a:xfrm>
            <a:off x="2963243" y="2528759"/>
            <a:ext cx="976829" cy="581362"/>
          </a:xfrm>
          <a:prstGeom prst="roundRect">
            <a:avLst/>
          </a:prstGeom>
          <a:solidFill>
            <a:srgbClr val="789D4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+mn-lt"/>
              </a:rPr>
              <a:t>Issuer</a:t>
            </a:r>
          </a:p>
        </p:txBody>
      </p:sp>
      <p:sp>
        <p:nvSpPr>
          <p:cNvPr id="30" name="Rounded Rectangle 37">
            <a:extLst>
              <a:ext uri="{FF2B5EF4-FFF2-40B4-BE49-F238E27FC236}">
                <a16:creationId xmlns:a16="http://schemas.microsoft.com/office/drawing/2014/main" id="{A29A0477-0A1B-48A4-96FC-3E3319FE15D7}"/>
              </a:ext>
            </a:extLst>
          </p:cNvPr>
          <p:cNvSpPr/>
          <p:nvPr/>
        </p:nvSpPr>
        <p:spPr bwMode="auto">
          <a:xfrm>
            <a:off x="1075463" y="3936283"/>
            <a:ext cx="2991211" cy="827495"/>
          </a:xfrm>
          <a:prstGeom prst="roundRect">
            <a:avLst/>
          </a:prstGeom>
          <a:solidFill>
            <a:srgbClr val="789D4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91436" algn="ctr"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Provider of Technical Assistance and Advisory Services</a:t>
            </a:r>
          </a:p>
        </p:txBody>
      </p:sp>
      <p:sp>
        <p:nvSpPr>
          <p:cNvPr id="31" name="Rounded Rectangle 38">
            <a:extLst>
              <a:ext uri="{FF2B5EF4-FFF2-40B4-BE49-F238E27FC236}">
                <a16:creationId xmlns:a16="http://schemas.microsoft.com/office/drawing/2014/main" id="{06258A34-4EF7-41AD-A6AB-332C3D7CF175}"/>
              </a:ext>
            </a:extLst>
          </p:cNvPr>
          <p:cNvSpPr/>
          <p:nvPr/>
        </p:nvSpPr>
        <p:spPr bwMode="auto">
          <a:xfrm>
            <a:off x="7411399" y="1538293"/>
            <a:ext cx="1572581" cy="521352"/>
          </a:xfrm>
          <a:prstGeom prst="roundRect">
            <a:avLst/>
          </a:prstGeom>
          <a:solidFill>
            <a:srgbClr val="789D4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+mj-lt"/>
              </a:rPr>
              <a:t>Investor</a:t>
            </a:r>
          </a:p>
        </p:txBody>
      </p:sp>
      <p:sp>
        <p:nvSpPr>
          <p:cNvPr id="32" name="Rounded Rectangle 40">
            <a:extLst>
              <a:ext uri="{FF2B5EF4-FFF2-40B4-BE49-F238E27FC236}">
                <a16:creationId xmlns:a16="http://schemas.microsoft.com/office/drawing/2014/main" id="{307827AB-32C3-47C3-8AD0-371472D87043}"/>
              </a:ext>
            </a:extLst>
          </p:cNvPr>
          <p:cNvSpPr/>
          <p:nvPr/>
        </p:nvSpPr>
        <p:spPr bwMode="auto">
          <a:xfrm>
            <a:off x="6359722" y="4616551"/>
            <a:ext cx="1412678" cy="669462"/>
          </a:xfrm>
          <a:prstGeom prst="roundRect">
            <a:avLst/>
          </a:prstGeom>
          <a:solidFill>
            <a:srgbClr val="789D4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91436" algn="ctr">
              <a:spcBef>
                <a:spcPct val="50000"/>
              </a:spcBef>
            </a:pPr>
            <a:r>
              <a:rPr lang="en-US" dirty="0">
                <a:solidFill>
                  <a:srgbClr val="FFFFFF"/>
                </a:solidFill>
                <a:latin typeface="+mn-lt"/>
              </a:rPr>
              <a:t>Mobilizer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0A325F0-6B2B-4486-8F32-FE05F76922F4}"/>
              </a:ext>
            </a:extLst>
          </p:cNvPr>
          <p:cNvGrpSpPr/>
          <p:nvPr/>
        </p:nvGrpSpPr>
        <p:grpSpPr>
          <a:xfrm>
            <a:off x="4635748" y="1974476"/>
            <a:ext cx="1828800" cy="1828800"/>
            <a:chOff x="4218353" y="2800207"/>
            <a:chExt cx="1828800" cy="182880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2537042-61E3-4EC4-ABE6-113C97489B8A}"/>
                </a:ext>
              </a:extLst>
            </p:cNvPr>
            <p:cNvSpPr/>
            <p:nvPr/>
          </p:nvSpPr>
          <p:spPr bwMode="auto">
            <a:xfrm>
              <a:off x="4218353" y="2800207"/>
              <a:ext cx="1828800" cy="1828800"/>
            </a:xfrm>
            <a:prstGeom prst="ellipse">
              <a:avLst/>
            </a:prstGeom>
            <a:solidFill>
              <a:srgbClr val="E877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115882" indent="-115882">
                <a:spcBef>
                  <a:spcPct val="50000"/>
                </a:spcBef>
                <a:buFontTx/>
                <a:buChar char="•"/>
              </a:pPr>
              <a:endParaRPr lang="en-US" sz="1200" b="0" dirty="0">
                <a:latin typeface="Arial Regular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D46E011-A58A-42AD-9CF2-EF4095B8B501}"/>
                </a:ext>
              </a:extLst>
            </p:cNvPr>
            <p:cNvSpPr txBox="1"/>
            <p:nvPr/>
          </p:nvSpPr>
          <p:spPr>
            <a:xfrm>
              <a:off x="4347804" y="3029697"/>
              <a:ext cx="1559526" cy="136981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+mn-lt"/>
                </a:rPr>
                <a:t>IFC’s roles in the Sustainable Bond Market</a:t>
              </a: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FB4BC1D1-5999-475C-955F-C42E9EC18E12}"/>
              </a:ext>
            </a:extLst>
          </p:cNvPr>
          <p:cNvSpPr/>
          <p:nvPr/>
        </p:nvSpPr>
        <p:spPr>
          <a:xfrm>
            <a:off x="9144000" y="1412814"/>
            <a:ext cx="2887357" cy="1449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03" indent="-214303" defTabSz="685766" fontAlgn="auto">
              <a:spcBef>
                <a:spcPts val="451"/>
              </a:spcBef>
              <a:spcAft>
                <a:spcPts val="0"/>
              </a:spcAft>
              <a:buClr>
                <a:srgbClr val="002345"/>
              </a:buClr>
              <a:buFont typeface="Wingdings" charset="2"/>
              <a:buChar char="§"/>
              <a:defRPr/>
            </a:pP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IFC channels investments through financial intermediaries to support climate or social-related credit lines.</a:t>
            </a:r>
          </a:p>
          <a:p>
            <a:pPr marL="214303" indent="-214303" defTabSz="685766" fontAlgn="auto">
              <a:spcBef>
                <a:spcPts val="451"/>
              </a:spcBef>
              <a:spcAft>
                <a:spcPts val="0"/>
              </a:spcAft>
              <a:buClr>
                <a:srgbClr val="002345"/>
              </a:buClr>
              <a:buFont typeface="Wingdings" charset="2"/>
              <a:buChar char="§"/>
              <a:defRPr/>
            </a:pP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IFC typically acts as an anchor investor for first-time issuers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1F43DDD-91EA-4AC9-AEAA-010191C38215}"/>
              </a:ext>
            </a:extLst>
          </p:cNvPr>
          <p:cNvSpPr/>
          <p:nvPr/>
        </p:nvSpPr>
        <p:spPr>
          <a:xfrm>
            <a:off x="7772400" y="4581288"/>
            <a:ext cx="3719120" cy="802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03" indent="-214303" defTabSz="685766" fontAlgn="auto">
              <a:spcBef>
                <a:spcPts val="451"/>
              </a:spcBef>
              <a:spcAft>
                <a:spcPts val="0"/>
              </a:spcAft>
              <a:buClr>
                <a:srgbClr val="002345"/>
              </a:buClr>
              <a:buFont typeface="Wingdings" charset="2"/>
              <a:buChar char="§"/>
              <a:defRPr/>
            </a:pP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Emerging Green One (EGO) Bond Fund</a:t>
            </a:r>
          </a:p>
          <a:p>
            <a:pPr marL="214303" indent="-214303" defTabSz="685766" fontAlgn="auto">
              <a:spcBef>
                <a:spcPts val="451"/>
              </a:spcBef>
              <a:spcAft>
                <a:spcPts val="0"/>
              </a:spcAft>
              <a:buClr>
                <a:srgbClr val="002345"/>
              </a:buClr>
              <a:buFont typeface="Wingdings" charset="2"/>
              <a:buChar char="§"/>
              <a:defRPr/>
            </a:pP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Real Economy Green Investment Opportunity (REGIO) Bond Fund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A30B42A-DA99-4CED-B607-D8BE1FD7AD6A}"/>
              </a:ext>
            </a:extLst>
          </p:cNvPr>
          <p:cNvSpPr/>
          <p:nvPr/>
        </p:nvSpPr>
        <p:spPr>
          <a:xfrm>
            <a:off x="9714663" y="3405329"/>
            <a:ext cx="212926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03" indent="-214303" defTabSz="685766" fontAlgn="auto">
              <a:spcBef>
                <a:spcPts val="451"/>
              </a:spcBef>
              <a:spcAft>
                <a:spcPts val="0"/>
              </a:spcAft>
              <a:buClr>
                <a:srgbClr val="002345"/>
              </a:buClr>
              <a:buFont typeface="Wingdings" charset="2"/>
              <a:buChar char="§"/>
              <a:defRPr/>
            </a:pP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IFC supports capital market regulators in the development of national sustainable bond frameworks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EAD2CB8-B736-4605-AD61-B4EAAE0B317C}"/>
              </a:ext>
            </a:extLst>
          </p:cNvPr>
          <p:cNvSpPr/>
          <p:nvPr/>
        </p:nvSpPr>
        <p:spPr>
          <a:xfrm>
            <a:off x="1084707" y="4846318"/>
            <a:ext cx="29819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03" indent="-214303" defTabSz="685766" fontAlgn="auto">
              <a:spcBef>
                <a:spcPts val="451"/>
              </a:spcBef>
              <a:spcAft>
                <a:spcPts val="0"/>
              </a:spcAft>
              <a:buClr>
                <a:srgbClr val="002345"/>
              </a:buClr>
              <a:buFont typeface="Wingdings" charset="2"/>
              <a:buChar char="§"/>
              <a:defRPr/>
            </a:pP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Green Bond Technical Assistance Facility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1BF0DE7-8F8D-4C6A-A25F-44AB21EA26C7}"/>
              </a:ext>
            </a:extLst>
          </p:cNvPr>
          <p:cNvSpPr/>
          <p:nvPr/>
        </p:nvSpPr>
        <p:spPr>
          <a:xfrm>
            <a:off x="435594" y="2459155"/>
            <a:ext cx="2398796" cy="1082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766" fontAlgn="auto">
              <a:spcBef>
                <a:spcPts val="451"/>
              </a:spcBef>
              <a:spcAft>
                <a:spcPts val="0"/>
              </a:spcAft>
              <a:buClr>
                <a:srgbClr val="002345"/>
              </a:buClr>
              <a:defRPr/>
            </a:pP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IFC offers two sustainable bond programs:</a:t>
            </a:r>
          </a:p>
          <a:p>
            <a:pPr marL="214303" indent="-214303" algn="r" defTabSz="685766" fontAlgn="auto">
              <a:spcBef>
                <a:spcPts val="451"/>
              </a:spcBef>
              <a:spcAft>
                <a:spcPts val="0"/>
              </a:spcAft>
              <a:buClr>
                <a:srgbClr val="002345"/>
              </a:buClr>
              <a:buFont typeface="Wingdings" charset="2"/>
              <a:buChar char="§"/>
              <a:defRPr/>
            </a:pPr>
            <a:r>
              <a:rPr lang="en-US" sz="1400" dirty="0">
                <a:solidFill>
                  <a:srgbClr val="789D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Bond Program</a:t>
            </a:r>
          </a:p>
          <a:p>
            <a:pPr marL="214303" indent="-214303" algn="r" defTabSz="685766" fontAlgn="auto">
              <a:spcBef>
                <a:spcPts val="451"/>
              </a:spcBef>
              <a:spcAft>
                <a:spcPts val="0"/>
              </a:spcAft>
              <a:buClr>
                <a:srgbClr val="002345"/>
              </a:buClr>
              <a:buFont typeface="Wingdings" charset="2"/>
              <a:buChar char="§"/>
              <a:defRPr/>
            </a:pP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Social Bond Program</a:t>
            </a:r>
          </a:p>
        </p:txBody>
      </p:sp>
      <p:sp>
        <p:nvSpPr>
          <p:cNvPr id="40" name="Rounded Rectangle 40">
            <a:extLst>
              <a:ext uri="{FF2B5EF4-FFF2-40B4-BE49-F238E27FC236}">
                <a16:creationId xmlns:a16="http://schemas.microsoft.com/office/drawing/2014/main" id="{0CE13EE2-CAF1-4921-9BA1-8A3E3A8DD7C1}"/>
              </a:ext>
            </a:extLst>
          </p:cNvPr>
          <p:cNvSpPr/>
          <p:nvPr/>
        </p:nvSpPr>
        <p:spPr bwMode="auto">
          <a:xfrm>
            <a:off x="3998978" y="5511683"/>
            <a:ext cx="2097022" cy="734180"/>
          </a:xfrm>
          <a:prstGeom prst="roundRect">
            <a:avLst/>
          </a:prstGeom>
          <a:solidFill>
            <a:srgbClr val="789D4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91436" algn="ctr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  <a:latin typeface="+mn-lt"/>
              </a:rPr>
              <a:t>Contributor to Market Development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E4B61FC-89A7-4689-91CD-B38CD06E1E1C}"/>
              </a:ext>
            </a:extLst>
          </p:cNvPr>
          <p:cNvSpPr/>
          <p:nvPr/>
        </p:nvSpPr>
        <p:spPr>
          <a:xfrm>
            <a:off x="1087192" y="1635026"/>
            <a:ext cx="16671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03" indent="-214303" algn="r" defTabSz="685766" fontAlgn="auto">
              <a:spcBef>
                <a:spcPts val="451"/>
              </a:spcBef>
              <a:spcAft>
                <a:spcPts val="0"/>
              </a:spcAft>
              <a:buClr>
                <a:srgbClr val="002345"/>
              </a:buClr>
              <a:buFont typeface="Wingdings" charset="2"/>
              <a:buChar char="§"/>
              <a:defRPr/>
            </a:pP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Green loans</a:t>
            </a:r>
          </a:p>
        </p:txBody>
      </p:sp>
      <p:sp>
        <p:nvSpPr>
          <p:cNvPr id="43" name="Rounded Rectangle 38">
            <a:extLst>
              <a:ext uri="{FF2B5EF4-FFF2-40B4-BE49-F238E27FC236}">
                <a16:creationId xmlns:a16="http://schemas.microsoft.com/office/drawing/2014/main" id="{4CABA8C7-491F-46DB-97B1-9CE82C2F3E78}"/>
              </a:ext>
            </a:extLst>
          </p:cNvPr>
          <p:cNvSpPr/>
          <p:nvPr/>
        </p:nvSpPr>
        <p:spPr bwMode="auto">
          <a:xfrm>
            <a:off x="2834390" y="1498234"/>
            <a:ext cx="945664" cy="581362"/>
          </a:xfrm>
          <a:prstGeom prst="roundRect">
            <a:avLst/>
          </a:prstGeom>
          <a:solidFill>
            <a:srgbClr val="789D4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+mj-lt"/>
              </a:rPr>
              <a:t>Lender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05C8831-2E8E-4525-9B73-4065CBA3FC1D}"/>
              </a:ext>
            </a:extLst>
          </p:cNvPr>
          <p:cNvSpPr/>
          <p:nvPr/>
        </p:nvSpPr>
        <p:spPr>
          <a:xfrm>
            <a:off x="6096000" y="5524427"/>
            <a:ext cx="37950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03" indent="-214303" defTabSz="685766" fontAlgn="auto">
              <a:spcBef>
                <a:spcPts val="451"/>
              </a:spcBef>
              <a:spcAft>
                <a:spcPts val="0"/>
              </a:spcAft>
              <a:buClr>
                <a:srgbClr val="002345"/>
              </a:buClr>
              <a:buFont typeface="Wingdings" charset="2"/>
              <a:buChar char="§"/>
              <a:defRPr/>
            </a:pP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Chairs the Executive Committee of the Green, Social and Sustainability-Linked Bond Principles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02482E-E971-4F61-99AD-D44AA7B84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24" y="216824"/>
            <a:ext cx="10818818" cy="420269"/>
          </a:xfrm>
        </p:spPr>
        <p:txBody>
          <a:bodyPr>
            <a:normAutofit/>
          </a:bodyPr>
          <a:lstStyle/>
          <a:p>
            <a:r>
              <a:rPr lang="en-US" dirty="0"/>
              <a:t>What is IFC’s role in the Sustainable Bond Market?</a:t>
            </a:r>
          </a:p>
        </p:txBody>
      </p:sp>
      <p:sp>
        <p:nvSpPr>
          <p:cNvPr id="45" name="Slide Number Placeholder 3">
            <a:extLst>
              <a:ext uri="{FF2B5EF4-FFF2-40B4-BE49-F238E27FC236}">
                <a16:creationId xmlns:a16="http://schemas.microsoft.com/office/drawing/2014/main" id="{6A552542-C32D-4722-B9AD-91649B2521B8}"/>
              </a:ext>
            </a:extLst>
          </p:cNvPr>
          <p:cNvSpPr txBox="1">
            <a:spLocks/>
          </p:cNvSpPr>
          <p:nvPr/>
        </p:nvSpPr>
        <p:spPr>
          <a:xfrm>
            <a:off x="0" y="6500371"/>
            <a:ext cx="12192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57728D51-BD3E-174E-B488-A5EAABD4F8A8}" type="slidenum">
              <a:rPr lang="en-US" sz="966" b="0">
                <a:solidFill>
                  <a:srgbClr val="7F7F7F"/>
                </a:solidFill>
              </a:rPr>
              <a:pPr algn="ctr"/>
              <a:t>11</a:t>
            </a:fld>
            <a:endParaRPr lang="en-US" sz="966" b="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01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EB9DF7FE-1831-754A-909D-580D3558F903}"/>
              </a:ext>
            </a:extLst>
          </p:cNvPr>
          <p:cNvSpPr txBox="1"/>
          <p:nvPr/>
        </p:nvSpPr>
        <p:spPr>
          <a:xfrm>
            <a:off x="1606430" y="1441896"/>
            <a:ext cx="3405406" cy="844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30"/>
              </a:lnSpc>
              <a:spcBef>
                <a:spcPts val="500"/>
              </a:spcBef>
              <a:buClr>
                <a:srgbClr val="F79646">
                  <a:lumMod val="75000"/>
                </a:srgbClr>
              </a:buClr>
              <a:buSzPct val="100000"/>
              <a:tabLst>
                <a:tab pos="2747963" algn="l"/>
              </a:tabLst>
              <a:defRPr/>
            </a:pPr>
            <a:r>
              <a:rPr lang="en-US" sz="1600" b="0" dirty="0">
                <a:solidFill>
                  <a:srgbClr val="263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IFC is a pioneer in the green bond market and one of the largest global issuers of green bonds.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9031F9-6874-754F-B768-237619C91791}"/>
              </a:ext>
            </a:extLst>
          </p:cNvPr>
          <p:cNvSpPr txBox="1"/>
          <p:nvPr/>
        </p:nvSpPr>
        <p:spPr>
          <a:xfrm>
            <a:off x="1618370" y="3127613"/>
            <a:ext cx="3035015" cy="2639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030"/>
              </a:lnSpc>
              <a:spcBef>
                <a:spcPts val="500"/>
              </a:spcBef>
              <a:buClr>
                <a:srgbClr val="F79646">
                  <a:lumMod val="75000"/>
                </a:srgbClr>
              </a:buClr>
              <a:buSzPct val="100000"/>
              <a:tabLst>
                <a:tab pos="2747963" algn="l"/>
              </a:tabLst>
              <a:defRPr/>
            </a:pPr>
            <a:r>
              <a:rPr lang="en-US" sz="1600" b="0" dirty="0">
                <a:solidFill>
                  <a:srgbClr val="263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IFC has issued 172 green bonds in 20 currencies for US$10.4 billion. In Feb 2013, IFC issued a US$1.0 billion green bond, the largest issued at that time by any entity and the first liquid benchmark green issue that helped main-stream green bonds as a market instrument.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24EC1D9-55C5-E640-B8A7-A8840A2C5EA5}"/>
              </a:ext>
            </a:extLst>
          </p:cNvPr>
          <p:cNvSpPr/>
          <p:nvPr/>
        </p:nvSpPr>
        <p:spPr bwMode="auto">
          <a:xfrm>
            <a:off x="443278" y="2258919"/>
            <a:ext cx="898500" cy="504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4D17B6-CE53-324A-AA8B-AEAA45301E89}"/>
              </a:ext>
            </a:extLst>
          </p:cNvPr>
          <p:cNvSpPr/>
          <p:nvPr/>
        </p:nvSpPr>
        <p:spPr bwMode="auto">
          <a:xfrm>
            <a:off x="443278" y="4438265"/>
            <a:ext cx="898500" cy="504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2BEDCC-91A9-244C-B7E3-4C79C4601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28" y="3561008"/>
            <a:ext cx="719831" cy="675305"/>
          </a:xfrm>
          <a:prstGeom prst="rect">
            <a:avLst/>
          </a:prstGeom>
        </p:spPr>
      </p:pic>
      <p:pic>
        <p:nvPicPr>
          <p:cNvPr id="6" name="Graphic 5" descr="Star">
            <a:extLst>
              <a:ext uri="{FF2B5EF4-FFF2-40B4-BE49-F238E27FC236}">
                <a16:creationId xmlns:a16="http://schemas.microsoft.com/office/drawing/2014/main" id="{324E365C-7FE4-B442-B499-F50B6EC345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0318" y="1540522"/>
            <a:ext cx="602791" cy="60279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CD42AEE-17E5-4582-AD56-BCA3E1B83DDE}"/>
              </a:ext>
            </a:extLst>
          </p:cNvPr>
          <p:cNvSpPr/>
          <p:nvPr/>
        </p:nvSpPr>
        <p:spPr bwMode="auto">
          <a:xfrm>
            <a:off x="196768" y="1417536"/>
            <a:ext cx="4815068" cy="4718859"/>
          </a:xfrm>
          <a:prstGeom prst="rect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F15F90-F78E-49C0-8448-1A5639768860}"/>
              </a:ext>
            </a:extLst>
          </p:cNvPr>
          <p:cNvSpPr/>
          <p:nvPr/>
        </p:nvSpPr>
        <p:spPr bwMode="auto">
          <a:xfrm>
            <a:off x="5329610" y="1417495"/>
            <a:ext cx="6691840" cy="4718900"/>
          </a:xfrm>
          <a:prstGeom prst="rect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4BA4AB1-B141-4D9F-ACDF-39B8FC75CAB3}"/>
              </a:ext>
            </a:extLst>
          </p:cNvPr>
          <p:cNvSpPr txBox="1"/>
          <p:nvPr/>
        </p:nvSpPr>
        <p:spPr>
          <a:xfrm>
            <a:off x="7264549" y="1500987"/>
            <a:ext cx="4674025" cy="135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lnSpc>
                <a:spcPts val="2030"/>
              </a:lnSpc>
              <a:spcBef>
                <a:spcPts val="500"/>
              </a:spcBef>
              <a:buClr>
                <a:srgbClr val="F79646">
                  <a:lumMod val="75000"/>
                </a:srgbClr>
              </a:buClr>
              <a:buSzPct val="100000"/>
              <a:buNone/>
              <a:tabLst>
                <a:tab pos="2747963" algn="l"/>
              </a:tabLst>
              <a:defRPr/>
            </a:pPr>
            <a:r>
              <a:rPr lang="en-US" sz="1600" b="0" dirty="0">
                <a:solidFill>
                  <a:srgbClr val="263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2014, IFC became the first international investor in an EM green bond when it subscribed to a US$50 million equivalent Indian Rupee green bond issued by Yes Bank, which became the first EM cross border green bond issuance.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CD7BECD-C2B7-4347-8C30-F70D11BAEBF6}"/>
              </a:ext>
            </a:extLst>
          </p:cNvPr>
          <p:cNvGrpSpPr/>
          <p:nvPr/>
        </p:nvGrpSpPr>
        <p:grpSpPr>
          <a:xfrm>
            <a:off x="5415794" y="1643133"/>
            <a:ext cx="939861" cy="899041"/>
            <a:chOff x="476416" y="1721110"/>
            <a:chExt cx="939861" cy="89904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0C557F9-77CA-4E7F-A978-7636E3A98CC5}"/>
                </a:ext>
              </a:extLst>
            </p:cNvPr>
            <p:cNvSpPr/>
            <p:nvPr/>
          </p:nvSpPr>
          <p:spPr bwMode="auto">
            <a:xfrm>
              <a:off x="517777" y="2569751"/>
              <a:ext cx="898500" cy="5040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9E361B7A-B70C-44D0-8137-B3736EAD6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6416" y="1721110"/>
              <a:ext cx="490611" cy="685597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C812C6D-4456-4685-8BF3-1305DBA3B091}"/>
              </a:ext>
            </a:extLst>
          </p:cNvPr>
          <p:cNvGrpSpPr/>
          <p:nvPr/>
        </p:nvGrpSpPr>
        <p:grpSpPr>
          <a:xfrm>
            <a:off x="5443162" y="3557801"/>
            <a:ext cx="1208718" cy="775491"/>
            <a:chOff x="6633097" y="1813868"/>
            <a:chExt cx="1208718" cy="77549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FB6688F-4388-48F9-B268-645C2CB8D28B}"/>
                </a:ext>
              </a:extLst>
            </p:cNvPr>
            <p:cNvSpPr/>
            <p:nvPr/>
          </p:nvSpPr>
          <p:spPr bwMode="auto">
            <a:xfrm>
              <a:off x="6633097" y="2543640"/>
              <a:ext cx="885961" cy="45719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0912A91-AAEA-4D75-8760-997EACE449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1224" t="17451" r="9436" b="19932"/>
            <a:stretch/>
          </p:blipFill>
          <p:spPr>
            <a:xfrm>
              <a:off x="6633097" y="1813868"/>
              <a:ext cx="1208718" cy="500081"/>
            </a:xfrm>
            <a:prstGeom prst="rect">
              <a:avLst/>
            </a:prstGeom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A61BC213-FDA0-49C3-8D03-2B5FB11C8865}"/>
              </a:ext>
            </a:extLst>
          </p:cNvPr>
          <p:cNvSpPr txBox="1"/>
          <p:nvPr/>
        </p:nvSpPr>
        <p:spPr>
          <a:xfrm>
            <a:off x="7264549" y="3365421"/>
            <a:ext cx="4674025" cy="1094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lnSpc>
                <a:spcPts val="2030"/>
              </a:lnSpc>
              <a:spcBef>
                <a:spcPts val="500"/>
              </a:spcBef>
              <a:buClr>
                <a:srgbClr val="F79646">
                  <a:lumMod val="75000"/>
                </a:srgbClr>
              </a:buClr>
              <a:buSzPct val="100000"/>
              <a:buNone/>
              <a:tabLst>
                <a:tab pos="2747963" algn="l"/>
              </a:tabLst>
              <a:defRPr/>
            </a:pPr>
            <a:r>
              <a:rPr lang="en-US" sz="1600" b="0" dirty="0">
                <a:solidFill>
                  <a:srgbClr val="263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partnership with </a:t>
            </a:r>
            <a:r>
              <a:rPr lang="en-US" sz="1600" b="0" dirty="0" err="1">
                <a:solidFill>
                  <a:srgbClr val="263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Amundi</a:t>
            </a:r>
            <a:r>
              <a:rPr lang="en-US" sz="1600" b="0" dirty="0">
                <a:solidFill>
                  <a:srgbClr val="263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IFC has set-up the world’s largest green bond fund with a US$2 billion investment strategy to support green bonds issued by banks active in EMs.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4BC0427-D754-43C7-9D75-6E6E8A2EF552}"/>
              </a:ext>
            </a:extLst>
          </p:cNvPr>
          <p:cNvSpPr/>
          <p:nvPr/>
        </p:nvSpPr>
        <p:spPr bwMode="auto">
          <a:xfrm>
            <a:off x="5431180" y="5653515"/>
            <a:ext cx="898500" cy="504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35" name="Picture 4" descr="UKSIF">
            <a:extLst>
              <a:ext uri="{FF2B5EF4-FFF2-40B4-BE49-F238E27FC236}">
                <a16:creationId xmlns:a16="http://schemas.microsoft.com/office/drawing/2014/main" id="{C5AA7D96-83AD-4AB0-AD47-89FE64593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180" y="4927288"/>
            <a:ext cx="1489621" cy="52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DBCD464-D494-44CA-BBDC-35DC773C575C}"/>
              </a:ext>
            </a:extLst>
          </p:cNvPr>
          <p:cNvSpPr txBox="1"/>
          <p:nvPr/>
        </p:nvSpPr>
        <p:spPr>
          <a:xfrm>
            <a:off x="7238574" y="4771337"/>
            <a:ext cx="4674025" cy="1100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lnSpc>
                <a:spcPts val="2030"/>
              </a:lnSpc>
              <a:spcBef>
                <a:spcPts val="500"/>
              </a:spcBef>
              <a:buClr>
                <a:srgbClr val="F79646">
                  <a:lumMod val="75000"/>
                </a:srgbClr>
              </a:buClr>
              <a:buSzPct val="100000"/>
              <a:buNone/>
              <a:tabLst>
                <a:tab pos="2747963" algn="l"/>
              </a:tabLst>
              <a:defRPr/>
            </a:pPr>
            <a:r>
              <a:rPr lang="en-US" sz="1600" b="0" dirty="0">
                <a:solidFill>
                  <a:srgbClr val="263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partnership with HSBC, IFC created the first global green bond fund with a US$500 million size targeting “real economy” issuers in EM (REGIO).</a:t>
            </a: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68BBFCCA-CAFB-4DE2-A4D7-F519E3D87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24" y="216824"/>
            <a:ext cx="10818818" cy="420269"/>
          </a:xfrm>
        </p:spPr>
        <p:txBody>
          <a:bodyPr>
            <a:normAutofit/>
          </a:bodyPr>
          <a:lstStyle/>
          <a:p>
            <a:r>
              <a:rPr lang="en-US" dirty="0"/>
              <a:t>IFC as an issuer and investor in green bonds</a:t>
            </a: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8FE8B3C2-B961-4DD7-A11E-20CDFC6EE431}"/>
              </a:ext>
            </a:extLst>
          </p:cNvPr>
          <p:cNvSpPr txBox="1">
            <a:spLocks/>
          </p:cNvSpPr>
          <p:nvPr/>
        </p:nvSpPr>
        <p:spPr>
          <a:xfrm>
            <a:off x="0" y="6500371"/>
            <a:ext cx="12192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57728D51-BD3E-174E-B488-A5EAABD4F8A8}" type="slidenum">
              <a:rPr lang="en-US" sz="966" b="0">
                <a:solidFill>
                  <a:srgbClr val="7F7F7F"/>
                </a:solidFill>
              </a:rPr>
              <a:pPr algn="ctr"/>
              <a:t>12</a:t>
            </a:fld>
            <a:endParaRPr lang="en-US" sz="966" b="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069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0">
            <a:extLst>
              <a:ext uri="{FF2B5EF4-FFF2-40B4-BE49-F238E27FC236}">
                <a16:creationId xmlns:a16="http://schemas.microsoft.com/office/drawing/2014/main" id="{CB5E83E3-F126-4EB9-93AB-1D4B3BE4A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275" y="1072888"/>
            <a:ext cx="7274814" cy="2888849"/>
          </a:xfrm>
          <a:prstGeom prst="rect">
            <a:avLst/>
          </a:prstGeom>
          <a:solidFill>
            <a:srgbClr val="F9F7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02152" rIns="0" bIns="0">
            <a:spAutoFit/>
          </a:bodyPr>
          <a:lstStyle>
            <a:lvl1pPr marL="414338" indent="-122238">
              <a:tabLst>
                <a:tab pos="414338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414338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414338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414338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414338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14338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14338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14338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14338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463550" indent="-171450">
              <a:lnSpc>
                <a:spcPct val="12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140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IFC is a member of the World Bank Group with a mission to promote  development through investment in private sector</a:t>
            </a:r>
          </a:p>
          <a:p>
            <a:pPr marL="463550" indent="-171450">
              <a:spcBef>
                <a:spcPts val="0"/>
              </a:spcBef>
              <a:buClr>
                <a:srgbClr val="444C50"/>
              </a:buClr>
              <a:buFont typeface="Wingdings" panose="05000000000000000000" pitchFamily="2" charset="2"/>
              <a:buChar char="§"/>
            </a:pPr>
            <a:endParaRPr lang="en-US" altLang="en-US" sz="1400" b="0" dirty="0">
              <a:solidFill>
                <a:schemeClr val="tx1"/>
              </a:solidFill>
              <a:ea typeface="+mn-ea"/>
              <a:cs typeface="Arial" panose="020B0604020202020204" pitchFamily="34" charset="0"/>
            </a:endParaRPr>
          </a:p>
          <a:p>
            <a:pPr marL="463550" indent="-1714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1400" b="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Owned by </a:t>
            </a:r>
            <a:r>
              <a:rPr lang="en-US" altLang="en-US" sz="140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185 member countries </a:t>
            </a:r>
            <a:r>
              <a:rPr lang="en-US" altLang="en-US" sz="1400" b="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and has an </a:t>
            </a:r>
            <a:r>
              <a:rPr lang="en-US" altLang="en-US" sz="140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AAA credit rating</a:t>
            </a:r>
          </a:p>
          <a:p>
            <a:pPr marL="463550" indent="-17145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altLang="en-US" sz="1400" b="0" dirty="0">
              <a:solidFill>
                <a:schemeClr val="tx1"/>
              </a:solidFill>
              <a:ea typeface="+mn-ea"/>
              <a:cs typeface="Arial" panose="020B0604020202020204" pitchFamily="34" charset="0"/>
            </a:endParaRPr>
          </a:p>
          <a:p>
            <a:pPr marL="463550" indent="-171450">
              <a:lnSpc>
                <a:spcPct val="12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1400" b="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Provides </a:t>
            </a:r>
            <a:r>
              <a:rPr lang="en-US" altLang="en-US" sz="140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debt and equity investments</a:t>
            </a:r>
            <a:r>
              <a:rPr lang="en-US" altLang="en-US" sz="1400" b="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 and </a:t>
            </a:r>
            <a:r>
              <a:rPr lang="en-US" altLang="en-US" sz="140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resource mobilization </a:t>
            </a:r>
            <a:r>
              <a:rPr lang="en-US" altLang="en-US" sz="1400" b="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for the private sector in emerging markets for over 60 year.</a:t>
            </a:r>
          </a:p>
          <a:p>
            <a:pPr marL="463550" indent="-171450">
              <a:lnSpc>
                <a:spcPct val="12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altLang="en-US" sz="1400" b="0" dirty="0">
              <a:solidFill>
                <a:schemeClr val="tx1"/>
              </a:solidFill>
              <a:ea typeface="+mn-ea"/>
              <a:cs typeface="Arial" panose="020B0604020202020204" pitchFamily="34" charset="0"/>
            </a:endParaRPr>
          </a:p>
          <a:p>
            <a:pPr marL="463550" indent="-171450">
              <a:lnSpc>
                <a:spcPct val="12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1400" b="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Global presence in almost 100 countries and working with over </a:t>
            </a:r>
            <a:r>
              <a:rPr lang="en-US" altLang="en-US" sz="140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2,000 private sector clients</a:t>
            </a:r>
          </a:p>
          <a:p>
            <a:pPr>
              <a:lnSpc>
                <a:spcPct val="127000"/>
              </a:lnSpc>
              <a:spcBef>
                <a:spcPts val="0"/>
              </a:spcBef>
              <a:buFontTx/>
              <a:buChar char="•"/>
            </a:pPr>
            <a:endParaRPr lang="en-US" altLang="en-US" sz="1242" spc="72" dirty="0">
              <a:solidFill>
                <a:srgbClr val="444C50"/>
              </a:solidFill>
              <a:latin typeface="Calibri"/>
              <a:cs typeface="Calibri"/>
            </a:endParaRPr>
          </a:p>
        </p:txBody>
      </p:sp>
      <p:pic>
        <p:nvPicPr>
          <p:cNvPr id="5" name="Picture 31" descr="A picture containing outdoor, building, apartment building&#10;&#10;Description automatically generated">
            <a:extLst>
              <a:ext uri="{FF2B5EF4-FFF2-40B4-BE49-F238E27FC236}">
                <a16:creationId xmlns:a16="http://schemas.microsoft.com/office/drawing/2014/main" id="{11A586D3-5FCE-46AE-842D-03DD0D4BB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169" y="1072887"/>
            <a:ext cx="3528340" cy="288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76C0A68-8A9A-4617-BBBB-E36D521B55F5}"/>
              </a:ext>
            </a:extLst>
          </p:cNvPr>
          <p:cNvGrpSpPr/>
          <p:nvPr/>
        </p:nvGrpSpPr>
        <p:grpSpPr>
          <a:xfrm>
            <a:off x="538275" y="4101831"/>
            <a:ext cx="11315874" cy="2153194"/>
            <a:chOff x="140069" y="3632626"/>
            <a:chExt cx="8546731" cy="2278903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31E492DD-F751-4A1B-9857-6EFBC3401608}"/>
                </a:ext>
              </a:extLst>
            </p:cNvPr>
            <p:cNvSpPr/>
            <p:nvPr/>
          </p:nvSpPr>
          <p:spPr>
            <a:xfrm>
              <a:off x="140069" y="3632626"/>
              <a:ext cx="8546731" cy="2278903"/>
            </a:xfrm>
            <a:custGeom>
              <a:avLst/>
              <a:gdLst/>
              <a:ahLst/>
              <a:cxnLst/>
              <a:rect l="l" t="t" r="r" b="b"/>
              <a:pathLst>
                <a:path w="9227185" h="3747770">
                  <a:moveTo>
                    <a:pt x="9226804" y="0"/>
                  </a:moveTo>
                  <a:lnTo>
                    <a:pt x="0" y="0"/>
                  </a:lnTo>
                  <a:lnTo>
                    <a:pt x="0" y="3747604"/>
                  </a:lnTo>
                  <a:lnTo>
                    <a:pt x="9226804" y="3747604"/>
                  </a:lnTo>
                  <a:lnTo>
                    <a:pt x="9226804" y="0"/>
                  </a:lnTo>
                  <a:close/>
                </a:path>
              </a:pathLst>
            </a:custGeom>
            <a:solidFill>
              <a:srgbClr val="F9F7F0"/>
            </a:solidFill>
          </p:spPr>
          <p:txBody>
            <a:bodyPr wrap="square" lIns="0" tIns="0" rIns="0" bIns="0" rtlCol="0"/>
            <a:lstStyle/>
            <a:p>
              <a:endParaRPr sz="1863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1DB226D-0BB0-4350-AC1D-DC8E0374865F}"/>
                </a:ext>
              </a:extLst>
            </p:cNvPr>
            <p:cNvGrpSpPr/>
            <p:nvPr/>
          </p:nvGrpSpPr>
          <p:grpSpPr>
            <a:xfrm>
              <a:off x="331788" y="4133548"/>
              <a:ext cx="8008288" cy="1713855"/>
              <a:chOff x="585000" y="3530798"/>
              <a:chExt cx="8008288" cy="1713855"/>
            </a:xfrm>
          </p:grpSpPr>
          <p:sp>
            <p:nvSpPr>
              <p:cNvPr id="11" name="object 9">
                <a:extLst>
                  <a:ext uri="{FF2B5EF4-FFF2-40B4-BE49-F238E27FC236}">
                    <a16:creationId xmlns:a16="http://schemas.microsoft.com/office/drawing/2014/main" id="{F551EA64-566F-4CC2-BD11-B346A31F681F}"/>
                  </a:ext>
                </a:extLst>
              </p:cNvPr>
              <p:cNvSpPr/>
              <p:nvPr/>
            </p:nvSpPr>
            <p:spPr>
              <a:xfrm>
                <a:off x="3649562" y="3530798"/>
                <a:ext cx="1910714" cy="873796"/>
              </a:xfrm>
              <a:custGeom>
                <a:avLst/>
                <a:gdLst/>
                <a:ahLst/>
                <a:cxnLst/>
                <a:rect l="l" t="t" r="r" b="b"/>
                <a:pathLst>
                  <a:path w="2663190" h="696595">
                    <a:moveTo>
                      <a:pt x="2251049" y="0"/>
                    </a:moveTo>
                    <a:lnTo>
                      <a:pt x="413943" y="0"/>
                    </a:lnTo>
                    <a:lnTo>
                      <a:pt x="0" y="380771"/>
                    </a:lnTo>
                    <a:lnTo>
                      <a:pt x="413943" y="695998"/>
                    </a:lnTo>
                    <a:lnTo>
                      <a:pt x="2251049" y="695998"/>
                    </a:lnTo>
                    <a:lnTo>
                      <a:pt x="2662732" y="385826"/>
                    </a:lnTo>
                    <a:lnTo>
                      <a:pt x="2251049" y="0"/>
                    </a:lnTo>
                    <a:close/>
                  </a:path>
                </a:pathLst>
              </a:custGeom>
              <a:solidFill>
                <a:srgbClr val="00233C"/>
              </a:solidFill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12" name="object 11">
                <a:extLst>
                  <a:ext uri="{FF2B5EF4-FFF2-40B4-BE49-F238E27FC236}">
                    <a16:creationId xmlns:a16="http://schemas.microsoft.com/office/drawing/2014/main" id="{42C1F265-6ECD-4667-8625-B8746E89B07A}"/>
                  </a:ext>
                </a:extLst>
              </p:cNvPr>
              <p:cNvSpPr txBox="1"/>
              <p:nvPr/>
            </p:nvSpPr>
            <p:spPr>
              <a:xfrm>
                <a:off x="585000" y="4515350"/>
                <a:ext cx="1462204" cy="547931"/>
              </a:xfrm>
              <a:prstGeom prst="rect">
                <a:avLst/>
              </a:prstGeom>
            </p:spPr>
            <p:txBody>
              <a:bodyPr vert="horz" wrap="square" lIns="0" tIns="13147" rIns="0" bIns="0" rtlCol="0">
                <a:spAutoFit/>
              </a:bodyPr>
              <a:lstStyle/>
              <a:p>
                <a:pPr marR="5259" algn="ctr">
                  <a:lnSpc>
                    <a:spcPct val="111100"/>
                  </a:lnSpc>
                  <a:spcBef>
                    <a:spcPts val="104"/>
                  </a:spcBef>
                </a:pPr>
                <a:r>
                  <a:rPr sz="1100" spc="78" dirty="0">
                    <a:solidFill>
                      <a:srgbClr val="669600"/>
                    </a:solidFill>
                    <a:cs typeface="Calibri"/>
                  </a:rPr>
                  <a:t>Loans and grants to  governments </a:t>
                </a:r>
                <a:r>
                  <a:rPr sz="1100" spc="52" dirty="0">
                    <a:solidFill>
                      <a:srgbClr val="669600"/>
                    </a:solidFill>
                    <a:cs typeface="Calibri"/>
                  </a:rPr>
                  <a:t>of  </a:t>
                </a:r>
                <a:r>
                  <a:rPr sz="1100" spc="62" dirty="0">
                    <a:solidFill>
                      <a:srgbClr val="669600"/>
                    </a:solidFill>
                    <a:cs typeface="Calibri"/>
                  </a:rPr>
                  <a:t>developing</a:t>
                </a:r>
                <a:r>
                  <a:rPr sz="1100" spc="-41" dirty="0">
                    <a:solidFill>
                      <a:srgbClr val="669600"/>
                    </a:solidFill>
                    <a:cs typeface="Calibri"/>
                  </a:rPr>
                  <a:t> </a:t>
                </a:r>
                <a:r>
                  <a:rPr sz="1100" spc="67" dirty="0">
                    <a:solidFill>
                      <a:srgbClr val="669600"/>
                    </a:solidFill>
                    <a:cs typeface="Calibri"/>
                  </a:rPr>
                  <a:t>countries</a:t>
                </a:r>
                <a:endParaRPr sz="1100" dirty="0">
                  <a:cs typeface="Calibri"/>
                </a:endParaRPr>
              </a:p>
            </p:txBody>
          </p:sp>
          <p:sp>
            <p:nvSpPr>
              <p:cNvPr id="13" name="object 12">
                <a:extLst>
                  <a:ext uri="{FF2B5EF4-FFF2-40B4-BE49-F238E27FC236}">
                    <a16:creationId xmlns:a16="http://schemas.microsoft.com/office/drawing/2014/main" id="{B3C0C591-CD1C-4CA4-AA74-CAB5BFD5721B}"/>
                  </a:ext>
                </a:extLst>
              </p:cNvPr>
              <p:cNvSpPr txBox="1"/>
              <p:nvPr/>
            </p:nvSpPr>
            <p:spPr>
              <a:xfrm>
                <a:off x="2136965" y="4515236"/>
                <a:ext cx="1402824" cy="729417"/>
              </a:xfrm>
              <a:prstGeom prst="rect">
                <a:avLst/>
              </a:prstGeom>
            </p:spPr>
            <p:txBody>
              <a:bodyPr vert="horz" wrap="square" lIns="0" tIns="13147" rIns="0" bIns="0" rtlCol="0">
                <a:spAutoFit/>
              </a:bodyPr>
              <a:lstStyle/>
              <a:p>
                <a:pPr marR="5259" algn="ctr">
                  <a:lnSpc>
                    <a:spcPct val="111100"/>
                  </a:lnSpc>
                  <a:spcBef>
                    <a:spcPts val="104"/>
                  </a:spcBef>
                </a:pPr>
                <a:r>
                  <a:rPr sz="1100" spc="78" dirty="0">
                    <a:solidFill>
                      <a:srgbClr val="669600"/>
                    </a:solidFill>
                    <a:cs typeface="Calibri"/>
                  </a:rPr>
                  <a:t>Loans</a:t>
                </a:r>
                <a:r>
                  <a:rPr sz="1100" spc="-10" dirty="0">
                    <a:solidFill>
                      <a:srgbClr val="669600"/>
                    </a:solidFill>
                    <a:cs typeface="Calibri"/>
                  </a:rPr>
                  <a:t> </a:t>
                </a:r>
                <a:r>
                  <a:rPr sz="1100" spc="72" dirty="0">
                    <a:solidFill>
                      <a:srgbClr val="669600"/>
                    </a:solidFill>
                    <a:cs typeface="Calibri"/>
                  </a:rPr>
                  <a:t>to</a:t>
                </a:r>
                <a:r>
                  <a:rPr sz="1100" spc="-10" dirty="0">
                    <a:solidFill>
                      <a:srgbClr val="669600"/>
                    </a:solidFill>
                    <a:cs typeface="Calibri"/>
                  </a:rPr>
                  <a:t> </a:t>
                </a:r>
                <a:r>
                  <a:rPr sz="1100" spc="78" dirty="0">
                    <a:solidFill>
                      <a:srgbClr val="669600"/>
                    </a:solidFill>
                    <a:cs typeface="Calibri"/>
                  </a:rPr>
                  <a:t>governments</a:t>
                </a:r>
                <a:r>
                  <a:rPr sz="1100" spc="-5" dirty="0">
                    <a:solidFill>
                      <a:srgbClr val="669600"/>
                    </a:solidFill>
                    <a:cs typeface="Calibri"/>
                  </a:rPr>
                  <a:t> </a:t>
                </a:r>
                <a:r>
                  <a:rPr sz="1100" spc="52" dirty="0">
                    <a:solidFill>
                      <a:srgbClr val="669600"/>
                    </a:solidFill>
                    <a:cs typeface="Calibri"/>
                  </a:rPr>
                  <a:t>of  </a:t>
                </a:r>
                <a:r>
                  <a:rPr sz="1100" spc="72" dirty="0">
                    <a:solidFill>
                      <a:srgbClr val="669600"/>
                    </a:solidFill>
                    <a:cs typeface="Calibri"/>
                  </a:rPr>
                  <a:t>middle-income</a:t>
                </a:r>
                <a:r>
                  <a:rPr sz="1100" spc="-47" dirty="0">
                    <a:solidFill>
                      <a:srgbClr val="669600"/>
                    </a:solidFill>
                    <a:cs typeface="Calibri"/>
                  </a:rPr>
                  <a:t> </a:t>
                </a:r>
                <a:r>
                  <a:rPr sz="1100" spc="67" dirty="0">
                    <a:solidFill>
                      <a:srgbClr val="669600"/>
                    </a:solidFill>
                    <a:cs typeface="Calibri"/>
                  </a:rPr>
                  <a:t>countries</a:t>
                </a:r>
                <a:endParaRPr sz="1100" dirty="0">
                  <a:cs typeface="Calibri"/>
                </a:endParaRPr>
              </a:p>
            </p:txBody>
          </p:sp>
          <p:sp>
            <p:nvSpPr>
              <p:cNvPr id="14" name="object 13">
                <a:extLst>
                  <a:ext uri="{FF2B5EF4-FFF2-40B4-BE49-F238E27FC236}">
                    <a16:creationId xmlns:a16="http://schemas.microsoft.com/office/drawing/2014/main" id="{CE4BD4CA-81AD-42C9-86E0-62F9D4CE3613}"/>
                  </a:ext>
                </a:extLst>
              </p:cNvPr>
              <p:cNvSpPr txBox="1"/>
              <p:nvPr/>
            </p:nvSpPr>
            <p:spPr>
              <a:xfrm>
                <a:off x="5721205" y="4496713"/>
                <a:ext cx="1312863" cy="729418"/>
              </a:xfrm>
              <a:prstGeom prst="rect">
                <a:avLst/>
              </a:prstGeom>
            </p:spPr>
            <p:txBody>
              <a:bodyPr vert="horz" wrap="square" lIns="0" tIns="13147" rIns="0" bIns="0" rtlCol="0">
                <a:spAutoFit/>
              </a:bodyPr>
              <a:lstStyle/>
              <a:p>
                <a:pPr marR="5259" algn="ctr">
                  <a:lnSpc>
                    <a:spcPct val="111100"/>
                  </a:lnSpc>
                  <a:spcBef>
                    <a:spcPts val="104"/>
                  </a:spcBef>
                </a:pPr>
                <a:r>
                  <a:rPr sz="1100" spc="67" dirty="0">
                    <a:solidFill>
                      <a:srgbClr val="7737A9"/>
                    </a:solidFill>
                    <a:cs typeface="Calibri"/>
                  </a:rPr>
                  <a:t>Guarantees </a:t>
                </a:r>
                <a:r>
                  <a:rPr sz="1100" spc="52" dirty="0">
                    <a:solidFill>
                      <a:srgbClr val="7737A9"/>
                    </a:solidFill>
                    <a:cs typeface="Calibri"/>
                  </a:rPr>
                  <a:t>of</a:t>
                </a:r>
                <a:r>
                  <a:rPr sz="1100" spc="-104" dirty="0">
                    <a:solidFill>
                      <a:srgbClr val="7737A9"/>
                    </a:solidFill>
                    <a:cs typeface="Calibri"/>
                  </a:rPr>
                  <a:t> </a:t>
                </a:r>
                <a:r>
                  <a:rPr sz="1100" spc="62" dirty="0">
                    <a:solidFill>
                      <a:srgbClr val="7737A9"/>
                    </a:solidFill>
                    <a:cs typeface="Calibri"/>
                  </a:rPr>
                  <a:t>foreign  </a:t>
                </a:r>
                <a:r>
                  <a:rPr sz="1100" spc="57" dirty="0">
                    <a:solidFill>
                      <a:srgbClr val="7737A9"/>
                    </a:solidFill>
                    <a:cs typeface="Calibri"/>
                  </a:rPr>
                  <a:t>direct </a:t>
                </a:r>
                <a:r>
                  <a:rPr sz="1100" spc="62" dirty="0">
                    <a:solidFill>
                      <a:srgbClr val="7737A9"/>
                    </a:solidFill>
                    <a:cs typeface="Calibri"/>
                  </a:rPr>
                  <a:t>investment’s  </a:t>
                </a:r>
                <a:r>
                  <a:rPr sz="1100" spc="78" dirty="0">
                    <a:solidFill>
                      <a:srgbClr val="7737A9"/>
                    </a:solidFill>
                    <a:cs typeface="Calibri"/>
                  </a:rPr>
                  <a:t>non-commercial</a:t>
                </a:r>
                <a:r>
                  <a:rPr sz="1100" spc="-52" dirty="0">
                    <a:solidFill>
                      <a:srgbClr val="7737A9"/>
                    </a:solidFill>
                    <a:cs typeface="Calibri"/>
                  </a:rPr>
                  <a:t> </a:t>
                </a:r>
                <a:r>
                  <a:rPr sz="1100" spc="62" dirty="0">
                    <a:solidFill>
                      <a:srgbClr val="7737A9"/>
                    </a:solidFill>
                    <a:cs typeface="Calibri"/>
                  </a:rPr>
                  <a:t>risks</a:t>
                </a:r>
                <a:endParaRPr sz="1100" dirty="0">
                  <a:cs typeface="Calibri"/>
                </a:endParaRPr>
              </a:p>
            </p:txBody>
          </p:sp>
          <p:sp>
            <p:nvSpPr>
              <p:cNvPr id="15" name="object 14">
                <a:extLst>
                  <a:ext uri="{FF2B5EF4-FFF2-40B4-BE49-F238E27FC236}">
                    <a16:creationId xmlns:a16="http://schemas.microsoft.com/office/drawing/2014/main" id="{AF2CD5CB-726C-4F04-9840-1F22A20C8260}"/>
                  </a:ext>
                </a:extLst>
              </p:cNvPr>
              <p:cNvSpPr txBox="1"/>
              <p:nvPr/>
            </p:nvSpPr>
            <p:spPr>
              <a:xfrm>
                <a:off x="7162633" y="4532626"/>
                <a:ext cx="1430655" cy="523588"/>
              </a:xfrm>
              <a:prstGeom prst="rect">
                <a:avLst/>
              </a:prstGeom>
            </p:spPr>
            <p:txBody>
              <a:bodyPr vert="horz" wrap="square" lIns="0" tIns="13147" rIns="0" bIns="0" rtlCol="0">
                <a:spAutoFit/>
              </a:bodyPr>
              <a:lstStyle/>
              <a:p>
                <a:pPr marR="5259" algn="ctr">
                  <a:lnSpc>
                    <a:spcPct val="111100"/>
                  </a:lnSpc>
                  <a:spcBef>
                    <a:spcPts val="104"/>
                  </a:spcBef>
                </a:pPr>
                <a:r>
                  <a:rPr sz="1050" spc="67" dirty="0">
                    <a:solidFill>
                      <a:srgbClr val="7737A9"/>
                    </a:solidFill>
                    <a:cs typeface="Calibri"/>
                  </a:rPr>
                  <a:t>Conciliation </a:t>
                </a:r>
                <a:r>
                  <a:rPr sz="1050" spc="78" dirty="0">
                    <a:solidFill>
                      <a:srgbClr val="7737A9"/>
                    </a:solidFill>
                    <a:cs typeface="Calibri"/>
                  </a:rPr>
                  <a:t>and</a:t>
                </a:r>
                <a:r>
                  <a:rPr sz="1050" spc="-104" dirty="0">
                    <a:solidFill>
                      <a:srgbClr val="7737A9"/>
                    </a:solidFill>
                    <a:cs typeface="Calibri"/>
                  </a:rPr>
                  <a:t> </a:t>
                </a:r>
                <a:r>
                  <a:rPr sz="1050" spc="67" dirty="0">
                    <a:solidFill>
                      <a:srgbClr val="7737A9"/>
                    </a:solidFill>
                    <a:cs typeface="Calibri"/>
                  </a:rPr>
                  <a:t>arbitration  </a:t>
                </a:r>
                <a:r>
                  <a:rPr sz="1050" spc="52" dirty="0">
                    <a:solidFill>
                      <a:srgbClr val="7737A9"/>
                    </a:solidFill>
                    <a:cs typeface="Calibri"/>
                  </a:rPr>
                  <a:t>of </a:t>
                </a:r>
                <a:r>
                  <a:rPr sz="1050" spc="72" dirty="0">
                    <a:solidFill>
                      <a:srgbClr val="7737A9"/>
                    </a:solidFill>
                    <a:cs typeface="Calibri"/>
                  </a:rPr>
                  <a:t>investment</a:t>
                </a:r>
                <a:r>
                  <a:rPr sz="1050" spc="-62" dirty="0">
                    <a:solidFill>
                      <a:srgbClr val="7737A9"/>
                    </a:solidFill>
                    <a:cs typeface="Calibri"/>
                  </a:rPr>
                  <a:t> </a:t>
                </a:r>
                <a:r>
                  <a:rPr sz="1050" spc="67" dirty="0">
                    <a:solidFill>
                      <a:srgbClr val="7737A9"/>
                    </a:solidFill>
                    <a:cs typeface="Calibri"/>
                  </a:rPr>
                  <a:t>disputes</a:t>
                </a:r>
                <a:endParaRPr sz="1050" dirty="0">
                  <a:cs typeface="Calibri"/>
                </a:endParaRPr>
              </a:p>
            </p:txBody>
          </p:sp>
          <p:sp>
            <p:nvSpPr>
              <p:cNvPr id="16" name="object 15">
                <a:extLst>
                  <a:ext uri="{FF2B5EF4-FFF2-40B4-BE49-F238E27FC236}">
                    <a16:creationId xmlns:a16="http://schemas.microsoft.com/office/drawing/2014/main" id="{2E6C94DA-93FD-4B78-8C7B-4C352CDD65E5}"/>
                  </a:ext>
                </a:extLst>
              </p:cNvPr>
              <p:cNvSpPr txBox="1"/>
              <p:nvPr/>
            </p:nvSpPr>
            <p:spPr>
              <a:xfrm>
                <a:off x="3700717" y="4529233"/>
                <a:ext cx="1859559" cy="696898"/>
              </a:xfrm>
              <a:prstGeom prst="rect">
                <a:avLst/>
              </a:prstGeom>
            </p:spPr>
            <p:txBody>
              <a:bodyPr vert="horz" wrap="square" lIns="0" tIns="13147" rIns="0" bIns="0" rtlCol="0">
                <a:spAutoFit/>
              </a:bodyPr>
              <a:lstStyle/>
              <a:p>
                <a:pPr marR="5259" algn="ctr">
                  <a:lnSpc>
                    <a:spcPct val="111100"/>
                  </a:lnSpc>
                  <a:spcBef>
                    <a:spcPts val="104"/>
                  </a:spcBef>
                </a:pPr>
                <a:r>
                  <a:rPr sz="1050" b="1" spc="-5" dirty="0">
                    <a:solidFill>
                      <a:srgbClr val="00233C"/>
                    </a:solidFill>
                    <a:cs typeface="Fedra Sans Std Bold"/>
                  </a:rPr>
                  <a:t>Debt </a:t>
                </a:r>
                <a:r>
                  <a:rPr sz="1050" b="1" spc="16" dirty="0">
                    <a:solidFill>
                      <a:srgbClr val="00233C"/>
                    </a:solidFill>
                    <a:cs typeface="Fedra Sans Std Bold"/>
                  </a:rPr>
                  <a:t>and </a:t>
                </a:r>
                <a:r>
                  <a:rPr sz="1050" b="1" spc="5" dirty="0">
                    <a:solidFill>
                      <a:srgbClr val="00233C"/>
                    </a:solidFill>
                    <a:cs typeface="Fedra Sans Std Bold"/>
                  </a:rPr>
                  <a:t>equity investments  </a:t>
                </a:r>
                <a:r>
                  <a:rPr sz="1050" b="1" spc="16" dirty="0">
                    <a:solidFill>
                      <a:srgbClr val="00233C"/>
                    </a:solidFill>
                    <a:cs typeface="Fedra Sans Std Bold"/>
                  </a:rPr>
                  <a:t>and advisory </a:t>
                </a:r>
                <a:r>
                  <a:rPr sz="1050" b="1" spc="10" dirty="0">
                    <a:solidFill>
                      <a:srgbClr val="00233C"/>
                    </a:solidFill>
                    <a:cs typeface="Fedra Sans Std Bold"/>
                  </a:rPr>
                  <a:t>services </a:t>
                </a:r>
                <a:r>
                  <a:rPr sz="1050" b="1" spc="-5" dirty="0">
                    <a:solidFill>
                      <a:srgbClr val="00233C"/>
                    </a:solidFill>
                    <a:cs typeface="Fedra Sans Std Bold"/>
                  </a:rPr>
                  <a:t>to </a:t>
                </a:r>
                <a:r>
                  <a:rPr sz="1050" b="1" spc="5" dirty="0">
                    <a:solidFill>
                      <a:srgbClr val="00233C"/>
                    </a:solidFill>
                    <a:cs typeface="Fedra Sans Std Bold"/>
                  </a:rPr>
                  <a:t>private  </a:t>
                </a:r>
                <a:r>
                  <a:rPr sz="1050" b="1" dirty="0">
                    <a:solidFill>
                      <a:srgbClr val="00233C"/>
                    </a:solidFill>
                    <a:cs typeface="Fedra Sans Std Bold"/>
                  </a:rPr>
                  <a:t>sector </a:t>
                </a:r>
                <a:r>
                  <a:rPr sz="1050" b="1" spc="5" dirty="0">
                    <a:solidFill>
                      <a:srgbClr val="00233C"/>
                    </a:solidFill>
                    <a:cs typeface="Fedra Sans Std Bold"/>
                  </a:rPr>
                  <a:t>in </a:t>
                </a:r>
                <a:r>
                  <a:rPr sz="1050" b="1" dirty="0">
                    <a:solidFill>
                      <a:srgbClr val="00233C"/>
                    </a:solidFill>
                    <a:cs typeface="Fedra Sans Std Bold"/>
                  </a:rPr>
                  <a:t>developing</a:t>
                </a:r>
                <a:r>
                  <a:rPr sz="1050" b="1" spc="88" dirty="0">
                    <a:solidFill>
                      <a:srgbClr val="00233C"/>
                    </a:solidFill>
                    <a:cs typeface="Fedra Sans Std Bold"/>
                  </a:rPr>
                  <a:t> </a:t>
                </a:r>
                <a:r>
                  <a:rPr sz="1050" b="1" spc="5" dirty="0">
                    <a:solidFill>
                      <a:srgbClr val="00233C"/>
                    </a:solidFill>
                    <a:cs typeface="Fedra Sans Std Bold"/>
                  </a:rPr>
                  <a:t>countries</a:t>
                </a:r>
                <a:endParaRPr sz="1050" dirty="0">
                  <a:cs typeface="Fedra Sans Std Bold"/>
                </a:endParaRPr>
              </a:p>
            </p:txBody>
          </p:sp>
          <p:sp>
            <p:nvSpPr>
              <p:cNvPr id="17" name="object 16">
                <a:extLst>
                  <a:ext uri="{FF2B5EF4-FFF2-40B4-BE49-F238E27FC236}">
                    <a16:creationId xmlns:a16="http://schemas.microsoft.com/office/drawing/2014/main" id="{7D79A0B1-533A-4B82-8267-B51224BFD563}"/>
                  </a:ext>
                </a:extLst>
              </p:cNvPr>
              <p:cNvSpPr txBox="1"/>
              <p:nvPr/>
            </p:nvSpPr>
            <p:spPr>
              <a:xfrm>
                <a:off x="585001" y="3708006"/>
                <a:ext cx="1462204" cy="617970"/>
              </a:xfrm>
              <a:prstGeom prst="rect">
                <a:avLst/>
              </a:prstGeom>
              <a:solidFill>
                <a:srgbClr val="669600"/>
              </a:solidFill>
            </p:spPr>
            <p:txBody>
              <a:bodyPr vert="horz" wrap="square" lIns="0" tIns="84140" rIns="0" bIns="0" rtlCol="0">
                <a:spAutoFit/>
              </a:bodyPr>
              <a:lstStyle/>
              <a:p>
                <a:pPr marL="345110" marR="304354" indent="1972" algn="ctr">
                  <a:lnSpc>
                    <a:spcPct val="111100"/>
                  </a:lnSpc>
                  <a:spcBef>
                    <a:spcPts val="663"/>
                  </a:spcBef>
                </a:pPr>
                <a:r>
                  <a:rPr sz="1000" b="1" spc="5" dirty="0">
                    <a:solidFill>
                      <a:srgbClr val="FFFFFF"/>
                    </a:solidFill>
                    <a:cs typeface="Fedra Sans Std Bold"/>
                  </a:rPr>
                  <a:t>International  </a:t>
                </a:r>
                <a:r>
                  <a:rPr sz="1000" b="1" spc="16" dirty="0">
                    <a:solidFill>
                      <a:srgbClr val="FFFFFF"/>
                    </a:solidFill>
                    <a:cs typeface="Fedra Sans Std Bold"/>
                  </a:rPr>
                  <a:t>De</a:t>
                </a:r>
                <a:r>
                  <a:rPr sz="1000" b="1" spc="5" dirty="0">
                    <a:solidFill>
                      <a:srgbClr val="FFFFFF"/>
                    </a:solidFill>
                    <a:cs typeface="Fedra Sans Std Bold"/>
                  </a:rPr>
                  <a:t>v</a:t>
                </a:r>
                <a:r>
                  <a:rPr sz="1000" b="1" spc="10" dirty="0">
                    <a:solidFill>
                      <a:srgbClr val="FFFFFF"/>
                    </a:solidFill>
                    <a:cs typeface="Fedra Sans Std Bold"/>
                  </a:rPr>
                  <a:t>e</a:t>
                </a:r>
                <a:r>
                  <a:rPr sz="1000" b="1" spc="-47" dirty="0">
                    <a:solidFill>
                      <a:srgbClr val="FFFFFF"/>
                    </a:solidFill>
                    <a:cs typeface="Fedra Sans Std Bold"/>
                  </a:rPr>
                  <a:t>l</a:t>
                </a:r>
                <a:r>
                  <a:rPr sz="1000" b="1" spc="5" dirty="0">
                    <a:solidFill>
                      <a:srgbClr val="FFFFFF"/>
                    </a:solidFill>
                    <a:cs typeface="Fedra Sans Std Bold"/>
                  </a:rPr>
                  <a:t>opment  </a:t>
                </a:r>
                <a:r>
                  <a:rPr sz="1000" b="1" spc="10" dirty="0">
                    <a:solidFill>
                      <a:srgbClr val="FFFFFF"/>
                    </a:solidFill>
                    <a:cs typeface="Fedra Sans Std Bold"/>
                  </a:rPr>
                  <a:t>Association</a:t>
                </a:r>
                <a:endParaRPr sz="1000" dirty="0">
                  <a:cs typeface="Fedra Sans Std Bold"/>
                </a:endParaRPr>
              </a:p>
            </p:txBody>
          </p:sp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6579CBF6-EE62-4E65-A18A-10DC2CC83B7F}"/>
                  </a:ext>
                </a:extLst>
              </p:cNvPr>
              <p:cNvSpPr txBox="1"/>
              <p:nvPr/>
            </p:nvSpPr>
            <p:spPr>
              <a:xfrm>
                <a:off x="2136914" y="3708006"/>
                <a:ext cx="1430655" cy="617970"/>
              </a:xfrm>
              <a:prstGeom prst="rect">
                <a:avLst/>
              </a:prstGeom>
              <a:solidFill>
                <a:srgbClr val="669600"/>
              </a:solidFill>
            </p:spPr>
            <p:txBody>
              <a:bodyPr vert="horz" wrap="square" lIns="0" tIns="84140" rIns="0" bIns="0" rtlCol="0">
                <a:spAutoFit/>
              </a:bodyPr>
              <a:lstStyle/>
              <a:p>
                <a:pPr marL="156450" marR="158422" indent="-657" algn="ctr">
                  <a:lnSpc>
                    <a:spcPct val="111100"/>
                  </a:lnSpc>
                  <a:spcBef>
                    <a:spcPts val="663"/>
                  </a:spcBef>
                </a:pPr>
                <a:r>
                  <a:rPr sz="1000" b="1" spc="5" dirty="0">
                    <a:solidFill>
                      <a:srgbClr val="FFFFFF"/>
                    </a:solidFill>
                    <a:cs typeface="Fedra Sans Std Bold"/>
                  </a:rPr>
                  <a:t>International </a:t>
                </a:r>
                <a:r>
                  <a:rPr sz="1000" b="1" spc="10" dirty="0">
                    <a:solidFill>
                      <a:srgbClr val="FFFFFF"/>
                    </a:solidFill>
                    <a:cs typeface="Fedra Sans Std Bold"/>
                  </a:rPr>
                  <a:t>Bank  </a:t>
                </a:r>
                <a:r>
                  <a:rPr sz="1000" b="1" spc="-5" dirty="0">
                    <a:solidFill>
                      <a:srgbClr val="FFFFFF"/>
                    </a:solidFill>
                    <a:cs typeface="Fedra Sans Std Bold"/>
                  </a:rPr>
                  <a:t>for </a:t>
                </a:r>
                <a:r>
                  <a:rPr sz="1000" b="1" spc="5" dirty="0">
                    <a:solidFill>
                      <a:srgbClr val="FFFFFF"/>
                    </a:solidFill>
                    <a:cs typeface="Fedra Sans Std Bold"/>
                  </a:rPr>
                  <a:t>Reconstruction  </a:t>
                </a:r>
                <a:r>
                  <a:rPr sz="1000" b="1" spc="16" dirty="0">
                    <a:solidFill>
                      <a:srgbClr val="FFFFFF"/>
                    </a:solidFill>
                    <a:cs typeface="Fedra Sans Std Bold"/>
                  </a:rPr>
                  <a:t>and</a:t>
                </a:r>
                <a:r>
                  <a:rPr sz="1000" b="1" spc="5" dirty="0">
                    <a:solidFill>
                      <a:srgbClr val="FFFFFF"/>
                    </a:solidFill>
                    <a:cs typeface="Fedra Sans Std Bold"/>
                  </a:rPr>
                  <a:t> Development</a:t>
                </a:r>
                <a:endParaRPr sz="1000">
                  <a:cs typeface="Fedra Sans Std Bold"/>
                </a:endParaRPr>
              </a:p>
            </p:txBody>
          </p:sp>
          <p:sp>
            <p:nvSpPr>
              <p:cNvPr id="19" name="object 18">
                <a:extLst>
                  <a:ext uri="{FF2B5EF4-FFF2-40B4-BE49-F238E27FC236}">
                    <a16:creationId xmlns:a16="http://schemas.microsoft.com/office/drawing/2014/main" id="{CAE258C1-132C-46B5-A5D0-252195418329}"/>
                  </a:ext>
                </a:extLst>
              </p:cNvPr>
              <p:cNvSpPr txBox="1"/>
              <p:nvPr/>
            </p:nvSpPr>
            <p:spPr>
              <a:xfrm>
                <a:off x="5642269" y="3748165"/>
                <a:ext cx="1430655" cy="437181"/>
              </a:xfrm>
              <a:prstGeom prst="rect">
                <a:avLst/>
              </a:prstGeom>
              <a:solidFill>
                <a:srgbClr val="7737A9"/>
              </a:solidFill>
            </p:spPr>
            <p:txBody>
              <a:bodyPr vert="horz" wrap="square" lIns="0" tIns="84140" rIns="0" bIns="0" rtlCol="0">
                <a:spAutoFit/>
              </a:bodyPr>
              <a:lstStyle/>
              <a:p>
                <a:pPr marL="174856" marR="163681" algn="ctr">
                  <a:lnSpc>
                    <a:spcPct val="111100"/>
                  </a:lnSpc>
                  <a:spcBef>
                    <a:spcPts val="663"/>
                  </a:spcBef>
                </a:pPr>
                <a:r>
                  <a:rPr sz="1000" b="1" dirty="0">
                    <a:solidFill>
                      <a:srgbClr val="FFFFFF"/>
                    </a:solidFill>
                    <a:cs typeface="Fedra Sans Std Bold"/>
                  </a:rPr>
                  <a:t>Multilateral  </a:t>
                </a:r>
                <a:r>
                  <a:rPr sz="1000" b="1" spc="5" dirty="0">
                    <a:solidFill>
                      <a:srgbClr val="FFFFFF"/>
                    </a:solidFill>
                    <a:cs typeface="Fedra Sans Std Bold"/>
                  </a:rPr>
                  <a:t>Investment  </a:t>
                </a:r>
                <a:r>
                  <a:rPr sz="1000" b="1" spc="10" dirty="0">
                    <a:solidFill>
                      <a:srgbClr val="FFFFFF"/>
                    </a:solidFill>
                    <a:cs typeface="Fedra Sans Std Bold"/>
                  </a:rPr>
                  <a:t>Guarantee</a:t>
                </a:r>
                <a:r>
                  <a:rPr sz="1000" b="1" spc="-57" dirty="0">
                    <a:solidFill>
                      <a:srgbClr val="FFFFFF"/>
                    </a:solidFill>
                    <a:cs typeface="Fedra Sans Std Bold"/>
                  </a:rPr>
                  <a:t> </a:t>
                </a:r>
                <a:r>
                  <a:rPr sz="1000" b="1" spc="16" dirty="0">
                    <a:solidFill>
                      <a:srgbClr val="FFFFFF"/>
                    </a:solidFill>
                    <a:cs typeface="Fedra Sans Std Bold"/>
                  </a:rPr>
                  <a:t>Agency</a:t>
                </a:r>
                <a:endParaRPr sz="1000" dirty="0">
                  <a:cs typeface="Fedra Sans Std Bold"/>
                </a:endParaRPr>
              </a:p>
            </p:txBody>
          </p:sp>
          <p:sp>
            <p:nvSpPr>
              <p:cNvPr id="20" name="object 19">
                <a:extLst>
                  <a:ext uri="{FF2B5EF4-FFF2-40B4-BE49-F238E27FC236}">
                    <a16:creationId xmlns:a16="http://schemas.microsoft.com/office/drawing/2014/main" id="{6C5F8BBB-BDED-4C8E-92A6-4314CFF8AD12}"/>
                  </a:ext>
                </a:extLst>
              </p:cNvPr>
              <p:cNvSpPr txBox="1"/>
              <p:nvPr/>
            </p:nvSpPr>
            <p:spPr>
              <a:xfrm>
                <a:off x="7162633" y="3748165"/>
                <a:ext cx="1430655" cy="617970"/>
              </a:xfrm>
              <a:prstGeom prst="rect">
                <a:avLst/>
              </a:prstGeom>
              <a:solidFill>
                <a:srgbClr val="7737A9"/>
              </a:solidFill>
            </p:spPr>
            <p:txBody>
              <a:bodyPr vert="horz" wrap="square" lIns="0" tIns="84140" rIns="0" bIns="0" rtlCol="0">
                <a:spAutoFit/>
              </a:bodyPr>
              <a:lstStyle/>
              <a:p>
                <a:pPr marL="101890" marR="91372" indent="-1315" algn="ctr">
                  <a:lnSpc>
                    <a:spcPct val="111100"/>
                  </a:lnSpc>
                  <a:spcBef>
                    <a:spcPts val="663"/>
                  </a:spcBef>
                </a:pPr>
                <a:r>
                  <a:rPr sz="1000" b="1" spc="5" dirty="0">
                    <a:solidFill>
                      <a:srgbClr val="FFFFFF"/>
                    </a:solidFill>
                    <a:cs typeface="Fedra Sans Std Bold"/>
                  </a:rPr>
                  <a:t>International </a:t>
                </a:r>
                <a:r>
                  <a:rPr sz="1000" b="1" dirty="0">
                    <a:solidFill>
                      <a:srgbClr val="FFFFFF"/>
                    </a:solidFill>
                    <a:cs typeface="Fedra Sans Std Bold"/>
                  </a:rPr>
                  <a:t>Centre  </a:t>
                </a:r>
                <a:r>
                  <a:rPr sz="1000" b="1" spc="-5" dirty="0">
                    <a:solidFill>
                      <a:srgbClr val="FFFFFF"/>
                    </a:solidFill>
                    <a:cs typeface="Fedra Sans Std Bold"/>
                  </a:rPr>
                  <a:t>for Settlement </a:t>
                </a:r>
                <a:r>
                  <a:rPr sz="1000" b="1" dirty="0">
                    <a:solidFill>
                      <a:srgbClr val="FFFFFF"/>
                    </a:solidFill>
                    <a:cs typeface="Fedra Sans Std Bold"/>
                  </a:rPr>
                  <a:t>of  </a:t>
                </a:r>
                <a:r>
                  <a:rPr sz="1000" b="1" spc="5" dirty="0">
                    <a:solidFill>
                      <a:srgbClr val="FFFFFF"/>
                    </a:solidFill>
                    <a:cs typeface="Fedra Sans Std Bold"/>
                  </a:rPr>
                  <a:t>Investment</a:t>
                </a:r>
                <a:r>
                  <a:rPr sz="1000" b="1" spc="-31" dirty="0">
                    <a:solidFill>
                      <a:srgbClr val="FFFFFF"/>
                    </a:solidFill>
                    <a:cs typeface="Fedra Sans Std Bold"/>
                  </a:rPr>
                  <a:t> </a:t>
                </a:r>
                <a:r>
                  <a:rPr sz="1000" b="1" spc="5" dirty="0">
                    <a:solidFill>
                      <a:srgbClr val="FFFFFF"/>
                    </a:solidFill>
                    <a:cs typeface="Fedra Sans Std Bold"/>
                  </a:rPr>
                  <a:t>Disputes</a:t>
                </a:r>
                <a:endParaRPr sz="1000" dirty="0">
                  <a:cs typeface="Fedra Sans Std Bold"/>
                </a:endParaRPr>
              </a:p>
            </p:txBody>
          </p:sp>
          <p:sp>
            <p:nvSpPr>
              <p:cNvPr id="21" name="object 20">
                <a:extLst>
                  <a:ext uri="{FF2B5EF4-FFF2-40B4-BE49-F238E27FC236}">
                    <a16:creationId xmlns:a16="http://schemas.microsoft.com/office/drawing/2014/main" id="{CBB66DD5-4B6C-4D4A-8A8A-EBDE09708218}"/>
                  </a:ext>
                </a:extLst>
              </p:cNvPr>
              <p:cNvSpPr txBox="1"/>
              <p:nvPr/>
            </p:nvSpPr>
            <p:spPr>
              <a:xfrm>
                <a:off x="4202964" y="3788950"/>
                <a:ext cx="803910" cy="462081"/>
              </a:xfrm>
              <a:prstGeom prst="rect">
                <a:avLst/>
              </a:prstGeom>
            </p:spPr>
            <p:txBody>
              <a:bodyPr vert="horz" wrap="square" lIns="0" tIns="13147" rIns="0" bIns="0" rtlCol="0">
                <a:spAutoFit/>
              </a:bodyPr>
              <a:lstStyle/>
              <a:p>
                <a:pPr marR="5259" algn="ctr">
                  <a:lnSpc>
                    <a:spcPct val="111100"/>
                  </a:lnSpc>
                  <a:spcBef>
                    <a:spcPts val="104"/>
                  </a:spcBef>
                </a:pPr>
                <a:r>
                  <a:rPr sz="932" b="1" spc="5" dirty="0">
                    <a:solidFill>
                      <a:srgbClr val="FFFFFF"/>
                    </a:solidFill>
                    <a:cs typeface="Fedra Sans Std Bold"/>
                  </a:rPr>
                  <a:t>International  </a:t>
                </a:r>
                <a:r>
                  <a:rPr sz="932" b="1" spc="10" dirty="0">
                    <a:solidFill>
                      <a:srgbClr val="FFFFFF"/>
                    </a:solidFill>
                    <a:cs typeface="Fedra Sans Std Bold"/>
                  </a:rPr>
                  <a:t>Finance  </a:t>
                </a:r>
                <a:r>
                  <a:rPr sz="932" b="1" spc="5" dirty="0">
                    <a:solidFill>
                      <a:srgbClr val="FFFFFF"/>
                    </a:solidFill>
                    <a:cs typeface="Fedra Sans Std Bold"/>
                  </a:rPr>
                  <a:t>Corporation</a:t>
                </a:r>
                <a:endParaRPr sz="932" dirty="0">
                  <a:cs typeface="Fedra Sans Std Bold"/>
                </a:endParaRPr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A5FEDD6-695A-4C73-868F-8036824E90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6645" y="3632627"/>
              <a:ext cx="2362200" cy="533511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8FE8784-00C6-46A2-8819-9EEB8FAF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23" y="186391"/>
            <a:ext cx="10818818" cy="420269"/>
          </a:xfrm>
        </p:spPr>
        <p:txBody>
          <a:bodyPr>
            <a:normAutofit/>
          </a:bodyPr>
          <a:lstStyle/>
          <a:p>
            <a:r>
              <a:rPr lang="en-US" dirty="0"/>
              <a:t>Who is the International Finance Corporation?</a:t>
            </a:r>
          </a:p>
        </p:txBody>
      </p: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7AE44082-68A5-4069-A74F-26B110CBC2EF}"/>
              </a:ext>
            </a:extLst>
          </p:cNvPr>
          <p:cNvSpPr txBox="1">
            <a:spLocks/>
          </p:cNvSpPr>
          <p:nvPr/>
        </p:nvSpPr>
        <p:spPr>
          <a:xfrm>
            <a:off x="0" y="6500371"/>
            <a:ext cx="12192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57728D51-BD3E-174E-B488-A5EAABD4F8A8}" type="slidenum">
              <a:rPr lang="en-US" sz="966" b="0">
                <a:solidFill>
                  <a:srgbClr val="7F7F7F"/>
                </a:solidFill>
              </a:rPr>
              <a:pPr algn="ctr"/>
              <a:t>2</a:t>
            </a:fld>
            <a:endParaRPr lang="en-US" sz="966" b="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356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33AAB-283A-3E15-4BB3-DCFAD1FD3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D55BEF8A-676C-4ECF-F0CB-69B7D55E2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23" y="186391"/>
            <a:ext cx="10818818" cy="420269"/>
          </a:xfrm>
        </p:spPr>
        <p:txBody>
          <a:bodyPr>
            <a:noAutofit/>
          </a:bodyPr>
          <a:lstStyle/>
          <a:p>
            <a:r>
              <a:rPr lang="en-US" dirty="0"/>
              <a:t>SDG - the compass of global development</a:t>
            </a:r>
          </a:p>
        </p:txBody>
      </p:sp>
      <p:sp>
        <p:nvSpPr>
          <p:cNvPr id="30" name="Slide Number Placeholder 3">
            <a:extLst>
              <a:ext uri="{FF2B5EF4-FFF2-40B4-BE49-F238E27FC236}">
                <a16:creationId xmlns:a16="http://schemas.microsoft.com/office/drawing/2014/main" id="{72AD37AD-B04A-ED94-4590-C1567AA4BA36}"/>
              </a:ext>
            </a:extLst>
          </p:cNvPr>
          <p:cNvSpPr txBox="1">
            <a:spLocks/>
          </p:cNvSpPr>
          <p:nvPr/>
        </p:nvSpPr>
        <p:spPr>
          <a:xfrm>
            <a:off x="0" y="6500371"/>
            <a:ext cx="12192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57728D51-BD3E-174E-B488-A5EAABD4F8A8}" type="slidenum">
              <a:rPr lang="en-US" sz="966" b="0">
                <a:solidFill>
                  <a:srgbClr val="7F7F7F"/>
                </a:solidFill>
              </a:rPr>
              <a:pPr algn="ctr"/>
              <a:t>3</a:t>
            </a:fld>
            <a:endParaRPr lang="en-US" sz="966" b="0" dirty="0">
              <a:solidFill>
                <a:srgbClr val="7F7F7F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7BAFC068-CE48-7DDF-DDE8-D929950828FD}"/>
              </a:ext>
            </a:extLst>
          </p:cNvPr>
          <p:cNvSpPr txBox="1">
            <a:spLocks/>
          </p:cNvSpPr>
          <p:nvPr/>
        </p:nvSpPr>
        <p:spPr>
          <a:xfrm>
            <a:off x="1658488" y="5901995"/>
            <a:ext cx="7209923" cy="3419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  <a:lvl2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pitchFamily="18" charset="0"/>
              </a:defRPr>
            </a:lvl2pPr>
            <a:lvl3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pitchFamily="18" charset="0"/>
              </a:defRPr>
            </a:lvl3pPr>
            <a:lvl4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pitchFamily="18" charset="0"/>
              </a:defRPr>
            </a:lvl4pPr>
            <a:lvl5pPr marL="1828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pitchFamily="18" charset="0"/>
              </a:defRPr>
            </a:lvl9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075377-00F6-18B9-7FDF-DC22BFBC7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" y="871102"/>
            <a:ext cx="11551920" cy="550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83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F4CA31-2210-4CAF-9FE3-DA22CCE0E66F}"/>
              </a:ext>
            </a:extLst>
          </p:cNvPr>
          <p:cNvSpPr txBox="1"/>
          <p:nvPr/>
        </p:nvSpPr>
        <p:spPr>
          <a:xfrm>
            <a:off x="287676" y="885436"/>
            <a:ext cx="116303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marR="0" lvl="2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F43">
                  <a:lumMod val="50000"/>
                  <a:lumOff val="50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IFC study found that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21 countries*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in EM account for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89% share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of EM GHG emissions, and need US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$23 trillion investment in climate finance by 2030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(this hasn’t included financing needs for Climate Smart Agriculture and Adaptation)</a:t>
            </a:r>
          </a:p>
          <a:p>
            <a:pPr marL="339725" marR="0" lvl="2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F43">
                  <a:lumMod val="50000"/>
                  <a:lumOff val="50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339725" marR="0" lvl="2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F43">
                  <a:lumMod val="50000"/>
                  <a:lumOff val="50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This presents the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single largest growth opportunity for banks in EM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– Could grow the share of green lending portfolio from 7% to 30% by 2030, increasing profitability and gaining market share</a:t>
            </a:r>
          </a:p>
          <a:p>
            <a:pPr marL="339725" marR="0" lvl="2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F43">
                  <a:lumMod val="50000"/>
                  <a:lumOff val="50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339725" marR="0" lvl="2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F43">
                  <a:lumMod val="50000"/>
                  <a:lumOff val="50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“Green Banking” will enable outperformance by successful banks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– not just by better managing environmental risks, but by being at the forefront of trillions of dollars of new business related to climate lending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1A22A5-BF87-4FC0-A776-8CF90474171F}"/>
              </a:ext>
            </a:extLst>
          </p:cNvPr>
          <p:cNvSpPr txBox="1"/>
          <p:nvPr/>
        </p:nvSpPr>
        <p:spPr>
          <a:xfrm>
            <a:off x="124555" y="6176504"/>
            <a:ext cx="9728704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 i="1">
                <a:solidFill>
                  <a:schemeClr val="tx2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IFC Report and G20 Input Paper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139AF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Raising US$23 Trillion – Greening Banks and Capital Markets for Growth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An IFC report that analyzes the level of bank and capital markets financing required to finance the NDCs. </a:t>
            </a:r>
            <a:r>
              <a:rPr kumimoji="0" lang="en-US" sz="90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Adding climate smart agriculture and adaptation investment needs, SSA financing demand will be likely 1 trillion USD.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4A80E05-75ED-4BB8-8DD5-DC9895F3BD19}"/>
              </a:ext>
            </a:extLst>
          </p:cNvPr>
          <p:cNvGrpSpPr/>
          <p:nvPr/>
        </p:nvGrpSpPr>
        <p:grpSpPr>
          <a:xfrm>
            <a:off x="706817" y="3326841"/>
            <a:ext cx="5824310" cy="2700269"/>
            <a:chOff x="903033" y="1116614"/>
            <a:chExt cx="9187085" cy="4066134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28144CF-B6FC-48F7-AA13-37B3721322EE}"/>
                </a:ext>
              </a:extLst>
            </p:cNvPr>
            <p:cNvCxnSpPr/>
            <p:nvPr/>
          </p:nvCxnSpPr>
          <p:spPr bwMode="auto">
            <a:xfrm>
              <a:off x="5638800" y="2883408"/>
              <a:ext cx="914400" cy="914400"/>
            </a:xfrm>
            <a:prstGeom prst="straightConnector1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8" name="Chart 7">
              <a:extLst>
                <a:ext uri="{FF2B5EF4-FFF2-40B4-BE49-F238E27FC236}">
                  <a16:creationId xmlns:a16="http://schemas.microsoft.com/office/drawing/2014/main" id="{8B6EB3DC-F7F0-4BB6-88EB-86E5F0711D30}"/>
                </a:ext>
              </a:extLst>
            </p:cNvPr>
            <p:cNvGraphicFramePr/>
            <p:nvPr/>
          </p:nvGraphicFramePr>
          <p:xfrm>
            <a:off x="2865946" y="1718570"/>
            <a:ext cx="2539999" cy="27867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FF9B56A-BB37-48E6-92C6-858DBADBDE5C}"/>
                </a:ext>
              </a:extLst>
            </p:cNvPr>
            <p:cNvSpPr txBox="1"/>
            <p:nvPr/>
          </p:nvSpPr>
          <p:spPr>
            <a:xfrm>
              <a:off x="3711147" y="2942194"/>
              <a:ext cx="849592" cy="4189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2016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2451680-CAC0-4F24-B085-D5B02B7F6843}"/>
                </a:ext>
              </a:extLst>
            </p:cNvPr>
            <p:cNvSpPr txBox="1"/>
            <p:nvPr/>
          </p:nvSpPr>
          <p:spPr>
            <a:xfrm>
              <a:off x="4759654" y="2942194"/>
              <a:ext cx="494295" cy="314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7%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48150D8-94E4-4FBA-BE0A-BB232165490F}"/>
                </a:ext>
              </a:extLst>
            </p:cNvPr>
            <p:cNvSpPr txBox="1"/>
            <p:nvPr/>
          </p:nvSpPr>
          <p:spPr>
            <a:xfrm>
              <a:off x="3342898" y="4325840"/>
              <a:ext cx="1586097" cy="3423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US$22 Trillion</a:t>
              </a:r>
            </a:p>
          </p:txBody>
        </p:sp>
        <p:graphicFrame>
          <p:nvGraphicFramePr>
            <p:cNvPr id="13" name="Chart 12">
              <a:extLst>
                <a:ext uri="{FF2B5EF4-FFF2-40B4-BE49-F238E27FC236}">
                  <a16:creationId xmlns:a16="http://schemas.microsoft.com/office/drawing/2014/main" id="{F1CE9C56-33BC-4350-8BCC-96E7EDBC7AAE}"/>
                </a:ext>
              </a:extLst>
            </p:cNvPr>
            <p:cNvGraphicFramePr/>
            <p:nvPr/>
          </p:nvGraphicFramePr>
          <p:xfrm>
            <a:off x="6453664" y="1116614"/>
            <a:ext cx="3636454" cy="398971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E24FB42-D3E6-40CA-A58B-063D36E22A75}"/>
                </a:ext>
              </a:extLst>
            </p:cNvPr>
            <p:cNvSpPr txBox="1"/>
            <p:nvPr/>
          </p:nvSpPr>
          <p:spPr>
            <a:xfrm>
              <a:off x="7416386" y="2622876"/>
              <a:ext cx="1689561" cy="10196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2030</a:t>
              </a:r>
            </a:p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Forecast of</a:t>
              </a:r>
            </a:p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Bank lending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5E68D32-66DC-4B54-9E3E-913D3E2DCE0E}"/>
                </a:ext>
              </a:extLst>
            </p:cNvPr>
            <p:cNvSpPr txBox="1"/>
            <p:nvPr/>
          </p:nvSpPr>
          <p:spPr>
            <a:xfrm>
              <a:off x="6653642" y="2942194"/>
              <a:ext cx="597761" cy="314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30%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2884B1B-174D-4544-B2D2-E22012CC47C8}"/>
                </a:ext>
              </a:extLst>
            </p:cNvPr>
            <p:cNvSpPr txBox="1"/>
            <p:nvPr/>
          </p:nvSpPr>
          <p:spPr>
            <a:xfrm>
              <a:off x="7441690" y="4840430"/>
              <a:ext cx="1755075" cy="3423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US$44.5 Trillion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A8BD381-9282-4AEA-85C2-F3BC8815F539}"/>
                </a:ext>
              </a:extLst>
            </p:cNvPr>
            <p:cNvSpPr/>
            <p:nvPr/>
          </p:nvSpPr>
          <p:spPr>
            <a:xfrm>
              <a:off x="1114167" y="3951678"/>
              <a:ext cx="1751778" cy="5561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Bank lending </a:t>
              </a:r>
            </a:p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for climate</a:t>
              </a: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94048AC-4AD8-4AD9-83C4-A36DFB078608}"/>
                </a:ext>
              </a:extLst>
            </p:cNvPr>
            <p:cNvSpPr/>
            <p:nvPr/>
          </p:nvSpPr>
          <p:spPr>
            <a:xfrm>
              <a:off x="1114165" y="3641933"/>
              <a:ext cx="1518923" cy="3475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Bank loans 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04F6FDA-C8E6-42BE-8EC5-96FFD390EB5B}"/>
                </a:ext>
              </a:extLst>
            </p:cNvPr>
            <p:cNvSpPr/>
            <p:nvPr/>
          </p:nvSpPr>
          <p:spPr bwMode="auto">
            <a:xfrm>
              <a:off x="911181" y="3417184"/>
              <a:ext cx="1191980" cy="48688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86916" marR="0" lvl="0" indent="-86916" algn="l" defTabSz="6858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975" b="0" i="0" u="none" strike="noStrike" kern="1200" cap="none" spc="0" normalizeH="0" baseline="0" noProof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AAFA902-065B-440F-8158-ADB8AE10AD42}"/>
                </a:ext>
              </a:extLst>
            </p:cNvPr>
            <p:cNvSpPr/>
            <p:nvPr/>
          </p:nvSpPr>
          <p:spPr bwMode="auto">
            <a:xfrm>
              <a:off x="911181" y="3674593"/>
              <a:ext cx="212350" cy="21235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86916" marR="0" lvl="0" indent="-86916" algn="l" defTabSz="6858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975" b="0" i="0" u="none" strike="noStrike" kern="1200" cap="none" spc="0" normalizeH="0" baseline="0" noProof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638F5A2-A7BC-4AC2-B4DB-FE72B157481A}"/>
                </a:ext>
              </a:extLst>
            </p:cNvPr>
            <p:cNvSpPr/>
            <p:nvPr/>
          </p:nvSpPr>
          <p:spPr bwMode="auto">
            <a:xfrm>
              <a:off x="911181" y="3985174"/>
              <a:ext cx="212350" cy="21235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86916" marR="0" lvl="0" indent="-86916" algn="l" defTabSz="6858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975" b="0" i="0" u="none" strike="noStrike" kern="1200" cap="none" spc="0" normalizeH="0" baseline="0" noProof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pitchFamily="34" charset="0"/>
                <a:ea typeface="+mn-ea"/>
                <a:cs typeface="Times New Roman" pitchFamily="18" charset="0"/>
              </a:endParaRPr>
            </a:p>
          </p:txBody>
        </p:sp>
        <p:pic>
          <p:nvPicPr>
            <p:cNvPr id="22" name="Graphic 21" descr="Money">
              <a:extLst>
                <a:ext uri="{FF2B5EF4-FFF2-40B4-BE49-F238E27FC236}">
                  <a16:creationId xmlns:a16="http://schemas.microsoft.com/office/drawing/2014/main" id="{9A78302E-52B0-47A5-A973-DBBBD544D8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03033" y="2637471"/>
              <a:ext cx="728918" cy="728918"/>
            </a:xfrm>
            <a:prstGeom prst="rect">
              <a:avLst/>
            </a:prstGeom>
          </p:spPr>
        </p:pic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A1A05CA-16CC-4323-A1A4-7B996AA8C8A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247411" y="3111469"/>
              <a:ext cx="130578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24" name="Table 4">
            <a:extLst>
              <a:ext uri="{FF2B5EF4-FFF2-40B4-BE49-F238E27FC236}">
                <a16:creationId xmlns:a16="http://schemas.microsoft.com/office/drawing/2014/main" id="{8B9E3CD6-26A4-4E17-9F9E-CBFAB06E86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158301"/>
              </p:ext>
            </p:extLst>
          </p:nvPr>
        </p:nvGraphicFramePr>
        <p:xfrm>
          <a:off x="410844" y="2735601"/>
          <a:ext cx="6447654" cy="754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9218">
                  <a:extLst>
                    <a:ext uri="{9D8B030D-6E8A-4147-A177-3AD203B41FA5}">
                      <a16:colId xmlns:a16="http://schemas.microsoft.com/office/drawing/2014/main" val="3496002181"/>
                    </a:ext>
                  </a:extLst>
                </a:gridCol>
                <a:gridCol w="2149218">
                  <a:extLst>
                    <a:ext uri="{9D8B030D-6E8A-4147-A177-3AD203B41FA5}">
                      <a16:colId xmlns:a16="http://schemas.microsoft.com/office/drawing/2014/main" val="2342581561"/>
                    </a:ext>
                  </a:extLst>
                </a:gridCol>
                <a:gridCol w="2149218">
                  <a:extLst>
                    <a:ext uri="{9D8B030D-6E8A-4147-A177-3AD203B41FA5}">
                      <a16:colId xmlns:a16="http://schemas.microsoft.com/office/drawing/2014/main" val="4237498814"/>
                    </a:ext>
                  </a:extLst>
                </a:gridCol>
              </a:tblGrid>
              <a:tr h="137122">
                <a:tc>
                  <a:txBody>
                    <a:bodyPr/>
                    <a:lstStyle/>
                    <a:p>
                      <a:pPr algn="ctr"/>
                      <a:endParaRPr 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bg1"/>
                          </a:solidFill>
                        </a:rPr>
                        <a:t>Financing Source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74B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C74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295349"/>
                  </a:ext>
                </a:extLst>
              </a:tr>
              <a:tr h="137122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bg1"/>
                          </a:solidFill>
                        </a:rPr>
                        <a:t>Total Market Opportunity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74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bg1"/>
                          </a:solidFill>
                        </a:rPr>
                        <a:t>Banks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74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bg1"/>
                          </a:solidFill>
                        </a:rPr>
                        <a:t>Capital Markets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74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717932"/>
                  </a:ext>
                </a:extLst>
              </a:tr>
              <a:tr h="137122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bg1"/>
                          </a:solidFill>
                        </a:rPr>
                        <a:t>US$ 23 Trillion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74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</a:rPr>
                        <a:t>US$ 13 Trillion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74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</a:rPr>
                        <a:t>US$ 10 Trillion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74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542271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536D35D3-999D-4DD0-8274-AEA7C663FC18}"/>
              </a:ext>
            </a:extLst>
          </p:cNvPr>
          <p:cNvSpPr txBox="1"/>
          <p:nvPr/>
        </p:nvSpPr>
        <p:spPr>
          <a:xfrm>
            <a:off x="10098149" y="2691696"/>
            <a:ext cx="1955279" cy="31393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Buildings</a:t>
            </a:r>
          </a:p>
          <a:p>
            <a:r>
              <a:rPr lang="en-US" sz="1100" b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US$ 16,334 Billion</a:t>
            </a:r>
          </a:p>
          <a:p>
            <a:endParaRPr lang="en-US" sz="1100" b="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5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</a:p>
          <a:p>
            <a:r>
              <a:rPr lang="en-US" sz="1100" b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US$ 3,699 Billion</a:t>
            </a:r>
          </a:p>
          <a:p>
            <a:endParaRPr lang="en-US" sz="1100" b="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5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Renewables</a:t>
            </a:r>
          </a:p>
          <a:p>
            <a:r>
              <a:rPr lang="en-US" sz="1100" b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US$ 1,765 Billion</a:t>
            </a:r>
          </a:p>
          <a:p>
            <a:endParaRPr lang="en-US" sz="1100" b="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5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 transmission </a:t>
            </a:r>
          </a:p>
          <a:p>
            <a:r>
              <a:rPr lang="en-US" sz="105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distribution</a:t>
            </a:r>
          </a:p>
          <a:p>
            <a:r>
              <a:rPr lang="en-US" sz="1100" b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US$ 413 Billion</a:t>
            </a:r>
          </a:p>
          <a:p>
            <a:endParaRPr lang="en-US" sz="1100" b="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5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Energy Efficiency</a:t>
            </a:r>
          </a:p>
          <a:p>
            <a:r>
              <a:rPr lang="en-US" sz="1100" b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US$ 307 Billion</a:t>
            </a:r>
          </a:p>
          <a:p>
            <a:endParaRPr lang="en-US" sz="1100" b="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5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</a:t>
            </a:r>
          </a:p>
          <a:p>
            <a:r>
              <a:rPr lang="en-US" sz="1100" b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US$ 115 Billion</a:t>
            </a:r>
          </a:p>
        </p:txBody>
      </p:sp>
      <p:sp>
        <p:nvSpPr>
          <p:cNvPr id="27" name="Callout: Right Arrow 26">
            <a:extLst>
              <a:ext uri="{FF2B5EF4-FFF2-40B4-BE49-F238E27FC236}">
                <a16:creationId xmlns:a16="http://schemas.microsoft.com/office/drawing/2014/main" id="{30455B28-D094-4F8A-8D95-5D898F729813}"/>
              </a:ext>
            </a:extLst>
          </p:cNvPr>
          <p:cNvSpPr/>
          <p:nvPr/>
        </p:nvSpPr>
        <p:spPr bwMode="auto">
          <a:xfrm>
            <a:off x="7412614" y="2760307"/>
            <a:ext cx="2685536" cy="3070710"/>
          </a:xfrm>
          <a:prstGeom prst="rightArrowCallout">
            <a:avLst>
              <a:gd name="adj1" fmla="val 21939"/>
              <a:gd name="adj2" fmla="val 24281"/>
              <a:gd name="adj3" fmla="val 15502"/>
              <a:gd name="adj4" fmla="val 76081"/>
            </a:avLst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accent1">
                <a:lumMod val="50000"/>
                <a:lumOff val="50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en-US" sz="1050" dirty="0">
                <a:solidFill>
                  <a:schemeClr val="accent1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East Asia and Pacific</a:t>
            </a:r>
          </a:p>
          <a:p>
            <a:r>
              <a:rPr lang="en-US" sz="1100" b="0" dirty="0">
                <a:solidFill>
                  <a:schemeClr val="accent1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US$ 16,046 Billion</a:t>
            </a:r>
          </a:p>
          <a:p>
            <a:endParaRPr lang="en-US" sz="1100" b="0" dirty="0">
              <a:solidFill>
                <a:schemeClr val="accent1">
                  <a:lumMod val="90000"/>
                  <a:lumOff val="10000"/>
                </a:schemeClr>
              </a:solidFill>
              <a:cs typeface="Arial" panose="020B0604020202020204" pitchFamily="34" charset="0"/>
            </a:endParaRPr>
          </a:p>
          <a:p>
            <a:r>
              <a:rPr lang="en-US" sz="1050" dirty="0">
                <a:solidFill>
                  <a:schemeClr val="accent1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Latin America and the Caribbean</a:t>
            </a:r>
          </a:p>
          <a:p>
            <a:r>
              <a:rPr lang="en-US" sz="1100" b="0" dirty="0">
                <a:solidFill>
                  <a:schemeClr val="accent1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US$ 2,640 Billion</a:t>
            </a:r>
          </a:p>
          <a:p>
            <a:endParaRPr lang="en-US" sz="1100" b="0" dirty="0">
              <a:solidFill>
                <a:schemeClr val="accent1">
                  <a:lumMod val="90000"/>
                  <a:lumOff val="10000"/>
                </a:schemeClr>
              </a:solidFill>
              <a:cs typeface="Arial" panose="020B0604020202020204" pitchFamily="34" charset="0"/>
            </a:endParaRPr>
          </a:p>
          <a:p>
            <a:r>
              <a:rPr lang="en-US" sz="1050" dirty="0">
                <a:solidFill>
                  <a:schemeClr val="accent1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South Asia</a:t>
            </a:r>
          </a:p>
          <a:p>
            <a:r>
              <a:rPr lang="en-US" sz="1100" b="0" dirty="0">
                <a:solidFill>
                  <a:schemeClr val="accent1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US$ 2,234 Billion</a:t>
            </a:r>
          </a:p>
          <a:p>
            <a:endParaRPr lang="en-US" sz="1100" b="0" dirty="0">
              <a:solidFill>
                <a:schemeClr val="accent1">
                  <a:lumMod val="90000"/>
                  <a:lumOff val="10000"/>
                </a:schemeClr>
              </a:solidFill>
              <a:cs typeface="Arial" panose="020B0604020202020204" pitchFamily="34" charset="0"/>
            </a:endParaRPr>
          </a:p>
          <a:p>
            <a:r>
              <a:rPr lang="en-US" sz="1050" dirty="0">
                <a:solidFill>
                  <a:schemeClr val="accent1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Europe and Central Asia</a:t>
            </a:r>
          </a:p>
          <a:p>
            <a:r>
              <a:rPr lang="en-US" sz="1100" b="0" dirty="0">
                <a:solidFill>
                  <a:schemeClr val="accent1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US$ 665 Billion</a:t>
            </a:r>
          </a:p>
          <a:p>
            <a:endParaRPr lang="en-US" sz="1100" b="0" dirty="0">
              <a:solidFill>
                <a:schemeClr val="accent1">
                  <a:lumMod val="90000"/>
                  <a:lumOff val="10000"/>
                </a:schemeClr>
              </a:solidFill>
              <a:cs typeface="Arial" panose="020B0604020202020204" pitchFamily="34" charset="0"/>
            </a:endParaRPr>
          </a:p>
          <a:p>
            <a:r>
              <a:rPr lang="en-US" sz="1050" dirty="0">
                <a:solidFill>
                  <a:schemeClr val="accent1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Sub-Saharan Africa</a:t>
            </a:r>
          </a:p>
          <a:p>
            <a:r>
              <a:rPr lang="en-US" sz="1100" b="0" dirty="0">
                <a:solidFill>
                  <a:schemeClr val="accent1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US$ 783 Billion</a:t>
            </a:r>
          </a:p>
          <a:p>
            <a:endParaRPr lang="en-US" sz="1100" b="0" dirty="0">
              <a:solidFill>
                <a:schemeClr val="accent1">
                  <a:lumMod val="90000"/>
                  <a:lumOff val="10000"/>
                </a:schemeClr>
              </a:solidFill>
              <a:cs typeface="Arial" panose="020B0604020202020204" pitchFamily="34" charset="0"/>
            </a:endParaRPr>
          </a:p>
          <a:p>
            <a:r>
              <a:rPr lang="en-US" sz="1050" dirty="0">
                <a:solidFill>
                  <a:schemeClr val="accent1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Middle East and North Africa</a:t>
            </a:r>
          </a:p>
          <a:p>
            <a:r>
              <a:rPr lang="en-US" sz="1100" b="0" dirty="0">
                <a:solidFill>
                  <a:schemeClr val="accent1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US$ 265 Billion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551502C-AC94-4026-8912-67E738A1D2C3}"/>
              </a:ext>
            </a:extLst>
          </p:cNvPr>
          <p:cNvSpPr/>
          <p:nvPr/>
        </p:nvSpPr>
        <p:spPr>
          <a:xfrm>
            <a:off x="9003771" y="4095905"/>
            <a:ext cx="9728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US$23T </a:t>
            </a:r>
          </a:p>
        </p:txBody>
      </p:sp>
      <p:sp>
        <p:nvSpPr>
          <p:cNvPr id="32" name="Freeform 5">
            <a:extLst>
              <a:ext uri="{FF2B5EF4-FFF2-40B4-BE49-F238E27FC236}">
                <a16:creationId xmlns:a16="http://schemas.microsoft.com/office/drawing/2014/main" id="{CB882988-E61B-401C-99C6-5600659AC2AB}"/>
              </a:ext>
            </a:extLst>
          </p:cNvPr>
          <p:cNvSpPr>
            <a:spLocks/>
          </p:cNvSpPr>
          <p:nvPr/>
        </p:nvSpPr>
        <p:spPr bwMode="auto">
          <a:xfrm>
            <a:off x="7051040" y="5174132"/>
            <a:ext cx="2453015" cy="844714"/>
          </a:xfrm>
          <a:custGeom>
            <a:avLst/>
            <a:gdLst/>
            <a:ahLst/>
            <a:cxnLst>
              <a:cxn ang="0">
                <a:pos x="665" y="58"/>
              </a:cxn>
              <a:cxn ang="0">
                <a:pos x="700" y="87"/>
              </a:cxn>
              <a:cxn ang="0">
                <a:pos x="706" y="172"/>
              </a:cxn>
              <a:cxn ang="0">
                <a:pos x="677" y="190"/>
              </a:cxn>
              <a:cxn ang="0">
                <a:pos x="577" y="212"/>
              </a:cxn>
              <a:cxn ang="0">
                <a:pos x="544" y="216"/>
              </a:cxn>
              <a:cxn ang="0">
                <a:pos x="487" y="222"/>
              </a:cxn>
              <a:cxn ang="0">
                <a:pos x="439" y="222"/>
              </a:cxn>
              <a:cxn ang="0">
                <a:pos x="411" y="220"/>
              </a:cxn>
              <a:cxn ang="0">
                <a:pos x="388" y="222"/>
              </a:cxn>
              <a:cxn ang="0">
                <a:pos x="332" y="223"/>
              </a:cxn>
              <a:cxn ang="0">
                <a:pos x="301" y="221"/>
              </a:cxn>
              <a:cxn ang="0">
                <a:pos x="267" y="220"/>
              </a:cxn>
              <a:cxn ang="0">
                <a:pos x="226" y="215"/>
              </a:cxn>
              <a:cxn ang="0">
                <a:pos x="179" y="211"/>
              </a:cxn>
              <a:cxn ang="0">
                <a:pos x="122" y="201"/>
              </a:cxn>
              <a:cxn ang="0">
                <a:pos x="98" y="198"/>
              </a:cxn>
              <a:cxn ang="0">
                <a:pos x="75" y="190"/>
              </a:cxn>
              <a:cxn ang="0">
                <a:pos x="55" y="184"/>
              </a:cxn>
              <a:cxn ang="0">
                <a:pos x="46" y="180"/>
              </a:cxn>
              <a:cxn ang="0">
                <a:pos x="22" y="164"/>
              </a:cxn>
              <a:cxn ang="0">
                <a:pos x="28" y="84"/>
              </a:cxn>
              <a:cxn ang="0">
                <a:pos x="56" y="66"/>
              </a:cxn>
              <a:cxn ang="0">
                <a:pos x="82" y="55"/>
              </a:cxn>
              <a:cxn ang="0">
                <a:pos x="146" y="37"/>
              </a:cxn>
              <a:cxn ang="0">
                <a:pos x="162" y="38"/>
              </a:cxn>
              <a:cxn ang="0">
                <a:pos x="184" y="29"/>
              </a:cxn>
              <a:cxn ang="0">
                <a:pos x="203" y="21"/>
              </a:cxn>
              <a:cxn ang="0">
                <a:pos x="234" y="18"/>
              </a:cxn>
              <a:cxn ang="0">
                <a:pos x="244" y="15"/>
              </a:cxn>
              <a:cxn ang="0">
                <a:pos x="257" y="15"/>
              </a:cxn>
              <a:cxn ang="0">
                <a:pos x="281" y="18"/>
              </a:cxn>
              <a:cxn ang="0">
                <a:pos x="306" y="12"/>
              </a:cxn>
              <a:cxn ang="0">
                <a:pos x="318" y="14"/>
              </a:cxn>
              <a:cxn ang="0">
                <a:pos x="340" y="10"/>
              </a:cxn>
              <a:cxn ang="0">
                <a:pos x="364" y="9"/>
              </a:cxn>
              <a:cxn ang="0">
                <a:pos x="353" y="16"/>
              </a:cxn>
              <a:cxn ang="0">
                <a:pos x="394" y="12"/>
              </a:cxn>
              <a:cxn ang="0">
                <a:pos x="452" y="22"/>
              </a:cxn>
              <a:cxn ang="0">
                <a:pos x="470" y="24"/>
              </a:cxn>
              <a:cxn ang="0">
                <a:pos x="508" y="25"/>
              </a:cxn>
              <a:cxn ang="0">
                <a:pos x="492" y="28"/>
              </a:cxn>
              <a:cxn ang="0">
                <a:pos x="457" y="23"/>
              </a:cxn>
              <a:cxn ang="0">
                <a:pos x="389" y="28"/>
              </a:cxn>
              <a:cxn ang="0">
                <a:pos x="279" y="34"/>
              </a:cxn>
              <a:cxn ang="0">
                <a:pos x="158" y="53"/>
              </a:cxn>
              <a:cxn ang="0">
                <a:pos x="66" y="84"/>
              </a:cxn>
              <a:cxn ang="0">
                <a:pos x="25" y="125"/>
              </a:cxn>
              <a:cxn ang="0">
                <a:pos x="134" y="185"/>
              </a:cxn>
              <a:cxn ang="0">
                <a:pos x="212" y="198"/>
              </a:cxn>
              <a:cxn ang="0">
                <a:pos x="316" y="208"/>
              </a:cxn>
              <a:cxn ang="0">
                <a:pos x="650" y="181"/>
              </a:cxn>
              <a:cxn ang="0">
                <a:pos x="707" y="137"/>
              </a:cxn>
              <a:cxn ang="0">
                <a:pos x="519" y="3"/>
              </a:cxn>
            </a:cxnLst>
            <a:rect l="0" t="0" r="r" b="b"/>
            <a:pathLst>
              <a:path w="725" h="226">
                <a:moveTo>
                  <a:pt x="519" y="3"/>
                </a:moveTo>
                <a:cubicBezTo>
                  <a:pt x="538" y="0"/>
                  <a:pt x="561" y="11"/>
                  <a:pt x="582" y="15"/>
                </a:cubicBezTo>
                <a:cubicBezTo>
                  <a:pt x="584" y="15"/>
                  <a:pt x="580" y="17"/>
                  <a:pt x="586" y="18"/>
                </a:cubicBezTo>
                <a:cubicBezTo>
                  <a:pt x="606" y="21"/>
                  <a:pt x="635" y="36"/>
                  <a:pt x="653" y="51"/>
                </a:cubicBezTo>
                <a:cubicBezTo>
                  <a:pt x="652" y="51"/>
                  <a:pt x="652" y="51"/>
                  <a:pt x="652" y="51"/>
                </a:cubicBezTo>
                <a:cubicBezTo>
                  <a:pt x="655" y="54"/>
                  <a:pt x="661" y="55"/>
                  <a:pt x="665" y="58"/>
                </a:cubicBezTo>
                <a:cubicBezTo>
                  <a:pt x="665" y="58"/>
                  <a:pt x="664" y="57"/>
                  <a:pt x="664" y="59"/>
                </a:cubicBezTo>
                <a:cubicBezTo>
                  <a:pt x="666" y="58"/>
                  <a:pt x="672" y="63"/>
                  <a:pt x="674" y="63"/>
                </a:cubicBezTo>
                <a:cubicBezTo>
                  <a:pt x="675" y="65"/>
                  <a:pt x="674" y="66"/>
                  <a:pt x="676" y="68"/>
                </a:cubicBezTo>
                <a:cubicBezTo>
                  <a:pt x="679" y="68"/>
                  <a:pt x="679" y="68"/>
                  <a:pt x="679" y="68"/>
                </a:cubicBezTo>
                <a:cubicBezTo>
                  <a:pt x="688" y="70"/>
                  <a:pt x="693" y="81"/>
                  <a:pt x="702" y="87"/>
                </a:cubicBezTo>
                <a:cubicBezTo>
                  <a:pt x="701" y="87"/>
                  <a:pt x="700" y="87"/>
                  <a:pt x="700" y="87"/>
                </a:cubicBezTo>
                <a:cubicBezTo>
                  <a:pt x="713" y="98"/>
                  <a:pt x="725" y="119"/>
                  <a:pt x="723" y="139"/>
                </a:cubicBezTo>
                <a:cubicBezTo>
                  <a:pt x="722" y="138"/>
                  <a:pt x="721" y="137"/>
                  <a:pt x="720" y="138"/>
                </a:cubicBezTo>
                <a:cubicBezTo>
                  <a:pt x="722" y="139"/>
                  <a:pt x="722" y="146"/>
                  <a:pt x="720" y="151"/>
                </a:cubicBezTo>
                <a:cubicBezTo>
                  <a:pt x="717" y="152"/>
                  <a:pt x="718" y="160"/>
                  <a:pt x="712" y="164"/>
                </a:cubicBezTo>
                <a:cubicBezTo>
                  <a:pt x="712" y="163"/>
                  <a:pt x="712" y="163"/>
                  <a:pt x="712" y="163"/>
                </a:cubicBezTo>
                <a:cubicBezTo>
                  <a:pt x="711" y="169"/>
                  <a:pt x="707" y="167"/>
                  <a:pt x="706" y="172"/>
                </a:cubicBezTo>
                <a:cubicBezTo>
                  <a:pt x="703" y="173"/>
                  <a:pt x="703" y="173"/>
                  <a:pt x="703" y="173"/>
                </a:cubicBezTo>
                <a:cubicBezTo>
                  <a:pt x="703" y="176"/>
                  <a:pt x="697" y="175"/>
                  <a:pt x="694" y="179"/>
                </a:cubicBezTo>
                <a:cubicBezTo>
                  <a:pt x="695" y="179"/>
                  <a:pt x="695" y="179"/>
                  <a:pt x="695" y="179"/>
                </a:cubicBezTo>
                <a:cubicBezTo>
                  <a:pt x="692" y="181"/>
                  <a:pt x="690" y="181"/>
                  <a:pt x="687" y="183"/>
                </a:cubicBezTo>
                <a:cubicBezTo>
                  <a:pt x="687" y="183"/>
                  <a:pt x="687" y="183"/>
                  <a:pt x="687" y="183"/>
                </a:cubicBezTo>
                <a:cubicBezTo>
                  <a:pt x="680" y="187"/>
                  <a:pt x="676" y="188"/>
                  <a:pt x="677" y="190"/>
                </a:cubicBezTo>
                <a:cubicBezTo>
                  <a:pt x="673" y="189"/>
                  <a:pt x="683" y="186"/>
                  <a:pt x="678" y="185"/>
                </a:cubicBezTo>
                <a:cubicBezTo>
                  <a:pt x="656" y="198"/>
                  <a:pt x="631" y="204"/>
                  <a:pt x="606" y="208"/>
                </a:cubicBezTo>
                <a:cubicBezTo>
                  <a:pt x="603" y="208"/>
                  <a:pt x="602" y="208"/>
                  <a:pt x="601" y="207"/>
                </a:cubicBezTo>
                <a:cubicBezTo>
                  <a:pt x="598" y="208"/>
                  <a:pt x="592" y="209"/>
                  <a:pt x="590" y="210"/>
                </a:cubicBezTo>
                <a:cubicBezTo>
                  <a:pt x="590" y="210"/>
                  <a:pt x="588" y="209"/>
                  <a:pt x="586" y="209"/>
                </a:cubicBezTo>
                <a:cubicBezTo>
                  <a:pt x="582" y="209"/>
                  <a:pt x="582" y="213"/>
                  <a:pt x="577" y="212"/>
                </a:cubicBezTo>
                <a:cubicBezTo>
                  <a:pt x="579" y="212"/>
                  <a:pt x="579" y="211"/>
                  <a:pt x="578" y="210"/>
                </a:cubicBezTo>
                <a:cubicBezTo>
                  <a:pt x="575" y="212"/>
                  <a:pt x="569" y="213"/>
                  <a:pt x="564" y="214"/>
                </a:cubicBezTo>
                <a:cubicBezTo>
                  <a:pt x="565" y="213"/>
                  <a:pt x="566" y="213"/>
                  <a:pt x="566" y="212"/>
                </a:cubicBezTo>
                <a:cubicBezTo>
                  <a:pt x="560" y="215"/>
                  <a:pt x="556" y="213"/>
                  <a:pt x="551" y="215"/>
                </a:cubicBezTo>
                <a:cubicBezTo>
                  <a:pt x="553" y="213"/>
                  <a:pt x="553" y="213"/>
                  <a:pt x="553" y="213"/>
                </a:cubicBezTo>
                <a:cubicBezTo>
                  <a:pt x="545" y="212"/>
                  <a:pt x="551" y="216"/>
                  <a:pt x="544" y="216"/>
                </a:cubicBezTo>
                <a:cubicBezTo>
                  <a:pt x="545" y="215"/>
                  <a:pt x="545" y="215"/>
                  <a:pt x="545" y="214"/>
                </a:cubicBezTo>
                <a:cubicBezTo>
                  <a:pt x="539" y="217"/>
                  <a:pt x="529" y="217"/>
                  <a:pt x="523" y="218"/>
                </a:cubicBezTo>
                <a:cubicBezTo>
                  <a:pt x="523" y="218"/>
                  <a:pt x="523" y="218"/>
                  <a:pt x="523" y="218"/>
                </a:cubicBezTo>
                <a:cubicBezTo>
                  <a:pt x="516" y="219"/>
                  <a:pt x="509" y="218"/>
                  <a:pt x="501" y="220"/>
                </a:cubicBezTo>
                <a:cubicBezTo>
                  <a:pt x="499" y="219"/>
                  <a:pt x="502" y="216"/>
                  <a:pt x="495" y="217"/>
                </a:cubicBezTo>
                <a:cubicBezTo>
                  <a:pt x="495" y="220"/>
                  <a:pt x="483" y="219"/>
                  <a:pt x="487" y="222"/>
                </a:cubicBezTo>
                <a:cubicBezTo>
                  <a:pt x="481" y="221"/>
                  <a:pt x="471" y="221"/>
                  <a:pt x="467" y="222"/>
                </a:cubicBezTo>
                <a:cubicBezTo>
                  <a:pt x="470" y="221"/>
                  <a:pt x="464" y="218"/>
                  <a:pt x="469" y="218"/>
                </a:cubicBezTo>
                <a:cubicBezTo>
                  <a:pt x="465" y="217"/>
                  <a:pt x="465" y="217"/>
                  <a:pt x="465" y="217"/>
                </a:cubicBezTo>
                <a:cubicBezTo>
                  <a:pt x="466" y="215"/>
                  <a:pt x="469" y="217"/>
                  <a:pt x="468" y="216"/>
                </a:cubicBezTo>
                <a:cubicBezTo>
                  <a:pt x="465" y="216"/>
                  <a:pt x="458" y="217"/>
                  <a:pt x="456" y="216"/>
                </a:cubicBezTo>
                <a:cubicBezTo>
                  <a:pt x="451" y="218"/>
                  <a:pt x="447" y="221"/>
                  <a:pt x="439" y="222"/>
                </a:cubicBezTo>
                <a:cubicBezTo>
                  <a:pt x="443" y="221"/>
                  <a:pt x="437" y="219"/>
                  <a:pt x="439" y="218"/>
                </a:cubicBezTo>
                <a:cubicBezTo>
                  <a:pt x="429" y="223"/>
                  <a:pt x="429" y="223"/>
                  <a:pt x="429" y="223"/>
                </a:cubicBezTo>
                <a:cubicBezTo>
                  <a:pt x="426" y="224"/>
                  <a:pt x="428" y="221"/>
                  <a:pt x="424" y="222"/>
                </a:cubicBezTo>
                <a:cubicBezTo>
                  <a:pt x="425" y="223"/>
                  <a:pt x="423" y="223"/>
                  <a:pt x="422" y="224"/>
                </a:cubicBezTo>
                <a:cubicBezTo>
                  <a:pt x="421" y="223"/>
                  <a:pt x="411" y="224"/>
                  <a:pt x="410" y="222"/>
                </a:cubicBezTo>
                <a:cubicBezTo>
                  <a:pt x="409" y="221"/>
                  <a:pt x="414" y="221"/>
                  <a:pt x="411" y="220"/>
                </a:cubicBezTo>
                <a:cubicBezTo>
                  <a:pt x="407" y="220"/>
                  <a:pt x="407" y="221"/>
                  <a:pt x="402" y="221"/>
                </a:cubicBezTo>
                <a:cubicBezTo>
                  <a:pt x="402" y="221"/>
                  <a:pt x="402" y="221"/>
                  <a:pt x="402" y="221"/>
                </a:cubicBezTo>
                <a:cubicBezTo>
                  <a:pt x="399" y="220"/>
                  <a:pt x="392" y="222"/>
                  <a:pt x="396" y="223"/>
                </a:cubicBezTo>
                <a:cubicBezTo>
                  <a:pt x="398" y="223"/>
                  <a:pt x="395" y="221"/>
                  <a:pt x="398" y="222"/>
                </a:cubicBezTo>
                <a:cubicBezTo>
                  <a:pt x="396" y="224"/>
                  <a:pt x="391" y="224"/>
                  <a:pt x="386" y="224"/>
                </a:cubicBezTo>
                <a:cubicBezTo>
                  <a:pt x="387" y="224"/>
                  <a:pt x="387" y="223"/>
                  <a:pt x="388" y="222"/>
                </a:cubicBezTo>
                <a:cubicBezTo>
                  <a:pt x="381" y="224"/>
                  <a:pt x="375" y="225"/>
                  <a:pt x="368" y="225"/>
                </a:cubicBezTo>
                <a:cubicBezTo>
                  <a:pt x="367" y="226"/>
                  <a:pt x="370" y="223"/>
                  <a:pt x="371" y="224"/>
                </a:cubicBezTo>
                <a:cubicBezTo>
                  <a:pt x="362" y="222"/>
                  <a:pt x="352" y="225"/>
                  <a:pt x="345" y="223"/>
                </a:cubicBezTo>
                <a:cubicBezTo>
                  <a:pt x="346" y="222"/>
                  <a:pt x="346" y="224"/>
                  <a:pt x="345" y="224"/>
                </a:cubicBezTo>
                <a:cubicBezTo>
                  <a:pt x="341" y="224"/>
                  <a:pt x="341" y="222"/>
                  <a:pt x="339" y="222"/>
                </a:cubicBezTo>
                <a:cubicBezTo>
                  <a:pt x="338" y="221"/>
                  <a:pt x="335" y="223"/>
                  <a:pt x="332" y="223"/>
                </a:cubicBezTo>
                <a:cubicBezTo>
                  <a:pt x="330" y="223"/>
                  <a:pt x="331" y="222"/>
                  <a:pt x="334" y="222"/>
                </a:cubicBezTo>
                <a:cubicBezTo>
                  <a:pt x="330" y="223"/>
                  <a:pt x="313" y="224"/>
                  <a:pt x="304" y="221"/>
                </a:cubicBezTo>
                <a:cubicBezTo>
                  <a:pt x="304" y="222"/>
                  <a:pt x="298" y="224"/>
                  <a:pt x="296" y="223"/>
                </a:cubicBezTo>
                <a:cubicBezTo>
                  <a:pt x="297" y="222"/>
                  <a:pt x="297" y="222"/>
                  <a:pt x="297" y="222"/>
                </a:cubicBezTo>
                <a:cubicBezTo>
                  <a:pt x="295" y="221"/>
                  <a:pt x="289" y="222"/>
                  <a:pt x="289" y="220"/>
                </a:cubicBezTo>
                <a:cubicBezTo>
                  <a:pt x="284" y="222"/>
                  <a:pt x="307" y="220"/>
                  <a:pt x="301" y="221"/>
                </a:cubicBezTo>
                <a:cubicBezTo>
                  <a:pt x="299" y="219"/>
                  <a:pt x="292" y="223"/>
                  <a:pt x="293" y="221"/>
                </a:cubicBezTo>
                <a:cubicBezTo>
                  <a:pt x="289" y="220"/>
                  <a:pt x="285" y="222"/>
                  <a:pt x="280" y="220"/>
                </a:cubicBezTo>
                <a:cubicBezTo>
                  <a:pt x="282" y="220"/>
                  <a:pt x="284" y="218"/>
                  <a:pt x="281" y="218"/>
                </a:cubicBezTo>
                <a:cubicBezTo>
                  <a:pt x="274" y="218"/>
                  <a:pt x="279" y="219"/>
                  <a:pt x="274" y="219"/>
                </a:cubicBezTo>
                <a:cubicBezTo>
                  <a:pt x="271" y="219"/>
                  <a:pt x="271" y="219"/>
                  <a:pt x="271" y="219"/>
                </a:cubicBezTo>
                <a:cubicBezTo>
                  <a:pt x="270" y="221"/>
                  <a:pt x="265" y="219"/>
                  <a:pt x="267" y="220"/>
                </a:cubicBezTo>
                <a:cubicBezTo>
                  <a:pt x="267" y="219"/>
                  <a:pt x="258" y="221"/>
                  <a:pt x="259" y="218"/>
                </a:cubicBezTo>
                <a:cubicBezTo>
                  <a:pt x="260" y="216"/>
                  <a:pt x="260" y="216"/>
                  <a:pt x="260" y="216"/>
                </a:cubicBezTo>
                <a:cubicBezTo>
                  <a:pt x="257" y="216"/>
                  <a:pt x="255" y="218"/>
                  <a:pt x="253" y="219"/>
                </a:cubicBezTo>
                <a:cubicBezTo>
                  <a:pt x="253" y="218"/>
                  <a:pt x="252" y="218"/>
                  <a:pt x="252" y="217"/>
                </a:cubicBezTo>
                <a:cubicBezTo>
                  <a:pt x="252" y="221"/>
                  <a:pt x="246" y="217"/>
                  <a:pt x="243" y="219"/>
                </a:cubicBezTo>
                <a:cubicBezTo>
                  <a:pt x="237" y="217"/>
                  <a:pt x="228" y="217"/>
                  <a:pt x="226" y="215"/>
                </a:cubicBezTo>
                <a:cubicBezTo>
                  <a:pt x="221" y="216"/>
                  <a:pt x="217" y="216"/>
                  <a:pt x="213" y="215"/>
                </a:cubicBezTo>
                <a:cubicBezTo>
                  <a:pt x="214" y="215"/>
                  <a:pt x="215" y="215"/>
                  <a:pt x="215" y="214"/>
                </a:cubicBezTo>
                <a:cubicBezTo>
                  <a:pt x="212" y="213"/>
                  <a:pt x="211" y="214"/>
                  <a:pt x="209" y="214"/>
                </a:cubicBezTo>
                <a:cubicBezTo>
                  <a:pt x="209" y="214"/>
                  <a:pt x="203" y="212"/>
                  <a:pt x="199" y="210"/>
                </a:cubicBezTo>
                <a:cubicBezTo>
                  <a:pt x="195" y="211"/>
                  <a:pt x="196" y="212"/>
                  <a:pt x="196" y="213"/>
                </a:cubicBezTo>
                <a:cubicBezTo>
                  <a:pt x="192" y="210"/>
                  <a:pt x="183" y="214"/>
                  <a:pt x="179" y="211"/>
                </a:cubicBezTo>
                <a:cubicBezTo>
                  <a:pt x="180" y="210"/>
                  <a:pt x="185" y="210"/>
                  <a:pt x="182" y="209"/>
                </a:cubicBezTo>
                <a:cubicBezTo>
                  <a:pt x="178" y="205"/>
                  <a:pt x="174" y="210"/>
                  <a:pt x="167" y="208"/>
                </a:cubicBezTo>
                <a:cubicBezTo>
                  <a:pt x="169" y="210"/>
                  <a:pt x="169" y="210"/>
                  <a:pt x="169" y="210"/>
                </a:cubicBezTo>
                <a:cubicBezTo>
                  <a:pt x="166" y="208"/>
                  <a:pt x="159" y="211"/>
                  <a:pt x="160" y="208"/>
                </a:cubicBezTo>
                <a:cubicBezTo>
                  <a:pt x="158" y="209"/>
                  <a:pt x="153" y="206"/>
                  <a:pt x="153" y="209"/>
                </a:cubicBezTo>
                <a:cubicBezTo>
                  <a:pt x="143" y="205"/>
                  <a:pt x="128" y="206"/>
                  <a:pt x="122" y="201"/>
                </a:cubicBezTo>
                <a:cubicBezTo>
                  <a:pt x="121" y="201"/>
                  <a:pt x="117" y="200"/>
                  <a:pt x="117" y="201"/>
                </a:cubicBezTo>
                <a:cubicBezTo>
                  <a:pt x="120" y="203"/>
                  <a:pt x="121" y="201"/>
                  <a:pt x="122" y="202"/>
                </a:cubicBezTo>
                <a:cubicBezTo>
                  <a:pt x="121" y="202"/>
                  <a:pt x="120" y="203"/>
                  <a:pt x="120" y="203"/>
                </a:cubicBezTo>
                <a:cubicBezTo>
                  <a:pt x="117" y="202"/>
                  <a:pt x="114" y="201"/>
                  <a:pt x="118" y="200"/>
                </a:cubicBezTo>
                <a:cubicBezTo>
                  <a:pt x="111" y="197"/>
                  <a:pt x="110" y="203"/>
                  <a:pt x="101" y="200"/>
                </a:cubicBezTo>
                <a:cubicBezTo>
                  <a:pt x="101" y="199"/>
                  <a:pt x="101" y="198"/>
                  <a:pt x="98" y="198"/>
                </a:cubicBezTo>
                <a:cubicBezTo>
                  <a:pt x="92" y="198"/>
                  <a:pt x="92" y="198"/>
                  <a:pt x="92" y="198"/>
                </a:cubicBezTo>
                <a:cubicBezTo>
                  <a:pt x="87" y="197"/>
                  <a:pt x="90" y="195"/>
                  <a:pt x="90" y="193"/>
                </a:cubicBezTo>
                <a:cubicBezTo>
                  <a:pt x="87" y="193"/>
                  <a:pt x="83" y="192"/>
                  <a:pt x="81" y="193"/>
                </a:cubicBezTo>
                <a:cubicBezTo>
                  <a:pt x="78" y="189"/>
                  <a:pt x="78" y="189"/>
                  <a:pt x="78" y="189"/>
                </a:cubicBezTo>
                <a:cubicBezTo>
                  <a:pt x="80" y="192"/>
                  <a:pt x="75" y="190"/>
                  <a:pt x="74" y="189"/>
                </a:cubicBezTo>
                <a:cubicBezTo>
                  <a:pt x="75" y="190"/>
                  <a:pt x="75" y="190"/>
                  <a:pt x="75" y="190"/>
                </a:cubicBezTo>
                <a:cubicBezTo>
                  <a:pt x="75" y="189"/>
                  <a:pt x="71" y="188"/>
                  <a:pt x="69" y="187"/>
                </a:cubicBezTo>
                <a:cubicBezTo>
                  <a:pt x="69" y="189"/>
                  <a:pt x="73" y="190"/>
                  <a:pt x="75" y="191"/>
                </a:cubicBezTo>
                <a:cubicBezTo>
                  <a:pt x="73" y="192"/>
                  <a:pt x="70" y="191"/>
                  <a:pt x="68" y="191"/>
                </a:cubicBezTo>
                <a:cubicBezTo>
                  <a:pt x="69" y="189"/>
                  <a:pt x="63" y="188"/>
                  <a:pt x="61" y="186"/>
                </a:cubicBezTo>
                <a:cubicBezTo>
                  <a:pt x="58" y="185"/>
                  <a:pt x="57" y="187"/>
                  <a:pt x="56" y="186"/>
                </a:cubicBezTo>
                <a:cubicBezTo>
                  <a:pt x="57" y="185"/>
                  <a:pt x="52" y="184"/>
                  <a:pt x="55" y="184"/>
                </a:cubicBezTo>
                <a:cubicBezTo>
                  <a:pt x="56" y="184"/>
                  <a:pt x="57" y="186"/>
                  <a:pt x="58" y="185"/>
                </a:cubicBezTo>
                <a:cubicBezTo>
                  <a:pt x="57" y="184"/>
                  <a:pt x="58" y="183"/>
                  <a:pt x="53" y="182"/>
                </a:cubicBezTo>
                <a:cubicBezTo>
                  <a:pt x="50" y="182"/>
                  <a:pt x="53" y="186"/>
                  <a:pt x="48" y="182"/>
                </a:cubicBezTo>
                <a:cubicBezTo>
                  <a:pt x="49" y="182"/>
                  <a:pt x="50" y="182"/>
                  <a:pt x="51" y="182"/>
                </a:cubicBezTo>
                <a:cubicBezTo>
                  <a:pt x="47" y="178"/>
                  <a:pt x="47" y="178"/>
                  <a:pt x="47" y="178"/>
                </a:cubicBezTo>
                <a:cubicBezTo>
                  <a:pt x="46" y="180"/>
                  <a:pt x="46" y="180"/>
                  <a:pt x="46" y="180"/>
                </a:cubicBezTo>
                <a:cubicBezTo>
                  <a:pt x="45" y="179"/>
                  <a:pt x="46" y="179"/>
                  <a:pt x="46" y="179"/>
                </a:cubicBezTo>
                <a:cubicBezTo>
                  <a:pt x="43" y="180"/>
                  <a:pt x="38" y="175"/>
                  <a:pt x="36" y="176"/>
                </a:cubicBezTo>
                <a:cubicBezTo>
                  <a:pt x="34" y="174"/>
                  <a:pt x="31" y="172"/>
                  <a:pt x="29" y="170"/>
                </a:cubicBezTo>
                <a:cubicBezTo>
                  <a:pt x="30" y="170"/>
                  <a:pt x="30" y="170"/>
                  <a:pt x="30" y="170"/>
                </a:cubicBezTo>
                <a:cubicBezTo>
                  <a:pt x="28" y="167"/>
                  <a:pt x="24" y="165"/>
                  <a:pt x="21" y="164"/>
                </a:cubicBezTo>
                <a:cubicBezTo>
                  <a:pt x="22" y="164"/>
                  <a:pt x="22" y="164"/>
                  <a:pt x="22" y="164"/>
                </a:cubicBezTo>
                <a:cubicBezTo>
                  <a:pt x="20" y="162"/>
                  <a:pt x="17" y="159"/>
                  <a:pt x="15" y="158"/>
                </a:cubicBezTo>
                <a:cubicBezTo>
                  <a:pt x="12" y="153"/>
                  <a:pt x="18" y="153"/>
                  <a:pt x="14" y="150"/>
                </a:cubicBezTo>
                <a:cubicBezTo>
                  <a:pt x="11" y="146"/>
                  <a:pt x="7" y="144"/>
                  <a:pt x="7" y="147"/>
                </a:cubicBezTo>
                <a:cubicBezTo>
                  <a:pt x="4" y="138"/>
                  <a:pt x="0" y="126"/>
                  <a:pt x="5" y="117"/>
                </a:cubicBezTo>
                <a:cubicBezTo>
                  <a:pt x="4" y="116"/>
                  <a:pt x="4" y="117"/>
                  <a:pt x="4" y="114"/>
                </a:cubicBezTo>
                <a:cubicBezTo>
                  <a:pt x="9" y="100"/>
                  <a:pt x="18" y="87"/>
                  <a:pt x="28" y="84"/>
                </a:cubicBezTo>
                <a:cubicBezTo>
                  <a:pt x="26" y="87"/>
                  <a:pt x="29" y="85"/>
                  <a:pt x="30" y="86"/>
                </a:cubicBezTo>
                <a:cubicBezTo>
                  <a:pt x="31" y="83"/>
                  <a:pt x="33" y="85"/>
                  <a:pt x="33" y="82"/>
                </a:cubicBezTo>
                <a:cubicBezTo>
                  <a:pt x="32" y="81"/>
                  <a:pt x="31" y="80"/>
                  <a:pt x="28" y="82"/>
                </a:cubicBezTo>
                <a:cubicBezTo>
                  <a:pt x="34" y="77"/>
                  <a:pt x="43" y="71"/>
                  <a:pt x="48" y="71"/>
                </a:cubicBezTo>
                <a:cubicBezTo>
                  <a:pt x="45" y="71"/>
                  <a:pt x="47" y="70"/>
                  <a:pt x="48" y="69"/>
                </a:cubicBezTo>
                <a:cubicBezTo>
                  <a:pt x="48" y="71"/>
                  <a:pt x="53" y="69"/>
                  <a:pt x="56" y="66"/>
                </a:cubicBezTo>
                <a:cubicBezTo>
                  <a:pt x="56" y="65"/>
                  <a:pt x="56" y="65"/>
                  <a:pt x="56" y="65"/>
                </a:cubicBezTo>
                <a:cubicBezTo>
                  <a:pt x="59" y="65"/>
                  <a:pt x="59" y="65"/>
                  <a:pt x="59" y="65"/>
                </a:cubicBezTo>
                <a:cubicBezTo>
                  <a:pt x="61" y="64"/>
                  <a:pt x="60" y="62"/>
                  <a:pt x="64" y="61"/>
                </a:cubicBezTo>
                <a:cubicBezTo>
                  <a:pt x="64" y="62"/>
                  <a:pt x="65" y="62"/>
                  <a:pt x="65" y="62"/>
                </a:cubicBezTo>
                <a:cubicBezTo>
                  <a:pt x="69" y="60"/>
                  <a:pt x="73" y="56"/>
                  <a:pt x="78" y="55"/>
                </a:cubicBezTo>
                <a:cubicBezTo>
                  <a:pt x="82" y="55"/>
                  <a:pt x="82" y="55"/>
                  <a:pt x="82" y="55"/>
                </a:cubicBezTo>
                <a:cubicBezTo>
                  <a:pt x="84" y="55"/>
                  <a:pt x="86" y="52"/>
                  <a:pt x="83" y="53"/>
                </a:cubicBezTo>
                <a:cubicBezTo>
                  <a:pt x="90" y="52"/>
                  <a:pt x="95" y="50"/>
                  <a:pt x="98" y="51"/>
                </a:cubicBezTo>
                <a:cubicBezTo>
                  <a:pt x="108" y="43"/>
                  <a:pt x="127" y="37"/>
                  <a:pt x="141" y="34"/>
                </a:cubicBezTo>
                <a:cubicBezTo>
                  <a:pt x="141" y="35"/>
                  <a:pt x="141" y="35"/>
                  <a:pt x="141" y="35"/>
                </a:cubicBezTo>
                <a:cubicBezTo>
                  <a:pt x="145" y="35"/>
                  <a:pt x="143" y="33"/>
                  <a:pt x="146" y="33"/>
                </a:cubicBezTo>
                <a:cubicBezTo>
                  <a:pt x="145" y="34"/>
                  <a:pt x="149" y="35"/>
                  <a:pt x="146" y="37"/>
                </a:cubicBezTo>
                <a:cubicBezTo>
                  <a:pt x="152" y="36"/>
                  <a:pt x="153" y="33"/>
                  <a:pt x="157" y="32"/>
                </a:cubicBezTo>
                <a:cubicBezTo>
                  <a:pt x="157" y="30"/>
                  <a:pt x="154" y="33"/>
                  <a:pt x="154" y="31"/>
                </a:cubicBezTo>
                <a:cubicBezTo>
                  <a:pt x="155" y="31"/>
                  <a:pt x="162" y="31"/>
                  <a:pt x="163" y="29"/>
                </a:cubicBezTo>
                <a:cubicBezTo>
                  <a:pt x="164" y="29"/>
                  <a:pt x="163" y="31"/>
                  <a:pt x="163" y="32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71" y="32"/>
                  <a:pt x="157" y="36"/>
                  <a:pt x="162" y="38"/>
                </a:cubicBezTo>
                <a:cubicBezTo>
                  <a:pt x="165" y="37"/>
                  <a:pt x="165" y="37"/>
                  <a:pt x="165" y="37"/>
                </a:cubicBezTo>
                <a:cubicBezTo>
                  <a:pt x="169" y="39"/>
                  <a:pt x="158" y="41"/>
                  <a:pt x="166" y="41"/>
                </a:cubicBezTo>
                <a:cubicBezTo>
                  <a:pt x="169" y="39"/>
                  <a:pt x="171" y="36"/>
                  <a:pt x="168" y="35"/>
                </a:cubicBezTo>
                <a:cubicBezTo>
                  <a:pt x="175" y="33"/>
                  <a:pt x="170" y="30"/>
                  <a:pt x="178" y="28"/>
                </a:cubicBezTo>
                <a:cubicBezTo>
                  <a:pt x="180" y="29"/>
                  <a:pt x="172" y="30"/>
                  <a:pt x="174" y="31"/>
                </a:cubicBezTo>
                <a:cubicBezTo>
                  <a:pt x="178" y="32"/>
                  <a:pt x="181" y="29"/>
                  <a:pt x="184" y="29"/>
                </a:cubicBezTo>
                <a:cubicBezTo>
                  <a:pt x="180" y="29"/>
                  <a:pt x="183" y="26"/>
                  <a:pt x="185" y="25"/>
                </a:cubicBezTo>
                <a:cubicBezTo>
                  <a:pt x="189" y="26"/>
                  <a:pt x="183" y="28"/>
                  <a:pt x="189" y="27"/>
                </a:cubicBezTo>
                <a:cubicBezTo>
                  <a:pt x="189" y="26"/>
                  <a:pt x="194" y="24"/>
                  <a:pt x="190" y="24"/>
                </a:cubicBezTo>
                <a:cubicBezTo>
                  <a:pt x="191" y="21"/>
                  <a:pt x="196" y="24"/>
                  <a:pt x="198" y="21"/>
                </a:cubicBezTo>
                <a:cubicBezTo>
                  <a:pt x="201" y="23"/>
                  <a:pt x="193" y="26"/>
                  <a:pt x="200" y="26"/>
                </a:cubicBezTo>
                <a:cubicBezTo>
                  <a:pt x="198" y="25"/>
                  <a:pt x="207" y="23"/>
                  <a:pt x="203" y="21"/>
                </a:cubicBezTo>
                <a:cubicBezTo>
                  <a:pt x="206" y="21"/>
                  <a:pt x="206" y="22"/>
                  <a:pt x="205" y="24"/>
                </a:cubicBezTo>
                <a:cubicBezTo>
                  <a:pt x="208" y="24"/>
                  <a:pt x="212" y="19"/>
                  <a:pt x="214" y="22"/>
                </a:cubicBezTo>
                <a:cubicBezTo>
                  <a:pt x="215" y="20"/>
                  <a:pt x="215" y="20"/>
                  <a:pt x="215" y="20"/>
                </a:cubicBezTo>
                <a:cubicBezTo>
                  <a:pt x="216" y="21"/>
                  <a:pt x="218" y="21"/>
                  <a:pt x="220" y="22"/>
                </a:cubicBezTo>
                <a:cubicBezTo>
                  <a:pt x="223" y="21"/>
                  <a:pt x="229" y="18"/>
                  <a:pt x="229" y="21"/>
                </a:cubicBezTo>
                <a:cubicBezTo>
                  <a:pt x="230" y="21"/>
                  <a:pt x="237" y="20"/>
                  <a:pt x="234" y="18"/>
                </a:cubicBezTo>
                <a:cubicBezTo>
                  <a:pt x="230" y="18"/>
                  <a:pt x="229" y="20"/>
                  <a:pt x="227" y="18"/>
                </a:cubicBezTo>
                <a:cubicBezTo>
                  <a:pt x="230" y="20"/>
                  <a:pt x="233" y="17"/>
                  <a:pt x="235" y="16"/>
                </a:cubicBezTo>
                <a:cubicBezTo>
                  <a:pt x="236" y="17"/>
                  <a:pt x="236" y="17"/>
                  <a:pt x="236" y="17"/>
                </a:cubicBezTo>
                <a:cubicBezTo>
                  <a:pt x="237" y="16"/>
                  <a:pt x="241" y="16"/>
                  <a:pt x="241" y="15"/>
                </a:cubicBezTo>
                <a:cubicBezTo>
                  <a:pt x="240" y="16"/>
                  <a:pt x="241" y="16"/>
                  <a:pt x="242" y="17"/>
                </a:cubicBezTo>
                <a:cubicBezTo>
                  <a:pt x="244" y="15"/>
                  <a:pt x="244" y="15"/>
                  <a:pt x="244" y="15"/>
                </a:cubicBezTo>
                <a:cubicBezTo>
                  <a:pt x="250" y="13"/>
                  <a:pt x="245" y="17"/>
                  <a:pt x="251" y="16"/>
                </a:cubicBezTo>
                <a:cubicBezTo>
                  <a:pt x="247" y="18"/>
                  <a:pt x="247" y="18"/>
                  <a:pt x="247" y="18"/>
                </a:cubicBezTo>
                <a:cubicBezTo>
                  <a:pt x="248" y="18"/>
                  <a:pt x="250" y="19"/>
                  <a:pt x="253" y="18"/>
                </a:cubicBezTo>
                <a:cubicBezTo>
                  <a:pt x="254" y="17"/>
                  <a:pt x="256" y="15"/>
                  <a:pt x="256" y="13"/>
                </a:cubicBezTo>
                <a:cubicBezTo>
                  <a:pt x="260" y="12"/>
                  <a:pt x="258" y="15"/>
                  <a:pt x="261" y="13"/>
                </a:cubicBezTo>
                <a:cubicBezTo>
                  <a:pt x="257" y="15"/>
                  <a:pt x="257" y="15"/>
                  <a:pt x="257" y="15"/>
                </a:cubicBezTo>
                <a:cubicBezTo>
                  <a:pt x="256" y="16"/>
                  <a:pt x="260" y="18"/>
                  <a:pt x="265" y="17"/>
                </a:cubicBezTo>
                <a:cubicBezTo>
                  <a:pt x="267" y="16"/>
                  <a:pt x="272" y="14"/>
                  <a:pt x="267" y="13"/>
                </a:cubicBezTo>
                <a:cubicBezTo>
                  <a:pt x="269" y="13"/>
                  <a:pt x="272" y="14"/>
                  <a:pt x="271" y="15"/>
                </a:cubicBezTo>
                <a:cubicBezTo>
                  <a:pt x="276" y="14"/>
                  <a:pt x="270" y="14"/>
                  <a:pt x="274" y="12"/>
                </a:cubicBezTo>
                <a:cubicBezTo>
                  <a:pt x="276" y="13"/>
                  <a:pt x="282" y="14"/>
                  <a:pt x="285" y="15"/>
                </a:cubicBezTo>
                <a:cubicBezTo>
                  <a:pt x="281" y="18"/>
                  <a:pt x="281" y="18"/>
                  <a:pt x="281" y="18"/>
                </a:cubicBezTo>
                <a:cubicBezTo>
                  <a:pt x="284" y="18"/>
                  <a:pt x="284" y="18"/>
                  <a:pt x="284" y="18"/>
                </a:cubicBezTo>
                <a:cubicBezTo>
                  <a:pt x="280" y="20"/>
                  <a:pt x="286" y="19"/>
                  <a:pt x="284" y="22"/>
                </a:cubicBezTo>
                <a:cubicBezTo>
                  <a:pt x="286" y="22"/>
                  <a:pt x="288" y="21"/>
                  <a:pt x="290" y="20"/>
                </a:cubicBezTo>
                <a:cubicBezTo>
                  <a:pt x="284" y="17"/>
                  <a:pt x="297" y="15"/>
                  <a:pt x="295" y="12"/>
                </a:cubicBezTo>
                <a:cubicBezTo>
                  <a:pt x="303" y="11"/>
                  <a:pt x="300" y="20"/>
                  <a:pt x="309" y="14"/>
                </a:cubicBezTo>
                <a:cubicBezTo>
                  <a:pt x="307" y="13"/>
                  <a:pt x="311" y="11"/>
                  <a:pt x="306" y="12"/>
                </a:cubicBezTo>
                <a:cubicBezTo>
                  <a:pt x="311" y="12"/>
                  <a:pt x="309" y="9"/>
                  <a:pt x="315" y="10"/>
                </a:cubicBezTo>
                <a:cubicBezTo>
                  <a:pt x="311" y="11"/>
                  <a:pt x="320" y="13"/>
                  <a:pt x="314" y="15"/>
                </a:cubicBezTo>
                <a:cubicBezTo>
                  <a:pt x="314" y="14"/>
                  <a:pt x="310" y="14"/>
                  <a:pt x="309" y="15"/>
                </a:cubicBezTo>
                <a:cubicBezTo>
                  <a:pt x="312" y="16"/>
                  <a:pt x="309" y="18"/>
                  <a:pt x="314" y="17"/>
                </a:cubicBezTo>
                <a:cubicBezTo>
                  <a:pt x="318" y="17"/>
                  <a:pt x="322" y="17"/>
                  <a:pt x="321" y="15"/>
                </a:cubicBezTo>
                <a:cubicBezTo>
                  <a:pt x="321" y="13"/>
                  <a:pt x="316" y="16"/>
                  <a:pt x="318" y="14"/>
                </a:cubicBezTo>
                <a:cubicBezTo>
                  <a:pt x="325" y="13"/>
                  <a:pt x="326" y="16"/>
                  <a:pt x="328" y="12"/>
                </a:cubicBezTo>
                <a:cubicBezTo>
                  <a:pt x="324" y="13"/>
                  <a:pt x="323" y="11"/>
                  <a:pt x="323" y="10"/>
                </a:cubicBezTo>
                <a:cubicBezTo>
                  <a:pt x="328" y="9"/>
                  <a:pt x="328" y="9"/>
                  <a:pt x="328" y="9"/>
                </a:cubicBezTo>
                <a:cubicBezTo>
                  <a:pt x="327" y="10"/>
                  <a:pt x="327" y="10"/>
                  <a:pt x="327" y="10"/>
                </a:cubicBezTo>
                <a:cubicBezTo>
                  <a:pt x="335" y="10"/>
                  <a:pt x="329" y="8"/>
                  <a:pt x="337" y="8"/>
                </a:cubicBezTo>
                <a:cubicBezTo>
                  <a:pt x="340" y="10"/>
                  <a:pt x="340" y="10"/>
                  <a:pt x="340" y="10"/>
                </a:cubicBezTo>
                <a:cubicBezTo>
                  <a:pt x="338" y="12"/>
                  <a:pt x="329" y="9"/>
                  <a:pt x="331" y="13"/>
                </a:cubicBezTo>
                <a:cubicBezTo>
                  <a:pt x="336" y="13"/>
                  <a:pt x="337" y="11"/>
                  <a:pt x="342" y="12"/>
                </a:cubicBezTo>
                <a:cubicBezTo>
                  <a:pt x="338" y="12"/>
                  <a:pt x="338" y="12"/>
                  <a:pt x="338" y="12"/>
                </a:cubicBezTo>
                <a:cubicBezTo>
                  <a:pt x="340" y="12"/>
                  <a:pt x="342" y="17"/>
                  <a:pt x="348" y="14"/>
                </a:cubicBezTo>
                <a:cubicBezTo>
                  <a:pt x="352" y="13"/>
                  <a:pt x="349" y="13"/>
                  <a:pt x="349" y="12"/>
                </a:cubicBezTo>
                <a:cubicBezTo>
                  <a:pt x="357" y="11"/>
                  <a:pt x="359" y="10"/>
                  <a:pt x="364" y="9"/>
                </a:cubicBezTo>
                <a:cubicBezTo>
                  <a:pt x="363" y="12"/>
                  <a:pt x="373" y="10"/>
                  <a:pt x="367" y="12"/>
                </a:cubicBezTo>
                <a:cubicBezTo>
                  <a:pt x="365" y="11"/>
                  <a:pt x="354" y="11"/>
                  <a:pt x="351" y="13"/>
                </a:cubicBezTo>
                <a:cubicBezTo>
                  <a:pt x="354" y="16"/>
                  <a:pt x="345" y="13"/>
                  <a:pt x="344" y="16"/>
                </a:cubicBezTo>
                <a:cubicBezTo>
                  <a:pt x="350" y="16"/>
                  <a:pt x="350" y="19"/>
                  <a:pt x="351" y="21"/>
                </a:cubicBezTo>
                <a:cubicBezTo>
                  <a:pt x="352" y="21"/>
                  <a:pt x="354" y="20"/>
                  <a:pt x="355" y="20"/>
                </a:cubicBezTo>
                <a:cubicBezTo>
                  <a:pt x="356" y="18"/>
                  <a:pt x="353" y="18"/>
                  <a:pt x="353" y="16"/>
                </a:cubicBezTo>
                <a:cubicBezTo>
                  <a:pt x="360" y="17"/>
                  <a:pt x="366" y="16"/>
                  <a:pt x="370" y="14"/>
                </a:cubicBezTo>
                <a:cubicBezTo>
                  <a:pt x="372" y="15"/>
                  <a:pt x="372" y="16"/>
                  <a:pt x="369" y="17"/>
                </a:cubicBezTo>
                <a:cubicBezTo>
                  <a:pt x="377" y="16"/>
                  <a:pt x="386" y="16"/>
                  <a:pt x="393" y="17"/>
                </a:cubicBezTo>
                <a:cubicBezTo>
                  <a:pt x="388" y="14"/>
                  <a:pt x="402" y="16"/>
                  <a:pt x="399" y="14"/>
                </a:cubicBezTo>
                <a:cubicBezTo>
                  <a:pt x="395" y="13"/>
                  <a:pt x="391" y="11"/>
                  <a:pt x="393" y="10"/>
                </a:cubicBezTo>
                <a:cubicBezTo>
                  <a:pt x="396" y="10"/>
                  <a:pt x="393" y="11"/>
                  <a:pt x="394" y="12"/>
                </a:cubicBezTo>
                <a:cubicBezTo>
                  <a:pt x="398" y="10"/>
                  <a:pt x="399" y="14"/>
                  <a:pt x="403" y="12"/>
                </a:cubicBezTo>
                <a:cubicBezTo>
                  <a:pt x="395" y="13"/>
                  <a:pt x="401" y="15"/>
                  <a:pt x="400" y="17"/>
                </a:cubicBezTo>
                <a:cubicBezTo>
                  <a:pt x="405" y="16"/>
                  <a:pt x="399" y="19"/>
                  <a:pt x="405" y="19"/>
                </a:cubicBezTo>
                <a:cubicBezTo>
                  <a:pt x="410" y="18"/>
                  <a:pt x="416" y="17"/>
                  <a:pt x="422" y="17"/>
                </a:cubicBezTo>
                <a:cubicBezTo>
                  <a:pt x="430" y="19"/>
                  <a:pt x="441" y="17"/>
                  <a:pt x="448" y="17"/>
                </a:cubicBezTo>
                <a:cubicBezTo>
                  <a:pt x="451" y="19"/>
                  <a:pt x="449" y="21"/>
                  <a:pt x="452" y="22"/>
                </a:cubicBezTo>
                <a:cubicBezTo>
                  <a:pt x="457" y="22"/>
                  <a:pt x="449" y="19"/>
                  <a:pt x="456" y="20"/>
                </a:cubicBezTo>
                <a:cubicBezTo>
                  <a:pt x="455" y="21"/>
                  <a:pt x="455" y="21"/>
                  <a:pt x="455" y="21"/>
                </a:cubicBezTo>
                <a:cubicBezTo>
                  <a:pt x="457" y="20"/>
                  <a:pt x="467" y="23"/>
                  <a:pt x="469" y="19"/>
                </a:cubicBezTo>
                <a:cubicBezTo>
                  <a:pt x="467" y="22"/>
                  <a:pt x="467" y="22"/>
                  <a:pt x="467" y="22"/>
                </a:cubicBezTo>
                <a:cubicBezTo>
                  <a:pt x="468" y="22"/>
                  <a:pt x="469" y="22"/>
                  <a:pt x="470" y="21"/>
                </a:cubicBezTo>
                <a:cubicBezTo>
                  <a:pt x="470" y="22"/>
                  <a:pt x="472" y="23"/>
                  <a:pt x="470" y="24"/>
                </a:cubicBezTo>
                <a:cubicBezTo>
                  <a:pt x="473" y="26"/>
                  <a:pt x="478" y="24"/>
                  <a:pt x="482" y="24"/>
                </a:cubicBezTo>
                <a:cubicBezTo>
                  <a:pt x="480" y="22"/>
                  <a:pt x="480" y="22"/>
                  <a:pt x="480" y="22"/>
                </a:cubicBezTo>
                <a:cubicBezTo>
                  <a:pt x="487" y="21"/>
                  <a:pt x="492" y="23"/>
                  <a:pt x="499" y="23"/>
                </a:cubicBezTo>
                <a:cubicBezTo>
                  <a:pt x="499" y="25"/>
                  <a:pt x="499" y="25"/>
                  <a:pt x="499" y="25"/>
                </a:cubicBezTo>
                <a:cubicBezTo>
                  <a:pt x="503" y="24"/>
                  <a:pt x="503" y="24"/>
                  <a:pt x="503" y="24"/>
                </a:cubicBezTo>
                <a:cubicBezTo>
                  <a:pt x="502" y="25"/>
                  <a:pt x="506" y="27"/>
                  <a:pt x="508" y="25"/>
                </a:cubicBezTo>
                <a:cubicBezTo>
                  <a:pt x="497" y="29"/>
                  <a:pt x="497" y="29"/>
                  <a:pt x="497" y="29"/>
                </a:cubicBezTo>
                <a:cubicBezTo>
                  <a:pt x="494" y="28"/>
                  <a:pt x="500" y="27"/>
                  <a:pt x="499" y="25"/>
                </a:cubicBezTo>
                <a:cubicBezTo>
                  <a:pt x="497" y="24"/>
                  <a:pt x="490" y="24"/>
                  <a:pt x="489" y="25"/>
                </a:cubicBezTo>
                <a:cubicBezTo>
                  <a:pt x="492" y="26"/>
                  <a:pt x="492" y="25"/>
                  <a:pt x="494" y="25"/>
                </a:cubicBezTo>
                <a:cubicBezTo>
                  <a:pt x="495" y="27"/>
                  <a:pt x="491" y="27"/>
                  <a:pt x="489" y="28"/>
                </a:cubicBezTo>
                <a:cubicBezTo>
                  <a:pt x="490" y="28"/>
                  <a:pt x="492" y="29"/>
                  <a:pt x="492" y="28"/>
                </a:cubicBezTo>
                <a:cubicBezTo>
                  <a:pt x="490" y="29"/>
                  <a:pt x="487" y="29"/>
                  <a:pt x="483" y="29"/>
                </a:cubicBezTo>
                <a:cubicBezTo>
                  <a:pt x="486" y="28"/>
                  <a:pt x="481" y="28"/>
                  <a:pt x="482" y="27"/>
                </a:cubicBezTo>
                <a:cubicBezTo>
                  <a:pt x="482" y="29"/>
                  <a:pt x="478" y="29"/>
                  <a:pt x="472" y="29"/>
                </a:cubicBezTo>
                <a:cubicBezTo>
                  <a:pt x="468" y="26"/>
                  <a:pt x="462" y="30"/>
                  <a:pt x="456" y="29"/>
                </a:cubicBezTo>
                <a:cubicBezTo>
                  <a:pt x="458" y="27"/>
                  <a:pt x="462" y="25"/>
                  <a:pt x="466" y="25"/>
                </a:cubicBezTo>
                <a:cubicBezTo>
                  <a:pt x="462" y="24"/>
                  <a:pt x="461" y="25"/>
                  <a:pt x="457" y="23"/>
                </a:cubicBezTo>
                <a:cubicBezTo>
                  <a:pt x="455" y="25"/>
                  <a:pt x="454" y="27"/>
                  <a:pt x="449" y="28"/>
                </a:cubicBezTo>
                <a:cubicBezTo>
                  <a:pt x="449" y="26"/>
                  <a:pt x="449" y="26"/>
                  <a:pt x="449" y="26"/>
                </a:cubicBezTo>
                <a:cubicBezTo>
                  <a:pt x="444" y="27"/>
                  <a:pt x="444" y="29"/>
                  <a:pt x="438" y="28"/>
                </a:cubicBezTo>
                <a:cubicBezTo>
                  <a:pt x="428" y="27"/>
                  <a:pt x="417" y="27"/>
                  <a:pt x="410" y="27"/>
                </a:cubicBezTo>
                <a:cubicBezTo>
                  <a:pt x="409" y="25"/>
                  <a:pt x="409" y="25"/>
                  <a:pt x="409" y="25"/>
                </a:cubicBezTo>
                <a:cubicBezTo>
                  <a:pt x="405" y="28"/>
                  <a:pt x="395" y="27"/>
                  <a:pt x="389" y="28"/>
                </a:cubicBezTo>
                <a:cubicBezTo>
                  <a:pt x="379" y="26"/>
                  <a:pt x="368" y="29"/>
                  <a:pt x="363" y="27"/>
                </a:cubicBezTo>
                <a:cubicBezTo>
                  <a:pt x="346" y="28"/>
                  <a:pt x="330" y="30"/>
                  <a:pt x="313" y="30"/>
                </a:cubicBezTo>
                <a:cubicBezTo>
                  <a:pt x="315" y="28"/>
                  <a:pt x="315" y="28"/>
                  <a:pt x="315" y="28"/>
                </a:cubicBezTo>
                <a:cubicBezTo>
                  <a:pt x="312" y="29"/>
                  <a:pt x="313" y="27"/>
                  <a:pt x="310" y="27"/>
                </a:cubicBezTo>
                <a:cubicBezTo>
                  <a:pt x="314" y="29"/>
                  <a:pt x="306" y="30"/>
                  <a:pt x="304" y="31"/>
                </a:cubicBezTo>
                <a:cubicBezTo>
                  <a:pt x="296" y="30"/>
                  <a:pt x="286" y="32"/>
                  <a:pt x="279" y="34"/>
                </a:cubicBezTo>
                <a:cubicBezTo>
                  <a:pt x="278" y="33"/>
                  <a:pt x="278" y="33"/>
                  <a:pt x="278" y="33"/>
                </a:cubicBezTo>
                <a:cubicBezTo>
                  <a:pt x="271" y="36"/>
                  <a:pt x="263" y="34"/>
                  <a:pt x="254" y="35"/>
                </a:cubicBezTo>
                <a:cubicBezTo>
                  <a:pt x="253" y="34"/>
                  <a:pt x="251" y="33"/>
                  <a:pt x="248" y="34"/>
                </a:cubicBezTo>
                <a:cubicBezTo>
                  <a:pt x="244" y="36"/>
                  <a:pt x="241" y="37"/>
                  <a:pt x="234" y="39"/>
                </a:cubicBezTo>
                <a:cubicBezTo>
                  <a:pt x="229" y="39"/>
                  <a:pt x="221" y="40"/>
                  <a:pt x="216" y="40"/>
                </a:cubicBezTo>
                <a:cubicBezTo>
                  <a:pt x="197" y="46"/>
                  <a:pt x="177" y="47"/>
                  <a:pt x="158" y="53"/>
                </a:cubicBezTo>
                <a:cubicBezTo>
                  <a:pt x="156" y="52"/>
                  <a:pt x="156" y="52"/>
                  <a:pt x="156" y="52"/>
                </a:cubicBezTo>
                <a:cubicBezTo>
                  <a:pt x="138" y="60"/>
                  <a:pt x="114" y="62"/>
                  <a:pt x="99" y="70"/>
                </a:cubicBezTo>
                <a:cubicBezTo>
                  <a:pt x="100" y="67"/>
                  <a:pt x="100" y="67"/>
                  <a:pt x="100" y="67"/>
                </a:cubicBezTo>
                <a:cubicBezTo>
                  <a:pt x="94" y="68"/>
                  <a:pt x="89" y="71"/>
                  <a:pt x="91" y="73"/>
                </a:cubicBezTo>
                <a:cubicBezTo>
                  <a:pt x="86" y="74"/>
                  <a:pt x="80" y="79"/>
                  <a:pt x="76" y="78"/>
                </a:cubicBezTo>
                <a:cubicBezTo>
                  <a:pt x="70" y="80"/>
                  <a:pt x="70" y="82"/>
                  <a:pt x="66" y="84"/>
                </a:cubicBezTo>
                <a:cubicBezTo>
                  <a:pt x="57" y="88"/>
                  <a:pt x="53" y="89"/>
                  <a:pt x="46" y="95"/>
                </a:cubicBezTo>
                <a:cubicBezTo>
                  <a:pt x="48" y="94"/>
                  <a:pt x="48" y="94"/>
                  <a:pt x="48" y="94"/>
                </a:cubicBezTo>
                <a:cubicBezTo>
                  <a:pt x="49" y="93"/>
                  <a:pt x="48" y="92"/>
                  <a:pt x="46" y="93"/>
                </a:cubicBezTo>
                <a:cubicBezTo>
                  <a:pt x="43" y="95"/>
                  <a:pt x="35" y="100"/>
                  <a:pt x="40" y="101"/>
                </a:cubicBezTo>
                <a:cubicBezTo>
                  <a:pt x="31" y="105"/>
                  <a:pt x="26" y="117"/>
                  <a:pt x="23" y="123"/>
                </a:cubicBezTo>
                <a:cubicBezTo>
                  <a:pt x="24" y="122"/>
                  <a:pt x="24" y="124"/>
                  <a:pt x="25" y="125"/>
                </a:cubicBezTo>
                <a:cubicBezTo>
                  <a:pt x="24" y="130"/>
                  <a:pt x="24" y="138"/>
                  <a:pt x="30" y="142"/>
                </a:cubicBezTo>
                <a:cubicBezTo>
                  <a:pt x="30" y="143"/>
                  <a:pt x="27" y="141"/>
                  <a:pt x="29" y="144"/>
                </a:cubicBezTo>
                <a:cubicBezTo>
                  <a:pt x="30" y="145"/>
                  <a:pt x="30" y="143"/>
                  <a:pt x="32" y="144"/>
                </a:cubicBezTo>
                <a:cubicBezTo>
                  <a:pt x="41" y="152"/>
                  <a:pt x="52" y="163"/>
                  <a:pt x="64" y="168"/>
                </a:cubicBezTo>
                <a:cubicBezTo>
                  <a:pt x="86" y="176"/>
                  <a:pt x="110" y="181"/>
                  <a:pt x="134" y="184"/>
                </a:cubicBezTo>
                <a:cubicBezTo>
                  <a:pt x="134" y="185"/>
                  <a:pt x="134" y="185"/>
                  <a:pt x="134" y="185"/>
                </a:cubicBezTo>
                <a:cubicBezTo>
                  <a:pt x="142" y="184"/>
                  <a:pt x="152" y="191"/>
                  <a:pt x="159" y="187"/>
                </a:cubicBezTo>
                <a:cubicBezTo>
                  <a:pt x="160" y="188"/>
                  <a:pt x="166" y="189"/>
                  <a:pt x="164" y="190"/>
                </a:cubicBezTo>
                <a:cubicBezTo>
                  <a:pt x="171" y="189"/>
                  <a:pt x="182" y="194"/>
                  <a:pt x="191" y="193"/>
                </a:cubicBezTo>
                <a:cubicBezTo>
                  <a:pt x="190" y="193"/>
                  <a:pt x="190" y="193"/>
                  <a:pt x="189" y="193"/>
                </a:cubicBezTo>
                <a:cubicBezTo>
                  <a:pt x="198" y="195"/>
                  <a:pt x="206" y="194"/>
                  <a:pt x="216" y="197"/>
                </a:cubicBezTo>
                <a:cubicBezTo>
                  <a:pt x="215" y="197"/>
                  <a:pt x="213" y="197"/>
                  <a:pt x="212" y="198"/>
                </a:cubicBezTo>
                <a:cubicBezTo>
                  <a:pt x="216" y="199"/>
                  <a:pt x="222" y="195"/>
                  <a:pt x="223" y="199"/>
                </a:cubicBezTo>
                <a:cubicBezTo>
                  <a:pt x="226" y="199"/>
                  <a:pt x="225" y="198"/>
                  <a:pt x="224" y="198"/>
                </a:cubicBezTo>
                <a:cubicBezTo>
                  <a:pt x="245" y="201"/>
                  <a:pt x="268" y="201"/>
                  <a:pt x="290" y="202"/>
                </a:cubicBezTo>
                <a:cubicBezTo>
                  <a:pt x="306" y="205"/>
                  <a:pt x="291" y="207"/>
                  <a:pt x="304" y="206"/>
                </a:cubicBezTo>
                <a:cubicBezTo>
                  <a:pt x="305" y="206"/>
                  <a:pt x="305" y="204"/>
                  <a:pt x="305" y="205"/>
                </a:cubicBezTo>
                <a:cubicBezTo>
                  <a:pt x="310" y="204"/>
                  <a:pt x="312" y="209"/>
                  <a:pt x="316" y="208"/>
                </a:cubicBezTo>
                <a:cubicBezTo>
                  <a:pt x="314" y="206"/>
                  <a:pt x="318" y="207"/>
                  <a:pt x="318" y="205"/>
                </a:cubicBezTo>
                <a:cubicBezTo>
                  <a:pt x="328" y="207"/>
                  <a:pt x="330" y="209"/>
                  <a:pt x="338" y="208"/>
                </a:cubicBezTo>
                <a:cubicBezTo>
                  <a:pt x="337" y="209"/>
                  <a:pt x="337" y="209"/>
                  <a:pt x="337" y="209"/>
                </a:cubicBezTo>
                <a:cubicBezTo>
                  <a:pt x="346" y="207"/>
                  <a:pt x="357" y="209"/>
                  <a:pt x="364" y="205"/>
                </a:cubicBezTo>
                <a:cubicBezTo>
                  <a:pt x="414" y="206"/>
                  <a:pt x="462" y="205"/>
                  <a:pt x="510" y="202"/>
                </a:cubicBezTo>
                <a:cubicBezTo>
                  <a:pt x="558" y="199"/>
                  <a:pt x="605" y="193"/>
                  <a:pt x="650" y="181"/>
                </a:cubicBezTo>
                <a:cubicBezTo>
                  <a:pt x="661" y="180"/>
                  <a:pt x="662" y="180"/>
                  <a:pt x="672" y="174"/>
                </a:cubicBezTo>
                <a:cubicBezTo>
                  <a:pt x="672" y="175"/>
                  <a:pt x="671" y="175"/>
                  <a:pt x="672" y="175"/>
                </a:cubicBezTo>
                <a:cubicBezTo>
                  <a:pt x="672" y="173"/>
                  <a:pt x="680" y="171"/>
                  <a:pt x="680" y="169"/>
                </a:cubicBezTo>
                <a:cubicBezTo>
                  <a:pt x="694" y="162"/>
                  <a:pt x="704" y="151"/>
                  <a:pt x="707" y="139"/>
                </a:cubicBezTo>
                <a:cubicBezTo>
                  <a:pt x="707" y="141"/>
                  <a:pt x="708" y="143"/>
                  <a:pt x="708" y="140"/>
                </a:cubicBezTo>
                <a:cubicBezTo>
                  <a:pt x="707" y="137"/>
                  <a:pt x="707" y="137"/>
                  <a:pt x="707" y="137"/>
                </a:cubicBezTo>
                <a:cubicBezTo>
                  <a:pt x="708" y="137"/>
                  <a:pt x="708" y="137"/>
                  <a:pt x="708" y="137"/>
                </a:cubicBezTo>
                <a:cubicBezTo>
                  <a:pt x="708" y="135"/>
                  <a:pt x="707" y="133"/>
                  <a:pt x="706" y="135"/>
                </a:cubicBezTo>
                <a:cubicBezTo>
                  <a:pt x="706" y="103"/>
                  <a:pt x="667" y="67"/>
                  <a:pt x="629" y="49"/>
                </a:cubicBezTo>
                <a:cubicBezTo>
                  <a:pt x="620" y="43"/>
                  <a:pt x="605" y="38"/>
                  <a:pt x="595" y="34"/>
                </a:cubicBezTo>
                <a:cubicBezTo>
                  <a:pt x="564" y="20"/>
                  <a:pt x="534" y="9"/>
                  <a:pt x="499" y="7"/>
                </a:cubicBezTo>
                <a:cubicBezTo>
                  <a:pt x="499" y="7"/>
                  <a:pt x="504" y="2"/>
                  <a:pt x="519" y="3"/>
                </a:cubicBezTo>
                <a:close/>
              </a:path>
            </a:pathLst>
          </a:custGeom>
          <a:solidFill>
            <a:schemeClr val="accent1">
              <a:alpha val="51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E92FF3E5-5235-46D4-9208-2A9FCFE37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23" y="186391"/>
            <a:ext cx="10818818" cy="420269"/>
          </a:xfrm>
        </p:spPr>
        <p:txBody>
          <a:bodyPr>
            <a:noAutofit/>
          </a:bodyPr>
          <a:lstStyle/>
          <a:p>
            <a:r>
              <a:rPr lang="en-US" dirty="0"/>
              <a:t>Green &amp; climate-smart transition presents huge investment opportunities</a:t>
            </a:r>
          </a:p>
        </p:txBody>
      </p:sp>
      <p:sp>
        <p:nvSpPr>
          <p:cNvPr id="30" name="Slide Number Placeholder 3">
            <a:extLst>
              <a:ext uri="{FF2B5EF4-FFF2-40B4-BE49-F238E27FC236}">
                <a16:creationId xmlns:a16="http://schemas.microsoft.com/office/drawing/2014/main" id="{EADE6273-FDFD-498F-8F39-EAFE491AA48E}"/>
              </a:ext>
            </a:extLst>
          </p:cNvPr>
          <p:cNvSpPr txBox="1">
            <a:spLocks/>
          </p:cNvSpPr>
          <p:nvPr/>
        </p:nvSpPr>
        <p:spPr>
          <a:xfrm>
            <a:off x="0" y="6500371"/>
            <a:ext cx="12192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57728D51-BD3E-174E-B488-A5EAABD4F8A8}" type="slidenum">
              <a:rPr lang="en-US" sz="966" b="0">
                <a:solidFill>
                  <a:srgbClr val="7F7F7F"/>
                </a:solidFill>
              </a:rPr>
              <a:pPr algn="ctr"/>
              <a:t>4</a:t>
            </a:fld>
            <a:endParaRPr lang="en-US" sz="966" b="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369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1AE86AFD-0B2B-4D1E-8EE7-D2A66AA18A6A}"/>
              </a:ext>
            </a:extLst>
          </p:cNvPr>
          <p:cNvSpPr/>
          <p:nvPr/>
        </p:nvSpPr>
        <p:spPr>
          <a:xfrm>
            <a:off x="162568" y="1057698"/>
            <a:ext cx="3978078" cy="5370701"/>
          </a:xfrm>
          <a:prstGeom prst="rect">
            <a:avLst/>
          </a:prstGeom>
        </p:spPr>
        <p:txBody>
          <a:bodyPr wrap="square" lIns="91440" tIns="45720" rIns="108000" bIns="45720" anchor="t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0" dirty="0">
                <a:cs typeface="Arial"/>
              </a:rPr>
              <a:t>The aim of the Paris Agreement is to limit global warming</a:t>
            </a:r>
          </a:p>
          <a:p>
            <a:pPr marL="742950" lvl="1" indent="-28575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600" b="0" dirty="0">
                <a:cs typeface="Arial"/>
              </a:rPr>
              <a:t>to well below </a:t>
            </a:r>
            <a:r>
              <a:rPr lang="en-US" sz="1600" dirty="0"/>
              <a:t>2 °C </a:t>
            </a:r>
            <a:r>
              <a:rPr lang="en-US" sz="1600" b="0" dirty="0">
                <a:cs typeface="Arial"/>
              </a:rPr>
              <a:t>above pre-industrial times</a:t>
            </a:r>
          </a:p>
          <a:p>
            <a:pPr marL="742950" lvl="1" indent="-28575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600" b="0" dirty="0">
                <a:cs typeface="Arial"/>
              </a:rPr>
              <a:t>to pursue efforts to limit the increase to </a:t>
            </a:r>
            <a:r>
              <a:rPr lang="en-US" sz="1600" dirty="0">
                <a:cs typeface="Arial"/>
              </a:rPr>
              <a:t>1.5°C</a:t>
            </a:r>
          </a:p>
          <a:p>
            <a:pPr marL="742950" lvl="1" indent="-28575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600" b="0" dirty="0">
                <a:cs typeface="Arial"/>
              </a:rPr>
              <a:t>to strengthen countries' ability to deal with the impacts of climate change and support them in their efforts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0" dirty="0">
                <a:cs typeface="Arial"/>
              </a:rPr>
              <a:t>Between 2020 and 2030 global emissions should decrease by 7.6% per year to achieve the 1.5 °C scenario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0" dirty="0">
                <a:cs typeface="Arial"/>
              </a:rPr>
              <a:t>By 2050, global emissions would have to decline by about 60%</a:t>
            </a: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7A112D70-9426-441E-A130-F193DCCBD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729" y="1290027"/>
            <a:ext cx="7179338" cy="472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E9A4134-5937-4009-9865-3BC5BC40D0FA}"/>
              </a:ext>
            </a:extLst>
          </p:cNvPr>
          <p:cNvSpPr txBox="1">
            <a:spLocks/>
          </p:cNvSpPr>
          <p:nvPr/>
        </p:nvSpPr>
        <p:spPr>
          <a:xfrm>
            <a:off x="0" y="6500371"/>
            <a:ext cx="12192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57728D51-BD3E-174E-B488-A5EAABD4F8A8}" type="slidenum">
              <a:rPr lang="en-US" sz="966" b="0">
                <a:solidFill>
                  <a:srgbClr val="7F7F7F"/>
                </a:solidFill>
              </a:rPr>
              <a:pPr algn="ctr"/>
              <a:t>5</a:t>
            </a:fld>
            <a:endParaRPr lang="en-US" sz="966" b="0" dirty="0">
              <a:solidFill>
                <a:srgbClr val="7F7F7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C0E3DFC-B4C9-4E76-93BA-63E59D8F5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23" y="186391"/>
            <a:ext cx="10818818" cy="420269"/>
          </a:xfrm>
        </p:spPr>
        <p:txBody>
          <a:bodyPr>
            <a:noAutofit/>
          </a:bodyPr>
          <a:lstStyle/>
          <a:p>
            <a:r>
              <a:rPr lang="en-US" dirty="0"/>
              <a:t>Renewed focus on Paris Agreement alignment</a:t>
            </a:r>
            <a:br>
              <a:rPr lang="en-US" dirty="0"/>
            </a:br>
            <a:r>
              <a:rPr lang="en-US" dirty="0"/>
              <a:t>Emissions need to decline by 7.6% per year</a:t>
            </a:r>
          </a:p>
        </p:txBody>
      </p:sp>
    </p:spTree>
    <p:extLst>
      <p:ext uri="{BB962C8B-B14F-4D97-AF65-F5344CB8AC3E}">
        <p14:creationId xmlns:p14="http://schemas.microsoft.com/office/powerpoint/2010/main" val="3661526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9C4D5-CC61-E44C-A140-62C3AB683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542A7726-9B12-FF7F-73E9-76E723CC9ECD}"/>
              </a:ext>
            </a:extLst>
          </p:cNvPr>
          <p:cNvSpPr txBox="1">
            <a:spLocks/>
          </p:cNvSpPr>
          <p:nvPr/>
        </p:nvSpPr>
        <p:spPr>
          <a:xfrm>
            <a:off x="0" y="6500371"/>
            <a:ext cx="12192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57728D51-BD3E-174E-B488-A5EAABD4F8A8}" type="slidenum">
              <a:rPr lang="en-US" sz="966" b="0">
                <a:solidFill>
                  <a:srgbClr val="7F7F7F"/>
                </a:solidFill>
              </a:rPr>
              <a:pPr algn="ctr"/>
              <a:t>6</a:t>
            </a:fld>
            <a:endParaRPr lang="en-US" sz="966" b="0" dirty="0">
              <a:solidFill>
                <a:srgbClr val="7F7F7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8F47D59-37ED-FEC3-2756-CE0F36547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23" y="186391"/>
            <a:ext cx="10818818" cy="420269"/>
          </a:xfrm>
        </p:spPr>
        <p:txBody>
          <a:bodyPr>
            <a:noAutofit/>
          </a:bodyPr>
          <a:lstStyle/>
          <a:p>
            <a:r>
              <a:rPr lang="en-US" dirty="0"/>
              <a:t>Sustainable Finance – What is What?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56C71E-5D2F-AE4F-A384-188FB38C77BD}"/>
              </a:ext>
            </a:extLst>
          </p:cNvPr>
          <p:cNvSpPr txBox="1"/>
          <p:nvPr/>
        </p:nvSpPr>
        <p:spPr>
          <a:xfrm rot="16200000">
            <a:off x="-792222" y="3416910"/>
            <a:ext cx="4990556" cy="4616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SUSTAINABLE FINANCE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7AEB51F-8B58-326B-6269-FFC7F6D7AC70}"/>
              </a:ext>
            </a:extLst>
          </p:cNvPr>
          <p:cNvGrpSpPr/>
          <p:nvPr/>
        </p:nvGrpSpPr>
        <p:grpSpPr>
          <a:xfrm>
            <a:off x="4761715" y="1211987"/>
            <a:ext cx="1526997" cy="646331"/>
            <a:chOff x="3623795" y="1344065"/>
            <a:chExt cx="1526997" cy="64633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5A1FF71-639E-4E4F-505B-A78CB6520D25}"/>
                </a:ext>
              </a:extLst>
            </p:cNvPr>
            <p:cNvSpPr txBox="1"/>
            <p:nvPr/>
          </p:nvSpPr>
          <p:spPr>
            <a:xfrm>
              <a:off x="3782187" y="1344065"/>
              <a:ext cx="1368605" cy="646331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CLIMATE CHANGE MITIGATION</a:t>
              </a:r>
            </a:p>
          </p:txBody>
        </p:sp>
        <p:cxnSp>
          <p:nvCxnSpPr>
            <p:cNvPr id="5" name="Connector: Elbow 4">
              <a:extLst>
                <a:ext uri="{FF2B5EF4-FFF2-40B4-BE49-F238E27FC236}">
                  <a16:creationId xmlns:a16="http://schemas.microsoft.com/office/drawing/2014/main" id="{39D422DE-7F78-5753-46F4-C6E5D853DA0B}"/>
                </a:ext>
              </a:extLst>
            </p:cNvPr>
            <p:cNvCxnSpPr>
              <a:cxnSpLocks/>
              <a:stCxn id="30" idx="3"/>
              <a:endCxn id="4" idx="1"/>
            </p:cNvCxnSpPr>
            <p:nvPr/>
          </p:nvCxnSpPr>
          <p:spPr>
            <a:xfrm flipV="1">
              <a:off x="3623795" y="1667231"/>
              <a:ext cx="158392" cy="92333"/>
            </a:xfrm>
            <a:prstGeom prst="bentConnector3">
              <a:avLst/>
            </a:prstGeom>
            <a:ln w="635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D03F32D-2F74-2E2A-E517-A1062318623F}"/>
              </a:ext>
            </a:extLst>
          </p:cNvPr>
          <p:cNvGrpSpPr/>
          <p:nvPr/>
        </p:nvGrpSpPr>
        <p:grpSpPr>
          <a:xfrm>
            <a:off x="4761715" y="1627486"/>
            <a:ext cx="2316704" cy="931603"/>
            <a:chOff x="3623795" y="1759564"/>
            <a:chExt cx="2316704" cy="93160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906EF2B-C899-8CC9-32FE-85DACDC96143}"/>
                </a:ext>
              </a:extLst>
            </p:cNvPr>
            <p:cNvSpPr txBox="1"/>
            <p:nvPr/>
          </p:nvSpPr>
          <p:spPr>
            <a:xfrm>
              <a:off x="3790530" y="2229502"/>
              <a:ext cx="2149969" cy="46166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CLIMATE CHANGE ADAPTATION</a:t>
              </a:r>
            </a:p>
          </p:txBody>
        </p:sp>
        <p:cxnSp>
          <p:nvCxnSpPr>
            <p:cNvPr id="10" name="Connector: Elbow 9">
              <a:extLst>
                <a:ext uri="{FF2B5EF4-FFF2-40B4-BE49-F238E27FC236}">
                  <a16:creationId xmlns:a16="http://schemas.microsoft.com/office/drawing/2014/main" id="{D31855F4-9284-C5CF-14F3-230138CA25B5}"/>
                </a:ext>
              </a:extLst>
            </p:cNvPr>
            <p:cNvCxnSpPr>
              <a:cxnSpLocks/>
              <a:stCxn id="30" idx="3"/>
              <a:endCxn id="9" idx="1"/>
            </p:cNvCxnSpPr>
            <p:nvPr/>
          </p:nvCxnSpPr>
          <p:spPr>
            <a:xfrm>
              <a:off x="3623795" y="1759564"/>
              <a:ext cx="166735" cy="700771"/>
            </a:xfrm>
            <a:prstGeom prst="bentConnector3">
              <a:avLst/>
            </a:prstGeom>
            <a:ln w="635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E6A9829-8B1C-12DB-250F-2CF342A1FD67}"/>
              </a:ext>
            </a:extLst>
          </p:cNvPr>
          <p:cNvGrpSpPr/>
          <p:nvPr/>
        </p:nvGrpSpPr>
        <p:grpSpPr>
          <a:xfrm>
            <a:off x="4761715" y="1627486"/>
            <a:ext cx="2325048" cy="2600494"/>
            <a:chOff x="3623795" y="1759564"/>
            <a:chExt cx="2325048" cy="260049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D59C4D6-3398-5F3B-CC0B-29F894ECF47B}"/>
                </a:ext>
              </a:extLst>
            </p:cNvPr>
            <p:cNvSpPr txBox="1"/>
            <p:nvPr/>
          </p:nvSpPr>
          <p:spPr>
            <a:xfrm>
              <a:off x="3790530" y="4083059"/>
              <a:ext cx="2158313" cy="276999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OTHER ENVIRONMENTAL</a:t>
              </a:r>
            </a:p>
          </p:txBody>
        </p:sp>
        <p:cxnSp>
          <p:nvCxnSpPr>
            <p:cNvPr id="13" name="Connector: Elbow 12">
              <a:extLst>
                <a:ext uri="{FF2B5EF4-FFF2-40B4-BE49-F238E27FC236}">
                  <a16:creationId xmlns:a16="http://schemas.microsoft.com/office/drawing/2014/main" id="{DC47AD5E-21B6-A8AD-6191-D3486BA5ECA5}"/>
                </a:ext>
              </a:extLst>
            </p:cNvPr>
            <p:cNvCxnSpPr>
              <a:cxnSpLocks/>
              <a:stCxn id="30" idx="3"/>
              <a:endCxn id="12" idx="1"/>
            </p:cNvCxnSpPr>
            <p:nvPr/>
          </p:nvCxnSpPr>
          <p:spPr>
            <a:xfrm>
              <a:off x="3623795" y="1759564"/>
              <a:ext cx="166735" cy="2461995"/>
            </a:xfrm>
            <a:prstGeom prst="bentConnector3">
              <a:avLst/>
            </a:prstGeom>
            <a:ln w="635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E809DFB-1184-7C68-6BE4-DFA4D903D5EE}"/>
              </a:ext>
            </a:extLst>
          </p:cNvPr>
          <p:cNvGrpSpPr/>
          <p:nvPr/>
        </p:nvGrpSpPr>
        <p:grpSpPr>
          <a:xfrm>
            <a:off x="6462500" y="1099829"/>
            <a:ext cx="1781770" cy="3274780"/>
            <a:chOff x="5324580" y="1231907"/>
            <a:chExt cx="1781770" cy="327478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9837665-561D-4362-4CD7-36056056AB62}"/>
                </a:ext>
              </a:extLst>
            </p:cNvPr>
            <p:cNvSpPr txBox="1"/>
            <p:nvPr/>
          </p:nvSpPr>
          <p:spPr>
            <a:xfrm rot="16200000">
              <a:off x="5249326" y="1462658"/>
              <a:ext cx="86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92D050"/>
                  </a:solidFill>
                  <a:latin typeface="+mn-lt"/>
                </a:rPr>
                <a:t>LOW CARBON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CB1BD91-578F-B058-D155-420598443BA6}"/>
                </a:ext>
              </a:extLst>
            </p:cNvPr>
            <p:cNvSpPr txBox="1"/>
            <p:nvPr/>
          </p:nvSpPr>
          <p:spPr>
            <a:xfrm rot="16200000">
              <a:off x="5706512" y="1961235"/>
              <a:ext cx="1191878" cy="343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92D050"/>
                  </a:solidFill>
                </a:rPr>
                <a:t>CLIMATE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F30DE03-0DDA-26E8-4975-949F7B7056C2}"/>
                </a:ext>
              </a:extLst>
            </p:cNvPr>
            <p:cNvSpPr txBox="1"/>
            <p:nvPr/>
          </p:nvSpPr>
          <p:spPr>
            <a:xfrm rot="16200000">
              <a:off x="6143920" y="2664782"/>
              <a:ext cx="1463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92D050"/>
                  </a:solidFill>
                </a:rPr>
                <a:t>GREEN</a:t>
              </a:r>
            </a:p>
          </p:txBody>
        </p:sp>
        <p:sp>
          <p:nvSpPr>
            <p:cNvPr id="18" name="Right Brace 17">
              <a:extLst>
                <a:ext uri="{FF2B5EF4-FFF2-40B4-BE49-F238E27FC236}">
                  <a16:creationId xmlns:a16="http://schemas.microsoft.com/office/drawing/2014/main" id="{1A0CF3D4-96CF-4A85-650F-911AC0C07374}"/>
                </a:ext>
              </a:extLst>
            </p:cNvPr>
            <p:cNvSpPr/>
            <p:nvPr/>
          </p:nvSpPr>
          <p:spPr>
            <a:xfrm>
              <a:off x="5324580" y="1333683"/>
              <a:ext cx="53608" cy="656713"/>
            </a:xfrm>
            <a:prstGeom prst="rightBrace">
              <a:avLst/>
            </a:prstGeom>
            <a:ln w="127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9" name="Right Brace 18">
              <a:extLst>
                <a:ext uri="{FF2B5EF4-FFF2-40B4-BE49-F238E27FC236}">
                  <a16:creationId xmlns:a16="http://schemas.microsoft.com/office/drawing/2014/main" id="{F5E39CDE-4515-CD24-4B11-E71A2316E7EC}"/>
                </a:ext>
              </a:extLst>
            </p:cNvPr>
            <p:cNvSpPr/>
            <p:nvPr/>
          </p:nvSpPr>
          <p:spPr>
            <a:xfrm rot="10800000" flipH="1">
              <a:off x="5982076" y="1284543"/>
              <a:ext cx="55859" cy="1444377"/>
            </a:xfrm>
            <a:prstGeom prst="rightBrace">
              <a:avLst/>
            </a:prstGeom>
            <a:ln w="127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0" name="Right Brace 19">
              <a:extLst>
                <a:ext uri="{FF2B5EF4-FFF2-40B4-BE49-F238E27FC236}">
                  <a16:creationId xmlns:a16="http://schemas.microsoft.com/office/drawing/2014/main" id="{3E0A251C-A070-F578-2D6E-BDD208715C7A}"/>
                </a:ext>
              </a:extLst>
            </p:cNvPr>
            <p:cNvSpPr/>
            <p:nvPr/>
          </p:nvSpPr>
          <p:spPr>
            <a:xfrm>
              <a:off x="6494521" y="1284543"/>
              <a:ext cx="66151" cy="3222144"/>
            </a:xfrm>
            <a:prstGeom prst="rightBrace">
              <a:avLst/>
            </a:prstGeom>
            <a:ln w="127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D2F1852-0D12-CEEA-0C86-E1DE481C98DE}"/>
              </a:ext>
            </a:extLst>
          </p:cNvPr>
          <p:cNvGrpSpPr/>
          <p:nvPr/>
        </p:nvGrpSpPr>
        <p:grpSpPr>
          <a:xfrm>
            <a:off x="4761715" y="1627486"/>
            <a:ext cx="2316704" cy="1393982"/>
            <a:chOff x="3623795" y="1759564"/>
            <a:chExt cx="2316704" cy="139398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B9600EA-E15A-DCA4-96EA-0A0FD80D8A48}"/>
                </a:ext>
              </a:extLst>
            </p:cNvPr>
            <p:cNvSpPr txBox="1"/>
            <p:nvPr/>
          </p:nvSpPr>
          <p:spPr>
            <a:xfrm>
              <a:off x="3782186" y="2876547"/>
              <a:ext cx="2158313" cy="276999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BIODIVERSITY</a:t>
              </a:r>
            </a:p>
          </p:txBody>
        </p:sp>
        <p:cxnSp>
          <p:nvCxnSpPr>
            <p:cNvPr id="23" name="Connector: Elbow 22">
              <a:extLst>
                <a:ext uri="{FF2B5EF4-FFF2-40B4-BE49-F238E27FC236}">
                  <a16:creationId xmlns:a16="http://schemas.microsoft.com/office/drawing/2014/main" id="{93D9D1C5-5615-7891-D89E-7A736D7EF914}"/>
                </a:ext>
              </a:extLst>
            </p:cNvPr>
            <p:cNvCxnSpPr>
              <a:cxnSpLocks/>
              <a:stCxn id="30" idx="3"/>
              <a:endCxn id="22" idx="1"/>
            </p:cNvCxnSpPr>
            <p:nvPr/>
          </p:nvCxnSpPr>
          <p:spPr>
            <a:xfrm>
              <a:off x="3623795" y="1759564"/>
              <a:ext cx="158391" cy="1255483"/>
            </a:xfrm>
            <a:prstGeom prst="bentConnector3">
              <a:avLst>
                <a:gd name="adj1" fmla="val 50000"/>
              </a:avLst>
            </a:prstGeom>
            <a:ln w="635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E291BFE-895C-F2E5-BAF4-09A5928CA6DB}"/>
              </a:ext>
            </a:extLst>
          </p:cNvPr>
          <p:cNvGrpSpPr/>
          <p:nvPr/>
        </p:nvGrpSpPr>
        <p:grpSpPr>
          <a:xfrm>
            <a:off x="4761715" y="1627486"/>
            <a:ext cx="2325048" cy="2074576"/>
            <a:chOff x="3623795" y="1759564"/>
            <a:chExt cx="2325048" cy="207457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F560DCA-F543-E041-CD86-963EBCFC428D}"/>
                </a:ext>
              </a:extLst>
            </p:cNvPr>
            <p:cNvSpPr txBox="1"/>
            <p:nvPr/>
          </p:nvSpPr>
          <p:spPr>
            <a:xfrm>
              <a:off x="3790530" y="3372475"/>
              <a:ext cx="2158313" cy="46166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BLUE FINANCE (OCEANS &amp; WATER)</a:t>
              </a:r>
            </a:p>
          </p:txBody>
        </p:sp>
        <p:cxnSp>
          <p:nvCxnSpPr>
            <p:cNvPr id="28" name="Connector: Elbow 27">
              <a:extLst>
                <a:ext uri="{FF2B5EF4-FFF2-40B4-BE49-F238E27FC236}">
                  <a16:creationId xmlns:a16="http://schemas.microsoft.com/office/drawing/2014/main" id="{9ECA6674-1A99-BEAE-A5CB-FC6DDA5CFEBA}"/>
                </a:ext>
              </a:extLst>
            </p:cNvPr>
            <p:cNvCxnSpPr>
              <a:cxnSpLocks/>
              <a:stCxn id="30" idx="3"/>
              <a:endCxn id="27" idx="1"/>
            </p:cNvCxnSpPr>
            <p:nvPr/>
          </p:nvCxnSpPr>
          <p:spPr>
            <a:xfrm>
              <a:off x="3623795" y="1759564"/>
              <a:ext cx="166735" cy="1843744"/>
            </a:xfrm>
            <a:prstGeom prst="bentConnector3">
              <a:avLst>
                <a:gd name="adj1" fmla="val 50000"/>
              </a:avLst>
            </a:prstGeom>
            <a:ln w="635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041A729-9A23-220B-3E9C-409AA1FC53E4}"/>
              </a:ext>
            </a:extLst>
          </p:cNvPr>
          <p:cNvGrpSpPr/>
          <p:nvPr/>
        </p:nvGrpSpPr>
        <p:grpSpPr>
          <a:xfrm>
            <a:off x="1933889" y="1442820"/>
            <a:ext cx="2827826" cy="2072844"/>
            <a:chOff x="409889" y="1574898"/>
            <a:chExt cx="2827826" cy="207284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DDEBFF5-6C95-FB24-67D5-69B4CC308DBD}"/>
                </a:ext>
              </a:extLst>
            </p:cNvPr>
            <p:cNvSpPr txBox="1"/>
            <p:nvPr/>
          </p:nvSpPr>
          <p:spPr>
            <a:xfrm>
              <a:off x="1257412" y="1574898"/>
              <a:ext cx="1980303" cy="369332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</a:rPr>
                <a:t>ENVIRONMENTAL</a:t>
              </a:r>
            </a:p>
          </p:txBody>
        </p:sp>
        <p:cxnSp>
          <p:nvCxnSpPr>
            <p:cNvPr id="31" name="Connector: Elbow 30">
              <a:extLst>
                <a:ext uri="{FF2B5EF4-FFF2-40B4-BE49-F238E27FC236}">
                  <a16:creationId xmlns:a16="http://schemas.microsoft.com/office/drawing/2014/main" id="{97B12710-54FF-6E29-ECC9-5ABF433FE75C}"/>
                </a:ext>
              </a:extLst>
            </p:cNvPr>
            <p:cNvCxnSpPr>
              <a:cxnSpLocks/>
              <a:stCxn id="2" idx="2"/>
              <a:endCxn id="30" idx="1"/>
            </p:cNvCxnSpPr>
            <p:nvPr/>
          </p:nvCxnSpPr>
          <p:spPr>
            <a:xfrm flipV="1">
              <a:off x="409889" y="1759564"/>
              <a:ext cx="847523" cy="1888178"/>
            </a:xfrm>
            <a:prstGeom prst="bentConnector5">
              <a:avLst>
                <a:gd name="adj1" fmla="val 26973"/>
                <a:gd name="adj2" fmla="val 51223"/>
                <a:gd name="adj3" fmla="val 73027"/>
              </a:avLst>
            </a:prstGeom>
            <a:ln w="635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0EDD5CE-538B-F6D9-FA89-B542852A2EB1}"/>
              </a:ext>
            </a:extLst>
          </p:cNvPr>
          <p:cNvGrpSpPr/>
          <p:nvPr/>
        </p:nvGrpSpPr>
        <p:grpSpPr>
          <a:xfrm>
            <a:off x="1933889" y="3647742"/>
            <a:ext cx="5572187" cy="2431168"/>
            <a:chOff x="409889" y="3647743"/>
            <a:chExt cx="5572187" cy="243116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41BA478-14E8-5B94-3688-B351A8303376}"/>
                </a:ext>
              </a:extLst>
            </p:cNvPr>
            <p:cNvSpPr txBox="1"/>
            <p:nvPr/>
          </p:nvSpPr>
          <p:spPr>
            <a:xfrm>
              <a:off x="1254752" y="5008808"/>
              <a:ext cx="4727324" cy="36933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</a:rPr>
                <a:t>SOCIAL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71E8BEA-897B-BA24-A170-B47ACFD60E6C}"/>
                </a:ext>
              </a:extLst>
            </p:cNvPr>
            <p:cNvSpPr txBox="1"/>
            <p:nvPr/>
          </p:nvSpPr>
          <p:spPr>
            <a:xfrm>
              <a:off x="1251480" y="5709579"/>
              <a:ext cx="4727324" cy="369332"/>
            </a:xfrm>
            <a:prstGeom prst="rect">
              <a:avLst/>
            </a:prstGeom>
            <a:solidFill>
              <a:srgbClr val="CCCC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</a:rPr>
                <a:t>GOVERNANCE / OTHER SDGs</a:t>
              </a:r>
            </a:p>
          </p:txBody>
        </p:sp>
        <p:cxnSp>
          <p:nvCxnSpPr>
            <p:cNvPr id="35" name="Connector: Elbow 34">
              <a:extLst>
                <a:ext uri="{FF2B5EF4-FFF2-40B4-BE49-F238E27FC236}">
                  <a16:creationId xmlns:a16="http://schemas.microsoft.com/office/drawing/2014/main" id="{E96F1112-69E0-0CA2-53C6-11DD84D83FF6}"/>
                </a:ext>
              </a:extLst>
            </p:cNvPr>
            <p:cNvCxnSpPr>
              <a:cxnSpLocks/>
              <a:stCxn id="2" idx="2"/>
              <a:endCxn id="33" idx="1"/>
            </p:cNvCxnSpPr>
            <p:nvPr/>
          </p:nvCxnSpPr>
          <p:spPr>
            <a:xfrm>
              <a:off x="409889" y="3647743"/>
              <a:ext cx="844863" cy="1545731"/>
            </a:xfrm>
            <a:prstGeom prst="bentConnector5">
              <a:avLst>
                <a:gd name="adj1" fmla="val 27058"/>
                <a:gd name="adj2" fmla="val 51493"/>
                <a:gd name="adj3" fmla="val 72942"/>
              </a:avLst>
            </a:prstGeom>
            <a:ln w="6350">
              <a:solidFill>
                <a:schemeClr val="accent5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or: Elbow 35">
              <a:extLst>
                <a:ext uri="{FF2B5EF4-FFF2-40B4-BE49-F238E27FC236}">
                  <a16:creationId xmlns:a16="http://schemas.microsoft.com/office/drawing/2014/main" id="{69A4A891-207A-15DF-0C8E-42112D635987}"/>
                </a:ext>
              </a:extLst>
            </p:cNvPr>
            <p:cNvCxnSpPr>
              <a:cxnSpLocks/>
              <a:stCxn id="2" idx="2"/>
              <a:endCxn id="34" idx="1"/>
            </p:cNvCxnSpPr>
            <p:nvPr/>
          </p:nvCxnSpPr>
          <p:spPr>
            <a:xfrm>
              <a:off x="409889" y="3647743"/>
              <a:ext cx="841591" cy="2246502"/>
            </a:xfrm>
            <a:prstGeom prst="bentConnector5">
              <a:avLst>
                <a:gd name="adj1" fmla="val 27163"/>
                <a:gd name="adj2" fmla="val 51028"/>
                <a:gd name="adj3" fmla="val 72837"/>
              </a:avLst>
            </a:prstGeom>
            <a:ln w="6350">
              <a:solidFill>
                <a:schemeClr val="accent5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7B8F6A5-9224-132D-7F4B-DF6F27907EB7}"/>
              </a:ext>
            </a:extLst>
          </p:cNvPr>
          <p:cNvGrpSpPr/>
          <p:nvPr/>
        </p:nvGrpSpPr>
        <p:grpSpPr>
          <a:xfrm>
            <a:off x="8499654" y="1099829"/>
            <a:ext cx="2036266" cy="4847004"/>
            <a:chOff x="7212563" y="942392"/>
            <a:chExt cx="1735494" cy="5206481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0C936AA-8845-66AE-7826-E4F4A0410A61}"/>
                </a:ext>
              </a:extLst>
            </p:cNvPr>
            <p:cNvSpPr/>
            <p:nvPr/>
          </p:nvSpPr>
          <p:spPr bwMode="auto">
            <a:xfrm>
              <a:off x="7212563" y="942392"/>
              <a:ext cx="1714154" cy="5206481"/>
            </a:xfrm>
            <a:prstGeom prst="rect">
              <a:avLst/>
            </a:prstGeom>
            <a:solidFill>
              <a:srgbClr val="C9F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4FD4907-3D46-9B2E-CB31-864A9B67A663}"/>
                </a:ext>
              </a:extLst>
            </p:cNvPr>
            <p:cNvSpPr txBox="1"/>
            <p:nvPr/>
          </p:nvSpPr>
          <p:spPr>
            <a:xfrm>
              <a:off x="7212563" y="942392"/>
              <a:ext cx="1735494" cy="594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/>
                  </a:solidFill>
                </a:rPr>
                <a:t>FUNDING</a:t>
              </a:r>
            </a:p>
            <a:p>
              <a:pPr algn="ctr"/>
              <a:r>
                <a:rPr lang="en-US" dirty="0">
                  <a:solidFill>
                    <a:schemeClr val="tx2"/>
                  </a:solidFill>
                </a:rPr>
                <a:t>INSTRUMENTS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F23E1BA-C680-2B56-6DDE-C5433044C09E}"/>
              </a:ext>
            </a:extLst>
          </p:cNvPr>
          <p:cNvSpPr txBox="1"/>
          <p:nvPr/>
        </p:nvSpPr>
        <p:spPr>
          <a:xfrm>
            <a:off x="8757270" y="2225445"/>
            <a:ext cx="1462793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solidFill>
                  <a:schemeClr val="bg1"/>
                </a:solidFill>
              </a:rPr>
              <a:t>Based on Use of Proceeds: </a:t>
            </a:r>
            <a:r>
              <a:rPr lang="en-US" sz="1200" dirty="0">
                <a:solidFill>
                  <a:schemeClr val="bg1"/>
                </a:solidFill>
              </a:rPr>
              <a:t>loans with climate components</a:t>
            </a:r>
            <a:r>
              <a:rPr lang="en-US" sz="1200" u="sng" dirty="0">
                <a:solidFill>
                  <a:schemeClr val="bg1"/>
                </a:solidFill>
              </a:rPr>
              <a:t>, </a:t>
            </a:r>
            <a:r>
              <a:rPr lang="en-US" sz="1200" dirty="0">
                <a:solidFill>
                  <a:schemeClr val="bg1"/>
                </a:solidFill>
              </a:rPr>
              <a:t>loans and</a:t>
            </a:r>
            <a:r>
              <a:rPr lang="en-US" sz="1200" u="sng" dirty="0">
                <a:solidFill>
                  <a:schemeClr val="bg1"/>
                </a:solidFill>
              </a:rPr>
              <a:t> bonds/sukuk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8B2D237-CA94-DF8E-D844-5CFC11497027}"/>
              </a:ext>
            </a:extLst>
          </p:cNvPr>
          <p:cNvSpPr txBox="1"/>
          <p:nvPr/>
        </p:nvSpPr>
        <p:spPr>
          <a:xfrm>
            <a:off x="8757270" y="3997797"/>
            <a:ext cx="1457361" cy="1200329"/>
          </a:xfrm>
          <a:prstGeom prst="rect">
            <a:avLst/>
          </a:prstGeom>
          <a:solidFill>
            <a:schemeClr val="bg2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solidFill>
                  <a:schemeClr val="bg1"/>
                </a:solidFill>
              </a:rPr>
              <a:t>Based on Targets: </a:t>
            </a:r>
            <a:r>
              <a:rPr lang="en-US" sz="1200" dirty="0">
                <a:solidFill>
                  <a:schemeClr val="bg1"/>
                </a:solidFill>
              </a:rPr>
              <a:t>Sustainability-linked Bonds/Sukuk and Sustainability-linked Loans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68235F5-59C2-0762-B00F-CA4E5574B32D}"/>
              </a:ext>
            </a:extLst>
          </p:cNvPr>
          <p:cNvSpPr txBox="1"/>
          <p:nvPr/>
        </p:nvSpPr>
        <p:spPr>
          <a:xfrm>
            <a:off x="2349221" y="1830239"/>
            <a:ext cx="19648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(SDGs 6,7,11,12,14,15)</a:t>
            </a:r>
            <a:endParaRPr lang="en-US" sz="11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0A9BCDA-5C8B-6550-8936-29BF78AE445E}"/>
              </a:ext>
            </a:extLst>
          </p:cNvPr>
          <p:cNvSpPr txBox="1"/>
          <p:nvPr/>
        </p:nvSpPr>
        <p:spPr>
          <a:xfrm>
            <a:off x="2362147" y="5386068"/>
            <a:ext cx="2702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+mn-lt"/>
              </a:rPr>
              <a:t>(SDGs 1,2,3,4,5,10)</a:t>
            </a:r>
            <a:endParaRPr lang="en-US" sz="1000" dirty="0">
              <a:latin typeface="+mn-lt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B1F1858-AF50-F01C-473F-B6DFCB93F66C}"/>
              </a:ext>
            </a:extLst>
          </p:cNvPr>
          <p:cNvSpPr txBox="1"/>
          <p:nvPr/>
        </p:nvSpPr>
        <p:spPr>
          <a:xfrm>
            <a:off x="2389400" y="6073545"/>
            <a:ext cx="2702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+mn-lt"/>
              </a:rPr>
              <a:t>(SDGs 8,9,11,16)</a:t>
            </a:r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291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6FDB8-87BE-A4AE-B55C-FC93109EB3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52A44B24-EBE6-3CEB-9618-F960E8DDCE45}"/>
              </a:ext>
            </a:extLst>
          </p:cNvPr>
          <p:cNvSpPr txBox="1">
            <a:spLocks/>
          </p:cNvSpPr>
          <p:nvPr/>
        </p:nvSpPr>
        <p:spPr>
          <a:xfrm>
            <a:off x="0" y="6500371"/>
            <a:ext cx="12192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57728D51-BD3E-174E-B488-A5EAABD4F8A8}" type="slidenum">
              <a:rPr lang="en-US" sz="966" b="0">
                <a:solidFill>
                  <a:srgbClr val="7F7F7F"/>
                </a:solidFill>
              </a:rPr>
              <a:pPr algn="ctr"/>
              <a:t>7</a:t>
            </a:fld>
            <a:endParaRPr lang="en-US" sz="966" b="0" dirty="0">
              <a:solidFill>
                <a:srgbClr val="7F7F7F"/>
              </a:solidFill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2B473FC1-1CDC-6CAD-9347-0ECFEEE82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23" y="216824"/>
            <a:ext cx="11575791" cy="420269"/>
          </a:xfrm>
        </p:spPr>
        <p:txBody>
          <a:bodyPr>
            <a:normAutofit fontScale="90000"/>
          </a:bodyPr>
          <a:lstStyle/>
          <a:p>
            <a:r>
              <a:rPr lang="en-US" dirty="0"/>
              <a:t>Thematic Loans, Bonds and sukuk: The architecture of the “Principles”</a:t>
            </a: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7E33A172-B709-F982-FE88-04C5A5D94BC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25525" y="1197935"/>
            <a:ext cx="9540949" cy="521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038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aph of 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D1BF1FFC-B3F4-CF78-D925-A24ECB3A9F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78" r="14849" b="2468"/>
          <a:stretch/>
        </p:blipFill>
        <p:spPr>
          <a:xfrm>
            <a:off x="211509" y="1241319"/>
            <a:ext cx="5423276" cy="35205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B69185-CA22-42DE-AC90-F0585D92C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09" y="322919"/>
            <a:ext cx="11505146" cy="420269"/>
          </a:xfrm>
        </p:spPr>
        <p:txBody>
          <a:bodyPr>
            <a:noAutofit/>
          </a:bodyPr>
          <a:lstStyle/>
          <a:p>
            <a:r>
              <a:rPr lang="en-US" dirty="0"/>
              <a:t>EM Sustainable Bond Markets in the Global Context</a:t>
            </a:r>
            <a:br>
              <a:rPr lang="en-US" dirty="0"/>
            </a:b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Bold"/>
                <a:ea typeface="+mj-ea"/>
                <a:cs typeface="+mj-cs"/>
              </a:rPr>
              <a:t>Sustainable Bond Market Evolution</a:t>
            </a:r>
            <a:br>
              <a:rPr lang="en-US" sz="1600" b="1" kern="0" dirty="0">
                <a:latin typeface="+mj-lt"/>
              </a:rPr>
            </a:b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F1237BF-49E5-4FC6-BB88-E02F809DFC4A}"/>
              </a:ext>
            </a:extLst>
          </p:cNvPr>
          <p:cNvSpPr/>
          <p:nvPr/>
        </p:nvSpPr>
        <p:spPr bwMode="auto">
          <a:xfrm>
            <a:off x="10171619" y="1161549"/>
            <a:ext cx="1878861" cy="2176724"/>
          </a:xfrm>
          <a:prstGeom prst="round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global green bond market has exceeded USD 4.9 trillion </a:t>
            </a:r>
            <a:r>
              <a:rPr lang="en-US" sz="1600" b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cumulative issuance (US$ billion, </a:t>
            </a:r>
            <a:r>
              <a:rPr lang="en-US" sz="1600" b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incl. </a:t>
            </a:r>
            <a:r>
              <a:rPr lang="en-US" sz="1600" b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2023)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BA15296-6DAF-4C82-A6DB-8BC1B44784AF}"/>
              </a:ext>
            </a:extLst>
          </p:cNvPr>
          <p:cNvCxnSpPr>
            <a:cxnSpLocks/>
          </p:cNvCxnSpPr>
          <p:nvPr/>
        </p:nvCxnSpPr>
        <p:spPr bwMode="auto">
          <a:xfrm>
            <a:off x="5849312" y="1241319"/>
            <a:ext cx="0" cy="5134649"/>
          </a:xfrm>
          <a:prstGeom prst="line">
            <a:avLst/>
          </a:prstGeom>
          <a:noFill/>
          <a:ln w="444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E4B77EF-2940-4AEB-8E78-BB45FAF09A45}"/>
              </a:ext>
            </a:extLst>
          </p:cNvPr>
          <p:cNvCxnSpPr>
            <a:cxnSpLocks/>
          </p:cNvCxnSpPr>
          <p:nvPr/>
        </p:nvCxnSpPr>
        <p:spPr bwMode="auto">
          <a:xfrm flipH="1">
            <a:off x="6096000" y="3677490"/>
            <a:ext cx="3078699" cy="0"/>
          </a:xfrm>
          <a:prstGeom prst="line">
            <a:avLst/>
          </a:prstGeom>
          <a:noFill/>
          <a:ln w="444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FE63860A-5AA9-4C3A-A00B-1B7A3D614CBE}"/>
              </a:ext>
            </a:extLst>
          </p:cNvPr>
          <p:cNvSpPr txBox="1">
            <a:spLocks/>
          </p:cNvSpPr>
          <p:nvPr/>
        </p:nvSpPr>
        <p:spPr bwMode="auto">
          <a:xfrm>
            <a:off x="158201" y="700391"/>
            <a:ext cx="11382222" cy="50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 b="0" i="0" cap="none">
                <a:solidFill>
                  <a:schemeClr val="tx1"/>
                </a:solidFill>
                <a:latin typeface="+mn-lt"/>
                <a:ea typeface="ＭＳ Ｐゴシック" charset="0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7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7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7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7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14C6D"/>
                </a:solidFill>
                <a:latin typeface="Trebuchet MS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14C6D"/>
                </a:solidFill>
                <a:latin typeface="Trebuchet MS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14C6D"/>
                </a:solidFill>
                <a:latin typeface="Trebuchet MS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endParaRPr lang="en-US" sz="2500" b="1" kern="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FA68CD-0E9E-A9DE-606E-977961F8DE40}"/>
              </a:ext>
            </a:extLst>
          </p:cNvPr>
          <p:cNvSpPr txBox="1"/>
          <p:nvPr/>
        </p:nvSpPr>
        <p:spPr>
          <a:xfrm>
            <a:off x="211509" y="6266732"/>
            <a:ext cx="65358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pitchFamily="34" charset="0"/>
                <a:ea typeface="+mn-ea"/>
                <a:cs typeface="Times New Roman" pitchFamily="18" charset="0"/>
              </a:rPr>
              <a:t>Source: Climate Bonds Initiative; Bloomberg L.P.; Environmental Finance Magazine; and IFC analysis.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Chart 6">
                <a:extLst>
                  <a:ext uri="{FF2B5EF4-FFF2-40B4-BE49-F238E27FC236}">
                    <a16:creationId xmlns:a16="http://schemas.microsoft.com/office/drawing/2014/main" id="{264F29A0-CE52-D25F-EE8A-3CEF27687A98}"/>
                  </a:ext>
                </a:extLst>
              </p:cNvPr>
              <p:cNvGraphicFramePr/>
              <p:nvPr/>
            </p:nvGraphicFramePr>
            <p:xfrm>
              <a:off x="5876450" y="700391"/>
              <a:ext cx="4167073" cy="288681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7" name="Chart 6">
                <a:extLst>
                  <a:ext uri="{FF2B5EF4-FFF2-40B4-BE49-F238E27FC236}">
                    <a16:creationId xmlns:a16="http://schemas.microsoft.com/office/drawing/2014/main" id="{264F29A0-CE52-D25F-EE8A-3CEF27687A9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76450" y="700391"/>
                <a:ext cx="4167073" cy="2886814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588C8E0-7226-4998-A56F-5BE6B987F9D9}"/>
              </a:ext>
            </a:extLst>
          </p:cNvPr>
          <p:cNvSpPr/>
          <p:nvPr/>
        </p:nvSpPr>
        <p:spPr bwMode="auto">
          <a:xfrm>
            <a:off x="273663" y="5059352"/>
            <a:ext cx="5419229" cy="794863"/>
          </a:xfrm>
          <a:prstGeom prst="round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Sustainable bond market grows rapidly (US$ billion), with green bonds accounting for the largest market share</a:t>
            </a:r>
            <a:endParaRPr lang="en-US" sz="1600" b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F524FB-93C3-AC07-98EC-C55570D2B5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0429" y="3766704"/>
            <a:ext cx="2494270" cy="287271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3A2EDE7-B197-9BDA-095D-89E6D77179EE}"/>
              </a:ext>
            </a:extLst>
          </p:cNvPr>
          <p:cNvSpPr/>
          <p:nvPr/>
        </p:nvSpPr>
        <p:spPr bwMode="auto">
          <a:xfrm>
            <a:off x="10171618" y="3840050"/>
            <a:ext cx="1878861" cy="2176724"/>
          </a:xfrm>
          <a:prstGeom prst="round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Blue bonds emerge as a subset of green bonds and draw attention to water and marine protection issues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5FA87-ED24-366B-4274-9DB4B0B30F7C}"/>
              </a:ext>
            </a:extLst>
          </p:cNvPr>
          <p:cNvSpPr txBox="1">
            <a:spLocks/>
          </p:cNvSpPr>
          <p:nvPr/>
        </p:nvSpPr>
        <p:spPr>
          <a:xfrm>
            <a:off x="0" y="6500371"/>
            <a:ext cx="12192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57728D51-BD3E-174E-B488-A5EAABD4F8A8}" type="slidenum">
              <a:rPr lang="en-US" sz="966" b="0">
                <a:solidFill>
                  <a:srgbClr val="7F7F7F"/>
                </a:solidFill>
              </a:rPr>
              <a:pPr algn="ctr"/>
              <a:t>8</a:t>
            </a:fld>
            <a:endParaRPr lang="en-US" sz="966" b="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036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37CC0-3E37-4101-41CF-386F5F54A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776CCBD4-5495-2751-4C74-320917BDC35D}"/>
              </a:ext>
            </a:extLst>
          </p:cNvPr>
          <p:cNvSpPr txBox="1">
            <a:spLocks/>
          </p:cNvSpPr>
          <p:nvPr/>
        </p:nvSpPr>
        <p:spPr>
          <a:xfrm>
            <a:off x="0" y="6500371"/>
            <a:ext cx="12192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57728D51-BD3E-174E-B488-A5EAABD4F8A8}" type="slidenum">
              <a:rPr lang="en-US" sz="966" b="0">
                <a:solidFill>
                  <a:srgbClr val="7F7F7F"/>
                </a:solidFill>
              </a:rPr>
              <a:pPr algn="ctr"/>
              <a:t>9</a:t>
            </a:fld>
            <a:endParaRPr lang="en-US" sz="966" b="0" dirty="0">
              <a:solidFill>
                <a:srgbClr val="7F7F7F"/>
              </a:solidFill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AAF04972-D994-30E6-E591-36216988E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24" y="216824"/>
            <a:ext cx="9039374" cy="420269"/>
          </a:xfrm>
        </p:spPr>
        <p:txBody>
          <a:bodyPr>
            <a:normAutofit fontScale="90000"/>
          </a:bodyPr>
          <a:lstStyle/>
          <a:p>
            <a:r>
              <a:rPr lang="en-US" dirty="0"/>
              <a:t>Green, Social, Sustainability and Sustainability-linked in Emerging Markets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D5DFB2-26E6-0197-7EB2-84A2E953B5D7}"/>
              </a:ext>
            </a:extLst>
          </p:cNvPr>
          <p:cNvSpPr txBox="1"/>
          <p:nvPr/>
        </p:nvSpPr>
        <p:spPr>
          <a:xfrm>
            <a:off x="9699032" y="3429000"/>
            <a:ext cx="2393347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04040"/>
              </a:buClr>
              <a:buSzTx/>
              <a:buFontTx/>
              <a:buNone/>
              <a:tabLst>
                <a:tab pos="8402638" algn="r"/>
              </a:tabLst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Creating green bond markets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: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04040"/>
              </a:buClr>
              <a:buSzTx/>
              <a:buFont typeface="Wingdings" panose="05000000000000000000" pitchFamily="2" charset="2"/>
              <a:buChar char="ü"/>
              <a:tabLst>
                <a:tab pos="8402638" algn="r"/>
              </a:tabLst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sustainable finance policies and frameworks;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04040"/>
              </a:buClr>
              <a:buSzTx/>
              <a:buFont typeface="Wingdings" panose="05000000000000000000" pitchFamily="2" charset="2"/>
              <a:buChar char="ü"/>
              <a:tabLst>
                <a:tab pos="8402638" algn="r"/>
              </a:tabLst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green bond issuance momentum;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04040"/>
              </a:buClr>
              <a:buSzTx/>
              <a:buFont typeface="Wingdings" panose="05000000000000000000" pitchFamily="2" charset="2"/>
              <a:buChar char="ü"/>
              <a:tabLst>
                <a:tab pos="8402638" algn="r"/>
              </a:tabLst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capital market development;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04040"/>
              </a:buClr>
              <a:buSzTx/>
              <a:buFont typeface="Wingdings" panose="05000000000000000000" pitchFamily="2" charset="2"/>
              <a:buChar char="ü"/>
              <a:tabLst>
                <a:tab pos="8402638" algn="r"/>
              </a:tabLst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governance and political stability.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C08BAB-B5F5-6170-7DCE-AB63D4C8F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622"/>
            <a:ext cx="5233306" cy="28329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BDA9B3-A240-C047-50DF-DE74023DF185}"/>
              </a:ext>
            </a:extLst>
          </p:cNvPr>
          <p:cNvSpPr txBox="1"/>
          <p:nvPr/>
        </p:nvSpPr>
        <p:spPr>
          <a:xfrm>
            <a:off x="147279" y="6507884"/>
            <a:ext cx="43075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0" dirty="0">
                <a:latin typeface="+mn-lt"/>
              </a:rPr>
              <a:t>Source: Emerging Markets Green Bond Report 2021 and 2023, Environmental Finance (June 2023)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05D61A-6D13-26AE-5B55-7997BCAEC9CF}"/>
              </a:ext>
            </a:extLst>
          </p:cNvPr>
          <p:cNvSpPr txBox="1"/>
          <p:nvPr/>
        </p:nvSpPr>
        <p:spPr>
          <a:xfrm>
            <a:off x="0" y="819239"/>
            <a:ext cx="56572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2012-2021 Cumulative Green Bond Issuances by Region</a:t>
            </a:r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FB3F9987-3C29-4786-E9BB-2FD1AB764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5787" y="3170782"/>
            <a:ext cx="3564731" cy="4063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DDB86B-7BB7-E248-1368-9127892F24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664" y="1090217"/>
            <a:ext cx="5675220" cy="19620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9CE6FC-78AF-BCE6-E340-AFC87E8FB2FA}"/>
              </a:ext>
            </a:extLst>
          </p:cNvPr>
          <p:cNvSpPr txBox="1"/>
          <p:nvPr/>
        </p:nvSpPr>
        <p:spPr>
          <a:xfrm>
            <a:off x="7233778" y="760845"/>
            <a:ext cx="3712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Green Bond issuance driven by FIs in 2022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1734B0-A04E-A93D-90EC-40D33BA43E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7273" y="3561605"/>
            <a:ext cx="3833450" cy="29587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8F3B60-E8B3-8B14-685D-620CA3968F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621" y="4133374"/>
            <a:ext cx="5557652" cy="233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02415"/>
      </p:ext>
    </p:extLst>
  </p:cSld>
  <p:clrMapOvr>
    <a:masterClrMapping/>
  </p:clrMapOvr>
</p:sld>
</file>

<file path=ppt/theme/theme1.xml><?xml version="1.0" encoding="utf-8"?>
<a:theme xmlns:a="http://schemas.openxmlformats.org/drawingml/2006/main" name="Agenda Slide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IFC Fixed Logo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FC Fixed Logo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IFC Fixed Logo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0E56DDCA49754FB7B0AE1B9228510D" ma:contentTypeVersion="13" ma:contentTypeDescription="Create a new document." ma:contentTypeScope="" ma:versionID="29524b67437c0c4e91f4b57f1a511fa5">
  <xsd:schema xmlns:xsd="http://www.w3.org/2001/XMLSchema" xmlns:xs="http://www.w3.org/2001/XMLSchema" xmlns:p="http://schemas.microsoft.com/office/2006/metadata/properties" xmlns:ns3="92250ff8-85d1-4071-8c30-a27ea1e191b1" xmlns:ns4="23b5c372-00fd-4d3b-b281-c9f397c459ee" targetNamespace="http://schemas.microsoft.com/office/2006/metadata/properties" ma:root="true" ma:fieldsID="0d1044d1cba34a12b15dfa5d61df687a" ns3:_="" ns4:_="">
    <xsd:import namespace="92250ff8-85d1-4071-8c30-a27ea1e191b1"/>
    <xsd:import namespace="23b5c372-00fd-4d3b-b281-c9f397c459e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250ff8-85d1-4071-8c30-a27ea1e191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b5c372-00fd-4d3b-b281-c9f397c459e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91C981-2AD1-4B8B-BB77-9706950297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CDA6E3-ADBC-4847-9D51-E3983A9A7602}">
  <ds:schemaRefs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www.w3.org/XML/1998/namespace"/>
    <ds:schemaRef ds:uri="23b5c372-00fd-4d3b-b281-c9f397c459ee"/>
    <ds:schemaRef ds:uri="92250ff8-85d1-4071-8c30-a27ea1e191b1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7CB3DE5-4167-4FC3-BF9C-99F6D2AB13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250ff8-85d1-4071-8c30-a27ea1e191b1"/>
    <ds:schemaRef ds:uri="23b5c372-00fd-4d3b-b281-c9f397c459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3022</TotalTime>
  <Words>1301</Words>
  <Application>Microsoft Office PowerPoint</Application>
  <PresentationFormat>Widescreen</PresentationFormat>
  <Paragraphs>188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Andes ExtraLight</vt:lpstr>
      <vt:lpstr>Arial</vt:lpstr>
      <vt:lpstr>Arial Bold</vt:lpstr>
      <vt:lpstr>Arial Regular</vt:lpstr>
      <vt:lpstr>Calibri</vt:lpstr>
      <vt:lpstr>Fedra Sans Std Bold</vt:lpstr>
      <vt:lpstr>Trebuchet MS</vt:lpstr>
      <vt:lpstr>Wingdings</vt:lpstr>
      <vt:lpstr>Agenda Slide</vt:lpstr>
      <vt:lpstr>2_IFC Fixed Logo</vt:lpstr>
      <vt:lpstr>IFC Fixed Logo</vt:lpstr>
      <vt:lpstr>1_IFC Fixed Logo</vt:lpstr>
      <vt:lpstr>2_Office Theme</vt:lpstr>
      <vt:lpstr>Supporting the Development of thematic loans, Bonds and sukuk in emerging markets</vt:lpstr>
      <vt:lpstr>Who is the International Finance Corporation?</vt:lpstr>
      <vt:lpstr>SDG - the compass of global development</vt:lpstr>
      <vt:lpstr>Green &amp; climate-smart transition presents huge investment opportunities</vt:lpstr>
      <vt:lpstr>Renewed focus on Paris Agreement alignment Emissions need to decline by 7.6% per year</vt:lpstr>
      <vt:lpstr>Sustainable Finance – What is What?</vt:lpstr>
      <vt:lpstr>Thematic Loans, Bonds and sukuk: The architecture of the “Principles”</vt:lpstr>
      <vt:lpstr>EM Sustainable Bond Markets in the Global Context Sustainable Bond Market Evolution </vt:lpstr>
      <vt:lpstr>Green, Social, Sustainability and Sustainability-linked in Emerging Markets</vt:lpstr>
      <vt:lpstr>Green, Social, Sustainability and Sustainability-linked in Emerging Markets</vt:lpstr>
      <vt:lpstr>What is IFC’s role in the Sustainable Bond Market?</vt:lpstr>
      <vt:lpstr>IFC as an issuer and investor in green bonds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Ilona Morar</dc:creator>
  <cp:lastModifiedBy>Riccardo Ambrosini</cp:lastModifiedBy>
  <cp:revision>25</cp:revision>
  <cp:lastPrinted>2025-05-28T06:43:14Z</cp:lastPrinted>
  <dcterms:created xsi:type="dcterms:W3CDTF">2020-12-02T21:15:44Z</dcterms:created>
  <dcterms:modified xsi:type="dcterms:W3CDTF">2025-09-17T08:29:43Z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0x010100710E56DDCA49754FB7B0AE1B9228510D</vt:lpwstr>
  </property>
  <property fmtid="{D5CDD505-2E9C-101B-9397-08002B2CF9AE}" pid="3" name="MSIP_Label_f1bf45b6-5649-4236-82a3-f45024cd282e_Enabled">
    <vt:lpwstr>true</vt:lpwstr>
  </property>
  <property fmtid="{D5CDD505-2E9C-101B-9397-08002B2CF9AE}" pid="4" name="MSIP_Label_f1bf45b6-5649-4236-82a3-f45024cd282e_SetDate">
    <vt:lpwstr>2025-09-17T08:28:20Z</vt:lpwstr>
  </property>
  <property fmtid="{D5CDD505-2E9C-101B-9397-08002B2CF9AE}" pid="5" name="MSIP_Label_f1bf45b6-5649-4236-82a3-f45024cd282e_Method">
    <vt:lpwstr>Standard</vt:lpwstr>
  </property>
  <property fmtid="{D5CDD505-2E9C-101B-9397-08002B2CF9AE}" pid="6" name="MSIP_Label_f1bf45b6-5649-4236-82a3-f45024cd282e_Name">
    <vt:lpwstr>Official Use Only</vt:lpwstr>
  </property>
  <property fmtid="{D5CDD505-2E9C-101B-9397-08002B2CF9AE}" pid="7" name="MSIP_Label_f1bf45b6-5649-4236-82a3-f45024cd282e_SiteId">
    <vt:lpwstr>31a2fec0-266b-4c67-b56e-2796d8f59c36</vt:lpwstr>
  </property>
  <property fmtid="{D5CDD505-2E9C-101B-9397-08002B2CF9AE}" pid="8" name="MSIP_Label_f1bf45b6-5649-4236-82a3-f45024cd282e_ActionId">
    <vt:lpwstr>67180a0d-fc08-410a-81c4-5bb81edfcc8c</vt:lpwstr>
  </property>
  <property fmtid="{D5CDD505-2E9C-101B-9397-08002B2CF9AE}" pid="9" name="MSIP_Label_f1bf45b6-5649-4236-82a3-f45024cd282e_ContentBits">
    <vt:lpwstr>2</vt:lpwstr>
  </property>
  <property fmtid="{D5CDD505-2E9C-101B-9397-08002B2CF9AE}" pid="10" name="MSIP_Label_f1bf45b6-5649-4236-82a3-f45024cd282e_Tag">
    <vt:lpwstr>10, 3, 0, 1</vt:lpwstr>
  </property>
  <property fmtid="{D5CDD505-2E9C-101B-9397-08002B2CF9AE}" pid="11" name="ClassificationContentMarkingFooterLocations">
    <vt:lpwstr>Agenda Slide:5\2_IFC Fixed Logo:4\IFC Fixed Logo:3\1_IFC Fixed Logo:4\2_Office Theme:8</vt:lpwstr>
  </property>
  <property fmtid="{D5CDD505-2E9C-101B-9397-08002B2CF9AE}" pid="12" name="ClassificationContentMarkingFooterText">
    <vt:lpwstr>Official Use Only</vt:lpwstr>
  </property>
</Properties>
</file>