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464" r:id="rId4"/>
    <p:sldId id="463" r:id="rId5"/>
    <p:sldId id="258" r:id="rId6"/>
    <p:sldId id="299" r:id="rId7"/>
    <p:sldId id="393" r:id="rId8"/>
    <p:sldId id="436" r:id="rId9"/>
    <p:sldId id="468" r:id="rId10"/>
    <p:sldId id="470" r:id="rId11"/>
    <p:sldId id="338" r:id="rId12"/>
    <p:sldId id="342" r:id="rId13"/>
    <p:sldId id="469" r:id="rId14"/>
    <p:sldId id="472" r:id="rId15"/>
    <p:sldId id="474" r:id="rId16"/>
  </p:sldIdLst>
  <p:sldSz cx="12192000" cy="6858000"/>
  <p:notesSz cx="7010400" cy="92964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7C5D"/>
    <a:srgbClr val="7D8A72"/>
    <a:srgbClr val="686C3E"/>
    <a:srgbClr val="8A7069"/>
    <a:srgbClr val="A7815E"/>
    <a:srgbClr val="F7E0A3"/>
    <a:srgbClr val="886069"/>
    <a:srgbClr val="5B9BD5"/>
    <a:srgbClr val="752B18"/>
    <a:srgbClr val="C7A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.misaghian\Desktop\&#1662;&#1575;&#1608;&#1585;&#1662;&#1608;&#1740;&#1606;&#1578;%20&#1583;&#1601;&#1578;&#1585;\&#1601;&#1575;&#1740;&#1604;%20&#1662;&#1588;&#1578;&#1740;&#1576;&#1575;&#1606;%20&#1662;&#1575;&#1608;&#1585;&#1662;&#1608;&#1740;&#1606;&#1578;%20&#1711;&#1585;&#1583;&#1588;&#1711;&#1585;&#1575;&#1606;%20&#1608;&#1585;&#1608;&#1583;&#174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50751139547548E-2"/>
          <c:y val="2.5155947836443125E-2"/>
          <c:w val="0.87784954358873402"/>
          <c:h val="0.83683876183236217"/>
        </c:manualLayout>
      </c:layout>
      <c:barChart>
        <c:barDir val="col"/>
        <c:grouping val="clustered"/>
        <c:varyColors val="0"/>
        <c:ser>
          <c:idx val="0"/>
          <c:order val="0"/>
          <c:tx>
            <c:v>تعداد</c:v>
          </c:tx>
          <c:spPr>
            <a:solidFill>
              <a:srgbClr val="195759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7125436776254172E-3"/>
                  <c:y val="-7.91640772117788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85-45ED-8D9F-6478F9AE2714}"/>
                </c:ext>
              </c:extLst>
            </c:dLbl>
            <c:dLbl>
              <c:idx val="2"/>
              <c:layout>
                <c:manualLayout>
                  <c:x val="4.2844077582190627E-3"/>
                  <c:y val="-9.76356952278606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85-45ED-8D9F-6478F9AE2714}"/>
                </c:ext>
              </c:extLst>
            </c:dLbl>
            <c:dLbl>
              <c:idx val="3"/>
              <c:layout>
                <c:manualLayout>
                  <c:x val="0"/>
                  <c:y val="-4.48596437533413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85-45ED-8D9F-6478F9AE2714}"/>
                </c:ext>
              </c:extLst>
            </c:dLbl>
            <c:dLbl>
              <c:idx val="4"/>
              <c:layout>
                <c:manualLayout>
                  <c:x val="5.2364378793794072E-17"/>
                  <c:y val="-3.16656308847115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85-45ED-8D9F-6478F9AE2714}"/>
                </c:ext>
              </c:extLst>
            </c:dLbl>
            <c:dLbl>
              <c:idx val="5"/>
              <c:layout>
                <c:manualLayout>
                  <c:x val="-1.4281359194064066E-3"/>
                  <c:y val="-1.31940128686298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85-45ED-8D9F-6478F9AE2714}"/>
                </c:ext>
              </c:extLst>
            </c:dLbl>
            <c:dLbl>
              <c:idx val="6"/>
              <c:layout>
                <c:manualLayout>
                  <c:x val="0"/>
                  <c:y val="-2.37492231635336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85-45ED-8D9F-6478F9AE2714}"/>
                </c:ext>
              </c:extLst>
            </c:dLbl>
            <c:dLbl>
              <c:idx val="7"/>
              <c:layout>
                <c:manualLayout>
                  <c:x val="2.713458246872073E-2"/>
                  <c:y val="2.60250381359023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85-45ED-8D9F-6478F9AE2714}"/>
                </c:ext>
              </c:extLst>
            </c:dLbl>
            <c:dLbl>
              <c:idx val="8"/>
              <c:layout>
                <c:manualLayout>
                  <c:x val="2.856271945876870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7B-4A8A-85E4-43F2C4E46F47}"/>
                </c:ext>
              </c:extLst>
            </c:dLbl>
            <c:dLbl>
              <c:idx val="9"/>
              <c:layout>
                <c:manualLayout>
                  <c:x val="1.713763167526108E-2"/>
                  <c:y val="1.83118493525968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7B-4A8A-85E4-43F2C4E46F47}"/>
                </c:ext>
              </c:extLst>
            </c:dLbl>
            <c:dLbl>
              <c:idx val="12"/>
              <c:layout>
                <c:manualLayout>
                  <c:x val="-1.0472875758758814E-16"/>
                  <c:y val="-2.34225343223121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85-45ED-8D9F-6478F9AE27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Sheet1!$A$1:$A$14</c:f>
              <c:numCache>
                <c:formatCode>General</c:formatCode>
                <c:ptCount val="14"/>
                <c:pt idx="0">
                  <c:v>1390</c:v>
                </c:pt>
                <c:pt idx="1">
                  <c:v>1391</c:v>
                </c:pt>
                <c:pt idx="2">
                  <c:v>1392</c:v>
                </c:pt>
                <c:pt idx="3">
                  <c:v>1393</c:v>
                </c:pt>
                <c:pt idx="4">
                  <c:v>1394</c:v>
                </c:pt>
                <c:pt idx="5">
                  <c:v>1395</c:v>
                </c:pt>
                <c:pt idx="6">
                  <c:v>1396</c:v>
                </c:pt>
                <c:pt idx="7">
                  <c:v>1397</c:v>
                </c:pt>
                <c:pt idx="8">
                  <c:v>1398</c:v>
                </c:pt>
                <c:pt idx="9">
                  <c:v>1399</c:v>
                </c:pt>
                <c:pt idx="10">
                  <c:v>1400</c:v>
                </c:pt>
                <c:pt idx="11">
                  <c:v>1401</c:v>
                </c:pt>
                <c:pt idx="12">
                  <c:v>1402</c:v>
                </c:pt>
                <c:pt idx="13">
                  <c:v>1403</c:v>
                </c:pt>
              </c:numCache>
            </c:numRef>
          </c:cat>
          <c:val>
            <c:numRef>
              <c:f>Sheet1!$B$1:$B$14</c:f>
              <c:numCache>
                <c:formatCode>#,##0</c:formatCode>
                <c:ptCount val="14"/>
                <c:pt idx="0">
                  <c:v>3294126</c:v>
                </c:pt>
                <c:pt idx="1">
                  <c:v>4070415</c:v>
                </c:pt>
                <c:pt idx="2">
                  <c:v>4801826</c:v>
                </c:pt>
                <c:pt idx="3">
                  <c:v>5044412</c:v>
                </c:pt>
                <c:pt idx="4">
                  <c:v>5181018</c:v>
                </c:pt>
                <c:pt idx="5">
                  <c:v>4911920</c:v>
                </c:pt>
                <c:pt idx="6">
                  <c:v>5113524</c:v>
                </c:pt>
                <c:pt idx="7">
                  <c:v>7804113</c:v>
                </c:pt>
                <c:pt idx="8">
                  <c:v>8832050</c:v>
                </c:pt>
                <c:pt idx="9">
                  <c:v>639584</c:v>
                </c:pt>
                <c:pt idx="10">
                  <c:v>1758290</c:v>
                </c:pt>
                <c:pt idx="11">
                  <c:v>4230568</c:v>
                </c:pt>
                <c:pt idx="12">
                  <c:v>6382755</c:v>
                </c:pt>
                <c:pt idx="13">
                  <c:v>7399503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B-4A8A-85E4-43F2C4E46F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15205568"/>
        <c:axId val="2015206528"/>
      </c:barChart>
      <c:lineChart>
        <c:grouping val="standard"/>
        <c:varyColors val="0"/>
        <c:ser>
          <c:idx val="1"/>
          <c:order val="1"/>
          <c:tx>
            <c:v>درصد تغییرات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7B-4A8A-85E4-43F2C4E46F47}"/>
                </c:ext>
              </c:extLst>
            </c:dLbl>
            <c:dLbl>
              <c:idx val="9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7B-4A8A-85E4-43F2C4E46F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Sheet1!$A$1:$A$14</c:f>
              <c:numCache>
                <c:formatCode>General</c:formatCode>
                <c:ptCount val="14"/>
                <c:pt idx="0">
                  <c:v>1390</c:v>
                </c:pt>
                <c:pt idx="1">
                  <c:v>1391</c:v>
                </c:pt>
                <c:pt idx="2">
                  <c:v>1392</c:v>
                </c:pt>
                <c:pt idx="3">
                  <c:v>1393</c:v>
                </c:pt>
                <c:pt idx="4">
                  <c:v>1394</c:v>
                </c:pt>
                <c:pt idx="5">
                  <c:v>1395</c:v>
                </c:pt>
                <c:pt idx="6">
                  <c:v>1396</c:v>
                </c:pt>
                <c:pt idx="7">
                  <c:v>1397</c:v>
                </c:pt>
                <c:pt idx="8">
                  <c:v>1398</c:v>
                </c:pt>
                <c:pt idx="9">
                  <c:v>1399</c:v>
                </c:pt>
                <c:pt idx="10">
                  <c:v>1400</c:v>
                </c:pt>
                <c:pt idx="11">
                  <c:v>1401</c:v>
                </c:pt>
                <c:pt idx="12">
                  <c:v>1402</c:v>
                </c:pt>
                <c:pt idx="13">
                  <c:v>1403</c:v>
                </c:pt>
              </c:numCache>
            </c:numRef>
          </c:cat>
          <c:val>
            <c:numRef>
              <c:f>Sheet1!$C$1:$C$14</c:f>
              <c:numCache>
                <c:formatCode>0</c:formatCode>
                <c:ptCount val="14"/>
                <c:pt idx="1">
                  <c:v>23.565856315150057</c:v>
                </c:pt>
                <c:pt idx="2">
                  <c:v>17.96895402557233</c:v>
                </c:pt>
                <c:pt idx="3">
                  <c:v>5.0519531528214472</c:v>
                </c:pt>
                <c:pt idx="4">
                  <c:v>2.7080658756659841</c:v>
                </c:pt>
                <c:pt idx="5">
                  <c:v>-5.1939213490476197</c:v>
                </c:pt>
                <c:pt idx="6">
                  <c:v>4.1043828075375819</c:v>
                </c:pt>
                <c:pt idx="7">
                  <c:v>52.617118840157985</c:v>
                </c:pt>
                <c:pt idx="8">
                  <c:v>13.171733930556876</c:v>
                </c:pt>
                <c:pt idx="9">
                  <c:v>-92.758374329855471</c:v>
                </c:pt>
                <c:pt idx="10">
                  <c:v>174.91150497823585</c:v>
                </c:pt>
                <c:pt idx="11">
                  <c:v>140.60695334671755</c:v>
                </c:pt>
                <c:pt idx="12">
                  <c:v>50.872294216757652</c:v>
                </c:pt>
                <c:pt idx="13">
                  <c:v>15.929610332842167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7B-4A8A-85E4-43F2C4E46F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20020112"/>
        <c:axId val="2120023472"/>
      </c:lineChart>
      <c:catAx>
        <c:axId val="201520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195759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15206528"/>
        <c:crosses val="autoZero"/>
        <c:auto val="1"/>
        <c:lblAlgn val="ctr"/>
        <c:lblOffset val="100"/>
        <c:noMultiLvlLbl val="0"/>
      </c:catAx>
      <c:valAx>
        <c:axId val="201520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15205568"/>
        <c:crosses val="autoZero"/>
        <c:crossBetween val="between"/>
      </c:valAx>
      <c:valAx>
        <c:axId val="2120023472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20020112"/>
        <c:crosses val="max"/>
        <c:crossBetween val="between"/>
      </c:valAx>
      <c:catAx>
        <c:axId val="212002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00234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0FB679-533D-4982-A401-C27D1322352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2F53737-8C3E-4D10-A1A0-B848308AC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2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3737-8C3E-4D10-A1A0-B848308AC5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16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3737-8C3E-4D10-A1A0-B848308AC5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1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3737-8C3E-4D10-A1A0-B848308AC5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9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53737-8C3E-4D10-A1A0-B848308AC5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8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316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902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954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99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0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4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17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0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7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6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0343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46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40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07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71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412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16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12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1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51957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60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56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53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0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351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055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986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011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863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772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85D6A-B262-4B85-B039-FEB8026684ED}" type="datetimeFigureOut">
              <a:rPr lang="fa-IR" smtClean="0"/>
              <a:t>18/03/1447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E75CB-C0E0-440B-83D0-449E84E3BF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699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3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A8204-E4D7-40D3-9341-7C5E583CC893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31907-3C5F-4B26-A5FC-99A68902C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7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CEF08-79FE-1027-BAFF-FF4380F8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74" y="4522324"/>
            <a:ext cx="1586599" cy="1003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FCABAF-6913-42DC-F237-0C2018F54D3A}"/>
              </a:ext>
            </a:extLst>
          </p:cNvPr>
          <p:cNvSpPr/>
          <p:nvPr/>
        </p:nvSpPr>
        <p:spPr>
          <a:xfrm>
            <a:off x="480291" y="620935"/>
            <a:ext cx="11222182" cy="565055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72A45-BE7F-4B21-6CC1-D97B8A46590E}"/>
              </a:ext>
            </a:extLst>
          </p:cNvPr>
          <p:cNvSpPr/>
          <p:nvPr/>
        </p:nvSpPr>
        <p:spPr>
          <a:xfrm>
            <a:off x="3381866" y="5525942"/>
            <a:ext cx="541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Islamic Republic of Iran</a:t>
            </a:r>
            <a:endParaRPr kumimoji="0" lang="fa-IR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Ministry of Cultural Heritage, Tourism and Handicrafts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MCTH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21A81-732A-950A-5775-AFDD334F1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42" y="691274"/>
            <a:ext cx="1364869" cy="640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E7565D-E7EC-5808-DB0F-9AB36BB89EA4}"/>
              </a:ext>
            </a:extLst>
          </p:cNvPr>
          <p:cNvSpPr txBox="1"/>
          <p:nvPr/>
        </p:nvSpPr>
        <p:spPr>
          <a:xfrm>
            <a:off x="-163834" y="6237065"/>
            <a:ext cx="2886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www.visitiran.ir</a:t>
            </a:r>
            <a:endParaRPr lang="fa-I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6A38A-36FC-5D2D-A49D-BA988EDFA0A3}"/>
              </a:ext>
            </a:extLst>
          </p:cNvPr>
          <p:cNvSpPr txBox="1"/>
          <p:nvPr/>
        </p:nvSpPr>
        <p:spPr>
          <a:xfrm>
            <a:off x="418000" y="2583547"/>
            <a:ext cx="11212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“Improving the Quality of Heritage Tourism in Islamic Countries OIC”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03A1A-7499-4F30-AEF7-76CAB22CAFE0}"/>
              </a:ext>
            </a:extLst>
          </p:cNvPr>
          <p:cNvSpPr txBox="1"/>
          <p:nvPr/>
        </p:nvSpPr>
        <p:spPr>
          <a:xfrm>
            <a:off x="1761182" y="2060327"/>
            <a:ext cx="8660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400" dirty="0"/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25 Meeting of the COMCEC Tourism Working Group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15-16 September 2025 ;Ankara</a:t>
            </a:r>
          </a:p>
        </p:txBody>
      </p:sp>
    </p:spTree>
    <p:extLst>
      <p:ext uri="{BB962C8B-B14F-4D97-AF65-F5344CB8AC3E}">
        <p14:creationId xmlns:p14="http://schemas.microsoft.com/office/powerpoint/2010/main" val="1828852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6978" y="141964"/>
            <a:ext cx="6057719" cy="75788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business of the villagers is tourism</a:t>
            </a:r>
            <a:endParaRPr lang="fa-IR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fa-IR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550" y="721813"/>
            <a:ext cx="6489851" cy="55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eco-lodges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boutique hotel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150 handicraft workshops and shops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local bazaar with about 20 shops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traditional host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restaurants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Creating job opportunities for women and the elderly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Holding training course to instruct hand made things like needlework for women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19" y="5626082"/>
            <a:ext cx="3328781" cy="1231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11254"/>
          <a:stretch/>
        </p:blipFill>
        <p:spPr>
          <a:xfrm>
            <a:off x="9838268" y="0"/>
            <a:ext cx="2333161" cy="5499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42" y="2559130"/>
            <a:ext cx="3168725" cy="2940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72" y="-1"/>
            <a:ext cx="3097595" cy="24761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81526"/>
            <a:ext cx="8681268" cy="11764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488668"/>
            <a:ext cx="1192696" cy="36933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restaurant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82470" y="6488668"/>
            <a:ext cx="1709531" cy="36933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Village tolls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38269" y="4574275"/>
            <a:ext cx="2353732" cy="36933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Women's employment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96570" y="4479094"/>
            <a:ext cx="1329445" cy="36933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Eco- lodge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1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llage on a hill&#10;&#10;AI-generated content may be incorrect.">
            <a:extLst>
              <a:ext uri="{FF2B5EF4-FFF2-40B4-BE49-F238E27FC236}">
                <a16:creationId xmlns:a16="http://schemas.microsoft.com/office/drawing/2014/main" id="{BA71D267-5726-BD60-195A-819C637B7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61" y="2153576"/>
            <a:ext cx="3798278" cy="2596834"/>
          </a:xfrm>
          <a:prstGeom prst="rect">
            <a:avLst/>
          </a:prstGeom>
        </p:spPr>
      </p:pic>
      <p:pic>
        <p:nvPicPr>
          <p:cNvPr id="8" name="Picture 7" descr="A group of people standing on a balcony&#10;&#10;AI-generated content may be incorrect.">
            <a:extLst>
              <a:ext uri="{FF2B5EF4-FFF2-40B4-BE49-F238E27FC236}">
                <a16:creationId xmlns:a16="http://schemas.microsoft.com/office/drawing/2014/main" id="{8ECEFA49-E9E8-51CF-1E6B-3EF3C0811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5923"/>
            <a:ext cx="4088423" cy="2596834"/>
          </a:xfrm>
          <a:prstGeom prst="rect">
            <a:avLst/>
          </a:prstGeom>
        </p:spPr>
      </p:pic>
      <p:pic>
        <p:nvPicPr>
          <p:cNvPr id="10" name="Picture 9" descr="A group of people in blue dresses playing drums&#10;&#10;AI-generated content may be incorrect.">
            <a:extLst>
              <a:ext uri="{FF2B5EF4-FFF2-40B4-BE49-F238E27FC236}">
                <a16:creationId xmlns:a16="http://schemas.microsoft.com/office/drawing/2014/main" id="{9EC84AC2-A03B-9B65-9D60-53417A318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77" y="2175923"/>
            <a:ext cx="4088423" cy="25968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335954-376B-E118-60FE-C88159973ED5}"/>
              </a:ext>
            </a:extLst>
          </p:cNvPr>
          <p:cNvSpPr/>
          <p:nvPr/>
        </p:nvSpPr>
        <p:spPr>
          <a:xfrm>
            <a:off x="0" y="0"/>
            <a:ext cx="12192000" cy="2085243"/>
          </a:xfrm>
          <a:prstGeom prst="rect">
            <a:avLst/>
          </a:prstGeom>
          <a:solidFill>
            <a:srgbClr val="9D7C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17AEA5-E41B-B009-886D-90CE8B3895B9}"/>
              </a:ext>
            </a:extLst>
          </p:cNvPr>
          <p:cNvSpPr/>
          <p:nvPr/>
        </p:nvSpPr>
        <p:spPr>
          <a:xfrm>
            <a:off x="0" y="4772757"/>
            <a:ext cx="12192000" cy="2085243"/>
          </a:xfrm>
          <a:prstGeom prst="rect">
            <a:avLst/>
          </a:prstGeom>
          <a:solidFill>
            <a:srgbClr val="9D7C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0A34FC-0777-E1CD-7D9C-99D5B5D9E43F}"/>
              </a:ext>
            </a:extLst>
          </p:cNvPr>
          <p:cNvSpPr txBox="1"/>
          <p:nvPr/>
        </p:nvSpPr>
        <p:spPr>
          <a:xfrm>
            <a:off x="1025769" y="901090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Palangan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Village: A Living Heritage in the Heart of Kurdistan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5AC8F-D929-0F4F-171D-290DD3016975}"/>
              </a:ext>
            </a:extLst>
          </p:cNvPr>
          <p:cNvSpPr txBox="1"/>
          <p:nvPr/>
        </p:nvSpPr>
        <p:spPr>
          <a:xfrm>
            <a:off x="70338" y="4862147"/>
            <a:ext cx="12192000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•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Palangan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one of the oldest villages in Kurdistan, with roots dating back to pre-Islamic times.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Known for its stepped stone architecture and location 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Tangivar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Valley, it reflects authentic mountain life.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The village hosts vibrant cultural events, including traditional festivals like Hezar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fire-lit Nowruz celebrations.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Restoration efforts have preserved its heritage while promoting tourism and local engagement.</a:t>
            </a:r>
          </a:p>
        </p:txBody>
      </p:sp>
    </p:spTree>
    <p:extLst>
      <p:ext uri="{BB962C8B-B14F-4D97-AF65-F5344CB8AC3E}">
        <p14:creationId xmlns:p14="http://schemas.microsoft.com/office/powerpoint/2010/main" val="3595747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A3478-347D-B61C-77C1-61B9FC0F5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F128E4-9335-6FB1-7429-956A442F2430}"/>
              </a:ext>
            </a:extLst>
          </p:cNvPr>
          <p:cNvSpPr/>
          <p:nvPr/>
        </p:nvSpPr>
        <p:spPr>
          <a:xfrm>
            <a:off x="480291" y="620935"/>
            <a:ext cx="11222182" cy="565055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4BE76-21B3-C994-EC1B-B86881A790C2}"/>
              </a:ext>
            </a:extLst>
          </p:cNvPr>
          <p:cNvSpPr/>
          <p:nvPr/>
        </p:nvSpPr>
        <p:spPr>
          <a:xfrm>
            <a:off x="3366424" y="6347042"/>
            <a:ext cx="541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Islamic Republic of Iran</a:t>
            </a: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Ministry of Cultural Heritage, Tourism and Handicrafts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MCTH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54288-8CD9-FD6C-0ED0-6F78598DB55D}"/>
              </a:ext>
            </a:extLst>
          </p:cNvPr>
          <p:cNvSpPr txBox="1"/>
          <p:nvPr/>
        </p:nvSpPr>
        <p:spPr>
          <a:xfrm>
            <a:off x="-163834" y="6237065"/>
            <a:ext cx="2886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www.visitiran.ir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AF798-0B20-F7F0-CAA9-6361E1C22D8A}"/>
              </a:ext>
            </a:extLst>
          </p:cNvPr>
          <p:cNvSpPr txBox="1"/>
          <p:nvPr/>
        </p:nvSpPr>
        <p:spPr>
          <a:xfrm>
            <a:off x="498763" y="641574"/>
            <a:ext cx="1121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A9011-C0C2-F897-894A-83373888FE3E}"/>
              </a:ext>
            </a:extLst>
          </p:cNvPr>
          <p:cNvSpPr txBox="1"/>
          <p:nvPr/>
        </p:nvSpPr>
        <p:spPr>
          <a:xfrm>
            <a:off x="10146555" y="2607299"/>
            <a:ext cx="14532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Establishing a UNESCO-registered heritage tourism network among member countries </a:t>
            </a:r>
            <a:endParaRPr lang="ar-IQ" sz="1000" dirty="0"/>
          </a:p>
          <a:p>
            <a:r>
              <a:rPr lang="en-US" sz="1000" dirty="0"/>
              <a:t>including </a:t>
            </a:r>
            <a:r>
              <a:rPr lang="ar-IQ" sz="1000" dirty="0"/>
              <a:t>:</a:t>
            </a:r>
          </a:p>
          <a:p>
            <a:endParaRPr lang="ar-IQ" sz="1000" dirty="0"/>
          </a:p>
          <a:p>
            <a:r>
              <a:rPr lang="ar-IQ" sz="1000" dirty="0"/>
              <a:t>-</a:t>
            </a:r>
            <a:r>
              <a:rPr lang="en-US" sz="1000" dirty="0"/>
              <a:t>heritage roads and sites,</a:t>
            </a:r>
            <a:endParaRPr lang="ar-IQ" sz="1000" dirty="0"/>
          </a:p>
          <a:p>
            <a:r>
              <a:rPr lang="en-US" sz="1000" dirty="0"/>
              <a:t> </a:t>
            </a:r>
            <a:r>
              <a:rPr lang="ar-IQ" sz="1000" dirty="0"/>
              <a:t> -</a:t>
            </a:r>
            <a:r>
              <a:rPr lang="en-US" sz="1000" dirty="0"/>
              <a:t>registered villages, </a:t>
            </a:r>
            <a:endParaRPr lang="ar-IQ" sz="1000" dirty="0"/>
          </a:p>
          <a:p>
            <a:r>
              <a:rPr lang="ar-IQ" sz="1000" dirty="0"/>
              <a:t>-</a:t>
            </a:r>
            <a:r>
              <a:rPr lang="en-US" sz="1000" dirty="0"/>
              <a:t> intangible heritage such as historic houses.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49D3CE-B661-522A-9E74-DFE581E6EEA1}"/>
              </a:ext>
            </a:extLst>
          </p:cNvPr>
          <p:cNvSpPr txBox="1"/>
          <p:nvPr/>
        </p:nvSpPr>
        <p:spPr>
          <a:xfrm>
            <a:off x="849086" y="982175"/>
            <a:ext cx="1001946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🏛️  Legal Framework for Responsible Reuse</a:t>
            </a:r>
          </a:p>
          <a:p>
            <a:pPr>
              <a:lnSpc>
                <a:spcPct val="150000"/>
              </a:lnSpc>
            </a:pPr>
            <a:r>
              <a:rPr lang="en-US" dirty="0"/>
              <a:t>Establish clear regulations for private-sector involvement in restoring and reusing heritage buildings.</a:t>
            </a:r>
          </a:p>
          <a:p>
            <a:pPr>
              <a:lnSpc>
                <a:spcPct val="150000"/>
              </a:lnSpc>
            </a:pPr>
            <a:r>
              <a:rPr lang="en-US" dirty="0"/>
              <a:t> 🌱  Infrastructure Development in Rural Areas</a:t>
            </a:r>
          </a:p>
          <a:p>
            <a:pPr>
              <a:lnSpc>
                <a:spcPct val="150000"/>
              </a:lnSpc>
            </a:pPr>
            <a:r>
              <a:rPr lang="en-US" dirty="0"/>
              <a:t>Invest in tourism infrastructure while preserving local architecture and cultural identity.</a:t>
            </a:r>
          </a:p>
          <a:p>
            <a:pPr>
              <a:lnSpc>
                <a:spcPct val="150000"/>
              </a:lnSpc>
            </a:pPr>
            <a:r>
              <a:rPr lang="en-US" dirty="0"/>
              <a:t> 🎭  Promotion of Intangible Heritage Events</a:t>
            </a:r>
          </a:p>
          <a:p>
            <a:pPr>
              <a:lnSpc>
                <a:spcPct val="150000"/>
              </a:lnSpc>
            </a:pPr>
            <a:r>
              <a:rPr lang="en-US" dirty="0"/>
              <a:t>Encourage registration of local festivals and rituals in the national tourism calendar.</a:t>
            </a:r>
          </a:p>
          <a:p>
            <a:pPr>
              <a:lnSpc>
                <a:spcPct val="150000"/>
              </a:lnSpc>
            </a:pPr>
            <a:r>
              <a:rPr lang="en-US" dirty="0"/>
              <a:t> 🌐  Regional Collaboration Among OIC Members</a:t>
            </a:r>
          </a:p>
          <a:p>
            <a:pPr>
              <a:lnSpc>
                <a:spcPct val="150000"/>
              </a:lnSpc>
            </a:pPr>
            <a:r>
              <a:rPr lang="en-US" dirty="0"/>
              <a:t>Create a UNESCO-linked heritage network for shared learning and joint initiatives.</a:t>
            </a:r>
          </a:p>
          <a:p>
            <a:pPr>
              <a:lnSpc>
                <a:spcPct val="150000"/>
              </a:lnSpc>
            </a:pPr>
            <a:r>
              <a:rPr lang="en-US" dirty="0"/>
              <a:t> 👥  Community Training &amp; Empowerment</a:t>
            </a:r>
          </a:p>
          <a:p>
            <a:pPr>
              <a:lnSpc>
                <a:spcPct val="150000"/>
              </a:lnSpc>
            </a:pPr>
            <a:r>
              <a:rPr lang="en-US" dirty="0"/>
              <a:t>Provide education and tools for local communities to manage and benefit from heritage tourism.</a:t>
            </a:r>
          </a:p>
          <a:p>
            <a:pPr>
              <a:lnSpc>
                <a:spcPct val="150000"/>
              </a:lnSpc>
            </a:pPr>
            <a:r>
              <a:rPr lang="en-US" dirty="0"/>
              <a:t> 💡  Use of Digital Technologies</a:t>
            </a:r>
          </a:p>
          <a:p>
            <a:pPr>
              <a:lnSpc>
                <a:spcPct val="150000"/>
              </a:lnSpc>
            </a:pPr>
            <a:r>
              <a:rPr lang="en-US" dirty="0"/>
              <a:t>Apply virtual reality, interactive maps, and online platforms to showcase heritage globally.</a:t>
            </a:r>
          </a:p>
        </p:txBody>
      </p:sp>
    </p:spTree>
    <p:extLst>
      <p:ext uri="{BB962C8B-B14F-4D97-AF65-F5344CB8AC3E}">
        <p14:creationId xmlns:p14="http://schemas.microsoft.com/office/powerpoint/2010/main" val="91436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127DD-6DC2-2121-8845-E1344E490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DEDCEA-C005-8812-1862-6BBF71886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74" y="4522324"/>
            <a:ext cx="1586599" cy="1003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DCA199-33C1-28F6-9CA1-C7E80628D832}"/>
              </a:ext>
            </a:extLst>
          </p:cNvPr>
          <p:cNvSpPr/>
          <p:nvPr/>
        </p:nvSpPr>
        <p:spPr>
          <a:xfrm>
            <a:off x="480291" y="620935"/>
            <a:ext cx="11222182" cy="565055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6E3AB3-1C9E-A039-16E9-30F86A765B60}"/>
              </a:ext>
            </a:extLst>
          </p:cNvPr>
          <p:cNvSpPr/>
          <p:nvPr/>
        </p:nvSpPr>
        <p:spPr>
          <a:xfrm>
            <a:off x="3381866" y="5525942"/>
            <a:ext cx="541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Islamic Republic of Iran</a:t>
            </a: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Ministry of Cultural Heritage, Tourism and Handicrafts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MCTH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9DF1F-2139-42B8-4A24-AC4BBC4E1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42" y="691274"/>
            <a:ext cx="1364869" cy="640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0EE011-F573-8371-9437-29281DAD3D5B}"/>
              </a:ext>
            </a:extLst>
          </p:cNvPr>
          <p:cNvSpPr txBox="1"/>
          <p:nvPr/>
        </p:nvSpPr>
        <p:spPr>
          <a:xfrm>
            <a:off x="-163834" y="6237065"/>
            <a:ext cx="2886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www.visitiran.ir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91247-ED09-027C-8852-A5A66E6BF7FE}"/>
              </a:ext>
            </a:extLst>
          </p:cNvPr>
          <p:cNvSpPr txBox="1"/>
          <p:nvPr/>
        </p:nvSpPr>
        <p:spPr>
          <a:xfrm>
            <a:off x="2722299" y="2573248"/>
            <a:ext cx="653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370997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982C63-1299-67AA-B6FE-5343FB8E09EF}"/>
              </a:ext>
            </a:extLst>
          </p:cNvPr>
          <p:cNvSpPr/>
          <p:nvPr/>
        </p:nvSpPr>
        <p:spPr>
          <a:xfrm>
            <a:off x="0" y="5244238"/>
            <a:ext cx="12192000" cy="160899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139B41-3D0E-87BC-402A-6599D6D408DB}"/>
              </a:ext>
            </a:extLst>
          </p:cNvPr>
          <p:cNvSpPr/>
          <p:nvPr/>
        </p:nvSpPr>
        <p:spPr>
          <a:xfrm>
            <a:off x="228601" y="351692"/>
            <a:ext cx="11641014" cy="545123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21F4B0-B003-83DF-92EC-0193C77B5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4" y="5435904"/>
            <a:ext cx="1312985" cy="8305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EB9DD9-F092-35A8-34A3-3210DF93050B}"/>
              </a:ext>
            </a:extLst>
          </p:cNvPr>
          <p:cNvSpPr/>
          <p:nvPr/>
        </p:nvSpPr>
        <p:spPr>
          <a:xfrm>
            <a:off x="4400523" y="6201252"/>
            <a:ext cx="3297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Islamic Republic of Iran</a:t>
            </a: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Ministry of Cultural Heritage, Tourism and Handicrafts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MCTH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Stone carvings on the walls of an ancient city&#10;&#10;AI-generated content may be incorrect.">
            <a:extLst>
              <a:ext uri="{FF2B5EF4-FFF2-40B4-BE49-F238E27FC236}">
                <a16:creationId xmlns:a16="http://schemas.microsoft.com/office/drawing/2014/main" id="{853195C9-D916-F32E-825C-A9039982F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36" y="500515"/>
            <a:ext cx="3300284" cy="2189435"/>
          </a:xfrm>
          <a:prstGeom prst="rect">
            <a:avLst/>
          </a:prstGeom>
        </p:spPr>
      </p:pic>
      <p:pic>
        <p:nvPicPr>
          <p:cNvPr id="16" name="Picture 15" descr="A house built into a rock&#10;&#10;AI-generated content may be incorrect.">
            <a:extLst>
              <a:ext uri="{FF2B5EF4-FFF2-40B4-BE49-F238E27FC236}">
                <a16:creationId xmlns:a16="http://schemas.microsoft.com/office/drawing/2014/main" id="{8974024B-0ABB-5D21-3AD6-15C36C6DA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26" y="534082"/>
            <a:ext cx="3116295" cy="2155868"/>
          </a:xfrm>
          <a:prstGeom prst="rect">
            <a:avLst/>
          </a:prstGeom>
        </p:spPr>
      </p:pic>
      <p:pic>
        <p:nvPicPr>
          <p:cNvPr id="20" name="Picture 19" descr="A large building on a hill&#10;&#10;AI-generated content may be incorrect.">
            <a:extLst>
              <a:ext uri="{FF2B5EF4-FFF2-40B4-BE49-F238E27FC236}">
                <a16:creationId xmlns:a16="http://schemas.microsoft.com/office/drawing/2014/main" id="{E392028A-DFA1-E9D1-EC48-6CC382CFE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70" y="534082"/>
            <a:ext cx="2453515" cy="2155868"/>
          </a:xfrm>
          <a:prstGeom prst="rect">
            <a:avLst/>
          </a:prstGeom>
        </p:spPr>
      </p:pic>
      <p:pic>
        <p:nvPicPr>
          <p:cNvPr id="22" name="Picture 21" descr="A building with a dome and a reflection of the water&#10;&#10;AI-generated content may be incorrect.">
            <a:extLst>
              <a:ext uri="{FF2B5EF4-FFF2-40B4-BE49-F238E27FC236}">
                <a16:creationId xmlns:a16="http://schemas.microsoft.com/office/drawing/2014/main" id="{997797CA-43CB-71C0-DD31-0DC12F7C8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5" y="534081"/>
            <a:ext cx="2308244" cy="2155868"/>
          </a:xfrm>
          <a:prstGeom prst="rect">
            <a:avLst/>
          </a:prstGeom>
        </p:spPr>
      </p:pic>
      <p:pic>
        <p:nvPicPr>
          <p:cNvPr id="24" name="Picture 23" descr="A pool in a grassy area&#10;&#10;AI-generated content may be incorrect.">
            <a:extLst>
              <a:ext uri="{FF2B5EF4-FFF2-40B4-BE49-F238E27FC236}">
                <a16:creationId xmlns:a16="http://schemas.microsoft.com/office/drawing/2014/main" id="{160019C9-DF5E-0580-E48D-F4F2CCF5B4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1" y="2804037"/>
            <a:ext cx="2930829" cy="2309184"/>
          </a:xfrm>
          <a:prstGeom prst="rect">
            <a:avLst/>
          </a:prstGeom>
        </p:spPr>
      </p:pic>
      <p:pic>
        <p:nvPicPr>
          <p:cNvPr id="26" name="Picture 25" descr="A castle built in sand&#10;&#10;AI-generated content may be incorrect.">
            <a:extLst>
              <a:ext uri="{FF2B5EF4-FFF2-40B4-BE49-F238E27FC236}">
                <a16:creationId xmlns:a16="http://schemas.microsoft.com/office/drawing/2014/main" id="{EA2EAADF-8853-36A9-2E91-B5D7DB942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40" y="2804036"/>
            <a:ext cx="3150356" cy="2326115"/>
          </a:xfrm>
          <a:prstGeom prst="rect">
            <a:avLst/>
          </a:prstGeom>
        </p:spPr>
      </p:pic>
      <p:pic>
        <p:nvPicPr>
          <p:cNvPr id="28" name="Picture 27" descr="A stone structure with a square roof with Pasargadae in the background">
            <a:extLst>
              <a:ext uri="{FF2B5EF4-FFF2-40B4-BE49-F238E27FC236}">
                <a16:creationId xmlns:a16="http://schemas.microsoft.com/office/drawing/2014/main" id="{9392B4C4-0327-4BAB-AE91-F0F6FD23FF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3" y="2804036"/>
            <a:ext cx="2243997" cy="2326116"/>
          </a:xfrm>
          <a:prstGeom prst="rect">
            <a:avLst/>
          </a:prstGeom>
        </p:spPr>
      </p:pic>
      <p:pic>
        <p:nvPicPr>
          <p:cNvPr id="30" name="Picture 29" descr="A stone carving of soldiers on a rock&#10;&#10;AI-generated content may be incorrect.">
            <a:extLst>
              <a:ext uri="{FF2B5EF4-FFF2-40B4-BE49-F238E27FC236}">
                <a16:creationId xmlns:a16="http://schemas.microsoft.com/office/drawing/2014/main" id="{914DF21E-DC02-4D15-57DC-99DF88C44F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5" y="2820966"/>
            <a:ext cx="2776515" cy="22922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C465C01-2886-A425-10F9-92FBC706A680}"/>
              </a:ext>
            </a:extLst>
          </p:cNvPr>
          <p:cNvSpPr txBox="1"/>
          <p:nvPr/>
        </p:nvSpPr>
        <p:spPr>
          <a:xfrm>
            <a:off x="33440" y="6478251"/>
            <a:ext cx="2886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www.visitiran.ir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9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039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25E5D-DF5D-4A2E-36AB-8E04B33676BF}"/>
              </a:ext>
            </a:extLst>
          </p:cNvPr>
          <p:cNvSpPr txBox="1"/>
          <p:nvPr/>
        </p:nvSpPr>
        <p:spPr>
          <a:xfrm>
            <a:off x="262759" y="6264166"/>
            <a:ext cx="2522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fa-IR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5DB72-D48C-24CD-0CEA-2BD71C3F644D}"/>
              </a:ext>
            </a:extLst>
          </p:cNvPr>
          <p:cNvSpPr txBox="1"/>
          <p:nvPr/>
        </p:nvSpPr>
        <p:spPr>
          <a:xfrm>
            <a:off x="590713" y="6319023"/>
            <a:ext cx="2886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www.visitiran.ir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925E84-9F10-0690-B201-BA6BF993F1C2}"/>
              </a:ext>
            </a:extLst>
          </p:cNvPr>
          <p:cNvSpPr txBox="1"/>
          <p:nvPr/>
        </p:nvSpPr>
        <p:spPr>
          <a:xfrm>
            <a:off x="840642" y="1861919"/>
            <a:ext cx="10817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n-US" sz="2000" b="1" dirty="0"/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its rich and diverse tourism heritage, has steadily strengthened its position as a cultural and heritage-based destination in recent years.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growing interest reflects the country’s unique potential to offer authentic experiences to international visitors.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context, revisiting tourism strategies and placing greater emphasis on sustainability has become a strategic necessity—especially among OIC member countries that share deep cultural and historical ties and can collectively advance sustainable heritage tourism through regional collaboration.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607E58-AF6D-3261-FDD5-DD356F968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" y="132169"/>
            <a:ext cx="1819563" cy="13011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B3562E-3B0D-EEF1-992E-504722CFC1C1}"/>
              </a:ext>
            </a:extLst>
          </p:cNvPr>
          <p:cNvSpPr txBox="1"/>
          <p:nvPr/>
        </p:nvSpPr>
        <p:spPr>
          <a:xfrm>
            <a:off x="120073" y="6472107"/>
            <a:ext cx="2886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www.visitiran.ir</a:t>
            </a:r>
            <a:endParaRPr lang="fa-I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4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44079" y="-2640311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9222" t="-4461" r="-20094" b="-4717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6534218" y="2361009"/>
            <a:ext cx="512605" cy="739981"/>
          </a:xfrm>
          <a:custGeom>
            <a:avLst/>
            <a:gdLst/>
            <a:ahLst/>
            <a:cxnLst/>
            <a:rect l="l" t="t" r="r" b="b"/>
            <a:pathLst>
              <a:path w="768908" h="1109972">
                <a:moveTo>
                  <a:pt x="0" y="0"/>
                </a:moveTo>
                <a:lnTo>
                  <a:pt x="768907" y="0"/>
                </a:lnTo>
                <a:lnTo>
                  <a:pt x="768907" y="1109972"/>
                </a:lnTo>
                <a:lnTo>
                  <a:pt x="0" y="110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5"/>
          <p:cNvGrpSpPr/>
          <p:nvPr/>
        </p:nvGrpSpPr>
        <p:grpSpPr>
          <a:xfrm>
            <a:off x="-746495" y="6560056"/>
            <a:ext cx="12938495" cy="323345"/>
            <a:chOff x="0" y="0"/>
            <a:chExt cx="5406416" cy="719458"/>
          </a:xfrm>
        </p:grpSpPr>
        <p:sp>
          <p:nvSpPr>
            <p:cNvPr id="20" name="Freeform 6"/>
            <p:cNvSpPr/>
            <p:nvPr/>
          </p:nvSpPr>
          <p:spPr>
            <a:xfrm>
              <a:off x="311927" y="0"/>
              <a:ext cx="5094489" cy="719458"/>
            </a:xfrm>
            <a:custGeom>
              <a:avLst/>
              <a:gdLst/>
              <a:ahLst/>
              <a:cxnLst/>
              <a:rect l="l" t="t" r="r" b="b"/>
              <a:pathLst>
                <a:path w="5406416" h="719458">
                  <a:moveTo>
                    <a:pt x="0" y="0"/>
                  </a:moveTo>
                  <a:lnTo>
                    <a:pt x="5406416" y="0"/>
                  </a:lnTo>
                  <a:lnTo>
                    <a:pt x="5406416" y="719458"/>
                  </a:lnTo>
                  <a:lnTo>
                    <a:pt x="0" y="719458"/>
                  </a:lnTo>
                  <a:close/>
                </a:path>
              </a:pathLst>
            </a:custGeom>
            <a:solidFill>
              <a:srgbClr val="C9455F"/>
            </a:solidFill>
          </p:spPr>
        </p:sp>
        <p:sp>
          <p:nvSpPr>
            <p:cNvPr id="21" name="TextBox 7"/>
            <p:cNvSpPr txBox="1"/>
            <p:nvPr/>
          </p:nvSpPr>
          <p:spPr>
            <a:xfrm>
              <a:off x="0" y="19050"/>
              <a:ext cx="5406416" cy="700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42BDFB4C-1570-30DC-BD9D-8A222A33054D}"/>
              </a:ext>
            </a:extLst>
          </p:cNvPr>
          <p:cNvGrpSpPr/>
          <p:nvPr/>
        </p:nvGrpSpPr>
        <p:grpSpPr>
          <a:xfrm rot="5400000">
            <a:off x="3349683" y="-1959614"/>
            <a:ext cx="5645732" cy="10516299"/>
            <a:chOff x="0" y="-47625"/>
            <a:chExt cx="3094495" cy="2946011"/>
          </a:xfrm>
          <a:solidFill>
            <a:schemeClr val="bg1"/>
          </a:solidFill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FE4ED46-D472-4F19-3233-28F67EEE461C}"/>
                </a:ext>
              </a:extLst>
            </p:cNvPr>
            <p:cNvSpPr/>
            <p:nvPr/>
          </p:nvSpPr>
          <p:spPr>
            <a:xfrm>
              <a:off x="0" y="0"/>
              <a:ext cx="3094495" cy="2898386"/>
            </a:xfrm>
            <a:custGeom>
              <a:avLst/>
              <a:gdLst/>
              <a:ahLst/>
              <a:cxnLst/>
              <a:rect l="l" t="t" r="r" b="b"/>
              <a:pathLst>
                <a:path w="3094495" h="2898386">
                  <a:moveTo>
                    <a:pt x="13531" y="0"/>
                  </a:moveTo>
                  <a:lnTo>
                    <a:pt x="3080964" y="0"/>
                  </a:lnTo>
                  <a:cubicBezTo>
                    <a:pt x="3084553" y="0"/>
                    <a:pt x="3087994" y="1426"/>
                    <a:pt x="3090532" y="3963"/>
                  </a:cubicBezTo>
                  <a:cubicBezTo>
                    <a:pt x="3093070" y="6501"/>
                    <a:pt x="3094495" y="9942"/>
                    <a:pt x="3094495" y="13531"/>
                  </a:cubicBezTo>
                  <a:lnTo>
                    <a:pt x="3094495" y="2884855"/>
                  </a:lnTo>
                  <a:cubicBezTo>
                    <a:pt x="3094495" y="2888443"/>
                    <a:pt x="3093070" y="2891885"/>
                    <a:pt x="3090532" y="2894423"/>
                  </a:cubicBezTo>
                  <a:cubicBezTo>
                    <a:pt x="3087994" y="2896960"/>
                    <a:pt x="3084553" y="2898386"/>
                    <a:pt x="3080964" y="2898386"/>
                  </a:cubicBezTo>
                  <a:lnTo>
                    <a:pt x="13531" y="2898386"/>
                  </a:lnTo>
                  <a:cubicBezTo>
                    <a:pt x="9942" y="2898386"/>
                    <a:pt x="6501" y="2896960"/>
                    <a:pt x="3963" y="2894423"/>
                  </a:cubicBezTo>
                  <a:cubicBezTo>
                    <a:pt x="1426" y="2891885"/>
                    <a:pt x="0" y="2888443"/>
                    <a:pt x="0" y="2884855"/>
                  </a:cubicBezTo>
                  <a:lnTo>
                    <a:pt x="0" y="13531"/>
                  </a:lnTo>
                  <a:cubicBezTo>
                    <a:pt x="0" y="9942"/>
                    <a:pt x="1426" y="6501"/>
                    <a:pt x="3963" y="3963"/>
                  </a:cubicBezTo>
                  <a:cubicBezTo>
                    <a:pt x="6501" y="1426"/>
                    <a:pt x="9942" y="0"/>
                    <a:pt x="13531" y="0"/>
                  </a:cubicBezTo>
                  <a:close/>
                </a:path>
              </a:pathLst>
            </a:custGeom>
            <a:grpFill/>
            <a:ln w="25400" cap="sq">
              <a:solidFill>
                <a:srgbClr val="48CFAE"/>
              </a:solidFill>
              <a:prstDash val="solid"/>
              <a:miter/>
            </a:ln>
          </p:spPr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5AF27946-90E8-644B-5319-B7867384B752}"/>
                </a:ext>
              </a:extLst>
            </p:cNvPr>
            <p:cNvSpPr txBox="1"/>
            <p:nvPr/>
          </p:nvSpPr>
          <p:spPr>
            <a:xfrm>
              <a:off x="0" y="-47625"/>
              <a:ext cx="3094495" cy="294601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8CFAE"/>
              </a:solidFill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14"/>
          <p:cNvGrpSpPr/>
          <p:nvPr/>
        </p:nvGrpSpPr>
        <p:grpSpPr>
          <a:xfrm>
            <a:off x="355600" y="6299869"/>
            <a:ext cx="11434958" cy="583531"/>
            <a:chOff x="0" y="0"/>
            <a:chExt cx="5166198" cy="1025950"/>
          </a:xfrm>
        </p:grpSpPr>
        <p:sp>
          <p:nvSpPr>
            <p:cNvPr id="23" name="Freeform 15"/>
            <p:cNvSpPr/>
            <p:nvPr/>
          </p:nvSpPr>
          <p:spPr>
            <a:xfrm>
              <a:off x="0" y="0"/>
              <a:ext cx="5166198" cy="1025949"/>
            </a:xfrm>
            <a:custGeom>
              <a:avLst/>
              <a:gdLst/>
              <a:ahLst/>
              <a:cxnLst/>
              <a:rect l="l" t="t" r="r" b="b"/>
              <a:pathLst>
                <a:path w="5166198" h="1025949">
                  <a:moveTo>
                    <a:pt x="0" y="0"/>
                  </a:moveTo>
                  <a:lnTo>
                    <a:pt x="5166198" y="0"/>
                  </a:lnTo>
                  <a:lnTo>
                    <a:pt x="5166198" y="1025949"/>
                  </a:lnTo>
                  <a:lnTo>
                    <a:pt x="0" y="1025949"/>
                  </a:lnTo>
                  <a:close/>
                </a:path>
              </a:pathLst>
            </a:custGeom>
            <a:solidFill>
              <a:srgbClr val="195759"/>
            </a:solidFill>
          </p:spPr>
        </p:sp>
        <p:sp>
          <p:nvSpPr>
            <p:cNvPr id="24" name="TextBox 16"/>
            <p:cNvSpPr txBox="1"/>
            <p:nvPr/>
          </p:nvSpPr>
          <p:spPr>
            <a:xfrm>
              <a:off x="0" y="-47625"/>
              <a:ext cx="5166198" cy="10735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EE944DB-4130-F950-D50F-ACF9D1CC3698}"/>
              </a:ext>
            </a:extLst>
          </p:cNvPr>
          <p:cNvSpPr txBox="1">
            <a:spLocks/>
          </p:cNvSpPr>
          <p:nvPr/>
        </p:nvSpPr>
        <p:spPr>
          <a:xfrm>
            <a:off x="1931523" y="643404"/>
            <a:ext cx="8283111" cy="4196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trend of inbound foreign tourist arrivals and annual percentage changes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19850E4-91E9-5AA0-6085-246AEA7A21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35231"/>
              </p:ext>
            </p:extLst>
          </p:nvPr>
        </p:nvGraphicFramePr>
        <p:xfrm>
          <a:off x="931308" y="1139884"/>
          <a:ext cx="10499392" cy="4981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CA1D9F9-7EEF-D14E-8E3F-133C1A257289}"/>
              </a:ext>
            </a:extLst>
          </p:cNvPr>
          <p:cNvSpPr txBox="1"/>
          <p:nvPr/>
        </p:nvSpPr>
        <p:spPr>
          <a:xfrm>
            <a:off x="4781288" y="6406381"/>
            <a:ext cx="2886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www.visitiran.ir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9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8A445C-D1E0-83BC-BA1B-1187AA036951}"/>
              </a:ext>
            </a:extLst>
          </p:cNvPr>
          <p:cNvSpPr/>
          <p:nvPr/>
        </p:nvSpPr>
        <p:spPr>
          <a:xfrm>
            <a:off x="39074" y="2205364"/>
            <a:ext cx="12192000" cy="3802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92D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CA51C-F0CC-0630-7AA9-9847964CC18A}"/>
              </a:ext>
            </a:extLst>
          </p:cNvPr>
          <p:cNvSpPr txBox="1"/>
          <p:nvPr/>
        </p:nvSpPr>
        <p:spPr>
          <a:xfrm>
            <a:off x="262759" y="6264166"/>
            <a:ext cx="2522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fa-IR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904EC-A1C7-D42D-F308-B6BEBBB2279A}"/>
              </a:ext>
            </a:extLst>
          </p:cNvPr>
          <p:cNvSpPr txBox="1"/>
          <p:nvPr/>
        </p:nvSpPr>
        <p:spPr>
          <a:xfrm>
            <a:off x="399997" y="2861067"/>
            <a:ext cx="11799838" cy="333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Iran ranks among the </a:t>
            </a:r>
            <a:r>
              <a:rPr lang="en-US" b="1" dirty="0"/>
              <a:t>top 10 countries globally</a:t>
            </a:r>
            <a:r>
              <a:rPr lang="en-US" dirty="0"/>
              <a:t> with </a:t>
            </a:r>
            <a:r>
              <a:rPr lang="en-US" b="1" dirty="0"/>
              <a:t>29 UNESCO World Heritage Sites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Recognized for </a:t>
            </a:r>
            <a:r>
              <a:rPr lang="en-US" b="1" dirty="0"/>
              <a:t>intangible cultural heritage</a:t>
            </a:r>
            <a:r>
              <a:rPr lang="en-US" dirty="0"/>
              <a:t> such as Nowruz, traditional music, and crafts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/>
              <a:t>Five Iranian cities</a:t>
            </a:r>
            <a:r>
              <a:rPr lang="en-US" dirty="0"/>
              <a:t> (Isfahan, Rasht, Bandar Abbas, </a:t>
            </a:r>
            <a:r>
              <a:rPr lang="en-US" dirty="0" err="1"/>
              <a:t>Sanandaj</a:t>
            </a:r>
            <a:r>
              <a:rPr lang="en-US" dirty="0"/>
              <a:t>, Kermanshah) are part of </a:t>
            </a:r>
            <a:r>
              <a:rPr lang="en-US" b="1" dirty="0"/>
              <a:t>UNESCO’s Creative Cities Network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Diverse attractions: </a:t>
            </a:r>
            <a:r>
              <a:rPr lang="en-US" b="1" dirty="0"/>
              <a:t>deserts, forests, bazaars, Persian gardens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/>
              <a:t>Strong potential for </a:t>
            </a:r>
            <a:r>
              <a:rPr lang="en-US" b="1" dirty="0"/>
              <a:t>regional cooperation</a:t>
            </a:r>
            <a:r>
              <a:rPr lang="en-US" dirty="0"/>
              <a:t> among </a:t>
            </a:r>
            <a:r>
              <a:rPr lang="en-US" b="1" dirty="0"/>
              <a:t>OIC member states</a:t>
            </a:r>
            <a:r>
              <a:rPr lang="en-US" dirty="0"/>
              <a:t> in promoting </a:t>
            </a:r>
            <a:r>
              <a:rPr lang="en-US" b="1" dirty="0"/>
              <a:t>sustainable heritage tourism</a:t>
            </a:r>
            <a:endParaRPr lang="en-US" dirty="0"/>
          </a:p>
          <a:p>
            <a:pPr algn="just">
              <a:lnSpc>
                <a:spcPct val="2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table with plates of food&#10;&#10;AI-generated content may be incorrect.">
            <a:extLst>
              <a:ext uri="{FF2B5EF4-FFF2-40B4-BE49-F238E27FC236}">
                <a16:creationId xmlns:a16="http://schemas.microsoft.com/office/drawing/2014/main" id="{FA012EEF-7300-8BB2-A6D0-A22CFCB47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2" y="67108"/>
            <a:ext cx="1885257" cy="1537566"/>
          </a:xfrm>
          <a:prstGeom prst="rect">
            <a:avLst/>
          </a:prstGeom>
        </p:spPr>
      </p:pic>
      <p:pic>
        <p:nvPicPr>
          <p:cNvPr id="7" name="Picture 6" descr="A person in a scarf looking at a painting&#10;&#10;AI-generated content may be incorrect.">
            <a:extLst>
              <a:ext uri="{FF2B5EF4-FFF2-40B4-BE49-F238E27FC236}">
                <a16:creationId xmlns:a16="http://schemas.microsoft.com/office/drawing/2014/main" id="{494AE0CB-1D05-ACD3-4253-D121B2986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26" y="67108"/>
            <a:ext cx="2362192" cy="1533516"/>
          </a:xfrm>
          <a:prstGeom prst="rect">
            <a:avLst/>
          </a:prstGeom>
        </p:spPr>
      </p:pic>
      <p:pic>
        <p:nvPicPr>
          <p:cNvPr id="15" name="Picture 14" descr="A large courtyard with many green grass and buildings&#10;&#10;AI-generated content may be incorrect.">
            <a:extLst>
              <a:ext uri="{FF2B5EF4-FFF2-40B4-BE49-F238E27FC236}">
                <a16:creationId xmlns:a16="http://schemas.microsoft.com/office/drawing/2014/main" id="{F8AB3286-B01D-EDC3-8D13-17402D8B8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51" y="67712"/>
            <a:ext cx="2895600" cy="1532912"/>
          </a:xfrm>
          <a:prstGeom prst="rect">
            <a:avLst/>
          </a:prstGeom>
        </p:spPr>
      </p:pic>
      <p:pic>
        <p:nvPicPr>
          <p:cNvPr id="21" name="Picture 20" descr="A statue of a snake with a pipe&#10;&#10;AI-generated content may be incorrect.">
            <a:extLst>
              <a:ext uri="{FF2B5EF4-FFF2-40B4-BE49-F238E27FC236}">
                <a16:creationId xmlns:a16="http://schemas.microsoft.com/office/drawing/2014/main" id="{8A0A7D84-0F48-5834-FDDF-CD151B1C74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84" y="67108"/>
            <a:ext cx="2212589" cy="1532913"/>
          </a:xfrm>
          <a:prstGeom prst="rect">
            <a:avLst/>
          </a:prstGeom>
        </p:spPr>
      </p:pic>
      <p:pic>
        <p:nvPicPr>
          <p:cNvPr id="23" name="Picture 22" descr="A group of different foods in bowls&#10;&#10;AI-generated content may be incorrect.">
            <a:extLst>
              <a:ext uri="{FF2B5EF4-FFF2-40B4-BE49-F238E27FC236}">
                <a16:creationId xmlns:a16="http://schemas.microsoft.com/office/drawing/2014/main" id="{31C48E75-AD90-AF83-F208-027C951E4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06" y="62454"/>
            <a:ext cx="2034859" cy="15329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E8539B-94E9-75AF-9B29-441448E13B25}"/>
              </a:ext>
            </a:extLst>
          </p:cNvPr>
          <p:cNvSpPr txBox="1"/>
          <p:nvPr/>
        </p:nvSpPr>
        <p:spPr>
          <a:xfrm>
            <a:off x="28689" y="1587241"/>
            <a:ext cx="1930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Kermanshah</a:t>
            </a:r>
            <a:endParaRPr lang="ar-IQ" sz="1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en-US" sz="10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CreativeCity</a:t>
            </a:r>
            <a:r>
              <a:rPr lang="en-US" sz="10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Of gastronomy (2021)</a:t>
            </a:r>
            <a:endParaRPr lang="fa-IR" sz="10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cs typeface="Zar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EC970E-4AA4-D911-0187-F487A76F2529}"/>
              </a:ext>
            </a:extLst>
          </p:cNvPr>
          <p:cNvSpPr txBox="1"/>
          <p:nvPr/>
        </p:nvSpPr>
        <p:spPr>
          <a:xfrm>
            <a:off x="2269186" y="1590739"/>
            <a:ext cx="2141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Bandar Abbas</a:t>
            </a:r>
            <a:endParaRPr lang="ar-IQ" sz="1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city of “Crafts and Folk Art” (2019)</a:t>
            </a:r>
            <a:endParaRPr lang="fa-IR" sz="1000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algn="ctr"/>
            <a:endParaRPr lang="en-US" sz="1000" dirty="0">
              <a:cs typeface="Zar" panose="000004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40ADD-47F6-57BF-25F3-1B4C48F2D52C}"/>
              </a:ext>
            </a:extLst>
          </p:cNvPr>
          <p:cNvSpPr txBox="1"/>
          <p:nvPr/>
        </p:nvSpPr>
        <p:spPr>
          <a:xfrm>
            <a:off x="7056476" y="1634693"/>
            <a:ext cx="3208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C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FFC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Sanandaj</a:t>
            </a:r>
            <a:endParaRPr lang="ar-IQ" sz="1100" dirty="0">
              <a:solidFill>
                <a:srgbClr val="FFC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city of “Music” (2019)</a:t>
            </a:r>
            <a:endParaRPr lang="fa-IR" sz="1100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algn="ctr"/>
            <a:endParaRPr lang="en-US" sz="1100" dirty="0">
              <a:cs typeface="Zar" panose="000004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2564A-E270-75F4-E860-CBB8ED36FEF9}"/>
              </a:ext>
            </a:extLst>
          </p:cNvPr>
          <p:cNvSpPr txBox="1"/>
          <p:nvPr/>
        </p:nvSpPr>
        <p:spPr>
          <a:xfrm>
            <a:off x="5068274" y="162307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Isfahan</a:t>
            </a:r>
            <a:endParaRPr lang="ar-IQ" sz="1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Creative City of Crafts and Folk Art (2015)</a:t>
            </a:r>
            <a:endParaRPr lang="fa-IR" sz="1000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algn="ctr"/>
            <a:endParaRPr lang="en-US" sz="1000" dirty="0">
              <a:cs typeface="Zar" panose="0000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AC479B-C5DB-7B9F-1383-8DE6ADFF5E10}"/>
              </a:ext>
            </a:extLst>
          </p:cNvPr>
          <p:cNvSpPr txBox="1"/>
          <p:nvPr/>
        </p:nvSpPr>
        <p:spPr>
          <a:xfrm>
            <a:off x="10119946" y="1610731"/>
            <a:ext cx="185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Rasht</a:t>
            </a:r>
            <a:endParaRPr lang="ar-IQ" sz="1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Creative City Of gastronomy (2015)</a:t>
            </a:r>
            <a:endParaRPr lang="fa-IR" sz="1000" dirty="0"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algn="ctr"/>
            <a:endParaRPr lang="en-US" sz="1000" dirty="0">
              <a:cs typeface="Zar" panose="00000400000000000000" pitchFamily="2" charset="-78"/>
            </a:endParaRPr>
          </a:p>
        </p:txBody>
      </p:sp>
      <p:sp>
        <p:nvSpPr>
          <p:cNvPr id="32" name="Ribbon: Tilted Down 31">
            <a:extLst>
              <a:ext uri="{FF2B5EF4-FFF2-40B4-BE49-F238E27FC236}">
                <a16:creationId xmlns:a16="http://schemas.microsoft.com/office/drawing/2014/main" id="{170A566D-D5B3-867F-3431-922F401681B5}"/>
              </a:ext>
            </a:extLst>
          </p:cNvPr>
          <p:cNvSpPr/>
          <p:nvPr/>
        </p:nvSpPr>
        <p:spPr>
          <a:xfrm>
            <a:off x="5022922" y="62454"/>
            <a:ext cx="2141057" cy="369332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UNESCO’s Creative Cities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28930F-11DE-7CAE-302C-642D5E78A5E7}"/>
              </a:ext>
            </a:extLst>
          </p:cNvPr>
          <p:cNvCxnSpPr>
            <a:cxnSpLocks/>
          </p:cNvCxnSpPr>
          <p:nvPr/>
        </p:nvCxnSpPr>
        <p:spPr>
          <a:xfrm>
            <a:off x="39074" y="5954755"/>
            <a:ext cx="121503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6DB73F6-87D4-7FD4-11CB-4F91016B48A3}"/>
              </a:ext>
            </a:extLst>
          </p:cNvPr>
          <p:cNvSpPr txBox="1"/>
          <p:nvPr/>
        </p:nvSpPr>
        <p:spPr>
          <a:xfrm>
            <a:off x="18675" y="-89111"/>
            <a:ext cx="601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072DB4-5C33-0E0B-9F51-FE0284B9859A}"/>
              </a:ext>
            </a:extLst>
          </p:cNvPr>
          <p:cNvSpPr txBox="1"/>
          <p:nvPr/>
        </p:nvSpPr>
        <p:spPr>
          <a:xfrm>
            <a:off x="2110104" y="-29879"/>
            <a:ext cx="601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IQ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B64BF7-248C-6148-6FD4-C9AA3CE6AD81}"/>
              </a:ext>
            </a:extLst>
          </p:cNvPr>
          <p:cNvSpPr txBox="1"/>
          <p:nvPr/>
        </p:nvSpPr>
        <p:spPr>
          <a:xfrm>
            <a:off x="4627118" y="-72798"/>
            <a:ext cx="601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IQ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662952-6D35-C924-3A86-3704CACBF7F8}"/>
              </a:ext>
            </a:extLst>
          </p:cNvPr>
          <p:cNvSpPr txBox="1"/>
          <p:nvPr/>
        </p:nvSpPr>
        <p:spPr>
          <a:xfrm>
            <a:off x="9993506" y="-79262"/>
            <a:ext cx="601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IQ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45C3D0-B80E-3577-CB3A-504EC08C9847}"/>
              </a:ext>
            </a:extLst>
          </p:cNvPr>
          <p:cNvSpPr txBox="1"/>
          <p:nvPr/>
        </p:nvSpPr>
        <p:spPr>
          <a:xfrm>
            <a:off x="7655842" y="-87439"/>
            <a:ext cx="601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IQ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B5DBC1-AFE1-7B45-6083-470158004D9C}"/>
              </a:ext>
            </a:extLst>
          </p:cNvPr>
          <p:cNvSpPr/>
          <p:nvPr/>
        </p:nvSpPr>
        <p:spPr>
          <a:xfrm>
            <a:off x="3628050" y="6264166"/>
            <a:ext cx="541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Islamic Republic of Iran</a:t>
            </a:r>
            <a:endParaRPr kumimoji="0" lang="fa-IR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Ministry of Cultural Heritage, Tourism and Handicrafts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MCTH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B37F1-0700-93BB-E91D-E75F29375209}"/>
              </a:ext>
            </a:extLst>
          </p:cNvPr>
          <p:cNvSpPr txBox="1"/>
          <p:nvPr/>
        </p:nvSpPr>
        <p:spPr>
          <a:xfrm>
            <a:off x="39074" y="6334108"/>
            <a:ext cx="255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www.visitiran.ir</a:t>
            </a:r>
            <a:endParaRPr lang="fa-IR" dirty="0"/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D23D31-A042-8678-E4A4-7AF28CD2EFF2}"/>
              </a:ext>
            </a:extLst>
          </p:cNvPr>
          <p:cNvSpPr/>
          <p:nvPr/>
        </p:nvSpPr>
        <p:spPr>
          <a:xfrm>
            <a:off x="515007" y="2523337"/>
            <a:ext cx="448408" cy="3149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42594-B3CC-6E06-16ED-BAA961C6720B}"/>
              </a:ext>
            </a:extLst>
          </p:cNvPr>
          <p:cNvSpPr txBox="1"/>
          <p:nvPr/>
        </p:nvSpPr>
        <p:spPr>
          <a:xfrm>
            <a:off x="962266" y="2471377"/>
            <a:ext cx="446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Iran’s Heritage Tourism Potential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91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4282582" y="0"/>
            <a:ext cx="7901354" cy="6858000"/>
          </a:xfrm>
          <a:prstGeom prst="rect">
            <a:avLst/>
          </a:prstGeom>
          <a:solidFill>
            <a:srgbClr val="030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8EDAC-38DB-5D3D-700C-68C7EE447341}"/>
              </a:ext>
            </a:extLst>
          </p:cNvPr>
          <p:cNvSpPr/>
          <p:nvPr/>
        </p:nvSpPr>
        <p:spPr>
          <a:xfrm>
            <a:off x="1" y="0"/>
            <a:ext cx="4290645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459" y="187388"/>
            <a:ext cx="40208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ar-IQ" sz="6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a-IR" sz="3200" dirty="0">
                <a:solidFill>
                  <a:schemeClr val="bg1"/>
                </a:solidFill>
                <a:latin typeface="Leelawadee" panose="020B0502040204020203" pitchFamily="34" charset="-34"/>
                <a:ea typeface="BTahoma" panose="020B0604030504040204" pitchFamily="34" charset="0"/>
                <a:cs typeface="BTahoma" panose="020B0604030504040204" pitchFamily="34" charset="0"/>
              </a:rPr>
              <a:t>Iranian </a:t>
            </a:r>
            <a:r>
              <a:rPr lang="fa-IR" sz="3200" dirty="0">
                <a:solidFill>
                  <a:schemeClr val="bg1"/>
                </a:solidFill>
                <a:latin typeface="Rubik" pitchFamily="2" charset="-79"/>
                <a:ea typeface="BTahoma" panose="020B0604030504040204" pitchFamily="34" charset="0"/>
                <a:cs typeface="BTahoma" panose="020B0604030504040204" pitchFamily="34" charset="0"/>
              </a:rPr>
              <a:t>tangible</a:t>
            </a:r>
            <a:r>
              <a:rPr lang="fa-IR" sz="3200" dirty="0">
                <a:solidFill>
                  <a:schemeClr val="bg1"/>
                </a:solidFill>
                <a:latin typeface="Leelawadee" panose="020B0502040204020203" pitchFamily="34" charset="-34"/>
                <a:ea typeface="BTahoma" panose="020B0604030504040204" pitchFamily="34" charset="0"/>
                <a:cs typeface="BTahoma" panose="020B0604030504040204" pitchFamily="34" charset="0"/>
              </a:rPr>
              <a:t> Heritage Sites Listed by UNESCO</a:t>
            </a:r>
          </a:p>
        </p:txBody>
      </p:sp>
      <p:sp>
        <p:nvSpPr>
          <p:cNvPr id="3" name="Rectangle 2"/>
          <p:cNvSpPr/>
          <p:nvPr/>
        </p:nvSpPr>
        <p:spPr>
          <a:xfrm>
            <a:off x="551791" y="3111005"/>
            <a:ext cx="22137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wide range of various types of properties from samples of urban engineering and architecture to Bazaars, buildings, etc.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542BBF-33B8-EA77-8A04-C4C6BB971953}"/>
              </a:ext>
            </a:extLst>
          </p:cNvPr>
          <p:cNvSpPr txBox="1"/>
          <p:nvPr/>
        </p:nvSpPr>
        <p:spPr>
          <a:xfrm>
            <a:off x="8458200" y="330427"/>
            <a:ext cx="3324317" cy="651569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   The Persian Garden (2011)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   Masjed-e </a:t>
            </a: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Isfahan (2012)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  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Gonbad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   </a:t>
            </a: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Golestan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Palace (2013)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  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Shahr-i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Sokhta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(2014)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   Cultural Landscape of </a:t>
            </a: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Maymand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   Susa (2015)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   The Persian Qanat (2016)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   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Desert (2016)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    Historic City of Yazd (2017)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    Sassanid Archaeological Landscape of Fars Region (2018)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      </a:t>
            </a: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Hyrcanian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Forests </a:t>
            </a:r>
          </a:p>
          <a:p>
            <a:pPr>
              <a:lnSpc>
                <a:spcPct val="150000"/>
              </a:lnSpc>
            </a:pPr>
            <a:r>
              <a:rPr lang="en-US" sz="1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25.      Cultural Landscape of </a:t>
            </a:r>
            <a:r>
              <a:rPr lang="en-US" sz="14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Hawraman</a:t>
            </a:r>
            <a:r>
              <a:rPr lang="en-US" sz="1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Uramanat</a:t>
            </a:r>
            <a:endParaRPr lang="en-US" sz="140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 startAt="26"/>
            </a:pPr>
            <a:r>
              <a:rPr lang="en-US" sz="140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Trans-Iranian Railway</a:t>
            </a:r>
            <a:endParaRPr lang="ar-IQ" sz="140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ar-IQ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</a:t>
            </a:r>
          </a:p>
          <a:p>
            <a:pPr>
              <a:lnSpc>
                <a:spcPct val="150000"/>
              </a:lnSpc>
            </a:pPr>
            <a:r>
              <a:rPr lang="ar-IQ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</a:t>
            </a:r>
          </a:p>
          <a:p>
            <a:pPr>
              <a:lnSpc>
                <a:spcPct val="150000"/>
              </a:lnSpc>
            </a:pPr>
            <a:r>
              <a:rPr lang="ar-IQ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575D8-C357-247E-1AF5-661B55BFAE29}"/>
              </a:ext>
            </a:extLst>
          </p:cNvPr>
          <p:cNvSpPr txBox="1"/>
          <p:nvPr/>
        </p:nvSpPr>
        <p:spPr>
          <a:xfrm>
            <a:off x="5171109" y="330427"/>
            <a:ext cx="3062150" cy="61971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Tchogha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Zanbil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(1979)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Persepolis (1979)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Meidan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Esfahan (1979)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Takht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 </a:t>
            </a: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Soleyman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(2003)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Pasargadae (2004)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 and its Cultural Landscape(2004)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Soltaniyeh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(2005)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Bisotun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Armenian Monastic Ensembles of Iran (2008)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Shushtar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Historical Hydraulic System (2009)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Sheikh Safi al-din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Khanegah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Shrine Ensemble in Ardabil (2010)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Tabriz Historic Bazaar Complex(2010)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Persian Garden (2011)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3C20D-EAC8-B98C-1280-02645A04E73A}"/>
              </a:ext>
            </a:extLst>
          </p:cNvPr>
          <p:cNvSpPr txBox="1"/>
          <p:nvPr/>
        </p:nvSpPr>
        <p:spPr>
          <a:xfrm>
            <a:off x="99574" y="6342907"/>
            <a:ext cx="28861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www.visitiran.ir</a:t>
            </a: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9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E163A8-1E6D-995F-B1A9-031598357925}"/>
              </a:ext>
            </a:extLst>
          </p:cNvPr>
          <p:cNvSpPr/>
          <p:nvPr/>
        </p:nvSpPr>
        <p:spPr>
          <a:xfrm>
            <a:off x="0" y="1969478"/>
            <a:ext cx="1406769" cy="1776046"/>
          </a:xfrm>
          <a:prstGeom prst="rect">
            <a:avLst/>
          </a:prstGeom>
          <a:solidFill>
            <a:srgbClr val="A78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old building in the desert&#10;&#10;AI-generated content may be incorrect.">
            <a:extLst>
              <a:ext uri="{FF2B5EF4-FFF2-40B4-BE49-F238E27FC236}">
                <a16:creationId xmlns:a16="http://schemas.microsoft.com/office/drawing/2014/main" id="{473A4F13-A11D-136D-9FAD-3373B4310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75" y="1969478"/>
            <a:ext cx="2623040" cy="1776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D139E-FEB9-F107-FDD9-270C5DAC0936}"/>
              </a:ext>
            </a:extLst>
          </p:cNvPr>
          <p:cNvSpPr txBox="1"/>
          <p:nvPr/>
        </p:nvSpPr>
        <p:spPr>
          <a:xfrm>
            <a:off x="0" y="2633493"/>
            <a:ext cx="140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Dirgchin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Caravanserai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32666-D555-A8C1-F5E1-91A42E2D4865}"/>
              </a:ext>
            </a:extLst>
          </p:cNvPr>
          <p:cNvSpPr txBox="1"/>
          <p:nvPr/>
        </p:nvSpPr>
        <p:spPr>
          <a:xfrm>
            <a:off x="0" y="2206869"/>
            <a:ext cx="98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Qom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62870-3E1D-2631-E79F-7B0D3D944204}"/>
              </a:ext>
            </a:extLst>
          </p:cNvPr>
          <p:cNvSpPr txBox="1"/>
          <p:nvPr/>
        </p:nvSpPr>
        <p:spPr>
          <a:xfrm>
            <a:off x="0" y="3745524"/>
            <a:ext cx="4059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oldest caravanserais in Iran, located along the Silk Road, is currently being used as a cultural and tourism center.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85352F-9E0D-C8BA-5943-701285439FD4}"/>
              </a:ext>
            </a:extLst>
          </p:cNvPr>
          <p:cNvSpPr/>
          <p:nvPr/>
        </p:nvSpPr>
        <p:spPr>
          <a:xfrm>
            <a:off x="4059116" y="1969478"/>
            <a:ext cx="1181100" cy="1776045"/>
          </a:xfrm>
          <a:prstGeom prst="rect">
            <a:avLst/>
          </a:prstGeom>
          <a:solidFill>
            <a:srgbClr val="8860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ilding with palm trees and a garden&#10;&#10;AI-generated content may be incorrect.">
            <a:extLst>
              <a:ext uri="{FF2B5EF4-FFF2-40B4-BE49-F238E27FC236}">
                <a16:creationId xmlns:a16="http://schemas.microsoft.com/office/drawing/2014/main" id="{3219F5BD-3B7D-211B-A4D9-7A16A172D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22" y="1969479"/>
            <a:ext cx="3144717" cy="1776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A1F0D0-C1DD-6FBD-E1BE-6FF6EACC2FB7}"/>
              </a:ext>
            </a:extLst>
          </p:cNvPr>
          <p:cNvSpPr txBox="1"/>
          <p:nvPr/>
        </p:nvSpPr>
        <p:spPr>
          <a:xfrm>
            <a:off x="4059116" y="3745524"/>
            <a:ext cx="4355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historic house, after restoration, has been transformed into a cultural and artistic center, hosting local exhibitions and art events.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058219-694B-F3A3-A22A-E5E2102EA54B}"/>
              </a:ext>
            </a:extLst>
          </p:cNvPr>
          <p:cNvCxnSpPr/>
          <p:nvPr/>
        </p:nvCxnSpPr>
        <p:spPr>
          <a:xfrm>
            <a:off x="4059115" y="3745523"/>
            <a:ext cx="0" cy="615462"/>
          </a:xfrm>
          <a:prstGeom prst="line">
            <a:avLst/>
          </a:prstGeom>
          <a:ln w="19050">
            <a:solidFill>
              <a:srgbClr val="8A70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uilding with a pool in front of it&#10;&#10;AI-generated content may be incorrect.">
            <a:extLst>
              <a:ext uri="{FF2B5EF4-FFF2-40B4-BE49-F238E27FC236}">
                <a16:creationId xmlns:a16="http://schemas.microsoft.com/office/drawing/2014/main" id="{51B7C53A-0123-5C20-A217-1E80BFDFE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9" y="1969478"/>
            <a:ext cx="2667001" cy="17760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CC4090-204F-CA6C-EFA1-54217909EA0C}"/>
              </a:ext>
            </a:extLst>
          </p:cNvPr>
          <p:cNvSpPr/>
          <p:nvPr/>
        </p:nvSpPr>
        <p:spPr>
          <a:xfrm>
            <a:off x="8414238" y="1969478"/>
            <a:ext cx="1046286" cy="1776044"/>
          </a:xfrm>
          <a:prstGeom prst="rect">
            <a:avLst/>
          </a:prstGeom>
          <a:solidFill>
            <a:srgbClr val="686C3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941187-0B68-D964-C1D1-03E089B6FB2D}"/>
              </a:ext>
            </a:extLst>
          </p:cNvPr>
          <p:cNvCxnSpPr/>
          <p:nvPr/>
        </p:nvCxnSpPr>
        <p:spPr>
          <a:xfrm>
            <a:off x="8414237" y="3745523"/>
            <a:ext cx="0" cy="615462"/>
          </a:xfrm>
          <a:prstGeom prst="line">
            <a:avLst/>
          </a:prstGeom>
          <a:ln w="19050">
            <a:solidFill>
              <a:srgbClr val="8A70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8431FC-C01F-7632-CBEA-9FD20842D8A0}"/>
              </a:ext>
            </a:extLst>
          </p:cNvPr>
          <p:cNvSpPr txBox="1"/>
          <p:nvPr/>
        </p:nvSpPr>
        <p:spPr>
          <a:xfrm>
            <a:off x="8405446" y="3745522"/>
            <a:ext cx="3848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house, while preserving the authenticity of Iranian architecture, has been transformed into a luxury eco-lodge and stands as a successful example of cultural and economic reuse.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2FCD8E-7A00-13ED-DE1E-034CDE7F559D}"/>
              </a:ext>
            </a:extLst>
          </p:cNvPr>
          <p:cNvSpPr/>
          <p:nvPr/>
        </p:nvSpPr>
        <p:spPr>
          <a:xfrm>
            <a:off x="-1" y="0"/>
            <a:ext cx="12191999" cy="1991428"/>
          </a:xfrm>
          <a:prstGeom prst="rect">
            <a:avLst/>
          </a:prstGeom>
          <a:solidFill>
            <a:srgbClr val="7D8A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Reuse of Historic Buildings in Iran</a:t>
            </a:r>
          </a:p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D88570-18C3-A864-D2EF-1E505D2174E0}"/>
              </a:ext>
            </a:extLst>
          </p:cNvPr>
          <p:cNvSpPr/>
          <p:nvPr/>
        </p:nvSpPr>
        <p:spPr>
          <a:xfrm>
            <a:off x="0" y="4866572"/>
            <a:ext cx="12218378" cy="1991428"/>
          </a:xfrm>
          <a:prstGeom prst="rect">
            <a:avLst/>
          </a:prstGeom>
          <a:solidFill>
            <a:srgbClr val="7D8A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704C91-7A4B-7416-A793-A4F0FDDC14B6}"/>
              </a:ext>
            </a:extLst>
          </p:cNvPr>
          <p:cNvSpPr txBox="1"/>
          <p:nvPr/>
        </p:nvSpPr>
        <p:spPr>
          <a:xfrm>
            <a:off x="114300" y="5011444"/>
            <a:ext cx="119839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r-IQ" dirty="0"/>
              <a:t>-</a:t>
            </a:r>
            <a:r>
              <a:rPr lang="en-US" dirty="0"/>
              <a:t>Iran has shifted from passive preservation to active reuse of historic houses and caravanserais.</a:t>
            </a:r>
          </a:p>
          <a:p>
            <a:pPr algn="l">
              <a:lnSpc>
                <a:spcPct val="150000"/>
              </a:lnSpc>
            </a:pPr>
            <a:r>
              <a:rPr lang="ar-IQ" dirty="0"/>
              <a:t>-</a:t>
            </a:r>
            <a:r>
              <a:rPr lang="en-US" dirty="0"/>
              <a:t>Restored sites now serve as eco-lodges, cultural centers, and tourism hubs, supporting heritage and local development.</a:t>
            </a:r>
          </a:p>
          <a:p>
            <a:pPr>
              <a:lnSpc>
                <a:spcPct val="150000"/>
              </a:lnSpc>
            </a:pPr>
            <a:r>
              <a:rPr lang="ar-IQ" dirty="0"/>
              <a:t>-</a:t>
            </a:r>
            <a:r>
              <a:rPr lang="en-US" dirty="0"/>
              <a:t>Caravanserais along ancient trade routes play a vital role in sustainable tourism.</a:t>
            </a:r>
          </a:p>
          <a:p>
            <a:pPr>
              <a:lnSpc>
                <a:spcPct val="150000"/>
              </a:lnSpc>
            </a:pPr>
            <a:r>
              <a:rPr lang="ar-IQ" dirty="0"/>
              <a:t>-</a:t>
            </a:r>
            <a:r>
              <a:rPr lang="en-US" dirty="0"/>
              <a:t>The approach encourages private investment and adds value to heritage asset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6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3A5D62-696C-E6D1-1B6C-45F3CD55AD38}"/>
              </a:ext>
            </a:extLst>
          </p:cNvPr>
          <p:cNvSpPr/>
          <p:nvPr/>
        </p:nvSpPr>
        <p:spPr>
          <a:xfrm>
            <a:off x="518746" y="254977"/>
            <a:ext cx="11342077" cy="6330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E2A4E-2EF2-56E0-D7B1-3689F7B0DD0F}"/>
              </a:ext>
            </a:extLst>
          </p:cNvPr>
          <p:cNvSpPr txBox="1"/>
          <p:nvPr/>
        </p:nvSpPr>
        <p:spPr>
          <a:xfrm>
            <a:off x="1283677" y="1380622"/>
            <a:ext cx="10214239" cy="342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Toward Sustainable Heritage Preservation in Rural Areas</a:t>
            </a:r>
            <a:endParaRPr lang="ar-IQ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reuse of historic buildings via private sector investment for tourism and hospitality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Organizing local festivals to revive and safeguard intangible cultural heritage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Registering indigenous events in the national tourism calendar to ensure visibility and preservation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 examples: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Kandovan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(rock-cut architecture) and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Palangan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(stepped village with living traditions)</a:t>
            </a:r>
          </a:p>
        </p:txBody>
      </p:sp>
    </p:spTree>
    <p:extLst>
      <p:ext uri="{BB962C8B-B14F-4D97-AF65-F5344CB8AC3E}">
        <p14:creationId xmlns:p14="http://schemas.microsoft.com/office/powerpoint/2010/main" val="1450527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2"/>
            <a:ext cx="12192000" cy="27376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99452" y="0"/>
            <a:ext cx="8020050" cy="503583"/>
            <a:chOff x="2336800" y="-6350"/>
            <a:chExt cx="7495821" cy="1374775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2336800" y="1"/>
              <a:ext cx="7495821" cy="1282700"/>
            </a:xfrm>
            <a:custGeom>
              <a:avLst/>
              <a:gdLst>
                <a:gd name="T0" fmla="*/ 2232 w 2232"/>
                <a:gd name="T1" fmla="*/ 0 h 463"/>
                <a:gd name="T2" fmla="*/ 2103 w 2232"/>
                <a:gd name="T3" fmla="*/ 19 h 463"/>
                <a:gd name="T4" fmla="*/ 2025 w 2232"/>
                <a:gd name="T5" fmla="*/ 67 h 463"/>
                <a:gd name="T6" fmla="*/ 1955 w 2232"/>
                <a:gd name="T7" fmla="*/ 149 h 463"/>
                <a:gd name="T8" fmla="*/ 1842 w 2232"/>
                <a:gd name="T9" fmla="*/ 334 h 463"/>
                <a:gd name="T10" fmla="*/ 1626 w 2232"/>
                <a:gd name="T11" fmla="*/ 463 h 463"/>
                <a:gd name="T12" fmla="*/ 606 w 2232"/>
                <a:gd name="T13" fmla="*/ 463 h 463"/>
                <a:gd name="T14" fmla="*/ 390 w 2232"/>
                <a:gd name="T15" fmla="*/ 334 h 463"/>
                <a:gd name="T16" fmla="*/ 277 w 2232"/>
                <a:gd name="T17" fmla="*/ 149 h 463"/>
                <a:gd name="T18" fmla="*/ 207 w 2232"/>
                <a:gd name="T19" fmla="*/ 67 h 463"/>
                <a:gd name="T20" fmla="*/ 129 w 2232"/>
                <a:gd name="T21" fmla="*/ 19 h 463"/>
                <a:gd name="T22" fmla="*/ 0 w 2232"/>
                <a:gd name="T23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32" h="463">
                  <a:moveTo>
                    <a:pt x="2232" y="0"/>
                  </a:moveTo>
                  <a:cubicBezTo>
                    <a:pt x="2232" y="0"/>
                    <a:pt x="2142" y="0"/>
                    <a:pt x="2103" y="19"/>
                  </a:cubicBezTo>
                  <a:cubicBezTo>
                    <a:pt x="2077" y="31"/>
                    <a:pt x="2047" y="48"/>
                    <a:pt x="2025" y="67"/>
                  </a:cubicBezTo>
                  <a:cubicBezTo>
                    <a:pt x="1994" y="93"/>
                    <a:pt x="1974" y="119"/>
                    <a:pt x="1955" y="149"/>
                  </a:cubicBezTo>
                  <a:cubicBezTo>
                    <a:pt x="1913" y="216"/>
                    <a:pt x="1872" y="274"/>
                    <a:pt x="1842" y="334"/>
                  </a:cubicBezTo>
                  <a:cubicBezTo>
                    <a:pt x="1802" y="413"/>
                    <a:pt x="1718" y="463"/>
                    <a:pt x="1626" y="463"/>
                  </a:cubicBezTo>
                  <a:cubicBezTo>
                    <a:pt x="606" y="463"/>
                    <a:pt x="606" y="463"/>
                    <a:pt x="606" y="463"/>
                  </a:cubicBezTo>
                  <a:cubicBezTo>
                    <a:pt x="514" y="463"/>
                    <a:pt x="430" y="413"/>
                    <a:pt x="390" y="334"/>
                  </a:cubicBezTo>
                  <a:cubicBezTo>
                    <a:pt x="360" y="274"/>
                    <a:pt x="319" y="216"/>
                    <a:pt x="277" y="149"/>
                  </a:cubicBezTo>
                  <a:cubicBezTo>
                    <a:pt x="258" y="119"/>
                    <a:pt x="238" y="93"/>
                    <a:pt x="207" y="67"/>
                  </a:cubicBezTo>
                  <a:cubicBezTo>
                    <a:pt x="185" y="48"/>
                    <a:pt x="155" y="31"/>
                    <a:pt x="129" y="19"/>
                  </a:cubicBezTo>
                  <a:cubicBezTo>
                    <a:pt x="9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rgbClr val="3EDCFC"/>
                </a:gs>
                <a:gs pos="63000">
                  <a:srgbClr val="01A0D9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798763" y="-6350"/>
              <a:ext cx="1447800" cy="1282700"/>
            </a:xfrm>
            <a:custGeom>
              <a:avLst/>
              <a:gdLst>
                <a:gd name="T0" fmla="*/ 492 w 492"/>
                <a:gd name="T1" fmla="*/ 434 h 434"/>
                <a:gd name="T2" fmla="*/ 360 w 492"/>
                <a:gd name="T3" fmla="*/ 330 h 434"/>
                <a:gd name="T4" fmla="*/ 217 w 492"/>
                <a:gd name="T5" fmla="*/ 139 h 434"/>
                <a:gd name="T6" fmla="*/ 132 w 492"/>
                <a:gd name="T7" fmla="*/ 56 h 434"/>
                <a:gd name="T8" fmla="*/ 41 w 492"/>
                <a:gd name="T9" fmla="*/ 11 h 434"/>
                <a:gd name="T10" fmla="*/ 0 w 492"/>
                <a:gd name="T11" fmla="*/ 2 h 434"/>
                <a:gd name="T12" fmla="*/ 151 w 492"/>
                <a:gd name="T13" fmla="*/ 22 h 434"/>
                <a:gd name="T14" fmla="*/ 237 w 492"/>
                <a:gd name="T15" fmla="*/ 74 h 434"/>
                <a:gd name="T16" fmla="*/ 314 w 492"/>
                <a:gd name="T17" fmla="*/ 164 h 434"/>
                <a:gd name="T18" fmla="*/ 439 w 492"/>
                <a:gd name="T19" fmla="*/ 365 h 434"/>
                <a:gd name="T20" fmla="*/ 492 w 492"/>
                <a:gd name="T21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2" h="434">
                  <a:moveTo>
                    <a:pt x="492" y="434"/>
                  </a:moveTo>
                  <a:cubicBezTo>
                    <a:pt x="438" y="414"/>
                    <a:pt x="391" y="378"/>
                    <a:pt x="360" y="330"/>
                  </a:cubicBezTo>
                  <a:cubicBezTo>
                    <a:pt x="320" y="267"/>
                    <a:pt x="270" y="207"/>
                    <a:pt x="217" y="139"/>
                  </a:cubicBezTo>
                  <a:cubicBezTo>
                    <a:pt x="193" y="108"/>
                    <a:pt x="169" y="82"/>
                    <a:pt x="132" y="56"/>
                  </a:cubicBezTo>
                  <a:cubicBezTo>
                    <a:pt x="106" y="38"/>
                    <a:pt x="71" y="22"/>
                    <a:pt x="41" y="11"/>
                  </a:cubicBezTo>
                  <a:cubicBezTo>
                    <a:pt x="30" y="7"/>
                    <a:pt x="15" y="4"/>
                    <a:pt x="0" y="2"/>
                  </a:cubicBezTo>
                  <a:cubicBezTo>
                    <a:pt x="70" y="0"/>
                    <a:pt x="119" y="7"/>
                    <a:pt x="151" y="22"/>
                  </a:cubicBezTo>
                  <a:cubicBezTo>
                    <a:pt x="179" y="36"/>
                    <a:pt x="213" y="55"/>
                    <a:pt x="237" y="74"/>
                  </a:cubicBezTo>
                  <a:cubicBezTo>
                    <a:pt x="271" y="103"/>
                    <a:pt x="293" y="131"/>
                    <a:pt x="314" y="164"/>
                  </a:cubicBezTo>
                  <a:cubicBezTo>
                    <a:pt x="361" y="236"/>
                    <a:pt x="405" y="300"/>
                    <a:pt x="439" y="365"/>
                  </a:cubicBezTo>
                  <a:cubicBezTo>
                    <a:pt x="453" y="391"/>
                    <a:pt x="471" y="414"/>
                    <a:pt x="492" y="4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38100" dir="2700000" algn="tl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948613" y="0"/>
              <a:ext cx="1447800" cy="1276350"/>
            </a:xfrm>
            <a:custGeom>
              <a:avLst/>
              <a:gdLst>
                <a:gd name="T0" fmla="*/ 0 w 492"/>
                <a:gd name="T1" fmla="*/ 432 h 432"/>
                <a:gd name="T2" fmla="*/ 132 w 492"/>
                <a:gd name="T3" fmla="*/ 328 h 432"/>
                <a:gd name="T4" fmla="*/ 275 w 492"/>
                <a:gd name="T5" fmla="*/ 137 h 432"/>
                <a:gd name="T6" fmla="*/ 360 w 492"/>
                <a:gd name="T7" fmla="*/ 54 h 432"/>
                <a:gd name="T8" fmla="*/ 450 w 492"/>
                <a:gd name="T9" fmla="*/ 9 h 432"/>
                <a:gd name="T10" fmla="*/ 492 w 492"/>
                <a:gd name="T11" fmla="*/ 0 h 432"/>
                <a:gd name="T12" fmla="*/ 341 w 492"/>
                <a:gd name="T13" fmla="*/ 20 h 432"/>
                <a:gd name="T14" fmla="*/ 255 w 492"/>
                <a:gd name="T15" fmla="*/ 72 h 432"/>
                <a:gd name="T16" fmla="*/ 178 w 492"/>
                <a:gd name="T17" fmla="*/ 162 h 432"/>
                <a:gd name="T18" fmla="*/ 52 w 492"/>
                <a:gd name="T19" fmla="*/ 363 h 432"/>
                <a:gd name="T20" fmla="*/ 0 w 492"/>
                <a:gd name="T21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2" h="432">
                  <a:moveTo>
                    <a:pt x="0" y="432"/>
                  </a:moveTo>
                  <a:cubicBezTo>
                    <a:pt x="54" y="412"/>
                    <a:pt x="101" y="376"/>
                    <a:pt x="132" y="328"/>
                  </a:cubicBezTo>
                  <a:cubicBezTo>
                    <a:pt x="171" y="265"/>
                    <a:pt x="221" y="205"/>
                    <a:pt x="275" y="137"/>
                  </a:cubicBezTo>
                  <a:cubicBezTo>
                    <a:pt x="299" y="106"/>
                    <a:pt x="323" y="80"/>
                    <a:pt x="360" y="54"/>
                  </a:cubicBezTo>
                  <a:cubicBezTo>
                    <a:pt x="385" y="36"/>
                    <a:pt x="421" y="20"/>
                    <a:pt x="450" y="9"/>
                  </a:cubicBezTo>
                  <a:cubicBezTo>
                    <a:pt x="462" y="5"/>
                    <a:pt x="476" y="2"/>
                    <a:pt x="492" y="0"/>
                  </a:cubicBezTo>
                  <a:cubicBezTo>
                    <a:pt x="428" y="0"/>
                    <a:pt x="373" y="5"/>
                    <a:pt x="341" y="20"/>
                  </a:cubicBezTo>
                  <a:cubicBezTo>
                    <a:pt x="313" y="34"/>
                    <a:pt x="279" y="53"/>
                    <a:pt x="255" y="72"/>
                  </a:cubicBezTo>
                  <a:cubicBezTo>
                    <a:pt x="221" y="101"/>
                    <a:pt x="199" y="129"/>
                    <a:pt x="178" y="162"/>
                  </a:cubicBezTo>
                  <a:cubicBezTo>
                    <a:pt x="131" y="234"/>
                    <a:pt x="86" y="298"/>
                    <a:pt x="52" y="363"/>
                  </a:cubicBezTo>
                  <a:cubicBezTo>
                    <a:pt x="39" y="389"/>
                    <a:pt x="21" y="412"/>
                    <a:pt x="0" y="4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52400" dist="38100" dir="2700000" algn="tl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819401" y="0"/>
              <a:ext cx="6565900" cy="1368425"/>
            </a:xfrm>
            <a:custGeom>
              <a:avLst/>
              <a:gdLst>
                <a:gd name="T0" fmla="*/ 2232 w 2232"/>
                <a:gd name="T1" fmla="*/ 0 h 463"/>
                <a:gd name="T2" fmla="*/ 2103 w 2232"/>
                <a:gd name="T3" fmla="*/ 19 h 463"/>
                <a:gd name="T4" fmla="*/ 2025 w 2232"/>
                <a:gd name="T5" fmla="*/ 67 h 463"/>
                <a:gd name="T6" fmla="*/ 1955 w 2232"/>
                <a:gd name="T7" fmla="*/ 149 h 463"/>
                <a:gd name="T8" fmla="*/ 1842 w 2232"/>
                <a:gd name="T9" fmla="*/ 334 h 463"/>
                <a:gd name="T10" fmla="*/ 1626 w 2232"/>
                <a:gd name="T11" fmla="*/ 463 h 463"/>
                <a:gd name="T12" fmla="*/ 606 w 2232"/>
                <a:gd name="T13" fmla="*/ 463 h 463"/>
                <a:gd name="T14" fmla="*/ 390 w 2232"/>
                <a:gd name="T15" fmla="*/ 334 h 463"/>
                <a:gd name="T16" fmla="*/ 277 w 2232"/>
                <a:gd name="T17" fmla="*/ 149 h 463"/>
                <a:gd name="T18" fmla="*/ 207 w 2232"/>
                <a:gd name="T19" fmla="*/ 67 h 463"/>
                <a:gd name="T20" fmla="*/ 129 w 2232"/>
                <a:gd name="T21" fmla="*/ 19 h 463"/>
                <a:gd name="T22" fmla="*/ 0 w 2232"/>
                <a:gd name="T23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32" h="463">
                  <a:moveTo>
                    <a:pt x="2232" y="0"/>
                  </a:moveTo>
                  <a:cubicBezTo>
                    <a:pt x="2232" y="0"/>
                    <a:pt x="2142" y="0"/>
                    <a:pt x="2103" y="19"/>
                  </a:cubicBezTo>
                  <a:cubicBezTo>
                    <a:pt x="2077" y="31"/>
                    <a:pt x="2047" y="48"/>
                    <a:pt x="2025" y="67"/>
                  </a:cubicBezTo>
                  <a:cubicBezTo>
                    <a:pt x="1994" y="93"/>
                    <a:pt x="1974" y="119"/>
                    <a:pt x="1955" y="149"/>
                  </a:cubicBezTo>
                  <a:cubicBezTo>
                    <a:pt x="1913" y="216"/>
                    <a:pt x="1872" y="274"/>
                    <a:pt x="1842" y="334"/>
                  </a:cubicBezTo>
                  <a:cubicBezTo>
                    <a:pt x="1802" y="413"/>
                    <a:pt x="1718" y="463"/>
                    <a:pt x="1626" y="463"/>
                  </a:cubicBezTo>
                  <a:cubicBezTo>
                    <a:pt x="606" y="463"/>
                    <a:pt x="606" y="463"/>
                    <a:pt x="606" y="463"/>
                  </a:cubicBezTo>
                  <a:cubicBezTo>
                    <a:pt x="514" y="463"/>
                    <a:pt x="430" y="413"/>
                    <a:pt x="390" y="334"/>
                  </a:cubicBezTo>
                  <a:cubicBezTo>
                    <a:pt x="360" y="274"/>
                    <a:pt x="319" y="216"/>
                    <a:pt x="277" y="149"/>
                  </a:cubicBezTo>
                  <a:cubicBezTo>
                    <a:pt x="258" y="119"/>
                    <a:pt x="238" y="93"/>
                    <a:pt x="207" y="67"/>
                  </a:cubicBezTo>
                  <a:cubicBezTo>
                    <a:pt x="185" y="48"/>
                    <a:pt x="155" y="31"/>
                    <a:pt x="129" y="19"/>
                  </a:cubicBezTo>
                  <a:cubicBezTo>
                    <a:pt x="90" y="0"/>
                    <a:pt x="0" y="0"/>
                    <a:pt x="0" y="0"/>
                  </a:cubicBezTo>
                </a:path>
              </a:pathLst>
            </a:custGeom>
            <a:gradFill>
              <a:gsLst>
                <a:gs pos="100000">
                  <a:srgbClr val="3EDCFC"/>
                </a:gs>
                <a:gs pos="0">
                  <a:srgbClr val="01A0D9"/>
                </a:gs>
              </a:gsLst>
              <a:lin ang="4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02954" y="3003929"/>
            <a:ext cx="8289488" cy="2387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rock-cut architecture at Mount Sahand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few actively inhabited heritage sites worldwide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remarkable example of human–nature harmony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Candidate for UNESCO World Heritage inscription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potential for sustainable, experience-based tourism</a:t>
            </a:r>
          </a:p>
          <a:p>
            <a:pPr marL="228600" marR="0" lvl="0" indent="-22860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754" y="3124175"/>
            <a:ext cx="2901292" cy="19812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78" y="5685506"/>
            <a:ext cx="5618922" cy="11724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68856" y="4677641"/>
            <a:ext cx="2901292" cy="2320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92442" y="4697442"/>
            <a:ext cx="3254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known as a rocky village and it is 3,000 years old.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5506"/>
            <a:ext cx="6573078" cy="117249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F30B52-D549-E078-8BE0-8815DD6C1E14}"/>
              </a:ext>
            </a:extLst>
          </p:cNvPr>
          <p:cNvSpPr/>
          <p:nvPr/>
        </p:nvSpPr>
        <p:spPr>
          <a:xfrm>
            <a:off x="4083015" y="97157"/>
            <a:ext cx="516352" cy="3115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8CD7F6-0BA8-5498-751C-0AA0D7765333}"/>
              </a:ext>
            </a:extLst>
          </p:cNvPr>
          <p:cNvSpPr txBox="1"/>
          <p:nvPr/>
        </p:nvSpPr>
        <p:spPr>
          <a:xfrm>
            <a:off x="4737047" y="47739"/>
            <a:ext cx="442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Kandovan Village – A Living Heritag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0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14806</TotalTime>
  <Words>1174</Words>
  <Application>Microsoft Office PowerPoint</Application>
  <PresentationFormat>Geniş ekran</PresentationFormat>
  <Paragraphs>147</Paragraphs>
  <Slides>13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13</vt:i4>
      </vt:variant>
    </vt:vector>
  </HeadingPairs>
  <TitlesOfParts>
    <vt:vector size="27" baseType="lpstr">
      <vt:lpstr>Arial</vt:lpstr>
      <vt:lpstr>B Titr</vt:lpstr>
      <vt:lpstr>BTahoma</vt:lpstr>
      <vt:lpstr>Calibri</vt:lpstr>
      <vt:lpstr>Calibri Light</vt:lpstr>
      <vt:lpstr>Leelawadee</vt:lpstr>
      <vt:lpstr>Rubik</vt:lpstr>
      <vt:lpstr>Times New Roman</vt:lpstr>
      <vt:lpstr>Verdana</vt:lpstr>
      <vt:lpstr>Wingdings</vt:lpstr>
      <vt:lpstr>Zar</vt:lpstr>
      <vt:lpstr>Office Theme</vt:lpstr>
      <vt:lpstr>1_Office Theme</vt:lpstr>
      <vt:lpstr>2_Office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 safar</dc:creator>
  <cp:lastModifiedBy>Ayten AKMAN</cp:lastModifiedBy>
  <cp:revision>1034</cp:revision>
  <cp:lastPrinted>2022-09-26T10:12:10Z</cp:lastPrinted>
  <dcterms:created xsi:type="dcterms:W3CDTF">2019-11-18T11:27:13Z</dcterms:created>
  <dcterms:modified xsi:type="dcterms:W3CDTF">2025-09-10T06:56:22Z</dcterms:modified>
</cp:coreProperties>
</file>